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3" r:id="rId1"/>
  </p:sldMasterIdLst>
  <p:notesMasterIdLst>
    <p:notesMasterId r:id="rId62"/>
  </p:notesMasterIdLst>
  <p:sldIdLst>
    <p:sldId id="31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4169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/>
          <a:lstStyle/>
          <a:p>
            <a:fld id="{FD506D70-4FDC-464B-81DF-79C5C4B28E23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5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387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0933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519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574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24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2112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649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100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5037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81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9872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501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85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8552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339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8626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805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348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727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515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293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4802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19314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810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391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770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004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8135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0253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6001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44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4989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455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595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58133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8556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0800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3828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974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9779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8605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40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8155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38165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6894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81913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89170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613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5495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9756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601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5" name="Google Shape;595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31701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88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4456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8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76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3525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38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Font typeface="Trebuchet MS"/>
              <a:buNone/>
              <a:defRPr/>
            </a:lvl1pPr>
            <a:lvl2pPr marL="914400" lvl="1" indent="-2286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124900" y="-2575"/>
            <a:ext cx="95400" cy="51434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029500" y="0"/>
            <a:ext cx="954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400300"/>
            <a:ext cx="5543550" cy="17145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12: The Future of Bitcoin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200150"/>
            <a:ext cx="6172200" cy="1102519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CS-482: Introduction to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CryptoCurrency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23982" y="4755008"/>
            <a:ext cx="2971800" cy="3429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072" y="155396"/>
            <a:ext cx="87345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19" y="4755008"/>
            <a:ext cx="35910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46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subTitle" idx="1"/>
          </p:nvPr>
        </p:nvSpPr>
        <p:spPr>
          <a:xfrm>
            <a:off x="685800" y="1690478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sz="3000" b="0" i="0" u="none" strike="noStrike" cap="none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Routes </a:t>
            </a:r>
            <a:r>
              <a:rPr lang="en" sz="3000" b="0" i="0" u="none" strike="noStrike" cap="none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to block chain integration</a:t>
            </a:r>
            <a:endParaRPr sz="3000" b="0" i="0" u="none" strike="noStrike" cap="none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Route 1: Directly on Bitcoin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easy to deploy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Disadvantages: </a:t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limited representation and atomicity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crowd funding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8768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Tx with arbitrary number</a:t>
            </a:r>
            <a:b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 inputs and 1 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Spendable only if </a:t>
            </a:r>
            <a:b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Σ(inputs) ≥ 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funder signs only her own input and the output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813961" y="1428750"/>
            <a:ext cx="1146273" cy="2730594"/>
          </a:xfrm>
          <a:prstGeom prst="rect">
            <a:avLst/>
          </a:prstGeom>
          <a:noFill/>
          <a:ln w="2540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8"/>
          <p:cNvCxnSpPr/>
          <p:nvPr/>
        </p:nvCxnSpPr>
        <p:spPr>
          <a:xfrm rot="10800000" flipH="1">
            <a:off x="7655435" y="2794047"/>
            <a:ext cx="453928" cy="1"/>
          </a:xfrm>
          <a:prstGeom prst="straightConnector1">
            <a:avLst/>
          </a:prstGeom>
          <a:noFill/>
          <a:ln w="1905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18"/>
          <p:cNvCxnSpPr/>
          <p:nvPr/>
        </p:nvCxnSpPr>
        <p:spPr>
          <a:xfrm rot="10800000" flipH="1">
            <a:off x="6629400" y="1788201"/>
            <a:ext cx="453928" cy="1"/>
          </a:xfrm>
          <a:prstGeom prst="straightConnector1">
            <a:avLst/>
          </a:prstGeom>
          <a:noFill/>
          <a:ln w="1905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18"/>
          <p:cNvCxnSpPr/>
          <p:nvPr/>
        </p:nvCxnSpPr>
        <p:spPr>
          <a:xfrm rot="10800000" flipH="1">
            <a:off x="6629400" y="2635344"/>
            <a:ext cx="453928" cy="1"/>
          </a:xfrm>
          <a:prstGeom prst="straightConnector1">
            <a:avLst/>
          </a:prstGeom>
          <a:noFill/>
          <a:ln w="1905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18"/>
          <p:cNvCxnSpPr/>
          <p:nvPr/>
        </p:nvCxnSpPr>
        <p:spPr>
          <a:xfrm rot="10800000" flipH="1">
            <a:off x="6640297" y="3927288"/>
            <a:ext cx="453928" cy="1"/>
          </a:xfrm>
          <a:prstGeom prst="straightConnector1">
            <a:avLst/>
          </a:prstGeom>
          <a:noFill/>
          <a:ln w="1905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8"/>
          <p:cNvSpPr/>
          <p:nvPr/>
        </p:nvSpPr>
        <p:spPr>
          <a:xfrm>
            <a:off x="6313967" y="2495550"/>
            <a:ext cx="2525233" cy="5334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6261362" y="3068786"/>
            <a:ext cx="5966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…  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0" name="Google Shape;170;p18" descr="User 1 by cyberscooty -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5832" y="2248036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 descr="User 2 by cyberscooty -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5562" y="3571755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 descr="User 3 by cyberscooty - User #3 - special remix for a deman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5832" y="1407888"/>
            <a:ext cx="562140" cy="69831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8115925" y="2593993"/>
            <a:ext cx="72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1000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6310082" y="1588147"/>
            <a:ext cx="3193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6313967" y="2421506"/>
            <a:ext cx="3193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6302823" y="3727233"/>
            <a:ext cx="3193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pay for proof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20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 knows </a:t>
            </a:r>
            <a:r>
              <a:rPr lang="en" sz="3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such that </a:t>
            </a:r>
            <a:r>
              <a:rPr lang="en" sz="3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H(x) = c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Bob would like to pay Alice in exchange for </a:t>
            </a:r>
            <a:r>
              <a:rPr lang="en" sz="3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Bob’s Payment should be atomically coupled with Alice’s publication of </a:t>
            </a:r>
            <a:r>
              <a:rPr lang="en" sz="3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on block chain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Possible but unwieldy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Route 2: Embedding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Recall: Colored coins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 to representation of car ownership, but relies on entire history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Recall: Mastercoin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Route 2: Embedding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Complex representations possible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Security of Bitcoin block chain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Limited scripting and atomicity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Results in unwanted Tx’s in block chain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Route 3: Side chains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merge-mined, 1-1 pegged Bitcoin testbed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Avoids polluting the block chain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Requires Bitcoin modifications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Which approach to use?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Conceptually, any of the four can implement smart property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Differences in power and flexibility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Practical differences, e.g: SPV feasibility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Back to the car sale example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about a dispute?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Recall: 2-out-of-3 escrow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2851561" y="3071766"/>
            <a:ext cx="1146273" cy="1685060"/>
          </a:xfrm>
          <a:prstGeom prst="rect">
            <a:avLst/>
          </a:prstGeom>
          <a:noFill/>
          <a:ln w="2540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5" descr="https://en.bitcoin.it/w/images/en/2/29/BC_Logo_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2128" y="3486150"/>
            <a:ext cx="7620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5"/>
          <p:cNvCxnSpPr/>
          <p:nvPr/>
        </p:nvCxnSpPr>
        <p:spPr>
          <a:xfrm rot="10800000" flipH="1">
            <a:off x="3693035" y="3871049"/>
            <a:ext cx="453928" cy="1"/>
          </a:xfrm>
          <a:prstGeom prst="straightConnector1">
            <a:avLst/>
          </a:prstGeom>
          <a:noFill/>
          <a:ln w="1905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25"/>
          <p:cNvCxnSpPr/>
          <p:nvPr/>
        </p:nvCxnSpPr>
        <p:spPr>
          <a:xfrm rot="10800000" flipH="1">
            <a:off x="2667000" y="3867594"/>
            <a:ext cx="453928" cy="1"/>
          </a:xfrm>
          <a:prstGeom prst="straightConnector1">
            <a:avLst/>
          </a:prstGeom>
          <a:noFill/>
          <a:ln w="1905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3" name="Google Shape;223;p25" descr="http://static.freepik.com/free-photo/pink-lockbox_17-90308131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269774" y="3507330"/>
            <a:ext cx="762411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/>
        </p:nvSpPr>
        <p:spPr>
          <a:xfrm>
            <a:off x="5147389" y="3562350"/>
            <a:ext cx="18630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2-out-of-3: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Alice, Bob, Judy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Comparison to legal remedy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Advantage(?):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Alice and Bob have </a:t>
            </a:r>
            <a:r>
              <a:rPr lang="en" sz="30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freedom to choose</a:t>
            </a: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mediator Judy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➔ competition between intermediaries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Disadvantage: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Funds </a:t>
            </a:r>
            <a:r>
              <a:rPr lang="en" sz="3000" b="0" i="0" u="sng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tied up</a:t>
            </a: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during mediation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 everything!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Competing intermediaries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Recall: decentralized prediction market achieved by allowing anyone to start a market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Levels of (de)centralization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2" name="Google Shape;242;p28"/>
          <p:cNvGrpSpPr/>
          <p:nvPr/>
        </p:nvGrpSpPr>
        <p:grpSpPr>
          <a:xfrm>
            <a:off x="461318" y="1200150"/>
            <a:ext cx="8221363" cy="3725680"/>
            <a:chOff x="4118" y="0"/>
            <a:chExt cx="8221363" cy="3725680"/>
          </a:xfrm>
        </p:grpSpPr>
        <p:sp>
          <p:nvSpPr>
            <p:cNvPr id="243" name="Google Shape;243;p28"/>
            <p:cNvSpPr/>
            <p:nvPr/>
          </p:nvSpPr>
          <p:spPr>
            <a:xfrm>
              <a:off x="617219" y="0"/>
              <a:ext cx="6995160" cy="37256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7E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118" y="1117704"/>
              <a:ext cx="1981051" cy="149027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76867" y="1190453"/>
              <a:ext cx="1835553" cy="1344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 mandatory intermediary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2084222" y="1117704"/>
              <a:ext cx="1981051" cy="149027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 txBox="1"/>
            <p:nvPr/>
          </p:nvSpPr>
          <p:spPr>
            <a:xfrm>
              <a:off x="2156971" y="1190453"/>
              <a:ext cx="1835553" cy="1344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Multiple competing intermediaries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164326" y="1117704"/>
              <a:ext cx="1981051" cy="149027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4237075" y="1190453"/>
              <a:ext cx="1835553" cy="1344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“Threshold” of intermediaries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6244430" y="1117704"/>
              <a:ext cx="1981051" cy="149027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6317179" y="1190453"/>
              <a:ext cx="1835553" cy="1344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intermediary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Improving security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582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Reputation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Escrow &amp; dispute mediation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Atomic exchange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Trusted hardware</a:t>
            </a:r>
            <a:endParaRPr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Limitations due to lack of real-world enforcement: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no debt or punitive measures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5486400" y="1788484"/>
            <a:ext cx="3048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5814235" y="1932947"/>
            <a:ext cx="17091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Seen so far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Security: vocabulary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sng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Trust minimization</a:t>
            </a:r>
            <a:endParaRPr sz="3000" b="0" i="0" u="none" strike="sng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Lack of trust is (unfortunate) starting point, </a:t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 a goal!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generic decentralization template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being decentralized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 of block chain integration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Level of decentralization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security is achieved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205598" y="3486150"/>
            <a:ext cx="8542723" cy="1015663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Allows succinctly representing almost any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proposal for block chain based decentralization</a:t>
            </a:r>
            <a:endParaRPr sz="3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6553200" y="1940884"/>
            <a:ext cx="304800" cy="1143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6881035" y="2266950"/>
            <a:ext cx="17091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Seen so far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smart property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32"/>
          <p:cNvSpPr txBox="1">
            <a:spLocks noGrp="1"/>
          </p:cNvSpPr>
          <p:nvPr>
            <p:ph type="body" idx="1"/>
          </p:nvPr>
        </p:nvSpPr>
        <p:spPr>
          <a:xfrm>
            <a:off x="457201" y="1200150"/>
            <a:ext cx="2895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Decentralizes</a:t>
            </a:r>
            <a:endParaRPr sz="2800" b="0" i="0" u="none" strike="noStrike" cap="none" baseline="-250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sense of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using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via</a:t>
            </a:r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body" idx="2"/>
          </p:nvPr>
        </p:nvSpPr>
        <p:spPr>
          <a:xfrm>
            <a:off x="3352800" y="1200150"/>
            <a:ext cx="53340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property ownership and trading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disintermediation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atomicity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decentralized prediction markets</a:t>
            </a:r>
            <a:endParaRPr sz="30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33"/>
          <p:cNvSpPr txBox="1">
            <a:spLocks noGrp="1"/>
          </p:cNvSpPr>
          <p:nvPr>
            <p:ph type="body" idx="1"/>
          </p:nvPr>
        </p:nvSpPr>
        <p:spPr>
          <a:xfrm>
            <a:off x="457201" y="1200150"/>
            <a:ext cx="2895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Decentralizes</a:t>
            </a:r>
            <a:endParaRPr sz="2800" b="0" i="0" u="none" strike="noStrike" cap="none" baseline="-250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sense of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using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via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body" idx="2"/>
          </p:nvPr>
        </p:nvSpPr>
        <p:spPr>
          <a:xfrm>
            <a:off x="3352800" y="1200150"/>
            <a:ext cx="53340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 markets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Altcoin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atomicity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StorJ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“Agent” that lives in the cloud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to store a file for fixed period (say 1 day)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 other aspects such as reproduction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(ignore for now)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StorJ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35"/>
          <p:cNvSpPr txBox="1">
            <a:spLocks noGrp="1"/>
          </p:cNvSpPr>
          <p:nvPr>
            <p:ph type="body" idx="1"/>
          </p:nvPr>
        </p:nvSpPr>
        <p:spPr>
          <a:xfrm>
            <a:off x="457201" y="1200150"/>
            <a:ext cx="2895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Decentralizes</a:t>
            </a:r>
            <a:endParaRPr sz="2800" b="0" i="0" u="none" strike="noStrike" cap="none" baseline="-250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sense of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using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via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body" idx="2"/>
          </p:nvPr>
        </p:nvSpPr>
        <p:spPr>
          <a:xfrm>
            <a:off x="3352800" y="1200150"/>
            <a:ext cx="53340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 storage and retrieval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reputation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Zerocoin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36"/>
          <p:cNvSpPr txBox="1">
            <a:spLocks noGrp="1"/>
          </p:cNvSpPr>
          <p:nvPr>
            <p:ph type="body" idx="1"/>
          </p:nvPr>
        </p:nvSpPr>
        <p:spPr>
          <a:xfrm>
            <a:off x="457201" y="1200150"/>
            <a:ext cx="2895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Decentralizes</a:t>
            </a:r>
            <a:endParaRPr sz="2800" b="0" i="0" u="none" strike="noStrike" cap="none" baseline="-250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sense of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using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via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body" idx="2"/>
          </p:nvPr>
        </p:nvSpPr>
        <p:spPr>
          <a:xfrm>
            <a:off x="3352800" y="1200150"/>
            <a:ext cx="53340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mixing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disintermediation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Altcoin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atomicity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85800" y="1690478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sz="3000" b="0" i="0" u="none" strike="noStrike" cap="none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3000" b="0" i="0" u="none" strike="noStrike" cap="none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block chain as a vehicle for decentralization</a:t>
            </a:r>
            <a:endParaRPr sz="3000" b="0" i="0" u="none" strike="noStrike" cap="none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subTitle" idx="1"/>
          </p:nvPr>
        </p:nvSpPr>
        <p:spPr>
          <a:xfrm>
            <a:off x="685800" y="1690478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sz="3000" b="0" i="0" u="none" strike="noStrike" cap="none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What </a:t>
            </a:r>
            <a:r>
              <a:rPr lang="en" sz="3000" b="0" i="0" u="none" strike="noStrike" cap="none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decentralize?</a:t>
            </a:r>
            <a:endParaRPr sz="3000" b="0" i="0" u="none" strike="noStrike" cap="none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Purely digital things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 mapping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 for proof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number generation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Lotteries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Things that can be represented digitally</a:t>
            </a:r>
            <a:endParaRPr sz="30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Real-world currencies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Stocks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assets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Property ownership and trade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Smart property and atomic exchange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Complex contracts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Crowd funding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Financial derivatives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Requires price data feed unless </a:t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underlying asset is traded on block chain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Markets and auctions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Centralized markets: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Used bike store — buys your bike, sells it later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EBay — matches participants, routes payments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PayPal — processes payments, (some) dispute mediation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Craigslist — matches participants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decentralize markets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9" name="Google Shape;349;p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657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Payment</a:t>
            </a:r>
            <a:endParaRPr sz="2800" b="0" i="0" u="none" strike="noStrike" cap="none" baseline="-25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of goods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Dispute handling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Matching participants</a:t>
            </a:r>
            <a:endParaRPr/>
          </a:p>
        </p:txBody>
      </p:sp>
      <p:sp>
        <p:nvSpPr>
          <p:cNvPr id="350" name="Google Shape;350;p43"/>
          <p:cNvSpPr txBox="1">
            <a:spLocks noGrp="1"/>
          </p:cNvSpPr>
          <p:nvPr>
            <p:ph type="body" idx="2"/>
          </p:nvPr>
        </p:nvSpPr>
        <p:spPr>
          <a:xfrm>
            <a:off x="4267200" y="1200150"/>
            <a:ext cx="441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smart property, atomicity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escrow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??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Decentralized matching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p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20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Broadcast partially complete transaction to P2P network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Counterparty finds it, completes, signs, </a:t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broadcasts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Variant: use block chain instead of P2P network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Variant: auction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Google Shape;362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Counterparty can’t complete directly, must return to auction creator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Variant: double auction (order book)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8" name="Google Shape;368;p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Both sides simultaneously broadcast partial transactions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Miners match orders, keep bid-ask spread</a:t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(Avoids miner front-running)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Motivating example: smart property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Step 1: car controlled by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cryptographic key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 has public key hard-coded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Activated upon receiving message signed by corresponding private key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" name="Google Shape;45;p10" descr="Green Car by am1969 - A green car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6526" y="1047750"/>
            <a:ext cx="2872674" cy="20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 descr="https://openclipart.org/image/300px/svg_to_png/3330/barretr_Ke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651237" flipH="1">
            <a:off x="7214234" y="2621180"/>
            <a:ext cx="609600" cy="613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Data feeds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Google Shape;374;p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data feeds allow arbiters to assert facts</a:t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about the world into the block chain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price movements, outcomes of events…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Big incentives to lie!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Decentralization by voting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0" name="Google Shape;380;p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Centralized version:</a:t>
            </a:r>
            <a:b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Tx corresponds to event E with outcomes X, Y, Z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 to pk</a:t>
            </a:r>
            <a:r>
              <a:rPr lang="en" sz="2800" b="0" i="0" u="none" strike="noStrike" cap="none" baseline="-25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if outcome X happens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Signed by arbiter A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81" name="Google Shape;381;p48"/>
          <p:cNvGrpSpPr/>
          <p:nvPr/>
        </p:nvGrpSpPr>
        <p:grpSpPr>
          <a:xfrm>
            <a:off x="2003706" y="3948079"/>
            <a:ext cx="762000" cy="905775"/>
            <a:chOff x="2895600" y="2199376"/>
            <a:chExt cx="762000" cy="905775"/>
          </a:xfrm>
        </p:grpSpPr>
        <p:sp>
          <p:nvSpPr>
            <p:cNvPr id="382" name="Google Shape;382;p48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3" name="Google Shape;383;p48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4" name="Google Shape;384;p48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5" name="Google Shape;385;p48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86" name="Google Shape;386;p48"/>
          <p:cNvGrpSpPr/>
          <p:nvPr/>
        </p:nvGrpSpPr>
        <p:grpSpPr>
          <a:xfrm>
            <a:off x="708306" y="3948724"/>
            <a:ext cx="762000" cy="905775"/>
            <a:chOff x="2895600" y="2199376"/>
            <a:chExt cx="762000" cy="905775"/>
          </a:xfrm>
        </p:grpSpPr>
        <p:sp>
          <p:nvSpPr>
            <p:cNvPr id="387" name="Google Shape;387;p48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8" name="Google Shape;388;p48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9" name="Google Shape;389;p48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0" name="Google Shape;390;p48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91" name="Google Shape;391;p48"/>
          <p:cNvGrpSpPr/>
          <p:nvPr/>
        </p:nvGrpSpPr>
        <p:grpSpPr>
          <a:xfrm>
            <a:off x="3299106" y="3951975"/>
            <a:ext cx="762000" cy="905775"/>
            <a:chOff x="2895600" y="2199376"/>
            <a:chExt cx="762000" cy="905775"/>
          </a:xfrm>
        </p:grpSpPr>
        <p:sp>
          <p:nvSpPr>
            <p:cNvPr id="392" name="Google Shape;392;p48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3" name="Google Shape;393;p48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Transfer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4" name="Google Shape;394;p48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5" name="Google Shape;395;p48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96" name="Google Shape;396;p48"/>
          <p:cNvCxnSpPr/>
          <p:nvPr/>
        </p:nvCxnSpPr>
        <p:spPr>
          <a:xfrm rot="10800000">
            <a:off x="1470306" y="4396760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7" name="Google Shape;397;p48"/>
          <p:cNvCxnSpPr/>
          <p:nvPr/>
        </p:nvCxnSpPr>
        <p:spPr>
          <a:xfrm rot="10800000">
            <a:off x="2765707" y="4394243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8" name="Google Shape;398;p48"/>
          <p:cNvCxnSpPr/>
          <p:nvPr/>
        </p:nvCxnSpPr>
        <p:spPr>
          <a:xfrm rot="10800000">
            <a:off x="1089308" y="3558455"/>
            <a:ext cx="5125422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48"/>
          <p:cNvCxnSpPr/>
          <p:nvPr/>
        </p:nvCxnSpPr>
        <p:spPr>
          <a:xfrm rot="10800000" flipH="1">
            <a:off x="4061106" y="3951976"/>
            <a:ext cx="685803" cy="22470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0" name="Google Shape;400;p48"/>
          <p:cNvCxnSpPr/>
          <p:nvPr/>
        </p:nvCxnSpPr>
        <p:spPr>
          <a:xfrm>
            <a:off x="4061106" y="4396653"/>
            <a:ext cx="685803" cy="11227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401;p48"/>
          <p:cNvCxnSpPr>
            <a:endCxn id="387" idx="0"/>
          </p:cNvCxnSpPr>
          <p:nvPr/>
        </p:nvCxnSpPr>
        <p:spPr>
          <a:xfrm flipH="1">
            <a:off x="1089306" y="3558424"/>
            <a:ext cx="10500" cy="390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02" name="Google Shape;402;p48"/>
          <p:cNvGrpSpPr/>
          <p:nvPr/>
        </p:nvGrpSpPr>
        <p:grpSpPr>
          <a:xfrm>
            <a:off x="4766930" y="3948079"/>
            <a:ext cx="1689331" cy="582142"/>
            <a:chOff x="4572000" y="1669225"/>
            <a:chExt cx="1905000" cy="582142"/>
          </a:xfrm>
        </p:grpSpPr>
        <p:sp>
          <p:nvSpPr>
            <p:cNvPr id="403" name="Google Shape;403;p48"/>
            <p:cNvSpPr/>
            <p:nvPr/>
          </p:nvSpPr>
          <p:spPr>
            <a:xfrm>
              <a:off x="4572003" y="1669225"/>
              <a:ext cx="1904997" cy="282299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  <a:endParaRPr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4" name="Google Shape;404;p48"/>
            <p:cNvSpPr/>
            <p:nvPr/>
          </p:nvSpPr>
          <p:spPr>
            <a:xfrm>
              <a:off x="4572000" y="1951524"/>
              <a:ext cx="1905000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H(  )</a:t>
              </a:r>
              <a:endParaRPr/>
            </a:p>
          </p:txBody>
        </p:sp>
      </p:grpSp>
      <p:cxnSp>
        <p:nvCxnSpPr>
          <p:cNvPr id="405" name="Google Shape;405;p48"/>
          <p:cNvCxnSpPr/>
          <p:nvPr/>
        </p:nvCxnSpPr>
        <p:spPr>
          <a:xfrm rot="10800000" flipH="1">
            <a:off x="6204096" y="3558455"/>
            <a:ext cx="1" cy="82014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Decentralization by voting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1" name="Google Shape;411;p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Decentralized version:</a:t>
            </a:r>
            <a:b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 is a 2-out-of-3 multi-sig address controlled by </a:t>
            </a:r>
            <a:b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A, B,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12" name="Google Shape;412;p49"/>
          <p:cNvGrpSpPr/>
          <p:nvPr/>
        </p:nvGrpSpPr>
        <p:grpSpPr>
          <a:xfrm>
            <a:off x="2003706" y="3948079"/>
            <a:ext cx="762000" cy="905775"/>
            <a:chOff x="2895600" y="2199376"/>
            <a:chExt cx="762000" cy="905775"/>
          </a:xfrm>
        </p:grpSpPr>
        <p:sp>
          <p:nvSpPr>
            <p:cNvPr id="413" name="Google Shape;413;p49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4" name="Google Shape;414;p49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5" name="Google Shape;415;p49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6" name="Google Shape;416;p49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17" name="Google Shape;417;p49"/>
          <p:cNvGrpSpPr/>
          <p:nvPr/>
        </p:nvGrpSpPr>
        <p:grpSpPr>
          <a:xfrm>
            <a:off x="708306" y="3948724"/>
            <a:ext cx="762000" cy="905775"/>
            <a:chOff x="2895600" y="2199376"/>
            <a:chExt cx="762000" cy="905775"/>
          </a:xfrm>
        </p:grpSpPr>
        <p:sp>
          <p:nvSpPr>
            <p:cNvPr id="418" name="Google Shape;418;p49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9" name="Google Shape;419;p49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0" name="Google Shape;420;p49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1" name="Google Shape;421;p49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22" name="Google Shape;422;p49"/>
          <p:cNvGrpSpPr/>
          <p:nvPr/>
        </p:nvGrpSpPr>
        <p:grpSpPr>
          <a:xfrm>
            <a:off x="3299106" y="3951975"/>
            <a:ext cx="762000" cy="905775"/>
            <a:chOff x="2895600" y="2199376"/>
            <a:chExt cx="762000" cy="905775"/>
          </a:xfrm>
        </p:grpSpPr>
        <p:sp>
          <p:nvSpPr>
            <p:cNvPr id="423" name="Google Shape;423;p49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4" name="Google Shape;424;p49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Transfer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5" name="Google Shape;425;p49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6" name="Google Shape;426;p49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427" name="Google Shape;427;p49"/>
          <p:cNvCxnSpPr/>
          <p:nvPr/>
        </p:nvCxnSpPr>
        <p:spPr>
          <a:xfrm rot="10800000">
            <a:off x="1470306" y="4396760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28" name="Google Shape;428;p49"/>
          <p:cNvCxnSpPr/>
          <p:nvPr/>
        </p:nvCxnSpPr>
        <p:spPr>
          <a:xfrm rot="10800000">
            <a:off x="2765707" y="4394243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29" name="Google Shape;429;p49"/>
          <p:cNvCxnSpPr/>
          <p:nvPr/>
        </p:nvCxnSpPr>
        <p:spPr>
          <a:xfrm rot="10800000">
            <a:off x="1089308" y="3558455"/>
            <a:ext cx="5125422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p49"/>
          <p:cNvCxnSpPr/>
          <p:nvPr/>
        </p:nvCxnSpPr>
        <p:spPr>
          <a:xfrm rot="10800000" flipH="1">
            <a:off x="4061106" y="3951976"/>
            <a:ext cx="685803" cy="22470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p49"/>
          <p:cNvCxnSpPr/>
          <p:nvPr/>
        </p:nvCxnSpPr>
        <p:spPr>
          <a:xfrm>
            <a:off x="4061106" y="4396653"/>
            <a:ext cx="685803" cy="11227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49"/>
          <p:cNvCxnSpPr>
            <a:endCxn id="418" idx="0"/>
          </p:cNvCxnSpPr>
          <p:nvPr/>
        </p:nvCxnSpPr>
        <p:spPr>
          <a:xfrm flipH="1">
            <a:off x="1089306" y="3558424"/>
            <a:ext cx="10500" cy="390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33" name="Google Shape;433;p49"/>
          <p:cNvGrpSpPr/>
          <p:nvPr/>
        </p:nvGrpSpPr>
        <p:grpSpPr>
          <a:xfrm>
            <a:off x="4766930" y="3948079"/>
            <a:ext cx="1689331" cy="582142"/>
            <a:chOff x="4572000" y="1669225"/>
            <a:chExt cx="1905000" cy="582142"/>
          </a:xfrm>
        </p:grpSpPr>
        <p:sp>
          <p:nvSpPr>
            <p:cNvPr id="434" name="Google Shape;434;p49"/>
            <p:cNvSpPr/>
            <p:nvPr/>
          </p:nvSpPr>
          <p:spPr>
            <a:xfrm>
              <a:off x="4572003" y="1669225"/>
              <a:ext cx="1904997" cy="282299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A, C</a:t>
              </a:r>
              <a:endParaRPr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5" name="Google Shape;435;p49"/>
            <p:cNvSpPr/>
            <p:nvPr/>
          </p:nvSpPr>
          <p:spPr>
            <a:xfrm>
              <a:off x="4572000" y="1951524"/>
              <a:ext cx="1905000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H(  )</a:t>
              </a:r>
              <a:endParaRPr/>
            </a:p>
          </p:txBody>
        </p:sp>
      </p:grpSp>
      <p:cxnSp>
        <p:nvCxnSpPr>
          <p:cNvPr id="436" name="Google Shape;436;p49"/>
          <p:cNvCxnSpPr/>
          <p:nvPr/>
        </p:nvCxnSpPr>
        <p:spPr>
          <a:xfrm rot="10800000" flipH="1">
            <a:off x="6204096" y="3558455"/>
            <a:ext cx="1" cy="82014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Levels of (de)centralization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2" name="Google Shape;442;p50"/>
          <p:cNvGrpSpPr/>
          <p:nvPr/>
        </p:nvGrpSpPr>
        <p:grpSpPr>
          <a:xfrm>
            <a:off x="461318" y="1200150"/>
            <a:ext cx="8221363" cy="3725680"/>
            <a:chOff x="4118" y="0"/>
            <a:chExt cx="8221363" cy="3725680"/>
          </a:xfrm>
        </p:grpSpPr>
        <p:sp>
          <p:nvSpPr>
            <p:cNvPr id="443" name="Google Shape;443;p50"/>
            <p:cNvSpPr/>
            <p:nvPr/>
          </p:nvSpPr>
          <p:spPr>
            <a:xfrm>
              <a:off x="617219" y="0"/>
              <a:ext cx="6995160" cy="37256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7E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0"/>
            <p:cNvSpPr/>
            <p:nvPr/>
          </p:nvSpPr>
          <p:spPr>
            <a:xfrm>
              <a:off x="4118" y="1117704"/>
              <a:ext cx="1981051" cy="149027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0"/>
            <p:cNvSpPr txBox="1"/>
            <p:nvPr/>
          </p:nvSpPr>
          <p:spPr>
            <a:xfrm>
              <a:off x="76867" y="1190453"/>
              <a:ext cx="1835553" cy="1344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 mandatory intermediary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0"/>
            <p:cNvSpPr/>
            <p:nvPr/>
          </p:nvSpPr>
          <p:spPr>
            <a:xfrm>
              <a:off x="2084222" y="1117704"/>
              <a:ext cx="1981051" cy="149027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0"/>
            <p:cNvSpPr txBox="1"/>
            <p:nvPr/>
          </p:nvSpPr>
          <p:spPr>
            <a:xfrm>
              <a:off x="2156971" y="1190453"/>
              <a:ext cx="1835553" cy="1344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Multiple competing intermediaries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0"/>
            <p:cNvSpPr/>
            <p:nvPr/>
          </p:nvSpPr>
          <p:spPr>
            <a:xfrm>
              <a:off x="4164326" y="1117704"/>
              <a:ext cx="1981051" cy="149027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0"/>
            <p:cNvSpPr txBox="1"/>
            <p:nvPr/>
          </p:nvSpPr>
          <p:spPr>
            <a:xfrm>
              <a:off x="4237075" y="1190453"/>
              <a:ext cx="1835553" cy="1344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“Threshold” of intermediaries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0"/>
            <p:cNvSpPr/>
            <p:nvPr/>
          </p:nvSpPr>
          <p:spPr>
            <a:xfrm>
              <a:off x="6244430" y="1117704"/>
              <a:ext cx="1981051" cy="149027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1"/>
                </a:gs>
                <a:gs pos="35000">
                  <a:schemeClr val="lt1"/>
                </a:gs>
                <a:gs pos="100000">
                  <a:schemeClr val="lt1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0"/>
            <p:cNvSpPr txBox="1"/>
            <p:nvPr/>
          </p:nvSpPr>
          <p:spPr>
            <a:xfrm>
              <a:off x="6317179" y="1190453"/>
              <a:ext cx="1835553" cy="1344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intermediary</a:t>
              </a:r>
              <a:endPara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Autonomous agents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7" name="Google Shape;457;p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features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Contracts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feeds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Voting as a way to change the rules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variants: reproduction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Keeping private state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Hostile takeover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Autonomous agents: terminology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3" name="Google Shape;463;p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sng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Decentralized Autonomous Corporation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Preserves few of the salient features of corporations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8. Exchanges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9" name="Google Shape;469;p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problem: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 would like USD for BTC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Carol would like BTC for USD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They don’t trust each other</a:t>
            </a:r>
            <a:endParaRPr/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Luckily, they have a mutual friend Bob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0" name="Google Shape;470;p53" descr="User 1 by cyberscooty -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4600" y="3811178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3" descr="User 2 by cyberscooty -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3811178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3" descr="User 3 by cyberscooty - User #3 - special remix for a deman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3235" y="3817557"/>
            <a:ext cx="562140" cy="69831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3"/>
          <p:cNvSpPr txBox="1"/>
          <p:nvPr/>
        </p:nvSpPr>
        <p:spPr>
          <a:xfrm>
            <a:off x="1507878" y="4564618"/>
            <a:ext cx="320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p53"/>
          <p:cNvSpPr txBox="1"/>
          <p:nvPr/>
        </p:nvSpPr>
        <p:spPr>
          <a:xfrm>
            <a:off x="3973844" y="4564618"/>
            <a:ext cx="320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5" name="Google Shape;475;p53"/>
          <p:cNvSpPr txBox="1"/>
          <p:nvPr/>
        </p:nvSpPr>
        <p:spPr>
          <a:xfrm>
            <a:off x="6450344" y="4564618"/>
            <a:ext cx="320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6" name="Google Shape;476;p53" descr="http://pixabay.com/static/uploads/photo/2012/04/26/12/37/sign-42338_640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57331" y="4376130"/>
            <a:ext cx="205768" cy="388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Google Shape;477;p53"/>
          <p:cNvCxnSpPr/>
          <p:nvPr/>
        </p:nvCxnSpPr>
        <p:spPr>
          <a:xfrm>
            <a:off x="2231066" y="4166712"/>
            <a:ext cx="1371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78" name="Google Shape;478;p53"/>
          <p:cNvCxnSpPr/>
          <p:nvPr/>
        </p:nvCxnSpPr>
        <p:spPr>
          <a:xfrm rot="10800000">
            <a:off x="2220433" y="4319112"/>
            <a:ext cx="1371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479" name="Google Shape;479;p53" descr="https://en.bitcoin.it/w/images/en/2/29/BC_Logo_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69715" y="3736016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3" descr="http://pixabay.com/static/uploads/photo/2012/04/26/12/37/sign-42338_640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29399" y="4376130"/>
            <a:ext cx="205768" cy="388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53"/>
          <p:cNvCxnSpPr/>
          <p:nvPr/>
        </p:nvCxnSpPr>
        <p:spPr>
          <a:xfrm>
            <a:off x="4703134" y="4166712"/>
            <a:ext cx="1371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82" name="Google Shape;482;p53"/>
          <p:cNvCxnSpPr/>
          <p:nvPr/>
        </p:nvCxnSpPr>
        <p:spPr>
          <a:xfrm rot="10800000">
            <a:off x="4692501" y="4319112"/>
            <a:ext cx="1371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483" name="Google Shape;483;p53" descr="https://en.bitcoin.it/w/images/en/2/29/BC_Logo_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41783" y="3736016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make this more efficient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9" name="Google Shape;489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0" name="Google Shape;490;p54" descr="User 1 by cyberscooty -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1575" y="2287178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4" descr="User 2 by cyberscooty -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8575" y="2287178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4" descr="User 3 by cyberscooty - User #3 - special remix for a deman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0210" y="2293557"/>
            <a:ext cx="562140" cy="69831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4"/>
          <p:cNvSpPr txBox="1"/>
          <p:nvPr/>
        </p:nvSpPr>
        <p:spPr>
          <a:xfrm>
            <a:off x="1484853" y="3040618"/>
            <a:ext cx="320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4" name="Google Shape;494;p54"/>
          <p:cNvSpPr txBox="1"/>
          <p:nvPr/>
        </p:nvSpPr>
        <p:spPr>
          <a:xfrm>
            <a:off x="3950819" y="3040618"/>
            <a:ext cx="320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5" name="Google Shape;495;p54"/>
          <p:cNvSpPr txBox="1"/>
          <p:nvPr/>
        </p:nvSpPr>
        <p:spPr>
          <a:xfrm>
            <a:off x="6427319" y="3040618"/>
            <a:ext cx="3209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96" name="Google Shape;496;p54"/>
          <p:cNvCxnSpPr/>
          <p:nvPr/>
        </p:nvCxnSpPr>
        <p:spPr>
          <a:xfrm>
            <a:off x="2208041" y="2642712"/>
            <a:ext cx="1371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97" name="Google Shape;497;p54"/>
          <p:cNvCxnSpPr/>
          <p:nvPr/>
        </p:nvCxnSpPr>
        <p:spPr>
          <a:xfrm rot="10800000">
            <a:off x="2197408" y="2795112"/>
            <a:ext cx="1371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498" name="Google Shape;498;p54" descr="https://en.bitcoin.it/w/images/en/2/29/BC_Logo_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46690" y="2212016"/>
            <a:ext cx="3810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Google Shape;499;p54"/>
          <p:cNvCxnSpPr/>
          <p:nvPr/>
        </p:nvCxnSpPr>
        <p:spPr>
          <a:xfrm>
            <a:off x="4680109" y="2642712"/>
            <a:ext cx="1371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00" name="Google Shape;500;p54"/>
          <p:cNvCxnSpPr/>
          <p:nvPr/>
        </p:nvCxnSpPr>
        <p:spPr>
          <a:xfrm rot="10800000">
            <a:off x="4669476" y="2795112"/>
            <a:ext cx="1371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501" name="Google Shape;501;p54" descr="https://en.bitcoin.it/w/images/en/2/29/BC_Logo_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18758" y="2212016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4"/>
          <p:cNvSpPr txBox="1"/>
          <p:nvPr/>
        </p:nvSpPr>
        <p:spPr>
          <a:xfrm>
            <a:off x="2057400" y="2826957"/>
            <a:ext cx="1728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 owe you $100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3" name="Google Shape;503;p54"/>
          <p:cNvSpPr txBox="1"/>
          <p:nvPr/>
        </p:nvSpPr>
        <p:spPr>
          <a:xfrm>
            <a:off x="4517066" y="2826957"/>
            <a:ext cx="1728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 owe you $100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scale it up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9" name="Google Shape;509;p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Pairs of friends pre-declare how much debt they’re willing to extend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0" name="Google Shape;510;p55"/>
          <p:cNvSpPr/>
          <p:nvPr/>
        </p:nvSpPr>
        <p:spPr>
          <a:xfrm>
            <a:off x="1143000" y="2360428"/>
            <a:ext cx="3048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5"/>
          <p:cNvSpPr/>
          <p:nvPr/>
        </p:nvSpPr>
        <p:spPr>
          <a:xfrm>
            <a:off x="2133600" y="1522228"/>
            <a:ext cx="3048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5"/>
          <p:cNvSpPr/>
          <p:nvPr/>
        </p:nvSpPr>
        <p:spPr>
          <a:xfrm>
            <a:off x="2438400" y="3046228"/>
            <a:ext cx="3048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5"/>
          <p:cNvSpPr/>
          <p:nvPr/>
        </p:nvSpPr>
        <p:spPr>
          <a:xfrm>
            <a:off x="3200400" y="2208028"/>
            <a:ext cx="3048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5"/>
          <p:cNvSpPr/>
          <p:nvPr/>
        </p:nvSpPr>
        <p:spPr>
          <a:xfrm>
            <a:off x="3505200" y="1352550"/>
            <a:ext cx="3048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5"/>
          <p:cNvSpPr/>
          <p:nvPr/>
        </p:nvSpPr>
        <p:spPr>
          <a:xfrm>
            <a:off x="3810000" y="3028950"/>
            <a:ext cx="3048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5"/>
          <p:cNvSpPr/>
          <p:nvPr/>
        </p:nvSpPr>
        <p:spPr>
          <a:xfrm>
            <a:off x="4800600" y="2212015"/>
            <a:ext cx="3048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5"/>
          <p:cNvSpPr/>
          <p:nvPr/>
        </p:nvSpPr>
        <p:spPr>
          <a:xfrm>
            <a:off x="4855535" y="1369828"/>
            <a:ext cx="3048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5"/>
          <p:cNvSpPr/>
          <p:nvPr/>
        </p:nvSpPr>
        <p:spPr>
          <a:xfrm>
            <a:off x="5183372" y="3028950"/>
            <a:ext cx="3048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55"/>
          <p:cNvCxnSpPr>
            <a:stCxn id="511" idx="5"/>
            <a:endCxn id="513" idx="1"/>
          </p:cNvCxnSpPr>
          <p:nvPr/>
        </p:nvCxnSpPr>
        <p:spPr>
          <a:xfrm>
            <a:off x="2393763" y="1782391"/>
            <a:ext cx="851400" cy="470400"/>
          </a:xfrm>
          <a:prstGeom prst="straightConnector1">
            <a:avLst/>
          </a:prstGeom>
          <a:noFill/>
          <a:ln w="9525" cap="flat" cmpd="sng">
            <a:solidFill>
              <a:srgbClr val="357EB9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20" name="Google Shape;520;p55"/>
          <p:cNvCxnSpPr>
            <a:stCxn id="512" idx="7"/>
            <a:endCxn id="513" idx="3"/>
          </p:cNvCxnSpPr>
          <p:nvPr/>
        </p:nvCxnSpPr>
        <p:spPr>
          <a:xfrm rot="10800000" flipH="1">
            <a:off x="2698563" y="2468065"/>
            <a:ext cx="546600" cy="622800"/>
          </a:xfrm>
          <a:prstGeom prst="straightConnector1">
            <a:avLst/>
          </a:prstGeom>
          <a:noFill/>
          <a:ln w="9525" cap="flat" cmpd="sng">
            <a:solidFill>
              <a:srgbClr val="357E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1" name="Google Shape;521;p55"/>
          <p:cNvCxnSpPr>
            <a:stCxn id="510" idx="7"/>
            <a:endCxn id="511" idx="3"/>
          </p:cNvCxnSpPr>
          <p:nvPr/>
        </p:nvCxnSpPr>
        <p:spPr>
          <a:xfrm rot="10800000" flipH="1">
            <a:off x="1403163" y="1782265"/>
            <a:ext cx="775200" cy="622800"/>
          </a:xfrm>
          <a:prstGeom prst="straightConnector1">
            <a:avLst/>
          </a:prstGeom>
          <a:noFill/>
          <a:ln w="9525" cap="flat" cmpd="sng">
            <a:solidFill>
              <a:srgbClr val="357EB9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22" name="Google Shape;522;p55"/>
          <p:cNvCxnSpPr>
            <a:stCxn id="511" idx="6"/>
            <a:endCxn id="514" idx="2"/>
          </p:cNvCxnSpPr>
          <p:nvPr/>
        </p:nvCxnSpPr>
        <p:spPr>
          <a:xfrm rot="10800000" flipH="1">
            <a:off x="2438400" y="1504828"/>
            <a:ext cx="1066800" cy="169800"/>
          </a:xfrm>
          <a:prstGeom prst="straightConnector1">
            <a:avLst/>
          </a:prstGeom>
          <a:noFill/>
          <a:ln w="9525" cap="flat" cmpd="sng">
            <a:solidFill>
              <a:srgbClr val="357E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3" name="Google Shape;523;p55"/>
          <p:cNvCxnSpPr>
            <a:stCxn id="514" idx="6"/>
            <a:endCxn id="517" idx="2"/>
          </p:cNvCxnSpPr>
          <p:nvPr/>
        </p:nvCxnSpPr>
        <p:spPr>
          <a:xfrm>
            <a:off x="3810000" y="1504950"/>
            <a:ext cx="1045500" cy="17400"/>
          </a:xfrm>
          <a:prstGeom prst="straightConnector1">
            <a:avLst/>
          </a:prstGeom>
          <a:noFill/>
          <a:ln w="9525" cap="flat" cmpd="sng">
            <a:solidFill>
              <a:srgbClr val="357E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4" name="Google Shape;524;p55"/>
          <p:cNvCxnSpPr>
            <a:stCxn id="514" idx="5"/>
            <a:endCxn id="516" idx="1"/>
          </p:cNvCxnSpPr>
          <p:nvPr/>
        </p:nvCxnSpPr>
        <p:spPr>
          <a:xfrm>
            <a:off x="3765363" y="1612713"/>
            <a:ext cx="1080000" cy="643800"/>
          </a:xfrm>
          <a:prstGeom prst="straightConnector1">
            <a:avLst/>
          </a:prstGeom>
          <a:noFill/>
          <a:ln w="9525" cap="flat" cmpd="sng">
            <a:solidFill>
              <a:srgbClr val="357E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5" name="Google Shape;525;p55"/>
          <p:cNvCxnSpPr>
            <a:stCxn id="517" idx="4"/>
            <a:endCxn id="516" idx="0"/>
          </p:cNvCxnSpPr>
          <p:nvPr/>
        </p:nvCxnSpPr>
        <p:spPr>
          <a:xfrm flipH="1">
            <a:off x="4953035" y="1674628"/>
            <a:ext cx="54900" cy="537300"/>
          </a:xfrm>
          <a:prstGeom prst="straightConnector1">
            <a:avLst/>
          </a:prstGeom>
          <a:noFill/>
          <a:ln w="9525" cap="flat" cmpd="sng">
            <a:solidFill>
              <a:srgbClr val="357E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6" name="Google Shape;526;p55"/>
          <p:cNvCxnSpPr>
            <a:stCxn id="514" idx="4"/>
            <a:endCxn id="513" idx="7"/>
          </p:cNvCxnSpPr>
          <p:nvPr/>
        </p:nvCxnSpPr>
        <p:spPr>
          <a:xfrm flipH="1">
            <a:off x="3460500" y="1657350"/>
            <a:ext cx="197100" cy="595200"/>
          </a:xfrm>
          <a:prstGeom prst="straightConnector1">
            <a:avLst/>
          </a:prstGeom>
          <a:noFill/>
          <a:ln w="9525" cap="flat" cmpd="sng">
            <a:solidFill>
              <a:srgbClr val="357E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7" name="Google Shape;527;p55"/>
          <p:cNvCxnSpPr>
            <a:stCxn id="512" idx="6"/>
            <a:endCxn id="515" idx="2"/>
          </p:cNvCxnSpPr>
          <p:nvPr/>
        </p:nvCxnSpPr>
        <p:spPr>
          <a:xfrm rot="10800000" flipH="1">
            <a:off x="2743200" y="3181228"/>
            <a:ext cx="1066800" cy="17400"/>
          </a:xfrm>
          <a:prstGeom prst="straightConnector1">
            <a:avLst/>
          </a:prstGeom>
          <a:noFill/>
          <a:ln w="9525" cap="flat" cmpd="sng">
            <a:solidFill>
              <a:srgbClr val="357E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8" name="Google Shape;528;p55"/>
          <p:cNvCxnSpPr>
            <a:stCxn id="515" idx="1"/>
            <a:endCxn id="513" idx="5"/>
          </p:cNvCxnSpPr>
          <p:nvPr/>
        </p:nvCxnSpPr>
        <p:spPr>
          <a:xfrm rot="10800000">
            <a:off x="3460437" y="2468187"/>
            <a:ext cx="394200" cy="605400"/>
          </a:xfrm>
          <a:prstGeom prst="straightConnector1">
            <a:avLst/>
          </a:prstGeom>
          <a:noFill/>
          <a:ln w="9525" cap="flat" cmpd="sng">
            <a:solidFill>
              <a:srgbClr val="357EB9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529" name="Google Shape;529;p55"/>
          <p:cNvCxnSpPr>
            <a:stCxn id="518" idx="2"/>
            <a:endCxn id="515" idx="6"/>
          </p:cNvCxnSpPr>
          <p:nvPr/>
        </p:nvCxnSpPr>
        <p:spPr>
          <a:xfrm rot="10800000">
            <a:off x="4114772" y="3181350"/>
            <a:ext cx="1068600" cy="0"/>
          </a:xfrm>
          <a:prstGeom prst="straightConnector1">
            <a:avLst/>
          </a:prstGeom>
          <a:noFill/>
          <a:ln w="9525" cap="flat" cmpd="sng">
            <a:solidFill>
              <a:srgbClr val="357EB9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530" name="Google Shape;530;p55"/>
          <p:cNvCxnSpPr>
            <a:stCxn id="516" idx="5"/>
            <a:endCxn id="518" idx="0"/>
          </p:cNvCxnSpPr>
          <p:nvPr/>
        </p:nvCxnSpPr>
        <p:spPr>
          <a:xfrm>
            <a:off x="5060763" y="2472178"/>
            <a:ext cx="275100" cy="556800"/>
          </a:xfrm>
          <a:prstGeom prst="straightConnector1">
            <a:avLst/>
          </a:prstGeom>
          <a:noFill/>
          <a:ln w="9525" cap="flat" cmpd="sng">
            <a:solidFill>
              <a:srgbClr val="357EB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1" name="Google Shape;531;p55" descr="https://en.bitcoin.it/w/images/en/2/29/BC_Logo_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750828"/>
            <a:ext cx="310116" cy="31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5" descr="https://en.bitcoin.it/w/images/en/2/29/BC_Logo_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9989" y="1688362"/>
            <a:ext cx="310116" cy="31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5" descr="https://en.bitcoin.it/w/images/en/2/29/BC_Logo_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9579" y="2534093"/>
            <a:ext cx="310116" cy="31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5" descr="https://en.bitcoin.it/w/images/en/2/29/BC_Logo_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0484" y="2843268"/>
            <a:ext cx="310116" cy="3101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5" name="Google Shape;535;p55"/>
          <p:cNvCxnSpPr/>
          <p:nvPr/>
        </p:nvCxnSpPr>
        <p:spPr>
          <a:xfrm flipH="1">
            <a:off x="1505174" y="1920896"/>
            <a:ext cx="748927" cy="591932"/>
          </a:xfrm>
          <a:prstGeom prst="straightConnector1">
            <a:avLst/>
          </a:prstGeom>
          <a:noFill/>
          <a:ln w="9525" cap="flat" cmpd="sng">
            <a:solidFill>
              <a:srgbClr val="357EB9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36" name="Google Shape;536;p55"/>
          <p:cNvSpPr txBox="1"/>
          <p:nvPr/>
        </p:nvSpPr>
        <p:spPr>
          <a:xfrm rot="-2335952">
            <a:off x="1741624" y="2108112"/>
            <a:ext cx="5533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IOU</a:t>
            </a: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Ripple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2" name="Google Shape;542;p56"/>
          <p:cNvSpPr txBox="1">
            <a:spLocks noGrp="1"/>
          </p:cNvSpPr>
          <p:nvPr>
            <p:ph type="body" idx="1"/>
          </p:nvPr>
        </p:nvSpPr>
        <p:spPr>
          <a:xfrm>
            <a:off x="457201" y="1200150"/>
            <a:ext cx="2895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Decentralizes</a:t>
            </a:r>
            <a:endParaRPr sz="2800" b="0" i="0" u="none" strike="noStrike" cap="none" baseline="-250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sense of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using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via</a:t>
            </a:r>
            <a:endParaRPr/>
          </a:p>
        </p:txBody>
      </p:sp>
      <p:sp>
        <p:nvSpPr>
          <p:cNvPr id="543" name="Google Shape;543;p56"/>
          <p:cNvSpPr txBox="1">
            <a:spLocks noGrp="1"/>
          </p:cNvSpPr>
          <p:nvPr>
            <p:ph type="body" idx="2"/>
          </p:nvPr>
        </p:nvSpPr>
        <p:spPr>
          <a:xfrm>
            <a:off x="3352800" y="1200150"/>
            <a:ext cx="53340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currency exchange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disintermediation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Altcoin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transitive trust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Green Car by am1969 - A green car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6526" y="1047750"/>
            <a:ext cx="2872674" cy="20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Motivating example: smart property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778269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Step 2: public key is dynamically updated based on Bitcoin block chain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 owns the car because she controls private key of green Tx output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4" name="Google Shape;54;p11"/>
          <p:cNvGrpSpPr/>
          <p:nvPr/>
        </p:nvGrpSpPr>
        <p:grpSpPr>
          <a:xfrm>
            <a:off x="1993075" y="3795679"/>
            <a:ext cx="762000" cy="905775"/>
            <a:chOff x="2895600" y="2199376"/>
            <a:chExt cx="762000" cy="905775"/>
          </a:xfrm>
        </p:grpSpPr>
        <p:sp>
          <p:nvSpPr>
            <p:cNvPr id="55" name="Google Shape;55;p11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9" name="Google Shape;59;p11"/>
          <p:cNvGrpSpPr/>
          <p:nvPr/>
        </p:nvGrpSpPr>
        <p:grpSpPr>
          <a:xfrm>
            <a:off x="697675" y="3796324"/>
            <a:ext cx="762000" cy="905775"/>
            <a:chOff x="2895600" y="2199376"/>
            <a:chExt cx="762000" cy="905775"/>
          </a:xfrm>
        </p:grpSpPr>
        <p:sp>
          <p:nvSpPr>
            <p:cNvPr id="60" name="Google Shape;60;p11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64" name="Google Shape;64;p11"/>
          <p:cNvGrpSpPr/>
          <p:nvPr/>
        </p:nvGrpSpPr>
        <p:grpSpPr>
          <a:xfrm>
            <a:off x="3288475" y="3799575"/>
            <a:ext cx="762000" cy="905775"/>
            <a:chOff x="2895600" y="2199376"/>
            <a:chExt cx="762000" cy="905775"/>
          </a:xfrm>
        </p:grpSpPr>
        <p:sp>
          <p:nvSpPr>
            <p:cNvPr id="65" name="Google Shape;65;p11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Transfer</a:t>
              </a: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69" name="Google Shape;69;p11"/>
          <p:cNvCxnSpPr/>
          <p:nvPr/>
        </p:nvCxnSpPr>
        <p:spPr>
          <a:xfrm rot="10800000">
            <a:off x="1459675" y="4244360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0" name="Google Shape;70;p11"/>
          <p:cNvCxnSpPr/>
          <p:nvPr/>
        </p:nvCxnSpPr>
        <p:spPr>
          <a:xfrm rot="10800000">
            <a:off x="2755076" y="4241843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1" name="Google Shape;71;p11"/>
          <p:cNvCxnSpPr/>
          <p:nvPr/>
        </p:nvCxnSpPr>
        <p:spPr>
          <a:xfrm rot="10800000">
            <a:off x="1078677" y="3406055"/>
            <a:ext cx="5125422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11"/>
          <p:cNvCxnSpPr/>
          <p:nvPr/>
        </p:nvCxnSpPr>
        <p:spPr>
          <a:xfrm rot="10800000" flipH="1">
            <a:off x="4050475" y="3799576"/>
            <a:ext cx="685803" cy="22470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1"/>
          <p:cNvCxnSpPr/>
          <p:nvPr/>
        </p:nvCxnSpPr>
        <p:spPr>
          <a:xfrm>
            <a:off x="4050475" y="4244253"/>
            <a:ext cx="685803" cy="11227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11"/>
          <p:cNvCxnSpPr/>
          <p:nvPr/>
        </p:nvCxnSpPr>
        <p:spPr>
          <a:xfrm>
            <a:off x="1089308" y="3406055"/>
            <a:ext cx="0" cy="50398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75" name="Google Shape;75;p11" descr="https://openclipart.org/image/300px/svg_to_png/3330/barretr_Ke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651237" flipH="1">
            <a:off x="269614" y="3230784"/>
            <a:ext cx="609600" cy="6136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1"/>
          <p:cNvGrpSpPr/>
          <p:nvPr/>
        </p:nvGrpSpPr>
        <p:grpSpPr>
          <a:xfrm>
            <a:off x="4756299" y="3795679"/>
            <a:ext cx="1689331" cy="582142"/>
            <a:chOff x="4572000" y="1669225"/>
            <a:chExt cx="1905000" cy="582142"/>
          </a:xfrm>
        </p:grpSpPr>
        <p:sp>
          <p:nvSpPr>
            <p:cNvPr id="77" name="Google Shape;77;p11"/>
            <p:cNvSpPr/>
            <p:nvPr/>
          </p:nvSpPr>
          <p:spPr>
            <a:xfrm>
              <a:off x="4572003" y="1669225"/>
              <a:ext cx="1904997" cy="282299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  <a:endParaRPr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4572000" y="1951524"/>
              <a:ext cx="1905000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H(  )</a:t>
              </a:r>
              <a:endParaRPr/>
            </a:p>
          </p:txBody>
        </p:sp>
      </p:grpSp>
      <p:cxnSp>
        <p:nvCxnSpPr>
          <p:cNvPr id="79" name="Google Shape;79;p11"/>
          <p:cNvCxnSpPr/>
          <p:nvPr/>
        </p:nvCxnSpPr>
        <p:spPr>
          <a:xfrm rot="10800000" flipH="1">
            <a:off x="6193465" y="3406055"/>
            <a:ext cx="1" cy="82014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" name="Google Shape;80;p11" descr="https://openclipart.org/image/300px/svg_to_png/191744/Key-yellow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5341" y="4490293"/>
            <a:ext cx="791246" cy="38507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/>
          <p:nvPr/>
        </p:nvSpPr>
        <p:spPr>
          <a:xfrm>
            <a:off x="6705600" y="3790950"/>
            <a:ext cx="1962679" cy="707886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Now Bob’s key activates car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7"/>
          <p:cNvSpPr txBox="1">
            <a:spLocks noGrp="1"/>
          </p:cNvSpPr>
          <p:nvPr>
            <p:ph type="subTitle" idx="1"/>
          </p:nvPr>
        </p:nvSpPr>
        <p:spPr>
          <a:xfrm>
            <a:off x="685800" y="1690478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" sz="3000" b="0" i="0" u="none" strike="noStrike" cap="none" smtClean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When </a:t>
            </a:r>
            <a:r>
              <a:rPr lang="en" sz="3000" b="0" i="0" u="none" strike="noStrike" cap="none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is decentralization a good idea?</a:t>
            </a:r>
            <a:endParaRPr sz="3000" b="0" i="0" u="none" strike="noStrike" cap="none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we’re really talking about: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4" name="Google Shape;554;p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Technological alternatives to human institutions — legal, social and financial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Recall: Cypherpunk roots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Back to the car example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0" name="Google Shape;560;p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are the problems with car</a:t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ownership and trade?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 (theft)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Disputes about sale terms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happens in a smart property model?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1" name="Google Shape;561;p59" descr="Green Car by am1969 - A green car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6526" y="1047750"/>
            <a:ext cx="2872674" cy="20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9" descr="https://openclipart.org/image/300px/svg_to_png/3330/barretr_Ke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651237" flipH="1">
            <a:off x="7214234" y="2621180"/>
            <a:ext cx="609600" cy="613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 is complex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8" name="Google Shape;568;p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Preventive, detective and corrective controls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Real-world solution relies on law enforcement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security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4" name="Google Shape;574;p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Unsolved problem for the foreseeable future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security is partly a human problem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Excessive reliance can cause serious problems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Loss of key → car turns into brick?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Dispute mediation is complex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0" name="Google Shape;580;p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Fundamentally a human problem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Real-world solution: </a:t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court system, especially small-claims courts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Crowd funding security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6" name="Google Shape;586;p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Also fundamentally a human problem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Entrepreneur can take the money and run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Smart property model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2" name="Google Shape;592;p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Didn’t solve existing (social) problems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fact, made them harder to solve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Introduced new problems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Possible benefits of smart property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8" name="Google Shape;598;p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Efficiency for small transactions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Anonymity &amp; privacy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Freedom to choose mediator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Crypto and the state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4" name="Google Shape;604;p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state is one way to scale society past small groups where everyone trusts each other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Crypto is another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Dismantling the state is not an option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can the two work together?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Motivating example: smart property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534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Step 3: Create a single transaction that combines Bob’s payment to Alice and Alice’s ownership transfer to Bob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Alice and Bob sign</a:t>
            </a:r>
            <a:b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separately, then</a:t>
            </a:r>
            <a:b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broadcast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8" name="Google Shape;88;p12"/>
          <p:cNvCxnSpPr/>
          <p:nvPr/>
        </p:nvCxnSpPr>
        <p:spPr>
          <a:xfrm>
            <a:off x="4467431" y="3004226"/>
            <a:ext cx="772633" cy="0"/>
          </a:xfrm>
          <a:prstGeom prst="straightConnector1">
            <a:avLst/>
          </a:prstGeom>
          <a:noFill/>
          <a:ln w="1905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12"/>
          <p:cNvCxnSpPr/>
          <p:nvPr/>
        </p:nvCxnSpPr>
        <p:spPr>
          <a:xfrm>
            <a:off x="4468317" y="4379370"/>
            <a:ext cx="771747" cy="0"/>
          </a:xfrm>
          <a:prstGeom prst="straightConnector1">
            <a:avLst/>
          </a:prstGeom>
          <a:noFill/>
          <a:ln w="1905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12"/>
          <p:cNvSpPr/>
          <p:nvPr/>
        </p:nvSpPr>
        <p:spPr>
          <a:xfrm>
            <a:off x="4968153" y="2623226"/>
            <a:ext cx="1828800" cy="2133600"/>
          </a:xfrm>
          <a:prstGeom prst="rect">
            <a:avLst/>
          </a:prstGeom>
          <a:noFill/>
          <a:ln w="2540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2"/>
          <p:cNvCxnSpPr/>
          <p:nvPr/>
        </p:nvCxnSpPr>
        <p:spPr>
          <a:xfrm>
            <a:off x="6492153" y="4375826"/>
            <a:ext cx="773519" cy="3101"/>
          </a:xfrm>
          <a:prstGeom prst="straightConnector1">
            <a:avLst/>
          </a:prstGeom>
          <a:noFill/>
          <a:ln w="1905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2"/>
          <p:cNvCxnSpPr/>
          <p:nvPr/>
        </p:nvCxnSpPr>
        <p:spPr>
          <a:xfrm>
            <a:off x="6492153" y="3004226"/>
            <a:ext cx="773519" cy="0"/>
          </a:xfrm>
          <a:prstGeom prst="straightConnector1">
            <a:avLst/>
          </a:prstGeom>
          <a:noFill/>
          <a:ln w="1905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3" name="Google Shape;93;p12" descr="https://openclipart.org/image/300px/svg_to_png/3330/barretr_Ke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651237" flipH="1">
            <a:off x="7519036" y="2697381"/>
            <a:ext cx="609600" cy="61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 descr="https://openclipart.org/image/300px/svg_to_png/191744/Key-yello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2154" y="2811689"/>
            <a:ext cx="791246" cy="385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2" descr="https://en.bitcoin.it/w/images/en/2/29/BC_Logo_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91400" y="399837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2" descr="https://en.bitcoin.it/w/images/en/2/29/BC_Logo_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1400" y="3998370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big opportunity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0" name="Google Shape;610;p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058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Find compelling use-cases for decentralization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Integrate into existing systems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Co-opt legal and regulatory practices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Decentralized property ownership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" name="Google Shape;102;p13" descr="https://2.bp.blogspot.com/-FP4iSc1Uvqo/UCL697cPXQI/AAAAAAAAAMA/lgU_pGDdawU/s1600/title_californi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200150"/>
            <a:ext cx="3346450" cy="374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4191000" y="2952750"/>
            <a:ext cx="5334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A5E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6400800" y="1504950"/>
            <a:ext cx="762000" cy="905775"/>
            <a:chOff x="2895600" y="2199376"/>
            <a:chExt cx="762000" cy="905775"/>
          </a:xfrm>
        </p:grpSpPr>
        <p:sp>
          <p:nvSpPr>
            <p:cNvPr id="105" name="Google Shape;105;p13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5105400" y="1505595"/>
            <a:ext cx="762000" cy="905775"/>
            <a:chOff x="2895600" y="2199376"/>
            <a:chExt cx="762000" cy="905775"/>
          </a:xfrm>
        </p:grpSpPr>
        <p:sp>
          <p:nvSpPr>
            <p:cNvPr id="110" name="Google Shape;110;p13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14" name="Google Shape;114;p13"/>
          <p:cNvGrpSpPr/>
          <p:nvPr/>
        </p:nvGrpSpPr>
        <p:grpSpPr>
          <a:xfrm>
            <a:off x="7696200" y="1508846"/>
            <a:ext cx="762000" cy="905775"/>
            <a:chOff x="2895600" y="2199376"/>
            <a:chExt cx="762000" cy="905775"/>
          </a:xfrm>
        </p:grpSpPr>
        <p:sp>
          <p:nvSpPr>
            <p:cNvPr id="115" name="Google Shape;115;p13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119" name="Google Shape;119;p13"/>
          <p:cNvCxnSpPr/>
          <p:nvPr/>
        </p:nvCxnSpPr>
        <p:spPr>
          <a:xfrm rot="10800000">
            <a:off x="5867400" y="1953631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0" name="Google Shape;120;p13"/>
          <p:cNvCxnSpPr/>
          <p:nvPr/>
        </p:nvCxnSpPr>
        <p:spPr>
          <a:xfrm rot="10800000">
            <a:off x="7162801" y="1951114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1" name="Google Shape;121;p13"/>
          <p:cNvSpPr/>
          <p:nvPr/>
        </p:nvSpPr>
        <p:spPr>
          <a:xfrm>
            <a:off x="6251315" y="3071766"/>
            <a:ext cx="1146273" cy="1685060"/>
          </a:xfrm>
          <a:prstGeom prst="rect">
            <a:avLst/>
          </a:prstGeom>
          <a:noFill/>
          <a:ln w="2540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3"/>
          <p:cNvCxnSpPr/>
          <p:nvPr/>
        </p:nvCxnSpPr>
        <p:spPr>
          <a:xfrm rot="10800000" flipH="1">
            <a:off x="7092789" y="3434671"/>
            <a:ext cx="453928" cy="1"/>
          </a:xfrm>
          <a:prstGeom prst="straightConnector1">
            <a:avLst/>
          </a:prstGeom>
          <a:noFill/>
          <a:ln w="1905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3" name="Google Shape;123;p13" descr="https://openclipart.org/image/300px/svg_to_png/3330/barretr_Ke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651237" flipH="1">
            <a:off x="7797164" y="3127827"/>
            <a:ext cx="609600" cy="61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 descr="https://openclipart.org/image/300px/svg_to_png/191744/Key-yellow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52354" y="3242135"/>
            <a:ext cx="791246" cy="385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 descr="https://en.bitcoin.it/w/images/en/2/29/BC_Logo_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66954" y="399837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 descr="https://en.bitcoin.it/w/images/en/2/29/BC_Logo_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1882" y="3998370"/>
            <a:ext cx="7620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3"/>
          <p:cNvCxnSpPr/>
          <p:nvPr/>
        </p:nvCxnSpPr>
        <p:spPr>
          <a:xfrm rot="10800000" flipH="1">
            <a:off x="7092789" y="4383269"/>
            <a:ext cx="453928" cy="1"/>
          </a:xfrm>
          <a:prstGeom prst="straightConnector1">
            <a:avLst/>
          </a:prstGeom>
          <a:noFill/>
          <a:ln w="1905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13"/>
          <p:cNvCxnSpPr/>
          <p:nvPr/>
        </p:nvCxnSpPr>
        <p:spPr>
          <a:xfrm rot="10800000" flipH="1">
            <a:off x="6066754" y="3431216"/>
            <a:ext cx="453928" cy="1"/>
          </a:xfrm>
          <a:prstGeom prst="straightConnector1">
            <a:avLst/>
          </a:prstGeom>
          <a:noFill/>
          <a:ln w="1905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13"/>
          <p:cNvCxnSpPr/>
          <p:nvPr/>
        </p:nvCxnSpPr>
        <p:spPr>
          <a:xfrm rot="10800000" flipH="1">
            <a:off x="6066754" y="4379814"/>
            <a:ext cx="453928" cy="1"/>
          </a:xfrm>
          <a:prstGeom prst="straightConnector1">
            <a:avLst/>
          </a:prstGeom>
          <a:noFill/>
          <a:ln w="19050" cap="flat" cmpd="sng">
            <a:solidFill>
              <a:srgbClr val="A3A3A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13"/>
          <p:cNvCxnSpPr/>
          <p:nvPr/>
        </p:nvCxnSpPr>
        <p:spPr>
          <a:xfrm rot="10800000">
            <a:off x="5486400" y="1193154"/>
            <a:ext cx="3200400" cy="699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13"/>
          <p:cNvCxnSpPr/>
          <p:nvPr/>
        </p:nvCxnSpPr>
        <p:spPr>
          <a:xfrm>
            <a:off x="5497031" y="1193154"/>
            <a:ext cx="0" cy="50398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2" name="Google Shape;132;p13"/>
          <p:cNvCxnSpPr/>
          <p:nvPr/>
        </p:nvCxnSpPr>
        <p:spPr>
          <a:xfrm rot="10800000" flipH="1">
            <a:off x="8686799" y="1193155"/>
            <a:ext cx="1" cy="65221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13"/>
          <p:cNvCxnSpPr>
            <a:endCxn id="116" idx="3"/>
          </p:cNvCxnSpPr>
          <p:nvPr/>
        </p:nvCxnSpPr>
        <p:spPr>
          <a:xfrm flipH="1">
            <a:off x="8458200" y="1845367"/>
            <a:ext cx="228600" cy="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Representation and atomicity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Representation: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How to encode complex transactions</a:t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into the block chain?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Atomicity: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How to couple the actions of the various</a:t>
            </a:r>
            <a:b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parties?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</a:t>
            </a: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else can we decentralize this way?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these be done on Bitcoin or do they require a separate block chain?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Are there alternatives to atomicity?</a:t>
            </a:r>
            <a:endParaRPr/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3000"/>
              <a:buFont typeface="Arial"/>
              <a:buChar char="•"/>
            </a:pPr>
            <a:r>
              <a:rPr lang="en" sz="3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it a good idea to do commerce like this?</a:t>
            </a:r>
            <a:endParaRPr sz="3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1105</Words>
  <Application>Microsoft Office PowerPoint</Application>
  <PresentationFormat>On-screen Show (16:9)</PresentationFormat>
  <Paragraphs>395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Times New Roman</vt:lpstr>
      <vt:lpstr>Trebuchet MS</vt:lpstr>
      <vt:lpstr>simple-light</vt:lpstr>
      <vt:lpstr>CS-482: Introduction to Blockchain and CryptoCurrency</vt:lpstr>
      <vt:lpstr>Decentralize everything!</vt:lpstr>
      <vt:lpstr>PowerPoint Presentation</vt:lpstr>
      <vt:lpstr>Motivating example: smart property</vt:lpstr>
      <vt:lpstr>Motivating example: smart property</vt:lpstr>
      <vt:lpstr>Motivating example: smart property</vt:lpstr>
      <vt:lpstr>Decentralized property ownership</vt:lpstr>
      <vt:lpstr>Representation and atomicity</vt:lpstr>
      <vt:lpstr>Questions</vt:lpstr>
      <vt:lpstr>PowerPoint Presentation</vt:lpstr>
      <vt:lpstr>Route 1: Directly on Bitcoin</vt:lpstr>
      <vt:lpstr>Example: crowd funding</vt:lpstr>
      <vt:lpstr>Example: pay for proof</vt:lpstr>
      <vt:lpstr>Route 2: Embedding</vt:lpstr>
      <vt:lpstr>Route 2: Embedding</vt:lpstr>
      <vt:lpstr>Route 3: Side chains</vt:lpstr>
      <vt:lpstr>Which approach to use?</vt:lpstr>
      <vt:lpstr>Back to the car sale example</vt:lpstr>
      <vt:lpstr>Comparison to legal remedy</vt:lpstr>
      <vt:lpstr>Competing intermediaries</vt:lpstr>
      <vt:lpstr>Levels of (de)centralization</vt:lpstr>
      <vt:lpstr>Improving security</vt:lpstr>
      <vt:lpstr>Security: vocabulary</vt:lpstr>
      <vt:lpstr>A generic decentralization template</vt:lpstr>
      <vt:lpstr>Example: smart property</vt:lpstr>
      <vt:lpstr>Example: decentralized prediction markets</vt:lpstr>
      <vt:lpstr>Example: StorJ</vt:lpstr>
      <vt:lpstr>Example: StorJ</vt:lpstr>
      <vt:lpstr>Example: Zerocoin</vt:lpstr>
      <vt:lpstr>PowerPoint Presentation</vt:lpstr>
      <vt:lpstr>1. Purely digital things</vt:lpstr>
      <vt:lpstr>2. Things that can be represented digitally</vt:lpstr>
      <vt:lpstr>3. Property ownership and trade</vt:lpstr>
      <vt:lpstr>4. Complex contracts</vt:lpstr>
      <vt:lpstr>5. Markets and auctions</vt:lpstr>
      <vt:lpstr>How to decentralize markets</vt:lpstr>
      <vt:lpstr>Decentralized matching</vt:lpstr>
      <vt:lpstr>Variant: auction</vt:lpstr>
      <vt:lpstr>Variant: double auction (order book)</vt:lpstr>
      <vt:lpstr>6. Data feeds</vt:lpstr>
      <vt:lpstr>Decentralization by voting</vt:lpstr>
      <vt:lpstr>Decentralization by voting</vt:lpstr>
      <vt:lpstr>Levels of (de)centralization</vt:lpstr>
      <vt:lpstr>7. Autonomous agents</vt:lpstr>
      <vt:lpstr>Autonomous agents: terminology</vt:lpstr>
      <vt:lpstr>8. Exchanges</vt:lpstr>
      <vt:lpstr>Let’s make this more efficient</vt:lpstr>
      <vt:lpstr>And scale it up</vt:lpstr>
      <vt:lpstr>Ripple</vt:lpstr>
      <vt:lpstr>PowerPoint Presentation</vt:lpstr>
      <vt:lpstr>What we’re really talking about:</vt:lpstr>
      <vt:lpstr>Back to the car example</vt:lpstr>
      <vt:lpstr>Security is complex</vt:lpstr>
      <vt:lpstr>Bitcoin security</vt:lpstr>
      <vt:lpstr>Dispute mediation is complex</vt:lpstr>
      <vt:lpstr>Crowd funding security</vt:lpstr>
      <vt:lpstr>Smart property model</vt:lpstr>
      <vt:lpstr>Possible benefits of smart property</vt:lpstr>
      <vt:lpstr>Crypto and the state</vt:lpstr>
      <vt:lpstr>The big opportunity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cp:lastModifiedBy>Windows User</cp:lastModifiedBy>
  <cp:revision>7</cp:revision>
  <dcterms:modified xsi:type="dcterms:W3CDTF">2019-04-16T06:16:34Z</dcterms:modified>
</cp:coreProperties>
</file>