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4.png" ContentType="image/png"/>
  <Override PartName="/ppt/media/image3.png" ContentType="image/png"/>
  <Override PartName="/ppt/media/image2.png" ContentType="image/png"/>
  <Override PartName="/ppt/media/image1.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2"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9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95" name="PlaceHolder 5"/>
          <p:cNvSpPr>
            <a:spLocks noGrp="1"/>
          </p:cNvSpPr>
          <p:nvPr>
            <p:ph type="sldNum"/>
          </p:nvPr>
        </p:nvSpPr>
        <p:spPr>
          <a:xfrm>
            <a:off x="4278960" y="10157400"/>
            <a:ext cx="3280680" cy="534240"/>
          </a:xfrm>
          <a:prstGeom prst="rect">
            <a:avLst/>
          </a:prstGeom>
        </p:spPr>
        <p:txBody>
          <a:bodyPr lIns="0" rIns="0" tIns="0" bIns="0" anchor="b"/>
          <a:p>
            <a:pPr algn="r"/>
            <a:fld id="{8D17AE50-A7AC-4B3B-A362-C552C4002B7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09920" y="4861440"/>
            <a:ext cx="5679000" cy="4605120"/>
          </a:xfrm>
          <a:prstGeom prst="rect">
            <a:avLst/>
          </a:prstGeom>
        </p:spPr>
        <p:txBody>
          <a:bodyPr lIns="96840" rIns="96840" tIns="48240" bIns="48240">
            <a:normAutofit/>
          </a:bodyPr>
          <a:p>
            <a:endParaRPr b="0" lang="en-US" sz="2000" spc="-1" strike="noStrike">
              <a:latin typeface="Arial"/>
            </a:endParaRPr>
          </a:p>
        </p:txBody>
      </p:sp>
      <p:sp>
        <p:nvSpPr>
          <p:cNvPr id="198" name="TextShape 2"/>
          <p:cNvSpPr txBox="1"/>
          <p:nvPr/>
        </p:nvSpPr>
        <p:spPr>
          <a:xfrm>
            <a:off x="4021200" y="9721080"/>
            <a:ext cx="3075840" cy="511200"/>
          </a:xfrm>
          <a:prstGeom prst="rect">
            <a:avLst/>
          </a:prstGeom>
          <a:noFill/>
          <a:ln>
            <a:noFill/>
          </a:ln>
        </p:spPr>
        <p:txBody>
          <a:bodyPr lIns="96840" rIns="96840" tIns="48240" bIns="48240" anchor="b"/>
          <a:p>
            <a:pPr algn="r">
              <a:lnSpc>
                <a:spcPct val="100000"/>
              </a:lnSpc>
            </a:pPr>
            <a:fld id="{73BBAAAE-84CC-4C0D-9176-43A8C4569E33}" type="slidenum">
              <a:rPr b="0" lang="en-US" sz="1300" spc="-1" strike="noStrike">
                <a:solidFill>
                  <a:srgbClr val="000000"/>
                </a:solidFill>
                <a:latin typeface="+mn-lt"/>
                <a:ea typeface="+mn-ea"/>
              </a:rPr>
              <a:t>&lt;number&gt;</a:t>
            </a:fld>
            <a:endParaRPr b="0" lang="en-US"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34" name="PlaceHolder 2"/>
          <p:cNvSpPr>
            <a:spLocks noGrp="1"/>
          </p:cNvSpPr>
          <p:nvPr>
            <p:ph type="body"/>
          </p:nvPr>
        </p:nvSpPr>
        <p:spPr>
          <a:xfrm>
            <a:off x="914400" y="1447920"/>
            <a:ext cx="77720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5" name="PlaceHolder 3"/>
          <p:cNvSpPr>
            <a:spLocks noGrp="1"/>
          </p:cNvSpPr>
          <p:nvPr>
            <p:ph type="body"/>
          </p:nvPr>
        </p:nvSpPr>
        <p:spPr>
          <a:xfrm>
            <a:off x="914400" y="3836160"/>
            <a:ext cx="77720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37" name="PlaceHolder 2"/>
          <p:cNvSpPr>
            <a:spLocks noGrp="1"/>
          </p:cNvSpPr>
          <p:nvPr>
            <p:ph type="body"/>
          </p:nvPr>
        </p:nvSpPr>
        <p:spPr>
          <a:xfrm>
            <a:off x="91440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8" name="PlaceHolder 3"/>
          <p:cNvSpPr>
            <a:spLocks noGrp="1"/>
          </p:cNvSpPr>
          <p:nvPr>
            <p:ph type="body"/>
          </p:nvPr>
        </p:nvSpPr>
        <p:spPr>
          <a:xfrm>
            <a:off x="489708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9" name="PlaceHolder 4"/>
          <p:cNvSpPr>
            <a:spLocks noGrp="1"/>
          </p:cNvSpPr>
          <p:nvPr>
            <p:ph type="body"/>
          </p:nvPr>
        </p:nvSpPr>
        <p:spPr>
          <a:xfrm>
            <a:off x="489708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0" name="PlaceHolder 5"/>
          <p:cNvSpPr>
            <a:spLocks noGrp="1"/>
          </p:cNvSpPr>
          <p:nvPr>
            <p:ph type="body"/>
          </p:nvPr>
        </p:nvSpPr>
        <p:spPr>
          <a:xfrm>
            <a:off x="91440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42" name="PlaceHolder 2"/>
          <p:cNvSpPr>
            <a:spLocks noGrp="1"/>
          </p:cNvSpPr>
          <p:nvPr>
            <p:ph type="body"/>
          </p:nvPr>
        </p:nvSpPr>
        <p:spPr>
          <a:xfrm>
            <a:off x="914400" y="144792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3" name="PlaceHolder 3"/>
          <p:cNvSpPr>
            <a:spLocks noGrp="1"/>
          </p:cNvSpPr>
          <p:nvPr>
            <p:ph type="body"/>
          </p:nvPr>
        </p:nvSpPr>
        <p:spPr>
          <a:xfrm>
            <a:off x="3542400" y="144792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4" name="PlaceHolder 4"/>
          <p:cNvSpPr>
            <a:spLocks noGrp="1"/>
          </p:cNvSpPr>
          <p:nvPr>
            <p:ph type="body"/>
          </p:nvPr>
        </p:nvSpPr>
        <p:spPr>
          <a:xfrm>
            <a:off x="6170040" y="144792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5" name="PlaceHolder 5"/>
          <p:cNvSpPr>
            <a:spLocks noGrp="1"/>
          </p:cNvSpPr>
          <p:nvPr>
            <p:ph type="body"/>
          </p:nvPr>
        </p:nvSpPr>
        <p:spPr>
          <a:xfrm>
            <a:off x="6170040" y="383616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6" name="PlaceHolder 6"/>
          <p:cNvSpPr>
            <a:spLocks noGrp="1"/>
          </p:cNvSpPr>
          <p:nvPr>
            <p:ph type="body"/>
          </p:nvPr>
        </p:nvSpPr>
        <p:spPr>
          <a:xfrm>
            <a:off x="3542400" y="383616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47" name="PlaceHolder 7"/>
          <p:cNvSpPr>
            <a:spLocks noGrp="1"/>
          </p:cNvSpPr>
          <p:nvPr>
            <p:ph type="body"/>
          </p:nvPr>
        </p:nvSpPr>
        <p:spPr>
          <a:xfrm>
            <a:off x="914400" y="383616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56"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58" name="PlaceHolder 2"/>
          <p:cNvSpPr>
            <a:spLocks noGrp="1"/>
          </p:cNvSpPr>
          <p:nvPr>
            <p:ph type="body"/>
          </p:nvPr>
        </p:nvSpPr>
        <p:spPr>
          <a:xfrm>
            <a:off x="914400" y="1447920"/>
            <a:ext cx="777204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60" name="PlaceHolder 2"/>
          <p:cNvSpPr>
            <a:spLocks noGrp="1"/>
          </p:cNvSpPr>
          <p:nvPr>
            <p:ph type="body"/>
          </p:nvPr>
        </p:nvSpPr>
        <p:spPr>
          <a:xfrm>
            <a:off x="91440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61" name="PlaceHolder 3"/>
          <p:cNvSpPr>
            <a:spLocks noGrp="1"/>
          </p:cNvSpPr>
          <p:nvPr>
            <p:ph type="body"/>
          </p:nvPr>
        </p:nvSpPr>
        <p:spPr>
          <a:xfrm>
            <a:off x="489708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65" name="PlaceHolder 2"/>
          <p:cNvSpPr>
            <a:spLocks noGrp="1"/>
          </p:cNvSpPr>
          <p:nvPr>
            <p:ph type="body"/>
          </p:nvPr>
        </p:nvSpPr>
        <p:spPr>
          <a:xfrm>
            <a:off x="91440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66" name="PlaceHolder 3"/>
          <p:cNvSpPr>
            <a:spLocks noGrp="1"/>
          </p:cNvSpPr>
          <p:nvPr>
            <p:ph type="body"/>
          </p:nvPr>
        </p:nvSpPr>
        <p:spPr>
          <a:xfrm>
            <a:off x="91440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67" name="PlaceHolder 4"/>
          <p:cNvSpPr>
            <a:spLocks noGrp="1"/>
          </p:cNvSpPr>
          <p:nvPr>
            <p:ph type="body"/>
          </p:nvPr>
        </p:nvSpPr>
        <p:spPr>
          <a:xfrm>
            <a:off x="489708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13"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69" name="PlaceHolder 2"/>
          <p:cNvSpPr>
            <a:spLocks noGrp="1"/>
          </p:cNvSpPr>
          <p:nvPr>
            <p:ph type="body"/>
          </p:nvPr>
        </p:nvSpPr>
        <p:spPr>
          <a:xfrm>
            <a:off x="91440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70" name="PlaceHolder 3"/>
          <p:cNvSpPr>
            <a:spLocks noGrp="1"/>
          </p:cNvSpPr>
          <p:nvPr>
            <p:ph type="body"/>
          </p:nvPr>
        </p:nvSpPr>
        <p:spPr>
          <a:xfrm>
            <a:off x="489708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1" name="PlaceHolder 4"/>
          <p:cNvSpPr>
            <a:spLocks noGrp="1"/>
          </p:cNvSpPr>
          <p:nvPr>
            <p:ph type="body"/>
          </p:nvPr>
        </p:nvSpPr>
        <p:spPr>
          <a:xfrm>
            <a:off x="489708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73" name="PlaceHolder 2"/>
          <p:cNvSpPr>
            <a:spLocks noGrp="1"/>
          </p:cNvSpPr>
          <p:nvPr>
            <p:ph type="body"/>
          </p:nvPr>
        </p:nvSpPr>
        <p:spPr>
          <a:xfrm>
            <a:off x="91440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4" name="PlaceHolder 3"/>
          <p:cNvSpPr>
            <a:spLocks noGrp="1"/>
          </p:cNvSpPr>
          <p:nvPr>
            <p:ph type="body"/>
          </p:nvPr>
        </p:nvSpPr>
        <p:spPr>
          <a:xfrm>
            <a:off x="489708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5" name="PlaceHolder 4"/>
          <p:cNvSpPr>
            <a:spLocks noGrp="1"/>
          </p:cNvSpPr>
          <p:nvPr>
            <p:ph type="body"/>
          </p:nvPr>
        </p:nvSpPr>
        <p:spPr>
          <a:xfrm>
            <a:off x="914400" y="3836160"/>
            <a:ext cx="77720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77" name="PlaceHolder 2"/>
          <p:cNvSpPr>
            <a:spLocks noGrp="1"/>
          </p:cNvSpPr>
          <p:nvPr>
            <p:ph type="body"/>
          </p:nvPr>
        </p:nvSpPr>
        <p:spPr>
          <a:xfrm>
            <a:off x="914400" y="1447920"/>
            <a:ext cx="777204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78" name="PlaceHolder 3"/>
          <p:cNvSpPr>
            <a:spLocks noGrp="1"/>
          </p:cNvSpPr>
          <p:nvPr>
            <p:ph type="body"/>
          </p:nvPr>
        </p:nvSpPr>
        <p:spPr>
          <a:xfrm>
            <a:off x="914400" y="3836160"/>
            <a:ext cx="77720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80" name="PlaceHolder 2"/>
          <p:cNvSpPr>
            <a:spLocks noGrp="1"/>
          </p:cNvSpPr>
          <p:nvPr>
            <p:ph type="body"/>
          </p:nvPr>
        </p:nvSpPr>
        <p:spPr>
          <a:xfrm>
            <a:off x="91440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1" name="PlaceHolder 3"/>
          <p:cNvSpPr>
            <a:spLocks noGrp="1"/>
          </p:cNvSpPr>
          <p:nvPr>
            <p:ph type="body"/>
          </p:nvPr>
        </p:nvSpPr>
        <p:spPr>
          <a:xfrm>
            <a:off x="489708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2" name="PlaceHolder 4"/>
          <p:cNvSpPr>
            <a:spLocks noGrp="1"/>
          </p:cNvSpPr>
          <p:nvPr>
            <p:ph type="body"/>
          </p:nvPr>
        </p:nvSpPr>
        <p:spPr>
          <a:xfrm>
            <a:off x="489708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3" name="PlaceHolder 5"/>
          <p:cNvSpPr>
            <a:spLocks noGrp="1"/>
          </p:cNvSpPr>
          <p:nvPr>
            <p:ph type="body"/>
          </p:nvPr>
        </p:nvSpPr>
        <p:spPr>
          <a:xfrm>
            <a:off x="91440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85" name="PlaceHolder 2"/>
          <p:cNvSpPr>
            <a:spLocks noGrp="1"/>
          </p:cNvSpPr>
          <p:nvPr>
            <p:ph type="body"/>
          </p:nvPr>
        </p:nvSpPr>
        <p:spPr>
          <a:xfrm>
            <a:off x="914400" y="144792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6" name="PlaceHolder 3"/>
          <p:cNvSpPr>
            <a:spLocks noGrp="1"/>
          </p:cNvSpPr>
          <p:nvPr>
            <p:ph type="body"/>
          </p:nvPr>
        </p:nvSpPr>
        <p:spPr>
          <a:xfrm>
            <a:off x="3542400" y="144792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7" name="PlaceHolder 4"/>
          <p:cNvSpPr>
            <a:spLocks noGrp="1"/>
          </p:cNvSpPr>
          <p:nvPr>
            <p:ph type="body"/>
          </p:nvPr>
        </p:nvSpPr>
        <p:spPr>
          <a:xfrm>
            <a:off x="6170040" y="144792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8" name="PlaceHolder 5"/>
          <p:cNvSpPr>
            <a:spLocks noGrp="1"/>
          </p:cNvSpPr>
          <p:nvPr>
            <p:ph type="body"/>
          </p:nvPr>
        </p:nvSpPr>
        <p:spPr>
          <a:xfrm>
            <a:off x="6170040" y="383616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89" name="PlaceHolder 6"/>
          <p:cNvSpPr>
            <a:spLocks noGrp="1"/>
          </p:cNvSpPr>
          <p:nvPr>
            <p:ph type="body"/>
          </p:nvPr>
        </p:nvSpPr>
        <p:spPr>
          <a:xfrm>
            <a:off x="3542400" y="383616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90" name="PlaceHolder 7"/>
          <p:cNvSpPr>
            <a:spLocks noGrp="1"/>
          </p:cNvSpPr>
          <p:nvPr>
            <p:ph type="body"/>
          </p:nvPr>
        </p:nvSpPr>
        <p:spPr>
          <a:xfrm>
            <a:off x="914400" y="3836160"/>
            <a:ext cx="250236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15" name="PlaceHolder 2"/>
          <p:cNvSpPr>
            <a:spLocks noGrp="1"/>
          </p:cNvSpPr>
          <p:nvPr>
            <p:ph type="body"/>
          </p:nvPr>
        </p:nvSpPr>
        <p:spPr>
          <a:xfrm>
            <a:off x="914400" y="1447920"/>
            <a:ext cx="777204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17" name="PlaceHolder 2"/>
          <p:cNvSpPr>
            <a:spLocks noGrp="1"/>
          </p:cNvSpPr>
          <p:nvPr>
            <p:ph type="body"/>
          </p:nvPr>
        </p:nvSpPr>
        <p:spPr>
          <a:xfrm>
            <a:off x="91440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18" name="PlaceHolder 3"/>
          <p:cNvSpPr>
            <a:spLocks noGrp="1"/>
          </p:cNvSpPr>
          <p:nvPr>
            <p:ph type="body"/>
          </p:nvPr>
        </p:nvSpPr>
        <p:spPr>
          <a:xfrm>
            <a:off x="489708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22" name="PlaceHolder 2"/>
          <p:cNvSpPr>
            <a:spLocks noGrp="1"/>
          </p:cNvSpPr>
          <p:nvPr>
            <p:ph type="body"/>
          </p:nvPr>
        </p:nvSpPr>
        <p:spPr>
          <a:xfrm>
            <a:off x="91440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23" name="PlaceHolder 3"/>
          <p:cNvSpPr>
            <a:spLocks noGrp="1"/>
          </p:cNvSpPr>
          <p:nvPr>
            <p:ph type="body"/>
          </p:nvPr>
        </p:nvSpPr>
        <p:spPr>
          <a:xfrm>
            <a:off x="91440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24" name="PlaceHolder 4"/>
          <p:cNvSpPr>
            <a:spLocks noGrp="1"/>
          </p:cNvSpPr>
          <p:nvPr>
            <p:ph type="body"/>
          </p:nvPr>
        </p:nvSpPr>
        <p:spPr>
          <a:xfrm>
            <a:off x="489708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26" name="PlaceHolder 2"/>
          <p:cNvSpPr>
            <a:spLocks noGrp="1"/>
          </p:cNvSpPr>
          <p:nvPr>
            <p:ph type="body"/>
          </p:nvPr>
        </p:nvSpPr>
        <p:spPr>
          <a:xfrm>
            <a:off x="914400" y="1447920"/>
            <a:ext cx="3792600" cy="4571640"/>
          </a:xfrm>
          <a:prstGeom prst="rect">
            <a:avLst/>
          </a:prstGeom>
        </p:spPr>
        <p:txBody>
          <a:bodyPr lIns="0" rIns="0" tIns="0" bIns="0">
            <a:normAutofit/>
          </a:bodyPr>
          <a:p>
            <a:endParaRPr b="0" lang="en-US" sz="2600" spc="-1" strike="noStrike">
              <a:solidFill>
                <a:srgbClr val="000000"/>
              </a:solidFill>
              <a:latin typeface="Perpetua"/>
            </a:endParaRPr>
          </a:p>
        </p:txBody>
      </p:sp>
      <p:sp>
        <p:nvSpPr>
          <p:cNvPr id="27" name="PlaceHolder 3"/>
          <p:cNvSpPr>
            <a:spLocks noGrp="1"/>
          </p:cNvSpPr>
          <p:nvPr>
            <p:ph type="body"/>
          </p:nvPr>
        </p:nvSpPr>
        <p:spPr>
          <a:xfrm>
            <a:off x="489708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28" name="PlaceHolder 4"/>
          <p:cNvSpPr>
            <a:spLocks noGrp="1"/>
          </p:cNvSpPr>
          <p:nvPr>
            <p:ph type="body"/>
          </p:nvPr>
        </p:nvSpPr>
        <p:spPr>
          <a:xfrm>
            <a:off x="4897080" y="383616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latin typeface="Perpetua"/>
            </a:endParaRPr>
          </a:p>
        </p:txBody>
      </p:sp>
      <p:sp>
        <p:nvSpPr>
          <p:cNvPr id="30" name="PlaceHolder 2"/>
          <p:cNvSpPr>
            <a:spLocks noGrp="1"/>
          </p:cNvSpPr>
          <p:nvPr>
            <p:ph type="body"/>
          </p:nvPr>
        </p:nvSpPr>
        <p:spPr>
          <a:xfrm>
            <a:off x="91440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1" name="PlaceHolder 3"/>
          <p:cNvSpPr>
            <a:spLocks noGrp="1"/>
          </p:cNvSpPr>
          <p:nvPr>
            <p:ph type="body"/>
          </p:nvPr>
        </p:nvSpPr>
        <p:spPr>
          <a:xfrm>
            <a:off x="4897080" y="1447920"/>
            <a:ext cx="3792600" cy="2180520"/>
          </a:xfrm>
          <a:prstGeom prst="rect">
            <a:avLst/>
          </a:prstGeom>
        </p:spPr>
        <p:txBody>
          <a:bodyPr lIns="0" rIns="0" tIns="0" bIns="0">
            <a:normAutofit/>
          </a:bodyPr>
          <a:p>
            <a:endParaRPr b="0" lang="en-US" sz="2600" spc="-1" strike="noStrike">
              <a:solidFill>
                <a:srgbClr val="000000"/>
              </a:solidFill>
              <a:latin typeface="Perpetua"/>
            </a:endParaRPr>
          </a:p>
        </p:txBody>
      </p:sp>
      <p:sp>
        <p:nvSpPr>
          <p:cNvPr id="32" name="PlaceHolder 4"/>
          <p:cNvSpPr>
            <a:spLocks noGrp="1"/>
          </p:cNvSpPr>
          <p:nvPr>
            <p:ph type="body"/>
          </p:nvPr>
        </p:nvSpPr>
        <p:spPr>
          <a:xfrm>
            <a:off x="914400" y="3836160"/>
            <a:ext cx="7772040" cy="2180520"/>
          </a:xfrm>
          <a:prstGeom prst="rect">
            <a:avLst/>
          </a:prstGeom>
        </p:spPr>
        <p:txBody>
          <a:bodyPr lIns="0" rIns="0" tIns="0" bIns="0">
            <a:normAutofit/>
          </a:bodyPr>
          <a:p>
            <a:endParaRPr b="0" lang="en-US" sz="2600" spc="-1" strike="noStrike">
              <a:solidFill>
                <a:srgbClr val="000000"/>
              </a:solidFill>
              <a:latin typeface="Perpet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blipFill>
            <a:blip r:embed="rId3"/>
            <a:tile/>
          </a:blipFill>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fld id="{750BE23A-DFF6-4194-9026-D64C69D3F7ED}" type="datetime1">
              <a:rPr b="0" lang="en-US" sz="1400" spc="-1" strike="noStrike">
                <a:solidFill>
                  <a:srgbClr val="696464"/>
                </a:solidFill>
                <a:latin typeface="Perpetua"/>
              </a:rPr>
              <a:t>02/24/2019</a:t>
            </a:fld>
            <a:endParaRPr b="0" lang="en-US" sz="1400" spc="-1" strike="noStrike">
              <a:latin typeface="Times New Roman"/>
            </a:endParaRPr>
          </a:p>
        </p:txBody>
      </p:sp>
      <p:sp>
        <p:nvSpPr>
          <p:cNvPr id="5" name="PlaceHolder 6"/>
          <p:cNvSpPr>
            <a:spLocks noGrp="1"/>
          </p:cNvSpPr>
          <p:nvPr>
            <p:ph type="ftr"/>
          </p:nvPr>
        </p:nvSpPr>
        <p:spPr>
          <a:xfrm>
            <a:off x="914400" y="6172200"/>
            <a:ext cx="3962160" cy="456840"/>
          </a:xfrm>
          <a:prstGeom prst="rect">
            <a:avLst/>
          </a:prstGeom>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sp>
        <p:nvSpPr>
          <p:cNvPr id="6" name="PlaceHolder 7"/>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B12879F7-1330-4A83-9D89-267588DF6A6C}" type="slidenum">
              <a:rPr b="0" lang="en-US" sz="1400" spc="-1" strike="noStrike">
                <a:solidFill>
                  <a:srgbClr val="ffffff"/>
                </a:solidFill>
                <a:latin typeface="Franklin Gothic Book"/>
              </a:rPr>
              <a:t>&lt;number&gt;</a:t>
            </a:fld>
            <a:endParaRPr b="0" lang="en-US" sz="1400" spc="-1" strike="noStrike">
              <a:latin typeface="Times New Roman"/>
            </a:endParaRPr>
          </a:p>
        </p:txBody>
      </p:sp>
      <p:sp>
        <p:nvSpPr>
          <p:cNvPr id="7" name="CustomShape 8"/>
          <p:cNvSpPr/>
          <p:nvPr/>
        </p:nvSpPr>
        <p:spPr>
          <a:xfrm>
            <a:off x="63000" y="1449360"/>
            <a:ext cx="9021240" cy="152712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1396800"/>
            <a:ext cx="9021240" cy="12024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2976480"/>
            <a:ext cx="9021240" cy="1101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PlaceHolder 11"/>
          <p:cNvSpPr>
            <a:spLocks noGrp="1"/>
          </p:cNvSpPr>
          <p:nvPr>
            <p:ph type="title"/>
          </p:nvPr>
        </p:nvSpPr>
        <p:spPr>
          <a:xfrm>
            <a:off x="457200" y="1505880"/>
            <a:ext cx="8229240" cy="1469520"/>
          </a:xfrm>
          <a:prstGeom prst="rect">
            <a:avLst/>
          </a:prstGeom>
        </p:spPr>
        <p:txBody>
          <a:bodyPr lIns="90000" rIns="90000" tIns="45000" bIns="91440" anchor="ctr"/>
          <a:p>
            <a:pPr algn="ctr">
              <a:lnSpc>
                <a:spcPct val="100000"/>
              </a:lnSpc>
            </a:pPr>
            <a:r>
              <a:rPr b="0" lang="en-US" sz="4000" spc="-1" strike="noStrike">
                <a:solidFill>
                  <a:srgbClr val="ffffff"/>
                </a:solidFill>
                <a:latin typeface="Franklin Gothic Book"/>
              </a:rPr>
              <a:t>Click to edit Master title style</a:t>
            </a:r>
            <a:endParaRPr b="0" lang="en-US" sz="4000" spc="-1" strike="noStrike">
              <a:solidFill>
                <a:srgbClr val="000000"/>
              </a:solidFill>
              <a:latin typeface="Perpetua"/>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Perpetua"/>
              </a:rPr>
              <a:t>Click to edit the outline text format</a:t>
            </a:r>
            <a:endParaRPr b="0" lang="en-US" sz="2600" spc="-1" strike="noStrike">
              <a:solidFill>
                <a:srgbClr val="000000"/>
              </a:solidFill>
              <a:latin typeface="Perpetu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Perpetua"/>
              </a:rPr>
              <a:t>Second Outline Level</a:t>
            </a:r>
            <a:endParaRPr b="0" lang="en-US" sz="2000" spc="-1" strike="noStrike">
              <a:solidFill>
                <a:srgbClr val="000000"/>
              </a:solidFill>
              <a:latin typeface="Perpetu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Perpetua"/>
              </a:rPr>
              <a:t>Third Outline Level</a:t>
            </a:r>
            <a:endParaRPr b="0" lang="en-US" sz="2000" spc="-1" strike="noStrike">
              <a:solidFill>
                <a:srgbClr val="000000"/>
              </a:solidFill>
              <a:latin typeface="Perpetu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Perpetua"/>
              </a:rPr>
              <a:t>Fourth Outline Level</a:t>
            </a:r>
            <a:endParaRPr b="0" lang="en-US" sz="2000" spc="-1" strike="noStrike">
              <a:solidFill>
                <a:srgbClr val="000000"/>
              </a:solidFill>
              <a:latin typeface="Perpetu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Perpetua"/>
              </a:rPr>
              <a:t>Fifth Outline Level</a:t>
            </a:r>
            <a:endParaRPr b="0" lang="en-US" sz="2000" spc="-1" strike="noStrike">
              <a:solidFill>
                <a:srgbClr val="000000"/>
              </a:solidFill>
              <a:latin typeface="Perpetu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Perpetua"/>
              </a:rPr>
              <a:t>Sixth Outline Level</a:t>
            </a:r>
            <a:endParaRPr b="0" lang="en-US" sz="2000" spc="-1" strike="noStrike">
              <a:solidFill>
                <a:srgbClr val="000000"/>
              </a:solidFill>
              <a:latin typeface="Perpetu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Perpetua"/>
              </a:rPr>
              <a:t>Seventh Outline Level</a:t>
            </a:r>
            <a:endParaRPr b="0" lang="en-US" sz="2000" spc="-1" strike="noStrike">
              <a:solidFill>
                <a:srgbClr val="000000"/>
              </a:solidFill>
              <a:latin typeface="Perpetua"/>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9"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50"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696464"/>
                </a:solidFill>
                <a:latin typeface="Franklin Gothic Book"/>
              </a:rPr>
              <a:t>Click to edit Master title style</a:t>
            </a:r>
            <a:endParaRPr b="0" lang="en-US" sz="4000" spc="-1" strike="noStrike">
              <a:solidFill>
                <a:srgbClr val="000000"/>
              </a:solidFill>
              <a:latin typeface="Perpetua"/>
            </a:endParaRPr>
          </a:p>
        </p:txBody>
      </p:sp>
      <p:sp>
        <p:nvSpPr>
          <p:cNvPr id="51" name="PlaceHolder 4"/>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fld id="{EC0ED92D-C609-4645-89A5-B2545FBC4481}" type="datetime1">
              <a:rPr b="0" lang="en-US" sz="1400" spc="-1" strike="noStrike">
                <a:solidFill>
                  <a:srgbClr val="696464"/>
                </a:solidFill>
                <a:latin typeface="Perpetua"/>
              </a:rPr>
              <a:t>02/24/2019</a:t>
            </a:fld>
            <a:endParaRPr b="0" lang="en-US" sz="1400" spc="-1" strike="noStrike">
              <a:latin typeface="Times New Roman"/>
            </a:endParaRPr>
          </a:p>
        </p:txBody>
      </p:sp>
      <p:sp>
        <p:nvSpPr>
          <p:cNvPr id="52" name="PlaceHolder 5"/>
          <p:cNvSpPr>
            <a:spLocks noGrp="1"/>
          </p:cNvSpPr>
          <p:nvPr>
            <p:ph type="ftr"/>
          </p:nvPr>
        </p:nvSpPr>
        <p:spPr>
          <a:xfrm>
            <a:off x="914400" y="6172200"/>
            <a:ext cx="3962160" cy="456840"/>
          </a:xfrm>
          <a:prstGeom prst="rect">
            <a:avLst/>
          </a:prstGeom>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sp>
        <p:nvSpPr>
          <p:cNvPr id="53"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318C6BC7-3A79-46D2-9BDF-43786DBA3224}" type="slidenum">
              <a:rPr b="0" lang="en-US" sz="1400" spc="-1" strike="noStrike">
                <a:solidFill>
                  <a:srgbClr val="ffffff"/>
                </a:solidFill>
                <a:latin typeface="Franklin Gothic Book"/>
              </a:rPr>
              <a:t>&lt;number&gt;</a:t>
            </a:fld>
            <a:endParaRPr b="0" lang="en-US" sz="1400" spc="-1" strike="noStrike">
              <a:latin typeface="Times New Roman"/>
            </a:endParaRPr>
          </a:p>
        </p:txBody>
      </p:sp>
      <p:sp>
        <p:nvSpPr>
          <p:cNvPr id="54" name="PlaceHolder 7"/>
          <p:cNvSpPr>
            <a:spLocks noGrp="1"/>
          </p:cNvSpPr>
          <p:nvPr>
            <p:ph type="body"/>
          </p:nvPr>
        </p:nvSpPr>
        <p:spPr>
          <a:xfrm>
            <a:off x="914400" y="1447920"/>
            <a:ext cx="7772040" cy="4571640"/>
          </a:xfrm>
          <a:prstGeom prst="rect">
            <a:avLst/>
          </a:prstGeom>
        </p:spPr>
        <p:txBody>
          <a:bodyPr lIns="90000" rIns="90000" tIns="45000" bIns="45000"/>
          <a:p>
            <a:pPr marL="274320" indent="-27396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rPr>
              <a:t>Click to edit Master text styles</a:t>
            </a:r>
            <a:endParaRPr b="0" lang="en-US" sz="2600" spc="-1" strike="noStrike">
              <a:solidFill>
                <a:srgbClr val="000000"/>
              </a:solidFill>
              <a:latin typeface="Perpetua"/>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Perpetua"/>
              </a:rPr>
              <a:t>Second level</a:t>
            </a:r>
            <a:endParaRPr b="0" lang="en-US" sz="2400" spc="-1" strike="noStrike">
              <a:solidFill>
                <a:srgbClr val="000000"/>
              </a:solidFill>
              <a:latin typeface="Perpetua"/>
            </a:endParaRPr>
          </a:p>
          <a:p>
            <a:pPr lvl="2" marL="822960" indent="-228240">
              <a:lnSpc>
                <a:spcPct val="100000"/>
              </a:lnSpc>
              <a:spcBef>
                <a:spcPts val="371"/>
              </a:spcBef>
              <a:buClr>
                <a:srgbClr val="e5b1ab"/>
              </a:buClr>
              <a:buSzPct val="85000"/>
              <a:buFont typeface="Wingdings 2" charset="2"/>
              <a:buChar char=""/>
            </a:pPr>
            <a:r>
              <a:rPr b="0" lang="en-US" sz="2000" spc="-1" strike="noStrike">
                <a:solidFill>
                  <a:srgbClr val="000000"/>
                </a:solidFill>
                <a:latin typeface="Perpetua"/>
              </a:rPr>
              <a:t>Third level</a:t>
            </a:r>
            <a:endParaRPr b="0" lang="en-US" sz="2000" spc="-1" strike="noStrike">
              <a:solidFill>
                <a:srgbClr val="000000"/>
              </a:solidFill>
              <a:latin typeface="Perpetua"/>
            </a:endParaRPr>
          </a:p>
          <a:p>
            <a:pPr lvl="3" marL="1097280" indent="-228240">
              <a:lnSpc>
                <a:spcPct val="100000"/>
              </a:lnSpc>
              <a:spcBef>
                <a:spcPts val="371"/>
              </a:spcBef>
              <a:buClr>
                <a:srgbClr val="a28e6a"/>
              </a:buClr>
              <a:buSzPct val="80000"/>
              <a:buFont typeface="Wingdings 2" charset="2"/>
              <a:buChar char=""/>
            </a:pPr>
            <a:r>
              <a:rPr b="0" lang="en-US" sz="2000" spc="-1" strike="noStrike">
                <a:solidFill>
                  <a:srgbClr val="000000"/>
                </a:solidFill>
                <a:latin typeface="Perpetua"/>
              </a:rPr>
              <a:t>Fourth level</a:t>
            </a:r>
            <a:endParaRPr b="0" lang="en-US" sz="2000" spc="-1" strike="noStrike">
              <a:solidFill>
                <a:srgbClr val="000000"/>
              </a:solidFill>
              <a:latin typeface="Perpetua"/>
            </a:endParaRPr>
          </a:p>
          <a:p>
            <a:pPr lvl="4" marL="1371600" indent="-228240">
              <a:lnSpc>
                <a:spcPct val="100000"/>
              </a:lnSpc>
              <a:spcBef>
                <a:spcPts val="371"/>
              </a:spcBef>
              <a:buClr>
                <a:srgbClr val="a28e6a"/>
              </a:buClr>
              <a:buFont typeface="StarSymbol"/>
              <a:buChar char="o"/>
            </a:pPr>
            <a:r>
              <a:rPr b="0" lang="en-US" sz="2000" spc="-1" strike="noStrike">
                <a:solidFill>
                  <a:srgbClr val="000000"/>
                </a:solidFill>
                <a:latin typeface="Perpetua"/>
              </a:rPr>
              <a:t>Fifth level</a:t>
            </a:r>
            <a:endParaRPr b="0" lang="en-US" sz="2000" spc="-1" strike="noStrike">
              <a:solidFill>
                <a:srgbClr val="000000"/>
              </a:solidFill>
              <a:latin typeface="Perpetu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914400" y="3200400"/>
            <a:ext cx="7391160" cy="2285640"/>
          </a:xfrm>
          <a:prstGeom prst="rect">
            <a:avLst/>
          </a:prstGeom>
          <a:noFill/>
          <a:ln>
            <a:noFill/>
          </a:ln>
        </p:spPr>
        <p:txBody>
          <a:bodyPr lIns="90000" rIns="90000" tIns="45000" bIns="45000">
            <a:normAutofit/>
          </a:bodyPr>
          <a:p>
            <a:pPr algn="ctr">
              <a:lnSpc>
                <a:spcPct val="100000"/>
              </a:lnSpc>
              <a:spcBef>
                <a:spcPts val="581"/>
              </a:spcBef>
            </a:pPr>
            <a:r>
              <a:rPr b="1" lang="en-US" sz="3400" spc="-1" strike="noStrike">
                <a:solidFill>
                  <a:srgbClr val="000000"/>
                </a:solidFill>
                <a:latin typeface="Times New Roman"/>
              </a:rPr>
              <a:t>Lecture # 2: Introduction to BlockChain and Decentralization</a:t>
            </a:r>
            <a:endParaRPr b="0" lang="en-US" sz="3400" spc="-1" strike="noStrike">
              <a:latin typeface="Arial"/>
            </a:endParaRPr>
          </a:p>
          <a:p>
            <a:pPr algn="ctr">
              <a:lnSpc>
                <a:spcPct val="100000"/>
              </a:lnSpc>
              <a:spcBef>
                <a:spcPts val="581"/>
              </a:spcBef>
            </a:pPr>
            <a:r>
              <a:rPr b="0" lang="en-US" sz="2600" spc="-1" strike="noStrike">
                <a:solidFill>
                  <a:srgbClr val="000000"/>
                </a:solidFill>
                <a:latin typeface="Times New Roman"/>
              </a:rPr>
              <a:t>Prof. Dr. Sufian Hameed</a:t>
            </a:r>
            <a:endParaRPr b="0" lang="en-US" sz="2600" spc="-1" strike="noStrike">
              <a:latin typeface="Arial"/>
            </a:endParaRPr>
          </a:p>
          <a:p>
            <a:pPr algn="ctr">
              <a:lnSpc>
                <a:spcPct val="100000"/>
              </a:lnSpc>
              <a:spcBef>
                <a:spcPts val="581"/>
              </a:spcBef>
            </a:pPr>
            <a:r>
              <a:rPr b="0" lang="en-US" sz="2600" spc="-1" strike="noStrike">
                <a:solidFill>
                  <a:srgbClr val="000000"/>
                </a:solidFill>
                <a:latin typeface="Times New Roman"/>
              </a:rPr>
              <a:t>Department of Computer Science</a:t>
            </a:r>
            <a:endParaRPr b="0" lang="en-US" sz="2600" spc="-1" strike="noStrike">
              <a:latin typeface="Arial"/>
            </a:endParaRPr>
          </a:p>
          <a:p>
            <a:pPr algn="ctr">
              <a:lnSpc>
                <a:spcPct val="100000"/>
              </a:lnSpc>
              <a:spcBef>
                <a:spcPts val="581"/>
              </a:spcBef>
            </a:pPr>
            <a:r>
              <a:rPr b="0" lang="en-US" sz="2600" spc="-1" strike="noStrike">
                <a:solidFill>
                  <a:srgbClr val="000000"/>
                </a:solidFill>
                <a:latin typeface="Times New Roman"/>
              </a:rPr>
              <a:t>FAST-NUCES</a:t>
            </a:r>
            <a:endParaRPr b="0" lang="en-US" sz="2600" spc="-1" strike="noStrike">
              <a:latin typeface="Arial"/>
            </a:endParaRPr>
          </a:p>
        </p:txBody>
      </p:sp>
      <p:sp>
        <p:nvSpPr>
          <p:cNvPr id="97" name="TextShape 2"/>
          <p:cNvSpPr txBox="1"/>
          <p:nvPr/>
        </p:nvSpPr>
        <p:spPr>
          <a:xfrm>
            <a:off x="457200" y="1600200"/>
            <a:ext cx="8229240" cy="1469520"/>
          </a:xfrm>
          <a:prstGeom prst="rect">
            <a:avLst/>
          </a:prstGeom>
          <a:noFill/>
          <a:ln>
            <a:noFill/>
          </a:ln>
        </p:spPr>
        <p:txBody>
          <a:bodyPr lIns="90000" rIns="90000" tIns="45000" bIns="91440" anchor="ctr"/>
          <a:p>
            <a:pPr algn="ctr">
              <a:lnSpc>
                <a:spcPct val="100000"/>
              </a:lnSpc>
            </a:pPr>
            <a:r>
              <a:rPr b="0" lang="en-US" sz="4000" spc="-1" strike="noStrike">
                <a:solidFill>
                  <a:srgbClr val="ffffff"/>
                </a:solidFill>
                <a:latin typeface="Times New Roman"/>
              </a:rPr>
              <a:t>CS-482: Introduction to BlockChain and CryptoCurrency</a:t>
            </a:r>
            <a:endParaRPr b="0" lang="en-US" sz="4000" spc="-1" strike="noStrike">
              <a:solidFill>
                <a:srgbClr val="000000"/>
              </a:solidFill>
              <a:latin typeface="Perpetua"/>
            </a:endParaRPr>
          </a:p>
        </p:txBody>
      </p:sp>
      <p:sp>
        <p:nvSpPr>
          <p:cNvPr id="98" name="TextShape 3"/>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99" name="Picture 5" descr=""/>
          <p:cNvPicPr/>
          <p:nvPr/>
        </p:nvPicPr>
        <p:blipFill>
          <a:blip r:embed="rId1"/>
          <a:stretch/>
        </p:blipFill>
        <p:spPr>
          <a:xfrm>
            <a:off x="304920" y="152280"/>
            <a:ext cx="1164240" cy="1218960"/>
          </a:xfrm>
          <a:prstGeom prst="rect">
            <a:avLst/>
          </a:prstGeom>
          <a:ln w="9360">
            <a:noFill/>
          </a:ln>
        </p:spPr>
      </p:pic>
      <p:pic>
        <p:nvPicPr>
          <p:cNvPr id="100" name="Picture 8" descr=""/>
          <p:cNvPicPr/>
          <p:nvPr/>
        </p:nvPicPr>
        <p:blipFill>
          <a:blip r:embed="rId2"/>
          <a:stretch/>
        </p:blipFill>
        <p:spPr>
          <a:xfrm>
            <a:off x="457200" y="6248520"/>
            <a:ext cx="478440" cy="380520"/>
          </a:xfrm>
          <a:prstGeom prst="rect">
            <a:avLst/>
          </a:prstGeom>
          <a:ln w="936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Elements of Blockchain</a:t>
            </a:r>
            <a:endParaRPr b="0" lang="en-US" sz="3600" spc="-1" strike="noStrike">
              <a:solidFill>
                <a:srgbClr val="000000"/>
              </a:solidFill>
              <a:latin typeface="Perpetua"/>
            </a:endParaRPr>
          </a:p>
        </p:txBody>
      </p:sp>
      <p:sp>
        <p:nvSpPr>
          <p:cNvPr id="140"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41"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42" name="Picture 5" descr=""/>
          <p:cNvPicPr/>
          <p:nvPr/>
        </p:nvPicPr>
        <p:blipFill>
          <a:blip r:embed="rId1"/>
          <a:stretch/>
        </p:blipFill>
        <p:spPr>
          <a:xfrm>
            <a:off x="457200" y="6248520"/>
            <a:ext cx="478440" cy="380520"/>
          </a:xfrm>
          <a:prstGeom prst="rect">
            <a:avLst/>
          </a:prstGeom>
          <a:ln w="9360">
            <a:noFill/>
          </a:ln>
        </p:spPr>
      </p:pic>
      <p:sp>
        <p:nvSpPr>
          <p:cNvPr id="143"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44"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Addresses</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Unique identifiers that are used in a transaction on the blockchain to denote senders and recipients</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Transactions</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Represents a transfer of value from one address to another</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Block</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Peer-to-Peer Network</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Scripting or Programming Language</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Transaction scripts are predefined sets of commands for nodes to transfer tokens from one address to another and perform various other functions.</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Virtual Machine</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Allows code to be run on a blockchain</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Nodes</a:t>
            </a:r>
            <a:endParaRPr b="0" lang="en-US" sz="2000" spc="-1" strike="noStrike">
              <a:latin typeface="Arial"/>
            </a:endParaRPr>
          </a:p>
          <a:p>
            <a:pPr>
              <a:lnSpc>
                <a:spcPct val="100000"/>
              </a:lnSpc>
              <a:spcBef>
                <a:spcPts val="371"/>
              </a:spcBef>
            </a:pPr>
            <a:endParaRPr b="0" lang="en-US" sz="20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How Blockchains accumulate blocks</a:t>
            </a:r>
            <a:endParaRPr b="0" lang="en-US" sz="3600" spc="-1" strike="noStrike">
              <a:solidFill>
                <a:srgbClr val="000000"/>
              </a:solidFill>
              <a:latin typeface="Perpetua"/>
            </a:endParaRPr>
          </a:p>
        </p:txBody>
      </p:sp>
      <p:sp>
        <p:nvSpPr>
          <p:cNvPr id="146"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47"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48" name="Picture 5" descr=""/>
          <p:cNvPicPr/>
          <p:nvPr/>
        </p:nvPicPr>
        <p:blipFill>
          <a:blip r:embed="rId1"/>
          <a:stretch/>
        </p:blipFill>
        <p:spPr>
          <a:xfrm>
            <a:off x="457200" y="6248520"/>
            <a:ext cx="478440" cy="380520"/>
          </a:xfrm>
          <a:prstGeom prst="rect">
            <a:avLst/>
          </a:prstGeom>
          <a:ln w="9360">
            <a:noFill/>
          </a:ln>
        </p:spPr>
      </p:pic>
      <p:sp>
        <p:nvSpPr>
          <p:cNvPr id="149"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50"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0" lang="en-US" sz="2000" spc="-1" strike="noStrike">
                <a:solidFill>
                  <a:srgbClr val="000000"/>
                </a:solidFill>
                <a:latin typeface="Times New Roman"/>
              </a:rPr>
              <a:t>A node starts a transaction by signing it with its private key.</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0" lang="en-US" sz="2000" spc="-1" strike="noStrike">
                <a:solidFill>
                  <a:srgbClr val="000000"/>
                </a:solidFill>
                <a:latin typeface="Times New Roman"/>
              </a:rPr>
              <a:t>The transaction is propagated (flooded) by using much desirable Gossip protocol to peers, which validates the transaction based on pre-set criteria. Usually, more than one node is required to validate the transactions. </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0" lang="en-US" sz="2000" spc="-1" strike="noStrike">
                <a:solidFill>
                  <a:srgbClr val="000000"/>
                </a:solidFill>
                <a:latin typeface="Times New Roman"/>
              </a:rPr>
              <a:t>Once the transaction is validated, it is included in a block, which is then propagated on to the network. At this point, the transaction is considered confirmed.</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0" lang="en-US" sz="2000" spc="-1" strike="noStrike">
                <a:solidFill>
                  <a:srgbClr val="000000"/>
                </a:solidFill>
                <a:latin typeface="Times New Roman"/>
              </a:rPr>
              <a:t>The newly created block now becomes part of the ledger and the next block links itself cryptographically back to this block. This link is a hash pointer. At this stage, the transaction gets its second confirmation and the block gets its first.</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0" lang="en-US" sz="2000" spc="-1" strike="noStrike">
                <a:solidFill>
                  <a:srgbClr val="000000"/>
                </a:solidFill>
                <a:latin typeface="Times New Roman"/>
              </a:rPr>
              <a:t>Transactions are then reconfirmed every time a new block is created. Usually, six confirmations in the bitcoin network are required to consider the transaction final.</a:t>
            </a:r>
            <a:endParaRPr b="0" lang="en-US" sz="20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Tiers of Blockchain</a:t>
            </a:r>
            <a:endParaRPr b="0" lang="en-US" sz="3600" spc="-1" strike="noStrike">
              <a:solidFill>
                <a:srgbClr val="000000"/>
              </a:solidFill>
              <a:latin typeface="Perpetua"/>
            </a:endParaRPr>
          </a:p>
        </p:txBody>
      </p:sp>
      <p:sp>
        <p:nvSpPr>
          <p:cNvPr id="152"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53"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54" name="Picture 5" descr=""/>
          <p:cNvPicPr/>
          <p:nvPr/>
        </p:nvPicPr>
        <p:blipFill>
          <a:blip r:embed="rId1"/>
          <a:stretch/>
        </p:blipFill>
        <p:spPr>
          <a:xfrm>
            <a:off x="457200" y="6248520"/>
            <a:ext cx="478440" cy="380520"/>
          </a:xfrm>
          <a:prstGeom prst="rect">
            <a:avLst/>
          </a:prstGeom>
          <a:ln w="9360">
            <a:noFill/>
          </a:ln>
        </p:spPr>
      </p:pic>
      <p:sp>
        <p:nvSpPr>
          <p:cNvPr id="155"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56"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Blockchain 1.0</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Invention of Bitcoin</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Blockchain 2.0</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Smartcontracts and code execution on blocks</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Blockchain 3.0</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Decentralized Applications beyond </a:t>
            </a:r>
            <a:endParaRPr b="0" lang="en-US" sz="1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Blockchain X (Generation X)</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a vision of blockchain singularity where one day we will have a public blockchain service available that anyone can use just like the Google search engine. It will provide services in all realms of society.</a:t>
            </a:r>
            <a:endParaRPr b="0" lang="en-US"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Types of Block Chains</a:t>
            </a:r>
            <a:endParaRPr b="0" lang="en-US" sz="3600" spc="-1" strike="noStrike">
              <a:solidFill>
                <a:srgbClr val="000000"/>
              </a:solidFill>
              <a:latin typeface="Perpetua"/>
            </a:endParaRPr>
          </a:p>
        </p:txBody>
      </p:sp>
      <p:sp>
        <p:nvSpPr>
          <p:cNvPr id="158"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59"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60" name="Picture 5" descr=""/>
          <p:cNvPicPr/>
          <p:nvPr/>
        </p:nvPicPr>
        <p:blipFill>
          <a:blip r:embed="rId1"/>
          <a:stretch/>
        </p:blipFill>
        <p:spPr>
          <a:xfrm>
            <a:off x="457200" y="6248520"/>
            <a:ext cx="478440" cy="380520"/>
          </a:xfrm>
          <a:prstGeom prst="rect">
            <a:avLst/>
          </a:prstGeom>
          <a:ln w="9360">
            <a:noFill/>
          </a:ln>
        </p:spPr>
      </p:pic>
      <p:sp>
        <p:nvSpPr>
          <p:cNvPr id="161"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62"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2800" spc="-1" strike="noStrike">
                <a:solidFill>
                  <a:srgbClr val="000000"/>
                </a:solidFill>
                <a:latin typeface="Times New Roman"/>
              </a:rPr>
              <a:t>Public Blockchain</a:t>
            </a:r>
            <a:endParaRPr b="0" lang="en-US" sz="2800" spc="-1" strike="noStrike">
              <a:latin typeface="Arial"/>
            </a:endParaRPr>
          </a:p>
          <a:p>
            <a:pPr algn="just">
              <a:lnSpc>
                <a:spcPct val="100000"/>
              </a:lnSpc>
              <a:spcBef>
                <a:spcPts val="581"/>
              </a:spcBef>
            </a:pPr>
            <a:endParaRPr b="0" lang="en-US" sz="2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800" spc="-1" strike="noStrike">
                <a:solidFill>
                  <a:srgbClr val="000000"/>
                </a:solidFill>
                <a:latin typeface="Times New Roman"/>
              </a:rPr>
              <a:t>Private Blockchain</a:t>
            </a:r>
            <a:endParaRPr b="0" lang="en-US" sz="2800" spc="-1" strike="noStrike">
              <a:latin typeface="Arial"/>
            </a:endParaRPr>
          </a:p>
          <a:p>
            <a:pPr algn="just">
              <a:lnSpc>
                <a:spcPct val="100000"/>
              </a:lnSpc>
              <a:spcBef>
                <a:spcPts val="581"/>
              </a:spcBef>
            </a:pPr>
            <a:endParaRPr b="0" lang="en-US" sz="2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800" spc="-1" strike="noStrike">
                <a:solidFill>
                  <a:srgbClr val="000000"/>
                </a:solidFill>
                <a:latin typeface="Times New Roman"/>
              </a:rPr>
              <a:t>Semi-Private Blockchain</a:t>
            </a:r>
            <a:endParaRPr b="0" lang="en-US" sz="2800" spc="-1" strike="noStrike">
              <a:latin typeface="Arial"/>
            </a:endParaRPr>
          </a:p>
          <a:p>
            <a:pPr algn="just">
              <a:lnSpc>
                <a:spcPct val="100000"/>
              </a:lnSpc>
              <a:spcBef>
                <a:spcPts val="581"/>
              </a:spcBef>
            </a:pPr>
            <a:endParaRPr b="0" lang="en-US" sz="28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800" spc="-1" strike="noStrike">
                <a:solidFill>
                  <a:srgbClr val="000000"/>
                </a:solidFill>
                <a:latin typeface="Times New Roman"/>
              </a:rPr>
              <a:t>Consortium Blockchain</a:t>
            </a:r>
            <a:endParaRPr b="0" lang="en-US" sz="2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Benefits and Limitations</a:t>
            </a:r>
            <a:endParaRPr b="0" lang="en-US" sz="3600" spc="-1" strike="noStrike">
              <a:solidFill>
                <a:srgbClr val="000000"/>
              </a:solidFill>
              <a:latin typeface="Perpetua"/>
            </a:endParaRPr>
          </a:p>
        </p:txBody>
      </p:sp>
      <p:sp>
        <p:nvSpPr>
          <p:cNvPr id="164"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65"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66" name="Picture 5" descr=""/>
          <p:cNvPicPr/>
          <p:nvPr/>
        </p:nvPicPr>
        <p:blipFill>
          <a:blip r:embed="rId1"/>
          <a:stretch/>
        </p:blipFill>
        <p:spPr>
          <a:xfrm>
            <a:off x="457200" y="6248520"/>
            <a:ext cx="478440" cy="380520"/>
          </a:xfrm>
          <a:prstGeom prst="rect">
            <a:avLst/>
          </a:prstGeom>
          <a:ln w="9360">
            <a:noFill/>
          </a:ln>
        </p:spPr>
      </p:pic>
      <p:sp>
        <p:nvSpPr>
          <p:cNvPr id="167"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68"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Decentralization</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Transparency and Trust</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Immutability</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High Availability</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Faster Dealing</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Cost Saving</a:t>
            </a:r>
            <a:endParaRPr b="0" lang="en-US" sz="2000" spc="-1" strike="noStrike">
              <a:latin typeface="Arial"/>
            </a:endParaRPr>
          </a:p>
          <a:p>
            <a:pPr algn="just">
              <a:lnSpc>
                <a:spcPct val="100000"/>
              </a:lnSpc>
              <a:spcBef>
                <a:spcPts val="581"/>
              </a:spcBef>
            </a:pP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Challenges</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Scalability</a:t>
            </a:r>
            <a:endParaRPr b="0" lang="en-US" sz="18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Adaptability</a:t>
            </a:r>
            <a:endParaRPr b="0" lang="en-US" sz="18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Regulation</a:t>
            </a:r>
            <a:endParaRPr b="0" lang="en-US" sz="18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Relatively immature technology</a:t>
            </a:r>
            <a:endParaRPr b="0" lang="en-US" sz="18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800" spc="-1" strike="noStrike">
                <a:solidFill>
                  <a:srgbClr val="000000"/>
                </a:solidFill>
                <a:latin typeface="Times New Roman"/>
              </a:rPr>
              <a:t>Privacy</a:t>
            </a:r>
            <a:endParaRPr b="0" lang="en-US" sz="18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33520" y="3276720"/>
            <a:ext cx="8229240" cy="685440"/>
          </a:xfrm>
          <a:prstGeom prst="rect">
            <a:avLst/>
          </a:prstGeom>
          <a:noFill/>
          <a:ln>
            <a:noFill/>
          </a:ln>
        </p:spPr>
        <p:txBody>
          <a:bodyPr lIns="90000" rIns="90000" tIns="45000" bIns="91440" anchor="b">
            <a:normAutofit/>
          </a:bodyPr>
          <a:p>
            <a:pPr algn="ctr">
              <a:lnSpc>
                <a:spcPct val="100000"/>
              </a:lnSpc>
            </a:pPr>
            <a:r>
              <a:rPr b="0" lang="en-US" sz="4000" spc="-1" strike="noStrike" u="sng">
                <a:solidFill>
                  <a:srgbClr val="d34817"/>
                </a:solidFill>
                <a:uFillTx/>
                <a:latin typeface="Times New Roman"/>
              </a:rPr>
              <a:t>Decentralization</a:t>
            </a:r>
            <a:endParaRPr b="0" lang="en-US" sz="4000" spc="-1" strike="noStrike">
              <a:solidFill>
                <a:srgbClr val="000000"/>
              </a:solidFill>
              <a:latin typeface="Perpetua"/>
            </a:endParaRPr>
          </a:p>
        </p:txBody>
      </p:sp>
      <p:sp>
        <p:nvSpPr>
          <p:cNvPr id="170" name="TextShape 2"/>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71" name="Picture 5" descr=""/>
          <p:cNvPicPr/>
          <p:nvPr/>
        </p:nvPicPr>
        <p:blipFill>
          <a:blip r:embed="rId1"/>
          <a:stretch/>
        </p:blipFill>
        <p:spPr>
          <a:xfrm>
            <a:off x="457200" y="6248520"/>
            <a:ext cx="478440" cy="380520"/>
          </a:xfrm>
          <a:prstGeom prst="rect">
            <a:avLst/>
          </a:prstGeom>
          <a:ln w="9360">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200" spc="-1" strike="noStrike">
                <a:solidFill>
                  <a:srgbClr val="000000"/>
                </a:solidFill>
                <a:latin typeface="Times New Roman"/>
              </a:rPr>
              <a:t>Centralized vs Distributed vs Decentralized</a:t>
            </a:r>
            <a:endParaRPr b="0" lang="en-US" sz="3200" spc="-1" strike="noStrike">
              <a:solidFill>
                <a:srgbClr val="000000"/>
              </a:solidFill>
              <a:latin typeface="Perpetua"/>
            </a:endParaRPr>
          </a:p>
        </p:txBody>
      </p:sp>
      <p:sp>
        <p:nvSpPr>
          <p:cNvPr id="173"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74"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75" name="Picture 5" descr=""/>
          <p:cNvPicPr/>
          <p:nvPr/>
        </p:nvPicPr>
        <p:blipFill>
          <a:blip r:embed="rId1"/>
          <a:stretch/>
        </p:blipFill>
        <p:spPr>
          <a:xfrm>
            <a:off x="457200" y="6248520"/>
            <a:ext cx="478440" cy="380520"/>
          </a:xfrm>
          <a:prstGeom prst="rect">
            <a:avLst/>
          </a:prstGeom>
          <a:ln w="9360">
            <a:noFill/>
          </a:ln>
        </p:spPr>
      </p:pic>
      <p:sp>
        <p:nvSpPr>
          <p:cNvPr id="176"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pic>
        <p:nvPicPr>
          <p:cNvPr id="177" name="Picture 3" descr=""/>
          <p:cNvPicPr/>
          <p:nvPr/>
        </p:nvPicPr>
        <p:blipFill>
          <a:blip r:embed="rId2"/>
          <a:stretch/>
        </p:blipFill>
        <p:spPr>
          <a:xfrm>
            <a:off x="1676520" y="1444320"/>
            <a:ext cx="5524200" cy="4426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Modes of Decentralization</a:t>
            </a:r>
            <a:endParaRPr b="0" lang="en-US" sz="3600" spc="-1" strike="noStrike">
              <a:solidFill>
                <a:srgbClr val="000000"/>
              </a:solidFill>
              <a:latin typeface="Perpetua"/>
            </a:endParaRPr>
          </a:p>
        </p:txBody>
      </p:sp>
      <p:sp>
        <p:nvSpPr>
          <p:cNvPr id="179"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80"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81" name="Picture 5" descr=""/>
          <p:cNvPicPr/>
          <p:nvPr/>
        </p:nvPicPr>
        <p:blipFill>
          <a:blip r:embed="rId1"/>
          <a:stretch/>
        </p:blipFill>
        <p:spPr>
          <a:xfrm>
            <a:off x="457200" y="6248520"/>
            <a:ext cx="478440" cy="380520"/>
          </a:xfrm>
          <a:prstGeom prst="rect">
            <a:avLst/>
          </a:prstGeom>
          <a:ln w="9360">
            <a:noFill/>
          </a:ln>
        </p:spPr>
      </p:pic>
      <p:sp>
        <p:nvSpPr>
          <p:cNvPr id="182"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83"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Disintermediation</a:t>
            </a:r>
            <a:endParaRPr b="0" lang="en-US" sz="20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600" spc="-1" strike="noStrike">
                <a:solidFill>
                  <a:srgbClr val="000000"/>
                </a:solidFill>
                <a:latin typeface="Times New Roman"/>
              </a:rPr>
              <a:t>No Intermediary</a:t>
            </a:r>
            <a:endParaRPr b="0" lang="en-US" sz="16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1800" spc="-1" strike="noStrike">
                <a:solidFill>
                  <a:srgbClr val="000000"/>
                </a:solidFill>
                <a:latin typeface="Times New Roman"/>
              </a:rPr>
              <a:t>Through Competition</a:t>
            </a:r>
            <a:endParaRPr b="0" lang="en-US" sz="1800" spc="-1" strike="noStrike">
              <a:latin typeface="Arial"/>
            </a:endParaRPr>
          </a:p>
          <a:p>
            <a:pPr lvl="1" marL="548640" indent="-228240" algn="just">
              <a:lnSpc>
                <a:spcPct val="100000"/>
              </a:lnSpc>
              <a:spcBef>
                <a:spcPts val="371"/>
              </a:spcBef>
              <a:buClr>
                <a:srgbClr val="9b2d1f"/>
              </a:buClr>
              <a:buSzPct val="85000"/>
              <a:buFont typeface="Wingdings 2" charset="2"/>
              <a:buChar char=""/>
            </a:pPr>
            <a:r>
              <a:rPr b="0" lang="en-US" sz="1600" spc="-1" strike="noStrike">
                <a:solidFill>
                  <a:srgbClr val="000000"/>
                </a:solidFill>
                <a:latin typeface="Times New Roman"/>
              </a:rPr>
              <a:t>Service providers compete with each other in order to be selected</a:t>
            </a:r>
            <a:endParaRPr b="0" lang="en-US" sz="1600" spc="-1" strike="noStrike">
              <a:latin typeface="Arial"/>
            </a:endParaRPr>
          </a:p>
        </p:txBody>
      </p:sp>
      <p:pic>
        <p:nvPicPr>
          <p:cNvPr id="184" name="Picture 3" descr=""/>
          <p:cNvPicPr/>
          <p:nvPr/>
        </p:nvPicPr>
        <p:blipFill>
          <a:blip r:embed="rId2"/>
          <a:stretch/>
        </p:blipFill>
        <p:spPr>
          <a:xfrm>
            <a:off x="1514160" y="2604960"/>
            <a:ext cx="6715080" cy="37191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How to Decentralize</a:t>
            </a:r>
            <a:endParaRPr b="0" lang="en-US" sz="3600" spc="-1" strike="noStrike">
              <a:solidFill>
                <a:srgbClr val="000000"/>
              </a:solidFill>
              <a:latin typeface="Perpetua"/>
            </a:endParaRPr>
          </a:p>
        </p:txBody>
      </p:sp>
      <p:sp>
        <p:nvSpPr>
          <p:cNvPr id="186"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87"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88" name="Picture 5" descr=""/>
          <p:cNvPicPr/>
          <p:nvPr/>
        </p:nvPicPr>
        <p:blipFill>
          <a:blip r:embed="rId1"/>
          <a:stretch/>
        </p:blipFill>
        <p:spPr>
          <a:xfrm>
            <a:off x="457200" y="6248520"/>
            <a:ext cx="478440" cy="380520"/>
          </a:xfrm>
          <a:prstGeom prst="rect">
            <a:avLst/>
          </a:prstGeom>
          <a:ln w="9360">
            <a:noFill/>
          </a:ln>
        </p:spPr>
      </p:pic>
      <p:sp>
        <p:nvSpPr>
          <p:cNvPr id="189"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sp>
        <p:nvSpPr>
          <p:cNvPr id="190" name="CustomShape 5"/>
          <p:cNvSpPr/>
          <p:nvPr/>
        </p:nvSpPr>
        <p:spPr>
          <a:xfrm>
            <a:off x="609480" y="1143000"/>
            <a:ext cx="822924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What level of decentralization is required?</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What is being decentralized?</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What blockchain is used?</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What security mechanism is used?</a:t>
            </a:r>
            <a:endParaRPr b="0" lang="en-US" sz="2000" spc="-1" strike="noStrike">
              <a:latin typeface="Arial"/>
            </a:endParaRPr>
          </a:p>
          <a:p>
            <a:pPr algn="just">
              <a:lnSpc>
                <a:spcPct val="100000"/>
              </a:lnSpc>
              <a:spcBef>
                <a:spcPts val="581"/>
              </a:spcBef>
            </a:pPr>
            <a:endParaRPr b="0" lang="en-US" sz="2000" spc="-1" strike="noStrike">
              <a:latin typeface="Arial"/>
            </a:endParaRPr>
          </a:p>
          <a:p>
            <a:pPr algn="just">
              <a:lnSpc>
                <a:spcPct val="100000"/>
              </a:lnSpc>
              <a:spcBef>
                <a:spcPts val="581"/>
              </a:spcBef>
            </a:pPr>
            <a:r>
              <a:rPr b="1" lang="en-US" sz="2000" spc="-1" strike="noStrike">
                <a:solidFill>
                  <a:srgbClr val="000000"/>
                </a:solidFill>
                <a:latin typeface="Times New Roman"/>
              </a:rPr>
              <a:t>Example of Money Transfer System</a:t>
            </a:r>
            <a:endParaRPr b="0" lang="en-US" sz="2000" spc="-1" strike="noStrike">
              <a:latin typeface="Arial"/>
            </a:endParaRPr>
          </a:p>
          <a:p>
            <a:pPr algn="just">
              <a:lnSpc>
                <a:spcPct val="100000"/>
              </a:lnSpc>
              <a:spcBef>
                <a:spcPts val="581"/>
              </a:spcBef>
            </a:pP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Answer 1: Money transfer system.</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Answer 2: Disintermediation.</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Answer 3: Bitcoin.</a:t>
            </a:r>
            <a:endParaRPr b="0" lang="en-US" sz="2000" spc="-1" strike="noStrike">
              <a:latin typeface="Arial"/>
            </a:endParaRPr>
          </a:p>
          <a:p>
            <a:pPr marL="274320" indent="-273960" algn="just">
              <a:lnSpc>
                <a:spcPct val="100000"/>
              </a:lnSpc>
              <a:spcBef>
                <a:spcPts val="581"/>
              </a:spcBef>
              <a:buClr>
                <a:srgbClr val="d34817"/>
              </a:buClr>
              <a:buSzPct val="85000"/>
              <a:buFont typeface="Wingdings 2" charset="2"/>
              <a:buChar char=""/>
            </a:pPr>
            <a:r>
              <a:rPr b="1" lang="en-US" sz="2000" spc="-1" strike="noStrike">
                <a:solidFill>
                  <a:srgbClr val="000000"/>
                </a:solidFill>
                <a:latin typeface="Times New Roman"/>
              </a:rPr>
              <a:t>Answer 4: Atomicity.</a:t>
            </a:r>
            <a:endParaRPr b="0" lang="en-US" sz="20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1" lang="en-US" sz="2800" spc="-1" strike="noStrike">
                <a:solidFill>
                  <a:srgbClr val="000000"/>
                </a:solidFill>
                <a:latin typeface="Times New Roman"/>
              </a:rPr>
              <a:t>Blockchain and Full Ecosystem Decentralization</a:t>
            </a:r>
            <a:endParaRPr b="0" lang="en-US" sz="2800" spc="-1" strike="noStrike">
              <a:solidFill>
                <a:srgbClr val="000000"/>
              </a:solidFill>
              <a:latin typeface="Perpetua"/>
            </a:endParaRPr>
          </a:p>
        </p:txBody>
      </p:sp>
      <p:sp>
        <p:nvSpPr>
          <p:cNvPr id="192"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93"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94" name="Picture 5" descr=""/>
          <p:cNvPicPr/>
          <p:nvPr/>
        </p:nvPicPr>
        <p:blipFill>
          <a:blip r:embed="rId1"/>
          <a:stretch/>
        </p:blipFill>
        <p:spPr>
          <a:xfrm>
            <a:off x="457200" y="6248520"/>
            <a:ext cx="478440" cy="380520"/>
          </a:xfrm>
          <a:prstGeom prst="rect">
            <a:avLst/>
          </a:prstGeom>
          <a:ln w="9360">
            <a:noFill/>
          </a:ln>
        </p:spPr>
      </p:pic>
      <p:sp>
        <p:nvSpPr>
          <p:cNvPr id="195"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pic>
        <p:nvPicPr>
          <p:cNvPr id="196" name="Picture 3" descr=""/>
          <p:cNvPicPr/>
          <p:nvPr/>
        </p:nvPicPr>
        <p:blipFill>
          <a:blip r:embed="rId2"/>
          <a:stretch/>
        </p:blipFill>
        <p:spPr>
          <a:xfrm>
            <a:off x="1182600" y="1166760"/>
            <a:ext cx="7083000" cy="46764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228600"/>
            <a:ext cx="7772040" cy="579240"/>
          </a:xfrm>
          <a:prstGeom prst="rect">
            <a:avLst/>
          </a:prstGeom>
          <a:noFill/>
          <a:ln>
            <a:noFill/>
          </a:ln>
        </p:spPr>
        <p:txBody>
          <a:bodyPr lIns="90000" rIns="90000" tIns="45000" bIns="91440" anchor="b">
            <a:normAutofit/>
          </a:bodyPr>
          <a:p>
            <a:pPr>
              <a:lnSpc>
                <a:spcPct val="100000"/>
              </a:lnSpc>
            </a:pPr>
            <a:r>
              <a:rPr b="1" lang="en-US" sz="3200" spc="-1" strike="noStrike">
                <a:solidFill>
                  <a:srgbClr val="000000"/>
                </a:solidFill>
                <a:latin typeface="Times New Roman"/>
              </a:rPr>
              <a:t>Overview </a:t>
            </a:r>
            <a:endParaRPr b="0" lang="en-US" sz="3200" spc="-1" strike="noStrike">
              <a:solidFill>
                <a:srgbClr val="000000"/>
              </a:solidFill>
              <a:latin typeface="Perpetua"/>
            </a:endParaRPr>
          </a:p>
        </p:txBody>
      </p:sp>
      <p:sp>
        <p:nvSpPr>
          <p:cNvPr id="102" name="TextShape 2"/>
          <p:cNvSpPr txBox="1"/>
          <p:nvPr/>
        </p:nvSpPr>
        <p:spPr>
          <a:xfrm>
            <a:off x="304920" y="838080"/>
            <a:ext cx="8534160" cy="5333760"/>
          </a:xfrm>
          <a:prstGeom prst="rect">
            <a:avLst/>
          </a:prstGeom>
          <a:noFill/>
          <a:ln>
            <a:noFill/>
          </a:ln>
        </p:spPr>
        <p:txBody>
          <a:bodyPr lIns="90000" rIns="90000" tIns="45000" bIns="45000">
            <a:normAutofit/>
          </a:bodyPr>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The History of Blockchain</a:t>
            </a:r>
            <a:endParaRPr b="0" lang="en-US" sz="2600" spc="-1" strike="noStrike">
              <a:solidFill>
                <a:srgbClr val="000000"/>
              </a:solidFill>
              <a:latin typeface="Perpetua"/>
            </a:endParaRPr>
          </a:p>
          <a:p>
            <a:pPr lvl="1" marL="548640" indent="-228240">
              <a:lnSpc>
                <a:spcPct val="100000"/>
              </a:lnSpc>
              <a:spcBef>
                <a:spcPts val="371"/>
              </a:spcBef>
              <a:buClr>
                <a:srgbClr val="9b2d1f"/>
              </a:buClr>
              <a:buSzPct val="85000"/>
              <a:buFont typeface="Wingdings 2" charset="2"/>
              <a:buChar char=""/>
            </a:pPr>
            <a:r>
              <a:rPr b="0" i="1" lang="en-US" sz="2400" spc="-1" strike="noStrike">
                <a:solidFill>
                  <a:srgbClr val="d34817"/>
                </a:solidFill>
                <a:latin typeface="Times New Roman"/>
              </a:rPr>
              <a:t>Electronic Cash</a:t>
            </a:r>
            <a:endParaRPr b="0" lang="en-US" sz="24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Introduction to Blockchain</a:t>
            </a:r>
            <a:endParaRPr b="0" lang="en-US" sz="2600" spc="-1" strike="noStrike">
              <a:solidFill>
                <a:srgbClr val="000000"/>
              </a:solidFill>
              <a:latin typeface="Perpetua"/>
            </a:endParaRPr>
          </a:p>
          <a:p>
            <a:pPr lvl="1" marL="548640" indent="-228240">
              <a:lnSpc>
                <a:spcPct val="100000"/>
              </a:lnSpc>
              <a:spcBef>
                <a:spcPts val="371"/>
              </a:spcBef>
              <a:buClr>
                <a:srgbClr val="9b2d1f"/>
              </a:buClr>
              <a:buSzPct val="85000"/>
              <a:buFont typeface="Wingdings 2" charset="2"/>
              <a:buChar char=""/>
            </a:pPr>
            <a:r>
              <a:rPr b="0" i="1" lang="en-US" sz="2400" spc="-1" strike="noStrike">
                <a:solidFill>
                  <a:srgbClr val="d34817"/>
                </a:solidFill>
                <a:latin typeface="Times New Roman"/>
              </a:rPr>
              <a:t>Generic Elements</a:t>
            </a:r>
            <a:endParaRPr b="0" lang="en-US" sz="2400" spc="-1" strike="noStrike">
              <a:solidFill>
                <a:srgbClr val="000000"/>
              </a:solidFill>
              <a:latin typeface="Perpetua"/>
            </a:endParaRPr>
          </a:p>
          <a:p>
            <a:pPr lvl="1" marL="548640" indent="-228240">
              <a:lnSpc>
                <a:spcPct val="100000"/>
              </a:lnSpc>
              <a:spcBef>
                <a:spcPts val="371"/>
              </a:spcBef>
              <a:buClr>
                <a:srgbClr val="9b2d1f"/>
              </a:buClr>
              <a:buSzPct val="85000"/>
              <a:buFont typeface="Wingdings 2" charset="2"/>
              <a:buChar char=""/>
            </a:pPr>
            <a:r>
              <a:rPr b="0" i="1" lang="en-US" sz="2400" spc="-1" strike="noStrike">
                <a:solidFill>
                  <a:srgbClr val="d34817"/>
                </a:solidFill>
                <a:latin typeface="Times New Roman"/>
              </a:rPr>
              <a:t>Features of Blockchain</a:t>
            </a:r>
            <a:endParaRPr b="0" lang="en-US" sz="2400" spc="-1" strike="noStrike">
              <a:solidFill>
                <a:srgbClr val="000000"/>
              </a:solidFill>
              <a:latin typeface="Perpetua"/>
            </a:endParaRPr>
          </a:p>
          <a:p>
            <a:pPr lvl="1" marL="548640" indent="-228240">
              <a:lnSpc>
                <a:spcPct val="100000"/>
              </a:lnSpc>
              <a:spcBef>
                <a:spcPts val="371"/>
              </a:spcBef>
              <a:buClr>
                <a:srgbClr val="9b2d1f"/>
              </a:buClr>
              <a:buSzPct val="85000"/>
              <a:buFont typeface="Wingdings 2" charset="2"/>
              <a:buChar char=""/>
            </a:pPr>
            <a:r>
              <a:rPr b="0" i="1" lang="en-US" sz="2400" spc="-1" strike="noStrike">
                <a:solidFill>
                  <a:srgbClr val="d34817"/>
                </a:solidFill>
                <a:latin typeface="Times New Roman"/>
              </a:rPr>
              <a:t>How Block Chain Accumulate Block</a:t>
            </a:r>
            <a:endParaRPr b="0" lang="en-US" sz="2400" spc="-1" strike="noStrike">
              <a:solidFill>
                <a:srgbClr val="000000"/>
              </a:solidFill>
              <a:latin typeface="Perpetua"/>
            </a:endParaRPr>
          </a:p>
          <a:p>
            <a:pPr lvl="1" marL="548640" indent="-228240">
              <a:lnSpc>
                <a:spcPct val="100000"/>
              </a:lnSpc>
              <a:spcBef>
                <a:spcPts val="371"/>
              </a:spcBef>
              <a:buClr>
                <a:srgbClr val="9b2d1f"/>
              </a:buClr>
              <a:buSzPct val="85000"/>
              <a:buFont typeface="Wingdings 2" charset="2"/>
              <a:buChar char=""/>
            </a:pPr>
            <a:r>
              <a:rPr b="0" i="1" lang="en-US" sz="2400" spc="-1" strike="noStrike">
                <a:solidFill>
                  <a:srgbClr val="d34817"/>
                </a:solidFill>
                <a:latin typeface="Times New Roman"/>
              </a:rPr>
              <a:t>Tiers of Blockchain technology</a:t>
            </a:r>
            <a:endParaRPr b="0" lang="en-US" sz="24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Types of Blockchain</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Benefits and Limitations</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Decentralization</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Methods of Decentralization</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Routes to Decentralization</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Blockchain and Full Ecosystem Decentralization</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Smart Contracts</a:t>
            </a:r>
            <a:endParaRPr b="0" lang="en-US" sz="2600" spc="-1" strike="noStrike">
              <a:solidFill>
                <a:srgbClr val="000000"/>
              </a:solidFill>
              <a:latin typeface="Perpetua"/>
            </a:endParaRPr>
          </a:p>
          <a:p>
            <a:pPr marL="274320" indent="-273960">
              <a:lnSpc>
                <a:spcPct val="100000"/>
              </a:lnSpc>
              <a:spcBef>
                <a:spcPts val="581"/>
              </a:spcBef>
              <a:buClr>
                <a:srgbClr val="d34817"/>
              </a:buClr>
              <a:buSzPct val="85000"/>
              <a:buFont typeface="Wingdings 2" charset="2"/>
              <a:buChar char=""/>
            </a:pPr>
            <a:r>
              <a:rPr b="0" i="1" lang="en-US" sz="2600" spc="-1" strike="noStrike">
                <a:solidFill>
                  <a:srgbClr val="d34817"/>
                </a:solidFill>
                <a:latin typeface="Times New Roman"/>
              </a:rPr>
              <a:t>Decentralization Autonomous Organizations</a:t>
            </a:r>
            <a:endParaRPr b="0" lang="en-US" sz="2600" spc="-1" strike="noStrike">
              <a:solidFill>
                <a:srgbClr val="000000"/>
              </a:solidFill>
              <a:latin typeface="Perpetua"/>
            </a:endParaRPr>
          </a:p>
        </p:txBody>
      </p:sp>
      <p:sp>
        <p:nvSpPr>
          <p:cNvPr id="103"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04" name="Picture 5" descr=""/>
          <p:cNvPicPr/>
          <p:nvPr/>
        </p:nvPicPr>
        <p:blipFill>
          <a:blip r:embed="rId1"/>
          <a:stretch/>
        </p:blipFill>
        <p:spPr>
          <a:xfrm>
            <a:off x="457200" y="6248520"/>
            <a:ext cx="478440" cy="38052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33520" y="3276720"/>
            <a:ext cx="8229240" cy="685440"/>
          </a:xfrm>
          <a:prstGeom prst="rect">
            <a:avLst/>
          </a:prstGeom>
          <a:noFill/>
          <a:ln>
            <a:noFill/>
          </a:ln>
        </p:spPr>
        <p:txBody>
          <a:bodyPr lIns="90000" rIns="90000" tIns="45000" bIns="91440" anchor="b">
            <a:normAutofit/>
          </a:bodyPr>
          <a:p>
            <a:pPr algn="ctr">
              <a:lnSpc>
                <a:spcPct val="100000"/>
              </a:lnSpc>
            </a:pPr>
            <a:r>
              <a:rPr b="0" lang="en-US" sz="4000" spc="-1" strike="noStrike" u="sng">
                <a:solidFill>
                  <a:srgbClr val="d34817"/>
                </a:solidFill>
                <a:uFillTx/>
                <a:latin typeface="Times New Roman"/>
              </a:rPr>
              <a:t>History of Blockchain</a:t>
            </a:r>
            <a:endParaRPr b="0" lang="en-US" sz="4000" spc="-1" strike="noStrike">
              <a:solidFill>
                <a:srgbClr val="000000"/>
              </a:solidFill>
              <a:latin typeface="Perpetua"/>
            </a:endParaRPr>
          </a:p>
        </p:txBody>
      </p:sp>
      <p:sp>
        <p:nvSpPr>
          <p:cNvPr id="106" name="TextShape 2"/>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07" name="Picture 5" descr=""/>
          <p:cNvPicPr/>
          <p:nvPr/>
        </p:nvPicPr>
        <p:blipFill>
          <a:blip r:embed="rId1"/>
          <a:stretch/>
        </p:blipFill>
        <p:spPr>
          <a:xfrm>
            <a:off x="457200" y="6248520"/>
            <a:ext cx="478440" cy="38052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The History of Blockchain</a:t>
            </a:r>
            <a:endParaRPr b="0" lang="en-US" sz="3600" spc="-1" strike="noStrike">
              <a:solidFill>
                <a:srgbClr val="000000"/>
              </a:solidFill>
              <a:latin typeface="Perpetua"/>
            </a:endParaRPr>
          </a:p>
        </p:txBody>
      </p:sp>
      <p:sp>
        <p:nvSpPr>
          <p:cNvPr id="109"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10"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11" name="Picture 5" descr=""/>
          <p:cNvPicPr/>
          <p:nvPr/>
        </p:nvPicPr>
        <p:blipFill>
          <a:blip r:embed="rId1"/>
          <a:stretch/>
        </p:blipFill>
        <p:spPr>
          <a:xfrm>
            <a:off x="457200" y="6248520"/>
            <a:ext cx="478440" cy="380520"/>
          </a:xfrm>
          <a:prstGeom prst="rect">
            <a:avLst/>
          </a:prstGeom>
          <a:ln w="9360">
            <a:noFill/>
          </a:ln>
        </p:spPr>
      </p:pic>
      <p:sp>
        <p:nvSpPr>
          <p:cNvPr id="112"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Times New Roman"/>
              </a:rPr>
              <a:t>E-Cash</a:t>
            </a:r>
            <a:endParaRPr b="0" lang="en-US" sz="26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1984 by David Chaum</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Fundamental issues Accountability and Annoymity</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Used Blind Signatures and Secret Sharing</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 </a:t>
            </a:r>
            <a:r>
              <a:rPr b="0" lang="en-US" sz="2400" spc="-1" strike="noStrike">
                <a:solidFill>
                  <a:srgbClr val="000000"/>
                </a:solidFill>
                <a:latin typeface="Times New Roman"/>
              </a:rPr>
              <a:t>Blind signatures allow signing a document without actually seeing it</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Secret sharing is a concept that allows the detection of using the same e-cash token twice (double spending).</a:t>
            </a:r>
            <a:endParaRPr b="0" lang="en-US" sz="2400" spc="-1" strike="noStrike">
              <a:latin typeface="Arial"/>
            </a:endParaRPr>
          </a:p>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Times New Roman"/>
              </a:rPr>
              <a:t>Hash-Cash</a:t>
            </a:r>
            <a:endParaRPr b="0" lang="en-US" sz="26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1997 by Adam Back</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PoW system to control e-mail spam</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legitimate users compute a hash as a proof that they have spent a reasonable amount of computing resources before sending the e-mail</a:t>
            </a:r>
            <a:endParaRPr b="0" lang="en-US" sz="2400" spc="-1" strike="noStrike">
              <a:latin typeface="Arial"/>
            </a:endParaRPr>
          </a:p>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Times New Roman"/>
              </a:rPr>
              <a:t>B-Money</a:t>
            </a:r>
            <a:endParaRPr b="0" lang="en-US" sz="26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1998 by Wei Dai</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Creating money via solving computational puzzles like hash-cash</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based on a peer-to-peer network where each node maintains its own list of transactions.</a:t>
            </a:r>
            <a:endParaRPr b="0" lang="en-US" sz="2400" spc="-1" strike="noStrike">
              <a:latin typeface="Arial"/>
            </a:endParaRPr>
          </a:p>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Times New Roman"/>
              </a:rPr>
              <a:t>Bit-Gold</a:t>
            </a:r>
            <a:endParaRPr b="0" lang="en-US" sz="26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2005 by Nick Szabo </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Solving computational puzzles to mint digital currency.</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still relied on a centralized trusted authority</a:t>
            </a:r>
            <a:endParaRPr b="0" lang="en-US" sz="2400" spc="-1" strike="noStrike">
              <a:latin typeface="Arial"/>
            </a:endParaRPr>
          </a:p>
          <a:p>
            <a:pPr>
              <a:lnSpc>
                <a:spcPct val="100000"/>
              </a:lnSpc>
              <a:spcBef>
                <a:spcPts val="371"/>
              </a:spcBef>
            </a:pPr>
            <a:endParaRPr b="0" lang="en-US" sz="2400" spc="-1" strike="noStrike">
              <a:latin typeface="Arial"/>
            </a:endParaRPr>
          </a:p>
          <a:p>
            <a:pPr marL="274320" indent="-273960">
              <a:lnSpc>
                <a:spcPct val="100000"/>
              </a:lnSpc>
              <a:spcBef>
                <a:spcPts val="581"/>
              </a:spcBef>
              <a:buClr>
                <a:srgbClr val="d34817"/>
              </a:buClr>
              <a:buSzPct val="85000"/>
              <a:buFont typeface="Wingdings 2" charset="2"/>
              <a:buChar char=""/>
            </a:pPr>
            <a:r>
              <a:rPr b="1" lang="en-US" sz="2600" spc="-1" strike="noStrike">
                <a:solidFill>
                  <a:srgbClr val="000000"/>
                </a:solidFill>
                <a:latin typeface="Times New Roman"/>
              </a:rPr>
              <a:t>ISSUES:</a:t>
            </a:r>
            <a:endParaRPr b="0" lang="en-US" sz="26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No clear solution of disagreements between nodes</a:t>
            </a:r>
            <a:endParaRPr b="0" lang="en-US" sz="2400" spc="-1" strike="noStrike">
              <a:latin typeface="Arial"/>
            </a:endParaRPr>
          </a:p>
          <a:p>
            <a:pPr lvl="1" marL="548640" indent="-228240">
              <a:lnSpc>
                <a:spcPct val="100000"/>
              </a:lnSpc>
              <a:spcBef>
                <a:spcPts val="371"/>
              </a:spcBef>
              <a:buClr>
                <a:srgbClr val="9b2d1f"/>
              </a:buClr>
              <a:buSzPct val="85000"/>
              <a:buFont typeface="Wingdings 2" charset="2"/>
              <a:buChar char=""/>
            </a:pPr>
            <a:r>
              <a:rPr b="0" lang="en-US" sz="2400" spc="-1" strike="noStrike">
                <a:solidFill>
                  <a:srgbClr val="000000"/>
                </a:solidFill>
                <a:latin typeface="Times New Roman"/>
              </a:rPr>
              <a:t>Reliance on a central trusted third party and trusted timestamping.</a:t>
            </a:r>
            <a:endParaRPr b="0" lang="en-US" sz="2400" spc="-1" strike="noStrike">
              <a:latin typeface="Arial"/>
            </a:endParaRPr>
          </a:p>
          <a:p>
            <a:pPr>
              <a:lnSpc>
                <a:spcPct val="100000"/>
              </a:lnSpc>
              <a:spcBef>
                <a:spcPts val="581"/>
              </a:spcBef>
            </a:pPr>
            <a:endParaRPr b="0" lang="en-US" sz="2400" spc="-1" strike="noStrike">
              <a:latin typeface="Arial"/>
            </a:endParaRPr>
          </a:p>
          <a:p>
            <a:pPr>
              <a:lnSpc>
                <a:spcPct val="100000"/>
              </a:lnSpc>
              <a:spcBef>
                <a:spcPts val="581"/>
              </a:spcBef>
            </a:pPr>
            <a:endParaRPr b="0" lang="en-US" sz="2400" spc="-1" strike="noStrike">
              <a:latin typeface="Arial"/>
            </a:endParaRPr>
          </a:p>
          <a:p>
            <a:pPr>
              <a:lnSpc>
                <a:spcPct val="100000"/>
              </a:lnSpc>
              <a:spcBef>
                <a:spcPts val="371"/>
              </a:spcBef>
            </a:pPr>
            <a:endParaRPr b="0" lang="en-US" sz="2400" spc="-1" strike="noStrike">
              <a:latin typeface="Arial"/>
            </a:endParaRPr>
          </a:p>
          <a:p>
            <a:pPr>
              <a:lnSpc>
                <a:spcPct val="100000"/>
              </a:lnSpc>
              <a:spcBef>
                <a:spcPts val="371"/>
              </a:spcBef>
            </a:pPr>
            <a:endParaRPr b="0" lang="en-US"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The History of Block Chain</a:t>
            </a:r>
            <a:endParaRPr b="0" lang="en-US" sz="3600" spc="-1" strike="noStrike">
              <a:solidFill>
                <a:srgbClr val="000000"/>
              </a:solidFill>
              <a:latin typeface="Perpetua"/>
            </a:endParaRPr>
          </a:p>
        </p:txBody>
      </p:sp>
      <p:sp>
        <p:nvSpPr>
          <p:cNvPr id="114"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15"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16" name="Picture 5" descr=""/>
          <p:cNvPicPr/>
          <p:nvPr/>
        </p:nvPicPr>
        <p:blipFill>
          <a:blip r:embed="rId1"/>
          <a:stretch/>
        </p:blipFill>
        <p:spPr>
          <a:xfrm>
            <a:off x="457200" y="6248520"/>
            <a:ext cx="478440" cy="380520"/>
          </a:xfrm>
          <a:prstGeom prst="rect">
            <a:avLst/>
          </a:prstGeom>
          <a:ln w="9360">
            <a:noFill/>
          </a:ln>
        </p:spPr>
      </p:pic>
      <p:pic>
        <p:nvPicPr>
          <p:cNvPr id="117" name="Picture 3" descr=""/>
          <p:cNvPicPr/>
          <p:nvPr/>
        </p:nvPicPr>
        <p:blipFill>
          <a:blip r:embed="rId2"/>
          <a:stretch/>
        </p:blipFill>
        <p:spPr>
          <a:xfrm>
            <a:off x="115560" y="808200"/>
            <a:ext cx="8455680" cy="5600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33520" y="3276720"/>
            <a:ext cx="8229240" cy="685440"/>
          </a:xfrm>
          <a:prstGeom prst="rect">
            <a:avLst/>
          </a:prstGeom>
          <a:noFill/>
          <a:ln>
            <a:noFill/>
          </a:ln>
        </p:spPr>
        <p:txBody>
          <a:bodyPr lIns="90000" rIns="90000" tIns="45000" bIns="91440" anchor="b">
            <a:normAutofit/>
          </a:bodyPr>
          <a:p>
            <a:pPr algn="ctr">
              <a:lnSpc>
                <a:spcPct val="100000"/>
              </a:lnSpc>
            </a:pPr>
            <a:r>
              <a:rPr b="0" lang="en-US" sz="4000" spc="-1" strike="noStrike" u="sng">
                <a:solidFill>
                  <a:srgbClr val="d34817"/>
                </a:solidFill>
                <a:uFillTx/>
                <a:latin typeface="Times New Roman"/>
              </a:rPr>
              <a:t>Introduction to Blockchain</a:t>
            </a:r>
            <a:endParaRPr b="0" lang="en-US" sz="4000" spc="-1" strike="noStrike">
              <a:solidFill>
                <a:srgbClr val="000000"/>
              </a:solidFill>
              <a:latin typeface="Perpetua"/>
            </a:endParaRPr>
          </a:p>
        </p:txBody>
      </p:sp>
      <p:sp>
        <p:nvSpPr>
          <p:cNvPr id="119" name="TextShape 2"/>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20" name="Picture 5" descr=""/>
          <p:cNvPicPr/>
          <p:nvPr/>
        </p:nvPicPr>
        <p:blipFill>
          <a:blip r:embed="rId1"/>
          <a:stretch/>
        </p:blipFill>
        <p:spPr>
          <a:xfrm>
            <a:off x="457200" y="6248520"/>
            <a:ext cx="478440" cy="38052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Intro to Blockchain</a:t>
            </a:r>
            <a:endParaRPr b="0" lang="en-US" sz="3600" spc="-1" strike="noStrike">
              <a:solidFill>
                <a:srgbClr val="000000"/>
              </a:solidFill>
              <a:latin typeface="Perpetua"/>
            </a:endParaRPr>
          </a:p>
        </p:txBody>
      </p:sp>
      <p:sp>
        <p:nvSpPr>
          <p:cNvPr id="122"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23"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24" name="Picture 5" descr=""/>
          <p:cNvPicPr/>
          <p:nvPr/>
        </p:nvPicPr>
        <p:blipFill>
          <a:blip r:embed="rId1"/>
          <a:stretch/>
        </p:blipFill>
        <p:spPr>
          <a:xfrm>
            <a:off x="457200" y="6248520"/>
            <a:ext cx="478440" cy="380520"/>
          </a:xfrm>
          <a:prstGeom prst="rect">
            <a:avLst/>
          </a:prstGeom>
          <a:ln w="9360">
            <a:noFill/>
          </a:ln>
        </p:spPr>
      </p:pic>
      <p:sp>
        <p:nvSpPr>
          <p:cNvPr id="125"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1800" spc="-1" strike="noStrike">
                <a:solidFill>
                  <a:srgbClr val="000000"/>
                </a:solidFill>
                <a:latin typeface="Times New Roman"/>
              </a:rPr>
              <a:t>Blockchain at its core is a peer-to-peer distributed ledger that is cryptographically secure, append-only, immutable (extremely hard to change), and updateable only via consensus or agreement among peers.</a:t>
            </a:r>
            <a:endParaRPr b="0" lang="en-US" sz="1800" spc="-1" strike="noStrike">
              <a:latin typeface="Arial"/>
            </a:endParaRPr>
          </a:p>
          <a:p>
            <a:pPr>
              <a:lnSpc>
                <a:spcPct val="100000"/>
              </a:lnSpc>
              <a:spcBef>
                <a:spcPts val="581"/>
              </a:spcBef>
            </a:pPr>
            <a:endParaRPr b="0" lang="en-US" sz="1800" spc="-1" strike="noStrike">
              <a:latin typeface="Arial"/>
            </a:endParaRPr>
          </a:p>
          <a:p>
            <a:pPr>
              <a:lnSpc>
                <a:spcPct val="100000"/>
              </a:lnSpc>
              <a:spcBef>
                <a:spcPts val="581"/>
              </a:spcBef>
            </a:pPr>
            <a:endParaRPr b="0" lang="en-US" sz="1800" spc="-1" strike="noStrike">
              <a:latin typeface="Arial"/>
            </a:endParaRPr>
          </a:p>
          <a:p>
            <a:pPr>
              <a:lnSpc>
                <a:spcPct val="100000"/>
              </a:lnSpc>
              <a:spcBef>
                <a:spcPts val="371"/>
              </a:spcBef>
            </a:pPr>
            <a:endParaRPr b="0" lang="en-US" sz="1800" spc="-1" strike="noStrike">
              <a:latin typeface="Arial"/>
            </a:endParaRPr>
          </a:p>
          <a:p>
            <a:pPr>
              <a:lnSpc>
                <a:spcPct val="100000"/>
              </a:lnSpc>
              <a:spcBef>
                <a:spcPts val="371"/>
              </a:spcBef>
            </a:pPr>
            <a:endParaRPr b="0" lang="en-US" sz="1800" spc="-1" strike="noStrike">
              <a:latin typeface="Arial"/>
            </a:endParaRPr>
          </a:p>
        </p:txBody>
      </p:sp>
      <p:pic>
        <p:nvPicPr>
          <p:cNvPr id="126" name="Picture 7" descr=""/>
          <p:cNvPicPr/>
          <p:nvPr/>
        </p:nvPicPr>
        <p:blipFill>
          <a:blip r:embed="rId2"/>
          <a:stretch/>
        </p:blipFill>
        <p:spPr>
          <a:xfrm>
            <a:off x="2926080" y="1910880"/>
            <a:ext cx="4203000" cy="4659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Block Structure</a:t>
            </a:r>
            <a:endParaRPr b="0" lang="en-US" sz="3600" spc="-1" strike="noStrike">
              <a:solidFill>
                <a:srgbClr val="000000"/>
              </a:solidFill>
              <a:latin typeface="Perpetua"/>
            </a:endParaRPr>
          </a:p>
        </p:txBody>
      </p:sp>
      <p:sp>
        <p:nvSpPr>
          <p:cNvPr id="128"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29"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30" name="Picture 5" descr=""/>
          <p:cNvPicPr/>
          <p:nvPr/>
        </p:nvPicPr>
        <p:blipFill>
          <a:blip r:embed="rId1"/>
          <a:stretch/>
        </p:blipFill>
        <p:spPr>
          <a:xfrm>
            <a:off x="457200" y="6248520"/>
            <a:ext cx="478440" cy="380520"/>
          </a:xfrm>
          <a:prstGeom prst="rect">
            <a:avLst/>
          </a:prstGeom>
          <a:ln w="9360">
            <a:noFill/>
          </a:ln>
        </p:spPr>
      </p:pic>
      <p:sp>
        <p:nvSpPr>
          <p:cNvPr id="131"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marL="274320" indent="-273960" algn="just">
              <a:lnSpc>
                <a:spcPct val="100000"/>
              </a:lnSpc>
              <a:spcBef>
                <a:spcPts val="581"/>
              </a:spcBef>
              <a:buClr>
                <a:srgbClr val="d34817"/>
              </a:buClr>
              <a:buSzPct val="85000"/>
              <a:buFont typeface="Wingdings 2" charset="2"/>
              <a:buChar char=""/>
            </a:pPr>
            <a:r>
              <a:rPr b="1" lang="en-US" sz="1800" spc="-1" strike="noStrike">
                <a:solidFill>
                  <a:srgbClr val="000000"/>
                </a:solidFill>
                <a:latin typeface="Times New Roman"/>
              </a:rPr>
              <a:t>A block is simply a selection of transactions bundled together in order to organize them logically. It is made up of transactions and its size is variable depending on the type and design of the blockchain in use.</a:t>
            </a:r>
            <a:endParaRPr b="0" lang="en-US" sz="1800" spc="-1" strike="noStrike">
              <a:latin typeface="Arial"/>
            </a:endParaRPr>
          </a:p>
          <a:p>
            <a:pPr>
              <a:lnSpc>
                <a:spcPct val="100000"/>
              </a:lnSpc>
              <a:spcBef>
                <a:spcPts val="371"/>
              </a:spcBef>
            </a:pPr>
            <a:endParaRPr b="0" lang="en-US" sz="1800" spc="-1" strike="noStrike">
              <a:latin typeface="Arial"/>
            </a:endParaRPr>
          </a:p>
          <a:p>
            <a:pPr>
              <a:lnSpc>
                <a:spcPct val="100000"/>
              </a:lnSpc>
              <a:spcBef>
                <a:spcPts val="371"/>
              </a:spcBef>
            </a:pPr>
            <a:endParaRPr b="0" lang="en-US" sz="1800" spc="-1" strike="noStrike">
              <a:latin typeface="Arial"/>
            </a:endParaRPr>
          </a:p>
        </p:txBody>
      </p:sp>
      <p:pic>
        <p:nvPicPr>
          <p:cNvPr id="132" name="Picture 3" descr=""/>
          <p:cNvPicPr/>
          <p:nvPr/>
        </p:nvPicPr>
        <p:blipFill>
          <a:blip r:embed="rId2"/>
          <a:stretch/>
        </p:blipFill>
        <p:spPr>
          <a:xfrm>
            <a:off x="2514600" y="2286000"/>
            <a:ext cx="4662000" cy="4343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28600"/>
            <a:ext cx="7772040" cy="579240"/>
          </a:xfrm>
          <a:prstGeom prst="rect">
            <a:avLst/>
          </a:prstGeom>
          <a:noFill/>
          <a:ln>
            <a:noFill/>
          </a:ln>
        </p:spPr>
        <p:txBody>
          <a:bodyPr lIns="90000" rIns="90000" tIns="45000" bIns="91440" anchor="b"/>
          <a:p>
            <a:pPr>
              <a:lnSpc>
                <a:spcPct val="100000"/>
              </a:lnSpc>
            </a:pPr>
            <a:r>
              <a:rPr b="0" lang="en-US" sz="3600" spc="-1" strike="noStrike">
                <a:solidFill>
                  <a:srgbClr val="000000"/>
                </a:solidFill>
                <a:latin typeface="Times New Roman"/>
              </a:rPr>
              <a:t>Block Structure</a:t>
            </a:r>
            <a:endParaRPr b="0" lang="en-US" sz="3600" spc="-1" strike="noStrike">
              <a:solidFill>
                <a:srgbClr val="000000"/>
              </a:solidFill>
              <a:latin typeface="Perpetua"/>
            </a:endParaRPr>
          </a:p>
        </p:txBody>
      </p:sp>
      <p:sp>
        <p:nvSpPr>
          <p:cNvPr id="134" name="TextShape 2"/>
          <p:cNvSpPr txBox="1"/>
          <p:nvPr/>
        </p:nvSpPr>
        <p:spPr>
          <a:xfrm>
            <a:off x="304920" y="838080"/>
            <a:ext cx="8534160" cy="5333760"/>
          </a:xfrm>
          <a:prstGeom prst="rect">
            <a:avLst/>
          </a:prstGeom>
          <a:noFill/>
          <a:ln>
            <a:noFill/>
          </a:ln>
        </p:spPr>
        <p:txBody>
          <a:bodyPr lIns="90000" rIns="90000" tIns="45000" bIns="45000">
            <a:normAutofit/>
          </a:bodyPr>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marL="274320" indent="-273960">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pPr>
              <a:lnSpc>
                <a:spcPct val="100000"/>
              </a:lnSpc>
              <a:spcBef>
                <a:spcPts val="581"/>
              </a:spcBef>
            </a:pPr>
            <a:endParaRPr b="0" lang="en-US" sz="2600" spc="-1" strike="noStrike">
              <a:solidFill>
                <a:srgbClr val="000000"/>
              </a:solidFill>
              <a:latin typeface="Perpetua"/>
            </a:endParaRPr>
          </a:p>
          <a:p>
            <a:endParaRPr b="0" lang="en-US" sz="2600" spc="-1" strike="noStrike">
              <a:solidFill>
                <a:srgbClr val="000000"/>
              </a:solidFill>
              <a:latin typeface="Perpetua"/>
            </a:endParaRPr>
          </a:p>
          <a:p>
            <a:endParaRPr b="0" lang="en-US" sz="2600" spc="-1" strike="noStrike">
              <a:solidFill>
                <a:srgbClr val="000000"/>
              </a:solidFill>
              <a:latin typeface="Perpetua"/>
            </a:endParaRPr>
          </a:p>
        </p:txBody>
      </p:sp>
      <p:sp>
        <p:nvSpPr>
          <p:cNvPr id="135" name="TextShape 3"/>
          <p:cNvSpPr txBox="1"/>
          <p:nvPr/>
        </p:nvSpPr>
        <p:spPr>
          <a:xfrm>
            <a:off x="914400" y="6248520"/>
            <a:ext cx="4876560" cy="380520"/>
          </a:xfrm>
          <a:prstGeom prst="rect">
            <a:avLst/>
          </a:prstGeom>
          <a:noFill/>
          <a:ln>
            <a:noFill/>
          </a:ln>
        </p:spPr>
        <p:txBody>
          <a:bodyPr lIns="90000" rIns="90000" tIns="45000" bIns="45000" anchor="ctr"/>
          <a:p>
            <a:pPr>
              <a:lnSpc>
                <a:spcPct val="100000"/>
              </a:lnSpc>
            </a:pPr>
            <a:r>
              <a:rPr b="0" lang="en-US" sz="1400" spc="-1" strike="noStrike">
                <a:solidFill>
                  <a:srgbClr val="696464"/>
                </a:solidFill>
                <a:latin typeface="Perpetua"/>
              </a:rPr>
              <a:t>FAST-NUCES</a:t>
            </a:r>
            <a:endParaRPr b="0" lang="en-US" sz="1400" spc="-1" strike="noStrike">
              <a:latin typeface="Times New Roman"/>
            </a:endParaRPr>
          </a:p>
        </p:txBody>
      </p:sp>
      <p:pic>
        <p:nvPicPr>
          <p:cNvPr id="136" name="Picture 5" descr=""/>
          <p:cNvPicPr/>
          <p:nvPr/>
        </p:nvPicPr>
        <p:blipFill>
          <a:blip r:embed="rId1"/>
          <a:stretch/>
        </p:blipFill>
        <p:spPr>
          <a:xfrm>
            <a:off x="457200" y="6248520"/>
            <a:ext cx="478440" cy="380520"/>
          </a:xfrm>
          <a:prstGeom prst="rect">
            <a:avLst/>
          </a:prstGeom>
          <a:ln w="9360">
            <a:noFill/>
          </a:ln>
        </p:spPr>
      </p:pic>
      <p:sp>
        <p:nvSpPr>
          <p:cNvPr id="137" name="CustomShape 4"/>
          <p:cNvSpPr/>
          <p:nvPr/>
        </p:nvSpPr>
        <p:spPr>
          <a:xfrm>
            <a:off x="457200" y="990720"/>
            <a:ext cx="8534160" cy="533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71"/>
              </a:spcBef>
            </a:pPr>
            <a:endParaRPr b="0" lang="en-US" sz="2600" spc="-1" strike="noStrike">
              <a:latin typeface="Arial"/>
            </a:endParaRPr>
          </a:p>
          <a:p>
            <a:pPr>
              <a:lnSpc>
                <a:spcPct val="100000"/>
              </a:lnSpc>
              <a:spcBef>
                <a:spcPts val="371"/>
              </a:spcBef>
            </a:pPr>
            <a:endParaRPr b="0" lang="en-US" sz="2600" spc="-1" strike="noStrike">
              <a:latin typeface="Arial"/>
            </a:endParaRPr>
          </a:p>
        </p:txBody>
      </p:sp>
      <p:pic>
        <p:nvPicPr>
          <p:cNvPr id="138" name="Picture 7" descr=""/>
          <p:cNvPicPr/>
          <p:nvPr/>
        </p:nvPicPr>
        <p:blipFill>
          <a:blip r:embed="rId2"/>
          <a:stretch/>
        </p:blipFill>
        <p:spPr>
          <a:xfrm>
            <a:off x="914400" y="1790640"/>
            <a:ext cx="7810200" cy="3123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3574</TotalTime>
  <Application>LibreOffice/5.4.3.2$MacOSX_X86_64 LibreOffice_project/92a7159f7e4af62137622921e809f8546db437e5</Application>
  <Words>751</Words>
  <Paragraphs>341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Sufian Hameed</dc:creator>
  <dc:description/>
  <dc:language>en-US</dc:language>
  <cp:lastModifiedBy/>
  <dcterms:modified xsi:type="dcterms:W3CDTF">2019-02-24T22:27:33Z</dcterms:modified>
  <cp:revision>841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