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4690"/>
  </p:normalViewPr>
  <p:slideViewPr>
    <p:cSldViewPr snapToGrid="0" snapToObjects="1">
      <p:cViewPr varScale="1">
        <p:scale>
          <a:sx n="139" d="100"/>
          <a:sy n="139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0F2B4BC-A5CC-40E5-BB5B-5CCD0967DD7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545465A-7653-4CA7-AA2B-87C38842E2D5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Analogy of talking on the phone and having a lag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D38416C2-655A-48C4-A92C-C4E4E2061541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47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Can’t create new transactions from someone else’s address, or modify them.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Suppressing tx’s is only a minor annoyance.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If Alice has 100x more computing power than Bob it doesn’t mean she always wins the race. It means she has about a 99% chance of wining. In the long run Bob will create 1% of the blocks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what happens if time b/w blocks is too low or too high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24920" y="-2520"/>
            <a:ext cx="95040" cy="5143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9029520" y="0"/>
            <a:ext cx="95040" cy="5143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9124920" y="-2520"/>
            <a:ext cx="95040" cy="5143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9029520" y="0"/>
            <a:ext cx="95040" cy="5143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124920" y="-2520"/>
            <a:ext cx="95040" cy="5143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9029520" y="0"/>
            <a:ext cx="95040" cy="5143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828800" y="2400480"/>
            <a:ext cx="554328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418680"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Trebuchet MS"/>
              </a:rPr>
              <a:t>Lecture # 3: Introduction to Cryptocurrency and Bitcoin</a:t>
            </a:r>
            <a:endParaRPr lang="en-US" sz="2000" b="0" strike="noStrike" spc="-1">
              <a:latin typeface="Arial"/>
            </a:endParaRPr>
          </a:p>
          <a:p>
            <a:pPr marL="457200" indent="-418680"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rebuchet MS"/>
              </a:rPr>
              <a:t>Prof. Dr. Sufian Hameed</a:t>
            </a:r>
            <a:endParaRPr lang="en-US" sz="2000" b="0" strike="noStrike" spc="-1">
              <a:latin typeface="Arial"/>
            </a:endParaRPr>
          </a:p>
          <a:p>
            <a:pPr marL="457200" indent="-418680"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rebuchet MS"/>
              </a:rPr>
              <a:t>Department of Computer Science</a:t>
            </a:r>
            <a:endParaRPr lang="en-US" sz="2000" b="0" strike="noStrike" spc="-1">
              <a:latin typeface="Arial"/>
            </a:endParaRPr>
          </a:p>
          <a:p>
            <a:pPr marL="457200" indent="-418680"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rebuchet MS"/>
              </a:rPr>
              <a:t>FAST-NUCES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486080" y="1200240"/>
            <a:ext cx="6171840" cy="110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  <a:ea typeface="Trebuchet MS"/>
              </a:rPr>
              <a:t>CS-482: Introduction to BlockChain and CryptoCurrency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524160" y="4754880"/>
            <a:ext cx="2971440" cy="342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FAST-NUCES</a:t>
            </a:r>
            <a:endParaRPr lang="en-US" sz="1400" b="0" strike="noStrike" spc="-1">
              <a:latin typeface="Times New Roman"/>
            </a:endParaRPr>
          </a:p>
        </p:txBody>
      </p:sp>
      <p:pic>
        <p:nvPicPr>
          <p:cNvPr id="131" name="Picture 5"/>
          <p:cNvPicPr/>
          <p:nvPr/>
        </p:nvPicPr>
        <p:blipFill>
          <a:blip r:embed="rId3"/>
          <a:stretch/>
        </p:blipFill>
        <p:spPr>
          <a:xfrm>
            <a:off x="190080" y="155520"/>
            <a:ext cx="873000" cy="914040"/>
          </a:xfrm>
          <a:prstGeom prst="rect">
            <a:avLst/>
          </a:prstGeom>
          <a:ln w="9360">
            <a:noFill/>
          </a:ln>
        </p:spPr>
      </p:pic>
      <p:pic>
        <p:nvPicPr>
          <p:cNvPr id="132" name="Picture 8"/>
          <p:cNvPicPr/>
          <p:nvPr/>
        </p:nvPicPr>
        <p:blipFill>
          <a:blip r:embed="rId4"/>
          <a:stretch/>
        </p:blipFill>
        <p:spPr>
          <a:xfrm>
            <a:off x="190080" y="4754880"/>
            <a:ext cx="358920" cy="285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28880"/>
            <a:ext cx="8229240" cy="68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binary tree with hash pointers = “Merkle tree”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533040" y="140652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730160" y="229212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641200" y="229212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388600" y="1673280"/>
            <a:ext cx="1555200" cy="621720"/>
          </a:xfrm>
          <a:custGeom>
            <a:avLst/>
            <a:gdLst/>
            <a:ahLst/>
            <a:cxnLst/>
            <a:rect l="l" t="t" r="r" b="b"/>
            <a:pathLst>
              <a:path w="62219" h="24888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 flipH="1">
            <a:off x="4587840" y="1673280"/>
            <a:ext cx="1677240" cy="621720"/>
          </a:xfrm>
          <a:custGeom>
            <a:avLst/>
            <a:gdLst/>
            <a:ahLst/>
            <a:cxnLst/>
            <a:rect l="l" t="t" r="r" b="b"/>
            <a:pathLst>
              <a:path w="62219" h="24888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7"/>
          <p:cNvSpPr/>
          <p:nvPr/>
        </p:nvSpPr>
        <p:spPr>
          <a:xfrm>
            <a:off x="682560" y="322236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2835000" y="322236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4687200" y="322236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6772680" y="322236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1366560" y="2547720"/>
            <a:ext cx="765720" cy="688320"/>
          </a:xfrm>
          <a:custGeom>
            <a:avLst/>
            <a:gdLst/>
            <a:ahLst/>
            <a:cxnLst/>
            <a:rect l="l" t="t" r="r" b="b"/>
            <a:pathLst>
              <a:path w="62219" h="24888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2"/>
          <p:cNvSpPr/>
          <p:nvPr/>
        </p:nvSpPr>
        <p:spPr>
          <a:xfrm flipH="1">
            <a:off x="2784600" y="2535120"/>
            <a:ext cx="747720" cy="688320"/>
          </a:xfrm>
          <a:custGeom>
            <a:avLst/>
            <a:gdLst/>
            <a:ahLst/>
            <a:cxnLst/>
            <a:rect l="l" t="t" r="r" b="b"/>
            <a:pathLst>
              <a:path w="62219" h="24888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3"/>
          <p:cNvSpPr/>
          <p:nvPr/>
        </p:nvSpPr>
        <p:spPr>
          <a:xfrm>
            <a:off x="5265720" y="2547720"/>
            <a:ext cx="765720" cy="688320"/>
          </a:xfrm>
          <a:custGeom>
            <a:avLst/>
            <a:gdLst/>
            <a:ahLst/>
            <a:cxnLst/>
            <a:rect l="l" t="t" r="r" b="b"/>
            <a:pathLst>
              <a:path w="62219" h="24888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4"/>
          <p:cNvSpPr/>
          <p:nvPr/>
        </p:nvSpPr>
        <p:spPr>
          <a:xfrm flipH="1">
            <a:off x="6703200" y="2547720"/>
            <a:ext cx="747720" cy="688320"/>
          </a:xfrm>
          <a:custGeom>
            <a:avLst/>
            <a:gdLst/>
            <a:ahLst/>
            <a:cxnLst/>
            <a:rect l="l" t="t" r="r" b="b"/>
            <a:pathLst>
              <a:path w="62219" h="24888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5"/>
          <p:cNvSpPr/>
          <p:nvPr/>
        </p:nvSpPr>
        <p:spPr>
          <a:xfrm>
            <a:off x="579240" y="4152600"/>
            <a:ext cx="604440" cy="810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(data)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9" name="CustomShape 16"/>
          <p:cNvSpPr/>
          <p:nvPr/>
        </p:nvSpPr>
        <p:spPr>
          <a:xfrm flipH="1">
            <a:off x="921240" y="3484440"/>
            <a:ext cx="177480" cy="68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7"/>
          <p:cNvSpPr/>
          <p:nvPr/>
        </p:nvSpPr>
        <p:spPr>
          <a:xfrm>
            <a:off x="1575000" y="4152600"/>
            <a:ext cx="604440" cy="810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(data)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1" name="CustomShape 18"/>
          <p:cNvSpPr/>
          <p:nvPr/>
        </p:nvSpPr>
        <p:spPr>
          <a:xfrm>
            <a:off x="1722240" y="3517560"/>
            <a:ext cx="177480" cy="62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9"/>
          <p:cNvSpPr/>
          <p:nvPr/>
        </p:nvSpPr>
        <p:spPr>
          <a:xfrm>
            <a:off x="2706840" y="4152600"/>
            <a:ext cx="604440" cy="810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(data)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3" name="CustomShape 20"/>
          <p:cNvSpPr/>
          <p:nvPr/>
        </p:nvSpPr>
        <p:spPr>
          <a:xfrm flipH="1">
            <a:off x="3048480" y="3484440"/>
            <a:ext cx="177480" cy="68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1"/>
          <p:cNvSpPr/>
          <p:nvPr/>
        </p:nvSpPr>
        <p:spPr>
          <a:xfrm>
            <a:off x="3702240" y="4152600"/>
            <a:ext cx="604440" cy="810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(data)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5" name="CustomShape 22"/>
          <p:cNvSpPr/>
          <p:nvPr/>
        </p:nvSpPr>
        <p:spPr>
          <a:xfrm>
            <a:off x="3849480" y="3517560"/>
            <a:ext cx="177480" cy="62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3"/>
          <p:cNvSpPr/>
          <p:nvPr/>
        </p:nvSpPr>
        <p:spPr>
          <a:xfrm>
            <a:off x="4559040" y="4125600"/>
            <a:ext cx="604440" cy="810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(data)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7" name="CustomShape 24"/>
          <p:cNvSpPr/>
          <p:nvPr/>
        </p:nvSpPr>
        <p:spPr>
          <a:xfrm flipH="1">
            <a:off x="4901040" y="3457440"/>
            <a:ext cx="177480" cy="68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5"/>
          <p:cNvSpPr/>
          <p:nvPr/>
        </p:nvSpPr>
        <p:spPr>
          <a:xfrm>
            <a:off x="5554800" y="4125600"/>
            <a:ext cx="604440" cy="810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(data)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9" name="CustomShape 26"/>
          <p:cNvSpPr/>
          <p:nvPr/>
        </p:nvSpPr>
        <p:spPr>
          <a:xfrm>
            <a:off x="5702040" y="3490560"/>
            <a:ext cx="177480" cy="62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7"/>
          <p:cNvSpPr/>
          <p:nvPr/>
        </p:nvSpPr>
        <p:spPr>
          <a:xfrm>
            <a:off x="6644880" y="4152600"/>
            <a:ext cx="604440" cy="810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(data)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28"/>
          <p:cNvSpPr/>
          <p:nvPr/>
        </p:nvSpPr>
        <p:spPr>
          <a:xfrm flipH="1">
            <a:off x="6986520" y="3484440"/>
            <a:ext cx="177480" cy="68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9"/>
          <p:cNvSpPr/>
          <p:nvPr/>
        </p:nvSpPr>
        <p:spPr>
          <a:xfrm>
            <a:off x="7640280" y="4152600"/>
            <a:ext cx="604440" cy="810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(data)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3" name="CustomShape 30"/>
          <p:cNvSpPr/>
          <p:nvPr/>
        </p:nvSpPr>
        <p:spPr>
          <a:xfrm>
            <a:off x="7787520" y="3517560"/>
            <a:ext cx="177480" cy="62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31"/>
          <p:cNvSpPr/>
          <p:nvPr/>
        </p:nvSpPr>
        <p:spPr>
          <a:xfrm flipH="1">
            <a:off x="4204440" y="973440"/>
            <a:ext cx="5400" cy="432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128880"/>
            <a:ext cx="8229240" cy="68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proving membership in a Merkle tree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533040" y="140652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730160" y="229212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2388600" y="1673280"/>
            <a:ext cx="1555200" cy="621720"/>
          </a:xfrm>
          <a:custGeom>
            <a:avLst/>
            <a:gdLst/>
            <a:ahLst/>
            <a:cxnLst/>
            <a:rect l="l" t="t" r="r" b="b"/>
            <a:pathLst>
              <a:path w="62219" h="24888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2835000" y="322236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 flipH="1">
            <a:off x="2784600" y="2535120"/>
            <a:ext cx="747720" cy="688320"/>
          </a:xfrm>
          <a:custGeom>
            <a:avLst/>
            <a:gdLst/>
            <a:ahLst/>
            <a:cxnLst/>
            <a:rect l="l" t="t" r="r" b="b"/>
            <a:pathLst>
              <a:path w="62219" h="24888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3702240" y="4152600"/>
            <a:ext cx="604440" cy="810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(data)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>
            <a:off x="3849480" y="3517560"/>
            <a:ext cx="177480" cy="62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9"/>
          <p:cNvSpPr/>
          <p:nvPr/>
        </p:nvSpPr>
        <p:spPr>
          <a:xfrm flipH="1">
            <a:off x="4204440" y="973440"/>
            <a:ext cx="5400" cy="432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99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10"/>
          <p:cNvSpPr/>
          <p:nvPr/>
        </p:nvSpPr>
        <p:spPr>
          <a:xfrm>
            <a:off x="5681520" y="1017000"/>
            <a:ext cx="2928960" cy="456840"/>
          </a:xfrm>
          <a:prstGeom prst="rect">
            <a:avLst/>
          </a:prstGeom>
          <a:solidFill>
            <a:srgbClr val="FFE599"/>
          </a:solidFill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show O(log n) items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Advantages of Merkle trees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Tree holds many items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but just need to remember the root hash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Can verify membership in O(log n) time/space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Variant: sorted Merkle tree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can verify non-membership in O(log n)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	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(show items before, after the missing one)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85800" y="183492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666666"/>
                </a:solidFill>
                <a:latin typeface="Trebuchet MS"/>
                <a:ea typeface="Trebuchet MS"/>
              </a:rPr>
              <a:t>Simple Cryptocurrencies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2141280" y="3945600"/>
            <a:ext cx="4503600" cy="92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GoofyCoin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Google Shape;417;p50"/>
          <p:cNvPicPr/>
          <p:nvPr/>
        </p:nvPicPr>
        <p:blipFill>
          <a:blip r:embed="rId2"/>
          <a:stretch/>
        </p:blipFill>
        <p:spPr>
          <a:xfrm>
            <a:off x="3226320" y="797400"/>
            <a:ext cx="2333160" cy="314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97800" y="464400"/>
            <a:ext cx="5002200" cy="456840"/>
          </a:xfrm>
          <a:prstGeom prst="rect">
            <a:avLst/>
          </a:prstGeom>
          <a:solidFill>
            <a:srgbClr val="D9EAD3"/>
          </a:solidFill>
          <a:ln w="9360">
            <a:solidFill>
              <a:srgbClr val="274E1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Goofy can create new coins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090080" y="241380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CreateCoin [uniqueCoinID]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090080" y="197928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Goofy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3" name="Google Shape;425;p51"/>
          <p:cNvPicPr/>
          <p:nvPr/>
        </p:nvPicPr>
        <p:blipFill>
          <a:blip r:embed="rId2"/>
          <a:stretch/>
        </p:blipFill>
        <p:spPr>
          <a:xfrm>
            <a:off x="6271560" y="1956600"/>
            <a:ext cx="1811520" cy="2443680"/>
          </a:xfrm>
          <a:prstGeom prst="rect">
            <a:avLst/>
          </a:prstGeom>
          <a:ln>
            <a:noFill/>
          </a:ln>
        </p:spPr>
      </p:pic>
      <p:sp>
        <p:nvSpPr>
          <p:cNvPr id="224" name="CustomShape 4"/>
          <p:cNvSpPr/>
          <p:nvPr/>
        </p:nvSpPr>
        <p:spPr>
          <a:xfrm>
            <a:off x="6169680" y="1522080"/>
            <a:ext cx="2292480" cy="43452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New coins belong to me.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97800" y="464400"/>
            <a:ext cx="5002200" cy="456840"/>
          </a:xfrm>
          <a:prstGeom prst="rect">
            <a:avLst/>
          </a:prstGeom>
          <a:solidFill>
            <a:srgbClr val="D9EAD3"/>
          </a:solidFill>
          <a:ln w="9360">
            <a:solidFill>
              <a:srgbClr val="274E1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 coin’s owner can spend it.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950480" y="349452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CreateCoin [uniqueCoinID]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950480" y="305964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Goofy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1090080" y="209988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 to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Alice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3715560" y="2315880"/>
            <a:ext cx="64440" cy="72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8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6"/>
          <p:cNvSpPr/>
          <p:nvPr/>
        </p:nvSpPr>
        <p:spPr>
          <a:xfrm>
            <a:off x="1090080" y="166536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Goofy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1" name="Google Shape;437;p52"/>
          <p:cNvPicPr/>
          <p:nvPr/>
        </p:nvPicPr>
        <p:blipFill>
          <a:blip r:embed="rId2"/>
          <a:stretch/>
        </p:blipFill>
        <p:spPr>
          <a:xfrm>
            <a:off x="6500160" y="1652040"/>
            <a:ext cx="1811520" cy="2443680"/>
          </a:xfrm>
          <a:prstGeom prst="rect">
            <a:avLst/>
          </a:prstGeom>
          <a:ln>
            <a:noFill/>
          </a:ln>
        </p:spPr>
      </p:pic>
      <p:sp>
        <p:nvSpPr>
          <p:cNvPr id="232" name="CustomShape 7"/>
          <p:cNvSpPr/>
          <p:nvPr/>
        </p:nvSpPr>
        <p:spPr>
          <a:xfrm>
            <a:off x="6537240" y="1217160"/>
            <a:ext cx="1737000" cy="43452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Alice owns it now.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97800" y="464400"/>
            <a:ext cx="5002200" cy="456840"/>
          </a:xfrm>
          <a:prstGeom prst="rect">
            <a:avLst/>
          </a:prstGeom>
          <a:solidFill>
            <a:srgbClr val="D9EAD3"/>
          </a:solidFill>
          <a:ln w="9360">
            <a:solidFill>
              <a:srgbClr val="274E1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The recipient can pass on the coin again.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797840" y="448488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CreateCoin [uniqueCoinID]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797840" y="405036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Goofy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937800" y="309060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 to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Alice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3563280" y="3306600"/>
            <a:ext cx="64440" cy="72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8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6"/>
          <p:cNvSpPr/>
          <p:nvPr/>
        </p:nvSpPr>
        <p:spPr>
          <a:xfrm>
            <a:off x="937800" y="265572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Goofy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553680" y="174852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 to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Bob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3102840" y="1964880"/>
            <a:ext cx="64440" cy="72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8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9"/>
          <p:cNvSpPr/>
          <p:nvPr/>
        </p:nvSpPr>
        <p:spPr>
          <a:xfrm>
            <a:off x="553680" y="131400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2" name="Google Shape;452;p53"/>
          <p:cNvPicPr/>
          <p:nvPr/>
        </p:nvPicPr>
        <p:blipFill>
          <a:blip r:embed="rId2"/>
          <a:stretch/>
        </p:blipFill>
        <p:spPr>
          <a:xfrm>
            <a:off x="6222960" y="1748520"/>
            <a:ext cx="2570040" cy="2619360"/>
          </a:xfrm>
          <a:prstGeom prst="rect">
            <a:avLst/>
          </a:prstGeom>
          <a:ln>
            <a:noFill/>
          </a:ln>
        </p:spPr>
      </p:pic>
      <p:sp>
        <p:nvSpPr>
          <p:cNvPr id="243" name="CustomShape 10"/>
          <p:cNvSpPr/>
          <p:nvPr/>
        </p:nvSpPr>
        <p:spPr>
          <a:xfrm>
            <a:off x="6318000" y="1314000"/>
            <a:ext cx="1737000" cy="43452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Bob owns it now.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1"/>
          <p:cNvPicPr/>
          <p:nvPr/>
        </p:nvPicPr>
        <p:blipFill>
          <a:blip r:embed="rId2"/>
          <a:stretch/>
        </p:blipFill>
        <p:spPr>
          <a:xfrm>
            <a:off x="1980000" y="1011600"/>
            <a:ext cx="5183640" cy="312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797840" y="448488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CreateCoin [uniqueCoinID]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797840" y="405036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Goofy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937800" y="309060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 to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Alice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563280" y="3306600"/>
            <a:ext cx="64440" cy="72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8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5"/>
          <p:cNvSpPr/>
          <p:nvPr/>
        </p:nvSpPr>
        <p:spPr>
          <a:xfrm>
            <a:off x="937800" y="265572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Goofy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553680" y="174852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 to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Bob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3102840" y="1964880"/>
            <a:ext cx="64440" cy="72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8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8"/>
          <p:cNvSpPr/>
          <p:nvPr/>
        </p:nvSpPr>
        <p:spPr>
          <a:xfrm>
            <a:off x="553680" y="131400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9"/>
          <p:cNvSpPr/>
          <p:nvPr/>
        </p:nvSpPr>
        <p:spPr>
          <a:xfrm>
            <a:off x="4750920" y="179100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 to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Chuck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4750920" y="135612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pk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4555080" y="2040840"/>
            <a:ext cx="2807280" cy="896400"/>
          </a:xfrm>
          <a:custGeom>
            <a:avLst/>
            <a:gdLst/>
            <a:ahLst/>
            <a:cxnLst/>
            <a:rect l="l" t="t" r="r" b="b"/>
            <a:pathLst>
              <a:path w="107533" h="36576">
                <a:moveTo>
                  <a:pt x="107533" y="0"/>
                </a:moveTo>
                <a:lnTo>
                  <a:pt x="106802" y="26335"/>
                </a:lnTo>
                <a:lnTo>
                  <a:pt x="0" y="36576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2"/>
          <p:cNvSpPr/>
          <p:nvPr/>
        </p:nvSpPr>
        <p:spPr>
          <a:xfrm>
            <a:off x="2211120" y="324360"/>
            <a:ext cx="4272840" cy="6033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double-spending attack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Hash property 3: Puzzle-friendly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Puzzle-friendly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: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For every possible output value y,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if k is chosen from a distribution with high min-entropy,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then it is infeasible to find x such that H(k | x) = y.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211120" y="324360"/>
            <a:ext cx="4272840" cy="6033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double-spending attack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79520" y="2197440"/>
            <a:ext cx="79444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the main design challenge in digital currency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232440" y="3945600"/>
            <a:ext cx="2321280" cy="92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ScroogeCoin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Google Shape;481;p56"/>
          <p:cNvPicPr/>
          <p:nvPr/>
        </p:nvPicPr>
        <p:blipFill>
          <a:blip r:embed="rId2"/>
          <a:stretch/>
        </p:blipFill>
        <p:spPr>
          <a:xfrm>
            <a:off x="2141280" y="664920"/>
            <a:ext cx="4503600" cy="337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044040" y="2592000"/>
            <a:ext cx="1343880" cy="18219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trans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044040" y="2269800"/>
            <a:ext cx="1343880" cy="32184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685680" y="2592000"/>
            <a:ext cx="1343880" cy="18219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trans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3685680" y="2269800"/>
            <a:ext cx="1343880" cy="32184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5029920" y="2025360"/>
            <a:ext cx="2066040" cy="1388520"/>
          </a:xfrm>
          <a:custGeom>
            <a:avLst/>
            <a:gdLst/>
            <a:ahLst/>
            <a:cxn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6"/>
          <p:cNvSpPr/>
          <p:nvPr/>
        </p:nvSpPr>
        <p:spPr>
          <a:xfrm>
            <a:off x="2674440" y="2025360"/>
            <a:ext cx="2066040" cy="1388520"/>
          </a:xfrm>
          <a:custGeom>
            <a:avLst/>
            <a:gdLst/>
            <a:ahLst/>
            <a:cxn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7"/>
          <p:cNvSpPr/>
          <p:nvPr/>
        </p:nvSpPr>
        <p:spPr>
          <a:xfrm>
            <a:off x="1326960" y="2592000"/>
            <a:ext cx="1343880" cy="18219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trans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8" name="CustomShape 8"/>
          <p:cNvSpPr/>
          <p:nvPr/>
        </p:nvSpPr>
        <p:spPr>
          <a:xfrm>
            <a:off x="1326960" y="2269800"/>
            <a:ext cx="1343880" cy="32184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CustomShape 9"/>
          <p:cNvSpPr/>
          <p:nvPr/>
        </p:nvSpPr>
        <p:spPr>
          <a:xfrm>
            <a:off x="319320" y="2025360"/>
            <a:ext cx="2066040" cy="1388520"/>
          </a:xfrm>
          <a:custGeom>
            <a:avLst/>
            <a:gdLst/>
            <a:ahLst/>
            <a:cxn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0"/>
          <p:cNvSpPr/>
          <p:nvPr/>
        </p:nvSpPr>
        <p:spPr>
          <a:xfrm>
            <a:off x="7096320" y="860400"/>
            <a:ext cx="14137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1" name="CustomShape 11"/>
          <p:cNvSpPr/>
          <p:nvPr/>
        </p:nvSpPr>
        <p:spPr>
          <a:xfrm>
            <a:off x="7388640" y="1282680"/>
            <a:ext cx="444240" cy="2177280"/>
          </a:xfrm>
          <a:custGeom>
            <a:avLst/>
            <a:gdLst/>
            <a:ahLst/>
            <a:cxnLst/>
            <a:rect l="l" t="t" r="r" b="b"/>
            <a:pathLst>
              <a:path w="17777" h="87106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Google Shape;500;p57"/>
          <p:cNvPicPr/>
          <p:nvPr/>
        </p:nvPicPr>
        <p:blipFill>
          <a:blip r:embed="rId2"/>
          <a:stretch/>
        </p:blipFill>
        <p:spPr>
          <a:xfrm>
            <a:off x="6044760" y="152280"/>
            <a:ext cx="1122120" cy="1645560"/>
          </a:xfrm>
          <a:prstGeom prst="rect">
            <a:avLst/>
          </a:prstGeom>
          <a:ln>
            <a:noFill/>
          </a:ln>
        </p:spPr>
      </p:pic>
      <p:sp>
        <p:nvSpPr>
          <p:cNvPr id="273" name="CustomShape 12"/>
          <p:cNvSpPr/>
          <p:nvPr/>
        </p:nvSpPr>
        <p:spPr>
          <a:xfrm>
            <a:off x="6044040" y="2491200"/>
            <a:ext cx="13338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transID: 73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6067080" y="2875680"/>
            <a:ext cx="1333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4"/>
          <p:cNvSpPr/>
          <p:nvPr/>
        </p:nvSpPr>
        <p:spPr>
          <a:xfrm>
            <a:off x="3690720" y="2875680"/>
            <a:ext cx="1333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5"/>
          <p:cNvSpPr/>
          <p:nvPr/>
        </p:nvSpPr>
        <p:spPr>
          <a:xfrm>
            <a:off x="1337040" y="2875680"/>
            <a:ext cx="1333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16"/>
          <p:cNvSpPr/>
          <p:nvPr/>
        </p:nvSpPr>
        <p:spPr>
          <a:xfrm>
            <a:off x="3690720" y="2491200"/>
            <a:ext cx="13338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transID: 72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1337040" y="2491200"/>
            <a:ext cx="13338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transID: 71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397800" y="464400"/>
            <a:ext cx="5002200" cy="664200"/>
          </a:xfrm>
          <a:prstGeom prst="rect">
            <a:avLst/>
          </a:prstGeom>
          <a:solidFill>
            <a:srgbClr val="D9EAD3"/>
          </a:solidFill>
          <a:ln w="9360">
            <a:solidFill>
              <a:srgbClr val="274E1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Scrooge publishes a history of all transactions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(a block chain, signed by Scrooge)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0" name="CustomShape 19"/>
          <p:cNvSpPr/>
          <p:nvPr/>
        </p:nvSpPr>
        <p:spPr>
          <a:xfrm>
            <a:off x="3938040" y="4749840"/>
            <a:ext cx="4949640" cy="39312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optimization: put multiple transactions in the same block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97840" y="1976040"/>
            <a:ext cx="3616920" cy="21873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"/>
          <p:cNvSpPr/>
          <p:nvPr/>
        </p:nvSpPr>
        <p:spPr>
          <a:xfrm>
            <a:off x="897840" y="1623960"/>
            <a:ext cx="3616920" cy="351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transID: 73      type:CreateCoins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97800" y="464400"/>
            <a:ext cx="5002200" cy="456840"/>
          </a:xfrm>
          <a:prstGeom prst="rect">
            <a:avLst/>
          </a:prstGeom>
          <a:solidFill>
            <a:srgbClr val="D9EAD3"/>
          </a:solidFill>
          <a:ln w="9360">
            <a:solidFill>
              <a:srgbClr val="274E1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CreateCoins transaction creates new coins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897840" y="210996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coins created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85" name="Table 5"/>
          <p:cNvGraphicFramePr/>
          <p:nvPr/>
        </p:nvGraphicFramePr>
        <p:xfrm>
          <a:off x="897840" y="2544480"/>
          <a:ext cx="3615120" cy="1441440"/>
        </p:xfrm>
        <a:graphic>
          <a:graphicData uri="http://schemas.openxmlformats.org/drawingml/2006/table">
            <a:tbl>
              <a:tblPr/>
              <a:tblGrid>
                <a:gridCol w="120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1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num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value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recipient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0x...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0x...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7.1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0x...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" name="CustomShape 6"/>
          <p:cNvSpPr/>
          <p:nvPr/>
        </p:nvSpPr>
        <p:spPr>
          <a:xfrm>
            <a:off x="5231520" y="2911320"/>
            <a:ext cx="11923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B0F00"/>
                </a:solidFill>
                <a:latin typeface="Trebuchet MS"/>
                <a:ea typeface="Trebuchet MS"/>
              </a:rPr>
              <a:t>coinID 73(0)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 flipH="1">
            <a:off x="4513320" y="3139920"/>
            <a:ext cx="717840" cy="1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B0F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8"/>
          <p:cNvSpPr/>
          <p:nvPr/>
        </p:nvSpPr>
        <p:spPr>
          <a:xfrm>
            <a:off x="5231520" y="3307320"/>
            <a:ext cx="11923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B0F00"/>
                </a:solidFill>
                <a:latin typeface="Trebuchet MS"/>
                <a:ea typeface="Trebuchet MS"/>
              </a:rPr>
              <a:t>coinID 73(1)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9" name="CustomShape 9"/>
          <p:cNvSpPr/>
          <p:nvPr/>
        </p:nvSpPr>
        <p:spPr>
          <a:xfrm flipH="1">
            <a:off x="4513320" y="3535920"/>
            <a:ext cx="717840" cy="1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B0F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10"/>
          <p:cNvSpPr/>
          <p:nvPr/>
        </p:nvSpPr>
        <p:spPr>
          <a:xfrm>
            <a:off x="5231520" y="3714120"/>
            <a:ext cx="11923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B0F00"/>
                </a:solidFill>
                <a:latin typeface="Trebuchet MS"/>
                <a:ea typeface="Trebuchet MS"/>
              </a:rPr>
              <a:t>coinID 73(2)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1" name="CustomShape 11"/>
          <p:cNvSpPr/>
          <p:nvPr/>
        </p:nvSpPr>
        <p:spPr>
          <a:xfrm flipH="1">
            <a:off x="4513320" y="3942720"/>
            <a:ext cx="717840" cy="1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B0F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2" name="Google Shape;525;p58"/>
          <p:cNvPicPr/>
          <p:nvPr/>
        </p:nvPicPr>
        <p:blipFill>
          <a:blip r:embed="rId2"/>
          <a:stretch/>
        </p:blipFill>
        <p:spPr>
          <a:xfrm>
            <a:off x="6865200" y="1504440"/>
            <a:ext cx="1272240" cy="1645560"/>
          </a:xfrm>
          <a:prstGeom prst="rect">
            <a:avLst/>
          </a:prstGeom>
          <a:ln>
            <a:noFill/>
          </a:ln>
        </p:spPr>
      </p:pic>
      <p:sp>
        <p:nvSpPr>
          <p:cNvPr id="293" name="CustomShape 12"/>
          <p:cNvSpPr/>
          <p:nvPr/>
        </p:nvSpPr>
        <p:spPr>
          <a:xfrm>
            <a:off x="6608520" y="1069560"/>
            <a:ext cx="2292480" cy="43452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Valid, because I said so.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98200" y="1769760"/>
            <a:ext cx="3616920" cy="284544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898200" y="1311840"/>
            <a:ext cx="3616920" cy="4575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transID: 73      type:PayCoins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73320" y="289440"/>
            <a:ext cx="6343920" cy="771480"/>
          </a:xfrm>
          <a:prstGeom prst="rect">
            <a:avLst/>
          </a:prstGeom>
          <a:solidFill>
            <a:srgbClr val="D9EAD3"/>
          </a:solidFill>
          <a:ln w="9360">
            <a:solidFill>
              <a:srgbClr val="274E1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PayCoins transaction consumes (and destroys) some coins,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and creates new coins of the same total value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96760" y="2599560"/>
            <a:ext cx="3616920" cy="4345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coins created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98" name="Table 5"/>
          <p:cNvGraphicFramePr/>
          <p:nvPr/>
        </p:nvGraphicFramePr>
        <p:xfrm>
          <a:off x="898920" y="3034080"/>
          <a:ext cx="3615120" cy="1441440"/>
        </p:xfrm>
        <a:graphic>
          <a:graphicData uri="http://schemas.openxmlformats.org/drawingml/2006/table">
            <a:tbl>
              <a:tblPr/>
              <a:tblGrid>
                <a:gridCol w="120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1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num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value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recipient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0x...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0x...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7.1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0x...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9" name="CustomShape 6"/>
          <p:cNvSpPr/>
          <p:nvPr/>
        </p:nvSpPr>
        <p:spPr>
          <a:xfrm>
            <a:off x="896760" y="1827360"/>
            <a:ext cx="3616920" cy="77148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consumed coinIDs: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68(1), 42(0), 72(3)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898200" y="4615920"/>
            <a:ext cx="3616920" cy="43452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signatures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4773240" y="2331000"/>
            <a:ext cx="4120560" cy="156924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Valid if: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-- consumed coins valid,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-- not already consumed,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-- total value out = total value in, and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-- signed by owners of all consumed coins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443880"/>
            <a:ext cx="8229240" cy="435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Immutable coins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Coins can’t be transferred, subdivided, or combined.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But: you can get the same effect by using transactions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to subdivide: create new trans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consume your coin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 out two new coins to yourself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1"/>
          <p:cNvPicPr/>
          <p:nvPr/>
        </p:nvPicPr>
        <p:blipFill>
          <a:blip r:embed="rId2"/>
          <a:stretch/>
        </p:blipFill>
        <p:spPr>
          <a:xfrm>
            <a:off x="2743200" y="1143000"/>
            <a:ext cx="3745800" cy="256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1"/>
          <p:cNvPicPr/>
          <p:nvPr/>
        </p:nvPicPr>
        <p:blipFill>
          <a:blip r:embed="rId2"/>
          <a:stretch/>
        </p:blipFill>
        <p:spPr>
          <a:xfrm>
            <a:off x="1457280" y="971640"/>
            <a:ext cx="6293520" cy="318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549;p61"/>
          <p:cNvPicPr/>
          <p:nvPr/>
        </p:nvPicPr>
        <p:blipFill>
          <a:blip r:embed="rId2"/>
          <a:stretch/>
        </p:blipFill>
        <p:spPr>
          <a:xfrm>
            <a:off x="804600" y="1528560"/>
            <a:ext cx="2102400" cy="2719080"/>
          </a:xfrm>
          <a:prstGeom prst="rect">
            <a:avLst/>
          </a:prstGeom>
          <a:ln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1048680" y="1008720"/>
            <a:ext cx="2328120" cy="43452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Don’t worry, I’m honest.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767400" y="1876680"/>
            <a:ext cx="4766760" cy="2023560"/>
          </a:xfrm>
          <a:prstGeom prst="rect">
            <a:avLst/>
          </a:prstGeom>
          <a:solidFill>
            <a:srgbClr val="FFF2CC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Crucial question: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Can we descroogify the currency, and operate without any central, trusted party?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737280" y="164808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How Bitcoin Achieves Decentralization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Application: Search puzzle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Given a “puzzle ID” </a:t>
            </a:r>
            <a:r>
              <a:rPr lang="en-US" sz="2400" b="0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id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(from high min-entropy distrib.),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 and a target set </a:t>
            </a:r>
            <a:r>
              <a:rPr lang="en-US" sz="2400" b="0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Y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Try to find a “solution” </a:t>
            </a:r>
            <a:r>
              <a:rPr lang="en-US" sz="2400" b="0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such that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</a:t>
            </a:r>
            <a:r>
              <a:rPr lang="en-US" sz="2400" b="0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id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| </a:t>
            </a:r>
            <a:r>
              <a:rPr lang="en-US" sz="2400" b="0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)  </a:t>
            </a:r>
            <a:r>
              <a:rPr lang="en-US" sz="2400" b="0" strike="noStrike" spc="-1">
                <a:solidFill>
                  <a:srgbClr val="252525"/>
                </a:solidFill>
                <a:latin typeface="Trebuchet MS"/>
                <a:ea typeface="Trebuchet MS"/>
              </a:rPr>
              <a:t>∈ </a:t>
            </a:r>
            <a:r>
              <a:rPr lang="en-US" sz="2400" b="0" i="1" strike="noStrike" spc="-1">
                <a:solidFill>
                  <a:srgbClr val="252525"/>
                </a:solidFill>
                <a:latin typeface="Trebuchet MS"/>
                <a:ea typeface="Trebuchet MS"/>
              </a:rPr>
              <a:t>Y</a:t>
            </a:r>
            <a:r>
              <a:rPr lang="en-US" sz="2400" b="0" strike="noStrike" spc="-1">
                <a:solidFill>
                  <a:srgbClr val="252525"/>
                </a:solidFill>
                <a:latin typeface="Trebuchet MS"/>
                <a:ea typeface="Trebuchet MS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252525"/>
                </a:solidFill>
                <a:latin typeface="Trebuchet MS"/>
                <a:ea typeface="Trebuchet MS"/>
              </a:rPr>
              <a:t>Puzzle-friendly property implies that no solving strategy is much better than trying random values of </a:t>
            </a:r>
            <a:r>
              <a:rPr lang="en-US" sz="2400" b="0" i="1" strike="noStrike" spc="-1">
                <a:solidFill>
                  <a:srgbClr val="252525"/>
                </a:solidFill>
                <a:latin typeface="Trebuchet MS"/>
                <a:ea typeface="Trebuchet MS"/>
              </a:rPr>
              <a:t>x</a:t>
            </a:r>
            <a:r>
              <a:rPr lang="en-US" sz="2400" b="0" strike="noStrike" spc="-1">
                <a:solidFill>
                  <a:srgbClr val="252525"/>
                </a:solidFill>
                <a:latin typeface="Trebuchet MS"/>
                <a:ea typeface="Trebuchet MS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Aspects of decentralization in Bitcoin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Who maintains the ledger?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Who has authority over which transactions are valid?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Who creates new bitcoins?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Who determines how the rules of the system change?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How do bitcoins acquire exchange value?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Beyond the protocol: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exchanges, wallet software, service providers...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Aspects of decentralization in Bitcoin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305280" y="1005840"/>
            <a:ext cx="838152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Peer-to-peer network: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open to anyone, low barrier to entry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Mining: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open to anyone, but inevitable(unavoidable) concentration of power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often seen as undesirable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Updates to software: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core developers trusted by community, have great power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685800" y="169056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Distributed consensus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Bitcoin’s key challenge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Key technical challenge of decentralized </a:t>
            </a:r>
            <a:br/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e-cash: </a:t>
            </a:r>
            <a:r>
              <a:rPr lang="en-US" sz="30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distributed consensus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or: how to decentralize ScroogeCoin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Why consensus protocols?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Traditional motivation: reliability in distributed systems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Distributed key-value store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enables various applications: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DNS, public key directory, stock trades …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2600280" y="3521880"/>
            <a:ext cx="3752640" cy="461160"/>
          </a:xfrm>
          <a:prstGeom prst="rect">
            <a:avLst/>
          </a:prstGeom>
          <a:solidFill>
            <a:srgbClr val="EFD7AE"/>
          </a:solidFill>
          <a:ln w="1908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Good targets for Altcoins!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 rot="5400000">
            <a:off x="1923480" y="3201480"/>
            <a:ext cx="573480" cy="685440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56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Defining distributed consensus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The protocol terminates and all correct nodes decide on the same value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This value must have been proposed by some correct node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When Alice wants to pay Bob: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she 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broadcasts the transaction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to all Bitcoin nodes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Google Shape;96;p19"/>
          <p:cNvPicPr/>
          <p:nvPr/>
        </p:nvPicPr>
        <p:blipFill>
          <a:blip r:embed="rId2"/>
          <a:stretch/>
        </p:blipFill>
        <p:spPr>
          <a:xfrm>
            <a:off x="4648320" y="2190600"/>
            <a:ext cx="3534840" cy="1730880"/>
          </a:xfrm>
          <a:prstGeom prst="rect">
            <a:avLst/>
          </a:prstGeom>
          <a:ln>
            <a:noFill/>
          </a:ln>
        </p:spPr>
      </p:pic>
      <p:sp>
        <p:nvSpPr>
          <p:cNvPr id="324" name="TextShape 2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 is a peer-to-peer system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600200" y="3006360"/>
            <a:ext cx="1904760" cy="2995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 to pk</a:t>
            </a:r>
            <a:r>
              <a:rPr lang="en-US" sz="16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Bob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: H( 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1600200" y="2724120"/>
            <a:ext cx="1904760" cy="281880"/>
          </a:xfrm>
          <a:prstGeom prst="rect">
            <a:avLst/>
          </a:prstGeom>
          <a:solidFill>
            <a:srgbClr val="FCE5CD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Alice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27" name="Google Shape;101;p19"/>
          <p:cNvPicPr/>
          <p:nvPr/>
        </p:nvPicPr>
        <p:blipFill>
          <a:blip r:embed="rId3"/>
          <a:stretch/>
        </p:blipFill>
        <p:spPr>
          <a:xfrm>
            <a:off x="390600" y="2492640"/>
            <a:ext cx="981000" cy="1063440"/>
          </a:xfrm>
          <a:prstGeom prst="rect">
            <a:avLst/>
          </a:prstGeom>
          <a:ln>
            <a:noFill/>
          </a:ln>
        </p:spPr>
      </p:pic>
      <p:sp>
        <p:nvSpPr>
          <p:cNvPr id="328" name="CustomShape 5"/>
          <p:cNvSpPr/>
          <p:nvPr/>
        </p:nvSpPr>
        <p:spPr>
          <a:xfrm rot="10800000" flipH="1">
            <a:off x="4648320" y="2865240"/>
            <a:ext cx="1142640" cy="21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7F7F7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6"/>
          <p:cNvSpPr/>
          <p:nvPr/>
        </p:nvSpPr>
        <p:spPr>
          <a:xfrm>
            <a:off x="3505320" y="3006360"/>
            <a:ext cx="1066320" cy="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7F7F7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7"/>
          <p:cNvSpPr/>
          <p:nvPr/>
        </p:nvSpPr>
        <p:spPr>
          <a:xfrm>
            <a:off x="3505320" y="3156480"/>
            <a:ext cx="1142640" cy="25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7F7F7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8"/>
          <p:cNvSpPr/>
          <p:nvPr/>
        </p:nvSpPr>
        <p:spPr>
          <a:xfrm>
            <a:off x="1452600" y="4167360"/>
            <a:ext cx="6048000" cy="461160"/>
          </a:xfrm>
          <a:prstGeom prst="rect">
            <a:avLst/>
          </a:prstGeom>
          <a:solidFill>
            <a:srgbClr val="EFD7AE"/>
          </a:solidFill>
          <a:ln w="1908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Note: Bob’s computer is not in the picture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How consensus </a:t>
            </a:r>
            <a:r>
              <a:rPr lang="en-US" sz="3600" b="1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could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 work in Bitcoin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At any given time: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All nodes have a sequence of 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blocks of transactions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they’ve reached consensus 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Each node has a set of outstanding transactions it’s heard about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How consensus </a:t>
            </a:r>
            <a:r>
              <a:rPr lang="en-US" sz="3600" b="1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could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 work in Bitcoin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2819520" y="202104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2819520" y="224964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2819520" y="246960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2819520" y="268632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5334120" y="1119600"/>
            <a:ext cx="761760" cy="228240"/>
          </a:xfrm>
          <a:prstGeom prst="rect">
            <a:avLst/>
          </a:prstGeom>
          <a:solidFill>
            <a:srgbClr val="D1E0A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0" name="CustomShape 7"/>
          <p:cNvSpPr/>
          <p:nvPr/>
        </p:nvSpPr>
        <p:spPr>
          <a:xfrm>
            <a:off x="5334120" y="1348200"/>
            <a:ext cx="761760" cy="223200"/>
          </a:xfrm>
          <a:prstGeom prst="rect">
            <a:avLst/>
          </a:prstGeom>
          <a:solidFill>
            <a:srgbClr val="D1E0A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1" name="CustomShape 8"/>
          <p:cNvSpPr/>
          <p:nvPr/>
        </p:nvSpPr>
        <p:spPr>
          <a:xfrm>
            <a:off x="5334120" y="1568160"/>
            <a:ext cx="761760" cy="216360"/>
          </a:xfrm>
          <a:prstGeom prst="rect">
            <a:avLst/>
          </a:prstGeom>
          <a:solidFill>
            <a:srgbClr val="D1E0A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2" name="CustomShape 9"/>
          <p:cNvSpPr/>
          <p:nvPr/>
        </p:nvSpPr>
        <p:spPr>
          <a:xfrm>
            <a:off x="5334120" y="1784880"/>
            <a:ext cx="761760" cy="240120"/>
          </a:xfrm>
          <a:prstGeom prst="rect">
            <a:avLst/>
          </a:prstGeom>
          <a:solidFill>
            <a:srgbClr val="D1E0A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3" name="CustomShape 10"/>
          <p:cNvSpPr/>
          <p:nvPr/>
        </p:nvSpPr>
        <p:spPr>
          <a:xfrm>
            <a:off x="6400800" y="3266280"/>
            <a:ext cx="761760" cy="228240"/>
          </a:xfrm>
          <a:prstGeom prst="rect">
            <a:avLst/>
          </a:prstGeom>
          <a:solidFill>
            <a:srgbClr val="ADCCE5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4" name="CustomShape 11"/>
          <p:cNvSpPr/>
          <p:nvPr/>
        </p:nvSpPr>
        <p:spPr>
          <a:xfrm>
            <a:off x="6400800" y="3494880"/>
            <a:ext cx="761760" cy="223200"/>
          </a:xfrm>
          <a:prstGeom prst="rect">
            <a:avLst/>
          </a:prstGeom>
          <a:solidFill>
            <a:srgbClr val="ADCCE5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5" name="CustomShape 12"/>
          <p:cNvSpPr/>
          <p:nvPr/>
        </p:nvSpPr>
        <p:spPr>
          <a:xfrm>
            <a:off x="6400800" y="3714840"/>
            <a:ext cx="761760" cy="216360"/>
          </a:xfrm>
          <a:prstGeom prst="rect">
            <a:avLst/>
          </a:prstGeom>
          <a:solidFill>
            <a:srgbClr val="ADCCE5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6" name="CustomShape 13"/>
          <p:cNvSpPr/>
          <p:nvPr/>
        </p:nvSpPr>
        <p:spPr>
          <a:xfrm>
            <a:off x="6402600" y="3931560"/>
            <a:ext cx="759600" cy="240120"/>
          </a:xfrm>
          <a:prstGeom prst="rect">
            <a:avLst/>
          </a:prstGeom>
          <a:solidFill>
            <a:srgbClr val="ADCCE5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7" name="CustomShape 14"/>
          <p:cNvSpPr/>
          <p:nvPr/>
        </p:nvSpPr>
        <p:spPr>
          <a:xfrm>
            <a:off x="4038480" y="3266280"/>
            <a:ext cx="761760" cy="228240"/>
          </a:xfrm>
          <a:prstGeom prst="rect">
            <a:avLst/>
          </a:prstGeom>
          <a:solidFill>
            <a:srgbClr val="FF8181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8" name="CustomShape 15"/>
          <p:cNvSpPr/>
          <p:nvPr/>
        </p:nvSpPr>
        <p:spPr>
          <a:xfrm>
            <a:off x="4038480" y="3494880"/>
            <a:ext cx="761760" cy="223200"/>
          </a:xfrm>
          <a:prstGeom prst="rect">
            <a:avLst/>
          </a:prstGeom>
          <a:solidFill>
            <a:srgbClr val="FF8181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9" name="CustomShape 16"/>
          <p:cNvSpPr/>
          <p:nvPr/>
        </p:nvSpPr>
        <p:spPr>
          <a:xfrm>
            <a:off x="4038480" y="3714840"/>
            <a:ext cx="761760" cy="216360"/>
          </a:xfrm>
          <a:prstGeom prst="rect">
            <a:avLst/>
          </a:prstGeom>
          <a:solidFill>
            <a:srgbClr val="FF8181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0" name="CustomShape 17"/>
          <p:cNvSpPr/>
          <p:nvPr/>
        </p:nvSpPr>
        <p:spPr>
          <a:xfrm>
            <a:off x="4038480" y="3931560"/>
            <a:ext cx="761760" cy="240120"/>
          </a:xfrm>
          <a:prstGeom prst="rect">
            <a:avLst/>
          </a:prstGeom>
          <a:solidFill>
            <a:srgbClr val="FF8181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51" name="Google Shape;137;p21"/>
          <p:cNvPicPr/>
          <p:nvPr/>
        </p:nvPicPr>
        <p:blipFill>
          <a:blip r:embed="rId2"/>
          <a:stretch/>
        </p:blipFill>
        <p:spPr>
          <a:xfrm>
            <a:off x="7239600" y="3333600"/>
            <a:ext cx="572040" cy="710640"/>
          </a:xfrm>
          <a:prstGeom prst="rect">
            <a:avLst/>
          </a:prstGeom>
          <a:ln>
            <a:noFill/>
          </a:ln>
        </p:spPr>
      </p:pic>
      <p:pic>
        <p:nvPicPr>
          <p:cNvPr id="352" name="Google Shape;138;p21"/>
          <p:cNvPicPr/>
          <p:nvPr/>
        </p:nvPicPr>
        <p:blipFill>
          <a:blip r:embed="rId3"/>
          <a:stretch/>
        </p:blipFill>
        <p:spPr>
          <a:xfrm>
            <a:off x="6179040" y="1194120"/>
            <a:ext cx="572040" cy="710640"/>
          </a:xfrm>
          <a:prstGeom prst="rect">
            <a:avLst/>
          </a:prstGeom>
          <a:ln>
            <a:noFill/>
          </a:ln>
        </p:spPr>
      </p:pic>
      <p:pic>
        <p:nvPicPr>
          <p:cNvPr id="353" name="Google Shape;139;p21"/>
          <p:cNvPicPr/>
          <p:nvPr/>
        </p:nvPicPr>
        <p:blipFill>
          <a:blip r:embed="rId4"/>
          <a:stretch/>
        </p:blipFill>
        <p:spPr>
          <a:xfrm>
            <a:off x="4876920" y="3333600"/>
            <a:ext cx="561960" cy="698040"/>
          </a:xfrm>
          <a:prstGeom prst="rect">
            <a:avLst/>
          </a:prstGeom>
          <a:ln>
            <a:noFill/>
          </a:ln>
        </p:spPr>
      </p:pic>
      <p:sp>
        <p:nvSpPr>
          <p:cNvPr id="354" name="CustomShape 18"/>
          <p:cNvSpPr/>
          <p:nvPr/>
        </p:nvSpPr>
        <p:spPr>
          <a:xfrm>
            <a:off x="1676520" y="202104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5" name="CustomShape 19"/>
          <p:cNvSpPr/>
          <p:nvPr/>
        </p:nvSpPr>
        <p:spPr>
          <a:xfrm>
            <a:off x="1676520" y="224964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6" name="CustomShape 20"/>
          <p:cNvSpPr/>
          <p:nvPr/>
        </p:nvSpPr>
        <p:spPr>
          <a:xfrm>
            <a:off x="1676520" y="246960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7" name="CustomShape 21"/>
          <p:cNvSpPr/>
          <p:nvPr/>
        </p:nvSpPr>
        <p:spPr>
          <a:xfrm>
            <a:off x="1676520" y="268632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8" name="CustomShape 22"/>
          <p:cNvSpPr/>
          <p:nvPr/>
        </p:nvSpPr>
        <p:spPr>
          <a:xfrm>
            <a:off x="533520" y="202104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9" name="CustomShape 23"/>
          <p:cNvSpPr/>
          <p:nvPr/>
        </p:nvSpPr>
        <p:spPr>
          <a:xfrm>
            <a:off x="533520" y="224964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0" name="CustomShape 24"/>
          <p:cNvSpPr/>
          <p:nvPr/>
        </p:nvSpPr>
        <p:spPr>
          <a:xfrm>
            <a:off x="533520" y="246960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1" name="CustomShape 25"/>
          <p:cNvSpPr/>
          <p:nvPr/>
        </p:nvSpPr>
        <p:spPr>
          <a:xfrm>
            <a:off x="533520" y="268632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2" name="CustomShape 26"/>
          <p:cNvSpPr/>
          <p:nvPr/>
        </p:nvSpPr>
        <p:spPr>
          <a:xfrm flipH="1">
            <a:off x="4952160" y="2135520"/>
            <a:ext cx="533160" cy="79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95959"/>
            </a:solidFill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27"/>
          <p:cNvSpPr/>
          <p:nvPr/>
        </p:nvSpPr>
        <p:spPr>
          <a:xfrm>
            <a:off x="5860440" y="2142720"/>
            <a:ext cx="540000" cy="783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95959"/>
            </a:solidFill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28"/>
          <p:cNvSpPr/>
          <p:nvPr/>
        </p:nvSpPr>
        <p:spPr>
          <a:xfrm rot="10800000">
            <a:off x="6169680" y="3168360"/>
            <a:ext cx="99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95959"/>
            </a:solidFill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29"/>
          <p:cNvSpPr/>
          <p:nvPr/>
        </p:nvSpPr>
        <p:spPr>
          <a:xfrm>
            <a:off x="5181480" y="2568960"/>
            <a:ext cx="99540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Consensus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protocol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6" name="CustomShape 30"/>
          <p:cNvSpPr/>
          <p:nvPr/>
        </p:nvSpPr>
        <p:spPr>
          <a:xfrm>
            <a:off x="1035360" y="4488480"/>
            <a:ext cx="67680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OK to select any valid block, even if proposed by only one node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Why consensus is hard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Nodes may crash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Nodes may be malicious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Network is imperfect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Not all pairs of nodes connected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Faults in network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Latency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2286000" y="4167360"/>
            <a:ext cx="3542760" cy="461160"/>
          </a:xfrm>
          <a:prstGeom prst="rect">
            <a:avLst/>
          </a:prstGeom>
          <a:solidFill>
            <a:srgbClr val="EFD7AE"/>
          </a:solidFill>
          <a:ln w="1908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 notion of global time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 rot="5400000">
            <a:off x="1504080" y="3846960"/>
            <a:ext cx="573480" cy="685440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56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183492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Hash Pointers and Data Structures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 consensus: theory &amp; practice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 consensus works better in practice than in theory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Theory is still catching up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BUT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theory is important, can help predict unforeseen attacks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Some things Bitcoin does differently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457200" y="1200240"/>
            <a:ext cx="838152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Introduces incentives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3430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Possible only because it’s a currency!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Embraces randomness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3430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Does away with the notion of a specific end-point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Consensus happens over long time scales — about 1 hour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359640" y="1690560"/>
            <a:ext cx="80982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Consensus without identity: the block chain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Why identity?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Pragmatic: some protocols need node IDs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Security: assume less than 50% malicious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Why don’t Bitcoin nodes have identities?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Identity is hard in a P2P system — </a:t>
            </a:r>
            <a:r>
              <a:rPr lang="en-US" sz="30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Sybil attack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Pseudonymity is a goal of Bitcoin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Weaker assumption: select random node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Analogy: lottery or raffle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When tracking &amp; verifying identities is hard, we give people tokens, tickets, etc.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Now we can pick a random ID &amp; select that node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Key idea: implicit consensus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In each round, random node is picked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This node proposes the next block in the chain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Other nodes implicitly accept/reject this block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by either extending it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or ignoring it and extending chain from earlier block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1900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Every block contains hash of the block it extends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Consensus algorithm (simplified)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New transactions are broadcast to all nodes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Each node collects new transactions into a block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In each round a 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random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node gets to broadcast its block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Other nodes accept the block only if all transactions in it are valid (unspent, valid signatures)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Nodes express their acceptance of the block by including its hash in the next block they create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What can a malicious node do?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828800" y="166536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3"/>
          <p:cNvSpPr/>
          <p:nvPr/>
        </p:nvSpPr>
        <p:spPr>
          <a:xfrm>
            <a:off x="1828800" y="189396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1828800" y="211392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5"/>
          <p:cNvSpPr/>
          <p:nvPr/>
        </p:nvSpPr>
        <p:spPr>
          <a:xfrm>
            <a:off x="1828800" y="233064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6"/>
          <p:cNvSpPr/>
          <p:nvPr/>
        </p:nvSpPr>
        <p:spPr>
          <a:xfrm>
            <a:off x="533520" y="166608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7"/>
          <p:cNvSpPr/>
          <p:nvPr/>
        </p:nvSpPr>
        <p:spPr>
          <a:xfrm>
            <a:off x="533520" y="189468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8"/>
          <p:cNvSpPr/>
          <p:nvPr/>
        </p:nvSpPr>
        <p:spPr>
          <a:xfrm>
            <a:off x="533520" y="211464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9"/>
          <p:cNvSpPr/>
          <p:nvPr/>
        </p:nvSpPr>
        <p:spPr>
          <a:xfrm>
            <a:off x="533520" y="233136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0"/>
          <p:cNvSpPr/>
          <p:nvPr/>
        </p:nvSpPr>
        <p:spPr>
          <a:xfrm>
            <a:off x="3124080" y="166932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1"/>
          <p:cNvSpPr/>
          <p:nvPr/>
        </p:nvSpPr>
        <p:spPr>
          <a:xfrm>
            <a:off x="3124080" y="1897920"/>
            <a:ext cx="761760" cy="223200"/>
          </a:xfrm>
          <a:prstGeom prst="rect">
            <a:avLst/>
          </a:prstGeom>
          <a:solidFill>
            <a:srgbClr val="D1E0A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</a:t>
            </a:r>
            <a:r>
              <a:rPr lang="en-US" sz="1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→ 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7" name="CustomShape 12"/>
          <p:cNvSpPr/>
          <p:nvPr/>
        </p:nvSpPr>
        <p:spPr>
          <a:xfrm>
            <a:off x="3124080" y="211788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13"/>
          <p:cNvSpPr/>
          <p:nvPr/>
        </p:nvSpPr>
        <p:spPr>
          <a:xfrm>
            <a:off x="3124080" y="233460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14"/>
          <p:cNvSpPr/>
          <p:nvPr/>
        </p:nvSpPr>
        <p:spPr>
          <a:xfrm>
            <a:off x="3124080" y="302904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15"/>
          <p:cNvSpPr/>
          <p:nvPr/>
        </p:nvSpPr>
        <p:spPr>
          <a:xfrm>
            <a:off x="3124080" y="325764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6"/>
          <p:cNvSpPr/>
          <p:nvPr/>
        </p:nvSpPr>
        <p:spPr>
          <a:xfrm>
            <a:off x="3124080" y="3477600"/>
            <a:ext cx="761760" cy="216360"/>
          </a:xfrm>
          <a:prstGeom prst="rect">
            <a:avLst/>
          </a:prstGeom>
          <a:solidFill>
            <a:srgbClr val="FF8181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</a:t>
            </a:r>
            <a:r>
              <a:rPr lang="en-US" sz="1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→ A’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2" name="CustomShape 17"/>
          <p:cNvSpPr/>
          <p:nvPr/>
        </p:nvSpPr>
        <p:spPr>
          <a:xfrm>
            <a:off x="3124080" y="369432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18"/>
          <p:cNvSpPr/>
          <p:nvPr/>
        </p:nvSpPr>
        <p:spPr>
          <a:xfrm rot="10800000">
            <a:off x="1816920" y="2113920"/>
            <a:ext cx="52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19"/>
          <p:cNvSpPr/>
          <p:nvPr/>
        </p:nvSpPr>
        <p:spPr>
          <a:xfrm rot="10800000">
            <a:off x="3112200" y="2111400"/>
            <a:ext cx="52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20"/>
          <p:cNvSpPr/>
          <p:nvPr/>
        </p:nvSpPr>
        <p:spPr>
          <a:xfrm rot="10800000">
            <a:off x="3124080" y="3369240"/>
            <a:ext cx="533160" cy="114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21"/>
          <p:cNvSpPr/>
          <p:nvPr/>
        </p:nvSpPr>
        <p:spPr>
          <a:xfrm>
            <a:off x="4419720" y="303660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22"/>
          <p:cNvSpPr/>
          <p:nvPr/>
        </p:nvSpPr>
        <p:spPr>
          <a:xfrm>
            <a:off x="4419720" y="326520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23"/>
          <p:cNvSpPr/>
          <p:nvPr/>
        </p:nvSpPr>
        <p:spPr>
          <a:xfrm>
            <a:off x="4419720" y="348516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24"/>
          <p:cNvSpPr/>
          <p:nvPr/>
        </p:nvSpPr>
        <p:spPr>
          <a:xfrm>
            <a:off x="4419720" y="370188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25"/>
          <p:cNvSpPr/>
          <p:nvPr/>
        </p:nvSpPr>
        <p:spPr>
          <a:xfrm rot="10800000">
            <a:off x="4407840" y="3485160"/>
            <a:ext cx="52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26"/>
          <p:cNvSpPr/>
          <p:nvPr/>
        </p:nvSpPr>
        <p:spPr>
          <a:xfrm>
            <a:off x="5715000" y="303660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27"/>
          <p:cNvSpPr/>
          <p:nvPr/>
        </p:nvSpPr>
        <p:spPr>
          <a:xfrm>
            <a:off x="5715000" y="326520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28"/>
          <p:cNvSpPr/>
          <p:nvPr/>
        </p:nvSpPr>
        <p:spPr>
          <a:xfrm>
            <a:off x="5715000" y="348516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29"/>
          <p:cNvSpPr/>
          <p:nvPr/>
        </p:nvSpPr>
        <p:spPr>
          <a:xfrm>
            <a:off x="5715000" y="370188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30"/>
          <p:cNvSpPr/>
          <p:nvPr/>
        </p:nvSpPr>
        <p:spPr>
          <a:xfrm rot="10800000">
            <a:off x="5703120" y="3485160"/>
            <a:ext cx="52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31"/>
          <p:cNvSpPr/>
          <p:nvPr/>
        </p:nvSpPr>
        <p:spPr>
          <a:xfrm>
            <a:off x="4572000" y="1951560"/>
            <a:ext cx="1904760" cy="2995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 to pk</a:t>
            </a:r>
            <a:r>
              <a:rPr lang="en-US" sz="16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B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: H( 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17" name="CustomShape 32"/>
          <p:cNvSpPr/>
          <p:nvPr/>
        </p:nvSpPr>
        <p:spPr>
          <a:xfrm>
            <a:off x="4572000" y="1669320"/>
            <a:ext cx="1904760" cy="281880"/>
          </a:xfrm>
          <a:prstGeom prst="rect">
            <a:avLst/>
          </a:prstGeom>
          <a:solidFill>
            <a:srgbClr val="FCE5CD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18" name="CustomShape 33"/>
          <p:cNvSpPr/>
          <p:nvPr/>
        </p:nvSpPr>
        <p:spPr>
          <a:xfrm flipH="1">
            <a:off x="902520" y="1276200"/>
            <a:ext cx="5257440" cy="1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34"/>
          <p:cNvSpPr/>
          <p:nvPr/>
        </p:nvSpPr>
        <p:spPr>
          <a:xfrm>
            <a:off x="914400" y="1276200"/>
            <a:ext cx="36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35"/>
          <p:cNvSpPr/>
          <p:nvPr/>
        </p:nvSpPr>
        <p:spPr>
          <a:xfrm rot="10800000">
            <a:off x="6160320" y="2101320"/>
            <a:ext cx="360" cy="82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36"/>
          <p:cNvSpPr/>
          <p:nvPr/>
        </p:nvSpPr>
        <p:spPr>
          <a:xfrm>
            <a:off x="533520" y="3618720"/>
            <a:ext cx="1904760" cy="2995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Pay to pk</a:t>
            </a:r>
            <a:r>
              <a:rPr lang="en-US" sz="16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A’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: H( 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22" name="CustomShape 37"/>
          <p:cNvSpPr/>
          <p:nvPr/>
        </p:nvSpPr>
        <p:spPr>
          <a:xfrm>
            <a:off x="533520" y="3336480"/>
            <a:ext cx="1904760" cy="281880"/>
          </a:xfrm>
          <a:prstGeom prst="rect">
            <a:avLst/>
          </a:prstGeom>
          <a:solidFill>
            <a:srgbClr val="FCE5CD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signed by 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23" name="CustomShape 38"/>
          <p:cNvSpPr/>
          <p:nvPr/>
        </p:nvSpPr>
        <p:spPr>
          <a:xfrm rot="10800000" flipH="1">
            <a:off x="4572000" y="1893960"/>
            <a:ext cx="685440" cy="22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39"/>
          <p:cNvSpPr/>
          <p:nvPr/>
        </p:nvSpPr>
        <p:spPr>
          <a:xfrm>
            <a:off x="3886200" y="2113920"/>
            <a:ext cx="685440" cy="11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40"/>
          <p:cNvSpPr/>
          <p:nvPr/>
        </p:nvSpPr>
        <p:spPr>
          <a:xfrm>
            <a:off x="2438280" y="3336480"/>
            <a:ext cx="685440" cy="12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41"/>
          <p:cNvSpPr/>
          <p:nvPr/>
        </p:nvSpPr>
        <p:spPr>
          <a:xfrm rot="10800000" flipH="1">
            <a:off x="3124080" y="3919680"/>
            <a:ext cx="68544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42"/>
          <p:cNvSpPr/>
          <p:nvPr/>
        </p:nvSpPr>
        <p:spPr>
          <a:xfrm rot="10800000" flipH="1">
            <a:off x="914400" y="2876400"/>
            <a:ext cx="11520" cy="10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43"/>
          <p:cNvSpPr/>
          <p:nvPr/>
        </p:nvSpPr>
        <p:spPr>
          <a:xfrm flipH="1">
            <a:off x="901800" y="2876400"/>
            <a:ext cx="1230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44"/>
          <p:cNvSpPr/>
          <p:nvPr/>
        </p:nvSpPr>
        <p:spPr>
          <a:xfrm rot="10800000">
            <a:off x="2133720" y="3789360"/>
            <a:ext cx="360" cy="91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45"/>
          <p:cNvSpPr/>
          <p:nvPr/>
        </p:nvSpPr>
        <p:spPr>
          <a:xfrm>
            <a:off x="7086600" y="1292040"/>
            <a:ext cx="1447560" cy="95904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360">
            <a:solidFill>
              <a:srgbClr val="952F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Double-spending attack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1" name="CustomShape 46"/>
          <p:cNvSpPr/>
          <p:nvPr/>
        </p:nvSpPr>
        <p:spPr>
          <a:xfrm>
            <a:off x="441000" y="4476600"/>
            <a:ext cx="53557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Honest nodes will extend the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longest valid branch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From Bob the merchant’s point of view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828800" y="166536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3"/>
          <p:cNvSpPr/>
          <p:nvPr/>
        </p:nvSpPr>
        <p:spPr>
          <a:xfrm>
            <a:off x="1828800" y="189396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828800" y="211392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1828800" y="233064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533520" y="166608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533520" y="189468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533520" y="211464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533520" y="233136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3124080" y="166932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3124080" y="1897920"/>
            <a:ext cx="761760" cy="223200"/>
          </a:xfrm>
          <a:prstGeom prst="rect">
            <a:avLst/>
          </a:prstGeom>
          <a:solidFill>
            <a:srgbClr val="D1E0A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</a:t>
            </a:r>
            <a:r>
              <a:rPr lang="en-US" sz="1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→ 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12"/>
          <p:cNvSpPr/>
          <p:nvPr/>
        </p:nvSpPr>
        <p:spPr>
          <a:xfrm>
            <a:off x="3124080" y="211788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13"/>
          <p:cNvSpPr/>
          <p:nvPr/>
        </p:nvSpPr>
        <p:spPr>
          <a:xfrm>
            <a:off x="3124080" y="233460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14"/>
          <p:cNvSpPr/>
          <p:nvPr/>
        </p:nvSpPr>
        <p:spPr>
          <a:xfrm>
            <a:off x="3124080" y="302904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5"/>
          <p:cNvSpPr/>
          <p:nvPr/>
        </p:nvSpPr>
        <p:spPr>
          <a:xfrm>
            <a:off x="3124080" y="325764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16"/>
          <p:cNvSpPr/>
          <p:nvPr/>
        </p:nvSpPr>
        <p:spPr>
          <a:xfrm>
            <a:off x="3124080" y="3477600"/>
            <a:ext cx="761760" cy="216360"/>
          </a:xfrm>
          <a:prstGeom prst="rect">
            <a:avLst/>
          </a:prstGeom>
          <a:solidFill>
            <a:srgbClr val="FF8181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</a:t>
            </a:r>
            <a:r>
              <a:rPr lang="en-US" sz="1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→ A’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>
            <a:off x="3124080" y="369432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18"/>
          <p:cNvSpPr/>
          <p:nvPr/>
        </p:nvSpPr>
        <p:spPr>
          <a:xfrm rot="10800000">
            <a:off x="1816920" y="2113920"/>
            <a:ext cx="52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19"/>
          <p:cNvSpPr/>
          <p:nvPr/>
        </p:nvSpPr>
        <p:spPr>
          <a:xfrm rot="10800000">
            <a:off x="3112200" y="2111400"/>
            <a:ext cx="52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20"/>
          <p:cNvSpPr/>
          <p:nvPr/>
        </p:nvSpPr>
        <p:spPr>
          <a:xfrm rot="10800000">
            <a:off x="3124080" y="3369240"/>
            <a:ext cx="533160" cy="114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21"/>
          <p:cNvSpPr/>
          <p:nvPr/>
        </p:nvSpPr>
        <p:spPr>
          <a:xfrm>
            <a:off x="4419720" y="166608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22"/>
          <p:cNvSpPr/>
          <p:nvPr/>
        </p:nvSpPr>
        <p:spPr>
          <a:xfrm>
            <a:off x="4419720" y="189468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4419720" y="211464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4419720" y="233136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25"/>
          <p:cNvSpPr/>
          <p:nvPr/>
        </p:nvSpPr>
        <p:spPr>
          <a:xfrm rot="10800000">
            <a:off x="4407840" y="2114640"/>
            <a:ext cx="52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5715000" y="166608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5715000" y="189468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5715000" y="211464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5715000" y="233136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30"/>
          <p:cNvSpPr/>
          <p:nvPr/>
        </p:nvSpPr>
        <p:spPr>
          <a:xfrm rot="10800000">
            <a:off x="5703120" y="2114640"/>
            <a:ext cx="52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2851560" y="1665360"/>
            <a:ext cx="5400" cy="2506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32"/>
          <p:cNvSpPr/>
          <p:nvPr/>
        </p:nvSpPr>
        <p:spPr>
          <a:xfrm>
            <a:off x="1195560" y="4207680"/>
            <a:ext cx="335988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Hear about C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rebuchet MS"/>
                <a:ea typeface="Trebuchet MS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→ B transaction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0 confirmations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3502800" y="1417320"/>
            <a:ext cx="2160" cy="48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34"/>
          <p:cNvSpPr/>
          <p:nvPr/>
        </p:nvSpPr>
        <p:spPr>
          <a:xfrm>
            <a:off x="2652120" y="1047600"/>
            <a:ext cx="17006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1 confirmation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>
            <a:off x="3986280" y="3385080"/>
            <a:ext cx="158220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double-spend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attempt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>
            <a:off x="6093720" y="1416960"/>
            <a:ext cx="2160" cy="24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37"/>
          <p:cNvSpPr/>
          <p:nvPr/>
        </p:nvSpPr>
        <p:spPr>
          <a:xfrm>
            <a:off x="5196600" y="1047600"/>
            <a:ext cx="179388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3 confirmations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5715000" y="3115440"/>
            <a:ext cx="2819160" cy="1753920"/>
          </a:xfrm>
          <a:prstGeom prst="rect">
            <a:avLst/>
          </a:prstGeom>
          <a:solidFill>
            <a:srgbClr val="EFD7AE"/>
          </a:solidFill>
          <a:ln w="1908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Double-spend probability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decreases exponentially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with # of confirmations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Most common heuristic: 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6 confirmations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76680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hash pointer is: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* pointer to where some info is stored, and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* (cryptographic) hash of the info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if we have a hash pointer, we can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* ask to get the info back, and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* verify that it hasn’t changed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Recap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457200" y="1200240"/>
            <a:ext cx="853416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Protection against invalid transactions is cryptographic,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but enforced by consensus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Protection against double-spending is purely by consensus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You’re never 100% sure a transaction is in consensus branch. Guarantee is probabilistic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2" name="Google Shape;341;p36"/>
          <p:cNvPicPr/>
          <p:nvPr/>
        </p:nvPicPr>
        <p:blipFill>
          <a:blip r:embed="rId2"/>
          <a:stretch/>
        </p:blipFill>
        <p:spPr>
          <a:xfrm>
            <a:off x="4800600" y="340560"/>
            <a:ext cx="4010400" cy="162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685800" y="169056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Incentives and proof of work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Can we give nodes 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incentives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for behaving honestly?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Everything so far is just a distributed consensus protocol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But now we utilize the fact that the currency has value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5" name="Google Shape;352;p38"/>
          <p:cNvPicPr/>
          <p:nvPr/>
        </p:nvPicPr>
        <p:blipFill>
          <a:blip r:embed="rId2"/>
          <a:stretch/>
        </p:blipFill>
        <p:spPr>
          <a:xfrm>
            <a:off x="484920" y="1879200"/>
            <a:ext cx="4695120" cy="1899000"/>
          </a:xfrm>
          <a:prstGeom prst="rect">
            <a:avLst/>
          </a:prstGeom>
          <a:ln>
            <a:noFill/>
          </a:ln>
        </p:spPr>
      </p:pic>
      <p:sp>
        <p:nvSpPr>
          <p:cNvPr id="476" name="TextShape 2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Assumption of honesty is problematic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3484440" y="2876400"/>
            <a:ext cx="291600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Can we penalize the node 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that created this block?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 flipH="1">
            <a:off x="3124440" y="3199680"/>
            <a:ext cx="360000" cy="13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7F7F7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5"/>
          <p:cNvSpPr/>
          <p:nvPr/>
        </p:nvSpPr>
        <p:spPr>
          <a:xfrm>
            <a:off x="5465880" y="1809720"/>
            <a:ext cx="29127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Can we reward nodes 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that created these blocks?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0" name="CustomShape 6"/>
          <p:cNvSpPr/>
          <p:nvPr/>
        </p:nvSpPr>
        <p:spPr>
          <a:xfrm flipH="1">
            <a:off x="5105520" y="2133000"/>
            <a:ext cx="36000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7F7F7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7"/>
          <p:cNvSpPr/>
          <p:nvPr/>
        </p:nvSpPr>
        <p:spPr>
          <a:xfrm>
            <a:off x="6234840" y="2876400"/>
            <a:ext cx="806040" cy="645840"/>
          </a:xfrm>
          <a:prstGeom prst="mathMultiply">
            <a:avLst>
              <a:gd name="adj1" fmla="val 23520"/>
            </a:avLst>
          </a:prstGeom>
          <a:gradFill>
            <a:gsLst>
              <a:gs pos="0">
                <a:srgbClr val="A42425"/>
              </a:gs>
              <a:gs pos="100000">
                <a:srgbClr val="FFAEAE"/>
              </a:gs>
            </a:gsLst>
            <a:lin ang="16200000"/>
          </a:gradFill>
          <a:ln w="9360">
            <a:solidFill>
              <a:srgbClr val="952F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Incentive 1: block reward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Creator of block gets to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include 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special coin-creation transaction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in the block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choose recipient address of this transaction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Value is fixed: currently 12.5 BTC, halves every 4 years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Block creator gets to “collect” the reward only if the block ends up on long-term consensus branch!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There’s a finite supply of bitcoins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4800600" y="1276200"/>
            <a:ext cx="403812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Block reward is how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new bitcoins are created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Runs out in 2040. No new bitcoins unless rules change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6" name="Google Shape;373;p40"/>
          <p:cNvPicPr/>
          <p:nvPr/>
        </p:nvPicPr>
        <p:blipFill>
          <a:blip r:embed="rId2"/>
          <a:srcRect l="3870" t="5680" b="3141"/>
          <a:stretch/>
        </p:blipFill>
        <p:spPr>
          <a:xfrm>
            <a:off x="770400" y="1428840"/>
            <a:ext cx="3918600" cy="3008520"/>
          </a:xfrm>
          <a:prstGeom prst="rect">
            <a:avLst/>
          </a:prstGeom>
          <a:ln>
            <a:noFill/>
          </a:ln>
        </p:spPr>
      </p:pic>
      <p:sp>
        <p:nvSpPr>
          <p:cNvPr id="487" name="CustomShape 3"/>
          <p:cNvSpPr/>
          <p:nvPr/>
        </p:nvSpPr>
        <p:spPr>
          <a:xfrm>
            <a:off x="2448360" y="4386960"/>
            <a:ext cx="562680" cy="3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Year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 rot="16200000">
            <a:off x="-589320" y="2779920"/>
            <a:ext cx="2401200" cy="3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Total bitcoins in circulation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9" name="CustomShape 5"/>
          <p:cNvSpPr/>
          <p:nvPr/>
        </p:nvSpPr>
        <p:spPr>
          <a:xfrm>
            <a:off x="1930680" y="2702880"/>
            <a:ext cx="26769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First inflection point: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reward halved from 50BTC to 25BTC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90" name="CustomShape 6"/>
          <p:cNvSpPr/>
          <p:nvPr/>
        </p:nvSpPr>
        <p:spPr>
          <a:xfrm rot="10800000">
            <a:off x="1930680" y="2933640"/>
            <a:ext cx="406440" cy="5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7"/>
          <p:cNvSpPr/>
          <p:nvPr/>
        </p:nvSpPr>
        <p:spPr>
          <a:xfrm>
            <a:off x="4608360" y="1504800"/>
            <a:ext cx="649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8"/>
          <p:cNvSpPr/>
          <p:nvPr/>
        </p:nvSpPr>
        <p:spPr>
          <a:xfrm>
            <a:off x="5257800" y="1274040"/>
            <a:ext cx="34462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Total supply: 21 million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Incentive 2: transaction fees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Creator of transaction can choose to make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output value less than input value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Remainder is a transaction fee and goes to block creator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Purely voluntary, like a tip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Remaining problems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14440" indent="-32364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How to pick a random node?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323640"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How to avoid a free-for-all due to rewards?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323640"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How to prevent Sybil attacks?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323640"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323640"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Proof of work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457200" y="1200240"/>
            <a:ext cx="853416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To approximate selecting a random node: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select nodes in proportion to a resource 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that no one can monopolize (we hope)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In proportion to computing power: proof-of-work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In proportion to ownership: proof-of-stake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Equivalent views of proof of work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14440" indent="-33624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Select nodes in proportion to computing power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33624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Let nodes compete for right to create block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33624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Make it moderately hard to create new identities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Hash puzzles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To create block, find nonce s.t.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H(nonce ‖ prev_hash ‖ tx ‖ … ‖ tx) is very small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03" name="Table 3"/>
          <p:cNvGraphicFramePr/>
          <p:nvPr/>
        </p:nvGraphicFramePr>
        <p:xfrm>
          <a:off x="533520" y="2957760"/>
          <a:ext cx="8000640" cy="223200"/>
        </p:xfrm>
        <a:graphic>
          <a:graphicData uri="http://schemas.openxmlformats.org/drawingml/2006/table">
            <a:tbl>
              <a:tblPr/>
              <a:tblGrid>
                <a:gridCol w="88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83B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4" name="CustomShape 4"/>
          <p:cNvSpPr/>
          <p:nvPr/>
        </p:nvSpPr>
        <p:spPr>
          <a:xfrm>
            <a:off x="533520" y="2805120"/>
            <a:ext cx="8000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F7F7F"/>
            </a:solidFill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5"/>
          <p:cNvSpPr/>
          <p:nvPr/>
        </p:nvSpPr>
        <p:spPr>
          <a:xfrm>
            <a:off x="3429000" y="2419200"/>
            <a:ext cx="237096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Output space of 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6" name="CustomShape 6"/>
          <p:cNvSpPr/>
          <p:nvPr/>
        </p:nvSpPr>
        <p:spPr>
          <a:xfrm>
            <a:off x="533520" y="3409920"/>
            <a:ext cx="91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F7F7F"/>
            </a:solidFill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7"/>
          <p:cNvSpPr/>
          <p:nvPr/>
        </p:nvSpPr>
        <p:spPr>
          <a:xfrm>
            <a:off x="514440" y="3486240"/>
            <a:ext cx="9327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Target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space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8" name="CustomShape 8"/>
          <p:cNvSpPr/>
          <p:nvPr/>
        </p:nvSpPr>
        <p:spPr>
          <a:xfrm>
            <a:off x="1803240" y="3769560"/>
            <a:ext cx="6730920" cy="645840"/>
          </a:xfrm>
          <a:prstGeom prst="rect">
            <a:avLst/>
          </a:prstGeom>
          <a:solidFill>
            <a:srgbClr val="EFD7AE"/>
          </a:solidFill>
          <a:ln w="1908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If hash function is secure: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only way to succeed is to try enough nonces until you get lucky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" name="CustomShape 9"/>
          <p:cNvSpPr/>
          <p:nvPr/>
        </p:nvSpPr>
        <p:spPr>
          <a:xfrm>
            <a:off x="7710480" y="1056240"/>
            <a:ext cx="761760" cy="2282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nonce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0" name="CustomShape 10"/>
          <p:cNvSpPr/>
          <p:nvPr/>
        </p:nvSpPr>
        <p:spPr>
          <a:xfrm>
            <a:off x="7710480" y="1284840"/>
            <a:ext cx="761760" cy="22320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prev_h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1" name="CustomShape 11"/>
          <p:cNvSpPr/>
          <p:nvPr/>
        </p:nvSpPr>
        <p:spPr>
          <a:xfrm>
            <a:off x="7710480" y="1504800"/>
            <a:ext cx="761760" cy="2163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2" name="CustomShape 12"/>
          <p:cNvSpPr/>
          <p:nvPr/>
        </p:nvSpPr>
        <p:spPr>
          <a:xfrm>
            <a:off x="7710480" y="1721880"/>
            <a:ext cx="761760" cy="240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3" name="CustomShape 13"/>
          <p:cNvSpPr/>
          <p:nvPr/>
        </p:nvSpPr>
        <p:spPr>
          <a:xfrm rot="10800000">
            <a:off x="7794360" y="1407600"/>
            <a:ext cx="52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22000" y="1873080"/>
            <a:ext cx="2166120" cy="256608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(data)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355360" y="1506600"/>
            <a:ext cx="36572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477520" y="1150920"/>
            <a:ext cx="3788280" cy="877320"/>
          </a:xfrm>
          <a:custGeom>
            <a:avLst/>
            <a:gdLst/>
            <a:ahLst/>
            <a:cxnLst/>
            <a:rect l="l" t="t" r="r" b="b"/>
            <a:pathLst>
              <a:path w="151548" h="35110">
                <a:moveTo>
                  <a:pt x="151548" y="35110"/>
                </a:moveTo>
                <a:lnTo>
                  <a:pt x="151104" y="0"/>
                </a:lnTo>
                <a:lnTo>
                  <a:pt x="0" y="445"/>
                </a:lnTo>
                <a:lnTo>
                  <a:pt x="0" y="29332"/>
                </a:lnTo>
              </a:path>
            </a:pathLst>
          </a:custGeom>
          <a:noFill/>
          <a:ln w="7632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5355360" y="2927880"/>
            <a:ext cx="2799720" cy="456840"/>
          </a:xfrm>
          <a:prstGeom prst="rect">
            <a:avLst/>
          </a:prstGeom>
          <a:solidFill>
            <a:srgbClr val="FFF2CC"/>
          </a:solidFill>
          <a:ln w="93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will draw hash pointers like this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 rot="10800000">
            <a:off x="6477480" y="2928600"/>
            <a:ext cx="13320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PoW property 1: difficult to compute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As of Aug 2014: about 10</a:t>
            </a:r>
            <a:r>
              <a:rPr lang="en-US" sz="3000" b="0" strike="noStrike" spc="-1" baseline="30000">
                <a:solidFill>
                  <a:srgbClr val="000000"/>
                </a:solidFill>
                <a:latin typeface="Trebuchet MS"/>
                <a:ea typeface="Trebuchet MS"/>
              </a:rPr>
              <a:t>20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hashes/block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Only some nodes bother to compete — miners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PoW property 2: parameterizable cost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Nodes automatically re-calculate the target every two weeks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Goal: 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average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time between blocks = 10 minutes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533520" y="3638520"/>
            <a:ext cx="8000640" cy="953640"/>
          </a:xfrm>
          <a:prstGeom prst="rect">
            <a:avLst/>
          </a:prstGeom>
          <a:solidFill>
            <a:srgbClr val="EFD7AE"/>
          </a:solidFill>
          <a:ln w="1908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Prob (Alice wins next block) = 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fraction of global hash power she controls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Key security assumption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Attacks infeasible if majority of miners </a:t>
            </a:r>
            <a:r>
              <a:rPr lang="en-US" sz="3000" b="0" u="sng" strike="noStrike" spc="-1">
                <a:solidFill>
                  <a:srgbClr val="000000"/>
                </a:solidFill>
                <a:uFillTx/>
                <a:latin typeface="Trebuchet MS"/>
                <a:ea typeface="Trebuchet MS"/>
              </a:rPr>
              <a:t>weighted by hash power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follow the protocol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Solving hash puzzles is probabilistic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2" name="Google Shape;448;p49"/>
          <p:cNvPicPr/>
          <p:nvPr/>
        </p:nvPicPr>
        <p:blipFill>
          <a:blip r:embed="rId2"/>
          <a:stretch/>
        </p:blipFill>
        <p:spPr>
          <a:xfrm>
            <a:off x="978840" y="1352520"/>
            <a:ext cx="4952520" cy="3047760"/>
          </a:xfrm>
          <a:prstGeom prst="rect">
            <a:avLst/>
          </a:prstGeom>
          <a:ln>
            <a:noFill/>
          </a:ln>
        </p:spPr>
      </p:pic>
      <p:sp>
        <p:nvSpPr>
          <p:cNvPr id="523" name="CustomShape 2"/>
          <p:cNvSpPr/>
          <p:nvPr/>
        </p:nvSpPr>
        <p:spPr>
          <a:xfrm>
            <a:off x="1497240" y="4400640"/>
            <a:ext cx="391608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Time to next block (entire network)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4" name="CustomShape 3"/>
          <p:cNvSpPr/>
          <p:nvPr/>
        </p:nvSpPr>
        <p:spPr>
          <a:xfrm rot="16200000">
            <a:off x="-342720" y="2692440"/>
            <a:ext cx="21222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Probability density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5" name="CustomShape 4"/>
          <p:cNvSpPr/>
          <p:nvPr/>
        </p:nvSpPr>
        <p:spPr>
          <a:xfrm>
            <a:off x="1893240" y="2038320"/>
            <a:ext cx="360" cy="236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F7F7F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5"/>
          <p:cNvSpPr/>
          <p:nvPr/>
        </p:nvSpPr>
        <p:spPr>
          <a:xfrm>
            <a:off x="1365120" y="1352520"/>
            <a:ext cx="10065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10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minutes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7" name="CustomShape 6"/>
          <p:cNvSpPr/>
          <p:nvPr/>
        </p:nvSpPr>
        <p:spPr>
          <a:xfrm>
            <a:off x="3124080" y="1629360"/>
            <a:ext cx="5157000" cy="823320"/>
          </a:xfrm>
          <a:prstGeom prst="rect">
            <a:avLst/>
          </a:prstGeom>
          <a:blipFill>
            <a:blip r:embed="rId3"/>
            <a:stretch>
              <a:fillRect l="-938" t="-3600" b="-2144"/>
            </a:stretch>
          </a:blipFill>
          <a:ln w="1908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PoW property 3: trivial to verify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Nonce must be published as part of block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Other miners simply verify that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H(nonce ‖ prev_hash ‖ tx ‖ … ‖ tx) &lt; target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Mining economics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Complications:	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fixed vs. variable costs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reward depends on global hash rate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32" name="Table 3"/>
          <p:cNvGraphicFramePr/>
          <p:nvPr/>
        </p:nvGraphicFramePr>
        <p:xfrm>
          <a:off x="554760" y="1657440"/>
          <a:ext cx="7924320" cy="685440"/>
        </p:xfrm>
        <a:graphic>
          <a:graphicData uri="http://schemas.openxmlformats.org/drawingml/2006/table">
            <a:tbl>
              <a:tblPr/>
              <a:tblGrid>
                <a:gridCol w="358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If mining reward </a:t>
                      </a:r>
                      <a:br/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(block reward + Tx fees)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B7921"/>
                      </a:solidFill>
                    </a:lnL>
                    <a:lnT w="12240">
                      <a:solidFill>
                        <a:srgbClr val="AB7921"/>
                      </a:solidFill>
                    </a:lnT>
                    <a:lnB w="12240">
                      <a:solidFill>
                        <a:srgbClr val="AB7921"/>
                      </a:solidFill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&gt;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AB7921"/>
                      </a:solidFill>
                    </a:lnT>
                    <a:lnB w="12240">
                      <a:solidFill>
                        <a:srgbClr val="AB7921"/>
                      </a:solidFill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hardware + electricity cost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AB7921"/>
                      </a:solidFill>
                    </a:lnT>
                    <a:lnB w="12240">
                      <a:solidFill>
                        <a:srgbClr val="AB7921"/>
                      </a:solidFill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→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AB7921"/>
                      </a:solidFill>
                    </a:lnT>
                    <a:lnB w="12240">
                      <a:solidFill>
                        <a:srgbClr val="AB7921"/>
                      </a:solidFill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</a:rPr>
                        <a:t>Profit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R w="12240">
                      <a:solidFill>
                        <a:srgbClr val="AB7921"/>
                      </a:solidFill>
                    </a:lnR>
                    <a:lnT w="12240">
                      <a:solidFill>
                        <a:srgbClr val="AB7921"/>
                      </a:solidFill>
                    </a:lnT>
                    <a:lnB w="12240">
                      <a:solidFill>
                        <a:srgbClr val="AB7921"/>
                      </a:solidFill>
                    </a:lnB>
                    <a:solidFill>
                      <a:srgbClr val="EFD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 is bootstrapped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3705120" y="1276560"/>
            <a:ext cx="1428480" cy="928440"/>
          </a:xfrm>
          <a:prstGeom prst="roundRect">
            <a:avLst>
              <a:gd name="adj" fmla="val 16667"/>
            </a:avLst>
          </a:prstGeom>
          <a:solidFill>
            <a:srgbClr val="EFD7AE"/>
          </a:solidFill>
          <a:ln w="936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3"/>
          <p:cNvSpPr/>
          <p:nvPr/>
        </p:nvSpPr>
        <p:spPr>
          <a:xfrm>
            <a:off x="3750480" y="1321920"/>
            <a:ext cx="1337760" cy="8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800" tIns="64800" rIns="64800" bIns="64800" anchor="ctr"/>
          <a:lstStyle/>
          <a:p>
            <a:pPr algn="ctr">
              <a:lnSpc>
                <a:spcPct val="90000"/>
              </a:lnSpc>
              <a:spcAft>
                <a:spcPts val="595"/>
              </a:spcAft>
            </a:pP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Arial"/>
              </a:rPr>
              <a:t>security of block chain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3179520" y="1740960"/>
            <a:ext cx="2479680" cy="2479680"/>
          </a:xfrm>
          <a:custGeom>
            <a:avLst/>
            <a:gdLst/>
            <a:ahLst/>
            <a:cxnLst/>
            <a:rect l="l" t="t" r="r" b="b"/>
            <a:pathLst>
              <a:path w="2479893" h="2479893">
                <a:moveTo>
                  <a:pt x="2146612" y="394118"/>
                </a:moveTo>
                <a:lnTo>
                  <a:pt x="2146612" y="394118"/>
                </a:lnTo>
                <a:cubicBezTo>
                  <a:pt x="2337426" y="598656"/>
                  <a:pt x="2453473" y="861705"/>
                  <a:pt x="2475901" y="1140529"/>
                </a:cubicBezTo>
              </a:path>
            </a:pathLst>
          </a:custGeom>
          <a:noFill/>
          <a:ln w="9360">
            <a:solidFill>
              <a:srgbClr val="3781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5"/>
          <p:cNvSpPr/>
          <p:nvPr/>
        </p:nvSpPr>
        <p:spPr>
          <a:xfrm>
            <a:off x="4779000" y="3136320"/>
            <a:ext cx="1428480" cy="928440"/>
          </a:xfrm>
          <a:prstGeom prst="roundRect">
            <a:avLst>
              <a:gd name="adj" fmla="val 16667"/>
            </a:avLst>
          </a:prstGeom>
          <a:solidFill>
            <a:srgbClr val="EFD7AE"/>
          </a:solidFill>
          <a:ln w="936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6"/>
          <p:cNvSpPr/>
          <p:nvPr/>
        </p:nvSpPr>
        <p:spPr>
          <a:xfrm>
            <a:off x="4824360" y="3181680"/>
            <a:ext cx="1337760" cy="8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800" tIns="64800" rIns="64800" bIns="64800" anchor="ctr"/>
          <a:lstStyle/>
          <a:p>
            <a:pPr algn="ctr">
              <a:lnSpc>
                <a:spcPct val="90000"/>
              </a:lnSpc>
              <a:spcAft>
                <a:spcPts val="595"/>
              </a:spcAft>
            </a:pP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Arial"/>
              </a:rPr>
              <a:t>value of currency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539" name="CustomShape 7"/>
          <p:cNvSpPr/>
          <p:nvPr/>
        </p:nvSpPr>
        <p:spPr>
          <a:xfrm>
            <a:off x="3179520" y="1740960"/>
            <a:ext cx="2479680" cy="2479680"/>
          </a:xfrm>
          <a:custGeom>
            <a:avLst/>
            <a:gdLst/>
            <a:ahLst/>
            <a:cxnLst/>
            <a:rect l="l" t="t" r="r" b="b"/>
            <a:pathLst>
              <a:path w="2479893" h="2479893">
                <a:moveTo>
                  <a:pt x="1621035" y="2419878"/>
                </a:moveTo>
                <a:lnTo>
                  <a:pt x="1621035" y="2419878"/>
                </a:lnTo>
                <a:cubicBezTo>
                  <a:pt x="1373277" y="2499898"/>
                  <a:pt x="1106616" y="2499898"/>
                  <a:pt x="858857" y="2419878"/>
                </a:cubicBezTo>
              </a:path>
            </a:pathLst>
          </a:custGeom>
          <a:noFill/>
          <a:ln w="9360">
            <a:solidFill>
              <a:srgbClr val="3781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8"/>
          <p:cNvSpPr/>
          <p:nvPr/>
        </p:nvSpPr>
        <p:spPr>
          <a:xfrm>
            <a:off x="2631240" y="3136320"/>
            <a:ext cx="1428480" cy="928440"/>
          </a:xfrm>
          <a:prstGeom prst="roundRect">
            <a:avLst>
              <a:gd name="adj" fmla="val 16667"/>
            </a:avLst>
          </a:prstGeom>
          <a:solidFill>
            <a:srgbClr val="EFD7AE"/>
          </a:solidFill>
          <a:ln w="9360">
            <a:solidFill>
              <a:srgbClr val="E7C58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9"/>
          <p:cNvSpPr/>
          <p:nvPr/>
        </p:nvSpPr>
        <p:spPr>
          <a:xfrm>
            <a:off x="2676600" y="3181680"/>
            <a:ext cx="1337760" cy="8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800" tIns="64800" rIns="64800" bIns="64800" anchor="ctr"/>
          <a:lstStyle/>
          <a:p>
            <a:pPr algn="ctr">
              <a:lnSpc>
                <a:spcPct val="90000"/>
              </a:lnSpc>
              <a:spcAft>
                <a:spcPts val="595"/>
              </a:spcAft>
            </a:pP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Arial"/>
              </a:rPr>
              <a:t>health of mining ecosystem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542" name="CustomShape 10"/>
          <p:cNvSpPr/>
          <p:nvPr/>
        </p:nvSpPr>
        <p:spPr>
          <a:xfrm>
            <a:off x="3179520" y="1740960"/>
            <a:ext cx="2479680" cy="2479680"/>
          </a:xfrm>
          <a:custGeom>
            <a:avLst/>
            <a:gdLst/>
            <a:ahLst/>
            <a:cxnLst/>
            <a:rect l="l" t="t" r="r" b="b"/>
            <a:pathLst>
              <a:path w="2479893" h="2479893">
                <a:moveTo>
                  <a:pt x="3991" y="1140530"/>
                </a:moveTo>
                <a:lnTo>
                  <a:pt x="3991" y="1140530"/>
                </a:lnTo>
                <a:cubicBezTo>
                  <a:pt x="26419" y="861706"/>
                  <a:pt x="142466" y="598657"/>
                  <a:pt x="333280" y="394119"/>
                </a:cubicBezTo>
              </a:path>
            </a:pathLst>
          </a:custGeom>
          <a:noFill/>
          <a:ln w="9360">
            <a:solidFill>
              <a:srgbClr val="3781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What can a “51% attacker” do?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Steal coins from existing address?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Suppress some transactions?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From the block chain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From the P2P network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Change the block reward?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Destroy confidence in Bitcoin?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5334120" y="1200240"/>
            <a:ext cx="837720" cy="37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rebuchet MS"/>
                <a:ea typeface="Trebuchet MS"/>
              </a:rPr>
              <a:t>✗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latin typeface="Trebuchet MS"/>
                <a:ea typeface="Trebuchet MS"/>
              </a:rPr>
              <a:t>✓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rebuchet MS"/>
                <a:ea typeface="Trebuchet MS"/>
              </a:rPr>
              <a:t>✗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rebuchet MS"/>
                <a:ea typeface="Trebuchet MS"/>
              </a:rPr>
              <a:t>✗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latin typeface="Trebuchet MS"/>
                <a:ea typeface="Trebuchet MS"/>
              </a:rPr>
              <a:t>✓✓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Remaining questions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How do we get from consensus to currency?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What else can we do with consensus?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606680"/>
            <a:ext cx="8229240" cy="2885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Build data structures with hash pointers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28880"/>
            <a:ext cx="8229240" cy="68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linked list with hash pointers = “block chain”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044040" y="2592000"/>
            <a:ext cx="1343880" cy="18219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044040" y="2269800"/>
            <a:ext cx="1343880" cy="32184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685680" y="2592000"/>
            <a:ext cx="1343880" cy="18219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685680" y="2269800"/>
            <a:ext cx="1343880" cy="32184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5029920" y="2025360"/>
            <a:ext cx="2066040" cy="1388520"/>
          </a:xfrm>
          <a:custGeom>
            <a:avLst/>
            <a:gdLst/>
            <a:ahLst/>
            <a:cxn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7"/>
          <p:cNvSpPr/>
          <p:nvPr/>
        </p:nvSpPr>
        <p:spPr>
          <a:xfrm>
            <a:off x="2674440" y="2025360"/>
            <a:ext cx="2066040" cy="1388520"/>
          </a:xfrm>
          <a:custGeom>
            <a:avLst/>
            <a:gdLst/>
            <a:ahLst/>
            <a:cxn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1326960" y="2592000"/>
            <a:ext cx="1343880" cy="18219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1326960" y="2269800"/>
            <a:ext cx="1343880" cy="32184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319320" y="2025360"/>
            <a:ext cx="2066040" cy="1388520"/>
          </a:xfrm>
          <a:custGeom>
            <a:avLst/>
            <a:gdLst/>
            <a:ahLst/>
            <a:cxn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1"/>
          <p:cNvSpPr/>
          <p:nvPr/>
        </p:nvSpPr>
        <p:spPr>
          <a:xfrm>
            <a:off x="7096320" y="860400"/>
            <a:ext cx="14137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6" name="CustomShape 12"/>
          <p:cNvSpPr/>
          <p:nvPr/>
        </p:nvSpPr>
        <p:spPr>
          <a:xfrm>
            <a:off x="7388640" y="1282680"/>
            <a:ext cx="444240" cy="2177280"/>
          </a:xfrm>
          <a:custGeom>
            <a:avLst/>
            <a:gdLst/>
            <a:ahLst/>
            <a:cxnLst/>
            <a:rect l="l" t="t" r="r" b="b"/>
            <a:pathLst>
              <a:path w="17777" h="87106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TextShape 13"/>
          <p:cNvSpPr txBox="1"/>
          <p:nvPr/>
        </p:nvSpPr>
        <p:spPr>
          <a:xfrm>
            <a:off x="2300040" y="4622040"/>
            <a:ext cx="4254840" cy="5662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use case: tamper-evident log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28880"/>
            <a:ext cx="8229240" cy="68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detecting tampering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044040" y="2592000"/>
            <a:ext cx="1343880" cy="18219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044040" y="2269800"/>
            <a:ext cx="1343880" cy="32184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685680" y="2592000"/>
            <a:ext cx="1343880" cy="18219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3685680" y="2269800"/>
            <a:ext cx="1343880" cy="32184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5029920" y="2025360"/>
            <a:ext cx="2066040" cy="1388520"/>
          </a:xfrm>
          <a:custGeom>
            <a:avLst/>
            <a:gdLst/>
            <a:ahLst/>
            <a:cxn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2674440" y="2025360"/>
            <a:ext cx="2066040" cy="1388520"/>
          </a:xfrm>
          <a:custGeom>
            <a:avLst/>
            <a:gdLst/>
            <a:ahLst/>
            <a:cxn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1326960" y="2592000"/>
            <a:ext cx="1343880" cy="182196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1326960" y="2269800"/>
            <a:ext cx="1343880" cy="32184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319320" y="2025360"/>
            <a:ext cx="2066040" cy="1388520"/>
          </a:xfrm>
          <a:custGeom>
            <a:avLst/>
            <a:gdLst/>
            <a:ahLst/>
            <a:cxn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7096320" y="860400"/>
            <a:ext cx="14137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H(  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7388640" y="1282680"/>
            <a:ext cx="444240" cy="2177280"/>
          </a:xfrm>
          <a:custGeom>
            <a:avLst/>
            <a:gdLst/>
            <a:ahLst/>
            <a:cxnLst/>
            <a:rect l="l" t="t" r="r" b="b"/>
            <a:pathLst>
              <a:path w="17777" h="87106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TextShape 13"/>
          <p:cNvSpPr txBox="1"/>
          <p:nvPr/>
        </p:nvSpPr>
        <p:spPr>
          <a:xfrm>
            <a:off x="2300040" y="4622040"/>
            <a:ext cx="4254840" cy="5662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use case: tamper-evident log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1658520" y="3236400"/>
            <a:ext cx="444240" cy="688320"/>
          </a:xfrm>
          <a:prstGeom prst="lightningBolt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5"/>
          <p:cNvSpPr/>
          <p:nvPr/>
        </p:nvSpPr>
        <p:spPr>
          <a:xfrm>
            <a:off x="4135320" y="2227320"/>
            <a:ext cx="444240" cy="688320"/>
          </a:xfrm>
          <a:prstGeom prst="lightningBolt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6"/>
          <p:cNvSpPr/>
          <p:nvPr/>
        </p:nvSpPr>
        <p:spPr>
          <a:xfrm>
            <a:off x="6494040" y="2227320"/>
            <a:ext cx="444240" cy="688320"/>
          </a:xfrm>
          <a:prstGeom prst="lightningBolt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1960</Words>
  <Application>Microsoft Macintosh PowerPoint</Application>
  <PresentationFormat>On-screen Show (16:9)</PresentationFormat>
  <Paragraphs>494</Paragraphs>
  <Slides>68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CS-482: Introduction to BlockChain and CryptoCurrency</dc:title>
  <dc:subject/>
  <dc:creator/>
  <dc:description/>
  <cp:lastModifiedBy>Muhammad Uzair Khan</cp:lastModifiedBy>
  <cp:revision>11</cp:revision>
  <dcterms:modified xsi:type="dcterms:W3CDTF">2019-05-27T22:33:32Z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65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68</vt:i4>
  </property>
</Properties>
</file>