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5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7091C1-728B-4ED7-AAE1-6A2FE7EC1D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F70299C-261B-46FE-B263-AF8FF348900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But what rules?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Need to clarify what “append-only” means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Uses: spam/griefing. Transfer to another cryptocurrency. Fidelity bond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Gavel from OpenClipArt.com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These are mostly dead thanks to Mt. Gox, Instawallet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What if Bob never paid?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No geographic topology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Seed nodes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No formal way of leaving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Transactions are propagated in the “pending transaction pool”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This is called a “change address”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Also called “lightweight nodes”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SPV “Simplied Payment Verification”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Core Bitcoin == “Satoshi “client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Original Satoshi client=historical only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Arial"/>
              </a:rPr>
              <a:t>1. Hard-Fork</a:t>
            </a:r>
            <a:r>
              <a:rPr b="0" lang="en-US" sz="1100" spc="-1" strike="noStrike">
                <a:latin typeface="Arial"/>
              </a:rPr>
              <a:t> is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radical change to the protocol that makes previously invalid blocks/transactions valid (or vice-versa).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2. Soft-Fork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 is software upgrade that is backward compatible with previous versions of the software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124920" y="-2520"/>
            <a:ext cx="95040" cy="5143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029520" y="0"/>
            <a:ext cx="9504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124920" y="-2520"/>
            <a:ext cx="95040" cy="5143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9029520" y="0"/>
            <a:ext cx="95040" cy="514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828800" y="2400480"/>
            <a:ext cx="5543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41868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rebuchet MS"/>
              </a:rPr>
              <a:t>Lecture # 4: Mechanics of Blockchain</a:t>
            </a:r>
            <a:endParaRPr b="0" lang="en-US" sz="2000" spc="-1" strike="noStrike">
              <a:latin typeface="Arial"/>
            </a:endParaRPr>
          </a:p>
          <a:p>
            <a:pPr marL="457200" indent="-41868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rebuchet MS"/>
              </a:rPr>
              <a:t>Prof. Dr. Sufian Hameed</a:t>
            </a:r>
            <a:endParaRPr b="0" lang="en-US" sz="2000" spc="-1" strike="noStrike">
              <a:latin typeface="Arial"/>
            </a:endParaRPr>
          </a:p>
          <a:p>
            <a:pPr marL="457200" indent="-41868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rebuchet MS"/>
              </a:rPr>
              <a:t>Department of Computer Science</a:t>
            </a:r>
            <a:endParaRPr b="0" lang="en-US" sz="2000" spc="-1" strike="noStrike">
              <a:latin typeface="Arial"/>
            </a:endParaRPr>
          </a:p>
          <a:p>
            <a:pPr marL="457200" indent="-41868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rebuchet MS"/>
              </a:rPr>
              <a:t>FAST-NUCES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86080" y="1200240"/>
            <a:ext cx="617184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rebuchet MS"/>
              </a:rPr>
              <a:t>CS-482: Introduction to Blockchain and CryptoCurrency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24160" y="4754880"/>
            <a:ext cx="2971440" cy="342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FAST-NUCES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90080" y="155520"/>
            <a:ext cx="873000" cy="914040"/>
          </a:xfrm>
          <a:prstGeom prst="rect">
            <a:avLst/>
          </a:prstGeom>
          <a:ln w="9360">
            <a:noFill/>
          </a:ln>
        </p:spPr>
      </p:pic>
      <p:pic>
        <p:nvPicPr>
          <p:cNvPr id="89" name="Picture 8" descr=""/>
          <p:cNvPicPr/>
          <p:nvPr/>
        </p:nvPicPr>
        <p:blipFill>
          <a:blip r:embed="rId2"/>
          <a:stretch/>
        </p:blipFill>
        <p:spPr>
          <a:xfrm>
            <a:off x="10440" y="4754880"/>
            <a:ext cx="358920" cy="285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transaction inputs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993680" y="1104120"/>
            <a:ext cx="8229240" cy="412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"in":[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"prev_out":{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"hash":"3be4...80260",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"n":0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},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"scriptSig":"30440....3f3a4ce81"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},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...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],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846440" y="2010960"/>
            <a:ext cx="275760" cy="754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1867320" y="3111480"/>
            <a:ext cx="234360" cy="33984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1887840" y="3797640"/>
            <a:ext cx="192960" cy="423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280440" y="3070080"/>
            <a:ext cx="1172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280440" y="2010960"/>
            <a:ext cx="117288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previous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transaction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280440" y="3797640"/>
            <a:ext cx="132912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(more inputs)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transaction outputs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993680" y="1104120"/>
            <a:ext cx="8229240" cy="412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"out":[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"value":"10.12287097",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"scriptPubKey":"OP_DUP OP_HASH160 69e...3d42e OP_EQUALVERIFY OP_CHECKSIG"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},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846440" y="2010960"/>
            <a:ext cx="297000" cy="33984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1887840" y="3797640"/>
            <a:ext cx="192960" cy="423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280440" y="1873080"/>
            <a:ext cx="1172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output value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80440" y="2546640"/>
            <a:ext cx="117288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recipient address??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280440" y="3797640"/>
            <a:ext cx="156564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(more outputs)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4536360" y="3156120"/>
            <a:ext cx="1895040" cy="452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more on this soon...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 flipH="1" rot="10800000">
            <a:off x="7194600" y="2833920"/>
            <a:ext cx="5740920" cy="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0"/>
          <p:cNvSpPr/>
          <p:nvPr/>
        </p:nvSpPr>
        <p:spPr>
          <a:xfrm>
            <a:off x="7186320" y="2291040"/>
            <a:ext cx="1500120" cy="5742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Bitcoin scripts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48" dur="indefinite" restart="never" nodeType="tmRoot">
          <p:childTnLst>
            <p:seq>
              <p:cTn id="2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05920"/>
            <a:ext cx="84492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 “addresses” are really </a:t>
            </a:r>
            <a:r>
              <a:rPr b="1" i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scripts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600920" y="2910240"/>
            <a:ext cx="7093800" cy="168372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OP_DUP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OP_HASH160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69e02e18...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OP_EQUALVERIFY OP_CHECKSIG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05920"/>
            <a:ext cx="84492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 “addresses” are </a:t>
            </a:r>
            <a:r>
              <a:rPr b="1" i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also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scripts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600920" y="2910240"/>
            <a:ext cx="7093800" cy="168372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OP_DUP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OP_HASH160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69e02e18...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OP_EQUALVERIFY OP_CHECKSIG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600920" y="1226160"/>
            <a:ext cx="7093800" cy="168372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30440220...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0467d2c9...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1137960" y="1293480"/>
            <a:ext cx="370440" cy="161676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1137960" y="2977560"/>
            <a:ext cx="370440" cy="161676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119520" y="1890000"/>
            <a:ext cx="92592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scriptSig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0" y="3540960"/>
            <a:ext cx="133380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scriptPubKey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1978200" y="4667400"/>
            <a:ext cx="6265800" cy="423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TO VERIFY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: Concatenated script must execute completely with no errors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05920"/>
            <a:ext cx="84492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scripting language (“Script”)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200240"/>
            <a:ext cx="8348040" cy="314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Design goals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Built for Bitcoin (inspired by Forth)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Simple, compact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Support for cryptography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Stack-based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Limits on time/memory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 looping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script execution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4408200"/>
            <a:ext cx="8952480" cy="457920"/>
          </a:xfrm>
          <a:prstGeom prst="rect">
            <a:avLst/>
          </a:prstGeom>
          <a:solidFill>
            <a:srgbClr val="b6d7a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&lt;sig&gt; &lt;pubKey&gt; OP_DUP OP_HASH160 &lt;pubKeyHash?&gt; OP_EQUALVERIFY OP_CHECKSIG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7296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122256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229068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333072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447660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630936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8051400" y="3826440"/>
            <a:ext cx="36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2842920" y="2881080"/>
            <a:ext cx="2841840" cy="474120"/>
          </a:xfrm>
          <a:prstGeom prst="rect">
            <a:avLst/>
          </a:prstGeom>
          <a:solidFill>
            <a:srgbClr val="6aa84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&lt;sig&gt;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>
            <a:off x="3633480" y="1000800"/>
            <a:ext cx="1137240" cy="2050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274e13"/>
                </a:solidFill>
                <a:latin typeface="Arial"/>
                <a:ea typeface="Arial"/>
              </a:rPr>
              <a:t>✓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2842920" y="2406960"/>
            <a:ext cx="2841840" cy="474120"/>
          </a:xfrm>
          <a:prstGeom prst="rect">
            <a:avLst/>
          </a:prstGeom>
          <a:solidFill>
            <a:srgbClr val="6aa84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&lt;pubKey&gt;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13"/>
          <p:cNvSpPr/>
          <p:nvPr/>
        </p:nvSpPr>
        <p:spPr>
          <a:xfrm>
            <a:off x="2842920" y="1932480"/>
            <a:ext cx="2841840" cy="474120"/>
          </a:xfrm>
          <a:prstGeom prst="rect">
            <a:avLst/>
          </a:prstGeom>
          <a:solidFill>
            <a:srgbClr val="6aa84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&lt;pubKey&gt;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2842920" y="1458360"/>
            <a:ext cx="2841840" cy="474120"/>
          </a:xfrm>
          <a:prstGeom prst="rect">
            <a:avLst/>
          </a:prstGeom>
          <a:solidFill>
            <a:srgbClr val="6aa84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&lt;pubKeyHash?&gt;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2842920" y="1936080"/>
            <a:ext cx="2841840" cy="474120"/>
          </a:xfrm>
          <a:prstGeom prst="rect">
            <a:avLst/>
          </a:prstGeom>
          <a:solidFill>
            <a:srgbClr val="6aa84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&lt;pubKeyHash&gt;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2842920" y="2881080"/>
            <a:ext cx="2841840" cy="474120"/>
          </a:xfrm>
          <a:prstGeom prst="rect">
            <a:avLst/>
          </a:prstGeom>
          <a:solidFill>
            <a:srgbClr val="6aa84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0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1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3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4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5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5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6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6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7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8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script instructions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200240"/>
            <a:ext cx="8348040" cy="364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256 opcodes total (15 disabled, 75 reserved)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Arithmetic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If/then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Logic/data handling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Crypto!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Hashes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Signature verification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Multi-signature verification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88" dur="indefinite" restart="never" nodeType="tmRoot">
          <p:childTnLst>
            <p:seq>
              <p:cTn id="3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OP_CHECKMULTISIG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200240"/>
            <a:ext cx="8348040" cy="248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Built-in support for joint signatures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Specify </a:t>
            </a:r>
            <a:r>
              <a:rPr b="0" i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public keys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Specify </a:t>
            </a:r>
            <a:r>
              <a:rPr b="0" i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Verification requires </a:t>
            </a:r>
            <a:r>
              <a:rPr b="0" i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signatures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238;p25" descr=""/>
          <p:cNvPicPr/>
          <p:nvPr/>
        </p:nvPicPr>
        <p:blipFill>
          <a:blip r:embed="rId1"/>
          <a:stretch/>
        </p:blipFill>
        <p:spPr>
          <a:xfrm>
            <a:off x="1389960" y="3688920"/>
            <a:ext cx="1186920" cy="167796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2577240" y="3976200"/>
            <a:ext cx="629280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0000"/>
                </a:solidFill>
                <a:latin typeface="Trebuchet MS"/>
                <a:ea typeface="Trebuchet MS"/>
              </a:rPr>
              <a:t>BUG ALERT: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Extra data value popped from the stack and ignored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05920"/>
            <a:ext cx="84380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scripts in practice (as of 2014)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200240"/>
            <a:ext cx="8348040" cy="364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56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Most nodes whitelist known scripts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99.9% are simple signature checks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~0.01% are MULTISIG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~0.01% are </a:t>
            </a:r>
            <a:r>
              <a:rPr b="0" lang="en-US" sz="3600" spc="-1" strike="noStrike">
                <a:solidFill>
                  <a:srgbClr val="0000ff"/>
                </a:solidFill>
                <a:latin typeface="Trebuchet MS"/>
                <a:ea typeface="Trebuchet MS"/>
              </a:rPr>
              <a:t>Pay-to-Script-Hash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Remainder are errors, proof-of-burn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5576040" y="2484360"/>
            <a:ext cx="2023920" cy="385920"/>
          </a:xfrm>
          <a:prstGeom prst="wedgeRectCallout">
            <a:avLst>
              <a:gd name="adj1" fmla="val -26704"/>
              <a:gd name="adj2" fmla="val 100019"/>
            </a:avLst>
          </a:prstGeom>
          <a:solidFill>
            <a:srgbClr val="a4c2f4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More on this soon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>
                <p:childTnLst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Recap: </a:t>
            </a: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consensus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200240"/>
            <a:ext cx="8606520" cy="2240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consensus gives us: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Append-only ledger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Decentralized consensus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Miners to validate transactions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3054600"/>
            <a:ext cx="8449200" cy="20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i="1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assuming a currency exists to motivate miners!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Proof-of-burn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600920" y="2910240"/>
            <a:ext cx="7093800" cy="168372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OP_RETURN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&lt;arbitrary data&gt;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600920" y="1226160"/>
            <a:ext cx="7093800" cy="168372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nothing’s going to redeem that ☹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07" dur="indefinite" restart="never" nodeType="tmRoot">
          <p:childTnLst>
            <p:seq>
              <p:cTn id="408" dur="indefinite" nodeType="mainSeq">
                <p:childTnLst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Should senders specify scripts?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57760" y="167472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548320" y="1357200"/>
            <a:ext cx="2695680" cy="194112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907240" y="1279080"/>
            <a:ext cx="1573200" cy="56088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Big Box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950840" y="1858680"/>
            <a:ext cx="326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2208240" y="1435320"/>
            <a:ext cx="30452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I’m ready to pay for my purchases!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 rot="10800000">
            <a:off x="5244840" y="2424960"/>
            <a:ext cx="329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2098080" y="2520360"/>
            <a:ext cx="3265920" cy="13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Cool! Well we’re using MULTISIG now, so include a script requiring 2 of our 3 account managers to approve. Don’t get any of those details wrong. Thanks for shopping at Big Box!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257760" y="1674720"/>
            <a:ext cx="1425960" cy="1306080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0"/>
          <p:cNvSpPr/>
          <p:nvPr/>
        </p:nvSpPr>
        <p:spPr>
          <a:xfrm>
            <a:off x="1324800" y="1143720"/>
            <a:ext cx="533520" cy="45072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14" dur="indefinite" restart="never" nodeType="tmRoot">
          <p:childTnLst>
            <p:seq>
              <p:cTn id="415" dur="indefinite" nodeType="mainSeq">
                <p:childTnLst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6864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Idea: use the hash of redemption script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600920" y="2910240"/>
            <a:ext cx="7093800" cy="168372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OP_HASH160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&lt;hash of redemption script&gt;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OP_EQUAL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600920" y="1226160"/>
            <a:ext cx="7093800" cy="168372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&lt;signature&gt;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&lt;&lt;pubkey&gt; OP_CHECKSIG&gt;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978200" y="4667400"/>
            <a:ext cx="6265800" cy="423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 to Script Hash”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1853640" y="1393200"/>
            <a:ext cx="6390360" cy="1516680"/>
          </a:xfrm>
          <a:prstGeom prst="rect">
            <a:avLst/>
          </a:prstGeom>
          <a:solidFill>
            <a:srgbClr val="ead1dc"/>
          </a:solidFill>
          <a:ln w="9360">
            <a:solidFill>
              <a:srgbClr val="0000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&lt;signature&gt;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1853640" y="2910240"/>
            <a:ext cx="6390360" cy="1516680"/>
          </a:xfrm>
          <a:prstGeom prst="rect">
            <a:avLst/>
          </a:prstGeom>
          <a:solidFill>
            <a:srgbClr val="ffe599"/>
          </a:solidFill>
          <a:ln w="9360">
            <a:solidFill>
              <a:srgbClr val="0000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&lt;pubkey&gt;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OP_CHECKSIG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 to script hash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57760" y="167472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5548320" y="1357200"/>
            <a:ext cx="2695680" cy="194112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5907240" y="1279080"/>
            <a:ext cx="1573200" cy="56088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Big Box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950840" y="1858680"/>
            <a:ext cx="326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"/>
          <p:cNvSpPr/>
          <p:nvPr/>
        </p:nvSpPr>
        <p:spPr>
          <a:xfrm>
            <a:off x="2208240" y="1435320"/>
            <a:ext cx="30452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I’m ready to pay for my purchases!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 rot="10800000">
            <a:off x="5244840" y="2424960"/>
            <a:ext cx="329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8"/>
          <p:cNvSpPr/>
          <p:nvPr/>
        </p:nvSpPr>
        <p:spPr>
          <a:xfrm>
            <a:off x="2098080" y="2520360"/>
            <a:ext cx="326592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Great! Here’s our address: 0x3454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" name="CustomShape 9"/>
          <p:cNvSpPr/>
          <p:nvPr/>
        </p:nvSpPr>
        <p:spPr>
          <a:xfrm>
            <a:off x="257760" y="167472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0" dur="indefinite" restart="never" nodeType="tmRoot">
          <p:childTnLst>
            <p:seq>
              <p:cTn id="461" dur="indefinite" nodeType="mainSeq">
                <p:childTnLst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Applications of Bitcoin scripts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470" dur="indefinite" restart="never" nodeType="tmRoot">
          <p:childTnLst>
            <p:seq>
              <p:cTn id="4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Example 1: Escrow transactions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45800" y="277416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7112160" y="277416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1746000" y="4069800"/>
            <a:ext cx="5366160" cy="9759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PROBLEM: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Alice wants to buy online from Bob. Alice doesn’t want to pay until after Bob ships.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Bob doesn’t want to ship until after Alice pays.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1895040" y="4069800"/>
            <a:ext cx="5002920" cy="665640"/>
          </a:xfrm>
          <a:prstGeom prst="rect">
            <a:avLst/>
          </a:prstGeom>
          <a:solidFill>
            <a:srgbClr val="fce5cd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to 2-of-3 of Alice, Bob, Judy (MULTISIG)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7511400" y="408060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544680" y="408060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725400" y="928080"/>
            <a:ext cx="1018800" cy="93312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>
            <a:off x="3692160" y="2647800"/>
            <a:ext cx="1299600" cy="857160"/>
          </a:xfrm>
          <a:prstGeom prst="cube">
            <a:avLst>
              <a:gd name="adj" fmla="val 25000"/>
            </a:avLst>
          </a:prstGeom>
          <a:solidFill>
            <a:srgbClr val="b45f06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To: Alice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From: Bob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 rot="10800000">
            <a:off x="7057800" y="3683880"/>
            <a:ext cx="545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1"/>
          <p:cNvSpPr/>
          <p:nvPr/>
        </p:nvSpPr>
        <p:spPr>
          <a:xfrm>
            <a:off x="1916280" y="1666800"/>
            <a:ext cx="5002920" cy="665640"/>
          </a:xfrm>
          <a:prstGeom prst="rect">
            <a:avLst/>
          </a:prstGeom>
          <a:solidFill>
            <a:srgbClr val="fce5cd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to Bob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SIGNED(ALICE, BOB)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2228400" y="2157120"/>
            <a:ext cx="212760" cy="20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2766240" y="1063440"/>
            <a:ext cx="3151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(normal case)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4858920" y="2952000"/>
            <a:ext cx="132840" cy="248400"/>
          </a:xfrm>
          <a:prstGeom prst="irregularSeal2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 rot="4878000">
            <a:off x="4221720" y="2553840"/>
            <a:ext cx="212760" cy="397800"/>
          </a:xfrm>
          <a:prstGeom prst="irregularSeal2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6"/>
          <p:cNvSpPr/>
          <p:nvPr/>
        </p:nvSpPr>
        <p:spPr>
          <a:xfrm>
            <a:off x="1906200" y="1693800"/>
            <a:ext cx="5002920" cy="665640"/>
          </a:xfrm>
          <a:prstGeom prst="rect">
            <a:avLst/>
          </a:prstGeom>
          <a:solidFill>
            <a:srgbClr val="fce5cd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SIGNED(ALICE, JUDY)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2853360" y="1006920"/>
            <a:ext cx="3151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(disputed case)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6" name="CustomShape 18"/>
          <p:cNvSpPr/>
          <p:nvPr/>
        </p:nvSpPr>
        <p:spPr>
          <a:xfrm>
            <a:off x="863640" y="183852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Judy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77" name="Google Shape;318;p32" descr=""/>
          <p:cNvPicPr/>
          <p:nvPr/>
        </p:nvPicPr>
        <p:blipFill>
          <a:blip r:embed="rId1"/>
          <a:stretch/>
        </p:blipFill>
        <p:spPr>
          <a:xfrm>
            <a:off x="928440" y="656280"/>
            <a:ext cx="1299600" cy="18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2" dur="indefinite" restart="never" nodeType="tmRoot">
          <p:childTnLst>
            <p:seq>
              <p:cTn id="473" dur="indefinite" nodeType="mainSeq">
                <p:childTnLst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7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0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0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4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6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048800" y="2503440"/>
            <a:ext cx="1677600" cy="195264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Example 2: Green addresses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45800" y="277416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544680" y="408060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7112160" y="277416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"/>
          <p:cNvSpPr/>
          <p:nvPr/>
        </p:nvSpPr>
        <p:spPr>
          <a:xfrm>
            <a:off x="7511400" y="408060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1746000" y="4069800"/>
            <a:ext cx="5366160" cy="97596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PROBLEM: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Alice wants to pay Bob.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Bob can’t wait 6 verifications to guard against double-spends, or is offline completely.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5" name="Google Shape;330;p33" descr=""/>
          <p:cNvPicPr/>
          <p:nvPr/>
        </p:nvPicPr>
        <p:blipFill>
          <a:blip r:embed="rId1"/>
          <a:stretch/>
        </p:blipFill>
        <p:spPr>
          <a:xfrm>
            <a:off x="3145680" y="1197000"/>
            <a:ext cx="1306080" cy="1306080"/>
          </a:xfrm>
          <a:prstGeom prst="rect">
            <a:avLst/>
          </a:prstGeom>
          <a:ln>
            <a:noFill/>
          </a:ln>
        </p:spPr>
      </p:pic>
      <p:sp>
        <p:nvSpPr>
          <p:cNvPr id="286" name="CustomShape 8"/>
          <p:cNvSpPr/>
          <p:nvPr/>
        </p:nvSpPr>
        <p:spPr>
          <a:xfrm>
            <a:off x="1746000" y="3146400"/>
            <a:ext cx="5002920" cy="66564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 x to Bob, y to Bank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SIGNED(BANK)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" name="CustomShape 9"/>
          <p:cNvSpPr/>
          <p:nvPr/>
        </p:nvSpPr>
        <p:spPr>
          <a:xfrm>
            <a:off x="7173000" y="2102400"/>
            <a:ext cx="162432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Faraday cage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CustomShape 10"/>
          <p:cNvSpPr/>
          <p:nvPr/>
        </p:nvSpPr>
        <p:spPr>
          <a:xfrm flipH="1" rot="10800000">
            <a:off x="3079800" y="2885400"/>
            <a:ext cx="156204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14760" y="1886760"/>
            <a:ext cx="291132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It’s me, Alice! Could you make out  a green payment to Bob?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CustomShape 12"/>
          <p:cNvSpPr/>
          <p:nvPr/>
        </p:nvSpPr>
        <p:spPr>
          <a:xfrm>
            <a:off x="3484800" y="232452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Bank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1" name="Google Shape;336;p33" descr=""/>
          <p:cNvPicPr/>
          <p:nvPr/>
        </p:nvPicPr>
        <p:blipFill>
          <a:blip r:embed="rId2"/>
          <a:stretch/>
        </p:blipFill>
        <p:spPr>
          <a:xfrm>
            <a:off x="991440" y="1284840"/>
            <a:ext cx="958320" cy="601200"/>
          </a:xfrm>
          <a:prstGeom prst="rect">
            <a:avLst/>
          </a:prstGeom>
          <a:ln>
            <a:noFill/>
          </a:ln>
        </p:spPr>
      </p:pic>
      <p:sp>
        <p:nvSpPr>
          <p:cNvPr id="292" name="CustomShape 13"/>
          <p:cNvSpPr/>
          <p:nvPr/>
        </p:nvSpPr>
        <p:spPr>
          <a:xfrm>
            <a:off x="4452120" y="3218760"/>
            <a:ext cx="1755720" cy="41688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 double spend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4563000" y="1063440"/>
            <a:ext cx="4234320" cy="771480"/>
          </a:xfrm>
          <a:prstGeom prst="wedgeEllipseCallout">
            <a:avLst>
              <a:gd name="adj1" fmla="val -49320"/>
              <a:gd name="adj2" fmla="val 5926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004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days since last double spend!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5211360" y="1358280"/>
            <a:ext cx="416880" cy="204120"/>
          </a:xfrm>
          <a:prstGeom prst="rect">
            <a:avLst/>
          </a:prstGeom>
          <a:solidFill>
            <a:srgbClr val="cc687a">
              <a:alpha val="59000"/>
            </a:srgbClr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4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Example 3: Efficient micro-payments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01160" y="314712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500400" y="445356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7112160" y="2986200"/>
            <a:ext cx="1425960" cy="130608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7511400" y="4292640"/>
            <a:ext cx="6274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1746000" y="4069800"/>
            <a:ext cx="5366160" cy="97596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PROBLEM: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Alice wants to pay Bob for each minute of phone service. She doesn’t want to incur a transaction fee every minute.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1818360" y="3714480"/>
            <a:ext cx="5002920" cy="49176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01 to Bob, 99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SIGNED(ALICE)___________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2" name="CustomShape 8"/>
          <p:cNvSpPr/>
          <p:nvPr/>
        </p:nvSpPr>
        <p:spPr>
          <a:xfrm>
            <a:off x="1818360" y="3222360"/>
            <a:ext cx="5002920" cy="49176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02 to Bob, 98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SIGNED(ALICE)___________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1818360" y="2730600"/>
            <a:ext cx="5002920" cy="49176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03 to Bob, 97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SIGNED(ALICE)___________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1818360" y="2238480"/>
            <a:ext cx="5002920" cy="49176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04 to Bob, 96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SIGNED(ALICE)___________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1818360" y="1405080"/>
            <a:ext cx="5002920" cy="49176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42 to Bob, 58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SIGNED(ALICE)___________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1927800" y="1850760"/>
            <a:ext cx="7722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1251720" y="2725560"/>
            <a:ext cx="1448280" cy="491760"/>
          </a:xfrm>
          <a:prstGeom prst="wedgeEllipseCallout">
            <a:avLst>
              <a:gd name="adj1" fmla="val -33454"/>
              <a:gd name="adj2" fmla="val 94350"/>
            </a:avLst>
          </a:prstGeom>
          <a:solidFill>
            <a:srgbClr val="ffe599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I’m done!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6391800" y="2655000"/>
            <a:ext cx="1553400" cy="491760"/>
          </a:xfrm>
          <a:prstGeom prst="wedgeEllipseCallout">
            <a:avLst>
              <a:gd name="adj1" fmla="val 32013"/>
              <a:gd name="adj2" fmla="val 92983"/>
            </a:avLst>
          </a:prstGeom>
          <a:solidFill>
            <a:srgbClr val="ffe599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I’ll publish!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1589040" y="1491480"/>
            <a:ext cx="228960" cy="2666880"/>
          </a:xfrm>
          <a:prstGeom prst="leftBrace">
            <a:avLst>
              <a:gd name="adj1" fmla="val 8333"/>
              <a:gd name="adj2" fmla="val 12054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6"/>
          <p:cNvSpPr/>
          <p:nvPr/>
        </p:nvSpPr>
        <p:spPr>
          <a:xfrm>
            <a:off x="140400" y="1491480"/>
            <a:ext cx="155340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all of these could be double-spends!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CustomShape 17"/>
          <p:cNvSpPr/>
          <p:nvPr/>
        </p:nvSpPr>
        <p:spPr>
          <a:xfrm>
            <a:off x="1818360" y="4453560"/>
            <a:ext cx="5002920" cy="491760"/>
          </a:xfrm>
          <a:prstGeom prst="rect">
            <a:avLst/>
          </a:prstGeom>
          <a:solidFill>
            <a:srgbClr val="00ff00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100 to Bob/Alice (MULTISIG)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>
            <a:off x="1818360" y="1405080"/>
            <a:ext cx="5002920" cy="491760"/>
          </a:xfrm>
          <a:prstGeom prst="rect">
            <a:avLst/>
          </a:prstGeom>
          <a:solidFill>
            <a:srgbClr val="00ff00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42 to Bob, 58 to 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 SIGNED(BOB)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3" name="CustomShape 19"/>
          <p:cNvSpPr/>
          <p:nvPr/>
        </p:nvSpPr>
        <p:spPr>
          <a:xfrm flipH="1">
            <a:off x="2699640" y="4024800"/>
            <a:ext cx="62280" cy="6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0"/>
          <p:cNvSpPr/>
          <p:nvPr/>
        </p:nvSpPr>
        <p:spPr>
          <a:xfrm flipH="1">
            <a:off x="2637360" y="3489480"/>
            <a:ext cx="87120" cy="11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1"/>
          <p:cNvSpPr/>
          <p:nvPr/>
        </p:nvSpPr>
        <p:spPr>
          <a:xfrm flipH="1">
            <a:off x="2599920" y="2971440"/>
            <a:ext cx="99720" cy="168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2"/>
          <p:cNvSpPr/>
          <p:nvPr/>
        </p:nvSpPr>
        <p:spPr>
          <a:xfrm flipH="1">
            <a:off x="2599560" y="2552760"/>
            <a:ext cx="66600" cy="208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3"/>
          <p:cNvSpPr/>
          <p:nvPr/>
        </p:nvSpPr>
        <p:spPr>
          <a:xfrm flipH="1">
            <a:off x="2590920" y="1720800"/>
            <a:ext cx="9360" cy="294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4"/>
          <p:cNvSpPr/>
          <p:nvPr/>
        </p:nvSpPr>
        <p:spPr>
          <a:xfrm>
            <a:off x="1908720" y="1056600"/>
            <a:ext cx="47048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What if Bob never signs??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9" name="CustomShape 25"/>
          <p:cNvSpPr/>
          <p:nvPr/>
        </p:nvSpPr>
        <p:spPr>
          <a:xfrm>
            <a:off x="1818360" y="2375280"/>
            <a:ext cx="5002920" cy="491760"/>
          </a:xfrm>
          <a:prstGeom prst="rect">
            <a:avLst/>
          </a:prstGeom>
          <a:solidFill>
            <a:srgbClr val="b6d7a8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Input: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; Pay 100 to Alice, LOCK until time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 SIGNED(BOB)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0" name="CustomShape 26"/>
          <p:cNvSpPr/>
          <p:nvPr/>
        </p:nvSpPr>
        <p:spPr>
          <a:xfrm>
            <a:off x="1865880" y="2063520"/>
            <a:ext cx="491652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Alice demands a timed refund transaction before starting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87" dur="indefinite" restart="never" nodeType="tmRoot">
          <p:childTnLst>
            <p:seq>
              <p:cTn id="588" dur="indefinite" nodeType="mainSeq">
                <p:childTnLst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9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8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6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4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6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7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7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7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8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84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8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90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93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9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9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0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0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0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1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lock_time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2085840" y="850320"/>
            <a:ext cx="8229240" cy="4145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"hash":"5a42590...b8b6b",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"ver":1,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"vin_sz":2,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"vout_sz":1,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"lock_time":315415,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"size":404,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616280" y="3284640"/>
            <a:ext cx="3985920" cy="423000"/>
          </a:xfrm>
          <a:prstGeom prst="wedgeRectCallout">
            <a:avLst>
              <a:gd name="adj1" fmla="val -36192"/>
              <a:gd name="adj2" fmla="val -81461"/>
            </a:avLst>
          </a:prstGeom>
          <a:solidFill>
            <a:srgbClr val="c9daf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Block index or real-world timestamp before which this transaction can’t be published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26" dur="indefinite" restart="never" nodeType="tmRoot">
          <p:childTnLst>
            <p:seq>
              <p:cTn id="727" dur="indefinite" nodeType="mainSeq">
                <p:childTnLst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More advanced scripts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200240"/>
            <a:ext cx="8348040" cy="364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Multiplayer lotteries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Hash pre-image challenges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Coin-swapping protocols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Don’t miss the lecture on anonymity!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1383480" y="3733920"/>
            <a:ext cx="4930920" cy="8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74e13"/>
                </a:solidFill>
                <a:latin typeface="Trebuchet MS"/>
                <a:ea typeface="Trebuchet MS"/>
              </a:rPr>
              <a:t>“</a:t>
            </a:r>
            <a:r>
              <a:rPr b="1" lang="en-US" sz="3600" spc="-1" strike="noStrike">
                <a:solidFill>
                  <a:srgbClr val="274e13"/>
                </a:solidFill>
                <a:latin typeface="Trebuchet MS"/>
                <a:ea typeface="Trebuchet MS"/>
              </a:rPr>
              <a:t>Smart contracts”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33" dur="indefinite" restart="never" nodeType="tmRoot">
          <p:childTnLst>
            <p:seq>
              <p:cTn id="734" dur="indefinite" nodeType="mainSeq">
                <p:childTnLst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9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Bitcoin transactions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Bitcoin blocks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40" dur="indefinite" restart="never" nodeType="tmRoot">
          <p:childTnLst>
            <p:seq>
              <p:cTn id="7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403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blocks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57200" y="1200240"/>
            <a:ext cx="8348040" cy="358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Why bundle transactions together?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Single unit of work for miners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Limit length of hash-chain of blocks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Faster to verify history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42" dur="indefinite" restart="never" nodeType="tmRoot">
          <p:childTnLst>
            <p:seq>
              <p:cTn id="7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891600" y="1994040"/>
            <a:ext cx="1343880" cy="3794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trans: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91600" y="1671840"/>
            <a:ext cx="1343880" cy="3218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457200" y="403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block structure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2902680" y="1521360"/>
            <a:ext cx="2066040" cy="542520"/>
          </a:xfrm>
          <a:custGeom>
            <a:avLst/>
            <a:gdLst/>
            <a:ah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1558440" y="2043000"/>
            <a:ext cx="1343880" cy="3794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trans: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1558440" y="1720800"/>
            <a:ext cx="1343880" cy="3218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550800" y="1558080"/>
            <a:ext cx="2066040" cy="542520"/>
          </a:xfrm>
          <a:custGeom>
            <a:avLst/>
            <a:gdLst/>
            <a:ah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6243480" y="1994040"/>
            <a:ext cx="1343880" cy="3794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trans: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6243480" y="1671840"/>
            <a:ext cx="1343880" cy="32184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prev: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5254560" y="1521360"/>
            <a:ext cx="2066040" cy="542520"/>
          </a:xfrm>
          <a:custGeom>
            <a:avLst/>
            <a:gdLst/>
            <a:ahLst/>
            <a:rect l="l" t="t" r="r" b="b"/>
            <a:pathLst>
              <a:path w="82662" h="55553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60">
            <a:solidFill>
              <a:srgbClr val="99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1"/>
          <p:cNvSpPr/>
          <p:nvPr/>
        </p:nvSpPr>
        <p:spPr>
          <a:xfrm>
            <a:off x="4332240" y="285876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3480480" y="37159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5445720" y="3715920"/>
            <a:ext cx="1343880" cy="456840"/>
          </a:xfrm>
          <a:prstGeom prst="rect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H(  )   H( 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111560" y="3093840"/>
            <a:ext cx="637920" cy="621720"/>
          </a:xfrm>
          <a:custGeom>
            <a:avLst/>
            <a:gdLst/>
            <a:ah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5"/>
          <p:cNvSpPr/>
          <p:nvPr/>
        </p:nvSpPr>
        <p:spPr>
          <a:xfrm flipH="1">
            <a:off x="5363640" y="3093840"/>
            <a:ext cx="766080" cy="621720"/>
          </a:xfrm>
          <a:custGeom>
            <a:avLst/>
            <a:gdLst/>
            <a:ahLst/>
            <a:rect l="l" t="t" r="r" b="b"/>
            <a:pathLst>
              <a:path w="62219" h="24888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6"/>
          <p:cNvSpPr/>
          <p:nvPr/>
        </p:nvSpPr>
        <p:spPr>
          <a:xfrm flipH="1">
            <a:off x="4980600" y="2272680"/>
            <a:ext cx="43920" cy="58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7"/>
          <p:cNvSpPr/>
          <p:nvPr/>
        </p:nvSpPr>
        <p:spPr>
          <a:xfrm flipH="1">
            <a:off x="3237120" y="4008240"/>
            <a:ext cx="67032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8"/>
          <p:cNvSpPr/>
          <p:nvPr/>
        </p:nvSpPr>
        <p:spPr>
          <a:xfrm>
            <a:off x="4546800" y="3972600"/>
            <a:ext cx="1656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2709000" y="4691880"/>
            <a:ext cx="1055880" cy="3013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transaction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4035600" y="4691880"/>
            <a:ext cx="1055880" cy="3013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transaction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 flipH="1">
            <a:off x="5889600" y="3959640"/>
            <a:ext cx="1332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2"/>
          <p:cNvSpPr/>
          <p:nvPr/>
        </p:nvSpPr>
        <p:spPr>
          <a:xfrm>
            <a:off x="6525000" y="3986280"/>
            <a:ext cx="792720" cy="7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3"/>
          <p:cNvSpPr/>
          <p:nvPr/>
        </p:nvSpPr>
        <p:spPr>
          <a:xfrm>
            <a:off x="5361840" y="4691880"/>
            <a:ext cx="1055880" cy="3013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transaction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6789960" y="4691880"/>
            <a:ext cx="1055880" cy="3013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transaction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284040" y="1260720"/>
            <a:ext cx="7785360" cy="131364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6"/>
          <p:cNvSpPr/>
          <p:nvPr/>
        </p:nvSpPr>
        <p:spPr>
          <a:xfrm>
            <a:off x="2521080" y="2761200"/>
            <a:ext cx="5548320" cy="232524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7"/>
          <p:cNvSpPr/>
          <p:nvPr/>
        </p:nvSpPr>
        <p:spPr>
          <a:xfrm>
            <a:off x="1225080" y="834480"/>
            <a:ext cx="22550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Hash chain of blocks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168840" y="3463920"/>
            <a:ext cx="23522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Hash tree (Merkle tree) of transactions in each block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44" dur="indefinite" restart="never" nodeType="tmRoot">
          <p:childTnLst>
            <p:seq>
              <p:cTn id="745" dur="indefinite" nodeType="mainSeq">
                <p:childTnLst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8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a Bitcoin block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2187720" y="726840"/>
            <a:ext cx="8229240" cy="412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{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"hash":"00000000000000001aad2...",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"ver":2,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"prev_block":"00000000000000003043...",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"time":1391279636,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"bits":419558700,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"nonce":459459841,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"mrkl_root":"89776...",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"n_tx":354,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"size":181520,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"tx":[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...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],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"mrkl_tree":[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"6bd5eb25...",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...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"89776cdb..."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763640" y="1159200"/>
            <a:ext cx="275760" cy="12553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1763640" y="2510640"/>
            <a:ext cx="275760" cy="239976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5"/>
          <p:cNvSpPr/>
          <p:nvPr/>
        </p:nvSpPr>
        <p:spPr>
          <a:xfrm>
            <a:off x="280440" y="3520080"/>
            <a:ext cx="133488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transaction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334080" y="1613160"/>
            <a:ext cx="1281600" cy="6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block header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62" dur="indefinite" restart="never" nodeType="tmRoot">
          <p:childTnLst>
            <p:seq>
              <p:cTn id="7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a Bitcoin block header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2187720" y="1021680"/>
            <a:ext cx="8229240" cy="4121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"hash":"00000000000000001aad2...",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"ver":2,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"prev_block":"00000000000000003043...",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"time":1391279636,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"bits":419558700,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"nonce":459459841,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"mrkl_root":"89776...",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298440" y="2143080"/>
            <a:ext cx="12816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mining puzzle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 flipH="1" rot="10800000">
            <a:off x="2262960" y="2316960"/>
            <a:ext cx="105588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"/>
          <p:cNvSpPr/>
          <p:nvPr/>
        </p:nvSpPr>
        <p:spPr>
          <a:xfrm>
            <a:off x="1323000" y="2557080"/>
            <a:ext cx="86472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"/>
          <p:cNvSpPr/>
          <p:nvPr/>
        </p:nvSpPr>
        <p:spPr>
          <a:xfrm>
            <a:off x="1322640" y="2832120"/>
            <a:ext cx="985320" cy="55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7"/>
          <p:cNvSpPr/>
          <p:nvPr/>
        </p:nvSpPr>
        <p:spPr>
          <a:xfrm>
            <a:off x="6755760" y="1615680"/>
            <a:ext cx="416880" cy="228132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8"/>
          <p:cNvSpPr/>
          <p:nvPr/>
        </p:nvSpPr>
        <p:spPr>
          <a:xfrm>
            <a:off x="7277760" y="2224800"/>
            <a:ext cx="12816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hashed during mining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7277760" y="3950640"/>
            <a:ext cx="12816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not hashed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6755760" y="3950640"/>
            <a:ext cx="416880" cy="39924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64" dur="indefinite" restart="never" nodeType="tmRoot">
          <p:childTnLst>
            <p:seq>
              <p:cTn id="765" dur="indefinite" nodeType="mainSeq">
                <p:childTnLst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0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6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4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0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3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coinbase transaction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976040" y="784440"/>
            <a:ext cx="6480360" cy="449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"in":[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"prev_out":{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"hash":"000000.....0000000",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"n":4294967295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},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"coinbase":"..."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},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"out":[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"value":"25.03371419",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"scriptPubKey":"OPDUP OPHASH160 ... 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867320" y="1889280"/>
            <a:ext cx="234360" cy="2563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1867320" y="2211480"/>
            <a:ext cx="234360" cy="12697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280440" y="2634840"/>
            <a:ext cx="1172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arbitrary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280440" y="1792440"/>
            <a:ext cx="132912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redeeming nothing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4962600" y="1425600"/>
            <a:ext cx="1646640" cy="3661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d9eeb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Null hash pointer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4488120" y="2451240"/>
            <a:ext cx="4012560" cy="1029600"/>
          </a:xfrm>
          <a:prstGeom prst="wedgeRectCallout">
            <a:avLst>
              <a:gd name="adj1" fmla="val -55215"/>
              <a:gd name="adj2" fmla="val -2704"/>
            </a:avLst>
          </a:prstGeom>
          <a:solidFill>
            <a:srgbClr val="ead1dc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First ever coinbase parameter: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Times 03/Jan/2009 Chancellor on brink of second bailout for banks”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9"/>
          <p:cNvSpPr/>
          <p:nvPr/>
        </p:nvSpPr>
        <p:spPr>
          <a:xfrm rot="5400000">
            <a:off x="3305520" y="3692520"/>
            <a:ext cx="591120" cy="21924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0"/>
          <p:cNvSpPr/>
          <p:nvPr/>
        </p:nvSpPr>
        <p:spPr>
          <a:xfrm rot="5400000">
            <a:off x="4266000" y="3445560"/>
            <a:ext cx="234360" cy="10699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1"/>
          <p:cNvSpPr/>
          <p:nvPr/>
        </p:nvSpPr>
        <p:spPr>
          <a:xfrm>
            <a:off x="3344760" y="3163320"/>
            <a:ext cx="1329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block reward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12"/>
          <p:cNvSpPr/>
          <p:nvPr/>
        </p:nvSpPr>
        <p:spPr>
          <a:xfrm>
            <a:off x="3776760" y="3594960"/>
            <a:ext cx="206424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transaction fees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94" dur="indefinite" restart="never" nodeType="tmRoot">
          <p:childTnLst>
            <p:seq>
              <p:cTn id="795" dur="indefinite" nodeType="mainSeq">
                <p:childTnLst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0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3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6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0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8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See for yourself!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Google Shape;475;p43" descr=""/>
          <p:cNvPicPr/>
          <p:nvPr/>
        </p:nvPicPr>
        <p:blipFill>
          <a:blip r:embed="rId1"/>
          <a:stretch/>
        </p:blipFill>
        <p:spPr>
          <a:xfrm>
            <a:off x="243000" y="1063440"/>
            <a:ext cx="8657640" cy="343404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892440" y="4628160"/>
            <a:ext cx="71859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blockchain.info (and many other sites)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834" dur="indefinite" restart="never" nodeType="tmRoot">
          <p:childTnLst>
            <p:seq>
              <p:cTn id="8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The Bitcoin network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836" dur="indefinite" restart="never" nodeType="tmRoot">
          <p:childTnLst>
            <p:seq>
              <p:cTn id="8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 P2P network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457200" y="1200240"/>
            <a:ext cx="8348040" cy="314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Ad-hoc protocol (runs on TCP port 8333)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Ad-hoc network with random topology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All nodes are equal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New nodes can join at any time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Forget non-responding nodes after 3 hr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38" dur="indefinite" restart="never" nodeType="tmRoot">
          <p:childTnLst>
            <p:seq>
              <p:cTn id="8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Joining the Bitcoin P2P network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1509120" y="131580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856800" y="320328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2871360" y="41493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6553440" y="18057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4492440" y="30560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4810680" y="11721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9" name="CustomShape 8"/>
          <p:cNvSpPr/>
          <p:nvPr/>
        </p:nvSpPr>
        <p:spPr>
          <a:xfrm>
            <a:off x="6845040" y="33854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0" name="CustomShape 9"/>
          <p:cNvSpPr/>
          <p:nvPr/>
        </p:nvSpPr>
        <p:spPr>
          <a:xfrm flipH="1">
            <a:off x="1219680" y="2079720"/>
            <a:ext cx="651960" cy="11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0"/>
          <p:cNvSpPr/>
          <p:nvPr/>
        </p:nvSpPr>
        <p:spPr>
          <a:xfrm flipH="1">
            <a:off x="2235240" y="1553760"/>
            <a:ext cx="257436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1"/>
          <p:cNvSpPr/>
          <p:nvPr/>
        </p:nvSpPr>
        <p:spPr>
          <a:xfrm flipH="1">
            <a:off x="1582920" y="3438000"/>
            <a:ext cx="290844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2"/>
          <p:cNvSpPr/>
          <p:nvPr/>
        </p:nvSpPr>
        <p:spPr>
          <a:xfrm flipH="1">
            <a:off x="5218920" y="2187720"/>
            <a:ext cx="1333800" cy="124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3"/>
          <p:cNvSpPr/>
          <p:nvPr/>
        </p:nvSpPr>
        <p:spPr>
          <a:xfrm rot="10800000">
            <a:off x="6553440" y="2187720"/>
            <a:ext cx="101592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4"/>
          <p:cNvSpPr/>
          <p:nvPr/>
        </p:nvSpPr>
        <p:spPr>
          <a:xfrm flipH="1">
            <a:off x="3515040" y="3819600"/>
            <a:ext cx="1340640" cy="4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5"/>
          <p:cNvSpPr/>
          <p:nvPr/>
        </p:nvSpPr>
        <p:spPr>
          <a:xfrm rot="10800000">
            <a:off x="7208640" y="3385440"/>
            <a:ext cx="252720" cy="8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6"/>
          <p:cNvSpPr/>
          <p:nvPr/>
        </p:nvSpPr>
        <p:spPr>
          <a:xfrm flipH="1">
            <a:off x="3598200" y="3767400"/>
            <a:ext cx="324648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7"/>
          <p:cNvSpPr/>
          <p:nvPr/>
        </p:nvSpPr>
        <p:spPr>
          <a:xfrm>
            <a:off x="2788200" y="2185920"/>
            <a:ext cx="726480" cy="76356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9" name="CustomShape 18"/>
          <p:cNvSpPr/>
          <p:nvPr/>
        </p:nvSpPr>
        <p:spPr>
          <a:xfrm>
            <a:off x="2934000" y="1425240"/>
            <a:ext cx="2220120" cy="6541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Hello World! I’m ready to Bitcoin!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0" name="CustomShape 19"/>
          <p:cNvSpPr/>
          <p:nvPr/>
        </p:nvSpPr>
        <p:spPr>
          <a:xfrm flipH="1" rot="10800000">
            <a:off x="4829400" y="2567880"/>
            <a:ext cx="1314000" cy="58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0"/>
          <p:cNvSpPr/>
          <p:nvPr/>
        </p:nvSpPr>
        <p:spPr>
          <a:xfrm>
            <a:off x="3818520" y="2217240"/>
            <a:ext cx="11797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getaddr()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CustomShape 21"/>
          <p:cNvSpPr/>
          <p:nvPr/>
        </p:nvSpPr>
        <p:spPr>
          <a:xfrm flipH="1">
            <a:off x="3459240" y="1935720"/>
            <a:ext cx="1713960" cy="85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2"/>
          <p:cNvSpPr/>
          <p:nvPr/>
        </p:nvSpPr>
        <p:spPr>
          <a:xfrm>
            <a:off x="4266000" y="2217240"/>
            <a:ext cx="11797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1, 7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4" name="CustomShape 23"/>
          <p:cNvSpPr/>
          <p:nvPr/>
        </p:nvSpPr>
        <p:spPr>
          <a:xfrm rot="10800000">
            <a:off x="2788200" y="2567880"/>
            <a:ext cx="551880" cy="53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4"/>
          <p:cNvSpPr/>
          <p:nvPr/>
        </p:nvSpPr>
        <p:spPr>
          <a:xfrm flipH="1" rot="10800000">
            <a:off x="6384960" y="2567880"/>
            <a:ext cx="2870280" cy="34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5"/>
          <p:cNvSpPr/>
          <p:nvPr/>
        </p:nvSpPr>
        <p:spPr>
          <a:xfrm>
            <a:off x="4998600" y="2255760"/>
            <a:ext cx="11797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getaddr()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7" name="CustomShape 26"/>
          <p:cNvSpPr/>
          <p:nvPr/>
        </p:nvSpPr>
        <p:spPr>
          <a:xfrm>
            <a:off x="1754280" y="2232720"/>
            <a:ext cx="11797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getaddr()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8" name="CustomShape 27"/>
          <p:cNvSpPr/>
          <p:nvPr/>
        </p:nvSpPr>
        <p:spPr>
          <a:xfrm flipH="1">
            <a:off x="3514320" y="1935720"/>
            <a:ext cx="165852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8"/>
          <p:cNvSpPr/>
          <p:nvPr/>
        </p:nvSpPr>
        <p:spPr>
          <a:xfrm>
            <a:off x="2171520" y="2079360"/>
            <a:ext cx="643680" cy="4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9"/>
          <p:cNvSpPr/>
          <p:nvPr/>
        </p:nvSpPr>
        <p:spPr>
          <a:xfrm flipH="1">
            <a:off x="1573560" y="2949840"/>
            <a:ext cx="157752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40" dur="indefinite" restart="never" nodeType="tmRoot">
          <p:childTnLst>
            <p:seq>
              <p:cTn id="841" dur="indefinite" nodeType="mainSeq">
                <p:childTnLst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6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9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53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6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6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1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78" dur="14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81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98" dur="17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0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04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0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3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6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40320"/>
            <a:ext cx="83941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An account-based ledger (</a:t>
            </a:r>
            <a:r>
              <a:rPr b="1" i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Bitcoin)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70120" y="1244880"/>
            <a:ext cx="5616360" cy="434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Create 25 coins and credit to Alice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rebuchet MS"/>
                <a:ea typeface="Trebuchet MS"/>
              </a:rPr>
              <a:t>ASSERTED BY MINERS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70120" y="1679760"/>
            <a:ext cx="5616360" cy="434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Transfer 17 coins from Alice to Bob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70120" y="2114280"/>
            <a:ext cx="5616360" cy="434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Transfer 8 coins from Bob to Carol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rebuchet MS"/>
                <a:ea typeface="Trebuchet MS"/>
              </a:rPr>
              <a:t>SIGNED(Bob)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70120" y="2549160"/>
            <a:ext cx="5616360" cy="4345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Transfer 5 coins from Carol to Alice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rebuchet MS"/>
                <a:ea typeface="Trebuchet MS"/>
              </a:rPr>
              <a:t>SIGNED(Carol)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2358000" y="4490280"/>
            <a:ext cx="4427640" cy="52632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SIMPLIFICATION: only one transaction per block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05000" y="1350360"/>
            <a:ext cx="360" cy="26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8"/>
          <p:cNvSpPr/>
          <p:nvPr/>
        </p:nvSpPr>
        <p:spPr>
          <a:xfrm>
            <a:off x="124200" y="1002960"/>
            <a:ext cx="5979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870120" y="2983680"/>
            <a:ext cx="5616360" cy="434520"/>
          </a:xfrm>
          <a:prstGeom prst="rect">
            <a:avLst/>
          </a:prstGeom>
          <a:solidFill>
            <a:srgbClr val="f6b26b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Transfer 15 coins from Alice to David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 rot="10800000">
            <a:off x="7039080" y="2686320"/>
            <a:ext cx="18000" cy="18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7178760" y="1100160"/>
            <a:ext cx="1552680" cy="10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might need to scan backwards until genesis!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6551280" y="2742120"/>
            <a:ext cx="2055240" cy="754560"/>
          </a:xfrm>
          <a:prstGeom prst="cloudCallout">
            <a:avLst>
              <a:gd name="adj1" fmla="val -68996"/>
              <a:gd name="adj2" fmla="val 20028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is this valid?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Transaction propagation (flooding)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1509120" y="131580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856800" y="320328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2871360" y="41493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6553440" y="18057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4492440" y="30560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4810680" y="11721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6845040" y="33854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H="1">
            <a:off x="1219680" y="2079720"/>
            <a:ext cx="651960" cy="11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0"/>
          <p:cNvSpPr/>
          <p:nvPr/>
        </p:nvSpPr>
        <p:spPr>
          <a:xfrm flipH="1">
            <a:off x="2235240" y="1553760"/>
            <a:ext cx="257436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1"/>
          <p:cNvSpPr/>
          <p:nvPr/>
        </p:nvSpPr>
        <p:spPr>
          <a:xfrm flipH="1">
            <a:off x="1582920" y="3438000"/>
            <a:ext cx="290844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2"/>
          <p:cNvSpPr/>
          <p:nvPr/>
        </p:nvSpPr>
        <p:spPr>
          <a:xfrm flipH="1">
            <a:off x="5218920" y="2187720"/>
            <a:ext cx="1333800" cy="124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3"/>
          <p:cNvSpPr/>
          <p:nvPr/>
        </p:nvSpPr>
        <p:spPr>
          <a:xfrm rot="10800000">
            <a:off x="6553440" y="2187720"/>
            <a:ext cx="101592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4"/>
          <p:cNvSpPr/>
          <p:nvPr/>
        </p:nvSpPr>
        <p:spPr>
          <a:xfrm flipH="1">
            <a:off x="3515040" y="3819600"/>
            <a:ext cx="1340640" cy="4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5"/>
          <p:cNvSpPr/>
          <p:nvPr/>
        </p:nvSpPr>
        <p:spPr>
          <a:xfrm rot="10800000">
            <a:off x="7208640" y="3385440"/>
            <a:ext cx="252720" cy="8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6"/>
          <p:cNvSpPr/>
          <p:nvPr/>
        </p:nvSpPr>
        <p:spPr>
          <a:xfrm flipH="1">
            <a:off x="3598200" y="3767400"/>
            <a:ext cx="324648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7"/>
          <p:cNvSpPr/>
          <p:nvPr/>
        </p:nvSpPr>
        <p:spPr>
          <a:xfrm>
            <a:off x="2788200" y="2185920"/>
            <a:ext cx="726480" cy="76356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2171520" y="2079360"/>
            <a:ext cx="643680" cy="4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9"/>
          <p:cNvSpPr/>
          <p:nvPr/>
        </p:nvSpPr>
        <p:spPr>
          <a:xfrm flipH="1">
            <a:off x="1573560" y="2949840"/>
            <a:ext cx="157752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0"/>
          <p:cNvSpPr/>
          <p:nvPr/>
        </p:nvSpPr>
        <p:spPr>
          <a:xfrm flipH="1">
            <a:off x="3514320" y="1935720"/>
            <a:ext cx="165852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1"/>
          <p:cNvSpPr/>
          <p:nvPr/>
        </p:nvSpPr>
        <p:spPr>
          <a:xfrm>
            <a:off x="3151440" y="3154320"/>
            <a:ext cx="1255320" cy="8571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New tx!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A→B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2" name="CustomShape 22"/>
          <p:cNvSpPr/>
          <p:nvPr/>
        </p:nvSpPr>
        <p:spPr>
          <a:xfrm>
            <a:off x="2961360" y="4715280"/>
            <a:ext cx="546480" cy="14328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>
            <a:off x="4582440" y="3623760"/>
            <a:ext cx="546480" cy="14328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4" name="CustomShape 24"/>
          <p:cNvSpPr/>
          <p:nvPr/>
        </p:nvSpPr>
        <p:spPr>
          <a:xfrm>
            <a:off x="6935040" y="3958920"/>
            <a:ext cx="546480" cy="14328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978840" y="3767400"/>
            <a:ext cx="546480" cy="14328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5296680" y="414936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>
            <a:off x="7112880" y="283788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28"/>
          <p:cNvSpPr/>
          <p:nvPr/>
        </p:nvSpPr>
        <p:spPr>
          <a:xfrm>
            <a:off x="4090680" y="411120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29"/>
          <p:cNvSpPr/>
          <p:nvPr/>
        </p:nvSpPr>
        <p:spPr>
          <a:xfrm>
            <a:off x="2375280" y="324936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821920" y="278748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6643440" y="2364480"/>
            <a:ext cx="546480" cy="14328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7149960" y="987840"/>
            <a:ext cx="1577520" cy="8571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Already heard that!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20" dur="indefinite" restart="never" nodeType="tmRoot">
          <p:childTnLst>
            <p:seq>
              <p:cTn id="921" dur="indefinite" nodeType="mainSeq">
                <p:childTnLst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6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30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5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5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9" dur="12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5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69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7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6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9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4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9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457200" y="205920"/>
            <a:ext cx="84308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Should I relay a proposed transaction?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457200" y="1200240"/>
            <a:ext cx="8348040" cy="399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Transaction valid with current block chain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(default) script matches a whitelist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Avoid unusual scripts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Haven’t seen before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Avoid infinite loops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Doesn’t conflict with others I’ve relayed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Avoid double-spends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 rot="10800000">
            <a:off x="5162040" y="2852280"/>
            <a:ext cx="68076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"/>
          <p:cNvSpPr/>
          <p:nvPr/>
        </p:nvSpPr>
        <p:spPr>
          <a:xfrm flipH="1">
            <a:off x="4425120" y="3128400"/>
            <a:ext cx="87372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"/>
          <p:cNvSpPr/>
          <p:nvPr/>
        </p:nvSpPr>
        <p:spPr>
          <a:xfrm flipH="1">
            <a:off x="4489560" y="3487320"/>
            <a:ext cx="91044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6"/>
          <p:cNvSpPr/>
          <p:nvPr/>
        </p:nvSpPr>
        <p:spPr>
          <a:xfrm>
            <a:off x="5401080" y="2714400"/>
            <a:ext cx="3321360" cy="68076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Sanity checks only...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Some nodes may ignore them!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90" dur="indefinite" restart="never" nodeType="tmRoot">
          <p:childTnLst>
            <p:seq>
              <p:cTn id="991" dur="indefinite" nodeType="mainSeq">
                <p:childTnLst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6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9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2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Nodes may differ on transaction pool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509120" y="131580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856800" y="320328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871360" y="41493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3" name="CustomShape 5"/>
          <p:cNvSpPr/>
          <p:nvPr/>
        </p:nvSpPr>
        <p:spPr>
          <a:xfrm>
            <a:off x="6553440" y="18057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" name="CustomShape 6"/>
          <p:cNvSpPr/>
          <p:nvPr/>
        </p:nvSpPr>
        <p:spPr>
          <a:xfrm>
            <a:off x="4492440" y="30560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" name="CustomShape 7"/>
          <p:cNvSpPr/>
          <p:nvPr/>
        </p:nvSpPr>
        <p:spPr>
          <a:xfrm>
            <a:off x="4810680" y="117216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6" name="CustomShape 8"/>
          <p:cNvSpPr/>
          <p:nvPr/>
        </p:nvSpPr>
        <p:spPr>
          <a:xfrm>
            <a:off x="6845040" y="33854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7" name="CustomShape 9"/>
          <p:cNvSpPr/>
          <p:nvPr/>
        </p:nvSpPr>
        <p:spPr>
          <a:xfrm flipH="1">
            <a:off x="1219680" y="2079720"/>
            <a:ext cx="651960" cy="11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0"/>
          <p:cNvSpPr/>
          <p:nvPr/>
        </p:nvSpPr>
        <p:spPr>
          <a:xfrm flipH="1">
            <a:off x="2235240" y="1553760"/>
            <a:ext cx="257436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1"/>
          <p:cNvSpPr/>
          <p:nvPr/>
        </p:nvSpPr>
        <p:spPr>
          <a:xfrm flipH="1">
            <a:off x="1582920" y="3438000"/>
            <a:ext cx="290844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2"/>
          <p:cNvSpPr/>
          <p:nvPr/>
        </p:nvSpPr>
        <p:spPr>
          <a:xfrm flipH="1">
            <a:off x="5218920" y="2187720"/>
            <a:ext cx="1333800" cy="124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3"/>
          <p:cNvSpPr/>
          <p:nvPr/>
        </p:nvSpPr>
        <p:spPr>
          <a:xfrm rot="10800000">
            <a:off x="6553440" y="2187720"/>
            <a:ext cx="101592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4"/>
          <p:cNvSpPr/>
          <p:nvPr/>
        </p:nvSpPr>
        <p:spPr>
          <a:xfrm flipH="1">
            <a:off x="3515040" y="3819600"/>
            <a:ext cx="1340640" cy="4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5"/>
          <p:cNvSpPr/>
          <p:nvPr/>
        </p:nvSpPr>
        <p:spPr>
          <a:xfrm rot="10800000">
            <a:off x="7208640" y="3385440"/>
            <a:ext cx="252720" cy="8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6"/>
          <p:cNvSpPr/>
          <p:nvPr/>
        </p:nvSpPr>
        <p:spPr>
          <a:xfrm flipH="1">
            <a:off x="3598200" y="3767400"/>
            <a:ext cx="324648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7"/>
          <p:cNvSpPr/>
          <p:nvPr/>
        </p:nvSpPr>
        <p:spPr>
          <a:xfrm>
            <a:off x="2788200" y="2185920"/>
            <a:ext cx="726480" cy="76356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CustomShape 18"/>
          <p:cNvSpPr/>
          <p:nvPr/>
        </p:nvSpPr>
        <p:spPr>
          <a:xfrm>
            <a:off x="2171520" y="2079360"/>
            <a:ext cx="643680" cy="4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9"/>
          <p:cNvSpPr/>
          <p:nvPr/>
        </p:nvSpPr>
        <p:spPr>
          <a:xfrm flipH="1">
            <a:off x="1573560" y="2949840"/>
            <a:ext cx="157752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0"/>
          <p:cNvSpPr/>
          <p:nvPr/>
        </p:nvSpPr>
        <p:spPr>
          <a:xfrm flipH="1">
            <a:off x="3514320" y="1935720"/>
            <a:ext cx="165852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1"/>
          <p:cNvSpPr/>
          <p:nvPr/>
        </p:nvSpPr>
        <p:spPr>
          <a:xfrm>
            <a:off x="2961360" y="4715280"/>
            <a:ext cx="546480" cy="1432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0" name="CustomShape 22"/>
          <p:cNvSpPr/>
          <p:nvPr/>
        </p:nvSpPr>
        <p:spPr>
          <a:xfrm>
            <a:off x="4582440" y="3623760"/>
            <a:ext cx="546480" cy="1432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1" name="CustomShape 23"/>
          <p:cNvSpPr/>
          <p:nvPr/>
        </p:nvSpPr>
        <p:spPr>
          <a:xfrm>
            <a:off x="6935040" y="3958920"/>
            <a:ext cx="546480" cy="1432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CustomShape 24"/>
          <p:cNvSpPr/>
          <p:nvPr/>
        </p:nvSpPr>
        <p:spPr>
          <a:xfrm>
            <a:off x="978840" y="3767400"/>
            <a:ext cx="546480" cy="1432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CustomShape 25"/>
          <p:cNvSpPr/>
          <p:nvPr/>
        </p:nvSpPr>
        <p:spPr>
          <a:xfrm>
            <a:off x="6643440" y="2364480"/>
            <a:ext cx="546480" cy="1432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CustomShape 26"/>
          <p:cNvSpPr/>
          <p:nvPr/>
        </p:nvSpPr>
        <p:spPr>
          <a:xfrm>
            <a:off x="1770120" y="289368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27"/>
          <p:cNvSpPr/>
          <p:nvPr/>
        </p:nvSpPr>
        <p:spPr>
          <a:xfrm>
            <a:off x="2032920" y="508680"/>
            <a:ext cx="1255320" cy="8571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New tx!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A→C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6" name="CustomShape 28"/>
          <p:cNvSpPr/>
          <p:nvPr/>
        </p:nvSpPr>
        <p:spPr>
          <a:xfrm>
            <a:off x="3242880" y="139068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29"/>
          <p:cNvSpPr/>
          <p:nvPr/>
        </p:nvSpPr>
        <p:spPr>
          <a:xfrm>
            <a:off x="2317320" y="204876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CustomShape 30"/>
          <p:cNvSpPr/>
          <p:nvPr/>
        </p:nvSpPr>
        <p:spPr>
          <a:xfrm>
            <a:off x="5828400" y="158868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31"/>
          <p:cNvSpPr/>
          <p:nvPr/>
        </p:nvSpPr>
        <p:spPr>
          <a:xfrm>
            <a:off x="1588320" y="1857960"/>
            <a:ext cx="546480" cy="14328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0" name="CustomShape 32"/>
          <p:cNvSpPr/>
          <p:nvPr/>
        </p:nvSpPr>
        <p:spPr>
          <a:xfrm>
            <a:off x="4900680" y="1714320"/>
            <a:ext cx="546480" cy="14328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1" name="CustomShape 33"/>
          <p:cNvSpPr/>
          <p:nvPr/>
        </p:nvSpPr>
        <p:spPr>
          <a:xfrm>
            <a:off x="2878200" y="2707920"/>
            <a:ext cx="546480" cy="14328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2" name="CustomShape 34"/>
          <p:cNvSpPr/>
          <p:nvPr/>
        </p:nvSpPr>
        <p:spPr>
          <a:xfrm>
            <a:off x="898200" y="2377440"/>
            <a:ext cx="6436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A→C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06" dur="indefinite" restart="never" nodeType="tmRoot">
          <p:childTnLst>
            <p:seq>
              <p:cTn id="1007" dur="indefinite" nodeType="mainSeq">
                <p:childTnLst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16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0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3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6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9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2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5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0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3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45" dur="18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48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51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54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5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57200" y="205920"/>
            <a:ext cx="84308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Race conditions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Transactions or blocks may </a:t>
            </a:r>
            <a:r>
              <a:rPr b="0" i="1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conflict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Default behavior: accept what you hear first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Network position matters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Miners may implement other logic!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891800" y="3480120"/>
            <a:ext cx="3127320" cy="354960"/>
          </a:xfrm>
          <a:prstGeom prst="wedgeRectCallout">
            <a:avLst>
              <a:gd name="adj1" fmla="val -21430"/>
              <a:gd name="adj2" fmla="val -94989"/>
            </a:avLst>
          </a:prstGeom>
          <a:solidFill>
            <a:srgbClr val="a4c2f4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Stay tune for our lecture on mining!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059" dur="indefinite" restart="never" nodeType="tmRoot">
          <p:childTnLst>
            <p:seq>
              <p:cTn id="1060" dur="indefinite" nodeType="mainSeq">
                <p:childTnLst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5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57200" y="205920"/>
            <a:ext cx="84308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Block propagation nearly identical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Relay a new block when you hear it if: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Block meets the hash target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Block has all valid transactions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Run </a:t>
            </a:r>
            <a:r>
              <a:rPr b="0" i="1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scripts, even if you wouldn’t relay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Block builds on current longest chain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Avoid forks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4398120" y="3818520"/>
            <a:ext cx="3321360" cy="680760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Sanity check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Also may be ignored...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 rot="10800000">
            <a:off x="4241880" y="4223520"/>
            <a:ext cx="1094760" cy="34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66" dur="indefinite" restart="never" nodeType="tmRoot">
          <p:childTnLst>
            <p:seq>
              <p:cTn id="1067" dur="indefinite" nodeType="mainSeq">
                <p:childTnLst>
                  <p:par>
                    <p:cTn id="1068" fill="hold">
                      <p:stCondLst>
                        <p:cond delay="indefinite"/>
                      </p:stCondLst>
                      <p:childTnLst>
                        <p:par>
                          <p:cTn id="1069" fill="hold">
                            <p:stCondLst>
                              <p:cond delay="0"/>
                            </p:stCondLst>
                            <p:childTnLst>
                              <p:par>
                                <p:cTn id="10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5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624;p52" descr=""/>
          <p:cNvPicPr/>
          <p:nvPr/>
        </p:nvPicPr>
        <p:blipFill>
          <a:blip r:embed="rId1"/>
          <a:stretch/>
        </p:blipFill>
        <p:spPr>
          <a:xfrm>
            <a:off x="1200240" y="0"/>
            <a:ext cx="6132960" cy="4874760"/>
          </a:xfrm>
          <a:prstGeom prst="rect">
            <a:avLst/>
          </a:prstGeom>
          <a:ln>
            <a:noFill/>
          </a:ln>
        </p:spPr>
      </p:pic>
      <p:sp>
        <p:nvSpPr>
          <p:cNvPr id="501" name="CustomShape 1"/>
          <p:cNvSpPr/>
          <p:nvPr/>
        </p:nvSpPr>
        <p:spPr>
          <a:xfrm>
            <a:off x="3229560" y="4803120"/>
            <a:ext cx="863964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Source: Yonatan Sompolinsky and Aviv Zohar: “Accelerating Bitcoin’s Transaction Processing” 2014</a:t>
            </a:r>
            <a:endParaRPr b="0" lang="en-US" sz="10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How big is the network?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57200" y="1200240"/>
            <a:ext cx="8348040" cy="314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Impossible to measure exactly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Estimates-up to 1M IP addresses/month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Only about 5-10k “full nodes”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Permanently connected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8288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Fully-validate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This number may be dropping!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Fully-validating nodes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457200" y="1200240"/>
            <a:ext cx="8348040" cy="209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Permanently connected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Store entire block chain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Hear and forward every node/transaction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642;p55" descr=""/>
          <p:cNvPicPr/>
          <p:nvPr/>
        </p:nvPicPr>
        <p:blipFill>
          <a:blip r:embed="rId1"/>
          <a:stretch/>
        </p:blipFill>
        <p:spPr>
          <a:xfrm>
            <a:off x="298800" y="906480"/>
            <a:ext cx="8229240" cy="4192200"/>
          </a:xfrm>
          <a:prstGeom prst="rect">
            <a:avLst/>
          </a:prstGeom>
          <a:ln>
            <a:noFill/>
          </a:ln>
        </p:spPr>
      </p:pic>
      <p:sp>
        <p:nvSpPr>
          <p:cNvPr id="50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Storage costs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 flipH="1" rot="10800000">
            <a:off x="8119080" y="2066400"/>
            <a:ext cx="70941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"/>
          <p:cNvSpPr/>
          <p:nvPr/>
        </p:nvSpPr>
        <p:spPr>
          <a:xfrm>
            <a:off x="6491520" y="1613880"/>
            <a:ext cx="14806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20 GB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Tracking the UTXO set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457200" y="1200240"/>
            <a:ext cx="8348040" cy="314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1" lang="en-US" sz="3000" spc="-1" strike="noStrike">
                <a:solidFill>
                  <a:srgbClr val="0000ff"/>
                </a:solidFill>
                <a:latin typeface="Trebuchet MS"/>
                <a:ea typeface="Trebuchet MS"/>
              </a:rPr>
              <a:t>U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nspent </a:t>
            </a:r>
            <a:r>
              <a:rPr b="1" lang="en-US" sz="3000" spc="-1" strike="noStrike">
                <a:solidFill>
                  <a:srgbClr val="0000ff"/>
                </a:solidFill>
                <a:latin typeface="Trebuchet MS"/>
                <a:ea typeface="Trebuchet MS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ransaction </a:t>
            </a:r>
            <a:r>
              <a:rPr b="1" lang="en-US" sz="3000" spc="-1" strike="noStrike">
                <a:solidFill>
                  <a:srgbClr val="0000ff"/>
                </a:solidFill>
                <a:latin typeface="Trebuchet MS"/>
                <a:ea typeface="Trebuchet MS"/>
              </a:rPr>
              <a:t>O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utput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Everything else can be stored on disk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Currently ~12 M UTXOs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 of 44 M transactions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Can easily fit into RAM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403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A transaction-based ledger (Bitcoin)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70120" y="822240"/>
            <a:ext cx="5616360" cy="85716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25.0→Alice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70120" y="167976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1[0]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17.0→Bob, 8.0→Alice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358000" y="4564080"/>
            <a:ext cx="4427640" cy="52632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SIMPLIFICATION: only one transaction per block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405000" y="1350360"/>
            <a:ext cx="360" cy="26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124200" y="1002960"/>
            <a:ext cx="5979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6551280" y="3556800"/>
            <a:ext cx="2055240" cy="75456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is this valid?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6952320" y="2535120"/>
            <a:ext cx="15526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finite scan to check for validity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870120" y="261828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2[0]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8.0→Carol, 7.0→Bob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SIGNED(Bob)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870120" y="3556800"/>
            <a:ext cx="5616360" cy="933120"/>
          </a:xfrm>
          <a:prstGeom prst="rect">
            <a:avLst/>
          </a:prstGeom>
          <a:solidFill>
            <a:srgbClr val="f6b26b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2[1]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6.0→David, 2.0→Alice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 flipH="1" rot="10800000">
            <a:off x="4029480" y="3587760"/>
            <a:ext cx="1573200" cy="125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2"/>
          <p:cNvSpPr/>
          <p:nvPr/>
        </p:nvSpPr>
        <p:spPr>
          <a:xfrm rot="10800000">
            <a:off x="6781320" y="3579120"/>
            <a:ext cx="360" cy="148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3"/>
          <p:cNvSpPr/>
          <p:nvPr/>
        </p:nvSpPr>
        <p:spPr>
          <a:xfrm>
            <a:off x="6634800" y="1114920"/>
            <a:ext cx="2317680" cy="651240"/>
          </a:xfrm>
          <a:prstGeom prst="rect">
            <a:avLst/>
          </a:prstGeom>
          <a:solidFill>
            <a:srgbClr val="6aa84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implement this with hash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 flipH="1" rot="10800000">
            <a:off x="2931120" y="2723400"/>
            <a:ext cx="43416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5"/>
          <p:cNvSpPr/>
          <p:nvPr/>
        </p:nvSpPr>
        <p:spPr>
          <a:xfrm flipH="1" rot="10800000">
            <a:off x="2894040" y="1758240"/>
            <a:ext cx="437760" cy="28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6"/>
          <p:cNvSpPr/>
          <p:nvPr/>
        </p:nvSpPr>
        <p:spPr>
          <a:xfrm>
            <a:off x="3933000" y="1495800"/>
            <a:ext cx="2219040" cy="5241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change address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870120" y="82224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870120" y="167976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19"/>
          <p:cNvSpPr/>
          <p:nvPr/>
        </p:nvSpPr>
        <p:spPr>
          <a:xfrm>
            <a:off x="870120" y="261828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20"/>
          <p:cNvSpPr/>
          <p:nvPr/>
        </p:nvSpPr>
        <p:spPr>
          <a:xfrm>
            <a:off x="870120" y="355680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Thin/SPV clients (not fully-validating)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Idea: don’t store everything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Store block headers only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Request transactions as needed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To verify incoming payment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Trust fully-validating nodes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1000x cost savings! (20 GB-23MB)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57200" y="205920"/>
            <a:ext cx="86864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Software diversity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About 90% of nodes run “Core Bitcoin” (C++)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Some are out of date versions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Other implementations running successfully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BitcoinJ (Java)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Libbitcoin (C++)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btcd (Go)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“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Original Satoshi client”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Limitations &amp; improvements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Hard-coded limits in Bitcoin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10 min. average creation time per block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1 M bytes in a block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20,000 signature operations per block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100 M </a:t>
            </a:r>
            <a:r>
              <a:rPr b="0" i="1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satoshis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per bitcoin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23M total bitcoins maximum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50,25,12.5... bitcoin mining reward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7210440" y="3255120"/>
            <a:ext cx="274320" cy="89532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"/>
          <p:cNvSpPr/>
          <p:nvPr/>
        </p:nvSpPr>
        <p:spPr>
          <a:xfrm>
            <a:off x="7485480" y="3059640"/>
            <a:ext cx="152532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These affect economic balance of power too much to change now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076" dur="indefinite" restart="never" nodeType="tmRoot">
          <p:childTnLst>
            <p:seq>
              <p:cTn id="1077" dur="indefinite" nodeType="mainSeq">
                <p:childTnLst>
                  <p:par>
                    <p:cTn id="1078" fill="hold">
                      <p:stCondLst>
                        <p:cond delay="indefinite"/>
                      </p:stCondLst>
                      <p:childTnLst>
                        <p:par>
                          <p:cTn id="1079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2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5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Throughput limits in Bitcoin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457200" y="1200240"/>
            <a:ext cx="8348040" cy="3642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1 M bytes/block (10 min)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&gt;250 bytes/transaction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7 transactions/sec ☹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Compare to: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VISA: 2,000-10,000 transactions/sec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PayPal: 50-100 transaction/sec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Cryptographic limits in Bitcoin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457200" y="1200240"/>
            <a:ext cx="8348040" cy="3642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Only 1 signature algorithm (ECDSA/P256)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Hard-coded hash functions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Crypto primitives might break by 2040...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“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Hard-forking” changes to Bitcoin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1509120" y="131580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856800" y="320328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2871360" y="4149360"/>
            <a:ext cx="726480" cy="76356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9" name="CustomShape 5"/>
          <p:cNvSpPr/>
          <p:nvPr/>
        </p:nvSpPr>
        <p:spPr>
          <a:xfrm>
            <a:off x="6553440" y="1805760"/>
            <a:ext cx="726480" cy="76356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0" name="CustomShape 6"/>
          <p:cNvSpPr/>
          <p:nvPr/>
        </p:nvSpPr>
        <p:spPr>
          <a:xfrm>
            <a:off x="4492440" y="3056040"/>
            <a:ext cx="726480" cy="76356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1" name="CustomShape 7"/>
          <p:cNvSpPr/>
          <p:nvPr/>
        </p:nvSpPr>
        <p:spPr>
          <a:xfrm>
            <a:off x="4810680" y="1172160"/>
            <a:ext cx="726480" cy="76356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2" name="CustomShape 8"/>
          <p:cNvSpPr/>
          <p:nvPr/>
        </p:nvSpPr>
        <p:spPr>
          <a:xfrm>
            <a:off x="6845040" y="3385440"/>
            <a:ext cx="726480" cy="76356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3" name="CustomShape 9"/>
          <p:cNvSpPr/>
          <p:nvPr/>
        </p:nvSpPr>
        <p:spPr>
          <a:xfrm flipH="1">
            <a:off x="1219680" y="2079720"/>
            <a:ext cx="651960" cy="11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0"/>
          <p:cNvSpPr/>
          <p:nvPr/>
        </p:nvSpPr>
        <p:spPr>
          <a:xfrm flipH="1">
            <a:off x="2235240" y="1553760"/>
            <a:ext cx="257436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1"/>
          <p:cNvSpPr/>
          <p:nvPr/>
        </p:nvSpPr>
        <p:spPr>
          <a:xfrm flipH="1">
            <a:off x="1582920" y="3438000"/>
            <a:ext cx="290844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2"/>
          <p:cNvSpPr/>
          <p:nvPr/>
        </p:nvSpPr>
        <p:spPr>
          <a:xfrm flipH="1">
            <a:off x="5218920" y="2187720"/>
            <a:ext cx="1333800" cy="124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3"/>
          <p:cNvSpPr/>
          <p:nvPr/>
        </p:nvSpPr>
        <p:spPr>
          <a:xfrm rot="10800000">
            <a:off x="6553440" y="2187720"/>
            <a:ext cx="101592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4"/>
          <p:cNvSpPr/>
          <p:nvPr/>
        </p:nvSpPr>
        <p:spPr>
          <a:xfrm flipH="1">
            <a:off x="3515040" y="3819600"/>
            <a:ext cx="1340640" cy="4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5"/>
          <p:cNvSpPr/>
          <p:nvPr/>
        </p:nvSpPr>
        <p:spPr>
          <a:xfrm rot="10800000">
            <a:off x="7208640" y="3385440"/>
            <a:ext cx="252720" cy="8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6"/>
          <p:cNvSpPr/>
          <p:nvPr/>
        </p:nvSpPr>
        <p:spPr>
          <a:xfrm flipH="1">
            <a:off x="3598200" y="3767400"/>
            <a:ext cx="3246480" cy="7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7"/>
          <p:cNvSpPr/>
          <p:nvPr/>
        </p:nvSpPr>
        <p:spPr>
          <a:xfrm>
            <a:off x="2788200" y="2185920"/>
            <a:ext cx="726480" cy="76356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2" name="CustomShape 18"/>
          <p:cNvSpPr/>
          <p:nvPr/>
        </p:nvSpPr>
        <p:spPr>
          <a:xfrm>
            <a:off x="2171520" y="2079360"/>
            <a:ext cx="643680" cy="48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9"/>
          <p:cNvSpPr/>
          <p:nvPr/>
        </p:nvSpPr>
        <p:spPr>
          <a:xfrm flipH="1">
            <a:off x="1573560" y="2949840"/>
            <a:ext cx="157752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0"/>
          <p:cNvSpPr/>
          <p:nvPr/>
        </p:nvSpPr>
        <p:spPr>
          <a:xfrm flipH="1">
            <a:off x="3514320" y="1935720"/>
            <a:ext cx="165852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1"/>
          <p:cNvSpPr/>
          <p:nvPr/>
        </p:nvSpPr>
        <p:spPr>
          <a:xfrm>
            <a:off x="2382120" y="3154320"/>
            <a:ext cx="2149920" cy="8571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 found a nifty new block!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CustomShape 22"/>
          <p:cNvSpPr/>
          <p:nvPr/>
        </p:nvSpPr>
        <p:spPr>
          <a:xfrm>
            <a:off x="2815560" y="459828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7" name="CustomShape 23"/>
          <p:cNvSpPr/>
          <p:nvPr/>
        </p:nvSpPr>
        <p:spPr>
          <a:xfrm>
            <a:off x="4445280" y="350244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8" name="CustomShape 24"/>
          <p:cNvSpPr/>
          <p:nvPr/>
        </p:nvSpPr>
        <p:spPr>
          <a:xfrm>
            <a:off x="2733120" y="263556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9" name="CustomShape 25"/>
          <p:cNvSpPr/>
          <p:nvPr/>
        </p:nvSpPr>
        <p:spPr>
          <a:xfrm>
            <a:off x="4716720" y="159948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0" name="CustomShape 26"/>
          <p:cNvSpPr/>
          <p:nvPr/>
        </p:nvSpPr>
        <p:spPr>
          <a:xfrm>
            <a:off x="6480000" y="222012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1" name="CustomShape 27"/>
          <p:cNvSpPr/>
          <p:nvPr/>
        </p:nvSpPr>
        <p:spPr>
          <a:xfrm>
            <a:off x="6787080" y="383580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2" name="CustomShape 28"/>
          <p:cNvSpPr/>
          <p:nvPr/>
        </p:nvSpPr>
        <p:spPr>
          <a:xfrm>
            <a:off x="780480" y="363600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3" name="CustomShape 29"/>
          <p:cNvSpPr/>
          <p:nvPr/>
        </p:nvSpPr>
        <p:spPr>
          <a:xfrm>
            <a:off x="1433520" y="175968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4" name="CustomShape 30"/>
          <p:cNvSpPr/>
          <p:nvPr/>
        </p:nvSpPr>
        <p:spPr>
          <a:xfrm>
            <a:off x="2733120" y="266580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5" name="CustomShape 31"/>
          <p:cNvSpPr/>
          <p:nvPr/>
        </p:nvSpPr>
        <p:spPr>
          <a:xfrm>
            <a:off x="4716720" y="159948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6" name="CustomShape 32"/>
          <p:cNvSpPr/>
          <p:nvPr/>
        </p:nvSpPr>
        <p:spPr>
          <a:xfrm>
            <a:off x="6480000" y="222012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7" name="CustomShape 33"/>
          <p:cNvSpPr/>
          <p:nvPr/>
        </p:nvSpPr>
        <p:spPr>
          <a:xfrm>
            <a:off x="4403160" y="350100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8" name="CustomShape 34"/>
          <p:cNvSpPr/>
          <p:nvPr/>
        </p:nvSpPr>
        <p:spPr>
          <a:xfrm>
            <a:off x="2815560" y="459828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Block 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59" name="CustomShape 35"/>
          <p:cNvSpPr/>
          <p:nvPr/>
        </p:nvSpPr>
        <p:spPr>
          <a:xfrm>
            <a:off x="4904640" y="414936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0" name="CustomShape 36"/>
          <p:cNvSpPr/>
          <p:nvPr/>
        </p:nvSpPr>
        <p:spPr>
          <a:xfrm>
            <a:off x="4025880" y="395424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1" name="CustomShape 37"/>
          <p:cNvSpPr/>
          <p:nvPr/>
        </p:nvSpPr>
        <p:spPr>
          <a:xfrm>
            <a:off x="5720040" y="278244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2" name="CustomShape 38"/>
          <p:cNvSpPr/>
          <p:nvPr/>
        </p:nvSpPr>
        <p:spPr>
          <a:xfrm>
            <a:off x="1872360" y="3444840"/>
            <a:ext cx="10915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3" name="CustomShape 39"/>
          <p:cNvSpPr/>
          <p:nvPr/>
        </p:nvSpPr>
        <p:spPr>
          <a:xfrm>
            <a:off x="7208640" y="2448720"/>
            <a:ext cx="1577520" cy="7635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That’s crazy talk!!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4" name="CustomShape 40"/>
          <p:cNvSpPr/>
          <p:nvPr/>
        </p:nvSpPr>
        <p:spPr>
          <a:xfrm>
            <a:off x="186480" y="2294640"/>
            <a:ext cx="1577520" cy="76356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That’s crazy talk!!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5" name="CustomShape 41"/>
          <p:cNvSpPr/>
          <p:nvPr/>
        </p:nvSpPr>
        <p:spPr>
          <a:xfrm>
            <a:off x="4020480" y="4523400"/>
            <a:ext cx="4490280" cy="52812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PROBLEM: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Old nodes will never catch up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86" dur="indefinite" restart="never" nodeType="tmRoot">
          <p:childTnLst>
            <p:seq>
              <p:cTn id="1087" dur="indefinite" nodeType="mainSeq">
                <p:childTnLst>
                  <p:par>
                    <p:cTn id="1088" fill="hold">
                      <p:stCondLst>
                        <p:cond delay="indefinite"/>
                      </p:stCondLst>
                      <p:childTnLst>
                        <p:par>
                          <p:cTn id="1089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2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" fill="hold">
                      <p:stCondLst>
                        <p:cond delay="indefinite"/>
                      </p:stCondLst>
                      <p:childTnLst>
                        <p:par>
                          <p:cTn id="1094" fill="hold">
                            <p:stCondLst>
                              <p:cond delay="0"/>
                            </p:stCondLst>
                            <p:childTnLst>
                              <p:par>
                                <p:cTn id="109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96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0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0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6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9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0" fill="hold">
                      <p:stCondLst>
                        <p:cond delay="indefinite"/>
                      </p:stCondLst>
                      <p:childTnLst>
                        <p:par>
                          <p:cTn id="1111" fill="hold">
                            <p:stCondLst>
                              <p:cond delay="0"/>
                            </p:stCondLst>
                            <p:childTnLst>
                              <p:par>
                                <p:cTn id="1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4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0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1" fill="hold">
                      <p:stCondLst>
                        <p:cond delay="indefinite"/>
                      </p:stCondLst>
                      <p:childTnLst>
                        <p:par>
                          <p:cTn id="1122" fill="hold">
                            <p:stCondLst>
                              <p:cond delay="0"/>
                            </p:stCondLst>
                            <p:childTnLst>
                              <p:par>
                                <p:cTn id="1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5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8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30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33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39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44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4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6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9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3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6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9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" fill="hold">
                      <p:stCondLst>
                        <p:cond delay="indefinite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4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Soft forks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457200" y="1200240"/>
            <a:ext cx="8229240" cy="3642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Observation: we can add new features which only </a:t>
            </a:r>
            <a:r>
              <a:rPr b="0" i="1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limit</a:t>
            </a: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 the set of valid transactions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Need majority of nodes to enforce new rules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Old nodes will approve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1348200" y="4497120"/>
            <a:ext cx="5959800" cy="52812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RISK: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 Old nodes might mine now-invalid blocks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75" dur="indefinite" restart="never" nodeType="tmRoot">
          <p:childTnLst>
            <p:seq>
              <p:cTn id="1176" dur="indefinite" nodeType="mainSeq">
                <p:childTnLst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1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457200" y="205920"/>
            <a:ext cx="86864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Soft fork example: pay to script hash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1600920" y="2910240"/>
            <a:ext cx="7093800" cy="168372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OP_HASH160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&lt;hash of redemption script&gt;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OP_EQUAL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1600920" y="1226160"/>
            <a:ext cx="7093800" cy="168372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&lt;signature&gt;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&lt;&lt;pubkey&gt; OP_CHECKSIG&gt;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1978200" y="4667400"/>
            <a:ext cx="6265800" cy="423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Old nodes will just approve the hash, not run the embedded script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457200" y="205920"/>
            <a:ext cx="86864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Soft fork possibilities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New signature schemes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Extra per-block metadata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Shove in the coinbase parameter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Commit to UTXO tree in each block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403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Merging value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70120" y="119196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17.0→Bob, 8.0→Alice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358000" y="4564080"/>
            <a:ext cx="4427640" cy="52632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SIMPLIFICATION: only one transaction per block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05000" y="1350360"/>
            <a:ext cx="360" cy="26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124200" y="1002960"/>
            <a:ext cx="5979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870120" y="234468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1[1]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6.0→Carol, 2.0→Bob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SIGNED(Carol)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870120" y="355680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1[0], 2[1]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19.0→Bob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SIGNED(Bob)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 flipH="1" rot="10800000">
            <a:off x="2759400" y="3591360"/>
            <a:ext cx="358200" cy="16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 flipH="1" rot="10800000">
            <a:off x="4216320" y="3598920"/>
            <a:ext cx="1219680" cy="5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947880" y="2061000"/>
            <a:ext cx="3402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947880" y="3278160"/>
            <a:ext cx="3402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70120" y="119196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13"/>
          <p:cNvSpPr/>
          <p:nvPr/>
        </p:nvSpPr>
        <p:spPr>
          <a:xfrm>
            <a:off x="870120" y="234468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14"/>
          <p:cNvSpPr/>
          <p:nvPr/>
        </p:nvSpPr>
        <p:spPr>
          <a:xfrm>
            <a:off x="870120" y="355680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Hard forks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New op codes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Changes to size limits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Changes to mining rate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Many small bug fixes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212760" y="4204080"/>
            <a:ext cx="8473680" cy="718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Stay tuned for our lecture on altcoins!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8" name="CustomShape 4"/>
          <p:cNvSpPr/>
          <p:nvPr/>
        </p:nvSpPr>
        <p:spPr>
          <a:xfrm>
            <a:off x="212760" y="3265560"/>
            <a:ext cx="8473680" cy="718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Currently seem very unlikely to happen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82" dur="indefinite" restart="never" nodeType="tmRoot">
          <p:childTnLst>
            <p:seq>
              <p:cTn id="1183" dur="indefinite" nodeType="mainSeq">
                <p:childTnLst>
                  <p:par>
                    <p:cTn id="1184" fill="hold">
                      <p:stCondLst>
                        <p:cond delay="indefinite"/>
                      </p:stCondLst>
                      <p:childTnLst>
                        <p:par>
                          <p:cTn id="1185" fill="hold">
                            <p:stCondLst>
                              <p:cond delay="0"/>
                            </p:stCondLst>
                            <p:childTnLst>
                              <p:par>
                                <p:cTn id="1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8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9" fill="hold">
                      <p:stCondLst>
                        <p:cond delay="indefinite"/>
                      </p:stCondLst>
                      <p:childTnLst>
                        <p:par>
                          <p:cTn id="1190" fill="hold">
                            <p:stCondLst>
                              <p:cond delay="0"/>
                            </p:stCondLst>
                            <p:childTnLst>
                              <p:par>
                                <p:cTn id="1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3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685800" y="1690560"/>
            <a:ext cx="7772040" cy="172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666666"/>
                </a:solidFill>
                <a:latin typeface="Trebuchet MS"/>
                <a:ea typeface="Trebuchet MS"/>
              </a:rPr>
              <a:t>In the next lecture...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457200" y="205920"/>
            <a:ext cx="86864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Human beings aren’t Bitcoin nodes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457200" y="1200240"/>
            <a:ext cx="8348040" cy="34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How do people interact with the network?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How do people exchange bitcoins for cash?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How do people securely store bitcoins?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2305800" y="1241640"/>
            <a:ext cx="1285560" cy="1587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74e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186120" y="3201840"/>
            <a:ext cx="8473680" cy="718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rebuchet MS"/>
                <a:ea typeface="Trebuchet MS"/>
              </a:rPr>
              <a:t>Currency needs to work for people, not nodes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94" dur="indefinite" restart="never" nodeType="tmRoot">
          <p:childTnLst>
            <p:seq>
              <p:cTn id="1195" dur="indefinite" nodeType="mainSeq">
                <p:childTnLst>
                  <p:par>
                    <p:cTn id="1196" fill="hold">
                      <p:stCondLst>
                        <p:cond delay="indefinite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3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403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Joint payments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70120" y="119196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17.0→Bob, 8.0→Alice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SIGNED(Alice)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358000" y="4564080"/>
            <a:ext cx="4427640" cy="52632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SIMPLIFICATION: only one transaction per block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05000" y="1350360"/>
            <a:ext cx="360" cy="26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24200" y="1002960"/>
            <a:ext cx="5979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870120" y="234468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1[1]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6.0→Carol, 2.0→Bob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SIGNED(Carol)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70120" y="3556800"/>
            <a:ext cx="5616360" cy="933120"/>
          </a:xfrm>
          <a:prstGeom prst="rect">
            <a:avLst/>
          </a:prstGeom>
          <a:solidFill>
            <a:srgbClr val="cccccc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Inputs: 2[0], 2[1]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Outputs: 8.0→David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SIGNED(Carol), SIGNED(Bob)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 flipH="1" rot="10800000">
            <a:off x="2836080" y="3560760"/>
            <a:ext cx="40392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 flipH="1" rot="10800000">
            <a:off x="4185360" y="3567960"/>
            <a:ext cx="1229400" cy="57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947880" y="2061000"/>
            <a:ext cx="3402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947880" y="3278160"/>
            <a:ext cx="3402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4490280" y="3735720"/>
            <a:ext cx="1904400" cy="4874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two signatures!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870120" y="119196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870120" y="234468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870120" y="3556800"/>
            <a:ext cx="338400" cy="347040"/>
          </a:xfrm>
          <a:prstGeom prst="rect">
            <a:avLst/>
          </a:prstGeom>
          <a:solidFill>
            <a:srgbClr val="00ff00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a Bitcoin transaction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085840" y="804600"/>
            <a:ext cx="8229240" cy="4145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{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"hash":"5a42590fbe0a90ee8e8747244d6c84f0db1a3a24e8f1b95b10c9e050990b8b6b",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"ver":1,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"vin_sz":2,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"vout_sz":1,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"lock_time":0,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"size":404,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"in":[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{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"prev_out":{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"hash":"3be4ac9728a0823cf5e2deb2e86fc0bd2aa503a91d307b42ba76117d79280260",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"n":0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},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"scriptSig":"30440..."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},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{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"prev_out":{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"hash":"7508e6ab259b4df0fd5147bab0c949d81473db4518f81afc5c3f52f91ff6b34e",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  "n":0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},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"scriptSig":"3f3a4ce81...."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}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],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"out":[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{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"value":"10.12287097",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  "scriptPubKey":"OP_DUP OP_HASH160 69e02e18b5705a05dd6b28ed517716c894b3d42e OP_EQUALVERIFY OP_CHECKSIG"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  }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]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763640" y="1159200"/>
            <a:ext cx="275760" cy="754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1763640" y="2010960"/>
            <a:ext cx="275760" cy="207396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1763640" y="4182480"/>
            <a:ext cx="275760" cy="85716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280440" y="2836440"/>
            <a:ext cx="1172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input(s)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280440" y="1394640"/>
            <a:ext cx="1172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metadata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280440" y="4307400"/>
            <a:ext cx="117288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output(s)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real deal: transaction metadata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085840" y="850320"/>
            <a:ext cx="8229240" cy="4145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"hash":"5a42590...b8b6b",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"ver":1,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"vin_sz":2,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"vout_sz":1,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"lock_time":0,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 "size":404,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763640" y="1818000"/>
            <a:ext cx="321480" cy="9475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280440" y="3176280"/>
            <a:ext cx="148284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housekeeping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80440" y="2080080"/>
            <a:ext cx="148284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housekeeping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09720" y="3259800"/>
            <a:ext cx="275760" cy="2563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"/>
          <p:cNvSpPr/>
          <p:nvPr/>
        </p:nvSpPr>
        <p:spPr>
          <a:xfrm>
            <a:off x="230400" y="1360080"/>
            <a:ext cx="15789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transaction hash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1759680" y="1443600"/>
            <a:ext cx="275760" cy="2563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9"/>
          <p:cNvSpPr/>
          <p:nvPr/>
        </p:nvSpPr>
        <p:spPr>
          <a:xfrm>
            <a:off x="280440" y="2801160"/>
            <a:ext cx="15789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not valid before”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1809720" y="2884320"/>
            <a:ext cx="275760" cy="256320"/>
          </a:xfrm>
          <a:prstGeom prst="leftBrace">
            <a:avLst>
              <a:gd name="adj1" fmla="val 8333"/>
              <a:gd name="adj2" fmla="val 48607"/>
            </a:avLst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4803120" y="2786400"/>
            <a:ext cx="1895040" cy="452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more on this later...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Application>LibreOffice/5.4.3.2$MacOSX_X86_64 LibreOffice_project/92a7159f7e4af62137622921e809f8546db437e5</Application>
  <Words>2328</Words>
  <Paragraphs>561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2019-03-31T20:17:25Z</dcterms:modified>
  <cp:revision>7</cp:revision>
  <dc:subject/>
  <dc:title>CS-482: Introduction to BlockChain and CryptoCurrency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62</vt:i4>
  </property>
</Properties>
</file>