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53"/>
  </p:notesMasterIdLst>
  <p:sldIdLst>
    <p:sldId id="307"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snapToGrid="0">
      <p:cViewPr varScale="1">
        <p:scale>
          <a:sx n="98" d="100"/>
          <a:sy n="98" d="100"/>
        </p:scale>
        <p:origin x="60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5466193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4021294" y="9721106"/>
            <a:ext cx="3076363" cy="511731"/>
          </a:xfrm>
          <a:prstGeom prst="rect">
            <a:avLst/>
          </a:prstGeom>
        </p:spPr>
        <p:txBody>
          <a:bodyPr/>
          <a:lstStyle/>
          <a:p>
            <a:fld id="{FD506D70-4FDC-464B-81DF-79C5C4B28E23}" type="slidenum">
              <a:rPr lang="en-US" smtClean="0"/>
              <a:pPr/>
              <a:t>1</a:t>
            </a:fld>
            <a:endParaRPr lang="en-US"/>
          </a:p>
        </p:txBody>
      </p:sp>
    </p:spTree>
    <p:extLst>
      <p:ext uri="{BB962C8B-B14F-4D97-AF65-F5344CB8AC3E}">
        <p14:creationId xmlns:p14="http://schemas.microsoft.com/office/powerpoint/2010/main" val="1977544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6ff5c9d5_08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6ff5c9d5_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5535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6ff5c9d5_010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6ff5c9d5_0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2756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6ff5c9d5_011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6ff5c9d5_0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9883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6ff5c9d5_011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6ff5c9d5_0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6978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707fad66_2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707fad6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8633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6ff5c9d5_0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6ff5c9d5_0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8218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6ff5c9d5_018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6ff5c9d5_0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1450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6ff5c9d5_020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6ff5c9d5_0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1488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6ff5c9d5_018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6ff5c9d5_0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68859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6ff5c9d5_019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6ff5c9d5_0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427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g36ff5c9d5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 name="Google Shape;33;g36ff5c9d5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56641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6ff5c9d5_019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6ff5c9d5_0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4968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6ff5c9d5_020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6ff5c9d5_0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91858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71b323e3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71b323e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5031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ff5c9d5_0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ff5c9d5_0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7930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6ff5c9d5_015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6ff5c9d5_0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63598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6ff5c9d5_016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6ff5c9d5_0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9768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6ff5c9d5_016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6ff5c9d5_0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39295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6ff5c9d5_017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6ff5c9d5_0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14692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720b2ca3_0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720b2ca3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81876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6ff5c9d5_0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6ff5c9d5_0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1398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g36ff5c9d5_03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 name="Google Shape;38;g36ff5c9d5_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99667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707fad66_2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707fad66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74459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6ff5c9d5_021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36ff5c9d5_0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08223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6ff5c9d5_02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6ff5c9d5_0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82832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6ff5c9d5_022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36ff5c9d5_0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43230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6ff5c9d5_022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6ff5c9d5_0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41758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6ff5c9d5_023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36ff5c9d5_0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37141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36ff5c9d5_0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36ff5c9d5_0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67944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6ff5c9d5_02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36ff5c9d5_0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06149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6ff5c9d5_02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6ff5c9d5_0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74160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6ff5c9d5_025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36ff5c9d5_0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0138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36ff5c9d5_06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36ff5c9d5_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83060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6ff5c9d5_025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6ff5c9d5_0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6165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6ff5c9d5_0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36ff5c9d5_0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41901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6ff5c9d5_027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6ff5c9d5_0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76278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6ff5c9d5_028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6ff5c9d5_0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29311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6ff5c9d5_028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6ff5c9d5_0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47653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6ff5c9d5_029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6ff5c9d5_0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7035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36ff5c9d5_0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36ff5c9d5_0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15664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6ff5c9d5_026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6ff5c9d5_0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3019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36ff5c9d5_026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36ff5c9d5_0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66325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36ff5c9d5_029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36ff5c9d5_0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4890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36ff5c9d5_06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 name="Google Shape;50;g36ff5c9d5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05975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36ff5c9d5_030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36ff5c9d5_0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12286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6ff5c9d5_030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6ff5c9d5_0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8757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6ff5c9d5_02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6ff5c9d5_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8473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6ff5c9d5_0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6ff5c9d5_0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3101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6ff5c9d5_07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6ff5c9d5_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1134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707fad66_2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707fad66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9577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85800" y="1583342"/>
            <a:ext cx="7772400" cy="1159856"/>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2" name="Google Shape;12;p2"/>
          <p:cNvSpPr txBox="1">
            <a:spLocks noGrp="1"/>
          </p:cNvSpPr>
          <p:nvPr>
            <p:ph type="subTitle" idx="1"/>
          </p:nvPr>
        </p:nvSpPr>
        <p:spPr>
          <a:xfrm>
            <a:off x="685800" y="2840054"/>
            <a:ext cx="7772400" cy="784738"/>
          </a:xfrm>
          <a:prstGeom prst="rect">
            <a:avLst/>
          </a:prstGeom>
        </p:spPr>
        <p:txBody>
          <a:bodyPr spcFirstLastPara="1" wrap="square" lIns="91425" tIns="91425" rIns="91425" bIns="91425" anchor="t" anchorCtr="0"/>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57200" y="205978"/>
            <a:ext cx="8229600" cy="85725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 name="Google Shape;15;p3"/>
          <p:cNvSpPr txBox="1">
            <a:spLocks noGrp="1"/>
          </p:cNvSpPr>
          <p:nvPr>
            <p:ph type="body" idx="1"/>
          </p:nvPr>
        </p:nvSpPr>
        <p:spPr>
          <a:xfrm>
            <a:off x="457200" y="1200150"/>
            <a:ext cx="8229600" cy="3725681"/>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57200" y="205978"/>
            <a:ext cx="8229600" cy="85725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 name="Google Shape;18;p4"/>
          <p:cNvSpPr txBox="1">
            <a:spLocks noGrp="1"/>
          </p:cNvSpPr>
          <p:nvPr>
            <p:ph type="body" idx="1"/>
          </p:nvPr>
        </p:nvSpPr>
        <p:spPr>
          <a:xfrm>
            <a:off x="457200" y="1200150"/>
            <a:ext cx="3994526" cy="3725681"/>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9" name="Google Shape;19;p4"/>
          <p:cNvSpPr txBox="1">
            <a:spLocks noGrp="1"/>
          </p:cNvSpPr>
          <p:nvPr>
            <p:ph type="body" idx="2"/>
          </p:nvPr>
        </p:nvSpPr>
        <p:spPr>
          <a:xfrm>
            <a:off x="4692274" y="1200150"/>
            <a:ext cx="3994526" cy="3725681"/>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57200" y="205978"/>
            <a:ext cx="8229600" cy="85725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2"/>
        <p:cNvGrpSpPr/>
        <p:nvPr/>
      </p:nvGrpSpPr>
      <p:grpSpPr>
        <a:xfrm>
          <a:off x="0" y="0"/>
          <a:ext cx="0" cy="0"/>
          <a:chOff x="0" y="0"/>
          <a:chExt cx="0" cy="0"/>
        </a:xfrm>
      </p:grpSpPr>
      <p:sp>
        <p:nvSpPr>
          <p:cNvPr id="23" name="Google Shape;23;p6"/>
          <p:cNvSpPr txBox="1">
            <a:spLocks noGrp="1"/>
          </p:cNvSpPr>
          <p:nvPr>
            <p:ph type="body" idx="1"/>
          </p:nvPr>
        </p:nvSpPr>
        <p:spPr>
          <a:xfrm>
            <a:off x="457200" y="4406309"/>
            <a:ext cx="8229600" cy="519520"/>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8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3600"/>
              <a:buFont typeface="Trebuchet MS"/>
              <a:buNone/>
              <a:defRPr sz="3600" b="1">
                <a:solidFill>
                  <a:schemeClr val="dk1"/>
                </a:solidFill>
                <a:latin typeface="Trebuchet MS"/>
                <a:ea typeface="Trebuchet MS"/>
                <a:cs typeface="Trebuchet MS"/>
                <a:sym typeface="Trebuchet MS"/>
              </a:defRPr>
            </a:lvl1pPr>
            <a:lvl2pPr lvl="1">
              <a:spcBef>
                <a:spcPts val="0"/>
              </a:spcBef>
              <a:spcAft>
                <a:spcPts val="0"/>
              </a:spcAft>
              <a:buClr>
                <a:schemeClr val="dk1"/>
              </a:buClr>
              <a:buSzPts val="3600"/>
              <a:buFont typeface="Trebuchet MS"/>
              <a:buNone/>
              <a:defRPr sz="3600" b="1">
                <a:solidFill>
                  <a:schemeClr val="dk1"/>
                </a:solidFill>
                <a:latin typeface="Trebuchet MS"/>
                <a:ea typeface="Trebuchet MS"/>
                <a:cs typeface="Trebuchet MS"/>
                <a:sym typeface="Trebuchet MS"/>
              </a:defRPr>
            </a:lvl2pPr>
            <a:lvl3pPr lvl="2">
              <a:spcBef>
                <a:spcPts val="0"/>
              </a:spcBef>
              <a:spcAft>
                <a:spcPts val="0"/>
              </a:spcAft>
              <a:buClr>
                <a:schemeClr val="dk1"/>
              </a:buClr>
              <a:buSzPts val="3600"/>
              <a:buFont typeface="Trebuchet MS"/>
              <a:buNone/>
              <a:defRPr sz="3600" b="1">
                <a:solidFill>
                  <a:schemeClr val="dk1"/>
                </a:solidFill>
                <a:latin typeface="Trebuchet MS"/>
                <a:ea typeface="Trebuchet MS"/>
                <a:cs typeface="Trebuchet MS"/>
                <a:sym typeface="Trebuchet MS"/>
              </a:defRPr>
            </a:lvl3pPr>
            <a:lvl4pPr lvl="3">
              <a:spcBef>
                <a:spcPts val="0"/>
              </a:spcBef>
              <a:spcAft>
                <a:spcPts val="0"/>
              </a:spcAft>
              <a:buClr>
                <a:schemeClr val="dk1"/>
              </a:buClr>
              <a:buSzPts val="3600"/>
              <a:buFont typeface="Trebuchet MS"/>
              <a:buNone/>
              <a:defRPr sz="3600" b="1">
                <a:solidFill>
                  <a:schemeClr val="dk1"/>
                </a:solidFill>
                <a:latin typeface="Trebuchet MS"/>
                <a:ea typeface="Trebuchet MS"/>
                <a:cs typeface="Trebuchet MS"/>
                <a:sym typeface="Trebuchet MS"/>
              </a:defRPr>
            </a:lvl4pPr>
            <a:lvl5pPr lvl="4">
              <a:spcBef>
                <a:spcPts val="0"/>
              </a:spcBef>
              <a:spcAft>
                <a:spcPts val="0"/>
              </a:spcAft>
              <a:buClr>
                <a:schemeClr val="dk1"/>
              </a:buClr>
              <a:buSzPts val="3600"/>
              <a:buFont typeface="Trebuchet MS"/>
              <a:buNone/>
              <a:defRPr sz="3600" b="1">
                <a:solidFill>
                  <a:schemeClr val="dk1"/>
                </a:solidFill>
                <a:latin typeface="Trebuchet MS"/>
                <a:ea typeface="Trebuchet MS"/>
                <a:cs typeface="Trebuchet MS"/>
                <a:sym typeface="Trebuchet MS"/>
              </a:defRPr>
            </a:lvl5pPr>
            <a:lvl6pPr lvl="5">
              <a:spcBef>
                <a:spcPts val="0"/>
              </a:spcBef>
              <a:spcAft>
                <a:spcPts val="0"/>
              </a:spcAft>
              <a:buClr>
                <a:schemeClr val="dk1"/>
              </a:buClr>
              <a:buSzPts val="3600"/>
              <a:buFont typeface="Trebuchet MS"/>
              <a:buNone/>
              <a:defRPr sz="3600" b="1">
                <a:solidFill>
                  <a:schemeClr val="dk1"/>
                </a:solidFill>
                <a:latin typeface="Trebuchet MS"/>
                <a:ea typeface="Trebuchet MS"/>
                <a:cs typeface="Trebuchet MS"/>
                <a:sym typeface="Trebuchet MS"/>
              </a:defRPr>
            </a:lvl6pPr>
            <a:lvl7pPr lvl="6">
              <a:spcBef>
                <a:spcPts val="0"/>
              </a:spcBef>
              <a:spcAft>
                <a:spcPts val="0"/>
              </a:spcAft>
              <a:buClr>
                <a:schemeClr val="dk1"/>
              </a:buClr>
              <a:buSzPts val="3600"/>
              <a:buFont typeface="Trebuchet MS"/>
              <a:buNone/>
              <a:defRPr sz="3600" b="1">
                <a:solidFill>
                  <a:schemeClr val="dk1"/>
                </a:solidFill>
                <a:latin typeface="Trebuchet MS"/>
                <a:ea typeface="Trebuchet MS"/>
                <a:cs typeface="Trebuchet MS"/>
                <a:sym typeface="Trebuchet MS"/>
              </a:defRPr>
            </a:lvl7pPr>
            <a:lvl8pPr lvl="7">
              <a:spcBef>
                <a:spcPts val="0"/>
              </a:spcBef>
              <a:spcAft>
                <a:spcPts val="0"/>
              </a:spcAft>
              <a:buClr>
                <a:schemeClr val="dk1"/>
              </a:buClr>
              <a:buSzPts val="3600"/>
              <a:buFont typeface="Trebuchet MS"/>
              <a:buNone/>
              <a:defRPr sz="3600" b="1">
                <a:solidFill>
                  <a:schemeClr val="dk1"/>
                </a:solidFill>
                <a:latin typeface="Trebuchet MS"/>
                <a:ea typeface="Trebuchet MS"/>
                <a:cs typeface="Trebuchet MS"/>
                <a:sym typeface="Trebuchet MS"/>
              </a:defRPr>
            </a:lvl8pPr>
            <a:lvl9pPr lvl="8">
              <a:spcBef>
                <a:spcPts val="0"/>
              </a:spcBef>
              <a:spcAft>
                <a:spcPts val="0"/>
              </a:spcAft>
              <a:buClr>
                <a:schemeClr val="dk1"/>
              </a:buClr>
              <a:buSzPts val="3600"/>
              <a:buFont typeface="Trebuchet MS"/>
              <a:buNone/>
              <a:defRPr sz="3600" b="1">
                <a:solidFill>
                  <a:schemeClr val="dk1"/>
                </a:solidFill>
                <a:latin typeface="Trebuchet MS"/>
                <a:ea typeface="Trebuchet MS"/>
                <a:cs typeface="Trebuchet MS"/>
                <a:sym typeface="Trebuchet MS"/>
              </a:defRPr>
            </a:lvl9pPr>
          </a:lstStyle>
          <a:p>
            <a:endParaRPr/>
          </a:p>
        </p:txBody>
      </p:sp>
      <p:sp>
        <p:nvSpPr>
          <p:cNvPr id="7" name="Google Shape;7;p1"/>
          <p:cNvSpPr txBox="1">
            <a:spLocks noGrp="1"/>
          </p:cNvSpPr>
          <p:nvPr>
            <p:ph type="body" idx="1"/>
          </p:nvPr>
        </p:nvSpPr>
        <p:spPr>
          <a:xfrm>
            <a:off x="457200" y="1200150"/>
            <a:ext cx="8229600" cy="3725681"/>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chemeClr val="dk1"/>
              </a:buClr>
              <a:buSzPts val="3000"/>
              <a:buFont typeface="Trebuchet MS"/>
              <a:buChar char="●"/>
              <a:defRPr sz="3000">
                <a:solidFill>
                  <a:schemeClr val="dk1"/>
                </a:solidFill>
                <a:latin typeface="Trebuchet MS"/>
                <a:ea typeface="Trebuchet MS"/>
                <a:cs typeface="Trebuchet MS"/>
                <a:sym typeface="Trebuchet MS"/>
              </a:defRPr>
            </a:lvl1pPr>
            <a:lvl2pPr marL="914400" lvl="1" indent="-381000">
              <a:spcBef>
                <a:spcPts val="0"/>
              </a:spcBef>
              <a:spcAft>
                <a:spcPts val="0"/>
              </a:spcAft>
              <a:buClr>
                <a:schemeClr val="dk1"/>
              </a:buClr>
              <a:buSzPts val="2400"/>
              <a:buFont typeface="Trebuchet MS"/>
              <a:buChar char="○"/>
              <a:defRPr sz="2400">
                <a:solidFill>
                  <a:schemeClr val="dk1"/>
                </a:solidFill>
                <a:latin typeface="Trebuchet MS"/>
                <a:ea typeface="Trebuchet MS"/>
                <a:cs typeface="Trebuchet MS"/>
                <a:sym typeface="Trebuchet MS"/>
              </a:defRPr>
            </a:lvl2pPr>
            <a:lvl3pPr marL="1371600" lvl="2" indent="-381000">
              <a:spcBef>
                <a:spcPts val="0"/>
              </a:spcBef>
              <a:spcAft>
                <a:spcPts val="0"/>
              </a:spcAft>
              <a:buClr>
                <a:schemeClr val="dk1"/>
              </a:buClr>
              <a:buSzPts val="2400"/>
              <a:buFont typeface="Trebuchet MS"/>
              <a:buChar char="■"/>
              <a:defRPr sz="2400">
                <a:solidFill>
                  <a:schemeClr val="dk1"/>
                </a:solidFill>
                <a:latin typeface="Trebuchet MS"/>
                <a:ea typeface="Trebuchet MS"/>
                <a:cs typeface="Trebuchet MS"/>
                <a:sym typeface="Trebuchet MS"/>
              </a:defRPr>
            </a:lvl3pPr>
            <a:lvl4pPr marL="1828800" lvl="3" indent="-342900">
              <a:spcBef>
                <a:spcPts val="0"/>
              </a:spcBef>
              <a:spcAft>
                <a:spcPts val="0"/>
              </a:spcAft>
              <a:buClr>
                <a:schemeClr val="dk1"/>
              </a:buClr>
              <a:buSzPts val="1800"/>
              <a:buFont typeface="Trebuchet MS"/>
              <a:buChar char="●"/>
              <a:defRPr sz="1800">
                <a:solidFill>
                  <a:schemeClr val="dk1"/>
                </a:solidFill>
                <a:latin typeface="Trebuchet MS"/>
                <a:ea typeface="Trebuchet MS"/>
                <a:cs typeface="Trebuchet MS"/>
                <a:sym typeface="Trebuchet MS"/>
              </a:defRPr>
            </a:lvl4pPr>
            <a:lvl5pPr marL="2286000" lvl="4" indent="-342900">
              <a:spcBef>
                <a:spcPts val="0"/>
              </a:spcBef>
              <a:spcAft>
                <a:spcPts val="0"/>
              </a:spcAft>
              <a:buClr>
                <a:schemeClr val="dk1"/>
              </a:buClr>
              <a:buSzPts val="1800"/>
              <a:buFont typeface="Trebuchet MS"/>
              <a:buChar char="○"/>
              <a:defRPr sz="1800">
                <a:solidFill>
                  <a:schemeClr val="dk1"/>
                </a:solidFill>
                <a:latin typeface="Trebuchet MS"/>
                <a:ea typeface="Trebuchet MS"/>
                <a:cs typeface="Trebuchet MS"/>
                <a:sym typeface="Trebuchet MS"/>
              </a:defRPr>
            </a:lvl5pPr>
            <a:lvl6pPr marL="2743200" lvl="5" indent="-342900">
              <a:spcBef>
                <a:spcPts val="0"/>
              </a:spcBef>
              <a:spcAft>
                <a:spcPts val="0"/>
              </a:spcAft>
              <a:buClr>
                <a:schemeClr val="dk1"/>
              </a:buClr>
              <a:buSzPts val="1800"/>
              <a:buFont typeface="Trebuchet MS"/>
              <a:buChar char="■"/>
              <a:defRPr sz="1800">
                <a:solidFill>
                  <a:schemeClr val="dk1"/>
                </a:solidFill>
                <a:latin typeface="Trebuchet MS"/>
                <a:ea typeface="Trebuchet MS"/>
                <a:cs typeface="Trebuchet MS"/>
                <a:sym typeface="Trebuchet MS"/>
              </a:defRPr>
            </a:lvl6pPr>
            <a:lvl7pPr marL="3200400" lvl="6" indent="-342900">
              <a:spcBef>
                <a:spcPts val="0"/>
              </a:spcBef>
              <a:spcAft>
                <a:spcPts val="0"/>
              </a:spcAft>
              <a:buClr>
                <a:schemeClr val="dk1"/>
              </a:buClr>
              <a:buSzPts val="1800"/>
              <a:buFont typeface="Trebuchet MS"/>
              <a:buChar char="●"/>
              <a:defRPr sz="1800">
                <a:solidFill>
                  <a:schemeClr val="dk1"/>
                </a:solidFill>
                <a:latin typeface="Trebuchet MS"/>
                <a:ea typeface="Trebuchet MS"/>
                <a:cs typeface="Trebuchet MS"/>
                <a:sym typeface="Trebuchet MS"/>
              </a:defRPr>
            </a:lvl7pPr>
            <a:lvl8pPr marL="3657600" lvl="7" indent="-342900">
              <a:spcBef>
                <a:spcPts val="0"/>
              </a:spcBef>
              <a:spcAft>
                <a:spcPts val="0"/>
              </a:spcAft>
              <a:buClr>
                <a:schemeClr val="dk1"/>
              </a:buClr>
              <a:buSzPts val="1800"/>
              <a:buFont typeface="Trebuchet MS"/>
              <a:buChar char="○"/>
              <a:defRPr sz="1800">
                <a:solidFill>
                  <a:schemeClr val="dk1"/>
                </a:solidFill>
                <a:latin typeface="Trebuchet MS"/>
                <a:ea typeface="Trebuchet MS"/>
                <a:cs typeface="Trebuchet MS"/>
                <a:sym typeface="Trebuchet MS"/>
              </a:defRPr>
            </a:lvl8pPr>
            <a:lvl9pPr marL="4114800" lvl="8" indent="-342900">
              <a:spcBef>
                <a:spcPts val="0"/>
              </a:spcBef>
              <a:spcAft>
                <a:spcPts val="0"/>
              </a:spcAft>
              <a:buClr>
                <a:schemeClr val="dk1"/>
              </a:buClr>
              <a:buSzPts val="1800"/>
              <a:buFont typeface="Trebuchet MS"/>
              <a:buChar char="■"/>
              <a:defRPr sz="1800">
                <a:solidFill>
                  <a:schemeClr val="dk1"/>
                </a:solidFill>
                <a:latin typeface="Trebuchet MS"/>
                <a:ea typeface="Trebuchet MS"/>
                <a:cs typeface="Trebuchet MS"/>
                <a:sym typeface="Trebuchet MS"/>
              </a:defRPr>
            </a:lvl9pPr>
          </a:lstStyle>
          <a:p>
            <a:endParaRPr/>
          </a:p>
        </p:txBody>
      </p:sp>
      <p:sp>
        <p:nvSpPr>
          <p:cNvPr id="8" name="Google Shape;8;p1"/>
          <p:cNvSpPr/>
          <p:nvPr/>
        </p:nvSpPr>
        <p:spPr>
          <a:xfrm>
            <a:off x="9124900" y="-2575"/>
            <a:ext cx="95400" cy="51435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9029500" y="0"/>
            <a:ext cx="954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2400300"/>
            <a:ext cx="5543550" cy="1714500"/>
          </a:xfrm>
        </p:spPr>
        <p:txBody>
          <a:bodyPr>
            <a:normAutofit/>
          </a:bodyPr>
          <a:lstStyle/>
          <a:p>
            <a:r>
              <a:rPr lang="en-US" sz="2000" b="1" dirty="0">
                <a:solidFill>
                  <a:schemeClr val="tx1"/>
                </a:solidFill>
                <a:latin typeface="Times New Roman" pitchFamily="18" charset="0"/>
                <a:cs typeface="Times New Roman" pitchFamily="18" charset="0"/>
              </a:rPr>
              <a:t>Lecture # </a:t>
            </a:r>
            <a:r>
              <a:rPr lang="en-US" sz="2000" b="1" dirty="0" smtClean="0">
                <a:solidFill>
                  <a:schemeClr val="tx1"/>
                </a:solidFill>
                <a:latin typeface="Times New Roman" pitchFamily="18" charset="0"/>
                <a:cs typeface="Times New Roman" pitchFamily="18" charset="0"/>
              </a:rPr>
              <a:t>8: Community, Politics and Regulations</a:t>
            </a:r>
            <a:endParaRPr lang="en-US" sz="2000" b="1" dirty="0">
              <a:solidFill>
                <a:schemeClr val="tx1"/>
              </a:solidFill>
              <a:latin typeface="Times New Roman" pitchFamily="18" charset="0"/>
              <a:cs typeface="Times New Roman" pitchFamily="18" charset="0"/>
            </a:endParaRPr>
          </a:p>
          <a:p>
            <a:r>
              <a:rPr lang="en-US" sz="2000" dirty="0" smtClean="0">
                <a:solidFill>
                  <a:schemeClr val="tx1"/>
                </a:solidFill>
                <a:latin typeface="Times New Roman" pitchFamily="18" charset="0"/>
                <a:cs typeface="Times New Roman" pitchFamily="18" charset="0"/>
              </a:rPr>
              <a:t>Prof. Dr. </a:t>
            </a:r>
            <a:r>
              <a:rPr lang="en-US" sz="2000" dirty="0" err="1" smtClean="0">
                <a:solidFill>
                  <a:schemeClr val="tx1"/>
                </a:solidFill>
                <a:latin typeface="Times New Roman" pitchFamily="18" charset="0"/>
                <a:cs typeface="Times New Roman" pitchFamily="18" charset="0"/>
              </a:rPr>
              <a:t>Sufian</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Hameed</a:t>
            </a:r>
            <a:endParaRPr lang="en-US" sz="2000" dirty="0" smtClean="0">
              <a:solidFill>
                <a:schemeClr val="tx1"/>
              </a:solidFill>
              <a:latin typeface="Times New Roman" pitchFamily="18" charset="0"/>
              <a:cs typeface="Times New Roman" pitchFamily="18" charset="0"/>
            </a:endParaRPr>
          </a:p>
          <a:p>
            <a:r>
              <a:rPr lang="en-US" sz="2000" dirty="0" smtClean="0">
                <a:solidFill>
                  <a:schemeClr val="tx1"/>
                </a:solidFill>
                <a:latin typeface="Times New Roman" pitchFamily="18" charset="0"/>
                <a:cs typeface="Times New Roman" pitchFamily="18" charset="0"/>
              </a:rPr>
              <a:t>Department of Computer Science</a:t>
            </a:r>
          </a:p>
          <a:p>
            <a:r>
              <a:rPr lang="en-US" sz="2000" dirty="0" smtClean="0">
                <a:solidFill>
                  <a:schemeClr val="tx1"/>
                </a:solidFill>
                <a:latin typeface="Times New Roman" pitchFamily="18" charset="0"/>
                <a:cs typeface="Times New Roman" pitchFamily="18" charset="0"/>
              </a:rPr>
              <a:t>FAST-NUCES</a:t>
            </a:r>
            <a:endParaRPr lang="en-US" sz="2000" dirty="0">
              <a:solidFill>
                <a:schemeClr val="tx1"/>
              </a:solidFill>
              <a:latin typeface="Times New Roman" pitchFamily="18" charset="0"/>
              <a:cs typeface="Times New Roman" pitchFamily="18" charset="0"/>
            </a:endParaRPr>
          </a:p>
        </p:txBody>
      </p:sp>
      <p:sp>
        <p:nvSpPr>
          <p:cNvPr id="2" name="Title 1"/>
          <p:cNvSpPr>
            <a:spLocks noGrp="1"/>
          </p:cNvSpPr>
          <p:nvPr>
            <p:ph type="ctrTitle"/>
          </p:nvPr>
        </p:nvSpPr>
        <p:spPr>
          <a:xfrm>
            <a:off x="1485900" y="1200150"/>
            <a:ext cx="6172200" cy="1102519"/>
          </a:xfrm>
        </p:spPr>
        <p:txBody>
          <a:bodyPr/>
          <a:lstStyle/>
          <a:p>
            <a:r>
              <a:rPr lang="en-US" sz="2800" dirty="0" smtClean="0">
                <a:latin typeface="Times New Roman" pitchFamily="18" charset="0"/>
                <a:cs typeface="Times New Roman" pitchFamily="18" charset="0"/>
              </a:rPr>
              <a:t>CS-482: Introduction to </a:t>
            </a:r>
            <a:r>
              <a:rPr lang="en-US" sz="2800" smtClean="0">
                <a:latin typeface="Times New Roman" pitchFamily="18" charset="0"/>
                <a:cs typeface="Times New Roman" pitchFamily="18" charset="0"/>
              </a:rPr>
              <a:t>Blockchain</a:t>
            </a:r>
            <a:r>
              <a:rPr lang="en-US" sz="2800" dirty="0" smtClean="0">
                <a:latin typeface="Times New Roman" pitchFamily="18" charset="0"/>
                <a:cs typeface="Times New Roman" pitchFamily="18" charset="0"/>
              </a:rPr>
              <a:t> and </a:t>
            </a:r>
            <a:r>
              <a:rPr lang="en-US" sz="2800" dirty="0" err="1" smtClean="0">
                <a:latin typeface="Times New Roman" pitchFamily="18" charset="0"/>
                <a:cs typeface="Times New Roman" pitchFamily="18" charset="0"/>
              </a:rPr>
              <a:t>CryptoCurrency</a:t>
            </a:r>
            <a:endParaRPr lang="en-US" sz="2800" dirty="0"/>
          </a:p>
        </p:txBody>
      </p:sp>
      <p:sp>
        <p:nvSpPr>
          <p:cNvPr id="5" name="Footer Placeholder 4"/>
          <p:cNvSpPr>
            <a:spLocks noGrp="1"/>
          </p:cNvSpPr>
          <p:nvPr>
            <p:ph type="ftr" sz="quarter" idx="4294967295"/>
          </p:nvPr>
        </p:nvSpPr>
        <p:spPr>
          <a:xfrm>
            <a:off x="523982" y="4755008"/>
            <a:ext cx="2971800" cy="342900"/>
          </a:xfrm>
          <a:prstGeom prst="rect">
            <a:avLst/>
          </a:prstGeom>
        </p:spPr>
        <p:txBody>
          <a:bodyPr/>
          <a:lstStyle/>
          <a:p>
            <a:r>
              <a:rPr lang="en-US" dirty="0" smtClean="0"/>
              <a:t>FAST-NUCES</a:t>
            </a:r>
            <a:endParaRPr lang="en-US" dirty="0"/>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190072" y="155396"/>
            <a:ext cx="873456" cy="914400"/>
          </a:xfrm>
          <a:prstGeom prst="rect">
            <a:avLst/>
          </a:prstGeom>
          <a:noFill/>
          <a:ln w="9525">
            <a:noFill/>
            <a:miter lim="800000"/>
            <a:headEnd/>
            <a:tailEnd/>
          </a:ln>
        </p:spPr>
      </p:pic>
      <p:pic>
        <p:nvPicPr>
          <p:cNvPr id="9" name="Picture 8" descr="http://study.result.pk/wp-content/uploads/2011/07/National-University-of-Computer-and-Emerging-Sciences-NUCES-300x300.png"/>
          <p:cNvPicPr/>
          <p:nvPr/>
        </p:nvPicPr>
        <p:blipFill>
          <a:blip r:embed="rId4" cstate="print"/>
          <a:srcRect/>
          <a:stretch>
            <a:fillRect/>
          </a:stretch>
        </p:blipFill>
        <p:spPr bwMode="auto">
          <a:xfrm>
            <a:off x="10519" y="4755008"/>
            <a:ext cx="359106" cy="285750"/>
          </a:xfrm>
          <a:prstGeom prst="rect">
            <a:avLst/>
          </a:prstGeom>
          <a:noFill/>
          <a:ln w="9525">
            <a:noFill/>
            <a:miter lim="800000"/>
            <a:headEnd/>
            <a:tailEnd/>
          </a:ln>
        </p:spPr>
      </p:pic>
    </p:spTree>
    <p:extLst>
      <p:ext uri="{BB962C8B-B14F-4D97-AF65-F5344CB8AC3E}">
        <p14:creationId xmlns:p14="http://schemas.microsoft.com/office/powerpoint/2010/main" val="10579894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p:nvPr/>
        </p:nvSpPr>
        <p:spPr>
          <a:xfrm>
            <a:off x="952200" y="127900"/>
            <a:ext cx="81540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Trebuchet MS"/>
                <a:ea typeface="Trebuchet MS"/>
                <a:cs typeface="Trebuchet MS"/>
                <a:sym typeface="Trebuchet MS"/>
              </a:rPr>
              <a:t>Core developers:</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a:t>
            </a:r>
            <a:endParaRPr sz="2400">
              <a:latin typeface="Trebuchet MS"/>
              <a:ea typeface="Trebuchet MS"/>
              <a:cs typeface="Trebuchet MS"/>
              <a:sym typeface="Trebuchet MS"/>
            </a:endParaRPr>
          </a:p>
        </p:txBody>
      </p:sp>
      <p:sp>
        <p:nvSpPr>
          <p:cNvPr id="87" name="Google Shape;87;p17"/>
          <p:cNvSpPr txBox="1"/>
          <p:nvPr/>
        </p:nvSpPr>
        <p:spPr>
          <a:xfrm>
            <a:off x="967663" y="2223275"/>
            <a:ext cx="21291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rebuchet MS"/>
                <a:ea typeface="Trebuchet MS"/>
                <a:cs typeface="Trebuchet MS"/>
                <a:sym typeface="Trebuchet MS"/>
              </a:rPr>
              <a:t>Wladimir van der Laan</a:t>
            </a:r>
            <a:endParaRPr>
              <a:latin typeface="Trebuchet MS"/>
              <a:ea typeface="Trebuchet MS"/>
              <a:cs typeface="Trebuchet MS"/>
              <a:sym typeface="Trebuchet MS"/>
            </a:endParaRPr>
          </a:p>
        </p:txBody>
      </p:sp>
      <p:pic>
        <p:nvPicPr>
          <p:cNvPr id="88" name="Google Shape;88;p17"/>
          <p:cNvPicPr preferRelativeResize="0"/>
          <p:nvPr/>
        </p:nvPicPr>
        <p:blipFill>
          <a:blip r:embed="rId3">
            <a:alphaModFix/>
          </a:blip>
          <a:stretch>
            <a:fillRect/>
          </a:stretch>
        </p:blipFill>
        <p:spPr>
          <a:xfrm>
            <a:off x="3399900" y="871523"/>
            <a:ext cx="1421600" cy="1427952"/>
          </a:xfrm>
          <a:prstGeom prst="rect">
            <a:avLst/>
          </a:prstGeom>
          <a:noFill/>
          <a:ln>
            <a:noFill/>
          </a:ln>
        </p:spPr>
      </p:pic>
      <p:sp>
        <p:nvSpPr>
          <p:cNvPr id="89" name="Google Shape;89;p17"/>
          <p:cNvSpPr txBox="1"/>
          <p:nvPr/>
        </p:nvSpPr>
        <p:spPr>
          <a:xfrm>
            <a:off x="3248309" y="2223275"/>
            <a:ext cx="15732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Trebuchet MS"/>
                <a:ea typeface="Trebuchet MS"/>
                <a:cs typeface="Trebuchet MS"/>
                <a:sym typeface="Trebuchet MS"/>
              </a:rPr>
              <a:t>Gavin Andresen</a:t>
            </a:r>
            <a:endParaRPr>
              <a:latin typeface="Trebuchet MS"/>
              <a:ea typeface="Trebuchet MS"/>
              <a:cs typeface="Trebuchet MS"/>
              <a:sym typeface="Trebuchet MS"/>
            </a:endParaRPr>
          </a:p>
        </p:txBody>
      </p:sp>
      <p:pic>
        <p:nvPicPr>
          <p:cNvPr id="90" name="Google Shape;90;p17"/>
          <p:cNvPicPr preferRelativeResize="0"/>
          <p:nvPr/>
        </p:nvPicPr>
        <p:blipFill>
          <a:blip r:embed="rId4">
            <a:alphaModFix/>
          </a:blip>
          <a:stretch>
            <a:fillRect/>
          </a:stretch>
        </p:blipFill>
        <p:spPr>
          <a:xfrm>
            <a:off x="5317550" y="830650"/>
            <a:ext cx="1497575" cy="1497575"/>
          </a:xfrm>
          <a:prstGeom prst="rect">
            <a:avLst/>
          </a:prstGeom>
          <a:noFill/>
          <a:ln>
            <a:noFill/>
          </a:ln>
        </p:spPr>
      </p:pic>
      <p:sp>
        <p:nvSpPr>
          <p:cNvPr id="91" name="Google Shape;91;p17"/>
          <p:cNvSpPr txBox="1"/>
          <p:nvPr/>
        </p:nvSpPr>
        <p:spPr>
          <a:xfrm>
            <a:off x="5279747" y="2299475"/>
            <a:ext cx="15732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Trebuchet MS"/>
                <a:ea typeface="Trebuchet MS"/>
                <a:cs typeface="Trebuchet MS"/>
                <a:sym typeface="Trebuchet MS"/>
              </a:rPr>
              <a:t>Jeff Garzik</a:t>
            </a:r>
            <a:endParaRPr>
              <a:latin typeface="Trebuchet MS"/>
              <a:ea typeface="Trebuchet MS"/>
              <a:cs typeface="Trebuchet MS"/>
              <a:sym typeface="Trebuchet MS"/>
            </a:endParaRPr>
          </a:p>
        </p:txBody>
      </p:sp>
      <p:pic>
        <p:nvPicPr>
          <p:cNvPr id="92" name="Google Shape;92;p17"/>
          <p:cNvPicPr preferRelativeResize="0"/>
          <p:nvPr/>
        </p:nvPicPr>
        <p:blipFill>
          <a:blip r:embed="rId5">
            <a:alphaModFix/>
          </a:blip>
          <a:stretch>
            <a:fillRect/>
          </a:stretch>
        </p:blipFill>
        <p:spPr>
          <a:xfrm>
            <a:off x="1218950" y="2704203"/>
            <a:ext cx="1877824" cy="1848473"/>
          </a:xfrm>
          <a:prstGeom prst="rect">
            <a:avLst/>
          </a:prstGeom>
          <a:noFill/>
          <a:ln>
            <a:noFill/>
          </a:ln>
        </p:spPr>
      </p:pic>
      <p:sp>
        <p:nvSpPr>
          <p:cNvPr id="93" name="Google Shape;93;p17"/>
          <p:cNvSpPr txBox="1"/>
          <p:nvPr/>
        </p:nvSpPr>
        <p:spPr>
          <a:xfrm>
            <a:off x="1371272" y="4552675"/>
            <a:ext cx="15732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Trebuchet MS"/>
                <a:ea typeface="Trebuchet MS"/>
                <a:cs typeface="Trebuchet MS"/>
                <a:sym typeface="Trebuchet MS"/>
              </a:rPr>
              <a:t>Gregory Maxwell</a:t>
            </a:r>
            <a:endParaRPr>
              <a:latin typeface="Trebuchet MS"/>
              <a:ea typeface="Trebuchet MS"/>
              <a:cs typeface="Trebuchet MS"/>
              <a:sym typeface="Trebuchet MS"/>
            </a:endParaRPr>
          </a:p>
        </p:txBody>
      </p:sp>
      <p:pic>
        <p:nvPicPr>
          <p:cNvPr id="94" name="Google Shape;94;p17"/>
          <p:cNvPicPr preferRelativeResize="0"/>
          <p:nvPr/>
        </p:nvPicPr>
        <p:blipFill>
          <a:blip r:embed="rId6">
            <a:alphaModFix/>
          </a:blip>
          <a:stretch>
            <a:fillRect/>
          </a:stretch>
        </p:blipFill>
        <p:spPr>
          <a:xfrm>
            <a:off x="5399250" y="2783450"/>
            <a:ext cx="1334176" cy="1689975"/>
          </a:xfrm>
          <a:prstGeom prst="rect">
            <a:avLst/>
          </a:prstGeom>
          <a:noFill/>
          <a:ln>
            <a:noFill/>
          </a:ln>
        </p:spPr>
      </p:pic>
      <p:sp>
        <p:nvSpPr>
          <p:cNvPr id="95" name="Google Shape;95;p17"/>
          <p:cNvSpPr txBox="1"/>
          <p:nvPr/>
        </p:nvSpPr>
        <p:spPr>
          <a:xfrm>
            <a:off x="5279734" y="4451275"/>
            <a:ext cx="15732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Trebuchet MS"/>
                <a:ea typeface="Trebuchet MS"/>
                <a:cs typeface="Trebuchet MS"/>
                <a:sym typeface="Trebuchet MS"/>
              </a:rPr>
              <a:t>Pieter Wuille</a:t>
            </a:r>
            <a:endParaRPr>
              <a:latin typeface="Trebuchet MS"/>
              <a:ea typeface="Trebuchet MS"/>
              <a:cs typeface="Trebuchet MS"/>
              <a:sym typeface="Trebuchet MS"/>
            </a:endParaRPr>
          </a:p>
        </p:txBody>
      </p:sp>
      <p:pic>
        <p:nvPicPr>
          <p:cNvPr id="96" name="Google Shape;96;p17"/>
          <p:cNvPicPr preferRelativeResize="0"/>
          <p:nvPr/>
        </p:nvPicPr>
        <p:blipFill>
          <a:blip r:embed="rId7">
            <a:alphaModFix/>
          </a:blip>
          <a:stretch>
            <a:fillRect/>
          </a:stretch>
        </p:blipFill>
        <p:spPr>
          <a:xfrm>
            <a:off x="3475700" y="2704200"/>
            <a:ext cx="1334175" cy="1775372"/>
          </a:xfrm>
          <a:prstGeom prst="rect">
            <a:avLst/>
          </a:prstGeom>
          <a:noFill/>
          <a:ln>
            <a:noFill/>
          </a:ln>
        </p:spPr>
      </p:pic>
      <p:sp>
        <p:nvSpPr>
          <p:cNvPr id="97" name="Google Shape;97;p17"/>
          <p:cNvSpPr txBox="1"/>
          <p:nvPr/>
        </p:nvSpPr>
        <p:spPr>
          <a:xfrm>
            <a:off x="3248300" y="4445675"/>
            <a:ext cx="16809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Trebuchet MS"/>
                <a:ea typeface="Trebuchet MS"/>
                <a:cs typeface="Trebuchet MS"/>
                <a:sym typeface="Trebuchet MS"/>
              </a:rPr>
              <a:t>Satoshi Nakamoto</a:t>
            </a:r>
            <a:endParaRPr>
              <a:latin typeface="Trebuchet MS"/>
              <a:ea typeface="Trebuchet MS"/>
              <a:cs typeface="Trebuchet MS"/>
              <a:sym typeface="Trebuchet MS"/>
            </a:endParaRPr>
          </a:p>
        </p:txBody>
      </p:sp>
      <p:pic>
        <p:nvPicPr>
          <p:cNvPr id="98" name="Google Shape;98;p17" descr="Screen Shot 2014-08-08 at 10.16.36 AM.png"/>
          <p:cNvPicPr preferRelativeResize="0"/>
          <p:nvPr/>
        </p:nvPicPr>
        <p:blipFill>
          <a:blip r:embed="rId8">
            <a:alphaModFix/>
          </a:blip>
          <a:stretch>
            <a:fillRect/>
          </a:stretch>
        </p:blipFill>
        <p:spPr>
          <a:xfrm>
            <a:off x="1365150" y="878587"/>
            <a:ext cx="1421600" cy="1464088"/>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p:nvPr/>
        </p:nvSpPr>
        <p:spPr>
          <a:xfrm>
            <a:off x="441750" y="719575"/>
            <a:ext cx="8154000" cy="206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Trebuchet MS"/>
                <a:ea typeface="Trebuchet MS"/>
                <a:cs typeface="Trebuchet MS"/>
                <a:sym typeface="Trebuchet MS"/>
              </a:rPr>
              <a:t>How powerful are the lead developers?</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their rule changes will be followed by default</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but anyone can fork the software at any time</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Lead devs are “leading the parade”.</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a:t>
            </a:r>
            <a:endParaRPr sz="240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p:nvPr/>
        </p:nvSpPr>
        <p:spPr>
          <a:xfrm>
            <a:off x="495000" y="676900"/>
            <a:ext cx="8154000" cy="206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Trebuchet MS"/>
                <a:ea typeface="Trebuchet MS"/>
                <a:cs typeface="Trebuchet MS"/>
                <a:sym typeface="Trebuchet MS"/>
              </a:rPr>
              <a:t>If users don’t like a rule change:</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457200" algn="l" rtl="0">
              <a:spcBef>
                <a:spcPts val="0"/>
              </a:spcBef>
              <a:spcAft>
                <a:spcPts val="0"/>
              </a:spcAft>
              <a:buNone/>
            </a:pPr>
            <a:r>
              <a:rPr lang="en" sz="2400">
                <a:latin typeface="Trebuchet MS"/>
                <a:ea typeface="Trebuchet MS"/>
                <a:cs typeface="Trebuchet MS"/>
                <a:sym typeface="Trebuchet MS"/>
              </a:rPr>
              <a:t>Centralized currency:  Users have the right to exit.</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457200" algn="l" rtl="0">
              <a:spcBef>
                <a:spcPts val="0"/>
              </a:spcBef>
              <a:spcAft>
                <a:spcPts val="0"/>
              </a:spcAft>
              <a:buNone/>
            </a:pPr>
            <a:r>
              <a:rPr lang="en" sz="2400">
                <a:latin typeface="Trebuchet MS"/>
                <a:ea typeface="Trebuchet MS"/>
                <a:cs typeface="Trebuchet MS"/>
                <a:sym typeface="Trebuchet MS"/>
              </a:rPr>
              <a:t>Bitcoin: Users have the right to fork the rules.</a:t>
            </a:r>
            <a:endParaRPr sz="2400">
              <a:latin typeface="Trebuchet MS"/>
              <a:ea typeface="Trebuchet MS"/>
              <a:cs typeface="Trebuchet MS"/>
              <a:sym typeface="Trebuchet MS"/>
            </a:endParaRPr>
          </a:p>
          <a:p>
            <a:pPr marL="0" lvl="0" indent="457200" algn="l" rtl="0">
              <a:spcBef>
                <a:spcPts val="0"/>
              </a:spcBef>
              <a:spcAft>
                <a:spcPts val="0"/>
              </a:spcAft>
              <a:buNone/>
            </a:pPr>
            <a:r>
              <a:rPr lang="en" sz="2400">
                <a:latin typeface="Trebuchet MS"/>
                <a:ea typeface="Trebuchet MS"/>
                <a:cs typeface="Trebuchet MS"/>
                <a:sym typeface="Trebuchet MS"/>
              </a:rPr>
              <a:t>	</a:t>
            </a:r>
            <a:endParaRPr sz="1800">
              <a:latin typeface="Trebuchet MS"/>
              <a:ea typeface="Trebuchet MS"/>
              <a:cs typeface="Trebuchet MS"/>
              <a:sym typeface="Trebuchet MS"/>
            </a:endParaRPr>
          </a:p>
          <a:p>
            <a:pPr marL="0" lvl="0" indent="457200" algn="l" rtl="0">
              <a:spcBef>
                <a:spcPts val="0"/>
              </a:spcBef>
              <a:spcAft>
                <a:spcPts val="0"/>
              </a:spcAft>
              <a:buNone/>
            </a:pPr>
            <a:endParaRPr sz="18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Right to fork is more empowering than right to exit.</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457200" algn="l" rtl="0">
              <a:spcBef>
                <a:spcPts val="0"/>
              </a:spcBef>
              <a:spcAft>
                <a:spcPts val="0"/>
              </a:spcAft>
              <a:buNone/>
            </a:pPr>
            <a:r>
              <a:rPr lang="en" sz="2400">
                <a:latin typeface="Trebuchet MS"/>
                <a:ea typeface="Trebuchet MS"/>
                <a:cs typeface="Trebuchet MS"/>
                <a:sym typeface="Trebuchet MS"/>
              </a:rPr>
              <a:t>⇒ community retains more power	</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a:t>
            </a:r>
            <a:endParaRPr sz="240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p:nvPr/>
        </p:nvSpPr>
        <p:spPr>
          <a:xfrm>
            <a:off x="495000" y="410150"/>
            <a:ext cx="8154000" cy="60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Trebuchet MS"/>
                <a:ea typeface="Trebuchet MS"/>
                <a:cs typeface="Trebuchet MS"/>
                <a:sym typeface="Trebuchet MS"/>
              </a:rPr>
              <a:t>If there’s a (hard) fork in the rules:	</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a:t>
            </a:r>
            <a:endParaRPr sz="2400">
              <a:latin typeface="Trebuchet MS"/>
              <a:ea typeface="Trebuchet MS"/>
              <a:cs typeface="Trebuchet MS"/>
              <a:sym typeface="Trebuchet MS"/>
            </a:endParaRPr>
          </a:p>
        </p:txBody>
      </p:sp>
      <p:sp>
        <p:nvSpPr>
          <p:cNvPr id="114" name="Google Shape;114;p20"/>
          <p:cNvSpPr/>
          <p:nvPr/>
        </p:nvSpPr>
        <p:spPr>
          <a:xfrm>
            <a:off x="333900" y="2373575"/>
            <a:ext cx="469500" cy="4374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1190075" y="2373575"/>
            <a:ext cx="469500" cy="4374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6" name="Google Shape;116;p20"/>
          <p:cNvCxnSpPr>
            <a:stCxn id="115" idx="1"/>
            <a:endCxn id="114" idx="3"/>
          </p:cNvCxnSpPr>
          <p:nvPr/>
        </p:nvCxnSpPr>
        <p:spPr>
          <a:xfrm rot="10800000">
            <a:off x="803375" y="2592275"/>
            <a:ext cx="386700" cy="0"/>
          </a:xfrm>
          <a:prstGeom prst="straightConnector1">
            <a:avLst/>
          </a:prstGeom>
          <a:noFill/>
          <a:ln w="19050" cap="flat" cmpd="sng">
            <a:solidFill>
              <a:srgbClr val="660000"/>
            </a:solidFill>
            <a:prstDash val="solid"/>
            <a:round/>
            <a:headEnd type="none" w="med" len="med"/>
            <a:tailEnd type="triangle" w="med" len="med"/>
          </a:ln>
        </p:spPr>
      </p:cxnSp>
      <p:sp>
        <p:nvSpPr>
          <p:cNvPr id="117" name="Google Shape;117;p20"/>
          <p:cNvSpPr/>
          <p:nvPr/>
        </p:nvSpPr>
        <p:spPr>
          <a:xfrm>
            <a:off x="2046250" y="2373575"/>
            <a:ext cx="469500" cy="4374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 name="Google Shape;118;p20"/>
          <p:cNvCxnSpPr/>
          <p:nvPr/>
        </p:nvCxnSpPr>
        <p:spPr>
          <a:xfrm flipH="1">
            <a:off x="1659625" y="2586975"/>
            <a:ext cx="378300" cy="5400"/>
          </a:xfrm>
          <a:prstGeom prst="straightConnector1">
            <a:avLst/>
          </a:prstGeom>
          <a:noFill/>
          <a:ln w="19050" cap="flat" cmpd="sng">
            <a:solidFill>
              <a:srgbClr val="660000"/>
            </a:solidFill>
            <a:prstDash val="solid"/>
            <a:round/>
            <a:headEnd type="none" w="med" len="med"/>
            <a:tailEnd type="triangle" w="med" len="med"/>
          </a:ln>
        </p:spPr>
      </p:cxnSp>
      <p:cxnSp>
        <p:nvCxnSpPr>
          <p:cNvPr id="119" name="Google Shape;119;p20"/>
          <p:cNvCxnSpPr/>
          <p:nvPr/>
        </p:nvCxnSpPr>
        <p:spPr>
          <a:xfrm rot="10800000">
            <a:off x="0" y="2592275"/>
            <a:ext cx="333900" cy="0"/>
          </a:xfrm>
          <a:prstGeom prst="straightConnector1">
            <a:avLst/>
          </a:prstGeom>
          <a:noFill/>
          <a:ln w="19050" cap="flat" cmpd="sng">
            <a:solidFill>
              <a:srgbClr val="660000"/>
            </a:solidFill>
            <a:prstDash val="solid"/>
            <a:round/>
            <a:headEnd type="none" w="med" len="med"/>
            <a:tailEnd type="triangle" w="med" len="med"/>
          </a:ln>
        </p:spPr>
      </p:cxnSp>
      <p:sp>
        <p:nvSpPr>
          <p:cNvPr id="120" name="Google Shape;120;p20"/>
          <p:cNvSpPr/>
          <p:nvPr/>
        </p:nvSpPr>
        <p:spPr>
          <a:xfrm>
            <a:off x="2987550" y="1788325"/>
            <a:ext cx="469500" cy="4374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p:nvPr/>
        </p:nvSpPr>
        <p:spPr>
          <a:xfrm>
            <a:off x="2987550" y="2917750"/>
            <a:ext cx="469500" cy="4374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 name="Google Shape;122;p20"/>
          <p:cNvCxnSpPr/>
          <p:nvPr/>
        </p:nvCxnSpPr>
        <p:spPr>
          <a:xfrm flipH="1">
            <a:off x="2515750" y="2237850"/>
            <a:ext cx="470100" cy="114300"/>
          </a:xfrm>
          <a:prstGeom prst="straightConnector1">
            <a:avLst/>
          </a:prstGeom>
          <a:noFill/>
          <a:ln w="19050" cap="flat" cmpd="sng">
            <a:solidFill>
              <a:srgbClr val="660000"/>
            </a:solidFill>
            <a:prstDash val="solid"/>
            <a:round/>
            <a:headEnd type="none" w="med" len="med"/>
            <a:tailEnd type="triangle" w="med" len="med"/>
          </a:ln>
        </p:spPr>
      </p:cxnSp>
      <p:cxnSp>
        <p:nvCxnSpPr>
          <p:cNvPr id="123" name="Google Shape;123;p20"/>
          <p:cNvCxnSpPr/>
          <p:nvPr/>
        </p:nvCxnSpPr>
        <p:spPr>
          <a:xfrm rot="10800000">
            <a:off x="2539350" y="2803450"/>
            <a:ext cx="448200" cy="114300"/>
          </a:xfrm>
          <a:prstGeom prst="straightConnector1">
            <a:avLst/>
          </a:prstGeom>
          <a:noFill/>
          <a:ln w="19050" cap="flat" cmpd="sng">
            <a:solidFill>
              <a:srgbClr val="660000"/>
            </a:solidFill>
            <a:prstDash val="solid"/>
            <a:round/>
            <a:headEnd type="none" w="med" len="med"/>
            <a:tailEnd type="triangle" w="med" len="med"/>
          </a:ln>
        </p:spPr>
      </p:cxnSp>
      <p:sp>
        <p:nvSpPr>
          <p:cNvPr id="124" name="Google Shape;124;p20"/>
          <p:cNvSpPr/>
          <p:nvPr/>
        </p:nvSpPr>
        <p:spPr>
          <a:xfrm>
            <a:off x="3843675" y="1800450"/>
            <a:ext cx="469500" cy="4374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 name="Google Shape;125;p20"/>
          <p:cNvCxnSpPr/>
          <p:nvPr/>
        </p:nvCxnSpPr>
        <p:spPr>
          <a:xfrm flipH="1">
            <a:off x="3457050" y="2013850"/>
            <a:ext cx="378300" cy="5400"/>
          </a:xfrm>
          <a:prstGeom prst="straightConnector1">
            <a:avLst/>
          </a:prstGeom>
          <a:noFill/>
          <a:ln w="19050" cap="flat" cmpd="sng">
            <a:solidFill>
              <a:srgbClr val="660000"/>
            </a:solidFill>
            <a:prstDash val="solid"/>
            <a:round/>
            <a:headEnd type="none" w="med" len="med"/>
            <a:tailEnd type="triangle" w="med" len="med"/>
          </a:ln>
        </p:spPr>
      </p:cxnSp>
      <p:sp>
        <p:nvSpPr>
          <p:cNvPr id="126" name="Google Shape;126;p20"/>
          <p:cNvSpPr/>
          <p:nvPr/>
        </p:nvSpPr>
        <p:spPr>
          <a:xfrm>
            <a:off x="4708125" y="1800450"/>
            <a:ext cx="469500" cy="4374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7" name="Google Shape;127;p20"/>
          <p:cNvCxnSpPr/>
          <p:nvPr/>
        </p:nvCxnSpPr>
        <p:spPr>
          <a:xfrm flipH="1">
            <a:off x="4321500" y="2013850"/>
            <a:ext cx="378300" cy="5400"/>
          </a:xfrm>
          <a:prstGeom prst="straightConnector1">
            <a:avLst/>
          </a:prstGeom>
          <a:noFill/>
          <a:ln w="19050" cap="flat" cmpd="sng">
            <a:solidFill>
              <a:srgbClr val="660000"/>
            </a:solidFill>
            <a:prstDash val="solid"/>
            <a:round/>
            <a:headEnd type="none" w="med" len="med"/>
            <a:tailEnd type="triangle" w="med" len="med"/>
          </a:ln>
        </p:spPr>
      </p:cxnSp>
      <p:sp>
        <p:nvSpPr>
          <p:cNvPr id="128" name="Google Shape;128;p20"/>
          <p:cNvSpPr/>
          <p:nvPr/>
        </p:nvSpPr>
        <p:spPr>
          <a:xfrm>
            <a:off x="5572575" y="1800450"/>
            <a:ext cx="469500" cy="4374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9" name="Google Shape;129;p20"/>
          <p:cNvCxnSpPr/>
          <p:nvPr/>
        </p:nvCxnSpPr>
        <p:spPr>
          <a:xfrm flipH="1">
            <a:off x="5185950" y="2013850"/>
            <a:ext cx="378300" cy="5400"/>
          </a:xfrm>
          <a:prstGeom prst="straightConnector1">
            <a:avLst/>
          </a:prstGeom>
          <a:noFill/>
          <a:ln w="19050" cap="flat" cmpd="sng">
            <a:solidFill>
              <a:srgbClr val="660000"/>
            </a:solidFill>
            <a:prstDash val="solid"/>
            <a:round/>
            <a:headEnd type="none" w="med" len="med"/>
            <a:tailEnd type="triangle" w="med" len="med"/>
          </a:ln>
        </p:spPr>
      </p:cxnSp>
      <p:sp>
        <p:nvSpPr>
          <p:cNvPr id="130" name="Google Shape;130;p20"/>
          <p:cNvSpPr/>
          <p:nvPr/>
        </p:nvSpPr>
        <p:spPr>
          <a:xfrm>
            <a:off x="3843675" y="2917750"/>
            <a:ext cx="469500" cy="4374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 name="Google Shape;131;p20"/>
          <p:cNvCxnSpPr/>
          <p:nvPr/>
        </p:nvCxnSpPr>
        <p:spPr>
          <a:xfrm flipH="1">
            <a:off x="3457050" y="3131150"/>
            <a:ext cx="378300" cy="5400"/>
          </a:xfrm>
          <a:prstGeom prst="straightConnector1">
            <a:avLst/>
          </a:prstGeom>
          <a:noFill/>
          <a:ln w="19050" cap="flat" cmpd="sng">
            <a:solidFill>
              <a:srgbClr val="660000"/>
            </a:solidFill>
            <a:prstDash val="solid"/>
            <a:round/>
            <a:headEnd type="none" w="med" len="med"/>
            <a:tailEnd type="triangle" w="med" len="med"/>
          </a:ln>
        </p:spPr>
      </p:cxnSp>
      <p:sp>
        <p:nvSpPr>
          <p:cNvPr id="132" name="Google Shape;132;p20"/>
          <p:cNvSpPr/>
          <p:nvPr/>
        </p:nvSpPr>
        <p:spPr>
          <a:xfrm>
            <a:off x="4708125" y="2915150"/>
            <a:ext cx="469500" cy="4374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3" name="Google Shape;133;p20"/>
          <p:cNvCxnSpPr/>
          <p:nvPr/>
        </p:nvCxnSpPr>
        <p:spPr>
          <a:xfrm flipH="1">
            <a:off x="4321500" y="3128550"/>
            <a:ext cx="378300" cy="5400"/>
          </a:xfrm>
          <a:prstGeom prst="straightConnector1">
            <a:avLst/>
          </a:prstGeom>
          <a:noFill/>
          <a:ln w="19050" cap="flat" cmpd="sng">
            <a:solidFill>
              <a:srgbClr val="660000"/>
            </a:solidFill>
            <a:prstDash val="solid"/>
            <a:round/>
            <a:headEnd type="none" w="med" len="med"/>
            <a:tailEnd type="triangle" w="med" len="med"/>
          </a:ln>
        </p:spPr>
      </p:cxnSp>
      <p:sp>
        <p:nvSpPr>
          <p:cNvPr id="134" name="Google Shape;134;p20"/>
          <p:cNvSpPr txBox="1"/>
          <p:nvPr/>
        </p:nvSpPr>
        <p:spPr>
          <a:xfrm>
            <a:off x="6050400" y="1656175"/>
            <a:ext cx="3076500" cy="70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Trebuchet MS"/>
                <a:ea typeface="Trebuchet MS"/>
                <a:cs typeface="Trebuchet MS"/>
                <a:sym typeface="Trebuchet MS"/>
              </a:rPr>
              <a:t>Valid under A rules</a:t>
            </a:r>
            <a:endParaRPr sz="1800">
              <a:latin typeface="Trebuchet MS"/>
              <a:ea typeface="Trebuchet MS"/>
              <a:cs typeface="Trebuchet MS"/>
              <a:sym typeface="Trebuchet MS"/>
            </a:endParaRPr>
          </a:p>
          <a:p>
            <a:pPr marL="0" lvl="0" indent="0" algn="l" rtl="0">
              <a:spcBef>
                <a:spcPts val="0"/>
              </a:spcBef>
              <a:spcAft>
                <a:spcPts val="0"/>
              </a:spcAft>
              <a:buNone/>
            </a:pPr>
            <a:r>
              <a:rPr lang="en" sz="1800">
                <a:latin typeface="Trebuchet MS"/>
                <a:ea typeface="Trebuchet MS"/>
                <a:cs typeface="Trebuchet MS"/>
                <a:sym typeface="Trebuchet MS"/>
              </a:rPr>
              <a:t>Invalid under B rules</a:t>
            </a:r>
            <a:endParaRPr sz="1800">
              <a:latin typeface="Trebuchet MS"/>
              <a:ea typeface="Trebuchet MS"/>
              <a:cs typeface="Trebuchet MS"/>
              <a:sym typeface="Trebuchet MS"/>
            </a:endParaRPr>
          </a:p>
          <a:p>
            <a:pPr marL="0" lvl="0" indent="0" algn="l" rtl="0">
              <a:spcBef>
                <a:spcPts val="0"/>
              </a:spcBef>
              <a:spcAft>
                <a:spcPts val="0"/>
              </a:spcAft>
              <a:buNone/>
            </a:pPr>
            <a:r>
              <a:rPr lang="en" sz="1800">
                <a:latin typeface="Trebuchet MS"/>
                <a:ea typeface="Trebuchet MS"/>
                <a:cs typeface="Trebuchet MS"/>
                <a:sym typeface="Trebuchet MS"/>
              </a:rPr>
              <a:t>	</a:t>
            </a:r>
            <a:endParaRPr sz="1800">
              <a:latin typeface="Trebuchet MS"/>
              <a:ea typeface="Trebuchet MS"/>
              <a:cs typeface="Trebuchet MS"/>
              <a:sym typeface="Trebuchet MS"/>
            </a:endParaRPr>
          </a:p>
        </p:txBody>
      </p:sp>
      <p:sp>
        <p:nvSpPr>
          <p:cNvPr id="135" name="Google Shape;135;p20"/>
          <p:cNvSpPr txBox="1"/>
          <p:nvPr/>
        </p:nvSpPr>
        <p:spPr>
          <a:xfrm>
            <a:off x="5359875" y="2803450"/>
            <a:ext cx="3076500" cy="70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Trebuchet MS"/>
                <a:ea typeface="Trebuchet MS"/>
                <a:cs typeface="Trebuchet MS"/>
                <a:sym typeface="Trebuchet MS"/>
              </a:rPr>
              <a:t>Valid under B rules</a:t>
            </a:r>
            <a:endParaRPr sz="1800">
              <a:latin typeface="Trebuchet MS"/>
              <a:ea typeface="Trebuchet MS"/>
              <a:cs typeface="Trebuchet MS"/>
              <a:sym typeface="Trebuchet MS"/>
            </a:endParaRPr>
          </a:p>
          <a:p>
            <a:pPr marL="0" lvl="0" indent="0" algn="l" rtl="0">
              <a:spcBef>
                <a:spcPts val="0"/>
              </a:spcBef>
              <a:spcAft>
                <a:spcPts val="0"/>
              </a:spcAft>
              <a:buNone/>
            </a:pPr>
            <a:r>
              <a:rPr lang="en" sz="1800">
                <a:latin typeface="Trebuchet MS"/>
                <a:ea typeface="Trebuchet MS"/>
                <a:cs typeface="Trebuchet MS"/>
                <a:sym typeface="Trebuchet MS"/>
              </a:rPr>
              <a:t>Invalid under A rules</a:t>
            </a:r>
            <a:endParaRPr sz="1800">
              <a:latin typeface="Trebuchet MS"/>
              <a:ea typeface="Trebuchet MS"/>
              <a:cs typeface="Trebuchet MS"/>
              <a:sym typeface="Trebuchet MS"/>
            </a:endParaRPr>
          </a:p>
          <a:p>
            <a:pPr marL="0" lvl="0" indent="0" algn="l" rtl="0">
              <a:spcBef>
                <a:spcPts val="0"/>
              </a:spcBef>
              <a:spcAft>
                <a:spcPts val="0"/>
              </a:spcAft>
              <a:buNone/>
            </a:pPr>
            <a:r>
              <a:rPr lang="en" sz="1800">
                <a:latin typeface="Trebuchet MS"/>
                <a:ea typeface="Trebuchet MS"/>
                <a:cs typeface="Trebuchet MS"/>
                <a:sym typeface="Trebuchet MS"/>
              </a:rPr>
              <a:t>	</a:t>
            </a:r>
            <a:endParaRPr sz="1800">
              <a:latin typeface="Trebuchet MS"/>
              <a:ea typeface="Trebuchet MS"/>
              <a:cs typeface="Trebuchet MS"/>
              <a:sym typeface="Trebuchet MS"/>
            </a:endParaRPr>
          </a:p>
        </p:txBody>
      </p:sp>
      <p:sp>
        <p:nvSpPr>
          <p:cNvPr id="136" name="Google Shape;136;p20"/>
          <p:cNvSpPr txBox="1"/>
          <p:nvPr/>
        </p:nvSpPr>
        <p:spPr>
          <a:xfrm>
            <a:off x="281075" y="1819650"/>
            <a:ext cx="1229100" cy="437400"/>
          </a:xfrm>
          <a:prstGeom prst="rect">
            <a:avLst/>
          </a:prstGeom>
          <a:solidFill>
            <a:srgbClr val="FFF2CC"/>
          </a:solid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“Bitcoin”</a:t>
            </a:r>
            <a:endParaRPr sz="1800">
              <a:latin typeface="Trebuchet MS"/>
              <a:ea typeface="Trebuchet MS"/>
              <a:cs typeface="Trebuchet MS"/>
              <a:sym typeface="Trebuchet MS"/>
            </a:endParaRPr>
          </a:p>
          <a:p>
            <a:pPr marL="0" lvl="0" indent="0" algn="ctr" rtl="0">
              <a:spcBef>
                <a:spcPts val="0"/>
              </a:spcBef>
              <a:spcAft>
                <a:spcPts val="0"/>
              </a:spcAft>
              <a:buNone/>
            </a:pPr>
            <a:r>
              <a:rPr lang="en" sz="1800">
                <a:latin typeface="Trebuchet MS"/>
                <a:ea typeface="Trebuchet MS"/>
                <a:cs typeface="Trebuchet MS"/>
                <a:sym typeface="Trebuchet MS"/>
              </a:rPr>
              <a:t>	</a:t>
            </a:r>
            <a:endParaRPr sz="1800">
              <a:latin typeface="Trebuchet MS"/>
              <a:ea typeface="Trebuchet MS"/>
              <a:cs typeface="Trebuchet MS"/>
              <a:sym typeface="Trebuchet MS"/>
            </a:endParaRPr>
          </a:p>
        </p:txBody>
      </p:sp>
      <p:sp>
        <p:nvSpPr>
          <p:cNvPr id="137" name="Google Shape;137;p20"/>
          <p:cNvSpPr txBox="1"/>
          <p:nvPr/>
        </p:nvSpPr>
        <p:spPr>
          <a:xfrm>
            <a:off x="4402625" y="1218775"/>
            <a:ext cx="1229100" cy="437400"/>
          </a:xfrm>
          <a:prstGeom prst="rect">
            <a:avLst/>
          </a:prstGeom>
          <a:solidFill>
            <a:srgbClr val="FFF2CC"/>
          </a:solid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“A-coin”</a:t>
            </a:r>
            <a:endParaRPr sz="1800">
              <a:latin typeface="Trebuchet MS"/>
              <a:ea typeface="Trebuchet MS"/>
              <a:cs typeface="Trebuchet MS"/>
              <a:sym typeface="Trebuchet MS"/>
            </a:endParaRPr>
          </a:p>
          <a:p>
            <a:pPr marL="0" lvl="0" indent="0" algn="ctr" rtl="0">
              <a:spcBef>
                <a:spcPts val="0"/>
              </a:spcBef>
              <a:spcAft>
                <a:spcPts val="0"/>
              </a:spcAft>
              <a:buNone/>
            </a:pPr>
            <a:r>
              <a:rPr lang="en" sz="1800">
                <a:latin typeface="Trebuchet MS"/>
                <a:ea typeface="Trebuchet MS"/>
                <a:cs typeface="Trebuchet MS"/>
                <a:sym typeface="Trebuchet MS"/>
              </a:rPr>
              <a:t>	</a:t>
            </a:r>
            <a:endParaRPr sz="1800">
              <a:latin typeface="Trebuchet MS"/>
              <a:ea typeface="Trebuchet MS"/>
              <a:cs typeface="Trebuchet MS"/>
              <a:sym typeface="Trebuchet MS"/>
            </a:endParaRPr>
          </a:p>
        </p:txBody>
      </p:sp>
      <p:sp>
        <p:nvSpPr>
          <p:cNvPr id="138" name="Google Shape;138;p20"/>
          <p:cNvSpPr txBox="1"/>
          <p:nvPr/>
        </p:nvSpPr>
        <p:spPr>
          <a:xfrm>
            <a:off x="3835350" y="3505150"/>
            <a:ext cx="1229100" cy="437400"/>
          </a:xfrm>
          <a:prstGeom prst="rect">
            <a:avLst/>
          </a:prstGeom>
          <a:solidFill>
            <a:srgbClr val="FFF2CC"/>
          </a:solid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“B-coin”</a:t>
            </a:r>
            <a:endParaRPr sz="1800">
              <a:latin typeface="Trebuchet MS"/>
              <a:ea typeface="Trebuchet MS"/>
              <a:cs typeface="Trebuchet MS"/>
              <a:sym typeface="Trebuchet MS"/>
            </a:endParaRPr>
          </a:p>
          <a:p>
            <a:pPr marL="0" lvl="0" indent="0" algn="ctr" rtl="0">
              <a:spcBef>
                <a:spcPts val="0"/>
              </a:spcBef>
              <a:spcAft>
                <a:spcPts val="0"/>
              </a:spcAft>
              <a:buNone/>
            </a:pPr>
            <a:r>
              <a:rPr lang="en" sz="1800">
                <a:latin typeface="Trebuchet MS"/>
                <a:ea typeface="Trebuchet MS"/>
                <a:cs typeface="Trebuchet MS"/>
                <a:sym typeface="Trebuchet MS"/>
              </a:rPr>
              <a:t>	</a:t>
            </a:r>
            <a:endParaRPr sz="1800">
              <a:latin typeface="Trebuchet MS"/>
              <a:ea typeface="Trebuchet MS"/>
              <a:cs typeface="Trebuchet MS"/>
              <a:sym typeface="Trebuchet MS"/>
            </a:endParaRPr>
          </a:p>
        </p:txBody>
      </p:sp>
      <p:sp>
        <p:nvSpPr>
          <p:cNvPr id="139" name="Google Shape;139;p20"/>
          <p:cNvSpPr txBox="1"/>
          <p:nvPr/>
        </p:nvSpPr>
        <p:spPr>
          <a:xfrm>
            <a:off x="6050400" y="4348025"/>
            <a:ext cx="2490900" cy="437400"/>
          </a:xfrm>
          <a:prstGeom prst="rect">
            <a:avLst/>
          </a:prstGeom>
          <a:solidFill>
            <a:srgbClr val="F4CCCC"/>
          </a:solid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“the currency forked”</a:t>
            </a:r>
            <a:endParaRPr sz="1800">
              <a:latin typeface="Trebuchet MS"/>
              <a:ea typeface="Trebuchet MS"/>
              <a:cs typeface="Trebuchet MS"/>
              <a:sym typeface="Trebuchet MS"/>
            </a:endParaRPr>
          </a:p>
          <a:p>
            <a:pPr marL="0" lvl="0" indent="0" algn="ctr" rtl="0">
              <a:spcBef>
                <a:spcPts val="0"/>
              </a:spcBef>
              <a:spcAft>
                <a:spcPts val="0"/>
              </a:spcAft>
              <a:buNone/>
            </a:pPr>
            <a:r>
              <a:rPr lang="en" sz="1800">
                <a:latin typeface="Trebuchet MS"/>
                <a:ea typeface="Trebuchet MS"/>
                <a:cs typeface="Trebuchet MS"/>
                <a:sym typeface="Trebuchet MS"/>
              </a:rPr>
              <a:t>	</a:t>
            </a:r>
            <a:endParaRPr sz="1800">
              <a:latin typeface="Trebuchet MS"/>
              <a:ea typeface="Trebuchet MS"/>
              <a:cs typeface="Trebuchet MS"/>
              <a:sym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fade">
                                      <p:cBhvr>
                                        <p:cTn id="7" dur="1"/>
                                        <p:tgtEl>
                                          <p:spTgt spid="1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7"/>
                                        </p:tgtEl>
                                        <p:attrNameLst>
                                          <p:attrName>style.visibility</p:attrName>
                                        </p:attrNameLst>
                                      </p:cBhvr>
                                      <p:to>
                                        <p:strVal val="visible"/>
                                      </p:to>
                                    </p:set>
                                    <p:animEffect transition="in" filter="fade">
                                      <p:cBhvr>
                                        <p:cTn id="12" dur="1"/>
                                        <p:tgtEl>
                                          <p:spTgt spid="137"/>
                                        </p:tgtEl>
                                      </p:cBhvr>
                                    </p:animEffect>
                                  </p:childTnLst>
                                </p:cTn>
                              </p:par>
                              <p:par>
                                <p:cTn id="13" presetID="10" presetClass="entr" presetSubtype="0" fill="hold" nodeType="withEffect">
                                  <p:stCondLst>
                                    <p:cond delay="0"/>
                                  </p:stCondLst>
                                  <p:childTnLst>
                                    <p:set>
                                      <p:cBhvr>
                                        <p:cTn id="14" dur="1" fill="hold">
                                          <p:stCondLst>
                                            <p:cond delay="0"/>
                                          </p:stCondLst>
                                        </p:cTn>
                                        <p:tgtEl>
                                          <p:spTgt spid="138"/>
                                        </p:tgtEl>
                                        <p:attrNameLst>
                                          <p:attrName>style.visibility</p:attrName>
                                        </p:attrNameLst>
                                      </p:cBhvr>
                                      <p:to>
                                        <p:strVal val="visible"/>
                                      </p:to>
                                    </p:set>
                                    <p:animEffect transition="in" filter="fade">
                                      <p:cBhvr>
                                        <p:cTn id="15" dur="1"/>
                                        <p:tgtEl>
                                          <p:spTgt spid="13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9"/>
                                        </p:tgtEl>
                                        <p:attrNameLst>
                                          <p:attrName>style.visibility</p:attrName>
                                        </p:attrNameLst>
                                      </p:cBhvr>
                                      <p:to>
                                        <p:strVal val="visible"/>
                                      </p:to>
                                    </p:set>
                                    <p:animEffect transition="in" filter="fade">
                                      <p:cBhvr>
                                        <p:cTn id="20" dur="1"/>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1"/>
          <p:cNvSpPr txBox="1"/>
          <p:nvPr/>
        </p:nvSpPr>
        <p:spPr>
          <a:xfrm>
            <a:off x="495000" y="676900"/>
            <a:ext cx="8154000" cy="360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Trebuchet MS"/>
                <a:ea typeface="Trebuchet MS"/>
                <a:cs typeface="Trebuchet MS"/>
                <a:sym typeface="Trebuchet MS"/>
              </a:rPr>
              <a:t>After a hard fork:</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457200" algn="l" rtl="0">
              <a:spcBef>
                <a:spcPts val="0"/>
              </a:spcBef>
              <a:spcAft>
                <a:spcPts val="0"/>
              </a:spcAft>
              <a:buNone/>
            </a:pPr>
            <a:r>
              <a:rPr lang="en" sz="2400">
                <a:latin typeface="Trebuchet MS"/>
                <a:ea typeface="Trebuchet MS"/>
                <a:cs typeface="Trebuchet MS"/>
                <a:sym typeface="Trebuchet MS"/>
              </a:rPr>
              <a:t>(If fork was meant to start an altcoin:</a:t>
            </a:r>
            <a:endParaRPr sz="2400">
              <a:latin typeface="Trebuchet MS"/>
              <a:ea typeface="Trebuchet MS"/>
              <a:cs typeface="Trebuchet MS"/>
              <a:sym typeface="Trebuchet MS"/>
            </a:endParaRPr>
          </a:p>
          <a:p>
            <a:pPr marL="0" lvl="0" indent="457200" algn="l" rtl="0">
              <a:spcBef>
                <a:spcPts val="0"/>
              </a:spcBef>
              <a:spcAft>
                <a:spcPts val="0"/>
              </a:spcAft>
              <a:buNone/>
            </a:pPr>
            <a:r>
              <a:rPr lang="en" sz="2400">
                <a:latin typeface="Trebuchet MS"/>
                <a:ea typeface="Trebuchet MS"/>
                <a:cs typeface="Trebuchet MS"/>
                <a:sym typeface="Trebuchet MS"/>
              </a:rPr>
              <a:t>	altcoin goes its separate way</a:t>
            </a:r>
            <a:endParaRPr sz="2400">
              <a:latin typeface="Trebuchet MS"/>
              <a:ea typeface="Trebuchet MS"/>
              <a:cs typeface="Trebuchet MS"/>
              <a:sym typeface="Trebuchet MS"/>
            </a:endParaRPr>
          </a:p>
          <a:p>
            <a:pPr marL="0" lvl="0" indent="457200" algn="l" rtl="0">
              <a:spcBef>
                <a:spcPts val="0"/>
              </a:spcBef>
              <a:spcAft>
                <a:spcPts val="0"/>
              </a:spcAft>
              <a:buNone/>
            </a:pPr>
            <a:r>
              <a:rPr lang="en" sz="2400">
                <a:latin typeface="Trebuchet MS"/>
                <a:ea typeface="Trebuchet MS"/>
                <a:cs typeface="Trebuchet MS"/>
                <a:sym typeface="Trebuchet MS"/>
              </a:rPr>
              <a:t>	branches coexist nicely)</a:t>
            </a:r>
            <a:endParaRPr sz="2400">
              <a:latin typeface="Trebuchet MS"/>
              <a:ea typeface="Trebuchet MS"/>
              <a:cs typeface="Trebuchet MS"/>
              <a:sym typeface="Trebuchet MS"/>
            </a:endParaRPr>
          </a:p>
          <a:p>
            <a:pPr marL="0" lvl="0" indent="457200" algn="l" rtl="0">
              <a:spcBef>
                <a:spcPts val="0"/>
              </a:spcBef>
              <a:spcAft>
                <a:spcPts val="0"/>
              </a:spcAft>
              <a:buNone/>
            </a:pPr>
            <a:endParaRPr sz="2400">
              <a:latin typeface="Trebuchet MS"/>
              <a:ea typeface="Trebuchet MS"/>
              <a:cs typeface="Trebuchet MS"/>
              <a:sym typeface="Trebuchet MS"/>
            </a:endParaRPr>
          </a:p>
          <a:p>
            <a:pPr marL="0" lvl="0" indent="457200" algn="l" rtl="0">
              <a:spcBef>
                <a:spcPts val="0"/>
              </a:spcBef>
              <a:spcAft>
                <a:spcPts val="0"/>
              </a:spcAft>
              <a:buNone/>
            </a:pPr>
            <a:r>
              <a:rPr lang="en" sz="2400">
                <a:latin typeface="Trebuchet MS"/>
                <a:ea typeface="Trebuchet MS"/>
                <a:cs typeface="Trebuchet MS"/>
                <a:sym typeface="Trebuchet MS"/>
              </a:rPr>
              <a:t>If fork reflected a fight over future of Bitcoin:</a:t>
            </a:r>
            <a:endParaRPr sz="2400">
              <a:latin typeface="Trebuchet MS"/>
              <a:ea typeface="Trebuchet MS"/>
              <a:cs typeface="Trebuchet MS"/>
              <a:sym typeface="Trebuchet MS"/>
            </a:endParaRPr>
          </a:p>
          <a:p>
            <a:pPr marL="0" lvl="0" indent="457200" algn="l" rtl="0">
              <a:spcBef>
                <a:spcPts val="0"/>
              </a:spcBef>
              <a:spcAft>
                <a:spcPts val="0"/>
              </a:spcAft>
              <a:buNone/>
            </a:pPr>
            <a:r>
              <a:rPr lang="en" sz="2400">
                <a:latin typeface="Trebuchet MS"/>
                <a:ea typeface="Trebuchet MS"/>
                <a:cs typeface="Trebuchet MS"/>
                <a:sym typeface="Trebuchet MS"/>
              </a:rPr>
              <a:t>	branches fight for market share</a:t>
            </a:r>
            <a:endParaRPr sz="2400">
              <a:latin typeface="Trebuchet MS"/>
              <a:ea typeface="Trebuchet MS"/>
              <a:cs typeface="Trebuchet MS"/>
              <a:sym typeface="Trebuchet MS"/>
            </a:endParaRPr>
          </a:p>
          <a:p>
            <a:pPr marL="0" lvl="0" indent="457200" algn="l" rtl="0">
              <a:spcBef>
                <a:spcPts val="0"/>
              </a:spcBef>
              <a:spcAft>
                <a:spcPts val="0"/>
              </a:spcAft>
              <a:buNone/>
            </a:pPr>
            <a:r>
              <a:rPr lang="en" sz="2400">
                <a:latin typeface="Trebuchet MS"/>
                <a:ea typeface="Trebuchet MS"/>
                <a:cs typeface="Trebuchet MS"/>
                <a:sym typeface="Trebuchet MS"/>
              </a:rPr>
              <a:t>	branches fight to be seen as “the real Bitcoin”</a:t>
            </a:r>
            <a:endParaRPr sz="2400">
              <a:latin typeface="Trebuchet MS"/>
              <a:ea typeface="Trebuchet MS"/>
              <a:cs typeface="Trebuchet MS"/>
              <a:sym typeface="Trebuchet MS"/>
            </a:endParaRPr>
          </a:p>
          <a:p>
            <a:pPr marL="0" lvl="0" indent="457200" algn="l" rtl="0">
              <a:spcBef>
                <a:spcPts val="0"/>
              </a:spcBef>
              <a:spcAft>
                <a:spcPts val="0"/>
              </a:spcAft>
              <a:buNone/>
            </a:pPr>
            <a:r>
              <a:rPr lang="en" sz="2400">
                <a:latin typeface="Trebuchet MS"/>
                <a:ea typeface="Trebuchet MS"/>
                <a:cs typeface="Trebuchet MS"/>
                <a:sym typeface="Trebuchet MS"/>
              </a:rPr>
              <a:t>	probably one branch wins, one melts away</a:t>
            </a:r>
            <a:endParaRPr sz="2400">
              <a:latin typeface="Trebuchet MS"/>
              <a:ea typeface="Trebuchet MS"/>
              <a:cs typeface="Trebuchet MS"/>
              <a:sym typeface="Trebuchet MS"/>
            </a:endParaRPr>
          </a:p>
          <a:p>
            <a:pPr marL="0" lvl="0" indent="457200" algn="l" rtl="0">
              <a:spcBef>
                <a:spcPts val="0"/>
              </a:spcBef>
              <a:spcAft>
                <a:spcPts val="0"/>
              </a:spcAft>
              <a:buNone/>
            </a:pPr>
            <a:r>
              <a:rPr lang="en" sz="2400">
                <a:latin typeface="Trebuchet MS"/>
                <a:ea typeface="Trebuchet MS"/>
                <a:cs typeface="Trebuchet MS"/>
                <a:sym typeface="Trebuchet MS"/>
              </a:rPr>
              <a:t>	</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a:t>
            </a:r>
            <a:endParaRPr sz="240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2"/>
          <p:cNvSpPr txBox="1">
            <a:spLocks noGrp="1"/>
          </p:cNvSpPr>
          <p:nvPr>
            <p:ph type="subTitle" idx="1"/>
          </p:nvPr>
        </p:nvSpPr>
        <p:spPr>
          <a:xfrm>
            <a:off x="685800" y="1690479"/>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Stakeholders </a:t>
            </a:r>
            <a:r>
              <a:rPr lang="en" dirty="0"/>
              <a:t>: Who’s in Charge?</a:t>
            </a:r>
            <a:endParaRPr dirty="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p:nvPr/>
        </p:nvSpPr>
        <p:spPr>
          <a:xfrm>
            <a:off x="426800" y="753275"/>
            <a:ext cx="8365200" cy="371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Trebuchet MS"/>
                <a:ea typeface="Trebuchet MS"/>
                <a:cs typeface="Trebuchet MS"/>
                <a:sym typeface="Trebuchet MS"/>
              </a:rPr>
              <a:t>Who has the power in the Bitcoin ecosystem?</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Suppose there is a negotiation about rule-setting.</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Who controls the outcome?</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Depends who would win the fight if they fail to agree.</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a:t>
            </a:r>
            <a:endParaRPr sz="240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p:nvPr/>
        </p:nvSpPr>
        <p:spPr>
          <a:xfrm>
            <a:off x="431075" y="550550"/>
            <a:ext cx="8154000" cy="39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i="1" u="sng">
                <a:latin typeface="Trebuchet MS"/>
                <a:ea typeface="Trebuchet MS"/>
                <a:cs typeface="Trebuchet MS"/>
                <a:sym typeface="Trebuchet MS"/>
              </a:rPr>
              <a:t>Claim: Bitcoin Core developers have the power.</a:t>
            </a:r>
            <a:endParaRPr sz="2400" i="1" u="sng">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They write the rulebook.</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Almost everybody uses their code, follows their rules.</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a:t>
            </a:r>
            <a:endParaRPr sz="240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p:nvPr/>
        </p:nvSpPr>
        <p:spPr>
          <a:xfrm>
            <a:off x="431075" y="550550"/>
            <a:ext cx="8154000" cy="39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i="1" u="sng">
                <a:latin typeface="Trebuchet MS"/>
                <a:ea typeface="Trebuchet MS"/>
                <a:cs typeface="Trebuchet MS"/>
                <a:sym typeface="Trebuchet MS"/>
              </a:rPr>
              <a:t>Claim: Miners have the power.</a:t>
            </a:r>
            <a:endParaRPr sz="2400" i="1" u="sng">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Miners write the history.</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History will be consistent with miners’ consensus rules.</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a:t>
            </a:r>
            <a:endParaRPr sz="240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p:nvPr/>
        </p:nvSpPr>
        <p:spPr>
          <a:xfrm>
            <a:off x="431075" y="550550"/>
            <a:ext cx="8154000" cy="39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i="1" u="sng">
                <a:latin typeface="Trebuchet MS"/>
                <a:ea typeface="Trebuchet MS"/>
                <a:cs typeface="Trebuchet MS"/>
                <a:sym typeface="Trebuchet MS"/>
              </a:rPr>
              <a:t>Claim: Investors have the power.</a:t>
            </a:r>
            <a:endParaRPr sz="2400" i="1" u="sng">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Investors determine whether Bitcoin has any value.</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In case of hard-fork, investors decide which branch wins.</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a:t>
            </a:r>
            <a:endParaRPr sz="240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9"/>
          <p:cNvSpPr txBox="1">
            <a:spLocks noGrp="1"/>
          </p:cNvSpPr>
          <p:nvPr>
            <p:ph type="subTitle" idx="1"/>
          </p:nvPr>
        </p:nvSpPr>
        <p:spPr>
          <a:xfrm>
            <a:off x="685800" y="1690479"/>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Consensus </a:t>
            </a:r>
            <a:r>
              <a:rPr lang="en" dirty="0"/>
              <a:t>in Bitcoin</a:t>
            </a:r>
            <a:endParaRPr dirty="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p:nvPr/>
        </p:nvSpPr>
        <p:spPr>
          <a:xfrm>
            <a:off x="431075" y="550550"/>
            <a:ext cx="8154000" cy="39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i="1" u="sng">
                <a:latin typeface="Trebuchet MS"/>
                <a:ea typeface="Trebuchet MS"/>
                <a:cs typeface="Trebuchet MS"/>
                <a:sym typeface="Trebuchet MS"/>
              </a:rPr>
              <a:t>Claim: Merchants and their customers have the power.</a:t>
            </a:r>
            <a:endParaRPr sz="2400" i="1" u="sng">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They generate the primary demand for Bitcoins.</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They drive the long-term price of Bitcoin.</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Investors are just guessing where merchants and customers will go.</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a:t>
            </a:r>
            <a:endParaRPr sz="240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p:nvPr/>
        </p:nvSpPr>
        <p:spPr>
          <a:xfrm>
            <a:off x="431075" y="550550"/>
            <a:ext cx="8154000" cy="39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i="1" u="sng">
                <a:latin typeface="Trebuchet MS"/>
                <a:ea typeface="Trebuchet MS"/>
                <a:cs typeface="Trebuchet MS"/>
                <a:sym typeface="Trebuchet MS"/>
              </a:rPr>
              <a:t>Claim: Payment services have the power.</a:t>
            </a:r>
            <a:endParaRPr sz="2400" i="1" u="sng">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They are the ones that really handle transactions.</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So they drive primary demand.</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Merchants, customers, and investors will follow them.</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a:t>
            </a:r>
            <a:endParaRPr sz="240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9"/>
          <p:cNvSpPr txBox="1"/>
          <p:nvPr/>
        </p:nvSpPr>
        <p:spPr>
          <a:xfrm>
            <a:off x="431075" y="639625"/>
            <a:ext cx="8154000" cy="382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Trebuchet MS"/>
                <a:ea typeface="Trebuchet MS"/>
                <a:cs typeface="Trebuchet MS"/>
                <a:sym typeface="Trebuchet MS"/>
              </a:rPr>
              <a:t>The Bitcoin Foundation (founded 2012)</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457200" lvl="0" indent="0" algn="l" rtl="0">
              <a:spcBef>
                <a:spcPts val="0"/>
              </a:spcBef>
              <a:spcAft>
                <a:spcPts val="0"/>
              </a:spcAft>
              <a:buNone/>
            </a:pPr>
            <a:r>
              <a:rPr lang="en" sz="2400">
                <a:latin typeface="Trebuchet MS"/>
                <a:ea typeface="Trebuchet MS"/>
                <a:cs typeface="Trebuchet MS"/>
                <a:sym typeface="Trebuchet MS"/>
              </a:rPr>
              <a:t>pays core developers</a:t>
            </a:r>
            <a:endParaRPr sz="2400">
              <a:latin typeface="Trebuchet MS"/>
              <a:ea typeface="Trebuchet MS"/>
              <a:cs typeface="Trebuchet MS"/>
              <a:sym typeface="Trebuchet MS"/>
            </a:endParaRPr>
          </a:p>
          <a:p>
            <a:pPr marL="457200" lvl="0" indent="0" algn="l" rtl="0">
              <a:spcBef>
                <a:spcPts val="0"/>
              </a:spcBef>
              <a:spcAft>
                <a:spcPts val="0"/>
              </a:spcAft>
              <a:buNone/>
            </a:pPr>
            <a:endParaRPr sz="2400">
              <a:latin typeface="Trebuchet MS"/>
              <a:ea typeface="Trebuchet MS"/>
              <a:cs typeface="Trebuchet MS"/>
              <a:sym typeface="Trebuchet MS"/>
            </a:endParaRPr>
          </a:p>
          <a:p>
            <a:pPr marL="457200" lvl="0" indent="0" algn="l" rtl="0">
              <a:spcBef>
                <a:spcPts val="0"/>
              </a:spcBef>
              <a:spcAft>
                <a:spcPts val="0"/>
              </a:spcAft>
              <a:buNone/>
            </a:pPr>
            <a:r>
              <a:rPr lang="en" sz="2400">
                <a:latin typeface="Trebuchet MS"/>
                <a:ea typeface="Trebuchet MS"/>
                <a:cs typeface="Trebuchet MS"/>
                <a:sym typeface="Trebuchet MS"/>
              </a:rPr>
              <a:t>talk to governments as “voice of Bitcoin”</a:t>
            </a:r>
            <a:endParaRPr sz="2400">
              <a:latin typeface="Trebuchet MS"/>
              <a:ea typeface="Trebuchet MS"/>
              <a:cs typeface="Trebuchet MS"/>
              <a:sym typeface="Trebuchet MS"/>
            </a:endParaRPr>
          </a:p>
          <a:p>
            <a:pPr marL="457200" lvl="0" indent="0" algn="l" rtl="0">
              <a:spcBef>
                <a:spcPts val="0"/>
              </a:spcBef>
              <a:spcAft>
                <a:spcPts val="0"/>
              </a:spcAft>
              <a:buNone/>
            </a:pPr>
            <a:endParaRPr sz="2400">
              <a:latin typeface="Trebuchet MS"/>
              <a:ea typeface="Trebuchet MS"/>
              <a:cs typeface="Trebuchet MS"/>
              <a:sym typeface="Trebuchet MS"/>
            </a:endParaRPr>
          </a:p>
          <a:p>
            <a:pPr marL="45720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1800">
                <a:latin typeface="Trebuchet MS"/>
                <a:ea typeface="Trebuchet MS"/>
                <a:cs typeface="Trebuchet MS"/>
                <a:sym typeface="Trebuchet MS"/>
              </a:rPr>
              <a:t>some controversy ...</a:t>
            </a:r>
            <a:endParaRPr sz="1800">
              <a:latin typeface="Trebuchet MS"/>
              <a:ea typeface="Trebuchet MS"/>
              <a:cs typeface="Trebuchet MS"/>
              <a:sym typeface="Trebuchet MS"/>
            </a:endParaRPr>
          </a:p>
          <a:p>
            <a:pPr marL="45720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a:t>
            </a:r>
            <a:endParaRPr sz="240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subTitle" idx="1"/>
          </p:nvPr>
        </p:nvSpPr>
        <p:spPr>
          <a:xfrm>
            <a:off x="685800" y="1690479"/>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Roots </a:t>
            </a:r>
            <a:r>
              <a:rPr lang="en" dirty="0"/>
              <a:t>of Bitcoin</a:t>
            </a:r>
            <a:endParaRPr dirty="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p:nvPr/>
        </p:nvSpPr>
        <p:spPr>
          <a:xfrm>
            <a:off x="431075" y="1146375"/>
            <a:ext cx="8154000" cy="332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Trebuchet MS"/>
                <a:ea typeface="Trebuchet MS"/>
                <a:cs typeface="Trebuchet MS"/>
                <a:sym typeface="Trebuchet MS"/>
              </a:rPr>
              <a:t>Precursors to Bitcoin:</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457200" lvl="0" indent="457200" algn="l" rtl="0">
              <a:spcBef>
                <a:spcPts val="0"/>
              </a:spcBef>
              <a:spcAft>
                <a:spcPts val="0"/>
              </a:spcAft>
              <a:buNone/>
            </a:pPr>
            <a:r>
              <a:rPr lang="en" sz="2400">
                <a:latin typeface="Trebuchet MS"/>
                <a:ea typeface="Trebuchet MS"/>
                <a:cs typeface="Trebuchet MS"/>
                <a:sym typeface="Trebuchet MS"/>
              </a:rPr>
              <a:t>Cypherpunk movement</a:t>
            </a:r>
            <a:endParaRPr sz="2400">
              <a:latin typeface="Trebuchet MS"/>
              <a:ea typeface="Trebuchet MS"/>
              <a:cs typeface="Trebuchet MS"/>
              <a:sym typeface="Trebuchet MS"/>
            </a:endParaRPr>
          </a:p>
          <a:p>
            <a:pPr marL="457200" lvl="0" indent="457200" algn="l" rtl="0">
              <a:spcBef>
                <a:spcPts val="0"/>
              </a:spcBef>
              <a:spcAft>
                <a:spcPts val="0"/>
              </a:spcAft>
              <a:buNone/>
            </a:pPr>
            <a:endParaRPr sz="2400">
              <a:latin typeface="Trebuchet MS"/>
              <a:ea typeface="Trebuchet MS"/>
              <a:cs typeface="Trebuchet MS"/>
              <a:sym typeface="Trebuchet MS"/>
            </a:endParaRPr>
          </a:p>
          <a:p>
            <a:pPr marL="457200" lvl="0" indent="457200" algn="l" rtl="0">
              <a:spcBef>
                <a:spcPts val="0"/>
              </a:spcBef>
              <a:spcAft>
                <a:spcPts val="0"/>
              </a:spcAft>
              <a:buNone/>
            </a:pPr>
            <a:r>
              <a:rPr lang="en" sz="2400">
                <a:latin typeface="Trebuchet MS"/>
                <a:ea typeface="Trebuchet MS"/>
                <a:cs typeface="Trebuchet MS"/>
                <a:sym typeface="Trebuchet MS"/>
              </a:rPr>
              <a:t>Early digital cash (Chaum et al.)</a:t>
            </a:r>
            <a:endParaRPr sz="2400">
              <a:latin typeface="Trebuchet MS"/>
              <a:ea typeface="Trebuchet MS"/>
              <a:cs typeface="Trebuchet MS"/>
              <a:sym typeface="Trebuchet MS"/>
            </a:endParaRPr>
          </a:p>
          <a:p>
            <a:pPr marL="457200" lvl="0" indent="45720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a:t>
            </a:r>
            <a:endParaRPr sz="240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32" descr="Screen Shot 2014-08-07 at 1.12.55 PM.png"/>
          <p:cNvPicPr preferRelativeResize="0"/>
          <p:nvPr/>
        </p:nvPicPr>
        <p:blipFill>
          <a:blip r:embed="rId3">
            <a:alphaModFix/>
          </a:blip>
          <a:stretch>
            <a:fillRect/>
          </a:stretch>
        </p:blipFill>
        <p:spPr>
          <a:xfrm>
            <a:off x="2589406" y="0"/>
            <a:ext cx="3965188" cy="5143499"/>
          </a:xfrm>
          <a:prstGeom prst="rect">
            <a:avLst/>
          </a:prstGeom>
          <a:noFill/>
          <a:ln w="19050" cap="flat" cmpd="sng">
            <a:solidFill>
              <a:srgbClr val="434343"/>
            </a:solidFill>
            <a:prstDash val="solid"/>
            <a:round/>
            <a:headEnd type="none" w="sm" len="sm"/>
            <a:tailEnd type="none" w="sm" len="sm"/>
          </a:ln>
        </p:spPr>
      </p:pic>
      <p:sp>
        <p:nvSpPr>
          <p:cNvPr id="200" name="Google Shape;200;p32"/>
          <p:cNvSpPr txBox="1"/>
          <p:nvPr/>
        </p:nvSpPr>
        <p:spPr>
          <a:xfrm>
            <a:off x="1813850" y="209125"/>
            <a:ext cx="5976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rebuchet MS"/>
                <a:ea typeface="Trebuchet MS"/>
                <a:cs typeface="Trebuchet MS"/>
                <a:sym typeface="Trebuchet MS"/>
              </a:rPr>
              <a:t>2008</a:t>
            </a:r>
            <a:endParaRPr>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txBox="1"/>
          <p:nvPr/>
        </p:nvSpPr>
        <p:spPr>
          <a:xfrm>
            <a:off x="431075" y="667925"/>
            <a:ext cx="8154000" cy="379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Trebuchet MS"/>
                <a:ea typeface="Trebuchet MS"/>
                <a:cs typeface="Trebuchet MS"/>
                <a:sym typeface="Trebuchet MS"/>
              </a:rPr>
              <a:t>Satoshi Nakamoto</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author of white paper and original Bitcoin software</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almost certainly a pseudonym</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identity associated with certain public keys</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writes fairly well in English</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has barely been heard from since 2010</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owns lots of Bitcoins from early mining</a:t>
            </a:r>
            <a:endParaRPr sz="2400">
              <a:latin typeface="Trebuchet MS"/>
              <a:ea typeface="Trebuchet MS"/>
              <a:cs typeface="Trebuchet MS"/>
              <a:sym typeface="Trebuchet MS"/>
            </a:endParaRPr>
          </a:p>
          <a:p>
            <a:pPr marL="457200" lvl="0" indent="45720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Real identity unknown.	</a:t>
            </a:r>
            <a:endParaRPr sz="240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p34" descr="Screen Shot 2014-08-07 at 1.26.03 PM.png"/>
          <p:cNvPicPr preferRelativeResize="0"/>
          <p:nvPr/>
        </p:nvPicPr>
        <p:blipFill>
          <a:blip r:embed="rId3">
            <a:alphaModFix/>
          </a:blip>
          <a:stretch>
            <a:fillRect/>
          </a:stretch>
        </p:blipFill>
        <p:spPr>
          <a:xfrm>
            <a:off x="1106410" y="0"/>
            <a:ext cx="6931181" cy="5143501"/>
          </a:xfrm>
          <a:prstGeom prst="rect">
            <a:avLst/>
          </a:prstGeom>
          <a:noFill/>
          <a:ln w="19050" cap="flat" cmpd="sng">
            <a:solidFill>
              <a:srgbClr val="434343"/>
            </a:solidFill>
            <a:prstDash val="solid"/>
            <a:round/>
            <a:headEnd type="none" w="sm" len="sm"/>
            <a:tailEnd type="none" w="sm" len="sm"/>
          </a:ln>
        </p:spPr>
      </p:pic>
      <p:sp>
        <p:nvSpPr>
          <p:cNvPr id="211" name="Google Shape;211;p34"/>
          <p:cNvSpPr txBox="1"/>
          <p:nvPr/>
        </p:nvSpPr>
        <p:spPr>
          <a:xfrm>
            <a:off x="1845875" y="849300"/>
            <a:ext cx="3094200" cy="736200"/>
          </a:xfrm>
          <a:prstGeom prst="rect">
            <a:avLst/>
          </a:prstGeom>
          <a:solidFill>
            <a:srgbClr val="FFF2CC"/>
          </a:solid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Trebuchet MS"/>
                <a:ea typeface="Trebuchet MS"/>
                <a:cs typeface="Trebuchet MS"/>
                <a:sym typeface="Trebuchet MS"/>
              </a:rPr>
              <a:t>transaction volume / day</a:t>
            </a:r>
            <a:endParaRPr sz="1800">
              <a:latin typeface="Trebuchet MS"/>
              <a:ea typeface="Trebuchet MS"/>
              <a:cs typeface="Trebuchet MS"/>
              <a:sym typeface="Trebuchet MS"/>
            </a:endParaRPr>
          </a:p>
          <a:p>
            <a:pPr marL="0" lvl="0" indent="0" algn="l" rtl="0">
              <a:spcBef>
                <a:spcPts val="0"/>
              </a:spcBef>
              <a:spcAft>
                <a:spcPts val="0"/>
              </a:spcAft>
              <a:buNone/>
            </a:pPr>
            <a:r>
              <a:rPr lang="en" sz="1800">
                <a:latin typeface="Trebuchet MS"/>
                <a:ea typeface="Trebuchet MS"/>
                <a:cs typeface="Trebuchet MS"/>
                <a:sym typeface="Trebuchet MS"/>
              </a:rPr>
              <a:t>2009-2014</a:t>
            </a:r>
            <a:endParaRPr sz="180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35" descr="Screen Shot 2014-08-11 at 2.33.15 PM.png"/>
          <p:cNvPicPr preferRelativeResize="0"/>
          <p:nvPr/>
        </p:nvPicPr>
        <p:blipFill>
          <a:blip r:embed="rId3">
            <a:alphaModFix/>
          </a:blip>
          <a:stretch>
            <a:fillRect/>
          </a:stretch>
        </p:blipFill>
        <p:spPr>
          <a:xfrm>
            <a:off x="0" y="0"/>
            <a:ext cx="8894874" cy="5143500"/>
          </a:xfrm>
          <a:prstGeom prst="rect">
            <a:avLst/>
          </a:prstGeom>
          <a:noFill/>
          <a:ln>
            <a:noFill/>
          </a:ln>
        </p:spPr>
      </p:pic>
      <p:sp>
        <p:nvSpPr>
          <p:cNvPr id="217" name="Google Shape;217;p35"/>
          <p:cNvSpPr txBox="1"/>
          <p:nvPr/>
        </p:nvSpPr>
        <p:spPr>
          <a:xfrm>
            <a:off x="1845875" y="849300"/>
            <a:ext cx="3094200" cy="736200"/>
          </a:xfrm>
          <a:prstGeom prst="rect">
            <a:avLst/>
          </a:prstGeom>
          <a:solidFill>
            <a:srgbClr val="FFF2CC"/>
          </a:solid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Trebuchet MS"/>
                <a:ea typeface="Trebuchet MS"/>
                <a:cs typeface="Trebuchet MS"/>
                <a:sym typeface="Trebuchet MS"/>
              </a:rPr>
              <a:t>Bitcoin total value</a:t>
            </a:r>
            <a:endParaRPr sz="1800">
              <a:latin typeface="Trebuchet MS"/>
              <a:ea typeface="Trebuchet MS"/>
              <a:cs typeface="Trebuchet MS"/>
              <a:sym typeface="Trebuchet MS"/>
            </a:endParaRPr>
          </a:p>
          <a:p>
            <a:pPr marL="0" lvl="0" indent="0" algn="l" rtl="0">
              <a:spcBef>
                <a:spcPts val="0"/>
              </a:spcBef>
              <a:spcAft>
                <a:spcPts val="0"/>
              </a:spcAft>
              <a:buNone/>
            </a:pPr>
            <a:r>
              <a:rPr lang="en" sz="1800">
                <a:latin typeface="Trebuchet MS"/>
                <a:ea typeface="Trebuchet MS"/>
                <a:cs typeface="Trebuchet MS"/>
                <a:sym typeface="Trebuchet MS"/>
              </a:rPr>
              <a:t>2009-2014</a:t>
            </a:r>
            <a:endParaRPr sz="180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subTitle" idx="1"/>
          </p:nvPr>
        </p:nvSpPr>
        <p:spPr>
          <a:xfrm>
            <a:off x="685800" y="1690479"/>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Governments </a:t>
            </a:r>
            <a:r>
              <a:rPr lang="en" dirty="0"/>
              <a:t>Notice Bitcoin</a:t>
            </a:r>
            <a:endParaRPr dirty="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1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Consensus about Rules</a:t>
            </a:r>
            <a:endParaRPr/>
          </a:p>
        </p:txBody>
      </p:sp>
      <p:sp>
        <p:nvSpPr>
          <p:cNvPr id="41" name="Google Shape;41;p10"/>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Agree on:</a:t>
            </a:r>
            <a:endParaRPr sz="2400"/>
          </a:p>
          <a:p>
            <a:pPr marL="0" lvl="0" indent="0" algn="l" rtl="0">
              <a:spcBef>
                <a:spcPts val="600"/>
              </a:spcBef>
              <a:spcAft>
                <a:spcPts val="0"/>
              </a:spcAft>
              <a:buNone/>
            </a:pPr>
            <a:r>
              <a:rPr lang="en" sz="2400"/>
              <a:t>	- what makes a transaction valid</a:t>
            </a:r>
            <a:endParaRPr sz="2400"/>
          </a:p>
          <a:p>
            <a:pPr marL="0" lvl="0" indent="0" algn="l" rtl="0">
              <a:spcBef>
                <a:spcPts val="600"/>
              </a:spcBef>
              <a:spcAft>
                <a:spcPts val="0"/>
              </a:spcAft>
              <a:buNone/>
            </a:pPr>
            <a:r>
              <a:rPr lang="en" sz="2400"/>
              <a:t>	- what makes a block valid</a:t>
            </a:r>
            <a:endParaRPr sz="2400"/>
          </a:p>
          <a:p>
            <a:pPr marL="0" lvl="0" indent="0" algn="l" rtl="0">
              <a:spcBef>
                <a:spcPts val="600"/>
              </a:spcBef>
              <a:spcAft>
                <a:spcPts val="0"/>
              </a:spcAft>
              <a:buNone/>
            </a:pPr>
            <a:r>
              <a:rPr lang="en" sz="2400"/>
              <a:t>	- how P2P nodes should behave</a:t>
            </a:r>
            <a:endParaRPr sz="2400"/>
          </a:p>
          <a:p>
            <a:pPr marL="0" lvl="0" indent="0" algn="l" rtl="0">
              <a:spcBef>
                <a:spcPts val="600"/>
              </a:spcBef>
              <a:spcAft>
                <a:spcPts val="0"/>
              </a:spcAft>
              <a:buNone/>
            </a:pPr>
            <a:r>
              <a:rPr lang="en" sz="2400"/>
              <a:t>	- protocols and formats</a:t>
            </a:r>
            <a:endParaRPr sz="24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7"/>
          <p:cNvSpPr txBox="1"/>
          <p:nvPr/>
        </p:nvSpPr>
        <p:spPr>
          <a:xfrm>
            <a:off x="431075" y="1137400"/>
            <a:ext cx="8154000" cy="33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Trebuchet MS"/>
                <a:ea typeface="Trebuchet MS"/>
                <a:cs typeface="Trebuchet MS"/>
                <a:sym typeface="Trebuchet MS"/>
              </a:rPr>
              <a:t>Untraceable digital cash defeats capital controls:</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country can’t stop Bitcoin value from flowing in or out</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government countermeasure: disconnect BTC world </a:t>
            </a:r>
            <a:endParaRPr sz="2400">
              <a:latin typeface="Trebuchet MS"/>
              <a:ea typeface="Trebuchet MS"/>
              <a:cs typeface="Trebuchet MS"/>
              <a:sym typeface="Trebuchet MS"/>
            </a:endParaRPr>
          </a:p>
          <a:p>
            <a:pPr marL="1371600" lvl="0" indent="457200" algn="l" rtl="0">
              <a:spcBef>
                <a:spcPts val="0"/>
              </a:spcBef>
              <a:spcAft>
                <a:spcPts val="0"/>
              </a:spcAft>
              <a:buNone/>
            </a:pPr>
            <a:r>
              <a:rPr lang="en" sz="2400">
                <a:latin typeface="Trebuchet MS"/>
                <a:ea typeface="Trebuchet MS"/>
                <a:cs typeface="Trebuchet MS"/>
                <a:sym typeface="Trebuchet MS"/>
              </a:rPr>
              <a:t>from fiat currency financial institutions</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example: China</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a:t>
            </a:r>
            <a:endParaRPr sz="2400">
              <a:latin typeface="Trebuchet MS"/>
              <a:ea typeface="Trebuchet MS"/>
              <a:cs typeface="Trebuchet MS"/>
              <a:sym typeface="Trebuchet MS"/>
            </a:endParaRPr>
          </a:p>
          <a:p>
            <a:pPr marL="457200" lvl="0" indent="45720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a:t>
            </a:r>
            <a:endParaRPr sz="240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8"/>
          <p:cNvSpPr txBox="1"/>
          <p:nvPr/>
        </p:nvSpPr>
        <p:spPr>
          <a:xfrm>
            <a:off x="431075" y="1137400"/>
            <a:ext cx="8154000" cy="33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Trebuchet MS"/>
                <a:ea typeface="Trebuchet MS"/>
                <a:cs typeface="Trebuchet MS"/>
                <a:sym typeface="Trebuchet MS"/>
              </a:rPr>
              <a:t>Untraceable digital cash facilitates some crimes:</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kidnapping and extortion</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tax evasion</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sale of illegal items</a:t>
            </a:r>
            <a:endParaRPr sz="2400">
              <a:latin typeface="Trebuchet MS"/>
              <a:ea typeface="Trebuchet MS"/>
              <a:cs typeface="Trebuchet MS"/>
              <a:sym typeface="Trebuchet MS"/>
            </a:endParaRPr>
          </a:p>
          <a:p>
            <a:pPr marL="457200" lvl="0" indent="45720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a:t>
            </a:r>
            <a:endParaRPr sz="240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Google Shape;237;p39"/>
          <p:cNvPicPr preferRelativeResize="0"/>
          <p:nvPr/>
        </p:nvPicPr>
        <p:blipFill>
          <a:blip r:embed="rId3">
            <a:alphaModFix/>
          </a:blip>
          <a:stretch>
            <a:fillRect/>
          </a:stretch>
        </p:blipFill>
        <p:spPr>
          <a:xfrm>
            <a:off x="1045550" y="0"/>
            <a:ext cx="6824855" cy="5143500"/>
          </a:xfrm>
          <a:prstGeom prst="rect">
            <a:avLst/>
          </a:prstGeom>
          <a:noFill/>
          <a:ln w="9525" cap="flat" cmpd="sng">
            <a:solidFill>
              <a:srgbClr val="434343"/>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0"/>
          <p:cNvSpPr txBox="1"/>
          <p:nvPr/>
        </p:nvSpPr>
        <p:spPr>
          <a:xfrm>
            <a:off x="431075" y="1137400"/>
            <a:ext cx="8154000" cy="33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Trebuchet MS"/>
                <a:ea typeface="Trebuchet MS"/>
                <a:cs typeface="Trebuchet MS"/>
                <a:sym typeface="Trebuchet MS"/>
              </a:rPr>
              <a:t>Silk Road</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largest online market for illegal drugs</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ran as a Tor hidden service</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payment in Bitcoins</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site held BTC in escrow while goods shipped</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eBay-like reputation system</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run by “Dread Pirate Roberts”</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operated February 2011 to October 2013</a:t>
            </a:r>
            <a:endParaRPr sz="240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1"/>
          <p:cNvSpPr txBox="1"/>
          <p:nvPr/>
        </p:nvSpPr>
        <p:spPr>
          <a:xfrm>
            <a:off x="202475" y="1137400"/>
            <a:ext cx="8154000" cy="33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a:latin typeface="Trebuchet MS"/>
              <a:ea typeface="Trebuchet MS"/>
              <a:cs typeface="Trebuchet MS"/>
              <a:sym typeface="Trebuchet MS"/>
            </a:endParaRPr>
          </a:p>
        </p:txBody>
      </p:sp>
      <p:pic>
        <p:nvPicPr>
          <p:cNvPr id="248" name="Google Shape;248;p41"/>
          <p:cNvPicPr preferRelativeResize="0"/>
          <p:nvPr/>
        </p:nvPicPr>
        <p:blipFill>
          <a:blip r:embed="rId3">
            <a:alphaModFix/>
          </a:blip>
          <a:stretch>
            <a:fillRect/>
          </a:stretch>
        </p:blipFill>
        <p:spPr>
          <a:xfrm>
            <a:off x="702700" y="813900"/>
            <a:ext cx="2457150" cy="2436100"/>
          </a:xfrm>
          <a:prstGeom prst="rect">
            <a:avLst/>
          </a:prstGeom>
          <a:noFill/>
          <a:ln>
            <a:noFill/>
          </a:ln>
        </p:spPr>
      </p:pic>
      <p:sp>
        <p:nvSpPr>
          <p:cNvPr id="249" name="Google Shape;249;p41"/>
          <p:cNvSpPr txBox="1"/>
          <p:nvPr/>
        </p:nvSpPr>
        <p:spPr>
          <a:xfrm>
            <a:off x="309475" y="3250000"/>
            <a:ext cx="3243600" cy="72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Ross Ulbricht</a:t>
            </a:r>
            <a:endParaRPr sz="1800">
              <a:latin typeface="Trebuchet MS"/>
              <a:ea typeface="Trebuchet MS"/>
              <a:cs typeface="Trebuchet MS"/>
              <a:sym typeface="Trebuchet MS"/>
            </a:endParaRPr>
          </a:p>
          <a:p>
            <a:pPr marL="0" lvl="0" indent="0" algn="ctr" rtl="0">
              <a:spcBef>
                <a:spcPts val="0"/>
              </a:spcBef>
              <a:spcAft>
                <a:spcPts val="0"/>
              </a:spcAft>
              <a:buNone/>
            </a:pPr>
            <a:r>
              <a:rPr lang="en" sz="1800">
                <a:latin typeface="Trebuchet MS"/>
                <a:ea typeface="Trebuchet MS"/>
                <a:cs typeface="Trebuchet MS"/>
                <a:sym typeface="Trebuchet MS"/>
              </a:rPr>
              <a:t>alleged operator of Silk Road</a:t>
            </a:r>
            <a:endParaRPr sz="1800">
              <a:latin typeface="Trebuchet MS"/>
              <a:ea typeface="Trebuchet MS"/>
              <a:cs typeface="Trebuchet MS"/>
              <a:sym typeface="Trebuchet MS"/>
            </a:endParaRPr>
          </a:p>
        </p:txBody>
      </p:sp>
      <p:sp>
        <p:nvSpPr>
          <p:cNvPr id="250" name="Google Shape;250;p41"/>
          <p:cNvSpPr txBox="1"/>
          <p:nvPr/>
        </p:nvSpPr>
        <p:spPr>
          <a:xfrm>
            <a:off x="3937150" y="813900"/>
            <a:ext cx="5068200" cy="72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Trebuchet MS"/>
                <a:ea typeface="Trebuchet MS"/>
                <a:cs typeface="Trebuchet MS"/>
                <a:sym typeface="Trebuchet MS"/>
              </a:rPr>
              <a:t>arrested October 2013</a:t>
            </a:r>
            <a:endParaRPr sz="1800">
              <a:latin typeface="Trebuchet MS"/>
              <a:ea typeface="Trebuchet MS"/>
              <a:cs typeface="Trebuchet MS"/>
              <a:sym typeface="Trebuchet MS"/>
            </a:endParaRPr>
          </a:p>
          <a:p>
            <a:pPr marL="0" lvl="0" indent="0" algn="l" rtl="0">
              <a:spcBef>
                <a:spcPts val="0"/>
              </a:spcBef>
              <a:spcAft>
                <a:spcPts val="0"/>
              </a:spcAft>
              <a:buNone/>
            </a:pPr>
            <a:r>
              <a:rPr lang="en" sz="1800">
                <a:latin typeface="Trebuchet MS"/>
                <a:ea typeface="Trebuchet MS"/>
                <a:cs typeface="Trebuchet MS"/>
                <a:sym typeface="Trebuchet MS"/>
              </a:rPr>
              <a:t>awaiting trial</a:t>
            </a:r>
            <a:endParaRPr sz="1800">
              <a:latin typeface="Trebuchet MS"/>
              <a:ea typeface="Trebuchet MS"/>
              <a:cs typeface="Trebuchet MS"/>
              <a:sym typeface="Trebuchet MS"/>
            </a:endParaRPr>
          </a:p>
          <a:p>
            <a:pPr marL="0" lvl="0" indent="0" algn="l" rtl="0">
              <a:spcBef>
                <a:spcPts val="0"/>
              </a:spcBef>
              <a:spcAft>
                <a:spcPts val="0"/>
              </a:spcAft>
              <a:buNone/>
            </a:pPr>
            <a:endParaRPr sz="1800">
              <a:latin typeface="Trebuchet MS"/>
              <a:ea typeface="Trebuchet MS"/>
              <a:cs typeface="Trebuchet MS"/>
              <a:sym typeface="Trebuchet MS"/>
            </a:endParaRPr>
          </a:p>
          <a:p>
            <a:pPr marL="0" lvl="0" indent="0" algn="l" rtl="0">
              <a:spcBef>
                <a:spcPts val="0"/>
              </a:spcBef>
              <a:spcAft>
                <a:spcPts val="0"/>
              </a:spcAft>
              <a:buNone/>
            </a:pPr>
            <a:r>
              <a:rPr lang="en" sz="1800">
                <a:latin typeface="Trebuchet MS"/>
                <a:ea typeface="Trebuchet MS"/>
                <a:cs typeface="Trebuchet MS"/>
                <a:sym typeface="Trebuchet MS"/>
              </a:rPr>
              <a:t>government says he tried to cover his tracks, but they connected the dots</a:t>
            </a:r>
            <a:endParaRPr sz="1800">
              <a:latin typeface="Trebuchet MS"/>
              <a:ea typeface="Trebuchet MS"/>
              <a:cs typeface="Trebuchet MS"/>
              <a:sym typeface="Trebuchet MS"/>
            </a:endParaRPr>
          </a:p>
          <a:p>
            <a:pPr marL="0" lvl="0" indent="0" algn="l" rtl="0">
              <a:spcBef>
                <a:spcPts val="0"/>
              </a:spcBef>
              <a:spcAft>
                <a:spcPts val="0"/>
              </a:spcAft>
              <a:buNone/>
            </a:pPr>
            <a:endParaRPr sz="1800">
              <a:latin typeface="Trebuchet MS"/>
              <a:ea typeface="Trebuchet MS"/>
              <a:cs typeface="Trebuchet MS"/>
              <a:sym typeface="Trebuchet MS"/>
            </a:endParaRPr>
          </a:p>
          <a:p>
            <a:pPr marL="0" lvl="0" indent="0" algn="l" rtl="0">
              <a:spcBef>
                <a:spcPts val="0"/>
              </a:spcBef>
              <a:spcAft>
                <a:spcPts val="0"/>
              </a:spcAft>
              <a:buNone/>
            </a:pPr>
            <a:endParaRPr sz="1800">
              <a:latin typeface="Trebuchet MS"/>
              <a:ea typeface="Trebuchet MS"/>
              <a:cs typeface="Trebuchet MS"/>
              <a:sym typeface="Trebuchet MS"/>
            </a:endParaRPr>
          </a:p>
          <a:p>
            <a:pPr marL="0" lvl="0" indent="0" algn="l" rtl="0">
              <a:spcBef>
                <a:spcPts val="0"/>
              </a:spcBef>
              <a:spcAft>
                <a:spcPts val="0"/>
              </a:spcAft>
              <a:buNone/>
            </a:pPr>
            <a:r>
              <a:rPr lang="en" sz="1800">
                <a:latin typeface="Trebuchet MS"/>
                <a:ea typeface="Trebuchet MS"/>
                <a:cs typeface="Trebuchet MS"/>
                <a:sym typeface="Trebuchet MS"/>
              </a:rPr>
              <a:t>government seized 174,000 BTC </a:t>
            </a:r>
            <a:endParaRPr sz="1800">
              <a:latin typeface="Trebuchet MS"/>
              <a:ea typeface="Trebuchet MS"/>
              <a:cs typeface="Trebuchet MS"/>
              <a:sym typeface="Trebuchet MS"/>
            </a:endParaRPr>
          </a:p>
          <a:p>
            <a:pPr marL="0" lvl="0" indent="0" algn="l" rtl="0">
              <a:spcBef>
                <a:spcPts val="0"/>
              </a:spcBef>
              <a:spcAft>
                <a:spcPts val="0"/>
              </a:spcAft>
              <a:buNone/>
            </a:pPr>
            <a:r>
              <a:rPr lang="en" sz="1800">
                <a:latin typeface="Trebuchet MS"/>
                <a:ea typeface="Trebuchet MS"/>
                <a:cs typeface="Trebuchet MS"/>
                <a:sym typeface="Trebuchet MS"/>
              </a:rPr>
              <a:t>	auctioned them to the public</a:t>
            </a:r>
            <a:endParaRPr sz="180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2"/>
          <p:cNvSpPr txBox="1"/>
          <p:nvPr/>
        </p:nvSpPr>
        <p:spPr>
          <a:xfrm>
            <a:off x="431075" y="1137400"/>
            <a:ext cx="8154000" cy="33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Trebuchet MS"/>
                <a:ea typeface="Trebuchet MS"/>
                <a:cs typeface="Trebuchet MS"/>
                <a:sym typeface="Trebuchet MS"/>
              </a:rPr>
              <a:t>lessons:</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hard to keep real and virtual separate</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hard to stay anonymous for a long time</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Feds can “follow the money”</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 money becomes untouchable</a:t>
            </a:r>
            <a:endParaRPr sz="240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3"/>
          <p:cNvSpPr txBox="1">
            <a:spLocks noGrp="1"/>
          </p:cNvSpPr>
          <p:nvPr>
            <p:ph type="subTitle" idx="1"/>
          </p:nvPr>
        </p:nvSpPr>
        <p:spPr>
          <a:xfrm>
            <a:off x="685800" y="1690479"/>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Anti </a:t>
            </a:r>
            <a:r>
              <a:rPr lang="en" dirty="0"/>
              <a:t>Money-Laundering</a:t>
            </a:r>
            <a:endParaRPr dirty="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4"/>
          <p:cNvSpPr txBox="1"/>
          <p:nvPr/>
        </p:nvSpPr>
        <p:spPr>
          <a:xfrm>
            <a:off x="431075" y="1137400"/>
            <a:ext cx="8154000" cy="33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Trebuchet MS"/>
                <a:ea typeface="Trebuchet MS"/>
                <a:cs typeface="Trebuchet MS"/>
                <a:sym typeface="Trebuchet MS"/>
              </a:rPr>
              <a:t>goal of AML: stop large amounts of money from</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(1) crossing borders, or</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(2) moving from underground to legitimate economy</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without detection</a:t>
            </a:r>
            <a:endParaRPr sz="240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5"/>
          <p:cNvSpPr txBox="1"/>
          <p:nvPr/>
        </p:nvSpPr>
        <p:spPr>
          <a:xfrm>
            <a:off x="431075" y="1137400"/>
            <a:ext cx="8154000" cy="33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Trebuchet MS"/>
                <a:ea typeface="Trebuchet MS"/>
                <a:cs typeface="Trebuchet MS"/>
                <a:sym typeface="Trebuchet MS"/>
              </a:rPr>
              <a:t>Know Your Customer (KYC):</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(1) identify and authenticate clients,</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(2) evaluate risk of client,</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(3) watch for anomalous behavior.</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6"/>
          <p:cNvSpPr txBox="1"/>
          <p:nvPr/>
        </p:nvSpPr>
        <p:spPr>
          <a:xfrm>
            <a:off x="431075" y="398925"/>
            <a:ext cx="8154000" cy="40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Trebuchet MS"/>
                <a:ea typeface="Trebuchet MS"/>
                <a:cs typeface="Trebuchet MS"/>
                <a:sym typeface="Trebuchet MS"/>
              </a:rPr>
              <a:t>Mandatory reporting in U.S.:</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Must report currency transactions over $10,000.</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 file “currency transaction report”</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457200" lvl="0" indent="0" algn="l" rtl="0">
              <a:spcBef>
                <a:spcPts val="0"/>
              </a:spcBef>
              <a:spcAft>
                <a:spcPts val="0"/>
              </a:spcAft>
              <a:buNone/>
            </a:pPr>
            <a:r>
              <a:rPr lang="en" sz="2400">
                <a:latin typeface="Trebuchet MS"/>
                <a:ea typeface="Trebuchet MS"/>
                <a:cs typeface="Trebuchet MS"/>
                <a:sym typeface="Trebuchet MS"/>
              </a:rPr>
              <a:t>Must watch for clients “structuring” transactions to</a:t>
            </a:r>
            <a:endParaRPr sz="2400">
              <a:latin typeface="Trebuchet MS"/>
              <a:ea typeface="Trebuchet MS"/>
              <a:cs typeface="Trebuchet MS"/>
              <a:sym typeface="Trebuchet MS"/>
            </a:endParaRPr>
          </a:p>
          <a:p>
            <a:pPr marL="457200" lvl="0" indent="0" algn="l" rtl="0">
              <a:spcBef>
                <a:spcPts val="0"/>
              </a:spcBef>
              <a:spcAft>
                <a:spcPts val="0"/>
              </a:spcAft>
              <a:buNone/>
            </a:pPr>
            <a:r>
              <a:rPr lang="en" sz="2400">
                <a:latin typeface="Trebuchet MS"/>
                <a:ea typeface="Trebuchet MS"/>
                <a:cs typeface="Trebuchet MS"/>
                <a:sym typeface="Trebuchet MS"/>
              </a:rPr>
              <a:t>	avoid reporting.</a:t>
            </a:r>
            <a:endParaRPr sz="2400">
              <a:latin typeface="Trebuchet MS"/>
              <a:ea typeface="Trebuchet MS"/>
              <a:cs typeface="Trebuchet MS"/>
              <a:sym typeface="Trebuchet MS"/>
            </a:endParaRPr>
          </a:p>
          <a:p>
            <a:pPr marL="457200" lvl="0" indent="0" algn="l" rtl="0">
              <a:spcBef>
                <a:spcPts val="0"/>
              </a:spcBef>
              <a:spcAft>
                <a:spcPts val="0"/>
              </a:spcAft>
              <a:buNone/>
            </a:pPr>
            <a:r>
              <a:rPr lang="en" sz="2400">
                <a:latin typeface="Trebuchet MS"/>
                <a:ea typeface="Trebuchet MS"/>
                <a:cs typeface="Trebuchet MS"/>
                <a:sym typeface="Trebuchet MS"/>
              </a:rPr>
              <a:t>		⇒ file “suspicious activity report”</a:t>
            </a:r>
            <a:endParaRPr sz="2400">
              <a:latin typeface="Trebuchet MS"/>
              <a:ea typeface="Trebuchet MS"/>
              <a:cs typeface="Trebuchet MS"/>
              <a:sym typeface="Trebuchet MS"/>
            </a:endParaRPr>
          </a:p>
          <a:p>
            <a:pPr marL="457200" lvl="0" indent="0" algn="l" rtl="0">
              <a:spcBef>
                <a:spcPts val="0"/>
              </a:spcBef>
              <a:spcAft>
                <a:spcPts val="0"/>
              </a:spcAft>
              <a:buNone/>
            </a:pPr>
            <a:endParaRPr sz="2400">
              <a:latin typeface="Trebuchet MS"/>
              <a:ea typeface="Trebuchet MS"/>
              <a:cs typeface="Trebuchet MS"/>
              <a:sym typeface="Trebuchet MS"/>
            </a:endParaRPr>
          </a:p>
          <a:p>
            <a:pPr marL="45720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Requirements differ by country; consult your lawyer.</a:t>
            </a:r>
            <a:endParaRPr sz="240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Consensus about History</a:t>
            </a:r>
            <a:endParaRPr/>
          </a:p>
        </p:txBody>
      </p:sp>
      <p:sp>
        <p:nvSpPr>
          <p:cNvPr id="47" name="Google Shape;47;p11"/>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2400"/>
          </a:p>
          <a:p>
            <a:pPr marL="0" lvl="0" indent="0" algn="l" rtl="0">
              <a:spcBef>
                <a:spcPts val="600"/>
              </a:spcBef>
              <a:spcAft>
                <a:spcPts val="0"/>
              </a:spcAft>
              <a:buNone/>
            </a:pPr>
            <a:r>
              <a:rPr lang="en" sz="2400"/>
              <a:t>Agree on contents of the blockchain</a:t>
            </a:r>
            <a:endParaRPr sz="2400"/>
          </a:p>
          <a:p>
            <a:pPr marL="0" lvl="0" indent="0" algn="l" rtl="0">
              <a:spcBef>
                <a:spcPts val="600"/>
              </a:spcBef>
              <a:spcAft>
                <a:spcPts val="0"/>
              </a:spcAft>
              <a:buNone/>
            </a:pPr>
            <a:r>
              <a:rPr lang="en" sz="2400"/>
              <a:t>	therefore: which transactions have occurred</a:t>
            </a:r>
            <a:endParaRPr sz="2400"/>
          </a:p>
          <a:p>
            <a:pPr marL="0" lvl="0" indent="0" algn="l" rtl="0">
              <a:spcBef>
                <a:spcPts val="600"/>
              </a:spcBef>
              <a:spcAft>
                <a:spcPts val="0"/>
              </a:spcAft>
              <a:buNone/>
            </a:pPr>
            <a:r>
              <a:rPr lang="en" sz="2400"/>
              <a:t>	therefore: which coins exist and who owns them</a:t>
            </a:r>
            <a:endParaRPr sz="24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7"/>
          <p:cNvSpPr txBox="1"/>
          <p:nvPr/>
        </p:nvSpPr>
        <p:spPr>
          <a:xfrm>
            <a:off x="431075" y="398925"/>
            <a:ext cx="8154000" cy="40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Note well: government takes this very seriously!</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Bitcoin businesses have been shut down.</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Businesspeople have been arrested.</a:t>
            </a:r>
            <a:endParaRPr sz="240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8"/>
          <p:cNvSpPr txBox="1">
            <a:spLocks noGrp="1"/>
          </p:cNvSpPr>
          <p:nvPr>
            <p:ph type="subTitle" idx="1"/>
          </p:nvPr>
        </p:nvSpPr>
        <p:spPr>
          <a:xfrm>
            <a:off x="685800" y="1690479"/>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Regulation</a:t>
            </a:r>
            <a:endParaRPr dirty="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9"/>
          <p:cNvSpPr txBox="1"/>
          <p:nvPr/>
        </p:nvSpPr>
        <p:spPr>
          <a:xfrm>
            <a:off x="420475" y="664025"/>
            <a:ext cx="8154000" cy="352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Argument against regulation is common, well understood.</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Argument for regulation not as well understood.</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a:t>
            </a:r>
            <a:r>
              <a:rPr lang="en" sz="2400" i="1">
                <a:latin typeface="Trebuchet MS"/>
                <a:ea typeface="Trebuchet MS"/>
                <a:cs typeface="Trebuchet MS"/>
                <a:sym typeface="Trebuchet MS"/>
              </a:rPr>
              <a:t>When markets fail and produce bad outcomes,</a:t>
            </a:r>
            <a:endParaRPr sz="2400" i="1">
              <a:latin typeface="Trebuchet MS"/>
              <a:ea typeface="Trebuchet MS"/>
              <a:cs typeface="Trebuchet MS"/>
              <a:sym typeface="Trebuchet MS"/>
            </a:endParaRPr>
          </a:p>
          <a:p>
            <a:pPr marL="0" lvl="0" indent="0" algn="l" rtl="0">
              <a:spcBef>
                <a:spcPts val="0"/>
              </a:spcBef>
              <a:spcAft>
                <a:spcPts val="0"/>
              </a:spcAft>
              <a:buNone/>
            </a:pPr>
            <a:r>
              <a:rPr lang="en" sz="2400" i="1">
                <a:latin typeface="Trebuchet MS"/>
                <a:ea typeface="Trebuchet MS"/>
                <a:cs typeface="Trebuchet MS"/>
                <a:sym typeface="Trebuchet MS"/>
              </a:rPr>
              <a:t>			regulation can address the failure.</a:t>
            </a:r>
            <a:endParaRPr sz="2400" i="1">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50"/>
          <p:cNvSpPr txBox="1"/>
          <p:nvPr/>
        </p:nvSpPr>
        <p:spPr>
          <a:xfrm>
            <a:off x="420475" y="536750"/>
            <a:ext cx="8154000" cy="42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i="1">
                <a:latin typeface="Trebuchet MS"/>
                <a:ea typeface="Trebuchet MS"/>
                <a:cs typeface="Trebuchet MS"/>
                <a:sym typeface="Trebuchet MS"/>
              </a:rPr>
              <a:t>Market failure example: Lemons market</a:t>
            </a:r>
            <a:endParaRPr sz="2400" i="1">
              <a:latin typeface="Trebuchet MS"/>
              <a:ea typeface="Trebuchet MS"/>
              <a:cs typeface="Trebuchet MS"/>
              <a:sym typeface="Trebuchet MS"/>
            </a:endParaRPr>
          </a:p>
          <a:p>
            <a:pPr marL="0" lvl="0" indent="0" algn="l" rtl="0">
              <a:spcBef>
                <a:spcPts val="0"/>
              </a:spcBef>
              <a:spcAft>
                <a:spcPts val="0"/>
              </a:spcAft>
              <a:buNone/>
            </a:pPr>
            <a:endParaRPr sz="2400" i="1">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Market for widgets, can be low-quality or high-quality</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High-quality (HQ)</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 costs a bit more to make</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 consumers like them much better</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Efficient market would deliver mostly HQ</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What if consumers can’t tell HQ apart from LQ?</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 consumers won’t pay extra for HQ</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 sellers won’t sell HQ</a:t>
            </a:r>
            <a:endParaRPr sz="240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1"/>
          <p:cNvSpPr txBox="1"/>
          <p:nvPr/>
        </p:nvSpPr>
        <p:spPr>
          <a:xfrm>
            <a:off x="420475" y="536750"/>
            <a:ext cx="8154000" cy="42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Trebuchet MS"/>
                <a:ea typeface="Trebuchet MS"/>
                <a:cs typeface="Trebuchet MS"/>
                <a:sym typeface="Trebuchet MS"/>
              </a:rPr>
              <a:t>Fixing a lemons market</a:t>
            </a:r>
            <a:endParaRPr sz="2400" b="1">
              <a:latin typeface="Trebuchet MS"/>
              <a:ea typeface="Trebuchet MS"/>
              <a:cs typeface="Trebuchet MS"/>
              <a:sym typeface="Trebuchet MS"/>
            </a:endParaRPr>
          </a:p>
          <a:p>
            <a:pPr marL="0" lvl="0" indent="0" algn="l" rtl="0">
              <a:spcBef>
                <a:spcPts val="0"/>
              </a:spcBef>
              <a:spcAft>
                <a:spcPts val="0"/>
              </a:spcAft>
              <a:buNone/>
            </a:pPr>
            <a:endParaRPr sz="2400" i="1">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Market-based approaches</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seller reputation</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warranties</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Regulation</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required disclosure, with penalties for lying</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quality standards, with enforcement</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required warranties, with enforcement</a:t>
            </a:r>
            <a:endParaRPr sz="240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2"/>
          <p:cNvSpPr txBox="1"/>
          <p:nvPr/>
        </p:nvSpPr>
        <p:spPr>
          <a:xfrm>
            <a:off x="420475" y="536750"/>
            <a:ext cx="8154000" cy="42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i="1">
                <a:latin typeface="Trebuchet MS"/>
                <a:ea typeface="Trebuchet MS"/>
                <a:cs typeface="Trebuchet MS"/>
                <a:sym typeface="Trebuchet MS"/>
              </a:rPr>
              <a:t>Market failure example: Price fixing</a:t>
            </a:r>
            <a:endParaRPr sz="2400" i="1">
              <a:latin typeface="Trebuchet MS"/>
              <a:ea typeface="Trebuchet MS"/>
              <a:cs typeface="Trebuchet MS"/>
              <a:sym typeface="Trebuchet MS"/>
            </a:endParaRPr>
          </a:p>
          <a:p>
            <a:pPr marL="0" lvl="0" indent="0" algn="l" rtl="0">
              <a:spcBef>
                <a:spcPts val="0"/>
              </a:spcBef>
              <a:spcAft>
                <a:spcPts val="0"/>
              </a:spcAft>
              <a:buNone/>
            </a:pPr>
            <a:endParaRPr sz="2400" i="1">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Sellers agree to raise prices</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related: agreement not to compete</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These are illegal in most jurisdictions.</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part of “antitrust” or “competition” law</a:t>
            </a:r>
            <a:endParaRPr sz="240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3"/>
          <p:cNvSpPr txBox="1">
            <a:spLocks noGrp="1"/>
          </p:cNvSpPr>
          <p:nvPr>
            <p:ph type="subTitle" idx="1"/>
          </p:nvPr>
        </p:nvSpPr>
        <p:spPr>
          <a:xfrm>
            <a:off x="685800" y="1690479"/>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New </a:t>
            </a:r>
            <a:r>
              <a:rPr lang="en" dirty="0"/>
              <a:t>York’s BitLicense Proposal</a:t>
            </a:r>
            <a:endParaRPr dirty="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pic>
        <p:nvPicPr>
          <p:cNvPr id="315" name="Google Shape;315;p54" descr="Screen Shot 2014-08-07 at 8.06.07 PM.png"/>
          <p:cNvPicPr preferRelativeResize="0"/>
          <p:nvPr/>
        </p:nvPicPr>
        <p:blipFill>
          <a:blip r:embed="rId3">
            <a:alphaModFix/>
          </a:blip>
          <a:stretch>
            <a:fillRect/>
          </a:stretch>
        </p:blipFill>
        <p:spPr>
          <a:xfrm>
            <a:off x="1252525" y="662200"/>
            <a:ext cx="6638925" cy="2933700"/>
          </a:xfrm>
          <a:prstGeom prst="rect">
            <a:avLst/>
          </a:prstGeom>
          <a:noFill/>
          <a:ln w="19050" cap="flat" cmpd="sng">
            <a:solidFill>
              <a:srgbClr val="434343"/>
            </a:solidFill>
            <a:prstDash val="solid"/>
            <a:round/>
            <a:headEnd type="none" w="sm" len="sm"/>
            <a:tailEnd type="none" w="sm" len="sm"/>
          </a:ln>
        </p:spPr>
      </p:pic>
      <p:sp>
        <p:nvSpPr>
          <p:cNvPr id="316" name="Google Shape;316;p54"/>
          <p:cNvSpPr txBox="1"/>
          <p:nvPr/>
        </p:nvSpPr>
        <p:spPr>
          <a:xfrm>
            <a:off x="1252525" y="3921925"/>
            <a:ext cx="67563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New York “BitLicense” proposal</a:t>
            </a:r>
            <a:endParaRPr sz="1800">
              <a:latin typeface="Trebuchet MS"/>
              <a:ea typeface="Trebuchet MS"/>
              <a:cs typeface="Trebuchet MS"/>
              <a:sym typeface="Trebuchet MS"/>
            </a:endParaRPr>
          </a:p>
          <a:p>
            <a:pPr marL="0" lvl="0" indent="0" algn="ctr" rtl="0">
              <a:spcBef>
                <a:spcPts val="0"/>
              </a:spcBef>
              <a:spcAft>
                <a:spcPts val="0"/>
              </a:spcAft>
              <a:buNone/>
            </a:pPr>
            <a:r>
              <a:rPr lang="en" sz="1800">
                <a:latin typeface="Trebuchet MS"/>
                <a:ea typeface="Trebuchet MS"/>
                <a:cs typeface="Trebuchet MS"/>
                <a:sym typeface="Trebuchet MS"/>
              </a:rPr>
              <a:t>July 2014</a:t>
            </a:r>
            <a:endParaRPr sz="1800">
              <a:latin typeface="Trebuchet MS"/>
              <a:ea typeface="Trebuchet MS"/>
              <a:cs typeface="Trebuchet MS"/>
              <a:sym typeface="Trebuchet MS"/>
            </a:endParaRPr>
          </a:p>
          <a:p>
            <a:pPr marL="0" lvl="0" indent="0" algn="ctr" rtl="0">
              <a:spcBef>
                <a:spcPts val="0"/>
              </a:spcBef>
              <a:spcAft>
                <a:spcPts val="0"/>
              </a:spcAft>
              <a:buNone/>
            </a:pPr>
            <a:r>
              <a:rPr lang="en">
                <a:latin typeface="Trebuchet MS"/>
                <a:ea typeface="Trebuchet MS"/>
                <a:cs typeface="Trebuchet MS"/>
                <a:sym typeface="Trebuchet MS"/>
              </a:rPr>
              <a:t>http://www.dfs.ny.gov/about/press2014/pr1407171-vc.pdf</a:t>
            </a:r>
            <a:endParaRPr>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5"/>
          <p:cNvSpPr txBox="1"/>
          <p:nvPr/>
        </p:nvSpPr>
        <p:spPr>
          <a:xfrm>
            <a:off x="519775" y="999325"/>
            <a:ext cx="7743900" cy="4053300"/>
          </a:xfrm>
          <a:prstGeom prst="rect">
            <a:avLst/>
          </a:prstGeom>
          <a:solidFill>
            <a:srgbClr val="FFF2CC"/>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latin typeface="Trebuchet MS"/>
                <a:ea typeface="Trebuchet MS"/>
                <a:cs typeface="Trebuchet MS"/>
                <a:sym typeface="Trebuchet MS"/>
              </a:rPr>
              <a:t>Virtual Currency Business Activity means the conduct of any one of the following  … </a:t>
            </a:r>
            <a:endParaRPr sz="1800">
              <a:latin typeface="Trebuchet MS"/>
              <a:ea typeface="Trebuchet MS"/>
              <a:cs typeface="Trebuchet MS"/>
              <a:sym typeface="Trebuchet MS"/>
            </a:endParaRPr>
          </a:p>
          <a:p>
            <a:pPr marL="0" lvl="0" indent="0" algn="l" rtl="0">
              <a:spcBef>
                <a:spcPts val="0"/>
              </a:spcBef>
              <a:spcAft>
                <a:spcPts val="0"/>
              </a:spcAft>
              <a:buNone/>
            </a:pPr>
            <a:r>
              <a:rPr lang="en" sz="1800">
                <a:latin typeface="Trebuchet MS"/>
                <a:ea typeface="Trebuchet MS"/>
                <a:cs typeface="Trebuchet MS"/>
                <a:sym typeface="Trebuchet MS"/>
              </a:rPr>
              <a:t>involving New York or a New York Resident:</a:t>
            </a:r>
            <a:endParaRPr sz="1800">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endParaRPr sz="1800">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 sz="1800">
                <a:latin typeface="Trebuchet MS"/>
                <a:ea typeface="Trebuchet MS"/>
                <a:cs typeface="Trebuchet MS"/>
                <a:sym typeface="Trebuchet MS"/>
              </a:rPr>
              <a:t>(1) receiving Virtual Currency for transmission or transmitting the same;</a:t>
            </a:r>
            <a:endParaRPr sz="1800">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 sz="1800">
                <a:latin typeface="Trebuchet MS"/>
                <a:ea typeface="Trebuchet MS"/>
                <a:cs typeface="Trebuchet MS"/>
                <a:sym typeface="Trebuchet MS"/>
              </a:rPr>
              <a:t>(2) securing, storing, holding, or maintaining custody or control of Virtual Currency on behalf of others; </a:t>
            </a:r>
            <a:endParaRPr sz="1800">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 sz="1800">
                <a:latin typeface="Trebuchet MS"/>
                <a:ea typeface="Trebuchet MS"/>
                <a:cs typeface="Trebuchet MS"/>
                <a:sym typeface="Trebuchet MS"/>
              </a:rPr>
              <a:t>(3) buying and selling Virtual Currency as a customer business;</a:t>
            </a:r>
            <a:endParaRPr sz="1800">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 sz="1800">
                <a:latin typeface="Trebuchet MS"/>
                <a:ea typeface="Trebuchet MS"/>
                <a:cs typeface="Trebuchet MS"/>
                <a:sym typeface="Trebuchet MS"/>
              </a:rPr>
              <a:t>(4) performing retail conversion services, including the conversion or exchange of Fiat Currency or other value into Virtual Currency, the conversion or exchange of Virtual Currency into Fiat Currency or other value, or the conversion or exchange of one form of Virtual Currency into another form of Virtual Currency; or </a:t>
            </a:r>
            <a:endParaRPr sz="1800">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 sz="1800">
                <a:latin typeface="Trebuchet MS"/>
                <a:ea typeface="Trebuchet MS"/>
                <a:cs typeface="Trebuchet MS"/>
                <a:sym typeface="Trebuchet MS"/>
              </a:rPr>
              <a:t>(5) controlling, administering, or issuing a Virtual Currency</a:t>
            </a:r>
            <a:endParaRPr sz="1800">
              <a:latin typeface="Trebuchet MS"/>
              <a:ea typeface="Trebuchet MS"/>
              <a:cs typeface="Trebuchet MS"/>
              <a:sym typeface="Trebuchet MS"/>
            </a:endParaRPr>
          </a:p>
          <a:p>
            <a:pPr marL="0" lvl="0" indent="0" algn="l" rtl="0">
              <a:spcBef>
                <a:spcPts val="0"/>
              </a:spcBef>
              <a:spcAft>
                <a:spcPts val="0"/>
              </a:spcAft>
              <a:buNone/>
            </a:pPr>
            <a:endParaRPr sz="1800">
              <a:latin typeface="Trebuchet MS"/>
              <a:ea typeface="Trebuchet MS"/>
              <a:cs typeface="Trebuchet MS"/>
              <a:sym typeface="Trebuchet MS"/>
            </a:endParaRPr>
          </a:p>
        </p:txBody>
      </p:sp>
      <p:sp>
        <p:nvSpPr>
          <p:cNvPr id="322" name="Google Shape;322;p55"/>
          <p:cNvSpPr txBox="1"/>
          <p:nvPr/>
        </p:nvSpPr>
        <p:spPr>
          <a:xfrm>
            <a:off x="519775" y="451925"/>
            <a:ext cx="75105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u="sng">
                <a:latin typeface="Trebuchet MS"/>
                <a:ea typeface="Trebuchet MS"/>
                <a:cs typeface="Trebuchet MS"/>
                <a:sym typeface="Trebuchet MS"/>
              </a:rPr>
              <a:t>Would need a “BitLicense” from NYDFS to do any of these things:</a:t>
            </a:r>
            <a:endParaRPr sz="1800" u="sng">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6"/>
          <p:cNvSpPr txBox="1"/>
          <p:nvPr/>
        </p:nvSpPr>
        <p:spPr>
          <a:xfrm>
            <a:off x="420475" y="536750"/>
            <a:ext cx="8154000" cy="42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Trebuchet MS"/>
                <a:ea typeface="Trebuchet MS"/>
                <a:cs typeface="Trebuchet MS"/>
                <a:sym typeface="Trebuchet MS"/>
              </a:rPr>
              <a:t>Applying for a licence</a:t>
            </a:r>
            <a:endParaRPr sz="2400">
              <a:latin typeface="Trebuchet MS"/>
              <a:ea typeface="Trebuchet MS"/>
              <a:cs typeface="Trebuchet MS"/>
              <a:sym typeface="Trebuchet MS"/>
            </a:endParaRPr>
          </a:p>
          <a:p>
            <a:pPr marL="0" lvl="0" indent="0" algn="l" rtl="0">
              <a:spcBef>
                <a:spcPts val="0"/>
              </a:spcBef>
              <a:spcAft>
                <a:spcPts val="0"/>
              </a:spcAft>
              <a:buNone/>
            </a:pPr>
            <a:endParaRPr sz="2400" i="1">
              <a:latin typeface="Trebuchet MS"/>
              <a:ea typeface="Trebuchet MS"/>
              <a:cs typeface="Trebuchet MS"/>
              <a:sym typeface="Trebuchet MS"/>
            </a:endParaRPr>
          </a:p>
          <a:p>
            <a:pPr marL="0" lvl="0" indent="0" algn="l" rtl="0">
              <a:spcBef>
                <a:spcPts val="0"/>
              </a:spcBef>
              <a:spcAft>
                <a:spcPts val="0"/>
              </a:spcAft>
              <a:buNone/>
            </a:pPr>
            <a:endParaRPr sz="2400" i="1">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Provide information on </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ownership</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finances and insurance</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business plan</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Pay an application fee</a:t>
            </a:r>
            <a:endParaRPr sz="240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2"/>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Consensus that Coins are Valuable</a:t>
            </a:r>
            <a:endParaRPr/>
          </a:p>
        </p:txBody>
      </p:sp>
      <p:sp>
        <p:nvSpPr>
          <p:cNvPr id="53" name="Google Shape;53;p12"/>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2400"/>
          </a:p>
          <a:p>
            <a:pPr marL="0" lvl="0" indent="0" algn="l" rtl="0">
              <a:spcBef>
                <a:spcPts val="600"/>
              </a:spcBef>
              <a:spcAft>
                <a:spcPts val="0"/>
              </a:spcAft>
              <a:buNone/>
            </a:pPr>
            <a:r>
              <a:rPr lang="en" sz="2400"/>
              <a:t>General agreement that coins have value</a:t>
            </a:r>
            <a:endParaRPr sz="2400"/>
          </a:p>
          <a:p>
            <a:pPr marL="0" lvl="0" indent="0" algn="l" rtl="0">
              <a:spcBef>
                <a:spcPts val="600"/>
              </a:spcBef>
              <a:spcAft>
                <a:spcPts val="0"/>
              </a:spcAft>
              <a:buNone/>
            </a:pPr>
            <a:endParaRPr sz="2400"/>
          </a:p>
          <a:p>
            <a:pPr marL="0" lvl="0" indent="0" algn="l" rtl="0">
              <a:spcBef>
                <a:spcPts val="600"/>
              </a:spcBef>
              <a:spcAft>
                <a:spcPts val="0"/>
              </a:spcAft>
              <a:buNone/>
            </a:pPr>
            <a:r>
              <a:rPr lang="en" sz="2400"/>
              <a:t>Any currency needs this</a:t>
            </a:r>
            <a:endParaRPr sz="2400"/>
          </a:p>
          <a:p>
            <a:pPr marL="0" lvl="0" indent="0" algn="l" rtl="0">
              <a:spcBef>
                <a:spcPts val="600"/>
              </a:spcBef>
              <a:spcAft>
                <a:spcPts val="0"/>
              </a:spcAft>
              <a:buNone/>
            </a:pPr>
            <a:endParaRPr sz="2400"/>
          </a:p>
          <a:p>
            <a:pPr marL="0" lvl="0" indent="0" algn="l" rtl="0">
              <a:spcBef>
                <a:spcPts val="600"/>
              </a:spcBef>
              <a:spcAft>
                <a:spcPts val="0"/>
              </a:spcAft>
              <a:buNone/>
            </a:pPr>
            <a:r>
              <a:rPr lang="en" sz="2400"/>
              <a:t>“Tinkerbell effect”</a:t>
            </a:r>
            <a:endParaRPr sz="240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7"/>
          <p:cNvSpPr txBox="1"/>
          <p:nvPr/>
        </p:nvSpPr>
        <p:spPr>
          <a:xfrm>
            <a:off x="420475" y="536750"/>
            <a:ext cx="8154000" cy="42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Trebuchet MS"/>
                <a:ea typeface="Trebuchet MS"/>
                <a:cs typeface="Trebuchet MS"/>
                <a:sym typeface="Trebuchet MS"/>
              </a:rPr>
              <a:t>Licensees must:</a:t>
            </a:r>
            <a:endParaRPr sz="2400" i="1">
              <a:latin typeface="Trebuchet MS"/>
              <a:ea typeface="Trebuchet MS"/>
              <a:cs typeface="Trebuchet MS"/>
              <a:sym typeface="Trebuchet MS"/>
            </a:endParaRPr>
          </a:p>
          <a:p>
            <a:pPr marL="0" lvl="0" indent="0" algn="l" rtl="0">
              <a:spcBef>
                <a:spcPts val="0"/>
              </a:spcBef>
              <a:spcAft>
                <a:spcPts val="0"/>
              </a:spcAft>
              <a:buNone/>
            </a:pPr>
            <a:endParaRPr sz="2400" i="1">
              <a:latin typeface="Trebuchet MS"/>
              <a:ea typeface="Trebuchet MS"/>
              <a:cs typeface="Trebuchet MS"/>
              <a:sym typeface="Trebuchet MS"/>
            </a:endParaRPr>
          </a:p>
          <a:p>
            <a:pPr marL="0" lvl="0" indent="0" algn="l" rtl="0">
              <a:spcBef>
                <a:spcPts val="0"/>
              </a:spcBef>
              <a:spcAft>
                <a:spcPts val="0"/>
              </a:spcAft>
              <a:buNone/>
            </a:pPr>
            <a:r>
              <a:rPr lang="en" sz="1800">
                <a:latin typeface="Trebuchet MS"/>
                <a:ea typeface="Trebuchet MS"/>
                <a:cs typeface="Trebuchet MS"/>
                <a:sym typeface="Trebuchet MS"/>
              </a:rPr>
              <a:t>Provide updated information to NYDFS</a:t>
            </a:r>
            <a:endParaRPr sz="1800">
              <a:latin typeface="Trebuchet MS"/>
              <a:ea typeface="Trebuchet MS"/>
              <a:cs typeface="Trebuchet MS"/>
              <a:sym typeface="Trebuchet MS"/>
            </a:endParaRPr>
          </a:p>
          <a:p>
            <a:pPr marL="0" lvl="0" indent="0" algn="l" rtl="0">
              <a:spcBef>
                <a:spcPts val="0"/>
              </a:spcBef>
              <a:spcAft>
                <a:spcPts val="0"/>
              </a:spcAft>
              <a:buNone/>
            </a:pPr>
            <a:r>
              <a:rPr lang="en" sz="1800">
                <a:latin typeface="Trebuchet MS"/>
                <a:ea typeface="Trebuchet MS"/>
                <a:cs typeface="Trebuchet MS"/>
                <a:sym typeface="Trebuchet MS"/>
              </a:rPr>
              <a:t>	including periodic financial statements</a:t>
            </a:r>
            <a:endParaRPr sz="1800">
              <a:latin typeface="Trebuchet MS"/>
              <a:ea typeface="Trebuchet MS"/>
              <a:cs typeface="Trebuchet MS"/>
              <a:sym typeface="Trebuchet MS"/>
            </a:endParaRPr>
          </a:p>
          <a:p>
            <a:pPr marL="0" lvl="0" indent="0" algn="l" rtl="0">
              <a:spcBef>
                <a:spcPts val="0"/>
              </a:spcBef>
              <a:spcAft>
                <a:spcPts val="0"/>
              </a:spcAft>
              <a:buNone/>
            </a:pPr>
            <a:r>
              <a:rPr lang="en" sz="1800">
                <a:latin typeface="Trebuchet MS"/>
                <a:ea typeface="Trebuchet MS"/>
                <a:cs typeface="Trebuchet MS"/>
                <a:sym typeface="Trebuchet MS"/>
              </a:rPr>
              <a:t>Maintain a financial reserve</a:t>
            </a:r>
            <a:endParaRPr sz="1800">
              <a:latin typeface="Trebuchet MS"/>
              <a:ea typeface="Trebuchet MS"/>
              <a:cs typeface="Trebuchet MS"/>
              <a:sym typeface="Trebuchet MS"/>
            </a:endParaRPr>
          </a:p>
          <a:p>
            <a:pPr marL="0" lvl="0" indent="0" algn="l" rtl="0">
              <a:spcBef>
                <a:spcPts val="0"/>
              </a:spcBef>
              <a:spcAft>
                <a:spcPts val="0"/>
              </a:spcAft>
              <a:buNone/>
            </a:pPr>
            <a:r>
              <a:rPr lang="en" sz="1800">
                <a:latin typeface="Trebuchet MS"/>
                <a:ea typeface="Trebuchet MS"/>
                <a:cs typeface="Trebuchet MS"/>
                <a:sym typeface="Trebuchet MS"/>
              </a:rPr>
              <a:t>	amount set by NYDFS</a:t>
            </a:r>
            <a:endParaRPr sz="1800">
              <a:latin typeface="Trebuchet MS"/>
              <a:ea typeface="Trebuchet MS"/>
              <a:cs typeface="Trebuchet MS"/>
              <a:sym typeface="Trebuchet MS"/>
            </a:endParaRPr>
          </a:p>
          <a:p>
            <a:pPr marL="0" lvl="0" indent="0" algn="l" rtl="0">
              <a:spcBef>
                <a:spcPts val="0"/>
              </a:spcBef>
              <a:spcAft>
                <a:spcPts val="0"/>
              </a:spcAft>
              <a:buNone/>
            </a:pPr>
            <a:r>
              <a:rPr lang="en" sz="1800">
                <a:latin typeface="Trebuchet MS"/>
                <a:ea typeface="Trebuchet MS"/>
                <a:cs typeface="Trebuchet MS"/>
                <a:sym typeface="Trebuchet MS"/>
              </a:rPr>
              <a:t>Follow rules on </a:t>
            </a:r>
            <a:endParaRPr sz="1800">
              <a:latin typeface="Trebuchet MS"/>
              <a:ea typeface="Trebuchet MS"/>
              <a:cs typeface="Trebuchet MS"/>
              <a:sym typeface="Trebuchet MS"/>
            </a:endParaRPr>
          </a:p>
          <a:p>
            <a:pPr marL="0" lvl="0" indent="0" algn="l" rtl="0">
              <a:spcBef>
                <a:spcPts val="0"/>
              </a:spcBef>
              <a:spcAft>
                <a:spcPts val="0"/>
              </a:spcAft>
              <a:buNone/>
            </a:pPr>
            <a:r>
              <a:rPr lang="en" sz="1800">
                <a:latin typeface="Trebuchet MS"/>
                <a:ea typeface="Trebuchet MS"/>
                <a:cs typeface="Trebuchet MS"/>
                <a:sym typeface="Trebuchet MS"/>
              </a:rPr>
              <a:t>	custody of consumer assets</a:t>
            </a:r>
            <a:endParaRPr sz="1800">
              <a:latin typeface="Trebuchet MS"/>
              <a:ea typeface="Trebuchet MS"/>
              <a:cs typeface="Trebuchet MS"/>
              <a:sym typeface="Trebuchet MS"/>
            </a:endParaRPr>
          </a:p>
          <a:p>
            <a:pPr marL="0" lvl="0" indent="0" algn="l" rtl="0">
              <a:spcBef>
                <a:spcPts val="0"/>
              </a:spcBef>
              <a:spcAft>
                <a:spcPts val="0"/>
              </a:spcAft>
              <a:buNone/>
            </a:pPr>
            <a:r>
              <a:rPr lang="en" sz="1800">
                <a:latin typeface="Trebuchet MS"/>
                <a:ea typeface="Trebuchet MS"/>
                <a:cs typeface="Trebuchet MS"/>
                <a:sym typeface="Trebuchet MS"/>
              </a:rPr>
              <a:t>	anti money laundering</a:t>
            </a:r>
            <a:endParaRPr sz="1800">
              <a:latin typeface="Trebuchet MS"/>
              <a:ea typeface="Trebuchet MS"/>
              <a:cs typeface="Trebuchet MS"/>
              <a:sym typeface="Trebuchet MS"/>
            </a:endParaRPr>
          </a:p>
          <a:p>
            <a:pPr marL="0" lvl="0" indent="0" algn="l" rtl="0">
              <a:spcBef>
                <a:spcPts val="0"/>
              </a:spcBef>
              <a:spcAft>
                <a:spcPts val="0"/>
              </a:spcAft>
              <a:buNone/>
            </a:pPr>
            <a:r>
              <a:rPr lang="en" sz="1800">
                <a:latin typeface="Trebuchet MS"/>
                <a:ea typeface="Trebuchet MS"/>
                <a:cs typeface="Trebuchet MS"/>
                <a:sym typeface="Trebuchet MS"/>
              </a:rPr>
              <a:t>	cybersecurity and disaster recovery</a:t>
            </a:r>
            <a:endParaRPr sz="1800">
              <a:latin typeface="Trebuchet MS"/>
              <a:ea typeface="Trebuchet MS"/>
              <a:cs typeface="Trebuchet MS"/>
              <a:sym typeface="Trebuchet MS"/>
            </a:endParaRPr>
          </a:p>
          <a:p>
            <a:pPr marL="0" lvl="0" indent="0" algn="l" rtl="0">
              <a:spcBef>
                <a:spcPts val="0"/>
              </a:spcBef>
              <a:spcAft>
                <a:spcPts val="0"/>
              </a:spcAft>
              <a:buNone/>
            </a:pPr>
            <a:r>
              <a:rPr lang="en" sz="1800">
                <a:latin typeface="Trebuchet MS"/>
                <a:ea typeface="Trebuchet MS"/>
                <a:cs typeface="Trebuchet MS"/>
                <a:sym typeface="Trebuchet MS"/>
              </a:rPr>
              <a:t>	recordkeeping</a:t>
            </a:r>
            <a:endParaRPr sz="1800">
              <a:latin typeface="Trebuchet MS"/>
              <a:ea typeface="Trebuchet MS"/>
              <a:cs typeface="Trebuchet MS"/>
              <a:sym typeface="Trebuchet MS"/>
            </a:endParaRPr>
          </a:p>
          <a:p>
            <a:pPr marL="0" lvl="0" indent="0" algn="l" rtl="0">
              <a:spcBef>
                <a:spcPts val="0"/>
              </a:spcBef>
              <a:spcAft>
                <a:spcPts val="0"/>
              </a:spcAft>
              <a:buNone/>
            </a:pPr>
            <a:r>
              <a:rPr lang="en" sz="1800">
                <a:latin typeface="Trebuchet MS"/>
                <a:ea typeface="Trebuchet MS"/>
                <a:cs typeface="Trebuchet MS"/>
                <a:sym typeface="Trebuchet MS"/>
              </a:rPr>
              <a:t>Designate a compliance officer, have written policies</a:t>
            </a:r>
            <a:endParaRPr sz="1800">
              <a:latin typeface="Trebuchet MS"/>
              <a:ea typeface="Trebuchet MS"/>
              <a:cs typeface="Trebuchet MS"/>
              <a:sym typeface="Trebuchet MS"/>
            </a:endParaRPr>
          </a:p>
          <a:p>
            <a:pPr marL="0" lvl="0" indent="0" algn="l" rtl="0">
              <a:spcBef>
                <a:spcPts val="0"/>
              </a:spcBef>
              <a:spcAft>
                <a:spcPts val="0"/>
              </a:spcAft>
              <a:buNone/>
            </a:pPr>
            <a:r>
              <a:rPr lang="en" sz="1800">
                <a:latin typeface="Trebuchet MS"/>
                <a:ea typeface="Trebuchet MS"/>
                <a:cs typeface="Trebuchet MS"/>
                <a:sym typeface="Trebuchet MS"/>
              </a:rPr>
              <a:t>Disclose risks to consumers</a:t>
            </a:r>
            <a:endParaRPr sz="18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8"/>
          <p:cNvSpPr txBox="1"/>
          <p:nvPr/>
        </p:nvSpPr>
        <p:spPr>
          <a:xfrm>
            <a:off x="420475" y="536750"/>
            <a:ext cx="8154000" cy="42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Trebuchet MS"/>
                <a:ea typeface="Trebuchet MS"/>
                <a:cs typeface="Trebuchet MS"/>
                <a:sym typeface="Trebuchet MS"/>
              </a:rPr>
              <a:t>Status of BitLicense proposal </a:t>
            </a:r>
            <a:r>
              <a:rPr lang="en">
                <a:latin typeface="Trebuchet MS"/>
                <a:ea typeface="Trebuchet MS"/>
                <a:cs typeface="Trebuchet MS"/>
                <a:sym typeface="Trebuchet MS"/>
              </a:rPr>
              <a:t>[August 2014]</a:t>
            </a:r>
            <a:endParaRPr>
              <a:latin typeface="Trebuchet MS"/>
              <a:ea typeface="Trebuchet MS"/>
              <a:cs typeface="Trebuchet MS"/>
              <a:sym typeface="Trebuchet MS"/>
            </a:endParaRPr>
          </a:p>
          <a:p>
            <a:pPr marL="0" lvl="0" indent="0" algn="l" rtl="0">
              <a:spcBef>
                <a:spcPts val="0"/>
              </a:spcBef>
              <a:spcAft>
                <a:spcPts val="0"/>
              </a:spcAft>
              <a:buNone/>
            </a:pPr>
            <a:endParaRPr sz="2400" i="1">
              <a:latin typeface="Trebuchet MS"/>
              <a:ea typeface="Trebuchet MS"/>
              <a:cs typeface="Trebuchet MS"/>
              <a:sym typeface="Trebuchet MS"/>
            </a:endParaRPr>
          </a:p>
          <a:p>
            <a:pPr marL="0" lvl="0" indent="0" algn="l" rtl="0">
              <a:spcBef>
                <a:spcPts val="0"/>
              </a:spcBef>
              <a:spcAft>
                <a:spcPts val="0"/>
              </a:spcAft>
              <a:buNone/>
            </a:pPr>
            <a:endParaRPr sz="2400" i="1">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Proposed by NYDFS</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Public comments solicited by NYDFS</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After comments are in, NYDFS will decide what to do</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Prediction: some kind of BitLicense will be put in place</a:t>
            </a:r>
            <a:endParaRPr sz="240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p:nvPr/>
        </p:nvSpPr>
        <p:spPr>
          <a:xfrm>
            <a:off x="588875" y="1092175"/>
            <a:ext cx="3310500" cy="851700"/>
          </a:xfrm>
          <a:prstGeom prst="roundRect">
            <a:avLst>
              <a:gd name="adj" fmla="val 1666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Trebuchet MS"/>
                <a:ea typeface="Trebuchet MS"/>
                <a:cs typeface="Trebuchet MS"/>
                <a:sym typeface="Trebuchet MS"/>
              </a:rPr>
              <a:t>consensus about rules</a:t>
            </a:r>
            <a:endParaRPr sz="2400">
              <a:latin typeface="Trebuchet MS"/>
              <a:ea typeface="Trebuchet MS"/>
              <a:cs typeface="Trebuchet MS"/>
              <a:sym typeface="Trebuchet MS"/>
            </a:endParaRPr>
          </a:p>
        </p:txBody>
      </p:sp>
      <p:sp>
        <p:nvSpPr>
          <p:cNvPr id="59" name="Google Shape;59;p13"/>
          <p:cNvSpPr/>
          <p:nvPr/>
        </p:nvSpPr>
        <p:spPr>
          <a:xfrm>
            <a:off x="588875" y="3501300"/>
            <a:ext cx="3530700" cy="851700"/>
          </a:xfrm>
          <a:prstGeom prst="roundRect">
            <a:avLst>
              <a:gd name="adj" fmla="val 1666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Trebuchet MS"/>
                <a:ea typeface="Trebuchet MS"/>
                <a:cs typeface="Trebuchet MS"/>
                <a:sym typeface="Trebuchet MS"/>
              </a:rPr>
              <a:t>consensus about history</a:t>
            </a:r>
            <a:endParaRPr sz="2400">
              <a:latin typeface="Trebuchet MS"/>
              <a:ea typeface="Trebuchet MS"/>
              <a:cs typeface="Trebuchet MS"/>
              <a:sym typeface="Trebuchet MS"/>
            </a:endParaRPr>
          </a:p>
        </p:txBody>
      </p:sp>
      <p:sp>
        <p:nvSpPr>
          <p:cNvPr id="60" name="Google Shape;60;p13"/>
          <p:cNvSpPr/>
          <p:nvPr/>
        </p:nvSpPr>
        <p:spPr>
          <a:xfrm>
            <a:off x="5095050" y="2177525"/>
            <a:ext cx="3530700" cy="951300"/>
          </a:xfrm>
          <a:prstGeom prst="roundRect">
            <a:avLst>
              <a:gd name="adj" fmla="val 1666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Trebuchet MS"/>
                <a:ea typeface="Trebuchet MS"/>
                <a:cs typeface="Trebuchet MS"/>
                <a:sym typeface="Trebuchet MS"/>
              </a:rPr>
              <a:t>consensus that coins are valuable</a:t>
            </a:r>
            <a:endParaRPr sz="2400">
              <a:latin typeface="Trebuchet MS"/>
              <a:ea typeface="Trebuchet MS"/>
              <a:cs typeface="Trebuchet MS"/>
              <a:sym typeface="Trebuchet MS"/>
            </a:endParaRPr>
          </a:p>
        </p:txBody>
      </p:sp>
      <p:cxnSp>
        <p:nvCxnSpPr>
          <p:cNvPr id="61" name="Google Shape;61;p13"/>
          <p:cNvCxnSpPr/>
          <p:nvPr/>
        </p:nvCxnSpPr>
        <p:spPr>
          <a:xfrm rot="10800000" flipH="1">
            <a:off x="4130225" y="3050725"/>
            <a:ext cx="968700" cy="543000"/>
          </a:xfrm>
          <a:prstGeom prst="straightConnector1">
            <a:avLst/>
          </a:prstGeom>
          <a:noFill/>
          <a:ln w="38100" cap="flat" cmpd="sng">
            <a:solidFill>
              <a:srgbClr val="660000"/>
            </a:solidFill>
            <a:prstDash val="solid"/>
            <a:round/>
            <a:headEnd type="triangle" w="med" len="med"/>
            <a:tailEnd type="triangle" w="med" len="med"/>
          </a:ln>
        </p:spPr>
      </p:cxnSp>
      <p:cxnSp>
        <p:nvCxnSpPr>
          <p:cNvPr id="62" name="Google Shape;62;p13"/>
          <p:cNvCxnSpPr/>
          <p:nvPr/>
        </p:nvCxnSpPr>
        <p:spPr>
          <a:xfrm>
            <a:off x="2353175" y="1961800"/>
            <a:ext cx="2100" cy="1522200"/>
          </a:xfrm>
          <a:prstGeom prst="straightConnector1">
            <a:avLst/>
          </a:prstGeom>
          <a:noFill/>
          <a:ln w="38100" cap="flat" cmpd="sng">
            <a:solidFill>
              <a:srgbClr val="660000"/>
            </a:solidFill>
            <a:prstDash val="solid"/>
            <a:round/>
            <a:headEnd type="triangle" w="med" len="med"/>
            <a:tailEnd type="triangle" w="med" len="med"/>
          </a:ln>
        </p:spPr>
      </p:cxnSp>
      <p:cxnSp>
        <p:nvCxnSpPr>
          <p:cNvPr id="63" name="Google Shape;63;p13"/>
          <p:cNvCxnSpPr/>
          <p:nvPr/>
        </p:nvCxnSpPr>
        <p:spPr>
          <a:xfrm>
            <a:off x="3896050" y="1816025"/>
            <a:ext cx="1245600" cy="425700"/>
          </a:xfrm>
          <a:prstGeom prst="straightConnector1">
            <a:avLst/>
          </a:prstGeom>
          <a:noFill/>
          <a:ln w="38100" cap="flat" cmpd="sng">
            <a:solidFill>
              <a:srgbClr val="660000"/>
            </a:solidFill>
            <a:prstDash val="dot"/>
            <a:round/>
            <a:headEnd type="triangle" w="med" len="med"/>
            <a:tailEnd type="triangle" w="med" len="med"/>
          </a:ln>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subTitle" idx="1"/>
          </p:nvPr>
        </p:nvSpPr>
        <p:spPr>
          <a:xfrm>
            <a:off x="685800" y="1690479"/>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Bitcoin </a:t>
            </a:r>
            <a:r>
              <a:rPr lang="en" dirty="0"/>
              <a:t>Core Software</a:t>
            </a:r>
            <a:endParaRPr dirty="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p:nvPr/>
        </p:nvSpPr>
        <p:spPr>
          <a:xfrm>
            <a:off x="441750" y="719575"/>
            <a:ext cx="8154000" cy="206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Trebuchet MS"/>
                <a:ea typeface="Trebuchet MS"/>
                <a:cs typeface="Trebuchet MS"/>
                <a:sym typeface="Trebuchet MS"/>
              </a:rPr>
              <a:t>Bitcoin Core software</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open source (MIT license)</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457200" algn="l" rtl="0">
              <a:spcBef>
                <a:spcPts val="0"/>
              </a:spcBef>
              <a:spcAft>
                <a:spcPts val="0"/>
              </a:spcAft>
              <a:buNone/>
            </a:pPr>
            <a:r>
              <a:rPr lang="en" sz="2400">
                <a:latin typeface="Trebuchet MS"/>
                <a:ea typeface="Trebuchet MS"/>
                <a:cs typeface="Trebuchet MS"/>
                <a:sym typeface="Trebuchet MS"/>
              </a:rPr>
              <a:t>the most widely used Bitcoin software</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those who don’t use it follow its lead on rules</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a:t>
            </a:r>
            <a:endParaRPr sz="2400">
              <a:latin typeface="Trebuchet MS"/>
              <a:ea typeface="Trebuchet MS"/>
              <a:cs typeface="Trebuchet MS"/>
              <a:sym typeface="Trebuchet MS"/>
            </a:endParaRPr>
          </a:p>
        </p:txBody>
      </p:sp>
      <p:sp>
        <p:nvSpPr>
          <p:cNvPr id="74" name="Google Shape;74;p15"/>
          <p:cNvSpPr txBox="1"/>
          <p:nvPr/>
        </p:nvSpPr>
        <p:spPr>
          <a:xfrm>
            <a:off x="2139625" y="3508575"/>
            <a:ext cx="36576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p15"/>
          <p:cNvSpPr txBox="1"/>
          <p:nvPr/>
        </p:nvSpPr>
        <p:spPr>
          <a:xfrm>
            <a:off x="581200" y="4021125"/>
            <a:ext cx="6919200" cy="457200"/>
          </a:xfrm>
          <a:prstGeom prst="rect">
            <a:avLst/>
          </a:prstGeom>
          <a:solidFill>
            <a:srgbClr val="FFF2CC"/>
          </a:solid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Trebuchet MS"/>
                <a:ea typeface="Trebuchet MS"/>
                <a:cs typeface="Trebuchet MS"/>
                <a:sym typeface="Trebuchet MS"/>
              </a:rPr>
              <a:t>Bitcoin Core is the de facto rule book of Bitcoin</a:t>
            </a:r>
            <a:endParaRPr sz="2400">
              <a:latin typeface="Trebuchet MS"/>
              <a:ea typeface="Trebuchet MS"/>
              <a:cs typeface="Trebuchet MS"/>
              <a:sym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1"/>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p:nvPr/>
        </p:nvSpPr>
        <p:spPr>
          <a:xfrm>
            <a:off x="441750" y="719575"/>
            <a:ext cx="8154000" cy="206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Trebuchet MS"/>
                <a:ea typeface="Trebuchet MS"/>
                <a:cs typeface="Trebuchet MS"/>
                <a:sym typeface="Trebuchet MS"/>
              </a:rPr>
              <a:t>Bitcoin Improvement Proposals (BIPs)</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“formal” proposal for changes to Bitcoin</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includes technical spec and rationale</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published in a numbered series</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each BIP has a champion to evangelize / coordinate</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also: informational BIPs, process-oriented BIPs</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a:t>
            </a:r>
            <a:endParaRPr sz="2400">
              <a:latin typeface="Trebuchet MS"/>
              <a:ea typeface="Trebuchet MS"/>
              <a:cs typeface="Trebuchet MS"/>
              <a:sym typeface="Trebuchet MS"/>
            </a:endParaRPr>
          </a:p>
          <a:p>
            <a:pPr marL="0" lvl="0" indent="0" algn="l" rtl="0">
              <a:spcBef>
                <a:spcPts val="0"/>
              </a:spcBef>
              <a:spcAft>
                <a:spcPts val="0"/>
              </a:spcAft>
              <a:buNone/>
            </a:pPr>
            <a:r>
              <a:rPr lang="en" sz="2400">
                <a:latin typeface="Trebuchet MS"/>
                <a:ea typeface="Trebuchet MS"/>
                <a:cs typeface="Trebuchet MS"/>
                <a:sym typeface="Trebuchet MS"/>
              </a:rPr>
              <a:t>	</a:t>
            </a:r>
            <a:endParaRPr sz="2400">
              <a:latin typeface="Trebuchet MS"/>
              <a:ea typeface="Trebuchet MS"/>
              <a:cs typeface="Trebuchet MS"/>
              <a:sym typeface="Trebuchet MS"/>
            </a:endParaRPr>
          </a:p>
        </p:txBody>
      </p:sp>
      <p:sp>
        <p:nvSpPr>
          <p:cNvPr id="81" name="Google Shape;81;p16"/>
          <p:cNvSpPr txBox="1"/>
          <p:nvPr/>
        </p:nvSpPr>
        <p:spPr>
          <a:xfrm>
            <a:off x="2139625" y="3508575"/>
            <a:ext cx="36576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TotalTime>
  <Words>800</Words>
  <Application>Microsoft Office PowerPoint</Application>
  <PresentationFormat>On-screen Show (16:9)</PresentationFormat>
  <Paragraphs>363</Paragraphs>
  <Slides>51</Slides>
  <Notes>51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Times New Roman</vt:lpstr>
      <vt:lpstr>Trebuchet MS</vt:lpstr>
      <vt:lpstr>Simple Light</vt:lpstr>
      <vt:lpstr>CS-482: Introduction to Blockchain and CryptoCurrency</vt:lpstr>
      <vt:lpstr>PowerPoint Presentation</vt:lpstr>
      <vt:lpstr>Consensus about Rules</vt:lpstr>
      <vt:lpstr>Consensus about History</vt:lpstr>
      <vt:lpstr>Consensus that Coins are Valuable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7</dc:title>
  <cp:lastModifiedBy>Windows User</cp:lastModifiedBy>
  <cp:revision>4</cp:revision>
  <dcterms:modified xsi:type="dcterms:W3CDTF">2019-03-07T04:49:39Z</dcterms:modified>
</cp:coreProperties>
</file>