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62" r:id="rId4"/>
    <p:sldId id="259" r:id="rId5"/>
    <p:sldId id="260" r:id="rId6"/>
    <p:sldId id="261" r:id="rId7"/>
    <p:sldId id="265" r:id="rId8"/>
    <p:sldId id="269" r:id="rId9"/>
    <p:sldId id="266" r:id="rId10"/>
    <p:sldId id="272" r:id="rId11"/>
    <p:sldId id="270" r:id="rId12"/>
    <p:sldId id="271" r:id="rId13"/>
    <p:sldId id="264" r:id="rId14"/>
    <p:sldId id="273" r:id="rId15"/>
    <p:sldId id="274" r:id="rId16"/>
    <p:sldId id="267" r:id="rId17"/>
    <p:sldId id="275" r:id="rId18"/>
    <p:sldId id="276" r:id="rId19"/>
    <p:sldId id="277"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1"/>
    <p:restoredTop sz="94690"/>
  </p:normalViewPr>
  <p:slideViewPr>
    <p:cSldViewPr snapToGrid="0" snapToObjects="1">
      <p:cViewPr varScale="1">
        <p:scale>
          <a:sx n="99" d="100"/>
          <a:sy n="99" d="100"/>
        </p:scale>
        <p:origin x="568"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193C7-0569-4343-8BD4-E9EC07FBFA55}" type="datetimeFigureOut">
              <a:rPr lang="en-US" smtClean="0"/>
              <a:t>5/7/19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A8E38-6B24-CF4A-83A0-0FF73D56480C}" type="slidenum">
              <a:rPr lang="en-US" smtClean="0"/>
              <a:t>‹#›</a:t>
            </a:fld>
            <a:endParaRPr lang="en-US"/>
          </a:p>
        </p:txBody>
      </p:sp>
    </p:spTree>
    <p:extLst>
      <p:ext uri="{BB962C8B-B14F-4D97-AF65-F5344CB8AC3E}">
        <p14:creationId xmlns:p14="http://schemas.microsoft.com/office/powerpoint/2010/main" val="17897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easy to imagine that a vector which is representative of an entire language may contain thousands of words, however a document may only contain a few 100 words — and hence the vector will be predominately populated by many zeroes. This would be an example data sparsity.</a:t>
            </a:r>
            <a:endParaRPr lang="en-US" dirty="0"/>
          </a:p>
        </p:txBody>
      </p:sp>
      <p:sp>
        <p:nvSpPr>
          <p:cNvPr id="4" name="Slide Number Placeholder 3"/>
          <p:cNvSpPr>
            <a:spLocks noGrp="1"/>
          </p:cNvSpPr>
          <p:nvPr>
            <p:ph type="sldNum" sz="quarter" idx="5"/>
          </p:nvPr>
        </p:nvSpPr>
        <p:spPr/>
        <p:txBody>
          <a:bodyPr/>
          <a:lstStyle/>
          <a:p>
            <a:fld id="{487A8E38-6B24-CF4A-83A0-0FF73D56480C}" type="slidenum">
              <a:rPr lang="en-US" smtClean="0"/>
              <a:t>3</a:t>
            </a:fld>
            <a:endParaRPr lang="en-US"/>
          </a:p>
        </p:txBody>
      </p:sp>
    </p:spTree>
    <p:extLst>
      <p:ext uri="{BB962C8B-B14F-4D97-AF65-F5344CB8AC3E}">
        <p14:creationId xmlns:p14="http://schemas.microsoft.com/office/powerpoint/2010/main" val="861775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 will use Naïve Bayes algorithm for the text classification as it is the best algorithm used in textual analysis. The Naïve Bayes algorithm use the Bayes law which is stated following: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87A8E38-6B24-CF4A-83A0-0FF73D56480C}" type="slidenum">
              <a:rPr lang="en-US" smtClean="0"/>
              <a:t>6</a:t>
            </a:fld>
            <a:endParaRPr lang="en-US"/>
          </a:p>
        </p:txBody>
      </p:sp>
    </p:spTree>
    <p:extLst>
      <p:ext uri="{BB962C8B-B14F-4D97-AF65-F5344CB8AC3E}">
        <p14:creationId xmlns:p14="http://schemas.microsoft.com/office/powerpoint/2010/main" val="1888460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5/7/19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5/7/19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3E9D-B54A-BE4B-BBCB-4A78F8411A96}"/>
              </a:ext>
            </a:extLst>
          </p:cNvPr>
          <p:cNvSpPr>
            <a:spLocks noGrp="1"/>
          </p:cNvSpPr>
          <p:nvPr>
            <p:ph type="ctrTitle"/>
          </p:nvPr>
        </p:nvSpPr>
        <p:spPr/>
        <p:txBody>
          <a:bodyPr/>
          <a:lstStyle/>
          <a:p>
            <a:r>
              <a:rPr lang="en-US" dirty="0"/>
              <a:t>SMS Spam Detection	</a:t>
            </a:r>
          </a:p>
        </p:txBody>
      </p:sp>
      <p:sp>
        <p:nvSpPr>
          <p:cNvPr id="3" name="Subtitle 2">
            <a:extLst>
              <a:ext uri="{FF2B5EF4-FFF2-40B4-BE49-F238E27FC236}">
                <a16:creationId xmlns:a16="http://schemas.microsoft.com/office/drawing/2014/main" id="{56A2747D-0DC6-1A4E-A437-C93C07E5AD6E}"/>
              </a:ext>
            </a:extLst>
          </p:cNvPr>
          <p:cNvSpPr>
            <a:spLocks noGrp="1"/>
          </p:cNvSpPr>
          <p:nvPr>
            <p:ph type="subTitle" idx="1"/>
          </p:nvPr>
        </p:nvSpPr>
        <p:spPr/>
        <p:txBody>
          <a:bodyPr>
            <a:normAutofit/>
          </a:bodyPr>
          <a:lstStyle/>
          <a:p>
            <a:r>
              <a:rPr lang="en-US" dirty="0"/>
              <a:t>Contains the steps of Data Science Process for the project that is SMS Spam Detection </a:t>
            </a:r>
          </a:p>
        </p:txBody>
      </p:sp>
    </p:spTree>
    <p:extLst>
      <p:ext uri="{BB962C8B-B14F-4D97-AF65-F5344CB8AC3E}">
        <p14:creationId xmlns:p14="http://schemas.microsoft.com/office/powerpoint/2010/main" val="4153997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8927-932B-D443-ABCB-7EEA0DF66204}"/>
              </a:ext>
            </a:extLst>
          </p:cNvPr>
          <p:cNvSpPr>
            <a:spLocks noGrp="1"/>
          </p:cNvSpPr>
          <p:nvPr>
            <p:ph type="title"/>
          </p:nvPr>
        </p:nvSpPr>
        <p:spPr/>
        <p:txBody>
          <a:bodyPr/>
          <a:lstStyle/>
          <a:p>
            <a:pPr algn="ctr"/>
            <a:r>
              <a:rPr lang="en-US" dirty="0"/>
              <a:t>4. Data Preprocessing</a:t>
            </a:r>
          </a:p>
        </p:txBody>
      </p:sp>
      <p:sp>
        <p:nvSpPr>
          <p:cNvPr id="6" name="TextBox 5">
            <a:extLst>
              <a:ext uri="{FF2B5EF4-FFF2-40B4-BE49-F238E27FC236}">
                <a16:creationId xmlns:a16="http://schemas.microsoft.com/office/drawing/2014/main" id="{777A427A-D1DC-0A48-8296-D89231B3FD75}"/>
              </a:ext>
            </a:extLst>
          </p:cNvPr>
          <p:cNvSpPr txBox="1"/>
          <p:nvPr/>
        </p:nvSpPr>
        <p:spPr>
          <a:xfrm>
            <a:off x="11743765" y="215153"/>
            <a:ext cx="312906" cy="369332"/>
          </a:xfrm>
          <a:prstGeom prst="rect">
            <a:avLst/>
          </a:prstGeom>
          <a:noFill/>
        </p:spPr>
        <p:txBody>
          <a:bodyPr wrap="none" rtlCol="0">
            <a:spAutoFit/>
          </a:bodyPr>
          <a:lstStyle/>
          <a:p>
            <a:r>
              <a:rPr lang="en-US" dirty="0"/>
              <a:t>2</a:t>
            </a:r>
          </a:p>
        </p:txBody>
      </p:sp>
      <p:sp>
        <p:nvSpPr>
          <p:cNvPr id="7" name="TextBox 6">
            <a:extLst>
              <a:ext uri="{FF2B5EF4-FFF2-40B4-BE49-F238E27FC236}">
                <a16:creationId xmlns:a16="http://schemas.microsoft.com/office/drawing/2014/main" id="{B51B3D1F-0478-3144-9F9A-EAC1FFF10AF1}"/>
              </a:ext>
            </a:extLst>
          </p:cNvPr>
          <p:cNvSpPr txBox="1"/>
          <p:nvPr/>
        </p:nvSpPr>
        <p:spPr>
          <a:xfrm>
            <a:off x="244662" y="2581835"/>
            <a:ext cx="7326044" cy="369332"/>
          </a:xfrm>
          <a:prstGeom prst="rect">
            <a:avLst/>
          </a:prstGeom>
          <a:noFill/>
        </p:spPr>
        <p:txBody>
          <a:bodyPr wrap="none" rtlCol="0">
            <a:spAutoFit/>
          </a:bodyPr>
          <a:lstStyle/>
          <a:p>
            <a:r>
              <a:rPr lang="en-US" dirty="0"/>
              <a:t>We have downloaded </a:t>
            </a:r>
            <a:r>
              <a:rPr lang="en-US" dirty="0" err="1"/>
              <a:t>nltk</a:t>
            </a:r>
            <a:r>
              <a:rPr lang="en-US" dirty="0"/>
              <a:t> library to get dictionary of </a:t>
            </a:r>
            <a:r>
              <a:rPr lang="en-US" dirty="0" err="1"/>
              <a:t>stopwards</a:t>
            </a:r>
            <a:endParaRPr lang="en-US" dirty="0"/>
          </a:p>
        </p:txBody>
      </p:sp>
      <p:sp>
        <p:nvSpPr>
          <p:cNvPr id="11" name="TextBox 10">
            <a:extLst>
              <a:ext uri="{FF2B5EF4-FFF2-40B4-BE49-F238E27FC236}">
                <a16:creationId xmlns:a16="http://schemas.microsoft.com/office/drawing/2014/main" id="{7815393B-4091-534B-920F-44BCCBD02C11}"/>
              </a:ext>
            </a:extLst>
          </p:cNvPr>
          <p:cNvSpPr txBox="1"/>
          <p:nvPr/>
        </p:nvSpPr>
        <p:spPr>
          <a:xfrm>
            <a:off x="6580094" y="4930588"/>
            <a:ext cx="184731" cy="369332"/>
          </a:xfrm>
          <a:prstGeom prst="rect">
            <a:avLst/>
          </a:prstGeom>
          <a:noFill/>
        </p:spPr>
        <p:txBody>
          <a:bodyPr wrap="none" rtlCol="0">
            <a:spAutoFit/>
          </a:bodyPr>
          <a:lstStyle/>
          <a:p>
            <a:endParaRPr lang="en-US" dirty="0"/>
          </a:p>
        </p:txBody>
      </p:sp>
      <p:pic>
        <p:nvPicPr>
          <p:cNvPr id="5" name="Picture 4" descr="A screenshot of a cell phone&#10;&#10;Description automatically generated">
            <a:extLst>
              <a:ext uri="{FF2B5EF4-FFF2-40B4-BE49-F238E27FC236}">
                <a16:creationId xmlns:a16="http://schemas.microsoft.com/office/drawing/2014/main" id="{CFE9E5C5-B84C-9F4B-A33F-606194589D0E}"/>
              </a:ext>
            </a:extLst>
          </p:cNvPr>
          <p:cNvPicPr>
            <a:picLocks noChangeAspect="1"/>
          </p:cNvPicPr>
          <p:nvPr/>
        </p:nvPicPr>
        <p:blipFill>
          <a:blip r:embed="rId2"/>
          <a:stretch>
            <a:fillRect/>
          </a:stretch>
        </p:blipFill>
        <p:spPr>
          <a:xfrm>
            <a:off x="244661" y="3263152"/>
            <a:ext cx="11373597" cy="3362629"/>
          </a:xfrm>
          <a:prstGeom prst="rect">
            <a:avLst/>
          </a:prstGeom>
        </p:spPr>
      </p:pic>
    </p:spTree>
    <p:extLst>
      <p:ext uri="{BB962C8B-B14F-4D97-AF65-F5344CB8AC3E}">
        <p14:creationId xmlns:p14="http://schemas.microsoft.com/office/powerpoint/2010/main" val="982197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8927-932B-D443-ABCB-7EEA0DF66204}"/>
              </a:ext>
            </a:extLst>
          </p:cNvPr>
          <p:cNvSpPr>
            <a:spLocks noGrp="1"/>
          </p:cNvSpPr>
          <p:nvPr>
            <p:ph type="title"/>
          </p:nvPr>
        </p:nvSpPr>
        <p:spPr/>
        <p:txBody>
          <a:bodyPr/>
          <a:lstStyle/>
          <a:p>
            <a:pPr algn="ctr"/>
            <a:r>
              <a:rPr lang="en-US" dirty="0"/>
              <a:t>4. Data Preprocessing</a:t>
            </a:r>
          </a:p>
        </p:txBody>
      </p:sp>
      <p:sp>
        <p:nvSpPr>
          <p:cNvPr id="6" name="TextBox 5">
            <a:extLst>
              <a:ext uri="{FF2B5EF4-FFF2-40B4-BE49-F238E27FC236}">
                <a16:creationId xmlns:a16="http://schemas.microsoft.com/office/drawing/2014/main" id="{777A427A-D1DC-0A48-8296-D89231B3FD75}"/>
              </a:ext>
            </a:extLst>
          </p:cNvPr>
          <p:cNvSpPr txBox="1"/>
          <p:nvPr/>
        </p:nvSpPr>
        <p:spPr>
          <a:xfrm>
            <a:off x="11743765" y="215153"/>
            <a:ext cx="312906" cy="369332"/>
          </a:xfrm>
          <a:prstGeom prst="rect">
            <a:avLst/>
          </a:prstGeom>
          <a:noFill/>
        </p:spPr>
        <p:txBody>
          <a:bodyPr wrap="none" rtlCol="0">
            <a:spAutoFit/>
          </a:bodyPr>
          <a:lstStyle/>
          <a:p>
            <a:r>
              <a:rPr lang="en-US" dirty="0"/>
              <a:t>3</a:t>
            </a:r>
          </a:p>
        </p:txBody>
      </p:sp>
      <p:pic>
        <p:nvPicPr>
          <p:cNvPr id="4" name="Picture 3" descr="A screenshot of a cell phone&#10;&#10;Description automatically generated">
            <a:extLst>
              <a:ext uri="{FF2B5EF4-FFF2-40B4-BE49-F238E27FC236}">
                <a16:creationId xmlns:a16="http://schemas.microsoft.com/office/drawing/2014/main" id="{B7EB5471-0076-0447-BF9C-2879FFC4E910}"/>
              </a:ext>
            </a:extLst>
          </p:cNvPr>
          <p:cNvPicPr>
            <a:picLocks noChangeAspect="1"/>
          </p:cNvPicPr>
          <p:nvPr/>
        </p:nvPicPr>
        <p:blipFill>
          <a:blip r:embed="rId2"/>
          <a:stretch>
            <a:fillRect/>
          </a:stretch>
        </p:blipFill>
        <p:spPr>
          <a:xfrm>
            <a:off x="244662" y="3087966"/>
            <a:ext cx="11766738" cy="2211953"/>
          </a:xfrm>
          <a:prstGeom prst="rect">
            <a:avLst/>
          </a:prstGeom>
        </p:spPr>
      </p:pic>
      <p:sp>
        <p:nvSpPr>
          <p:cNvPr id="7" name="TextBox 6">
            <a:extLst>
              <a:ext uri="{FF2B5EF4-FFF2-40B4-BE49-F238E27FC236}">
                <a16:creationId xmlns:a16="http://schemas.microsoft.com/office/drawing/2014/main" id="{B51B3D1F-0478-3144-9F9A-EAC1FFF10AF1}"/>
              </a:ext>
            </a:extLst>
          </p:cNvPr>
          <p:cNvSpPr txBox="1"/>
          <p:nvPr/>
        </p:nvSpPr>
        <p:spPr>
          <a:xfrm>
            <a:off x="244662" y="2581835"/>
            <a:ext cx="8050602" cy="369332"/>
          </a:xfrm>
          <a:prstGeom prst="rect">
            <a:avLst/>
          </a:prstGeom>
          <a:noFill/>
        </p:spPr>
        <p:txBody>
          <a:bodyPr wrap="none" rtlCol="0">
            <a:spAutoFit/>
          </a:bodyPr>
          <a:lstStyle/>
          <a:p>
            <a:r>
              <a:rPr lang="en-US" dirty="0" err="1"/>
              <a:t>text_process</a:t>
            </a:r>
            <a:r>
              <a:rPr lang="en-US" dirty="0"/>
              <a:t> take string and remove unimportant words like </a:t>
            </a:r>
            <a:r>
              <a:rPr lang="en-US" dirty="0" err="1"/>
              <a:t>stopwards</a:t>
            </a:r>
            <a:endParaRPr lang="en-US" dirty="0"/>
          </a:p>
        </p:txBody>
      </p:sp>
      <p:sp>
        <p:nvSpPr>
          <p:cNvPr id="11" name="TextBox 10">
            <a:extLst>
              <a:ext uri="{FF2B5EF4-FFF2-40B4-BE49-F238E27FC236}">
                <a16:creationId xmlns:a16="http://schemas.microsoft.com/office/drawing/2014/main" id="{7815393B-4091-534B-920F-44BCCBD02C11}"/>
              </a:ext>
            </a:extLst>
          </p:cNvPr>
          <p:cNvSpPr txBox="1"/>
          <p:nvPr/>
        </p:nvSpPr>
        <p:spPr>
          <a:xfrm>
            <a:off x="6580094" y="49305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78070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8927-932B-D443-ABCB-7EEA0DF66204}"/>
              </a:ext>
            </a:extLst>
          </p:cNvPr>
          <p:cNvSpPr>
            <a:spLocks noGrp="1"/>
          </p:cNvSpPr>
          <p:nvPr>
            <p:ph type="title"/>
          </p:nvPr>
        </p:nvSpPr>
        <p:spPr/>
        <p:txBody>
          <a:bodyPr/>
          <a:lstStyle/>
          <a:p>
            <a:pPr algn="ctr"/>
            <a:r>
              <a:rPr lang="en-US" dirty="0"/>
              <a:t>4. </a:t>
            </a:r>
            <a:r>
              <a:rPr lang="en-US"/>
              <a:t>Data Preprocessing</a:t>
            </a:r>
            <a:endParaRPr lang="en-US" dirty="0"/>
          </a:p>
        </p:txBody>
      </p:sp>
      <p:sp>
        <p:nvSpPr>
          <p:cNvPr id="6" name="TextBox 5">
            <a:extLst>
              <a:ext uri="{FF2B5EF4-FFF2-40B4-BE49-F238E27FC236}">
                <a16:creationId xmlns:a16="http://schemas.microsoft.com/office/drawing/2014/main" id="{777A427A-D1DC-0A48-8296-D89231B3FD75}"/>
              </a:ext>
            </a:extLst>
          </p:cNvPr>
          <p:cNvSpPr txBox="1"/>
          <p:nvPr/>
        </p:nvSpPr>
        <p:spPr>
          <a:xfrm>
            <a:off x="11743765" y="215153"/>
            <a:ext cx="312906" cy="369332"/>
          </a:xfrm>
          <a:prstGeom prst="rect">
            <a:avLst/>
          </a:prstGeom>
          <a:noFill/>
        </p:spPr>
        <p:txBody>
          <a:bodyPr wrap="none" rtlCol="0">
            <a:spAutoFit/>
          </a:bodyPr>
          <a:lstStyle/>
          <a:p>
            <a:r>
              <a:rPr lang="en-US" dirty="0"/>
              <a:t>3</a:t>
            </a:r>
          </a:p>
        </p:txBody>
      </p:sp>
      <p:sp>
        <p:nvSpPr>
          <p:cNvPr id="11" name="TextBox 10">
            <a:extLst>
              <a:ext uri="{FF2B5EF4-FFF2-40B4-BE49-F238E27FC236}">
                <a16:creationId xmlns:a16="http://schemas.microsoft.com/office/drawing/2014/main" id="{7815393B-4091-534B-920F-44BCCBD02C11}"/>
              </a:ext>
            </a:extLst>
          </p:cNvPr>
          <p:cNvSpPr txBox="1"/>
          <p:nvPr/>
        </p:nvSpPr>
        <p:spPr>
          <a:xfrm>
            <a:off x="6580094" y="4930588"/>
            <a:ext cx="184731" cy="369332"/>
          </a:xfrm>
          <a:prstGeom prst="rect">
            <a:avLst/>
          </a:prstGeom>
          <a:noFill/>
        </p:spPr>
        <p:txBody>
          <a:bodyPr wrap="none" rtlCol="0">
            <a:spAutoFit/>
          </a:bodyPr>
          <a:lstStyle/>
          <a:p>
            <a:endParaRPr lang="en-US" dirty="0"/>
          </a:p>
        </p:txBody>
      </p:sp>
      <p:pic>
        <p:nvPicPr>
          <p:cNvPr id="5" name="Picture 4" descr="A screenshot of a cell phone&#10;&#10;Description automatically generated">
            <a:extLst>
              <a:ext uri="{FF2B5EF4-FFF2-40B4-BE49-F238E27FC236}">
                <a16:creationId xmlns:a16="http://schemas.microsoft.com/office/drawing/2014/main" id="{78182450-A9B5-BB41-9C09-A5FBD389771B}"/>
              </a:ext>
            </a:extLst>
          </p:cNvPr>
          <p:cNvPicPr>
            <a:picLocks noChangeAspect="1"/>
          </p:cNvPicPr>
          <p:nvPr/>
        </p:nvPicPr>
        <p:blipFill>
          <a:blip r:embed="rId2"/>
          <a:stretch>
            <a:fillRect/>
          </a:stretch>
        </p:blipFill>
        <p:spPr>
          <a:xfrm>
            <a:off x="501275" y="2909936"/>
            <a:ext cx="10571998" cy="3754959"/>
          </a:xfrm>
          <a:prstGeom prst="rect">
            <a:avLst/>
          </a:prstGeom>
        </p:spPr>
      </p:pic>
      <p:sp>
        <p:nvSpPr>
          <p:cNvPr id="8" name="TextBox 7">
            <a:extLst>
              <a:ext uri="{FF2B5EF4-FFF2-40B4-BE49-F238E27FC236}">
                <a16:creationId xmlns:a16="http://schemas.microsoft.com/office/drawing/2014/main" id="{2007D425-B986-094D-9EC2-6E24BC21B567}"/>
              </a:ext>
            </a:extLst>
          </p:cNvPr>
          <p:cNvSpPr txBox="1"/>
          <p:nvPr/>
        </p:nvSpPr>
        <p:spPr>
          <a:xfrm>
            <a:off x="753035" y="2545976"/>
            <a:ext cx="6865982" cy="369332"/>
          </a:xfrm>
          <a:prstGeom prst="rect">
            <a:avLst/>
          </a:prstGeom>
          <a:noFill/>
        </p:spPr>
        <p:txBody>
          <a:bodyPr wrap="none" rtlCol="0">
            <a:spAutoFit/>
          </a:bodyPr>
          <a:lstStyle/>
          <a:p>
            <a:r>
              <a:rPr lang="en-US" dirty="0"/>
              <a:t>After all process we got splitted text, excluded </a:t>
            </a:r>
            <a:r>
              <a:rPr lang="en-US" dirty="0" err="1"/>
              <a:t>stopwards</a:t>
            </a:r>
            <a:r>
              <a:rPr lang="en-US" dirty="0"/>
              <a:t>… </a:t>
            </a:r>
          </a:p>
        </p:txBody>
      </p:sp>
    </p:spTree>
    <p:extLst>
      <p:ext uri="{BB962C8B-B14F-4D97-AF65-F5344CB8AC3E}">
        <p14:creationId xmlns:p14="http://schemas.microsoft.com/office/powerpoint/2010/main" val="414411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D463-438D-FE43-BEDC-AA766B8E2261}"/>
              </a:ext>
            </a:extLst>
          </p:cNvPr>
          <p:cNvSpPr>
            <a:spLocks noGrp="1"/>
          </p:cNvSpPr>
          <p:nvPr>
            <p:ph type="title"/>
          </p:nvPr>
        </p:nvSpPr>
        <p:spPr/>
        <p:txBody>
          <a:bodyPr/>
          <a:lstStyle/>
          <a:p>
            <a:pPr algn="ctr"/>
            <a:r>
              <a:rPr lang="en-US" dirty="0"/>
              <a:t>5. Data Exploration:</a:t>
            </a:r>
          </a:p>
        </p:txBody>
      </p:sp>
      <p:sp>
        <p:nvSpPr>
          <p:cNvPr id="3" name="TextBox 2">
            <a:extLst>
              <a:ext uri="{FF2B5EF4-FFF2-40B4-BE49-F238E27FC236}">
                <a16:creationId xmlns:a16="http://schemas.microsoft.com/office/drawing/2014/main" id="{E1D3AACC-F73F-2448-A246-7DF5B38A7EFC}"/>
              </a:ext>
            </a:extLst>
          </p:cNvPr>
          <p:cNvSpPr txBox="1"/>
          <p:nvPr/>
        </p:nvSpPr>
        <p:spPr>
          <a:xfrm>
            <a:off x="537884" y="2775856"/>
            <a:ext cx="10381128" cy="2462213"/>
          </a:xfrm>
          <a:prstGeom prst="rect">
            <a:avLst/>
          </a:prstGeom>
          <a:noFill/>
        </p:spPr>
        <p:txBody>
          <a:bodyPr wrap="square" rtlCol="0">
            <a:spAutoFit/>
          </a:bodyPr>
          <a:lstStyle/>
          <a:p>
            <a:r>
              <a:rPr lang="en-US" sz="2200" dirty="0"/>
              <a:t>From figure below (747 * 100/ 5572 ) = 13.46% text messages from the given dataset are spam and the rest of the messages that is 86.54% of the messages are ham.</a:t>
            </a:r>
          </a:p>
          <a:p>
            <a:r>
              <a:rPr lang="en-US" sz="2200" dirty="0"/>
              <a:t>Also the messages are repeating (some messages), so the unique messages in both ham and spam are less than the total count.</a:t>
            </a:r>
          </a:p>
          <a:p>
            <a:r>
              <a:rPr lang="en-US" sz="2200" dirty="0"/>
              <a:t>The frequency of the most repeated text is thirty it means that the message ‘Sorry, I’ll call later’ arises thirty times in the messages.  </a:t>
            </a:r>
          </a:p>
        </p:txBody>
      </p:sp>
      <p:sp>
        <p:nvSpPr>
          <p:cNvPr id="4" name="TextBox 3">
            <a:extLst>
              <a:ext uri="{FF2B5EF4-FFF2-40B4-BE49-F238E27FC236}">
                <a16:creationId xmlns:a16="http://schemas.microsoft.com/office/drawing/2014/main" id="{AFD55E89-CDBF-6749-8880-50FBFA234A2D}"/>
              </a:ext>
            </a:extLst>
          </p:cNvPr>
          <p:cNvSpPr txBox="1"/>
          <p:nvPr/>
        </p:nvSpPr>
        <p:spPr>
          <a:xfrm>
            <a:off x="11779624" y="215153"/>
            <a:ext cx="31290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254715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D463-438D-FE43-BEDC-AA766B8E2261}"/>
              </a:ext>
            </a:extLst>
          </p:cNvPr>
          <p:cNvSpPr>
            <a:spLocks noGrp="1"/>
          </p:cNvSpPr>
          <p:nvPr>
            <p:ph type="title"/>
          </p:nvPr>
        </p:nvSpPr>
        <p:spPr/>
        <p:txBody>
          <a:bodyPr/>
          <a:lstStyle/>
          <a:p>
            <a:pPr algn="ctr"/>
            <a:r>
              <a:rPr lang="en-US" dirty="0"/>
              <a:t>5. Data Exploration:</a:t>
            </a:r>
          </a:p>
        </p:txBody>
      </p:sp>
      <p:sp>
        <p:nvSpPr>
          <p:cNvPr id="4" name="TextBox 3">
            <a:extLst>
              <a:ext uri="{FF2B5EF4-FFF2-40B4-BE49-F238E27FC236}">
                <a16:creationId xmlns:a16="http://schemas.microsoft.com/office/drawing/2014/main" id="{AFD55E89-CDBF-6749-8880-50FBFA234A2D}"/>
              </a:ext>
            </a:extLst>
          </p:cNvPr>
          <p:cNvSpPr txBox="1"/>
          <p:nvPr/>
        </p:nvSpPr>
        <p:spPr>
          <a:xfrm>
            <a:off x="11779624" y="215153"/>
            <a:ext cx="312906" cy="369332"/>
          </a:xfrm>
          <a:prstGeom prst="rect">
            <a:avLst/>
          </a:prstGeom>
          <a:noFill/>
        </p:spPr>
        <p:txBody>
          <a:bodyPr wrap="none" rtlCol="0">
            <a:spAutoFit/>
          </a:bodyPr>
          <a:lstStyle/>
          <a:p>
            <a:r>
              <a:rPr lang="en-US" dirty="0"/>
              <a:t>2</a:t>
            </a:r>
          </a:p>
        </p:txBody>
      </p:sp>
      <p:sp>
        <p:nvSpPr>
          <p:cNvPr id="5" name="TextBox 4">
            <a:extLst>
              <a:ext uri="{FF2B5EF4-FFF2-40B4-BE49-F238E27FC236}">
                <a16:creationId xmlns:a16="http://schemas.microsoft.com/office/drawing/2014/main" id="{621A40AD-91E2-374E-9DE4-4E2804E1F0CC}"/>
              </a:ext>
            </a:extLst>
          </p:cNvPr>
          <p:cNvSpPr txBox="1"/>
          <p:nvPr/>
        </p:nvSpPr>
        <p:spPr>
          <a:xfrm>
            <a:off x="7189694" y="2652825"/>
            <a:ext cx="4589930" cy="2677656"/>
          </a:xfrm>
          <a:prstGeom prst="rect">
            <a:avLst/>
          </a:prstGeom>
          <a:noFill/>
        </p:spPr>
        <p:txBody>
          <a:bodyPr wrap="square" rtlCol="0">
            <a:spAutoFit/>
          </a:bodyPr>
          <a:lstStyle/>
          <a:p>
            <a:r>
              <a:rPr lang="en-US" sz="2400" dirty="0"/>
              <a:t>The frequency of the most repeated text is thirty it means that the message</a:t>
            </a:r>
          </a:p>
          <a:p>
            <a:r>
              <a:rPr lang="en-US" sz="2400" dirty="0"/>
              <a:t> ‘Sorry, I’ll call later’ arises thirty times in the messages. </a:t>
            </a:r>
          </a:p>
          <a:p>
            <a:endParaRPr lang="en-US" sz="2400" dirty="0"/>
          </a:p>
          <a:p>
            <a:endParaRPr lang="en-US" sz="2400" dirty="0"/>
          </a:p>
        </p:txBody>
      </p:sp>
      <p:pic>
        <p:nvPicPr>
          <p:cNvPr id="1027" name="Picture 3" descr="page3image25943776">
            <a:extLst>
              <a:ext uri="{FF2B5EF4-FFF2-40B4-BE49-F238E27FC236}">
                <a16:creationId xmlns:a16="http://schemas.microsoft.com/office/drawing/2014/main" id="{73C18371-3580-FC4F-9693-053717154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13" y="2312894"/>
            <a:ext cx="6700235" cy="433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111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D463-438D-FE43-BEDC-AA766B8E2261}"/>
              </a:ext>
            </a:extLst>
          </p:cNvPr>
          <p:cNvSpPr>
            <a:spLocks noGrp="1"/>
          </p:cNvSpPr>
          <p:nvPr>
            <p:ph type="title"/>
          </p:nvPr>
        </p:nvSpPr>
        <p:spPr/>
        <p:txBody>
          <a:bodyPr/>
          <a:lstStyle/>
          <a:p>
            <a:pPr algn="ctr"/>
            <a:r>
              <a:rPr lang="en-US" dirty="0"/>
              <a:t>5. Data Exploration:</a:t>
            </a:r>
          </a:p>
        </p:txBody>
      </p:sp>
      <p:sp>
        <p:nvSpPr>
          <p:cNvPr id="4" name="TextBox 3">
            <a:extLst>
              <a:ext uri="{FF2B5EF4-FFF2-40B4-BE49-F238E27FC236}">
                <a16:creationId xmlns:a16="http://schemas.microsoft.com/office/drawing/2014/main" id="{AFD55E89-CDBF-6749-8880-50FBFA234A2D}"/>
              </a:ext>
            </a:extLst>
          </p:cNvPr>
          <p:cNvSpPr txBox="1"/>
          <p:nvPr/>
        </p:nvSpPr>
        <p:spPr>
          <a:xfrm>
            <a:off x="11779624" y="215153"/>
            <a:ext cx="312906" cy="369332"/>
          </a:xfrm>
          <a:prstGeom prst="rect">
            <a:avLst/>
          </a:prstGeom>
          <a:noFill/>
        </p:spPr>
        <p:txBody>
          <a:bodyPr wrap="none" rtlCol="0">
            <a:spAutoFit/>
          </a:bodyPr>
          <a:lstStyle/>
          <a:p>
            <a:r>
              <a:rPr lang="en-US" dirty="0"/>
              <a:t>3</a:t>
            </a:r>
          </a:p>
        </p:txBody>
      </p:sp>
      <p:pic>
        <p:nvPicPr>
          <p:cNvPr id="2049" name="Picture 1" descr="page4image25936288">
            <a:extLst>
              <a:ext uri="{FF2B5EF4-FFF2-40B4-BE49-F238E27FC236}">
                <a16:creationId xmlns:a16="http://schemas.microsoft.com/office/drawing/2014/main" id="{AAA9508D-428B-A24F-8DC5-C61067372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29" y="2312894"/>
            <a:ext cx="6941995" cy="40979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553075-49ED-064C-8D2A-D50B25909712}"/>
              </a:ext>
            </a:extLst>
          </p:cNvPr>
          <p:cNvSpPr txBox="1"/>
          <p:nvPr/>
        </p:nvSpPr>
        <p:spPr>
          <a:xfrm>
            <a:off x="7365032" y="2644170"/>
            <a:ext cx="4727498" cy="1200329"/>
          </a:xfrm>
          <a:prstGeom prst="rect">
            <a:avLst/>
          </a:prstGeom>
          <a:noFill/>
        </p:spPr>
        <p:txBody>
          <a:bodyPr wrap="square" rtlCol="0">
            <a:spAutoFit/>
          </a:bodyPr>
          <a:lstStyle/>
          <a:p>
            <a:r>
              <a:rPr lang="en-US" sz="2400" dirty="0"/>
              <a:t>We have plotted graphs to show occurrence of text appearance. </a:t>
            </a:r>
          </a:p>
        </p:txBody>
      </p:sp>
    </p:spTree>
    <p:extLst>
      <p:ext uri="{BB962C8B-B14F-4D97-AF65-F5344CB8AC3E}">
        <p14:creationId xmlns:p14="http://schemas.microsoft.com/office/powerpoint/2010/main" val="2462648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3AA5-6297-7F4D-B424-696AC66B8A12}"/>
              </a:ext>
            </a:extLst>
          </p:cNvPr>
          <p:cNvSpPr>
            <a:spLocks noGrp="1"/>
          </p:cNvSpPr>
          <p:nvPr>
            <p:ph type="title"/>
          </p:nvPr>
        </p:nvSpPr>
        <p:spPr/>
        <p:txBody>
          <a:bodyPr/>
          <a:lstStyle/>
          <a:p>
            <a:pPr algn="ctr"/>
            <a:r>
              <a:rPr lang="en-US" b="0" dirty="0"/>
              <a:t>6. </a:t>
            </a:r>
            <a:r>
              <a:rPr lang="en-US" dirty="0"/>
              <a:t>Data Modeling</a:t>
            </a:r>
            <a:endParaRPr lang="en-US" b="0" dirty="0"/>
          </a:p>
        </p:txBody>
      </p:sp>
      <p:sp>
        <p:nvSpPr>
          <p:cNvPr id="3" name="TextBox 2">
            <a:extLst>
              <a:ext uri="{FF2B5EF4-FFF2-40B4-BE49-F238E27FC236}">
                <a16:creationId xmlns:a16="http://schemas.microsoft.com/office/drawing/2014/main" id="{4A413DB7-A951-8747-86EC-818ABE7928D0}"/>
              </a:ext>
            </a:extLst>
          </p:cNvPr>
          <p:cNvSpPr txBox="1"/>
          <p:nvPr/>
        </p:nvSpPr>
        <p:spPr>
          <a:xfrm>
            <a:off x="678140" y="2541529"/>
            <a:ext cx="10703858" cy="3416320"/>
          </a:xfrm>
          <a:prstGeom prst="rect">
            <a:avLst/>
          </a:prstGeom>
          <a:noFill/>
        </p:spPr>
        <p:txBody>
          <a:bodyPr wrap="square" rtlCol="0">
            <a:spAutoFit/>
          </a:bodyPr>
          <a:lstStyle/>
          <a:p>
            <a:r>
              <a:rPr lang="en-US" sz="2400" dirty="0"/>
              <a:t>We have tokenize the data that is tokenize the messages into the list of words. Ex We have the message in the .csv file as ‘Ok lar joking </a:t>
            </a:r>
            <a:r>
              <a:rPr lang="en-US" sz="2400" dirty="0" err="1"/>
              <a:t>wif</a:t>
            </a:r>
            <a:r>
              <a:rPr lang="en-US" sz="2400" dirty="0"/>
              <a:t> u </a:t>
            </a:r>
            <a:r>
              <a:rPr lang="en-US" sz="2400" dirty="0" err="1"/>
              <a:t>oni</a:t>
            </a:r>
            <a:r>
              <a:rPr lang="en-US" sz="2400" dirty="0"/>
              <a:t>’. After tokenization this message becomes list of words as shown. [Ok, lar, joking, </a:t>
            </a:r>
            <a:r>
              <a:rPr lang="en-US" sz="2400" dirty="0" err="1"/>
              <a:t>wif</a:t>
            </a:r>
            <a:r>
              <a:rPr lang="en-US" sz="2400" dirty="0"/>
              <a:t>, u, </a:t>
            </a:r>
            <a:r>
              <a:rPr lang="en-US" sz="2400" dirty="0" err="1"/>
              <a:t>oni</a:t>
            </a:r>
            <a:r>
              <a:rPr lang="en-US" sz="2400" dirty="0"/>
              <a:t>]. </a:t>
            </a:r>
          </a:p>
          <a:p>
            <a:r>
              <a:rPr lang="en-US" sz="2400" dirty="0"/>
              <a:t>Secondly, we tokenize the messages by stemming parts of speech. For Ex. In the above message given the </a:t>
            </a:r>
            <a:r>
              <a:rPr lang="en-US" sz="2400" dirty="0" err="1"/>
              <a:t>wif</a:t>
            </a:r>
            <a:r>
              <a:rPr lang="en-US" sz="2400" dirty="0"/>
              <a:t> is wife and u is you. Therefore replacing the correct word from its short. The results of the trained model are given as follows. The following fig showing the predicted and expected value of the message 3 in the dataset. </a:t>
            </a:r>
          </a:p>
        </p:txBody>
      </p:sp>
      <p:sp>
        <p:nvSpPr>
          <p:cNvPr id="4" name="TextBox 3">
            <a:extLst>
              <a:ext uri="{FF2B5EF4-FFF2-40B4-BE49-F238E27FC236}">
                <a16:creationId xmlns:a16="http://schemas.microsoft.com/office/drawing/2014/main" id="{CBD55832-4D44-FB40-B25E-776067BF42C6}"/>
              </a:ext>
            </a:extLst>
          </p:cNvPr>
          <p:cNvSpPr txBox="1"/>
          <p:nvPr/>
        </p:nvSpPr>
        <p:spPr>
          <a:xfrm>
            <a:off x="11654118" y="143435"/>
            <a:ext cx="31290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4014746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3AA5-6297-7F4D-B424-696AC66B8A12}"/>
              </a:ext>
            </a:extLst>
          </p:cNvPr>
          <p:cNvSpPr>
            <a:spLocks noGrp="1"/>
          </p:cNvSpPr>
          <p:nvPr>
            <p:ph type="title"/>
          </p:nvPr>
        </p:nvSpPr>
        <p:spPr/>
        <p:txBody>
          <a:bodyPr/>
          <a:lstStyle/>
          <a:p>
            <a:pPr algn="ctr"/>
            <a:r>
              <a:rPr lang="en-US" b="0" dirty="0"/>
              <a:t>6. </a:t>
            </a:r>
            <a:r>
              <a:rPr lang="en-US" dirty="0"/>
              <a:t>Data Modeling</a:t>
            </a:r>
            <a:endParaRPr lang="en-US" b="0" dirty="0"/>
          </a:p>
        </p:txBody>
      </p:sp>
      <p:sp>
        <p:nvSpPr>
          <p:cNvPr id="4" name="TextBox 3">
            <a:extLst>
              <a:ext uri="{FF2B5EF4-FFF2-40B4-BE49-F238E27FC236}">
                <a16:creationId xmlns:a16="http://schemas.microsoft.com/office/drawing/2014/main" id="{C956F15C-2AE0-B243-AE89-C8BFBD634DF2}"/>
              </a:ext>
            </a:extLst>
          </p:cNvPr>
          <p:cNvSpPr txBox="1"/>
          <p:nvPr/>
        </p:nvSpPr>
        <p:spPr>
          <a:xfrm>
            <a:off x="11689976" y="286871"/>
            <a:ext cx="312906" cy="369332"/>
          </a:xfrm>
          <a:prstGeom prst="rect">
            <a:avLst/>
          </a:prstGeom>
          <a:noFill/>
        </p:spPr>
        <p:txBody>
          <a:bodyPr wrap="none" rtlCol="0">
            <a:spAutoFit/>
          </a:bodyPr>
          <a:lstStyle/>
          <a:p>
            <a:r>
              <a:rPr lang="en-US" dirty="0"/>
              <a:t>2</a:t>
            </a:r>
          </a:p>
        </p:txBody>
      </p:sp>
      <p:pic>
        <p:nvPicPr>
          <p:cNvPr id="6" name="Picture 5" descr="A screenshot of a cell phone&#10;&#10;Description automatically generated">
            <a:extLst>
              <a:ext uri="{FF2B5EF4-FFF2-40B4-BE49-F238E27FC236}">
                <a16:creationId xmlns:a16="http://schemas.microsoft.com/office/drawing/2014/main" id="{B9929B86-51D1-A940-A607-DFE2BC44E6E1}"/>
              </a:ext>
            </a:extLst>
          </p:cNvPr>
          <p:cNvPicPr>
            <a:picLocks noChangeAspect="1"/>
          </p:cNvPicPr>
          <p:nvPr/>
        </p:nvPicPr>
        <p:blipFill>
          <a:blip r:embed="rId2"/>
          <a:stretch>
            <a:fillRect/>
          </a:stretch>
        </p:blipFill>
        <p:spPr>
          <a:xfrm>
            <a:off x="-1" y="3429000"/>
            <a:ext cx="12192000" cy="2326547"/>
          </a:xfrm>
          <a:prstGeom prst="rect">
            <a:avLst/>
          </a:prstGeom>
        </p:spPr>
      </p:pic>
      <p:sp>
        <p:nvSpPr>
          <p:cNvPr id="7" name="TextBox 6">
            <a:extLst>
              <a:ext uri="{FF2B5EF4-FFF2-40B4-BE49-F238E27FC236}">
                <a16:creationId xmlns:a16="http://schemas.microsoft.com/office/drawing/2014/main" id="{6D28898C-DC63-E74C-B89A-A9589FEFB6FA}"/>
              </a:ext>
            </a:extLst>
          </p:cNvPr>
          <p:cNvSpPr txBox="1"/>
          <p:nvPr/>
        </p:nvSpPr>
        <p:spPr>
          <a:xfrm>
            <a:off x="179058" y="2617694"/>
            <a:ext cx="5153975" cy="369332"/>
          </a:xfrm>
          <a:prstGeom prst="rect">
            <a:avLst/>
          </a:prstGeom>
          <a:noFill/>
        </p:spPr>
        <p:txBody>
          <a:bodyPr wrap="none" rtlCol="0">
            <a:spAutoFit/>
          </a:bodyPr>
          <a:lstStyle/>
          <a:p>
            <a:r>
              <a:rPr lang="en-US" dirty="0"/>
              <a:t>As discuss we fit model into count vectorizer</a:t>
            </a:r>
          </a:p>
        </p:txBody>
      </p:sp>
    </p:spTree>
    <p:extLst>
      <p:ext uri="{BB962C8B-B14F-4D97-AF65-F5344CB8AC3E}">
        <p14:creationId xmlns:p14="http://schemas.microsoft.com/office/powerpoint/2010/main" val="3978502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3AA5-6297-7F4D-B424-696AC66B8A12}"/>
              </a:ext>
            </a:extLst>
          </p:cNvPr>
          <p:cNvSpPr>
            <a:spLocks noGrp="1"/>
          </p:cNvSpPr>
          <p:nvPr>
            <p:ph type="title"/>
          </p:nvPr>
        </p:nvSpPr>
        <p:spPr/>
        <p:txBody>
          <a:bodyPr/>
          <a:lstStyle/>
          <a:p>
            <a:pPr algn="ctr"/>
            <a:r>
              <a:rPr lang="en-US" b="0" dirty="0"/>
              <a:t>6. </a:t>
            </a:r>
            <a:r>
              <a:rPr lang="en-US" dirty="0"/>
              <a:t>Data Modeling</a:t>
            </a:r>
            <a:endParaRPr lang="en-US" b="0" dirty="0"/>
          </a:p>
        </p:txBody>
      </p:sp>
      <p:sp>
        <p:nvSpPr>
          <p:cNvPr id="4" name="TextBox 3">
            <a:extLst>
              <a:ext uri="{FF2B5EF4-FFF2-40B4-BE49-F238E27FC236}">
                <a16:creationId xmlns:a16="http://schemas.microsoft.com/office/drawing/2014/main" id="{C956F15C-2AE0-B243-AE89-C8BFBD634DF2}"/>
              </a:ext>
            </a:extLst>
          </p:cNvPr>
          <p:cNvSpPr txBox="1"/>
          <p:nvPr/>
        </p:nvSpPr>
        <p:spPr>
          <a:xfrm>
            <a:off x="11689976" y="286871"/>
            <a:ext cx="312906" cy="369332"/>
          </a:xfrm>
          <a:prstGeom prst="rect">
            <a:avLst/>
          </a:prstGeom>
          <a:noFill/>
        </p:spPr>
        <p:txBody>
          <a:bodyPr wrap="none" rtlCol="0">
            <a:spAutoFit/>
          </a:bodyPr>
          <a:lstStyle/>
          <a:p>
            <a:r>
              <a:rPr lang="en-US" dirty="0"/>
              <a:t>3</a:t>
            </a:r>
          </a:p>
        </p:txBody>
      </p:sp>
      <p:pic>
        <p:nvPicPr>
          <p:cNvPr id="10" name="Picture 9" descr="A screenshot of a cell phone&#10;&#10;Description automatically generated">
            <a:extLst>
              <a:ext uri="{FF2B5EF4-FFF2-40B4-BE49-F238E27FC236}">
                <a16:creationId xmlns:a16="http://schemas.microsoft.com/office/drawing/2014/main" id="{13D1930C-106C-8040-B800-1582D9CC7A61}"/>
              </a:ext>
            </a:extLst>
          </p:cNvPr>
          <p:cNvPicPr>
            <a:picLocks noChangeAspect="1"/>
          </p:cNvPicPr>
          <p:nvPr/>
        </p:nvPicPr>
        <p:blipFill>
          <a:blip r:embed="rId2"/>
          <a:stretch>
            <a:fillRect/>
          </a:stretch>
        </p:blipFill>
        <p:spPr>
          <a:xfrm>
            <a:off x="333935" y="3777877"/>
            <a:ext cx="9982200" cy="1346200"/>
          </a:xfrm>
          <a:prstGeom prst="rect">
            <a:avLst/>
          </a:prstGeom>
        </p:spPr>
      </p:pic>
      <p:sp>
        <p:nvSpPr>
          <p:cNvPr id="11" name="TextBox 10">
            <a:extLst>
              <a:ext uri="{FF2B5EF4-FFF2-40B4-BE49-F238E27FC236}">
                <a16:creationId xmlns:a16="http://schemas.microsoft.com/office/drawing/2014/main" id="{A6C4C5C0-23F1-5B48-B056-44EC368AD5A6}"/>
              </a:ext>
            </a:extLst>
          </p:cNvPr>
          <p:cNvSpPr txBox="1"/>
          <p:nvPr/>
        </p:nvSpPr>
        <p:spPr>
          <a:xfrm>
            <a:off x="333935" y="2895457"/>
            <a:ext cx="9551013" cy="369332"/>
          </a:xfrm>
          <a:prstGeom prst="rect">
            <a:avLst/>
          </a:prstGeom>
          <a:noFill/>
        </p:spPr>
        <p:txBody>
          <a:bodyPr wrap="none" rtlCol="0">
            <a:spAutoFit/>
          </a:bodyPr>
          <a:lstStyle/>
          <a:p>
            <a:r>
              <a:rPr lang="en-US" dirty="0"/>
              <a:t>We have find sparsity, because every message won’t contain all words in dictionary</a:t>
            </a:r>
          </a:p>
        </p:txBody>
      </p:sp>
    </p:spTree>
    <p:extLst>
      <p:ext uri="{BB962C8B-B14F-4D97-AF65-F5344CB8AC3E}">
        <p14:creationId xmlns:p14="http://schemas.microsoft.com/office/powerpoint/2010/main" val="3455588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3AA5-6297-7F4D-B424-696AC66B8A12}"/>
              </a:ext>
            </a:extLst>
          </p:cNvPr>
          <p:cNvSpPr>
            <a:spLocks noGrp="1"/>
          </p:cNvSpPr>
          <p:nvPr>
            <p:ph type="title"/>
          </p:nvPr>
        </p:nvSpPr>
        <p:spPr/>
        <p:txBody>
          <a:bodyPr/>
          <a:lstStyle/>
          <a:p>
            <a:pPr algn="ctr"/>
            <a:r>
              <a:rPr lang="en-US" b="0" dirty="0"/>
              <a:t>6. </a:t>
            </a:r>
            <a:r>
              <a:rPr lang="en-US" dirty="0"/>
              <a:t>Data Modeling</a:t>
            </a:r>
            <a:endParaRPr lang="en-US" b="0" dirty="0"/>
          </a:p>
        </p:txBody>
      </p:sp>
      <p:sp>
        <p:nvSpPr>
          <p:cNvPr id="4" name="TextBox 3">
            <a:extLst>
              <a:ext uri="{FF2B5EF4-FFF2-40B4-BE49-F238E27FC236}">
                <a16:creationId xmlns:a16="http://schemas.microsoft.com/office/drawing/2014/main" id="{C956F15C-2AE0-B243-AE89-C8BFBD634DF2}"/>
              </a:ext>
            </a:extLst>
          </p:cNvPr>
          <p:cNvSpPr txBox="1"/>
          <p:nvPr/>
        </p:nvSpPr>
        <p:spPr>
          <a:xfrm>
            <a:off x="11689976" y="286871"/>
            <a:ext cx="312906" cy="369332"/>
          </a:xfrm>
          <a:prstGeom prst="rect">
            <a:avLst/>
          </a:prstGeom>
          <a:noFill/>
        </p:spPr>
        <p:txBody>
          <a:bodyPr wrap="none" rtlCol="0">
            <a:spAutoFit/>
          </a:bodyPr>
          <a:lstStyle/>
          <a:p>
            <a:r>
              <a:rPr lang="en-US"/>
              <a:t>4</a:t>
            </a:r>
            <a:endParaRPr lang="en-US" dirty="0"/>
          </a:p>
        </p:txBody>
      </p:sp>
      <p:sp>
        <p:nvSpPr>
          <p:cNvPr id="11" name="TextBox 10">
            <a:extLst>
              <a:ext uri="{FF2B5EF4-FFF2-40B4-BE49-F238E27FC236}">
                <a16:creationId xmlns:a16="http://schemas.microsoft.com/office/drawing/2014/main" id="{A6C4C5C0-23F1-5B48-B056-44EC368AD5A6}"/>
              </a:ext>
            </a:extLst>
          </p:cNvPr>
          <p:cNvSpPr txBox="1"/>
          <p:nvPr/>
        </p:nvSpPr>
        <p:spPr>
          <a:xfrm>
            <a:off x="333935" y="2895457"/>
            <a:ext cx="6902852" cy="369332"/>
          </a:xfrm>
          <a:prstGeom prst="rect">
            <a:avLst/>
          </a:prstGeom>
          <a:noFill/>
        </p:spPr>
        <p:txBody>
          <a:bodyPr wrap="none" rtlCol="0">
            <a:spAutoFit/>
          </a:bodyPr>
          <a:lstStyle/>
          <a:p>
            <a:r>
              <a:rPr lang="en-US" dirty="0"/>
              <a:t>We have fit data using </a:t>
            </a:r>
            <a:r>
              <a:rPr lang="en-US" dirty="0" err="1"/>
              <a:t>MultinomialNB</a:t>
            </a:r>
            <a:r>
              <a:rPr lang="en-US" dirty="0"/>
              <a:t>, and start predicting.</a:t>
            </a:r>
          </a:p>
        </p:txBody>
      </p:sp>
      <p:pic>
        <p:nvPicPr>
          <p:cNvPr id="5" name="Picture 4" descr="A screenshot of a cell phone&#10;&#10;Description automatically generated">
            <a:extLst>
              <a:ext uri="{FF2B5EF4-FFF2-40B4-BE49-F238E27FC236}">
                <a16:creationId xmlns:a16="http://schemas.microsoft.com/office/drawing/2014/main" id="{384FCD33-0922-4E49-903E-7FF0BA7ED31D}"/>
              </a:ext>
            </a:extLst>
          </p:cNvPr>
          <p:cNvPicPr>
            <a:picLocks noChangeAspect="1"/>
          </p:cNvPicPr>
          <p:nvPr/>
        </p:nvPicPr>
        <p:blipFill>
          <a:blip r:embed="rId2"/>
          <a:stretch>
            <a:fillRect/>
          </a:stretch>
        </p:blipFill>
        <p:spPr>
          <a:xfrm>
            <a:off x="389852" y="3593212"/>
            <a:ext cx="11412296" cy="2792506"/>
          </a:xfrm>
          <a:prstGeom prst="rect">
            <a:avLst/>
          </a:prstGeom>
        </p:spPr>
      </p:pic>
    </p:spTree>
    <p:extLst>
      <p:ext uri="{BB962C8B-B14F-4D97-AF65-F5344CB8AC3E}">
        <p14:creationId xmlns:p14="http://schemas.microsoft.com/office/powerpoint/2010/main" val="57529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9A6F-CD1A-BB48-8E41-8EC4D2A6D938}"/>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9CB3FC9D-AF21-0E42-B259-64CC585619B0}"/>
              </a:ext>
            </a:extLst>
          </p:cNvPr>
          <p:cNvSpPr>
            <a:spLocks noGrp="1"/>
          </p:cNvSpPr>
          <p:nvPr>
            <p:ph sz="half" idx="1"/>
          </p:nvPr>
        </p:nvSpPr>
        <p:spPr>
          <a:xfrm>
            <a:off x="810000" y="2093499"/>
            <a:ext cx="5185873" cy="3638763"/>
          </a:xfrm>
        </p:spPr>
        <p:txBody>
          <a:bodyPr>
            <a:normAutofit/>
          </a:bodyPr>
          <a:lstStyle/>
          <a:p>
            <a:r>
              <a:rPr lang="en-US" sz="2200" dirty="0"/>
              <a:t>Abdul </a:t>
            </a:r>
            <a:r>
              <a:rPr lang="en-US" sz="2200" dirty="0" err="1"/>
              <a:t>Munim</a:t>
            </a:r>
            <a:r>
              <a:rPr lang="en-US" sz="2200" dirty="0"/>
              <a:t> Khan (K15-2897)</a:t>
            </a:r>
          </a:p>
        </p:txBody>
      </p:sp>
      <p:sp>
        <p:nvSpPr>
          <p:cNvPr id="4" name="Content Placeholder 3">
            <a:extLst>
              <a:ext uri="{FF2B5EF4-FFF2-40B4-BE49-F238E27FC236}">
                <a16:creationId xmlns:a16="http://schemas.microsoft.com/office/drawing/2014/main" id="{0F5EF6AC-2519-8542-B4C5-7DBAF50BF692}"/>
              </a:ext>
            </a:extLst>
          </p:cNvPr>
          <p:cNvSpPr>
            <a:spLocks noGrp="1"/>
          </p:cNvSpPr>
          <p:nvPr>
            <p:ph sz="half" idx="2"/>
          </p:nvPr>
        </p:nvSpPr>
        <p:spPr/>
        <p:txBody>
          <a:bodyPr/>
          <a:lstStyle/>
          <a:p>
            <a:r>
              <a:rPr lang="en-US" sz="2200" dirty="0"/>
              <a:t>Muhammad </a:t>
            </a:r>
            <a:r>
              <a:rPr lang="en-US" sz="2200" dirty="0" err="1"/>
              <a:t>Moiz</a:t>
            </a:r>
            <a:r>
              <a:rPr lang="en-US" sz="2200" dirty="0"/>
              <a:t> </a:t>
            </a:r>
            <a:r>
              <a:rPr lang="en-US" sz="2200" dirty="0" err="1"/>
              <a:t>Arif</a:t>
            </a:r>
            <a:r>
              <a:rPr lang="en-US" sz="2200" dirty="0"/>
              <a:t> (K15-2146)</a:t>
            </a:r>
          </a:p>
          <a:p>
            <a:endParaRPr lang="en-US" dirty="0"/>
          </a:p>
        </p:txBody>
      </p:sp>
    </p:spTree>
    <p:extLst>
      <p:ext uri="{BB962C8B-B14F-4D97-AF65-F5344CB8AC3E}">
        <p14:creationId xmlns:p14="http://schemas.microsoft.com/office/powerpoint/2010/main" val="728016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09C3AA5-6297-7F4D-B424-696AC66B8A12}"/>
              </a:ext>
            </a:extLst>
          </p:cNvPr>
          <p:cNvSpPr>
            <a:spLocks noGrp="1"/>
          </p:cNvSpPr>
          <p:nvPr>
            <p:ph type="title"/>
          </p:nvPr>
        </p:nvSpPr>
        <p:spPr>
          <a:xfrm>
            <a:off x="415636" y="639097"/>
            <a:ext cx="3605758" cy="2600234"/>
          </a:xfrm>
        </p:spPr>
        <p:txBody>
          <a:bodyPr vert="horz" lIns="91440" tIns="45720" rIns="91440" bIns="45720" rtlCol="0" anchor="b">
            <a:normAutofit/>
          </a:bodyPr>
          <a:lstStyle/>
          <a:p>
            <a:pPr>
              <a:lnSpc>
                <a:spcPct val="90000"/>
              </a:lnSpc>
            </a:pPr>
            <a:r>
              <a:rPr lang="en-US" sz="3800" dirty="0"/>
              <a:t>7.Presentation &amp; Automation </a:t>
            </a:r>
          </a:p>
        </p:txBody>
      </p:sp>
      <p:sp>
        <p:nvSpPr>
          <p:cNvPr id="12" name="Freeform: Shape 11">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16594CD9-44CE-9C4B-8E10-46B96BB37C2B}"/>
              </a:ext>
            </a:extLst>
          </p:cNvPr>
          <p:cNvPicPr>
            <a:picLocks noChangeAspect="1"/>
          </p:cNvPicPr>
          <p:nvPr/>
        </p:nvPicPr>
        <p:blipFill>
          <a:blip r:embed="rId2"/>
          <a:stretch>
            <a:fillRect/>
          </a:stretch>
        </p:blipFill>
        <p:spPr>
          <a:xfrm>
            <a:off x="5373057" y="1086149"/>
            <a:ext cx="6175479" cy="4685702"/>
          </a:xfrm>
          <a:prstGeom prst="rect">
            <a:avLst/>
          </a:prstGeom>
        </p:spPr>
      </p:pic>
      <p:sp>
        <p:nvSpPr>
          <p:cNvPr id="6" name="TextBox 5">
            <a:extLst>
              <a:ext uri="{FF2B5EF4-FFF2-40B4-BE49-F238E27FC236}">
                <a16:creationId xmlns:a16="http://schemas.microsoft.com/office/drawing/2014/main" id="{15738804-7B66-774F-BBD7-78AE6894675D}"/>
              </a:ext>
            </a:extLst>
          </p:cNvPr>
          <p:cNvSpPr txBox="1"/>
          <p:nvPr/>
        </p:nvSpPr>
        <p:spPr>
          <a:xfrm>
            <a:off x="1130530" y="5669279"/>
            <a:ext cx="2527069" cy="646331"/>
          </a:xfrm>
          <a:prstGeom prst="rect">
            <a:avLst/>
          </a:prstGeom>
          <a:noFill/>
        </p:spPr>
        <p:txBody>
          <a:bodyPr wrap="square" rtlCol="0">
            <a:spAutoFit/>
          </a:bodyPr>
          <a:lstStyle/>
          <a:p>
            <a:r>
              <a:rPr lang="en-US" sz="3600" dirty="0">
                <a:solidFill>
                  <a:schemeClr val="bg1"/>
                </a:solidFill>
              </a:rPr>
              <a:t>Final Stats</a:t>
            </a:r>
          </a:p>
        </p:txBody>
      </p:sp>
    </p:spTree>
    <p:extLst>
      <p:ext uri="{BB962C8B-B14F-4D97-AF65-F5344CB8AC3E}">
        <p14:creationId xmlns:p14="http://schemas.microsoft.com/office/powerpoint/2010/main" val="127380402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1E0A-3F6A-364B-9037-FF2CCD03C437}"/>
              </a:ext>
            </a:extLst>
          </p:cNvPr>
          <p:cNvSpPr>
            <a:spLocks noGrp="1"/>
          </p:cNvSpPr>
          <p:nvPr>
            <p:ph type="title"/>
          </p:nvPr>
        </p:nvSpPr>
        <p:spPr/>
        <p:txBody>
          <a:bodyPr/>
          <a:lstStyle/>
          <a:p>
            <a:r>
              <a:rPr lang="en-US" dirty="0"/>
              <a:t>Steps:</a:t>
            </a:r>
          </a:p>
        </p:txBody>
      </p:sp>
      <p:sp>
        <p:nvSpPr>
          <p:cNvPr id="3" name="TextBox 2">
            <a:extLst>
              <a:ext uri="{FF2B5EF4-FFF2-40B4-BE49-F238E27FC236}">
                <a16:creationId xmlns:a16="http://schemas.microsoft.com/office/drawing/2014/main" id="{2D518891-D6C7-6046-B8AF-A55D8D5D4C81}"/>
              </a:ext>
            </a:extLst>
          </p:cNvPr>
          <p:cNvSpPr txBox="1"/>
          <p:nvPr/>
        </p:nvSpPr>
        <p:spPr>
          <a:xfrm>
            <a:off x="180304" y="2562896"/>
            <a:ext cx="11797048" cy="3970318"/>
          </a:xfrm>
          <a:prstGeom prst="rect">
            <a:avLst/>
          </a:prstGeom>
          <a:noFill/>
        </p:spPr>
        <p:txBody>
          <a:bodyPr wrap="square" rtlCol="0">
            <a:spAutoFit/>
          </a:bodyPr>
          <a:lstStyle/>
          <a:p>
            <a:r>
              <a:rPr lang="en-US" dirty="0"/>
              <a:t>1. Read File</a:t>
            </a:r>
          </a:p>
          <a:p>
            <a:r>
              <a:rPr lang="en-US" dirty="0"/>
              <a:t>2. Print Different Stats (Plot, Describe Statistics…)</a:t>
            </a:r>
          </a:p>
          <a:p>
            <a:r>
              <a:rPr lang="en-US" dirty="0"/>
              <a:t>3. Download </a:t>
            </a:r>
            <a:r>
              <a:rPr lang="en-US" dirty="0" err="1"/>
              <a:t>nltk</a:t>
            </a:r>
            <a:r>
              <a:rPr lang="en-US" dirty="0"/>
              <a:t> library to remove stop wards</a:t>
            </a:r>
          </a:p>
          <a:p>
            <a:r>
              <a:rPr lang="en-US" dirty="0"/>
              <a:t>4. Split message words (on each space)</a:t>
            </a:r>
          </a:p>
          <a:p>
            <a:r>
              <a:rPr lang="en-US" dirty="0"/>
              <a:t>5. Remove stop wards</a:t>
            </a:r>
          </a:p>
          <a:p>
            <a:r>
              <a:rPr lang="en-US" dirty="0"/>
              <a:t>6. Now transform data into vector and fit data in it</a:t>
            </a:r>
          </a:p>
          <a:p>
            <a:r>
              <a:rPr lang="en-US" dirty="0"/>
              <a:t>7. Create data sparsity</a:t>
            </a:r>
          </a:p>
          <a:p>
            <a:r>
              <a:rPr lang="en-US" dirty="0"/>
              <a:t>8. Apply TF-IDF to find how important a word is to a document in a collection or corpus.</a:t>
            </a:r>
          </a:p>
          <a:p>
            <a:r>
              <a:rPr lang="en-US" dirty="0"/>
              <a:t>9. Apply </a:t>
            </a:r>
            <a:r>
              <a:rPr lang="en-US" dirty="0" err="1"/>
              <a:t>MultinomialNB</a:t>
            </a:r>
            <a:r>
              <a:rPr lang="en-US" dirty="0"/>
              <a:t> to word counts for text classification of discrete</a:t>
            </a:r>
          </a:p>
          <a:p>
            <a:r>
              <a:rPr lang="en-US" dirty="0"/>
              <a:t>10. Create simple Classification Matrix and Confusion Matrix</a:t>
            </a:r>
          </a:p>
          <a:p>
            <a:r>
              <a:rPr lang="en-US" dirty="0"/>
              <a:t>11. Train and Test our Systems</a:t>
            </a:r>
          </a:p>
          <a:p>
            <a:r>
              <a:rPr lang="en-US" dirty="0"/>
              <a:t>12. Put data in pipeline</a:t>
            </a:r>
          </a:p>
          <a:p>
            <a:r>
              <a:rPr lang="en-US" dirty="0"/>
              <a:t>13. Do Predictions</a:t>
            </a:r>
          </a:p>
          <a:p>
            <a:r>
              <a:rPr lang="en-US" dirty="0"/>
              <a:t>14. Show Stats</a:t>
            </a:r>
          </a:p>
        </p:txBody>
      </p:sp>
    </p:spTree>
    <p:extLst>
      <p:ext uri="{BB962C8B-B14F-4D97-AF65-F5344CB8AC3E}">
        <p14:creationId xmlns:p14="http://schemas.microsoft.com/office/powerpoint/2010/main" val="240884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A45E-603A-BF47-9264-E4E9D02AB2A1}"/>
              </a:ext>
            </a:extLst>
          </p:cNvPr>
          <p:cNvSpPr>
            <a:spLocks noGrp="1"/>
          </p:cNvSpPr>
          <p:nvPr>
            <p:ph type="title"/>
          </p:nvPr>
        </p:nvSpPr>
        <p:spPr/>
        <p:txBody>
          <a:bodyPr/>
          <a:lstStyle/>
          <a:p>
            <a:r>
              <a:rPr lang="en-US" dirty="0"/>
              <a:t>Data Science 6 Steps</a:t>
            </a:r>
          </a:p>
        </p:txBody>
      </p:sp>
      <p:sp>
        <p:nvSpPr>
          <p:cNvPr id="4" name="TextBox 3">
            <a:extLst>
              <a:ext uri="{FF2B5EF4-FFF2-40B4-BE49-F238E27FC236}">
                <a16:creationId xmlns:a16="http://schemas.microsoft.com/office/drawing/2014/main" id="{D38934E9-FD8F-AE44-97DD-15AC92C9C59D}"/>
              </a:ext>
            </a:extLst>
          </p:cNvPr>
          <p:cNvSpPr txBox="1"/>
          <p:nvPr/>
        </p:nvSpPr>
        <p:spPr>
          <a:xfrm>
            <a:off x="263609" y="2920798"/>
            <a:ext cx="11664779" cy="2308324"/>
          </a:xfrm>
          <a:prstGeom prst="rect">
            <a:avLst/>
          </a:prstGeom>
          <a:noFill/>
        </p:spPr>
        <p:txBody>
          <a:bodyPr wrap="square" rtlCol="0">
            <a:spAutoFit/>
          </a:bodyPr>
          <a:lstStyle/>
          <a:p>
            <a:r>
              <a:rPr lang="en-US" sz="2400" dirty="0"/>
              <a:t>1. Research Goal</a:t>
            </a:r>
          </a:p>
          <a:p>
            <a:r>
              <a:rPr lang="en-US" sz="2400" dirty="0"/>
              <a:t>2. Retrieve Data</a:t>
            </a:r>
          </a:p>
          <a:p>
            <a:r>
              <a:rPr lang="en-US" sz="2400" dirty="0"/>
              <a:t>3. Data Preprocessing</a:t>
            </a:r>
          </a:p>
          <a:p>
            <a:r>
              <a:rPr lang="en-US" sz="2400" dirty="0"/>
              <a:t>4. Data Exploration</a:t>
            </a:r>
          </a:p>
          <a:p>
            <a:r>
              <a:rPr lang="en-US" sz="2400" dirty="0"/>
              <a:t>5. Data Modeling</a:t>
            </a:r>
          </a:p>
          <a:p>
            <a:r>
              <a:rPr lang="en-US" sz="2400" dirty="0"/>
              <a:t>6. </a:t>
            </a:r>
            <a:r>
              <a:rPr lang="en-US" sz="2400"/>
              <a:t>Presentation &amp; Automation </a:t>
            </a:r>
            <a:endParaRPr lang="en-US" sz="2400" dirty="0"/>
          </a:p>
        </p:txBody>
      </p:sp>
    </p:spTree>
    <p:extLst>
      <p:ext uri="{BB962C8B-B14F-4D97-AF65-F5344CB8AC3E}">
        <p14:creationId xmlns:p14="http://schemas.microsoft.com/office/powerpoint/2010/main" val="226220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88D3-3061-3A46-B767-7E794BE2DF73}"/>
              </a:ext>
            </a:extLst>
          </p:cNvPr>
          <p:cNvSpPr>
            <a:spLocks noGrp="1"/>
          </p:cNvSpPr>
          <p:nvPr>
            <p:ph type="title"/>
          </p:nvPr>
        </p:nvSpPr>
        <p:spPr/>
        <p:txBody>
          <a:bodyPr/>
          <a:lstStyle/>
          <a:p>
            <a:pPr algn="ctr"/>
            <a:r>
              <a:rPr lang="en-US" dirty="0"/>
              <a:t>1. Introduction</a:t>
            </a:r>
          </a:p>
        </p:txBody>
      </p:sp>
      <p:sp>
        <p:nvSpPr>
          <p:cNvPr id="3" name="TextBox 2">
            <a:extLst>
              <a:ext uri="{FF2B5EF4-FFF2-40B4-BE49-F238E27FC236}">
                <a16:creationId xmlns:a16="http://schemas.microsoft.com/office/drawing/2014/main" id="{3F97DA5F-7343-EC44-93D1-6CFC99C510C6}"/>
              </a:ext>
            </a:extLst>
          </p:cNvPr>
          <p:cNvSpPr txBox="1"/>
          <p:nvPr/>
        </p:nvSpPr>
        <p:spPr>
          <a:xfrm>
            <a:off x="1655806" y="2706131"/>
            <a:ext cx="8810368" cy="1200329"/>
          </a:xfrm>
          <a:prstGeom prst="rect">
            <a:avLst/>
          </a:prstGeom>
          <a:noFill/>
        </p:spPr>
        <p:txBody>
          <a:bodyPr wrap="square" rtlCol="0">
            <a:spAutoFit/>
          </a:bodyPr>
          <a:lstStyle/>
          <a:p>
            <a:r>
              <a:rPr lang="en-US" sz="2400" dirty="0"/>
              <a:t>The purpose of the project is to classify the text messages based on the prediction done by the trained model that is trained by the given dataset. </a:t>
            </a:r>
          </a:p>
        </p:txBody>
      </p:sp>
    </p:spTree>
    <p:extLst>
      <p:ext uri="{BB962C8B-B14F-4D97-AF65-F5344CB8AC3E}">
        <p14:creationId xmlns:p14="http://schemas.microsoft.com/office/powerpoint/2010/main" val="188000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4D47-E286-1C4F-A2E4-85732158910B}"/>
              </a:ext>
            </a:extLst>
          </p:cNvPr>
          <p:cNvSpPr>
            <a:spLocks noGrp="1"/>
          </p:cNvSpPr>
          <p:nvPr>
            <p:ph type="title"/>
          </p:nvPr>
        </p:nvSpPr>
        <p:spPr/>
        <p:txBody>
          <a:bodyPr/>
          <a:lstStyle/>
          <a:p>
            <a:pPr algn="ctr"/>
            <a:r>
              <a:rPr lang="en-US" dirty="0"/>
              <a:t>2. Research Goal</a:t>
            </a:r>
          </a:p>
        </p:txBody>
      </p:sp>
      <p:sp>
        <p:nvSpPr>
          <p:cNvPr id="3" name="TextBox 2">
            <a:extLst>
              <a:ext uri="{FF2B5EF4-FFF2-40B4-BE49-F238E27FC236}">
                <a16:creationId xmlns:a16="http://schemas.microsoft.com/office/drawing/2014/main" id="{8C1B2E1D-0FB2-D74B-A2D0-C2EAAB01DAED}"/>
              </a:ext>
            </a:extLst>
          </p:cNvPr>
          <p:cNvSpPr txBox="1"/>
          <p:nvPr/>
        </p:nvSpPr>
        <p:spPr>
          <a:xfrm>
            <a:off x="810000" y="2780270"/>
            <a:ext cx="10571998" cy="2862322"/>
          </a:xfrm>
          <a:prstGeom prst="rect">
            <a:avLst/>
          </a:prstGeom>
          <a:noFill/>
        </p:spPr>
        <p:txBody>
          <a:bodyPr wrap="square" rtlCol="0">
            <a:spAutoFit/>
          </a:bodyPr>
          <a:lstStyle/>
          <a:p>
            <a:r>
              <a:rPr lang="en-US" dirty="0"/>
              <a:t>We are doing the message classification using  as Spam or Ham that is the message is from legal sender or it’s a chain of same messages in order to just generate traffic on the targeted network or with some negative intention</a:t>
            </a:r>
          </a:p>
          <a:p>
            <a:r>
              <a:rPr lang="en-US" dirty="0"/>
              <a:t>		</a:t>
            </a:r>
            <a:r>
              <a:rPr lang="en-US" b="1" dirty="0"/>
              <a:t>P(y | x) = ( P(x | y) * P(y) ) / P(x) 	-----------	(</a:t>
            </a:r>
            <a:r>
              <a:rPr lang="en-US" b="1" dirty="0" err="1"/>
              <a:t>i</a:t>
            </a:r>
            <a:r>
              <a:rPr lang="en-US" b="1" dirty="0"/>
              <a:t>)</a:t>
            </a:r>
            <a:endParaRPr lang="en-US" dirty="0"/>
          </a:p>
          <a:p>
            <a:r>
              <a:rPr lang="en-US" dirty="0"/>
              <a:t>The probability of y given that the event x occurs.</a:t>
            </a:r>
          </a:p>
          <a:p>
            <a:r>
              <a:rPr lang="en-US" dirty="0"/>
              <a:t>We are using this law for spam classification as follows.</a:t>
            </a:r>
          </a:p>
          <a:p>
            <a:r>
              <a:rPr lang="en-US" b="1" dirty="0"/>
              <a:t>	P (spam | W1, W2 ,W3) = ( P1 * P2 * P3 ) / ( P1 * P2 *  P3 ) * (1 - P1) * (1 – P2) * (1 – P3).  </a:t>
            </a:r>
            <a:endParaRPr lang="en-US" dirty="0"/>
          </a:p>
          <a:p>
            <a:r>
              <a:rPr lang="en-US" dirty="0"/>
              <a:t>The above formula is just elaboration of how we will predict the spam message after the training from dataset.</a:t>
            </a:r>
          </a:p>
          <a:p>
            <a:endParaRPr lang="en-US" dirty="0"/>
          </a:p>
        </p:txBody>
      </p:sp>
    </p:spTree>
    <p:extLst>
      <p:ext uri="{BB962C8B-B14F-4D97-AF65-F5344CB8AC3E}">
        <p14:creationId xmlns:p14="http://schemas.microsoft.com/office/powerpoint/2010/main" val="57357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CB92-8553-CB4C-915B-7B6D19A45B29}"/>
              </a:ext>
            </a:extLst>
          </p:cNvPr>
          <p:cNvSpPr>
            <a:spLocks noGrp="1"/>
          </p:cNvSpPr>
          <p:nvPr>
            <p:ph type="title"/>
          </p:nvPr>
        </p:nvSpPr>
        <p:spPr/>
        <p:txBody>
          <a:bodyPr/>
          <a:lstStyle/>
          <a:p>
            <a:pPr algn="ctr"/>
            <a:r>
              <a:rPr lang="en-US" dirty="0"/>
              <a:t>3. Retrieve Data </a:t>
            </a:r>
          </a:p>
        </p:txBody>
      </p:sp>
      <p:sp>
        <p:nvSpPr>
          <p:cNvPr id="6" name="TextBox 5">
            <a:extLst>
              <a:ext uri="{FF2B5EF4-FFF2-40B4-BE49-F238E27FC236}">
                <a16:creationId xmlns:a16="http://schemas.microsoft.com/office/drawing/2014/main" id="{2CC52354-8FF7-B14E-922D-DE943E17DFF8}"/>
              </a:ext>
            </a:extLst>
          </p:cNvPr>
          <p:cNvSpPr txBox="1"/>
          <p:nvPr/>
        </p:nvSpPr>
        <p:spPr>
          <a:xfrm>
            <a:off x="376518" y="2779059"/>
            <a:ext cx="10865223" cy="923330"/>
          </a:xfrm>
          <a:prstGeom prst="rect">
            <a:avLst/>
          </a:prstGeom>
          <a:noFill/>
        </p:spPr>
        <p:txBody>
          <a:bodyPr wrap="square" rtlCol="0">
            <a:spAutoFit/>
          </a:bodyPr>
          <a:lstStyle/>
          <a:p>
            <a:r>
              <a:rPr lang="en-US" dirty="0"/>
              <a:t>The data has been taken from the online dataset provider repository that is UCI Machine Learn- </a:t>
            </a:r>
            <a:r>
              <a:rPr lang="en-US" dirty="0" err="1"/>
              <a:t>ing</a:t>
            </a:r>
            <a:r>
              <a:rPr lang="en-US" dirty="0"/>
              <a:t> Repository. The dataset is present at the following link. </a:t>
            </a:r>
          </a:p>
          <a:p>
            <a:r>
              <a:rPr lang="en-US" dirty="0">
                <a:solidFill>
                  <a:srgbClr val="00B0F0"/>
                </a:solidFill>
              </a:rPr>
              <a:t>https://</a:t>
            </a:r>
            <a:r>
              <a:rPr lang="en-US" dirty="0" err="1">
                <a:solidFill>
                  <a:srgbClr val="00B0F0"/>
                </a:solidFill>
              </a:rPr>
              <a:t>archive.ics.uci.edu</a:t>
            </a:r>
            <a:r>
              <a:rPr lang="en-US" dirty="0">
                <a:solidFill>
                  <a:srgbClr val="00B0F0"/>
                </a:solidFill>
              </a:rPr>
              <a:t>/ml/ datasets/</a:t>
            </a:r>
            <a:r>
              <a:rPr lang="en-US" dirty="0" err="1">
                <a:solidFill>
                  <a:srgbClr val="00B0F0"/>
                </a:solidFill>
              </a:rPr>
              <a:t>SMS+Spam+Collection</a:t>
            </a:r>
            <a:r>
              <a:rPr lang="en-US" dirty="0">
                <a:solidFill>
                  <a:srgbClr val="00B0F0"/>
                </a:solidFill>
              </a:rPr>
              <a:t># </a:t>
            </a:r>
          </a:p>
        </p:txBody>
      </p:sp>
      <p:sp>
        <p:nvSpPr>
          <p:cNvPr id="7" name="TextBox 6">
            <a:extLst>
              <a:ext uri="{FF2B5EF4-FFF2-40B4-BE49-F238E27FC236}">
                <a16:creationId xmlns:a16="http://schemas.microsoft.com/office/drawing/2014/main" id="{9E1751CE-EBE5-3A46-AABD-FB802DC68BAD}"/>
              </a:ext>
            </a:extLst>
          </p:cNvPr>
          <p:cNvSpPr txBox="1"/>
          <p:nvPr/>
        </p:nvSpPr>
        <p:spPr>
          <a:xfrm>
            <a:off x="376518" y="4034117"/>
            <a:ext cx="4565673" cy="369332"/>
          </a:xfrm>
          <a:prstGeom prst="rect">
            <a:avLst/>
          </a:prstGeom>
          <a:noFill/>
        </p:spPr>
        <p:txBody>
          <a:bodyPr wrap="none" rtlCol="0">
            <a:spAutoFit/>
          </a:bodyPr>
          <a:lstStyle/>
          <a:p>
            <a:r>
              <a:rPr lang="en-US" dirty="0"/>
              <a:t>Given Dataset has following properties:</a:t>
            </a:r>
          </a:p>
        </p:txBody>
      </p:sp>
      <p:pic>
        <p:nvPicPr>
          <p:cNvPr id="9" name="Picture 8" descr="A screenshot of a cell phone&#10;&#10;Description automatically generated">
            <a:extLst>
              <a:ext uri="{FF2B5EF4-FFF2-40B4-BE49-F238E27FC236}">
                <a16:creationId xmlns:a16="http://schemas.microsoft.com/office/drawing/2014/main" id="{578F9756-B4CA-6B42-9170-8F30976ABE3B}"/>
              </a:ext>
            </a:extLst>
          </p:cNvPr>
          <p:cNvPicPr>
            <a:picLocks noChangeAspect="1"/>
          </p:cNvPicPr>
          <p:nvPr/>
        </p:nvPicPr>
        <p:blipFill>
          <a:blip r:embed="rId2"/>
          <a:stretch>
            <a:fillRect/>
          </a:stretch>
        </p:blipFill>
        <p:spPr>
          <a:xfrm>
            <a:off x="376518" y="4711627"/>
            <a:ext cx="10183906" cy="1756458"/>
          </a:xfrm>
          <a:prstGeom prst="rect">
            <a:avLst/>
          </a:prstGeom>
        </p:spPr>
      </p:pic>
      <p:sp>
        <p:nvSpPr>
          <p:cNvPr id="10" name="TextBox 9">
            <a:extLst>
              <a:ext uri="{FF2B5EF4-FFF2-40B4-BE49-F238E27FC236}">
                <a16:creationId xmlns:a16="http://schemas.microsoft.com/office/drawing/2014/main" id="{736E0308-5388-524B-8834-19B5A1E2E373}"/>
              </a:ext>
            </a:extLst>
          </p:cNvPr>
          <p:cNvSpPr txBox="1"/>
          <p:nvPr/>
        </p:nvSpPr>
        <p:spPr>
          <a:xfrm>
            <a:off x="376518" y="4372872"/>
            <a:ext cx="5615640" cy="369332"/>
          </a:xfrm>
          <a:prstGeom prst="rect">
            <a:avLst/>
          </a:prstGeom>
          <a:noFill/>
        </p:spPr>
        <p:txBody>
          <a:bodyPr wrap="none" rtlCol="0">
            <a:spAutoFit/>
          </a:bodyPr>
          <a:lstStyle/>
          <a:p>
            <a:r>
              <a:rPr lang="en-US" dirty="0"/>
              <a:t>Downloaded dataset has 5574 lines of messages</a:t>
            </a:r>
          </a:p>
        </p:txBody>
      </p:sp>
      <p:sp>
        <p:nvSpPr>
          <p:cNvPr id="11" name="TextBox 10">
            <a:extLst>
              <a:ext uri="{FF2B5EF4-FFF2-40B4-BE49-F238E27FC236}">
                <a16:creationId xmlns:a16="http://schemas.microsoft.com/office/drawing/2014/main" id="{8EDDEFA7-AA25-CE44-820D-CEA46F4CE796}"/>
              </a:ext>
            </a:extLst>
          </p:cNvPr>
          <p:cNvSpPr txBox="1"/>
          <p:nvPr/>
        </p:nvSpPr>
        <p:spPr>
          <a:xfrm>
            <a:off x="11582400" y="179294"/>
            <a:ext cx="31290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40801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CB92-8553-CB4C-915B-7B6D19A45B29}"/>
              </a:ext>
            </a:extLst>
          </p:cNvPr>
          <p:cNvSpPr>
            <a:spLocks noGrp="1"/>
          </p:cNvSpPr>
          <p:nvPr>
            <p:ph type="title"/>
          </p:nvPr>
        </p:nvSpPr>
        <p:spPr/>
        <p:txBody>
          <a:bodyPr/>
          <a:lstStyle/>
          <a:p>
            <a:pPr algn="ctr"/>
            <a:r>
              <a:rPr lang="en-US" dirty="0"/>
              <a:t>3. Retrieve Data </a:t>
            </a:r>
          </a:p>
        </p:txBody>
      </p:sp>
      <p:sp>
        <p:nvSpPr>
          <p:cNvPr id="11" name="TextBox 10">
            <a:extLst>
              <a:ext uri="{FF2B5EF4-FFF2-40B4-BE49-F238E27FC236}">
                <a16:creationId xmlns:a16="http://schemas.microsoft.com/office/drawing/2014/main" id="{8EDDEFA7-AA25-CE44-820D-CEA46F4CE796}"/>
              </a:ext>
            </a:extLst>
          </p:cNvPr>
          <p:cNvSpPr txBox="1"/>
          <p:nvPr/>
        </p:nvSpPr>
        <p:spPr>
          <a:xfrm>
            <a:off x="11582400" y="179294"/>
            <a:ext cx="312906" cy="369332"/>
          </a:xfrm>
          <a:prstGeom prst="rect">
            <a:avLst/>
          </a:prstGeom>
          <a:noFill/>
        </p:spPr>
        <p:txBody>
          <a:bodyPr wrap="none" rtlCol="0">
            <a:spAutoFit/>
          </a:bodyPr>
          <a:lstStyle/>
          <a:p>
            <a:r>
              <a:rPr lang="en-US" dirty="0"/>
              <a:t>2</a:t>
            </a:r>
          </a:p>
        </p:txBody>
      </p:sp>
      <p:pic>
        <p:nvPicPr>
          <p:cNvPr id="4" name="Picture 3" descr="A screenshot of a cell phone&#10;&#10;Description automatically generated">
            <a:extLst>
              <a:ext uri="{FF2B5EF4-FFF2-40B4-BE49-F238E27FC236}">
                <a16:creationId xmlns:a16="http://schemas.microsoft.com/office/drawing/2014/main" id="{E1CD6514-664A-A94E-B805-A6B1F1F644A5}"/>
              </a:ext>
            </a:extLst>
          </p:cNvPr>
          <p:cNvPicPr>
            <a:picLocks noChangeAspect="1"/>
          </p:cNvPicPr>
          <p:nvPr/>
        </p:nvPicPr>
        <p:blipFill>
          <a:blip r:embed="rId2"/>
          <a:stretch>
            <a:fillRect/>
          </a:stretch>
        </p:blipFill>
        <p:spPr>
          <a:xfrm>
            <a:off x="0" y="1876004"/>
            <a:ext cx="4372142" cy="2302296"/>
          </a:xfrm>
          <a:prstGeom prst="rect">
            <a:avLst/>
          </a:prstGeom>
          <a:effectLst>
            <a:outerShdw blurRad="63500" sx="102000" sy="102000" algn="ctr" rotWithShape="0">
              <a:prstClr val="black">
                <a:alpha val="40000"/>
              </a:prstClr>
            </a:outerShdw>
          </a:effectLst>
        </p:spPr>
      </p:pic>
      <p:pic>
        <p:nvPicPr>
          <p:cNvPr id="8" name="Picture 7" descr="A screenshot of a cell phone&#10;&#10;Description automatically generated">
            <a:extLst>
              <a:ext uri="{FF2B5EF4-FFF2-40B4-BE49-F238E27FC236}">
                <a16:creationId xmlns:a16="http://schemas.microsoft.com/office/drawing/2014/main" id="{574EAB63-9B77-4F4E-8881-8944C0D22120}"/>
              </a:ext>
            </a:extLst>
          </p:cNvPr>
          <p:cNvPicPr>
            <a:picLocks noChangeAspect="1"/>
          </p:cNvPicPr>
          <p:nvPr/>
        </p:nvPicPr>
        <p:blipFill>
          <a:blip r:embed="rId3"/>
          <a:stretch>
            <a:fillRect/>
          </a:stretch>
        </p:blipFill>
        <p:spPr>
          <a:xfrm>
            <a:off x="0" y="4320988"/>
            <a:ext cx="4372142" cy="2537012"/>
          </a:xfrm>
          <a:prstGeom prst="rect">
            <a:avLst/>
          </a:prstGeom>
          <a:solidFill>
            <a:schemeClr val="accent6">
              <a:alpha val="38000"/>
            </a:schemeClr>
          </a:solidFill>
          <a:effectLst>
            <a:outerShdw blurRad="50800" dist="38100" dir="8100000" algn="tr" rotWithShape="0">
              <a:prstClr val="black">
                <a:alpha val="40000"/>
              </a:prstClr>
            </a:outerShdw>
          </a:effectLst>
        </p:spPr>
      </p:pic>
      <p:sp>
        <p:nvSpPr>
          <p:cNvPr id="12" name="TextBox 11">
            <a:extLst>
              <a:ext uri="{FF2B5EF4-FFF2-40B4-BE49-F238E27FC236}">
                <a16:creationId xmlns:a16="http://schemas.microsoft.com/office/drawing/2014/main" id="{DD37D243-1752-B142-87DE-356DF5978C95}"/>
              </a:ext>
            </a:extLst>
          </p:cNvPr>
          <p:cNvSpPr txBox="1"/>
          <p:nvPr/>
        </p:nvSpPr>
        <p:spPr>
          <a:xfrm>
            <a:off x="4787153" y="2510118"/>
            <a:ext cx="6954148" cy="646331"/>
          </a:xfrm>
          <a:prstGeom prst="rect">
            <a:avLst/>
          </a:prstGeom>
          <a:noFill/>
        </p:spPr>
        <p:txBody>
          <a:bodyPr wrap="none" rtlCol="0">
            <a:spAutoFit/>
          </a:bodyPr>
          <a:lstStyle/>
          <a:p>
            <a:r>
              <a:rPr lang="en-US" dirty="0"/>
              <a:t>Our Dataset has total 5572 messages, having 2 unique labels</a:t>
            </a:r>
          </a:p>
          <a:p>
            <a:r>
              <a:rPr lang="en-US" dirty="0"/>
              <a:t> HAM and SPAM. Most of the messages are HAM.</a:t>
            </a:r>
          </a:p>
        </p:txBody>
      </p:sp>
      <p:sp>
        <p:nvSpPr>
          <p:cNvPr id="13" name="TextBox 12">
            <a:extLst>
              <a:ext uri="{FF2B5EF4-FFF2-40B4-BE49-F238E27FC236}">
                <a16:creationId xmlns:a16="http://schemas.microsoft.com/office/drawing/2014/main" id="{DED574E9-5FFB-B04D-A757-71FFFE875557}"/>
              </a:ext>
            </a:extLst>
          </p:cNvPr>
          <p:cNvSpPr txBox="1"/>
          <p:nvPr/>
        </p:nvSpPr>
        <p:spPr>
          <a:xfrm>
            <a:off x="5253318" y="4948518"/>
            <a:ext cx="4802918" cy="369332"/>
          </a:xfrm>
          <a:prstGeom prst="rect">
            <a:avLst/>
          </a:prstGeom>
          <a:noFill/>
        </p:spPr>
        <p:txBody>
          <a:bodyPr wrap="none" rtlCol="0">
            <a:spAutoFit/>
          </a:bodyPr>
          <a:lstStyle/>
          <a:p>
            <a:r>
              <a:rPr lang="en-US" dirty="0"/>
              <a:t>Our dataset has following numeric values</a:t>
            </a:r>
          </a:p>
        </p:txBody>
      </p:sp>
    </p:spTree>
    <p:extLst>
      <p:ext uri="{BB962C8B-B14F-4D97-AF65-F5344CB8AC3E}">
        <p14:creationId xmlns:p14="http://schemas.microsoft.com/office/powerpoint/2010/main" val="907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8927-932B-D443-ABCB-7EEA0DF66204}"/>
              </a:ext>
            </a:extLst>
          </p:cNvPr>
          <p:cNvSpPr>
            <a:spLocks noGrp="1"/>
          </p:cNvSpPr>
          <p:nvPr>
            <p:ph type="title"/>
          </p:nvPr>
        </p:nvSpPr>
        <p:spPr/>
        <p:txBody>
          <a:bodyPr/>
          <a:lstStyle/>
          <a:p>
            <a:pPr algn="ctr"/>
            <a:r>
              <a:rPr lang="en-US" dirty="0"/>
              <a:t>4. Data Preprocessing</a:t>
            </a:r>
          </a:p>
        </p:txBody>
      </p:sp>
      <p:sp>
        <p:nvSpPr>
          <p:cNvPr id="5" name="TextBox 4">
            <a:extLst>
              <a:ext uri="{FF2B5EF4-FFF2-40B4-BE49-F238E27FC236}">
                <a16:creationId xmlns:a16="http://schemas.microsoft.com/office/drawing/2014/main" id="{2B746E32-2DE8-ED4C-91D7-E139196768A9}"/>
              </a:ext>
            </a:extLst>
          </p:cNvPr>
          <p:cNvSpPr txBox="1"/>
          <p:nvPr/>
        </p:nvSpPr>
        <p:spPr>
          <a:xfrm>
            <a:off x="810000" y="2976282"/>
            <a:ext cx="9538850" cy="3046988"/>
          </a:xfrm>
          <a:prstGeom prst="rect">
            <a:avLst/>
          </a:prstGeom>
          <a:noFill/>
        </p:spPr>
        <p:txBody>
          <a:bodyPr wrap="square" rtlCol="0">
            <a:spAutoFit/>
          </a:bodyPr>
          <a:lstStyle/>
          <a:p>
            <a:r>
              <a:rPr lang="en-US" sz="2400" dirty="0"/>
              <a:t>According to the UCI repository dataset information, the data is collected from different resources</a:t>
            </a:r>
          </a:p>
          <a:p>
            <a:r>
              <a:rPr lang="en-US" sz="2400" dirty="0"/>
              <a:t> and so it must need to be is particular order so that the model can be train from specified attributes</a:t>
            </a:r>
          </a:p>
          <a:p>
            <a:r>
              <a:rPr lang="en-US" sz="2400" dirty="0"/>
              <a:t>. Therefore, for data cleaning only the textual analysis involves so we removed the extra spaces from </a:t>
            </a:r>
          </a:p>
          <a:p>
            <a:r>
              <a:rPr lang="en-US" sz="2400" dirty="0"/>
              <a:t>the messages and those words that are not in the dictionary that is removal of slang words. </a:t>
            </a:r>
          </a:p>
        </p:txBody>
      </p:sp>
      <p:sp>
        <p:nvSpPr>
          <p:cNvPr id="6" name="TextBox 5">
            <a:extLst>
              <a:ext uri="{FF2B5EF4-FFF2-40B4-BE49-F238E27FC236}">
                <a16:creationId xmlns:a16="http://schemas.microsoft.com/office/drawing/2014/main" id="{777A427A-D1DC-0A48-8296-D89231B3FD75}"/>
              </a:ext>
            </a:extLst>
          </p:cNvPr>
          <p:cNvSpPr txBox="1"/>
          <p:nvPr/>
        </p:nvSpPr>
        <p:spPr>
          <a:xfrm>
            <a:off x="11743765" y="215153"/>
            <a:ext cx="31290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551292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903</Words>
  <Application>Microsoft Macintosh PowerPoint</Application>
  <PresentationFormat>Widescreen</PresentationFormat>
  <Paragraphs>93</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Century Gothic</vt:lpstr>
      <vt:lpstr>Wingdings 2</vt:lpstr>
      <vt:lpstr>Quotable</vt:lpstr>
      <vt:lpstr>SMS Spam Detection </vt:lpstr>
      <vt:lpstr>Group Members</vt:lpstr>
      <vt:lpstr>Steps:</vt:lpstr>
      <vt:lpstr>Data Science 6 Steps</vt:lpstr>
      <vt:lpstr>1. Introduction</vt:lpstr>
      <vt:lpstr>2. Research Goal</vt:lpstr>
      <vt:lpstr>3. Retrieve Data </vt:lpstr>
      <vt:lpstr>3. Retrieve Data </vt:lpstr>
      <vt:lpstr>4. Data Preprocessing</vt:lpstr>
      <vt:lpstr>4. Data Preprocessing</vt:lpstr>
      <vt:lpstr>4. Data Preprocessing</vt:lpstr>
      <vt:lpstr>4. Data Preprocessing</vt:lpstr>
      <vt:lpstr>5. Data Exploration:</vt:lpstr>
      <vt:lpstr>5. Data Exploration:</vt:lpstr>
      <vt:lpstr>5. Data Exploration:</vt:lpstr>
      <vt:lpstr>6. Data Modeling</vt:lpstr>
      <vt:lpstr>6. Data Modeling</vt:lpstr>
      <vt:lpstr>6. Data Modeling</vt:lpstr>
      <vt:lpstr>6. Data Modeling</vt:lpstr>
      <vt:lpstr>7.Presentation &amp; Automation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 </dc:title>
  <dc:creator>Muhammad Uzair Khan</dc:creator>
  <cp:lastModifiedBy>Muhammad Uzair Khan</cp:lastModifiedBy>
  <cp:revision>10</cp:revision>
  <dcterms:created xsi:type="dcterms:W3CDTF">2019-05-06T21:52:52Z</dcterms:created>
  <dcterms:modified xsi:type="dcterms:W3CDTF">2019-05-07T07:31:45Z</dcterms:modified>
</cp:coreProperties>
</file>