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9" r:id="rId7"/>
    <p:sldId id="276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7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CNN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UFC101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(Simonyan,Zisserman,2014)</c:v>
                </c:pt>
                <c:pt idx="1">
                  <c:v>(Feichtenhofer, Pinz, Zisserman, 2016)</c:v>
                </c:pt>
                <c:pt idx="2">
                  <c:v>(Usman, Umair, Hamza, -) Simple CNN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0.52800000000000002</c:v>
                </c:pt>
                <c:pt idx="1">
                  <c:v>0.88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2-48CC-8D97-11FD4A9AB6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HMDB51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(Simonyan,Zisserman,2014)</c:v>
                </c:pt>
                <c:pt idx="1">
                  <c:v>(Feichtenhofer, Pinz, Zisserman, 2016)</c:v>
                </c:pt>
                <c:pt idx="2">
                  <c:v>(Usman, Umair, Hamza, -) Simple CNN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0.46600000000000003</c:v>
                </c:pt>
                <c:pt idx="1">
                  <c:v>0.59399999999999997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B2-48CC-8D97-11FD4A9AB6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(Simonyan,Zisserman,2014)</c:v>
                </c:pt>
                <c:pt idx="1">
                  <c:v>(Feichtenhofer, Pinz, Zisserman, 2016)</c:v>
                </c:pt>
                <c:pt idx="2">
                  <c:v>(Usman, Umair, Hamza, -) Simple CNN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 formatCode="0.00%">
                  <c:v>0.95860000000000001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B2-48CC-8D97-11FD4A9AB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899391"/>
        <c:axId val="1080457087"/>
      </c:barChart>
      <c:catAx>
        <c:axId val="114789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457087"/>
        <c:crosses val="autoZero"/>
        <c:auto val="1"/>
        <c:lblAlgn val="ctr"/>
        <c:lblOffset val="100"/>
        <c:noMultiLvlLbl val="0"/>
      </c:catAx>
      <c:valAx>
        <c:axId val="108045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9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Human Action Recognition</a:t>
            </a:r>
          </a:p>
        </p:txBody>
      </p:sp>
      <p:pic>
        <p:nvPicPr>
          <p:cNvPr id="1028" name="Picture 4" descr="Deep learning vs. machine learning – what's the difference? - IONOS">
            <a:extLst>
              <a:ext uri="{FF2B5EF4-FFF2-40B4-BE49-F238E27FC236}">
                <a16:creationId xmlns:a16="http://schemas.microsoft.com/office/drawing/2014/main" id="{F70C7AEC-3BC2-73AA-3FFC-9617C5DC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r="33176" b="-2"/>
          <a:stretch/>
        </p:blipFill>
        <p:spPr bwMode="auto">
          <a:xfrm>
            <a:off x="1218883" y="1706880"/>
            <a:ext cx="5078677" cy="4465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ubtitle 4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Umair Munir (03-134202-086)</a:t>
            </a:r>
          </a:p>
          <a:p>
            <a:r>
              <a:rPr lang="en-US" dirty="0"/>
              <a:t>Usman Jahangir (03-134202-088)</a:t>
            </a:r>
          </a:p>
          <a:p>
            <a:r>
              <a:rPr lang="en-US" dirty="0"/>
              <a:t>Syed Hamza (03-134202-084)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1168-2018-4F7C-2258-4DB9125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62" y="715392"/>
            <a:ext cx="10360501" cy="675323"/>
          </a:xfrm>
        </p:spPr>
        <p:txBody>
          <a:bodyPr/>
          <a:lstStyle/>
          <a:p>
            <a:r>
              <a:rPr lang="en-GB" dirty="0">
                <a:solidFill>
                  <a:srgbClr val="006666"/>
                </a:solidFill>
              </a:rPr>
              <a:t>Similar Researchers</a:t>
            </a:r>
            <a:endParaRPr lang="en-US" dirty="0">
              <a:solidFill>
                <a:srgbClr val="006666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DFBACA0-04D2-2AFC-C01E-895F973857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0451301"/>
              </p:ext>
            </p:extLst>
          </p:nvPr>
        </p:nvGraphicFramePr>
        <p:xfrm>
          <a:off x="1270001" y="2209800"/>
          <a:ext cx="5230812" cy="2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03">
                  <a:extLst>
                    <a:ext uri="{9D8B030D-6E8A-4147-A177-3AD203B41FA5}">
                      <a16:colId xmlns:a16="http://schemas.microsoft.com/office/drawing/2014/main" val="2629780707"/>
                    </a:ext>
                  </a:extLst>
                </a:gridCol>
                <a:gridCol w="1307703">
                  <a:extLst>
                    <a:ext uri="{9D8B030D-6E8A-4147-A177-3AD203B41FA5}">
                      <a16:colId xmlns:a16="http://schemas.microsoft.com/office/drawing/2014/main" val="3384994723"/>
                    </a:ext>
                  </a:extLst>
                </a:gridCol>
                <a:gridCol w="1307703">
                  <a:extLst>
                    <a:ext uri="{9D8B030D-6E8A-4147-A177-3AD203B41FA5}">
                      <a16:colId xmlns:a16="http://schemas.microsoft.com/office/drawing/2014/main" val="1019345388"/>
                    </a:ext>
                  </a:extLst>
                </a:gridCol>
                <a:gridCol w="1307703">
                  <a:extLst>
                    <a:ext uri="{9D8B030D-6E8A-4147-A177-3AD203B41FA5}">
                      <a16:colId xmlns:a16="http://schemas.microsoft.com/office/drawing/2014/main" val="180426430"/>
                    </a:ext>
                  </a:extLst>
                </a:gridCol>
              </a:tblGrid>
              <a:tr h="461268">
                <a:tc gridSpan="4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Two-Stream CNN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09557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UFC101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HMDB51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HAR (Simple CNN)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54279"/>
                  </a:ext>
                </a:extLst>
              </a:tr>
              <a:tr h="53223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(Simonyan,Zisserman,2014)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46.6%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56276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Feichtenhofer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Pinz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Zisserman, 2016)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88.0%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59.4%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43666"/>
                  </a:ext>
                </a:extLst>
              </a:tr>
              <a:tr h="532233">
                <a:tc>
                  <a:txBody>
                    <a:bodyPr/>
                    <a:lstStyle/>
                    <a:p>
                      <a:r>
                        <a:rPr lang="en-GB" sz="1200" dirty="0"/>
                        <a:t>(Usman, Umair, Hamza, -)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95.86%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7527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2D7DE4-414E-CA85-DA79-E2511876A8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259877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0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3FE-24D6-FA6D-077B-5825266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6666"/>
                </a:solidFill>
              </a:rPr>
              <a:t>References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C008E-6920-6F1A-48AD-B6D86716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Simonyan, K., &amp; Zisserman, A. (n.d.). </a:t>
            </a:r>
            <a:r>
              <a:rPr lang="en-GB" i="1" dirty="0"/>
              <a:t>Two-Stream Convolutional Networks for Action Recognition in Videos</a:t>
            </a:r>
            <a:r>
              <a:rPr lang="en-GB" dirty="0"/>
              <a:t>.</a:t>
            </a:r>
          </a:p>
          <a:p>
            <a:r>
              <a:rPr lang="en-US" dirty="0" err="1"/>
              <a:t>Feichtenhofer</a:t>
            </a:r>
            <a:r>
              <a:rPr lang="en-US" dirty="0"/>
              <a:t>, C., </a:t>
            </a:r>
            <a:r>
              <a:rPr lang="en-US" dirty="0" err="1"/>
              <a:t>Pinz</a:t>
            </a:r>
            <a:r>
              <a:rPr lang="en-US" dirty="0"/>
              <a:t>, A., &amp; Zisserman, A. (n.d.). </a:t>
            </a:r>
            <a:r>
              <a:rPr lang="en-US" i="1" dirty="0"/>
              <a:t>Convolutional Two-Stream Network Fusion for Video Action Recognition</a:t>
            </a:r>
            <a:r>
              <a:rPr lang="en-US" dirty="0"/>
              <a:t>. https://github.com/feichtenhofer/twostreamfusion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411,948 Thank You Images, Stock Photos &amp; Vectors | Shutter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7" y="2599531"/>
            <a:ext cx="55054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2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Human action recognition systems are computer-based systems that use machine learning and computer vision techniques to analyze and interpret human movements and actions from input data like videos/images. </a:t>
            </a:r>
          </a:p>
          <a:p>
            <a:pPr marL="0" indent="0">
              <a:buNone/>
            </a:pPr>
            <a:r>
              <a:rPr lang="en-US" sz="1800" dirty="0"/>
              <a:t>These systems preprocess the data, extract relevant features, and employ machine learning algorithms for action classification. </a:t>
            </a:r>
          </a:p>
          <a:p>
            <a:pPr marL="0" indent="0">
              <a:buNone/>
            </a:pPr>
            <a:r>
              <a:rPr lang="en-US" sz="1800" dirty="0"/>
              <a:t>They have applications in surveillance, robotics, human-computer interaction, and sports analysis, allowing computers to understand and respond to human actions in various real-world scenarios.</a:t>
            </a:r>
          </a:p>
        </p:txBody>
      </p:sp>
      <p:pic>
        <p:nvPicPr>
          <p:cNvPr id="2056" name="Picture 8" descr="Machine Learning Vs. Deep Learning - What's the difference?">
            <a:extLst>
              <a:ext uri="{FF2B5EF4-FFF2-40B4-BE49-F238E27FC236}">
                <a16:creationId xmlns:a16="http://schemas.microsoft.com/office/drawing/2014/main" id="{C802FF15-A056-4070-9878-6D1F1E2E0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r="21744" b="1"/>
          <a:stretch/>
        </p:blipFill>
        <p:spPr bwMode="auto">
          <a:xfrm>
            <a:off x="6500707" y="1706880"/>
            <a:ext cx="5078677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2B3E-6616-E209-1FDB-31DB2A6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b="1"/>
              <a:t>OBJECTIVES</a:t>
            </a:r>
            <a:endParaRPr lang="en-PK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A77A-6907-E99E-8593-53909D82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Accurately classify human actions.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Achieve real-time performance.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Enable natural human-computer interaction.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Recognize subtle and complex actions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Improve performance in crowded environments</a:t>
            </a:r>
          </a:p>
          <a:p>
            <a:pPr>
              <a:spcAft>
                <a:spcPts val="600"/>
              </a:spcAft>
            </a:pPr>
            <a:endParaRPr lang="en-PK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83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19E0-FF61-11EC-9F98-E30CD519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bout Project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ECD1-CD2D-2FDC-2006-C2C50069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b="1" dirty="0"/>
              <a:t>Name: </a:t>
            </a:r>
            <a:r>
              <a:rPr lang="en-US" dirty="0"/>
              <a:t>Human Action Recognition</a:t>
            </a:r>
            <a:endParaRPr lang="en-US" b="1" dirty="0"/>
          </a:p>
          <a:p>
            <a:r>
              <a:rPr lang="en-US" b="1" dirty="0"/>
              <a:t>Model :</a:t>
            </a:r>
            <a:r>
              <a:rPr lang="en-US" dirty="0"/>
              <a:t> Convolutional Neural Network</a:t>
            </a:r>
          </a:p>
          <a:p>
            <a:r>
              <a:rPr lang="en-US" b="1" dirty="0"/>
              <a:t>Working</a:t>
            </a:r>
            <a:r>
              <a:rPr lang="en-US" dirty="0"/>
              <a:t> : Images as input. 1/15 responses output. </a:t>
            </a:r>
          </a:p>
        </p:txBody>
      </p:sp>
      <p:pic>
        <p:nvPicPr>
          <p:cNvPr id="5" name="Content Placeholder 4" descr="Convolutional Neural Networks: Architectures, Types &amp; Examples">
            <a:extLst>
              <a:ext uri="{FF2B5EF4-FFF2-40B4-BE49-F238E27FC236}">
                <a16:creationId xmlns:a16="http://schemas.microsoft.com/office/drawing/2014/main" id="{39A59C76-0C59-B3C5-1558-8EEAA18C0B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1" b="3"/>
          <a:stretch/>
        </p:blipFill>
        <p:spPr bwMode="auto">
          <a:xfrm>
            <a:off x="6500707" y="170688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9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145A-9C38-A249-8ECC-2B1B3D21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LIBRARIES INCLUDED</a:t>
            </a:r>
            <a:endParaRPr lang="en-P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0" name="Picture 6" descr="Pandas Logo PNG Vector (SVG) Free Downloa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1839278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Py Library for Data Science | Introduction to NumPy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839279"/>
            <a:ext cx="224421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blioteca Seaborn com o matplotlib – Vooo – Insigh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839278"/>
            <a:ext cx="2046922" cy="20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de exam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904998"/>
            <a:ext cx="2209800" cy="20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F5B1-313E-2D3B-8716-67C97A27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MODEL DETAIL</a:t>
            </a:r>
            <a:endParaRPr lang="en-PK" b="1" dirty="0">
              <a:solidFill>
                <a:srgbClr val="0066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D0C-C88C-227F-17EC-E59F80354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b="1" dirty="0"/>
              <a:t>Number of Layers: </a:t>
            </a:r>
            <a:r>
              <a:rPr lang="en-US" dirty="0"/>
              <a:t>5</a:t>
            </a:r>
          </a:p>
          <a:p>
            <a:r>
              <a:rPr lang="en-US" b="1" dirty="0"/>
              <a:t>Epoch :</a:t>
            </a:r>
            <a:r>
              <a:rPr lang="en-US" dirty="0"/>
              <a:t> 65</a:t>
            </a:r>
          </a:p>
          <a:p>
            <a:r>
              <a:rPr lang="en-US" b="1" dirty="0"/>
              <a:t>Batch Size: </a:t>
            </a:r>
            <a:r>
              <a:rPr lang="en-US" dirty="0"/>
              <a:t>394</a:t>
            </a:r>
          </a:p>
          <a:p>
            <a:r>
              <a:rPr lang="en-US" b="1" dirty="0"/>
              <a:t>Classes:</a:t>
            </a:r>
            <a:r>
              <a:rPr lang="en-US" dirty="0"/>
              <a:t> 15</a:t>
            </a:r>
            <a:endParaRPr lang="en-PK" dirty="0"/>
          </a:p>
        </p:txBody>
      </p:sp>
      <p:pic>
        <p:nvPicPr>
          <p:cNvPr id="2050" name="Picture 2" descr="What Is Machine Learning: Definition, Types, Applications and Examples -  Potentia Analytic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3" r="10925" b="-2"/>
          <a:stretch/>
        </p:blipFill>
        <p:spPr bwMode="auto">
          <a:xfrm>
            <a:off x="6500707" y="1706880"/>
            <a:ext cx="5078677" cy="44653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756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marL="457200" indent="-228600"/>
            <a:r>
              <a:rPr lang="en-US" b="1" dirty="0">
                <a:solidFill>
                  <a:srgbClr val="006666"/>
                </a:solidFill>
              </a:rPr>
              <a:t>Data Set Size</a:t>
            </a:r>
            <a:r>
              <a:rPr lang="en-US" b="1" dirty="0"/>
              <a:t>: ~</a:t>
            </a:r>
            <a:r>
              <a:rPr lang="en-US" dirty="0"/>
              <a:t>311 MBs </a:t>
            </a:r>
          </a:p>
          <a:p>
            <a:pPr marL="457200" indent="-228600"/>
            <a:r>
              <a:rPr lang="en-US" b="1" dirty="0">
                <a:solidFill>
                  <a:srgbClr val="006666"/>
                </a:solidFill>
              </a:rPr>
              <a:t>Data Set Source</a:t>
            </a:r>
            <a:r>
              <a:rPr lang="en-US" b="1" dirty="0"/>
              <a:t>: </a:t>
            </a:r>
            <a:r>
              <a:rPr lang="en-US" dirty="0"/>
              <a:t>Kaggle</a:t>
            </a:r>
          </a:p>
          <a:p>
            <a:pPr marL="457200" indent="-228600"/>
            <a:r>
              <a:rPr lang="en-US" b="1" dirty="0">
                <a:solidFill>
                  <a:srgbClr val="006666"/>
                </a:solidFill>
              </a:rPr>
              <a:t>Data type</a:t>
            </a:r>
            <a:r>
              <a:rPr lang="en-US" b="1" dirty="0"/>
              <a:t>: Images</a:t>
            </a:r>
          </a:p>
          <a:p>
            <a:pPr marL="457200" indent="-228600"/>
            <a:r>
              <a:rPr lang="en-US" b="1" dirty="0">
                <a:solidFill>
                  <a:srgbClr val="006666"/>
                </a:solidFill>
              </a:rPr>
              <a:t>Data Quantity</a:t>
            </a:r>
            <a:r>
              <a:rPr lang="en-US" b="1" dirty="0"/>
              <a:t>: ~18000</a:t>
            </a:r>
          </a:p>
          <a:p>
            <a:pPr marL="761946" lvl="1" indent="-228600"/>
            <a:r>
              <a:rPr lang="en-US" sz="2800" b="1" dirty="0">
                <a:solidFill>
                  <a:srgbClr val="006666"/>
                </a:solidFill>
              </a:rPr>
              <a:t>Training</a:t>
            </a:r>
            <a:r>
              <a:rPr lang="en-US" sz="2800" b="1" dirty="0"/>
              <a:t>: ~12000 </a:t>
            </a:r>
          </a:p>
          <a:p>
            <a:pPr marL="761946" lvl="1" indent="-228600"/>
            <a:r>
              <a:rPr lang="en-US" sz="2800" b="1" dirty="0">
                <a:solidFill>
                  <a:srgbClr val="006666"/>
                </a:solidFill>
              </a:rPr>
              <a:t>Test</a:t>
            </a:r>
            <a:r>
              <a:rPr lang="en-US" sz="2800" b="1" dirty="0"/>
              <a:t>: ~5000</a:t>
            </a:r>
          </a:p>
          <a:p>
            <a:pPr marL="761946" lvl="1" indent="-228600"/>
            <a:r>
              <a:rPr lang="en-US" sz="2800" b="1" dirty="0">
                <a:solidFill>
                  <a:srgbClr val="006666"/>
                </a:solidFill>
              </a:rPr>
              <a:t>Confusion Matrix</a:t>
            </a:r>
            <a:r>
              <a:rPr lang="en-US" sz="2800" b="1" dirty="0"/>
              <a:t>: ~600</a:t>
            </a:r>
            <a:endParaRPr lang="en-US" sz="2800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27015CAC-EF44-2755-D17F-F15E6C73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345" y="1706880"/>
            <a:ext cx="4197400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LOSS &amp; ACCURACY PLOTTING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F25A72-D256-C052-3631-3834B5DFE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and validation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8EC3A7-4AE0-85B0-5B76-F8F8A0BF1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Loss and validation</a:t>
            </a:r>
          </a:p>
        </p:txBody>
      </p:sp>
      <p:pic>
        <p:nvPicPr>
          <p:cNvPr id="8" name="Picture 7" descr="A picture containing text, screenshot, plot, display&#10;&#10;Description automatically generated">
            <a:extLst>
              <a:ext uri="{FF2B5EF4-FFF2-40B4-BE49-F238E27FC236}">
                <a16:creationId xmlns:a16="http://schemas.microsoft.com/office/drawing/2014/main" id="{703AEA13-848F-53F1-8403-489A59A2F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60" y="2659001"/>
            <a:ext cx="4804585" cy="3571995"/>
          </a:xfrm>
          <a:prstGeom prst="rect">
            <a:avLst/>
          </a:prstGeom>
        </p:spPr>
      </p:pic>
      <p:pic>
        <p:nvPicPr>
          <p:cNvPr id="10" name="Picture 9" descr="A picture containing text, screenshot, display, line&#10;&#10;Description automatically generated">
            <a:extLst>
              <a:ext uri="{FF2B5EF4-FFF2-40B4-BE49-F238E27FC236}">
                <a16:creationId xmlns:a16="http://schemas.microsoft.com/office/drawing/2014/main" id="{1CCE044F-6F86-53C3-2FAC-2C833B18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664180"/>
            <a:ext cx="4595298" cy="35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b="1" dirty="0"/>
              <a:t>MODEL ARCHITECTURE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5E03527-E123-8599-6B7A-E60CF3DDF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72E4CFE-DFA8-BF69-EC24-9197DF569D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40742" y="584200"/>
            <a:ext cx="5182870" cy="5588000"/>
          </a:xfrm>
          <a:noFill/>
        </p:spPr>
      </p:pic>
    </p:spTree>
    <p:extLst>
      <p:ext uri="{BB962C8B-B14F-4D97-AF65-F5344CB8AC3E}">
        <p14:creationId xmlns:p14="http://schemas.microsoft.com/office/powerpoint/2010/main" val="235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283</TotalTime>
  <Words>326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Tech 16x9</vt:lpstr>
      <vt:lpstr>Human Action Recognition</vt:lpstr>
      <vt:lpstr>INTRODUCTION</vt:lpstr>
      <vt:lpstr>OBJECTIVES</vt:lpstr>
      <vt:lpstr>About Project</vt:lpstr>
      <vt:lpstr>LIBRARIES INCLUDED</vt:lpstr>
      <vt:lpstr>MODEL DETAIL</vt:lpstr>
      <vt:lpstr>DATASET DETAILS</vt:lpstr>
      <vt:lpstr>LOSS &amp; ACCURACY PLOTTING </vt:lpstr>
      <vt:lpstr>MODEL ARCHITECTURE</vt:lpstr>
      <vt:lpstr>Similar Researchers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03-134202-088</dc:creator>
  <cp:lastModifiedBy>03-134202-088</cp:lastModifiedBy>
  <cp:revision>12</cp:revision>
  <dcterms:created xsi:type="dcterms:W3CDTF">2023-06-12T18:28:17Z</dcterms:created>
  <dcterms:modified xsi:type="dcterms:W3CDTF">2023-06-14T17:07:05Z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