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imo" charset="1" panose="020B0604020202020204"/>
      <p:regular r:id="rId17"/>
    </p:embeddedFont>
    <p:embeddedFont>
      <p:font typeface="Arimo Bold" charset="1" panose="020B0704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notesSlides/notesSlide2.xml" Type="http://schemas.openxmlformats.org/officeDocument/2006/relationships/notesSlide"/><Relationship Id="rId19" Target="notesSlides/notesSlide3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4.xml" Type="http://schemas.openxmlformats.org/officeDocument/2006/relationships/notesSlide"/><Relationship Id="rId21" Target="notesSlides/notesSlide5.xml" Type="http://schemas.openxmlformats.org/officeDocument/2006/relationships/notesSlide"/><Relationship Id="rId22" Target="notesSlides/notesSlide6.xml" Type="http://schemas.openxmlformats.org/officeDocument/2006/relationships/notesSlide"/><Relationship Id="rId23" Target="notesSlides/notesSlide7.xml" Type="http://schemas.openxmlformats.org/officeDocument/2006/relationships/notesSlide"/><Relationship Id="rId24" Target="fonts/font24.fntdata" Type="http://schemas.openxmlformats.org/officeDocument/2006/relationships/font"/><Relationship Id="rId25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3.png" Type="http://schemas.openxmlformats.org/officeDocument/2006/relationships/image"/><Relationship Id="rId4" Target="../media/image1.png" Type="http://schemas.openxmlformats.org/officeDocument/2006/relationships/image"/><Relationship Id="rId5" Target="../media/image1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3.png" Type="http://schemas.openxmlformats.org/officeDocument/2006/relationships/image"/><Relationship Id="rId4" Target="../media/image1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3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3.png" Type="http://schemas.openxmlformats.org/officeDocument/2006/relationships/image"/><Relationship Id="rId4" Target="../media/image1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svg" Type="http://schemas.openxmlformats.org/officeDocument/2006/relationships/image"/><Relationship Id="rId2" Target="../notesSlides/notesSlide8.xml" Type="http://schemas.openxmlformats.org/officeDocument/2006/relationships/notesSlide"/><Relationship Id="rId3" Target="../media/image13.png" Type="http://schemas.openxmlformats.org/officeDocument/2006/relationships/image"/><Relationship Id="rId4" Target="../media/image17.jpeg" Type="http://schemas.openxmlformats.org/officeDocument/2006/relationships/image"/><Relationship Id="rId5" Target="../media/image18.jpeg" Type="http://schemas.openxmlformats.org/officeDocument/2006/relationships/image"/><Relationship Id="rId6" Target="../media/image19.jpe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2"/>
          </a:xfrm>
          <a:custGeom>
            <a:avLst/>
            <a:gdLst/>
            <a:ahLst/>
            <a:cxnLst/>
            <a:rect r="r" b="b" t="t" l="l"/>
            <a:pathLst>
              <a:path h="10287002" w="18288006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61350" y="-291076"/>
            <a:ext cx="19115796" cy="10752652"/>
          </a:xfrm>
          <a:custGeom>
            <a:avLst/>
            <a:gdLst/>
            <a:ahLst/>
            <a:cxnLst/>
            <a:rect r="r" b="b" t="t" l="l"/>
            <a:pathLst>
              <a:path h="10752652" w="19115796">
                <a:moveTo>
                  <a:pt x="0" y="0"/>
                </a:moveTo>
                <a:lnTo>
                  <a:pt x="19115796" y="0"/>
                </a:lnTo>
                <a:lnTo>
                  <a:pt x="19115796" y="10752652"/>
                </a:lnTo>
                <a:lnTo>
                  <a:pt x="0" y="10752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14350" y="1545150"/>
            <a:ext cx="148200" cy="3576900"/>
          </a:xfrm>
          <a:custGeom>
            <a:avLst/>
            <a:gdLst/>
            <a:ahLst/>
            <a:cxnLst/>
            <a:rect r="r" b="b" t="t" l="l"/>
            <a:pathLst>
              <a:path h="3576900" w="148200">
                <a:moveTo>
                  <a:pt x="0" y="0"/>
                </a:moveTo>
                <a:lnTo>
                  <a:pt x="148200" y="0"/>
                </a:lnTo>
                <a:lnTo>
                  <a:pt x="148200" y="3576900"/>
                </a:lnTo>
                <a:lnTo>
                  <a:pt x="0" y="3576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619150" y="8970050"/>
            <a:ext cx="148200" cy="148200"/>
            <a:chOff x="0" y="0"/>
            <a:chExt cx="197600" cy="197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612" cy="197612"/>
            </a:xfrm>
            <a:custGeom>
              <a:avLst/>
              <a:gdLst/>
              <a:ahLst/>
              <a:cxnLst/>
              <a:rect r="r" b="b" t="t" l="l"/>
              <a:pathLst>
                <a:path h="197612" w="197612">
                  <a:moveTo>
                    <a:pt x="0" y="0"/>
                  </a:moveTo>
                  <a:lnTo>
                    <a:pt x="197612" y="0"/>
                  </a:lnTo>
                  <a:lnTo>
                    <a:pt x="197612" y="197612"/>
                  </a:lnTo>
                  <a:lnTo>
                    <a:pt x="0" y="197612"/>
                  </a:lnTo>
                  <a:close/>
                </a:path>
              </a:pathLst>
            </a:custGeom>
            <a:solidFill>
              <a:srgbClr val="6ABFD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7314350" y="9274900"/>
            <a:ext cx="148200" cy="148200"/>
            <a:chOff x="0" y="0"/>
            <a:chExt cx="197600" cy="197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7612" cy="197612"/>
            </a:xfrm>
            <a:custGeom>
              <a:avLst/>
              <a:gdLst/>
              <a:ahLst/>
              <a:cxnLst/>
              <a:rect r="r" b="b" t="t" l="l"/>
              <a:pathLst>
                <a:path h="197612" w="197612">
                  <a:moveTo>
                    <a:pt x="0" y="0"/>
                  </a:moveTo>
                  <a:lnTo>
                    <a:pt x="197612" y="0"/>
                  </a:lnTo>
                  <a:lnTo>
                    <a:pt x="197612" y="197612"/>
                  </a:lnTo>
                  <a:lnTo>
                    <a:pt x="0" y="197612"/>
                  </a:lnTo>
                  <a:close/>
                </a:path>
              </a:pathLst>
            </a:custGeom>
            <a:solidFill>
              <a:srgbClr val="6ABFDA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619150" y="9579750"/>
            <a:ext cx="148200" cy="148200"/>
            <a:chOff x="0" y="0"/>
            <a:chExt cx="197600" cy="197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7612" cy="197612"/>
            </a:xfrm>
            <a:custGeom>
              <a:avLst/>
              <a:gdLst/>
              <a:ahLst/>
              <a:cxnLst/>
              <a:rect r="r" b="b" t="t" l="l"/>
              <a:pathLst>
                <a:path h="197612" w="197612">
                  <a:moveTo>
                    <a:pt x="0" y="0"/>
                  </a:moveTo>
                  <a:lnTo>
                    <a:pt x="197612" y="0"/>
                  </a:lnTo>
                  <a:lnTo>
                    <a:pt x="197612" y="197612"/>
                  </a:lnTo>
                  <a:lnTo>
                    <a:pt x="0" y="197612"/>
                  </a:lnTo>
                  <a:close/>
                </a:path>
              </a:pathLst>
            </a:custGeom>
            <a:solidFill>
              <a:srgbClr val="6ABFDA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411300" y="616950"/>
            <a:ext cx="300600" cy="757900"/>
          </a:xfrm>
          <a:custGeom>
            <a:avLst/>
            <a:gdLst/>
            <a:ahLst/>
            <a:cxnLst/>
            <a:rect r="r" b="b" t="t" l="l"/>
            <a:pathLst>
              <a:path h="757900" w="300600">
                <a:moveTo>
                  <a:pt x="0" y="0"/>
                </a:moveTo>
                <a:lnTo>
                  <a:pt x="300600" y="0"/>
                </a:lnTo>
                <a:lnTo>
                  <a:pt x="300600" y="757900"/>
                </a:lnTo>
                <a:lnTo>
                  <a:pt x="0" y="757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61425" y="9413625"/>
            <a:ext cx="1093046" cy="287250"/>
          </a:xfrm>
          <a:custGeom>
            <a:avLst/>
            <a:gdLst/>
            <a:ahLst/>
            <a:cxnLst/>
            <a:rect r="r" b="b" t="t" l="l"/>
            <a:pathLst>
              <a:path h="287250" w="1093046">
                <a:moveTo>
                  <a:pt x="0" y="0"/>
                </a:moveTo>
                <a:lnTo>
                  <a:pt x="1093046" y="0"/>
                </a:lnTo>
                <a:lnTo>
                  <a:pt x="1093046" y="287250"/>
                </a:lnTo>
                <a:lnTo>
                  <a:pt x="0" y="2872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400325" y="2791200"/>
            <a:ext cx="11181750" cy="3212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2"/>
              </a:lnSpc>
            </a:pPr>
            <a:r>
              <a:rPr lang="en-US" sz="11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Video Game Sales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450025" y="1885725"/>
            <a:ext cx="1093046" cy="287250"/>
          </a:xfrm>
          <a:custGeom>
            <a:avLst/>
            <a:gdLst/>
            <a:ahLst/>
            <a:cxnLst/>
            <a:rect r="r" b="b" t="t" l="l"/>
            <a:pathLst>
              <a:path h="287250" w="1093046">
                <a:moveTo>
                  <a:pt x="0" y="0"/>
                </a:moveTo>
                <a:lnTo>
                  <a:pt x="1093046" y="0"/>
                </a:lnTo>
                <a:lnTo>
                  <a:pt x="1093046" y="287250"/>
                </a:lnTo>
                <a:lnTo>
                  <a:pt x="0" y="2872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032329" y="7143487"/>
            <a:ext cx="1191774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Overview of Video Game Sales Dataset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6" cy="10287002"/>
          </a:xfrm>
          <a:custGeom>
            <a:avLst/>
            <a:gdLst/>
            <a:ahLst/>
            <a:cxnLst/>
            <a:rect r="r" b="b" t="t" l="l"/>
            <a:pathLst>
              <a:path h="10287002" w="18288006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61350" y="1130046"/>
            <a:ext cx="19115796" cy="9331552"/>
          </a:xfrm>
          <a:custGeom>
            <a:avLst/>
            <a:gdLst/>
            <a:ahLst/>
            <a:cxnLst/>
            <a:rect r="r" b="b" t="t" l="l"/>
            <a:pathLst>
              <a:path h="9331552" w="19115796">
                <a:moveTo>
                  <a:pt x="0" y="0"/>
                </a:moveTo>
                <a:lnTo>
                  <a:pt x="19115796" y="0"/>
                </a:lnTo>
                <a:lnTo>
                  <a:pt x="19115796" y="9331552"/>
                </a:lnTo>
                <a:lnTo>
                  <a:pt x="0" y="9331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229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25750" y="735750"/>
            <a:ext cx="3576900" cy="148200"/>
          </a:xfrm>
          <a:custGeom>
            <a:avLst/>
            <a:gdLst/>
            <a:ahLst/>
            <a:cxnLst/>
            <a:rect r="r" b="b" t="t" l="l"/>
            <a:pathLst>
              <a:path h="148200" w="3576900">
                <a:moveTo>
                  <a:pt x="0" y="0"/>
                </a:moveTo>
                <a:lnTo>
                  <a:pt x="3576900" y="0"/>
                </a:lnTo>
                <a:lnTo>
                  <a:pt x="3576900" y="148200"/>
                </a:lnTo>
                <a:lnTo>
                  <a:pt x="0" y="148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61425" y="9413625"/>
            <a:ext cx="1093046" cy="287250"/>
          </a:xfrm>
          <a:custGeom>
            <a:avLst/>
            <a:gdLst/>
            <a:ahLst/>
            <a:cxnLst/>
            <a:rect r="r" b="b" t="t" l="l"/>
            <a:pathLst>
              <a:path h="287250" w="1093046">
                <a:moveTo>
                  <a:pt x="0" y="0"/>
                </a:moveTo>
                <a:lnTo>
                  <a:pt x="1093046" y="0"/>
                </a:lnTo>
                <a:lnTo>
                  <a:pt x="1093046" y="287250"/>
                </a:lnTo>
                <a:lnTo>
                  <a:pt x="0" y="2872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07948" y="3144525"/>
            <a:ext cx="12562788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6ABFDA"/>
                </a:solidFill>
                <a:latin typeface="Arimo"/>
                <a:ea typeface="Arimo"/>
                <a:cs typeface="Arimo"/>
                <a:sym typeface="Arimo"/>
              </a:rPr>
              <a:t> Overview of Video Game Sales Dataset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788200" y="7524500"/>
            <a:ext cx="453000" cy="757900"/>
          </a:xfrm>
          <a:custGeom>
            <a:avLst/>
            <a:gdLst/>
            <a:ahLst/>
            <a:cxnLst/>
            <a:rect r="r" b="b" t="t" l="l"/>
            <a:pathLst>
              <a:path h="757900" w="453000">
                <a:moveTo>
                  <a:pt x="0" y="0"/>
                </a:moveTo>
                <a:lnTo>
                  <a:pt x="453000" y="0"/>
                </a:lnTo>
                <a:lnTo>
                  <a:pt x="453000" y="757900"/>
                </a:lnTo>
                <a:lnTo>
                  <a:pt x="0" y="7579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50025" y="1885725"/>
            <a:ext cx="1093046" cy="287250"/>
          </a:xfrm>
          <a:custGeom>
            <a:avLst/>
            <a:gdLst/>
            <a:ahLst/>
            <a:cxnLst/>
            <a:rect r="r" b="b" t="t" l="l"/>
            <a:pathLst>
              <a:path h="287250" w="1093046">
                <a:moveTo>
                  <a:pt x="0" y="0"/>
                </a:moveTo>
                <a:lnTo>
                  <a:pt x="1093046" y="0"/>
                </a:lnTo>
                <a:lnTo>
                  <a:pt x="1093046" y="287250"/>
                </a:lnTo>
                <a:lnTo>
                  <a:pt x="0" y="2872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49278" y="-252724"/>
            <a:ext cx="19186554" cy="10792448"/>
          </a:xfrm>
          <a:custGeom>
            <a:avLst/>
            <a:gdLst/>
            <a:ahLst/>
            <a:cxnLst/>
            <a:rect r="r" b="b" t="t" l="l"/>
            <a:pathLst>
              <a:path h="10792448" w="19186554">
                <a:moveTo>
                  <a:pt x="0" y="0"/>
                </a:moveTo>
                <a:lnTo>
                  <a:pt x="19186554" y="0"/>
                </a:lnTo>
                <a:lnTo>
                  <a:pt x="19186554" y="10792448"/>
                </a:lnTo>
                <a:lnTo>
                  <a:pt x="0" y="107924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5614050"/>
            <a:ext cx="9107752" cy="4672950"/>
          </a:xfrm>
          <a:custGeom>
            <a:avLst/>
            <a:gdLst/>
            <a:ahLst/>
            <a:cxnLst/>
            <a:rect r="r" b="b" t="t" l="l"/>
            <a:pathLst>
              <a:path h="4672950" w="9107752">
                <a:moveTo>
                  <a:pt x="9107752" y="0"/>
                </a:moveTo>
                <a:lnTo>
                  <a:pt x="0" y="0"/>
                </a:lnTo>
                <a:lnTo>
                  <a:pt x="0" y="4672950"/>
                </a:lnTo>
                <a:lnTo>
                  <a:pt x="9107752" y="4672950"/>
                </a:lnTo>
                <a:lnTo>
                  <a:pt x="9107752" y="0"/>
                </a:lnTo>
                <a:close/>
              </a:path>
            </a:pathLst>
          </a:custGeom>
          <a:blipFill>
            <a:blip r:embed="rId4"/>
            <a:stretch>
              <a:fillRect l="-62707" t="-78379" r="0" b="-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31425" y="952900"/>
            <a:ext cx="8916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Dataset: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0190" y="2093788"/>
            <a:ext cx="9317385" cy="7205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1478" indent="-270739" lvl="1">
              <a:lnSpc>
                <a:spcPts val="3009"/>
              </a:lnSpc>
              <a:buFont typeface="Arial"/>
              <a:buChar char="•"/>
            </a:pPr>
            <a:r>
              <a:rPr lang="en-US" sz="250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Name: The name of the video game</a:t>
            </a:r>
          </a:p>
          <a:p>
            <a:pPr algn="l">
              <a:lnSpc>
                <a:spcPts val="3009"/>
              </a:lnSpc>
            </a:pPr>
          </a:p>
          <a:p>
            <a:pPr algn="l" marL="541478" indent="-270739" lvl="1">
              <a:lnSpc>
                <a:spcPts val="3009"/>
              </a:lnSpc>
              <a:buFont typeface="Arial"/>
              <a:buChar char="•"/>
            </a:pPr>
            <a:r>
              <a:rPr lang="en-US" sz="250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Platform: Gaming platform (e.g., PS4, Xbox One, PC)</a:t>
            </a:r>
          </a:p>
          <a:p>
            <a:pPr algn="l">
              <a:lnSpc>
                <a:spcPts val="3009"/>
              </a:lnSpc>
            </a:pPr>
          </a:p>
          <a:p>
            <a:pPr algn="l" marL="541478" indent="-270739" lvl="1">
              <a:lnSpc>
                <a:spcPts val="3009"/>
              </a:lnSpc>
              <a:buFont typeface="Arial"/>
              <a:buChar char="•"/>
            </a:pPr>
            <a:r>
              <a:rPr lang="en-US" sz="250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Genre: Genre classification (e.g., Action, Sports, RPG)</a:t>
            </a:r>
          </a:p>
          <a:p>
            <a:pPr algn="l">
              <a:lnSpc>
                <a:spcPts val="3009"/>
              </a:lnSpc>
            </a:pPr>
          </a:p>
          <a:p>
            <a:pPr algn="l" marL="541478" indent="-270739" lvl="1">
              <a:lnSpc>
                <a:spcPts val="3009"/>
              </a:lnSpc>
              <a:buFont typeface="Arial"/>
              <a:buChar char="•"/>
            </a:pPr>
            <a:r>
              <a:rPr lang="en-US" sz="250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Publisher: The company that published the game</a:t>
            </a:r>
          </a:p>
          <a:p>
            <a:pPr algn="l">
              <a:lnSpc>
                <a:spcPts val="3009"/>
              </a:lnSpc>
            </a:pPr>
          </a:p>
          <a:p>
            <a:pPr algn="l" marL="541478" indent="-270739" lvl="1">
              <a:lnSpc>
                <a:spcPts val="3009"/>
              </a:lnSpc>
              <a:buFont typeface="Arial"/>
              <a:buChar char="•"/>
            </a:pPr>
            <a:r>
              <a:rPr lang="en-US" sz="250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NA_Sales: North American sales, measured in millions of units</a:t>
            </a:r>
          </a:p>
          <a:p>
            <a:pPr algn="l" marL="541478" indent="-270739" lvl="1">
              <a:lnSpc>
                <a:spcPts val="3009"/>
              </a:lnSpc>
              <a:buFont typeface="Arial"/>
              <a:buChar char="•"/>
            </a:pPr>
            <a:r>
              <a:rPr lang="en-US" sz="250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EU_Sales: European sales, measured in millions of units</a:t>
            </a:r>
          </a:p>
          <a:p>
            <a:pPr algn="l">
              <a:lnSpc>
                <a:spcPts val="3009"/>
              </a:lnSpc>
            </a:pPr>
          </a:p>
          <a:p>
            <a:pPr algn="l" marL="541478" indent="-270739" lvl="1">
              <a:lnSpc>
                <a:spcPts val="3009"/>
              </a:lnSpc>
              <a:buFont typeface="Arial"/>
              <a:buChar char="•"/>
            </a:pPr>
            <a:r>
              <a:rPr lang="en-US" sz="250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JP_Sales: Japanese sales, measured in millions of units</a:t>
            </a:r>
          </a:p>
          <a:p>
            <a:pPr algn="l">
              <a:lnSpc>
                <a:spcPts val="3009"/>
              </a:lnSpc>
            </a:pPr>
          </a:p>
          <a:p>
            <a:pPr algn="l" marL="541478" indent="-270739" lvl="1">
              <a:lnSpc>
                <a:spcPts val="3009"/>
              </a:lnSpc>
              <a:buFont typeface="Arial"/>
              <a:buChar char="•"/>
            </a:pPr>
            <a:r>
              <a:rPr lang="en-US" sz="250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Other_Sales: Sales in regions other than North America,</a:t>
            </a:r>
          </a:p>
          <a:p>
            <a:pPr algn="l">
              <a:lnSpc>
                <a:spcPts val="3009"/>
              </a:lnSpc>
            </a:pPr>
            <a:r>
              <a:rPr lang="en-US" sz="250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Europe, and Japan, in millions of units</a:t>
            </a:r>
          </a:p>
          <a:p>
            <a:pPr algn="l">
              <a:lnSpc>
                <a:spcPts val="3009"/>
              </a:lnSpc>
            </a:pPr>
          </a:p>
          <a:p>
            <a:pPr algn="l" marL="541478" indent="-270739" lvl="1">
              <a:lnSpc>
                <a:spcPts val="3009"/>
              </a:lnSpc>
              <a:buFont typeface="Arial"/>
              <a:buChar char="•"/>
            </a:pPr>
            <a:r>
              <a:rPr lang="en-US" sz="250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Global_Sales: Total global sales, measured in millions of units</a:t>
            </a:r>
          </a:p>
          <a:p>
            <a:pPr algn="l">
              <a:lnSpc>
                <a:spcPts val="300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653275" y="1502875"/>
            <a:ext cx="5072250" cy="7418250"/>
          </a:xfrm>
          <a:custGeom>
            <a:avLst/>
            <a:gdLst/>
            <a:ahLst/>
            <a:cxnLst/>
            <a:rect r="r" b="b" t="t" l="l"/>
            <a:pathLst>
              <a:path h="7418250" w="5072250">
                <a:moveTo>
                  <a:pt x="0" y="0"/>
                </a:moveTo>
                <a:lnTo>
                  <a:pt x="5072250" y="0"/>
                </a:lnTo>
                <a:lnTo>
                  <a:pt x="5072250" y="7418250"/>
                </a:lnTo>
                <a:lnTo>
                  <a:pt x="0" y="74182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9846" t="0" r="-59837" b="-115"/>
            </a:stretch>
          </a:blipFill>
        </p:spPr>
      </p:sp>
      <p:grpSp>
        <p:nvGrpSpPr>
          <p:cNvPr name="Group 7" id="7"/>
          <p:cNvGrpSpPr/>
          <p:nvPr/>
        </p:nvGrpSpPr>
        <p:grpSpPr>
          <a:xfrm rot="5400000">
            <a:off x="11028023" y="7828077"/>
            <a:ext cx="287250" cy="287250"/>
            <a:chOff x="0" y="0"/>
            <a:chExt cx="383000" cy="383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0071" y="60071"/>
              <a:ext cx="262890" cy="262890"/>
            </a:xfrm>
            <a:custGeom>
              <a:avLst/>
              <a:gdLst/>
              <a:ahLst/>
              <a:cxnLst/>
              <a:rect r="r" b="b" t="t" l="l"/>
              <a:pathLst>
                <a:path h="262890" w="262890">
                  <a:moveTo>
                    <a:pt x="0" y="131445"/>
                  </a:moveTo>
                  <a:lnTo>
                    <a:pt x="131445" y="131445"/>
                  </a:lnTo>
                  <a:lnTo>
                    <a:pt x="131445" y="0"/>
                  </a:lnTo>
                  <a:lnTo>
                    <a:pt x="131445" y="131445"/>
                  </a:lnTo>
                  <a:lnTo>
                    <a:pt x="262890" y="131445"/>
                  </a:lnTo>
                  <a:lnTo>
                    <a:pt x="131445" y="131445"/>
                  </a:lnTo>
                  <a:lnTo>
                    <a:pt x="131445" y="262890"/>
                  </a:lnTo>
                  <a:lnTo>
                    <a:pt x="131445" y="131445"/>
                  </a:lnTo>
                  <a:lnTo>
                    <a:pt x="0" y="13144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7371" y="47371"/>
              <a:ext cx="288290" cy="288290"/>
            </a:xfrm>
            <a:custGeom>
              <a:avLst/>
              <a:gdLst/>
              <a:ahLst/>
              <a:cxnLst/>
              <a:rect r="r" b="b" t="t" l="l"/>
              <a:pathLst>
                <a:path h="288290" w="288290">
                  <a:moveTo>
                    <a:pt x="12700" y="131445"/>
                  </a:moveTo>
                  <a:lnTo>
                    <a:pt x="144145" y="131445"/>
                  </a:lnTo>
                  <a:lnTo>
                    <a:pt x="144145" y="144145"/>
                  </a:lnTo>
                  <a:lnTo>
                    <a:pt x="131445" y="144145"/>
                  </a:lnTo>
                  <a:lnTo>
                    <a:pt x="131445" y="12700"/>
                  </a:lnTo>
                  <a:cubicBezTo>
                    <a:pt x="131445" y="5715"/>
                    <a:pt x="137160" y="0"/>
                    <a:pt x="144145" y="0"/>
                  </a:cubicBezTo>
                  <a:cubicBezTo>
                    <a:pt x="151130" y="0"/>
                    <a:pt x="156845" y="5715"/>
                    <a:pt x="156845" y="12700"/>
                  </a:cubicBezTo>
                  <a:lnTo>
                    <a:pt x="156845" y="144145"/>
                  </a:lnTo>
                  <a:lnTo>
                    <a:pt x="144145" y="144145"/>
                  </a:lnTo>
                  <a:lnTo>
                    <a:pt x="144145" y="131445"/>
                  </a:lnTo>
                  <a:lnTo>
                    <a:pt x="275590" y="131445"/>
                  </a:lnTo>
                  <a:lnTo>
                    <a:pt x="275590" y="144145"/>
                  </a:lnTo>
                  <a:lnTo>
                    <a:pt x="275590" y="131445"/>
                  </a:lnTo>
                  <a:lnTo>
                    <a:pt x="275590" y="144145"/>
                  </a:lnTo>
                  <a:lnTo>
                    <a:pt x="275590" y="156845"/>
                  </a:lnTo>
                  <a:lnTo>
                    <a:pt x="144145" y="156845"/>
                  </a:lnTo>
                  <a:lnTo>
                    <a:pt x="144145" y="144145"/>
                  </a:lnTo>
                  <a:lnTo>
                    <a:pt x="156845" y="144145"/>
                  </a:lnTo>
                  <a:lnTo>
                    <a:pt x="156845" y="275590"/>
                  </a:lnTo>
                  <a:lnTo>
                    <a:pt x="144145" y="275590"/>
                  </a:lnTo>
                  <a:lnTo>
                    <a:pt x="144145" y="262890"/>
                  </a:lnTo>
                  <a:lnTo>
                    <a:pt x="144145" y="275590"/>
                  </a:lnTo>
                  <a:lnTo>
                    <a:pt x="131445" y="275590"/>
                  </a:lnTo>
                  <a:lnTo>
                    <a:pt x="131445" y="144145"/>
                  </a:lnTo>
                  <a:lnTo>
                    <a:pt x="144145" y="144145"/>
                  </a:lnTo>
                  <a:lnTo>
                    <a:pt x="144145" y="156845"/>
                  </a:lnTo>
                  <a:lnTo>
                    <a:pt x="12700" y="156845"/>
                  </a:lnTo>
                  <a:lnTo>
                    <a:pt x="12700" y="144145"/>
                  </a:lnTo>
                  <a:lnTo>
                    <a:pt x="12700" y="131445"/>
                  </a:lnTo>
                  <a:moveTo>
                    <a:pt x="12700" y="156845"/>
                  </a:moveTo>
                  <a:cubicBezTo>
                    <a:pt x="5715" y="156845"/>
                    <a:pt x="0" y="151130"/>
                    <a:pt x="0" y="144145"/>
                  </a:cubicBezTo>
                  <a:cubicBezTo>
                    <a:pt x="0" y="137160"/>
                    <a:pt x="5715" y="131445"/>
                    <a:pt x="12700" y="131445"/>
                  </a:cubicBezTo>
                  <a:lnTo>
                    <a:pt x="144145" y="131445"/>
                  </a:lnTo>
                  <a:cubicBezTo>
                    <a:pt x="151130" y="131445"/>
                    <a:pt x="156845" y="137160"/>
                    <a:pt x="156845" y="144145"/>
                  </a:cubicBezTo>
                  <a:lnTo>
                    <a:pt x="156845" y="275590"/>
                  </a:lnTo>
                  <a:cubicBezTo>
                    <a:pt x="156845" y="282575"/>
                    <a:pt x="151130" y="288290"/>
                    <a:pt x="144145" y="288290"/>
                  </a:cubicBezTo>
                  <a:cubicBezTo>
                    <a:pt x="137160" y="288290"/>
                    <a:pt x="131445" y="282575"/>
                    <a:pt x="131445" y="275590"/>
                  </a:cubicBezTo>
                  <a:lnTo>
                    <a:pt x="131445" y="144145"/>
                  </a:lnTo>
                  <a:cubicBezTo>
                    <a:pt x="131445" y="137160"/>
                    <a:pt x="137160" y="131445"/>
                    <a:pt x="144145" y="131445"/>
                  </a:cubicBezTo>
                  <a:lnTo>
                    <a:pt x="275590" y="131445"/>
                  </a:lnTo>
                  <a:cubicBezTo>
                    <a:pt x="282575" y="131445"/>
                    <a:pt x="288290" y="137160"/>
                    <a:pt x="288290" y="144145"/>
                  </a:cubicBezTo>
                  <a:cubicBezTo>
                    <a:pt x="288290" y="151130"/>
                    <a:pt x="282575" y="156845"/>
                    <a:pt x="275590" y="156845"/>
                  </a:cubicBezTo>
                  <a:lnTo>
                    <a:pt x="144145" y="156845"/>
                  </a:lnTo>
                  <a:cubicBezTo>
                    <a:pt x="137160" y="156845"/>
                    <a:pt x="131445" y="151130"/>
                    <a:pt x="131445" y="144145"/>
                  </a:cubicBezTo>
                  <a:lnTo>
                    <a:pt x="131445" y="12700"/>
                  </a:lnTo>
                  <a:lnTo>
                    <a:pt x="144145" y="12700"/>
                  </a:lnTo>
                  <a:lnTo>
                    <a:pt x="144145" y="25400"/>
                  </a:lnTo>
                  <a:lnTo>
                    <a:pt x="144145" y="12700"/>
                  </a:lnTo>
                  <a:lnTo>
                    <a:pt x="156845" y="12700"/>
                  </a:lnTo>
                  <a:lnTo>
                    <a:pt x="156845" y="144145"/>
                  </a:lnTo>
                  <a:cubicBezTo>
                    <a:pt x="156845" y="151130"/>
                    <a:pt x="151130" y="156845"/>
                    <a:pt x="144145" y="156845"/>
                  </a:cubicBezTo>
                  <a:lnTo>
                    <a:pt x="12700" y="15684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11028023" y="8096675"/>
            <a:ext cx="287250" cy="287250"/>
            <a:chOff x="0" y="0"/>
            <a:chExt cx="383000" cy="383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0071" y="60071"/>
              <a:ext cx="262890" cy="262890"/>
            </a:xfrm>
            <a:custGeom>
              <a:avLst/>
              <a:gdLst/>
              <a:ahLst/>
              <a:cxnLst/>
              <a:rect r="r" b="b" t="t" l="l"/>
              <a:pathLst>
                <a:path h="262890" w="262890">
                  <a:moveTo>
                    <a:pt x="0" y="131445"/>
                  </a:moveTo>
                  <a:lnTo>
                    <a:pt x="131445" y="131445"/>
                  </a:lnTo>
                  <a:lnTo>
                    <a:pt x="131445" y="0"/>
                  </a:lnTo>
                  <a:lnTo>
                    <a:pt x="131445" y="131445"/>
                  </a:lnTo>
                  <a:lnTo>
                    <a:pt x="262890" y="131445"/>
                  </a:lnTo>
                  <a:lnTo>
                    <a:pt x="131445" y="131445"/>
                  </a:lnTo>
                  <a:lnTo>
                    <a:pt x="131445" y="262890"/>
                  </a:lnTo>
                  <a:lnTo>
                    <a:pt x="131445" y="131445"/>
                  </a:lnTo>
                  <a:lnTo>
                    <a:pt x="0" y="13144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7371" y="47371"/>
              <a:ext cx="288290" cy="288290"/>
            </a:xfrm>
            <a:custGeom>
              <a:avLst/>
              <a:gdLst/>
              <a:ahLst/>
              <a:cxnLst/>
              <a:rect r="r" b="b" t="t" l="l"/>
              <a:pathLst>
                <a:path h="288290" w="288290">
                  <a:moveTo>
                    <a:pt x="12700" y="131445"/>
                  </a:moveTo>
                  <a:lnTo>
                    <a:pt x="144145" y="131445"/>
                  </a:lnTo>
                  <a:lnTo>
                    <a:pt x="144145" y="144145"/>
                  </a:lnTo>
                  <a:lnTo>
                    <a:pt x="131445" y="144145"/>
                  </a:lnTo>
                  <a:lnTo>
                    <a:pt x="131445" y="12700"/>
                  </a:lnTo>
                  <a:cubicBezTo>
                    <a:pt x="131445" y="5715"/>
                    <a:pt x="137160" y="0"/>
                    <a:pt x="144145" y="0"/>
                  </a:cubicBezTo>
                  <a:cubicBezTo>
                    <a:pt x="151130" y="0"/>
                    <a:pt x="156845" y="5715"/>
                    <a:pt x="156845" y="12700"/>
                  </a:cubicBezTo>
                  <a:lnTo>
                    <a:pt x="156845" y="144145"/>
                  </a:lnTo>
                  <a:lnTo>
                    <a:pt x="144145" y="144145"/>
                  </a:lnTo>
                  <a:lnTo>
                    <a:pt x="144145" y="131445"/>
                  </a:lnTo>
                  <a:lnTo>
                    <a:pt x="275590" y="131445"/>
                  </a:lnTo>
                  <a:lnTo>
                    <a:pt x="275590" y="144145"/>
                  </a:lnTo>
                  <a:lnTo>
                    <a:pt x="275590" y="131445"/>
                  </a:lnTo>
                  <a:lnTo>
                    <a:pt x="275590" y="144145"/>
                  </a:lnTo>
                  <a:lnTo>
                    <a:pt x="275590" y="156845"/>
                  </a:lnTo>
                  <a:lnTo>
                    <a:pt x="144145" y="156845"/>
                  </a:lnTo>
                  <a:lnTo>
                    <a:pt x="144145" y="144145"/>
                  </a:lnTo>
                  <a:lnTo>
                    <a:pt x="156845" y="144145"/>
                  </a:lnTo>
                  <a:lnTo>
                    <a:pt x="156845" y="275590"/>
                  </a:lnTo>
                  <a:lnTo>
                    <a:pt x="144145" y="275590"/>
                  </a:lnTo>
                  <a:lnTo>
                    <a:pt x="144145" y="262890"/>
                  </a:lnTo>
                  <a:lnTo>
                    <a:pt x="144145" y="275590"/>
                  </a:lnTo>
                  <a:lnTo>
                    <a:pt x="131445" y="275590"/>
                  </a:lnTo>
                  <a:lnTo>
                    <a:pt x="131445" y="144145"/>
                  </a:lnTo>
                  <a:lnTo>
                    <a:pt x="144145" y="144145"/>
                  </a:lnTo>
                  <a:lnTo>
                    <a:pt x="144145" y="156845"/>
                  </a:lnTo>
                  <a:lnTo>
                    <a:pt x="12700" y="156845"/>
                  </a:lnTo>
                  <a:lnTo>
                    <a:pt x="12700" y="144145"/>
                  </a:lnTo>
                  <a:lnTo>
                    <a:pt x="12700" y="131445"/>
                  </a:lnTo>
                  <a:moveTo>
                    <a:pt x="12700" y="156845"/>
                  </a:moveTo>
                  <a:cubicBezTo>
                    <a:pt x="5715" y="156845"/>
                    <a:pt x="0" y="151130"/>
                    <a:pt x="0" y="144145"/>
                  </a:cubicBezTo>
                  <a:cubicBezTo>
                    <a:pt x="0" y="137160"/>
                    <a:pt x="5715" y="131445"/>
                    <a:pt x="12700" y="131445"/>
                  </a:cubicBezTo>
                  <a:lnTo>
                    <a:pt x="144145" y="131445"/>
                  </a:lnTo>
                  <a:cubicBezTo>
                    <a:pt x="151130" y="131445"/>
                    <a:pt x="156845" y="137160"/>
                    <a:pt x="156845" y="144145"/>
                  </a:cubicBezTo>
                  <a:lnTo>
                    <a:pt x="156845" y="275590"/>
                  </a:lnTo>
                  <a:cubicBezTo>
                    <a:pt x="156845" y="282575"/>
                    <a:pt x="151130" y="288290"/>
                    <a:pt x="144145" y="288290"/>
                  </a:cubicBezTo>
                  <a:cubicBezTo>
                    <a:pt x="137160" y="288290"/>
                    <a:pt x="131445" y="282575"/>
                    <a:pt x="131445" y="275590"/>
                  </a:cubicBezTo>
                  <a:lnTo>
                    <a:pt x="131445" y="144145"/>
                  </a:lnTo>
                  <a:cubicBezTo>
                    <a:pt x="131445" y="137160"/>
                    <a:pt x="137160" y="131445"/>
                    <a:pt x="144145" y="131445"/>
                  </a:cubicBezTo>
                  <a:lnTo>
                    <a:pt x="275590" y="131445"/>
                  </a:lnTo>
                  <a:cubicBezTo>
                    <a:pt x="282575" y="131445"/>
                    <a:pt x="288290" y="137160"/>
                    <a:pt x="288290" y="144145"/>
                  </a:cubicBezTo>
                  <a:cubicBezTo>
                    <a:pt x="288290" y="151130"/>
                    <a:pt x="282575" y="156845"/>
                    <a:pt x="275590" y="156845"/>
                  </a:cubicBezTo>
                  <a:lnTo>
                    <a:pt x="144145" y="156845"/>
                  </a:lnTo>
                  <a:cubicBezTo>
                    <a:pt x="137160" y="156845"/>
                    <a:pt x="131445" y="151130"/>
                    <a:pt x="131445" y="144145"/>
                  </a:cubicBezTo>
                  <a:lnTo>
                    <a:pt x="131445" y="12700"/>
                  </a:lnTo>
                  <a:lnTo>
                    <a:pt x="144145" y="12700"/>
                  </a:lnTo>
                  <a:lnTo>
                    <a:pt x="144145" y="25400"/>
                  </a:lnTo>
                  <a:lnTo>
                    <a:pt x="144145" y="12700"/>
                  </a:lnTo>
                  <a:lnTo>
                    <a:pt x="156845" y="12700"/>
                  </a:lnTo>
                  <a:lnTo>
                    <a:pt x="156845" y="144145"/>
                  </a:lnTo>
                  <a:cubicBezTo>
                    <a:pt x="156845" y="151130"/>
                    <a:pt x="151130" y="156845"/>
                    <a:pt x="144145" y="156845"/>
                  </a:cubicBezTo>
                  <a:lnTo>
                    <a:pt x="12700" y="15684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5400000">
            <a:off x="11028023" y="8365275"/>
            <a:ext cx="287250" cy="287250"/>
            <a:chOff x="0" y="0"/>
            <a:chExt cx="383000" cy="383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0071" y="60071"/>
              <a:ext cx="262890" cy="262890"/>
            </a:xfrm>
            <a:custGeom>
              <a:avLst/>
              <a:gdLst/>
              <a:ahLst/>
              <a:cxnLst/>
              <a:rect r="r" b="b" t="t" l="l"/>
              <a:pathLst>
                <a:path h="262890" w="262890">
                  <a:moveTo>
                    <a:pt x="0" y="131445"/>
                  </a:moveTo>
                  <a:lnTo>
                    <a:pt x="131445" y="131445"/>
                  </a:lnTo>
                  <a:lnTo>
                    <a:pt x="131445" y="0"/>
                  </a:lnTo>
                  <a:lnTo>
                    <a:pt x="131445" y="131445"/>
                  </a:lnTo>
                  <a:lnTo>
                    <a:pt x="262890" y="131445"/>
                  </a:lnTo>
                  <a:lnTo>
                    <a:pt x="131445" y="131445"/>
                  </a:lnTo>
                  <a:lnTo>
                    <a:pt x="131445" y="262890"/>
                  </a:lnTo>
                  <a:lnTo>
                    <a:pt x="131445" y="131445"/>
                  </a:lnTo>
                  <a:lnTo>
                    <a:pt x="0" y="13144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47371" y="47371"/>
              <a:ext cx="288290" cy="288290"/>
            </a:xfrm>
            <a:custGeom>
              <a:avLst/>
              <a:gdLst/>
              <a:ahLst/>
              <a:cxnLst/>
              <a:rect r="r" b="b" t="t" l="l"/>
              <a:pathLst>
                <a:path h="288290" w="288290">
                  <a:moveTo>
                    <a:pt x="12700" y="131445"/>
                  </a:moveTo>
                  <a:lnTo>
                    <a:pt x="144145" y="131445"/>
                  </a:lnTo>
                  <a:lnTo>
                    <a:pt x="144145" y="144145"/>
                  </a:lnTo>
                  <a:lnTo>
                    <a:pt x="131445" y="144145"/>
                  </a:lnTo>
                  <a:lnTo>
                    <a:pt x="131445" y="12700"/>
                  </a:lnTo>
                  <a:cubicBezTo>
                    <a:pt x="131445" y="5715"/>
                    <a:pt x="137160" y="0"/>
                    <a:pt x="144145" y="0"/>
                  </a:cubicBezTo>
                  <a:cubicBezTo>
                    <a:pt x="151130" y="0"/>
                    <a:pt x="156845" y="5715"/>
                    <a:pt x="156845" y="12700"/>
                  </a:cubicBezTo>
                  <a:lnTo>
                    <a:pt x="156845" y="144145"/>
                  </a:lnTo>
                  <a:lnTo>
                    <a:pt x="144145" y="144145"/>
                  </a:lnTo>
                  <a:lnTo>
                    <a:pt x="144145" y="131445"/>
                  </a:lnTo>
                  <a:lnTo>
                    <a:pt x="275590" y="131445"/>
                  </a:lnTo>
                  <a:lnTo>
                    <a:pt x="275590" y="144145"/>
                  </a:lnTo>
                  <a:lnTo>
                    <a:pt x="275590" y="131445"/>
                  </a:lnTo>
                  <a:lnTo>
                    <a:pt x="275590" y="144145"/>
                  </a:lnTo>
                  <a:lnTo>
                    <a:pt x="275590" y="156845"/>
                  </a:lnTo>
                  <a:lnTo>
                    <a:pt x="144145" y="156845"/>
                  </a:lnTo>
                  <a:lnTo>
                    <a:pt x="144145" y="144145"/>
                  </a:lnTo>
                  <a:lnTo>
                    <a:pt x="156845" y="144145"/>
                  </a:lnTo>
                  <a:lnTo>
                    <a:pt x="156845" y="275590"/>
                  </a:lnTo>
                  <a:lnTo>
                    <a:pt x="144145" y="275590"/>
                  </a:lnTo>
                  <a:lnTo>
                    <a:pt x="144145" y="262890"/>
                  </a:lnTo>
                  <a:lnTo>
                    <a:pt x="144145" y="275590"/>
                  </a:lnTo>
                  <a:lnTo>
                    <a:pt x="131445" y="275590"/>
                  </a:lnTo>
                  <a:lnTo>
                    <a:pt x="131445" y="144145"/>
                  </a:lnTo>
                  <a:lnTo>
                    <a:pt x="144145" y="144145"/>
                  </a:lnTo>
                  <a:lnTo>
                    <a:pt x="144145" y="156845"/>
                  </a:lnTo>
                  <a:lnTo>
                    <a:pt x="12700" y="156845"/>
                  </a:lnTo>
                  <a:lnTo>
                    <a:pt x="12700" y="144145"/>
                  </a:lnTo>
                  <a:lnTo>
                    <a:pt x="12700" y="131445"/>
                  </a:lnTo>
                  <a:moveTo>
                    <a:pt x="12700" y="156845"/>
                  </a:moveTo>
                  <a:cubicBezTo>
                    <a:pt x="5715" y="156845"/>
                    <a:pt x="0" y="151130"/>
                    <a:pt x="0" y="144145"/>
                  </a:cubicBezTo>
                  <a:cubicBezTo>
                    <a:pt x="0" y="137160"/>
                    <a:pt x="5715" y="131445"/>
                    <a:pt x="12700" y="131445"/>
                  </a:cubicBezTo>
                  <a:lnTo>
                    <a:pt x="144145" y="131445"/>
                  </a:lnTo>
                  <a:cubicBezTo>
                    <a:pt x="151130" y="131445"/>
                    <a:pt x="156845" y="137160"/>
                    <a:pt x="156845" y="144145"/>
                  </a:cubicBezTo>
                  <a:lnTo>
                    <a:pt x="156845" y="275590"/>
                  </a:lnTo>
                  <a:cubicBezTo>
                    <a:pt x="156845" y="282575"/>
                    <a:pt x="151130" y="288290"/>
                    <a:pt x="144145" y="288290"/>
                  </a:cubicBezTo>
                  <a:cubicBezTo>
                    <a:pt x="137160" y="288290"/>
                    <a:pt x="131445" y="282575"/>
                    <a:pt x="131445" y="275590"/>
                  </a:cubicBezTo>
                  <a:lnTo>
                    <a:pt x="131445" y="144145"/>
                  </a:lnTo>
                  <a:cubicBezTo>
                    <a:pt x="131445" y="137160"/>
                    <a:pt x="137160" y="131445"/>
                    <a:pt x="144145" y="131445"/>
                  </a:cubicBezTo>
                  <a:lnTo>
                    <a:pt x="275590" y="131445"/>
                  </a:lnTo>
                  <a:cubicBezTo>
                    <a:pt x="282575" y="131445"/>
                    <a:pt x="288290" y="137160"/>
                    <a:pt x="288290" y="144145"/>
                  </a:cubicBezTo>
                  <a:cubicBezTo>
                    <a:pt x="288290" y="151130"/>
                    <a:pt x="282575" y="156845"/>
                    <a:pt x="275590" y="156845"/>
                  </a:cubicBezTo>
                  <a:lnTo>
                    <a:pt x="144145" y="156845"/>
                  </a:lnTo>
                  <a:cubicBezTo>
                    <a:pt x="137160" y="156845"/>
                    <a:pt x="131445" y="151130"/>
                    <a:pt x="131445" y="144145"/>
                  </a:cubicBezTo>
                  <a:lnTo>
                    <a:pt x="131445" y="12700"/>
                  </a:lnTo>
                  <a:lnTo>
                    <a:pt x="144145" y="12700"/>
                  </a:lnTo>
                  <a:lnTo>
                    <a:pt x="144145" y="25400"/>
                  </a:lnTo>
                  <a:lnTo>
                    <a:pt x="144145" y="12700"/>
                  </a:lnTo>
                  <a:lnTo>
                    <a:pt x="156845" y="12700"/>
                  </a:lnTo>
                  <a:lnTo>
                    <a:pt x="156845" y="144145"/>
                  </a:lnTo>
                  <a:cubicBezTo>
                    <a:pt x="156845" y="151130"/>
                    <a:pt x="151130" y="156845"/>
                    <a:pt x="144145" y="156845"/>
                  </a:cubicBezTo>
                  <a:lnTo>
                    <a:pt x="12700" y="15684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11028023" y="8633873"/>
            <a:ext cx="287250" cy="287250"/>
            <a:chOff x="0" y="0"/>
            <a:chExt cx="383000" cy="383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0071" y="60071"/>
              <a:ext cx="262890" cy="262890"/>
            </a:xfrm>
            <a:custGeom>
              <a:avLst/>
              <a:gdLst/>
              <a:ahLst/>
              <a:cxnLst/>
              <a:rect r="r" b="b" t="t" l="l"/>
              <a:pathLst>
                <a:path h="262890" w="262890">
                  <a:moveTo>
                    <a:pt x="0" y="131445"/>
                  </a:moveTo>
                  <a:lnTo>
                    <a:pt x="131445" y="131445"/>
                  </a:lnTo>
                  <a:lnTo>
                    <a:pt x="131445" y="0"/>
                  </a:lnTo>
                  <a:lnTo>
                    <a:pt x="131445" y="131445"/>
                  </a:lnTo>
                  <a:lnTo>
                    <a:pt x="262890" y="131445"/>
                  </a:lnTo>
                  <a:lnTo>
                    <a:pt x="131445" y="131445"/>
                  </a:lnTo>
                  <a:lnTo>
                    <a:pt x="131445" y="262890"/>
                  </a:lnTo>
                  <a:lnTo>
                    <a:pt x="131445" y="131445"/>
                  </a:lnTo>
                  <a:lnTo>
                    <a:pt x="0" y="13144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7371" y="47371"/>
              <a:ext cx="288290" cy="288290"/>
            </a:xfrm>
            <a:custGeom>
              <a:avLst/>
              <a:gdLst/>
              <a:ahLst/>
              <a:cxnLst/>
              <a:rect r="r" b="b" t="t" l="l"/>
              <a:pathLst>
                <a:path h="288290" w="288290">
                  <a:moveTo>
                    <a:pt x="12700" y="131445"/>
                  </a:moveTo>
                  <a:lnTo>
                    <a:pt x="144145" y="131445"/>
                  </a:lnTo>
                  <a:lnTo>
                    <a:pt x="144145" y="144145"/>
                  </a:lnTo>
                  <a:lnTo>
                    <a:pt x="131445" y="144145"/>
                  </a:lnTo>
                  <a:lnTo>
                    <a:pt x="131445" y="12700"/>
                  </a:lnTo>
                  <a:cubicBezTo>
                    <a:pt x="131445" y="5715"/>
                    <a:pt x="137160" y="0"/>
                    <a:pt x="144145" y="0"/>
                  </a:cubicBezTo>
                  <a:cubicBezTo>
                    <a:pt x="151130" y="0"/>
                    <a:pt x="156845" y="5715"/>
                    <a:pt x="156845" y="12700"/>
                  </a:cubicBezTo>
                  <a:lnTo>
                    <a:pt x="156845" y="144145"/>
                  </a:lnTo>
                  <a:lnTo>
                    <a:pt x="144145" y="144145"/>
                  </a:lnTo>
                  <a:lnTo>
                    <a:pt x="144145" y="131445"/>
                  </a:lnTo>
                  <a:lnTo>
                    <a:pt x="275590" y="131445"/>
                  </a:lnTo>
                  <a:lnTo>
                    <a:pt x="275590" y="144145"/>
                  </a:lnTo>
                  <a:lnTo>
                    <a:pt x="275590" y="131445"/>
                  </a:lnTo>
                  <a:lnTo>
                    <a:pt x="275590" y="144145"/>
                  </a:lnTo>
                  <a:lnTo>
                    <a:pt x="275590" y="156845"/>
                  </a:lnTo>
                  <a:lnTo>
                    <a:pt x="144145" y="156845"/>
                  </a:lnTo>
                  <a:lnTo>
                    <a:pt x="144145" y="144145"/>
                  </a:lnTo>
                  <a:lnTo>
                    <a:pt x="156845" y="144145"/>
                  </a:lnTo>
                  <a:lnTo>
                    <a:pt x="156845" y="275590"/>
                  </a:lnTo>
                  <a:lnTo>
                    <a:pt x="144145" y="275590"/>
                  </a:lnTo>
                  <a:lnTo>
                    <a:pt x="144145" y="262890"/>
                  </a:lnTo>
                  <a:lnTo>
                    <a:pt x="144145" y="275590"/>
                  </a:lnTo>
                  <a:lnTo>
                    <a:pt x="131445" y="275590"/>
                  </a:lnTo>
                  <a:lnTo>
                    <a:pt x="131445" y="144145"/>
                  </a:lnTo>
                  <a:lnTo>
                    <a:pt x="144145" y="144145"/>
                  </a:lnTo>
                  <a:lnTo>
                    <a:pt x="144145" y="156845"/>
                  </a:lnTo>
                  <a:lnTo>
                    <a:pt x="12700" y="156845"/>
                  </a:lnTo>
                  <a:lnTo>
                    <a:pt x="12700" y="144145"/>
                  </a:lnTo>
                  <a:lnTo>
                    <a:pt x="12700" y="131445"/>
                  </a:lnTo>
                  <a:moveTo>
                    <a:pt x="12700" y="156845"/>
                  </a:moveTo>
                  <a:cubicBezTo>
                    <a:pt x="5715" y="156845"/>
                    <a:pt x="0" y="151130"/>
                    <a:pt x="0" y="144145"/>
                  </a:cubicBezTo>
                  <a:cubicBezTo>
                    <a:pt x="0" y="137160"/>
                    <a:pt x="5715" y="131445"/>
                    <a:pt x="12700" y="131445"/>
                  </a:cubicBezTo>
                  <a:lnTo>
                    <a:pt x="144145" y="131445"/>
                  </a:lnTo>
                  <a:cubicBezTo>
                    <a:pt x="151130" y="131445"/>
                    <a:pt x="156845" y="137160"/>
                    <a:pt x="156845" y="144145"/>
                  </a:cubicBezTo>
                  <a:lnTo>
                    <a:pt x="156845" y="275590"/>
                  </a:lnTo>
                  <a:cubicBezTo>
                    <a:pt x="156845" y="282575"/>
                    <a:pt x="151130" y="288290"/>
                    <a:pt x="144145" y="288290"/>
                  </a:cubicBezTo>
                  <a:cubicBezTo>
                    <a:pt x="137160" y="288290"/>
                    <a:pt x="131445" y="282575"/>
                    <a:pt x="131445" y="275590"/>
                  </a:cubicBezTo>
                  <a:lnTo>
                    <a:pt x="131445" y="144145"/>
                  </a:lnTo>
                  <a:cubicBezTo>
                    <a:pt x="131445" y="137160"/>
                    <a:pt x="137160" y="131445"/>
                    <a:pt x="144145" y="131445"/>
                  </a:cubicBezTo>
                  <a:lnTo>
                    <a:pt x="275590" y="131445"/>
                  </a:lnTo>
                  <a:cubicBezTo>
                    <a:pt x="282575" y="131445"/>
                    <a:pt x="288290" y="137160"/>
                    <a:pt x="288290" y="144145"/>
                  </a:cubicBezTo>
                  <a:cubicBezTo>
                    <a:pt x="288290" y="151130"/>
                    <a:pt x="282575" y="156845"/>
                    <a:pt x="275590" y="156845"/>
                  </a:cubicBezTo>
                  <a:lnTo>
                    <a:pt x="144145" y="156845"/>
                  </a:lnTo>
                  <a:cubicBezTo>
                    <a:pt x="137160" y="156845"/>
                    <a:pt x="131445" y="151130"/>
                    <a:pt x="131445" y="144145"/>
                  </a:cubicBezTo>
                  <a:lnTo>
                    <a:pt x="131445" y="12700"/>
                  </a:lnTo>
                  <a:lnTo>
                    <a:pt x="144145" y="12700"/>
                  </a:lnTo>
                  <a:lnTo>
                    <a:pt x="144145" y="25400"/>
                  </a:lnTo>
                  <a:lnTo>
                    <a:pt x="144145" y="12700"/>
                  </a:lnTo>
                  <a:lnTo>
                    <a:pt x="156845" y="12700"/>
                  </a:lnTo>
                  <a:lnTo>
                    <a:pt x="156845" y="144145"/>
                  </a:lnTo>
                  <a:cubicBezTo>
                    <a:pt x="156845" y="151130"/>
                    <a:pt x="151130" y="156845"/>
                    <a:pt x="144145" y="156845"/>
                  </a:cubicBezTo>
                  <a:lnTo>
                    <a:pt x="12700" y="15684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49278" y="-252724"/>
            <a:ext cx="19186554" cy="10792448"/>
          </a:xfrm>
          <a:custGeom>
            <a:avLst/>
            <a:gdLst/>
            <a:ahLst/>
            <a:cxnLst/>
            <a:rect r="r" b="b" t="t" l="l"/>
            <a:pathLst>
              <a:path h="10792448" w="19186554">
                <a:moveTo>
                  <a:pt x="0" y="0"/>
                </a:moveTo>
                <a:lnTo>
                  <a:pt x="19186554" y="0"/>
                </a:lnTo>
                <a:lnTo>
                  <a:pt x="19186554" y="10792448"/>
                </a:lnTo>
                <a:lnTo>
                  <a:pt x="0" y="107924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009550" y="8208050"/>
            <a:ext cx="148200" cy="148200"/>
            <a:chOff x="0" y="0"/>
            <a:chExt cx="197600" cy="197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7612" cy="197612"/>
            </a:xfrm>
            <a:custGeom>
              <a:avLst/>
              <a:gdLst/>
              <a:ahLst/>
              <a:cxnLst/>
              <a:rect r="r" b="b" t="t" l="l"/>
              <a:pathLst>
                <a:path h="197612" w="197612">
                  <a:moveTo>
                    <a:pt x="0" y="0"/>
                  </a:moveTo>
                  <a:lnTo>
                    <a:pt x="197612" y="0"/>
                  </a:lnTo>
                  <a:lnTo>
                    <a:pt x="197612" y="197612"/>
                  </a:lnTo>
                  <a:lnTo>
                    <a:pt x="0" y="197612"/>
                  </a:lnTo>
                  <a:close/>
                </a:path>
              </a:pathLst>
            </a:custGeom>
            <a:solidFill>
              <a:srgbClr val="DD3D6E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704750" y="8512900"/>
            <a:ext cx="148200" cy="148200"/>
            <a:chOff x="0" y="0"/>
            <a:chExt cx="197600" cy="197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612" cy="197612"/>
            </a:xfrm>
            <a:custGeom>
              <a:avLst/>
              <a:gdLst/>
              <a:ahLst/>
              <a:cxnLst/>
              <a:rect r="r" b="b" t="t" l="l"/>
              <a:pathLst>
                <a:path h="197612" w="197612">
                  <a:moveTo>
                    <a:pt x="0" y="0"/>
                  </a:moveTo>
                  <a:lnTo>
                    <a:pt x="197612" y="0"/>
                  </a:lnTo>
                  <a:lnTo>
                    <a:pt x="197612" y="197612"/>
                  </a:lnTo>
                  <a:lnTo>
                    <a:pt x="0" y="197612"/>
                  </a:lnTo>
                  <a:close/>
                </a:path>
              </a:pathLst>
            </a:custGeom>
            <a:solidFill>
              <a:srgbClr val="DD3D6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7009550" y="8817750"/>
            <a:ext cx="148200" cy="148200"/>
            <a:chOff x="0" y="0"/>
            <a:chExt cx="197600" cy="197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7612" cy="197612"/>
            </a:xfrm>
            <a:custGeom>
              <a:avLst/>
              <a:gdLst/>
              <a:ahLst/>
              <a:cxnLst/>
              <a:rect r="r" b="b" t="t" l="l"/>
              <a:pathLst>
                <a:path h="197612" w="197612">
                  <a:moveTo>
                    <a:pt x="0" y="0"/>
                  </a:moveTo>
                  <a:lnTo>
                    <a:pt x="197612" y="0"/>
                  </a:lnTo>
                  <a:lnTo>
                    <a:pt x="197612" y="197612"/>
                  </a:lnTo>
                  <a:lnTo>
                    <a:pt x="0" y="197612"/>
                  </a:lnTo>
                  <a:close/>
                </a:path>
              </a:pathLst>
            </a:custGeom>
            <a:solidFill>
              <a:srgbClr val="DD3D6E"/>
            </a:solidFill>
          </p:spPr>
        </p:sp>
      </p:grpSp>
      <p:sp>
        <p:nvSpPr>
          <p:cNvPr name="Freeform 9" id="9"/>
          <p:cNvSpPr/>
          <p:nvPr/>
        </p:nvSpPr>
        <p:spPr>
          <a:xfrm flipH="true" flipV="false" rot="0">
            <a:off x="11712016" y="0"/>
            <a:ext cx="6575984" cy="3968952"/>
          </a:xfrm>
          <a:custGeom>
            <a:avLst/>
            <a:gdLst/>
            <a:ahLst/>
            <a:cxnLst/>
            <a:rect r="r" b="b" t="t" l="l"/>
            <a:pathLst>
              <a:path h="3968952" w="6575984">
                <a:moveTo>
                  <a:pt x="6575984" y="0"/>
                </a:moveTo>
                <a:lnTo>
                  <a:pt x="0" y="0"/>
                </a:lnTo>
                <a:lnTo>
                  <a:pt x="0" y="3968952"/>
                </a:lnTo>
                <a:lnTo>
                  <a:pt x="6575984" y="3968952"/>
                </a:lnTo>
                <a:lnTo>
                  <a:pt x="6575984" y="0"/>
                </a:lnTo>
                <a:close/>
              </a:path>
            </a:pathLst>
          </a:custGeom>
          <a:blipFill>
            <a:blip r:embed="rId4"/>
            <a:stretch>
              <a:fillRect l="0" t="0" r="-85775" b="-73139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31425" y="952900"/>
            <a:ext cx="15225150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Top-Selling Video Games</a:t>
            </a:r>
          </a:p>
          <a:p>
            <a:pPr algn="l">
              <a:lnSpc>
                <a:spcPts val="72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347100" y="4573037"/>
            <a:ext cx="11983877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Hig</a:t>
            </a: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hlight the top games with highest global sales.</a:t>
            </a:r>
          </a:p>
          <a:p>
            <a:pPr algn="l">
              <a:lnSpc>
                <a:spcPts val="2879"/>
              </a:lnSpc>
            </a:pP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Bar chart showcasing top 5 games (e.g., Wii Sports, Grand Theft Auto).</a:t>
            </a: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820325" y="3454602"/>
            <a:ext cx="639315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Content: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149950"/>
            <a:ext cx="10683316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Wh</a:t>
            </a: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ich game has the highest sales? (Wii Sports)</a:t>
            </a:r>
          </a:p>
          <a:p>
            <a:pPr algn="l">
              <a:lnSpc>
                <a:spcPts val="2879"/>
              </a:lnSpc>
            </a:pP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How do other top games compare in sales?</a:t>
            </a: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40000" y="3023450"/>
            <a:ext cx="3576900" cy="148200"/>
          </a:xfrm>
          <a:custGeom>
            <a:avLst/>
            <a:gdLst/>
            <a:ahLst/>
            <a:cxnLst/>
            <a:rect r="r" b="b" t="t" l="l"/>
            <a:pathLst>
              <a:path h="148200" w="3576900">
                <a:moveTo>
                  <a:pt x="0" y="0"/>
                </a:moveTo>
                <a:lnTo>
                  <a:pt x="3576900" y="0"/>
                </a:lnTo>
                <a:lnTo>
                  <a:pt x="3576900" y="148200"/>
                </a:lnTo>
                <a:lnTo>
                  <a:pt x="0" y="148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531425" y="6211337"/>
            <a:ext cx="5270362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Queries Answered: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49278" y="-252724"/>
            <a:ext cx="19186554" cy="10792448"/>
          </a:xfrm>
          <a:custGeom>
            <a:avLst/>
            <a:gdLst/>
            <a:ahLst/>
            <a:cxnLst/>
            <a:rect r="r" b="b" t="t" l="l"/>
            <a:pathLst>
              <a:path h="10792448" w="19186554">
                <a:moveTo>
                  <a:pt x="0" y="0"/>
                </a:moveTo>
                <a:lnTo>
                  <a:pt x="19186554" y="0"/>
                </a:lnTo>
                <a:lnTo>
                  <a:pt x="19186554" y="10792448"/>
                </a:lnTo>
                <a:lnTo>
                  <a:pt x="0" y="107924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5614050"/>
            <a:ext cx="9107752" cy="4672950"/>
          </a:xfrm>
          <a:custGeom>
            <a:avLst/>
            <a:gdLst/>
            <a:ahLst/>
            <a:cxnLst/>
            <a:rect r="r" b="b" t="t" l="l"/>
            <a:pathLst>
              <a:path h="4672950" w="9107752">
                <a:moveTo>
                  <a:pt x="9107752" y="0"/>
                </a:moveTo>
                <a:lnTo>
                  <a:pt x="0" y="0"/>
                </a:lnTo>
                <a:lnTo>
                  <a:pt x="0" y="4672950"/>
                </a:lnTo>
                <a:lnTo>
                  <a:pt x="9107752" y="4672950"/>
                </a:lnTo>
                <a:lnTo>
                  <a:pt x="9107752" y="0"/>
                </a:lnTo>
                <a:close/>
              </a:path>
            </a:pathLst>
          </a:custGeom>
          <a:blipFill>
            <a:blip r:embed="rId4"/>
            <a:stretch>
              <a:fillRect l="-62707" t="-78379" r="0" b="-2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107175" y="9207475"/>
            <a:ext cx="287250" cy="287250"/>
            <a:chOff x="0" y="0"/>
            <a:chExt cx="383000" cy="383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0071" y="60071"/>
              <a:ext cx="262890" cy="262890"/>
            </a:xfrm>
            <a:custGeom>
              <a:avLst/>
              <a:gdLst/>
              <a:ahLst/>
              <a:cxnLst/>
              <a:rect r="r" b="b" t="t" l="l"/>
              <a:pathLst>
                <a:path h="262890" w="262890">
                  <a:moveTo>
                    <a:pt x="0" y="131445"/>
                  </a:moveTo>
                  <a:lnTo>
                    <a:pt x="131445" y="131445"/>
                  </a:lnTo>
                  <a:lnTo>
                    <a:pt x="131445" y="0"/>
                  </a:lnTo>
                  <a:lnTo>
                    <a:pt x="131445" y="131445"/>
                  </a:lnTo>
                  <a:lnTo>
                    <a:pt x="262890" y="131445"/>
                  </a:lnTo>
                  <a:lnTo>
                    <a:pt x="131445" y="131445"/>
                  </a:lnTo>
                  <a:lnTo>
                    <a:pt x="131445" y="262890"/>
                  </a:lnTo>
                  <a:lnTo>
                    <a:pt x="131445" y="131445"/>
                  </a:lnTo>
                  <a:lnTo>
                    <a:pt x="0" y="13144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7371" y="47371"/>
              <a:ext cx="288290" cy="288290"/>
            </a:xfrm>
            <a:custGeom>
              <a:avLst/>
              <a:gdLst/>
              <a:ahLst/>
              <a:cxnLst/>
              <a:rect r="r" b="b" t="t" l="l"/>
              <a:pathLst>
                <a:path h="288290" w="288290">
                  <a:moveTo>
                    <a:pt x="12700" y="131445"/>
                  </a:moveTo>
                  <a:lnTo>
                    <a:pt x="144145" y="131445"/>
                  </a:lnTo>
                  <a:lnTo>
                    <a:pt x="144145" y="144145"/>
                  </a:lnTo>
                  <a:lnTo>
                    <a:pt x="131445" y="144145"/>
                  </a:lnTo>
                  <a:lnTo>
                    <a:pt x="131445" y="12700"/>
                  </a:lnTo>
                  <a:cubicBezTo>
                    <a:pt x="131445" y="5715"/>
                    <a:pt x="137160" y="0"/>
                    <a:pt x="144145" y="0"/>
                  </a:cubicBezTo>
                  <a:cubicBezTo>
                    <a:pt x="151130" y="0"/>
                    <a:pt x="156845" y="5715"/>
                    <a:pt x="156845" y="12700"/>
                  </a:cubicBezTo>
                  <a:lnTo>
                    <a:pt x="156845" y="144145"/>
                  </a:lnTo>
                  <a:lnTo>
                    <a:pt x="144145" y="144145"/>
                  </a:lnTo>
                  <a:lnTo>
                    <a:pt x="144145" y="131445"/>
                  </a:lnTo>
                  <a:lnTo>
                    <a:pt x="275590" y="131445"/>
                  </a:lnTo>
                  <a:lnTo>
                    <a:pt x="275590" y="144145"/>
                  </a:lnTo>
                  <a:lnTo>
                    <a:pt x="275590" y="131445"/>
                  </a:lnTo>
                  <a:lnTo>
                    <a:pt x="275590" y="144145"/>
                  </a:lnTo>
                  <a:lnTo>
                    <a:pt x="275590" y="156845"/>
                  </a:lnTo>
                  <a:lnTo>
                    <a:pt x="144145" y="156845"/>
                  </a:lnTo>
                  <a:lnTo>
                    <a:pt x="144145" y="144145"/>
                  </a:lnTo>
                  <a:lnTo>
                    <a:pt x="156845" y="144145"/>
                  </a:lnTo>
                  <a:lnTo>
                    <a:pt x="156845" y="275590"/>
                  </a:lnTo>
                  <a:lnTo>
                    <a:pt x="144145" y="275590"/>
                  </a:lnTo>
                  <a:lnTo>
                    <a:pt x="144145" y="262890"/>
                  </a:lnTo>
                  <a:lnTo>
                    <a:pt x="144145" y="275590"/>
                  </a:lnTo>
                  <a:lnTo>
                    <a:pt x="131445" y="275590"/>
                  </a:lnTo>
                  <a:lnTo>
                    <a:pt x="131445" y="144145"/>
                  </a:lnTo>
                  <a:lnTo>
                    <a:pt x="144145" y="144145"/>
                  </a:lnTo>
                  <a:lnTo>
                    <a:pt x="144145" y="156845"/>
                  </a:lnTo>
                  <a:lnTo>
                    <a:pt x="12700" y="156845"/>
                  </a:lnTo>
                  <a:lnTo>
                    <a:pt x="12700" y="144145"/>
                  </a:lnTo>
                  <a:lnTo>
                    <a:pt x="12700" y="131445"/>
                  </a:lnTo>
                  <a:moveTo>
                    <a:pt x="12700" y="156845"/>
                  </a:moveTo>
                  <a:cubicBezTo>
                    <a:pt x="5715" y="156845"/>
                    <a:pt x="0" y="151130"/>
                    <a:pt x="0" y="144145"/>
                  </a:cubicBezTo>
                  <a:cubicBezTo>
                    <a:pt x="0" y="137160"/>
                    <a:pt x="5715" y="131445"/>
                    <a:pt x="12700" y="131445"/>
                  </a:cubicBezTo>
                  <a:lnTo>
                    <a:pt x="144145" y="131445"/>
                  </a:lnTo>
                  <a:cubicBezTo>
                    <a:pt x="151130" y="131445"/>
                    <a:pt x="156845" y="137160"/>
                    <a:pt x="156845" y="144145"/>
                  </a:cubicBezTo>
                  <a:lnTo>
                    <a:pt x="156845" y="275590"/>
                  </a:lnTo>
                  <a:cubicBezTo>
                    <a:pt x="156845" y="282575"/>
                    <a:pt x="151130" y="288290"/>
                    <a:pt x="144145" y="288290"/>
                  </a:cubicBezTo>
                  <a:cubicBezTo>
                    <a:pt x="137160" y="288290"/>
                    <a:pt x="131445" y="282575"/>
                    <a:pt x="131445" y="275590"/>
                  </a:cubicBezTo>
                  <a:lnTo>
                    <a:pt x="131445" y="144145"/>
                  </a:lnTo>
                  <a:cubicBezTo>
                    <a:pt x="131445" y="137160"/>
                    <a:pt x="137160" y="131445"/>
                    <a:pt x="144145" y="131445"/>
                  </a:cubicBezTo>
                  <a:lnTo>
                    <a:pt x="275590" y="131445"/>
                  </a:lnTo>
                  <a:cubicBezTo>
                    <a:pt x="282575" y="131445"/>
                    <a:pt x="288290" y="137160"/>
                    <a:pt x="288290" y="144145"/>
                  </a:cubicBezTo>
                  <a:cubicBezTo>
                    <a:pt x="288290" y="151130"/>
                    <a:pt x="282575" y="156845"/>
                    <a:pt x="275590" y="156845"/>
                  </a:cubicBezTo>
                  <a:lnTo>
                    <a:pt x="144145" y="156845"/>
                  </a:lnTo>
                  <a:cubicBezTo>
                    <a:pt x="137160" y="156845"/>
                    <a:pt x="131445" y="151130"/>
                    <a:pt x="131445" y="144145"/>
                  </a:cubicBezTo>
                  <a:lnTo>
                    <a:pt x="131445" y="12700"/>
                  </a:lnTo>
                  <a:lnTo>
                    <a:pt x="144145" y="12700"/>
                  </a:lnTo>
                  <a:lnTo>
                    <a:pt x="144145" y="25400"/>
                  </a:lnTo>
                  <a:lnTo>
                    <a:pt x="144145" y="12700"/>
                  </a:lnTo>
                  <a:lnTo>
                    <a:pt x="156845" y="12700"/>
                  </a:lnTo>
                  <a:lnTo>
                    <a:pt x="156845" y="144145"/>
                  </a:lnTo>
                  <a:cubicBezTo>
                    <a:pt x="156845" y="151130"/>
                    <a:pt x="151130" y="156845"/>
                    <a:pt x="144145" y="156845"/>
                  </a:cubicBezTo>
                  <a:lnTo>
                    <a:pt x="12700" y="15684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375773" y="9207475"/>
            <a:ext cx="287250" cy="287250"/>
            <a:chOff x="0" y="0"/>
            <a:chExt cx="383000" cy="383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0071" y="60071"/>
              <a:ext cx="262890" cy="262890"/>
            </a:xfrm>
            <a:custGeom>
              <a:avLst/>
              <a:gdLst/>
              <a:ahLst/>
              <a:cxnLst/>
              <a:rect r="r" b="b" t="t" l="l"/>
              <a:pathLst>
                <a:path h="262890" w="262890">
                  <a:moveTo>
                    <a:pt x="0" y="131445"/>
                  </a:moveTo>
                  <a:lnTo>
                    <a:pt x="131445" y="131445"/>
                  </a:lnTo>
                  <a:lnTo>
                    <a:pt x="131445" y="0"/>
                  </a:lnTo>
                  <a:lnTo>
                    <a:pt x="131445" y="131445"/>
                  </a:lnTo>
                  <a:lnTo>
                    <a:pt x="262890" y="131445"/>
                  </a:lnTo>
                  <a:lnTo>
                    <a:pt x="131445" y="131445"/>
                  </a:lnTo>
                  <a:lnTo>
                    <a:pt x="131445" y="262890"/>
                  </a:lnTo>
                  <a:lnTo>
                    <a:pt x="131445" y="131445"/>
                  </a:lnTo>
                  <a:lnTo>
                    <a:pt x="0" y="13144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7371" y="47371"/>
              <a:ext cx="288290" cy="288290"/>
            </a:xfrm>
            <a:custGeom>
              <a:avLst/>
              <a:gdLst/>
              <a:ahLst/>
              <a:cxnLst/>
              <a:rect r="r" b="b" t="t" l="l"/>
              <a:pathLst>
                <a:path h="288290" w="288290">
                  <a:moveTo>
                    <a:pt x="12700" y="131445"/>
                  </a:moveTo>
                  <a:lnTo>
                    <a:pt x="144145" y="131445"/>
                  </a:lnTo>
                  <a:lnTo>
                    <a:pt x="144145" y="144145"/>
                  </a:lnTo>
                  <a:lnTo>
                    <a:pt x="131445" y="144145"/>
                  </a:lnTo>
                  <a:lnTo>
                    <a:pt x="131445" y="12700"/>
                  </a:lnTo>
                  <a:cubicBezTo>
                    <a:pt x="131445" y="5715"/>
                    <a:pt x="137160" y="0"/>
                    <a:pt x="144145" y="0"/>
                  </a:cubicBezTo>
                  <a:cubicBezTo>
                    <a:pt x="151130" y="0"/>
                    <a:pt x="156845" y="5715"/>
                    <a:pt x="156845" y="12700"/>
                  </a:cubicBezTo>
                  <a:lnTo>
                    <a:pt x="156845" y="144145"/>
                  </a:lnTo>
                  <a:lnTo>
                    <a:pt x="144145" y="144145"/>
                  </a:lnTo>
                  <a:lnTo>
                    <a:pt x="144145" y="131445"/>
                  </a:lnTo>
                  <a:lnTo>
                    <a:pt x="275590" y="131445"/>
                  </a:lnTo>
                  <a:lnTo>
                    <a:pt x="275590" y="144145"/>
                  </a:lnTo>
                  <a:lnTo>
                    <a:pt x="275590" y="131445"/>
                  </a:lnTo>
                  <a:lnTo>
                    <a:pt x="275590" y="144145"/>
                  </a:lnTo>
                  <a:lnTo>
                    <a:pt x="275590" y="156845"/>
                  </a:lnTo>
                  <a:lnTo>
                    <a:pt x="144145" y="156845"/>
                  </a:lnTo>
                  <a:lnTo>
                    <a:pt x="144145" y="144145"/>
                  </a:lnTo>
                  <a:lnTo>
                    <a:pt x="156845" y="144145"/>
                  </a:lnTo>
                  <a:lnTo>
                    <a:pt x="156845" y="275590"/>
                  </a:lnTo>
                  <a:lnTo>
                    <a:pt x="144145" y="275590"/>
                  </a:lnTo>
                  <a:lnTo>
                    <a:pt x="144145" y="262890"/>
                  </a:lnTo>
                  <a:lnTo>
                    <a:pt x="144145" y="275590"/>
                  </a:lnTo>
                  <a:lnTo>
                    <a:pt x="131445" y="275590"/>
                  </a:lnTo>
                  <a:lnTo>
                    <a:pt x="131445" y="144145"/>
                  </a:lnTo>
                  <a:lnTo>
                    <a:pt x="144145" y="144145"/>
                  </a:lnTo>
                  <a:lnTo>
                    <a:pt x="144145" y="156845"/>
                  </a:lnTo>
                  <a:lnTo>
                    <a:pt x="12700" y="156845"/>
                  </a:lnTo>
                  <a:lnTo>
                    <a:pt x="12700" y="144145"/>
                  </a:lnTo>
                  <a:lnTo>
                    <a:pt x="12700" y="131445"/>
                  </a:lnTo>
                  <a:moveTo>
                    <a:pt x="12700" y="156845"/>
                  </a:moveTo>
                  <a:cubicBezTo>
                    <a:pt x="5715" y="156845"/>
                    <a:pt x="0" y="151130"/>
                    <a:pt x="0" y="144145"/>
                  </a:cubicBezTo>
                  <a:cubicBezTo>
                    <a:pt x="0" y="137160"/>
                    <a:pt x="5715" y="131445"/>
                    <a:pt x="12700" y="131445"/>
                  </a:cubicBezTo>
                  <a:lnTo>
                    <a:pt x="144145" y="131445"/>
                  </a:lnTo>
                  <a:cubicBezTo>
                    <a:pt x="151130" y="131445"/>
                    <a:pt x="156845" y="137160"/>
                    <a:pt x="156845" y="144145"/>
                  </a:cubicBezTo>
                  <a:lnTo>
                    <a:pt x="156845" y="275590"/>
                  </a:lnTo>
                  <a:cubicBezTo>
                    <a:pt x="156845" y="282575"/>
                    <a:pt x="151130" y="288290"/>
                    <a:pt x="144145" y="288290"/>
                  </a:cubicBezTo>
                  <a:cubicBezTo>
                    <a:pt x="137160" y="288290"/>
                    <a:pt x="131445" y="282575"/>
                    <a:pt x="131445" y="275590"/>
                  </a:cubicBezTo>
                  <a:lnTo>
                    <a:pt x="131445" y="144145"/>
                  </a:lnTo>
                  <a:cubicBezTo>
                    <a:pt x="131445" y="137160"/>
                    <a:pt x="137160" y="131445"/>
                    <a:pt x="144145" y="131445"/>
                  </a:cubicBezTo>
                  <a:lnTo>
                    <a:pt x="275590" y="131445"/>
                  </a:lnTo>
                  <a:cubicBezTo>
                    <a:pt x="282575" y="131445"/>
                    <a:pt x="288290" y="137160"/>
                    <a:pt x="288290" y="144145"/>
                  </a:cubicBezTo>
                  <a:cubicBezTo>
                    <a:pt x="288290" y="151130"/>
                    <a:pt x="282575" y="156845"/>
                    <a:pt x="275590" y="156845"/>
                  </a:cubicBezTo>
                  <a:lnTo>
                    <a:pt x="144145" y="156845"/>
                  </a:lnTo>
                  <a:cubicBezTo>
                    <a:pt x="137160" y="156845"/>
                    <a:pt x="131445" y="151130"/>
                    <a:pt x="131445" y="144145"/>
                  </a:cubicBezTo>
                  <a:lnTo>
                    <a:pt x="131445" y="12700"/>
                  </a:lnTo>
                  <a:lnTo>
                    <a:pt x="144145" y="12700"/>
                  </a:lnTo>
                  <a:lnTo>
                    <a:pt x="144145" y="25400"/>
                  </a:lnTo>
                  <a:lnTo>
                    <a:pt x="144145" y="12700"/>
                  </a:lnTo>
                  <a:lnTo>
                    <a:pt x="156845" y="12700"/>
                  </a:lnTo>
                  <a:lnTo>
                    <a:pt x="156845" y="144145"/>
                  </a:lnTo>
                  <a:cubicBezTo>
                    <a:pt x="156845" y="151130"/>
                    <a:pt x="151130" y="156845"/>
                    <a:pt x="144145" y="156845"/>
                  </a:cubicBezTo>
                  <a:lnTo>
                    <a:pt x="12700" y="15684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644373" y="9207475"/>
            <a:ext cx="287250" cy="287250"/>
            <a:chOff x="0" y="0"/>
            <a:chExt cx="383000" cy="383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0071" y="60071"/>
              <a:ext cx="262890" cy="262890"/>
            </a:xfrm>
            <a:custGeom>
              <a:avLst/>
              <a:gdLst/>
              <a:ahLst/>
              <a:cxnLst/>
              <a:rect r="r" b="b" t="t" l="l"/>
              <a:pathLst>
                <a:path h="262890" w="262890">
                  <a:moveTo>
                    <a:pt x="0" y="131445"/>
                  </a:moveTo>
                  <a:lnTo>
                    <a:pt x="131445" y="131445"/>
                  </a:lnTo>
                  <a:lnTo>
                    <a:pt x="131445" y="0"/>
                  </a:lnTo>
                  <a:lnTo>
                    <a:pt x="131445" y="131445"/>
                  </a:lnTo>
                  <a:lnTo>
                    <a:pt x="262890" y="131445"/>
                  </a:lnTo>
                  <a:lnTo>
                    <a:pt x="131445" y="131445"/>
                  </a:lnTo>
                  <a:lnTo>
                    <a:pt x="131445" y="262890"/>
                  </a:lnTo>
                  <a:lnTo>
                    <a:pt x="131445" y="131445"/>
                  </a:lnTo>
                  <a:lnTo>
                    <a:pt x="0" y="13144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7371" y="47371"/>
              <a:ext cx="288290" cy="288290"/>
            </a:xfrm>
            <a:custGeom>
              <a:avLst/>
              <a:gdLst/>
              <a:ahLst/>
              <a:cxnLst/>
              <a:rect r="r" b="b" t="t" l="l"/>
              <a:pathLst>
                <a:path h="288290" w="288290">
                  <a:moveTo>
                    <a:pt x="12700" y="131445"/>
                  </a:moveTo>
                  <a:lnTo>
                    <a:pt x="144145" y="131445"/>
                  </a:lnTo>
                  <a:lnTo>
                    <a:pt x="144145" y="144145"/>
                  </a:lnTo>
                  <a:lnTo>
                    <a:pt x="131445" y="144145"/>
                  </a:lnTo>
                  <a:lnTo>
                    <a:pt x="131445" y="12700"/>
                  </a:lnTo>
                  <a:cubicBezTo>
                    <a:pt x="131445" y="5715"/>
                    <a:pt x="137160" y="0"/>
                    <a:pt x="144145" y="0"/>
                  </a:cubicBezTo>
                  <a:cubicBezTo>
                    <a:pt x="151130" y="0"/>
                    <a:pt x="156845" y="5715"/>
                    <a:pt x="156845" y="12700"/>
                  </a:cubicBezTo>
                  <a:lnTo>
                    <a:pt x="156845" y="144145"/>
                  </a:lnTo>
                  <a:lnTo>
                    <a:pt x="144145" y="144145"/>
                  </a:lnTo>
                  <a:lnTo>
                    <a:pt x="144145" y="131445"/>
                  </a:lnTo>
                  <a:lnTo>
                    <a:pt x="275590" y="131445"/>
                  </a:lnTo>
                  <a:lnTo>
                    <a:pt x="275590" y="144145"/>
                  </a:lnTo>
                  <a:lnTo>
                    <a:pt x="275590" y="131445"/>
                  </a:lnTo>
                  <a:lnTo>
                    <a:pt x="275590" y="144145"/>
                  </a:lnTo>
                  <a:lnTo>
                    <a:pt x="275590" y="156845"/>
                  </a:lnTo>
                  <a:lnTo>
                    <a:pt x="144145" y="156845"/>
                  </a:lnTo>
                  <a:lnTo>
                    <a:pt x="144145" y="144145"/>
                  </a:lnTo>
                  <a:lnTo>
                    <a:pt x="156845" y="144145"/>
                  </a:lnTo>
                  <a:lnTo>
                    <a:pt x="156845" y="275590"/>
                  </a:lnTo>
                  <a:lnTo>
                    <a:pt x="144145" y="275590"/>
                  </a:lnTo>
                  <a:lnTo>
                    <a:pt x="144145" y="262890"/>
                  </a:lnTo>
                  <a:lnTo>
                    <a:pt x="144145" y="275590"/>
                  </a:lnTo>
                  <a:lnTo>
                    <a:pt x="131445" y="275590"/>
                  </a:lnTo>
                  <a:lnTo>
                    <a:pt x="131445" y="144145"/>
                  </a:lnTo>
                  <a:lnTo>
                    <a:pt x="144145" y="144145"/>
                  </a:lnTo>
                  <a:lnTo>
                    <a:pt x="144145" y="156845"/>
                  </a:lnTo>
                  <a:lnTo>
                    <a:pt x="12700" y="156845"/>
                  </a:lnTo>
                  <a:lnTo>
                    <a:pt x="12700" y="144145"/>
                  </a:lnTo>
                  <a:lnTo>
                    <a:pt x="12700" y="131445"/>
                  </a:lnTo>
                  <a:moveTo>
                    <a:pt x="12700" y="156845"/>
                  </a:moveTo>
                  <a:cubicBezTo>
                    <a:pt x="5715" y="156845"/>
                    <a:pt x="0" y="151130"/>
                    <a:pt x="0" y="144145"/>
                  </a:cubicBezTo>
                  <a:cubicBezTo>
                    <a:pt x="0" y="137160"/>
                    <a:pt x="5715" y="131445"/>
                    <a:pt x="12700" y="131445"/>
                  </a:cubicBezTo>
                  <a:lnTo>
                    <a:pt x="144145" y="131445"/>
                  </a:lnTo>
                  <a:cubicBezTo>
                    <a:pt x="151130" y="131445"/>
                    <a:pt x="156845" y="137160"/>
                    <a:pt x="156845" y="144145"/>
                  </a:cubicBezTo>
                  <a:lnTo>
                    <a:pt x="156845" y="275590"/>
                  </a:lnTo>
                  <a:cubicBezTo>
                    <a:pt x="156845" y="282575"/>
                    <a:pt x="151130" y="288290"/>
                    <a:pt x="144145" y="288290"/>
                  </a:cubicBezTo>
                  <a:cubicBezTo>
                    <a:pt x="137160" y="288290"/>
                    <a:pt x="131445" y="282575"/>
                    <a:pt x="131445" y="275590"/>
                  </a:cubicBezTo>
                  <a:lnTo>
                    <a:pt x="131445" y="144145"/>
                  </a:lnTo>
                  <a:cubicBezTo>
                    <a:pt x="131445" y="137160"/>
                    <a:pt x="137160" y="131445"/>
                    <a:pt x="144145" y="131445"/>
                  </a:cubicBezTo>
                  <a:lnTo>
                    <a:pt x="275590" y="131445"/>
                  </a:lnTo>
                  <a:cubicBezTo>
                    <a:pt x="282575" y="131445"/>
                    <a:pt x="288290" y="137160"/>
                    <a:pt x="288290" y="144145"/>
                  </a:cubicBezTo>
                  <a:cubicBezTo>
                    <a:pt x="288290" y="151130"/>
                    <a:pt x="282575" y="156845"/>
                    <a:pt x="275590" y="156845"/>
                  </a:cubicBezTo>
                  <a:lnTo>
                    <a:pt x="144145" y="156845"/>
                  </a:lnTo>
                  <a:cubicBezTo>
                    <a:pt x="137160" y="156845"/>
                    <a:pt x="131445" y="151130"/>
                    <a:pt x="131445" y="144145"/>
                  </a:cubicBezTo>
                  <a:lnTo>
                    <a:pt x="131445" y="12700"/>
                  </a:lnTo>
                  <a:lnTo>
                    <a:pt x="144145" y="12700"/>
                  </a:lnTo>
                  <a:lnTo>
                    <a:pt x="144145" y="25400"/>
                  </a:lnTo>
                  <a:lnTo>
                    <a:pt x="144145" y="12700"/>
                  </a:lnTo>
                  <a:lnTo>
                    <a:pt x="156845" y="12700"/>
                  </a:lnTo>
                  <a:lnTo>
                    <a:pt x="156845" y="144145"/>
                  </a:lnTo>
                  <a:cubicBezTo>
                    <a:pt x="156845" y="151130"/>
                    <a:pt x="151130" y="156845"/>
                    <a:pt x="144145" y="156845"/>
                  </a:cubicBezTo>
                  <a:lnTo>
                    <a:pt x="12700" y="15684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12971" y="9207475"/>
            <a:ext cx="287250" cy="287250"/>
            <a:chOff x="0" y="0"/>
            <a:chExt cx="383000" cy="383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0071" y="60071"/>
              <a:ext cx="262890" cy="262890"/>
            </a:xfrm>
            <a:custGeom>
              <a:avLst/>
              <a:gdLst/>
              <a:ahLst/>
              <a:cxnLst/>
              <a:rect r="r" b="b" t="t" l="l"/>
              <a:pathLst>
                <a:path h="262890" w="262890">
                  <a:moveTo>
                    <a:pt x="0" y="131445"/>
                  </a:moveTo>
                  <a:lnTo>
                    <a:pt x="131445" y="131445"/>
                  </a:lnTo>
                  <a:lnTo>
                    <a:pt x="131445" y="0"/>
                  </a:lnTo>
                  <a:lnTo>
                    <a:pt x="131445" y="131445"/>
                  </a:lnTo>
                  <a:lnTo>
                    <a:pt x="262890" y="131445"/>
                  </a:lnTo>
                  <a:lnTo>
                    <a:pt x="131445" y="131445"/>
                  </a:lnTo>
                  <a:lnTo>
                    <a:pt x="131445" y="262890"/>
                  </a:lnTo>
                  <a:lnTo>
                    <a:pt x="131445" y="131445"/>
                  </a:lnTo>
                  <a:lnTo>
                    <a:pt x="0" y="13144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47371" y="47371"/>
              <a:ext cx="288290" cy="288290"/>
            </a:xfrm>
            <a:custGeom>
              <a:avLst/>
              <a:gdLst/>
              <a:ahLst/>
              <a:cxnLst/>
              <a:rect r="r" b="b" t="t" l="l"/>
              <a:pathLst>
                <a:path h="288290" w="288290">
                  <a:moveTo>
                    <a:pt x="12700" y="131445"/>
                  </a:moveTo>
                  <a:lnTo>
                    <a:pt x="144145" y="131445"/>
                  </a:lnTo>
                  <a:lnTo>
                    <a:pt x="144145" y="144145"/>
                  </a:lnTo>
                  <a:lnTo>
                    <a:pt x="131445" y="144145"/>
                  </a:lnTo>
                  <a:lnTo>
                    <a:pt x="131445" y="12700"/>
                  </a:lnTo>
                  <a:cubicBezTo>
                    <a:pt x="131445" y="5715"/>
                    <a:pt x="137160" y="0"/>
                    <a:pt x="144145" y="0"/>
                  </a:cubicBezTo>
                  <a:cubicBezTo>
                    <a:pt x="151130" y="0"/>
                    <a:pt x="156845" y="5715"/>
                    <a:pt x="156845" y="12700"/>
                  </a:cubicBezTo>
                  <a:lnTo>
                    <a:pt x="156845" y="144145"/>
                  </a:lnTo>
                  <a:lnTo>
                    <a:pt x="144145" y="144145"/>
                  </a:lnTo>
                  <a:lnTo>
                    <a:pt x="144145" y="131445"/>
                  </a:lnTo>
                  <a:lnTo>
                    <a:pt x="275590" y="131445"/>
                  </a:lnTo>
                  <a:lnTo>
                    <a:pt x="275590" y="144145"/>
                  </a:lnTo>
                  <a:lnTo>
                    <a:pt x="275590" y="131445"/>
                  </a:lnTo>
                  <a:lnTo>
                    <a:pt x="275590" y="144145"/>
                  </a:lnTo>
                  <a:lnTo>
                    <a:pt x="275590" y="156845"/>
                  </a:lnTo>
                  <a:lnTo>
                    <a:pt x="144145" y="156845"/>
                  </a:lnTo>
                  <a:lnTo>
                    <a:pt x="144145" y="144145"/>
                  </a:lnTo>
                  <a:lnTo>
                    <a:pt x="156845" y="144145"/>
                  </a:lnTo>
                  <a:lnTo>
                    <a:pt x="156845" y="275590"/>
                  </a:lnTo>
                  <a:lnTo>
                    <a:pt x="144145" y="275590"/>
                  </a:lnTo>
                  <a:lnTo>
                    <a:pt x="144145" y="262890"/>
                  </a:lnTo>
                  <a:lnTo>
                    <a:pt x="144145" y="275590"/>
                  </a:lnTo>
                  <a:lnTo>
                    <a:pt x="131445" y="275590"/>
                  </a:lnTo>
                  <a:lnTo>
                    <a:pt x="131445" y="144145"/>
                  </a:lnTo>
                  <a:lnTo>
                    <a:pt x="144145" y="144145"/>
                  </a:lnTo>
                  <a:lnTo>
                    <a:pt x="144145" y="156845"/>
                  </a:lnTo>
                  <a:lnTo>
                    <a:pt x="12700" y="156845"/>
                  </a:lnTo>
                  <a:lnTo>
                    <a:pt x="12700" y="144145"/>
                  </a:lnTo>
                  <a:lnTo>
                    <a:pt x="12700" y="131445"/>
                  </a:lnTo>
                  <a:moveTo>
                    <a:pt x="12700" y="156845"/>
                  </a:moveTo>
                  <a:cubicBezTo>
                    <a:pt x="5715" y="156845"/>
                    <a:pt x="0" y="151130"/>
                    <a:pt x="0" y="144145"/>
                  </a:cubicBezTo>
                  <a:cubicBezTo>
                    <a:pt x="0" y="137160"/>
                    <a:pt x="5715" y="131445"/>
                    <a:pt x="12700" y="131445"/>
                  </a:cubicBezTo>
                  <a:lnTo>
                    <a:pt x="144145" y="131445"/>
                  </a:lnTo>
                  <a:cubicBezTo>
                    <a:pt x="151130" y="131445"/>
                    <a:pt x="156845" y="137160"/>
                    <a:pt x="156845" y="144145"/>
                  </a:cubicBezTo>
                  <a:lnTo>
                    <a:pt x="156845" y="275590"/>
                  </a:lnTo>
                  <a:cubicBezTo>
                    <a:pt x="156845" y="282575"/>
                    <a:pt x="151130" y="288290"/>
                    <a:pt x="144145" y="288290"/>
                  </a:cubicBezTo>
                  <a:cubicBezTo>
                    <a:pt x="137160" y="288290"/>
                    <a:pt x="131445" y="282575"/>
                    <a:pt x="131445" y="275590"/>
                  </a:cubicBezTo>
                  <a:lnTo>
                    <a:pt x="131445" y="144145"/>
                  </a:lnTo>
                  <a:cubicBezTo>
                    <a:pt x="131445" y="137160"/>
                    <a:pt x="137160" y="131445"/>
                    <a:pt x="144145" y="131445"/>
                  </a:cubicBezTo>
                  <a:lnTo>
                    <a:pt x="275590" y="131445"/>
                  </a:lnTo>
                  <a:cubicBezTo>
                    <a:pt x="282575" y="131445"/>
                    <a:pt x="288290" y="137160"/>
                    <a:pt x="288290" y="144145"/>
                  </a:cubicBezTo>
                  <a:cubicBezTo>
                    <a:pt x="288290" y="151130"/>
                    <a:pt x="282575" y="156845"/>
                    <a:pt x="275590" y="156845"/>
                  </a:cubicBezTo>
                  <a:lnTo>
                    <a:pt x="144145" y="156845"/>
                  </a:lnTo>
                  <a:cubicBezTo>
                    <a:pt x="137160" y="156845"/>
                    <a:pt x="131445" y="151130"/>
                    <a:pt x="131445" y="144145"/>
                  </a:cubicBezTo>
                  <a:lnTo>
                    <a:pt x="131445" y="12700"/>
                  </a:lnTo>
                  <a:lnTo>
                    <a:pt x="144145" y="12700"/>
                  </a:lnTo>
                  <a:lnTo>
                    <a:pt x="144145" y="25400"/>
                  </a:lnTo>
                  <a:lnTo>
                    <a:pt x="144145" y="12700"/>
                  </a:lnTo>
                  <a:lnTo>
                    <a:pt x="156845" y="12700"/>
                  </a:lnTo>
                  <a:lnTo>
                    <a:pt x="156845" y="144145"/>
                  </a:lnTo>
                  <a:cubicBezTo>
                    <a:pt x="156845" y="151130"/>
                    <a:pt x="151130" y="156845"/>
                    <a:pt x="144145" y="156845"/>
                  </a:cubicBezTo>
                  <a:lnTo>
                    <a:pt x="12700" y="15684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0" y="2538813"/>
            <a:ext cx="487095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Content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31425" y="5194050"/>
            <a:ext cx="487095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Queries Answered: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31425" y="952900"/>
            <a:ext cx="15225150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Annual Global Sales Overview</a:t>
            </a:r>
          </a:p>
          <a:p>
            <a:pPr algn="l">
              <a:lnSpc>
                <a:spcPts val="72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3403350"/>
            <a:ext cx="8865028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V</a:t>
            </a: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isualization of global sales trends over the years.</a:t>
            </a:r>
          </a:p>
          <a:p>
            <a:pPr algn="just">
              <a:lnSpc>
                <a:spcPts val="2879"/>
              </a:lnSpc>
            </a:pPr>
          </a:p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Highlight any noticeable peaks or declines in sales.</a:t>
            </a:r>
          </a:p>
          <a:p>
            <a:pPr algn="just">
              <a:lnSpc>
                <a:spcPts val="287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6298950"/>
            <a:ext cx="9656057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How</a:t>
            </a: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have sales trended over the years?</a:t>
            </a:r>
          </a:p>
          <a:p>
            <a:pPr algn="just">
              <a:lnSpc>
                <a:spcPts val="2879"/>
              </a:lnSpc>
            </a:pPr>
          </a:p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Are there specific years with significant sales changes?</a:t>
            </a:r>
          </a:p>
          <a:p>
            <a:pPr algn="just">
              <a:lnSpc>
                <a:spcPts val="287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49278" y="-252724"/>
            <a:ext cx="19186554" cy="10792448"/>
          </a:xfrm>
          <a:custGeom>
            <a:avLst/>
            <a:gdLst/>
            <a:ahLst/>
            <a:cxnLst/>
            <a:rect r="r" b="b" t="t" l="l"/>
            <a:pathLst>
              <a:path h="10792448" w="19186554">
                <a:moveTo>
                  <a:pt x="0" y="0"/>
                </a:moveTo>
                <a:lnTo>
                  <a:pt x="19186554" y="0"/>
                </a:lnTo>
                <a:lnTo>
                  <a:pt x="19186554" y="10792448"/>
                </a:lnTo>
                <a:lnTo>
                  <a:pt x="0" y="107924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712016" y="0"/>
            <a:ext cx="6575984" cy="3968952"/>
          </a:xfrm>
          <a:custGeom>
            <a:avLst/>
            <a:gdLst/>
            <a:ahLst/>
            <a:cxnLst/>
            <a:rect r="r" b="b" t="t" l="l"/>
            <a:pathLst>
              <a:path h="3968952" w="6575984">
                <a:moveTo>
                  <a:pt x="6575984" y="0"/>
                </a:moveTo>
                <a:lnTo>
                  <a:pt x="0" y="0"/>
                </a:lnTo>
                <a:lnTo>
                  <a:pt x="0" y="3968952"/>
                </a:lnTo>
                <a:lnTo>
                  <a:pt x="6575984" y="3968952"/>
                </a:lnTo>
                <a:lnTo>
                  <a:pt x="6575984" y="0"/>
                </a:lnTo>
                <a:close/>
              </a:path>
            </a:pathLst>
          </a:custGeom>
          <a:blipFill>
            <a:blip r:embed="rId4"/>
            <a:stretch>
              <a:fillRect l="0" t="0" r="-85775" b="-731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768927"/>
            <a:ext cx="10511584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11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Pie chart of top-selling genres (e.g., Action, Sports, Shooter)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7827" y="6453773"/>
            <a:ext cx="876998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Wha</a:t>
            </a: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 are the most popular game genres globally?</a:t>
            </a:r>
          </a:p>
          <a:p>
            <a:pPr algn="just">
              <a:lnSpc>
                <a:spcPts val="2879"/>
              </a:lnSpc>
            </a:pPr>
          </a:p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How much does each genre contribute to total sales?</a:t>
            </a:r>
          </a:p>
          <a:p>
            <a:pPr algn="just">
              <a:lnSpc>
                <a:spcPts val="28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31425" y="952900"/>
            <a:ext cx="15225150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Top-Selling Genres Globally</a:t>
            </a:r>
          </a:p>
          <a:p>
            <a:pPr algn="l">
              <a:lnSpc>
                <a:spcPts val="72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31425" y="2919825"/>
            <a:ext cx="591375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Content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31425" y="5278449"/>
            <a:ext cx="591375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Queries Answered: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550200" y="2190500"/>
            <a:ext cx="453000" cy="757900"/>
          </a:xfrm>
          <a:custGeom>
            <a:avLst/>
            <a:gdLst/>
            <a:ahLst/>
            <a:cxnLst/>
            <a:rect r="r" b="b" t="t" l="l"/>
            <a:pathLst>
              <a:path h="757900" w="453000">
                <a:moveTo>
                  <a:pt x="0" y="0"/>
                </a:moveTo>
                <a:lnTo>
                  <a:pt x="453000" y="0"/>
                </a:lnTo>
                <a:lnTo>
                  <a:pt x="453000" y="757900"/>
                </a:lnTo>
                <a:lnTo>
                  <a:pt x="0" y="757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2"/>
          </a:xfrm>
          <a:custGeom>
            <a:avLst/>
            <a:gdLst/>
            <a:ahLst/>
            <a:cxnLst/>
            <a:rect r="r" b="b" t="t" l="l"/>
            <a:pathLst>
              <a:path h="10287002" w="18288006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7790" y="-1066602"/>
            <a:ext cx="19115796" cy="10752652"/>
          </a:xfrm>
          <a:custGeom>
            <a:avLst/>
            <a:gdLst/>
            <a:ahLst/>
            <a:cxnLst/>
            <a:rect r="r" b="b" t="t" l="l"/>
            <a:pathLst>
              <a:path h="10752652" w="19115796">
                <a:moveTo>
                  <a:pt x="0" y="0"/>
                </a:moveTo>
                <a:lnTo>
                  <a:pt x="19115796" y="0"/>
                </a:lnTo>
                <a:lnTo>
                  <a:pt x="19115796" y="10752652"/>
                </a:lnTo>
                <a:lnTo>
                  <a:pt x="0" y="10752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553300" y="6109150"/>
            <a:ext cx="148200" cy="3576900"/>
          </a:xfrm>
          <a:custGeom>
            <a:avLst/>
            <a:gdLst/>
            <a:ahLst/>
            <a:cxnLst/>
            <a:rect r="r" b="b" t="t" l="l"/>
            <a:pathLst>
              <a:path h="3576900" w="148200">
                <a:moveTo>
                  <a:pt x="0" y="0"/>
                </a:moveTo>
                <a:lnTo>
                  <a:pt x="148200" y="0"/>
                </a:lnTo>
                <a:lnTo>
                  <a:pt x="148200" y="3576900"/>
                </a:lnTo>
                <a:lnTo>
                  <a:pt x="0" y="3576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1300" y="616950"/>
            <a:ext cx="300600" cy="757900"/>
          </a:xfrm>
          <a:custGeom>
            <a:avLst/>
            <a:gdLst/>
            <a:ahLst/>
            <a:cxnLst/>
            <a:rect r="r" b="b" t="t" l="l"/>
            <a:pathLst>
              <a:path h="757900" w="300600">
                <a:moveTo>
                  <a:pt x="0" y="0"/>
                </a:moveTo>
                <a:lnTo>
                  <a:pt x="300600" y="0"/>
                </a:lnTo>
                <a:lnTo>
                  <a:pt x="300600" y="757900"/>
                </a:lnTo>
                <a:lnTo>
                  <a:pt x="0" y="757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75900" y="1199925"/>
            <a:ext cx="12030750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Regional Sales Breakdown</a:t>
            </a:r>
          </a:p>
          <a:p>
            <a:pPr algn="ctr">
              <a:lnSpc>
                <a:spcPts val="528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50025" y="1885725"/>
            <a:ext cx="1093046" cy="287250"/>
          </a:xfrm>
          <a:custGeom>
            <a:avLst/>
            <a:gdLst/>
            <a:ahLst/>
            <a:cxnLst/>
            <a:rect r="r" b="b" t="t" l="l"/>
            <a:pathLst>
              <a:path h="287250" w="1093046">
                <a:moveTo>
                  <a:pt x="0" y="0"/>
                </a:moveTo>
                <a:lnTo>
                  <a:pt x="1093046" y="0"/>
                </a:lnTo>
                <a:lnTo>
                  <a:pt x="1093046" y="287250"/>
                </a:lnTo>
                <a:lnTo>
                  <a:pt x="0" y="2872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22900" y="7608150"/>
            <a:ext cx="453000" cy="757900"/>
          </a:xfrm>
          <a:custGeom>
            <a:avLst/>
            <a:gdLst/>
            <a:ahLst/>
            <a:cxnLst/>
            <a:rect r="r" b="b" t="t" l="l"/>
            <a:pathLst>
              <a:path h="757900" w="453000">
                <a:moveTo>
                  <a:pt x="0" y="0"/>
                </a:moveTo>
                <a:lnTo>
                  <a:pt x="453000" y="0"/>
                </a:lnTo>
                <a:lnTo>
                  <a:pt x="453000" y="757900"/>
                </a:lnTo>
                <a:lnTo>
                  <a:pt x="0" y="7579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28628" y="2523900"/>
            <a:ext cx="12030750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37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Content:</a:t>
            </a:r>
          </a:p>
          <a:p>
            <a:pPr algn="ctr">
              <a:lnSpc>
                <a:spcPts val="44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575900" y="3862049"/>
            <a:ext cx="12030750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9" indent="-313059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Regional sales breakdown for key genres (Action, Sports, Shooter)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65798" y="4833939"/>
            <a:ext cx="1203075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37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Queries Answered: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75900" y="5967413"/>
            <a:ext cx="1203075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9" indent="-313059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How do sales differ by region?</a:t>
            </a:r>
          </a:p>
          <a:p>
            <a:pPr algn="l">
              <a:lnSpc>
                <a:spcPts val="3480"/>
              </a:lnSpc>
            </a:pPr>
          </a:p>
          <a:p>
            <a:pPr algn="l" marL="626119" indent="-313059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Which genres are most popular in each region?</a:t>
            </a:r>
          </a:p>
          <a:p>
            <a:pPr algn="l">
              <a:lnSpc>
                <a:spcPts val="156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49278" y="-252724"/>
            <a:ext cx="19186554" cy="10792448"/>
          </a:xfrm>
          <a:custGeom>
            <a:avLst/>
            <a:gdLst/>
            <a:ahLst/>
            <a:cxnLst/>
            <a:rect r="r" b="b" t="t" l="l"/>
            <a:pathLst>
              <a:path h="10792448" w="19186554">
                <a:moveTo>
                  <a:pt x="0" y="0"/>
                </a:moveTo>
                <a:lnTo>
                  <a:pt x="19186554" y="0"/>
                </a:lnTo>
                <a:lnTo>
                  <a:pt x="19186554" y="10792448"/>
                </a:lnTo>
                <a:lnTo>
                  <a:pt x="0" y="107924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46025" y="1146775"/>
            <a:ext cx="614055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Conclusion and Insights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962275"/>
            <a:ext cx="6140550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What are the main insights from the dataset?</a:t>
            </a:r>
          </a:p>
          <a:p>
            <a:pPr algn="l">
              <a:lnSpc>
                <a:spcPts val="2879"/>
              </a:lnSpc>
            </a:pP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How can this data be used strategically in the gaming industry?</a:t>
            </a: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1502075" y="1165825"/>
            <a:ext cx="5509050" cy="7955250"/>
          </a:xfrm>
          <a:custGeom>
            <a:avLst/>
            <a:gdLst/>
            <a:ahLst/>
            <a:cxnLst/>
            <a:rect r="r" b="b" t="t" l="l"/>
            <a:pathLst>
              <a:path h="7955250" w="5509050">
                <a:moveTo>
                  <a:pt x="5509050" y="0"/>
                </a:moveTo>
                <a:lnTo>
                  <a:pt x="0" y="0"/>
                </a:lnTo>
                <a:lnTo>
                  <a:pt x="0" y="7955250"/>
                </a:lnTo>
                <a:lnTo>
                  <a:pt x="5509050" y="7955250"/>
                </a:lnTo>
                <a:lnTo>
                  <a:pt x="5509050" y="0"/>
                </a:lnTo>
                <a:close/>
              </a:path>
            </a:pathLst>
          </a:custGeom>
          <a:blipFill>
            <a:blip r:embed="rId4"/>
            <a:stretch>
              <a:fillRect l="-58437" t="0" r="-58448" b="-105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2679725" y="6226221"/>
            <a:ext cx="8434050" cy="2894850"/>
          </a:xfrm>
          <a:custGeom>
            <a:avLst/>
            <a:gdLst/>
            <a:ahLst/>
            <a:cxnLst/>
            <a:rect r="r" b="b" t="t" l="l"/>
            <a:pathLst>
              <a:path h="2894850" w="8434050">
                <a:moveTo>
                  <a:pt x="8434050" y="0"/>
                </a:moveTo>
                <a:lnTo>
                  <a:pt x="0" y="0"/>
                </a:lnTo>
                <a:lnTo>
                  <a:pt x="0" y="2894850"/>
                </a:lnTo>
                <a:lnTo>
                  <a:pt x="8434050" y="2894850"/>
                </a:lnTo>
                <a:lnTo>
                  <a:pt x="8434050" y="0"/>
                </a:lnTo>
                <a:close/>
              </a:path>
            </a:pathLst>
          </a:custGeom>
          <a:blipFill>
            <a:blip r:embed="rId5"/>
            <a:stretch>
              <a:fillRect l="0" t="-63798" r="-440" b="-31239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8124125" y="1165825"/>
            <a:ext cx="2989650" cy="4742850"/>
          </a:xfrm>
          <a:custGeom>
            <a:avLst/>
            <a:gdLst/>
            <a:ahLst/>
            <a:cxnLst/>
            <a:rect r="r" b="b" t="t" l="l"/>
            <a:pathLst>
              <a:path h="4742850" w="2989650">
                <a:moveTo>
                  <a:pt x="2989650" y="0"/>
                </a:moveTo>
                <a:lnTo>
                  <a:pt x="0" y="0"/>
                </a:lnTo>
                <a:lnTo>
                  <a:pt x="0" y="4742850"/>
                </a:lnTo>
                <a:lnTo>
                  <a:pt x="2989650" y="4742850"/>
                </a:lnTo>
                <a:lnTo>
                  <a:pt x="2989650" y="0"/>
                </a:lnTo>
                <a:close/>
              </a:path>
            </a:pathLst>
          </a:custGeom>
          <a:blipFill>
            <a:blip r:embed="rId6"/>
            <a:stretch>
              <a:fillRect l="-90297" t="0" r="-51897" b="-175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17023" y="7554877"/>
            <a:ext cx="287250" cy="1093046"/>
          </a:xfrm>
          <a:custGeom>
            <a:avLst/>
            <a:gdLst/>
            <a:ahLst/>
            <a:cxnLst/>
            <a:rect r="r" b="b" t="t" l="l"/>
            <a:pathLst>
              <a:path h="1093046" w="287250">
                <a:moveTo>
                  <a:pt x="0" y="0"/>
                </a:moveTo>
                <a:lnTo>
                  <a:pt x="287250" y="0"/>
                </a:lnTo>
                <a:lnTo>
                  <a:pt x="287250" y="1093046"/>
                </a:lnTo>
                <a:lnTo>
                  <a:pt x="0" y="10930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61500" y="1632500"/>
            <a:ext cx="300600" cy="757900"/>
          </a:xfrm>
          <a:custGeom>
            <a:avLst/>
            <a:gdLst/>
            <a:ahLst/>
            <a:cxnLst/>
            <a:rect r="r" b="b" t="t" l="l"/>
            <a:pathLst>
              <a:path h="757900" w="300600">
                <a:moveTo>
                  <a:pt x="0" y="0"/>
                </a:moveTo>
                <a:lnTo>
                  <a:pt x="300600" y="0"/>
                </a:lnTo>
                <a:lnTo>
                  <a:pt x="300600" y="757900"/>
                </a:lnTo>
                <a:lnTo>
                  <a:pt x="0" y="7579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0191" y="2199900"/>
            <a:ext cx="614055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Key Takeaways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DAGP51BZUqM</dc:identifier>
  <dcterms:modified xsi:type="dcterms:W3CDTF">2011-08-01T06:04:30Z</dcterms:modified>
  <cp:revision>1</cp:revision>
  <dc:title>Copy of Game Design Agency by Slidesgo.pptx</dc:title>
</cp:coreProperties>
</file>