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2"/>
  </p:notesMasterIdLst>
  <p:sldIdLst>
    <p:sldId id="257" r:id="rId3"/>
    <p:sldId id="260" r:id="rId4"/>
    <p:sldId id="261" r:id="rId5"/>
    <p:sldId id="274" r:id="rId6"/>
    <p:sldId id="273" r:id="rId7"/>
    <p:sldId id="275" r:id="rId8"/>
    <p:sldId id="271" r:id="rId9"/>
    <p:sldId id="276"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D8047"/>
    <a:srgbClr val="F86308"/>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83" d="100"/>
          <a:sy n="83" d="100"/>
        </p:scale>
        <p:origin x="1483"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7/6/2025</a:t>
            </a:fld>
            <a:endParaRPr lang="en-US"/>
          </a:p>
        </p:txBody>
      </p:sp>
      <p:sp>
        <p:nvSpPr>
          <p:cNvPr id="104880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107692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5</a:t>
            </a:fld>
            <a:endParaRPr lang="en-US"/>
          </a:p>
        </p:txBody>
      </p:sp>
    </p:spTree>
    <p:extLst>
      <p:ext uri="{BB962C8B-B14F-4D97-AF65-F5344CB8AC3E}">
        <p14:creationId xmlns:p14="http://schemas.microsoft.com/office/powerpoint/2010/main" val="2616568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1048597"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598"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1048599"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t>‹#›</a:t>
            </a:fld>
            <a:endParaRPr lang="en-US" dirty="0"/>
          </a:p>
        </p:txBody>
      </p:sp>
      <p:sp>
        <p:nvSpPr>
          <p:cNvPr id="1048600"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2097154" name="Picture 2"/>
          <p:cNvPicPr>
            <a:picLocks noChangeAspect="1"/>
          </p:cNvPicPr>
          <p:nvPr userDrawn="1"/>
        </p:nvPicPr>
        <p:blipFill>
          <a:blip r:embed="rId2" cstate="print"/>
          <a:stretch>
            <a:fillRect/>
          </a:stretch>
        </p:blipFill>
        <p:spPr>
          <a:xfrm>
            <a:off x="8305800" y="381000"/>
            <a:ext cx="732241" cy="638664"/>
          </a:xfrm>
          <a:prstGeom prst="rect">
            <a:avLst/>
          </a:prstGeom>
        </p:spPr>
      </p:pic>
      <p:sp>
        <p:nvSpPr>
          <p:cNvPr id="1048601"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1048716"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1048717"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8"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1048719"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1048720"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1"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2"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3"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6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68"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69" name="Footer Placeholder 4"/>
          <p:cNvSpPr>
            <a:spLocks noGrp="1"/>
          </p:cNvSpPr>
          <p:nvPr>
            <p:ph type="ftr" sz="quarter" idx="11"/>
          </p:nvPr>
        </p:nvSpPr>
        <p:spPr/>
        <p:txBody>
          <a:bodyPr/>
          <a:lstStyle/>
          <a:p>
            <a:endParaRPr lang="en-US"/>
          </a:p>
        </p:txBody>
      </p:sp>
      <p:sp>
        <p:nvSpPr>
          <p:cNvPr id="104877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0" name="Title 1"/>
          <p:cNvSpPr>
            <a:spLocks noGrp="1"/>
          </p:cNvSpPr>
          <p:nvPr>
            <p:ph type="title" hasCustomPrompt="1"/>
          </p:nvPr>
        </p:nvSpPr>
        <p:spPr>
          <a:xfrm>
            <a:off x="533400" y="304800"/>
            <a:ext cx="8122664" cy="914400"/>
          </a:xfrm>
          <a:ln>
            <a:solidFill>
              <a:srgbClr val="008000"/>
            </a:solidFill>
          </a:ln>
        </p:spPr>
        <p:txBody>
          <a:bodyPr/>
          <a:lstStyle>
            <a:lvl1pPr algn="l"/>
          </a:lstStyle>
          <a:p>
            <a:r>
              <a:rPr lang="en-US" dirty="0"/>
              <a:t> Click to edit Master title style</a:t>
            </a:r>
          </a:p>
        </p:txBody>
      </p:sp>
      <p:sp>
        <p:nvSpPr>
          <p:cNvPr id="1048761"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lvl1pPr>
            <a:lvl2pPr marL="742950" indent="-285750">
              <a:buClr>
                <a:srgbClr val="008000"/>
              </a:buClr>
              <a:buSzPct val="70000"/>
              <a:buFont typeface="Wingdings" pitchFamily="2" charset="2"/>
              <a:buChar char="§"/>
            </a:lvl2pPr>
            <a:lvl3pPr marL="1143000" indent="-228600">
              <a:buClr>
                <a:srgbClr val="008000"/>
              </a:buClr>
              <a:buSzPct val="70000"/>
              <a:buFont typeface="Courier New" pitchFamily="49" charset="0"/>
              <a:buChar char="o"/>
            </a:lvl3pPr>
            <a:lvl4pPr marL="1600200" indent="-228600">
              <a:buClr>
                <a:srgbClr val="008000"/>
              </a:buClr>
              <a:buSzPct val="70000"/>
              <a:buFont typeface="Wingdings" pitchFamily="2" charset="2"/>
              <a:buChar char="q"/>
            </a:lvl4pPr>
            <a:lvl5pPr marL="2057400" indent="-228600">
              <a:buClr>
                <a:srgbClr val="008000"/>
              </a:buClr>
              <a:buSzPct val="70000"/>
              <a:buFont typeface="Wingdings" pitchFamily="2" charset="2"/>
              <a:buChar char="q"/>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2"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3" name="Slide Number Placeholder 5"/>
          <p:cNvSpPr txBox="1"/>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t>‹#›</a:t>
            </a:fld>
            <a:endParaRPr lang="en-US" dirty="0"/>
          </a:p>
        </p:txBody>
      </p:sp>
      <p:sp>
        <p:nvSpPr>
          <p:cNvPr id="1048764"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765"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2097159" name="Picture 10"/>
          <p:cNvPicPr>
            <a:picLocks noChangeAspect="1"/>
          </p:cNvPicPr>
          <p:nvPr userDrawn="1"/>
        </p:nvPicPr>
        <p:blipFill>
          <a:blip r:embed="rId2" cstate="print"/>
          <a:stretch>
            <a:fillRect/>
          </a:stretch>
        </p:blipFill>
        <p:spPr>
          <a:xfrm>
            <a:off x="76200" y="6248400"/>
            <a:ext cx="611554" cy="533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84" name="Footer Placeholder 4"/>
          <p:cNvSpPr>
            <a:spLocks noGrp="1"/>
          </p:cNvSpPr>
          <p:nvPr>
            <p:ph type="ftr" sz="quarter" idx="11"/>
          </p:nvPr>
        </p:nvSpPr>
        <p:spPr/>
        <p:txBody>
          <a:bodyPr/>
          <a:lstStyle/>
          <a:p>
            <a:endParaRPr lang="en-US"/>
          </a:p>
        </p:txBody>
      </p:sp>
      <p:sp>
        <p:nvSpPr>
          <p:cNvPr id="104878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96" name="Footer Placeholder 5"/>
          <p:cNvSpPr>
            <a:spLocks noGrp="1"/>
          </p:cNvSpPr>
          <p:nvPr>
            <p:ph type="ftr" sz="quarter" idx="11"/>
          </p:nvPr>
        </p:nvSpPr>
        <p:spPr/>
        <p:txBody>
          <a:bodyPr/>
          <a:lstStyle/>
          <a:p>
            <a:endParaRPr lang="en-US"/>
          </a:p>
        </p:txBody>
      </p:sp>
      <p:sp>
        <p:nvSpPr>
          <p:cNvPr id="104879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p>
        </p:txBody>
      </p:sp>
      <p:sp>
        <p:nvSpPr>
          <p:cNvPr id="104874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6"/>
          <p:cNvSpPr>
            <a:spLocks noGrp="1"/>
          </p:cNvSpPr>
          <p:nvPr>
            <p:ph type="dt" sz="half" idx="10"/>
          </p:nvPr>
        </p:nvSpPr>
        <p:spPr/>
        <p:txBody>
          <a:bodyPr/>
          <a:lstStyle/>
          <a:p>
            <a:fld id="{036888AC-FB0C-48C5-9546-BFA209E1C0B0}" type="datetimeFigureOut">
              <a:rPr lang="en-US" smtClean="0"/>
              <a:t>7/6/2025</a:t>
            </a:fld>
            <a:endParaRPr lang="en-US"/>
          </a:p>
        </p:txBody>
      </p:sp>
      <p:sp>
        <p:nvSpPr>
          <p:cNvPr id="1048745" name="Footer Placeholder 7"/>
          <p:cNvSpPr>
            <a:spLocks noGrp="1"/>
          </p:cNvSpPr>
          <p:nvPr>
            <p:ph type="ftr" sz="quarter" idx="11"/>
          </p:nvPr>
        </p:nvSpPr>
        <p:spPr/>
        <p:txBody>
          <a:bodyPr/>
          <a:lstStyle/>
          <a:p>
            <a:endParaRPr lang="en-US"/>
          </a:p>
        </p:txBody>
      </p:sp>
      <p:sp>
        <p:nvSpPr>
          <p:cNvPr id="1048746"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r>
              <a:rPr lang="en-US"/>
              <a:t>Click to edit Master title style</a:t>
            </a:r>
          </a:p>
        </p:txBody>
      </p:sp>
      <p:sp>
        <p:nvSpPr>
          <p:cNvPr id="1048757" name="Date Placeholder 2"/>
          <p:cNvSpPr>
            <a:spLocks noGrp="1"/>
          </p:cNvSpPr>
          <p:nvPr>
            <p:ph type="dt" sz="half" idx="10"/>
          </p:nvPr>
        </p:nvSpPr>
        <p:spPr/>
        <p:txBody>
          <a:bodyPr/>
          <a:lstStyle/>
          <a:p>
            <a:fld id="{036888AC-FB0C-48C5-9546-BFA209E1C0B0}" type="datetimeFigureOut">
              <a:rPr lang="en-US" smtClean="0"/>
              <a:t>7/6/2025</a:t>
            </a:fld>
            <a:endParaRPr lang="en-US"/>
          </a:p>
        </p:txBody>
      </p:sp>
      <p:sp>
        <p:nvSpPr>
          <p:cNvPr id="1048758" name="Footer Placeholder 3"/>
          <p:cNvSpPr>
            <a:spLocks noGrp="1"/>
          </p:cNvSpPr>
          <p:nvPr>
            <p:ph type="ftr" sz="quarter" idx="11"/>
          </p:nvPr>
        </p:nvSpPr>
        <p:spPr/>
        <p:txBody>
          <a:bodyPr/>
          <a:lstStyle/>
          <a:p>
            <a:endParaRPr lang="en-US"/>
          </a:p>
        </p:txBody>
      </p:sp>
      <p:sp>
        <p:nvSpPr>
          <p:cNvPr id="1048759"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3" name="Date Placeholder 1"/>
          <p:cNvSpPr>
            <a:spLocks noGrp="1"/>
          </p:cNvSpPr>
          <p:nvPr>
            <p:ph type="dt" sz="half" idx="10"/>
          </p:nvPr>
        </p:nvSpPr>
        <p:spPr/>
        <p:txBody>
          <a:bodyPr/>
          <a:lstStyle/>
          <a:p>
            <a:fld id="{036888AC-FB0C-48C5-9546-BFA209E1C0B0}" type="datetimeFigureOut">
              <a:rPr lang="en-US" smtClean="0"/>
              <a:t>7/6/2025</a:t>
            </a:fld>
            <a:endParaRPr lang="en-US"/>
          </a:p>
        </p:txBody>
      </p:sp>
      <p:sp>
        <p:nvSpPr>
          <p:cNvPr id="1048754" name="Footer Placeholder 2"/>
          <p:cNvSpPr>
            <a:spLocks noGrp="1"/>
          </p:cNvSpPr>
          <p:nvPr>
            <p:ph type="ftr" sz="quarter" idx="11"/>
          </p:nvPr>
        </p:nvSpPr>
        <p:spPr/>
        <p:txBody>
          <a:bodyPr/>
          <a:lstStyle/>
          <a:p>
            <a:endParaRPr lang="en-US"/>
          </a:p>
        </p:txBody>
      </p:sp>
      <p:sp>
        <p:nvSpPr>
          <p:cNvPr id="1048755"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9"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90" name="Footer Placeholder 5"/>
          <p:cNvSpPr>
            <a:spLocks noGrp="1"/>
          </p:cNvSpPr>
          <p:nvPr>
            <p:ph type="ftr" sz="quarter" idx="11"/>
          </p:nvPr>
        </p:nvSpPr>
        <p:spPr/>
        <p:txBody>
          <a:bodyPr/>
          <a:lstStyle/>
          <a:p>
            <a:endParaRPr lang="en-US"/>
          </a:p>
        </p:txBody>
      </p:sp>
      <p:sp>
        <p:nvSpPr>
          <p:cNvPr id="1048791"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4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51" name="Footer Placeholder 5"/>
          <p:cNvSpPr>
            <a:spLocks noGrp="1"/>
          </p:cNvSpPr>
          <p:nvPr>
            <p:ph type="ftr" sz="quarter" idx="11"/>
          </p:nvPr>
        </p:nvSpPr>
        <p:spPr/>
        <p:txBody>
          <a:bodyPr/>
          <a:lstStyle/>
          <a:p>
            <a:endParaRPr lang="en-US"/>
          </a:p>
        </p:txBody>
      </p:sp>
      <p:sp>
        <p:nvSpPr>
          <p:cNvPr id="1048752"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88"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9"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0"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04869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04869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04869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2097158" name="Picture 3"/>
          <p:cNvPicPr>
            <a:picLocks noChangeAspect="1"/>
          </p:cNvPicPr>
          <p:nvPr userDrawn="1"/>
        </p:nvPicPr>
        <p:blipFill>
          <a:blip r:embed="rId2" cstate="print"/>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79" name="Footer Placeholder 4"/>
          <p:cNvSpPr>
            <a:spLocks noGrp="1"/>
          </p:cNvSpPr>
          <p:nvPr>
            <p:ph type="ftr" sz="quarter" idx="11"/>
          </p:nvPr>
        </p:nvSpPr>
        <p:spPr/>
        <p:txBody>
          <a:bodyPr/>
          <a:lstStyle/>
          <a:p>
            <a:endParaRPr lang="en-US"/>
          </a:p>
        </p:txBody>
      </p:sp>
      <p:sp>
        <p:nvSpPr>
          <p:cNvPr id="104878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72"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3"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74" name="Footer Placeholder 4"/>
          <p:cNvSpPr>
            <a:spLocks noGrp="1"/>
          </p:cNvSpPr>
          <p:nvPr>
            <p:ph type="ftr" sz="quarter" idx="11"/>
          </p:nvPr>
        </p:nvSpPr>
        <p:spPr/>
        <p:txBody>
          <a:bodyPr/>
          <a:lstStyle/>
          <a:p>
            <a:endParaRPr lang="en-US"/>
          </a:p>
        </p:txBody>
      </p:sp>
      <p:sp>
        <p:nvSpPr>
          <p:cNvPr id="104877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kumimoji="0" lang="en-US"/>
              <a:t>Click to edit Master title style</a:t>
            </a:r>
          </a:p>
        </p:txBody>
      </p:sp>
      <p:sp>
        <p:nvSpPr>
          <p:cNvPr id="1048711"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2"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048714" name="Footer Placeholder 13"/>
          <p:cNvSpPr txBox="1"/>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0487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a:xfrm>
            <a:off x="533400" y="273050"/>
            <a:ext cx="8153400" cy="869950"/>
          </a:xfrm>
        </p:spPr>
        <p:txBody>
          <a:bodyPr anchor="ctr"/>
          <a:lstStyle/>
          <a:p>
            <a:r>
              <a:rPr kumimoji="0" lang="en-US"/>
              <a:t>Click to edit Master title style</a:t>
            </a:r>
          </a:p>
        </p:txBody>
      </p:sp>
      <p:sp>
        <p:nvSpPr>
          <p:cNvPr id="1048680"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2" name="Date Placeholder 9"/>
          <p:cNvSpPr>
            <a:spLocks noGrp="1"/>
          </p:cNvSpPr>
          <p:nvPr>
            <p:ph type="dt" sz="half" idx="15"/>
          </p:nvPr>
        </p:nvSpPr>
        <p:spPr/>
        <p:txBody>
          <a:bodyPr rtlCol="0"/>
          <a:lstStyle/>
          <a:p>
            <a:r>
              <a:rPr lang="en-US"/>
              <a:t>CS-FYP    Hamdard University </a:t>
            </a:r>
          </a:p>
        </p:txBody>
      </p:sp>
      <p:sp>
        <p:nvSpPr>
          <p:cNvPr id="1048683"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048684" name="Footer Placeholder 13"/>
          <p:cNvSpPr>
            <a:spLocks noGrp="1"/>
          </p:cNvSpPr>
          <p:nvPr>
            <p:ph type="ftr" sz="quarter" idx="17"/>
          </p:nvPr>
        </p:nvSpPr>
        <p:spPr/>
        <p:txBody>
          <a:bodyPr rtlCol="0"/>
          <a:lstStyle/>
          <a:p>
            <a:r>
              <a:rPr lang="en-US"/>
              <a:t>Project Name Here</a:t>
            </a:r>
          </a:p>
        </p:txBody>
      </p:sp>
      <p:sp>
        <p:nvSpPr>
          <p:cNvPr id="1048685"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686"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kumimoji="0" lang="en-US"/>
              <a:t>Click to edit Master title style</a:t>
            </a:r>
          </a:p>
        </p:txBody>
      </p:sp>
      <p:sp>
        <p:nvSpPr>
          <p:cNvPr id="1048696" name="Date Placeholder 2"/>
          <p:cNvSpPr>
            <a:spLocks noGrp="1"/>
          </p:cNvSpPr>
          <p:nvPr>
            <p:ph type="dt" sz="half" idx="10"/>
          </p:nvPr>
        </p:nvSpPr>
        <p:spPr/>
        <p:txBody>
          <a:bodyPr/>
          <a:lstStyle/>
          <a:p>
            <a:r>
              <a:rPr lang="en-US"/>
              <a:t>CS-FYP    Hamdard University </a:t>
            </a:r>
          </a:p>
        </p:txBody>
      </p:sp>
      <p:sp>
        <p:nvSpPr>
          <p:cNvPr id="1048697" name="Footer Placeholder 3"/>
          <p:cNvSpPr>
            <a:spLocks noGrp="1"/>
          </p:cNvSpPr>
          <p:nvPr>
            <p:ph type="ftr" sz="quarter" idx="11"/>
          </p:nvPr>
        </p:nvSpPr>
        <p:spPr/>
        <p:txBody>
          <a:bodyPr/>
          <a:lstStyle/>
          <a:p>
            <a:r>
              <a:rPr lang="en-US"/>
              <a:t>Project Name Here</a:t>
            </a:r>
          </a:p>
        </p:txBody>
      </p:sp>
      <p:sp>
        <p:nvSpPr>
          <p:cNvPr id="1048698"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4" name="Date Placeholder 1"/>
          <p:cNvSpPr>
            <a:spLocks noGrp="1"/>
          </p:cNvSpPr>
          <p:nvPr>
            <p:ph type="dt" sz="half" idx="10"/>
          </p:nvPr>
        </p:nvSpPr>
        <p:spPr/>
        <p:txBody>
          <a:bodyPr/>
          <a:lstStyle/>
          <a:p>
            <a:r>
              <a:rPr lang="en-US"/>
              <a:t>CS-FYP    Hamdard University </a:t>
            </a:r>
          </a:p>
        </p:txBody>
      </p:sp>
      <p:sp>
        <p:nvSpPr>
          <p:cNvPr id="1048585" name="Footer Placeholder 2"/>
          <p:cNvSpPr>
            <a:spLocks noGrp="1"/>
          </p:cNvSpPr>
          <p:nvPr>
            <p:ph type="ftr" sz="quarter" idx="11"/>
          </p:nvPr>
        </p:nvSpPr>
        <p:spPr/>
        <p:txBody>
          <a:bodyPr/>
          <a:lstStyle/>
          <a:p>
            <a:r>
              <a:rPr lang="en-US"/>
              <a:t>Project Name Here</a:t>
            </a:r>
          </a:p>
        </p:txBody>
      </p:sp>
      <p:sp>
        <p:nvSpPr>
          <p:cNvPr id="1048586"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1048700" name="Date Placeholder 4"/>
          <p:cNvSpPr>
            <a:spLocks noGrp="1"/>
          </p:cNvSpPr>
          <p:nvPr>
            <p:ph type="dt" sz="half" idx="10"/>
          </p:nvPr>
        </p:nvSpPr>
        <p:spPr/>
        <p:txBody>
          <a:bodyPr/>
          <a:lstStyle/>
          <a:p>
            <a:r>
              <a:rPr lang="en-US"/>
              <a:t>CS-FYP    Hamdard University </a:t>
            </a:r>
          </a:p>
        </p:txBody>
      </p:sp>
      <p:sp>
        <p:nvSpPr>
          <p:cNvPr id="1048701" name="Footer Placeholder 5"/>
          <p:cNvSpPr>
            <a:spLocks noGrp="1"/>
          </p:cNvSpPr>
          <p:nvPr>
            <p:ph type="ftr" sz="quarter" idx="11"/>
          </p:nvPr>
        </p:nvSpPr>
        <p:spPr/>
        <p:txBody>
          <a:bodyPr/>
          <a:lstStyle/>
          <a:p>
            <a:r>
              <a:rPr lang="en-US"/>
              <a:t>Project Name Here</a:t>
            </a:r>
          </a:p>
        </p:txBody>
      </p:sp>
      <p:sp>
        <p:nvSpPr>
          <p:cNvPr id="1048702"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104870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04"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104872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25"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6"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7"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8"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048729"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30"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048731"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048732"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104873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kumimoji="0" lang="en-US"/>
              <a:t>Click to edit Master title style</a:t>
            </a:r>
          </a:p>
        </p:txBody>
      </p:sp>
      <p:sp>
        <p:nvSpPr>
          <p:cNvPr id="104870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Date Placeholder 3"/>
          <p:cNvSpPr>
            <a:spLocks noGrp="1"/>
          </p:cNvSpPr>
          <p:nvPr>
            <p:ph type="dt" sz="half" idx="10"/>
          </p:nvPr>
        </p:nvSpPr>
        <p:spPr/>
        <p:txBody>
          <a:bodyPr/>
          <a:lstStyle/>
          <a:p>
            <a:r>
              <a:rPr lang="en-US"/>
              <a:t>CS-FYP    Hamdard University </a:t>
            </a:r>
          </a:p>
        </p:txBody>
      </p:sp>
      <p:sp>
        <p:nvSpPr>
          <p:cNvPr id="1048708" name="Footer Placeholder 4"/>
          <p:cNvSpPr>
            <a:spLocks noGrp="1"/>
          </p:cNvSpPr>
          <p:nvPr>
            <p:ph type="ftr" sz="quarter" idx="11"/>
          </p:nvPr>
        </p:nvSpPr>
        <p:spPr/>
        <p:txBody>
          <a:bodyPr/>
          <a:lstStyle/>
          <a:p>
            <a:r>
              <a:rPr lang="en-US"/>
              <a:t>Project Name Here</a:t>
            </a:r>
          </a:p>
        </p:txBody>
      </p:sp>
      <p:sp>
        <p:nvSpPr>
          <p:cNvPr id="1048709"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048577"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1048579"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1048580"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1"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2"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34"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735"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t>7/6/2025</a:t>
            </a:fld>
            <a:endParaRPr lang="en-US"/>
          </a:p>
        </p:txBody>
      </p:sp>
      <p:sp>
        <p:nvSpPr>
          <p:cNvPr id="104873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73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noChangeArrowheads="1"/>
          </p:cNvPicPr>
          <p:nvPr/>
        </p:nvPicPr>
        <p:blipFill>
          <a:blip r:embed="rId2" cstate="print"/>
          <a:srcRect/>
          <a:stretch>
            <a:fillRect/>
          </a:stretch>
        </p:blipFill>
        <p:spPr bwMode="auto">
          <a:xfrm>
            <a:off x="1" y="4572000"/>
            <a:ext cx="9140612" cy="2321673"/>
          </a:xfrm>
          <a:prstGeom prst="rect">
            <a:avLst/>
          </a:prstGeom>
          <a:noFill/>
          <a:ln>
            <a:noFill/>
          </a:ln>
          <a:effectLst/>
        </p:spPr>
      </p:pic>
      <p:sp>
        <p:nvSpPr>
          <p:cNvPr id="1048594" name="Rectangle 11"/>
          <p:cNvSpPr/>
          <p:nvPr/>
        </p:nvSpPr>
        <p:spPr>
          <a:xfrm>
            <a:off x="-1" y="6324599"/>
            <a:ext cx="914400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algn="ctr"/>
            <a:r>
              <a:rPr lang="en-US" sz="2000" dirty="0" err="1"/>
              <a:t>Hamdard</a:t>
            </a:r>
            <a:r>
              <a:rPr lang="en-US" sz="2000" dirty="0"/>
              <a:t> University</a:t>
            </a:r>
          </a:p>
        </p:txBody>
      </p:sp>
      <p:sp>
        <p:nvSpPr>
          <p:cNvPr id="1048595" name="Rectangle 12"/>
          <p:cNvSpPr/>
          <p:nvPr/>
        </p:nvSpPr>
        <p:spPr>
          <a:xfrm>
            <a:off x="0" y="6781800"/>
            <a:ext cx="91406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75731" y="304800"/>
            <a:ext cx="8639669" cy="1676400"/>
            <a:chOff x="275731" y="724507"/>
            <a:chExt cx="8639669" cy="1676400"/>
          </a:xfrm>
        </p:grpSpPr>
        <p:sp>
          <p:nvSpPr>
            <p:cNvPr id="1048587" name="Rectangle 5"/>
            <p:cNvSpPr/>
            <p:nvPr/>
          </p:nvSpPr>
          <p:spPr>
            <a:xfrm>
              <a:off x="1596608" y="724507"/>
              <a:ext cx="5994673" cy="109065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t>SecureSense</a:t>
              </a:r>
              <a:r>
                <a:rPr lang="en-US" sz="2400" dirty="0" smtClean="0"/>
                <a:t> </a:t>
              </a:r>
              <a:r>
                <a:rPr lang="en-US" sz="2400" b="1" dirty="0" smtClean="0"/>
                <a:t>– </a:t>
              </a:r>
              <a:r>
                <a:rPr lang="en-US" sz="2400" dirty="0"/>
                <a:t>Leveraging Human Behavior for </a:t>
              </a:r>
              <a:r>
                <a:rPr lang="en-US" sz="2400" dirty="0" smtClean="0"/>
                <a:t>Security and Building </a:t>
              </a:r>
              <a:r>
                <a:rPr lang="en-US" sz="2400" dirty="0"/>
                <a:t>a Secure Digital Culture</a:t>
              </a:r>
              <a:r>
                <a:rPr lang="en-US" sz="2400" b="1" dirty="0" smtClean="0"/>
                <a:t/>
              </a:r>
              <a:br>
                <a:rPr lang="en-US" sz="2400" b="1" dirty="0" smtClean="0"/>
              </a:br>
              <a:r>
                <a:rPr lang="en-US" sz="2400" b="1" dirty="0" smtClean="0"/>
                <a:t>(Mobile </a:t>
              </a:r>
              <a:r>
                <a:rPr lang="en-US" sz="2400" b="1" dirty="0"/>
                <a:t>Application Platform)</a:t>
              </a:r>
              <a:endParaRPr lang="en-US" sz="3600" dirty="0"/>
            </a:p>
          </p:txBody>
        </p:sp>
        <p:pic>
          <p:nvPicPr>
            <p:cNvPr id="2097152" name="Picture 7"/>
            <p:cNvPicPr>
              <a:picLocks noChangeAspect="1"/>
            </p:cNvPicPr>
            <p:nvPr/>
          </p:nvPicPr>
          <p:blipFill>
            <a:blip r:embed="rId3" cstate="print"/>
            <a:stretch>
              <a:fillRect/>
            </a:stretch>
          </p:blipFill>
          <p:spPr>
            <a:xfrm>
              <a:off x="275731" y="755760"/>
              <a:ext cx="1129108" cy="1059398"/>
            </a:xfrm>
            <a:prstGeom prst="rect">
              <a:avLst/>
            </a:prstGeom>
          </p:spPr>
        </p:pic>
        <p:sp>
          <p:nvSpPr>
            <p:cNvPr id="1048593" name="Rectangle 13"/>
            <p:cNvSpPr/>
            <p:nvPr/>
          </p:nvSpPr>
          <p:spPr>
            <a:xfrm>
              <a:off x="1596608" y="1857826"/>
              <a:ext cx="5994672" cy="82172"/>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99499" y="1939242"/>
              <a:ext cx="5994673" cy="461665"/>
            </a:xfrm>
            <a:prstGeom prst="rect">
              <a:avLst/>
            </a:prstGeom>
            <a:noFill/>
          </p:spPr>
          <p:txBody>
            <a:bodyPr wrap="square" rtlCol="0">
              <a:spAutoFit/>
            </a:bodyPr>
            <a:lstStyle/>
            <a:p>
              <a:pPr algn="ctr">
                <a:spcBef>
                  <a:spcPts val="600"/>
                </a:spcBef>
                <a:spcAft>
                  <a:spcPts val="600"/>
                </a:spcAft>
              </a:pPr>
              <a:r>
                <a:rPr lang="en-US" sz="2400" b="1" dirty="0" smtClean="0"/>
                <a:t>FYP </a:t>
              </a:r>
              <a:r>
                <a:rPr lang="en-US" sz="2400" b="1" dirty="0" smtClean="0"/>
                <a:t>II</a:t>
              </a:r>
              <a:endParaRPr lang="en-US" sz="2400" b="1" dirty="0"/>
            </a:p>
          </p:txBody>
        </p:sp>
        <p:pic>
          <p:nvPicPr>
            <p:cNvPr id="16"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6292" y="738399"/>
              <a:ext cx="1129108" cy="1129108"/>
            </a:xfrm>
            <a:prstGeom prst="rect">
              <a:avLst/>
            </a:prstGeom>
          </p:spPr>
        </p:pic>
      </p:grpSp>
      <p:graphicFrame>
        <p:nvGraphicFramePr>
          <p:cNvPr id="7" name="Table 6"/>
          <p:cNvGraphicFramePr>
            <a:graphicFrameLocks noGrp="1"/>
          </p:cNvGraphicFramePr>
          <p:nvPr>
            <p:extLst>
              <p:ext uri="{D42A27DB-BD31-4B8C-83A1-F6EECF244321}">
                <p14:modId xmlns:p14="http://schemas.microsoft.com/office/powerpoint/2010/main" val="2970482565"/>
              </p:ext>
            </p:extLst>
          </p:nvPr>
        </p:nvGraphicFramePr>
        <p:xfrm>
          <a:off x="2170006" y="2156460"/>
          <a:ext cx="4800600" cy="1554480"/>
        </p:xfrm>
        <a:graphic>
          <a:graphicData uri="http://schemas.openxmlformats.org/drawingml/2006/table">
            <a:tbl>
              <a:tblPr firstRow="1" bandRow="1">
                <a:tableStyleId>{2D5ABB26-0587-4C30-8999-92F81FD0307C}</a:tableStyleId>
              </a:tblPr>
              <a:tblGrid>
                <a:gridCol w="2678859">
                  <a:extLst>
                    <a:ext uri="{9D8B030D-6E8A-4147-A177-3AD203B41FA5}">
                      <a16:colId xmlns="" xmlns:a16="http://schemas.microsoft.com/office/drawing/2014/main" val="1609330656"/>
                    </a:ext>
                  </a:extLst>
                </a:gridCol>
                <a:gridCol w="2121741">
                  <a:extLst>
                    <a:ext uri="{9D8B030D-6E8A-4147-A177-3AD203B41FA5}">
                      <a16:colId xmlns="" xmlns:a16="http://schemas.microsoft.com/office/drawing/2014/main" val="3236874084"/>
                    </a:ext>
                  </a:extLst>
                </a:gridCol>
              </a:tblGrid>
              <a:tr h="365760">
                <a:tc>
                  <a:txBody>
                    <a:bodyPr/>
                    <a:lstStyle/>
                    <a:p>
                      <a:pPr algn="ctr"/>
                      <a:r>
                        <a:rPr lang="en-US" sz="2000" dirty="0" err="1" smtClean="0"/>
                        <a:t>Umair</a:t>
                      </a:r>
                      <a:r>
                        <a:rPr lang="en-US" sz="2000" baseline="0" dirty="0" smtClean="0"/>
                        <a:t> </a:t>
                      </a:r>
                      <a:r>
                        <a:rPr lang="en-US" sz="2000" baseline="0" dirty="0" err="1" smtClean="0"/>
                        <a:t>Younus</a:t>
                      </a:r>
                      <a:r>
                        <a:rPr lang="en-US" sz="2000" baseline="0" dirty="0" smtClean="0"/>
                        <a:t> Khan</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(2093-2020)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737841493"/>
                  </a:ext>
                </a:extLst>
              </a:tr>
              <a:tr h="365760">
                <a:tc>
                  <a:txBody>
                    <a:bodyPr/>
                    <a:lstStyle/>
                    <a:p>
                      <a:pPr algn="ctr"/>
                      <a:r>
                        <a:rPr lang="en-US" sz="2000" dirty="0" smtClean="0"/>
                        <a:t>Abu </a:t>
                      </a:r>
                      <a:r>
                        <a:rPr lang="en-US" sz="2000" dirty="0" err="1" smtClean="0"/>
                        <a:t>Uzair</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(1989-2020)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470849678"/>
                  </a:ext>
                </a:extLst>
              </a:tr>
              <a:tr h="365760">
                <a:tc gridSpan="2">
                  <a:txBody>
                    <a:bodyPr/>
                    <a:lstStyle/>
                    <a:p>
                      <a:pPr algn="ctr"/>
                      <a:r>
                        <a:rPr lang="en-US" sz="2000" b="1" dirty="0" smtClean="0"/>
                        <a:t>Supervisor</a:t>
                      </a:r>
                      <a:r>
                        <a:rPr lang="en-US" sz="2000" dirty="0" smtClean="0"/>
                        <a:t/>
                      </a:r>
                      <a:br>
                        <a:rPr lang="en-US" sz="2000" dirty="0" smtClean="0"/>
                      </a:br>
                      <a:r>
                        <a:rPr lang="en-US" sz="2400" dirty="0" smtClean="0">
                          <a:effectLst/>
                          <a:ea typeface="Times New Roman" panose="02020603050405020304" pitchFamily="18" charset="0"/>
                        </a:rPr>
                        <a:t>Muhammad Salman</a:t>
                      </a:r>
                      <a:endParaRPr lang="en-US" sz="2000" dirty="0" smtClean="0">
                        <a:effectLst/>
                        <a:ea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342103106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rPr>
              <a:t>Outline</a:t>
            </a:r>
            <a:endParaRPr lang="en-US" dirty="0">
              <a:solidFill>
                <a:schemeClr val="dk2"/>
              </a:solidFill>
              <a:latin typeface="Twentieth Century"/>
              <a:ea typeface="Twentieth Century"/>
              <a:cs typeface="Twentieth Century"/>
            </a:endParaRPr>
          </a:p>
        </p:txBody>
      </p:sp>
      <p:sp>
        <p:nvSpPr>
          <p:cNvPr id="1048613" name="Content Placeholder 2"/>
          <p:cNvSpPr>
            <a:spLocks noGrp="1"/>
          </p:cNvSpPr>
          <p:nvPr>
            <p:ph sz="quarter" idx="1"/>
          </p:nvPr>
        </p:nvSpPr>
        <p:spPr>
          <a:xfrm>
            <a:off x="609600" y="1676400"/>
            <a:ext cx="8305799" cy="4572000"/>
          </a:xfrm>
        </p:spPr>
        <p:txBody>
          <a:bodyPr>
            <a:normAutofit/>
          </a:bodyPr>
          <a:lstStyle/>
          <a:p>
            <a:r>
              <a:rPr lang="en-US" sz="1800" dirty="0" smtClean="0"/>
              <a:t>Project Introduction</a:t>
            </a:r>
          </a:p>
          <a:p>
            <a:r>
              <a:rPr lang="en-US" sz="1800" dirty="0"/>
              <a:t>Problem </a:t>
            </a:r>
            <a:r>
              <a:rPr lang="en-US" sz="1800" dirty="0" smtClean="0"/>
              <a:t>Statement</a:t>
            </a:r>
            <a:endParaRPr lang="en-US" sz="1800" dirty="0"/>
          </a:p>
          <a:p>
            <a:r>
              <a:rPr lang="en-US" sz="1800" dirty="0" smtClean="0"/>
              <a:t>Project Objective</a:t>
            </a:r>
            <a:endParaRPr lang="en-US" sz="1800" dirty="0"/>
          </a:p>
          <a:p>
            <a:r>
              <a:rPr lang="en-US" sz="1800" dirty="0" smtClean="0"/>
              <a:t>Project Milestone</a:t>
            </a:r>
            <a:endParaRPr lang="en-US" sz="1800" dirty="0"/>
          </a:p>
          <a:p>
            <a:r>
              <a:rPr lang="en-US" sz="1800" dirty="0" smtClean="0"/>
              <a:t>FYP-2 Deliverables (Only FYP-2)</a:t>
            </a:r>
            <a:endParaRPr lang="en-US" sz="1800" dirty="0"/>
          </a:p>
          <a:p>
            <a:r>
              <a:rPr lang="en-US" sz="1800" dirty="0" smtClean="0"/>
              <a:t>Project Front-end</a:t>
            </a:r>
            <a:endParaRPr lang="en-US" sz="1800" dirty="0"/>
          </a:p>
          <a:p>
            <a:r>
              <a:rPr lang="en-US" sz="1800" dirty="0"/>
              <a:t>Project </a:t>
            </a:r>
            <a:r>
              <a:rPr lang="en-US" sz="1800" dirty="0" smtClean="0"/>
              <a:t>Back-end</a:t>
            </a:r>
            <a:endParaRPr lang="en-US" sz="1800" dirty="0"/>
          </a:p>
          <a:p>
            <a:r>
              <a:rPr lang="en-US" sz="1800" dirty="0" smtClean="0"/>
              <a:t>Project Demonstration</a:t>
            </a:r>
            <a:endParaRPr lang="en-US" sz="1800" dirty="0"/>
          </a:p>
        </p:txBody>
      </p:sp>
      <p:sp>
        <p:nvSpPr>
          <p:cNvPr id="1048614" name="Footer Placeholder 3"/>
          <p:cNvSpPr>
            <a:spLocks noGrp="1"/>
          </p:cNvSpPr>
          <p:nvPr>
            <p:ph type="ftr" sz="quarter" idx="11"/>
          </p:nvPr>
        </p:nvSpPr>
        <p:spPr/>
        <p:txBody>
          <a:bodyPr/>
          <a:lstStyle/>
          <a:p>
            <a:r>
              <a:rPr lang="en-US" dirty="0"/>
              <a:t>Sentimental Analysis during Video </a:t>
            </a:r>
            <a:r>
              <a:rPr lang="en-US" dirty="0" smtClean="0"/>
              <a:t>Conference</a:t>
            </a:r>
            <a:endParaRPr lang="en-US" dirty="0"/>
          </a:p>
        </p:txBody>
      </p:sp>
      <p:sp>
        <p:nvSpPr>
          <p:cNvPr id="1048615" name="Date Placeholder 5"/>
          <p:cNvSpPr>
            <a:spLocks noGrp="1"/>
          </p:cNvSpPr>
          <p:nvPr>
            <p:ph type="dt" sz="half" idx="10"/>
          </p:nvPr>
        </p:nvSpPr>
        <p:spPr/>
        <p:txBody>
          <a:bodyPr/>
          <a:lstStyle/>
          <a:p>
            <a:r>
              <a:rPr lang="en-US" sz="1200"/>
              <a:t>CS-FYP    Hamdard University </a:t>
            </a:r>
            <a:endParaRPr lang="en-US" sz="1200" dirty="0"/>
          </a:p>
        </p:txBody>
      </p:sp>
      <p:sp>
        <p:nvSpPr>
          <p:cNvPr id="1048616" name="Slide Number Placeholder 6"/>
          <p:cNvSpPr>
            <a:spLocks noGrp="1"/>
          </p:cNvSpPr>
          <p:nvPr>
            <p:ph type="sldNum" sz="quarter" idx="12"/>
          </p:nvPr>
        </p:nvSpPr>
        <p:spPr/>
        <p:txBody>
          <a:bodyPr/>
          <a:lstStyle/>
          <a:p>
            <a:fld id="{9EBC64C3-3FC7-4C40-910B-2643F037F02C}"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smtClean="0"/>
              <a:t>Project </a:t>
            </a:r>
            <a:r>
              <a:rPr lang="en-US" b="1" dirty="0" smtClean="0"/>
              <a:t>Introduction</a:t>
            </a:r>
            <a:endParaRPr lang="en-US" b="1" dirty="0"/>
          </a:p>
        </p:txBody>
      </p:sp>
      <p:sp>
        <p:nvSpPr>
          <p:cNvPr id="1048618" name="Date Placeholder 2"/>
          <p:cNvSpPr>
            <a:spLocks noGrp="1"/>
          </p:cNvSpPr>
          <p:nvPr>
            <p:ph type="dt" sz="half" idx="10"/>
          </p:nvPr>
        </p:nvSpPr>
        <p:spPr/>
        <p:txBody>
          <a:bodyPr/>
          <a:lstStyle/>
          <a:p>
            <a:r>
              <a:rPr lang="en-US" sz="1200" dirty="0" smtClean="0"/>
              <a:t>CS-FYP    </a:t>
            </a:r>
            <a:r>
              <a:rPr lang="en-US" sz="1200" dirty="0" err="1" smtClean="0"/>
              <a:t>Hamdard</a:t>
            </a:r>
            <a:r>
              <a:rPr lang="en-US" sz="1200" dirty="0" smtClean="0"/>
              <a:t> University </a:t>
            </a:r>
            <a:endParaRPr lang="en-US" sz="1200" dirty="0"/>
          </a:p>
        </p:txBody>
      </p:sp>
      <p:sp>
        <p:nvSpPr>
          <p:cNvPr id="1048619" name="Footer Placeholder 3"/>
          <p:cNvSpPr>
            <a:spLocks noGrp="1"/>
          </p:cNvSpPr>
          <p:nvPr>
            <p:ph type="ftr" sz="quarter" idx="11"/>
          </p:nvPr>
        </p:nvSpPr>
        <p:spPr/>
        <p:txBody>
          <a:bodyPr/>
          <a:lstStyle/>
          <a:p>
            <a:r>
              <a:rPr lang="en-US" dirty="0" smtClean="0"/>
              <a:t>Sentimental Analysis during </a:t>
            </a:r>
            <a:r>
              <a:rPr lang="en-US" smtClean="0"/>
              <a:t>Video Conference</a:t>
            </a:r>
            <a:endParaRPr lang="en-US" dirty="0"/>
          </a:p>
        </p:txBody>
      </p:sp>
      <p:sp>
        <p:nvSpPr>
          <p:cNvPr id="1048620" name="Slide Number Placeholder 4"/>
          <p:cNvSpPr>
            <a:spLocks noGrp="1"/>
          </p:cNvSpPr>
          <p:nvPr>
            <p:ph type="sldNum" sz="quarter" idx="12"/>
          </p:nvPr>
        </p:nvSpPr>
        <p:spPr/>
        <p:txBody>
          <a:bodyPr/>
          <a:lstStyle/>
          <a:p>
            <a:fld id="{9EBC64C3-3FC7-4C40-910B-2643F037F02C}" type="slidenum">
              <a:rPr lang="en-US" smtClean="0"/>
              <a:t>3</a:t>
            </a:fld>
            <a:endParaRPr lang="en-US" dirty="0"/>
          </a:p>
        </p:txBody>
      </p:sp>
      <p:sp>
        <p:nvSpPr>
          <p:cNvPr id="1048621" name="Content Placeholder 5"/>
          <p:cNvSpPr>
            <a:spLocks noGrp="1"/>
          </p:cNvSpPr>
          <p:nvPr>
            <p:ph sz="quarter" idx="1"/>
          </p:nvPr>
        </p:nvSpPr>
        <p:spPr/>
        <p:txBody>
          <a:bodyPr>
            <a:normAutofit/>
          </a:bodyPr>
          <a:lstStyle/>
          <a:p>
            <a:pPr marL="0" indent="0" algn="justLow">
              <a:lnSpc>
                <a:spcPct val="150000"/>
              </a:lnSpc>
              <a:buNone/>
            </a:pPr>
            <a:r>
              <a:rPr lang="en-US" sz="1800" dirty="0"/>
              <a:t>In today's digital ecosystem, ensuring the security and integrity of user-generated data is critical, especially in platforms like survey applications. Traditional security approaches often overlook the impact of user behavior, leading to risks such as data misuse, unauthorized access, or incomplete compliance. By integrating responsible usage patterns with secure survey flows, applications can bridge these gaps. Encouraging a secure user </a:t>
            </a:r>
            <a:r>
              <a:rPr lang="en-US" sz="1800" dirty="0" smtClean="0"/>
              <a:t>environment where </a:t>
            </a:r>
            <a:r>
              <a:rPr lang="en-US" sz="1800" dirty="0"/>
              <a:t>both guests and registered users understand their roles and limitations—promotes trust and data accuracy. This user-centric approach, combined with authentication and validation mechanisms, enhances the platform's overall reliability and resilience.</a:t>
            </a:r>
            <a:endParaRPr lang="en-US" sz="1800" dirty="0"/>
          </a:p>
        </p:txBody>
      </p:sp>
      <p:sp>
        <p:nvSpPr>
          <p:cNvPr id="6"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
        <p:nvSpPr>
          <p:cNvPr id="9" name="Rectangle 8"/>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b="1" dirty="0" smtClean="0">
                <a:solidFill>
                  <a:schemeClr val="dk2"/>
                </a:solidFill>
                <a:latin typeface="Twentieth Century"/>
                <a:ea typeface="Twentieth Century"/>
                <a:cs typeface="Twentieth Century"/>
              </a:rPr>
              <a:t>Problem </a:t>
            </a:r>
            <a:r>
              <a:rPr lang="en-US" dirty="0" smtClean="0">
                <a:solidFill>
                  <a:schemeClr val="dk2"/>
                </a:solidFill>
                <a:latin typeface="Twentieth Century"/>
                <a:ea typeface="Twentieth Century"/>
                <a:cs typeface="Twentieth Century"/>
              </a:rPr>
              <a:t>Statement</a:t>
            </a:r>
            <a:endParaRPr lang="en-US" dirty="0">
              <a:solidFill>
                <a:schemeClr val="dk2"/>
              </a:solidFill>
              <a:latin typeface="Twentieth Century"/>
              <a:ea typeface="Twentieth Century"/>
              <a:cs typeface="Twentieth Century"/>
            </a:endParaRPr>
          </a:p>
        </p:txBody>
      </p:sp>
      <p:sp>
        <p:nvSpPr>
          <p:cNvPr id="1048613" name="Content Placeholder 2"/>
          <p:cNvSpPr>
            <a:spLocks noGrp="1"/>
          </p:cNvSpPr>
          <p:nvPr>
            <p:ph sz="quarter" idx="1"/>
          </p:nvPr>
        </p:nvSpPr>
        <p:spPr>
          <a:xfrm>
            <a:off x="609600" y="1676400"/>
            <a:ext cx="8305799" cy="4572000"/>
          </a:xfrm>
        </p:spPr>
        <p:txBody>
          <a:bodyPr>
            <a:normAutofit fontScale="92500" lnSpcReduction="10000"/>
          </a:bodyPr>
          <a:lstStyle/>
          <a:p>
            <a:pPr marL="0" lvl="2" indent="0" algn="ctr">
              <a:buNone/>
            </a:pPr>
            <a:endParaRPr lang="en-US" sz="3200" dirty="0"/>
          </a:p>
          <a:p>
            <a:pPr marL="0" lvl="2" indent="0" algn="ctr">
              <a:buNone/>
            </a:pPr>
            <a:r>
              <a:rPr lang="en-US" sz="2800" b="1" dirty="0" smtClean="0"/>
              <a:t>“</a:t>
            </a:r>
            <a:r>
              <a:rPr lang="en-US" sz="2600" b="1" dirty="0">
                <a:solidFill>
                  <a:srgbClr val="FF0000"/>
                </a:solidFill>
              </a:rPr>
              <a:t>Promoting</a:t>
            </a:r>
            <a:r>
              <a:rPr lang="en-US" sz="2600" b="1" dirty="0"/>
              <a:t> Secure </a:t>
            </a:r>
            <a:r>
              <a:rPr lang="en-US" sz="2600" b="1" dirty="0">
                <a:solidFill>
                  <a:srgbClr val="00B050"/>
                </a:solidFill>
              </a:rPr>
              <a:t>and</a:t>
            </a:r>
            <a:r>
              <a:rPr lang="en-US" sz="2600" b="1" dirty="0"/>
              <a:t> Responsible </a:t>
            </a:r>
            <a:r>
              <a:rPr lang="en-US" sz="2600" b="1" dirty="0">
                <a:solidFill>
                  <a:srgbClr val="FF0000"/>
                </a:solidFill>
              </a:rPr>
              <a:t>Survey</a:t>
            </a:r>
            <a:r>
              <a:rPr lang="en-US" sz="2600" b="1" dirty="0"/>
              <a:t> Participation </a:t>
            </a:r>
            <a:r>
              <a:rPr lang="en-US" sz="2600" b="1" dirty="0">
                <a:solidFill>
                  <a:srgbClr val="00B050"/>
                </a:solidFill>
              </a:rPr>
              <a:t>in</a:t>
            </a:r>
            <a:r>
              <a:rPr lang="en-US" sz="2600" b="1" dirty="0"/>
              <a:t> Digital </a:t>
            </a:r>
            <a:r>
              <a:rPr lang="en-US" sz="2600" b="1" dirty="0" smtClean="0">
                <a:solidFill>
                  <a:srgbClr val="FF0000"/>
                </a:solidFill>
              </a:rPr>
              <a:t>Environments</a:t>
            </a:r>
            <a:r>
              <a:rPr lang="en-US" sz="2800" b="1" dirty="0" smtClean="0"/>
              <a:t>”</a:t>
            </a:r>
          </a:p>
          <a:p>
            <a:pPr marL="233363" lvl="2" indent="0" algn="ctr">
              <a:buNone/>
            </a:pPr>
            <a:endParaRPr lang="en-US" sz="2800" dirty="0" smtClean="0"/>
          </a:p>
          <a:p>
            <a:pPr marL="0" lvl="2" indent="0" algn="justLow">
              <a:buNone/>
            </a:pPr>
            <a:r>
              <a:rPr lang="en-US" dirty="0"/>
              <a:t>Organizations often face challenges in ensuring that </a:t>
            </a:r>
            <a:r>
              <a:rPr lang="en-US" dirty="0" smtClean="0"/>
              <a:t>users both </a:t>
            </a:r>
            <a:r>
              <a:rPr lang="en-US" dirty="0"/>
              <a:t>internal and </a:t>
            </a:r>
            <a:r>
              <a:rPr lang="en-US" dirty="0" smtClean="0"/>
              <a:t>external interact </a:t>
            </a:r>
            <a:r>
              <a:rPr lang="en-US" dirty="0"/>
              <a:t>with digital systems responsibly, especially when handling sensitive survey data. In many survey platforms, the lack of integrated mechanisms to guide user behavior, prevent data misuse, and ensure compliance can lead to privacy breaches, inaccurate data collection, and reduced trust in the system. This highlights the need for a comprehensive solution that not only delivers secure and efficient survey functionality but also fosters a culture of responsible participation, data privacy awareness, and system reliability</a:t>
            </a:r>
            <a:endParaRPr lang="en-US" dirty="0"/>
          </a:p>
        </p:txBody>
      </p:sp>
      <p:sp>
        <p:nvSpPr>
          <p:cNvPr id="1048614" name="Footer Placeholder 3"/>
          <p:cNvSpPr>
            <a:spLocks noGrp="1"/>
          </p:cNvSpPr>
          <p:nvPr>
            <p:ph type="ftr" sz="quarter" idx="11"/>
          </p:nvPr>
        </p:nvSpPr>
        <p:spPr/>
        <p:txBody>
          <a:bodyPr/>
          <a:lstStyle/>
          <a:p>
            <a:r>
              <a:rPr lang="en-US" dirty="0"/>
              <a:t>Sentimental Analysis during Video </a:t>
            </a:r>
            <a:r>
              <a:rPr lang="en-US" dirty="0" smtClean="0"/>
              <a:t>Conference</a:t>
            </a:r>
            <a:endParaRPr lang="en-US" dirty="0"/>
          </a:p>
        </p:txBody>
      </p:sp>
      <p:sp>
        <p:nvSpPr>
          <p:cNvPr id="1048615" name="Date Placeholder 5"/>
          <p:cNvSpPr>
            <a:spLocks noGrp="1"/>
          </p:cNvSpPr>
          <p:nvPr>
            <p:ph type="dt" sz="half" idx="10"/>
          </p:nvPr>
        </p:nvSpPr>
        <p:spPr/>
        <p:txBody>
          <a:bodyPr/>
          <a:lstStyle/>
          <a:p>
            <a:r>
              <a:rPr lang="en-US" sz="1200"/>
              <a:t>CS-FYP    Hamdard University </a:t>
            </a:r>
            <a:endParaRPr lang="en-US" sz="1200" dirty="0"/>
          </a:p>
        </p:txBody>
      </p:sp>
      <p:sp>
        <p:nvSpPr>
          <p:cNvPr id="1048616" name="Slide Number Placeholder 6"/>
          <p:cNvSpPr>
            <a:spLocks noGrp="1"/>
          </p:cNvSpPr>
          <p:nvPr>
            <p:ph type="sldNum" sz="quarter" idx="12"/>
          </p:nvPr>
        </p:nvSpPr>
        <p:spPr/>
        <p:txBody>
          <a:bodyPr/>
          <a:lstStyle/>
          <a:p>
            <a:fld id="{9EBC64C3-3FC7-4C40-910B-2643F037F02C}" type="slidenum">
              <a:rPr lang="en-US" smtClean="0"/>
              <a:t>4</a:t>
            </a:fld>
            <a:endParaRPr lang="en-US" dirty="0"/>
          </a:p>
        </p:txBody>
      </p:sp>
    </p:spTree>
    <p:extLst>
      <p:ext uri="{BB962C8B-B14F-4D97-AF65-F5344CB8AC3E}">
        <p14:creationId xmlns:p14="http://schemas.microsoft.com/office/powerpoint/2010/main" val="169446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smtClean="0"/>
              <a:t>Project </a:t>
            </a:r>
            <a:r>
              <a:rPr lang="en-US" b="1" dirty="0" smtClean="0"/>
              <a:t>Objectives</a:t>
            </a:r>
            <a:endParaRPr lang="en-US" b="1" dirty="0"/>
          </a:p>
        </p:txBody>
      </p:sp>
      <p:sp>
        <p:nvSpPr>
          <p:cNvPr id="1048618" name="Date Placeholder 2"/>
          <p:cNvSpPr>
            <a:spLocks noGrp="1"/>
          </p:cNvSpPr>
          <p:nvPr>
            <p:ph type="dt" sz="half" idx="10"/>
          </p:nvPr>
        </p:nvSpPr>
        <p:spPr/>
        <p:txBody>
          <a:bodyPr/>
          <a:lstStyle/>
          <a:p>
            <a:r>
              <a:rPr lang="en-US" sz="1200" dirty="0" smtClean="0"/>
              <a:t>CS-FYP    </a:t>
            </a:r>
            <a:r>
              <a:rPr lang="en-US" sz="1200" dirty="0" err="1" smtClean="0"/>
              <a:t>Hamdard</a:t>
            </a:r>
            <a:r>
              <a:rPr lang="en-US" sz="1200" dirty="0" smtClean="0"/>
              <a:t> University </a:t>
            </a:r>
            <a:endParaRPr lang="en-US" sz="1200" dirty="0"/>
          </a:p>
        </p:txBody>
      </p:sp>
      <p:sp>
        <p:nvSpPr>
          <p:cNvPr id="1048619" name="Footer Placeholder 3"/>
          <p:cNvSpPr>
            <a:spLocks noGrp="1"/>
          </p:cNvSpPr>
          <p:nvPr>
            <p:ph type="ftr" sz="quarter" idx="11"/>
          </p:nvPr>
        </p:nvSpPr>
        <p:spPr/>
        <p:txBody>
          <a:bodyPr/>
          <a:lstStyle/>
          <a:p>
            <a:r>
              <a:rPr lang="en-US" dirty="0" smtClean="0"/>
              <a:t>Sentimental Analysis during </a:t>
            </a:r>
            <a:r>
              <a:rPr lang="en-US" smtClean="0"/>
              <a:t>Video Conference</a:t>
            </a:r>
            <a:endParaRPr lang="en-US" dirty="0"/>
          </a:p>
        </p:txBody>
      </p:sp>
      <p:sp>
        <p:nvSpPr>
          <p:cNvPr id="1048620" name="Slide Number Placeholder 4"/>
          <p:cNvSpPr>
            <a:spLocks noGrp="1"/>
          </p:cNvSpPr>
          <p:nvPr>
            <p:ph type="sldNum" sz="quarter" idx="12"/>
          </p:nvPr>
        </p:nvSpPr>
        <p:spPr/>
        <p:txBody>
          <a:bodyPr/>
          <a:lstStyle/>
          <a:p>
            <a:fld id="{9EBC64C3-3FC7-4C40-910B-2643F037F02C}" type="slidenum">
              <a:rPr lang="en-US" smtClean="0"/>
              <a:t>5</a:t>
            </a:fld>
            <a:endParaRPr lang="en-US" dirty="0"/>
          </a:p>
        </p:txBody>
      </p:sp>
      <p:sp>
        <p:nvSpPr>
          <p:cNvPr id="1048621" name="Content Placeholder 5"/>
          <p:cNvSpPr>
            <a:spLocks noGrp="1"/>
          </p:cNvSpPr>
          <p:nvPr>
            <p:ph sz="quarter" idx="1"/>
          </p:nvPr>
        </p:nvSpPr>
        <p:spPr>
          <a:xfrm>
            <a:off x="612648" y="1600200"/>
            <a:ext cx="8153400" cy="4648200"/>
          </a:xfrm>
        </p:spPr>
        <p:txBody>
          <a:bodyPr>
            <a:normAutofit/>
          </a:bodyPr>
          <a:lstStyle/>
          <a:p>
            <a:pPr marL="342900" indent="-342900">
              <a:buFont typeface="+mj-lt"/>
              <a:buAutoNum type="arabicPeriod"/>
            </a:pPr>
            <a:r>
              <a:rPr lang="en-US" sz="1800" b="1" dirty="0"/>
              <a:t>Study How Users Interact with Surveys</a:t>
            </a:r>
            <a:r>
              <a:rPr lang="en-US" sz="1800" dirty="0"/>
              <a:t/>
            </a:r>
            <a:br>
              <a:rPr lang="en-US" sz="1800" dirty="0"/>
            </a:br>
            <a:r>
              <a:rPr lang="en-US" sz="1800" dirty="0"/>
              <a:t>Analyze user behavior while attempting surveys to improve user experience</a:t>
            </a:r>
            <a:r>
              <a:rPr lang="en-US" sz="1800" dirty="0" smtClean="0"/>
              <a:t>.</a:t>
            </a:r>
          </a:p>
          <a:p>
            <a:pPr marL="342900" indent="-342900">
              <a:buFont typeface="+mj-lt"/>
              <a:buAutoNum type="arabicPeriod"/>
            </a:pPr>
            <a:r>
              <a:rPr lang="en-US" sz="1800" b="1" dirty="0"/>
              <a:t>Develop a Mobile-Based Survey Application</a:t>
            </a:r>
            <a:r>
              <a:rPr lang="en-US" sz="1800" dirty="0"/>
              <a:t/>
            </a:r>
            <a:br>
              <a:rPr lang="en-US" sz="1800" dirty="0"/>
            </a:br>
            <a:r>
              <a:rPr lang="en-US" sz="1800" dirty="0"/>
              <a:t>Build an easy-to-use React Native app for creating, sharing, and attempting surveys</a:t>
            </a:r>
            <a:r>
              <a:rPr lang="en-US" sz="1800" dirty="0" smtClean="0"/>
              <a:t>.</a:t>
            </a:r>
          </a:p>
          <a:p>
            <a:pPr marL="342900" indent="-342900">
              <a:buFont typeface="+mj-lt"/>
              <a:buAutoNum type="arabicPeriod"/>
            </a:pPr>
            <a:r>
              <a:rPr lang="en-US" sz="1800" b="1" dirty="0"/>
              <a:t>Integrate Behavior Tracking in Surveys</a:t>
            </a:r>
            <a:r>
              <a:rPr lang="en-US" sz="1800" dirty="0"/>
              <a:t/>
            </a:r>
            <a:br>
              <a:rPr lang="en-US" sz="1800" dirty="0"/>
            </a:br>
            <a:r>
              <a:rPr lang="en-US" sz="1800" dirty="0"/>
              <a:t>Monitor how users respond to questions to help improve future survey designs</a:t>
            </a:r>
            <a:r>
              <a:rPr lang="en-US" sz="1800" dirty="0" smtClean="0"/>
              <a:t>.</a:t>
            </a:r>
          </a:p>
          <a:p>
            <a:pPr marL="342900" indent="-342900">
              <a:buFont typeface="+mj-lt"/>
              <a:buAutoNum type="arabicPeriod"/>
            </a:pPr>
            <a:r>
              <a:rPr lang="en-US" sz="1800" b="1" dirty="0"/>
              <a:t>Evaluate Survey Participation and Results</a:t>
            </a:r>
            <a:r>
              <a:rPr lang="en-US" sz="1800" dirty="0"/>
              <a:t/>
            </a:r>
            <a:br>
              <a:rPr lang="en-US" sz="1800" dirty="0"/>
            </a:br>
            <a:r>
              <a:rPr lang="en-US" sz="1800" dirty="0"/>
              <a:t>Record and analyze responses to measure engagement and effectiveness</a:t>
            </a:r>
            <a:r>
              <a:rPr lang="en-US" sz="1800" dirty="0" smtClean="0"/>
              <a:t>.</a:t>
            </a:r>
          </a:p>
          <a:p>
            <a:pPr marL="342900" indent="-342900">
              <a:buFont typeface="+mj-lt"/>
              <a:buAutoNum type="arabicPeriod"/>
            </a:pPr>
            <a:r>
              <a:rPr lang="en-US" sz="1800" b="1" dirty="0"/>
              <a:t>Promote Survey-Based Communication Culture</a:t>
            </a:r>
            <a:r>
              <a:rPr lang="en-US" sz="1800" dirty="0"/>
              <a:t/>
            </a:r>
            <a:br>
              <a:rPr lang="en-US" sz="1800" dirty="0"/>
            </a:br>
            <a:r>
              <a:rPr lang="en-US" sz="1800" dirty="0"/>
              <a:t>Encourage users to collect feedback and data digitally using interactive surveys.</a:t>
            </a:r>
            <a:endParaRPr lang="en-US" sz="1700" dirty="0" smtClean="0">
              <a:latin typeface="+mn-lt"/>
            </a:endParaRPr>
          </a:p>
        </p:txBody>
      </p:sp>
      <p:sp>
        <p:nvSpPr>
          <p:cNvPr id="2" name="Rectangle 1"/>
          <p:cNvSpPr>
            <a:spLocks noChangeArrowheads="1"/>
          </p:cNvSpPr>
          <p:nvPr/>
        </p:nvSpPr>
        <p:spPr bwMode="auto">
          <a:xfrm>
            <a:off x="0" y="-461665"/>
            <a:ext cx="312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24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rPr>
              <a:t>Project </a:t>
            </a:r>
            <a:r>
              <a:rPr lang="en-US" b="1" dirty="0" smtClean="0">
                <a:solidFill>
                  <a:schemeClr val="dk2"/>
                </a:solidFill>
                <a:latin typeface="Twentieth Century"/>
                <a:ea typeface="Twentieth Century"/>
                <a:cs typeface="Twentieth Century"/>
              </a:rPr>
              <a:t>Milestone</a:t>
            </a:r>
            <a:endParaRPr lang="en-US" b="1" dirty="0">
              <a:solidFill>
                <a:schemeClr val="dk2"/>
              </a:solidFill>
              <a:latin typeface="Twentieth Century"/>
              <a:ea typeface="Twentieth Century"/>
              <a:cs typeface="Twentieth Century"/>
            </a:endParaRPr>
          </a:p>
        </p:txBody>
      </p:sp>
      <p:sp>
        <p:nvSpPr>
          <p:cNvPr id="1048613" name="Content Placeholder 2"/>
          <p:cNvSpPr>
            <a:spLocks noGrp="1"/>
          </p:cNvSpPr>
          <p:nvPr>
            <p:ph sz="quarter" idx="1"/>
          </p:nvPr>
        </p:nvSpPr>
        <p:spPr>
          <a:xfrm>
            <a:off x="609600" y="1676400"/>
            <a:ext cx="8305799" cy="4572000"/>
          </a:xfrm>
        </p:spPr>
        <p:txBody>
          <a:bodyPr>
            <a:normAutofit/>
          </a:bodyPr>
          <a:lstStyle/>
          <a:p>
            <a:r>
              <a:rPr lang="en-US" sz="1800" dirty="0" smtClean="0"/>
              <a:t>Database Design</a:t>
            </a:r>
          </a:p>
          <a:p>
            <a:r>
              <a:rPr lang="en-US" sz="1800" dirty="0" smtClean="0"/>
              <a:t>Back-end</a:t>
            </a:r>
            <a:endParaRPr lang="en-US" sz="1800" dirty="0"/>
          </a:p>
          <a:p>
            <a:r>
              <a:rPr lang="en-US" sz="1800" dirty="0" smtClean="0"/>
              <a:t>Testing Phase</a:t>
            </a:r>
            <a:endParaRPr lang="en-US" sz="1800" dirty="0"/>
          </a:p>
          <a:p>
            <a:r>
              <a:rPr lang="en-US" sz="1800" dirty="0" smtClean="0"/>
              <a:t>Deployment</a:t>
            </a:r>
            <a:endParaRPr lang="en-US" sz="1800" dirty="0"/>
          </a:p>
          <a:p>
            <a:r>
              <a:rPr lang="en-US" sz="1800" dirty="0" smtClean="0"/>
              <a:t>Documentation</a:t>
            </a:r>
            <a:endParaRPr lang="en-US" sz="1800" dirty="0"/>
          </a:p>
          <a:p>
            <a:r>
              <a:rPr lang="en-US" sz="1800" dirty="0" smtClean="0"/>
              <a:t>Reporting</a:t>
            </a:r>
            <a:endParaRPr lang="en-US" sz="1800" dirty="0"/>
          </a:p>
          <a:p>
            <a:r>
              <a:rPr lang="en-US" sz="1800" dirty="0" smtClean="0"/>
              <a:t>Continuous Improvement</a:t>
            </a:r>
            <a:endParaRPr lang="en-US" sz="1800" dirty="0"/>
          </a:p>
          <a:p>
            <a:r>
              <a:rPr lang="en-US" sz="1800" dirty="0" smtClean="0"/>
              <a:t>Maintenance</a:t>
            </a:r>
            <a:endParaRPr lang="en-US" sz="1800" dirty="0"/>
          </a:p>
        </p:txBody>
      </p:sp>
      <p:sp>
        <p:nvSpPr>
          <p:cNvPr id="1048614" name="Footer Placeholder 3"/>
          <p:cNvSpPr>
            <a:spLocks noGrp="1"/>
          </p:cNvSpPr>
          <p:nvPr>
            <p:ph type="ftr" sz="quarter" idx="11"/>
          </p:nvPr>
        </p:nvSpPr>
        <p:spPr/>
        <p:txBody>
          <a:bodyPr/>
          <a:lstStyle/>
          <a:p>
            <a:r>
              <a:rPr lang="en-US" dirty="0"/>
              <a:t>Sentimental Analysis during Video </a:t>
            </a:r>
            <a:r>
              <a:rPr lang="en-US" dirty="0" smtClean="0"/>
              <a:t>Conference</a:t>
            </a:r>
            <a:endParaRPr lang="en-US" dirty="0"/>
          </a:p>
        </p:txBody>
      </p:sp>
      <p:sp>
        <p:nvSpPr>
          <p:cNvPr id="1048615" name="Date Placeholder 5"/>
          <p:cNvSpPr>
            <a:spLocks noGrp="1"/>
          </p:cNvSpPr>
          <p:nvPr>
            <p:ph type="dt" sz="half" idx="10"/>
          </p:nvPr>
        </p:nvSpPr>
        <p:spPr/>
        <p:txBody>
          <a:bodyPr/>
          <a:lstStyle/>
          <a:p>
            <a:r>
              <a:rPr lang="en-US" sz="1200"/>
              <a:t>CS-FYP    Hamdard University </a:t>
            </a:r>
            <a:endParaRPr lang="en-US" sz="1200" dirty="0"/>
          </a:p>
        </p:txBody>
      </p:sp>
      <p:sp>
        <p:nvSpPr>
          <p:cNvPr id="1048616" name="Slide Number Placeholder 6"/>
          <p:cNvSpPr>
            <a:spLocks noGrp="1"/>
          </p:cNvSpPr>
          <p:nvPr>
            <p:ph type="sldNum" sz="quarter" idx="12"/>
          </p:nvPr>
        </p:nvSpPr>
        <p:spPr/>
        <p:txBody>
          <a:bodyPr/>
          <a:lstStyle/>
          <a:p>
            <a:fld id="{9EBC64C3-3FC7-4C40-910B-2643F037F02C}" type="slidenum">
              <a:rPr lang="en-US" smtClean="0"/>
              <a:t>6</a:t>
            </a:fld>
            <a:endParaRPr lang="en-US" dirty="0"/>
          </a:p>
        </p:txBody>
      </p:sp>
    </p:spTree>
    <p:extLst>
      <p:ext uri="{BB962C8B-B14F-4D97-AF65-F5344CB8AC3E}">
        <p14:creationId xmlns:p14="http://schemas.microsoft.com/office/powerpoint/2010/main" val="360275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dirty="0" smtClean="0"/>
              <a:t>Project </a:t>
            </a:r>
            <a:r>
              <a:rPr lang="en-US" b="1" dirty="0"/>
              <a:t>Deliverables</a:t>
            </a:r>
          </a:p>
        </p:txBody>
      </p:sp>
      <p:sp>
        <p:nvSpPr>
          <p:cNvPr id="1048674" name="Content Placeholder 5"/>
          <p:cNvSpPr>
            <a:spLocks noGrp="1"/>
          </p:cNvSpPr>
          <p:nvPr>
            <p:ph sz="quarter" idx="2"/>
          </p:nvPr>
        </p:nvSpPr>
        <p:spPr>
          <a:xfrm>
            <a:off x="609600" y="2438400"/>
            <a:ext cx="3886200" cy="3581400"/>
          </a:xfrm>
        </p:spPr>
        <p:txBody>
          <a:bodyPr>
            <a:normAutofit fontScale="93864"/>
          </a:bodyPr>
          <a:lstStyle/>
          <a:p>
            <a:r>
              <a:rPr lang="en-US" sz="1800" dirty="0"/>
              <a:t>Project Plan </a:t>
            </a:r>
          </a:p>
          <a:p>
            <a:r>
              <a:rPr lang="en-US" sz="1800" dirty="0"/>
              <a:t>SRS </a:t>
            </a:r>
            <a:r>
              <a:rPr lang="en-US" sz="1800" dirty="0" smtClean="0"/>
              <a:t>/ SDS</a:t>
            </a:r>
          </a:p>
          <a:p>
            <a:r>
              <a:rPr lang="en-US" sz="1800" dirty="0" smtClean="0"/>
              <a:t>Project </a:t>
            </a:r>
            <a:r>
              <a:rPr lang="en-US" sz="1800" dirty="0"/>
              <a:t>Budget</a:t>
            </a:r>
          </a:p>
          <a:p>
            <a:r>
              <a:rPr lang="en-US" sz="1800" dirty="0"/>
              <a:t>Database Design </a:t>
            </a:r>
            <a:endParaRPr lang="en-US" sz="1800" dirty="0" smtClean="0"/>
          </a:p>
          <a:p>
            <a:r>
              <a:rPr lang="en-US" sz="1800" dirty="0" smtClean="0"/>
              <a:t>Mobile Prototype</a:t>
            </a:r>
          </a:p>
          <a:p>
            <a:r>
              <a:rPr lang="en-US" sz="1800" dirty="0" smtClean="0"/>
              <a:t>Project </a:t>
            </a:r>
            <a:r>
              <a:rPr lang="en-US" sz="1800" dirty="0"/>
              <a:t>Report – </a:t>
            </a:r>
            <a:r>
              <a:rPr lang="en-US" sz="1800" dirty="0" smtClean="0"/>
              <a:t>I</a:t>
            </a:r>
          </a:p>
          <a:p>
            <a:r>
              <a:rPr lang="en-US" sz="1800" dirty="0" smtClean="0"/>
              <a:t>Research </a:t>
            </a:r>
            <a:r>
              <a:rPr lang="en-US" sz="1800" dirty="0"/>
              <a:t>Paper (</a:t>
            </a:r>
            <a:r>
              <a:rPr lang="en-US" sz="1800" dirty="0" smtClean="0"/>
              <a:t>First draft optional</a:t>
            </a:r>
            <a:r>
              <a:rPr lang="en-US" sz="1800" dirty="0" smtClean="0"/>
              <a:t>)</a:t>
            </a:r>
          </a:p>
          <a:p>
            <a:r>
              <a:rPr lang="en-US" sz="1800" dirty="0" smtClean="0"/>
              <a:t>Front-end</a:t>
            </a:r>
            <a:endParaRPr lang="en-US" sz="1800" dirty="0"/>
          </a:p>
        </p:txBody>
      </p:sp>
      <p:sp>
        <p:nvSpPr>
          <p:cNvPr id="4" name="Content Placeholder 3"/>
          <p:cNvSpPr>
            <a:spLocks noGrp="1"/>
          </p:cNvSpPr>
          <p:nvPr>
            <p:ph sz="quarter" idx="4"/>
          </p:nvPr>
        </p:nvSpPr>
        <p:spPr>
          <a:xfrm>
            <a:off x="4800600" y="2438400"/>
            <a:ext cx="3886200" cy="3581400"/>
          </a:xfrm>
        </p:spPr>
        <p:txBody>
          <a:bodyPr>
            <a:normAutofit/>
          </a:bodyPr>
          <a:lstStyle/>
          <a:p>
            <a:r>
              <a:rPr lang="en-US" sz="1800" dirty="0" smtClean="0"/>
              <a:t>App </a:t>
            </a:r>
            <a:r>
              <a:rPr lang="en-US" sz="1800" dirty="0"/>
              <a:t>Demo &amp; Display 	</a:t>
            </a:r>
          </a:p>
          <a:p>
            <a:r>
              <a:rPr lang="en-US" sz="1800" dirty="0" smtClean="0"/>
              <a:t>Poster</a:t>
            </a:r>
          </a:p>
          <a:p>
            <a:r>
              <a:rPr lang="en-US" sz="1800" dirty="0" smtClean="0"/>
              <a:t>Database Design</a:t>
            </a:r>
            <a:endParaRPr lang="en-US" sz="1800" dirty="0"/>
          </a:p>
          <a:p>
            <a:r>
              <a:rPr lang="en-US" sz="1800" dirty="0"/>
              <a:t>Project Report – II</a:t>
            </a:r>
          </a:p>
          <a:p>
            <a:r>
              <a:rPr lang="en-US" sz="1800" dirty="0"/>
              <a:t>Research Paper </a:t>
            </a:r>
            <a:r>
              <a:rPr lang="en-US" sz="1800" dirty="0" smtClean="0"/>
              <a:t/>
            </a:r>
            <a:br>
              <a:rPr lang="en-US" sz="1800" dirty="0" smtClean="0"/>
            </a:br>
            <a:r>
              <a:rPr lang="en-US" sz="1800" dirty="0" smtClean="0"/>
              <a:t>(</a:t>
            </a:r>
            <a:r>
              <a:rPr lang="en-US" sz="1800" dirty="0"/>
              <a:t>Final </a:t>
            </a:r>
            <a:r>
              <a:rPr lang="en-US" sz="1800" dirty="0" smtClean="0"/>
              <a:t>draft - Optional</a:t>
            </a:r>
            <a:r>
              <a:rPr lang="en-US" sz="1800" dirty="0" smtClean="0"/>
              <a:t>)</a:t>
            </a:r>
          </a:p>
          <a:p>
            <a:r>
              <a:rPr lang="en-US" sz="1800" dirty="0" smtClean="0"/>
              <a:t>Back-end</a:t>
            </a:r>
          </a:p>
          <a:p>
            <a:r>
              <a:rPr lang="en-US" sz="1800" dirty="0" smtClean="0"/>
              <a:t>Enrolling</a:t>
            </a:r>
            <a:endParaRPr lang="en-US" sz="1800" dirty="0"/>
          </a:p>
          <a:p>
            <a:pPr marL="0" indent="0">
              <a:buNone/>
            </a:pPr>
            <a:endParaRPr lang="en-US" sz="1600" dirty="0"/>
          </a:p>
        </p:txBody>
      </p:sp>
      <p:sp>
        <p:nvSpPr>
          <p:cNvPr id="1048672" name="Date Placeholder 5"/>
          <p:cNvSpPr>
            <a:spLocks noGrp="1"/>
          </p:cNvSpPr>
          <p:nvPr>
            <p:ph type="dt" sz="half" idx="15"/>
          </p:nvPr>
        </p:nvSpPr>
        <p:spPr>
          <a:solidFill>
            <a:srgbClr val="008000"/>
          </a:solidFill>
        </p:spPr>
        <p:txBody>
          <a:bodyPr/>
          <a:lstStyle/>
          <a:p>
            <a:r>
              <a:rPr lang="en-US">
                <a:solidFill>
                  <a:schemeClr val="bg1"/>
                </a:solidFill>
              </a:rPr>
              <a:t>CS-FYP    Hamdard University </a:t>
            </a:r>
            <a:endParaRPr lang="en-US" dirty="0">
              <a:solidFill>
                <a:schemeClr val="bg1"/>
              </a:solidFill>
            </a:endParaRPr>
          </a:p>
        </p:txBody>
      </p:sp>
      <p:sp>
        <p:nvSpPr>
          <p:cNvPr id="1048673"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7</a:t>
            </a:fld>
            <a:endParaRPr lang="en-US" dirty="0"/>
          </a:p>
        </p:txBody>
      </p:sp>
      <p:sp>
        <p:nvSpPr>
          <p:cNvPr id="1048671" name="Footer Placeholder 3"/>
          <p:cNvSpPr>
            <a:spLocks noGrp="1"/>
          </p:cNvSpPr>
          <p:nvPr>
            <p:ph type="ftr" sz="quarter" idx="17"/>
          </p:nvPr>
        </p:nvSpPr>
        <p:spPr>
          <a:solidFill>
            <a:srgbClr val="F86308"/>
          </a:solidFill>
        </p:spPr>
        <p:txBody>
          <a:bodyPr/>
          <a:lstStyle/>
          <a:p>
            <a:r>
              <a:rPr lang="en-US" dirty="0">
                <a:solidFill>
                  <a:schemeClr val="bg1"/>
                </a:solidFill>
              </a:rPr>
              <a:t>Sentimental Analysis during Video </a:t>
            </a:r>
            <a:r>
              <a:rPr lang="en-US" dirty="0" smtClean="0">
                <a:solidFill>
                  <a:schemeClr val="bg1"/>
                </a:solidFill>
              </a:rPr>
              <a:t>Conference</a:t>
            </a:r>
            <a:endParaRPr lang="en-US" dirty="0">
              <a:solidFill>
                <a:schemeClr val="bg1"/>
              </a:solidFill>
            </a:endParaRPr>
          </a:p>
        </p:txBody>
      </p:sp>
      <p:sp>
        <p:nvSpPr>
          <p:cNvPr id="2" name="Text Placeholder 1"/>
          <p:cNvSpPr>
            <a:spLocks noGrp="1"/>
          </p:cNvSpPr>
          <p:nvPr>
            <p:ph type="body" sz="quarter" idx="1"/>
          </p:nvPr>
        </p:nvSpPr>
        <p:spPr>
          <a:xfrm>
            <a:off x="609600" y="1752600"/>
            <a:ext cx="3886200" cy="640080"/>
          </a:xfrm>
          <a:solidFill>
            <a:schemeClr val="accent2"/>
          </a:solidFill>
        </p:spPr>
        <p:txBody>
          <a:bodyPr/>
          <a:lstStyle/>
          <a:p>
            <a:pPr lvl="0"/>
            <a:r>
              <a:rPr lang="en-US" dirty="0" smtClean="0">
                <a:solidFill>
                  <a:schemeClr val="bg1"/>
                </a:solidFill>
              </a:rPr>
              <a:t>FYP-I Evaluation</a:t>
            </a:r>
          </a:p>
        </p:txBody>
      </p:sp>
      <p:sp>
        <p:nvSpPr>
          <p:cNvPr id="3" name="Text Placeholder 2"/>
          <p:cNvSpPr>
            <a:spLocks noGrp="1"/>
          </p:cNvSpPr>
          <p:nvPr>
            <p:ph type="body" sz="quarter" idx="3"/>
          </p:nvPr>
        </p:nvSpPr>
        <p:spPr>
          <a:solidFill>
            <a:schemeClr val="accent2"/>
          </a:solidFill>
        </p:spPr>
        <p:txBody>
          <a:bodyPr/>
          <a:lstStyle/>
          <a:p>
            <a:pPr lvl="0"/>
            <a:r>
              <a:rPr lang="en-US" dirty="0" smtClean="0">
                <a:solidFill>
                  <a:schemeClr val="bg1"/>
                </a:solidFill>
              </a:rPr>
              <a:t>FYP-II Evaluation</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rPr>
              <a:t>Project </a:t>
            </a:r>
            <a:r>
              <a:rPr lang="en-US" b="1" dirty="0" smtClean="0">
                <a:solidFill>
                  <a:schemeClr val="dk2"/>
                </a:solidFill>
                <a:latin typeface="Twentieth Century"/>
                <a:ea typeface="Twentieth Century"/>
                <a:cs typeface="Twentieth Century"/>
              </a:rPr>
              <a:t>Demonstration</a:t>
            </a:r>
            <a:endParaRPr lang="en-US" b="1" dirty="0">
              <a:solidFill>
                <a:schemeClr val="dk2"/>
              </a:solidFill>
              <a:latin typeface="Twentieth Century"/>
              <a:ea typeface="Twentieth Century"/>
              <a:cs typeface="Twentieth Century"/>
            </a:endParaRPr>
          </a:p>
        </p:txBody>
      </p:sp>
      <p:sp>
        <p:nvSpPr>
          <p:cNvPr id="1048613" name="Content Placeholder 2"/>
          <p:cNvSpPr>
            <a:spLocks noGrp="1"/>
          </p:cNvSpPr>
          <p:nvPr>
            <p:ph sz="quarter" idx="1"/>
          </p:nvPr>
        </p:nvSpPr>
        <p:spPr>
          <a:xfrm>
            <a:off x="609600" y="1676400"/>
            <a:ext cx="8305799" cy="4572000"/>
          </a:xfrm>
        </p:spPr>
        <p:txBody>
          <a:bodyPr>
            <a:normAutofit/>
          </a:bodyPr>
          <a:lstStyle/>
          <a:p>
            <a:r>
              <a:rPr lang="en-US" sz="1800" b="1" dirty="0"/>
              <a:t>Login/Register:</a:t>
            </a:r>
            <a:r>
              <a:rPr lang="en-US" sz="1800" dirty="0"/>
              <a:t> Users log in or register. Guests use survey ID and email</a:t>
            </a:r>
            <a:r>
              <a:rPr lang="en-US" sz="1800" dirty="0" smtClean="0"/>
              <a:t>.</a:t>
            </a:r>
          </a:p>
          <a:p>
            <a:r>
              <a:rPr lang="en-US" sz="1800" b="1" dirty="0"/>
              <a:t>Dashboard:</a:t>
            </a:r>
            <a:r>
              <a:rPr lang="en-US" sz="1800" dirty="0"/>
              <a:t> Registered users see options like Create, View, Edit, Share, and Attempt Survey</a:t>
            </a:r>
            <a:r>
              <a:rPr lang="en-US" sz="1800" dirty="0" smtClean="0"/>
              <a:t>.</a:t>
            </a:r>
          </a:p>
          <a:p>
            <a:r>
              <a:rPr lang="en-US" sz="1800" b="1" dirty="0"/>
              <a:t>Create Survey:</a:t>
            </a:r>
            <a:r>
              <a:rPr lang="en-US" sz="1800" dirty="0"/>
              <a:t> Add title, questions, and options</a:t>
            </a:r>
            <a:r>
              <a:rPr lang="en-US" sz="1800" dirty="0" smtClean="0"/>
              <a:t>.</a:t>
            </a:r>
          </a:p>
          <a:p>
            <a:r>
              <a:rPr lang="en-US" sz="1800" b="1" dirty="0"/>
              <a:t>Attempt Survey:</a:t>
            </a:r>
            <a:r>
              <a:rPr lang="en-US" sz="1800" dirty="0"/>
              <a:t> Guests and users attempt and submit answers</a:t>
            </a:r>
            <a:r>
              <a:rPr lang="en-US" sz="1800" dirty="0" smtClean="0"/>
              <a:t>.</a:t>
            </a:r>
          </a:p>
          <a:p>
            <a:r>
              <a:rPr lang="en-US" sz="1800" b="1" dirty="0"/>
              <a:t>Score:</a:t>
            </a:r>
            <a:r>
              <a:rPr lang="en-US" sz="1800" dirty="0"/>
              <a:t> App calculates score and stores results</a:t>
            </a:r>
            <a:r>
              <a:rPr lang="en-US" sz="1800" dirty="0" smtClean="0"/>
              <a:t>.</a:t>
            </a:r>
          </a:p>
          <a:p>
            <a:r>
              <a:rPr lang="en-US" sz="1800" b="1" dirty="0"/>
              <a:t>Share:</a:t>
            </a:r>
            <a:r>
              <a:rPr lang="en-US" sz="1800" dirty="0"/>
              <a:t> Surveys shared via email</a:t>
            </a:r>
            <a:r>
              <a:rPr lang="en-US" sz="1800" dirty="0" smtClean="0"/>
              <a:t>.</a:t>
            </a:r>
          </a:p>
          <a:p>
            <a:r>
              <a:rPr lang="en-US" sz="1800" b="1" dirty="0"/>
              <a:t>Logout:</a:t>
            </a:r>
            <a:r>
              <a:rPr lang="en-US" sz="1800" dirty="0"/>
              <a:t> </a:t>
            </a:r>
            <a:r>
              <a:rPr lang="en-US" sz="1800" dirty="0" smtClean="0"/>
              <a:t>App </a:t>
            </a:r>
            <a:r>
              <a:rPr lang="en-US" sz="1800" dirty="0"/>
              <a:t>allows easy logout and navigation.</a:t>
            </a:r>
            <a:endParaRPr lang="en-US" sz="1800" dirty="0"/>
          </a:p>
        </p:txBody>
      </p:sp>
      <p:sp>
        <p:nvSpPr>
          <p:cNvPr id="1048614" name="Footer Placeholder 3"/>
          <p:cNvSpPr>
            <a:spLocks noGrp="1"/>
          </p:cNvSpPr>
          <p:nvPr>
            <p:ph type="ftr" sz="quarter" idx="11"/>
          </p:nvPr>
        </p:nvSpPr>
        <p:spPr/>
        <p:txBody>
          <a:bodyPr/>
          <a:lstStyle/>
          <a:p>
            <a:r>
              <a:rPr lang="en-US" dirty="0"/>
              <a:t>Sentimental Analysis during Video </a:t>
            </a:r>
            <a:r>
              <a:rPr lang="en-US" dirty="0" smtClean="0"/>
              <a:t>Conference</a:t>
            </a:r>
            <a:endParaRPr lang="en-US" dirty="0"/>
          </a:p>
        </p:txBody>
      </p:sp>
      <p:sp>
        <p:nvSpPr>
          <p:cNvPr id="1048615" name="Date Placeholder 5"/>
          <p:cNvSpPr>
            <a:spLocks noGrp="1"/>
          </p:cNvSpPr>
          <p:nvPr>
            <p:ph type="dt" sz="half" idx="10"/>
          </p:nvPr>
        </p:nvSpPr>
        <p:spPr/>
        <p:txBody>
          <a:bodyPr/>
          <a:lstStyle/>
          <a:p>
            <a:r>
              <a:rPr lang="en-US" sz="1200"/>
              <a:t>CS-FYP    Hamdard University </a:t>
            </a:r>
            <a:endParaRPr lang="en-US" sz="1200" dirty="0"/>
          </a:p>
        </p:txBody>
      </p:sp>
      <p:sp>
        <p:nvSpPr>
          <p:cNvPr id="1048616" name="Slide Number Placeholder 6"/>
          <p:cNvSpPr>
            <a:spLocks noGrp="1"/>
          </p:cNvSpPr>
          <p:nvPr>
            <p:ph type="sldNum" sz="quarter" idx="12"/>
          </p:nvPr>
        </p:nvSpPr>
        <p:spPr/>
        <p:txBody>
          <a:bodyPr/>
          <a:lstStyle/>
          <a:p>
            <a:fld id="{9EBC64C3-3FC7-4C40-910B-2643F037F02C}" type="slidenum">
              <a:rPr lang="en-US" smtClean="0"/>
              <a:t>8</a:t>
            </a:fld>
            <a:endParaRPr lang="en-US" dirty="0"/>
          </a:p>
        </p:txBody>
      </p:sp>
    </p:spTree>
    <p:extLst>
      <p:ext uri="{BB962C8B-B14F-4D97-AF65-F5344CB8AC3E}">
        <p14:creationId xmlns:p14="http://schemas.microsoft.com/office/powerpoint/2010/main" val="299984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Footer Placeholder 3"/>
          <p:cNvSpPr>
            <a:spLocks noGrp="1"/>
          </p:cNvSpPr>
          <p:nvPr>
            <p:ph type="ftr" sz="quarter" idx="11"/>
          </p:nvPr>
        </p:nvSpPr>
        <p:spPr/>
        <p:txBody>
          <a:bodyPr/>
          <a:lstStyle/>
          <a:p>
            <a:pPr algn="r"/>
            <a:r>
              <a:rPr lang="en-US" dirty="0"/>
              <a:t>Sentimental Analysis during Video </a:t>
            </a:r>
            <a:r>
              <a:rPr lang="en-US" dirty="0" smtClean="0"/>
              <a:t>Conference</a:t>
            </a:r>
            <a:endParaRPr lang="en-US" dirty="0"/>
          </a:p>
        </p:txBody>
      </p:sp>
      <p:sp>
        <p:nvSpPr>
          <p:cNvPr id="1048676" name="Date Placeholder 5"/>
          <p:cNvSpPr>
            <a:spLocks noGrp="1"/>
          </p:cNvSpPr>
          <p:nvPr>
            <p:ph type="dt" sz="half" idx="10"/>
          </p:nvPr>
        </p:nvSpPr>
        <p:spPr/>
        <p:txBody>
          <a:bodyPr/>
          <a:lstStyle/>
          <a:p>
            <a:r>
              <a:rPr lang="en-US" sz="1200" dirty="0" smtClean="0"/>
              <a:t>CS-FYP    </a:t>
            </a:r>
            <a:r>
              <a:rPr lang="en-US" sz="1200" dirty="0"/>
              <a:t>Hamdard University </a:t>
            </a:r>
          </a:p>
        </p:txBody>
      </p:sp>
      <p:sp>
        <p:nvSpPr>
          <p:cNvPr id="1048677" name="Slide Number Placeholder 6"/>
          <p:cNvSpPr>
            <a:spLocks noGrp="1"/>
          </p:cNvSpPr>
          <p:nvPr>
            <p:ph type="sldNum" sz="quarter" idx="12"/>
          </p:nvPr>
        </p:nvSpPr>
        <p:spPr/>
        <p:txBody>
          <a:bodyPr/>
          <a:lstStyle/>
          <a:p>
            <a:fld id="{9EBC64C3-3FC7-4C40-910B-2643F037F02C}" type="slidenum">
              <a:rPr lang="en-US" smtClean="0"/>
              <a:t>9</a:t>
            </a:fld>
            <a:endParaRPr lang="en-US" dirty="0"/>
          </a:p>
        </p:txBody>
      </p:sp>
      <p:sp>
        <p:nvSpPr>
          <p:cNvPr id="1048678" name="Google Shape;366;p25"/>
          <p:cNvSpPr txBox="1"/>
          <p:nvPr/>
        </p:nvSpPr>
        <p:spPr>
          <a:xfrm>
            <a:off x="612648" y="1600200"/>
            <a:ext cx="8153400" cy="4495800"/>
          </a:xfrm>
          <a:prstGeom prst="rect">
            <a:avLst/>
          </a:prstGeom>
          <a:noFill/>
          <a:ln>
            <a:noFill/>
          </a:ln>
        </p:spPr>
        <p:txBody>
          <a:bodyPr spcFirstLastPara="1" vert="horz" wrap="square" lIns="91425" tIns="45700" rIns="91425" bIns="45700" anchor="t" anchorCtr="0">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spcBef>
                <a:spcPts val="0"/>
              </a:spcBef>
              <a:buSzPts val="6720"/>
              <a:buFont typeface="Wingdings 2"/>
              <a:buNone/>
            </a:pPr>
            <a:endParaRPr lang="en-US" sz="9600" dirty="0"/>
          </a:p>
          <a:p>
            <a:pPr marL="365760" lvl="1" indent="0" algn="ctr">
              <a:buSzPts val="6720"/>
              <a:buFont typeface="Wingdings 2"/>
              <a:buNone/>
            </a:pPr>
            <a:r>
              <a:rPr lang="en-US" sz="4800" dirty="0"/>
              <a:t>THANK YOU!</a:t>
            </a:r>
            <a:endParaRPr lang="en-US" sz="11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485</Words>
  <Application>Microsoft Office PowerPoint</Application>
  <PresentationFormat>On-screen Show (4:3)</PresentationFormat>
  <Paragraphs>103</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Courier New</vt:lpstr>
      <vt:lpstr>Times New Roman</vt:lpstr>
      <vt:lpstr>Tw Cen MT</vt:lpstr>
      <vt:lpstr>Twentieth Century</vt:lpstr>
      <vt:lpstr>Wingdings</vt:lpstr>
      <vt:lpstr>Wingdings 2</vt:lpstr>
      <vt:lpstr>Median</vt:lpstr>
      <vt:lpstr>Custom Design</vt:lpstr>
      <vt:lpstr>PowerPoint Presentation</vt:lpstr>
      <vt:lpstr>Outline</vt:lpstr>
      <vt:lpstr>Project Introduction</vt:lpstr>
      <vt:lpstr>Problem Statement</vt:lpstr>
      <vt:lpstr>Project Objectives</vt:lpstr>
      <vt:lpstr>Project Milestone</vt:lpstr>
      <vt:lpstr>Project Deliverables</vt:lpstr>
      <vt:lpstr>Project Demonstration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Sp24; FYP; Proposal; Group1;</dc:title>
  <dc:creator>Jibran R. Khan</dc:creator>
  <cp:lastModifiedBy>Dell</cp:lastModifiedBy>
  <cp:revision>175</cp:revision>
  <dcterms:created xsi:type="dcterms:W3CDTF">2015-09-21T23:32:20Z</dcterms:created>
  <dcterms:modified xsi:type="dcterms:W3CDTF">2025-07-06T15:25:06Z</dcterms:modified>
</cp:coreProperties>
</file>