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obo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italic.fntdata"/><Relationship Id="rId6" Type="http://schemas.openxmlformats.org/officeDocument/2006/relationships/slide" Target="slides/slide1.xml"/><Relationship Id="rId18"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1047626b53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1047626b53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047626b53a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047626b53a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047626b53a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047626b53a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047626b53a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047626b53a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047626b53a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047626b53a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047626b53a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047626b53a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047626b53a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047626b53a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1047626b53a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1047626b53a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047626b53a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1047626b53a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047626b53a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047626b53a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047626b53a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047626b53a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just">
              <a:lnSpc>
                <a:spcPct val="130000"/>
              </a:lnSpc>
              <a:spcBef>
                <a:spcPts val="400"/>
              </a:spcBef>
              <a:spcAft>
                <a:spcPts val="0"/>
              </a:spcAft>
              <a:buClr>
                <a:schemeClr val="dk1"/>
              </a:buClr>
              <a:buSzPct val="32142"/>
              <a:buFont typeface="Arial"/>
              <a:buNone/>
            </a:pPr>
            <a:r>
              <a:rPr lang="en" sz="3422">
                <a:solidFill>
                  <a:srgbClr val="610B38"/>
                </a:solidFill>
                <a:highlight>
                  <a:srgbClr val="FFFFFF"/>
                </a:highlight>
                <a:latin typeface="Impact"/>
                <a:ea typeface="Impact"/>
                <a:cs typeface="Impact"/>
                <a:sym typeface="Impact"/>
              </a:rPr>
              <a:t>Keys In DBMS</a:t>
            </a:r>
            <a:endParaRPr sz="3422">
              <a:solidFill>
                <a:srgbClr val="610B38"/>
              </a:solidFill>
              <a:highlight>
                <a:srgbClr val="FFFFFF"/>
              </a:highlight>
              <a:latin typeface="Impact"/>
              <a:ea typeface="Impact"/>
              <a:cs typeface="Impact"/>
              <a:sym typeface="Impact"/>
            </a:endParaRPr>
          </a:p>
          <a:p>
            <a:pPr indent="0" lvl="0" marL="0" rtl="0" algn="l">
              <a:spcBef>
                <a:spcPts val="600"/>
              </a:spcBef>
              <a:spcAft>
                <a:spcPts val="0"/>
              </a:spcAft>
              <a:buNone/>
            </a:pPr>
            <a:r>
              <a:t/>
            </a:r>
            <a:endParaRPr/>
          </a:p>
        </p:txBody>
      </p:sp>
      <p:sp>
        <p:nvSpPr>
          <p:cNvPr id="55" name="Google Shape;55;p13"/>
          <p:cNvSpPr txBox="1"/>
          <p:nvPr>
            <p:ph idx="1" type="body"/>
          </p:nvPr>
        </p:nvSpPr>
        <p:spPr>
          <a:xfrm>
            <a:off x="0" y="1096425"/>
            <a:ext cx="9144000" cy="3921000"/>
          </a:xfrm>
          <a:prstGeom prst="rect">
            <a:avLst/>
          </a:prstGeom>
        </p:spPr>
        <p:txBody>
          <a:bodyPr anchorCtr="0" anchor="t" bIns="91425" lIns="91425" spcFirstLastPara="1" rIns="91425" wrap="square" tIns="91425">
            <a:normAutofit fontScale="62500" lnSpcReduction="20000"/>
          </a:bodyPr>
          <a:lstStyle/>
          <a:p>
            <a:pPr indent="-334612" lvl="0" marL="457200" marR="25400" rtl="0" algn="l">
              <a:lnSpc>
                <a:spcPct val="156250"/>
              </a:lnSpc>
              <a:spcBef>
                <a:spcPts val="1500"/>
              </a:spcBef>
              <a:spcAft>
                <a:spcPts val="0"/>
              </a:spcAft>
              <a:buClr>
                <a:schemeClr val="dk1"/>
              </a:buClr>
              <a:buSzPct val="100000"/>
              <a:buFont typeface="Roboto"/>
              <a:buChar char="●"/>
            </a:pPr>
            <a:r>
              <a:rPr lang="en" sz="2671">
                <a:solidFill>
                  <a:schemeClr val="dk1"/>
                </a:solidFill>
                <a:highlight>
                  <a:srgbClr val="FFFFFF"/>
                </a:highlight>
                <a:latin typeface="Roboto"/>
                <a:ea typeface="Roboto"/>
                <a:cs typeface="Roboto"/>
                <a:sym typeface="Roboto"/>
              </a:rPr>
              <a:t>Keys play an important role in the relational database.</a:t>
            </a:r>
            <a:endParaRPr sz="2671">
              <a:solidFill>
                <a:schemeClr val="dk1"/>
              </a:solidFill>
              <a:highlight>
                <a:srgbClr val="FFFFFF"/>
              </a:highlight>
              <a:latin typeface="Roboto"/>
              <a:ea typeface="Roboto"/>
              <a:cs typeface="Roboto"/>
              <a:sym typeface="Roboto"/>
            </a:endParaRPr>
          </a:p>
          <a:p>
            <a:pPr indent="-334612" lvl="0" marL="457200" marR="25400" rtl="0" algn="l">
              <a:lnSpc>
                <a:spcPct val="156250"/>
              </a:lnSpc>
              <a:spcBef>
                <a:spcPts val="0"/>
              </a:spcBef>
              <a:spcAft>
                <a:spcPts val="0"/>
              </a:spcAft>
              <a:buClr>
                <a:schemeClr val="dk1"/>
              </a:buClr>
              <a:buSzPct val="100000"/>
              <a:buFont typeface="Roboto"/>
              <a:buChar char="●"/>
            </a:pPr>
            <a:r>
              <a:rPr lang="en" sz="2671">
                <a:solidFill>
                  <a:schemeClr val="dk1"/>
                </a:solidFill>
                <a:highlight>
                  <a:srgbClr val="FFFFFF"/>
                </a:highlight>
                <a:latin typeface="Roboto"/>
                <a:ea typeface="Roboto"/>
                <a:cs typeface="Roboto"/>
                <a:sym typeface="Roboto"/>
              </a:rPr>
              <a:t>It is used to uniquely identify any record or row of data from the table. It is also used to establish and identify relationships between tables.</a:t>
            </a:r>
            <a:endParaRPr sz="1400">
              <a:solidFill>
                <a:schemeClr val="dk1"/>
              </a:solidFill>
              <a:highlight>
                <a:srgbClr val="FFFFFF"/>
              </a:highlight>
              <a:latin typeface="Roboto"/>
              <a:ea typeface="Roboto"/>
              <a:cs typeface="Roboto"/>
              <a:sym typeface="Roboto"/>
            </a:endParaRPr>
          </a:p>
          <a:p>
            <a:pPr indent="-307521" lvl="0" marL="457200" marR="25400" rtl="0" algn="l">
              <a:lnSpc>
                <a:spcPct val="156250"/>
              </a:lnSpc>
              <a:spcBef>
                <a:spcPts val="0"/>
              </a:spcBef>
              <a:spcAft>
                <a:spcPts val="0"/>
              </a:spcAft>
              <a:buClr>
                <a:schemeClr val="dk1"/>
              </a:buClr>
              <a:buSzPct val="100000"/>
              <a:buFont typeface="Roboto"/>
              <a:buChar char="●"/>
            </a:pPr>
            <a:r>
              <a:rPr lang="en" sz="1988">
                <a:solidFill>
                  <a:schemeClr val="dk1"/>
                </a:solidFill>
                <a:highlight>
                  <a:srgbClr val="FFFFFF"/>
                </a:highlight>
                <a:latin typeface="Roboto"/>
                <a:ea typeface="Roboto"/>
                <a:cs typeface="Roboto"/>
                <a:sym typeface="Roboto"/>
              </a:rPr>
              <a:t>Primary Key</a:t>
            </a:r>
            <a:endParaRPr sz="1988">
              <a:solidFill>
                <a:schemeClr val="dk1"/>
              </a:solidFill>
              <a:highlight>
                <a:srgbClr val="FFFFFF"/>
              </a:highlight>
              <a:latin typeface="Roboto"/>
              <a:ea typeface="Roboto"/>
              <a:cs typeface="Roboto"/>
              <a:sym typeface="Roboto"/>
            </a:endParaRPr>
          </a:p>
          <a:p>
            <a:pPr indent="-307521" lvl="0" marL="457200" marR="25400" rtl="0" algn="l">
              <a:lnSpc>
                <a:spcPct val="156250"/>
              </a:lnSpc>
              <a:spcBef>
                <a:spcPts val="0"/>
              </a:spcBef>
              <a:spcAft>
                <a:spcPts val="0"/>
              </a:spcAft>
              <a:buClr>
                <a:schemeClr val="dk1"/>
              </a:buClr>
              <a:buSzPct val="100000"/>
              <a:buFont typeface="Roboto"/>
              <a:buChar char="●"/>
            </a:pPr>
            <a:r>
              <a:rPr lang="en" sz="1988">
                <a:solidFill>
                  <a:schemeClr val="dk1"/>
                </a:solidFill>
                <a:highlight>
                  <a:srgbClr val="FFFFFF"/>
                </a:highlight>
                <a:latin typeface="Roboto"/>
                <a:ea typeface="Roboto"/>
                <a:cs typeface="Roboto"/>
                <a:sym typeface="Roboto"/>
              </a:rPr>
              <a:t>Candidate Key</a:t>
            </a:r>
            <a:endParaRPr sz="1988">
              <a:solidFill>
                <a:schemeClr val="dk1"/>
              </a:solidFill>
              <a:highlight>
                <a:srgbClr val="FFFFFF"/>
              </a:highlight>
              <a:latin typeface="Roboto"/>
              <a:ea typeface="Roboto"/>
              <a:cs typeface="Roboto"/>
              <a:sym typeface="Roboto"/>
            </a:endParaRPr>
          </a:p>
          <a:p>
            <a:pPr indent="-307521" lvl="0" marL="457200" marR="25400" rtl="0" algn="l">
              <a:lnSpc>
                <a:spcPct val="156250"/>
              </a:lnSpc>
              <a:spcBef>
                <a:spcPts val="0"/>
              </a:spcBef>
              <a:spcAft>
                <a:spcPts val="0"/>
              </a:spcAft>
              <a:buClr>
                <a:schemeClr val="dk1"/>
              </a:buClr>
              <a:buSzPct val="100000"/>
              <a:buFont typeface="Roboto"/>
              <a:buChar char="●"/>
            </a:pPr>
            <a:r>
              <a:rPr lang="en" sz="1988">
                <a:solidFill>
                  <a:schemeClr val="dk1"/>
                </a:solidFill>
                <a:highlight>
                  <a:srgbClr val="FFFFFF"/>
                </a:highlight>
                <a:latin typeface="Roboto"/>
                <a:ea typeface="Roboto"/>
                <a:cs typeface="Roboto"/>
                <a:sym typeface="Roboto"/>
              </a:rPr>
              <a:t>Super Key</a:t>
            </a:r>
            <a:endParaRPr sz="1988">
              <a:solidFill>
                <a:schemeClr val="dk1"/>
              </a:solidFill>
              <a:highlight>
                <a:srgbClr val="FFFFFF"/>
              </a:highlight>
              <a:latin typeface="Roboto"/>
              <a:ea typeface="Roboto"/>
              <a:cs typeface="Roboto"/>
              <a:sym typeface="Roboto"/>
            </a:endParaRPr>
          </a:p>
          <a:p>
            <a:pPr indent="-307521" lvl="0" marL="457200" marR="25400" rtl="0" algn="l">
              <a:lnSpc>
                <a:spcPct val="156250"/>
              </a:lnSpc>
              <a:spcBef>
                <a:spcPts val="0"/>
              </a:spcBef>
              <a:spcAft>
                <a:spcPts val="0"/>
              </a:spcAft>
              <a:buClr>
                <a:schemeClr val="dk1"/>
              </a:buClr>
              <a:buSzPct val="100000"/>
              <a:buFont typeface="Roboto"/>
              <a:buChar char="●"/>
            </a:pPr>
            <a:r>
              <a:rPr lang="en" sz="1988">
                <a:solidFill>
                  <a:schemeClr val="dk1"/>
                </a:solidFill>
                <a:highlight>
                  <a:srgbClr val="FFFFFF"/>
                </a:highlight>
                <a:latin typeface="Roboto"/>
                <a:ea typeface="Roboto"/>
                <a:cs typeface="Roboto"/>
                <a:sym typeface="Roboto"/>
              </a:rPr>
              <a:t>Foreign Key</a:t>
            </a:r>
            <a:endParaRPr sz="1988">
              <a:solidFill>
                <a:schemeClr val="dk1"/>
              </a:solidFill>
              <a:highlight>
                <a:srgbClr val="FFFFFF"/>
              </a:highlight>
              <a:latin typeface="Roboto"/>
              <a:ea typeface="Roboto"/>
              <a:cs typeface="Roboto"/>
              <a:sym typeface="Roboto"/>
            </a:endParaRPr>
          </a:p>
          <a:p>
            <a:pPr indent="-307521" lvl="0" marL="457200" marR="25400" rtl="0" algn="l">
              <a:lnSpc>
                <a:spcPct val="156250"/>
              </a:lnSpc>
              <a:spcBef>
                <a:spcPts val="0"/>
              </a:spcBef>
              <a:spcAft>
                <a:spcPts val="0"/>
              </a:spcAft>
              <a:buClr>
                <a:schemeClr val="dk1"/>
              </a:buClr>
              <a:buSzPct val="100000"/>
              <a:buFont typeface="Roboto"/>
              <a:buChar char="●"/>
            </a:pPr>
            <a:r>
              <a:rPr lang="en" sz="1988">
                <a:solidFill>
                  <a:schemeClr val="dk1"/>
                </a:solidFill>
                <a:highlight>
                  <a:srgbClr val="FFFFFF"/>
                </a:highlight>
                <a:latin typeface="Roboto"/>
                <a:ea typeface="Roboto"/>
                <a:cs typeface="Roboto"/>
                <a:sym typeface="Roboto"/>
              </a:rPr>
              <a:t>Unique Key</a:t>
            </a:r>
            <a:endParaRPr sz="1988">
              <a:solidFill>
                <a:schemeClr val="dk1"/>
              </a:solidFill>
              <a:highlight>
                <a:srgbClr val="FFFFFF"/>
              </a:highlight>
              <a:latin typeface="Roboto"/>
              <a:ea typeface="Roboto"/>
              <a:cs typeface="Roboto"/>
              <a:sym typeface="Roboto"/>
            </a:endParaRPr>
          </a:p>
          <a:p>
            <a:pPr indent="-307521" lvl="0" marL="457200" marR="25400" rtl="0" algn="l">
              <a:lnSpc>
                <a:spcPct val="156250"/>
              </a:lnSpc>
              <a:spcBef>
                <a:spcPts val="0"/>
              </a:spcBef>
              <a:spcAft>
                <a:spcPts val="0"/>
              </a:spcAft>
              <a:buClr>
                <a:schemeClr val="dk1"/>
              </a:buClr>
              <a:buSzPct val="100000"/>
              <a:buFont typeface="Roboto"/>
              <a:buChar char="●"/>
            </a:pPr>
            <a:r>
              <a:rPr lang="en" sz="1988">
                <a:solidFill>
                  <a:schemeClr val="dk1"/>
                </a:solidFill>
                <a:highlight>
                  <a:srgbClr val="FFFFFF"/>
                </a:highlight>
                <a:latin typeface="Roboto"/>
                <a:ea typeface="Roboto"/>
                <a:cs typeface="Roboto"/>
                <a:sym typeface="Roboto"/>
              </a:rPr>
              <a:t>Composite Key</a:t>
            </a:r>
            <a:endParaRPr sz="1988">
              <a:solidFill>
                <a:schemeClr val="dk1"/>
              </a:solidFill>
              <a:highlight>
                <a:srgbClr val="FFFFFF"/>
              </a:highlight>
              <a:latin typeface="Roboto"/>
              <a:ea typeface="Roboto"/>
              <a:cs typeface="Roboto"/>
              <a:sym typeface="Roboto"/>
            </a:endParaRPr>
          </a:p>
          <a:p>
            <a:pPr indent="-307521" lvl="0" marL="457200" marR="25400" rtl="0" algn="l">
              <a:lnSpc>
                <a:spcPct val="156250"/>
              </a:lnSpc>
              <a:spcBef>
                <a:spcPts val="0"/>
              </a:spcBef>
              <a:spcAft>
                <a:spcPts val="0"/>
              </a:spcAft>
              <a:buClr>
                <a:schemeClr val="dk1"/>
              </a:buClr>
              <a:buSzPct val="100000"/>
              <a:buFont typeface="Roboto"/>
              <a:buChar char="●"/>
            </a:pPr>
            <a:r>
              <a:rPr lang="en" sz="1988">
                <a:solidFill>
                  <a:srgbClr val="333333"/>
                </a:solidFill>
                <a:highlight>
                  <a:srgbClr val="FFFFFF"/>
                </a:highlight>
                <a:latin typeface="Roboto"/>
                <a:ea typeface="Roboto"/>
                <a:cs typeface="Roboto"/>
                <a:sym typeface="Roboto"/>
              </a:rPr>
              <a:t>Surrogate key</a:t>
            </a:r>
            <a:endParaRPr sz="1988">
              <a:solidFill>
                <a:schemeClr val="dk1"/>
              </a:solidFill>
              <a:highlight>
                <a:srgbClr val="FFFFFF"/>
              </a:highlight>
              <a:latin typeface="Roboto"/>
              <a:ea typeface="Roboto"/>
              <a:cs typeface="Roboto"/>
              <a:sym typeface="Roboto"/>
            </a:endParaRPr>
          </a:p>
          <a:p>
            <a:pPr indent="0" lvl="0" marL="457200" marR="25400" rtl="0" algn="l">
              <a:lnSpc>
                <a:spcPct val="156250"/>
              </a:lnSpc>
              <a:spcBef>
                <a:spcPts val="1500"/>
              </a:spcBef>
              <a:spcAft>
                <a:spcPts val="0"/>
              </a:spcAft>
              <a:buNone/>
            </a:pPr>
            <a:r>
              <a:t/>
            </a:r>
            <a:endParaRPr sz="1400">
              <a:solidFill>
                <a:schemeClr val="dk1"/>
              </a:solidFill>
              <a:highlight>
                <a:srgbClr val="FFFFFF"/>
              </a:highlight>
              <a:latin typeface="Roboto"/>
              <a:ea typeface="Roboto"/>
              <a:cs typeface="Roboto"/>
              <a:sym typeface="Roboto"/>
            </a:endParaRPr>
          </a:p>
          <a:p>
            <a:pPr indent="0" lvl="0" marL="0" rtl="0" algn="l">
              <a:spcBef>
                <a:spcPts val="1200"/>
              </a:spcBef>
              <a:spcAft>
                <a:spcPts val="120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2"/>
          <p:cNvSpPr txBox="1"/>
          <p:nvPr/>
        </p:nvSpPr>
        <p:spPr>
          <a:xfrm>
            <a:off x="0" y="0"/>
            <a:ext cx="3000000" cy="523200"/>
          </a:xfrm>
          <a:prstGeom prst="rect">
            <a:avLst/>
          </a:prstGeom>
          <a:noFill/>
          <a:ln>
            <a:noFill/>
          </a:ln>
        </p:spPr>
        <p:txBody>
          <a:bodyPr anchorCtr="0" anchor="t" bIns="91425" lIns="91425" spcFirstLastPara="1" rIns="91425" wrap="square" tIns="91425">
            <a:spAutoFit/>
          </a:bodyPr>
          <a:lstStyle/>
          <a:p>
            <a:pPr indent="0" lvl="0" marL="0" rtl="0" algn="just">
              <a:lnSpc>
                <a:spcPct val="130000"/>
              </a:lnSpc>
              <a:spcBef>
                <a:spcPts val="400"/>
              </a:spcBef>
              <a:spcAft>
                <a:spcPts val="600"/>
              </a:spcAft>
              <a:buNone/>
            </a:pPr>
            <a:r>
              <a:rPr lang="en" sz="2200">
                <a:solidFill>
                  <a:srgbClr val="610B38"/>
                </a:solidFill>
                <a:highlight>
                  <a:srgbClr val="FFFFFF"/>
                </a:highlight>
                <a:latin typeface="Impact"/>
                <a:ea typeface="Impact"/>
                <a:cs typeface="Impact"/>
                <a:sym typeface="Impact"/>
              </a:rPr>
              <a:t>6.Composite Key</a:t>
            </a:r>
            <a:endParaRPr/>
          </a:p>
        </p:txBody>
      </p:sp>
      <p:sp>
        <p:nvSpPr>
          <p:cNvPr id="106" name="Google Shape;106;p22"/>
          <p:cNvSpPr txBox="1"/>
          <p:nvPr/>
        </p:nvSpPr>
        <p:spPr>
          <a:xfrm>
            <a:off x="112125" y="700775"/>
            <a:ext cx="88434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highlight>
                  <a:srgbClr val="FFFFFF"/>
                </a:highlight>
              </a:rPr>
              <a:t>Composite Key is a set of two or more attributes that help identify each tuple in a table uniquely. The attributes in the set may not be unique when considered separately. However, when taken all together, they will ensure uniqueness.</a:t>
            </a:r>
            <a:endParaRPr/>
          </a:p>
        </p:txBody>
      </p:sp>
      <p:pic>
        <p:nvPicPr>
          <p:cNvPr id="107" name="Google Shape;107;p22"/>
          <p:cNvPicPr preferRelativeResize="0"/>
          <p:nvPr/>
        </p:nvPicPr>
        <p:blipFill>
          <a:blip r:embed="rId3">
            <a:alphaModFix/>
          </a:blip>
          <a:stretch>
            <a:fillRect/>
          </a:stretch>
        </p:blipFill>
        <p:spPr>
          <a:xfrm>
            <a:off x="224250" y="1926575"/>
            <a:ext cx="8731276" cy="27813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3"/>
          <p:cNvSpPr txBox="1"/>
          <p:nvPr/>
        </p:nvSpPr>
        <p:spPr>
          <a:xfrm>
            <a:off x="0" y="0"/>
            <a:ext cx="3000000" cy="492600"/>
          </a:xfrm>
          <a:prstGeom prst="rect">
            <a:avLst/>
          </a:prstGeom>
          <a:noFill/>
          <a:ln>
            <a:noFill/>
          </a:ln>
        </p:spPr>
        <p:txBody>
          <a:bodyPr anchorCtr="0" anchor="t" bIns="91425" lIns="91425" spcFirstLastPara="1" rIns="91425" wrap="square" tIns="91425">
            <a:spAutoFit/>
          </a:bodyPr>
          <a:lstStyle/>
          <a:p>
            <a:pPr indent="0" lvl="0" marL="0" rtl="0" algn="just">
              <a:lnSpc>
                <a:spcPct val="130000"/>
              </a:lnSpc>
              <a:spcBef>
                <a:spcPts val="400"/>
              </a:spcBef>
              <a:spcAft>
                <a:spcPts val="600"/>
              </a:spcAft>
              <a:buNone/>
            </a:pPr>
            <a:r>
              <a:rPr lang="en" sz="2000">
                <a:solidFill>
                  <a:srgbClr val="610B38"/>
                </a:solidFill>
                <a:highlight>
                  <a:srgbClr val="FFFFFF"/>
                </a:highlight>
                <a:latin typeface="Impact"/>
                <a:ea typeface="Impact"/>
                <a:cs typeface="Impact"/>
                <a:sym typeface="Impact"/>
              </a:rPr>
              <a:t>7.</a:t>
            </a:r>
            <a:r>
              <a:rPr lang="en" sz="2000">
                <a:solidFill>
                  <a:srgbClr val="610B38"/>
                </a:solidFill>
                <a:highlight>
                  <a:srgbClr val="FFFFFF"/>
                </a:highlight>
                <a:latin typeface="Impact"/>
                <a:ea typeface="Impact"/>
                <a:cs typeface="Impact"/>
                <a:sym typeface="Impact"/>
              </a:rPr>
              <a:t>Surrogate Key</a:t>
            </a:r>
            <a:endParaRPr sz="2000">
              <a:solidFill>
                <a:srgbClr val="610B38"/>
              </a:solidFill>
              <a:highlight>
                <a:srgbClr val="FFFFFF"/>
              </a:highlight>
              <a:latin typeface="Impact"/>
              <a:ea typeface="Impact"/>
              <a:cs typeface="Impact"/>
              <a:sym typeface="Impact"/>
            </a:endParaRPr>
          </a:p>
        </p:txBody>
      </p:sp>
      <p:sp>
        <p:nvSpPr>
          <p:cNvPr id="113" name="Google Shape;113;p23"/>
          <p:cNvSpPr txBox="1"/>
          <p:nvPr/>
        </p:nvSpPr>
        <p:spPr>
          <a:xfrm>
            <a:off x="0" y="574600"/>
            <a:ext cx="8955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333333"/>
                </a:solidFill>
                <a:highlight>
                  <a:srgbClr val="FFFFFF"/>
                </a:highlight>
                <a:latin typeface="Roboto"/>
                <a:ea typeface="Roboto"/>
                <a:cs typeface="Roboto"/>
                <a:sym typeface="Roboto"/>
              </a:rPr>
              <a:t>A surrogate key in DBMS is the key or can say a unique identifier that uniquely identifies an object or an entity in their respective fields. It is the unique identifier in a database.</a:t>
            </a:r>
            <a:endParaRPr sz="1600"/>
          </a:p>
        </p:txBody>
      </p:sp>
      <p:pic>
        <p:nvPicPr>
          <p:cNvPr id="114" name="Google Shape;114;p23"/>
          <p:cNvPicPr preferRelativeResize="0"/>
          <p:nvPr/>
        </p:nvPicPr>
        <p:blipFill>
          <a:blip r:embed="rId3">
            <a:alphaModFix/>
          </a:blip>
          <a:stretch>
            <a:fillRect/>
          </a:stretch>
        </p:blipFill>
        <p:spPr>
          <a:xfrm>
            <a:off x="292550" y="1566825"/>
            <a:ext cx="8663050" cy="25908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just">
              <a:lnSpc>
                <a:spcPct val="130000"/>
              </a:lnSpc>
              <a:spcBef>
                <a:spcPts val="1400"/>
              </a:spcBef>
              <a:spcAft>
                <a:spcPts val="0"/>
              </a:spcAft>
              <a:buClr>
                <a:schemeClr val="dk1"/>
              </a:buClr>
              <a:buSzPct val="48529"/>
              <a:buFont typeface="Arial"/>
              <a:buNone/>
            </a:pPr>
            <a:r>
              <a:rPr lang="en" sz="2266">
                <a:solidFill>
                  <a:srgbClr val="610B4B"/>
                </a:solidFill>
                <a:highlight>
                  <a:srgbClr val="FFFFFF"/>
                </a:highlight>
                <a:latin typeface="Impact"/>
                <a:ea typeface="Impact"/>
                <a:cs typeface="Impact"/>
                <a:sym typeface="Impact"/>
              </a:rPr>
              <a:t>1.Primary key</a:t>
            </a:r>
            <a:endParaRPr sz="2266">
              <a:solidFill>
                <a:srgbClr val="610B4B"/>
              </a:solidFill>
              <a:highlight>
                <a:srgbClr val="FFFFFF"/>
              </a:highlight>
              <a:latin typeface="Impact"/>
              <a:ea typeface="Impact"/>
              <a:cs typeface="Impact"/>
              <a:sym typeface="Impact"/>
            </a:endParaRPr>
          </a:p>
          <a:p>
            <a:pPr indent="0" lvl="0" marL="0" rtl="0" algn="l">
              <a:spcBef>
                <a:spcPts val="400"/>
              </a:spcBef>
              <a:spcAft>
                <a:spcPts val="0"/>
              </a:spcAft>
              <a:buNone/>
            </a:pPr>
            <a:r>
              <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17500" lvl="0" marL="457200" marR="25400" rtl="0" algn="l">
              <a:lnSpc>
                <a:spcPct val="156250"/>
              </a:lnSpc>
              <a:spcBef>
                <a:spcPts val="1500"/>
              </a:spcBef>
              <a:spcAft>
                <a:spcPts val="0"/>
              </a:spcAft>
              <a:buClr>
                <a:schemeClr val="dk1"/>
              </a:buClr>
              <a:buSzPts val="1400"/>
              <a:buFont typeface="Roboto"/>
              <a:buChar char="●"/>
            </a:pPr>
            <a:r>
              <a:rPr lang="en" sz="1400">
                <a:solidFill>
                  <a:schemeClr val="dk1"/>
                </a:solidFill>
                <a:highlight>
                  <a:srgbClr val="FFFFFF"/>
                </a:highlight>
                <a:latin typeface="Roboto"/>
                <a:ea typeface="Roboto"/>
                <a:cs typeface="Roboto"/>
                <a:sym typeface="Roboto"/>
              </a:rPr>
              <a:t>It is the first key which is used to identify one and only one instance of an entity uniquely. An entity can contain multiple keys as we saw in PERSON table. The key which is most suitable from those lists become a primary key.</a:t>
            </a:r>
            <a:endParaRPr sz="1400">
              <a:solidFill>
                <a:schemeClr val="dk1"/>
              </a:solidFill>
              <a:highlight>
                <a:srgbClr val="FFFFFF"/>
              </a:highlight>
              <a:latin typeface="Roboto"/>
              <a:ea typeface="Roboto"/>
              <a:cs typeface="Roboto"/>
              <a:sym typeface="Roboto"/>
            </a:endParaRPr>
          </a:p>
          <a:p>
            <a:pPr indent="-317500" lvl="0" marL="457200" marR="25400" rtl="0" algn="l">
              <a:lnSpc>
                <a:spcPct val="156250"/>
              </a:lnSpc>
              <a:spcBef>
                <a:spcPts val="0"/>
              </a:spcBef>
              <a:spcAft>
                <a:spcPts val="0"/>
              </a:spcAft>
              <a:buClr>
                <a:schemeClr val="dk1"/>
              </a:buClr>
              <a:buSzPts val="1400"/>
              <a:buFont typeface="Roboto"/>
              <a:buChar char="●"/>
            </a:pPr>
            <a:r>
              <a:rPr lang="en" sz="1400">
                <a:solidFill>
                  <a:schemeClr val="dk1"/>
                </a:solidFill>
                <a:highlight>
                  <a:srgbClr val="FFFFFF"/>
                </a:highlight>
                <a:latin typeface="Roboto"/>
                <a:ea typeface="Roboto"/>
                <a:cs typeface="Roboto"/>
                <a:sym typeface="Roboto"/>
              </a:rPr>
              <a:t>In the EMPLOYEE table, ID can be primary key since it is unique for each employee. In the EMPLOYEE table, we can even select License_Number and Passport_Number as primary key since they are also unique.</a:t>
            </a:r>
            <a:endParaRPr sz="1400">
              <a:solidFill>
                <a:schemeClr val="dk1"/>
              </a:solidFill>
              <a:highlight>
                <a:srgbClr val="FFFFFF"/>
              </a:highlight>
              <a:latin typeface="Roboto"/>
              <a:ea typeface="Roboto"/>
              <a:cs typeface="Roboto"/>
              <a:sym typeface="Roboto"/>
            </a:endParaRPr>
          </a:p>
          <a:p>
            <a:pPr indent="-317500" lvl="0" marL="457200" marR="25400" rtl="0" algn="l">
              <a:lnSpc>
                <a:spcPct val="156250"/>
              </a:lnSpc>
              <a:spcBef>
                <a:spcPts val="0"/>
              </a:spcBef>
              <a:spcAft>
                <a:spcPts val="0"/>
              </a:spcAft>
              <a:buClr>
                <a:schemeClr val="dk1"/>
              </a:buClr>
              <a:buSzPts val="1400"/>
              <a:buFont typeface="Roboto"/>
              <a:buChar char="●"/>
            </a:pPr>
            <a:r>
              <a:rPr lang="en" sz="1400">
                <a:solidFill>
                  <a:schemeClr val="dk1"/>
                </a:solidFill>
                <a:highlight>
                  <a:srgbClr val="FFFFFF"/>
                </a:highlight>
                <a:latin typeface="Roboto"/>
                <a:ea typeface="Roboto"/>
                <a:cs typeface="Roboto"/>
                <a:sym typeface="Roboto"/>
              </a:rPr>
              <a:t>For each entity, selection of the primary key is based on requirement and developers.</a:t>
            </a:r>
            <a:endParaRPr sz="1400">
              <a:solidFill>
                <a:schemeClr val="dk1"/>
              </a:solidFill>
              <a:highlight>
                <a:srgbClr val="FFFFFF"/>
              </a:highlight>
              <a:latin typeface="Roboto"/>
              <a:ea typeface="Roboto"/>
              <a:cs typeface="Roboto"/>
              <a:sym typeface="Roboto"/>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pic>
        <p:nvPicPr>
          <p:cNvPr id="66" name="Google Shape;66;p15"/>
          <p:cNvPicPr preferRelativeResize="0"/>
          <p:nvPr/>
        </p:nvPicPr>
        <p:blipFill>
          <a:blip r:embed="rId3">
            <a:alphaModFix/>
          </a:blip>
          <a:stretch>
            <a:fillRect/>
          </a:stretch>
        </p:blipFill>
        <p:spPr>
          <a:xfrm>
            <a:off x="1779900" y="418700"/>
            <a:ext cx="4554875" cy="45566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just">
              <a:lnSpc>
                <a:spcPct val="130000"/>
              </a:lnSpc>
              <a:spcBef>
                <a:spcPts val="1400"/>
              </a:spcBef>
              <a:spcAft>
                <a:spcPts val="0"/>
              </a:spcAft>
              <a:buClr>
                <a:schemeClr val="dk1"/>
              </a:buClr>
              <a:buSzPct val="49500"/>
              <a:buFont typeface="Arial"/>
              <a:buNone/>
            </a:pPr>
            <a:r>
              <a:rPr lang="en" sz="2222">
                <a:solidFill>
                  <a:srgbClr val="610B4B"/>
                </a:solidFill>
                <a:highlight>
                  <a:srgbClr val="FFFFFF"/>
                </a:highlight>
                <a:latin typeface="Impact"/>
                <a:ea typeface="Impact"/>
                <a:cs typeface="Impact"/>
                <a:sym typeface="Impact"/>
              </a:rPr>
              <a:t>2. Candidate key</a:t>
            </a:r>
            <a:endParaRPr sz="2222">
              <a:solidFill>
                <a:srgbClr val="610B4B"/>
              </a:solidFill>
              <a:highlight>
                <a:srgbClr val="FFFFFF"/>
              </a:highlight>
              <a:latin typeface="Impact"/>
              <a:ea typeface="Impact"/>
              <a:cs typeface="Impact"/>
              <a:sym typeface="Impact"/>
            </a:endParaRPr>
          </a:p>
          <a:p>
            <a:pPr indent="0" lvl="0" marL="0" rtl="0" algn="l">
              <a:spcBef>
                <a:spcPts val="400"/>
              </a:spcBef>
              <a:spcAft>
                <a:spcPts val="0"/>
              </a:spcAft>
              <a:buNone/>
            </a:pPr>
            <a:r>
              <a:t/>
            </a:r>
            <a:endParaRPr/>
          </a:p>
        </p:txBody>
      </p:sp>
      <p:sp>
        <p:nvSpPr>
          <p:cNvPr id="72" name="Google Shape;72;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17500" lvl="0" marL="457200" marR="25400" rtl="0" algn="l">
              <a:lnSpc>
                <a:spcPct val="156250"/>
              </a:lnSpc>
              <a:spcBef>
                <a:spcPts val="1500"/>
              </a:spcBef>
              <a:spcAft>
                <a:spcPts val="0"/>
              </a:spcAft>
              <a:buClr>
                <a:schemeClr val="dk1"/>
              </a:buClr>
              <a:buSzPts val="1400"/>
              <a:buFont typeface="Roboto"/>
              <a:buChar char="●"/>
            </a:pPr>
            <a:r>
              <a:rPr lang="en" sz="1400">
                <a:solidFill>
                  <a:schemeClr val="dk1"/>
                </a:solidFill>
                <a:highlight>
                  <a:srgbClr val="FFFFFF"/>
                </a:highlight>
                <a:latin typeface="Roboto"/>
                <a:ea typeface="Roboto"/>
                <a:cs typeface="Roboto"/>
                <a:sym typeface="Roboto"/>
              </a:rPr>
              <a:t>A candidate key is an attribute or set of an attribute which can uniquely identify a tuple.</a:t>
            </a:r>
            <a:endParaRPr sz="1400">
              <a:solidFill>
                <a:schemeClr val="dk1"/>
              </a:solidFill>
              <a:highlight>
                <a:srgbClr val="FFFFFF"/>
              </a:highlight>
              <a:latin typeface="Roboto"/>
              <a:ea typeface="Roboto"/>
              <a:cs typeface="Roboto"/>
              <a:sym typeface="Roboto"/>
            </a:endParaRPr>
          </a:p>
          <a:p>
            <a:pPr indent="-317500" lvl="0" marL="457200" marR="25400" rtl="0" algn="l">
              <a:lnSpc>
                <a:spcPct val="156250"/>
              </a:lnSpc>
              <a:spcBef>
                <a:spcPts val="0"/>
              </a:spcBef>
              <a:spcAft>
                <a:spcPts val="0"/>
              </a:spcAft>
              <a:buClr>
                <a:schemeClr val="dk1"/>
              </a:buClr>
              <a:buSzPts val="1400"/>
              <a:buFont typeface="Roboto"/>
              <a:buChar char="●"/>
            </a:pPr>
            <a:r>
              <a:rPr lang="en" sz="1400">
                <a:solidFill>
                  <a:schemeClr val="dk1"/>
                </a:solidFill>
                <a:highlight>
                  <a:srgbClr val="FFFFFF"/>
                </a:highlight>
                <a:latin typeface="Roboto"/>
                <a:ea typeface="Roboto"/>
                <a:cs typeface="Roboto"/>
                <a:sym typeface="Roboto"/>
              </a:rPr>
              <a:t>The remaining attributes except for primary key are considered as a candidate key. The candidate keys are as strong as the primary key.</a:t>
            </a:r>
            <a:endParaRPr sz="1400">
              <a:solidFill>
                <a:schemeClr val="dk1"/>
              </a:solidFill>
              <a:highlight>
                <a:srgbClr val="FFFFFF"/>
              </a:highlight>
              <a:latin typeface="Roboto"/>
              <a:ea typeface="Roboto"/>
              <a:cs typeface="Roboto"/>
              <a:sym typeface="Roboto"/>
            </a:endParaRPr>
          </a:p>
          <a:p>
            <a:pPr indent="0" lvl="0" marL="0" rtl="0" algn="just">
              <a:spcBef>
                <a:spcPts val="1200"/>
              </a:spcBef>
              <a:spcAft>
                <a:spcPts val="0"/>
              </a:spcAft>
              <a:buClr>
                <a:schemeClr val="dk1"/>
              </a:buClr>
              <a:buSzPts val="1100"/>
              <a:buFont typeface="Arial"/>
              <a:buNone/>
            </a:pPr>
            <a:r>
              <a:rPr b="1" lang="en" sz="1400">
                <a:solidFill>
                  <a:srgbClr val="333333"/>
                </a:solidFill>
                <a:highlight>
                  <a:srgbClr val="FFFFFF"/>
                </a:highlight>
                <a:latin typeface="Roboto"/>
                <a:ea typeface="Roboto"/>
                <a:cs typeface="Roboto"/>
                <a:sym typeface="Roboto"/>
              </a:rPr>
              <a:t>For example:</a:t>
            </a:r>
            <a:r>
              <a:rPr lang="en" sz="1400">
                <a:solidFill>
                  <a:srgbClr val="333333"/>
                </a:solidFill>
                <a:highlight>
                  <a:srgbClr val="FFFFFF"/>
                </a:highlight>
                <a:latin typeface="Roboto"/>
                <a:ea typeface="Roboto"/>
                <a:cs typeface="Roboto"/>
                <a:sym typeface="Roboto"/>
              </a:rPr>
              <a:t> In the EMPLOYEE table, id is best suited for the primary key. Rest of the attributes like SSN, Passport_Number, and License_Number, etc. are considered as a candidate key.</a:t>
            </a:r>
            <a:endParaRPr sz="1400">
              <a:solidFill>
                <a:srgbClr val="333333"/>
              </a:solidFill>
              <a:highlight>
                <a:srgbClr val="FFFFFF"/>
              </a:highlight>
              <a:latin typeface="Roboto"/>
              <a:ea typeface="Roboto"/>
              <a:cs typeface="Roboto"/>
              <a:sym typeface="Roboto"/>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pic>
        <p:nvPicPr>
          <p:cNvPr id="77" name="Google Shape;77;p17"/>
          <p:cNvPicPr preferRelativeResize="0"/>
          <p:nvPr/>
        </p:nvPicPr>
        <p:blipFill>
          <a:blip r:embed="rId3">
            <a:alphaModFix/>
          </a:blip>
          <a:stretch>
            <a:fillRect/>
          </a:stretch>
        </p:blipFill>
        <p:spPr>
          <a:xfrm>
            <a:off x="1892025" y="0"/>
            <a:ext cx="5437825" cy="49332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just">
              <a:lnSpc>
                <a:spcPct val="130000"/>
              </a:lnSpc>
              <a:spcBef>
                <a:spcPts val="1400"/>
              </a:spcBef>
              <a:spcAft>
                <a:spcPts val="0"/>
              </a:spcAft>
              <a:buClr>
                <a:schemeClr val="dk1"/>
              </a:buClr>
              <a:buSzPct val="48529"/>
              <a:buFont typeface="Arial"/>
              <a:buNone/>
            </a:pPr>
            <a:r>
              <a:rPr lang="en" sz="2266">
                <a:solidFill>
                  <a:srgbClr val="610B4B"/>
                </a:solidFill>
                <a:highlight>
                  <a:srgbClr val="FFFFFF"/>
                </a:highlight>
                <a:latin typeface="Impact"/>
                <a:ea typeface="Impact"/>
                <a:cs typeface="Impact"/>
                <a:sym typeface="Impact"/>
              </a:rPr>
              <a:t>3. Super Key</a:t>
            </a:r>
            <a:endParaRPr sz="2266">
              <a:solidFill>
                <a:srgbClr val="610B4B"/>
              </a:solidFill>
              <a:highlight>
                <a:srgbClr val="FFFFFF"/>
              </a:highlight>
              <a:latin typeface="Impact"/>
              <a:ea typeface="Impact"/>
              <a:cs typeface="Impact"/>
              <a:sym typeface="Impact"/>
            </a:endParaRPr>
          </a:p>
          <a:p>
            <a:pPr indent="0" lvl="0" marL="0" rtl="0" algn="l">
              <a:spcBef>
                <a:spcPts val="400"/>
              </a:spcBef>
              <a:spcAft>
                <a:spcPts val="0"/>
              </a:spcAft>
              <a:buNone/>
            </a:pPr>
            <a:r>
              <a:t/>
            </a:r>
            <a:endParaRPr/>
          </a:p>
        </p:txBody>
      </p:sp>
      <p:sp>
        <p:nvSpPr>
          <p:cNvPr id="83" name="Google Shape;83;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1200"/>
              </a:spcBef>
              <a:spcAft>
                <a:spcPts val="0"/>
              </a:spcAft>
              <a:buClr>
                <a:schemeClr val="dk1"/>
              </a:buClr>
              <a:buSzPts val="1100"/>
              <a:buFont typeface="Arial"/>
              <a:buNone/>
            </a:pPr>
            <a:r>
              <a:rPr lang="en" sz="1400">
                <a:solidFill>
                  <a:srgbClr val="333333"/>
                </a:solidFill>
                <a:highlight>
                  <a:srgbClr val="FFFFFF"/>
                </a:highlight>
                <a:latin typeface="Roboto"/>
                <a:ea typeface="Roboto"/>
                <a:cs typeface="Roboto"/>
                <a:sym typeface="Roboto"/>
              </a:rPr>
              <a:t>Super key is a set of an attribute which can uniquely identify a tuple. Super key is a superset of a candidate key.</a:t>
            </a:r>
            <a:endParaRPr sz="1400">
              <a:solidFill>
                <a:srgbClr val="333333"/>
              </a:solidFill>
              <a:highlight>
                <a:srgbClr val="FFFFFF"/>
              </a:highlight>
              <a:latin typeface="Roboto"/>
              <a:ea typeface="Roboto"/>
              <a:cs typeface="Roboto"/>
              <a:sym typeface="Roboto"/>
            </a:endParaRPr>
          </a:p>
          <a:p>
            <a:pPr indent="0" lvl="0" marL="0" rtl="0" algn="just">
              <a:spcBef>
                <a:spcPts val="1200"/>
              </a:spcBef>
              <a:spcAft>
                <a:spcPts val="0"/>
              </a:spcAft>
              <a:buClr>
                <a:schemeClr val="dk1"/>
              </a:buClr>
              <a:buSzPts val="1100"/>
              <a:buFont typeface="Arial"/>
              <a:buNone/>
            </a:pPr>
            <a:r>
              <a:rPr b="1" lang="en" sz="1400">
                <a:solidFill>
                  <a:srgbClr val="333333"/>
                </a:solidFill>
                <a:highlight>
                  <a:srgbClr val="FFFFFF"/>
                </a:highlight>
                <a:latin typeface="Roboto"/>
                <a:ea typeface="Roboto"/>
                <a:cs typeface="Roboto"/>
                <a:sym typeface="Roboto"/>
              </a:rPr>
              <a:t>For example:</a:t>
            </a:r>
            <a:r>
              <a:rPr lang="en" sz="1400">
                <a:solidFill>
                  <a:srgbClr val="333333"/>
                </a:solidFill>
                <a:highlight>
                  <a:srgbClr val="FFFFFF"/>
                </a:highlight>
                <a:latin typeface="Roboto"/>
                <a:ea typeface="Roboto"/>
                <a:cs typeface="Roboto"/>
                <a:sym typeface="Roboto"/>
              </a:rPr>
              <a:t> In the above EMPLOYEE table, for(EMPLOEE_ID, EMPLOYEE_NAME) the name of two employees can be the same, but their EMPLYEE_ID can't be the same. Hence, this combination can also be a key.</a:t>
            </a:r>
            <a:endParaRPr sz="1400">
              <a:solidFill>
                <a:srgbClr val="333333"/>
              </a:solidFill>
              <a:highlight>
                <a:srgbClr val="FFFFFF"/>
              </a:highlight>
              <a:latin typeface="Roboto"/>
              <a:ea typeface="Roboto"/>
              <a:cs typeface="Roboto"/>
              <a:sym typeface="Roboto"/>
            </a:endParaRPr>
          </a:p>
          <a:p>
            <a:pPr indent="0" lvl="0" marL="0" rtl="0" algn="l">
              <a:spcBef>
                <a:spcPts val="1200"/>
              </a:spcBef>
              <a:spcAft>
                <a:spcPts val="1200"/>
              </a:spcAft>
              <a:buNone/>
            </a:pPr>
            <a:r>
              <a:rPr lang="en" sz="1400">
                <a:solidFill>
                  <a:srgbClr val="333333"/>
                </a:solidFill>
                <a:highlight>
                  <a:srgbClr val="FFFFFF"/>
                </a:highlight>
                <a:latin typeface="Roboto"/>
                <a:ea typeface="Roboto"/>
                <a:cs typeface="Roboto"/>
                <a:sym typeface="Roboto"/>
              </a:rPr>
              <a:t>The super key would be EMPLOYEE-ID, (EMPLOYEE_ID, EMPLOYEE-NAME), etc</a:t>
            </a:r>
            <a:endParaRPr sz="2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just">
              <a:lnSpc>
                <a:spcPct val="130000"/>
              </a:lnSpc>
              <a:spcBef>
                <a:spcPts val="1400"/>
              </a:spcBef>
              <a:spcAft>
                <a:spcPts val="0"/>
              </a:spcAft>
              <a:buClr>
                <a:schemeClr val="dk1"/>
              </a:buClr>
              <a:buSzPct val="48529"/>
              <a:buFont typeface="Arial"/>
              <a:buNone/>
            </a:pPr>
            <a:r>
              <a:rPr lang="en" sz="2266">
                <a:solidFill>
                  <a:srgbClr val="610B4B"/>
                </a:solidFill>
                <a:highlight>
                  <a:srgbClr val="FFFFFF"/>
                </a:highlight>
                <a:latin typeface="Impact"/>
                <a:ea typeface="Impact"/>
                <a:cs typeface="Impact"/>
                <a:sym typeface="Impact"/>
              </a:rPr>
              <a:t>4. Foreign key</a:t>
            </a:r>
            <a:endParaRPr sz="2266">
              <a:solidFill>
                <a:srgbClr val="610B4B"/>
              </a:solidFill>
              <a:highlight>
                <a:srgbClr val="FFFFFF"/>
              </a:highlight>
              <a:latin typeface="Impact"/>
              <a:ea typeface="Impact"/>
              <a:cs typeface="Impact"/>
              <a:sym typeface="Impact"/>
            </a:endParaRPr>
          </a:p>
          <a:p>
            <a:pPr indent="0" lvl="0" marL="0" rtl="0" algn="l">
              <a:spcBef>
                <a:spcPts val="400"/>
              </a:spcBef>
              <a:spcAft>
                <a:spcPts val="0"/>
              </a:spcAft>
              <a:buNone/>
            </a:pPr>
            <a:r>
              <a:t/>
            </a:r>
            <a:endParaRPr/>
          </a:p>
        </p:txBody>
      </p:sp>
      <p:sp>
        <p:nvSpPr>
          <p:cNvPr id="89" name="Google Shape;89;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17500" lvl="0" marL="457200" marR="25400" rtl="0" algn="l">
              <a:lnSpc>
                <a:spcPct val="156250"/>
              </a:lnSpc>
              <a:spcBef>
                <a:spcPts val="1500"/>
              </a:spcBef>
              <a:spcAft>
                <a:spcPts val="0"/>
              </a:spcAft>
              <a:buClr>
                <a:schemeClr val="dk1"/>
              </a:buClr>
              <a:buSzPts val="1400"/>
              <a:buFont typeface="Roboto"/>
              <a:buChar char="●"/>
            </a:pPr>
            <a:r>
              <a:rPr lang="en" sz="1400">
                <a:solidFill>
                  <a:schemeClr val="dk1"/>
                </a:solidFill>
                <a:highlight>
                  <a:srgbClr val="FFFFFF"/>
                </a:highlight>
                <a:latin typeface="Roboto"/>
                <a:ea typeface="Roboto"/>
                <a:cs typeface="Roboto"/>
                <a:sym typeface="Roboto"/>
              </a:rPr>
              <a:t>Foreign keys are the column of the table which is used to point to the primary key of another table.</a:t>
            </a:r>
            <a:endParaRPr sz="1400">
              <a:solidFill>
                <a:schemeClr val="dk1"/>
              </a:solidFill>
              <a:highlight>
                <a:srgbClr val="FFFFFF"/>
              </a:highlight>
              <a:latin typeface="Roboto"/>
              <a:ea typeface="Roboto"/>
              <a:cs typeface="Roboto"/>
              <a:sym typeface="Roboto"/>
            </a:endParaRPr>
          </a:p>
          <a:p>
            <a:pPr indent="-317500" lvl="0" marL="457200" marR="25400" rtl="0" algn="l">
              <a:lnSpc>
                <a:spcPct val="156250"/>
              </a:lnSpc>
              <a:spcBef>
                <a:spcPts val="0"/>
              </a:spcBef>
              <a:spcAft>
                <a:spcPts val="0"/>
              </a:spcAft>
              <a:buClr>
                <a:schemeClr val="dk1"/>
              </a:buClr>
              <a:buSzPts val="1400"/>
              <a:buFont typeface="Roboto"/>
              <a:buChar char="●"/>
            </a:pPr>
            <a:r>
              <a:rPr lang="en" sz="1400">
                <a:solidFill>
                  <a:schemeClr val="dk1"/>
                </a:solidFill>
                <a:highlight>
                  <a:srgbClr val="FFFFFF"/>
                </a:highlight>
                <a:latin typeface="Roboto"/>
                <a:ea typeface="Roboto"/>
                <a:cs typeface="Roboto"/>
                <a:sym typeface="Roboto"/>
              </a:rPr>
              <a:t>In a company, every employee works in a specific department, and employee and department are two different entities. So we can't store the information of the department in the employee table. That's why we link these two tables through the primary key of one table.</a:t>
            </a:r>
            <a:endParaRPr sz="1400">
              <a:solidFill>
                <a:schemeClr val="dk1"/>
              </a:solidFill>
              <a:highlight>
                <a:srgbClr val="FFFFFF"/>
              </a:highlight>
              <a:latin typeface="Roboto"/>
              <a:ea typeface="Roboto"/>
              <a:cs typeface="Roboto"/>
              <a:sym typeface="Roboto"/>
            </a:endParaRPr>
          </a:p>
          <a:p>
            <a:pPr indent="-317500" lvl="0" marL="457200" marR="25400" rtl="0" algn="l">
              <a:lnSpc>
                <a:spcPct val="156250"/>
              </a:lnSpc>
              <a:spcBef>
                <a:spcPts val="0"/>
              </a:spcBef>
              <a:spcAft>
                <a:spcPts val="0"/>
              </a:spcAft>
              <a:buClr>
                <a:schemeClr val="dk1"/>
              </a:buClr>
              <a:buSzPts val="1400"/>
              <a:buFont typeface="Roboto"/>
              <a:buChar char="●"/>
            </a:pPr>
            <a:r>
              <a:rPr lang="en" sz="1400">
                <a:solidFill>
                  <a:schemeClr val="dk1"/>
                </a:solidFill>
                <a:highlight>
                  <a:srgbClr val="FFFFFF"/>
                </a:highlight>
                <a:latin typeface="Roboto"/>
                <a:ea typeface="Roboto"/>
                <a:cs typeface="Roboto"/>
                <a:sym typeface="Roboto"/>
              </a:rPr>
              <a:t>We add the primary key of the DEPARTMENT table, Department_Id as a new attribute in the EMPLOYEE table.</a:t>
            </a:r>
            <a:endParaRPr sz="1400">
              <a:solidFill>
                <a:schemeClr val="dk1"/>
              </a:solidFill>
              <a:highlight>
                <a:srgbClr val="FFFFFF"/>
              </a:highlight>
              <a:latin typeface="Roboto"/>
              <a:ea typeface="Roboto"/>
              <a:cs typeface="Roboto"/>
              <a:sym typeface="Roboto"/>
            </a:endParaRPr>
          </a:p>
          <a:p>
            <a:pPr indent="-317500" lvl="0" marL="457200" marR="25400" rtl="0" algn="l">
              <a:lnSpc>
                <a:spcPct val="156250"/>
              </a:lnSpc>
              <a:spcBef>
                <a:spcPts val="0"/>
              </a:spcBef>
              <a:spcAft>
                <a:spcPts val="0"/>
              </a:spcAft>
              <a:buClr>
                <a:schemeClr val="dk1"/>
              </a:buClr>
              <a:buSzPts val="1400"/>
              <a:buFont typeface="Roboto"/>
              <a:buChar char="●"/>
            </a:pPr>
            <a:r>
              <a:rPr lang="en" sz="1400">
                <a:solidFill>
                  <a:schemeClr val="dk1"/>
                </a:solidFill>
                <a:highlight>
                  <a:srgbClr val="FFFFFF"/>
                </a:highlight>
                <a:latin typeface="Roboto"/>
                <a:ea typeface="Roboto"/>
                <a:cs typeface="Roboto"/>
                <a:sym typeface="Roboto"/>
              </a:rPr>
              <a:t>Now in the EMPLOYEE table, Department_Id is the foreign key, and both the tables are related.</a:t>
            </a:r>
            <a:endParaRPr sz="1400">
              <a:solidFill>
                <a:srgbClr val="333333"/>
              </a:solidFill>
              <a:highlight>
                <a:srgbClr val="FFFFFF"/>
              </a:highlight>
              <a:latin typeface="Roboto"/>
              <a:ea typeface="Roboto"/>
              <a:cs typeface="Roboto"/>
              <a:sym typeface="Roboto"/>
            </a:endParaRPr>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pic>
        <p:nvPicPr>
          <p:cNvPr id="94" name="Google Shape;94;p20"/>
          <p:cNvPicPr preferRelativeResize="0"/>
          <p:nvPr/>
        </p:nvPicPr>
        <p:blipFill>
          <a:blip r:embed="rId3">
            <a:alphaModFix/>
          </a:blip>
          <a:stretch>
            <a:fillRect/>
          </a:stretch>
        </p:blipFill>
        <p:spPr>
          <a:xfrm>
            <a:off x="1359450" y="0"/>
            <a:ext cx="6432875" cy="48211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just">
              <a:lnSpc>
                <a:spcPct val="130000"/>
              </a:lnSpc>
              <a:spcBef>
                <a:spcPts val="400"/>
              </a:spcBef>
              <a:spcAft>
                <a:spcPts val="0"/>
              </a:spcAft>
              <a:buClr>
                <a:schemeClr val="dk1"/>
              </a:buClr>
              <a:buSzPct val="50000"/>
              <a:buFont typeface="Arial"/>
              <a:buNone/>
            </a:pPr>
            <a:r>
              <a:rPr lang="en" sz="2200">
                <a:solidFill>
                  <a:srgbClr val="610B38"/>
                </a:solidFill>
                <a:highlight>
                  <a:srgbClr val="FFFFFF"/>
                </a:highlight>
                <a:latin typeface="Impact"/>
                <a:ea typeface="Impact"/>
                <a:cs typeface="Impact"/>
                <a:sym typeface="Impact"/>
              </a:rPr>
              <a:t>5.Unique Key</a:t>
            </a:r>
            <a:endParaRPr sz="2200">
              <a:solidFill>
                <a:srgbClr val="610B38"/>
              </a:solidFill>
              <a:highlight>
                <a:srgbClr val="FFFFFF"/>
              </a:highlight>
              <a:latin typeface="Impact"/>
              <a:ea typeface="Impact"/>
              <a:cs typeface="Impact"/>
              <a:sym typeface="Impact"/>
            </a:endParaRPr>
          </a:p>
          <a:p>
            <a:pPr indent="0" lvl="0" marL="0" rtl="0" algn="l">
              <a:spcBef>
                <a:spcPts val="600"/>
              </a:spcBef>
              <a:spcAft>
                <a:spcPts val="0"/>
              </a:spcAft>
              <a:buNone/>
            </a:pPr>
            <a:r>
              <a:t/>
            </a:r>
            <a:endParaRPr/>
          </a:p>
        </p:txBody>
      </p:sp>
      <p:sp>
        <p:nvSpPr>
          <p:cNvPr id="100" name="Google Shape;100;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17500" lvl="0" marL="457200" rtl="0" algn="just">
              <a:spcBef>
                <a:spcPts val="1200"/>
              </a:spcBef>
              <a:spcAft>
                <a:spcPts val="0"/>
              </a:spcAft>
              <a:buClr>
                <a:srgbClr val="333333"/>
              </a:buClr>
              <a:buSzPts val="1400"/>
              <a:buFont typeface="Roboto"/>
              <a:buChar char="●"/>
            </a:pPr>
            <a:r>
              <a:rPr lang="en" sz="1400">
                <a:solidFill>
                  <a:srgbClr val="333333"/>
                </a:solidFill>
                <a:highlight>
                  <a:srgbClr val="FFFFFF"/>
                </a:highlight>
                <a:latin typeface="Roboto"/>
                <a:ea typeface="Roboto"/>
                <a:cs typeface="Roboto"/>
                <a:sym typeface="Roboto"/>
              </a:rPr>
              <a:t>A unique key is a set of one or more than one fields/columns of a table that uniquely identify a record in a database table.</a:t>
            </a:r>
            <a:endParaRPr sz="1400">
              <a:solidFill>
                <a:srgbClr val="333333"/>
              </a:solidFill>
              <a:highlight>
                <a:srgbClr val="FFFFFF"/>
              </a:highlight>
              <a:latin typeface="Roboto"/>
              <a:ea typeface="Roboto"/>
              <a:cs typeface="Roboto"/>
              <a:sym typeface="Roboto"/>
            </a:endParaRPr>
          </a:p>
          <a:p>
            <a:pPr indent="-317500" lvl="0" marL="457200" rtl="0" algn="just">
              <a:spcBef>
                <a:spcPts val="0"/>
              </a:spcBef>
              <a:spcAft>
                <a:spcPts val="0"/>
              </a:spcAft>
              <a:buClr>
                <a:srgbClr val="333333"/>
              </a:buClr>
              <a:buSzPts val="1400"/>
              <a:buFont typeface="Roboto"/>
              <a:buChar char="●"/>
            </a:pPr>
            <a:r>
              <a:rPr lang="en" sz="1400">
                <a:solidFill>
                  <a:srgbClr val="333333"/>
                </a:solidFill>
                <a:highlight>
                  <a:srgbClr val="FFFFFF"/>
                </a:highlight>
                <a:latin typeface="Roboto"/>
                <a:ea typeface="Roboto"/>
                <a:cs typeface="Roboto"/>
                <a:sym typeface="Roboto"/>
              </a:rPr>
              <a:t>You can say that it is little like primary key but it can accept only one null value and it cannot have duplicate values.</a:t>
            </a:r>
            <a:endParaRPr sz="1400">
              <a:solidFill>
                <a:srgbClr val="333333"/>
              </a:solidFill>
              <a:highlight>
                <a:srgbClr val="FFFFFF"/>
              </a:highlight>
              <a:latin typeface="Roboto"/>
              <a:ea typeface="Roboto"/>
              <a:cs typeface="Roboto"/>
              <a:sym typeface="Roboto"/>
            </a:endParaRPr>
          </a:p>
          <a:p>
            <a:pPr indent="-317500" lvl="0" marL="457200" rtl="0" algn="just">
              <a:spcBef>
                <a:spcPts val="0"/>
              </a:spcBef>
              <a:spcAft>
                <a:spcPts val="0"/>
              </a:spcAft>
              <a:buClr>
                <a:srgbClr val="333333"/>
              </a:buClr>
              <a:buSzPts val="1400"/>
              <a:buFont typeface="Roboto"/>
              <a:buChar char="●"/>
            </a:pPr>
            <a:r>
              <a:rPr lang="en" sz="1400">
                <a:solidFill>
                  <a:srgbClr val="333333"/>
                </a:solidFill>
                <a:highlight>
                  <a:srgbClr val="FFFFFF"/>
                </a:highlight>
                <a:latin typeface="Roboto"/>
                <a:ea typeface="Roboto"/>
                <a:cs typeface="Roboto"/>
                <a:sym typeface="Roboto"/>
              </a:rPr>
              <a:t>The unique key and primary key both provide a guarantee for uniqueness for a column or a set of columns.</a:t>
            </a:r>
            <a:endParaRPr sz="1400">
              <a:solidFill>
                <a:srgbClr val="333333"/>
              </a:solidFill>
              <a:highlight>
                <a:srgbClr val="FFFFFF"/>
              </a:highlight>
              <a:latin typeface="Roboto"/>
              <a:ea typeface="Roboto"/>
              <a:cs typeface="Roboto"/>
              <a:sym typeface="Roboto"/>
            </a:endParaRPr>
          </a:p>
          <a:p>
            <a:pPr indent="-317500" lvl="0" marL="457200" rtl="0" algn="just">
              <a:spcBef>
                <a:spcPts val="0"/>
              </a:spcBef>
              <a:spcAft>
                <a:spcPts val="0"/>
              </a:spcAft>
              <a:buClr>
                <a:srgbClr val="333333"/>
              </a:buClr>
              <a:buSzPts val="1400"/>
              <a:buFont typeface="Roboto"/>
              <a:buChar char="●"/>
            </a:pPr>
            <a:r>
              <a:rPr lang="en" sz="1400">
                <a:solidFill>
                  <a:srgbClr val="333333"/>
                </a:solidFill>
                <a:highlight>
                  <a:srgbClr val="FFFFFF"/>
                </a:highlight>
                <a:latin typeface="Roboto"/>
                <a:ea typeface="Roboto"/>
                <a:cs typeface="Roboto"/>
                <a:sym typeface="Roboto"/>
              </a:rPr>
              <a:t>There is an automatically defined unique key constraint within a primary key constraint.</a:t>
            </a:r>
            <a:endParaRPr sz="1400">
              <a:solidFill>
                <a:srgbClr val="333333"/>
              </a:solidFill>
              <a:highlight>
                <a:srgbClr val="FFFFFF"/>
              </a:highlight>
              <a:latin typeface="Roboto"/>
              <a:ea typeface="Roboto"/>
              <a:cs typeface="Roboto"/>
              <a:sym typeface="Roboto"/>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