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oumo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oumo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marklogic.com/product/getting-started/" TargetMode="External"/><Relationship Id="rId3" Type="http://schemas.openxmlformats.org/officeDocument/2006/relationships/hyperlink" Target="https://www.oracle.com/index.html" TargetMode="External"/><Relationship Id="rId4" Type="http://schemas.openxmlformats.org/officeDocument/2006/relationships/hyperlink" Target="https://aws.amazon.com/redshift/?nc2=h_m1" TargetMode="External"/></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tif"/></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tif"/></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DATA WAREHOUSE"/>
          <p:cNvSpPr txBox="1"/>
          <p:nvPr>
            <p:ph type="ctrTitle"/>
          </p:nvPr>
        </p:nvSpPr>
        <p:spPr>
          <a:prstGeom prst="rect">
            <a:avLst/>
          </a:prstGeom>
        </p:spPr>
        <p:txBody>
          <a:bodyPr/>
          <a:lstStyle>
            <a:lvl1pPr algn="ctr"/>
          </a:lstStyle>
          <a:p>
            <a:pPr/>
            <a:r>
              <a:t>DATA WAREHOUSE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Three Tier Architecture"/>
          <p:cNvSpPr txBox="1"/>
          <p:nvPr>
            <p:ph type="body" idx="21"/>
          </p:nvPr>
        </p:nvSpPr>
        <p:spPr>
          <a:xfrm>
            <a:off x="1206500" y="1160674"/>
            <a:ext cx="21971001" cy="934779"/>
          </a:xfrm>
          <a:prstGeom prst="rect">
            <a:avLst/>
          </a:prstGeom>
          <a:extLst>
            <a:ext uri="{C572A759-6A51-4108-AA02-DFA0A04FC94B}">
              <ma14:wrappingTextBoxFlag xmlns:ma14="http://schemas.microsoft.com/office/mac/drawingml/2011/main" val="1"/>
            </a:ext>
          </a:extLst>
        </p:spPr>
        <p:txBody>
          <a:bodyPr/>
          <a:lstStyle/>
          <a:p>
            <a:pPr/>
            <a:r>
              <a:t>Three Tier Architecture</a:t>
            </a:r>
          </a:p>
        </p:txBody>
      </p:sp>
      <p:sp>
        <p:nvSpPr>
          <p:cNvPr id="186" name="This is the most widely used Architecture of Data Warehouse.…"/>
          <p:cNvSpPr txBox="1"/>
          <p:nvPr>
            <p:ph type="body" idx="1"/>
          </p:nvPr>
        </p:nvSpPr>
        <p:spPr>
          <a:xfrm>
            <a:off x="1206500" y="2925496"/>
            <a:ext cx="21971000" cy="9579020"/>
          </a:xfrm>
          <a:prstGeom prst="rect">
            <a:avLst/>
          </a:prstGeom>
        </p:spPr>
        <p:txBody>
          <a:bodyPr/>
          <a:lstStyle/>
          <a:p>
            <a:pPr marL="0" indent="0" algn="just" defTabSz="457200">
              <a:lnSpc>
                <a:spcPct val="150000"/>
              </a:lnSpc>
              <a:spcBef>
                <a:spcPts val="2700"/>
              </a:spcBef>
              <a:buSzTx/>
              <a:buNone/>
              <a:defRPr sz="3600">
                <a:solidFill>
                  <a:srgbClr val="212121"/>
                </a:solidFill>
                <a:latin typeface="Times Roman"/>
                <a:ea typeface="Times Roman"/>
                <a:cs typeface="Times Roman"/>
                <a:sym typeface="Times Roman"/>
              </a:defRPr>
            </a:pPr>
            <a:r>
              <a:t>This is the most widely used Architecture of Data Warehouse.</a:t>
            </a:r>
            <a:endParaRPr sz="3200">
              <a:solidFill>
                <a:srgbClr val="000000"/>
              </a:solidFill>
            </a:endParaRPr>
          </a:p>
          <a:p>
            <a:pPr marL="0" indent="0" algn="just" defTabSz="457200">
              <a:lnSpc>
                <a:spcPct val="150000"/>
              </a:lnSpc>
              <a:spcBef>
                <a:spcPts val="2700"/>
              </a:spcBef>
              <a:buSzTx/>
              <a:buNone/>
              <a:defRPr sz="3600">
                <a:solidFill>
                  <a:srgbClr val="212121"/>
                </a:solidFill>
                <a:latin typeface="Times Roman"/>
                <a:ea typeface="Times Roman"/>
                <a:cs typeface="Times Roman"/>
                <a:sym typeface="Times Roman"/>
              </a:defRPr>
            </a:pPr>
            <a:r>
              <a:t>It consists of the Top, Middle and Bottom Tier.</a:t>
            </a:r>
            <a:endParaRPr sz="3200">
              <a:solidFill>
                <a:srgbClr val="000000"/>
              </a:solidFill>
            </a:endParaRPr>
          </a:p>
          <a:p>
            <a:pPr marL="457200" indent="-317500" algn="just" defTabSz="457200">
              <a:lnSpc>
                <a:spcPct val="150000"/>
              </a:lnSpc>
              <a:spcBef>
                <a:spcPts val="0"/>
              </a:spcBef>
              <a:buClr>
                <a:srgbClr val="212121"/>
              </a:buClr>
              <a:buSzPct val="100000"/>
              <a:buFont typeface="Helvetica Neue"/>
              <a:buAutoNum type="arabicPeriod" startAt="1"/>
              <a:defRPr sz="3600">
                <a:solidFill>
                  <a:srgbClr val="212121"/>
                </a:solidFill>
                <a:latin typeface="Times Roman"/>
                <a:ea typeface="Times Roman"/>
                <a:cs typeface="Times Roman"/>
                <a:sym typeface="Times Roman"/>
              </a:defRPr>
            </a:pPr>
            <a:r>
              <a:t>Bottom Tier: The database of the Datawarehouse servers as the bottom tier. It is usually a relational database system. Data is cleansed, transformed, and loaded into this layer using back-end tools.</a:t>
            </a:r>
          </a:p>
          <a:p>
            <a:pPr marL="457200" indent="-317500" algn="just" defTabSz="457200">
              <a:lnSpc>
                <a:spcPct val="150000"/>
              </a:lnSpc>
              <a:spcBef>
                <a:spcPts val="0"/>
              </a:spcBef>
              <a:buClr>
                <a:srgbClr val="212121"/>
              </a:buClr>
              <a:buSzPct val="100000"/>
              <a:buFont typeface="Helvetica Neue"/>
              <a:buAutoNum type="arabicPeriod" startAt="1"/>
              <a:defRPr sz="3600">
                <a:solidFill>
                  <a:srgbClr val="212121"/>
                </a:solidFill>
                <a:latin typeface="Times Roman"/>
                <a:ea typeface="Times Roman"/>
                <a:cs typeface="Times Roman"/>
                <a:sym typeface="Times Roman"/>
              </a:defRPr>
            </a:pPr>
            <a:r>
              <a:t>Middle Tier: The middle tier in Data warehouse is an OLAP server which is implemented using either ROLAP or MOLAP model. For a user, this application tier presents an abstracted view of the database. This layer also acts as a mediator between the end-user and the database.</a:t>
            </a:r>
          </a:p>
          <a:p>
            <a:pPr marL="457200" indent="-317500" algn="just" defTabSz="457200">
              <a:lnSpc>
                <a:spcPct val="150000"/>
              </a:lnSpc>
              <a:spcBef>
                <a:spcPts val="0"/>
              </a:spcBef>
              <a:buClr>
                <a:srgbClr val="212121"/>
              </a:buClr>
              <a:buSzPct val="100000"/>
              <a:buFont typeface="Helvetica Neue"/>
              <a:buAutoNum type="arabicPeriod" startAt="1"/>
              <a:defRPr sz="3600">
                <a:solidFill>
                  <a:srgbClr val="212121"/>
                </a:solidFill>
                <a:latin typeface="Times Roman"/>
                <a:ea typeface="Times Roman"/>
                <a:cs typeface="Times Roman"/>
                <a:sym typeface="Times Roman"/>
              </a:defRPr>
            </a:pPr>
            <a:r>
              <a:t>Top-Tier: The top tier is a front-end client layer. Top tier is the tools and API that you connect and get data out from the data warehouse. It could be Query tools, reporting tools, managed query tools, Analysis tools and Data mining tools.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Data Warehouse Components"/>
          <p:cNvSpPr txBox="1"/>
          <p:nvPr>
            <p:ph type="title"/>
          </p:nvPr>
        </p:nvSpPr>
        <p:spPr>
          <a:xfrm>
            <a:off x="1206499" y="866228"/>
            <a:ext cx="21971001" cy="1433164"/>
          </a:xfrm>
          <a:prstGeom prst="rect">
            <a:avLst/>
          </a:prstGeom>
        </p:spPr>
        <p:txBody>
          <a:bodyPr/>
          <a:lstStyle/>
          <a:p>
            <a:pPr/>
            <a:r>
              <a:t>Data Warehouse Components</a:t>
            </a:r>
          </a:p>
        </p:txBody>
      </p:sp>
      <p:sp>
        <p:nvSpPr>
          <p:cNvPr id="189" name="We will learn about the Data Warehouse Components and Architecture of Data Warehouse with Diagram as shown below:…"/>
          <p:cNvSpPr txBox="1"/>
          <p:nvPr>
            <p:ph type="body" sz="quarter" idx="1"/>
          </p:nvPr>
        </p:nvSpPr>
        <p:spPr>
          <a:xfrm>
            <a:off x="1206499" y="2976283"/>
            <a:ext cx="21971001" cy="2602406"/>
          </a:xfrm>
          <a:prstGeom prst="rect">
            <a:avLst/>
          </a:prstGeom>
        </p:spPr>
        <p:txBody>
          <a:bodyPr/>
          <a:lstStyle/>
          <a:p>
            <a:pPr marL="0" indent="0" algn="just" defTabSz="457200">
              <a:lnSpc>
                <a:spcPct val="120000"/>
              </a:lnSpc>
              <a:spcBef>
                <a:spcPts val="2700"/>
              </a:spcBef>
              <a:buSzTx/>
              <a:buNone/>
              <a:defRPr sz="3200">
                <a:latin typeface="Times Roman"/>
                <a:ea typeface="Times Roman"/>
                <a:cs typeface="Times Roman"/>
                <a:sym typeface="Times Roman"/>
              </a:defRPr>
            </a:pPr>
            <a:r>
              <a:t>We will learn about the Data Warehouse Components and Architecture of Data Warehouse with Diagram as shown below:</a:t>
            </a:r>
          </a:p>
          <a:p>
            <a:pPr marL="0" indent="0" algn="just" defTabSz="457200">
              <a:lnSpc>
                <a:spcPct val="120000"/>
              </a:lnSpc>
              <a:spcBef>
                <a:spcPts val="2700"/>
              </a:spcBef>
              <a:buSzTx/>
              <a:buNone/>
              <a:defRPr sz="3200">
                <a:latin typeface="Times Roman"/>
                <a:ea typeface="Times Roman"/>
                <a:cs typeface="Times Roman"/>
                <a:sym typeface="Times Roman"/>
              </a:defRPr>
            </a:pPr>
            <a:r>
              <a:t>The Data Warehouse is based on an RDBMS server which is a central information repository that is surrounded by some key Data Warehousing components to make the entire environment functional, manageable and accessible.</a:t>
            </a:r>
          </a:p>
        </p:txBody>
      </p:sp>
      <p:pic>
        <p:nvPicPr>
          <p:cNvPr id="190" name="b-6oB1lwNV28VGG2sAatQnhCPad41U_nnj5g3yJK26lNe_tYzDnZNvx4CFbZ-qpmuNrEc0vYmd4rXiPv7vEpllZouXNKx8TFOX_McBx9FVtcC9Ds0swEjel74xIhMGB-CikRzVjm.png" descr="b-6oB1lwNV28VGG2sAatQnhCPad41U_nnj5g3yJK26lNe_tYzDnZNvx4CFbZ-qpmuNrEc0vYmd4rXiPv7vEpllZouXNKx8TFOX_McBx9FVtcC9Ds0swEjel74xIhMGB-CikRzVjm.png"/>
          <p:cNvPicPr>
            <a:picLocks noChangeAspect="1"/>
          </p:cNvPicPr>
          <p:nvPr/>
        </p:nvPicPr>
        <p:blipFill>
          <a:blip r:embed="rId2">
            <a:extLst/>
          </a:blip>
          <a:stretch>
            <a:fillRect/>
          </a:stretch>
        </p:blipFill>
        <p:spPr>
          <a:xfrm>
            <a:off x="9266594" y="6627604"/>
            <a:ext cx="15036801" cy="7023101"/>
          </a:xfrm>
          <a:prstGeom prst="rect">
            <a:avLst/>
          </a:prstGeom>
          <a:ln w="12700">
            <a:miter lim="400000"/>
          </a:ln>
        </p:spPr>
      </p:pic>
      <p:sp>
        <p:nvSpPr>
          <p:cNvPr id="191" name="There are mainly five Data Warehouse Components:…"/>
          <p:cNvSpPr txBox="1"/>
          <p:nvPr/>
        </p:nvSpPr>
        <p:spPr>
          <a:xfrm>
            <a:off x="1196688" y="5593950"/>
            <a:ext cx="10757496" cy="347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just" defTabSz="457200">
              <a:lnSpc>
                <a:spcPct val="120000"/>
              </a:lnSpc>
              <a:defRPr sz="3200">
                <a:solidFill>
                  <a:srgbClr val="000000"/>
                </a:solidFill>
                <a:latin typeface="Times Roman"/>
                <a:ea typeface="Times Roman"/>
                <a:cs typeface="Times Roman"/>
                <a:sym typeface="Times Roman"/>
              </a:defRPr>
            </a:pPr>
            <a:r>
              <a:t>There are mainly five Data Warehouse Components:</a:t>
            </a:r>
          </a:p>
          <a:p>
            <a:pPr algn="l" defTabSz="457200">
              <a:lnSpc>
                <a:spcPct val="120000"/>
              </a:lnSpc>
              <a:defRPr sz="3200">
                <a:solidFill>
                  <a:srgbClr val="000000"/>
                </a:solidFill>
                <a:latin typeface="Times Roman"/>
                <a:ea typeface="Times Roman"/>
                <a:cs typeface="Times Roman"/>
                <a:sym typeface="Times Roman"/>
              </a:defRPr>
            </a:pPr>
            <a:r>
              <a:t>Sourcing, Acquisition, Clean-up and Transformation Tools (ETL)</a:t>
            </a:r>
          </a:p>
          <a:p>
            <a:pPr algn="l" defTabSz="457200">
              <a:lnSpc>
                <a:spcPct val="120000"/>
              </a:lnSpc>
              <a:defRPr sz="3200">
                <a:solidFill>
                  <a:srgbClr val="000000"/>
                </a:solidFill>
                <a:latin typeface="Times Roman"/>
                <a:ea typeface="Times Roman"/>
                <a:cs typeface="Times Roman"/>
                <a:sym typeface="Times Roman"/>
              </a:defRPr>
            </a:pPr>
            <a:r>
              <a:t>Data Warehouse Database</a:t>
            </a:r>
          </a:p>
          <a:p>
            <a:pPr algn="l" defTabSz="457200">
              <a:lnSpc>
                <a:spcPct val="120000"/>
              </a:lnSpc>
              <a:defRPr sz="3200">
                <a:solidFill>
                  <a:srgbClr val="000000"/>
                </a:solidFill>
                <a:latin typeface="Times Roman"/>
                <a:ea typeface="Times Roman"/>
                <a:cs typeface="Times Roman"/>
                <a:sym typeface="Times Roman"/>
              </a:defRPr>
            </a:pPr>
            <a:r>
              <a:t>Metadata</a:t>
            </a:r>
          </a:p>
          <a:p>
            <a:pPr algn="l" defTabSz="457200">
              <a:lnSpc>
                <a:spcPct val="120000"/>
              </a:lnSpc>
              <a:defRPr sz="3200">
                <a:solidFill>
                  <a:srgbClr val="000000"/>
                </a:solidFill>
                <a:latin typeface="Times Roman"/>
                <a:ea typeface="Times Roman"/>
                <a:cs typeface="Times Roman"/>
                <a:sym typeface="Times Roman"/>
              </a:defRPr>
            </a:pPr>
            <a:r>
              <a:t>Query Tools</a:t>
            </a:r>
          </a:p>
          <a:p>
            <a:pPr algn="l" defTabSz="457200">
              <a:lnSpc>
                <a:spcPct val="120000"/>
              </a:lnSpc>
              <a:defRPr sz="3200">
                <a:solidFill>
                  <a:srgbClr val="000000"/>
                </a:solidFill>
                <a:latin typeface="Times Roman"/>
                <a:ea typeface="Times Roman"/>
                <a:cs typeface="Times Roman"/>
                <a:sym typeface="Times Roman"/>
              </a:defRPr>
            </a:pPr>
            <a:r>
              <a:t>Data Marts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Sourcing, Acquisition, Clean-up and Transformation Tools(ETL)"/>
          <p:cNvSpPr txBox="1"/>
          <p:nvPr>
            <p:ph type="body" idx="21"/>
          </p:nvPr>
        </p:nvSpPr>
        <p:spPr>
          <a:xfrm>
            <a:off x="1206500" y="1229962"/>
            <a:ext cx="21971000" cy="934780"/>
          </a:xfrm>
          <a:prstGeom prst="rect">
            <a:avLst/>
          </a:prstGeom>
          <a:extLst>
            <a:ext uri="{C572A759-6A51-4108-AA02-DFA0A04FC94B}">
              <ma14:wrappingTextBoxFlag xmlns:ma14="http://schemas.microsoft.com/office/mac/drawingml/2011/main" val="1"/>
            </a:ext>
          </a:extLst>
        </p:spPr>
        <p:txBody>
          <a:bodyPr/>
          <a:lstStyle>
            <a:lvl1pPr algn="ctr"/>
          </a:lstStyle>
          <a:p>
            <a:pPr/>
            <a:r>
              <a:t>Sourcing, Acquisition, Clean-up and Transformation Tools(ETL)</a:t>
            </a:r>
          </a:p>
        </p:txBody>
      </p:sp>
      <p:sp>
        <p:nvSpPr>
          <p:cNvPr id="194" name="The data sourcing, transformation, and migration tools are used for performing all the conversions, summarizations, and all the changes needed to transform data into a unified format in the datawarehouse. They are also called Extract, Transform and Load "/>
          <p:cNvSpPr txBox="1"/>
          <p:nvPr>
            <p:ph type="body" idx="1"/>
          </p:nvPr>
        </p:nvSpPr>
        <p:spPr>
          <a:xfrm>
            <a:off x="1206500" y="2941499"/>
            <a:ext cx="21971000" cy="9563017"/>
          </a:xfrm>
          <a:prstGeom prst="rect">
            <a:avLst/>
          </a:prstGeom>
        </p:spPr>
        <p:txBody>
          <a:bodyPr/>
          <a:lstStyle/>
          <a:p>
            <a:pPr marL="0" indent="0" algn="just" defTabSz="457200">
              <a:lnSpc>
                <a:spcPct val="120000"/>
              </a:lnSpc>
              <a:spcBef>
                <a:spcPts val="2700"/>
              </a:spcBef>
              <a:buSzTx/>
              <a:buNone/>
              <a:defRPr sz="3200">
                <a:solidFill>
                  <a:srgbClr val="212121"/>
                </a:solidFill>
                <a:latin typeface="Times Roman"/>
                <a:ea typeface="Times Roman"/>
                <a:cs typeface="Times Roman"/>
                <a:sym typeface="Times Roman"/>
              </a:defRPr>
            </a:pPr>
            <a:r>
              <a:t>The data sourcing, transformation, and migration tools are used for performing all the conversions, summarizations, and all the changes needed to transform data into a unified format in the datawarehouse. They are also called Extract, Transform and Load (ETL) Tools.</a:t>
            </a:r>
            <a:endParaRPr>
              <a:solidFill>
                <a:srgbClr val="000000"/>
              </a:solidFill>
            </a:endParaRPr>
          </a:p>
          <a:p>
            <a:pPr marL="0" indent="0" algn="just" defTabSz="457200">
              <a:lnSpc>
                <a:spcPct val="120000"/>
              </a:lnSpc>
              <a:spcBef>
                <a:spcPts val="2700"/>
              </a:spcBef>
              <a:buSzTx/>
              <a:buNone/>
              <a:defRPr sz="3200">
                <a:solidFill>
                  <a:srgbClr val="212121"/>
                </a:solidFill>
                <a:latin typeface="Times Roman"/>
                <a:ea typeface="Times Roman"/>
                <a:cs typeface="Times Roman"/>
                <a:sym typeface="Times Roman"/>
              </a:defRPr>
            </a:pPr>
            <a:r>
              <a:t>Their functionality includes:</a:t>
            </a:r>
            <a:endParaRPr>
              <a:solidFill>
                <a:srgbClr val="000000"/>
              </a:solidFill>
            </a:endParaRPr>
          </a:p>
          <a:p>
            <a:pPr marL="457200" indent="-317500" algn="just" defTabSz="457200">
              <a:lnSpc>
                <a:spcPct val="120000"/>
              </a:lnSpc>
              <a:spcBef>
                <a:spcPts val="0"/>
              </a:spcBef>
              <a:buClr>
                <a:srgbClr val="212121"/>
              </a:buClr>
              <a:buFont typeface="Helvetica Neue"/>
              <a:defRPr sz="3200">
                <a:solidFill>
                  <a:srgbClr val="212121"/>
                </a:solidFill>
                <a:latin typeface="Times Roman"/>
                <a:ea typeface="Times Roman"/>
                <a:cs typeface="Times Roman"/>
                <a:sym typeface="Times Roman"/>
              </a:defRPr>
            </a:pPr>
            <a:r>
              <a:t>Anonymize data as per regulatory stipulations.</a:t>
            </a:r>
          </a:p>
          <a:p>
            <a:pPr marL="457200" indent="-317500" algn="just" defTabSz="457200">
              <a:lnSpc>
                <a:spcPct val="120000"/>
              </a:lnSpc>
              <a:spcBef>
                <a:spcPts val="0"/>
              </a:spcBef>
              <a:buClr>
                <a:srgbClr val="212121"/>
              </a:buClr>
              <a:buFont typeface="Helvetica Neue"/>
              <a:defRPr sz="3200">
                <a:solidFill>
                  <a:srgbClr val="212121"/>
                </a:solidFill>
                <a:latin typeface="Times Roman"/>
                <a:ea typeface="Times Roman"/>
                <a:cs typeface="Times Roman"/>
                <a:sym typeface="Times Roman"/>
              </a:defRPr>
            </a:pPr>
            <a:r>
              <a:t>Eliminating unwanted data in operational databases from loading into Data warehouse.</a:t>
            </a:r>
          </a:p>
          <a:p>
            <a:pPr marL="457200" indent="-317500" algn="just" defTabSz="457200">
              <a:lnSpc>
                <a:spcPct val="120000"/>
              </a:lnSpc>
              <a:spcBef>
                <a:spcPts val="0"/>
              </a:spcBef>
              <a:buClr>
                <a:srgbClr val="212121"/>
              </a:buClr>
              <a:buFont typeface="Helvetica Neue"/>
              <a:defRPr sz="3200">
                <a:solidFill>
                  <a:srgbClr val="212121"/>
                </a:solidFill>
                <a:latin typeface="Times Roman"/>
                <a:ea typeface="Times Roman"/>
                <a:cs typeface="Times Roman"/>
                <a:sym typeface="Times Roman"/>
              </a:defRPr>
            </a:pPr>
            <a:r>
              <a:t>Search and replace common names and definitions for data arriving from different sources.</a:t>
            </a:r>
          </a:p>
          <a:p>
            <a:pPr marL="457200" indent="-317500" algn="just" defTabSz="457200">
              <a:lnSpc>
                <a:spcPct val="120000"/>
              </a:lnSpc>
              <a:spcBef>
                <a:spcPts val="0"/>
              </a:spcBef>
              <a:buClr>
                <a:srgbClr val="212121"/>
              </a:buClr>
              <a:buFont typeface="Helvetica Neue"/>
              <a:defRPr sz="3200">
                <a:solidFill>
                  <a:srgbClr val="212121"/>
                </a:solidFill>
                <a:latin typeface="Times Roman"/>
                <a:ea typeface="Times Roman"/>
                <a:cs typeface="Times Roman"/>
                <a:sym typeface="Times Roman"/>
              </a:defRPr>
            </a:pPr>
            <a:r>
              <a:t>Calculating summaries and derived data</a:t>
            </a:r>
          </a:p>
          <a:p>
            <a:pPr marL="457200" indent="-317500" algn="just" defTabSz="457200">
              <a:lnSpc>
                <a:spcPct val="120000"/>
              </a:lnSpc>
              <a:spcBef>
                <a:spcPts val="0"/>
              </a:spcBef>
              <a:buClr>
                <a:srgbClr val="212121"/>
              </a:buClr>
              <a:buFont typeface="Helvetica Neue"/>
              <a:defRPr sz="3200">
                <a:solidFill>
                  <a:srgbClr val="212121"/>
                </a:solidFill>
                <a:latin typeface="Times Roman"/>
                <a:ea typeface="Times Roman"/>
                <a:cs typeface="Times Roman"/>
                <a:sym typeface="Times Roman"/>
              </a:defRPr>
            </a:pPr>
            <a:r>
              <a:t>In case of missing data, populate them with defaults.</a:t>
            </a:r>
          </a:p>
          <a:p>
            <a:pPr marL="457200" indent="-317500" algn="just" defTabSz="457200">
              <a:lnSpc>
                <a:spcPct val="120000"/>
              </a:lnSpc>
              <a:spcBef>
                <a:spcPts val="0"/>
              </a:spcBef>
              <a:buClr>
                <a:srgbClr val="212121"/>
              </a:buClr>
              <a:buFont typeface="Helvetica Neue"/>
              <a:defRPr sz="3200">
                <a:solidFill>
                  <a:srgbClr val="212121"/>
                </a:solidFill>
                <a:latin typeface="Times Roman"/>
                <a:ea typeface="Times Roman"/>
                <a:cs typeface="Times Roman"/>
                <a:sym typeface="Times Roman"/>
              </a:defRPr>
            </a:pPr>
            <a:r>
              <a:t>De-duplicated repeated data arriving from multiple datasources.</a:t>
            </a:r>
          </a:p>
          <a:p>
            <a:pPr marL="0" indent="0" algn="just" defTabSz="457200">
              <a:lnSpc>
                <a:spcPct val="120000"/>
              </a:lnSpc>
              <a:spcBef>
                <a:spcPts val="2700"/>
              </a:spcBef>
              <a:buSzTx/>
              <a:buNone/>
              <a:defRPr sz="3200">
                <a:solidFill>
                  <a:srgbClr val="212121"/>
                </a:solidFill>
                <a:latin typeface="Times Roman"/>
                <a:ea typeface="Times Roman"/>
                <a:cs typeface="Times Roman"/>
                <a:sym typeface="Times Roman"/>
              </a:defRPr>
            </a:pPr>
            <a:r>
              <a:t>These Extract, Transform, and Load tools may generate cron jobs, background jobs, Cobol programs, shell scripts, etc. that regularly update data in datawarehouse. These tools are also helpful to maintain the Metadata.</a:t>
            </a:r>
          </a:p>
          <a:p>
            <a:pPr marL="0" indent="0" algn="just" defTabSz="457200">
              <a:lnSpc>
                <a:spcPct val="120000"/>
              </a:lnSpc>
              <a:spcBef>
                <a:spcPts val="2700"/>
              </a:spcBef>
              <a:buSzTx/>
              <a:buNone/>
              <a:defRPr sz="3200">
                <a:solidFill>
                  <a:srgbClr val="212121"/>
                </a:solidFill>
                <a:latin typeface="Times Roman"/>
                <a:ea typeface="Times Roman"/>
                <a:cs typeface="Times Roman"/>
                <a:sym typeface="Times Roman"/>
              </a:defRPr>
            </a:pPr>
            <a:r>
              <a:t>These </a:t>
            </a:r>
            <a:r>
              <a:rPr>
                <a:solidFill>
                  <a:srgbClr val="000000"/>
                </a:solidFill>
              </a:rPr>
              <a:t>ETL Tools</a:t>
            </a:r>
            <a:r>
              <a:t> have to deal with challenges of Database &amp; Data heterogeneity.</a:t>
            </a:r>
            <a:endParaRPr>
              <a:solidFill>
                <a:srgbClr val="000000"/>
              </a:solidFill>
            </a:endParaR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Data Warehouse Database"/>
          <p:cNvSpPr txBox="1"/>
          <p:nvPr>
            <p:ph type="body" idx="21"/>
          </p:nvPr>
        </p:nvSpPr>
        <p:spPr>
          <a:xfrm>
            <a:off x="1206500" y="1229962"/>
            <a:ext cx="21971000" cy="934780"/>
          </a:xfrm>
          <a:prstGeom prst="rect">
            <a:avLst/>
          </a:prstGeom>
          <a:extLst>
            <a:ext uri="{C572A759-6A51-4108-AA02-DFA0A04FC94B}">
              <ma14:wrappingTextBoxFlag xmlns:ma14="http://schemas.microsoft.com/office/mac/drawingml/2011/main" val="1"/>
            </a:ext>
          </a:extLst>
        </p:spPr>
        <p:txBody>
          <a:bodyPr/>
          <a:lstStyle>
            <a:lvl1pPr algn="ctr"/>
          </a:lstStyle>
          <a:p>
            <a:pPr/>
            <a:r>
              <a:t>Data Warehouse Database</a:t>
            </a:r>
          </a:p>
        </p:txBody>
      </p:sp>
      <p:sp>
        <p:nvSpPr>
          <p:cNvPr id="197" name="The central database is the foundation of the data warehousing environment. This database is implemented on the RDBMS technology. Although, this kind of implementation is constrained by the fact that traditional RDBMS system is optimized for transactiona"/>
          <p:cNvSpPr txBox="1"/>
          <p:nvPr>
            <p:ph type="body" idx="1"/>
          </p:nvPr>
        </p:nvSpPr>
        <p:spPr>
          <a:xfrm>
            <a:off x="1206500" y="2941499"/>
            <a:ext cx="21971000" cy="9563017"/>
          </a:xfrm>
          <a:prstGeom prst="rect">
            <a:avLst/>
          </a:prstGeom>
        </p:spPr>
        <p:txBody>
          <a:bodyPr/>
          <a:lstStyle/>
          <a:p>
            <a:pPr marL="0" indent="0" algn="just" defTabSz="457200">
              <a:lnSpc>
                <a:spcPct val="120000"/>
              </a:lnSpc>
              <a:spcBef>
                <a:spcPts val="2700"/>
              </a:spcBef>
              <a:buSzTx/>
              <a:buNone/>
              <a:defRPr sz="3500">
                <a:solidFill>
                  <a:srgbClr val="212121"/>
                </a:solidFill>
                <a:latin typeface="Times Roman"/>
                <a:ea typeface="Times Roman"/>
                <a:cs typeface="Times Roman"/>
                <a:sym typeface="Times Roman"/>
              </a:defRPr>
            </a:pPr>
            <a:r>
              <a:t>The central database is the foundation of the data warehousing environment. This database is implemented on the RDBMS technology. Although, this kind of implementation is constrained by the fact that traditional RDBMS system is optimized for transactional database processing and not for data warehousing. For instance, ad-hoc query, multi-table joins, aggregates are resource intensive and slow down performance.</a:t>
            </a:r>
            <a:endParaRPr>
              <a:solidFill>
                <a:srgbClr val="000000"/>
              </a:solidFill>
            </a:endParaRPr>
          </a:p>
          <a:p>
            <a:pPr marL="0" indent="0" algn="just" defTabSz="457200">
              <a:lnSpc>
                <a:spcPct val="120000"/>
              </a:lnSpc>
              <a:spcBef>
                <a:spcPts val="2700"/>
              </a:spcBef>
              <a:buSzTx/>
              <a:buNone/>
              <a:defRPr sz="3500">
                <a:solidFill>
                  <a:srgbClr val="212121"/>
                </a:solidFill>
                <a:latin typeface="Times Roman"/>
                <a:ea typeface="Times Roman"/>
                <a:cs typeface="Times Roman"/>
                <a:sym typeface="Times Roman"/>
              </a:defRPr>
            </a:pPr>
            <a:r>
              <a:t>Hence, alternative approaches to Database are used as listed below-</a:t>
            </a:r>
            <a:endParaRPr>
              <a:solidFill>
                <a:srgbClr val="000000"/>
              </a:solidFill>
            </a:endParaRPr>
          </a:p>
          <a:p>
            <a:pPr marL="457200" indent="-317500" algn="just" defTabSz="457200">
              <a:lnSpc>
                <a:spcPct val="120000"/>
              </a:lnSpc>
              <a:spcBef>
                <a:spcPts val="0"/>
              </a:spcBef>
              <a:buClr>
                <a:srgbClr val="212121"/>
              </a:buClr>
              <a:buFont typeface="Helvetica Neue"/>
              <a:defRPr sz="3500">
                <a:solidFill>
                  <a:srgbClr val="212121"/>
                </a:solidFill>
                <a:latin typeface="Times Roman"/>
                <a:ea typeface="Times Roman"/>
                <a:cs typeface="Times Roman"/>
                <a:sym typeface="Times Roman"/>
              </a:defRPr>
            </a:pPr>
            <a:r>
              <a:t>In a datawarehouse, relational databases are deployed in parallel to allow for scalability. Parallel relational databases also allow shared memory or shared nothing model on various multiprocessor configurations or massively parallel processors.</a:t>
            </a:r>
          </a:p>
          <a:p>
            <a:pPr marL="457200" indent="-317500" algn="just" defTabSz="457200">
              <a:lnSpc>
                <a:spcPct val="120000"/>
              </a:lnSpc>
              <a:spcBef>
                <a:spcPts val="0"/>
              </a:spcBef>
              <a:buClr>
                <a:srgbClr val="212121"/>
              </a:buClr>
              <a:buFont typeface="Helvetica Neue"/>
              <a:defRPr sz="3500">
                <a:solidFill>
                  <a:srgbClr val="212121"/>
                </a:solidFill>
                <a:latin typeface="Times Roman"/>
                <a:ea typeface="Times Roman"/>
                <a:cs typeface="Times Roman"/>
                <a:sym typeface="Times Roman"/>
              </a:defRPr>
            </a:pPr>
            <a:r>
              <a:t>New index structures are used to bypass relational table scan and improve speed.</a:t>
            </a:r>
          </a:p>
          <a:p>
            <a:pPr marL="457200" indent="-317500" algn="just" defTabSz="457200">
              <a:lnSpc>
                <a:spcPct val="120000"/>
              </a:lnSpc>
              <a:spcBef>
                <a:spcPts val="0"/>
              </a:spcBef>
              <a:buClr>
                <a:srgbClr val="212121"/>
              </a:buClr>
              <a:buFont typeface="Helvetica Neue"/>
              <a:defRPr sz="3500">
                <a:solidFill>
                  <a:srgbClr val="212121"/>
                </a:solidFill>
                <a:latin typeface="Times Roman"/>
                <a:ea typeface="Times Roman"/>
                <a:cs typeface="Times Roman"/>
                <a:sym typeface="Times Roman"/>
              </a:defRPr>
            </a:pPr>
            <a:r>
              <a:t>Use of multidimensional database (MDDBs) to overcome any limitations which are placed because of the relational Data Warehouse Models. Example: Essbase from Oracle.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Metadata"/>
          <p:cNvSpPr txBox="1"/>
          <p:nvPr>
            <p:ph type="body" idx="21"/>
          </p:nvPr>
        </p:nvSpPr>
        <p:spPr>
          <a:xfrm>
            <a:off x="1206500" y="613846"/>
            <a:ext cx="21971001" cy="934779"/>
          </a:xfrm>
          <a:prstGeom prst="rect">
            <a:avLst/>
          </a:prstGeom>
          <a:extLst>
            <a:ext uri="{C572A759-6A51-4108-AA02-DFA0A04FC94B}">
              <ma14:wrappingTextBoxFlag xmlns:ma14="http://schemas.microsoft.com/office/mac/drawingml/2011/main" val="1"/>
            </a:ext>
          </a:extLst>
        </p:spPr>
        <p:txBody>
          <a:bodyPr/>
          <a:lstStyle>
            <a:lvl1pPr algn="ctr"/>
          </a:lstStyle>
          <a:p>
            <a:pPr/>
            <a:r>
              <a:t>Metadata</a:t>
            </a:r>
          </a:p>
        </p:txBody>
      </p:sp>
      <p:sp>
        <p:nvSpPr>
          <p:cNvPr id="200" name="The name Meta Data suggests some high-level technological Data Warehousing Concepts. However, it is quite simple. Metadata is data about data which defines the data warehouse. It is used for building, maintaining and managing the data warehouse. In the D"/>
          <p:cNvSpPr txBox="1"/>
          <p:nvPr>
            <p:ph type="body" idx="1"/>
          </p:nvPr>
        </p:nvSpPr>
        <p:spPr>
          <a:xfrm>
            <a:off x="1206499" y="2085931"/>
            <a:ext cx="21971001" cy="11106303"/>
          </a:xfrm>
          <a:prstGeom prst="rect">
            <a:avLst/>
          </a:prstGeom>
        </p:spPr>
        <p:txBody>
          <a:bodyPr/>
          <a:lstStyle/>
          <a:p>
            <a:pPr marL="0" indent="0" algn="just" defTabSz="452627">
              <a:lnSpc>
                <a:spcPct val="100000"/>
              </a:lnSpc>
              <a:spcBef>
                <a:spcPts val="2700"/>
              </a:spcBef>
              <a:buSzTx/>
              <a:buNone/>
              <a:defRPr sz="2970">
                <a:solidFill>
                  <a:srgbClr val="212121"/>
                </a:solidFill>
                <a:latin typeface="Times Roman"/>
                <a:ea typeface="Times Roman"/>
                <a:cs typeface="Times Roman"/>
                <a:sym typeface="Times Roman"/>
              </a:defRPr>
            </a:pPr>
            <a:r>
              <a:t>The name Meta Data suggests some high-level technological Data Warehousing Concepts. However, it is quite simple. Metadata is data about data which defines the data warehouse. It is used for building, maintaining and managing the data warehouse.</a:t>
            </a:r>
            <a:r>
              <a:rPr>
                <a:solidFill>
                  <a:srgbClr val="000000"/>
                </a:solidFill>
              </a:rPr>
              <a:t> </a:t>
            </a:r>
            <a:r>
              <a:t>In the Data Warehouse Architecture, meta-data plays an important role as it specifies the source, usage, values, and features of data warehouse data. It also defines how data can be changed and processed. It is closely connected to the data warehouse.</a:t>
            </a:r>
            <a:r>
              <a:rPr>
                <a:solidFill>
                  <a:srgbClr val="000000"/>
                </a:solidFill>
              </a:rPr>
              <a:t> </a:t>
            </a:r>
            <a:r>
              <a:t>For example, a line in sales database may contain:</a:t>
            </a:r>
            <a:r>
              <a:rPr>
                <a:solidFill>
                  <a:srgbClr val="000000"/>
                </a:solidFill>
              </a:rPr>
              <a:t> </a:t>
            </a:r>
            <a:r>
              <a:t>4030 KJ732 299.90</a:t>
            </a:r>
            <a:r>
              <a:rPr>
                <a:solidFill>
                  <a:srgbClr val="000000"/>
                </a:solidFill>
              </a:rPr>
              <a:t>. </a:t>
            </a:r>
            <a:r>
              <a:t>This is a meaningless data until we consult the Meta that tell us it was</a:t>
            </a:r>
            <a:endParaRPr>
              <a:solidFill>
                <a:srgbClr val="000000"/>
              </a:solidFill>
            </a:endParaRPr>
          </a:p>
          <a:p>
            <a:pPr marL="452627" indent="-314325" algn="just" defTabSz="452627">
              <a:lnSpc>
                <a:spcPct val="100000"/>
              </a:lnSpc>
              <a:spcBef>
                <a:spcPts val="0"/>
              </a:spcBef>
              <a:buClr>
                <a:srgbClr val="212121"/>
              </a:buClr>
              <a:buFont typeface="Helvetica Neue"/>
              <a:defRPr sz="2970">
                <a:solidFill>
                  <a:srgbClr val="212121"/>
                </a:solidFill>
                <a:latin typeface="Times Roman"/>
                <a:ea typeface="Times Roman"/>
                <a:cs typeface="Times Roman"/>
                <a:sym typeface="Times Roman"/>
              </a:defRPr>
            </a:pPr>
            <a:r>
              <a:t>Model number: 4030</a:t>
            </a:r>
          </a:p>
          <a:p>
            <a:pPr marL="452627" indent="-314325" algn="just" defTabSz="452627">
              <a:lnSpc>
                <a:spcPct val="100000"/>
              </a:lnSpc>
              <a:spcBef>
                <a:spcPts val="0"/>
              </a:spcBef>
              <a:buClr>
                <a:srgbClr val="212121"/>
              </a:buClr>
              <a:buFont typeface="Helvetica Neue"/>
              <a:defRPr sz="2970">
                <a:solidFill>
                  <a:srgbClr val="212121"/>
                </a:solidFill>
                <a:latin typeface="Times Roman"/>
                <a:ea typeface="Times Roman"/>
                <a:cs typeface="Times Roman"/>
                <a:sym typeface="Times Roman"/>
              </a:defRPr>
            </a:pPr>
            <a:r>
              <a:t>Sales Agent ID: KJ732</a:t>
            </a:r>
          </a:p>
          <a:p>
            <a:pPr marL="452627" indent="-314325" algn="just" defTabSz="452627">
              <a:lnSpc>
                <a:spcPct val="100000"/>
              </a:lnSpc>
              <a:spcBef>
                <a:spcPts val="0"/>
              </a:spcBef>
              <a:buClr>
                <a:srgbClr val="212121"/>
              </a:buClr>
              <a:buFont typeface="Helvetica Neue"/>
              <a:defRPr sz="2970">
                <a:solidFill>
                  <a:srgbClr val="212121"/>
                </a:solidFill>
                <a:latin typeface="Times Roman"/>
                <a:ea typeface="Times Roman"/>
                <a:cs typeface="Times Roman"/>
                <a:sym typeface="Times Roman"/>
              </a:defRPr>
            </a:pPr>
            <a:r>
              <a:t>Total sales amount of $299.90</a:t>
            </a:r>
          </a:p>
          <a:p>
            <a:pPr marL="0" indent="0" algn="just" defTabSz="452627">
              <a:lnSpc>
                <a:spcPct val="100000"/>
              </a:lnSpc>
              <a:spcBef>
                <a:spcPts val="2700"/>
              </a:spcBef>
              <a:buSzTx/>
              <a:buNone/>
              <a:defRPr sz="2970">
                <a:solidFill>
                  <a:srgbClr val="212121"/>
                </a:solidFill>
                <a:latin typeface="Times Roman"/>
                <a:ea typeface="Times Roman"/>
                <a:cs typeface="Times Roman"/>
                <a:sym typeface="Times Roman"/>
              </a:defRPr>
            </a:pPr>
            <a:r>
              <a:t>Therefore, Meta Data are essential ingredients in the transformation of data into knowledge.</a:t>
            </a:r>
            <a:endParaRPr>
              <a:solidFill>
                <a:srgbClr val="000000"/>
              </a:solidFill>
            </a:endParaRPr>
          </a:p>
          <a:p>
            <a:pPr marL="0" indent="0" algn="just" defTabSz="452627">
              <a:lnSpc>
                <a:spcPct val="100000"/>
              </a:lnSpc>
              <a:spcBef>
                <a:spcPts val="2700"/>
              </a:spcBef>
              <a:buSzTx/>
              <a:buNone/>
              <a:defRPr sz="2970">
                <a:solidFill>
                  <a:srgbClr val="212121"/>
                </a:solidFill>
                <a:latin typeface="Times Roman"/>
                <a:ea typeface="Times Roman"/>
                <a:cs typeface="Times Roman"/>
                <a:sym typeface="Times Roman"/>
              </a:defRPr>
            </a:pPr>
            <a:r>
              <a:t>Metadata helps to answer the following questions</a:t>
            </a:r>
            <a:endParaRPr>
              <a:solidFill>
                <a:srgbClr val="000000"/>
              </a:solidFill>
            </a:endParaRPr>
          </a:p>
          <a:p>
            <a:pPr marL="452627" indent="-314325" algn="just" defTabSz="452627">
              <a:lnSpc>
                <a:spcPct val="100000"/>
              </a:lnSpc>
              <a:spcBef>
                <a:spcPts val="0"/>
              </a:spcBef>
              <a:buClr>
                <a:srgbClr val="212121"/>
              </a:buClr>
              <a:buFont typeface="Helvetica Neue"/>
              <a:defRPr sz="2970">
                <a:solidFill>
                  <a:srgbClr val="212121"/>
                </a:solidFill>
                <a:latin typeface="Times Roman"/>
                <a:ea typeface="Times Roman"/>
                <a:cs typeface="Times Roman"/>
                <a:sym typeface="Times Roman"/>
              </a:defRPr>
            </a:pPr>
            <a:r>
              <a:t>What tables, attributes, and keys does the Data Warehouse contain?</a:t>
            </a:r>
          </a:p>
          <a:p>
            <a:pPr marL="452627" indent="-314325" algn="just" defTabSz="452627">
              <a:lnSpc>
                <a:spcPct val="100000"/>
              </a:lnSpc>
              <a:spcBef>
                <a:spcPts val="0"/>
              </a:spcBef>
              <a:buClr>
                <a:srgbClr val="212121"/>
              </a:buClr>
              <a:buFont typeface="Helvetica Neue"/>
              <a:defRPr sz="2970">
                <a:solidFill>
                  <a:srgbClr val="212121"/>
                </a:solidFill>
                <a:latin typeface="Times Roman"/>
                <a:ea typeface="Times Roman"/>
                <a:cs typeface="Times Roman"/>
                <a:sym typeface="Times Roman"/>
              </a:defRPr>
            </a:pPr>
            <a:r>
              <a:t>Where did the data come from?</a:t>
            </a:r>
          </a:p>
          <a:p>
            <a:pPr marL="452627" indent="-314325" algn="just" defTabSz="452627">
              <a:lnSpc>
                <a:spcPct val="100000"/>
              </a:lnSpc>
              <a:spcBef>
                <a:spcPts val="0"/>
              </a:spcBef>
              <a:buClr>
                <a:srgbClr val="212121"/>
              </a:buClr>
              <a:buFont typeface="Helvetica Neue"/>
              <a:defRPr sz="2970">
                <a:solidFill>
                  <a:srgbClr val="212121"/>
                </a:solidFill>
                <a:latin typeface="Times Roman"/>
                <a:ea typeface="Times Roman"/>
                <a:cs typeface="Times Roman"/>
                <a:sym typeface="Times Roman"/>
              </a:defRPr>
            </a:pPr>
            <a:r>
              <a:t>How many times do data get reloaded?</a:t>
            </a:r>
          </a:p>
          <a:p>
            <a:pPr marL="452627" indent="-314325" algn="just" defTabSz="452627">
              <a:lnSpc>
                <a:spcPct val="100000"/>
              </a:lnSpc>
              <a:spcBef>
                <a:spcPts val="0"/>
              </a:spcBef>
              <a:buClr>
                <a:srgbClr val="212121"/>
              </a:buClr>
              <a:buFont typeface="Helvetica Neue"/>
              <a:defRPr sz="2970">
                <a:solidFill>
                  <a:srgbClr val="212121"/>
                </a:solidFill>
                <a:latin typeface="Times Roman"/>
                <a:ea typeface="Times Roman"/>
                <a:cs typeface="Times Roman"/>
                <a:sym typeface="Times Roman"/>
              </a:defRPr>
            </a:pPr>
            <a:r>
              <a:t>What transformations were applied with cleansing?</a:t>
            </a:r>
          </a:p>
          <a:p>
            <a:pPr marL="0" indent="0" algn="just" defTabSz="452627">
              <a:lnSpc>
                <a:spcPct val="100000"/>
              </a:lnSpc>
              <a:spcBef>
                <a:spcPts val="2700"/>
              </a:spcBef>
              <a:buSzTx/>
              <a:buNone/>
              <a:defRPr sz="2970">
                <a:solidFill>
                  <a:srgbClr val="212121"/>
                </a:solidFill>
                <a:latin typeface="Times Roman"/>
                <a:ea typeface="Times Roman"/>
                <a:cs typeface="Times Roman"/>
                <a:sym typeface="Times Roman"/>
              </a:defRPr>
            </a:pPr>
          </a:p>
          <a:p>
            <a:pPr marL="0" indent="0" algn="just" defTabSz="452627">
              <a:lnSpc>
                <a:spcPct val="100000"/>
              </a:lnSpc>
              <a:spcBef>
                <a:spcPts val="2700"/>
              </a:spcBef>
              <a:buSzTx/>
              <a:buNone/>
              <a:defRPr sz="2970">
                <a:solidFill>
                  <a:srgbClr val="212121"/>
                </a:solidFill>
                <a:latin typeface="Times Roman"/>
                <a:ea typeface="Times Roman"/>
                <a:cs typeface="Times Roman"/>
                <a:sym typeface="Times Roman"/>
              </a:defRPr>
            </a:pPr>
            <a:r>
              <a:t>Metadata can be classified into following categories:</a:t>
            </a:r>
            <a:endParaRPr>
              <a:solidFill>
                <a:srgbClr val="000000"/>
              </a:solidFill>
            </a:endParaRPr>
          </a:p>
          <a:p>
            <a:pPr marL="452627" indent="-314325" algn="just" defTabSz="452627">
              <a:lnSpc>
                <a:spcPct val="100000"/>
              </a:lnSpc>
              <a:spcBef>
                <a:spcPts val="0"/>
              </a:spcBef>
              <a:buClr>
                <a:srgbClr val="212121"/>
              </a:buClr>
              <a:buSzPct val="100000"/>
              <a:buFont typeface="Helvetica Neue"/>
              <a:buAutoNum type="arabicPeriod" startAt="1"/>
              <a:defRPr sz="2970">
                <a:solidFill>
                  <a:srgbClr val="212121"/>
                </a:solidFill>
                <a:latin typeface="Times Roman"/>
                <a:ea typeface="Times Roman"/>
                <a:cs typeface="Times Roman"/>
                <a:sym typeface="Times Roman"/>
              </a:defRPr>
            </a:pPr>
            <a:r>
              <a:t>Technical Meta Data: This kind of Metadata contains information about warehouse which is used by Data warehouse designers and administrators.</a:t>
            </a:r>
          </a:p>
          <a:p>
            <a:pPr marL="452627" indent="-314325" algn="just" defTabSz="452627">
              <a:lnSpc>
                <a:spcPct val="100000"/>
              </a:lnSpc>
              <a:spcBef>
                <a:spcPts val="0"/>
              </a:spcBef>
              <a:buClr>
                <a:srgbClr val="212121"/>
              </a:buClr>
              <a:buSzPct val="100000"/>
              <a:buFont typeface="Helvetica Neue"/>
              <a:buAutoNum type="arabicPeriod" startAt="1"/>
              <a:defRPr sz="2970">
                <a:solidFill>
                  <a:srgbClr val="212121"/>
                </a:solidFill>
                <a:latin typeface="Times Roman"/>
                <a:ea typeface="Times Roman"/>
                <a:cs typeface="Times Roman"/>
                <a:sym typeface="Times Roman"/>
              </a:defRPr>
            </a:pPr>
            <a:r>
              <a:t>Business Meta Data: This kind of Metadata contains detail that gives end-users a way easy to understand information stored in the data warehouse.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Query Tools"/>
          <p:cNvSpPr txBox="1"/>
          <p:nvPr>
            <p:ph type="body" idx="21"/>
          </p:nvPr>
        </p:nvSpPr>
        <p:spPr>
          <a:xfrm>
            <a:off x="1206500" y="1229962"/>
            <a:ext cx="21971000" cy="934780"/>
          </a:xfrm>
          <a:prstGeom prst="rect">
            <a:avLst/>
          </a:prstGeom>
          <a:extLst>
            <a:ext uri="{C572A759-6A51-4108-AA02-DFA0A04FC94B}">
              <ma14:wrappingTextBoxFlag xmlns:ma14="http://schemas.microsoft.com/office/mac/drawingml/2011/main" val="1"/>
            </a:ext>
          </a:extLst>
        </p:spPr>
        <p:txBody>
          <a:bodyPr/>
          <a:lstStyle>
            <a:lvl1pPr algn="ctr"/>
          </a:lstStyle>
          <a:p>
            <a:pPr/>
            <a:r>
              <a:t>Query Tools</a:t>
            </a:r>
          </a:p>
        </p:txBody>
      </p:sp>
      <p:sp>
        <p:nvSpPr>
          <p:cNvPr id="203" name="One of the primary objects of data warehousing is to provide information to businesses to make strategic decisions. Query tools allow users to interact with the data warehouse system.…"/>
          <p:cNvSpPr txBox="1"/>
          <p:nvPr>
            <p:ph type="body" idx="1"/>
          </p:nvPr>
        </p:nvSpPr>
        <p:spPr>
          <a:xfrm>
            <a:off x="1206500" y="2941499"/>
            <a:ext cx="21971000" cy="9563017"/>
          </a:xfrm>
          <a:prstGeom prst="rect">
            <a:avLst/>
          </a:prstGeom>
        </p:spPr>
        <p:txBody>
          <a:bodyPr/>
          <a:lstStyle/>
          <a:p>
            <a:pPr marL="0" indent="0" algn="just" defTabSz="457200">
              <a:lnSpc>
                <a:spcPct val="120000"/>
              </a:lnSpc>
              <a:spcBef>
                <a:spcPts val="2700"/>
              </a:spcBef>
              <a:buSzTx/>
              <a:buNone/>
              <a:defRPr sz="3000">
                <a:solidFill>
                  <a:srgbClr val="212121"/>
                </a:solidFill>
                <a:latin typeface="Times Roman"/>
                <a:ea typeface="Times Roman"/>
                <a:cs typeface="Times Roman"/>
                <a:sym typeface="Times Roman"/>
              </a:defRPr>
            </a:pPr>
            <a:r>
              <a:t>One of the primary objects of data warehousing is to provide information to businesses to make strategic decisions. Query tools allow users to interact with the data warehouse system.</a:t>
            </a:r>
            <a:endParaRPr>
              <a:solidFill>
                <a:srgbClr val="000000"/>
              </a:solidFill>
            </a:endParaRPr>
          </a:p>
          <a:p>
            <a:pPr marL="0" indent="0" algn="just" defTabSz="457200">
              <a:lnSpc>
                <a:spcPct val="120000"/>
              </a:lnSpc>
              <a:spcBef>
                <a:spcPts val="2700"/>
              </a:spcBef>
              <a:buSzTx/>
              <a:buNone/>
              <a:defRPr sz="3000">
                <a:solidFill>
                  <a:srgbClr val="212121"/>
                </a:solidFill>
                <a:latin typeface="Times Roman"/>
                <a:ea typeface="Times Roman"/>
                <a:cs typeface="Times Roman"/>
                <a:sym typeface="Times Roman"/>
              </a:defRPr>
            </a:pPr>
            <a:r>
              <a:t>These tools fall into four different categories:</a:t>
            </a:r>
            <a:endParaRPr>
              <a:solidFill>
                <a:srgbClr val="000000"/>
              </a:solidFill>
            </a:endParaRPr>
          </a:p>
          <a:p>
            <a:pPr marL="0" indent="0" algn="just" defTabSz="457200">
              <a:lnSpc>
                <a:spcPct val="120000"/>
              </a:lnSpc>
              <a:spcBef>
                <a:spcPts val="0"/>
              </a:spcBef>
              <a:buSzTx/>
              <a:buNone/>
              <a:defRPr sz="3000">
                <a:solidFill>
                  <a:srgbClr val="212121"/>
                </a:solidFill>
                <a:latin typeface="Times Roman"/>
                <a:ea typeface="Times Roman"/>
                <a:cs typeface="Times Roman"/>
                <a:sym typeface="Times Roman"/>
              </a:defRPr>
            </a:pPr>
            <a:r>
              <a:rPr>
                <a:solidFill>
                  <a:srgbClr val="000000"/>
                </a:solidFill>
              </a:rPr>
              <a:t>1. </a:t>
            </a:r>
            <a:r>
              <a:t>Query and Reporting tools</a:t>
            </a:r>
          </a:p>
          <a:p>
            <a:pPr marL="0" indent="0" algn="just" defTabSz="457200">
              <a:lnSpc>
                <a:spcPct val="100000"/>
              </a:lnSpc>
              <a:spcBef>
                <a:spcPts val="2700"/>
              </a:spcBef>
              <a:buSzTx/>
              <a:buNone/>
              <a:defRPr sz="3000">
                <a:solidFill>
                  <a:srgbClr val="212121"/>
                </a:solidFill>
                <a:latin typeface="Times Roman"/>
                <a:ea typeface="Times Roman"/>
                <a:cs typeface="Times Roman"/>
                <a:sym typeface="Times Roman"/>
              </a:defRPr>
            </a:pPr>
          </a:p>
          <a:p>
            <a:pPr marL="0" indent="0" algn="just" defTabSz="457200">
              <a:lnSpc>
                <a:spcPct val="100000"/>
              </a:lnSpc>
              <a:spcBef>
                <a:spcPts val="2700"/>
              </a:spcBef>
              <a:buSzTx/>
              <a:buNone/>
              <a:defRPr sz="3000">
                <a:solidFill>
                  <a:srgbClr val="212121"/>
                </a:solidFill>
                <a:latin typeface="Times Roman"/>
                <a:ea typeface="Times Roman"/>
                <a:cs typeface="Times Roman"/>
                <a:sym typeface="Times Roman"/>
              </a:defRPr>
            </a:pPr>
            <a:r>
              <a:t>Reporting tools:</a:t>
            </a:r>
            <a:r>
              <a:rPr>
                <a:solidFill>
                  <a:srgbClr val="000000"/>
                </a:solidFill>
              </a:rPr>
              <a:t> Reporting tools</a:t>
            </a:r>
            <a:r>
              <a:t> can be further divided into production reporting tools and desktop report writer.</a:t>
            </a:r>
            <a:endParaRPr>
              <a:solidFill>
                <a:srgbClr val="000000"/>
              </a:solidFill>
            </a:endParaRPr>
          </a:p>
          <a:p>
            <a:pPr marL="457200" indent="-317500" algn="just" defTabSz="457200">
              <a:lnSpc>
                <a:spcPct val="100000"/>
              </a:lnSpc>
              <a:spcBef>
                <a:spcPts val="0"/>
              </a:spcBef>
              <a:buClr>
                <a:srgbClr val="212121"/>
              </a:buClr>
              <a:buSzPct val="100000"/>
              <a:buFont typeface="Helvetica Neue"/>
              <a:buAutoNum type="arabicPeriod" startAt="1"/>
              <a:defRPr sz="3000">
                <a:solidFill>
                  <a:srgbClr val="212121"/>
                </a:solidFill>
                <a:latin typeface="Times Roman"/>
                <a:ea typeface="Times Roman"/>
                <a:cs typeface="Times Roman"/>
                <a:sym typeface="Times Roman"/>
              </a:defRPr>
            </a:pPr>
            <a:r>
              <a:t>Report writers: This kind of reporting tool are tools designed for end-users for their analysis.</a:t>
            </a:r>
          </a:p>
          <a:p>
            <a:pPr marL="457200" indent="-317500" algn="just" defTabSz="457200">
              <a:lnSpc>
                <a:spcPct val="100000"/>
              </a:lnSpc>
              <a:spcBef>
                <a:spcPts val="0"/>
              </a:spcBef>
              <a:buClr>
                <a:srgbClr val="212121"/>
              </a:buClr>
              <a:buSzPct val="100000"/>
              <a:buFont typeface="Helvetica Neue"/>
              <a:buAutoNum type="arabicPeriod" startAt="1"/>
              <a:defRPr sz="3000">
                <a:solidFill>
                  <a:srgbClr val="212121"/>
                </a:solidFill>
                <a:latin typeface="Times Roman"/>
                <a:ea typeface="Times Roman"/>
                <a:cs typeface="Times Roman"/>
                <a:sym typeface="Times Roman"/>
              </a:defRPr>
            </a:pPr>
            <a:r>
              <a:t>Production reporting: This kind of tools allows organizations to generate regular operational reports. It also supports high volume batch jobs like printing and calculating. Some popular reporting tools are Brio, Business Objects, Oracle, PowerSoft, SAS Institute.</a:t>
            </a:r>
          </a:p>
          <a:p>
            <a:pPr marL="0" indent="0" algn="just" defTabSz="457200">
              <a:lnSpc>
                <a:spcPct val="100000"/>
              </a:lnSpc>
              <a:spcBef>
                <a:spcPts val="2700"/>
              </a:spcBef>
              <a:buSzTx/>
              <a:buNone/>
              <a:defRPr sz="3000">
                <a:solidFill>
                  <a:srgbClr val="212121"/>
                </a:solidFill>
                <a:latin typeface="Times Roman"/>
                <a:ea typeface="Times Roman"/>
                <a:cs typeface="Times Roman"/>
                <a:sym typeface="Times Roman"/>
              </a:defRPr>
            </a:pPr>
          </a:p>
          <a:p>
            <a:pPr marL="0" indent="0" algn="just" defTabSz="457200">
              <a:lnSpc>
                <a:spcPct val="100000"/>
              </a:lnSpc>
              <a:spcBef>
                <a:spcPts val="2700"/>
              </a:spcBef>
              <a:buSzTx/>
              <a:buNone/>
              <a:defRPr sz="3000">
                <a:solidFill>
                  <a:srgbClr val="212121"/>
                </a:solidFill>
                <a:latin typeface="Times Roman"/>
                <a:ea typeface="Times Roman"/>
                <a:cs typeface="Times Roman"/>
                <a:sym typeface="Times Roman"/>
              </a:defRPr>
            </a:pPr>
            <a:r>
              <a:t>Managed query tools:</a:t>
            </a:r>
            <a:r>
              <a:rPr>
                <a:solidFill>
                  <a:srgbClr val="000000"/>
                </a:solidFill>
              </a:rPr>
              <a:t> </a:t>
            </a:r>
            <a:r>
              <a:t>This kind of access tools helps end users to resolve snags in database and SQL and database structure by inserting meta-layer between users and database.</a:t>
            </a:r>
            <a:endParaRPr>
              <a:solidFill>
                <a:srgbClr val="000000"/>
              </a:solidFill>
            </a:endParaRPr>
          </a:p>
          <a:p>
            <a:pPr marL="0" indent="0" algn="just" defTabSz="457200">
              <a:lnSpc>
                <a:spcPct val="100000"/>
              </a:lnSpc>
              <a:spcBef>
                <a:spcPts val="2700"/>
              </a:spcBef>
              <a:buSzTx/>
              <a:buNone/>
              <a:defRPr sz="3000">
                <a:solidFill>
                  <a:srgbClr val="212121"/>
                </a:solidFill>
                <a:latin typeface="Times Roman"/>
                <a:ea typeface="Times Roman"/>
                <a:cs typeface="Times Roman"/>
                <a:sym typeface="Times Roman"/>
              </a:defRPr>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2. Application development tools:…"/>
          <p:cNvSpPr txBox="1"/>
          <p:nvPr>
            <p:ph type="body" idx="1"/>
          </p:nvPr>
        </p:nvSpPr>
        <p:spPr>
          <a:xfrm>
            <a:off x="1206500" y="1211484"/>
            <a:ext cx="21971000" cy="11293032"/>
          </a:xfrm>
          <a:prstGeom prst="rect">
            <a:avLst/>
          </a:prstGeom>
        </p:spPr>
        <p:txBody>
          <a:bodyPr/>
          <a:lstStyle/>
          <a:p>
            <a:pPr marL="0" indent="0" algn="just" defTabSz="438911">
              <a:lnSpc>
                <a:spcPct val="100000"/>
              </a:lnSpc>
              <a:spcBef>
                <a:spcPts val="1500"/>
              </a:spcBef>
              <a:buSzTx/>
              <a:buNone/>
              <a:defRPr sz="3264">
                <a:solidFill>
                  <a:srgbClr val="212121"/>
                </a:solidFill>
                <a:latin typeface="Times Roman"/>
                <a:ea typeface="Times Roman"/>
                <a:cs typeface="Times Roman"/>
                <a:sym typeface="Times Roman"/>
              </a:defRPr>
            </a:pPr>
            <a:r>
              <a:t>2. Application development tools:</a:t>
            </a:r>
            <a:endParaRPr>
              <a:solidFill>
                <a:srgbClr val="000000"/>
              </a:solidFill>
            </a:endParaRPr>
          </a:p>
          <a:p>
            <a:pPr marL="0" indent="0" algn="just" defTabSz="438911">
              <a:lnSpc>
                <a:spcPct val="100000"/>
              </a:lnSpc>
              <a:spcBef>
                <a:spcPts val="2600"/>
              </a:spcBef>
              <a:buSzTx/>
              <a:buNone/>
              <a:defRPr sz="3264">
                <a:solidFill>
                  <a:srgbClr val="212121"/>
                </a:solidFill>
                <a:latin typeface="Times Roman"/>
                <a:ea typeface="Times Roman"/>
                <a:cs typeface="Times Roman"/>
                <a:sym typeface="Times Roman"/>
              </a:defRPr>
            </a:pPr>
            <a:r>
              <a:t>Sometimes built-in graphical and analytical tools do not satisfy the analytical needs of an organization. In such cases, custom reports are developed using Application development tools.</a:t>
            </a:r>
          </a:p>
          <a:p>
            <a:pPr marL="0" indent="0" algn="just" defTabSz="438911">
              <a:lnSpc>
                <a:spcPct val="100000"/>
              </a:lnSpc>
              <a:spcBef>
                <a:spcPts val="2600"/>
              </a:spcBef>
              <a:buSzTx/>
              <a:buNone/>
              <a:defRPr sz="3264">
                <a:solidFill>
                  <a:srgbClr val="212121"/>
                </a:solidFill>
                <a:latin typeface="Times Roman"/>
                <a:ea typeface="Times Roman"/>
                <a:cs typeface="Times Roman"/>
                <a:sym typeface="Times Roman"/>
              </a:defRPr>
            </a:pPr>
            <a:endParaRPr>
              <a:solidFill>
                <a:srgbClr val="000000"/>
              </a:solidFill>
            </a:endParaRPr>
          </a:p>
          <a:p>
            <a:pPr marL="0" indent="0" algn="just" defTabSz="438911">
              <a:lnSpc>
                <a:spcPct val="100000"/>
              </a:lnSpc>
              <a:spcBef>
                <a:spcPts val="1500"/>
              </a:spcBef>
              <a:buSzTx/>
              <a:buNone/>
              <a:defRPr sz="3264">
                <a:solidFill>
                  <a:srgbClr val="212121"/>
                </a:solidFill>
                <a:latin typeface="Times Roman"/>
                <a:ea typeface="Times Roman"/>
                <a:cs typeface="Times Roman"/>
                <a:sym typeface="Times Roman"/>
              </a:defRPr>
            </a:pPr>
            <a:r>
              <a:t>3. Data mining tools:</a:t>
            </a:r>
            <a:endParaRPr>
              <a:solidFill>
                <a:srgbClr val="000000"/>
              </a:solidFill>
            </a:endParaRPr>
          </a:p>
          <a:p>
            <a:pPr marL="0" indent="0" algn="just" defTabSz="438911">
              <a:lnSpc>
                <a:spcPct val="100000"/>
              </a:lnSpc>
              <a:spcBef>
                <a:spcPts val="2600"/>
              </a:spcBef>
              <a:buSzTx/>
              <a:buNone/>
              <a:defRPr sz="3264">
                <a:solidFill>
                  <a:srgbClr val="212121"/>
                </a:solidFill>
                <a:latin typeface="Times Roman"/>
                <a:ea typeface="Times Roman"/>
                <a:cs typeface="Times Roman"/>
                <a:sym typeface="Times Roman"/>
              </a:defRPr>
            </a:pPr>
            <a:r>
              <a:t>Data mining is a process of discovering meaningful new correlation, pattens, and trends by mining large amount data. </a:t>
            </a:r>
            <a:r>
              <a:rPr>
                <a:solidFill>
                  <a:srgbClr val="000000"/>
                </a:solidFill>
              </a:rPr>
              <a:t>Data mining tools</a:t>
            </a:r>
            <a:r>
              <a:t> are used to make this process automatic.</a:t>
            </a:r>
          </a:p>
          <a:p>
            <a:pPr marL="0" indent="0" algn="just" defTabSz="438911">
              <a:lnSpc>
                <a:spcPct val="100000"/>
              </a:lnSpc>
              <a:spcBef>
                <a:spcPts val="2600"/>
              </a:spcBef>
              <a:buSzTx/>
              <a:buNone/>
              <a:defRPr sz="3264">
                <a:solidFill>
                  <a:srgbClr val="212121"/>
                </a:solidFill>
                <a:latin typeface="Times Roman"/>
                <a:ea typeface="Times Roman"/>
                <a:cs typeface="Times Roman"/>
                <a:sym typeface="Times Roman"/>
              </a:defRPr>
            </a:pPr>
            <a:endParaRPr>
              <a:solidFill>
                <a:srgbClr val="000000"/>
              </a:solidFill>
            </a:endParaRPr>
          </a:p>
          <a:p>
            <a:pPr marL="0" indent="0" algn="just" defTabSz="438911">
              <a:lnSpc>
                <a:spcPct val="100000"/>
              </a:lnSpc>
              <a:spcBef>
                <a:spcPts val="1500"/>
              </a:spcBef>
              <a:buSzTx/>
              <a:buNone/>
              <a:defRPr sz="3264">
                <a:solidFill>
                  <a:srgbClr val="212121"/>
                </a:solidFill>
                <a:latin typeface="Times Roman"/>
                <a:ea typeface="Times Roman"/>
                <a:cs typeface="Times Roman"/>
                <a:sym typeface="Times Roman"/>
              </a:defRPr>
            </a:pPr>
            <a:r>
              <a:t>4. OLAP tools:</a:t>
            </a:r>
            <a:endParaRPr>
              <a:solidFill>
                <a:srgbClr val="000000"/>
              </a:solidFill>
            </a:endParaRPr>
          </a:p>
          <a:p>
            <a:pPr marL="0" indent="0" algn="just" defTabSz="438911">
              <a:lnSpc>
                <a:spcPct val="100000"/>
              </a:lnSpc>
              <a:spcBef>
                <a:spcPts val="2600"/>
              </a:spcBef>
              <a:buSzTx/>
              <a:buNone/>
              <a:defRPr sz="3264">
                <a:solidFill>
                  <a:srgbClr val="212121"/>
                </a:solidFill>
                <a:latin typeface="Times Roman"/>
                <a:ea typeface="Times Roman"/>
                <a:cs typeface="Times Roman"/>
                <a:sym typeface="Times Roman"/>
              </a:defRPr>
            </a:pPr>
            <a:r>
              <a:t>These tools are based on concepts of a multidimensional database. It allows users to analyse the data using elaborate and complex multidimensional views.</a:t>
            </a:r>
            <a:endParaRPr>
              <a:solidFill>
                <a:srgbClr val="000000"/>
              </a:solidFill>
            </a:endParaRPr>
          </a:p>
          <a:p>
            <a:pPr marL="0" indent="0" algn="just" defTabSz="438911">
              <a:lnSpc>
                <a:spcPct val="100000"/>
              </a:lnSpc>
              <a:spcBef>
                <a:spcPts val="1500"/>
              </a:spcBef>
              <a:buSzTx/>
              <a:buNone/>
              <a:defRPr sz="3264">
                <a:solidFill>
                  <a:srgbClr val="212121"/>
                </a:solidFill>
                <a:latin typeface="Times Roman"/>
                <a:ea typeface="Times Roman"/>
                <a:cs typeface="Times Roman"/>
                <a:sym typeface="Times Roman"/>
              </a:defRPr>
            </a:pPr>
            <a:r>
              <a:t>Data warehouse Bus Architecture</a:t>
            </a:r>
            <a:endParaRPr>
              <a:solidFill>
                <a:srgbClr val="000000"/>
              </a:solidFill>
            </a:endParaRPr>
          </a:p>
          <a:p>
            <a:pPr marL="0" indent="0" algn="just" defTabSz="438911">
              <a:lnSpc>
                <a:spcPct val="100000"/>
              </a:lnSpc>
              <a:spcBef>
                <a:spcPts val="2600"/>
              </a:spcBef>
              <a:buSzTx/>
              <a:buNone/>
              <a:defRPr sz="3264">
                <a:solidFill>
                  <a:srgbClr val="212121"/>
                </a:solidFill>
                <a:latin typeface="Times Roman"/>
                <a:ea typeface="Times Roman"/>
                <a:cs typeface="Times Roman"/>
                <a:sym typeface="Times Roman"/>
              </a:defRPr>
            </a:pPr>
            <a:r>
              <a:t>Data warehouse Bus determines the flow of data in your warehouse. The data flow in a data warehouse can be categorized as Inflow, Upflow, Downflow, Outflow and Meta flow.</a:t>
            </a:r>
            <a:endParaRPr>
              <a:solidFill>
                <a:srgbClr val="000000"/>
              </a:solidFill>
            </a:endParaRPr>
          </a:p>
          <a:p>
            <a:pPr marL="0" indent="0" algn="just" defTabSz="438911">
              <a:lnSpc>
                <a:spcPct val="100000"/>
              </a:lnSpc>
              <a:spcBef>
                <a:spcPts val="2600"/>
              </a:spcBef>
              <a:buSzTx/>
              <a:buNone/>
              <a:defRPr sz="3264">
                <a:solidFill>
                  <a:srgbClr val="212121"/>
                </a:solidFill>
                <a:latin typeface="Times Roman"/>
                <a:ea typeface="Times Roman"/>
                <a:cs typeface="Times Roman"/>
                <a:sym typeface="Times Roman"/>
              </a:defRPr>
            </a:pPr>
            <a:r>
              <a:t>While designing a Data Bus, one needs to consider the shared dimensions, facts across data marts.</a:t>
            </a:r>
            <a:endParaRPr>
              <a:solidFill>
                <a:srgbClr val="000000"/>
              </a:solidFill>
            </a:endParaR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Data Marts"/>
          <p:cNvSpPr txBox="1"/>
          <p:nvPr>
            <p:ph type="body" idx="21"/>
          </p:nvPr>
        </p:nvSpPr>
        <p:spPr>
          <a:xfrm>
            <a:off x="1206500" y="721962"/>
            <a:ext cx="21971000" cy="934780"/>
          </a:xfrm>
          <a:prstGeom prst="rect">
            <a:avLst/>
          </a:prstGeom>
          <a:extLst>
            <a:ext uri="{C572A759-6A51-4108-AA02-DFA0A04FC94B}">
              <ma14:wrappingTextBoxFlag xmlns:ma14="http://schemas.microsoft.com/office/mac/drawingml/2011/main" val="1"/>
            </a:ext>
          </a:extLst>
        </p:spPr>
        <p:txBody>
          <a:bodyPr/>
          <a:lstStyle>
            <a:lvl1pPr algn="ctr"/>
          </a:lstStyle>
          <a:p>
            <a:pPr/>
            <a:r>
              <a:t>Data Marts</a:t>
            </a:r>
          </a:p>
        </p:txBody>
      </p:sp>
      <p:sp>
        <p:nvSpPr>
          <p:cNvPr id="208" name="A data mart is an access layer which is used to get data out to the users. It is presented as an option for large size data warehouse as it takes less time and money to build. However, there is no standard definition of a data mart is differing from pers"/>
          <p:cNvSpPr txBox="1"/>
          <p:nvPr>
            <p:ph type="body" sz="quarter" idx="1"/>
          </p:nvPr>
        </p:nvSpPr>
        <p:spPr>
          <a:xfrm>
            <a:off x="1206500" y="1983260"/>
            <a:ext cx="21971001" cy="2548817"/>
          </a:xfrm>
          <a:prstGeom prst="rect">
            <a:avLst/>
          </a:prstGeom>
        </p:spPr>
        <p:txBody>
          <a:bodyPr/>
          <a:lstStyle/>
          <a:p>
            <a:pPr marL="0" indent="0" algn="just" defTabSz="457200">
              <a:lnSpc>
                <a:spcPct val="120000"/>
              </a:lnSpc>
              <a:spcBef>
                <a:spcPts val="2700"/>
              </a:spcBef>
              <a:buSzTx/>
              <a:buNone/>
              <a:defRPr sz="3000">
                <a:solidFill>
                  <a:srgbClr val="212121"/>
                </a:solidFill>
                <a:latin typeface="Times Roman"/>
                <a:ea typeface="Times Roman"/>
                <a:cs typeface="Times Roman"/>
                <a:sym typeface="Times Roman"/>
              </a:defRPr>
            </a:pPr>
            <a:r>
              <a:t>A </a:t>
            </a:r>
            <a:r>
              <a:rPr>
                <a:solidFill>
                  <a:srgbClr val="000000"/>
                </a:solidFill>
              </a:rPr>
              <a:t>data mart</a:t>
            </a:r>
            <a:r>
              <a:t> is an access layer which is used to get data out to the users. It is presented as an option for large size data warehouse as it takes less time and money to build. However, there is no standard definition of a data mart is differing from person to person. </a:t>
            </a:r>
            <a:r>
              <a:rPr>
                <a:solidFill>
                  <a:srgbClr val="000000"/>
                </a:solidFill>
              </a:rPr>
              <a:t>I</a:t>
            </a:r>
            <a:r>
              <a:t>n a simple word Data mart is a subsidiary of a data warehouse. The data mart is used for partition of data which is created for the specific group of users.</a:t>
            </a:r>
            <a:r>
              <a:rPr>
                <a:solidFill>
                  <a:srgbClr val="000000"/>
                </a:solidFill>
              </a:rPr>
              <a:t> </a:t>
            </a:r>
            <a:r>
              <a:t>Data marts could be created in the same database as the Data Warehouse or a physically separate Database.</a:t>
            </a:r>
          </a:p>
        </p:txBody>
      </p:sp>
      <p:sp>
        <p:nvSpPr>
          <p:cNvPr id="209" name="Data Warehouse Best Practices"/>
          <p:cNvSpPr txBox="1"/>
          <p:nvPr/>
        </p:nvSpPr>
        <p:spPr>
          <a:xfrm>
            <a:off x="1206500" y="4952942"/>
            <a:ext cx="21971001"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825500">
              <a:defRPr b="1" sz="5500">
                <a:solidFill>
                  <a:srgbClr val="000000"/>
                </a:solidFill>
              </a:defRPr>
            </a:lvl1pPr>
          </a:lstStyle>
          <a:p>
            <a:pPr/>
            <a:r>
              <a:t>Data Warehouse Best Practices</a:t>
            </a:r>
          </a:p>
        </p:txBody>
      </p:sp>
      <p:sp>
        <p:nvSpPr>
          <p:cNvPr id="210" name="Use Data Warehouse Models which are optimized for information retrieval which can be the dimensional mode, denormalized or hybrid approach.…"/>
          <p:cNvSpPr txBox="1"/>
          <p:nvPr/>
        </p:nvSpPr>
        <p:spPr>
          <a:xfrm>
            <a:off x="1206500" y="6214241"/>
            <a:ext cx="21971001" cy="66185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365759" indent="-365759" algn="just" defTabSz="438911">
              <a:spcBef>
                <a:spcPts val="2600"/>
              </a:spcBef>
              <a:buSzPct val="123000"/>
              <a:buChar char="•"/>
              <a:defRPr sz="2880">
                <a:solidFill>
                  <a:srgbClr val="212121"/>
                </a:solidFill>
                <a:latin typeface="Times Roman"/>
                <a:ea typeface="Times Roman"/>
                <a:cs typeface="Times Roman"/>
                <a:sym typeface="Times Roman"/>
              </a:defRPr>
            </a:pPr>
            <a:r>
              <a:t>Use Data Warehouse Models which are optimized for information retrieval which can be the dimensional mode, denormalized or hybrid approach. </a:t>
            </a:r>
          </a:p>
          <a:p>
            <a:pPr marL="365759" indent="-365759" algn="just" defTabSz="438911">
              <a:spcBef>
                <a:spcPts val="2600"/>
              </a:spcBef>
              <a:buSzPct val="123000"/>
              <a:buChar char="•"/>
              <a:defRPr sz="2880">
                <a:solidFill>
                  <a:srgbClr val="212121"/>
                </a:solidFill>
                <a:latin typeface="Times Roman"/>
                <a:ea typeface="Times Roman"/>
                <a:cs typeface="Times Roman"/>
                <a:sym typeface="Times Roman"/>
              </a:defRPr>
            </a:pPr>
            <a:r>
              <a:t>Choose the appropriate designing approach as top down and bottom up approach in Data Warehouse</a:t>
            </a:r>
          </a:p>
          <a:p>
            <a:pPr marL="365759" indent="-365759" algn="just" defTabSz="438911">
              <a:spcBef>
                <a:spcPts val="2600"/>
              </a:spcBef>
              <a:buSzPct val="123000"/>
              <a:buChar char="•"/>
              <a:defRPr sz="2880">
                <a:solidFill>
                  <a:srgbClr val="212121"/>
                </a:solidFill>
                <a:latin typeface="Times Roman"/>
                <a:ea typeface="Times Roman"/>
                <a:cs typeface="Times Roman"/>
                <a:sym typeface="Times Roman"/>
              </a:defRPr>
            </a:pPr>
            <a:r>
              <a:t>Need to assure that Data is processed quickly and accurately. At the same time, you should take an approach which consolidates data into a single version of the truth.</a:t>
            </a:r>
          </a:p>
          <a:p>
            <a:pPr marL="365759" indent="-365759" algn="just" defTabSz="438911">
              <a:spcBef>
                <a:spcPts val="2600"/>
              </a:spcBef>
              <a:buSzPct val="123000"/>
              <a:buChar char="•"/>
              <a:defRPr sz="2880">
                <a:solidFill>
                  <a:srgbClr val="212121"/>
                </a:solidFill>
                <a:latin typeface="Times Roman"/>
                <a:ea typeface="Times Roman"/>
                <a:cs typeface="Times Roman"/>
                <a:sym typeface="Times Roman"/>
              </a:defRPr>
            </a:pPr>
            <a:r>
              <a:t>Carefully design the data acquisition and cleansing process for Data warehouse.</a:t>
            </a:r>
          </a:p>
          <a:p>
            <a:pPr marL="365759" indent="-365759" algn="just" defTabSz="438911">
              <a:spcBef>
                <a:spcPts val="2600"/>
              </a:spcBef>
              <a:buSzPct val="123000"/>
              <a:buChar char="•"/>
              <a:defRPr sz="2880">
                <a:solidFill>
                  <a:srgbClr val="212121"/>
                </a:solidFill>
                <a:latin typeface="Times Roman"/>
                <a:ea typeface="Times Roman"/>
                <a:cs typeface="Times Roman"/>
                <a:sym typeface="Times Roman"/>
              </a:defRPr>
            </a:pPr>
            <a:r>
              <a:t>Design a MetaData architecture which allows sharing of metadata between components of Data Warehouse</a:t>
            </a:r>
          </a:p>
          <a:p>
            <a:pPr marL="365759" indent="-365759" algn="just" defTabSz="438911">
              <a:spcBef>
                <a:spcPts val="2600"/>
              </a:spcBef>
              <a:buSzPct val="123000"/>
              <a:buChar char="•"/>
              <a:defRPr sz="2880">
                <a:solidFill>
                  <a:srgbClr val="212121"/>
                </a:solidFill>
                <a:latin typeface="Times Roman"/>
                <a:ea typeface="Times Roman"/>
                <a:cs typeface="Times Roman"/>
                <a:sym typeface="Times Roman"/>
              </a:defRPr>
            </a:pPr>
            <a:r>
              <a:t>Consider implementing an ODS model when information retrieval need is near the bottom of the data abstraction pyramid or when there are multiple operational sources required to be accessed.</a:t>
            </a:r>
          </a:p>
          <a:p>
            <a:pPr marL="365759" indent="-365759" algn="just" defTabSz="438911">
              <a:spcBef>
                <a:spcPts val="2600"/>
              </a:spcBef>
              <a:buSzPct val="123000"/>
              <a:buChar char="•"/>
              <a:defRPr sz="2880">
                <a:solidFill>
                  <a:srgbClr val="212121"/>
                </a:solidFill>
                <a:latin typeface="Times Roman"/>
                <a:ea typeface="Times Roman"/>
                <a:cs typeface="Times Roman"/>
                <a:sym typeface="Times Roman"/>
              </a:defRPr>
            </a:pPr>
            <a:r>
              <a:t>One should make sure that the data model is integrated and not just consolidated. In that case, you should consider 3NF data model. It is also ideal for acquiring ETL and Data cleansing tools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Types of Data Warehouse"/>
          <p:cNvSpPr txBox="1"/>
          <p:nvPr>
            <p:ph type="title"/>
          </p:nvPr>
        </p:nvSpPr>
        <p:spPr>
          <a:xfrm>
            <a:off x="1206500" y="889925"/>
            <a:ext cx="21971000" cy="1433164"/>
          </a:xfrm>
          <a:prstGeom prst="rect">
            <a:avLst/>
          </a:prstGeom>
        </p:spPr>
        <p:txBody>
          <a:bodyPr/>
          <a:lstStyle>
            <a:lvl1pPr algn="ctr"/>
          </a:lstStyle>
          <a:p>
            <a:pPr/>
            <a:r>
              <a:t>Types of Data Warehouse</a:t>
            </a:r>
          </a:p>
        </p:txBody>
      </p:sp>
      <p:sp>
        <p:nvSpPr>
          <p:cNvPr id="213" name="Three main types of Data Warehouses (DWH) are:…"/>
          <p:cNvSpPr txBox="1"/>
          <p:nvPr>
            <p:ph type="body" idx="1"/>
          </p:nvPr>
        </p:nvSpPr>
        <p:spPr>
          <a:xfrm>
            <a:off x="1206500" y="3081473"/>
            <a:ext cx="21971000" cy="9423043"/>
          </a:xfrm>
          <a:prstGeom prst="rect">
            <a:avLst/>
          </a:prstGeom>
        </p:spPr>
        <p:txBody>
          <a:bodyPr/>
          <a:lstStyle/>
          <a:p>
            <a:pPr marL="0" indent="0" algn="just" defTabSz="457200">
              <a:lnSpc>
                <a:spcPct val="120000"/>
              </a:lnSpc>
              <a:spcBef>
                <a:spcPts val="2700"/>
              </a:spcBef>
              <a:buSzTx/>
              <a:buNone/>
              <a:defRPr sz="3000">
                <a:solidFill>
                  <a:srgbClr val="212121"/>
                </a:solidFill>
                <a:latin typeface="Times Roman"/>
                <a:ea typeface="Times Roman"/>
                <a:cs typeface="Times Roman"/>
                <a:sym typeface="Times Roman"/>
              </a:defRPr>
            </a:pPr>
            <a:r>
              <a:t>Three main types of Data Warehouses (DWH) are:</a:t>
            </a:r>
            <a:endParaRPr>
              <a:solidFill>
                <a:srgbClr val="000000"/>
              </a:solidFill>
            </a:endParaRPr>
          </a:p>
          <a:p>
            <a:pPr marL="0" indent="0" algn="just" defTabSz="457200">
              <a:lnSpc>
                <a:spcPct val="120000"/>
              </a:lnSpc>
              <a:spcBef>
                <a:spcPts val="2700"/>
              </a:spcBef>
              <a:buSzTx/>
              <a:buNone/>
              <a:defRPr sz="3000">
                <a:solidFill>
                  <a:srgbClr val="212121"/>
                </a:solidFill>
                <a:latin typeface="Times Roman"/>
                <a:ea typeface="Times Roman"/>
                <a:cs typeface="Times Roman"/>
                <a:sym typeface="Times Roman"/>
              </a:defRPr>
            </a:pPr>
            <a:r>
              <a:t>1. Enterprise Data Warehouse (EDW):</a:t>
            </a:r>
            <a:endParaRPr>
              <a:solidFill>
                <a:srgbClr val="000000"/>
              </a:solidFill>
            </a:endParaRPr>
          </a:p>
          <a:p>
            <a:pPr marL="0" indent="0" algn="just" defTabSz="457200">
              <a:lnSpc>
                <a:spcPct val="120000"/>
              </a:lnSpc>
              <a:spcBef>
                <a:spcPts val="2700"/>
              </a:spcBef>
              <a:buSzTx/>
              <a:buNone/>
              <a:defRPr sz="3000">
                <a:solidFill>
                  <a:srgbClr val="212121"/>
                </a:solidFill>
                <a:latin typeface="Times Roman"/>
                <a:ea typeface="Times Roman"/>
                <a:cs typeface="Times Roman"/>
                <a:sym typeface="Times Roman"/>
              </a:defRPr>
            </a:pPr>
            <a:r>
              <a:t>Enterprise Data Warehouse (EDW) is a centralized warehouse. It provides decision support service across the enterprise. It offers a unified approach for organizing and representing data. It also provide the ability to classify data according to the subject and give access according to those divisions.</a:t>
            </a:r>
            <a:endParaRPr>
              <a:solidFill>
                <a:srgbClr val="000000"/>
              </a:solidFill>
            </a:endParaRPr>
          </a:p>
          <a:p>
            <a:pPr marL="0" indent="0" algn="just" defTabSz="457200">
              <a:lnSpc>
                <a:spcPct val="120000"/>
              </a:lnSpc>
              <a:spcBef>
                <a:spcPts val="2700"/>
              </a:spcBef>
              <a:buSzTx/>
              <a:buNone/>
              <a:defRPr sz="3000">
                <a:solidFill>
                  <a:srgbClr val="212121"/>
                </a:solidFill>
                <a:latin typeface="Times Roman"/>
                <a:ea typeface="Times Roman"/>
                <a:cs typeface="Times Roman"/>
                <a:sym typeface="Times Roman"/>
              </a:defRPr>
            </a:pPr>
            <a:r>
              <a:t>2. Operational Data Store:</a:t>
            </a:r>
            <a:endParaRPr>
              <a:solidFill>
                <a:srgbClr val="000000"/>
              </a:solidFill>
            </a:endParaRPr>
          </a:p>
          <a:p>
            <a:pPr marL="0" indent="0" algn="just" defTabSz="457200">
              <a:lnSpc>
                <a:spcPct val="120000"/>
              </a:lnSpc>
              <a:spcBef>
                <a:spcPts val="2700"/>
              </a:spcBef>
              <a:buSzTx/>
              <a:buNone/>
              <a:defRPr sz="3000">
                <a:solidFill>
                  <a:srgbClr val="212121"/>
                </a:solidFill>
                <a:latin typeface="Times Roman"/>
                <a:ea typeface="Times Roman"/>
                <a:cs typeface="Times Roman"/>
                <a:sym typeface="Times Roman"/>
              </a:defRPr>
            </a:pPr>
            <a:r>
              <a:t>Operational Data Store, which is also called ODS, are nothing but data store required when neither Data warehouse nor OLTP systems support organizations reporting needs. In ODS, Data warehouse is refreshed in real time. Hence, it is widely preferred for routine activities like storing records of the Employees.</a:t>
            </a:r>
            <a:endParaRPr>
              <a:solidFill>
                <a:srgbClr val="000000"/>
              </a:solidFill>
            </a:endParaRPr>
          </a:p>
          <a:p>
            <a:pPr marL="0" indent="0" algn="just" defTabSz="457200">
              <a:lnSpc>
                <a:spcPct val="120000"/>
              </a:lnSpc>
              <a:spcBef>
                <a:spcPts val="2700"/>
              </a:spcBef>
              <a:buSzTx/>
              <a:buNone/>
              <a:defRPr sz="3000">
                <a:solidFill>
                  <a:srgbClr val="212121"/>
                </a:solidFill>
                <a:latin typeface="Times Roman"/>
                <a:ea typeface="Times Roman"/>
                <a:cs typeface="Times Roman"/>
                <a:sym typeface="Times Roman"/>
              </a:defRPr>
            </a:pPr>
            <a:r>
              <a:t>3. Data Mart:</a:t>
            </a:r>
            <a:endParaRPr>
              <a:solidFill>
                <a:srgbClr val="000000"/>
              </a:solidFill>
            </a:endParaRPr>
          </a:p>
          <a:p>
            <a:pPr marL="0" indent="0" algn="just" defTabSz="457200">
              <a:lnSpc>
                <a:spcPct val="120000"/>
              </a:lnSpc>
              <a:spcBef>
                <a:spcPts val="2700"/>
              </a:spcBef>
              <a:buSzTx/>
              <a:buNone/>
              <a:defRPr sz="3000">
                <a:solidFill>
                  <a:srgbClr val="212121"/>
                </a:solidFill>
                <a:latin typeface="Times Roman"/>
                <a:ea typeface="Times Roman"/>
                <a:cs typeface="Times Roman"/>
                <a:sym typeface="Times Roman"/>
              </a:defRPr>
            </a:pPr>
            <a:r>
              <a:t>A data mart is a subset of the data warehouse. It specially designed for a particular line of business, such as sales, finance, sales or finance. In an independent data mart, data can collect directly from sources.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General Stages of Data Warehouse"/>
          <p:cNvSpPr txBox="1"/>
          <p:nvPr>
            <p:ph type="title"/>
          </p:nvPr>
        </p:nvSpPr>
        <p:spPr>
          <a:xfrm>
            <a:off x="1206500" y="1077359"/>
            <a:ext cx="21971000" cy="1433164"/>
          </a:xfrm>
          <a:prstGeom prst="rect">
            <a:avLst/>
          </a:prstGeom>
        </p:spPr>
        <p:txBody>
          <a:bodyPr/>
          <a:lstStyle>
            <a:lvl1pPr algn="ctr"/>
          </a:lstStyle>
          <a:p>
            <a:pPr/>
            <a:r>
              <a:t>General Stages of Data Warehouse</a:t>
            </a:r>
          </a:p>
        </p:txBody>
      </p:sp>
      <p:sp>
        <p:nvSpPr>
          <p:cNvPr id="216" name="Earlier, organisations started relatively simple use of data warehousing. However, over time, more sophisticated use of data warehousing begun."/>
          <p:cNvSpPr txBox="1"/>
          <p:nvPr>
            <p:ph type="body" sz="quarter" idx="1"/>
          </p:nvPr>
        </p:nvSpPr>
        <p:spPr>
          <a:xfrm>
            <a:off x="1206499" y="3513904"/>
            <a:ext cx="21971001" cy="1716133"/>
          </a:xfrm>
          <a:prstGeom prst="rect">
            <a:avLst/>
          </a:prstGeom>
        </p:spPr>
        <p:txBody>
          <a:bodyPr/>
          <a:lstStyle>
            <a:lvl1pPr marL="0" indent="0" defTabSz="457200">
              <a:lnSpc>
                <a:spcPct val="120000"/>
              </a:lnSpc>
              <a:spcBef>
                <a:spcPts val="0"/>
              </a:spcBef>
              <a:buSzTx/>
              <a:buNone/>
              <a:defRPr sz="3400">
                <a:solidFill>
                  <a:srgbClr val="212121"/>
                </a:solidFill>
                <a:latin typeface="Times Roman"/>
                <a:ea typeface="Times Roman"/>
                <a:cs typeface="Times Roman"/>
                <a:sym typeface="Times Roman"/>
              </a:defRPr>
            </a:lvl1pPr>
          </a:lstStyle>
          <a:p>
            <a:pPr/>
            <a:r>
              <a:t>Earlier, organisations started relatively simple use of data warehousing. However, over time, more sophisticated use of data warehousing begun.</a:t>
            </a:r>
          </a:p>
        </p:txBody>
      </p:sp>
      <p:pic>
        <p:nvPicPr>
          <p:cNvPr id="217" name="Image" descr="Image"/>
          <p:cNvPicPr>
            <a:picLocks noChangeAspect="1"/>
          </p:cNvPicPr>
          <p:nvPr/>
        </p:nvPicPr>
        <p:blipFill>
          <a:blip r:embed="rId2">
            <a:extLst/>
          </a:blip>
          <a:stretch>
            <a:fillRect/>
          </a:stretch>
        </p:blipFill>
        <p:spPr>
          <a:xfrm>
            <a:off x="5559883" y="5732280"/>
            <a:ext cx="13264234" cy="7022242"/>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What is Data Warehousing?"/>
          <p:cNvSpPr txBox="1"/>
          <p:nvPr>
            <p:ph type="title"/>
          </p:nvPr>
        </p:nvSpPr>
        <p:spPr>
          <a:prstGeom prst="rect">
            <a:avLst/>
          </a:prstGeom>
        </p:spPr>
        <p:txBody>
          <a:bodyPr/>
          <a:lstStyle>
            <a:lvl1pPr algn="ctr"/>
          </a:lstStyle>
          <a:p>
            <a:pPr/>
            <a:r>
              <a:t>What is Data Warehousing?</a:t>
            </a:r>
          </a:p>
        </p:txBody>
      </p:sp>
      <p:sp>
        <p:nvSpPr>
          <p:cNvPr id="154" name="A Data Warehousing (DW) is process for collecting and managing data from varied sources to provide meaningful business insights. A Data warehouse is typically used to connect and analyze business data from heterogeneous sources. The data warehouse is the"/>
          <p:cNvSpPr txBox="1"/>
          <p:nvPr>
            <p:ph type="body" sz="half" idx="1"/>
          </p:nvPr>
        </p:nvSpPr>
        <p:spPr>
          <a:xfrm>
            <a:off x="1206500" y="3180890"/>
            <a:ext cx="13653404" cy="9463326"/>
          </a:xfrm>
          <a:prstGeom prst="rect">
            <a:avLst/>
          </a:prstGeom>
        </p:spPr>
        <p:txBody>
          <a:bodyPr/>
          <a:lstStyle/>
          <a:p>
            <a:pPr marL="0" indent="0" algn="just" defTabSz="457200">
              <a:lnSpc>
                <a:spcPct val="100000"/>
              </a:lnSpc>
              <a:spcBef>
                <a:spcPts val="0"/>
              </a:spcBef>
              <a:buSzTx/>
              <a:buNone/>
              <a:defRPr sz="3000">
                <a:latin typeface="Times Roman"/>
                <a:ea typeface="Times Roman"/>
                <a:cs typeface="Times Roman"/>
                <a:sym typeface="Times Roman"/>
              </a:defRPr>
            </a:pPr>
            <a:r>
              <a:t>A Data Warehousing (DW) is process for collecting and managing data from varied sources to provide meaningful business insights. A Data warehouse is typically used to connect and analyze business data from heterogeneous sources. The data warehouse is the core of the BI system which is built for data analysis and reporting. It is a blend of technologies and components which aids the strategic use of data. It is electronic storage of a large amount of information by a business which is designed for query and analysis instead of transaction processing. It is a process of transforming data into information and making it available to users in a timely manner to make a difference.</a:t>
            </a:r>
          </a:p>
          <a:p>
            <a:pPr marL="0" indent="0" algn="just" defTabSz="457200">
              <a:lnSpc>
                <a:spcPct val="100000"/>
              </a:lnSpc>
              <a:spcBef>
                <a:spcPts val="2700"/>
              </a:spcBef>
              <a:buSzTx/>
              <a:buNone/>
              <a:defRPr sz="3000">
                <a:latin typeface="Times Roman"/>
                <a:ea typeface="Times Roman"/>
                <a:cs typeface="Times Roman"/>
                <a:sym typeface="Times Roman"/>
              </a:defRPr>
            </a:pPr>
          </a:p>
          <a:p>
            <a:pPr marL="0" indent="0" algn="just" defTabSz="457200">
              <a:lnSpc>
                <a:spcPct val="100000"/>
              </a:lnSpc>
              <a:spcBef>
                <a:spcPts val="2700"/>
              </a:spcBef>
              <a:buSzTx/>
              <a:buNone/>
              <a:defRPr sz="3000">
                <a:latin typeface="Times Roman"/>
                <a:ea typeface="Times Roman"/>
                <a:cs typeface="Times Roman"/>
                <a:sym typeface="Times Roman"/>
              </a:defRPr>
            </a:pPr>
            <a:r>
              <a:t>The decision support database (Data Warehouse) is maintained separately from the organization’s operational database. However, the data warehouse is not a product but an environment. It is an architectural construct of an information system which provides users with current and historical decision support information which is difficult to access or present in the traditional operational data store.</a:t>
            </a:r>
          </a:p>
          <a:p>
            <a:pPr marL="0" indent="0" algn="just" defTabSz="457200">
              <a:lnSpc>
                <a:spcPct val="100000"/>
              </a:lnSpc>
              <a:spcBef>
                <a:spcPts val="2700"/>
              </a:spcBef>
              <a:buSzTx/>
              <a:buNone/>
              <a:defRPr sz="3000">
                <a:latin typeface="Times Roman"/>
                <a:ea typeface="Times Roman"/>
                <a:cs typeface="Times Roman"/>
                <a:sym typeface="Times Roman"/>
              </a:defRPr>
            </a:pPr>
            <a:r>
              <a:t>A data warehouse provides a new design which can help to reduce the response time and helps to enhance the performance of queries for reports and analytics.</a:t>
            </a:r>
          </a:p>
        </p:txBody>
      </p:sp>
      <p:pic>
        <p:nvPicPr>
          <p:cNvPr id="155" name="Image" descr="Image"/>
          <p:cNvPicPr>
            <a:picLocks noChangeAspect="1"/>
          </p:cNvPicPr>
          <p:nvPr/>
        </p:nvPicPr>
        <p:blipFill>
          <a:blip r:embed="rId2">
            <a:extLst/>
          </a:blip>
          <a:stretch>
            <a:fillRect/>
          </a:stretch>
        </p:blipFill>
        <p:spPr>
          <a:xfrm>
            <a:off x="15221055" y="4486797"/>
            <a:ext cx="8586508" cy="5021806"/>
          </a:xfrm>
          <a:prstGeom prst="rect">
            <a:avLst/>
          </a:prstGeom>
          <a:ln w="12700">
            <a:miter lim="400000"/>
          </a:ln>
        </p:spPr>
      </p:pic>
      <p:sp>
        <p:nvSpPr>
          <p:cNvPr id="156" name="Typical Data Warehouse structure"/>
          <p:cNvSpPr txBox="1"/>
          <p:nvPr/>
        </p:nvSpPr>
        <p:spPr>
          <a:xfrm>
            <a:off x="17176340" y="9421057"/>
            <a:ext cx="4675938"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Typical Data Warehouse structure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Offline Operational Database: In this stage, data is just copied from an operational system to another server. In this way, loading, processing, and reporting of the copied data do not impact the operational system’s performance.…"/>
          <p:cNvSpPr txBox="1"/>
          <p:nvPr>
            <p:ph type="body" idx="1"/>
          </p:nvPr>
        </p:nvSpPr>
        <p:spPr>
          <a:xfrm>
            <a:off x="1206499" y="1854655"/>
            <a:ext cx="21971001" cy="10006690"/>
          </a:xfrm>
          <a:prstGeom prst="rect">
            <a:avLst/>
          </a:prstGeom>
        </p:spPr>
        <p:txBody>
          <a:bodyPr/>
          <a:lstStyle/>
          <a:p>
            <a:pPr marL="0" indent="0" defTabSz="457200">
              <a:lnSpc>
                <a:spcPct val="150000"/>
              </a:lnSpc>
              <a:spcBef>
                <a:spcPts val="0"/>
              </a:spcBef>
              <a:buSzTx/>
              <a:buNone/>
              <a:defRPr sz="3700">
                <a:solidFill>
                  <a:srgbClr val="212121"/>
                </a:solidFill>
                <a:latin typeface="Times Roman"/>
                <a:ea typeface="Times Roman"/>
                <a:cs typeface="Times Roman"/>
                <a:sym typeface="Times Roman"/>
              </a:defRPr>
            </a:pPr>
            <a:r>
              <a:rPr b="1"/>
              <a:t>Offline Operational Database</a:t>
            </a:r>
            <a:r>
              <a:t>: In this stage, data is just copied from an operational system to another server. In this way, loading, processing, and reporting of the copied data do not impact the operational system’s performance.</a:t>
            </a:r>
          </a:p>
          <a:p>
            <a:pPr marL="0" indent="0" defTabSz="457200">
              <a:lnSpc>
                <a:spcPct val="150000"/>
              </a:lnSpc>
              <a:spcBef>
                <a:spcPts val="0"/>
              </a:spcBef>
              <a:buSzTx/>
              <a:buNone/>
              <a:defRPr sz="3700">
                <a:solidFill>
                  <a:srgbClr val="212121"/>
                </a:solidFill>
                <a:latin typeface="Times Roman"/>
                <a:ea typeface="Times Roman"/>
                <a:cs typeface="Times Roman"/>
                <a:sym typeface="Times Roman"/>
              </a:defRPr>
            </a:pPr>
          </a:p>
          <a:p>
            <a:pPr marL="0" indent="0" algn="just" defTabSz="457200">
              <a:lnSpc>
                <a:spcPct val="150000"/>
              </a:lnSpc>
              <a:spcBef>
                <a:spcPts val="2700"/>
              </a:spcBef>
              <a:buSzTx/>
              <a:buNone/>
              <a:defRPr sz="3700">
                <a:solidFill>
                  <a:srgbClr val="212121"/>
                </a:solidFill>
                <a:latin typeface="Times Roman"/>
                <a:ea typeface="Times Roman"/>
                <a:cs typeface="Times Roman"/>
                <a:sym typeface="Times Roman"/>
              </a:defRPr>
            </a:pPr>
            <a:r>
              <a:rPr b="1"/>
              <a:t>Online Data Warehouse</a:t>
            </a:r>
            <a:r>
              <a:t>:</a:t>
            </a:r>
            <a:r>
              <a:rPr>
                <a:solidFill>
                  <a:srgbClr val="000000"/>
                </a:solidFill>
              </a:rPr>
              <a:t> </a:t>
            </a:r>
            <a:r>
              <a:t>Data in the Data Warehouse is regularly updated from the Operational Database. The data in Data Warehouse is mapped and transformed to meet the Data Warehouse objectives.</a:t>
            </a:r>
          </a:p>
          <a:p>
            <a:pPr marL="0" indent="0" algn="just" defTabSz="457200">
              <a:lnSpc>
                <a:spcPct val="150000"/>
              </a:lnSpc>
              <a:spcBef>
                <a:spcPts val="2700"/>
              </a:spcBef>
              <a:buSzTx/>
              <a:buNone/>
              <a:defRPr sz="3700">
                <a:solidFill>
                  <a:srgbClr val="212121"/>
                </a:solidFill>
                <a:latin typeface="Times Roman"/>
                <a:ea typeface="Times Roman"/>
                <a:cs typeface="Times Roman"/>
                <a:sym typeface="Times Roman"/>
              </a:defRPr>
            </a:pPr>
            <a:r>
              <a:rPr b="1"/>
              <a:t>Real time Data Warehouse</a:t>
            </a:r>
            <a:r>
              <a:t>:</a:t>
            </a:r>
            <a:r>
              <a:rPr>
                <a:solidFill>
                  <a:srgbClr val="000000"/>
                </a:solidFill>
              </a:rPr>
              <a:t> </a:t>
            </a:r>
            <a:r>
              <a:t>In this stage, Data warehouses are updated whenever any transaction takes place in operational database. For example, Airline or railway booking system.</a:t>
            </a:r>
          </a:p>
          <a:p>
            <a:pPr marL="0" indent="0" algn="just" defTabSz="457200">
              <a:lnSpc>
                <a:spcPct val="150000"/>
              </a:lnSpc>
              <a:spcBef>
                <a:spcPts val="2700"/>
              </a:spcBef>
              <a:buSzTx/>
              <a:buNone/>
              <a:defRPr sz="3700">
                <a:solidFill>
                  <a:srgbClr val="212121"/>
                </a:solidFill>
                <a:latin typeface="Times Roman"/>
                <a:ea typeface="Times Roman"/>
                <a:cs typeface="Times Roman"/>
                <a:sym typeface="Times Roman"/>
              </a:defRPr>
            </a:pPr>
            <a:r>
              <a:rPr b="1"/>
              <a:t>Integrated Data Warehouse</a:t>
            </a:r>
            <a:r>
              <a:t>:</a:t>
            </a:r>
            <a:r>
              <a:rPr>
                <a:solidFill>
                  <a:srgbClr val="000000"/>
                </a:solidFill>
              </a:rPr>
              <a:t> </a:t>
            </a:r>
            <a:r>
              <a:t>In this stage, Data Warehouses are updated continuously when the operational system performs a transaction. The Datawarehouse then generates transactions which are passed back to the operational system.</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Who needs Data Warehouse?"/>
          <p:cNvSpPr txBox="1"/>
          <p:nvPr>
            <p:ph type="title"/>
          </p:nvPr>
        </p:nvSpPr>
        <p:spPr>
          <a:xfrm>
            <a:off x="1206500" y="1077359"/>
            <a:ext cx="21971000" cy="1433164"/>
          </a:xfrm>
          <a:prstGeom prst="rect">
            <a:avLst/>
          </a:prstGeom>
        </p:spPr>
        <p:txBody>
          <a:bodyPr/>
          <a:lstStyle>
            <a:lvl1pPr algn="ctr"/>
          </a:lstStyle>
          <a:p>
            <a:pPr/>
            <a:r>
              <a:t>Who needs Data Warehouse?</a:t>
            </a:r>
          </a:p>
        </p:txBody>
      </p:sp>
      <p:sp>
        <p:nvSpPr>
          <p:cNvPr id="222" name="DWH (Data warehouse) is needed for all types of users like:…"/>
          <p:cNvSpPr txBox="1"/>
          <p:nvPr>
            <p:ph type="body" idx="1"/>
          </p:nvPr>
        </p:nvSpPr>
        <p:spPr>
          <a:xfrm>
            <a:off x="1206500" y="3389103"/>
            <a:ext cx="21971001" cy="8889876"/>
          </a:xfrm>
          <a:prstGeom prst="rect">
            <a:avLst/>
          </a:prstGeom>
        </p:spPr>
        <p:txBody>
          <a:bodyPr/>
          <a:lstStyle/>
          <a:p>
            <a:pPr marL="0" indent="0" algn="just" defTabSz="457200">
              <a:lnSpc>
                <a:spcPct val="120000"/>
              </a:lnSpc>
              <a:spcBef>
                <a:spcPts val="2700"/>
              </a:spcBef>
              <a:buSzTx/>
              <a:buNone/>
              <a:defRPr sz="3800">
                <a:solidFill>
                  <a:srgbClr val="212121"/>
                </a:solidFill>
                <a:latin typeface="Times Roman"/>
                <a:ea typeface="Times Roman"/>
                <a:cs typeface="Times Roman"/>
                <a:sym typeface="Times Roman"/>
              </a:defRPr>
            </a:pPr>
            <a:r>
              <a:t>DWH (Data warehouse) is needed for all types of users like:</a:t>
            </a:r>
            <a:endParaRPr>
              <a:solidFill>
                <a:srgbClr val="000000"/>
              </a:solidFill>
            </a:endParaRPr>
          </a:p>
          <a:p>
            <a:pPr marL="457200" indent="-317500" algn="just" defTabSz="457200">
              <a:lnSpc>
                <a:spcPct val="120000"/>
              </a:lnSpc>
              <a:spcBef>
                <a:spcPts val="0"/>
              </a:spcBef>
              <a:buClr>
                <a:srgbClr val="212121"/>
              </a:buClr>
              <a:buFont typeface="Helvetica Neue"/>
              <a:defRPr sz="3800">
                <a:solidFill>
                  <a:srgbClr val="212121"/>
                </a:solidFill>
                <a:latin typeface="Times Roman"/>
                <a:ea typeface="Times Roman"/>
                <a:cs typeface="Times Roman"/>
                <a:sym typeface="Times Roman"/>
              </a:defRPr>
            </a:pPr>
            <a:r>
              <a:t>Decision makers who rely on mass amount of data</a:t>
            </a:r>
          </a:p>
          <a:p>
            <a:pPr marL="457200" indent="-317500" algn="just" defTabSz="457200">
              <a:lnSpc>
                <a:spcPct val="120000"/>
              </a:lnSpc>
              <a:spcBef>
                <a:spcPts val="0"/>
              </a:spcBef>
              <a:buClr>
                <a:srgbClr val="212121"/>
              </a:buClr>
              <a:buFont typeface="Helvetica Neue"/>
              <a:defRPr sz="3800">
                <a:solidFill>
                  <a:srgbClr val="212121"/>
                </a:solidFill>
                <a:latin typeface="Times Roman"/>
                <a:ea typeface="Times Roman"/>
                <a:cs typeface="Times Roman"/>
                <a:sym typeface="Times Roman"/>
              </a:defRPr>
            </a:pPr>
            <a:r>
              <a:t>Users who use customized, complex processes to obtain information from multiple data sources.</a:t>
            </a:r>
          </a:p>
          <a:p>
            <a:pPr marL="457200" indent="-317500" algn="just" defTabSz="457200">
              <a:lnSpc>
                <a:spcPct val="120000"/>
              </a:lnSpc>
              <a:spcBef>
                <a:spcPts val="0"/>
              </a:spcBef>
              <a:buClr>
                <a:srgbClr val="212121"/>
              </a:buClr>
              <a:buFont typeface="Helvetica Neue"/>
              <a:defRPr sz="3800">
                <a:solidFill>
                  <a:srgbClr val="212121"/>
                </a:solidFill>
                <a:latin typeface="Times Roman"/>
                <a:ea typeface="Times Roman"/>
                <a:cs typeface="Times Roman"/>
                <a:sym typeface="Times Roman"/>
              </a:defRPr>
            </a:pPr>
            <a:r>
              <a:t>It is also used by the people who want simple technology to access the data</a:t>
            </a:r>
          </a:p>
          <a:p>
            <a:pPr marL="457200" indent="-317500" algn="just" defTabSz="457200">
              <a:lnSpc>
                <a:spcPct val="120000"/>
              </a:lnSpc>
              <a:spcBef>
                <a:spcPts val="0"/>
              </a:spcBef>
              <a:buClr>
                <a:srgbClr val="212121"/>
              </a:buClr>
              <a:buFont typeface="Helvetica Neue"/>
              <a:defRPr sz="3800">
                <a:solidFill>
                  <a:srgbClr val="212121"/>
                </a:solidFill>
                <a:latin typeface="Times Roman"/>
                <a:ea typeface="Times Roman"/>
                <a:cs typeface="Times Roman"/>
                <a:sym typeface="Times Roman"/>
              </a:defRPr>
            </a:pPr>
            <a:r>
              <a:t>It also essential for those people who want a systematic approach for making decisions.</a:t>
            </a:r>
          </a:p>
          <a:p>
            <a:pPr marL="457200" indent="-317500" algn="just" defTabSz="457200">
              <a:lnSpc>
                <a:spcPct val="120000"/>
              </a:lnSpc>
              <a:spcBef>
                <a:spcPts val="0"/>
              </a:spcBef>
              <a:buClr>
                <a:srgbClr val="212121"/>
              </a:buClr>
              <a:buFont typeface="Helvetica Neue"/>
              <a:defRPr sz="3800">
                <a:solidFill>
                  <a:srgbClr val="212121"/>
                </a:solidFill>
                <a:latin typeface="Times Roman"/>
                <a:ea typeface="Times Roman"/>
                <a:cs typeface="Times Roman"/>
                <a:sym typeface="Times Roman"/>
              </a:defRPr>
            </a:pPr>
            <a:r>
              <a:t>If the user wants fast performance on a huge amount of data which is a necessity for reports, grids or charts, then Data warehouse proves useful.</a:t>
            </a:r>
          </a:p>
          <a:p>
            <a:pPr marL="457200" indent="-317500" algn="just" defTabSz="457200">
              <a:lnSpc>
                <a:spcPct val="120000"/>
              </a:lnSpc>
              <a:spcBef>
                <a:spcPts val="0"/>
              </a:spcBef>
              <a:buClr>
                <a:srgbClr val="212121"/>
              </a:buClr>
              <a:buFont typeface="Helvetica Neue"/>
              <a:defRPr sz="3800">
                <a:solidFill>
                  <a:srgbClr val="212121"/>
                </a:solidFill>
                <a:latin typeface="Times Roman"/>
                <a:ea typeface="Times Roman"/>
                <a:cs typeface="Times Roman"/>
                <a:sym typeface="Times Roman"/>
              </a:defRPr>
            </a:pPr>
            <a:r>
              <a:t>Data warehouse is a first step If you want to discover ‘hidden patterns’ of data-flows and groupings.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Where is Data Warehouse used?"/>
          <p:cNvSpPr txBox="1"/>
          <p:nvPr>
            <p:ph type="title"/>
          </p:nvPr>
        </p:nvSpPr>
        <p:spPr>
          <a:xfrm>
            <a:off x="1206500" y="665998"/>
            <a:ext cx="21971000" cy="1433163"/>
          </a:xfrm>
          <a:prstGeom prst="rect">
            <a:avLst/>
          </a:prstGeom>
        </p:spPr>
        <p:txBody>
          <a:bodyPr/>
          <a:lstStyle>
            <a:lvl1pPr algn="ctr"/>
          </a:lstStyle>
          <a:p>
            <a:pPr/>
            <a:r>
              <a:t>Where is Data Warehouse used?</a:t>
            </a:r>
          </a:p>
        </p:txBody>
      </p:sp>
      <p:sp>
        <p:nvSpPr>
          <p:cNvPr id="225" name="Here, are most common sectors where Data warehouse is used:…"/>
          <p:cNvSpPr txBox="1"/>
          <p:nvPr>
            <p:ph type="body" sz="half" idx="1"/>
          </p:nvPr>
        </p:nvSpPr>
        <p:spPr>
          <a:xfrm>
            <a:off x="1206499" y="2710728"/>
            <a:ext cx="21971001" cy="4337006"/>
          </a:xfrm>
          <a:prstGeom prst="rect">
            <a:avLst/>
          </a:prstGeom>
        </p:spPr>
        <p:txBody>
          <a:bodyPr/>
          <a:lstStyle/>
          <a:p>
            <a:pPr marL="0" indent="0" algn="just" defTabSz="457200">
              <a:lnSpc>
                <a:spcPct val="120000"/>
              </a:lnSpc>
              <a:spcBef>
                <a:spcPts val="2700"/>
              </a:spcBef>
              <a:buSzTx/>
              <a:buNone/>
              <a:defRPr sz="3400">
                <a:solidFill>
                  <a:srgbClr val="212121"/>
                </a:solidFill>
                <a:latin typeface="Times Roman"/>
                <a:ea typeface="Times Roman"/>
                <a:cs typeface="Times Roman"/>
                <a:sym typeface="Times Roman"/>
              </a:defRPr>
            </a:pPr>
            <a:r>
              <a:t>Here, are most common sectors where Data warehouse is used:</a:t>
            </a:r>
            <a:endParaRPr>
              <a:solidFill>
                <a:srgbClr val="000000"/>
              </a:solidFill>
            </a:endParaRPr>
          </a:p>
          <a:p>
            <a:pPr marL="0" indent="0" algn="just" defTabSz="457200">
              <a:lnSpc>
                <a:spcPct val="120000"/>
              </a:lnSpc>
              <a:spcBef>
                <a:spcPts val="2700"/>
              </a:spcBef>
              <a:buSzTx/>
              <a:buNone/>
              <a:defRPr sz="3400">
                <a:solidFill>
                  <a:srgbClr val="212121"/>
                </a:solidFill>
                <a:latin typeface="Times Roman"/>
                <a:ea typeface="Times Roman"/>
                <a:cs typeface="Times Roman"/>
                <a:sym typeface="Times Roman"/>
              </a:defRPr>
            </a:pPr>
            <a:r>
              <a:rPr b="1"/>
              <a:t>Airline</a:t>
            </a:r>
            <a:r>
              <a:t>:</a:t>
            </a:r>
            <a:r>
              <a:rPr>
                <a:solidFill>
                  <a:srgbClr val="000000"/>
                </a:solidFill>
              </a:rPr>
              <a:t> </a:t>
            </a:r>
            <a:r>
              <a:t>In the Airline system, it is used for operation purpose like crew assignment, analyses of route profitability, frequent flyer program promotions, etc.</a:t>
            </a:r>
            <a:endParaRPr>
              <a:solidFill>
                <a:srgbClr val="000000"/>
              </a:solidFill>
            </a:endParaRPr>
          </a:p>
          <a:p>
            <a:pPr marL="0" indent="0" algn="just" defTabSz="457200">
              <a:lnSpc>
                <a:spcPct val="120000"/>
              </a:lnSpc>
              <a:spcBef>
                <a:spcPts val="2700"/>
              </a:spcBef>
              <a:buSzTx/>
              <a:buNone/>
              <a:defRPr sz="3400">
                <a:solidFill>
                  <a:srgbClr val="212121"/>
                </a:solidFill>
                <a:latin typeface="Times Roman"/>
                <a:ea typeface="Times Roman"/>
                <a:cs typeface="Times Roman"/>
                <a:sym typeface="Times Roman"/>
              </a:defRPr>
            </a:pPr>
            <a:r>
              <a:rPr b="1"/>
              <a:t>Banking</a:t>
            </a:r>
            <a:r>
              <a:t>:</a:t>
            </a:r>
            <a:r>
              <a:rPr>
                <a:solidFill>
                  <a:srgbClr val="000000"/>
                </a:solidFill>
              </a:rPr>
              <a:t> </a:t>
            </a:r>
            <a:r>
              <a:t>It is widely used in the banking sector to manage the resources available on desk effectively. Few banks also used for the market research, performance analysis of the product and operations.</a:t>
            </a:r>
          </a:p>
        </p:txBody>
      </p:sp>
      <p:pic>
        <p:nvPicPr>
          <p:cNvPr id="226" name="Image" descr="Image"/>
          <p:cNvPicPr>
            <a:picLocks noChangeAspect="1"/>
          </p:cNvPicPr>
          <p:nvPr/>
        </p:nvPicPr>
        <p:blipFill>
          <a:blip r:embed="rId2">
            <a:extLst/>
          </a:blip>
          <a:stretch>
            <a:fillRect/>
          </a:stretch>
        </p:blipFill>
        <p:spPr>
          <a:xfrm>
            <a:off x="6935821" y="7293694"/>
            <a:ext cx="10512358" cy="6064822"/>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Healthcare: Healthcare sector also used Data warehouse to strategize and predict outcomes, generate patient’s treatment reports, share data with tie-in insurance companies, medical aid services, etc.…"/>
          <p:cNvSpPr txBox="1"/>
          <p:nvPr>
            <p:ph type="body" idx="1"/>
          </p:nvPr>
        </p:nvSpPr>
        <p:spPr>
          <a:xfrm>
            <a:off x="1206500" y="1458132"/>
            <a:ext cx="21971001" cy="10799736"/>
          </a:xfrm>
          <a:prstGeom prst="rect">
            <a:avLst/>
          </a:prstGeom>
        </p:spPr>
        <p:txBody>
          <a:bodyPr/>
          <a:lstStyle/>
          <a:p>
            <a:pPr marL="0" indent="0" algn="just" defTabSz="457200">
              <a:lnSpc>
                <a:spcPct val="120000"/>
              </a:lnSpc>
              <a:spcBef>
                <a:spcPts val="2700"/>
              </a:spcBef>
              <a:buSzTx/>
              <a:buNone/>
              <a:defRPr sz="3600">
                <a:solidFill>
                  <a:srgbClr val="212121"/>
                </a:solidFill>
                <a:latin typeface="Times Roman"/>
                <a:ea typeface="Times Roman"/>
                <a:cs typeface="Times Roman"/>
                <a:sym typeface="Times Roman"/>
              </a:defRPr>
            </a:pPr>
            <a:r>
              <a:rPr b="1"/>
              <a:t>Healthcare</a:t>
            </a:r>
            <a:r>
              <a:t>:</a:t>
            </a:r>
            <a:r>
              <a:rPr>
                <a:solidFill>
                  <a:srgbClr val="000000"/>
                </a:solidFill>
              </a:rPr>
              <a:t> </a:t>
            </a:r>
            <a:r>
              <a:t>Healthcare sector also used Data warehouse to strategize and predict outcomes, generate patient’s treatment reports, share data with tie-in insurance companies, medical aid services, etc.</a:t>
            </a:r>
            <a:endParaRPr>
              <a:solidFill>
                <a:srgbClr val="000000"/>
              </a:solidFill>
            </a:endParaRPr>
          </a:p>
          <a:p>
            <a:pPr marL="0" indent="0" algn="just" defTabSz="457200">
              <a:lnSpc>
                <a:spcPct val="120000"/>
              </a:lnSpc>
              <a:spcBef>
                <a:spcPts val="2700"/>
              </a:spcBef>
              <a:buSzTx/>
              <a:buNone/>
              <a:defRPr sz="3600">
                <a:solidFill>
                  <a:srgbClr val="212121"/>
                </a:solidFill>
                <a:latin typeface="Times Roman"/>
                <a:ea typeface="Times Roman"/>
                <a:cs typeface="Times Roman"/>
                <a:sym typeface="Times Roman"/>
              </a:defRPr>
            </a:pPr>
            <a:r>
              <a:rPr b="1"/>
              <a:t>Public sector</a:t>
            </a:r>
            <a:r>
              <a:t>:</a:t>
            </a:r>
            <a:r>
              <a:rPr>
                <a:solidFill>
                  <a:srgbClr val="000000"/>
                </a:solidFill>
              </a:rPr>
              <a:t> </a:t>
            </a:r>
            <a:r>
              <a:t>In the public sector, data warehouse is used for intelligence gathering. It helps government agencies to maintain and analyze tax records, health policy records, for every individual.</a:t>
            </a:r>
            <a:endParaRPr>
              <a:solidFill>
                <a:srgbClr val="000000"/>
              </a:solidFill>
            </a:endParaRPr>
          </a:p>
          <a:p>
            <a:pPr marL="0" indent="0" algn="just" defTabSz="457200">
              <a:lnSpc>
                <a:spcPct val="120000"/>
              </a:lnSpc>
              <a:spcBef>
                <a:spcPts val="2700"/>
              </a:spcBef>
              <a:buSzTx/>
              <a:buNone/>
              <a:defRPr sz="3600">
                <a:solidFill>
                  <a:srgbClr val="212121"/>
                </a:solidFill>
                <a:latin typeface="Times Roman"/>
                <a:ea typeface="Times Roman"/>
                <a:cs typeface="Times Roman"/>
                <a:sym typeface="Times Roman"/>
              </a:defRPr>
            </a:pPr>
            <a:r>
              <a:rPr b="1"/>
              <a:t>Investment and Insurance sector</a:t>
            </a:r>
            <a:r>
              <a:t>:</a:t>
            </a:r>
            <a:r>
              <a:rPr>
                <a:solidFill>
                  <a:srgbClr val="000000"/>
                </a:solidFill>
              </a:rPr>
              <a:t> </a:t>
            </a:r>
            <a:r>
              <a:t>In this sector, the warehouses are primarily used to analyze data patterns, customer trends, and to track market movements.</a:t>
            </a:r>
            <a:endParaRPr>
              <a:solidFill>
                <a:srgbClr val="000000"/>
              </a:solidFill>
            </a:endParaRPr>
          </a:p>
          <a:p>
            <a:pPr marL="0" indent="0" algn="just" defTabSz="457200">
              <a:lnSpc>
                <a:spcPct val="120000"/>
              </a:lnSpc>
              <a:spcBef>
                <a:spcPts val="2700"/>
              </a:spcBef>
              <a:buSzTx/>
              <a:buNone/>
              <a:defRPr sz="3600">
                <a:solidFill>
                  <a:srgbClr val="212121"/>
                </a:solidFill>
                <a:latin typeface="Times Roman"/>
                <a:ea typeface="Times Roman"/>
                <a:cs typeface="Times Roman"/>
                <a:sym typeface="Times Roman"/>
              </a:defRPr>
            </a:pPr>
            <a:r>
              <a:rPr b="1"/>
              <a:t>Retain chain</a:t>
            </a:r>
            <a:r>
              <a:t>:</a:t>
            </a:r>
            <a:r>
              <a:rPr>
                <a:solidFill>
                  <a:srgbClr val="000000"/>
                </a:solidFill>
              </a:rPr>
              <a:t> </a:t>
            </a:r>
            <a:r>
              <a:t>In retail chains, Data warehouse is widely used for distribution and marketing. It also helps to track items, customer buying pattern, promotions and also used for determining pricing policy.</a:t>
            </a:r>
            <a:endParaRPr>
              <a:solidFill>
                <a:srgbClr val="000000"/>
              </a:solidFill>
            </a:endParaRPr>
          </a:p>
          <a:p>
            <a:pPr marL="0" indent="0" algn="just" defTabSz="457200">
              <a:lnSpc>
                <a:spcPct val="120000"/>
              </a:lnSpc>
              <a:spcBef>
                <a:spcPts val="2700"/>
              </a:spcBef>
              <a:buSzTx/>
              <a:buNone/>
              <a:defRPr sz="3600">
                <a:solidFill>
                  <a:srgbClr val="212121"/>
                </a:solidFill>
                <a:latin typeface="Times Roman"/>
                <a:ea typeface="Times Roman"/>
                <a:cs typeface="Times Roman"/>
                <a:sym typeface="Times Roman"/>
              </a:defRPr>
            </a:pPr>
            <a:r>
              <a:rPr b="1"/>
              <a:t>Telecommunication</a:t>
            </a:r>
            <a:r>
              <a:t>:</a:t>
            </a:r>
            <a:r>
              <a:rPr>
                <a:solidFill>
                  <a:srgbClr val="000000"/>
                </a:solidFill>
              </a:rPr>
              <a:t> </a:t>
            </a:r>
            <a:r>
              <a:t>A data warehouse is used in this sector for product promotions, sales decisions and to make distribution decisions.</a:t>
            </a:r>
            <a:endParaRPr>
              <a:solidFill>
                <a:srgbClr val="000000"/>
              </a:solidFill>
            </a:endParaRPr>
          </a:p>
          <a:p>
            <a:pPr marL="0" indent="0" algn="just" defTabSz="457200">
              <a:lnSpc>
                <a:spcPct val="120000"/>
              </a:lnSpc>
              <a:spcBef>
                <a:spcPts val="2700"/>
              </a:spcBef>
              <a:buSzTx/>
              <a:buNone/>
              <a:defRPr sz="3600">
                <a:solidFill>
                  <a:srgbClr val="212121"/>
                </a:solidFill>
                <a:latin typeface="Times Roman"/>
                <a:ea typeface="Times Roman"/>
                <a:cs typeface="Times Roman"/>
                <a:sym typeface="Times Roman"/>
              </a:defRPr>
            </a:pPr>
            <a:r>
              <a:rPr b="1"/>
              <a:t>Hospitality Industry</a:t>
            </a:r>
            <a:r>
              <a:t>:</a:t>
            </a:r>
            <a:r>
              <a:rPr>
                <a:solidFill>
                  <a:srgbClr val="000000"/>
                </a:solidFill>
              </a:rPr>
              <a:t> </a:t>
            </a:r>
            <a:r>
              <a:t>This Industry utilizes warehouse services to design as well as estimate their advertising and promotion campaigns where they want to target clients based on their feedback and travel patterns.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Steps to Implement Data Warehouse"/>
          <p:cNvSpPr txBox="1"/>
          <p:nvPr>
            <p:ph type="title"/>
          </p:nvPr>
        </p:nvSpPr>
        <p:spPr>
          <a:xfrm>
            <a:off x="1206500" y="1077359"/>
            <a:ext cx="21971000" cy="1433164"/>
          </a:xfrm>
          <a:prstGeom prst="rect">
            <a:avLst/>
          </a:prstGeom>
        </p:spPr>
        <p:txBody>
          <a:bodyPr/>
          <a:lstStyle>
            <a:lvl1pPr algn="ctr"/>
          </a:lstStyle>
          <a:p>
            <a:pPr/>
            <a:r>
              <a:t>Steps to Implement Data Warehouse</a:t>
            </a:r>
          </a:p>
        </p:txBody>
      </p:sp>
      <p:sp>
        <p:nvSpPr>
          <p:cNvPr id="231" name="The best way to address the business risk associated with a Data Warehouse implementation is to employ a three-prong strategy as below…"/>
          <p:cNvSpPr txBox="1"/>
          <p:nvPr>
            <p:ph type="body" idx="1"/>
          </p:nvPr>
        </p:nvSpPr>
        <p:spPr>
          <a:xfrm>
            <a:off x="1206500" y="3482321"/>
            <a:ext cx="21971000" cy="8187582"/>
          </a:xfrm>
          <a:prstGeom prst="rect">
            <a:avLst/>
          </a:prstGeom>
        </p:spPr>
        <p:txBody>
          <a:bodyPr/>
          <a:lstStyle/>
          <a:p>
            <a:pPr marL="0" indent="0" algn="just" defTabSz="457200">
              <a:lnSpc>
                <a:spcPct val="150000"/>
              </a:lnSpc>
              <a:spcBef>
                <a:spcPts val="2700"/>
              </a:spcBef>
              <a:buSzTx/>
              <a:buNone/>
              <a:defRPr sz="3400">
                <a:solidFill>
                  <a:srgbClr val="212121"/>
                </a:solidFill>
                <a:latin typeface="Times Roman"/>
                <a:ea typeface="Times Roman"/>
                <a:cs typeface="Times Roman"/>
                <a:sym typeface="Times Roman"/>
              </a:defRPr>
            </a:pPr>
            <a:r>
              <a:t>The best way to address the business risk associated with a Data Warehouse implementation is to employ a three-prong strategy as below</a:t>
            </a:r>
            <a:endParaRPr>
              <a:solidFill>
                <a:srgbClr val="000000"/>
              </a:solidFill>
            </a:endParaRPr>
          </a:p>
          <a:p>
            <a:pPr marL="457200" indent="-317500" algn="just" defTabSz="457200">
              <a:lnSpc>
                <a:spcPct val="150000"/>
              </a:lnSpc>
              <a:spcBef>
                <a:spcPts val="0"/>
              </a:spcBef>
              <a:buClr>
                <a:srgbClr val="212121"/>
              </a:buClr>
              <a:buSzPct val="100000"/>
              <a:buFont typeface="Helvetica Neue"/>
              <a:buAutoNum type="arabicPeriod" startAt="1"/>
              <a:defRPr sz="3400">
                <a:solidFill>
                  <a:srgbClr val="212121"/>
                </a:solidFill>
                <a:latin typeface="Times Roman"/>
                <a:ea typeface="Times Roman"/>
                <a:cs typeface="Times Roman"/>
                <a:sym typeface="Times Roman"/>
              </a:defRPr>
            </a:pPr>
            <a:r>
              <a:rPr b="1"/>
              <a:t>Enterprise strategy</a:t>
            </a:r>
            <a:r>
              <a:t>: Here we identify technical including current architecture and tools. We also identify facts, dimensions, and attributes. Data mapping and transformation is also passed.</a:t>
            </a:r>
          </a:p>
          <a:p>
            <a:pPr marL="457200" indent="-317500" algn="just" defTabSz="457200">
              <a:lnSpc>
                <a:spcPct val="150000"/>
              </a:lnSpc>
              <a:spcBef>
                <a:spcPts val="0"/>
              </a:spcBef>
              <a:buClr>
                <a:srgbClr val="212121"/>
              </a:buClr>
              <a:buSzPct val="100000"/>
              <a:buFont typeface="Helvetica Neue"/>
              <a:buAutoNum type="arabicPeriod" startAt="1"/>
              <a:defRPr sz="3400">
                <a:solidFill>
                  <a:srgbClr val="212121"/>
                </a:solidFill>
                <a:latin typeface="Times Roman"/>
                <a:ea typeface="Times Roman"/>
                <a:cs typeface="Times Roman"/>
                <a:sym typeface="Times Roman"/>
              </a:defRPr>
            </a:pPr>
            <a:r>
              <a:rPr b="1"/>
              <a:t>Phased delivery</a:t>
            </a:r>
            <a:r>
              <a:t>: Data Warehouse implementation should be phased based on subject areas. Related business entities like booking and billing should be first implemented and then integrated with each other.</a:t>
            </a:r>
          </a:p>
          <a:p>
            <a:pPr marL="457200" indent="-317500" algn="just" defTabSz="457200">
              <a:lnSpc>
                <a:spcPct val="150000"/>
              </a:lnSpc>
              <a:spcBef>
                <a:spcPts val="0"/>
              </a:spcBef>
              <a:buClr>
                <a:srgbClr val="212121"/>
              </a:buClr>
              <a:buSzPct val="100000"/>
              <a:buFont typeface="Helvetica Neue"/>
              <a:buAutoNum type="arabicPeriod" startAt="1"/>
              <a:defRPr sz="3400">
                <a:solidFill>
                  <a:srgbClr val="212121"/>
                </a:solidFill>
                <a:latin typeface="Times Roman"/>
                <a:ea typeface="Times Roman"/>
                <a:cs typeface="Times Roman"/>
                <a:sym typeface="Times Roman"/>
              </a:defRPr>
            </a:pPr>
            <a:r>
              <a:rPr b="1"/>
              <a:t>Iterative Prototyping</a:t>
            </a:r>
            <a:r>
              <a:t>: Rather than a big bang approach to implementation, the Data Warehouse should be developed and tested iteratively.</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Best Practices to Implement a Data Warehouse"/>
          <p:cNvSpPr txBox="1"/>
          <p:nvPr>
            <p:ph type="title"/>
          </p:nvPr>
        </p:nvSpPr>
        <p:spPr>
          <a:xfrm>
            <a:off x="1206500" y="1077359"/>
            <a:ext cx="21971000" cy="1433164"/>
          </a:xfrm>
          <a:prstGeom prst="rect">
            <a:avLst/>
          </a:prstGeom>
        </p:spPr>
        <p:txBody>
          <a:bodyPr/>
          <a:lstStyle>
            <a:lvl1pPr algn="ctr" defTabSz="2267655">
              <a:defRPr spc="-158" sz="7905"/>
            </a:lvl1pPr>
          </a:lstStyle>
          <a:p>
            <a:pPr/>
            <a:r>
              <a:t>Best Practices to Implement a Data Warehouse</a:t>
            </a:r>
          </a:p>
        </p:txBody>
      </p:sp>
      <p:sp>
        <p:nvSpPr>
          <p:cNvPr id="234" name="Decide a plan to test the consistency, accuracy, and integrity of the data.…"/>
          <p:cNvSpPr txBox="1"/>
          <p:nvPr>
            <p:ph type="body" idx="1"/>
          </p:nvPr>
        </p:nvSpPr>
        <p:spPr>
          <a:xfrm>
            <a:off x="1206500" y="3482321"/>
            <a:ext cx="21971000" cy="8748433"/>
          </a:xfrm>
          <a:prstGeom prst="rect">
            <a:avLst/>
          </a:prstGeom>
        </p:spPr>
        <p:txBody>
          <a:bodyPr/>
          <a:lstStyle/>
          <a:p>
            <a:pPr marL="457200" indent="-317500" algn="just" defTabSz="457200">
              <a:lnSpc>
                <a:spcPct val="150000"/>
              </a:lnSpc>
              <a:spcBef>
                <a:spcPts val="0"/>
              </a:spcBef>
              <a:buClr>
                <a:srgbClr val="212121"/>
              </a:buClr>
              <a:buFont typeface="Helvetica Neue"/>
              <a:defRPr sz="3600">
                <a:solidFill>
                  <a:srgbClr val="212121"/>
                </a:solidFill>
                <a:latin typeface="Times Roman"/>
                <a:ea typeface="Times Roman"/>
                <a:cs typeface="Times Roman"/>
                <a:sym typeface="Times Roman"/>
              </a:defRPr>
            </a:pPr>
            <a:r>
              <a:t>Decide a plan to test the consistency, accuracy, and integrity of the data.</a:t>
            </a:r>
          </a:p>
          <a:p>
            <a:pPr marL="457200" indent="-317500" algn="just" defTabSz="457200">
              <a:lnSpc>
                <a:spcPct val="150000"/>
              </a:lnSpc>
              <a:spcBef>
                <a:spcPts val="0"/>
              </a:spcBef>
              <a:buClr>
                <a:srgbClr val="212121"/>
              </a:buClr>
              <a:buFont typeface="Helvetica Neue"/>
              <a:defRPr sz="3600">
                <a:solidFill>
                  <a:srgbClr val="212121"/>
                </a:solidFill>
                <a:latin typeface="Times Roman"/>
                <a:ea typeface="Times Roman"/>
                <a:cs typeface="Times Roman"/>
                <a:sym typeface="Times Roman"/>
              </a:defRPr>
            </a:pPr>
            <a:r>
              <a:t>The data warehouse must be well integrated, well defined and time stamped.</a:t>
            </a:r>
          </a:p>
          <a:p>
            <a:pPr marL="457200" indent="-317500" algn="just" defTabSz="457200">
              <a:lnSpc>
                <a:spcPct val="150000"/>
              </a:lnSpc>
              <a:spcBef>
                <a:spcPts val="0"/>
              </a:spcBef>
              <a:buClr>
                <a:srgbClr val="212121"/>
              </a:buClr>
              <a:buFont typeface="Helvetica Neue"/>
              <a:defRPr sz="3600">
                <a:solidFill>
                  <a:srgbClr val="212121"/>
                </a:solidFill>
                <a:latin typeface="Times Roman"/>
                <a:ea typeface="Times Roman"/>
                <a:cs typeface="Times Roman"/>
                <a:sym typeface="Times Roman"/>
              </a:defRPr>
            </a:pPr>
            <a:r>
              <a:t>While designing Data Warehouse make sure you use right tool, stick to life cycle, take care about data conflicts and ready to learn you’re your mistakes.</a:t>
            </a:r>
          </a:p>
          <a:p>
            <a:pPr marL="457200" indent="-317500" algn="just" defTabSz="457200">
              <a:lnSpc>
                <a:spcPct val="150000"/>
              </a:lnSpc>
              <a:spcBef>
                <a:spcPts val="0"/>
              </a:spcBef>
              <a:buClr>
                <a:srgbClr val="212121"/>
              </a:buClr>
              <a:buFont typeface="Helvetica Neue"/>
              <a:defRPr sz="3600">
                <a:solidFill>
                  <a:srgbClr val="212121"/>
                </a:solidFill>
                <a:latin typeface="Times Roman"/>
                <a:ea typeface="Times Roman"/>
                <a:cs typeface="Times Roman"/>
                <a:sym typeface="Times Roman"/>
              </a:defRPr>
            </a:pPr>
            <a:r>
              <a:t>Never replace operational systems and reports</a:t>
            </a:r>
          </a:p>
          <a:p>
            <a:pPr marL="457200" indent="-317500" algn="just" defTabSz="457200">
              <a:lnSpc>
                <a:spcPct val="150000"/>
              </a:lnSpc>
              <a:spcBef>
                <a:spcPts val="0"/>
              </a:spcBef>
              <a:buClr>
                <a:srgbClr val="212121"/>
              </a:buClr>
              <a:buFont typeface="Helvetica Neue"/>
              <a:defRPr sz="3600">
                <a:solidFill>
                  <a:srgbClr val="212121"/>
                </a:solidFill>
                <a:latin typeface="Times Roman"/>
                <a:ea typeface="Times Roman"/>
                <a:cs typeface="Times Roman"/>
                <a:sym typeface="Times Roman"/>
              </a:defRPr>
            </a:pPr>
            <a:r>
              <a:t>Don’t spend too much time on extracting, cleaning and loading data.</a:t>
            </a:r>
          </a:p>
          <a:p>
            <a:pPr marL="457200" indent="-317500" algn="just" defTabSz="457200">
              <a:lnSpc>
                <a:spcPct val="150000"/>
              </a:lnSpc>
              <a:spcBef>
                <a:spcPts val="0"/>
              </a:spcBef>
              <a:buClr>
                <a:srgbClr val="212121"/>
              </a:buClr>
              <a:buFont typeface="Helvetica Neue"/>
              <a:defRPr sz="3600">
                <a:solidFill>
                  <a:srgbClr val="212121"/>
                </a:solidFill>
                <a:latin typeface="Times Roman"/>
                <a:ea typeface="Times Roman"/>
                <a:cs typeface="Times Roman"/>
                <a:sym typeface="Times Roman"/>
              </a:defRPr>
            </a:pPr>
            <a:r>
              <a:t>Ensure to involve all stakeholders including business personnel in Data Warehouse implementation process. Establish that Data warehousing is a joint/ team project. You don’t want to create Data warehouse that is not useful to the end users.</a:t>
            </a:r>
          </a:p>
          <a:p>
            <a:pPr marL="457200" indent="-317500" algn="just" defTabSz="457200">
              <a:lnSpc>
                <a:spcPct val="150000"/>
              </a:lnSpc>
              <a:spcBef>
                <a:spcPts val="0"/>
              </a:spcBef>
              <a:buClr>
                <a:srgbClr val="212121"/>
              </a:buClr>
              <a:buFont typeface="Helvetica Neue"/>
              <a:defRPr sz="3600">
                <a:solidFill>
                  <a:srgbClr val="212121"/>
                </a:solidFill>
                <a:latin typeface="Times Roman"/>
                <a:ea typeface="Times Roman"/>
                <a:cs typeface="Times Roman"/>
                <a:sym typeface="Times Roman"/>
              </a:defRPr>
            </a:pPr>
            <a:r>
              <a:t>Prepare a training plan for the end users.</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Advantages of Data Warehousing"/>
          <p:cNvSpPr txBox="1"/>
          <p:nvPr>
            <p:ph type="title"/>
          </p:nvPr>
        </p:nvSpPr>
        <p:spPr>
          <a:xfrm>
            <a:off x="1206500" y="1077359"/>
            <a:ext cx="21971000" cy="1433164"/>
          </a:xfrm>
          <a:prstGeom prst="rect">
            <a:avLst/>
          </a:prstGeom>
        </p:spPr>
        <p:txBody>
          <a:bodyPr/>
          <a:lstStyle>
            <a:lvl1pPr algn="ctr"/>
          </a:lstStyle>
          <a:p>
            <a:pPr/>
            <a:r>
              <a:t>Advantages of Data Warehousing</a:t>
            </a:r>
          </a:p>
        </p:txBody>
      </p:sp>
      <p:sp>
        <p:nvSpPr>
          <p:cNvPr id="237" name="Data warehouse allows business users to quickly access critical data from some sources all in one place.…"/>
          <p:cNvSpPr txBox="1"/>
          <p:nvPr>
            <p:ph type="body" idx="1"/>
          </p:nvPr>
        </p:nvSpPr>
        <p:spPr>
          <a:xfrm>
            <a:off x="1206500" y="3482321"/>
            <a:ext cx="21971000" cy="8748433"/>
          </a:xfrm>
          <a:prstGeom prst="rect">
            <a:avLst/>
          </a:prstGeom>
        </p:spPr>
        <p:txBody>
          <a:bodyPr/>
          <a:lstStyle/>
          <a:p>
            <a:pPr marL="457200" indent="-317500" algn="just" defTabSz="457200">
              <a:lnSpc>
                <a:spcPct val="150000"/>
              </a:lnSpc>
              <a:spcBef>
                <a:spcPts val="0"/>
              </a:spcBef>
              <a:buClr>
                <a:srgbClr val="212121"/>
              </a:buClr>
              <a:buFont typeface="Helvetica Neue"/>
              <a:defRPr sz="3400">
                <a:solidFill>
                  <a:srgbClr val="212121"/>
                </a:solidFill>
                <a:latin typeface="Times Roman"/>
                <a:ea typeface="Times Roman"/>
                <a:cs typeface="Times Roman"/>
                <a:sym typeface="Times Roman"/>
              </a:defRPr>
            </a:pPr>
            <a:r>
              <a:t>Data warehouse allows business users to quickly access critical data from some sources all in one place.</a:t>
            </a:r>
          </a:p>
          <a:p>
            <a:pPr marL="457200" indent="-317500" algn="just" defTabSz="457200">
              <a:lnSpc>
                <a:spcPct val="150000"/>
              </a:lnSpc>
              <a:spcBef>
                <a:spcPts val="0"/>
              </a:spcBef>
              <a:buClr>
                <a:srgbClr val="212121"/>
              </a:buClr>
              <a:buFont typeface="Helvetica Neue"/>
              <a:defRPr sz="3400">
                <a:solidFill>
                  <a:srgbClr val="212121"/>
                </a:solidFill>
                <a:latin typeface="Times Roman"/>
                <a:ea typeface="Times Roman"/>
                <a:cs typeface="Times Roman"/>
                <a:sym typeface="Times Roman"/>
              </a:defRPr>
            </a:pPr>
            <a:r>
              <a:t>Data warehouse provides consistent information on various cross-functional activities. It is also supporting ad-hoc reporting and query.</a:t>
            </a:r>
          </a:p>
          <a:p>
            <a:pPr marL="457200" indent="-317500" algn="just" defTabSz="457200">
              <a:lnSpc>
                <a:spcPct val="150000"/>
              </a:lnSpc>
              <a:spcBef>
                <a:spcPts val="0"/>
              </a:spcBef>
              <a:buClr>
                <a:srgbClr val="212121"/>
              </a:buClr>
              <a:buFont typeface="Helvetica Neue"/>
              <a:defRPr sz="3400">
                <a:solidFill>
                  <a:srgbClr val="212121"/>
                </a:solidFill>
                <a:latin typeface="Times Roman"/>
                <a:ea typeface="Times Roman"/>
                <a:cs typeface="Times Roman"/>
                <a:sym typeface="Times Roman"/>
              </a:defRPr>
            </a:pPr>
            <a:r>
              <a:t>Data Warehouse helps to integrate many sources of data to reduce stress on the production system.</a:t>
            </a:r>
          </a:p>
          <a:p>
            <a:pPr marL="457200" indent="-317500" algn="just" defTabSz="457200">
              <a:lnSpc>
                <a:spcPct val="150000"/>
              </a:lnSpc>
              <a:spcBef>
                <a:spcPts val="0"/>
              </a:spcBef>
              <a:buClr>
                <a:srgbClr val="212121"/>
              </a:buClr>
              <a:buFont typeface="Helvetica Neue"/>
              <a:defRPr sz="3400">
                <a:solidFill>
                  <a:srgbClr val="212121"/>
                </a:solidFill>
                <a:latin typeface="Times Roman"/>
                <a:ea typeface="Times Roman"/>
                <a:cs typeface="Times Roman"/>
                <a:sym typeface="Times Roman"/>
              </a:defRPr>
            </a:pPr>
            <a:r>
              <a:t>Data warehouse helps to reduce total turnaround time for analysis and reporting.</a:t>
            </a:r>
          </a:p>
          <a:p>
            <a:pPr marL="457200" indent="-317500" algn="just" defTabSz="457200">
              <a:lnSpc>
                <a:spcPct val="150000"/>
              </a:lnSpc>
              <a:spcBef>
                <a:spcPts val="0"/>
              </a:spcBef>
              <a:buClr>
                <a:srgbClr val="212121"/>
              </a:buClr>
              <a:buFont typeface="Helvetica Neue"/>
              <a:defRPr sz="3400">
                <a:solidFill>
                  <a:srgbClr val="212121"/>
                </a:solidFill>
                <a:latin typeface="Times Roman"/>
                <a:ea typeface="Times Roman"/>
                <a:cs typeface="Times Roman"/>
                <a:sym typeface="Times Roman"/>
              </a:defRPr>
            </a:pPr>
            <a:r>
              <a:t>Restructuring and Integration make it easier for the user to use for reporting and analysis.</a:t>
            </a:r>
          </a:p>
          <a:p>
            <a:pPr marL="457200" indent="-317500" algn="just" defTabSz="457200">
              <a:lnSpc>
                <a:spcPct val="150000"/>
              </a:lnSpc>
              <a:spcBef>
                <a:spcPts val="0"/>
              </a:spcBef>
              <a:buClr>
                <a:srgbClr val="212121"/>
              </a:buClr>
              <a:buFont typeface="Helvetica Neue"/>
              <a:defRPr sz="3400">
                <a:solidFill>
                  <a:srgbClr val="212121"/>
                </a:solidFill>
                <a:latin typeface="Times Roman"/>
                <a:ea typeface="Times Roman"/>
                <a:cs typeface="Times Roman"/>
                <a:sym typeface="Times Roman"/>
              </a:defRPr>
            </a:pPr>
            <a:r>
              <a:t>Data warehouse allows users to access critical data from the number of sources in a single place. Therefore, it saves user’s time of retrieving data from multiple sources.</a:t>
            </a:r>
          </a:p>
          <a:p>
            <a:pPr marL="457200" indent="-317500" algn="just" defTabSz="457200">
              <a:lnSpc>
                <a:spcPct val="150000"/>
              </a:lnSpc>
              <a:spcBef>
                <a:spcPts val="0"/>
              </a:spcBef>
              <a:buClr>
                <a:srgbClr val="212121"/>
              </a:buClr>
              <a:buFont typeface="Helvetica Neue"/>
              <a:defRPr sz="3400">
                <a:solidFill>
                  <a:srgbClr val="212121"/>
                </a:solidFill>
                <a:latin typeface="Times Roman"/>
                <a:ea typeface="Times Roman"/>
                <a:cs typeface="Times Roman"/>
                <a:sym typeface="Times Roman"/>
              </a:defRPr>
            </a:pPr>
            <a:r>
              <a:t>Data warehouse stores a large amount of historical data. This helps users to analyze different time periods and trends to make future predictions.</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Disadvantages of Data Warehousing"/>
          <p:cNvSpPr txBox="1"/>
          <p:nvPr>
            <p:ph type="title"/>
          </p:nvPr>
        </p:nvSpPr>
        <p:spPr>
          <a:xfrm>
            <a:off x="1206500" y="1077359"/>
            <a:ext cx="21971000" cy="1433164"/>
          </a:xfrm>
          <a:prstGeom prst="rect">
            <a:avLst/>
          </a:prstGeom>
        </p:spPr>
        <p:txBody>
          <a:bodyPr/>
          <a:lstStyle>
            <a:lvl1pPr algn="ctr"/>
          </a:lstStyle>
          <a:p>
            <a:pPr/>
            <a:r>
              <a:t>Disadvantages of Data Warehousing</a:t>
            </a:r>
          </a:p>
        </p:txBody>
      </p:sp>
      <p:sp>
        <p:nvSpPr>
          <p:cNvPr id="240" name="Not an ideal option for unstructured data.…"/>
          <p:cNvSpPr txBox="1"/>
          <p:nvPr>
            <p:ph type="body" idx="1"/>
          </p:nvPr>
        </p:nvSpPr>
        <p:spPr>
          <a:xfrm>
            <a:off x="1206500" y="3482321"/>
            <a:ext cx="21971000" cy="8748433"/>
          </a:xfrm>
          <a:prstGeom prst="rect">
            <a:avLst/>
          </a:prstGeom>
        </p:spPr>
        <p:txBody>
          <a:bodyPr/>
          <a:lstStyle/>
          <a:p>
            <a:pPr marL="457200" indent="-317500" algn="just" defTabSz="457200">
              <a:lnSpc>
                <a:spcPct val="150000"/>
              </a:lnSpc>
              <a:spcBef>
                <a:spcPts val="0"/>
              </a:spcBef>
              <a:buClr>
                <a:srgbClr val="212121"/>
              </a:buClr>
              <a:buFont typeface="Helvetica Neue"/>
              <a:defRPr sz="3600">
                <a:solidFill>
                  <a:srgbClr val="212121"/>
                </a:solidFill>
                <a:latin typeface="Times Roman"/>
                <a:ea typeface="Times Roman"/>
                <a:cs typeface="Times Roman"/>
                <a:sym typeface="Times Roman"/>
              </a:defRPr>
            </a:pPr>
            <a:r>
              <a:t>Not an ideal option for unstructured data.</a:t>
            </a:r>
          </a:p>
          <a:p>
            <a:pPr marL="457200" indent="-317500" algn="just" defTabSz="457200">
              <a:lnSpc>
                <a:spcPct val="150000"/>
              </a:lnSpc>
              <a:spcBef>
                <a:spcPts val="0"/>
              </a:spcBef>
              <a:buClr>
                <a:srgbClr val="212121"/>
              </a:buClr>
              <a:buFont typeface="Helvetica Neue"/>
              <a:defRPr sz="3600">
                <a:solidFill>
                  <a:srgbClr val="212121"/>
                </a:solidFill>
                <a:latin typeface="Times Roman"/>
                <a:ea typeface="Times Roman"/>
                <a:cs typeface="Times Roman"/>
                <a:sym typeface="Times Roman"/>
              </a:defRPr>
            </a:pPr>
            <a:r>
              <a:t>Creation and Implementation of Data Warehouse is surely a time confusing affair.</a:t>
            </a:r>
          </a:p>
          <a:p>
            <a:pPr marL="457200" indent="-317500" algn="just" defTabSz="457200">
              <a:lnSpc>
                <a:spcPct val="150000"/>
              </a:lnSpc>
              <a:spcBef>
                <a:spcPts val="0"/>
              </a:spcBef>
              <a:buClr>
                <a:srgbClr val="212121"/>
              </a:buClr>
              <a:buFont typeface="Helvetica Neue"/>
              <a:defRPr sz="3600">
                <a:solidFill>
                  <a:srgbClr val="212121"/>
                </a:solidFill>
                <a:latin typeface="Times Roman"/>
                <a:ea typeface="Times Roman"/>
                <a:cs typeface="Times Roman"/>
                <a:sym typeface="Times Roman"/>
              </a:defRPr>
            </a:pPr>
            <a:r>
              <a:t>Data Warehouse can be outdated relatively quickly</a:t>
            </a:r>
          </a:p>
          <a:p>
            <a:pPr marL="457200" indent="-317500" algn="just" defTabSz="457200">
              <a:lnSpc>
                <a:spcPct val="150000"/>
              </a:lnSpc>
              <a:spcBef>
                <a:spcPts val="0"/>
              </a:spcBef>
              <a:buClr>
                <a:srgbClr val="212121"/>
              </a:buClr>
              <a:buFont typeface="Helvetica Neue"/>
              <a:defRPr sz="3600">
                <a:solidFill>
                  <a:srgbClr val="212121"/>
                </a:solidFill>
                <a:latin typeface="Times Roman"/>
                <a:ea typeface="Times Roman"/>
                <a:cs typeface="Times Roman"/>
                <a:sym typeface="Times Roman"/>
              </a:defRPr>
            </a:pPr>
            <a:r>
              <a:t>Difficult to make changes in data types and ranges, data source schema, indexes, and queries.</a:t>
            </a:r>
          </a:p>
          <a:p>
            <a:pPr marL="457200" indent="-317500" algn="just" defTabSz="457200">
              <a:lnSpc>
                <a:spcPct val="150000"/>
              </a:lnSpc>
              <a:spcBef>
                <a:spcPts val="0"/>
              </a:spcBef>
              <a:buClr>
                <a:srgbClr val="212121"/>
              </a:buClr>
              <a:buFont typeface="Helvetica Neue"/>
              <a:defRPr sz="3600">
                <a:solidFill>
                  <a:srgbClr val="212121"/>
                </a:solidFill>
                <a:latin typeface="Times Roman"/>
                <a:ea typeface="Times Roman"/>
                <a:cs typeface="Times Roman"/>
                <a:sym typeface="Times Roman"/>
              </a:defRPr>
            </a:pPr>
            <a:r>
              <a:t>The data warehouse may seem easy, but actually, it is too complex for the average users.</a:t>
            </a:r>
          </a:p>
          <a:p>
            <a:pPr marL="457200" indent="-317500" algn="just" defTabSz="457200">
              <a:lnSpc>
                <a:spcPct val="150000"/>
              </a:lnSpc>
              <a:spcBef>
                <a:spcPts val="0"/>
              </a:spcBef>
              <a:buClr>
                <a:srgbClr val="212121"/>
              </a:buClr>
              <a:buFont typeface="Helvetica Neue"/>
              <a:defRPr sz="3600">
                <a:solidFill>
                  <a:srgbClr val="212121"/>
                </a:solidFill>
                <a:latin typeface="Times Roman"/>
                <a:ea typeface="Times Roman"/>
                <a:cs typeface="Times Roman"/>
                <a:sym typeface="Times Roman"/>
              </a:defRPr>
            </a:pPr>
            <a:r>
              <a:t>Despite best efforts at project management, data warehousing project scope will always increase.</a:t>
            </a:r>
          </a:p>
          <a:p>
            <a:pPr marL="457200" indent="-317500" algn="just" defTabSz="457200">
              <a:lnSpc>
                <a:spcPct val="150000"/>
              </a:lnSpc>
              <a:spcBef>
                <a:spcPts val="0"/>
              </a:spcBef>
              <a:buClr>
                <a:srgbClr val="212121"/>
              </a:buClr>
              <a:buFont typeface="Helvetica Neue"/>
              <a:defRPr sz="3600">
                <a:solidFill>
                  <a:srgbClr val="212121"/>
                </a:solidFill>
                <a:latin typeface="Times Roman"/>
                <a:ea typeface="Times Roman"/>
                <a:cs typeface="Times Roman"/>
                <a:sym typeface="Times Roman"/>
              </a:defRPr>
            </a:pPr>
            <a:r>
              <a:t>Sometimes warehouse users will develop different business rules.</a:t>
            </a:r>
          </a:p>
          <a:p>
            <a:pPr marL="457200" indent="-317500" algn="just" defTabSz="457200">
              <a:lnSpc>
                <a:spcPct val="150000"/>
              </a:lnSpc>
              <a:spcBef>
                <a:spcPts val="0"/>
              </a:spcBef>
              <a:buClr>
                <a:srgbClr val="212121"/>
              </a:buClr>
              <a:buFont typeface="Helvetica Neue"/>
              <a:defRPr sz="3600">
                <a:solidFill>
                  <a:srgbClr val="212121"/>
                </a:solidFill>
                <a:latin typeface="Times Roman"/>
                <a:ea typeface="Times Roman"/>
                <a:cs typeface="Times Roman"/>
                <a:sym typeface="Times Roman"/>
              </a:defRPr>
            </a:pPr>
            <a:r>
              <a:t>Organisations need to spend lots of their resources for training and Implementation purposes.</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Data Warehouse Tools"/>
          <p:cNvSpPr txBox="1"/>
          <p:nvPr>
            <p:ph type="title"/>
          </p:nvPr>
        </p:nvSpPr>
        <p:spPr>
          <a:xfrm>
            <a:off x="1206499" y="745604"/>
            <a:ext cx="21971001" cy="1433164"/>
          </a:xfrm>
          <a:prstGeom prst="rect">
            <a:avLst/>
          </a:prstGeom>
        </p:spPr>
        <p:txBody>
          <a:bodyPr/>
          <a:lstStyle>
            <a:lvl1pPr algn="ctr"/>
          </a:lstStyle>
          <a:p>
            <a:pPr/>
            <a:r>
              <a:t>Data Warehouse Tools</a:t>
            </a:r>
          </a:p>
        </p:txBody>
      </p:sp>
      <p:sp>
        <p:nvSpPr>
          <p:cNvPr id="243" name="There are many Data Warehousing tools available in the market. Here, are some most prominent one:…"/>
          <p:cNvSpPr txBox="1"/>
          <p:nvPr>
            <p:ph type="body" idx="1"/>
          </p:nvPr>
        </p:nvSpPr>
        <p:spPr>
          <a:xfrm>
            <a:off x="1206499" y="2707586"/>
            <a:ext cx="21971001" cy="9970378"/>
          </a:xfrm>
          <a:prstGeom prst="rect">
            <a:avLst/>
          </a:prstGeom>
        </p:spPr>
        <p:txBody>
          <a:bodyPr/>
          <a:lstStyle/>
          <a:p>
            <a:pPr marL="0" indent="0" algn="just" defTabSz="434340">
              <a:lnSpc>
                <a:spcPct val="120000"/>
              </a:lnSpc>
              <a:spcBef>
                <a:spcPts val="2600"/>
              </a:spcBef>
              <a:buSzTx/>
              <a:buNone/>
              <a:defRPr sz="2850">
                <a:solidFill>
                  <a:srgbClr val="212121"/>
                </a:solidFill>
                <a:latin typeface="Times Roman"/>
                <a:ea typeface="Times Roman"/>
                <a:cs typeface="Times Roman"/>
                <a:sym typeface="Times Roman"/>
              </a:defRPr>
            </a:pPr>
            <a:r>
              <a:t>There are many Data Warehousing tools available in the market. Here, are some most prominent one:</a:t>
            </a:r>
            <a:endParaRPr>
              <a:solidFill>
                <a:srgbClr val="000000"/>
              </a:solidFill>
            </a:endParaRPr>
          </a:p>
          <a:p>
            <a:pPr marL="0" indent="0" algn="just" defTabSz="434340">
              <a:lnSpc>
                <a:spcPct val="120000"/>
              </a:lnSpc>
              <a:spcBef>
                <a:spcPts val="2600"/>
              </a:spcBef>
              <a:buSzTx/>
              <a:buNone/>
              <a:defRPr sz="2850">
                <a:solidFill>
                  <a:srgbClr val="212121"/>
                </a:solidFill>
                <a:latin typeface="Times Roman"/>
                <a:ea typeface="Times Roman"/>
                <a:cs typeface="Times Roman"/>
                <a:sym typeface="Times Roman"/>
              </a:defRPr>
            </a:pPr>
            <a:r>
              <a:t>1. MarkLogic:</a:t>
            </a:r>
            <a:endParaRPr>
              <a:solidFill>
                <a:srgbClr val="000000"/>
              </a:solidFill>
            </a:endParaRPr>
          </a:p>
          <a:p>
            <a:pPr marL="0" indent="0" algn="just" defTabSz="434340">
              <a:lnSpc>
                <a:spcPct val="120000"/>
              </a:lnSpc>
              <a:spcBef>
                <a:spcPts val="2600"/>
              </a:spcBef>
              <a:buSzTx/>
              <a:buNone/>
              <a:defRPr sz="2850">
                <a:solidFill>
                  <a:srgbClr val="212121"/>
                </a:solidFill>
                <a:latin typeface="Times Roman"/>
                <a:ea typeface="Times Roman"/>
                <a:cs typeface="Times Roman"/>
                <a:sym typeface="Times Roman"/>
              </a:defRPr>
            </a:pPr>
            <a:r>
              <a:t>MarkLogic is a useful data warehousing solution that makes data integration easier and faster using an array of enterprise features. This tool helps to perform very complex search operations. It can query different types of data like documents, relationships, and metadata.</a:t>
            </a:r>
            <a:endParaRPr>
              <a:solidFill>
                <a:srgbClr val="000000"/>
              </a:solidFill>
            </a:endParaRPr>
          </a:p>
          <a:p>
            <a:pPr marL="0" indent="0" algn="just" defTabSz="434340">
              <a:lnSpc>
                <a:spcPct val="120000"/>
              </a:lnSpc>
              <a:spcBef>
                <a:spcPts val="2600"/>
              </a:spcBef>
              <a:buSzTx/>
              <a:buNone/>
              <a:defRPr sz="2850" u="sng">
                <a:solidFill>
                  <a:srgbClr val="3181CD"/>
                </a:solidFill>
                <a:latin typeface="Times Roman"/>
                <a:ea typeface="Times Roman"/>
                <a:cs typeface="Times Roman"/>
                <a:sym typeface="Times Roman"/>
              </a:defRPr>
            </a:pPr>
            <a:r>
              <a:rPr>
                <a:hlinkClick r:id="rId2" invalidUrl="" action="" tgtFrame="" tooltip="" history="1" highlightClick="0" endSnd="0"/>
              </a:rPr>
              <a:t>https://www.marklogic.com/product/getting-started/</a:t>
            </a:r>
            <a:endParaRPr u="none">
              <a:solidFill>
                <a:srgbClr val="000000"/>
              </a:solidFill>
            </a:endParaRPr>
          </a:p>
          <a:p>
            <a:pPr marL="0" indent="0" algn="just" defTabSz="434340">
              <a:lnSpc>
                <a:spcPct val="120000"/>
              </a:lnSpc>
              <a:spcBef>
                <a:spcPts val="2600"/>
              </a:spcBef>
              <a:buSzTx/>
              <a:buNone/>
              <a:defRPr sz="2850">
                <a:solidFill>
                  <a:srgbClr val="212121"/>
                </a:solidFill>
                <a:latin typeface="Times Roman"/>
                <a:ea typeface="Times Roman"/>
                <a:cs typeface="Times Roman"/>
                <a:sym typeface="Times Roman"/>
              </a:defRPr>
            </a:pPr>
            <a:r>
              <a:t>2. Oracle:</a:t>
            </a:r>
            <a:endParaRPr>
              <a:solidFill>
                <a:srgbClr val="000000"/>
              </a:solidFill>
            </a:endParaRPr>
          </a:p>
          <a:p>
            <a:pPr marL="0" indent="0" algn="just" defTabSz="434340">
              <a:lnSpc>
                <a:spcPct val="120000"/>
              </a:lnSpc>
              <a:spcBef>
                <a:spcPts val="2600"/>
              </a:spcBef>
              <a:buSzTx/>
              <a:buNone/>
              <a:defRPr sz="2850">
                <a:solidFill>
                  <a:srgbClr val="212121"/>
                </a:solidFill>
                <a:latin typeface="Times Roman"/>
                <a:ea typeface="Times Roman"/>
                <a:cs typeface="Times Roman"/>
                <a:sym typeface="Times Roman"/>
              </a:defRPr>
            </a:pPr>
            <a:r>
              <a:t>Oracle is the industry-leading database. It offers a wide range of choice of data warehouse solutions for both on-premises and in the cloud. It helps to optimize customer experiences by increasing operational efficiency.</a:t>
            </a:r>
            <a:endParaRPr>
              <a:solidFill>
                <a:srgbClr val="000000"/>
              </a:solidFill>
            </a:endParaRPr>
          </a:p>
          <a:p>
            <a:pPr marL="0" indent="0" algn="just" defTabSz="434340">
              <a:lnSpc>
                <a:spcPct val="120000"/>
              </a:lnSpc>
              <a:spcBef>
                <a:spcPts val="2600"/>
              </a:spcBef>
              <a:buSzTx/>
              <a:buNone/>
              <a:defRPr sz="2850" u="sng">
                <a:solidFill>
                  <a:srgbClr val="3181CD"/>
                </a:solidFill>
                <a:latin typeface="Times Roman"/>
                <a:ea typeface="Times Roman"/>
                <a:cs typeface="Times Roman"/>
                <a:sym typeface="Times Roman"/>
              </a:defRPr>
            </a:pPr>
            <a:r>
              <a:rPr>
                <a:hlinkClick r:id="rId3" invalidUrl="" action="" tgtFrame="" tooltip="" history="1" highlightClick="0" endSnd="0"/>
              </a:rPr>
              <a:t>https://www.oracle.com/index.html</a:t>
            </a:r>
            <a:endParaRPr u="none">
              <a:solidFill>
                <a:srgbClr val="000000"/>
              </a:solidFill>
            </a:endParaRPr>
          </a:p>
          <a:p>
            <a:pPr marL="0" indent="0" algn="just" defTabSz="434340">
              <a:lnSpc>
                <a:spcPct val="120000"/>
              </a:lnSpc>
              <a:spcBef>
                <a:spcPts val="2600"/>
              </a:spcBef>
              <a:buSzTx/>
              <a:buNone/>
              <a:defRPr sz="2850">
                <a:solidFill>
                  <a:srgbClr val="212121"/>
                </a:solidFill>
                <a:latin typeface="Times Roman"/>
                <a:ea typeface="Times Roman"/>
                <a:cs typeface="Times Roman"/>
                <a:sym typeface="Times Roman"/>
              </a:defRPr>
            </a:pPr>
            <a:r>
              <a:t>3. Amazon RedShift:</a:t>
            </a:r>
            <a:endParaRPr>
              <a:solidFill>
                <a:srgbClr val="000000"/>
              </a:solidFill>
            </a:endParaRPr>
          </a:p>
          <a:p>
            <a:pPr marL="0" indent="0" algn="just" defTabSz="434340">
              <a:lnSpc>
                <a:spcPct val="120000"/>
              </a:lnSpc>
              <a:spcBef>
                <a:spcPts val="2600"/>
              </a:spcBef>
              <a:buSzTx/>
              <a:buNone/>
              <a:defRPr sz="2850">
                <a:solidFill>
                  <a:srgbClr val="212121"/>
                </a:solidFill>
                <a:latin typeface="Times Roman"/>
                <a:ea typeface="Times Roman"/>
                <a:cs typeface="Times Roman"/>
                <a:sym typeface="Times Roman"/>
              </a:defRPr>
            </a:pPr>
            <a:r>
              <a:t>Amazon Redshift is Data warehouse tool. It is a simple and cost-effective tool to analyze all types of data using standard SQL and existing BI tools. It also allows running complex queries against petabytes of structured data, using the technique of query optimization.</a:t>
            </a:r>
            <a:endParaRPr>
              <a:solidFill>
                <a:srgbClr val="000000"/>
              </a:solidFill>
            </a:endParaRPr>
          </a:p>
          <a:p>
            <a:pPr marL="0" indent="0" algn="just" defTabSz="434340">
              <a:lnSpc>
                <a:spcPct val="120000"/>
              </a:lnSpc>
              <a:spcBef>
                <a:spcPts val="2600"/>
              </a:spcBef>
              <a:buSzTx/>
              <a:buNone/>
              <a:defRPr sz="2850" u="sng">
                <a:solidFill>
                  <a:srgbClr val="3181CD"/>
                </a:solidFill>
                <a:latin typeface="Times Roman"/>
                <a:ea typeface="Times Roman"/>
                <a:cs typeface="Times Roman"/>
                <a:sym typeface="Times Roman"/>
              </a:defRPr>
            </a:pPr>
            <a:r>
              <a:rPr>
                <a:hlinkClick r:id="rId4" invalidUrl="" action="" tgtFrame="" tooltip="" history="1" highlightClick="0" endSnd="0"/>
              </a:rPr>
              <a:t>https://aws.amazon.com/redshift/?nc2=h_m1</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Summary of Data Warehousing"/>
          <p:cNvSpPr txBox="1"/>
          <p:nvPr>
            <p:ph type="title"/>
          </p:nvPr>
        </p:nvSpPr>
        <p:spPr>
          <a:xfrm>
            <a:off x="1206500" y="558170"/>
            <a:ext cx="21971001" cy="1433164"/>
          </a:xfrm>
          <a:prstGeom prst="rect">
            <a:avLst/>
          </a:prstGeom>
        </p:spPr>
        <p:txBody>
          <a:bodyPr/>
          <a:lstStyle>
            <a:lvl1pPr algn="ctr"/>
          </a:lstStyle>
          <a:p>
            <a:pPr/>
            <a:r>
              <a:t>Summary of Data Warehousing</a:t>
            </a:r>
          </a:p>
        </p:txBody>
      </p:sp>
      <p:sp>
        <p:nvSpPr>
          <p:cNvPr id="246" name="Data warehouse is an information system that contains historical and commutative data from single or multiple sources. These sources can be traditional Data Warehouse, Cloud Data Warehouse or Virtual Data Warehouse.…"/>
          <p:cNvSpPr txBox="1"/>
          <p:nvPr>
            <p:ph type="body" idx="1"/>
          </p:nvPr>
        </p:nvSpPr>
        <p:spPr>
          <a:xfrm>
            <a:off x="1206499" y="2387998"/>
            <a:ext cx="21971001" cy="10732035"/>
          </a:xfrm>
          <a:prstGeom prst="rect">
            <a:avLst/>
          </a:prstGeom>
        </p:spPr>
        <p:txBody>
          <a:bodyPr/>
          <a:lstStyle/>
          <a:p>
            <a:pPr marL="452627" indent="-314325" algn="just" defTabSz="452627">
              <a:lnSpc>
                <a:spcPct val="120000"/>
              </a:lnSpc>
              <a:spcBef>
                <a:spcPts val="0"/>
              </a:spcBef>
              <a:buClr>
                <a:srgbClr val="212121"/>
              </a:buClr>
              <a:buFont typeface="Helvetica Neue"/>
              <a:defRPr sz="2871">
                <a:solidFill>
                  <a:srgbClr val="212121"/>
                </a:solidFill>
                <a:latin typeface="Times Roman"/>
                <a:ea typeface="Times Roman"/>
                <a:cs typeface="Times Roman"/>
                <a:sym typeface="Times Roman"/>
              </a:defRPr>
            </a:pPr>
            <a:r>
              <a:t>Data warehouse is an information system that contains historical and commutative data from single or multiple sources. These sources can be traditional Data Warehouse, Cloud Data Warehouse or Virtual Data Warehouse.</a:t>
            </a:r>
          </a:p>
          <a:p>
            <a:pPr marL="452627" indent="-314325" algn="just" defTabSz="452627">
              <a:lnSpc>
                <a:spcPct val="120000"/>
              </a:lnSpc>
              <a:spcBef>
                <a:spcPts val="0"/>
              </a:spcBef>
              <a:buClr>
                <a:srgbClr val="212121"/>
              </a:buClr>
              <a:buFont typeface="Helvetica Neue"/>
              <a:defRPr sz="2871">
                <a:solidFill>
                  <a:srgbClr val="212121"/>
                </a:solidFill>
                <a:latin typeface="Times Roman"/>
                <a:ea typeface="Times Roman"/>
                <a:cs typeface="Times Roman"/>
                <a:sym typeface="Times Roman"/>
              </a:defRPr>
            </a:pPr>
            <a:r>
              <a:t>A data warehouse is subject oriented as it offers information regarding subject instead of organization’s ongoing operations.</a:t>
            </a:r>
          </a:p>
          <a:p>
            <a:pPr marL="452627" indent="-314325" algn="just" defTabSz="452627">
              <a:lnSpc>
                <a:spcPct val="120000"/>
              </a:lnSpc>
              <a:spcBef>
                <a:spcPts val="0"/>
              </a:spcBef>
              <a:buClr>
                <a:srgbClr val="212121"/>
              </a:buClr>
              <a:buFont typeface="Helvetica Neue"/>
              <a:defRPr sz="2871">
                <a:solidFill>
                  <a:srgbClr val="212121"/>
                </a:solidFill>
                <a:latin typeface="Times Roman"/>
                <a:ea typeface="Times Roman"/>
                <a:cs typeface="Times Roman"/>
                <a:sym typeface="Times Roman"/>
              </a:defRPr>
            </a:pPr>
            <a:r>
              <a:t>In Data Warehouse, integration means the establishment of a common unit of measure for all similar data from the different databases</a:t>
            </a:r>
          </a:p>
          <a:p>
            <a:pPr marL="452627" indent="-314325" algn="just" defTabSz="452627">
              <a:lnSpc>
                <a:spcPct val="120000"/>
              </a:lnSpc>
              <a:spcBef>
                <a:spcPts val="0"/>
              </a:spcBef>
              <a:buClr>
                <a:srgbClr val="212121"/>
              </a:buClr>
              <a:buFont typeface="Helvetica Neue"/>
              <a:defRPr sz="2871">
                <a:solidFill>
                  <a:srgbClr val="212121"/>
                </a:solidFill>
                <a:latin typeface="Times Roman"/>
                <a:ea typeface="Times Roman"/>
                <a:cs typeface="Times Roman"/>
                <a:sym typeface="Times Roman"/>
              </a:defRPr>
            </a:pPr>
            <a:r>
              <a:t>Data warehouse is also non-volatile means the previous data is not erased when new data is entered in it.</a:t>
            </a:r>
          </a:p>
          <a:p>
            <a:pPr marL="452627" indent="-314325" algn="just" defTabSz="452627">
              <a:lnSpc>
                <a:spcPct val="120000"/>
              </a:lnSpc>
              <a:spcBef>
                <a:spcPts val="0"/>
              </a:spcBef>
              <a:buClr>
                <a:srgbClr val="212121"/>
              </a:buClr>
              <a:buFont typeface="Helvetica Neue"/>
              <a:defRPr sz="2871">
                <a:solidFill>
                  <a:srgbClr val="212121"/>
                </a:solidFill>
                <a:latin typeface="Times Roman"/>
                <a:ea typeface="Times Roman"/>
                <a:cs typeface="Times Roman"/>
                <a:sym typeface="Times Roman"/>
              </a:defRPr>
            </a:pPr>
            <a:r>
              <a:t>A Datawarehouse is Time-variant as the data in a DW has high shelf life.</a:t>
            </a:r>
          </a:p>
          <a:p>
            <a:pPr marL="452627" indent="-314325" algn="just" defTabSz="452627">
              <a:lnSpc>
                <a:spcPct val="120000"/>
              </a:lnSpc>
              <a:spcBef>
                <a:spcPts val="0"/>
              </a:spcBef>
              <a:buClr>
                <a:srgbClr val="212121"/>
              </a:buClr>
              <a:buFont typeface="Helvetica Neue"/>
              <a:defRPr sz="2871">
                <a:solidFill>
                  <a:srgbClr val="212121"/>
                </a:solidFill>
                <a:latin typeface="Times Roman"/>
                <a:ea typeface="Times Roman"/>
                <a:cs typeface="Times Roman"/>
                <a:sym typeface="Times Roman"/>
              </a:defRPr>
            </a:pPr>
            <a:r>
              <a:t>There are mainly 5 components of Data Warehouse Architecture: 1) Database 2) ETL Tools 3) Meta Data 4) Query Tools 5) DataMarts</a:t>
            </a:r>
          </a:p>
          <a:p>
            <a:pPr marL="452627" indent="-314325" algn="just" defTabSz="452627">
              <a:lnSpc>
                <a:spcPct val="120000"/>
              </a:lnSpc>
              <a:spcBef>
                <a:spcPts val="0"/>
              </a:spcBef>
              <a:buClr>
                <a:srgbClr val="212121"/>
              </a:buClr>
              <a:buFont typeface="Helvetica Neue"/>
              <a:defRPr sz="2871">
                <a:solidFill>
                  <a:srgbClr val="212121"/>
                </a:solidFill>
                <a:latin typeface="Times Roman"/>
                <a:ea typeface="Times Roman"/>
                <a:cs typeface="Times Roman"/>
                <a:sym typeface="Times Roman"/>
              </a:defRPr>
            </a:pPr>
            <a:r>
              <a:t>These are four main categories of query tools 1. Query and reporting, tools 2. Application Development tools, 3. Data mining tools 4. OLAP tools</a:t>
            </a:r>
          </a:p>
          <a:p>
            <a:pPr marL="452627" indent="-314325" algn="just" defTabSz="452627">
              <a:lnSpc>
                <a:spcPct val="120000"/>
              </a:lnSpc>
              <a:spcBef>
                <a:spcPts val="0"/>
              </a:spcBef>
              <a:buClr>
                <a:srgbClr val="212121"/>
              </a:buClr>
              <a:buFont typeface="Helvetica Neue"/>
              <a:defRPr sz="2871">
                <a:solidFill>
                  <a:srgbClr val="212121"/>
                </a:solidFill>
                <a:latin typeface="Times Roman"/>
                <a:ea typeface="Times Roman"/>
                <a:cs typeface="Times Roman"/>
                <a:sym typeface="Times Roman"/>
              </a:defRPr>
            </a:pPr>
            <a:r>
              <a:t>The data sourcing, transformation, and migration tools are used for performing all the conversions and summarizations.</a:t>
            </a:r>
          </a:p>
          <a:p>
            <a:pPr marL="452627" indent="-314325" algn="just" defTabSz="452627">
              <a:lnSpc>
                <a:spcPct val="120000"/>
              </a:lnSpc>
              <a:spcBef>
                <a:spcPts val="0"/>
              </a:spcBef>
              <a:buClr>
                <a:srgbClr val="212121"/>
              </a:buClr>
              <a:buFont typeface="Helvetica Neue"/>
              <a:defRPr sz="2871">
                <a:solidFill>
                  <a:srgbClr val="212121"/>
                </a:solidFill>
                <a:latin typeface="Times Roman"/>
                <a:ea typeface="Times Roman"/>
                <a:cs typeface="Times Roman"/>
                <a:sym typeface="Times Roman"/>
              </a:defRPr>
            </a:pPr>
            <a:r>
              <a:t>In the Data Warehouse Architecture, meta-data plays an important role as it specifies the source, usage, values, and features of data warehouse data.</a:t>
            </a:r>
          </a:p>
          <a:p>
            <a:pPr marL="452627" indent="-314325" algn="just" defTabSz="452627">
              <a:lnSpc>
                <a:spcPct val="120000"/>
              </a:lnSpc>
              <a:spcBef>
                <a:spcPts val="0"/>
              </a:spcBef>
              <a:buClr>
                <a:srgbClr val="212121"/>
              </a:buClr>
              <a:buFont typeface="Helvetica Neue"/>
              <a:defRPr sz="2871">
                <a:solidFill>
                  <a:srgbClr val="212121"/>
                </a:solidFill>
                <a:latin typeface="Times Roman"/>
                <a:ea typeface="Times Roman"/>
                <a:cs typeface="Times Roman"/>
                <a:sym typeface="Times Roman"/>
              </a:defRPr>
            </a:pPr>
            <a:r>
              <a:t>Data Warehouse (DWH), is also known as an Enterprise Data Warehouse (EDW).</a:t>
            </a:r>
          </a:p>
          <a:p>
            <a:pPr marL="452627" indent="-314325" algn="just" defTabSz="452627">
              <a:lnSpc>
                <a:spcPct val="120000"/>
              </a:lnSpc>
              <a:spcBef>
                <a:spcPts val="0"/>
              </a:spcBef>
              <a:buClr>
                <a:srgbClr val="212121"/>
              </a:buClr>
              <a:buFont typeface="Helvetica Neue"/>
              <a:defRPr sz="2871">
                <a:solidFill>
                  <a:srgbClr val="212121"/>
                </a:solidFill>
                <a:latin typeface="Times Roman"/>
                <a:ea typeface="Times Roman"/>
                <a:cs typeface="Times Roman"/>
                <a:sym typeface="Times Roman"/>
              </a:defRPr>
            </a:pPr>
            <a:r>
              <a:t>A Data Warehouse is defined as a central repository where information is coming from one or more data sources.</a:t>
            </a:r>
          </a:p>
          <a:p>
            <a:pPr marL="452627" indent="-314325" algn="just" defTabSz="452627">
              <a:lnSpc>
                <a:spcPct val="120000"/>
              </a:lnSpc>
              <a:spcBef>
                <a:spcPts val="0"/>
              </a:spcBef>
              <a:buClr>
                <a:srgbClr val="212121"/>
              </a:buClr>
              <a:buFont typeface="Helvetica Neue"/>
              <a:defRPr sz="2871">
                <a:solidFill>
                  <a:srgbClr val="212121"/>
                </a:solidFill>
                <a:latin typeface="Times Roman"/>
                <a:ea typeface="Times Roman"/>
                <a:cs typeface="Times Roman"/>
                <a:sym typeface="Times Roman"/>
              </a:defRPr>
            </a:pPr>
            <a:r>
              <a:t>Three main types of Data warehouses are Enterprise Data Warehouse (EDW), Operational Data Store, and Data Mart.</a:t>
            </a:r>
          </a:p>
          <a:p>
            <a:pPr marL="452627" indent="-314325" algn="just" defTabSz="452627">
              <a:lnSpc>
                <a:spcPct val="120000"/>
              </a:lnSpc>
              <a:spcBef>
                <a:spcPts val="0"/>
              </a:spcBef>
              <a:buClr>
                <a:srgbClr val="212121"/>
              </a:buClr>
              <a:buFont typeface="Helvetica Neue"/>
              <a:defRPr sz="2871">
                <a:solidFill>
                  <a:srgbClr val="212121"/>
                </a:solidFill>
                <a:latin typeface="Times Roman"/>
                <a:ea typeface="Times Roman"/>
                <a:cs typeface="Times Roman"/>
                <a:sym typeface="Times Roman"/>
              </a:defRPr>
            </a:pPr>
            <a:r>
              <a:t>General state of a datawarehouse are Offline Operational Database, Offline Data Warehouse, Real time Data Warehouse and Integrated Data Warehouse.</a:t>
            </a:r>
          </a:p>
          <a:p>
            <a:pPr marL="452627" indent="-314325" algn="just" defTabSz="452627">
              <a:lnSpc>
                <a:spcPct val="120000"/>
              </a:lnSpc>
              <a:spcBef>
                <a:spcPts val="0"/>
              </a:spcBef>
              <a:buClr>
                <a:srgbClr val="212121"/>
              </a:buClr>
              <a:buFont typeface="Helvetica Neue"/>
              <a:defRPr sz="2871">
                <a:solidFill>
                  <a:srgbClr val="212121"/>
                </a:solidFill>
                <a:latin typeface="Times Roman"/>
                <a:ea typeface="Times Roman"/>
                <a:cs typeface="Times Roman"/>
                <a:sym typeface="Times Roman"/>
              </a:defRPr>
            </a:pPr>
            <a:r>
              <a:t>Four main components of Datawarehouse are Load manager, Warehouse Manager, Query Manager, End-user access tools</a:t>
            </a:r>
          </a:p>
          <a:p>
            <a:pPr marL="452627" indent="-314325" algn="just" defTabSz="452627">
              <a:lnSpc>
                <a:spcPct val="120000"/>
              </a:lnSpc>
              <a:spcBef>
                <a:spcPts val="0"/>
              </a:spcBef>
              <a:buClr>
                <a:srgbClr val="212121"/>
              </a:buClr>
              <a:buFont typeface="Helvetica Neue"/>
              <a:defRPr sz="2871">
                <a:solidFill>
                  <a:srgbClr val="212121"/>
                </a:solidFill>
                <a:latin typeface="Times Roman"/>
                <a:ea typeface="Times Roman"/>
                <a:cs typeface="Times Roman"/>
                <a:sym typeface="Times Roman"/>
              </a:defRPr>
            </a:pPr>
            <a:r>
              <a:t>Datawarehouse is used in diverse industries like Airline, Banking, Healthcare, Insurance, Retail etc.</a:t>
            </a:r>
          </a:p>
          <a:p>
            <a:pPr marL="452627" indent="-314325" algn="just" defTabSz="452627">
              <a:lnSpc>
                <a:spcPct val="120000"/>
              </a:lnSpc>
              <a:spcBef>
                <a:spcPts val="0"/>
              </a:spcBef>
              <a:buClr>
                <a:srgbClr val="212121"/>
              </a:buClr>
              <a:buFont typeface="Helvetica Neue"/>
              <a:defRPr sz="2871">
                <a:solidFill>
                  <a:srgbClr val="212121"/>
                </a:solidFill>
                <a:latin typeface="Times Roman"/>
                <a:ea typeface="Times Roman"/>
                <a:cs typeface="Times Roman"/>
                <a:sym typeface="Times Roman"/>
              </a:defRPr>
            </a:pPr>
            <a:r>
              <a:t>Implementing Datawarehosue is a 3 prong strategy viz. Enterprise strategy, Phased delivery and Iterative Prototyping.</a:t>
            </a:r>
          </a:p>
          <a:p>
            <a:pPr marL="452627" indent="-314325" algn="just" defTabSz="452627">
              <a:lnSpc>
                <a:spcPct val="120000"/>
              </a:lnSpc>
              <a:spcBef>
                <a:spcPts val="0"/>
              </a:spcBef>
              <a:buClr>
                <a:srgbClr val="212121"/>
              </a:buClr>
              <a:buFont typeface="Helvetica Neue"/>
              <a:defRPr sz="2871">
                <a:solidFill>
                  <a:srgbClr val="212121"/>
                </a:solidFill>
                <a:latin typeface="Times Roman"/>
                <a:ea typeface="Times Roman"/>
                <a:cs typeface="Times Roman"/>
                <a:sym typeface="Times Roman"/>
              </a:defRPr>
            </a:pPr>
            <a:r>
              <a:t>Data warehouse allows business users to quickly access critical data from some sources all in one place.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Data warehouse system is also known by the following names:…"/>
          <p:cNvSpPr txBox="1"/>
          <p:nvPr>
            <p:ph type="body" sz="half" idx="1"/>
          </p:nvPr>
        </p:nvSpPr>
        <p:spPr>
          <a:xfrm>
            <a:off x="1230196" y="2983350"/>
            <a:ext cx="12345328" cy="7749300"/>
          </a:xfrm>
          <a:prstGeom prst="rect">
            <a:avLst/>
          </a:prstGeom>
        </p:spPr>
        <p:txBody>
          <a:bodyPr/>
          <a:lstStyle/>
          <a:p>
            <a:pPr marL="0" indent="0" algn="just" defTabSz="457200">
              <a:lnSpc>
                <a:spcPct val="120000"/>
              </a:lnSpc>
              <a:spcBef>
                <a:spcPts val="0"/>
              </a:spcBef>
              <a:buSzTx/>
              <a:buNone/>
              <a:defRPr sz="4600">
                <a:solidFill>
                  <a:srgbClr val="212121"/>
                </a:solidFill>
                <a:latin typeface="Times Roman"/>
                <a:ea typeface="Times Roman"/>
                <a:cs typeface="Times Roman"/>
                <a:sym typeface="Times Roman"/>
              </a:defRPr>
            </a:pPr>
            <a:r>
              <a:t>Data warehouse system is also known by the following names:</a:t>
            </a:r>
            <a:endParaRPr sz="3600">
              <a:solidFill>
                <a:srgbClr val="000000"/>
              </a:solidFill>
            </a:endParaRPr>
          </a:p>
          <a:p>
            <a:pPr marL="0" indent="0" defTabSz="457200">
              <a:lnSpc>
                <a:spcPct val="120000"/>
              </a:lnSpc>
              <a:spcBef>
                <a:spcPts val="0"/>
              </a:spcBef>
              <a:buSzTx/>
              <a:buNone/>
              <a:defRPr sz="3600">
                <a:latin typeface="Times Roman"/>
                <a:ea typeface="Times Roman"/>
                <a:cs typeface="Times Roman"/>
                <a:sym typeface="Times Roman"/>
              </a:defRPr>
            </a:pPr>
          </a:p>
          <a:p>
            <a:pPr marL="457200" indent="-317500" algn="just" defTabSz="457200">
              <a:lnSpc>
                <a:spcPct val="120000"/>
              </a:lnSpc>
              <a:spcBef>
                <a:spcPts val="0"/>
              </a:spcBef>
              <a:buClr>
                <a:srgbClr val="212121"/>
              </a:buClr>
              <a:buFont typeface="Helvetica Neue"/>
              <a:defRPr sz="4000">
                <a:solidFill>
                  <a:srgbClr val="212121"/>
                </a:solidFill>
                <a:latin typeface="Times Roman"/>
                <a:ea typeface="Times Roman"/>
                <a:cs typeface="Times Roman"/>
                <a:sym typeface="Times Roman"/>
              </a:defRPr>
            </a:pPr>
            <a:r>
              <a:t>Decision Support System (DSS)</a:t>
            </a:r>
          </a:p>
          <a:p>
            <a:pPr marL="457200" indent="-317500" algn="just" defTabSz="457200">
              <a:lnSpc>
                <a:spcPct val="120000"/>
              </a:lnSpc>
              <a:spcBef>
                <a:spcPts val="0"/>
              </a:spcBef>
              <a:buClr>
                <a:srgbClr val="212121"/>
              </a:buClr>
              <a:buFont typeface="Helvetica Neue"/>
              <a:defRPr sz="4000">
                <a:solidFill>
                  <a:srgbClr val="212121"/>
                </a:solidFill>
                <a:latin typeface="Times Roman"/>
                <a:ea typeface="Times Roman"/>
                <a:cs typeface="Times Roman"/>
                <a:sym typeface="Times Roman"/>
              </a:defRPr>
            </a:pPr>
            <a:r>
              <a:t>Executive Information System</a:t>
            </a:r>
          </a:p>
          <a:p>
            <a:pPr marL="457200" indent="-317500" algn="just" defTabSz="457200">
              <a:lnSpc>
                <a:spcPct val="120000"/>
              </a:lnSpc>
              <a:spcBef>
                <a:spcPts val="0"/>
              </a:spcBef>
              <a:buClr>
                <a:srgbClr val="212121"/>
              </a:buClr>
              <a:buFont typeface="Helvetica Neue"/>
              <a:defRPr sz="4000">
                <a:solidFill>
                  <a:srgbClr val="212121"/>
                </a:solidFill>
                <a:latin typeface="Times Roman"/>
                <a:ea typeface="Times Roman"/>
                <a:cs typeface="Times Roman"/>
                <a:sym typeface="Times Roman"/>
              </a:defRPr>
            </a:pPr>
            <a:r>
              <a:t>Management Information System</a:t>
            </a:r>
          </a:p>
          <a:p>
            <a:pPr marL="457200" indent="-317500" algn="just" defTabSz="457200">
              <a:lnSpc>
                <a:spcPct val="120000"/>
              </a:lnSpc>
              <a:spcBef>
                <a:spcPts val="0"/>
              </a:spcBef>
              <a:buClr>
                <a:srgbClr val="212121"/>
              </a:buClr>
              <a:buFont typeface="Helvetica Neue"/>
              <a:defRPr sz="4000">
                <a:solidFill>
                  <a:srgbClr val="212121"/>
                </a:solidFill>
                <a:latin typeface="Times Roman"/>
                <a:ea typeface="Times Roman"/>
                <a:cs typeface="Times Roman"/>
                <a:sym typeface="Times Roman"/>
              </a:defRPr>
            </a:pPr>
            <a:r>
              <a:t>Business Intelligence Solution</a:t>
            </a:r>
          </a:p>
          <a:p>
            <a:pPr marL="457200" indent="-317500" algn="just" defTabSz="457200">
              <a:lnSpc>
                <a:spcPct val="120000"/>
              </a:lnSpc>
              <a:spcBef>
                <a:spcPts val="0"/>
              </a:spcBef>
              <a:buClr>
                <a:srgbClr val="212121"/>
              </a:buClr>
              <a:buFont typeface="Helvetica Neue"/>
              <a:defRPr sz="4000">
                <a:solidFill>
                  <a:srgbClr val="212121"/>
                </a:solidFill>
                <a:latin typeface="Times Roman"/>
                <a:ea typeface="Times Roman"/>
                <a:cs typeface="Times Roman"/>
                <a:sym typeface="Times Roman"/>
              </a:defRPr>
            </a:pPr>
            <a:r>
              <a:t>Analytic Application</a:t>
            </a:r>
          </a:p>
          <a:p>
            <a:pPr marL="457200" indent="-317500" algn="just" defTabSz="457200">
              <a:lnSpc>
                <a:spcPct val="120000"/>
              </a:lnSpc>
              <a:spcBef>
                <a:spcPts val="0"/>
              </a:spcBef>
              <a:buClr>
                <a:srgbClr val="212121"/>
              </a:buClr>
              <a:buFont typeface="Helvetica Neue"/>
              <a:defRPr sz="4000">
                <a:solidFill>
                  <a:srgbClr val="212121"/>
                </a:solidFill>
                <a:latin typeface="Times Roman"/>
                <a:ea typeface="Times Roman"/>
                <a:cs typeface="Times Roman"/>
                <a:sym typeface="Times Roman"/>
              </a:defRPr>
            </a:pPr>
            <a:r>
              <a:t>Data Warehouse</a:t>
            </a:r>
          </a:p>
        </p:txBody>
      </p:sp>
      <p:pic>
        <p:nvPicPr>
          <p:cNvPr id="159" name="TpJbX-oBxhLn0LGHIWJvC2zXKAc3ZOAF_0IufOxHGmL1jgWScUNdq4M0TkhT6ynUp_TViI0kr-cWi_Fhikt4s0-e8oM9FOMnav4Pabf9oXWw8zqjrZVOruKCrzapCU-S8c5U4zZc.png" descr="TpJbX-oBxhLn0LGHIWJvC2zXKAc3ZOAF_0IufOxHGmL1jgWScUNdq4M0TkhT6ynUp_TViI0kr-cWi_Fhikt4s0-e8oM9FOMnav4Pabf9oXWw8zqjrZVOruKCrzapCU-S8c5U4zZc.png"/>
          <p:cNvPicPr>
            <a:picLocks noChangeAspect="1"/>
          </p:cNvPicPr>
          <p:nvPr/>
        </p:nvPicPr>
        <p:blipFill>
          <a:blip r:embed="rId2">
            <a:extLst/>
          </a:blip>
          <a:stretch>
            <a:fillRect/>
          </a:stretch>
        </p:blipFill>
        <p:spPr>
          <a:xfrm>
            <a:off x="14253732" y="2450240"/>
            <a:ext cx="8389276" cy="8815520"/>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Data Warehouse OLAP(Online Analytical Processing)"/>
          <p:cNvSpPr txBox="1"/>
          <p:nvPr>
            <p:ph type="title"/>
          </p:nvPr>
        </p:nvSpPr>
        <p:spPr>
          <a:xfrm>
            <a:off x="1206500" y="745604"/>
            <a:ext cx="21971000" cy="1433164"/>
          </a:xfrm>
          <a:prstGeom prst="rect">
            <a:avLst/>
          </a:prstGeom>
        </p:spPr>
        <p:txBody>
          <a:bodyPr/>
          <a:lstStyle>
            <a:lvl1pPr algn="ctr" defTabSz="2048204">
              <a:defRPr spc="-142" sz="7140"/>
            </a:lvl1pPr>
          </a:lstStyle>
          <a:p>
            <a:pPr/>
            <a:r>
              <a:t>Data Warehouse OLAP(Online Analytical Processing)</a:t>
            </a:r>
          </a:p>
        </p:txBody>
      </p:sp>
      <p:sp>
        <p:nvSpPr>
          <p:cNvPr id="249" name="Online Analytical Processing Server OLAP is based on the multidimensional data model. It allows managers, and analysts to get an insight of the information through fast, consistent, and interactive access to information. This chapter cover the types of O"/>
          <p:cNvSpPr txBox="1"/>
          <p:nvPr>
            <p:ph type="body" sz="half" idx="1"/>
          </p:nvPr>
        </p:nvSpPr>
        <p:spPr>
          <a:xfrm>
            <a:off x="767897" y="3323702"/>
            <a:ext cx="11256019" cy="9449049"/>
          </a:xfrm>
          <a:prstGeom prst="rect">
            <a:avLst/>
          </a:prstGeom>
        </p:spPr>
        <p:txBody>
          <a:bodyPr/>
          <a:lstStyle/>
          <a:p>
            <a:pPr marL="0" indent="0" algn="just" defTabSz="457200">
              <a:lnSpc>
                <a:spcPct val="150000"/>
              </a:lnSpc>
              <a:spcBef>
                <a:spcPts val="0"/>
              </a:spcBef>
              <a:buSzTx/>
              <a:buNone/>
              <a:defRPr sz="3200">
                <a:solidFill>
                  <a:srgbClr val="212121"/>
                </a:solidFill>
                <a:latin typeface="Times Roman"/>
                <a:ea typeface="Times Roman"/>
                <a:cs typeface="Times Roman"/>
                <a:sym typeface="Times Roman"/>
              </a:defRPr>
            </a:pPr>
            <a:r>
              <a:t>Online Analytical Processing Server OLAP is based on the multidimensional data model. It allows managers, and analysts to get an insight of the information through fast, consistent, and interactive access to information. This chapter cover the types of OLAP, operations on OLAP, difference between OLAP, and statistical databases and OLTP. We have four types of OLAP servers:</a:t>
            </a:r>
            <a:endParaRPr sz="1200">
              <a:solidFill>
                <a:srgbClr val="000000"/>
              </a:solidFill>
            </a:endParaRPr>
          </a:p>
          <a:p>
            <a:pPr marL="406400" indent="-406400" algn="just" defTabSz="457200">
              <a:lnSpc>
                <a:spcPct val="150000"/>
              </a:lnSpc>
              <a:spcBef>
                <a:spcPts val="0"/>
              </a:spcBef>
              <a:defRPr sz="3200">
                <a:solidFill>
                  <a:srgbClr val="212121"/>
                </a:solidFill>
                <a:latin typeface="Times Roman"/>
                <a:ea typeface="Times Roman"/>
                <a:cs typeface="Times Roman"/>
                <a:sym typeface="Times Roman"/>
              </a:defRPr>
            </a:pPr>
            <a:r>
              <a:t>Relational OLAP ROLAP </a:t>
            </a:r>
          </a:p>
          <a:p>
            <a:pPr marL="406400" indent="-406400" algn="just" defTabSz="457200">
              <a:lnSpc>
                <a:spcPct val="150000"/>
              </a:lnSpc>
              <a:spcBef>
                <a:spcPts val="0"/>
              </a:spcBef>
              <a:defRPr sz="3200">
                <a:solidFill>
                  <a:srgbClr val="212121"/>
                </a:solidFill>
                <a:latin typeface="Times Roman"/>
                <a:ea typeface="Times Roman"/>
                <a:cs typeface="Times Roman"/>
                <a:sym typeface="Times Roman"/>
              </a:defRPr>
            </a:pPr>
            <a:r>
              <a:t>Multidimensional OLAP MOLAP </a:t>
            </a:r>
          </a:p>
          <a:p>
            <a:pPr marL="406400" indent="-406400" algn="just" defTabSz="457200">
              <a:lnSpc>
                <a:spcPct val="150000"/>
              </a:lnSpc>
              <a:spcBef>
                <a:spcPts val="0"/>
              </a:spcBef>
              <a:defRPr sz="3200">
                <a:solidFill>
                  <a:srgbClr val="212121"/>
                </a:solidFill>
                <a:latin typeface="Times Roman"/>
                <a:ea typeface="Times Roman"/>
                <a:cs typeface="Times Roman"/>
                <a:sym typeface="Times Roman"/>
              </a:defRPr>
            </a:pPr>
            <a:r>
              <a:t>Hybrid OLAP HOLAP </a:t>
            </a:r>
          </a:p>
          <a:p>
            <a:pPr marL="406400" indent="-406400" algn="just" defTabSz="457200">
              <a:lnSpc>
                <a:spcPct val="150000"/>
              </a:lnSpc>
              <a:spcBef>
                <a:spcPts val="0"/>
              </a:spcBef>
              <a:defRPr sz="3200">
                <a:solidFill>
                  <a:srgbClr val="212121"/>
                </a:solidFill>
                <a:latin typeface="Times Roman"/>
                <a:ea typeface="Times Roman"/>
                <a:cs typeface="Times Roman"/>
                <a:sym typeface="Times Roman"/>
              </a:defRPr>
            </a:pPr>
            <a:r>
              <a:t>Specialized SQL Servers</a:t>
            </a:r>
            <a:endParaRPr sz="1200">
              <a:solidFill>
                <a:srgbClr val="000000"/>
              </a:solidFill>
            </a:endParaRPr>
          </a:p>
        </p:txBody>
      </p:sp>
      <p:pic>
        <p:nvPicPr>
          <p:cNvPr id="250" name="Image" descr="Image"/>
          <p:cNvPicPr>
            <a:picLocks noChangeAspect="1"/>
          </p:cNvPicPr>
          <p:nvPr/>
        </p:nvPicPr>
        <p:blipFill>
          <a:blip r:embed="rId2">
            <a:extLst/>
          </a:blip>
          <a:srcRect l="6339" t="0" r="6339" b="0"/>
          <a:stretch>
            <a:fillRect/>
          </a:stretch>
        </p:blipFill>
        <p:spPr>
          <a:xfrm>
            <a:off x="12260318" y="2333226"/>
            <a:ext cx="11355886" cy="11430001"/>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Relational OLAP"/>
          <p:cNvSpPr txBox="1"/>
          <p:nvPr>
            <p:ph type="body" idx="21"/>
          </p:nvPr>
        </p:nvSpPr>
        <p:spPr>
          <a:xfrm>
            <a:off x="1206500" y="975962"/>
            <a:ext cx="10445859" cy="934780"/>
          </a:xfrm>
          <a:prstGeom prst="rect">
            <a:avLst/>
          </a:prstGeom>
          <a:extLst>
            <a:ext uri="{C572A759-6A51-4108-AA02-DFA0A04FC94B}">
              <ma14:wrappingTextBoxFlag xmlns:ma14="http://schemas.microsoft.com/office/mac/drawingml/2011/main" val="1"/>
            </a:ext>
          </a:extLst>
        </p:spPr>
        <p:txBody>
          <a:bodyPr/>
          <a:lstStyle>
            <a:lvl1pPr algn="ctr">
              <a:defRPr sz="5400"/>
            </a:lvl1pPr>
          </a:lstStyle>
          <a:p>
            <a:pPr/>
            <a:r>
              <a:t>Relational OLAP</a:t>
            </a:r>
          </a:p>
        </p:txBody>
      </p:sp>
      <p:sp>
        <p:nvSpPr>
          <p:cNvPr id="253" name="ROLAP servers are placed between relational back-end server and client front-end tools. To store and manage warehouse data, ROLAP uses relational or extended-relational DBMS.…"/>
          <p:cNvSpPr txBox="1"/>
          <p:nvPr>
            <p:ph type="body" sz="quarter" idx="1"/>
          </p:nvPr>
        </p:nvSpPr>
        <p:spPr>
          <a:xfrm>
            <a:off x="1206500" y="2343504"/>
            <a:ext cx="10445859" cy="4687957"/>
          </a:xfrm>
          <a:prstGeom prst="rect">
            <a:avLst/>
          </a:prstGeom>
        </p:spPr>
        <p:txBody>
          <a:bodyPr/>
          <a:lstStyle/>
          <a:p>
            <a:pPr marL="0" indent="0" algn="just" defTabSz="457200">
              <a:lnSpc>
                <a:spcPct val="120000"/>
              </a:lnSpc>
              <a:spcBef>
                <a:spcPts val="0"/>
              </a:spcBef>
              <a:buSzTx/>
              <a:buNone/>
              <a:defRPr sz="3200">
                <a:solidFill>
                  <a:srgbClr val="212121"/>
                </a:solidFill>
                <a:latin typeface="Times Roman"/>
                <a:ea typeface="Times Roman"/>
                <a:cs typeface="Times Roman"/>
                <a:sym typeface="Times Roman"/>
              </a:defRPr>
            </a:pPr>
            <a:r>
              <a:t>ROLAP servers are placed between relational back-end server and client front-end tools. To store and manage warehouse data, ROLAP uses relational or extended-relational DBMS.</a:t>
            </a:r>
            <a:endParaRPr>
              <a:solidFill>
                <a:srgbClr val="000000"/>
              </a:solidFill>
            </a:endParaRPr>
          </a:p>
          <a:p>
            <a:pPr marL="0" indent="0" algn="just" defTabSz="457200">
              <a:lnSpc>
                <a:spcPct val="120000"/>
              </a:lnSpc>
              <a:spcBef>
                <a:spcPts val="0"/>
              </a:spcBef>
              <a:buSzTx/>
              <a:buNone/>
              <a:defRPr sz="3200">
                <a:solidFill>
                  <a:srgbClr val="212121"/>
                </a:solidFill>
                <a:latin typeface="Times Roman"/>
                <a:ea typeface="Times Roman"/>
                <a:cs typeface="Times Roman"/>
                <a:sym typeface="Times Roman"/>
              </a:defRPr>
            </a:pPr>
            <a:r>
              <a:t>ROLAP includes the following:</a:t>
            </a:r>
            <a:endParaRPr>
              <a:solidFill>
                <a:srgbClr val="000000"/>
              </a:solidFill>
            </a:endParaRPr>
          </a:p>
          <a:p>
            <a:pPr marL="0" indent="0" algn="just" defTabSz="457200">
              <a:lnSpc>
                <a:spcPct val="120000"/>
              </a:lnSpc>
              <a:spcBef>
                <a:spcPts val="0"/>
              </a:spcBef>
              <a:buSzTx/>
              <a:buNone/>
              <a:defRPr sz="3200">
                <a:solidFill>
                  <a:srgbClr val="212121"/>
                </a:solidFill>
                <a:latin typeface="Times Roman"/>
                <a:ea typeface="Times Roman"/>
                <a:cs typeface="Times Roman"/>
                <a:sym typeface="Times Roman"/>
              </a:defRPr>
            </a:pPr>
            <a:r>
              <a:t>Implementation of aggregation navigation logic. </a:t>
            </a:r>
            <a:endParaRPr>
              <a:solidFill>
                <a:srgbClr val="000000"/>
              </a:solidFill>
            </a:endParaRPr>
          </a:p>
          <a:p>
            <a:pPr marL="0" indent="0" algn="just" defTabSz="457200">
              <a:lnSpc>
                <a:spcPct val="120000"/>
              </a:lnSpc>
              <a:spcBef>
                <a:spcPts val="0"/>
              </a:spcBef>
              <a:buSzTx/>
              <a:buNone/>
              <a:defRPr sz="3200">
                <a:solidFill>
                  <a:srgbClr val="212121"/>
                </a:solidFill>
                <a:latin typeface="Times Roman"/>
                <a:ea typeface="Times Roman"/>
                <a:cs typeface="Times Roman"/>
                <a:sym typeface="Times Roman"/>
              </a:defRPr>
            </a:pPr>
            <a:r>
              <a:t>Optimization for each DBMS back end. </a:t>
            </a:r>
            <a:endParaRPr>
              <a:solidFill>
                <a:srgbClr val="000000"/>
              </a:solidFill>
            </a:endParaRPr>
          </a:p>
          <a:p>
            <a:pPr marL="0" indent="0" algn="just" defTabSz="457200">
              <a:lnSpc>
                <a:spcPct val="120000"/>
              </a:lnSpc>
              <a:spcBef>
                <a:spcPts val="0"/>
              </a:spcBef>
              <a:buSzTx/>
              <a:buNone/>
              <a:defRPr sz="3200">
                <a:solidFill>
                  <a:srgbClr val="212121"/>
                </a:solidFill>
                <a:latin typeface="Times Roman"/>
                <a:ea typeface="Times Roman"/>
                <a:cs typeface="Times Roman"/>
                <a:sym typeface="Times Roman"/>
              </a:defRPr>
            </a:pPr>
            <a:r>
              <a:t>Additional tools and services.</a:t>
            </a:r>
            <a:endParaRPr>
              <a:solidFill>
                <a:srgbClr val="000000"/>
              </a:solidFill>
            </a:endParaRPr>
          </a:p>
        </p:txBody>
      </p:sp>
      <p:sp>
        <p:nvSpPr>
          <p:cNvPr id="254" name="Multidimensional OLAP"/>
          <p:cNvSpPr txBox="1"/>
          <p:nvPr/>
        </p:nvSpPr>
        <p:spPr>
          <a:xfrm>
            <a:off x="12423599" y="975962"/>
            <a:ext cx="10445859"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825500">
              <a:defRPr b="1" sz="5400">
                <a:solidFill>
                  <a:srgbClr val="000000"/>
                </a:solidFill>
              </a:defRPr>
            </a:lvl1pPr>
          </a:lstStyle>
          <a:p>
            <a:pPr/>
            <a:r>
              <a:t>Multidimensional OLAP</a:t>
            </a:r>
          </a:p>
        </p:txBody>
      </p:sp>
      <p:sp>
        <p:nvSpPr>
          <p:cNvPr id="255" name="MOLAP uses array-based multidimensional storage engines for multidimensional views of data. With multidimensional data stores, the storage utilization may be low if the data set is sparse. Therefore, many MOLAP server use two levels of data storage repre"/>
          <p:cNvSpPr txBox="1"/>
          <p:nvPr/>
        </p:nvSpPr>
        <p:spPr>
          <a:xfrm>
            <a:off x="12423599" y="2343504"/>
            <a:ext cx="10445859" cy="46879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just" defTabSz="457200">
              <a:lnSpc>
                <a:spcPct val="120000"/>
              </a:lnSpc>
              <a:spcBef>
                <a:spcPts val="2700"/>
              </a:spcBef>
              <a:defRPr sz="3200">
                <a:solidFill>
                  <a:srgbClr val="000000"/>
                </a:solidFill>
                <a:latin typeface="Times Roman"/>
                <a:ea typeface="Times Roman"/>
                <a:cs typeface="Times Roman"/>
                <a:sym typeface="Times Roman"/>
              </a:defRPr>
            </a:lvl1pPr>
          </a:lstStyle>
          <a:p>
            <a:pPr/>
            <a:r>
              <a:t>MOLAP uses array-based multidimensional storage engines for multidimensional views of data. With multidimensional data stores, the storage utilization may be low if the data set is sparse. Therefore, many MOLAP server use two levels of data storage representation to handle dense and sparse data sets.</a:t>
            </a:r>
          </a:p>
        </p:txBody>
      </p:sp>
      <p:sp>
        <p:nvSpPr>
          <p:cNvPr id="256" name="Hybrid OLAP"/>
          <p:cNvSpPr txBox="1"/>
          <p:nvPr/>
        </p:nvSpPr>
        <p:spPr>
          <a:xfrm>
            <a:off x="1360521" y="7464223"/>
            <a:ext cx="10445859"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825500">
              <a:defRPr b="1" sz="5400">
                <a:solidFill>
                  <a:srgbClr val="000000"/>
                </a:solidFill>
              </a:defRPr>
            </a:lvl1pPr>
          </a:lstStyle>
          <a:p>
            <a:pPr/>
            <a:r>
              <a:t>Hybrid OLAP</a:t>
            </a:r>
          </a:p>
        </p:txBody>
      </p:sp>
      <p:sp>
        <p:nvSpPr>
          <p:cNvPr id="257" name="Specialized SQL Servers"/>
          <p:cNvSpPr txBox="1"/>
          <p:nvPr/>
        </p:nvSpPr>
        <p:spPr>
          <a:xfrm>
            <a:off x="12577620" y="7464223"/>
            <a:ext cx="10445859"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825500">
              <a:defRPr b="1" sz="5400">
                <a:solidFill>
                  <a:srgbClr val="000000"/>
                </a:solidFill>
              </a:defRPr>
            </a:lvl1pPr>
          </a:lstStyle>
          <a:p>
            <a:pPr/>
            <a:r>
              <a:t>Specialized SQL Servers</a:t>
            </a:r>
          </a:p>
        </p:txBody>
      </p:sp>
      <p:sp>
        <p:nvSpPr>
          <p:cNvPr id="258" name="Specialized SQL servers provide advanced query language and query processing support for SQL queries over star and snowflake schemas in a read-only environment."/>
          <p:cNvSpPr txBox="1"/>
          <p:nvPr/>
        </p:nvSpPr>
        <p:spPr>
          <a:xfrm>
            <a:off x="12577620" y="8831765"/>
            <a:ext cx="10445859" cy="46879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just" defTabSz="457200">
              <a:lnSpc>
                <a:spcPct val="120000"/>
              </a:lnSpc>
              <a:spcBef>
                <a:spcPts val="2700"/>
              </a:spcBef>
              <a:defRPr sz="3200">
                <a:solidFill>
                  <a:srgbClr val="000000"/>
                </a:solidFill>
                <a:latin typeface="Times Roman"/>
                <a:ea typeface="Times Roman"/>
                <a:cs typeface="Times Roman"/>
                <a:sym typeface="Times Roman"/>
              </a:defRPr>
            </a:lvl1pPr>
          </a:lstStyle>
          <a:p>
            <a:pPr/>
            <a:r>
              <a:t>Specialized SQL servers provide advanced query language and query processing support for SQL queries over star and snowflake schemas in a read-only environment.</a:t>
            </a:r>
          </a:p>
        </p:txBody>
      </p:sp>
      <p:sp>
        <p:nvSpPr>
          <p:cNvPr id="259" name="Hybrid OLAP is a combination of both ROLAP and MOLAP. It offers higher scalability of ROLAP and faster computation of MOLAP. HOLAP servers allow large data volumes of detailed information. The aggregations are stored separately in the MOLAP store."/>
          <p:cNvSpPr txBox="1"/>
          <p:nvPr/>
        </p:nvSpPr>
        <p:spPr>
          <a:xfrm>
            <a:off x="1360521" y="8831765"/>
            <a:ext cx="10445859" cy="46879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just" defTabSz="457200">
              <a:lnSpc>
                <a:spcPct val="120000"/>
              </a:lnSpc>
              <a:defRPr sz="3200">
                <a:solidFill>
                  <a:srgbClr val="212121"/>
                </a:solidFill>
                <a:latin typeface="Times Roman"/>
                <a:ea typeface="Times Roman"/>
                <a:cs typeface="Times Roman"/>
                <a:sym typeface="Times Roman"/>
              </a:defRPr>
            </a:lvl1pPr>
          </a:lstStyle>
          <a:p>
            <a:pPr/>
            <a:r>
              <a:t>Hybrid OLAP is a combination of both ROLAP and MOLAP. It offers higher scalability of ROLAP and faster computation of MOLAP. HOLAP servers allow large data volumes of detailed information. The aggregations are stored separately in the MOLAP store.</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Data Warehousing Metadata Concepts"/>
          <p:cNvSpPr txBox="1"/>
          <p:nvPr>
            <p:ph type="title"/>
          </p:nvPr>
        </p:nvSpPr>
        <p:spPr>
          <a:xfrm>
            <a:off x="1206500" y="1077359"/>
            <a:ext cx="21971001" cy="1433164"/>
          </a:xfrm>
          <a:prstGeom prst="rect">
            <a:avLst/>
          </a:prstGeom>
        </p:spPr>
        <p:txBody>
          <a:bodyPr/>
          <a:lstStyle>
            <a:lvl1pPr algn="ctr"/>
          </a:lstStyle>
          <a:p>
            <a:pPr/>
            <a:r>
              <a:t>Data Warehousing Metadata Concepts</a:t>
            </a:r>
          </a:p>
        </p:txBody>
      </p:sp>
      <p:sp>
        <p:nvSpPr>
          <p:cNvPr id="262" name="Metadata is simply defined as data about data. The data that is used to represent other data is known as metadata. For example, the index of a book serves as a metadata for the contents in the book. In other words, we can say that metadata is the summari"/>
          <p:cNvSpPr txBox="1"/>
          <p:nvPr>
            <p:ph type="body" sz="half" idx="1"/>
          </p:nvPr>
        </p:nvSpPr>
        <p:spPr>
          <a:xfrm>
            <a:off x="1206500" y="3338105"/>
            <a:ext cx="21971000" cy="4893818"/>
          </a:xfrm>
          <a:prstGeom prst="rect">
            <a:avLst/>
          </a:prstGeom>
        </p:spPr>
        <p:txBody>
          <a:bodyPr/>
          <a:lstStyle/>
          <a:p>
            <a:pPr marL="0" indent="0" algn="just" defTabSz="457200">
              <a:lnSpc>
                <a:spcPct val="150000"/>
              </a:lnSpc>
              <a:spcBef>
                <a:spcPts val="0"/>
              </a:spcBef>
              <a:buSzTx/>
              <a:buNone/>
              <a:defRPr sz="3300">
                <a:latin typeface="Times Roman"/>
                <a:ea typeface="Times Roman"/>
                <a:cs typeface="Times Roman"/>
                <a:sym typeface="Times Roman"/>
              </a:defRPr>
            </a:pPr>
            <a:r>
              <a:t>Metadata is simply defined as data about data. The data that is used to represent other data is known as metadata. For example, the index of a book serves as a metadata for the contents in the book. In other words, we can say that metadata is the summarized data that leads us to detailed data. In terms of data warehouse, we can define metadata as follows:</a:t>
            </a:r>
          </a:p>
          <a:p>
            <a:pPr marL="406400" indent="-406400" algn="just" defTabSz="457200">
              <a:lnSpc>
                <a:spcPct val="150000"/>
              </a:lnSpc>
              <a:spcBef>
                <a:spcPts val="0"/>
              </a:spcBef>
              <a:defRPr sz="3300">
                <a:latin typeface="Times Roman"/>
                <a:ea typeface="Times Roman"/>
                <a:cs typeface="Times Roman"/>
                <a:sym typeface="Times Roman"/>
              </a:defRPr>
            </a:pPr>
            <a:r>
              <a:t>Metadata is the road-map to a data warehouse.</a:t>
            </a:r>
          </a:p>
          <a:p>
            <a:pPr marL="406400" indent="-406400" algn="just" defTabSz="457200">
              <a:lnSpc>
                <a:spcPct val="150000"/>
              </a:lnSpc>
              <a:spcBef>
                <a:spcPts val="0"/>
              </a:spcBef>
              <a:defRPr sz="3300">
                <a:latin typeface="Times Roman"/>
                <a:ea typeface="Times Roman"/>
                <a:cs typeface="Times Roman"/>
                <a:sym typeface="Times Roman"/>
              </a:defRPr>
            </a:pPr>
            <a:r>
              <a:t>Metadata in a data warehouse defines the warehouse objects.</a:t>
            </a:r>
          </a:p>
          <a:p>
            <a:pPr marL="406400" indent="-406400" algn="just" defTabSz="457200">
              <a:lnSpc>
                <a:spcPct val="150000"/>
              </a:lnSpc>
              <a:spcBef>
                <a:spcPts val="0"/>
              </a:spcBef>
              <a:defRPr sz="3300">
                <a:latin typeface="Times Roman"/>
                <a:ea typeface="Times Roman"/>
                <a:cs typeface="Times Roman"/>
                <a:sym typeface="Times Roman"/>
              </a:defRPr>
            </a:pPr>
            <a:r>
              <a:t>Metadata acts as a directory. This directory helps the decision support system to locate the contents of a data warehouse.</a:t>
            </a:r>
          </a:p>
        </p:txBody>
      </p:sp>
      <p:pic>
        <p:nvPicPr>
          <p:cNvPr id="263" name="Image" descr="Image"/>
          <p:cNvPicPr>
            <a:picLocks noChangeAspect="1"/>
          </p:cNvPicPr>
          <p:nvPr/>
        </p:nvPicPr>
        <p:blipFill>
          <a:blip r:embed="rId2">
            <a:extLst/>
          </a:blip>
          <a:stretch>
            <a:fillRect/>
          </a:stretch>
        </p:blipFill>
        <p:spPr>
          <a:xfrm>
            <a:off x="12892762" y="7943313"/>
            <a:ext cx="10438690" cy="5219345"/>
          </a:xfrm>
          <a:prstGeom prst="rect">
            <a:avLst/>
          </a:prstGeom>
          <a:ln w="12700">
            <a:miter lim="400000"/>
          </a:ln>
        </p:spPr>
      </p:pic>
      <p:sp>
        <p:nvSpPr>
          <p:cNvPr id="264" name="Note: In a data warehouse, we create metadata for the data names and definitions of a given data warehouse. Along with this metadata, additional metadata is also created for time-stamping any extracted data, the source of extracted data."/>
          <p:cNvSpPr txBox="1"/>
          <p:nvPr/>
        </p:nvSpPr>
        <p:spPr>
          <a:xfrm>
            <a:off x="1123639" y="9059506"/>
            <a:ext cx="11016111" cy="289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defTabSz="457200">
              <a:lnSpc>
                <a:spcPct val="150000"/>
              </a:lnSpc>
              <a:defRPr sz="3300">
                <a:solidFill>
                  <a:srgbClr val="000000"/>
                </a:solidFill>
                <a:latin typeface="Times Roman"/>
                <a:ea typeface="Times Roman"/>
                <a:cs typeface="Times Roman"/>
                <a:sym typeface="Times Roman"/>
              </a:defRPr>
            </a:lvl1pPr>
          </a:lstStyle>
          <a:p>
            <a:pPr/>
            <a:r>
              <a:t>Note: In a data warehouse, we create metadata for the data names and definitions of a given data warehouse. Along with this metadata, additional metadata is also created for time-stamping any extracted data, the source of extracted data.</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Categories of Metadata"/>
          <p:cNvSpPr txBox="1"/>
          <p:nvPr>
            <p:ph type="title"/>
          </p:nvPr>
        </p:nvSpPr>
        <p:spPr>
          <a:xfrm>
            <a:off x="1206500" y="1077359"/>
            <a:ext cx="21971000" cy="1433164"/>
          </a:xfrm>
          <a:prstGeom prst="rect">
            <a:avLst/>
          </a:prstGeom>
        </p:spPr>
        <p:txBody>
          <a:bodyPr/>
          <a:lstStyle>
            <a:lvl1pPr algn="ctr"/>
          </a:lstStyle>
          <a:p>
            <a:pPr/>
            <a:r>
              <a:t>Categories of Metadata</a:t>
            </a:r>
          </a:p>
        </p:txBody>
      </p:sp>
      <p:sp>
        <p:nvSpPr>
          <p:cNvPr id="267" name="Metadata can be broadly categorized into three categories:…"/>
          <p:cNvSpPr txBox="1"/>
          <p:nvPr>
            <p:ph type="body" idx="1"/>
          </p:nvPr>
        </p:nvSpPr>
        <p:spPr>
          <a:xfrm>
            <a:off x="1206500" y="3558521"/>
            <a:ext cx="21971000" cy="8748433"/>
          </a:xfrm>
          <a:prstGeom prst="rect">
            <a:avLst/>
          </a:prstGeom>
        </p:spPr>
        <p:txBody>
          <a:bodyPr/>
          <a:lstStyle/>
          <a:p>
            <a:pPr marL="0" indent="0" algn="just" defTabSz="457200">
              <a:lnSpc>
                <a:spcPct val="150000"/>
              </a:lnSpc>
              <a:spcBef>
                <a:spcPts val="0"/>
              </a:spcBef>
              <a:buSzTx/>
              <a:buNone/>
              <a:defRPr sz="4000">
                <a:latin typeface="Times Roman"/>
                <a:ea typeface="Times Roman"/>
                <a:cs typeface="Times Roman"/>
                <a:sym typeface="Times Roman"/>
              </a:defRPr>
            </a:pPr>
            <a:r>
              <a:t>Metadata can be broadly categorized into three categories:</a:t>
            </a:r>
          </a:p>
          <a:p>
            <a:pPr marL="508000" indent="-508000" algn="just" defTabSz="457200">
              <a:lnSpc>
                <a:spcPct val="150000"/>
              </a:lnSpc>
              <a:spcBef>
                <a:spcPts val="0"/>
              </a:spcBef>
              <a:defRPr sz="4000">
                <a:latin typeface="Times Roman"/>
                <a:ea typeface="Times Roman"/>
                <a:cs typeface="Times Roman"/>
                <a:sym typeface="Times Roman"/>
              </a:defRPr>
            </a:pPr>
            <a:r>
              <a:t>Business Metadata - It has the data ownership information, business definition, and changing policies.</a:t>
            </a:r>
          </a:p>
          <a:p>
            <a:pPr marL="508000" indent="-508000" algn="just" defTabSz="457200">
              <a:lnSpc>
                <a:spcPct val="150000"/>
              </a:lnSpc>
              <a:spcBef>
                <a:spcPts val="0"/>
              </a:spcBef>
              <a:defRPr sz="4000">
                <a:latin typeface="Times Roman"/>
                <a:ea typeface="Times Roman"/>
                <a:cs typeface="Times Roman"/>
                <a:sym typeface="Times Roman"/>
              </a:defRPr>
            </a:pPr>
            <a:r>
              <a:t>Technical Metadata - It includes database system names, table and column names and sizes, data types and allowed values. Technical metadata also includes structural information such as primary and foreign key attributes and indices. </a:t>
            </a:r>
          </a:p>
          <a:p>
            <a:pPr marL="508000" indent="-508000" algn="just" defTabSz="457200">
              <a:lnSpc>
                <a:spcPct val="150000"/>
              </a:lnSpc>
              <a:spcBef>
                <a:spcPts val="0"/>
              </a:spcBef>
              <a:defRPr sz="4000">
                <a:latin typeface="Times Roman"/>
                <a:ea typeface="Times Roman"/>
                <a:cs typeface="Times Roman"/>
                <a:sym typeface="Times Roman"/>
              </a:defRPr>
            </a:pPr>
            <a:r>
              <a:t>Operational Metadata - It includes currency of data and data lineage. Currency of data means whether the data is active, archived, or purged. Lineage of data means the history of data migrated and transformation applied on it.</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Role of Metadata"/>
          <p:cNvSpPr txBox="1"/>
          <p:nvPr>
            <p:ph type="title"/>
          </p:nvPr>
        </p:nvSpPr>
        <p:spPr>
          <a:xfrm>
            <a:off x="1206500" y="579727"/>
            <a:ext cx="21971001" cy="1433163"/>
          </a:xfrm>
          <a:prstGeom prst="rect">
            <a:avLst/>
          </a:prstGeom>
        </p:spPr>
        <p:txBody>
          <a:bodyPr/>
          <a:lstStyle>
            <a:lvl1pPr algn="ctr"/>
          </a:lstStyle>
          <a:p>
            <a:pPr/>
            <a:r>
              <a:t>Role of Metadata</a:t>
            </a:r>
          </a:p>
        </p:txBody>
      </p:sp>
      <p:sp>
        <p:nvSpPr>
          <p:cNvPr id="270" name="Metadata has a very important role in a data warehouse. The role of metadata in a warehouse is different from the warehouse data, yet it plays an important role. The various roles of metadata are explained below.…"/>
          <p:cNvSpPr txBox="1"/>
          <p:nvPr>
            <p:ph type="body" idx="1"/>
          </p:nvPr>
        </p:nvSpPr>
        <p:spPr>
          <a:xfrm>
            <a:off x="1206500" y="2503789"/>
            <a:ext cx="21971001" cy="10536767"/>
          </a:xfrm>
          <a:prstGeom prst="rect">
            <a:avLst/>
          </a:prstGeom>
        </p:spPr>
        <p:txBody>
          <a:bodyPr/>
          <a:lstStyle/>
          <a:p>
            <a:pPr marL="0" indent="0" algn="just" defTabSz="452627">
              <a:lnSpc>
                <a:spcPct val="150000"/>
              </a:lnSpc>
              <a:spcBef>
                <a:spcPts val="0"/>
              </a:spcBef>
              <a:buSzTx/>
              <a:buNone/>
              <a:defRPr sz="3663">
                <a:latin typeface="Times Roman"/>
                <a:ea typeface="Times Roman"/>
                <a:cs typeface="Times Roman"/>
                <a:sym typeface="Times Roman"/>
              </a:defRPr>
            </a:pPr>
            <a:r>
              <a:t>Metadata has a very important role in a data warehouse. The role of metadata in a warehouse is different from the warehouse data, yet it plays an important role. The various roles of metadata are explained below.</a:t>
            </a:r>
          </a:p>
          <a:p>
            <a:pPr marL="402336" indent="-402336" algn="just" defTabSz="452627">
              <a:lnSpc>
                <a:spcPct val="150000"/>
              </a:lnSpc>
              <a:spcBef>
                <a:spcPts val="0"/>
              </a:spcBef>
              <a:defRPr sz="3663">
                <a:latin typeface="Times Roman"/>
                <a:ea typeface="Times Roman"/>
                <a:cs typeface="Times Roman"/>
                <a:sym typeface="Times Roman"/>
              </a:defRPr>
            </a:pPr>
            <a:r>
              <a:t>Metadata acts as a directory. This directory helps the decision support system to locate the contents of the data warehouse.</a:t>
            </a:r>
          </a:p>
          <a:p>
            <a:pPr marL="402336" indent="-402336" algn="just" defTabSz="452627">
              <a:lnSpc>
                <a:spcPct val="150000"/>
              </a:lnSpc>
              <a:spcBef>
                <a:spcPts val="0"/>
              </a:spcBef>
              <a:defRPr sz="3663">
                <a:latin typeface="Times Roman"/>
                <a:ea typeface="Times Roman"/>
                <a:cs typeface="Times Roman"/>
                <a:sym typeface="Times Roman"/>
              </a:defRPr>
            </a:pPr>
            <a:r>
              <a:t>Metadata helps in decision support system for mapping of data when data is transformed from the operational environment to the data warehouse environment.</a:t>
            </a:r>
          </a:p>
          <a:p>
            <a:pPr marL="402336" indent="-402336" algn="just" defTabSz="452627">
              <a:lnSpc>
                <a:spcPct val="150000"/>
              </a:lnSpc>
              <a:spcBef>
                <a:spcPts val="0"/>
              </a:spcBef>
              <a:defRPr sz="3663">
                <a:latin typeface="Times Roman"/>
                <a:ea typeface="Times Roman"/>
                <a:cs typeface="Times Roman"/>
                <a:sym typeface="Times Roman"/>
              </a:defRPr>
            </a:pPr>
            <a:r>
              <a:t>Metadata helps in summarization between current detailed data and highly summarized data.</a:t>
            </a:r>
          </a:p>
          <a:p>
            <a:pPr marL="402336" indent="-402336" algn="just" defTabSz="452627">
              <a:lnSpc>
                <a:spcPct val="150000"/>
              </a:lnSpc>
              <a:spcBef>
                <a:spcPts val="0"/>
              </a:spcBef>
              <a:defRPr sz="3663">
                <a:latin typeface="Times Roman"/>
                <a:ea typeface="Times Roman"/>
                <a:cs typeface="Times Roman"/>
                <a:sym typeface="Times Roman"/>
              </a:defRPr>
            </a:pPr>
            <a:r>
              <a:t>Metadata also helps in summarization between lightly detailed data and highly summarized data.</a:t>
            </a:r>
          </a:p>
          <a:p>
            <a:pPr marL="402336" indent="-402336" algn="just" defTabSz="452627">
              <a:lnSpc>
                <a:spcPct val="150000"/>
              </a:lnSpc>
              <a:spcBef>
                <a:spcPts val="0"/>
              </a:spcBef>
              <a:defRPr sz="3663">
                <a:latin typeface="Times Roman"/>
                <a:ea typeface="Times Roman"/>
                <a:cs typeface="Times Roman"/>
                <a:sym typeface="Times Roman"/>
              </a:defRPr>
            </a:pPr>
            <a:r>
              <a:t>Metadata is used for query tools.</a:t>
            </a:r>
          </a:p>
          <a:p>
            <a:pPr marL="402336" indent="-402336" algn="just" defTabSz="452627">
              <a:lnSpc>
                <a:spcPct val="150000"/>
              </a:lnSpc>
              <a:spcBef>
                <a:spcPts val="0"/>
              </a:spcBef>
              <a:defRPr sz="3663">
                <a:latin typeface="Times Roman"/>
                <a:ea typeface="Times Roman"/>
                <a:cs typeface="Times Roman"/>
                <a:sym typeface="Times Roman"/>
              </a:defRPr>
            </a:pPr>
            <a:r>
              <a:t>Metadata is used in extraction and cleansing tools.</a:t>
            </a:r>
          </a:p>
          <a:p>
            <a:pPr marL="402336" indent="-402336" algn="just" defTabSz="452627">
              <a:lnSpc>
                <a:spcPct val="150000"/>
              </a:lnSpc>
              <a:spcBef>
                <a:spcPts val="0"/>
              </a:spcBef>
              <a:defRPr sz="3663">
                <a:latin typeface="Times Roman"/>
                <a:ea typeface="Times Roman"/>
                <a:cs typeface="Times Roman"/>
                <a:sym typeface="Times Roman"/>
              </a:defRPr>
            </a:pPr>
            <a:r>
              <a:t>Metadata is used in reporting tools.</a:t>
            </a:r>
          </a:p>
          <a:p>
            <a:pPr marL="402336" indent="-402336" algn="just" defTabSz="452627">
              <a:lnSpc>
                <a:spcPct val="150000"/>
              </a:lnSpc>
              <a:spcBef>
                <a:spcPts val="0"/>
              </a:spcBef>
              <a:defRPr sz="3663">
                <a:latin typeface="Times Roman"/>
                <a:ea typeface="Times Roman"/>
                <a:cs typeface="Times Roman"/>
                <a:sym typeface="Times Roman"/>
              </a:defRPr>
            </a:pPr>
            <a:r>
              <a:t>Metadata is used in transformation tools.</a:t>
            </a:r>
          </a:p>
          <a:p>
            <a:pPr marL="402336" indent="-402336" algn="just" defTabSz="452627">
              <a:lnSpc>
                <a:spcPct val="150000"/>
              </a:lnSpc>
              <a:spcBef>
                <a:spcPts val="0"/>
              </a:spcBef>
              <a:defRPr sz="3663">
                <a:latin typeface="Times Roman"/>
                <a:ea typeface="Times Roman"/>
                <a:cs typeface="Times Roman"/>
                <a:sym typeface="Times Roman"/>
              </a:defRPr>
            </a:pPr>
            <a:r>
              <a:t>Metadata plays an important role in loading functions.</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Challenges for Metadata Management"/>
          <p:cNvSpPr txBox="1"/>
          <p:nvPr>
            <p:ph type="title"/>
          </p:nvPr>
        </p:nvSpPr>
        <p:spPr>
          <a:xfrm>
            <a:off x="1206500" y="792998"/>
            <a:ext cx="21971000" cy="1433163"/>
          </a:xfrm>
          <a:prstGeom prst="rect">
            <a:avLst/>
          </a:prstGeom>
        </p:spPr>
        <p:txBody>
          <a:bodyPr/>
          <a:lstStyle>
            <a:lvl1pPr algn="ctr"/>
          </a:lstStyle>
          <a:p>
            <a:pPr/>
            <a:r>
              <a:t>Challenges for Metadata Management</a:t>
            </a:r>
          </a:p>
        </p:txBody>
      </p:sp>
      <p:sp>
        <p:nvSpPr>
          <p:cNvPr id="273" name="The importance of metadata can not be overstated. Metadata helps in driving the accuracy of reports, validates data transformation, and ensures the accuracy of calculations.  Metadata also enforces the definition of business terms to business end-users. "/>
          <p:cNvSpPr txBox="1"/>
          <p:nvPr>
            <p:ph type="body" idx="1"/>
          </p:nvPr>
        </p:nvSpPr>
        <p:spPr>
          <a:xfrm>
            <a:off x="1206500" y="3050097"/>
            <a:ext cx="21971000" cy="10037853"/>
          </a:xfrm>
          <a:prstGeom prst="rect">
            <a:avLst/>
          </a:prstGeom>
        </p:spPr>
        <p:txBody>
          <a:bodyPr/>
          <a:lstStyle/>
          <a:p>
            <a:pPr marL="0" indent="0" algn="just" defTabSz="457200">
              <a:lnSpc>
                <a:spcPct val="150000"/>
              </a:lnSpc>
              <a:spcBef>
                <a:spcPts val="0"/>
              </a:spcBef>
              <a:buSzTx/>
              <a:buNone/>
              <a:defRPr sz="3500">
                <a:latin typeface="Times Roman"/>
                <a:ea typeface="Times Roman"/>
                <a:cs typeface="Times Roman"/>
                <a:sym typeface="Times Roman"/>
              </a:defRPr>
            </a:pPr>
            <a:r>
              <a:t>The importance of metadata can not be overstated. Metadata helps in driving the accuracy of reports, validates data transformation, and ensures the accuracy of calculations.  Metadata also enforces the definition of business terms to business end-users. With all these uses of metadata, it also has its challenges. </a:t>
            </a:r>
          </a:p>
          <a:p>
            <a:pPr marL="0" indent="0" algn="just" defTabSz="457200">
              <a:lnSpc>
                <a:spcPct val="150000"/>
              </a:lnSpc>
              <a:spcBef>
                <a:spcPts val="0"/>
              </a:spcBef>
              <a:buSzTx/>
              <a:buNone/>
              <a:defRPr sz="3500">
                <a:latin typeface="Times Roman"/>
                <a:ea typeface="Times Roman"/>
                <a:cs typeface="Times Roman"/>
                <a:sym typeface="Times Roman"/>
              </a:defRPr>
            </a:pPr>
            <a:r>
              <a:t>Some of the challenges are discussed below:</a:t>
            </a:r>
          </a:p>
          <a:p>
            <a:pPr marL="419099" indent="-419099" algn="just" defTabSz="457200">
              <a:lnSpc>
                <a:spcPct val="150000"/>
              </a:lnSpc>
              <a:spcBef>
                <a:spcPts val="0"/>
              </a:spcBef>
              <a:defRPr sz="3500">
                <a:latin typeface="Times Roman"/>
                <a:ea typeface="Times Roman"/>
                <a:cs typeface="Times Roman"/>
                <a:sym typeface="Times Roman"/>
              </a:defRPr>
            </a:pPr>
            <a:r>
              <a:t>Metadata in a big organization is scattered across the organization. This metadata is spread in spreadsheets, databases, and applications.</a:t>
            </a:r>
          </a:p>
          <a:p>
            <a:pPr marL="419099" indent="-419099" algn="just" defTabSz="457200">
              <a:lnSpc>
                <a:spcPct val="150000"/>
              </a:lnSpc>
              <a:spcBef>
                <a:spcPts val="0"/>
              </a:spcBef>
              <a:defRPr sz="3500">
                <a:latin typeface="Times Roman"/>
                <a:ea typeface="Times Roman"/>
                <a:cs typeface="Times Roman"/>
                <a:sym typeface="Times Roman"/>
              </a:defRPr>
            </a:pPr>
            <a:r>
              <a:t>Metadata could be present in text files or multimedia files. To use this data for information management solutions, it has to be correctly defined. There are no industry-wide accepted standards. Data management solution vendors have</a:t>
            </a:r>
          </a:p>
          <a:p>
            <a:pPr marL="419099" indent="-419099" algn="just" defTabSz="457200">
              <a:lnSpc>
                <a:spcPct val="150000"/>
              </a:lnSpc>
              <a:spcBef>
                <a:spcPts val="0"/>
              </a:spcBef>
              <a:defRPr sz="3500">
                <a:latin typeface="Times Roman"/>
                <a:ea typeface="Times Roman"/>
                <a:cs typeface="Times Roman"/>
                <a:sym typeface="Times Roman"/>
              </a:defRPr>
            </a:pPr>
            <a:r>
              <a:t>narrow focus.</a:t>
            </a:r>
          </a:p>
          <a:p>
            <a:pPr marL="419099" indent="-419099" algn="just" defTabSz="457200">
              <a:lnSpc>
                <a:spcPct val="150000"/>
              </a:lnSpc>
              <a:spcBef>
                <a:spcPts val="0"/>
              </a:spcBef>
              <a:defRPr sz="3500">
                <a:latin typeface="Times Roman"/>
                <a:ea typeface="Times Roman"/>
                <a:cs typeface="Times Roman"/>
                <a:sym typeface="Times Roman"/>
              </a:defRPr>
            </a:pPr>
            <a:r>
              <a:t>There are no easy and accepted methods of passing metadata.</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Security Requirements"/>
          <p:cNvSpPr txBox="1"/>
          <p:nvPr>
            <p:ph type="title"/>
          </p:nvPr>
        </p:nvSpPr>
        <p:spPr>
          <a:xfrm>
            <a:off x="1206500" y="1021598"/>
            <a:ext cx="21971000" cy="1433163"/>
          </a:xfrm>
          <a:prstGeom prst="rect">
            <a:avLst/>
          </a:prstGeom>
        </p:spPr>
        <p:txBody>
          <a:bodyPr/>
          <a:lstStyle>
            <a:lvl1pPr algn="ctr"/>
          </a:lstStyle>
          <a:p>
            <a:pPr/>
            <a:r>
              <a:t>Security Requirements</a:t>
            </a:r>
          </a:p>
        </p:txBody>
      </p:sp>
      <p:sp>
        <p:nvSpPr>
          <p:cNvPr id="276" name="Adding security features affect the performance of the data warehouse, therefore it is important to determine the security requirements as early as possible. It is difficult to add security features after the data warehouse has gone live. During the desi"/>
          <p:cNvSpPr txBox="1"/>
          <p:nvPr>
            <p:ph type="body" idx="1"/>
          </p:nvPr>
        </p:nvSpPr>
        <p:spPr>
          <a:xfrm>
            <a:off x="1206499" y="3278697"/>
            <a:ext cx="21971001" cy="9208242"/>
          </a:xfrm>
          <a:prstGeom prst="rect">
            <a:avLst/>
          </a:prstGeom>
        </p:spPr>
        <p:txBody>
          <a:bodyPr/>
          <a:lstStyle/>
          <a:p>
            <a:pPr marL="0" indent="0" algn="just" defTabSz="457200">
              <a:lnSpc>
                <a:spcPct val="150000"/>
              </a:lnSpc>
              <a:spcBef>
                <a:spcPts val="0"/>
              </a:spcBef>
              <a:buSzTx/>
              <a:buNone/>
              <a:defRPr sz="3300">
                <a:latin typeface="Times Roman"/>
                <a:ea typeface="Times Roman"/>
                <a:cs typeface="Times Roman"/>
                <a:sym typeface="Times Roman"/>
              </a:defRPr>
            </a:pPr>
            <a:r>
              <a:t>Adding security features affect the performance of the data warehouse, therefore it is important to determine the security requirements as early as possible. It is difficult to add security features after the data warehouse has gone live. During the design phase of the data warehouse, we should keep in mind what data sources may be added later and what would be the impact of adding those data sources. </a:t>
            </a:r>
          </a:p>
          <a:p>
            <a:pPr marL="0" indent="0" algn="just" defTabSz="457200">
              <a:lnSpc>
                <a:spcPct val="150000"/>
              </a:lnSpc>
              <a:spcBef>
                <a:spcPts val="0"/>
              </a:spcBef>
              <a:buSzTx/>
              <a:buNone/>
              <a:defRPr sz="3300">
                <a:latin typeface="Times Roman"/>
                <a:ea typeface="Times Roman"/>
                <a:cs typeface="Times Roman"/>
                <a:sym typeface="Times Roman"/>
              </a:defRPr>
            </a:pPr>
          </a:p>
          <a:p>
            <a:pPr marL="0" indent="0" algn="just" defTabSz="457200">
              <a:lnSpc>
                <a:spcPct val="150000"/>
              </a:lnSpc>
              <a:spcBef>
                <a:spcPts val="0"/>
              </a:spcBef>
              <a:buSzTx/>
              <a:buNone/>
              <a:defRPr sz="3300">
                <a:latin typeface="Times Roman"/>
                <a:ea typeface="Times Roman"/>
                <a:cs typeface="Times Roman"/>
                <a:sym typeface="Times Roman"/>
              </a:defRPr>
            </a:pPr>
            <a:r>
              <a:t>We should consider the following possibilities during the design phase.</a:t>
            </a:r>
          </a:p>
          <a:p>
            <a:pPr marL="406400" indent="-406400" algn="just" defTabSz="457200">
              <a:lnSpc>
                <a:spcPct val="150000"/>
              </a:lnSpc>
              <a:spcBef>
                <a:spcPts val="0"/>
              </a:spcBef>
              <a:defRPr sz="3300">
                <a:latin typeface="Times Roman"/>
                <a:ea typeface="Times Roman"/>
                <a:cs typeface="Times Roman"/>
                <a:sym typeface="Times Roman"/>
              </a:defRPr>
            </a:pPr>
            <a:r>
              <a:t>Whether the new data sources will require new security and/or audit restrictions to be implemented?</a:t>
            </a:r>
          </a:p>
          <a:p>
            <a:pPr marL="406400" indent="-406400" algn="just" defTabSz="457200">
              <a:lnSpc>
                <a:spcPct val="150000"/>
              </a:lnSpc>
              <a:spcBef>
                <a:spcPts val="0"/>
              </a:spcBef>
              <a:defRPr sz="3300">
                <a:latin typeface="Times Roman"/>
                <a:ea typeface="Times Roman"/>
                <a:cs typeface="Times Roman"/>
                <a:sym typeface="Times Roman"/>
              </a:defRPr>
            </a:pPr>
            <a:r>
              <a:t>Whether the new users added who have restricted access to data that is already generally available? </a:t>
            </a:r>
          </a:p>
          <a:p>
            <a:pPr marL="0" indent="0" algn="just" defTabSz="457200">
              <a:lnSpc>
                <a:spcPct val="150000"/>
              </a:lnSpc>
              <a:spcBef>
                <a:spcPts val="0"/>
              </a:spcBef>
              <a:buSzTx/>
              <a:buNone/>
              <a:defRPr sz="3300">
                <a:latin typeface="Times Roman"/>
                <a:ea typeface="Times Roman"/>
                <a:cs typeface="Times Roman"/>
                <a:sym typeface="Times Roman"/>
              </a:defRPr>
            </a:pPr>
          </a:p>
          <a:p>
            <a:pPr marL="0" indent="0" algn="just" defTabSz="457200">
              <a:lnSpc>
                <a:spcPct val="150000"/>
              </a:lnSpc>
              <a:spcBef>
                <a:spcPts val="0"/>
              </a:spcBef>
              <a:buSzTx/>
              <a:buNone/>
              <a:defRPr sz="3300">
                <a:latin typeface="Times Roman"/>
                <a:ea typeface="Times Roman"/>
                <a:cs typeface="Times Roman"/>
                <a:sym typeface="Times Roman"/>
              </a:defRPr>
            </a:pPr>
            <a:r>
              <a:t>This situation arises when the future users and the data sources are not well known. In such a situation, we need to use the knowledge of business and the objective of data warehouse to know likely requirements.</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Application Development"/>
          <p:cNvSpPr txBox="1"/>
          <p:nvPr>
            <p:ph type="body" idx="21"/>
          </p:nvPr>
        </p:nvSpPr>
        <p:spPr>
          <a:xfrm>
            <a:off x="1206499" y="1326551"/>
            <a:ext cx="21971001" cy="934780"/>
          </a:xfrm>
          <a:prstGeom prst="rect">
            <a:avLst/>
          </a:prstGeom>
          <a:extLst>
            <a:ext uri="{C572A759-6A51-4108-AA02-DFA0A04FC94B}">
              <ma14:wrappingTextBoxFlag xmlns:ma14="http://schemas.microsoft.com/office/mac/drawingml/2011/main" val="1"/>
            </a:ext>
          </a:extLst>
        </p:spPr>
        <p:txBody>
          <a:bodyPr/>
          <a:lstStyle>
            <a:lvl1pPr algn="ctr"/>
          </a:lstStyle>
          <a:p>
            <a:pPr/>
            <a:r>
              <a:t>Application Development</a:t>
            </a:r>
          </a:p>
        </p:txBody>
      </p:sp>
      <p:sp>
        <p:nvSpPr>
          <p:cNvPr id="279" name="Security affects the overall application development and it also affects the design of the important components of the data warehouse such as load manager, warehouse manager, and query manager. The load manager may require checking code to filter records"/>
          <p:cNvSpPr txBox="1"/>
          <p:nvPr>
            <p:ph type="body" idx="1"/>
          </p:nvPr>
        </p:nvSpPr>
        <p:spPr>
          <a:xfrm>
            <a:off x="1206500" y="3137807"/>
            <a:ext cx="21971001" cy="9627374"/>
          </a:xfrm>
          <a:prstGeom prst="rect">
            <a:avLst/>
          </a:prstGeom>
        </p:spPr>
        <p:txBody>
          <a:bodyPr/>
          <a:lstStyle/>
          <a:p>
            <a:pPr marL="0" indent="0" algn="just" defTabSz="457200">
              <a:lnSpc>
                <a:spcPct val="150000"/>
              </a:lnSpc>
              <a:spcBef>
                <a:spcPts val="0"/>
              </a:spcBef>
              <a:buSzTx/>
              <a:buNone/>
              <a:defRPr sz="3300">
                <a:latin typeface="Times Roman"/>
                <a:ea typeface="Times Roman"/>
                <a:cs typeface="Times Roman"/>
                <a:sym typeface="Times Roman"/>
              </a:defRPr>
            </a:pPr>
            <a:r>
              <a:t>Security affects the overall application development and it also affects the design of the important components of the data warehouse such as load manager, warehouse manager, and query manager. The load manager may require checking code to filter records and place them in different locations. More transformation rules may also be required to hide certain data. Also there may be requirements of extra metadata to handle any extra objects.</a:t>
            </a:r>
          </a:p>
          <a:p>
            <a:pPr marL="0" indent="0" algn="just" defTabSz="457200">
              <a:lnSpc>
                <a:spcPct val="150000"/>
              </a:lnSpc>
              <a:spcBef>
                <a:spcPts val="0"/>
              </a:spcBef>
              <a:buSzTx/>
              <a:buNone/>
              <a:defRPr sz="3300">
                <a:latin typeface="Times Roman"/>
                <a:ea typeface="Times Roman"/>
                <a:cs typeface="Times Roman"/>
                <a:sym typeface="Times Roman"/>
              </a:defRPr>
            </a:pPr>
          </a:p>
          <a:p>
            <a:pPr marL="0" indent="0" algn="just" defTabSz="457200">
              <a:lnSpc>
                <a:spcPct val="150000"/>
              </a:lnSpc>
              <a:spcBef>
                <a:spcPts val="0"/>
              </a:spcBef>
              <a:buSzTx/>
              <a:buNone/>
              <a:defRPr sz="3300">
                <a:latin typeface="Times Roman"/>
                <a:ea typeface="Times Roman"/>
                <a:cs typeface="Times Roman"/>
                <a:sym typeface="Times Roman"/>
              </a:defRPr>
            </a:pPr>
            <a:r>
              <a:t>To create and maintain extra views, the warehouse manager may require extra codes to enforce security. Extra checks may have to be coded into the data warehouse to prevent it from being fooled into moving data into a location where it should not be available. The query manager requires the changes to handle any access restrictions. The query manager will need to be aware of all extra views and aggregations.</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Database Design"/>
          <p:cNvSpPr txBox="1"/>
          <p:nvPr>
            <p:ph type="body" idx="21"/>
          </p:nvPr>
        </p:nvSpPr>
        <p:spPr>
          <a:xfrm>
            <a:off x="1206500" y="764493"/>
            <a:ext cx="21971001" cy="934780"/>
          </a:xfrm>
          <a:prstGeom prst="rect">
            <a:avLst/>
          </a:prstGeom>
          <a:extLst>
            <a:ext uri="{C572A759-6A51-4108-AA02-DFA0A04FC94B}">
              <ma14:wrappingTextBoxFlag xmlns:ma14="http://schemas.microsoft.com/office/mac/drawingml/2011/main" val="1"/>
            </a:ext>
          </a:extLst>
        </p:spPr>
        <p:txBody>
          <a:bodyPr/>
          <a:lstStyle>
            <a:lvl1pPr algn="ctr"/>
          </a:lstStyle>
          <a:p>
            <a:pPr/>
            <a:r>
              <a:t>Database Design</a:t>
            </a:r>
          </a:p>
        </p:txBody>
      </p:sp>
      <p:sp>
        <p:nvSpPr>
          <p:cNvPr id="282" name="The database layout is also affected because when security measures are implemented, there is an increase in the number of views and tables. Adding security increases the size of the database and hence increases the complexity of the database design and "/>
          <p:cNvSpPr txBox="1"/>
          <p:nvPr>
            <p:ph type="body" sz="quarter" idx="1"/>
          </p:nvPr>
        </p:nvSpPr>
        <p:spPr>
          <a:xfrm>
            <a:off x="1206500" y="2575748"/>
            <a:ext cx="21971001" cy="2997904"/>
          </a:xfrm>
          <a:prstGeom prst="rect">
            <a:avLst/>
          </a:prstGeom>
        </p:spPr>
        <p:txBody>
          <a:bodyPr/>
          <a:lstStyle>
            <a:lvl1pPr marL="0" indent="0" algn="just" defTabSz="457200">
              <a:lnSpc>
                <a:spcPct val="150000"/>
              </a:lnSpc>
              <a:spcBef>
                <a:spcPts val="0"/>
              </a:spcBef>
              <a:buSzTx/>
              <a:buNone/>
              <a:defRPr sz="3300">
                <a:latin typeface="Times Roman"/>
                <a:ea typeface="Times Roman"/>
                <a:cs typeface="Times Roman"/>
                <a:sym typeface="Times Roman"/>
              </a:defRPr>
            </a:lvl1pPr>
          </a:lstStyle>
          <a:p>
            <a:pPr/>
            <a:r>
              <a:t>The database layout is also affected because when security measures are implemented, there is an increase in the number of views and tables. Adding security increases the size of the database and hence increases the complexity of the database design and management. It will also add complexity to the backup management and recovery plan.</a:t>
            </a:r>
          </a:p>
        </p:txBody>
      </p:sp>
      <p:sp>
        <p:nvSpPr>
          <p:cNvPr id="283" name="Testing"/>
          <p:cNvSpPr txBox="1"/>
          <p:nvPr/>
        </p:nvSpPr>
        <p:spPr>
          <a:xfrm>
            <a:off x="1206500" y="6450128"/>
            <a:ext cx="21971001"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825500">
              <a:defRPr b="1" sz="5500">
                <a:solidFill>
                  <a:srgbClr val="000000"/>
                </a:solidFill>
              </a:defRPr>
            </a:lvl1pPr>
          </a:lstStyle>
          <a:p>
            <a:pPr/>
            <a:r>
              <a:t>Testing</a:t>
            </a:r>
          </a:p>
        </p:txBody>
      </p:sp>
      <p:sp>
        <p:nvSpPr>
          <p:cNvPr id="284" name="Testing the data warehouse is a complex and lengthy process. Adding security to the data warehouse also affects the testing time complexity.…"/>
          <p:cNvSpPr txBox="1"/>
          <p:nvPr/>
        </p:nvSpPr>
        <p:spPr>
          <a:xfrm>
            <a:off x="1206499" y="8261384"/>
            <a:ext cx="21971001" cy="4152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just" defTabSz="457200">
              <a:lnSpc>
                <a:spcPct val="150000"/>
              </a:lnSpc>
              <a:defRPr sz="3300">
                <a:solidFill>
                  <a:srgbClr val="000000"/>
                </a:solidFill>
                <a:latin typeface="Times Roman"/>
                <a:ea typeface="Times Roman"/>
                <a:cs typeface="Times Roman"/>
                <a:sym typeface="Times Roman"/>
              </a:defRPr>
            </a:pPr>
            <a:r>
              <a:t>Testing the data warehouse is a complex and lengthy process. Adding security to the data warehouse also affects the testing time complexity. </a:t>
            </a:r>
          </a:p>
          <a:p>
            <a:pPr marL="419100" indent="-419100" algn="just" defTabSz="457200">
              <a:lnSpc>
                <a:spcPct val="150000"/>
              </a:lnSpc>
              <a:buSzPct val="123000"/>
              <a:buChar char="•"/>
              <a:defRPr sz="3300">
                <a:solidFill>
                  <a:srgbClr val="000000"/>
                </a:solidFill>
                <a:latin typeface="Times Roman"/>
                <a:ea typeface="Times Roman"/>
                <a:cs typeface="Times Roman"/>
                <a:sym typeface="Times Roman"/>
              </a:defRPr>
            </a:pPr>
            <a:r>
              <a:t>It affects the testing in the following two ways:</a:t>
            </a:r>
          </a:p>
          <a:p>
            <a:pPr marL="419100" indent="-419100" algn="just" defTabSz="457200">
              <a:lnSpc>
                <a:spcPct val="150000"/>
              </a:lnSpc>
              <a:buSzPct val="123000"/>
              <a:buChar char="•"/>
              <a:defRPr sz="3300">
                <a:solidFill>
                  <a:srgbClr val="000000"/>
                </a:solidFill>
                <a:latin typeface="Times Roman"/>
                <a:ea typeface="Times Roman"/>
                <a:cs typeface="Times Roman"/>
                <a:sym typeface="Times Roman"/>
              </a:defRPr>
            </a:pPr>
            <a:r>
              <a:t>It will increase the time required for integration and system testing.</a:t>
            </a:r>
          </a:p>
          <a:p>
            <a:pPr algn="just" defTabSz="457200">
              <a:lnSpc>
                <a:spcPct val="150000"/>
              </a:lnSpc>
              <a:defRPr sz="3300">
                <a:solidFill>
                  <a:srgbClr val="000000"/>
                </a:solidFill>
                <a:latin typeface="Times Roman"/>
                <a:ea typeface="Times Roman"/>
                <a:cs typeface="Times Roman"/>
                <a:sym typeface="Times Roman"/>
              </a:defRPr>
            </a:pPr>
            <a:r>
              <a:t>There is added functionality to be tested which will increase the size of the testing suite.</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Data Warehousing Backup"/>
          <p:cNvSpPr txBox="1"/>
          <p:nvPr>
            <p:ph type="title"/>
          </p:nvPr>
        </p:nvSpPr>
        <p:spPr>
          <a:xfrm>
            <a:off x="1206500" y="792998"/>
            <a:ext cx="21971000" cy="1433163"/>
          </a:xfrm>
          <a:prstGeom prst="rect">
            <a:avLst/>
          </a:prstGeom>
        </p:spPr>
        <p:txBody>
          <a:bodyPr/>
          <a:lstStyle>
            <a:lvl1pPr algn="ctr"/>
          </a:lstStyle>
          <a:p>
            <a:pPr/>
            <a:r>
              <a:t>Data Warehousing Backup</a:t>
            </a:r>
          </a:p>
        </p:txBody>
      </p:sp>
      <p:sp>
        <p:nvSpPr>
          <p:cNvPr id="287" name="A data warehouse is a complex system and it contains a huge volume of data. Therefore it is important to back up all the data so that it becomes available for recovery in future as per requirement. In this chapter, we will discuss the issues in designing"/>
          <p:cNvSpPr txBox="1"/>
          <p:nvPr>
            <p:ph type="body" sz="half" idx="1"/>
          </p:nvPr>
        </p:nvSpPr>
        <p:spPr>
          <a:xfrm>
            <a:off x="1206499" y="3050097"/>
            <a:ext cx="21971001" cy="3547514"/>
          </a:xfrm>
          <a:prstGeom prst="rect">
            <a:avLst/>
          </a:prstGeom>
        </p:spPr>
        <p:txBody>
          <a:bodyPr/>
          <a:lstStyle>
            <a:lvl1pPr marL="0" indent="0" algn="just" defTabSz="457200">
              <a:lnSpc>
                <a:spcPct val="150000"/>
              </a:lnSpc>
              <a:spcBef>
                <a:spcPts val="0"/>
              </a:spcBef>
              <a:buSzTx/>
              <a:buNone/>
              <a:defRPr sz="3700">
                <a:latin typeface="Times Roman"/>
                <a:ea typeface="Times Roman"/>
                <a:cs typeface="Times Roman"/>
                <a:sym typeface="Times Roman"/>
              </a:defRPr>
            </a:lvl1pPr>
          </a:lstStyle>
          <a:p>
            <a:pPr/>
            <a:r>
              <a:t>A data warehouse is a complex system and it contains a huge volume of data. Therefore it is important to back up all the data so that it becomes available for recovery in future as per requirement. In this chapter, we will discuss the issues in designing the backup strategy.</a:t>
            </a:r>
          </a:p>
        </p:txBody>
      </p:sp>
      <p:pic>
        <p:nvPicPr>
          <p:cNvPr id="288" name="Image" descr="Image"/>
          <p:cNvPicPr>
            <a:picLocks noChangeAspect="1"/>
          </p:cNvPicPr>
          <p:nvPr/>
        </p:nvPicPr>
        <p:blipFill>
          <a:blip r:embed="rId2">
            <a:extLst/>
          </a:blip>
          <a:stretch>
            <a:fillRect/>
          </a:stretch>
        </p:blipFill>
        <p:spPr>
          <a:xfrm>
            <a:off x="7141435" y="6418408"/>
            <a:ext cx="10101130" cy="612106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How Data Warehouse works?"/>
          <p:cNvSpPr txBox="1"/>
          <p:nvPr>
            <p:ph type="title"/>
          </p:nvPr>
        </p:nvSpPr>
        <p:spPr>
          <a:prstGeom prst="rect">
            <a:avLst/>
          </a:prstGeom>
        </p:spPr>
        <p:txBody>
          <a:bodyPr/>
          <a:lstStyle>
            <a:lvl1pPr algn="ctr"/>
          </a:lstStyle>
          <a:p>
            <a:pPr/>
            <a:r>
              <a:t>How Data Warehouse works?</a:t>
            </a:r>
          </a:p>
        </p:txBody>
      </p:sp>
      <p:sp>
        <p:nvSpPr>
          <p:cNvPr id="162" name="A Data Warehouse works as a central repository where information arrives from one or more data sources. Data flows into a Data Warehouse from the transactional system and other relational databases.…"/>
          <p:cNvSpPr txBox="1"/>
          <p:nvPr>
            <p:ph type="body" idx="1"/>
          </p:nvPr>
        </p:nvSpPr>
        <p:spPr>
          <a:xfrm>
            <a:off x="1206500" y="3096720"/>
            <a:ext cx="21971000" cy="9407796"/>
          </a:xfrm>
          <a:prstGeom prst="rect">
            <a:avLst/>
          </a:prstGeom>
        </p:spPr>
        <p:txBody>
          <a:bodyPr/>
          <a:lstStyle/>
          <a:p>
            <a:pPr marL="0" indent="0" algn="just" defTabSz="457200">
              <a:lnSpc>
                <a:spcPct val="100000"/>
              </a:lnSpc>
              <a:spcBef>
                <a:spcPts val="2700"/>
              </a:spcBef>
              <a:buSzTx/>
              <a:buNone/>
              <a:defRPr sz="3000">
                <a:latin typeface="Times Roman"/>
                <a:ea typeface="Times Roman"/>
                <a:cs typeface="Times Roman"/>
                <a:sym typeface="Times Roman"/>
              </a:defRPr>
            </a:pPr>
            <a:r>
              <a:t>A Data Warehouse works as a central repository where information arrives from one or more data sources. Data flows into a Data Warehouse from the transactional system and other relational databases.</a:t>
            </a:r>
          </a:p>
          <a:p>
            <a:pPr marL="0" indent="0" algn="just" defTabSz="457200">
              <a:lnSpc>
                <a:spcPct val="100000"/>
              </a:lnSpc>
              <a:spcBef>
                <a:spcPts val="2700"/>
              </a:spcBef>
              <a:buSzTx/>
              <a:buNone/>
              <a:defRPr sz="3000">
                <a:latin typeface="Times Roman"/>
                <a:ea typeface="Times Roman"/>
                <a:cs typeface="Times Roman"/>
                <a:sym typeface="Times Roman"/>
              </a:defRPr>
            </a:pPr>
            <a:r>
              <a:t>Data may be:</a:t>
            </a:r>
          </a:p>
          <a:p>
            <a:pPr marL="457200" indent="-317500" algn="just" defTabSz="457200">
              <a:lnSpc>
                <a:spcPct val="100000"/>
              </a:lnSpc>
              <a:spcBef>
                <a:spcPts val="0"/>
              </a:spcBef>
              <a:buClr>
                <a:srgbClr val="212121"/>
              </a:buClr>
              <a:buSzPct val="100000"/>
              <a:buFont typeface="Helvetica Neue"/>
              <a:buAutoNum type="arabicPeriod" startAt="1"/>
              <a:defRPr sz="3000">
                <a:latin typeface="Times Roman"/>
                <a:ea typeface="Times Roman"/>
                <a:cs typeface="Times Roman"/>
                <a:sym typeface="Times Roman"/>
              </a:defRPr>
            </a:pPr>
            <a:r>
              <a:t>Structured</a:t>
            </a:r>
          </a:p>
          <a:p>
            <a:pPr marL="457200" indent="-317500" algn="just" defTabSz="457200">
              <a:lnSpc>
                <a:spcPct val="100000"/>
              </a:lnSpc>
              <a:spcBef>
                <a:spcPts val="0"/>
              </a:spcBef>
              <a:buClr>
                <a:srgbClr val="212121"/>
              </a:buClr>
              <a:buSzPct val="100000"/>
              <a:buFont typeface="Helvetica Neue"/>
              <a:buAutoNum type="arabicPeriod" startAt="1"/>
              <a:defRPr sz="3000">
                <a:latin typeface="Times Roman"/>
                <a:ea typeface="Times Roman"/>
                <a:cs typeface="Times Roman"/>
                <a:sym typeface="Times Roman"/>
              </a:defRPr>
            </a:pPr>
            <a:r>
              <a:t>Semi-structured</a:t>
            </a:r>
          </a:p>
          <a:p>
            <a:pPr marL="457200" indent="-317500" algn="just" defTabSz="457200">
              <a:lnSpc>
                <a:spcPct val="100000"/>
              </a:lnSpc>
              <a:spcBef>
                <a:spcPts val="0"/>
              </a:spcBef>
              <a:buClr>
                <a:srgbClr val="212121"/>
              </a:buClr>
              <a:buSzPct val="100000"/>
              <a:buFont typeface="Helvetica Neue"/>
              <a:buAutoNum type="arabicPeriod" startAt="1"/>
              <a:defRPr sz="3000">
                <a:latin typeface="Times Roman"/>
                <a:ea typeface="Times Roman"/>
                <a:cs typeface="Times Roman"/>
                <a:sym typeface="Times Roman"/>
              </a:defRPr>
            </a:pPr>
            <a:r>
              <a:t>Unstructured data</a:t>
            </a:r>
          </a:p>
          <a:p>
            <a:pPr marL="0" indent="0" algn="just" defTabSz="457200">
              <a:lnSpc>
                <a:spcPct val="100000"/>
              </a:lnSpc>
              <a:spcBef>
                <a:spcPts val="2700"/>
              </a:spcBef>
              <a:buSzTx/>
              <a:buNone/>
              <a:defRPr sz="3000">
                <a:latin typeface="Times Roman"/>
                <a:ea typeface="Times Roman"/>
                <a:cs typeface="Times Roman"/>
                <a:sym typeface="Times Roman"/>
              </a:defRPr>
            </a:pPr>
          </a:p>
          <a:p>
            <a:pPr marL="0" indent="0" algn="just" defTabSz="457200">
              <a:lnSpc>
                <a:spcPct val="100000"/>
              </a:lnSpc>
              <a:spcBef>
                <a:spcPts val="2700"/>
              </a:spcBef>
              <a:buSzTx/>
              <a:buNone/>
              <a:defRPr sz="3000">
                <a:latin typeface="Times Roman"/>
                <a:ea typeface="Times Roman"/>
                <a:cs typeface="Times Roman"/>
                <a:sym typeface="Times Roman"/>
              </a:defRPr>
            </a:pPr>
            <a:r>
              <a:t>The data is processed, transformed, and ingested so that users can access the processed data in the Data Warehouse through Business Intelligence tools, SQL clients, and spreadsheets. A data warehouse merges information coming from different sources into one comprehensive database.</a:t>
            </a:r>
          </a:p>
          <a:p>
            <a:pPr marL="0" indent="0" algn="just" defTabSz="457200">
              <a:lnSpc>
                <a:spcPct val="100000"/>
              </a:lnSpc>
              <a:spcBef>
                <a:spcPts val="2700"/>
              </a:spcBef>
              <a:buSzTx/>
              <a:buNone/>
              <a:defRPr sz="3000">
                <a:latin typeface="Times Roman"/>
                <a:ea typeface="Times Roman"/>
                <a:cs typeface="Times Roman"/>
                <a:sym typeface="Times Roman"/>
              </a:defRPr>
            </a:pPr>
            <a:r>
              <a:t>By merging all of this information in one place, an organization can analyze its customers more holistically. This helps to ensure that it has considered all the information available. </a:t>
            </a:r>
          </a:p>
          <a:p>
            <a:pPr marL="0" indent="0" defTabSz="457200">
              <a:lnSpc>
                <a:spcPct val="100000"/>
              </a:lnSpc>
              <a:spcBef>
                <a:spcPts val="0"/>
              </a:spcBef>
              <a:buSzTx/>
              <a:buNone/>
              <a:defRPr sz="3000">
                <a:latin typeface="Times Roman"/>
                <a:ea typeface="Times Roman"/>
                <a:cs typeface="Times Roman"/>
                <a:sym typeface="Times Roman"/>
              </a:defRPr>
            </a:pPr>
            <a:r>
              <a:t>Data warehousing makes data mining possible. Data mining is looking for patterns in the data that may lead to higher sales and profits.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Backup Terminologies"/>
          <p:cNvSpPr txBox="1"/>
          <p:nvPr>
            <p:ph type="body" idx="21"/>
          </p:nvPr>
        </p:nvSpPr>
        <p:spPr>
          <a:xfrm>
            <a:off x="1206499" y="1078842"/>
            <a:ext cx="21971001" cy="1182489"/>
          </a:xfrm>
          <a:prstGeom prst="rect">
            <a:avLst/>
          </a:prstGeom>
          <a:extLst>
            <a:ext uri="{C572A759-6A51-4108-AA02-DFA0A04FC94B}">
              <ma14:wrappingTextBoxFlag xmlns:ma14="http://schemas.microsoft.com/office/mac/drawingml/2011/main" val="1"/>
            </a:ext>
          </a:extLst>
        </p:spPr>
        <p:txBody>
          <a:bodyPr/>
          <a:lstStyle>
            <a:lvl1pPr algn="ctr"/>
          </a:lstStyle>
          <a:p>
            <a:pPr/>
            <a:r>
              <a:t>Backup Terminologies</a:t>
            </a:r>
          </a:p>
        </p:txBody>
      </p:sp>
      <p:sp>
        <p:nvSpPr>
          <p:cNvPr id="291" name="Before proceeding further, you should know some of the backup terminologies discussed below:…"/>
          <p:cNvSpPr txBox="1"/>
          <p:nvPr>
            <p:ph type="body" idx="1"/>
          </p:nvPr>
        </p:nvSpPr>
        <p:spPr>
          <a:xfrm>
            <a:off x="1206500" y="2985398"/>
            <a:ext cx="21971000" cy="9519118"/>
          </a:xfrm>
          <a:prstGeom prst="rect">
            <a:avLst/>
          </a:prstGeom>
        </p:spPr>
        <p:txBody>
          <a:bodyPr/>
          <a:lstStyle/>
          <a:p>
            <a:pPr marL="0" indent="0" algn="just" defTabSz="457200">
              <a:lnSpc>
                <a:spcPct val="150000"/>
              </a:lnSpc>
              <a:spcBef>
                <a:spcPts val="0"/>
              </a:spcBef>
              <a:buSzTx/>
              <a:buNone/>
              <a:defRPr sz="3600">
                <a:latin typeface="Times Roman"/>
                <a:ea typeface="Times Roman"/>
                <a:cs typeface="Times Roman"/>
                <a:sym typeface="Times Roman"/>
              </a:defRPr>
            </a:pPr>
            <a:r>
              <a:t>Before proceeding further, you should know some of the backup terminologies discussed below:</a:t>
            </a:r>
          </a:p>
          <a:p>
            <a:pPr marL="406400" indent="-406400" algn="just" defTabSz="457200">
              <a:lnSpc>
                <a:spcPct val="150000"/>
              </a:lnSpc>
              <a:spcBef>
                <a:spcPts val="0"/>
              </a:spcBef>
              <a:defRPr sz="3600">
                <a:latin typeface="Times Roman"/>
                <a:ea typeface="Times Roman"/>
                <a:cs typeface="Times Roman"/>
                <a:sym typeface="Times Roman"/>
              </a:defRPr>
            </a:pPr>
            <a:r>
              <a:t>Complete backup - It backs up the entire database at the same time. This backup includes all the database files, control files, and journal files.</a:t>
            </a:r>
          </a:p>
          <a:p>
            <a:pPr marL="406400" indent="-406400" algn="just" defTabSz="457200">
              <a:lnSpc>
                <a:spcPct val="150000"/>
              </a:lnSpc>
              <a:spcBef>
                <a:spcPts val="0"/>
              </a:spcBef>
              <a:defRPr sz="3600">
                <a:latin typeface="Times Roman"/>
                <a:ea typeface="Times Roman"/>
                <a:cs typeface="Times Roman"/>
                <a:sym typeface="Times Roman"/>
              </a:defRPr>
            </a:pPr>
            <a:r>
              <a:t>Partial backup - As the name suggests, it does not create a complete backup of the database. Partial backup is very useful in large databases because they allow a strategy whereby various parts of the database are backed up in a round-robin fashion on a day-to-today basis, so that the whole database is backed up effectively once a week.</a:t>
            </a:r>
          </a:p>
          <a:p>
            <a:pPr marL="406400" indent="-406400" algn="just" defTabSz="457200">
              <a:lnSpc>
                <a:spcPct val="150000"/>
              </a:lnSpc>
              <a:spcBef>
                <a:spcPts val="0"/>
              </a:spcBef>
              <a:defRPr sz="3600">
                <a:latin typeface="Times Roman"/>
                <a:ea typeface="Times Roman"/>
                <a:cs typeface="Times Roman"/>
                <a:sym typeface="Times Roman"/>
              </a:defRPr>
            </a:pPr>
            <a:r>
              <a:t>Cold backup - Cold backup is taken while the database is completely shut down. In multi instance environment, all the instances should be shut down.</a:t>
            </a:r>
          </a:p>
          <a:p>
            <a:pPr marL="406400" indent="-406400" algn="just" defTabSz="457200">
              <a:lnSpc>
                <a:spcPct val="150000"/>
              </a:lnSpc>
              <a:spcBef>
                <a:spcPts val="0"/>
              </a:spcBef>
              <a:defRPr sz="3600">
                <a:latin typeface="Times Roman"/>
                <a:ea typeface="Times Roman"/>
                <a:cs typeface="Times Roman"/>
                <a:sym typeface="Times Roman"/>
              </a:defRPr>
            </a:pPr>
            <a:r>
              <a:t>Hot backup - Hot backup is taken when the database engine is up and running. The requirements of hot backup vary from RDBMS to RDBMS.</a:t>
            </a:r>
          </a:p>
          <a:p>
            <a:pPr marL="406400" indent="-406400" algn="just" defTabSz="457200">
              <a:lnSpc>
                <a:spcPct val="150000"/>
              </a:lnSpc>
              <a:spcBef>
                <a:spcPts val="0"/>
              </a:spcBef>
              <a:defRPr sz="3600">
                <a:latin typeface="Times Roman"/>
                <a:ea typeface="Times Roman"/>
                <a:cs typeface="Times Roman"/>
                <a:sym typeface="Times Roman"/>
              </a:defRPr>
            </a:pPr>
            <a:r>
              <a:t>Online backup - It is quite similar to hot backup.</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Backup Terminologies"/>
          <p:cNvSpPr txBox="1"/>
          <p:nvPr>
            <p:ph type="body" idx="21"/>
          </p:nvPr>
        </p:nvSpPr>
        <p:spPr>
          <a:xfrm>
            <a:off x="1206500" y="818178"/>
            <a:ext cx="21971000" cy="1182488"/>
          </a:xfrm>
          <a:prstGeom prst="rect">
            <a:avLst/>
          </a:prstGeom>
          <a:extLst>
            <a:ext uri="{C572A759-6A51-4108-AA02-DFA0A04FC94B}">
              <ma14:wrappingTextBoxFlag xmlns:ma14="http://schemas.microsoft.com/office/mac/drawingml/2011/main" val="1"/>
            </a:ext>
          </a:extLst>
        </p:spPr>
        <p:txBody>
          <a:bodyPr/>
          <a:lstStyle>
            <a:lvl1pPr algn="ctr"/>
          </a:lstStyle>
          <a:p>
            <a:pPr/>
            <a:r>
              <a:t>Backup Terminologies</a:t>
            </a:r>
          </a:p>
        </p:txBody>
      </p:sp>
      <p:sp>
        <p:nvSpPr>
          <p:cNvPr id="294" name="Hardware Backup…"/>
          <p:cNvSpPr txBox="1"/>
          <p:nvPr>
            <p:ph type="body" idx="1"/>
          </p:nvPr>
        </p:nvSpPr>
        <p:spPr>
          <a:xfrm>
            <a:off x="1206500" y="2449790"/>
            <a:ext cx="21971000" cy="10054726"/>
          </a:xfrm>
          <a:prstGeom prst="rect">
            <a:avLst/>
          </a:prstGeom>
        </p:spPr>
        <p:txBody>
          <a:bodyPr/>
          <a:lstStyle/>
          <a:p>
            <a:pPr marL="0" indent="0" algn="just" defTabSz="457200">
              <a:lnSpc>
                <a:spcPct val="150000"/>
              </a:lnSpc>
              <a:spcBef>
                <a:spcPts val="0"/>
              </a:spcBef>
              <a:buSzTx/>
              <a:buNone/>
              <a:defRPr sz="3200">
                <a:latin typeface="Times Roman"/>
                <a:ea typeface="Times Roman"/>
                <a:cs typeface="Times Roman"/>
                <a:sym typeface="Times Roman"/>
              </a:defRPr>
            </a:pPr>
            <a:r>
              <a:t>Hardware Backup</a:t>
            </a:r>
          </a:p>
          <a:p>
            <a:pPr marL="0" indent="0" algn="just" defTabSz="457200">
              <a:lnSpc>
                <a:spcPct val="150000"/>
              </a:lnSpc>
              <a:spcBef>
                <a:spcPts val="0"/>
              </a:spcBef>
              <a:buSzTx/>
              <a:buNone/>
              <a:defRPr sz="3200">
                <a:latin typeface="Times Roman"/>
                <a:ea typeface="Times Roman"/>
                <a:cs typeface="Times Roman"/>
                <a:sym typeface="Times Roman"/>
              </a:defRPr>
            </a:pPr>
            <a:r>
              <a:t>It is important to decide which hardware to use for the backup. The speed of processing the backup and restore depends on the hardware being used, how the hardware is connected, bandwidth of the network, backup software, and the speed of server's I/O system. Here we will discuss some of the hardware choices that are available and their pros and cons. These choices are as follows:</a:t>
            </a:r>
          </a:p>
          <a:p>
            <a:pPr marL="406400" indent="-406400" algn="just" defTabSz="457200">
              <a:lnSpc>
                <a:spcPct val="150000"/>
              </a:lnSpc>
              <a:spcBef>
                <a:spcPts val="0"/>
              </a:spcBef>
              <a:defRPr sz="3200">
                <a:latin typeface="Times Roman"/>
                <a:ea typeface="Times Roman"/>
                <a:cs typeface="Times Roman"/>
                <a:sym typeface="Times Roman"/>
              </a:defRPr>
            </a:pPr>
            <a:r>
              <a:t>Tape Technology</a:t>
            </a:r>
          </a:p>
          <a:p>
            <a:pPr marL="406400" indent="-406400" algn="just" defTabSz="457200">
              <a:lnSpc>
                <a:spcPct val="150000"/>
              </a:lnSpc>
              <a:spcBef>
                <a:spcPts val="0"/>
              </a:spcBef>
              <a:defRPr sz="3200">
                <a:latin typeface="Times Roman"/>
                <a:ea typeface="Times Roman"/>
                <a:cs typeface="Times Roman"/>
                <a:sym typeface="Times Roman"/>
              </a:defRPr>
            </a:pPr>
            <a:r>
              <a:t>Disk Backups</a:t>
            </a:r>
          </a:p>
          <a:p>
            <a:pPr marL="406400" indent="-406400" algn="just" defTabSz="457200">
              <a:lnSpc>
                <a:spcPct val="150000"/>
              </a:lnSpc>
              <a:spcBef>
                <a:spcPts val="0"/>
              </a:spcBef>
              <a:defRPr sz="3200">
                <a:latin typeface="Times Roman"/>
                <a:ea typeface="Times Roman"/>
                <a:cs typeface="Times Roman"/>
                <a:sym typeface="Times Roman"/>
              </a:defRPr>
            </a:pPr>
            <a:r>
              <a:t>Tape Technology</a:t>
            </a:r>
          </a:p>
          <a:p>
            <a:pPr marL="0" indent="0" defTabSz="457200">
              <a:lnSpc>
                <a:spcPct val="150000"/>
              </a:lnSpc>
              <a:spcBef>
                <a:spcPts val="0"/>
              </a:spcBef>
              <a:buSzTx/>
              <a:buNone/>
              <a:defRPr sz="3200">
                <a:latin typeface="Times Roman"/>
                <a:ea typeface="Times Roman"/>
                <a:cs typeface="Times Roman"/>
                <a:sym typeface="Times Roman"/>
              </a:defRPr>
            </a:pPr>
          </a:p>
          <a:p>
            <a:pPr marL="406400" indent="-406400" algn="just" defTabSz="457200">
              <a:lnSpc>
                <a:spcPct val="150000"/>
              </a:lnSpc>
              <a:spcBef>
                <a:spcPts val="0"/>
              </a:spcBef>
              <a:defRPr sz="3200">
                <a:latin typeface="Times Roman"/>
                <a:ea typeface="Times Roman"/>
                <a:cs typeface="Times Roman"/>
                <a:sym typeface="Times Roman"/>
              </a:defRPr>
            </a:pPr>
            <a:r>
              <a:t>The tape choice can be categorized as follows:</a:t>
            </a:r>
          </a:p>
          <a:p>
            <a:pPr marL="406400" indent="-406400" algn="just" defTabSz="457200">
              <a:lnSpc>
                <a:spcPct val="150000"/>
              </a:lnSpc>
              <a:spcBef>
                <a:spcPts val="0"/>
              </a:spcBef>
              <a:defRPr sz="3200">
                <a:latin typeface="Times Roman"/>
                <a:ea typeface="Times Roman"/>
                <a:cs typeface="Times Roman"/>
                <a:sym typeface="Times Roman"/>
              </a:defRPr>
            </a:pPr>
            <a:r>
              <a:t>Tape media</a:t>
            </a:r>
          </a:p>
          <a:p>
            <a:pPr marL="406400" indent="-406400" algn="just" defTabSz="457200">
              <a:lnSpc>
                <a:spcPct val="150000"/>
              </a:lnSpc>
              <a:spcBef>
                <a:spcPts val="0"/>
              </a:spcBef>
              <a:defRPr sz="3200">
                <a:latin typeface="Times Roman"/>
                <a:ea typeface="Times Roman"/>
                <a:cs typeface="Times Roman"/>
                <a:sym typeface="Times Roman"/>
              </a:defRPr>
            </a:pPr>
            <a:r>
              <a:t>Standalone tape drives</a:t>
            </a:r>
          </a:p>
          <a:p>
            <a:pPr marL="406400" indent="-406400" algn="just" defTabSz="457200">
              <a:lnSpc>
                <a:spcPct val="150000"/>
              </a:lnSpc>
              <a:spcBef>
                <a:spcPts val="0"/>
              </a:spcBef>
              <a:defRPr sz="3200">
                <a:latin typeface="Times Roman"/>
                <a:ea typeface="Times Roman"/>
                <a:cs typeface="Times Roman"/>
                <a:sym typeface="Times Roman"/>
              </a:defRPr>
            </a:pPr>
            <a:r>
              <a:t>Tape stackers</a:t>
            </a:r>
          </a:p>
          <a:p>
            <a:pPr marL="406400" indent="-406400" algn="just" defTabSz="457200">
              <a:lnSpc>
                <a:spcPct val="150000"/>
              </a:lnSpc>
              <a:spcBef>
                <a:spcPts val="0"/>
              </a:spcBef>
              <a:defRPr sz="3200">
                <a:latin typeface="Times Roman"/>
                <a:ea typeface="Times Roman"/>
                <a:cs typeface="Times Roman"/>
                <a:sym typeface="Times Roman"/>
              </a:defRPr>
            </a:pPr>
            <a:r>
              <a:t>Tape silos</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Tape Stackers…"/>
          <p:cNvSpPr txBox="1"/>
          <p:nvPr>
            <p:ph type="body" idx="1"/>
          </p:nvPr>
        </p:nvSpPr>
        <p:spPr>
          <a:xfrm>
            <a:off x="1206500" y="2017231"/>
            <a:ext cx="21971000" cy="11043217"/>
          </a:xfrm>
          <a:prstGeom prst="rect">
            <a:avLst/>
          </a:prstGeom>
        </p:spPr>
        <p:txBody>
          <a:bodyPr/>
          <a:lstStyle/>
          <a:p>
            <a:pPr marL="0" indent="0" algn="just" defTabSz="457200">
              <a:lnSpc>
                <a:spcPct val="150000"/>
              </a:lnSpc>
              <a:spcBef>
                <a:spcPts val="0"/>
              </a:spcBef>
              <a:buSzTx/>
              <a:buNone/>
              <a:defRPr sz="3200">
                <a:latin typeface="Times Roman"/>
                <a:ea typeface="Times Roman"/>
                <a:cs typeface="Times Roman"/>
                <a:sym typeface="Times Roman"/>
              </a:defRPr>
            </a:pPr>
            <a:r>
              <a:t>Tape Stackers</a:t>
            </a:r>
          </a:p>
          <a:p>
            <a:pPr marL="0" indent="0" algn="just" defTabSz="457200">
              <a:lnSpc>
                <a:spcPct val="150000"/>
              </a:lnSpc>
              <a:spcBef>
                <a:spcPts val="0"/>
              </a:spcBef>
              <a:buSzTx/>
              <a:buNone/>
              <a:defRPr sz="3200">
                <a:latin typeface="Times Roman"/>
                <a:ea typeface="Times Roman"/>
                <a:cs typeface="Times Roman"/>
                <a:sym typeface="Times Roman"/>
              </a:defRPr>
            </a:pPr>
            <a:r>
              <a:t>The method of loading multiple tapes into a single tape drive is known as tape stackers. The stacker dismounts the current tape when it has finished with it and loads the next tape, hence only one tape is available at a time to be accessed. The price and the capabilities may vary, but the common ability is that they can perform unattended backups.</a:t>
            </a:r>
          </a:p>
          <a:p>
            <a:pPr marL="0" indent="0" defTabSz="457200">
              <a:lnSpc>
                <a:spcPct val="150000"/>
              </a:lnSpc>
              <a:spcBef>
                <a:spcPts val="0"/>
              </a:spcBef>
              <a:buSzTx/>
              <a:buNone/>
              <a:defRPr sz="3200">
                <a:latin typeface="Times Roman"/>
                <a:ea typeface="Times Roman"/>
                <a:cs typeface="Times Roman"/>
                <a:sym typeface="Times Roman"/>
              </a:defRPr>
            </a:pPr>
          </a:p>
          <a:p>
            <a:pPr marL="0" indent="0" algn="just" defTabSz="457200">
              <a:lnSpc>
                <a:spcPct val="150000"/>
              </a:lnSpc>
              <a:spcBef>
                <a:spcPts val="0"/>
              </a:spcBef>
              <a:buSzTx/>
              <a:buNone/>
              <a:defRPr sz="3200">
                <a:latin typeface="Times Roman"/>
                <a:ea typeface="Times Roman"/>
                <a:cs typeface="Times Roman"/>
                <a:sym typeface="Times Roman"/>
              </a:defRPr>
            </a:pPr>
            <a:r>
              <a:t>Tape Silos</a:t>
            </a:r>
          </a:p>
          <a:p>
            <a:pPr marL="0" indent="0" algn="just" defTabSz="457200">
              <a:lnSpc>
                <a:spcPct val="150000"/>
              </a:lnSpc>
              <a:spcBef>
                <a:spcPts val="0"/>
              </a:spcBef>
              <a:buSzTx/>
              <a:buNone/>
              <a:defRPr sz="3200">
                <a:latin typeface="Times Roman"/>
                <a:ea typeface="Times Roman"/>
                <a:cs typeface="Times Roman"/>
                <a:sym typeface="Times Roman"/>
              </a:defRPr>
            </a:pPr>
            <a:r>
              <a:t>Tape silos provide large store capacities. Tape silos can store and manage thousands of tapes. They can integrate multiple tape drives. They have the software and hardware to label and store the tapes they store. It is very common for the silo to be connected remotely over a network or a dedicated link. We should ensure that the bandwidth of the connection is up to the job.</a:t>
            </a:r>
          </a:p>
          <a:p>
            <a:pPr marL="0" indent="0" algn="just" defTabSz="457200">
              <a:lnSpc>
                <a:spcPct val="150000"/>
              </a:lnSpc>
              <a:spcBef>
                <a:spcPts val="0"/>
              </a:spcBef>
              <a:buSzTx/>
              <a:buNone/>
              <a:defRPr sz="3200">
                <a:latin typeface="Times Roman"/>
                <a:ea typeface="Times Roman"/>
                <a:cs typeface="Times Roman"/>
                <a:sym typeface="Times Roman"/>
              </a:defRPr>
            </a:pPr>
          </a:p>
          <a:p>
            <a:pPr marL="0" indent="0" algn="just" defTabSz="457200">
              <a:lnSpc>
                <a:spcPct val="150000"/>
              </a:lnSpc>
              <a:spcBef>
                <a:spcPts val="0"/>
              </a:spcBef>
              <a:buSzTx/>
              <a:buNone/>
              <a:defRPr sz="3200">
                <a:latin typeface="Times Roman"/>
                <a:ea typeface="Times Roman"/>
                <a:cs typeface="Times Roman"/>
                <a:sym typeface="Times Roman"/>
              </a:defRPr>
            </a:pPr>
            <a:r>
              <a:t>Disk Backups</a:t>
            </a:r>
          </a:p>
          <a:p>
            <a:pPr marL="0" indent="0" algn="just" defTabSz="457200">
              <a:lnSpc>
                <a:spcPct val="150000"/>
              </a:lnSpc>
              <a:spcBef>
                <a:spcPts val="0"/>
              </a:spcBef>
              <a:buSzTx/>
              <a:buNone/>
              <a:defRPr sz="3200">
                <a:latin typeface="Times Roman"/>
                <a:ea typeface="Times Roman"/>
                <a:cs typeface="Times Roman"/>
                <a:sym typeface="Times Roman"/>
              </a:defRPr>
            </a:pPr>
            <a:r>
              <a:t>Methods of disk backups are:</a:t>
            </a:r>
          </a:p>
          <a:p>
            <a:pPr marL="0" indent="0" algn="just" defTabSz="457200">
              <a:lnSpc>
                <a:spcPct val="150000"/>
              </a:lnSpc>
              <a:spcBef>
                <a:spcPts val="0"/>
              </a:spcBef>
              <a:buSzTx/>
              <a:buNone/>
              <a:defRPr sz="3200">
                <a:latin typeface="Times Roman"/>
                <a:ea typeface="Times Roman"/>
                <a:cs typeface="Times Roman"/>
                <a:sym typeface="Times Roman"/>
              </a:defRPr>
            </a:pPr>
            <a:r>
              <a:t>Disk-to-disk backups, Mirror breaking</a:t>
            </a:r>
          </a:p>
          <a:p>
            <a:pPr marL="0" indent="0" algn="just" defTabSz="457200">
              <a:lnSpc>
                <a:spcPct val="150000"/>
              </a:lnSpc>
              <a:spcBef>
                <a:spcPts val="0"/>
              </a:spcBef>
              <a:buSzTx/>
              <a:buNone/>
              <a:defRPr sz="3200">
                <a:latin typeface="Times Roman"/>
                <a:ea typeface="Times Roman"/>
                <a:cs typeface="Times Roman"/>
                <a:sym typeface="Times Roman"/>
              </a:defRPr>
            </a:pPr>
          </a:p>
          <a:p>
            <a:pPr marL="0" indent="0" algn="just" defTabSz="457200">
              <a:lnSpc>
                <a:spcPct val="150000"/>
              </a:lnSpc>
              <a:spcBef>
                <a:spcPts val="0"/>
              </a:spcBef>
              <a:buSzTx/>
              <a:buNone/>
              <a:defRPr sz="3200">
                <a:latin typeface="Times Roman"/>
                <a:ea typeface="Times Roman"/>
                <a:cs typeface="Times Roman"/>
                <a:sym typeface="Times Roman"/>
              </a:defRPr>
            </a:pPr>
            <a:r>
              <a:t>These methods are used in the OLTP system. These methods minimize the database downtime and maximize the availability.</a:t>
            </a:r>
          </a:p>
        </p:txBody>
      </p:sp>
      <p:sp>
        <p:nvSpPr>
          <p:cNvPr id="297" name="Backup Terminologies"/>
          <p:cNvSpPr txBox="1"/>
          <p:nvPr/>
        </p:nvSpPr>
        <p:spPr>
          <a:xfrm>
            <a:off x="1206499" y="439029"/>
            <a:ext cx="21971001" cy="118248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825500">
              <a:defRPr b="1" sz="5500">
                <a:solidFill>
                  <a:srgbClr val="000000"/>
                </a:solidFill>
              </a:defRPr>
            </a:lvl1pPr>
          </a:lstStyle>
          <a:p>
            <a:pPr/>
            <a:r>
              <a:t>Backup Terminologies</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Optical Jukeboxes…"/>
          <p:cNvSpPr txBox="1"/>
          <p:nvPr>
            <p:ph type="body" idx="1"/>
          </p:nvPr>
        </p:nvSpPr>
        <p:spPr>
          <a:xfrm>
            <a:off x="1206500" y="2519539"/>
            <a:ext cx="21971001" cy="9293039"/>
          </a:xfrm>
          <a:prstGeom prst="rect">
            <a:avLst/>
          </a:prstGeom>
        </p:spPr>
        <p:txBody>
          <a:bodyPr/>
          <a:lstStyle/>
          <a:p>
            <a:pPr marL="0" indent="0" algn="just" defTabSz="457200">
              <a:lnSpc>
                <a:spcPct val="150000"/>
              </a:lnSpc>
              <a:spcBef>
                <a:spcPts val="0"/>
              </a:spcBef>
              <a:buSzTx/>
              <a:buNone/>
              <a:defRPr sz="3300">
                <a:latin typeface="Times Roman"/>
                <a:ea typeface="Times Roman"/>
                <a:cs typeface="Times Roman"/>
                <a:sym typeface="Times Roman"/>
              </a:defRPr>
            </a:pPr>
            <a:r>
              <a:t>Optical Jukeboxes</a:t>
            </a:r>
          </a:p>
          <a:p>
            <a:pPr marL="0" indent="0" algn="just" defTabSz="457200">
              <a:lnSpc>
                <a:spcPct val="150000"/>
              </a:lnSpc>
              <a:spcBef>
                <a:spcPts val="0"/>
              </a:spcBef>
              <a:buSzTx/>
              <a:buNone/>
              <a:defRPr sz="3300">
                <a:latin typeface="Times Roman"/>
                <a:ea typeface="Times Roman"/>
                <a:cs typeface="Times Roman"/>
                <a:sym typeface="Times Roman"/>
              </a:defRPr>
            </a:pPr>
            <a:r>
              <a:t>Optical jukeboxes allow the data to be stored near line. This technique allows a large number of optical disks to be managed in the same way as a tape stacker or a tape silo. The drawback of this technique is that it has slow write speed than disks. But the optical media provides long-life and reliability that makes them a good choice of medium for archiving.</a:t>
            </a:r>
          </a:p>
          <a:p>
            <a:pPr marL="0" indent="0" algn="just" defTabSz="457200">
              <a:lnSpc>
                <a:spcPct val="150000"/>
              </a:lnSpc>
              <a:spcBef>
                <a:spcPts val="0"/>
              </a:spcBef>
              <a:buSzTx/>
              <a:buNone/>
              <a:defRPr sz="3300">
                <a:latin typeface="Times Roman"/>
                <a:ea typeface="Times Roman"/>
                <a:cs typeface="Times Roman"/>
                <a:sym typeface="Times Roman"/>
              </a:defRPr>
            </a:pPr>
          </a:p>
          <a:p>
            <a:pPr marL="0" indent="0" algn="just" defTabSz="457200">
              <a:lnSpc>
                <a:spcPct val="150000"/>
              </a:lnSpc>
              <a:spcBef>
                <a:spcPts val="0"/>
              </a:spcBef>
              <a:buSzTx/>
              <a:buNone/>
              <a:defRPr sz="3300">
                <a:latin typeface="Times Roman"/>
                <a:ea typeface="Times Roman"/>
                <a:cs typeface="Times Roman"/>
                <a:sym typeface="Times Roman"/>
              </a:defRPr>
            </a:pPr>
          </a:p>
          <a:p>
            <a:pPr marL="0" indent="0" algn="just" defTabSz="457200">
              <a:lnSpc>
                <a:spcPct val="150000"/>
              </a:lnSpc>
              <a:spcBef>
                <a:spcPts val="0"/>
              </a:spcBef>
              <a:buSzTx/>
              <a:buNone/>
              <a:defRPr sz="3300">
                <a:latin typeface="Times Roman"/>
                <a:ea typeface="Times Roman"/>
                <a:cs typeface="Times Roman"/>
                <a:sym typeface="Times Roman"/>
              </a:defRPr>
            </a:pPr>
            <a:r>
              <a:t>Software Backups</a:t>
            </a:r>
          </a:p>
          <a:p>
            <a:pPr marL="0" indent="0" algn="just" defTabSz="457200">
              <a:lnSpc>
                <a:spcPct val="150000"/>
              </a:lnSpc>
              <a:spcBef>
                <a:spcPts val="0"/>
              </a:spcBef>
              <a:buSzTx/>
              <a:buNone/>
              <a:defRPr sz="3300">
                <a:latin typeface="Times Roman"/>
                <a:ea typeface="Times Roman"/>
                <a:cs typeface="Times Roman"/>
                <a:sym typeface="Times Roman"/>
              </a:defRPr>
            </a:pPr>
            <a:r>
              <a:t>There are software tools available that help in the backup process. These software tools come as a package. These tools not only take backup, they can effectively manage and control the backup strategies. There are many software packages available in the market.</a:t>
            </a:r>
          </a:p>
        </p:txBody>
      </p:sp>
      <p:sp>
        <p:nvSpPr>
          <p:cNvPr id="300" name="Backup Terminologies"/>
          <p:cNvSpPr txBox="1"/>
          <p:nvPr/>
        </p:nvSpPr>
        <p:spPr>
          <a:xfrm>
            <a:off x="1206500" y="604907"/>
            <a:ext cx="21971001" cy="118248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825500">
              <a:defRPr b="1" sz="5500">
                <a:solidFill>
                  <a:srgbClr val="000000"/>
                </a:solidFill>
              </a:defRPr>
            </a:lvl1pPr>
          </a:lstStyle>
          <a:p>
            <a:pPr/>
            <a:r>
              <a:t>Backup Terminologies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Characteristics of Data Warehouse"/>
          <p:cNvSpPr txBox="1"/>
          <p:nvPr>
            <p:ph type="title"/>
          </p:nvPr>
        </p:nvSpPr>
        <p:spPr>
          <a:prstGeom prst="rect">
            <a:avLst/>
          </a:prstGeom>
        </p:spPr>
        <p:txBody>
          <a:bodyPr/>
          <a:lstStyle>
            <a:lvl1pPr algn="ctr"/>
          </a:lstStyle>
          <a:p>
            <a:pPr/>
            <a:r>
              <a:t>Characteristics of Data Warehouse</a:t>
            </a:r>
          </a:p>
        </p:txBody>
      </p:sp>
      <p:pic>
        <p:nvPicPr>
          <p:cNvPr id="165" name="Image" descr="Image"/>
          <p:cNvPicPr>
            <a:picLocks noChangeAspect="1"/>
          </p:cNvPicPr>
          <p:nvPr/>
        </p:nvPicPr>
        <p:blipFill>
          <a:blip r:embed="rId2">
            <a:extLst/>
          </a:blip>
          <a:stretch>
            <a:fillRect/>
          </a:stretch>
        </p:blipFill>
        <p:spPr>
          <a:xfrm>
            <a:off x="3472901" y="3298741"/>
            <a:ext cx="17438198" cy="860979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ubject Oriented"/>
          <p:cNvSpPr txBox="1"/>
          <p:nvPr>
            <p:ph type="body" idx="21"/>
          </p:nvPr>
        </p:nvSpPr>
        <p:spPr>
          <a:xfrm>
            <a:off x="1206500" y="1102962"/>
            <a:ext cx="10445859" cy="934780"/>
          </a:xfrm>
          <a:prstGeom prst="rect">
            <a:avLst/>
          </a:prstGeom>
          <a:extLst>
            <a:ext uri="{C572A759-6A51-4108-AA02-DFA0A04FC94B}">
              <ma14:wrappingTextBoxFlag xmlns:ma14="http://schemas.microsoft.com/office/mac/drawingml/2011/main" val="1"/>
            </a:ext>
          </a:extLst>
        </p:spPr>
        <p:txBody>
          <a:bodyPr/>
          <a:lstStyle>
            <a:lvl1pPr algn="ctr"/>
          </a:lstStyle>
          <a:p>
            <a:pPr/>
            <a:r>
              <a:t>Subject Oriented</a:t>
            </a:r>
          </a:p>
        </p:txBody>
      </p:sp>
      <p:sp>
        <p:nvSpPr>
          <p:cNvPr id="168" name="A data warehouse is subject oriented as it offers information regarding a theme instead of companies’ ongoing operations. These subjects can be sales, marketing, distributions, etc.…"/>
          <p:cNvSpPr txBox="1"/>
          <p:nvPr>
            <p:ph type="body" sz="half" idx="1"/>
          </p:nvPr>
        </p:nvSpPr>
        <p:spPr>
          <a:xfrm>
            <a:off x="1206500" y="2978504"/>
            <a:ext cx="10445859" cy="8728947"/>
          </a:xfrm>
          <a:prstGeom prst="rect">
            <a:avLst/>
          </a:prstGeom>
        </p:spPr>
        <p:txBody>
          <a:bodyPr/>
          <a:lstStyle/>
          <a:p>
            <a:pPr marL="0" indent="0" algn="just" defTabSz="457200">
              <a:lnSpc>
                <a:spcPct val="100000"/>
              </a:lnSpc>
              <a:spcBef>
                <a:spcPts val="2700"/>
              </a:spcBef>
              <a:buSzTx/>
              <a:buNone/>
              <a:defRPr sz="3400">
                <a:latin typeface="Times Roman"/>
                <a:ea typeface="Times Roman"/>
                <a:cs typeface="Times Roman"/>
                <a:sym typeface="Times Roman"/>
              </a:defRPr>
            </a:pPr>
            <a:r>
              <a:t>A data warehouse is subject oriented as it offers information regarding a theme instead of companies’ ongoing operations. These subjects can be sales, marketing, distributions, etc.</a:t>
            </a:r>
            <a:endParaRPr sz="3000"/>
          </a:p>
          <a:p>
            <a:pPr marL="0" indent="0" algn="just" defTabSz="457200">
              <a:lnSpc>
                <a:spcPct val="100000"/>
              </a:lnSpc>
              <a:spcBef>
                <a:spcPts val="2700"/>
              </a:spcBef>
              <a:buSzTx/>
              <a:buNone/>
              <a:defRPr sz="3400">
                <a:latin typeface="Times Roman"/>
                <a:ea typeface="Times Roman"/>
                <a:cs typeface="Times Roman"/>
                <a:sym typeface="Times Roman"/>
              </a:defRPr>
            </a:pPr>
            <a:r>
              <a:t>A data warehouse never focuses on the ongoing operations. Instead, it put emphasis on modeling and analysis of data for decision making. It also provides a simple and concise view around the specific subject by excluding data which not helpful to support the decision process.</a:t>
            </a:r>
          </a:p>
        </p:txBody>
      </p:sp>
      <p:sp>
        <p:nvSpPr>
          <p:cNvPr id="169" name="Integrated"/>
          <p:cNvSpPr txBox="1"/>
          <p:nvPr/>
        </p:nvSpPr>
        <p:spPr>
          <a:xfrm>
            <a:off x="12423599" y="1102962"/>
            <a:ext cx="10445859"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825500">
              <a:defRPr b="1" sz="5500">
                <a:solidFill>
                  <a:srgbClr val="000000"/>
                </a:solidFill>
              </a:defRPr>
            </a:lvl1pPr>
          </a:lstStyle>
          <a:p>
            <a:pPr/>
            <a:r>
              <a:t>Integrated</a:t>
            </a:r>
          </a:p>
        </p:txBody>
      </p:sp>
      <p:sp>
        <p:nvSpPr>
          <p:cNvPr id="170" name="In Data Warehouse, integration means the establishment of a common unit of measure for all similar data from the dissimilar database. The data also needs to be stored in the Datawarehouse in common and universally acceptable manner.…"/>
          <p:cNvSpPr txBox="1"/>
          <p:nvPr/>
        </p:nvSpPr>
        <p:spPr>
          <a:xfrm>
            <a:off x="12423599" y="2978504"/>
            <a:ext cx="10445859" cy="872894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just" defTabSz="457200">
              <a:spcBef>
                <a:spcPts val="2700"/>
              </a:spcBef>
              <a:defRPr sz="3300">
                <a:solidFill>
                  <a:srgbClr val="000000"/>
                </a:solidFill>
                <a:latin typeface="Times Roman"/>
                <a:ea typeface="Times Roman"/>
                <a:cs typeface="Times Roman"/>
                <a:sym typeface="Times Roman"/>
              </a:defRPr>
            </a:pPr>
            <a:r>
              <a:t>In Data Warehouse, integration means the establishment of a common unit of measure for all similar data from the dissimilar database. The data also needs to be stored in the Datawarehouse in common and universally acceptable manner.</a:t>
            </a:r>
          </a:p>
          <a:p>
            <a:pPr algn="just" defTabSz="457200">
              <a:spcBef>
                <a:spcPts val="2700"/>
              </a:spcBef>
              <a:defRPr sz="3300">
                <a:solidFill>
                  <a:srgbClr val="000000"/>
                </a:solidFill>
                <a:latin typeface="Times Roman"/>
                <a:ea typeface="Times Roman"/>
                <a:cs typeface="Times Roman"/>
                <a:sym typeface="Times Roman"/>
              </a:defRPr>
            </a:pPr>
            <a:r>
              <a:t>A data warehouse is developed by integrating data from varied sources like a mainframe, relational databases, flat files, etc. Moreover, it must keep consistent naming conventions, format, and coding.</a:t>
            </a:r>
          </a:p>
          <a:p>
            <a:pPr algn="just" defTabSz="457200">
              <a:spcBef>
                <a:spcPts val="2700"/>
              </a:spcBef>
              <a:defRPr sz="3300">
                <a:solidFill>
                  <a:srgbClr val="000000"/>
                </a:solidFill>
                <a:latin typeface="Times Roman"/>
                <a:ea typeface="Times Roman"/>
                <a:cs typeface="Times Roman"/>
                <a:sym typeface="Times Roman"/>
              </a:defRPr>
            </a:pPr>
            <a:r>
              <a:t>This integration helps in effective analysis of data. Consistency in naming conventions, attribute measures, encoding structure etc. have to be ensured.</a:t>
            </a:r>
          </a:p>
          <a:p>
            <a:pPr algn="l" defTabSz="457200">
              <a:defRPr sz="3300">
                <a:solidFill>
                  <a:srgbClr val="000000"/>
                </a:solidFill>
                <a:latin typeface="Times Roman"/>
                <a:ea typeface="Times Roman"/>
                <a:cs typeface="Times Roman"/>
                <a:sym typeface="Times Roman"/>
              </a:defRPr>
            </a:pPr>
            <a:r>
              <a:t>However, after transformation and cleaning process all this data is stored in common format in the Data Warehouse.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Time Variant"/>
          <p:cNvSpPr txBox="1"/>
          <p:nvPr>
            <p:ph type="body" idx="21"/>
          </p:nvPr>
        </p:nvSpPr>
        <p:spPr>
          <a:xfrm>
            <a:off x="1206500" y="1102962"/>
            <a:ext cx="10445859" cy="934780"/>
          </a:xfrm>
          <a:prstGeom prst="rect">
            <a:avLst/>
          </a:prstGeom>
          <a:extLst>
            <a:ext uri="{C572A759-6A51-4108-AA02-DFA0A04FC94B}">
              <ma14:wrappingTextBoxFlag xmlns:ma14="http://schemas.microsoft.com/office/mac/drawingml/2011/main" val="1"/>
            </a:ext>
          </a:extLst>
        </p:spPr>
        <p:txBody>
          <a:bodyPr/>
          <a:lstStyle>
            <a:lvl1pPr algn="ctr"/>
          </a:lstStyle>
          <a:p>
            <a:pPr/>
            <a:r>
              <a:t>Time Variant</a:t>
            </a:r>
          </a:p>
        </p:txBody>
      </p:sp>
      <p:sp>
        <p:nvSpPr>
          <p:cNvPr id="173" name="The time horizon for data warehouse is quite extensive compared with operational systems. The data collected in a data warehouse is recognized with a particular period and offers information from the historical point of view. It contains an element of ti"/>
          <p:cNvSpPr txBox="1"/>
          <p:nvPr>
            <p:ph type="body" sz="half" idx="1"/>
          </p:nvPr>
        </p:nvSpPr>
        <p:spPr>
          <a:xfrm>
            <a:off x="1206500" y="2978504"/>
            <a:ext cx="10445859" cy="8728947"/>
          </a:xfrm>
          <a:prstGeom prst="rect">
            <a:avLst/>
          </a:prstGeom>
        </p:spPr>
        <p:txBody>
          <a:bodyPr/>
          <a:lstStyle/>
          <a:p>
            <a:pPr marL="0" indent="0" algn="just" defTabSz="457200">
              <a:lnSpc>
                <a:spcPct val="100000"/>
              </a:lnSpc>
              <a:spcBef>
                <a:spcPts val="2700"/>
              </a:spcBef>
              <a:buSzTx/>
              <a:buNone/>
              <a:defRPr sz="3200">
                <a:solidFill>
                  <a:srgbClr val="212121"/>
                </a:solidFill>
                <a:latin typeface="Times Roman"/>
                <a:ea typeface="Times Roman"/>
                <a:cs typeface="Times Roman"/>
                <a:sym typeface="Times Roman"/>
              </a:defRPr>
            </a:pPr>
            <a:r>
              <a:t>The time horizon for data warehouse is quite extensive compared with operational systems. The data collected in a data warehouse is recognized with a particular period and offers information from the historical point of view. It contains an element of time, explicitly or implicitly.</a:t>
            </a:r>
            <a:endParaRPr>
              <a:solidFill>
                <a:srgbClr val="000000"/>
              </a:solidFill>
            </a:endParaRPr>
          </a:p>
          <a:p>
            <a:pPr marL="0" indent="0" algn="just" defTabSz="457200">
              <a:lnSpc>
                <a:spcPct val="100000"/>
              </a:lnSpc>
              <a:spcBef>
                <a:spcPts val="2700"/>
              </a:spcBef>
              <a:buSzTx/>
              <a:buNone/>
              <a:defRPr sz="3200">
                <a:solidFill>
                  <a:srgbClr val="212121"/>
                </a:solidFill>
                <a:latin typeface="Times Roman"/>
                <a:ea typeface="Times Roman"/>
                <a:cs typeface="Times Roman"/>
                <a:sym typeface="Times Roman"/>
              </a:defRPr>
            </a:pPr>
            <a:r>
              <a:t>One such place where Datawarehouse data display time variance is in in the structure of the record key. Every primary key contained with the DW should have either implicitly or explicitly an element of time. Like the day, week month, etc.</a:t>
            </a:r>
            <a:endParaRPr>
              <a:solidFill>
                <a:srgbClr val="000000"/>
              </a:solidFill>
            </a:endParaRPr>
          </a:p>
          <a:p>
            <a:pPr marL="0" indent="0" algn="just" defTabSz="457200">
              <a:lnSpc>
                <a:spcPct val="100000"/>
              </a:lnSpc>
              <a:spcBef>
                <a:spcPts val="2700"/>
              </a:spcBef>
              <a:buSzTx/>
              <a:buNone/>
              <a:defRPr sz="3200">
                <a:solidFill>
                  <a:srgbClr val="212121"/>
                </a:solidFill>
                <a:latin typeface="Times Roman"/>
                <a:ea typeface="Times Roman"/>
                <a:cs typeface="Times Roman"/>
                <a:sym typeface="Times Roman"/>
              </a:defRPr>
            </a:pPr>
            <a:r>
              <a:t>Another aspect of time variance is that once data is inserted in the warehouse, it can’t be updated or changed.</a:t>
            </a:r>
          </a:p>
        </p:txBody>
      </p:sp>
      <p:sp>
        <p:nvSpPr>
          <p:cNvPr id="174" name="Non Volatile"/>
          <p:cNvSpPr txBox="1"/>
          <p:nvPr/>
        </p:nvSpPr>
        <p:spPr>
          <a:xfrm>
            <a:off x="12423599" y="1102962"/>
            <a:ext cx="10445859"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825500">
              <a:defRPr b="1" sz="5500">
                <a:solidFill>
                  <a:srgbClr val="000000"/>
                </a:solidFill>
              </a:defRPr>
            </a:lvl1pPr>
          </a:lstStyle>
          <a:p>
            <a:pPr/>
            <a:r>
              <a:t>Non Volatile</a:t>
            </a:r>
          </a:p>
        </p:txBody>
      </p:sp>
      <p:sp>
        <p:nvSpPr>
          <p:cNvPr id="175" name="Data warehouse is also non-volatile means the previous data is not erased when new data is entered in it.…"/>
          <p:cNvSpPr txBox="1"/>
          <p:nvPr/>
        </p:nvSpPr>
        <p:spPr>
          <a:xfrm>
            <a:off x="12423599" y="2978504"/>
            <a:ext cx="10445859" cy="872894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just" defTabSz="457200">
              <a:spcBef>
                <a:spcPts val="2700"/>
              </a:spcBef>
              <a:defRPr sz="3200">
                <a:solidFill>
                  <a:srgbClr val="212121"/>
                </a:solidFill>
                <a:latin typeface="Times Roman"/>
                <a:ea typeface="Times Roman"/>
                <a:cs typeface="Times Roman"/>
                <a:sym typeface="Times Roman"/>
              </a:defRPr>
            </a:pPr>
            <a:r>
              <a:t>Data warehouse is also non-volatile means the previous data is not erased when new data is entered in it.</a:t>
            </a:r>
            <a:endParaRPr>
              <a:solidFill>
                <a:srgbClr val="000000"/>
              </a:solidFill>
            </a:endParaRPr>
          </a:p>
          <a:p>
            <a:pPr algn="just" defTabSz="457200">
              <a:spcBef>
                <a:spcPts val="2700"/>
              </a:spcBef>
              <a:defRPr sz="3200">
                <a:solidFill>
                  <a:srgbClr val="212121"/>
                </a:solidFill>
                <a:latin typeface="Times Roman"/>
                <a:ea typeface="Times Roman"/>
                <a:cs typeface="Times Roman"/>
                <a:sym typeface="Times Roman"/>
              </a:defRPr>
            </a:pPr>
            <a:r>
              <a:t>Data is read-only and periodically refreshed. This also helps to analyze historical data and understand what &amp; when happened. It does not require transaction process, recovery and concurrency control mechanisms.</a:t>
            </a:r>
            <a:endParaRPr>
              <a:solidFill>
                <a:srgbClr val="000000"/>
              </a:solidFill>
            </a:endParaRPr>
          </a:p>
          <a:p>
            <a:pPr algn="just" defTabSz="457200">
              <a:spcBef>
                <a:spcPts val="2700"/>
              </a:spcBef>
              <a:defRPr sz="3200">
                <a:solidFill>
                  <a:srgbClr val="212121"/>
                </a:solidFill>
                <a:latin typeface="Times Roman"/>
                <a:ea typeface="Times Roman"/>
                <a:cs typeface="Times Roman"/>
                <a:sym typeface="Times Roman"/>
              </a:defRPr>
            </a:pPr>
            <a:r>
              <a:t>Activities like delete, update, and insert which are performed in an operational application environment are omitted in Data warehouse environment. Only two types of data operations performed in the Data Warehousing are:</a:t>
            </a:r>
            <a:endParaRPr>
              <a:solidFill>
                <a:srgbClr val="000000"/>
              </a:solidFill>
            </a:endParaRPr>
          </a:p>
          <a:p>
            <a:pPr marL="457200" indent="-317500" algn="just" defTabSz="457200">
              <a:buClr>
                <a:srgbClr val="212121"/>
              </a:buClr>
              <a:buSzPct val="100000"/>
              <a:buFont typeface="Helvetica Neue"/>
              <a:buAutoNum type="arabicPeriod" startAt="1"/>
              <a:defRPr sz="3200">
                <a:solidFill>
                  <a:srgbClr val="212121"/>
                </a:solidFill>
                <a:latin typeface="Times Roman"/>
                <a:ea typeface="Times Roman"/>
                <a:cs typeface="Times Roman"/>
                <a:sym typeface="Times Roman"/>
              </a:defRPr>
            </a:pPr>
            <a:r>
              <a:t>Data loading</a:t>
            </a:r>
          </a:p>
          <a:p>
            <a:pPr marL="457200" indent="-317500" algn="just" defTabSz="457200">
              <a:buClr>
                <a:srgbClr val="212121"/>
              </a:buClr>
              <a:buSzPct val="100000"/>
              <a:buFont typeface="Helvetica Neue"/>
              <a:buAutoNum type="arabicPeriod" startAt="1"/>
              <a:defRPr sz="3200">
                <a:solidFill>
                  <a:srgbClr val="212121"/>
                </a:solidFill>
                <a:latin typeface="Times Roman"/>
                <a:ea typeface="Times Roman"/>
                <a:cs typeface="Times Roman"/>
                <a:sym typeface="Times Roman"/>
              </a:defRPr>
            </a:pPr>
            <a:r>
              <a:t>Data access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Data Warehouse Architecture"/>
          <p:cNvSpPr txBox="1"/>
          <p:nvPr>
            <p:ph type="title"/>
          </p:nvPr>
        </p:nvSpPr>
        <p:spPr>
          <a:prstGeom prst="rect">
            <a:avLst/>
          </a:prstGeom>
        </p:spPr>
        <p:txBody>
          <a:bodyPr/>
          <a:lstStyle>
            <a:lvl1pPr algn="ctr"/>
          </a:lstStyle>
          <a:p>
            <a:pPr/>
            <a:r>
              <a:t>Data Warehouse Architecture</a:t>
            </a:r>
          </a:p>
        </p:txBody>
      </p:sp>
      <p:sp>
        <p:nvSpPr>
          <p:cNvPr id="178" name="Data Warehouse Architecture is complex as it’s an information system that contains historical and commutative data from multiple sources. There are 3 approaches for constructing Data Warehouse layers:…"/>
          <p:cNvSpPr txBox="1"/>
          <p:nvPr>
            <p:ph type="body" idx="1"/>
          </p:nvPr>
        </p:nvSpPr>
        <p:spPr>
          <a:xfrm>
            <a:off x="1206500" y="3463717"/>
            <a:ext cx="21971000" cy="7175164"/>
          </a:xfrm>
          <a:prstGeom prst="rect">
            <a:avLst/>
          </a:prstGeom>
        </p:spPr>
        <p:txBody>
          <a:bodyPr/>
          <a:lstStyle/>
          <a:p>
            <a:pPr marL="0" indent="0" algn="just" defTabSz="457200">
              <a:lnSpc>
                <a:spcPct val="150000"/>
              </a:lnSpc>
              <a:spcBef>
                <a:spcPts val="0"/>
              </a:spcBef>
              <a:buSzTx/>
              <a:buNone/>
              <a:defRPr sz="4000">
                <a:solidFill>
                  <a:srgbClr val="212121"/>
                </a:solidFill>
                <a:latin typeface="Times Roman"/>
                <a:ea typeface="Times Roman"/>
                <a:cs typeface="Times Roman"/>
                <a:sym typeface="Times Roman"/>
              </a:defRPr>
            </a:pPr>
            <a:r>
              <a:t>Data Warehouse Architecture is complex as it’s an information system that contains historical and commutative data from multiple sources. There are 3 approaches for constructing Data Warehouse layers: </a:t>
            </a:r>
          </a:p>
          <a:p>
            <a:pPr marL="482600" indent="-482600" algn="just" defTabSz="457200">
              <a:lnSpc>
                <a:spcPct val="150000"/>
              </a:lnSpc>
              <a:spcBef>
                <a:spcPts val="0"/>
              </a:spcBef>
              <a:defRPr sz="4000">
                <a:solidFill>
                  <a:srgbClr val="212121"/>
                </a:solidFill>
                <a:latin typeface="Times Roman"/>
                <a:ea typeface="Times Roman"/>
                <a:cs typeface="Times Roman"/>
                <a:sym typeface="Times Roman"/>
              </a:defRPr>
            </a:pPr>
            <a:r>
              <a:t>Single Tier</a:t>
            </a:r>
          </a:p>
          <a:p>
            <a:pPr marL="482600" indent="-482600" algn="just" defTabSz="457200">
              <a:lnSpc>
                <a:spcPct val="150000"/>
              </a:lnSpc>
              <a:spcBef>
                <a:spcPts val="0"/>
              </a:spcBef>
              <a:defRPr sz="4000">
                <a:solidFill>
                  <a:srgbClr val="212121"/>
                </a:solidFill>
                <a:latin typeface="Times Roman"/>
                <a:ea typeface="Times Roman"/>
                <a:cs typeface="Times Roman"/>
                <a:sym typeface="Times Roman"/>
              </a:defRPr>
            </a:pPr>
            <a:r>
              <a:t>Two Tier </a:t>
            </a:r>
          </a:p>
          <a:p>
            <a:pPr marL="482600" indent="-482600" algn="just" defTabSz="457200">
              <a:lnSpc>
                <a:spcPct val="150000"/>
              </a:lnSpc>
              <a:spcBef>
                <a:spcPts val="0"/>
              </a:spcBef>
              <a:defRPr sz="4000">
                <a:solidFill>
                  <a:srgbClr val="212121"/>
                </a:solidFill>
                <a:latin typeface="Times Roman"/>
                <a:ea typeface="Times Roman"/>
                <a:cs typeface="Times Roman"/>
                <a:sym typeface="Times Roman"/>
              </a:defRPr>
            </a:pPr>
            <a:r>
              <a:t>Three Tier</a:t>
            </a:r>
          </a:p>
          <a:p>
            <a:pPr marL="0" indent="0" algn="just" defTabSz="457200">
              <a:lnSpc>
                <a:spcPct val="150000"/>
              </a:lnSpc>
              <a:spcBef>
                <a:spcPts val="0"/>
              </a:spcBef>
              <a:buSzTx/>
              <a:buNone/>
              <a:defRPr sz="4000">
                <a:solidFill>
                  <a:srgbClr val="212121"/>
                </a:solidFill>
                <a:latin typeface="Times Roman"/>
                <a:ea typeface="Times Roman"/>
                <a:cs typeface="Times Roman"/>
                <a:sym typeface="Times Roman"/>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Single Tier Architecture"/>
          <p:cNvSpPr txBox="1"/>
          <p:nvPr>
            <p:ph type="body" idx="21"/>
          </p:nvPr>
        </p:nvSpPr>
        <p:spPr>
          <a:xfrm>
            <a:off x="1206499" y="1974173"/>
            <a:ext cx="21971001" cy="934780"/>
          </a:xfrm>
          <a:prstGeom prst="rect">
            <a:avLst/>
          </a:prstGeom>
          <a:extLst>
            <a:ext uri="{C572A759-6A51-4108-AA02-DFA0A04FC94B}">
              <ma14:wrappingTextBoxFlag xmlns:ma14="http://schemas.microsoft.com/office/mac/drawingml/2011/main" val="1"/>
            </a:ext>
          </a:extLst>
        </p:spPr>
        <p:txBody>
          <a:bodyPr/>
          <a:lstStyle/>
          <a:p>
            <a:pPr/>
            <a:r>
              <a:t>Single Tier Architecture</a:t>
            </a:r>
          </a:p>
        </p:txBody>
      </p:sp>
      <p:sp>
        <p:nvSpPr>
          <p:cNvPr id="181" name="The objective of a single layer is to minimize the amount of data stored. This goal is to remove data redundancy. This architecture is not frequently used in practice."/>
          <p:cNvSpPr txBox="1"/>
          <p:nvPr>
            <p:ph type="body" sz="quarter" idx="1"/>
          </p:nvPr>
        </p:nvSpPr>
        <p:spPr>
          <a:xfrm>
            <a:off x="1206499" y="3611902"/>
            <a:ext cx="21971001" cy="2476665"/>
          </a:xfrm>
          <a:prstGeom prst="rect">
            <a:avLst/>
          </a:prstGeom>
        </p:spPr>
        <p:txBody>
          <a:bodyPr/>
          <a:lstStyle>
            <a:lvl1pPr marL="0" indent="0" algn="just" defTabSz="457200">
              <a:lnSpc>
                <a:spcPct val="150000"/>
              </a:lnSpc>
              <a:spcBef>
                <a:spcPts val="0"/>
              </a:spcBef>
              <a:buSzTx/>
              <a:buNone/>
              <a:defRPr sz="3600">
                <a:solidFill>
                  <a:srgbClr val="212121"/>
                </a:solidFill>
                <a:latin typeface="Times Roman"/>
                <a:ea typeface="Times Roman"/>
                <a:cs typeface="Times Roman"/>
                <a:sym typeface="Times Roman"/>
              </a:defRPr>
            </a:lvl1pPr>
          </a:lstStyle>
          <a:p>
            <a:pPr/>
            <a:r>
              <a:t>The objective of a single layer is to minimize the amount of data stored. This goal is to remove data redundancy. This architecture is not frequently used in practice.</a:t>
            </a:r>
          </a:p>
        </p:txBody>
      </p:sp>
      <p:sp>
        <p:nvSpPr>
          <p:cNvPr id="182" name="Two Tier Architecture"/>
          <p:cNvSpPr txBox="1"/>
          <p:nvPr/>
        </p:nvSpPr>
        <p:spPr>
          <a:xfrm>
            <a:off x="1206499" y="6922454"/>
            <a:ext cx="21971001" cy="93477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5500">
                <a:solidFill>
                  <a:srgbClr val="000000"/>
                </a:solidFill>
              </a:defRPr>
            </a:lvl1pPr>
          </a:lstStyle>
          <a:p>
            <a:pPr/>
            <a:r>
              <a:t>Two Tier Architecture</a:t>
            </a:r>
          </a:p>
        </p:txBody>
      </p:sp>
      <p:sp>
        <p:nvSpPr>
          <p:cNvPr id="183" name="Two-layer architecture is one of the Data Warehouse layers which separates physically available sources and data warehouse. This architecture is not expandable and also not supporting a large number of end-users. It also has connectivity problems because"/>
          <p:cNvSpPr txBox="1"/>
          <p:nvPr/>
        </p:nvSpPr>
        <p:spPr>
          <a:xfrm>
            <a:off x="1206499" y="8560183"/>
            <a:ext cx="21971001" cy="24766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just" defTabSz="457200">
              <a:lnSpc>
                <a:spcPct val="150000"/>
              </a:lnSpc>
              <a:defRPr sz="3600">
                <a:solidFill>
                  <a:srgbClr val="212121"/>
                </a:solidFill>
                <a:latin typeface="Times Roman"/>
                <a:ea typeface="Times Roman"/>
                <a:cs typeface="Times Roman"/>
                <a:sym typeface="Times Roman"/>
              </a:defRPr>
            </a:lvl1pPr>
          </a:lstStyle>
          <a:p>
            <a:pPr/>
            <a:r>
              <a:t>Two-layer architecture is one of the Data Warehouse layers which separates physically available sources and data warehouse. This architecture is not expandable and also not supporting a large number of end-users. It also has connectivity problems because of network limitations.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