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font" Target="fonts/Raleway-regular.fntdata"/><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827cc34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827cc34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827cc344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827cc344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827cc344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827cc344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9eb372c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9eb372c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9eb372c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9eb372c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9eb372c8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9eb372c8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9f36293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9f3629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realpython.com/numpy-array-programm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1044500" y="152400"/>
            <a:ext cx="7286625" cy="2788725"/>
          </a:xfrm>
          <a:prstGeom prst="rect">
            <a:avLst/>
          </a:prstGeom>
          <a:noFill/>
          <a:ln>
            <a:noFill/>
          </a:ln>
        </p:spPr>
      </p:pic>
      <p:sp>
        <p:nvSpPr>
          <p:cNvPr id="87" name="Google Shape;87;p13"/>
          <p:cNvSpPr txBox="1"/>
          <p:nvPr/>
        </p:nvSpPr>
        <p:spPr>
          <a:xfrm>
            <a:off x="296250" y="2996900"/>
            <a:ext cx="8551500" cy="16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50">
                <a:solidFill>
                  <a:srgbClr val="222222"/>
                </a:solidFill>
                <a:highlight>
                  <a:srgbClr val="FFFFFF"/>
                </a:highlight>
              </a:rPr>
              <a:t>NumPy is a Python library that provides a simple yet powerful data structure: the n-dimensional array. This is the foundation on which almost all the power of Python’s data science toolkit is built, and learning NumPy is the first step on any Python data scientist’s journey. This tutorial will provide you with the knowledge you need to use NumPy and the higher-level libraries that rely on it.</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1800"/>
              </a:spcBef>
              <a:spcAft>
                <a:spcPts val="0"/>
              </a:spcAft>
              <a:buNone/>
            </a:pPr>
            <a:r>
              <a:rPr lang="en" sz="2255">
                <a:solidFill>
                  <a:srgbClr val="222222"/>
                </a:solidFill>
                <a:highlight>
                  <a:srgbClr val="FFFFFF"/>
                </a:highlight>
                <a:latin typeface="Merriweather"/>
                <a:ea typeface="Merriweather"/>
                <a:cs typeface="Merriweather"/>
                <a:sym typeface="Merriweather"/>
              </a:rPr>
              <a:t>Choosing NumPy: The Benefits</a:t>
            </a:r>
            <a:endParaRPr sz="2255">
              <a:solidFill>
                <a:srgbClr val="222222"/>
              </a:solidFill>
              <a:highlight>
                <a:srgbClr val="FFFFFF"/>
              </a:highlight>
              <a:latin typeface="Merriweather"/>
              <a:ea typeface="Merriweather"/>
              <a:cs typeface="Merriweather"/>
              <a:sym typeface="Merriweather"/>
            </a:endParaRPr>
          </a:p>
          <a:p>
            <a:pPr indent="0" lvl="0" marL="0" rtl="0" algn="l">
              <a:spcBef>
                <a:spcPts val="400"/>
              </a:spcBef>
              <a:spcAft>
                <a:spcPts val="0"/>
              </a:spcAft>
              <a:buNone/>
            </a:pPr>
            <a:r>
              <a:t/>
            </a:r>
            <a:endParaRPr/>
          </a:p>
        </p:txBody>
      </p:sp>
      <p:sp>
        <p:nvSpPr>
          <p:cNvPr id="93" name="Google Shape;93;p14"/>
          <p:cNvSpPr txBox="1"/>
          <p:nvPr>
            <p:ph idx="1" type="body"/>
          </p:nvPr>
        </p:nvSpPr>
        <p:spPr>
          <a:xfrm>
            <a:off x="729450" y="2078875"/>
            <a:ext cx="7688700" cy="2688300"/>
          </a:xfrm>
          <a:prstGeom prst="rect">
            <a:avLst/>
          </a:prstGeom>
        </p:spPr>
        <p:txBody>
          <a:bodyPr anchorCtr="0" anchor="t" bIns="91425" lIns="91425" spcFirstLastPara="1" rIns="91425" wrap="square" tIns="91425">
            <a:normAutofit fontScale="85000" lnSpcReduction="20000"/>
          </a:bodyPr>
          <a:lstStyle/>
          <a:p>
            <a:pPr indent="-346086" lvl="0" marL="457200" rtl="0" algn="l">
              <a:spcBef>
                <a:spcPts val="0"/>
              </a:spcBef>
              <a:spcAft>
                <a:spcPts val="0"/>
              </a:spcAft>
              <a:buClr>
                <a:srgbClr val="222222"/>
              </a:buClr>
              <a:buSzPct val="100000"/>
              <a:buFont typeface="Arial"/>
              <a:buAutoNum type="arabicPeriod"/>
            </a:pPr>
            <a:r>
              <a:rPr b="1" lang="en" sz="2176">
                <a:solidFill>
                  <a:srgbClr val="222222"/>
                </a:solidFill>
                <a:highlight>
                  <a:srgbClr val="FFFFFF"/>
                </a:highlight>
                <a:latin typeface="Arial"/>
                <a:ea typeface="Arial"/>
                <a:cs typeface="Arial"/>
                <a:sym typeface="Arial"/>
              </a:rPr>
              <a:t>More speed</a:t>
            </a:r>
            <a:r>
              <a:rPr lang="en" sz="2176">
                <a:solidFill>
                  <a:srgbClr val="222222"/>
                </a:solidFill>
                <a:highlight>
                  <a:srgbClr val="FFFFFF"/>
                </a:highlight>
                <a:latin typeface="Arial"/>
                <a:ea typeface="Arial"/>
                <a:cs typeface="Arial"/>
                <a:sym typeface="Arial"/>
              </a:rPr>
              <a:t>: NumPy uses algorithms written in C that complete in nanoseconds rather than seconds.</a:t>
            </a:r>
            <a:endParaRPr sz="2176">
              <a:solidFill>
                <a:srgbClr val="222222"/>
              </a:solidFill>
              <a:highlight>
                <a:srgbClr val="FFFFFF"/>
              </a:highlight>
              <a:latin typeface="Arial"/>
              <a:ea typeface="Arial"/>
              <a:cs typeface="Arial"/>
              <a:sym typeface="Arial"/>
            </a:endParaRPr>
          </a:p>
          <a:p>
            <a:pPr indent="-346086" lvl="0" marL="457200" rtl="0" algn="l">
              <a:spcBef>
                <a:spcPts val="0"/>
              </a:spcBef>
              <a:spcAft>
                <a:spcPts val="0"/>
              </a:spcAft>
              <a:buClr>
                <a:srgbClr val="222222"/>
              </a:buClr>
              <a:buSzPct val="100000"/>
              <a:buFont typeface="Arial"/>
              <a:buAutoNum type="arabicPeriod"/>
            </a:pPr>
            <a:r>
              <a:rPr b="1" lang="en" sz="2176">
                <a:solidFill>
                  <a:srgbClr val="222222"/>
                </a:solidFill>
                <a:highlight>
                  <a:srgbClr val="FFFFFF"/>
                </a:highlight>
                <a:latin typeface="Arial"/>
                <a:ea typeface="Arial"/>
                <a:cs typeface="Arial"/>
                <a:sym typeface="Arial"/>
              </a:rPr>
              <a:t>Fewer loops</a:t>
            </a:r>
            <a:r>
              <a:rPr lang="en" sz="2176">
                <a:solidFill>
                  <a:srgbClr val="222222"/>
                </a:solidFill>
                <a:highlight>
                  <a:srgbClr val="FFFFFF"/>
                </a:highlight>
                <a:latin typeface="Arial"/>
                <a:ea typeface="Arial"/>
                <a:cs typeface="Arial"/>
                <a:sym typeface="Arial"/>
              </a:rPr>
              <a:t>: NumPy helps you to </a:t>
            </a:r>
            <a:r>
              <a:rPr lang="en" sz="2176">
                <a:solidFill>
                  <a:srgbClr val="619CCD"/>
                </a:solidFill>
                <a:highlight>
                  <a:srgbClr val="FFFFFF"/>
                </a:highlight>
                <a:uFill>
                  <a:noFill/>
                </a:uFill>
                <a:latin typeface="Arial"/>
                <a:ea typeface="Arial"/>
                <a:cs typeface="Arial"/>
                <a:sym typeface="Arial"/>
                <a:hlinkClick r:id="rId3">
                  <a:extLst>
                    <a:ext uri="{A12FA001-AC4F-418D-AE19-62706E023703}">
                      <ahyp:hlinkClr val="tx"/>
                    </a:ext>
                  </a:extLst>
                </a:hlinkClick>
              </a:rPr>
              <a:t>reduce loops</a:t>
            </a:r>
            <a:r>
              <a:rPr lang="en" sz="2176">
                <a:solidFill>
                  <a:srgbClr val="222222"/>
                </a:solidFill>
                <a:highlight>
                  <a:srgbClr val="FFFFFF"/>
                </a:highlight>
                <a:latin typeface="Arial"/>
                <a:ea typeface="Arial"/>
                <a:cs typeface="Arial"/>
                <a:sym typeface="Arial"/>
              </a:rPr>
              <a:t> and keep from getting tangled up in iteration indices.</a:t>
            </a:r>
            <a:endParaRPr sz="2176">
              <a:solidFill>
                <a:srgbClr val="222222"/>
              </a:solidFill>
              <a:highlight>
                <a:srgbClr val="FFFFFF"/>
              </a:highlight>
              <a:latin typeface="Arial"/>
              <a:ea typeface="Arial"/>
              <a:cs typeface="Arial"/>
              <a:sym typeface="Arial"/>
            </a:endParaRPr>
          </a:p>
          <a:p>
            <a:pPr indent="-346086" lvl="0" marL="457200" rtl="0" algn="l">
              <a:spcBef>
                <a:spcPts val="0"/>
              </a:spcBef>
              <a:spcAft>
                <a:spcPts val="0"/>
              </a:spcAft>
              <a:buClr>
                <a:srgbClr val="222222"/>
              </a:buClr>
              <a:buSzPct val="100000"/>
              <a:buFont typeface="Arial"/>
              <a:buAutoNum type="arabicPeriod"/>
            </a:pPr>
            <a:r>
              <a:rPr b="1" lang="en" sz="2176">
                <a:solidFill>
                  <a:srgbClr val="222222"/>
                </a:solidFill>
                <a:highlight>
                  <a:srgbClr val="FFFFFF"/>
                </a:highlight>
                <a:latin typeface="Arial"/>
                <a:ea typeface="Arial"/>
                <a:cs typeface="Arial"/>
                <a:sym typeface="Arial"/>
              </a:rPr>
              <a:t>Clearer code</a:t>
            </a:r>
            <a:r>
              <a:rPr lang="en" sz="2176">
                <a:solidFill>
                  <a:srgbClr val="222222"/>
                </a:solidFill>
                <a:highlight>
                  <a:srgbClr val="FFFFFF"/>
                </a:highlight>
                <a:latin typeface="Arial"/>
                <a:ea typeface="Arial"/>
                <a:cs typeface="Arial"/>
                <a:sym typeface="Arial"/>
              </a:rPr>
              <a:t>: Without loops, your code will look more like the equations you’re trying to calculate.</a:t>
            </a:r>
            <a:endParaRPr sz="2176">
              <a:solidFill>
                <a:srgbClr val="222222"/>
              </a:solidFill>
              <a:highlight>
                <a:srgbClr val="FFFFFF"/>
              </a:highlight>
              <a:latin typeface="Arial"/>
              <a:ea typeface="Arial"/>
              <a:cs typeface="Arial"/>
              <a:sym typeface="Arial"/>
            </a:endParaRPr>
          </a:p>
          <a:p>
            <a:pPr indent="-346086" lvl="0" marL="457200" rtl="0" algn="l">
              <a:spcBef>
                <a:spcPts val="0"/>
              </a:spcBef>
              <a:spcAft>
                <a:spcPts val="0"/>
              </a:spcAft>
              <a:buClr>
                <a:srgbClr val="222222"/>
              </a:buClr>
              <a:buSzPct val="100000"/>
              <a:buFont typeface="Arial"/>
              <a:buAutoNum type="arabicPeriod"/>
            </a:pPr>
            <a:r>
              <a:rPr b="1" lang="en" sz="2176">
                <a:solidFill>
                  <a:srgbClr val="222222"/>
                </a:solidFill>
                <a:highlight>
                  <a:srgbClr val="FFFFFF"/>
                </a:highlight>
                <a:latin typeface="Arial"/>
                <a:ea typeface="Arial"/>
                <a:cs typeface="Arial"/>
                <a:sym typeface="Arial"/>
              </a:rPr>
              <a:t>Better quality</a:t>
            </a:r>
            <a:r>
              <a:rPr lang="en" sz="2176">
                <a:solidFill>
                  <a:srgbClr val="222222"/>
                </a:solidFill>
                <a:highlight>
                  <a:srgbClr val="FFFFFF"/>
                </a:highlight>
                <a:latin typeface="Arial"/>
                <a:ea typeface="Arial"/>
                <a:cs typeface="Arial"/>
                <a:sym typeface="Arial"/>
              </a:rPr>
              <a:t>: There are thousands of contributors working to keep NumPy fast, friendly, and bug free.</a:t>
            </a:r>
            <a:endParaRPr sz="2176">
              <a:solidFill>
                <a:srgbClr val="222222"/>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8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50">
                <a:solidFill>
                  <a:srgbClr val="333333"/>
                </a:solidFill>
                <a:highlight>
                  <a:srgbClr val="FFFFFF"/>
                </a:highlight>
                <a:latin typeface="Merriweather"/>
                <a:ea typeface="Merriweather"/>
                <a:cs typeface="Merriweather"/>
                <a:sym typeface="Merriweather"/>
              </a:rPr>
              <a:t>There are several important differences between NumPy arrays and the standard Python sequences:</a:t>
            </a:r>
            <a:endParaRPr sz="3500">
              <a:latin typeface="Merriweather"/>
              <a:ea typeface="Merriweather"/>
              <a:cs typeface="Merriweather"/>
              <a:sym typeface="Merriweather"/>
            </a:endParaRPr>
          </a:p>
        </p:txBody>
      </p:sp>
      <p:sp>
        <p:nvSpPr>
          <p:cNvPr id="99" name="Google Shape;99;p15"/>
          <p:cNvSpPr txBox="1"/>
          <p:nvPr>
            <p:ph idx="1" type="body"/>
          </p:nvPr>
        </p:nvSpPr>
        <p:spPr>
          <a:xfrm>
            <a:off x="729450" y="2078875"/>
            <a:ext cx="7688700" cy="3064500"/>
          </a:xfrm>
          <a:prstGeom prst="rect">
            <a:avLst/>
          </a:prstGeom>
        </p:spPr>
        <p:txBody>
          <a:bodyPr anchorCtr="0" anchor="t" bIns="91425" lIns="91425" spcFirstLastPara="1" rIns="91425" wrap="square" tIns="91425">
            <a:normAutofit fontScale="55000" lnSpcReduction="10000"/>
          </a:bodyPr>
          <a:lstStyle/>
          <a:p>
            <a:pPr indent="-303688" lvl="0" marL="457200" rtl="0" algn="l">
              <a:spcBef>
                <a:spcPts val="0"/>
              </a:spcBef>
              <a:spcAft>
                <a:spcPts val="0"/>
              </a:spcAft>
              <a:buClr>
                <a:srgbClr val="4A4A4A"/>
              </a:buClr>
              <a:buSzPct val="100000"/>
              <a:buFont typeface="Arial"/>
              <a:buChar char="●"/>
            </a:pPr>
            <a:r>
              <a:rPr lang="en" sz="2150">
                <a:solidFill>
                  <a:srgbClr val="4A4A4A"/>
                </a:solidFill>
                <a:highlight>
                  <a:srgbClr val="FFFFFF"/>
                </a:highlight>
                <a:latin typeface="Arial"/>
                <a:ea typeface="Arial"/>
                <a:cs typeface="Arial"/>
                <a:sym typeface="Arial"/>
              </a:rPr>
              <a:t>NumPy arrays have a fixed size at creation, unlike Python lists (which can grow dynamically). Changing the size of an </a:t>
            </a:r>
            <a:r>
              <a:rPr i="1" lang="en" sz="2150">
                <a:solidFill>
                  <a:srgbClr val="4A4A4A"/>
                </a:solidFill>
                <a:highlight>
                  <a:srgbClr val="FFFFFF"/>
                </a:highlight>
                <a:latin typeface="Arial"/>
                <a:ea typeface="Arial"/>
                <a:cs typeface="Arial"/>
                <a:sym typeface="Arial"/>
              </a:rPr>
              <a:t>ndarray</a:t>
            </a:r>
            <a:r>
              <a:rPr lang="en" sz="2150">
                <a:solidFill>
                  <a:srgbClr val="4A4A4A"/>
                </a:solidFill>
                <a:highlight>
                  <a:srgbClr val="FFFFFF"/>
                </a:highlight>
                <a:latin typeface="Arial"/>
                <a:ea typeface="Arial"/>
                <a:cs typeface="Arial"/>
                <a:sym typeface="Arial"/>
              </a:rPr>
              <a:t> will create a new array and delete the original.</a:t>
            </a:r>
            <a:endParaRPr sz="2150">
              <a:solidFill>
                <a:srgbClr val="4A4A4A"/>
              </a:solidFill>
              <a:highlight>
                <a:srgbClr val="FFFFFF"/>
              </a:highlight>
              <a:latin typeface="Arial"/>
              <a:ea typeface="Arial"/>
              <a:cs typeface="Arial"/>
              <a:sym typeface="Arial"/>
            </a:endParaRPr>
          </a:p>
          <a:p>
            <a:pPr indent="-303688" lvl="0" marL="457200" rtl="0" algn="l">
              <a:spcBef>
                <a:spcPts val="0"/>
              </a:spcBef>
              <a:spcAft>
                <a:spcPts val="0"/>
              </a:spcAft>
              <a:buClr>
                <a:srgbClr val="4A4A4A"/>
              </a:buClr>
              <a:buSzPct val="100000"/>
              <a:buFont typeface="Arial"/>
              <a:buChar char="●"/>
            </a:pPr>
            <a:r>
              <a:rPr lang="en" sz="2150">
                <a:solidFill>
                  <a:srgbClr val="4A4A4A"/>
                </a:solidFill>
                <a:highlight>
                  <a:srgbClr val="FFFFFF"/>
                </a:highlight>
                <a:latin typeface="Arial"/>
                <a:ea typeface="Arial"/>
                <a:cs typeface="Arial"/>
                <a:sym typeface="Arial"/>
              </a:rPr>
              <a:t>The elements in a NumPy array are all required to be of the same data type, and thus will be the same size in memory. The exception: one can have arrays of (Python, including NumPy) objects, thereby allowing for arrays of different sized elements.</a:t>
            </a:r>
            <a:endParaRPr sz="2150">
              <a:solidFill>
                <a:srgbClr val="4A4A4A"/>
              </a:solidFill>
              <a:highlight>
                <a:srgbClr val="FFFFFF"/>
              </a:highlight>
              <a:latin typeface="Arial"/>
              <a:ea typeface="Arial"/>
              <a:cs typeface="Arial"/>
              <a:sym typeface="Arial"/>
            </a:endParaRPr>
          </a:p>
          <a:p>
            <a:pPr indent="-303688" lvl="0" marL="457200" rtl="0" algn="l">
              <a:spcBef>
                <a:spcPts val="0"/>
              </a:spcBef>
              <a:spcAft>
                <a:spcPts val="0"/>
              </a:spcAft>
              <a:buClr>
                <a:srgbClr val="4A4A4A"/>
              </a:buClr>
              <a:buSzPct val="100000"/>
              <a:buFont typeface="Arial"/>
              <a:buChar char="●"/>
            </a:pPr>
            <a:r>
              <a:rPr lang="en" sz="2150">
                <a:solidFill>
                  <a:srgbClr val="4A4A4A"/>
                </a:solidFill>
                <a:highlight>
                  <a:srgbClr val="FFFFFF"/>
                </a:highlight>
                <a:latin typeface="Arial"/>
                <a:ea typeface="Arial"/>
                <a:cs typeface="Arial"/>
                <a:sym typeface="Arial"/>
              </a:rPr>
              <a:t>NumPy arrays facilitate advanced mathematical and other types of operations on large numbers of data. Typically, such operations are executed more efficiently and with less code than is possible using Python’s built-in sequences.</a:t>
            </a:r>
            <a:endParaRPr sz="2150">
              <a:solidFill>
                <a:srgbClr val="4A4A4A"/>
              </a:solidFill>
              <a:highlight>
                <a:srgbClr val="FFFFFF"/>
              </a:highlight>
              <a:latin typeface="Arial"/>
              <a:ea typeface="Arial"/>
              <a:cs typeface="Arial"/>
              <a:sym typeface="Arial"/>
            </a:endParaRPr>
          </a:p>
          <a:p>
            <a:pPr indent="-303688" lvl="0" marL="457200" rtl="0" algn="l">
              <a:spcBef>
                <a:spcPts val="0"/>
              </a:spcBef>
              <a:spcAft>
                <a:spcPts val="0"/>
              </a:spcAft>
              <a:buClr>
                <a:srgbClr val="4A4A4A"/>
              </a:buClr>
              <a:buSzPct val="100000"/>
              <a:buFont typeface="Arial"/>
              <a:buChar char="●"/>
            </a:pPr>
            <a:r>
              <a:rPr lang="en" sz="2150">
                <a:solidFill>
                  <a:srgbClr val="4A4A4A"/>
                </a:solidFill>
                <a:highlight>
                  <a:srgbClr val="FFFFFF"/>
                </a:highlight>
                <a:latin typeface="Arial"/>
                <a:ea typeface="Arial"/>
                <a:cs typeface="Arial"/>
                <a:sym typeface="Arial"/>
              </a:rPr>
              <a:t>A growing plethora of scientific and mathematical Python-based packages are using NumPy arrays; though these typically support Python-sequence input, they convert such input to NumPy arrays prior to processing, and they often output NumPy arrays. In other words, in order to efficiently use much (perhaps even most) of today’s scientific/mathematical Python-based software, just knowing how to use Python’s built-in sequence types is insufficient - one also needs to know how to use NumPy arrays.</a:t>
            </a:r>
            <a:endParaRPr sz="2150">
              <a:solidFill>
                <a:srgbClr val="4A4A4A"/>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Examples:-&gt;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You Want To Multiply or Add Two Or More Arrays, You Need Not To Run Any Loop….</a:t>
            </a:r>
            <a:endParaRPr/>
          </a:p>
          <a:p>
            <a:pPr indent="0" lvl="0" marL="0" rtl="0" algn="l">
              <a:spcBef>
                <a:spcPts val="1200"/>
              </a:spcBef>
              <a:spcAft>
                <a:spcPts val="0"/>
              </a:spcAft>
              <a:buNone/>
            </a:pPr>
            <a:r>
              <a:rPr lang="en"/>
              <a:t>Using Numpy You Can Just Multiply Or Add Them Like Any Other Scalar Entity….</a:t>
            </a:r>
            <a:endParaRPr/>
          </a:p>
          <a:p>
            <a:pPr indent="457200" lvl="0" marL="0" rtl="0" algn="l">
              <a:spcBef>
                <a:spcPts val="1200"/>
              </a:spcBef>
              <a:spcAft>
                <a:spcPts val="0"/>
              </a:spcAft>
              <a:buNone/>
            </a:pPr>
            <a:r>
              <a:rPr lang="en"/>
              <a:t>C=A+B</a:t>
            </a:r>
            <a:endParaRPr/>
          </a:p>
          <a:p>
            <a:pPr indent="457200" lvl="0" marL="0" rtl="0" algn="l">
              <a:spcBef>
                <a:spcPts val="1200"/>
              </a:spcBef>
              <a:spcAft>
                <a:spcPts val="0"/>
              </a:spcAft>
              <a:buNone/>
            </a:pPr>
            <a:r>
              <a:rPr lang="en"/>
              <a:t>C=A-B</a:t>
            </a:r>
            <a:endParaRPr/>
          </a:p>
          <a:p>
            <a:pPr indent="0" lvl="0" marL="0" rtl="0" algn="l">
              <a:spcBef>
                <a:spcPts val="1200"/>
              </a:spcBef>
              <a:spcAft>
                <a:spcPts val="0"/>
              </a:spcAft>
              <a:buNone/>
            </a:pPr>
            <a:r>
              <a:rPr lang="en"/>
              <a:t>	C=A*B</a:t>
            </a:r>
            <a:endParaRPr/>
          </a:p>
          <a:p>
            <a:pPr indent="0" lvl="0" marL="0" rtl="0" algn="l">
              <a:spcBef>
                <a:spcPts val="1200"/>
              </a:spcBef>
              <a:spcAft>
                <a:spcPts val="1200"/>
              </a:spcAft>
              <a:buNone/>
            </a:pPr>
            <a:r>
              <a:rPr lang="en"/>
              <a:t>	C=A/B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:-&gt; Addition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1800" y="1853850"/>
            <a:ext cx="9144000" cy="31469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Example:-&gt;Multiplication</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0" y="2003143"/>
            <a:ext cx="9144000" cy="31403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0" y="0"/>
            <a:ext cx="9144000" cy="5566450"/>
          </a:xfrm>
          <a:prstGeom prst="rect">
            <a:avLst/>
          </a:prstGeom>
          <a:noFill/>
          <a:ln>
            <a:noFill/>
          </a:ln>
        </p:spPr>
      </p:pic>
      <p:sp>
        <p:nvSpPr>
          <p:cNvPr id="125" name="Google Shape;125;p19"/>
          <p:cNvSpPr txBox="1"/>
          <p:nvPr/>
        </p:nvSpPr>
        <p:spPr>
          <a:xfrm>
            <a:off x="6385025" y="3097025"/>
            <a:ext cx="2759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FF00"/>
                </a:solidFill>
                <a:latin typeface="Lato"/>
                <a:ea typeface="Lato"/>
                <a:cs typeface="Lato"/>
                <a:sym typeface="Lato"/>
              </a:rPr>
              <a:t>Created by:</a:t>
            </a:r>
            <a:endParaRPr b="1">
              <a:solidFill>
                <a:srgbClr val="00FF00"/>
              </a:solidFill>
              <a:latin typeface="Lato"/>
              <a:ea typeface="Lato"/>
              <a:cs typeface="Lato"/>
              <a:sym typeface="Lato"/>
            </a:endParaRPr>
          </a:p>
          <a:p>
            <a:pPr indent="0" lvl="0" marL="0" rtl="0" algn="l">
              <a:spcBef>
                <a:spcPts val="0"/>
              </a:spcBef>
              <a:spcAft>
                <a:spcPts val="0"/>
              </a:spcAft>
              <a:buNone/>
            </a:pPr>
            <a:r>
              <a:rPr lang="en">
                <a:solidFill>
                  <a:srgbClr val="FF9900"/>
                </a:solidFill>
                <a:latin typeface="Lato"/>
                <a:ea typeface="Lato"/>
                <a:cs typeface="Lato"/>
                <a:sym typeface="Lato"/>
              </a:rPr>
              <a:t>Umakant  Yadav</a:t>
            </a:r>
            <a:endParaRPr>
              <a:solidFill>
                <a:srgbClr val="FF9900"/>
              </a:solidFill>
              <a:latin typeface="Lato"/>
              <a:ea typeface="Lato"/>
              <a:cs typeface="Lato"/>
              <a:sym typeface="Lato"/>
            </a:endParaRPr>
          </a:p>
          <a:p>
            <a:pPr indent="0" lvl="0" marL="0" rtl="0" algn="l">
              <a:spcBef>
                <a:spcPts val="0"/>
              </a:spcBef>
              <a:spcAft>
                <a:spcPts val="0"/>
              </a:spcAft>
              <a:buNone/>
            </a:pPr>
            <a:r>
              <a:rPr lang="en">
                <a:solidFill>
                  <a:srgbClr val="FF9900"/>
                </a:solidFill>
                <a:latin typeface="Lato"/>
                <a:ea typeface="Lato"/>
                <a:cs typeface="Lato"/>
                <a:sym typeface="Lato"/>
              </a:rPr>
              <a:t>Raghav Malhotra</a:t>
            </a:r>
            <a:endParaRPr>
              <a:solidFill>
                <a:srgbClr val="FF99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