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handoutMasterIdLst>
    <p:handoutMasterId r:id="rId103"/>
  </p:handoutMasterIdLst>
  <p:sldIdLst>
    <p:sldId id="359" r:id="rId2"/>
    <p:sldId id="352" r:id="rId3"/>
    <p:sldId id="353" r:id="rId4"/>
    <p:sldId id="354" r:id="rId5"/>
    <p:sldId id="355" r:id="rId6"/>
    <p:sldId id="356" r:id="rId7"/>
    <p:sldId id="360" r:id="rId8"/>
    <p:sldId id="361" r:id="rId9"/>
    <p:sldId id="362" r:id="rId10"/>
    <p:sldId id="343"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64" r:id="rId25"/>
    <p:sldId id="259" r:id="rId26"/>
    <p:sldId id="260" r:id="rId27"/>
    <p:sldId id="262" r:id="rId28"/>
    <p:sldId id="274" r:id="rId29"/>
    <p:sldId id="264"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42" r:id="rId69"/>
    <p:sldId id="315" r:id="rId70"/>
    <p:sldId id="317" r:id="rId71"/>
    <p:sldId id="316"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5" r:id="rId89"/>
    <p:sldId id="336" r:id="rId90"/>
    <p:sldId id="337" r:id="rId91"/>
    <p:sldId id="338" r:id="rId92"/>
    <p:sldId id="339" r:id="rId93"/>
    <p:sldId id="341" r:id="rId94"/>
    <p:sldId id="344" r:id="rId95"/>
    <p:sldId id="345" r:id="rId96"/>
    <p:sldId id="346" r:id="rId97"/>
    <p:sldId id="347" r:id="rId98"/>
    <p:sldId id="348" r:id="rId99"/>
    <p:sldId id="349" r:id="rId100"/>
    <p:sldId id="350" r:id="rId10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434" autoAdjust="0"/>
  </p:normalViewPr>
  <p:slideViewPr>
    <p:cSldViewPr snapToGrid="0">
      <p:cViewPr varScale="1">
        <p:scale>
          <a:sx n="152" d="100"/>
          <a:sy n="152" d="100"/>
        </p:scale>
        <p:origin x="520" y="176"/>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t>11/18/21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t>11/18/21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body" idx="1"/>
          </p:nvPr>
        </p:nvSpPr>
        <p:spPr/>
        <p:txBody>
          <a:bodyPr>
            <a:normAutofit/>
          </a:bodyPr>
          <a:lstStyle/>
          <a:p>
            <a:r>
              <a:rPr lang="en-US"/>
              <a:t>The bottom-up approach reverses the positions of the Data warehouse and the Data marts. Data marts are directly loaded with the data from the operational systems through the staging area. The ODS may or may not exist depending on the business requirements.</a:t>
            </a:r>
          </a:p>
          <a:p>
            <a:r>
              <a:rPr lang="en-US"/>
              <a:t>The data flow in the bottom up approach starts with extraction of data from operational databases into the staging area where it is processed and consolidated and then loaded into the  ODS. The data in the ODS is appended to or replaced by the fresh data being loaded. After the ODS is refreshed the current data is once again extracted into the staging area and processed to fit into the Data mart structure. The data from the Data Mart, then is extracted to the staging area aggregated, summarized and so on and loaded into the Data Warehouse and made available to  the end user for analysis.</a:t>
            </a:r>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body" idx="1"/>
          </p:nvPr>
        </p:nvSpPr>
        <p:spPr/>
        <p:txBody>
          <a:bodyPr>
            <a:normAutofit/>
          </a:bodyPr>
          <a:lstStyle/>
          <a:p>
            <a:r>
              <a:rPr lang="en-US"/>
              <a:t>The bottom-up approach reverses the positions of the Data warehouse and the Data marts. Data marts are directly loaded with the data from the operational systems through the staging area. The ODS may or may not exist depending on the business requirements.</a:t>
            </a:r>
          </a:p>
          <a:p>
            <a:r>
              <a:rPr lang="en-US"/>
              <a:t>The data flow in the bottom up approach starts with extraction of data from operational databases into the staging area where it is processed and consolidated and then loaded into the  ODS. The data in the ODS is appended to or replaced by the fresh data being loaded. After the ODS is refreshed the current data is once again extracted into the staging area and processed to fit into the Data mart structure. The data from the Data Mart, then is extracted to the staging area aggregated, summarized and so on and loaded into the Data Warehouse and made available to  the end user for analysis.</a:t>
            </a:r>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type="body" idx="1"/>
          </p:nvPr>
        </p:nvSpPr>
        <p:spPr/>
        <p:txBody>
          <a:bodyPr>
            <a:normAutofit/>
          </a:bodyPr>
          <a:lstStyle/>
          <a:p>
            <a:r>
              <a:rPr lang="en-US"/>
              <a:t>Add the notes here.</a:t>
            </a:r>
          </a:p>
        </p:txBody>
      </p:sp>
      <p:sp>
        <p:nvSpPr>
          <p:cNvPr id="8" name="Slide Image Placeholder 7"/>
          <p:cNvSpPr>
            <a:spLocks noGrp="1" noRot="1" noChangeAspect="1"/>
          </p:cNvSpPr>
          <p:nvPr>
            <p:ph type="sldImg"/>
          </p:nvPr>
        </p:nvSpPr>
        <p:spPr>
          <a:xfrm>
            <a:off x="866775"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9.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a:fillRect/>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800"/>
            <a:r>
              <a:rPr lang="en-IN" sz="2500" b="1" dirty="0">
                <a:solidFill>
                  <a:srgbClr val="002060"/>
                </a:solidFill>
                <a:latin typeface="Castellar" panose="020A0402060406010301"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a:solidFill>
                  <a:srgbClr val="262626"/>
                </a:solidFill>
                <a:latin typeface="Tahoma" panose="020B0604030504040204" pitchFamily="34" charset="0"/>
                <a:ea typeface="Tahoma" panose="020B0604030504040204" pitchFamily="34" charset="0"/>
                <a:cs typeface="Tahoma" panose="020B0604030504040204" pitchFamily="34" charset="0"/>
              </a:rPr>
              <a:t>Your feedback is important to us, be it a compliment, a suggestion or a complaint. It helps us to make the course better!</a:t>
            </a:r>
            <a:br>
              <a:rPr lang="en-IN" sz="1400" dirty="0">
                <a:solidFill>
                  <a:srgbClr val="262626"/>
                </a:solidFill>
                <a:latin typeface="Tahoma" panose="020B0604030504040204" pitchFamily="34" charset="0"/>
                <a:ea typeface="Tahoma" panose="020B0604030504040204" pitchFamily="34" charset="0"/>
                <a:cs typeface="Tahoma" panose="020B0604030504040204" pitchFamily="34" charset="0"/>
              </a:rPr>
            </a:br>
            <a:br>
              <a:rPr lang="en-IN" sz="1400" dirty="0">
                <a:solidFill>
                  <a:srgbClr val="262626"/>
                </a:solidFill>
                <a:latin typeface="Tahoma" panose="020B0604030504040204" pitchFamily="34" charset="0"/>
                <a:ea typeface="Tahoma" panose="020B0604030504040204" pitchFamily="34" charset="0"/>
                <a:cs typeface="Tahoma" panose="020B0604030504040204" pitchFamily="34" charset="0"/>
              </a:rPr>
            </a:br>
            <a:r>
              <a:rPr lang="en-IN" sz="1400" dirty="0">
                <a:solidFill>
                  <a:srgbClr val="262626"/>
                </a:solidFill>
                <a:latin typeface="Tahoma" panose="020B0604030504040204" pitchFamily="34" charset="0"/>
                <a:ea typeface="Tahoma" panose="020B0604030504040204" pitchFamily="34" charset="0"/>
                <a:cs typeface="Tahoma" panose="020B0604030504040204" pitchFamily="34" charset="0"/>
              </a:rPr>
              <a:t>Please spare few seconds to take the survey after the webinar. </a:t>
            </a:r>
          </a:p>
        </p:txBody>
      </p:sp>
      <p:sp>
        <p:nvSpPr>
          <p:cNvPr id="2" name="Title 1"/>
          <p:cNvSpPr>
            <a:spLocks noGrp="1"/>
          </p:cNvSpPr>
          <p:nvPr>
            <p:ph type="title"/>
          </p:nvPr>
        </p:nvSpPr>
        <p:spPr/>
        <p:txBody>
          <a:bodyPr/>
          <a:lstStyle/>
          <a:p>
            <a:r>
              <a:rPr lang="en-US"/>
              <a:t>Click to edit Master title style</a:t>
            </a:r>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Hello There!!</a:t>
            </a:r>
          </a:p>
          <a:p>
            <a:pPr algn="ct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My name is Annie. </a:t>
            </a:r>
            <a:b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b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I love quizzes and</a:t>
            </a:r>
          </a:p>
          <a:p>
            <a:pPr algn="ct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a:t>Click icon to add picture</a:t>
            </a:r>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07989"/>
        </p:xfrm>
        <a:graphic>
          <a:graphicData uri="http://schemas.openxmlformats.org/presentationml/2006/ole">
            <mc:AlternateContent xmlns:mc="http://schemas.openxmlformats.org/markup-compatibility/2006">
              <mc:Choice xmlns:v="urn:schemas-microsoft-com:vml" Requires="v">
                <p:oleObj spid="_x0000_s1040" name="think-cell Slide" r:id="rId6" imgW="12700" imgH="12700" progId="">
                  <p:embed/>
                </p:oleObj>
              </mc:Choice>
              <mc:Fallback>
                <p:oleObj name="think-cell Slide" r:id="rId6" imgW="12700" imgH="12700" progId="">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0" y="1"/>
                        <a:ext cx="135749" cy="107989"/>
                      </a:xfrm>
                      <a:prstGeom prst="rect">
                        <a:avLst/>
                      </a:prstGeom>
                      <a:noFill/>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298516" y="1121075"/>
            <a:ext cx="8845484" cy="3482813"/>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887389" cy="3482813"/>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7282885" y="1121243"/>
            <a:ext cx="1638300" cy="1285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graphicFrame>
        <p:nvGraphicFramePr>
          <p:cNvPr id="5" name="Table 4"/>
          <p:cNvGraphicFramePr>
            <a:graphicFrameLocks noGrp="1"/>
          </p:cNvGraphicFramePr>
          <p:nvPr userDrawn="1"/>
        </p:nvGraphicFramePr>
        <p:xfrm>
          <a:off x="456714" y="574982"/>
          <a:ext cx="6059016" cy="445770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4992216">
                  <a:extLst>
                    <a:ext uri="{9D8B030D-6E8A-4147-A177-3AD203B41FA5}">
                      <a16:colId xmlns:a16="http://schemas.microsoft.com/office/drawing/2014/main" val="20001"/>
                    </a:ext>
                  </a:extLst>
                </a:gridCol>
              </a:tblGrid>
              <a:tr h="74295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endParaRPr lang="en-IN" sz="1400" dirty="0"/>
                    </a:p>
                    <a:p>
                      <a:pPr marL="0" marR="0" indent="0" algn="l" defTabSz="914400" rtl="0" eaLnBrk="1" fontAlgn="auto" latinLnBrk="0" hangingPunct="1">
                        <a:lnSpc>
                          <a:spcPct val="100000"/>
                        </a:lnSpc>
                        <a:spcBef>
                          <a:spcPts val="0"/>
                        </a:spcBef>
                        <a:spcAft>
                          <a:spcPts val="0"/>
                        </a:spcAft>
                        <a:buClrTx/>
                        <a:buSzTx/>
                        <a:buFontTx/>
                        <a:buNone/>
                        <a:defRPr/>
                      </a:pPr>
                      <a:r>
                        <a:rPr lang="en-IN" sz="1400" dirty="0"/>
                        <a:t>LIVE Online Class</a:t>
                      </a:r>
                    </a:p>
                    <a:p>
                      <a:pPr marL="0" marR="0" indent="0" algn="l" defTabSz="914400" rtl="0" eaLnBrk="1" fontAlgn="auto" latinLnBrk="0" hangingPunct="1">
                        <a:lnSpc>
                          <a:spcPct val="100000"/>
                        </a:lnSpc>
                        <a:spcBef>
                          <a:spcPts val="0"/>
                        </a:spcBef>
                        <a:spcAft>
                          <a:spcPts val="0"/>
                        </a:spcAft>
                        <a:buClrTx/>
                        <a:buSzTx/>
                        <a:buFontTx/>
                        <a:buNone/>
                        <a:defRPr/>
                      </a:pPr>
                      <a:endParaRPr lang="en-I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4295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endParaRPr lang="en-IN" sz="1400" dirty="0"/>
                    </a:p>
                    <a:p>
                      <a:pPr marL="0" marR="0" indent="0" algn="l" defTabSz="914400" rtl="0" eaLnBrk="1" fontAlgn="auto" latinLnBrk="0" hangingPunct="1">
                        <a:lnSpc>
                          <a:spcPct val="100000"/>
                        </a:lnSpc>
                        <a:spcBef>
                          <a:spcPts val="0"/>
                        </a:spcBef>
                        <a:spcAft>
                          <a:spcPts val="0"/>
                        </a:spcAft>
                        <a:buClrTx/>
                        <a:buSzTx/>
                        <a:buFontTx/>
                        <a:buNone/>
                        <a:defRPr/>
                      </a:pPr>
                      <a:r>
                        <a:rPr lang="en-IN" sz="1400" dirty="0"/>
                        <a:t>Class Recording in LMS</a:t>
                      </a:r>
                    </a:p>
                    <a:p>
                      <a:pPr marL="0" marR="0" indent="0" algn="l" defTabSz="914400" rtl="0" eaLnBrk="1" fontAlgn="auto" latinLnBrk="0" hangingPunct="1">
                        <a:lnSpc>
                          <a:spcPct val="100000"/>
                        </a:lnSpc>
                        <a:spcBef>
                          <a:spcPts val="0"/>
                        </a:spcBef>
                        <a:spcAft>
                          <a:spcPts val="0"/>
                        </a:spcAft>
                        <a:buClrTx/>
                        <a:buSzTx/>
                        <a:buFontTx/>
                        <a:buNone/>
                        <a:defRPr/>
                      </a:pPr>
                      <a:endParaRPr lang="en-I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4295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endParaRPr lang="en-IN" sz="1400" dirty="0"/>
                    </a:p>
                    <a:p>
                      <a:pPr marL="0" marR="0" indent="0" algn="l" defTabSz="914400" rtl="0" eaLnBrk="1" fontAlgn="auto" latinLnBrk="0" hangingPunct="1">
                        <a:lnSpc>
                          <a:spcPct val="100000"/>
                        </a:lnSpc>
                        <a:spcBef>
                          <a:spcPts val="0"/>
                        </a:spcBef>
                        <a:spcAft>
                          <a:spcPts val="0"/>
                        </a:spcAft>
                        <a:buClrTx/>
                        <a:buSzTx/>
                        <a:buFontTx/>
                        <a:buNone/>
                        <a:defRPr/>
                      </a:pPr>
                      <a:r>
                        <a:rPr lang="en-IN" sz="1400" dirty="0"/>
                        <a:t>24/7 Post Class Support</a:t>
                      </a:r>
                    </a:p>
                    <a:p>
                      <a:pPr marL="0" marR="0" indent="0" algn="l" defTabSz="914400" rtl="0" eaLnBrk="1" fontAlgn="auto" latinLnBrk="0" hangingPunct="1">
                        <a:lnSpc>
                          <a:spcPct val="100000"/>
                        </a:lnSpc>
                        <a:spcBef>
                          <a:spcPts val="0"/>
                        </a:spcBef>
                        <a:spcAft>
                          <a:spcPts val="0"/>
                        </a:spcAft>
                        <a:buClrTx/>
                        <a:buSzTx/>
                        <a:buFontTx/>
                        <a:buNone/>
                        <a:defRPr/>
                      </a:pPr>
                      <a:endParaRPr lang="en-I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4295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endParaRPr lang="en-IN" sz="1400" dirty="0"/>
                    </a:p>
                    <a:p>
                      <a:pPr marL="0" marR="0" indent="0" algn="l" defTabSz="914400" rtl="0" eaLnBrk="1" fontAlgn="auto" latinLnBrk="0" hangingPunct="1">
                        <a:lnSpc>
                          <a:spcPct val="100000"/>
                        </a:lnSpc>
                        <a:spcBef>
                          <a:spcPts val="0"/>
                        </a:spcBef>
                        <a:spcAft>
                          <a:spcPts val="0"/>
                        </a:spcAft>
                        <a:buClrTx/>
                        <a:buSzTx/>
                        <a:buFontTx/>
                        <a:buNone/>
                        <a:defRPr/>
                      </a:pPr>
                      <a:r>
                        <a:rPr lang="en-IN" sz="1400" dirty="0"/>
                        <a:t>Module Wise Quiz </a:t>
                      </a:r>
                    </a:p>
                    <a:p>
                      <a:pPr marL="0" marR="0" indent="0" algn="l" defTabSz="914400" rtl="0" eaLnBrk="1" fontAlgn="auto" latinLnBrk="0" hangingPunct="1">
                        <a:lnSpc>
                          <a:spcPct val="100000"/>
                        </a:lnSpc>
                        <a:spcBef>
                          <a:spcPts val="0"/>
                        </a:spcBef>
                        <a:spcAft>
                          <a:spcPts val="0"/>
                        </a:spcAft>
                        <a:buClrTx/>
                        <a:buSzTx/>
                        <a:buFontTx/>
                        <a:buNone/>
                        <a:defRPr/>
                      </a:pPr>
                      <a:endParaRPr lang="en-I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295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endParaRPr lang="en-IN" sz="1400" dirty="0"/>
                    </a:p>
                    <a:p>
                      <a:pPr marL="0" marR="0" indent="0" algn="l" defTabSz="914400" rtl="0" eaLnBrk="1" fontAlgn="auto" latinLnBrk="0" hangingPunct="1">
                        <a:lnSpc>
                          <a:spcPct val="100000"/>
                        </a:lnSpc>
                        <a:spcBef>
                          <a:spcPts val="0"/>
                        </a:spcBef>
                        <a:spcAft>
                          <a:spcPts val="0"/>
                        </a:spcAft>
                        <a:buClrTx/>
                        <a:buSzTx/>
                        <a:buFontTx/>
                        <a:buNone/>
                        <a:defRPr/>
                      </a:pPr>
                      <a:r>
                        <a:rPr lang="en-IN" sz="1400" dirty="0"/>
                        <a:t>Project Work</a:t>
                      </a:r>
                    </a:p>
                    <a:p>
                      <a:pPr marL="0" marR="0" indent="0" algn="l" defTabSz="914400" rtl="0" eaLnBrk="1" fontAlgn="auto" latinLnBrk="0" hangingPunct="1">
                        <a:lnSpc>
                          <a:spcPct val="100000"/>
                        </a:lnSpc>
                        <a:spcBef>
                          <a:spcPts val="0"/>
                        </a:spcBef>
                        <a:spcAft>
                          <a:spcPts val="0"/>
                        </a:spcAft>
                        <a:buClrTx/>
                        <a:buSzTx/>
                        <a:buFontTx/>
                        <a:buNone/>
                        <a:defRPr/>
                      </a:pPr>
                      <a:endParaRPr lang="en-I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4295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endParaRPr lang="en-IN" sz="1400" dirty="0"/>
                    </a:p>
                    <a:p>
                      <a:pPr marL="0" marR="0" indent="0" algn="l" defTabSz="914400" rtl="0" eaLnBrk="1" fontAlgn="auto" latinLnBrk="0" hangingPunct="1">
                        <a:lnSpc>
                          <a:spcPct val="100000"/>
                        </a:lnSpc>
                        <a:spcBef>
                          <a:spcPts val="0"/>
                        </a:spcBef>
                        <a:spcAft>
                          <a:spcPts val="0"/>
                        </a:spcAft>
                        <a:buClrTx/>
                        <a:buSzTx/>
                        <a:buFontTx/>
                        <a:buNone/>
                        <a:defRPr/>
                      </a:pPr>
                      <a:r>
                        <a:rPr lang="en-IN" sz="1400" dirty="0"/>
                        <a:t>Verifiable Certificate</a:t>
                      </a:r>
                    </a:p>
                    <a:p>
                      <a:pPr marL="0" marR="0" indent="0" algn="l" defTabSz="914400" rtl="0" eaLnBrk="1" fontAlgn="auto" latinLnBrk="0" hangingPunct="1">
                        <a:lnSpc>
                          <a:spcPct val="100000"/>
                        </a:lnSpc>
                        <a:spcBef>
                          <a:spcPts val="0"/>
                        </a:spcBef>
                        <a:spcAft>
                          <a:spcPts val="0"/>
                        </a:spcAft>
                        <a:buClrTx/>
                        <a:buSzTx/>
                        <a:buFontTx/>
                        <a:buNone/>
                        <a:defRPr/>
                      </a:pPr>
                      <a:endParaRPr lang="en-IN" sz="1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905" indent="-128905">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905" lvl="0" indent="-128905" algn="just" defTabSz="914400" rtl="0" eaLnBrk="1" latinLnBrk="0" hangingPunct="1">
              <a:lnSpc>
                <a:spcPct val="150000"/>
              </a:lnSpc>
              <a:spcBef>
                <a:spcPct val="20000"/>
              </a:spcBef>
              <a:buFont typeface="Symbol" panose="05050102010706020507" pitchFamily="18" charset="2"/>
              <a:buChar char="®"/>
            </a:pPr>
            <a:r>
              <a:rPr lang="en-US"/>
              <a:t>Click to edit Master text styles</a:t>
            </a:r>
          </a:p>
          <a:p>
            <a:pPr marL="128905" lvl="1" indent="-128905" algn="just" defTabSz="914400" rtl="0" eaLnBrk="1" latinLnBrk="0" hangingPunct="1">
              <a:lnSpc>
                <a:spcPct val="150000"/>
              </a:lnSpc>
              <a:spcBef>
                <a:spcPct val="20000"/>
              </a:spcBef>
              <a:buFont typeface="Symbol" panose="05050102010706020507" pitchFamily="18" charset="2"/>
              <a:buChar char="®"/>
            </a:pPr>
            <a:r>
              <a:rPr lang="en-US"/>
              <a:t>Second level</a:t>
            </a:r>
          </a:p>
          <a:p>
            <a:pPr marL="128905" lvl="2" indent="-128905" algn="just" defTabSz="914400" rtl="0" eaLnBrk="1" latinLnBrk="0" hangingPunct="1">
              <a:lnSpc>
                <a:spcPct val="150000"/>
              </a:lnSpc>
              <a:spcBef>
                <a:spcPct val="20000"/>
              </a:spcBef>
              <a:buFont typeface="Symbol" panose="05050102010706020507" pitchFamily="18" charset="2"/>
              <a:buChar char="®"/>
            </a:pPr>
            <a:r>
              <a:rPr lang="en-US"/>
              <a:t>Third level</a:t>
            </a:r>
          </a:p>
          <a:p>
            <a:pPr marL="128905" lvl="3" indent="-128905" algn="just" defTabSz="914400" rtl="0" eaLnBrk="1" latinLnBrk="0" hangingPunct="1">
              <a:lnSpc>
                <a:spcPct val="150000"/>
              </a:lnSpc>
              <a:spcBef>
                <a:spcPct val="20000"/>
              </a:spcBef>
              <a:buFont typeface="Symbol" panose="05050102010706020507" pitchFamily="18" charset="2"/>
              <a:buChar char="®"/>
            </a:pPr>
            <a:r>
              <a:rPr lang="en-US"/>
              <a:t>Fourth level</a:t>
            </a:r>
          </a:p>
          <a:p>
            <a:pPr marL="128905" lvl="4" indent="-128905" algn="just" defTabSz="914400" rtl="0" eaLnBrk="1" latinLnBrk="0" hangingPunct="1">
              <a:lnSpc>
                <a:spcPct val="150000"/>
              </a:lnSpc>
              <a:spcBef>
                <a:spcPct val="20000"/>
              </a:spcBef>
              <a:buFont typeface="Symbol" panose="05050102010706020507" pitchFamily="18" charset="2"/>
              <a:buChar char="®"/>
            </a:pPr>
            <a:r>
              <a:rPr lang="en-US"/>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Course Url</a:t>
            </a:r>
          </a:p>
        </p:txBody>
      </p:sp>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a:solidFill>
                  <a:srgbClr val="0070C0"/>
                </a:solidFill>
                <a:latin typeface="+mj-lt"/>
                <a:ea typeface="Tahoma" panose="020B0604030504040204" pitchFamily="34" charset="0"/>
                <a:cs typeface="Tahoma" panose="020B0604030504040204"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a:fillRect/>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a:t>Click to edit Master title style</a:t>
            </a:r>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Course Url</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a:t>Click to edit Master title style</a:t>
            </a:r>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spcBef>
          <a:spcPct val="0"/>
        </a:spcBef>
        <a:buNone/>
        <a:defRPr lang="en-US" sz="2600" b="0" kern="1200" dirty="0">
          <a:solidFill>
            <a:schemeClr val="tx1"/>
          </a:solidFill>
          <a:latin typeface="+mj-lt"/>
          <a:ea typeface="+mj-ea"/>
          <a:cs typeface="+mj-cs"/>
        </a:defRPr>
      </a:lvl1pPr>
    </p:titleStyle>
    <p:bodyStyle>
      <a:lvl1pPr marL="128905" indent="-128905" algn="just" defTabSz="914400"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470" indent="-128905" algn="just" defTabSz="914400"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just" defTabSz="914400"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just" defTabSz="914400"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just" defTabSz="914400"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2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19125"/>
            <a:ext cx="7886700" cy="76200"/>
          </a:xfrm>
        </p:spPr>
        <p:txBody>
          <a:bodyPr/>
          <a:lstStyle/>
          <a:p>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lvl="5" algn="l" defTabSz="914400" eaLnBrk="1" hangingPunct="1">
              <a:lnSpc>
                <a:spcPct val="85000"/>
              </a:lnSpc>
              <a:spcBef>
                <a:spcPct val="0"/>
              </a:spcBef>
            </a:pPr>
            <a:endParaRPr lang="en-US" sz="4665">
              <a:latin typeface="Times New Roman" panose="02020603050405020304" charset="0"/>
              <a:cs typeface="Times New Roman" panose="02020603050405020304" charset="0"/>
            </a:endParaRPr>
          </a:p>
          <a:p>
            <a:pPr marL="1371600" lvl="3" indent="0" algn="l" defTabSz="914400" eaLnBrk="1" hangingPunct="1">
              <a:lnSpc>
                <a:spcPct val="85000"/>
              </a:lnSpc>
              <a:spcBef>
                <a:spcPct val="0"/>
              </a:spcBef>
              <a:buNone/>
            </a:pPr>
            <a:r>
              <a:rPr lang="en-IN" altLang="en-US" sz="2800" b="1">
                <a:latin typeface="Times New Roman" panose="02020603050405020304" charset="0"/>
                <a:ea typeface="+mj-ea"/>
                <a:cs typeface="Times New Roman" panose="02020603050405020304" charset="0"/>
                <a:sym typeface="+mn-ea"/>
              </a:rPr>
              <a:t>		</a:t>
            </a:r>
            <a:r>
              <a:rPr sz="2800" b="1">
                <a:latin typeface="Times New Roman" panose="02020603050405020304" charset="0"/>
                <a:ea typeface="+mj-ea"/>
                <a:cs typeface="Times New Roman" panose="02020603050405020304" charset="0"/>
                <a:sym typeface="+mn-ea"/>
              </a:rPr>
              <a:t>ETL Basic</a:t>
            </a:r>
            <a:r>
              <a:rPr lang="en-IN" altLang="en-US" sz="2800" b="1">
                <a:latin typeface="Times New Roman" panose="02020603050405020304" charset="0"/>
                <a:ea typeface="+mj-ea"/>
                <a:cs typeface="Times New Roman" panose="02020603050405020304" charset="0"/>
                <a:sym typeface="+mn-ea"/>
              </a:rPr>
              <a:t>s 	</a:t>
            </a:r>
            <a:endParaRPr lang="en-US" sz="4665">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marL="456565" lvl="1" indent="0">
              <a:buFont typeface="Arial" panose="020B0604020202020204" pitchFamily="34" charset="0"/>
              <a:buNone/>
            </a:pPr>
            <a:endParaRPr sz="2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endParaRPr sz="2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r>
              <a:rPr lang="en-IN" altLang="en-US" sz="2800" b="1">
                <a:latin typeface="Times New Roman" panose="02020603050405020304" charset="0"/>
                <a:cs typeface="Times New Roman" panose="02020603050405020304" charset="0"/>
                <a:sym typeface="+mn-ea"/>
              </a:rPr>
              <a:t>		Lesson 1 : Basic Concepts</a:t>
            </a:r>
            <a:endParaRPr lang="en-IN" altLang="en-US" sz="2800" b="1" dirty="0">
              <a:latin typeface="Times New Roman" panose="02020603050405020304" charset="0"/>
              <a:cs typeface="Times New Roman" panose="02020603050405020304" charset="0"/>
              <a:sym typeface="+mn-ea"/>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sz="2800" b="1">
                <a:latin typeface="Times New Roman" panose="02020603050405020304" charset="0"/>
                <a:cs typeface="Times New Roman" panose="02020603050405020304" charset="0"/>
                <a:sym typeface="+mn-ea"/>
              </a:rPr>
              <a:t>Summary</a:t>
            </a:r>
            <a:endParaRPr lang="en-US" sz="28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sym typeface="+mn-ea"/>
            </a:endParaRPr>
          </a:p>
          <a:p>
            <a:pPr lvl="1">
              <a:buFont typeface="Arial" panose="020B0604020202020204" pitchFamily="34" charset="0"/>
              <a:buChar char="•"/>
            </a:pPr>
            <a:r>
              <a:rPr sz="1600">
                <a:sym typeface="+mn-ea"/>
              </a:rPr>
              <a:t>In this module, you learned about the following:</a:t>
            </a:r>
            <a:endParaRPr lang="en-US" sz="1600" dirty="0"/>
          </a:p>
          <a:p>
            <a:pPr lvl="1"/>
            <a:r>
              <a:rPr sz="1600">
                <a:sym typeface="+mn-ea"/>
              </a:rPr>
              <a:t>Consideration for selecting ETL tool </a:t>
            </a:r>
            <a:endParaRPr lang="en-US" sz="1600" dirty="0"/>
          </a:p>
          <a:p>
            <a:pPr lvl="1"/>
            <a:r>
              <a:rPr sz="1600">
                <a:sym typeface="+mn-ea"/>
              </a:rPr>
              <a:t>Different ETL tools </a:t>
            </a:r>
            <a:endParaRPr lang="en-US" sz="1600" dirty="0"/>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Lesson Objectives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74320" y="868045"/>
            <a:ext cx="8069580" cy="3927475"/>
          </a:xfrm>
        </p:spPr>
        <p:txBody>
          <a:bodyPr/>
          <a:lstStyle/>
          <a:p>
            <a:pPr>
              <a:buFont typeface="Wingdings" panose="05000000000000000000" charset="0"/>
              <a:buChar char="v"/>
            </a:pPr>
            <a:r>
              <a:rPr sz="2000">
                <a:latin typeface="Times New Roman" panose="02020603050405020304" charset="0"/>
                <a:cs typeface="Times New Roman" panose="02020603050405020304" charset="0"/>
                <a:sym typeface="+mn-ea"/>
              </a:rPr>
              <a:t>On completion of this lesson on ETL basics, you will be able to:</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sz="2000">
                <a:latin typeface="Times New Roman" panose="02020603050405020304" charset="0"/>
                <a:cs typeface="Times New Roman" panose="02020603050405020304" charset="0"/>
                <a:sym typeface="+mn-ea"/>
              </a:rPr>
              <a:t>Understand Data warehousing strategies and architecture </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sz="2000">
                <a:latin typeface="Times New Roman" panose="02020603050405020304" charset="0"/>
                <a:cs typeface="Times New Roman" panose="02020603050405020304" charset="0"/>
                <a:sym typeface="+mn-ea"/>
              </a:rPr>
              <a:t>Know the meaning and need of ETL</a:t>
            </a:r>
            <a:endParaRPr lang="en-US" sz="2000">
              <a:latin typeface="Times New Roman" panose="02020603050405020304" charset="0"/>
              <a:cs typeface="Times New Roman" panose="02020603050405020304" charset="0"/>
            </a:endParaRPr>
          </a:p>
          <a:p>
            <a:pPr>
              <a:buFont typeface="Wingdings" panose="05000000000000000000" charset="0"/>
              <a:buChar char="Ø"/>
            </a:pPr>
            <a:endParaRPr lang="en-US"/>
          </a:p>
          <a:p>
            <a:endParaRPr lang="en-US"/>
          </a:p>
        </p:txBody>
      </p:sp>
      <p:sp>
        <p:nvSpPr>
          <p:cNvPr id="5" name="Rectangle 4"/>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err="1">
                <a:latin typeface="Times New Roman" panose="02020603050405020304" charset="0"/>
                <a:cs typeface="Times New Roman" panose="02020603050405020304" charset="0"/>
                <a:sym typeface="+mn-ea"/>
              </a:rPr>
              <a:t>Datawarehouse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Ø"/>
            </a:pPr>
            <a:r>
              <a:rPr sz="2000">
                <a:latin typeface="Times New Roman" panose="02020603050405020304" charset="0"/>
                <a:cs typeface="Times New Roman" panose="02020603050405020304" charset="0"/>
                <a:sym typeface="+mn-ea"/>
              </a:rPr>
              <a:t>A single, complete and consistent store of data obtained from a variety of different sources made available to end users in a format that they can understand and use in a business context.</a:t>
            </a:r>
            <a:endParaRPr lang="en-US" sz="2000">
              <a:latin typeface="Times New Roman" panose="02020603050405020304" charset="0"/>
              <a:cs typeface="Times New Roman" panose="02020603050405020304" charset="0"/>
            </a:endParaRPr>
          </a:p>
          <a:p>
            <a:endParaRPr lang="en-US"/>
          </a:p>
          <a:p>
            <a:endParaRPr lang="en-US"/>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err="1">
                <a:latin typeface="Times New Roman" panose="02020603050405020304" charset="0"/>
                <a:cs typeface="Times New Roman" panose="02020603050405020304" charset="0"/>
                <a:sym typeface="+mn-ea"/>
              </a:rPr>
              <a:t>Datawarehousing </a:t>
            </a:r>
            <a:r>
              <a:rPr b="1">
                <a:latin typeface="Times New Roman" panose="02020603050405020304" charset="0"/>
                <a:cs typeface="Times New Roman" panose="02020603050405020304" charset="0"/>
                <a:sym typeface="+mn-ea"/>
              </a:rPr>
              <a:t>Strategies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Ø"/>
            </a:pPr>
            <a:r>
              <a:rPr sz="2000">
                <a:latin typeface="Times New Roman" panose="02020603050405020304" charset="0"/>
                <a:cs typeface="Times New Roman" panose="02020603050405020304" charset="0"/>
                <a:sym typeface="+mn-ea"/>
              </a:rPr>
              <a:t>Enterprise-wide warehouse, top down, the Inmon methodology</a:t>
            </a:r>
            <a:endParaRPr lang="en-US" sz="2000">
              <a:latin typeface="Times New Roman" panose="02020603050405020304" charset="0"/>
              <a:cs typeface="Times New Roman" panose="02020603050405020304" charset="0"/>
            </a:endParaRPr>
          </a:p>
          <a:p>
            <a:pPr>
              <a:buFont typeface="Wingdings" panose="05000000000000000000" charset="0"/>
              <a:buChar char="Ø"/>
            </a:pPr>
            <a:r>
              <a:rPr sz="2000">
                <a:latin typeface="Times New Roman" panose="02020603050405020304" charset="0"/>
                <a:cs typeface="Times New Roman" panose="02020603050405020304" charset="0"/>
                <a:sym typeface="+mn-ea"/>
              </a:rPr>
              <a:t>Data mart, bottom up, the Kimball methodology</a:t>
            </a:r>
            <a:endParaRPr lang="en-US" sz="2000">
              <a:latin typeface="Times New Roman" panose="02020603050405020304" charset="0"/>
              <a:cs typeface="Times New Roman" panose="02020603050405020304" charset="0"/>
            </a:endParaRPr>
          </a:p>
          <a:p>
            <a:pPr>
              <a:buFont typeface="Wingdings" panose="05000000000000000000" charset="0"/>
              <a:buChar char="Ø"/>
            </a:pPr>
            <a:r>
              <a:rPr sz="2000">
                <a:latin typeface="Times New Roman" panose="02020603050405020304" charset="0"/>
                <a:cs typeface="Times New Roman" panose="02020603050405020304" charset="0"/>
                <a:sym typeface="+mn-ea"/>
              </a:rPr>
              <a:t>When properly executed, both result in an enterprise-wide data warehouse</a:t>
            </a:r>
            <a:endParaRPr lang="en-US" sz="2000">
              <a:latin typeface="Times New Roman" panose="02020603050405020304" charset="0"/>
              <a:cs typeface="Times New Roman" panose="02020603050405020304" charset="0"/>
            </a:endParaRPr>
          </a:p>
          <a:p>
            <a:pPr marL="0" indent="0">
              <a:buFont typeface="Wingdings" panose="05000000000000000000" charset="0"/>
              <a:buNone/>
            </a:pPr>
            <a:endParaRPr lang="en-US" sz="20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err="1">
                <a:latin typeface="Times New Roman" panose="02020603050405020304" charset="0"/>
                <a:cs typeface="Times New Roman" panose="02020603050405020304" charset="0"/>
                <a:sym typeface="+mn-ea"/>
              </a:rPr>
              <a:t>Inmon methodology - Top Down </a:t>
            </a:r>
            <a:r>
              <a:rPr b="1">
                <a:latin typeface="Times New Roman" panose="02020603050405020304" charset="0"/>
                <a:cs typeface="Times New Roman" panose="02020603050405020304" charset="0"/>
                <a:sym typeface="+mn-ea"/>
              </a:rPr>
              <a:t>approach</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Ø"/>
            </a:pPr>
            <a:r>
              <a:rPr sz="2000">
                <a:latin typeface="Times New Roman" panose="02020603050405020304" charset="0"/>
                <a:cs typeface="Times New Roman" panose="02020603050405020304" charset="0"/>
                <a:sym typeface="+mn-ea"/>
              </a:rPr>
              <a:t>Bill Inmon saw a need to transfer data from diverse OLTP systems into a centralized place where the data could be used for analysis </a:t>
            </a:r>
            <a:endParaRPr lang="en-US" sz="2000">
              <a:latin typeface="Times New Roman" panose="02020603050405020304" charset="0"/>
              <a:cs typeface="Times New Roman" panose="02020603050405020304" charset="0"/>
            </a:endParaRPr>
          </a:p>
          <a:p>
            <a:pPr>
              <a:buFont typeface="Wingdings" panose="05000000000000000000" charset="0"/>
              <a:buChar char="Ø"/>
            </a:pPr>
            <a:r>
              <a:rPr sz="2000" err="1">
                <a:latin typeface="Times New Roman" panose="02020603050405020304" charset="0"/>
                <a:cs typeface="Times New Roman" panose="02020603050405020304" charset="0"/>
                <a:sym typeface="+mn-ea"/>
              </a:rPr>
              <a:t>Inmon’s philosophy recommends to start with building a large centralized enterprise-wide data warehouse, followed by several data-marts</a:t>
            </a:r>
            <a:endParaRPr lang="en-US" sz="20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Top Down Approach</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sz="1600">
                <a:latin typeface="Times New Roman" panose="02020603050405020304" charset="0"/>
                <a:cs typeface="Times New Roman" panose="02020603050405020304" charset="0"/>
                <a:sym typeface="+mn-ea"/>
              </a:rPr>
              <a:t>Data Sources </a:t>
            </a: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  </a:t>
            </a: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Staging Area   </a:t>
            </a: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Warehouse   </a:t>
            </a: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Data mart</a:t>
            </a:r>
            <a:endParaRPr lang="en-US" sz="1600">
              <a:latin typeface="Times New Roman" panose="02020603050405020304" charset="0"/>
              <a:cs typeface="Times New Roman" panose="02020603050405020304" charset="0"/>
            </a:endParaRPr>
          </a:p>
          <a:p>
            <a:pPr lvl="4"/>
            <a:endParaRPr lang="en-US" sz="16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
        <p:nvSpPr>
          <p:cNvPr id="8194" name="AutoShape 2"/>
          <p:cNvSpPr>
            <a:spLocks noChangeArrowheads="1"/>
          </p:cNvSpPr>
          <p:nvPr/>
        </p:nvSpPr>
        <p:spPr bwMode="auto">
          <a:xfrm>
            <a:off x="814070" y="148463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5" name="AutoShape 2"/>
          <p:cNvSpPr>
            <a:spLocks noChangeArrowheads="1"/>
          </p:cNvSpPr>
          <p:nvPr/>
        </p:nvSpPr>
        <p:spPr bwMode="auto">
          <a:xfrm>
            <a:off x="814070" y="2605405"/>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6" name="AutoShape 2"/>
          <p:cNvSpPr>
            <a:spLocks noChangeArrowheads="1"/>
          </p:cNvSpPr>
          <p:nvPr/>
        </p:nvSpPr>
        <p:spPr bwMode="auto">
          <a:xfrm>
            <a:off x="2342515" y="1943100"/>
            <a:ext cx="60071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7" name="AutoShape 2"/>
          <p:cNvSpPr>
            <a:spLocks noChangeArrowheads="1"/>
          </p:cNvSpPr>
          <p:nvPr/>
        </p:nvSpPr>
        <p:spPr bwMode="auto">
          <a:xfrm>
            <a:off x="6914515" y="392557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8" name="AutoShape 2"/>
          <p:cNvSpPr>
            <a:spLocks noChangeArrowheads="1"/>
          </p:cNvSpPr>
          <p:nvPr/>
        </p:nvSpPr>
        <p:spPr bwMode="auto">
          <a:xfrm>
            <a:off x="6914515" y="27178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9" name="AutoShape 2"/>
          <p:cNvSpPr>
            <a:spLocks noChangeArrowheads="1"/>
          </p:cNvSpPr>
          <p:nvPr/>
        </p:nvSpPr>
        <p:spPr bwMode="auto">
          <a:xfrm>
            <a:off x="6914515" y="14224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8200" name="AutoShape 8"/>
          <p:cNvSpPr>
            <a:spLocks noChangeArrowheads="1"/>
          </p:cNvSpPr>
          <p:nvPr/>
        </p:nvSpPr>
        <p:spPr bwMode="auto">
          <a:xfrm>
            <a:off x="3756660" y="1924050"/>
            <a:ext cx="1575435" cy="1295400"/>
          </a:xfrm>
          <a:prstGeom prst="can">
            <a:avLst>
              <a:gd name="adj" fmla="val 25000"/>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8196" name="AutoShape 4"/>
          <p:cNvSpPr>
            <a:spLocks noChangeArrowheads="1"/>
          </p:cNvSpPr>
          <p:nvPr/>
        </p:nvSpPr>
        <p:spPr bwMode="auto">
          <a:xfrm>
            <a:off x="814070" y="3726180"/>
            <a:ext cx="685800" cy="762000"/>
          </a:xfrm>
          <a:prstGeom prst="flowChartMultidocument">
            <a:avLst/>
          </a:prstGeom>
          <a:solidFill>
            <a:srgbClr val="808080"/>
          </a:solidFill>
          <a:ln w="12700">
            <a:solidFill>
              <a:schemeClr val="tx2"/>
            </a:solidFill>
            <a:miter lim="800000"/>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2400">
              <a:latin typeface="+mj-lt"/>
              <a:cs typeface="Arial" panose="020B0604020202020204" pitchFamily="34" charset="0"/>
            </a:endParaRPr>
          </a:p>
        </p:txBody>
      </p:sp>
      <p:sp>
        <p:nvSpPr>
          <p:cNvPr id="8198" name="Text Box 6"/>
          <p:cNvSpPr txBox="1">
            <a:spLocks noChangeArrowheads="1"/>
          </p:cNvSpPr>
          <p:nvPr/>
        </p:nvSpPr>
        <p:spPr bwMode="auto">
          <a:xfrm>
            <a:off x="374650" y="4429760"/>
            <a:ext cx="2395538" cy="36671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a:latin typeface="+mj-lt"/>
                <a:cs typeface="Arial" panose="020B0604020202020204" pitchFamily="34" charset="0"/>
              </a:rPr>
              <a:t>Operational system</a:t>
            </a:r>
          </a:p>
        </p:txBody>
      </p:sp>
      <p:sp>
        <p:nvSpPr>
          <p:cNvPr id="10" name="Text Box 6"/>
          <p:cNvSpPr txBox="1">
            <a:spLocks noChangeArrowheads="1"/>
          </p:cNvSpPr>
          <p:nvPr/>
        </p:nvSpPr>
        <p:spPr bwMode="auto">
          <a:xfrm>
            <a:off x="374650" y="2246630"/>
            <a:ext cx="2395538" cy="36671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a:latin typeface="+mj-lt"/>
                <a:cs typeface="Arial" panose="020B0604020202020204" pitchFamily="34" charset="0"/>
              </a:rPr>
              <a:t>Operational system</a:t>
            </a:r>
          </a:p>
        </p:txBody>
      </p:sp>
      <p:sp>
        <p:nvSpPr>
          <p:cNvPr id="11" name="Text Box 6"/>
          <p:cNvSpPr txBox="1">
            <a:spLocks noChangeArrowheads="1"/>
          </p:cNvSpPr>
          <p:nvPr/>
        </p:nvSpPr>
        <p:spPr bwMode="auto">
          <a:xfrm>
            <a:off x="306705" y="3383915"/>
            <a:ext cx="2395538" cy="36671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a:latin typeface="+mj-lt"/>
                <a:cs typeface="Arial" panose="020B0604020202020204" pitchFamily="34" charset="0"/>
              </a:rPr>
              <a:t>Operational system</a:t>
            </a:r>
          </a:p>
        </p:txBody>
      </p:sp>
      <p:sp>
        <p:nvSpPr>
          <p:cNvPr id="12" name="Text Box 11"/>
          <p:cNvSpPr txBox="1"/>
          <p:nvPr/>
        </p:nvSpPr>
        <p:spPr>
          <a:xfrm>
            <a:off x="6914515" y="2301875"/>
            <a:ext cx="535305" cy="299085"/>
          </a:xfrm>
          <a:prstGeom prst="rect">
            <a:avLst/>
          </a:prstGeom>
          <a:noFill/>
        </p:spPr>
        <p:txBody>
          <a:bodyPr wrap="none"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r>
              <a:rPr lang="en-US">
                <a:latin typeface="+mj-lt"/>
                <a:cs typeface="Arial" panose="020B0604020202020204" pitchFamily="34" charset="0"/>
                <a:sym typeface="+mn-ea"/>
              </a:rPr>
              <a:t>Sales</a:t>
            </a:r>
            <a:endParaRPr lang="en-US"/>
          </a:p>
        </p:txBody>
      </p:sp>
      <p:sp>
        <p:nvSpPr>
          <p:cNvPr id="13" name="Text Box 12"/>
          <p:cNvSpPr txBox="1"/>
          <p:nvPr/>
        </p:nvSpPr>
        <p:spPr>
          <a:xfrm>
            <a:off x="6884670" y="3596640"/>
            <a:ext cx="815340" cy="299085"/>
          </a:xfrm>
          <a:prstGeom prst="rect">
            <a:avLst/>
          </a:prstGeom>
          <a:noFill/>
        </p:spPr>
        <p:txBody>
          <a:bodyPr wrap="none"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r>
              <a:rPr lang="en-US">
                <a:latin typeface="+mj-lt"/>
                <a:cs typeface="Arial" panose="020B0604020202020204" pitchFamily="34" charset="0"/>
                <a:sym typeface="+mn-ea"/>
              </a:rPr>
              <a:t>Purchase</a:t>
            </a:r>
            <a:endParaRPr lang="en-US"/>
          </a:p>
        </p:txBody>
      </p:sp>
      <p:sp>
        <p:nvSpPr>
          <p:cNvPr id="14" name="Text Box 13"/>
          <p:cNvSpPr txBox="1"/>
          <p:nvPr/>
        </p:nvSpPr>
        <p:spPr>
          <a:xfrm>
            <a:off x="6884670" y="4717415"/>
            <a:ext cx="845185" cy="299085"/>
          </a:xfrm>
          <a:prstGeom prst="rect">
            <a:avLst/>
          </a:prstGeom>
          <a:noFill/>
        </p:spPr>
        <p:txBody>
          <a:bodyPr wrap="none"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r>
              <a:rPr lang="en-US">
                <a:latin typeface="+mj-lt"/>
                <a:cs typeface="Arial" panose="020B0604020202020204" pitchFamily="34" charset="0"/>
                <a:sym typeface="+mn-ea"/>
              </a:rPr>
              <a:t>Inventory</a:t>
            </a:r>
            <a:endParaRPr lang="en-US"/>
          </a:p>
        </p:txBody>
      </p:sp>
      <p:cxnSp>
        <p:nvCxnSpPr>
          <p:cNvPr id="15" name="Straight Arrow Connector 14"/>
          <p:cNvCxnSpPr>
            <a:stCxn id="8194" idx="4"/>
          </p:cNvCxnSpPr>
          <p:nvPr/>
        </p:nvCxnSpPr>
        <p:spPr>
          <a:xfrm>
            <a:off x="1347470" y="1865630"/>
            <a:ext cx="995045" cy="454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315720" y="2449195"/>
            <a:ext cx="1057275" cy="722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196" idx="3"/>
          </p:cNvCxnSpPr>
          <p:nvPr/>
        </p:nvCxnSpPr>
        <p:spPr>
          <a:xfrm flipV="1">
            <a:off x="1499870" y="2639060"/>
            <a:ext cx="873125" cy="14681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12745" y="2479675"/>
            <a:ext cx="859790" cy="76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32095" y="2806700"/>
            <a:ext cx="1580515" cy="209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200" idx="4"/>
          </p:cNvCxnSpPr>
          <p:nvPr/>
        </p:nvCxnSpPr>
        <p:spPr>
          <a:xfrm flipV="1">
            <a:off x="5332095" y="1802765"/>
            <a:ext cx="1582420" cy="7689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7" idx="2"/>
          </p:cNvCxnSpPr>
          <p:nvPr/>
        </p:nvCxnSpPr>
        <p:spPr>
          <a:xfrm>
            <a:off x="5347335" y="2928620"/>
            <a:ext cx="1567180" cy="1377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Kimball methodology – Bottom Up approach</a:t>
            </a:r>
            <a:endParaRPr lang="en-US" b="1">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
        <p:nvSpPr>
          <p:cNvPr id="13" name="Text Box 15"/>
          <p:cNvSpPr txBox="1">
            <a:spLocks noChangeArrowheads="1"/>
          </p:cNvSpPr>
          <p:nvPr/>
        </p:nvSpPr>
        <p:spPr bwMode="auto">
          <a:xfrm>
            <a:off x="4622800" y="5702300"/>
            <a:ext cx="134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2000">
                <a:latin typeface="+mj-lt"/>
                <a:cs typeface="Arial" panose="020B0604020202020204" pitchFamily="34" charset="0"/>
              </a:rPr>
              <a:t>Inventory</a:t>
            </a:r>
          </a:p>
        </p:txBody>
      </p:sp>
      <p:sp>
        <p:nvSpPr>
          <p:cNvPr id="14" name="Text Box 13"/>
          <p:cNvSpPr txBox="1"/>
          <p:nvPr/>
        </p:nvSpPr>
        <p:spPr>
          <a:xfrm>
            <a:off x="302260" y="1306830"/>
            <a:ext cx="8237220" cy="1322070"/>
          </a:xfrm>
          <a:prstGeom prst="rect">
            <a:avLst/>
          </a:prstGeom>
          <a:noFill/>
        </p:spPr>
        <p:txBody>
          <a:bodyPr wrap="square"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42900" indent="-342900">
              <a:buFont typeface="Wingdings" panose="05000000000000000000" charset="0"/>
              <a:buChar char="Ø"/>
            </a:pPr>
            <a:r>
              <a:rPr lang="en-US" sz="2000">
                <a:latin typeface="Times New Roman" panose="02020603050405020304" charset="0"/>
                <a:cs typeface="Times New Roman" panose="02020603050405020304" charset="0"/>
                <a:sym typeface="+mn-ea"/>
              </a:rPr>
              <a:t>Kimball’s philosophy recommends to start with building several data marts that serve the analytical needs of departments, followed by “virtually” integrating these data marts.</a:t>
            </a:r>
            <a:endParaRPr lang="en-US" sz="2000">
              <a:latin typeface="Times New Roman" panose="02020603050405020304" charset="0"/>
              <a:cs typeface="Times New Roman" panose="02020603050405020304" charset="0"/>
            </a:endParaRPr>
          </a:p>
          <a:p>
            <a:pPr marL="342900" indent="-342900"/>
            <a:endParaRPr lang="en-US" sz="2000">
              <a:latin typeface="Times New Roman" panose="02020603050405020304" charset="0"/>
              <a:cs typeface="Times New Roman" panose="0202060305040502030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latin typeface="Times New Roman" panose="02020603050405020304" charset="0"/>
                <a:cs typeface="Times New Roman" panose="02020603050405020304" charset="0"/>
              </a:rPr>
              <a:t>Bottom up Approach</a:t>
            </a:r>
          </a:p>
        </p:txBody>
      </p:sp>
      <p:sp>
        <p:nvSpPr>
          <p:cNvPr id="10242" name="Rectangle 2"/>
          <p:cNvSpPr>
            <a:spLocks noGrp="1" noChangeArrowheads="1"/>
          </p:cNvSpPr>
          <p:nvPr>
            <p:ph idx="1"/>
          </p:nvPr>
        </p:nvSpPr>
        <p:spPr/>
        <p:txBody>
          <a:bodyPr/>
          <a:lstStyle/>
          <a:p>
            <a:pPr>
              <a:buFont typeface="Arial" panose="020B0604020202020204" pitchFamily="34" charset="0"/>
              <a:buNone/>
            </a:pPr>
            <a:r>
              <a:rPr lang="en-US">
                <a:solidFill>
                  <a:schemeClr val="tx1"/>
                </a:solidFill>
                <a:latin typeface="+mj-lt"/>
              </a:rPr>
              <a:t>     </a:t>
            </a:r>
            <a:r>
              <a:rPr lang="en-IN" altLang="en-US">
                <a:solidFill>
                  <a:schemeClr val="tx1"/>
                </a:solidFill>
                <a:latin typeface="+mj-lt"/>
              </a:rPr>
              <a:t>                                         </a:t>
            </a:r>
            <a:r>
              <a:rPr lang="en-US" sz="1500">
                <a:solidFill>
                  <a:schemeClr val="tx1"/>
                </a:solidFill>
                <a:latin typeface="+mj-lt"/>
                <a:cs typeface="Arial" panose="020B0604020202020204" pitchFamily="34" charset="0"/>
              </a:rPr>
              <a:t>Source              </a:t>
            </a:r>
            <a:r>
              <a:rPr lang="en-IN" altLang="en-US" sz="1500">
                <a:solidFill>
                  <a:schemeClr val="tx1"/>
                </a:solidFill>
                <a:latin typeface="+mj-lt"/>
                <a:cs typeface="Arial" panose="020B0604020202020204" pitchFamily="34" charset="0"/>
              </a:rPr>
              <a:t> </a:t>
            </a:r>
            <a:r>
              <a:rPr lang="en-US" sz="1500">
                <a:solidFill>
                  <a:schemeClr val="tx1"/>
                </a:solidFill>
                <a:latin typeface="+mj-lt"/>
                <a:cs typeface="Arial" panose="020B0604020202020204" pitchFamily="34" charset="0"/>
              </a:rPr>
              <a:t>Staging              </a:t>
            </a:r>
            <a:r>
              <a:rPr lang="en-IN" altLang="en-US" sz="1500">
                <a:solidFill>
                  <a:schemeClr val="tx1"/>
                </a:solidFill>
                <a:latin typeface="+mj-lt"/>
                <a:cs typeface="Arial" panose="020B0604020202020204" pitchFamily="34" charset="0"/>
              </a:rPr>
              <a:t>       </a:t>
            </a:r>
            <a:r>
              <a:rPr lang="en-US" sz="1500">
                <a:solidFill>
                  <a:schemeClr val="tx1"/>
                </a:solidFill>
                <a:latin typeface="+mj-lt"/>
                <a:cs typeface="Arial" panose="020B0604020202020204" pitchFamily="34" charset="0"/>
              </a:rPr>
              <a:t>Data Mart</a:t>
            </a:r>
          </a:p>
        </p:txBody>
      </p:sp>
      <p:sp>
        <p:nvSpPr>
          <p:cNvPr id="10243" name="AutoShape 3"/>
          <p:cNvSpPr>
            <a:spLocks noChangeArrowheads="1"/>
          </p:cNvSpPr>
          <p:nvPr/>
        </p:nvSpPr>
        <p:spPr bwMode="auto">
          <a:xfrm>
            <a:off x="2019300" y="1600200"/>
            <a:ext cx="400050" cy="571500"/>
          </a:xfrm>
          <a:prstGeom prst="can">
            <a:avLst>
              <a:gd name="adj" fmla="val 47619"/>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44" name="AutoShape 4"/>
          <p:cNvSpPr>
            <a:spLocks noChangeArrowheads="1"/>
          </p:cNvSpPr>
          <p:nvPr/>
        </p:nvSpPr>
        <p:spPr bwMode="auto">
          <a:xfrm>
            <a:off x="1990725" y="261937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45" name="AutoShape 5"/>
          <p:cNvSpPr>
            <a:spLocks noChangeArrowheads="1"/>
          </p:cNvSpPr>
          <p:nvPr/>
        </p:nvSpPr>
        <p:spPr bwMode="auto">
          <a:xfrm>
            <a:off x="1933575" y="3724275"/>
            <a:ext cx="514350" cy="571500"/>
          </a:xfrm>
          <a:prstGeom prst="flowChartMultidocument">
            <a:avLst/>
          </a:prstGeom>
          <a:solidFill>
            <a:srgbClr val="808080"/>
          </a:solidFill>
          <a:ln w="12700">
            <a:solidFill>
              <a:schemeClr val="tx2"/>
            </a:solidFill>
            <a:miter lim="800000"/>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46" name="AutoShape 6"/>
          <p:cNvSpPr>
            <a:spLocks noChangeArrowheads="1"/>
          </p:cNvSpPr>
          <p:nvPr/>
        </p:nvSpPr>
        <p:spPr bwMode="auto">
          <a:xfrm>
            <a:off x="3324225" y="225742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47" name="Text Box 7"/>
          <p:cNvSpPr txBox="1">
            <a:spLocks noChangeArrowheads="1"/>
          </p:cNvSpPr>
          <p:nvPr/>
        </p:nvSpPr>
        <p:spPr bwMode="auto">
          <a:xfrm>
            <a:off x="1524000" y="2087880"/>
            <a:ext cx="16573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mj-lt"/>
                <a:cs typeface="Arial" panose="020B0604020202020204" pitchFamily="34" charset="0"/>
              </a:rPr>
              <a:t>Operational system</a:t>
            </a:r>
          </a:p>
        </p:txBody>
      </p:sp>
      <p:sp>
        <p:nvSpPr>
          <p:cNvPr id="10248" name="Text Box 8"/>
          <p:cNvSpPr txBox="1">
            <a:spLocks noChangeArrowheads="1"/>
          </p:cNvSpPr>
          <p:nvPr/>
        </p:nvSpPr>
        <p:spPr bwMode="auto">
          <a:xfrm>
            <a:off x="1600200" y="3123565"/>
            <a:ext cx="13716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mj-lt"/>
                <a:cs typeface="Arial" panose="020B0604020202020204" pitchFamily="34" charset="0"/>
              </a:rPr>
              <a:t>Operational system</a:t>
            </a:r>
          </a:p>
        </p:txBody>
      </p:sp>
      <p:sp>
        <p:nvSpPr>
          <p:cNvPr id="10249" name="AutoShape 9"/>
          <p:cNvSpPr>
            <a:spLocks noChangeArrowheads="1"/>
          </p:cNvSpPr>
          <p:nvPr/>
        </p:nvSpPr>
        <p:spPr bwMode="auto">
          <a:xfrm>
            <a:off x="6743700" y="2181225"/>
            <a:ext cx="1143000" cy="971550"/>
          </a:xfrm>
          <a:prstGeom prst="can">
            <a:avLst>
              <a:gd name="adj" fmla="val 25000"/>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50" name="AutoShape 10"/>
          <p:cNvSpPr>
            <a:spLocks noChangeArrowheads="1"/>
          </p:cNvSpPr>
          <p:nvPr/>
        </p:nvSpPr>
        <p:spPr bwMode="auto">
          <a:xfrm>
            <a:off x="4762500" y="189547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51" name="AutoShape 11"/>
          <p:cNvSpPr>
            <a:spLocks noChangeArrowheads="1"/>
          </p:cNvSpPr>
          <p:nvPr/>
        </p:nvSpPr>
        <p:spPr bwMode="auto">
          <a:xfrm>
            <a:off x="4791075" y="271462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52" name="AutoShape 12"/>
          <p:cNvSpPr>
            <a:spLocks noChangeArrowheads="1"/>
          </p:cNvSpPr>
          <p:nvPr/>
        </p:nvSpPr>
        <p:spPr bwMode="auto">
          <a:xfrm>
            <a:off x="4810125" y="362902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mj-lt"/>
            </a:endParaRPr>
          </a:p>
        </p:txBody>
      </p:sp>
      <p:sp>
        <p:nvSpPr>
          <p:cNvPr id="10253" name="Text Box 13"/>
          <p:cNvSpPr txBox="1">
            <a:spLocks noChangeArrowheads="1"/>
          </p:cNvSpPr>
          <p:nvPr/>
        </p:nvSpPr>
        <p:spPr bwMode="auto">
          <a:xfrm>
            <a:off x="4704080" y="2444115"/>
            <a:ext cx="57467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mj-lt"/>
                <a:cs typeface="Arial" panose="020B0604020202020204" pitchFamily="34" charset="0"/>
              </a:rPr>
              <a:t>Sales</a:t>
            </a:r>
          </a:p>
        </p:txBody>
      </p:sp>
      <p:sp>
        <p:nvSpPr>
          <p:cNvPr id="10254" name="Text Box 14"/>
          <p:cNvSpPr txBox="1">
            <a:spLocks noChangeArrowheads="1"/>
          </p:cNvSpPr>
          <p:nvPr/>
        </p:nvSpPr>
        <p:spPr bwMode="auto">
          <a:xfrm>
            <a:off x="4610100" y="3286125"/>
            <a:ext cx="104775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mj-lt"/>
                <a:cs typeface="Arial" panose="020B0604020202020204" pitchFamily="34" charset="0"/>
              </a:rPr>
              <a:t>Purchase</a:t>
            </a:r>
          </a:p>
        </p:txBody>
      </p:sp>
      <p:sp>
        <p:nvSpPr>
          <p:cNvPr id="10255" name="Text Box 15"/>
          <p:cNvSpPr txBox="1">
            <a:spLocks noChangeArrowheads="1"/>
          </p:cNvSpPr>
          <p:nvPr/>
        </p:nvSpPr>
        <p:spPr bwMode="auto">
          <a:xfrm>
            <a:off x="4610100" y="4276725"/>
            <a:ext cx="100965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mj-lt"/>
                <a:cs typeface="Arial" panose="020B0604020202020204" pitchFamily="34" charset="0"/>
              </a:rPr>
              <a:t>Inventory</a:t>
            </a:r>
          </a:p>
        </p:txBody>
      </p:sp>
      <p:sp>
        <p:nvSpPr>
          <p:cNvPr id="10256" name="Text Box 16"/>
          <p:cNvSpPr txBox="1">
            <a:spLocks noChangeArrowheads="1"/>
          </p:cNvSpPr>
          <p:nvPr/>
        </p:nvSpPr>
        <p:spPr bwMode="auto">
          <a:xfrm>
            <a:off x="1581150" y="4390390"/>
            <a:ext cx="16002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mj-lt"/>
                <a:cs typeface="Arial" panose="020B0604020202020204" pitchFamily="34" charset="0"/>
              </a:rPr>
              <a:t>Operational system</a:t>
            </a:r>
          </a:p>
        </p:txBody>
      </p:sp>
      <p:sp>
        <p:nvSpPr>
          <p:cNvPr id="10257" name="Line 17"/>
          <p:cNvSpPr>
            <a:spLocks noChangeShapeType="1"/>
          </p:cNvSpPr>
          <p:nvPr/>
        </p:nvSpPr>
        <p:spPr bwMode="auto">
          <a:xfrm flipV="1">
            <a:off x="2381250" y="2590800"/>
            <a:ext cx="933450" cy="28575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58" name="Line 18"/>
          <p:cNvSpPr>
            <a:spLocks noChangeShapeType="1"/>
          </p:cNvSpPr>
          <p:nvPr/>
        </p:nvSpPr>
        <p:spPr bwMode="auto">
          <a:xfrm flipV="1">
            <a:off x="2486025" y="2790825"/>
            <a:ext cx="828675" cy="1095375"/>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59" name="Line 19"/>
          <p:cNvSpPr>
            <a:spLocks noChangeShapeType="1"/>
          </p:cNvSpPr>
          <p:nvPr/>
        </p:nvSpPr>
        <p:spPr bwMode="auto">
          <a:xfrm flipV="1">
            <a:off x="3733800" y="2133600"/>
            <a:ext cx="1000125" cy="276225"/>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0" name="Line 20"/>
          <p:cNvSpPr>
            <a:spLocks noChangeShapeType="1"/>
          </p:cNvSpPr>
          <p:nvPr/>
        </p:nvSpPr>
        <p:spPr bwMode="auto">
          <a:xfrm>
            <a:off x="3743325" y="2609850"/>
            <a:ext cx="1000125" cy="3429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1" name="Line 22"/>
          <p:cNvSpPr>
            <a:spLocks noChangeShapeType="1"/>
          </p:cNvSpPr>
          <p:nvPr/>
        </p:nvSpPr>
        <p:spPr bwMode="auto">
          <a:xfrm>
            <a:off x="5200650" y="2171700"/>
            <a:ext cx="1524000" cy="3429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2" name="Line 23"/>
          <p:cNvSpPr>
            <a:spLocks noChangeShapeType="1"/>
          </p:cNvSpPr>
          <p:nvPr/>
        </p:nvSpPr>
        <p:spPr bwMode="auto">
          <a:xfrm flipV="1">
            <a:off x="5210175" y="2657475"/>
            <a:ext cx="1504950" cy="333375"/>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3" name="Line 24"/>
          <p:cNvSpPr>
            <a:spLocks noChangeShapeType="1"/>
          </p:cNvSpPr>
          <p:nvPr/>
        </p:nvSpPr>
        <p:spPr bwMode="auto">
          <a:xfrm flipV="1">
            <a:off x="5229225" y="2886075"/>
            <a:ext cx="1476375" cy="9906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4" name="Line 25"/>
          <p:cNvSpPr>
            <a:spLocks noChangeShapeType="1"/>
          </p:cNvSpPr>
          <p:nvPr/>
        </p:nvSpPr>
        <p:spPr bwMode="auto">
          <a:xfrm>
            <a:off x="2428875" y="1952625"/>
            <a:ext cx="914400" cy="4572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5" name="Text Box 27"/>
          <p:cNvSpPr txBox="1">
            <a:spLocks noChangeArrowheads="1"/>
          </p:cNvSpPr>
          <p:nvPr/>
        </p:nvSpPr>
        <p:spPr bwMode="auto">
          <a:xfrm>
            <a:off x="6214110" y="1230630"/>
            <a:ext cx="2089547" cy="56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lg" len="lg"/>
                <a:tailEnd type="none" w="lg" len="lg"/>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lnSpc>
                <a:spcPct val="95000"/>
              </a:lnSpc>
              <a:spcBef>
                <a:spcPct val="35000"/>
              </a:spcBef>
              <a:spcAft>
                <a:spcPct val="10000"/>
              </a:spcAft>
              <a:buClr>
                <a:srgbClr val="00A1E4"/>
              </a:buClr>
              <a:buSzPct val="80000"/>
              <a:buFont typeface="Monotype Sorts" pitchFamily="2" charset="2"/>
              <a:buNone/>
            </a:pPr>
            <a:r>
              <a:rPr lang="en-US" sz="1500">
                <a:latin typeface="+mj-lt"/>
                <a:cs typeface="Arial" panose="020B0604020202020204" pitchFamily="34" charset="0"/>
              </a:rPr>
              <a:t>Data warehouse</a:t>
            </a:r>
          </a:p>
          <a:p>
            <a:pPr eaLnBrk="1" hangingPunct="1">
              <a:buClr>
                <a:srgbClr val="00A1E4"/>
              </a:buClr>
            </a:pPr>
            <a:endParaRPr lang="en-US" sz="1500">
              <a:latin typeface="+mj-lt"/>
              <a:cs typeface="Arial" panose="020B0604020202020204" pitchFamily="34" charset="0"/>
            </a:endParaRPr>
          </a:p>
        </p:txBody>
      </p:sp>
      <p:sp>
        <p:nvSpPr>
          <p:cNvPr id="10266" name="Line 20"/>
          <p:cNvSpPr>
            <a:spLocks noChangeShapeType="1"/>
          </p:cNvSpPr>
          <p:nvPr/>
        </p:nvSpPr>
        <p:spPr bwMode="auto">
          <a:xfrm>
            <a:off x="3657600" y="2800350"/>
            <a:ext cx="1143000" cy="108585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latin typeface="Times New Roman" panose="02020603050405020304" charset="0"/>
                <a:cs typeface="Times New Roman" panose="02020603050405020304" charset="0"/>
              </a:rPr>
              <a:t>Hybrid Approach</a:t>
            </a:r>
          </a:p>
        </p:txBody>
      </p:sp>
      <p:sp>
        <p:nvSpPr>
          <p:cNvPr id="10242" name="Rectangle 2"/>
          <p:cNvSpPr>
            <a:spLocks noGrp="1" noChangeArrowheads="1"/>
          </p:cNvSpPr>
          <p:nvPr>
            <p:ph idx="1"/>
          </p:nvPr>
        </p:nvSpPr>
        <p:spPr/>
        <p:txBody>
          <a:bodyPr/>
          <a:lstStyle/>
          <a:p>
            <a:pPr>
              <a:buFont typeface="Arial" panose="020B0604020202020204" pitchFamily="34" charset="0"/>
              <a:buNone/>
            </a:pPr>
            <a:r>
              <a:rPr lang="en-US">
                <a:solidFill>
                  <a:schemeClr val="tx1"/>
                </a:solidFill>
                <a:latin typeface="Times New Roman" panose="02020603050405020304" charset="0"/>
                <a:cs typeface="Times New Roman" panose="02020603050405020304" charset="0"/>
              </a:rPr>
              <a:t>     </a:t>
            </a:r>
            <a:r>
              <a:rPr lang="en-IN" altLang="en-US">
                <a:solidFill>
                  <a:schemeClr val="tx1"/>
                </a:solidFill>
                <a:latin typeface="Times New Roman" panose="02020603050405020304" charset="0"/>
                <a:cs typeface="Times New Roman" panose="02020603050405020304" charset="0"/>
              </a:rPr>
              <a:t>                                    </a:t>
            </a:r>
            <a:r>
              <a:rPr lang="en-US" sz="1500">
                <a:solidFill>
                  <a:schemeClr val="tx1"/>
                </a:solidFill>
                <a:latin typeface="Times New Roman" panose="02020603050405020304" charset="0"/>
                <a:cs typeface="Times New Roman" panose="02020603050405020304" charset="0"/>
              </a:rPr>
              <a:t>Source </a:t>
            </a:r>
            <a:r>
              <a:rPr lang="en-IN" altLang="en-US" sz="1500">
                <a:solidFill>
                  <a:schemeClr val="tx1"/>
                </a:solidFill>
                <a:latin typeface="Times New Roman" panose="02020603050405020304" charset="0"/>
                <a:cs typeface="Times New Roman" panose="02020603050405020304" charset="0"/>
              </a:rPr>
              <a:t>Mart</a:t>
            </a:r>
            <a:r>
              <a:rPr lang="en-US" sz="1500">
                <a:solidFill>
                  <a:schemeClr val="tx1"/>
                </a:solidFill>
                <a:latin typeface="Times New Roman" panose="02020603050405020304" charset="0"/>
                <a:cs typeface="Times New Roman" panose="02020603050405020304" charset="0"/>
              </a:rPr>
              <a:t>             Staging                                                       </a:t>
            </a:r>
          </a:p>
        </p:txBody>
      </p:sp>
      <p:sp>
        <p:nvSpPr>
          <p:cNvPr id="10243" name="AutoShape 3"/>
          <p:cNvSpPr>
            <a:spLocks noChangeArrowheads="1"/>
          </p:cNvSpPr>
          <p:nvPr/>
        </p:nvSpPr>
        <p:spPr bwMode="auto">
          <a:xfrm>
            <a:off x="2019300" y="1600200"/>
            <a:ext cx="400050" cy="571500"/>
          </a:xfrm>
          <a:prstGeom prst="can">
            <a:avLst>
              <a:gd name="adj" fmla="val 47619"/>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Times New Roman" panose="02020603050405020304" charset="0"/>
              <a:cs typeface="Times New Roman" panose="02020603050405020304" charset="0"/>
            </a:endParaRPr>
          </a:p>
        </p:txBody>
      </p:sp>
      <p:sp>
        <p:nvSpPr>
          <p:cNvPr id="10244" name="AutoShape 4"/>
          <p:cNvSpPr>
            <a:spLocks noChangeArrowheads="1"/>
          </p:cNvSpPr>
          <p:nvPr/>
        </p:nvSpPr>
        <p:spPr bwMode="auto">
          <a:xfrm>
            <a:off x="1990725" y="261937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Times New Roman" panose="02020603050405020304" charset="0"/>
              <a:cs typeface="Times New Roman" panose="02020603050405020304" charset="0"/>
            </a:endParaRPr>
          </a:p>
        </p:txBody>
      </p:sp>
      <p:sp>
        <p:nvSpPr>
          <p:cNvPr id="10245" name="AutoShape 5"/>
          <p:cNvSpPr>
            <a:spLocks noChangeArrowheads="1"/>
          </p:cNvSpPr>
          <p:nvPr/>
        </p:nvSpPr>
        <p:spPr bwMode="auto">
          <a:xfrm>
            <a:off x="1933575" y="3724275"/>
            <a:ext cx="514350" cy="571500"/>
          </a:xfrm>
          <a:prstGeom prst="flowChartMultidocument">
            <a:avLst/>
          </a:prstGeom>
          <a:solidFill>
            <a:srgbClr val="808080"/>
          </a:solidFill>
          <a:ln w="12700">
            <a:solidFill>
              <a:schemeClr val="tx2"/>
            </a:solidFill>
            <a:miter lim="800000"/>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Times New Roman" panose="02020603050405020304" charset="0"/>
              <a:cs typeface="Times New Roman" panose="02020603050405020304" charset="0"/>
            </a:endParaRPr>
          </a:p>
        </p:txBody>
      </p:sp>
      <p:sp>
        <p:nvSpPr>
          <p:cNvPr id="10246" name="AutoShape 6"/>
          <p:cNvSpPr>
            <a:spLocks noChangeArrowheads="1"/>
          </p:cNvSpPr>
          <p:nvPr/>
        </p:nvSpPr>
        <p:spPr bwMode="auto">
          <a:xfrm>
            <a:off x="3324225" y="225742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Times New Roman" panose="02020603050405020304" charset="0"/>
              <a:cs typeface="Times New Roman" panose="02020603050405020304" charset="0"/>
            </a:endParaRPr>
          </a:p>
        </p:txBody>
      </p:sp>
      <p:sp>
        <p:nvSpPr>
          <p:cNvPr id="10247" name="Text Box 7"/>
          <p:cNvSpPr txBox="1">
            <a:spLocks noChangeArrowheads="1"/>
          </p:cNvSpPr>
          <p:nvPr/>
        </p:nvSpPr>
        <p:spPr bwMode="auto">
          <a:xfrm>
            <a:off x="1485900" y="2171700"/>
            <a:ext cx="16573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Times New Roman" panose="02020603050405020304" charset="0"/>
                <a:cs typeface="Times New Roman" panose="02020603050405020304" charset="0"/>
              </a:rPr>
              <a:t>Operational system</a:t>
            </a:r>
          </a:p>
        </p:txBody>
      </p:sp>
      <p:sp>
        <p:nvSpPr>
          <p:cNvPr id="10248" name="Text Box 8"/>
          <p:cNvSpPr txBox="1">
            <a:spLocks noChangeArrowheads="1"/>
          </p:cNvSpPr>
          <p:nvPr/>
        </p:nvSpPr>
        <p:spPr bwMode="auto">
          <a:xfrm>
            <a:off x="1532255" y="3200400"/>
            <a:ext cx="121094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Times New Roman" panose="02020603050405020304" charset="0"/>
                <a:cs typeface="Times New Roman" panose="02020603050405020304" charset="0"/>
              </a:rPr>
              <a:t>Operational system</a:t>
            </a:r>
          </a:p>
        </p:txBody>
      </p:sp>
      <p:sp>
        <p:nvSpPr>
          <p:cNvPr id="10249" name="AutoShape 9"/>
          <p:cNvSpPr>
            <a:spLocks noChangeArrowheads="1"/>
          </p:cNvSpPr>
          <p:nvPr/>
        </p:nvSpPr>
        <p:spPr bwMode="auto">
          <a:xfrm>
            <a:off x="6093619" y="2238375"/>
            <a:ext cx="1143000" cy="704850"/>
          </a:xfrm>
          <a:prstGeom prst="can">
            <a:avLst>
              <a:gd name="adj" fmla="val 25000"/>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solidFill>
                <a:schemeClr val="tx2"/>
              </a:solidFill>
              <a:latin typeface="Times New Roman" panose="02020603050405020304" charset="0"/>
              <a:cs typeface="Times New Roman" panose="02020603050405020304" charset="0"/>
            </a:endParaRPr>
          </a:p>
        </p:txBody>
      </p:sp>
      <p:sp>
        <p:nvSpPr>
          <p:cNvPr id="10250" name="AutoShape 10"/>
          <p:cNvSpPr>
            <a:spLocks noChangeArrowheads="1"/>
          </p:cNvSpPr>
          <p:nvPr/>
        </p:nvSpPr>
        <p:spPr bwMode="auto">
          <a:xfrm>
            <a:off x="6490413" y="1571156"/>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Times New Roman" panose="02020603050405020304" charset="0"/>
              <a:cs typeface="Times New Roman" panose="02020603050405020304" charset="0"/>
            </a:endParaRPr>
          </a:p>
        </p:txBody>
      </p:sp>
      <p:sp>
        <p:nvSpPr>
          <p:cNvPr id="10251" name="AutoShape 11"/>
          <p:cNvSpPr>
            <a:spLocks noChangeArrowheads="1"/>
          </p:cNvSpPr>
          <p:nvPr/>
        </p:nvSpPr>
        <p:spPr bwMode="auto">
          <a:xfrm>
            <a:off x="6465094" y="3014482"/>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Times New Roman" panose="02020603050405020304" charset="0"/>
              <a:cs typeface="Times New Roman" panose="02020603050405020304" charset="0"/>
            </a:endParaRPr>
          </a:p>
        </p:txBody>
      </p:sp>
      <p:sp>
        <p:nvSpPr>
          <p:cNvPr id="10252" name="AutoShape 12"/>
          <p:cNvSpPr>
            <a:spLocks noChangeArrowheads="1"/>
          </p:cNvSpPr>
          <p:nvPr/>
        </p:nvSpPr>
        <p:spPr bwMode="auto">
          <a:xfrm>
            <a:off x="6465094" y="3724275"/>
            <a:ext cx="400050" cy="5715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800">
              <a:latin typeface="Times New Roman" panose="02020603050405020304" charset="0"/>
              <a:cs typeface="Times New Roman" panose="02020603050405020304" charset="0"/>
            </a:endParaRPr>
          </a:p>
        </p:txBody>
      </p:sp>
      <p:sp>
        <p:nvSpPr>
          <p:cNvPr id="10253" name="Text Box 13"/>
          <p:cNvSpPr txBox="1">
            <a:spLocks noChangeArrowheads="1"/>
          </p:cNvSpPr>
          <p:nvPr/>
        </p:nvSpPr>
        <p:spPr bwMode="auto">
          <a:xfrm>
            <a:off x="7445884" y="2430341"/>
            <a:ext cx="58483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Times New Roman" panose="02020603050405020304" charset="0"/>
                <a:cs typeface="Times New Roman" panose="02020603050405020304" charset="0"/>
              </a:rPr>
              <a:t>Sales</a:t>
            </a:r>
          </a:p>
        </p:txBody>
      </p:sp>
      <p:sp>
        <p:nvSpPr>
          <p:cNvPr id="10254" name="Text Box 14"/>
          <p:cNvSpPr txBox="1">
            <a:spLocks noChangeArrowheads="1"/>
          </p:cNvSpPr>
          <p:nvPr/>
        </p:nvSpPr>
        <p:spPr bwMode="auto">
          <a:xfrm>
            <a:off x="6951796" y="3165872"/>
            <a:ext cx="886556"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Times New Roman" panose="02020603050405020304" charset="0"/>
                <a:cs typeface="Times New Roman" panose="02020603050405020304" charset="0"/>
              </a:rPr>
              <a:t>Purchase</a:t>
            </a:r>
          </a:p>
        </p:txBody>
      </p:sp>
      <p:sp>
        <p:nvSpPr>
          <p:cNvPr id="10255" name="Text Box 15"/>
          <p:cNvSpPr txBox="1">
            <a:spLocks noChangeArrowheads="1"/>
          </p:cNvSpPr>
          <p:nvPr/>
        </p:nvSpPr>
        <p:spPr bwMode="auto">
          <a:xfrm>
            <a:off x="6951796" y="3861196"/>
            <a:ext cx="100965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Times New Roman" panose="02020603050405020304" charset="0"/>
                <a:cs typeface="Times New Roman" panose="02020603050405020304" charset="0"/>
              </a:rPr>
              <a:t>Inventory</a:t>
            </a:r>
          </a:p>
        </p:txBody>
      </p:sp>
      <p:sp>
        <p:nvSpPr>
          <p:cNvPr id="10256" name="Text Box 16"/>
          <p:cNvSpPr txBox="1">
            <a:spLocks noChangeArrowheads="1"/>
          </p:cNvSpPr>
          <p:nvPr/>
        </p:nvSpPr>
        <p:spPr bwMode="auto">
          <a:xfrm>
            <a:off x="1577340" y="4343400"/>
            <a:ext cx="13944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eaLnBrk="1" hangingPunct="1"/>
            <a:r>
              <a:rPr lang="en-US" sz="1500">
                <a:latin typeface="Times New Roman" panose="02020603050405020304" charset="0"/>
                <a:cs typeface="Times New Roman" panose="02020603050405020304" charset="0"/>
              </a:rPr>
              <a:t>Operational system</a:t>
            </a:r>
          </a:p>
        </p:txBody>
      </p:sp>
      <p:sp>
        <p:nvSpPr>
          <p:cNvPr id="10257" name="Line 17"/>
          <p:cNvSpPr>
            <a:spLocks noChangeShapeType="1"/>
          </p:cNvSpPr>
          <p:nvPr/>
        </p:nvSpPr>
        <p:spPr bwMode="auto">
          <a:xfrm flipV="1">
            <a:off x="2381250" y="2590800"/>
            <a:ext cx="933450" cy="28575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58" name="Line 18"/>
          <p:cNvSpPr>
            <a:spLocks noChangeShapeType="1"/>
          </p:cNvSpPr>
          <p:nvPr/>
        </p:nvSpPr>
        <p:spPr bwMode="auto">
          <a:xfrm flipV="1">
            <a:off x="2486025" y="2790825"/>
            <a:ext cx="828675" cy="1095375"/>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59" name="Line 19"/>
          <p:cNvSpPr>
            <a:spLocks noChangeShapeType="1"/>
          </p:cNvSpPr>
          <p:nvPr/>
        </p:nvSpPr>
        <p:spPr bwMode="auto">
          <a:xfrm flipV="1">
            <a:off x="3733799" y="1885950"/>
            <a:ext cx="2731294" cy="523875"/>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0" name="Line 20"/>
          <p:cNvSpPr>
            <a:spLocks noChangeShapeType="1"/>
          </p:cNvSpPr>
          <p:nvPr/>
        </p:nvSpPr>
        <p:spPr bwMode="auto">
          <a:xfrm>
            <a:off x="3743324" y="2609850"/>
            <a:ext cx="2350294" cy="9525"/>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4" name="Line 25"/>
          <p:cNvSpPr>
            <a:spLocks noChangeShapeType="1"/>
          </p:cNvSpPr>
          <p:nvPr/>
        </p:nvSpPr>
        <p:spPr bwMode="auto">
          <a:xfrm>
            <a:off x="2428875" y="1952625"/>
            <a:ext cx="914400" cy="4572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10265" name="Text Box 27"/>
          <p:cNvSpPr txBox="1">
            <a:spLocks noChangeArrowheads="1"/>
          </p:cNvSpPr>
          <p:nvPr/>
        </p:nvSpPr>
        <p:spPr bwMode="auto">
          <a:xfrm>
            <a:off x="6093770" y="1245168"/>
            <a:ext cx="2089547"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lg" len="lg"/>
                <a:tailEnd type="none" w="lg" len="lg"/>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lnSpc>
                <a:spcPct val="95000"/>
              </a:lnSpc>
              <a:spcBef>
                <a:spcPct val="35000"/>
              </a:spcBef>
              <a:spcAft>
                <a:spcPct val="10000"/>
              </a:spcAft>
              <a:buClr>
                <a:srgbClr val="00A1E4"/>
              </a:buClr>
              <a:buSzPct val="80000"/>
              <a:buFont typeface="Monotype Sorts" pitchFamily="2" charset="2"/>
              <a:buNone/>
            </a:pPr>
            <a:r>
              <a:rPr lang="en-US" sz="1500">
                <a:latin typeface="Times New Roman" panose="02020603050405020304" charset="0"/>
                <a:cs typeface="Times New Roman" panose="02020603050405020304" charset="0"/>
              </a:rPr>
              <a:t>Data warehouse</a:t>
            </a:r>
          </a:p>
          <a:p>
            <a:pPr eaLnBrk="1" hangingPunct="1">
              <a:buClr>
                <a:srgbClr val="00A1E4"/>
              </a:buClr>
            </a:pPr>
            <a:endParaRPr lang="en-US" sz="1500">
              <a:latin typeface="Times New Roman" panose="02020603050405020304" charset="0"/>
              <a:cs typeface="Times New Roman" panose="02020603050405020304" charset="0"/>
            </a:endParaRPr>
          </a:p>
        </p:txBody>
      </p:sp>
      <p:sp>
        <p:nvSpPr>
          <p:cNvPr id="10266" name="Line 20"/>
          <p:cNvSpPr>
            <a:spLocks noChangeShapeType="1"/>
          </p:cNvSpPr>
          <p:nvPr/>
        </p:nvSpPr>
        <p:spPr bwMode="auto">
          <a:xfrm>
            <a:off x="3657600" y="2800350"/>
            <a:ext cx="2807493" cy="542925"/>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29" name="Line 20"/>
          <p:cNvSpPr>
            <a:spLocks noChangeShapeType="1"/>
          </p:cNvSpPr>
          <p:nvPr/>
        </p:nvSpPr>
        <p:spPr bwMode="auto">
          <a:xfrm>
            <a:off x="3558204" y="2841056"/>
            <a:ext cx="2906889" cy="1168967"/>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endParaRPr>
          </a:p>
        </p:txBody>
      </p:sp>
      <p:sp>
        <p:nvSpPr>
          <p:cNvPr id="2" name="Text Box 1"/>
          <p:cNvSpPr txBox="1"/>
          <p:nvPr/>
        </p:nvSpPr>
        <p:spPr>
          <a:xfrm>
            <a:off x="7183755" y="1600200"/>
            <a:ext cx="506730" cy="299085"/>
          </a:xfrm>
          <a:prstGeom prst="rect">
            <a:avLst/>
          </a:prstGeom>
          <a:noFill/>
        </p:spPr>
        <p:txBody>
          <a:bodyPr wrap="none"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r>
              <a:rPr lang="en-IN" altLang="en-US">
                <a:latin typeface="Times New Roman" panose="02020603050405020304" charset="0"/>
                <a:cs typeface="Times New Roman" panose="02020603050405020304" charset="0"/>
              </a:rPr>
              <a:t>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4629150" y="1371600"/>
            <a:ext cx="1714500" cy="1943100"/>
          </a:xfrm>
          <a:prstGeom prst="rect">
            <a:avLst/>
          </a:prstGeom>
          <a:solidFill>
            <a:schemeClr val="bg1"/>
          </a:solidFill>
          <a:ln w="9525">
            <a:solidFill>
              <a:schemeClr val="tx2"/>
            </a:solidFill>
            <a:miter lim="800000"/>
          </a:ln>
          <a:effectLst>
            <a:outerShdw dist="71842" dir="2700000" algn="ctr" rotWithShape="0">
              <a:srgbClr val="808080"/>
            </a:outerShdw>
          </a:effectLst>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hangingPunct="0"/>
            <a:endParaRPr lang="en-AU" sz="750">
              <a:latin typeface="Times New Roman" panose="02020603050405020304" charset="0"/>
              <a:cs typeface="Times New Roman" panose="02020603050405020304" charset="0"/>
            </a:endParaRPr>
          </a:p>
        </p:txBody>
      </p:sp>
      <p:sp>
        <p:nvSpPr>
          <p:cNvPr id="11267" name="AutoShape 4"/>
          <p:cNvSpPr>
            <a:spLocks noChangeArrowheads="1"/>
          </p:cNvSpPr>
          <p:nvPr/>
        </p:nvSpPr>
        <p:spPr bwMode="auto">
          <a:xfrm>
            <a:off x="4831556" y="1514475"/>
            <a:ext cx="769144" cy="800100"/>
          </a:xfrm>
          <a:prstGeom prst="flowChartMagneticDisk">
            <a:avLst/>
          </a:prstGeom>
          <a:solidFill>
            <a:srgbClr val="FFFFFF"/>
          </a:solidFill>
          <a:ln w="9525">
            <a:solidFill>
              <a:schemeClr val="tx2"/>
            </a:solidFill>
            <a:round/>
          </a:ln>
          <a:effectLst>
            <a:outerShdw dist="107763" dir="2700000" algn="ctr" rotWithShape="0">
              <a:srgbClr val="808080"/>
            </a:outerShdw>
          </a:effec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r>
              <a:rPr lang="en-US" sz="900">
                <a:latin typeface="Times New Roman" panose="02020603050405020304" charset="0"/>
                <a:cs typeface="Times New Roman" panose="02020603050405020304" charset="0"/>
              </a:rPr>
              <a:t>Enterprise</a:t>
            </a:r>
          </a:p>
          <a:p>
            <a:pPr algn="ctr" eaLnBrk="0" hangingPunct="0"/>
            <a:r>
              <a:rPr lang="en-US" sz="900">
                <a:latin typeface="Times New Roman" panose="02020603050405020304" charset="0"/>
                <a:cs typeface="Times New Roman" panose="02020603050405020304" charset="0"/>
              </a:rPr>
              <a:t>Data</a:t>
            </a:r>
          </a:p>
          <a:p>
            <a:pPr algn="ctr" eaLnBrk="0" hangingPunct="0"/>
            <a:r>
              <a:rPr lang="en-US" sz="900">
                <a:latin typeface="Times New Roman" panose="02020603050405020304" charset="0"/>
                <a:cs typeface="Times New Roman" panose="02020603050405020304" charset="0"/>
              </a:rPr>
              <a:t>Warehouse</a:t>
            </a:r>
          </a:p>
        </p:txBody>
      </p:sp>
      <p:sp>
        <p:nvSpPr>
          <p:cNvPr id="11268" name="AutoShape 5"/>
          <p:cNvSpPr>
            <a:spLocks noChangeArrowheads="1"/>
          </p:cNvSpPr>
          <p:nvPr/>
        </p:nvSpPr>
        <p:spPr bwMode="auto">
          <a:xfrm>
            <a:off x="5716191" y="1951435"/>
            <a:ext cx="483394" cy="344090"/>
          </a:xfrm>
          <a:prstGeom prst="flowChartMagneticDisk">
            <a:avLst/>
          </a:prstGeom>
          <a:solidFill>
            <a:srgbClr val="FFFFFF"/>
          </a:solidFill>
          <a:ln w="9525">
            <a:solidFill>
              <a:schemeClr val="tx2"/>
            </a:solidFill>
            <a:round/>
          </a:ln>
          <a:effectLst>
            <a:outerShdw dist="71842" dir="2700000" algn="ctr" rotWithShape="0">
              <a:srgbClr val="808080"/>
            </a:outerShdw>
          </a:effec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r>
              <a:rPr lang="en-US" sz="750">
                <a:latin typeface="Times New Roman" panose="02020603050405020304" charset="0"/>
                <a:cs typeface="Times New Roman" panose="02020603050405020304" charset="0"/>
              </a:rPr>
              <a:t>Data Mart</a:t>
            </a:r>
          </a:p>
        </p:txBody>
      </p:sp>
      <p:sp>
        <p:nvSpPr>
          <p:cNvPr id="11269" name="AutoShape 6"/>
          <p:cNvSpPr>
            <a:spLocks noChangeArrowheads="1"/>
          </p:cNvSpPr>
          <p:nvPr/>
        </p:nvSpPr>
        <p:spPr bwMode="auto">
          <a:xfrm>
            <a:off x="5716191" y="2390775"/>
            <a:ext cx="483394" cy="342900"/>
          </a:xfrm>
          <a:prstGeom prst="flowChartMagneticDisk">
            <a:avLst/>
          </a:prstGeom>
          <a:solidFill>
            <a:srgbClr val="FFFFFF"/>
          </a:solidFill>
          <a:ln w="9525">
            <a:solidFill>
              <a:schemeClr val="tx2"/>
            </a:solidFill>
            <a:round/>
          </a:ln>
          <a:effectLst>
            <a:outerShdw dist="71842" dir="2700000" algn="ctr" rotWithShape="0">
              <a:srgbClr val="808080"/>
            </a:outerShdw>
          </a:effec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r>
              <a:rPr lang="en-US" sz="750">
                <a:latin typeface="Times New Roman" panose="02020603050405020304" charset="0"/>
                <a:cs typeface="Times New Roman" panose="02020603050405020304" charset="0"/>
              </a:rPr>
              <a:t>Data Mart</a:t>
            </a:r>
          </a:p>
        </p:txBody>
      </p:sp>
      <p:sp>
        <p:nvSpPr>
          <p:cNvPr id="11270" name="Rectangle 7"/>
          <p:cNvSpPr>
            <a:spLocks noChangeArrowheads="1"/>
          </p:cNvSpPr>
          <p:nvPr/>
        </p:nvSpPr>
        <p:spPr bwMode="auto">
          <a:xfrm>
            <a:off x="1371600" y="1314450"/>
            <a:ext cx="931069" cy="1054894"/>
          </a:xfrm>
          <a:prstGeom prst="rect">
            <a:avLst/>
          </a:prstGeom>
          <a:solidFill>
            <a:srgbClr val="FFFFFF"/>
          </a:solidFill>
          <a:ln w="9525">
            <a:solidFill>
              <a:schemeClr val="tx2"/>
            </a:solidFill>
            <a:miter lim="800000"/>
          </a:ln>
          <a:effectLst>
            <a:outerShdw dist="71842" dir="2700000" algn="ctr" rotWithShape="0">
              <a:srgbClr val="808080"/>
            </a:outerShdw>
          </a:effectLst>
        </p:spPr>
        <p:txBody>
          <a:bodyPr wrap="none"/>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hangingPunct="0">
              <a:buClr>
                <a:srgbClr val="00A1E4"/>
              </a:buClr>
            </a:pPr>
            <a:r>
              <a:rPr lang="en-US" sz="900">
                <a:latin typeface="Times New Roman" panose="02020603050405020304" charset="0"/>
                <a:cs typeface="Times New Roman" panose="02020603050405020304" charset="0"/>
              </a:rPr>
              <a:t>Execution</a:t>
            </a:r>
            <a:br>
              <a:rPr lang="en-US" sz="900">
                <a:latin typeface="Times New Roman" panose="02020603050405020304" charset="0"/>
                <a:cs typeface="Times New Roman" panose="02020603050405020304" charset="0"/>
              </a:rPr>
            </a:br>
            <a:r>
              <a:rPr lang="en-US" sz="900">
                <a:latin typeface="Times New Roman" panose="02020603050405020304" charset="0"/>
                <a:cs typeface="Times New Roman" panose="02020603050405020304" charset="0"/>
              </a:rPr>
              <a:t>Systems</a:t>
            </a:r>
          </a:p>
          <a:p>
            <a:pPr eaLnBrk="0" hangingPunct="0">
              <a:buClr>
                <a:srgbClr val="00A1E4"/>
              </a:buClr>
            </a:pPr>
            <a:endParaRPr lang="en-US" sz="600">
              <a:latin typeface="Times New Roman" panose="02020603050405020304" charset="0"/>
              <a:cs typeface="Times New Roman" panose="02020603050405020304" charset="0"/>
            </a:endParaRPr>
          </a:p>
          <a:p>
            <a:pPr>
              <a:buClr>
                <a:srgbClr val="00A1E4"/>
              </a:buClr>
              <a:buFontTx/>
              <a:buChar char="•"/>
            </a:pPr>
            <a:r>
              <a:rPr lang="en-US" sz="900">
                <a:latin typeface="Times New Roman" panose="02020603050405020304" charset="0"/>
                <a:cs typeface="Times New Roman" panose="02020603050405020304" charset="0"/>
              </a:rPr>
              <a:t> CRM</a:t>
            </a:r>
          </a:p>
          <a:p>
            <a:pPr>
              <a:buClr>
                <a:srgbClr val="00A1E4"/>
              </a:buClr>
              <a:buFontTx/>
              <a:buChar char="•"/>
            </a:pPr>
            <a:r>
              <a:rPr lang="en-US" sz="900">
                <a:latin typeface="Times New Roman" panose="02020603050405020304" charset="0"/>
                <a:cs typeface="Times New Roman" panose="02020603050405020304" charset="0"/>
              </a:rPr>
              <a:t> ERP</a:t>
            </a:r>
          </a:p>
          <a:p>
            <a:pPr>
              <a:buClr>
                <a:srgbClr val="00A1E4"/>
              </a:buClr>
              <a:buFontTx/>
              <a:buChar char="•"/>
            </a:pPr>
            <a:r>
              <a:rPr lang="en-US" sz="900">
                <a:latin typeface="Times New Roman" panose="02020603050405020304" charset="0"/>
                <a:cs typeface="Times New Roman" panose="02020603050405020304" charset="0"/>
              </a:rPr>
              <a:t> Legacy</a:t>
            </a:r>
          </a:p>
          <a:p>
            <a:pPr>
              <a:buClr>
                <a:srgbClr val="00A1E4"/>
              </a:buClr>
              <a:buFontTx/>
              <a:buChar char="•"/>
            </a:pPr>
            <a:r>
              <a:rPr lang="en-US" sz="900">
                <a:latin typeface="Times New Roman" panose="02020603050405020304" charset="0"/>
                <a:cs typeface="Times New Roman" panose="02020603050405020304" charset="0"/>
              </a:rPr>
              <a:t> e-Commerce</a:t>
            </a:r>
          </a:p>
        </p:txBody>
      </p:sp>
      <p:sp>
        <p:nvSpPr>
          <p:cNvPr id="11271" name="Rectangle 8"/>
          <p:cNvSpPr>
            <a:spLocks noChangeArrowheads="1"/>
          </p:cNvSpPr>
          <p:nvPr/>
        </p:nvSpPr>
        <p:spPr bwMode="auto">
          <a:xfrm>
            <a:off x="7029450" y="1485900"/>
            <a:ext cx="628650" cy="1657350"/>
          </a:xfrm>
          <a:prstGeom prst="rect">
            <a:avLst/>
          </a:prstGeom>
          <a:solidFill>
            <a:srgbClr val="FFFFFF"/>
          </a:solidFill>
          <a:ln w="9525">
            <a:solidFill>
              <a:schemeClr val="tx2"/>
            </a:solidFill>
            <a:miter lim="800000"/>
          </a:ln>
          <a:effectLst>
            <a:outerShdw dist="71842" dir="2700000" algn="ctr" rotWithShape="0">
              <a:srgbClr val="808080"/>
            </a:outerShdw>
          </a:effectLst>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r>
              <a:rPr lang="en-US" sz="750">
                <a:latin typeface="Times New Roman" panose="02020603050405020304" charset="0"/>
                <a:cs typeface="Times New Roman" panose="02020603050405020304" charset="0"/>
              </a:rPr>
              <a:t>Reporting Tools</a:t>
            </a:r>
          </a:p>
          <a:p>
            <a:pPr algn="ctr" eaLnBrk="0" hangingPunct="0"/>
            <a:endParaRPr lang="en-US" sz="750">
              <a:latin typeface="Times New Roman" panose="02020603050405020304" charset="0"/>
              <a:cs typeface="Times New Roman" panose="02020603050405020304" charset="0"/>
            </a:endParaRPr>
          </a:p>
          <a:p>
            <a:pPr algn="ctr" eaLnBrk="0" hangingPunct="0"/>
            <a:r>
              <a:rPr lang="en-US" sz="750">
                <a:latin typeface="Times New Roman" panose="02020603050405020304" charset="0"/>
                <a:cs typeface="Times New Roman" panose="02020603050405020304" charset="0"/>
              </a:rPr>
              <a:t>OLAP Tools</a:t>
            </a:r>
          </a:p>
          <a:p>
            <a:pPr algn="ctr" eaLnBrk="0" hangingPunct="0"/>
            <a:endParaRPr lang="en-US" sz="750">
              <a:latin typeface="Times New Roman" panose="02020603050405020304" charset="0"/>
              <a:cs typeface="Times New Roman" panose="02020603050405020304" charset="0"/>
            </a:endParaRPr>
          </a:p>
          <a:p>
            <a:pPr algn="ctr" eaLnBrk="0" hangingPunct="0"/>
            <a:r>
              <a:rPr lang="en-US" sz="750">
                <a:latin typeface="Times New Roman" panose="02020603050405020304" charset="0"/>
                <a:cs typeface="Times New Roman" panose="02020603050405020304" charset="0"/>
              </a:rPr>
              <a:t>Ad Hoc Query Tools</a:t>
            </a:r>
          </a:p>
          <a:p>
            <a:pPr algn="ctr" eaLnBrk="0" hangingPunct="0"/>
            <a:endParaRPr lang="en-US" sz="750">
              <a:latin typeface="Times New Roman" panose="02020603050405020304" charset="0"/>
              <a:cs typeface="Times New Roman" panose="02020603050405020304" charset="0"/>
            </a:endParaRPr>
          </a:p>
          <a:p>
            <a:pPr algn="ctr" eaLnBrk="0" hangingPunct="0"/>
            <a:r>
              <a:rPr lang="en-US" sz="750">
                <a:latin typeface="Times New Roman" panose="02020603050405020304" charset="0"/>
                <a:cs typeface="Times New Roman" panose="02020603050405020304" charset="0"/>
              </a:rPr>
              <a:t>Data Mining Tools</a:t>
            </a:r>
          </a:p>
        </p:txBody>
      </p:sp>
      <p:sp>
        <p:nvSpPr>
          <p:cNvPr id="11272" name="Rectangle 9"/>
          <p:cNvSpPr>
            <a:spLocks noChangeArrowheads="1"/>
          </p:cNvSpPr>
          <p:nvPr/>
        </p:nvSpPr>
        <p:spPr bwMode="auto">
          <a:xfrm>
            <a:off x="1372791" y="2483644"/>
            <a:ext cx="914400" cy="914400"/>
          </a:xfrm>
          <a:prstGeom prst="rect">
            <a:avLst/>
          </a:prstGeom>
          <a:solidFill>
            <a:srgbClr val="FFFFFF"/>
          </a:solidFill>
          <a:ln w="9525">
            <a:solidFill>
              <a:schemeClr val="tx2"/>
            </a:solidFill>
            <a:miter lim="800000"/>
          </a:ln>
          <a:effectLst>
            <a:outerShdw dist="71842" dir="2700000" algn="ctr" rotWithShape="0">
              <a:srgbClr val="808080"/>
            </a:outerShdw>
          </a:effectLst>
        </p:spPr>
        <p:txBody>
          <a:bodyPr rIns="3429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buClr>
                <a:srgbClr val="00A1E4"/>
              </a:buClr>
            </a:pPr>
            <a:r>
              <a:rPr lang="en-US" sz="900">
                <a:latin typeface="Times New Roman" panose="02020603050405020304" charset="0"/>
                <a:cs typeface="Times New Roman" panose="02020603050405020304" charset="0"/>
              </a:rPr>
              <a:t>External</a:t>
            </a:r>
          </a:p>
          <a:p>
            <a:pPr algn="ctr" eaLnBrk="0" hangingPunct="0">
              <a:buClr>
                <a:srgbClr val="00A1E4"/>
              </a:buClr>
            </a:pPr>
            <a:r>
              <a:rPr lang="en-US" sz="900">
                <a:latin typeface="Times New Roman" panose="02020603050405020304" charset="0"/>
                <a:cs typeface="Times New Roman" panose="02020603050405020304" charset="0"/>
              </a:rPr>
              <a:t>Data</a:t>
            </a:r>
          </a:p>
          <a:p>
            <a:pPr eaLnBrk="0" hangingPunct="0">
              <a:buClr>
                <a:srgbClr val="00A1E4"/>
              </a:buClr>
            </a:pPr>
            <a:endParaRPr lang="en-US" sz="600">
              <a:latin typeface="Times New Roman" panose="02020603050405020304" charset="0"/>
              <a:cs typeface="Times New Roman" panose="02020603050405020304" charset="0"/>
            </a:endParaRPr>
          </a:p>
          <a:p>
            <a:pPr eaLnBrk="0" hangingPunct="0">
              <a:buClr>
                <a:srgbClr val="00A1E4"/>
              </a:buClr>
              <a:buFontTx/>
              <a:buChar char="•"/>
            </a:pPr>
            <a:r>
              <a:rPr lang="en-US" sz="900">
                <a:latin typeface="Times New Roman" panose="02020603050405020304" charset="0"/>
                <a:cs typeface="Times New Roman" panose="02020603050405020304" charset="0"/>
              </a:rPr>
              <a:t> Purchased Market Data</a:t>
            </a:r>
          </a:p>
          <a:p>
            <a:pPr eaLnBrk="0" hangingPunct="0">
              <a:buClr>
                <a:srgbClr val="00A1E4"/>
              </a:buClr>
              <a:buFontTx/>
              <a:buChar char="•"/>
            </a:pPr>
            <a:r>
              <a:rPr lang="en-US" sz="900">
                <a:latin typeface="Times New Roman" panose="02020603050405020304" charset="0"/>
                <a:cs typeface="Times New Roman" panose="02020603050405020304" charset="0"/>
              </a:rPr>
              <a:t> Spreadsheets</a:t>
            </a:r>
          </a:p>
        </p:txBody>
      </p:sp>
      <p:sp>
        <p:nvSpPr>
          <p:cNvPr id="11273" name="Text Box 10"/>
          <p:cNvSpPr txBox="1">
            <a:spLocks noChangeArrowheads="1"/>
          </p:cNvSpPr>
          <p:nvPr/>
        </p:nvSpPr>
        <p:spPr bwMode="auto">
          <a:xfrm>
            <a:off x="5200650" y="3600450"/>
            <a:ext cx="7620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buClr>
                <a:srgbClr val="00A1E4"/>
              </a:buClr>
              <a:buFontTx/>
              <a:buChar char="•"/>
            </a:pPr>
            <a:r>
              <a:rPr lang="en-US" sz="750">
                <a:latin typeface="Times New Roman" panose="02020603050405020304" charset="0"/>
                <a:cs typeface="Times New Roman" panose="02020603050405020304" charset="0"/>
              </a:rPr>
              <a:t>Oracle</a:t>
            </a:r>
          </a:p>
          <a:p>
            <a:pPr>
              <a:buClr>
                <a:srgbClr val="00A1E4"/>
              </a:buClr>
              <a:buFontTx/>
              <a:buChar char="•"/>
            </a:pPr>
            <a:r>
              <a:rPr lang="en-US" sz="750">
                <a:latin typeface="Times New Roman" panose="02020603050405020304" charset="0"/>
                <a:cs typeface="Times New Roman" panose="02020603050405020304" charset="0"/>
              </a:rPr>
              <a:t>SQL Server</a:t>
            </a:r>
          </a:p>
          <a:p>
            <a:pPr>
              <a:buClr>
                <a:srgbClr val="00A1E4"/>
              </a:buClr>
              <a:buFontTx/>
              <a:buChar char="•"/>
            </a:pPr>
            <a:r>
              <a:rPr lang="en-US" sz="750">
                <a:latin typeface="Times New Roman" panose="02020603050405020304" charset="0"/>
                <a:cs typeface="Times New Roman" panose="02020603050405020304" charset="0"/>
              </a:rPr>
              <a:t>Teradata</a:t>
            </a:r>
          </a:p>
          <a:p>
            <a:pPr>
              <a:buClr>
                <a:srgbClr val="00A1E4"/>
              </a:buClr>
              <a:buFontTx/>
              <a:buChar char="•"/>
            </a:pPr>
            <a:r>
              <a:rPr lang="en-US" sz="750">
                <a:latin typeface="Times New Roman" panose="02020603050405020304" charset="0"/>
                <a:cs typeface="Times New Roman" panose="02020603050405020304" charset="0"/>
              </a:rPr>
              <a:t>DB2</a:t>
            </a:r>
          </a:p>
        </p:txBody>
      </p:sp>
      <p:sp>
        <p:nvSpPr>
          <p:cNvPr id="11274" name="Text Box 11"/>
          <p:cNvSpPr txBox="1">
            <a:spLocks noChangeArrowheads="1"/>
          </p:cNvSpPr>
          <p:nvPr/>
        </p:nvSpPr>
        <p:spPr bwMode="auto">
          <a:xfrm>
            <a:off x="6800850" y="3371850"/>
            <a:ext cx="1078706"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buClr>
                <a:srgbClr val="00A1E4"/>
              </a:buClr>
              <a:buFontTx/>
              <a:buChar char="•"/>
            </a:pPr>
            <a:r>
              <a:rPr lang="en-US" sz="675">
                <a:latin typeface="Times New Roman" panose="02020603050405020304" charset="0"/>
                <a:cs typeface="Times New Roman" panose="02020603050405020304" charset="0"/>
              </a:rPr>
              <a:t>Custom Tools</a:t>
            </a:r>
          </a:p>
          <a:p>
            <a:pPr>
              <a:buClr>
                <a:srgbClr val="00A1E4"/>
              </a:buClr>
              <a:buFontTx/>
              <a:buChar char="•"/>
            </a:pPr>
            <a:r>
              <a:rPr lang="en-US" sz="675">
                <a:latin typeface="Times New Roman" panose="02020603050405020304" charset="0"/>
                <a:cs typeface="Times New Roman" panose="02020603050405020304" charset="0"/>
              </a:rPr>
              <a:t>HTML Reports</a:t>
            </a:r>
          </a:p>
          <a:p>
            <a:pPr>
              <a:buClr>
                <a:srgbClr val="00A1E4"/>
              </a:buClr>
              <a:buFontTx/>
              <a:buChar char="•"/>
            </a:pPr>
            <a:r>
              <a:rPr lang="en-US" sz="675">
                <a:latin typeface="Times New Roman" panose="02020603050405020304" charset="0"/>
                <a:cs typeface="Times New Roman" panose="02020603050405020304" charset="0"/>
              </a:rPr>
              <a:t>Cognos</a:t>
            </a:r>
          </a:p>
          <a:p>
            <a:pPr>
              <a:buClr>
                <a:srgbClr val="00A1E4"/>
              </a:buClr>
              <a:buFontTx/>
              <a:buChar char="•"/>
            </a:pPr>
            <a:r>
              <a:rPr lang="en-US" sz="675">
                <a:latin typeface="Times New Roman" panose="02020603050405020304" charset="0"/>
                <a:cs typeface="Times New Roman" panose="02020603050405020304" charset="0"/>
              </a:rPr>
              <a:t>Business Objects</a:t>
            </a:r>
          </a:p>
          <a:p>
            <a:pPr>
              <a:buClr>
                <a:srgbClr val="00A1E4"/>
              </a:buClr>
              <a:buFontTx/>
              <a:buChar char="•"/>
            </a:pPr>
            <a:r>
              <a:rPr lang="en-US" sz="675">
                <a:latin typeface="Times New Roman" panose="02020603050405020304" charset="0"/>
                <a:cs typeface="Times New Roman" panose="02020603050405020304" charset="0"/>
              </a:rPr>
              <a:t>Micro Strategy</a:t>
            </a:r>
          </a:p>
          <a:p>
            <a:pPr>
              <a:buClr>
                <a:srgbClr val="00A1E4"/>
              </a:buClr>
              <a:buFontTx/>
              <a:buChar char="•"/>
            </a:pPr>
            <a:r>
              <a:rPr lang="en-US" sz="675">
                <a:latin typeface="Times New Roman" panose="02020603050405020304" charset="0"/>
                <a:cs typeface="Times New Roman" panose="02020603050405020304" charset="0"/>
              </a:rPr>
              <a:t>Oracle Discoverer</a:t>
            </a:r>
          </a:p>
          <a:p>
            <a:pPr>
              <a:buClr>
                <a:srgbClr val="00A1E4"/>
              </a:buClr>
              <a:buFontTx/>
              <a:buChar char="•"/>
            </a:pPr>
            <a:r>
              <a:rPr lang="en-US" sz="675">
                <a:latin typeface="Times New Roman" panose="02020603050405020304" charset="0"/>
                <a:cs typeface="Times New Roman" panose="02020603050405020304" charset="0"/>
              </a:rPr>
              <a:t>Brio</a:t>
            </a:r>
          </a:p>
          <a:p>
            <a:pPr>
              <a:buClr>
                <a:srgbClr val="00A1E4"/>
              </a:buClr>
              <a:buFontTx/>
              <a:buChar char="•"/>
            </a:pPr>
            <a:r>
              <a:rPr lang="en-US" sz="675">
                <a:latin typeface="Times New Roman" panose="02020603050405020304" charset="0"/>
                <a:cs typeface="Times New Roman" panose="02020603050405020304" charset="0"/>
              </a:rPr>
              <a:t>Data Mining Tools</a:t>
            </a:r>
          </a:p>
          <a:p>
            <a:pPr>
              <a:buClr>
                <a:srgbClr val="00A1E4"/>
              </a:buClr>
              <a:buFontTx/>
              <a:buChar char="•"/>
            </a:pPr>
            <a:r>
              <a:rPr lang="en-US" sz="675">
                <a:latin typeface="Times New Roman" panose="02020603050405020304" charset="0"/>
                <a:cs typeface="Times New Roman" panose="02020603050405020304" charset="0"/>
              </a:rPr>
              <a:t>Portals</a:t>
            </a:r>
          </a:p>
        </p:txBody>
      </p:sp>
      <p:sp>
        <p:nvSpPr>
          <p:cNvPr id="11275" name="Line 12"/>
          <p:cNvSpPr>
            <a:spLocks noChangeShapeType="1"/>
          </p:cNvSpPr>
          <p:nvPr/>
        </p:nvSpPr>
        <p:spPr bwMode="auto">
          <a:xfrm flipH="1">
            <a:off x="4343400" y="914400"/>
            <a:ext cx="0" cy="2707481"/>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cs typeface="Arial" panose="020B0604020202020204" pitchFamily="34" charset="0"/>
            </a:endParaRPr>
          </a:p>
        </p:txBody>
      </p:sp>
      <p:sp>
        <p:nvSpPr>
          <p:cNvPr id="11276" name="Line 13"/>
          <p:cNvSpPr>
            <a:spLocks noChangeShapeType="1"/>
          </p:cNvSpPr>
          <p:nvPr/>
        </p:nvSpPr>
        <p:spPr bwMode="auto">
          <a:xfrm flipH="1">
            <a:off x="6572250" y="971550"/>
            <a:ext cx="0" cy="2707481"/>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cs typeface="Arial" panose="020B0604020202020204" pitchFamily="34" charset="0"/>
            </a:endParaRPr>
          </a:p>
        </p:txBody>
      </p:sp>
      <p:sp>
        <p:nvSpPr>
          <p:cNvPr id="11277" name="Text Box 14"/>
          <p:cNvSpPr txBox="1">
            <a:spLocks noChangeArrowheads="1"/>
          </p:cNvSpPr>
          <p:nvPr/>
        </p:nvSpPr>
        <p:spPr bwMode="auto">
          <a:xfrm>
            <a:off x="4686300" y="971550"/>
            <a:ext cx="144780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lgn="ctr"/>
            <a:r>
              <a:rPr lang="en-US" sz="1050" b="1">
                <a:latin typeface="Times New Roman" panose="02020603050405020304" charset="0"/>
                <a:cs typeface="Times New Roman" panose="02020603050405020304" charset="0"/>
              </a:rPr>
              <a:t>Data and Metadata Repository Layer</a:t>
            </a:r>
          </a:p>
        </p:txBody>
      </p:sp>
      <p:sp>
        <p:nvSpPr>
          <p:cNvPr id="11278" name="Line 15"/>
          <p:cNvSpPr>
            <a:spLocks noChangeShapeType="1"/>
          </p:cNvSpPr>
          <p:nvPr/>
        </p:nvSpPr>
        <p:spPr bwMode="auto">
          <a:xfrm flipH="1">
            <a:off x="2458641" y="940594"/>
            <a:ext cx="0" cy="2707481"/>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cs typeface="Arial" panose="020B0604020202020204" pitchFamily="34" charset="0"/>
            </a:endParaRPr>
          </a:p>
        </p:txBody>
      </p:sp>
      <p:sp>
        <p:nvSpPr>
          <p:cNvPr id="11279" name="Text Box 16"/>
          <p:cNvSpPr txBox="1">
            <a:spLocks noChangeArrowheads="1"/>
          </p:cNvSpPr>
          <p:nvPr/>
        </p:nvSpPr>
        <p:spPr bwMode="auto">
          <a:xfrm>
            <a:off x="2857500" y="3543300"/>
            <a:ext cx="1371600" cy="7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buClr>
                <a:srgbClr val="00A1E4"/>
              </a:buClr>
            </a:pPr>
            <a:r>
              <a:rPr lang="en-US" sz="750">
                <a:latin typeface="Times New Roman" panose="02020603050405020304" charset="0"/>
                <a:cs typeface="Times New Roman" panose="02020603050405020304" charset="0"/>
              </a:rPr>
              <a:t>ETL Tools:</a:t>
            </a:r>
          </a:p>
          <a:p>
            <a:pPr>
              <a:buClr>
                <a:srgbClr val="00A1E4"/>
              </a:buClr>
              <a:buFontTx/>
              <a:buChar char="•"/>
            </a:pPr>
            <a:r>
              <a:rPr lang="en-US" sz="750">
                <a:latin typeface="Times New Roman" panose="02020603050405020304" charset="0"/>
                <a:cs typeface="Times New Roman" panose="02020603050405020304" charset="0"/>
              </a:rPr>
              <a:t>Informatica  </a:t>
            </a:r>
          </a:p>
          <a:p>
            <a:pPr>
              <a:buClr>
                <a:srgbClr val="00A1E4"/>
              </a:buClr>
              <a:buFontTx/>
              <a:buChar char="•"/>
            </a:pPr>
            <a:r>
              <a:rPr lang="en-US" sz="750">
                <a:latin typeface="Times New Roman" panose="02020603050405020304" charset="0"/>
                <a:cs typeface="Times New Roman" panose="02020603050405020304" charset="0"/>
              </a:rPr>
              <a:t>Data Stage</a:t>
            </a:r>
          </a:p>
          <a:p>
            <a:pPr>
              <a:buClr>
                <a:srgbClr val="00A1E4"/>
              </a:buClr>
              <a:buFontTx/>
              <a:buChar char="•"/>
            </a:pPr>
            <a:r>
              <a:rPr lang="en-US" sz="750">
                <a:latin typeface="Times New Roman" panose="02020603050405020304" charset="0"/>
                <a:cs typeface="Times New Roman" panose="02020603050405020304" charset="0"/>
              </a:rPr>
              <a:t>Oracle Warehouse Builder</a:t>
            </a:r>
          </a:p>
          <a:p>
            <a:pPr>
              <a:buClr>
                <a:srgbClr val="00A1E4"/>
              </a:buClr>
              <a:buFontTx/>
              <a:buChar char="•"/>
            </a:pPr>
            <a:r>
              <a:rPr lang="en-US" sz="750">
                <a:latin typeface="Times New Roman" panose="02020603050405020304" charset="0"/>
                <a:cs typeface="Times New Roman" panose="02020603050405020304" charset="0"/>
              </a:rPr>
              <a:t>Custom programs</a:t>
            </a:r>
          </a:p>
          <a:p>
            <a:pPr>
              <a:buClr>
                <a:srgbClr val="00A1E4"/>
              </a:buClr>
              <a:buFontTx/>
              <a:buChar char="•"/>
            </a:pPr>
            <a:r>
              <a:rPr lang="en-US" sz="750">
                <a:latin typeface="Times New Roman" panose="02020603050405020304" charset="0"/>
                <a:cs typeface="Times New Roman" panose="02020603050405020304" charset="0"/>
              </a:rPr>
              <a:t>SQL scripts</a:t>
            </a:r>
          </a:p>
        </p:txBody>
      </p:sp>
      <p:cxnSp>
        <p:nvCxnSpPr>
          <p:cNvPr id="11280" name="AutoShape 17"/>
          <p:cNvCxnSpPr>
            <a:cxnSpLocks noChangeShapeType="1"/>
          </p:cNvCxnSpPr>
          <p:nvPr/>
        </p:nvCxnSpPr>
        <p:spPr bwMode="auto">
          <a:xfrm>
            <a:off x="2302669" y="1841897"/>
            <a:ext cx="611981" cy="529828"/>
          </a:xfrm>
          <a:prstGeom prst="bentConnector3">
            <a:avLst>
              <a:gd name="adj1" fmla="val 50000"/>
            </a:avLst>
          </a:prstGeom>
          <a:noFill/>
          <a:ln w="19050">
            <a:solidFill>
              <a:schemeClr val="tx2"/>
            </a:solidFill>
            <a:miter lim="800000"/>
            <a:tailEnd type="triangle" w="med" len="med"/>
          </a:ln>
          <a:extLst>
            <a:ext uri="{909E8E84-426E-40DD-AFC4-6F175D3DCCD1}">
              <a14:hiddenFill xmlns:a14="http://schemas.microsoft.com/office/drawing/2010/main">
                <a:noFill/>
              </a14:hiddenFill>
            </a:ext>
          </a:extLst>
        </p:spPr>
      </p:cxnSp>
      <p:cxnSp>
        <p:nvCxnSpPr>
          <p:cNvPr id="11281" name="AutoShape 18"/>
          <p:cNvCxnSpPr>
            <a:cxnSpLocks noChangeShapeType="1"/>
          </p:cNvCxnSpPr>
          <p:nvPr/>
        </p:nvCxnSpPr>
        <p:spPr bwMode="auto">
          <a:xfrm flipV="1">
            <a:off x="2286000" y="2371725"/>
            <a:ext cx="627460" cy="569119"/>
          </a:xfrm>
          <a:prstGeom prst="bentConnector3">
            <a:avLst>
              <a:gd name="adj1" fmla="val 49907"/>
            </a:avLst>
          </a:prstGeom>
          <a:noFill/>
          <a:ln w="19050">
            <a:solidFill>
              <a:schemeClr val="tx2"/>
            </a:solidFill>
            <a:miter lim="800000"/>
            <a:tailEnd type="triangle" w="med" len="med"/>
          </a:ln>
          <a:extLst>
            <a:ext uri="{909E8E84-426E-40DD-AFC4-6F175D3DCCD1}">
              <a14:hiddenFill xmlns:a14="http://schemas.microsoft.com/office/drawing/2010/main">
                <a:noFill/>
              </a14:hiddenFill>
            </a:ext>
          </a:extLst>
        </p:spPr>
      </p:cxnSp>
      <p:sp>
        <p:nvSpPr>
          <p:cNvPr id="11282" name="Rectangle 19"/>
          <p:cNvSpPr>
            <a:spLocks noChangeArrowheads="1"/>
          </p:cNvSpPr>
          <p:nvPr/>
        </p:nvSpPr>
        <p:spPr bwMode="auto">
          <a:xfrm>
            <a:off x="2914650" y="1371600"/>
            <a:ext cx="1143000" cy="2000250"/>
          </a:xfrm>
          <a:prstGeom prst="rect">
            <a:avLst/>
          </a:prstGeom>
          <a:solidFill>
            <a:srgbClr val="FFFFFF"/>
          </a:solidFill>
          <a:ln w="9525">
            <a:solidFill>
              <a:schemeClr val="tx2"/>
            </a:solidFill>
            <a:miter lim="800000"/>
          </a:ln>
          <a:effectLst>
            <a:outerShdw dist="71842" dir="2700000" algn="ctr" rotWithShape="0">
              <a:srgbClr val="808080"/>
            </a:outerShdw>
          </a:effectLst>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buClr>
                <a:srgbClr val="00A1E4"/>
              </a:buClr>
            </a:pPr>
            <a:r>
              <a:rPr lang="en-US" sz="900">
                <a:latin typeface="Times New Roman" panose="02020603050405020304" charset="0"/>
                <a:cs typeface="Times New Roman" panose="02020603050405020304" charset="0"/>
              </a:rPr>
              <a:t>Extract, Transformation, and Load (ETL) Layer</a:t>
            </a:r>
          </a:p>
          <a:p>
            <a:pPr algn="ctr" eaLnBrk="0" hangingPunct="0">
              <a:buClr>
                <a:srgbClr val="00A1E4"/>
              </a:buClr>
            </a:pPr>
            <a:endParaRPr lang="en-US" sz="900">
              <a:latin typeface="Times New Roman" panose="02020603050405020304" charset="0"/>
              <a:cs typeface="Times New Roman" panose="02020603050405020304" charset="0"/>
            </a:endParaRPr>
          </a:p>
          <a:p>
            <a:pPr eaLnBrk="0" hangingPunct="0">
              <a:buClr>
                <a:srgbClr val="00A1E4"/>
              </a:buClr>
              <a:buFontTx/>
              <a:buChar char="•"/>
            </a:pPr>
            <a:r>
              <a:rPr lang="en-US" sz="750">
                <a:latin typeface="Times New Roman" panose="02020603050405020304" charset="0"/>
                <a:cs typeface="Times New Roman" panose="02020603050405020304" charset="0"/>
              </a:rPr>
              <a:t> Cleanse Data</a:t>
            </a:r>
          </a:p>
          <a:p>
            <a:pPr eaLnBrk="0" hangingPunct="0">
              <a:buClr>
                <a:srgbClr val="00A1E4"/>
              </a:buClr>
              <a:buFontTx/>
              <a:buChar char="•"/>
            </a:pPr>
            <a:r>
              <a:rPr lang="en-US" sz="750">
                <a:latin typeface="Times New Roman" panose="02020603050405020304" charset="0"/>
                <a:cs typeface="Times New Roman" panose="02020603050405020304" charset="0"/>
              </a:rPr>
              <a:t> Filter Records</a:t>
            </a:r>
          </a:p>
          <a:p>
            <a:pPr eaLnBrk="0" hangingPunct="0">
              <a:buClr>
                <a:srgbClr val="00A1E4"/>
              </a:buClr>
              <a:buFontTx/>
              <a:buChar char="•"/>
            </a:pPr>
            <a:r>
              <a:rPr lang="en-US" sz="750">
                <a:latin typeface="Times New Roman" panose="02020603050405020304" charset="0"/>
                <a:cs typeface="Times New Roman" panose="02020603050405020304" charset="0"/>
              </a:rPr>
              <a:t> Standardize Values</a:t>
            </a:r>
          </a:p>
          <a:p>
            <a:pPr eaLnBrk="0" hangingPunct="0">
              <a:buClr>
                <a:srgbClr val="00A1E4"/>
              </a:buClr>
              <a:buFontTx/>
              <a:buChar char="•"/>
            </a:pPr>
            <a:r>
              <a:rPr lang="en-US" sz="750">
                <a:latin typeface="Times New Roman" panose="02020603050405020304" charset="0"/>
                <a:cs typeface="Times New Roman" panose="02020603050405020304" charset="0"/>
              </a:rPr>
              <a:t> Decode Values</a:t>
            </a:r>
          </a:p>
          <a:p>
            <a:pPr eaLnBrk="0" hangingPunct="0">
              <a:buClr>
                <a:srgbClr val="00A1E4"/>
              </a:buClr>
              <a:buFontTx/>
              <a:buChar char="•"/>
            </a:pPr>
            <a:r>
              <a:rPr lang="en-US" sz="750">
                <a:latin typeface="Times New Roman" panose="02020603050405020304" charset="0"/>
                <a:cs typeface="Times New Roman" panose="02020603050405020304" charset="0"/>
              </a:rPr>
              <a:t> Apply Business Rules</a:t>
            </a:r>
          </a:p>
          <a:p>
            <a:pPr eaLnBrk="0" hangingPunct="0">
              <a:buClr>
                <a:srgbClr val="00A1E4"/>
              </a:buClr>
              <a:buFontTx/>
              <a:buChar char="•"/>
            </a:pPr>
            <a:r>
              <a:rPr lang="en-US" sz="750">
                <a:latin typeface="Times New Roman" panose="02020603050405020304" charset="0"/>
                <a:cs typeface="Times New Roman" panose="02020603050405020304" charset="0"/>
              </a:rPr>
              <a:t> Householding</a:t>
            </a:r>
          </a:p>
          <a:p>
            <a:pPr eaLnBrk="0" hangingPunct="0">
              <a:buClr>
                <a:srgbClr val="00A1E4"/>
              </a:buClr>
              <a:buFontTx/>
              <a:buChar char="•"/>
            </a:pPr>
            <a:r>
              <a:rPr lang="en-US" sz="750">
                <a:latin typeface="Times New Roman" panose="02020603050405020304" charset="0"/>
                <a:cs typeface="Times New Roman" panose="02020603050405020304" charset="0"/>
              </a:rPr>
              <a:t> Dedupe Records</a:t>
            </a:r>
          </a:p>
          <a:p>
            <a:pPr eaLnBrk="0" hangingPunct="0">
              <a:buClr>
                <a:srgbClr val="00A1E4"/>
              </a:buClr>
              <a:buFontTx/>
              <a:buChar char="•"/>
            </a:pPr>
            <a:r>
              <a:rPr lang="en-US" sz="750">
                <a:latin typeface="Times New Roman" panose="02020603050405020304" charset="0"/>
                <a:cs typeface="Times New Roman" panose="02020603050405020304" charset="0"/>
              </a:rPr>
              <a:t> Merge Records</a:t>
            </a:r>
          </a:p>
          <a:p>
            <a:pPr eaLnBrk="0" hangingPunct="0">
              <a:buClr>
                <a:srgbClr val="00A1E4"/>
              </a:buClr>
            </a:pPr>
            <a:endParaRPr lang="en-US" sz="750">
              <a:latin typeface="Times New Roman" panose="02020603050405020304" charset="0"/>
              <a:cs typeface="Times New Roman" panose="02020603050405020304" charset="0"/>
            </a:endParaRPr>
          </a:p>
        </p:txBody>
      </p:sp>
      <p:sp>
        <p:nvSpPr>
          <p:cNvPr id="11283" name="Text Box 20"/>
          <p:cNvSpPr txBox="1">
            <a:spLocks noChangeArrowheads="1"/>
          </p:cNvSpPr>
          <p:nvPr/>
        </p:nvSpPr>
        <p:spPr bwMode="auto">
          <a:xfrm>
            <a:off x="6686550" y="971550"/>
            <a:ext cx="118110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lgn="ctr"/>
            <a:r>
              <a:rPr lang="en-US" sz="1050" b="1">
                <a:latin typeface="Times New Roman" panose="02020603050405020304" charset="0"/>
                <a:cs typeface="Times New Roman" panose="02020603050405020304" charset="0"/>
              </a:rPr>
              <a:t>Presentation Layer</a:t>
            </a:r>
          </a:p>
        </p:txBody>
      </p:sp>
      <p:sp>
        <p:nvSpPr>
          <p:cNvPr id="11284" name="Text Box 21"/>
          <p:cNvSpPr txBox="1">
            <a:spLocks noChangeArrowheads="1"/>
          </p:cNvSpPr>
          <p:nvPr/>
        </p:nvSpPr>
        <p:spPr bwMode="auto">
          <a:xfrm>
            <a:off x="2857500" y="1028700"/>
            <a:ext cx="118110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lgn="ctr"/>
            <a:r>
              <a:rPr lang="en-US" sz="1050" b="1">
                <a:latin typeface="Times New Roman" panose="02020603050405020304" charset="0"/>
                <a:cs typeface="Times New Roman" panose="02020603050405020304" charset="0"/>
              </a:rPr>
              <a:t>ETL Layer</a:t>
            </a:r>
          </a:p>
        </p:txBody>
      </p:sp>
      <p:sp>
        <p:nvSpPr>
          <p:cNvPr id="11285" name="Text Box 22"/>
          <p:cNvSpPr txBox="1">
            <a:spLocks noChangeArrowheads="1"/>
          </p:cNvSpPr>
          <p:nvPr/>
        </p:nvSpPr>
        <p:spPr bwMode="auto">
          <a:xfrm>
            <a:off x="1257300" y="1028700"/>
            <a:ext cx="118110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lgn="ctr"/>
            <a:r>
              <a:rPr lang="en-US" sz="1050" b="1">
                <a:latin typeface="Times New Roman" panose="02020603050405020304" charset="0"/>
                <a:cs typeface="Times New Roman" panose="02020603050405020304" charset="0"/>
              </a:rPr>
              <a:t>Source Systems</a:t>
            </a:r>
          </a:p>
        </p:txBody>
      </p:sp>
      <p:sp>
        <p:nvSpPr>
          <p:cNvPr id="11286" name="Text Box 23"/>
          <p:cNvSpPr txBox="1">
            <a:spLocks noChangeArrowheads="1"/>
          </p:cNvSpPr>
          <p:nvPr/>
        </p:nvSpPr>
        <p:spPr bwMode="auto">
          <a:xfrm>
            <a:off x="1257300" y="3429000"/>
            <a:ext cx="118110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lgn="ctr"/>
            <a:r>
              <a:rPr lang="en-US" sz="1050" b="1">
                <a:latin typeface="Times New Roman" panose="02020603050405020304" charset="0"/>
                <a:cs typeface="Times New Roman" panose="02020603050405020304" charset="0"/>
              </a:rPr>
              <a:t>Sample Technologies:</a:t>
            </a:r>
          </a:p>
        </p:txBody>
      </p:sp>
      <p:sp>
        <p:nvSpPr>
          <p:cNvPr id="11287" name="AutoShape 24"/>
          <p:cNvSpPr>
            <a:spLocks noChangeArrowheads="1"/>
          </p:cNvSpPr>
          <p:nvPr/>
        </p:nvSpPr>
        <p:spPr bwMode="auto">
          <a:xfrm>
            <a:off x="4831556" y="2428875"/>
            <a:ext cx="769144" cy="685800"/>
          </a:xfrm>
          <a:prstGeom prst="flowChartMagneticDisk">
            <a:avLst/>
          </a:prstGeom>
          <a:solidFill>
            <a:srgbClr val="FFFFFF"/>
          </a:solidFill>
          <a:ln w="9525">
            <a:solidFill>
              <a:schemeClr val="tx2"/>
            </a:solidFill>
            <a:round/>
          </a:ln>
          <a:effectLst>
            <a:outerShdw dist="107763" dir="2700000" algn="ctr" rotWithShape="0">
              <a:srgbClr val="808080"/>
            </a:outerShdw>
          </a:effectLst>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r>
              <a:rPr lang="en-US" sz="900">
                <a:latin typeface="Times New Roman" panose="02020603050405020304" charset="0"/>
                <a:cs typeface="Times New Roman" panose="02020603050405020304" charset="0"/>
              </a:rPr>
              <a:t>Metadata Repository</a:t>
            </a:r>
          </a:p>
        </p:txBody>
      </p:sp>
      <p:sp>
        <p:nvSpPr>
          <p:cNvPr id="11288" name="AutoShape 25"/>
          <p:cNvSpPr>
            <a:spLocks noChangeArrowheads="1"/>
          </p:cNvSpPr>
          <p:nvPr/>
        </p:nvSpPr>
        <p:spPr bwMode="auto">
          <a:xfrm>
            <a:off x="5715000" y="1513285"/>
            <a:ext cx="483394" cy="344090"/>
          </a:xfrm>
          <a:prstGeom prst="flowChartMagneticDisk">
            <a:avLst/>
          </a:prstGeom>
          <a:solidFill>
            <a:srgbClr val="FFFFFF"/>
          </a:solidFill>
          <a:ln w="9525">
            <a:solidFill>
              <a:schemeClr val="tx2"/>
            </a:solidFill>
            <a:round/>
          </a:ln>
          <a:effectLst>
            <a:outerShdw dist="71842" dir="2700000" algn="ctr" rotWithShape="0">
              <a:srgbClr val="808080"/>
            </a:outerShdw>
          </a:effec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r>
              <a:rPr lang="en-US" sz="750">
                <a:latin typeface="Times New Roman" panose="02020603050405020304" charset="0"/>
                <a:cs typeface="Times New Roman" panose="02020603050405020304" charset="0"/>
              </a:rPr>
              <a:t>ODS</a:t>
            </a:r>
          </a:p>
        </p:txBody>
      </p:sp>
      <p:sp>
        <p:nvSpPr>
          <p:cNvPr id="11289" name="Text Box 26"/>
          <p:cNvSpPr txBox="1">
            <a:spLocks noChangeArrowheads="1"/>
          </p:cNvSpPr>
          <p:nvPr/>
        </p:nvSpPr>
        <p:spPr bwMode="auto">
          <a:xfrm>
            <a:off x="1371600" y="3829050"/>
            <a:ext cx="10858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685800" rtl="0" eaLnBrk="0" latinLnBrk="0" hangingPunct="0">
              <a:defRPr sz="1350" kern="1200">
                <a:solidFill>
                  <a:schemeClr val="tx1"/>
                </a:solidFill>
                <a:latin typeface="Arial" panose="020B0604020202020204" pitchFamily="34" charset="0"/>
                <a:ea typeface="+mn-ea"/>
                <a:cs typeface="+mn-cs"/>
              </a:defRPr>
            </a:lvl1pPr>
            <a:lvl2pPr marL="742950" indent="-285750" algn="l" defTabSz="685800" rtl="0" eaLnBrk="0" latinLnBrk="0" hangingPunct="0">
              <a:defRPr sz="1350" kern="1200">
                <a:solidFill>
                  <a:schemeClr val="tx1"/>
                </a:solidFill>
                <a:latin typeface="Arial" panose="020B0604020202020204" pitchFamily="34" charset="0"/>
                <a:ea typeface="+mn-ea"/>
                <a:cs typeface="+mn-cs"/>
              </a:defRPr>
            </a:lvl2pPr>
            <a:lvl3pPr marL="1143000" indent="-228600" algn="l" defTabSz="685800" rtl="0" eaLnBrk="0" latinLnBrk="0" hangingPunct="0">
              <a:defRPr sz="1350" kern="1200">
                <a:solidFill>
                  <a:schemeClr val="tx1"/>
                </a:solidFill>
                <a:latin typeface="Arial" panose="020B0604020202020204" pitchFamily="34" charset="0"/>
                <a:ea typeface="+mn-ea"/>
                <a:cs typeface="+mn-cs"/>
              </a:defRPr>
            </a:lvl3pPr>
            <a:lvl4pPr marL="1600200" indent="-228600" algn="l" defTabSz="685800" rtl="0" eaLnBrk="0" latinLnBrk="0" hangingPunct="0">
              <a:defRPr sz="1350" kern="1200">
                <a:solidFill>
                  <a:schemeClr val="tx1"/>
                </a:solidFill>
                <a:latin typeface="Arial" panose="020B0604020202020204" pitchFamily="34" charset="0"/>
                <a:ea typeface="+mn-ea"/>
                <a:cs typeface="+mn-cs"/>
              </a:defRPr>
            </a:lvl4pPr>
            <a:lvl5pPr marL="2057400" indent="-228600" algn="l" defTabSz="685800" rtl="0" eaLnBrk="0" latinLnBrk="0" hangingPunct="0">
              <a:defRPr sz="1350" kern="1200">
                <a:solidFill>
                  <a:schemeClr val="tx1"/>
                </a:solidFill>
                <a:latin typeface="Arial" panose="020B0604020202020204" pitchFamily="34" charset="0"/>
                <a:ea typeface="+mn-ea"/>
                <a:cs typeface="+mn-cs"/>
              </a:defRPr>
            </a:lvl5pPr>
            <a:lvl6pPr marL="25146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6pPr>
            <a:lvl7pPr marL="29718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7pPr>
            <a:lvl8pPr marL="34290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8pPr>
            <a:lvl9pPr marL="3886200" indent="-228600" algn="l" defTabSz="685800" rtl="0" eaLnBrk="0" fontAlgn="base" latinLnBrk="0" hangingPunct="0">
              <a:spcBef>
                <a:spcPct val="0"/>
              </a:spcBef>
              <a:spcAft>
                <a:spcPct val="0"/>
              </a:spcAft>
              <a:defRPr sz="1350" kern="1200">
                <a:solidFill>
                  <a:schemeClr val="tx1"/>
                </a:solidFill>
                <a:latin typeface="Arial" panose="020B0604020202020204" pitchFamily="34" charset="0"/>
                <a:ea typeface="+mn-ea"/>
                <a:cs typeface="+mn-cs"/>
              </a:defRPr>
            </a:lvl9pPr>
          </a:lstStyle>
          <a:p>
            <a:pPr>
              <a:buClr>
                <a:srgbClr val="00A1E4"/>
              </a:buClr>
              <a:buFontTx/>
              <a:buChar char="•"/>
            </a:pPr>
            <a:r>
              <a:rPr lang="en-US" sz="750">
                <a:latin typeface="Times New Roman" panose="02020603050405020304" charset="0"/>
                <a:cs typeface="Times New Roman" panose="02020603050405020304" charset="0"/>
              </a:rPr>
              <a:t>PeopleSoft</a:t>
            </a:r>
          </a:p>
          <a:p>
            <a:pPr>
              <a:buClr>
                <a:srgbClr val="00A1E4"/>
              </a:buClr>
              <a:buFontTx/>
              <a:buChar char="•"/>
            </a:pPr>
            <a:r>
              <a:rPr lang="en-US" sz="750">
                <a:latin typeface="Times New Roman" panose="02020603050405020304" charset="0"/>
                <a:cs typeface="Times New Roman" panose="02020603050405020304" charset="0"/>
              </a:rPr>
              <a:t>SAP</a:t>
            </a:r>
          </a:p>
          <a:p>
            <a:pPr>
              <a:buClr>
                <a:srgbClr val="00A1E4"/>
              </a:buClr>
              <a:buFontTx/>
              <a:buChar char="•"/>
            </a:pPr>
            <a:r>
              <a:rPr lang="en-US" sz="750">
                <a:latin typeface="Times New Roman" panose="02020603050405020304" charset="0"/>
                <a:cs typeface="Times New Roman" panose="02020603050405020304" charset="0"/>
              </a:rPr>
              <a:t>Siebel</a:t>
            </a:r>
          </a:p>
          <a:p>
            <a:pPr>
              <a:buClr>
                <a:srgbClr val="00A1E4"/>
              </a:buClr>
              <a:buFontTx/>
              <a:buChar char="•"/>
            </a:pPr>
            <a:r>
              <a:rPr lang="en-US" sz="750">
                <a:latin typeface="Times New Roman" panose="02020603050405020304" charset="0"/>
                <a:cs typeface="Times New Roman" panose="02020603050405020304" charset="0"/>
              </a:rPr>
              <a:t>Oracle Applications</a:t>
            </a:r>
          </a:p>
        </p:txBody>
      </p:sp>
      <p:sp>
        <p:nvSpPr>
          <p:cNvPr id="11290" name="AutoShape 27"/>
          <p:cNvSpPr>
            <a:spLocks noChangeArrowheads="1"/>
          </p:cNvSpPr>
          <p:nvPr/>
        </p:nvSpPr>
        <p:spPr bwMode="auto">
          <a:xfrm>
            <a:off x="5715000" y="2828925"/>
            <a:ext cx="483394" cy="342900"/>
          </a:xfrm>
          <a:prstGeom prst="flowChartMagneticDisk">
            <a:avLst/>
          </a:prstGeom>
          <a:solidFill>
            <a:srgbClr val="FFFFFF"/>
          </a:solidFill>
          <a:ln w="9525">
            <a:solidFill>
              <a:schemeClr val="tx2"/>
            </a:solidFill>
            <a:round/>
          </a:ln>
          <a:effectLst>
            <a:outerShdw dist="71842" dir="2700000" algn="ctr" rotWithShape="0">
              <a:srgbClr val="808080"/>
            </a:outerShdw>
          </a:effectLst>
        </p:spPr>
        <p:txBody>
          <a:bodyPr wrap="none"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0" hangingPunct="0"/>
            <a:r>
              <a:rPr lang="en-US" sz="750">
                <a:latin typeface="Times New Roman" panose="02020603050405020304" charset="0"/>
                <a:cs typeface="Times New Roman" panose="02020603050405020304" charset="0"/>
              </a:rPr>
              <a:t>Data Mart</a:t>
            </a:r>
          </a:p>
        </p:txBody>
      </p:sp>
      <p:sp>
        <p:nvSpPr>
          <p:cNvPr id="11291" name="Line 28"/>
          <p:cNvSpPr>
            <a:spLocks noChangeShapeType="1"/>
          </p:cNvSpPr>
          <p:nvPr/>
        </p:nvSpPr>
        <p:spPr bwMode="auto">
          <a:xfrm>
            <a:off x="4057650" y="2343150"/>
            <a:ext cx="309880" cy="2476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cs typeface="Arial" panose="020B0604020202020204" pitchFamily="34" charset="0"/>
            </a:endParaRPr>
          </a:p>
        </p:txBody>
      </p:sp>
      <p:sp>
        <p:nvSpPr>
          <p:cNvPr id="11292" name="Line 29"/>
          <p:cNvSpPr>
            <a:spLocks noChangeShapeType="1"/>
          </p:cNvSpPr>
          <p:nvPr/>
        </p:nvSpPr>
        <p:spPr bwMode="auto">
          <a:xfrm>
            <a:off x="6343650" y="2343150"/>
            <a:ext cx="309880" cy="2476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sz="1015">
              <a:latin typeface="+mj-lt"/>
              <a:cs typeface="Arial" panose="020B0604020202020204" pitchFamily="34" charset="0"/>
            </a:endParaRPr>
          </a:p>
        </p:txBody>
      </p:sp>
      <p:sp>
        <p:nvSpPr>
          <p:cNvPr id="3" name="Title 2"/>
          <p:cNvSpPr>
            <a:spLocks noGrp="1"/>
          </p:cNvSpPr>
          <p:nvPr>
            <p:ph type="title"/>
          </p:nvPr>
        </p:nvSpPr>
        <p:spPr/>
        <p:txBody>
          <a:bodyPr/>
          <a:lstStyle/>
          <a:p>
            <a:r>
              <a:rPr lang="en-US" b="1">
                <a:latin typeface="Times New Roman" panose="02020603050405020304" charset="0"/>
                <a:cs typeface="Times New Roman" panose="02020603050405020304" charset="0"/>
              </a:rPr>
              <a:t>Data Warehouse Architecture Components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Course Goals and Non Goals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sz="2000">
                <a:sym typeface="+mn-ea"/>
              </a:rPr>
              <a:t>Course Goals</a:t>
            </a:r>
            <a:endParaRPr lang="en-US" sz="2000"/>
          </a:p>
          <a:p>
            <a:pPr lvl="1">
              <a:buFont typeface="Arial" panose="020B0604020202020204" pitchFamily="34" charset="0"/>
              <a:buChar char="•"/>
            </a:pPr>
            <a:r>
              <a:rPr sz="2000">
                <a:sym typeface="+mn-ea"/>
              </a:rPr>
              <a:t>At the end of this program, participants gain an </a:t>
            </a:r>
            <a:endParaRPr lang="en-US" sz="2000"/>
          </a:p>
          <a:p>
            <a:pPr marL="0" indent="0">
              <a:buFont typeface="Arial" panose="020B0604020202020204" pitchFamily="34" charset="0"/>
              <a:buNone/>
            </a:pPr>
            <a:r>
              <a:rPr lang="en-IN" altLang="en-US" sz="2000">
                <a:sym typeface="+mn-ea"/>
              </a:rPr>
              <a:t>      </a:t>
            </a:r>
            <a:r>
              <a:rPr sz="2000">
                <a:sym typeface="+mn-ea"/>
              </a:rPr>
              <a:t>  understanding of basic concepts in ETL.</a:t>
            </a:r>
            <a:endParaRPr lang="en-US" sz="2000"/>
          </a:p>
          <a:p>
            <a:pPr>
              <a:buNone/>
            </a:pPr>
            <a:r>
              <a:rPr sz="2000">
                <a:sym typeface="+mn-ea"/>
              </a:rPr>
              <a:t>Course Non Goals</a:t>
            </a:r>
            <a:endParaRPr lang="en-US" sz="2000"/>
          </a:p>
          <a:p>
            <a:pPr lvl="1">
              <a:buFont typeface="Arial" panose="020B0604020202020204" pitchFamily="34" charset="0"/>
              <a:buChar char="•"/>
            </a:pPr>
            <a:r>
              <a:rPr sz="2000">
                <a:sym typeface="+mn-ea"/>
              </a:rPr>
              <a:t>Implementation of ETL tools.</a:t>
            </a:r>
            <a:endParaRPr lang="en-US" sz="2000"/>
          </a:p>
          <a:p>
            <a:endParaRPr lang="en-US" sz="2000"/>
          </a:p>
        </p:txBody>
      </p:sp>
      <p:sp>
        <p:nvSpPr>
          <p:cNvPr id="5" name="Rectangle 4"/>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latin typeface="Times New Roman" panose="02020603050405020304" charset="0"/>
                <a:cs typeface="Times New Roman" panose="02020603050405020304" charset="0"/>
              </a:rPr>
              <a:t>What is ETL?</a:t>
            </a:r>
          </a:p>
        </p:txBody>
      </p:sp>
      <p:sp>
        <p:nvSpPr>
          <p:cNvPr id="5" name="Content Placeholder 4"/>
          <p:cNvSpPr>
            <a:spLocks noGrp="1"/>
          </p:cNvSpPr>
          <p:nvPr>
            <p:ph idx="1"/>
          </p:nvPr>
        </p:nvSpPr>
        <p:spPr/>
        <p:txBody>
          <a:bodyPr/>
          <a:lstStyle/>
          <a:p>
            <a:pPr>
              <a:buFont typeface="Wingdings" panose="05000000000000000000" charset="0"/>
              <a:buChar char="Ø"/>
            </a:pPr>
            <a:r>
              <a:rPr lang="en-US" sz="2000">
                <a:latin typeface="Times New Roman" panose="02020603050405020304" charset="0"/>
                <a:cs typeface="Times New Roman" panose="02020603050405020304" charset="0"/>
              </a:rPr>
              <a:t>ETL stands for Extract Transform &amp; Load</a:t>
            </a:r>
          </a:p>
          <a:p>
            <a:pPr>
              <a:buFont typeface="Wingdings" panose="05000000000000000000" charset="0"/>
              <a:buChar char="Ø"/>
            </a:pPr>
            <a:r>
              <a:rPr lang="en-US" sz="2000">
                <a:latin typeface="Times New Roman" panose="02020603050405020304" charset="0"/>
                <a:cs typeface="Times New Roman" panose="02020603050405020304" charset="0"/>
              </a:rPr>
              <a:t>The process of updating the data warehouse</a:t>
            </a:r>
          </a:p>
          <a:p>
            <a:pPr>
              <a:buFont typeface="Wingdings" panose="05000000000000000000" charset="0"/>
              <a:buChar char="Ø"/>
            </a:pPr>
            <a:r>
              <a:rPr lang="en-US" sz="2000">
                <a:latin typeface="Times New Roman" panose="02020603050405020304" charset="0"/>
                <a:cs typeface="Times New Roman" panose="02020603050405020304" charset="0"/>
              </a:rPr>
              <a:t>ETL is the automated and auditable data  acquisition process from source system that involves one or more sub processes of data extraction, data transportation, data transformation, data consolidation, data integration, data loading and data cleaning.</a:t>
            </a:r>
          </a:p>
          <a:p>
            <a:endParaRPr lang="en-US" sz="2000">
              <a:latin typeface="Times New Roman" panose="02020603050405020304" charset="0"/>
              <a:cs typeface="Times New Roman" panose="0202060305040502030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latin typeface="Times New Roman" panose="02020603050405020304" charset="0"/>
                <a:cs typeface="Times New Roman" panose="02020603050405020304" charset="0"/>
              </a:rPr>
              <a:t>Need for ETL</a:t>
            </a:r>
          </a:p>
        </p:txBody>
      </p:sp>
      <p:sp>
        <p:nvSpPr>
          <p:cNvPr id="4" name="Content Placeholder 3"/>
          <p:cNvSpPr>
            <a:spLocks noGrp="1"/>
          </p:cNvSpPr>
          <p:nvPr>
            <p:ph idx="1"/>
          </p:nvPr>
        </p:nvSpPr>
        <p:spPr/>
        <p:txBody>
          <a:bodyPr/>
          <a:lstStyle/>
          <a:p>
            <a:pPr>
              <a:buFont typeface="Wingdings" panose="05000000000000000000" charset="0"/>
              <a:buChar char="Ø"/>
            </a:pPr>
            <a:r>
              <a:rPr lang="en-US" sz="2000">
                <a:latin typeface="Times New Roman" panose="02020603050405020304" charset="0"/>
                <a:cs typeface="Times New Roman" panose="02020603050405020304" charset="0"/>
              </a:rPr>
              <a:t>The process of ETL is required so that data from different heterogeneous sources can be combined and brought into one common source.</a:t>
            </a:r>
          </a:p>
          <a:p>
            <a:pPr>
              <a:buFont typeface="Wingdings" panose="05000000000000000000" charset="0"/>
              <a:buChar char="Ø"/>
            </a:pPr>
            <a:endParaRPr lang="en-US" sz="2000">
              <a:latin typeface="Times New Roman" panose="02020603050405020304" charset="0"/>
              <a:cs typeface="Times New Roman" panose="02020603050405020304" charset="0"/>
            </a:endParaRPr>
          </a:p>
          <a:p>
            <a:pPr>
              <a:buFont typeface="Wingdings" panose="05000000000000000000" charset="0"/>
              <a:buChar char="Ø"/>
            </a:pPr>
            <a:r>
              <a:rPr lang="en-US" sz="2000">
                <a:latin typeface="Times New Roman" panose="02020603050405020304" charset="0"/>
                <a:cs typeface="Times New Roman" panose="02020603050405020304" charset="0"/>
              </a:rPr>
              <a:t>The Advantage of having the process of ETL is that, as data from different sources can be brought together, highly complex and user friendly reports can be generated for decision making</a:t>
            </a:r>
          </a:p>
          <a:p>
            <a:pPr>
              <a:buFont typeface="Wingdings" panose="05000000000000000000" charset="0"/>
              <a:buChar char="Ø"/>
            </a:pPr>
            <a:endParaRPr lang="en-US" sz="2000">
              <a:latin typeface="Times New Roman" panose="02020603050405020304" charset="0"/>
              <a:cs typeface="Times New Roman" panose="0202060305040502030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latin typeface="Times New Roman" panose="02020603050405020304" charset="0"/>
                <a:cs typeface="Times New Roman" panose="02020603050405020304" charset="0"/>
              </a:rPr>
              <a:t>Need for ETL </a:t>
            </a:r>
          </a:p>
        </p:txBody>
      </p:sp>
      <p:sp>
        <p:nvSpPr>
          <p:cNvPr id="4" name="Content Placeholder 3"/>
          <p:cNvSpPr>
            <a:spLocks noGrp="1"/>
          </p:cNvSpPr>
          <p:nvPr>
            <p:ph idx="1"/>
          </p:nvPr>
        </p:nvSpPr>
        <p:spPr/>
        <p:txBody>
          <a:bodyPr/>
          <a:lstStyle/>
          <a:p>
            <a:pPr>
              <a:buFont typeface="Wingdings" panose="05000000000000000000" charset="0"/>
              <a:buChar char="Ø"/>
            </a:pPr>
            <a:r>
              <a:rPr lang="en-US" sz="2000">
                <a:latin typeface="Times New Roman" panose="02020603050405020304" charset="0"/>
                <a:cs typeface="Times New Roman" panose="02020603050405020304" charset="0"/>
              </a:rPr>
              <a:t>Data stored in different formats in different types of databases</a:t>
            </a:r>
          </a:p>
          <a:p>
            <a:pPr>
              <a:buFont typeface="Wingdings" panose="05000000000000000000" charset="0"/>
              <a:buChar char="Ø"/>
            </a:pPr>
            <a:r>
              <a:rPr lang="en-US" sz="2000">
                <a:latin typeface="Times New Roman" panose="02020603050405020304" charset="0"/>
                <a:cs typeface="Times New Roman" panose="02020603050405020304" charset="0"/>
              </a:rPr>
              <a:t>Some data sources might be archives while others may be active operational systems</a:t>
            </a:r>
          </a:p>
          <a:p>
            <a:pPr>
              <a:buFont typeface="Wingdings" panose="05000000000000000000" charset="0"/>
              <a:buChar char="Ø"/>
            </a:pPr>
            <a:r>
              <a:rPr lang="en-US" sz="2000">
                <a:latin typeface="Times New Roman" panose="02020603050405020304" charset="0"/>
                <a:cs typeface="Times New Roman" panose="02020603050405020304" charset="0"/>
              </a:rPr>
              <a:t>Data extraction and cleansing - time-consuming and difficult Aggregation of data</a:t>
            </a:r>
          </a:p>
          <a:p>
            <a:pPr>
              <a:buFont typeface="Wingdings" panose="05000000000000000000" charset="0"/>
              <a:buChar char="Ø"/>
            </a:pPr>
            <a:endParaRPr lang="en-US" sz="2000">
              <a:latin typeface="Times New Roman" panose="02020603050405020304" charset="0"/>
              <a:cs typeface="Times New Roman" panose="0202060305040502030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latin typeface="Times New Roman" panose="02020603050405020304" charset="0"/>
                <a:cs typeface="Times New Roman" panose="02020603050405020304" charset="0"/>
              </a:rPr>
              <a:t>Summary</a:t>
            </a:r>
          </a:p>
        </p:txBody>
      </p:sp>
      <p:sp>
        <p:nvSpPr>
          <p:cNvPr id="5" name="Content Placeholder 4"/>
          <p:cNvSpPr>
            <a:spLocks noGrp="1"/>
          </p:cNvSpPr>
          <p:nvPr>
            <p:ph idx="1"/>
          </p:nvPr>
        </p:nvSpPr>
        <p:spPr/>
        <p:txBody>
          <a:bodyPr/>
          <a:lstStyle/>
          <a:p>
            <a:pPr>
              <a:buFont typeface="Wingdings" panose="05000000000000000000" charset="0"/>
              <a:buChar char="v"/>
            </a:pPr>
            <a:r>
              <a:rPr lang="en-US" sz="2000">
                <a:latin typeface="Times New Roman" panose="02020603050405020304" charset="0"/>
                <a:cs typeface="Times New Roman" panose="02020603050405020304" charset="0"/>
              </a:rPr>
              <a:t>In this module, you learned about the following:</a:t>
            </a:r>
          </a:p>
          <a:p>
            <a:pPr lvl="1">
              <a:buFont typeface="Wingdings" panose="05000000000000000000" charset="0"/>
              <a:buChar char="Ø"/>
            </a:pPr>
            <a:r>
              <a:rPr lang="en-US" sz="2000" err="1">
                <a:latin typeface="Times New Roman" panose="02020603050405020304" charset="0"/>
                <a:cs typeface="Times New Roman" panose="02020603050405020304" charset="0"/>
              </a:rPr>
              <a:t>Datawarehousing strategies</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lang="en-US" sz="2000" err="1">
                <a:latin typeface="Times New Roman" panose="02020603050405020304" charset="0"/>
                <a:cs typeface="Times New Roman" panose="02020603050405020304" charset="0"/>
              </a:rPr>
              <a:t>Datawarehousing architecture</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lang="en-US" sz="2000">
                <a:latin typeface="Times New Roman" panose="02020603050405020304" charset="0"/>
                <a:cs typeface="Times New Roman" panose="02020603050405020304" charset="0"/>
              </a:rPr>
              <a:t>Need for ETL</a:t>
            </a:r>
          </a:p>
          <a:p>
            <a:pPr lvl="1">
              <a:buFont typeface="Wingdings" panose="05000000000000000000" charset="0"/>
              <a:buChar char="Ø"/>
            </a:pPr>
            <a:r>
              <a:rPr lang="en-US" sz="2000">
                <a:latin typeface="Times New Roman" panose="02020603050405020304" charset="0"/>
                <a:cs typeface="Times New Roman" panose="02020603050405020304" charset="0"/>
              </a:rPr>
              <a:t>Meaning of ETL</a:t>
            </a:r>
          </a:p>
          <a:p>
            <a:pPr>
              <a:buFont typeface="Wingdings" panose="05000000000000000000" charset="0"/>
              <a:buChar char="Ø"/>
            </a:pPr>
            <a:endParaRPr lang="en-US" sz="2000">
              <a:latin typeface="Times New Roman" panose="02020603050405020304" charset="0"/>
              <a:cs typeface="Times New Roman" panose="0202060305040502030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marL="456565" lvl="1" indent="0">
              <a:buFont typeface="Arial" panose="020B0604020202020204" pitchFamily="34" charset="0"/>
              <a:buNone/>
            </a:pPr>
            <a:endParaRPr sz="1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endParaRPr sz="1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endParaRPr sz="1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endParaRPr sz="1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r>
              <a:rPr lang="en-IN" altLang="en-US" sz="1800" b="1">
                <a:latin typeface="Times New Roman" panose="02020603050405020304" charset="0"/>
                <a:cs typeface="Times New Roman" panose="02020603050405020304" charset="0"/>
                <a:sym typeface="+mn-ea"/>
              </a:rPr>
              <a:t>			</a:t>
            </a:r>
            <a:r>
              <a:rPr sz="2800" b="1">
                <a:latin typeface="Times New Roman" panose="02020603050405020304" charset="0"/>
                <a:cs typeface="Times New Roman" panose="02020603050405020304" charset="0"/>
                <a:sym typeface="+mn-ea"/>
              </a:rPr>
              <a:t>Lesson 2: ETL Process</a:t>
            </a:r>
            <a:endParaRPr lang="en-US" sz="2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8375015" cy="676275"/>
          </a:xfrm>
        </p:spPr>
        <p:txBody>
          <a:bodyPr/>
          <a:lstStyle/>
          <a:p>
            <a:r>
              <a:rPr lang="en-IN" altLang="en-US" sz="2800" b="1" dirty="0">
                <a:latin typeface="Times New Roman" panose="02020603050405020304" charset="0"/>
                <a:cs typeface="Times New Roman" panose="02020603050405020304" charset="0"/>
              </a:rPr>
              <a:t>Lesson </a:t>
            </a:r>
            <a:r>
              <a:rPr lang="en-US" sz="2800" b="1" dirty="0">
                <a:latin typeface="Times New Roman" panose="02020603050405020304" charset="0"/>
                <a:cs typeface="Times New Roman" panose="02020603050405020304" charset="0"/>
              </a:rPr>
              <a:t>Objectives</a:t>
            </a:r>
            <a:r>
              <a:rPr lang="en-IN" altLang="en-US" sz="2800" b="1" dirty="0">
                <a:latin typeface="Times New Roman" panose="02020603050405020304" charset="0"/>
                <a:cs typeface="Times New Roman" panose="02020603050405020304" charset="0"/>
              </a:rPr>
              <a:t> </a:t>
            </a:r>
          </a:p>
        </p:txBody>
      </p:sp>
      <p:sp>
        <p:nvSpPr>
          <p:cNvPr id="3" name="Content Placeholder 2"/>
          <p:cNvSpPr>
            <a:spLocks noGrp="1"/>
          </p:cNvSpPr>
          <p:nvPr>
            <p:ph idx="1"/>
          </p:nvPr>
        </p:nvSpPr>
        <p:spPr/>
        <p:txBody>
          <a:bodyPr/>
          <a:lstStyle/>
          <a:p>
            <a:endParaRPr sz="1600">
              <a:latin typeface="Times New Roman" panose="02020603050405020304" charset="0"/>
              <a:cs typeface="Times New Roman" panose="02020603050405020304" charset="0"/>
              <a:sym typeface="+mn-ea"/>
            </a:endParaRPr>
          </a:p>
          <a:p>
            <a:r>
              <a:rPr sz="1600">
                <a:latin typeface="Times New Roman" panose="02020603050405020304" charset="0"/>
                <a:cs typeface="Times New Roman" panose="02020603050405020304" charset="0"/>
                <a:sym typeface="+mn-ea"/>
              </a:rPr>
              <a:t>On completion of this lesson on Data Modeling, you will be able to understand:</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ETL process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steps in Data Cleansing</a:t>
            </a:r>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p:txBody>
      </p:sp>
      <p:sp>
        <p:nvSpPr>
          <p:cNvPr id="5" name="Rectangle 4"/>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latin typeface="Times New Roman" panose="02020603050405020304" charset="0"/>
                <a:cs typeface="Times New Roman" panose="02020603050405020304" charset="0"/>
                <a:sym typeface="+mn-ea"/>
              </a:rPr>
              <a:t>The ETL Process</a:t>
            </a:r>
            <a:endParaRPr lang="en-US" sz="2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1016000" y="945515"/>
            <a:ext cx="6965950" cy="34817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sym typeface="+mn-ea"/>
              </a:rPr>
              <a:t>The ETL Process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sz="1600">
                <a:latin typeface="Times New Roman" panose="02020603050405020304" charset="0"/>
                <a:cs typeface="Times New Roman" panose="02020603050405020304" charset="0"/>
                <a:sym typeface="+mn-ea"/>
              </a:rPr>
              <a:t>Extract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Extract relevant data</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Transform</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Transform data to DW format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Build keys, etc.</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Cleansing of data</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Load</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Load data into DW</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Build aggregates, </a:t>
            </a:r>
            <a:r>
              <a:rPr sz="1600" dirty="0" err="1">
                <a:latin typeface="Times New Roman" panose="02020603050405020304" charset="0"/>
                <a:cs typeface="Times New Roman" panose="02020603050405020304" charset="0"/>
                <a:sym typeface="+mn-ea"/>
              </a:rPr>
              <a:t>etc</a:t>
            </a:r>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endParaRPr b="1" dirty="0">
              <a:solidFill>
                <a:srgbClr val="2E2E2E"/>
              </a:solidFill>
              <a:sym typeface="+mn-ea"/>
            </a:endParaRPr>
          </a:p>
          <a:p>
            <a:endParaRPr b="1" dirty="0">
              <a:solidFill>
                <a:srgbClr val="2E2E2E"/>
              </a:solidFill>
              <a:sym typeface="+mn-ea"/>
            </a:endParaRPr>
          </a:p>
          <a:p>
            <a:endParaRPr b="1" dirty="0">
              <a:solidFill>
                <a:srgbClr val="2E2E2E"/>
              </a:solidFill>
              <a:sym typeface="+mn-ea"/>
            </a:endParaRPr>
          </a:p>
          <a:p>
            <a:pPr marL="0" indent="0">
              <a:buNone/>
            </a:pPr>
            <a:r>
              <a:rPr lang="en-IN" altLang="en-US" b="1" dirty="0">
                <a:solidFill>
                  <a:srgbClr val="2E2E2E"/>
                </a:solidFill>
                <a:sym typeface="+mn-ea"/>
              </a:rPr>
              <a:t>		</a:t>
            </a:r>
            <a:r>
              <a:rPr sz="2800" b="1" dirty="0">
                <a:solidFill>
                  <a:srgbClr val="2E2E2E"/>
                </a:solidFill>
                <a:latin typeface="Times New Roman" panose="02020603050405020304" charset="0"/>
                <a:cs typeface="Times New Roman" panose="02020603050405020304" charset="0"/>
                <a:sym typeface="+mn-ea"/>
              </a:rPr>
              <a:t>EXTRACTION PHASE</a:t>
            </a:r>
            <a:endParaRPr lang="en-US" b="1" dirty="0">
              <a:solidFill>
                <a:srgbClr val="2E2E2E"/>
              </a:solidFill>
            </a:endParaRPr>
          </a:p>
          <a:p>
            <a:endParaRPr lang="en-US" dirty="0"/>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ETL – DATA CAPTURE</a:t>
            </a:r>
            <a:endParaRPr lang="en-US" dirty="0"/>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783590" y="845185"/>
            <a:ext cx="7152005" cy="38214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Pre-requisites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Ø"/>
            </a:pPr>
            <a:r>
              <a:rPr sz="2000">
                <a:latin typeface="Sitka Heading" panose="02000505000000020004" charset="0"/>
                <a:cs typeface="Sitka Heading" panose="02000505000000020004" charset="0"/>
                <a:sym typeface="+mn-ea"/>
              </a:rPr>
              <a:t>Fair knowledge of DW concepts </a:t>
            </a:r>
            <a:endParaRPr lang="en-US" sz="1800">
              <a:latin typeface="Sitka Heading" panose="02000505000000020004" charset="0"/>
              <a:cs typeface="Sitka Heading" panose="02000505000000020004" charset="0"/>
            </a:endParaRPr>
          </a:p>
          <a:p>
            <a:pPr>
              <a:buFont typeface="Wingdings" panose="05000000000000000000" charset="0"/>
              <a:buChar char="Ø"/>
            </a:pPr>
            <a:endParaRPr lang="en-US"/>
          </a:p>
          <a:p>
            <a:pPr>
              <a:buNone/>
            </a:pPr>
            <a:endParaRPr lang="en-US"/>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Change Data Capture</a:t>
            </a:r>
            <a:endParaRPr lang="en-US" dirty="0"/>
          </a:p>
        </p:txBody>
      </p:sp>
      <p:sp>
        <p:nvSpPr>
          <p:cNvPr id="3" name="Content Placeholder 2"/>
          <p:cNvSpPr>
            <a:spLocks noGrp="1"/>
          </p:cNvSpPr>
          <p:nvPr>
            <p:ph idx="1"/>
          </p:nvPr>
        </p:nvSpPr>
        <p:spPr/>
        <p:txBody>
          <a:bodyPr/>
          <a:lstStyle/>
          <a:p>
            <a:endParaRPr sz="1600">
              <a:latin typeface="Times New Roman" panose="02020603050405020304" charset="0"/>
              <a:cs typeface="Times New Roman" panose="02020603050405020304" charset="0"/>
              <a:sym typeface="+mn-ea"/>
            </a:endParaRPr>
          </a:p>
          <a:p>
            <a:r>
              <a:rPr sz="1600">
                <a:latin typeface="Times New Roman" panose="02020603050405020304" charset="0"/>
                <a:cs typeface="Times New Roman" panose="02020603050405020304" charset="0"/>
                <a:sym typeface="+mn-ea"/>
              </a:rPr>
              <a:t>Data warehousing involves the extraction and transportation of data from one or more databases into a target system or systems for analysis. </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But this involves the extraction and transportation of huge volumes of data and is very expensive in both resources and time.</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 The ability to capture only the changed source data and to move it from a source to a target system(s) in real time is known as Change Data Capture (CDC). </a:t>
            </a:r>
            <a:endParaRPr lang="en-US" sz="1600"/>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a:sym typeface="+mn-ea"/>
              </a:rPr>
            </a:br>
            <a:r>
              <a:rPr b="1">
                <a:latin typeface="Times New Roman" panose="02020603050405020304" charset="0"/>
                <a:cs typeface="Times New Roman" panose="02020603050405020304" charset="0"/>
                <a:sym typeface="+mn-ea"/>
              </a:rPr>
              <a:t>Change Data Capture</a:t>
            </a:r>
            <a:br>
              <a:rPr lang="en-US" dirty="0"/>
            </a:br>
            <a:endParaRPr lang="en-US" dirty="0"/>
          </a:p>
        </p:txBody>
      </p:sp>
      <p:sp>
        <p:nvSpPr>
          <p:cNvPr id="3" name="Content Placeholder 2"/>
          <p:cNvSpPr>
            <a:spLocks noGrp="1"/>
          </p:cNvSpPr>
          <p:nvPr>
            <p:ph idx="1"/>
          </p:nvPr>
        </p:nvSpPr>
        <p:spPr/>
        <p:txBody>
          <a:bodyPr/>
          <a:lstStyle/>
          <a:p>
            <a:endParaRPr sz="1600">
              <a:latin typeface="Times New Roman" panose="02020603050405020304" charset="0"/>
              <a:cs typeface="Times New Roman" panose="02020603050405020304" charset="0"/>
              <a:sym typeface="+mn-ea"/>
            </a:endParaRPr>
          </a:p>
          <a:p>
            <a:r>
              <a:rPr sz="1600">
                <a:latin typeface="Times New Roman" panose="02020603050405020304" charset="0"/>
                <a:cs typeface="Times New Roman" panose="02020603050405020304" charset="0"/>
                <a:sym typeface="+mn-ea"/>
              </a:rPr>
              <a:t>CDC helps identify the data in the source system that has changed since the last extraction. </a:t>
            </a:r>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Set of software design patterns used to determine the data that has changed in a database.</a:t>
            </a:r>
            <a:endParaRPr lang="en-US" sz="16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sym typeface="+mn-ea"/>
              </a:rPr>
            </a:br>
            <a:br>
              <a:rPr b="1">
                <a:sym typeface="+mn-ea"/>
              </a:rPr>
            </a:br>
            <a:r>
              <a:rPr b="1">
                <a:latin typeface="Times New Roman" panose="02020603050405020304" charset="0"/>
                <a:cs typeface="Times New Roman" panose="02020603050405020304" charset="0"/>
                <a:sym typeface="+mn-ea"/>
              </a:rPr>
              <a:t>Change Data Capture</a:t>
            </a:r>
            <a:br>
              <a:rPr lang="en-US" b="1" dirty="0"/>
            </a:br>
            <a:br>
              <a:rPr lang="en-US" b="1" dirty="0"/>
            </a:br>
            <a:endParaRPr lang="en-US" b="1" dirty="0"/>
          </a:p>
        </p:txBody>
      </p:sp>
      <p:sp>
        <p:nvSpPr>
          <p:cNvPr id="3" name="Content Placeholder 2"/>
          <p:cNvSpPr>
            <a:spLocks noGrp="1"/>
          </p:cNvSpPr>
          <p:nvPr>
            <p:ph idx="1"/>
          </p:nvPr>
        </p:nvSpPr>
        <p:spPr/>
        <p:txBody>
          <a:bodyPr>
            <a:noAutofit/>
          </a:bodyPr>
          <a:lstStyle/>
          <a:p>
            <a:r>
              <a:rPr sz="1600">
                <a:latin typeface="Times New Roman" panose="02020603050405020304" charset="0"/>
                <a:cs typeface="Times New Roman" panose="02020603050405020304" charset="0"/>
                <a:sym typeface="+mn-ea"/>
              </a:rPr>
              <a:t>Based on the Publisher/Subscriber model. </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Publisher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Identifies the source tables from which the change data needs to be captured</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Captures the change data and stores it in specially created change tables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Allows the subscribers controlled access to the change data</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Subscriber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Subscriber needs to know what change data it is interested in</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It creates a subscriber view to access the change data to which it has been granted access by the publisher</a:t>
            </a:r>
            <a:endParaRPr lang="en-US" sz="1600">
              <a:latin typeface="Times New Roman" panose="02020603050405020304" charset="0"/>
              <a:cs typeface="Times New Roman" panose="02020603050405020304" charset="0"/>
              <a:sym typeface="+mn-ea"/>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br>
              <a:rPr b="1">
                <a:latin typeface="Times New Roman" panose="02020603050405020304" charset="0"/>
                <a:cs typeface="Times New Roman" panose="02020603050405020304" charset="0"/>
                <a:sym typeface="+mn-ea"/>
              </a:rPr>
            </a:br>
            <a:r>
              <a:rPr b="1">
                <a:latin typeface="Times New Roman" panose="02020603050405020304" charset="0"/>
                <a:cs typeface="Times New Roman" panose="02020603050405020304" charset="0"/>
                <a:sym typeface="+mn-ea"/>
              </a:rPr>
              <a:t>Data Staging</a:t>
            </a:r>
            <a:br>
              <a:rPr lang="en-US" b="1" dirty="0">
                <a:latin typeface="Times New Roman" panose="02020603050405020304" charset="0"/>
                <a:cs typeface="Times New Roman" panose="02020603050405020304" charset="0"/>
              </a:rPr>
            </a:b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sz="1600">
                <a:latin typeface="Times New Roman" panose="02020603050405020304" charset="0"/>
                <a:cs typeface="Times New Roman" panose="02020603050405020304" charset="0"/>
                <a:sym typeface="+mn-ea"/>
              </a:rPr>
              <a:t>Often used as an interim step between data extraction and later steps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Accumulates data from asynchronous sources using native interfaces, flat files, FTP sessions, or other processes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At a predefined cutoff time, data in the staging file is transformed and loaded to the warehouse</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There is usually no end user access to the staging file</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An operational data store may be used for data staging</a:t>
            </a:r>
            <a:endParaRPr lang="en-US" sz="1600" dirty="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a:sym typeface="+mn-ea"/>
              </a:rPr>
            </a:br>
            <a:br>
              <a:rPr>
                <a:sym typeface="+mn-ea"/>
              </a:rPr>
            </a:br>
            <a:r>
              <a:rPr b="1">
                <a:latin typeface="Times New Roman" panose="02020603050405020304" charset="0"/>
                <a:cs typeface="Times New Roman" panose="02020603050405020304" charset="0"/>
                <a:sym typeface="+mn-ea"/>
              </a:rPr>
              <a:t>Reasons for “Dirty” Data</a:t>
            </a:r>
            <a:br>
              <a:rPr lang="en-US" dirty="0"/>
            </a:br>
            <a:br>
              <a:rPr lang="en-US" dirty="0"/>
            </a:br>
            <a:endParaRPr lang="en-US" dirty="0"/>
          </a:p>
        </p:txBody>
      </p:sp>
      <p:sp>
        <p:nvSpPr>
          <p:cNvPr id="3" name="Content Placeholder 2"/>
          <p:cNvSpPr>
            <a:spLocks noGrp="1"/>
          </p:cNvSpPr>
          <p:nvPr>
            <p:ph idx="1"/>
          </p:nvPr>
        </p:nvSpPr>
        <p:spPr>
          <a:xfrm>
            <a:off x="457200" y="578485"/>
            <a:ext cx="7886700" cy="4193540"/>
          </a:xfrm>
        </p:spPr>
        <p:txBody>
          <a:bodyPr>
            <a:noAutofit/>
          </a:bodyPr>
          <a:lstStyle/>
          <a:p>
            <a:r>
              <a:rPr sz="1600">
                <a:latin typeface="Times New Roman" panose="02020603050405020304" charset="0"/>
                <a:cs typeface="Times New Roman" panose="02020603050405020304" charset="0"/>
                <a:sym typeface="+mn-ea"/>
              </a:rPr>
              <a:t>Dummy Values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Absence of Data</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Multipurpose Fields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Cryptic Data</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Contradicting Data</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Inappropriate Use of Address Lines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Violation of Business Rules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Reused Primary Keys,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Non-Unique Identifiers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Data Integration Problems</a:t>
            </a:r>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br>
              <a:rPr b="1">
                <a:latin typeface="Times New Roman" panose="02020603050405020304" charset="0"/>
                <a:cs typeface="Times New Roman" panose="02020603050405020304" charset="0"/>
                <a:sym typeface="+mn-ea"/>
              </a:rPr>
            </a:br>
            <a:br>
              <a:rPr b="1">
                <a:latin typeface="Times New Roman" panose="02020603050405020304" charset="0"/>
                <a:cs typeface="Times New Roman" panose="02020603050405020304" charset="0"/>
                <a:sym typeface="+mn-ea"/>
              </a:rPr>
            </a:br>
            <a:r>
              <a:rPr b="1">
                <a:latin typeface="Times New Roman" panose="02020603050405020304" charset="0"/>
                <a:cs typeface="Times New Roman" panose="02020603050405020304" charset="0"/>
                <a:sym typeface="+mn-ea"/>
              </a:rPr>
              <a:t>ETL – DATA Extraction</a:t>
            </a:r>
            <a:br>
              <a:rPr lang="en-US" b="1" dirty="0">
                <a:latin typeface="Times New Roman" panose="02020603050405020304" charset="0"/>
                <a:cs typeface="Times New Roman" panose="02020603050405020304" charset="0"/>
              </a:rPr>
            </a:br>
            <a:br>
              <a:rPr lang="en-US" b="1" dirty="0">
                <a:latin typeface="Times New Roman" panose="02020603050405020304" charset="0"/>
                <a:cs typeface="Times New Roman" panose="02020603050405020304" charset="0"/>
              </a:rPr>
            </a:b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r>
              <a:rPr sz="1600">
                <a:latin typeface="Times New Roman" panose="02020603050405020304" charset="0"/>
                <a:cs typeface="Times New Roman" panose="02020603050405020304" charset="0"/>
                <a:sym typeface="+mn-ea"/>
              </a:rPr>
              <a:t>The extraction process can be done either by hand coded method or by using tools.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Advantages and disadvantages Of Custom-programmed )/Hand Coded Extraction (PL SQL Scripts) and Tool based extraction.</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Tools have Well Defined disciplined approach and Documentation.</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Tools provide an easier way to perform the extraction method by providing click, drag and drop features.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Hand coded extraction techniques allow extraction  in cost effective manner since the PL/SQL construct are  available with the RDBMS.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Hand coded extraction are used when the extraction is to be taken place where the programmer has clear data structure known.</a:t>
            </a:r>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ETL - Extraction Techniques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endParaRPr sz="1600">
              <a:latin typeface="Times New Roman" panose="02020603050405020304" charset="0"/>
              <a:cs typeface="Times New Roman" panose="02020603050405020304" charset="0"/>
              <a:sym typeface="+mn-ea"/>
            </a:endParaRPr>
          </a:p>
          <a:p>
            <a:r>
              <a:rPr sz="1600">
                <a:latin typeface="Times New Roman" panose="02020603050405020304" charset="0"/>
                <a:cs typeface="Times New Roman" panose="02020603050405020304" charset="0"/>
                <a:sym typeface="+mn-ea"/>
              </a:rPr>
              <a:t>Extraction Technique</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Bulk Extraction-</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entire data warehouse is refreshed periodically by extraction's from the source systems.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All applicable data are extracted from the source systems for loading into the warehouse.</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This approach heavily uses the network connection for loading data from source to target databases, but such mechanism is easy to  set up and maintain.</a:t>
            </a:r>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Extraction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endParaRPr sz="1600">
              <a:latin typeface="Times New Roman" panose="02020603050405020304" charset="0"/>
              <a:cs typeface="Times New Roman" panose="02020603050405020304" charset="0"/>
              <a:sym typeface="+mn-ea"/>
            </a:endParaRPr>
          </a:p>
          <a:p>
            <a:r>
              <a:rPr sz="1600">
                <a:latin typeface="Times New Roman" panose="02020603050405020304" charset="0"/>
                <a:cs typeface="Times New Roman" panose="02020603050405020304" charset="0"/>
                <a:sym typeface="+mn-ea"/>
              </a:rPr>
              <a:t>Capture of data from Source Systems</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Important to decide the frequency of Extraction</a:t>
            </a:r>
            <a:endParaRPr lang="en-US" sz="1600" dirty="0">
              <a:latin typeface="Times New Roman" panose="02020603050405020304" charset="0"/>
              <a:cs typeface="Times New Roman" panose="02020603050405020304" charset="0"/>
            </a:endParaRPr>
          </a:p>
          <a:p>
            <a:r>
              <a:rPr sz="1600">
                <a:latin typeface="Times New Roman" panose="02020603050405020304" charset="0"/>
                <a:cs typeface="Times New Roman" panose="02020603050405020304" charset="0"/>
                <a:sym typeface="+mn-ea"/>
              </a:rPr>
              <a:t>Sometimes source data is copied to the target database using the replication capabilities of standard RDBMS (not recommended because of “dirty data” in the source systems)</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a:buFont typeface="Arial" panose="020B0604020202020204" pitchFamily="34" charset="0"/>
              <a:buChar char="•"/>
            </a:pPr>
            <a:r>
              <a:rPr sz="1600">
                <a:latin typeface="Times New Roman" panose="02020603050405020304" charset="0"/>
                <a:cs typeface="Times New Roman" panose="02020603050405020304" charset="0"/>
                <a:sym typeface="+mn-ea"/>
              </a:rPr>
              <a:t>Transforms the data in accordance with the business rules and standards that have been established</a:t>
            </a:r>
            <a:endParaRPr lang="en-US" sz="1600" dirty="0">
              <a:latin typeface="Times New Roman" panose="02020603050405020304" charset="0"/>
              <a:cs typeface="Times New Roman" panose="02020603050405020304" charset="0"/>
            </a:endParaRPr>
          </a:p>
          <a:p>
            <a:pPr>
              <a:buFont typeface="Arial" panose="020B0604020202020204" pitchFamily="34" charset="0"/>
              <a:buChar char="•"/>
            </a:pPr>
            <a:endParaRPr lang="en-US" sz="1600" dirty="0">
              <a:latin typeface="Times New Roman" panose="02020603050405020304" charset="0"/>
              <a:cs typeface="Times New Roman" panose="02020603050405020304" charset="0"/>
            </a:endParaRPr>
          </a:p>
          <a:p>
            <a:pPr>
              <a:buFont typeface="Arial" panose="020B0604020202020204" pitchFamily="34" charset="0"/>
              <a:buChar char="•"/>
            </a:pPr>
            <a:r>
              <a:rPr sz="1600">
                <a:latin typeface="Times New Roman" panose="02020603050405020304" charset="0"/>
                <a:cs typeface="Times New Roman" panose="02020603050405020304" charset="0"/>
                <a:sym typeface="+mn-ea"/>
              </a:rPr>
              <a:t>Example include:  format changes, de-duplication, splitting up fields, replacement of codes, derived values, and aggregates</a:t>
            </a:r>
            <a:endParaRPr lang="en-US" sz="1600" dirty="0">
              <a:latin typeface="Times New Roman" panose="02020603050405020304" charset="0"/>
              <a:cs typeface="Times New Roman" panose="02020603050405020304" charset="0"/>
            </a:endParaRPr>
          </a:p>
          <a:p>
            <a:pPr>
              <a:buFont typeface="Arial" panose="020B0604020202020204" pitchFamily="34" charset="0"/>
              <a:buChar char="•"/>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Validating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Process of ensuring that the data captured is accurate and transformation process is correct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E.g. Date of Birth of a Customer should not be more than today’s date </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Intended Audience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Ø"/>
            </a:pPr>
            <a:r>
              <a:rPr sz="2000">
                <a:latin typeface="Times New Roman" panose="02020603050405020304" charset="0"/>
                <a:cs typeface="Times New Roman" panose="02020603050405020304" charset="0"/>
                <a:sym typeface="+mn-ea"/>
              </a:rPr>
              <a:t>Software Engineers and Senior Software Engineers</a:t>
            </a:r>
            <a:endParaRPr lang="en-US" sz="2000">
              <a:latin typeface="Times New Roman" panose="02020603050405020304" charset="0"/>
              <a:cs typeface="Times New Roman" panose="02020603050405020304" charset="0"/>
            </a:endParaRPr>
          </a:p>
          <a:p>
            <a:pPr>
              <a:buFont typeface="Wingdings" panose="05000000000000000000" charset="0"/>
              <a:buChar char="Ø"/>
            </a:pPr>
            <a:endParaRPr lang="en-US" sz="20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r>
              <a:rPr sz="1600">
                <a:latin typeface="Times New Roman" panose="02020603050405020304" charset="0"/>
                <a:cs typeface="Times New Roman" panose="02020603050405020304" charset="0"/>
                <a:sym typeface="+mn-ea"/>
              </a:rPr>
              <a:t>Data Cleansing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Source systems contain “dirty data” that must be cleansed</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ETL software contains rudimentary data cleansing capabilities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Specialized data cleansing software is often used.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Important for performing name and address correction and house holding functions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Leading data cleansing vendors include </a:t>
            </a:r>
            <a:r>
              <a:rPr sz="1600" dirty="0" err="1">
                <a:latin typeface="Times New Roman" panose="02020603050405020304" charset="0"/>
                <a:cs typeface="Times New Roman" panose="02020603050405020304" charset="0"/>
                <a:sym typeface="+mn-ea"/>
              </a:rPr>
              <a:t>Vality</a:t>
            </a:r>
            <a:r>
              <a:rPr sz="1600">
                <a:latin typeface="Times New Roman" panose="02020603050405020304" charset="0"/>
                <a:cs typeface="Times New Roman" panose="02020603050405020304" charset="0"/>
                <a:sym typeface="+mn-ea"/>
              </a:rPr>
              <a:t> (Integrity), Harte-Hanks (Trillium), and </a:t>
            </a:r>
            <a:r>
              <a:rPr sz="1600" dirty="0" err="1">
                <a:latin typeface="Times New Roman" panose="02020603050405020304" charset="0"/>
                <a:cs typeface="Times New Roman" panose="02020603050405020304" charset="0"/>
                <a:sym typeface="+mn-ea"/>
              </a:rPr>
              <a:t>Firstlogic</a:t>
            </a:r>
            <a:r>
              <a:rPr sz="1600">
                <a:latin typeface="Times New Roman" panose="02020603050405020304" charset="0"/>
                <a:cs typeface="Times New Roman" panose="02020603050405020304" charset="0"/>
                <a:sym typeface="+mn-ea"/>
              </a:rPr>
              <a:t> (</a:t>
            </a:r>
            <a:r>
              <a:rPr sz="1600" dirty="0" err="1">
                <a:latin typeface="Times New Roman" panose="02020603050405020304" charset="0"/>
                <a:cs typeface="Times New Roman" panose="02020603050405020304" charset="0"/>
                <a:sym typeface="+mn-ea"/>
              </a:rPr>
              <a:t>i.d.Centric</a:t>
            </a:r>
            <a:r>
              <a:rPr sz="1600">
                <a:latin typeface="Times New Roman" panose="02020603050405020304" charset="0"/>
                <a:cs typeface="Times New Roman" panose="02020603050405020304" charset="0"/>
                <a:sym typeface="+mn-ea"/>
              </a:rPr>
              <a:t>)</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r>
              <a:rPr sz="1600">
                <a:latin typeface="Times New Roman" panose="02020603050405020304" charset="0"/>
                <a:cs typeface="Times New Roman" panose="02020603050405020304" charset="0"/>
                <a:sym typeface="+mn-ea"/>
              </a:rPr>
              <a:t>Steps in Data Cleansing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Parsing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Correcting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Standardizing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Matching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Consolidating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Conditioning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Enrichment</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Parsing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Parsing locates and identifies individual data elements in the source files and then isolates these data elements in the target files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Examples include :</a:t>
            </a:r>
            <a:endParaRPr lang="en-US" sz="1600" dirty="0">
              <a:latin typeface="Times New Roman" panose="02020603050405020304" charset="0"/>
              <a:cs typeface="Times New Roman" panose="02020603050405020304" charset="0"/>
            </a:endParaRPr>
          </a:p>
          <a:p>
            <a:pPr lvl="2"/>
            <a:r>
              <a:rPr sz="1600">
                <a:latin typeface="Times New Roman" panose="02020603050405020304" charset="0"/>
                <a:cs typeface="Times New Roman" panose="02020603050405020304" charset="0"/>
                <a:sym typeface="+mn-ea"/>
              </a:rPr>
              <a:t>parsing the first, middle, and last name;</a:t>
            </a:r>
            <a:endParaRPr lang="en-US" sz="1600" dirty="0">
              <a:latin typeface="Times New Roman" panose="02020603050405020304" charset="0"/>
              <a:cs typeface="Times New Roman" panose="02020603050405020304" charset="0"/>
            </a:endParaRPr>
          </a:p>
          <a:p>
            <a:pPr lvl="2"/>
            <a:r>
              <a:rPr sz="1600">
                <a:latin typeface="Times New Roman" panose="02020603050405020304" charset="0"/>
                <a:cs typeface="Times New Roman" panose="02020603050405020304" charset="0"/>
                <a:sym typeface="+mn-ea"/>
              </a:rPr>
              <a:t>street number and street name; and city and state</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Autofit/>
          </a:bodyPr>
          <a:lstStyle/>
          <a:p>
            <a:pPr marL="0" indent="0">
              <a:buNone/>
            </a:pPr>
            <a:r>
              <a:rPr sz="1800">
                <a:latin typeface="Times New Roman" panose="02020603050405020304" charset="0"/>
                <a:cs typeface="Times New Roman" panose="02020603050405020304" charset="0"/>
                <a:sym typeface="+mn-ea"/>
              </a:rPr>
              <a:t>Parsing</a:t>
            </a:r>
          </a:p>
          <a:p>
            <a:pPr marL="0" indent="0">
              <a:buNone/>
            </a:pPr>
            <a:endParaRPr lang="en-US" sz="1800" dirty="0">
              <a:latin typeface="Times New Roman" panose="02020603050405020304" charset="0"/>
              <a:cs typeface="Times New Roman" panose="02020603050405020304" charset="0"/>
            </a:endParaRPr>
          </a:p>
          <a:p>
            <a:pPr marL="0" indent="0">
              <a:buNone/>
            </a:pPr>
            <a:r>
              <a:rPr lang="en-IN" altLang="en-US" sz="1800" dirty="0">
                <a:latin typeface="Times New Roman" panose="02020603050405020304" charset="0"/>
                <a:cs typeface="Times New Roman" panose="02020603050405020304" charset="0"/>
              </a:rPr>
              <a:t>	</a:t>
            </a: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noChangeAspect="1"/>
          </p:cNvGraphicFramePr>
          <p:nvPr>
            <p:ph sz="half" idx="2"/>
          </p:nvPr>
        </p:nvGraphicFramePr>
        <p:xfrm>
          <a:off x="1448435" y="1586865"/>
          <a:ext cx="6915785" cy="2533015"/>
        </p:xfrm>
        <a:graphic>
          <a:graphicData uri="http://schemas.openxmlformats.org/presentationml/2006/ole">
            <mc:AlternateContent xmlns:mc="http://schemas.openxmlformats.org/markup-compatibility/2006">
              <mc:Choice xmlns:v="urn:schemas-microsoft-com:vml" Requires="v">
                <p:oleObj spid="_x0000_s34844" name="Micrografx FlowCharter 7 Document" r:id="rId3" imgW="6680835" imgH="2491740" progId="">
                  <p:embed/>
                </p:oleObj>
              </mc:Choice>
              <mc:Fallback>
                <p:oleObj name="Micrografx FlowCharter 7 Document" r:id="rId3" imgW="6680835" imgH="2491740" progId="">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8435" y="1586865"/>
                        <a:ext cx="6915785" cy="2533015"/>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Correcting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Corrects parsed individual data components using sophisticated data algorithms and secondary data sources.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Example include replacing a vanity address and adding a zip code.</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Autofit/>
          </a:bodyPr>
          <a:lstStyle/>
          <a:p>
            <a:pPr marL="0" indent="0">
              <a:buNone/>
            </a:pPr>
            <a:r>
              <a:rPr sz="1800">
                <a:sym typeface="+mn-ea"/>
              </a:rPr>
              <a:t>Correcting</a:t>
            </a:r>
            <a:endParaRPr lang="en-US" sz="1800" dirty="0"/>
          </a:p>
          <a:p>
            <a:pPr marL="0" indent="0">
              <a:buNone/>
            </a:pPr>
            <a:endParaRPr lang="en-US" sz="18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94790" y="1482725"/>
            <a:ext cx="7169150" cy="281051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Standardizing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Standardizing applies conversion routines to transform data into its preferred (and consistent) format using both standard and custom business rules.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Examples include adding a pre name, replacing a nickname, and using a preferred street name. </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Autofit/>
          </a:bodyPr>
          <a:lstStyle/>
          <a:p>
            <a:pPr marL="0" indent="0">
              <a:buNone/>
            </a:pPr>
            <a:r>
              <a:rPr sz="1800">
                <a:sym typeface="+mn-ea"/>
              </a:rPr>
              <a:t>Standardizing</a:t>
            </a:r>
            <a:endParaRPr lang="en-US" sz="1800" dirty="0"/>
          </a:p>
          <a:p>
            <a:pPr marL="0" indent="0">
              <a:buNone/>
            </a:pPr>
            <a:endParaRPr lang="en-US" sz="18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noChangeAspect="1"/>
          </p:cNvGraphicFramePr>
          <p:nvPr>
            <p:ph sz="half" idx="2"/>
          </p:nvPr>
        </p:nvGraphicFramePr>
        <p:xfrm>
          <a:off x="2202815" y="1607820"/>
          <a:ext cx="5798185" cy="2549525"/>
        </p:xfrm>
        <a:graphic>
          <a:graphicData uri="http://schemas.openxmlformats.org/presentationml/2006/ole">
            <mc:AlternateContent xmlns:mc="http://schemas.openxmlformats.org/markup-compatibility/2006">
              <mc:Choice xmlns:v="urn:schemas-microsoft-com:vml" Requires="v">
                <p:oleObj spid="_x0000_s35868" name="Micrografx FlowCharter 7 Document" r:id="rId3" imgW="6906895" imgH="3323590" progId="">
                  <p:embed/>
                </p:oleObj>
              </mc:Choice>
              <mc:Fallback>
                <p:oleObj name="Micrografx FlowCharter 7 Document" r:id="rId3" imgW="6906895" imgH="3323590" progId="">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815" y="1607820"/>
                        <a:ext cx="579818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Matching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Searching and matching records within and across the parsed, corrected and standardized data based on predefined business rules to eliminate duplications.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Examples include identifying similar names and addresses.</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Autofit/>
          </a:bodyPr>
          <a:lstStyle/>
          <a:p>
            <a:pPr marL="0" indent="0">
              <a:buNone/>
            </a:pPr>
            <a:r>
              <a:rPr sz="1800">
                <a:sym typeface="+mn-ea"/>
              </a:rPr>
              <a:t>Matching</a:t>
            </a:r>
            <a:endParaRPr lang="en-US" sz="1800" dirty="0"/>
          </a:p>
          <a:p>
            <a:pPr marL="0" indent="0">
              <a:buNone/>
            </a:pPr>
            <a:endParaRPr lang="en-US" sz="18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p:cNvGraphicFramePr>
            <a:graphicFrameLocks noGrp="1" noChangeAspect="1"/>
          </p:cNvGraphicFramePr>
          <p:nvPr>
            <p:ph sz="half" idx="2"/>
          </p:nvPr>
        </p:nvGraphicFramePr>
        <p:xfrm>
          <a:off x="1843405" y="1362710"/>
          <a:ext cx="6157595" cy="2875915"/>
        </p:xfrm>
        <a:graphic>
          <a:graphicData uri="http://schemas.openxmlformats.org/presentationml/2006/ole">
            <mc:AlternateContent xmlns:mc="http://schemas.openxmlformats.org/markup-compatibility/2006">
              <mc:Choice xmlns:v="urn:schemas-microsoft-com:vml" Requires="v">
                <p:oleObj spid="_x0000_s36892" name="Micrografx FlowCharter 7 Document" r:id="rId3" imgW="7021195" imgH="3734435" progId="">
                  <p:embed/>
                </p:oleObj>
              </mc:Choice>
              <mc:Fallback>
                <p:oleObj name="Micrografx FlowCharter 7 Document" r:id="rId3" imgW="7021195" imgH="3734435" progId="">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405" y="1362710"/>
                        <a:ext cx="6157595" cy="2875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Day Wise Schedule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v"/>
            </a:pPr>
            <a:r>
              <a:rPr sz="1600">
                <a:latin typeface="Times New Roman" panose="02020603050405020304" charset="0"/>
                <a:cs typeface="Times New Roman" panose="02020603050405020304" charset="0"/>
                <a:sym typeface="+mn-ea"/>
              </a:rPr>
              <a:t>Day 1</a:t>
            </a:r>
            <a:endParaRPr lang="en-US" sz="1600">
              <a:latin typeface="Times New Roman" panose="02020603050405020304" charset="0"/>
              <a:cs typeface="Times New Roman" panose="02020603050405020304" charset="0"/>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Lesson 1: Basic Concepts</a:t>
            </a:r>
            <a:endParaRPr lang="en-US" sz="1600">
              <a:latin typeface="Times New Roman" panose="02020603050405020304" charset="0"/>
              <a:cs typeface="Times New Roman" panose="02020603050405020304" charset="0"/>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Lesson 2: ETL Process</a:t>
            </a:r>
            <a:endParaRPr lang="en-US" sz="1600">
              <a:latin typeface="Times New Roman" panose="02020603050405020304" charset="0"/>
              <a:cs typeface="Times New Roman" panose="02020603050405020304" charset="0"/>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Lesson 3: Operational considerations</a:t>
            </a:r>
            <a:endParaRPr lang="en-US" sz="1600">
              <a:latin typeface="Times New Roman" panose="02020603050405020304" charset="0"/>
              <a:cs typeface="Times New Roman" panose="02020603050405020304" charset="0"/>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Lesson 4: ETL Tools</a:t>
            </a:r>
            <a:endParaRPr lang="en-US" sz="16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Consolidating</a:t>
            </a:r>
            <a:endParaRPr lang="en-US" sz="1600" dirty="0">
              <a:latin typeface="Times New Roman" panose="02020603050405020304" charset="0"/>
              <a:cs typeface="Times New Roman" panose="02020603050405020304" charset="0"/>
            </a:endParaRPr>
          </a:p>
          <a:p>
            <a:pPr marL="0" indent="0">
              <a:buNone/>
            </a:pPr>
            <a:r>
              <a:rPr sz="1600">
                <a:latin typeface="Times New Roman" panose="02020603050405020304" charset="0"/>
                <a:cs typeface="Times New Roman" panose="02020603050405020304" charset="0"/>
                <a:sym typeface="+mn-ea"/>
              </a:rPr>
              <a:t>Analyzing and identifying relationships between matched records and consolidating/merging them into ONE representation.</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Autofit/>
          </a:bodyPr>
          <a:lstStyle/>
          <a:p>
            <a:pPr marL="0" indent="0">
              <a:buNone/>
            </a:pPr>
            <a:r>
              <a:rPr sz="1800">
                <a:sym typeface="+mn-ea"/>
              </a:rPr>
              <a:t>Consolidating</a:t>
            </a:r>
            <a:endParaRPr lang="en-US" sz="1800" dirty="0"/>
          </a:p>
          <a:p>
            <a:pPr marL="0" indent="0">
              <a:buNone/>
            </a:pPr>
            <a:endParaRPr lang="en-US" sz="18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p:cNvGraphicFramePr>
            <a:graphicFrameLocks noGrp="1" noChangeAspect="1"/>
          </p:cNvGraphicFramePr>
          <p:nvPr>
            <p:ph sz="half" idx="2"/>
          </p:nvPr>
        </p:nvGraphicFramePr>
        <p:xfrm>
          <a:off x="1028700" y="2014855"/>
          <a:ext cx="7075170" cy="1841500"/>
        </p:xfrm>
        <a:graphic>
          <a:graphicData uri="http://schemas.openxmlformats.org/presentationml/2006/ole">
            <mc:AlternateContent xmlns:mc="http://schemas.openxmlformats.org/markup-compatibility/2006">
              <mc:Choice xmlns:v="urn:schemas-microsoft-com:vml" Requires="v">
                <p:oleObj spid="_x0000_s37916" name="Micrografx FlowCharter 7 Document" r:id="rId3" imgW="7238365" imgH="2211705" progId="">
                  <p:embed/>
                </p:oleObj>
              </mc:Choice>
              <mc:Fallback>
                <p:oleObj name="Micrografx FlowCharter 7 Document" r:id="rId3" imgW="7238365" imgH="2211705" progId="">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2014855"/>
                        <a:ext cx="7075170" cy="184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Conditioning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conversion of data types from the source to the target data store (warehouse) -- always a relational database</a:t>
            </a:r>
            <a:endParaRPr lang="en-US" sz="1600" dirty="0">
              <a:latin typeface="Times New Roman" panose="02020603050405020304" charset="0"/>
              <a:cs typeface="Times New Roman" panose="02020603050405020304" charset="0"/>
            </a:endParaRPr>
          </a:p>
          <a:p>
            <a:pPr lvl="1"/>
            <a:r>
              <a:rPr sz="1600" dirty="0" err="1">
                <a:latin typeface="Times New Roman" panose="02020603050405020304" charset="0"/>
                <a:cs typeface="Times New Roman" panose="02020603050405020304" charset="0"/>
                <a:sym typeface="+mn-ea"/>
              </a:rPr>
              <a:t>Eg</a:t>
            </a:r>
            <a:r>
              <a:rPr sz="1600">
                <a:latin typeface="Times New Roman" panose="02020603050405020304" charset="0"/>
                <a:cs typeface="Times New Roman" panose="02020603050405020304" charset="0"/>
                <a:sym typeface="+mn-ea"/>
              </a:rPr>
              <a:t>. OLTP Date stored as text (DDMMYY); DW format is Oracle Date type</a:t>
            </a:r>
            <a:endParaRPr lang="en-US" sz="16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Autofit/>
          </a:bodyPr>
          <a:lstStyle/>
          <a:p>
            <a:pPr marL="0" indent="0">
              <a:buNone/>
            </a:pPr>
            <a:r>
              <a:rPr sz="1800">
                <a:sym typeface="+mn-ea"/>
              </a:rPr>
              <a:t>Conditioning</a:t>
            </a:r>
            <a:endParaRPr lang="en-US" sz="1800" dirty="0"/>
          </a:p>
          <a:p>
            <a:pPr marL="0" indent="0">
              <a:buNone/>
            </a:pPr>
            <a:endParaRPr lang="en-US" sz="18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42645" y="1499870"/>
            <a:ext cx="7681595" cy="301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marL="0" indent="0">
              <a:buNone/>
            </a:pPr>
            <a:endParaRPr sz="1600">
              <a:latin typeface="Times New Roman" panose="02020603050405020304" charset="0"/>
              <a:cs typeface="Times New Roman" panose="02020603050405020304" charset="0"/>
              <a:sym typeface="+mn-ea"/>
            </a:endParaRPr>
          </a:p>
          <a:p>
            <a:pPr marL="0" indent="0">
              <a:buNone/>
            </a:pPr>
            <a:r>
              <a:rPr sz="1600">
                <a:latin typeface="Times New Roman" panose="02020603050405020304" charset="0"/>
                <a:cs typeface="Times New Roman" panose="02020603050405020304" charset="0"/>
                <a:sym typeface="+mn-ea"/>
              </a:rPr>
              <a:t>Enrichment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Adding/combining external data values, rules to enrich the information already existing in the data</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E.g. If we can get a list that provides a relationship between Zip Code, City and State, then if a address field has Zip code 06905 it be safely assumed and address can be enriched by doing a lookup on this table to get Zip Code 06905 –&gt; City Stamford –&gt; State CT </a:t>
            </a:r>
            <a:endParaRPr lang="en-US" sz="1600" dirty="0">
              <a:latin typeface="Times New Roman" panose="02020603050405020304" charset="0"/>
              <a:cs typeface="Times New Roman" panose="02020603050405020304" charset="0"/>
            </a:endParaRPr>
          </a:p>
          <a:p>
            <a:pPr lvl="1"/>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Data Transformation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Autofit/>
          </a:bodyPr>
          <a:lstStyle/>
          <a:p>
            <a:pPr lvl="1"/>
            <a:r>
              <a:rPr sz="1800" b="1">
                <a:latin typeface="Times New Roman" panose="02020603050405020304" charset="0"/>
                <a:cs typeface="Times New Roman" panose="02020603050405020304" charset="0"/>
                <a:sym typeface="+mn-ea"/>
              </a:rPr>
              <a:t>Enrichment</a:t>
            </a:r>
            <a:endParaRPr lang="en-US" sz="1800" b="1" dirty="0">
              <a:latin typeface="Times New Roman" panose="02020603050405020304" charset="0"/>
              <a:cs typeface="Times New Roman" panose="02020603050405020304" charset="0"/>
            </a:endParaRPr>
          </a:p>
          <a:p>
            <a:pPr lvl="1"/>
            <a:endParaRPr lang="en-US" sz="1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05205" y="1391285"/>
            <a:ext cx="7054215" cy="306959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Loading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lvl="1"/>
            <a:endParaRPr sz="1600">
              <a:latin typeface="Times New Roman" panose="02020603050405020304" charset="0"/>
              <a:cs typeface="Times New Roman" panose="02020603050405020304" charset="0"/>
              <a:sym typeface="+mn-ea"/>
            </a:endParaRPr>
          </a:p>
          <a:p>
            <a:pPr lvl="1"/>
            <a:r>
              <a:rPr sz="1600">
                <a:latin typeface="Times New Roman" panose="02020603050405020304" charset="0"/>
                <a:cs typeface="Times New Roman" panose="02020603050405020304" charset="0"/>
                <a:sym typeface="+mn-ea"/>
              </a:rPr>
              <a:t>Data are physically moved to the data warehouse</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loading takes place within a “load window”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Loading the Extracted and Transformed data into the Staging Area or Data Warehouse.</a:t>
            </a:r>
            <a:endParaRPr lang="en-US" sz="1600" dirty="0">
              <a:latin typeface="Times New Roman" panose="02020603050405020304" charset="0"/>
              <a:cs typeface="Times New Roman" panose="02020603050405020304" charset="0"/>
            </a:endParaRPr>
          </a:p>
          <a:p>
            <a:pPr lvl="1"/>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Data Loading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193540"/>
          </a:xfrm>
        </p:spPr>
        <p:txBody>
          <a:bodyPr>
            <a:noAutofit/>
          </a:bodyPr>
          <a:lstStyle/>
          <a:p>
            <a:pPr lvl="1"/>
            <a:endParaRPr sz="1600">
              <a:latin typeface="Times New Roman" panose="02020603050405020304" charset="0"/>
              <a:cs typeface="Times New Roman" panose="02020603050405020304" charset="0"/>
              <a:sym typeface="+mn-ea"/>
            </a:endParaRPr>
          </a:p>
          <a:p>
            <a:pPr lvl="1"/>
            <a:r>
              <a:rPr sz="1600">
                <a:latin typeface="Times New Roman" panose="02020603050405020304" charset="0"/>
                <a:cs typeface="Times New Roman" panose="02020603050405020304" charset="0"/>
                <a:sym typeface="+mn-ea"/>
              </a:rPr>
              <a:t>First time bulk load to get the historical data into the  Data Warehouse</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Periodic Incremental loads to bring in modified data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Design load strategy to using appropriate Slowly Changing Dimension type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Loading window should be as small as possible</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Should be clubbed with strong Error Management process to capture the failures or rejections in the Loading process</a:t>
            </a:r>
            <a:endParaRPr lang="en-US" sz="1600" dirty="0">
              <a:latin typeface="Times New Roman" panose="02020603050405020304" charset="0"/>
              <a:cs typeface="Times New Roman" panose="02020603050405020304" charset="0"/>
            </a:endParaRPr>
          </a:p>
          <a:p>
            <a:pPr marL="456565" lvl="1"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a:latin typeface="Times New Roman" panose="02020603050405020304" charset="0"/>
                <a:cs typeface="Times New Roman" panose="02020603050405020304" charset="0"/>
                <a:sym typeface="+mn-ea"/>
              </a:rPr>
              <a:t>Slowly Changing Dimension Types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marL="456565" lvl="1" indent="0">
              <a:buNone/>
            </a:pPr>
            <a:r>
              <a:rPr sz="1400">
                <a:latin typeface="Times New Roman" panose="02020603050405020304" charset="0"/>
                <a:cs typeface="Times New Roman" panose="02020603050405020304" charset="0"/>
                <a:sym typeface="+mn-ea"/>
              </a:rPr>
              <a:t>Three types of slowly changing dimensions</a:t>
            </a:r>
            <a:endParaRPr lang="en-US" sz="1400" dirty="0">
              <a:latin typeface="Times New Roman" panose="02020603050405020304" charset="0"/>
              <a:cs typeface="Times New Roman" panose="02020603050405020304" charset="0"/>
            </a:endParaRPr>
          </a:p>
          <a:p>
            <a:pPr lvl="1"/>
            <a:r>
              <a:rPr sz="1400" b="1">
                <a:latin typeface="Times New Roman" panose="02020603050405020304" charset="0"/>
                <a:cs typeface="Times New Roman" panose="02020603050405020304" charset="0"/>
                <a:sym typeface="+mn-ea"/>
              </a:rPr>
              <a:t>Type 1</a:t>
            </a:r>
            <a:endParaRPr lang="en-US" sz="1400" b="1"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Updates existing record with modifications</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Does not maintain history</a:t>
            </a:r>
            <a:endParaRPr lang="en-US" sz="1400" dirty="0">
              <a:latin typeface="Times New Roman" panose="02020603050405020304" charset="0"/>
              <a:cs typeface="Times New Roman" panose="02020603050405020304" charset="0"/>
            </a:endParaRPr>
          </a:p>
          <a:p>
            <a:pPr lvl="1"/>
            <a:r>
              <a:rPr sz="1400" b="1">
                <a:latin typeface="Times New Roman" panose="02020603050405020304" charset="0"/>
                <a:cs typeface="Times New Roman" panose="02020603050405020304" charset="0"/>
                <a:sym typeface="+mn-ea"/>
              </a:rPr>
              <a:t>Type 2</a:t>
            </a:r>
            <a:r>
              <a:rPr sz="1400">
                <a:latin typeface="Times New Roman" panose="02020603050405020304" charset="0"/>
                <a:cs typeface="Times New Roman" panose="02020603050405020304" charset="0"/>
                <a:sym typeface="+mn-ea"/>
              </a:rPr>
              <a:t>	</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Adds new record</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Maintain history</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Maintains old record</a:t>
            </a:r>
            <a:endParaRPr lang="en-US" sz="1400" dirty="0">
              <a:latin typeface="Times New Roman" panose="02020603050405020304" charset="0"/>
              <a:cs typeface="Times New Roman" panose="02020603050405020304" charset="0"/>
            </a:endParaRPr>
          </a:p>
          <a:p>
            <a:pPr lvl="1"/>
            <a:r>
              <a:rPr sz="1400" b="1">
                <a:latin typeface="Times New Roman" panose="02020603050405020304" charset="0"/>
                <a:cs typeface="Times New Roman" panose="02020603050405020304" charset="0"/>
                <a:sym typeface="+mn-ea"/>
              </a:rPr>
              <a:t>Type 3:  </a:t>
            </a:r>
            <a:endParaRPr lang="en-US" sz="1400" b="1"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Keep old and new values in the existing row</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Requires a design change</a:t>
            </a:r>
            <a:endParaRPr lang="en-US" sz="1400" dirty="0">
              <a:latin typeface="Times New Roman" panose="02020603050405020304" charset="0"/>
              <a:cs typeface="Times New Roman" panose="02020603050405020304" charset="0"/>
            </a:endParaRPr>
          </a:p>
          <a:p>
            <a:pPr marL="456565" lvl="1" indent="0">
              <a:buNone/>
            </a:pPr>
            <a:endParaRPr lang="en-US" sz="14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a:sym typeface="+mn-ea"/>
              </a:rPr>
              <a:t>Meta Data</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Data about data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Needed by both information technology personnel and users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IT personnel need to know data sources and targets; database, table and column names; refresh schedules; data usage measures; etc.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Users need to know entity/attribute definitions; reports/query tools available; report distribution information; help desk contact information, etc. </a:t>
            </a:r>
            <a:endParaRPr lang="en-US" sz="1600" dirty="0">
              <a:latin typeface="Times New Roman" panose="02020603050405020304" charset="0"/>
              <a:cs typeface="Times New Roman" panose="02020603050405020304" charset="0"/>
            </a:endParaRPr>
          </a:p>
          <a:p>
            <a:pPr marL="456565" lvl="1"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Table of Contents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lstStyle/>
          <a:p>
            <a:pPr>
              <a:buFont typeface="Wingdings" panose="05000000000000000000" charset="0"/>
              <a:buChar char="v"/>
            </a:pPr>
            <a:r>
              <a:rPr sz="1400">
                <a:latin typeface="Times New Roman" panose="02020603050405020304" charset="0"/>
                <a:cs typeface="Times New Roman" panose="02020603050405020304" charset="0"/>
                <a:sym typeface="+mn-ea"/>
              </a:rPr>
              <a:t>Lesson 1: Basic concepts</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1.1: Data warehouse</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1.2: Data warehousing strategies</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1.3: Data warehouse architecture</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1.4: ETL Meaning</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1.5: Need for ETL</a:t>
            </a:r>
            <a:endParaRPr lang="en-US" sz="1400">
              <a:latin typeface="Times New Roman" panose="02020603050405020304" charset="0"/>
              <a:cs typeface="Times New Roman" panose="02020603050405020304" charset="0"/>
            </a:endParaRPr>
          </a:p>
          <a:p>
            <a:pPr>
              <a:buNone/>
            </a:pPr>
            <a:endParaRPr lang="en-US" sz="1400">
              <a:latin typeface="Times New Roman" panose="02020603050405020304" charset="0"/>
              <a:cs typeface="Times New Roman" panose="02020603050405020304" charset="0"/>
            </a:endParaRPr>
          </a:p>
          <a:p>
            <a:pPr>
              <a:buFont typeface="Wingdings" panose="05000000000000000000" charset="0"/>
              <a:buChar char="v"/>
            </a:pPr>
            <a:r>
              <a:rPr sz="1400">
                <a:latin typeface="Times New Roman" panose="02020603050405020304" charset="0"/>
                <a:cs typeface="Times New Roman" panose="02020603050405020304" charset="0"/>
                <a:sym typeface="+mn-ea"/>
              </a:rPr>
              <a:t>Lesson 2: ETL process</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2.1: Data extraction</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2.2: Data transformation</a:t>
            </a:r>
            <a:endParaRPr lang="en-US" sz="1400">
              <a:latin typeface="Times New Roman" panose="02020603050405020304" charset="0"/>
              <a:cs typeface="Times New Roman" panose="02020603050405020304" charset="0"/>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2.3: Data Loading</a:t>
            </a:r>
            <a:endParaRPr lang="en-US" sz="1400">
              <a:latin typeface="Times New Roman" panose="02020603050405020304" charset="0"/>
              <a:cs typeface="Times New Roman" panose="02020603050405020304" charset="0"/>
              <a:sym typeface="+mn-ea"/>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a:sym typeface="+mn-ea"/>
              </a:rPr>
              <a:t>Meta Data</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Wingdings" panose="05000000000000000000" charset="0"/>
              <a:buChar char="q"/>
            </a:pP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Metadata is more comprehensive and transcends the data.</a:t>
            </a:r>
            <a:endParaRPr lang="en-US" sz="1600" dirty="0">
              <a:latin typeface="Times New Roman" panose="02020603050405020304" charset="0"/>
              <a:cs typeface="Times New Roman" panose="02020603050405020304" charset="0"/>
            </a:endParaRPr>
          </a:p>
          <a:p>
            <a:pPr marL="456565" lvl="1" indent="0">
              <a:buNone/>
            </a:pPr>
            <a:endParaRPr lang="en-US" sz="1600" dirty="0">
              <a:latin typeface="Times New Roman" panose="02020603050405020304" charset="0"/>
              <a:cs typeface="Times New Roman" panose="02020603050405020304" charset="0"/>
            </a:endParaRPr>
          </a:p>
          <a:p>
            <a:pPr lvl="1"/>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Metadata provide the </a:t>
            </a:r>
            <a:r>
              <a:rPr sz="1600" b="1" i="1">
                <a:solidFill>
                  <a:srgbClr val="FF0000"/>
                </a:solidFill>
                <a:latin typeface="Times New Roman" panose="02020603050405020304" charset="0"/>
                <a:cs typeface="Times New Roman" panose="02020603050405020304" charset="0"/>
                <a:sym typeface="+mn-ea"/>
              </a:rPr>
              <a:t>format and name</a:t>
            </a:r>
            <a:r>
              <a:rPr sz="1600" b="1" i="1">
                <a:solidFill>
                  <a:srgbClr val="FFC000"/>
                </a:solidFill>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of data items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It actually provides the </a:t>
            </a:r>
            <a:r>
              <a:rPr sz="1600" b="1" i="1">
                <a:solidFill>
                  <a:srgbClr val="FF0000"/>
                </a:solidFill>
                <a:latin typeface="Times New Roman" panose="02020603050405020304" charset="0"/>
                <a:cs typeface="Times New Roman" panose="02020603050405020304" charset="0"/>
                <a:sym typeface="+mn-ea"/>
              </a:rPr>
              <a:t>context</a:t>
            </a:r>
            <a:r>
              <a:rPr sz="1600">
                <a:latin typeface="Times New Roman" panose="02020603050405020304" charset="0"/>
                <a:cs typeface="Times New Roman" panose="02020603050405020304" charset="0"/>
                <a:sym typeface="+mn-ea"/>
              </a:rPr>
              <a:t> in which the data element exists.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provides information such as the </a:t>
            </a:r>
            <a:r>
              <a:rPr sz="1600" b="1" i="1">
                <a:solidFill>
                  <a:srgbClr val="FF0000"/>
                </a:solidFill>
                <a:latin typeface="Times New Roman" panose="02020603050405020304" charset="0"/>
                <a:cs typeface="Times New Roman" panose="02020603050405020304" charset="0"/>
                <a:sym typeface="+mn-ea"/>
              </a:rPr>
              <a:t>domain</a:t>
            </a:r>
            <a:r>
              <a:rPr sz="1600">
                <a:latin typeface="Times New Roman" panose="02020603050405020304" charset="0"/>
                <a:cs typeface="Times New Roman" panose="02020603050405020304" charset="0"/>
                <a:sym typeface="+mn-ea"/>
              </a:rPr>
              <a:t> of possible values;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a:t>
            </a:r>
            <a:r>
              <a:rPr sz="1600" b="1" i="1">
                <a:solidFill>
                  <a:srgbClr val="FF0000"/>
                </a:solidFill>
                <a:latin typeface="Times New Roman" panose="02020603050405020304" charset="0"/>
                <a:cs typeface="Times New Roman" panose="02020603050405020304" charset="0"/>
                <a:sym typeface="+mn-ea"/>
              </a:rPr>
              <a:t>relation</a:t>
            </a:r>
            <a:r>
              <a:rPr sz="1600">
                <a:latin typeface="Times New Roman" panose="02020603050405020304" charset="0"/>
                <a:cs typeface="Times New Roman" panose="02020603050405020304" charset="0"/>
                <a:sym typeface="+mn-ea"/>
              </a:rPr>
              <a:t> that data element has to others;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data's </a:t>
            </a:r>
            <a:r>
              <a:rPr sz="1600" b="1" i="1">
                <a:solidFill>
                  <a:srgbClr val="FF0000"/>
                </a:solidFill>
                <a:latin typeface="Times New Roman" panose="02020603050405020304" charset="0"/>
                <a:cs typeface="Times New Roman" panose="02020603050405020304" charset="0"/>
                <a:sym typeface="+mn-ea"/>
              </a:rPr>
              <a:t>business rules</a:t>
            </a:r>
            <a:r>
              <a:rPr sz="1600">
                <a:latin typeface="Times New Roman" panose="02020603050405020304" charset="0"/>
                <a:cs typeface="Times New Roman" panose="02020603050405020304" charset="0"/>
                <a:sym typeface="+mn-ea"/>
              </a:rPr>
              <a: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and even the </a:t>
            </a:r>
            <a:r>
              <a:rPr sz="1600" b="1" i="1">
                <a:solidFill>
                  <a:srgbClr val="FF0000"/>
                </a:solidFill>
                <a:latin typeface="Times New Roman" panose="02020603050405020304" charset="0"/>
                <a:cs typeface="Times New Roman" panose="02020603050405020304" charset="0"/>
                <a:sym typeface="+mn-ea"/>
              </a:rPr>
              <a:t>origin of the data</a:t>
            </a:r>
            <a:r>
              <a:rPr sz="1600">
                <a:solidFill>
                  <a:srgbClr val="FF0000"/>
                </a:solidFill>
                <a:latin typeface="Times New Roman" panose="02020603050405020304" charset="0"/>
                <a:cs typeface="Times New Roman" panose="02020603050405020304" charset="0"/>
                <a:sym typeface="+mn-ea"/>
              </a:rPr>
              <a:t>.</a:t>
            </a:r>
            <a:r>
              <a:rPr sz="1600">
                <a:latin typeface="Times New Roman" panose="02020603050405020304" charset="0"/>
                <a:cs typeface="Times New Roman" panose="02020603050405020304" charset="0"/>
                <a:sym typeface="+mn-ea"/>
              </a:rPr>
              <a:t> </a:t>
            </a:r>
            <a:endParaRPr lang="en-US" sz="1600" dirty="0">
              <a:latin typeface="Times New Roman" panose="02020603050405020304" charset="0"/>
              <a:cs typeface="Times New Roman" panose="02020603050405020304" charset="0"/>
            </a:endParaRPr>
          </a:p>
          <a:p>
            <a:pPr marL="456565" lvl="1" indent="0">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Importance of Metadata</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Metadata establish the context of the Warehouse data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Metadata facilitate the Analysis Process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Metadata are a form of Audit Trail for Data Transformation</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Metadata Improve or Maintain Data Quality</a:t>
            </a:r>
            <a:endParaRPr lang="en-US" sz="1600" dirty="0">
              <a:latin typeface="Times New Roman" panose="02020603050405020304" charset="0"/>
              <a:cs typeface="Times New Roman" panose="02020603050405020304" charset="0"/>
            </a:endParaRPr>
          </a:p>
          <a:p>
            <a:pPr lvl="1">
              <a:buNone/>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Feature of ETL Tools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Support data extraction, cleansing, aggregation, reorganization, transformation, and load operations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Generate and maintain centralized metadata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Filter data, convert codes, calculate derived values, map source data fields to target data fields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Automatic generation of ETL programs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Closely integrated with RDBMS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High speed loading of target data warehouses using Engine-driven ETL Tools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Advantages of using ETL Tools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GUI based design of jobs – ease of development and maintenance</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Generation of directly executable code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Engine driven technology is fast, efficient and multithreaded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In-memory data streaming for high-speed data processing</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Products are easy to learn and require less training</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Advantages of using ETL Tools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Automatic generation and maintenance of open, extensible metadata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Support for multiple data formats and platforms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Large number of vendor supplied data transformation objects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Example of ETL requirements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Integration of masters across different systems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E.g. State code AP could mean Andhra Pradesh in one system while it could mean Arunachal Pradesh in another</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De-duplication of data from different systems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E.g. State Karnataka could be represented as KA in one system and KN in another system</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Mapping of old codes to Data Warehouse codes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Data Cleansing - Changing to upper case, assigning defaults to unavailable data elements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Summary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In this module, you learned about the following: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ETL process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Cleansing steps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marL="456565" lvl="1" indent="0">
              <a:buFont typeface="Arial" panose="020B0604020202020204" pitchFamily="34" charset="0"/>
              <a:buNone/>
            </a:pPr>
            <a:endParaRPr sz="2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endParaRPr sz="2800" b="1">
              <a:latin typeface="Times New Roman" panose="02020603050405020304" charset="0"/>
              <a:cs typeface="Times New Roman" panose="02020603050405020304" charset="0"/>
              <a:sym typeface="+mn-ea"/>
            </a:endParaRPr>
          </a:p>
          <a:p>
            <a:pPr marL="456565" lvl="1" indent="0">
              <a:buFont typeface="Arial" panose="020B0604020202020204" pitchFamily="34" charset="0"/>
              <a:buNone/>
            </a:pPr>
            <a:r>
              <a:rPr lang="en-IN" altLang="en-US" sz="2800" b="1">
                <a:latin typeface="Times New Roman" panose="02020603050405020304" charset="0"/>
                <a:cs typeface="Times New Roman" panose="02020603050405020304" charset="0"/>
                <a:sym typeface="+mn-ea"/>
              </a:rPr>
              <a:t>	</a:t>
            </a:r>
            <a:r>
              <a:rPr sz="2800" b="1">
                <a:latin typeface="Times New Roman" panose="02020603050405020304" charset="0"/>
                <a:cs typeface="Times New Roman" panose="02020603050405020304" charset="0"/>
                <a:sym typeface="+mn-ea"/>
              </a:rPr>
              <a:t>Lesson 3: Operational Considerations</a:t>
            </a:r>
            <a:endParaRPr lang="en-US" sz="2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8375015" cy="676275"/>
          </a:xfrm>
        </p:spPr>
        <p:txBody>
          <a:bodyPr/>
          <a:lstStyle/>
          <a:p>
            <a:r>
              <a:rPr lang="en-IN" altLang="en-US" sz="2800" b="1" dirty="0">
                <a:latin typeface="Times New Roman" panose="02020603050405020304" charset="0"/>
                <a:cs typeface="Times New Roman" panose="02020603050405020304" charset="0"/>
              </a:rPr>
              <a:t>Lesson </a:t>
            </a:r>
            <a:r>
              <a:rPr lang="en-US" sz="2800" b="1" dirty="0">
                <a:latin typeface="Times New Roman" panose="02020603050405020304" charset="0"/>
                <a:cs typeface="Times New Roman" panose="02020603050405020304" charset="0"/>
              </a:rPr>
              <a:t>Objectives</a:t>
            </a:r>
            <a:r>
              <a:rPr lang="en-IN" altLang="en-US" sz="2800" b="1" dirty="0">
                <a:latin typeface="Times New Roman" panose="02020603050405020304" charset="0"/>
                <a:cs typeface="Times New Roman" panose="02020603050405020304" charset="0"/>
              </a:rPr>
              <a:t> </a:t>
            </a:r>
          </a:p>
        </p:txBody>
      </p:sp>
      <p:sp>
        <p:nvSpPr>
          <p:cNvPr id="3" name="Content Placeholder 2"/>
          <p:cNvSpPr>
            <a:spLocks noGrp="1"/>
          </p:cNvSpPr>
          <p:nvPr>
            <p:ph idx="1"/>
          </p:nvPr>
        </p:nvSpPr>
        <p:spPr/>
        <p:txBody>
          <a:bodyPr/>
          <a:lstStyle/>
          <a:p>
            <a:pPr marL="456565" lvl="1" indent="0">
              <a:buFont typeface="Arial" panose="020B0604020202020204" pitchFamily="34" charset="0"/>
              <a:buNone/>
            </a:pPr>
            <a:endParaRPr sz="1600">
              <a:latin typeface="Times New Roman" panose="02020603050405020304" charset="0"/>
              <a:cs typeface="Times New Roman" panose="02020603050405020304" charset="0"/>
              <a:sym typeface="+mn-ea"/>
            </a:endParaRPr>
          </a:p>
          <a:p>
            <a:pPr lvl="1">
              <a:buFont typeface="Wingdings" panose="05000000000000000000" charset="0"/>
              <a:buChar char="ü"/>
            </a:pPr>
            <a:r>
              <a:rPr sz="1600">
                <a:latin typeface="Times New Roman" panose="02020603050405020304" charset="0"/>
                <a:cs typeface="Times New Roman" panose="02020603050405020304" charset="0"/>
                <a:sym typeface="+mn-ea"/>
              </a:rPr>
              <a:t>On completion of this lesson on ETL basics, you will be able to understand:</a:t>
            </a:r>
            <a:endParaRPr lang="en-US" sz="1600" dirty="0">
              <a:latin typeface="Times New Roman" panose="02020603050405020304" charset="0"/>
              <a:cs typeface="Times New Roman" panose="02020603050405020304" charset="0"/>
            </a:endParaRPr>
          </a:p>
          <a:p>
            <a:pPr marL="1200150" lvl="2" indent="-285750">
              <a:buFont typeface="Wingdings" panose="05000000000000000000" charset="0"/>
              <a:buChar char="Ø"/>
            </a:pPr>
            <a:r>
              <a:rPr sz="1600">
                <a:latin typeface="Times New Roman" panose="02020603050405020304" charset="0"/>
                <a:cs typeface="Times New Roman" panose="02020603050405020304" charset="0"/>
                <a:sym typeface="+mn-ea"/>
              </a:rPr>
              <a:t>Handling  Exceptions in ETL</a:t>
            </a:r>
            <a:endParaRPr lang="en-US" sz="1600" dirty="0">
              <a:latin typeface="Times New Roman" panose="02020603050405020304" charset="0"/>
              <a:cs typeface="Times New Roman" panose="02020603050405020304" charset="0"/>
            </a:endParaRPr>
          </a:p>
          <a:p>
            <a:pPr marL="1200150" lvl="2" indent="-285750">
              <a:buFont typeface="Wingdings" panose="05000000000000000000" charset="0"/>
              <a:buChar char="Ø"/>
            </a:pPr>
            <a:r>
              <a:rPr sz="1600">
                <a:latin typeface="Times New Roman" panose="02020603050405020304" charset="0"/>
                <a:cs typeface="Times New Roman" panose="02020603050405020304" charset="0"/>
                <a:sym typeface="+mn-ea"/>
              </a:rPr>
              <a:t>Notifications and Alerts in ETL</a:t>
            </a:r>
            <a:endParaRPr lang="en-US" sz="1600" dirty="0">
              <a:latin typeface="Times New Roman" panose="02020603050405020304" charset="0"/>
              <a:cs typeface="Times New Roman" panose="02020603050405020304" charset="0"/>
            </a:endParaRPr>
          </a:p>
          <a:p>
            <a:pPr marL="1200150" lvl="2" indent="-285750">
              <a:buFont typeface="Wingdings" panose="05000000000000000000" charset="0"/>
              <a:buChar char="Ø"/>
            </a:pPr>
            <a:r>
              <a:rPr sz="1600">
                <a:latin typeface="Times New Roman" panose="02020603050405020304" charset="0"/>
                <a:cs typeface="Times New Roman" panose="02020603050405020304" charset="0"/>
                <a:sym typeface="+mn-ea"/>
              </a:rPr>
              <a:t>Recovery and </a:t>
            </a:r>
            <a:r>
              <a:rPr sz="1600" dirty="0" err="1">
                <a:latin typeface="Times New Roman" panose="02020603050405020304" charset="0"/>
                <a:cs typeface="Times New Roman" panose="02020603050405020304" charset="0"/>
                <a:sym typeface="+mn-ea"/>
              </a:rPr>
              <a:t>Restartability</a:t>
            </a:r>
            <a:endParaRPr lang="en-US" sz="1600" dirty="0">
              <a:latin typeface="Times New Roman" panose="02020603050405020304" charset="0"/>
              <a:cs typeface="Times New Roman" panose="02020603050405020304" charset="0"/>
            </a:endParaRPr>
          </a:p>
          <a:p>
            <a:pPr marL="1199515" lvl="2" indent="-285750">
              <a:buFont typeface="Wingdings" panose="05000000000000000000" charset="0"/>
              <a:buChar char="Ø"/>
            </a:pPr>
            <a:endParaRPr lang="en-US" sz="1600" dirty="0">
              <a:latin typeface="Times New Roman" panose="02020603050405020304" charset="0"/>
              <a:cs typeface="Times New Roman" panose="02020603050405020304" charset="0"/>
            </a:endParaRPr>
          </a:p>
        </p:txBody>
      </p:sp>
      <p:sp>
        <p:nvSpPr>
          <p:cNvPr id="5" name="Rectangle 4"/>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r>
              <a:rPr b="1">
                <a:latin typeface="Times New Roman" panose="02020603050405020304" charset="0"/>
                <a:cs typeface="Times New Roman" panose="02020603050405020304" charset="0"/>
                <a:sym typeface="+mn-ea"/>
              </a:rPr>
              <a:t>ETL Testing Considerations</a:t>
            </a: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marL="456565" lvl="1" indent="0">
              <a:buFont typeface="Wingdings" panose="05000000000000000000" charset="0"/>
              <a:buNone/>
            </a:pPr>
            <a:r>
              <a:rPr sz="1800">
                <a:latin typeface="Times New Roman" panose="02020603050405020304" charset="0"/>
                <a:cs typeface="Times New Roman" panose="02020603050405020304" charset="0"/>
                <a:sym typeface="+mn-ea"/>
              </a:rPr>
              <a:t>UNIT Testing (ensures that each component within the system successfully performs its individual responsibility when executed individually. )</a:t>
            </a:r>
            <a:endParaRPr lang="en-US" sz="1800" dirty="0">
              <a:latin typeface="Times New Roman" panose="02020603050405020304" charset="0"/>
              <a:cs typeface="Times New Roman" panose="02020603050405020304" charset="0"/>
            </a:endParaRPr>
          </a:p>
          <a:p>
            <a:pPr lvl="1">
              <a:buFont typeface="Wingdings" panose="05000000000000000000" charset="0"/>
              <a:buChar char="Ø"/>
            </a:pPr>
            <a:r>
              <a:rPr sz="1800">
                <a:latin typeface="Times New Roman" panose="02020603050405020304" charset="0"/>
                <a:cs typeface="Times New Roman" panose="02020603050405020304" charset="0"/>
                <a:sym typeface="+mn-ea"/>
              </a:rPr>
              <a:t>Checking extraction rules</a:t>
            </a:r>
            <a:endParaRPr lang="en-US" sz="1800" dirty="0">
              <a:latin typeface="Times New Roman" panose="02020603050405020304" charset="0"/>
              <a:cs typeface="Times New Roman" panose="02020603050405020304" charset="0"/>
            </a:endParaRPr>
          </a:p>
          <a:p>
            <a:pPr lvl="1">
              <a:buFont typeface="Wingdings" panose="05000000000000000000" charset="0"/>
              <a:buChar char="Ø"/>
            </a:pPr>
            <a:r>
              <a:rPr sz="1800">
                <a:latin typeface="Times New Roman" panose="02020603050405020304" charset="0"/>
                <a:cs typeface="Times New Roman" panose="02020603050405020304" charset="0"/>
                <a:sym typeface="+mn-ea"/>
              </a:rPr>
              <a:t>Transformation validation </a:t>
            </a:r>
            <a:endParaRPr lang="en-US" sz="1800" dirty="0">
              <a:latin typeface="Times New Roman" panose="02020603050405020304" charset="0"/>
              <a:cs typeface="Times New Roman" panose="02020603050405020304" charset="0"/>
            </a:endParaRPr>
          </a:p>
          <a:p>
            <a:pPr lvl="1">
              <a:buFont typeface="Wingdings" panose="05000000000000000000" charset="0"/>
              <a:buChar char="Ø"/>
            </a:pPr>
            <a:r>
              <a:rPr sz="1800">
                <a:latin typeface="Times New Roman" panose="02020603050405020304" charset="0"/>
                <a:cs typeface="Times New Roman" panose="02020603050405020304" charset="0"/>
                <a:sym typeface="+mn-ea"/>
              </a:rPr>
              <a:t>Target system data integrity</a:t>
            </a:r>
            <a:endParaRPr lang="en-US" sz="1800" dirty="0">
              <a:latin typeface="Times New Roman" panose="02020603050405020304" charset="0"/>
              <a:cs typeface="Times New Roman" panose="02020603050405020304" charset="0"/>
            </a:endParaRPr>
          </a:p>
          <a:p>
            <a:pPr lvl="1">
              <a:buFont typeface="Wingdings" panose="05000000000000000000" charset="0"/>
              <a:buChar char="Ø"/>
            </a:pPr>
            <a:r>
              <a:rPr sz="1800">
                <a:latin typeface="Times New Roman" panose="02020603050405020304" charset="0"/>
                <a:cs typeface="Times New Roman" panose="02020603050405020304" charset="0"/>
                <a:sym typeface="+mn-ea"/>
              </a:rPr>
              <a:t>Checking input data validation</a:t>
            </a:r>
            <a:endParaRPr lang="en-US" sz="1800" dirty="0">
              <a:latin typeface="Times New Roman" panose="02020603050405020304" charset="0"/>
              <a:cs typeface="Times New Roman" panose="02020603050405020304" charset="0"/>
            </a:endParaRPr>
          </a:p>
          <a:p>
            <a:pPr lvl="1">
              <a:buFont typeface="Wingdings" panose="05000000000000000000" charset="0"/>
              <a:buChar char="Ø"/>
            </a:pPr>
            <a:r>
              <a:rPr sz="1800">
                <a:latin typeface="Times New Roman" panose="02020603050405020304" charset="0"/>
                <a:cs typeface="Times New Roman" panose="02020603050405020304" charset="0"/>
                <a:sym typeface="+mn-ea"/>
              </a:rPr>
              <a:t>Test the error-handling logic</a:t>
            </a:r>
            <a:endParaRPr lang="en-US" sz="1800" dirty="0">
              <a:latin typeface="Times New Roman" panose="02020603050405020304" charset="0"/>
              <a:cs typeface="Times New Roman" panose="02020603050405020304" charset="0"/>
            </a:endParaRPr>
          </a:p>
          <a:p>
            <a:pPr lvl="1">
              <a:buFont typeface="Wingdings" panose="05000000000000000000" charset="0"/>
              <a:buChar char="Ø"/>
            </a:pPr>
            <a:r>
              <a:rPr sz="1800">
                <a:latin typeface="Times New Roman" panose="02020603050405020304" charset="0"/>
                <a:cs typeface="Times New Roman" panose="02020603050405020304" charset="0"/>
                <a:sym typeface="+mn-ea"/>
              </a:rPr>
              <a:t>Test slowly changing dimension implementation by checking the integrity of surrogate keys </a:t>
            </a:r>
            <a:endParaRPr lang="en-US" sz="1800" dirty="0">
              <a:latin typeface="Times New Roman" panose="02020603050405020304" charset="0"/>
              <a:cs typeface="Times New Roman" panose="02020603050405020304" charset="0"/>
            </a:endParaRPr>
          </a:p>
          <a:p>
            <a:pPr lvl="1">
              <a:buFont typeface="Wingdings" panose="05000000000000000000" charset="0"/>
              <a:buChar char="Ø"/>
            </a:pPr>
            <a:endParaRPr lang="en-US" sz="1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Table of Contents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v"/>
            </a:pPr>
            <a:r>
              <a:rPr sz="1400">
                <a:sym typeface="+mn-ea"/>
              </a:rPr>
              <a:t>Lesson 3: Operational Considerations </a:t>
            </a:r>
            <a:endParaRPr lang="en-US" sz="1400"/>
          </a:p>
          <a:p>
            <a:pPr lvl="1">
              <a:buFont typeface="Wingdings" panose="05000000000000000000" charset="0"/>
              <a:buChar char="Ø"/>
            </a:pPr>
            <a:r>
              <a:rPr sz="1400">
                <a:sym typeface="+mn-ea"/>
              </a:rPr>
              <a:t>3.1: Exceptional Handling</a:t>
            </a:r>
            <a:endParaRPr lang="en-US" sz="1400"/>
          </a:p>
          <a:p>
            <a:pPr lvl="1">
              <a:buFont typeface="Wingdings" panose="05000000000000000000" charset="0"/>
              <a:buChar char="Ø"/>
            </a:pPr>
            <a:r>
              <a:rPr sz="1400">
                <a:sym typeface="+mn-ea"/>
              </a:rPr>
              <a:t>3.2: Alerts and Notification</a:t>
            </a:r>
            <a:endParaRPr lang="en-US" sz="1400"/>
          </a:p>
          <a:p>
            <a:pPr lvl="1">
              <a:buFont typeface="Wingdings" panose="05000000000000000000" charset="0"/>
              <a:buChar char="Ø"/>
            </a:pPr>
            <a:r>
              <a:rPr sz="1400">
                <a:sym typeface="+mn-ea"/>
              </a:rPr>
              <a:t>3.3: Process restart-ability</a:t>
            </a:r>
            <a:endParaRPr lang="en-US" sz="1400"/>
          </a:p>
          <a:p>
            <a:pPr lvl="1">
              <a:buFont typeface="Wingdings" panose="05000000000000000000" charset="0"/>
              <a:buChar char="Ø"/>
            </a:pPr>
            <a:r>
              <a:rPr sz="1400">
                <a:sym typeface="+mn-ea"/>
              </a:rPr>
              <a:t>3.4: Job Scheduling and Monitoring</a:t>
            </a:r>
            <a:endParaRPr lang="en-US" sz="1400"/>
          </a:p>
          <a:p>
            <a:pPr lvl="1">
              <a:buFont typeface="Wingdings" panose="05000000000000000000" charset="0"/>
              <a:buChar char="Ø"/>
            </a:pPr>
            <a:endParaRPr lang="en-US" sz="1400"/>
          </a:p>
          <a:p>
            <a:pPr>
              <a:buFont typeface="Wingdings" panose="05000000000000000000" charset="0"/>
              <a:buChar char="v"/>
            </a:pPr>
            <a:r>
              <a:rPr sz="1400">
                <a:sym typeface="+mn-ea"/>
              </a:rPr>
              <a:t>Lesson 4: ETL Tools</a:t>
            </a:r>
            <a:endParaRPr lang="en-US" sz="1400"/>
          </a:p>
          <a:p>
            <a:pPr lvl="1">
              <a:buFont typeface="Wingdings" panose="05000000000000000000" charset="0"/>
              <a:buChar char="Ø"/>
            </a:pPr>
            <a:r>
              <a:rPr sz="1400">
                <a:sym typeface="+mn-ea"/>
              </a:rPr>
              <a:t>4.1: Choosing the correct ETL tool </a:t>
            </a:r>
            <a:endParaRPr lang="en-US" sz="1400"/>
          </a:p>
          <a:p>
            <a:pPr lvl="1">
              <a:buFont typeface="Wingdings" panose="05000000000000000000" charset="0"/>
              <a:buChar char="Ø"/>
            </a:pPr>
            <a:r>
              <a:rPr sz="1400">
                <a:sym typeface="+mn-ea"/>
              </a:rPr>
              <a:t>4.2:Leading ETL tool vendors</a:t>
            </a:r>
            <a:endParaRPr lang="en-US" sz="1400"/>
          </a:p>
          <a:p>
            <a:pPr lvl="1">
              <a:buFont typeface="Wingdings" panose="05000000000000000000" charset="0"/>
              <a:buChar char="Ø"/>
            </a:pPr>
            <a:endParaRPr lang="en-US" sz="1400"/>
          </a:p>
          <a:p>
            <a:endParaRPr lang="en-US" sz="1400"/>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r>
              <a:rPr b="1">
                <a:latin typeface="Times New Roman" panose="02020603050405020304" charset="0"/>
                <a:cs typeface="Times New Roman" panose="02020603050405020304" charset="0"/>
                <a:sym typeface="+mn-ea"/>
              </a:rPr>
              <a:t>ETL Testing Considerations</a:t>
            </a: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marL="0" lvl="1" indent="0">
              <a:buFont typeface="Wingdings" panose="05000000000000000000" charset="0"/>
              <a:buNone/>
            </a:pPr>
            <a:endParaRPr sz="1800">
              <a:latin typeface="Times New Roman" panose="02020603050405020304" charset="0"/>
              <a:cs typeface="Times New Roman" panose="02020603050405020304" charset="0"/>
              <a:sym typeface="+mn-ea"/>
            </a:endParaRPr>
          </a:p>
          <a:p>
            <a:pPr marL="457200" lvl="2">
              <a:buFont typeface="Wingdings" panose="05000000000000000000" charset="0"/>
              <a:buChar char="Ø"/>
            </a:pPr>
            <a:r>
              <a:rPr sz="1800">
                <a:latin typeface="Times New Roman" panose="02020603050405020304" charset="0"/>
                <a:cs typeface="Times New Roman" panose="02020603050405020304" charset="0"/>
                <a:sym typeface="+mn-ea"/>
              </a:rPr>
              <a:t>Test Notifications/Warnings/Error messages </a:t>
            </a:r>
          </a:p>
          <a:p>
            <a:pPr lvl="1">
              <a:buFont typeface="Wingdings" panose="05000000000000000000" charset="0"/>
              <a:buChar char="Ø"/>
            </a:pPr>
            <a:r>
              <a:rPr sz="1800">
                <a:latin typeface="Times New Roman" panose="02020603050405020304" charset="0"/>
                <a:cs typeface="Times New Roman" panose="02020603050405020304" charset="0"/>
                <a:sym typeface="+mn-ea"/>
              </a:rPr>
              <a:t>Integration Testing (ensure seamless run of the entire process within an application, or a specific stage with an eye on the details of each of the steps/modules, capturing the responses as the data moves across the system.</a:t>
            </a:r>
            <a:endParaRPr lang="en-US" sz="1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a:sym typeface="+mn-ea"/>
              </a:rPr>
            </a:br>
            <a:r>
              <a:rPr>
                <a:sym typeface="+mn-ea"/>
              </a:rPr>
              <a:t>ETL Testing Considerations (contd..)</a:t>
            </a:r>
            <a:br>
              <a:rPr lang="en-US" dirty="0"/>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r>
              <a:rPr sz="1800">
                <a:latin typeface="Times New Roman" panose="02020603050405020304" charset="0"/>
                <a:cs typeface="Times New Roman" panose="02020603050405020304" charset="0"/>
                <a:sym typeface="+mn-ea"/>
              </a:rPr>
              <a:t>Successful extraction of data </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Order of Extraction</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Application and validation of transformation logic</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Order of precedence in which various algorithms are applied (phasing of ETL streams)</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Rejects based on applied algorithms</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Recovery and Restart</a:t>
            </a:r>
            <a:endParaRPr lang="en-US" sz="1800" dirty="0">
              <a:latin typeface="Times New Roman" panose="02020603050405020304" charset="0"/>
              <a:cs typeface="Times New Roman" panose="02020603050405020304" charset="0"/>
            </a:endParaRPr>
          </a:p>
          <a:p>
            <a:pPr marL="456565" lvl="1" indent="0">
              <a:buFont typeface="Arial" panose="020B0604020202020204" pitchFamily="34" charset="0"/>
              <a:buNone/>
            </a:pPr>
            <a:endParaRPr lang="en-US" sz="1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a:sym typeface="+mn-ea"/>
              </a:rPr>
            </a:br>
            <a:r>
              <a:rPr>
                <a:sym typeface="+mn-ea"/>
              </a:rPr>
              <a:t>ETL Testing Considerations (contd..)</a:t>
            </a:r>
            <a:br>
              <a:rPr lang="en-US" dirty="0"/>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r>
              <a:rPr sz="1800">
                <a:latin typeface="Times New Roman" panose="02020603050405020304" charset="0"/>
                <a:cs typeface="Times New Roman" panose="02020603050405020304" charset="0"/>
                <a:sym typeface="+mn-ea"/>
              </a:rPr>
              <a:t>Proper generation of the code</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Proper generation of surrogated keys in conjunction with processing the order of precedence</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Error handling	</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Scheduling</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Job triggers</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Job dependencies</a:t>
            </a:r>
            <a:endParaRPr lang="en-US"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sym typeface="+mn-ea"/>
              </a:rPr>
              <a:t>Alerts and notification</a:t>
            </a:r>
            <a:endParaRPr lang="en-US" sz="1800" dirty="0">
              <a:latin typeface="Times New Roman" panose="02020603050405020304" charset="0"/>
              <a:cs typeface="Times New Roman" panose="02020603050405020304" charset="0"/>
            </a:endParaRPr>
          </a:p>
          <a:p>
            <a:pPr marL="456565" lvl="1" indent="0">
              <a:buFont typeface="Arial" panose="020B0604020202020204" pitchFamily="34" charset="0"/>
              <a:buNone/>
            </a:pPr>
            <a:endParaRPr lang="en-US" sz="18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r>
              <a:rPr b="1">
                <a:latin typeface="Times New Roman" panose="02020603050405020304" charset="0"/>
                <a:cs typeface="Times New Roman" panose="02020603050405020304" charset="0"/>
                <a:sym typeface="+mn-ea"/>
              </a:rPr>
              <a:t>ETL Testing Considerations (contd..)</a:t>
            </a: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Wingdings" panose="05000000000000000000" charset="0"/>
              <a:buChar char="Ø"/>
            </a:pPr>
            <a:r>
              <a:rPr sz="1600">
                <a:latin typeface="Times New Roman" panose="02020603050405020304" charset="0"/>
                <a:cs typeface="Times New Roman" panose="02020603050405020304" charset="0"/>
                <a:sym typeface="+mn-ea"/>
              </a:rPr>
              <a:t>Integration Testing (</a:t>
            </a:r>
            <a:r>
              <a:rPr sz="1600" dirty="0" err="1">
                <a:latin typeface="Times New Roman" panose="02020603050405020304" charset="0"/>
                <a:cs typeface="Times New Roman" panose="02020603050405020304" charset="0"/>
                <a:sym typeface="+mn-ea"/>
              </a:rPr>
              <a:t>Cont</a:t>
            </a:r>
            <a:r>
              <a:rPr sz="1600">
                <a:latin typeface="Times New Roman" panose="02020603050405020304" charset="0"/>
                <a:cs typeface="Times New Roman" panose="02020603050405020304" charset="0"/>
                <a:sym typeface="+mn-ea"/>
              </a:rPr>
              <a: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Warnings and check point validations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Data Auditing/Logs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Metadata recording/deliver to internal/external repositories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Perform delivery of the data, including format and layout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Bulk load performance Checking extraction rules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Transformation validation </a:t>
            </a:r>
            <a:endParaRPr lang="en-US" sz="1600" dirty="0">
              <a:latin typeface="Times New Roman" panose="02020603050405020304" charset="0"/>
              <a:cs typeface="Times New Roman" panose="02020603050405020304" charset="0"/>
            </a:endParaRPr>
          </a:p>
          <a:p>
            <a:pPr marL="456565" lvl="1" indent="0">
              <a:buFont typeface="Arial" panose="020B0604020202020204" pitchFamily="34" charset="0"/>
              <a:buNone/>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r>
              <a:rPr b="1">
                <a:latin typeface="Times New Roman" panose="02020603050405020304" charset="0"/>
                <a:cs typeface="Times New Roman" panose="02020603050405020304" charset="0"/>
                <a:sym typeface="+mn-ea"/>
              </a:rPr>
              <a:t>ETL Testing Considerations (contd..)</a:t>
            </a: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Wingdings" panose="05000000000000000000" charset="0"/>
              <a:buChar char="Ø"/>
            </a:pPr>
            <a:r>
              <a:rPr sz="1600">
                <a:latin typeface="Times New Roman" panose="02020603050405020304" charset="0"/>
                <a:cs typeface="Times New Roman" panose="02020603050405020304" charset="0"/>
                <a:sym typeface="+mn-ea"/>
              </a:rPr>
              <a:t>User Acceptance Testing (This testing should be for specific BI functions, including data transformation rules, and data correctness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Information Accuracy</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Source Data Rejections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Data Transformation/Aggregation Rules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Key performance metrics/reports</a:t>
            </a:r>
            <a:endParaRPr lang="en-US" sz="1600" dirty="0">
              <a:latin typeface="Times New Roman" panose="02020603050405020304" charset="0"/>
              <a:cs typeface="Times New Roman" panose="02020603050405020304" charset="0"/>
            </a:endParaRPr>
          </a:p>
          <a:p>
            <a:pPr marL="456565" lvl="1" indent="0">
              <a:buFont typeface="Arial" panose="020B0604020202020204" pitchFamily="34" charset="0"/>
              <a:buNone/>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Exception Handling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Exception Handling deals with any abnormal termination, unacceptable event or incorrect data that can impact the data flow or accuracy of data in the warehouse/mart.</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Exceptions in ETL could be classified as Data Related Exceptions and Infrastructure Related Exceptions.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The process of recovering or gracefully exiting when an exception occurs is called exception handling.</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Data related exceptions are caused because of incorrect data format, incorrect value, incomplete data from the source system. This leads to Data validation exceptions and Data Rejects.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The process of handling the Data Rejects is called Data Reprocessing.</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Exception Handling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Infrastructure related exceptions are caused because of issues in the Network , the Database and the Operating System.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Common Infrastructure exceptions are FTP failure, Database connectivity failure, File system full etc.</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The data related exceptions are usually documented in the requirements, if not they must be because if the data related exceptions are not handled they lead to inaccurate data in the warehouse/mart.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We also keep a threshold of maximum number of validation or reject failures allowed per load.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Any value above the threshold would mean the data would be too inaccurate due to too many rejections.</a:t>
            </a: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Exception Handling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There is one more exception which is the presence of inaccurate or incorrect data in the warehouse. This could happen due to</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Incorrect requirement or missed, leading to incorrect ETL.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Incorrect interpretation of requirements leading to incorrect ETL.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Uncaught coding defects.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Incorrect data from source. </a:t>
            </a:r>
            <a:endParaRPr lang="en-US" sz="1600" dirty="0">
              <a:latin typeface="Times New Roman" panose="02020603050405020304" charset="0"/>
              <a:cs typeface="Times New Roman" panose="02020603050405020304" charset="0"/>
            </a:endParaRPr>
          </a:p>
          <a:p>
            <a:pPr lvl="1"/>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The process of Correction of the data already loaded in the warehouse involves fixing the data already loaded and also preventing the inaccuracy to persist in the future.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Notification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Ø"/>
            </a:pPr>
            <a:r>
              <a:rPr sz="1600">
                <a:latin typeface="Times New Roman" panose="02020603050405020304" charset="0"/>
                <a:cs typeface="Times New Roman" panose="02020603050405020304" charset="0"/>
                <a:sym typeface="+mn-ea"/>
              </a:rPr>
              <a:t>Methods of Notification</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Email</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Pager</a:t>
            </a:r>
            <a:endParaRPr lang="en-US" sz="1600" dirty="0">
              <a:latin typeface="Times New Roman" panose="02020603050405020304" charset="0"/>
              <a:cs typeface="Times New Roman" panose="02020603050405020304" charset="0"/>
            </a:endParaRPr>
          </a:p>
          <a:p>
            <a:pPr lvl="2">
              <a:buFont typeface="Arial" panose="020B0604020202020204" pitchFamily="34" charset="0"/>
              <a:buChar char="•"/>
            </a:pP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Front-End</a:t>
            </a:r>
            <a:endParaRPr lang="en-US" sz="1600" dirty="0">
              <a:latin typeface="Times New Roman" panose="02020603050405020304" charset="0"/>
              <a:cs typeface="Times New Roman" panose="02020603050405020304" charset="0"/>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Phases of Notification</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Extraction – Start /End</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Transformation – Start / End</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Load – Start / End</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Error Messages</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Aborts</a:t>
            </a:r>
            <a:endParaRPr lang="en-US" sz="1600" dirty="0">
              <a:latin typeface="Times New Roman" panose="02020603050405020304" charset="0"/>
              <a:cs typeface="Times New Roman" panose="02020603050405020304" charset="0"/>
            </a:endParaRPr>
          </a:p>
          <a:p>
            <a:pPr lvl="1">
              <a:buFont typeface="Wingdings" panose="05000000000000000000" charset="0"/>
              <a:buChar char="Ø"/>
            </a:pPr>
            <a:endParaRPr lang="en-US" sz="1600" dirty="0">
              <a:latin typeface="Times New Roman" panose="02020603050405020304" charset="0"/>
              <a:cs typeface="Times New Roman" panose="02020603050405020304" charset="0"/>
            </a:endParaRPr>
          </a:p>
          <a:p>
            <a:pPr lvl="1">
              <a:buFont typeface="Wingdings" panose="05000000000000000000" charset="0"/>
              <a:buChar char="Ø"/>
            </a:pP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Notification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Ø"/>
            </a:pPr>
            <a:endParaRPr sz="1600">
              <a:latin typeface="Times New Roman" panose="02020603050405020304" charset="0"/>
              <a:cs typeface="Times New Roman" panose="02020603050405020304" charset="0"/>
              <a:sym typeface="+mn-ea"/>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Whom to Notify</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System Administrator,</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Business Users </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endParaRPr lang="en-US" sz="1600" dirty="0">
              <a:latin typeface="Times New Roman" panose="02020603050405020304" charset="0"/>
              <a:cs typeface="Times New Roman" panose="02020603050405020304" charset="0"/>
            </a:endParaRPr>
          </a:p>
          <a:p>
            <a:pPr lvl="1">
              <a:buFont typeface="Wingdings" panose="05000000000000000000" charset="0"/>
              <a:buChar char="Ø"/>
            </a:pP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References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v"/>
            </a:pPr>
            <a:r>
              <a:rPr sz="2000">
                <a:latin typeface="Times New Roman" panose="02020603050405020304" charset="0"/>
                <a:cs typeface="Times New Roman" panose="02020603050405020304" charset="0"/>
                <a:sym typeface="+mn-ea"/>
              </a:rPr>
              <a:t>Student material:</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sz="2000">
                <a:latin typeface="Times New Roman" panose="02020603050405020304" charset="0"/>
                <a:cs typeface="Times New Roman" panose="02020603050405020304" charset="0"/>
                <a:sym typeface="+mn-ea"/>
              </a:rPr>
              <a:t>Class Book (presentation slides with notes)</a:t>
            </a:r>
            <a:endParaRPr lang="en-US" sz="2000">
              <a:latin typeface="Times New Roman" panose="02020603050405020304" charset="0"/>
              <a:cs typeface="Times New Roman" panose="02020603050405020304" charset="0"/>
            </a:endParaRPr>
          </a:p>
          <a:p>
            <a:pPr>
              <a:buFont typeface="Wingdings" panose="05000000000000000000" charset="0"/>
              <a:buChar char="v"/>
            </a:pPr>
            <a:r>
              <a:rPr sz="2000">
                <a:latin typeface="Times New Roman" panose="02020603050405020304" charset="0"/>
                <a:cs typeface="Times New Roman" panose="02020603050405020304" charset="0"/>
                <a:sym typeface="+mn-ea"/>
              </a:rPr>
              <a:t>Book:</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sz="2000">
                <a:latin typeface="Times New Roman" panose="02020603050405020304" charset="0"/>
                <a:cs typeface="Times New Roman" panose="02020603050405020304" charset="0"/>
                <a:sym typeface="+mn-ea"/>
              </a:rPr>
              <a:t>The Data Warehousing ETL Toolkit – Ralph Kimball</a:t>
            </a:r>
            <a:endParaRPr lang="en-US" sz="2000">
              <a:latin typeface="Times New Roman" panose="02020603050405020304" charset="0"/>
              <a:cs typeface="Times New Roman" panose="02020603050405020304" charset="0"/>
            </a:endParaRPr>
          </a:p>
          <a:p>
            <a:pPr>
              <a:buFont typeface="Wingdings" panose="05000000000000000000" charset="0"/>
              <a:buChar char="v"/>
            </a:pPr>
            <a:r>
              <a:rPr sz="2000">
                <a:latin typeface="Times New Roman" panose="02020603050405020304" charset="0"/>
                <a:cs typeface="Times New Roman" panose="02020603050405020304" charset="0"/>
                <a:sym typeface="+mn-ea"/>
              </a:rPr>
              <a:t>Web-site:</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sz="2000">
                <a:latin typeface="Times New Roman" panose="02020603050405020304" charset="0"/>
                <a:cs typeface="Times New Roman" panose="02020603050405020304" charset="0"/>
                <a:sym typeface="+mn-ea"/>
              </a:rPr>
              <a:t>http://www.datawarehouse.org </a:t>
            </a:r>
            <a:endParaRPr lang="en-US" sz="2000">
              <a:latin typeface="Times New Roman" panose="02020603050405020304" charset="0"/>
              <a:cs typeface="Times New Roman" panose="02020603050405020304" charset="0"/>
            </a:endParaRPr>
          </a:p>
          <a:p>
            <a:pPr lvl="1">
              <a:buFont typeface="Wingdings" panose="05000000000000000000" charset="0"/>
              <a:buChar char="Ø"/>
            </a:pPr>
            <a:r>
              <a:rPr sz="2000">
                <a:latin typeface="Times New Roman" panose="02020603050405020304" charset="0"/>
                <a:cs typeface="Times New Roman" panose="02020603050405020304" charset="0"/>
                <a:sym typeface="+mn-ea"/>
              </a:rPr>
              <a:t>http://etl-tools.info/</a:t>
            </a:r>
            <a:endParaRPr lang="en-US" sz="2000">
              <a:latin typeface="Times New Roman" panose="02020603050405020304" charset="0"/>
              <a:cs typeface="Times New Roman" panose="02020603050405020304" charset="0"/>
            </a:endParaRPr>
          </a:p>
          <a:p>
            <a:endParaRPr lang="en-US"/>
          </a:p>
          <a:p>
            <a:endParaRPr lang="en-US"/>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q"/>
            </a:pPr>
            <a:r>
              <a:rPr lang="en-IN" altLang="en-US" sz="1600">
                <a:latin typeface="Times New Roman" panose="02020603050405020304" charset="0"/>
                <a:cs typeface="Times New Roman" panose="02020603050405020304" charset="0"/>
                <a:sym typeface="+mn-ea"/>
              </a:rPr>
              <a:t> </a:t>
            </a:r>
            <a:r>
              <a:rPr sz="1600">
                <a:latin typeface="Times New Roman" panose="02020603050405020304" charset="0"/>
                <a:cs typeface="Times New Roman" panose="02020603050405020304" charset="0"/>
                <a:sym typeface="+mn-ea"/>
              </a:rPr>
              <a:t>Design of Rollback and Recovery Procedures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Rollback and Recovery Procedures define the strategy for handling load failures.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This includes recommendations on whether milestone points and staging are required for restarts.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concept of rollback and recovery of ETL processes needs to be considered during the preliminary design stage as it affects all ETL jobs.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For long ETL processing blocks such as a data warehouse load the end to end process may take hours or even days to run.</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 It is important to have built in </a:t>
            </a:r>
            <a:r>
              <a:rPr sz="1600" dirty="0" err="1">
                <a:latin typeface="Times New Roman" panose="02020603050405020304" charset="0"/>
                <a:cs typeface="Times New Roman" panose="02020603050405020304" charset="0"/>
                <a:sym typeface="+mn-ea"/>
              </a:rPr>
              <a:t>restartability</a:t>
            </a:r>
            <a:r>
              <a:rPr sz="1600">
                <a:latin typeface="Times New Roman" panose="02020603050405020304" charset="0"/>
                <a:cs typeface="Times New Roman" panose="02020603050405020304" charset="0"/>
                <a:sym typeface="+mn-ea"/>
              </a:rPr>
              <a:t> to recover from fatal errors during the processing cycle. </a:t>
            </a:r>
            <a:endParaRPr lang="en-US" sz="1600" dirty="0">
              <a:latin typeface="Times New Roman" panose="02020603050405020304" charset="0"/>
              <a:cs typeface="Times New Roman" panose="02020603050405020304" charset="0"/>
            </a:endParaRPr>
          </a:p>
          <a:p>
            <a:pPr lvl="1">
              <a:buFont typeface="Wingdings" panose="05000000000000000000" charset="0"/>
              <a:buChar char="Ø"/>
            </a:pP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Ø"/>
            </a:pPr>
            <a:r>
              <a:rPr sz="1600">
                <a:latin typeface="Times New Roman" panose="02020603050405020304" charset="0"/>
                <a:cs typeface="Times New Roman" panose="02020603050405020304" charset="0"/>
                <a:sym typeface="+mn-ea"/>
              </a:rPr>
              <a:t>Milestone Recovery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The simplest form of recovery is to introduce vertical bands into the ETL processing cycle.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A vertical band is a set of jobs that run together and when complete they arrive at a milestone point.</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 If the following block of jobs fail it can be restarted from this milestone.</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 A milestone point requires some type of data staging, with the data being placed in temporary files or tables where they can be extracted by the next block. </a:t>
            </a:r>
            <a:endParaRPr lang="en-US" sz="1600" dirty="0">
              <a:latin typeface="Times New Roman" panose="02020603050405020304" charset="0"/>
              <a:cs typeface="Times New Roman" panose="02020603050405020304" charset="0"/>
            </a:endParaRPr>
          </a:p>
          <a:p>
            <a:pPr lvl="1">
              <a:buFont typeface="Wingdings" panose="05000000000000000000" charset="0"/>
              <a:buChar char="Ø"/>
            </a:pP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Ø"/>
            </a:pPr>
            <a:r>
              <a:rPr sz="1600">
                <a:latin typeface="Times New Roman" panose="02020603050405020304" charset="0"/>
                <a:cs typeface="Times New Roman" panose="02020603050405020304" charset="0"/>
                <a:sym typeface="+mn-ea"/>
              </a:rPr>
              <a:t>The best practice for complex data loads is to have 3 vertical bands: Data Sourcing, Data Mediation &amp; Quality/Transformation and Data Load.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Data Sourcing involves retrieving the data from sources and delivering it to files or tables with some type of time stamping to allow for time based processing.</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 This data undergoes as little transformation as possible and once delivered it is stable.</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 This milestone point means the Data Transformation block can be started and restarted without having the source data affected by user transactions. </a:t>
            </a:r>
            <a:endParaRPr lang="en-US" sz="1600" dirty="0">
              <a:latin typeface="Times New Roman" panose="02020603050405020304" charset="0"/>
              <a:cs typeface="Times New Roman" panose="02020603050405020304" charset="0"/>
            </a:endParaRPr>
          </a:p>
          <a:p>
            <a:pPr lvl="1">
              <a:buFont typeface="Wingdings" panose="05000000000000000000" charset="0"/>
              <a:buChar char="Ø"/>
            </a:pP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Ø"/>
            </a:pPr>
            <a:endParaRPr sz="1600">
              <a:latin typeface="Times New Roman" panose="02020603050405020304" charset="0"/>
              <a:cs typeface="Times New Roman" panose="02020603050405020304" charset="0"/>
              <a:sym typeface="+mn-ea"/>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Data Mediation &amp; Quality/Transformation covers a large area of data conversion, cleansing, enrichment, aggregation, etc.</a:t>
            </a:r>
            <a:endParaRPr lang="en-US" sz="1600" dirty="0">
              <a:latin typeface="Times New Roman" panose="02020603050405020304" charset="0"/>
              <a:cs typeface="Times New Roman" panose="02020603050405020304" charset="0"/>
            </a:endParaRPr>
          </a:p>
          <a:p>
            <a:pPr marL="0" indent="0">
              <a:buNone/>
            </a:pPr>
            <a:r>
              <a:rPr sz="1600">
                <a:latin typeface="Times New Roman" panose="02020603050405020304" charset="0"/>
                <a:cs typeface="Times New Roman" panose="02020603050405020304" charset="0"/>
                <a:sym typeface="+mn-ea"/>
              </a:rPr>
              <a:t> </a:t>
            </a:r>
            <a:endParaRPr lang="en-US" sz="1600" dirty="0">
              <a:latin typeface="Times New Roman" panose="02020603050405020304" charset="0"/>
              <a:cs typeface="Times New Roman" panose="02020603050405020304" charset="0"/>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This step benefits from having ETL patterns that describe common transformations as shown in the sections below. </a:t>
            </a:r>
            <a:endParaRPr lang="en-US" sz="1600" dirty="0">
              <a:latin typeface="Times New Roman" panose="02020603050405020304" charset="0"/>
              <a:cs typeface="Times New Roman" panose="02020603050405020304" charset="0"/>
            </a:endParaRPr>
          </a:p>
          <a:p>
            <a:pPr lvl="1">
              <a:buFont typeface="Wingdings" panose="05000000000000000000" charset="0"/>
              <a:buChar char="Ø"/>
            </a:pP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Ø"/>
            </a:pPr>
            <a:endParaRPr sz="1600">
              <a:latin typeface="Times New Roman" panose="02020603050405020304" charset="0"/>
              <a:cs typeface="Times New Roman" panose="02020603050405020304" charset="0"/>
              <a:sym typeface="+mn-ea"/>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Data Load involves delivering the final data to the target database.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This band holds as little of the transformation logic as possible.</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It is focused on achieving a robust database update by controlling transaction sizing and trapping database rejects.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Database updates are the most volatile part of the process due to the complexity of RDBMS communications and the difficulty most ETL engines have with correctly rolling back and restarting a failed update. </a:t>
            </a: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buFont typeface="Wingdings" panose="05000000000000000000" charset="0"/>
              <a:buChar char="Ø"/>
            </a:pPr>
            <a:endParaRPr sz="1600">
              <a:latin typeface="Times New Roman" panose="02020603050405020304" charset="0"/>
              <a:cs typeface="Times New Roman" panose="02020603050405020304" charset="0"/>
              <a:sym typeface="+mn-ea"/>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Individual Job Recovery</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In many instances it is possible to recover from a fatal error by restarting the job that failed and continuing the ETL cycle from that point.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Many ETL and scheduling tools provide the functionality to automate this process.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It may be necessary for production support to first investigate the problem and fix it before the automated recovery begins.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This is a short cut to restarting from previous milestone points. </a:t>
            </a:r>
            <a:endParaRPr lang="en-US" sz="1600" dirty="0">
              <a:latin typeface="Times New Roman" panose="02020603050405020304" charset="0"/>
              <a:cs typeface="Times New Roman" panose="02020603050405020304" charset="0"/>
            </a:endParaRPr>
          </a:p>
          <a:p>
            <a:pPr lvl="1"/>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438015"/>
          </a:xfrm>
        </p:spPr>
        <p:txBody>
          <a:bodyPr>
            <a:noAutofit/>
          </a:bodyPr>
          <a:lstStyle/>
          <a:p>
            <a:pPr lvl="1"/>
            <a:endParaRPr sz="1600">
              <a:latin typeface="Times New Roman" panose="02020603050405020304" charset="0"/>
              <a:cs typeface="Times New Roman" panose="02020603050405020304" charset="0"/>
              <a:sym typeface="+mn-ea"/>
            </a:endParaRPr>
          </a:p>
          <a:p>
            <a:pPr lvl="1">
              <a:buFont typeface="Wingdings" panose="05000000000000000000" charset="0"/>
              <a:buChar char="Ø"/>
            </a:pPr>
            <a:r>
              <a:rPr sz="1600">
                <a:latin typeface="Times New Roman" panose="02020603050405020304" charset="0"/>
                <a:cs typeface="Times New Roman" panose="02020603050405020304" charset="0"/>
                <a:sym typeface="+mn-ea"/>
              </a:rPr>
              <a:t>Individual Job Recovery</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It is usually easy to do job recovery on the Sourcing and Transformation bands as these typically stage the data to temporary files or tables.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 Restarting an individual job recreates the target output of these jobs without rollback problems.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 In these cases the ETL scheduling tool can be used to      restart the sequence from the correct point. </a:t>
            </a:r>
            <a:endParaRPr lang="en-US" sz="1600" dirty="0">
              <a:latin typeface="Times New Roman" panose="02020603050405020304" charset="0"/>
              <a:cs typeface="Times New Roman" panose="02020603050405020304" charset="0"/>
            </a:endParaRPr>
          </a:p>
          <a:p>
            <a:pPr lvl="1"/>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Recovery &amp; </a:t>
            </a:r>
            <a:r>
              <a:rPr b="1" dirty="0" err="1">
                <a:latin typeface="Times New Roman" panose="02020603050405020304" charset="0"/>
                <a:cs typeface="Times New Roman" panose="02020603050405020304" charset="0"/>
                <a:sym typeface="+mn-ea"/>
              </a:rPr>
              <a:t>Restartability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692650"/>
          </a:xfrm>
        </p:spPr>
        <p:txBody>
          <a:bodyPr>
            <a:noAutofit/>
          </a:bodyPr>
          <a:lstStyle/>
          <a:p>
            <a:pPr lvl="1"/>
            <a:endParaRPr sz="1400">
              <a:latin typeface="Times New Roman" panose="02020603050405020304" charset="0"/>
              <a:cs typeface="Times New Roman" panose="02020603050405020304" charset="0"/>
              <a:sym typeface="+mn-ea"/>
            </a:endParaRPr>
          </a:p>
          <a:p>
            <a:pPr lvl="1">
              <a:buFont typeface="Wingdings" panose="05000000000000000000" charset="0"/>
              <a:buChar char="Ø"/>
            </a:pPr>
            <a:r>
              <a:rPr sz="1400">
                <a:latin typeface="Times New Roman" panose="02020603050405020304" charset="0"/>
                <a:cs typeface="Times New Roman" panose="02020603050405020304" charset="0"/>
                <a:sym typeface="+mn-ea"/>
              </a:rPr>
              <a:t>Individual Job Recovery</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The Data Load band is the most difficult for rollback and recovery as a job may fail in the process of updating a database. </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If the update is an insert, or an update to an aggregated table then it is difficult to determine how many rows of stage data have already been processed. </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A simple job restart may result in duplicate rows or duplicate increases to aggregate results. </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For a Data Load job it may be possible to restart the job or it may be necessary to build full table rollback into a job restart. </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It is worth considering enhancing the design to assist with rollback – for example, a batch number could be added to transaction tables to facilitate deletion of partial or erroneous insertions. </a:t>
            </a:r>
            <a:endParaRPr lang="en-US" sz="1400" dirty="0">
              <a:latin typeface="Times New Roman" panose="02020603050405020304" charset="0"/>
              <a:cs typeface="Times New Roman" panose="02020603050405020304" charset="0"/>
            </a:endParaRPr>
          </a:p>
          <a:p>
            <a:pPr lvl="1"/>
            <a:endParaRPr lang="en-IN" altLang="en-US" sz="14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ETL Job Scheduling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820285"/>
          </a:xfrm>
        </p:spPr>
        <p:txBody>
          <a:bodyPr>
            <a:noAutofit/>
          </a:bodyPr>
          <a:lstStyle/>
          <a:p>
            <a:pPr lvl="1"/>
            <a:r>
              <a:rPr sz="1400">
                <a:latin typeface="Times New Roman" panose="02020603050405020304" charset="0"/>
                <a:cs typeface="Times New Roman" panose="02020603050405020304" charset="0"/>
                <a:sym typeface="+mn-ea"/>
              </a:rPr>
              <a:t>ETL Job Scheduling is an operational process which is required to determine the sequence and time of execution of the various data flows (Jobs/Mappings). </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ETL schedule is dependent on the following </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Load Order </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Order in which target data will be populated.</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External Dependencies like </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Timeframe of the source data availability. </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Warehouse/Mart database Maintenance, like database backup time. </a:t>
            </a:r>
            <a:endParaRPr lang="en-US" sz="1400" dirty="0">
              <a:latin typeface="Times New Roman" panose="02020603050405020304" charset="0"/>
              <a:cs typeface="Times New Roman" panose="02020603050405020304" charset="0"/>
            </a:endParaRPr>
          </a:p>
          <a:p>
            <a:pPr lvl="2"/>
            <a:r>
              <a:rPr sz="1400">
                <a:latin typeface="Times New Roman" panose="02020603050405020304" charset="0"/>
                <a:cs typeface="Times New Roman" panose="02020603050405020304" charset="0"/>
                <a:sym typeface="+mn-ea"/>
              </a:rPr>
              <a:t>Operating System Maintenance, like file system backup time. </a:t>
            </a:r>
            <a:endParaRPr lang="en-US" sz="1400" dirty="0">
              <a:latin typeface="Times New Roman" panose="02020603050405020304" charset="0"/>
              <a:cs typeface="Times New Roman" panose="02020603050405020304" charset="0"/>
            </a:endParaRPr>
          </a:p>
          <a:p>
            <a:pPr lvl="1"/>
            <a:r>
              <a:rPr sz="1400">
                <a:latin typeface="Times New Roman" panose="02020603050405020304" charset="0"/>
                <a:cs typeface="Times New Roman" panose="02020603050405020304" charset="0"/>
                <a:sym typeface="+mn-ea"/>
              </a:rPr>
              <a:t>ETL's inter process flow dependencies like conformed dimensions ETL before the subject area specific dimension ETL, Dimension table ETL  before  the Fact Table ETL etc.</a:t>
            </a:r>
            <a:endParaRPr lang="en-US" sz="1400" dirty="0">
              <a:latin typeface="Times New Roman" panose="02020603050405020304" charset="0"/>
              <a:cs typeface="Times New Roman" panose="02020603050405020304" charset="0"/>
            </a:endParaRPr>
          </a:p>
          <a:p>
            <a:pPr lvl="1"/>
            <a:endParaRPr lang="en-IN" altLang="en-US" sz="14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ETL Job Scheduling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820285"/>
          </a:xfrm>
        </p:spPr>
        <p:txBody>
          <a:bodyPr>
            <a:noAutofit/>
          </a:bodyPr>
          <a:lstStyle/>
          <a:p>
            <a:pPr lvl="1"/>
            <a:r>
              <a:rPr sz="1600">
                <a:latin typeface="Times New Roman" panose="02020603050405020304" charset="0"/>
                <a:cs typeface="Times New Roman" panose="02020603050405020304" charset="0"/>
                <a:sym typeface="+mn-ea"/>
              </a:rPr>
              <a:t>Load Window</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Time frame in which target should be populated.</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Scheduling Tools</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Scheduling the workflow / ETL jobs</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Job Triggering</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Event based / Time based</a:t>
            </a:r>
            <a:endParaRPr lang="en-US" sz="1600" dirty="0">
              <a:latin typeface="Times New Roman" panose="02020603050405020304" charset="0"/>
              <a:cs typeface="Times New Roman" panose="02020603050405020304" charset="0"/>
            </a:endParaRPr>
          </a:p>
          <a:p>
            <a:pPr lvl="1"/>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latin typeface="Times New Roman" panose="02020603050405020304" charset="0"/>
                <a:cs typeface="Times New Roman" panose="02020603050405020304" charset="0"/>
                <a:sym typeface="+mn-ea"/>
              </a:rPr>
              <a:t>Next Step Courses (if applicable)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buFont typeface="Wingdings" panose="05000000000000000000" charset="0"/>
              <a:buChar char="Ø"/>
            </a:pPr>
            <a:r>
              <a:rPr sz="2000">
                <a:latin typeface="Times New Roman" panose="02020603050405020304" charset="0"/>
                <a:cs typeface="Times New Roman" panose="02020603050405020304" charset="0"/>
                <a:sym typeface="+mn-ea"/>
              </a:rPr>
              <a:t>BI related tool training</a:t>
            </a:r>
            <a:endParaRPr lang="en-US" sz="2000">
              <a:latin typeface="Times New Roman" panose="02020603050405020304" charset="0"/>
              <a:cs typeface="Times New Roman" panose="02020603050405020304" charset="0"/>
            </a:endParaRPr>
          </a:p>
          <a:p>
            <a:pPr>
              <a:buFont typeface="Wingdings" panose="05000000000000000000" charset="0"/>
              <a:buChar char="Ø"/>
            </a:pP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1pPr>
            <a:lvl2pPr marL="3429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2pPr>
            <a:lvl3pPr marL="6858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3pPr>
            <a:lvl4pPr marL="10287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4pPr>
            <a:lvl5pPr marL="13716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5pPr>
            <a:lvl6pPr marL="17145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6pPr>
            <a:lvl7pPr marL="20574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7pPr>
            <a:lvl8pPr marL="24003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8pPr>
            <a:lvl9pPr marL="2743200" marR="0" indent="0" algn="l" defTabSz="685800" rtl="0" eaLnBrk="1" fontAlgn="auto" latinLnBrk="0" hangingPunct="1">
              <a:lnSpc>
                <a:spcPct val="100000"/>
              </a:lnSpc>
              <a:spcBef>
                <a:spcPct val="0"/>
              </a:spcBef>
              <a:spcAft>
                <a:spcPct val="0"/>
              </a:spcAft>
              <a:buClrTx/>
              <a:buSzTx/>
              <a:buFontTx/>
              <a:buNone/>
              <a:defRPr kumimoji="0" sz="1350" b="0" i="0" u="none" strike="noStrike" kern="1200" cap="none" spc="0" normalizeH="0" baseline="0" noProof="0">
                <a:solidFill>
                  <a:schemeClr val="lt1"/>
                </a:solidFill>
                <a:uLnTx/>
                <a:uFillTx/>
                <a:latin typeface="Calibri" panose="020F0502020204030204"/>
                <a:ea typeface="Arial" panose="020B0604020202020204" pitchFamily="34" charset="0"/>
                <a:cs typeface="Arial" panose="020B0604020202020204" pitchFamily="34" charset="0"/>
                <a:sym typeface="Wingdings" panose="05000000000000000000" charset="0"/>
              </a:defRPr>
            </a:lvl9pPr>
          </a:lstStyle>
          <a:p>
            <a:pPr algn="ctr"/>
            <a:endParaRPr 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ETL Job Monitoring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820285"/>
          </a:xfrm>
        </p:spPr>
        <p:txBody>
          <a:bodyPr>
            <a:noAutofit/>
          </a:bodyPr>
          <a:lstStyle/>
          <a:p>
            <a:pPr lvl="1"/>
            <a:endParaRPr sz="1600">
              <a:latin typeface="Times New Roman" panose="02020603050405020304" charset="0"/>
              <a:cs typeface="Times New Roman" panose="02020603050405020304" charset="0"/>
              <a:sym typeface="+mn-ea"/>
            </a:endParaRPr>
          </a:p>
          <a:p>
            <a:pPr lvl="1"/>
            <a:r>
              <a:rPr sz="1600">
                <a:latin typeface="Times New Roman" panose="02020603050405020304" charset="0"/>
                <a:cs typeface="Times New Roman" panose="02020603050405020304" charset="0"/>
                <a:sym typeface="+mn-ea"/>
              </a:rPr>
              <a:t>Monitoring in ETL System</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ETL monitoring takes many aspects of the process into consideration. </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Resources outside the scope of the ETL system such as hardware and infrastructure administration and usage, as well as the source and target environments, play crucial parts in the overall efficiency of the ETL system.</a:t>
            </a:r>
            <a:endParaRPr lang="en-US" sz="1600" dirty="0">
              <a:latin typeface="Times New Roman" panose="02020603050405020304" charset="0"/>
              <a:cs typeface="Times New Roman" panose="02020603050405020304" charset="0"/>
            </a:endParaRPr>
          </a:p>
          <a:p>
            <a:pPr marL="1200150" lvl="2" indent="-285750"/>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ETL Job Monitoring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820285"/>
          </a:xfrm>
        </p:spPr>
        <p:txBody>
          <a:bodyPr>
            <a:noAutofit/>
          </a:bodyPr>
          <a:lstStyle/>
          <a:p>
            <a:pPr marL="1200150" lvl="2" indent="-285750"/>
            <a:endParaRPr sz="1600">
              <a:latin typeface="Times New Roman" panose="02020603050405020304" charset="0"/>
              <a:cs typeface="Times New Roman" panose="02020603050405020304" charset="0"/>
              <a:sym typeface="+mn-ea"/>
            </a:endParaRPr>
          </a:p>
          <a:p>
            <a:pPr marL="1200150" lvl="2" indent="-285750">
              <a:buFont typeface="Wingdings" panose="05000000000000000000" charset="0"/>
              <a:buChar char="Ø"/>
            </a:pPr>
            <a:r>
              <a:rPr sz="1600">
                <a:latin typeface="Times New Roman" panose="02020603050405020304" charset="0"/>
                <a:cs typeface="Times New Roman" panose="02020603050405020304" charset="0"/>
                <a:sym typeface="+mn-ea"/>
              </a:rPr>
              <a:t>Measuring ETL Specific Performance Indicators</a:t>
            </a:r>
            <a:endParaRPr lang="en-US" sz="1600" dirty="0">
              <a:latin typeface="Times New Roman" panose="02020603050405020304" charset="0"/>
              <a:cs typeface="Times New Roman" panose="02020603050405020304" charset="0"/>
            </a:endParaRPr>
          </a:p>
          <a:p>
            <a:pPr marL="1657350" lvl="3" indent="-285750">
              <a:buFont typeface="Arial" panose="020B0604020202020204" pitchFamily="34" charset="0"/>
              <a:buChar char="•"/>
            </a:pPr>
            <a:r>
              <a:rPr sz="1600">
                <a:latin typeface="Times New Roman" panose="02020603050405020304" charset="0"/>
                <a:cs typeface="Times New Roman" panose="02020603050405020304" charset="0"/>
                <a:sym typeface="+mn-ea"/>
              </a:rPr>
              <a:t>Duration in seconds. </a:t>
            </a:r>
          </a:p>
          <a:p>
            <a:pPr marL="1657350" lvl="3" indent="-285750">
              <a:buFont typeface="Arial" panose="020B0604020202020204" pitchFamily="34" charset="0"/>
              <a:buChar char="•"/>
            </a:pPr>
            <a:r>
              <a:rPr sz="1600">
                <a:latin typeface="Times New Roman" panose="02020603050405020304" charset="0"/>
                <a:cs typeface="Times New Roman" panose="02020603050405020304" charset="0"/>
                <a:sym typeface="+mn-ea"/>
              </a:rPr>
              <a:t>Rows processed per second. </a:t>
            </a:r>
          </a:p>
          <a:p>
            <a:pPr marL="1657350" lvl="3" indent="-285750">
              <a:buFont typeface="Arial" panose="020B0604020202020204" pitchFamily="34" charset="0"/>
              <a:buChar char="•"/>
            </a:pPr>
            <a:r>
              <a:rPr sz="1600">
                <a:latin typeface="Times New Roman" panose="02020603050405020304" charset="0"/>
                <a:cs typeface="Times New Roman" panose="02020603050405020304" charset="0"/>
                <a:sym typeface="+mn-ea"/>
              </a:rPr>
              <a:t>Rows read per second. </a:t>
            </a:r>
          </a:p>
          <a:p>
            <a:pPr marL="1657350" lvl="3" indent="-285750">
              <a:buFont typeface="Arial" panose="020B0604020202020204" pitchFamily="34" charset="0"/>
              <a:buChar char="•"/>
            </a:pPr>
            <a:r>
              <a:rPr sz="1600">
                <a:latin typeface="Times New Roman" panose="02020603050405020304" charset="0"/>
                <a:cs typeface="Times New Roman" panose="02020603050405020304" charset="0"/>
                <a:sym typeface="+mn-ea"/>
              </a:rPr>
              <a:t>Rows written per second. </a:t>
            </a:r>
          </a:p>
          <a:p>
            <a:pPr marL="1657350" lvl="3" indent="-285750">
              <a:buFont typeface="Arial" panose="020B0604020202020204" pitchFamily="34" charset="0"/>
              <a:buChar char="•"/>
            </a:pPr>
            <a:r>
              <a:rPr sz="1600">
                <a:latin typeface="Times New Roman" panose="02020603050405020304" charset="0"/>
                <a:cs typeface="Times New Roman" panose="02020603050405020304" charset="0"/>
                <a:sym typeface="+mn-ea"/>
              </a:rPr>
              <a:t>Throughput. </a:t>
            </a:r>
            <a:endParaRPr lang="en-US" sz="1600" dirty="0">
              <a:latin typeface="Times New Roman" panose="02020603050405020304" charset="0"/>
              <a:cs typeface="Times New Roman" panose="02020603050405020304" charset="0"/>
            </a:endParaRPr>
          </a:p>
          <a:p>
            <a:pPr lvl="5">
              <a:buFont typeface="Arial" panose="020B0604020202020204" pitchFamily="34" charset="0"/>
              <a:buChar char="•"/>
            </a:pPr>
            <a:endParaRPr lang="en-IN" altLang="en-US" sz="2665"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Summary</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820285"/>
          </a:xfrm>
        </p:spPr>
        <p:txBody>
          <a:bodyPr>
            <a:noAutofit/>
          </a:bodyPr>
          <a:lstStyle/>
          <a:p>
            <a:pPr marL="2286000" lvl="5" indent="0">
              <a:buFont typeface="Arial" panose="020B0604020202020204" pitchFamily="34" charset="0"/>
              <a:buNone/>
            </a:pPr>
            <a:endParaRPr lang="en-US" sz="1600" dirty="0">
              <a:latin typeface="Times New Roman" panose="02020603050405020304" charset="0"/>
              <a:cs typeface="Times New Roman" panose="02020603050405020304" charset="0"/>
              <a:sym typeface="+mn-ea"/>
            </a:endParaRPr>
          </a:p>
          <a:p>
            <a:pPr lvl="1"/>
            <a:endParaRPr lang="en-US" sz="1600" dirty="0">
              <a:latin typeface="Times New Roman" panose="02020603050405020304" charset="0"/>
              <a:cs typeface="Times New Roman" panose="02020603050405020304" charset="0"/>
              <a:sym typeface="+mn-ea"/>
            </a:endParaRPr>
          </a:p>
          <a:p>
            <a:pPr marL="0" lvl="5"/>
            <a:r>
              <a:rPr sz="1600">
                <a:latin typeface="Times New Roman" panose="02020603050405020304" charset="0"/>
                <a:cs typeface="Times New Roman" panose="02020603050405020304" charset="0"/>
                <a:sym typeface="+mn-ea"/>
              </a:rPr>
              <a:t>In this module, you learned about the following:</a:t>
            </a:r>
            <a:endParaRPr lang="en-US" sz="1600" dirty="0">
              <a:latin typeface="Times New Roman" panose="02020603050405020304" charset="0"/>
              <a:cs typeface="Times New Roman" panose="02020603050405020304" charset="0"/>
              <a:sym typeface="+mn-ea"/>
            </a:endParaRPr>
          </a:p>
          <a:p>
            <a:pPr lvl="1"/>
            <a:r>
              <a:rPr lang="en-US" sz="1600" dirty="0">
                <a:latin typeface="Times New Roman" panose="02020603050405020304" charset="0"/>
                <a:cs typeface="Times New Roman" panose="02020603050405020304" charset="0"/>
                <a:sym typeface="+mn-ea"/>
              </a:rPr>
              <a:t>Exception handling</a:t>
            </a:r>
            <a:endParaRPr lang="en-US" sz="1600" dirty="0">
              <a:latin typeface="Times New Roman" panose="02020603050405020304" charset="0"/>
              <a:cs typeface="Times New Roman" panose="02020603050405020304" charset="0"/>
            </a:endParaRPr>
          </a:p>
          <a:p>
            <a:pPr lvl="1"/>
            <a:r>
              <a:rPr lang="en-US" sz="1600" dirty="0">
                <a:latin typeface="Times New Roman" panose="02020603050405020304" charset="0"/>
                <a:cs typeface="Times New Roman" panose="02020603050405020304" charset="0"/>
                <a:sym typeface="+mn-ea"/>
              </a:rPr>
              <a:t>Alerts and Notifications</a:t>
            </a:r>
            <a:endParaRPr lang="en-US" sz="1600" dirty="0">
              <a:latin typeface="Times New Roman" panose="02020603050405020304" charset="0"/>
              <a:cs typeface="Times New Roman" panose="02020603050405020304" charset="0"/>
            </a:endParaRPr>
          </a:p>
          <a:p>
            <a:pPr lvl="1"/>
            <a:r>
              <a:rPr lang="en-US" sz="1600" dirty="0">
                <a:latin typeface="Times New Roman" panose="02020603050405020304" charset="0"/>
                <a:cs typeface="Times New Roman" panose="02020603050405020304" charset="0"/>
                <a:sym typeface="+mn-ea"/>
              </a:rPr>
              <a:t>Process restart-ability</a:t>
            </a:r>
            <a:endParaRPr lang="en-US" sz="1600" dirty="0">
              <a:latin typeface="Times New Roman" panose="02020603050405020304" charset="0"/>
              <a:cs typeface="Times New Roman" panose="02020603050405020304" charset="0"/>
            </a:endParaRPr>
          </a:p>
          <a:p>
            <a:pPr lvl="1"/>
            <a:r>
              <a:rPr lang="en-US" sz="1600" dirty="0">
                <a:latin typeface="Times New Roman" panose="02020603050405020304" charset="0"/>
                <a:cs typeface="Times New Roman" panose="02020603050405020304" charset="0"/>
                <a:sym typeface="+mn-ea"/>
              </a:rPr>
              <a:t>Job scheduling and Monitoring</a:t>
            </a:r>
            <a:endParaRPr lang="en-US" sz="1600" dirty="0">
              <a:latin typeface="Times New Roman" panose="02020603050405020304" charset="0"/>
              <a:cs typeface="Times New Roman" panose="02020603050405020304" charset="0"/>
            </a:endParaRPr>
          </a:p>
          <a:p>
            <a:pPr lvl="5">
              <a:buFont typeface="Arial" panose="020B0604020202020204" pitchFamily="34" charset="0"/>
              <a:buChar char="•"/>
            </a:pPr>
            <a:endParaRPr lang="en-IN" alt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8375015" cy="676275"/>
          </a:xfrm>
        </p:spPr>
        <p:txBody>
          <a:bodyPr/>
          <a:lstStyle/>
          <a:p>
            <a:r>
              <a:rPr sz="2800" b="1">
                <a:latin typeface="Times New Roman" panose="02020603050405020304" charset="0"/>
                <a:cs typeface="Times New Roman" panose="02020603050405020304" charset="0"/>
                <a:sym typeface="+mn-ea"/>
              </a:rPr>
              <a:t>Lesson Objectives</a:t>
            </a:r>
            <a:endParaRPr lang="en-IN" altLang="en-US" sz="28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sz="1600">
                <a:latin typeface="Times New Roman" panose="02020603050405020304" charset="0"/>
                <a:cs typeface="Times New Roman" panose="02020603050405020304" charset="0"/>
                <a:sym typeface="+mn-ea"/>
              </a:rPr>
              <a:t>On completion of this lesson on ETL basics, you will be able to understand:</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Consideration of ETL tool </a:t>
            </a:r>
            <a:endParaRPr lang="en-US" sz="1600" dirty="0">
              <a:latin typeface="Times New Roman" panose="02020603050405020304" charset="0"/>
              <a:cs typeface="Times New Roman" panose="02020603050405020304" charset="0"/>
            </a:endParaRPr>
          </a:p>
          <a:p>
            <a:pPr lvl="1"/>
            <a:r>
              <a:rPr sz="1600">
                <a:latin typeface="Times New Roman" panose="02020603050405020304" charset="0"/>
                <a:cs typeface="Times New Roman" panose="02020603050405020304" charset="0"/>
                <a:sym typeface="+mn-ea"/>
              </a:rPr>
              <a:t>Different ETL tools </a:t>
            </a:r>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p:txBody>
      </p:sp>
      <p:sp>
        <p:nvSpPr>
          <p:cNvPr id="5" name="Rectangle 4"/>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br>
              <a:rPr b="1">
                <a:latin typeface="Times New Roman" panose="02020603050405020304" charset="0"/>
                <a:cs typeface="Times New Roman" panose="02020603050405020304" charset="0"/>
                <a:sym typeface="+mn-ea"/>
              </a:rPr>
            </a:br>
            <a:br>
              <a:rPr b="1">
                <a:latin typeface="Times New Roman" panose="02020603050405020304" charset="0"/>
                <a:cs typeface="Times New Roman" panose="02020603050405020304" charset="0"/>
                <a:sym typeface="+mn-ea"/>
              </a:rPr>
            </a:br>
            <a:r>
              <a:rPr b="1">
                <a:latin typeface="Times New Roman" panose="02020603050405020304" charset="0"/>
                <a:cs typeface="Times New Roman" panose="02020603050405020304" charset="0"/>
                <a:sym typeface="+mn-ea"/>
              </a:rPr>
              <a:t>The ETL Process</a:t>
            </a:r>
            <a:br>
              <a:rPr lang="en-US" b="1" dirty="0">
                <a:latin typeface="Times New Roman" panose="02020603050405020304" charset="0"/>
                <a:cs typeface="Times New Roman" panose="02020603050405020304" charset="0"/>
              </a:rPr>
            </a:b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Extract</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Extract relevant data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Transform</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Transform data to DW format</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Build keys, etc.</a:t>
            </a: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Cleansing of data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Load</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Load data into DW</a:t>
            </a:r>
            <a:endParaRPr 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sz="1600">
                <a:latin typeface="Times New Roman" panose="02020603050405020304" charset="0"/>
                <a:cs typeface="Times New Roman" panose="02020603050405020304" charset="0"/>
                <a:sym typeface="+mn-ea"/>
              </a:rPr>
              <a:t>Build aggregates, </a:t>
            </a:r>
            <a:r>
              <a:rPr sz="1600" dirty="0" err="1">
                <a:latin typeface="Times New Roman" panose="02020603050405020304" charset="0"/>
                <a:cs typeface="Times New Roman" panose="02020603050405020304" charset="0"/>
                <a:sym typeface="+mn-ea"/>
              </a:rPr>
              <a:t>etc</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Criteria for tool identification</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Criteria for Identifying Tools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The Source System Platform and Database.</a:t>
            </a:r>
            <a:endParaRPr lang="en-US" sz="1600" dirty="0">
              <a:latin typeface="Times New Roman" panose="02020603050405020304" charset="0"/>
              <a:cs typeface="Times New Roman" panose="02020603050405020304" charset="0"/>
            </a:endParaRPr>
          </a:p>
          <a:p>
            <a:pPr marL="1200150" lvl="2" indent="-285750">
              <a:buFont typeface="Wingdings" panose="05000000000000000000" charset="0"/>
              <a:buChar char="Ø"/>
            </a:pPr>
            <a:r>
              <a:rPr sz="1600">
                <a:latin typeface="Times New Roman" panose="02020603050405020304" charset="0"/>
                <a:cs typeface="Times New Roman" panose="02020603050405020304" charset="0"/>
                <a:sym typeface="+mn-ea"/>
              </a:rPr>
              <a:t>Tools cannot access all types of data source on all types of Computing platforms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 Data Size</a:t>
            </a:r>
            <a:endParaRPr lang="en-US" sz="1600" dirty="0">
              <a:latin typeface="Times New Roman" panose="02020603050405020304" charset="0"/>
              <a:cs typeface="Times New Roman" panose="02020603050405020304" charset="0"/>
            </a:endParaRPr>
          </a:p>
          <a:p>
            <a:pPr lvl="2">
              <a:buFont typeface="Wingdings" panose="05000000000000000000" charset="0"/>
              <a:buChar char="Ø"/>
            </a:pPr>
            <a:r>
              <a:rPr sz="1600">
                <a:latin typeface="Times New Roman" panose="02020603050405020304" charset="0"/>
                <a:cs typeface="Times New Roman" panose="02020603050405020304" charset="0"/>
                <a:sym typeface="+mn-ea"/>
              </a:rPr>
              <a:t>Tools  need to handle desired  volume and type of data.  E.g. Structured and unstructured data.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 Functionality required </a:t>
            </a:r>
            <a:endParaRPr lang="en-US" sz="1600" dirty="0">
              <a:latin typeface="Times New Roman" panose="02020603050405020304" charset="0"/>
              <a:cs typeface="Times New Roman" panose="02020603050405020304" charset="0"/>
            </a:endParaRPr>
          </a:p>
          <a:p>
            <a:pPr lvl="2">
              <a:buFont typeface="Wingdings" panose="05000000000000000000" charset="0"/>
              <a:buChar char="Ø"/>
            </a:pPr>
            <a:r>
              <a:rPr sz="1600">
                <a:latin typeface="Times New Roman" panose="02020603050405020304" charset="0"/>
                <a:cs typeface="Times New Roman" panose="02020603050405020304" charset="0"/>
                <a:sym typeface="+mn-ea"/>
              </a:rPr>
              <a:t>Tools have build in functionalities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 Cost of the tool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b="1">
                <a:latin typeface="Times New Roman" panose="02020603050405020304" charset="0"/>
                <a:cs typeface="Times New Roman" panose="02020603050405020304" charset="0"/>
                <a:sym typeface="+mn-ea"/>
              </a:rPr>
              <a:t>SAMPLE Extraction Tools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Extraction Tools include</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Apertus</a:t>
            </a:r>
            <a:r>
              <a:rPr sz="1600">
                <a:latin typeface="Times New Roman" panose="02020603050405020304" charset="0"/>
                <a:cs typeface="Times New Roman" panose="02020603050405020304" charset="0"/>
                <a:sym typeface="+mn-ea"/>
              </a:rPr>
              <a:t> Carleton. Passport</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Evolutionary Technologies. ETL Extract.</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Platinum. </a:t>
            </a:r>
            <a:r>
              <a:rPr sz="1600" dirty="0" err="1">
                <a:latin typeface="Times New Roman" panose="02020603050405020304" charset="0"/>
                <a:cs typeface="Times New Roman" panose="02020603050405020304" charset="0"/>
                <a:sym typeface="+mn-ea"/>
              </a:rPr>
              <a:t>InfoPump</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sz="2800" b="1">
                <a:latin typeface="Times New Roman" panose="02020603050405020304" charset="0"/>
                <a:cs typeface="Times New Roman" panose="02020603050405020304" charset="0"/>
                <a:sym typeface="+mn-ea"/>
              </a:rPr>
              <a:t>Sample ETL Tools</a:t>
            </a:r>
            <a:endParaRPr lang="en-US" sz="28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r>
              <a:rPr sz="1600">
                <a:latin typeface="Times New Roman" panose="02020603050405020304" charset="0"/>
                <a:cs typeface="Times New Roman" panose="02020603050405020304" charset="0"/>
                <a:sym typeface="+mn-ea"/>
              </a:rPr>
              <a:t>Teradata Warehouse Builder from Teradata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DataStage</a:t>
            </a:r>
            <a:r>
              <a:rPr sz="1600">
                <a:latin typeface="Times New Roman" panose="02020603050405020304" charset="0"/>
                <a:cs typeface="Times New Roman" panose="02020603050405020304" charset="0"/>
                <a:sym typeface="+mn-ea"/>
              </a:rPr>
              <a:t> from IBM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SAS System from SAS Institute</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Power Mart / Power Center from Informatica</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Sagent</a:t>
            </a:r>
            <a:r>
              <a:rPr sz="1600">
                <a:latin typeface="Times New Roman" panose="02020603050405020304" charset="0"/>
                <a:cs typeface="Times New Roman" panose="02020603050405020304" charset="0"/>
                <a:sym typeface="+mn-ea"/>
              </a:rPr>
              <a:t> Solution from </a:t>
            </a:r>
            <a:r>
              <a:rPr sz="1600" dirty="0" err="1">
                <a:latin typeface="Times New Roman" panose="02020603050405020304" charset="0"/>
                <a:cs typeface="Times New Roman" panose="02020603050405020304" charset="0"/>
                <a:sym typeface="+mn-ea"/>
              </a:rPr>
              <a:t>Sagent</a:t>
            </a:r>
            <a:r>
              <a:rPr sz="1600">
                <a:latin typeface="Times New Roman" panose="02020603050405020304" charset="0"/>
                <a:cs typeface="Times New Roman" panose="02020603050405020304" charset="0"/>
                <a:sym typeface="+mn-ea"/>
              </a:rPr>
              <a:t> Software</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Hummingbird </a:t>
            </a:r>
            <a:r>
              <a:rPr sz="1600" dirty="0" err="1">
                <a:latin typeface="Times New Roman" panose="02020603050405020304" charset="0"/>
                <a:cs typeface="Times New Roman" panose="02020603050405020304" charset="0"/>
                <a:sym typeface="+mn-ea"/>
              </a:rPr>
              <a:t>Genio</a:t>
            </a:r>
            <a:r>
              <a:rPr sz="1600">
                <a:latin typeface="Times New Roman" panose="02020603050405020304" charset="0"/>
                <a:cs typeface="Times New Roman" panose="02020603050405020304" charset="0"/>
                <a:sym typeface="+mn-ea"/>
              </a:rPr>
              <a:t> Suite from Hummingbird Communication</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Abinitio</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Oracle Warehouse Builder</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Talend</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Pentaho</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sz="2800" b="1">
                <a:latin typeface="Times New Roman" panose="02020603050405020304" charset="0"/>
                <a:cs typeface="Times New Roman" panose="02020603050405020304" charset="0"/>
                <a:sym typeface="+mn-ea"/>
              </a:rPr>
              <a:t>Sample Scheduling Tools</a:t>
            </a:r>
            <a:endParaRPr lang="en-US" sz="28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dirty="0" err="1">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AutoSys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Control-M</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Flux</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IBM Workload Scheduler ( TWS)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635"/>
            <a:ext cx="7886700" cy="676275"/>
          </a:xfrm>
        </p:spPr>
        <p:txBody>
          <a:bodyPr/>
          <a:lstStyle/>
          <a:p>
            <a:r>
              <a:rPr sz="2800" b="1">
                <a:latin typeface="Times New Roman" panose="02020603050405020304" charset="0"/>
                <a:cs typeface="Times New Roman" panose="02020603050405020304" charset="0"/>
                <a:sym typeface="+mn-ea"/>
              </a:rPr>
              <a:t>Sample Reporting Tools</a:t>
            </a:r>
            <a:endParaRPr lang="en-US" sz="28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578485"/>
            <a:ext cx="7886700" cy="4356735"/>
          </a:xfrm>
        </p:spPr>
        <p:txBody>
          <a:bodyPr>
            <a:noAutofit/>
          </a:bodyPr>
          <a:lstStyle/>
          <a:p>
            <a:pPr lvl="1">
              <a:buFont typeface="Arial" panose="020B0604020202020204" pitchFamily="34" charset="0"/>
              <a:buChar char="•"/>
            </a:pPr>
            <a:endParaRPr sz="1600">
              <a:latin typeface="Times New Roman" panose="02020603050405020304" charset="0"/>
              <a:cs typeface="Times New Roman" panose="02020603050405020304" charset="0"/>
              <a:sym typeface="+mn-ea"/>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SAP- Business Object </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IBM- Cognos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Microsoft SQL Server Reporting Services -SSRS</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dirty="0" err="1">
                <a:latin typeface="Times New Roman" panose="02020603050405020304" charset="0"/>
                <a:cs typeface="Times New Roman" panose="02020603050405020304" charset="0"/>
                <a:sym typeface="+mn-ea"/>
              </a:rPr>
              <a:t>Microstrategy</a:t>
            </a:r>
            <a:endParaRPr 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sz="1600">
                <a:latin typeface="Times New Roman" panose="02020603050405020304" charset="0"/>
                <a:cs typeface="Times New Roman" panose="02020603050405020304" charset="0"/>
                <a:sym typeface="+mn-ea"/>
              </a:rPr>
              <a:t>Oracle Business Intelligence Enterprise Edition</a:t>
            </a:r>
            <a:endParaRPr lang="en-US" sz="1600" b="1" dirty="0">
              <a:latin typeface="Times New Roman" panose="02020603050405020304" charset="0"/>
              <a:cs typeface="Times New Roman" panose="02020603050405020304" charset="0"/>
            </a:endParaRPr>
          </a:p>
        </p:txBody>
      </p:sp>
      <p:sp>
        <p:nvSpPr>
          <p:cNvPr id="4" name="Rectangle 3"/>
          <p:cNvSpPr/>
          <p:nvPr/>
        </p:nvSpPr>
        <p:spPr>
          <a:xfrm>
            <a:off x="7012641" y="160775"/>
            <a:ext cx="2070847" cy="417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4547</Words>
  <Application>Microsoft Macintosh PowerPoint</Application>
  <PresentationFormat>On-screen Show (16:9)</PresentationFormat>
  <Paragraphs>654</Paragraphs>
  <Slides>100</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12" baseType="lpstr">
      <vt:lpstr>Arial</vt:lpstr>
      <vt:lpstr>Calibri</vt:lpstr>
      <vt:lpstr>Castellar</vt:lpstr>
      <vt:lpstr>Monotype Sorts</vt:lpstr>
      <vt:lpstr>Sitka Heading</vt:lpstr>
      <vt:lpstr>Symbol</vt:lpstr>
      <vt:lpstr>Tahoma</vt:lpstr>
      <vt:lpstr>Times New Roman</vt:lpstr>
      <vt:lpstr>Wingdings</vt:lpstr>
      <vt:lpstr>Brain4ce_course_template</vt:lpstr>
      <vt:lpstr>think-cell Slide</vt:lpstr>
      <vt:lpstr>Micrografx FlowCharter 7 Document</vt:lpstr>
      <vt:lpstr>PowerPoint Presentation</vt:lpstr>
      <vt:lpstr>Course Goals and Non Goals</vt:lpstr>
      <vt:lpstr>Pre-requisites</vt:lpstr>
      <vt:lpstr>Intended Audience</vt:lpstr>
      <vt:lpstr>Day Wise Schedule</vt:lpstr>
      <vt:lpstr>Table of Contents</vt:lpstr>
      <vt:lpstr>Table of Contents</vt:lpstr>
      <vt:lpstr>References</vt:lpstr>
      <vt:lpstr>Next Step Courses (if applicable)</vt:lpstr>
      <vt:lpstr>  </vt:lpstr>
      <vt:lpstr>Lesson Objectives</vt:lpstr>
      <vt:lpstr>Datawarehouse</vt:lpstr>
      <vt:lpstr>Datawarehousing Strategies</vt:lpstr>
      <vt:lpstr>Inmon methodology - Top Down approach</vt:lpstr>
      <vt:lpstr>Top Down Approach</vt:lpstr>
      <vt:lpstr>Kimball methodology – Bottom Up approach</vt:lpstr>
      <vt:lpstr>Bottom up Approach</vt:lpstr>
      <vt:lpstr>Hybrid Approach</vt:lpstr>
      <vt:lpstr>Data Warehouse Architecture Components</vt:lpstr>
      <vt:lpstr>What is ETL?</vt:lpstr>
      <vt:lpstr>Need for ETL</vt:lpstr>
      <vt:lpstr>Need for ETL </vt:lpstr>
      <vt:lpstr>Summary</vt:lpstr>
      <vt:lpstr>  </vt:lpstr>
      <vt:lpstr>Lesson Objectives </vt:lpstr>
      <vt:lpstr>The ETL Process</vt:lpstr>
      <vt:lpstr>The ETL Process</vt:lpstr>
      <vt:lpstr> </vt:lpstr>
      <vt:lpstr>ETL – DATA CAPTURE</vt:lpstr>
      <vt:lpstr>Change Data Capture</vt:lpstr>
      <vt:lpstr> Change Data Capture </vt:lpstr>
      <vt:lpstr>  Change Data Capture  </vt:lpstr>
      <vt:lpstr>  Data Staging  </vt:lpstr>
      <vt:lpstr>  Reasons for “Dirty” Data  </vt:lpstr>
      <vt:lpstr>   ETL – DATA Extraction   </vt:lpstr>
      <vt:lpstr>ETL - Extraction Techniques</vt:lpstr>
      <vt:lpstr>Data Extraction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Transformation</vt:lpstr>
      <vt:lpstr>Data Loading</vt:lpstr>
      <vt:lpstr>Data Loading</vt:lpstr>
      <vt:lpstr>Slowly Changing Dimension Types</vt:lpstr>
      <vt:lpstr>Meta Data</vt:lpstr>
      <vt:lpstr>Meta Data</vt:lpstr>
      <vt:lpstr>Importance of Metadata</vt:lpstr>
      <vt:lpstr>Feature of ETL Tools</vt:lpstr>
      <vt:lpstr>Advantages of using ETL Tools</vt:lpstr>
      <vt:lpstr>Advantages of using ETL Tools</vt:lpstr>
      <vt:lpstr>Example of ETL requirements</vt:lpstr>
      <vt:lpstr>Summary</vt:lpstr>
      <vt:lpstr>PowerPoint Presentation</vt:lpstr>
      <vt:lpstr>Lesson Objectives </vt:lpstr>
      <vt:lpstr> ETL Testing Considerations </vt:lpstr>
      <vt:lpstr> ETL Testing Considerations </vt:lpstr>
      <vt:lpstr> ETL Testing Considerations (contd..) </vt:lpstr>
      <vt:lpstr> ETL Testing Considerations (contd..) </vt:lpstr>
      <vt:lpstr> ETL Testing Considerations (contd..) </vt:lpstr>
      <vt:lpstr> ETL Testing Considerations (contd..) </vt:lpstr>
      <vt:lpstr>Exception Handling</vt:lpstr>
      <vt:lpstr>Exception Handling</vt:lpstr>
      <vt:lpstr>Exception Handling</vt:lpstr>
      <vt:lpstr>Notification</vt:lpstr>
      <vt:lpstr>Notification</vt:lpstr>
      <vt:lpstr>Recovery &amp; Restartability</vt:lpstr>
      <vt:lpstr>Recovery &amp; Restartability</vt:lpstr>
      <vt:lpstr>Recovery &amp; Restartability</vt:lpstr>
      <vt:lpstr>Recovery &amp; Restartability</vt:lpstr>
      <vt:lpstr>Recovery &amp; Restartability</vt:lpstr>
      <vt:lpstr>Recovery &amp; Restartability</vt:lpstr>
      <vt:lpstr>Recovery &amp; Restartability</vt:lpstr>
      <vt:lpstr>Recovery &amp; Restartability</vt:lpstr>
      <vt:lpstr>ETL Job Scheduling</vt:lpstr>
      <vt:lpstr>ETL Job Scheduling</vt:lpstr>
      <vt:lpstr>ETL Job Monitoring</vt:lpstr>
      <vt:lpstr>ETL Job Monitoring</vt:lpstr>
      <vt:lpstr>Summary</vt:lpstr>
      <vt:lpstr>Lesson Objectives</vt:lpstr>
      <vt:lpstr>  The ETL Process  </vt:lpstr>
      <vt:lpstr>Criteria for tool identification</vt:lpstr>
      <vt:lpstr>SAMPLE Extraction Tools</vt:lpstr>
      <vt:lpstr>Sample ETL Tools</vt:lpstr>
      <vt:lpstr>Sample Scheduling Tools</vt:lpstr>
      <vt:lpstr>Sample Reporting Tools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Module-X  Name of the Module</dc:title>
  <dc:creator>Harsha Sundaresh</dc:creator>
  <cp:lastModifiedBy>Microsoft Office User</cp:lastModifiedBy>
  <cp:revision>7</cp:revision>
  <dcterms:created xsi:type="dcterms:W3CDTF">2021-11-17T05:10:00Z</dcterms:created>
  <dcterms:modified xsi:type="dcterms:W3CDTF">2021-11-18T10:26:37Z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A0049A02333C44569F00C2E837496E18</vt:lpwstr>
  </property>
  <property fmtid="{D5CDD505-2E9C-101B-9397-08002B2CF9AE}" pid="3" name="KSOProductBuildVer">
    <vt:lpwstr>1033-11.2.0.10351</vt:lpwstr>
  </property>
</Properties>
</file>