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0" r:id="rId3"/>
    <p:sldId id="292" r:id="rId4"/>
    <p:sldId id="301" r:id="rId5"/>
    <p:sldId id="303" r:id="rId6"/>
    <p:sldId id="304" r:id="rId7"/>
    <p:sldId id="302" r:id="rId8"/>
    <p:sldId id="305" r:id="rId9"/>
    <p:sldId id="306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 autoAdjust="0"/>
    <p:restoredTop sz="99085" autoAdjust="0"/>
  </p:normalViewPr>
  <p:slideViewPr>
    <p:cSldViewPr snapToGrid="0">
      <p:cViewPr varScale="1">
        <p:scale>
          <a:sx n="80" d="100"/>
          <a:sy n="80" d="100"/>
        </p:scale>
        <p:origin x="1493" y="67"/>
      </p:cViewPr>
      <p:guideLst>
        <p:guide orient="horz" pos="2160"/>
        <p:guide orient="horz" pos="912"/>
        <p:guide orient="horz" pos="388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3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8A6D1-998E-4C55-8542-7AAA0C9A9AB8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B6F5-C0E1-4DEF-9E80-8EDB682E8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141C1-3C5A-4240-87DB-9D4217E9B3B1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1697" y="609600"/>
            <a:ext cx="4074606" cy="305595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57684" y="3810000"/>
            <a:ext cx="57426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2C5E-BF34-4775-B657-4ADF2F310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92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48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30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47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81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609600"/>
            <a:ext cx="4073525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9EB0-27AD-4D72-B1BB-CF023681D7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98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owerOfW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840" y="1905000"/>
            <a:ext cx="2194560" cy="8671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 bwMode="white">
          <a:xfrm>
            <a:off x="0" y="3169920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D419-6049-4DB5-B5BA-D2BCF73E2824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invGray">
          <a:xfrm flipH="1">
            <a:off x="0" y="-6350"/>
            <a:ext cx="9144000" cy="365125"/>
          </a:xfrm>
          <a:prstGeom prst="rect">
            <a:avLst/>
          </a:prstGeom>
          <a:gradFill rotWithShape="1">
            <a:gsLst>
              <a:gs pos="0">
                <a:srgbClr val="91050F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2324100" y="-6350"/>
            <a:ext cx="6821488" cy="365760"/>
            <a:chOff x="3784600" y="0"/>
            <a:chExt cx="5359400" cy="281857"/>
          </a:xfrm>
        </p:grpSpPr>
        <p:sp>
          <p:nvSpPr>
            <p:cNvPr id="9" name="Rectangle 496"/>
            <p:cNvSpPr>
              <a:spLocks noChangeArrowheads="1"/>
            </p:cNvSpPr>
            <p:nvPr/>
          </p:nvSpPr>
          <p:spPr bwMode="invGray">
            <a:xfrm>
              <a:off x="4100153" y="0"/>
              <a:ext cx="305574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327" cy="27437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" name="Rectangle 498"/>
            <p:cNvSpPr>
              <a:spLocks noChangeArrowheads="1"/>
            </p:cNvSpPr>
            <p:nvPr/>
          </p:nvSpPr>
          <p:spPr bwMode="invGray">
            <a:xfrm>
              <a:off x="8519131" y="0"/>
              <a:ext cx="624869" cy="278115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Rectangle 499"/>
            <p:cNvSpPr>
              <a:spLocks noChangeArrowheads="1"/>
            </p:cNvSpPr>
            <p:nvPr/>
          </p:nvSpPr>
          <p:spPr bwMode="invGray">
            <a:xfrm>
              <a:off x="7875554" y="0"/>
              <a:ext cx="304327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Rectangle 500"/>
            <p:cNvSpPr>
              <a:spLocks noChangeArrowheads="1"/>
            </p:cNvSpPr>
            <p:nvPr/>
          </p:nvSpPr>
          <p:spPr bwMode="invGray">
            <a:xfrm>
              <a:off x="5677914" y="0"/>
              <a:ext cx="305575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501"/>
            <p:cNvSpPr>
              <a:spLocks noChangeArrowheads="1"/>
            </p:cNvSpPr>
            <p:nvPr/>
          </p:nvSpPr>
          <p:spPr bwMode="invGray">
            <a:xfrm>
              <a:off x="5362362" y="0"/>
              <a:ext cx="305574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Rectangle 602"/>
            <p:cNvSpPr>
              <a:spLocks noChangeArrowheads="1"/>
            </p:cNvSpPr>
            <p:nvPr/>
          </p:nvSpPr>
          <p:spPr bwMode="invGray">
            <a:xfrm>
              <a:off x="6962573" y="1"/>
              <a:ext cx="922959" cy="281856"/>
            </a:xfrm>
            <a:prstGeom prst="rect">
              <a:avLst/>
            </a:prstGeom>
            <a:solidFill>
              <a:srgbClr val="D1081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Rectangle 609"/>
            <p:cNvSpPr>
              <a:spLocks noChangeArrowheads="1"/>
            </p:cNvSpPr>
            <p:nvPr/>
          </p:nvSpPr>
          <p:spPr bwMode="invGray">
            <a:xfrm>
              <a:off x="6166833" y="0"/>
              <a:ext cx="305575" cy="27437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2322513" y="-6350"/>
            <a:ext cx="6821487" cy="352425"/>
            <a:chOff x="3784600" y="0"/>
            <a:chExt cx="5359400" cy="276868"/>
          </a:xfrm>
        </p:grpSpPr>
        <p:sp>
          <p:nvSpPr>
            <p:cNvPr id="18" name="Rectangle 496"/>
            <p:cNvSpPr>
              <a:spLocks noChangeArrowheads="1"/>
            </p:cNvSpPr>
            <p:nvPr/>
          </p:nvSpPr>
          <p:spPr bwMode="invGray">
            <a:xfrm>
              <a:off x="4100152" y="0"/>
              <a:ext cx="305575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497"/>
            <p:cNvSpPr>
              <a:spLocks noChangeArrowheads="1"/>
            </p:cNvSpPr>
            <p:nvPr/>
          </p:nvSpPr>
          <p:spPr bwMode="invGray">
            <a:xfrm>
              <a:off x="3784600" y="0"/>
              <a:ext cx="304327" cy="274374"/>
            </a:xfrm>
            <a:prstGeom prst="rect">
              <a:avLst/>
            </a:prstGeom>
            <a:solidFill>
              <a:srgbClr val="D10811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498"/>
            <p:cNvSpPr>
              <a:spLocks noChangeArrowheads="1"/>
            </p:cNvSpPr>
            <p:nvPr/>
          </p:nvSpPr>
          <p:spPr bwMode="invGray">
            <a:xfrm>
              <a:off x="8519132" y="0"/>
              <a:ext cx="624868" cy="276868"/>
            </a:xfrm>
            <a:prstGeom prst="rect">
              <a:avLst/>
            </a:prstGeom>
            <a:solidFill>
              <a:srgbClr val="D10811">
                <a:alpha val="45882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Rectangle 499"/>
            <p:cNvSpPr>
              <a:spLocks noChangeArrowheads="1"/>
            </p:cNvSpPr>
            <p:nvPr/>
          </p:nvSpPr>
          <p:spPr bwMode="invGray">
            <a:xfrm>
              <a:off x="7875555" y="0"/>
              <a:ext cx="304327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Rectangle 500"/>
            <p:cNvSpPr>
              <a:spLocks noChangeArrowheads="1"/>
            </p:cNvSpPr>
            <p:nvPr/>
          </p:nvSpPr>
          <p:spPr bwMode="invGray">
            <a:xfrm>
              <a:off x="5677914" y="0"/>
              <a:ext cx="305574" cy="274374"/>
            </a:xfrm>
            <a:prstGeom prst="rect">
              <a:avLst/>
            </a:prstGeom>
            <a:solidFill>
              <a:srgbClr val="D10811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Rectangle 501"/>
            <p:cNvSpPr>
              <a:spLocks noChangeArrowheads="1"/>
            </p:cNvSpPr>
            <p:nvPr/>
          </p:nvSpPr>
          <p:spPr bwMode="invGray">
            <a:xfrm>
              <a:off x="5362361" y="0"/>
              <a:ext cx="305575" cy="274374"/>
            </a:xfrm>
            <a:prstGeom prst="rect">
              <a:avLst/>
            </a:prstGeom>
            <a:solidFill>
              <a:srgbClr val="D1081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Rectangle 609"/>
            <p:cNvSpPr>
              <a:spLocks noChangeArrowheads="1"/>
            </p:cNvSpPr>
            <p:nvPr/>
          </p:nvSpPr>
          <p:spPr bwMode="invGray">
            <a:xfrm>
              <a:off x="6166833" y="0"/>
              <a:ext cx="305574" cy="274374"/>
            </a:xfrm>
            <a:prstGeom prst="rect">
              <a:avLst/>
            </a:prstGeom>
            <a:solidFill>
              <a:srgbClr val="D10811">
                <a:alpha val="3803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 bwMode="ltGray">
          <a:xfrm>
            <a:off x="0" y="3171825"/>
            <a:ext cx="91392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496" y="3429000"/>
            <a:ext cx="6089904" cy="13655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76800"/>
            <a:ext cx="6089904" cy="990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/>
        </p:nvCxnSpPr>
        <p:spPr bwMode="ltGray">
          <a:xfrm>
            <a:off x="0" y="6100763"/>
            <a:ext cx="91392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A94-501F-430F-9F24-22DB171F1A84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72200"/>
            <a:ext cx="8229600" cy="22860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EF3-7915-4029-8188-B964D2222328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86597" y="1600200"/>
            <a:ext cx="3342806" cy="378920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4267200" cy="4724400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16FC-041D-4C73-A0CA-50E3B59E0A5D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43434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3AC4-C33A-411A-AFB6-6A67FA1ED1AC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5184648" y="1600200"/>
            <a:ext cx="3346704" cy="378561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3886200" cy="22860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08000" indent="-217488">
              <a:defRPr sz="1600"/>
            </a:lvl2pPr>
            <a:lvl3pPr marL="798513" indent="-17462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EFF9-E965-4782-A371-B4051B6C04E4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4876800" y="1600200"/>
            <a:ext cx="3657600" cy="205740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24400" y="3886200"/>
            <a:ext cx="3962400" cy="22860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01835" y="1600200"/>
            <a:ext cx="3657600" cy="205740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1A07-B22F-4A12-B6AE-5480EFA744A1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38286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204858" y="3657600"/>
            <a:ext cx="242316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7028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A23-AE32-4526-B049-6593DD3B16B2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418114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84686" y="3657600"/>
            <a:ext cx="2343332" cy="2514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buNone/>
              <a:defRPr sz="18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On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657600"/>
            <a:ext cx="8229600" cy="2514600"/>
          </a:xfrm>
        </p:spPr>
        <p:txBody>
          <a:bodyPr>
            <a:noAutofit/>
          </a:bodyPr>
          <a:lstStyle>
            <a:lvl1pPr marL="231775" indent="-231775">
              <a:defRPr sz="1800"/>
            </a:lvl1pPr>
            <a:lvl2pPr marL="566738" indent="-219075">
              <a:defRPr sz="1600"/>
            </a:lvl2pPr>
            <a:lvl3pPr marL="914400" indent="-231775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60E5-E30C-4DA4-BD60-7B6AC863CF62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2867" y="1600200"/>
            <a:ext cx="2200274" cy="177714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tabLst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3470148" y="1600200"/>
            <a:ext cx="2203704" cy="1773936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6314857" y="1600200"/>
            <a:ext cx="2199556" cy="1776564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573968" y="1740674"/>
            <a:ext cx="5996066" cy="3837480"/>
          </a:xfrm>
          <a:ln w="152400">
            <a:solidFill>
              <a:schemeClr val="bg2"/>
            </a:solidFill>
            <a:miter lim="800000"/>
          </a:ln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0CD2-63A1-4D15-92C2-5F1852DDD605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aya 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OfWe_reverse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black">
          <a:xfrm>
            <a:off x="2595608" y="2645764"/>
            <a:ext cx="3952784" cy="15664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4BA3-2030-4FC5-8B8A-D60DBF198AFE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0526-6F7B-4820-AE52-CBAF9D1B053E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6065"/>
            <a:ext cx="2057400" cy="5716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6065"/>
            <a:ext cx="6019800" cy="5716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3251-DD1A-43E1-955B-E09BA603CA18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9D8-FDCF-4695-B150-B4B6F53576B9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200"/>
            </a:lvl2pPr>
            <a:lvl3pPr>
              <a:spcBef>
                <a:spcPts val="0"/>
              </a:spcBef>
              <a:buNone/>
              <a:defRPr sz="2200"/>
            </a:lvl3pPr>
            <a:lvl4pPr>
              <a:spcBef>
                <a:spcPts val="0"/>
              </a:spcBef>
              <a:buNone/>
              <a:defRPr sz="2200"/>
            </a:lvl4pPr>
            <a:lvl5pPr>
              <a:spcBef>
                <a:spcPts val="0"/>
              </a:spcBef>
              <a:buNone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A722-CA97-4F30-B649-5B46967AD5BA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invGray">
          <a:xfrm>
            <a:off x="0" y="1581151"/>
            <a:ext cx="9144000" cy="3475038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invGray">
          <a:xfrm>
            <a:off x="3159125" y="1581151"/>
            <a:ext cx="304800" cy="246063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invGray">
          <a:xfrm>
            <a:off x="2843213" y="1581151"/>
            <a:ext cx="304800" cy="246063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invGray">
          <a:xfrm>
            <a:off x="852646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invGray">
          <a:xfrm>
            <a:off x="82105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invGray">
          <a:xfrm>
            <a:off x="78946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invGray">
          <a:xfrm>
            <a:off x="7578725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invGray">
          <a:xfrm>
            <a:off x="726281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invGray">
          <a:xfrm>
            <a:off x="69469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invGray">
          <a:xfrm>
            <a:off x="663098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invGray">
          <a:xfrm>
            <a:off x="6316663" y="1581151"/>
            <a:ext cx="304800" cy="250825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invGray">
          <a:xfrm>
            <a:off x="60007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invGray">
          <a:xfrm>
            <a:off x="56848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5368925" y="1581151"/>
            <a:ext cx="304800" cy="250825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invGray">
          <a:xfrm>
            <a:off x="47371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invGray">
          <a:xfrm>
            <a:off x="4421188" y="1581151"/>
            <a:ext cx="304800" cy="250825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301"/>
          <p:cNvSpPr>
            <a:spLocks noChangeArrowheads="1"/>
          </p:cNvSpPr>
          <p:nvPr/>
        </p:nvSpPr>
        <p:spPr bwMode="invGray">
          <a:xfrm>
            <a:off x="3473450" y="4767264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02"/>
          <p:cNvSpPr>
            <a:spLocks noChangeArrowheads="1"/>
          </p:cNvSpPr>
          <p:nvPr/>
        </p:nvSpPr>
        <p:spPr bwMode="invGray">
          <a:xfrm>
            <a:off x="31575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304"/>
          <p:cNvSpPr>
            <a:spLocks noChangeArrowheads="1"/>
          </p:cNvSpPr>
          <p:nvPr/>
        </p:nvSpPr>
        <p:spPr bwMode="invGray">
          <a:xfrm>
            <a:off x="2525713" y="4767264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05"/>
          <p:cNvSpPr>
            <a:spLocks noChangeArrowheads="1"/>
          </p:cNvSpPr>
          <p:nvPr/>
        </p:nvSpPr>
        <p:spPr bwMode="invGray">
          <a:xfrm>
            <a:off x="2209800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307"/>
          <p:cNvSpPr>
            <a:spLocks noChangeArrowheads="1"/>
          </p:cNvSpPr>
          <p:nvPr/>
        </p:nvSpPr>
        <p:spPr bwMode="invGray">
          <a:xfrm>
            <a:off x="1579563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11"/>
          <p:cNvSpPr>
            <a:spLocks noChangeArrowheads="1"/>
          </p:cNvSpPr>
          <p:nvPr/>
        </p:nvSpPr>
        <p:spPr bwMode="invGray">
          <a:xfrm>
            <a:off x="852487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312"/>
          <p:cNvSpPr>
            <a:spLocks noChangeArrowheads="1"/>
          </p:cNvSpPr>
          <p:nvPr/>
        </p:nvSpPr>
        <p:spPr bwMode="invGray">
          <a:xfrm>
            <a:off x="8208963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14"/>
          <p:cNvSpPr>
            <a:spLocks noChangeArrowheads="1"/>
          </p:cNvSpPr>
          <p:nvPr/>
        </p:nvSpPr>
        <p:spPr bwMode="invGray">
          <a:xfrm>
            <a:off x="7577138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5"/>
          <p:cNvSpPr>
            <a:spLocks noChangeArrowheads="1"/>
          </p:cNvSpPr>
          <p:nvPr/>
        </p:nvSpPr>
        <p:spPr bwMode="invGray">
          <a:xfrm>
            <a:off x="726122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17"/>
          <p:cNvSpPr>
            <a:spLocks noChangeArrowheads="1"/>
          </p:cNvSpPr>
          <p:nvPr/>
        </p:nvSpPr>
        <p:spPr bwMode="invGray">
          <a:xfrm>
            <a:off x="6629400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18"/>
          <p:cNvSpPr>
            <a:spLocks noChangeArrowheads="1"/>
          </p:cNvSpPr>
          <p:nvPr/>
        </p:nvSpPr>
        <p:spPr bwMode="invGray">
          <a:xfrm>
            <a:off x="6315075" y="4767264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21"/>
          <p:cNvSpPr>
            <a:spLocks noChangeArrowheads="1"/>
          </p:cNvSpPr>
          <p:nvPr/>
        </p:nvSpPr>
        <p:spPr bwMode="invGray">
          <a:xfrm>
            <a:off x="53673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23"/>
          <p:cNvSpPr>
            <a:spLocks noChangeArrowheads="1"/>
          </p:cNvSpPr>
          <p:nvPr/>
        </p:nvSpPr>
        <p:spPr bwMode="invGray">
          <a:xfrm>
            <a:off x="4735513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white">
          <a:xfrm>
            <a:off x="0" y="1847088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18"/>
          <p:cNvGrpSpPr>
            <a:grpSpLocks/>
          </p:cNvGrpSpPr>
          <p:nvPr/>
        </p:nvGrpSpPr>
        <p:grpSpPr bwMode="black">
          <a:xfrm>
            <a:off x="7472363" y="701675"/>
            <a:ext cx="1111250" cy="314325"/>
            <a:chOff x="3063" y="4976"/>
            <a:chExt cx="2916" cy="828"/>
          </a:xfrm>
        </p:grpSpPr>
        <p:sp>
          <p:nvSpPr>
            <p:cNvPr id="43" name="Freeform 819"/>
            <p:cNvSpPr>
              <a:spLocks/>
            </p:cNvSpPr>
            <p:nvPr/>
          </p:nvSpPr>
          <p:spPr bwMode="black">
            <a:xfrm>
              <a:off x="5307" y="4976"/>
              <a:ext cx="672" cy="606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20"/>
            <p:cNvSpPr>
              <a:spLocks/>
            </p:cNvSpPr>
            <p:nvPr/>
          </p:nvSpPr>
          <p:spPr bwMode="black">
            <a:xfrm>
              <a:off x="3063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21"/>
            <p:cNvSpPr>
              <a:spLocks/>
            </p:cNvSpPr>
            <p:nvPr/>
          </p:nvSpPr>
          <p:spPr bwMode="black">
            <a:xfrm>
              <a:off x="4179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22"/>
            <p:cNvSpPr>
              <a:spLocks/>
            </p:cNvSpPr>
            <p:nvPr/>
          </p:nvSpPr>
          <p:spPr bwMode="black">
            <a:xfrm>
              <a:off x="3627" y="4976"/>
              <a:ext cx="666" cy="606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23"/>
            <p:cNvSpPr>
              <a:spLocks/>
            </p:cNvSpPr>
            <p:nvPr/>
          </p:nvSpPr>
          <p:spPr bwMode="black">
            <a:xfrm>
              <a:off x="4755" y="4976"/>
              <a:ext cx="666" cy="82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130552"/>
            <a:ext cx="6400800" cy="1097280"/>
          </a:xfrm>
        </p:spPr>
        <p:txBody>
          <a:bodyPr anchor="b"/>
          <a:lstStyle>
            <a:lvl1pPr algn="r">
              <a:defRPr sz="28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300984"/>
            <a:ext cx="6400800" cy="1130300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57200" y="6537960"/>
            <a:ext cx="1970411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F8F8F"/>
                </a:solidFill>
              </a:rPr>
              <a:t>© 2022 Avaya Inc. All rights reserved.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903-47A6-419A-A235-56C96EEC252B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invGray">
          <a:xfrm>
            <a:off x="0" y="1581151"/>
            <a:ext cx="9144000" cy="3475038"/>
          </a:xfrm>
          <a:prstGeom prst="rect">
            <a:avLst/>
          </a:prstGeom>
          <a:gradFill rotWithShape="1">
            <a:gsLst>
              <a:gs pos="0">
                <a:srgbClr val="98050E"/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invGray">
          <a:xfrm>
            <a:off x="3159125" y="1581151"/>
            <a:ext cx="304800" cy="246063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invGray">
          <a:xfrm>
            <a:off x="2843213" y="1581151"/>
            <a:ext cx="304800" cy="246063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invGray">
          <a:xfrm>
            <a:off x="852646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invGray">
          <a:xfrm>
            <a:off x="82105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invGray">
          <a:xfrm>
            <a:off x="78946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invGray">
          <a:xfrm>
            <a:off x="7578725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invGray">
          <a:xfrm>
            <a:off x="7262813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invGray">
          <a:xfrm>
            <a:off x="69469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invGray">
          <a:xfrm>
            <a:off x="663098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invGray">
          <a:xfrm>
            <a:off x="6316663" y="1581151"/>
            <a:ext cx="304800" cy="250825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invGray">
          <a:xfrm>
            <a:off x="600075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invGray">
          <a:xfrm>
            <a:off x="5684838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5368925" y="1581151"/>
            <a:ext cx="304800" cy="250825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invGray">
          <a:xfrm>
            <a:off x="4737100" y="1581151"/>
            <a:ext cx="304800" cy="250825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invGray">
          <a:xfrm>
            <a:off x="4421188" y="1581151"/>
            <a:ext cx="304800" cy="250825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301"/>
          <p:cNvSpPr>
            <a:spLocks noChangeArrowheads="1"/>
          </p:cNvSpPr>
          <p:nvPr/>
        </p:nvSpPr>
        <p:spPr bwMode="invGray">
          <a:xfrm>
            <a:off x="3473450" y="4767264"/>
            <a:ext cx="304800" cy="274638"/>
          </a:xfrm>
          <a:prstGeom prst="rect">
            <a:avLst/>
          </a:prstGeom>
          <a:solidFill>
            <a:srgbClr val="D10811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302"/>
          <p:cNvSpPr>
            <a:spLocks noChangeArrowheads="1"/>
          </p:cNvSpPr>
          <p:nvPr/>
        </p:nvSpPr>
        <p:spPr bwMode="invGray">
          <a:xfrm>
            <a:off x="31575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304"/>
          <p:cNvSpPr>
            <a:spLocks noChangeArrowheads="1"/>
          </p:cNvSpPr>
          <p:nvPr/>
        </p:nvSpPr>
        <p:spPr bwMode="invGray">
          <a:xfrm>
            <a:off x="2525713" y="4767264"/>
            <a:ext cx="304800" cy="274638"/>
          </a:xfrm>
          <a:prstGeom prst="rect">
            <a:avLst/>
          </a:prstGeom>
          <a:solidFill>
            <a:srgbClr val="D10811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305"/>
          <p:cNvSpPr>
            <a:spLocks noChangeArrowheads="1"/>
          </p:cNvSpPr>
          <p:nvPr/>
        </p:nvSpPr>
        <p:spPr bwMode="invGray">
          <a:xfrm>
            <a:off x="2209800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307"/>
          <p:cNvSpPr>
            <a:spLocks noChangeArrowheads="1"/>
          </p:cNvSpPr>
          <p:nvPr/>
        </p:nvSpPr>
        <p:spPr bwMode="invGray">
          <a:xfrm>
            <a:off x="1579563" y="4767264"/>
            <a:ext cx="304800" cy="274638"/>
          </a:xfrm>
          <a:prstGeom prst="rect">
            <a:avLst/>
          </a:prstGeom>
          <a:solidFill>
            <a:srgbClr val="D10811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11"/>
          <p:cNvSpPr>
            <a:spLocks noChangeArrowheads="1"/>
          </p:cNvSpPr>
          <p:nvPr/>
        </p:nvSpPr>
        <p:spPr bwMode="invGray">
          <a:xfrm>
            <a:off x="852487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312"/>
          <p:cNvSpPr>
            <a:spLocks noChangeArrowheads="1"/>
          </p:cNvSpPr>
          <p:nvPr/>
        </p:nvSpPr>
        <p:spPr bwMode="invGray">
          <a:xfrm>
            <a:off x="8208963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14"/>
          <p:cNvSpPr>
            <a:spLocks noChangeArrowheads="1"/>
          </p:cNvSpPr>
          <p:nvPr/>
        </p:nvSpPr>
        <p:spPr bwMode="invGray">
          <a:xfrm>
            <a:off x="7577138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5"/>
          <p:cNvSpPr>
            <a:spLocks noChangeArrowheads="1"/>
          </p:cNvSpPr>
          <p:nvPr/>
        </p:nvSpPr>
        <p:spPr bwMode="invGray">
          <a:xfrm>
            <a:off x="7261225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17"/>
          <p:cNvSpPr>
            <a:spLocks noChangeArrowheads="1"/>
          </p:cNvSpPr>
          <p:nvPr/>
        </p:nvSpPr>
        <p:spPr bwMode="invGray">
          <a:xfrm>
            <a:off x="6629400" y="4767264"/>
            <a:ext cx="304800" cy="274638"/>
          </a:xfrm>
          <a:prstGeom prst="rect">
            <a:avLst/>
          </a:prstGeom>
          <a:solidFill>
            <a:srgbClr val="D10811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18"/>
          <p:cNvSpPr>
            <a:spLocks noChangeArrowheads="1"/>
          </p:cNvSpPr>
          <p:nvPr/>
        </p:nvSpPr>
        <p:spPr bwMode="invGray">
          <a:xfrm>
            <a:off x="6315075" y="4767264"/>
            <a:ext cx="304800" cy="274638"/>
          </a:xfrm>
          <a:prstGeom prst="rect">
            <a:avLst/>
          </a:prstGeom>
          <a:solidFill>
            <a:srgbClr val="D1081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21"/>
          <p:cNvSpPr>
            <a:spLocks noChangeArrowheads="1"/>
          </p:cNvSpPr>
          <p:nvPr/>
        </p:nvSpPr>
        <p:spPr bwMode="invGray">
          <a:xfrm>
            <a:off x="5367338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23"/>
          <p:cNvSpPr>
            <a:spLocks noChangeArrowheads="1"/>
          </p:cNvSpPr>
          <p:nvPr/>
        </p:nvSpPr>
        <p:spPr bwMode="invGray">
          <a:xfrm>
            <a:off x="4735513" y="4767264"/>
            <a:ext cx="304800" cy="274638"/>
          </a:xfrm>
          <a:prstGeom prst="rect">
            <a:avLst/>
          </a:prstGeom>
          <a:solidFill>
            <a:srgbClr val="D10811">
              <a:alpha val="3803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white">
          <a:xfrm>
            <a:off x="0" y="1847088"/>
            <a:ext cx="914400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18"/>
          <p:cNvGrpSpPr>
            <a:grpSpLocks/>
          </p:cNvGrpSpPr>
          <p:nvPr/>
        </p:nvGrpSpPr>
        <p:grpSpPr bwMode="black">
          <a:xfrm>
            <a:off x="7472363" y="701675"/>
            <a:ext cx="1111250" cy="314325"/>
            <a:chOff x="3063" y="4976"/>
            <a:chExt cx="2916" cy="828"/>
          </a:xfrm>
        </p:grpSpPr>
        <p:sp>
          <p:nvSpPr>
            <p:cNvPr id="43" name="Freeform 819"/>
            <p:cNvSpPr>
              <a:spLocks/>
            </p:cNvSpPr>
            <p:nvPr/>
          </p:nvSpPr>
          <p:spPr bwMode="black">
            <a:xfrm>
              <a:off x="5307" y="4976"/>
              <a:ext cx="672" cy="606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20"/>
            <p:cNvSpPr>
              <a:spLocks/>
            </p:cNvSpPr>
            <p:nvPr/>
          </p:nvSpPr>
          <p:spPr bwMode="black">
            <a:xfrm>
              <a:off x="3063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21"/>
            <p:cNvSpPr>
              <a:spLocks/>
            </p:cNvSpPr>
            <p:nvPr/>
          </p:nvSpPr>
          <p:spPr bwMode="black">
            <a:xfrm>
              <a:off x="4179" y="4982"/>
              <a:ext cx="672" cy="600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22"/>
            <p:cNvSpPr>
              <a:spLocks/>
            </p:cNvSpPr>
            <p:nvPr/>
          </p:nvSpPr>
          <p:spPr bwMode="black">
            <a:xfrm>
              <a:off x="3627" y="4976"/>
              <a:ext cx="666" cy="606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23"/>
            <p:cNvSpPr>
              <a:spLocks/>
            </p:cNvSpPr>
            <p:nvPr/>
          </p:nvSpPr>
          <p:spPr bwMode="black">
            <a:xfrm>
              <a:off x="4755" y="4976"/>
              <a:ext cx="666" cy="82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130552"/>
            <a:ext cx="6745224" cy="2029968"/>
          </a:xfrm>
        </p:spPr>
        <p:txBody>
          <a:bodyPr anchor="ctr"/>
          <a:lstStyle>
            <a:lvl1pPr algn="r">
              <a:defRPr sz="28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5357611"/>
            <a:ext cx="6745224" cy="476519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idx="13"/>
          </p:nvPr>
        </p:nvSpPr>
        <p:spPr>
          <a:xfrm>
            <a:off x="1447800" y="5841642"/>
            <a:ext cx="6745224" cy="381000"/>
          </a:xfrm>
        </p:spPr>
        <p:txBody>
          <a:bodyPr anchor="t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57200" y="6537960"/>
            <a:ext cx="1970411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F8F8F"/>
                </a:solidFill>
              </a:rPr>
              <a:t>© 2022</a:t>
            </a:r>
            <a:r>
              <a:rPr lang="en-US" sz="800" baseline="0" dirty="0">
                <a:solidFill>
                  <a:srgbClr val="8F8F8F"/>
                </a:solidFill>
              </a:rPr>
              <a:t> </a:t>
            </a:r>
            <a:r>
              <a:rPr lang="en-US" sz="800" dirty="0">
                <a:solidFill>
                  <a:srgbClr val="8F8F8F"/>
                </a:solidFill>
              </a:rPr>
              <a:t>Avaya Inc. All rights reserved.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66DC-58A3-45CF-9D17-0D017B4FC3F7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50888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50888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3C9-D9D6-439D-B241-1330331395D1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3CB3-A0A6-46C4-8F56-D534DFAFCF5F}" type="datetime1">
              <a:rPr lang="en-US" smtClean="0"/>
              <a:pPr/>
              <a:t>4/18/2023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6B10-C767-489B-8EE2-DD66B48A8BAD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invGray">
          <a:xfrm>
            <a:off x="0" y="-7938"/>
            <a:ext cx="9144000" cy="366713"/>
          </a:xfrm>
          <a:prstGeom prst="rect">
            <a:avLst/>
          </a:prstGeom>
          <a:gradFill rotWithShape="1">
            <a:gsLst>
              <a:gs pos="0">
                <a:srgbClr val="91050F">
                  <a:alpha val="76000"/>
                </a:srgbClr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invGray">
          <a:xfrm>
            <a:off x="5663119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" name="Rectangle 69"/>
          <p:cNvSpPr>
            <a:spLocks noChangeArrowheads="1"/>
          </p:cNvSpPr>
          <p:nvPr/>
        </p:nvSpPr>
        <p:spPr bwMode="invGray">
          <a:xfrm>
            <a:off x="525832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invGray">
          <a:xfrm>
            <a:off x="4043922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invGray">
          <a:xfrm>
            <a:off x="3639123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invGray">
          <a:xfrm>
            <a:off x="242676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invGray">
          <a:xfrm>
            <a:off x="2021961" y="-7938"/>
            <a:ext cx="39056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5" name="Rectangle 79"/>
          <p:cNvSpPr>
            <a:spLocks noChangeArrowheads="1"/>
          </p:cNvSpPr>
          <p:nvPr/>
        </p:nvSpPr>
        <p:spPr bwMode="invGray">
          <a:xfrm>
            <a:off x="1212363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invGray">
          <a:xfrm>
            <a:off x="0" y="-7938"/>
            <a:ext cx="3905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invGray">
          <a:xfrm>
            <a:off x="0" y="-7938"/>
            <a:ext cx="9144000" cy="366713"/>
          </a:xfrm>
          <a:prstGeom prst="rect">
            <a:avLst/>
          </a:prstGeom>
          <a:gradFill rotWithShape="1">
            <a:gsLst>
              <a:gs pos="0">
                <a:srgbClr val="91050F">
                  <a:alpha val="76000"/>
                </a:srgbClr>
              </a:gs>
              <a:gs pos="100000">
                <a:srgbClr val="D1081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" name="Group 127"/>
          <p:cNvGrpSpPr>
            <a:grpSpLocks/>
          </p:cNvGrpSpPr>
          <p:nvPr/>
        </p:nvGrpSpPr>
        <p:grpSpPr bwMode="black">
          <a:xfrm>
            <a:off x="7908916" y="80554"/>
            <a:ext cx="858838" cy="242887"/>
            <a:chOff x="4707" y="440"/>
            <a:chExt cx="700" cy="198"/>
          </a:xfrm>
          <a:solidFill>
            <a:sysClr val="window" lastClr="FFFFFF"/>
          </a:solidFill>
        </p:grpSpPr>
        <p:sp>
          <p:nvSpPr>
            <p:cNvPr id="23" name="Freeform 128"/>
            <p:cNvSpPr>
              <a:spLocks/>
            </p:cNvSpPr>
            <p:nvPr/>
          </p:nvSpPr>
          <p:spPr bwMode="black">
            <a:xfrm>
              <a:off x="5247" y="440"/>
              <a:ext cx="160" cy="145"/>
            </a:xfrm>
            <a:custGeom>
              <a:avLst/>
              <a:gdLst>
                <a:gd name="T0" fmla="*/ 199 w 672"/>
                <a:gd name="T1" fmla="*/ 433 h 606"/>
                <a:gd name="T2" fmla="*/ 399 w 672"/>
                <a:gd name="T3" fmla="*/ 433 h 606"/>
                <a:gd name="T4" fmla="*/ 430 w 672"/>
                <a:gd name="T5" fmla="*/ 512 h 606"/>
                <a:gd name="T6" fmla="*/ 161 w 672"/>
                <a:gd name="T7" fmla="*/ 512 h 606"/>
                <a:gd name="T8" fmla="*/ 117 w 672"/>
                <a:gd name="T9" fmla="*/ 606 h 606"/>
                <a:gd name="T10" fmla="*/ 0 w 672"/>
                <a:gd name="T11" fmla="*/ 606 h 606"/>
                <a:gd name="T12" fmla="*/ 294 w 672"/>
                <a:gd name="T13" fmla="*/ 0 h 606"/>
                <a:gd name="T14" fmla="*/ 375 w 672"/>
                <a:gd name="T15" fmla="*/ 0 h 606"/>
                <a:gd name="T16" fmla="*/ 672 w 672"/>
                <a:gd name="T17" fmla="*/ 606 h 606"/>
                <a:gd name="T18" fmla="*/ 552 w 672"/>
                <a:gd name="T19" fmla="*/ 606 h 606"/>
                <a:gd name="T20" fmla="*/ 337 w 672"/>
                <a:gd name="T21" fmla="*/ 138 h 606"/>
                <a:gd name="T22" fmla="*/ 199 w 672"/>
                <a:gd name="T23" fmla="*/ 433 h 606"/>
                <a:gd name="T24" fmla="*/ 199 w 672"/>
                <a:gd name="T25" fmla="*/ 433 h 606"/>
                <a:gd name="T26" fmla="*/ 199 w 672"/>
                <a:gd name="T27" fmla="*/ 433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6"/>
                <a:gd name="T44" fmla="*/ 672 w 672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6">
                  <a:moveTo>
                    <a:pt x="199" y="433"/>
                  </a:moveTo>
                  <a:lnTo>
                    <a:pt x="399" y="433"/>
                  </a:lnTo>
                  <a:lnTo>
                    <a:pt x="430" y="512"/>
                  </a:lnTo>
                  <a:lnTo>
                    <a:pt x="161" y="512"/>
                  </a:lnTo>
                  <a:lnTo>
                    <a:pt x="117" y="606"/>
                  </a:lnTo>
                  <a:lnTo>
                    <a:pt x="0" y="606"/>
                  </a:lnTo>
                  <a:lnTo>
                    <a:pt x="294" y="0"/>
                  </a:lnTo>
                  <a:lnTo>
                    <a:pt x="375" y="0"/>
                  </a:lnTo>
                  <a:lnTo>
                    <a:pt x="672" y="606"/>
                  </a:lnTo>
                  <a:lnTo>
                    <a:pt x="552" y="606"/>
                  </a:lnTo>
                  <a:lnTo>
                    <a:pt x="337" y="138"/>
                  </a:lnTo>
                  <a:lnTo>
                    <a:pt x="199" y="4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4" name="Freeform 129"/>
            <p:cNvSpPr>
              <a:spLocks/>
            </p:cNvSpPr>
            <p:nvPr/>
          </p:nvSpPr>
          <p:spPr bwMode="black">
            <a:xfrm>
              <a:off x="4707" y="441"/>
              <a:ext cx="160" cy="144"/>
            </a:xfrm>
            <a:custGeom>
              <a:avLst/>
              <a:gdLst>
                <a:gd name="T0" fmla="*/ 199 w 672"/>
                <a:gd name="T1" fmla="*/ 430 h 600"/>
                <a:gd name="T2" fmla="*/ 399 w 672"/>
                <a:gd name="T3" fmla="*/ 430 h 600"/>
                <a:gd name="T4" fmla="*/ 434 w 672"/>
                <a:gd name="T5" fmla="*/ 507 h 600"/>
                <a:gd name="T6" fmla="*/ 165 w 672"/>
                <a:gd name="T7" fmla="*/ 507 h 600"/>
                <a:gd name="T8" fmla="*/ 122 w 672"/>
                <a:gd name="T9" fmla="*/ 600 h 600"/>
                <a:gd name="T10" fmla="*/ 0 w 672"/>
                <a:gd name="T11" fmla="*/ 600 h 600"/>
                <a:gd name="T12" fmla="*/ 298 w 672"/>
                <a:gd name="T13" fmla="*/ 0 h 600"/>
                <a:gd name="T14" fmla="*/ 380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7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399" y="430"/>
                  </a:lnTo>
                  <a:lnTo>
                    <a:pt x="434" y="507"/>
                  </a:lnTo>
                  <a:lnTo>
                    <a:pt x="165" y="507"/>
                  </a:lnTo>
                  <a:lnTo>
                    <a:pt x="122" y="600"/>
                  </a:lnTo>
                  <a:lnTo>
                    <a:pt x="0" y="600"/>
                  </a:lnTo>
                  <a:lnTo>
                    <a:pt x="298" y="0"/>
                  </a:lnTo>
                  <a:lnTo>
                    <a:pt x="380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7" y="135"/>
                  </a:lnTo>
                  <a:lnTo>
                    <a:pt x="199" y="4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5" name="Freeform 130"/>
            <p:cNvSpPr>
              <a:spLocks/>
            </p:cNvSpPr>
            <p:nvPr/>
          </p:nvSpPr>
          <p:spPr bwMode="black">
            <a:xfrm>
              <a:off x="4975" y="441"/>
              <a:ext cx="162" cy="144"/>
            </a:xfrm>
            <a:custGeom>
              <a:avLst/>
              <a:gdLst>
                <a:gd name="T0" fmla="*/ 199 w 672"/>
                <a:gd name="T1" fmla="*/ 430 h 600"/>
                <a:gd name="T2" fmla="*/ 402 w 672"/>
                <a:gd name="T3" fmla="*/ 430 h 600"/>
                <a:gd name="T4" fmla="*/ 434 w 672"/>
                <a:gd name="T5" fmla="*/ 507 h 600"/>
                <a:gd name="T6" fmla="*/ 164 w 672"/>
                <a:gd name="T7" fmla="*/ 507 h 600"/>
                <a:gd name="T8" fmla="*/ 121 w 672"/>
                <a:gd name="T9" fmla="*/ 600 h 600"/>
                <a:gd name="T10" fmla="*/ 0 w 672"/>
                <a:gd name="T11" fmla="*/ 600 h 600"/>
                <a:gd name="T12" fmla="*/ 297 w 672"/>
                <a:gd name="T13" fmla="*/ 0 h 600"/>
                <a:gd name="T14" fmla="*/ 379 w 672"/>
                <a:gd name="T15" fmla="*/ 0 h 600"/>
                <a:gd name="T16" fmla="*/ 672 w 672"/>
                <a:gd name="T17" fmla="*/ 600 h 600"/>
                <a:gd name="T18" fmla="*/ 555 w 672"/>
                <a:gd name="T19" fmla="*/ 600 h 600"/>
                <a:gd name="T20" fmla="*/ 336 w 672"/>
                <a:gd name="T21" fmla="*/ 135 h 600"/>
                <a:gd name="T22" fmla="*/ 199 w 672"/>
                <a:gd name="T23" fmla="*/ 430 h 600"/>
                <a:gd name="T24" fmla="*/ 199 w 672"/>
                <a:gd name="T25" fmla="*/ 430 h 600"/>
                <a:gd name="T26" fmla="*/ 199 w 672"/>
                <a:gd name="T27" fmla="*/ 43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2"/>
                <a:gd name="T43" fmla="*/ 0 h 600"/>
                <a:gd name="T44" fmla="*/ 672 w 672"/>
                <a:gd name="T45" fmla="*/ 600 h 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2" h="600">
                  <a:moveTo>
                    <a:pt x="199" y="430"/>
                  </a:moveTo>
                  <a:lnTo>
                    <a:pt x="402" y="430"/>
                  </a:lnTo>
                  <a:lnTo>
                    <a:pt x="434" y="507"/>
                  </a:lnTo>
                  <a:lnTo>
                    <a:pt x="164" y="507"/>
                  </a:lnTo>
                  <a:lnTo>
                    <a:pt x="121" y="600"/>
                  </a:lnTo>
                  <a:lnTo>
                    <a:pt x="0" y="600"/>
                  </a:lnTo>
                  <a:lnTo>
                    <a:pt x="297" y="0"/>
                  </a:lnTo>
                  <a:lnTo>
                    <a:pt x="379" y="0"/>
                  </a:lnTo>
                  <a:lnTo>
                    <a:pt x="672" y="600"/>
                  </a:lnTo>
                  <a:lnTo>
                    <a:pt x="555" y="600"/>
                  </a:lnTo>
                  <a:lnTo>
                    <a:pt x="336" y="135"/>
                  </a:lnTo>
                  <a:lnTo>
                    <a:pt x="199" y="4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6" name="Freeform 131"/>
            <p:cNvSpPr>
              <a:spLocks/>
            </p:cNvSpPr>
            <p:nvPr/>
          </p:nvSpPr>
          <p:spPr bwMode="black">
            <a:xfrm>
              <a:off x="4842" y="440"/>
              <a:ext cx="160" cy="145"/>
            </a:xfrm>
            <a:custGeom>
              <a:avLst/>
              <a:gdLst>
                <a:gd name="T0" fmla="*/ 0 w 666"/>
                <a:gd name="T1" fmla="*/ 0 h 606"/>
                <a:gd name="T2" fmla="*/ 291 w 666"/>
                <a:gd name="T3" fmla="*/ 606 h 606"/>
                <a:gd name="T4" fmla="*/ 298 w 666"/>
                <a:gd name="T5" fmla="*/ 606 h 606"/>
                <a:gd name="T6" fmla="*/ 369 w 666"/>
                <a:gd name="T7" fmla="*/ 606 h 606"/>
                <a:gd name="T8" fmla="*/ 376 w 666"/>
                <a:gd name="T9" fmla="*/ 606 h 606"/>
                <a:gd name="T10" fmla="*/ 666 w 666"/>
                <a:gd name="T11" fmla="*/ 0 h 606"/>
                <a:gd name="T12" fmla="*/ 550 w 666"/>
                <a:gd name="T13" fmla="*/ 0 h 606"/>
                <a:gd name="T14" fmla="*/ 334 w 666"/>
                <a:gd name="T15" fmla="*/ 477 h 606"/>
                <a:gd name="T16" fmla="*/ 117 w 666"/>
                <a:gd name="T17" fmla="*/ 0 h 606"/>
                <a:gd name="T18" fmla="*/ 0 w 666"/>
                <a:gd name="T19" fmla="*/ 0 h 606"/>
                <a:gd name="T20" fmla="*/ 0 w 666"/>
                <a:gd name="T21" fmla="*/ 0 h 606"/>
                <a:gd name="T22" fmla="*/ 0 w 666"/>
                <a:gd name="T23" fmla="*/ 0 h 6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6"/>
                <a:gd name="T37" fmla="*/ 0 h 606"/>
                <a:gd name="T38" fmla="*/ 666 w 666"/>
                <a:gd name="T39" fmla="*/ 606 h 6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6" h="606">
                  <a:moveTo>
                    <a:pt x="0" y="0"/>
                  </a:moveTo>
                  <a:lnTo>
                    <a:pt x="291" y="606"/>
                  </a:lnTo>
                  <a:lnTo>
                    <a:pt x="298" y="606"/>
                  </a:lnTo>
                  <a:lnTo>
                    <a:pt x="369" y="606"/>
                  </a:lnTo>
                  <a:lnTo>
                    <a:pt x="376" y="606"/>
                  </a:lnTo>
                  <a:lnTo>
                    <a:pt x="666" y="0"/>
                  </a:lnTo>
                  <a:lnTo>
                    <a:pt x="550" y="0"/>
                  </a:lnTo>
                  <a:lnTo>
                    <a:pt x="334" y="477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7" name="Freeform 132"/>
            <p:cNvSpPr>
              <a:spLocks/>
            </p:cNvSpPr>
            <p:nvPr/>
          </p:nvSpPr>
          <p:spPr bwMode="black">
            <a:xfrm>
              <a:off x="5113" y="440"/>
              <a:ext cx="159" cy="198"/>
            </a:xfrm>
            <a:custGeom>
              <a:avLst/>
              <a:gdLst>
                <a:gd name="T0" fmla="*/ 264 w 666"/>
                <a:gd name="T1" fmla="*/ 828 h 828"/>
                <a:gd name="T2" fmla="*/ 666 w 666"/>
                <a:gd name="T3" fmla="*/ 0 h 828"/>
                <a:gd name="T4" fmla="*/ 546 w 666"/>
                <a:gd name="T5" fmla="*/ 0 h 828"/>
                <a:gd name="T6" fmla="*/ 325 w 666"/>
                <a:gd name="T7" fmla="*/ 482 h 828"/>
                <a:gd name="T8" fmla="*/ 115 w 666"/>
                <a:gd name="T9" fmla="*/ 0 h 828"/>
                <a:gd name="T10" fmla="*/ 0 w 666"/>
                <a:gd name="T11" fmla="*/ 0 h 828"/>
                <a:gd name="T12" fmla="*/ 264 w 666"/>
                <a:gd name="T13" fmla="*/ 603 h 828"/>
                <a:gd name="T14" fmla="*/ 151 w 666"/>
                <a:gd name="T15" fmla="*/ 828 h 828"/>
                <a:gd name="T16" fmla="*/ 264 w 666"/>
                <a:gd name="T17" fmla="*/ 828 h 828"/>
                <a:gd name="T18" fmla="*/ 264 w 666"/>
                <a:gd name="T19" fmla="*/ 828 h 828"/>
                <a:gd name="T20" fmla="*/ 264 w 666"/>
                <a:gd name="T21" fmla="*/ 828 h 8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6"/>
                <a:gd name="T34" fmla="*/ 0 h 828"/>
                <a:gd name="T35" fmla="*/ 666 w 666"/>
                <a:gd name="T36" fmla="*/ 828 h 8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6" h="828">
                  <a:moveTo>
                    <a:pt x="264" y="828"/>
                  </a:moveTo>
                  <a:lnTo>
                    <a:pt x="666" y="0"/>
                  </a:lnTo>
                  <a:lnTo>
                    <a:pt x="546" y="0"/>
                  </a:lnTo>
                  <a:lnTo>
                    <a:pt x="325" y="482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264" y="603"/>
                  </a:lnTo>
                  <a:lnTo>
                    <a:pt x="151" y="828"/>
                  </a:lnTo>
                  <a:lnTo>
                    <a:pt x="264" y="8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471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53732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44B6-3751-4B0D-931E-A1EABE3AFAEE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6537960"/>
            <a:ext cx="1912703" cy="2031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F8F8F"/>
                </a:solidFill>
              </a:rPr>
              <a:t>© 2022 Avaya Inc. All rights reserved.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6920" y="6565900"/>
            <a:ext cx="309700" cy="20313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ct val="90000"/>
              </a:lnSpc>
            </a:pPr>
            <a:fld id="{758C98C5-C197-4167-B328-DA835286C05A}" type="slidenum">
              <a:rPr lang="en-US" sz="800" smtClean="0">
                <a:solidFill>
                  <a:srgbClr val="8F8F8F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800" dirty="0">
              <a:solidFill>
                <a:srgbClr val="8F8F8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1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ebdings" pitchFamily="18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3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495" y="3429000"/>
            <a:ext cx="6680669" cy="1365504"/>
          </a:xfrm>
        </p:spPr>
        <p:txBody>
          <a:bodyPr/>
          <a:lstStyle/>
          <a:p>
            <a:r>
              <a:rPr lang="en-US" b="1" dirty="0"/>
              <a:t>Supported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Umakanth Uday Karri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supported applications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3929"/>
              </p:ext>
            </p:extLst>
          </p:nvPr>
        </p:nvGraphicFramePr>
        <p:xfrm>
          <a:off x="457200" y="1447800"/>
          <a:ext cx="8229599" cy="4272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Business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 dirty="0"/>
                        <a:t>TREX</a:t>
                      </a:r>
                      <a:endParaRPr lang="en-US" sz="1400" b="0" baseline="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/>
                        <a:t>Register different kinds of leaves of employees in 41 countries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/>
                        <a:t>MIIS/ILM</a:t>
                      </a:r>
                      <a:endParaRPr lang="en-US" sz="1400" b="0" baseline="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/>
                        <a:t>Request FX rates from Bloomberg and distribute these to SAP and other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noProof="0" dirty="0"/>
                        <a:t>JOB-LIBRARY</a:t>
                      </a:r>
                      <a:endParaRPr lang="en-US" sz="1400" b="0" baseline="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>
                          <a:solidFill>
                            <a:schemeClr val="dk1"/>
                          </a:solidFill>
                        </a:rPr>
                        <a:t>Library of jobs with descriptions and salary ranges</a:t>
                      </a:r>
                      <a:endParaRPr lang="en-US" sz="1400" noProof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/>
                        <a:t>XBBP/CPLR</a:t>
                      </a:r>
                      <a:endParaRPr lang="en-US" sz="1400" b="1" baseline="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Product pricing system for US government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/>
                        <a:t>ATP</a:t>
                      </a:r>
                      <a:endParaRPr lang="en-US" sz="1400" b="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Avaya Transfer Program used by/for represented employees in US</a:t>
                      </a:r>
                      <a:endParaRPr lang="en-U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/>
                        <a:t>NIMBUS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Web app / server installed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documentation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noProof="0"/>
                        <a:t>KNOWLEDGE-BASE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Web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1125" indent="-111125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Office documentation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154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Request System (LRS)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employees in 41 countries to request/register leaves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managers globally to approve leaves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HR and Finance to run reports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GES to administer leave entitlement and to run reports 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Application available via internet using SSO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Interfaces with </a:t>
            </a:r>
            <a:r>
              <a:rPr lang="en-US" sz="1800" dirty="0" err="1">
                <a:solidFill>
                  <a:srgbClr val="323232"/>
                </a:solidFill>
              </a:rPr>
              <a:t>Talentmaker</a:t>
            </a:r>
            <a:r>
              <a:rPr lang="en-US" sz="1800" dirty="0">
                <a:solidFill>
                  <a:srgbClr val="323232"/>
                </a:solidFill>
              </a:rPr>
              <a:t> for automatic enrollment and unenrollment of employees</a:t>
            </a:r>
          </a:p>
          <a:p>
            <a:pPr lvl="1">
              <a:buClr>
                <a:srgbClr val="A9A9A9"/>
              </a:buClr>
            </a:pPr>
            <a:endParaRPr lang="en-US" sz="1800" dirty="0">
              <a:solidFill>
                <a:srgbClr val="323232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2019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Microsoft SQL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ASP.NET web forms and .NET (TM interface)</a:t>
            </a:r>
          </a:p>
        </p:txBody>
      </p:sp>
    </p:spTree>
    <p:extLst>
      <p:ext uri="{BB962C8B-B14F-4D97-AF65-F5344CB8AC3E}">
        <p14:creationId xmlns:p14="http://schemas.microsoft.com/office/powerpoint/2010/main" val="3506245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Feed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Request daily FX rates for 10 countries (Central banks) via Bloomberg IF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Request daily FX rates for 8 countries (Statutory) via Bloomberg IF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Request monthly 196 FX rates via Bloomberg IF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Verify downloaded FX rates and compare with prior day/month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Auto-approve or manually approve/deny FX rates batches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Feed SAP and other systems with approved FX rates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Web UI to lookup of historical (monthly) FX rates</a:t>
            </a: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Microsoft SQL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ASP.NET web forms</a:t>
            </a:r>
          </a:p>
        </p:txBody>
      </p:sp>
    </p:spTree>
    <p:extLst>
      <p:ext uri="{BB962C8B-B14F-4D97-AF65-F5344CB8AC3E}">
        <p14:creationId xmlns:p14="http://schemas.microsoft.com/office/powerpoint/2010/main" val="26245495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Library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Library of all Avaya jobs with description and salary ranges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managers to view salary ranges of their direct reports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 designated users to view salary ranges globally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Interfaces with </a:t>
            </a:r>
            <a:r>
              <a:rPr lang="en-US" sz="1800" dirty="0" err="1">
                <a:solidFill>
                  <a:srgbClr val="323232"/>
                </a:solidFill>
              </a:rPr>
              <a:t>Talentmaker</a:t>
            </a:r>
            <a:r>
              <a:rPr lang="en-US" sz="1800" dirty="0">
                <a:solidFill>
                  <a:srgbClr val="323232"/>
                </a:solidFill>
              </a:rPr>
              <a:t> for automatic employee and manager enrollment and update of job data and salary ranges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Semi-automatic interface for update of job family and job description</a:t>
            </a: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2012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Microsoft SQL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Classic ASP and .NET (interfaces)</a:t>
            </a:r>
          </a:p>
        </p:txBody>
      </p:sp>
    </p:spTree>
    <p:extLst>
      <p:ext uri="{BB962C8B-B14F-4D97-AF65-F5344CB8AC3E}">
        <p14:creationId xmlns:p14="http://schemas.microsoft.com/office/powerpoint/2010/main" val="3618287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XBBP/CPLR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Administration of product prices for government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Interfaces with SAP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Generates different price lists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Allows publicly accessible price lists via internet</a:t>
            </a:r>
          </a:p>
          <a:p>
            <a:pPr>
              <a:buClr>
                <a:srgbClr val="CC0000"/>
              </a:buClr>
            </a:pPr>
            <a:endParaRPr lang="en-US" sz="1800" dirty="0">
              <a:solidFill>
                <a:srgbClr val="323232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140680"/>
            <a:ext cx="7859233" cy="204823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2012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Microsoft SQL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ASP.NET and .NET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Developed by third party (Strata Solutions)</a:t>
            </a:r>
          </a:p>
        </p:txBody>
      </p:sp>
    </p:spTree>
    <p:extLst>
      <p:ext uri="{BB962C8B-B14F-4D97-AF65-F5344CB8AC3E}">
        <p14:creationId xmlns:p14="http://schemas.microsoft.com/office/powerpoint/2010/main" val="38200880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Avaya Transfer Program (ATP)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Allows registration of employee data for represented employees in US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Allows HR to lookup historical data of represented employees </a:t>
            </a:r>
          </a:p>
          <a:p>
            <a:pPr>
              <a:buClr>
                <a:srgbClr val="CC0000"/>
              </a:buClr>
            </a:pPr>
            <a:endParaRPr lang="en-US" sz="1800" dirty="0">
              <a:solidFill>
                <a:srgbClr val="323232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Oracle Database (11g Enterprise Edition Release)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Classic ASP</a:t>
            </a:r>
          </a:p>
        </p:txBody>
      </p:sp>
    </p:spTree>
    <p:extLst>
      <p:ext uri="{BB962C8B-B14F-4D97-AF65-F5344CB8AC3E}">
        <p14:creationId xmlns:p14="http://schemas.microsoft.com/office/powerpoint/2010/main" val="14981325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NIMBUS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Repository for Avaya process documentation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Web based lookup of Avaya process documentation by any employee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Process documentation editing by authorized users with server installed application using RDP access</a:t>
            </a:r>
          </a:p>
          <a:p>
            <a:pPr>
              <a:buClr>
                <a:srgbClr val="CC0000"/>
              </a:buClr>
            </a:pPr>
            <a:endParaRPr lang="en-US" sz="1800" dirty="0">
              <a:solidFill>
                <a:srgbClr val="323232"/>
              </a:solidFill>
            </a:endParaRPr>
          </a:p>
          <a:p>
            <a:pPr>
              <a:buClr>
                <a:srgbClr val="CC0000"/>
              </a:buClr>
            </a:pPr>
            <a:endParaRPr lang="en-US" sz="1800" dirty="0">
              <a:solidFill>
                <a:srgbClr val="323232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Windows Terminal Server 2003 (with IIS)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Proprietary file-based database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Third party application without support (previously owned by NIMBUS partners, currently TIBCO)</a:t>
            </a:r>
          </a:p>
          <a:p>
            <a:pPr>
              <a:buClr>
                <a:srgbClr val="CC0000"/>
              </a:buClr>
            </a:pPr>
            <a:endParaRPr lang="en-US" sz="2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43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Office Knowledge Base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61741" y="1447798"/>
            <a:ext cx="8229600" cy="3124201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Scope: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Repository for documentation of Avaya product “IP Office” 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Accessible by anyone via internet</a:t>
            </a:r>
          </a:p>
          <a:p>
            <a:pPr>
              <a:buClr>
                <a:srgbClr val="CC0000"/>
              </a:buClr>
            </a:pPr>
            <a:r>
              <a:rPr lang="en-US" sz="1800" dirty="0">
                <a:solidFill>
                  <a:srgbClr val="323232"/>
                </a:solidFill>
              </a:rPr>
              <a:t>Content maintained by business</a:t>
            </a:r>
          </a:p>
          <a:p>
            <a:pPr>
              <a:buClr>
                <a:srgbClr val="CC0000"/>
              </a:buClr>
            </a:pPr>
            <a:endParaRPr lang="en-US" sz="1800" dirty="0">
              <a:solidFill>
                <a:srgbClr val="323232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361740" y="4572000"/>
            <a:ext cx="7859233" cy="1616909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ebdings" pitchFamily="18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4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0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ebdings" pitchFamily="18" charset="2"/>
              <a:buNone/>
            </a:pPr>
            <a:r>
              <a:rPr lang="en-US" sz="2000" u="sng" dirty="0">
                <a:solidFill>
                  <a:srgbClr val="323232"/>
                </a:solidFill>
              </a:rPr>
              <a:t>Architecture: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Internet Information Server (IIS) on Windows Server 2016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Static HTML and PHP</a:t>
            </a:r>
          </a:p>
          <a:p>
            <a:pPr>
              <a:buClr>
                <a:srgbClr val="CC0000"/>
              </a:buClr>
            </a:pPr>
            <a:r>
              <a:rPr lang="en-US" sz="2000" dirty="0">
                <a:solidFill>
                  <a:srgbClr val="323232"/>
                </a:solidFill>
              </a:rPr>
              <a:t>SFTP to update content</a:t>
            </a:r>
          </a:p>
        </p:txBody>
      </p:sp>
    </p:spTree>
    <p:extLst>
      <p:ext uri="{BB962C8B-B14F-4D97-AF65-F5344CB8AC3E}">
        <p14:creationId xmlns:p14="http://schemas.microsoft.com/office/powerpoint/2010/main" val="14029136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owerpoint template">
  <a:themeElements>
    <a:clrScheme name="Office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custClrLst>
    <a:custClr name="Custom Color 1">
      <a:srgbClr val="98050E"/>
    </a:custClr>
    <a:custClr name="Custom Color 2">
      <a:srgbClr val="610206"/>
    </a:custClr>
    <a:custClr name="Custom Color 3">
      <a:srgbClr val="646464"/>
    </a:custClr>
    <a:custClr name="Custom Color 4">
      <a:srgbClr val="323232"/>
    </a:custClr>
    <a:custClr name="Custom Color 5">
      <a:srgbClr val="4B80B6"/>
    </a:custClr>
    <a:custClr name="Custom Color 6">
      <a:srgbClr val="325887"/>
    </a:custClr>
    <a:custClr name="Custom Color 7">
      <a:srgbClr val="D55D21"/>
    </a:custClr>
    <a:custClr name="Custom Color 8">
      <a:srgbClr val="8F3C0F"/>
    </a:custClr>
    <a:custClr name="Custom Color 9">
      <a:srgbClr val="87A239"/>
    </a:custClr>
    <a:custClr name="Custom Color 10">
      <a:srgbClr val="576820"/>
    </a:custClr>
    <a:custClr name="Custom Color 11">
      <a:srgbClr val="279199"/>
    </a:custClr>
    <a:custClr name="Custom Color 12">
      <a:srgbClr val="15535A"/>
    </a:custClr>
  </a:custClrLst>
</a:theme>
</file>

<file path=ppt/theme/theme2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vaya">
      <a:dk1>
        <a:srgbClr val="323232"/>
      </a:dk1>
      <a:lt1>
        <a:sysClr val="window" lastClr="FFFFFF"/>
      </a:lt1>
      <a:dk2>
        <a:srgbClr val="000000"/>
      </a:dk2>
      <a:lt2>
        <a:srgbClr val="DDDDDD"/>
      </a:lt2>
      <a:accent1>
        <a:srgbClr val="CC0000"/>
      </a:accent1>
      <a:accent2>
        <a:srgbClr val="A9A9A9"/>
      </a:accent2>
      <a:accent3>
        <a:srgbClr val="7EAEDF"/>
      </a:accent3>
      <a:accent4>
        <a:srgbClr val="FAA145"/>
      </a:accent4>
      <a:accent5>
        <a:srgbClr val="B7E349"/>
      </a:accent5>
      <a:accent6>
        <a:srgbClr val="5AC5D4"/>
      </a:accent6>
      <a:hlink>
        <a:srgbClr val="7EAEDF"/>
      </a:hlink>
      <a:folHlink>
        <a:srgbClr val="FAA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0</TotalTime>
  <Words>580</Words>
  <Application>Microsoft Office PowerPoint</Application>
  <PresentationFormat>On-screen Show (4:3)</PresentationFormat>
  <Paragraphs>108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Webdings</vt:lpstr>
      <vt:lpstr>powerpoint template</vt:lpstr>
      <vt:lpstr>Supported Applications</vt:lpstr>
      <vt:lpstr>List of supported applications</vt:lpstr>
      <vt:lpstr>Leave Request System (LRS)</vt:lpstr>
      <vt:lpstr>Currency Feed</vt:lpstr>
      <vt:lpstr>Job Library</vt:lpstr>
      <vt:lpstr>XBBP/CPLR</vt:lpstr>
      <vt:lpstr>Avaya Transfer Program (ATP)</vt:lpstr>
      <vt:lpstr>NIMBUS</vt:lpstr>
      <vt:lpstr>IP Office Knowledge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2014-01-08T17:02:25Z</dcterms:created>
  <dcterms:modified xsi:type="dcterms:W3CDTF">2023-04-18T03:41:43Z</dcterms:modified>
</cp:coreProperties>
</file>