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85" r:id="rId3"/>
    <p:sldId id="257" r:id="rId4"/>
    <p:sldId id="258" r:id="rId5"/>
    <p:sldId id="259" r:id="rId6"/>
    <p:sldId id="260" r:id="rId7"/>
    <p:sldId id="261" r:id="rId8"/>
    <p:sldId id="262" r:id="rId9"/>
    <p:sldId id="264" r:id="rId10"/>
    <p:sldId id="263" r:id="rId11"/>
    <p:sldId id="265" r:id="rId12"/>
    <p:sldId id="286" r:id="rId13"/>
    <p:sldId id="266" r:id="rId14"/>
    <p:sldId id="267" r:id="rId15"/>
    <p:sldId id="268" r:id="rId16"/>
    <p:sldId id="271" r:id="rId17"/>
    <p:sldId id="270" r:id="rId18"/>
    <p:sldId id="272" r:id="rId19"/>
    <p:sldId id="276" r:id="rId20"/>
    <p:sldId id="287" r:id="rId21"/>
    <p:sldId id="269" r:id="rId22"/>
    <p:sldId id="275" r:id="rId23"/>
    <p:sldId id="277" r:id="rId24"/>
    <p:sldId id="280" r:id="rId25"/>
    <p:sldId id="279" r:id="rId26"/>
    <p:sldId id="281" r:id="rId27"/>
    <p:sldId id="278" r:id="rId28"/>
    <p:sldId id="282" r:id="rId29"/>
    <p:sldId id="283" r:id="rId30"/>
    <p:sldId id="288" r:id="rId31"/>
    <p:sldId id="284" r:id="rId32"/>
    <p:sldId id="289" r:id="rId33"/>
    <p:sldId id="290"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0" clrIdx="0">
    <p:extLst>
      <p:ext uri="{19B8F6BF-5375-455C-9EA6-DF929625EA0E}">
        <p15:presenceInfo xmlns:p15="http://schemas.microsoft.com/office/powerpoint/2012/main" userId="f972383b15606f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ゆーまる ε" userId="f972383b15606f06" providerId="Windows Live" clId="Web-{756539AD-80D1-44D4-8903-4EB2CF9D5024}"/>
    <pc:docChg chg="modSld">
      <pc:chgData name="ゆーまる ε" userId="f972383b15606f06" providerId="Windows Live" clId="Web-{756539AD-80D1-44D4-8903-4EB2CF9D5024}" dt="2020-10-19T10:31:04.682" v="65" actId="1076"/>
      <pc:docMkLst>
        <pc:docMk/>
      </pc:docMkLst>
      <pc:sldChg chg="addSp delSp">
        <pc:chgData name="ゆーまる ε" userId="f972383b15606f06" providerId="Windows Live" clId="Web-{756539AD-80D1-44D4-8903-4EB2CF9D5024}" dt="2020-10-19T10:30:32.385" v="40"/>
        <pc:sldMkLst>
          <pc:docMk/>
          <pc:sldMk cId="2129204174" sldId="262"/>
        </pc:sldMkLst>
        <pc:inkChg chg="add del">
          <ac:chgData name="ゆーまる ε" userId="f972383b15606f06" providerId="Windows Live" clId="Web-{756539AD-80D1-44D4-8903-4EB2CF9D5024}" dt="2020-10-19T10:30:32.385" v="40"/>
          <ac:inkMkLst>
            <pc:docMk/>
            <pc:sldMk cId="2129204174" sldId="262"/>
            <ac:inkMk id="3" creationId="{545D5FD2-8A47-49B6-B443-1F428CA4D242}"/>
          </ac:inkMkLst>
        </pc:inkChg>
        <pc:inkChg chg="add del">
          <ac:chgData name="ゆーまる ε" userId="f972383b15606f06" providerId="Windows Live" clId="Web-{756539AD-80D1-44D4-8903-4EB2CF9D5024}" dt="2020-10-19T10:30:31.650" v="39"/>
          <ac:inkMkLst>
            <pc:docMk/>
            <pc:sldMk cId="2129204174" sldId="262"/>
            <ac:inkMk id="4" creationId="{5EED03F9-C94D-4996-BB8C-00961262992C}"/>
          </ac:inkMkLst>
        </pc:inkChg>
        <pc:inkChg chg="add del">
          <ac:chgData name="ゆーまる ε" userId="f972383b15606f06" providerId="Windows Live" clId="Web-{756539AD-80D1-44D4-8903-4EB2CF9D5024}" dt="2020-10-19T10:30:31.650" v="38"/>
          <ac:inkMkLst>
            <pc:docMk/>
            <pc:sldMk cId="2129204174" sldId="262"/>
            <ac:inkMk id="5" creationId="{4FB576E9-FC49-4B2C-ABF6-0E1FFF351947}"/>
          </ac:inkMkLst>
        </pc:inkChg>
        <pc:inkChg chg="add del">
          <ac:chgData name="ゆーまる ε" userId="f972383b15606f06" providerId="Windows Live" clId="Web-{756539AD-80D1-44D4-8903-4EB2CF9D5024}" dt="2020-10-19T10:30:31.650" v="37"/>
          <ac:inkMkLst>
            <pc:docMk/>
            <pc:sldMk cId="2129204174" sldId="262"/>
            <ac:inkMk id="6" creationId="{AB51D85C-E49C-4DDA-B8F1-7343666D6CF0}"/>
          </ac:inkMkLst>
        </pc:inkChg>
        <pc:inkChg chg="add del">
          <ac:chgData name="ゆーまる ε" userId="f972383b15606f06" providerId="Windows Live" clId="Web-{756539AD-80D1-44D4-8903-4EB2CF9D5024}" dt="2020-10-19T10:30:31.650" v="36"/>
          <ac:inkMkLst>
            <pc:docMk/>
            <pc:sldMk cId="2129204174" sldId="262"/>
            <ac:inkMk id="7" creationId="{42716CDE-522D-4150-B866-2BEE649C3537}"/>
          </ac:inkMkLst>
        </pc:inkChg>
        <pc:inkChg chg="add del">
          <ac:chgData name="ゆーまる ε" userId="f972383b15606f06" providerId="Windows Live" clId="Web-{756539AD-80D1-44D4-8903-4EB2CF9D5024}" dt="2020-10-19T10:30:31.650" v="35"/>
          <ac:inkMkLst>
            <pc:docMk/>
            <pc:sldMk cId="2129204174" sldId="262"/>
            <ac:inkMk id="8" creationId="{65C67AB4-F263-4D06-A1D4-D704077357D4}"/>
          </ac:inkMkLst>
        </pc:inkChg>
      </pc:sldChg>
      <pc:sldChg chg="addSp delSp modSp">
        <pc:chgData name="ゆーまる ε" userId="f972383b15606f06" providerId="Windows Live" clId="Web-{756539AD-80D1-44D4-8903-4EB2CF9D5024}" dt="2020-10-19T10:31:04.682" v="65" actId="1076"/>
        <pc:sldMkLst>
          <pc:docMk/>
          <pc:sldMk cId="3457526716" sldId="263"/>
        </pc:sldMkLst>
        <pc:spChg chg="mod">
          <ac:chgData name="ゆーまる ε" userId="f972383b15606f06" providerId="Windows Live" clId="Web-{756539AD-80D1-44D4-8903-4EB2CF9D5024}" dt="2020-10-19T10:31:04.682" v="65" actId="1076"/>
          <ac:spMkLst>
            <pc:docMk/>
            <pc:sldMk cId="3457526716" sldId="263"/>
            <ac:spMk id="3" creationId="{8CA369E6-FB61-4189-972F-EC9E4DDE909F}"/>
          </ac:spMkLst>
        </pc:spChg>
        <pc:inkChg chg="add del">
          <ac:chgData name="ゆーまる ε" userId="f972383b15606f06" providerId="Windows Live" clId="Web-{756539AD-80D1-44D4-8903-4EB2CF9D5024}" dt="2020-10-19T10:30:17.697" v="5"/>
          <ac:inkMkLst>
            <pc:docMk/>
            <pc:sldMk cId="3457526716" sldId="263"/>
            <ac:inkMk id="2" creationId="{7A671DA8-EF5C-4E41-A125-105A4F697C74}"/>
          </ac:inkMkLst>
        </pc:inkChg>
        <pc:inkChg chg="add del">
          <ac:chgData name="ゆーまる ε" userId="f972383b15606f06" providerId="Windows Live" clId="Web-{756539AD-80D1-44D4-8903-4EB2CF9D5024}" dt="2020-10-19T10:30:38.885" v="63"/>
          <ac:inkMkLst>
            <pc:docMk/>
            <pc:sldMk cId="3457526716" sldId="263"/>
            <ac:inkMk id="4" creationId="{C63D9CEE-3309-472E-90F2-EF40A1304744}"/>
          </ac:inkMkLst>
        </pc:inkChg>
        <pc:inkChg chg="add del">
          <ac:chgData name="ゆーまる ε" userId="f972383b15606f06" providerId="Windows Live" clId="Web-{756539AD-80D1-44D4-8903-4EB2CF9D5024}" dt="2020-10-19T10:30:38.885" v="62"/>
          <ac:inkMkLst>
            <pc:docMk/>
            <pc:sldMk cId="3457526716" sldId="263"/>
            <ac:inkMk id="5" creationId="{7837607E-836C-472D-9F9F-6CF4FB1A3740}"/>
          </ac:inkMkLst>
        </pc:inkChg>
        <pc:inkChg chg="add del">
          <ac:chgData name="ゆーまる ε" userId="f972383b15606f06" providerId="Windows Live" clId="Web-{756539AD-80D1-44D4-8903-4EB2CF9D5024}" dt="2020-10-19T10:30:38.885" v="61"/>
          <ac:inkMkLst>
            <pc:docMk/>
            <pc:sldMk cId="3457526716" sldId="263"/>
            <ac:inkMk id="6" creationId="{83CC5B81-E83B-463A-A0DE-AB928177CD22}"/>
          </ac:inkMkLst>
        </pc:inkChg>
        <pc:inkChg chg="add del">
          <ac:chgData name="ゆーまる ε" userId="f972383b15606f06" providerId="Windows Live" clId="Web-{756539AD-80D1-44D4-8903-4EB2CF9D5024}" dt="2020-10-19T10:30:38.885" v="60"/>
          <ac:inkMkLst>
            <pc:docMk/>
            <pc:sldMk cId="3457526716" sldId="263"/>
            <ac:inkMk id="7" creationId="{B186C17F-7072-447F-A4BC-35BEF0D9F1D0}"/>
          </ac:inkMkLst>
        </pc:inkChg>
        <pc:inkChg chg="add del">
          <ac:chgData name="ゆーまる ε" userId="f972383b15606f06" providerId="Windows Live" clId="Web-{756539AD-80D1-44D4-8903-4EB2CF9D5024}" dt="2020-10-19T10:30:38.885" v="59"/>
          <ac:inkMkLst>
            <pc:docMk/>
            <pc:sldMk cId="3457526716" sldId="263"/>
            <ac:inkMk id="8" creationId="{BDD762E1-D370-4741-BC65-F3DE4589AC11}"/>
          </ac:inkMkLst>
        </pc:inkChg>
        <pc:inkChg chg="add del">
          <ac:chgData name="ゆーまる ε" userId="f972383b15606f06" providerId="Windows Live" clId="Web-{756539AD-80D1-44D4-8903-4EB2CF9D5024}" dt="2020-10-19T10:30:38.885" v="58"/>
          <ac:inkMkLst>
            <pc:docMk/>
            <pc:sldMk cId="3457526716" sldId="263"/>
            <ac:inkMk id="9" creationId="{1F23ED41-A510-49F2-8A15-E81696715A61}"/>
          </ac:inkMkLst>
        </pc:inkChg>
        <pc:inkChg chg="add del">
          <ac:chgData name="ゆーまる ε" userId="f972383b15606f06" providerId="Windows Live" clId="Web-{756539AD-80D1-44D4-8903-4EB2CF9D5024}" dt="2020-10-19T10:30:38.885" v="57"/>
          <ac:inkMkLst>
            <pc:docMk/>
            <pc:sldMk cId="3457526716" sldId="263"/>
            <ac:inkMk id="10" creationId="{00BCAFB0-950E-4848-9272-037D194DF45F}"/>
          </ac:inkMkLst>
        </pc:inkChg>
        <pc:inkChg chg="add del">
          <ac:chgData name="ゆーまる ε" userId="f972383b15606f06" providerId="Windows Live" clId="Web-{756539AD-80D1-44D4-8903-4EB2CF9D5024}" dt="2020-10-19T10:30:38.885" v="56"/>
          <ac:inkMkLst>
            <pc:docMk/>
            <pc:sldMk cId="3457526716" sldId="263"/>
            <ac:inkMk id="11" creationId="{8C5AB6D5-0714-4E02-B4CA-AE2C69BA105E}"/>
          </ac:inkMkLst>
        </pc:inkChg>
        <pc:inkChg chg="add del">
          <ac:chgData name="ゆーまる ε" userId="f972383b15606f06" providerId="Windows Live" clId="Web-{756539AD-80D1-44D4-8903-4EB2CF9D5024}" dt="2020-10-19T10:30:38.885" v="55"/>
          <ac:inkMkLst>
            <pc:docMk/>
            <pc:sldMk cId="3457526716" sldId="263"/>
            <ac:inkMk id="12" creationId="{43F5ED13-DD95-47DF-ABDF-9DD30801AFC9}"/>
          </ac:inkMkLst>
        </pc:inkChg>
        <pc:inkChg chg="add del">
          <ac:chgData name="ゆーまる ε" userId="f972383b15606f06" providerId="Windows Live" clId="Web-{756539AD-80D1-44D4-8903-4EB2CF9D5024}" dt="2020-10-19T10:30:38.885" v="54"/>
          <ac:inkMkLst>
            <pc:docMk/>
            <pc:sldMk cId="3457526716" sldId="263"/>
            <ac:inkMk id="13" creationId="{A2EDCE20-0C33-4048-BB65-47BD3783A8B9}"/>
          </ac:inkMkLst>
        </pc:inkChg>
        <pc:inkChg chg="add del">
          <ac:chgData name="ゆーまる ε" userId="f972383b15606f06" providerId="Windows Live" clId="Web-{756539AD-80D1-44D4-8903-4EB2CF9D5024}" dt="2020-10-19T10:30:38.885" v="53"/>
          <ac:inkMkLst>
            <pc:docMk/>
            <pc:sldMk cId="3457526716" sldId="263"/>
            <ac:inkMk id="14" creationId="{18B58104-9B49-421C-BAAC-007D731D67D2}"/>
          </ac:inkMkLst>
        </pc:inkChg>
        <pc:inkChg chg="add del">
          <ac:chgData name="ゆーまる ε" userId="f972383b15606f06" providerId="Windows Live" clId="Web-{756539AD-80D1-44D4-8903-4EB2CF9D5024}" dt="2020-10-19T10:30:38.885" v="52"/>
          <ac:inkMkLst>
            <pc:docMk/>
            <pc:sldMk cId="3457526716" sldId="263"/>
            <ac:inkMk id="15" creationId="{A77A7A82-D0B9-4810-8214-D2ACBC5E7B98}"/>
          </ac:inkMkLst>
        </pc:inkChg>
        <pc:inkChg chg="add del">
          <ac:chgData name="ゆーまる ε" userId="f972383b15606f06" providerId="Windows Live" clId="Web-{756539AD-80D1-44D4-8903-4EB2CF9D5024}" dt="2020-10-19T10:30:38.885" v="51"/>
          <ac:inkMkLst>
            <pc:docMk/>
            <pc:sldMk cId="3457526716" sldId="263"/>
            <ac:inkMk id="16" creationId="{3B502C7E-2703-49DA-8978-A41AA59A7D39}"/>
          </ac:inkMkLst>
        </pc:inkChg>
        <pc:inkChg chg="add del">
          <ac:chgData name="ゆーまる ε" userId="f972383b15606f06" providerId="Windows Live" clId="Web-{756539AD-80D1-44D4-8903-4EB2CF9D5024}" dt="2020-10-19T10:30:38.885" v="50"/>
          <ac:inkMkLst>
            <pc:docMk/>
            <pc:sldMk cId="3457526716" sldId="263"/>
            <ac:inkMk id="17" creationId="{2346E26E-1662-42B6-AD71-0F89B766FC44}"/>
          </ac:inkMkLst>
        </pc:inkChg>
        <pc:inkChg chg="add del">
          <ac:chgData name="ゆーまる ε" userId="f972383b15606f06" providerId="Windows Live" clId="Web-{756539AD-80D1-44D4-8903-4EB2CF9D5024}" dt="2020-10-19T10:30:38.885" v="49"/>
          <ac:inkMkLst>
            <pc:docMk/>
            <pc:sldMk cId="3457526716" sldId="263"/>
            <ac:inkMk id="18" creationId="{092741A7-9B0C-4281-8CAE-9F4B7C239702}"/>
          </ac:inkMkLst>
        </pc:inkChg>
        <pc:inkChg chg="add del">
          <ac:chgData name="ゆーまる ε" userId="f972383b15606f06" providerId="Windows Live" clId="Web-{756539AD-80D1-44D4-8903-4EB2CF9D5024}" dt="2020-10-19T10:30:38.885" v="48"/>
          <ac:inkMkLst>
            <pc:docMk/>
            <pc:sldMk cId="3457526716" sldId="263"/>
            <ac:inkMk id="19" creationId="{FC0EA495-4771-450E-AC6A-7347AED64695}"/>
          </ac:inkMkLst>
        </pc:inkChg>
        <pc:inkChg chg="add del">
          <ac:chgData name="ゆーまる ε" userId="f972383b15606f06" providerId="Windows Live" clId="Web-{756539AD-80D1-44D4-8903-4EB2CF9D5024}" dt="2020-10-19T10:30:38.885" v="47"/>
          <ac:inkMkLst>
            <pc:docMk/>
            <pc:sldMk cId="3457526716" sldId="263"/>
            <ac:inkMk id="20" creationId="{6BACF75D-D9B7-423C-A041-912E8E31A22B}"/>
          </ac:inkMkLst>
        </pc:inkChg>
        <pc:inkChg chg="add del">
          <ac:chgData name="ゆーまる ε" userId="f972383b15606f06" providerId="Windows Live" clId="Web-{756539AD-80D1-44D4-8903-4EB2CF9D5024}" dt="2020-10-19T10:30:38.885" v="46"/>
          <ac:inkMkLst>
            <pc:docMk/>
            <pc:sldMk cId="3457526716" sldId="263"/>
            <ac:inkMk id="21" creationId="{8DE41AE7-6856-4E3C-93C1-0678C92B9779}"/>
          </ac:inkMkLst>
        </pc:inkChg>
        <pc:inkChg chg="add del">
          <ac:chgData name="ゆーまる ε" userId="f972383b15606f06" providerId="Windows Live" clId="Web-{756539AD-80D1-44D4-8903-4EB2CF9D5024}" dt="2020-10-19T10:30:38.885" v="45"/>
          <ac:inkMkLst>
            <pc:docMk/>
            <pc:sldMk cId="3457526716" sldId="263"/>
            <ac:inkMk id="22" creationId="{AC4F8874-E616-4388-B9F8-9397E19662A1}"/>
          </ac:inkMkLst>
        </pc:inkChg>
        <pc:inkChg chg="add del">
          <ac:chgData name="ゆーまる ε" userId="f972383b15606f06" providerId="Windows Live" clId="Web-{756539AD-80D1-44D4-8903-4EB2CF9D5024}" dt="2020-10-19T10:30:38.885" v="44"/>
          <ac:inkMkLst>
            <pc:docMk/>
            <pc:sldMk cId="3457526716" sldId="263"/>
            <ac:inkMk id="23" creationId="{E66F3D15-9B81-45CA-8048-674553D49A66}"/>
          </ac:inkMkLst>
        </pc:inkChg>
        <pc:inkChg chg="add del">
          <ac:chgData name="ゆーまる ε" userId="f972383b15606f06" providerId="Windows Live" clId="Web-{756539AD-80D1-44D4-8903-4EB2CF9D5024}" dt="2020-10-19T10:30:37.666" v="43"/>
          <ac:inkMkLst>
            <pc:docMk/>
            <pc:sldMk cId="3457526716" sldId="263"/>
            <ac:inkMk id="24" creationId="{78C43C08-5723-488D-83AD-D6B88D91BED2}"/>
          </ac:inkMkLst>
        </pc:inkChg>
        <pc:inkChg chg="add del">
          <ac:chgData name="ゆーまる ε" userId="f972383b15606f06" providerId="Windows Live" clId="Web-{756539AD-80D1-44D4-8903-4EB2CF9D5024}" dt="2020-10-19T10:30:34.354" v="42"/>
          <ac:inkMkLst>
            <pc:docMk/>
            <pc:sldMk cId="3457526716" sldId="263"/>
            <ac:inkMk id="25" creationId="{0E8D94E3-E165-4D5B-B642-51CD268FD3F5}"/>
          </ac:inkMkLst>
        </pc:inkChg>
        <pc:inkChg chg="add del">
          <ac:chgData name="ゆーまる ε" userId="f972383b15606f06" providerId="Windows Live" clId="Web-{756539AD-80D1-44D4-8903-4EB2CF9D5024}" dt="2020-10-19T10:30:33.135" v="41"/>
          <ac:inkMkLst>
            <pc:docMk/>
            <pc:sldMk cId="3457526716" sldId="263"/>
            <ac:inkMk id="26" creationId="{6256DF19-210F-43E4-98A1-E4CB088691B3}"/>
          </ac:inkMkLst>
        </pc:inkChg>
      </pc:sldChg>
    </pc:docChg>
  </pc:docChgLst>
  <pc:docChgLst>
    <pc:chgData userId="f972383b15606f06" providerId="LiveId" clId="{9E80FF52-CD93-40FC-9AD8-03BF929E7C11}"/>
    <pc:docChg chg="undo redo custSel addSld modSld">
      <pc:chgData name="" userId="f972383b15606f06" providerId="LiveId" clId="{9E80FF52-CD93-40FC-9AD8-03BF929E7C11}" dt="2020-10-20T19:17:18.790" v="1767"/>
      <pc:docMkLst>
        <pc:docMk/>
      </pc:docMkLst>
      <pc:sldChg chg="modSp">
        <pc:chgData name="" userId="f972383b15606f06" providerId="LiveId" clId="{9E80FF52-CD93-40FC-9AD8-03BF929E7C11}" dt="2020-10-19T10:36:39.313" v="0"/>
        <pc:sldMkLst>
          <pc:docMk/>
          <pc:sldMk cId="3457526716" sldId="263"/>
        </pc:sldMkLst>
        <pc:spChg chg="mod">
          <ac:chgData name="" userId="f972383b15606f06" providerId="LiveId" clId="{9E80FF52-CD93-40FC-9AD8-03BF929E7C11}" dt="2020-10-19T10:36:39.313" v="0"/>
          <ac:spMkLst>
            <pc:docMk/>
            <pc:sldMk cId="3457526716" sldId="263"/>
            <ac:spMk id="3" creationId="{8CA369E6-FB61-4189-972F-EC9E4DDE909F}"/>
          </ac:spMkLst>
        </pc:spChg>
      </pc:sldChg>
      <pc:sldChg chg="addSp delSp modSp">
        <pc:chgData name="" userId="f972383b15606f06" providerId="LiveId" clId="{9E80FF52-CD93-40FC-9AD8-03BF929E7C11}" dt="2020-10-19T10:51:44.670" v="198" actId="20577"/>
        <pc:sldMkLst>
          <pc:docMk/>
          <pc:sldMk cId="1919648805" sldId="265"/>
        </pc:sldMkLst>
        <pc:spChg chg="del mod">
          <ac:chgData name="" userId="f972383b15606f06" providerId="LiveId" clId="{9E80FF52-CD93-40FC-9AD8-03BF929E7C11}" dt="2020-10-19T10:36:49.491" v="2" actId="478"/>
          <ac:spMkLst>
            <pc:docMk/>
            <pc:sldMk cId="1919648805" sldId="265"/>
            <ac:spMk id="2" creationId="{0F6C9559-48EF-46A5-B0E4-F553BE2A0EE8}"/>
          </ac:spMkLst>
        </pc:spChg>
        <pc:spChg chg="mod">
          <ac:chgData name="" userId="f972383b15606f06" providerId="LiveId" clId="{9E80FF52-CD93-40FC-9AD8-03BF929E7C11}" dt="2020-10-19T10:51:44.670" v="198" actId="20577"/>
          <ac:spMkLst>
            <pc:docMk/>
            <pc:sldMk cId="1919648805" sldId="265"/>
            <ac:spMk id="3" creationId="{97C47888-AE8A-4141-999C-EFD57227B048}"/>
          </ac:spMkLst>
        </pc:spChg>
        <pc:spChg chg="add mod">
          <ac:chgData name="" userId="f972383b15606f06" providerId="LiveId" clId="{9E80FF52-CD93-40FC-9AD8-03BF929E7C11}" dt="2020-10-19T10:48:36.199" v="178" actId="403"/>
          <ac:spMkLst>
            <pc:docMk/>
            <pc:sldMk cId="1919648805" sldId="265"/>
            <ac:spMk id="4" creationId="{ACBDD4F7-B12B-4D80-98C0-ABBE1C739B1C}"/>
          </ac:spMkLst>
        </pc:spChg>
      </pc:sldChg>
      <pc:sldChg chg="addSp modSp add">
        <pc:chgData name="" userId="f972383b15606f06" providerId="LiveId" clId="{9E80FF52-CD93-40FC-9AD8-03BF929E7C11}" dt="2020-10-19T11:05:34.778" v="410" actId="14734"/>
        <pc:sldMkLst>
          <pc:docMk/>
          <pc:sldMk cId="1329584779" sldId="266"/>
        </pc:sldMkLst>
        <pc:spChg chg="mod">
          <ac:chgData name="" userId="f972383b15606f06" providerId="LiveId" clId="{9E80FF52-CD93-40FC-9AD8-03BF929E7C11}" dt="2020-10-19T10:51:59.132" v="211"/>
          <ac:spMkLst>
            <pc:docMk/>
            <pc:sldMk cId="1329584779" sldId="266"/>
            <ac:spMk id="2" creationId="{9CC25CFB-C76D-4D59-8DA7-98BDD47AE0AC}"/>
          </ac:spMkLst>
        </pc:spChg>
        <pc:spChg chg="mod">
          <ac:chgData name="" userId="f972383b15606f06" providerId="LiveId" clId="{9E80FF52-CD93-40FC-9AD8-03BF929E7C11}" dt="2020-10-19T10:52:02.062" v="212"/>
          <ac:spMkLst>
            <pc:docMk/>
            <pc:sldMk cId="1329584779" sldId="266"/>
            <ac:spMk id="3" creationId="{5BF0B729-4702-451A-8BF1-FB32872E383E}"/>
          </ac:spMkLst>
        </pc:spChg>
        <pc:graphicFrameChg chg="add mod modGraphic">
          <ac:chgData name="" userId="f972383b15606f06" providerId="LiveId" clId="{9E80FF52-CD93-40FC-9AD8-03BF929E7C11}" dt="2020-10-19T11:05:34.778" v="410" actId="14734"/>
          <ac:graphicFrameMkLst>
            <pc:docMk/>
            <pc:sldMk cId="1329584779" sldId="266"/>
            <ac:graphicFrameMk id="4" creationId="{B330F350-AAA7-444F-BF72-CFAE6BD30D68}"/>
          </ac:graphicFrameMkLst>
        </pc:graphicFrameChg>
      </pc:sldChg>
      <pc:sldChg chg="addSp delSp modSp add">
        <pc:chgData name="" userId="f972383b15606f06" providerId="LiveId" clId="{9E80FF52-CD93-40FC-9AD8-03BF929E7C11}" dt="2020-10-20T06:51:03.310" v="831"/>
        <pc:sldMkLst>
          <pc:docMk/>
          <pc:sldMk cId="2111514856" sldId="267"/>
        </pc:sldMkLst>
        <pc:spChg chg="mod">
          <ac:chgData name="" userId="f972383b15606f06" providerId="LiveId" clId="{9E80FF52-CD93-40FC-9AD8-03BF929E7C11}" dt="2020-10-20T06:51:03.310" v="831"/>
          <ac:spMkLst>
            <pc:docMk/>
            <pc:sldMk cId="2111514856" sldId="267"/>
            <ac:spMk id="2" creationId="{FC523C19-C559-443B-B8C0-4E059AACF389}"/>
          </ac:spMkLst>
        </pc:spChg>
        <pc:spChg chg="mod">
          <ac:chgData name="" userId="f972383b15606f06" providerId="LiveId" clId="{9E80FF52-CD93-40FC-9AD8-03BF929E7C11}" dt="2020-10-20T06:45:16.285" v="700" actId="20577"/>
          <ac:spMkLst>
            <pc:docMk/>
            <pc:sldMk cId="2111514856" sldId="267"/>
            <ac:spMk id="3" creationId="{1C72DD3F-2C9B-4C35-816C-EA06E3E87E81}"/>
          </ac:spMkLst>
        </pc:spChg>
        <pc:graphicFrameChg chg="add del mod">
          <ac:chgData name="" userId="f972383b15606f06" providerId="LiveId" clId="{9E80FF52-CD93-40FC-9AD8-03BF929E7C11}" dt="2020-10-20T06:45:24.872" v="704" actId="3680"/>
          <ac:graphicFrameMkLst>
            <pc:docMk/>
            <pc:sldMk cId="2111514856" sldId="267"/>
            <ac:graphicFrameMk id="4" creationId="{E3E3CB80-4C40-4AF2-8D55-7786FB731D63}"/>
          </ac:graphicFrameMkLst>
        </pc:graphicFrameChg>
        <pc:graphicFrameChg chg="add mod modGraphic">
          <ac:chgData name="" userId="f972383b15606f06" providerId="LiveId" clId="{9E80FF52-CD93-40FC-9AD8-03BF929E7C11}" dt="2020-10-20T06:49:01.652" v="811" actId="20577"/>
          <ac:graphicFrameMkLst>
            <pc:docMk/>
            <pc:sldMk cId="2111514856" sldId="267"/>
            <ac:graphicFrameMk id="5" creationId="{84DE6953-3DC5-4C35-A617-B124035A3DE2}"/>
          </ac:graphicFrameMkLst>
        </pc:graphicFrameChg>
      </pc:sldChg>
      <pc:sldChg chg="addSp delSp modSp add">
        <pc:chgData name="" userId="f972383b15606f06" providerId="LiveId" clId="{9E80FF52-CD93-40FC-9AD8-03BF929E7C11}" dt="2020-10-20T15:13:54.380" v="1751" actId="1076"/>
        <pc:sldMkLst>
          <pc:docMk/>
          <pc:sldMk cId="2631503166" sldId="268"/>
        </pc:sldMkLst>
        <pc:spChg chg="del mod">
          <ac:chgData name="" userId="f972383b15606f06" providerId="LiveId" clId="{9E80FF52-CD93-40FC-9AD8-03BF929E7C11}" dt="2020-10-20T06:51:19.737" v="833" actId="478"/>
          <ac:spMkLst>
            <pc:docMk/>
            <pc:sldMk cId="2631503166" sldId="268"/>
            <ac:spMk id="2" creationId="{62EB481D-5560-4A90-B7AF-2CD1B84944FC}"/>
          </ac:spMkLst>
        </pc:spChg>
        <pc:spChg chg="mod">
          <ac:chgData name="" userId="f972383b15606f06" providerId="LiveId" clId="{9E80FF52-CD93-40FC-9AD8-03BF929E7C11}" dt="2020-10-20T07:25:18.926" v="1719"/>
          <ac:spMkLst>
            <pc:docMk/>
            <pc:sldMk cId="2631503166" sldId="268"/>
            <ac:spMk id="3" creationId="{5394750D-B943-4C1C-B0A5-F94224E3159D}"/>
          </ac:spMkLst>
        </pc:spChg>
        <pc:spChg chg="add del mod">
          <ac:chgData name="" userId="f972383b15606f06" providerId="LiveId" clId="{9E80FF52-CD93-40FC-9AD8-03BF929E7C11}" dt="2020-10-20T07:17:21.232" v="1450"/>
          <ac:spMkLst>
            <pc:docMk/>
            <pc:sldMk cId="2631503166" sldId="268"/>
            <ac:spMk id="10" creationId="{DDFCA79E-CBB0-41FC-B42C-D774686EB9A7}"/>
          </ac:spMkLst>
        </pc:spChg>
        <pc:spChg chg="add del mod">
          <ac:chgData name="" userId="f972383b15606f06" providerId="LiveId" clId="{9E80FF52-CD93-40FC-9AD8-03BF929E7C11}" dt="2020-10-20T07:17:21.232" v="1450"/>
          <ac:spMkLst>
            <pc:docMk/>
            <pc:sldMk cId="2631503166" sldId="268"/>
            <ac:spMk id="11" creationId="{74467DC0-BF91-427B-B6AD-FA4D174117BC}"/>
          </ac:spMkLst>
        </pc:spChg>
        <pc:spChg chg="add del mod">
          <ac:chgData name="" userId="f972383b15606f06" providerId="LiveId" clId="{9E80FF52-CD93-40FC-9AD8-03BF929E7C11}" dt="2020-10-20T07:17:21.232" v="1450"/>
          <ac:spMkLst>
            <pc:docMk/>
            <pc:sldMk cId="2631503166" sldId="268"/>
            <ac:spMk id="12" creationId="{67392685-A6EC-4280-9D6C-C48F2F9369C9}"/>
          </ac:spMkLst>
        </pc:spChg>
        <pc:spChg chg="add del mod">
          <ac:chgData name="" userId="f972383b15606f06" providerId="LiveId" clId="{9E80FF52-CD93-40FC-9AD8-03BF929E7C11}" dt="2020-10-20T07:17:21.232" v="1450"/>
          <ac:spMkLst>
            <pc:docMk/>
            <pc:sldMk cId="2631503166" sldId="268"/>
            <ac:spMk id="13" creationId="{750CEAD8-6EBB-45A1-8699-A292A2FBDB58}"/>
          </ac:spMkLst>
        </pc:spChg>
        <pc:spChg chg="add del mod">
          <ac:chgData name="" userId="f972383b15606f06" providerId="LiveId" clId="{9E80FF52-CD93-40FC-9AD8-03BF929E7C11}" dt="2020-10-20T07:17:21.232" v="1450"/>
          <ac:spMkLst>
            <pc:docMk/>
            <pc:sldMk cId="2631503166" sldId="268"/>
            <ac:spMk id="14" creationId="{B6C1CA8F-4659-4901-8C25-101F4DD7DEC2}"/>
          </ac:spMkLst>
        </pc:spChg>
        <pc:spChg chg="add del mod">
          <ac:chgData name="" userId="f972383b15606f06" providerId="LiveId" clId="{9E80FF52-CD93-40FC-9AD8-03BF929E7C11}" dt="2020-10-20T07:17:21.232" v="1450"/>
          <ac:spMkLst>
            <pc:docMk/>
            <pc:sldMk cId="2631503166" sldId="268"/>
            <ac:spMk id="15" creationId="{F3806FB0-23BA-491D-BC35-661AE8B605A8}"/>
          </ac:spMkLst>
        </pc:spChg>
        <pc:spChg chg="add del mod">
          <ac:chgData name="" userId="f972383b15606f06" providerId="LiveId" clId="{9E80FF52-CD93-40FC-9AD8-03BF929E7C11}" dt="2020-10-20T07:17:21.232" v="1450"/>
          <ac:spMkLst>
            <pc:docMk/>
            <pc:sldMk cId="2631503166" sldId="268"/>
            <ac:spMk id="16" creationId="{8FCED6DF-A5E5-4644-A518-A2EADCE48A65}"/>
          </ac:spMkLst>
        </pc:spChg>
        <pc:graphicFrameChg chg="add del">
          <ac:chgData name="" userId="f972383b15606f06" providerId="LiveId" clId="{9E80FF52-CD93-40FC-9AD8-03BF929E7C11}" dt="2020-10-20T07:07:05.399" v="1404"/>
          <ac:graphicFrameMkLst>
            <pc:docMk/>
            <pc:sldMk cId="2631503166" sldId="268"/>
            <ac:graphicFrameMk id="4" creationId="{82B8CF34-A6B7-4A84-BAF8-E447F78DFF14}"/>
          </ac:graphicFrameMkLst>
        </pc:graphicFrameChg>
        <pc:graphicFrameChg chg="add del modGraphic">
          <ac:chgData name="" userId="f972383b15606f06" providerId="LiveId" clId="{9E80FF52-CD93-40FC-9AD8-03BF929E7C11}" dt="2020-10-20T07:07:54.561" v="1410" actId="478"/>
          <ac:graphicFrameMkLst>
            <pc:docMk/>
            <pc:sldMk cId="2631503166" sldId="268"/>
            <ac:graphicFrameMk id="6" creationId="{22833CB5-D180-4FBA-9394-8250011595E0}"/>
          </ac:graphicFrameMkLst>
        </pc:graphicFrameChg>
        <pc:graphicFrameChg chg="add del mod modGraphic">
          <ac:chgData name="" userId="f972383b15606f06" providerId="LiveId" clId="{9E80FF52-CD93-40FC-9AD8-03BF929E7C11}" dt="2020-10-20T07:09:07.786" v="1442" actId="478"/>
          <ac:graphicFrameMkLst>
            <pc:docMk/>
            <pc:sldMk cId="2631503166" sldId="268"/>
            <ac:graphicFrameMk id="8" creationId="{77011E85-F0AF-48BB-A279-55D5D79D9CFC}"/>
          </ac:graphicFrameMkLst>
        </pc:graphicFrameChg>
        <pc:graphicFrameChg chg="add del mod">
          <ac:chgData name="" userId="f972383b15606f06" providerId="LiveId" clId="{9E80FF52-CD93-40FC-9AD8-03BF929E7C11}" dt="2020-10-20T07:17:21.232" v="1450"/>
          <ac:graphicFrameMkLst>
            <pc:docMk/>
            <pc:sldMk cId="2631503166" sldId="268"/>
            <ac:graphicFrameMk id="9" creationId="{9541F077-632F-4182-B37B-EB54C1398C31}"/>
          </ac:graphicFrameMkLst>
        </pc:graphicFrameChg>
        <pc:graphicFrameChg chg="add mod modGraphic">
          <ac:chgData name="" userId="f972383b15606f06" providerId="LiveId" clId="{9E80FF52-CD93-40FC-9AD8-03BF929E7C11}" dt="2020-10-20T07:27:24.169" v="1744" actId="1076"/>
          <ac:graphicFrameMkLst>
            <pc:docMk/>
            <pc:sldMk cId="2631503166" sldId="268"/>
            <ac:graphicFrameMk id="17" creationId="{7CEFDFB1-776A-4F60-A8BD-28441FEDA1DF}"/>
          </ac:graphicFrameMkLst>
        </pc:graphicFrameChg>
        <pc:picChg chg="add del">
          <ac:chgData name="" userId="f972383b15606f06" providerId="LiveId" clId="{9E80FF52-CD93-40FC-9AD8-03BF929E7C11}" dt="2020-10-20T07:07:15.030" v="1406"/>
          <ac:picMkLst>
            <pc:docMk/>
            <pc:sldMk cId="2631503166" sldId="268"/>
            <ac:picMk id="5" creationId="{43B98066-610F-47BE-82E0-F385FE08223C}"/>
          </ac:picMkLst>
        </pc:picChg>
        <pc:picChg chg="add del mod">
          <ac:chgData name="" userId="f972383b15606f06" providerId="LiveId" clId="{9E80FF52-CD93-40FC-9AD8-03BF929E7C11}" dt="2020-10-20T07:08:21.248" v="1415"/>
          <ac:picMkLst>
            <pc:docMk/>
            <pc:sldMk cId="2631503166" sldId="268"/>
            <ac:picMk id="7" creationId="{6F3B696E-3ED5-41F3-AC41-6C3EE1A9D1D7}"/>
          </ac:picMkLst>
        </pc:picChg>
        <pc:picChg chg="add mod">
          <ac:chgData name="" userId="f972383b15606f06" providerId="LiveId" clId="{9E80FF52-CD93-40FC-9AD8-03BF929E7C11}" dt="2020-10-20T15:13:54.380" v="1751" actId="1076"/>
          <ac:picMkLst>
            <pc:docMk/>
            <pc:sldMk cId="2631503166" sldId="268"/>
            <ac:picMk id="19" creationId="{5AD9F9D0-D276-40B4-B1F3-5A4FAED4EB91}"/>
          </ac:picMkLst>
        </pc:picChg>
      </pc:sldChg>
      <pc:sldChg chg="modSp add">
        <pc:chgData name="" userId="f972383b15606f06" providerId="LiveId" clId="{9E80FF52-CD93-40FC-9AD8-03BF929E7C11}" dt="2020-10-20T19:17:18.790" v="1767"/>
        <pc:sldMkLst>
          <pc:docMk/>
          <pc:sldMk cId="2357860419" sldId="269"/>
        </pc:sldMkLst>
        <pc:spChg chg="mod">
          <ac:chgData name="" userId="f972383b15606f06" providerId="LiveId" clId="{9E80FF52-CD93-40FC-9AD8-03BF929E7C11}" dt="2020-10-20T19:17:18.790" v="1767"/>
          <ac:spMkLst>
            <pc:docMk/>
            <pc:sldMk cId="2357860419" sldId="269"/>
            <ac:spMk id="2" creationId="{0DA683C2-0FC8-4D5B-992F-18E2B2EECC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7341D-09EE-4F08-830C-BC192ECC2BC1}" type="datetimeFigureOut">
              <a:rPr kumimoji="1" lang="ja-JP" altLang="en-US" smtClean="0"/>
              <a:t>2021/1/21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A2B2D-888E-4BF1-A4DA-2463B22C9D1E}" type="slidenum">
              <a:rPr kumimoji="1" lang="ja-JP" altLang="en-US" smtClean="0"/>
              <a:t>‹#›</a:t>
            </a:fld>
            <a:endParaRPr kumimoji="1" lang="ja-JP" altLang="en-US"/>
          </a:p>
        </p:txBody>
      </p:sp>
    </p:spTree>
    <p:extLst>
      <p:ext uri="{BB962C8B-B14F-4D97-AF65-F5344CB8AC3E}">
        <p14:creationId xmlns:p14="http://schemas.microsoft.com/office/powerpoint/2010/main" val="34641452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1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1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64" r:id="rId9"/>
    <p:sldLayoutId id="2147483662" r:id="rId10"/>
  </p:sldLayoutIdLst>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ibisforest.org/index.php?F%E5%80%A4" TargetMode="External"/><Relationship Id="rId7" Type="http://schemas.openxmlformats.org/officeDocument/2006/relationships/hyperlink" Target="https://logics-of-blue.com/svm-concept/" TargetMode="External"/><Relationship Id="rId2" Type="http://schemas.openxmlformats.org/officeDocument/2006/relationships/hyperlink" Target="http://www.kana-lab.c.titech.ac.jp/lecture/lec_2018_osaka/note_03-svm.pdf" TargetMode="External"/><Relationship Id="rId1" Type="http://schemas.openxmlformats.org/officeDocument/2006/relationships/slideLayout" Target="../slideLayouts/slideLayout2.xml"/><Relationship Id="rId6" Type="http://schemas.openxmlformats.org/officeDocument/2006/relationships/hyperlink" Target="https://aiacademy.jp/media/?p=248" TargetMode="External"/><Relationship Id="rId5" Type="http://schemas.openxmlformats.org/officeDocument/2006/relationships/hyperlink" Target="https://qiita.com/yhyhyhjp/items/ebda34f46369b7d3ac8e" TargetMode="External"/><Relationship Id="rId4" Type="http://schemas.openxmlformats.org/officeDocument/2006/relationships/hyperlink" Target="https://www.slideshare.net/mknh1122/svm-1362388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10968-9EFB-444A-B548-DF8C0C7D89EE}"/>
              </a:ext>
            </a:extLst>
          </p:cNvPr>
          <p:cNvSpPr>
            <a:spLocks noGrp="1"/>
          </p:cNvSpPr>
          <p:nvPr>
            <p:ph type="ctrTitle"/>
          </p:nvPr>
        </p:nvSpPr>
        <p:spPr/>
        <p:txBody>
          <a:bodyPr/>
          <a:lstStyle/>
          <a:p>
            <a:r>
              <a:rPr kumimoji="1" lang="en-US" altLang="ja-JP" dirty="0"/>
              <a:t>SVM(</a:t>
            </a:r>
            <a:r>
              <a:rPr kumimoji="1" lang="ja-JP" altLang="en-US" dirty="0"/>
              <a:t>サポートベクターマシーン</a:t>
            </a:r>
            <a:r>
              <a:rPr kumimoji="1" lang="en-US" altLang="ja-JP" dirty="0"/>
              <a:t>)</a:t>
            </a:r>
            <a:endParaRPr kumimoji="1" lang="ja-JP" altLang="en-US" dirty="0"/>
          </a:p>
        </p:txBody>
      </p:sp>
      <p:sp>
        <p:nvSpPr>
          <p:cNvPr id="3" name="字幕 2">
            <a:extLst>
              <a:ext uri="{FF2B5EF4-FFF2-40B4-BE49-F238E27FC236}">
                <a16:creationId xmlns:a16="http://schemas.microsoft.com/office/drawing/2014/main" id="{284D72D4-0984-43B4-A632-B0A5AB82C6DA}"/>
              </a:ext>
            </a:extLst>
          </p:cNvPr>
          <p:cNvSpPr>
            <a:spLocks noGrp="1"/>
          </p:cNvSpPr>
          <p:nvPr>
            <p:ph type="subTitle" idx="1"/>
          </p:nvPr>
        </p:nvSpPr>
        <p:spPr/>
        <p:txBody>
          <a:bodyPr/>
          <a:lstStyle/>
          <a:p>
            <a:r>
              <a:rPr kumimoji="1" lang="en-US" altLang="ja-JP" dirty="0"/>
              <a:t>Group2 19K0016 </a:t>
            </a:r>
            <a:r>
              <a:rPr kumimoji="1" lang="ja-JP" altLang="en-US" dirty="0"/>
              <a:t>高橋湧汰</a:t>
            </a:r>
            <a:endParaRPr kumimoji="1" lang="en-US" altLang="ja-JP" dirty="0"/>
          </a:p>
          <a:p>
            <a:endParaRPr kumimoji="1" lang="ja-JP" altLang="en-US" dirty="0"/>
          </a:p>
        </p:txBody>
      </p:sp>
    </p:spTree>
    <p:extLst>
      <p:ext uri="{BB962C8B-B14F-4D97-AF65-F5344CB8AC3E}">
        <p14:creationId xmlns:p14="http://schemas.microsoft.com/office/powerpoint/2010/main" val="262371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A369E6-FB61-4189-972F-EC9E4DDE909F}"/>
                  </a:ext>
                </a:extLst>
              </p:cNvPr>
              <p:cNvSpPr>
                <a:spLocks noGrp="1"/>
              </p:cNvSpPr>
              <p:nvPr>
                <p:ph idx="1"/>
              </p:nvPr>
            </p:nvSpPr>
            <p:spPr>
              <a:xfrm>
                <a:off x="992009" y="280581"/>
                <a:ext cx="9083529" cy="5933571"/>
              </a:xfrm>
            </p:spPr>
            <p:txBody>
              <a:bodyPr/>
              <a:lstStyle/>
              <a:p>
                <a:r>
                  <a:rPr lang="en-US" altLang="ja-JP" dirty="0"/>
                  <a:t>[1]</a:t>
                </a:r>
                <a:r>
                  <a:rPr lang="ja-JP" altLang="en-US" dirty="0"/>
                  <a:t>を</a:t>
                </a:r>
                <a:r>
                  <a:rPr lang="en-US" altLang="ja-JP" dirty="0"/>
                  <a:t>L=</a:t>
                </a:r>
                <a:r>
                  <a:rPr lang="ja-JP" altLang="en-US" dirty="0"/>
                  <a:t>の式に代入すると、</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e>
                          </m:d>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2</m:t>
                          </m:r>
                        </m:sub>
                      </m:sSub>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e>
                          </m:d>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a:rPr lang="en-US" altLang="ja-JP" b="0" i="1" smtClean="0">
                              <a:latin typeface="Cambria Math" panose="02040503050406030204" pitchFamily="18" charset="0"/>
                            </a:rPr>
                            <m:t>𝑎</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e>
                      </m:d>
                      <m:r>
                        <a:rPr lang="en-US" altLang="ja-JP" i="1">
                          <a:latin typeface="Cambria Math" panose="02040503050406030204" pitchFamily="18" charset="0"/>
                        </a:rPr>
                        <m:t>−</m:t>
                      </m:r>
                      <m:r>
                        <a:rPr lang="en-US" altLang="ja-JP" i="1">
                          <a:latin typeface="Cambria Math" panose="02040503050406030204" pitchFamily="18" charset="0"/>
                        </a:rPr>
                        <m:t>𝑎</m:t>
                      </m:r>
                      <m:d>
                        <m:dPr>
                          <m:ctrlPr>
                            <a:rPr lang="en-US" altLang="ja-JP" i="1">
                              <a:latin typeface="Cambria Math" panose="02040503050406030204" pitchFamily="18" charset="0"/>
                            </a:rPr>
                          </m:ctrlPr>
                        </m:dPr>
                        <m:e>
                          <m:r>
                            <a:rPr lang="en-US" altLang="ja-JP" i="1">
                              <a:latin typeface="Cambria Math" panose="02040503050406030204" pitchFamily="18" charset="0"/>
                            </a:rPr>
                            <m:t>𝑎</m:t>
                          </m:r>
                        </m:e>
                      </m:d>
                      <m:r>
                        <a:rPr lang="en-US" altLang="ja-JP" i="1">
                          <a:latin typeface="Cambria Math" panose="02040503050406030204" pitchFamily="18" charset="0"/>
                        </a:rPr>
                        <m:t>−</m:t>
                      </m:r>
                      <m:r>
                        <a:rPr lang="en-US" altLang="ja-JP" i="1">
                          <a:latin typeface="Cambria Math" panose="02040503050406030204" pitchFamily="18" charset="0"/>
                        </a:rPr>
                        <m:t>𝑏</m:t>
                      </m:r>
                      <m:d>
                        <m:dPr>
                          <m:ctrlPr>
                            <a:rPr lang="en-US" altLang="ja-JP" i="1">
                              <a:latin typeface="Cambria Math" panose="02040503050406030204" pitchFamily="18" charset="0"/>
                            </a:rPr>
                          </m:ctrlPr>
                        </m:dPr>
                        <m:e>
                          <m:r>
                            <a:rPr lang="en-US" altLang="ja-JP" i="1">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𝑖</m:t>
                              </m:r>
                            </m:sub>
                          </m:sSub>
                        </m:e>
                      </m:d>
                    </m:oMath>
                  </m:oMathPara>
                </a14:m>
                <a:endParaRPr lang="en-US" altLang="ja-JP" dirty="0"/>
              </a:p>
              <a:p>
                <a:pPr marL="0" indent="0">
                  <a:buNone/>
                </a:pPr>
                <a:r>
                  <a:rPr lang="ja-JP" altLang="en-US" dirty="0"/>
                  <a:t>整理すると、</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e>
                      </m:d>
                    </m:oMath>
                  </m:oMathPara>
                </a14:m>
                <a:endParaRPr lang="en-US" altLang="ja-JP" b="0" dirty="0"/>
              </a:p>
              <a:p>
                <a:pPr marL="0" indent="0">
                  <a:buNone/>
                </a:pPr>
                <a:r>
                  <a:rPr lang="ja-JP" altLang="en-US" dirty="0"/>
                  <a:t>さらに、</a:t>
                </a:r>
                <a14:m>
                  <m:oMath xmlns:m="http://schemas.openxmlformats.org/officeDocument/2006/math">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a</m:t>
                        </m:r>
                      </m:e>
                      <m:sup>
                        <m:r>
                          <a:rPr lang="en-US" altLang="ja-JP" b="0" i="0" smtClean="0">
                            <a:latin typeface="Cambria Math" panose="02040503050406030204" pitchFamily="18" charset="0"/>
                          </a:rPr>
                          <m:t>2</m:t>
                        </m:r>
                      </m:sup>
                    </m:sSup>
                    <m:r>
                      <a:rPr lang="en-US" altLang="ja-JP" b="0" i="0"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b="0" i="1" smtClean="0">
                            <a:latin typeface="Cambria Math" panose="02040503050406030204" pitchFamily="18" charset="0"/>
                          </a:rPr>
                          <m:t>2</m:t>
                        </m:r>
                      </m:sup>
                    </m:sSup>
                  </m:oMath>
                </a14:m>
                <a:r>
                  <a:rPr lang="ja-JP" altLang="en-US" dirty="0"/>
                  <a:t>について、</a:t>
                </a:r>
                <a:r>
                  <a:rPr lang="en-US" altLang="ja-JP" dirty="0"/>
                  <a:t>[1]</a:t>
                </a:r>
                <a:r>
                  <a:rPr lang="ja-JP" altLang="en-US" dirty="0"/>
                  <a:t>を代入すると</a:t>
                </a: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m:oMathPara>
                </a14:m>
                <a:endParaRPr lang="en-US" altLang="ja-JP" b="0" dirty="0"/>
              </a:p>
              <a:p>
                <a:pPr marL="0" indent="0">
                  <a:buNone/>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d>
                        </m:e>
                        <m:sup>
                          <m:r>
                            <a:rPr lang="en-US" altLang="ja-JP" i="1">
                              <a:latin typeface="Cambria Math" panose="02040503050406030204" pitchFamily="18" charset="0"/>
                            </a:rPr>
                            <m:t>2</m:t>
                          </m:r>
                        </m:sup>
                      </m:s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oMath>
                  </m:oMathPara>
                </a14:m>
                <a:endParaRPr lang="en-US" altLang="ja-JP" dirty="0"/>
              </a:p>
              <a:p>
                <a:pPr marL="0" indent="0">
                  <a:buNone/>
                </a:pPr>
                <a:r>
                  <a:rPr lang="ja-JP" altLang="en-US" b="0" dirty="0"/>
                  <a:t>式としてあまり</a:t>
                </a:r>
                <a:r>
                  <a:rPr lang="ja-JP" altLang="en-US" dirty="0"/>
                  <a:t>綺麗なものではないが、データを入力する際には便利である。</a:t>
                </a:r>
                <a:endParaRPr lang="en-US" altLang="ja-JP" b="0" dirty="0"/>
              </a:p>
              <a:p>
                <a:pPr marL="0" indent="0">
                  <a:buNone/>
                </a:pPr>
                <a:endParaRPr lang="en-US" altLang="ja-JP" dirty="0"/>
              </a:p>
              <a:p>
                <a:pPr marL="0" indent="0">
                  <a:buNone/>
                </a:pPr>
                <a:endParaRPr lang="en-US" altLang="ja-JP" dirty="0"/>
              </a:p>
              <a:p>
                <a:pPr marL="0" indent="0">
                  <a:buNone/>
                </a:pPr>
                <a:endParaRPr lang="en-US" altLang="ja-JP" b="0" i="1" dirty="0">
                  <a:latin typeface="Cambria Math" panose="02040503050406030204" pitchFamily="18" charset="0"/>
                </a:endParaRP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CA369E6-FB61-4189-972F-EC9E4DDE909F}"/>
                  </a:ext>
                </a:extLst>
              </p:cNvPr>
              <p:cNvSpPr>
                <a:spLocks noGrp="1" noRot="1" noChangeAspect="1" noMove="1" noResize="1" noEditPoints="1" noAdjustHandles="1" noChangeArrowheads="1" noChangeShapeType="1" noTextEdit="1"/>
              </p:cNvSpPr>
              <p:nvPr>
                <p:ph idx="1"/>
              </p:nvPr>
            </p:nvSpPr>
            <p:spPr>
              <a:xfrm>
                <a:off x="992009" y="280581"/>
                <a:ext cx="9083529" cy="5933571"/>
              </a:xfrm>
              <a:blipFill>
                <a:blip r:embed="rId2"/>
                <a:stretch>
                  <a:fillRect l="-738" t="-925" r="-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752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7C47888-AE8A-4141-999C-EFD57227B048}"/>
              </a:ext>
            </a:extLst>
          </p:cNvPr>
          <p:cNvSpPr>
            <a:spLocks noGrp="1"/>
          </p:cNvSpPr>
          <p:nvPr>
            <p:ph idx="1"/>
          </p:nvPr>
        </p:nvSpPr>
        <p:spPr>
          <a:xfrm>
            <a:off x="1103312" y="159026"/>
            <a:ext cx="8946541" cy="6089373"/>
          </a:xfrm>
        </p:spPr>
        <p:txBody>
          <a:bodyPr/>
          <a:lstStyle/>
          <a:p>
            <a:r>
              <a:rPr kumimoji="1" lang="ja-JP" altLang="en-US" dirty="0"/>
              <a:t>故に補問題は以下のようになる：</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dirty="0"/>
              <a:t>となる</a:t>
            </a:r>
            <a:r>
              <a:rPr lang="en-US" altLang="ja-JP" dirty="0"/>
              <a:t>L</a:t>
            </a:r>
            <a:r>
              <a:rPr lang="ja-JP" altLang="en-US" dirty="0"/>
              <a:t>の最大値を求めればよい。</a:t>
            </a:r>
            <a:endParaRPr lang="en-US" altLang="ja-JP" dirty="0"/>
          </a:p>
          <a:p>
            <a:pPr marL="0" indent="0">
              <a:buNone/>
            </a:pPr>
            <a:endParaRPr lang="en-US" altLang="ja-JP" dirty="0"/>
          </a:p>
          <a:p>
            <a:pPr marL="0" indent="0">
              <a:buNone/>
            </a:pPr>
            <a:endParaRPr lang="en-US" altLang="ja-JP" dirty="0"/>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ACBDD4F7-B12B-4D80-98C0-ABBE1C739B1C}"/>
                  </a:ext>
                </a:extLst>
              </p:cNvPr>
              <p:cNvSpPr/>
              <p:nvPr/>
            </p:nvSpPr>
            <p:spPr>
              <a:xfrm>
                <a:off x="1103312" y="609601"/>
                <a:ext cx="8499634" cy="17104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i="1" smtClean="0">
                              <a:latin typeface="Cambria Math" panose="02040503050406030204" pitchFamily="18" charset="0"/>
                            </a:rPr>
                          </m:ctrlPr>
                        </m:dPr>
                        <m:e>
                          <m:eqArr>
                            <m:eqArrPr>
                              <m:ctrlPr>
                                <a:rPr lang="en-US" altLang="ja-JP" i="1">
                                  <a:latin typeface="Cambria Math" panose="02040503050406030204" pitchFamily="18" charset="0"/>
                                </a:rPr>
                              </m:ctrlPr>
                            </m:eqArrPr>
                            <m:e>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m:rPr>
                                  <m:nor/>
                                </m:rPr>
                                <a:rPr lang="en-US" altLang="ja-JP" dirty="0"/>
                                <m:t> </m:t>
                              </m:r>
                            </m:e>
                            <m:e>
                              <m:r>
                                <a:rPr lang="en-US" altLang="ja-JP" i="1">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eqArr>
                          <m:r>
                            <a:rPr lang="ja-JP" altLang="en-US" i="1">
                              <a:latin typeface="Cambria Math" panose="02040503050406030204" pitchFamily="18" charset="0"/>
                            </a:rPr>
                            <m:t>の条件の下、</m:t>
                          </m:r>
                        </m:e>
                      </m:d>
                    </m:oMath>
                  </m:oMathPara>
                </a14:m>
                <a:endParaRPr lang="en-US" altLang="ja-JP" dirty="0"/>
              </a:p>
              <a:p>
                <a:pPr/>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rPr>
                        <m:t>𝐿</m:t>
                      </m:r>
                      <m:r>
                        <a:rPr kumimoji="1" lang="en-US" altLang="ja-JP" i="1">
                          <a:latin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1</m:t>
                          </m:r>
                        </m:num>
                        <m:den>
                          <m:r>
                            <a:rPr kumimoji="1" lang="en-US" altLang="ja-JP" i="1">
                              <a:latin typeface="Cambria Math" panose="02040503050406030204" pitchFamily="18" charset="0"/>
                            </a:rPr>
                            <m:t>2</m:t>
                          </m:r>
                        </m:den>
                      </m:f>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𝑡</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𝑡</m:t>
                          </m:r>
                        </m:e>
                        <m:sub>
                          <m:r>
                            <a:rPr kumimoji="1" lang="en-US" altLang="ja-JP" i="1">
                              <a:latin typeface="Cambria Math" panose="02040503050406030204" pitchFamily="18" charset="0"/>
                            </a:rPr>
                            <m:t>1</m:t>
                          </m:r>
                        </m:sub>
                      </m:sSub>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1</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𝑦</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𝑦</m:t>
                              </m:r>
                            </m:e>
                            <m:sub>
                              <m:r>
                                <a:rPr kumimoji="1" lang="en-US" altLang="ja-JP" i="1">
                                  <a:latin typeface="Cambria Math" panose="02040503050406030204" pitchFamily="18" charset="0"/>
                                </a:rPr>
                                <m:t>1</m:t>
                              </m:r>
                            </m:sub>
                          </m:sSub>
                        </m:e>
                      </m:d>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2</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𝑡</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𝑡</m:t>
                          </m:r>
                        </m:e>
                        <m:sub>
                          <m:r>
                            <a:rPr kumimoji="1" lang="en-US" altLang="ja-JP" i="1">
                              <a:latin typeface="Cambria Math" panose="02040503050406030204" pitchFamily="18" charset="0"/>
                            </a:rPr>
                            <m:t>2</m:t>
                          </m:r>
                        </m:sub>
                      </m:sSub>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2</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𝑦</m:t>
                              </m:r>
                            </m:e>
                            <m:sub>
                              <m:r>
                                <a:rPr kumimoji="1" lang="en-US" altLang="ja-JP" i="1">
                                  <a:latin typeface="Cambria Math" panose="02040503050406030204" pitchFamily="18" charset="0"/>
                                </a:rPr>
                                <m:t>1</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𝑦</m:t>
                              </m:r>
                            </m:e>
                            <m:sub>
                              <m:r>
                                <a:rPr kumimoji="1" lang="en-US" altLang="ja-JP" i="1">
                                  <a:latin typeface="Cambria Math" panose="02040503050406030204" pitchFamily="18" charset="0"/>
                                </a:rPr>
                                <m:t>2</m:t>
                              </m:r>
                            </m:sub>
                          </m:sSub>
                        </m:e>
                      </m:d>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𝑖</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𝑖</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𝑡</m:t>
                          </m:r>
                        </m:e>
                        <m:sub>
                          <m:r>
                            <a:rPr kumimoji="1" lang="en-US" altLang="ja-JP" i="1">
                              <a:latin typeface="Cambria Math" panose="02040503050406030204" pitchFamily="18" charset="0"/>
                            </a:rPr>
                            <m:t>𝑖</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𝑡</m:t>
                          </m:r>
                        </m:e>
                        <m:sub>
                          <m:r>
                            <a:rPr kumimoji="1" lang="en-US" altLang="ja-JP" i="1">
                              <a:latin typeface="Cambria Math" panose="02040503050406030204" pitchFamily="18" charset="0"/>
                            </a:rPr>
                            <m:t>𝑖</m:t>
                          </m:r>
                        </m:sub>
                      </m:sSub>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𝑖</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𝑖</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𝑦</m:t>
                              </m:r>
                            </m:e>
                            <m:sub>
                              <m:r>
                                <a:rPr kumimoji="1" lang="en-US" altLang="ja-JP" i="1">
                                  <a:latin typeface="Cambria Math" panose="02040503050406030204" pitchFamily="18" charset="0"/>
                                </a:rPr>
                                <m:t>𝑖</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𝑦</m:t>
                              </m:r>
                            </m:e>
                            <m:sub>
                              <m:r>
                                <a:rPr kumimoji="1" lang="en-US" altLang="ja-JP" i="1">
                                  <a:latin typeface="Cambria Math" panose="02040503050406030204" pitchFamily="18" charset="0"/>
                                </a:rPr>
                                <m:t>𝑖</m:t>
                              </m:r>
                            </m:sub>
                          </m:sSub>
                        </m:e>
                      </m:d>
                    </m:oMath>
                  </m:oMathPara>
                </a14:m>
                <a:endParaRPr kumimoji="1" lang="en-US" altLang="ja-JP" i="1" dirty="0">
                  <a:latin typeface="Cambria Math" panose="02040503050406030204" pitchFamily="18" charset="0"/>
                </a:endParaRPr>
              </a:p>
              <a:p>
                <a14:m>
                  <m:oMath xmlns:m="http://schemas.openxmlformats.org/officeDocument/2006/math">
                    <m:r>
                      <a:rPr kumimoji="1" lang="en-US" altLang="ja-JP" i="1">
                        <a:latin typeface="Cambria Math" panose="02040503050406030204" pitchFamily="18" charset="0"/>
                      </a:rPr>
                      <m:t>+</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1</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2</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𝑖</m:t>
                            </m:r>
                          </m:sub>
                        </m:sSub>
                      </m:e>
                    </m:d>
                    <m:r>
                      <a:rPr kumimoji="1" lang="en-US" altLang="ja-JP" i="1">
                        <a:latin typeface="Cambria Math" panose="02040503050406030204" pitchFamily="18" charset="0"/>
                      </a:rPr>
                      <m:t> (</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1</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2</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𝜆</m:t>
                        </m:r>
                      </m:e>
                      <m:sub>
                        <m:r>
                          <a:rPr kumimoji="1" lang="en-US" altLang="ja-JP" i="1">
                            <a:latin typeface="Cambria Math" panose="02040503050406030204" pitchFamily="18" charset="0"/>
                          </a:rPr>
                          <m:t>𝑖</m:t>
                        </m:r>
                      </m:sub>
                    </m:sSub>
                    <m:r>
                      <a:rPr kumimoji="1" lang="en-US" altLang="ja-JP" i="1">
                        <a:latin typeface="Cambria Math" panose="02040503050406030204" pitchFamily="18" charset="0"/>
                      </a:rPr>
                      <m:t>≥0)</m:t>
                    </m:r>
                  </m:oMath>
                </a14:m>
                <a:r>
                  <a:rPr kumimoji="1" lang="ja-JP" altLang="en-US" dirty="0"/>
                  <a:t>　　</a:t>
                </a:r>
              </a:p>
              <a:p>
                <a:endParaRPr lang="ja-JP" altLang="en-US" dirty="0"/>
              </a:p>
            </p:txBody>
          </p:sp>
        </mc:Choice>
        <mc:Fallback>
          <p:sp>
            <p:nvSpPr>
              <p:cNvPr id="4" name="正方形/長方形 3">
                <a:extLst>
                  <a:ext uri="{FF2B5EF4-FFF2-40B4-BE49-F238E27FC236}">
                    <a16:creationId xmlns:a16="http://schemas.microsoft.com/office/drawing/2014/main" id="{ACBDD4F7-B12B-4D80-98C0-ABBE1C739B1C}"/>
                  </a:ext>
                </a:extLst>
              </p:cNvPr>
              <p:cNvSpPr>
                <a:spLocks noRot="1" noChangeAspect="1" noMove="1" noResize="1" noEditPoints="1" noAdjustHandles="1" noChangeArrowheads="1" noChangeShapeType="1" noTextEdit="1"/>
              </p:cNvSpPr>
              <p:nvPr/>
            </p:nvSpPr>
            <p:spPr>
              <a:xfrm>
                <a:off x="1103312" y="609601"/>
                <a:ext cx="8499634" cy="1710468"/>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964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DFCFF2-27E9-4257-B733-ED98DAF76A48}"/>
              </a:ext>
            </a:extLst>
          </p:cNvPr>
          <p:cNvSpPr>
            <a:spLocks noGrp="1"/>
          </p:cNvSpPr>
          <p:nvPr>
            <p:ph type="title"/>
          </p:nvPr>
        </p:nvSpPr>
        <p:spPr/>
        <p:txBody>
          <a:bodyPr/>
          <a:lstStyle/>
          <a:p>
            <a:r>
              <a:rPr kumimoji="1" lang="en-US" altLang="ja-JP" dirty="0"/>
              <a:t>Chapter2:Excel</a:t>
            </a:r>
            <a:r>
              <a:rPr kumimoji="1" lang="ja-JP" altLang="en-US" dirty="0"/>
              <a:t>で動かして学ぶ</a:t>
            </a:r>
          </a:p>
        </p:txBody>
      </p:sp>
      <p:sp>
        <p:nvSpPr>
          <p:cNvPr id="3" name="テキスト プレースホルダー 2">
            <a:extLst>
              <a:ext uri="{FF2B5EF4-FFF2-40B4-BE49-F238E27FC236}">
                <a16:creationId xmlns:a16="http://schemas.microsoft.com/office/drawing/2014/main" id="{7A501EEC-1D62-4EAB-98D8-149F5DD423B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5266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25CFB-C76D-4D59-8DA7-98BDD47AE0AC}"/>
              </a:ext>
            </a:extLst>
          </p:cNvPr>
          <p:cNvSpPr>
            <a:spLocks noGrp="1"/>
          </p:cNvSpPr>
          <p:nvPr>
            <p:ph type="title"/>
          </p:nvPr>
        </p:nvSpPr>
        <p:spPr/>
        <p:txBody>
          <a:bodyPr/>
          <a:lstStyle/>
          <a:p>
            <a:r>
              <a:rPr kumimoji="1" lang="ja-JP" altLang="en-US" dirty="0"/>
              <a:t>具体例</a:t>
            </a:r>
          </a:p>
        </p:txBody>
      </p:sp>
      <p:sp>
        <p:nvSpPr>
          <p:cNvPr id="3" name="コンテンツ プレースホルダー 2">
            <a:extLst>
              <a:ext uri="{FF2B5EF4-FFF2-40B4-BE49-F238E27FC236}">
                <a16:creationId xmlns:a16="http://schemas.microsoft.com/office/drawing/2014/main" id="{5BF0B729-4702-451A-8BF1-FB32872E383E}"/>
              </a:ext>
            </a:extLst>
          </p:cNvPr>
          <p:cNvSpPr>
            <a:spLocks noGrp="1"/>
          </p:cNvSpPr>
          <p:nvPr>
            <p:ph idx="1"/>
          </p:nvPr>
        </p:nvSpPr>
        <p:spPr/>
        <p:txBody>
          <a:bodyPr/>
          <a:lstStyle/>
          <a:p>
            <a:r>
              <a:rPr lang="ja-JP" altLang="en-US" dirty="0"/>
              <a:t>下の表は、男性</a:t>
            </a:r>
            <a:r>
              <a:rPr lang="en-US" altLang="ja-JP" dirty="0"/>
              <a:t>A,B,C</a:t>
            </a:r>
            <a:r>
              <a:rPr lang="ja-JP" altLang="en-US" dirty="0"/>
              <a:t>と女性</a:t>
            </a:r>
            <a:r>
              <a:rPr lang="en-US" altLang="ja-JP" dirty="0"/>
              <a:t>D,E,F</a:t>
            </a:r>
            <a:r>
              <a:rPr lang="ja-JP" altLang="en-US" dirty="0"/>
              <a:t>を対象に、製品</a:t>
            </a:r>
            <a:r>
              <a:rPr lang="en-US" altLang="ja-JP" dirty="0"/>
              <a:t>X,Y</a:t>
            </a:r>
            <a:r>
              <a:rPr lang="ja-JP" altLang="en-US" dirty="0"/>
              <a:t>の好感度</a:t>
            </a:r>
            <a:r>
              <a:rPr lang="en-US" altLang="ja-JP" dirty="0" err="1"/>
              <a:t>x,y</a:t>
            </a:r>
            <a:r>
              <a:rPr lang="ja-JP" altLang="en-US" dirty="0"/>
              <a:t>を調べたものである。この表と</a:t>
            </a:r>
            <a:r>
              <a:rPr lang="en-US" altLang="ja-JP" dirty="0"/>
              <a:t>Excel</a:t>
            </a:r>
            <a:r>
              <a:rPr lang="ja-JP" altLang="en-US" dirty="0"/>
              <a:t>を用いて、男女を区別する</a:t>
            </a:r>
            <a:r>
              <a:rPr lang="en-US" altLang="ja-JP" dirty="0" err="1"/>
              <a:t>x,y</a:t>
            </a:r>
            <a:r>
              <a:rPr lang="ja-JP" altLang="en-US" dirty="0" err="1"/>
              <a:t>の識</a:t>
            </a:r>
            <a:r>
              <a:rPr lang="ja-JP" altLang="en-US" dirty="0"/>
              <a:t>別関数を求めよ。</a:t>
            </a:r>
          </a:p>
          <a:p>
            <a:endParaRPr kumimoji="1" lang="ja-JP" altLang="en-US" dirty="0"/>
          </a:p>
        </p:txBody>
      </p:sp>
      <p:graphicFrame>
        <p:nvGraphicFramePr>
          <p:cNvPr id="4" name="表 3">
            <a:extLst>
              <a:ext uri="{FF2B5EF4-FFF2-40B4-BE49-F238E27FC236}">
                <a16:creationId xmlns:a16="http://schemas.microsoft.com/office/drawing/2014/main" id="{B330F350-AAA7-444F-BF72-CFAE6BD30D68}"/>
              </a:ext>
            </a:extLst>
          </p:cNvPr>
          <p:cNvGraphicFramePr>
            <a:graphicFrameLocks noGrp="1"/>
          </p:cNvGraphicFramePr>
          <p:nvPr>
            <p:extLst>
              <p:ext uri="{D42A27DB-BD31-4B8C-83A1-F6EECF244321}">
                <p14:modId xmlns:p14="http://schemas.microsoft.com/office/powerpoint/2010/main" val="1339666292"/>
              </p:ext>
            </p:extLst>
          </p:nvPr>
        </p:nvGraphicFramePr>
        <p:xfrm>
          <a:off x="1512582" y="3128912"/>
          <a:ext cx="8128000" cy="327696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68896883"/>
                    </a:ext>
                  </a:extLst>
                </a:gridCol>
                <a:gridCol w="2032000">
                  <a:extLst>
                    <a:ext uri="{9D8B030D-6E8A-4147-A177-3AD203B41FA5}">
                      <a16:colId xmlns:a16="http://schemas.microsoft.com/office/drawing/2014/main" val="1378620628"/>
                    </a:ext>
                  </a:extLst>
                </a:gridCol>
                <a:gridCol w="951439">
                  <a:extLst>
                    <a:ext uri="{9D8B030D-6E8A-4147-A177-3AD203B41FA5}">
                      <a16:colId xmlns:a16="http://schemas.microsoft.com/office/drawing/2014/main" val="313321561"/>
                    </a:ext>
                  </a:extLst>
                </a:gridCol>
                <a:gridCol w="1080561">
                  <a:extLst>
                    <a:ext uri="{9D8B030D-6E8A-4147-A177-3AD203B41FA5}">
                      <a16:colId xmlns:a16="http://schemas.microsoft.com/office/drawing/2014/main" val="4177051059"/>
                    </a:ext>
                  </a:extLst>
                </a:gridCol>
                <a:gridCol w="2032000">
                  <a:extLst>
                    <a:ext uri="{9D8B030D-6E8A-4147-A177-3AD203B41FA5}">
                      <a16:colId xmlns:a16="http://schemas.microsoft.com/office/drawing/2014/main" val="3577456026"/>
                    </a:ext>
                  </a:extLst>
                </a:gridCol>
              </a:tblGrid>
              <a:tr h="185420">
                <a:tc rowSpan="2">
                  <a:txBody>
                    <a:bodyPr/>
                    <a:lstStyle/>
                    <a:p>
                      <a:r>
                        <a:rPr kumimoji="1" lang="en-US" altLang="ja-JP" dirty="0"/>
                        <a:t>No.</a:t>
                      </a:r>
                      <a:endParaRPr kumimoji="1" lang="ja-JP" altLang="en-US" dirty="0"/>
                    </a:p>
                  </a:txBody>
                  <a:tcPr/>
                </a:tc>
                <a:tc rowSpan="2">
                  <a:txBody>
                    <a:bodyPr/>
                    <a:lstStyle/>
                    <a:p>
                      <a:r>
                        <a:rPr kumimoji="1" lang="en-US" altLang="ja-JP" dirty="0"/>
                        <a:t>Name</a:t>
                      </a:r>
                      <a:endParaRPr kumimoji="1" lang="ja-JP" altLang="en-US" dirty="0"/>
                    </a:p>
                  </a:txBody>
                  <a:tcPr>
                    <a:lnR w="12700" cmpd="sng">
                      <a:noFill/>
                    </a:lnR>
                  </a:tcPr>
                </a:tc>
                <a:tc gridSpan="2">
                  <a:txBody>
                    <a:bodyPr/>
                    <a:lstStyle/>
                    <a:p>
                      <a:r>
                        <a:rPr kumimoji="1" lang="en-US" altLang="ja-JP" sz="1800" b="0" i="0" kern="1200" dirty="0">
                          <a:solidFill>
                            <a:schemeClr val="lt1"/>
                          </a:solidFill>
                          <a:effectLst/>
                          <a:latin typeface="+mn-lt"/>
                          <a:ea typeface="+mn-ea"/>
                          <a:cs typeface="+mn-cs"/>
                        </a:rPr>
                        <a:t>Popularity Rating</a:t>
                      </a:r>
                      <a:endParaRPr kumimoji="1" lang="en-US" altLang="ja-JP"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rowSpan="2">
                  <a:txBody>
                    <a:bodyPr/>
                    <a:lstStyle/>
                    <a:p>
                      <a:r>
                        <a:rPr kumimoji="1" lang="en-US" altLang="ja-JP" dirty="0"/>
                        <a:t>Sex</a:t>
                      </a:r>
                      <a:endParaRPr kumimoji="1" lang="ja-JP" altLang="en-US" dirty="0"/>
                    </a:p>
                  </a:txBody>
                  <a:tcPr>
                    <a:lnL w="12700" cmpd="sng">
                      <a:noFill/>
                    </a:lnL>
                  </a:tcPr>
                </a:tc>
                <a:extLst>
                  <a:ext uri="{0D108BD9-81ED-4DB2-BD59-A6C34878D82A}">
                    <a16:rowId xmlns:a16="http://schemas.microsoft.com/office/drawing/2014/main" val="3563356650"/>
                  </a:ext>
                </a:extLst>
              </a:tr>
              <a:tr h="185420">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dirty="0"/>
                        <a:t>     x</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kumimoji="1" lang="en-US" altLang="ja-JP" dirty="0"/>
                        <a:t>     y</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vMerge="1">
                  <a:txBody>
                    <a:bodyPr/>
                    <a:lstStyle/>
                    <a:p>
                      <a:endParaRPr kumimoji="1" lang="ja-JP" altLang="en-US"/>
                    </a:p>
                  </a:txBody>
                  <a:tcPr/>
                </a:tc>
                <a:extLst>
                  <a:ext uri="{0D108BD9-81ED-4DB2-BD59-A6C34878D82A}">
                    <a16:rowId xmlns:a16="http://schemas.microsoft.com/office/drawing/2014/main" val="214323209"/>
                  </a:ext>
                </a:extLst>
              </a:tr>
              <a:tr h="370840">
                <a:tc>
                  <a:txBody>
                    <a:bodyPr/>
                    <a:lstStyle/>
                    <a:p>
                      <a:r>
                        <a:rPr kumimoji="1" lang="en-US" altLang="ja-JP" dirty="0"/>
                        <a:t>1</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0</a:t>
                      </a:r>
                      <a:endParaRPr kumimoji="1" lang="ja-JP" altLang="en-US" dirty="0"/>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T w="38100" cmpd="sng">
                      <a:noFill/>
                    </a:lnT>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704572471"/>
                  </a:ext>
                </a:extLst>
              </a:tr>
              <a:tr h="370840">
                <a:tc>
                  <a:txBody>
                    <a:bodyPr/>
                    <a:lstStyle/>
                    <a:p>
                      <a:r>
                        <a:rPr kumimoji="1" lang="en-US" altLang="ja-JP" dirty="0"/>
                        <a:t>2</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0</a:t>
                      </a:r>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1632623509"/>
                  </a:ext>
                </a:extLst>
              </a:tr>
              <a:tr h="370840">
                <a:tc>
                  <a:txBody>
                    <a:bodyPr/>
                    <a:lstStyle/>
                    <a:p>
                      <a:r>
                        <a:rPr kumimoji="1" lang="en-US" altLang="ja-JP" dirty="0"/>
                        <a:t>3</a:t>
                      </a:r>
                      <a:endParaRPr kumimoji="1" lang="ja-JP" altLang="en-US" dirty="0"/>
                    </a:p>
                  </a:txBody>
                  <a:tcPr/>
                </a:tc>
                <a:tc>
                  <a:txBody>
                    <a:bodyPr/>
                    <a:lstStyle/>
                    <a:p>
                      <a:r>
                        <a:rPr kumimoji="1" lang="en-US" altLang="ja-JP" dirty="0"/>
                        <a:t>C</a:t>
                      </a:r>
                      <a:endParaRPr kumimoji="1" lang="ja-JP" altLang="en-US" dirty="0"/>
                    </a:p>
                  </a:txBody>
                  <a:tcPr/>
                </a:tc>
                <a:tc>
                  <a:txBody>
                    <a:bodyPr/>
                    <a:lstStyle/>
                    <a:p>
                      <a:r>
                        <a:rPr kumimoji="1" lang="en-US" altLang="ja-JP" dirty="0"/>
                        <a:t>1</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m.</a:t>
                      </a:r>
                      <a:endParaRPr kumimoji="1" lang="ja-JP" altLang="en-US" dirty="0"/>
                    </a:p>
                  </a:txBody>
                  <a:tcPr/>
                </a:tc>
                <a:extLst>
                  <a:ext uri="{0D108BD9-81ED-4DB2-BD59-A6C34878D82A}">
                    <a16:rowId xmlns:a16="http://schemas.microsoft.com/office/drawing/2014/main" val="696944865"/>
                  </a:ext>
                </a:extLst>
              </a:tr>
              <a:tr h="370840">
                <a:tc>
                  <a:txBody>
                    <a:bodyPr/>
                    <a:lstStyle/>
                    <a:p>
                      <a:r>
                        <a:rPr kumimoji="1" lang="en-US" altLang="ja-JP" dirty="0"/>
                        <a:t>4</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1</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err="1"/>
                        <a:t>fe</a:t>
                      </a:r>
                      <a:r>
                        <a:rPr kumimoji="1" lang="en-US" altLang="ja-JP" dirty="0"/>
                        <a:t>.</a:t>
                      </a:r>
                      <a:endParaRPr kumimoji="1" lang="ja-JP" altLang="en-US" dirty="0"/>
                    </a:p>
                  </a:txBody>
                  <a:tcPr/>
                </a:tc>
                <a:extLst>
                  <a:ext uri="{0D108BD9-81ED-4DB2-BD59-A6C34878D82A}">
                    <a16:rowId xmlns:a16="http://schemas.microsoft.com/office/drawing/2014/main" val="2661124394"/>
                  </a:ext>
                </a:extLst>
              </a:tr>
              <a:tr h="416928">
                <a:tc>
                  <a:txBody>
                    <a:bodyPr/>
                    <a:lstStyle/>
                    <a:p>
                      <a:r>
                        <a:rPr kumimoji="1" lang="en-US" altLang="ja-JP" dirty="0"/>
                        <a:t>5</a:t>
                      </a:r>
                      <a:endParaRPr kumimoji="1" lang="ja-JP" altLang="en-US" dirty="0"/>
                    </a:p>
                  </a:txBody>
                  <a:tcPr/>
                </a:tc>
                <a:tc>
                  <a:txBody>
                    <a:bodyPr/>
                    <a:lstStyle/>
                    <a:p>
                      <a:r>
                        <a:rPr kumimoji="1" lang="en-US" altLang="ja-JP" dirty="0"/>
                        <a:t>E</a:t>
                      </a:r>
                      <a:endParaRPr kumimoji="1" lang="ja-JP" altLang="en-US" dirty="0"/>
                    </a:p>
                  </a:txBody>
                  <a:tcPr/>
                </a:tc>
                <a:tc>
                  <a:txBody>
                    <a:bodyPr/>
                    <a:lstStyle/>
                    <a:p>
                      <a:r>
                        <a:rPr kumimoji="1" lang="en-US" altLang="ja-JP" dirty="0"/>
                        <a:t>2</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err="1"/>
                        <a:t>fe</a:t>
                      </a:r>
                      <a:r>
                        <a:rPr kumimoji="1" lang="en-US" altLang="ja-JP" dirty="0"/>
                        <a:t>.</a:t>
                      </a:r>
                      <a:endParaRPr kumimoji="1" lang="ja-JP" altLang="en-US" dirty="0"/>
                    </a:p>
                  </a:txBody>
                  <a:tcPr/>
                </a:tc>
                <a:extLst>
                  <a:ext uri="{0D108BD9-81ED-4DB2-BD59-A6C34878D82A}">
                    <a16:rowId xmlns:a16="http://schemas.microsoft.com/office/drawing/2014/main" val="1596661427"/>
                  </a:ext>
                </a:extLst>
              </a:tr>
              <a:tr h="370840">
                <a:tc>
                  <a:txBody>
                    <a:bodyPr/>
                    <a:lstStyle/>
                    <a:p>
                      <a:r>
                        <a:rPr kumimoji="1" lang="en-US" altLang="ja-JP" dirty="0"/>
                        <a:t>6</a:t>
                      </a:r>
                      <a:endParaRPr kumimoji="1" lang="ja-JP" altLang="en-US" dirty="0"/>
                    </a:p>
                  </a:txBody>
                  <a:tcPr/>
                </a:tc>
                <a:tc>
                  <a:txBody>
                    <a:bodyPr/>
                    <a:lstStyle/>
                    <a:p>
                      <a:r>
                        <a:rPr kumimoji="1" lang="en-US" altLang="ja-JP" dirty="0"/>
                        <a:t>F</a:t>
                      </a:r>
                      <a:endParaRPr kumimoji="1" lang="ja-JP" altLang="en-US" dirty="0"/>
                    </a:p>
                  </a:txBody>
                  <a:tcPr/>
                </a:tc>
                <a:tc>
                  <a:txBody>
                    <a:bodyPr/>
                    <a:lstStyle/>
                    <a:p>
                      <a:r>
                        <a:rPr kumimoji="1" lang="en-US" altLang="ja-JP" dirty="0"/>
                        <a:t>2</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err="1"/>
                        <a:t>fe</a:t>
                      </a:r>
                      <a:r>
                        <a:rPr kumimoji="1" lang="en-US" altLang="ja-JP" dirty="0"/>
                        <a:t>.</a:t>
                      </a:r>
                      <a:endParaRPr kumimoji="1" lang="ja-JP" altLang="en-US" dirty="0"/>
                    </a:p>
                  </a:txBody>
                  <a:tcPr/>
                </a:tc>
                <a:extLst>
                  <a:ext uri="{0D108BD9-81ED-4DB2-BD59-A6C34878D82A}">
                    <a16:rowId xmlns:a16="http://schemas.microsoft.com/office/drawing/2014/main" val="3886244884"/>
                  </a:ext>
                </a:extLst>
              </a:tr>
            </a:tbl>
          </a:graphicData>
        </a:graphic>
      </p:graphicFrame>
    </p:spTree>
    <p:extLst>
      <p:ext uri="{BB962C8B-B14F-4D97-AF65-F5344CB8AC3E}">
        <p14:creationId xmlns:p14="http://schemas.microsoft.com/office/powerpoint/2010/main" val="132958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23C19-C559-443B-B8C0-4E059AACF389}"/>
              </a:ext>
            </a:extLst>
          </p:cNvPr>
          <p:cNvSpPr>
            <a:spLocks noGrp="1"/>
          </p:cNvSpPr>
          <p:nvPr>
            <p:ph type="title"/>
          </p:nvPr>
        </p:nvSpPr>
        <p:spPr/>
        <p:txBody>
          <a:bodyPr/>
          <a:lstStyle/>
          <a:p>
            <a:r>
              <a:rPr lang="ja-JP" altLang="en-US" dirty="0"/>
              <a:t>解説</a:t>
            </a:r>
            <a:endParaRPr kumimoji="1" lang="ja-JP" altLang="en-US" dirty="0"/>
          </a:p>
        </p:txBody>
      </p:sp>
      <p:sp>
        <p:nvSpPr>
          <p:cNvPr id="3" name="コンテンツ プレースホルダー 2">
            <a:extLst>
              <a:ext uri="{FF2B5EF4-FFF2-40B4-BE49-F238E27FC236}">
                <a16:creationId xmlns:a16="http://schemas.microsoft.com/office/drawing/2014/main" id="{1C72DD3F-2C9B-4C35-816C-EA06E3E87E81}"/>
              </a:ext>
            </a:extLst>
          </p:cNvPr>
          <p:cNvSpPr>
            <a:spLocks noGrp="1"/>
          </p:cNvSpPr>
          <p:nvPr>
            <p:ph idx="1"/>
          </p:nvPr>
        </p:nvSpPr>
        <p:spPr/>
        <p:txBody>
          <a:bodyPr/>
          <a:lstStyle/>
          <a:p>
            <a:r>
              <a:rPr kumimoji="1" lang="ja-JP" altLang="en-US" dirty="0"/>
              <a:t>まず男性を負例、女性を正例と</a:t>
            </a:r>
            <a:r>
              <a:rPr lang="ja-JP" altLang="en-US" dirty="0"/>
              <a:t>置くことにする。そして男性に所属するデータの要素には</a:t>
            </a:r>
            <a:r>
              <a:rPr lang="en-US" altLang="ja-JP" dirty="0"/>
              <a:t>-1</a:t>
            </a:r>
            <a:r>
              <a:rPr lang="ja-JP" altLang="en-US" dirty="0"/>
              <a:t>を、女性は</a:t>
            </a:r>
            <a:r>
              <a:rPr lang="en-US" altLang="ja-JP" dirty="0"/>
              <a:t>1</a:t>
            </a:r>
            <a:r>
              <a:rPr lang="ja-JP" altLang="en-US" dirty="0"/>
              <a:t>とすると以下の表の様にまとめられる。</a:t>
            </a:r>
            <a:endParaRPr lang="en-US" altLang="ja-JP" dirty="0"/>
          </a:p>
          <a:p>
            <a:endParaRPr kumimoji="1" lang="ja-JP" altLang="en-US" dirty="0"/>
          </a:p>
        </p:txBody>
      </p:sp>
      <p:graphicFrame>
        <p:nvGraphicFramePr>
          <p:cNvPr id="5" name="表 4">
            <a:extLst>
              <a:ext uri="{FF2B5EF4-FFF2-40B4-BE49-F238E27FC236}">
                <a16:creationId xmlns:a16="http://schemas.microsoft.com/office/drawing/2014/main" id="{84DE6953-3DC5-4C35-A617-B124035A3DE2}"/>
              </a:ext>
            </a:extLst>
          </p:cNvPr>
          <p:cNvGraphicFramePr>
            <a:graphicFrameLocks noGrp="1"/>
          </p:cNvGraphicFramePr>
          <p:nvPr>
            <p:extLst>
              <p:ext uri="{D42A27DB-BD31-4B8C-83A1-F6EECF244321}">
                <p14:modId xmlns:p14="http://schemas.microsoft.com/office/powerpoint/2010/main" val="2997868248"/>
              </p:ext>
            </p:extLst>
          </p:nvPr>
        </p:nvGraphicFramePr>
        <p:xfrm>
          <a:off x="1248355" y="2852718"/>
          <a:ext cx="8164117" cy="2595880"/>
        </p:xfrm>
        <a:graphic>
          <a:graphicData uri="http://schemas.openxmlformats.org/drawingml/2006/table">
            <a:tbl>
              <a:tblPr firstRow="1" bandRow="1">
                <a:tableStyleId>{5C22544A-7EE6-4342-B048-85BDC9FD1C3A}</a:tableStyleId>
              </a:tblPr>
              <a:tblGrid>
                <a:gridCol w="1197259">
                  <a:extLst>
                    <a:ext uri="{9D8B030D-6E8A-4147-A177-3AD203B41FA5}">
                      <a16:colId xmlns:a16="http://schemas.microsoft.com/office/drawing/2014/main" val="355756519"/>
                    </a:ext>
                  </a:extLst>
                </a:gridCol>
                <a:gridCol w="1161143">
                  <a:extLst>
                    <a:ext uri="{9D8B030D-6E8A-4147-A177-3AD203B41FA5}">
                      <a16:colId xmlns:a16="http://schemas.microsoft.com/office/drawing/2014/main" val="628817791"/>
                    </a:ext>
                  </a:extLst>
                </a:gridCol>
                <a:gridCol w="1161143">
                  <a:extLst>
                    <a:ext uri="{9D8B030D-6E8A-4147-A177-3AD203B41FA5}">
                      <a16:colId xmlns:a16="http://schemas.microsoft.com/office/drawing/2014/main" val="3695383689"/>
                    </a:ext>
                  </a:extLst>
                </a:gridCol>
                <a:gridCol w="1161143">
                  <a:extLst>
                    <a:ext uri="{9D8B030D-6E8A-4147-A177-3AD203B41FA5}">
                      <a16:colId xmlns:a16="http://schemas.microsoft.com/office/drawing/2014/main" val="664473954"/>
                    </a:ext>
                  </a:extLst>
                </a:gridCol>
                <a:gridCol w="1161143">
                  <a:extLst>
                    <a:ext uri="{9D8B030D-6E8A-4147-A177-3AD203B41FA5}">
                      <a16:colId xmlns:a16="http://schemas.microsoft.com/office/drawing/2014/main" val="3869174848"/>
                    </a:ext>
                  </a:extLst>
                </a:gridCol>
                <a:gridCol w="1161143">
                  <a:extLst>
                    <a:ext uri="{9D8B030D-6E8A-4147-A177-3AD203B41FA5}">
                      <a16:colId xmlns:a16="http://schemas.microsoft.com/office/drawing/2014/main" val="488582890"/>
                    </a:ext>
                  </a:extLst>
                </a:gridCol>
                <a:gridCol w="1161143">
                  <a:extLst>
                    <a:ext uri="{9D8B030D-6E8A-4147-A177-3AD203B41FA5}">
                      <a16:colId xmlns:a16="http://schemas.microsoft.com/office/drawing/2014/main" val="4113591414"/>
                    </a:ext>
                  </a:extLst>
                </a:gridCol>
              </a:tblGrid>
              <a:tr h="370840">
                <a:tc>
                  <a:txBody>
                    <a:bodyPr/>
                    <a:lstStyle/>
                    <a:p>
                      <a:endParaRPr kumimoji="1" lang="ja-JP" altLang="en-US" dirty="0"/>
                    </a:p>
                  </a:txBody>
                  <a:tcPr/>
                </a:tc>
                <a:tc>
                  <a:txBody>
                    <a:bodyPr/>
                    <a:lstStyle/>
                    <a:p>
                      <a:r>
                        <a:rPr kumimoji="1" lang="en-US" altLang="ja-JP" dirty="0"/>
                        <a:t>No</a:t>
                      </a:r>
                      <a:endParaRPr kumimoji="1" lang="ja-JP" altLang="en-US" dirty="0"/>
                    </a:p>
                  </a:txBody>
                  <a:tcPr/>
                </a:tc>
                <a:tc>
                  <a:txBody>
                    <a:bodyPr/>
                    <a:lstStyle/>
                    <a:p>
                      <a:r>
                        <a:rPr kumimoji="1" lang="en-US" altLang="ja-JP" dirty="0"/>
                        <a:t>Name</a:t>
                      </a:r>
                      <a:endParaRPr kumimoji="1" lang="ja-JP" altLang="en-US" dirty="0"/>
                    </a:p>
                  </a:txBody>
                  <a:tcPr/>
                </a:tc>
                <a:tc>
                  <a:txBody>
                    <a:bodyPr/>
                    <a:lstStyle/>
                    <a:p>
                      <a:r>
                        <a:rPr kumimoji="1" lang="en-US" altLang="ja-JP" dirty="0"/>
                        <a:t>x</a:t>
                      </a:r>
                      <a:endParaRPr kumimoji="1" lang="ja-JP" altLang="en-US" dirty="0"/>
                    </a:p>
                  </a:txBody>
                  <a:tcPr/>
                </a:tc>
                <a:tc>
                  <a:txBody>
                    <a:bodyPr/>
                    <a:lstStyle/>
                    <a:p>
                      <a:r>
                        <a:rPr kumimoji="1" lang="en-US" altLang="ja-JP" dirty="0"/>
                        <a:t>y</a:t>
                      </a:r>
                      <a:endParaRPr kumimoji="1" lang="ja-JP" altLang="en-US" dirty="0"/>
                    </a:p>
                  </a:txBody>
                  <a:tcPr/>
                </a:tc>
                <a:tc>
                  <a:txBody>
                    <a:bodyPr/>
                    <a:lstStyle/>
                    <a:p>
                      <a:r>
                        <a:rPr kumimoji="1" lang="en-US" altLang="ja-JP" dirty="0"/>
                        <a:t>Sex</a:t>
                      </a:r>
                      <a:endParaRPr kumimoji="1" lang="ja-JP" altLang="en-US" dirty="0"/>
                    </a:p>
                  </a:txBody>
                  <a:tcPr/>
                </a:tc>
                <a:tc>
                  <a:txBody>
                    <a:bodyPr/>
                    <a:lstStyle/>
                    <a:p>
                      <a:r>
                        <a:rPr kumimoji="1" lang="en-US" altLang="ja-JP" dirty="0"/>
                        <a:t>P or N</a:t>
                      </a:r>
                      <a:endParaRPr kumimoji="1" lang="ja-JP" altLang="en-US" dirty="0"/>
                    </a:p>
                  </a:txBody>
                  <a:tcPr/>
                </a:tc>
                <a:extLst>
                  <a:ext uri="{0D108BD9-81ED-4DB2-BD59-A6C34878D82A}">
                    <a16:rowId xmlns:a16="http://schemas.microsoft.com/office/drawing/2014/main" val="2287360137"/>
                  </a:ext>
                </a:extLst>
              </a:tr>
              <a:tr h="370840">
                <a:tc rowSpan="3">
                  <a:txBody>
                    <a:bodyPr/>
                    <a:lstStyle/>
                    <a:p>
                      <a:r>
                        <a:rPr kumimoji="1" lang="en-US" altLang="ja-JP" dirty="0"/>
                        <a:t>Negative</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m.</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2942884100"/>
                  </a:ext>
                </a:extLst>
              </a:tr>
              <a:tr h="370840">
                <a:tc vMerge="1">
                  <a:txBody>
                    <a:bodyPr/>
                    <a:lstStyle/>
                    <a:p>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m.</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735978035"/>
                  </a:ext>
                </a:extLst>
              </a:tr>
              <a:tr h="370840">
                <a:tc vMerge="1">
                  <a:txBody>
                    <a:bodyPr/>
                    <a:lstStyle/>
                    <a:p>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C</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m.</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180585394"/>
                  </a:ext>
                </a:extLst>
              </a:tr>
              <a:tr h="370840">
                <a:tc rowSpan="3">
                  <a:txBody>
                    <a:bodyPr/>
                    <a:lstStyle/>
                    <a:p>
                      <a:r>
                        <a:rPr kumimoji="1" lang="en-US" altLang="ja-JP" dirty="0"/>
                        <a:t>Positive</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err="1"/>
                        <a:t>fe</a:t>
                      </a:r>
                      <a:r>
                        <a:rPr kumimoji="1" lang="en-US" altLang="ja-JP" dirty="0"/>
                        <a:t>.</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85050511"/>
                  </a:ext>
                </a:extLst>
              </a:tr>
              <a:tr h="370840">
                <a:tc vMerge="1">
                  <a:txBody>
                    <a:bodyPr/>
                    <a:lstStyle/>
                    <a:p>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E</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err="1"/>
                        <a:t>fe</a:t>
                      </a:r>
                      <a:r>
                        <a:rPr kumimoji="1" lang="en-US" altLang="ja-JP" dirty="0"/>
                        <a:t>.</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702597309"/>
                  </a:ext>
                </a:extLst>
              </a:tr>
              <a:tr h="370840">
                <a:tc vMerge="1">
                  <a:txBody>
                    <a:bodyPr/>
                    <a:lstStyle/>
                    <a:p>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F</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err="1"/>
                        <a:t>fe</a:t>
                      </a:r>
                      <a:r>
                        <a:rPr kumimoji="1" lang="en-US" altLang="ja-JP" dirty="0"/>
                        <a:t>.</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819693501"/>
                  </a:ext>
                </a:extLst>
              </a:tr>
            </a:tbl>
          </a:graphicData>
        </a:graphic>
      </p:graphicFrame>
    </p:spTree>
    <p:extLst>
      <p:ext uri="{BB962C8B-B14F-4D97-AF65-F5344CB8AC3E}">
        <p14:creationId xmlns:p14="http://schemas.microsoft.com/office/powerpoint/2010/main" val="211151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394750D-B943-4C1C-B0A5-F94224E3159D}"/>
                  </a:ext>
                </a:extLst>
              </p:cNvPr>
              <p:cNvSpPr>
                <a:spLocks noGrp="1"/>
              </p:cNvSpPr>
              <p:nvPr>
                <p:ph idx="1"/>
              </p:nvPr>
            </p:nvSpPr>
            <p:spPr>
              <a:xfrm>
                <a:off x="1103312" y="127222"/>
                <a:ext cx="8946541" cy="6121178"/>
              </a:xfrm>
            </p:spPr>
            <p:txBody>
              <a:bodyPr>
                <a:normAutofit/>
              </a:bodyPr>
              <a:lstStyle/>
              <a:p>
                <a:r>
                  <a:rPr kumimoji="1" lang="ja-JP" altLang="en-US" dirty="0"/>
                  <a:t>先程の表を使い式で表すと、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eqArr>
                            <m:eqArrPr>
                              <m:ctrlPr>
                                <a:rPr lang="en-US" altLang="ja-JP" i="1">
                                  <a:latin typeface="Cambria Math" panose="02040503050406030204" pitchFamily="18" charset="0"/>
                                </a:rPr>
                              </m:ctrlPr>
                            </m:eqArrPr>
                            <m:e>
                              <m:sSub>
                                <m:sSubPr>
                                  <m:ctrlPr>
                                    <a:rPr lang="en-US" altLang="ja-JP" i="1">
                                      <a:latin typeface="Cambria Math" panose="02040503050406030204" pitchFamily="18" charset="0"/>
                                    </a:rPr>
                                  </m:ctrlPr>
                                </m:sSubPr>
                                <m:e>
                                  <m:r>
                                    <a:rPr lang="en-US" altLang="ja-JP" i="1">
                                      <a:latin typeface="Cambria Math" panose="02040503050406030204" pitchFamily="18" charset="0"/>
                                    </a:rPr>
                                    <m:t> </m:t>
                                  </m:r>
                                  <m:r>
                                    <a:rPr lang="en-US" altLang="ja-JP">
                                      <a:latin typeface="Cambria Math" panose="02040503050406030204" pitchFamily="18" charset="0"/>
                                    </a:rPr>
                                    <m:t>(</m:t>
                                  </m:r>
                                  <m:r>
                                    <m:rPr>
                                      <m:sty m:val="p"/>
                                    </m:rPr>
                                    <a:rPr lang="en-US" altLang="ja-JP">
                                      <a:latin typeface="Cambria Math" panose="02040503050406030204" pitchFamily="18" charset="0"/>
                                    </a:rPr>
                                    <m:t>ax</m:t>
                                  </m:r>
                                </m:e>
                                <m:sub>
                                  <m:r>
                                    <m:rPr>
                                      <m:sty m:val="p"/>
                                    </m:rPr>
                                    <a:rPr lang="en-US" altLang="ja-JP">
                                      <a:latin typeface="Cambria Math" panose="02040503050406030204" pitchFamily="18" charset="0"/>
                                    </a:rPr>
                                    <m:t>i</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)≥1</m:t>
                              </m:r>
                              <m:r>
                                <a:rPr lang="ja-JP" altLang="en-US" i="1">
                                  <a:latin typeface="Cambria Math" panose="02040503050406030204" pitchFamily="18" charset="0"/>
                                </a:rPr>
                                <m:t>：正例</m:t>
                              </m:r>
                              <m:r>
                                <a:rPr lang="en-US" altLang="ja-JP" i="1">
                                  <a:latin typeface="Cambria Math" panose="02040503050406030204" pitchFamily="18" charset="0"/>
                                </a:rPr>
                                <m:t>(</m:t>
                              </m:r>
                              <m:r>
                                <a:rPr lang="en-US" altLang="ja-JP" i="1">
                                  <a:latin typeface="Cambria Math" panose="02040503050406030204" pitchFamily="18" charset="0"/>
                                </a:rPr>
                                <m:t>𝑓𝑒𝑚𝑎𝑙𝑒</m:t>
                              </m:r>
                              <m:r>
                                <a:rPr lang="en-US" altLang="ja-JP" i="1">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 </m:t>
                                  </m:r>
                                  <m:r>
                                    <a:rPr lang="en-US" altLang="ja-JP">
                                      <a:latin typeface="Cambria Math" panose="02040503050406030204" pitchFamily="18" charset="0"/>
                                    </a:rPr>
                                    <m:t>(</m:t>
                                  </m:r>
                                  <m:r>
                                    <m:rPr>
                                      <m:sty m:val="p"/>
                                    </m:rPr>
                                    <a:rPr lang="en-US" altLang="ja-JP">
                                      <a:latin typeface="Cambria Math" panose="02040503050406030204" pitchFamily="18" charset="0"/>
                                    </a:rPr>
                                    <m:t>ax</m:t>
                                  </m:r>
                                </m:e>
                                <m:sub>
                                  <m:r>
                                    <m:rPr>
                                      <m:sty m:val="p"/>
                                    </m:rPr>
                                    <a:rPr lang="en-US" altLang="ja-JP">
                                      <a:latin typeface="Cambria Math" panose="02040503050406030204" pitchFamily="18" charset="0"/>
                                    </a:rPr>
                                    <m:t>i</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)≤−1</m:t>
                              </m:r>
                              <m:r>
                                <a:rPr lang="ja-JP" altLang="en-US" i="1">
                                  <a:latin typeface="Cambria Math" panose="02040503050406030204" pitchFamily="18" charset="0"/>
                                </a:rPr>
                                <m:t>：負例</m:t>
                              </m:r>
                              <m:r>
                                <a:rPr lang="en-US" altLang="ja-JP" i="1">
                                  <a:latin typeface="Cambria Math" panose="02040503050406030204" pitchFamily="18" charset="0"/>
                                </a:rPr>
                                <m:t>(</m:t>
                              </m:r>
                              <m:r>
                                <a:rPr lang="en-US" altLang="ja-JP" i="1">
                                  <a:latin typeface="Cambria Math" panose="02040503050406030204" pitchFamily="18" charset="0"/>
                                </a:rPr>
                                <m:t>𝑚𝑎𝑙𝑒</m:t>
                              </m:r>
                              <m:r>
                                <a:rPr lang="en-US" altLang="ja-JP" i="1">
                                  <a:latin typeface="Cambria Math" panose="02040503050406030204" pitchFamily="18" charset="0"/>
                                </a:rPr>
                                <m:t>)</m:t>
                              </m:r>
                            </m:e>
                          </m:eqArr>
                          <m:r>
                            <a:rPr lang="en-US" altLang="ja-JP" i="1">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 </m:t>
                          </m:r>
                          <m:r>
                            <a:rPr lang="ja-JP" altLang="en-US" i="1">
                              <a:latin typeface="Cambria Math" panose="02040503050406030204" pitchFamily="18" charset="0"/>
                            </a:rPr>
                            <m:t>𝜖</m:t>
                          </m:r>
                          <m:r>
                            <a:rPr lang="en-US" altLang="ja-JP" i="1">
                              <a:latin typeface="Cambria Math" panose="02040503050406030204" pitchFamily="18" charset="0"/>
                            </a:rPr>
                            <m:t>{1,2,3,…,6})</m:t>
                          </m:r>
                        </m:e>
                      </m:d>
                    </m:oMath>
                  </m:oMathPara>
                </a14:m>
                <a:endParaRPr lang="en-US" altLang="ja-JP" dirty="0"/>
              </a:p>
              <a:p>
                <a:r>
                  <a:rPr kumimoji="1" lang="ja-JP" altLang="en-US" dirty="0"/>
                  <a:t>ここで正解ラベル</a:t>
                </a:r>
                <a:r>
                  <a:rPr kumimoji="1" lang="en-US" altLang="ja-JP" dirty="0"/>
                  <a:t>t</a:t>
                </a:r>
                <a:r>
                  <a:rPr kumimoji="1" lang="ja-JP" altLang="en-US" dirty="0"/>
                  <a:t>を導入し、正例に対して</a:t>
                </a:r>
                <a:r>
                  <a:rPr kumimoji="1" lang="en-US" altLang="ja-JP" dirty="0"/>
                  <a:t>1,</a:t>
                </a:r>
                <a:r>
                  <a:rPr kumimoji="1" lang="ja-JP" altLang="en-US" dirty="0"/>
                  <a:t>負例に対して</a:t>
                </a:r>
                <a:r>
                  <a:rPr kumimoji="1" lang="en-US" altLang="ja-JP" dirty="0"/>
                  <a:t>-1</a:t>
                </a:r>
                <a:r>
                  <a:rPr kumimoji="1" lang="ja-JP" altLang="en-US" dirty="0"/>
                  <a:t>とすると</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≥1</m:t>
                      </m:r>
                    </m:oMath>
                  </m:oMathPara>
                </a14:m>
                <a:endParaRPr kumimoji="1" lang="en-US" altLang="ja-JP" dirty="0"/>
              </a:p>
              <a:p>
                <a:pPr marL="0" indent="0">
                  <a:buNone/>
                </a:pPr>
                <a:r>
                  <a:rPr lang="ja-JP" altLang="en-US" dirty="0"/>
                  <a:t>とまとめられる。</a:t>
                </a:r>
                <a:endParaRPr lang="en-US" altLang="ja-JP" dirty="0"/>
              </a:p>
              <a:p>
                <a:pPr marL="0" indent="0">
                  <a:buNone/>
                </a:pPr>
                <a:r>
                  <a:rPr lang="ja-JP" altLang="en-US" dirty="0"/>
                  <a:t>ここから</a:t>
                </a:r>
                <a:r>
                  <a:rPr lang="en-US" altLang="ja-JP" dirty="0"/>
                  <a:t>Excel</a:t>
                </a:r>
                <a:r>
                  <a:rPr lang="ja-JP" altLang="en-US" dirty="0"/>
                  <a:t>でこの問題を解いていく。またラグランジュの未定乗数法で出てきた</a:t>
                </a:r>
                <a:r>
                  <a:rPr lang="en-US" altLang="ja-JP" dirty="0"/>
                  <a:t>λ</a:t>
                </a:r>
                <a:r>
                  <a:rPr lang="ja-JP" altLang="en-US" dirty="0"/>
                  <a:t>を</a:t>
                </a:r>
                <a:r>
                  <a:rPr lang="en-US" altLang="ja-JP" dirty="0"/>
                  <a:t>μ</a:t>
                </a:r>
                <a:r>
                  <a:rPr lang="ja-JP" altLang="en-US" dirty="0"/>
                  <a:t>とする。今回は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1</m:t>
                        </m:r>
                      </m:sub>
                    </m:sSub>
                    <m:r>
                      <a:rPr lang="en-US" altLang="ja-JP" i="1">
                        <a:latin typeface="Cambria Math" panose="02040503050406030204" pitchFamily="18" charset="0"/>
                      </a:rPr>
                      <m:t>=1.000,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2</m:t>
                        </m:r>
                      </m:sub>
                    </m:sSub>
                    <m:r>
                      <a:rPr lang="en-US" altLang="ja-JP" i="1">
                        <a:latin typeface="Cambria Math" panose="02040503050406030204" pitchFamily="18" charset="0"/>
                      </a:rPr>
                      <m:t>=4.000,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3</m:t>
                        </m:r>
                      </m:sub>
                    </m:sSub>
                    <m:r>
                      <a:rPr lang="en-US" altLang="ja-JP" i="1">
                        <a:latin typeface="Cambria Math" panose="02040503050406030204" pitchFamily="18" charset="0"/>
                      </a:rPr>
                      <m:t>=1.000,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4</m:t>
                        </m:r>
                      </m:sub>
                    </m:sSub>
                    <m:r>
                      <a:rPr lang="en-US" altLang="ja-JP" i="1">
                        <a:latin typeface="Cambria Math" panose="02040503050406030204" pitchFamily="18" charset="0"/>
                      </a:rPr>
                      <m:t>=4.000,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5</m:t>
                        </m:r>
                      </m:sub>
                    </m:sSub>
                    <m:r>
                      <a:rPr lang="en-US" altLang="ja-JP" i="1">
                        <a:latin typeface="Cambria Math" panose="02040503050406030204" pitchFamily="18" charset="0"/>
                      </a:rPr>
                      <m:t>=2.000,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6</m:t>
                        </m:r>
                      </m:sub>
                    </m:sSub>
                    <m:r>
                      <a:rPr lang="en-US" altLang="ja-JP" i="1">
                        <a:latin typeface="Cambria Math" panose="02040503050406030204" pitchFamily="18" charset="0"/>
                      </a:rPr>
                      <m:t>=1.000</m:t>
                    </m:r>
                    <m:r>
                      <a:rPr lang="ja-JP" altLang="en-US" i="1">
                        <a:latin typeface="Cambria Math" panose="02040503050406030204" pitchFamily="18" charset="0"/>
                      </a:rPr>
                      <m:t>とおく</m:t>
                    </m:r>
                  </m:oMath>
                </a14:m>
                <a:r>
                  <a:rPr lang="ja-JP" altLang="en-US" dirty="0"/>
                  <a:t>。</a:t>
                </a:r>
              </a:p>
              <a:p>
                <a:pPr marL="0" indent="0">
                  <a:buNone/>
                </a:pPr>
                <a:endParaRPr lang="ja-JP" altLang="en-US" dirty="0"/>
              </a:p>
              <a:p>
                <a:pPr marL="0" indent="0">
                  <a:buNone/>
                </a:pPr>
                <a:endParaRPr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394750D-B943-4C1C-B0A5-F94224E3159D}"/>
                  </a:ext>
                </a:extLst>
              </p:cNvPr>
              <p:cNvSpPr>
                <a:spLocks noGrp="1" noRot="1" noChangeAspect="1" noMove="1" noResize="1" noEditPoints="1" noAdjustHandles="1" noChangeArrowheads="1" noChangeShapeType="1" noTextEdit="1"/>
              </p:cNvSpPr>
              <p:nvPr>
                <p:ph idx="1"/>
              </p:nvPr>
            </p:nvSpPr>
            <p:spPr>
              <a:xfrm>
                <a:off x="1103312" y="127222"/>
                <a:ext cx="8946541" cy="6121178"/>
              </a:xfrm>
              <a:blipFill>
                <a:blip r:embed="rId2"/>
                <a:stretch>
                  <a:fillRect l="-749" t="-498"/>
                </a:stretch>
              </a:blipFill>
            </p:spPr>
            <p:txBody>
              <a:bodyPr/>
              <a:lstStyle/>
              <a:p>
                <a:r>
                  <a:rPr lang="ja-JP" altLang="en-US">
                    <a:noFill/>
                  </a:rPr>
                  <a:t> </a:t>
                </a:r>
              </a:p>
            </p:txBody>
          </p:sp>
        </mc:Fallback>
      </mc:AlternateContent>
      <p:graphicFrame>
        <p:nvGraphicFramePr>
          <p:cNvPr id="2" name="表 1">
            <a:extLst>
              <a:ext uri="{FF2B5EF4-FFF2-40B4-BE49-F238E27FC236}">
                <a16:creationId xmlns:a16="http://schemas.microsoft.com/office/drawing/2014/main" id="{D6EF1757-B80A-43DB-B883-1837E3B968C9}"/>
              </a:ext>
            </a:extLst>
          </p:cNvPr>
          <p:cNvGraphicFramePr>
            <a:graphicFrameLocks noGrp="1"/>
          </p:cNvGraphicFramePr>
          <p:nvPr>
            <p:extLst>
              <p:ext uri="{D42A27DB-BD31-4B8C-83A1-F6EECF244321}">
                <p14:modId xmlns:p14="http://schemas.microsoft.com/office/powerpoint/2010/main" val="1303356136"/>
              </p:ext>
            </p:extLst>
          </p:nvPr>
        </p:nvGraphicFramePr>
        <p:xfrm>
          <a:off x="1237077" y="3428999"/>
          <a:ext cx="4964939" cy="3114928"/>
        </p:xfrm>
        <a:graphic>
          <a:graphicData uri="http://schemas.openxmlformats.org/drawingml/2006/table">
            <a:tbl>
              <a:tblPr>
                <a:tableStyleId>{5C22544A-7EE6-4342-B048-85BDC9FD1C3A}</a:tableStyleId>
              </a:tblPr>
              <a:tblGrid>
                <a:gridCol w="309235">
                  <a:extLst>
                    <a:ext uri="{9D8B030D-6E8A-4147-A177-3AD203B41FA5}">
                      <a16:colId xmlns:a16="http://schemas.microsoft.com/office/drawing/2014/main" val="1144204192"/>
                    </a:ext>
                  </a:extLst>
                </a:gridCol>
                <a:gridCol w="635650">
                  <a:extLst>
                    <a:ext uri="{9D8B030D-6E8A-4147-A177-3AD203B41FA5}">
                      <a16:colId xmlns:a16="http://schemas.microsoft.com/office/drawing/2014/main" val="2132852078"/>
                    </a:ext>
                  </a:extLst>
                </a:gridCol>
                <a:gridCol w="670009">
                  <a:extLst>
                    <a:ext uri="{9D8B030D-6E8A-4147-A177-3AD203B41FA5}">
                      <a16:colId xmlns:a16="http://schemas.microsoft.com/office/drawing/2014/main" val="3601140497"/>
                    </a:ext>
                  </a:extLst>
                </a:gridCol>
                <a:gridCol w="670009">
                  <a:extLst>
                    <a:ext uri="{9D8B030D-6E8A-4147-A177-3AD203B41FA5}">
                      <a16:colId xmlns:a16="http://schemas.microsoft.com/office/drawing/2014/main" val="3574657434"/>
                    </a:ext>
                  </a:extLst>
                </a:gridCol>
                <a:gridCol w="670009">
                  <a:extLst>
                    <a:ext uri="{9D8B030D-6E8A-4147-A177-3AD203B41FA5}">
                      <a16:colId xmlns:a16="http://schemas.microsoft.com/office/drawing/2014/main" val="2525039142"/>
                    </a:ext>
                  </a:extLst>
                </a:gridCol>
                <a:gridCol w="670009">
                  <a:extLst>
                    <a:ext uri="{9D8B030D-6E8A-4147-A177-3AD203B41FA5}">
                      <a16:colId xmlns:a16="http://schemas.microsoft.com/office/drawing/2014/main" val="2508683516"/>
                    </a:ext>
                  </a:extLst>
                </a:gridCol>
                <a:gridCol w="670009">
                  <a:extLst>
                    <a:ext uri="{9D8B030D-6E8A-4147-A177-3AD203B41FA5}">
                      <a16:colId xmlns:a16="http://schemas.microsoft.com/office/drawing/2014/main" val="3772204517"/>
                    </a:ext>
                  </a:extLst>
                </a:gridCol>
                <a:gridCol w="670009">
                  <a:extLst>
                    <a:ext uri="{9D8B030D-6E8A-4147-A177-3AD203B41FA5}">
                      <a16:colId xmlns:a16="http://schemas.microsoft.com/office/drawing/2014/main" val="822002223"/>
                    </a:ext>
                  </a:extLst>
                </a:gridCol>
              </a:tblGrid>
              <a:tr h="389366">
                <a:tc>
                  <a:txBody>
                    <a:bodyPr/>
                    <a:lstStyle/>
                    <a:p>
                      <a:pPr algn="l" fontAlgn="ct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l" fontAlgn="ct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ctr" fontAlgn="ctr"/>
                      <a:r>
                        <a:rPr lang="el-GR" sz="1100" u="none" strike="noStrike">
                          <a:effectLst/>
                        </a:rPr>
                        <a:t>μ1</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ctr" fontAlgn="ctr"/>
                      <a:r>
                        <a:rPr lang="el-GR" sz="1100" u="none" strike="noStrike">
                          <a:effectLst/>
                        </a:rPr>
                        <a:t>μ2</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ctr" fontAlgn="ctr"/>
                      <a:r>
                        <a:rPr lang="el-GR" sz="1100" u="none" strike="noStrike">
                          <a:effectLst/>
                        </a:rPr>
                        <a:t>μ3</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ctr" fontAlgn="ctr"/>
                      <a:r>
                        <a:rPr lang="el-GR" sz="1100" u="none" strike="noStrike">
                          <a:effectLst/>
                        </a:rPr>
                        <a:t>μ4</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ctr" fontAlgn="ctr"/>
                      <a:r>
                        <a:rPr lang="el-GR" sz="1100" u="none" strike="noStrike">
                          <a:effectLst/>
                        </a:rPr>
                        <a:t>μ5</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ctr" fontAlgn="ctr"/>
                      <a:r>
                        <a:rPr lang="el-GR" sz="1100" u="none" strike="noStrike">
                          <a:effectLst/>
                        </a:rPr>
                        <a:t>μ6</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72531153"/>
                  </a:ext>
                </a:extLst>
              </a:tr>
              <a:tr h="389366">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dirty="0">
                          <a:effectLst/>
                        </a:rPr>
                        <a:t>4.000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1684193627"/>
                  </a:ext>
                </a:extLst>
              </a:tr>
              <a:tr h="389366">
                <a:tc>
                  <a:txBody>
                    <a:bodyPr/>
                    <a:lstStyle/>
                    <a:p>
                      <a:pPr algn="ctr" fontAlgn="ctr"/>
                      <a:r>
                        <a:rPr lang="el-GR" sz="1100" u="none" strike="noStrike">
                          <a:effectLst/>
                        </a:rPr>
                        <a:t>μ1</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dirty="0">
                          <a:effectLst/>
                        </a:rPr>
                        <a:t>4.000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1227342724"/>
                  </a:ext>
                </a:extLst>
              </a:tr>
              <a:tr h="389366">
                <a:tc>
                  <a:txBody>
                    <a:bodyPr/>
                    <a:lstStyle/>
                    <a:p>
                      <a:pPr algn="ctr" fontAlgn="ctr"/>
                      <a:r>
                        <a:rPr lang="el-GR" sz="1100" u="none" strike="noStrike">
                          <a:effectLst/>
                        </a:rPr>
                        <a:t>μ2</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1930979524"/>
                  </a:ext>
                </a:extLst>
              </a:tr>
              <a:tr h="389366">
                <a:tc>
                  <a:txBody>
                    <a:bodyPr/>
                    <a:lstStyle/>
                    <a:p>
                      <a:pPr algn="ctr" fontAlgn="ctr"/>
                      <a:r>
                        <a:rPr lang="el-GR" sz="1100" u="none" strike="noStrike">
                          <a:effectLst/>
                        </a:rPr>
                        <a:t>μ3</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452563286"/>
                  </a:ext>
                </a:extLst>
              </a:tr>
              <a:tr h="389366">
                <a:tc>
                  <a:txBody>
                    <a:bodyPr/>
                    <a:lstStyle/>
                    <a:p>
                      <a:pPr algn="ctr" fontAlgn="ctr"/>
                      <a:r>
                        <a:rPr lang="el-GR" sz="1100" u="none" strike="noStrike">
                          <a:effectLst/>
                        </a:rPr>
                        <a:t>μ4</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177893971"/>
                  </a:ext>
                </a:extLst>
              </a:tr>
              <a:tr h="389366">
                <a:tc>
                  <a:txBody>
                    <a:bodyPr/>
                    <a:lstStyle/>
                    <a:p>
                      <a:pPr algn="ctr" fontAlgn="ctr"/>
                      <a:r>
                        <a:rPr lang="el-GR" sz="1100" u="none" strike="noStrike">
                          <a:effectLst/>
                        </a:rPr>
                        <a:t>μ5</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3755999438"/>
                  </a:ext>
                </a:extLst>
              </a:tr>
              <a:tr h="389366">
                <a:tc>
                  <a:txBody>
                    <a:bodyPr/>
                    <a:lstStyle/>
                    <a:p>
                      <a:pPr algn="ctr" fontAlgn="ctr"/>
                      <a:r>
                        <a:rPr lang="el-GR" sz="1100" u="none" strike="noStrike">
                          <a:effectLst/>
                        </a:rPr>
                        <a:t>μ6</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1.000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lToBr w="12700" cap="flat" cmpd="sng" algn="ctr">
                      <a:noFill/>
                      <a:prstDash val="solid"/>
                      <a:round/>
                      <a:headEnd type="none" w="med" len="med"/>
                      <a:tailEnd type="none" w="med" len="med"/>
                    </a:lnTlToBr>
                  </a:tcPr>
                </a:tc>
                <a:tc>
                  <a:txBody>
                    <a:bodyPr/>
                    <a:lstStyle/>
                    <a:p>
                      <a:pPr algn="r" fontAlgn="ctr"/>
                      <a:r>
                        <a:rPr lang="en-US" altLang="ja-JP" sz="1100" u="none" strike="noStrike" dirty="0">
                          <a:effectLst/>
                        </a:rPr>
                        <a:t>1.000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lnL w="12700" cap="flat" cmpd="sng" algn="ctr">
                      <a:solidFill>
                        <a:schemeClr val="tx1"/>
                      </a:solidFill>
                      <a:prstDash val="solid"/>
                      <a:round/>
                      <a:headEnd type="none" w="med" len="med"/>
                      <a:tailEnd type="none" w="med" len="med"/>
                    </a:lnL>
                    <a:lnTlToBr w="12700" cap="flat" cmpd="sng" algn="ctr">
                      <a:noFill/>
                      <a:prstDash val="solid"/>
                      <a:round/>
                      <a:headEnd type="none" w="med" len="med"/>
                      <a:tailEnd type="none" w="med" len="med"/>
                    </a:lnTlToBr>
                  </a:tcPr>
                </a:tc>
                <a:extLst>
                  <a:ext uri="{0D108BD9-81ED-4DB2-BD59-A6C34878D82A}">
                    <a16:rowId xmlns:a16="http://schemas.microsoft.com/office/drawing/2014/main" val="3911959556"/>
                  </a:ext>
                </a:extLst>
              </a:tr>
            </a:tbl>
          </a:graphicData>
        </a:graphic>
      </p:graphicFrame>
    </p:spTree>
    <p:extLst>
      <p:ext uri="{BB962C8B-B14F-4D97-AF65-F5344CB8AC3E}">
        <p14:creationId xmlns:p14="http://schemas.microsoft.com/office/powerpoint/2010/main" val="263150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360CDA8-85F8-44AE-BDC2-EE933636B258}"/>
              </a:ext>
            </a:extLst>
          </p:cNvPr>
          <p:cNvSpPr>
            <a:spLocks noGrp="1"/>
          </p:cNvSpPr>
          <p:nvPr>
            <p:ph idx="1"/>
          </p:nvPr>
        </p:nvSpPr>
        <p:spPr>
          <a:xfrm>
            <a:off x="0" y="310102"/>
            <a:ext cx="12108688" cy="6368994"/>
          </a:xfrm>
        </p:spPr>
        <p:txBody>
          <a:bodyPr>
            <a:normAutofit/>
          </a:bodyPr>
          <a:lstStyle/>
          <a:p>
            <a:r>
              <a:rPr kumimoji="1" lang="ja-JP" altLang="en-US" dirty="0"/>
              <a:t>下図</a:t>
            </a:r>
            <a:r>
              <a:rPr kumimoji="1" lang="en-US" altLang="ja-JP" dirty="0"/>
              <a:t>1~3</a:t>
            </a:r>
            <a:r>
              <a:rPr kumimoji="1" lang="ja-JP" altLang="en-US" dirty="0"/>
              <a:t>より、</a:t>
            </a:r>
            <a:r>
              <a:rPr kumimoji="1" lang="en-US" altLang="ja-JP" dirty="0"/>
              <a:t>L</a:t>
            </a:r>
            <a:r>
              <a:rPr kumimoji="1" lang="ja-JP" altLang="en-US" dirty="0"/>
              <a:t>の右辺は、</a:t>
            </a:r>
            <a:endParaRPr kumimoji="1" lang="en-US" altLang="ja-JP" dirty="0"/>
          </a:p>
          <a:p>
            <a:endParaRPr lang="en-US" altLang="ja-JP" dirty="0"/>
          </a:p>
          <a:p>
            <a:endParaRPr kumimoji="1" lang="en-US" altLang="ja-JP" dirty="0"/>
          </a:p>
          <a:p>
            <a:pPr marL="0" indent="0">
              <a:buNone/>
            </a:pPr>
            <a:endParaRPr lang="en-US" altLang="ja-JP" dirty="0"/>
          </a:p>
          <a:p>
            <a:pPr marL="0" indent="0">
              <a:buNone/>
            </a:pPr>
            <a:r>
              <a:rPr lang="ja-JP" altLang="en-US" dirty="0" err="1"/>
              <a:t>のように</a:t>
            </a:r>
            <a:r>
              <a:rPr lang="ja-JP" altLang="en-US" dirty="0"/>
              <a:t>なる。この時</a:t>
            </a:r>
            <a:r>
              <a:rPr lang="en-US" altLang="ja-JP" dirty="0"/>
              <a:t>L</a:t>
            </a:r>
            <a:r>
              <a:rPr lang="ja-JP" altLang="en-US" dirty="0"/>
              <a:t>の値は、</a:t>
            </a:r>
            <a:endParaRPr lang="en-US" altLang="ja-JP" dirty="0"/>
          </a:p>
          <a:p>
            <a:pPr marL="0" indent="0">
              <a:buNone/>
            </a:pPr>
            <a:endParaRPr lang="en-US" altLang="ja-JP" dirty="0"/>
          </a:p>
          <a:p>
            <a:endParaRPr lang="en-US" altLang="ja-JP" dirty="0"/>
          </a:p>
          <a:p>
            <a:pPr marL="0" indent="0">
              <a:buNone/>
            </a:pPr>
            <a:r>
              <a:rPr lang="ja-JP" altLang="en-US" dirty="0"/>
              <a:t>となっている。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              図</a:t>
            </a:r>
            <a:r>
              <a:rPr lang="en-US" altLang="ja-JP" dirty="0"/>
              <a:t>1                                          </a:t>
            </a:r>
            <a:r>
              <a:rPr lang="ja-JP" altLang="en-US" dirty="0"/>
              <a:t>図</a:t>
            </a:r>
            <a:r>
              <a:rPr lang="en-US" altLang="ja-JP" dirty="0"/>
              <a:t>2                                                 </a:t>
            </a:r>
            <a:r>
              <a:rPr lang="ja-JP" altLang="en-US" dirty="0"/>
              <a:t>図</a:t>
            </a:r>
            <a:r>
              <a:rPr lang="en-US" altLang="ja-JP" dirty="0"/>
              <a:t>3</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graphicFrame>
        <p:nvGraphicFramePr>
          <p:cNvPr id="4" name="表 3">
            <a:extLst>
              <a:ext uri="{FF2B5EF4-FFF2-40B4-BE49-F238E27FC236}">
                <a16:creationId xmlns:a16="http://schemas.microsoft.com/office/drawing/2014/main" id="{2E45F31C-BBCC-4615-BA63-00CB6FEF5B33}"/>
              </a:ext>
            </a:extLst>
          </p:cNvPr>
          <p:cNvGraphicFramePr>
            <a:graphicFrameLocks noGrp="1"/>
          </p:cNvGraphicFramePr>
          <p:nvPr>
            <p:extLst>
              <p:ext uri="{D42A27DB-BD31-4B8C-83A1-F6EECF244321}">
                <p14:modId xmlns:p14="http://schemas.microsoft.com/office/powerpoint/2010/main" val="708533955"/>
              </p:ext>
            </p:extLst>
          </p:nvPr>
        </p:nvGraphicFramePr>
        <p:xfrm>
          <a:off x="1383181" y="609600"/>
          <a:ext cx="4111168" cy="1473640"/>
        </p:xfrm>
        <a:graphic>
          <a:graphicData uri="http://schemas.openxmlformats.org/drawingml/2006/table">
            <a:tbl>
              <a:tblPr>
                <a:tableStyleId>{5C22544A-7EE6-4342-B048-85BDC9FD1C3A}</a:tableStyleId>
              </a:tblPr>
              <a:tblGrid>
                <a:gridCol w="561304">
                  <a:extLst>
                    <a:ext uri="{9D8B030D-6E8A-4147-A177-3AD203B41FA5}">
                      <a16:colId xmlns:a16="http://schemas.microsoft.com/office/drawing/2014/main" val="1774040776"/>
                    </a:ext>
                  </a:extLst>
                </a:gridCol>
                <a:gridCol w="591644">
                  <a:extLst>
                    <a:ext uri="{9D8B030D-6E8A-4147-A177-3AD203B41FA5}">
                      <a16:colId xmlns:a16="http://schemas.microsoft.com/office/drawing/2014/main" val="340448582"/>
                    </a:ext>
                  </a:extLst>
                </a:gridCol>
                <a:gridCol w="591644">
                  <a:extLst>
                    <a:ext uri="{9D8B030D-6E8A-4147-A177-3AD203B41FA5}">
                      <a16:colId xmlns:a16="http://schemas.microsoft.com/office/drawing/2014/main" val="2963067951"/>
                    </a:ext>
                  </a:extLst>
                </a:gridCol>
                <a:gridCol w="591644">
                  <a:extLst>
                    <a:ext uri="{9D8B030D-6E8A-4147-A177-3AD203B41FA5}">
                      <a16:colId xmlns:a16="http://schemas.microsoft.com/office/drawing/2014/main" val="1839500345"/>
                    </a:ext>
                  </a:extLst>
                </a:gridCol>
                <a:gridCol w="591644">
                  <a:extLst>
                    <a:ext uri="{9D8B030D-6E8A-4147-A177-3AD203B41FA5}">
                      <a16:colId xmlns:a16="http://schemas.microsoft.com/office/drawing/2014/main" val="2361418419"/>
                    </a:ext>
                  </a:extLst>
                </a:gridCol>
                <a:gridCol w="591644">
                  <a:extLst>
                    <a:ext uri="{9D8B030D-6E8A-4147-A177-3AD203B41FA5}">
                      <a16:colId xmlns:a16="http://schemas.microsoft.com/office/drawing/2014/main" val="417564794"/>
                    </a:ext>
                  </a:extLst>
                </a:gridCol>
                <a:gridCol w="591644">
                  <a:extLst>
                    <a:ext uri="{9D8B030D-6E8A-4147-A177-3AD203B41FA5}">
                      <a16:colId xmlns:a16="http://schemas.microsoft.com/office/drawing/2014/main" val="3698758745"/>
                    </a:ext>
                  </a:extLst>
                </a:gridCol>
              </a:tblGrid>
              <a:tr h="210520">
                <a:tc>
                  <a:txBody>
                    <a:bodyPr/>
                    <a:lstStyle/>
                    <a:p>
                      <a:pPr algn="ctr" fontAlgn="ctr"/>
                      <a:r>
                        <a:rPr lang="en-US" sz="1100" u="none" strike="noStrike">
                          <a:effectLst/>
                        </a:rPr>
                        <a:t>No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altLang="ja-JP" sz="1100" u="none" strike="noStrike">
                          <a:effectLst/>
                        </a:rPr>
                        <a:t>3</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altLang="ja-JP" sz="1100" u="none" strike="noStrike">
                          <a:effectLst/>
                        </a:rPr>
                        <a:t>4</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altLang="ja-JP" sz="1100" u="none" strike="noStrike">
                          <a:effectLst/>
                        </a:rPr>
                        <a:t>5</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altLang="ja-JP" sz="1100" u="none" strike="noStrike">
                          <a:effectLst/>
                        </a:rPr>
                        <a:t>6</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492928024"/>
                  </a:ext>
                </a:extLst>
              </a:tr>
              <a:tr h="210520">
                <a:tc>
                  <a:txBody>
                    <a:bodyPr/>
                    <a:lstStyle/>
                    <a:p>
                      <a:pPr algn="ct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632933063"/>
                  </a:ext>
                </a:extLst>
              </a:tr>
              <a:tr h="210520">
                <a:tc>
                  <a:txBody>
                    <a:bodyPr/>
                    <a:lstStyle/>
                    <a:p>
                      <a:pPr algn="ct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612566879"/>
                  </a:ext>
                </a:extLst>
              </a:tr>
              <a:tr h="210520">
                <a:tc>
                  <a:txBody>
                    <a:bodyPr/>
                    <a:lstStyle/>
                    <a:p>
                      <a:pPr algn="ctr" fontAlgn="ctr"/>
                      <a:r>
                        <a:rPr lang="en-US" altLang="ja-JP" sz="1100" u="none" strike="noStrike">
                          <a:effectLst/>
                        </a:rPr>
                        <a:t>3</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-3.000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664050365"/>
                  </a:ext>
                </a:extLst>
              </a:tr>
              <a:tr h="210520">
                <a:tc>
                  <a:txBody>
                    <a:bodyPr/>
                    <a:lstStyle/>
                    <a:p>
                      <a:pPr algn="ctr" fontAlgn="ctr"/>
                      <a:r>
                        <a:rPr lang="en-US" altLang="ja-JP" sz="1100" u="none" strike="noStrike">
                          <a:effectLst/>
                        </a:rPr>
                        <a:t>4</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122569942"/>
                  </a:ext>
                </a:extLst>
              </a:tr>
              <a:tr h="210520">
                <a:tc>
                  <a:txBody>
                    <a:bodyPr/>
                    <a:lstStyle/>
                    <a:p>
                      <a:pPr algn="ctr" fontAlgn="ctr"/>
                      <a:r>
                        <a:rPr lang="en-US" altLang="ja-JP" sz="1100" u="none" strike="noStrike">
                          <a:effectLst/>
                        </a:rPr>
                        <a:t>5</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16.000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387050292"/>
                  </a:ext>
                </a:extLst>
              </a:tr>
              <a:tr h="210520">
                <a:tc>
                  <a:txBody>
                    <a:bodyPr/>
                    <a:lstStyle/>
                    <a:p>
                      <a:pPr algn="ctr" fontAlgn="ctr"/>
                      <a:r>
                        <a:rPr lang="en-US" altLang="ja-JP" sz="1100" u="none" strike="noStrike">
                          <a:effectLst/>
                        </a:rPr>
                        <a:t>6</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-3.000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8.000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5.000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331592533"/>
                  </a:ext>
                </a:extLst>
              </a:tr>
            </a:tbl>
          </a:graphicData>
        </a:graphic>
      </p:graphicFrame>
      <p:graphicFrame>
        <p:nvGraphicFramePr>
          <p:cNvPr id="5" name="表 4">
            <a:extLst>
              <a:ext uri="{FF2B5EF4-FFF2-40B4-BE49-F238E27FC236}">
                <a16:creationId xmlns:a16="http://schemas.microsoft.com/office/drawing/2014/main" id="{C081DAA3-68E1-4D04-8FD6-C37AF4E2A621}"/>
              </a:ext>
            </a:extLst>
          </p:cNvPr>
          <p:cNvGraphicFramePr>
            <a:graphicFrameLocks noGrp="1"/>
          </p:cNvGraphicFramePr>
          <p:nvPr>
            <p:extLst>
              <p:ext uri="{D42A27DB-BD31-4B8C-83A1-F6EECF244321}">
                <p14:modId xmlns:p14="http://schemas.microsoft.com/office/powerpoint/2010/main" val="4181734248"/>
              </p:ext>
            </p:extLst>
          </p:nvPr>
        </p:nvGraphicFramePr>
        <p:xfrm>
          <a:off x="1176946" y="2382737"/>
          <a:ext cx="1772988" cy="781880"/>
        </p:xfrm>
        <a:graphic>
          <a:graphicData uri="http://schemas.openxmlformats.org/drawingml/2006/table">
            <a:tbl>
              <a:tblPr>
                <a:tableStyleId>{5C22544A-7EE6-4342-B048-85BDC9FD1C3A}</a:tableStyleId>
              </a:tblPr>
              <a:tblGrid>
                <a:gridCol w="886494">
                  <a:extLst>
                    <a:ext uri="{9D8B030D-6E8A-4147-A177-3AD203B41FA5}">
                      <a16:colId xmlns:a16="http://schemas.microsoft.com/office/drawing/2014/main" val="2120157943"/>
                    </a:ext>
                  </a:extLst>
                </a:gridCol>
                <a:gridCol w="886494">
                  <a:extLst>
                    <a:ext uri="{9D8B030D-6E8A-4147-A177-3AD203B41FA5}">
                      <a16:colId xmlns:a16="http://schemas.microsoft.com/office/drawing/2014/main" val="1523786826"/>
                    </a:ext>
                  </a:extLst>
                </a:gridCol>
              </a:tblGrid>
              <a:tr h="390940">
                <a:tc gridSpan="2">
                  <a:txBody>
                    <a:bodyPr/>
                    <a:lstStyle/>
                    <a:p>
                      <a:pPr algn="l" fontAlgn="ctr"/>
                      <a:r>
                        <a:rPr lang="en-US" altLang="ja-JP" sz="1100" u="none" strike="noStrike" dirty="0">
                          <a:effectLst/>
                        </a:rPr>
                        <a:t>(</a:t>
                      </a:r>
                      <a:r>
                        <a:rPr lang="ja-JP" altLang="en-US" sz="1100" u="none" strike="noStrike" dirty="0">
                          <a:effectLst/>
                        </a:rPr>
                        <a:t>目的関数</a:t>
                      </a:r>
                      <a:r>
                        <a:rPr lang="en-US" altLang="ja-JP" sz="1100" u="none" strike="noStrike" dirty="0">
                          <a:effectLst/>
                        </a:rPr>
                        <a:t>)</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1949339363"/>
                  </a:ext>
                </a:extLst>
              </a:tr>
              <a:tr h="390940">
                <a:tc>
                  <a:txBody>
                    <a:bodyPr/>
                    <a:lstStyle/>
                    <a:p>
                      <a:pPr algn="ctr" fontAlgn="ctr"/>
                      <a:r>
                        <a:rPr lang="en-US" sz="1100" u="none" strike="noStrike" dirty="0">
                          <a:effectLst/>
                        </a:rPr>
                        <a:t>L</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-35.5</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094080766"/>
                  </a:ext>
                </a:extLst>
              </a:tr>
            </a:tbl>
          </a:graphicData>
        </a:graphic>
      </p:graphicFrame>
      <p:graphicFrame>
        <p:nvGraphicFramePr>
          <p:cNvPr id="7" name="コンテンツ プレースホルダー 3">
            <a:extLst>
              <a:ext uri="{FF2B5EF4-FFF2-40B4-BE49-F238E27FC236}">
                <a16:creationId xmlns:a16="http://schemas.microsoft.com/office/drawing/2014/main" id="{0C6F7A6F-1567-4264-A644-9366819C32CC}"/>
              </a:ext>
            </a:extLst>
          </p:cNvPr>
          <p:cNvGraphicFramePr>
            <a:graphicFrameLocks/>
          </p:cNvGraphicFramePr>
          <p:nvPr>
            <p:extLst>
              <p:ext uri="{D42A27DB-BD31-4B8C-83A1-F6EECF244321}">
                <p14:modId xmlns:p14="http://schemas.microsoft.com/office/powerpoint/2010/main" val="1803817495"/>
              </p:ext>
            </p:extLst>
          </p:nvPr>
        </p:nvGraphicFramePr>
        <p:xfrm>
          <a:off x="58452" y="3805604"/>
          <a:ext cx="3355453" cy="2049688"/>
        </p:xfrm>
        <a:graphic>
          <a:graphicData uri="http://schemas.openxmlformats.org/drawingml/2006/table">
            <a:tbl>
              <a:tblPr>
                <a:tableStyleId>{5C22544A-7EE6-4342-B048-85BDC9FD1C3A}</a:tableStyleId>
              </a:tblPr>
              <a:tblGrid>
                <a:gridCol w="208990">
                  <a:extLst>
                    <a:ext uri="{9D8B030D-6E8A-4147-A177-3AD203B41FA5}">
                      <a16:colId xmlns:a16="http://schemas.microsoft.com/office/drawing/2014/main" val="1880759064"/>
                    </a:ext>
                  </a:extLst>
                </a:gridCol>
                <a:gridCol w="429591">
                  <a:extLst>
                    <a:ext uri="{9D8B030D-6E8A-4147-A177-3AD203B41FA5}">
                      <a16:colId xmlns:a16="http://schemas.microsoft.com/office/drawing/2014/main" val="401733126"/>
                    </a:ext>
                  </a:extLst>
                </a:gridCol>
                <a:gridCol w="452812">
                  <a:extLst>
                    <a:ext uri="{9D8B030D-6E8A-4147-A177-3AD203B41FA5}">
                      <a16:colId xmlns:a16="http://schemas.microsoft.com/office/drawing/2014/main" val="246040844"/>
                    </a:ext>
                  </a:extLst>
                </a:gridCol>
                <a:gridCol w="452812">
                  <a:extLst>
                    <a:ext uri="{9D8B030D-6E8A-4147-A177-3AD203B41FA5}">
                      <a16:colId xmlns:a16="http://schemas.microsoft.com/office/drawing/2014/main" val="2938354857"/>
                    </a:ext>
                  </a:extLst>
                </a:gridCol>
                <a:gridCol w="452812">
                  <a:extLst>
                    <a:ext uri="{9D8B030D-6E8A-4147-A177-3AD203B41FA5}">
                      <a16:colId xmlns:a16="http://schemas.microsoft.com/office/drawing/2014/main" val="659241659"/>
                    </a:ext>
                  </a:extLst>
                </a:gridCol>
                <a:gridCol w="452812">
                  <a:extLst>
                    <a:ext uri="{9D8B030D-6E8A-4147-A177-3AD203B41FA5}">
                      <a16:colId xmlns:a16="http://schemas.microsoft.com/office/drawing/2014/main" val="3706748955"/>
                    </a:ext>
                  </a:extLst>
                </a:gridCol>
                <a:gridCol w="452812">
                  <a:extLst>
                    <a:ext uri="{9D8B030D-6E8A-4147-A177-3AD203B41FA5}">
                      <a16:colId xmlns:a16="http://schemas.microsoft.com/office/drawing/2014/main" val="1987428642"/>
                    </a:ext>
                  </a:extLst>
                </a:gridCol>
                <a:gridCol w="452812">
                  <a:extLst>
                    <a:ext uri="{9D8B030D-6E8A-4147-A177-3AD203B41FA5}">
                      <a16:colId xmlns:a16="http://schemas.microsoft.com/office/drawing/2014/main" val="993551963"/>
                    </a:ext>
                  </a:extLst>
                </a:gridCol>
              </a:tblGrid>
              <a:tr h="256211">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x1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x2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x3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x4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dirty="0">
                          <a:effectLst/>
                        </a:rPr>
                        <a:t>x5</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x6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910795879"/>
                  </a:ext>
                </a:extLst>
              </a:tr>
              <a:tr h="256211">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687391662"/>
                  </a:ext>
                </a:extLst>
              </a:tr>
              <a:tr h="256211">
                <a:tc>
                  <a:txBody>
                    <a:bodyPr/>
                    <a:lstStyle/>
                    <a:p>
                      <a:pPr algn="ctr" fontAlgn="ctr"/>
                      <a:r>
                        <a:rPr lang="en-US" sz="1100" u="none" strike="noStrike">
                          <a:effectLst/>
                        </a:rPr>
                        <a:t>x1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083662364"/>
                  </a:ext>
                </a:extLst>
              </a:tr>
              <a:tr h="256211">
                <a:tc>
                  <a:txBody>
                    <a:bodyPr/>
                    <a:lstStyle/>
                    <a:p>
                      <a:pPr algn="ctr" fontAlgn="ctr"/>
                      <a:r>
                        <a:rPr lang="en-US" sz="1100" u="none" strike="noStrike">
                          <a:effectLst/>
                        </a:rPr>
                        <a:t>x2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94773613"/>
                  </a:ext>
                </a:extLst>
              </a:tr>
              <a:tr h="256211">
                <a:tc>
                  <a:txBody>
                    <a:bodyPr/>
                    <a:lstStyle/>
                    <a:p>
                      <a:pPr algn="ctr" fontAlgn="ctr"/>
                      <a:r>
                        <a:rPr lang="en-US" sz="1100" u="none" strike="noStrike">
                          <a:effectLst/>
                        </a:rPr>
                        <a:t>x3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465888486"/>
                  </a:ext>
                </a:extLst>
              </a:tr>
              <a:tr h="256211">
                <a:tc>
                  <a:txBody>
                    <a:bodyPr/>
                    <a:lstStyle/>
                    <a:p>
                      <a:pPr algn="ctr" fontAlgn="ctr"/>
                      <a:r>
                        <a:rPr lang="en-US" sz="1100" u="none" strike="noStrike">
                          <a:effectLst/>
                        </a:rPr>
                        <a:t>x4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164679904"/>
                  </a:ext>
                </a:extLst>
              </a:tr>
              <a:tr h="256211">
                <a:tc>
                  <a:txBody>
                    <a:bodyPr/>
                    <a:lstStyle/>
                    <a:p>
                      <a:pPr algn="ctr" fontAlgn="ctr"/>
                      <a:r>
                        <a:rPr lang="en-US" sz="1100" u="none" strike="noStrike">
                          <a:effectLst/>
                        </a:rPr>
                        <a:t>x5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019656279"/>
                  </a:ext>
                </a:extLst>
              </a:tr>
              <a:tr h="256211">
                <a:tc>
                  <a:txBody>
                    <a:bodyPr/>
                    <a:lstStyle/>
                    <a:p>
                      <a:pPr algn="ctr" fontAlgn="ctr"/>
                      <a:r>
                        <a:rPr lang="en-US" sz="1100" u="none" strike="noStrike">
                          <a:effectLst/>
                        </a:rPr>
                        <a:t>x6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2</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4</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4</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388790574"/>
                  </a:ext>
                </a:extLst>
              </a:tr>
            </a:tbl>
          </a:graphicData>
        </a:graphic>
      </p:graphicFrame>
      <p:graphicFrame>
        <p:nvGraphicFramePr>
          <p:cNvPr id="8" name="表 7">
            <a:extLst>
              <a:ext uri="{FF2B5EF4-FFF2-40B4-BE49-F238E27FC236}">
                <a16:creationId xmlns:a16="http://schemas.microsoft.com/office/drawing/2014/main" id="{42B56B6F-0C69-4CB5-BF7E-1401D5D7C164}"/>
              </a:ext>
            </a:extLst>
          </p:cNvPr>
          <p:cNvGraphicFramePr>
            <a:graphicFrameLocks noGrp="1"/>
          </p:cNvGraphicFramePr>
          <p:nvPr>
            <p:extLst>
              <p:ext uri="{D42A27DB-BD31-4B8C-83A1-F6EECF244321}">
                <p14:modId xmlns:p14="http://schemas.microsoft.com/office/powerpoint/2010/main" val="3863989730"/>
              </p:ext>
            </p:extLst>
          </p:nvPr>
        </p:nvGraphicFramePr>
        <p:xfrm>
          <a:off x="3472357" y="3805604"/>
          <a:ext cx="3355453" cy="2051434"/>
        </p:xfrm>
        <a:graphic>
          <a:graphicData uri="http://schemas.openxmlformats.org/drawingml/2006/table">
            <a:tbl>
              <a:tblPr>
                <a:tableStyleId>{5C22544A-7EE6-4342-B048-85BDC9FD1C3A}</a:tableStyleId>
              </a:tblPr>
              <a:tblGrid>
                <a:gridCol w="208990">
                  <a:extLst>
                    <a:ext uri="{9D8B030D-6E8A-4147-A177-3AD203B41FA5}">
                      <a16:colId xmlns:a16="http://schemas.microsoft.com/office/drawing/2014/main" val="2878854458"/>
                    </a:ext>
                  </a:extLst>
                </a:gridCol>
                <a:gridCol w="429591">
                  <a:extLst>
                    <a:ext uri="{9D8B030D-6E8A-4147-A177-3AD203B41FA5}">
                      <a16:colId xmlns:a16="http://schemas.microsoft.com/office/drawing/2014/main" val="1496312342"/>
                    </a:ext>
                  </a:extLst>
                </a:gridCol>
                <a:gridCol w="452812">
                  <a:extLst>
                    <a:ext uri="{9D8B030D-6E8A-4147-A177-3AD203B41FA5}">
                      <a16:colId xmlns:a16="http://schemas.microsoft.com/office/drawing/2014/main" val="4127315770"/>
                    </a:ext>
                  </a:extLst>
                </a:gridCol>
                <a:gridCol w="452812">
                  <a:extLst>
                    <a:ext uri="{9D8B030D-6E8A-4147-A177-3AD203B41FA5}">
                      <a16:colId xmlns:a16="http://schemas.microsoft.com/office/drawing/2014/main" val="3026897270"/>
                    </a:ext>
                  </a:extLst>
                </a:gridCol>
                <a:gridCol w="452812">
                  <a:extLst>
                    <a:ext uri="{9D8B030D-6E8A-4147-A177-3AD203B41FA5}">
                      <a16:colId xmlns:a16="http://schemas.microsoft.com/office/drawing/2014/main" val="2804489883"/>
                    </a:ext>
                  </a:extLst>
                </a:gridCol>
                <a:gridCol w="452812">
                  <a:extLst>
                    <a:ext uri="{9D8B030D-6E8A-4147-A177-3AD203B41FA5}">
                      <a16:colId xmlns:a16="http://schemas.microsoft.com/office/drawing/2014/main" val="23538592"/>
                    </a:ext>
                  </a:extLst>
                </a:gridCol>
                <a:gridCol w="452812">
                  <a:extLst>
                    <a:ext uri="{9D8B030D-6E8A-4147-A177-3AD203B41FA5}">
                      <a16:colId xmlns:a16="http://schemas.microsoft.com/office/drawing/2014/main" val="4124807360"/>
                    </a:ext>
                  </a:extLst>
                </a:gridCol>
                <a:gridCol w="452812">
                  <a:extLst>
                    <a:ext uri="{9D8B030D-6E8A-4147-A177-3AD203B41FA5}">
                      <a16:colId xmlns:a16="http://schemas.microsoft.com/office/drawing/2014/main" val="2132771354"/>
                    </a:ext>
                  </a:extLst>
                </a:gridCol>
              </a:tblGrid>
              <a:tr h="257957">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y1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y2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y3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y4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y5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y6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165425859"/>
                  </a:ext>
                </a:extLst>
              </a:tr>
              <a:tr h="256211">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500941629"/>
                  </a:ext>
                </a:extLst>
              </a:tr>
              <a:tr h="256211">
                <a:tc>
                  <a:txBody>
                    <a:bodyPr/>
                    <a:lstStyle/>
                    <a:p>
                      <a:pPr algn="ctr" fontAlgn="ctr"/>
                      <a:r>
                        <a:rPr lang="en-US" sz="1100" u="none" strike="noStrike">
                          <a:effectLst/>
                        </a:rPr>
                        <a:t>y1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903746591"/>
                  </a:ext>
                </a:extLst>
              </a:tr>
              <a:tr h="256211">
                <a:tc>
                  <a:txBody>
                    <a:bodyPr/>
                    <a:lstStyle/>
                    <a:p>
                      <a:pPr algn="ctr" fontAlgn="ctr"/>
                      <a:r>
                        <a:rPr lang="en-US" sz="1100" u="none" strike="noStrike">
                          <a:effectLst/>
                        </a:rPr>
                        <a:t>y2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242173100"/>
                  </a:ext>
                </a:extLst>
              </a:tr>
              <a:tr h="256211">
                <a:tc>
                  <a:txBody>
                    <a:bodyPr/>
                    <a:lstStyle/>
                    <a:p>
                      <a:pPr algn="ctr" fontAlgn="ctr"/>
                      <a:r>
                        <a:rPr lang="en-US" sz="1100" u="none" strike="noStrike">
                          <a:effectLst/>
                        </a:rPr>
                        <a:t>y3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015912984"/>
                  </a:ext>
                </a:extLst>
              </a:tr>
              <a:tr h="256211">
                <a:tc>
                  <a:txBody>
                    <a:bodyPr/>
                    <a:lstStyle/>
                    <a:p>
                      <a:pPr algn="ctr" fontAlgn="ctr"/>
                      <a:r>
                        <a:rPr lang="en-US" sz="1100" u="none" strike="noStrike">
                          <a:effectLst/>
                        </a:rPr>
                        <a:t>y4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851056088"/>
                  </a:ext>
                </a:extLst>
              </a:tr>
              <a:tr h="256211">
                <a:tc>
                  <a:txBody>
                    <a:bodyPr/>
                    <a:lstStyle/>
                    <a:p>
                      <a:pPr algn="ctr" fontAlgn="ctr"/>
                      <a:r>
                        <a:rPr lang="en-US" sz="1100" u="none" strike="noStrike">
                          <a:effectLst/>
                        </a:rPr>
                        <a:t>y5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899799039"/>
                  </a:ext>
                </a:extLst>
              </a:tr>
              <a:tr h="256211">
                <a:tc>
                  <a:txBody>
                    <a:bodyPr/>
                    <a:lstStyle/>
                    <a:p>
                      <a:pPr algn="ctr" fontAlgn="ctr"/>
                      <a:r>
                        <a:rPr lang="en-US" sz="1100" u="none" strike="noStrike">
                          <a:effectLst/>
                        </a:rPr>
                        <a:t>y6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161939251"/>
                  </a:ext>
                </a:extLst>
              </a:tr>
            </a:tbl>
          </a:graphicData>
        </a:graphic>
      </p:graphicFrame>
      <p:graphicFrame>
        <p:nvGraphicFramePr>
          <p:cNvPr id="9" name="表 8">
            <a:extLst>
              <a:ext uri="{FF2B5EF4-FFF2-40B4-BE49-F238E27FC236}">
                <a16:creationId xmlns:a16="http://schemas.microsoft.com/office/drawing/2014/main" id="{B8D0E56F-B804-45CB-905E-FDC0A03B3877}"/>
              </a:ext>
            </a:extLst>
          </p:cNvPr>
          <p:cNvGraphicFramePr>
            <a:graphicFrameLocks noGrp="1"/>
          </p:cNvGraphicFramePr>
          <p:nvPr>
            <p:extLst>
              <p:ext uri="{D42A27DB-BD31-4B8C-83A1-F6EECF244321}">
                <p14:modId xmlns:p14="http://schemas.microsoft.com/office/powerpoint/2010/main" val="846344705"/>
              </p:ext>
            </p:extLst>
          </p:nvPr>
        </p:nvGraphicFramePr>
        <p:xfrm>
          <a:off x="7030161" y="3611638"/>
          <a:ext cx="3405169" cy="2315216"/>
        </p:xfrm>
        <a:graphic>
          <a:graphicData uri="http://schemas.openxmlformats.org/drawingml/2006/table">
            <a:tbl>
              <a:tblPr>
                <a:tableStyleId>{5C22544A-7EE6-4342-B048-85BDC9FD1C3A}</a:tableStyleId>
              </a:tblPr>
              <a:tblGrid>
                <a:gridCol w="212087">
                  <a:extLst>
                    <a:ext uri="{9D8B030D-6E8A-4147-A177-3AD203B41FA5}">
                      <a16:colId xmlns:a16="http://schemas.microsoft.com/office/drawing/2014/main" val="1382602624"/>
                    </a:ext>
                  </a:extLst>
                </a:gridCol>
                <a:gridCol w="435956">
                  <a:extLst>
                    <a:ext uri="{9D8B030D-6E8A-4147-A177-3AD203B41FA5}">
                      <a16:colId xmlns:a16="http://schemas.microsoft.com/office/drawing/2014/main" val="814943538"/>
                    </a:ext>
                  </a:extLst>
                </a:gridCol>
                <a:gridCol w="459521">
                  <a:extLst>
                    <a:ext uri="{9D8B030D-6E8A-4147-A177-3AD203B41FA5}">
                      <a16:colId xmlns:a16="http://schemas.microsoft.com/office/drawing/2014/main" val="1791862394"/>
                    </a:ext>
                  </a:extLst>
                </a:gridCol>
                <a:gridCol w="459521">
                  <a:extLst>
                    <a:ext uri="{9D8B030D-6E8A-4147-A177-3AD203B41FA5}">
                      <a16:colId xmlns:a16="http://schemas.microsoft.com/office/drawing/2014/main" val="3964373805"/>
                    </a:ext>
                  </a:extLst>
                </a:gridCol>
                <a:gridCol w="459521">
                  <a:extLst>
                    <a:ext uri="{9D8B030D-6E8A-4147-A177-3AD203B41FA5}">
                      <a16:colId xmlns:a16="http://schemas.microsoft.com/office/drawing/2014/main" val="935136644"/>
                    </a:ext>
                  </a:extLst>
                </a:gridCol>
                <a:gridCol w="459521">
                  <a:extLst>
                    <a:ext uri="{9D8B030D-6E8A-4147-A177-3AD203B41FA5}">
                      <a16:colId xmlns:a16="http://schemas.microsoft.com/office/drawing/2014/main" val="4082085911"/>
                    </a:ext>
                  </a:extLst>
                </a:gridCol>
                <a:gridCol w="459521">
                  <a:extLst>
                    <a:ext uri="{9D8B030D-6E8A-4147-A177-3AD203B41FA5}">
                      <a16:colId xmlns:a16="http://schemas.microsoft.com/office/drawing/2014/main" val="309151032"/>
                    </a:ext>
                  </a:extLst>
                </a:gridCol>
                <a:gridCol w="459521">
                  <a:extLst>
                    <a:ext uri="{9D8B030D-6E8A-4147-A177-3AD203B41FA5}">
                      <a16:colId xmlns:a16="http://schemas.microsoft.com/office/drawing/2014/main" val="504665333"/>
                    </a:ext>
                  </a:extLst>
                </a:gridCol>
              </a:tblGrid>
              <a:tr h="289402">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t1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t2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t3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t4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t5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t6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076020153"/>
                  </a:ext>
                </a:extLst>
              </a:tr>
              <a:tr h="289402">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893908551"/>
                  </a:ext>
                </a:extLst>
              </a:tr>
              <a:tr h="289402">
                <a:tc>
                  <a:txBody>
                    <a:bodyPr/>
                    <a:lstStyle/>
                    <a:p>
                      <a:pPr algn="ctr" fontAlgn="ctr"/>
                      <a:r>
                        <a:rPr lang="en-US" sz="1100" u="none" strike="noStrike">
                          <a:effectLst/>
                        </a:rPr>
                        <a:t>t1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931378561"/>
                  </a:ext>
                </a:extLst>
              </a:tr>
              <a:tr h="289402">
                <a:tc>
                  <a:txBody>
                    <a:bodyPr/>
                    <a:lstStyle/>
                    <a:p>
                      <a:pPr algn="ctr" fontAlgn="ctr"/>
                      <a:r>
                        <a:rPr lang="en-US" sz="1100" u="none" strike="noStrike">
                          <a:effectLst/>
                        </a:rPr>
                        <a:t>t2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064015941"/>
                  </a:ext>
                </a:extLst>
              </a:tr>
              <a:tr h="289402">
                <a:tc>
                  <a:txBody>
                    <a:bodyPr/>
                    <a:lstStyle/>
                    <a:p>
                      <a:pPr algn="ctr" fontAlgn="ctr"/>
                      <a:r>
                        <a:rPr lang="en-US" sz="1100" u="none" strike="noStrike">
                          <a:effectLst/>
                        </a:rPr>
                        <a:t>t3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670456571"/>
                  </a:ext>
                </a:extLst>
              </a:tr>
              <a:tr h="289402">
                <a:tc>
                  <a:txBody>
                    <a:bodyPr/>
                    <a:lstStyle/>
                    <a:p>
                      <a:pPr algn="ctr" fontAlgn="ctr"/>
                      <a:r>
                        <a:rPr lang="en-US" sz="1100" u="none" strike="noStrike">
                          <a:effectLst/>
                        </a:rPr>
                        <a:t>t4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62422586"/>
                  </a:ext>
                </a:extLst>
              </a:tr>
              <a:tr h="289402">
                <a:tc>
                  <a:txBody>
                    <a:bodyPr/>
                    <a:lstStyle/>
                    <a:p>
                      <a:pPr algn="ctr" fontAlgn="ctr"/>
                      <a:r>
                        <a:rPr lang="en-US" sz="1100" u="none" strike="noStrike">
                          <a:effectLst/>
                        </a:rPr>
                        <a:t>t5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389164024"/>
                  </a:ext>
                </a:extLst>
              </a:tr>
              <a:tr h="289402">
                <a:tc>
                  <a:txBody>
                    <a:bodyPr/>
                    <a:lstStyle/>
                    <a:p>
                      <a:pPr algn="ctr" fontAlgn="ctr"/>
                      <a:r>
                        <a:rPr lang="en-US" sz="1100" u="none" strike="noStrike">
                          <a:effectLst/>
                        </a:rPr>
                        <a:t>t6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731029023"/>
                  </a:ext>
                </a:extLst>
              </a:tr>
            </a:tbl>
          </a:graphicData>
        </a:graphic>
      </p:graphicFrame>
    </p:spTree>
    <p:extLst>
      <p:ext uri="{BB962C8B-B14F-4D97-AF65-F5344CB8AC3E}">
        <p14:creationId xmlns:p14="http://schemas.microsoft.com/office/powerpoint/2010/main" val="221968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A5DEC852-7EC5-4BDF-9219-A9425D85CB0D}"/>
                  </a:ext>
                </a:extLst>
              </p:cNvPr>
              <p:cNvSpPr>
                <a:spLocks noGrp="1"/>
              </p:cNvSpPr>
              <p:nvPr>
                <p:ph idx="1"/>
              </p:nvPr>
            </p:nvSpPr>
            <p:spPr>
              <a:xfrm>
                <a:off x="1103312" y="270344"/>
                <a:ext cx="8946541" cy="5978055"/>
              </a:xfrm>
            </p:spPr>
            <p:txBody>
              <a:bodyPr/>
              <a:lstStyle/>
              <a:p>
                <a:r>
                  <a:rPr lang="ja-JP" altLang="en-US" dirty="0"/>
                  <a:t>この時、ソルバーを用いて最適解を求めると、</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これより</a:t>
                </a:r>
                <a:r>
                  <a:rPr lang="en-US" altLang="ja-JP" dirty="0"/>
                  <a:t>L</a:t>
                </a:r>
                <a:r>
                  <a:rPr lang="ja-JP" altLang="en-US" dirty="0"/>
                  <a:t>が最大の時、</a:t>
                </a:r>
                <a:r>
                  <a:rPr lang="en-US" altLang="ja-JP" dirty="0"/>
                  <a:t>L=4,a=2,b=-2</a:t>
                </a:r>
                <a:r>
                  <a:rPr lang="ja-JP" altLang="en-US" dirty="0"/>
                  <a:t>となり、</a:t>
                </a:r>
                <a:r>
                  <a:rPr lang="en-US" altLang="ja-JP" dirty="0"/>
                  <a:t>μ</a:t>
                </a:r>
                <a:r>
                  <a:rPr lang="ja-JP" altLang="en-US" dirty="0"/>
                  <a:t>は以上のとおり。つまり、</a:t>
                </a:r>
                <a14:m>
                  <m:oMath xmlns:m="http://schemas.openxmlformats.org/officeDocument/2006/math">
                    <m:d>
                      <m:dPr>
                        <m:begChr m:val="{"/>
                        <m:endChr m:val=""/>
                        <m:ctrlPr>
                          <a:rPr lang="en-US" altLang="ja-JP" i="1" smtClean="0">
                            <a:latin typeface="Cambria Math" panose="02040503050406030204" pitchFamily="18" charset="0"/>
                          </a:rPr>
                        </m:ctrlPr>
                      </m:dPr>
                      <m:e>
                        <m:eqArr>
                          <m:eqArrPr>
                            <m:ctrlPr>
                              <a:rPr lang="en-US" altLang="ja-JP" i="1">
                                <a:latin typeface="Cambria Math" panose="02040503050406030204" pitchFamily="18" charset="0"/>
                              </a:rPr>
                            </m:ctrlPr>
                          </m:eqArrPr>
                          <m:e>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6</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b="0" i="1" smtClean="0">
                                    <a:latin typeface="Cambria Math" panose="02040503050406030204" pitchFamily="18" charset="0"/>
                                  </a:rPr>
                                  <m:t>6</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6</m:t>
                                </m:r>
                              </m:sub>
                            </m:sSub>
                            <m:r>
                              <m:rPr>
                                <m:nor/>
                              </m:rPr>
                              <a:rPr lang="en-US" altLang="ja-JP" dirty="0"/>
                              <m:t> </m:t>
                            </m:r>
                            <m:r>
                              <m:rPr>
                                <m:nor/>
                              </m:rPr>
                              <a:rPr lang="en-US" altLang="ja-JP" b="0" i="0" dirty="0" smtClean="0"/>
                              <m:t>=2</m:t>
                            </m:r>
                          </m:e>
                          <m:e>
                            <m:r>
                              <a:rPr lang="en-US" altLang="ja-JP" i="1">
                                <a:latin typeface="Cambria Math" panose="02040503050406030204" pitchFamily="18" charset="0"/>
                              </a:rPr>
                              <m:t>𝑏</m:t>
                            </m:r>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b="0" i="1" smtClean="0">
                                    <a:latin typeface="Cambria Math" panose="02040503050406030204" pitchFamily="18" charset="0"/>
                                  </a:rPr>
                                  <m:t>𝜇</m:t>
                                </m:r>
                              </m:e>
                              <m:sub>
                                <m:r>
                                  <a:rPr lang="en-US" altLang="ja-JP" b="0" i="1" smtClean="0">
                                    <a:latin typeface="Cambria Math" panose="02040503050406030204" pitchFamily="18" charset="0"/>
                                  </a:rPr>
                                  <m:t>6</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b="0" i="1" smtClean="0">
                                    <a:latin typeface="Cambria Math" panose="02040503050406030204" pitchFamily="18" charset="0"/>
                                  </a:rPr>
                                  <m:t>6</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6</m:t>
                                </m:r>
                              </m:sub>
                            </m:sSub>
                            <m:r>
                              <a:rPr lang="en-US" altLang="ja-JP" b="0" i="1" smtClean="0">
                                <a:latin typeface="Cambria Math" panose="02040503050406030204" pitchFamily="18" charset="0"/>
                              </a:rPr>
                              <m:t>=−2</m:t>
                            </m:r>
                          </m:e>
                        </m:eqArr>
                      </m:e>
                    </m:d>
                  </m:oMath>
                </a14:m>
                <a:endParaRPr lang="en-US" altLang="ja-JP" dirty="0"/>
              </a:p>
              <a:p>
                <a:pPr marL="0" indent="0">
                  <a:buNone/>
                </a:pPr>
                <a:endParaRPr lang="ja-JP" altLang="en-US" dirty="0"/>
              </a:p>
            </p:txBody>
          </p:sp>
        </mc:Choice>
        <mc:Fallback xmlns="">
          <p:sp>
            <p:nvSpPr>
              <p:cNvPr id="8" name="コンテンツ プレースホルダー 7">
                <a:extLst>
                  <a:ext uri="{FF2B5EF4-FFF2-40B4-BE49-F238E27FC236}">
                    <a16:creationId xmlns:a16="http://schemas.microsoft.com/office/drawing/2014/main" id="{A5DEC852-7EC5-4BDF-9219-A9425D85CB0D}"/>
                  </a:ext>
                </a:extLst>
              </p:cNvPr>
              <p:cNvSpPr>
                <a:spLocks noGrp="1" noRot="1" noChangeAspect="1" noMove="1" noResize="1" noEditPoints="1" noAdjustHandles="1" noChangeArrowheads="1" noChangeShapeType="1" noTextEdit="1"/>
              </p:cNvSpPr>
              <p:nvPr>
                <p:ph idx="1"/>
              </p:nvPr>
            </p:nvSpPr>
            <p:spPr>
              <a:xfrm>
                <a:off x="1103312" y="270344"/>
                <a:ext cx="8946541" cy="5978055"/>
              </a:xfrm>
              <a:blipFill>
                <a:blip r:embed="rId2"/>
                <a:stretch>
                  <a:fillRect l="-341" t="-408" r="-954"/>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9AC8A512-78C5-4FA5-B094-4CC8714A5221}"/>
              </a:ext>
            </a:extLst>
          </p:cNvPr>
          <p:cNvPicPr>
            <a:picLocks noChangeAspect="1"/>
          </p:cNvPicPr>
          <p:nvPr/>
        </p:nvPicPr>
        <p:blipFill>
          <a:blip r:embed="rId3"/>
          <a:stretch>
            <a:fillRect/>
          </a:stretch>
        </p:blipFill>
        <p:spPr>
          <a:xfrm>
            <a:off x="960049" y="692935"/>
            <a:ext cx="4191940" cy="3875241"/>
          </a:xfrm>
          <a:prstGeom prst="rect">
            <a:avLst/>
          </a:prstGeom>
        </p:spPr>
      </p:pic>
      <p:graphicFrame>
        <p:nvGraphicFramePr>
          <p:cNvPr id="10" name="表 9">
            <a:extLst>
              <a:ext uri="{FF2B5EF4-FFF2-40B4-BE49-F238E27FC236}">
                <a16:creationId xmlns:a16="http://schemas.microsoft.com/office/drawing/2014/main" id="{EE2ADBB5-E7A0-4B98-A5A0-201C5E70560F}"/>
              </a:ext>
            </a:extLst>
          </p:cNvPr>
          <p:cNvGraphicFramePr>
            <a:graphicFrameLocks noGrp="1"/>
          </p:cNvGraphicFramePr>
          <p:nvPr>
            <p:extLst>
              <p:ext uri="{D42A27DB-BD31-4B8C-83A1-F6EECF244321}">
                <p14:modId xmlns:p14="http://schemas.microsoft.com/office/powerpoint/2010/main" val="2253203324"/>
              </p:ext>
            </p:extLst>
          </p:nvPr>
        </p:nvGraphicFramePr>
        <p:xfrm>
          <a:off x="5804468" y="818984"/>
          <a:ext cx="2639818" cy="3419060"/>
        </p:xfrm>
        <a:graphic>
          <a:graphicData uri="http://schemas.openxmlformats.org/drawingml/2006/table">
            <a:tbl>
              <a:tblPr>
                <a:tableStyleId>{5C22544A-7EE6-4342-B048-85BDC9FD1C3A}</a:tableStyleId>
              </a:tblPr>
              <a:tblGrid>
                <a:gridCol w="1319909">
                  <a:extLst>
                    <a:ext uri="{9D8B030D-6E8A-4147-A177-3AD203B41FA5}">
                      <a16:colId xmlns:a16="http://schemas.microsoft.com/office/drawing/2014/main" val="1806201977"/>
                    </a:ext>
                  </a:extLst>
                </a:gridCol>
                <a:gridCol w="1319909">
                  <a:extLst>
                    <a:ext uri="{9D8B030D-6E8A-4147-A177-3AD203B41FA5}">
                      <a16:colId xmlns:a16="http://schemas.microsoft.com/office/drawing/2014/main" val="811673530"/>
                    </a:ext>
                  </a:extLst>
                </a:gridCol>
              </a:tblGrid>
              <a:tr h="637160">
                <a:tc>
                  <a:txBody>
                    <a:bodyPr/>
                    <a:lstStyle/>
                    <a:p>
                      <a:pPr algn="l" fontAlgn="ctr"/>
                      <a:r>
                        <a:rPr lang="ja-JP" altLang="en-US" sz="1100" u="none" strike="noStrike">
                          <a:effectLst/>
                        </a:rPr>
                        <a:t>条件</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17220489"/>
                  </a:ext>
                </a:extLst>
              </a:tr>
              <a:tr h="463650">
                <a:tc>
                  <a:txBody>
                    <a:bodyPr/>
                    <a:lstStyle/>
                    <a:p>
                      <a:pPr algn="ctr" fontAlgn="ctr"/>
                      <a:r>
                        <a:rPr lang="el-GR" sz="1100" u="none" strike="noStrike">
                          <a:effectLst/>
                        </a:rPr>
                        <a:t>Σ</a:t>
                      </a:r>
                      <a:r>
                        <a:rPr lang="en-US" sz="1100" u="none" strike="noStrike">
                          <a:effectLst/>
                        </a:rPr>
                        <a:t>t</a:t>
                      </a:r>
                      <a:r>
                        <a:rPr lang="en-US" sz="1100" u="none" strike="noStrike" baseline="-25000">
                          <a:effectLst/>
                        </a:rPr>
                        <a:t>i</a:t>
                      </a:r>
                      <a:r>
                        <a:rPr lang="el-GR" sz="1100" u="none" strike="noStrike">
                          <a:effectLst/>
                        </a:rPr>
                        <a:t>μ</a:t>
                      </a:r>
                      <a:r>
                        <a:rPr lang="en-US" sz="1100" u="none" strike="noStrike" baseline="-25000">
                          <a:effectLst/>
                        </a:rPr>
                        <a:t>i</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0.000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197850864"/>
                  </a:ext>
                </a:extLst>
              </a:tr>
              <a:tr h="463650">
                <a:tc gridSpan="2">
                  <a:txBody>
                    <a:bodyPr/>
                    <a:lstStyle/>
                    <a:p>
                      <a:pPr algn="l" fontAlgn="ctr"/>
                      <a:r>
                        <a:rPr lang="en-US" altLang="ja-JP" sz="1100" u="none" strike="noStrike">
                          <a:effectLst/>
                        </a:rPr>
                        <a:t>(</a:t>
                      </a:r>
                      <a:r>
                        <a:rPr lang="ja-JP" altLang="en-US" sz="1100" u="none" strike="noStrike">
                          <a:effectLst/>
                        </a:rPr>
                        <a:t>目的関数</a:t>
                      </a:r>
                      <a:r>
                        <a:rPr lang="en-US" altLang="ja-JP" sz="1100" u="none" strike="noStrike">
                          <a:effectLst/>
                        </a:rPr>
                        <a:t>)</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hMerge="1">
                  <a:txBody>
                    <a:bodyPr/>
                    <a:lstStyle/>
                    <a:p>
                      <a:endParaRPr kumimoji="1" lang="ja-JP" altLang="en-US"/>
                    </a:p>
                  </a:txBody>
                  <a:tcPr/>
                </a:tc>
                <a:extLst>
                  <a:ext uri="{0D108BD9-81ED-4DB2-BD59-A6C34878D82A}">
                    <a16:rowId xmlns:a16="http://schemas.microsoft.com/office/drawing/2014/main" val="109477499"/>
                  </a:ext>
                </a:extLst>
              </a:tr>
              <a:tr h="463650">
                <a:tc>
                  <a:txBody>
                    <a:bodyPr/>
                    <a:lstStyle/>
                    <a:p>
                      <a:pPr algn="ctr" fontAlgn="ctr"/>
                      <a:r>
                        <a:rPr lang="en-US" sz="1100" u="none" strike="noStrike">
                          <a:effectLst/>
                        </a:rPr>
                        <a:t>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87574688"/>
                  </a:ext>
                </a:extLst>
              </a:tr>
              <a:tr h="463650">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l" fontAlgn="ct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411759502"/>
                  </a:ext>
                </a:extLst>
              </a:tr>
              <a:tr h="463650">
                <a:tc>
                  <a:txBody>
                    <a:bodyPr/>
                    <a:lstStyle/>
                    <a:p>
                      <a:pPr algn="ctr" fontAlgn="ctr"/>
                      <a:r>
                        <a:rPr lang="en-US" sz="1100" u="none" strike="noStrike">
                          <a:effectLst/>
                        </a:rPr>
                        <a:t>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en-US" sz="1100" u="none" strike="noStrike">
                          <a:effectLst/>
                        </a:rPr>
                        <a:t>b</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152153820"/>
                  </a:ext>
                </a:extLst>
              </a:tr>
              <a:tr h="463650">
                <a:tc>
                  <a:txBody>
                    <a:bodyPr/>
                    <a:lstStyle/>
                    <a:p>
                      <a:pPr algn="r" fontAlgn="ctr"/>
                      <a:r>
                        <a:rPr lang="en-US" altLang="ja-JP" sz="1100" u="none" strike="noStrike">
                          <a:effectLst/>
                        </a:rPr>
                        <a:t>2.000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-2.000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901063232"/>
                  </a:ext>
                </a:extLst>
              </a:tr>
            </a:tbl>
          </a:graphicData>
        </a:graphic>
      </p:graphicFrame>
      <p:graphicFrame>
        <p:nvGraphicFramePr>
          <p:cNvPr id="11" name="表 10">
            <a:extLst>
              <a:ext uri="{FF2B5EF4-FFF2-40B4-BE49-F238E27FC236}">
                <a16:creationId xmlns:a16="http://schemas.microsoft.com/office/drawing/2014/main" id="{C1163E08-FD71-4648-A50F-97D646FEEAB0}"/>
              </a:ext>
            </a:extLst>
          </p:cNvPr>
          <p:cNvGraphicFramePr>
            <a:graphicFrameLocks noGrp="1"/>
          </p:cNvGraphicFramePr>
          <p:nvPr>
            <p:extLst>
              <p:ext uri="{D42A27DB-BD31-4B8C-83A1-F6EECF244321}">
                <p14:modId xmlns:p14="http://schemas.microsoft.com/office/powerpoint/2010/main" val="982313780"/>
              </p:ext>
            </p:extLst>
          </p:nvPr>
        </p:nvGraphicFramePr>
        <p:xfrm>
          <a:off x="8810749" y="818984"/>
          <a:ext cx="2421202" cy="3419060"/>
        </p:xfrm>
        <a:graphic>
          <a:graphicData uri="http://schemas.openxmlformats.org/drawingml/2006/table">
            <a:tbl>
              <a:tblPr>
                <a:tableStyleId>{5C22544A-7EE6-4342-B048-85BDC9FD1C3A}</a:tableStyleId>
              </a:tblPr>
              <a:tblGrid>
                <a:gridCol w="1210601">
                  <a:extLst>
                    <a:ext uri="{9D8B030D-6E8A-4147-A177-3AD203B41FA5}">
                      <a16:colId xmlns:a16="http://schemas.microsoft.com/office/drawing/2014/main" val="1216186667"/>
                    </a:ext>
                  </a:extLst>
                </a:gridCol>
                <a:gridCol w="1210601">
                  <a:extLst>
                    <a:ext uri="{9D8B030D-6E8A-4147-A177-3AD203B41FA5}">
                      <a16:colId xmlns:a16="http://schemas.microsoft.com/office/drawing/2014/main" val="530476387"/>
                    </a:ext>
                  </a:extLst>
                </a:gridCol>
              </a:tblGrid>
              <a:tr h="467354">
                <a:tc>
                  <a:txBody>
                    <a:bodyPr/>
                    <a:lstStyle/>
                    <a:p>
                      <a:pPr algn="ctr" fontAlgn="ctr"/>
                      <a:r>
                        <a:rPr lang="el-GR" sz="1100" u="none" strike="noStrike">
                          <a:effectLst/>
                        </a:rPr>
                        <a:t>μ</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ctr" fontAlgn="ctr"/>
                      <a:r>
                        <a:rPr lang="ja-JP" altLang="en-US" sz="1100" u="none" strike="noStrike">
                          <a:effectLst/>
                        </a:rPr>
                        <a:t>値</a:t>
                      </a:r>
                      <a:endParaRPr lang="ja-JP" alt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360308461"/>
                  </a:ext>
                </a:extLst>
              </a:tr>
              <a:tr h="491951">
                <a:tc>
                  <a:txBody>
                    <a:bodyPr/>
                    <a:lstStyle/>
                    <a:p>
                      <a:pPr algn="ctr" fontAlgn="ctr"/>
                      <a:r>
                        <a:rPr lang="el-GR" sz="1100" u="none" strike="noStrike">
                          <a:effectLst/>
                        </a:rPr>
                        <a:t>μ</a:t>
                      </a:r>
                      <a:r>
                        <a:rPr lang="el-GR" sz="1100" u="none" strike="noStrike" baseline="-25000">
                          <a:effectLst/>
                        </a:rPr>
                        <a:t>1</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1.647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633309354"/>
                  </a:ext>
                </a:extLst>
              </a:tr>
              <a:tr h="491951">
                <a:tc>
                  <a:txBody>
                    <a:bodyPr/>
                    <a:lstStyle/>
                    <a:p>
                      <a:pPr algn="ctr" fontAlgn="ctr"/>
                      <a:r>
                        <a:rPr lang="el-GR" sz="1100" u="none" strike="noStrike">
                          <a:effectLst/>
                        </a:rPr>
                        <a:t>μ</a:t>
                      </a:r>
                      <a:r>
                        <a:rPr lang="el-GR" sz="1100" u="none" strike="noStrike" baseline="-25000">
                          <a:effectLst/>
                        </a:rPr>
                        <a:t>2</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1330907067"/>
                  </a:ext>
                </a:extLst>
              </a:tr>
              <a:tr h="491951">
                <a:tc>
                  <a:txBody>
                    <a:bodyPr/>
                    <a:lstStyle/>
                    <a:p>
                      <a:pPr algn="ctr" fontAlgn="ctr"/>
                      <a:r>
                        <a:rPr lang="el-GR" sz="1100" u="none" strike="noStrike">
                          <a:effectLst/>
                        </a:rPr>
                        <a:t>μ</a:t>
                      </a:r>
                      <a:r>
                        <a:rPr lang="el-GR" sz="1100" u="none" strike="noStrike" baseline="-25000">
                          <a:effectLst/>
                        </a:rPr>
                        <a:t>3</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2.353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985656871"/>
                  </a:ext>
                </a:extLst>
              </a:tr>
              <a:tr h="491951">
                <a:tc>
                  <a:txBody>
                    <a:bodyPr/>
                    <a:lstStyle/>
                    <a:p>
                      <a:pPr algn="ctr" fontAlgn="ctr"/>
                      <a:r>
                        <a:rPr lang="el-GR" sz="1100" u="none" strike="noStrike">
                          <a:effectLst/>
                        </a:rPr>
                        <a:t>μ</a:t>
                      </a:r>
                      <a:r>
                        <a:rPr lang="el-GR" sz="1100" u="none" strike="noStrike" baseline="-25000">
                          <a:effectLst/>
                        </a:rPr>
                        <a:t>4</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3.647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2081131114"/>
                  </a:ext>
                </a:extLst>
              </a:tr>
              <a:tr h="491951">
                <a:tc>
                  <a:txBody>
                    <a:bodyPr/>
                    <a:lstStyle/>
                    <a:p>
                      <a:pPr algn="ctr" fontAlgn="ctr"/>
                      <a:r>
                        <a:rPr lang="el-GR" sz="1100" u="none" strike="noStrike">
                          <a:effectLst/>
                        </a:rPr>
                        <a:t>μ</a:t>
                      </a:r>
                      <a:r>
                        <a:rPr lang="el-GR" sz="1100" u="none" strike="noStrike" baseline="-25000">
                          <a:effectLst/>
                        </a:rPr>
                        <a:t>5</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a:effectLst/>
                        </a:rPr>
                        <a:t>0.000 </a:t>
                      </a:r>
                      <a:endPar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4165176880"/>
                  </a:ext>
                </a:extLst>
              </a:tr>
              <a:tr h="491951">
                <a:tc>
                  <a:txBody>
                    <a:bodyPr/>
                    <a:lstStyle/>
                    <a:p>
                      <a:pPr algn="ctr" fontAlgn="ctr"/>
                      <a:r>
                        <a:rPr lang="el-GR" sz="1100" u="none" strike="noStrike">
                          <a:effectLst/>
                        </a:rPr>
                        <a:t>μ</a:t>
                      </a:r>
                      <a:r>
                        <a:rPr lang="el-GR" sz="1100" u="none" strike="noStrike" baseline="-25000">
                          <a:effectLst/>
                        </a:rPr>
                        <a:t>6</a:t>
                      </a:r>
                      <a:endParaRPr lang="el-GR"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tc>
                  <a:txBody>
                    <a:bodyPr/>
                    <a:lstStyle/>
                    <a:p>
                      <a:pPr algn="r" fontAlgn="ctr"/>
                      <a:r>
                        <a:rPr lang="en-US" altLang="ja-JP" sz="1100" u="none" strike="noStrike" dirty="0">
                          <a:effectLst/>
                        </a:rPr>
                        <a:t>0.353 </a:t>
                      </a:r>
                      <a:endPar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620" marR="7620" marT="7620" marB="0" anchor="ctr"/>
                </a:tc>
                <a:extLst>
                  <a:ext uri="{0D108BD9-81ED-4DB2-BD59-A6C34878D82A}">
                    <a16:rowId xmlns:a16="http://schemas.microsoft.com/office/drawing/2014/main" val="3432971376"/>
                  </a:ext>
                </a:extLst>
              </a:tr>
            </a:tbl>
          </a:graphicData>
        </a:graphic>
      </p:graphicFrame>
    </p:spTree>
    <p:extLst>
      <p:ext uri="{BB962C8B-B14F-4D97-AF65-F5344CB8AC3E}">
        <p14:creationId xmlns:p14="http://schemas.microsoft.com/office/powerpoint/2010/main" val="318680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C7ED837-5F88-4601-8D74-302B6B917C4B}"/>
                  </a:ext>
                </a:extLst>
              </p:cNvPr>
              <p:cNvSpPr>
                <a:spLocks noGrp="1"/>
              </p:cNvSpPr>
              <p:nvPr>
                <p:ph idx="1"/>
              </p:nvPr>
            </p:nvSpPr>
            <p:spPr>
              <a:xfrm>
                <a:off x="1103312" y="254442"/>
                <a:ext cx="8946541" cy="5993957"/>
              </a:xfrm>
            </p:spPr>
            <p:txBody>
              <a:bodyPr/>
              <a:lstStyle/>
              <a:p>
                <a:r>
                  <a:rPr kumimoji="1" lang="ja-JP" altLang="en-US" dirty="0"/>
                  <a:t>この時</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eqArr>
                            <m:eqArrPr>
                              <m:ctrlPr>
                                <a:rPr lang="en-US" altLang="ja-JP" i="1">
                                  <a:latin typeface="Cambria Math" panose="02040503050406030204" pitchFamily="18" charset="0"/>
                                </a:rPr>
                              </m:ctrlPr>
                            </m:eqArrPr>
                            <m:e>
                              <m:r>
                                <a:rPr lang="en-US" altLang="ja-JP" i="1">
                                  <a:latin typeface="Cambria Math" panose="02040503050406030204" pitchFamily="18" charset="0"/>
                                </a:rPr>
                                <m:t>𝑐</m:t>
                              </m:r>
                              <m:r>
                                <a:rPr lang="en-US" altLang="ja-JP" i="1">
                                  <a:latin typeface="Cambria Math" panose="02040503050406030204" pitchFamily="18" charset="0"/>
                                </a:rPr>
                                <m:t>=1−</m:t>
                              </m:r>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ja-JP" altLang="en-US" i="1">
                                  <a:latin typeface="Cambria Math" panose="02040503050406030204" pitchFamily="18" charset="0"/>
                                </a:rPr>
                                <m:t>：正例</m:t>
                              </m:r>
                            </m:e>
                            <m:e>
                              <m:r>
                                <a:rPr lang="en-US" altLang="ja-JP" i="1">
                                  <a:latin typeface="Cambria Math" panose="02040503050406030204" pitchFamily="18" charset="0"/>
                                </a:rPr>
                                <m:t>𝑐</m:t>
                              </m:r>
                              <m:r>
                                <a:rPr lang="en-US" altLang="ja-JP" i="1">
                                  <a:latin typeface="Cambria Math" panose="02040503050406030204" pitchFamily="18" charset="0"/>
                                </a:rPr>
                                <m:t>=−1−</m:t>
                              </m:r>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ja-JP" altLang="en-US" i="1">
                                  <a:latin typeface="Cambria Math" panose="02040503050406030204" pitchFamily="18" charset="0"/>
                                </a:rPr>
                                <m:t>：負例</m:t>
                              </m:r>
                            </m:e>
                          </m:eqArr>
                        </m:e>
                      </m:d>
                    </m:oMath>
                  </m:oMathPara>
                </a14:m>
                <a:endParaRPr lang="en-US" altLang="ja-JP" dirty="0"/>
              </a:p>
              <a:p>
                <a:pPr marL="0" indent="0">
                  <a:buNone/>
                </a:pPr>
                <a:r>
                  <a:rPr lang="ja-JP" altLang="en-US" dirty="0"/>
                  <a:t>なので、</a:t>
                </a:r>
                <a:r>
                  <a:rPr lang="en-US" altLang="ja-JP" dirty="0"/>
                  <a:t>c=1</a:t>
                </a:r>
                <a:r>
                  <a:rPr lang="ja-JP" altLang="en-US" dirty="0"/>
                  <a:t>が求められる。</a:t>
                </a:r>
                <a:endParaRPr lang="en-US" altLang="ja-JP" dirty="0"/>
              </a:p>
              <a:p>
                <a:r>
                  <a:rPr kumimoji="1" lang="ja-JP" altLang="en-US" dirty="0"/>
                  <a:t>故に求める識別関数は</a:t>
                </a:r>
                <a14:m>
                  <m:oMath xmlns:m="http://schemas.openxmlformats.org/officeDocument/2006/math">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−1=0</m:t>
                    </m:r>
                  </m:oMath>
                </a14:m>
                <a:endParaRPr kumimoji="1" lang="en-US" altLang="ja-JP" dirty="0"/>
              </a:p>
              <a:p>
                <a:r>
                  <a:rPr kumimoji="1" lang="ja-JP" altLang="en-US" dirty="0"/>
                  <a:t>図示すると右の通り</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C7ED837-5F88-4601-8D74-302B6B917C4B}"/>
                  </a:ext>
                </a:extLst>
              </p:cNvPr>
              <p:cNvSpPr>
                <a:spLocks noGrp="1" noRot="1" noChangeAspect="1" noMove="1" noResize="1" noEditPoints="1" noAdjustHandles="1" noChangeArrowheads="1" noChangeShapeType="1" noTextEdit="1"/>
              </p:cNvSpPr>
              <p:nvPr>
                <p:ph idx="1"/>
              </p:nvPr>
            </p:nvSpPr>
            <p:spPr>
              <a:xfrm>
                <a:off x="1103312" y="254442"/>
                <a:ext cx="8946541" cy="5993957"/>
              </a:xfrm>
              <a:blipFill>
                <a:blip r:embed="rId2"/>
                <a:stretch>
                  <a:fillRect l="-749" t="-509"/>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E470A7D4-B835-4435-B213-9E06CBFF8FC9}"/>
              </a:ext>
            </a:extLst>
          </p:cNvPr>
          <p:cNvPicPr>
            <a:picLocks noChangeAspect="1"/>
          </p:cNvPicPr>
          <p:nvPr/>
        </p:nvPicPr>
        <p:blipFill>
          <a:blip r:embed="rId3"/>
          <a:stretch>
            <a:fillRect/>
          </a:stretch>
        </p:blipFill>
        <p:spPr>
          <a:xfrm>
            <a:off x="6095999" y="1477282"/>
            <a:ext cx="6448071" cy="4836053"/>
          </a:xfrm>
          <a:prstGeom prst="rect">
            <a:avLst/>
          </a:prstGeom>
        </p:spPr>
      </p:pic>
    </p:spTree>
    <p:extLst>
      <p:ext uri="{BB962C8B-B14F-4D97-AF65-F5344CB8AC3E}">
        <p14:creationId xmlns:p14="http://schemas.microsoft.com/office/powerpoint/2010/main" val="85939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2E6CB-F581-4767-91C2-9C92A3825C1F}"/>
              </a:ext>
            </a:extLst>
          </p:cNvPr>
          <p:cNvSpPr>
            <a:spLocks noGrp="1"/>
          </p:cNvSpPr>
          <p:nvPr>
            <p:ph type="title"/>
          </p:nvPr>
        </p:nvSpPr>
        <p:spPr/>
        <p:txBody>
          <a:bodyPr/>
          <a:lstStyle/>
          <a:p>
            <a:r>
              <a:rPr kumimoji="1" lang="ja-JP" altLang="en-US" dirty="0"/>
              <a:t>ハードマージン</a:t>
            </a:r>
            <a:r>
              <a:rPr kumimoji="1" lang="en-US" altLang="ja-JP" dirty="0"/>
              <a:t>SVM</a:t>
            </a:r>
            <a:r>
              <a:rPr kumimoji="1" lang="ja-JP" altLang="en-US" dirty="0"/>
              <a:t>と</a:t>
            </a:r>
            <a:r>
              <a:rPr lang="ja-JP" altLang="en-US" dirty="0"/>
              <a:t>ソフトマージン</a:t>
            </a:r>
            <a:r>
              <a:rPr lang="en-US" altLang="ja-JP" dirty="0"/>
              <a:t>SVM</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1440DDD-A54B-42E6-BCE6-DE84625A4370}"/>
                  </a:ext>
                </a:extLst>
              </p:cNvPr>
              <p:cNvSpPr>
                <a:spLocks noGrp="1"/>
              </p:cNvSpPr>
              <p:nvPr>
                <p:ph idx="1"/>
              </p:nvPr>
            </p:nvSpPr>
            <p:spPr/>
            <p:txBody>
              <a:bodyPr/>
              <a:lstStyle/>
              <a:p>
                <a:r>
                  <a:rPr lang="ja-JP" altLang="en-US" dirty="0"/>
                  <a:t>これまでに説明・実装した方法は、クラスが完全に線形分離可能でありマージン最大化を完全に満たすような長平面でのみ適用可能な手法で「</a:t>
                </a:r>
                <a:r>
                  <a:rPr lang="ja-JP" altLang="en-US" dirty="0">
                    <a:solidFill>
                      <a:srgbClr val="FF0000"/>
                    </a:solidFill>
                  </a:rPr>
                  <a:t>ハードマージン</a:t>
                </a:r>
                <a:r>
                  <a:rPr lang="en-US" altLang="ja-JP" dirty="0">
                    <a:solidFill>
                      <a:srgbClr val="FF0000"/>
                    </a:solidFill>
                  </a:rPr>
                  <a:t>SVM</a:t>
                </a:r>
                <a:r>
                  <a:rPr lang="ja-JP" altLang="en-US" dirty="0"/>
                  <a:t>」と呼ばれる。</a:t>
                </a:r>
              </a:p>
              <a:p>
                <a:r>
                  <a:rPr kumimoji="1" lang="ja-JP" altLang="en-US" dirty="0"/>
                  <a:t>なので、線形分離不可能なデータの学習をしたい場合「</a:t>
                </a:r>
                <a:r>
                  <a:rPr kumimoji="1" lang="ja-JP" altLang="en-US" dirty="0">
                    <a:solidFill>
                      <a:srgbClr val="FF0000"/>
                    </a:solidFill>
                  </a:rPr>
                  <a:t>ソフトマージン</a:t>
                </a:r>
                <a:r>
                  <a:rPr kumimoji="1" lang="en-US" altLang="ja-JP" dirty="0">
                    <a:solidFill>
                      <a:srgbClr val="FF0000"/>
                    </a:solidFill>
                  </a:rPr>
                  <a:t>SVM</a:t>
                </a:r>
                <a:r>
                  <a:rPr kumimoji="1" lang="ja-JP" altLang="en-US" dirty="0"/>
                  <a:t>」を使用する。そこで制約条件を</a:t>
                </a:r>
                <a:endParaRPr lang="en-US" altLang="ja-JP" dirty="0"/>
              </a:p>
              <a:p>
                <a:pPr marL="0" indent="0">
                  <a:buNone/>
                </a:pPr>
                <a:r>
                  <a:rPr lang="en-US" altLang="ja-JP" dirty="0"/>
                  <a:t>                                     </a:t>
                </a:r>
                <a:r>
                  <a:rPr lang="ja-JP" altLang="en-US" dirty="0"/>
                  <a:t>・マージンが最大である必要がないようにする</a:t>
                </a:r>
                <a:endParaRPr lang="en-US" altLang="ja-JP" dirty="0"/>
              </a:p>
              <a:p>
                <a:pPr marL="0" indent="0">
                  <a:buNone/>
                </a:pPr>
                <a:r>
                  <a:rPr lang="ja-JP" altLang="en-US" dirty="0"/>
                  <a:t>                                     </a:t>
                </a:r>
                <a:r>
                  <a:rPr kumimoji="1" lang="ja-JP" altLang="en-US" dirty="0"/>
                  <a:t>・超平面で分離に失敗するデータがあっても許容する</a:t>
                </a:r>
                <a:endParaRPr kumimoji="1" lang="en-US" altLang="ja-JP" dirty="0"/>
              </a:p>
              <a:p>
                <a:pPr marL="0" indent="0">
                  <a:buNone/>
                </a:pPr>
                <a:r>
                  <a:rPr lang="ja-JP" altLang="en-US" dirty="0"/>
                  <a:t>緩めることで対応する→パラメータ</a:t>
                </a:r>
                <a:r>
                  <a:rPr lang="en-US" altLang="ja-JP" dirty="0"/>
                  <a:t>C(</a:t>
                </a:r>
                <a:r>
                  <a:rPr lang="ja-JP" altLang="en-US" dirty="0"/>
                  <a:t>どれだけ誤分類を許容するかのパラメータ</a:t>
                </a:r>
                <a:r>
                  <a:rPr lang="en-US" altLang="ja-JP" dirty="0"/>
                  <a:t>)</a:t>
                </a:r>
                <a:r>
                  <a:rPr lang="ja-JP" altLang="en-US" dirty="0"/>
                  <a:t>の導入</a:t>
                </a:r>
                <a:endParaRPr lang="en-US" altLang="ja-JP" dirty="0"/>
              </a:p>
              <a:p>
                <a:pPr marL="0" indent="0">
                  <a:buNone/>
                </a:pPr>
                <a:r>
                  <a:rPr lang="ja-JP" altLang="en-US" dirty="0"/>
                  <a:t>また、パラメータ</a:t>
                </a:r>
                <a14:m>
                  <m:oMath xmlns:m="http://schemas.openxmlformats.org/officeDocument/2006/math">
                    <m:r>
                      <a:rPr lang="en-US" altLang="ja-JP" b="0" i="1" smtClean="0">
                        <a:latin typeface="Cambria Math" panose="02040503050406030204" pitchFamily="18" charset="0"/>
                      </a:rPr>
                      <m:t>𝛾</m:t>
                    </m:r>
                  </m:oMath>
                </a14:m>
                <a:r>
                  <a:rPr lang="ja-JP" altLang="en-US" dirty="0"/>
                  <a:t>というものも導入する→この数値が大きいと複雑な決定境界となる。</a:t>
                </a:r>
                <a:endParaRPr lang="en-US" altLang="ja-JP" dirty="0"/>
              </a:p>
              <a:p>
                <a:pPr marL="0" indent="0">
                  <a:buNone/>
                </a:pPr>
                <a:endParaRPr kumimoji="1" lang="en-US" altLang="ja-JP" dirty="0"/>
              </a:p>
            </p:txBody>
          </p:sp>
        </mc:Choice>
        <mc:Fallback>
          <p:sp>
            <p:nvSpPr>
              <p:cNvPr id="3" name="コンテンツ プレースホルダー 2">
                <a:extLst>
                  <a:ext uri="{FF2B5EF4-FFF2-40B4-BE49-F238E27FC236}">
                    <a16:creationId xmlns:a16="http://schemas.microsoft.com/office/drawing/2014/main" id="{71440DDD-A54B-42E6-BCE6-DE84625A4370}"/>
                  </a:ext>
                </a:extLst>
              </p:cNvPr>
              <p:cNvSpPr>
                <a:spLocks noGrp="1" noRot="1" noChangeAspect="1" noMove="1" noResize="1" noEditPoints="1" noAdjustHandles="1" noChangeArrowheads="1" noChangeShapeType="1" noTextEdit="1"/>
              </p:cNvSpPr>
              <p:nvPr>
                <p:ph idx="1"/>
              </p:nvPr>
            </p:nvSpPr>
            <p:spPr>
              <a:blipFill>
                <a:blip r:embed="rId2"/>
                <a:stretch>
                  <a:fillRect l="-749" t="-10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277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2BBB51-E967-4548-AE04-42FDCAC1D6A5}"/>
              </a:ext>
            </a:extLst>
          </p:cNvPr>
          <p:cNvSpPr>
            <a:spLocks noGrp="1"/>
          </p:cNvSpPr>
          <p:nvPr>
            <p:ph type="title"/>
          </p:nvPr>
        </p:nvSpPr>
        <p:spPr/>
        <p:txBody>
          <a:bodyPr/>
          <a:lstStyle/>
          <a:p>
            <a:r>
              <a:rPr lang="en-US" altLang="ja-JP" dirty="0"/>
              <a:t>Chapter1:SVM</a:t>
            </a:r>
            <a:r>
              <a:rPr lang="ja-JP" altLang="en-US" dirty="0"/>
              <a:t>の概略</a:t>
            </a:r>
            <a:endParaRPr kumimoji="1" lang="ja-JP" altLang="en-US" dirty="0"/>
          </a:p>
        </p:txBody>
      </p:sp>
      <p:sp>
        <p:nvSpPr>
          <p:cNvPr id="3" name="テキスト プレースホルダー 2">
            <a:extLst>
              <a:ext uri="{FF2B5EF4-FFF2-40B4-BE49-F238E27FC236}">
                <a16:creationId xmlns:a16="http://schemas.microsoft.com/office/drawing/2014/main" id="{D1286163-4AD3-443B-810B-474FE4EFD4E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3491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1B387-D396-4563-B7F3-3F46BD987E63}"/>
              </a:ext>
            </a:extLst>
          </p:cNvPr>
          <p:cNvSpPr>
            <a:spLocks noGrp="1"/>
          </p:cNvSpPr>
          <p:nvPr>
            <p:ph type="title"/>
          </p:nvPr>
        </p:nvSpPr>
        <p:spPr/>
        <p:txBody>
          <a:bodyPr/>
          <a:lstStyle/>
          <a:p>
            <a:r>
              <a:rPr kumimoji="1" lang="en-US" altLang="ja-JP" dirty="0"/>
              <a:t>Chapter3:SVM</a:t>
            </a:r>
            <a:r>
              <a:rPr kumimoji="1" lang="ja-JP" altLang="en-US" dirty="0"/>
              <a:t>を使用した実装例</a:t>
            </a:r>
          </a:p>
        </p:txBody>
      </p:sp>
      <p:sp>
        <p:nvSpPr>
          <p:cNvPr id="3" name="テキスト プレースホルダー 2">
            <a:extLst>
              <a:ext uri="{FF2B5EF4-FFF2-40B4-BE49-F238E27FC236}">
                <a16:creationId xmlns:a16="http://schemas.microsoft.com/office/drawing/2014/main" id="{1B2693DD-B5D2-4684-8590-0E46DDA3EBB0}"/>
              </a:ext>
            </a:extLst>
          </p:cNvPr>
          <p:cNvSpPr>
            <a:spLocks noGrp="1"/>
          </p:cNvSpPr>
          <p:nvPr>
            <p:ph type="body" idx="1"/>
          </p:nvPr>
        </p:nvSpPr>
        <p:spPr/>
        <p:txBody>
          <a:bodyPr/>
          <a:lstStyle/>
          <a:p>
            <a:r>
              <a:rPr lang="en-US" altLang="ja-JP" cap="none" dirty="0"/>
              <a:t>P</a:t>
            </a:r>
            <a:r>
              <a:rPr kumimoji="1" lang="en-US" altLang="ja-JP" cap="none" dirty="0"/>
              <a:t>ython</a:t>
            </a:r>
            <a:r>
              <a:rPr kumimoji="1" lang="ja-JP" altLang="en-US" cap="none" dirty="0"/>
              <a:t>の</a:t>
            </a:r>
            <a:r>
              <a:rPr lang="en-US" altLang="ja-JP" cap="none" dirty="0" err="1"/>
              <a:t>scikit</a:t>
            </a:r>
            <a:r>
              <a:rPr lang="en-US" altLang="ja-JP" cap="none" dirty="0"/>
              <a:t> learn</a:t>
            </a:r>
            <a:r>
              <a:rPr lang="ja-JP" altLang="en-US" cap="none" dirty="0"/>
              <a:t>のデータセットを用いた演習</a:t>
            </a:r>
            <a:endParaRPr kumimoji="1" lang="ja-JP" altLang="en-US" cap="none" dirty="0"/>
          </a:p>
        </p:txBody>
      </p:sp>
    </p:spTree>
    <p:extLst>
      <p:ext uri="{BB962C8B-B14F-4D97-AF65-F5344CB8AC3E}">
        <p14:creationId xmlns:p14="http://schemas.microsoft.com/office/powerpoint/2010/main" val="353557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683C2-0FC8-4D5B-992F-18E2B2EECC50}"/>
              </a:ext>
            </a:extLst>
          </p:cNvPr>
          <p:cNvSpPr>
            <a:spLocks noGrp="1"/>
          </p:cNvSpPr>
          <p:nvPr>
            <p:ph type="title"/>
          </p:nvPr>
        </p:nvSpPr>
        <p:spPr/>
        <p:txBody>
          <a:bodyPr/>
          <a:lstStyle/>
          <a:p>
            <a:r>
              <a:rPr kumimoji="1" lang="en-US" altLang="ja-JP" dirty="0"/>
              <a:t>SVM</a:t>
            </a:r>
            <a:r>
              <a:rPr kumimoji="1" lang="ja-JP" altLang="en-US" dirty="0" err="1"/>
              <a:t>の応</a:t>
            </a:r>
            <a:r>
              <a:rPr kumimoji="1" lang="ja-JP" altLang="en-US" dirty="0"/>
              <a:t>用例</a:t>
            </a:r>
          </a:p>
        </p:txBody>
      </p:sp>
      <p:sp>
        <p:nvSpPr>
          <p:cNvPr id="3" name="コンテンツ プレースホルダー 2">
            <a:extLst>
              <a:ext uri="{FF2B5EF4-FFF2-40B4-BE49-F238E27FC236}">
                <a16:creationId xmlns:a16="http://schemas.microsoft.com/office/drawing/2014/main" id="{C74C81E7-84A9-4C3A-B78F-3933EEC0C5D9}"/>
              </a:ext>
            </a:extLst>
          </p:cNvPr>
          <p:cNvSpPr>
            <a:spLocks noGrp="1"/>
          </p:cNvSpPr>
          <p:nvPr>
            <p:ph idx="1"/>
          </p:nvPr>
        </p:nvSpPr>
        <p:spPr/>
        <p:txBody>
          <a:bodyPr/>
          <a:lstStyle/>
          <a:p>
            <a:r>
              <a:rPr lang="ja-JP" altLang="en-US" dirty="0"/>
              <a:t>テキスト分類：文章をあらかじめ用意したカテゴリに分類することができる。主にスパムメールの検出などに使われる。</a:t>
            </a:r>
            <a:endParaRPr lang="en-US" altLang="ja-JP" dirty="0"/>
          </a:p>
          <a:p>
            <a:r>
              <a:rPr kumimoji="1" lang="ja-JP" altLang="en-US" dirty="0"/>
              <a:t>数字認識：手</a:t>
            </a:r>
            <a:r>
              <a:rPr lang="ja-JP" altLang="en-US" dirty="0"/>
              <a:t>書きの数字の画像のピクセル値をデータに、それを</a:t>
            </a:r>
            <a:r>
              <a:rPr lang="en-US" altLang="ja-JP" dirty="0"/>
              <a:t>0~9</a:t>
            </a:r>
            <a:r>
              <a:rPr lang="ja-JP" altLang="en-US" dirty="0"/>
              <a:t>などの数字カテゴリに分類する。郵便番号の追跡などに使われる。</a:t>
            </a:r>
            <a:endParaRPr lang="en-US" altLang="ja-JP" dirty="0"/>
          </a:p>
          <a:p>
            <a:r>
              <a:rPr lang="ja-JP" altLang="en-US" dirty="0"/>
              <a:t>顔検出：画像のピクセルの値から、その画像に顔が含まれているか否か、含まれていれば事前に設定したカテゴリの中で誰であるかを分類する。</a:t>
            </a:r>
            <a:endParaRPr lang="en-US" altLang="ja-JP" dirty="0"/>
          </a:p>
          <a:p>
            <a:r>
              <a:rPr kumimoji="1" lang="ja-JP" altLang="en-US" dirty="0"/>
              <a:t>今回は</a:t>
            </a:r>
            <a:r>
              <a:rPr kumimoji="1" lang="en-US" altLang="ja-JP" dirty="0"/>
              <a:t>Python</a:t>
            </a:r>
            <a:r>
              <a:rPr kumimoji="1" lang="ja-JP" altLang="en-US" dirty="0"/>
              <a:t>における数字認識を実装する。</a:t>
            </a:r>
            <a:endParaRPr kumimoji="1" lang="en-US" altLang="ja-JP" dirty="0"/>
          </a:p>
          <a:p>
            <a:r>
              <a:rPr lang="ja-JP" altLang="en-US" dirty="0"/>
              <a:t>バージョンは</a:t>
            </a:r>
            <a:r>
              <a:rPr lang="en-US" altLang="ja-JP" dirty="0"/>
              <a:t>3.8, </a:t>
            </a:r>
            <a:r>
              <a:rPr lang="ja-JP" altLang="en-US" dirty="0"/>
              <a:t>実行環境は</a:t>
            </a:r>
            <a:r>
              <a:rPr lang="en-US" altLang="ja-JP" dirty="0" err="1"/>
              <a:t>Jupyter</a:t>
            </a:r>
            <a:r>
              <a:rPr lang="en-US" altLang="ja-JP" dirty="0"/>
              <a:t> Notebook,</a:t>
            </a:r>
            <a:r>
              <a:rPr lang="ja-JP" altLang="en-US" dirty="0"/>
              <a:t>使用するモジュールは</a:t>
            </a:r>
            <a:r>
              <a:rPr lang="en-US" altLang="ja-JP" dirty="0"/>
              <a:t>matplotlib(</a:t>
            </a:r>
            <a:r>
              <a:rPr lang="ja-JP" altLang="en-US" dirty="0"/>
              <a:t>可視化するためのもの</a:t>
            </a:r>
            <a:r>
              <a:rPr lang="en-US" altLang="ja-JP" dirty="0"/>
              <a:t>),</a:t>
            </a:r>
            <a:r>
              <a:rPr lang="en-US" altLang="ja-JP" dirty="0" err="1"/>
              <a:t>sklearn</a:t>
            </a:r>
            <a:r>
              <a:rPr lang="en-US" altLang="ja-JP" dirty="0"/>
              <a:t>(</a:t>
            </a:r>
            <a:r>
              <a:rPr lang="ja-JP" altLang="en-US" dirty="0"/>
              <a:t>機械学習のライブラリ</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357860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AA2EC-8389-4E9F-A8C4-BA13553B774E}"/>
              </a:ext>
            </a:extLst>
          </p:cNvPr>
          <p:cNvSpPr>
            <a:spLocks noGrp="1"/>
          </p:cNvSpPr>
          <p:nvPr>
            <p:ph type="title"/>
          </p:nvPr>
        </p:nvSpPr>
        <p:spPr/>
        <p:txBody>
          <a:bodyPr/>
          <a:lstStyle/>
          <a:p>
            <a:r>
              <a:rPr kumimoji="1" lang="ja-JP" altLang="en-US" dirty="0"/>
              <a:t>データセットの読み込み</a:t>
            </a:r>
            <a:r>
              <a:rPr lang="ja-JP" altLang="en-US" dirty="0"/>
              <a:t>と可視化</a:t>
            </a:r>
            <a:endParaRPr kumimoji="1" lang="ja-JP" altLang="en-US" dirty="0"/>
          </a:p>
        </p:txBody>
      </p:sp>
      <p:graphicFrame>
        <p:nvGraphicFramePr>
          <p:cNvPr id="4" name="コンテンツ プレースホルダー 3">
            <a:extLst>
              <a:ext uri="{FF2B5EF4-FFF2-40B4-BE49-F238E27FC236}">
                <a16:creationId xmlns:a16="http://schemas.microsoft.com/office/drawing/2014/main" id="{F74673BB-F3AC-4376-9950-28AF56FF2BE9}"/>
              </a:ext>
            </a:extLst>
          </p:cNvPr>
          <p:cNvGraphicFramePr>
            <a:graphicFrameLocks noGrp="1"/>
          </p:cNvGraphicFramePr>
          <p:nvPr>
            <p:ph idx="1"/>
            <p:extLst>
              <p:ext uri="{D42A27DB-BD31-4B8C-83A1-F6EECF244321}">
                <p14:modId xmlns:p14="http://schemas.microsoft.com/office/powerpoint/2010/main" val="478375839"/>
              </p:ext>
            </p:extLst>
          </p:nvPr>
        </p:nvGraphicFramePr>
        <p:xfrm>
          <a:off x="1103313" y="1208088"/>
          <a:ext cx="8947150" cy="3383280"/>
        </p:xfrm>
        <a:graphic>
          <a:graphicData uri="http://schemas.openxmlformats.org/drawingml/2006/table">
            <a:tbl>
              <a:tblPr firstRow="1" bandRow="1">
                <a:tableStyleId>{7E9639D4-E3E2-4D34-9284-5A2195B3D0D7}</a:tableStyleId>
              </a:tblPr>
              <a:tblGrid>
                <a:gridCol w="8947150">
                  <a:extLst>
                    <a:ext uri="{9D8B030D-6E8A-4147-A177-3AD203B41FA5}">
                      <a16:colId xmlns:a16="http://schemas.microsoft.com/office/drawing/2014/main" val="1044824999"/>
                    </a:ext>
                  </a:extLst>
                </a:gridCol>
              </a:tblGrid>
              <a:tr h="370840">
                <a:tc>
                  <a:txBody>
                    <a:bodyPr/>
                    <a:lstStyle/>
                    <a:p>
                      <a:r>
                        <a:rPr kumimoji="1" lang="en-US" altLang="ja-JP" dirty="0"/>
                        <a:t>#</a:t>
                      </a:r>
                      <a:r>
                        <a:rPr kumimoji="1" lang="en-US" altLang="ja-JP" dirty="0" err="1"/>
                        <a:t>Scikit</a:t>
                      </a:r>
                      <a:r>
                        <a:rPr kumimoji="1" lang="en-US" altLang="ja-JP" dirty="0"/>
                        <a:t> learn</a:t>
                      </a:r>
                      <a:r>
                        <a:rPr kumimoji="1" lang="ja-JP" altLang="en-US" dirty="0"/>
                        <a:t>のライブラリに含まれているサンプルデータをロード</a:t>
                      </a:r>
                    </a:p>
                    <a:p>
                      <a:r>
                        <a:rPr kumimoji="1" lang="en-US" altLang="ja-JP" dirty="0"/>
                        <a:t>from </a:t>
                      </a:r>
                      <a:r>
                        <a:rPr kumimoji="1" lang="en-US" altLang="ja-JP" dirty="0" err="1"/>
                        <a:t>sklearn</a:t>
                      </a:r>
                      <a:r>
                        <a:rPr kumimoji="1" lang="en-US" altLang="ja-JP" dirty="0"/>
                        <a:t> import datasets</a:t>
                      </a:r>
                    </a:p>
                    <a:p>
                      <a:r>
                        <a:rPr kumimoji="1" lang="en-US" altLang="ja-JP" dirty="0"/>
                        <a:t>import </a:t>
                      </a:r>
                      <a:r>
                        <a:rPr kumimoji="1" lang="en-US" altLang="ja-JP" dirty="0" err="1"/>
                        <a:t>matplotlib.pyplot</a:t>
                      </a:r>
                      <a:r>
                        <a:rPr kumimoji="1" lang="en-US" altLang="ja-JP" dirty="0"/>
                        <a:t> as </a:t>
                      </a:r>
                      <a:r>
                        <a:rPr kumimoji="1" lang="en-US" altLang="ja-JP" dirty="0" err="1"/>
                        <a:t>plt</a:t>
                      </a:r>
                      <a:r>
                        <a:rPr kumimoji="1" lang="en-US" altLang="ja-JP" dirty="0"/>
                        <a:t> #</a:t>
                      </a:r>
                      <a:r>
                        <a:rPr kumimoji="1" lang="ja-JP" altLang="en-US" dirty="0"/>
                        <a:t>可視化用</a:t>
                      </a:r>
                    </a:p>
                    <a:p>
                      <a:r>
                        <a:rPr kumimoji="1" lang="en-US" altLang="ja-JP" dirty="0"/>
                        <a:t>digits=</a:t>
                      </a:r>
                      <a:r>
                        <a:rPr kumimoji="1" lang="en-US" altLang="ja-JP" dirty="0" err="1"/>
                        <a:t>datasets.load_digits</a:t>
                      </a:r>
                      <a:r>
                        <a:rPr kumimoji="1" lang="en-US" altLang="ja-JP" dirty="0"/>
                        <a:t>()</a:t>
                      </a:r>
                    </a:p>
                    <a:p>
                      <a:r>
                        <a:rPr kumimoji="1" lang="en-US" altLang="ja-JP" dirty="0" err="1"/>
                        <a:t>images_and_labels</a:t>
                      </a:r>
                      <a:r>
                        <a:rPr kumimoji="1" lang="en-US" altLang="ja-JP" dirty="0"/>
                        <a:t>=list(zip(</a:t>
                      </a:r>
                      <a:r>
                        <a:rPr kumimoji="1" lang="en-US" altLang="ja-JP" dirty="0" err="1"/>
                        <a:t>digits.images,digits.target</a:t>
                      </a:r>
                      <a:r>
                        <a:rPr kumimoji="1" lang="en-US" altLang="ja-JP" dirty="0"/>
                        <a:t>))</a:t>
                      </a:r>
                    </a:p>
                    <a:p>
                      <a:r>
                        <a:rPr kumimoji="1" lang="en-US" altLang="ja-JP" dirty="0"/>
                        <a:t>for index,(</a:t>
                      </a:r>
                      <a:r>
                        <a:rPr kumimoji="1" lang="en-US" altLang="ja-JP" dirty="0" err="1"/>
                        <a:t>image,label</a:t>
                      </a:r>
                      <a:r>
                        <a:rPr kumimoji="1" lang="en-US" altLang="ja-JP" dirty="0"/>
                        <a:t>) in enumerate(</a:t>
                      </a:r>
                      <a:r>
                        <a:rPr kumimoji="1" lang="en-US" altLang="ja-JP" dirty="0" err="1"/>
                        <a:t>images_and_labels</a:t>
                      </a:r>
                      <a:r>
                        <a:rPr kumimoji="1" lang="en-US" altLang="ja-JP" dirty="0"/>
                        <a:t>[:10]): #0</a:t>
                      </a:r>
                      <a:r>
                        <a:rPr kumimoji="1" lang="ja-JP" altLang="en-US" dirty="0"/>
                        <a:t>～</a:t>
                      </a:r>
                      <a:r>
                        <a:rPr kumimoji="1" lang="en-US" altLang="ja-JP" dirty="0"/>
                        <a:t>9</a:t>
                      </a:r>
                      <a:r>
                        <a:rPr kumimoji="1" lang="ja-JP" altLang="en-US" dirty="0" err="1"/>
                        <a:t>までの</a:t>
                      </a:r>
                      <a:r>
                        <a:rPr kumimoji="1" lang="ja-JP" altLang="en-US" dirty="0"/>
                        <a:t>読み込み</a:t>
                      </a:r>
                    </a:p>
                    <a:p>
                      <a:r>
                        <a:rPr kumimoji="1" lang="ja-JP" altLang="en-US" dirty="0"/>
                        <a:t>    </a:t>
                      </a:r>
                      <a:r>
                        <a:rPr kumimoji="1" lang="en-US" altLang="ja-JP" dirty="0" err="1"/>
                        <a:t>plt.subplot</a:t>
                      </a:r>
                      <a:r>
                        <a:rPr kumimoji="1" lang="en-US" altLang="ja-JP" dirty="0"/>
                        <a:t>(2,5,index+1)</a:t>
                      </a:r>
                    </a:p>
                    <a:p>
                      <a:r>
                        <a:rPr kumimoji="1" lang="en-US" altLang="ja-JP" dirty="0"/>
                        <a:t>    </a:t>
                      </a:r>
                      <a:r>
                        <a:rPr kumimoji="1" lang="en-US" altLang="ja-JP" dirty="0" err="1"/>
                        <a:t>plt.imshow</a:t>
                      </a:r>
                      <a:r>
                        <a:rPr kumimoji="1" lang="en-US" altLang="ja-JP" dirty="0"/>
                        <a:t>(</a:t>
                      </a:r>
                      <a:r>
                        <a:rPr kumimoji="1" lang="en-US" altLang="ja-JP" dirty="0" err="1"/>
                        <a:t>image,cmap</a:t>
                      </a:r>
                      <a:r>
                        <a:rPr kumimoji="1" lang="en-US" altLang="ja-JP" dirty="0"/>
                        <a:t>=</a:t>
                      </a:r>
                      <a:r>
                        <a:rPr kumimoji="1" lang="en-US" altLang="ja-JP" dirty="0" err="1"/>
                        <a:t>plt.cm.gray_r,interpolation</a:t>
                      </a:r>
                      <a:r>
                        <a:rPr kumimoji="1" lang="en-US" altLang="ja-JP" dirty="0"/>
                        <a:t>='nearest')</a:t>
                      </a:r>
                    </a:p>
                    <a:p>
                      <a:r>
                        <a:rPr kumimoji="1" lang="en-US" altLang="ja-JP" dirty="0"/>
                        <a:t>    </a:t>
                      </a:r>
                      <a:r>
                        <a:rPr kumimoji="1" lang="en-US" altLang="ja-JP" dirty="0" err="1"/>
                        <a:t>plt.axis</a:t>
                      </a:r>
                      <a:r>
                        <a:rPr kumimoji="1" lang="en-US" altLang="ja-JP" dirty="0"/>
                        <a:t>('off')</a:t>
                      </a:r>
                    </a:p>
                    <a:p>
                      <a:r>
                        <a:rPr kumimoji="1" lang="en-US" altLang="ja-JP" dirty="0"/>
                        <a:t>    </a:t>
                      </a:r>
                      <a:r>
                        <a:rPr kumimoji="1" lang="en-US" altLang="ja-JP" dirty="0" err="1"/>
                        <a:t>plt.title</a:t>
                      </a:r>
                      <a:r>
                        <a:rPr kumimoji="1" lang="en-US" altLang="ja-JP" dirty="0"/>
                        <a:t>('Training: %</a:t>
                      </a:r>
                      <a:r>
                        <a:rPr kumimoji="1" lang="en-US" altLang="ja-JP" dirty="0" err="1"/>
                        <a:t>i</a:t>
                      </a:r>
                      <a:r>
                        <a:rPr kumimoji="1" lang="en-US" altLang="ja-JP" dirty="0"/>
                        <a:t>' % label)</a:t>
                      </a:r>
                    </a:p>
                    <a:p>
                      <a:r>
                        <a:rPr kumimoji="1" lang="en-US" altLang="ja-JP" dirty="0" err="1"/>
                        <a:t>plt.show</a:t>
                      </a:r>
                      <a:r>
                        <a:rPr kumimoji="1" lang="en-US" altLang="ja-JP" dirty="0"/>
                        <a:t>()</a:t>
                      </a:r>
                      <a:endParaRPr kumimoji="1" lang="ja-JP" altLang="en-US" dirty="0"/>
                    </a:p>
                  </a:txBody>
                  <a:tcPr/>
                </a:tc>
                <a:extLst>
                  <a:ext uri="{0D108BD9-81ED-4DB2-BD59-A6C34878D82A}">
                    <a16:rowId xmlns:a16="http://schemas.microsoft.com/office/drawing/2014/main" val="1364771707"/>
                  </a:ext>
                </a:extLst>
              </a:tr>
            </a:tbl>
          </a:graphicData>
        </a:graphic>
      </p:graphicFrame>
      <p:pic>
        <p:nvPicPr>
          <p:cNvPr id="6" name="図 5">
            <a:extLst>
              <a:ext uri="{FF2B5EF4-FFF2-40B4-BE49-F238E27FC236}">
                <a16:creationId xmlns:a16="http://schemas.microsoft.com/office/drawing/2014/main" id="{96E8ED82-2E86-4A90-8112-7AA67110D915}"/>
              </a:ext>
            </a:extLst>
          </p:cNvPr>
          <p:cNvPicPr>
            <a:picLocks noChangeAspect="1"/>
          </p:cNvPicPr>
          <p:nvPr/>
        </p:nvPicPr>
        <p:blipFill>
          <a:blip r:embed="rId2"/>
          <a:stretch>
            <a:fillRect/>
          </a:stretch>
        </p:blipFill>
        <p:spPr>
          <a:xfrm>
            <a:off x="5348472" y="3788486"/>
            <a:ext cx="4496824" cy="2616796"/>
          </a:xfrm>
          <a:prstGeom prst="rect">
            <a:avLst/>
          </a:prstGeom>
        </p:spPr>
      </p:pic>
    </p:spTree>
    <p:extLst>
      <p:ext uri="{BB962C8B-B14F-4D97-AF65-F5344CB8AC3E}">
        <p14:creationId xmlns:p14="http://schemas.microsoft.com/office/powerpoint/2010/main" val="2077835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22A81-4BA7-4543-85EA-3A9D7B98BDF3}"/>
              </a:ext>
            </a:extLst>
          </p:cNvPr>
          <p:cNvSpPr>
            <a:spLocks noGrp="1"/>
          </p:cNvSpPr>
          <p:nvPr>
            <p:ph type="title"/>
          </p:nvPr>
        </p:nvSpPr>
        <p:spPr/>
        <p:txBody>
          <a:bodyPr/>
          <a:lstStyle/>
          <a:p>
            <a:r>
              <a:rPr kumimoji="1" lang="ja-JP" altLang="en-US" dirty="0"/>
              <a:t>データセットには何が入っているのか？</a:t>
            </a:r>
          </a:p>
        </p:txBody>
      </p:sp>
      <p:graphicFrame>
        <p:nvGraphicFramePr>
          <p:cNvPr id="3" name="表 2">
            <a:extLst>
              <a:ext uri="{FF2B5EF4-FFF2-40B4-BE49-F238E27FC236}">
                <a16:creationId xmlns:a16="http://schemas.microsoft.com/office/drawing/2014/main" id="{BAAD69EC-8FD7-41B4-9F8A-7AB5D72AB317}"/>
              </a:ext>
            </a:extLst>
          </p:cNvPr>
          <p:cNvGraphicFramePr>
            <a:graphicFrameLocks noGrp="1"/>
          </p:cNvGraphicFramePr>
          <p:nvPr>
            <p:extLst>
              <p:ext uri="{D42A27DB-BD31-4B8C-83A1-F6EECF244321}">
                <p14:modId xmlns:p14="http://schemas.microsoft.com/office/powerpoint/2010/main" val="678098980"/>
              </p:ext>
            </p:extLst>
          </p:nvPr>
        </p:nvGraphicFramePr>
        <p:xfrm>
          <a:off x="905328" y="1853248"/>
          <a:ext cx="8128000" cy="1463040"/>
        </p:xfrm>
        <a:graphic>
          <a:graphicData uri="http://schemas.openxmlformats.org/drawingml/2006/table">
            <a:tbl>
              <a:tblPr firstRow="1" bandRow="1">
                <a:tableStyleId>{7E9639D4-E3E2-4D34-9284-5A2195B3D0D7}</a:tableStyleId>
              </a:tblPr>
              <a:tblGrid>
                <a:gridCol w="8128000">
                  <a:extLst>
                    <a:ext uri="{9D8B030D-6E8A-4147-A177-3AD203B41FA5}">
                      <a16:colId xmlns:a16="http://schemas.microsoft.com/office/drawing/2014/main" val="1056962365"/>
                    </a:ext>
                  </a:extLst>
                </a:gridCol>
              </a:tblGrid>
              <a:tr h="370840">
                <a:tc>
                  <a:txBody>
                    <a:bodyPr/>
                    <a:lstStyle/>
                    <a:p>
                      <a:r>
                        <a:rPr kumimoji="1" lang="en-US" altLang="ja-JP" dirty="0"/>
                        <a:t>from </a:t>
                      </a:r>
                      <a:r>
                        <a:rPr kumimoji="1" lang="en-US" altLang="ja-JP" dirty="0" err="1"/>
                        <a:t>sklearn</a:t>
                      </a:r>
                      <a:r>
                        <a:rPr kumimoji="1" lang="en-US" altLang="ja-JP" dirty="0"/>
                        <a:t> import datasets</a:t>
                      </a:r>
                    </a:p>
                    <a:p>
                      <a:r>
                        <a:rPr kumimoji="1" lang="en-US" altLang="ja-JP" dirty="0"/>
                        <a:t>digits=</a:t>
                      </a:r>
                      <a:r>
                        <a:rPr kumimoji="1" lang="en-US" altLang="ja-JP" dirty="0" err="1"/>
                        <a:t>datasets.load_digits</a:t>
                      </a:r>
                      <a:r>
                        <a:rPr kumimoji="1" lang="en-US" altLang="ja-JP" dirty="0"/>
                        <a:t>()</a:t>
                      </a:r>
                    </a:p>
                    <a:p>
                      <a:r>
                        <a:rPr kumimoji="1" lang="en-US" altLang="ja-JP" dirty="0" err="1"/>
                        <a:t>dir</a:t>
                      </a:r>
                      <a:r>
                        <a:rPr kumimoji="1" lang="en-US" altLang="ja-JP" dirty="0"/>
                        <a:t>(digits)</a:t>
                      </a:r>
                    </a:p>
                    <a:p>
                      <a:r>
                        <a:rPr kumimoji="1" lang="en-US" altLang="ja-JP" dirty="0"/>
                        <a:t>&gt;&gt;&gt;</a:t>
                      </a:r>
                      <a:r>
                        <a:rPr lang="en-US" altLang="ja-JP" dirty="0"/>
                        <a:t>['DESCR', 'data', '</a:t>
                      </a:r>
                      <a:r>
                        <a:rPr lang="en-US" altLang="ja-JP" dirty="0" err="1"/>
                        <a:t>feature_names</a:t>
                      </a:r>
                      <a:r>
                        <a:rPr lang="en-US" altLang="ja-JP" dirty="0"/>
                        <a:t>', 'frame', 'images', 'target', '</a:t>
                      </a:r>
                      <a:r>
                        <a:rPr lang="en-US" altLang="ja-JP" dirty="0" err="1"/>
                        <a:t>target_names</a:t>
                      </a:r>
                      <a:r>
                        <a:rPr lang="en-US" altLang="ja-JP" dirty="0"/>
                        <a:t>']</a:t>
                      </a:r>
                      <a:endParaRPr kumimoji="1" lang="ja-JP" altLang="en-US" dirty="0"/>
                    </a:p>
                  </a:txBody>
                  <a:tcPr/>
                </a:tc>
                <a:extLst>
                  <a:ext uri="{0D108BD9-81ED-4DB2-BD59-A6C34878D82A}">
                    <a16:rowId xmlns:a16="http://schemas.microsoft.com/office/drawing/2014/main" val="4135553135"/>
                  </a:ext>
                </a:extLst>
              </a:tr>
            </a:tbl>
          </a:graphicData>
        </a:graphic>
      </p:graphicFrame>
      <p:graphicFrame>
        <p:nvGraphicFramePr>
          <p:cNvPr id="6" name="表 5">
            <a:extLst>
              <a:ext uri="{FF2B5EF4-FFF2-40B4-BE49-F238E27FC236}">
                <a16:creationId xmlns:a16="http://schemas.microsoft.com/office/drawing/2014/main" id="{98AD8B72-8516-4A7F-900F-B688220DD91E}"/>
              </a:ext>
            </a:extLst>
          </p:cNvPr>
          <p:cNvGraphicFramePr>
            <a:graphicFrameLocks noGrp="1"/>
          </p:cNvGraphicFramePr>
          <p:nvPr>
            <p:extLst>
              <p:ext uri="{D42A27DB-BD31-4B8C-83A1-F6EECF244321}">
                <p14:modId xmlns:p14="http://schemas.microsoft.com/office/powerpoint/2010/main" val="3882524146"/>
              </p:ext>
            </p:extLst>
          </p:nvPr>
        </p:nvGraphicFramePr>
        <p:xfrm>
          <a:off x="905328" y="3429000"/>
          <a:ext cx="8128000" cy="339504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27467410"/>
                    </a:ext>
                  </a:extLst>
                </a:gridCol>
                <a:gridCol w="4064000">
                  <a:extLst>
                    <a:ext uri="{9D8B030D-6E8A-4147-A177-3AD203B41FA5}">
                      <a16:colId xmlns:a16="http://schemas.microsoft.com/office/drawing/2014/main" val="1553414870"/>
                    </a:ext>
                  </a:extLst>
                </a:gridCol>
              </a:tblGrid>
              <a:tr h="439430">
                <a:tc>
                  <a:txBody>
                    <a:bodyPr/>
                    <a:lstStyle/>
                    <a:p>
                      <a:r>
                        <a:rPr kumimoji="1" lang="en-US" altLang="ja-JP" dirty="0"/>
                        <a:t>DESCR</a:t>
                      </a:r>
                      <a:endParaRPr kumimoji="1" lang="ja-JP" altLang="en-US" dirty="0"/>
                    </a:p>
                  </a:txBody>
                  <a:tcPr/>
                </a:tc>
                <a:tc>
                  <a:txBody>
                    <a:bodyPr/>
                    <a:lstStyle/>
                    <a:p>
                      <a:r>
                        <a:rPr kumimoji="1" lang="ja-JP" altLang="en-US" dirty="0"/>
                        <a:t>データセットの説明文</a:t>
                      </a:r>
                    </a:p>
                  </a:txBody>
                  <a:tcPr/>
                </a:tc>
                <a:extLst>
                  <a:ext uri="{0D108BD9-81ED-4DB2-BD59-A6C34878D82A}">
                    <a16:rowId xmlns:a16="http://schemas.microsoft.com/office/drawing/2014/main" val="2416992120"/>
                  </a:ext>
                </a:extLst>
              </a:tr>
              <a:tr h="758468">
                <a:tc>
                  <a:txBody>
                    <a:bodyPr/>
                    <a:lstStyle/>
                    <a:p>
                      <a:r>
                        <a:rPr kumimoji="1" lang="en-US" altLang="ja-JP" dirty="0"/>
                        <a:t>data</a:t>
                      </a:r>
                      <a:endParaRPr kumimoji="1" lang="ja-JP" altLang="en-US" dirty="0"/>
                    </a:p>
                  </a:txBody>
                  <a:tcPr/>
                </a:tc>
                <a:tc>
                  <a:txBody>
                    <a:bodyPr/>
                    <a:lstStyle/>
                    <a:p>
                      <a:r>
                        <a:rPr kumimoji="1" lang="ja-JP" altLang="en-US" dirty="0"/>
                        <a:t>画像データ</a:t>
                      </a:r>
                      <a:r>
                        <a:rPr kumimoji="1" lang="en-US" altLang="ja-JP" dirty="0"/>
                        <a:t>(</a:t>
                      </a:r>
                      <a:r>
                        <a:rPr kumimoji="1" lang="ja-JP" altLang="en-US" dirty="0"/>
                        <a:t>特徴量：訓練とテストデータ</a:t>
                      </a:r>
                      <a:r>
                        <a:rPr kumimoji="1" lang="en-US" altLang="ja-JP" dirty="0"/>
                        <a:t>)</a:t>
                      </a:r>
                      <a:endParaRPr kumimoji="1" lang="ja-JP" altLang="en-US" dirty="0"/>
                    </a:p>
                  </a:txBody>
                  <a:tcPr/>
                </a:tc>
                <a:extLst>
                  <a:ext uri="{0D108BD9-81ED-4DB2-BD59-A6C34878D82A}">
                    <a16:rowId xmlns:a16="http://schemas.microsoft.com/office/drawing/2014/main" val="3476043373"/>
                  </a:ext>
                </a:extLst>
              </a:tr>
              <a:tr h="439430">
                <a:tc>
                  <a:txBody>
                    <a:bodyPr/>
                    <a:lstStyle/>
                    <a:p>
                      <a:r>
                        <a:rPr kumimoji="1" lang="en-US" altLang="ja-JP" dirty="0" err="1"/>
                        <a:t>feature_names</a:t>
                      </a:r>
                      <a:endParaRPr kumimoji="1" lang="ja-JP" altLang="en-US" dirty="0"/>
                    </a:p>
                  </a:txBody>
                  <a:tcPr/>
                </a:tc>
                <a:tc>
                  <a:txBody>
                    <a:bodyPr/>
                    <a:lstStyle/>
                    <a:p>
                      <a:r>
                        <a:rPr kumimoji="1" lang="ja-JP" altLang="en-US" dirty="0"/>
                        <a:t>画像データの名前</a:t>
                      </a:r>
                    </a:p>
                  </a:txBody>
                  <a:tcPr/>
                </a:tc>
                <a:extLst>
                  <a:ext uri="{0D108BD9-81ED-4DB2-BD59-A6C34878D82A}">
                    <a16:rowId xmlns:a16="http://schemas.microsoft.com/office/drawing/2014/main" val="561371385"/>
                  </a:ext>
                </a:extLst>
              </a:tr>
              <a:tr h="439430">
                <a:tc>
                  <a:txBody>
                    <a:bodyPr/>
                    <a:lstStyle/>
                    <a:p>
                      <a:r>
                        <a:rPr kumimoji="1" lang="en-US" altLang="ja-JP" dirty="0"/>
                        <a:t>frame</a:t>
                      </a:r>
                      <a:endParaRPr kumimoji="1" lang="ja-JP" altLang="en-US" dirty="0"/>
                    </a:p>
                  </a:txBody>
                  <a:tcPr/>
                </a:tc>
                <a:tc>
                  <a:txBody>
                    <a:bodyPr/>
                    <a:lstStyle/>
                    <a:p>
                      <a:r>
                        <a:rPr kumimoji="1" lang="en-US" altLang="ja-JP" dirty="0"/>
                        <a:t>None</a:t>
                      </a:r>
                      <a:endParaRPr kumimoji="1" lang="ja-JP" altLang="en-US" dirty="0"/>
                    </a:p>
                  </a:txBody>
                  <a:tcPr/>
                </a:tc>
                <a:extLst>
                  <a:ext uri="{0D108BD9-81ED-4DB2-BD59-A6C34878D82A}">
                    <a16:rowId xmlns:a16="http://schemas.microsoft.com/office/drawing/2014/main" val="3823935779"/>
                  </a:ext>
                </a:extLst>
              </a:tr>
              <a:tr h="439430">
                <a:tc>
                  <a:txBody>
                    <a:bodyPr/>
                    <a:lstStyle/>
                    <a:p>
                      <a:r>
                        <a:rPr kumimoji="1" lang="en-US" altLang="ja-JP" dirty="0"/>
                        <a:t>images</a:t>
                      </a:r>
                      <a:endParaRPr kumimoji="1" lang="ja-JP" altLang="en-US" dirty="0"/>
                    </a:p>
                  </a:txBody>
                  <a:tcPr/>
                </a:tc>
                <a:tc>
                  <a:txBody>
                    <a:bodyPr/>
                    <a:lstStyle/>
                    <a:p>
                      <a:r>
                        <a:rPr kumimoji="1" lang="ja-JP" altLang="en-US" dirty="0"/>
                        <a:t>画像データを</a:t>
                      </a:r>
                      <a:r>
                        <a:rPr kumimoji="1" lang="en-US" altLang="ja-JP" dirty="0"/>
                        <a:t>8x8</a:t>
                      </a:r>
                      <a:r>
                        <a:rPr kumimoji="1" lang="ja-JP" altLang="en-US" dirty="0"/>
                        <a:t>にしたもの</a:t>
                      </a:r>
                      <a:endParaRPr kumimoji="1" lang="en-US" altLang="ja-JP" dirty="0"/>
                    </a:p>
                  </a:txBody>
                  <a:tcPr/>
                </a:tc>
                <a:extLst>
                  <a:ext uri="{0D108BD9-81ED-4DB2-BD59-A6C34878D82A}">
                    <a16:rowId xmlns:a16="http://schemas.microsoft.com/office/drawing/2014/main" val="3401402499"/>
                  </a:ext>
                </a:extLst>
              </a:tr>
              <a:tr h="439430">
                <a:tc>
                  <a:txBody>
                    <a:bodyPr/>
                    <a:lstStyle/>
                    <a:p>
                      <a:r>
                        <a:rPr kumimoji="1" lang="en-US" altLang="ja-JP" dirty="0"/>
                        <a:t>target</a:t>
                      </a:r>
                      <a:endParaRPr kumimoji="1" lang="ja-JP" altLang="en-US" dirty="0"/>
                    </a:p>
                  </a:txBody>
                  <a:tcPr/>
                </a:tc>
                <a:tc>
                  <a:txBody>
                    <a:bodyPr/>
                    <a:lstStyle/>
                    <a:p>
                      <a:r>
                        <a:rPr kumimoji="1" lang="ja-JP" altLang="en-US" dirty="0"/>
                        <a:t>画像データに対応する数字</a:t>
                      </a:r>
                      <a:endParaRPr kumimoji="1" lang="en-US" altLang="ja-JP" dirty="0"/>
                    </a:p>
                  </a:txBody>
                  <a:tcPr/>
                </a:tc>
                <a:extLst>
                  <a:ext uri="{0D108BD9-81ED-4DB2-BD59-A6C34878D82A}">
                    <a16:rowId xmlns:a16="http://schemas.microsoft.com/office/drawing/2014/main" val="855511091"/>
                  </a:ext>
                </a:extLst>
              </a:tr>
              <a:tr h="439430">
                <a:tc>
                  <a:txBody>
                    <a:bodyPr/>
                    <a:lstStyle/>
                    <a:p>
                      <a:r>
                        <a:rPr kumimoji="1" lang="en-US" altLang="ja-JP" dirty="0" err="1"/>
                        <a:t>target_names</a:t>
                      </a:r>
                      <a:endParaRPr kumimoji="1" lang="ja-JP" altLang="en-US" dirty="0"/>
                    </a:p>
                  </a:txBody>
                  <a:tcPr/>
                </a:tc>
                <a:tc>
                  <a:txBody>
                    <a:bodyPr/>
                    <a:lstStyle/>
                    <a:p>
                      <a:r>
                        <a:rPr kumimoji="1" lang="en-US" altLang="ja-JP" dirty="0"/>
                        <a:t>target</a:t>
                      </a:r>
                      <a:r>
                        <a:rPr kumimoji="1" lang="ja-JP" altLang="en-US" dirty="0"/>
                        <a:t>データの名前</a:t>
                      </a:r>
                      <a:endParaRPr kumimoji="1" lang="en-US" altLang="ja-JP" dirty="0"/>
                    </a:p>
                  </a:txBody>
                  <a:tcPr/>
                </a:tc>
                <a:extLst>
                  <a:ext uri="{0D108BD9-81ED-4DB2-BD59-A6C34878D82A}">
                    <a16:rowId xmlns:a16="http://schemas.microsoft.com/office/drawing/2014/main" val="2997760755"/>
                  </a:ext>
                </a:extLst>
              </a:tr>
            </a:tbl>
          </a:graphicData>
        </a:graphic>
      </p:graphicFrame>
    </p:spTree>
    <p:extLst>
      <p:ext uri="{BB962C8B-B14F-4D97-AF65-F5344CB8AC3E}">
        <p14:creationId xmlns:p14="http://schemas.microsoft.com/office/powerpoint/2010/main" val="1003575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0A689-E6DE-4E1B-A5CC-0171AAC71B5F}"/>
              </a:ext>
            </a:extLst>
          </p:cNvPr>
          <p:cNvSpPr>
            <a:spLocks noGrp="1"/>
          </p:cNvSpPr>
          <p:nvPr>
            <p:ph type="title"/>
          </p:nvPr>
        </p:nvSpPr>
        <p:spPr/>
        <p:txBody>
          <a:bodyPr/>
          <a:lstStyle/>
          <a:p>
            <a:r>
              <a:rPr lang="ja-JP" altLang="en-US" dirty="0"/>
              <a:t>訓練データとテストデータの用意</a:t>
            </a:r>
            <a:endParaRPr kumimoji="1" lang="ja-JP" altLang="en-US" dirty="0"/>
          </a:p>
        </p:txBody>
      </p:sp>
      <p:sp>
        <p:nvSpPr>
          <p:cNvPr id="3" name="コンテンツ プレースホルダー 2">
            <a:extLst>
              <a:ext uri="{FF2B5EF4-FFF2-40B4-BE49-F238E27FC236}">
                <a16:creationId xmlns:a16="http://schemas.microsoft.com/office/drawing/2014/main" id="{38DB39C7-B7C5-4CC9-8D58-27EFFF7D6BBB}"/>
              </a:ext>
            </a:extLst>
          </p:cNvPr>
          <p:cNvSpPr>
            <a:spLocks noGrp="1"/>
          </p:cNvSpPr>
          <p:nvPr>
            <p:ph idx="1"/>
          </p:nvPr>
        </p:nvSpPr>
        <p:spPr/>
        <p:txBody>
          <a:bodyPr/>
          <a:lstStyle/>
          <a:p>
            <a:r>
              <a:rPr kumimoji="1" lang="ja-JP" altLang="en-US" dirty="0"/>
              <a:t>今回は読み込んだデータセットの</a:t>
            </a:r>
            <a:r>
              <a:rPr kumimoji="1" lang="en-US" altLang="ja-JP" dirty="0"/>
              <a:t>2/3</a:t>
            </a:r>
            <a:r>
              <a:rPr lang="ja-JP" altLang="en-US" dirty="0"/>
              <a:t>を訓練データ</a:t>
            </a:r>
            <a:r>
              <a:rPr lang="en-US" altLang="ja-JP" dirty="0"/>
              <a:t>,1/3</a:t>
            </a:r>
            <a:r>
              <a:rPr lang="ja-JP" altLang="en-US" dirty="0"/>
              <a:t>をテストデータとする。</a:t>
            </a:r>
            <a:endParaRPr lang="en-US" altLang="ja-JP" dirty="0"/>
          </a:p>
          <a:p>
            <a:pPr marL="0" indent="0">
              <a:buNone/>
            </a:pPr>
            <a:r>
              <a:rPr kumimoji="1" lang="ja-JP" altLang="en-US" dirty="0"/>
              <a:t>画像データ</a:t>
            </a:r>
            <a:endParaRPr kumimoji="1" lang="en-US" altLang="ja-JP" dirty="0"/>
          </a:p>
          <a:p>
            <a:pPr marL="0" indent="0">
              <a:buNone/>
            </a:pPr>
            <a:r>
              <a:rPr lang="en-US" altLang="ja-JP" dirty="0" err="1"/>
              <a:t>digits.data</a:t>
            </a:r>
            <a:endParaRPr lang="en-US" altLang="ja-JP" dirty="0"/>
          </a:p>
          <a:p>
            <a:pPr marL="0" indent="0">
              <a:buNone/>
            </a:pPr>
            <a:r>
              <a:rPr kumimoji="1" lang="ja-JP" altLang="en-US" dirty="0"/>
              <a:t>教師データ</a:t>
            </a:r>
            <a:endParaRPr kumimoji="1" lang="en-US" altLang="ja-JP" dirty="0"/>
          </a:p>
          <a:p>
            <a:pPr marL="0" indent="0">
              <a:buNone/>
            </a:pPr>
            <a:r>
              <a:rPr lang="en-US" altLang="ja-JP" dirty="0" err="1"/>
              <a:t>digits.target</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p:txBody>
      </p:sp>
      <p:sp>
        <p:nvSpPr>
          <p:cNvPr id="4" name="正方形/長方形 3">
            <a:extLst>
              <a:ext uri="{FF2B5EF4-FFF2-40B4-BE49-F238E27FC236}">
                <a16:creationId xmlns:a16="http://schemas.microsoft.com/office/drawing/2014/main" id="{31DCD6EB-3467-489C-B591-40D4719808E6}"/>
              </a:ext>
            </a:extLst>
          </p:cNvPr>
          <p:cNvSpPr/>
          <p:nvPr/>
        </p:nvSpPr>
        <p:spPr>
          <a:xfrm>
            <a:off x="2730014" y="2821233"/>
            <a:ext cx="2846567" cy="723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X_train</a:t>
            </a:r>
            <a:r>
              <a:rPr kumimoji="1" lang="en-US" altLang="ja-JP" dirty="0"/>
              <a:t>:</a:t>
            </a:r>
            <a:r>
              <a:rPr kumimoji="1" lang="ja-JP" altLang="en-US" dirty="0"/>
              <a:t>訓練データ</a:t>
            </a:r>
          </a:p>
        </p:txBody>
      </p:sp>
      <p:sp>
        <p:nvSpPr>
          <p:cNvPr id="5" name="正方形/長方形 4">
            <a:extLst>
              <a:ext uri="{FF2B5EF4-FFF2-40B4-BE49-F238E27FC236}">
                <a16:creationId xmlns:a16="http://schemas.microsoft.com/office/drawing/2014/main" id="{E623F852-AC75-40CC-8BD4-96C508F95B08}"/>
              </a:ext>
            </a:extLst>
          </p:cNvPr>
          <p:cNvSpPr/>
          <p:nvPr/>
        </p:nvSpPr>
        <p:spPr>
          <a:xfrm>
            <a:off x="2730015" y="3674982"/>
            <a:ext cx="2846567" cy="723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y_train</a:t>
            </a:r>
            <a:r>
              <a:rPr kumimoji="1" lang="en-US" altLang="ja-JP" dirty="0"/>
              <a:t>:</a:t>
            </a:r>
            <a:r>
              <a:rPr kumimoji="1" lang="ja-JP" altLang="en-US" dirty="0"/>
              <a:t>教師データ</a:t>
            </a:r>
          </a:p>
        </p:txBody>
      </p:sp>
      <p:sp>
        <p:nvSpPr>
          <p:cNvPr id="6" name="正方形/長方形 5">
            <a:extLst>
              <a:ext uri="{FF2B5EF4-FFF2-40B4-BE49-F238E27FC236}">
                <a16:creationId xmlns:a16="http://schemas.microsoft.com/office/drawing/2014/main" id="{05A8421A-F65B-40D9-A1F3-067EAB8B3C9A}"/>
              </a:ext>
            </a:extLst>
          </p:cNvPr>
          <p:cNvSpPr/>
          <p:nvPr/>
        </p:nvSpPr>
        <p:spPr>
          <a:xfrm>
            <a:off x="5681273" y="2821233"/>
            <a:ext cx="1792953" cy="723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X_test</a:t>
            </a:r>
            <a:r>
              <a:rPr kumimoji="1" lang="en-US" altLang="ja-JP" dirty="0"/>
              <a:t>:</a:t>
            </a:r>
            <a:r>
              <a:rPr kumimoji="1" lang="ja-JP" altLang="en-US" dirty="0"/>
              <a:t>テストデータ</a:t>
            </a:r>
          </a:p>
        </p:txBody>
      </p:sp>
      <p:sp>
        <p:nvSpPr>
          <p:cNvPr id="7" name="正方形/長方形 6">
            <a:extLst>
              <a:ext uri="{FF2B5EF4-FFF2-40B4-BE49-F238E27FC236}">
                <a16:creationId xmlns:a16="http://schemas.microsoft.com/office/drawing/2014/main" id="{FCC52644-4890-4CFC-B6B2-FCB07B8BCB9E}"/>
              </a:ext>
            </a:extLst>
          </p:cNvPr>
          <p:cNvSpPr/>
          <p:nvPr/>
        </p:nvSpPr>
        <p:spPr>
          <a:xfrm>
            <a:off x="5681273" y="3674981"/>
            <a:ext cx="1792953" cy="723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y_test</a:t>
            </a:r>
            <a:r>
              <a:rPr kumimoji="1" lang="en-US" altLang="ja-JP" dirty="0"/>
              <a:t>:</a:t>
            </a:r>
            <a:r>
              <a:rPr kumimoji="1" lang="ja-JP" altLang="en-US" dirty="0"/>
              <a:t>教師データ</a:t>
            </a:r>
          </a:p>
        </p:txBody>
      </p:sp>
    </p:spTree>
    <p:extLst>
      <p:ext uri="{BB962C8B-B14F-4D97-AF65-F5344CB8AC3E}">
        <p14:creationId xmlns:p14="http://schemas.microsoft.com/office/powerpoint/2010/main" val="347673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F055C4BC-6C04-4775-9C4C-14432CBF5825}"/>
              </a:ext>
            </a:extLst>
          </p:cNvPr>
          <p:cNvGraphicFramePr>
            <a:graphicFrameLocks noGrp="1"/>
          </p:cNvGraphicFramePr>
          <p:nvPr>
            <p:extLst>
              <p:ext uri="{D42A27DB-BD31-4B8C-83A1-F6EECF244321}">
                <p14:modId xmlns:p14="http://schemas.microsoft.com/office/powerpoint/2010/main" val="2362221324"/>
              </p:ext>
            </p:extLst>
          </p:nvPr>
        </p:nvGraphicFramePr>
        <p:xfrm>
          <a:off x="1333899" y="336320"/>
          <a:ext cx="8128000" cy="5303520"/>
        </p:xfrm>
        <a:graphic>
          <a:graphicData uri="http://schemas.openxmlformats.org/drawingml/2006/table">
            <a:tbl>
              <a:tblPr firstRow="1" bandRow="1">
                <a:tableStyleId>{7E9639D4-E3E2-4D34-9284-5A2195B3D0D7}</a:tableStyleId>
              </a:tblPr>
              <a:tblGrid>
                <a:gridCol w="8128000">
                  <a:extLst>
                    <a:ext uri="{9D8B030D-6E8A-4147-A177-3AD203B41FA5}">
                      <a16:colId xmlns:a16="http://schemas.microsoft.com/office/drawing/2014/main" val="3252079831"/>
                    </a:ext>
                  </a:extLst>
                </a:gridCol>
              </a:tblGrid>
              <a:tr h="207911">
                <a:tc>
                  <a:txBody>
                    <a:bodyPr/>
                    <a:lstStyle/>
                    <a:p>
                      <a:r>
                        <a:rPr kumimoji="1" lang="en-US" altLang="ja-JP" dirty="0"/>
                        <a:t>from </a:t>
                      </a:r>
                      <a:r>
                        <a:rPr kumimoji="1" lang="en-US" altLang="ja-JP" dirty="0" err="1"/>
                        <a:t>sklearn</a:t>
                      </a:r>
                      <a:r>
                        <a:rPr kumimoji="1" lang="en-US" altLang="ja-JP" dirty="0"/>
                        <a:t> import </a:t>
                      </a:r>
                      <a:r>
                        <a:rPr kumimoji="1" lang="en-US" altLang="ja-JP" dirty="0" err="1"/>
                        <a:t>datasets,svm</a:t>
                      </a:r>
                      <a:endParaRPr kumimoji="1" lang="en-US" altLang="ja-JP" dirty="0"/>
                    </a:p>
                    <a:p>
                      <a:r>
                        <a:rPr kumimoji="1" lang="en-US" altLang="ja-JP" dirty="0"/>
                        <a:t>digits=</a:t>
                      </a:r>
                      <a:r>
                        <a:rPr kumimoji="1" lang="en-US" altLang="ja-JP" dirty="0" err="1"/>
                        <a:t>datasets.load_digits</a:t>
                      </a:r>
                      <a:r>
                        <a:rPr kumimoji="1" lang="en-US" altLang="ja-JP" dirty="0"/>
                        <a:t>()</a:t>
                      </a:r>
                    </a:p>
                    <a:p>
                      <a:r>
                        <a:rPr kumimoji="1" lang="en-US" altLang="ja-JP" dirty="0" err="1"/>
                        <a:t>n_train</a:t>
                      </a:r>
                      <a:r>
                        <a:rPr kumimoji="1" lang="en-US" altLang="ja-JP" dirty="0"/>
                        <a:t>=</a:t>
                      </a:r>
                      <a:r>
                        <a:rPr kumimoji="1" lang="en-US" altLang="ja-JP" dirty="0" err="1"/>
                        <a:t>len</a:t>
                      </a:r>
                      <a:r>
                        <a:rPr kumimoji="1" lang="en-US" altLang="ja-JP" dirty="0"/>
                        <a:t>(</a:t>
                      </a:r>
                      <a:r>
                        <a:rPr kumimoji="1" lang="en-US" altLang="ja-JP" dirty="0" err="1"/>
                        <a:t>digits.data</a:t>
                      </a:r>
                      <a:r>
                        <a:rPr kumimoji="1" lang="en-US" altLang="ja-JP" dirty="0"/>
                        <a:t>)*2//3#</a:t>
                      </a:r>
                      <a:r>
                        <a:rPr kumimoji="1" lang="ja-JP" altLang="en-US" dirty="0"/>
                        <a:t>データの</a:t>
                      </a:r>
                      <a:r>
                        <a:rPr kumimoji="1" lang="en-US" altLang="ja-JP" dirty="0"/>
                        <a:t>2/3</a:t>
                      </a:r>
                      <a:r>
                        <a:rPr kumimoji="1" lang="ja-JP" altLang="en-US" dirty="0"/>
                        <a:t>の個数</a:t>
                      </a:r>
                    </a:p>
                    <a:p>
                      <a:r>
                        <a:rPr kumimoji="1" lang="en-US" altLang="ja-JP" dirty="0" err="1"/>
                        <a:t>X_train</a:t>
                      </a:r>
                      <a:r>
                        <a:rPr kumimoji="1" lang="en-US" altLang="ja-JP" dirty="0"/>
                        <a:t>=</a:t>
                      </a:r>
                      <a:r>
                        <a:rPr kumimoji="1" lang="en-US" altLang="ja-JP" dirty="0" err="1"/>
                        <a:t>digits.data</a:t>
                      </a:r>
                      <a:r>
                        <a:rPr kumimoji="1" lang="en-US" altLang="ja-JP" dirty="0"/>
                        <a:t>[:</a:t>
                      </a:r>
                      <a:r>
                        <a:rPr kumimoji="1" lang="en-US" altLang="ja-JP" dirty="0" err="1"/>
                        <a:t>n_train</a:t>
                      </a:r>
                      <a:r>
                        <a:rPr kumimoji="1" lang="en-US" altLang="ja-JP" dirty="0"/>
                        <a:t>]#data</a:t>
                      </a:r>
                      <a:r>
                        <a:rPr kumimoji="1" lang="ja-JP" altLang="en-US" dirty="0"/>
                        <a:t>の前半</a:t>
                      </a:r>
                      <a:r>
                        <a:rPr kumimoji="1" lang="en-US" altLang="ja-JP" dirty="0"/>
                        <a:t>2/3</a:t>
                      </a:r>
                    </a:p>
                    <a:p>
                      <a:r>
                        <a:rPr kumimoji="1" lang="en-US" altLang="ja-JP" dirty="0" err="1"/>
                        <a:t>y_train</a:t>
                      </a:r>
                      <a:r>
                        <a:rPr kumimoji="1" lang="en-US" altLang="ja-JP" dirty="0"/>
                        <a:t>=</a:t>
                      </a:r>
                      <a:r>
                        <a:rPr kumimoji="1" lang="en-US" altLang="ja-JP" dirty="0" err="1"/>
                        <a:t>digits.target</a:t>
                      </a:r>
                      <a:r>
                        <a:rPr kumimoji="1" lang="en-US" altLang="ja-JP" dirty="0"/>
                        <a:t>[:</a:t>
                      </a:r>
                      <a:r>
                        <a:rPr kumimoji="1" lang="en-US" altLang="ja-JP" dirty="0" err="1"/>
                        <a:t>n_train</a:t>
                      </a:r>
                      <a:r>
                        <a:rPr kumimoji="1" lang="en-US" altLang="ja-JP" dirty="0"/>
                        <a:t>]#target</a:t>
                      </a:r>
                      <a:r>
                        <a:rPr kumimoji="1" lang="ja-JP" altLang="en-US" dirty="0"/>
                        <a:t>の前半</a:t>
                      </a:r>
                      <a:r>
                        <a:rPr kumimoji="1" lang="en-US" altLang="ja-JP" dirty="0"/>
                        <a:t>2/3</a:t>
                      </a:r>
                    </a:p>
                    <a:p>
                      <a:r>
                        <a:rPr kumimoji="1" lang="en-US" altLang="ja-JP" dirty="0" err="1"/>
                        <a:t>X_test</a:t>
                      </a:r>
                      <a:r>
                        <a:rPr kumimoji="1" lang="en-US" altLang="ja-JP" dirty="0"/>
                        <a:t>=</a:t>
                      </a:r>
                      <a:r>
                        <a:rPr kumimoji="1" lang="en-US" altLang="ja-JP" dirty="0" err="1"/>
                        <a:t>digits.data</a:t>
                      </a:r>
                      <a:r>
                        <a:rPr kumimoji="1" lang="en-US" altLang="ja-JP" dirty="0"/>
                        <a:t>[</a:t>
                      </a:r>
                      <a:r>
                        <a:rPr kumimoji="1" lang="en-US" altLang="ja-JP" dirty="0" err="1"/>
                        <a:t>n_train</a:t>
                      </a:r>
                      <a:r>
                        <a:rPr kumimoji="1" lang="en-US" altLang="ja-JP" dirty="0"/>
                        <a:t>:]#data</a:t>
                      </a:r>
                      <a:r>
                        <a:rPr kumimoji="1" lang="ja-JP" altLang="en-US" dirty="0"/>
                        <a:t>の後半</a:t>
                      </a:r>
                      <a:r>
                        <a:rPr kumimoji="1" lang="en-US" altLang="ja-JP" dirty="0"/>
                        <a:t>1/3</a:t>
                      </a:r>
                    </a:p>
                    <a:p>
                      <a:r>
                        <a:rPr kumimoji="1" lang="en-US" altLang="ja-JP" dirty="0" err="1"/>
                        <a:t>y_test</a:t>
                      </a:r>
                      <a:r>
                        <a:rPr kumimoji="1" lang="en-US" altLang="ja-JP" dirty="0"/>
                        <a:t>=</a:t>
                      </a:r>
                      <a:r>
                        <a:rPr kumimoji="1" lang="en-US" altLang="ja-JP" dirty="0" err="1"/>
                        <a:t>digits.target</a:t>
                      </a:r>
                      <a:r>
                        <a:rPr kumimoji="1" lang="en-US" altLang="ja-JP" dirty="0"/>
                        <a:t>[</a:t>
                      </a:r>
                      <a:r>
                        <a:rPr kumimoji="1" lang="en-US" altLang="ja-JP" dirty="0" err="1"/>
                        <a:t>n_train</a:t>
                      </a:r>
                      <a:r>
                        <a:rPr kumimoji="1" lang="en-US" altLang="ja-JP" dirty="0"/>
                        <a:t>:]#target</a:t>
                      </a:r>
                      <a:r>
                        <a:rPr kumimoji="1" lang="ja-JP" altLang="en-US" dirty="0"/>
                        <a:t>の後半</a:t>
                      </a:r>
                      <a:r>
                        <a:rPr kumimoji="1" lang="en-US" altLang="ja-JP" dirty="0"/>
                        <a:t>1/3</a:t>
                      </a:r>
                    </a:p>
                    <a:p>
                      <a:r>
                        <a:rPr kumimoji="1" lang="en-US" altLang="ja-JP" dirty="0"/>
                        <a:t>#print([</a:t>
                      </a:r>
                      <a:r>
                        <a:rPr kumimoji="1" lang="en-US" altLang="ja-JP" dirty="0" err="1"/>
                        <a:t>d.shape</a:t>
                      </a:r>
                      <a:r>
                        <a:rPr kumimoji="1" lang="en-US" altLang="ja-JP" dirty="0"/>
                        <a:t> for d in [</a:t>
                      </a:r>
                      <a:r>
                        <a:rPr kumimoji="1" lang="en-US" altLang="ja-JP" dirty="0" err="1"/>
                        <a:t>X_train,y_train,X_test,y_test</a:t>
                      </a:r>
                      <a:r>
                        <a:rPr kumimoji="1" lang="en-US" altLang="ja-JP" dirty="0"/>
                        <a:t>]])</a:t>
                      </a:r>
                    </a:p>
                    <a:p>
                      <a:r>
                        <a:rPr kumimoji="1" lang="en-US" altLang="ja-JP" dirty="0" err="1"/>
                        <a:t>clf</a:t>
                      </a:r>
                      <a:r>
                        <a:rPr kumimoji="1" lang="en-US" altLang="ja-JP" dirty="0"/>
                        <a:t>=</a:t>
                      </a:r>
                      <a:r>
                        <a:rPr kumimoji="1" lang="en-US" altLang="ja-JP" dirty="0" err="1"/>
                        <a:t>svm.SVC</a:t>
                      </a:r>
                      <a:r>
                        <a:rPr kumimoji="1" lang="en-US" altLang="ja-JP" dirty="0"/>
                        <a:t>(gamma=0.001,C=100.0)</a:t>
                      </a:r>
                    </a:p>
                    <a:p>
                      <a:r>
                        <a:rPr kumimoji="1" lang="en-US" altLang="ja-JP" dirty="0"/>
                        <a:t>“”"gamma:</a:t>
                      </a:r>
                      <a:r>
                        <a:rPr kumimoji="1" lang="ja-JP" altLang="en-US" dirty="0"/>
                        <a:t>この値が大きいほど境界が複雑になる</a:t>
                      </a:r>
                    </a:p>
                    <a:p>
                      <a:r>
                        <a:rPr kumimoji="1" lang="ja-JP" altLang="en-US" dirty="0"/>
                        <a:t>   </a:t>
                      </a:r>
                      <a:r>
                        <a:rPr kumimoji="1" lang="en-US" altLang="ja-JP" dirty="0"/>
                        <a:t>C:</a:t>
                      </a:r>
                      <a:r>
                        <a:rPr kumimoji="1" lang="ja-JP" altLang="en-US" dirty="0"/>
                        <a:t>どれだけ誤分類を許すかのパラメータ</a:t>
                      </a:r>
                      <a:r>
                        <a:rPr kumimoji="1" lang="en-US" altLang="ja-JP" dirty="0"/>
                        <a:t>(</a:t>
                      </a:r>
                      <a:r>
                        <a:rPr kumimoji="1" lang="ja-JP" altLang="en-US" dirty="0"/>
                        <a:t>値が大きいほど厳しい</a:t>
                      </a:r>
                      <a:r>
                        <a:rPr kumimoji="1" lang="en-US" altLang="ja-JP" dirty="0"/>
                        <a:t>)</a:t>
                      </a:r>
                    </a:p>
                    <a:p>
                      <a:r>
                        <a:rPr kumimoji="1" lang="en-US" altLang="ja-JP" dirty="0"/>
                        <a:t>"""</a:t>
                      </a:r>
                    </a:p>
                    <a:p>
                      <a:r>
                        <a:rPr kumimoji="1" lang="en-US" altLang="ja-JP" dirty="0"/>
                        <a:t>#SVM</a:t>
                      </a:r>
                      <a:r>
                        <a:rPr kumimoji="1" lang="ja-JP" altLang="en-US" dirty="0"/>
                        <a:t>の学習</a:t>
                      </a:r>
                    </a:p>
                    <a:p>
                      <a:r>
                        <a:rPr kumimoji="1" lang="en-US" altLang="ja-JP" dirty="0" err="1"/>
                        <a:t>clf.fit</a:t>
                      </a:r>
                      <a:r>
                        <a:rPr kumimoji="1" lang="en-US" altLang="ja-JP" dirty="0"/>
                        <a:t>(</a:t>
                      </a:r>
                      <a:r>
                        <a:rPr kumimoji="1" lang="en-US" altLang="ja-JP" dirty="0" err="1"/>
                        <a:t>X_train,y_train</a:t>
                      </a:r>
                      <a:r>
                        <a:rPr kumimoji="1" lang="en-US" altLang="ja-JP" dirty="0"/>
                        <a:t>)#</a:t>
                      </a:r>
                      <a:r>
                        <a:rPr kumimoji="1" lang="ja-JP" altLang="en-US" dirty="0"/>
                        <a:t>学習</a:t>
                      </a:r>
                      <a:endParaRPr kumimoji="1" lang="en-US" altLang="ja-JP" dirty="0"/>
                    </a:p>
                    <a:p>
                      <a:r>
                        <a:rPr kumimoji="1" lang="en-US" altLang="ja-JP" dirty="0"/>
                        <a:t>print(</a:t>
                      </a:r>
                      <a:r>
                        <a:rPr kumimoji="1" lang="en-US" altLang="ja-JP" dirty="0" err="1"/>
                        <a:t>clf.score</a:t>
                      </a:r>
                      <a:r>
                        <a:rPr kumimoji="1" lang="en-US" altLang="ja-JP" dirty="0"/>
                        <a:t>(</a:t>
                      </a:r>
                      <a:r>
                        <a:rPr kumimoji="1" lang="en-US" altLang="ja-JP" dirty="0" err="1"/>
                        <a:t>X_test,y_test</a:t>
                      </a:r>
                      <a:r>
                        <a:rPr kumimoji="1" lang="en-US" altLang="ja-JP" dirty="0"/>
                        <a:t>))#</a:t>
                      </a:r>
                      <a:r>
                        <a:rPr kumimoji="1" lang="ja-JP" altLang="en-US" dirty="0"/>
                        <a:t>正答率？</a:t>
                      </a:r>
                      <a:endParaRPr kumimoji="1" lang="en-US" altLang="ja-JP" dirty="0"/>
                    </a:p>
                    <a:p>
                      <a:r>
                        <a:rPr kumimoji="1" lang="en-US" altLang="ja-JP" dirty="0"/>
                        <a:t>&gt;&gt;&gt;</a:t>
                      </a:r>
                      <a:r>
                        <a:rPr lang="en-US" altLang="ja-JP" dirty="0"/>
                        <a:t>0.9682804674457429</a:t>
                      </a:r>
                    </a:p>
                    <a:p>
                      <a:r>
                        <a:rPr kumimoji="1" lang="en-US" altLang="ja-JP" dirty="0"/>
                        <a:t>predicted=</a:t>
                      </a:r>
                      <a:r>
                        <a:rPr kumimoji="1" lang="en-US" altLang="ja-JP" dirty="0" err="1"/>
                        <a:t>clf.predict</a:t>
                      </a:r>
                      <a:r>
                        <a:rPr kumimoji="1" lang="en-US" altLang="ja-JP" dirty="0"/>
                        <a:t>(</a:t>
                      </a:r>
                      <a:r>
                        <a:rPr kumimoji="1" lang="en-US" altLang="ja-JP" dirty="0" err="1"/>
                        <a:t>X_test</a:t>
                      </a:r>
                      <a:r>
                        <a:rPr kumimoji="1" lang="en-US" altLang="ja-JP" dirty="0"/>
                        <a:t>)#</a:t>
                      </a:r>
                      <a:r>
                        <a:rPr kumimoji="1" lang="ja-JP" altLang="en-US" dirty="0"/>
                        <a:t>分類結果の取り出し</a:t>
                      </a:r>
                    </a:p>
                    <a:p>
                      <a:r>
                        <a:rPr kumimoji="1" lang="en-US" altLang="ja-JP" dirty="0"/>
                        <a:t>(</a:t>
                      </a:r>
                      <a:r>
                        <a:rPr kumimoji="1" lang="en-US" altLang="ja-JP" dirty="0" err="1"/>
                        <a:t>y_test</a:t>
                      </a:r>
                      <a:r>
                        <a:rPr kumimoji="1" lang="en-US" altLang="ja-JP" dirty="0"/>
                        <a:t> != predicted).sum() #</a:t>
                      </a:r>
                      <a:r>
                        <a:rPr kumimoji="1" lang="ja-JP" altLang="en-US" dirty="0"/>
                        <a:t>誤検出した総数</a:t>
                      </a:r>
                      <a:endParaRPr kumimoji="1" lang="en-US" altLang="ja-JP" dirty="0"/>
                    </a:p>
                    <a:p>
                      <a:r>
                        <a:rPr kumimoji="1" lang="en-US" altLang="ja-JP" dirty="0"/>
                        <a:t>&gt;&gt;&gt;</a:t>
                      </a:r>
                      <a:r>
                        <a:rPr lang="en-US" altLang="ja-JP" dirty="0"/>
                        <a:t>19</a:t>
                      </a:r>
                      <a:endParaRPr kumimoji="1" lang="ja-JP" altLang="en-US" dirty="0"/>
                    </a:p>
                  </a:txBody>
                  <a:tcPr/>
                </a:tc>
                <a:extLst>
                  <a:ext uri="{0D108BD9-81ED-4DB2-BD59-A6C34878D82A}">
                    <a16:rowId xmlns:a16="http://schemas.microsoft.com/office/drawing/2014/main" val="794780650"/>
                  </a:ext>
                </a:extLst>
              </a:tr>
            </a:tbl>
          </a:graphicData>
        </a:graphic>
      </p:graphicFrame>
    </p:spTree>
    <p:extLst>
      <p:ext uri="{BB962C8B-B14F-4D97-AF65-F5344CB8AC3E}">
        <p14:creationId xmlns:p14="http://schemas.microsoft.com/office/powerpoint/2010/main" val="332570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CA2EE-832A-4E09-9023-DAF8D7DCD2BE}"/>
              </a:ext>
            </a:extLst>
          </p:cNvPr>
          <p:cNvSpPr>
            <a:spLocks noGrp="1"/>
          </p:cNvSpPr>
          <p:nvPr>
            <p:ph type="title"/>
          </p:nvPr>
        </p:nvSpPr>
        <p:spPr/>
        <p:txBody>
          <a:bodyPr/>
          <a:lstStyle/>
          <a:p>
            <a:r>
              <a:rPr lang="ja-JP" altLang="en-US" dirty="0"/>
              <a:t>学習結果の評価レポート</a:t>
            </a:r>
            <a:endParaRPr kumimoji="1" lang="ja-JP" altLang="en-US" dirty="0"/>
          </a:p>
        </p:txBody>
      </p:sp>
      <p:sp>
        <p:nvSpPr>
          <p:cNvPr id="3" name="コンテンツ プレースホルダー 2">
            <a:extLst>
              <a:ext uri="{FF2B5EF4-FFF2-40B4-BE49-F238E27FC236}">
                <a16:creationId xmlns:a16="http://schemas.microsoft.com/office/drawing/2014/main" id="{FB4BBB3B-604D-4B80-9F67-7E5F22B39EE0}"/>
              </a:ext>
            </a:extLst>
          </p:cNvPr>
          <p:cNvSpPr>
            <a:spLocks noGrp="1"/>
          </p:cNvSpPr>
          <p:nvPr>
            <p:ph idx="1"/>
          </p:nvPr>
        </p:nvSpPr>
        <p:spPr/>
        <p:txBody>
          <a:bodyPr/>
          <a:lstStyle/>
          <a:p>
            <a:r>
              <a:rPr kumimoji="1" lang="en-US" altLang="ja-JP" dirty="0" err="1"/>
              <a:t>Sklearn</a:t>
            </a:r>
            <a:r>
              <a:rPr kumimoji="1" lang="ja-JP" altLang="en-US" dirty="0"/>
              <a:t>の</a:t>
            </a:r>
            <a:r>
              <a:rPr lang="en-US" altLang="ja-JP" dirty="0" err="1"/>
              <a:t>metrics.confusion_matrix</a:t>
            </a:r>
            <a:r>
              <a:rPr lang="en-US" altLang="ja-JP" dirty="0"/>
              <a:t>()</a:t>
            </a:r>
            <a:r>
              <a:rPr lang="ja-JP" altLang="en-US" dirty="0"/>
              <a:t>では、各数字ごとに正解した数とどの数字と読み間違えたかチェックできる。</a:t>
            </a:r>
            <a:endParaRPr lang="en-US" altLang="ja-JP" dirty="0"/>
          </a:p>
          <a:p>
            <a:pPr marL="0" indent="0">
              <a:buNone/>
            </a:pPr>
            <a:r>
              <a:rPr kumimoji="1" lang="en-US" altLang="ja-JP" dirty="0"/>
              <a:t>Precision:</a:t>
            </a:r>
            <a:r>
              <a:rPr kumimoji="1" lang="ja-JP" altLang="en-US" dirty="0"/>
              <a:t>適合率</a:t>
            </a:r>
            <a:endParaRPr kumimoji="1" lang="en-US" altLang="ja-JP" dirty="0"/>
          </a:p>
          <a:p>
            <a:pPr marL="0" indent="0">
              <a:buNone/>
            </a:pPr>
            <a:r>
              <a:rPr lang="en-US" altLang="ja-JP" dirty="0"/>
              <a:t>recall:</a:t>
            </a:r>
            <a:r>
              <a:rPr lang="ja-JP" altLang="en-US" dirty="0"/>
              <a:t>再現率</a:t>
            </a:r>
            <a:endParaRPr lang="en-US" altLang="ja-JP" dirty="0"/>
          </a:p>
          <a:p>
            <a:pPr marL="0" indent="0">
              <a:buNone/>
            </a:pPr>
            <a:r>
              <a:rPr lang="en-US" altLang="ja-JP" dirty="0" err="1"/>
              <a:t>f</a:t>
            </a:r>
            <a:r>
              <a:rPr kumimoji="1" lang="en-US" altLang="ja-JP" dirty="0" err="1"/>
              <a:t>l-score:F</a:t>
            </a:r>
            <a:r>
              <a:rPr kumimoji="1" lang="ja-JP" altLang="en-US" dirty="0"/>
              <a:t>値</a:t>
            </a:r>
            <a:r>
              <a:rPr kumimoji="1" lang="en-US" altLang="ja-JP" dirty="0"/>
              <a:t>(</a:t>
            </a:r>
            <a:r>
              <a:rPr lang="ja-JP" altLang="en-US" dirty="0"/>
              <a:t>再現率と適合率の調和平均</a:t>
            </a:r>
            <a:r>
              <a:rPr kumimoji="1" lang="en-US" altLang="ja-JP" dirty="0"/>
              <a:t>)</a:t>
            </a:r>
          </a:p>
          <a:p>
            <a:pPr marL="0" indent="0">
              <a:buNone/>
            </a:pPr>
            <a:r>
              <a:rPr lang="en-US" altLang="ja-JP" dirty="0"/>
              <a:t>support:</a:t>
            </a:r>
            <a:r>
              <a:rPr lang="ja-JP" altLang="en-US" dirty="0"/>
              <a:t>個数</a:t>
            </a:r>
            <a:endParaRPr kumimoji="1" lang="ja-JP" altLang="en-US" dirty="0"/>
          </a:p>
        </p:txBody>
      </p:sp>
    </p:spTree>
    <p:extLst>
      <p:ext uri="{BB962C8B-B14F-4D97-AF65-F5344CB8AC3E}">
        <p14:creationId xmlns:p14="http://schemas.microsoft.com/office/powerpoint/2010/main" val="3822552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A99EBC75-F731-4B47-8032-2C6BA4B979BB}"/>
              </a:ext>
            </a:extLst>
          </p:cNvPr>
          <p:cNvGraphicFramePr>
            <a:graphicFrameLocks noGrp="1"/>
          </p:cNvGraphicFramePr>
          <p:nvPr>
            <p:extLst>
              <p:ext uri="{D42A27DB-BD31-4B8C-83A1-F6EECF244321}">
                <p14:modId xmlns:p14="http://schemas.microsoft.com/office/powerpoint/2010/main" val="4007068651"/>
              </p:ext>
            </p:extLst>
          </p:nvPr>
        </p:nvGraphicFramePr>
        <p:xfrm>
          <a:off x="0" y="59708"/>
          <a:ext cx="6096000" cy="5303520"/>
        </p:xfrm>
        <a:graphic>
          <a:graphicData uri="http://schemas.openxmlformats.org/drawingml/2006/table">
            <a:tbl>
              <a:tblPr firstRow="1" bandRow="1">
                <a:tableStyleId>{7E9639D4-E3E2-4D34-9284-5A2195B3D0D7}</a:tableStyleId>
              </a:tblPr>
              <a:tblGrid>
                <a:gridCol w="6096000">
                  <a:extLst>
                    <a:ext uri="{9D8B030D-6E8A-4147-A177-3AD203B41FA5}">
                      <a16:colId xmlns:a16="http://schemas.microsoft.com/office/drawing/2014/main" val="3030160315"/>
                    </a:ext>
                  </a:extLst>
                </a:gridCol>
              </a:tblGrid>
              <a:tr h="370840">
                <a:tc>
                  <a:txBody>
                    <a:bodyPr/>
                    <a:lstStyle/>
                    <a:p>
                      <a:r>
                        <a:rPr kumimoji="1" lang="en-US" altLang="ja-JP" dirty="0"/>
                        <a:t>from </a:t>
                      </a:r>
                      <a:r>
                        <a:rPr kumimoji="1" lang="en-US" altLang="ja-JP" dirty="0" err="1"/>
                        <a:t>sklearn</a:t>
                      </a:r>
                      <a:r>
                        <a:rPr kumimoji="1" lang="en-US" altLang="ja-JP" dirty="0"/>
                        <a:t> import metrics as met</a:t>
                      </a:r>
                    </a:p>
                    <a:p>
                      <a:r>
                        <a:rPr kumimoji="1" lang="en-US" altLang="ja-JP" dirty="0"/>
                        <a:t>print(</a:t>
                      </a:r>
                      <a:r>
                        <a:rPr kumimoji="1" lang="en-US" altLang="ja-JP" dirty="0" err="1"/>
                        <a:t>met.classification_report</a:t>
                      </a:r>
                      <a:r>
                        <a:rPr kumimoji="1" lang="en-US" altLang="ja-JP" dirty="0"/>
                        <a:t>(</a:t>
                      </a:r>
                      <a:r>
                        <a:rPr kumimoji="1" lang="en-US" altLang="ja-JP" dirty="0" err="1"/>
                        <a:t>y_test,predicted</a:t>
                      </a:r>
                      <a:r>
                        <a:rPr kumimoji="1" lang="en-US" altLang="ja-JP" dirty="0"/>
                        <a:t>))</a:t>
                      </a:r>
                    </a:p>
                    <a:p>
                      <a:r>
                        <a:rPr kumimoji="1" lang="en-US" altLang="ja-JP" dirty="0"/>
                        <a:t>print(</a:t>
                      </a:r>
                      <a:r>
                        <a:rPr kumimoji="1" lang="en-US" altLang="ja-JP" dirty="0" err="1"/>
                        <a:t>met.confusion_matrix</a:t>
                      </a:r>
                      <a:r>
                        <a:rPr kumimoji="1" lang="en-US" altLang="ja-JP" dirty="0"/>
                        <a:t>(</a:t>
                      </a:r>
                      <a:r>
                        <a:rPr kumimoji="1" lang="en-US" altLang="ja-JP" dirty="0" err="1"/>
                        <a:t>y_test,predicted</a:t>
                      </a:r>
                      <a:r>
                        <a:rPr kumimoji="1" lang="en-US" altLang="ja-JP" dirty="0"/>
                        <a:t>))</a:t>
                      </a:r>
                    </a:p>
                    <a:p>
                      <a:r>
                        <a:rPr kumimoji="1" lang="en-US" altLang="ja-JP" dirty="0"/>
                        <a:t>&gt;&gt;&gt; precision    recall  f1-score   support</a:t>
                      </a:r>
                    </a:p>
                    <a:p>
                      <a:endParaRPr kumimoji="1" lang="en-US" altLang="ja-JP" dirty="0"/>
                    </a:p>
                    <a:p>
                      <a:r>
                        <a:rPr kumimoji="1" lang="en-US" altLang="ja-JP" dirty="0"/>
                        <a:t>           0       1.00      0.98      0.99        59</a:t>
                      </a:r>
                    </a:p>
                    <a:p>
                      <a:r>
                        <a:rPr kumimoji="1" lang="en-US" altLang="ja-JP" dirty="0"/>
                        <a:t>           1       0.97      1.00      0.98        62</a:t>
                      </a:r>
                    </a:p>
                    <a:p>
                      <a:r>
                        <a:rPr kumimoji="1" lang="en-US" altLang="ja-JP" dirty="0"/>
                        <a:t>           2       1.00      0.98      0.99        60</a:t>
                      </a:r>
                    </a:p>
                    <a:p>
                      <a:r>
                        <a:rPr kumimoji="1" lang="en-US" altLang="ja-JP" dirty="0"/>
                        <a:t>           3       0.96      0.85      0.91        62</a:t>
                      </a:r>
                    </a:p>
                    <a:p>
                      <a:r>
                        <a:rPr kumimoji="1" lang="en-US" altLang="ja-JP" dirty="0"/>
                        <a:t>           4       0.98      0.95      0.97        62</a:t>
                      </a:r>
                    </a:p>
                    <a:p>
                      <a:r>
                        <a:rPr kumimoji="1" lang="en-US" altLang="ja-JP" dirty="0"/>
                        <a:t>           5       0.95      0.98      0.97        59</a:t>
                      </a:r>
                    </a:p>
                    <a:p>
                      <a:r>
                        <a:rPr kumimoji="1" lang="en-US" altLang="ja-JP" dirty="0"/>
                        <a:t>           6       0.98      0.98      0.98        61</a:t>
                      </a:r>
                    </a:p>
                    <a:p>
                      <a:r>
                        <a:rPr kumimoji="1" lang="en-US" altLang="ja-JP" dirty="0"/>
                        <a:t>           7       0.98      1.00      0.99        61</a:t>
                      </a:r>
                    </a:p>
                    <a:p>
                      <a:r>
                        <a:rPr kumimoji="1" lang="en-US" altLang="ja-JP" dirty="0"/>
                        <a:t>           8       0.90      0.98      0.94        55</a:t>
                      </a:r>
                    </a:p>
                    <a:p>
                      <a:r>
                        <a:rPr kumimoji="1" lang="en-US" altLang="ja-JP" dirty="0"/>
                        <a:t>           9       0.95      0.97      0.96        58</a:t>
                      </a:r>
                    </a:p>
                    <a:p>
                      <a:endParaRPr kumimoji="1" lang="en-US" altLang="ja-JP" dirty="0"/>
                    </a:p>
                    <a:p>
                      <a:r>
                        <a:rPr kumimoji="1" lang="en-US" altLang="ja-JP" dirty="0"/>
                        <a:t>    accuracy                           0.97       599</a:t>
                      </a:r>
                    </a:p>
                    <a:p>
                      <a:r>
                        <a:rPr kumimoji="1" lang="en-US" altLang="ja-JP" dirty="0"/>
                        <a:t>   macro avg       0.97      0.97      0.97       599</a:t>
                      </a:r>
                    </a:p>
                    <a:p>
                      <a:r>
                        <a:rPr kumimoji="1" lang="en-US" altLang="ja-JP" dirty="0"/>
                        <a:t>weighted avg       0.97      0.97      0.97       599</a:t>
                      </a:r>
                      <a:endParaRPr kumimoji="1" lang="ja-JP" altLang="en-US" dirty="0"/>
                    </a:p>
                  </a:txBody>
                  <a:tcPr/>
                </a:tc>
                <a:extLst>
                  <a:ext uri="{0D108BD9-81ED-4DB2-BD59-A6C34878D82A}">
                    <a16:rowId xmlns:a16="http://schemas.microsoft.com/office/drawing/2014/main" val="999183940"/>
                  </a:ext>
                </a:extLst>
              </a:tr>
            </a:tbl>
          </a:graphicData>
        </a:graphic>
      </p:graphicFrame>
      <p:graphicFrame>
        <p:nvGraphicFramePr>
          <p:cNvPr id="4" name="表 3">
            <a:extLst>
              <a:ext uri="{FF2B5EF4-FFF2-40B4-BE49-F238E27FC236}">
                <a16:creationId xmlns:a16="http://schemas.microsoft.com/office/drawing/2014/main" id="{649923AE-4DA6-45A6-B0B7-B3DF2F955FA3}"/>
              </a:ext>
            </a:extLst>
          </p:cNvPr>
          <p:cNvGraphicFramePr>
            <a:graphicFrameLocks noGrp="1"/>
          </p:cNvGraphicFramePr>
          <p:nvPr>
            <p:extLst>
              <p:ext uri="{D42A27DB-BD31-4B8C-83A1-F6EECF244321}">
                <p14:modId xmlns:p14="http://schemas.microsoft.com/office/powerpoint/2010/main" val="768442422"/>
              </p:ext>
            </p:extLst>
          </p:nvPr>
        </p:nvGraphicFramePr>
        <p:xfrm>
          <a:off x="6096000" y="59708"/>
          <a:ext cx="6005885" cy="2834640"/>
        </p:xfrm>
        <a:graphic>
          <a:graphicData uri="http://schemas.openxmlformats.org/drawingml/2006/table">
            <a:tbl>
              <a:tblPr firstRow="1" bandRow="1">
                <a:tableStyleId>{7E9639D4-E3E2-4D34-9284-5A2195B3D0D7}</a:tableStyleId>
              </a:tblPr>
              <a:tblGrid>
                <a:gridCol w="6005885">
                  <a:extLst>
                    <a:ext uri="{9D8B030D-6E8A-4147-A177-3AD203B41FA5}">
                      <a16:colId xmlns:a16="http://schemas.microsoft.com/office/drawing/2014/main" val="545113348"/>
                    </a:ext>
                  </a:extLst>
                </a:gridCol>
              </a:tblGrid>
              <a:tr h="370840">
                <a:tc>
                  <a:txBody>
                    <a:bodyPr/>
                    <a:lstStyle/>
                    <a:p>
                      <a:r>
                        <a:rPr kumimoji="1" lang="en-US" altLang="ja-JP" dirty="0"/>
                        <a:t>[[58  0  0  0  1  0  0  0  0  0]#0</a:t>
                      </a:r>
                      <a:r>
                        <a:rPr kumimoji="1" lang="ja-JP" altLang="en-US" dirty="0"/>
                        <a:t>は</a:t>
                      </a:r>
                      <a:r>
                        <a:rPr kumimoji="1" lang="en-US" altLang="ja-JP" dirty="0"/>
                        <a:t>1</a:t>
                      </a:r>
                      <a:r>
                        <a:rPr kumimoji="1" lang="ja-JP" altLang="en-US" dirty="0"/>
                        <a:t>個だけ</a:t>
                      </a:r>
                      <a:r>
                        <a:rPr kumimoji="1" lang="en-US" altLang="ja-JP" dirty="0"/>
                        <a:t>4</a:t>
                      </a:r>
                      <a:r>
                        <a:rPr kumimoji="1" lang="ja-JP" altLang="en-US" dirty="0" err="1"/>
                        <a:t>と誤検</a:t>
                      </a:r>
                      <a:r>
                        <a:rPr kumimoji="1" lang="ja-JP" altLang="en-US" dirty="0"/>
                        <a:t>出</a:t>
                      </a:r>
                      <a:endParaRPr kumimoji="1" lang="en-US" altLang="ja-JP" dirty="0"/>
                    </a:p>
                    <a:p>
                      <a:r>
                        <a:rPr kumimoji="1" lang="en-US" altLang="ja-JP" dirty="0"/>
                        <a:t> [ 0 62  0  0  0  0  0  0  0  0]#1</a:t>
                      </a:r>
                      <a:r>
                        <a:rPr kumimoji="1" lang="ja-JP" altLang="en-US" dirty="0" err="1"/>
                        <a:t>は誤検</a:t>
                      </a:r>
                      <a:r>
                        <a:rPr kumimoji="1" lang="ja-JP" altLang="en-US" dirty="0"/>
                        <a:t>出なし</a:t>
                      </a:r>
                      <a:endParaRPr kumimoji="1" lang="en-US" altLang="ja-JP" dirty="0"/>
                    </a:p>
                    <a:p>
                      <a:r>
                        <a:rPr kumimoji="1" lang="en-US" altLang="ja-JP" dirty="0"/>
                        <a:t> [ 0  0 59  1  0  0  0  0  0  0]#2</a:t>
                      </a:r>
                      <a:r>
                        <a:rPr kumimoji="1" lang="ja-JP" altLang="en-US" dirty="0"/>
                        <a:t>は</a:t>
                      </a:r>
                      <a:r>
                        <a:rPr kumimoji="1" lang="en-US" altLang="ja-JP" dirty="0"/>
                        <a:t>1</a:t>
                      </a:r>
                      <a:r>
                        <a:rPr kumimoji="1" lang="ja-JP" altLang="en-US" dirty="0"/>
                        <a:t>個だけ</a:t>
                      </a:r>
                      <a:r>
                        <a:rPr kumimoji="1" lang="en-US" altLang="ja-JP" dirty="0"/>
                        <a:t>3</a:t>
                      </a:r>
                      <a:r>
                        <a:rPr kumimoji="1" lang="ja-JP" altLang="en-US" dirty="0" err="1"/>
                        <a:t>と誤検</a:t>
                      </a:r>
                      <a:r>
                        <a:rPr kumimoji="1" lang="ja-JP" altLang="en-US" dirty="0"/>
                        <a:t>出</a:t>
                      </a:r>
                      <a:endParaRPr kumimoji="1" lang="en-US" altLang="ja-JP" dirty="0"/>
                    </a:p>
                    <a:p>
                      <a:r>
                        <a:rPr kumimoji="1" lang="en-US" altLang="ja-JP" dirty="0"/>
                        <a:t> [ 0  0  0 53  0  2  0  1  6  0]#3</a:t>
                      </a:r>
                      <a:r>
                        <a:rPr kumimoji="1" lang="ja-JP" altLang="en-US" dirty="0"/>
                        <a:t>を</a:t>
                      </a:r>
                      <a:r>
                        <a:rPr kumimoji="1" lang="en-US" altLang="ja-JP" dirty="0"/>
                        <a:t>5</a:t>
                      </a:r>
                      <a:r>
                        <a:rPr kumimoji="1" lang="ja-JP" altLang="en-US" dirty="0"/>
                        <a:t>・</a:t>
                      </a:r>
                      <a:r>
                        <a:rPr kumimoji="1" lang="en-US" altLang="ja-JP" dirty="0"/>
                        <a:t>8</a:t>
                      </a:r>
                      <a:r>
                        <a:rPr kumimoji="1" lang="ja-JP" altLang="en-US" dirty="0" err="1"/>
                        <a:t>と誤検</a:t>
                      </a:r>
                      <a:r>
                        <a:rPr kumimoji="1" lang="ja-JP" altLang="en-US" dirty="0"/>
                        <a:t>出</a:t>
                      </a:r>
                      <a:endParaRPr kumimoji="1" lang="en-US" altLang="ja-JP" dirty="0"/>
                    </a:p>
                    <a:p>
                      <a:r>
                        <a:rPr kumimoji="1" lang="en-US" altLang="ja-JP" dirty="0"/>
                        <a:t> [ 0  0  0  0 59  0  0  0  0  3]#4</a:t>
                      </a:r>
                      <a:r>
                        <a:rPr kumimoji="1" lang="ja-JP" altLang="en-US" dirty="0"/>
                        <a:t>を</a:t>
                      </a:r>
                      <a:r>
                        <a:rPr kumimoji="1" lang="en-US" altLang="ja-JP" dirty="0"/>
                        <a:t>9</a:t>
                      </a:r>
                      <a:r>
                        <a:rPr kumimoji="1" lang="ja-JP" altLang="en-US" dirty="0" err="1"/>
                        <a:t>と誤検</a:t>
                      </a:r>
                      <a:r>
                        <a:rPr kumimoji="1" lang="ja-JP" altLang="en-US" dirty="0"/>
                        <a:t>出</a:t>
                      </a:r>
                      <a:endParaRPr kumimoji="1" lang="en-US" altLang="ja-JP" dirty="0"/>
                    </a:p>
                    <a:p>
                      <a:r>
                        <a:rPr kumimoji="1" lang="en-US" altLang="ja-JP" dirty="0"/>
                        <a:t> [ 0  0  0  0  0 58  1  0  0  0]#5</a:t>
                      </a:r>
                      <a:r>
                        <a:rPr kumimoji="1" lang="ja-JP" altLang="en-US" dirty="0"/>
                        <a:t>を</a:t>
                      </a:r>
                      <a:r>
                        <a:rPr kumimoji="1" lang="en-US" altLang="ja-JP" dirty="0"/>
                        <a:t>6</a:t>
                      </a:r>
                      <a:r>
                        <a:rPr kumimoji="1" lang="ja-JP" altLang="en-US" dirty="0" err="1"/>
                        <a:t>と誤検</a:t>
                      </a:r>
                      <a:r>
                        <a:rPr kumimoji="1" lang="ja-JP" altLang="en-US" dirty="0"/>
                        <a:t>出</a:t>
                      </a:r>
                      <a:endParaRPr kumimoji="1" lang="en-US" altLang="ja-JP" dirty="0"/>
                    </a:p>
                    <a:p>
                      <a:r>
                        <a:rPr kumimoji="1" lang="en-US" altLang="ja-JP" dirty="0"/>
                        <a:t> [ 0  1  0  0  0  0 60  0  0  0]#6</a:t>
                      </a:r>
                      <a:r>
                        <a:rPr kumimoji="1" lang="ja-JP" altLang="en-US" dirty="0"/>
                        <a:t>を</a:t>
                      </a:r>
                      <a:r>
                        <a:rPr kumimoji="1" lang="en-US" altLang="ja-JP" dirty="0"/>
                        <a:t>0</a:t>
                      </a:r>
                      <a:r>
                        <a:rPr kumimoji="1" lang="ja-JP" altLang="en-US" dirty="0" err="1"/>
                        <a:t>と誤検</a:t>
                      </a:r>
                      <a:r>
                        <a:rPr kumimoji="1" lang="ja-JP" altLang="en-US" dirty="0"/>
                        <a:t>出</a:t>
                      </a:r>
                      <a:endParaRPr kumimoji="1" lang="en-US" altLang="ja-JP" dirty="0"/>
                    </a:p>
                    <a:p>
                      <a:r>
                        <a:rPr kumimoji="1" lang="en-US" altLang="ja-JP" dirty="0"/>
                        <a:t> [ 0  0  0  0  0  0  0 61  0  0]#7</a:t>
                      </a:r>
                      <a:r>
                        <a:rPr kumimoji="1" lang="ja-JP" altLang="en-US" dirty="0"/>
                        <a:t>を</a:t>
                      </a:r>
                      <a:r>
                        <a:rPr kumimoji="1" lang="en-US" altLang="ja-JP" dirty="0"/>
                        <a:t>8</a:t>
                      </a:r>
                      <a:r>
                        <a:rPr kumimoji="1" lang="ja-JP" altLang="en-US" dirty="0" err="1"/>
                        <a:t>と誤検</a:t>
                      </a:r>
                      <a:r>
                        <a:rPr kumimoji="1" lang="ja-JP" altLang="en-US" dirty="0"/>
                        <a:t>出</a:t>
                      </a:r>
                      <a:endParaRPr kumimoji="1" lang="en-US" altLang="ja-JP" dirty="0"/>
                    </a:p>
                    <a:p>
                      <a:r>
                        <a:rPr kumimoji="1" lang="en-US" altLang="ja-JP" dirty="0"/>
                        <a:t> [ 0  1  0  0  0  0  0  0 54  0]#8</a:t>
                      </a:r>
                      <a:r>
                        <a:rPr kumimoji="1" lang="ja-JP" altLang="en-US" dirty="0"/>
                        <a:t>を</a:t>
                      </a:r>
                      <a:r>
                        <a:rPr kumimoji="1" lang="en-US" altLang="ja-JP" dirty="0"/>
                        <a:t>1</a:t>
                      </a:r>
                      <a:r>
                        <a:rPr kumimoji="1" lang="ja-JP" altLang="en-US" dirty="0" err="1"/>
                        <a:t>と誤検</a:t>
                      </a:r>
                      <a:r>
                        <a:rPr kumimoji="1" lang="ja-JP" altLang="en-US" dirty="0"/>
                        <a:t>出</a:t>
                      </a:r>
                      <a:endParaRPr kumimoji="1" lang="en-US" altLang="ja-JP" dirty="0"/>
                    </a:p>
                    <a:p>
                      <a:r>
                        <a:rPr kumimoji="1" lang="en-US" altLang="ja-JP" dirty="0"/>
                        <a:t> [ 0  0  0  1  0  1  0  0  0 56]]#9</a:t>
                      </a:r>
                      <a:r>
                        <a:rPr kumimoji="1" lang="ja-JP" altLang="en-US" dirty="0"/>
                        <a:t>を</a:t>
                      </a:r>
                      <a:r>
                        <a:rPr kumimoji="1" lang="en-US" altLang="ja-JP" dirty="0"/>
                        <a:t>3</a:t>
                      </a:r>
                      <a:r>
                        <a:rPr kumimoji="1" lang="ja-JP" altLang="en-US" dirty="0"/>
                        <a:t>・</a:t>
                      </a:r>
                      <a:r>
                        <a:rPr kumimoji="1" lang="en-US" altLang="ja-JP" dirty="0"/>
                        <a:t>5</a:t>
                      </a:r>
                      <a:r>
                        <a:rPr kumimoji="1" lang="ja-JP" altLang="en-US" dirty="0" err="1"/>
                        <a:t>と誤検</a:t>
                      </a:r>
                      <a:r>
                        <a:rPr kumimoji="1" lang="ja-JP" altLang="en-US" dirty="0"/>
                        <a:t>出</a:t>
                      </a:r>
                    </a:p>
                  </a:txBody>
                  <a:tcPr/>
                </a:tc>
                <a:extLst>
                  <a:ext uri="{0D108BD9-81ED-4DB2-BD59-A6C34878D82A}">
                    <a16:rowId xmlns:a16="http://schemas.microsoft.com/office/drawing/2014/main" val="791353313"/>
                  </a:ext>
                </a:extLst>
              </a:tr>
            </a:tbl>
          </a:graphicData>
        </a:graphic>
      </p:graphicFrame>
    </p:spTree>
    <p:extLst>
      <p:ext uri="{BB962C8B-B14F-4D97-AF65-F5344CB8AC3E}">
        <p14:creationId xmlns:p14="http://schemas.microsoft.com/office/powerpoint/2010/main" val="3221921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FE5A5-C297-40CD-B3F0-826731646ABA}"/>
              </a:ext>
            </a:extLst>
          </p:cNvPr>
          <p:cNvSpPr>
            <a:spLocks noGrp="1"/>
          </p:cNvSpPr>
          <p:nvPr>
            <p:ph type="title"/>
          </p:nvPr>
        </p:nvSpPr>
        <p:spPr/>
        <p:txBody>
          <a:bodyPr/>
          <a:lstStyle/>
          <a:p>
            <a:r>
              <a:rPr kumimoji="1" lang="ja-JP" altLang="en-US" dirty="0"/>
              <a:t>画像で確認</a:t>
            </a:r>
            <a:r>
              <a:rPr kumimoji="1" lang="en-US" altLang="ja-JP" dirty="0"/>
              <a:t>(</a:t>
            </a:r>
            <a:r>
              <a:rPr kumimoji="1" lang="ja-JP" altLang="en-US" dirty="0"/>
              <a:t>可視化</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4913187-788D-4E29-8441-715B95F82B99}"/>
              </a:ext>
            </a:extLst>
          </p:cNvPr>
          <p:cNvSpPr>
            <a:spLocks noGrp="1"/>
          </p:cNvSpPr>
          <p:nvPr>
            <p:ph idx="1"/>
          </p:nvPr>
        </p:nvSpPr>
        <p:spPr/>
        <p:txBody>
          <a:bodyPr/>
          <a:lstStyle/>
          <a:p>
            <a:r>
              <a:rPr lang="ja-JP" altLang="en-US" dirty="0"/>
              <a:t>前</a:t>
            </a:r>
            <a:r>
              <a:rPr kumimoji="1" lang="ja-JP" altLang="en-US" dirty="0"/>
              <a:t>スライドよりテストデータの</a:t>
            </a:r>
            <a:r>
              <a:rPr kumimoji="1" lang="en-US" altLang="ja-JP" dirty="0"/>
              <a:t>400</a:t>
            </a:r>
            <a:r>
              <a:rPr kumimoji="1" lang="ja-JP" altLang="en-US" dirty="0"/>
              <a:t>番目周辺の誤検出が目立つので、可視化して確かめてみる。</a:t>
            </a:r>
            <a:endParaRPr kumimoji="1" lang="en-US" altLang="ja-JP" dirty="0"/>
          </a:p>
          <a:p>
            <a:pPr marL="0" indent="0">
              <a:buNone/>
            </a:pPr>
            <a:endParaRPr kumimoji="1" lang="ja-JP" altLang="en-US" dirty="0"/>
          </a:p>
        </p:txBody>
      </p:sp>
      <p:graphicFrame>
        <p:nvGraphicFramePr>
          <p:cNvPr id="4" name="表 3">
            <a:extLst>
              <a:ext uri="{FF2B5EF4-FFF2-40B4-BE49-F238E27FC236}">
                <a16:creationId xmlns:a16="http://schemas.microsoft.com/office/drawing/2014/main" id="{E7DCD579-5A27-418C-A439-D9EB74EE1EEA}"/>
              </a:ext>
            </a:extLst>
          </p:cNvPr>
          <p:cNvGraphicFramePr>
            <a:graphicFrameLocks noGrp="1"/>
          </p:cNvGraphicFramePr>
          <p:nvPr>
            <p:extLst>
              <p:ext uri="{D42A27DB-BD31-4B8C-83A1-F6EECF244321}">
                <p14:modId xmlns:p14="http://schemas.microsoft.com/office/powerpoint/2010/main" val="3653618547"/>
              </p:ext>
            </p:extLst>
          </p:nvPr>
        </p:nvGraphicFramePr>
        <p:xfrm>
          <a:off x="1103312" y="2794956"/>
          <a:ext cx="8128000" cy="2560320"/>
        </p:xfrm>
        <a:graphic>
          <a:graphicData uri="http://schemas.openxmlformats.org/drawingml/2006/table">
            <a:tbl>
              <a:tblPr firstRow="1" bandRow="1">
                <a:tableStyleId>{7E9639D4-E3E2-4D34-9284-5A2195B3D0D7}</a:tableStyleId>
              </a:tblPr>
              <a:tblGrid>
                <a:gridCol w="8128000">
                  <a:extLst>
                    <a:ext uri="{9D8B030D-6E8A-4147-A177-3AD203B41FA5}">
                      <a16:colId xmlns:a16="http://schemas.microsoft.com/office/drawing/2014/main" val="2914689442"/>
                    </a:ext>
                  </a:extLst>
                </a:gridCol>
              </a:tblGrid>
              <a:tr h="370840">
                <a:tc>
                  <a:txBody>
                    <a:bodyPr/>
                    <a:lstStyle/>
                    <a:p>
                      <a:r>
                        <a:rPr kumimoji="1" lang="en-US" altLang="ja-JP" dirty="0"/>
                        <a:t>#</a:t>
                      </a:r>
                      <a:r>
                        <a:rPr kumimoji="1" lang="ja-JP" altLang="en-US" dirty="0"/>
                        <a:t>誤検出が目立った部分の可視化</a:t>
                      </a:r>
                    </a:p>
                    <a:p>
                      <a:r>
                        <a:rPr kumimoji="1" lang="en-US" altLang="ja-JP" dirty="0" err="1"/>
                        <a:t>imgs_yt_preds</a:t>
                      </a:r>
                      <a:r>
                        <a:rPr kumimoji="1" lang="en-US" altLang="ja-JP" dirty="0"/>
                        <a:t>=list(zip(</a:t>
                      </a:r>
                      <a:r>
                        <a:rPr kumimoji="1" lang="en-US" altLang="ja-JP" dirty="0" err="1"/>
                        <a:t>digits.images</a:t>
                      </a:r>
                      <a:r>
                        <a:rPr kumimoji="1" lang="en-US" altLang="ja-JP" dirty="0"/>
                        <a:t>[</a:t>
                      </a:r>
                      <a:r>
                        <a:rPr kumimoji="1" lang="en-US" altLang="ja-JP" dirty="0" err="1"/>
                        <a:t>n_train</a:t>
                      </a:r>
                      <a:r>
                        <a:rPr kumimoji="1" lang="en-US" altLang="ja-JP" dirty="0"/>
                        <a:t>:],</a:t>
                      </a:r>
                      <a:r>
                        <a:rPr kumimoji="1" lang="en-US" altLang="ja-JP" dirty="0" err="1"/>
                        <a:t>y_train,predicted</a:t>
                      </a:r>
                      <a:r>
                        <a:rPr kumimoji="1" lang="en-US" altLang="ja-JP" dirty="0"/>
                        <a:t>))</a:t>
                      </a:r>
                    </a:p>
                    <a:p>
                      <a:r>
                        <a:rPr kumimoji="1" lang="en-US" altLang="ja-JP" dirty="0"/>
                        <a:t>for index,(</a:t>
                      </a:r>
                      <a:r>
                        <a:rPr kumimoji="1" lang="en-US" altLang="ja-JP" dirty="0" err="1"/>
                        <a:t>image,y_t,pred</a:t>
                      </a:r>
                      <a:r>
                        <a:rPr kumimoji="1" lang="en-US" altLang="ja-JP" dirty="0"/>
                        <a:t>) in enumerate(</a:t>
                      </a:r>
                      <a:r>
                        <a:rPr kumimoji="1" lang="en-US" altLang="ja-JP" dirty="0" err="1"/>
                        <a:t>imgs_yt_preds</a:t>
                      </a:r>
                      <a:r>
                        <a:rPr kumimoji="1" lang="en-US" altLang="ja-JP" dirty="0"/>
                        <a:t>[404:416]):</a:t>
                      </a:r>
                    </a:p>
                    <a:p>
                      <a:r>
                        <a:rPr kumimoji="1" lang="en-US" altLang="ja-JP" dirty="0"/>
                        <a:t>    </a:t>
                      </a:r>
                      <a:r>
                        <a:rPr kumimoji="1" lang="en-US" altLang="ja-JP" dirty="0" err="1"/>
                        <a:t>plt.subplot</a:t>
                      </a:r>
                      <a:r>
                        <a:rPr kumimoji="1" lang="en-US" altLang="ja-JP" dirty="0"/>
                        <a:t>(3,4,index+1)#3x4</a:t>
                      </a:r>
                      <a:r>
                        <a:rPr kumimoji="1" lang="ja-JP" altLang="en-US" dirty="0"/>
                        <a:t>で表示</a:t>
                      </a:r>
                      <a:endParaRPr kumimoji="1" lang="en-US" altLang="ja-JP" dirty="0"/>
                    </a:p>
                    <a:p>
                      <a:r>
                        <a:rPr kumimoji="1" lang="en-US" altLang="ja-JP" dirty="0"/>
                        <a:t>    </a:t>
                      </a:r>
                      <a:r>
                        <a:rPr kumimoji="1" lang="en-US" altLang="ja-JP" dirty="0" err="1"/>
                        <a:t>plt.axis</a:t>
                      </a:r>
                      <a:r>
                        <a:rPr kumimoji="1" lang="en-US" altLang="ja-JP" dirty="0"/>
                        <a:t>("off")</a:t>
                      </a:r>
                    </a:p>
                    <a:p>
                      <a:r>
                        <a:rPr kumimoji="1" lang="en-US" altLang="ja-JP" dirty="0"/>
                        <a:t>    </a:t>
                      </a:r>
                      <a:r>
                        <a:rPr kumimoji="1" lang="en-US" altLang="ja-JP" dirty="0" err="1"/>
                        <a:t>plt.tight_layout</a:t>
                      </a:r>
                      <a:r>
                        <a:rPr kumimoji="1" lang="en-US" altLang="ja-JP" dirty="0"/>
                        <a:t>()</a:t>
                      </a:r>
                    </a:p>
                    <a:p>
                      <a:r>
                        <a:rPr kumimoji="1" lang="en-US" altLang="ja-JP" dirty="0"/>
                        <a:t>    </a:t>
                      </a:r>
                      <a:r>
                        <a:rPr kumimoji="1" lang="en-US" altLang="ja-JP" dirty="0" err="1"/>
                        <a:t>plt.imshow</a:t>
                      </a:r>
                      <a:r>
                        <a:rPr kumimoji="1" lang="en-US" altLang="ja-JP" dirty="0"/>
                        <a:t>(</a:t>
                      </a:r>
                      <a:r>
                        <a:rPr kumimoji="1" lang="en-US" altLang="ja-JP" dirty="0" err="1"/>
                        <a:t>image,cmap</a:t>
                      </a:r>
                      <a:r>
                        <a:rPr kumimoji="1" lang="en-US" altLang="ja-JP" dirty="0"/>
                        <a:t>="</a:t>
                      </a:r>
                      <a:r>
                        <a:rPr kumimoji="1" lang="en-US" altLang="ja-JP" dirty="0" err="1"/>
                        <a:t>Greys",interpolation</a:t>
                      </a:r>
                      <a:r>
                        <a:rPr kumimoji="1" lang="en-US" altLang="ja-JP" dirty="0"/>
                        <a:t>="nearest")</a:t>
                      </a:r>
                    </a:p>
                    <a:p>
                      <a:r>
                        <a:rPr kumimoji="1" lang="en-US" altLang="ja-JP" dirty="0"/>
                        <a:t>    </a:t>
                      </a:r>
                      <a:r>
                        <a:rPr kumimoji="1" lang="en-US" altLang="ja-JP" dirty="0" err="1"/>
                        <a:t>plt.title</a:t>
                      </a:r>
                      <a:r>
                        <a:rPr kumimoji="1" lang="en-US" altLang="ja-JP" dirty="0"/>
                        <a:t>(</a:t>
                      </a:r>
                      <a:r>
                        <a:rPr kumimoji="1" lang="en-US" altLang="ja-JP" dirty="0" err="1"/>
                        <a:t>f"t</a:t>
                      </a:r>
                      <a:r>
                        <a:rPr kumimoji="1" lang="en-US" altLang="ja-JP" dirty="0"/>
                        <a:t>:{y_t} pre:{</a:t>
                      </a:r>
                      <a:r>
                        <a:rPr kumimoji="1" lang="en-US" altLang="ja-JP" dirty="0" err="1"/>
                        <a:t>pred</a:t>
                      </a:r>
                      <a:r>
                        <a:rPr kumimoji="1" lang="en-US" altLang="ja-JP" dirty="0"/>
                        <a:t>}",</a:t>
                      </a:r>
                      <a:r>
                        <a:rPr kumimoji="1" lang="en-US" altLang="ja-JP" dirty="0" err="1"/>
                        <a:t>fontsize</a:t>
                      </a:r>
                      <a:r>
                        <a:rPr kumimoji="1" lang="en-US" altLang="ja-JP" dirty="0"/>
                        <a:t>=15,color=“red”)</a:t>
                      </a:r>
                    </a:p>
                    <a:p>
                      <a:r>
                        <a:rPr kumimoji="1" lang="en-US" altLang="ja-JP" dirty="0" err="1"/>
                        <a:t>plt.show</a:t>
                      </a:r>
                      <a:r>
                        <a:rPr kumimoji="1" lang="en-US" altLang="ja-JP" dirty="0"/>
                        <a:t>()</a:t>
                      </a:r>
                      <a:endParaRPr kumimoji="1" lang="ja-JP" altLang="en-US" dirty="0"/>
                    </a:p>
                  </a:txBody>
                  <a:tcPr/>
                </a:tc>
                <a:extLst>
                  <a:ext uri="{0D108BD9-81ED-4DB2-BD59-A6C34878D82A}">
                    <a16:rowId xmlns:a16="http://schemas.microsoft.com/office/drawing/2014/main" val="1862401541"/>
                  </a:ext>
                </a:extLst>
              </a:tr>
            </a:tbl>
          </a:graphicData>
        </a:graphic>
      </p:graphicFrame>
    </p:spTree>
    <p:extLst>
      <p:ext uri="{BB962C8B-B14F-4D97-AF65-F5344CB8AC3E}">
        <p14:creationId xmlns:p14="http://schemas.microsoft.com/office/powerpoint/2010/main" val="198805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B363786-0819-4D10-A3D2-28F7807D02F5}"/>
              </a:ext>
            </a:extLst>
          </p:cNvPr>
          <p:cNvPicPr>
            <a:picLocks noChangeAspect="1"/>
          </p:cNvPicPr>
          <p:nvPr/>
        </p:nvPicPr>
        <p:blipFill>
          <a:blip r:embed="rId2"/>
          <a:stretch>
            <a:fillRect/>
          </a:stretch>
        </p:blipFill>
        <p:spPr>
          <a:xfrm>
            <a:off x="1731229" y="553314"/>
            <a:ext cx="7691066" cy="5622711"/>
          </a:xfrm>
          <a:prstGeom prst="rect">
            <a:avLst/>
          </a:prstGeom>
        </p:spPr>
      </p:pic>
      <p:sp>
        <p:nvSpPr>
          <p:cNvPr id="2" name="楕円 1">
            <a:extLst>
              <a:ext uri="{FF2B5EF4-FFF2-40B4-BE49-F238E27FC236}">
                <a16:creationId xmlns:a16="http://schemas.microsoft.com/office/drawing/2014/main" id="{B32439C0-7512-4C1C-818E-34ABE042D13C}"/>
              </a:ext>
            </a:extLst>
          </p:cNvPr>
          <p:cNvSpPr/>
          <p:nvPr/>
        </p:nvSpPr>
        <p:spPr>
          <a:xfrm>
            <a:off x="7553739" y="151075"/>
            <a:ext cx="2138900" cy="2428425"/>
          </a:xfrm>
          <a:prstGeom prst="ellipse">
            <a:avLst/>
          </a:prstGeom>
          <a:noFill/>
          <a:ln>
            <a:solidFill>
              <a:schemeClr val="accent3">
                <a:lumMod val="60000"/>
                <a:lumOff val="4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6" name="吹き出し: 四角形 5">
            <a:extLst>
              <a:ext uri="{FF2B5EF4-FFF2-40B4-BE49-F238E27FC236}">
                <a16:creationId xmlns:a16="http://schemas.microsoft.com/office/drawing/2014/main" id="{6BA3B725-FFE5-40C1-9308-8CF7300630D3}"/>
              </a:ext>
            </a:extLst>
          </p:cNvPr>
          <p:cNvSpPr/>
          <p:nvPr/>
        </p:nvSpPr>
        <p:spPr>
          <a:xfrm>
            <a:off x="9764201" y="151075"/>
            <a:ext cx="2138900" cy="146502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を</a:t>
            </a:r>
            <a:r>
              <a:rPr kumimoji="1" lang="en-US" altLang="ja-JP" dirty="0"/>
              <a:t>”7”</a:t>
            </a:r>
            <a:r>
              <a:rPr kumimoji="1" lang="ja-JP" altLang="en-US" dirty="0"/>
              <a:t>と誤認識</a:t>
            </a:r>
          </a:p>
        </p:txBody>
      </p:sp>
    </p:spTree>
    <p:extLst>
      <p:ext uri="{BB962C8B-B14F-4D97-AF65-F5344CB8AC3E}">
        <p14:creationId xmlns:p14="http://schemas.microsoft.com/office/powerpoint/2010/main" val="114935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586F9-B1C8-42E9-B555-4EE87AC94808}"/>
              </a:ext>
            </a:extLst>
          </p:cNvPr>
          <p:cNvSpPr>
            <a:spLocks noGrp="1"/>
          </p:cNvSpPr>
          <p:nvPr>
            <p:ph type="title"/>
          </p:nvPr>
        </p:nvSpPr>
        <p:spPr/>
        <p:txBody>
          <a:bodyPr/>
          <a:lstStyle/>
          <a:p>
            <a:r>
              <a:rPr kumimoji="1" lang="en-US" altLang="ja-JP" dirty="0"/>
              <a:t>Support Vector Machine</a:t>
            </a:r>
            <a:r>
              <a:rPr kumimoji="1" lang="ja-JP" altLang="en-US" dirty="0"/>
              <a:t>とは？</a:t>
            </a:r>
          </a:p>
        </p:txBody>
      </p:sp>
      <p:sp>
        <p:nvSpPr>
          <p:cNvPr id="3" name="コンテンツ プレースホルダー 2">
            <a:extLst>
              <a:ext uri="{FF2B5EF4-FFF2-40B4-BE49-F238E27FC236}">
                <a16:creationId xmlns:a16="http://schemas.microsoft.com/office/drawing/2014/main" id="{7C85B4A4-B4A5-4991-B3FA-B57431CBC80B}"/>
              </a:ext>
            </a:extLst>
          </p:cNvPr>
          <p:cNvSpPr>
            <a:spLocks noGrp="1"/>
          </p:cNvSpPr>
          <p:nvPr>
            <p:ph idx="1"/>
          </p:nvPr>
        </p:nvSpPr>
        <p:spPr/>
        <p:txBody>
          <a:bodyPr/>
          <a:lstStyle/>
          <a:p>
            <a:r>
              <a:rPr kumimoji="1" lang="ja-JP" altLang="en-US" dirty="0"/>
              <a:t>クラスを明確に分ける境界線を引くための手法の事。</a:t>
            </a:r>
            <a:endParaRPr kumimoji="1" lang="en-US" altLang="ja-JP" dirty="0"/>
          </a:p>
          <a:p>
            <a:r>
              <a:rPr kumimoji="1" lang="ja-JP" altLang="en-US" dirty="0">
                <a:solidFill>
                  <a:schemeClr val="accent3"/>
                </a:solidFill>
              </a:rPr>
              <a:t>教師</a:t>
            </a:r>
            <a:r>
              <a:rPr lang="ja-JP" altLang="en-US" dirty="0">
                <a:solidFill>
                  <a:schemeClr val="accent3"/>
                </a:solidFill>
              </a:rPr>
              <a:t>あり</a:t>
            </a:r>
            <a:r>
              <a:rPr kumimoji="1" lang="ja-JP" altLang="en-US" dirty="0">
                <a:solidFill>
                  <a:schemeClr val="accent3"/>
                </a:solidFill>
              </a:rPr>
              <a:t>学習</a:t>
            </a:r>
            <a:r>
              <a:rPr lang="ja-JP" altLang="en-US" dirty="0"/>
              <a:t>で</a:t>
            </a:r>
            <a:r>
              <a:rPr lang="en-US" altLang="ja-JP" dirty="0"/>
              <a:t>2</a:t>
            </a:r>
            <a:r>
              <a:rPr lang="ja-JP" altLang="en-US" dirty="0"/>
              <a:t>クラス</a:t>
            </a:r>
            <a:r>
              <a:rPr lang="en-US" altLang="ja-JP" dirty="0"/>
              <a:t>(</a:t>
            </a:r>
            <a:r>
              <a:rPr lang="ja-JP" altLang="en-US" dirty="0"/>
              <a:t>正例</a:t>
            </a:r>
            <a:r>
              <a:rPr lang="en-US" altLang="ja-JP" dirty="0"/>
              <a:t>,</a:t>
            </a:r>
            <a:r>
              <a:rPr lang="ja-JP" altLang="en-US" dirty="0"/>
              <a:t>負例</a:t>
            </a:r>
            <a:r>
              <a:rPr lang="en-US" altLang="ja-JP" dirty="0"/>
              <a:t>)</a:t>
            </a:r>
            <a:r>
              <a:rPr lang="ja-JP" altLang="en-US" dirty="0"/>
              <a:t>の識別を行う。</a:t>
            </a:r>
            <a:endParaRPr lang="en-US" altLang="ja-JP" dirty="0"/>
          </a:p>
          <a:p>
            <a:pPr marL="0" indent="0">
              <a:buNone/>
            </a:pPr>
            <a:r>
              <a:rPr lang="en-US" altLang="ja-JP" dirty="0"/>
              <a:t>         </a:t>
            </a:r>
            <a:r>
              <a:rPr lang="ja-JP" altLang="en-US" dirty="0"/>
              <a:t>・事前に学習データと正解ラベルが与えられ、それに基づいて学習を行う。</a:t>
            </a:r>
            <a:endParaRPr lang="en-US" altLang="ja-JP" dirty="0"/>
          </a:p>
          <a:p>
            <a:pPr marL="0" indent="0">
              <a:buNone/>
            </a:pPr>
            <a:r>
              <a:rPr lang="ja-JP" altLang="en-US" dirty="0"/>
              <a:t>　　  ・未知のデータに対しても分類が行える。</a:t>
            </a:r>
            <a:endParaRPr lang="en-US" altLang="ja-JP" dirty="0"/>
          </a:p>
          <a:p>
            <a:r>
              <a:rPr lang="en-US" altLang="ja-JP" dirty="0"/>
              <a:t>SVM</a:t>
            </a:r>
            <a:r>
              <a:rPr lang="ja-JP" altLang="en-US" dirty="0"/>
              <a:t>では、特徴空間上で学習データを分離する識別長平面を求める</a:t>
            </a:r>
            <a:r>
              <a:rPr lang="en-US" altLang="ja-JP" dirty="0"/>
              <a:t>(</a:t>
            </a:r>
            <a:r>
              <a:rPr lang="ja-JP" altLang="en-US" b="1" dirty="0"/>
              <a:t>線形分離</a:t>
            </a:r>
            <a:r>
              <a:rPr lang="en-US" altLang="ja-JP" dirty="0"/>
              <a:t>)</a:t>
            </a:r>
          </a:p>
        </p:txBody>
      </p:sp>
      <p:sp>
        <p:nvSpPr>
          <p:cNvPr id="4" name="矢印: 上向き折線 3">
            <a:extLst>
              <a:ext uri="{FF2B5EF4-FFF2-40B4-BE49-F238E27FC236}">
                <a16:creationId xmlns:a16="http://schemas.microsoft.com/office/drawing/2014/main" id="{821C336E-E94C-431C-BEB0-8EBFF1654512}"/>
              </a:ext>
            </a:extLst>
          </p:cNvPr>
          <p:cNvSpPr/>
          <p:nvPr/>
        </p:nvSpPr>
        <p:spPr>
          <a:xfrm rot="5400000">
            <a:off x="1536861" y="2905147"/>
            <a:ext cx="408214" cy="2317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57453DD-EA0D-46AA-A201-30F552C3B697}"/>
              </a:ext>
            </a:extLst>
          </p:cNvPr>
          <p:cNvGrpSpPr/>
          <p:nvPr/>
        </p:nvGrpSpPr>
        <p:grpSpPr>
          <a:xfrm>
            <a:off x="5890240" y="4333538"/>
            <a:ext cx="4102846" cy="2413428"/>
            <a:chOff x="5928340" y="4150658"/>
            <a:chExt cx="4102846" cy="2413428"/>
          </a:xfrm>
        </p:grpSpPr>
        <p:cxnSp>
          <p:nvCxnSpPr>
            <p:cNvPr id="6" name="直線矢印コネクタ 5">
              <a:extLst>
                <a:ext uri="{FF2B5EF4-FFF2-40B4-BE49-F238E27FC236}">
                  <a16:creationId xmlns:a16="http://schemas.microsoft.com/office/drawing/2014/main" id="{BAE314EA-68C8-4F14-908E-A6893B62E08F}"/>
                </a:ext>
              </a:extLst>
            </p:cNvPr>
            <p:cNvCxnSpPr/>
            <p:nvPr/>
          </p:nvCxnSpPr>
          <p:spPr>
            <a:xfrm>
              <a:off x="6096000" y="6544492"/>
              <a:ext cx="3935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AC2459CE-565A-4686-A2DB-7BDC113DD48C}"/>
                </a:ext>
              </a:extLst>
            </p:cNvPr>
            <p:cNvCxnSpPr>
              <a:cxnSpLocks/>
            </p:cNvCxnSpPr>
            <p:nvPr/>
          </p:nvCxnSpPr>
          <p:spPr>
            <a:xfrm flipV="1">
              <a:off x="6096000" y="4150658"/>
              <a:ext cx="0" cy="2413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フローチャート: 結合子 9">
              <a:extLst>
                <a:ext uri="{FF2B5EF4-FFF2-40B4-BE49-F238E27FC236}">
                  <a16:creationId xmlns:a16="http://schemas.microsoft.com/office/drawing/2014/main" id="{A18EAC22-0555-4C9A-8F03-A602A2B843AA}"/>
                </a:ext>
              </a:extLst>
            </p:cNvPr>
            <p:cNvSpPr/>
            <p:nvPr/>
          </p:nvSpPr>
          <p:spPr>
            <a:xfrm>
              <a:off x="6488266" y="4547662"/>
              <a:ext cx="159016" cy="1674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C07BCD24-717A-4E64-8F8F-5BC8033A7585}"/>
                </a:ext>
              </a:extLst>
            </p:cNvPr>
            <p:cNvSpPr/>
            <p:nvPr/>
          </p:nvSpPr>
          <p:spPr>
            <a:xfrm>
              <a:off x="6623435" y="4843754"/>
              <a:ext cx="159016" cy="1674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48ACE616-8909-49BD-B98B-39EC058DDB41}"/>
                </a:ext>
              </a:extLst>
            </p:cNvPr>
            <p:cNvSpPr/>
            <p:nvPr/>
          </p:nvSpPr>
          <p:spPr>
            <a:xfrm>
              <a:off x="7039547" y="4631392"/>
              <a:ext cx="153710" cy="2076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CFA15AD5-095A-441E-BDFE-F9286477C9F7}"/>
                </a:ext>
              </a:extLst>
            </p:cNvPr>
            <p:cNvSpPr/>
            <p:nvPr/>
          </p:nvSpPr>
          <p:spPr>
            <a:xfrm>
              <a:off x="7333097" y="4927483"/>
              <a:ext cx="210690" cy="1550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E5F9E848-E16C-41CE-901A-2BFD2A204BD8}"/>
                </a:ext>
              </a:extLst>
            </p:cNvPr>
            <p:cNvSpPr/>
            <p:nvPr/>
          </p:nvSpPr>
          <p:spPr>
            <a:xfrm>
              <a:off x="6483153" y="5477407"/>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1AE3B277-51AE-4F84-9ACE-715CBF654A3A}"/>
                </a:ext>
              </a:extLst>
            </p:cNvPr>
            <p:cNvSpPr/>
            <p:nvPr/>
          </p:nvSpPr>
          <p:spPr>
            <a:xfrm>
              <a:off x="6963347" y="5135124"/>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B23B31FE-6714-4F10-905E-7478A75B3CC5}"/>
                </a:ext>
              </a:extLst>
            </p:cNvPr>
            <p:cNvCxnSpPr/>
            <p:nvPr/>
          </p:nvCxnSpPr>
          <p:spPr>
            <a:xfrm flipV="1">
              <a:off x="5928340" y="4295670"/>
              <a:ext cx="3442914" cy="1831307"/>
            </a:xfrm>
            <a:prstGeom prst="line">
              <a:avLst/>
            </a:prstGeom>
          </p:spPr>
          <p:style>
            <a:lnRef idx="3">
              <a:schemeClr val="accent3"/>
            </a:lnRef>
            <a:fillRef idx="0">
              <a:schemeClr val="accent3"/>
            </a:fillRef>
            <a:effectRef idx="2">
              <a:schemeClr val="accent3"/>
            </a:effectRef>
            <a:fontRef idx="minor">
              <a:schemeClr val="tx1"/>
            </a:fontRef>
          </p:style>
        </p:cxnSp>
        <p:sp>
          <p:nvSpPr>
            <p:cNvPr id="18" name="星: 4 pt 17">
              <a:extLst>
                <a:ext uri="{FF2B5EF4-FFF2-40B4-BE49-F238E27FC236}">
                  <a16:creationId xmlns:a16="http://schemas.microsoft.com/office/drawing/2014/main" id="{AB338B09-F670-4952-A49D-4A88F31AB6E2}"/>
                </a:ext>
              </a:extLst>
            </p:cNvPr>
            <p:cNvSpPr/>
            <p:nvPr/>
          </p:nvSpPr>
          <p:spPr>
            <a:xfrm>
              <a:off x="7614369" y="5409974"/>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4 pt 20">
              <a:extLst>
                <a:ext uri="{FF2B5EF4-FFF2-40B4-BE49-F238E27FC236}">
                  <a16:creationId xmlns:a16="http://schemas.microsoft.com/office/drawing/2014/main" id="{1C8237A0-D4FA-4483-B789-FB8063CDB3EC}"/>
                </a:ext>
              </a:extLst>
            </p:cNvPr>
            <p:cNvSpPr/>
            <p:nvPr/>
          </p:nvSpPr>
          <p:spPr>
            <a:xfrm>
              <a:off x="8254295" y="526634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星: 4 pt 21">
              <a:extLst>
                <a:ext uri="{FF2B5EF4-FFF2-40B4-BE49-F238E27FC236}">
                  <a16:creationId xmlns:a16="http://schemas.microsoft.com/office/drawing/2014/main" id="{395E14BF-6956-4C89-ADF5-27728DDD7604}"/>
                </a:ext>
              </a:extLst>
            </p:cNvPr>
            <p:cNvSpPr/>
            <p:nvPr/>
          </p:nvSpPr>
          <p:spPr>
            <a:xfrm>
              <a:off x="7305936" y="575679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星: 4 pt 22">
              <a:extLst>
                <a:ext uri="{FF2B5EF4-FFF2-40B4-BE49-F238E27FC236}">
                  <a16:creationId xmlns:a16="http://schemas.microsoft.com/office/drawing/2014/main" id="{C3013FCE-B7F7-4C5B-8D33-5AD40AB8ED9A}"/>
                </a:ext>
              </a:extLst>
            </p:cNvPr>
            <p:cNvSpPr/>
            <p:nvPr/>
          </p:nvSpPr>
          <p:spPr>
            <a:xfrm>
              <a:off x="8322325" y="5816838"/>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星: 4 pt 23">
              <a:extLst>
                <a:ext uri="{FF2B5EF4-FFF2-40B4-BE49-F238E27FC236}">
                  <a16:creationId xmlns:a16="http://schemas.microsoft.com/office/drawing/2014/main" id="{EDE038B4-3E61-4B05-8831-17E3ABE81D15}"/>
                </a:ext>
              </a:extLst>
            </p:cNvPr>
            <p:cNvSpPr/>
            <p:nvPr/>
          </p:nvSpPr>
          <p:spPr>
            <a:xfrm>
              <a:off x="8754387" y="478385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星: 4 pt 25">
              <a:extLst>
                <a:ext uri="{FF2B5EF4-FFF2-40B4-BE49-F238E27FC236}">
                  <a16:creationId xmlns:a16="http://schemas.microsoft.com/office/drawing/2014/main" id="{97B0EE98-31A5-4548-B9BA-6046D6C3ED80}"/>
                </a:ext>
              </a:extLst>
            </p:cNvPr>
            <p:cNvSpPr/>
            <p:nvPr/>
          </p:nvSpPr>
          <p:spPr>
            <a:xfrm>
              <a:off x="6591616" y="607722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動作設定ボタン: 空白 27">
            <a:hlinkClick r:id="" action="ppaction://noaction" highlightClick="1"/>
            <a:extLst>
              <a:ext uri="{FF2B5EF4-FFF2-40B4-BE49-F238E27FC236}">
                <a16:creationId xmlns:a16="http://schemas.microsoft.com/office/drawing/2014/main" id="{C429F2AF-5142-4D10-86B2-2081E29A5046}"/>
              </a:ext>
            </a:extLst>
          </p:cNvPr>
          <p:cNvSpPr/>
          <p:nvPr/>
        </p:nvSpPr>
        <p:spPr>
          <a:xfrm>
            <a:off x="7466591" y="4455593"/>
            <a:ext cx="772588" cy="358374"/>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正例</a:t>
            </a:r>
          </a:p>
        </p:txBody>
      </p:sp>
      <p:sp>
        <p:nvSpPr>
          <p:cNvPr id="29" name="動作設定ボタン: 空白 28">
            <a:hlinkClick r:id="" action="ppaction://noaction" highlightClick="1"/>
            <a:extLst>
              <a:ext uri="{FF2B5EF4-FFF2-40B4-BE49-F238E27FC236}">
                <a16:creationId xmlns:a16="http://schemas.microsoft.com/office/drawing/2014/main" id="{1556938D-5DF3-44DF-BAB2-B31EDAD69ECD}"/>
              </a:ext>
            </a:extLst>
          </p:cNvPr>
          <p:cNvSpPr/>
          <p:nvPr/>
        </p:nvSpPr>
        <p:spPr>
          <a:xfrm>
            <a:off x="9152620" y="5737463"/>
            <a:ext cx="772588" cy="358374"/>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負例</a:t>
            </a:r>
          </a:p>
        </p:txBody>
      </p:sp>
      <p:sp>
        <p:nvSpPr>
          <p:cNvPr id="30" name="動作設定ボタン: 空白 29">
            <a:hlinkClick r:id="" action="ppaction://noaction" highlightClick="1"/>
            <a:extLst>
              <a:ext uri="{FF2B5EF4-FFF2-40B4-BE49-F238E27FC236}">
                <a16:creationId xmlns:a16="http://schemas.microsoft.com/office/drawing/2014/main" id="{245E03FC-447A-4CC5-845C-6CC35E9CB7FF}"/>
              </a:ext>
            </a:extLst>
          </p:cNvPr>
          <p:cNvSpPr/>
          <p:nvPr/>
        </p:nvSpPr>
        <p:spPr>
          <a:xfrm>
            <a:off x="4644520" y="6075063"/>
            <a:ext cx="1153606" cy="358374"/>
          </a:xfrm>
          <a:prstGeom prst="actionButtonBlan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線形分離</a:t>
            </a:r>
          </a:p>
        </p:txBody>
      </p:sp>
    </p:spTree>
    <p:extLst>
      <p:ext uri="{BB962C8B-B14F-4D97-AF65-F5344CB8AC3E}">
        <p14:creationId xmlns:p14="http://schemas.microsoft.com/office/powerpoint/2010/main" val="629530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DEBB2-0526-4C6C-96B1-8D04F792A2AA}"/>
              </a:ext>
            </a:extLst>
          </p:cNvPr>
          <p:cNvSpPr>
            <a:spLocks noGrp="1"/>
          </p:cNvSpPr>
          <p:nvPr>
            <p:ph type="title"/>
          </p:nvPr>
        </p:nvSpPr>
        <p:spPr/>
        <p:txBody>
          <a:bodyPr/>
          <a:lstStyle/>
          <a:p>
            <a:r>
              <a:rPr kumimoji="1" lang="en-US" altLang="ja-JP" dirty="0"/>
              <a:t>Chapter4:</a:t>
            </a:r>
            <a:r>
              <a:rPr kumimoji="1" lang="ja-JP" altLang="en-US" dirty="0"/>
              <a:t>まとめ</a:t>
            </a:r>
          </a:p>
        </p:txBody>
      </p:sp>
      <p:sp>
        <p:nvSpPr>
          <p:cNvPr id="3" name="テキスト プレースホルダー 2">
            <a:extLst>
              <a:ext uri="{FF2B5EF4-FFF2-40B4-BE49-F238E27FC236}">
                <a16:creationId xmlns:a16="http://schemas.microsoft.com/office/drawing/2014/main" id="{7AF8D54F-6BDC-49E4-BAD2-272D7BE571DF}"/>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34709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D2ED12-0121-47B3-823D-0B4801D20785}"/>
              </a:ext>
            </a:extLst>
          </p:cNvPr>
          <p:cNvSpPr>
            <a:spLocks noGrp="1"/>
          </p:cNvSpPr>
          <p:nvPr>
            <p:ph idx="1"/>
          </p:nvPr>
        </p:nvSpPr>
        <p:spPr>
          <a:xfrm>
            <a:off x="1103312" y="159026"/>
            <a:ext cx="8946541" cy="6089373"/>
          </a:xfrm>
        </p:spPr>
        <p:txBody>
          <a:bodyPr/>
          <a:lstStyle/>
          <a:p>
            <a:r>
              <a:rPr kumimoji="1" lang="en-US" altLang="ja-JP" dirty="0"/>
              <a:t>SVM</a:t>
            </a:r>
            <a:r>
              <a:rPr kumimoji="1" lang="ja-JP" altLang="en-US" dirty="0"/>
              <a:t>の概要</a:t>
            </a:r>
            <a:endParaRPr lang="en-US" altLang="ja-JP" dirty="0"/>
          </a:p>
          <a:p>
            <a:pPr marL="0" indent="0">
              <a:buNone/>
            </a:pPr>
            <a:r>
              <a:rPr lang="ja-JP" altLang="en-US" dirty="0"/>
              <a:t>     ・線形</a:t>
            </a:r>
            <a:r>
              <a:rPr lang="en-US" altLang="ja-JP" dirty="0"/>
              <a:t>SVM</a:t>
            </a:r>
            <a:r>
              <a:rPr lang="ja-JP" altLang="en-US" dirty="0"/>
              <a:t>の理論</a:t>
            </a:r>
            <a:endParaRPr lang="en-US" altLang="ja-JP" dirty="0"/>
          </a:p>
          <a:p>
            <a:pPr marL="0" indent="0">
              <a:buNone/>
            </a:pPr>
            <a:r>
              <a:rPr lang="ja-JP" altLang="en-US" dirty="0"/>
              <a:t>     ・数学的な実装</a:t>
            </a:r>
            <a:r>
              <a:rPr lang="ja-JP" altLang="en-US" dirty="0" err="1"/>
              <a:t>ー</a:t>
            </a:r>
            <a:r>
              <a:rPr lang="ja-JP" altLang="en-US" dirty="0"/>
              <a:t>双対問題とラグランジュ未定乗数法</a:t>
            </a:r>
            <a:endParaRPr lang="en-US" altLang="ja-JP" dirty="0"/>
          </a:p>
          <a:p>
            <a:r>
              <a:rPr kumimoji="1" lang="en-US" altLang="ja-JP" dirty="0"/>
              <a:t>Excel</a:t>
            </a:r>
            <a:r>
              <a:rPr kumimoji="1" lang="ja-JP" altLang="en-US" dirty="0"/>
              <a:t>による具体例</a:t>
            </a:r>
            <a:endParaRPr kumimoji="1" lang="en-US" altLang="ja-JP" dirty="0"/>
          </a:p>
          <a:p>
            <a:endParaRPr lang="en-US" altLang="ja-JP" dirty="0"/>
          </a:p>
          <a:p>
            <a:endParaRPr lang="en-US" altLang="ja-JP" dirty="0"/>
          </a:p>
          <a:p>
            <a:r>
              <a:rPr lang="en-US" altLang="ja-JP" dirty="0"/>
              <a:t>Python</a:t>
            </a:r>
            <a:r>
              <a:rPr lang="ja-JP" altLang="en-US" dirty="0"/>
              <a:t>による手書き文字認識</a:t>
            </a:r>
            <a:endParaRPr lang="en-US" altLang="ja-JP" dirty="0"/>
          </a:p>
          <a:p>
            <a:pPr marL="0" indent="0">
              <a:buNone/>
            </a:pPr>
            <a:r>
              <a:rPr lang="ja-JP" altLang="en-US" dirty="0"/>
              <a:t>     ・</a:t>
            </a:r>
            <a:r>
              <a:rPr lang="en-US" altLang="ja-JP" dirty="0" err="1"/>
              <a:t>sklearn</a:t>
            </a:r>
            <a:r>
              <a:rPr lang="ja-JP" altLang="en-US" dirty="0"/>
              <a:t>モジュールによる</a:t>
            </a:r>
            <a:r>
              <a:rPr lang="en-US" altLang="ja-JP" dirty="0" err="1"/>
              <a:t>SVM,dataset</a:t>
            </a:r>
            <a:r>
              <a:rPr lang="ja-JP" altLang="en-US" dirty="0"/>
              <a:t>のインポート</a:t>
            </a:r>
            <a:endParaRPr lang="en-US" altLang="ja-JP" dirty="0"/>
          </a:p>
          <a:p>
            <a:pPr marL="0" indent="0">
              <a:buNone/>
            </a:pPr>
            <a:r>
              <a:rPr lang="en-US" altLang="ja-JP" dirty="0"/>
              <a:t>     </a:t>
            </a:r>
            <a:r>
              <a:rPr lang="ja-JP" altLang="en-US" dirty="0"/>
              <a:t>・</a:t>
            </a:r>
            <a:r>
              <a:rPr lang="en-US" altLang="ja-JP" dirty="0"/>
              <a:t>matplotlib</a:t>
            </a:r>
            <a:r>
              <a:rPr lang="ja-JP" altLang="en-US" dirty="0"/>
              <a:t>による可視化     </a:t>
            </a:r>
            <a:endParaRPr lang="en-US" altLang="ja-JP" dirty="0"/>
          </a:p>
          <a:p>
            <a:r>
              <a:rPr lang="ja-JP" altLang="en-US" dirty="0"/>
              <a:t>まとめ</a:t>
            </a:r>
            <a:endParaRPr lang="en-US" altLang="ja-JP" dirty="0"/>
          </a:p>
          <a:p>
            <a:pPr marL="0" indent="0">
              <a:buNone/>
            </a:pPr>
            <a:endParaRPr lang="en-US" altLang="ja-JP" dirty="0"/>
          </a:p>
        </p:txBody>
      </p:sp>
    </p:spTree>
    <p:extLst>
      <p:ext uri="{BB962C8B-B14F-4D97-AF65-F5344CB8AC3E}">
        <p14:creationId xmlns:p14="http://schemas.microsoft.com/office/powerpoint/2010/main" val="4288465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0C61E-46B1-434E-BDDD-91E8A545CAC5}"/>
              </a:ext>
            </a:extLst>
          </p:cNvPr>
          <p:cNvSpPr>
            <a:spLocks noGrp="1"/>
          </p:cNvSpPr>
          <p:nvPr>
            <p:ph type="title"/>
          </p:nvPr>
        </p:nvSpPr>
        <p:spPr/>
        <p:txBody>
          <a:bodyPr/>
          <a:lstStyle/>
          <a:p>
            <a:r>
              <a:rPr kumimoji="1" lang="ja-JP" altLang="en-US" dirty="0"/>
              <a:t>付録</a:t>
            </a:r>
          </a:p>
        </p:txBody>
      </p:sp>
      <p:sp>
        <p:nvSpPr>
          <p:cNvPr id="3" name="テキスト プレースホルダー 2">
            <a:extLst>
              <a:ext uri="{FF2B5EF4-FFF2-40B4-BE49-F238E27FC236}">
                <a16:creationId xmlns:a16="http://schemas.microsoft.com/office/drawing/2014/main" id="{66D5E870-BB58-4CD0-B97D-2A3240AB9459}"/>
              </a:ext>
            </a:extLst>
          </p:cNvPr>
          <p:cNvSpPr>
            <a:spLocks noGrp="1"/>
          </p:cNvSpPr>
          <p:nvPr>
            <p:ph type="body" idx="1"/>
          </p:nvPr>
        </p:nvSpPr>
        <p:spPr/>
        <p:txBody>
          <a:bodyPr/>
          <a:lstStyle/>
          <a:p>
            <a:r>
              <a:rPr lang="en-US" altLang="ja-JP" cap="none" dirty="0"/>
              <a:t>P</a:t>
            </a:r>
            <a:r>
              <a:rPr kumimoji="1" lang="en-US" altLang="ja-JP" cap="none" dirty="0"/>
              <a:t>ython</a:t>
            </a:r>
            <a:r>
              <a:rPr kumimoji="1" lang="ja-JP" altLang="en-US" dirty="0"/>
              <a:t>のコード一覧と参考文献</a:t>
            </a:r>
          </a:p>
        </p:txBody>
      </p:sp>
    </p:spTree>
    <p:extLst>
      <p:ext uri="{BB962C8B-B14F-4D97-AF65-F5344CB8AC3E}">
        <p14:creationId xmlns:p14="http://schemas.microsoft.com/office/powerpoint/2010/main" val="2939958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BFC2E1B-45FE-4A44-B11C-F5D2E4A97D6D}"/>
              </a:ext>
            </a:extLst>
          </p:cNvPr>
          <p:cNvGraphicFramePr>
            <a:graphicFrameLocks noGrp="1"/>
          </p:cNvGraphicFramePr>
          <p:nvPr>
            <p:extLst>
              <p:ext uri="{D42A27DB-BD31-4B8C-83A1-F6EECF244321}">
                <p14:modId xmlns:p14="http://schemas.microsoft.com/office/powerpoint/2010/main" val="3976558687"/>
              </p:ext>
            </p:extLst>
          </p:nvPr>
        </p:nvGraphicFramePr>
        <p:xfrm>
          <a:off x="115736" y="75611"/>
          <a:ext cx="5155979" cy="5852160"/>
        </p:xfrm>
        <a:graphic>
          <a:graphicData uri="http://schemas.openxmlformats.org/drawingml/2006/table">
            <a:tbl>
              <a:tblPr firstRow="1" bandRow="1">
                <a:tableStyleId>{7E9639D4-E3E2-4D34-9284-5A2195B3D0D7}</a:tableStyleId>
              </a:tblPr>
              <a:tblGrid>
                <a:gridCol w="5155979">
                  <a:extLst>
                    <a:ext uri="{9D8B030D-6E8A-4147-A177-3AD203B41FA5}">
                      <a16:colId xmlns:a16="http://schemas.microsoft.com/office/drawing/2014/main" val="668871268"/>
                    </a:ext>
                  </a:extLst>
                </a:gridCol>
              </a:tblGrid>
              <a:tr h="370840">
                <a:tc>
                  <a:txBody>
                    <a:bodyPr/>
                    <a:lstStyle/>
                    <a:p>
                      <a:r>
                        <a:rPr kumimoji="1" lang="en-US" altLang="ja-JP" dirty="0"/>
                        <a:t>#</a:t>
                      </a:r>
                      <a:r>
                        <a:rPr kumimoji="1" lang="ja-JP" altLang="en-US" dirty="0"/>
                        <a:t>識別関数と座標の図示</a:t>
                      </a:r>
                    </a:p>
                    <a:p>
                      <a:r>
                        <a:rPr kumimoji="1" lang="en-US" altLang="ja-JP" dirty="0"/>
                        <a:t>import </a:t>
                      </a:r>
                      <a:r>
                        <a:rPr kumimoji="1" lang="en-US" altLang="ja-JP" dirty="0" err="1"/>
                        <a:t>numpy</a:t>
                      </a:r>
                      <a:r>
                        <a:rPr kumimoji="1" lang="en-US" altLang="ja-JP" dirty="0"/>
                        <a:t> as np</a:t>
                      </a:r>
                    </a:p>
                    <a:p>
                      <a:r>
                        <a:rPr kumimoji="1" lang="en-US" altLang="ja-JP" dirty="0"/>
                        <a:t>import </a:t>
                      </a:r>
                      <a:r>
                        <a:rPr kumimoji="1" lang="en-US" altLang="ja-JP" dirty="0" err="1"/>
                        <a:t>matplotlib.pyplot</a:t>
                      </a:r>
                      <a:r>
                        <a:rPr kumimoji="1" lang="en-US" altLang="ja-JP" dirty="0"/>
                        <a:t> as </a:t>
                      </a:r>
                      <a:r>
                        <a:rPr kumimoji="1" lang="en-US" altLang="ja-JP" dirty="0" err="1"/>
                        <a:t>plt</a:t>
                      </a:r>
                      <a:endParaRPr kumimoji="1" lang="en-US" altLang="ja-JP" dirty="0"/>
                    </a:p>
                    <a:p>
                      <a:r>
                        <a:rPr kumimoji="1" lang="en-US" altLang="ja-JP" dirty="0"/>
                        <a:t>x = </a:t>
                      </a:r>
                      <a:r>
                        <a:rPr kumimoji="1" lang="en-US" altLang="ja-JP" dirty="0" err="1"/>
                        <a:t>np.arange</a:t>
                      </a:r>
                      <a:r>
                        <a:rPr kumimoji="1" lang="en-US" altLang="ja-JP" dirty="0"/>
                        <a:t>(-5, 5, 0.1)</a:t>
                      </a:r>
                    </a:p>
                    <a:p>
                      <a:r>
                        <a:rPr kumimoji="1" lang="en-US" altLang="ja-JP" dirty="0"/>
                        <a:t>y =x-0.5 </a:t>
                      </a:r>
                    </a:p>
                    <a:p>
                      <a:r>
                        <a:rPr kumimoji="1" lang="en-US" altLang="ja-JP" dirty="0"/>
                        <a:t>y1=x-1</a:t>
                      </a:r>
                    </a:p>
                    <a:p>
                      <a:r>
                        <a:rPr kumimoji="1" lang="en-US" altLang="ja-JP" dirty="0"/>
                        <a:t>y2=x</a:t>
                      </a:r>
                    </a:p>
                    <a:p>
                      <a:r>
                        <a:rPr kumimoji="1" lang="en-US" altLang="ja-JP" dirty="0" err="1"/>
                        <a:t>plt.ylim</a:t>
                      </a:r>
                      <a:r>
                        <a:rPr kumimoji="1" lang="en-US" altLang="ja-JP" dirty="0"/>
                        <a:t>([-5, 5])</a:t>
                      </a:r>
                    </a:p>
                    <a:p>
                      <a:r>
                        <a:rPr kumimoji="1" lang="en-US" altLang="ja-JP" dirty="0" err="1"/>
                        <a:t>plt.gca</a:t>
                      </a:r>
                      <a:r>
                        <a:rPr kumimoji="1" lang="en-US" altLang="ja-JP" dirty="0"/>
                        <a:t>().</a:t>
                      </a:r>
                      <a:r>
                        <a:rPr kumimoji="1" lang="en-US" altLang="ja-JP" dirty="0" err="1"/>
                        <a:t>set_aspect</a:t>
                      </a:r>
                      <a:r>
                        <a:rPr kumimoji="1" lang="en-US" altLang="ja-JP" dirty="0"/>
                        <a:t>('equal', adjustable='box')</a:t>
                      </a:r>
                    </a:p>
                    <a:p>
                      <a:r>
                        <a:rPr kumimoji="1" lang="en-US" altLang="ja-JP" dirty="0" err="1"/>
                        <a:t>plt.xlabel</a:t>
                      </a:r>
                      <a:r>
                        <a:rPr kumimoji="1" lang="en-US" altLang="ja-JP" dirty="0"/>
                        <a:t>('x')</a:t>
                      </a:r>
                    </a:p>
                    <a:p>
                      <a:r>
                        <a:rPr kumimoji="1" lang="en-US" altLang="ja-JP" dirty="0" err="1"/>
                        <a:t>plt.ylabel</a:t>
                      </a:r>
                      <a:r>
                        <a:rPr kumimoji="1" lang="en-US" altLang="ja-JP" dirty="0"/>
                        <a:t>('y',  rotation=0)</a:t>
                      </a:r>
                    </a:p>
                    <a:p>
                      <a:r>
                        <a:rPr kumimoji="1" lang="en-US" altLang="ja-JP" dirty="0" err="1"/>
                        <a:t>plt.grid</a:t>
                      </a:r>
                      <a:r>
                        <a:rPr kumimoji="1" lang="en-US" altLang="ja-JP" dirty="0"/>
                        <a:t>()</a:t>
                      </a:r>
                    </a:p>
                    <a:p>
                      <a:r>
                        <a:rPr kumimoji="1" lang="en-US" altLang="ja-JP" dirty="0" err="1"/>
                        <a:t>plt.plot</a:t>
                      </a:r>
                      <a:r>
                        <a:rPr kumimoji="1" lang="en-US" altLang="ja-JP" dirty="0"/>
                        <a:t>(x, y)</a:t>
                      </a:r>
                    </a:p>
                    <a:p>
                      <a:r>
                        <a:rPr kumimoji="1" lang="en-US" altLang="ja-JP" dirty="0" err="1"/>
                        <a:t>plt.plot</a:t>
                      </a:r>
                      <a:r>
                        <a:rPr kumimoji="1" lang="en-US" altLang="ja-JP" dirty="0"/>
                        <a:t>(x,y1)</a:t>
                      </a:r>
                    </a:p>
                    <a:p>
                      <a:r>
                        <a:rPr kumimoji="1" lang="en-US" altLang="ja-JP" dirty="0" err="1"/>
                        <a:t>plt.plot</a:t>
                      </a:r>
                      <a:r>
                        <a:rPr kumimoji="1" lang="en-US" altLang="ja-JP" dirty="0"/>
                        <a:t>(x,y2)</a:t>
                      </a:r>
                    </a:p>
                    <a:p>
                      <a:endParaRPr kumimoji="1" lang="en-US" altLang="ja-JP" dirty="0"/>
                    </a:p>
                    <a:p>
                      <a:r>
                        <a:rPr kumimoji="1" lang="en-US" altLang="ja-JP" dirty="0"/>
                        <a:t>data=[[0,0],[0,1],[1,1],[1,0],[2,0],[2,1]]</a:t>
                      </a:r>
                    </a:p>
                    <a:p>
                      <a:r>
                        <a:rPr kumimoji="1" lang="en-US" altLang="ja-JP" dirty="0"/>
                        <a:t>X,Y=zip(*data)</a:t>
                      </a:r>
                    </a:p>
                    <a:p>
                      <a:r>
                        <a:rPr kumimoji="1" lang="en-US" altLang="ja-JP" dirty="0" err="1"/>
                        <a:t>plt.scatter</a:t>
                      </a:r>
                      <a:r>
                        <a:rPr kumimoji="1" lang="en-US" altLang="ja-JP" dirty="0"/>
                        <a:t>(X,Y)</a:t>
                      </a:r>
                    </a:p>
                    <a:p>
                      <a:r>
                        <a:rPr kumimoji="1" lang="en-US" altLang="ja-JP" dirty="0" err="1"/>
                        <a:t>plt.show</a:t>
                      </a:r>
                      <a:r>
                        <a:rPr kumimoji="1" lang="en-US" altLang="ja-JP" dirty="0"/>
                        <a:t>()</a:t>
                      </a:r>
                      <a:endParaRPr kumimoji="1" lang="ja-JP" altLang="en-US" dirty="0"/>
                    </a:p>
                  </a:txBody>
                  <a:tcPr/>
                </a:tc>
                <a:extLst>
                  <a:ext uri="{0D108BD9-81ED-4DB2-BD59-A6C34878D82A}">
                    <a16:rowId xmlns:a16="http://schemas.microsoft.com/office/drawing/2014/main" val="1113893713"/>
                  </a:ext>
                </a:extLst>
              </a:tr>
            </a:tbl>
          </a:graphicData>
        </a:graphic>
      </p:graphicFrame>
      <p:graphicFrame>
        <p:nvGraphicFramePr>
          <p:cNvPr id="3" name="表 2">
            <a:extLst>
              <a:ext uri="{FF2B5EF4-FFF2-40B4-BE49-F238E27FC236}">
                <a16:creationId xmlns:a16="http://schemas.microsoft.com/office/drawing/2014/main" id="{2EEE25E2-8D95-4137-8908-E928842CB7CC}"/>
              </a:ext>
            </a:extLst>
          </p:cNvPr>
          <p:cNvGraphicFramePr>
            <a:graphicFrameLocks noGrp="1"/>
          </p:cNvGraphicFramePr>
          <p:nvPr>
            <p:extLst>
              <p:ext uri="{D42A27DB-BD31-4B8C-83A1-F6EECF244321}">
                <p14:modId xmlns:p14="http://schemas.microsoft.com/office/powerpoint/2010/main" val="4017509707"/>
              </p:ext>
            </p:extLst>
          </p:nvPr>
        </p:nvGraphicFramePr>
        <p:xfrm>
          <a:off x="5327374" y="139221"/>
          <a:ext cx="6607534" cy="4206240"/>
        </p:xfrm>
        <a:graphic>
          <a:graphicData uri="http://schemas.openxmlformats.org/drawingml/2006/table">
            <a:tbl>
              <a:tblPr firstRow="1" bandRow="1">
                <a:tableStyleId>{7E9639D4-E3E2-4D34-9284-5A2195B3D0D7}</a:tableStyleId>
              </a:tblPr>
              <a:tblGrid>
                <a:gridCol w="6607534">
                  <a:extLst>
                    <a:ext uri="{9D8B030D-6E8A-4147-A177-3AD203B41FA5}">
                      <a16:colId xmlns:a16="http://schemas.microsoft.com/office/drawing/2014/main" val="1069221904"/>
                    </a:ext>
                  </a:extLst>
                </a:gridCol>
              </a:tblGrid>
              <a:tr h="370840">
                <a:tc>
                  <a:txBody>
                    <a:bodyPr/>
                    <a:lstStyle/>
                    <a:p>
                      <a:r>
                        <a:rPr kumimoji="1" lang="en-US" altLang="ja-JP" dirty="0"/>
                        <a:t>#</a:t>
                      </a:r>
                      <a:r>
                        <a:rPr kumimoji="1" lang="en-US" altLang="ja-JP" dirty="0" err="1"/>
                        <a:t>Scikit</a:t>
                      </a:r>
                      <a:r>
                        <a:rPr kumimoji="1" lang="en-US" altLang="ja-JP" dirty="0"/>
                        <a:t> learn</a:t>
                      </a:r>
                      <a:r>
                        <a:rPr kumimoji="1" lang="ja-JP" altLang="en-US" dirty="0"/>
                        <a:t>のライブラリに含まれているサンプルデータをロード</a:t>
                      </a:r>
                    </a:p>
                    <a:p>
                      <a:r>
                        <a:rPr kumimoji="1" lang="en-US" altLang="ja-JP" dirty="0"/>
                        <a:t>from </a:t>
                      </a:r>
                      <a:r>
                        <a:rPr kumimoji="1" lang="en-US" altLang="ja-JP" dirty="0" err="1"/>
                        <a:t>sklearn</a:t>
                      </a:r>
                      <a:r>
                        <a:rPr kumimoji="1" lang="en-US" altLang="ja-JP" dirty="0"/>
                        <a:t> import </a:t>
                      </a:r>
                      <a:r>
                        <a:rPr kumimoji="1" lang="en-US" altLang="ja-JP" dirty="0" err="1"/>
                        <a:t>datasets,svm</a:t>
                      </a:r>
                      <a:endParaRPr kumimoji="1" lang="en-US" altLang="ja-JP" dirty="0"/>
                    </a:p>
                    <a:p>
                      <a:r>
                        <a:rPr kumimoji="1" lang="en-US" altLang="ja-JP" dirty="0"/>
                        <a:t>import </a:t>
                      </a:r>
                      <a:r>
                        <a:rPr kumimoji="1" lang="en-US" altLang="ja-JP" dirty="0" err="1"/>
                        <a:t>matplotlib.pyplot</a:t>
                      </a:r>
                      <a:r>
                        <a:rPr kumimoji="1" lang="en-US" altLang="ja-JP" dirty="0"/>
                        <a:t> as </a:t>
                      </a:r>
                      <a:r>
                        <a:rPr kumimoji="1" lang="en-US" altLang="ja-JP" dirty="0" err="1"/>
                        <a:t>plt</a:t>
                      </a:r>
                      <a:r>
                        <a:rPr kumimoji="1" lang="en-US" altLang="ja-JP" dirty="0"/>
                        <a:t> #</a:t>
                      </a:r>
                      <a:r>
                        <a:rPr kumimoji="1" lang="ja-JP" altLang="en-US" dirty="0"/>
                        <a:t>可視化用</a:t>
                      </a:r>
                    </a:p>
                    <a:p>
                      <a:r>
                        <a:rPr kumimoji="1" lang="en-US" altLang="ja-JP" dirty="0"/>
                        <a:t>digits=</a:t>
                      </a:r>
                      <a:r>
                        <a:rPr kumimoji="1" lang="en-US" altLang="ja-JP" dirty="0" err="1"/>
                        <a:t>datasets.load_digits</a:t>
                      </a:r>
                      <a:r>
                        <a:rPr kumimoji="1" lang="en-US" altLang="ja-JP" dirty="0"/>
                        <a:t>()</a:t>
                      </a:r>
                    </a:p>
                    <a:p>
                      <a:r>
                        <a:rPr kumimoji="1" lang="en-US" altLang="ja-JP" dirty="0" err="1"/>
                        <a:t>images_and_labels</a:t>
                      </a:r>
                      <a:r>
                        <a:rPr kumimoji="1" lang="en-US" altLang="ja-JP" dirty="0"/>
                        <a:t>=list(zip(</a:t>
                      </a:r>
                      <a:r>
                        <a:rPr kumimoji="1" lang="en-US" altLang="ja-JP" dirty="0" err="1"/>
                        <a:t>digits.images,digits.target</a:t>
                      </a:r>
                      <a:r>
                        <a:rPr kumimoji="1" lang="en-US" altLang="ja-JP" dirty="0"/>
                        <a:t>))</a:t>
                      </a:r>
                    </a:p>
                    <a:p>
                      <a:r>
                        <a:rPr kumimoji="1" lang="en-US" altLang="ja-JP" dirty="0"/>
                        <a:t>for index,(</a:t>
                      </a:r>
                      <a:r>
                        <a:rPr kumimoji="1" lang="en-US" altLang="ja-JP" dirty="0" err="1"/>
                        <a:t>image,label</a:t>
                      </a:r>
                      <a:r>
                        <a:rPr kumimoji="1" lang="en-US" altLang="ja-JP" dirty="0"/>
                        <a:t>) in enumerate(</a:t>
                      </a:r>
                      <a:r>
                        <a:rPr kumimoji="1" lang="en-US" altLang="ja-JP" dirty="0" err="1"/>
                        <a:t>images_and_labels</a:t>
                      </a:r>
                      <a:r>
                        <a:rPr kumimoji="1" lang="en-US" altLang="ja-JP" dirty="0"/>
                        <a:t>[:10]): #0</a:t>
                      </a:r>
                      <a:r>
                        <a:rPr kumimoji="1" lang="ja-JP" altLang="en-US" dirty="0"/>
                        <a:t>～</a:t>
                      </a:r>
                      <a:r>
                        <a:rPr kumimoji="1" lang="en-US" altLang="ja-JP" dirty="0"/>
                        <a:t>9</a:t>
                      </a:r>
                      <a:r>
                        <a:rPr kumimoji="1" lang="ja-JP" altLang="en-US" dirty="0" err="1"/>
                        <a:t>までの</a:t>
                      </a:r>
                      <a:r>
                        <a:rPr kumimoji="1" lang="ja-JP" altLang="en-US" dirty="0"/>
                        <a:t>読み込み</a:t>
                      </a:r>
                    </a:p>
                    <a:p>
                      <a:r>
                        <a:rPr kumimoji="1" lang="ja-JP" altLang="en-US" dirty="0"/>
                        <a:t>    </a:t>
                      </a:r>
                      <a:r>
                        <a:rPr kumimoji="1" lang="en-US" altLang="ja-JP" dirty="0" err="1"/>
                        <a:t>plt.subplot</a:t>
                      </a:r>
                      <a:r>
                        <a:rPr kumimoji="1" lang="en-US" altLang="ja-JP" dirty="0"/>
                        <a:t>(2,5,index+1)</a:t>
                      </a:r>
                    </a:p>
                    <a:p>
                      <a:r>
                        <a:rPr kumimoji="1" lang="en-US" altLang="ja-JP" dirty="0"/>
                        <a:t>    </a:t>
                      </a:r>
                      <a:r>
                        <a:rPr kumimoji="1" lang="en-US" altLang="ja-JP" dirty="0" err="1"/>
                        <a:t>plt.imshow</a:t>
                      </a:r>
                      <a:r>
                        <a:rPr kumimoji="1" lang="en-US" altLang="ja-JP" dirty="0"/>
                        <a:t>(</a:t>
                      </a:r>
                      <a:r>
                        <a:rPr kumimoji="1" lang="en-US" altLang="ja-JP" dirty="0" err="1"/>
                        <a:t>image,cmap</a:t>
                      </a:r>
                      <a:r>
                        <a:rPr kumimoji="1" lang="en-US" altLang="ja-JP" dirty="0"/>
                        <a:t>=</a:t>
                      </a:r>
                      <a:r>
                        <a:rPr kumimoji="1" lang="en-US" altLang="ja-JP" dirty="0" err="1"/>
                        <a:t>plt.cm.gray_r,interpolation</a:t>
                      </a:r>
                      <a:r>
                        <a:rPr kumimoji="1" lang="en-US" altLang="ja-JP" dirty="0"/>
                        <a:t>='nearest')</a:t>
                      </a:r>
                    </a:p>
                    <a:p>
                      <a:r>
                        <a:rPr kumimoji="1" lang="en-US" altLang="ja-JP" dirty="0"/>
                        <a:t>    </a:t>
                      </a:r>
                      <a:r>
                        <a:rPr kumimoji="1" lang="en-US" altLang="ja-JP" dirty="0" err="1"/>
                        <a:t>plt.axis</a:t>
                      </a:r>
                      <a:r>
                        <a:rPr kumimoji="1" lang="en-US" altLang="ja-JP" dirty="0"/>
                        <a:t>('off')</a:t>
                      </a:r>
                    </a:p>
                    <a:p>
                      <a:r>
                        <a:rPr kumimoji="1" lang="en-US" altLang="ja-JP" dirty="0"/>
                        <a:t>    </a:t>
                      </a:r>
                      <a:r>
                        <a:rPr kumimoji="1" lang="en-US" altLang="ja-JP" dirty="0" err="1"/>
                        <a:t>plt.title</a:t>
                      </a:r>
                      <a:r>
                        <a:rPr kumimoji="1" lang="en-US" altLang="ja-JP" dirty="0"/>
                        <a:t>('Training: %</a:t>
                      </a:r>
                      <a:r>
                        <a:rPr kumimoji="1" lang="en-US" altLang="ja-JP" dirty="0" err="1"/>
                        <a:t>i</a:t>
                      </a:r>
                      <a:r>
                        <a:rPr kumimoji="1" lang="en-US" altLang="ja-JP" dirty="0"/>
                        <a:t>' % label)</a:t>
                      </a:r>
                    </a:p>
                    <a:p>
                      <a:r>
                        <a:rPr kumimoji="1" lang="en-US" altLang="ja-JP" dirty="0" err="1"/>
                        <a:t>plt.show</a:t>
                      </a:r>
                      <a:r>
                        <a:rPr kumimoji="1" lang="en-US" altLang="ja-JP" dirty="0"/>
                        <a:t>()</a:t>
                      </a:r>
                      <a:endParaRPr kumimoji="1" lang="ja-JP" altLang="en-US" dirty="0"/>
                    </a:p>
                  </a:txBody>
                  <a:tcPr/>
                </a:tc>
                <a:extLst>
                  <a:ext uri="{0D108BD9-81ED-4DB2-BD59-A6C34878D82A}">
                    <a16:rowId xmlns:a16="http://schemas.microsoft.com/office/drawing/2014/main" val="1244811895"/>
                  </a:ext>
                </a:extLst>
              </a:tr>
            </a:tbl>
          </a:graphicData>
        </a:graphic>
      </p:graphicFrame>
    </p:spTree>
    <p:extLst>
      <p:ext uri="{BB962C8B-B14F-4D97-AF65-F5344CB8AC3E}">
        <p14:creationId xmlns:p14="http://schemas.microsoft.com/office/powerpoint/2010/main" val="1327811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A07AF06B-005F-4C94-BBAD-BA5586BF8A0E}"/>
              </a:ext>
            </a:extLst>
          </p:cNvPr>
          <p:cNvGraphicFramePr>
            <a:graphicFrameLocks noGrp="1"/>
          </p:cNvGraphicFramePr>
          <p:nvPr>
            <p:extLst>
              <p:ext uri="{D42A27DB-BD31-4B8C-83A1-F6EECF244321}">
                <p14:modId xmlns:p14="http://schemas.microsoft.com/office/powerpoint/2010/main" val="2677790955"/>
              </p:ext>
            </p:extLst>
          </p:nvPr>
        </p:nvGraphicFramePr>
        <p:xfrm>
          <a:off x="163443" y="131269"/>
          <a:ext cx="7016585" cy="5303520"/>
        </p:xfrm>
        <a:graphic>
          <a:graphicData uri="http://schemas.openxmlformats.org/drawingml/2006/table">
            <a:tbl>
              <a:tblPr firstRow="1" bandRow="1">
                <a:tableStyleId>{7E9639D4-E3E2-4D34-9284-5A2195B3D0D7}</a:tableStyleId>
              </a:tblPr>
              <a:tblGrid>
                <a:gridCol w="7016585">
                  <a:extLst>
                    <a:ext uri="{9D8B030D-6E8A-4147-A177-3AD203B41FA5}">
                      <a16:colId xmlns:a16="http://schemas.microsoft.com/office/drawing/2014/main" val="3914560206"/>
                    </a:ext>
                  </a:extLst>
                </a:gridCol>
              </a:tblGrid>
              <a:tr h="370840">
                <a:tc>
                  <a:txBody>
                    <a:bodyPr/>
                    <a:lstStyle/>
                    <a:p>
                      <a:r>
                        <a:rPr kumimoji="1" lang="en-US" altLang="ja-JP" dirty="0" err="1"/>
                        <a:t>n_train</a:t>
                      </a:r>
                      <a:r>
                        <a:rPr kumimoji="1" lang="en-US" altLang="ja-JP" dirty="0"/>
                        <a:t>=</a:t>
                      </a:r>
                      <a:r>
                        <a:rPr kumimoji="1" lang="en-US" altLang="ja-JP" dirty="0" err="1"/>
                        <a:t>len</a:t>
                      </a:r>
                      <a:r>
                        <a:rPr kumimoji="1" lang="en-US" altLang="ja-JP" dirty="0"/>
                        <a:t>(</a:t>
                      </a:r>
                      <a:r>
                        <a:rPr kumimoji="1" lang="en-US" altLang="ja-JP" dirty="0" err="1"/>
                        <a:t>digits.data</a:t>
                      </a:r>
                      <a:r>
                        <a:rPr kumimoji="1" lang="en-US" altLang="ja-JP" dirty="0"/>
                        <a:t>)*2//3#</a:t>
                      </a:r>
                      <a:r>
                        <a:rPr kumimoji="1" lang="ja-JP" altLang="en-US" dirty="0"/>
                        <a:t>データの</a:t>
                      </a:r>
                      <a:r>
                        <a:rPr kumimoji="1" lang="en-US" altLang="ja-JP" dirty="0"/>
                        <a:t>2/3</a:t>
                      </a:r>
                      <a:r>
                        <a:rPr kumimoji="1" lang="ja-JP" altLang="en-US" dirty="0"/>
                        <a:t>の個数</a:t>
                      </a:r>
                    </a:p>
                    <a:p>
                      <a:r>
                        <a:rPr kumimoji="1" lang="en-US" altLang="ja-JP" dirty="0" err="1"/>
                        <a:t>X_train</a:t>
                      </a:r>
                      <a:r>
                        <a:rPr kumimoji="1" lang="en-US" altLang="ja-JP" dirty="0"/>
                        <a:t>=</a:t>
                      </a:r>
                      <a:r>
                        <a:rPr kumimoji="1" lang="en-US" altLang="ja-JP" dirty="0" err="1"/>
                        <a:t>digits.data</a:t>
                      </a:r>
                      <a:r>
                        <a:rPr kumimoji="1" lang="en-US" altLang="ja-JP" dirty="0"/>
                        <a:t>[:</a:t>
                      </a:r>
                      <a:r>
                        <a:rPr kumimoji="1" lang="en-US" altLang="ja-JP" dirty="0" err="1"/>
                        <a:t>n_train</a:t>
                      </a:r>
                      <a:r>
                        <a:rPr kumimoji="1" lang="en-US" altLang="ja-JP" dirty="0"/>
                        <a:t>]#data</a:t>
                      </a:r>
                      <a:r>
                        <a:rPr kumimoji="1" lang="ja-JP" altLang="en-US" dirty="0"/>
                        <a:t>の前半</a:t>
                      </a:r>
                      <a:r>
                        <a:rPr kumimoji="1" lang="en-US" altLang="ja-JP" dirty="0"/>
                        <a:t>2/3</a:t>
                      </a:r>
                    </a:p>
                    <a:p>
                      <a:r>
                        <a:rPr kumimoji="1" lang="en-US" altLang="ja-JP" dirty="0" err="1"/>
                        <a:t>y_train</a:t>
                      </a:r>
                      <a:r>
                        <a:rPr kumimoji="1" lang="en-US" altLang="ja-JP" dirty="0"/>
                        <a:t>=</a:t>
                      </a:r>
                      <a:r>
                        <a:rPr kumimoji="1" lang="en-US" altLang="ja-JP" dirty="0" err="1"/>
                        <a:t>digits.target</a:t>
                      </a:r>
                      <a:r>
                        <a:rPr kumimoji="1" lang="en-US" altLang="ja-JP" dirty="0"/>
                        <a:t>[:</a:t>
                      </a:r>
                      <a:r>
                        <a:rPr kumimoji="1" lang="en-US" altLang="ja-JP" dirty="0" err="1"/>
                        <a:t>n_train</a:t>
                      </a:r>
                      <a:r>
                        <a:rPr kumimoji="1" lang="en-US" altLang="ja-JP" dirty="0"/>
                        <a:t>]#target</a:t>
                      </a:r>
                      <a:r>
                        <a:rPr kumimoji="1" lang="ja-JP" altLang="en-US" dirty="0"/>
                        <a:t>の前半</a:t>
                      </a:r>
                      <a:r>
                        <a:rPr kumimoji="1" lang="en-US" altLang="ja-JP" dirty="0"/>
                        <a:t>2/3</a:t>
                      </a:r>
                    </a:p>
                    <a:p>
                      <a:r>
                        <a:rPr kumimoji="1" lang="en-US" altLang="ja-JP" dirty="0" err="1"/>
                        <a:t>X_test</a:t>
                      </a:r>
                      <a:r>
                        <a:rPr kumimoji="1" lang="en-US" altLang="ja-JP" dirty="0"/>
                        <a:t>=</a:t>
                      </a:r>
                      <a:r>
                        <a:rPr kumimoji="1" lang="en-US" altLang="ja-JP" dirty="0" err="1"/>
                        <a:t>digits.data</a:t>
                      </a:r>
                      <a:r>
                        <a:rPr kumimoji="1" lang="en-US" altLang="ja-JP" dirty="0"/>
                        <a:t>[</a:t>
                      </a:r>
                      <a:r>
                        <a:rPr kumimoji="1" lang="en-US" altLang="ja-JP" dirty="0" err="1"/>
                        <a:t>n_train</a:t>
                      </a:r>
                      <a:r>
                        <a:rPr kumimoji="1" lang="en-US" altLang="ja-JP" dirty="0"/>
                        <a:t>:]#data</a:t>
                      </a:r>
                      <a:r>
                        <a:rPr kumimoji="1" lang="ja-JP" altLang="en-US" dirty="0"/>
                        <a:t>の後半</a:t>
                      </a:r>
                      <a:r>
                        <a:rPr kumimoji="1" lang="en-US" altLang="ja-JP" dirty="0"/>
                        <a:t>1/3</a:t>
                      </a:r>
                    </a:p>
                    <a:p>
                      <a:r>
                        <a:rPr kumimoji="1" lang="en-US" altLang="ja-JP" dirty="0" err="1"/>
                        <a:t>y_test</a:t>
                      </a:r>
                      <a:r>
                        <a:rPr kumimoji="1" lang="en-US" altLang="ja-JP" dirty="0"/>
                        <a:t>=</a:t>
                      </a:r>
                      <a:r>
                        <a:rPr kumimoji="1" lang="en-US" altLang="ja-JP" dirty="0" err="1"/>
                        <a:t>digits.target</a:t>
                      </a:r>
                      <a:r>
                        <a:rPr kumimoji="1" lang="en-US" altLang="ja-JP" dirty="0"/>
                        <a:t>[</a:t>
                      </a:r>
                      <a:r>
                        <a:rPr kumimoji="1" lang="en-US" altLang="ja-JP" dirty="0" err="1"/>
                        <a:t>n_train</a:t>
                      </a:r>
                      <a:r>
                        <a:rPr kumimoji="1" lang="en-US" altLang="ja-JP" dirty="0"/>
                        <a:t>:]#target</a:t>
                      </a:r>
                      <a:r>
                        <a:rPr kumimoji="1" lang="ja-JP" altLang="en-US" dirty="0"/>
                        <a:t>の後半</a:t>
                      </a:r>
                      <a:r>
                        <a:rPr kumimoji="1" lang="en-US" altLang="ja-JP" dirty="0"/>
                        <a:t>1/3</a:t>
                      </a:r>
                    </a:p>
                    <a:p>
                      <a:r>
                        <a:rPr kumimoji="1" lang="en-US" altLang="ja-JP" dirty="0"/>
                        <a:t>#print([</a:t>
                      </a:r>
                      <a:r>
                        <a:rPr kumimoji="1" lang="en-US" altLang="ja-JP" dirty="0" err="1"/>
                        <a:t>d.shape</a:t>
                      </a:r>
                      <a:r>
                        <a:rPr kumimoji="1" lang="en-US" altLang="ja-JP" dirty="0"/>
                        <a:t> for d in [</a:t>
                      </a:r>
                      <a:r>
                        <a:rPr kumimoji="1" lang="en-US" altLang="ja-JP" dirty="0" err="1"/>
                        <a:t>X_train,y_train,X_test,y_test</a:t>
                      </a:r>
                      <a:r>
                        <a:rPr kumimoji="1" lang="en-US" altLang="ja-JP" dirty="0"/>
                        <a:t>]])</a:t>
                      </a:r>
                    </a:p>
                    <a:p>
                      <a:r>
                        <a:rPr kumimoji="1" lang="en-US" altLang="ja-JP" dirty="0" err="1"/>
                        <a:t>clf</a:t>
                      </a:r>
                      <a:r>
                        <a:rPr kumimoji="1" lang="en-US" altLang="ja-JP" dirty="0"/>
                        <a:t>=</a:t>
                      </a:r>
                      <a:r>
                        <a:rPr kumimoji="1" lang="en-US" altLang="ja-JP" dirty="0" err="1"/>
                        <a:t>svm.SVC</a:t>
                      </a:r>
                      <a:r>
                        <a:rPr kumimoji="1" lang="en-US" altLang="ja-JP" dirty="0"/>
                        <a:t>(gamma=0.001,C=100.0)</a:t>
                      </a:r>
                    </a:p>
                    <a:p>
                      <a:r>
                        <a:rPr kumimoji="1" lang="en-US" altLang="ja-JP" dirty="0"/>
                        <a:t>"""gamma:</a:t>
                      </a:r>
                      <a:r>
                        <a:rPr kumimoji="1" lang="ja-JP" altLang="en-US" dirty="0"/>
                        <a:t>この値が大きいほど協会が複雑になる</a:t>
                      </a:r>
                    </a:p>
                    <a:p>
                      <a:r>
                        <a:rPr kumimoji="1" lang="ja-JP" altLang="en-US" dirty="0"/>
                        <a:t>   </a:t>
                      </a:r>
                      <a:r>
                        <a:rPr kumimoji="1" lang="en-US" altLang="ja-JP" dirty="0"/>
                        <a:t>C:</a:t>
                      </a:r>
                      <a:r>
                        <a:rPr kumimoji="1" lang="ja-JP" altLang="en-US" dirty="0"/>
                        <a:t>どれだけ誤分類を許すかのパラメータ</a:t>
                      </a:r>
                      <a:r>
                        <a:rPr kumimoji="1" lang="en-US" altLang="ja-JP" dirty="0"/>
                        <a:t>(</a:t>
                      </a:r>
                      <a:r>
                        <a:rPr kumimoji="1" lang="ja-JP" altLang="en-US" dirty="0"/>
                        <a:t>値が大きいほど厳しい</a:t>
                      </a:r>
                      <a:r>
                        <a:rPr kumimoji="1" lang="en-US" altLang="ja-JP" dirty="0"/>
                        <a:t>)</a:t>
                      </a:r>
                    </a:p>
                    <a:p>
                      <a:r>
                        <a:rPr kumimoji="1" lang="en-US" altLang="ja-JP" dirty="0"/>
                        <a:t>"""</a:t>
                      </a:r>
                    </a:p>
                    <a:p>
                      <a:r>
                        <a:rPr kumimoji="1" lang="en-US" altLang="ja-JP" dirty="0"/>
                        <a:t>#SVM</a:t>
                      </a:r>
                      <a:r>
                        <a:rPr kumimoji="1" lang="ja-JP" altLang="en-US" dirty="0"/>
                        <a:t>の学習</a:t>
                      </a:r>
                    </a:p>
                    <a:p>
                      <a:r>
                        <a:rPr kumimoji="1" lang="en-US" altLang="ja-JP" dirty="0" err="1"/>
                        <a:t>clf.fit</a:t>
                      </a:r>
                      <a:r>
                        <a:rPr kumimoji="1" lang="en-US" altLang="ja-JP" dirty="0"/>
                        <a:t>(</a:t>
                      </a:r>
                      <a:r>
                        <a:rPr kumimoji="1" lang="en-US" altLang="ja-JP" dirty="0" err="1"/>
                        <a:t>X_train,y_train</a:t>
                      </a:r>
                      <a:r>
                        <a:rPr kumimoji="1" lang="en-US" altLang="ja-JP" dirty="0"/>
                        <a:t>)</a:t>
                      </a:r>
                    </a:p>
                    <a:p>
                      <a:r>
                        <a:rPr kumimoji="1" lang="en-US" altLang="ja-JP" dirty="0"/>
                        <a:t>print(</a:t>
                      </a:r>
                      <a:r>
                        <a:rPr kumimoji="1" lang="en-US" altLang="ja-JP" dirty="0" err="1"/>
                        <a:t>clf.score</a:t>
                      </a:r>
                      <a:r>
                        <a:rPr kumimoji="1" lang="en-US" altLang="ja-JP" dirty="0"/>
                        <a:t>(</a:t>
                      </a:r>
                      <a:r>
                        <a:rPr kumimoji="1" lang="en-US" altLang="ja-JP" dirty="0" err="1"/>
                        <a:t>X_test,y_test</a:t>
                      </a:r>
                      <a:r>
                        <a:rPr kumimoji="1" lang="en-US" altLang="ja-JP" dirty="0"/>
                        <a:t>))#</a:t>
                      </a:r>
                      <a:r>
                        <a:rPr kumimoji="1" lang="ja-JP" altLang="en-US" dirty="0"/>
                        <a:t>正答率？</a:t>
                      </a:r>
                    </a:p>
                    <a:p>
                      <a:r>
                        <a:rPr kumimoji="1" lang="en-US" altLang="ja-JP" dirty="0"/>
                        <a:t>predicted=</a:t>
                      </a:r>
                      <a:r>
                        <a:rPr kumimoji="1" lang="en-US" altLang="ja-JP" dirty="0" err="1"/>
                        <a:t>clf.predict</a:t>
                      </a:r>
                      <a:r>
                        <a:rPr kumimoji="1" lang="en-US" altLang="ja-JP" dirty="0"/>
                        <a:t>(</a:t>
                      </a:r>
                      <a:r>
                        <a:rPr kumimoji="1" lang="en-US" altLang="ja-JP" dirty="0" err="1"/>
                        <a:t>X_test</a:t>
                      </a:r>
                      <a:r>
                        <a:rPr kumimoji="1" lang="en-US" altLang="ja-JP" dirty="0"/>
                        <a:t>)#</a:t>
                      </a:r>
                      <a:r>
                        <a:rPr kumimoji="1" lang="ja-JP" altLang="en-US" dirty="0"/>
                        <a:t>分類結果の取り出し</a:t>
                      </a:r>
                    </a:p>
                    <a:p>
                      <a:r>
                        <a:rPr kumimoji="1" lang="en-US" altLang="ja-JP" dirty="0"/>
                        <a:t>(</a:t>
                      </a:r>
                      <a:r>
                        <a:rPr kumimoji="1" lang="en-US" altLang="ja-JP" dirty="0" err="1"/>
                        <a:t>y_test</a:t>
                      </a:r>
                      <a:r>
                        <a:rPr kumimoji="1" lang="en-US" altLang="ja-JP" dirty="0"/>
                        <a:t> != predicted).sum() #</a:t>
                      </a:r>
                      <a:r>
                        <a:rPr kumimoji="1" lang="ja-JP" altLang="en-US" dirty="0"/>
                        <a:t>誤検出した総数</a:t>
                      </a:r>
                      <a:endParaRPr kumimoji="1" lang="en-US" altLang="ja-JP" dirty="0"/>
                    </a:p>
                    <a:p>
                      <a:r>
                        <a:rPr kumimoji="1" lang="en-US" altLang="ja-JP" dirty="0"/>
                        <a:t>#</a:t>
                      </a:r>
                      <a:r>
                        <a:rPr kumimoji="1" lang="ja-JP" altLang="en-US" dirty="0"/>
                        <a:t>学習させた結果</a:t>
                      </a:r>
                    </a:p>
                    <a:p>
                      <a:r>
                        <a:rPr kumimoji="1" lang="en-US" altLang="ja-JP" dirty="0"/>
                        <a:t>from </a:t>
                      </a:r>
                      <a:r>
                        <a:rPr kumimoji="1" lang="en-US" altLang="ja-JP" dirty="0" err="1"/>
                        <a:t>sklearn</a:t>
                      </a:r>
                      <a:r>
                        <a:rPr kumimoji="1" lang="en-US" altLang="ja-JP" dirty="0"/>
                        <a:t> import metrics as met</a:t>
                      </a:r>
                    </a:p>
                    <a:p>
                      <a:r>
                        <a:rPr kumimoji="1" lang="en-US" altLang="ja-JP" dirty="0"/>
                        <a:t>print(</a:t>
                      </a:r>
                      <a:r>
                        <a:rPr kumimoji="1" lang="en-US" altLang="ja-JP" dirty="0" err="1"/>
                        <a:t>met.classification_report</a:t>
                      </a:r>
                      <a:r>
                        <a:rPr kumimoji="1" lang="en-US" altLang="ja-JP" dirty="0"/>
                        <a:t>(</a:t>
                      </a:r>
                      <a:r>
                        <a:rPr kumimoji="1" lang="en-US" altLang="ja-JP" dirty="0" err="1"/>
                        <a:t>y_test,predicted</a:t>
                      </a:r>
                      <a:r>
                        <a:rPr kumimoji="1" lang="en-US" altLang="ja-JP" dirty="0"/>
                        <a:t>))</a:t>
                      </a:r>
                    </a:p>
                    <a:p>
                      <a:r>
                        <a:rPr kumimoji="1" lang="en-US" altLang="ja-JP" dirty="0"/>
                        <a:t>print(</a:t>
                      </a:r>
                      <a:r>
                        <a:rPr kumimoji="1" lang="en-US" altLang="ja-JP" dirty="0" err="1"/>
                        <a:t>met.confusion_matrix</a:t>
                      </a:r>
                      <a:r>
                        <a:rPr kumimoji="1" lang="en-US" altLang="ja-JP" dirty="0"/>
                        <a:t>(</a:t>
                      </a:r>
                      <a:r>
                        <a:rPr kumimoji="1" lang="en-US" altLang="ja-JP" dirty="0" err="1"/>
                        <a:t>y_test,predicted</a:t>
                      </a:r>
                      <a:r>
                        <a:rPr kumimoji="1" lang="en-US" altLang="ja-JP" dirty="0"/>
                        <a:t>))</a:t>
                      </a:r>
                      <a:endParaRPr kumimoji="1" lang="ja-JP" altLang="en-US" dirty="0"/>
                    </a:p>
                  </a:txBody>
                  <a:tcPr/>
                </a:tc>
                <a:extLst>
                  <a:ext uri="{0D108BD9-81ED-4DB2-BD59-A6C34878D82A}">
                    <a16:rowId xmlns:a16="http://schemas.microsoft.com/office/drawing/2014/main" val="2079018654"/>
                  </a:ext>
                </a:extLst>
              </a:tr>
            </a:tbl>
          </a:graphicData>
        </a:graphic>
      </p:graphicFrame>
    </p:spTree>
    <p:extLst>
      <p:ext uri="{BB962C8B-B14F-4D97-AF65-F5344CB8AC3E}">
        <p14:creationId xmlns:p14="http://schemas.microsoft.com/office/powerpoint/2010/main" val="1788264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F3EA29B1-21F6-459D-B303-AF1984BD4B09}"/>
              </a:ext>
            </a:extLst>
          </p:cNvPr>
          <p:cNvGraphicFramePr>
            <a:graphicFrameLocks noGrp="1"/>
          </p:cNvGraphicFramePr>
          <p:nvPr>
            <p:extLst>
              <p:ext uri="{D42A27DB-BD31-4B8C-83A1-F6EECF244321}">
                <p14:modId xmlns:p14="http://schemas.microsoft.com/office/powerpoint/2010/main" val="1373128058"/>
              </p:ext>
            </p:extLst>
          </p:nvPr>
        </p:nvGraphicFramePr>
        <p:xfrm>
          <a:off x="2032000" y="719666"/>
          <a:ext cx="8128000" cy="2560320"/>
        </p:xfrm>
        <a:graphic>
          <a:graphicData uri="http://schemas.openxmlformats.org/drawingml/2006/table">
            <a:tbl>
              <a:tblPr firstRow="1" bandRow="1">
                <a:tableStyleId>{7E9639D4-E3E2-4D34-9284-5A2195B3D0D7}</a:tableStyleId>
              </a:tblPr>
              <a:tblGrid>
                <a:gridCol w="8128000">
                  <a:extLst>
                    <a:ext uri="{9D8B030D-6E8A-4147-A177-3AD203B41FA5}">
                      <a16:colId xmlns:a16="http://schemas.microsoft.com/office/drawing/2014/main" val="281896174"/>
                    </a:ext>
                  </a:extLst>
                </a:gridCol>
              </a:tblGrid>
              <a:tr h="370840">
                <a:tc>
                  <a:txBody>
                    <a:bodyPr/>
                    <a:lstStyle/>
                    <a:p>
                      <a:r>
                        <a:rPr kumimoji="1" lang="en-US" altLang="ja-JP" dirty="0"/>
                        <a:t>#</a:t>
                      </a:r>
                      <a:r>
                        <a:rPr kumimoji="1" lang="ja-JP" altLang="en-US" dirty="0"/>
                        <a:t>誤検出が目立った部分の可視化</a:t>
                      </a:r>
                    </a:p>
                    <a:p>
                      <a:r>
                        <a:rPr kumimoji="1" lang="en-US" altLang="ja-JP" dirty="0" err="1"/>
                        <a:t>imgs_yt_preds</a:t>
                      </a:r>
                      <a:r>
                        <a:rPr kumimoji="1" lang="en-US" altLang="ja-JP" dirty="0"/>
                        <a:t>=list(zip(</a:t>
                      </a:r>
                      <a:r>
                        <a:rPr kumimoji="1" lang="en-US" altLang="ja-JP" dirty="0" err="1"/>
                        <a:t>digits.images</a:t>
                      </a:r>
                      <a:r>
                        <a:rPr kumimoji="1" lang="en-US" altLang="ja-JP" dirty="0"/>
                        <a:t>[</a:t>
                      </a:r>
                      <a:r>
                        <a:rPr kumimoji="1" lang="en-US" altLang="ja-JP" dirty="0" err="1"/>
                        <a:t>n_train</a:t>
                      </a:r>
                      <a:r>
                        <a:rPr kumimoji="1" lang="en-US" altLang="ja-JP" dirty="0"/>
                        <a:t>:],</a:t>
                      </a:r>
                      <a:r>
                        <a:rPr kumimoji="1" lang="en-US" altLang="ja-JP" dirty="0" err="1"/>
                        <a:t>y_train,predicted</a:t>
                      </a:r>
                      <a:r>
                        <a:rPr kumimoji="1" lang="en-US" altLang="ja-JP" dirty="0"/>
                        <a:t>))</a:t>
                      </a:r>
                    </a:p>
                    <a:p>
                      <a:r>
                        <a:rPr kumimoji="1" lang="en-US" altLang="ja-JP" dirty="0"/>
                        <a:t>for index,(</a:t>
                      </a:r>
                      <a:r>
                        <a:rPr kumimoji="1" lang="en-US" altLang="ja-JP" dirty="0" err="1"/>
                        <a:t>image,y_t,pred</a:t>
                      </a:r>
                      <a:r>
                        <a:rPr kumimoji="1" lang="en-US" altLang="ja-JP" dirty="0"/>
                        <a:t>) in enumerate(</a:t>
                      </a:r>
                      <a:r>
                        <a:rPr kumimoji="1" lang="en-US" altLang="ja-JP" dirty="0" err="1"/>
                        <a:t>imgs_yt_preds</a:t>
                      </a:r>
                      <a:r>
                        <a:rPr kumimoji="1" lang="en-US" altLang="ja-JP" dirty="0"/>
                        <a:t>[404:416]):</a:t>
                      </a:r>
                    </a:p>
                    <a:p>
                      <a:r>
                        <a:rPr kumimoji="1" lang="en-US" altLang="ja-JP" dirty="0"/>
                        <a:t>    </a:t>
                      </a:r>
                      <a:r>
                        <a:rPr kumimoji="1" lang="en-US" altLang="ja-JP" dirty="0" err="1"/>
                        <a:t>plt.subplot</a:t>
                      </a:r>
                      <a:r>
                        <a:rPr kumimoji="1" lang="en-US" altLang="ja-JP" dirty="0"/>
                        <a:t>(3,4,index+1)#3x4</a:t>
                      </a:r>
                      <a:r>
                        <a:rPr kumimoji="1" lang="ja-JP" altLang="en-US" dirty="0"/>
                        <a:t>で表示</a:t>
                      </a:r>
                    </a:p>
                    <a:p>
                      <a:r>
                        <a:rPr kumimoji="1" lang="ja-JP" altLang="en-US" dirty="0"/>
                        <a:t>    </a:t>
                      </a:r>
                      <a:r>
                        <a:rPr kumimoji="1" lang="en-US" altLang="ja-JP" dirty="0" err="1"/>
                        <a:t>plt.axis</a:t>
                      </a:r>
                      <a:r>
                        <a:rPr kumimoji="1" lang="en-US" altLang="ja-JP" dirty="0"/>
                        <a:t>("off")</a:t>
                      </a:r>
                    </a:p>
                    <a:p>
                      <a:r>
                        <a:rPr kumimoji="1" lang="en-US" altLang="ja-JP" dirty="0"/>
                        <a:t>    </a:t>
                      </a:r>
                      <a:r>
                        <a:rPr kumimoji="1" lang="en-US" altLang="ja-JP" dirty="0" err="1"/>
                        <a:t>plt.tight_layout</a:t>
                      </a:r>
                      <a:r>
                        <a:rPr kumimoji="1" lang="en-US" altLang="ja-JP" dirty="0"/>
                        <a:t>()</a:t>
                      </a:r>
                    </a:p>
                    <a:p>
                      <a:r>
                        <a:rPr kumimoji="1" lang="en-US" altLang="ja-JP" dirty="0"/>
                        <a:t>    </a:t>
                      </a:r>
                      <a:r>
                        <a:rPr kumimoji="1" lang="en-US" altLang="ja-JP" dirty="0" err="1"/>
                        <a:t>plt.imshow</a:t>
                      </a:r>
                      <a:r>
                        <a:rPr kumimoji="1" lang="en-US" altLang="ja-JP" dirty="0"/>
                        <a:t>(</a:t>
                      </a:r>
                      <a:r>
                        <a:rPr kumimoji="1" lang="en-US" altLang="ja-JP" dirty="0" err="1"/>
                        <a:t>image,cmap</a:t>
                      </a:r>
                      <a:r>
                        <a:rPr kumimoji="1" lang="en-US" altLang="ja-JP" dirty="0"/>
                        <a:t>="</a:t>
                      </a:r>
                      <a:r>
                        <a:rPr kumimoji="1" lang="en-US" altLang="ja-JP" dirty="0" err="1"/>
                        <a:t>Greys",interpolation</a:t>
                      </a:r>
                      <a:r>
                        <a:rPr kumimoji="1" lang="en-US" altLang="ja-JP" dirty="0"/>
                        <a:t>="nearest")</a:t>
                      </a:r>
                    </a:p>
                    <a:p>
                      <a:r>
                        <a:rPr kumimoji="1" lang="en-US" altLang="ja-JP" dirty="0"/>
                        <a:t>    </a:t>
                      </a:r>
                      <a:r>
                        <a:rPr kumimoji="1" lang="en-US" altLang="ja-JP" dirty="0" err="1"/>
                        <a:t>plt.title</a:t>
                      </a:r>
                      <a:r>
                        <a:rPr kumimoji="1" lang="en-US" altLang="ja-JP" dirty="0"/>
                        <a:t>(</a:t>
                      </a:r>
                      <a:r>
                        <a:rPr kumimoji="1" lang="en-US" altLang="ja-JP" dirty="0" err="1"/>
                        <a:t>f"t</a:t>
                      </a:r>
                      <a:r>
                        <a:rPr kumimoji="1" lang="en-US" altLang="ja-JP" dirty="0"/>
                        <a:t>:{y_t} pre:{</a:t>
                      </a:r>
                      <a:r>
                        <a:rPr kumimoji="1" lang="en-US" altLang="ja-JP" dirty="0" err="1"/>
                        <a:t>pred</a:t>
                      </a:r>
                      <a:r>
                        <a:rPr kumimoji="1" lang="en-US" altLang="ja-JP" dirty="0"/>
                        <a:t>}",</a:t>
                      </a:r>
                      <a:r>
                        <a:rPr kumimoji="1" lang="en-US" altLang="ja-JP" dirty="0" err="1"/>
                        <a:t>fontsize</a:t>
                      </a:r>
                      <a:r>
                        <a:rPr kumimoji="1" lang="en-US" altLang="ja-JP" dirty="0"/>
                        <a:t>=15,color="red")</a:t>
                      </a:r>
                    </a:p>
                    <a:p>
                      <a:r>
                        <a:rPr kumimoji="1" lang="en-US" altLang="ja-JP" dirty="0" err="1"/>
                        <a:t>plt.show</a:t>
                      </a:r>
                      <a:r>
                        <a:rPr kumimoji="1" lang="en-US" altLang="ja-JP" dirty="0"/>
                        <a:t>()</a:t>
                      </a:r>
                      <a:endParaRPr kumimoji="1" lang="ja-JP" altLang="en-US" dirty="0"/>
                    </a:p>
                  </a:txBody>
                  <a:tcPr/>
                </a:tc>
                <a:extLst>
                  <a:ext uri="{0D108BD9-81ED-4DB2-BD59-A6C34878D82A}">
                    <a16:rowId xmlns:a16="http://schemas.microsoft.com/office/drawing/2014/main" val="1593597215"/>
                  </a:ext>
                </a:extLst>
              </a:tr>
            </a:tbl>
          </a:graphicData>
        </a:graphic>
      </p:graphicFrame>
    </p:spTree>
    <p:extLst>
      <p:ext uri="{BB962C8B-B14F-4D97-AF65-F5344CB8AC3E}">
        <p14:creationId xmlns:p14="http://schemas.microsoft.com/office/powerpoint/2010/main" val="3733555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221C8-00B4-4DF3-8CF6-F01AF02A6209}"/>
              </a:ext>
            </a:extLst>
          </p:cNvPr>
          <p:cNvSpPr>
            <a:spLocks noGrp="1"/>
          </p:cNvSpPr>
          <p:nvPr>
            <p:ph type="title"/>
          </p:nvPr>
        </p:nvSpPr>
        <p:spPr>
          <a:xfrm>
            <a:off x="646111" y="452718"/>
            <a:ext cx="9404723" cy="994419"/>
          </a:xfrm>
        </p:spPr>
        <p:txBody>
          <a:bodyPr/>
          <a:lstStyle/>
          <a:p>
            <a:r>
              <a:rPr kumimoji="1" lang="ja-JP" altLang="en-US" dirty="0"/>
              <a:t>参考文献一覧</a:t>
            </a:r>
          </a:p>
        </p:txBody>
      </p:sp>
      <p:sp>
        <p:nvSpPr>
          <p:cNvPr id="3" name="コンテンツ プレースホルダー 2">
            <a:extLst>
              <a:ext uri="{FF2B5EF4-FFF2-40B4-BE49-F238E27FC236}">
                <a16:creationId xmlns:a16="http://schemas.microsoft.com/office/drawing/2014/main" id="{0615B594-EC13-4A28-A982-15504A93EB96}"/>
              </a:ext>
            </a:extLst>
          </p:cNvPr>
          <p:cNvSpPr>
            <a:spLocks noGrp="1"/>
          </p:cNvSpPr>
          <p:nvPr>
            <p:ph idx="1"/>
          </p:nvPr>
        </p:nvSpPr>
        <p:spPr>
          <a:xfrm>
            <a:off x="1103312" y="1447138"/>
            <a:ext cx="8946541" cy="4801262"/>
          </a:xfrm>
        </p:spPr>
        <p:txBody>
          <a:bodyPr/>
          <a:lstStyle/>
          <a:p>
            <a:r>
              <a:rPr lang="en-US" altLang="ja-JP" dirty="0">
                <a:hlinkClick r:id="rId2"/>
              </a:rPr>
              <a:t>http://www.kana-lab.c.titech.ac.jp/lecture/lec_2018_osaka/note_03-svm.pdf</a:t>
            </a:r>
            <a:endParaRPr lang="en-US" altLang="ja-JP" dirty="0"/>
          </a:p>
          <a:p>
            <a:r>
              <a:rPr lang="en-US" altLang="ja-JP" dirty="0">
                <a:hlinkClick r:id="rId3"/>
              </a:rPr>
              <a:t>http://ibisforest.org/index.php?F%E5%80%A4</a:t>
            </a:r>
            <a:endParaRPr lang="en-US" altLang="ja-JP" dirty="0"/>
          </a:p>
          <a:p>
            <a:r>
              <a:rPr lang="en-US" altLang="ja-JP" dirty="0">
                <a:hlinkClick r:id="rId4"/>
              </a:rPr>
              <a:t>https://www.slideshare.net/mknh1122/svm-13623887</a:t>
            </a:r>
            <a:endParaRPr lang="en-US" altLang="ja-JP" dirty="0"/>
          </a:p>
          <a:p>
            <a:r>
              <a:rPr lang="en-US" altLang="ja-JP" dirty="0">
                <a:hlinkClick r:id="rId5"/>
              </a:rPr>
              <a:t>https://qiita.com/yhyhyhjp/items/ebda34f46369b7d3ac8e</a:t>
            </a:r>
            <a:endParaRPr lang="en-US" altLang="ja-JP" dirty="0"/>
          </a:p>
          <a:p>
            <a:r>
              <a:rPr lang="en-US" altLang="ja-JP" dirty="0">
                <a:hlinkClick r:id="rId6"/>
              </a:rPr>
              <a:t>https://aiacademy.jp/media/?p=248</a:t>
            </a:r>
            <a:endParaRPr lang="en-US" altLang="ja-JP" dirty="0"/>
          </a:p>
          <a:p>
            <a:r>
              <a:rPr lang="en-US" altLang="ja-JP" dirty="0">
                <a:hlinkClick r:id="rId7"/>
              </a:rPr>
              <a:t>https://logics-of-blue.com/svm-concept/</a:t>
            </a:r>
            <a:endParaRPr lang="en-US" altLang="ja-JP" dirty="0"/>
          </a:p>
          <a:p>
            <a:r>
              <a:rPr lang="en-US" altLang="ja-JP" dirty="0"/>
              <a:t>Excel</a:t>
            </a:r>
            <a:r>
              <a:rPr lang="ja-JP" altLang="en-US" dirty="0"/>
              <a:t>でわかる機械学習超入門</a:t>
            </a:r>
            <a:r>
              <a:rPr lang="zh-TW" altLang="en-US" dirty="0"/>
              <a:t>涌井 良幸  </a:t>
            </a:r>
            <a:r>
              <a:rPr lang="en-US" altLang="zh-TW" dirty="0"/>
              <a:t>(</a:t>
            </a:r>
            <a:r>
              <a:rPr lang="zh-TW" altLang="en-US" dirty="0"/>
              <a:t>著</a:t>
            </a:r>
            <a:r>
              <a:rPr lang="en-US" altLang="zh-TW" dirty="0"/>
              <a:t>), </a:t>
            </a:r>
            <a:r>
              <a:rPr lang="zh-TW" altLang="en-US" dirty="0"/>
              <a:t>涌井 貞美 </a:t>
            </a:r>
            <a:r>
              <a:rPr lang="en-US" altLang="zh-TW" dirty="0"/>
              <a:t>(</a:t>
            </a:r>
            <a:r>
              <a:rPr lang="zh-TW" altLang="en-US" dirty="0"/>
              <a:t>著</a:t>
            </a:r>
            <a:r>
              <a:rPr lang="en-US" altLang="zh-TW" dirty="0"/>
              <a:t>)</a:t>
            </a:r>
            <a:r>
              <a:rPr lang="ja-JP" altLang="en-US" dirty="0"/>
              <a:t>技術評論社</a:t>
            </a:r>
            <a:r>
              <a:rPr lang="en-US" altLang="ja-JP" dirty="0"/>
              <a:t>(</a:t>
            </a:r>
            <a:r>
              <a:rPr lang="ja-JP" altLang="en-US" dirty="0"/>
              <a:t>講義資料第</a:t>
            </a:r>
            <a:r>
              <a:rPr lang="en-US" altLang="ja-JP" dirty="0"/>
              <a:t>4</a:t>
            </a:r>
            <a:r>
              <a:rPr lang="ja-JP" altLang="en-US" dirty="0"/>
              <a:t>章</a:t>
            </a:r>
            <a:r>
              <a:rPr lang="en-US" altLang="ja-JP" dirty="0"/>
              <a:t>.pdf)</a:t>
            </a:r>
          </a:p>
          <a:p>
            <a:r>
              <a:rPr lang="ja-JP" altLang="en-US" dirty="0"/>
              <a:t>詳細</a:t>
            </a:r>
            <a:r>
              <a:rPr lang="en-US" altLang="ja-JP" dirty="0"/>
              <a:t>!Python3</a:t>
            </a:r>
            <a:r>
              <a:rPr lang="ja-JP" altLang="en-US" dirty="0"/>
              <a:t>入門ノート 大重美幸</a:t>
            </a:r>
            <a:r>
              <a:rPr lang="en-US" altLang="ja-JP" dirty="0"/>
              <a:t>(</a:t>
            </a:r>
            <a:r>
              <a:rPr lang="ja-JP" altLang="en-US" dirty="0"/>
              <a:t>著</a:t>
            </a:r>
            <a:r>
              <a:rPr lang="en-US" altLang="ja-JP" dirty="0"/>
              <a:t>) </a:t>
            </a:r>
            <a:r>
              <a:rPr lang="ja-JP" altLang="en-US" dirty="0"/>
              <a:t>ソーテックス社</a:t>
            </a:r>
            <a:endParaRPr lang="en-US" altLang="ja-JP" dirty="0"/>
          </a:p>
          <a:p>
            <a:pPr marL="0" indent="0">
              <a:buNone/>
            </a:pPr>
            <a:endParaRPr lang="en-US" altLang="zh-TW" dirty="0"/>
          </a:p>
          <a:p>
            <a:endParaRPr kumimoji="1" lang="ja-JP" altLang="en-US" dirty="0"/>
          </a:p>
        </p:txBody>
      </p:sp>
    </p:spTree>
    <p:extLst>
      <p:ext uri="{BB962C8B-B14F-4D97-AF65-F5344CB8AC3E}">
        <p14:creationId xmlns:p14="http://schemas.microsoft.com/office/powerpoint/2010/main" val="110494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E872D-06C8-49EE-9A2C-6BFEE1C4AC6F}"/>
              </a:ext>
            </a:extLst>
          </p:cNvPr>
          <p:cNvSpPr>
            <a:spLocks noGrp="1"/>
          </p:cNvSpPr>
          <p:nvPr>
            <p:ph type="title"/>
          </p:nvPr>
        </p:nvSpPr>
        <p:spPr/>
        <p:txBody>
          <a:bodyPr/>
          <a:lstStyle/>
          <a:p>
            <a:r>
              <a:rPr kumimoji="1" lang="ja-JP" altLang="en-US" dirty="0"/>
              <a:t>考え方</a:t>
            </a:r>
          </a:p>
        </p:txBody>
      </p:sp>
      <p:sp>
        <p:nvSpPr>
          <p:cNvPr id="3" name="コンテンツ プレースホルダー 2">
            <a:extLst>
              <a:ext uri="{FF2B5EF4-FFF2-40B4-BE49-F238E27FC236}">
                <a16:creationId xmlns:a16="http://schemas.microsoft.com/office/drawing/2014/main" id="{40E479DD-F158-4D72-B52D-DEB2EF1367C1}"/>
              </a:ext>
            </a:extLst>
          </p:cNvPr>
          <p:cNvSpPr>
            <a:spLocks noGrp="1"/>
          </p:cNvSpPr>
          <p:nvPr>
            <p:ph idx="1"/>
          </p:nvPr>
        </p:nvSpPr>
        <p:spPr>
          <a:xfrm>
            <a:off x="1103312" y="2052918"/>
            <a:ext cx="8946541" cy="4195481"/>
          </a:xfrm>
        </p:spPr>
        <p:txBody>
          <a:bodyPr/>
          <a:lstStyle/>
          <a:p>
            <a:r>
              <a:rPr kumimoji="1" lang="ja-JP" altLang="en-US" dirty="0"/>
              <a:t>正しい部分類基準を見つけるために、</a:t>
            </a:r>
            <a:r>
              <a:rPr kumimoji="1" lang="ja-JP" altLang="en-US" dirty="0">
                <a:solidFill>
                  <a:srgbClr val="C00000"/>
                </a:solidFill>
              </a:rPr>
              <a:t>マージンの最大化</a:t>
            </a:r>
            <a:r>
              <a:rPr lang="ja-JP" altLang="en-US" dirty="0"/>
              <a:t>という考え方を使う。</a:t>
            </a:r>
            <a:endParaRPr lang="en-US" altLang="ja-JP" dirty="0"/>
          </a:p>
          <a:p>
            <a:r>
              <a:rPr kumimoji="1" lang="ja-JP" altLang="en-US" dirty="0"/>
              <a:t>マージン</a:t>
            </a:r>
            <a:r>
              <a:rPr kumimoji="1" lang="en-US" altLang="ja-JP" dirty="0"/>
              <a:t>(margin)</a:t>
            </a:r>
            <a:r>
              <a:rPr kumimoji="1" lang="ja-JP" altLang="en-US" dirty="0"/>
              <a:t>：判定する境界線</a:t>
            </a:r>
            <a:r>
              <a:rPr kumimoji="1" lang="en-US" altLang="ja-JP" dirty="0"/>
              <a:t>(</a:t>
            </a:r>
            <a:r>
              <a:rPr kumimoji="1" lang="ja-JP" altLang="en-US" dirty="0"/>
              <a:t>直線</a:t>
            </a:r>
            <a:r>
              <a:rPr kumimoji="1" lang="en-US" altLang="ja-JP" dirty="0"/>
              <a:t>)</a:t>
            </a:r>
            <a:r>
              <a:rPr kumimoji="1" lang="ja-JP" altLang="en-US" dirty="0"/>
              <a:t>とデータの距離</a:t>
            </a:r>
            <a:endParaRPr kumimoji="1" lang="en-US" altLang="ja-JP" dirty="0"/>
          </a:p>
          <a:p>
            <a:r>
              <a:rPr lang="ja-JP" altLang="en-US" dirty="0"/>
              <a:t>サポートベクトル：直線と最も近くにあるデータ</a:t>
            </a:r>
            <a:endParaRPr lang="en-US" altLang="ja-JP" dirty="0"/>
          </a:p>
          <a:p>
            <a:pPr marL="0" indent="0">
              <a:buNone/>
            </a:pPr>
            <a:r>
              <a:rPr lang="en-US" altLang="ja-JP" dirty="0"/>
              <a:t>                                   </a:t>
            </a:r>
            <a:r>
              <a:rPr lang="ja-JP" altLang="en-US" dirty="0"/>
              <a:t>＝＞「どちらかに分けにくいデータ」</a:t>
            </a:r>
            <a:endParaRPr lang="en-US" altLang="ja-JP" dirty="0"/>
          </a:p>
          <a:p>
            <a:r>
              <a:rPr kumimoji="1" lang="ja-JP" altLang="en-US" dirty="0"/>
              <a:t>よって、直線とデータの距離</a:t>
            </a:r>
            <a:r>
              <a:rPr kumimoji="1" lang="en-US" altLang="ja-JP" dirty="0"/>
              <a:t>(</a:t>
            </a:r>
            <a:r>
              <a:rPr kumimoji="1" lang="ja-JP" altLang="en-US" dirty="0"/>
              <a:t>マージン</a:t>
            </a:r>
            <a:r>
              <a:rPr kumimoji="1" lang="en-US" altLang="ja-JP" dirty="0"/>
              <a:t>)</a:t>
            </a:r>
            <a:r>
              <a:rPr kumimoji="1" lang="ja-JP" altLang="en-US" dirty="0"/>
              <a:t>を大きくして</a:t>
            </a:r>
            <a:endParaRPr kumimoji="1" lang="en-US" altLang="ja-JP" dirty="0"/>
          </a:p>
          <a:p>
            <a:pPr marL="0" indent="0">
              <a:buNone/>
            </a:pPr>
            <a:r>
              <a:rPr lang="ja-JP" altLang="en-US" dirty="0"/>
              <a:t>誤判定を防げばよい。</a:t>
            </a:r>
            <a:endParaRPr kumimoji="1" lang="en-US" altLang="ja-JP" dirty="0"/>
          </a:p>
        </p:txBody>
      </p:sp>
      <p:grpSp>
        <p:nvGrpSpPr>
          <p:cNvPr id="4" name="グループ化 3">
            <a:extLst>
              <a:ext uri="{FF2B5EF4-FFF2-40B4-BE49-F238E27FC236}">
                <a16:creationId xmlns:a16="http://schemas.microsoft.com/office/drawing/2014/main" id="{C8AA108C-6ADE-4E50-BAE0-ABE768AD2ECD}"/>
              </a:ext>
            </a:extLst>
          </p:cNvPr>
          <p:cNvGrpSpPr/>
          <p:nvPr/>
        </p:nvGrpSpPr>
        <p:grpSpPr>
          <a:xfrm>
            <a:off x="7725335" y="4034641"/>
            <a:ext cx="4102846" cy="2413428"/>
            <a:chOff x="5928340" y="4150658"/>
            <a:chExt cx="4102846" cy="2413428"/>
          </a:xfrm>
        </p:grpSpPr>
        <p:cxnSp>
          <p:nvCxnSpPr>
            <p:cNvPr id="5" name="直線矢印コネクタ 4">
              <a:extLst>
                <a:ext uri="{FF2B5EF4-FFF2-40B4-BE49-F238E27FC236}">
                  <a16:creationId xmlns:a16="http://schemas.microsoft.com/office/drawing/2014/main" id="{3055EC79-B441-4AF0-A2C9-A5CC2068C6F3}"/>
                </a:ext>
              </a:extLst>
            </p:cNvPr>
            <p:cNvCxnSpPr/>
            <p:nvPr/>
          </p:nvCxnSpPr>
          <p:spPr>
            <a:xfrm>
              <a:off x="6096000" y="6544492"/>
              <a:ext cx="3935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直線矢印コネクタ 5">
              <a:extLst>
                <a:ext uri="{FF2B5EF4-FFF2-40B4-BE49-F238E27FC236}">
                  <a16:creationId xmlns:a16="http://schemas.microsoft.com/office/drawing/2014/main" id="{2F8BA637-4C20-4B6E-8E25-DFCC3A22A89F}"/>
                </a:ext>
              </a:extLst>
            </p:cNvPr>
            <p:cNvCxnSpPr>
              <a:cxnSpLocks/>
            </p:cNvCxnSpPr>
            <p:nvPr/>
          </p:nvCxnSpPr>
          <p:spPr>
            <a:xfrm flipV="1">
              <a:off x="6096000" y="4150658"/>
              <a:ext cx="0" cy="2413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フローチャート: 結合子 6">
              <a:extLst>
                <a:ext uri="{FF2B5EF4-FFF2-40B4-BE49-F238E27FC236}">
                  <a16:creationId xmlns:a16="http://schemas.microsoft.com/office/drawing/2014/main" id="{B53A9C46-514F-470A-9C16-BB2C38530852}"/>
                </a:ext>
              </a:extLst>
            </p:cNvPr>
            <p:cNvSpPr/>
            <p:nvPr/>
          </p:nvSpPr>
          <p:spPr>
            <a:xfrm>
              <a:off x="6488266" y="4547662"/>
              <a:ext cx="159016" cy="1674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28A843A8-C93D-401C-9CF4-ECF4C4833F04}"/>
                </a:ext>
              </a:extLst>
            </p:cNvPr>
            <p:cNvSpPr/>
            <p:nvPr/>
          </p:nvSpPr>
          <p:spPr>
            <a:xfrm>
              <a:off x="6623435" y="4843754"/>
              <a:ext cx="159016" cy="1674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980F4F4B-39FF-4351-A152-F07D289F141C}"/>
                </a:ext>
              </a:extLst>
            </p:cNvPr>
            <p:cNvSpPr/>
            <p:nvPr/>
          </p:nvSpPr>
          <p:spPr>
            <a:xfrm>
              <a:off x="7039547" y="4631392"/>
              <a:ext cx="153710" cy="2076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2112BD97-B849-42F1-A3A9-D1C77BE26AC3}"/>
                </a:ext>
              </a:extLst>
            </p:cNvPr>
            <p:cNvSpPr/>
            <p:nvPr/>
          </p:nvSpPr>
          <p:spPr>
            <a:xfrm>
              <a:off x="7333097" y="4927483"/>
              <a:ext cx="210690" cy="1550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6FB344A-E620-4262-9D42-5939BD873425}"/>
                </a:ext>
              </a:extLst>
            </p:cNvPr>
            <p:cNvSpPr/>
            <p:nvPr/>
          </p:nvSpPr>
          <p:spPr>
            <a:xfrm>
              <a:off x="6483153" y="5477407"/>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B992922B-60B1-4A30-993B-63FB739EBBFF}"/>
                </a:ext>
              </a:extLst>
            </p:cNvPr>
            <p:cNvSpPr/>
            <p:nvPr/>
          </p:nvSpPr>
          <p:spPr>
            <a:xfrm>
              <a:off x="6963347" y="5135124"/>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C87128BE-0DF0-411D-9993-8CAAD72B546D}"/>
                </a:ext>
              </a:extLst>
            </p:cNvPr>
            <p:cNvCxnSpPr/>
            <p:nvPr/>
          </p:nvCxnSpPr>
          <p:spPr>
            <a:xfrm flipV="1">
              <a:off x="5928340" y="4295670"/>
              <a:ext cx="3442914" cy="1831307"/>
            </a:xfrm>
            <a:prstGeom prst="line">
              <a:avLst/>
            </a:prstGeom>
          </p:spPr>
          <p:style>
            <a:lnRef idx="3">
              <a:schemeClr val="accent3"/>
            </a:lnRef>
            <a:fillRef idx="0">
              <a:schemeClr val="accent3"/>
            </a:fillRef>
            <a:effectRef idx="2">
              <a:schemeClr val="accent3"/>
            </a:effectRef>
            <a:fontRef idx="minor">
              <a:schemeClr val="tx1"/>
            </a:fontRef>
          </p:style>
        </p:cxnSp>
        <p:sp>
          <p:nvSpPr>
            <p:cNvPr id="14" name="星: 4 pt 13">
              <a:extLst>
                <a:ext uri="{FF2B5EF4-FFF2-40B4-BE49-F238E27FC236}">
                  <a16:creationId xmlns:a16="http://schemas.microsoft.com/office/drawing/2014/main" id="{E852AE04-3952-40E9-AFB2-5A3402BBF3EB}"/>
                </a:ext>
              </a:extLst>
            </p:cNvPr>
            <p:cNvSpPr/>
            <p:nvPr/>
          </p:nvSpPr>
          <p:spPr>
            <a:xfrm>
              <a:off x="7614369" y="5409974"/>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4 pt 14">
              <a:extLst>
                <a:ext uri="{FF2B5EF4-FFF2-40B4-BE49-F238E27FC236}">
                  <a16:creationId xmlns:a16="http://schemas.microsoft.com/office/drawing/2014/main" id="{1EFB9F9C-86BD-4120-88B3-41DC7FD9D088}"/>
                </a:ext>
              </a:extLst>
            </p:cNvPr>
            <p:cNvSpPr/>
            <p:nvPr/>
          </p:nvSpPr>
          <p:spPr>
            <a:xfrm>
              <a:off x="8254295" y="526634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4 pt 15">
              <a:extLst>
                <a:ext uri="{FF2B5EF4-FFF2-40B4-BE49-F238E27FC236}">
                  <a16:creationId xmlns:a16="http://schemas.microsoft.com/office/drawing/2014/main" id="{F5C96193-0DEA-4B05-9A37-A84C25B63B3C}"/>
                </a:ext>
              </a:extLst>
            </p:cNvPr>
            <p:cNvSpPr/>
            <p:nvPr/>
          </p:nvSpPr>
          <p:spPr>
            <a:xfrm>
              <a:off x="7305936" y="575679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A63D8BC7-2FA0-49A0-B6DB-D3E86DF875F5}"/>
                </a:ext>
              </a:extLst>
            </p:cNvPr>
            <p:cNvSpPr/>
            <p:nvPr/>
          </p:nvSpPr>
          <p:spPr>
            <a:xfrm>
              <a:off x="8322325" y="5816838"/>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EC12881-28E9-4555-92F8-EB582C3188EE}"/>
                </a:ext>
              </a:extLst>
            </p:cNvPr>
            <p:cNvSpPr/>
            <p:nvPr/>
          </p:nvSpPr>
          <p:spPr>
            <a:xfrm>
              <a:off x="8754387" y="478385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4 pt 18">
              <a:extLst>
                <a:ext uri="{FF2B5EF4-FFF2-40B4-BE49-F238E27FC236}">
                  <a16:creationId xmlns:a16="http://schemas.microsoft.com/office/drawing/2014/main" id="{230C43EF-C55E-4579-B0E6-2D35BE5CC947}"/>
                </a:ext>
              </a:extLst>
            </p:cNvPr>
            <p:cNvSpPr/>
            <p:nvPr/>
          </p:nvSpPr>
          <p:spPr>
            <a:xfrm>
              <a:off x="6591616" y="607722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フローチャート: 結合子 20">
            <a:extLst>
              <a:ext uri="{FF2B5EF4-FFF2-40B4-BE49-F238E27FC236}">
                <a16:creationId xmlns:a16="http://schemas.microsoft.com/office/drawing/2014/main" id="{6328AB9A-0904-447A-A712-65F351DFF0D5}"/>
              </a:ext>
            </a:extLst>
          </p:cNvPr>
          <p:cNvSpPr/>
          <p:nvPr/>
        </p:nvSpPr>
        <p:spPr>
          <a:xfrm>
            <a:off x="9073925" y="4677074"/>
            <a:ext cx="386971" cy="39873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B928CA10-61F4-43EA-87B4-332D8233CEA8}"/>
              </a:ext>
            </a:extLst>
          </p:cNvPr>
          <p:cNvSpPr/>
          <p:nvPr/>
        </p:nvSpPr>
        <p:spPr>
          <a:xfrm>
            <a:off x="8663281" y="4888991"/>
            <a:ext cx="386971" cy="39873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曲線 27">
            <a:extLst>
              <a:ext uri="{FF2B5EF4-FFF2-40B4-BE49-F238E27FC236}">
                <a16:creationId xmlns:a16="http://schemas.microsoft.com/office/drawing/2014/main" id="{D07E361C-53C3-45CD-B607-B3EB2CA632A3}"/>
              </a:ext>
            </a:extLst>
          </p:cNvPr>
          <p:cNvCxnSpPr>
            <a:cxnSpLocks/>
          </p:cNvCxnSpPr>
          <p:nvPr/>
        </p:nvCxnSpPr>
        <p:spPr>
          <a:xfrm rot="5400000" flipH="1" flipV="1">
            <a:off x="9232046" y="4393815"/>
            <a:ext cx="507780" cy="167178"/>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コネクタ: 曲線 29">
            <a:extLst>
              <a:ext uri="{FF2B5EF4-FFF2-40B4-BE49-F238E27FC236}">
                <a16:creationId xmlns:a16="http://schemas.microsoft.com/office/drawing/2014/main" id="{B3CF87D4-FE33-4496-98FB-3A8935CE8C78}"/>
              </a:ext>
            </a:extLst>
          </p:cNvPr>
          <p:cNvCxnSpPr>
            <a:cxnSpLocks/>
          </p:cNvCxnSpPr>
          <p:nvPr/>
        </p:nvCxnSpPr>
        <p:spPr>
          <a:xfrm rot="5400000" flipH="1" flipV="1">
            <a:off x="8785520" y="4301621"/>
            <a:ext cx="847162" cy="420387"/>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フローチャート: 処理 32">
            <a:extLst>
              <a:ext uri="{FF2B5EF4-FFF2-40B4-BE49-F238E27FC236}">
                <a16:creationId xmlns:a16="http://schemas.microsoft.com/office/drawing/2014/main" id="{9C672D9D-0A16-467F-8567-C61FE79DE688}"/>
              </a:ext>
            </a:extLst>
          </p:cNvPr>
          <p:cNvSpPr/>
          <p:nvPr/>
        </p:nvSpPr>
        <p:spPr>
          <a:xfrm>
            <a:off x="8625283" y="3519561"/>
            <a:ext cx="2164615" cy="54516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サポートベクトル</a:t>
            </a:r>
          </a:p>
        </p:txBody>
      </p:sp>
      <p:cxnSp>
        <p:nvCxnSpPr>
          <p:cNvPr id="36" name="直線矢印コネクタ 35">
            <a:extLst>
              <a:ext uri="{FF2B5EF4-FFF2-40B4-BE49-F238E27FC236}">
                <a16:creationId xmlns:a16="http://schemas.microsoft.com/office/drawing/2014/main" id="{0EAB6E74-793D-42A1-ACEE-DB8079925A91}"/>
              </a:ext>
            </a:extLst>
          </p:cNvPr>
          <p:cNvCxnSpPr>
            <a:stCxn id="15" idx="0"/>
          </p:cNvCxnSpPr>
          <p:nvPr/>
        </p:nvCxnSpPr>
        <p:spPr>
          <a:xfrm flipH="1" flipV="1">
            <a:off x="9962984" y="4888991"/>
            <a:ext cx="207564" cy="26133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37" name="フローチャート: 処理 36">
            <a:extLst>
              <a:ext uri="{FF2B5EF4-FFF2-40B4-BE49-F238E27FC236}">
                <a16:creationId xmlns:a16="http://schemas.microsoft.com/office/drawing/2014/main" id="{8A2E823A-4E85-414E-9711-A8A177AE9478}"/>
              </a:ext>
            </a:extLst>
          </p:cNvPr>
          <p:cNvSpPr/>
          <p:nvPr/>
        </p:nvSpPr>
        <p:spPr>
          <a:xfrm>
            <a:off x="10584524" y="5258784"/>
            <a:ext cx="1673619" cy="54516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マージン</a:t>
            </a:r>
          </a:p>
        </p:txBody>
      </p:sp>
      <p:cxnSp>
        <p:nvCxnSpPr>
          <p:cNvPr id="38" name="コネクタ: 曲線 37">
            <a:extLst>
              <a:ext uri="{FF2B5EF4-FFF2-40B4-BE49-F238E27FC236}">
                <a16:creationId xmlns:a16="http://schemas.microsoft.com/office/drawing/2014/main" id="{7C3A120C-3429-4E7E-9489-15FDA6E33A4A}"/>
              </a:ext>
            </a:extLst>
          </p:cNvPr>
          <p:cNvCxnSpPr>
            <a:cxnSpLocks/>
          </p:cNvCxnSpPr>
          <p:nvPr/>
        </p:nvCxnSpPr>
        <p:spPr>
          <a:xfrm rot="10800000">
            <a:off x="10146914" y="5019107"/>
            <a:ext cx="1021336" cy="210032"/>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1912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7DE5D-AF5C-4FE4-8D21-0BE2EAFB7007}"/>
              </a:ext>
            </a:extLst>
          </p:cNvPr>
          <p:cNvSpPr>
            <a:spLocks noGrp="1"/>
          </p:cNvSpPr>
          <p:nvPr>
            <p:ph type="title"/>
          </p:nvPr>
        </p:nvSpPr>
        <p:spPr/>
        <p:txBody>
          <a:bodyPr/>
          <a:lstStyle/>
          <a:p>
            <a:r>
              <a:rPr kumimoji="1" lang="ja-JP" altLang="en-US" dirty="0"/>
              <a:t>数学的に考えると</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6325A93-A743-4B33-8959-E5C6B5DA9A73}"/>
                  </a:ext>
                </a:extLst>
              </p:cNvPr>
              <p:cNvSpPr>
                <a:spLocks noGrp="1"/>
              </p:cNvSpPr>
              <p:nvPr>
                <p:ph idx="1"/>
              </p:nvPr>
            </p:nvSpPr>
            <p:spPr/>
            <p:txBody>
              <a:bodyPr/>
              <a:lstStyle/>
              <a:p>
                <a:r>
                  <a:rPr kumimoji="1" lang="ja-JP" altLang="en-US" dirty="0"/>
                  <a:t>直線</a:t>
                </a:r>
                <a14:m>
                  <m:oMath xmlns:m="http://schemas.openxmlformats.org/officeDocument/2006/math">
                    <m:r>
                      <m:rPr>
                        <m:sty m:val="p"/>
                      </m:rPr>
                      <a:rPr kumimoji="1" lang="en-US" altLang="ja-JP" b="0" i="0" smtClean="0">
                        <a:latin typeface="Cambria Math" panose="02040503050406030204" pitchFamily="18" charset="0"/>
                      </a:rPr>
                      <m:t>ax</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=0</m:t>
                    </m:r>
                  </m:oMath>
                </a14:m>
                <a:r>
                  <a:rPr kumimoji="1" lang="en-US" altLang="ja-JP" dirty="0"/>
                  <a:t>(</a:t>
                </a:r>
                <a:r>
                  <a:rPr kumimoji="1" lang="ja-JP" altLang="en-US" dirty="0"/>
                  <a:t>今後は</a:t>
                </a:r>
                <a:r>
                  <a:rPr kumimoji="1" lang="ja-JP" altLang="en-US" b="1" dirty="0"/>
                  <a:t>識別関数</a:t>
                </a:r>
                <a:r>
                  <a:rPr kumimoji="1" lang="ja-JP" altLang="en-US" dirty="0"/>
                  <a:t>と呼ぶとする</a:t>
                </a:r>
                <a:r>
                  <a:rPr kumimoji="1" lang="en-US" altLang="ja-JP" dirty="0"/>
                  <a:t>)</a:t>
                </a:r>
                <a:r>
                  <a:rPr kumimoji="1" lang="ja-JP" altLang="en-US" dirty="0"/>
                  <a:t>において、これに平行で、サポートベクトルを通る式をそれぞれ以下のように置く：</a:t>
                </a:r>
                <a:endParaRPr kumimoji="1" lang="en-US" altLang="ja-JP" dirty="0"/>
              </a:p>
              <a:p>
                <a:pPr marL="0" indent="0">
                  <a:buNone/>
                </a:pPr>
                <a14:m>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sSub>
                              <m:sSubPr>
                                <m:ctrlPr>
                                  <a:rPr lang="en-US" altLang="ja-JP" b="0" i="1" smtClean="0">
                                    <a:latin typeface="Cambria Math" panose="02040503050406030204" pitchFamily="18" charset="0"/>
                                  </a:rPr>
                                </m:ctrlPr>
                              </m:sSubPr>
                              <m:e>
                                <m:r>
                                  <m:rPr>
                                    <m:sty m:val="p"/>
                                  </m:rPr>
                                  <a:rPr lang="en-US" altLang="ja-JP">
                                    <a:latin typeface="Cambria Math" panose="02040503050406030204" pitchFamily="18" charset="0"/>
                                  </a:rPr>
                                  <m:t>ax</m:t>
                                </m:r>
                              </m:e>
                              <m:sub>
                                <m:r>
                                  <m:rPr>
                                    <m:sty m:val="p"/>
                                  </m:rPr>
                                  <a:rPr lang="en-US" altLang="ja-JP" b="0" i="0" smtClean="0">
                                    <a:latin typeface="Cambria Math" panose="02040503050406030204" pitchFamily="18" charset="0"/>
                                  </a:rPr>
                                  <m:t>i</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=1</m:t>
                            </m:r>
                            <m:r>
                              <a:rPr lang="ja-JP" altLang="en-US" i="1">
                                <a:latin typeface="Cambria Math" panose="02040503050406030204" pitchFamily="18" charset="0"/>
                              </a:rPr>
                              <m:t>：</m:t>
                            </m:r>
                            <m:r>
                              <a:rPr lang="ja-JP" altLang="en-US" i="1" smtClean="0">
                                <a:latin typeface="Cambria Math" panose="02040503050406030204" pitchFamily="18" charset="0"/>
                              </a:rPr>
                              <m:t>正</m:t>
                            </m:r>
                            <m:r>
                              <a:rPr lang="ja-JP" altLang="en-US" i="1">
                                <a:latin typeface="Cambria Math" panose="02040503050406030204" pitchFamily="18" charset="0"/>
                              </a:rPr>
                              <m:t>例</m:t>
                            </m:r>
                          </m:e>
                          <m:e>
                            <m:sSub>
                              <m:sSubPr>
                                <m:ctrlPr>
                                  <a:rPr lang="en-US" altLang="ja-JP" b="0" i="1" smtClean="0">
                                    <a:latin typeface="Cambria Math" panose="02040503050406030204" pitchFamily="18" charset="0"/>
                                  </a:rPr>
                                </m:ctrlPr>
                              </m:sSubPr>
                              <m:e>
                                <m:r>
                                  <m:rPr>
                                    <m:sty m:val="p"/>
                                  </m:rPr>
                                  <a:rPr lang="en-US" altLang="ja-JP">
                                    <a:latin typeface="Cambria Math" panose="02040503050406030204" pitchFamily="18" charset="0"/>
                                  </a:rPr>
                                  <m:t>ax</m:t>
                                </m:r>
                              </m:e>
                              <m:sub>
                                <m:r>
                                  <m:rPr>
                                    <m:sty m:val="p"/>
                                  </m:rPr>
                                  <a:rPr lang="en-US" altLang="ja-JP" b="0" i="0" smtClean="0">
                                    <a:latin typeface="Cambria Math" panose="02040503050406030204" pitchFamily="18" charset="0"/>
                                  </a:rPr>
                                  <m:t>i</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=−1</m:t>
                            </m:r>
                            <m:r>
                              <a:rPr lang="ja-JP" altLang="en-US" i="1">
                                <a:latin typeface="Cambria Math" panose="02040503050406030204" pitchFamily="18" charset="0"/>
                              </a:rPr>
                              <m:t>：</m:t>
                            </m:r>
                            <m:r>
                              <a:rPr lang="ja-JP" altLang="en-US" i="1" smtClean="0">
                                <a:latin typeface="Cambria Math" panose="02040503050406030204" pitchFamily="18" charset="0"/>
                              </a:rPr>
                              <m:t>負</m:t>
                            </m:r>
                            <m:r>
                              <a:rPr lang="ja-JP" altLang="en-US" i="1">
                                <a:latin typeface="Cambria Math" panose="02040503050406030204" pitchFamily="18" charset="0"/>
                              </a:rPr>
                              <m:t>例</m:t>
                            </m:r>
                          </m:e>
                        </m:eqArr>
                      </m:e>
                    </m:d>
                  </m:oMath>
                </a14:m>
                <a:r>
                  <a:rPr kumimoji="1" lang="en-US" altLang="ja-JP" dirty="0"/>
                  <a:t>(</a:t>
                </a:r>
                <a:r>
                  <a:rPr lang="ja-JP" altLang="en-US" dirty="0"/>
                  <a:t>各データの番号を</a:t>
                </a:r>
                <a:r>
                  <a:rPr lang="en-US" altLang="ja-JP" dirty="0"/>
                  <a:t>i</a:t>
                </a:r>
                <a:r>
                  <a:rPr lang="ja-JP" altLang="en-US" dirty="0"/>
                  <a:t>とおいた</a:t>
                </a:r>
                <a:r>
                  <a:rPr kumimoji="1" lang="en-US" altLang="ja-JP" dirty="0"/>
                  <a:t>)</a:t>
                </a:r>
              </a:p>
              <a:p>
                <a:r>
                  <a:rPr kumimoji="1" lang="ja-JP" altLang="en-US" dirty="0"/>
                  <a:t>この時マージン</a:t>
                </a:r>
                <a:r>
                  <a:rPr kumimoji="1" lang="en-US" altLang="ja-JP" dirty="0"/>
                  <a:t>d</a:t>
                </a:r>
                <a:r>
                  <a:rPr kumimoji="1" lang="ja-JP" altLang="en-US" dirty="0"/>
                  <a:t>は、</a:t>
                </a:r>
                <a:endParaRPr lang="en-US" altLang="ja-JP" dirty="0"/>
              </a:p>
              <a:p>
                <a14:m>
                  <m:oMath xmlns:m="http://schemas.openxmlformats.org/officeDocument/2006/math">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𝑎</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𝑐</m:t>
                            </m:r>
                          </m:e>
                        </m:d>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𝑏</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𝑏</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den>
                    </m:f>
                  </m:oMath>
                </a14:m>
                <a:endParaRPr kumimoji="1" lang="en-US" altLang="ja-JP" dirty="0"/>
              </a:p>
              <a:p>
                <a:r>
                  <a:rPr kumimoji="1" lang="ja-JP" altLang="en-US" dirty="0"/>
                  <a:t>この</a:t>
                </a:r>
                <a:r>
                  <a:rPr kumimoji="1" lang="en-US" altLang="ja-JP" dirty="0"/>
                  <a:t>d</a:t>
                </a:r>
                <a:r>
                  <a:rPr kumimoji="1" lang="ja-JP" altLang="en-US" dirty="0"/>
                  <a:t>を最大化</a:t>
                </a:r>
                <a:r>
                  <a:rPr kumimoji="1" lang="en-US" altLang="ja-JP" dirty="0"/>
                  <a:t>(</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𝑎</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𝑏</m:t>
                        </m:r>
                      </m:e>
                      <m:sup>
                        <m:r>
                          <a:rPr kumimoji="1" lang="en-US" altLang="ja-JP" b="0" i="1" smtClean="0">
                            <a:latin typeface="Cambria Math" panose="02040503050406030204" pitchFamily="18" charset="0"/>
                          </a:rPr>
                          <m:t>2</m:t>
                        </m:r>
                      </m:sup>
                    </m:sSup>
                  </m:oMath>
                </a14:m>
                <a:r>
                  <a:rPr kumimoji="1" lang="ja-JP" altLang="en-US" dirty="0"/>
                  <a:t>を</a:t>
                </a:r>
                <a:r>
                  <a:rPr kumimoji="1" lang="ja-JP" altLang="en-US" u="sng" dirty="0">
                    <a:solidFill>
                      <a:srgbClr val="FF0000"/>
                    </a:solidFill>
                  </a:rPr>
                  <a:t>最小化</a:t>
                </a:r>
                <a:r>
                  <a:rPr kumimoji="1" lang="en-US" altLang="ja-JP" dirty="0"/>
                  <a:t>)</a:t>
                </a:r>
                <a:r>
                  <a:rPr kumimoji="1" lang="ja-JP" altLang="en-US" dirty="0"/>
                  <a:t>する</a:t>
                </a:r>
                <a:endParaRPr kumimoji="1" lang="en-US" altLang="ja-JP" dirty="0"/>
              </a:p>
              <a:p>
                <a:pPr marL="0" indent="0">
                  <a:buNone/>
                </a:pPr>
                <a:r>
                  <a:rPr lang="ja-JP" altLang="en-US" dirty="0"/>
                  <a:t>ことが方針</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F6325A93-A743-4B33-8959-E5C6B5DA9A73}"/>
                  </a:ext>
                </a:extLst>
              </p:cNvPr>
              <p:cNvSpPr>
                <a:spLocks noGrp="1" noRot="1" noChangeAspect="1" noMove="1" noResize="1" noEditPoints="1" noAdjustHandles="1" noChangeArrowheads="1" noChangeShapeType="1" noTextEdit="1"/>
              </p:cNvSpPr>
              <p:nvPr>
                <p:ph idx="1"/>
              </p:nvPr>
            </p:nvSpPr>
            <p:spPr>
              <a:blipFill>
                <a:blip r:embed="rId2"/>
                <a:stretch>
                  <a:fillRect l="-749" t="-1453"/>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DD62FBC7-C3B4-4FFC-AACF-C07151511C2C}"/>
              </a:ext>
            </a:extLst>
          </p:cNvPr>
          <p:cNvGrpSpPr/>
          <p:nvPr/>
        </p:nvGrpSpPr>
        <p:grpSpPr>
          <a:xfrm>
            <a:off x="5928340" y="4150658"/>
            <a:ext cx="4102846" cy="2413428"/>
            <a:chOff x="5928340" y="4150658"/>
            <a:chExt cx="4102846" cy="2413428"/>
          </a:xfrm>
        </p:grpSpPr>
        <p:cxnSp>
          <p:nvCxnSpPr>
            <p:cNvPr id="6" name="直線矢印コネクタ 5">
              <a:extLst>
                <a:ext uri="{FF2B5EF4-FFF2-40B4-BE49-F238E27FC236}">
                  <a16:creationId xmlns:a16="http://schemas.microsoft.com/office/drawing/2014/main" id="{7B93ACA3-023D-4912-919E-B93B0A70DF6D}"/>
                </a:ext>
              </a:extLst>
            </p:cNvPr>
            <p:cNvCxnSpPr/>
            <p:nvPr/>
          </p:nvCxnSpPr>
          <p:spPr>
            <a:xfrm>
              <a:off x="6096000" y="6544492"/>
              <a:ext cx="3935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直線矢印コネクタ 6">
              <a:extLst>
                <a:ext uri="{FF2B5EF4-FFF2-40B4-BE49-F238E27FC236}">
                  <a16:creationId xmlns:a16="http://schemas.microsoft.com/office/drawing/2014/main" id="{1E78780D-67CB-47E7-9584-8A612CA84B81}"/>
                </a:ext>
              </a:extLst>
            </p:cNvPr>
            <p:cNvCxnSpPr>
              <a:cxnSpLocks/>
            </p:cNvCxnSpPr>
            <p:nvPr/>
          </p:nvCxnSpPr>
          <p:spPr>
            <a:xfrm flipV="1">
              <a:off x="6096000" y="4150658"/>
              <a:ext cx="0" cy="2413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フローチャート: 結合子 7">
              <a:extLst>
                <a:ext uri="{FF2B5EF4-FFF2-40B4-BE49-F238E27FC236}">
                  <a16:creationId xmlns:a16="http://schemas.microsoft.com/office/drawing/2014/main" id="{07AAA054-3D66-4224-BED3-BDD841D19940}"/>
                </a:ext>
              </a:extLst>
            </p:cNvPr>
            <p:cNvSpPr/>
            <p:nvPr/>
          </p:nvSpPr>
          <p:spPr>
            <a:xfrm>
              <a:off x="6488266" y="4547662"/>
              <a:ext cx="159016" cy="1674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948B4F19-A165-4EEB-B348-548B1A039B64}"/>
                </a:ext>
              </a:extLst>
            </p:cNvPr>
            <p:cNvSpPr/>
            <p:nvPr/>
          </p:nvSpPr>
          <p:spPr>
            <a:xfrm>
              <a:off x="6623435" y="4843754"/>
              <a:ext cx="159016" cy="1674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AA50C0E0-1ABC-452E-99AA-E1B4771919BA}"/>
                </a:ext>
              </a:extLst>
            </p:cNvPr>
            <p:cNvSpPr/>
            <p:nvPr/>
          </p:nvSpPr>
          <p:spPr>
            <a:xfrm>
              <a:off x="7039547" y="4631392"/>
              <a:ext cx="153710" cy="2076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B4DBCC4D-19B1-4374-9BF5-E279FF4A428A}"/>
                </a:ext>
              </a:extLst>
            </p:cNvPr>
            <p:cNvSpPr/>
            <p:nvPr/>
          </p:nvSpPr>
          <p:spPr>
            <a:xfrm>
              <a:off x="7333097" y="4927483"/>
              <a:ext cx="210690" cy="15505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F5DEDB6F-F077-4691-8435-795BF775F989}"/>
                </a:ext>
              </a:extLst>
            </p:cNvPr>
            <p:cNvSpPr/>
            <p:nvPr/>
          </p:nvSpPr>
          <p:spPr>
            <a:xfrm>
              <a:off x="6483153" y="5477407"/>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8ED04BE2-5A34-4E8E-AB33-F20F885EFC48}"/>
                </a:ext>
              </a:extLst>
            </p:cNvPr>
            <p:cNvSpPr/>
            <p:nvPr/>
          </p:nvSpPr>
          <p:spPr>
            <a:xfrm>
              <a:off x="6963347" y="5135124"/>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5DE4BB6-E7F8-4F92-B737-D21717D86695}"/>
                </a:ext>
              </a:extLst>
            </p:cNvPr>
            <p:cNvCxnSpPr/>
            <p:nvPr/>
          </p:nvCxnSpPr>
          <p:spPr>
            <a:xfrm flipV="1">
              <a:off x="5928340" y="4295670"/>
              <a:ext cx="3442914" cy="1831307"/>
            </a:xfrm>
            <a:prstGeom prst="line">
              <a:avLst/>
            </a:prstGeom>
          </p:spPr>
          <p:style>
            <a:lnRef idx="3">
              <a:schemeClr val="accent3"/>
            </a:lnRef>
            <a:fillRef idx="0">
              <a:schemeClr val="accent3"/>
            </a:fillRef>
            <a:effectRef idx="2">
              <a:schemeClr val="accent3"/>
            </a:effectRef>
            <a:fontRef idx="minor">
              <a:schemeClr val="tx1"/>
            </a:fontRef>
          </p:style>
        </p:cxnSp>
        <p:sp>
          <p:nvSpPr>
            <p:cNvPr id="15" name="星: 4 pt 14">
              <a:extLst>
                <a:ext uri="{FF2B5EF4-FFF2-40B4-BE49-F238E27FC236}">
                  <a16:creationId xmlns:a16="http://schemas.microsoft.com/office/drawing/2014/main" id="{39117B0C-FC3C-47AA-87C9-E2D3E1916904}"/>
                </a:ext>
              </a:extLst>
            </p:cNvPr>
            <p:cNvSpPr/>
            <p:nvPr/>
          </p:nvSpPr>
          <p:spPr>
            <a:xfrm>
              <a:off x="7614369" y="5409974"/>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4 pt 15">
              <a:extLst>
                <a:ext uri="{FF2B5EF4-FFF2-40B4-BE49-F238E27FC236}">
                  <a16:creationId xmlns:a16="http://schemas.microsoft.com/office/drawing/2014/main" id="{86CCBB52-A6DA-43F6-B158-16BE237D3DF1}"/>
                </a:ext>
              </a:extLst>
            </p:cNvPr>
            <p:cNvSpPr/>
            <p:nvPr/>
          </p:nvSpPr>
          <p:spPr>
            <a:xfrm>
              <a:off x="8254295" y="526634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E22971FB-464E-4B80-B1C7-F3D45EF523F6}"/>
                </a:ext>
              </a:extLst>
            </p:cNvPr>
            <p:cNvSpPr/>
            <p:nvPr/>
          </p:nvSpPr>
          <p:spPr>
            <a:xfrm>
              <a:off x="7305936" y="575679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444D218A-EAF2-4D97-AA5E-ED213FD8ABC0}"/>
                </a:ext>
              </a:extLst>
            </p:cNvPr>
            <p:cNvSpPr/>
            <p:nvPr/>
          </p:nvSpPr>
          <p:spPr>
            <a:xfrm>
              <a:off x="8322325" y="5816838"/>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星: 4 pt 18">
              <a:extLst>
                <a:ext uri="{FF2B5EF4-FFF2-40B4-BE49-F238E27FC236}">
                  <a16:creationId xmlns:a16="http://schemas.microsoft.com/office/drawing/2014/main" id="{CFDB6420-B125-49B3-A825-FD00F1FADE57}"/>
                </a:ext>
              </a:extLst>
            </p:cNvPr>
            <p:cNvSpPr/>
            <p:nvPr/>
          </p:nvSpPr>
          <p:spPr>
            <a:xfrm>
              <a:off x="8754387" y="478385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星: 4 pt 19">
              <a:extLst>
                <a:ext uri="{FF2B5EF4-FFF2-40B4-BE49-F238E27FC236}">
                  <a16:creationId xmlns:a16="http://schemas.microsoft.com/office/drawing/2014/main" id="{E78919E3-361A-4306-95CB-DDE9DD6CC874}"/>
                </a:ext>
              </a:extLst>
            </p:cNvPr>
            <p:cNvSpPr/>
            <p:nvPr/>
          </p:nvSpPr>
          <p:spPr>
            <a:xfrm>
              <a:off x="6591616" y="6077221"/>
              <a:ext cx="238516" cy="28726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238D624A-501E-4111-B6FB-D8DB1F1CD22C}"/>
              </a:ext>
            </a:extLst>
          </p:cNvPr>
          <p:cNvCxnSpPr>
            <a:cxnSpLocks/>
          </p:cNvCxnSpPr>
          <p:nvPr/>
        </p:nvCxnSpPr>
        <p:spPr>
          <a:xfrm flipV="1">
            <a:off x="5576582" y="3810000"/>
            <a:ext cx="4062718" cy="2135605"/>
          </a:xfrm>
          <a:prstGeom prst="line">
            <a:avLst/>
          </a:prstGeom>
        </p:spPr>
        <p:style>
          <a:lnRef idx="2">
            <a:schemeClr val="accent6"/>
          </a:lnRef>
          <a:fillRef idx="0">
            <a:schemeClr val="accent6"/>
          </a:fillRef>
          <a:effectRef idx="1">
            <a:schemeClr val="accent6"/>
          </a:effectRef>
          <a:fontRef idx="minor">
            <a:schemeClr val="tx1"/>
          </a:fontRef>
        </p:style>
      </p:cxnSp>
      <p:cxnSp>
        <p:nvCxnSpPr>
          <p:cNvPr id="25" name="直線コネクタ 24">
            <a:extLst>
              <a:ext uri="{FF2B5EF4-FFF2-40B4-BE49-F238E27FC236}">
                <a16:creationId xmlns:a16="http://schemas.microsoft.com/office/drawing/2014/main" id="{799AC9EB-4A39-4A48-8563-66939CA74B42}"/>
              </a:ext>
            </a:extLst>
          </p:cNvPr>
          <p:cNvCxnSpPr>
            <a:cxnSpLocks/>
          </p:cNvCxnSpPr>
          <p:nvPr/>
        </p:nvCxnSpPr>
        <p:spPr>
          <a:xfrm flipV="1">
            <a:off x="5784794" y="4330563"/>
            <a:ext cx="4136182" cy="2158819"/>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9903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フローチャート: 処理 2">
                <a:extLst>
                  <a:ext uri="{FF2B5EF4-FFF2-40B4-BE49-F238E27FC236}">
                    <a16:creationId xmlns:a16="http://schemas.microsoft.com/office/drawing/2014/main" id="{FFABB1A6-0215-4A9E-AB40-43F056BAB031}"/>
                  </a:ext>
                </a:extLst>
              </p:cNvPr>
              <p:cNvSpPr/>
              <p:nvPr/>
            </p:nvSpPr>
            <p:spPr>
              <a:xfrm>
                <a:off x="766054" y="815340"/>
                <a:ext cx="10393680" cy="52273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目的関数：</a:t>
                </a:r>
                <a14:m>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2</m:t>
                        </m:r>
                      </m:den>
                    </m:f>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𝑏</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a:rPr kumimoji="1" lang="ja-JP" altLang="en-US" sz="3600" i="1">
                        <a:latin typeface="Cambria Math" panose="02040503050406030204" pitchFamily="18" charset="0"/>
                      </a:rPr>
                      <m:t>を</m:t>
                    </m:r>
                  </m:oMath>
                </a14:m>
                <a:r>
                  <a:rPr kumimoji="1" lang="ja-JP" altLang="en-US" sz="3600" dirty="0"/>
                  <a:t>最小化する</a:t>
                </a:r>
                <a:r>
                  <a:rPr kumimoji="1" lang="en-US" altLang="ja-JP" sz="3600" dirty="0" err="1"/>
                  <a:t>a,b,c</a:t>
                </a:r>
                <a:endParaRPr kumimoji="1" lang="en-US" altLang="ja-JP" sz="3600" dirty="0"/>
              </a:p>
              <a:p>
                <a:pPr algn="ctr"/>
                <a:r>
                  <a:rPr kumimoji="1" lang="ja-JP" altLang="en-US" sz="3200" dirty="0"/>
                  <a:t>制約条件：</a:t>
                </a:r>
                <a14:m>
                  <m:oMath xmlns:m="http://schemas.openxmlformats.org/officeDocument/2006/math">
                    <m:d>
                      <m:dPr>
                        <m:begChr m:val="{"/>
                        <m:endChr m:val=""/>
                        <m:ctrlPr>
                          <a:rPr kumimoji="1" lang="en-US" altLang="ja-JP" sz="3200" i="1">
                            <a:latin typeface="Cambria Math" panose="02040503050406030204" pitchFamily="18" charset="0"/>
                          </a:rPr>
                        </m:ctrlPr>
                      </m:dPr>
                      <m:e>
                        <m:eqArr>
                          <m:eqArrPr>
                            <m:ctrlPr>
                              <a:rPr kumimoji="1" lang="en-US" altLang="ja-JP" sz="3200" i="1">
                                <a:latin typeface="Cambria Math" panose="02040503050406030204" pitchFamily="18" charset="0"/>
                              </a:rPr>
                            </m:ctrlPr>
                          </m:eqArrPr>
                          <m:e>
                            <m:sSub>
                              <m:sSubPr>
                                <m:ctrlPr>
                                  <a:rPr lang="en-US" altLang="ja-JP" sz="3200" i="1">
                                    <a:latin typeface="Cambria Math" panose="02040503050406030204" pitchFamily="18" charset="0"/>
                                  </a:rPr>
                                </m:ctrlPr>
                              </m:sSubPr>
                              <m:e>
                                <m:r>
                                  <m:rPr>
                                    <m:sty m:val="p"/>
                                  </m:rPr>
                                  <a:rPr lang="en-US" altLang="ja-JP" sz="3200">
                                    <a:latin typeface="Cambria Math" panose="02040503050406030204" pitchFamily="18" charset="0"/>
                                  </a:rPr>
                                  <m:t>ax</m:t>
                                </m:r>
                              </m:e>
                              <m:sub>
                                <m:r>
                                  <m:rPr>
                                    <m:sty m:val="p"/>
                                  </m:rPr>
                                  <a:rPr lang="en-US" altLang="ja-JP" sz="3200">
                                    <a:latin typeface="Cambria Math" panose="02040503050406030204" pitchFamily="18" charset="0"/>
                                  </a:rPr>
                                  <m:t>i</m:t>
                                </m:r>
                              </m:sub>
                            </m:sSub>
                            <m:r>
                              <a:rPr lang="en-US" altLang="ja-JP" sz="3200" i="1">
                                <a:latin typeface="Cambria Math" panose="02040503050406030204" pitchFamily="18" charset="0"/>
                              </a:rPr>
                              <m:t>+</m:t>
                            </m:r>
                            <m:r>
                              <a:rPr lang="en-US" altLang="ja-JP" sz="3200" i="1">
                                <a:latin typeface="Cambria Math" panose="02040503050406030204" pitchFamily="18" charset="0"/>
                              </a:rPr>
                              <m:t>𝑏</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𝑦</m:t>
                                </m:r>
                              </m:e>
                              <m:sub>
                                <m:r>
                                  <a:rPr lang="en-US" altLang="ja-JP" sz="3200" i="1">
                                    <a:latin typeface="Cambria Math" panose="02040503050406030204" pitchFamily="18" charset="0"/>
                                  </a:rPr>
                                  <m:t>𝑖</m:t>
                                </m:r>
                              </m:sub>
                            </m:sSub>
                            <m:r>
                              <a:rPr lang="en-US" altLang="ja-JP" sz="3200" i="1">
                                <a:latin typeface="Cambria Math" panose="02040503050406030204" pitchFamily="18" charset="0"/>
                              </a:rPr>
                              <m:t>+</m:t>
                            </m:r>
                            <m:r>
                              <a:rPr lang="en-US" altLang="ja-JP" sz="3200" i="1">
                                <a:latin typeface="Cambria Math" panose="02040503050406030204" pitchFamily="18" charset="0"/>
                              </a:rPr>
                              <m:t>𝑐</m:t>
                            </m:r>
                            <m:r>
                              <a:rPr lang="en-US" altLang="ja-JP" sz="3200" i="1">
                                <a:latin typeface="Cambria Math" panose="02040503050406030204" pitchFamily="18" charset="0"/>
                              </a:rPr>
                              <m:t>≥1</m:t>
                            </m:r>
                            <m:r>
                              <a:rPr lang="ja-JP" altLang="en-US" sz="3200" i="1">
                                <a:latin typeface="Cambria Math" panose="02040503050406030204" pitchFamily="18" charset="0"/>
                              </a:rPr>
                              <m:t>：正例</m:t>
                            </m:r>
                          </m:e>
                          <m:e>
                            <m:sSub>
                              <m:sSubPr>
                                <m:ctrlPr>
                                  <a:rPr lang="en-US" altLang="ja-JP" sz="3200" i="1">
                                    <a:latin typeface="Cambria Math" panose="02040503050406030204" pitchFamily="18" charset="0"/>
                                  </a:rPr>
                                </m:ctrlPr>
                              </m:sSubPr>
                              <m:e>
                                <m:r>
                                  <m:rPr>
                                    <m:sty m:val="p"/>
                                  </m:rPr>
                                  <a:rPr lang="en-US" altLang="ja-JP" sz="3200">
                                    <a:latin typeface="Cambria Math" panose="02040503050406030204" pitchFamily="18" charset="0"/>
                                  </a:rPr>
                                  <m:t>ax</m:t>
                                </m:r>
                              </m:e>
                              <m:sub>
                                <m:r>
                                  <m:rPr>
                                    <m:sty m:val="p"/>
                                  </m:rPr>
                                  <a:rPr lang="en-US" altLang="ja-JP" sz="3200">
                                    <a:latin typeface="Cambria Math" panose="02040503050406030204" pitchFamily="18" charset="0"/>
                                  </a:rPr>
                                  <m:t>i</m:t>
                                </m:r>
                              </m:sub>
                            </m:sSub>
                            <m:r>
                              <a:rPr lang="en-US" altLang="ja-JP" sz="3200" i="1">
                                <a:latin typeface="Cambria Math" panose="02040503050406030204" pitchFamily="18" charset="0"/>
                              </a:rPr>
                              <m:t>+</m:t>
                            </m:r>
                            <m:r>
                              <a:rPr lang="en-US" altLang="ja-JP" sz="3200" i="1">
                                <a:latin typeface="Cambria Math" panose="02040503050406030204" pitchFamily="18" charset="0"/>
                              </a:rPr>
                              <m:t>𝑏</m:t>
                            </m:r>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𝑦</m:t>
                                </m:r>
                              </m:e>
                              <m:sub>
                                <m:r>
                                  <a:rPr lang="en-US" altLang="ja-JP" sz="3200" i="1">
                                    <a:latin typeface="Cambria Math" panose="02040503050406030204" pitchFamily="18" charset="0"/>
                                  </a:rPr>
                                  <m:t>𝑖</m:t>
                                </m:r>
                              </m:sub>
                            </m:sSub>
                            <m:r>
                              <a:rPr lang="en-US" altLang="ja-JP" sz="3200" i="1">
                                <a:latin typeface="Cambria Math" panose="02040503050406030204" pitchFamily="18" charset="0"/>
                              </a:rPr>
                              <m:t>+</m:t>
                            </m:r>
                            <m:r>
                              <a:rPr lang="en-US" altLang="ja-JP" sz="3200" i="1">
                                <a:latin typeface="Cambria Math" panose="02040503050406030204" pitchFamily="18" charset="0"/>
                              </a:rPr>
                              <m:t>𝑐</m:t>
                            </m:r>
                            <m:r>
                              <a:rPr lang="en-US" altLang="ja-JP" sz="3200" i="1">
                                <a:latin typeface="Cambria Math" panose="02040503050406030204" pitchFamily="18" charset="0"/>
                              </a:rPr>
                              <m:t>≤−1</m:t>
                            </m:r>
                            <m:r>
                              <a:rPr lang="ja-JP" altLang="en-US" sz="3200" i="1">
                                <a:latin typeface="Cambria Math" panose="02040503050406030204" pitchFamily="18" charset="0"/>
                              </a:rPr>
                              <m:t>：負例</m:t>
                            </m:r>
                          </m:e>
                        </m:eqAr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𝑖</m:t>
                        </m:r>
                        <m:r>
                          <a:rPr lang="en-US" altLang="ja-JP" sz="3200" b="0" i="1" smtClean="0">
                            <a:latin typeface="Cambria Math" panose="02040503050406030204" pitchFamily="18" charset="0"/>
                          </a:rPr>
                          <m:t> </m:t>
                        </m:r>
                        <m:r>
                          <a:rPr lang="ja-JP" altLang="en-US" sz="3200" b="0" i="1" smtClean="0">
                            <a:latin typeface="Cambria Math" panose="02040503050406030204" pitchFamily="18" charset="0"/>
                          </a:rPr>
                          <m:t>𝜖</m:t>
                        </m:r>
                        <m:r>
                          <a:rPr lang="en-US" altLang="ja-JP" sz="3200" b="0" i="1" smtClean="0">
                            <a:latin typeface="Cambria Math" panose="02040503050406030204" pitchFamily="18" charset="0"/>
                          </a:rPr>
                          <m:t>{1,2,3,…,</m:t>
                        </m:r>
                        <m:r>
                          <a:rPr lang="en-US" altLang="ja-JP" sz="3200" b="0" i="1" smtClean="0">
                            <a:latin typeface="Cambria Math" panose="02040503050406030204" pitchFamily="18" charset="0"/>
                          </a:rPr>
                          <m:t>𝑛</m:t>
                        </m:r>
                        <m:r>
                          <a:rPr lang="en-US" altLang="ja-JP" sz="3200" b="0" i="1" smtClean="0">
                            <a:latin typeface="Cambria Math" panose="02040503050406030204" pitchFamily="18" charset="0"/>
                          </a:rPr>
                          <m:t>})</m:t>
                        </m:r>
                      </m:e>
                    </m:d>
                  </m:oMath>
                </a14:m>
                <a:endParaRPr kumimoji="1" lang="en-US" altLang="ja-JP" dirty="0"/>
              </a:p>
              <a:p>
                <a:pPr algn="ctr"/>
                <a:endParaRPr kumimoji="1" lang="ja-JP" altLang="en-US" dirty="0"/>
              </a:p>
            </p:txBody>
          </p:sp>
        </mc:Choice>
        <mc:Fallback xmlns="">
          <p:sp>
            <p:nvSpPr>
              <p:cNvPr id="3" name="フローチャート: 処理 2">
                <a:extLst>
                  <a:ext uri="{FF2B5EF4-FFF2-40B4-BE49-F238E27FC236}">
                    <a16:creationId xmlns:a16="http://schemas.microsoft.com/office/drawing/2014/main" id="{FFABB1A6-0215-4A9E-AB40-43F056BAB031}"/>
                  </a:ext>
                </a:extLst>
              </p:cNvPr>
              <p:cNvSpPr>
                <a:spLocks noRot="1" noChangeAspect="1" noMove="1" noResize="1" noEditPoints="1" noAdjustHandles="1" noChangeArrowheads="1" noChangeShapeType="1" noTextEdit="1"/>
              </p:cNvSpPr>
              <p:nvPr/>
            </p:nvSpPr>
            <p:spPr>
              <a:xfrm>
                <a:off x="766054" y="815340"/>
                <a:ext cx="10393680" cy="5227320"/>
              </a:xfrm>
              <a:prstGeom prst="flowChartProcess">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508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04252-DDEB-4FDC-9E09-AADEC47E807B}"/>
              </a:ext>
            </a:extLst>
          </p:cNvPr>
          <p:cNvSpPr>
            <a:spLocks noGrp="1"/>
          </p:cNvSpPr>
          <p:nvPr>
            <p:ph type="title"/>
          </p:nvPr>
        </p:nvSpPr>
        <p:spPr/>
        <p:txBody>
          <a:bodyPr/>
          <a:lstStyle/>
          <a:p>
            <a:r>
              <a:rPr lang="ja-JP" altLang="en-US" dirty="0"/>
              <a:t>正解ラベルと双対問題の導入</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1EE27ED-7C27-4EF4-A820-BA293E1889E3}"/>
                  </a:ext>
                </a:extLst>
              </p:cNvPr>
              <p:cNvSpPr>
                <a:spLocks noGrp="1"/>
              </p:cNvSpPr>
              <p:nvPr>
                <p:ph idx="1"/>
              </p:nvPr>
            </p:nvSpPr>
            <p:spPr/>
            <p:txBody>
              <a:bodyPr>
                <a:normAutofit/>
              </a:bodyPr>
              <a:lstStyle/>
              <a:p>
                <a:r>
                  <a:rPr kumimoji="1" lang="ja-JP" altLang="en-US" dirty="0"/>
                  <a:t>正解ラベルを</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r>
                      <a:rPr kumimoji="1" lang="ja-JP" altLang="en-US" b="0" i="1" smtClean="0">
                        <a:latin typeface="Cambria Math" panose="02040503050406030204" pitchFamily="18" charset="0"/>
                      </a:rPr>
                      <m:t>𝜖</m:t>
                    </m:r>
                    <m:r>
                      <a:rPr kumimoji="1" lang="en-US" altLang="ja-JP" b="0" i="1" smtClean="0">
                        <a:latin typeface="Cambria Math" panose="02040503050406030204" pitchFamily="18" charset="0"/>
                      </a:rPr>
                      <m:t>{1,2,3,…,</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dirty="0"/>
                  <a:t>と置くと、先程の制約条件は</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eqArr>
                            <m:eqArrPr>
                              <m:ctrlPr>
                                <a:rPr lang="en-US" altLang="ja-JP" i="1">
                                  <a:latin typeface="Cambria Math" panose="02040503050406030204" pitchFamily="18" charset="0"/>
                                </a:rPr>
                              </m:ctrlPr>
                            </m:eqArrPr>
                            <m:e>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t</m:t>
                                      </m:r>
                                    </m:e>
                                    <m:sub>
                                      <m:r>
                                        <m:rPr>
                                          <m:sty m:val="p"/>
                                        </m:rPr>
                                        <a:rPr lang="en-US" altLang="ja-JP">
                                          <a:latin typeface="Cambria Math" panose="02040503050406030204" pitchFamily="18" charset="0"/>
                                        </a:rPr>
                                        <m:t>i</m:t>
                                      </m:r>
                                    </m:sub>
                                  </m:sSub>
                                  <m:r>
                                    <a:rPr lang="en-US" altLang="ja-JP">
                                      <a:latin typeface="Cambria Math" panose="02040503050406030204" pitchFamily="18" charset="0"/>
                                    </a:rPr>
                                    <m:t>(</m:t>
                                  </m:r>
                                  <m:r>
                                    <m:rPr>
                                      <m:sty m:val="p"/>
                                    </m:rPr>
                                    <a:rPr lang="en-US" altLang="ja-JP">
                                      <a:latin typeface="Cambria Math" panose="02040503050406030204" pitchFamily="18" charset="0"/>
                                    </a:rPr>
                                    <m:t>ax</m:t>
                                  </m:r>
                                </m:e>
                                <m:sub>
                                  <m:r>
                                    <m:rPr>
                                      <m:sty m:val="p"/>
                                    </m:rPr>
                                    <a:rPr lang="en-US" altLang="ja-JP">
                                      <a:latin typeface="Cambria Math" panose="02040503050406030204" pitchFamily="18" charset="0"/>
                                    </a:rPr>
                                    <m:t>i</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)≥1</m:t>
                              </m:r>
                              <m:r>
                                <a:rPr lang="ja-JP" altLang="en-US" i="1">
                                  <a:latin typeface="Cambria Math" panose="02040503050406030204" pitchFamily="18" charset="0"/>
                                </a:rPr>
                                <m:t>：正例</m:t>
                              </m:r>
                            </m:e>
                            <m:e>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t</m:t>
                                      </m:r>
                                    </m:e>
                                    <m:sub>
                                      <m:r>
                                        <m:rPr>
                                          <m:sty m:val="p"/>
                                        </m:rPr>
                                        <a:rPr lang="en-US" altLang="ja-JP">
                                          <a:latin typeface="Cambria Math" panose="02040503050406030204" pitchFamily="18" charset="0"/>
                                        </a:rPr>
                                        <m:t>i</m:t>
                                      </m:r>
                                    </m:sub>
                                  </m:sSub>
                                  <m:r>
                                    <a:rPr lang="en-US" altLang="ja-JP">
                                      <a:latin typeface="Cambria Math" panose="02040503050406030204" pitchFamily="18" charset="0"/>
                                    </a:rPr>
                                    <m:t>(</m:t>
                                  </m:r>
                                  <m:r>
                                    <m:rPr>
                                      <m:sty m:val="p"/>
                                    </m:rPr>
                                    <a:rPr lang="en-US" altLang="ja-JP">
                                      <a:latin typeface="Cambria Math" panose="02040503050406030204" pitchFamily="18" charset="0"/>
                                    </a:rPr>
                                    <m:t>ax</m:t>
                                  </m:r>
                                </m:e>
                                <m:sub>
                                  <m:r>
                                    <m:rPr>
                                      <m:sty m:val="p"/>
                                    </m:rPr>
                                    <a:rPr lang="en-US" altLang="ja-JP">
                                      <a:latin typeface="Cambria Math" panose="02040503050406030204" pitchFamily="18" charset="0"/>
                                    </a:rPr>
                                    <m:t>i</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)≤−1</m:t>
                              </m:r>
                              <m:r>
                                <a:rPr lang="ja-JP" altLang="en-US" i="1">
                                  <a:latin typeface="Cambria Math" panose="02040503050406030204" pitchFamily="18" charset="0"/>
                                </a:rPr>
                                <m:t>：負例</m:t>
                              </m:r>
                            </m:e>
                          </m:eqArr>
                          <m:r>
                            <a:rPr lang="en-US" altLang="ja-JP" i="1">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 </m:t>
                          </m:r>
                          <m:r>
                            <a:rPr lang="ja-JP" altLang="en-US" i="1">
                              <a:latin typeface="Cambria Math" panose="02040503050406030204" pitchFamily="18" charset="0"/>
                            </a:rPr>
                            <m:t>𝜖</m:t>
                          </m:r>
                          <m:r>
                            <a:rPr lang="en-US" altLang="ja-JP" i="1">
                              <a:latin typeface="Cambria Math" panose="02040503050406030204" pitchFamily="18" charset="0"/>
                            </a:rPr>
                            <m:t>{1,2,3,…,</m:t>
                          </m:r>
                          <m:r>
                            <a:rPr lang="en-US" altLang="ja-JP" i="1">
                              <a:latin typeface="Cambria Math" panose="02040503050406030204" pitchFamily="18" charset="0"/>
                            </a:rPr>
                            <m:t>𝑛</m:t>
                          </m:r>
                          <m:r>
                            <a:rPr lang="en-US" altLang="ja-JP" i="1">
                              <a:latin typeface="Cambria Math" panose="02040503050406030204" pitchFamily="18" charset="0"/>
                            </a:rPr>
                            <m:t>})</m:t>
                          </m:r>
                        </m:e>
                      </m:d>
                    </m:oMath>
                  </m:oMathPara>
                </a14:m>
                <a:endParaRPr lang="en-US" altLang="ja-JP" dirty="0"/>
              </a:p>
              <a:p>
                <a:pPr marL="0" indent="0">
                  <a:buNone/>
                </a:pPr>
                <a:r>
                  <a:rPr lang="ja-JP" altLang="en-US" dirty="0"/>
                  <a:t>となる。</a:t>
                </a:r>
                <a:endParaRPr lang="en-US" altLang="ja-JP" dirty="0"/>
              </a:p>
              <a:p>
                <a:r>
                  <a:rPr lang="ja-JP" altLang="en-US" dirty="0">
                    <a:solidFill>
                      <a:srgbClr val="FF0000"/>
                    </a:solidFill>
                  </a:rPr>
                  <a:t>双対問題</a:t>
                </a:r>
                <a:r>
                  <a:rPr lang="ja-JP" altLang="en-US" dirty="0"/>
                  <a:t>：最適化を行うような問題を扱う際に、制約条件を用いて別の扱いやすい問題へと置き換えて解くやり方のこと。主問題と双対問題のいずれか一方が最適解を持つなら、もう一方も最適解を持ち、主問題の最小値と双対問題の最大値は一致すると定義されている。</a:t>
                </a:r>
                <a:endParaRPr lang="en-US" altLang="ja-JP" dirty="0"/>
              </a:p>
              <a:p>
                <a:r>
                  <a:rPr lang="ja-JP" altLang="en-US" dirty="0"/>
                  <a:t>解決したい問題</a:t>
                </a:r>
                <a:r>
                  <a:rPr lang="en-US" altLang="ja-JP" dirty="0"/>
                  <a:t>(</a:t>
                </a:r>
                <a:r>
                  <a:rPr lang="ja-JP" altLang="en-US" dirty="0"/>
                  <a:t>目的関数</a:t>
                </a:r>
                <a:r>
                  <a:rPr lang="en-US" altLang="ja-JP" dirty="0"/>
                  <a:t>,</a:t>
                </a:r>
                <a:r>
                  <a:rPr lang="ja-JP" altLang="en-US" dirty="0"/>
                  <a:t>制約条件</a:t>
                </a:r>
                <a:r>
                  <a:rPr lang="en-US" altLang="ja-JP" dirty="0"/>
                  <a:t>)</a:t>
                </a:r>
                <a:r>
                  <a:rPr lang="ja-JP" altLang="en-US" dirty="0"/>
                  <a:t>を主問題、置き換えた後の問題を補問題と言う。</a:t>
                </a:r>
                <a:endParaRPr lang="en-US" altLang="ja-JP" dirty="0"/>
              </a:p>
              <a:p>
                <a:r>
                  <a:rPr lang="ja-JP" altLang="en-US" dirty="0"/>
                  <a:t>今回は補問題としてラグランジュの未定乗数法を使う。</a:t>
                </a:r>
                <a:endParaRPr lang="en-US" altLang="ja-JP" dirty="0"/>
              </a:p>
              <a:p>
                <a:endParaRPr kumimoji="1" lang="en-US" altLang="ja-JP" dirty="0"/>
              </a:p>
              <a:p>
                <a:endParaRPr lang="en-US" altLang="ja-JP" dirty="0"/>
              </a:p>
              <a:p>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21EE27ED-7C27-4EF4-A820-BA293E1889E3}"/>
                  </a:ext>
                </a:extLst>
              </p:cNvPr>
              <p:cNvSpPr>
                <a:spLocks noGrp="1" noRot="1" noChangeAspect="1" noMove="1" noResize="1" noEditPoints="1" noAdjustHandles="1" noChangeArrowheads="1" noChangeShapeType="1" noTextEdit="1"/>
              </p:cNvSpPr>
              <p:nvPr>
                <p:ph idx="1"/>
              </p:nvPr>
            </p:nvSpPr>
            <p:spPr>
              <a:blipFill>
                <a:blip r:embed="rId2"/>
                <a:stretch>
                  <a:fillRect l="-749" t="-727" r="-4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638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フローチャート: 処理 1">
                <a:extLst>
                  <a:ext uri="{FF2B5EF4-FFF2-40B4-BE49-F238E27FC236}">
                    <a16:creationId xmlns:a16="http://schemas.microsoft.com/office/drawing/2014/main" id="{55469BB0-09D4-4063-87D4-29A47C3CF9B4}"/>
                  </a:ext>
                </a:extLst>
              </p:cNvPr>
              <p:cNvSpPr/>
              <p:nvPr/>
            </p:nvSpPr>
            <p:spPr>
              <a:xfrm>
                <a:off x="766054" y="815340"/>
                <a:ext cx="10393680" cy="52273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3600" i="1" smtClean="0">
                          <a:latin typeface="Cambria Math" panose="02040503050406030204" pitchFamily="18" charset="0"/>
                        </a:rPr>
                        <m:t>ラグランジュの未定乗数法：</m:t>
                      </m:r>
                    </m:oMath>
                  </m:oMathPara>
                </a14:m>
                <a:endParaRPr kumimoji="1" lang="en-US" altLang="ja-JP" sz="36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𝐿</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𝜆</m:t>
                          </m:r>
                        </m:e>
                      </m:d>
                      <m:r>
                        <a:rPr kumimoji="1" lang="ja-JP" altLang="en-US" sz="3600" i="1">
                          <a:latin typeface="Cambria Math" panose="02040503050406030204" pitchFamily="18" charset="0"/>
                        </a:rPr>
                        <m:t>：</m:t>
                      </m:r>
                      <m:r>
                        <a:rPr kumimoji="1" lang="ja-JP" altLang="en-US" sz="3600" i="1" smtClean="0">
                          <a:latin typeface="Cambria Math" panose="02040503050406030204" pitchFamily="18" charset="0"/>
                        </a:rPr>
                        <m:t>ラグランジュ</m:t>
                      </m:r>
                      <m:r>
                        <a:rPr kumimoji="1" lang="ja-JP" altLang="en-US" sz="3600" i="1">
                          <a:latin typeface="Cambria Math" panose="02040503050406030204" pitchFamily="18" charset="0"/>
                        </a:rPr>
                        <m:t>関数</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𝑦</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𝜆</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𝑦</m:t>
                          </m:r>
                        </m:e>
                      </m:d>
                      <m:r>
                        <a:rPr kumimoji="1" lang="ja-JP" altLang="en-US" sz="3600" i="1">
                          <a:latin typeface="Cambria Math" panose="02040503050406030204" pitchFamily="18" charset="0"/>
                        </a:rPr>
                        <m:t>を作ると</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𝛼</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r>
                        <a:rPr kumimoji="1" lang="ja-JP" altLang="en-US" sz="3600" i="1">
                          <a:latin typeface="Cambria Math" panose="02040503050406030204" pitchFamily="18" charset="0"/>
                        </a:rPr>
                        <m:t>が</m:t>
                      </m:r>
                      <m:r>
                        <a:rPr kumimoji="1" lang="ja-JP" altLang="en-US" sz="3600" i="1" smtClean="0">
                          <a:latin typeface="Cambria Math" panose="02040503050406030204" pitchFamily="18" charset="0"/>
                        </a:rPr>
                        <m:t>極限を与える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𝛼</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r>
                        <a:rPr kumimoji="1" lang="ja-JP" altLang="en-US" sz="3600" i="1">
                          <a:latin typeface="Cambria Math" panose="02040503050406030204" pitchFamily="18" charset="0"/>
                        </a:rPr>
                        <m:t>は</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𝐿</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den>
                      </m:f>
                      <m:r>
                        <a:rPr kumimoji="1" lang="en-US" altLang="ja-JP" sz="3600" b="0" i="1" smtClean="0">
                          <a:latin typeface="Cambria Math" panose="02040503050406030204" pitchFamily="18" charset="0"/>
                        </a:rPr>
                        <m:t>=</m:t>
                      </m:r>
                      <m:f>
                        <m:fPr>
                          <m:ctrlPr>
                            <a:rPr kumimoji="1" lang="en-US" altLang="ja-JP" sz="3600" i="1">
                              <a:latin typeface="Cambria Math" panose="02040503050406030204" pitchFamily="18" charset="0"/>
                            </a:rPr>
                          </m:ctrlPr>
                        </m:fPr>
                        <m:num>
                          <m:r>
                            <a:rPr kumimoji="1" lang="en-US" altLang="ja-JP" sz="3600" i="1">
                              <a:latin typeface="Cambria Math" panose="02040503050406030204" pitchFamily="18" charset="0"/>
                            </a:rPr>
                            <m:t>𝜕</m:t>
                          </m:r>
                          <m:r>
                            <a:rPr kumimoji="1" lang="en-US" altLang="ja-JP" sz="3600" i="1">
                              <a:latin typeface="Cambria Math" panose="02040503050406030204" pitchFamily="18" charset="0"/>
                            </a:rPr>
                            <m:t>𝐿</m:t>
                          </m:r>
                        </m:num>
                        <m:den>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𝑦</m:t>
                          </m:r>
                        </m:den>
                      </m:f>
                      <m:r>
                        <a:rPr kumimoji="1" lang="en-US" altLang="ja-JP" sz="3600" b="0" i="1" smtClean="0">
                          <a:latin typeface="Cambria Math" panose="02040503050406030204" pitchFamily="18" charset="0"/>
                        </a:rPr>
                        <m:t>=</m:t>
                      </m:r>
                      <m:f>
                        <m:fPr>
                          <m:ctrlPr>
                            <a:rPr kumimoji="1" lang="en-US" altLang="ja-JP" sz="3600" i="1">
                              <a:latin typeface="Cambria Math" panose="02040503050406030204" pitchFamily="18" charset="0"/>
                            </a:rPr>
                          </m:ctrlPr>
                        </m:fPr>
                        <m:num>
                          <m:r>
                            <a:rPr kumimoji="1" lang="en-US" altLang="ja-JP" sz="3600" i="1">
                              <a:latin typeface="Cambria Math" panose="02040503050406030204" pitchFamily="18" charset="0"/>
                            </a:rPr>
                            <m:t>𝜕</m:t>
                          </m:r>
                          <m:r>
                            <a:rPr kumimoji="1" lang="en-US" altLang="ja-JP" sz="3600" i="1">
                              <a:latin typeface="Cambria Math" panose="02040503050406030204" pitchFamily="18" charset="0"/>
                            </a:rPr>
                            <m:t>𝐿</m:t>
                          </m:r>
                        </m:num>
                        <m:den>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𝜆</m:t>
                          </m:r>
                        </m:den>
                      </m:f>
                      <m:r>
                        <a:rPr kumimoji="1" lang="en-US" altLang="ja-JP" sz="3600" b="0" i="1" smtClean="0">
                          <a:latin typeface="Cambria Math" panose="02040503050406030204" pitchFamily="18" charset="0"/>
                        </a:rPr>
                        <m:t>=0</m:t>
                      </m:r>
                      <m:r>
                        <a:rPr kumimoji="1" lang="ja-JP" altLang="en-US" sz="3600" i="1">
                          <a:latin typeface="Cambria Math" panose="02040503050406030204" pitchFamily="18" charset="0"/>
                        </a:rPr>
                        <m:t>の</m:t>
                      </m:r>
                      <m:r>
                        <a:rPr kumimoji="1" lang="ja-JP" altLang="en-US" sz="3600" i="1" smtClean="0">
                          <a:latin typeface="Cambria Math" panose="02040503050406030204" pitchFamily="18" charset="0"/>
                        </a:rPr>
                        <m:t>解</m:t>
                      </m:r>
                      <m:r>
                        <a:rPr kumimoji="1" lang="en-US" altLang="ja-JP" sz="3600" b="0" i="1" smtClean="0">
                          <a:latin typeface="Cambria Math" panose="02040503050406030204" pitchFamily="18" charset="0"/>
                        </a:rPr>
                        <m:t>)</m:t>
                      </m:r>
                    </m:oMath>
                  </m:oMathPara>
                </a14:m>
                <a:endParaRPr kumimoji="1" lang="en-US" altLang="ja-JP" sz="3600" dirty="0"/>
              </a:p>
              <a:p>
                <a:pPr algn="ctr"/>
                <a:endParaRPr kumimoji="1" lang="ja-JP" altLang="en-US" dirty="0"/>
              </a:p>
            </p:txBody>
          </p:sp>
        </mc:Choice>
        <mc:Fallback xmlns="">
          <p:sp>
            <p:nvSpPr>
              <p:cNvPr id="2" name="フローチャート: 処理 1">
                <a:extLst>
                  <a:ext uri="{FF2B5EF4-FFF2-40B4-BE49-F238E27FC236}">
                    <a16:creationId xmlns:a16="http://schemas.microsoft.com/office/drawing/2014/main" id="{55469BB0-09D4-4063-87D4-29A47C3CF9B4}"/>
                  </a:ext>
                </a:extLst>
              </p:cNvPr>
              <p:cNvSpPr>
                <a:spLocks noRot="1" noChangeAspect="1" noMove="1" noResize="1" noEditPoints="1" noAdjustHandles="1" noChangeArrowheads="1" noChangeShapeType="1" noTextEdit="1"/>
              </p:cNvSpPr>
              <p:nvPr/>
            </p:nvSpPr>
            <p:spPr>
              <a:xfrm>
                <a:off x="766054" y="815340"/>
                <a:ext cx="10393680" cy="5227320"/>
              </a:xfrm>
              <a:prstGeom prst="flowChartProcess">
                <a:avLst/>
              </a:prstGeom>
              <a:blipFill>
                <a:blip r:embed="rId2"/>
                <a:stretch>
                  <a:fillRect l="-59" r="-4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20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8386FAF-EDA9-43C7-B5CC-A197BA6690FE}"/>
                  </a:ext>
                </a:extLst>
              </p:cNvPr>
              <p:cNvSpPr>
                <a:spLocks noGrp="1"/>
              </p:cNvSpPr>
              <p:nvPr>
                <p:ph idx="1"/>
              </p:nvPr>
            </p:nvSpPr>
            <p:spPr>
              <a:xfrm>
                <a:off x="1103312" y="304800"/>
                <a:ext cx="8946541" cy="5943599"/>
              </a:xfrm>
            </p:spPr>
            <p:txBody>
              <a:bodyPr>
                <a:normAutofit/>
              </a:bodyPr>
              <a:lstStyle/>
              <a:p>
                <a:r>
                  <a:rPr lang="ja-JP" altLang="en-US" dirty="0"/>
                  <a:t>ラグランジュ関数を使うと、先程の目的関数は以下の様に書き直せる：　</a:t>
                </a:r>
                <a:endParaRPr lang="en-US" altLang="ja-JP" dirty="0"/>
              </a:p>
              <a:p>
                <a:pPr marL="0" indent="0">
                  <a:buNone/>
                </a:pPr>
                <a:r>
                  <a:rPr lang="en-US" altLang="ja-JP" dirty="0"/>
                  <a:t>L</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i="1">
                                <a:latin typeface="Cambria Math" panose="02040503050406030204" pitchFamily="18" charset="0"/>
                              </a:rPr>
                              <m:t>𝑐</m:t>
                            </m:r>
                          </m:e>
                        </m:d>
                      </m:e>
                    </m:d>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i="1">
                                <a:latin typeface="Cambria Math" panose="02040503050406030204" pitchFamily="18" charset="0"/>
                              </a:rPr>
                              <m:t>+</m:t>
                            </m:r>
                            <m:r>
                              <a:rPr lang="en-US" altLang="ja-JP" i="1">
                                <a:latin typeface="Cambria Math" panose="02040503050406030204" pitchFamily="18" charset="0"/>
                              </a:rPr>
                              <m:t>𝑐</m:t>
                            </m:r>
                          </m:e>
                        </m:d>
                      </m:e>
                    </m:d>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𝑖</m:t>
                        </m:r>
                      </m:sub>
                    </m:sSub>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m:t>
                        </m:r>
                        <m:d>
                          <m:dPr>
                            <m:ctrlPr>
                              <a:rPr lang="en-US" altLang="ja-JP" i="1">
                                <a:latin typeface="Cambria Math" panose="02040503050406030204" pitchFamily="18" charset="0"/>
                              </a:rPr>
                            </m:ctrlPr>
                          </m:dPr>
                          <m:e>
                            <m:r>
                              <a:rPr lang="en-US" altLang="ja-JP" i="1">
                                <a:latin typeface="Cambria Math" panose="02040503050406030204" pitchFamily="18" charset="0"/>
                              </a:rPr>
                              <m:t>𝑎</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𝑏</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𝑐</m:t>
                            </m:r>
                          </m:e>
                        </m:d>
                      </m:e>
                    </m:d>
                    <m:r>
                      <a:rPr lang="ja-JP" altLang="en-US" i="1" dirty="0">
                        <a:latin typeface="Cambria Math" panose="02040503050406030204" pitchFamily="18" charset="0"/>
                      </a:rPr>
                      <m:t>を</m:t>
                    </m:r>
                    <m:r>
                      <m:rPr>
                        <m:nor/>
                      </m:rPr>
                      <a:rPr lang="ja-JP" altLang="en-US" dirty="0"/>
                      <m:t>最小化する</m:t>
                    </m:r>
                    <m:r>
                      <m:rPr>
                        <m:nor/>
                      </m:rPr>
                      <a:rPr lang="en-US" altLang="ja-JP" dirty="0"/>
                      <m:t>a</m:t>
                    </m:r>
                    <m:r>
                      <m:rPr>
                        <m:nor/>
                      </m:rPr>
                      <a:rPr lang="en-US" altLang="ja-JP" dirty="0"/>
                      <m:t>,</m:t>
                    </m:r>
                    <m:r>
                      <m:rPr>
                        <m:nor/>
                      </m:rPr>
                      <a:rPr lang="en-US" altLang="ja-JP" dirty="0"/>
                      <m:t>b</m:t>
                    </m:r>
                    <m:r>
                      <m:rPr>
                        <m:nor/>
                      </m:rPr>
                      <a:rPr lang="en-US" altLang="ja-JP" dirty="0"/>
                      <m:t>,</m:t>
                    </m:r>
                    <m:r>
                      <m:rPr>
                        <m:nor/>
                      </m:rPr>
                      <a:rPr lang="en-US" altLang="ja-JP" dirty="0"/>
                      <m:t>c</m:t>
                    </m:r>
                  </m:oMath>
                </a14:m>
                <a:endParaRPr lang="en-US" altLang="ja-JP" dirty="0"/>
              </a:p>
              <a:p>
                <a:pPr marL="0" indent="0">
                  <a:buNone/>
                </a:pPr>
                <a14:m>
                  <m:oMathPara xmlns:m="http://schemas.openxmlformats.org/officeDocument/2006/math">
                    <m:oMathParaPr>
                      <m:jc m:val="centerGroup"/>
                    </m:oMathParaPr>
                    <m:oMath xmlns:m="http://schemas.openxmlformats.org/officeDocument/2006/math">
                      <m:r>
                        <a:rPr lang="ja-JP" altLang="en-US" i="1" dirty="0">
                          <a:latin typeface="Cambria Math" panose="02040503050406030204" pitchFamily="18" charset="0"/>
                        </a:rPr>
                        <m:t>かつ</m:t>
                      </m:r>
                    </m:oMath>
                  </m:oMathPara>
                </a14:m>
                <a:endParaRPr lang="en-US" altLang="ja-JP" i="1" dirty="0">
                  <a:latin typeface="Cambria Math" panose="02040503050406030204" pitchFamily="18" charset="0"/>
                </a:endParaRPr>
              </a:p>
              <a:p>
                <a:pPr marL="0" indent="0">
                  <a:buNone/>
                </a:pP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𝜆</m:t>
                        </m:r>
                      </m:e>
                      <m:sub>
                        <m:r>
                          <a:rPr lang="en-US" altLang="ja-JP" i="1" dirty="0">
                            <a:latin typeface="Cambria Math" panose="02040503050406030204" pitchFamily="18" charset="0"/>
                          </a:rPr>
                          <m:t>1</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𝜆</m:t>
                        </m:r>
                      </m:e>
                      <m:sub>
                        <m:r>
                          <a:rPr lang="en-US" altLang="ja-JP" i="1" dirty="0">
                            <a:latin typeface="Cambria Math" panose="02040503050406030204" pitchFamily="18" charset="0"/>
                          </a:rPr>
                          <m:t>2</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𝜆</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≥0</m:t>
                    </m:r>
                    <m:r>
                      <a:rPr lang="ja-JP" altLang="en-US" i="1" dirty="0">
                        <a:latin typeface="Cambria Math" panose="02040503050406030204" pitchFamily="18" charset="0"/>
                      </a:rPr>
                      <m:t>の式について、その最大値を</m:t>
                    </m:r>
                  </m:oMath>
                </a14:m>
                <a:r>
                  <a:rPr lang="ja-JP" altLang="en-US" dirty="0"/>
                  <a:t>求める。</a:t>
                </a:r>
                <a:endParaRPr lang="en-US" altLang="ja-JP" dirty="0"/>
              </a:p>
              <a:p>
                <a:r>
                  <a:rPr lang="ja-JP" altLang="en-US" dirty="0"/>
                  <a:t>この式を具体的に解いてみる。</a:t>
                </a:r>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𝐿</m:t>
                          </m:r>
                        </m:num>
                        <m:den>
                          <m:r>
                            <a:rPr lang="en-US" altLang="ja-JP" i="1">
                              <a:latin typeface="Cambria Math" panose="02040503050406030204" pitchFamily="18" charset="0"/>
                            </a:rPr>
                            <m:t>𝜕</m:t>
                          </m:r>
                          <m:r>
                            <a:rPr lang="en-US" altLang="ja-JP" i="1">
                              <a:latin typeface="Cambria Math" panose="02040503050406030204" pitchFamily="18" charset="0"/>
                            </a:rPr>
                            <m:t>𝑎</m:t>
                          </m:r>
                        </m:den>
                      </m:f>
                      <m:r>
                        <a:rPr lang="en-US" altLang="ja-JP" i="1">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=0</m:t>
                      </m:r>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𝐿</m:t>
                          </m:r>
                        </m:num>
                        <m:den>
                          <m:r>
                            <a:rPr lang="en-US" altLang="ja-JP" i="1">
                              <a:latin typeface="Cambria Math" panose="02040503050406030204" pitchFamily="18" charset="0"/>
                            </a:rPr>
                            <m:t>𝜕</m:t>
                          </m:r>
                          <m:r>
                            <a:rPr lang="en-US" altLang="ja-JP" i="1">
                              <a:latin typeface="Cambria Math" panose="02040503050406030204" pitchFamily="18" charset="0"/>
                            </a:rPr>
                            <m:t>𝑏</m:t>
                          </m:r>
                        </m:den>
                      </m:f>
                      <m:r>
                        <a:rPr lang="en-US" altLang="ja-JP" i="1">
                          <a:latin typeface="Cambria Math" panose="02040503050406030204" pitchFamily="18" charset="0"/>
                        </a:rPr>
                        <m:t>=</m:t>
                      </m:r>
                      <m:r>
                        <a:rPr lang="en-US" altLang="ja-JP" i="1">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𝐿</m:t>
                          </m:r>
                        </m:num>
                        <m:den>
                          <m:r>
                            <a:rPr lang="en-US" altLang="ja-JP" i="1">
                              <a:latin typeface="Cambria Math" panose="02040503050406030204" pitchFamily="18" charset="0"/>
                            </a:rPr>
                            <m:t>𝜕</m:t>
                          </m:r>
                          <m:r>
                            <a:rPr lang="en-US" altLang="ja-JP" i="1">
                              <a:latin typeface="Cambria Math" panose="02040503050406030204" pitchFamily="18" charset="0"/>
                            </a:rPr>
                            <m:t>𝑐</m:t>
                          </m:r>
                        </m:den>
                      </m:f>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=0</m:t>
                      </m:r>
                    </m:oMath>
                  </m:oMathPara>
                </a14:m>
                <a:endParaRPr lang="en-US" altLang="ja-JP" dirty="0"/>
              </a:p>
              <a:p>
                <a:pPr marL="0" indent="0">
                  <a:buNone/>
                </a:pPr>
                <a:r>
                  <a:rPr lang="ja-JP" altLang="en-US" dirty="0"/>
                  <a:t>つまり、</a:t>
                </a:r>
                <a:endParaRPr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i="1">
                              <a:latin typeface="Cambria Math" panose="02040503050406030204" pitchFamily="18" charset="0"/>
                            </a:rPr>
                          </m:ctrlPr>
                        </m:dPr>
                        <m:e>
                          <m:eqArr>
                            <m:eqArrPr>
                              <m:ctrlPr>
                                <a:rPr lang="en-US" altLang="ja-JP" i="1">
                                  <a:latin typeface="Cambria Math" panose="02040503050406030204" pitchFamily="18" charset="0"/>
                                </a:rPr>
                              </m:ctrlPr>
                            </m:eqArrPr>
                            <m:e>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m:rPr>
                                  <m:nor/>
                                </m:rPr>
                                <a:rPr lang="en-US" altLang="ja-JP" dirty="0"/>
                                <m:t> </m:t>
                              </m:r>
                            </m:e>
                            <m:e>
                              <m:r>
                                <a:rPr lang="en-US" altLang="ja-JP" i="1">
                                  <a:latin typeface="Cambria Math" panose="02040503050406030204" pitchFamily="18" charset="0"/>
                                </a:rPr>
                                <m:t>𝑏</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𝜆</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eqArr>
                          <m:r>
                            <a:rPr lang="en-US" altLang="ja-JP" b="0" i="1" smtClean="0">
                              <a:latin typeface="Cambria Math" panose="02040503050406030204" pitchFamily="18" charset="0"/>
                            </a:rPr>
                            <m:t>…[1]</m:t>
                          </m:r>
                        </m:e>
                      </m:d>
                    </m:oMath>
                  </m:oMathPara>
                </a14:m>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𝑡</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=0…[2]</m:t>
                      </m:r>
                    </m:oMath>
                  </m:oMathPara>
                </a14:m>
                <a:endParaRPr lang="en-US" altLang="ja-JP" dirty="0"/>
              </a:p>
            </p:txBody>
          </p:sp>
        </mc:Choice>
        <mc:Fallback xmlns="">
          <p:sp>
            <p:nvSpPr>
              <p:cNvPr id="3" name="コンテンツ プレースホルダー 2">
                <a:extLst>
                  <a:ext uri="{FF2B5EF4-FFF2-40B4-BE49-F238E27FC236}">
                    <a16:creationId xmlns:a16="http://schemas.microsoft.com/office/drawing/2014/main" id="{F8386FAF-EDA9-43C7-B5CC-A197BA6690FE}"/>
                  </a:ext>
                </a:extLst>
              </p:cNvPr>
              <p:cNvSpPr>
                <a:spLocks noGrp="1" noRot="1" noChangeAspect="1" noMove="1" noResize="1" noEditPoints="1" noAdjustHandles="1" noChangeArrowheads="1" noChangeShapeType="1" noTextEdit="1"/>
              </p:cNvSpPr>
              <p:nvPr>
                <p:ph idx="1"/>
              </p:nvPr>
            </p:nvSpPr>
            <p:spPr>
              <a:xfrm>
                <a:off x="1103312" y="304800"/>
                <a:ext cx="8946541" cy="5943599"/>
              </a:xfrm>
              <a:blipFill>
                <a:blip r:embed="rId2"/>
                <a:stretch>
                  <a:fillRect l="-749" t="-410" b="-7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3117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6064</TotalTime>
  <Words>3749</Words>
  <Application>Microsoft Office PowerPoint</Application>
  <PresentationFormat>ワイド画面</PresentationFormat>
  <Paragraphs>723</Paragraphs>
  <Slides>36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36</vt:i4>
      </vt:variant>
    </vt:vector>
  </HeadingPairs>
  <TitlesOfParts>
    <vt:vector size="43" baseType="lpstr">
      <vt:lpstr>ＭＳ Ｐゴシック</vt:lpstr>
      <vt:lpstr>游ゴシック</vt:lpstr>
      <vt:lpstr>Arial</vt:lpstr>
      <vt:lpstr>Cambria Math</vt:lpstr>
      <vt:lpstr>Century Gothic</vt:lpstr>
      <vt:lpstr>Wingdings 3</vt:lpstr>
      <vt:lpstr>イオン</vt:lpstr>
      <vt:lpstr>SVM(サポートベクターマシーン)</vt:lpstr>
      <vt:lpstr>Chapter1:SVMの概略</vt:lpstr>
      <vt:lpstr>Support Vector Machineとは？</vt:lpstr>
      <vt:lpstr>考え方</vt:lpstr>
      <vt:lpstr>数学的に考えると</vt:lpstr>
      <vt:lpstr>PowerPoint プレゼンテーション</vt:lpstr>
      <vt:lpstr>正解ラベルと双対問題の導入</vt:lpstr>
      <vt:lpstr>PowerPoint プレゼンテーション</vt:lpstr>
      <vt:lpstr>PowerPoint プレゼンテーション</vt:lpstr>
      <vt:lpstr>PowerPoint プレゼンテーション</vt:lpstr>
      <vt:lpstr>PowerPoint プレゼンテーション</vt:lpstr>
      <vt:lpstr>Chapter2:Excelで動かして学ぶ</vt:lpstr>
      <vt:lpstr>具体例</vt:lpstr>
      <vt:lpstr>解説</vt:lpstr>
      <vt:lpstr>PowerPoint プレゼンテーション</vt:lpstr>
      <vt:lpstr>PowerPoint プレゼンテーション</vt:lpstr>
      <vt:lpstr>PowerPoint プレゼンテーション</vt:lpstr>
      <vt:lpstr>PowerPoint プレゼンテーション</vt:lpstr>
      <vt:lpstr>ハードマージンSVMとソフトマージンSVM</vt:lpstr>
      <vt:lpstr>Chapter3:SVMを使用した実装例</vt:lpstr>
      <vt:lpstr>SVMの応用例</vt:lpstr>
      <vt:lpstr>データセットの読み込みと可視化</vt:lpstr>
      <vt:lpstr>データセットには何が入っているのか？</vt:lpstr>
      <vt:lpstr>訓練データとテストデータの用意</vt:lpstr>
      <vt:lpstr>PowerPoint プレゼンテーション</vt:lpstr>
      <vt:lpstr>学習結果の評価レポート</vt:lpstr>
      <vt:lpstr>PowerPoint プレゼンテーション</vt:lpstr>
      <vt:lpstr>画像で確認(可視化)</vt:lpstr>
      <vt:lpstr>PowerPoint プレゼンテーション</vt:lpstr>
      <vt:lpstr>Chapter4:まとめ</vt:lpstr>
      <vt:lpstr>PowerPoint プレゼンテーション</vt:lpstr>
      <vt:lpstr>付録</vt:lpstr>
      <vt:lpstr>PowerPoint プレゼンテーション</vt:lpstr>
      <vt:lpstr>PowerPoint プレゼンテーション</vt:lpstr>
      <vt:lpstr>PowerPoint プレゼンテーション</vt:lpstr>
      <vt:lpstr>参考文献一覧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SVM(サポートベクターマシーン)</dc:title>
  <dc:creator>admin</dc:creator>
  <cp:lastModifiedBy>高橋　湧汰</cp:lastModifiedBy>
  <cp:revision>113</cp:revision>
  <dcterms:created xsi:type="dcterms:W3CDTF">2020-10-14T08:32:59Z</dcterms:created>
  <dcterms:modified xsi:type="dcterms:W3CDTF">2021-01-21T18:59:32Z</dcterms:modified>
</cp:coreProperties>
</file>