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7" d="100"/>
          <a:sy n="47" d="100"/>
        </p:scale>
        <p:origin x="53"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752E4-E1CD-427E-B187-708F4CA9AB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DA928CD-0889-4AD1-B657-C4770B96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87CA9A4-9A34-4D5F-9A86-AFF9CE6EA62B}"/>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5" name="フッター プレースホルダー 4">
            <a:extLst>
              <a:ext uri="{FF2B5EF4-FFF2-40B4-BE49-F238E27FC236}">
                <a16:creationId xmlns:a16="http://schemas.microsoft.com/office/drawing/2014/main" id="{2CEF46D6-B83F-457A-8A86-986D8ED8FD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9FEEBE-32B8-4222-A695-32646B3F52A3}"/>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185089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4B0CD-5EAF-4B40-A05E-0A76893B7A2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66F2ED-C84F-4028-BEC9-8AE942BC3E2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170740-0C26-4A1F-9622-B5027613C4D5}"/>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5" name="フッター プレースホルダー 4">
            <a:extLst>
              <a:ext uri="{FF2B5EF4-FFF2-40B4-BE49-F238E27FC236}">
                <a16:creationId xmlns:a16="http://schemas.microsoft.com/office/drawing/2014/main" id="{CF4B2293-5519-4B9F-8C34-C762C917D3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690D9-66C1-4094-AE63-C9746491D516}"/>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81579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012C43-6B57-4A6E-9FE3-25DBA2F23D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3F21DC9-D23A-4B14-AAA8-CA885F7FAF1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092E04-871E-40C2-92E1-D468A20D84ED}"/>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5" name="フッター プレースホルダー 4">
            <a:extLst>
              <a:ext uri="{FF2B5EF4-FFF2-40B4-BE49-F238E27FC236}">
                <a16:creationId xmlns:a16="http://schemas.microsoft.com/office/drawing/2014/main" id="{9C1BA6DE-A62C-40D7-ADA1-51E2619DFA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BC2FF3-6A9F-466A-9C70-488C6548B8F3}"/>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264018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4B419C-8477-4B27-BB26-CDB89E951B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A1B809-BB26-4F54-A6C4-882C2A7822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FDCB9E-6B65-4B98-AFC6-1D99D402BC78}"/>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5" name="フッター プレースホルダー 4">
            <a:extLst>
              <a:ext uri="{FF2B5EF4-FFF2-40B4-BE49-F238E27FC236}">
                <a16:creationId xmlns:a16="http://schemas.microsoft.com/office/drawing/2014/main" id="{72B441F8-A97D-4E59-811E-442A23215C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2D45AF-FE6F-41AB-9FED-968EA729CEF2}"/>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361803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9B36D-6D0B-4216-82AB-2C7B8FECCC9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DE1D4E-C6BB-4135-B9B0-B01EA76D8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FD9265-BDD2-45CD-80C5-8B1EA2F22F75}"/>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5" name="フッター プレースホルダー 4">
            <a:extLst>
              <a:ext uri="{FF2B5EF4-FFF2-40B4-BE49-F238E27FC236}">
                <a16:creationId xmlns:a16="http://schemas.microsoft.com/office/drawing/2014/main" id="{5DE35401-AE5D-480E-95C3-12AD16F1B7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F4EC36-7739-4F2F-9BE6-2CFE7BD94C44}"/>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51914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C821B-D8E2-4F8C-9AA3-C38BEFA1B3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98991A-7758-4512-AD25-694B9A2FFA2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8988089-FBEC-4380-BFF4-022EF81F9F7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5DE2B1-49D6-47A1-B808-4AE7FF36CA12}"/>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6" name="フッター プレースホルダー 5">
            <a:extLst>
              <a:ext uri="{FF2B5EF4-FFF2-40B4-BE49-F238E27FC236}">
                <a16:creationId xmlns:a16="http://schemas.microsoft.com/office/drawing/2014/main" id="{0F8BCC4A-67DA-4EA9-AD82-189C0A8A4A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BBB2CD-3E9B-4B73-B4AB-B7061955D1E1}"/>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179552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988D50-6D30-4EE2-B0BD-E76621B3A16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3348D6-2CF3-4726-869D-9683C5254F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C57BB84-B87E-4D98-BED4-3F7DC440C6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3E0B346-5FEF-4F5F-A7B9-77AC45676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13F280-F91D-4E97-8C68-A4DC1196686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C92813-488D-4BAB-8932-2D64F6B186CE}"/>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8" name="フッター プレースホルダー 7">
            <a:extLst>
              <a:ext uri="{FF2B5EF4-FFF2-40B4-BE49-F238E27FC236}">
                <a16:creationId xmlns:a16="http://schemas.microsoft.com/office/drawing/2014/main" id="{A6E4DDA0-64DD-4E87-ABAC-B4D071FFE12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B3154D2-0BFC-4237-BCCD-C678041FA638}"/>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175788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BA1E7-65B9-437F-9994-1A85D27F40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155A61-5305-418E-8C25-581BF9A671EF}"/>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4" name="フッター プレースホルダー 3">
            <a:extLst>
              <a:ext uri="{FF2B5EF4-FFF2-40B4-BE49-F238E27FC236}">
                <a16:creationId xmlns:a16="http://schemas.microsoft.com/office/drawing/2014/main" id="{93987104-1FAC-4ADC-8C07-954F8C5D26D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61FCE6-D082-4E89-8888-A04828519AC0}"/>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134754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1E27A5-4DCD-4B89-9A9A-5B29875496B8}"/>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3" name="フッター プレースホルダー 2">
            <a:extLst>
              <a:ext uri="{FF2B5EF4-FFF2-40B4-BE49-F238E27FC236}">
                <a16:creationId xmlns:a16="http://schemas.microsoft.com/office/drawing/2014/main" id="{74DFC42C-DA75-4102-B45B-74126BD811A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918FFDE-656B-4221-B0F9-52448C3BD352}"/>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232337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3338C-D216-4F47-8F84-48F06B9EAE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F97962-1189-4996-AEF9-567965AB0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04DC78-8252-4CFF-8E45-957E02B36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D9D889-BF16-41AD-B076-0E6136EE847B}"/>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6" name="フッター プレースホルダー 5">
            <a:extLst>
              <a:ext uri="{FF2B5EF4-FFF2-40B4-BE49-F238E27FC236}">
                <a16:creationId xmlns:a16="http://schemas.microsoft.com/office/drawing/2014/main" id="{955A4B63-C1F7-48F9-976E-60F4AD2B2B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45FFFD-CF46-4E85-B4D0-EE0FB5009E19}"/>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159546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B1A1D1-A204-48D2-BC15-345BF7F352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E1BDF7-6556-46BF-B537-E3DD96363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9D01B0-5550-4AF5-9B3A-C3F6E2F1C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7B9AD8-A92E-45B9-BEFD-2C1CBC537A48}"/>
              </a:ext>
            </a:extLst>
          </p:cNvPr>
          <p:cNvSpPr>
            <a:spLocks noGrp="1"/>
          </p:cNvSpPr>
          <p:nvPr>
            <p:ph type="dt" sz="half" idx="10"/>
          </p:nvPr>
        </p:nvSpPr>
        <p:spPr/>
        <p:txBody>
          <a:bodyPr/>
          <a:lstStyle/>
          <a:p>
            <a:fld id="{1797BFDF-6EB0-4426-B3E6-A274E3909831}" type="datetimeFigureOut">
              <a:rPr kumimoji="1" lang="ja-JP" altLang="en-US" smtClean="0"/>
              <a:t>2020/8/3</a:t>
            </a:fld>
            <a:endParaRPr kumimoji="1" lang="ja-JP" altLang="en-US"/>
          </a:p>
        </p:txBody>
      </p:sp>
      <p:sp>
        <p:nvSpPr>
          <p:cNvPr id="6" name="フッター プレースホルダー 5">
            <a:extLst>
              <a:ext uri="{FF2B5EF4-FFF2-40B4-BE49-F238E27FC236}">
                <a16:creationId xmlns:a16="http://schemas.microsoft.com/office/drawing/2014/main" id="{06584B11-A0C4-4421-83C4-39D2E37E4A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D6BDEA-E9CB-4C8F-BB7A-18DDA79C06CF}"/>
              </a:ext>
            </a:extLst>
          </p:cNvPr>
          <p:cNvSpPr>
            <a:spLocks noGrp="1"/>
          </p:cNvSpPr>
          <p:nvPr>
            <p:ph type="sldNum" sz="quarter" idx="12"/>
          </p:nvPr>
        </p:nvSpPr>
        <p:spPr/>
        <p:txBody>
          <a:body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42048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D117DA-DCE9-4335-A4AB-154C0266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0D37F9-48A1-4669-8D89-44D17B415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212B0E-F8F8-4318-A53F-A113BADAB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7BFDF-6EB0-4426-B3E6-A274E3909831}" type="datetimeFigureOut">
              <a:rPr kumimoji="1" lang="ja-JP" altLang="en-US" smtClean="0"/>
              <a:t>2020/8/3</a:t>
            </a:fld>
            <a:endParaRPr kumimoji="1" lang="ja-JP" altLang="en-US"/>
          </a:p>
        </p:txBody>
      </p:sp>
      <p:sp>
        <p:nvSpPr>
          <p:cNvPr id="5" name="フッター プレースホルダー 4">
            <a:extLst>
              <a:ext uri="{FF2B5EF4-FFF2-40B4-BE49-F238E27FC236}">
                <a16:creationId xmlns:a16="http://schemas.microsoft.com/office/drawing/2014/main" id="{4B7A6677-8EBB-4270-9066-414BDEB3C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E36EB76-62A8-4555-B15F-D2FBC15D2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F2C11-3D4D-43CF-B067-5D22A0C7D26A}" type="slidenum">
              <a:rPr kumimoji="1" lang="ja-JP" altLang="en-US" smtClean="0"/>
              <a:t>‹#›</a:t>
            </a:fld>
            <a:endParaRPr kumimoji="1" lang="ja-JP" altLang="en-US"/>
          </a:p>
        </p:txBody>
      </p:sp>
    </p:spTree>
    <p:extLst>
      <p:ext uri="{BB962C8B-B14F-4D97-AF65-F5344CB8AC3E}">
        <p14:creationId xmlns:p14="http://schemas.microsoft.com/office/powerpoint/2010/main" val="288984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ib.kobe-u.ac.jp/repository/90005655.pdf" TargetMode="External"/><Relationship Id="rId2" Type="http://schemas.openxmlformats.org/officeDocument/2006/relationships/hyperlink" Target="https://ipsj.ixsq.nii.ac.jp/ej/?action=pages_view_main&amp;active_action=repository_view_main_item_detail&amp;item_id=188794&amp;item_no=1&amp;page_id=13&amp;block_id=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dobashi.com/product/100000009002937177/" TargetMode="External"/><Relationship Id="rId2" Type="http://schemas.openxmlformats.org/officeDocument/2006/relationships/hyperlink" Target="https://www.yodobashi.com/product/100000009002645163/" TargetMode="External"/><Relationship Id="rId1" Type="http://schemas.openxmlformats.org/officeDocument/2006/relationships/slideLayout" Target="../slideLayouts/slideLayout2.xml"/><Relationship Id="rId4" Type="http://schemas.openxmlformats.org/officeDocument/2006/relationships/hyperlink" Target="https://www.yodobashi.com/product/1000000090030713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2EDFDD-D519-434A-A95A-A133DA9BB07F}"/>
              </a:ext>
            </a:extLst>
          </p:cNvPr>
          <p:cNvSpPr>
            <a:spLocks noGrp="1"/>
          </p:cNvSpPr>
          <p:nvPr>
            <p:ph type="ctrTitle"/>
          </p:nvPr>
        </p:nvSpPr>
        <p:spPr>
          <a:xfrm>
            <a:off x="1524000" y="381663"/>
            <a:ext cx="9144000" cy="3128300"/>
          </a:xfrm>
        </p:spPr>
        <p:txBody>
          <a:bodyPr>
            <a:normAutofit fontScale="90000"/>
          </a:bodyPr>
          <a:lstStyle/>
          <a:p>
            <a:r>
              <a:rPr lang="en-US" altLang="ja-JP" dirty="0"/>
              <a:t>Discussion of technical elements related to new services utilizing </a:t>
            </a:r>
            <a:r>
              <a:rPr lang="en-US" altLang="ja-JP" dirty="0" err="1"/>
              <a:t>Tsuyama</a:t>
            </a:r>
            <a:r>
              <a:rPr lang="en-US" altLang="ja-JP" dirty="0"/>
              <a:t> City Open Data and </a:t>
            </a:r>
            <a:r>
              <a:rPr lang="en-US" altLang="ja-JP" dirty="0" err="1"/>
              <a:t>webAPI</a:t>
            </a:r>
            <a:r>
              <a:rPr lang="en-US" altLang="ja-JP" dirty="0"/>
              <a:t> </a:t>
            </a:r>
            <a:endParaRPr kumimoji="1" lang="ja-JP" altLang="en-US" dirty="0"/>
          </a:p>
        </p:txBody>
      </p:sp>
      <p:sp>
        <p:nvSpPr>
          <p:cNvPr id="3" name="字幕 2">
            <a:extLst>
              <a:ext uri="{FF2B5EF4-FFF2-40B4-BE49-F238E27FC236}">
                <a16:creationId xmlns:a16="http://schemas.microsoft.com/office/drawing/2014/main" id="{BA866A43-77E4-4590-957E-A0474DB6E401}"/>
              </a:ext>
            </a:extLst>
          </p:cNvPr>
          <p:cNvSpPr>
            <a:spLocks noGrp="1"/>
          </p:cNvSpPr>
          <p:nvPr>
            <p:ph type="subTitle" idx="1"/>
          </p:nvPr>
        </p:nvSpPr>
        <p:spPr/>
        <p:txBody>
          <a:bodyPr/>
          <a:lstStyle/>
          <a:p>
            <a:r>
              <a:rPr lang="ja-JP" altLang="en-US" dirty="0"/>
              <a:t>オープンデータおよび </a:t>
            </a:r>
            <a:r>
              <a:rPr lang="en-US" altLang="ja-JP" dirty="0" err="1"/>
              <a:t>webAPI</a:t>
            </a:r>
            <a:r>
              <a:rPr lang="en-US" altLang="ja-JP" dirty="0"/>
              <a:t> </a:t>
            </a:r>
            <a:r>
              <a:rPr lang="ja-JP" altLang="en-US" dirty="0"/>
              <a:t>等を利活用した観光案内サービスの 技術的要素の検討</a:t>
            </a:r>
            <a:endParaRPr kumimoji="1" lang="ja-JP" altLang="en-US" dirty="0"/>
          </a:p>
        </p:txBody>
      </p:sp>
    </p:spTree>
    <p:extLst>
      <p:ext uri="{BB962C8B-B14F-4D97-AF65-F5344CB8AC3E}">
        <p14:creationId xmlns:p14="http://schemas.microsoft.com/office/powerpoint/2010/main" val="61487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0F9E0-685A-45C9-953D-45487F720C59}"/>
              </a:ext>
            </a:extLst>
          </p:cNvPr>
          <p:cNvSpPr>
            <a:spLocks noGrp="1"/>
          </p:cNvSpPr>
          <p:nvPr>
            <p:ph type="title"/>
          </p:nvPr>
        </p:nvSpPr>
        <p:spPr/>
        <p:txBody>
          <a:bodyPr/>
          <a:lstStyle/>
          <a:p>
            <a:r>
              <a:rPr kumimoji="1" lang="ja-JP" altLang="en-US" dirty="0"/>
              <a:t>どのようなものか？</a:t>
            </a:r>
          </a:p>
        </p:txBody>
      </p:sp>
      <p:sp>
        <p:nvSpPr>
          <p:cNvPr id="3" name="コンテンツ プレースホルダー 2">
            <a:extLst>
              <a:ext uri="{FF2B5EF4-FFF2-40B4-BE49-F238E27FC236}">
                <a16:creationId xmlns:a16="http://schemas.microsoft.com/office/drawing/2014/main" id="{E902B69E-FDBD-484B-AB1D-6C5C2CE0CDA7}"/>
              </a:ext>
            </a:extLst>
          </p:cNvPr>
          <p:cNvSpPr>
            <a:spLocks noGrp="1"/>
          </p:cNvSpPr>
          <p:nvPr>
            <p:ph idx="1"/>
          </p:nvPr>
        </p:nvSpPr>
        <p:spPr/>
        <p:txBody>
          <a:bodyPr/>
          <a:lstStyle/>
          <a:p>
            <a:r>
              <a:rPr lang="ja-JP" altLang="en-US" dirty="0"/>
              <a:t>オープンデータや</a:t>
            </a:r>
            <a:r>
              <a:rPr lang="en-US" altLang="ja-JP" dirty="0"/>
              <a:t>Web API</a:t>
            </a:r>
            <a:r>
              <a:rPr lang="ja-JP" altLang="en-US" dirty="0"/>
              <a:t>を元に文章を生成し、有効な付加情報を与えられるのか検証</a:t>
            </a:r>
            <a:endParaRPr lang="en-US" altLang="ja-JP" dirty="0"/>
          </a:p>
          <a:p>
            <a:endParaRPr lang="en-US" altLang="ja-JP" dirty="0"/>
          </a:p>
          <a:p>
            <a:r>
              <a:rPr lang="ja-JP" altLang="en-US" dirty="0"/>
              <a:t>生成された情報を多言語翻訳して、有効な翻訳ができるのか検証した</a:t>
            </a:r>
            <a:endParaRPr lang="en-US" altLang="ja-JP" dirty="0"/>
          </a:p>
        </p:txBody>
      </p:sp>
    </p:spTree>
    <p:extLst>
      <p:ext uri="{BB962C8B-B14F-4D97-AF65-F5344CB8AC3E}">
        <p14:creationId xmlns:p14="http://schemas.microsoft.com/office/powerpoint/2010/main" val="242783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6B8EF-4EF9-4CAA-9352-31A491EC8FFA}"/>
              </a:ext>
            </a:extLst>
          </p:cNvPr>
          <p:cNvSpPr>
            <a:spLocks noGrp="1"/>
          </p:cNvSpPr>
          <p:nvPr>
            <p:ph type="title"/>
          </p:nvPr>
        </p:nvSpPr>
        <p:spPr/>
        <p:txBody>
          <a:bodyPr/>
          <a:lstStyle/>
          <a:p>
            <a:r>
              <a:rPr kumimoji="1" lang="en-US" altLang="ja-JP" dirty="0"/>
              <a:t>(</a:t>
            </a:r>
            <a:r>
              <a:rPr kumimoji="1" lang="ja-JP" altLang="en-US" dirty="0"/>
              <a:t>先行研究と比べて</a:t>
            </a:r>
            <a:r>
              <a:rPr kumimoji="1" lang="en-US" altLang="ja-JP" dirty="0"/>
              <a:t>)</a:t>
            </a:r>
            <a:r>
              <a:rPr kumimoji="1" lang="ja-JP" altLang="en-US" dirty="0"/>
              <a:t>何がすごいのか？</a:t>
            </a:r>
          </a:p>
        </p:txBody>
      </p:sp>
      <p:sp>
        <p:nvSpPr>
          <p:cNvPr id="3" name="コンテンツ プレースホルダー 2">
            <a:extLst>
              <a:ext uri="{FF2B5EF4-FFF2-40B4-BE49-F238E27FC236}">
                <a16:creationId xmlns:a16="http://schemas.microsoft.com/office/drawing/2014/main" id="{F83A1010-00DC-4C3C-BB1C-D84350F1ADFE}"/>
              </a:ext>
            </a:extLst>
          </p:cNvPr>
          <p:cNvSpPr>
            <a:spLocks noGrp="1"/>
          </p:cNvSpPr>
          <p:nvPr>
            <p:ph idx="1"/>
          </p:nvPr>
        </p:nvSpPr>
        <p:spPr/>
        <p:txBody>
          <a:bodyPr/>
          <a:lstStyle/>
          <a:p>
            <a:r>
              <a:rPr kumimoji="1" lang="ja-JP" altLang="en-US" dirty="0"/>
              <a:t>ローカルデータベースに</a:t>
            </a:r>
            <a:r>
              <a:rPr kumimoji="1" lang="en-US" altLang="ja-JP" dirty="0"/>
              <a:t>Web API</a:t>
            </a:r>
            <a:r>
              <a:rPr kumimoji="1" lang="ja-JP" altLang="en-US" dirty="0"/>
              <a:t>の情報を入れることで</a:t>
            </a:r>
            <a:r>
              <a:rPr kumimoji="1" lang="en-US" altLang="ja-JP" dirty="0"/>
              <a:t>1</a:t>
            </a:r>
            <a:r>
              <a:rPr kumimoji="1" lang="ja-JP" altLang="en-US" dirty="0"/>
              <a:t>日におけるアクセス制限のことを考慮しなくてもよい。</a:t>
            </a:r>
            <a:endParaRPr kumimoji="1" lang="en-US" altLang="ja-JP" dirty="0"/>
          </a:p>
          <a:p>
            <a:r>
              <a:rPr lang="ja-JP" altLang="en-US" dirty="0"/>
              <a:t>対訳コーパスを元にした対訳表現の抽出表現としてヒューリスティックに基づくモデルを採用してる。</a:t>
            </a:r>
            <a:endParaRPr lang="en-US" altLang="ja-JP" dirty="0"/>
          </a:p>
          <a:p>
            <a:r>
              <a:rPr kumimoji="1" lang="ja-JP" altLang="en-US" dirty="0"/>
              <a:t>さらに機械翻訳システムフローに基づいて翻訳プログラムを作成、既存のもの</a:t>
            </a:r>
            <a:r>
              <a:rPr kumimoji="1" lang="en-US" altLang="ja-JP" dirty="0"/>
              <a:t>(Google</a:t>
            </a:r>
            <a:r>
              <a:rPr kumimoji="1" lang="ja-JP" altLang="en-US" dirty="0"/>
              <a:t>翻訳など</a:t>
            </a:r>
            <a:r>
              <a:rPr kumimoji="1" lang="en-US" altLang="ja-JP" dirty="0"/>
              <a:t>)</a:t>
            </a:r>
            <a:r>
              <a:rPr kumimoji="1" lang="ja-JP" altLang="en-US" dirty="0"/>
              <a:t>と比較している。</a:t>
            </a:r>
            <a:endParaRPr lang="en-US" altLang="ja-JP" dirty="0"/>
          </a:p>
          <a:p>
            <a:r>
              <a:rPr lang="ja-JP" altLang="en-US" dirty="0"/>
              <a:t>翻訳文が利用しやすくなる方向に寄与する</a:t>
            </a:r>
            <a:r>
              <a:rPr lang="en-US" altLang="ja-JP" dirty="0"/>
              <a:t>Dice</a:t>
            </a:r>
            <a:r>
              <a:rPr lang="ja-JP" altLang="en-US" dirty="0"/>
              <a:t>係数</a:t>
            </a:r>
            <a:r>
              <a:rPr lang="en-US" altLang="ja-JP" dirty="0"/>
              <a:t>(</a:t>
            </a:r>
            <a:r>
              <a:rPr lang="ja-JP" altLang="en-US" dirty="0"/>
              <a:t>後述</a:t>
            </a:r>
            <a:r>
              <a:rPr lang="en-US" altLang="ja-JP" dirty="0"/>
              <a:t>)</a:t>
            </a:r>
            <a:r>
              <a:rPr lang="ja-JP" altLang="en-US" dirty="0"/>
              <a:t>の閾値を選択している。</a:t>
            </a:r>
            <a:endParaRPr kumimoji="1" lang="en-US" altLang="ja-JP" dirty="0"/>
          </a:p>
          <a:p>
            <a:endParaRPr kumimoji="1" lang="ja-JP" altLang="en-US" dirty="0"/>
          </a:p>
        </p:txBody>
      </p:sp>
    </p:spTree>
    <p:extLst>
      <p:ext uri="{BB962C8B-B14F-4D97-AF65-F5344CB8AC3E}">
        <p14:creationId xmlns:p14="http://schemas.microsoft.com/office/powerpoint/2010/main" val="188962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129C7-E8FC-43D3-96BC-DF4ED027583C}"/>
              </a:ext>
            </a:extLst>
          </p:cNvPr>
          <p:cNvSpPr>
            <a:spLocks noGrp="1"/>
          </p:cNvSpPr>
          <p:nvPr>
            <p:ph type="title"/>
          </p:nvPr>
        </p:nvSpPr>
        <p:spPr/>
        <p:txBody>
          <a:bodyPr/>
          <a:lstStyle/>
          <a:p>
            <a:r>
              <a:rPr kumimoji="1" lang="ja-JP" altLang="en-US" dirty="0"/>
              <a:t>技術や手法のキモはどこか？</a:t>
            </a:r>
          </a:p>
        </p:txBody>
      </p:sp>
      <p:sp>
        <p:nvSpPr>
          <p:cNvPr id="3" name="コンテンツ プレースホルダー 2">
            <a:extLst>
              <a:ext uri="{FF2B5EF4-FFF2-40B4-BE49-F238E27FC236}">
                <a16:creationId xmlns:a16="http://schemas.microsoft.com/office/drawing/2014/main" id="{E5B5BAD4-844E-4755-872C-4D95DC0305A3}"/>
              </a:ext>
            </a:extLst>
          </p:cNvPr>
          <p:cNvSpPr>
            <a:spLocks noGrp="1"/>
          </p:cNvSpPr>
          <p:nvPr>
            <p:ph idx="1"/>
          </p:nvPr>
        </p:nvSpPr>
        <p:spPr/>
        <p:txBody>
          <a:bodyPr/>
          <a:lstStyle/>
          <a:p>
            <a:r>
              <a:rPr kumimoji="1" lang="ja-JP" altLang="en-US" dirty="0"/>
              <a:t>ヒューリスティックに元づくモデルにおいて</a:t>
            </a:r>
            <a:r>
              <a:rPr kumimoji="1" lang="en-US" altLang="ja-JP" dirty="0"/>
              <a:t>Dice</a:t>
            </a:r>
            <a:r>
              <a:rPr kumimoji="1" lang="ja-JP" altLang="en-US" dirty="0"/>
              <a:t>係数と言うものがあり、この値を超えるものについて対訳単語対を抽出することが出来る。</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31949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24DE6-49AA-4BE6-9AF7-456F7D38AE31}"/>
              </a:ext>
            </a:extLst>
          </p:cNvPr>
          <p:cNvSpPr>
            <a:spLocks noGrp="1"/>
          </p:cNvSpPr>
          <p:nvPr>
            <p:ph type="title"/>
          </p:nvPr>
        </p:nvSpPr>
        <p:spPr/>
        <p:txBody>
          <a:bodyPr/>
          <a:lstStyle/>
          <a:p>
            <a:r>
              <a:rPr kumimoji="1" lang="ja-JP" altLang="en-US" dirty="0"/>
              <a:t>どのように有効だと検証したのか？</a:t>
            </a:r>
          </a:p>
        </p:txBody>
      </p:sp>
      <p:sp>
        <p:nvSpPr>
          <p:cNvPr id="3" name="コンテンツ プレースホルダー 2">
            <a:extLst>
              <a:ext uri="{FF2B5EF4-FFF2-40B4-BE49-F238E27FC236}">
                <a16:creationId xmlns:a16="http://schemas.microsoft.com/office/drawing/2014/main" id="{726D1559-A238-4639-AF02-E1927AFA3B46}"/>
              </a:ext>
            </a:extLst>
          </p:cNvPr>
          <p:cNvSpPr>
            <a:spLocks noGrp="1"/>
          </p:cNvSpPr>
          <p:nvPr>
            <p:ph idx="1"/>
          </p:nvPr>
        </p:nvSpPr>
        <p:spPr/>
        <p:txBody>
          <a:bodyPr/>
          <a:lstStyle/>
          <a:p>
            <a:r>
              <a:rPr kumimoji="1" lang="en-US" altLang="ja-JP" dirty="0"/>
              <a:t>Dice</a:t>
            </a:r>
            <a:r>
              <a:rPr kumimoji="1" lang="ja-JP" altLang="en-US" dirty="0"/>
              <a:t>係数の値を</a:t>
            </a:r>
            <a:r>
              <a:rPr kumimoji="1" lang="en-US" altLang="ja-JP" dirty="0"/>
              <a:t>0.6</a:t>
            </a:r>
            <a:r>
              <a:rPr kumimoji="1" lang="ja-JP" altLang="en-US" dirty="0"/>
              <a:t>としたときの参照訳において施設名が考慮されて一意に翻訳されていることがわかる。</a:t>
            </a:r>
          </a:p>
        </p:txBody>
      </p:sp>
    </p:spTree>
    <p:extLst>
      <p:ext uri="{BB962C8B-B14F-4D97-AF65-F5344CB8AC3E}">
        <p14:creationId xmlns:p14="http://schemas.microsoft.com/office/powerpoint/2010/main" val="150152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2A7827-D38E-4FDF-BD49-5BFB494823A7}"/>
              </a:ext>
            </a:extLst>
          </p:cNvPr>
          <p:cNvSpPr>
            <a:spLocks noGrp="1"/>
          </p:cNvSpPr>
          <p:nvPr>
            <p:ph type="title"/>
          </p:nvPr>
        </p:nvSpPr>
        <p:spPr/>
        <p:txBody>
          <a:bodyPr/>
          <a:lstStyle/>
          <a:p>
            <a:r>
              <a:rPr kumimoji="1" lang="ja-JP" altLang="en-US" dirty="0"/>
              <a:t>議論はあるのか？</a:t>
            </a:r>
          </a:p>
        </p:txBody>
      </p:sp>
      <p:sp>
        <p:nvSpPr>
          <p:cNvPr id="3" name="コンテンツ プレースホルダー 2">
            <a:extLst>
              <a:ext uri="{FF2B5EF4-FFF2-40B4-BE49-F238E27FC236}">
                <a16:creationId xmlns:a16="http://schemas.microsoft.com/office/drawing/2014/main" id="{001A3F4F-5BDC-4B3B-B57D-53FFD1E468BB}"/>
              </a:ext>
            </a:extLst>
          </p:cNvPr>
          <p:cNvSpPr>
            <a:spLocks noGrp="1"/>
          </p:cNvSpPr>
          <p:nvPr>
            <p:ph idx="1"/>
          </p:nvPr>
        </p:nvSpPr>
        <p:spPr/>
        <p:txBody>
          <a:bodyPr/>
          <a:lstStyle/>
          <a:p>
            <a:r>
              <a:rPr kumimoji="1" lang="ja-JP" altLang="en-US" dirty="0"/>
              <a:t>利用するデータの種類を変えることでイベント情報に限らない情報の提供ができることが望ましい→情報提供に利用可能なデータについて引き続き調査する必要がある</a:t>
            </a:r>
          </a:p>
        </p:txBody>
      </p:sp>
    </p:spTree>
    <p:extLst>
      <p:ext uri="{BB962C8B-B14F-4D97-AF65-F5344CB8AC3E}">
        <p14:creationId xmlns:p14="http://schemas.microsoft.com/office/powerpoint/2010/main" val="216852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8F54E-05F6-4178-8032-27AE4D70805C}"/>
              </a:ext>
            </a:extLst>
          </p:cNvPr>
          <p:cNvSpPr>
            <a:spLocks noGrp="1"/>
          </p:cNvSpPr>
          <p:nvPr>
            <p:ph type="title"/>
          </p:nvPr>
        </p:nvSpPr>
        <p:spPr/>
        <p:txBody>
          <a:bodyPr/>
          <a:lstStyle/>
          <a:p>
            <a:r>
              <a:rPr kumimoji="1" lang="ja-JP" altLang="en-US" dirty="0"/>
              <a:t>次に読むべき論文は？</a:t>
            </a:r>
          </a:p>
        </p:txBody>
      </p:sp>
      <p:sp>
        <p:nvSpPr>
          <p:cNvPr id="3" name="コンテンツ プレースホルダー 2">
            <a:extLst>
              <a:ext uri="{FF2B5EF4-FFF2-40B4-BE49-F238E27FC236}">
                <a16:creationId xmlns:a16="http://schemas.microsoft.com/office/drawing/2014/main" id="{5CDE19B3-6D62-436F-A5F7-7E4A6A31DD99}"/>
              </a:ext>
            </a:extLst>
          </p:cNvPr>
          <p:cNvSpPr>
            <a:spLocks noGrp="1"/>
          </p:cNvSpPr>
          <p:nvPr>
            <p:ph idx="1"/>
          </p:nvPr>
        </p:nvSpPr>
        <p:spPr/>
        <p:txBody>
          <a:bodyPr/>
          <a:lstStyle/>
          <a:p>
            <a:pPr marL="0" indent="0">
              <a:buNone/>
            </a:pPr>
            <a:r>
              <a:rPr lang="en-US" altLang="ja-JP" b="1" dirty="0"/>
              <a:t>TensorFlow</a:t>
            </a:r>
            <a:r>
              <a:rPr lang="ja-JP" altLang="en-US" b="1" dirty="0"/>
              <a:t>を用いた日本語から英語への機械翻訳</a:t>
            </a:r>
          </a:p>
          <a:p>
            <a:pPr marL="0" indent="0">
              <a:buNone/>
            </a:pPr>
            <a:r>
              <a:rPr lang="en-US" altLang="ja-JP" dirty="0">
                <a:hlinkClick r:id="rId2"/>
              </a:rPr>
              <a:t>https://ipsj.ixsq.nii.ac.jp/ej/?action=pages_view_main&amp;active_action=repository_view_main_item_detail&amp;item_id=188794&amp;item_no=1&amp;page_id=13&amp;block_id=8</a:t>
            </a:r>
            <a:r>
              <a:rPr lang="ja-JP" altLang="en-US" dirty="0"/>
              <a:t>からダウンロード</a:t>
            </a:r>
            <a:endParaRPr lang="en-US" altLang="ja-JP" dirty="0"/>
          </a:p>
          <a:p>
            <a:pPr marL="0" indent="0">
              <a:buNone/>
            </a:pPr>
            <a:endParaRPr lang="en-US" altLang="ja-JP" b="1" dirty="0"/>
          </a:p>
          <a:p>
            <a:pPr marL="0" indent="0">
              <a:buNone/>
            </a:pPr>
            <a:r>
              <a:rPr lang="ja-JP" altLang="en-US" dirty="0"/>
              <a:t> 外国語学習支援のためのオンライン</a:t>
            </a:r>
            <a:r>
              <a:rPr lang="ja-JP" altLang="en-US" b="1" dirty="0"/>
              <a:t>機械翻訳</a:t>
            </a:r>
            <a:r>
              <a:rPr lang="ja-JP" altLang="en-US" dirty="0"/>
              <a:t>システムの利用について</a:t>
            </a:r>
            <a:endParaRPr lang="en-US" altLang="ja-JP" dirty="0"/>
          </a:p>
          <a:p>
            <a:pPr marL="0" indent="0">
              <a:buNone/>
            </a:pPr>
            <a:r>
              <a:rPr lang="en-US" altLang="ja-JP" dirty="0">
                <a:hlinkClick r:id="rId3"/>
              </a:rPr>
              <a:t>http://www.lib.kobe-u.ac.jp/repository/90005655.pdf</a:t>
            </a:r>
            <a:endParaRPr lang="en-US" altLang="ja-JP" dirty="0"/>
          </a:p>
          <a:p>
            <a:pPr marL="0" indent="0">
              <a:buNone/>
            </a:pPr>
            <a:endParaRPr lang="ja-JP" altLang="en-US" dirty="0"/>
          </a:p>
        </p:txBody>
      </p:sp>
    </p:spTree>
    <p:extLst>
      <p:ext uri="{BB962C8B-B14F-4D97-AF65-F5344CB8AC3E}">
        <p14:creationId xmlns:p14="http://schemas.microsoft.com/office/powerpoint/2010/main" val="113541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2D5F6-419B-4DEA-9797-2DAC0B1C889F}"/>
              </a:ext>
            </a:extLst>
          </p:cNvPr>
          <p:cNvSpPr>
            <a:spLocks noGrp="1"/>
          </p:cNvSpPr>
          <p:nvPr>
            <p:ph type="title"/>
          </p:nvPr>
        </p:nvSpPr>
        <p:spPr/>
        <p:txBody>
          <a:bodyPr/>
          <a:lstStyle/>
          <a:p>
            <a:r>
              <a:rPr kumimoji="1" lang="ja-JP" altLang="en-US" dirty="0"/>
              <a:t>論文を読むために必要な知識は？</a:t>
            </a:r>
          </a:p>
        </p:txBody>
      </p:sp>
      <p:sp>
        <p:nvSpPr>
          <p:cNvPr id="3" name="コンテンツ プレースホルダー 2">
            <a:extLst>
              <a:ext uri="{FF2B5EF4-FFF2-40B4-BE49-F238E27FC236}">
                <a16:creationId xmlns:a16="http://schemas.microsoft.com/office/drawing/2014/main" id="{E0FD41E8-05C4-4B5C-8AC0-548DB47A7FB1}"/>
              </a:ext>
            </a:extLst>
          </p:cNvPr>
          <p:cNvSpPr>
            <a:spLocks noGrp="1"/>
          </p:cNvSpPr>
          <p:nvPr>
            <p:ph idx="1"/>
          </p:nvPr>
        </p:nvSpPr>
        <p:spPr/>
        <p:txBody>
          <a:bodyPr/>
          <a:lstStyle/>
          <a:p>
            <a:r>
              <a:rPr kumimoji="1" lang="ja-JP" altLang="en-US" dirty="0"/>
              <a:t>自然言語処理・</a:t>
            </a:r>
            <a:r>
              <a:rPr kumimoji="1" lang="en-US" altLang="ja-JP" dirty="0" err="1"/>
              <a:t>DeepLearning</a:t>
            </a:r>
            <a:r>
              <a:rPr lang="ja-JP" altLang="en-US" dirty="0"/>
              <a:t>等</a:t>
            </a:r>
            <a:endParaRPr lang="en-US" altLang="ja-JP" dirty="0"/>
          </a:p>
          <a:p>
            <a:r>
              <a:rPr lang="en-US" altLang="ja-JP" dirty="0"/>
              <a:t>&lt;</a:t>
            </a:r>
            <a:r>
              <a:rPr lang="ja-JP" altLang="en-US" dirty="0"/>
              <a:t>それらを取得するために・・・</a:t>
            </a:r>
            <a:r>
              <a:rPr lang="en-US" altLang="ja-JP" dirty="0"/>
              <a:t>&gt;</a:t>
            </a:r>
          </a:p>
          <a:p>
            <a:r>
              <a:rPr lang="en-US" altLang="ja-JP" dirty="0">
                <a:hlinkClick r:id="rId2"/>
              </a:rPr>
              <a:t>https://www.yodobashi.com/product/100000009002645163/</a:t>
            </a:r>
            <a:endParaRPr lang="en-US" altLang="ja-JP" dirty="0"/>
          </a:p>
          <a:p>
            <a:r>
              <a:rPr lang="en-US" altLang="ja-JP" dirty="0">
                <a:hlinkClick r:id="rId3"/>
              </a:rPr>
              <a:t>https://www.yodobashi.com/product/100000009002937177/</a:t>
            </a:r>
            <a:endParaRPr lang="en-US" altLang="ja-JP" dirty="0"/>
          </a:p>
          <a:p>
            <a:r>
              <a:rPr lang="en-US" altLang="ja-JP" dirty="0">
                <a:hlinkClick r:id="rId4"/>
              </a:rPr>
              <a:t>https://www.yodobashi.com/product/100000009003071305/</a:t>
            </a:r>
            <a:endParaRPr lang="en-US" altLang="ja-JP" dirty="0"/>
          </a:p>
          <a:p>
            <a:r>
              <a:rPr kumimoji="1" lang="ja-JP" altLang="en-US" dirty="0"/>
              <a:t>等を読んで勉強する。</a:t>
            </a:r>
            <a:endParaRPr kumimoji="1" lang="en-US" altLang="ja-JP" dirty="0"/>
          </a:p>
          <a:p>
            <a:r>
              <a:rPr lang="en-US" altLang="ja-JP" dirty="0"/>
              <a:t>(</a:t>
            </a:r>
            <a:r>
              <a:rPr lang="ja-JP" altLang="en-US" dirty="0"/>
              <a:t>夏休み中にできるところまでやるつもりです</a:t>
            </a:r>
            <a:r>
              <a:rPr lang="en-US" altLang="ja-JP"/>
              <a:t>)</a:t>
            </a:r>
            <a:endParaRPr kumimoji="1" lang="en-US" altLang="ja-JP" dirty="0"/>
          </a:p>
          <a:p>
            <a:endParaRPr kumimoji="1" lang="ja-JP" altLang="en-US" dirty="0"/>
          </a:p>
        </p:txBody>
      </p:sp>
    </p:spTree>
    <p:extLst>
      <p:ext uri="{BB962C8B-B14F-4D97-AF65-F5344CB8AC3E}">
        <p14:creationId xmlns:p14="http://schemas.microsoft.com/office/powerpoint/2010/main" val="12512550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488</Words>
  <Application>Microsoft Office PowerPoint</Application>
  <PresentationFormat>ワイド画面</PresentationFormat>
  <Paragraphs>31</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Discussion of technical elements related to new services utilizing Tsuyama City Open Data and webAPI </vt:lpstr>
      <vt:lpstr>どのようなものか？</vt:lpstr>
      <vt:lpstr>(先行研究と比べて)何がすごいのか？</vt:lpstr>
      <vt:lpstr>技術や手法のキモはどこか？</vt:lpstr>
      <vt:lpstr>どのように有効だと検証したのか？</vt:lpstr>
      <vt:lpstr>議論はあるのか？</vt:lpstr>
      <vt:lpstr>次に読むべき論文は？</vt:lpstr>
      <vt:lpstr>論文を読むために必要な知識は？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of technical elements related to new services utilizing Tsuyama City Open Data and webAPI</dc:title>
  <dc:creator>admin</dc:creator>
  <cp:lastModifiedBy>admin</cp:lastModifiedBy>
  <cp:revision>9</cp:revision>
  <dcterms:created xsi:type="dcterms:W3CDTF">2020-07-31T04:46:40Z</dcterms:created>
  <dcterms:modified xsi:type="dcterms:W3CDTF">2020-08-03T14:12:59Z</dcterms:modified>
</cp:coreProperties>
</file>