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19" Type="http://schemas.microsoft.com/office/2016/11/relationships/changesInfo" Target="changesInfos/changesInfo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STUDENT NAME:</a:t>
            </a:r>
            <a:r>
              <a:rPr lang="en-IN" sz="2400"/>
              <a:t>R.Abinaya</a:t>
            </a:r>
            <a:endParaRPr lang="en-US" sz="2400" dirty="0"/>
          </a:p>
          <a:p>
            <a:r>
              <a:rPr lang="en-US" sz="2400" dirty="0"/>
              <a:t>REGISTER NO:</a:t>
            </a:r>
            <a:r>
              <a:rPr lang="en-IN" sz="2400" dirty="0"/>
              <a:t>312204780</a:t>
            </a:r>
            <a:endParaRPr lang="en-US" sz="2400" dirty="0"/>
          </a:p>
          <a:p>
            <a:r>
              <a:rPr lang="en-US" sz="2400" dirty="0"/>
              <a:t>DEPARTMENT:</a:t>
            </a:r>
            <a:r>
              <a:rPr lang="en-IN" sz="2400" dirty="0"/>
              <a:t>B.com(G)</a:t>
            </a:r>
            <a:endParaRPr lang="en-US" sz="2400" dirty="0"/>
          </a:p>
          <a:p>
            <a:r>
              <a:rPr lang="en-US" sz="2400" dirty="0"/>
              <a:t> </a:t>
            </a:r>
            <a:r>
              <a:rPr lang="en-IN" sz="2400" dirty="0"/>
              <a:t>College:Thirumurugan arts and science collage for women</a:t>
            </a:r>
            <a:r>
              <a:rPr lang="en-US" sz="2400" dirty="0"/>
              <a:t>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6A6116-856D-6C09-3FAF-BCC1B560C6C5}"/>
              </a:ext>
            </a:extLst>
          </p:cNvPr>
          <p:cNvSpPr txBox="1"/>
          <p:nvPr/>
        </p:nvSpPr>
        <p:spPr>
          <a:xfrm>
            <a:off x="3042047" y="2690336"/>
            <a:ext cx="610790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/>
              <a:t>Purpose of the Model</a:t>
            </a:r>
            <a:r>
              <a:rPr lang="en-IN"/>
              <a:t>: Explain the objective of the model. What problem is it designed to solve or what question is it intended to answer?</a:t>
            </a:r>
          </a:p>
          <a:p>
            <a:r>
              <a:rPr lang="en-IN" b="1"/>
              <a:t>Type of Model</a:t>
            </a:r>
            <a:r>
              <a:rPr lang="en-IN"/>
              <a:t>: Specify the type of model used (e.g., regression, classification, clustering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ED38B7-8793-2783-A75C-D1CEA474F238}"/>
              </a:ext>
            </a:extLst>
          </p:cNvPr>
          <p:cNvSpPr txBox="1"/>
          <p:nvPr/>
        </p:nvSpPr>
        <p:spPr>
          <a:xfrm>
            <a:off x="3042047" y="2828835"/>
            <a:ext cx="610790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/>
              <a:t>Outcome Summary</a:t>
            </a:r>
            <a:r>
              <a:rPr lang="en-IN"/>
              <a:t>: Provide a concise overview of the main findings or results. What were the key outcomes?</a:t>
            </a:r>
          </a:p>
          <a:p>
            <a:r>
              <a:rPr lang="en-IN" b="1"/>
              <a:t>Quantitative Results</a:t>
            </a:r>
            <a:r>
              <a:rPr lang="en-IN"/>
              <a:t>: Present any measurable results or statistics. Include relevant data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79F19EC5-36A1-10D3-7221-D8ED3EE603F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93349657"/>
              </p:ext>
            </p:extLst>
          </p:nvPr>
        </p:nvGraphicFramePr>
        <p:xfrm>
          <a:off x="5888654" y="719664"/>
          <a:ext cx="414692" cy="54186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3673">
                  <a:extLst>
                    <a:ext uri="{9D8B030D-6E8A-4147-A177-3AD203B41FA5}">
                      <a16:colId xmlns:a16="http://schemas.microsoft.com/office/drawing/2014/main" val="1203221474"/>
                    </a:ext>
                  </a:extLst>
                </a:gridCol>
                <a:gridCol w="103673">
                  <a:extLst>
                    <a:ext uri="{9D8B030D-6E8A-4147-A177-3AD203B41FA5}">
                      <a16:colId xmlns:a16="http://schemas.microsoft.com/office/drawing/2014/main" val="3104805690"/>
                    </a:ext>
                  </a:extLst>
                </a:gridCol>
                <a:gridCol w="103673">
                  <a:extLst>
                    <a:ext uri="{9D8B030D-6E8A-4147-A177-3AD203B41FA5}">
                      <a16:colId xmlns:a16="http://schemas.microsoft.com/office/drawing/2014/main" val="2203576007"/>
                    </a:ext>
                  </a:extLst>
                </a:gridCol>
                <a:gridCol w="103673">
                  <a:extLst>
                    <a:ext uri="{9D8B030D-6E8A-4147-A177-3AD203B41FA5}">
                      <a16:colId xmlns:a16="http://schemas.microsoft.com/office/drawing/2014/main" val="1353123688"/>
                    </a:ext>
                  </a:extLst>
                </a:gridCol>
              </a:tblGrid>
              <a:tr h="1105850">
                <a:tc>
                  <a:txBody>
                    <a:bodyPr/>
                    <a:lstStyle/>
                    <a:p>
                      <a:pPr fontAlgn="b"/>
                      <a:r>
                        <a:rPr lang="en-IN" sz="500">
                          <a:effectLst/>
                        </a:rPr>
                        <a:t>Business</a:t>
                      </a:r>
                      <a:endParaRPr lang="en-IN" sz="500" b="1">
                        <a:effectLst/>
                      </a:endParaRPr>
                    </a:p>
                  </a:txBody>
                  <a:tcPr marL="27646" marR="27646" marT="13823" marB="13823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500">
                          <a:effectLst/>
                        </a:rPr>
                        <a:t>Count of S</a:t>
                      </a:r>
                      <a:endParaRPr lang="en-IN" sz="500" b="1">
                        <a:effectLst/>
                      </a:endParaRPr>
                    </a:p>
                  </a:txBody>
                  <a:tcPr marL="27646" marR="27646" marT="13823" marB="13823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500">
                          <a:effectLst/>
                        </a:rPr>
                        <a:t>Count of E</a:t>
                      </a:r>
                      <a:endParaRPr lang="en-IN" sz="500" b="1">
                        <a:effectLst/>
                      </a:endParaRPr>
                    </a:p>
                  </a:txBody>
                  <a:tcPr marL="27646" marR="27646" marT="13823" marB="13823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500">
                          <a:effectLst/>
                        </a:rPr>
                        <a:t>Count of Division</a:t>
                      </a:r>
                      <a:endParaRPr lang="en-IN" sz="500" b="1">
                        <a:effectLst/>
                      </a:endParaRPr>
                    </a:p>
                  </a:txBody>
                  <a:tcPr marL="27646" marR="27646" marT="13823" marB="13823" anchor="b"/>
                </a:tc>
                <a:extLst>
                  <a:ext uri="{0D108BD9-81ED-4DB2-BD59-A6C34878D82A}">
                    <a16:rowId xmlns:a16="http://schemas.microsoft.com/office/drawing/2014/main" val="651717277"/>
                  </a:ext>
                </a:extLst>
              </a:tr>
              <a:tr h="276463">
                <a:tc>
                  <a:txBody>
                    <a:bodyPr/>
                    <a:lstStyle/>
                    <a:p>
                      <a:pPr fontAlgn="base"/>
                      <a:r>
                        <a:rPr lang="en-IN" sz="500">
                          <a:effectLst/>
                        </a:rPr>
                        <a:t>BPC</a:t>
                      </a:r>
                    </a:p>
                  </a:txBody>
                  <a:tcPr marL="27646" marR="27646" marT="13823" marB="13823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500">
                          <a:effectLst/>
                        </a:rPr>
                        <a:t>303</a:t>
                      </a:r>
                    </a:p>
                  </a:txBody>
                  <a:tcPr marL="27646" marR="27646" marT="13823" marB="13823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500">
                          <a:effectLst/>
                        </a:rPr>
                        <a:t>303</a:t>
                      </a:r>
                    </a:p>
                  </a:txBody>
                  <a:tcPr marL="27646" marR="27646" marT="13823" marB="13823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500">
                          <a:effectLst/>
                        </a:rPr>
                        <a:t>303</a:t>
                      </a:r>
                    </a:p>
                  </a:txBody>
                  <a:tcPr marL="27646" marR="27646" marT="13823" marB="13823" anchor="ctr"/>
                </a:tc>
                <a:extLst>
                  <a:ext uri="{0D108BD9-81ED-4DB2-BD59-A6C34878D82A}">
                    <a16:rowId xmlns:a16="http://schemas.microsoft.com/office/drawing/2014/main" val="3904542913"/>
                  </a:ext>
                </a:extLst>
              </a:tr>
              <a:tr h="359401">
                <a:tc>
                  <a:txBody>
                    <a:bodyPr/>
                    <a:lstStyle/>
                    <a:p>
                      <a:pPr fontAlgn="base"/>
                      <a:r>
                        <a:rPr lang="en-IN" sz="500">
                          <a:effectLst/>
                        </a:rPr>
                        <a:t>CCDR</a:t>
                      </a:r>
                    </a:p>
                  </a:txBody>
                  <a:tcPr marL="27646" marR="27646" marT="13823" marB="13823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500">
                          <a:effectLst/>
                        </a:rPr>
                        <a:t>300</a:t>
                      </a:r>
                    </a:p>
                  </a:txBody>
                  <a:tcPr marL="27646" marR="27646" marT="13823" marB="13823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500">
                          <a:effectLst/>
                        </a:rPr>
                        <a:t>300</a:t>
                      </a:r>
                    </a:p>
                  </a:txBody>
                  <a:tcPr marL="27646" marR="27646" marT="13823" marB="13823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500">
                          <a:effectLst/>
                        </a:rPr>
                        <a:t>300</a:t>
                      </a:r>
                    </a:p>
                  </a:txBody>
                  <a:tcPr marL="27646" marR="27646" marT="13823" marB="13823" anchor="ctr"/>
                </a:tc>
                <a:extLst>
                  <a:ext uri="{0D108BD9-81ED-4DB2-BD59-A6C34878D82A}">
                    <a16:rowId xmlns:a16="http://schemas.microsoft.com/office/drawing/2014/main" val="916503876"/>
                  </a:ext>
                </a:extLst>
              </a:tr>
              <a:tr h="276463">
                <a:tc>
                  <a:txBody>
                    <a:bodyPr/>
                    <a:lstStyle/>
                    <a:p>
                      <a:pPr fontAlgn="base"/>
                      <a:r>
                        <a:rPr lang="en-IN" sz="500">
                          <a:effectLst/>
                        </a:rPr>
                        <a:t>EW</a:t>
                      </a:r>
                    </a:p>
                  </a:txBody>
                  <a:tcPr marL="27646" marR="27646" marT="13823" marB="13823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500">
                          <a:effectLst/>
                        </a:rPr>
                        <a:t>302</a:t>
                      </a:r>
                    </a:p>
                  </a:txBody>
                  <a:tcPr marL="27646" marR="27646" marT="13823" marB="13823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500">
                          <a:effectLst/>
                        </a:rPr>
                        <a:t>302</a:t>
                      </a:r>
                    </a:p>
                  </a:txBody>
                  <a:tcPr marL="27646" marR="27646" marT="13823" marB="13823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500">
                          <a:effectLst/>
                        </a:rPr>
                        <a:t>302</a:t>
                      </a:r>
                    </a:p>
                  </a:txBody>
                  <a:tcPr marL="27646" marR="27646" marT="13823" marB="13823" anchor="ctr"/>
                </a:tc>
                <a:extLst>
                  <a:ext uri="{0D108BD9-81ED-4DB2-BD59-A6C34878D82A}">
                    <a16:rowId xmlns:a16="http://schemas.microsoft.com/office/drawing/2014/main" val="660862457"/>
                  </a:ext>
                </a:extLst>
              </a:tr>
              <a:tr h="276463">
                <a:tc>
                  <a:txBody>
                    <a:bodyPr/>
                    <a:lstStyle/>
                    <a:p>
                      <a:pPr fontAlgn="base"/>
                      <a:r>
                        <a:rPr lang="en-IN" sz="500">
                          <a:effectLst/>
                        </a:rPr>
                        <a:t>MSC</a:t>
                      </a:r>
                    </a:p>
                  </a:txBody>
                  <a:tcPr marL="27646" marR="27646" marT="13823" marB="13823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500">
                          <a:effectLst/>
                        </a:rPr>
                        <a:t>296</a:t>
                      </a:r>
                    </a:p>
                  </a:txBody>
                  <a:tcPr marL="27646" marR="27646" marT="13823" marB="13823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500">
                          <a:effectLst/>
                        </a:rPr>
                        <a:t>296</a:t>
                      </a:r>
                    </a:p>
                  </a:txBody>
                  <a:tcPr marL="27646" marR="27646" marT="13823" marB="13823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500">
                          <a:effectLst/>
                        </a:rPr>
                        <a:t>296</a:t>
                      </a:r>
                    </a:p>
                  </a:txBody>
                  <a:tcPr marL="27646" marR="27646" marT="13823" marB="13823" anchor="ctr"/>
                </a:tc>
                <a:extLst>
                  <a:ext uri="{0D108BD9-81ED-4DB2-BD59-A6C34878D82A}">
                    <a16:rowId xmlns:a16="http://schemas.microsoft.com/office/drawing/2014/main" val="3719543142"/>
                  </a:ext>
                </a:extLst>
              </a:tr>
              <a:tr h="276463">
                <a:tc>
                  <a:txBody>
                    <a:bodyPr/>
                    <a:lstStyle/>
                    <a:p>
                      <a:pPr fontAlgn="base"/>
                      <a:r>
                        <a:rPr lang="en-IN" sz="500">
                          <a:effectLst/>
                        </a:rPr>
                        <a:t>NEL</a:t>
                      </a:r>
                    </a:p>
                  </a:txBody>
                  <a:tcPr marL="27646" marR="27646" marT="13823" marB="13823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500">
                          <a:effectLst/>
                        </a:rPr>
                        <a:t>304</a:t>
                      </a:r>
                    </a:p>
                  </a:txBody>
                  <a:tcPr marL="27646" marR="27646" marT="13823" marB="13823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500">
                          <a:effectLst/>
                        </a:rPr>
                        <a:t>304</a:t>
                      </a:r>
                    </a:p>
                  </a:txBody>
                  <a:tcPr marL="27646" marR="27646" marT="13823" marB="13823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500">
                          <a:effectLst/>
                        </a:rPr>
                        <a:t>304</a:t>
                      </a:r>
                    </a:p>
                  </a:txBody>
                  <a:tcPr marL="27646" marR="27646" marT="13823" marB="13823" anchor="ctr"/>
                </a:tc>
                <a:extLst>
                  <a:ext uri="{0D108BD9-81ED-4DB2-BD59-A6C34878D82A}">
                    <a16:rowId xmlns:a16="http://schemas.microsoft.com/office/drawing/2014/main" val="1464367152"/>
                  </a:ext>
                </a:extLst>
              </a:tr>
              <a:tr h="276463">
                <a:tc>
                  <a:txBody>
                    <a:bodyPr/>
                    <a:lstStyle/>
                    <a:p>
                      <a:pPr fontAlgn="base"/>
                      <a:r>
                        <a:rPr lang="en-IN" sz="500">
                          <a:effectLst/>
                        </a:rPr>
                        <a:t>PL</a:t>
                      </a:r>
                    </a:p>
                  </a:txBody>
                  <a:tcPr marL="27646" marR="27646" marT="13823" marB="13823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500">
                          <a:effectLst/>
                        </a:rPr>
                        <a:t>301</a:t>
                      </a:r>
                    </a:p>
                  </a:txBody>
                  <a:tcPr marL="27646" marR="27646" marT="13823" marB="13823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500">
                          <a:effectLst/>
                        </a:rPr>
                        <a:t>301</a:t>
                      </a:r>
                    </a:p>
                  </a:txBody>
                  <a:tcPr marL="27646" marR="27646" marT="13823" marB="13823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500">
                          <a:effectLst/>
                        </a:rPr>
                        <a:t>301</a:t>
                      </a:r>
                    </a:p>
                  </a:txBody>
                  <a:tcPr marL="27646" marR="27646" marT="13823" marB="13823" anchor="ctr"/>
                </a:tc>
                <a:extLst>
                  <a:ext uri="{0D108BD9-81ED-4DB2-BD59-A6C34878D82A}">
                    <a16:rowId xmlns:a16="http://schemas.microsoft.com/office/drawing/2014/main" val="2661818586"/>
                  </a:ext>
                </a:extLst>
              </a:tr>
              <a:tr h="276463">
                <a:tc>
                  <a:txBody>
                    <a:bodyPr/>
                    <a:lstStyle/>
                    <a:p>
                      <a:pPr fontAlgn="base"/>
                      <a:r>
                        <a:rPr lang="en-IN" sz="500">
                          <a:effectLst/>
                        </a:rPr>
                        <a:t>PYZ</a:t>
                      </a:r>
                    </a:p>
                  </a:txBody>
                  <a:tcPr marL="27646" marR="27646" marT="13823" marB="13823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500">
                          <a:effectLst/>
                        </a:rPr>
                        <a:t>299</a:t>
                      </a:r>
                    </a:p>
                  </a:txBody>
                  <a:tcPr marL="27646" marR="27646" marT="13823" marB="13823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500">
                          <a:effectLst/>
                        </a:rPr>
                        <a:t>299</a:t>
                      </a:r>
                    </a:p>
                  </a:txBody>
                  <a:tcPr marL="27646" marR="27646" marT="13823" marB="13823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500">
                          <a:effectLst/>
                        </a:rPr>
                        <a:t>299</a:t>
                      </a:r>
                    </a:p>
                  </a:txBody>
                  <a:tcPr marL="27646" marR="27646" marT="13823" marB="13823" anchor="ctr"/>
                </a:tc>
                <a:extLst>
                  <a:ext uri="{0D108BD9-81ED-4DB2-BD59-A6C34878D82A}">
                    <a16:rowId xmlns:a16="http://schemas.microsoft.com/office/drawing/2014/main" val="227544595"/>
                  </a:ext>
                </a:extLst>
              </a:tr>
              <a:tr h="276463">
                <a:tc>
                  <a:txBody>
                    <a:bodyPr/>
                    <a:lstStyle/>
                    <a:p>
                      <a:pPr fontAlgn="base"/>
                      <a:r>
                        <a:rPr lang="en-IN" sz="500">
                          <a:effectLst/>
                        </a:rPr>
                        <a:t>SVG</a:t>
                      </a:r>
                    </a:p>
                  </a:txBody>
                  <a:tcPr marL="27646" marR="27646" marT="13823" marB="13823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500">
                          <a:effectLst/>
                        </a:rPr>
                        <a:t>304</a:t>
                      </a:r>
                    </a:p>
                  </a:txBody>
                  <a:tcPr marL="27646" marR="27646" marT="13823" marB="13823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500">
                          <a:effectLst/>
                        </a:rPr>
                        <a:t>304</a:t>
                      </a:r>
                    </a:p>
                  </a:txBody>
                  <a:tcPr marL="27646" marR="27646" marT="13823" marB="13823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500">
                          <a:effectLst/>
                        </a:rPr>
                        <a:t>304</a:t>
                      </a:r>
                    </a:p>
                  </a:txBody>
                  <a:tcPr marL="27646" marR="27646" marT="13823" marB="13823" anchor="ctr"/>
                </a:tc>
                <a:extLst>
                  <a:ext uri="{0D108BD9-81ED-4DB2-BD59-A6C34878D82A}">
                    <a16:rowId xmlns:a16="http://schemas.microsoft.com/office/drawing/2014/main" val="4217560135"/>
                  </a:ext>
                </a:extLst>
              </a:tr>
              <a:tr h="276463">
                <a:tc>
                  <a:txBody>
                    <a:bodyPr/>
                    <a:lstStyle/>
                    <a:p>
                      <a:pPr fontAlgn="base"/>
                      <a:r>
                        <a:rPr lang="en-IN" sz="500">
                          <a:effectLst/>
                        </a:rPr>
                        <a:t>TNS</a:t>
                      </a:r>
                    </a:p>
                  </a:txBody>
                  <a:tcPr marL="27646" marR="27646" marT="13823" marB="13823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500">
                          <a:effectLst/>
                        </a:rPr>
                        <a:t>297</a:t>
                      </a:r>
                    </a:p>
                  </a:txBody>
                  <a:tcPr marL="27646" marR="27646" marT="13823" marB="13823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500">
                          <a:effectLst/>
                        </a:rPr>
                        <a:t>297</a:t>
                      </a:r>
                    </a:p>
                  </a:txBody>
                  <a:tcPr marL="27646" marR="27646" marT="13823" marB="13823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500">
                          <a:effectLst/>
                        </a:rPr>
                        <a:t>297</a:t>
                      </a:r>
                    </a:p>
                  </a:txBody>
                  <a:tcPr marL="27646" marR="27646" marT="13823" marB="13823" anchor="ctr"/>
                </a:tc>
                <a:extLst>
                  <a:ext uri="{0D108BD9-81ED-4DB2-BD59-A6C34878D82A}">
                    <a16:rowId xmlns:a16="http://schemas.microsoft.com/office/drawing/2014/main" val="2658328518"/>
                  </a:ext>
                </a:extLst>
              </a:tr>
              <a:tr h="276463">
                <a:tc>
                  <a:txBody>
                    <a:bodyPr/>
                    <a:lstStyle/>
                    <a:p>
                      <a:pPr fontAlgn="base"/>
                      <a:r>
                        <a:rPr lang="en-IN" sz="500">
                          <a:effectLst/>
                        </a:rPr>
                        <a:t>WBL</a:t>
                      </a:r>
                    </a:p>
                  </a:txBody>
                  <a:tcPr marL="27646" marR="27646" marT="13823" marB="13823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500">
                          <a:effectLst/>
                        </a:rPr>
                        <a:t>294</a:t>
                      </a:r>
                    </a:p>
                  </a:txBody>
                  <a:tcPr marL="27646" marR="27646" marT="13823" marB="13823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500">
                          <a:effectLst/>
                        </a:rPr>
                        <a:t>294</a:t>
                      </a:r>
                    </a:p>
                  </a:txBody>
                  <a:tcPr marL="27646" marR="27646" marT="13823" marB="13823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500">
                          <a:effectLst/>
                        </a:rPr>
                        <a:t>294</a:t>
                      </a:r>
                    </a:p>
                  </a:txBody>
                  <a:tcPr marL="27646" marR="27646" marT="13823" marB="13823" anchor="ctr"/>
                </a:tc>
                <a:extLst>
                  <a:ext uri="{0D108BD9-81ED-4DB2-BD59-A6C34878D82A}">
                    <a16:rowId xmlns:a16="http://schemas.microsoft.com/office/drawing/2014/main" val="266106382"/>
                  </a:ext>
                </a:extLst>
              </a:tr>
              <a:tr h="608218">
                <a:tc>
                  <a:txBody>
                    <a:bodyPr/>
                    <a:lstStyle/>
                    <a:p>
                      <a:pPr fontAlgn="base"/>
                      <a:r>
                        <a:rPr lang="en-IN" sz="500">
                          <a:effectLst/>
                        </a:rPr>
                        <a:t>(blank)</a:t>
                      </a:r>
                    </a:p>
                  </a:txBody>
                  <a:tcPr marL="27646" marR="27646" marT="13823" marB="13823" anchor="ctr"/>
                </a:tc>
                <a:tc>
                  <a:txBody>
                    <a:bodyPr/>
                    <a:lstStyle/>
                    <a:p>
                      <a:pPr fontAlgn="base"/>
                      <a:endParaRPr lang="en-IN" sz="500">
                        <a:effectLst/>
                      </a:endParaRPr>
                    </a:p>
                  </a:txBody>
                  <a:tcPr marL="27646" marR="27646" marT="13823" marB="13823" anchor="ctr"/>
                </a:tc>
                <a:tc>
                  <a:txBody>
                    <a:bodyPr/>
                    <a:lstStyle/>
                    <a:p>
                      <a:pPr fontAlgn="base"/>
                      <a:endParaRPr lang="en-IN" sz="500">
                        <a:effectLst/>
                      </a:endParaRPr>
                    </a:p>
                  </a:txBody>
                  <a:tcPr marL="27646" marR="27646" marT="13823" marB="13823" anchor="ctr"/>
                </a:tc>
                <a:tc>
                  <a:txBody>
                    <a:bodyPr/>
                    <a:lstStyle/>
                    <a:p>
                      <a:pPr fontAlgn="base"/>
                      <a:endParaRPr lang="en-IN" sz="500">
                        <a:effectLst/>
                      </a:endParaRPr>
                    </a:p>
                  </a:txBody>
                  <a:tcPr marL="27646" marR="27646" marT="13823" marB="13823" anchor="ctr"/>
                </a:tc>
                <a:extLst>
                  <a:ext uri="{0D108BD9-81ED-4DB2-BD59-A6C34878D82A}">
                    <a16:rowId xmlns:a16="http://schemas.microsoft.com/office/drawing/2014/main" val="2261169398"/>
                  </a:ext>
                </a:extLst>
              </a:tr>
              <a:tr h="857034">
                <a:tc>
                  <a:txBody>
                    <a:bodyPr/>
                    <a:lstStyle/>
                    <a:p>
                      <a:pPr fontAlgn="base"/>
                      <a:r>
                        <a:rPr lang="en-IN" sz="500">
                          <a:effectLst/>
                        </a:rPr>
                        <a:t>Grand Total</a:t>
                      </a:r>
                    </a:p>
                  </a:txBody>
                  <a:tcPr marL="27646" marR="27646" marT="13823" marB="13823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500">
                          <a:effectLst/>
                        </a:rPr>
                        <a:t>3000</a:t>
                      </a:r>
                    </a:p>
                  </a:txBody>
                  <a:tcPr marL="27646" marR="27646" marT="13823" marB="13823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500">
                          <a:effectLst/>
                        </a:rPr>
                        <a:t>3000</a:t>
                      </a:r>
                    </a:p>
                  </a:txBody>
                  <a:tcPr marL="27646" marR="27646" marT="13823" marB="13823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500">
                          <a:effectLst/>
                        </a:rPr>
                        <a:t>3000</a:t>
                      </a:r>
                    </a:p>
                  </a:txBody>
                  <a:tcPr marL="27646" marR="27646" marT="13823" marB="13823" anchor="ctr"/>
                </a:tc>
                <a:extLst>
                  <a:ext uri="{0D108BD9-81ED-4DB2-BD59-A6C34878D82A}">
                    <a16:rowId xmlns:a16="http://schemas.microsoft.com/office/drawing/2014/main" val="10118152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8A9C6F-B298-120A-284B-3B78EE95AABD}"/>
              </a:ext>
            </a:extLst>
          </p:cNvPr>
          <p:cNvSpPr txBox="1"/>
          <p:nvPr/>
        </p:nvSpPr>
        <p:spPr>
          <a:xfrm>
            <a:off x="3042047" y="3105834"/>
            <a:ext cx="61079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/>
              <a:t>Sure, I can help with that. Could you please provide the problem statement you need help with?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/>
              <a:t>Project Title</a:t>
            </a:r>
            <a:r>
              <a:rPr lang="en-IN" sz="2400"/>
              <a:t>: State the name of the project.</a:t>
            </a:r>
          </a:p>
          <a:p>
            <a:r>
              <a:rPr lang="en-IN" sz="2400" b="1"/>
              <a:t>Objective</a:t>
            </a:r>
            <a:r>
              <a:rPr lang="en-IN" sz="2400"/>
              <a:t>: Briefly describe the main goals and objectives of the project. What is it aiming to achieve?</a:t>
            </a:r>
          </a:p>
          <a:p>
            <a:r>
              <a:rPr lang="en-IN" sz="2400" b="1"/>
              <a:t>Scope</a:t>
            </a:r>
            <a:r>
              <a:rPr lang="en-IN" sz="2400"/>
              <a:t>: Outline the key components and boundaries of the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EBC973-003E-82DE-0369-50387BC6358E}"/>
              </a:ext>
            </a:extLst>
          </p:cNvPr>
          <p:cNvSpPr txBox="1"/>
          <p:nvPr/>
        </p:nvSpPr>
        <p:spPr>
          <a:xfrm>
            <a:off x="3042047" y="2828835"/>
            <a:ext cx="610790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/>
              <a:t>Definition</a:t>
            </a:r>
            <a:r>
              <a:rPr lang="en-IN"/>
              <a:t>: Clearly define who the end users are. These are the individuals or groups who will ultimately use or benefit from the product, service, or solution being developed.</a:t>
            </a:r>
          </a:p>
          <a:p>
            <a:r>
              <a:rPr lang="en-IN" b="1"/>
              <a:t>Characteristics</a:t>
            </a:r>
            <a:r>
              <a:rPr lang="en-IN"/>
              <a:t>: Describe their key characteristics,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817771-D129-B285-880D-7350DEEB907E}"/>
              </a:ext>
            </a:extLst>
          </p:cNvPr>
          <p:cNvSpPr txBox="1"/>
          <p:nvPr/>
        </p:nvSpPr>
        <p:spPr>
          <a:xfrm>
            <a:off x="3042047" y="2690336"/>
            <a:ext cx="610790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/>
              <a:t>Solution Overview</a:t>
            </a:r>
            <a:r>
              <a:rPr lang="en-IN"/>
              <a:t>: Provide a brief description of your solution. What is it, and what does it do?</a:t>
            </a:r>
          </a:p>
          <a:p>
            <a:r>
              <a:rPr lang="en-IN" b="1"/>
              <a:t>Key Features</a:t>
            </a:r>
            <a:r>
              <a:rPr lang="en-IN"/>
              <a:t>: Highlight the main features or components of the solution. What makes it unique or innovative?</a:t>
            </a:r>
          </a:p>
          <a:p>
            <a:r>
              <a:rPr lang="en-IN" b="1"/>
              <a:t>Value Proposition</a:t>
            </a:r>
            <a:r>
              <a:rPr lang="en-IN"/>
              <a:t>: Explain the primary benefits and value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210026"/>
            <a:ext cx="10681335" cy="6647974"/>
          </a:xfrm>
        </p:spPr>
        <p:txBody>
          <a:bodyPr/>
          <a:lstStyle/>
          <a:p>
            <a:r>
              <a:rPr lang="en-IN" b="1"/>
              <a:t>Dataset Overview</a:t>
            </a:r>
            <a:r>
              <a:rPr lang="en-IN"/>
              <a:t>: Briefly describe what the dataset contains and its primary purpose.</a:t>
            </a:r>
            <a:br>
              <a:rPr lang="en-IN"/>
            </a:br>
            <a:r>
              <a:rPr lang="en-IN" b="1"/>
              <a:t>Source</a:t>
            </a:r>
            <a:r>
              <a:rPr lang="en-IN"/>
              <a:t>: Indicate where the dataset was obtained from. This might include organizations, databases, surveys, or experiments.</a:t>
            </a:r>
            <a:br>
              <a:rPr lang="en-IN"/>
            </a:br>
            <a:r>
              <a:rPr lang="en-IN" b="1"/>
              <a:t>Content and Structure</a:t>
            </a:r>
            <a:r>
              <a:rPr lang="en-IN"/>
              <a:t>: Detail the types of data included in the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/>
              <a:t>Unique Innovation</a:t>
            </a:r>
            <a:r>
              <a:rPr lang="en-IN" sz="2800"/>
              <a:t>: Highlight the standout feature or technology that sets your solution apart. What is the novel or groundbreaking aspect?</a:t>
            </a:r>
          </a:p>
          <a:p>
            <a:r>
              <a:rPr lang="en-IN" sz="2800" b="1"/>
              <a:t>Exceptional Benefits</a:t>
            </a:r>
            <a:r>
              <a:rPr lang="en-IN" sz="2800"/>
              <a:t>: Emphasize the most impressive benefits or results that users experience. What makes the value your solution provides extraordinary?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90</Words>
  <Application>Microsoft Office PowerPoint</Application>
  <PresentationFormat>Widescreen</PresentationFormat>
  <Paragraphs>41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Overview: Briefly describe what the dataset contains and its primary purpose. Source: Indicate where the dataset was obtained from. This might include organizations, databases, surveys, or experiments. Content and Structure: Detail the types of data included in the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abisumalatha07@gmail.com</cp:lastModifiedBy>
  <cp:revision>13</cp:revision>
  <dcterms:created xsi:type="dcterms:W3CDTF">2024-03-29T15:07:22Z</dcterms:created>
  <dcterms:modified xsi:type="dcterms:W3CDTF">2024-09-05T05:00:58Z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