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54F91-7D75-432F-959E-1904AFDCBDC7}" type="datetimeFigureOut">
              <a:rPr lang="en-IN" smtClean="0"/>
              <a:t>05-04-2024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B4CA0-F2D2-4A55-ABAF-9DFE5C5B4D77}" type="slidenum">
              <a:rPr lang="en-IN" smtClean="0"/>
              <a:t>‹#›</a:t>
            </a:fld>
            <a:endParaRPr lang="en-IN"/>
          </a:p>
        </p:txBody>
      </p:sp>
    </p:spTree>
    <p:extLst>
      <p:ext uri="{BB962C8B-B14F-4D97-AF65-F5344CB8AC3E}">
        <p14:creationId xmlns:p14="http://schemas.microsoft.com/office/powerpoint/2010/main" val="122395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BB4CA0-F2D2-4A55-ABAF-9DFE5C5B4D77}" type="slidenum">
              <a:rPr lang="en-IN" smtClean="0"/>
              <a:t>8</a:t>
            </a:fld>
            <a:endParaRPr lang="en-IN"/>
          </a:p>
        </p:txBody>
      </p:sp>
    </p:spTree>
    <p:extLst>
      <p:ext uri="{BB962C8B-B14F-4D97-AF65-F5344CB8AC3E}">
        <p14:creationId xmlns:p14="http://schemas.microsoft.com/office/powerpoint/2010/main" val="1991712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192B4E7-6F9D-4CBE-A138-02A59F0045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ED8-FA99-4BC0-9B7D-445002468668}"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2B4E7-6F9D-4CBE-A138-02A59F0045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2B4E7-6F9D-4CBE-A138-02A59F0045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192B4E7-6F9D-4CBE-A138-02A59F0045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ED8-FA99-4BC0-9B7D-445002468668}"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2B4E7-6F9D-4CBE-A138-02A59F0045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192B4E7-6F9D-4CBE-A138-02A59F0045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192B4E7-6F9D-4CBE-A138-02A59F0045DE}"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92B4E7-6F9D-4CBE-A138-02A59F0045DE}"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2B4E7-6F9D-4CBE-A138-02A59F0045DE}"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2B4E7-6F9D-4CBE-A138-02A59F0045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2B4E7-6F9D-4CBE-A138-02A59F0045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F2ED8-FA99-4BC0-9B7D-44500246866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192B4E7-6F9D-4CBE-A138-02A59F0045DE}" type="datetimeFigureOut">
              <a:rPr lang="en-IN" smtClean="0"/>
              <a:t>05-04-2024</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83F2ED8-FA99-4BC0-9B7D-44500246866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FINAL PROJECT</a:t>
            </a:r>
            <a:endParaRPr lang="en-IN"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S.UMAMAHESWARI</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3014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fontScale="92500" lnSpcReduction="10000"/>
          </a:bodyPr>
          <a:lstStyle/>
          <a:p>
            <a:r>
              <a:rPr lang="en-US" b="1" dirty="0">
                <a:latin typeface="Times New Roman" pitchFamily="18" charset="0"/>
                <a:cs typeface="Times New Roman" pitchFamily="18" charset="0"/>
              </a:rPr>
              <a:t>Ranking Metrics</a:t>
            </a:r>
            <a:r>
              <a:rPr lang="en-US" dirty="0">
                <a:latin typeface="Times New Roman" pitchFamily="18" charset="0"/>
                <a:cs typeface="Times New Roman" pitchFamily="18" charset="0"/>
              </a:rPr>
              <a:t>:</a:t>
            </a:r>
          </a:p>
          <a:p>
            <a:pPr lvl="1"/>
            <a:r>
              <a:rPr lang="en-US" b="1" dirty="0">
                <a:latin typeface="Times New Roman" pitchFamily="18" charset="0"/>
                <a:cs typeface="Times New Roman" pitchFamily="18" charset="0"/>
              </a:rPr>
              <a:t>Mean Average Precision (MAP)</a:t>
            </a:r>
            <a:r>
              <a:rPr lang="en-US" dirty="0">
                <a:latin typeface="Times New Roman" pitchFamily="18" charset="0"/>
                <a:cs typeface="Times New Roman" pitchFamily="18" charset="0"/>
              </a:rPr>
              <a:t>: MAP measures the average precision of the top-ranked items over multiple users. It considers not only whether relevant items are recommended but also their ranking positions.</a:t>
            </a:r>
          </a:p>
          <a:p>
            <a:pPr lvl="1"/>
            <a:r>
              <a:rPr lang="en-US" b="1" dirty="0">
                <a:latin typeface="Times New Roman" pitchFamily="18" charset="0"/>
                <a:cs typeface="Times New Roman" pitchFamily="18" charset="0"/>
              </a:rPr>
              <a:t>Normalized Discounted Cumulative Gain (NDCG)</a:t>
            </a:r>
            <a:r>
              <a:rPr lang="en-US" dirty="0">
                <a:latin typeface="Times New Roman" pitchFamily="18" charset="0"/>
                <a:cs typeface="Times New Roman" pitchFamily="18" charset="0"/>
              </a:rPr>
              <a:t>: NDCG evaluates the quality of the ranked recommendations by considering both relevance and ranking positions. It penalizes lower-ranked relevant items more than higher-ranked ones.</a:t>
            </a:r>
          </a:p>
          <a:p>
            <a:r>
              <a:rPr lang="en-US" b="1" dirty="0">
                <a:latin typeface="Times New Roman" pitchFamily="18" charset="0"/>
                <a:cs typeface="Times New Roman" pitchFamily="18" charset="0"/>
              </a:rPr>
              <a:t>Novelty Metrics</a:t>
            </a:r>
            <a:r>
              <a:rPr lang="en-US" dirty="0">
                <a:latin typeface="Times New Roman" pitchFamily="18" charset="0"/>
                <a:cs typeface="Times New Roman" pitchFamily="18" charset="0"/>
              </a:rPr>
              <a:t>:</a:t>
            </a:r>
          </a:p>
          <a:p>
            <a:pPr lvl="1"/>
            <a:r>
              <a:rPr lang="en-US" b="1" dirty="0">
                <a:latin typeface="Times New Roman" pitchFamily="18" charset="0"/>
                <a:cs typeface="Times New Roman" pitchFamily="18" charset="0"/>
              </a:rPr>
              <a:t>Diversity</a:t>
            </a:r>
            <a:r>
              <a:rPr lang="en-US" dirty="0">
                <a:latin typeface="Times New Roman" pitchFamily="18" charset="0"/>
                <a:cs typeface="Times New Roman" pitchFamily="18" charset="0"/>
              </a:rPr>
              <a:t>: Diversity measures how diverse the recommended items are in terms of genres, authors, or other attributes. Higher diversity indicates a wider range of recommendations.</a:t>
            </a:r>
          </a:p>
          <a:p>
            <a:pPr lvl="1"/>
            <a:r>
              <a:rPr lang="en-US" b="1" dirty="0">
                <a:latin typeface="Times New Roman" pitchFamily="18" charset="0"/>
                <a:cs typeface="Times New Roman" pitchFamily="18" charset="0"/>
              </a:rPr>
              <a:t>Serendipity</a:t>
            </a:r>
            <a:r>
              <a:rPr lang="en-US" dirty="0">
                <a:latin typeface="Times New Roman" pitchFamily="18" charset="0"/>
                <a:cs typeface="Times New Roman" pitchFamily="18" charset="0"/>
              </a:rPr>
              <a:t>: Serendipity measures the extent to which the recommended items are unexpected but still relevant and interesting to the user. It encourages the system to recommend items outside the user's typical preferences.</a:t>
            </a:r>
          </a:p>
          <a:p>
            <a:endParaRPr lang="en-IN" dirty="0"/>
          </a:p>
        </p:txBody>
      </p:sp>
    </p:spTree>
    <p:extLst>
      <p:ext uri="{BB962C8B-B14F-4D97-AF65-F5344CB8AC3E}">
        <p14:creationId xmlns:p14="http://schemas.microsoft.com/office/powerpoint/2010/main" val="149070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BOOK RECOMMENDATION SYSTEM</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2204864"/>
            <a:ext cx="7924800" cy="4114800"/>
          </a:xfrm>
        </p:spPr>
        <p:txBody>
          <a:bodyPr>
            <a:normAutofit/>
          </a:bodyPr>
          <a:lstStyle/>
          <a:p>
            <a:r>
              <a:rPr lang="en-US" sz="1800" dirty="0">
                <a:latin typeface="Times New Roman" pitchFamily="18" charset="0"/>
                <a:cs typeface="Times New Roman" pitchFamily="18" charset="0"/>
              </a:rPr>
              <a:t>A book recommendation system is a type of recommendation system where we have to recommend similar books to the reader based on his interest. The books recommendation system is used by online websites which provide ebooks like google play books, open library, good Read's, etc.</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15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619672" y="1988840"/>
            <a:ext cx="3733800" cy="4114800"/>
          </a:xfrm>
        </p:spPr>
        <p:txBody>
          <a:bodyPr/>
          <a:lstStyle/>
          <a:p>
            <a:r>
              <a:rPr lang="en-US" dirty="0" smtClean="0">
                <a:latin typeface="Times New Roman" pitchFamily="18" charset="0"/>
                <a:cs typeface="Times New Roman" pitchFamily="18" charset="0"/>
              </a:rPr>
              <a:t>Problem Statement</a:t>
            </a:r>
          </a:p>
          <a:p>
            <a:r>
              <a:rPr lang="en-US" dirty="0" smtClean="0">
                <a:latin typeface="Times New Roman" pitchFamily="18" charset="0"/>
                <a:cs typeface="Times New Roman" pitchFamily="18" charset="0"/>
              </a:rPr>
              <a:t>Project Overview</a:t>
            </a:r>
          </a:p>
          <a:p>
            <a:r>
              <a:rPr lang="en-US" dirty="0" smtClean="0">
                <a:latin typeface="Times New Roman" pitchFamily="18" charset="0"/>
                <a:cs typeface="Times New Roman" pitchFamily="18" charset="0"/>
              </a:rPr>
              <a:t>Who are the end users?</a:t>
            </a:r>
          </a:p>
          <a:p>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olution and its value proposition</a:t>
            </a:r>
          </a:p>
          <a:p>
            <a:r>
              <a:rPr lang="en-US" dirty="0" smtClean="0">
                <a:latin typeface="Times New Roman" pitchFamily="18" charset="0"/>
                <a:cs typeface="Times New Roman" pitchFamily="18" charset="0"/>
              </a:rPr>
              <a:t>The wow in solution</a:t>
            </a:r>
          </a:p>
          <a:p>
            <a:r>
              <a:rPr lang="en-US" dirty="0" smtClean="0">
                <a:latin typeface="Times New Roman" pitchFamily="18" charset="0"/>
                <a:cs typeface="Times New Roman" pitchFamily="18" charset="0"/>
              </a:rPr>
              <a:t>Modelling</a:t>
            </a:r>
          </a:p>
          <a:p>
            <a:r>
              <a:rPr lang="en-US" dirty="0" smtClean="0">
                <a:latin typeface="Times New Roman" pitchFamily="18" charset="0"/>
                <a:cs typeface="Times New Roman" pitchFamily="18" charset="0"/>
              </a:rPr>
              <a:t>Results</a:t>
            </a:r>
          </a:p>
          <a:p>
            <a:endParaRPr lang="en-IN"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5251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1988840"/>
            <a:ext cx="7924800" cy="4114800"/>
          </a:xfrm>
        </p:spPr>
        <p:txBody>
          <a:bodyPr/>
          <a:lstStyle/>
          <a:p>
            <a:r>
              <a:rPr lang="en-US" dirty="0">
                <a:latin typeface="Times New Roman" pitchFamily="18" charset="0"/>
                <a:cs typeface="Times New Roman" pitchFamily="18" charset="0"/>
              </a:rPr>
              <a:t>We do not want to find a similarity between users or books. we want to do that If there is user A who has read and liked x and y books, And user B has also liked this two books and now user A has read and liked some z book which is not read by B so we have to recommend z book to user B</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challenges in book recommendation engines include biased data, lack of established connections between items and consumers, and ineffective recommendations for new users.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100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2060848"/>
            <a:ext cx="7924800" cy="4114800"/>
          </a:xfrm>
        </p:spPr>
        <p:txBody>
          <a:bodyPr/>
          <a:lstStyle/>
          <a:p>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book </a:t>
            </a:r>
            <a:r>
              <a:rPr lang="en-US" dirty="0">
                <a:latin typeface="Times New Roman" pitchFamily="18" charset="0"/>
                <a:cs typeface="Times New Roman" pitchFamily="18" charset="0"/>
              </a:rPr>
              <a:t>recommendation system dataset is used in this strategy to analyze the history of a user's preferences &amp; </a:t>
            </a:r>
            <a:r>
              <a:rPr lang="en-US" dirty="0" smtClean="0">
                <a:latin typeface="Times New Roman" pitchFamily="18" charset="0"/>
                <a:cs typeface="Times New Roman" pitchFamily="18" charset="0"/>
              </a:rPr>
              <a:t>suggest books </a:t>
            </a:r>
            <a:r>
              <a:rPr lang="en-US" dirty="0">
                <a:latin typeface="Times New Roman" pitchFamily="18" charset="0"/>
                <a:cs typeface="Times New Roman" pitchFamily="18" charset="0"/>
              </a:rPr>
              <a:t>that other users with similar interests enjoy. The significant merit of collaborative filtering is that it can eliminate the effects of limited metadata &amp; low audience size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Users can use book recommendation systems to search and select books from a number of options available on the web or elsewhere electronic sources. They give the user a little bit selection of products that fit the description, given a large group of objects and a description of the user needs.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6940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WHO ARE THE END USERS?</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1988840"/>
            <a:ext cx="7924800" cy="4114800"/>
          </a:xfrm>
        </p:spPr>
        <p:txBody>
          <a:bodyPr/>
          <a:lstStyle/>
          <a:p>
            <a:r>
              <a:rPr lang="en-US" dirty="0">
                <a:latin typeface="Times New Roman" pitchFamily="18" charset="0"/>
                <a:cs typeface="Times New Roman" pitchFamily="18" charset="0"/>
              </a:rPr>
              <a:t>Recommender systems are highly useful as they help users discover products and services they might otherwise have not found on their own. Recommender systems are trained to understand the preferences, previous decisions, and characteristics of people and products using data gathered about their interactions.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944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7924800" cy="1143000"/>
          </a:xfrm>
        </p:spPr>
        <p:txBody>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Solution </a:t>
            </a:r>
            <a:r>
              <a:rPr lang="en-US" dirty="0">
                <a:latin typeface="Times New Roman" pitchFamily="18" charset="0"/>
                <a:cs typeface="Times New Roman" pitchFamily="18" charset="0"/>
              </a:rPr>
              <a:t>and its value proposition</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sz="quarter" idx="13"/>
          </p:nvPr>
        </p:nvSpPr>
        <p:spPr>
          <a:xfrm>
            <a:off x="611560" y="2132856"/>
            <a:ext cx="7924800" cy="4114800"/>
          </a:xfrm>
        </p:spPr>
        <p:txBody>
          <a:bodyPr/>
          <a:lstStyle/>
          <a:p>
            <a:r>
              <a:rPr lang="en-US" dirty="0">
                <a:latin typeface="Times New Roman" pitchFamily="18" charset="0"/>
                <a:cs typeface="Times New Roman" pitchFamily="18" charset="0"/>
              </a:rPr>
              <a:t>The book recommendation systems help readers select the right book for them. The BRS is used by retailers to manage their inventory and boost profits. RS will make it easier to stop this decrease. BRS assists librarians in effectively managing the library catalogue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 rec- ommender system is one of the major techniques that handle information overload problem of Information Retrieval by suggesting users with appropriate and </a:t>
            </a:r>
            <a:r>
              <a:rPr lang="en-US" dirty="0" smtClean="0">
                <a:latin typeface="Times New Roman" pitchFamily="18" charset="0"/>
                <a:cs typeface="Times New Roman" pitchFamily="18" charset="0"/>
              </a:rPr>
              <a:t>relevant </a:t>
            </a:r>
            <a:r>
              <a:rPr lang="en-US" dirty="0">
                <a:latin typeface="Times New Roman" pitchFamily="18" charset="0"/>
                <a:cs typeface="Times New Roman" pitchFamily="18" charset="0"/>
              </a:rPr>
              <a:t>items.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490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WOW IN SOLUTION</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1916832"/>
            <a:ext cx="7924800" cy="4114800"/>
          </a:xfrm>
        </p:spPr>
        <p:txBody>
          <a:bodyPr/>
          <a:lstStyle/>
          <a:p>
            <a:r>
              <a:rPr lang="en-US" b="1" dirty="0">
                <a:latin typeface="Times New Roman" pitchFamily="18" charset="0"/>
                <a:cs typeface="Times New Roman" pitchFamily="18" charset="0"/>
              </a:rPr>
              <a:t>Data Collection</a:t>
            </a:r>
            <a:r>
              <a:rPr lang="en-US" dirty="0">
                <a:latin typeface="Times New Roman" pitchFamily="18" charset="0"/>
                <a:cs typeface="Times New Roman" pitchFamily="18" charset="0"/>
              </a:rPr>
              <a:t>: Gather data about books, such as titles, authors, genres, summaries, ratings, and reviews. You can scrape data from websites like </a:t>
            </a:r>
            <a:r>
              <a:rPr lang="en-US" dirty="0" smtClean="0">
                <a:latin typeface="Times New Roman" pitchFamily="18" charset="0"/>
                <a:cs typeface="Times New Roman" pitchFamily="18" charset="0"/>
              </a:rPr>
              <a:t>Good reads</a:t>
            </a:r>
            <a:r>
              <a:rPr lang="en-US" dirty="0">
                <a:latin typeface="Times New Roman" pitchFamily="18" charset="0"/>
                <a:cs typeface="Times New Roman" pitchFamily="18" charset="0"/>
              </a:rPr>
              <a:t>, Amazon, or use publicly available datasets.</a:t>
            </a:r>
          </a:p>
          <a:p>
            <a:r>
              <a:rPr lang="en-US" b="1" dirty="0">
                <a:latin typeface="Times New Roman" pitchFamily="18" charset="0"/>
                <a:cs typeface="Times New Roman" pitchFamily="18" charset="0"/>
              </a:rPr>
              <a:t>Data Preprocessing</a:t>
            </a:r>
            <a:r>
              <a:rPr lang="en-US" dirty="0">
                <a:latin typeface="Times New Roman" pitchFamily="18" charset="0"/>
                <a:cs typeface="Times New Roman" pitchFamily="18" charset="0"/>
              </a:rPr>
              <a:t>: Clean and preprocess the data. This involves handling missing values, removing duplicates, tokenizing text, and converting categorical variables into numerical representations.</a:t>
            </a:r>
          </a:p>
          <a:p>
            <a:r>
              <a:rPr lang="en-US" b="1" dirty="0">
                <a:latin typeface="Times New Roman" pitchFamily="18" charset="0"/>
                <a:cs typeface="Times New Roman" pitchFamily="18" charset="0"/>
              </a:rPr>
              <a:t>Feature Engineering</a:t>
            </a:r>
            <a:r>
              <a:rPr lang="en-US" dirty="0">
                <a:latin typeface="Times New Roman" pitchFamily="18" charset="0"/>
                <a:cs typeface="Times New Roman" pitchFamily="18" charset="0"/>
              </a:rPr>
              <a:t>: Extract features from the data that can be used to build the recommendation model. For books, features might include genre, author, publication year, and book summaries.</a:t>
            </a:r>
          </a:p>
          <a:p>
            <a:r>
              <a:rPr lang="en-US" b="1" dirty="0">
                <a:latin typeface="Times New Roman" pitchFamily="18" charset="0"/>
                <a:cs typeface="Times New Roman" pitchFamily="18" charset="0"/>
              </a:rPr>
              <a:t>Deployment</a:t>
            </a:r>
            <a:r>
              <a:rPr lang="en-US" dirty="0">
                <a:latin typeface="Times New Roman" pitchFamily="18" charset="0"/>
                <a:cs typeface="Times New Roman" pitchFamily="18" charset="0"/>
              </a:rPr>
              <a:t>: Once the model is trained and evaluated, deploy it in a production environment where users can interact with it.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5678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611560" y="2132856"/>
            <a:ext cx="7924800" cy="4114800"/>
          </a:xfrm>
        </p:spPr>
        <p:txBody>
          <a:bodyPr/>
          <a:lstStyle/>
          <a:p>
            <a:r>
              <a:rPr lang="en-US" b="1" dirty="0"/>
              <a:t>Content-Based Filtering</a:t>
            </a:r>
            <a:r>
              <a:rPr lang="en-US" dirty="0"/>
              <a:t>:</a:t>
            </a:r>
          </a:p>
          <a:p>
            <a:r>
              <a:rPr lang="en-US" b="1" dirty="0" err="1" smtClean="0"/>
              <a:t>Vectorisation</a:t>
            </a:r>
            <a:r>
              <a:rPr lang="en-US" dirty="0"/>
              <a:t>: Convert text features such as book summaries or descriptions into numerical vectors using techniques like TF-IDF (Term Frequency-Inverse Document Frequency) or word </a:t>
            </a:r>
            <a:r>
              <a:rPr lang="en-US" dirty="0" err="1" smtClean="0"/>
              <a:t>embedings</a:t>
            </a:r>
            <a:r>
              <a:rPr lang="en-US" dirty="0" smtClean="0"/>
              <a:t> </a:t>
            </a:r>
            <a:r>
              <a:rPr lang="en-US" dirty="0"/>
              <a:t>(e.g., Word2Vec, </a:t>
            </a:r>
            <a:r>
              <a:rPr lang="en-US" dirty="0" smtClean="0"/>
              <a:t>Glove</a:t>
            </a:r>
            <a:r>
              <a:rPr lang="en-US" dirty="0"/>
              <a:t>).</a:t>
            </a:r>
          </a:p>
          <a:p>
            <a:r>
              <a:rPr lang="en-US" b="1" dirty="0"/>
              <a:t>Similarity Calculation</a:t>
            </a:r>
            <a:r>
              <a:rPr lang="en-US" dirty="0"/>
              <a:t>: Compute similarity scores between books based on their feature vectors. Common similarity measures include cosine similarity or Euclidean distance.</a:t>
            </a:r>
          </a:p>
          <a:p>
            <a:r>
              <a:rPr lang="en-US" b="1" dirty="0"/>
              <a:t>Recommendation Generation</a:t>
            </a:r>
            <a:r>
              <a:rPr lang="en-US" dirty="0"/>
              <a:t>: Recommend books that are most similar to those that the user has liked or interacted with in the past.</a:t>
            </a:r>
          </a:p>
          <a:p>
            <a:endParaRPr lang="en-IN" dirty="0"/>
          </a:p>
        </p:txBody>
      </p:sp>
    </p:spTree>
    <p:extLst>
      <p:ext uri="{BB962C8B-B14F-4D97-AF65-F5344CB8AC3E}">
        <p14:creationId xmlns:p14="http://schemas.microsoft.com/office/powerpoint/2010/main" val="9031190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66</TotalTime>
  <Words>494</Words>
  <Application>Microsoft Office PowerPoint</Application>
  <PresentationFormat>On-screen Show (4:3)</PresentationFormat>
  <Paragraphs>41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S.UMAMAHESWARI</vt:lpstr>
      <vt:lpstr>BOOK RECOMMENDATION SYSTEM</vt:lpstr>
      <vt:lpstr>AGENDA</vt:lpstr>
      <vt:lpstr>Problem statement</vt:lpstr>
      <vt:lpstr>PROJECT OVERVIEW</vt:lpstr>
      <vt:lpstr>WHO ARE THE END USERS?</vt:lpstr>
      <vt:lpstr>    Solution and its value proposition </vt:lpstr>
      <vt:lpstr>THE WOW IN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S.UMAMAHESWARI</dc:title>
  <dc:creator>student</dc:creator>
  <cp:lastModifiedBy>student</cp:lastModifiedBy>
  <cp:revision>6</cp:revision>
  <dcterms:created xsi:type="dcterms:W3CDTF">2024-04-05T06:14:47Z</dcterms:created>
  <dcterms:modified xsi:type="dcterms:W3CDTF">2024-04-05T07:21:05Z</dcterms:modified>
</cp:coreProperties>
</file>