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4" roundtripDataSignature="AMtx7mh5chNNzsNgBgX8QxF7u9K2SO55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661ed1561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a661ed1561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661ed1561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a661ed156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661ed1561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a661ed1561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661ed1561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661ed1561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661ed1561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a661ed156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61ed1561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a661ed156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661ed1561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a661ed1561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661ed156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a661ed1561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661ed1561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a661ed156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661ed1561_3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661ed1561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661ed1561_3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a661ed1561_3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661ed1561_3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a661ed1561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hyperlink" Target="about:blank" TargetMode="External"/><Relationship Id="rId10" Type="http://schemas.openxmlformats.org/officeDocument/2006/relationships/hyperlink" Target="https://arxiv.org/pdf/2203.05794.pdf" TargetMode="External"/><Relationship Id="rId9" Type="http://schemas.openxmlformats.org/officeDocument/2006/relationships/hyperlink" Target="https://www.jmlr.org/papers/volume3/blei03a/blei03a.pdf" TargetMode="External"/><Relationship Id="rId5" Type="http://schemas.openxmlformats.org/officeDocument/2006/relationships/hyperlink" Target="about:blank" TargetMode="External"/><Relationship Id="rId6" Type="http://schemas.openxmlformats.org/officeDocument/2006/relationships/hyperlink" Target="https://maartengr.github.io/BERTopic/algorithm/algorithm.html#5-topic-representation" TargetMode="External"/><Relationship Id="rId7" Type="http://schemas.openxmlformats.org/officeDocument/2006/relationships/hyperlink" Target="https://github.com/MaartenGr/BERTopic/issues/486" TargetMode="External"/><Relationship Id="rId8" Type="http://schemas.openxmlformats.org/officeDocument/2006/relationships/hyperlink" Target="http://wordvec.colorado.edu/papers/Deerwester_199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
          <p:cNvSpPr/>
          <p:nvPr/>
        </p:nvSpPr>
        <p:spPr>
          <a:xfrm rot="10800000">
            <a:off x="-1" y="-22693"/>
            <a:ext cx="9143998" cy="4374129"/>
          </a:xfrm>
          <a:prstGeom prst="rect">
            <a:avLst/>
          </a:prstGeom>
          <a:gradFill>
            <a:gsLst>
              <a:gs pos="0">
                <a:srgbClr val="366092"/>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1"/>
          <p:cNvSpPr/>
          <p:nvPr/>
        </p:nvSpPr>
        <p:spPr>
          <a:xfrm rot="5400000">
            <a:off x="2384720" y="-2407841"/>
            <a:ext cx="4374557" cy="9144000"/>
          </a:xfrm>
          <a:prstGeom prst="rect">
            <a:avLst/>
          </a:prstGeom>
          <a:gradFill>
            <a:gsLst>
              <a:gs pos="0">
                <a:srgbClr val="4F81BD">
                  <a:alpha val="0"/>
                </a:srgbClr>
              </a:gs>
              <a:gs pos="40000">
                <a:srgbClr val="4F81BD">
                  <a:alpha val="0"/>
                </a:srgbClr>
              </a:gs>
              <a:gs pos="100000">
                <a:srgbClr val="366092">
                  <a:alpha val="51764"/>
                </a:srgbClr>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
          <p:cNvSpPr/>
          <p:nvPr/>
        </p:nvSpPr>
        <p:spPr>
          <a:xfrm rot="5400000">
            <a:off x="2555756" y="-2236808"/>
            <a:ext cx="4374128" cy="8802359"/>
          </a:xfrm>
          <a:prstGeom prst="rect">
            <a:avLst/>
          </a:prstGeom>
          <a:gradFill>
            <a:gsLst>
              <a:gs pos="0">
                <a:srgbClr val="4F81BD">
                  <a:alpha val="0"/>
                </a:srgbClr>
              </a:gs>
              <a:gs pos="17000">
                <a:srgbClr val="4F81BD">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1"/>
          <p:cNvSpPr/>
          <p:nvPr/>
        </p:nvSpPr>
        <p:spPr>
          <a:xfrm>
            <a:off x="-3" y="-22690"/>
            <a:ext cx="6406863" cy="4374126"/>
          </a:xfrm>
          <a:prstGeom prst="rect">
            <a:avLst/>
          </a:prstGeom>
          <a:gradFill>
            <a:gsLst>
              <a:gs pos="0">
                <a:srgbClr val="24406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
          <p:cNvSpPr/>
          <p:nvPr/>
        </p:nvSpPr>
        <p:spPr>
          <a:xfrm rot="-9091028">
            <a:off x="4459073" y="-1032053"/>
            <a:ext cx="3742610"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F81BD">
                  <a:alpha val="21960"/>
                </a:srgbClr>
              </a:gs>
              <a:gs pos="87000">
                <a:srgbClr val="93B3D7">
                  <a:alpha val="1960"/>
                </a:srgbClr>
              </a:gs>
              <a:gs pos="100000">
                <a:srgbClr val="93B3D7">
                  <a:alpha val="196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
          <p:cNvSpPr txBox="1"/>
          <p:nvPr>
            <p:ph type="ctrTitle"/>
          </p:nvPr>
        </p:nvSpPr>
        <p:spPr>
          <a:xfrm>
            <a:off x="986118" y="735106"/>
            <a:ext cx="7540322" cy="292847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sz="4200">
                <a:solidFill>
                  <a:srgbClr val="FFFFFF"/>
                </a:solidFill>
              </a:rPr>
              <a:t>Exploring AI and ML Trends Through Topic Modeling P</a:t>
            </a:r>
            <a:r>
              <a:rPr lang="en-US" sz="4200">
                <a:solidFill>
                  <a:srgbClr val="FFFFFF"/>
                </a:solidFill>
              </a:rPr>
              <a:t>roject Presentation</a:t>
            </a:r>
            <a:endParaRPr/>
          </a:p>
        </p:txBody>
      </p:sp>
      <p:sp>
        <p:nvSpPr>
          <p:cNvPr id="91" name="Google Shape;91;p1"/>
          <p:cNvSpPr txBox="1"/>
          <p:nvPr>
            <p:ph idx="1" type="subTitle"/>
          </p:nvPr>
        </p:nvSpPr>
        <p:spPr>
          <a:xfrm>
            <a:off x="1013011" y="4870824"/>
            <a:ext cx="7504463"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960"/>
              <a:buNone/>
            </a:pPr>
            <a:r>
              <a:rPr b="0" i="0" lang="en-US" sz="2700" u="none" strike="noStrike">
                <a:latin typeface="Times New Roman"/>
                <a:ea typeface="Times New Roman"/>
                <a:cs typeface="Times New Roman"/>
                <a:sym typeface="Times New Roman"/>
              </a:rPr>
              <a:t>Akshaya Rajarajan(Z1974671)</a:t>
            </a:r>
            <a:endParaRPr sz="2700"/>
          </a:p>
          <a:p>
            <a:pPr indent="0" lvl="0" marL="0" rtl="0" algn="l">
              <a:lnSpc>
                <a:spcPct val="90000"/>
              </a:lnSpc>
              <a:spcBef>
                <a:spcPts val="0"/>
              </a:spcBef>
              <a:spcAft>
                <a:spcPts val="0"/>
              </a:spcAft>
              <a:buClr>
                <a:srgbClr val="000000"/>
              </a:buClr>
              <a:buSzPts val="2960"/>
              <a:buNone/>
            </a:pPr>
            <a:r>
              <a:rPr b="0" i="0" lang="en-US" sz="2700" u="none" strike="noStrike">
                <a:latin typeface="Times New Roman"/>
                <a:ea typeface="Times New Roman"/>
                <a:cs typeface="Times New Roman"/>
                <a:sym typeface="Times New Roman"/>
              </a:rPr>
              <a:t>Srilakshmi UmamaheswariMantena (Z1976148)</a:t>
            </a:r>
            <a:endParaRPr sz="2700"/>
          </a:p>
          <a:p>
            <a:pPr indent="0" lvl="0" marL="0" rtl="0" algn="l">
              <a:lnSpc>
                <a:spcPct val="90000"/>
              </a:lnSpc>
              <a:spcBef>
                <a:spcPts val="0"/>
              </a:spcBef>
              <a:spcAft>
                <a:spcPts val="0"/>
              </a:spcAft>
              <a:buClr>
                <a:srgbClr val="000000"/>
              </a:buClr>
              <a:buSzPts val="2960"/>
              <a:buNone/>
            </a:pPr>
            <a:r>
              <a:rPr b="0" i="0" lang="en-US" sz="2700" u="none" strike="noStrike">
                <a:latin typeface="Times New Roman"/>
                <a:ea typeface="Times New Roman"/>
                <a:cs typeface="Times New Roman"/>
                <a:sym typeface="Times New Roman"/>
              </a:rPr>
              <a:t>Naga jyothi Kota(Z1976758)</a:t>
            </a:r>
            <a:endParaRPr sz="2700"/>
          </a:p>
          <a:p>
            <a:pPr indent="0" lvl="0" marL="0" rtl="0" algn="l">
              <a:lnSpc>
                <a:spcPct val="90000"/>
              </a:lnSpc>
              <a:spcBef>
                <a:spcPts val="1992"/>
              </a:spcBef>
              <a:spcAft>
                <a:spcPts val="0"/>
              </a:spcAft>
              <a:buClr>
                <a:srgbClr val="888888"/>
              </a:buClr>
              <a:buSzPts val="2960"/>
              <a:buNone/>
            </a:pPr>
            <a:r>
              <a:t/>
            </a:r>
            <a:endParaRPr sz="2700"/>
          </a:p>
          <a:p>
            <a:pPr indent="0" lvl="0" marL="0" rtl="0" algn="l">
              <a:lnSpc>
                <a:spcPct val="90000"/>
              </a:lnSpc>
              <a:spcBef>
                <a:spcPts val="592"/>
              </a:spcBef>
              <a:spcAft>
                <a:spcPts val="0"/>
              </a:spcAft>
              <a:buClr>
                <a:srgbClr val="888888"/>
              </a:buClr>
              <a:buSzPts val="2960"/>
              <a:buNone/>
            </a:pPr>
            <a:r>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g2a661ed1561_2_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g2a661ed1561_2_1"/>
          <p:cNvSpPr txBox="1"/>
          <p:nvPr>
            <p:ph type="title"/>
          </p:nvPr>
        </p:nvSpPr>
        <p:spPr>
          <a:xfrm>
            <a:off x="614238" y="4230093"/>
            <a:ext cx="3112935" cy="1800165"/>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dk1"/>
              </a:buClr>
              <a:buSzPts val="4400"/>
              <a:buFont typeface="Calibri"/>
              <a:buNone/>
            </a:pPr>
            <a:r>
              <a:rPr lang="en-US" sz="3500"/>
              <a:t>LDA Technique - Overview</a:t>
            </a:r>
            <a:endParaRPr/>
          </a:p>
        </p:txBody>
      </p:sp>
      <p:pic>
        <p:nvPicPr>
          <p:cNvPr id="202" name="Google Shape;202;g2a661ed1561_2_1"/>
          <p:cNvPicPr preferRelativeResize="0"/>
          <p:nvPr/>
        </p:nvPicPr>
        <p:blipFill rotWithShape="1">
          <a:blip r:embed="rId3">
            <a:alphaModFix/>
          </a:blip>
          <a:srcRect b="0" l="0" r="0" t="0"/>
          <a:stretch/>
        </p:blipFill>
        <p:spPr>
          <a:xfrm>
            <a:off x="1104633" y="457200"/>
            <a:ext cx="6980455" cy="3455325"/>
          </a:xfrm>
          <a:prstGeom prst="rect">
            <a:avLst/>
          </a:prstGeom>
          <a:noFill/>
          <a:ln>
            <a:noFill/>
          </a:ln>
        </p:spPr>
      </p:pic>
      <p:sp>
        <p:nvSpPr>
          <p:cNvPr id="203" name="Google Shape;203;g2a661ed1561_2_1"/>
          <p:cNvSpPr txBox="1"/>
          <p:nvPr>
            <p:ph idx="1" type="body"/>
          </p:nvPr>
        </p:nvSpPr>
        <p:spPr>
          <a:xfrm>
            <a:off x="4235600" y="3839068"/>
            <a:ext cx="4676451" cy="18001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SzPts val="1800"/>
              <a:buNone/>
            </a:pPr>
            <a:r>
              <a:t/>
            </a:r>
            <a:endParaRPr sz="800"/>
          </a:p>
          <a:p>
            <a:pPr indent="0" lvl="0" marL="0" rtl="0" algn="l">
              <a:lnSpc>
                <a:spcPct val="90000"/>
              </a:lnSpc>
              <a:spcBef>
                <a:spcPts val="360"/>
              </a:spcBef>
              <a:spcAft>
                <a:spcPts val="0"/>
              </a:spcAft>
              <a:buSzPts val="1800"/>
              <a:buNone/>
            </a:pPr>
            <a:r>
              <a:rPr lang="en-US" sz="2400"/>
              <a:t>The basic idea is:</a:t>
            </a:r>
            <a:endParaRPr sz="800"/>
          </a:p>
          <a:p>
            <a:pPr indent="-342900" lvl="0" marL="457200" rtl="0" algn="l">
              <a:lnSpc>
                <a:spcPct val="90000"/>
              </a:lnSpc>
              <a:spcBef>
                <a:spcPts val="360"/>
              </a:spcBef>
              <a:spcAft>
                <a:spcPts val="0"/>
              </a:spcAft>
              <a:buSzPts val="1800"/>
              <a:buChar char="●"/>
            </a:pPr>
            <a:r>
              <a:rPr lang="en-US" sz="2400"/>
              <a:t>Each document is a mixture of corpus of topics.</a:t>
            </a:r>
            <a:endParaRPr/>
          </a:p>
          <a:p>
            <a:pPr indent="-342900" lvl="0" marL="457200" rtl="0" algn="l">
              <a:lnSpc>
                <a:spcPct val="90000"/>
              </a:lnSpc>
              <a:spcBef>
                <a:spcPts val="0"/>
              </a:spcBef>
              <a:spcAft>
                <a:spcPts val="0"/>
              </a:spcAft>
              <a:buSzPts val="1800"/>
              <a:buChar char="●"/>
            </a:pPr>
            <a:r>
              <a:rPr lang="en-US" sz="2400"/>
              <a:t>Each topic is a distribution over words.</a:t>
            </a:r>
            <a:endParaRPr/>
          </a:p>
          <a:p>
            <a:pPr indent="-342900" lvl="0" marL="457200" rtl="0" algn="l">
              <a:lnSpc>
                <a:spcPct val="90000"/>
              </a:lnSpc>
              <a:spcBef>
                <a:spcPts val="0"/>
              </a:spcBef>
              <a:spcAft>
                <a:spcPts val="0"/>
              </a:spcAft>
              <a:buSzPts val="1800"/>
              <a:buChar char="●"/>
            </a:pPr>
            <a:r>
              <a:rPr lang="en-US" sz="2400"/>
              <a:t>Each word is drawn from one of those topics.</a:t>
            </a:r>
            <a:endParaRPr/>
          </a:p>
        </p:txBody>
      </p:sp>
      <p:sp>
        <p:nvSpPr>
          <p:cNvPr id="204" name="Google Shape;204;g2a661ed1561_2_1"/>
          <p:cNvSpPr/>
          <p:nvPr/>
        </p:nvSpPr>
        <p:spPr>
          <a:xfrm flipH="1">
            <a:off x="0" y="6406116"/>
            <a:ext cx="9143998" cy="461774"/>
          </a:xfrm>
          <a:prstGeom prst="rect">
            <a:avLst/>
          </a:prstGeom>
          <a:gradFill>
            <a:gsLst>
              <a:gs pos="0">
                <a:srgbClr val="000000"/>
              </a:gs>
              <a:gs pos="100000">
                <a:srgbClr val="366092"/>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g2a661ed1561_2_1"/>
          <p:cNvSpPr/>
          <p:nvPr/>
        </p:nvSpPr>
        <p:spPr>
          <a:xfrm flipH="1">
            <a:off x="6086475" y="6406115"/>
            <a:ext cx="3057523" cy="464399"/>
          </a:xfrm>
          <a:prstGeom prst="rect">
            <a:avLst/>
          </a:prstGeom>
          <a:gradFill>
            <a:gsLst>
              <a:gs pos="0">
                <a:srgbClr val="000000">
                  <a:alpha val="30980"/>
                </a:srgbClr>
              </a:gs>
              <a:gs pos="19000">
                <a:srgbClr val="000000">
                  <a:alpha val="30980"/>
                </a:srgbClr>
              </a:gs>
              <a:gs pos="99000">
                <a:schemeClr val="accent1"/>
              </a:gs>
              <a:gs pos="100000">
                <a:schemeClr val="accent1"/>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a661ed1561_2_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g2a661ed1561_2_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g2a661ed1561_2_8"/>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g2a661ed1561_2_8"/>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4" name="Google Shape;214;g2a661ed1561_2_8"/>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g2a661ed1561_2_8"/>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g2a661ed1561_2_8"/>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g2a661ed1561_2_8"/>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1100"/>
              <a:buFont typeface="Arial"/>
              <a:buNone/>
            </a:pPr>
            <a:r>
              <a:rPr lang="en-US" sz="3000">
                <a:solidFill>
                  <a:srgbClr val="FFFFFF"/>
                </a:solidFill>
              </a:rPr>
              <a:t>Methodology</a:t>
            </a:r>
            <a:endParaRPr/>
          </a:p>
        </p:txBody>
      </p:sp>
      <p:sp>
        <p:nvSpPr>
          <p:cNvPr id="218" name="Google Shape;218;g2a661ed1561_2_8"/>
          <p:cNvSpPr txBox="1"/>
          <p:nvPr>
            <p:ph idx="1" type="body"/>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sz="1700"/>
              <a:t>Creates document topics matrix and topic – terms matrix</a:t>
            </a:r>
            <a:endParaRPr/>
          </a:p>
          <a:p>
            <a:pPr indent="-342900" lvl="0" marL="457200" rtl="0" algn="l">
              <a:lnSpc>
                <a:spcPct val="100000"/>
              </a:lnSpc>
              <a:spcBef>
                <a:spcPts val="0"/>
              </a:spcBef>
              <a:spcAft>
                <a:spcPts val="0"/>
              </a:spcAft>
              <a:buSzPts val="1800"/>
              <a:buChar char="●"/>
            </a:pPr>
            <a:r>
              <a:rPr lang="en-US" sz="1700"/>
              <a:t>Document is represented by latent mixture of topics. </a:t>
            </a:r>
            <a:endParaRPr/>
          </a:p>
          <a:p>
            <a:pPr indent="-342900" lvl="0" marL="457200" rtl="0" algn="l">
              <a:lnSpc>
                <a:spcPct val="100000"/>
              </a:lnSpc>
              <a:spcBef>
                <a:spcPts val="0"/>
              </a:spcBef>
              <a:spcAft>
                <a:spcPts val="0"/>
              </a:spcAft>
              <a:buSzPts val="1800"/>
              <a:buChar char="●"/>
            </a:pPr>
            <a:r>
              <a:rPr lang="en-US" sz="1700"/>
              <a:t>The probability of words in the document is calculated as:</a:t>
            </a:r>
            <a:endParaRPr/>
          </a:p>
          <a:p>
            <a:pPr indent="-342900" lvl="0" marL="457200" rtl="0" algn="l">
              <a:lnSpc>
                <a:spcPct val="100000"/>
              </a:lnSpc>
              <a:spcBef>
                <a:spcPts val="0"/>
              </a:spcBef>
              <a:spcAft>
                <a:spcPts val="0"/>
              </a:spcAft>
              <a:buSzPts val="1800"/>
              <a:buChar char="●"/>
            </a:pPr>
            <a:r>
              <a:rPr lang="en-US" sz="1700"/>
              <a:t>p(w|d) = p(t|d)p(w|t)</a:t>
            </a:r>
            <a:endParaRPr/>
          </a:p>
          <a:p>
            <a:pPr indent="0" lvl="0" marL="0" rtl="0" algn="l">
              <a:lnSpc>
                <a:spcPct val="100000"/>
              </a:lnSpc>
              <a:spcBef>
                <a:spcPts val="360"/>
              </a:spcBef>
              <a:spcAft>
                <a:spcPts val="0"/>
              </a:spcAft>
              <a:buSzPts val="1800"/>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g2a661ed1561_2_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g2a661ed1561_2_14"/>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g2a661ed1561_2_14"/>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g2a661ed1561_2_14"/>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7" name="Google Shape;227;g2a661ed1561_2_14"/>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solidFill>
                  <a:srgbClr val="FFFFFF"/>
                </a:solidFill>
                <a:latin typeface="Arial"/>
                <a:ea typeface="Arial"/>
                <a:cs typeface="Arial"/>
                <a:sym typeface="Arial"/>
              </a:rPr>
              <a:t>Methodology</a:t>
            </a:r>
            <a:endParaRPr/>
          </a:p>
        </p:txBody>
      </p:sp>
      <p:pic>
        <p:nvPicPr>
          <p:cNvPr id="228" name="Google Shape;228;g2a661ed1561_2_14"/>
          <p:cNvPicPr preferRelativeResize="0"/>
          <p:nvPr/>
        </p:nvPicPr>
        <p:blipFill rotWithShape="1">
          <a:blip r:embed="rId3">
            <a:alphaModFix/>
          </a:blip>
          <a:srcRect b="0" l="0" r="0" t="0"/>
          <a:stretch/>
        </p:blipFill>
        <p:spPr>
          <a:xfrm>
            <a:off x="391566" y="1966293"/>
            <a:ext cx="8360865" cy="4452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g2a661ed1561_2_2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g2a661ed1561_2_20"/>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5" name="Google Shape;235;g2a661ed1561_2_20"/>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g2a661ed1561_2_20"/>
          <p:cNvSpPr/>
          <p:nvPr/>
        </p:nvSpPr>
        <p:spPr>
          <a:xfrm flipH="1" rot="-5400000">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7" name="Google Shape;237;g2a661ed1561_2_20"/>
          <p:cNvSpPr txBox="1"/>
          <p:nvPr>
            <p:ph type="title"/>
          </p:nvPr>
        </p:nvSpPr>
        <p:spPr>
          <a:xfrm>
            <a:off x="1037673" y="348865"/>
            <a:ext cx="7288583" cy="157644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3500">
                <a:solidFill>
                  <a:srgbClr val="FFFFFF"/>
                </a:solidFill>
              </a:rPr>
              <a:t>Optimal Number of Topics</a:t>
            </a:r>
            <a:endParaRPr/>
          </a:p>
        </p:txBody>
      </p:sp>
      <p:grpSp>
        <p:nvGrpSpPr>
          <p:cNvPr id="238" name="Google Shape;238;g2a661ed1561_2_20"/>
          <p:cNvGrpSpPr/>
          <p:nvPr/>
        </p:nvGrpSpPr>
        <p:grpSpPr>
          <a:xfrm>
            <a:off x="484042" y="3160392"/>
            <a:ext cx="8193869" cy="2600578"/>
            <a:chOff x="1000" y="544413"/>
            <a:chExt cx="8193869" cy="2600578"/>
          </a:xfrm>
        </p:grpSpPr>
        <p:sp>
          <p:nvSpPr>
            <p:cNvPr id="239" name="Google Shape;239;g2a661ed1561_2_20"/>
            <p:cNvSpPr/>
            <p:nvPr/>
          </p:nvSpPr>
          <p:spPr>
            <a:xfrm>
              <a:off x="1000" y="544413"/>
              <a:ext cx="3511658" cy="2229903"/>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a661ed1561_2_20"/>
            <p:cNvSpPr/>
            <p:nvPr/>
          </p:nvSpPr>
          <p:spPr>
            <a:xfrm>
              <a:off x="391184" y="915088"/>
              <a:ext cx="3511658" cy="2229903"/>
            </a:xfrm>
            <a:prstGeom prst="roundRect">
              <a:avLst>
                <a:gd fmla="val 10000" name="adj"/>
              </a:avLst>
            </a:prstGeom>
            <a:solidFill>
              <a:schemeClr val="lt1">
                <a:alpha val="89803"/>
              </a:schemeClr>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a661ed1561_2_20"/>
            <p:cNvSpPr txBox="1"/>
            <p:nvPr/>
          </p:nvSpPr>
          <p:spPr>
            <a:xfrm>
              <a:off x="456496" y="980400"/>
              <a:ext cx="3381034" cy="209927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Used coherence score to find the optimal number of topics.</a:t>
              </a:r>
              <a:endParaRPr/>
            </a:p>
          </p:txBody>
        </p:sp>
        <p:sp>
          <p:nvSpPr>
            <p:cNvPr id="242" name="Google Shape;242;g2a661ed1561_2_20"/>
            <p:cNvSpPr/>
            <p:nvPr/>
          </p:nvSpPr>
          <p:spPr>
            <a:xfrm>
              <a:off x="4293027" y="544413"/>
              <a:ext cx="3511658" cy="2229903"/>
            </a:xfrm>
            <a:prstGeom prst="roundRect">
              <a:avLst>
                <a:gd fmla="val 10000"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a661ed1561_2_20"/>
            <p:cNvSpPr/>
            <p:nvPr/>
          </p:nvSpPr>
          <p:spPr>
            <a:xfrm>
              <a:off x="4683211" y="915088"/>
              <a:ext cx="3511658" cy="2229903"/>
            </a:xfrm>
            <a:prstGeom prst="roundRect">
              <a:avLst>
                <a:gd fmla="val 10000" name="adj"/>
              </a:avLst>
            </a:prstGeom>
            <a:solidFill>
              <a:schemeClr val="lt1">
                <a:alpha val="89803"/>
              </a:schemeClr>
            </a:solidFill>
            <a:ln cap="flat" cmpd="sng" w="25400">
              <a:solidFill>
                <a:srgbClr val="BF5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a661ed1561_2_20"/>
            <p:cNvSpPr txBox="1"/>
            <p:nvPr/>
          </p:nvSpPr>
          <p:spPr>
            <a:xfrm>
              <a:off x="4748523" y="980400"/>
              <a:ext cx="3381034" cy="2099279"/>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graph plotted against coherence score and number of topics shows that the model works best with 8 components.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2a661ed1561_3_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0" name="Google Shape;250;g2a661ed1561_3_0"/>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g2a661ed1561_3_0"/>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g2a661ed1561_3_0"/>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g2a661ed1561_3_0"/>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sz="3500">
                <a:solidFill>
                  <a:srgbClr val="FFFFFF"/>
                </a:solidFill>
                <a:latin typeface="Arial"/>
                <a:ea typeface="Arial"/>
                <a:cs typeface="Arial"/>
                <a:sym typeface="Arial"/>
              </a:rPr>
              <a:t>Optimal Number of Topics</a:t>
            </a:r>
            <a:endParaRPr/>
          </a:p>
        </p:txBody>
      </p:sp>
      <p:pic>
        <p:nvPicPr>
          <p:cNvPr id="254" name="Google Shape;254;g2a661ed1561_3_0"/>
          <p:cNvPicPr preferRelativeResize="0"/>
          <p:nvPr/>
        </p:nvPicPr>
        <p:blipFill rotWithShape="1">
          <a:blip r:embed="rId3">
            <a:alphaModFix/>
          </a:blip>
          <a:srcRect b="0" l="0" r="0" t="0"/>
          <a:stretch/>
        </p:blipFill>
        <p:spPr>
          <a:xfrm>
            <a:off x="1080109" y="1966293"/>
            <a:ext cx="6983780" cy="4452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1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14"/>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14"/>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14"/>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14"/>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14"/>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14"/>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 Results</a:t>
            </a:r>
            <a:endParaRPr sz="3500">
              <a:solidFill>
                <a:srgbClr val="FFFFFF"/>
              </a:solidFill>
            </a:endParaRPr>
          </a:p>
        </p:txBody>
      </p:sp>
      <p:pic>
        <p:nvPicPr>
          <p:cNvPr id="267" name="Google Shape;267;p14"/>
          <p:cNvPicPr preferRelativeResize="0"/>
          <p:nvPr/>
        </p:nvPicPr>
        <p:blipFill>
          <a:blip r:embed="rId3">
            <a:alphaModFix/>
          </a:blip>
          <a:stretch>
            <a:fillRect/>
          </a:stretch>
        </p:blipFill>
        <p:spPr>
          <a:xfrm>
            <a:off x="3070375" y="200525"/>
            <a:ext cx="6149226" cy="3308117"/>
          </a:xfrm>
          <a:prstGeom prst="rect">
            <a:avLst/>
          </a:prstGeom>
          <a:noFill/>
          <a:ln>
            <a:noFill/>
          </a:ln>
        </p:spPr>
      </p:pic>
      <p:pic>
        <p:nvPicPr>
          <p:cNvPr id="268" name="Google Shape;268;p14"/>
          <p:cNvPicPr preferRelativeResize="0"/>
          <p:nvPr/>
        </p:nvPicPr>
        <p:blipFill rotWithShape="1">
          <a:blip r:embed="rId4">
            <a:alphaModFix/>
          </a:blip>
          <a:srcRect b="12237" l="8714" r="-6955" t="19586"/>
          <a:stretch/>
        </p:blipFill>
        <p:spPr>
          <a:xfrm>
            <a:off x="3070375" y="3778982"/>
            <a:ext cx="6616003" cy="3068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g2a661ed1561_0_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4" name="Google Shape;274;g2a661ed1561_0_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g2a661ed1561_0_4"/>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g2a661ed1561_0_4"/>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g2a661ed1561_0_4"/>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g2a661ed1561_0_4"/>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g2a661ed1561_0_4"/>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g2a661ed1561_0_4"/>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SzPts val="1800"/>
              <a:buNone/>
            </a:pPr>
            <a:r>
              <a:rPr lang="en-US" sz="3500">
                <a:solidFill>
                  <a:srgbClr val="FFFFFF"/>
                </a:solidFill>
              </a:rPr>
              <a:t>BERTopic</a:t>
            </a:r>
            <a:endParaRPr/>
          </a:p>
        </p:txBody>
      </p:sp>
      <p:sp>
        <p:nvSpPr>
          <p:cNvPr id="281" name="Google Shape;281;g2a661ed1561_0_4"/>
          <p:cNvSpPr txBox="1"/>
          <p:nvPr>
            <p:ph idx="1" type="body"/>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381000" lvl="0" marL="457200" rtl="0" algn="l">
              <a:lnSpc>
                <a:spcPct val="100000"/>
              </a:lnSpc>
              <a:spcBef>
                <a:spcPts val="360"/>
              </a:spcBef>
              <a:spcAft>
                <a:spcPts val="0"/>
              </a:spcAft>
              <a:buSzPts val="2400"/>
              <a:buFont typeface="Times New Roman"/>
              <a:buChar char="•"/>
            </a:pPr>
            <a:r>
              <a:rPr lang="en-US" sz="1700">
                <a:latin typeface="Times New Roman"/>
                <a:ea typeface="Times New Roman"/>
                <a:cs typeface="Times New Roman"/>
                <a:sym typeface="Times New Roman"/>
              </a:rPr>
              <a:t>BERT, or Bidirectional Encoder Representations from Transformers, is a revolutionary model in the field of natural language processing (NLP). </a:t>
            </a:r>
            <a:endParaRPr/>
          </a:p>
          <a:p>
            <a:pPr indent="-381000" lvl="0" marL="457200" rtl="0" algn="l">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Bertopic is a topic modeling technique that leverages transformers and C-TF-IDF to create dense clusters allowing for easily interpretable topics whilst keeping important words in description. </a:t>
            </a:r>
            <a:endParaRPr/>
          </a:p>
          <a:p>
            <a:pPr indent="-381000" lvl="0" marL="457200" rtl="0" algn="l">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In our project, we used BERTopic  to conduct a deep, data-driven analysis of the arXiv dataset for AI and ML related meta data.</a:t>
            </a:r>
            <a:endParaRPr/>
          </a:p>
          <a:p>
            <a:pPr indent="-381000" lvl="0" marL="457200" rtl="0" algn="l">
              <a:lnSpc>
                <a:spcPct val="100000"/>
              </a:lnSpc>
              <a:spcBef>
                <a:spcPts val="0"/>
              </a:spcBef>
              <a:spcAft>
                <a:spcPts val="0"/>
              </a:spcAft>
              <a:buSzPts val="2400"/>
              <a:buFont typeface="Times New Roman"/>
              <a:buChar char="•"/>
            </a:pPr>
            <a:r>
              <a:rPr lang="en-US" sz="1700">
                <a:latin typeface="Times New Roman"/>
                <a:ea typeface="Times New Roman"/>
                <a:cs typeface="Times New Roman"/>
                <a:sym typeface="Times New Roman"/>
              </a:rPr>
              <a:t> By fine-tuning BERT with this domain-specific collection, we were able to discover topics.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g2a661ed1561_3_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g2a661ed1561_3_6"/>
          <p:cNvSpPr/>
          <p:nvPr/>
        </p:nvSpPr>
        <p:spPr>
          <a:xfrm flipH="1" rot="5400000">
            <a:off x="-1922632" y="1922631"/>
            <a:ext cx="6875818" cy="3030558"/>
          </a:xfrm>
          <a:prstGeom prst="rect">
            <a:avLst/>
          </a:prstGeom>
          <a:gradFill>
            <a:gsLst>
              <a:gs pos="0">
                <a:srgbClr val="000000"/>
              </a:gs>
              <a:gs pos="100000">
                <a:srgbClr val="366092"/>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g2a661ed1561_3_6"/>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g2a661ed1561_3_6"/>
          <p:cNvSpPr/>
          <p:nvPr/>
        </p:nvSpPr>
        <p:spPr>
          <a:xfrm flipH="1" rot="-5400000">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g2a661ed1561_3_6"/>
          <p:cNvSpPr/>
          <p:nvPr/>
        </p:nvSpPr>
        <p:spPr>
          <a:xfrm rot="6097846">
            <a:off x="-1161554" y="1712395"/>
            <a:ext cx="4808302" cy="3066500"/>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g2a661ed1561_3_6"/>
          <p:cNvSpPr txBox="1"/>
          <p:nvPr>
            <p:ph type="title"/>
          </p:nvPr>
        </p:nvSpPr>
        <p:spPr>
          <a:xfrm>
            <a:off x="495030" y="2767106"/>
            <a:ext cx="2160621"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solidFill>
                  <a:srgbClr val="FFFFFF"/>
                </a:solidFill>
                <a:latin typeface="Arial"/>
                <a:ea typeface="Arial"/>
                <a:cs typeface="Arial"/>
                <a:sym typeface="Arial"/>
              </a:rPr>
              <a:t>Algorithm</a:t>
            </a:r>
            <a:endParaRPr/>
          </a:p>
        </p:txBody>
      </p:sp>
      <p:pic>
        <p:nvPicPr>
          <p:cNvPr id="292" name="Google Shape;292;g2a661ed1561_3_6"/>
          <p:cNvPicPr preferRelativeResize="0"/>
          <p:nvPr/>
        </p:nvPicPr>
        <p:blipFill rotWithShape="1">
          <a:blip r:embed="rId3">
            <a:alphaModFix/>
          </a:blip>
          <a:srcRect b="0" l="0" r="0" t="0"/>
          <a:stretch/>
        </p:blipFill>
        <p:spPr>
          <a:xfrm>
            <a:off x="3376821" y="1024181"/>
            <a:ext cx="5419311" cy="48096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BERT - Results</a:t>
            </a:r>
            <a:endParaRPr/>
          </a:p>
        </p:txBody>
      </p:sp>
      <p:sp>
        <p:nvSpPr>
          <p:cNvPr id="298" name="Google Shape;29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lnSpc>
                <a:spcPct val="100000"/>
              </a:lnSpc>
              <a:spcBef>
                <a:spcPts val="0"/>
              </a:spcBef>
              <a:spcAft>
                <a:spcPts val="0"/>
              </a:spcAft>
              <a:buSzPts val="1800"/>
              <a:buNone/>
            </a:pPr>
            <a:r>
              <a:t/>
            </a:r>
            <a:endParaRPr/>
          </a:p>
          <a:p>
            <a:pPr indent="0" lvl="0" marL="342900" rtl="0" algn="l">
              <a:lnSpc>
                <a:spcPct val="100000"/>
              </a:lnSpc>
              <a:spcBef>
                <a:spcPts val="0"/>
              </a:spcBef>
              <a:spcAft>
                <a:spcPts val="0"/>
              </a:spcAft>
              <a:buSzPts val="1800"/>
              <a:buNone/>
            </a:pPr>
            <a:r>
              <a:t/>
            </a:r>
            <a:endParaRPr/>
          </a:p>
          <a:p>
            <a:pPr indent="0" lvl="0" marL="342900" rtl="0" algn="l">
              <a:lnSpc>
                <a:spcPct val="100000"/>
              </a:lnSpc>
              <a:spcBef>
                <a:spcPts val="0"/>
              </a:spcBef>
              <a:spcAft>
                <a:spcPts val="0"/>
              </a:spcAft>
              <a:buSzPts val="1800"/>
              <a:buNone/>
            </a:pPr>
            <a:r>
              <a:t/>
            </a:r>
            <a:endParaRPr/>
          </a:p>
          <a:p>
            <a:pPr indent="0" lvl="0" marL="342900" rtl="0" algn="l">
              <a:lnSpc>
                <a:spcPct val="100000"/>
              </a:lnSpc>
              <a:spcBef>
                <a:spcPts val="0"/>
              </a:spcBef>
              <a:spcAft>
                <a:spcPts val="0"/>
              </a:spcAft>
              <a:buSzPts val="1800"/>
              <a:buNone/>
            </a:pPr>
            <a:r>
              <a:t/>
            </a:r>
            <a:endParaRPr/>
          </a:p>
          <a:p>
            <a:pPr indent="0" lvl="0" marL="342900" rtl="0" algn="l">
              <a:lnSpc>
                <a:spcPct val="100000"/>
              </a:lnSpc>
              <a:spcBef>
                <a:spcPts val="0"/>
              </a:spcBef>
              <a:spcAft>
                <a:spcPts val="0"/>
              </a:spcAft>
              <a:buSzPts val="1800"/>
              <a:buNone/>
            </a:pPr>
            <a:r>
              <a:t/>
            </a:r>
            <a:endParaRPr/>
          </a:p>
          <a:p>
            <a:pPr indent="0" lvl="0" marL="31750" rtl="0" algn="l">
              <a:lnSpc>
                <a:spcPct val="100000"/>
              </a:lnSpc>
              <a:spcBef>
                <a:spcPts val="0"/>
              </a:spcBef>
              <a:spcAft>
                <a:spcPts val="0"/>
              </a:spcAft>
              <a:buSzPts val="3100"/>
              <a:buNone/>
            </a:pPr>
            <a:r>
              <a:t/>
            </a:r>
            <a:endParaRPr sz="3100"/>
          </a:p>
          <a:p>
            <a:pPr indent="0" lvl="0" marL="457200" rtl="0" algn="l">
              <a:lnSpc>
                <a:spcPct val="100000"/>
              </a:lnSpc>
              <a:spcBef>
                <a:spcPts val="0"/>
              </a:spcBef>
              <a:spcAft>
                <a:spcPts val="0"/>
              </a:spcAft>
              <a:buSzPts val="1800"/>
              <a:buNone/>
            </a:pPr>
            <a:r>
              <a:t/>
            </a:r>
            <a:endParaRPr sz="3100"/>
          </a:p>
        </p:txBody>
      </p:sp>
      <p:pic>
        <p:nvPicPr>
          <p:cNvPr id="299" name="Google Shape;299;p18"/>
          <p:cNvPicPr preferRelativeResize="0"/>
          <p:nvPr/>
        </p:nvPicPr>
        <p:blipFill rotWithShape="1">
          <a:blip r:embed="rId3">
            <a:alphaModFix/>
          </a:blip>
          <a:srcRect b="0" l="0" r="0" t="0"/>
          <a:stretch/>
        </p:blipFill>
        <p:spPr>
          <a:xfrm>
            <a:off x="714275" y="1711849"/>
            <a:ext cx="7502125" cy="24042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g2a661ed1561_0_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5" name="Google Shape;305;g2a661ed1561_0_14"/>
          <p:cNvSpPr/>
          <p:nvPr/>
        </p:nvSpPr>
        <p:spPr>
          <a:xfrm flipH="1" rot="5400000">
            <a:off x="-1922632" y="1922631"/>
            <a:ext cx="6875818" cy="3030558"/>
          </a:xfrm>
          <a:prstGeom prst="rect">
            <a:avLst/>
          </a:prstGeom>
          <a:gradFill>
            <a:gsLst>
              <a:gs pos="0">
                <a:srgbClr val="000000"/>
              </a:gs>
              <a:gs pos="100000">
                <a:srgbClr val="366092"/>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g2a661ed1561_0_14"/>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7" name="Google Shape;307;g2a661ed1561_0_14"/>
          <p:cNvSpPr/>
          <p:nvPr/>
        </p:nvSpPr>
        <p:spPr>
          <a:xfrm flipH="1" rot="-5400000">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g2a661ed1561_0_14"/>
          <p:cNvSpPr/>
          <p:nvPr/>
        </p:nvSpPr>
        <p:spPr>
          <a:xfrm rot="6097846">
            <a:off x="-1161554" y="1712395"/>
            <a:ext cx="4808302" cy="3066500"/>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g2a661ed1561_0_14"/>
          <p:cNvSpPr txBox="1"/>
          <p:nvPr>
            <p:ph type="title"/>
          </p:nvPr>
        </p:nvSpPr>
        <p:spPr>
          <a:xfrm>
            <a:off x="495030" y="2767106"/>
            <a:ext cx="2160621"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sz="3500">
                <a:solidFill>
                  <a:srgbClr val="FFFFFF"/>
                </a:solidFill>
                <a:latin typeface="Arial"/>
                <a:ea typeface="Arial"/>
                <a:cs typeface="Arial"/>
                <a:sym typeface="Arial"/>
              </a:rPr>
              <a:t>BERT - Results</a:t>
            </a:r>
            <a:endParaRPr sz="3500">
              <a:solidFill>
                <a:srgbClr val="FFFFFF"/>
              </a:solidFill>
              <a:latin typeface="Arial"/>
              <a:ea typeface="Arial"/>
              <a:cs typeface="Arial"/>
              <a:sym typeface="Arial"/>
            </a:endParaRPr>
          </a:p>
        </p:txBody>
      </p:sp>
      <p:pic>
        <p:nvPicPr>
          <p:cNvPr id="310" name="Google Shape;310;g2a661ed1561_0_14"/>
          <p:cNvPicPr preferRelativeResize="0"/>
          <p:nvPr/>
        </p:nvPicPr>
        <p:blipFill rotWithShape="1">
          <a:blip r:embed="rId3">
            <a:alphaModFix/>
          </a:blip>
          <a:srcRect b="28891" l="0" r="0" t="0"/>
          <a:stretch/>
        </p:blipFill>
        <p:spPr>
          <a:xfrm>
            <a:off x="3606718" y="467208"/>
            <a:ext cx="4458202" cy="5923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Agenda</a:t>
            </a:r>
            <a:endParaRPr/>
          </a:p>
        </p:txBody>
      </p:sp>
      <p:grpSp>
        <p:nvGrpSpPr>
          <p:cNvPr id="97" name="Google Shape;97;p2"/>
          <p:cNvGrpSpPr/>
          <p:nvPr/>
        </p:nvGrpSpPr>
        <p:grpSpPr>
          <a:xfrm>
            <a:off x="459611" y="1950442"/>
            <a:ext cx="8224777" cy="3825478"/>
            <a:chOff x="2411" y="350242"/>
            <a:chExt cx="8224777" cy="3825478"/>
          </a:xfrm>
        </p:grpSpPr>
        <p:sp>
          <p:nvSpPr>
            <p:cNvPr id="98" name="Google Shape;98;p2"/>
            <p:cNvSpPr/>
            <p:nvPr/>
          </p:nvSpPr>
          <p:spPr>
            <a:xfrm>
              <a:off x="2411" y="350242"/>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411" y="350242"/>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1. Introduction to Topic Modeling</a:t>
              </a:r>
              <a:endParaRPr/>
            </a:p>
          </p:txBody>
        </p:sp>
        <p:sp>
          <p:nvSpPr>
            <p:cNvPr id="100" name="Google Shape;100;p2"/>
            <p:cNvSpPr/>
            <p:nvPr/>
          </p:nvSpPr>
          <p:spPr>
            <a:xfrm>
              <a:off x="2106423" y="350242"/>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2106423" y="350242"/>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 Project Overview</a:t>
              </a:r>
              <a:endParaRPr/>
            </a:p>
          </p:txBody>
        </p:sp>
        <p:sp>
          <p:nvSpPr>
            <p:cNvPr id="102" name="Google Shape;102;p2"/>
            <p:cNvSpPr/>
            <p:nvPr/>
          </p:nvSpPr>
          <p:spPr>
            <a:xfrm>
              <a:off x="4210436" y="350242"/>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4210436" y="350242"/>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3. Dataset Description</a:t>
              </a:r>
              <a:endParaRPr/>
            </a:p>
          </p:txBody>
        </p:sp>
        <p:sp>
          <p:nvSpPr>
            <p:cNvPr id="104" name="Google Shape;104;p2"/>
            <p:cNvSpPr/>
            <p:nvPr/>
          </p:nvSpPr>
          <p:spPr>
            <a:xfrm>
              <a:off x="6314449" y="350242"/>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6314449" y="350242"/>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4. Data Preprocessing Steps</a:t>
              </a:r>
              <a:endParaRPr/>
            </a:p>
          </p:txBody>
        </p:sp>
        <p:sp>
          <p:nvSpPr>
            <p:cNvPr id="106" name="Google Shape;106;p2"/>
            <p:cNvSpPr/>
            <p:nvPr/>
          </p:nvSpPr>
          <p:spPr>
            <a:xfrm>
              <a:off x="2411" y="1689159"/>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2411" y="1689159"/>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5. LSA, LDA, and BERT Implementation</a:t>
              </a:r>
              <a:endParaRPr/>
            </a:p>
          </p:txBody>
        </p:sp>
        <p:sp>
          <p:nvSpPr>
            <p:cNvPr id="108" name="Google Shape;108;p2"/>
            <p:cNvSpPr/>
            <p:nvPr/>
          </p:nvSpPr>
          <p:spPr>
            <a:xfrm>
              <a:off x="2106423" y="1689159"/>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2106423" y="1689159"/>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6. Results</a:t>
              </a:r>
              <a:endParaRPr/>
            </a:p>
          </p:txBody>
        </p:sp>
        <p:sp>
          <p:nvSpPr>
            <p:cNvPr id="110" name="Google Shape;110;p2"/>
            <p:cNvSpPr/>
            <p:nvPr/>
          </p:nvSpPr>
          <p:spPr>
            <a:xfrm>
              <a:off x="4210436" y="1689159"/>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4210436" y="1689159"/>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7. Why BERT</a:t>
              </a:r>
              <a:endParaRPr/>
            </a:p>
          </p:txBody>
        </p:sp>
        <p:sp>
          <p:nvSpPr>
            <p:cNvPr id="112" name="Google Shape;112;p2"/>
            <p:cNvSpPr/>
            <p:nvPr/>
          </p:nvSpPr>
          <p:spPr>
            <a:xfrm>
              <a:off x="6314449" y="1689159"/>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6314449" y="1689159"/>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8. Insights</a:t>
              </a:r>
              <a:endParaRPr/>
            </a:p>
          </p:txBody>
        </p:sp>
        <p:sp>
          <p:nvSpPr>
            <p:cNvPr id="114" name="Google Shape;114;p2"/>
            <p:cNvSpPr/>
            <p:nvPr/>
          </p:nvSpPr>
          <p:spPr>
            <a:xfrm>
              <a:off x="2106423" y="3028077"/>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2106423" y="3028077"/>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9. Future Work</a:t>
              </a:r>
              <a:endParaRPr/>
            </a:p>
          </p:txBody>
        </p:sp>
        <p:sp>
          <p:nvSpPr>
            <p:cNvPr id="116" name="Google Shape;116;p2"/>
            <p:cNvSpPr/>
            <p:nvPr/>
          </p:nvSpPr>
          <p:spPr>
            <a:xfrm>
              <a:off x="4210436" y="3028077"/>
              <a:ext cx="1912739" cy="1147643"/>
            </a:xfrm>
            <a:prstGeom prst="rect">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4210436" y="3028077"/>
              <a:ext cx="1912739" cy="114764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10. References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g2a661ed1561_0_2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6" name="Google Shape;316;g2a661ed1561_0_21"/>
          <p:cNvSpPr/>
          <p:nvPr/>
        </p:nvSpPr>
        <p:spPr>
          <a:xfrm flipH="1" rot="5400000">
            <a:off x="-1922632" y="1922631"/>
            <a:ext cx="6875818" cy="3030558"/>
          </a:xfrm>
          <a:prstGeom prst="rect">
            <a:avLst/>
          </a:prstGeom>
          <a:gradFill>
            <a:gsLst>
              <a:gs pos="0">
                <a:srgbClr val="000000"/>
              </a:gs>
              <a:gs pos="100000">
                <a:srgbClr val="366092"/>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 name="Google Shape;317;g2a661ed1561_0_21"/>
          <p:cNvSpPr/>
          <p:nvPr/>
        </p:nvSpPr>
        <p:spPr>
          <a:xfrm rot="-5400000">
            <a:off x="-663321" y="3165298"/>
            <a:ext cx="4355594" cy="3028952"/>
          </a:xfrm>
          <a:prstGeom prst="rect">
            <a:avLst/>
          </a:prstGeom>
          <a:gradFill>
            <a:gsLst>
              <a:gs pos="0">
                <a:srgbClr val="4F81BD">
                  <a:alpha val="49803"/>
                </a:srgbClr>
              </a:gs>
              <a:gs pos="100000">
                <a:srgbClr val="244061">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8" name="Google Shape;318;g2a661ed1561_0_21"/>
          <p:cNvSpPr/>
          <p:nvPr/>
        </p:nvSpPr>
        <p:spPr>
          <a:xfrm flipH="1" rot="-5400000">
            <a:off x="-1742858" y="2085760"/>
            <a:ext cx="6857572" cy="2686051"/>
          </a:xfrm>
          <a:prstGeom prst="rect">
            <a:avLst/>
          </a:prstGeom>
          <a:gradFill>
            <a:gsLst>
              <a:gs pos="0">
                <a:srgbClr val="000000">
                  <a:alpha val="58823"/>
                </a:srgbClr>
              </a:gs>
              <a:gs pos="69000">
                <a:srgbClr val="4F81BD">
                  <a:alpha val="0"/>
                </a:srgbClr>
              </a:gs>
              <a:gs pos="100000">
                <a:srgbClr val="4F81BD">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9" name="Google Shape;319;g2a661ed1561_0_21"/>
          <p:cNvSpPr/>
          <p:nvPr/>
        </p:nvSpPr>
        <p:spPr>
          <a:xfrm rot="6097846">
            <a:off x="-1161554" y="1712395"/>
            <a:ext cx="4808302" cy="3066500"/>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3B3D7">
                  <a:alpha val="0"/>
                </a:srgbClr>
              </a:gs>
              <a:gs pos="39000">
                <a:srgbClr val="93B3D7">
                  <a:alpha val="0"/>
                </a:srgbClr>
              </a:gs>
              <a:gs pos="100000">
                <a:srgbClr val="366092">
                  <a:alpha val="25882"/>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0" name="Google Shape;320;g2a661ed1561_0_21"/>
          <p:cNvSpPr txBox="1"/>
          <p:nvPr>
            <p:ph type="title"/>
          </p:nvPr>
        </p:nvSpPr>
        <p:spPr>
          <a:xfrm>
            <a:off x="495030" y="2767106"/>
            <a:ext cx="2160621"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solidFill>
                  <a:srgbClr val="FFFFFF"/>
                </a:solidFill>
                <a:latin typeface="Arial"/>
                <a:ea typeface="Arial"/>
                <a:cs typeface="Arial"/>
                <a:sym typeface="Arial"/>
              </a:rPr>
              <a:t>BERT - Results</a:t>
            </a:r>
            <a:endParaRPr/>
          </a:p>
        </p:txBody>
      </p:sp>
      <p:pic>
        <p:nvPicPr>
          <p:cNvPr id="321" name="Google Shape;321;g2a661ed1561_0_21"/>
          <p:cNvPicPr preferRelativeResize="0"/>
          <p:nvPr/>
        </p:nvPicPr>
        <p:blipFill rotWithShape="1">
          <a:blip r:embed="rId3">
            <a:alphaModFix/>
          </a:blip>
          <a:srcRect b="0" l="0" r="0" t="0"/>
          <a:stretch/>
        </p:blipFill>
        <p:spPr>
          <a:xfrm>
            <a:off x="3376821" y="719344"/>
            <a:ext cx="5419311" cy="54193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g2a661ed1561_3_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7" name="Google Shape;327;g2a661ed1561_3_13"/>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8" name="Google Shape;328;g2a661ed1561_3_13"/>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9" name="Google Shape;329;g2a661ed1561_3_13"/>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0" name="Google Shape;330;g2a661ed1561_3_13"/>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g2a661ed1561_3_13"/>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2" name="Google Shape;332;g2a661ed1561_3_13"/>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3" name="Google Shape;333;g2a661ed1561_3_13"/>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SzPts val="1800"/>
              <a:buNone/>
            </a:pPr>
            <a:r>
              <a:rPr lang="en-US" sz="3500">
                <a:solidFill>
                  <a:srgbClr val="FFFFFF"/>
                </a:solidFill>
              </a:rPr>
              <a:t>Why BERTopic</a:t>
            </a:r>
            <a:endParaRPr/>
          </a:p>
        </p:txBody>
      </p:sp>
      <p:sp>
        <p:nvSpPr>
          <p:cNvPr id="334" name="Google Shape;334;g2a661ed1561_3_13"/>
          <p:cNvSpPr txBox="1"/>
          <p:nvPr>
            <p:ph idx="1" type="body"/>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360"/>
              </a:spcBef>
              <a:spcAft>
                <a:spcPts val="0"/>
              </a:spcAft>
              <a:buSzPts val="1800"/>
              <a:buNone/>
            </a:pPr>
            <a:r>
              <a:rPr b="1" lang="en-US" sz="1400"/>
              <a:t>Advantages of  BERTopic</a:t>
            </a:r>
            <a:endParaRPr/>
          </a:p>
          <a:p>
            <a:pPr indent="-336550" lvl="0" marL="457200" rtl="0" algn="l">
              <a:lnSpc>
                <a:spcPct val="90000"/>
              </a:lnSpc>
              <a:spcBef>
                <a:spcPts val="360"/>
              </a:spcBef>
              <a:spcAft>
                <a:spcPts val="0"/>
              </a:spcAft>
              <a:buSzPts val="1700"/>
              <a:buChar char="•"/>
            </a:pPr>
            <a:r>
              <a:rPr b="1" lang="en-US" sz="1400"/>
              <a:t>Contextual Understanding: </a:t>
            </a:r>
            <a:r>
              <a:rPr lang="en-US" sz="1400"/>
              <a:t>BERTopic leverages contextual embeddings from models like BERT, which capture the contextual nature of text far better than traditional methods. This results in more nuanced and semantically rich topic identification.</a:t>
            </a:r>
            <a:endParaRPr/>
          </a:p>
          <a:p>
            <a:pPr indent="0" lvl="0" marL="457200" rtl="0" algn="l">
              <a:lnSpc>
                <a:spcPct val="90000"/>
              </a:lnSpc>
              <a:spcBef>
                <a:spcPts val="360"/>
              </a:spcBef>
              <a:spcAft>
                <a:spcPts val="0"/>
              </a:spcAft>
              <a:buSzPts val="1800"/>
              <a:buNone/>
            </a:pPr>
            <a:r>
              <a:t/>
            </a:r>
            <a:endParaRPr sz="1400"/>
          </a:p>
          <a:p>
            <a:pPr indent="-336550" lvl="0" marL="457200" rtl="0" algn="l">
              <a:lnSpc>
                <a:spcPct val="90000"/>
              </a:lnSpc>
              <a:spcBef>
                <a:spcPts val="360"/>
              </a:spcBef>
              <a:spcAft>
                <a:spcPts val="0"/>
              </a:spcAft>
              <a:buSzPts val="1700"/>
              <a:buChar char="•"/>
            </a:pPr>
            <a:r>
              <a:rPr b="1" lang="en-US" sz="1400"/>
              <a:t>Flexibility and Adaptability</a:t>
            </a:r>
            <a:r>
              <a:rPr lang="en-US" sz="1400"/>
              <a:t>: The structure of BERTopic, combining embeddings, UMAP (for dimensionality reduction), HDBSCAN (for clustering), and c-TF-IDF (for topic representation), makes it highly adaptable to advancements in language models and clustering techniques. This means it can continuously improve as new technologies emerge.</a:t>
            </a:r>
            <a:endParaRPr/>
          </a:p>
          <a:p>
            <a:pPr indent="0" lvl="0" marL="0" rtl="0" algn="l">
              <a:lnSpc>
                <a:spcPct val="90000"/>
              </a:lnSpc>
              <a:spcBef>
                <a:spcPts val="360"/>
              </a:spcBef>
              <a:spcAft>
                <a:spcPts val="0"/>
              </a:spcAft>
              <a:buSzPts val="1800"/>
              <a:buNone/>
            </a:pPr>
            <a:r>
              <a:t/>
            </a:r>
            <a:endParaRPr sz="1400"/>
          </a:p>
          <a:p>
            <a:pPr indent="0" lvl="0" marL="0" rtl="0" algn="l">
              <a:lnSpc>
                <a:spcPct val="90000"/>
              </a:lnSpc>
              <a:spcBef>
                <a:spcPts val="360"/>
              </a:spcBef>
              <a:spcAft>
                <a:spcPts val="0"/>
              </a:spcAft>
              <a:buSzPts val="1800"/>
              <a:buNone/>
            </a:pPr>
            <a:r>
              <a:rPr b="1" lang="en-US" sz="1400"/>
              <a:t>Disadvantages of BERTopic</a:t>
            </a:r>
            <a:endParaRPr/>
          </a:p>
          <a:p>
            <a:pPr indent="-336550" lvl="0" marL="457200" rtl="0" algn="l">
              <a:lnSpc>
                <a:spcPct val="90000"/>
              </a:lnSpc>
              <a:spcBef>
                <a:spcPts val="360"/>
              </a:spcBef>
              <a:spcAft>
                <a:spcPts val="0"/>
              </a:spcAft>
              <a:buSzPts val="1700"/>
              <a:buChar char="•"/>
            </a:pPr>
            <a:r>
              <a:rPr b="1" lang="en-US" sz="1400"/>
              <a:t>Computational Resources</a:t>
            </a:r>
            <a:r>
              <a:rPr lang="en-US" sz="1400"/>
              <a:t>: BERTopic can be resource-intensive, particularly in embedding documents. Without a GPU, this process can be significantly slower compared to more traditional methods like LDA.</a:t>
            </a:r>
            <a:endParaRPr/>
          </a:p>
          <a:p>
            <a:pPr indent="0" lvl="0" marL="0" rtl="0" algn="l">
              <a:lnSpc>
                <a:spcPct val="90000"/>
              </a:lnSpc>
              <a:spcBef>
                <a:spcPts val="360"/>
              </a:spcBef>
              <a:spcAft>
                <a:spcPts val="0"/>
              </a:spcAft>
              <a:buSzPts val="1800"/>
              <a:buNone/>
            </a:pPr>
            <a:r>
              <a:t/>
            </a:r>
            <a:endParaRPr sz="1400"/>
          </a:p>
          <a:p>
            <a:pPr indent="-336550" lvl="0" marL="457200" rtl="0" algn="l">
              <a:lnSpc>
                <a:spcPct val="90000"/>
              </a:lnSpc>
              <a:spcBef>
                <a:spcPts val="360"/>
              </a:spcBef>
              <a:spcAft>
                <a:spcPts val="0"/>
              </a:spcAft>
              <a:buSzPts val="1700"/>
              <a:buChar char="•"/>
            </a:pPr>
            <a:r>
              <a:rPr b="1" lang="en-US" sz="1400"/>
              <a:t>Ease of Use</a:t>
            </a:r>
            <a:r>
              <a:rPr lang="en-US" sz="1400"/>
              <a:t>: For many practical applications, especially where resources or technical expertise are limited, simpler models like LDA may be more suitable due to their ease of implementation and lower computational demands.</a:t>
            </a:r>
            <a:endParaRPr/>
          </a:p>
          <a:p>
            <a:pPr indent="0" lvl="0" marL="0" rtl="0" algn="l">
              <a:lnSpc>
                <a:spcPct val="90000"/>
              </a:lnSpc>
              <a:spcBef>
                <a:spcPts val="360"/>
              </a:spcBef>
              <a:spcAft>
                <a:spcPts val="0"/>
              </a:spcAft>
              <a:buSzPts val="1800"/>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g2a661ed1561_3_2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0" name="Google Shape;340;g2a661ed1561_3_29"/>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1" name="Google Shape;341;g2a661ed1561_3_29"/>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2" name="Google Shape;342;g2a661ed1561_3_29"/>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3" name="Google Shape;343;g2a661ed1561_3_29"/>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4" name="Google Shape;344;g2a661ed1561_3_29"/>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5" name="Google Shape;345;g2a661ed1561_3_29"/>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g2a661ed1561_3_29"/>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SzPts val="1800"/>
              <a:buNone/>
            </a:pPr>
            <a:r>
              <a:rPr lang="en-US" sz="3500">
                <a:solidFill>
                  <a:srgbClr val="FFFFFF"/>
                </a:solidFill>
              </a:rPr>
              <a:t>Insights </a:t>
            </a:r>
            <a:endParaRPr/>
          </a:p>
        </p:txBody>
      </p:sp>
      <p:sp>
        <p:nvSpPr>
          <p:cNvPr id="347" name="Google Shape;347;g2a661ed1561_3_29"/>
          <p:cNvSpPr txBox="1"/>
          <p:nvPr>
            <p:ph idx="1" type="body"/>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360"/>
              </a:spcBef>
              <a:spcAft>
                <a:spcPts val="0"/>
              </a:spcAft>
              <a:buClr>
                <a:schemeClr val="dk1"/>
              </a:buClr>
              <a:buSzPts val="584"/>
              <a:buFont typeface="Arial"/>
              <a:buNone/>
            </a:pPr>
            <a:r>
              <a:rPr b="1" lang="en-US" sz="1700"/>
              <a:t>Dynamic Topic Modeling:</a:t>
            </a:r>
            <a:endParaRPr/>
          </a:p>
          <a:p>
            <a:pPr indent="0" lvl="0" marL="0" rtl="0" algn="l">
              <a:lnSpc>
                <a:spcPct val="100000"/>
              </a:lnSpc>
              <a:spcBef>
                <a:spcPts val="360"/>
              </a:spcBef>
              <a:spcAft>
                <a:spcPts val="0"/>
              </a:spcAft>
              <a:buClr>
                <a:schemeClr val="dk1"/>
              </a:buClr>
              <a:buSzPts val="584"/>
              <a:buFont typeface="Arial"/>
              <a:buNone/>
            </a:pPr>
            <a:r>
              <a:t/>
            </a:r>
            <a:endParaRPr sz="1700"/>
          </a:p>
          <a:p>
            <a:pPr indent="-308610" lvl="0" marL="457200" rtl="0" algn="l">
              <a:lnSpc>
                <a:spcPct val="100000"/>
              </a:lnSpc>
              <a:spcBef>
                <a:spcPts val="360"/>
              </a:spcBef>
              <a:spcAft>
                <a:spcPts val="0"/>
              </a:spcAft>
              <a:buSzPts val="956"/>
              <a:buChar char="•"/>
            </a:pPr>
            <a:r>
              <a:rPr lang="en-US" sz="1700"/>
              <a:t>BERTopic can effectively handle dynamic topic modeling where topics change over time, a feature particularly useful in analyzing trends and temporal data.</a:t>
            </a:r>
            <a:endParaRPr/>
          </a:p>
          <a:p>
            <a:pPr indent="-308610" lvl="0" marL="457200" rtl="0" algn="l">
              <a:lnSpc>
                <a:spcPct val="100000"/>
              </a:lnSpc>
              <a:spcBef>
                <a:spcPts val="0"/>
              </a:spcBef>
              <a:spcAft>
                <a:spcPts val="0"/>
              </a:spcAft>
              <a:buSzPts val="956"/>
              <a:buChar char="•"/>
            </a:pPr>
            <a:r>
              <a:rPr lang="en-US" sz="1700"/>
              <a:t>LDA typically requires a more static approach to topic modeling and may not capture evolving topics as effectively.</a:t>
            </a:r>
            <a:endParaRPr/>
          </a:p>
          <a:p>
            <a:pPr indent="0" lvl="0" marL="0" rtl="0" algn="l">
              <a:lnSpc>
                <a:spcPct val="100000"/>
              </a:lnSpc>
              <a:spcBef>
                <a:spcPts val="360"/>
              </a:spcBef>
              <a:spcAft>
                <a:spcPts val="0"/>
              </a:spcAft>
              <a:buClr>
                <a:schemeClr val="dk1"/>
              </a:buClr>
              <a:buSzPts val="584"/>
              <a:buFont typeface="Arial"/>
              <a:buNone/>
            </a:pPr>
            <a:r>
              <a:t/>
            </a:r>
            <a:endParaRPr sz="1700"/>
          </a:p>
          <a:p>
            <a:pPr indent="0" lvl="0" marL="0" rtl="0" algn="l">
              <a:lnSpc>
                <a:spcPct val="100000"/>
              </a:lnSpc>
              <a:spcBef>
                <a:spcPts val="360"/>
              </a:spcBef>
              <a:spcAft>
                <a:spcPts val="0"/>
              </a:spcAft>
              <a:buClr>
                <a:schemeClr val="dk1"/>
              </a:buClr>
              <a:buSzPts val="584"/>
              <a:buFont typeface="Arial"/>
              <a:buNone/>
            </a:pPr>
            <a:r>
              <a:rPr b="1" lang="en-US" sz="1700"/>
              <a:t>Quality of Topics:</a:t>
            </a:r>
            <a:endParaRPr/>
          </a:p>
          <a:p>
            <a:pPr indent="0" lvl="0" marL="0" rtl="0" algn="l">
              <a:lnSpc>
                <a:spcPct val="100000"/>
              </a:lnSpc>
              <a:spcBef>
                <a:spcPts val="360"/>
              </a:spcBef>
              <a:spcAft>
                <a:spcPts val="0"/>
              </a:spcAft>
              <a:buClr>
                <a:schemeClr val="dk1"/>
              </a:buClr>
              <a:buSzPts val="584"/>
              <a:buFont typeface="Arial"/>
              <a:buNone/>
            </a:pPr>
            <a:r>
              <a:t/>
            </a:r>
            <a:endParaRPr sz="1700"/>
          </a:p>
          <a:p>
            <a:pPr indent="-308610" lvl="0" marL="457200" rtl="0" algn="l">
              <a:lnSpc>
                <a:spcPct val="100000"/>
              </a:lnSpc>
              <a:spcBef>
                <a:spcPts val="360"/>
              </a:spcBef>
              <a:spcAft>
                <a:spcPts val="0"/>
              </a:spcAft>
              <a:buSzPts val="956"/>
              <a:buChar char="•"/>
            </a:pPr>
            <a:r>
              <a:rPr lang="en-US" sz="1700"/>
              <a:t>Users often find that BERTopic generates more coherent and interpretable topics compared to LDA, especially with complex texts.</a:t>
            </a:r>
            <a:endParaRPr/>
          </a:p>
          <a:p>
            <a:pPr indent="0" lvl="0" marL="0" rtl="0" algn="l">
              <a:lnSpc>
                <a:spcPct val="100000"/>
              </a:lnSpc>
              <a:spcBef>
                <a:spcPts val="360"/>
              </a:spcBef>
              <a:spcAft>
                <a:spcPts val="0"/>
              </a:spcAft>
              <a:buSzPts val="1800"/>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g2a661ed1561_3_3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3" name="Google Shape;353;g2a661ed1561_3_37"/>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g2a661ed1561_3_37"/>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g2a661ed1561_3_37"/>
          <p:cNvSpPr/>
          <p:nvPr/>
        </p:nvSpPr>
        <p:spPr>
          <a:xfrm flipH="1" rot="-5400000">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g2a661ed1561_3_37"/>
          <p:cNvSpPr txBox="1"/>
          <p:nvPr>
            <p:ph type="title"/>
          </p:nvPr>
        </p:nvSpPr>
        <p:spPr>
          <a:xfrm>
            <a:off x="1037673" y="348865"/>
            <a:ext cx="7288583" cy="157644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3500">
                <a:solidFill>
                  <a:srgbClr val="FFFFFF"/>
                </a:solidFill>
              </a:rPr>
              <a:t>Future Work</a:t>
            </a:r>
            <a:endParaRPr/>
          </a:p>
        </p:txBody>
      </p:sp>
      <p:grpSp>
        <p:nvGrpSpPr>
          <p:cNvPr id="357" name="Google Shape;357;g2a661ed1561_3_37"/>
          <p:cNvGrpSpPr/>
          <p:nvPr/>
        </p:nvGrpSpPr>
        <p:grpSpPr>
          <a:xfrm>
            <a:off x="483042" y="3607158"/>
            <a:ext cx="8195870" cy="1707046"/>
            <a:chOff x="0" y="991179"/>
            <a:chExt cx="8195870" cy="1707046"/>
          </a:xfrm>
        </p:grpSpPr>
        <p:sp>
          <p:nvSpPr>
            <p:cNvPr id="358" name="Google Shape;358;g2a661ed1561_3_37"/>
            <p:cNvSpPr/>
            <p:nvPr/>
          </p:nvSpPr>
          <p:spPr>
            <a:xfrm>
              <a:off x="0" y="991179"/>
              <a:ext cx="2305088" cy="146373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a661ed1561_3_37"/>
            <p:cNvSpPr/>
            <p:nvPr/>
          </p:nvSpPr>
          <p:spPr>
            <a:xfrm>
              <a:off x="256120" y="1234494"/>
              <a:ext cx="2305088" cy="1463731"/>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a661ed1561_3_37"/>
            <p:cNvSpPr txBox="1"/>
            <p:nvPr/>
          </p:nvSpPr>
          <p:spPr>
            <a:xfrm>
              <a:off x="298991" y="1277365"/>
              <a:ext cx="2219346" cy="137798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Experiment with different embeddings (e.g., RoBERTa) in BERTopic to see if they offer improvements.</a:t>
              </a:r>
              <a:endParaRPr/>
            </a:p>
          </p:txBody>
        </p:sp>
        <p:sp>
          <p:nvSpPr>
            <p:cNvPr id="361" name="Google Shape;361;g2a661ed1561_3_37"/>
            <p:cNvSpPr/>
            <p:nvPr/>
          </p:nvSpPr>
          <p:spPr>
            <a:xfrm>
              <a:off x="2817330" y="991179"/>
              <a:ext cx="2305088" cy="146373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a661ed1561_3_37"/>
            <p:cNvSpPr/>
            <p:nvPr/>
          </p:nvSpPr>
          <p:spPr>
            <a:xfrm>
              <a:off x="3073451" y="1234494"/>
              <a:ext cx="2305088" cy="1463731"/>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2a661ed1561_3_37"/>
            <p:cNvSpPr txBox="1"/>
            <p:nvPr/>
          </p:nvSpPr>
          <p:spPr>
            <a:xfrm>
              <a:off x="3116322" y="1277365"/>
              <a:ext cx="2219346" cy="137798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Doing topic modeling using ChatGPT API.</a:t>
              </a:r>
              <a:endParaRPr/>
            </a:p>
          </p:txBody>
        </p:sp>
        <p:sp>
          <p:nvSpPr>
            <p:cNvPr id="364" name="Google Shape;364;g2a661ed1561_3_37"/>
            <p:cNvSpPr/>
            <p:nvPr/>
          </p:nvSpPr>
          <p:spPr>
            <a:xfrm>
              <a:off x="5634661" y="991179"/>
              <a:ext cx="2305088" cy="146373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a661ed1561_3_37"/>
            <p:cNvSpPr/>
            <p:nvPr/>
          </p:nvSpPr>
          <p:spPr>
            <a:xfrm>
              <a:off x="5890782" y="1234494"/>
              <a:ext cx="2305088" cy="1463731"/>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a661ed1561_3_37"/>
            <p:cNvSpPr txBox="1"/>
            <p:nvPr/>
          </p:nvSpPr>
          <p:spPr>
            <a:xfrm>
              <a:off x="5933653" y="1277365"/>
              <a:ext cx="2219346" cy="137798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Including Text Summarization for the project.</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24"/>
          <p:cNvSpPr txBox="1"/>
          <p:nvPr>
            <p:ph type="title"/>
          </p:nvPr>
        </p:nvSpPr>
        <p:spPr>
          <a:xfrm>
            <a:off x="4401417" y="1138036"/>
            <a:ext cx="4083287" cy="140247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800">
                <a:latin typeface="Calibri"/>
                <a:ea typeface="Calibri"/>
                <a:cs typeface="Calibri"/>
                <a:sym typeface="Calibri"/>
              </a:rPr>
              <a:t>References</a:t>
            </a:r>
            <a:endParaRPr sz="2800"/>
          </a:p>
        </p:txBody>
      </p:sp>
      <p:pic>
        <p:nvPicPr>
          <p:cNvPr descr="Computer script on a screen" id="372" name="Google Shape;372;p24"/>
          <p:cNvPicPr preferRelativeResize="0"/>
          <p:nvPr/>
        </p:nvPicPr>
        <p:blipFill rotWithShape="1">
          <a:blip r:embed="rId3">
            <a:alphaModFix/>
          </a:blip>
          <a:srcRect b="-3" l="12736" r="49716" t="0"/>
          <a:stretch/>
        </p:blipFill>
        <p:spPr>
          <a:xfrm>
            <a:off x="20" y="10"/>
            <a:ext cx="3863363" cy="6857990"/>
          </a:xfrm>
          <a:prstGeom prst="rect">
            <a:avLst/>
          </a:prstGeom>
          <a:noFill/>
          <a:ln>
            <a:noFill/>
          </a:ln>
        </p:spPr>
      </p:pic>
      <p:cxnSp>
        <p:nvCxnSpPr>
          <p:cNvPr id="373" name="Google Shape;373;p24"/>
          <p:cNvCxnSpPr/>
          <p:nvPr/>
        </p:nvCxnSpPr>
        <p:spPr>
          <a:xfrm>
            <a:off x="4478772" y="871146"/>
            <a:ext cx="552705" cy="0"/>
          </a:xfrm>
          <a:prstGeom prst="straightConnector1">
            <a:avLst/>
          </a:prstGeom>
          <a:noFill/>
          <a:ln cap="flat" cmpd="sng" w="57150">
            <a:solidFill>
              <a:schemeClr val="accent4"/>
            </a:solidFill>
            <a:prstDash val="solid"/>
            <a:round/>
            <a:headEnd len="sm" w="sm" type="none"/>
            <a:tailEnd len="sm" w="sm" type="none"/>
          </a:ln>
        </p:spPr>
      </p:cxnSp>
      <p:sp>
        <p:nvSpPr>
          <p:cNvPr id="374" name="Google Shape;374;p24"/>
          <p:cNvSpPr txBox="1"/>
          <p:nvPr>
            <p:ph idx="1" type="body"/>
          </p:nvPr>
        </p:nvSpPr>
        <p:spPr>
          <a:xfrm>
            <a:off x="4401417" y="2551176"/>
            <a:ext cx="4083287" cy="3591207"/>
          </a:xfrm>
          <a:prstGeom prst="rect">
            <a:avLst/>
          </a:prstGeom>
          <a:noFill/>
          <a:ln>
            <a:noFill/>
          </a:ln>
        </p:spPr>
        <p:txBody>
          <a:bodyPr anchorCtr="0" anchor="t" bIns="45700" lIns="91425" spcFirstLastPara="1" rIns="91425" wrap="square" tIns="45700">
            <a:normAutofit/>
          </a:bodyPr>
          <a:lstStyle/>
          <a:p>
            <a:pPr indent="-285750" lvl="0" marL="293370" rtl="0" algn="l">
              <a:lnSpc>
                <a:spcPct val="100000"/>
              </a:lnSpc>
              <a:spcBef>
                <a:spcPts val="0"/>
              </a:spcBef>
              <a:spcAft>
                <a:spcPts val="0"/>
              </a:spcAft>
              <a:buClr>
                <a:schemeClr val="dk1"/>
              </a:buClr>
              <a:buSzPts val="1700"/>
              <a:buChar char="•"/>
            </a:pPr>
            <a:r>
              <a:rPr lang="en-US" sz="1700" u="sng">
                <a:solidFill>
                  <a:schemeClr val="hlink"/>
                </a:solidFill>
                <a:hlinkClick r:id="rId4"/>
              </a:rPr>
              <a:t>https://www.kaggle.com/datasets/Cornell-University/arxiv/data</a:t>
            </a:r>
            <a:endParaRPr sz="1700" u="sng">
              <a:solidFill>
                <a:schemeClr val="hlink"/>
              </a:solidFill>
              <a:hlinkClick r:id="rId5"/>
            </a:endParaRPr>
          </a:p>
          <a:p>
            <a:pPr indent="-266065" lvl="0" marL="342900" rtl="0" algn="l">
              <a:lnSpc>
                <a:spcPct val="100000"/>
              </a:lnSpc>
              <a:spcBef>
                <a:spcPts val="0"/>
              </a:spcBef>
              <a:spcAft>
                <a:spcPts val="0"/>
              </a:spcAft>
              <a:buSzPts val="1102"/>
              <a:buChar char="•"/>
            </a:pPr>
            <a:r>
              <a:rPr lang="en-US" sz="1700" u="sng">
                <a:solidFill>
                  <a:schemeClr val="hlink"/>
                </a:solidFill>
                <a:hlinkClick r:id="rId6"/>
              </a:rPr>
              <a:t>https://maartengr.github.io/BERTopic/algorithm/algorithm.html#5-topic-representation</a:t>
            </a:r>
            <a:endParaRPr sz="1700"/>
          </a:p>
          <a:p>
            <a:pPr indent="-266065" lvl="0" marL="342900" rtl="0" algn="l">
              <a:lnSpc>
                <a:spcPct val="100000"/>
              </a:lnSpc>
              <a:spcBef>
                <a:spcPts val="0"/>
              </a:spcBef>
              <a:spcAft>
                <a:spcPts val="0"/>
              </a:spcAft>
              <a:buSzPts val="1102"/>
              <a:buChar char="•"/>
            </a:pPr>
            <a:r>
              <a:rPr lang="en-US" sz="1700" u="sng">
                <a:solidFill>
                  <a:schemeClr val="hlink"/>
                </a:solidFill>
                <a:hlinkClick r:id="rId7"/>
              </a:rPr>
              <a:t>https://github.com/MaartenGr/BERTopic/issues/486</a:t>
            </a:r>
            <a:endParaRPr sz="1700"/>
          </a:p>
          <a:p>
            <a:pPr indent="-266065" lvl="0" marL="342900" rtl="0" algn="l">
              <a:lnSpc>
                <a:spcPct val="100000"/>
              </a:lnSpc>
              <a:spcBef>
                <a:spcPts val="0"/>
              </a:spcBef>
              <a:spcAft>
                <a:spcPts val="0"/>
              </a:spcAft>
              <a:buSzPts val="1102"/>
              <a:buChar char="•"/>
            </a:pPr>
            <a:r>
              <a:rPr lang="en-US" sz="1700" u="sng">
                <a:solidFill>
                  <a:schemeClr val="hlink"/>
                </a:solidFill>
                <a:hlinkClick r:id="rId8"/>
              </a:rPr>
              <a:t>http://wordvec.colorado.edu/papers/Deerwester_1990.pdf</a:t>
            </a:r>
            <a:endParaRPr sz="1700"/>
          </a:p>
          <a:p>
            <a:pPr indent="-266065" lvl="0" marL="342900" rtl="0" algn="l">
              <a:lnSpc>
                <a:spcPct val="100000"/>
              </a:lnSpc>
              <a:spcBef>
                <a:spcPts val="0"/>
              </a:spcBef>
              <a:spcAft>
                <a:spcPts val="0"/>
              </a:spcAft>
              <a:buSzPts val="1102"/>
              <a:buChar char="•"/>
            </a:pPr>
            <a:r>
              <a:rPr lang="en-US" sz="1700" u="sng">
                <a:solidFill>
                  <a:schemeClr val="hlink"/>
                </a:solidFill>
                <a:hlinkClick r:id="rId9"/>
              </a:rPr>
              <a:t>https://www.jmlr.org/papers/volume3/blei03a/blei03a.pdf</a:t>
            </a:r>
            <a:endParaRPr sz="1700"/>
          </a:p>
          <a:p>
            <a:pPr indent="-266065" lvl="0" marL="342900" rtl="0" algn="l">
              <a:lnSpc>
                <a:spcPct val="100000"/>
              </a:lnSpc>
              <a:spcBef>
                <a:spcPts val="0"/>
              </a:spcBef>
              <a:spcAft>
                <a:spcPts val="0"/>
              </a:spcAft>
              <a:buSzPts val="1102"/>
              <a:buChar char="•"/>
            </a:pPr>
            <a:r>
              <a:rPr lang="en-US" sz="1700" u="sng">
                <a:solidFill>
                  <a:schemeClr val="hlink"/>
                </a:solidFill>
                <a:hlinkClick r:id="rId10"/>
              </a:rPr>
              <a:t>https://arxiv.org/pdf/2203.05794.pdf</a:t>
            </a:r>
            <a:endParaRPr sz="1700"/>
          </a:p>
          <a:p>
            <a:pPr indent="0" lvl="0" marL="0" rtl="0" algn="l">
              <a:lnSpc>
                <a:spcPct val="100000"/>
              </a:lnSpc>
              <a:spcBef>
                <a:spcPts val="0"/>
              </a:spcBef>
              <a:spcAft>
                <a:spcPts val="0"/>
              </a:spcAft>
              <a:buSzPts val="1800"/>
              <a:buNone/>
            </a:pPr>
            <a:r>
              <a:t/>
            </a:r>
            <a:endParaRPr sz="1700"/>
          </a:p>
          <a:p>
            <a:pPr indent="0" lvl="0" marL="203200" rtl="0" algn="l">
              <a:lnSpc>
                <a:spcPct val="100000"/>
              </a:lnSpc>
              <a:spcBef>
                <a:spcPts val="640"/>
              </a:spcBef>
              <a:spcAft>
                <a:spcPts val="0"/>
              </a:spcAft>
              <a:buClr>
                <a:schemeClr val="dk1"/>
              </a:buClr>
              <a:buSzPts val="1700"/>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657519" y="741391"/>
            <a:ext cx="4109789" cy="161620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2800">
                <a:latin typeface="Times New Roman"/>
                <a:ea typeface="Times New Roman"/>
                <a:cs typeface="Times New Roman"/>
                <a:sym typeface="Times New Roman"/>
              </a:rPr>
              <a:t>Project Overview</a:t>
            </a:r>
            <a:endParaRPr sz="2800"/>
          </a:p>
        </p:txBody>
      </p:sp>
      <p:sp>
        <p:nvSpPr>
          <p:cNvPr id="123" name="Google Shape;123;p3"/>
          <p:cNvSpPr txBox="1"/>
          <p:nvPr>
            <p:ph idx="1" type="body"/>
          </p:nvPr>
        </p:nvSpPr>
        <p:spPr>
          <a:xfrm>
            <a:off x="657519" y="2533476"/>
            <a:ext cx="4109789" cy="3447832"/>
          </a:xfrm>
          <a:prstGeom prst="rect">
            <a:avLst/>
          </a:prstGeom>
          <a:noFill/>
          <a:ln>
            <a:noFill/>
          </a:ln>
        </p:spPr>
        <p:txBody>
          <a:bodyPr anchorCtr="0" anchor="t" bIns="45700" lIns="91425" spcFirstLastPara="1" rIns="91425" wrap="square" tIns="45700">
            <a:normAutofit/>
          </a:bodyPr>
          <a:lstStyle/>
          <a:p>
            <a:pPr indent="-190500" lvl="0" marL="342900" rtl="0" algn="l">
              <a:lnSpc>
                <a:spcPct val="90000"/>
              </a:lnSpc>
              <a:spcBef>
                <a:spcPts val="0"/>
              </a:spcBef>
              <a:spcAft>
                <a:spcPts val="0"/>
              </a:spcAft>
              <a:buClr>
                <a:schemeClr val="dk1"/>
              </a:buClr>
              <a:buSzPts val="2400"/>
              <a:buNone/>
            </a:pPr>
            <a:r>
              <a:t/>
            </a:r>
            <a:endParaRPr sz="1600"/>
          </a:p>
          <a:p>
            <a:pPr indent="-342900" lvl="0" marL="342900" rtl="0" algn="l">
              <a:lnSpc>
                <a:spcPct val="90000"/>
              </a:lnSpc>
              <a:spcBef>
                <a:spcPts val="500"/>
              </a:spcBef>
              <a:spcAft>
                <a:spcPts val="0"/>
              </a:spcAft>
              <a:buClr>
                <a:schemeClr val="dk1"/>
              </a:buClr>
              <a:buSzPts val="2500"/>
              <a:buChar char="•"/>
            </a:pPr>
            <a:r>
              <a:rPr b="1" lang="en-US" sz="1600">
                <a:latin typeface="Times New Roman"/>
                <a:ea typeface="Times New Roman"/>
                <a:cs typeface="Times New Roman"/>
                <a:sym typeface="Times New Roman"/>
              </a:rPr>
              <a:t>Objective</a:t>
            </a:r>
            <a:r>
              <a:rPr lang="en-US" sz="1600">
                <a:latin typeface="Times New Roman"/>
                <a:ea typeface="Times New Roman"/>
                <a:cs typeface="Times New Roman"/>
                <a:sym typeface="Times New Roman"/>
              </a:rPr>
              <a:t>: Discovering the dominant themes and trends in the fields of Artificial Intelligence (AI) and Machine Learning (ML). Additionally, exploring into various techniques for topic modeling.</a:t>
            </a:r>
            <a:endParaRPr sz="1600"/>
          </a:p>
          <a:p>
            <a:pPr indent="-342900" lvl="0" marL="342900" rtl="0" algn="l">
              <a:lnSpc>
                <a:spcPct val="90000"/>
              </a:lnSpc>
              <a:spcBef>
                <a:spcPts val="500"/>
              </a:spcBef>
              <a:spcAft>
                <a:spcPts val="0"/>
              </a:spcAft>
              <a:buClr>
                <a:schemeClr val="dk1"/>
              </a:buClr>
              <a:buSzPts val="2500"/>
              <a:buChar char="•"/>
            </a:pPr>
            <a:r>
              <a:rPr b="1" lang="en-US" sz="1600">
                <a:latin typeface="Times New Roman"/>
                <a:ea typeface="Times New Roman"/>
                <a:cs typeface="Times New Roman"/>
                <a:sym typeface="Times New Roman"/>
              </a:rPr>
              <a:t>Methods</a:t>
            </a:r>
            <a:r>
              <a:rPr lang="en-US" sz="1600">
                <a:latin typeface="Times New Roman"/>
                <a:ea typeface="Times New Roman"/>
                <a:cs typeface="Times New Roman"/>
                <a:sym typeface="Times New Roman"/>
              </a:rPr>
              <a:t>: LSA, LDA, BERT</a:t>
            </a:r>
            <a:endParaRPr sz="1600"/>
          </a:p>
          <a:p>
            <a:pPr indent="-342900" lvl="0" marL="342900" rtl="0" algn="l">
              <a:lnSpc>
                <a:spcPct val="90000"/>
              </a:lnSpc>
              <a:spcBef>
                <a:spcPts val="500"/>
              </a:spcBef>
              <a:spcAft>
                <a:spcPts val="0"/>
              </a:spcAft>
              <a:buClr>
                <a:schemeClr val="dk1"/>
              </a:buClr>
              <a:buSzPts val="2500"/>
              <a:buChar char="•"/>
            </a:pPr>
            <a:r>
              <a:rPr b="1" lang="en-US" sz="1600">
                <a:latin typeface="Times New Roman"/>
                <a:ea typeface="Times New Roman"/>
                <a:cs typeface="Times New Roman"/>
                <a:sym typeface="Times New Roman"/>
              </a:rPr>
              <a:t>Dataset</a:t>
            </a:r>
            <a:r>
              <a:rPr lang="en-US" sz="1600">
                <a:latin typeface="Times New Roman"/>
                <a:ea typeface="Times New Roman"/>
                <a:cs typeface="Times New Roman"/>
                <a:sym typeface="Times New Roman"/>
              </a:rPr>
              <a:t>: The dataset typically contains metadata of physics, mathematics, computer science, quantitative biology, quantitative finance, statistics, electrical engineering and systems science, and economics.</a:t>
            </a:r>
            <a:endParaRPr/>
          </a:p>
          <a:p>
            <a:pPr indent="-342900" lvl="0" marL="342900" rtl="0" algn="l">
              <a:lnSpc>
                <a:spcPct val="90000"/>
              </a:lnSpc>
              <a:spcBef>
                <a:spcPts val="500"/>
              </a:spcBef>
              <a:spcAft>
                <a:spcPts val="0"/>
              </a:spcAft>
              <a:buClr>
                <a:schemeClr val="dk1"/>
              </a:buClr>
              <a:buSzPts val="2500"/>
              <a:buChar char="•"/>
            </a:pPr>
            <a:r>
              <a:rPr b="1" lang="en-US" sz="1600">
                <a:latin typeface="Times New Roman"/>
                <a:ea typeface="Times New Roman"/>
                <a:cs typeface="Times New Roman"/>
                <a:sym typeface="Times New Roman"/>
              </a:rPr>
              <a:t>Goal</a:t>
            </a:r>
            <a:r>
              <a:rPr lang="en-US" sz="1600">
                <a:latin typeface="Times New Roman"/>
                <a:ea typeface="Times New Roman"/>
                <a:cs typeface="Times New Roman"/>
                <a:sym typeface="Times New Roman"/>
              </a:rPr>
              <a:t>: Understand topics within the dataset</a:t>
            </a:r>
            <a:endParaRPr sz="1600"/>
          </a:p>
        </p:txBody>
      </p:sp>
      <p:pic>
        <p:nvPicPr>
          <p:cNvPr descr="Abstract background of data" id="124" name="Google Shape;124;p3"/>
          <p:cNvPicPr preferRelativeResize="0"/>
          <p:nvPr/>
        </p:nvPicPr>
        <p:blipFill rotWithShape="1">
          <a:blip r:embed="rId3">
            <a:alphaModFix/>
          </a:blip>
          <a:srcRect b="-2" l="28471" r="41254" t="0"/>
          <a:stretch/>
        </p:blipFill>
        <p:spPr>
          <a:xfrm>
            <a:off x="5453109" y="10"/>
            <a:ext cx="3690890" cy="6857990"/>
          </a:xfrm>
          <a:prstGeom prst="rect">
            <a:avLst/>
          </a:prstGeom>
          <a:noFill/>
          <a:ln>
            <a:noFill/>
          </a:ln>
        </p:spPr>
      </p:pic>
      <p:grpSp>
        <p:nvGrpSpPr>
          <p:cNvPr id="125" name="Google Shape;125;p3"/>
          <p:cNvGrpSpPr/>
          <p:nvPr/>
        </p:nvGrpSpPr>
        <p:grpSpPr>
          <a:xfrm>
            <a:off x="9051478" y="0"/>
            <a:ext cx="92522" cy="6858000"/>
            <a:chOff x="12068638" y="0"/>
            <a:chExt cx="123362" cy="6858000"/>
          </a:xfrm>
        </p:grpSpPr>
        <p:sp>
          <p:nvSpPr>
            <p:cNvPr id="126" name="Google Shape;126;p3"/>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3"/>
            <p:cNvSpPr/>
            <p:nvPr/>
          </p:nvSpPr>
          <p:spPr>
            <a:xfrm>
              <a:off x="12068638" y="3527553"/>
              <a:ext cx="123362" cy="3330447"/>
            </a:xfrm>
            <a:prstGeom prst="rect">
              <a:avLst/>
            </a:prstGeom>
            <a:gradFill>
              <a:gsLst>
                <a:gs pos="0">
                  <a:srgbClr val="92CCDC">
                    <a:alpha val="0"/>
                  </a:srgbClr>
                </a:gs>
                <a:gs pos="19000">
                  <a:srgbClr val="92CCDC">
                    <a:alpha val="0"/>
                  </a:srgbClr>
                </a:gs>
                <a:gs pos="100000">
                  <a:srgbClr val="92CCDC"/>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4"/>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Colourful paper stripes" id="134" name="Google Shape;134;p4"/>
          <p:cNvPicPr preferRelativeResize="0"/>
          <p:nvPr/>
        </p:nvPicPr>
        <p:blipFill rotWithShape="1">
          <a:blip r:embed="rId3">
            <a:alphaModFix amt="80000"/>
          </a:blip>
          <a:srcRect b="-3" l="20725" r="41388" t="0"/>
          <a:stretch/>
        </p:blipFill>
        <p:spPr>
          <a:xfrm>
            <a:off x="20" y="-14687"/>
            <a:ext cx="3898206" cy="6857998"/>
          </a:xfrm>
          <a:prstGeom prst="rect">
            <a:avLst/>
          </a:prstGeom>
          <a:noFill/>
          <a:ln>
            <a:noFill/>
          </a:ln>
        </p:spPr>
      </p:pic>
      <p:sp>
        <p:nvSpPr>
          <p:cNvPr id="135" name="Google Shape;135;p4"/>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4"/>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4"/>
          <p:cNvSpPr txBox="1"/>
          <p:nvPr>
            <p:ph type="title"/>
          </p:nvPr>
        </p:nvSpPr>
        <p:spPr>
          <a:xfrm>
            <a:off x="386861" y="4021743"/>
            <a:ext cx="2999656" cy="2235074"/>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Introduction to Topic Modeling</a:t>
            </a:r>
            <a:endParaRPr sz="3500">
              <a:solidFill>
                <a:srgbClr val="FFFFFF"/>
              </a:solidFill>
            </a:endParaRPr>
          </a:p>
        </p:txBody>
      </p:sp>
      <p:sp>
        <p:nvSpPr>
          <p:cNvPr id="138" name="Google Shape;138;p4"/>
          <p:cNvSpPr txBox="1"/>
          <p:nvPr>
            <p:ph idx="1" type="body"/>
          </p:nvPr>
        </p:nvSpPr>
        <p:spPr>
          <a:xfrm>
            <a:off x="4578069" y="923680"/>
            <a:ext cx="3898227" cy="516962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i="0" lang="en-US" sz="1700">
                <a:latin typeface="Times New Roman"/>
                <a:ea typeface="Times New Roman"/>
                <a:cs typeface="Times New Roman"/>
                <a:sym typeface="Times New Roman"/>
              </a:rPr>
              <a:t>Topic modeling</a:t>
            </a:r>
            <a:r>
              <a:rPr b="0" i="0" lang="en-US" sz="1700">
                <a:latin typeface="Times New Roman"/>
                <a:ea typeface="Times New Roman"/>
                <a:cs typeface="Times New Roman"/>
                <a:sym typeface="Times New Roman"/>
              </a:rPr>
              <a:t> is a type of statistical model for discovering abstract topics that occur in a collection of documents. It is a form of unsupervised learning, as it does not require any prior annotations or labeling of the documents.</a:t>
            </a:r>
            <a:endParaRPr sz="1700"/>
          </a:p>
          <a:p>
            <a:pPr indent="-342900" lvl="0" marL="342900" rtl="0" algn="l">
              <a:lnSpc>
                <a:spcPct val="100000"/>
              </a:lnSpc>
              <a:spcBef>
                <a:spcPts val="480"/>
              </a:spcBef>
              <a:spcAft>
                <a:spcPts val="0"/>
              </a:spcAft>
              <a:buClr>
                <a:schemeClr val="dk1"/>
              </a:buClr>
              <a:buSzPts val="2400"/>
              <a:buChar char="•"/>
            </a:pPr>
            <a:r>
              <a:rPr lang="en-US" sz="1700">
                <a:latin typeface="Times New Roman"/>
                <a:ea typeface="Times New Roman"/>
                <a:cs typeface="Times New Roman"/>
                <a:sym typeface="Times New Roman"/>
              </a:rPr>
              <a:t>It empowers us to extract hidden patterns, discover underlying themes, and gain valuable insights from unstructured information by identifying and categorizing topics within documents, it enhances our ability to navigate, understand, and utilize textual content efficiently.</a:t>
            </a:r>
            <a:endParaRPr sz="1700"/>
          </a:p>
          <a:p>
            <a:pPr indent="-190500" lvl="0" marL="342900" rtl="0" algn="l">
              <a:lnSpc>
                <a:spcPct val="100000"/>
              </a:lnSpc>
              <a:spcBef>
                <a:spcPts val="480"/>
              </a:spcBef>
              <a:spcAft>
                <a:spcPts val="0"/>
              </a:spcAft>
              <a:buClr>
                <a:schemeClr val="dk1"/>
              </a:buClr>
              <a:buSzPts val="2400"/>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5"/>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5"/>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Computer script on a screen" id="145" name="Google Shape;145;p5"/>
          <p:cNvPicPr preferRelativeResize="0"/>
          <p:nvPr/>
        </p:nvPicPr>
        <p:blipFill rotWithShape="1">
          <a:blip r:embed="rId3">
            <a:alphaModFix amt="80000"/>
          </a:blip>
          <a:srcRect b="-3" l="12566" r="49547" t="0"/>
          <a:stretch/>
        </p:blipFill>
        <p:spPr>
          <a:xfrm>
            <a:off x="20" y="-14687"/>
            <a:ext cx="3898206" cy="6857998"/>
          </a:xfrm>
          <a:prstGeom prst="rect">
            <a:avLst/>
          </a:prstGeom>
          <a:noFill/>
          <a:ln>
            <a:noFill/>
          </a:ln>
        </p:spPr>
      </p:pic>
      <p:sp>
        <p:nvSpPr>
          <p:cNvPr id="146" name="Google Shape;146;p5"/>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5"/>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5"/>
          <p:cNvSpPr txBox="1"/>
          <p:nvPr>
            <p:ph type="title"/>
          </p:nvPr>
        </p:nvSpPr>
        <p:spPr>
          <a:xfrm>
            <a:off x="386861" y="4021743"/>
            <a:ext cx="2999656" cy="2235074"/>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Dataset Description</a:t>
            </a:r>
            <a:endParaRPr sz="3500">
              <a:solidFill>
                <a:srgbClr val="FFFFFF"/>
              </a:solidFill>
            </a:endParaRPr>
          </a:p>
        </p:txBody>
      </p:sp>
      <p:sp>
        <p:nvSpPr>
          <p:cNvPr id="149" name="Google Shape;149;p5"/>
          <p:cNvSpPr txBox="1"/>
          <p:nvPr>
            <p:ph idx="1" type="body"/>
          </p:nvPr>
        </p:nvSpPr>
        <p:spPr>
          <a:xfrm>
            <a:off x="4317385" y="923680"/>
            <a:ext cx="4539911" cy="516962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700"/>
              <a:buChar char="•"/>
            </a:pPr>
            <a:r>
              <a:rPr b="0" i="0" lang="en-US" sz="1700">
                <a:latin typeface="Times New Roman"/>
                <a:ea typeface="Times New Roman"/>
                <a:cs typeface="Times New Roman"/>
                <a:sym typeface="Times New Roman"/>
              </a:rPr>
              <a:t>The dataset is sourced from </a:t>
            </a:r>
            <a:r>
              <a:rPr b="1" i="0" lang="en-US" sz="1700">
                <a:latin typeface="Times New Roman"/>
                <a:ea typeface="Times New Roman"/>
                <a:cs typeface="Times New Roman"/>
                <a:sym typeface="Times New Roman"/>
              </a:rPr>
              <a:t>arXiv</a:t>
            </a:r>
            <a:r>
              <a:rPr b="0" i="0" lang="en-US" sz="1700">
                <a:latin typeface="Times New Roman"/>
                <a:ea typeface="Times New Roman"/>
                <a:cs typeface="Times New Roman"/>
                <a:sym typeface="Times New Roman"/>
              </a:rPr>
              <a:t>, an open-access archive and distribution service for scholarly articles in various scientific fields.</a:t>
            </a:r>
            <a:endParaRPr sz="1700"/>
          </a:p>
          <a:p>
            <a:pPr indent="-342900" lvl="0" marL="342900" rtl="0" algn="l">
              <a:lnSpc>
                <a:spcPct val="100000"/>
              </a:lnSpc>
              <a:spcBef>
                <a:spcPts val="562"/>
              </a:spcBef>
              <a:spcAft>
                <a:spcPts val="0"/>
              </a:spcAft>
              <a:buClr>
                <a:schemeClr val="dk1"/>
              </a:buClr>
              <a:buSzPts val="1700"/>
              <a:buChar char="•"/>
            </a:pPr>
            <a:r>
              <a:rPr lang="en-US" sz="1700">
                <a:latin typeface="Times New Roman"/>
                <a:ea typeface="Times New Roman"/>
                <a:cs typeface="Times New Roman"/>
                <a:sym typeface="Times New Roman"/>
              </a:rPr>
              <a:t>Collected from Kaggle, json format.</a:t>
            </a:r>
            <a:endParaRPr sz="1700"/>
          </a:p>
          <a:p>
            <a:pPr indent="-342900" lvl="0" marL="342900" rtl="0" algn="l">
              <a:lnSpc>
                <a:spcPct val="100000"/>
              </a:lnSpc>
              <a:spcBef>
                <a:spcPts val="562"/>
              </a:spcBef>
              <a:spcAft>
                <a:spcPts val="0"/>
              </a:spcAft>
              <a:buClr>
                <a:schemeClr val="dk1"/>
              </a:buClr>
              <a:buSzPts val="1700"/>
              <a:buChar char="•"/>
            </a:pPr>
            <a:r>
              <a:rPr b="0" i="0" lang="en-US" sz="1700">
                <a:latin typeface="Times New Roman"/>
                <a:ea typeface="Times New Roman"/>
                <a:cs typeface="Times New Roman"/>
                <a:sym typeface="Times New Roman"/>
              </a:rPr>
              <a:t>We focused on:</a:t>
            </a:r>
            <a:endParaRPr sz="1700">
              <a:latin typeface="Times New Roman"/>
              <a:ea typeface="Times New Roman"/>
              <a:cs typeface="Times New Roman"/>
              <a:sym typeface="Times New Roman"/>
            </a:endParaRPr>
          </a:p>
          <a:p>
            <a:pPr indent="-571500" lvl="2" marL="1371600" rtl="0" algn="l">
              <a:lnSpc>
                <a:spcPct val="100000"/>
              </a:lnSpc>
              <a:spcBef>
                <a:spcPts val="475"/>
              </a:spcBef>
              <a:spcAft>
                <a:spcPts val="0"/>
              </a:spcAft>
              <a:buClr>
                <a:schemeClr val="dk1"/>
              </a:buClr>
              <a:buSzPts val="1700"/>
              <a:buChar char="•"/>
            </a:pPr>
            <a:r>
              <a:rPr b="1" i="0" lang="en-US" sz="1700">
                <a:latin typeface="Times New Roman"/>
                <a:ea typeface="Times New Roman"/>
                <a:cs typeface="Times New Roman"/>
                <a:sym typeface="Times New Roman"/>
              </a:rPr>
              <a:t>Titles</a:t>
            </a:r>
            <a:r>
              <a:rPr b="0" i="0" lang="en-US" sz="1700">
                <a:latin typeface="Times New Roman"/>
                <a:ea typeface="Times New Roman"/>
                <a:cs typeface="Times New Roman"/>
                <a:sym typeface="Times New Roman"/>
              </a:rPr>
              <a:t>: Short descriptions of the articles’ content.</a:t>
            </a:r>
            <a:endParaRPr sz="1700"/>
          </a:p>
          <a:p>
            <a:pPr indent="-571500" lvl="2" marL="1371600" rtl="0" algn="l">
              <a:lnSpc>
                <a:spcPct val="100000"/>
              </a:lnSpc>
              <a:spcBef>
                <a:spcPts val="475"/>
              </a:spcBef>
              <a:spcAft>
                <a:spcPts val="0"/>
              </a:spcAft>
              <a:buClr>
                <a:schemeClr val="dk1"/>
              </a:buClr>
              <a:buSzPts val="1700"/>
              <a:buChar char="•"/>
            </a:pPr>
            <a:r>
              <a:rPr b="1" i="0" lang="en-US" sz="1700">
                <a:latin typeface="Times New Roman"/>
                <a:ea typeface="Times New Roman"/>
                <a:cs typeface="Times New Roman"/>
                <a:sym typeface="Times New Roman"/>
              </a:rPr>
              <a:t>Authors</a:t>
            </a:r>
            <a:r>
              <a:rPr b="0" i="0" lang="en-US" sz="1700">
                <a:latin typeface="Times New Roman"/>
                <a:ea typeface="Times New Roman"/>
                <a:cs typeface="Times New Roman"/>
                <a:sym typeface="Times New Roman"/>
              </a:rPr>
              <a:t>: Names of the individuals who contributed to the articles.</a:t>
            </a:r>
            <a:endParaRPr sz="1700"/>
          </a:p>
          <a:p>
            <a:pPr indent="-571500" lvl="2" marL="1371600" rtl="0" algn="l">
              <a:lnSpc>
                <a:spcPct val="100000"/>
              </a:lnSpc>
              <a:spcBef>
                <a:spcPts val="475"/>
              </a:spcBef>
              <a:spcAft>
                <a:spcPts val="0"/>
              </a:spcAft>
              <a:buClr>
                <a:schemeClr val="dk1"/>
              </a:buClr>
              <a:buSzPts val="1700"/>
              <a:buChar char="•"/>
            </a:pPr>
            <a:r>
              <a:rPr b="1" i="0" lang="en-US" sz="1700">
                <a:latin typeface="Times New Roman"/>
                <a:ea typeface="Times New Roman"/>
                <a:cs typeface="Times New Roman"/>
                <a:sym typeface="Times New Roman"/>
              </a:rPr>
              <a:t>Abstracts</a:t>
            </a:r>
            <a:r>
              <a:rPr b="0" i="0" lang="en-US" sz="1700">
                <a:latin typeface="Times New Roman"/>
                <a:ea typeface="Times New Roman"/>
                <a:cs typeface="Times New Roman"/>
                <a:sym typeface="Times New Roman"/>
              </a:rPr>
              <a:t>: Concise summaries of the articles, providing a snapshot of the research.</a:t>
            </a:r>
            <a:endParaRPr sz="1700"/>
          </a:p>
          <a:p>
            <a:pPr indent="-571500" lvl="2" marL="1371600" rtl="0" algn="l">
              <a:lnSpc>
                <a:spcPct val="100000"/>
              </a:lnSpc>
              <a:spcBef>
                <a:spcPts val="475"/>
              </a:spcBef>
              <a:spcAft>
                <a:spcPts val="0"/>
              </a:spcAft>
              <a:buClr>
                <a:schemeClr val="dk1"/>
              </a:buClr>
              <a:buSzPts val="1700"/>
              <a:buChar char="•"/>
            </a:pPr>
            <a:r>
              <a:rPr b="1" i="0" lang="en-US" sz="1700">
                <a:latin typeface="Times New Roman"/>
                <a:ea typeface="Times New Roman"/>
                <a:cs typeface="Times New Roman"/>
                <a:sym typeface="Times New Roman"/>
              </a:rPr>
              <a:t>Date:</a:t>
            </a:r>
            <a:r>
              <a:rPr b="1"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Date </a:t>
            </a:r>
            <a:r>
              <a:rPr b="0" i="0" lang="en-US" sz="1700">
                <a:latin typeface="Times New Roman"/>
                <a:ea typeface="Times New Roman"/>
                <a:cs typeface="Times New Roman"/>
                <a:sym typeface="Times New Roman"/>
              </a:rPr>
              <a:t>when the articles were submitted to arXiv.</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6"/>
          <p:cNvSpPr/>
          <p:nvPr/>
        </p:nvSpPr>
        <p:spPr>
          <a:xfrm rot="10800000">
            <a:off x="-3" y="-5"/>
            <a:ext cx="3898230" cy="6857997"/>
          </a:xfrm>
          <a:prstGeom prst="rect">
            <a:avLst/>
          </a:prstGeom>
          <a:gradFill>
            <a:gsLst>
              <a:gs pos="0">
                <a:srgbClr val="215F9A"/>
              </a:gs>
              <a:gs pos="74000">
                <a:schemeClr val="accent3"/>
              </a:gs>
              <a:gs pos="97899">
                <a:srgbClr val="C2D59B"/>
              </a:gs>
              <a:gs pos="100000">
                <a:srgbClr val="C2D59B"/>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6"/>
          <p:cNvSpPr/>
          <p:nvPr/>
        </p:nvSpPr>
        <p:spPr>
          <a:xfrm>
            <a:off x="-4" y="0"/>
            <a:ext cx="3456712" cy="6872675"/>
          </a:xfrm>
          <a:prstGeom prst="rect">
            <a:avLst/>
          </a:prstGeom>
          <a:gradFill>
            <a:gsLst>
              <a:gs pos="0">
                <a:srgbClr val="163E64">
                  <a:alpha val="58823"/>
                </a:srgbClr>
              </a:gs>
              <a:gs pos="69000">
                <a:srgbClr val="215F9A">
                  <a:alpha val="0"/>
                </a:srgbClr>
              </a:gs>
              <a:gs pos="100000">
                <a:srgbClr val="215F9A">
                  <a:alpha val="0"/>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3D Hologram from iPad" id="156" name="Google Shape;156;p6"/>
          <p:cNvPicPr preferRelativeResize="0"/>
          <p:nvPr/>
        </p:nvPicPr>
        <p:blipFill rotWithShape="1">
          <a:blip r:embed="rId3">
            <a:alphaModFix amt="80000"/>
          </a:blip>
          <a:srcRect b="-3" l="25773" r="36341" t="0"/>
          <a:stretch/>
        </p:blipFill>
        <p:spPr>
          <a:xfrm>
            <a:off x="20" y="-14687"/>
            <a:ext cx="3898206" cy="6857998"/>
          </a:xfrm>
          <a:prstGeom prst="rect">
            <a:avLst/>
          </a:prstGeom>
          <a:noFill/>
          <a:ln>
            <a:noFill/>
          </a:ln>
        </p:spPr>
      </p:pic>
      <p:sp>
        <p:nvSpPr>
          <p:cNvPr id="157" name="Google Shape;157;p6"/>
          <p:cNvSpPr/>
          <p:nvPr/>
        </p:nvSpPr>
        <p:spPr>
          <a:xfrm>
            <a:off x="0" y="2386570"/>
            <a:ext cx="3898231" cy="4486105"/>
          </a:xfrm>
          <a:prstGeom prst="rect">
            <a:avLst/>
          </a:prstGeom>
          <a:gradFill>
            <a:gsLst>
              <a:gs pos="0">
                <a:schemeClr val="accent2"/>
              </a:gs>
              <a:gs pos="11000">
                <a:schemeClr val="accent2"/>
              </a:gs>
              <a:gs pos="71000">
                <a:srgbClr val="C0504D">
                  <a:alpha val="0"/>
                </a:srgbClr>
              </a:gs>
              <a:gs pos="100000">
                <a:srgbClr val="C0504D">
                  <a:alpha val="0"/>
                </a:srgbClr>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6"/>
          <p:cNvSpPr/>
          <p:nvPr/>
        </p:nvSpPr>
        <p:spPr>
          <a:xfrm>
            <a:off x="0" y="2613227"/>
            <a:ext cx="3898231" cy="4259448"/>
          </a:xfrm>
          <a:prstGeom prst="rect">
            <a:avLst/>
          </a:prstGeom>
          <a:gradFill>
            <a:gsLst>
              <a:gs pos="0">
                <a:srgbClr val="31859B"/>
              </a:gs>
              <a:gs pos="2101">
                <a:srgbClr val="31859B"/>
              </a:gs>
              <a:gs pos="31000">
                <a:srgbClr val="4BACC6">
                  <a:alpha val="65882"/>
                </a:srgbClr>
              </a:gs>
              <a:gs pos="71000">
                <a:srgbClr val="C0504D">
                  <a:alpha val="0"/>
                </a:srgbClr>
              </a:gs>
              <a:gs pos="100000">
                <a:srgbClr val="C0504D">
                  <a:alpha val="0"/>
                </a:srgbClr>
              </a:gs>
            </a:gsLst>
            <a:lin ang="171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6"/>
          <p:cNvSpPr txBox="1"/>
          <p:nvPr>
            <p:ph type="title"/>
          </p:nvPr>
        </p:nvSpPr>
        <p:spPr>
          <a:xfrm>
            <a:off x="386861" y="4021743"/>
            <a:ext cx="2999656" cy="2235074"/>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3500">
                <a:solidFill>
                  <a:srgbClr val="FFFFFF"/>
                </a:solidFill>
                <a:latin typeface="Times New Roman"/>
                <a:ea typeface="Times New Roman"/>
                <a:cs typeface="Times New Roman"/>
                <a:sym typeface="Times New Roman"/>
              </a:rPr>
              <a:t>Preprocessing Steps</a:t>
            </a:r>
            <a:endParaRPr sz="3500">
              <a:solidFill>
                <a:srgbClr val="FFFFFF"/>
              </a:solidFill>
            </a:endParaRPr>
          </a:p>
        </p:txBody>
      </p:sp>
      <p:sp>
        <p:nvSpPr>
          <p:cNvPr id="160" name="Google Shape;160;p6"/>
          <p:cNvSpPr txBox="1"/>
          <p:nvPr>
            <p:ph idx="1" type="body"/>
          </p:nvPr>
        </p:nvSpPr>
        <p:spPr>
          <a:xfrm>
            <a:off x="4578069" y="923680"/>
            <a:ext cx="3898227" cy="516962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1700">
                <a:latin typeface="Calibri"/>
                <a:ea typeface="Calibri"/>
                <a:cs typeface="Calibri"/>
                <a:sym typeface="Calibri"/>
              </a:rPr>
              <a:t>Overview of data cleaning and preparation steps.</a:t>
            </a:r>
            <a:endParaRPr/>
          </a:p>
          <a:p>
            <a:pPr indent="-139700" lvl="0" marL="342900" rtl="0" algn="l">
              <a:lnSpc>
                <a:spcPct val="100000"/>
              </a:lnSpc>
              <a:spcBef>
                <a:spcPts val="600"/>
              </a:spcBef>
              <a:spcAft>
                <a:spcPts val="0"/>
              </a:spcAft>
              <a:buSzPts val="3200"/>
              <a:buNone/>
            </a:pPr>
            <a:r>
              <a:t/>
            </a:r>
            <a:endParaRPr sz="1700"/>
          </a:p>
          <a:p>
            <a:pPr indent="-254000" lvl="0" marL="342900" rtl="0" algn="l">
              <a:lnSpc>
                <a:spcPct val="100000"/>
              </a:lnSpc>
              <a:spcBef>
                <a:spcPts val="600"/>
              </a:spcBef>
              <a:spcAft>
                <a:spcPts val="0"/>
              </a:spcAft>
              <a:buSzPts val="1800"/>
              <a:buChar char="•"/>
            </a:pPr>
            <a:r>
              <a:rPr lang="en-US" sz="1700"/>
              <a:t>Extracting the Date column</a:t>
            </a:r>
            <a:endParaRPr/>
          </a:p>
          <a:p>
            <a:pPr indent="0" lvl="0" marL="342900" rtl="0" algn="l">
              <a:lnSpc>
                <a:spcPct val="100000"/>
              </a:lnSpc>
              <a:spcBef>
                <a:spcPts val="600"/>
              </a:spcBef>
              <a:spcAft>
                <a:spcPts val="0"/>
              </a:spcAft>
              <a:buSzPts val="1800"/>
              <a:buNone/>
            </a:pPr>
            <a:r>
              <a:t/>
            </a:r>
            <a:endParaRPr sz="1700"/>
          </a:p>
          <a:p>
            <a:pPr indent="-254000" lvl="0" marL="342900" rtl="0" algn="l">
              <a:lnSpc>
                <a:spcPct val="100000"/>
              </a:lnSpc>
              <a:spcBef>
                <a:spcPts val="600"/>
              </a:spcBef>
              <a:spcAft>
                <a:spcPts val="0"/>
              </a:spcAft>
              <a:buSzPts val="1800"/>
              <a:buChar char="•"/>
            </a:pPr>
            <a:r>
              <a:rPr lang="en-US" sz="1700"/>
              <a:t>Lemmatization</a:t>
            </a:r>
            <a:endParaRPr/>
          </a:p>
          <a:p>
            <a:pPr indent="0" lvl="0" marL="342900" rtl="0" algn="l">
              <a:lnSpc>
                <a:spcPct val="100000"/>
              </a:lnSpc>
              <a:spcBef>
                <a:spcPts val="600"/>
              </a:spcBef>
              <a:spcAft>
                <a:spcPts val="0"/>
              </a:spcAft>
              <a:buSzPts val="1800"/>
              <a:buNone/>
            </a:pPr>
            <a:r>
              <a:t/>
            </a:r>
            <a:endParaRPr sz="1700"/>
          </a:p>
          <a:p>
            <a:pPr indent="-254000" lvl="0" marL="342900" rtl="0" algn="l">
              <a:lnSpc>
                <a:spcPct val="100000"/>
              </a:lnSpc>
              <a:spcBef>
                <a:spcPts val="600"/>
              </a:spcBef>
              <a:spcAft>
                <a:spcPts val="600"/>
              </a:spcAft>
              <a:buSzPts val="1800"/>
              <a:buChar char="•"/>
            </a:pPr>
            <a:r>
              <a:rPr lang="en-US" sz="1700"/>
              <a:t>Removing stopwords,punctuations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grpSp>
        <p:nvGrpSpPr>
          <p:cNvPr id="165" name="Google Shape;165;p8"/>
          <p:cNvGrpSpPr/>
          <p:nvPr/>
        </p:nvGrpSpPr>
        <p:grpSpPr>
          <a:xfrm>
            <a:off x="0" y="-29768"/>
            <a:ext cx="9151630" cy="1519356"/>
            <a:chOff x="-1" y="-29768"/>
            <a:chExt cx="12202175" cy="1519356"/>
          </a:xfrm>
        </p:grpSpPr>
        <p:sp>
          <p:nvSpPr>
            <p:cNvPr id="166" name="Google Shape;166;p8"/>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8"/>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8"/>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69" name="Google Shape;169;p8"/>
          <p:cNvSpPr txBox="1"/>
          <p:nvPr>
            <p:ph type="title"/>
          </p:nvPr>
        </p:nvSpPr>
        <p:spPr>
          <a:xfrm>
            <a:off x="657518" y="301843"/>
            <a:ext cx="7857832" cy="100353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2800">
                <a:solidFill>
                  <a:srgbClr val="FFFFFF"/>
                </a:solidFill>
                <a:latin typeface="Times New Roman"/>
                <a:ea typeface="Times New Roman"/>
                <a:cs typeface="Times New Roman"/>
                <a:sym typeface="Times New Roman"/>
              </a:rPr>
              <a:t>LSA Technique - Overview</a:t>
            </a:r>
            <a:endParaRPr sz="2800">
              <a:solidFill>
                <a:srgbClr val="FFFFFF"/>
              </a:solidFill>
            </a:endParaRPr>
          </a:p>
        </p:txBody>
      </p:sp>
      <p:sp>
        <p:nvSpPr>
          <p:cNvPr id="170" name="Google Shape;170;p8"/>
          <p:cNvSpPr txBox="1"/>
          <p:nvPr>
            <p:ph idx="1" type="body"/>
          </p:nvPr>
        </p:nvSpPr>
        <p:spPr>
          <a:xfrm>
            <a:off x="657225" y="2308124"/>
            <a:ext cx="3769302" cy="367357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1700">
                <a:latin typeface="Calibri"/>
                <a:ea typeface="Calibri"/>
                <a:cs typeface="Calibri"/>
                <a:sym typeface="Calibri"/>
              </a:rPr>
              <a:t>Introduction to Latent Semantic Analysis and its application in the project.</a:t>
            </a:r>
            <a:endParaRPr/>
          </a:p>
          <a:p>
            <a:pPr indent="-330200" lvl="0" marL="342900" rtl="0" algn="l">
              <a:lnSpc>
                <a:spcPct val="100000"/>
              </a:lnSpc>
              <a:spcBef>
                <a:spcPts val="600"/>
              </a:spcBef>
              <a:spcAft>
                <a:spcPts val="0"/>
              </a:spcAft>
              <a:buSzPts val="3000"/>
              <a:buChar char="•"/>
            </a:pPr>
            <a:r>
              <a:rPr lang="en-US" sz="1700"/>
              <a:t>LSA is </a:t>
            </a:r>
            <a:r>
              <a:rPr lang="en-US" sz="1700">
                <a:highlight>
                  <a:srgbClr val="FFFFFF"/>
                </a:highlight>
                <a:latin typeface="Roboto"/>
                <a:ea typeface="Roboto"/>
                <a:cs typeface="Roboto"/>
                <a:sym typeface="Roboto"/>
              </a:rPr>
              <a:t> </a:t>
            </a:r>
            <a:r>
              <a:rPr lang="en-US" sz="1700">
                <a:latin typeface="Roboto"/>
                <a:ea typeface="Roboto"/>
                <a:cs typeface="Roboto"/>
                <a:sym typeface="Roboto"/>
              </a:rPr>
              <a:t>a method that allows us to extract topics from documents by converting their text into word-topic and document-topic matrices</a:t>
            </a:r>
            <a:endParaRPr/>
          </a:p>
          <a:p>
            <a:pPr indent="-330200" lvl="0" marL="342900" rtl="0" algn="l">
              <a:lnSpc>
                <a:spcPct val="100000"/>
              </a:lnSpc>
              <a:spcBef>
                <a:spcPts val="600"/>
              </a:spcBef>
              <a:spcAft>
                <a:spcPts val="0"/>
              </a:spcAft>
              <a:buClr>
                <a:srgbClr val="040C28"/>
              </a:buClr>
              <a:buSzPts val="3000"/>
              <a:buFont typeface="Roboto"/>
              <a:buChar char="•"/>
            </a:pPr>
            <a:r>
              <a:rPr lang="en-US" sz="1700">
                <a:latin typeface="Roboto"/>
                <a:ea typeface="Roboto"/>
                <a:cs typeface="Roboto"/>
                <a:sym typeface="Roboto"/>
              </a:rPr>
              <a:t>Overview:</a:t>
            </a:r>
            <a:endParaRPr/>
          </a:p>
          <a:p>
            <a:pPr indent="0" lvl="0" marL="342900" rtl="0" algn="l">
              <a:lnSpc>
                <a:spcPct val="100000"/>
              </a:lnSpc>
              <a:spcBef>
                <a:spcPts val="600"/>
              </a:spcBef>
              <a:spcAft>
                <a:spcPts val="600"/>
              </a:spcAft>
              <a:buSzPts val="1800"/>
              <a:buNone/>
            </a:pPr>
            <a:r>
              <a:t/>
            </a:r>
            <a:endParaRPr sz="1700">
              <a:latin typeface="Roboto"/>
              <a:ea typeface="Roboto"/>
              <a:cs typeface="Roboto"/>
              <a:sym typeface="Roboto"/>
            </a:endParaRPr>
          </a:p>
        </p:txBody>
      </p:sp>
      <p:pic>
        <p:nvPicPr>
          <p:cNvPr id="171" name="Google Shape;171;p8"/>
          <p:cNvPicPr preferRelativeResize="0"/>
          <p:nvPr/>
        </p:nvPicPr>
        <p:blipFill rotWithShape="1">
          <a:blip r:embed="rId3">
            <a:alphaModFix/>
          </a:blip>
          <a:srcRect b="31894" l="0" r="6288" t="0"/>
          <a:stretch/>
        </p:blipFill>
        <p:spPr>
          <a:xfrm>
            <a:off x="4770075" y="3450250"/>
            <a:ext cx="3716700" cy="202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grpSp>
        <p:nvGrpSpPr>
          <p:cNvPr id="176" name="Google Shape;176;p10"/>
          <p:cNvGrpSpPr/>
          <p:nvPr/>
        </p:nvGrpSpPr>
        <p:grpSpPr>
          <a:xfrm>
            <a:off x="0" y="-29768"/>
            <a:ext cx="9151630" cy="1519356"/>
            <a:chOff x="-1" y="-29768"/>
            <a:chExt cx="12202175" cy="1519356"/>
          </a:xfrm>
        </p:grpSpPr>
        <p:sp>
          <p:nvSpPr>
            <p:cNvPr id="177" name="Google Shape;177;p10"/>
            <p:cNvSpPr/>
            <p:nvPr/>
          </p:nvSpPr>
          <p:spPr>
            <a:xfrm rot="-5400000">
              <a:off x="5341412" y="-5371175"/>
              <a:ext cx="1519350" cy="12202174"/>
            </a:xfrm>
            <a:prstGeom prst="rect">
              <a:avLst/>
            </a:prstGeom>
            <a:gradFill>
              <a:gsLst>
                <a:gs pos="0">
                  <a:schemeClr val="accent5"/>
                </a:gs>
                <a:gs pos="100000">
                  <a:schemeClr val="accent2"/>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10"/>
            <p:cNvSpPr/>
            <p:nvPr/>
          </p:nvSpPr>
          <p:spPr>
            <a:xfrm rot="-5400000">
              <a:off x="8917093" y="-1801610"/>
              <a:ext cx="1507122" cy="5063040"/>
            </a:xfrm>
            <a:prstGeom prst="rect">
              <a:avLst/>
            </a:prstGeom>
            <a:gradFill>
              <a:gsLst>
                <a:gs pos="0">
                  <a:srgbClr val="92CCDC">
                    <a:alpha val="0"/>
                  </a:srgbClr>
                </a:gs>
                <a:gs pos="58999">
                  <a:srgbClr val="92CCDC">
                    <a:alpha val="0"/>
                  </a:srgbClr>
                </a:gs>
                <a:gs pos="100000">
                  <a:srgbClr val="92CCDC"/>
                </a:gs>
              </a:gsLst>
              <a:lin ang="1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10"/>
            <p:cNvSpPr/>
            <p:nvPr/>
          </p:nvSpPr>
          <p:spPr>
            <a:xfrm rot="5400000">
              <a:off x="3100712" y="-3130481"/>
              <a:ext cx="1519356" cy="7720782"/>
            </a:xfrm>
            <a:prstGeom prst="rect">
              <a:avLst/>
            </a:prstGeom>
            <a:gradFill>
              <a:gsLst>
                <a:gs pos="0">
                  <a:srgbClr val="92CCDC">
                    <a:alpha val="0"/>
                  </a:srgbClr>
                </a:gs>
                <a:gs pos="29000">
                  <a:srgbClr val="92CCDC">
                    <a:alpha val="0"/>
                  </a:srgbClr>
                </a:gs>
                <a:gs pos="100000">
                  <a:srgbClr val="31859B"/>
                </a:gs>
              </a:gsLst>
              <a:lin ang="1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0" name="Google Shape;180;p10"/>
          <p:cNvSpPr txBox="1"/>
          <p:nvPr>
            <p:ph type="title"/>
          </p:nvPr>
        </p:nvSpPr>
        <p:spPr>
          <a:xfrm>
            <a:off x="657518" y="301843"/>
            <a:ext cx="7857832" cy="100353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800">
                <a:solidFill>
                  <a:srgbClr val="FFFFFF"/>
                </a:solidFill>
                <a:latin typeface="Calibri"/>
                <a:ea typeface="Calibri"/>
                <a:cs typeface="Calibri"/>
                <a:sym typeface="Calibri"/>
              </a:rPr>
              <a:t>LSA - Results</a:t>
            </a:r>
            <a:endParaRPr sz="2800">
              <a:solidFill>
                <a:srgbClr val="FFFFFF"/>
              </a:solidFill>
            </a:endParaRPr>
          </a:p>
        </p:txBody>
      </p:sp>
      <p:sp>
        <p:nvSpPr>
          <p:cNvPr id="181" name="Google Shape;181;p10"/>
          <p:cNvSpPr txBox="1"/>
          <p:nvPr>
            <p:ph idx="1" type="body"/>
          </p:nvPr>
        </p:nvSpPr>
        <p:spPr>
          <a:xfrm>
            <a:off x="657225" y="2308124"/>
            <a:ext cx="5253196" cy="3673576"/>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1700">
                <a:latin typeface="Calibri"/>
                <a:ea typeface="Calibri"/>
                <a:cs typeface="Calibri"/>
                <a:sym typeface="Calibri"/>
              </a:rPr>
              <a:t>Results and insights gained from the LSA model.</a:t>
            </a:r>
            <a:endParaRPr/>
          </a:p>
          <a:p>
            <a:pPr indent="0" lvl="0" marL="342900" rtl="0" algn="l">
              <a:lnSpc>
                <a:spcPct val="100000"/>
              </a:lnSpc>
              <a:spcBef>
                <a:spcPts val="600"/>
              </a:spcBef>
              <a:spcAft>
                <a:spcPts val="0"/>
              </a:spcAft>
              <a:buSzPts val="1800"/>
              <a:buNone/>
            </a:pPr>
            <a:r>
              <a:t/>
            </a:r>
            <a:endParaRPr sz="1700">
              <a:highlight>
                <a:srgbClr val="FFFFFF"/>
              </a:highlight>
              <a:latin typeface="Arial"/>
              <a:ea typeface="Arial"/>
              <a:cs typeface="Arial"/>
              <a:sym typeface="Arial"/>
            </a:endParaRPr>
          </a:p>
          <a:p>
            <a:pPr indent="0" lvl="0" marL="342900" rtl="0" algn="l">
              <a:lnSpc>
                <a:spcPct val="100000"/>
              </a:lnSpc>
              <a:spcBef>
                <a:spcPts val="600"/>
              </a:spcBef>
              <a:spcAft>
                <a:spcPts val="0"/>
              </a:spcAft>
              <a:buSzPts val="1800"/>
              <a:buNone/>
            </a:pPr>
            <a:r>
              <a:rPr lang="en-US" sz="1700">
                <a:highlight>
                  <a:srgbClr val="FFFFFF"/>
                </a:highlight>
                <a:latin typeface="Arial"/>
                <a:ea typeface="Arial"/>
                <a:cs typeface="Arial"/>
                <a:sym typeface="Arial"/>
              </a:rPr>
              <a:t> </a:t>
            </a:r>
            <a:endParaRPr/>
          </a:p>
          <a:p>
            <a:pPr indent="0" lvl="0" marL="342900" rtl="0" algn="l">
              <a:lnSpc>
                <a:spcPct val="100000"/>
              </a:lnSpc>
              <a:spcBef>
                <a:spcPts val="600"/>
              </a:spcBef>
              <a:spcAft>
                <a:spcPts val="600"/>
              </a:spcAft>
              <a:buSzPts val="1800"/>
              <a:buNone/>
            </a:pPr>
            <a:r>
              <a:t/>
            </a:r>
            <a:endParaRPr sz="1700"/>
          </a:p>
        </p:txBody>
      </p:sp>
      <p:pic>
        <p:nvPicPr>
          <p:cNvPr id="182" name="Google Shape;182;p10"/>
          <p:cNvPicPr preferRelativeResize="0"/>
          <p:nvPr/>
        </p:nvPicPr>
        <p:blipFill rotWithShape="1">
          <a:blip r:embed="rId3">
            <a:alphaModFix/>
          </a:blip>
          <a:srcRect b="0" l="0" r="0" t="0"/>
          <a:stretch/>
        </p:blipFill>
        <p:spPr>
          <a:xfrm>
            <a:off x="887167" y="3325004"/>
            <a:ext cx="7619660" cy="3123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12"/>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12"/>
          <p:cNvSpPr/>
          <p:nvPr/>
        </p:nvSpPr>
        <p:spPr>
          <a:xfrm flipH="1" rot="5400000">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12"/>
          <p:cNvSpPr/>
          <p:nvPr/>
        </p:nvSpPr>
        <p:spPr>
          <a:xfrm flipH="1" rot="5400000">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12"/>
          <p:cNvSpPr/>
          <p:nvPr/>
        </p:nvSpPr>
        <p:spPr>
          <a:xfrm flipH="1" rot="5400000">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12"/>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12"/>
          <p:cNvSpPr/>
          <p:nvPr/>
        </p:nvSpPr>
        <p:spPr>
          <a:xfrm flipH="1" rot="5400000">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12"/>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4400"/>
              <a:buFont typeface="Calibri"/>
              <a:buNone/>
            </a:pPr>
            <a:r>
              <a:rPr lang="en-US" sz="3500">
                <a:solidFill>
                  <a:srgbClr val="FFFFFF"/>
                </a:solidFill>
                <a:latin typeface="Calibri"/>
                <a:ea typeface="Calibri"/>
                <a:cs typeface="Calibri"/>
                <a:sym typeface="Calibri"/>
              </a:rPr>
              <a:t>LDA Technique - Overview</a:t>
            </a:r>
            <a:endParaRPr sz="3500">
              <a:solidFill>
                <a:srgbClr val="FFFFFF"/>
              </a:solidFill>
            </a:endParaRPr>
          </a:p>
        </p:txBody>
      </p:sp>
      <p:sp>
        <p:nvSpPr>
          <p:cNvPr id="195" name="Google Shape;195;p12"/>
          <p:cNvSpPr txBox="1"/>
          <p:nvPr>
            <p:ph idx="1" type="body"/>
          </p:nvPr>
        </p:nvSpPr>
        <p:spPr>
          <a:xfrm>
            <a:off x="3607694" y="649480"/>
            <a:ext cx="4916510" cy="5546047"/>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SzPts val="3200"/>
              <a:buChar char="•"/>
            </a:pPr>
            <a:r>
              <a:rPr lang="en-US" sz="1700"/>
              <a:t>Latent Dirichlet Allocation (LDA) is a topic modeling technique that helps us uncover the hidden themes or topics within a large collection of documents, such as academic articles.</a:t>
            </a:r>
            <a:endParaRPr/>
          </a:p>
          <a:p>
            <a:pPr indent="-342900" lvl="0" marL="342900" rtl="0" algn="l">
              <a:lnSpc>
                <a:spcPct val="100000"/>
              </a:lnSpc>
              <a:spcBef>
                <a:spcPts val="600"/>
              </a:spcBef>
              <a:spcAft>
                <a:spcPts val="600"/>
              </a:spcAft>
              <a:buSzPts val="3200"/>
              <a:buChar char="•"/>
            </a:pPr>
            <a:r>
              <a:rPr lang="en-US" sz="1700"/>
              <a:t>A generative probabilistic model for topic modeling.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