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57"/>
  </p:notesMasterIdLst>
  <p:handoutMasterIdLst>
    <p:handoutMasterId r:id="rId58"/>
  </p:handoutMasterIdLst>
  <p:sldIdLst>
    <p:sldId id="1192" r:id="rId2"/>
    <p:sldId id="1267" r:id="rId3"/>
    <p:sldId id="1293" r:id="rId4"/>
    <p:sldId id="1294" r:id="rId5"/>
    <p:sldId id="1295" r:id="rId6"/>
    <p:sldId id="1296" r:id="rId7"/>
    <p:sldId id="1297" r:id="rId8"/>
    <p:sldId id="1298" r:id="rId9"/>
    <p:sldId id="1299" r:id="rId10"/>
    <p:sldId id="1300" r:id="rId11"/>
    <p:sldId id="1301" r:id="rId12"/>
    <p:sldId id="1322" r:id="rId13"/>
    <p:sldId id="1303" r:id="rId14"/>
    <p:sldId id="1304" r:id="rId15"/>
    <p:sldId id="1305" r:id="rId16"/>
    <p:sldId id="1306" r:id="rId17"/>
    <p:sldId id="1307" r:id="rId18"/>
    <p:sldId id="1308" r:id="rId19"/>
    <p:sldId id="1309" r:id="rId20"/>
    <p:sldId id="1310" r:id="rId21"/>
    <p:sldId id="1311" r:id="rId22"/>
    <p:sldId id="1312" r:id="rId23"/>
    <p:sldId id="1313" r:id="rId24"/>
    <p:sldId id="1314" r:id="rId25"/>
    <p:sldId id="1315" r:id="rId26"/>
    <p:sldId id="1316" r:id="rId27"/>
    <p:sldId id="1317" r:id="rId28"/>
    <p:sldId id="1321" r:id="rId29"/>
    <p:sldId id="1323" r:id="rId30"/>
    <p:sldId id="1324" r:id="rId31"/>
    <p:sldId id="1325" r:id="rId32"/>
    <p:sldId id="1326" r:id="rId33"/>
    <p:sldId id="1327" r:id="rId34"/>
    <p:sldId id="1367" r:id="rId35"/>
    <p:sldId id="1368" r:id="rId36"/>
    <p:sldId id="1369" r:id="rId37"/>
    <p:sldId id="1370" r:id="rId38"/>
    <p:sldId id="1332" r:id="rId39"/>
    <p:sldId id="1333" r:id="rId40"/>
    <p:sldId id="1335" r:id="rId41"/>
    <p:sldId id="1336" r:id="rId42"/>
    <p:sldId id="1364" r:id="rId43"/>
    <p:sldId id="1338" r:id="rId44"/>
    <p:sldId id="1339" r:id="rId45"/>
    <p:sldId id="1351" r:id="rId46"/>
    <p:sldId id="1365" r:id="rId47"/>
    <p:sldId id="1353" r:id="rId48"/>
    <p:sldId id="1354" r:id="rId49"/>
    <p:sldId id="1355" r:id="rId50"/>
    <p:sldId id="1357" r:id="rId51"/>
    <p:sldId id="1360" r:id="rId52"/>
    <p:sldId id="1362" r:id="rId53"/>
    <p:sldId id="1319" r:id="rId54"/>
    <p:sldId id="1363" r:id="rId55"/>
    <p:sldId id="1366" r:id="rId56"/>
  </p:sldIdLst>
  <p:sldSz cx="9144000" cy="6858000" type="screen4x3"/>
  <p:notesSz cx="6858000" cy="9296400"/>
  <p:defaultTextStyle>
    <a:defPPr>
      <a:defRPr lang="en-US"/>
    </a:defPPr>
    <a:lvl1pPr algn="ctr" rtl="0" fontAlgn="base">
      <a:spcBef>
        <a:spcPct val="50000"/>
      </a:spcBef>
      <a:spcAft>
        <a:spcPct val="30000"/>
      </a:spcAft>
      <a:buClr>
        <a:schemeClr val="tx1"/>
      </a:buClr>
      <a:defRPr sz="1400" kern="1200">
        <a:solidFill>
          <a:schemeClr val="bg1"/>
        </a:solidFill>
        <a:latin typeface="Arial" charset="0"/>
        <a:ea typeface="+mn-ea"/>
        <a:cs typeface="+mn-cs"/>
      </a:defRPr>
    </a:lvl1pPr>
    <a:lvl2pPr marL="457200" algn="ctr" rtl="0" fontAlgn="base">
      <a:spcBef>
        <a:spcPct val="50000"/>
      </a:spcBef>
      <a:spcAft>
        <a:spcPct val="30000"/>
      </a:spcAft>
      <a:buClr>
        <a:schemeClr val="tx1"/>
      </a:buClr>
      <a:defRPr sz="1400" kern="1200">
        <a:solidFill>
          <a:schemeClr val="bg1"/>
        </a:solidFill>
        <a:latin typeface="Arial" charset="0"/>
        <a:ea typeface="+mn-ea"/>
        <a:cs typeface="+mn-cs"/>
      </a:defRPr>
    </a:lvl2pPr>
    <a:lvl3pPr marL="914400" algn="ctr" rtl="0" fontAlgn="base">
      <a:spcBef>
        <a:spcPct val="50000"/>
      </a:spcBef>
      <a:spcAft>
        <a:spcPct val="30000"/>
      </a:spcAft>
      <a:buClr>
        <a:schemeClr val="tx1"/>
      </a:buClr>
      <a:defRPr sz="1400" kern="1200">
        <a:solidFill>
          <a:schemeClr val="bg1"/>
        </a:solidFill>
        <a:latin typeface="Arial" charset="0"/>
        <a:ea typeface="+mn-ea"/>
        <a:cs typeface="+mn-cs"/>
      </a:defRPr>
    </a:lvl3pPr>
    <a:lvl4pPr marL="1371600" algn="ctr" rtl="0" fontAlgn="base">
      <a:spcBef>
        <a:spcPct val="50000"/>
      </a:spcBef>
      <a:spcAft>
        <a:spcPct val="30000"/>
      </a:spcAft>
      <a:buClr>
        <a:schemeClr val="tx1"/>
      </a:buClr>
      <a:defRPr sz="1400" kern="1200">
        <a:solidFill>
          <a:schemeClr val="bg1"/>
        </a:solidFill>
        <a:latin typeface="Arial" charset="0"/>
        <a:ea typeface="+mn-ea"/>
        <a:cs typeface="+mn-cs"/>
      </a:defRPr>
    </a:lvl4pPr>
    <a:lvl5pPr marL="1828800" algn="ctr" rtl="0" fontAlgn="base">
      <a:spcBef>
        <a:spcPct val="50000"/>
      </a:spcBef>
      <a:spcAft>
        <a:spcPct val="30000"/>
      </a:spcAft>
      <a:buClr>
        <a:schemeClr val="tx1"/>
      </a:buClr>
      <a:defRPr sz="1400" kern="1200">
        <a:solidFill>
          <a:schemeClr val="bg1"/>
        </a:solidFill>
        <a:latin typeface="Arial" charset="0"/>
        <a:ea typeface="+mn-ea"/>
        <a:cs typeface="+mn-cs"/>
      </a:defRPr>
    </a:lvl5pPr>
    <a:lvl6pPr marL="2286000" algn="l" defTabSz="914400" rtl="0" eaLnBrk="1" latinLnBrk="0" hangingPunct="1">
      <a:defRPr sz="1400" kern="1200">
        <a:solidFill>
          <a:schemeClr val="bg1"/>
        </a:solidFill>
        <a:latin typeface="Arial" charset="0"/>
        <a:ea typeface="+mn-ea"/>
        <a:cs typeface="+mn-cs"/>
      </a:defRPr>
    </a:lvl6pPr>
    <a:lvl7pPr marL="2743200" algn="l" defTabSz="914400" rtl="0" eaLnBrk="1" latinLnBrk="0" hangingPunct="1">
      <a:defRPr sz="1400" kern="1200">
        <a:solidFill>
          <a:schemeClr val="bg1"/>
        </a:solidFill>
        <a:latin typeface="Arial" charset="0"/>
        <a:ea typeface="+mn-ea"/>
        <a:cs typeface="+mn-cs"/>
      </a:defRPr>
    </a:lvl7pPr>
    <a:lvl8pPr marL="3200400" algn="l" defTabSz="914400" rtl="0" eaLnBrk="1" latinLnBrk="0" hangingPunct="1">
      <a:defRPr sz="1400" kern="1200">
        <a:solidFill>
          <a:schemeClr val="bg1"/>
        </a:solidFill>
        <a:latin typeface="Arial" charset="0"/>
        <a:ea typeface="+mn-ea"/>
        <a:cs typeface="+mn-cs"/>
      </a:defRPr>
    </a:lvl8pPr>
    <a:lvl9pPr marL="3657600" algn="l" defTabSz="914400" rtl="0" eaLnBrk="1" latinLnBrk="0" hangingPunct="1">
      <a:defRPr sz="1400" kern="1200">
        <a:solidFill>
          <a:schemeClr val="bg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notes" clrMode="bw" scaleToFitPaper="1" frameSlides="1"/>
  <p:clrMru>
    <a:srgbClr val="0033CC"/>
    <a:srgbClr val="000099"/>
    <a:srgbClr val="000066"/>
    <a:srgbClr val="993300"/>
    <a:srgbClr val="003399"/>
    <a:srgbClr val="FF6600"/>
    <a:srgbClr val="777777"/>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112" autoAdjust="0"/>
    <p:restoredTop sz="80719" autoAdjust="0"/>
  </p:normalViewPr>
  <p:slideViewPr>
    <p:cSldViewPr snapToGrid="0">
      <p:cViewPr>
        <p:scale>
          <a:sx n="50" d="100"/>
          <a:sy n="50" d="100"/>
        </p:scale>
        <p:origin x="-1416" y="-738"/>
      </p:cViewPr>
      <p:guideLst>
        <p:guide orient="horz" pos="2160"/>
        <p:guide pos="2880"/>
      </p:guideLst>
    </p:cSldViewPr>
  </p:slideViewPr>
  <p:outlineViewPr>
    <p:cViewPr>
      <p:scale>
        <a:sx n="25" d="100"/>
        <a:sy n="25" d="100"/>
      </p:scale>
      <p:origin x="0" y="0"/>
    </p:cViewPr>
  </p:outlineViewPr>
  <p:notesTextViewPr>
    <p:cViewPr>
      <p:scale>
        <a:sx n="100" d="100"/>
        <a:sy n="100" d="100"/>
      </p:scale>
      <p:origin x="0" y="0"/>
    </p:cViewPr>
  </p:notesTextViewPr>
  <p:sorterViewPr>
    <p:cViewPr>
      <p:scale>
        <a:sx n="120" d="100"/>
        <a:sy n="120" d="100"/>
      </p:scale>
      <p:origin x="0" y="18168"/>
    </p:cViewPr>
  </p:sorterViewPr>
  <p:notesViewPr>
    <p:cSldViewPr snapToGrid="0">
      <p:cViewPr>
        <p:scale>
          <a:sx n="100" d="100"/>
          <a:sy n="100" d="100"/>
        </p:scale>
        <p:origin x="-1548" y="648"/>
      </p:cViewPr>
      <p:guideLst>
        <p:guide orient="horz" pos="2928"/>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61"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034" name="Rectangle 2"/>
          <p:cNvSpPr>
            <a:spLocks noGrp="1" noChangeArrowheads="1"/>
          </p:cNvSpPr>
          <p:nvPr>
            <p:ph type="hdr" sz="quarter"/>
          </p:nvPr>
        </p:nvSpPr>
        <p:spPr bwMode="auto">
          <a:xfrm>
            <a:off x="0" y="0"/>
            <a:ext cx="2971800"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l" defTabSz="931863">
              <a:spcBef>
                <a:spcPct val="0"/>
              </a:spcBef>
              <a:spcAft>
                <a:spcPct val="0"/>
              </a:spcAft>
              <a:buClrTx/>
              <a:defRPr sz="1200" b="1">
                <a:solidFill>
                  <a:schemeClr val="tx1"/>
                </a:solidFill>
                <a:latin typeface="Times New Roman" pitchFamily="18" charset="0"/>
              </a:defRPr>
            </a:lvl1pPr>
          </a:lstStyle>
          <a:p>
            <a:pPr>
              <a:defRPr/>
            </a:pPr>
            <a:endParaRPr lang="en-US" altLang="en-US"/>
          </a:p>
        </p:txBody>
      </p:sp>
      <p:sp>
        <p:nvSpPr>
          <p:cNvPr id="44035" name="Rectangle 3"/>
          <p:cNvSpPr>
            <a:spLocks noGrp="1" noChangeArrowheads="1"/>
          </p:cNvSpPr>
          <p:nvPr>
            <p:ph type="dt" sz="quarter" idx="1"/>
          </p:nvPr>
        </p:nvSpPr>
        <p:spPr bwMode="auto">
          <a:xfrm>
            <a:off x="3886200" y="0"/>
            <a:ext cx="2971800"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r" defTabSz="931863">
              <a:spcBef>
                <a:spcPct val="0"/>
              </a:spcBef>
              <a:spcAft>
                <a:spcPct val="0"/>
              </a:spcAft>
              <a:buClrTx/>
              <a:defRPr sz="1200" b="1">
                <a:solidFill>
                  <a:schemeClr val="tx1"/>
                </a:solidFill>
                <a:latin typeface="Times New Roman" pitchFamily="18" charset="0"/>
              </a:defRPr>
            </a:lvl1pPr>
          </a:lstStyle>
          <a:p>
            <a:pPr>
              <a:defRPr/>
            </a:pPr>
            <a:endParaRPr lang="en-US" altLang="en-US"/>
          </a:p>
        </p:txBody>
      </p:sp>
      <p:sp>
        <p:nvSpPr>
          <p:cNvPr id="44036" name="Rectangle 4"/>
          <p:cNvSpPr>
            <a:spLocks noGrp="1" noChangeArrowheads="1"/>
          </p:cNvSpPr>
          <p:nvPr>
            <p:ph type="ftr" sz="quarter" idx="2"/>
          </p:nvPr>
        </p:nvSpPr>
        <p:spPr bwMode="auto">
          <a:xfrm>
            <a:off x="0" y="8831263"/>
            <a:ext cx="2971800" cy="465137"/>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l" defTabSz="931863">
              <a:spcBef>
                <a:spcPct val="0"/>
              </a:spcBef>
              <a:spcAft>
                <a:spcPct val="0"/>
              </a:spcAft>
              <a:buClrTx/>
              <a:defRPr sz="1200" b="1">
                <a:solidFill>
                  <a:schemeClr val="tx1"/>
                </a:solidFill>
                <a:latin typeface="Times New Roman" pitchFamily="18" charset="0"/>
              </a:defRPr>
            </a:lvl1pPr>
          </a:lstStyle>
          <a:p>
            <a:pPr>
              <a:defRPr/>
            </a:pPr>
            <a:endParaRPr lang="en-US" altLang="en-US"/>
          </a:p>
        </p:txBody>
      </p:sp>
      <p:sp>
        <p:nvSpPr>
          <p:cNvPr id="44037" name="Rectangle 5"/>
          <p:cNvSpPr>
            <a:spLocks noGrp="1" noChangeArrowheads="1"/>
          </p:cNvSpPr>
          <p:nvPr>
            <p:ph type="sldNum" sz="quarter" idx="3"/>
          </p:nvPr>
        </p:nvSpPr>
        <p:spPr bwMode="auto">
          <a:xfrm>
            <a:off x="3886200" y="8831263"/>
            <a:ext cx="2971800" cy="465137"/>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r" defTabSz="931863">
              <a:spcBef>
                <a:spcPct val="0"/>
              </a:spcBef>
              <a:spcAft>
                <a:spcPct val="0"/>
              </a:spcAft>
              <a:buClrTx/>
              <a:defRPr sz="1200" b="1">
                <a:solidFill>
                  <a:schemeClr val="tx1"/>
                </a:solidFill>
                <a:latin typeface="Times New Roman" pitchFamily="18" charset="0"/>
              </a:defRPr>
            </a:lvl1pPr>
          </a:lstStyle>
          <a:p>
            <a:pPr>
              <a:defRPr/>
            </a:pPr>
            <a:fld id="{7A673184-118A-48AC-9F93-F9AD3108C2F3}" type="slidenum">
              <a:rPr lang="en-US" altLang="en-US"/>
              <a:pPr>
                <a:defRPr/>
              </a:pPr>
              <a:t>‹#›</a:t>
            </a:fld>
            <a:endParaRPr lang="en-US" altLang="en-US"/>
          </a:p>
        </p:txBody>
      </p:sp>
    </p:spTree>
    <p:extLst>
      <p:ext uri="{BB962C8B-B14F-4D97-AF65-F5344CB8AC3E}">
        <p14:creationId xmlns:p14="http://schemas.microsoft.com/office/powerpoint/2010/main" val="380621664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818" name="Overhead"/>
          <p:cNvSpPr>
            <a:spLocks noGrp="1" noRot="1" noChangeAspect="1" noChangeArrowheads="1" noTextEdit="1"/>
          </p:cNvSpPr>
          <p:nvPr>
            <p:ph type="sldImg" idx="2"/>
          </p:nvPr>
        </p:nvSpPr>
        <p:spPr bwMode="auto">
          <a:xfrm>
            <a:off x="717550" y="630238"/>
            <a:ext cx="5430838" cy="40735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3" name="StudentNote"/>
          <p:cNvSpPr>
            <a:spLocks noGrp="1" noChangeArrowheads="1"/>
          </p:cNvSpPr>
          <p:nvPr>
            <p:ph type="body" sz="quarter" idx="3"/>
          </p:nvPr>
        </p:nvSpPr>
        <p:spPr bwMode="auto">
          <a:xfrm>
            <a:off x="406400" y="4899025"/>
            <a:ext cx="6069013" cy="383540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p>
            <a:pPr lvl="0"/>
            <a:r>
              <a:rPr lang="en-US" altLang="en-US" noProof="0" smtClean="0"/>
              <a:t>Click to edit Master text styles</a:t>
            </a:r>
          </a:p>
          <a:p>
            <a:pPr lvl="1"/>
            <a:r>
              <a:rPr lang="en-US" altLang="en-US" noProof="0" smtClean="0"/>
              <a:t>Second level</a:t>
            </a:r>
          </a:p>
          <a:p>
            <a:pPr lvl="2"/>
            <a:r>
              <a:rPr lang="en-US" altLang="en-US" noProof="0" smtClean="0"/>
              <a:t>Third level</a:t>
            </a:r>
          </a:p>
          <a:p>
            <a:pPr lvl="3"/>
            <a:r>
              <a:rPr lang="en-US" altLang="en-US" noProof="0" smtClean="0"/>
              <a:t>Fourth level</a:t>
            </a:r>
          </a:p>
          <a:p>
            <a:pPr lvl="4"/>
            <a:r>
              <a:rPr lang="en-US" altLang="en-US" noProof="0" smtClean="0"/>
              <a:t>Fifth level</a:t>
            </a:r>
          </a:p>
        </p:txBody>
      </p:sp>
      <p:sp>
        <p:nvSpPr>
          <p:cNvPr id="22543" name="SectionName"/>
          <p:cNvSpPr>
            <a:spLocks noGrp="1" noChangeArrowheads="1"/>
          </p:cNvSpPr>
          <p:nvPr>
            <p:ph type="hdr" sz="quarter"/>
          </p:nvPr>
        </p:nvSpPr>
        <p:spPr bwMode="auto">
          <a:xfrm>
            <a:off x="692150" y="320675"/>
            <a:ext cx="5480050" cy="212725"/>
          </a:xfrm>
          <a:prstGeom prst="rect">
            <a:avLst/>
          </a:prstGeom>
          <a:noFill/>
          <a:ln w="9525">
            <a:noFill/>
            <a:miter lim="800000"/>
            <a:headEnd/>
            <a:tailEnd/>
          </a:ln>
          <a:effectLst/>
        </p:spPr>
        <p:txBody>
          <a:bodyPr vert="horz" wrap="square" lIns="0" tIns="0" rIns="0" bIns="0" numCol="1" anchor="b" anchorCtr="0" compatLnSpc="1">
            <a:prstTxWarp prst="textNoShape">
              <a:avLst/>
            </a:prstTxWarp>
          </a:bodyPr>
          <a:lstStyle>
            <a:lvl1pPr algn="l" defTabSz="942975" eaLnBrk="0" hangingPunct="0">
              <a:lnSpc>
                <a:spcPts val="1875"/>
              </a:lnSpc>
              <a:spcBef>
                <a:spcPts val="625"/>
              </a:spcBef>
              <a:spcAft>
                <a:spcPct val="0"/>
              </a:spcAft>
              <a:buClrTx/>
              <a:buFont typeface="Wingdings" pitchFamily="2" charset="2"/>
              <a:buNone/>
              <a:tabLst>
                <a:tab pos="5591175" algn="r"/>
              </a:tabLst>
              <a:defRPr sz="1200">
                <a:solidFill>
                  <a:schemeClr val="tx1"/>
                </a:solidFill>
                <a:latin typeface="Arial" charset="0"/>
              </a:defRPr>
            </a:lvl1pPr>
          </a:lstStyle>
          <a:p>
            <a:pPr>
              <a:defRPr/>
            </a:pPr>
            <a:r>
              <a:rPr lang="en-US" altLang="en-US"/>
              <a:t>	</a:t>
            </a:r>
            <a:endParaRPr lang="en-US"/>
          </a:p>
        </p:txBody>
      </p:sp>
      <p:sp>
        <p:nvSpPr>
          <p:cNvPr id="22544" name="ModuleNumber" hidden="1"/>
          <p:cNvSpPr>
            <a:spLocks noChangeArrowheads="1"/>
          </p:cNvSpPr>
          <p:nvPr/>
        </p:nvSpPr>
        <p:spPr bwMode="auto">
          <a:xfrm>
            <a:off x="4157663" y="320675"/>
            <a:ext cx="2551112" cy="157163"/>
          </a:xfrm>
          <a:prstGeom prst="rect">
            <a:avLst/>
          </a:prstGeom>
          <a:noFill/>
          <a:ln w="9525">
            <a:noFill/>
            <a:miter lim="800000"/>
            <a:headEnd/>
            <a:tailEnd/>
          </a:ln>
          <a:effectLst/>
        </p:spPr>
        <p:txBody>
          <a:bodyPr lIns="0" tIns="0" rIns="0" bIns="0" anchor="b"/>
          <a:lstStyle/>
          <a:p>
            <a:pPr algn="r" defTabSz="942975" eaLnBrk="0" hangingPunct="0">
              <a:lnSpc>
                <a:spcPts val="1875"/>
              </a:lnSpc>
              <a:spcBef>
                <a:spcPts val="625"/>
              </a:spcBef>
              <a:spcAft>
                <a:spcPct val="0"/>
              </a:spcAft>
              <a:buClrTx/>
              <a:buFont typeface="Wingdings" pitchFamily="2" charset="2"/>
              <a:buNone/>
              <a:defRPr/>
            </a:pPr>
            <a:r>
              <a:rPr lang="en-US" sz="1100" i="1">
                <a:solidFill>
                  <a:srgbClr val="000000"/>
                </a:solidFill>
                <a:latin typeface="Times New Roman" pitchFamily="18" charset="0"/>
                <a:cs typeface="Times New Roman" pitchFamily="18" charset="0"/>
              </a:rPr>
              <a:t>Introduction, 2.</a:t>
            </a:r>
            <a:fld id="{FE97B2EC-5260-4CA7-AF6D-C7133D17A679}" type="slidenum">
              <a:rPr lang="en-US" sz="1100" i="1">
                <a:solidFill>
                  <a:srgbClr val="000000"/>
                </a:solidFill>
                <a:latin typeface="Times New Roman" pitchFamily="18" charset="0"/>
                <a:cs typeface="Times New Roman" pitchFamily="18" charset="0"/>
              </a:rPr>
              <a:pPr algn="r" defTabSz="942975" eaLnBrk="0" hangingPunct="0">
                <a:lnSpc>
                  <a:spcPts val="1875"/>
                </a:lnSpc>
                <a:spcBef>
                  <a:spcPts val="625"/>
                </a:spcBef>
                <a:spcAft>
                  <a:spcPct val="0"/>
                </a:spcAft>
                <a:buClrTx/>
                <a:buFont typeface="Wingdings" pitchFamily="2" charset="2"/>
                <a:buNone/>
                <a:defRPr/>
              </a:pPr>
              <a:t>‹#›</a:t>
            </a:fld>
            <a:endParaRPr lang="en-US" sz="1100" i="1">
              <a:solidFill>
                <a:srgbClr val="000000"/>
              </a:solidFill>
              <a:latin typeface="Times New Roman" pitchFamily="18" charset="0"/>
              <a:cs typeface="Times New Roman" pitchFamily="18" charset="0"/>
            </a:endParaRPr>
          </a:p>
        </p:txBody>
      </p:sp>
      <p:sp>
        <p:nvSpPr>
          <p:cNvPr id="22546" name="Line 18"/>
          <p:cNvSpPr>
            <a:spLocks noChangeShapeType="1"/>
          </p:cNvSpPr>
          <p:nvPr/>
        </p:nvSpPr>
        <p:spPr bwMode="auto">
          <a:xfrm>
            <a:off x="406400" y="8905875"/>
            <a:ext cx="6069013" cy="0"/>
          </a:xfrm>
          <a:prstGeom prst="line">
            <a:avLst/>
          </a:prstGeom>
          <a:noFill/>
          <a:ln w="6350">
            <a:solidFill>
              <a:schemeClr val="tx2"/>
            </a:solidFill>
            <a:round/>
            <a:headEnd/>
            <a:tailEnd/>
          </a:ln>
          <a:effectLst/>
        </p:spPr>
        <p:txBody>
          <a:bodyPr lIns="0" tIns="0" rIns="0" bIns="0" anchor="ctr">
            <a:spAutoFit/>
          </a:bodyPr>
          <a:lstStyle/>
          <a:p>
            <a:pPr>
              <a:defRPr/>
            </a:pPr>
            <a:endParaRPr lang="en-US"/>
          </a:p>
        </p:txBody>
      </p:sp>
      <p:sp>
        <p:nvSpPr>
          <p:cNvPr id="22548" name="Copyright"/>
          <p:cNvSpPr>
            <a:spLocks noGrp="1" noChangeArrowheads="1"/>
          </p:cNvSpPr>
          <p:nvPr>
            <p:ph type="sldNum" sz="quarter" idx="5"/>
          </p:nvPr>
        </p:nvSpPr>
        <p:spPr bwMode="auto">
          <a:xfrm>
            <a:off x="454025" y="8905875"/>
            <a:ext cx="5951538" cy="261938"/>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l" defTabSz="931863">
              <a:spcBef>
                <a:spcPct val="0"/>
              </a:spcBef>
              <a:spcAft>
                <a:spcPct val="0"/>
              </a:spcAft>
              <a:buClrTx/>
              <a:tabLst>
                <a:tab pos="2743200" algn="ctr"/>
              </a:tabLst>
              <a:defRPr sz="1200">
                <a:solidFill>
                  <a:schemeClr val="tx1"/>
                </a:solidFill>
                <a:latin typeface="Arial" charset="0"/>
              </a:defRPr>
            </a:lvl1pPr>
          </a:lstStyle>
          <a:p>
            <a:pPr>
              <a:defRPr/>
            </a:pPr>
            <a:r>
              <a:rPr lang="en-US" altLang="en-US"/>
              <a:t>	The Claims Process - </a:t>
            </a:r>
            <a:fld id="{9FB8FD73-0457-413E-8D2C-07C797AF8456}" type="slidenum">
              <a:rPr lang="en-US" altLang="en-US"/>
              <a:pPr>
                <a:defRPr/>
              </a:pPr>
              <a:t>‹#›</a:t>
            </a:fld>
            <a:endParaRPr lang="en-US" altLang="en-US"/>
          </a:p>
        </p:txBody>
      </p:sp>
    </p:spTree>
    <p:extLst>
      <p:ext uri="{BB962C8B-B14F-4D97-AF65-F5344CB8AC3E}">
        <p14:creationId xmlns:p14="http://schemas.microsoft.com/office/powerpoint/2010/main" val="980653162"/>
      </p:ext>
    </p:extLst>
  </p:cSld>
  <p:clrMap bg1="lt1" tx1="dk1" bg2="lt2" tx2="dk2" accent1="accent1" accent2="accent2" accent3="accent3" accent4="accent4" accent5="accent5" accent6="accent6" hlink="hlink" folHlink="folHlink"/>
  <p:hf ftr="0" dt="0"/>
  <p:notesStyle>
    <a:lvl1pPr algn="l" rtl="0" eaLnBrk="0" fontAlgn="base" hangingPunct="0">
      <a:spcBef>
        <a:spcPct val="10000"/>
      </a:spcBef>
      <a:spcAft>
        <a:spcPct val="0"/>
      </a:spcAft>
      <a:defRPr sz="1000" kern="1200">
        <a:solidFill>
          <a:schemeClr val="tx1"/>
        </a:solidFill>
        <a:latin typeface="Arial" charset="0"/>
        <a:ea typeface="+mn-ea"/>
        <a:cs typeface="+mn-cs"/>
      </a:defRPr>
    </a:lvl1pPr>
    <a:lvl2pPr marL="342900" indent="-114300" algn="l" rtl="0" eaLnBrk="0" fontAlgn="base" hangingPunct="0">
      <a:spcBef>
        <a:spcPct val="10000"/>
      </a:spcBef>
      <a:spcAft>
        <a:spcPct val="0"/>
      </a:spcAft>
      <a:buChar char="•"/>
      <a:defRPr sz="1000" kern="1200">
        <a:solidFill>
          <a:schemeClr val="tx1"/>
        </a:solidFill>
        <a:latin typeface="Arial" charset="0"/>
        <a:ea typeface="+mn-ea"/>
        <a:cs typeface="+mn-cs"/>
      </a:defRPr>
    </a:lvl2pPr>
    <a:lvl3pPr marL="571500" indent="-114300" algn="l" rtl="0" eaLnBrk="0" fontAlgn="base" hangingPunct="0">
      <a:spcBef>
        <a:spcPct val="10000"/>
      </a:spcBef>
      <a:spcAft>
        <a:spcPct val="0"/>
      </a:spcAft>
      <a:buChar char="•"/>
      <a:defRPr sz="1000" kern="1200">
        <a:solidFill>
          <a:schemeClr val="tx1"/>
        </a:solidFill>
        <a:latin typeface="Arial" charset="0"/>
        <a:ea typeface="+mn-ea"/>
        <a:cs typeface="+mn-cs"/>
      </a:defRPr>
    </a:lvl3pPr>
    <a:lvl4pPr marL="800100" indent="-114300" algn="l" rtl="0" eaLnBrk="0" fontAlgn="base" hangingPunct="0">
      <a:spcBef>
        <a:spcPct val="10000"/>
      </a:spcBef>
      <a:spcAft>
        <a:spcPct val="0"/>
      </a:spcAft>
      <a:buChar char="•"/>
      <a:defRPr sz="1000" kern="1200">
        <a:solidFill>
          <a:schemeClr val="tx1"/>
        </a:solidFill>
        <a:latin typeface="Arial" charset="0"/>
        <a:ea typeface="+mn-ea"/>
        <a:cs typeface="+mn-cs"/>
      </a:defRPr>
    </a:lvl4pPr>
    <a:lvl5pPr marL="1028700" indent="-114300" algn="l" rtl="0" eaLnBrk="0" fontAlgn="base" hangingPunct="0">
      <a:spcBef>
        <a:spcPct val="10000"/>
      </a:spcBef>
      <a:spcAft>
        <a:spcPct val="0"/>
      </a:spcAft>
      <a:buChar char="•"/>
      <a:defRPr sz="10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3584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dirty="0" smtClean="0">
                <a:solidFill>
                  <a:schemeClr val="tx1"/>
                </a:solidFill>
              </a:rPr>
              <a:t>	The Claims Process &amp; Claim Intake - </a:t>
            </a:r>
            <a:fld id="{4A83568F-27E6-4D40-A3DA-562C858FA403}" type="slidenum">
              <a:rPr lang="en-US" altLang="en-US" sz="1200" smtClean="0">
                <a:solidFill>
                  <a:schemeClr val="tx1"/>
                </a:solidFill>
              </a:rPr>
              <a:pPr eaLnBrk="1" hangingPunct="1"/>
              <a:t>1</a:t>
            </a:fld>
            <a:endParaRPr lang="en-US" altLang="en-US" sz="1200" dirty="0" smtClean="0">
              <a:solidFill>
                <a:schemeClr val="tx1"/>
              </a:solidFill>
            </a:endParaRPr>
          </a:p>
        </p:txBody>
      </p:sp>
      <p:sp>
        <p:nvSpPr>
          <p:cNvPr id="35844" name="Rectangle 2"/>
          <p:cNvSpPr>
            <a:spLocks noGrp="1" noRot="1" noChangeAspect="1" noChangeArrowheads="1" noTextEdit="1"/>
          </p:cNvSpPr>
          <p:nvPr>
            <p:ph type="sldImg"/>
          </p:nvPr>
        </p:nvSpPr>
        <p:spPr>
          <a:xfrm>
            <a:off x="715963" y="630238"/>
            <a:ext cx="5430837" cy="4073525"/>
          </a:xfrm>
          <a:ln/>
        </p:spPr>
      </p:sp>
      <p:sp>
        <p:nvSpPr>
          <p:cNvPr id="3584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Guidewire training materials contain Guidewire proprietary information that is subject to confidentiality and non-disclosure agreements. You agree to use the information in this manual solely for the purpose of training to implement Guidewire software solutions. You also agree not to disclose the information in this manual to third parties or copy this manual without prior written consent from Guidewire. Guidewire training may be given only by Guidewire employees or certified Guidewire partners under the appropriate agreement with Guidewire.</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45059"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dirty="0" smtClean="0">
                <a:solidFill>
                  <a:schemeClr val="tx1"/>
                </a:solidFill>
              </a:rPr>
              <a:t>	</a:t>
            </a:r>
            <a:r>
              <a:rPr lang="en-US" altLang="en-US" sz="1200" dirty="0">
                <a:solidFill>
                  <a:schemeClr val="tx1"/>
                </a:solidFill>
              </a:rPr>
              <a:t> The Claims Process &amp; Claim Intake - </a:t>
            </a:r>
            <a:fld id="{F5C390D1-E67E-4E77-84E5-701FD4B30C49}" type="slidenum">
              <a:rPr lang="en-US" altLang="en-US" sz="1200" smtClean="0">
                <a:solidFill>
                  <a:schemeClr val="tx1"/>
                </a:solidFill>
              </a:rPr>
              <a:pPr eaLnBrk="1" hangingPunct="1"/>
              <a:t>10</a:t>
            </a:fld>
            <a:endParaRPr lang="en-US" altLang="en-US" sz="1200" dirty="0" smtClean="0">
              <a:solidFill>
                <a:schemeClr val="tx1"/>
              </a:solidFill>
            </a:endParaRPr>
          </a:p>
        </p:txBody>
      </p:sp>
      <p:sp>
        <p:nvSpPr>
          <p:cNvPr id="45060" name="Rectangle 2"/>
          <p:cNvSpPr>
            <a:spLocks noGrp="1" noRot="1" noChangeAspect="1" noChangeArrowheads="1" noTextEdit="1"/>
          </p:cNvSpPr>
          <p:nvPr>
            <p:ph type="sldImg"/>
          </p:nvPr>
        </p:nvSpPr>
        <p:spPr>
          <a:xfrm>
            <a:off x="715963" y="630238"/>
            <a:ext cx="5432425" cy="4073525"/>
          </a:xfrm>
          <a:ln/>
        </p:spPr>
      </p:sp>
      <p:sp>
        <p:nvSpPr>
          <p:cNvPr id="4506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Fraud detection refers to the activities around detecting claim activity that is indicative of fraud and could warrant further investigation. This is typically a process which is ongoing throughout every phase of the claims process.</a:t>
            </a:r>
          </a:p>
          <a:p>
            <a:pPr eaLnBrk="1" hangingPunct="1"/>
            <a:r>
              <a:rPr lang="en-US" smtClean="0"/>
              <a:t>If a claim is considered to be suspicious, then it is referred to the special investigations unit. They will investigate the activity and determine the validity of the claim. Their investigation runs parallel to the normal claim processing.</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4608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dirty="0" smtClean="0">
                <a:solidFill>
                  <a:schemeClr val="tx1"/>
                </a:solidFill>
              </a:rPr>
              <a:t>	</a:t>
            </a:r>
            <a:r>
              <a:rPr lang="en-US" altLang="en-US" sz="1200" dirty="0">
                <a:solidFill>
                  <a:schemeClr val="tx1"/>
                </a:solidFill>
              </a:rPr>
              <a:t> The Claims Process &amp; Claim Intake - </a:t>
            </a:r>
            <a:fld id="{B2837A1C-7768-416B-8AF2-5AA0A16EF0C8}" type="slidenum">
              <a:rPr lang="en-US" altLang="en-US" sz="1200" smtClean="0">
                <a:solidFill>
                  <a:schemeClr val="tx1"/>
                </a:solidFill>
              </a:rPr>
              <a:pPr eaLnBrk="1" hangingPunct="1"/>
              <a:t>11</a:t>
            </a:fld>
            <a:endParaRPr lang="en-US" altLang="en-US" sz="1200" dirty="0" smtClean="0">
              <a:solidFill>
                <a:schemeClr val="tx1"/>
              </a:solidFill>
            </a:endParaRPr>
          </a:p>
        </p:txBody>
      </p:sp>
      <p:sp>
        <p:nvSpPr>
          <p:cNvPr id="46084" name="Rectangle 2"/>
          <p:cNvSpPr>
            <a:spLocks noGrp="1" noRot="1" noChangeAspect="1" noChangeArrowheads="1" noTextEdit="1"/>
          </p:cNvSpPr>
          <p:nvPr>
            <p:ph type="sldImg"/>
          </p:nvPr>
        </p:nvSpPr>
        <p:spPr>
          <a:xfrm>
            <a:off x="715963" y="630238"/>
            <a:ext cx="5432425" cy="4073525"/>
          </a:xfrm>
          <a:ln/>
        </p:spPr>
      </p:sp>
      <p:sp>
        <p:nvSpPr>
          <p:cNvPr id="4608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It can be helpful to think of the different phases in two categories: fundamental (those that happen with most if not all claims) and specialized (those that happen with only some claims).</a:t>
            </a:r>
          </a:p>
          <a:p>
            <a:pPr eaLnBrk="1" hangingPunct="1"/>
            <a:r>
              <a:rPr lang="en-US" smtClean="0"/>
              <a:t>Intake, adjudication, and payment can be thought of as fundamental. For a claim which has one payment and goes through the normal claims process, all three of these phases will occur. Similarly, fraud detection is an ongoing process throughout the entire claims process for all claims.</a:t>
            </a:r>
          </a:p>
          <a:p>
            <a:pPr eaLnBrk="1" hangingPunct="1"/>
            <a:r>
              <a:rPr lang="en-US" smtClean="0"/>
              <a:t>Recovery is a specialized process which is relevant only for claims where there is a recovery opportunity. Claims without property that is considered a total loss and without third parties who are at fault and do not have insurance may have no recovery opportunities.</a:t>
            </a:r>
          </a:p>
          <a:p>
            <a:pPr eaLnBrk="1" hangingPunct="1"/>
            <a:r>
              <a:rPr lang="en-US" smtClean="0"/>
              <a:t>Litigation is a specialized process which is relevant only for claims where there is a dispute between parties which needs to be resolved.</a:t>
            </a:r>
          </a:p>
          <a:p>
            <a:pPr eaLnBrk="1" hangingPunct="1"/>
            <a:r>
              <a:rPr lang="en-US" smtClean="0"/>
              <a:t>Special investigations is a specialized process which is relevant only for claims which are considered potentially fraudulent.</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3789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dirty="0" smtClean="0">
                <a:solidFill>
                  <a:schemeClr val="tx1"/>
                </a:solidFill>
              </a:rPr>
              <a:t>	</a:t>
            </a:r>
            <a:r>
              <a:rPr lang="en-US" altLang="en-US" sz="1200" dirty="0">
                <a:solidFill>
                  <a:schemeClr val="tx1"/>
                </a:solidFill>
              </a:rPr>
              <a:t> The Claims Process &amp; Claim Intake - </a:t>
            </a:r>
            <a:fld id="{B3FCE1F7-D4F0-461E-8CAE-187CF8B1028F}" type="slidenum">
              <a:rPr lang="en-US" altLang="en-US" sz="1200" smtClean="0">
                <a:solidFill>
                  <a:schemeClr val="tx1"/>
                </a:solidFill>
              </a:rPr>
              <a:pPr eaLnBrk="1" hangingPunct="1"/>
              <a:t>12</a:t>
            </a:fld>
            <a:endParaRPr lang="en-US" altLang="en-US" sz="1200" dirty="0" smtClean="0">
              <a:solidFill>
                <a:schemeClr val="tx1"/>
              </a:solidFill>
            </a:endParaRPr>
          </a:p>
        </p:txBody>
      </p:sp>
      <p:sp>
        <p:nvSpPr>
          <p:cNvPr id="37892" name="Rectangle 2"/>
          <p:cNvSpPr>
            <a:spLocks noGrp="1" noRot="1" noChangeAspect="1" noChangeArrowheads="1" noTextEdit="1"/>
          </p:cNvSpPr>
          <p:nvPr>
            <p:ph type="sldImg"/>
          </p:nvPr>
        </p:nvSpPr>
        <p:spPr>
          <a:xfrm>
            <a:off x="715963" y="630238"/>
            <a:ext cx="5432425" cy="4073525"/>
          </a:xfrm>
          <a:ln/>
        </p:spPr>
      </p:sp>
      <p:sp>
        <p:nvSpPr>
          <p:cNvPr id="3789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4813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dirty="0" smtClean="0">
                <a:solidFill>
                  <a:schemeClr val="tx1"/>
                </a:solidFill>
              </a:rPr>
              <a:t>	</a:t>
            </a:r>
            <a:r>
              <a:rPr lang="en-US" altLang="en-US" sz="1200" dirty="0">
                <a:solidFill>
                  <a:schemeClr val="tx1"/>
                </a:solidFill>
              </a:rPr>
              <a:t> The Claims Process &amp; Claim Intake - </a:t>
            </a:r>
            <a:fld id="{3419053F-C403-4B85-B417-5B592E3157A1}" type="slidenum">
              <a:rPr lang="en-US" altLang="en-US" sz="1200" smtClean="0">
                <a:solidFill>
                  <a:schemeClr val="tx1"/>
                </a:solidFill>
              </a:rPr>
              <a:pPr eaLnBrk="1" hangingPunct="1"/>
              <a:t>13</a:t>
            </a:fld>
            <a:endParaRPr lang="en-US" altLang="en-US" sz="1200" dirty="0" smtClean="0">
              <a:solidFill>
                <a:schemeClr val="tx1"/>
              </a:solidFill>
            </a:endParaRPr>
          </a:p>
        </p:txBody>
      </p:sp>
      <p:sp>
        <p:nvSpPr>
          <p:cNvPr id="48132" name="Rectangle 2"/>
          <p:cNvSpPr>
            <a:spLocks noGrp="1" noRot="1" noChangeAspect="1" noChangeArrowheads="1" noTextEdit="1"/>
          </p:cNvSpPr>
          <p:nvPr>
            <p:ph type="sldImg"/>
          </p:nvPr>
        </p:nvSpPr>
        <p:spPr>
          <a:xfrm>
            <a:off x="715963" y="630238"/>
            <a:ext cx="5432425" cy="4073525"/>
          </a:xfrm>
          <a:ln/>
        </p:spPr>
      </p:sp>
      <p:sp>
        <p:nvSpPr>
          <p:cNvPr id="4813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4915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dirty="0" smtClean="0">
                <a:solidFill>
                  <a:schemeClr val="tx1"/>
                </a:solidFill>
              </a:rPr>
              <a:t>	</a:t>
            </a:r>
            <a:r>
              <a:rPr lang="en-US" altLang="en-US" sz="1200" dirty="0">
                <a:solidFill>
                  <a:schemeClr val="tx1"/>
                </a:solidFill>
              </a:rPr>
              <a:t> The Claims Process &amp; Claim Intake - </a:t>
            </a:r>
            <a:fld id="{EC50CF56-E1D0-4A79-83CB-26148DD14591}" type="slidenum">
              <a:rPr lang="en-US" altLang="en-US" sz="1200" smtClean="0">
                <a:solidFill>
                  <a:schemeClr val="tx1"/>
                </a:solidFill>
              </a:rPr>
              <a:pPr eaLnBrk="1" hangingPunct="1"/>
              <a:t>14</a:t>
            </a:fld>
            <a:endParaRPr lang="en-US" altLang="en-US" sz="1200" dirty="0" smtClean="0">
              <a:solidFill>
                <a:schemeClr val="tx1"/>
              </a:solidFill>
            </a:endParaRPr>
          </a:p>
        </p:txBody>
      </p:sp>
      <p:sp>
        <p:nvSpPr>
          <p:cNvPr id="49156" name="Rectangle 2"/>
          <p:cNvSpPr>
            <a:spLocks noGrp="1" noRot="1" noChangeAspect="1" noChangeArrowheads="1" noTextEdit="1"/>
          </p:cNvSpPr>
          <p:nvPr>
            <p:ph type="sldImg"/>
          </p:nvPr>
        </p:nvSpPr>
        <p:spPr>
          <a:xfrm>
            <a:off x="715963" y="630238"/>
            <a:ext cx="5432425" cy="4073525"/>
          </a:xfrm>
          <a:ln/>
        </p:spPr>
      </p:sp>
      <p:sp>
        <p:nvSpPr>
          <p:cNvPr id="4915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There are two validation levels common to nearly every carrier ("new loss completion" and "ability to pay". The intermediate levels vary from carrier to carrier.</a:t>
            </a:r>
          </a:p>
          <a:p>
            <a:pPr eaLnBrk="1" hangingPunct="1"/>
            <a:r>
              <a:rPr lang="en-US" smtClean="0"/>
              <a:t>In the base application, there are five levels of maturity:</a:t>
            </a:r>
          </a:p>
          <a:p>
            <a:pPr lvl="1" eaLnBrk="1" hangingPunct="1"/>
            <a:r>
              <a:rPr lang="en-US" smtClean="0"/>
              <a:t>Load save - This is the level a claim must be at in order to be imported from an external system. A claim at this stage has not yet been touched by a user via ClaimCenter. (This level is relevant only for imported FNOLs.)</a:t>
            </a:r>
          </a:p>
          <a:p>
            <a:pPr lvl="1" eaLnBrk="1" hangingPunct="1"/>
            <a:r>
              <a:rPr lang="en-US" smtClean="0"/>
              <a:t>New loss completion - This is the level a claim must be at to be saved (or modified by a user if the claim is imported).</a:t>
            </a:r>
          </a:p>
          <a:p>
            <a:pPr lvl="1" eaLnBrk="1" hangingPunct="1"/>
            <a:r>
              <a:rPr lang="en-US" smtClean="0"/>
              <a:t>Valid for ISO - This level is used to signify that the claim has the minimal information needed for filing with ISO.</a:t>
            </a:r>
          </a:p>
          <a:p>
            <a:pPr lvl="1" eaLnBrk="1" hangingPunct="1"/>
            <a:r>
              <a:rPr lang="en-US" smtClean="0"/>
              <a:t>Send to external (systems) - This level is used to signify that the claim has the minimal information needed to send information about it to external systems within the carrier, such as a policy administration system which is trying to assess policy renewal rates.</a:t>
            </a:r>
          </a:p>
          <a:p>
            <a:pPr lvl="1" eaLnBrk="1" hangingPunct="1"/>
            <a:r>
              <a:rPr lang="en-US" smtClean="0"/>
              <a:t>Ability to pay - This is the level a claim must be at in order to have payments written against it.</a:t>
            </a:r>
          </a:p>
          <a:p>
            <a:pPr eaLnBrk="1" hangingPunct="1"/>
            <a:r>
              <a:rPr lang="en-US" smtClean="0"/>
              <a:t>The Valid for ISO and Send to external (systems) levels are configurable. The other three levels are internal levels required by ClaimCenter and cannot be modified. You can also add additional levels not found in the base application.</a:t>
            </a:r>
          </a:p>
          <a:p>
            <a:pPr eaLnBrk="1" hangingPunct="1"/>
            <a:endParaRPr lang="en-US" smtClean="0"/>
          </a:p>
          <a:p>
            <a:pPr eaLnBrk="1" hangingPunct="1"/>
            <a:endParaRPr 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50179"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dirty="0" smtClean="0">
                <a:solidFill>
                  <a:schemeClr val="tx1"/>
                </a:solidFill>
              </a:rPr>
              <a:t>	</a:t>
            </a:r>
            <a:r>
              <a:rPr lang="en-US" altLang="en-US" sz="1200" dirty="0">
                <a:solidFill>
                  <a:schemeClr val="tx1"/>
                </a:solidFill>
              </a:rPr>
              <a:t> The Claims Process &amp; Claim Intake - </a:t>
            </a:r>
            <a:fld id="{1AC67F88-0F04-475D-965E-2F4FFF57EC33}" type="slidenum">
              <a:rPr lang="en-US" altLang="en-US" sz="1200" smtClean="0">
                <a:solidFill>
                  <a:schemeClr val="tx1"/>
                </a:solidFill>
              </a:rPr>
              <a:pPr eaLnBrk="1" hangingPunct="1"/>
              <a:t>15</a:t>
            </a:fld>
            <a:endParaRPr lang="en-US" altLang="en-US" sz="1200" dirty="0" smtClean="0">
              <a:solidFill>
                <a:schemeClr val="tx1"/>
              </a:solidFill>
            </a:endParaRPr>
          </a:p>
        </p:txBody>
      </p:sp>
      <p:sp>
        <p:nvSpPr>
          <p:cNvPr id="50180" name="Rectangle 2"/>
          <p:cNvSpPr>
            <a:spLocks noGrp="1" noRot="1" noChangeAspect="1" noChangeArrowheads="1" noTextEdit="1"/>
          </p:cNvSpPr>
          <p:nvPr>
            <p:ph type="sldImg"/>
          </p:nvPr>
        </p:nvSpPr>
        <p:spPr>
          <a:xfrm>
            <a:off x="715963" y="630238"/>
            <a:ext cx="5432425" cy="4073525"/>
          </a:xfrm>
          <a:ln/>
        </p:spPr>
      </p:sp>
      <p:sp>
        <p:nvSpPr>
          <p:cNvPr id="5018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5120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dirty="0" smtClean="0">
                <a:solidFill>
                  <a:schemeClr val="tx1"/>
                </a:solidFill>
              </a:rPr>
              <a:t>	</a:t>
            </a:r>
            <a:r>
              <a:rPr lang="en-US" altLang="en-US" sz="1200" dirty="0">
                <a:solidFill>
                  <a:schemeClr val="tx1"/>
                </a:solidFill>
              </a:rPr>
              <a:t> The Claims Process &amp; Claim Intake - </a:t>
            </a:r>
            <a:fld id="{74AC1F17-A677-430F-8CA8-A43141D63743}" type="slidenum">
              <a:rPr lang="en-US" altLang="en-US" sz="1200" smtClean="0">
                <a:solidFill>
                  <a:schemeClr val="tx1"/>
                </a:solidFill>
              </a:rPr>
              <a:pPr eaLnBrk="1" hangingPunct="1"/>
              <a:t>16</a:t>
            </a:fld>
            <a:endParaRPr lang="en-US" altLang="en-US" sz="1200" dirty="0" smtClean="0">
              <a:solidFill>
                <a:schemeClr val="tx1"/>
              </a:solidFill>
            </a:endParaRPr>
          </a:p>
        </p:txBody>
      </p:sp>
      <p:sp>
        <p:nvSpPr>
          <p:cNvPr id="51204" name="Rectangle 2"/>
          <p:cNvSpPr>
            <a:spLocks noGrp="1" noRot="1" noChangeAspect="1" noChangeArrowheads="1" noTextEdit="1"/>
          </p:cNvSpPr>
          <p:nvPr>
            <p:ph type="sldImg"/>
          </p:nvPr>
        </p:nvSpPr>
        <p:spPr>
          <a:xfrm>
            <a:off x="715963" y="630238"/>
            <a:ext cx="5432425" cy="4073525"/>
          </a:xfrm>
          <a:ln/>
        </p:spPr>
      </p:sp>
      <p:sp>
        <p:nvSpPr>
          <p:cNvPr id="5120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A claim or exposure becomes more mature because it meets requirements defined by the carrier's business practice. For example, an auto policy carrier may not require metropolitan police reports when a claim is initially created. But, it may require them before the claim can be paid against. Whenever an object is modified, ClaimCenter automatically checks to see if the modifications allow it to be promoted to a higher validation level.</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5222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dirty="0" smtClean="0">
                <a:solidFill>
                  <a:schemeClr val="tx1"/>
                </a:solidFill>
              </a:rPr>
              <a:t>	</a:t>
            </a:r>
            <a:r>
              <a:rPr lang="en-US" altLang="en-US" sz="1200" dirty="0">
                <a:solidFill>
                  <a:schemeClr val="tx1"/>
                </a:solidFill>
              </a:rPr>
              <a:t> The Claims Process &amp; Claim </a:t>
            </a:r>
            <a:r>
              <a:rPr lang="en-US" altLang="en-US" sz="1200" dirty="0" smtClean="0">
                <a:solidFill>
                  <a:schemeClr val="tx1"/>
                </a:solidFill>
              </a:rPr>
              <a:t>Intake - </a:t>
            </a:r>
            <a:fld id="{5EE68820-D459-45A9-A317-C205820FEBD5}" type="slidenum">
              <a:rPr lang="en-US" altLang="en-US" sz="1200" smtClean="0">
                <a:solidFill>
                  <a:schemeClr val="tx1"/>
                </a:solidFill>
              </a:rPr>
              <a:pPr eaLnBrk="1" hangingPunct="1"/>
              <a:t>17</a:t>
            </a:fld>
            <a:endParaRPr lang="en-US" altLang="en-US" sz="1200" dirty="0" smtClean="0">
              <a:solidFill>
                <a:schemeClr val="tx1"/>
              </a:solidFill>
            </a:endParaRPr>
          </a:p>
        </p:txBody>
      </p:sp>
      <p:sp>
        <p:nvSpPr>
          <p:cNvPr id="52228" name="Rectangle 2"/>
          <p:cNvSpPr>
            <a:spLocks noGrp="1" noRot="1" noChangeAspect="1" noChangeArrowheads="1" noTextEdit="1"/>
          </p:cNvSpPr>
          <p:nvPr>
            <p:ph type="sldImg"/>
          </p:nvPr>
        </p:nvSpPr>
        <p:spPr>
          <a:xfrm>
            <a:off x="715963" y="630238"/>
            <a:ext cx="5432425" cy="4073525"/>
          </a:xfrm>
          <a:ln/>
        </p:spPr>
      </p:sp>
      <p:sp>
        <p:nvSpPr>
          <p:cNvPr id="5222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Claim and exposure maturity and validation levels are discussed throughout the course. The most complete discussion is in the "Adjudicating Claims" lesson. However, some discussion of the issue also appears in the following lessons:</a:t>
            </a:r>
          </a:p>
          <a:p>
            <a:pPr lvl="1" eaLnBrk="1" hangingPunct="1"/>
            <a:r>
              <a:rPr lang="en-US" smtClean="0"/>
              <a:t>"The New Claim Wizard"</a:t>
            </a:r>
          </a:p>
          <a:p>
            <a:pPr lvl="1" eaLnBrk="1" hangingPunct="1"/>
            <a:r>
              <a:rPr lang="en-US" smtClean="0"/>
              <a:t>"Exposures"</a:t>
            </a:r>
          </a:p>
          <a:p>
            <a:pPr lvl="1" eaLnBrk="1" hangingPunct="1"/>
            <a:r>
              <a:rPr lang="en-US" smtClean="0"/>
              <a:t>"Payments"</a:t>
            </a:r>
          </a:p>
          <a:p>
            <a:pPr lvl="1" eaLnBrk="1" hangingPunct="1"/>
            <a:endParaRPr 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5325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dirty="0" smtClean="0">
                <a:solidFill>
                  <a:schemeClr val="tx1"/>
                </a:solidFill>
              </a:rPr>
              <a:t>	</a:t>
            </a:r>
            <a:r>
              <a:rPr lang="en-US" altLang="en-US" sz="1200" dirty="0">
                <a:solidFill>
                  <a:schemeClr val="tx1"/>
                </a:solidFill>
              </a:rPr>
              <a:t> The Claims Process &amp; Claim Intake - </a:t>
            </a:r>
            <a:fld id="{78B2845E-C23C-400F-B5D4-494C0814E2D9}" type="slidenum">
              <a:rPr lang="en-US" altLang="en-US" sz="1200" smtClean="0">
                <a:solidFill>
                  <a:schemeClr val="tx1"/>
                </a:solidFill>
              </a:rPr>
              <a:pPr eaLnBrk="1" hangingPunct="1"/>
              <a:t>18</a:t>
            </a:fld>
            <a:endParaRPr lang="en-US" altLang="en-US" sz="1200" dirty="0" smtClean="0">
              <a:solidFill>
                <a:schemeClr val="tx1"/>
              </a:solidFill>
            </a:endParaRPr>
          </a:p>
        </p:txBody>
      </p:sp>
      <p:sp>
        <p:nvSpPr>
          <p:cNvPr id="53252" name="Rectangle 2"/>
          <p:cNvSpPr>
            <a:spLocks noGrp="1" noRot="1" noChangeAspect="1" noChangeArrowheads="1" noTextEdit="1"/>
          </p:cNvSpPr>
          <p:nvPr>
            <p:ph type="sldImg"/>
          </p:nvPr>
        </p:nvSpPr>
        <p:spPr>
          <a:xfrm>
            <a:off x="715963" y="630238"/>
            <a:ext cx="5432425" cy="4073525"/>
          </a:xfrm>
          <a:ln/>
        </p:spPr>
      </p:sp>
      <p:sp>
        <p:nvSpPr>
          <p:cNvPr id="5325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The claim is created during the intake process by a CSR or adjuster through the new claim wizard. The user who creates the claim must specify the relevant policy and the claimants. They also typically detail as much information about the incidents as possible, as well as any other loss detail information available at that time. Services may also be created on the claim</a:t>
            </a:r>
            <a:r>
              <a:rPr lang="en-US" baseline="0" dirty="0" smtClean="0"/>
              <a:t> or related to incidents. While services are important, they are not required to process a claim, so for simplicity’s sake, they have been omitted from the stages shown.</a:t>
            </a:r>
            <a:endParaRPr lang="en-US" dirty="0" smtClean="0"/>
          </a:p>
          <a:p>
            <a:pPr eaLnBrk="1" hangingPunct="1"/>
            <a:r>
              <a:rPr lang="en-US" dirty="0" smtClean="0"/>
              <a:t>In the example above, the claim is an auto claim in which the insured hit a 3rd party. The insured is at fault, has incurred vehicle damage, and has suffered an injury. The 3rd party's car was not damaged, but the 3rd party suffered a minor concussion.</a:t>
            </a:r>
          </a:p>
          <a:p>
            <a:pPr eaLnBrk="1" hangingPunct="1"/>
            <a:endParaRPr lang="en-US" dirty="0"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5427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dirty="0" smtClean="0">
                <a:solidFill>
                  <a:schemeClr val="tx1"/>
                </a:solidFill>
              </a:rPr>
              <a:t>	</a:t>
            </a:r>
            <a:r>
              <a:rPr lang="en-US" altLang="en-US" sz="1200" dirty="0">
                <a:solidFill>
                  <a:schemeClr val="tx1"/>
                </a:solidFill>
              </a:rPr>
              <a:t> The Claims Process &amp; Claim Intake - </a:t>
            </a:r>
            <a:fld id="{F8BFB9C2-15DA-4441-97AC-A11BA17A2294}" type="slidenum">
              <a:rPr lang="en-US" altLang="en-US" sz="1200" smtClean="0">
                <a:solidFill>
                  <a:schemeClr val="tx1"/>
                </a:solidFill>
              </a:rPr>
              <a:pPr eaLnBrk="1" hangingPunct="1"/>
              <a:t>19</a:t>
            </a:fld>
            <a:endParaRPr lang="en-US" altLang="en-US" sz="1200" dirty="0" smtClean="0">
              <a:solidFill>
                <a:schemeClr val="tx1"/>
              </a:solidFill>
            </a:endParaRPr>
          </a:p>
        </p:txBody>
      </p:sp>
      <p:sp>
        <p:nvSpPr>
          <p:cNvPr id="54276" name="Rectangle 2"/>
          <p:cNvSpPr>
            <a:spLocks noGrp="1" noRot="1" noChangeAspect="1" noChangeArrowheads="1" noTextEdit="1"/>
          </p:cNvSpPr>
          <p:nvPr>
            <p:ph type="sldImg"/>
          </p:nvPr>
        </p:nvSpPr>
        <p:spPr>
          <a:xfrm>
            <a:off x="715963" y="630238"/>
            <a:ext cx="5432425" cy="4073525"/>
          </a:xfrm>
          <a:ln/>
        </p:spPr>
      </p:sp>
      <p:sp>
        <p:nvSpPr>
          <p:cNvPr id="5427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Once the claim is created, ClaimCenter business rules segment the claim, which is the act of classifying the claim (for example as a "fast track", "normal" or "complex" claim) so that the right strategies can be used to process the claim. The business rules also assign an owner to the claim and create a series of activities known as the workplan which identify work that must be done to process the claim. All of this is referred to as "claim set-up".</a:t>
            </a:r>
          </a:p>
          <a:p>
            <a:pPr eaLnBrk="1" hangingPunct="1"/>
            <a:r>
              <a:rPr lang="en-US" smtClean="0"/>
              <a:t>In the example above, the claim is considered to be normal (it is more complex than just a broken windshield, but not so complex that it involved a death). It is assigned to Dana Evans and activities are created for the workplan.</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3686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dirty="0" smtClean="0">
                <a:solidFill>
                  <a:schemeClr val="tx1"/>
                </a:solidFill>
              </a:rPr>
              <a:t>	</a:t>
            </a:r>
            <a:r>
              <a:rPr lang="en-US" altLang="en-US" sz="1200" dirty="0">
                <a:solidFill>
                  <a:schemeClr val="tx1"/>
                </a:solidFill>
              </a:rPr>
              <a:t> The Claims Process &amp; Claim Intake - </a:t>
            </a:r>
            <a:fld id="{656CBF62-2D92-4B54-911B-F3816C3E1A49}" type="slidenum">
              <a:rPr lang="en-US" altLang="en-US" sz="1200" smtClean="0">
                <a:solidFill>
                  <a:schemeClr val="tx1"/>
                </a:solidFill>
              </a:rPr>
              <a:pPr eaLnBrk="1" hangingPunct="1"/>
              <a:t>2</a:t>
            </a:fld>
            <a:endParaRPr lang="en-US" altLang="en-US" sz="1200" dirty="0" smtClean="0">
              <a:solidFill>
                <a:schemeClr val="tx1"/>
              </a:solidFill>
            </a:endParaRPr>
          </a:p>
        </p:txBody>
      </p:sp>
      <p:sp>
        <p:nvSpPr>
          <p:cNvPr id="36868" name="Rectangle 2"/>
          <p:cNvSpPr>
            <a:spLocks noGrp="1" noRot="1" noChangeAspect="1" noChangeArrowheads="1" noTextEdit="1"/>
          </p:cNvSpPr>
          <p:nvPr>
            <p:ph type="sldImg"/>
          </p:nvPr>
        </p:nvSpPr>
        <p:spPr>
          <a:xfrm>
            <a:off x="715963" y="630238"/>
            <a:ext cx="5432425" cy="4073525"/>
          </a:xfrm>
          <a:ln/>
        </p:spPr>
      </p:sp>
      <p:sp>
        <p:nvSpPr>
          <p:cNvPr id="3686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55299"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dirty="0" smtClean="0">
                <a:solidFill>
                  <a:schemeClr val="tx1"/>
                </a:solidFill>
              </a:rPr>
              <a:t>	</a:t>
            </a:r>
            <a:r>
              <a:rPr lang="en-US" altLang="en-US" sz="1200" dirty="0">
                <a:solidFill>
                  <a:schemeClr val="tx1"/>
                </a:solidFill>
              </a:rPr>
              <a:t> The Claims Process &amp; Claim Intake - </a:t>
            </a:r>
            <a:fld id="{99866421-DA4C-4733-93C1-4C5DBB37FBD8}" type="slidenum">
              <a:rPr lang="en-US" altLang="en-US" sz="1200" smtClean="0">
                <a:solidFill>
                  <a:schemeClr val="tx1"/>
                </a:solidFill>
              </a:rPr>
              <a:pPr eaLnBrk="1" hangingPunct="1"/>
              <a:t>20</a:t>
            </a:fld>
            <a:endParaRPr lang="en-US" altLang="en-US" sz="1200" dirty="0" smtClean="0">
              <a:solidFill>
                <a:schemeClr val="tx1"/>
              </a:solidFill>
            </a:endParaRPr>
          </a:p>
        </p:txBody>
      </p:sp>
      <p:sp>
        <p:nvSpPr>
          <p:cNvPr id="55300" name="Rectangle 2"/>
          <p:cNvSpPr>
            <a:spLocks noGrp="1" noRot="1" noChangeAspect="1" noChangeArrowheads="1" noTextEdit="1"/>
          </p:cNvSpPr>
          <p:nvPr>
            <p:ph type="sldImg"/>
          </p:nvPr>
        </p:nvSpPr>
        <p:spPr>
          <a:xfrm>
            <a:off x="715963" y="630238"/>
            <a:ext cx="5432425" cy="4073525"/>
          </a:xfrm>
          <a:ln/>
        </p:spPr>
      </p:sp>
      <p:sp>
        <p:nvSpPr>
          <p:cNvPr id="5530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Once the decision to pay on the claim has been made, exposures are created. Each exposure tracks a potential payment from a single coverage to a single claimant.</a:t>
            </a:r>
          </a:p>
          <a:p>
            <a:pPr eaLnBrk="1" hangingPunct="1"/>
            <a:r>
              <a:rPr lang="en-US" smtClean="0"/>
              <a:t>Exposures can be created automatically by business rules. (This is often done for workers' comp claims, and when it is done, it usually occurs along with claim setup.) Exposures can also be created manually by adjusters.</a:t>
            </a:r>
          </a:p>
          <a:p>
            <a:pPr eaLnBrk="1" hangingPunct="1"/>
            <a:r>
              <a:rPr lang="en-US" smtClean="0"/>
              <a:t>In the example above, three exposures are required: one to indemnify the insured for damage done to his car, one to indemnify the insured for the medical bills related to his injury, and one to indemnify the third party for her concussion.</a:t>
            </a:r>
          </a:p>
          <a:p>
            <a:pPr algn="ctr" eaLnBrk="1" hangingPunct="1"/>
            <a:r>
              <a:rPr lang="en-US" smtClean="0"/>
              <a:t>(continued)</a:t>
            </a:r>
          </a:p>
          <a:p>
            <a:pPr eaLnBrk="1" hangingPunct="1"/>
            <a:endParaRPr 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5632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dirty="0" smtClean="0">
                <a:solidFill>
                  <a:schemeClr val="tx1"/>
                </a:solidFill>
              </a:rPr>
              <a:t>	</a:t>
            </a:r>
            <a:r>
              <a:rPr lang="en-US" altLang="en-US" sz="1200" dirty="0">
                <a:solidFill>
                  <a:schemeClr val="tx1"/>
                </a:solidFill>
              </a:rPr>
              <a:t> The Claims Process &amp; Claim Intake - </a:t>
            </a:r>
            <a:fld id="{BA967C0C-2C75-4501-AE3E-0288AEC70156}" type="slidenum">
              <a:rPr lang="en-US" altLang="en-US" sz="1200" smtClean="0">
                <a:solidFill>
                  <a:schemeClr val="tx1"/>
                </a:solidFill>
              </a:rPr>
              <a:pPr eaLnBrk="1" hangingPunct="1"/>
              <a:t>21</a:t>
            </a:fld>
            <a:endParaRPr lang="en-US" altLang="en-US" sz="1200" dirty="0" smtClean="0">
              <a:solidFill>
                <a:schemeClr val="tx1"/>
              </a:solidFill>
            </a:endParaRPr>
          </a:p>
        </p:txBody>
      </p:sp>
      <p:sp>
        <p:nvSpPr>
          <p:cNvPr id="56324" name="Rectangle 2"/>
          <p:cNvSpPr>
            <a:spLocks noGrp="1" noChangeArrowheads="1"/>
          </p:cNvSpPr>
          <p:nvPr>
            <p:ph type="body" idx="1"/>
          </p:nvPr>
        </p:nvSpPr>
        <p:spPr>
          <a:xfrm>
            <a:off x="406400" y="639763"/>
            <a:ext cx="6069013" cy="80946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u="sng" dirty="0" smtClean="0"/>
              <a:t>A brief glossary for common auto policy </a:t>
            </a:r>
            <a:r>
              <a:rPr lang="en-US" u="sng" dirty="0" err="1" smtClean="0"/>
              <a:t>coverages</a:t>
            </a:r>
            <a:endParaRPr lang="en-US" u="sng" dirty="0" smtClean="0"/>
          </a:p>
          <a:p>
            <a:pPr eaLnBrk="1" hangingPunct="1"/>
            <a:r>
              <a:rPr lang="en-US" dirty="0" err="1" smtClean="0"/>
              <a:t>Coverages</a:t>
            </a:r>
            <a:r>
              <a:rPr lang="en-US" dirty="0" smtClean="0"/>
              <a:t> for vehicles</a:t>
            </a:r>
          </a:p>
          <a:p>
            <a:pPr lvl="1" eaLnBrk="1" hangingPunct="1"/>
            <a:r>
              <a:rPr lang="en-US" dirty="0" smtClean="0"/>
              <a:t>Collision - This covers damage to the insured's car that is the result of a collision with another object.</a:t>
            </a:r>
          </a:p>
          <a:p>
            <a:pPr lvl="1" eaLnBrk="1" hangingPunct="1"/>
            <a:r>
              <a:rPr lang="en-US" dirty="0" smtClean="0"/>
              <a:t>Liability - vehicle damage - This covers damage to a third party's car that is the result of a collision with another object where the insured is at fault.</a:t>
            </a:r>
          </a:p>
          <a:p>
            <a:pPr lvl="1" eaLnBrk="1" hangingPunct="1"/>
            <a:r>
              <a:rPr lang="en-US" dirty="0" smtClean="0"/>
              <a:t>Comprehensive - This covers damage to the insured's car that results from anything other than a collision with another object (such as theft, vandalism, or weather).</a:t>
            </a:r>
          </a:p>
          <a:p>
            <a:pPr eaLnBrk="1" hangingPunct="1"/>
            <a:r>
              <a:rPr lang="en-US" dirty="0" err="1" smtClean="0"/>
              <a:t>Coverages</a:t>
            </a:r>
            <a:r>
              <a:rPr lang="en-US" dirty="0" smtClean="0"/>
              <a:t> for injuries</a:t>
            </a:r>
          </a:p>
          <a:p>
            <a:pPr lvl="1" eaLnBrk="1" hangingPunct="1"/>
            <a:r>
              <a:rPr lang="en-US" dirty="0" smtClean="0"/>
              <a:t>Bodily injury - This is a liability coverage that covers injuries to a third party and any legal defense when an injured third party sues the insured.</a:t>
            </a:r>
          </a:p>
          <a:p>
            <a:pPr lvl="1" eaLnBrk="1" hangingPunct="1"/>
            <a:r>
              <a:rPr lang="en-US" dirty="0" smtClean="0"/>
              <a:t>Medical payments - This covers injuries to the insured and any passengers regardless of who is at fault. Some people opt out of this coverage because they have existing health coverage which meets their needs. This is available in most states in the United States.</a:t>
            </a:r>
          </a:p>
          <a:p>
            <a:pPr lvl="1" eaLnBrk="1" hangingPunct="1"/>
            <a:r>
              <a:rPr lang="en-US" dirty="0" smtClean="0"/>
              <a:t>Personal injury protection (PIP) - This coverage is largely identical to medical payments. It often covers injuries to the insured and any passengers regardless of who is at fault. However, it is available in only 16 states in the United States. Many of the states with PIP coverage do not have medical payment coverage. In these cases, PIP coverage "replaces" medical payment coverage. A small number of states offer both medical payments and PIP. These states have laws that identify which coverage comes into effect first and how much coverage it provides before it is exhausted and the other coverage comes into play. However, these laws vary from state to state, so there is no universal answer as to how PIP and medical payments work when they are on the same auto policy.</a:t>
            </a:r>
          </a:p>
          <a:p>
            <a:pPr eaLnBrk="1" hangingPunct="1"/>
            <a:endParaRPr lang="en-US" dirty="0"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5734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dirty="0" smtClean="0">
                <a:solidFill>
                  <a:schemeClr val="tx1"/>
                </a:solidFill>
              </a:rPr>
              <a:t>	</a:t>
            </a:r>
            <a:r>
              <a:rPr lang="en-US" altLang="en-US" sz="1200" dirty="0">
                <a:solidFill>
                  <a:schemeClr val="tx1"/>
                </a:solidFill>
              </a:rPr>
              <a:t> The Claims Process &amp; Claim Intake - </a:t>
            </a:r>
            <a:fld id="{BD620929-AF1B-40BD-BF4D-895A0F18BB41}" type="slidenum">
              <a:rPr lang="en-US" altLang="en-US" sz="1200" smtClean="0">
                <a:solidFill>
                  <a:schemeClr val="tx1"/>
                </a:solidFill>
              </a:rPr>
              <a:pPr eaLnBrk="1" hangingPunct="1"/>
              <a:t>22</a:t>
            </a:fld>
            <a:endParaRPr lang="en-US" altLang="en-US" sz="1200" dirty="0" smtClean="0">
              <a:solidFill>
                <a:schemeClr val="tx1"/>
              </a:solidFill>
            </a:endParaRPr>
          </a:p>
        </p:txBody>
      </p:sp>
      <p:sp>
        <p:nvSpPr>
          <p:cNvPr id="57348" name="Rectangle 2"/>
          <p:cNvSpPr>
            <a:spLocks noGrp="1" noRot="1" noChangeAspect="1" noChangeArrowheads="1" noTextEdit="1"/>
          </p:cNvSpPr>
          <p:nvPr>
            <p:ph type="sldImg"/>
          </p:nvPr>
        </p:nvSpPr>
        <p:spPr>
          <a:xfrm>
            <a:off x="715963" y="630238"/>
            <a:ext cx="5432425" cy="4073525"/>
          </a:xfrm>
          <a:ln/>
        </p:spPr>
      </p:sp>
      <p:sp>
        <p:nvSpPr>
          <p:cNvPr id="5734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A reserve line is an amount of money set aside for expected payments related to a given exposure. </a:t>
            </a:r>
          </a:p>
          <a:p>
            <a:pPr eaLnBrk="1" hangingPunct="1"/>
            <a:r>
              <a:rPr lang="en-US" smtClean="0"/>
              <a:t>In the example above, each exposure has a single reserve line associated with it. However, an exposure can have multiple reserve lines, which occurs if there will be two or more payments from the exposure and the carrier wants to track the money separately. For example, a collision coverage exposure could require an indemnification payment to the insured (to fix the damage done to the car) as well as an expense payment to the auto inspector vendor (for the auto inspection).</a:t>
            </a:r>
          </a:p>
          <a:p>
            <a:pPr eaLnBrk="1" hangingPunct="1"/>
            <a:r>
              <a:rPr lang="en-US" smtClean="0"/>
              <a:t>Reserve lines can be created automatically by business rules. (This is often done for all exposures, and when it is done, it usually occurs when the exposure is set up.) Reserve lines can also be created manually by adjusters.</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5837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dirty="0" smtClean="0">
                <a:solidFill>
                  <a:schemeClr val="tx1"/>
                </a:solidFill>
              </a:rPr>
              <a:t>	</a:t>
            </a:r>
            <a:r>
              <a:rPr lang="en-US" altLang="en-US" sz="1200" dirty="0">
                <a:solidFill>
                  <a:schemeClr val="tx1"/>
                </a:solidFill>
              </a:rPr>
              <a:t> The Claims Process &amp; Claim Intake - </a:t>
            </a:r>
            <a:fld id="{5BA1CC2A-2CF4-4DD5-90F2-CA8E542EBCCA}" type="slidenum">
              <a:rPr lang="en-US" altLang="en-US" sz="1200" smtClean="0">
                <a:solidFill>
                  <a:schemeClr val="tx1"/>
                </a:solidFill>
              </a:rPr>
              <a:pPr eaLnBrk="1" hangingPunct="1"/>
              <a:t>23</a:t>
            </a:fld>
            <a:endParaRPr lang="en-US" altLang="en-US" sz="1200" dirty="0" smtClean="0">
              <a:solidFill>
                <a:schemeClr val="tx1"/>
              </a:solidFill>
            </a:endParaRPr>
          </a:p>
        </p:txBody>
      </p:sp>
      <p:sp>
        <p:nvSpPr>
          <p:cNvPr id="58372" name="Rectangle 2"/>
          <p:cNvSpPr>
            <a:spLocks noGrp="1" noRot="1" noChangeAspect="1" noChangeArrowheads="1" noTextEdit="1"/>
          </p:cNvSpPr>
          <p:nvPr>
            <p:ph type="sldImg"/>
          </p:nvPr>
        </p:nvSpPr>
        <p:spPr>
          <a:xfrm>
            <a:off x="715963" y="630238"/>
            <a:ext cx="5432425" cy="4073525"/>
          </a:xfrm>
          <a:ln/>
        </p:spPr>
      </p:sp>
      <p:sp>
        <p:nvSpPr>
          <p:cNvPr id="5837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Most or all of the work to be done on the claim is detailed in the workplan activities. Once reserves have been created, those activities are completed.</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5939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dirty="0" smtClean="0">
                <a:solidFill>
                  <a:schemeClr val="tx1"/>
                </a:solidFill>
              </a:rPr>
              <a:t>	</a:t>
            </a:r>
            <a:r>
              <a:rPr lang="en-US" altLang="en-US" sz="1200" dirty="0">
                <a:solidFill>
                  <a:schemeClr val="tx1"/>
                </a:solidFill>
              </a:rPr>
              <a:t> The Claims Process &amp; Claim Intake - </a:t>
            </a:r>
            <a:fld id="{8EE6E54A-EC02-490E-A6DD-ED5B8107BA98}" type="slidenum">
              <a:rPr lang="en-US" altLang="en-US" sz="1200" smtClean="0">
                <a:solidFill>
                  <a:schemeClr val="tx1"/>
                </a:solidFill>
              </a:rPr>
              <a:pPr eaLnBrk="1" hangingPunct="1"/>
              <a:t>24</a:t>
            </a:fld>
            <a:endParaRPr lang="en-US" altLang="en-US" sz="1200" dirty="0" smtClean="0">
              <a:solidFill>
                <a:schemeClr val="tx1"/>
              </a:solidFill>
            </a:endParaRPr>
          </a:p>
        </p:txBody>
      </p:sp>
      <p:sp>
        <p:nvSpPr>
          <p:cNvPr id="59396" name="Rectangle 2"/>
          <p:cNvSpPr>
            <a:spLocks noGrp="1" noRot="1" noChangeAspect="1" noChangeArrowheads="1" noTextEdit="1"/>
          </p:cNvSpPr>
          <p:nvPr>
            <p:ph type="sldImg"/>
          </p:nvPr>
        </p:nvSpPr>
        <p:spPr>
          <a:xfrm>
            <a:off x="715963" y="630238"/>
            <a:ext cx="5432425" cy="4073525"/>
          </a:xfrm>
          <a:ln/>
        </p:spPr>
      </p:sp>
      <p:sp>
        <p:nvSpPr>
          <p:cNvPr id="5939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The claim and each of its exposure have a maturity level, often referred to as a validation level. Typically, the final level is "ability to pay". When a claim is at ability to pay, checks can be written for it. When an exposure is at ability to pay, the money in its reserve line(s) can be used for checks. Gaining the ability to write checks against a claim and use the reserve lines of its exposures is a prerequisite to making payments.</a:t>
            </a:r>
          </a:p>
          <a:p>
            <a:pPr eaLnBrk="1" hangingPunct="1"/>
            <a:r>
              <a:rPr lang="en-US" smtClean="0"/>
              <a:t>In some cases, the claim and its exposures may become payable as a natural result of the completion of all of the activities. However, the two are not required to be functionally connected. Furthermore, activities typically focus on tasks that must be done by a given time and/or must be done by people other than the adjuster. Therefore, it is not unusual for a claim to have all activities complete and yet the claim itself or one or more of its exposures is not payable. (It is also possible that a claim and all of its exposures are payable, but there are still open activities.)</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60419"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dirty="0" smtClean="0">
                <a:solidFill>
                  <a:schemeClr val="tx1"/>
                </a:solidFill>
              </a:rPr>
              <a:t>	</a:t>
            </a:r>
            <a:r>
              <a:rPr lang="en-US" altLang="en-US" sz="1200" dirty="0">
                <a:solidFill>
                  <a:schemeClr val="tx1"/>
                </a:solidFill>
              </a:rPr>
              <a:t> The Claims Process &amp; Claim Intake - </a:t>
            </a:r>
            <a:fld id="{8687B0FF-3D0F-4D66-9030-E04114DB678F}" type="slidenum">
              <a:rPr lang="en-US" altLang="en-US" sz="1200" smtClean="0">
                <a:solidFill>
                  <a:schemeClr val="tx1"/>
                </a:solidFill>
              </a:rPr>
              <a:pPr eaLnBrk="1" hangingPunct="1"/>
              <a:t>25</a:t>
            </a:fld>
            <a:endParaRPr lang="en-US" altLang="en-US" sz="1200" dirty="0" smtClean="0">
              <a:solidFill>
                <a:schemeClr val="tx1"/>
              </a:solidFill>
            </a:endParaRPr>
          </a:p>
        </p:txBody>
      </p:sp>
      <p:sp>
        <p:nvSpPr>
          <p:cNvPr id="60420" name="Rectangle 2"/>
          <p:cNvSpPr>
            <a:spLocks noGrp="1" noRot="1" noChangeAspect="1" noChangeArrowheads="1" noTextEdit="1"/>
          </p:cNvSpPr>
          <p:nvPr>
            <p:ph type="sldImg"/>
          </p:nvPr>
        </p:nvSpPr>
        <p:spPr>
          <a:xfrm>
            <a:off x="715963" y="630238"/>
            <a:ext cx="5432425" cy="4073525"/>
          </a:xfrm>
          <a:ln/>
        </p:spPr>
      </p:sp>
      <p:sp>
        <p:nvSpPr>
          <p:cNvPr id="6042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Once the claim and its exposures are payable, payments can be created.</a:t>
            </a:r>
          </a:p>
          <a:p>
            <a:pPr eaLnBrk="1" hangingPunct="1"/>
            <a:r>
              <a:rPr lang="en-US" smtClean="0"/>
              <a:t>Money is transferred from the carrier to the payees through checks. Each check gets its money from one or more reserve lines.</a:t>
            </a:r>
          </a:p>
          <a:p>
            <a:pPr eaLnBrk="1" hangingPunct="1"/>
            <a:r>
              <a:rPr lang="en-US" smtClean="0"/>
              <a:t>In the example above, there are two checks. The first check is payable to the insured. It is for his collision loss and medical payments. Consequently, the check gets its money from two reserve lines from two different exposures. The second check is payable to the 3rd party. The money comes from the third exposure's reserve line.</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6144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dirty="0" smtClean="0">
                <a:solidFill>
                  <a:schemeClr val="tx1"/>
                </a:solidFill>
              </a:rPr>
              <a:t>	</a:t>
            </a:r>
            <a:r>
              <a:rPr lang="en-US" altLang="en-US" sz="1200" dirty="0">
                <a:solidFill>
                  <a:schemeClr val="tx1"/>
                </a:solidFill>
              </a:rPr>
              <a:t> The Claims Process &amp; Claim Intake - </a:t>
            </a:r>
            <a:fld id="{900D5E9A-F191-4A17-93F8-2025CB6C7BF7}" type="slidenum">
              <a:rPr lang="en-US" altLang="en-US" sz="1200" smtClean="0">
                <a:solidFill>
                  <a:schemeClr val="tx1"/>
                </a:solidFill>
              </a:rPr>
              <a:pPr eaLnBrk="1" hangingPunct="1"/>
              <a:t>26</a:t>
            </a:fld>
            <a:endParaRPr lang="en-US" altLang="en-US" sz="1200" dirty="0" smtClean="0">
              <a:solidFill>
                <a:schemeClr val="tx1"/>
              </a:solidFill>
            </a:endParaRPr>
          </a:p>
        </p:txBody>
      </p:sp>
      <p:sp>
        <p:nvSpPr>
          <p:cNvPr id="61444" name="Rectangle 2"/>
          <p:cNvSpPr>
            <a:spLocks noGrp="1" noRot="1" noChangeAspect="1" noChangeArrowheads="1" noTextEdit="1"/>
          </p:cNvSpPr>
          <p:nvPr>
            <p:ph type="sldImg"/>
          </p:nvPr>
        </p:nvSpPr>
        <p:spPr>
          <a:xfrm>
            <a:off x="715963" y="630238"/>
            <a:ext cx="5432425" cy="4073525"/>
          </a:xfrm>
          <a:ln/>
        </p:spPr>
      </p:sp>
      <p:sp>
        <p:nvSpPr>
          <p:cNvPr id="6144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When the financial obligation associated to an exposure has been satisfied, the exposure can be closed. If an exposure results in one payment, then the exposure is typically closed when that one payment is made. If an exposure results in multiple payments (which could occur if there is a recurring payment, possibly for ongoing medical treatment), then the exposure is typically closed when the final payment is made.</a:t>
            </a:r>
          </a:p>
          <a:p>
            <a:pPr eaLnBrk="1" hangingPunct="1"/>
            <a:r>
              <a:rPr lang="en-US" smtClean="0"/>
              <a:t>When all of the activities are complete, all the payments have been made, and all the exposures are closed, the claim can be closed. In some cases, a claim may be closed as soon as the payment is made (and the last indemnification exposure is closed). In other cases, the claim may remain open beyond the last payment (possibly because the claim involves recovery which is taking place after the last payment, or possibly because there is lingering activity work to complete, such as verification that legal documents have been filed with the appropriate government agency).</a:t>
            </a:r>
          </a:p>
          <a:p>
            <a:pPr eaLnBrk="1" hangingPunct="1"/>
            <a:r>
              <a:rPr lang="en-US" smtClean="0"/>
              <a:t>The diagrams in the preceding set of slides have not made reference to documents, notes, and matters. Documents and notes are typically used for every claim, but they typically record things that have occurred. They do not represent work that needs to be done, and in most cases their existence does not move the claim forward in the claim process. Consequently, they have been omitted from the discussion. Matters are relevant to moving a claim forward in the claims process, but only for claims involving potential litigation. Since these types of claims are not the most fundamental type of claims, matters have also been omitted from the discussion.</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6246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dirty="0" smtClean="0">
                <a:solidFill>
                  <a:schemeClr val="tx1"/>
                </a:solidFill>
              </a:rPr>
              <a:t>	</a:t>
            </a:r>
            <a:r>
              <a:rPr lang="en-US" altLang="en-US" sz="1200" dirty="0">
                <a:solidFill>
                  <a:schemeClr val="tx1"/>
                </a:solidFill>
              </a:rPr>
              <a:t> The Claims Process &amp; Claim Intake - </a:t>
            </a:r>
            <a:fld id="{6EA60277-46E8-42DA-BE7F-73BD7183131A}" type="slidenum">
              <a:rPr lang="en-US" altLang="en-US" sz="1200" smtClean="0">
                <a:solidFill>
                  <a:schemeClr val="tx1"/>
                </a:solidFill>
              </a:rPr>
              <a:pPr eaLnBrk="1" hangingPunct="1"/>
              <a:t>27</a:t>
            </a:fld>
            <a:endParaRPr lang="en-US" altLang="en-US" sz="1200" dirty="0" smtClean="0">
              <a:solidFill>
                <a:schemeClr val="tx1"/>
              </a:solidFill>
            </a:endParaRPr>
          </a:p>
        </p:txBody>
      </p:sp>
      <p:sp>
        <p:nvSpPr>
          <p:cNvPr id="62468" name="Rectangle 2"/>
          <p:cNvSpPr>
            <a:spLocks noGrp="1" noRot="1" noChangeAspect="1" noChangeArrowheads="1" noTextEdit="1"/>
          </p:cNvSpPr>
          <p:nvPr>
            <p:ph type="sldImg"/>
          </p:nvPr>
        </p:nvSpPr>
        <p:spPr>
          <a:xfrm>
            <a:off x="715963" y="630238"/>
            <a:ext cx="5432425" cy="4073525"/>
          </a:xfrm>
          <a:ln/>
        </p:spPr>
      </p:sp>
      <p:sp>
        <p:nvSpPr>
          <p:cNvPr id="6246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The business process steps and functional process steps do not have a one-to-one correspondence. In particular:</a:t>
            </a:r>
          </a:p>
          <a:p>
            <a:pPr lvl="1" eaLnBrk="1" hangingPunct="1"/>
            <a:r>
              <a:rPr lang="en-US" smtClean="0"/>
              <a:t>During intake, the claim is created. Exposures and reserves could also be created at this time.</a:t>
            </a:r>
          </a:p>
          <a:p>
            <a:pPr lvl="1" eaLnBrk="1" hangingPunct="1"/>
            <a:r>
              <a:rPr lang="en-US" smtClean="0"/>
              <a:t>During adjudication, ClaimCenter exposures could be created, reserves could be created, activities could be completed, and the claim and its exposures could become payable.</a:t>
            </a:r>
          </a:p>
          <a:p>
            <a:pPr lvl="1" eaLnBrk="1" hangingPunct="1"/>
            <a:r>
              <a:rPr lang="en-US" smtClean="0"/>
              <a:t>At payment, payments are made. But, reserves could be created at this time, activities could be completed, and the claim and its exposures could become payable. Payment may also cause exposures and the claim to be closed.</a:t>
            </a:r>
          </a:p>
          <a:p>
            <a:pPr lvl="1" eaLnBrk="1" hangingPunct="1">
              <a:buFontTx/>
              <a:buNone/>
            </a:pPr>
            <a:endParaRPr lang="en-US"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3789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dirty="0" smtClean="0">
                <a:solidFill>
                  <a:schemeClr val="tx1"/>
                </a:solidFill>
              </a:rPr>
              <a:t>	</a:t>
            </a:r>
            <a:r>
              <a:rPr lang="en-US" altLang="en-US" sz="1200" dirty="0">
                <a:solidFill>
                  <a:schemeClr val="tx1"/>
                </a:solidFill>
              </a:rPr>
              <a:t> The Claims Process &amp; Claim Intake - </a:t>
            </a:r>
            <a:fld id="{B3FCE1F7-D4F0-461E-8CAE-187CF8B1028F}" type="slidenum">
              <a:rPr lang="en-US" altLang="en-US" sz="1200" smtClean="0">
                <a:solidFill>
                  <a:schemeClr val="tx1"/>
                </a:solidFill>
              </a:rPr>
              <a:pPr eaLnBrk="1" hangingPunct="1"/>
              <a:t>28</a:t>
            </a:fld>
            <a:endParaRPr lang="en-US" altLang="en-US" sz="1200" dirty="0" smtClean="0">
              <a:solidFill>
                <a:schemeClr val="tx1"/>
              </a:solidFill>
            </a:endParaRPr>
          </a:p>
        </p:txBody>
      </p:sp>
      <p:sp>
        <p:nvSpPr>
          <p:cNvPr id="37892" name="Rectangle 2"/>
          <p:cNvSpPr>
            <a:spLocks noGrp="1" noRot="1" noChangeAspect="1" noChangeArrowheads="1" noTextEdit="1"/>
          </p:cNvSpPr>
          <p:nvPr>
            <p:ph type="sldImg"/>
          </p:nvPr>
        </p:nvSpPr>
        <p:spPr>
          <a:xfrm>
            <a:off x="715963" y="630238"/>
            <a:ext cx="5432425" cy="4073525"/>
          </a:xfrm>
          <a:ln/>
        </p:spPr>
      </p:sp>
      <p:sp>
        <p:nvSpPr>
          <p:cNvPr id="3789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5427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dirty="0" smtClean="0">
                <a:solidFill>
                  <a:schemeClr val="tx1"/>
                </a:solidFill>
              </a:rPr>
              <a:t>	</a:t>
            </a:r>
            <a:r>
              <a:rPr lang="en-US" altLang="en-US" sz="1200" dirty="0">
                <a:solidFill>
                  <a:schemeClr val="tx1"/>
                </a:solidFill>
              </a:rPr>
              <a:t> The Claims Process &amp; Claim Intake - </a:t>
            </a:r>
            <a:fld id="{5FF1C78E-76AD-4702-B154-49B835148DA7}" type="slidenum">
              <a:rPr lang="en-US" altLang="en-US" sz="1200" smtClean="0">
                <a:solidFill>
                  <a:schemeClr val="tx1"/>
                </a:solidFill>
              </a:rPr>
              <a:pPr eaLnBrk="1" hangingPunct="1"/>
              <a:t>29</a:t>
            </a:fld>
            <a:endParaRPr lang="en-US" altLang="en-US" sz="1200" dirty="0" smtClean="0">
              <a:solidFill>
                <a:schemeClr val="tx1"/>
              </a:solidFill>
            </a:endParaRPr>
          </a:p>
        </p:txBody>
      </p:sp>
      <p:sp>
        <p:nvSpPr>
          <p:cNvPr id="54276" name="Rectangle 2"/>
          <p:cNvSpPr>
            <a:spLocks noGrp="1" noRot="1" noChangeAspect="1" noChangeArrowheads="1" noTextEdit="1"/>
          </p:cNvSpPr>
          <p:nvPr>
            <p:ph type="sldImg"/>
          </p:nvPr>
        </p:nvSpPr>
        <p:spPr>
          <a:xfrm>
            <a:off x="715963" y="630238"/>
            <a:ext cx="5432425" cy="4073525"/>
          </a:xfrm>
          <a:ln/>
        </p:spPr>
      </p:sp>
      <p:sp>
        <p:nvSpPr>
          <p:cNvPr id="5427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The FNOL event is significant because:</a:t>
            </a:r>
          </a:p>
          <a:p>
            <a:pPr lvl="1" eaLnBrk="1" hangingPunct="1"/>
            <a:r>
              <a:rPr lang="en-US" dirty="0" smtClean="0"/>
              <a:t>It is the point in time at which the claim is created and assigned to an adjuster.</a:t>
            </a:r>
          </a:p>
          <a:p>
            <a:pPr lvl="1" eaLnBrk="1" hangingPunct="1"/>
            <a:r>
              <a:rPr lang="en-US" dirty="0" smtClean="0"/>
              <a:t>It is the point in time which determines when other events must occur. (For example, the business process may require that all coverages in question be verified within 30 days of the FNOL.)</a:t>
            </a:r>
          </a:p>
          <a:p>
            <a:pPr lvl="1" eaLnBrk="1" hangingPunct="1"/>
            <a:r>
              <a:rPr lang="en-US" dirty="0" smtClean="0"/>
              <a:t>It is the first major opportunity to control costs with regards to reducing leakage. (For example, if the FNOL process is sufficiently robust, then an auto claim which is a total loss can be assessed rapidly, and costs associated to storing the car can be reduced or eliminated.)</a:t>
            </a:r>
          </a:p>
          <a:p>
            <a:pPr lvl="1" eaLnBrk="1" hangingPunct="1"/>
            <a:r>
              <a:rPr lang="en-US" dirty="0" smtClean="0"/>
              <a:t>It is the first major opportunity to control costs with regards to business efficiency. (For example, if the FNOL process is sufficiently robust, then general information can be collected by first-tier CSRs, which frees the more expert-level adjusters to spend their time focusing exclusively on the aspects of claim processing that require their expertise.)</a:t>
            </a:r>
          </a:p>
          <a:p>
            <a:pPr lvl="1" eaLnBrk="1" hangingPunct="1"/>
            <a:r>
              <a:rPr lang="en-US" dirty="0" smtClean="0"/>
              <a:t>It can set the tone for the entire claim process. If the insured feels that the carrier is concerned about the loss, it can expedite processing of the claim and minimize the chance of later legal action.</a:t>
            </a:r>
          </a:p>
          <a:p>
            <a:pPr algn="ctr" eaLnBrk="1" hangingPunct="1"/>
            <a:r>
              <a:rPr lang="en-US" dirty="0" smtClean="0"/>
              <a:t>(continued)</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3789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dirty="0" smtClean="0">
                <a:solidFill>
                  <a:schemeClr val="tx1"/>
                </a:solidFill>
              </a:rPr>
              <a:t>	</a:t>
            </a:r>
            <a:r>
              <a:rPr lang="en-US" altLang="en-US" sz="1200" dirty="0">
                <a:solidFill>
                  <a:schemeClr val="tx1"/>
                </a:solidFill>
              </a:rPr>
              <a:t> The Claims Process &amp; Claim Intake - </a:t>
            </a:r>
            <a:fld id="{B3FCE1F7-D4F0-461E-8CAE-187CF8B1028F}" type="slidenum">
              <a:rPr lang="en-US" altLang="en-US" sz="1200" smtClean="0">
                <a:solidFill>
                  <a:schemeClr val="tx1"/>
                </a:solidFill>
              </a:rPr>
              <a:pPr eaLnBrk="1" hangingPunct="1"/>
              <a:t>3</a:t>
            </a:fld>
            <a:endParaRPr lang="en-US" altLang="en-US" sz="1200" dirty="0" smtClean="0">
              <a:solidFill>
                <a:schemeClr val="tx1"/>
              </a:solidFill>
            </a:endParaRPr>
          </a:p>
        </p:txBody>
      </p:sp>
      <p:sp>
        <p:nvSpPr>
          <p:cNvPr id="37892" name="Rectangle 2"/>
          <p:cNvSpPr>
            <a:spLocks noGrp="1" noRot="1" noChangeAspect="1" noChangeArrowheads="1" noTextEdit="1"/>
          </p:cNvSpPr>
          <p:nvPr>
            <p:ph type="sldImg"/>
          </p:nvPr>
        </p:nvSpPr>
        <p:spPr>
          <a:xfrm>
            <a:off x="715963" y="630238"/>
            <a:ext cx="5432425" cy="4073525"/>
          </a:xfrm>
          <a:ln/>
        </p:spPr>
      </p:sp>
      <p:sp>
        <p:nvSpPr>
          <p:cNvPr id="3789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55299"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dirty="0" smtClean="0">
                <a:solidFill>
                  <a:schemeClr val="tx1"/>
                </a:solidFill>
              </a:rPr>
              <a:t>	</a:t>
            </a:r>
            <a:r>
              <a:rPr lang="en-US" altLang="en-US" sz="1200" dirty="0">
                <a:solidFill>
                  <a:schemeClr val="tx1"/>
                </a:solidFill>
              </a:rPr>
              <a:t> The Claims Process &amp; Claim Intake - </a:t>
            </a:r>
            <a:fld id="{ACF0B6BC-F4D9-4671-AEF9-C44F15210976}" type="slidenum">
              <a:rPr lang="en-US" altLang="en-US" sz="1200" smtClean="0">
                <a:solidFill>
                  <a:schemeClr val="tx1"/>
                </a:solidFill>
              </a:rPr>
              <a:pPr eaLnBrk="1" hangingPunct="1"/>
              <a:t>30</a:t>
            </a:fld>
            <a:endParaRPr lang="en-US" altLang="en-US" sz="1200" dirty="0" smtClean="0">
              <a:solidFill>
                <a:schemeClr val="tx1"/>
              </a:solidFill>
            </a:endParaRPr>
          </a:p>
        </p:txBody>
      </p:sp>
      <p:sp>
        <p:nvSpPr>
          <p:cNvPr id="55300" name="Rectangle 2"/>
          <p:cNvSpPr>
            <a:spLocks noGrp="1" noChangeArrowheads="1"/>
          </p:cNvSpPr>
          <p:nvPr>
            <p:ph type="body" idx="1"/>
          </p:nvPr>
        </p:nvSpPr>
        <p:spPr>
          <a:xfrm>
            <a:off x="406400" y="622300"/>
            <a:ext cx="6069013" cy="8112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Across the industry, the term "FNOL" has more than one use. It can be used to mean:</a:t>
            </a:r>
          </a:p>
          <a:p>
            <a:pPr lvl="1" eaLnBrk="1" hangingPunct="1"/>
            <a:r>
              <a:rPr lang="en-US" smtClean="0"/>
              <a:t>The event during which the carrier is first notified of a loss</a:t>
            </a:r>
          </a:p>
          <a:p>
            <a:pPr lvl="1" eaLnBrk="1" hangingPunct="1"/>
            <a:r>
              <a:rPr lang="en-US" smtClean="0"/>
              <a:t>The form used to capture information about the loss</a:t>
            </a:r>
          </a:p>
          <a:p>
            <a:pPr lvl="1" eaLnBrk="1" hangingPunct="1"/>
            <a:r>
              <a:rPr lang="en-US" smtClean="0"/>
              <a:t>The set of information imported into a claims processing system from which a claim is initially generated</a:t>
            </a:r>
          </a:p>
          <a:p>
            <a:pPr eaLnBrk="1" hangingPunct="1"/>
            <a:r>
              <a:rPr lang="en-US" smtClean="0"/>
              <a:t>This course uses the term "FNOL" to refer to the event.</a:t>
            </a:r>
          </a:p>
          <a:p>
            <a:pPr eaLnBrk="1" hangingPunct="1"/>
            <a:r>
              <a:rPr lang="en-US" smtClean="0"/>
              <a:t>For simplicity, this course uses the term FNOL to refer to the first notice of loss/injury for all types of claims.</a:t>
            </a:r>
          </a:p>
          <a:p>
            <a:pPr eaLnBrk="1" hangingPunct="1"/>
            <a:endParaRPr lang="en-US"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5632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dirty="0" smtClean="0">
                <a:solidFill>
                  <a:schemeClr val="tx1"/>
                </a:solidFill>
              </a:rPr>
              <a:t>	</a:t>
            </a:r>
            <a:r>
              <a:rPr lang="en-US" altLang="en-US" sz="1200" dirty="0">
                <a:solidFill>
                  <a:schemeClr val="tx1"/>
                </a:solidFill>
              </a:rPr>
              <a:t> The Claims Process &amp; Claim Intake - </a:t>
            </a:r>
            <a:fld id="{7B10AA61-83A3-40CA-B372-10B833C0438D}" type="slidenum">
              <a:rPr lang="en-US" altLang="en-US" sz="1200" smtClean="0">
                <a:solidFill>
                  <a:schemeClr val="tx1"/>
                </a:solidFill>
              </a:rPr>
              <a:pPr eaLnBrk="1" hangingPunct="1"/>
              <a:t>31</a:t>
            </a:fld>
            <a:endParaRPr lang="en-US" altLang="en-US" sz="1200" dirty="0" smtClean="0">
              <a:solidFill>
                <a:schemeClr val="tx1"/>
              </a:solidFill>
            </a:endParaRPr>
          </a:p>
        </p:txBody>
      </p:sp>
      <p:sp>
        <p:nvSpPr>
          <p:cNvPr id="56324" name="Rectangle 2"/>
          <p:cNvSpPr>
            <a:spLocks noGrp="1" noRot="1" noChangeAspect="1" noChangeArrowheads="1" noTextEdit="1"/>
          </p:cNvSpPr>
          <p:nvPr>
            <p:ph type="sldImg"/>
          </p:nvPr>
        </p:nvSpPr>
        <p:spPr>
          <a:xfrm>
            <a:off x="715963" y="630238"/>
            <a:ext cx="5432425" cy="4073525"/>
          </a:xfrm>
          <a:ln/>
        </p:spPr>
      </p:sp>
      <p:sp>
        <p:nvSpPr>
          <p:cNvPr id="56325" name="Rectangle 3"/>
          <p:cNvSpPr>
            <a:spLocks noGrp="1" noChangeArrowheads="1"/>
          </p:cNvSpPr>
          <p:nvPr>
            <p:ph type="body" idx="1"/>
          </p:nvPr>
        </p:nvSpPr>
        <p:spPr>
          <a:xfrm>
            <a:off x="406400" y="4849813"/>
            <a:ext cx="6069013" cy="38369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The claim intake process is represented above with six broad steps. Keep in mind that this is a high-level summary. Some steps may occur in a manner different than what the diagram suggests. There may be additional steps depending on the line of business, whether the claim is entered by a customer service representative or an adjuster, and/or whether special issues such as fraud or recovery are relevant.</a:t>
            </a:r>
          </a:p>
          <a:p>
            <a:pPr eaLnBrk="1" hangingPunct="1"/>
            <a:r>
              <a:rPr lang="en-US" dirty="0" smtClean="0"/>
              <a:t>There are two ways that a claim can come into existence in ClaimCenter. A claim can be created manually when a "reporter" contacts the carrier and reports the loss. This could be across a number of channels, including in-person, telephone, fax, or customer portal. A ClaimCenter user takes the information and creates a claim from it using the new claim wizard.</a:t>
            </a:r>
          </a:p>
          <a:p>
            <a:pPr eaLnBrk="1" hangingPunct="1"/>
            <a:r>
              <a:rPr lang="en-US" dirty="0" smtClean="0"/>
              <a:t>Alternately, the claim could be created in an external FNOL application and then imported into ClaimCenter. </a:t>
            </a:r>
          </a:p>
          <a:p>
            <a:pPr eaLnBrk="1" hangingPunct="1"/>
            <a:r>
              <a:rPr lang="en-US" dirty="0" smtClean="0"/>
              <a:t>Once the claim has been created or imported, it enters the automated claim setup process. There are three primary things that occur during claim setup. First, the claim is segmented. Segmentation is the process of determining the strategy for how the claim should be processed. (For example, is the claim straight-forward or is it complex and will it require adjusters with special expertise.) Then, the claim is assigned. Assignment is the act if determining who is responsible for the claim. The user creating the claim can specify who it should be assigned to, or the assignment could be determined using automated rules. Finally, a series of activities known as the "</a:t>
            </a:r>
            <a:r>
              <a:rPr lang="en-US" dirty="0" err="1" smtClean="0"/>
              <a:t>workplan</a:t>
            </a:r>
            <a:r>
              <a:rPr lang="en-US" dirty="0" smtClean="0"/>
              <a:t>" are created and assigned. These activities identify the work that must be done to process the claim and who must do it.</a:t>
            </a:r>
          </a:p>
          <a:p>
            <a:pPr algn="ctr" eaLnBrk="1" hangingPunct="1"/>
            <a:r>
              <a:rPr lang="en-US" dirty="0" smtClean="0"/>
              <a:t>(continued)</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5734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dirty="0" smtClean="0">
                <a:solidFill>
                  <a:schemeClr val="tx1"/>
                </a:solidFill>
              </a:rPr>
              <a:t>	</a:t>
            </a:r>
            <a:r>
              <a:rPr lang="en-US" altLang="en-US" sz="1200" dirty="0">
                <a:solidFill>
                  <a:schemeClr val="tx1"/>
                </a:solidFill>
              </a:rPr>
              <a:t> The Claims Process &amp; Claim Intake - </a:t>
            </a:r>
            <a:fld id="{5C680F0F-C566-47A6-89CA-9BCC15BE9D8B}" type="slidenum">
              <a:rPr lang="en-US" altLang="en-US" sz="1200" smtClean="0">
                <a:solidFill>
                  <a:schemeClr val="tx1"/>
                </a:solidFill>
              </a:rPr>
              <a:pPr eaLnBrk="1" hangingPunct="1"/>
              <a:t>32</a:t>
            </a:fld>
            <a:endParaRPr lang="en-US" altLang="en-US" sz="1200" dirty="0" smtClean="0">
              <a:solidFill>
                <a:schemeClr val="tx1"/>
              </a:solidFill>
            </a:endParaRPr>
          </a:p>
        </p:txBody>
      </p:sp>
      <p:sp>
        <p:nvSpPr>
          <p:cNvPr id="57348" name="Rectangle 2"/>
          <p:cNvSpPr>
            <a:spLocks noGrp="1" noChangeArrowheads="1"/>
          </p:cNvSpPr>
          <p:nvPr>
            <p:ph type="body" idx="1"/>
          </p:nvPr>
        </p:nvSpPr>
        <p:spPr>
          <a:xfrm>
            <a:off x="406400" y="622300"/>
            <a:ext cx="6069013" cy="8112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After claim setup has been completed, validation rules are executed to verify that the claim meets the minimum set of requirements to exist in the system as a claim other users can view and modify. If any of the validation rules fail, then:</a:t>
            </a:r>
          </a:p>
          <a:p>
            <a:pPr eaLnBrk="1" hangingPunct="1">
              <a:buFontTx/>
              <a:buChar char="•"/>
            </a:pPr>
            <a:r>
              <a:rPr lang="en-US" smtClean="0"/>
              <a:t>If the claim was created in the new claim wizard, the user must either cancel the claim or fix the errors and re-save the claim.</a:t>
            </a:r>
          </a:p>
          <a:p>
            <a:pPr eaLnBrk="1" hangingPunct="1">
              <a:buFontTx/>
              <a:buChar char="•"/>
            </a:pPr>
            <a:r>
              <a:rPr lang="en-US" smtClean="0"/>
              <a:t>If the claim was imported, then the import of that claim fails. An error might be returned to the FNOL application and/or logged so that a system administrator could investigate the issue as needed.</a:t>
            </a:r>
          </a:p>
          <a:p>
            <a:pPr eaLnBrk="1" hangingPunct="1"/>
            <a:r>
              <a:rPr lang="en-US" smtClean="0"/>
              <a:t>When validation occurs successfully, the claim intake process is done.</a:t>
            </a:r>
          </a:p>
          <a:p>
            <a:pPr eaLnBrk="1" hangingPunct="1"/>
            <a:endParaRPr lang="en-US"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5837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dirty="0" smtClean="0">
                <a:solidFill>
                  <a:schemeClr val="tx1"/>
                </a:solidFill>
              </a:rPr>
              <a:t>	</a:t>
            </a:r>
            <a:r>
              <a:rPr lang="en-US" altLang="en-US" sz="1200" dirty="0">
                <a:solidFill>
                  <a:schemeClr val="tx1"/>
                </a:solidFill>
              </a:rPr>
              <a:t> The Claims Process &amp; Claim Intake - </a:t>
            </a:r>
            <a:fld id="{E839A5A8-C6DC-4986-BCD3-E82F550E7284}" type="slidenum">
              <a:rPr lang="en-US" altLang="en-US" sz="1200" smtClean="0">
                <a:solidFill>
                  <a:schemeClr val="tx1"/>
                </a:solidFill>
              </a:rPr>
              <a:pPr eaLnBrk="1" hangingPunct="1"/>
              <a:t>33</a:t>
            </a:fld>
            <a:endParaRPr lang="en-US" altLang="en-US" sz="1200" dirty="0" smtClean="0">
              <a:solidFill>
                <a:schemeClr val="tx1"/>
              </a:solidFill>
            </a:endParaRPr>
          </a:p>
        </p:txBody>
      </p:sp>
      <p:sp>
        <p:nvSpPr>
          <p:cNvPr id="58372" name="Rectangle 2"/>
          <p:cNvSpPr>
            <a:spLocks noGrp="1" noRot="1" noChangeAspect="1" noChangeArrowheads="1" noTextEdit="1"/>
          </p:cNvSpPr>
          <p:nvPr>
            <p:ph type="sldImg"/>
          </p:nvPr>
        </p:nvSpPr>
        <p:spPr>
          <a:xfrm>
            <a:off x="715963" y="630238"/>
            <a:ext cx="5432425" cy="4073525"/>
          </a:xfrm>
          <a:ln/>
        </p:spPr>
      </p:sp>
      <p:sp>
        <p:nvSpPr>
          <p:cNvPr id="5837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When the intake process is managed by a CSR, the following are typically true:</a:t>
            </a:r>
          </a:p>
          <a:p>
            <a:pPr lvl="1" eaLnBrk="1" hangingPunct="1"/>
            <a:r>
              <a:rPr lang="en-US" smtClean="0"/>
              <a:t>Exposures are either created automatically during the claim setup process, or manually by adjusters after the intake process. They are not created by the CSR while the claim is initially being created.</a:t>
            </a:r>
          </a:p>
          <a:p>
            <a:pPr eaLnBrk="1" hangingPunct="1"/>
            <a:r>
              <a:rPr lang="en-US" smtClean="0"/>
              <a:t>When the intake process is managed by an adjuster, the following are typically true:</a:t>
            </a:r>
          </a:p>
          <a:p>
            <a:pPr lvl="1" eaLnBrk="1" hangingPunct="1"/>
            <a:r>
              <a:rPr lang="en-US" smtClean="0"/>
              <a:t>Exposures may be created manually by the adjuster during initial claim creation. This could cause initial reserves to be set during claim setup. It also may mean that the assignment strategy for the claim has the claim assigned to one user and the exposures to other users.</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5939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smtClean="0">
                <a:solidFill>
                  <a:schemeClr val="tx1"/>
                </a:solidFill>
              </a:rPr>
              <a:t>	Introduction to Claim Intake - </a:t>
            </a:r>
            <a:fld id="{A7199FB9-6A27-41A0-8745-F0BDF9B483E9}" type="slidenum">
              <a:rPr lang="en-US" altLang="en-US" sz="1200" smtClean="0">
                <a:solidFill>
                  <a:schemeClr val="tx1"/>
                </a:solidFill>
              </a:rPr>
              <a:pPr eaLnBrk="1" hangingPunct="1"/>
              <a:t>34</a:t>
            </a:fld>
            <a:endParaRPr lang="en-US" altLang="en-US" sz="1200" smtClean="0">
              <a:solidFill>
                <a:schemeClr val="tx1"/>
              </a:solidFill>
            </a:endParaRPr>
          </a:p>
        </p:txBody>
      </p:sp>
      <p:sp>
        <p:nvSpPr>
          <p:cNvPr id="59396" name="Rectangle 2"/>
          <p:cNvSpPr>
            <a:spLocks noGrp="1" noRot="1" noChangeAspect="1" noChangeArrowheads="1" noTextEdit="1"/>
          </p:cNvSpPr>
          <p:nvPr>
            <p:ph type="sldImg"/>
          </p:nvPr>
        </p:nvSpPr>
        <p:spPr>
          <a:xfrm>
            <a:off x="715963" y="630238"/>
            <a:ext cx="5432425" cy="4073525"/>
          </a:xfrm>
          <a:ln/>
        </p:spPr>
      </p:sp>
      <p:sp>
        <p:nvSpPr>
          <p:cNvPr id="5939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Each</a:t>
            </a:r>
            <a:r>
              <a:rPr lang="en-US" baseline="0" dirty="0" smtClean="0"/>
              <a:t> claim in ClaimCenter must have four required pieces of data:</a:t>
            </a:r>
            <a:r>
              <a:rPr lang="en-US" sz="1000" b="0" i="0" kern="1200" dirty="0" smtClean="0">
                <a:solidFill>
                  <a:schemeClr val="tx1"/>
                </a:solidFill>
                <a:effectLst/>
                <a:latin typeface="Arial" charset="0"/>
                <a:ea typeface="+mn-ea"/>
                <a:cs typeface="+mn-cs"/>
              </a:rPr>
              <a:t> </a:t>
            </a:r>
            <a:br>
              <a:rPr lang="en-US" sz="1000" b="0" i="0" kern="1200" dirty="0" smtClean="0">
                <a:solidFill>
                  <a:schemeClr val="tx1"/>
                </a:solidFill>
                <a:effectLst/>
                <a:latin typeface="Arial" charset="0"/>
                <a:ea typeface="+mn-ea"/>
                <a:cs typeface="+mn-cs"/>
              </a:rPr>
            </a:br>
            <a:r>
              <a:rPr lang="en-US" sz="1000" b="0" i="0" kern="1200" dirty="0" smtClean="0">
                <a:solidFill>
                  <a:schemeClr val="tx1"/>
                </a:solidFill>
                <a:effectLst/>
                <a:latin typeface="Arial" charset="0"/>
                <a:ea typeface="+mn-ea"/>
                <a:cs typeface="+mn-cs"/>
              </a:rPr>
              <a:t>1) policy </a:t>
            </a:r>
            <a:br>
              <a:rPr lang="en-US" sz="1000" b="0" i="0" kern="1200" dirty="0" smtClean="0">
                <a:solidFill>
                  <a:schemeClr val="tx1"/>
                </a:solidFill>
                <a:effectLst/>
                <a:latin typeface="Arial" charset="0"/>
                <a:ea typeface="+mn-ea"/>
                <a:cs typeface="+mn-cs"/>
              </a:rPr>
            </a:br>
            <a:r>
              <a:rPr lang="en-US" sz="1000" b="0" i="0" kern="1200" dirty="0" smtClean="0">
                <a:solidFill>
                  <a:schemeClr val="tx1"/>
                </a:solidFill>
                <a:effectLst/>
                <a:latin typeface="Arial" charset="0"/>
                <a:ea typeface="+mn-ea"/>
                <a:cs typeface="+mn-cs"/>
              </a:rPr>
              <a:t>2) parties</a:t>
            </a:r>
            <a:r>
              <a:rPr lang="en-US" sz="1000" b="0" i="0" kern="1200" baseline="0" dirty="0" smtClean="0">
                <a:solidFill>
                  <a:schemeClr val="tx1"/>
                </a:solidFill>
                <a:effectLst/>
                <a:latin typeface="Arial" charset="0"/>
                <a:ea typeface="+mn-ea"/>
                <a:cs typeface="+mn-cs"/>
              </a:rPr>
              <a:t> involved (reporter and/or claimant) </a:t>
            </a:r>
            <a:br>
              <a:rPr lang="en-US" sz="1000" b="0" i="0" kern="1200" baseline="0" dirty="0" smtClean="0">
                <a:solidFill>
                  <a:schemeClr val="tx1"/>
                </a:solidFill>
                <a:effectLst/>
                <a:latin typeface="Arial" charset="0"/>
                <a:ea typeface="+mn-ea"/>
                <a:cs typeface="+mn-cs"/>
              </a:rPr>
            </a:br>
            <a:r>
              <a:rPr lang="en-US" sz="1000" b="0" i="0" kern="1200" dirty="0" smtClean="0">
                <a:solidFill>
                  <a:schemeClr val="tx1"/>
                </a:solidFill>
                <a:effectLst/>
                <a:latin typeface="Arial" charset="0"/>
                <a:ea typeface="+mn-ea"/>
                <a:cs typeface="+mn-cs"/>
              </a:rPr>
              <a:t>3) loss event information (the “when, where and cause”) </a:t>
            </a:r>
            <a:br>
              <a:rPr lang="en-US" sz="1000" b="0" i="0" kern="1200" dirty="0" smtClean="0">
                <a:solidFill>
                  <a:schemeClr val="tx1"/>
                </a:solidFill>
                <a:effectLst/>
                <a:latin typeface="Arial" charset="0"/>
                <a:ea typeface="+mn-ea"/>
                <a:cs typeface="+mn-cs"/>
              </a:rPr>
            </a:br>
            <a:r>
              <a:rPr lang="en-US" sz="1000" b="0" i="0" kern="1200" dirty="0" smtClean="0">
                <a:solidFill>
                  <a:schemeClr val="tx1"/>
                </a:solidFill>
                <a:effectLst/>
                <a:latin typeface="Arial" charset="0"/>
                <a:ea typeface="+mn-ea"/>
                <a:cs typeface="+mn-cs"/>
              </a:rPr>
              <a:t>4) incident</a:t>
            </a:r>
            <a:r>
              <a:rPr lang="en-US" sz="1000" b="0" i="0" kern="1200" baseline="0" dirty="0" smtClean="0">
                <a:solidFill>
                  <a:schemeClr val="tx1"/>
                </a:solidFill>
                <a:effectLst/>
                <a:latin typeface="Arial" charset="0"/>
                <a:ea typeface="+mn-ea"/>
                <a:cs typeface="+mn-cs"/>
              </a:rPr>
              <a:t> (what was lost/damaged/injured?)</a:t>
            </a:r>
            <a:r>
              <a:rPr lang="en-US" dirty="0" smtClean="0"/>
              <a:t/>
            </a:r>
            <a:br>
              <a:rPr lang="en-US" dirty="0" smtClean="0"/>
            </a:br>
            <a:r>
              <a:rPr lang="en-US" dirty="0" smtClean="0"/>
              <a:t/>
            </a:r>
            <a:br>
              <a:rPr lang="en-US" dirty="0" smtClean="0"/>
            </a:br>
            <a:r>
              <a:rPr lang="en-US" dirty="0" smtClean="0"/>
              <a:t>In the base application, the claim may be linked to an "unverified policy". This is a policy which is not imported from an external policy administration system, but rather is created at the moment by the user entering the claim. In practice, most implementations of ClaimCenter require the user to retrieve a "verified" policy from an external system.</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60419"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smtClean="0">
                <a:solidFill>
                  <a:schemeClr val="tx1"/>
                </a:solidFill>
              </a:rPr>
              <a:t>	Introduction to Claim Intake - </a:t>
            </a:r>
            <a:fld id="{AAE1D44F-8BE9-4C8B-818A-5908A27D12FB}" type="slidenum">
              <a:rPr lang="en-US" altLang="en-US" sz="1200" smtClean="0">
                <a:solidFill>
                  <a:schemeClr val="tx1"/>
                </a:solidFill>
              </a:rPr>
              <a:pPr eaLnBrk="1" hangingPunct="1"/>
              <a:t>35</a:t>
            </a:fld>
            <a:endParaRPr lang="en-US" altLang="en-US" sz="1200" smtClean="0">
              <a:solidFill>
                <a:schemeClr val="tx1"/>
              </a:solidFill>
            </a:endParaRPr>
          </a:p>
        </p:txBody>
      </p:sp>
      <p:sp>
        <p:nvSpPr>
          <p:cNvPr id="60420" name="Rectangle 2"/>
          <p:cNvSpPr>
            <a:spLocks noGrp="1" noRot="1" noChangeAspect="1" noChangeArrowheads="1" noTextEdit="1"/>
          </p:cNvSpPr>
          <p:nvPr>
            <p:ph type="sldImg"/>
          </p:nvPr>
        </p:nvSpPr>
        <p:spPr>
          <a:xfrm>
            <a:off x="715963" y="630238"/>
            <a:ext cx="5432425" cy="4073525"/>
          </a:xfrm>
          <a:ln/>
        </p:spPr>
      </p:sp>
      <p:sp>
        <p:nvSpPr>
          <p:cNvPr id="6042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Recall the following definitions:</a:t>
            </a:r>
          </a:p>
          <a:p>
            <a:pPr lvl="1" eaLnBrk="1" hangingPunct="1"/>
            <a:r>
              <a:rPr lang="en-US" smtClean="0"/>
              <a:t>The insured is the person covered by the policy.</a:t>
            </a:r>
          </a:p>
          <a:p>
            <a:pPr lvl="1" eaLnBrk="1" hangingPunct="1"/>
            <a:r>
              <a:rPr lang="en-US" smtClean="0"/>
              <a:t>A claimant is a person requesting compensation for a loss.</a:t>
            </a:r>
          </a:p>
          <a:p>
            <a:pPr lvl="1" eaLnBrk="1" hangingPunct="1"/>
            <a:r>
              <a:rPr lang="en-US" smtClean="0"/>
              <a:t>A reporter is a person who identifies that a loss has occurred.</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6144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smtClean="0">
                <a:solidFill>
                  <a:schemeClr val="tx1"/>
                </a:solidFill>
              </a:rPr>
              <a:t>	Introduction to Claim Intake - </a:t>
            </a:r>
            <a:fld id="{94125901-1006-484F-A815-3F70AF150395}" type="slidenum">
              <a:rPr lang="en-US" altLang="en-US" sz="1200" smtClean="0">
                <a:solidFill>
                  <a:schemeClr val="tx1"/>
                </a:solidFill>
              </a:rPr>
              <a:pPr eaLnBrk="1" hangingPunct="1"/>
              <a:t>36</a:t>
            </a:fld>
            <a:endParaRPr lang="en-US" altLang="en-US" sz="1200" smtClean="0">
              <a:solidFill>
                <a:schemeClr val="tx1"/>
              </a:solidFill>
            </a:endParaRPr>
          </a:p>
        </p:txBody>
      </p:sp>
      <p:sp>
        <p:nvSpPr>
          <p:cNvPr id="61444" name="Rectangle 2"/>
          <p:cNvSpPr>
            <a:spLocks noGrp="1" noRot="1" noChangeAspect="1" noChangeArrowheads="1" noTextEdit="1"/>
          </p:cNvSpPr>
          <p:nvPr>
            <p:ph type="sldImg"/>
          </p:nvPr>
        </p:nvSpPr>
        <p:spPr>
          <a:xfrm>
            <a:off x="715963" y="630238"/>
            <a:ext cx="5432425" cy="4073525"/>
          </a:xfrm>
          <a:ln/>
        </p:spPr>
      </p:sp>
      <p:sp>
        <p:nvSpPr>
          <p:cNvPr id="6144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The loss details are the most line-of-business-dependent set of information. For example, an auto claim potentially requires information about the vehicles involved, the road conditions, the visibility, and any associated police reports. A workers' comp claim potentially requires information about the date the injury was reported to the employer, the nature of the injury, the diagnosis of the physician, and the work location where the injury occurred.</a:t>
            </a: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6246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smtClean="0">
                <a:solidFill>
                  <a:schemeClr val="tx1"/>
                </a:solidFill>
              </a:rPr>
              <a:t>	Introduction to Claim Intake - </a:t>
            </a:r>
            <a:fld id="{B8B34B24-08B5-4CAA-B85E-D036945BBF37}" type="slidenum">
              <a:rPr lang="en-US" altLang="en-US" sz="1200" smtClean="0">
                <a:solidFill>
                  <a:schemeClr val="tx1"/>
                </a:solidFill>
              </a:rPr>
              <a:pPr eaLnBrk="1" hangingPunct="1"/>
              <a:t>37</a:t>
            </a:fld>
            <a:endParaRPr lang="en-US" altLang="en-US" sz="1200" smtClean="0">
              <a:solidFill>
                <a:schemeClr val="tx1"/>
              </a:solidFill>
            </a:endParaRPr>
          </a:p>
        </p:txBody>
      </p:sp>
      <p:sp>
        <p:nvSpPr>
          <p:cNvPr id="62468" name="Rectangle 2"/>
          <p:cNvSpPr>
            <a:spLocks noGrp="1" noRot="1" noChangeAspect="1" noChangeArrowheads="1" noTextEdit="1"/>
          </p:cNvSpPr>
          <p:nvPr>
            <p:ph type="sldImg"/>
          </p:nvPr>
        </p:nvSpPr>
        <p:spPr>
          <a:xfrm>
            <a:off x="715963" y="630238"/>
            <a:ext cx="5432425" cy="4073525"/>
          </a:xfrm>
          <a:ln/>
        </p:spPr>
      </p:sp>
      <p:sp>
        <p:nvSpPr>
          <p:cNvPr id="6246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For property coverages, the incidents are typically listed on the claim. Information about these items can be copied over from the policy, though the user may still have to specify which items are relevant to the claim. For liability coverages, the incidents must typically be entered entirely by the user.</a:t>
            </a:r>
          </a:p>
          <a:p>
            <a:pPr eaLnBrk="1" hangingPunct="1"/>
            <a:r>
              <a:rPr lang="en-US" smtClean="0"/>
              <a:t>Other examples of incidents are baggage, a trip, and living expenses. In these cases, it isn't as clear that the incident actually represents the damaged item, but it is still a collection of information about damage.</a:t>
            </a: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6349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dirty="0" smtClean="0">
                <a:solidFill>
                  <a:schemeClr val="tx1"/>
                </a:solidFill>
              </a:rPr>
              <a:t>	</a:t>
            </a:r>
            <a:r>
              <a:rPr lang="en-US" altLang="en-US" sz="1200" dirty="0">
                <a:solidFill>
                  <a:schemeClr val="tx1"/>
                </a:solidFill>
              </a:rPr>
              <a:t> The Claims Process &amp; Claim Intake </a:t>
            </a:r>
            <a:r>
              <a:rPr lang="en-US" altLang="en-US" sz="1200" dirty="0" smtClean="0">
                <a:solidFill>
                  <a:schemeClr val="tx1"/>
                </a:solidFill>
              </a:rPr>
              <a:t>- </a:t>
            </a:r>
            <a:fld id="{ABDC539F-46AE-4E12-9383-4E015671B2AC}" type="slidenum">
              <a:rPr lang="en-US" altLang="en-US" sz="1200" smtClean="0">
                <a:solidFill>
                  <a:schemeClr val="tx1"/>
                </a:solidFill>
              </a:rPr>
              <a:pPr eaLnBrk="1" hangingPunct="1"/>
              <a:t>38</a:t>
            </a:fld>
            <a:endParaRPr lang="en-US" altLang="en-US" sz="1200" dirty="0" smtClean="0">
              <a:solidFill>
                <a:schemeClr val="tx1"/>
              </a:solidFill>
            </a:endParaRPr>
          </a:p>
        </p:txBody>
      </p:sp>
      <p:sp>
        <p:nvSpPr>
          <p:cNvPr id="63492" name="Rectangle 2"/>
          <p:cNvSpPr>
            <a:spLocks noGrp="1" noRot="1" noChangeAspect="1" noChangeArrowheads="1" noTextEdit="1"/>
          </p:cNvSpPr>
          <p:nvPr>
            <p:ph type="sldImg"/>
          </p:nvPr>
        </p:nvSpPr>
        <p:spPr>
          <a:xfrm>
            <a:off x="715963" y="630238"/>
            <a:ext cx="5432425" cy="4073525"/>
          </a:xfrm>
          <a:ln/>
        </p:spPr>
      </p:sp>
      <p:sp>
        <p:nvSpPr>
          <p:cNvPr id="63493" name="Rectangle 3"/>
          <p:cNvSpPr>
            <a:spLocks noGrp="1" noChangeArrowheads="1"/>
          </p:cNvSpPr>
          <p:nvPr>
            <p:ph type="body" idx="1"/>
          </p:nvPr>
        </p:nvSpPr>
        <p:spPr>
          <a:xfrm>
            <a:off x="406400" y="4849813"/>
            <a:ext cx="6069013" cy="38369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A claim can be created manually when a "reporter" contacts the carrier and reports the loss. This could be across a number of channels, including in-person, telephone, fax, or customer portal. A ClaimCenter user takes the information and creates a claim from it using the new claim wizard.</a:t>
            </a: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6451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dirty="0" smtClean="0">
                <a:solidFill>
                  <a:schemeClr val="tx1"/>
                </a:solidFill>
              </a:rPr>
              <a:t>	</a:t>
            </a:r>
            <a:r>
              <a:rPr lang="en-US" altLang="en-US" sz="1200" dirty="0">
                <a:solidFill>
                  <a:schemeClr val="tx1"/>
                </a:solidFill>
              </a:rPr>
              <a:t> The Claims Process &amp; Claim Intake - </a:t>
            </a:r>
            <a:fld id="{BB1CC9B5-C4B7-43A4-8AF5-7DB911B766AA}" type="slidenum">
              <a:rPr lang="en-US" altLang="en-US" sz="1200" smtClean="0">
                <a:solidFill>
                  <a:schemeClr val="tx1"/>
                </a:solidFill>
              </a:rPr>
              <a:pPr eaLnBrk="1" hangingPunct="1"/>
              <a:t>39</a:t>
            </a:fld>
            <a:endParaRPr lang="en-US" altLang="en-US" sz="1200" dirty="0" smtClean="0">
              <a:solidFill>
                <a:schemeClr val="tx1"/>
              </a:solidFill>
            </a:endParaRPr>
          </a:p>
        </p:txBody>
      </p:sp>
      <p:sp>
        <p:nvSpPr>
          <p:cNvPr id="64516" name="Rectangle 2"/>
          <p:cNvSpPr>
            <a:spLocks noGrp="1" noRot="1" noChangeAspect="1" noChangeArrowheads="1" noTextEdit="1"/>
          </p:cNvSpPr>
          <p:nvPr>
            <p:ph type="sldImg"/>
          </p:nvPr>
        </p:nvSpPr>
        <p:spPr>
          <a:xfrm>
            <a:off x="715963" y="630238"/>
            <a:ext cx="5432425" cy="4073525"/>
          </a:xfrm>
          <a:ln/>
        </p:spPr>
      </p:sp>
      <p:sp>
        <p:nvSpPr>
          <p:cNvPr id="6451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All wizards in ClaimCenter are completely configurable. The configuration options include:</a:t>
            </a:r>
          </a:p>
          <a:p>
            <a:pPr lvl="1" eaLnBrk="1" hangingPunct="1"/>
            <a:r>
              <a:rPr lang="en-US" smtClean="0"/>
              <a:t>Modifying existing screens so that information is captured in a different way</a:t>
            </a:r>
          </a:p>
          <a:p>
            <a:pPr lvl="1" eaLnBrk="1" hangingPunct="1"/>
            <a:r>
              <a:rPr lang="en-US" smtClean="0"/>
              <a:t>Deleting screens that gather information irrelevant to a given carrier’s business</a:t>
            </a:r>
          </a:p>
          <a:p>
            <a:pPr lvl="1" eaLnBrk="1" hangingPunct="1"/>
            <a:r>
              <a:rPr lang="en-US" smtClean="0"/>
              <a:t>Adding screens that gather information relevant to a given carrier's business that are not present in the base application</a:t>
            </a:r>
          </a:p>
          <a:p>
            <a:pPr lvl="1" eaLnBrk="1" hangingPunct="1"/>
            <a:r>
              <a:rPr lang="en-US" smtClean="0"/>
              <a:t>Modifying the order in which the steps appear</a:t>
            </a:r>
          </a:p>
          <a:p>
            <a:pPr lvl="1" eaLnBrk="1" hangingPunct="1"/>
            <a:r>
              <a:rPr lang="en-US" smtClean="0"/>
              <a:t>Modifying the availability of steps</a:t>
            </a:r>
          </a:p>
          <a:p>
            <a:pPr lvl="1" eaLnBrk="1" hangingPunct="1"/>
            <a:r>
              <a:rPr lang="en-US" smtClean="0"/>
              <a:t>Modifying the validation requirements to go from one step to the next</a:t>
            </a:r>
          </a:p>
          <a:p>
            <a:pPr eaLnBrk="1" hangingPunct="1"/>
            <a:r>
              <a:rPr lang="en-US" smtClean="0"/>
              <a:t>The new claim wizard itself is discussed in detail in the "New Claim Wizard" lesson.</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3891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dirty="0" smtClean="0">
                <a:solidFill>
                  <a:schemeClr val="tx1"/>
                </a:solidFill>
              </a:rPr>
              <a:t>	</a:t>
            </a:r>
            <a:r>
              <a:rPr lang="en-US" altLang="en-US" sz="1200" dirty="0">
                <a:solidFill>
                  <a:schemeClr val="tx1"/>
                </a:solidFill>
              </a:rPr>
              <a:t> The Claims Process &amp; Claim Intake - </a:t>
            </a:r>
            <a:fld id="{910DFB69-A7C0-4231-A608-A9BC04DCD2A3}" type="slidenum">
              <a:rPr lang="en-US" altLang="en-US" sz="1200" smtClean="0">
                <a:solidFill>
                  <a:schemeClr val="tx1"/>
                </a:solidFill>
              </a:rPr>
              <a:pPr eaLnBrk="1" hangingPunct="1"/>
              <a:t>4</a:t>
            </a:fld>
            <a:endParaRPr lang="en-US" altLang="en-US" sz="1200" dirty="0" smtClean="0">
              <a:solidFill>
                <a:schemeClr val="tx1"/>
              </a:solidFill>
            </a:endParaRPr>
          </a:p>
        </p:txBody>
      </p:sp>
      <p:sp>
        <p:nvSpPr>
          <p:cNvPr id="38916" name="Rectangle 2"/>
          <p:cNvSpPr>
            <a:spLocks noGrp="1" noRot="1" noChangeAspect="1" noChangeArrowheads="1" noTextEdit="1"/>
          </p:cNvSpPr>
          <p:nvPr>
            <p:ph type="sldImg"/>
          </p:nvPr>
        </p:nvSpPr>
        <p:spPr>
          <a:xfrm>
            <a:off x="715963" y="630238"/>
            <a:ext cx="5432425" cy="4073525"/>
          </a:xfrm>
          <a:ln/>
        </p:spPr>
      </p:sp>
      <p:sp>
        <p:nvSpPr>
          <p:cNvPr id="3891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6656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dirty="0" smtClean="0">
                <a:solidFill>
                  <a:schemeClr val="tx1"/>
                </a:solidFill>
              </a:rPr>
              <a:t>	</a:t>
            </a:r>
            <a:r>
              <a:rPr lang="en-US" altLang="en-US" sz="1200" dirty="0">
                <a:solidFill>
                  <a:schemeClr val="tx1"/>
                </a:solidFill>
              </a:rPr>
              <a:t> The Claims Process &amp; Claim Intake - </a:t>
            </a:r>
            <a:fld id="{8A506BB8-5030-4D29-94FA-E008360B628D}" type="slidenum">
              <a:rPr lang="en-US" altLang="en-US" sz="1200" smtClean="0">
                <a:solidFill>
                  <a:schemeClr val="tx1"/>
                </a:solidFill>
              </a:rPr>
              <a:pPr eaLnBrk="1" hangingPunct="1"/>
              <a:t>40</a:t>
            </a:fld>
            <a:endParaRPr lang="en-US" altLang="en-US" sz="1200" dirty="0" smtClean="0">
              <a:solidFill>
                <a:schemeClr val="tx1"/>
              </a:solidFill>
            </a:endParaRPr>
          </a:p>
        </p:txBody>
      </p:sp>
      <p:sp>
        <p:nvSpPr>
          <p:cNvPr id="66564" name="Rectangle 2"/>
          <p:cNvSpPr>
            <a:spLocks noGrp="1" noRot="1" noChangeAspect="1" noChangeArrowheads="1" noTextEdit="1"/>
          </p:cNvSpPr>
          <p:nvPr>
            <p:ph type="sldImg"/>
          </p:nvPr>
        </p:nvSpPr>
        <p:spPr>
          <a:xfrm>
            <a:off x="715963" y="630238"/>
            <a:ext cx="5432425" cy="4073525"/>
          </a:xfrm>
          <a:ln/>
        </p:spPr>
      </p:sp>
      <p:sp>
        <p:nvSpPr>
          <p:cNvPr id="66565" name="Rectangle 3"/>
          <p:cNvSpPr>
            <a:spLocks noGrp="1" noChangeArrowheads="1"/>
          </p:cNvSpPr>
          <p:nvPr>
            <p:ph type="body" idx="1"/>
          </p:nvPr>
        </p:nvSpPr>
        <p:spPr>
          <a:xfrm>
            <a:off x="406400" y="4849813"/>
            <a:ext cx="6069013" cy="38369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A claim could be created in an external FNOL application and then imported into ClaimCenter. </a:t>
            </a: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6758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dirty="0" smtClean="0">
                <a:solidFill>
                  <a:schemeClr val="tx1"/>
                </a:solidFill>
              </a:rPr>
              <a:t>	</a:t>
            </a:r>
            <a:r>
              <a:rPr lang="en-US" altLang="en-US" sz="1200" dirty="0">
                <a:solidFill>
                  <a:schemeClr val="tx1"/>
                </a:solidFill>
              </a:rPr>
              <a:t> The Claims Process &amp; Claim Intake - </a:t>
            </a:r>
            <a:fld id="{7B672890-9BF3-4863-8B1F-C1B9314885E2}" type="slidenum">
              <a:rPr lang="en-US" altLang="en-US" sz="1200" smtClean="0">
                <a:solidFill>
                  <a:schemeClr val="tx1"/>
                </a:solidFill>
              </a:rPr>
              <a:pPr eaLnBrk="1" hangingPunct="1"/>
              <a:t>41</a:t>
            </a:fld>
            <a:endParaRPr lang="en-US" altLang="en-US" sz="1200" dirty="0" smtClean="0">
              <a:solidFill>
                <a:schemeClr val="tx1"/>
              </a:solidFill>
            </a:endParaRPr>
          </a:p>
        </p:txBody>
      </p:sp>
      <p:sp>
        <p:nvSpPr>
          <p:cNvPr id="67588" name="Rectangle 2"/>
          <p:cNvSpPr>
            <a:spLocks noGrp="1" noRot="1" noChangeAspect="1" noChangeArrowheads="1" noTextEdit="1"/>
          </p:cNvSpPr>
          <p:nvPr>
            <p:ph type="sldImg"/>
          </p:nvPr>
        </p:nvSpPr>
        <p:spPr>
          <a:xfrm>
            <a:off x="715963" y="630238"/>
            <a:ext cx="5432425" cy="4073525"/>
          </a:xfrm>
          <a:ln/>
        </p:spPr>
      </p:sp>
      <p:sp>
        <p:nvSpPr>
          <p:cNvPr id="6758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Information exchange:</a:t>
            </a:r>
          </a:p>
          <a:p>
            <a:pPr lvl="1" eaLnBrk="1" hangingPunct="1"/>
            <a:r>
              <a:rPr lang="en-US" dirty="0" smtClean="0"/>
              <a:t>ClaimCenter does not send any information</a:t>
            </a:r>
          </a:p>
          <a:p>
            <a:pPr lvl="1" eaLnBrk="1" hangingPunct="1"/>
            <a:r>
              <a:rPr lang="en-US" dirty="0" smtClean="0"/>
              <a:t>ClaimCenter receives FNOL Reports</a:t>
            </a:r>
          </a:p>
          <a:p>
            <a:pPr eaLnBrk="1" hangingPunct="1"/>
            <a:r>
              <a:rPr lang="en-US" dirty="0" smtClean="0"/>
              <a:t>First Notice Systems (FNS) is a Guidewire partner that handles FNOL intake for all types of insurance carriers. It is the most common FNOL application from which ClaimCenter imports FNOL reports. FNS has both outsourcing services and an application called </a:t>
            </a:r>
            <a:r>
              <a:rPr lang="en-US" dirty="0" err="1" smtClean="0"/>
              <a:t>ClaimCapture</a:t>
            </a:r>
            <a:r>
              <a:rPr lang="en-US" dirty="0" smtClean="0"/>
              <a:t>. </a:t>
            </a:r>
            <a:r>
              <a:rPr lang="en-US" dirty="0" err="1" smtClean="0"/>
              <a:t>ClaimCapture</a:t>
            </a:r>
            <a:r>
              <a:rPr lang="en-US" dirty="0" smtClean="0"/>
              <a:t> competes with the Guidewire FNOL/Quick Claim functionality in ClaimCenter to some extent, but the partnership with Guidewire is important because FNS provides a call center service that many of our customers leverage for after-hours operations. </a:t>
            </a:r>
          </a:p>
          <a:p>
            <a:pPr eaLnBrk="1" hangingPunct="1"/>
            <a:r>
              <a:rPr lang="en-US" dirty="0" smtClean="0"/>
              <a:t>The effort around planning and configuring this integration point is typically minimal. The integration occurs in one direction and the information itself is relatively uncomplicated, inherently structured, and tends to follow at least some accepted industry practices.</a:t>
            </a:r>
          </a:p>
          <a:p>
            <a:pPr eaLnBrk="1" hangingPunct="1"/>
            <a:r>
              <a:rPr lang="en-US" dirty="0" smtClean="0"/>
              <a:t>A given instance of ClaimCenter may be integrated with one or more first notice applications.</a:t>
            </a:r>
          </a:p>
          <a:p>
            <a:pPr eaLnBrk="1" hangingPunct="1"/>
            <a:r>
              <a:rPr lang="en-US" dirty="0" smtClean="0"/>
              <a:t>A given FNOL application could be hosted by the carrier. There are also FNOL application providers used by small carriers who cannot afford the infrastructure (such as customer-facing portal) or the round-the-clock access on their own.</a:t>
            </a: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3789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dirty="0" smtClean="0">
                <a:solidFill>
                  <a:schemeClr val="tx1"/>
                </a:solidFill>
              </a:rPr>
              <a:t>	</a:t>
            </a:r>
            <a:r>
              <a:rPr lang="en-US" altLang="en-US" sz="1200" dirty="0">
                <a:solidFill>
                  <a:schemeClr val="tx1"/>
                </a:solidFill>
              </a:rPr>
              <a:t> The Claims Process &amp; Claim Intake - </a:t>
            </a:r>
            <a:fld id="{B3FCE1F7-D4F0-461E-8CAE-187CF8B1028F}" type="slidenum">
              <a:rPr lang="en-US" altLang="en-US" sz="1200" smtClean="0">
                <a:solidFill>
                  <a:schemeClr val="tx1"/>
                </a:solidFill>
              </a:rPr>
              <a:pPr eaLnBrk="1" hangingPunct="1"/>
              <a:t>42</a:t>
            </a:fld>
            <a:endParaRPr lang="en-US" altLang="en-US" sz="1200" dirty="0" smtClean="0">
              <a:solidFill>
                <a:schemeClr val="tx1"/>
              </a:solidFill>
            </a:endParaRPr>
          </a:p>
        </p:txBody>
      </p:sp>
      <p:sp>
        <p:nvSpPr>
          <p:cNvPr id="37892" name="Rectangle 2"/>
          <p:cNvSpPr>
            <a:spLocks noGrp="1" noRot="1" noChangeAspect="1" noChangeArrowheads="1" noTextEdit="1"/>
          </p:cNvSpPr>
          <p:nvPr>
            <p:ph type="sldImg"/>
          </p:nvPr>
        </p:nvSpPr>
        <p:spPr>
          <a:xfrm>
            <a:off x="715963" y="630238"/>
            <a:ext cx="5432425" cy="4073525"/>
          </a:xfrm>
          <a:ln/>
        </p:spPr>
      </p:sp>
      <p:sp>
        <p:nvSpPr>
          <p:cNvPr id="3789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6963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dirty="0" smtClean="0">
                <a:solidFill>
                  <a:schemeClr val="tx1"/>
                </a:solidFill>
              </a:rPr>
              <a:t>	</a:t>
            </a:r>
            <a:r>
              <a:rPr lang="en-US" altLang="en-US" sz="1200" dirty="0">
                <a:solidFill>
                  <a:schemeClr val="tx1"/>
                </a:solidFill>
              </a:rPr>
              <a:t> The Claims Process &amp; Claim Intake - </a:t>
            </a:r>
            <a:fld id="{6C3E6217-C50F-4406-8ADB-2EEB33F794A1}" type="slidenum">
              <a:rPr lang="en-US" altLang="en-US" sz="1200" smtClean="0">
                <a:solidFill>
                  <a:schemeClr val="tx1"/>
                </a:solidFill>
              </a:rPr>
              <a:pPr eaLnBrk="1" hangingPunct="1"/>
              <a:t>43</a:t>
            </a:fld>
            <a:endParaRPr lang="en-US" altLang="en-US" sz="1200" dirty="0" smtClean="0">
              <a:solidFill>
                <a:schemeClr val="tx1"/>
              </a:solidFill>
            </a:endParaRPr>
          </a:p>
        </p:txBody>
      </p:sp>
      <p:sp>
        <p:nvSpPr>
          <p:cNvPr id="69636" name="Rectangle 2"/>
          <p:cNvSpPr>
            <a:spLocks noGrp="1" noRot="1" noChangeAspect="1" noChangeArrowheads="1" noTextEdit="1"/>
          </p:cNvSpPr>
          <p:nvPr>
            <p:ph type="sldImg"/>
          </p:nvPr>
        </p:nvSpPr>
        <p:spPr>
          <a:xfrm>
            <a:off x="715963" y="630238"/>
            <a:ext cx="5432425" cy="4073525"/>
          </a:xfrm>
          <a:ln/>
        </p:spPr>
      </p:sp>
      <p:sp>
        <p:nvSpPr>
          <p:cNvPr id="69637" name="Rectangle 3"/>
          <p:cNvSpPr>
            <a:spLocks noGrp="1" noChangeArrowheads="1"/>
          </p:cNvSpPr>
          <p:nvPr>
            <p:ph type="body" idx="1"/>
          </p:nvPr>
        </p:nvSpPr>
        <p:spPr>
          <a:xfrm>
            <a:off x="406400" y="4849813"/>
            <a:ext cx="6069013" cy="38369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Once the claim has been created or imported, it enters the automated claim setup process. There are three primary things that occur during claim setup. First, the claim is segmented. Segmentation is the process of determining the strategy for how the claim should be processed. (For example, is the claim straight-forward or is it complex and will it require adjusters with special expertise.) Then, the claim is assigned. Assignment is the act of determining who is responsible for the claim. The user creating the claim can specify who it should be assigned to, or the assignment could be determined using automated rules. Finally, a series of activities known as the "</a:t>
            </a:r>
            <a:r>
              <a:rPr lang="en-US" dirty="0" err="1" smtClean="0"/>
              <a:t>workplan</a:t>
            </a:r>
            <a:r>
              <a:rPr lang="en-US" dirty="0" smtClean="0"/>
              <a:t>" are created and assigned. These activities identify the work that must be done to process the claim and who must do it.</a:t>
            </a:r>
          </a:p>
          <a:p>
            <a:r>
              <a:rPr lang="en-US" dirty="0" smtClean="0"/>
              <a:t>Claim setup is run only when the NCW completes, or when you call the </a:t>
            </a:r>
            <a:r>
              <a:rPr lang="en-US" dirty="0" err="1" smtClean="0"/>
              <a:t>addFNOL</a:t>
            </a:r>
            <a:r>
              <a:rPr lang="en-US" dirty="0" smtClean="0"/>
              <a:t>() method from the web services API. You cannot invoke setup from rules.</a:t>
            </a:r>
          </a:p>
          <a:p>
            <a:endParaRPr lang="en-US" dirty="0" smtClean="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70659"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dirty="0" smtClean="0">
                <a:solidFill>
                  <a:schemeClr val="tx1"/>
                </a:solidFill>
              </a:rPr>
              <a:t>	</a:t>
            </a:r>
            <a:r>
              <a:rPr lang="en-US" altLang="en-US" sz="1200" dirty="0">
                <a:solidFill>
                  <a:schemeClr val="tx1"/>
                </a:solidFill>
              </a:rPr>
              <a:t> The Claims Process &amp; Claim Intake - </a:t>
            </a:r>
            <a:fld id="{D43F7DB3-7312-4DF1-8FA8-872A60ED9192}" type="slidenum">
              <a:rPr lang="en-US" altLang="en-US" sz="1200" smtClean="0">
                <a:solidFill>
                  <a:schemeClr val="tx1"/>
                </a:solidFill>
              </a:rPr>
              <a:pPr eaLnBrk="1" hangingPunct="1"/>
              <a:t>44</a:t>
            </a:fld>
            <a:endParaRPr lang="en-US" altLang="en-US" sz="1200" dirty="0" smtClean="0">
              <a:solidFill>
                <a:schemeClr val="tx1"/>
              </a:solidFill>
            </a:endParaRPr>
          </a:p>
        </p:txBody>
      </p:sp>
      <p:sp>
        <p:nvSpPr>
          <p:cNvPr id="70660" name="Rectangle 2"/>
          <p:cNvSpPr>
            <a:spLocks noGrp="1" noRot="1" noChangeAspect="1" noChangeArrowheads="1" noTextEdit="1"/>
          </p:cNvSpPr>
          <p:nvPr>
            <p:ph type="sldImg"/>
          </p:nvPr>
        </p:nvSpPr>
        <p:spPr>
          <a:xfrm>
            <a:off x="715963" y="630238"/>
            <a:ext cx="5432425" cy="4073525"/>
          </a:xfrm>
          <a:ln/>
        </p:spPr>
      </p:sp>
      <p:sp>
        <p:nvSpPr>
          <p:cNvPr id="7066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8294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dirty="0" smtClean="0">
                <a:solidFill>
                  <a:schemeClr val="tx1"/>
                </a:solidFill>
              </a:rPr>
              <a:t>	</a:t>
            </a:r>
            <a:r>
              <a:rPr lang="en-US" altLang="en-US" sz="1200" dirty="0">
                <a:solidFill>
                  <a:schemeClr val="tx1"/>
                </a:solidFill>
              </a:rPr>
              <a:t> The Claims Process &amp; Claim Intake - </a:t>
            </a:r>
            <a:fld id="{24809219-81D0-4F4A-AA5F-3EF6952FE1AF}" type="slidenum">
              <a:rPr lang="en-US" altLang="en-US" sz="1200" smtClean="0">
                <a:solidFill>
                  <a:schemeClr val="tx1"/>
                </a:solidFill>
              </a:rPr>
              <a:pPr eaLnBrk="1" hangingPunct="1"/>
              <a:t>45</a:t>
            </a:fld>
            <a:endParaRPr lang="en-US" altLang="en-US" sz="1200" dirty="0" smtClean="0">
              <a:solidFill>
                <a:schemeClr val="tx1"/>
              </a:solidFill>
            </a:endParaRPr>
          </a:p>
        </p:txBody>
      </p:sp>
      <p:sp>
        <p:nvSpPr>
          <p:cNvPr id="82948" name="Rectangle 2"/>
          <p:cNvSpPr>
            <a:spLocks noGrp="1" noRot="1" noChangeAspect="1" noChangeArrowheads="1" noTextEdit="1"/>
          </p:cNvSpPr>
          <p:nvPr>
            <p:ph type="sldImg"/>
          </p:nvPr>
        </p:nvSpPr>
        <p:spPr>
          <a:xfrm>
            <a:off x="715963" y="630238"/>
            <a:ext cx="5432425" cy="4073525"/>
          </a:xfrm>
          <a:ln/>
        </p:spPr>
      </p:sp>
      <p:sp>
        <p:nvSpPr>
          <p:cNvPr id="8294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To summarize:</a:t>
            </a:r>
          </a:p>
          <a:p>
            <a:pPr lvl="1" eaLnBrk="1" hangingPunct="1"/>
            <a:r>
              <a:rPr lang="en-US" smtClean="0"/>
              <a:t>Segmentation rules segment, or determine the strategy for, the claim. The result of these rules is a segment value being assigned to the claim.</a:t>
            </a:r>
          </a:p>
          <a:p>
            <a:pPr lvl="1" eaLnBrk="1" hangingPunct="1"/>
            <a:r>
              <a:rPr lang="en-US" smtClean="0"/>
              <a:t>Claim assignment rules assign the claim to a group and a user in that group.</a:t>
            </a:r>
          </a:p>
          <a:p>
            <a:pPr lvl="1" eaLnBrk="1" hangingPunct="1"/>
            <a:r>
              <a:rPr lang="en-US" smtClean="0"/>
              <a:t>Workplan rules create a series of activities for the claim known as the workplan, and assign those activities to appropriate users.</a:t>
            </a: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3789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dirty="0" smtClean="0">
                <a:solidFill>
                  <a:schemeClr val="tx1"/>
                </a:solidFill>
              </a:rPr>
              <a:t>	</a:t>
            </a:r>
            <a:r>
              <a:rPr lang="en-US" altLang="en-US" sz="1200" dirty="0">
                <a:solidFill>
                  <a:schemeClr val="tx1"/>
                </a:solidFill>
              </a:rPr>
              <a:t> The Claims Process &amp; Claim Intake - </a:t>
            </a:r>
            <a:fld id="{B3FCE1F7-D4F0-461E-8CAE-187CF8B1028F}" type="slidenum">
              <a:rPr lang="en-US" altLang="en-US" sz="1200" smtClean="0">
                <a:solidFill>
                  <a:schemeClr val="tx1"/>
                </a:solidFill>
              </a:rPr>
              <a:pPr eaLnBrk="1" hangingPunct="1"/>
              <a:t>46</a:t>
            </a:fld>
            <a:endParaRPr lang="en-US" altLang="en-US" sz="1200" dirty="0" smtClean="0">
              <a:solidFill>
                <a:schemeClr val="tx1"/>
              </a:solidFill>
            </a:endParaRPr>
          </a:p>
        </p:txBody>
      </p:sp>
      <p:sp>
        <p:nvSpPr>
          <p:cNvPr id="37892" name="Rectangle 2"/>
          <p:cNvSpPr>
            <a:spLocks noGrp="1" noRot="1" noChangeAspect="1" noChangeArrowheads="1" noTextEdit="1"/>
          </p:cNvSpPr>
          <p:nvPr>
            <p:ph type="sldImg"/>
          </p:nvPr>
        </p:nvSpPr>
        <p:spPr>
          <a:xfrm>
            <a:off x="715963" y="630238"/>
            <a:ext cx="5432425" cy="4073525"/>
          </a:xfrm>
          <a:ln/>
        </p:spPr>
      </p:sp>
      <p:sp>
        <p:nvSpPr>
          <p:cNvPr id="3789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8499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dirty="0" smtClean="0">
                <a:solidFill>
                  <a:schemeClr val="tx1"/>
                </a:solidFill>
              </a:rPr>
              <a:t>	</a:t>
            </a:r>
            <a:r>
              <a:rPr lang="en-US" altLang="en-US" sz="1200" dirty="0">
                <a:solidFill>
                  <a:schemeClr val="tx1"/>
                </a:solidFill>
              </a:rPr>
              <a:t> The Claims Process &amp; Claim Intake - </a:t>
            </a:r>
            <a:fld id="{B9D1DA31-3CDC-483D-B23A-88941DD1942E}" type="slidenum">
              <a:rPr lang="en-US" altLang="en-US" sz="1200" smtClean="0">
                <a:solidFill>
                  <a:schemeClr val="tx1"/>
                </a:solidFill>
              </a:rPr>
              <a:pPr eaLnBrk="1" hangingPunct="1"/>
              <a:t>47</a:t>
            </a:fld>
            <a:endParaRPr lang="en-US" altLang="en-US" sz="1200" dirty="0" smtClean="0">
              <a:solidFill>
                <a:schemeClr val="tx1"/>
              </a:solidFill>
            </a:endParaRPr>
          </a:p>
        </p:txBody>
      </p:sp>
      <p:sp>
        <p:nvSpPr>
          <p:cNvPr id="84996" name="Rectangle 2"/>
          <p:cNvSpPr>
            <a:spLocks noGrp="1" noRot="1" noChangeAspect="1" noChangeArrowheads="1" noTextEdit="1"/>
          </p:cNvSpPr>
          <p:nvPr>
            <p:ph type="sldImg"/>
          </p:nvPr>
        </p:nvSpPr>
        <p:spPr>
          <a:xfrm>
            <a:off x="715963" y="630238"/>
            <a:ext cx="5432425" cy="4073525"/>
          </a:xfrm>
          <a:ln/>
        </p:spPr>
      </p:sp>
      <p:sp>
        <p:nvSpPr>
          <p:cNvPr id="84997" name="Rectangle 3"/>
          <p:cNvSpPr>
            <a:spLocks noGrp="1" noChangeArrowheads="1"/>
          </p:cNvSpPr>
          <p:nvPr>
            <p:ph type="body" idx="1"/>
          </p:nvPr>
        </p:nvSpPr>
        <p:spPr>
          <a:xfrm>
            <a:off x="406400" y="4849813"/>
            <a:ext cx="6069013" cy="38369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After claim setup has been completed, validation rules are executed to verify that the claim meets the minimum set of requirements to exist in the system as a claim other users can view and modify. If any of the validation rules fail, then:</a:t>
            </a:r>
          </a:p>
          <a:p>
            <a:pPr lvl="1" eaLnBrk="1" hangingPunct="1"/>
            <a:r>
              <a:rPr lang="en-US" smtClean="0"/>
              <a:t>If the claim was created in the new claim wizard, the user must either cancel the claim or fix the errors and re-save the claim.</a:t>
            </a:r>
          </a:p>
          <a:p>
            <a:pPr lvl="1" eaLnBrk="1" hangingPunct="1"/>
            <a:r>
              <a:rPr lang="en-US" smtClean="0"/>
              <a:t>If the claim was imported, then the import of that claim fails. An error might be returned to the FNOL application and/or logged so that a system administrator could investigate the issue as needed.</a:t>
            </a:r>
          </a:p>
          <a:p>
            <a:pPr eaLnBrk="1" hangingPunct="1"/>
            <a:r>
              <a:rPr lang="en-US" smtClean="0"/>
              <a:t>When validation occurs successfully, the claim intake process is done.</a:t>
            </a: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86019"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dirty="0" smtClean="0">
                <a:solidFill>
                  <a:schemeClr val="tx1"/>
                </a:solidFill>
              </a:rPr>
              <a:t>	</a:t>
            </a:r>
            <a:r>
              <a:rPr lang="en-US" altLang="en-US" sz="1200" dirty="0">
                <a:solidFill>
                  <a:schemeClr val="tx1"/>
                </a:solidFill>
              </a:rPr>
              <a:t> The Claims Process &amp; Claim Intake - </a:t>
            </a:r>
            <a:fld id="{D2791FE0-A936-48F8-87D4-4216AC68823E}" type="slidenum">
              <a:rPr lang="en-US" altLang="en-US" sz="1200" smtClean="0">
                <a:solidFill>
                  <a:schemeClr val="tx1"/>
                </a:solidFill>
              </a:rPr>
              <a:pPr eaLnBrk="1" hangingPunct="1"/>
              <a:t>48</a:t>
            </a:fld>
            <a:endParaRPr lang="en-US" altLang="en-US" sz="1200" dirty="0" smtClean="0">
              <a:solidFill>
                <a:schemeClr val="tx1"/>
              </a:solidFill>
            </a:endParaRPr>
          </a:p>
        </p:txBody>
      </p:sp>
      <p:sp>
        <p:nvSpPr>
          <p:cNvPr id="86020" name="Rectangle 2"/>
          <p:cNvSpPr>
            <a:spLocks noGrp="1" noRot="1" noChangeAspect="1" noChangeArrowheads="1" noTextEdit="1"/>
          </p:cNvSpPr>
          <p:nvPr>
            <p:ph type="sldImg"/>
          </p:nvPr>
        </p:nvSpPr>
        <p:spPr>
          <a:xfrm>
            <a:off x="715963" y="630238"/>
            <a:ext cx="5432425" cy="4073525"/>
          </a:xfrm>
          <a:ln/>
        </p:spPr>
      </p:sp>
      <p:sp>
        <p:nvSpPr>
          <p:cNvPr id="8602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There are three validation levels common to nearly every carrier ("load save", "new loss completion" and "ability to pay"). The intermediate levels vary from carrier to carrier.</a:t>
            </a:r>
          </a:p>
          <a:p>
            <a:pPr eaLnBrk="1" hangingPunct="1"/>
            <a:r>
              <a:rPr lang="en-US" smtClean="0"/>
              <a:t>In the base application, there are five levels of maturity:</a:t>
            </a:r>
          </a:p>
          <a:p>
            <a:pPr lvl="1" eaLnBrk="1" hangingPunct="1"/>
            <a:r>
              <a:rPr lang="en-US" smtClean="0"/>
              <a:t>Load save - This is the level a claim must be at in order to be imported from an external system. A claim at this stage has not yet been touched by a user via ClaimCenter. (New claims created within ClaimCenter must also meet all conditions set at this level.)</a:t>
            </a:r>
          </a:p>
          <a:p>
            <a:pPr lvl="1" eaLnBrk="1" hangingPunct="1"/>
            <a:r>
              <a:rPr lang="en-US" smtClean="0"/>
              <a:t>New loss completion - This is the level a claim must be at to be saved (or modified by a user if the claim is imported).</a:t>
            </a:r>
          </a:p>
          <a:p>
            <a:pPr lvl="1" eaLnBrk="1" hangingPunct="1"/>
            <a:r>
              <a:rPr lang="en-US" smtClean="0"/>
              <a:t>Valid for ISO - This level is used to signify that the claim has the minimal information needed for filing with ISO.</a:t>
            </a:r>
          </a:p>
          <a:p>
            <a:pPr lvl="1" eaLnBrk="1" hangingPunct="1"/>
            <a:r>
              <a:rPr lang="en-US" smtClean="0"/>
              <a:t>Send to external (systems) - This level is used to signify that the claim has the minimal information needed to send information about it to external systems within the carrier, such as a policy administration system which is trying to assess policy renewal rates.</a:t>
            </a:r>
          </a:p>
          <a:p>
            <a:pPr lvl="1" eaLnBrk="1" hangingPunct="1"/>
            <a:r>
              <a:rPr lang="en-US" smtClean="0"/>
              <a:t>Ability to pay - This is the level a claim must be at in order to have payments written against it.</a:t>
            </a:r>
          </a:p>
          <a:p>
            <a:pPr eaLnBrk="1" hangingPunct="1"/>
            <a:r>
              <a:rPr lang="en-US" smtClean="0"/>
              <a:t>The Valid for ISO and Send to external (systems) levels are configurable. The other three levels are internal levels required by ClaimCenter and cannot be modified. You can also add additional levels not found in the base application.</a:t>
            </a:r>
          </a:p>
          <a:p>
            <a:pPr eaLnBrk="1" hangingPunct="1"/>
            <a:endParaRPr lang="en-US" smtClean="0"/>
          </a:p>
          <a:p>
            <a:pPr eaLnBrk="1" hangingPunct="1"/>
            <a:endParaRPr lang="en-US" smtClean="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8704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dirty="0" smtClean="0">
                <a:solidFill>
                  <a:schemeClr val="tx1"/>
                </a:solidFill>
              </a:rPr>
              <a:t>	</a:t>
            </a:r>
            <a:r>
              <a:rPr lang="en-US" altLang="en-US" sz="1200" dirty="0">
                <a:solidFill>
                  <a:schemeClr val="tx1"/>
                </a:solidFill>
              </a:rPr>
              <a:t> The Claims Process &amp; Claim Intake - </a:t>
            </a:r>
            <a:fld id="{896E3990-F7AA-4346-B315-A35942EEA3A0}" type="slidenum">
              <a:rPr lang="en-US" altLang="en-US" sz="1200" smtClean="0">
                <a:solidFill>
                  <a:schemeClr val="tx1"/>
                </a:solidFill>
              </a:rPr>
              <a:pPr eaLnBrk="1" hangingPunct="1"/>
              <a:t>49</a:t>
            </a:fld>
            <a:endParaRPr lang="en-US" altLang="en-US" sz="1200" dirty="0" smtClean="0">
              <a:solidFill>
                <a:schemeClr val="tx1"/>
              </a:solidFill>
            </a:endParaRPr>
          </a:p>
        </p:txBody>
      </p:sp>
      <p:sp>
        <p:nvSpPr>
          <p:cNvPr id="87044" name="Rectangle 2"/>
          <p:cNvSpPr>
            <a:spLocks noGrp="1" noRot="1" noChangeAspect="1" noChangeArrowheads="1" noTextEdit="1"/>
          </p:cNvSpPr>
          <p:nvPr>
            <p:ph type="sldImg"/>
          </p:nvPr>
        </p:nvSpPr>
        <p:spPr>
          <a:xfrm>
            <a:off x="715963" y="630238"/>
            <a:ext cx="5432425" cy="4073525"/>
          </a:xfrm>
          <a:ln/>
        </p:spPr>
      </p:sp>
      <p:sp>
        <p:nvSpPr>
          <p:cNvPr id="8704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Claims created through the new claim wizard must meet all conditions at the "new loss completion" level and any level below it. In the base application, the only level below it is "load save".</a:t>
            </a:r>
          </a:p>
          <a:p>
            <a:pPr eaLnBrk="1" hangingPunct="1"/>
            <a:endParaRPr lang="en-US" smtClean="0"/>
          </a:p>
          <a:p>
            <a:pPr eaLnBrk="1" hangingPunct="1"/>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39939"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dirty="0" smtClean="0">
                <a:solidFill>
                  <a:schemeClr val="tx1"/>
                </a:solidFill>
              </a:rPr>
              <a:t>	</a:t>
            </a:r>
            <a:r>
              <a:rPr lang="en-US" altLang="en-US" sz="1200" dirty="0">
                <a:solidFill>
                  <a:schemeClr val="tx1"/>
                </a:solidFill>
              </a:rPr>
              <a:t> The Claims Process &amp; Claim Intake - </a:t>
            </a:r>
            <a:fld id="{0DE940A7-DDE6-470F-9745-049C36F3C242}" type="slidenum">
              <a:rPr lang="en-US" altLang="en-US" sz="1200" smtClean="0">
                <a:solidFill>
                  <a:schemeClr val="tx1"/>
                </a:solidFill>
              </a:rPr>
              <a:pPr eaLnBrk="1" hangingPunct="1"/>
              <a:t>5</a:t>
            </a:fld>
            <a:endParaRPr lang="en-US" altLang="en-US" sz="1200" dirty="0" smtClean="0">
              <a:solidFill>
                <a:schemeClr val="tx1"/>
              </a:solidFill>
            </a:endParaRPr>
          </a:p>
        </p:txBody>
      </p:sp>
      <p:sp>
        <p:nvSpPr>
          <p:cNvPr id="39940" name="Rectangle 2"/>
          <p:cNvSpPr>
            <a:spLocks noGrp="1" noRot="1" noChangeAspect="1" noChangeArrowheads="1" noTextEdit="1"/>
          </p:cNvSpPr>
          <p:nvPr>
            <p:ph type="sldImg"/>
          </p:nvPr>
        </p:nvSpPr>
        <p:spPr>
          <a:xfrm>
            <a:off x="715963" y="630238"/>
            <a:ext cx="5432425" cy="4073525"/>
          </a:xfrm>
          <a:ln/>
        </p:spPr>
      </p:sp>
      <p:sp>
        <p:nvSpPr>
          <p:cNvPr id="3994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During intake, the carrier is informed of a potentially covered loss. For auto and property claims, this is often referred to as First Notice of Loss (FNOL). For workers' comp claims, this is also known as First Report of Injury (FROI) or First </a:t>
            </a:r>
            <a:r>
              <a:rPr lang="en-US" dirty="0" smtClean="0"/>
              <a:t>Report </a:t>
            </a:r>
            <a:r>
              <a:rPr lang="en-US" dirty="0" smtClean="0"/>
              <a:t>of Injury (</a:t>
            </a:r>
            <a:r>
              <a:rPr lang="en-US" dirty="0" smtClean="0"/>
              <a:t>FROI</a:t>
            </a:r>
            <a:r>
              <a:rPr lang="en-US" dirty="0" smtClean="0"/>
              <a:t>).</a:t>
            </a:r>
          </a:p>
          <a:p>
            <a:pPr eaLnBrk="1" hangingPunct="1"/>
            <a:r>
              <a:rPr lang="en-US" dirty="0" smtClean="0"/>
              <a:t>The intake event is significant because:</a:t>
            </a:r>
          </a:p>
          <a:p>
            <a:pPr lvl="1" eaLnBrk="1" hangingPunct="1"/>
            <a:r>
              <a:rPr lang="en-US" dirty="0" smtClean="0"/>
              <a:t>It is the point in time at which the claim is created and assigned to an adjuster.</a:t>
            </a:r>
          </a:p>
          <a:p>
            <a:pPr lvl="1" eaLnBrk="1" hangingPunct="1"/>
            <a:r>
              <a:rPr lang="en-US" dirty="0" smtClean="0"/>
              <a:t>It is the point in time which determines when other events must occur. (For example, the business process may require that all coverages in question be verified within 30 days of the FNOL.)</a:t>
            </a:r>
          </a:p>
          <a:p>
            <a:pPr lvl="1" eaLnBrk="1" hangingPunct="1"/>
            <a:r>
              <a:rPr lang="en-US" dirty="0" smtClean="0"/>
              <a:t>It is the first major opportunity to control costs with regards to reducing leakage. (For example, if the intake process is sufficiently robust, then an auto claim which is a total loss can be assessed rapidly, and costs associated to storing the car can be reduced or eliminated.)</a:t>
            </a:r>
          </a:p>
          <a:p>
            <a:pPr lvl="1" eaLnBrk="1" hangingPunct="1"/>
            <a:r>
              <a:rPr lang="en-US" dirty="0" smtClean="0"/>
              <a:t>It is the first major opportunity to reduce the time needed to process a claim. (For example, common intake steps can be automated, such as creating activities for work that always need to be done for a given type of claim rather than waiting for a user to manually create them.)</a:t>
            </a:r>
          </a:p>
          <a:p>
            <a:pPr lvl="1" eaLnBrk="1" hangingPunct="1"/>
            <a:r>
              <a:rPr lang="en-US" dirty="0" smtClean="0"/>
              <a:t>It is the first major opportunity to control costs with regards to business efficiency. (For example, if the intake process is sufficiently robust, then general information can be collected by first-tier CSRs, which frees the more expert-level adjusters to spend their time focusing exclusively on the aspects of claim processing that require their expertise.)</a:t>
            </a:r>
          </a:p>
          <a:p>
            <a:pPr lvl="1" eaLnBrk="1" hangingPunct="1"/>
            <a:r>
              <a:rPr lang="en-US" dirty="0" smtClean="0"/>
              <a:t>It can set the tone for the entire claim process. If the insured feels that the carrier is concerned, it can expedite processing and minimize the chance of later legal action.</a:t>
            </a: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8909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dirty="0" smtClean="0">
                <a:solidFill>
                  <a:schemeClr val="tx1"/>
                </a:solidFill>
              </a:rPr>
              <a:t>	</a:t>
            </a:r>
            <a:r>
              <a:rPr lang="en-US" altLang="en-US" sz="1200" dirty="0">
                <a:solidFill>
                  <a:schemeClr val="tx1"/>
                </a:solidFill>
              </a:rPr>
              <a:t> The Claims Process &amp; Claim Intake - </a:t>
            </a:r>
            <a:fld id="{B705AF94-F3AD-419A-BCD4-F2BF94428584}" type="slidenum">
              <a:rPr lang="en-US" altLang="en-US" sz="1200" smtClean="0">
                <a:solidFill>
                  <a:schemeClr val="tx1"/>
                </a:solidFill>
              </a:rPr>
              <a:pPr eaLnBrk="1" hangingPunct="1"/>
              <a:t>50</a:t>
            </a:fld>
            <a:endParaRPr lang="en-US" altLang="en-US" sz="1200" dirty="0" smtClean="0">
              <a:solidFill>
                <a:schemeClr val="tx1"/>
              </a:solidFill>
            </a:endParaRPr>
          </a:p>
        </p:txBody>
      </p:sp>
      <p:sp>
        <p:nvSpPr>
          <p:cNvPr id="89092" name="Rectangle 2"/>
          <p:cNvSpPr>
            <a:spLocks noGrp="1" noRot="1" noChangeAspect="1" noChangeArrowheads="1" noTextEdit="1"/>
          </p:cNvSpPr>
          <p:nvPr>
            <p:ph type="sldImg"/>
          </p:nvPr>
        </p:nvSpPr>
        <p:spPr>
          <a:xfrm>
            <a:off x="715963" y="630238"/>
            <a:ext cx="5432425" cy="4073525"/>
          </a:xfrm>
          <a:ln/>
        </p:spPr>
      </p:sp>
      <p:sp>
        <p:nvSpPr>
          <p:cNvPr id="8909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If an imported claim satisfies all conditions at the "load save" level and does not satisfy all conditions at the "new loss completion" level, then an activity is typically generated to review the imported FNOL. This activity is assigned to an "FNOL queue". Users can retrieve the activity from the queue, review the FNOL, and make the changes needed to get it to meet the "new loss completion" level.</a:t>
            </a:r>
          </a:p>
          <a:p>
            <a:pPr eaLnBrk="1" hangingPunct="1"/>
            <a:endParaRPr lang="en-US" smtClean="0"/>
          </a:p>
          <a:p>
            <a:pPr eaLnBrk="1" hangingPunct="1"/>
            <a:endParaRPr lang="en-US" smtClean="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9216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dirty="0" smtClean="0">
                <a:solidFill>
                  <a:schemeClr val="tx1"/>
                </a:solidFill>
              </a:rPr>
              <a:t>	</a:t>
            </a:r>
            <a:r>
              <a:rPr lang="en-US" altLang="en-US" sz="1200" dirty="0">
                <a:solidFill>
                  <a:schemeClr val="tx1"/>
                </a:solidFill>
              </a:rPr>
              <a:t> The Claims Process &amp; Claim Intake - </a:t>
            </a:r>
            <a:fld id="{DFF9B3FD-54EC-4619-8CDE-D2F1641D3865}" type="slidenum">
              <a:rPr lang="en-US" altLang="en-US" sz="1200" smtClean="0">
                <a:solidFill>
                  <a:schemeClr val="tx1"/>
                </a:solidFill>
              </a:rPr>
              <a:pPr eaLnBrk="1" hangingPunct="1"/>
              <a:t>51</a:t>
            </a:fld>
            <a:endParaRPr lang="en-US" altLang="en-US" sz="1200" dirty="0" smtClean="0">
              <a:solidFill>
                <a:schemeClr val="tx1"/>
              </a:solidFill>
            </a:endParaRPr>
          </a:p>
        </p:txBody>
      </p:sp>
      <p:sp>
        <p:nvSpPr>
          <p:cNvPr id="92164" name="Rectangle 2"/>
          <p:cNvSpPr>
            <a:spLocks noGrp="1" noRot="1" noChangeAspect="1" noChangeArrowheads="1" noTextEdit="1"/>
          </p:cNvSpPr>
          <p:nvPr>
            <p:ph type="sldImg"/>
          </p:nvPr>
        </p:nvSpPr>
        <p:spPr>
          <a:xfrm>
            <a:off x="715963" y="630238"/>
            <a:ext cx="5432425" cy="4073525"/>
          </a:xfrm>
          <a:ln/>
        </p:spPr>
      </p:sp>
      <p:sp>
        <p:nvSpPr>
          <p:cNvPr id="9216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An imported claim fails validation if it does not meet all conditions at the "load save" level. In the example above, if the claim is imported but does not have a valid policy number, it will fail validation.</a:t>
            </a:r>
          </a:p>
          <a:p>
            <a:pPr eaLnBrk="1" hangingPunct="1"/>
            <a:r>
              <a:rPr lang="en-US" dirty="0" smtClean="0"/>
              <a:t>A new claim wizard claim fails validation if it does not meet all conditions at and below the "new loss completion" level. In the example above, if the claim is created in the new claim wizard but does not have a valid policy number and specifies the insured is at fault without a fault rating, then it will fail validation.</a:t>
            </a:r>
          </a:p>
          <a:p>
            <a:pPr eaLnBrk="1" hangingPunct="1"/>
            <a:endParaRPr lang="en-US" dirty="0" smtClean="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9421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dirty="0" smtClean="0">
                <a:solidFill>
                  <a:schemeClr val="tx1"/>
                </a:solidFill>
              </a:rPr>
              <a:t>	</a:t>
            </a:r>
            <a:r>
              <a:rPr lang="en-US" altLang="en-US" sz="1200" dirty="0">
                <a:solidFill>
                  <a:schemeClr val="tx1"/>
                </a:solidFill>
              </a:rPr>
              <a:t> The Claims Process &amp; Claim Intake - </a:t>
            </a:r>
            <a:fld id="{5F567CB0-D102-42FB-8401-3CD8A0C402E4}" type="slidenum">
              <a:rPr lang="en-US" altLang="en-US" sz="1200" smtClean="0">
                <a:solidFill>
                  <a:schemeClr val="tx1"/>
                </a:solidFill>
              </a:rPr>
              <a:pPr eaLnBrk="1" hangingPunct="1"/>
              <a:t>52</a:t>
            </a:fld>
            <a:endParaRPr lang="en-US" altLang="en-US" sz="1200" dirty="0" smtClean="0">
              <a:solidFill>
                <a:schemeClr val="tx1"/>
              </a:solidFill>
            </a:endParaRPr>
          </a:p>
        </p:txBody>
      </p:sp>
      <p:sp>
        <p:nvSpPr>
          <p:cNvPr id="94212" name="Rectangle 2"/>
          <p:cNvSpPr>
            <a:spLocks noGrp="1" noRot="1" noChangeAspect="1" noChangeArrowheads="1" noTextEdit="1"/>
          </p:cNvSpPr>
          <p:nvPr>
            <p:ph type="sldImg"/>
          </p:nvPr>
        </p:nvSpPr>
        <p:spPr>
          <a:xfrm>
            <a:off x="715963" y="630238"/>
            <a:ext cx="5432425" cy="4073525"/>
          </a:xfrm>
          <a:ln/>
        </p:spPr>
      </p:sp>
      <p:sp>
        <p:nvSpPr>
          <p:cNvPr id="9421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6451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dirty="0" smtClean="0">
                <a:solidFill>
                  <a:schemeClr val="tx1"/>
                </a:solidFill>
              </a:rPr>
              <a:t>	</a:t>
            </a:r>
            <a:r>
              <a:rPr lang="en-US" altLang="en-US" sz="1200" dirty="0">
                <a:solidFill>
                  <a:schemeClr val="tx1"/>
                </a:solidFill>
              </a:rPr>
              <a:t> The Claims Process &amp; Claim Intake - </a:t>
            </a:r>
            <a:fld id="{4EA4D962-0F87-404D-A663-30DE99564AE2}" type="slidenum">
              <a:rPr lang="en-US" altLang="en-US" sz="1200" smtClean="0">
                <a:solidFill>
                  <a:schemeClr val="tx1"/>
                </a:solidFill>
              </a:rPr>
              <a:pPr eaLnBrk="1" hangingPunct="1"/>
              <a:t>53</a:t>
            </a:fld>
            <a:endParaRPr lang="en-US" altLang="en-US" sz="1200" dirty="0" smtClean="0">
              <a:solidFill>
                <a:schemeClr val="tx1"/>
              </a:solidFill>
            </a:endParaRPr>
          </a:p>
        </p:txBody>
      </p:sp>
      <p:sp>
        <p:nvSpPr>
          <p:cNvPr id="64516" name="Rectangle 2"/>
          <p:cNvSpPr>
            <a:spLocks noGrp="1" noRot="1" noChangeAspect="1" noChangeArrowheads="1" noTextEdit="1"/>
          </p:cNvSpPr>
          <p:nvPr>
            <p:ph type="sldImg"/>
          </p:nvPr>
        </p:nvSpPr>
        <p:spPr>
          <a:xfrm>
            <a:off x="715963" y="630238"/>
            <a:ext cx="5432425" cy="4073525"/>
          </a:xfrm>
          <a:ln/>
        </p:spPr>
      </p:sp>
      <p:sp>
        <p:nvSpPr>
          <p:cNvPr id="6451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b="1" smtClean="0"/>
              <a:t>Answers</a:t>
            </a:r>
          </a:p>
          <a:p>
            <a:pPr eaLnBrk="1" hangingPunct="1"/>
            <a:r>
              <a:rPr lang="en-US" smtClean="0"/>
              <a:t>1.	a) True. (If it doesn't go through intake, it is not a claim.)</a:t>
            </a:r>
          </a:p>
          <a:p>
            <a:pPr eaLnBrk="1" hangingPunct="1"/>
            <a:r>
              <a:rPr lang="en-US" smtClean="0"/>
              <a:t>	b) False. (Many claims result in payments, but some claims do not.)</a:t>
            </a:r>
          </a:p>
          <a:p>
            <a:pPr eaLnBrk="1" hangingPunct="1"/>
            <a:r>
              <a:rPr lang="en-US" smtClean="0"/>
              <a:t>	c) False. (Recovery is appropriate only if there is a salvageable item or if there is a third party at fault.)</a:t>
            </a:r>
          </a:p>
          <a:p>
            <a:pPr eaLnBrk="1" hangingPunct="1"/>
            <a:r>
              <a:rPr lang="en-US" smtClean="0"/>
              <a:t>	d) False. (The statement is a true statement about fraud detection. Special investigations occurs only if some suspicious and possibly fraudulent activity is detected.)</a:t>
            </a:r>
          </a:p>
          <a:p>
            <a:pPr eaLnBrk="1" hangingPunct="1"/>
            <a:r>
              <a:rPr lang="en-US" smtClean="0"/>
              <a:t>	e) True.</a:t>
            </a:r>
          </a:p>
          <a:p>
            <a:pPr eaLnBrk="1" hangingPunct="1"/>
            <a:r>
              <a:rPr lang="en-US" smtClean="0"/>
              <a:t>2. A claim or exposure is at the "new loss completion" level when it is initially created.</a:t>
            </a:r>
          </a:p>
          <a:p>
            <a:pPr eaLnBrk="1" hangingPunct="1"/>
            <a:r>
              <a:rPr lang="en-US" smtClean="0"/>
              <a:t>3. You want the claim and its exposures to get to the "ability to pay" level because you can write checks only against claims at ability to pay from exposures at ability to pay.</a:t>
            </a: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9523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dirty="0" smtClean="0">
                <a:solidFill>
                  <a:schemeClr val="tx1"/>
                </a:solidFill>
              </a:rPr>
              <a:t>	</a:t>
            </a:r>
            <a:r>
              <a:rPr lang="en-US" altLang="en-US" sz="1200" dirty="0">
                <a:solidFill>
                  <a:schemeClr val="tx1"/>
                </a:solidFill>
              </a:rPr>
              <a:t> The Claims Process &amp; Claim Intake - </a:t>
            </a:r>
            <a:fld id="{3839D859-1FBE-4FBE-818C-84195FA919ED}" type="slidenum">
              <a:rPr lang="en-US" altLang="en-US" sz="1200" smtClean="0">
                <a:solidFill>
                  <a:schemeClr val="tx1"/>
                </a:solidFill>
              </a:rPr>
              <a:pPr eaLnBrk="1" hangingPunct="1"/>
              <a:t>54</a:t>
            </a:fld>
            <a:endParaRPr lang="en-US" altLang="en-US" sz="1200" dirty="0" smtClean="0">
              <a:solidFill>
                <a:schemeClr val="tx1"/>
              </a:solidFill>
            </a:endParaRPr>
          </a:p>
        </p:txBody>
      </p:sp>
      <p:sp>
        <p:nvSpPr>
          <p:cNvPr id="95236" name="Rectangle 2"/>
          <p:cNvSpPr>
            <a:spLocks noGrp="1" noRot="1" noChangeAspect="1" noChangeArrowheads="1" noTextEdit="1"/>
          </p:cNvSpPr>
          <p:nvPr>
            <p:ph type="sldImg"/>
          </p:nvPr>
        </p:nvSpPr>
        <p:spPr>
          <a:xfrm>
            <a:off x="715963" y="630238"/>
            <a:ext cx="5432425" cy="4073525"/>
          </a:xfrm>
          <a:ln/>
        </p:spPr>
      </p:sp>
      <p:sp>
        <p:nvSpPr>
          <p:cNvPr id="9523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b="1" dirty="0" smtClean="0"/>
              <a:t>Answers</a:t>
            </a:r>
          </a:p>
          <a:p>
            <a:pPr eaLnBrk="1" hangingPunct="1"/>
            <a:r>
              <a:rPr lang="en-US" dirty="0" smtClean="0"/>
              <a:t>1. This typically depends on the size of the carrier. For larger carriers, the intake process may be managed by a CSR, who is responsible for identifying the minimal amount of information for a claim and seeing that it is assigned to an adjuster. For smaller carriers, the intake process may be managed by an adjuster.</a:t>
            </a:r>
          </a:p>
          <a:p>
            <a:pPr marL="0" marR="0" indent="0" algn="l" defTabSz="914400" rtl="0" eaLnBrk="1" fontAlgn="base" latinLnBrk="0" hangingPunct="1">
              <a:lnSpc>
                <a:spcPct val="100000"/>
              </a:lnSpc>
              <a:spcBef>
                <a:spcPct val="10000"/>
              </a:spcBef>
              <a:spcAft>
                <a:spcPct val="0"/>
              </a:spcAft>
              <a:buClrTx/>
              <a:buSzTx/>
              <a:buFontTx/>
              <a:buNone/>
              <a:tabLst/>
              <a:defRPr/>
            </a:pPr>
            <a:r>
              <a:rPr lang="en-US" dirty="0" smtClean="0"/>
              <a:t>2. The policy, the parties involved, loss event</a:t>
            </a:r>
            <a:r>
              <a:rPr lang="en-US" baseline="0" dirty="0" smtClean="0"/>
              <a:t>, and incidents. </a:t>
            </a:r>
            <a:r>
              <a:rPr lang="en-US" i="1" baseline="0" dirty="0" smtClean="0"/>
              <a:t>Loss event </a:t>
            </a:r>
            <a:r>
              <a:rPr lang="en-US" baseline="0" dirty="0" smtClean="0"/>
              <a:t>information would be </a:t>
            </a:r>
            <a:r>
              <a:rPr lang="en-US" dirty="0" smtClean="0"/>
              <a:t>details such as where, when (loss date), who was at fault,</a:t>
            </a:r>
            <a:r>
              <a:rPr lang="en-US" baseline="0" dirty="0" smtClean="0"/>
              <a:t> etc.</a:t>
            </a:r>
            <a:endParaRPr lang="en-US" dirty="0" smtClean="0"/>
          </a:p>
          <a:p>
            <a:pPr eaLnBrk="1" hangingPunct="1"/>
            <a:r>
              <a:rPr lang="en-US" dirty="0" smtClean="0"/>
              <a:t>3. ClaimCenter receives the claim data from the FNOL application but does not typically send any information to the FNOL application.</a:t>
            </a:r>
          </a:p>
          <a:p>
            <a:pPr eaLnBrk="1" hangingPunct="1"/>
            <a:r>
              <a:rPr lang="en-US" dirty="0" smtClean="0"/>
              <a:t>4. The claim is segmented and assigned and the claim's </a:t>
            </a:r>
            <a:r>
              <a:rPr lang="en-US" dirty="0" err="1" smtClean="0"/>
              <a:t>workplan</a:t>
            </a:r>
            <a:r>
              <a:rPr lang="en-US" dirty="0" smtClean="0"/>
              <a:t> activities are created and assigned.</a:t>
            </a:r>
          </a:p>
          <a:p>
            <a:pPr eaLnBrk="1" hangingPunct="1"/>
            <a:r>
              <a:rPr lang="en-US" dirty="0" smtClean="0"/>
              <a:t>5. For both a) and b), validation fails and the user must fix the errors or cancel the new claim.</a:t>
            </a:r>
          </a:p>
          <a:p>
            <a:pPr eaLnBrk="1" hangingPunct="1"/>
            <a:r>
              <a:rPr lang="en-US" dirty="0" smtClean="0"/>
              <a:t>6. a) The import fails. b) The import succeeds, but an activity is typically generated so that a user will review the claim and bring it up to the new loss level.</a:t>
            </a: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Copyright"/>
          <p:cNvSpPr>
            <a:spLocks noGrp="1" noChangeArrowheads="1"/>
          </p:cNvSpPr>
          <p:nvPr>
            <p:ph type="sldNum" sz="quarter" idx="5"/>
          </p:nvPr>
        </p:nvSpPr>
        <p:spPr/>
        <p:txBody>
          <a:bodyPr/>
          <a:lstStyle/>
          <a:p>
            <a:pPr>
              <a:defRPr/>
            </a:pPr>
            <a:r>
              <a:rPr lang="en-US" altLang="en-US" dirty="0" smtClean="0"/>
              <a:t>	</a:t>
            </a:r>
            <a:r>
              <a:rPr lang="en-US" altLang="en-US" dirty="0"/>
              <a:t> The Claims Process &amp; Claim </a:t>
            </a:r>
            <a:r>
              <a:rPr lang="en-US" altLang="en-US" dirty="0" smtClean="0"/>
              <a:t>Intake - </a:t>
            </a:r>
            <a:fld id="{211C349A-83C9-44D0-A356-DBEB3FC715FC}" type="slidenum">
              <a:rPr lang="en-US" altLang="en-US" smtClean="0"/>
              <a:pPr>
                <a:defRPr/>
              </a:pPr>
              <a:t>55</a:t>
            </a:fld>
            <a:endParaRPr lang="en-US" altLang="en-US" dirty="0" smtClean="0"/>
          </a:p>
        </p:txBody>
      </p:sp>
      <p:sp>
        <p:nvSpPr>
          <p:cNvPr id="100355" name="SectionName"/>
          <p:cNvSpPr>
            <a:spLocks noGrp="1" noChangeArrowheads="1"/>
          </p:cNvSpPr>
          <p:nvPr>
            <p:ph type="hdr" sz="quarter"/>
          </p:nvPr>
        </p:nvSpPr>
        <p:spPr/>
        <p:txBody>
          <a:bodyPr/>
          <a:lstStyle/>
          <a:p>
            <a:pPr>
              <a:defRPr/>
            </a:pPr>
            <a:r>
              <a:rPr lang="en-US" altLang="en-US" smtClean="0"/>
              <a:t>	</a:t>
            </a:r>
            <a:endParaRPr lang="en-US" smtClean="0"/>
          </a:p>
        </p:txBody>
      </p:sp>
      <p:sp>
        <p:nvSpPr>
          <p:cNvPr id="100356" name="Rectangle 2"/>
          <p:cNvSpPr>
            <a:spLocks noGrp="1" noRot="1" noChangeAspect="1" noChangeArrowheads="1" noTextEdit="1"/>
          </p:cNvSpPr>
          <p:nvPr>
            <p:ph type="sldImg"/>
          </p:nvPr>
        </p:nvSpPr>
        <p:spPr>
          <a:ln/>
        </p:spPr>
      </p:sp>
      <p:sp>
        <p:nvSpPr>
          <p:cNvPr id="10035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4096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dirty="0" smtClean="0">
                <a:solidFill>
                  <a:schemeClr val="tx1"/>
                </a:solidFill>
              </a:rPr>
              <a:t>	</a:t>
            </a:r>
            <a:r>
              <a:rPr lang="en-US" altLang="en-US" sz="1200" dirty="0">
                <a:solidFill>
                  <a:schemeClr val="tx1"/>
                </a:solidFill>
              </a:rPr>
              <a:t> The Claims Process &amp; Claim Intake - </a:t>
            </a:r>
            <a:fld id="{32DCEE63-B0C3-4D5F-B712-D453C7A58D1E}" type="slidenum">
              <a:rPr lang="en-US" altLang="en-US" sz="1200" smtClean="0">
                <a:solidFill>
                  <a:schemeClr val="tx1"/>
                </a:solidFill>
              </a:rPr>
              <a:pPr eaLnBrk="1" hangingPunct="1"/>
              <a:t>6</a:t>
            </a:fld>
            <a:endParaRPr lang="en-US" altLang="en-US" sz="1200" dirty="0" smtClean="0">
              <a:solidFill>
                <a:schemeClr val="tx1"/>
              </a:solidFill>
            </a:endParaRPr>
          </a:p>
        </p:txBody>
      </p:sp>
      <p:sp>
        <p:nvSpPr>
          <p:cNvPr id="40964" name="Rectangle 2"/>
          <p:cNvSpPr>
            <a:spLocks noGrp="1" noRot="1" noChangeAspect="1" noChangeArrowheads="1" noTextEdit="1"/>
          </p:cNvSpPr>
          <p:nvPr>
            <p:ph type="sldImg"/>
          </p:nvPr>
        </p:nvSpPr>
        <p:spPr>
          <a:xfrm>
            <a:off x="715963" y="630238"/>
            <a:ext cx="5432425" cy="4073525"/>
          </a:xfrm>
          <a:ln/>
        </p:spPr>
      </p:sp>
      <p:sp>
        <p:nvSpPr>
          <p:cNvPr id="4096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Adjudication is the process of determining if you are going to pay a claim, and if so, how much you are going to pay.</a:t>
            </a:r>
          </a:p>
          <a:p>
            <a:pPr eaLnBrk="1" hangingPunct="1"/>
            <a:r>
              <a:rPr lang="en-US" smtClean="0"/>
              <a:t>Within the insurance industry, adjudication is often further sub-divided into two phases: discovery/investigation and loss assessment.</a:t>
            </a:r>
          </a:p>
          <a:p>
            <a:pPr eaLnBrk="1" hangingPunct="1"/>
            <a:r>
              <a:rPr lang="en-US" smtClean="0"/>
              <a:t>During discovery (which is also often referred to as investigation), the carrier gathers whatever information is needed to process the claim. In some cases, all of the data may have been acquired during intake. In other cases, the carrier may need to do additional work, such as:</a:t>
            </a:r>
          </a:p>
          <a:p>
            <a:pPr lvl="1" eaLnBrk="1" hangingPunct="1"/>
            <a:r>
              <a:rPr lang="en-US" smtClean="0"/>
              <a:t>Verify whether the loss is covered</a:t>
            </a:r>
          </a:p>
          <a:p>
            <a:pPr lvl="1" eaLnBrk="1" hangingPunct="1"/>
            <a:r>
              <a:rPr lang="en-US" smtClean="0"/>
              <a:t>Obtain statements from witnesses</a:t>
            </a:r>
          </a:p>
          <a:p>
            <a:pPr lvl="1" eaLnBrk="1" hangingPunct="1"/>
            <a:r>
              <a:rPr lang="en-US" smtClean="0"/>
              <a:t>Obtain information from third-party systems, such as metropolitan police reports</a:t>
            </a:r>
          </a:p>
          <a:p>
            <a:pPr lvl="1" eaLnBrk="1" hangingPunct="1"/>
            <a:r>
              <a:rPr lang="en-US" smtClean="0"/>
              <a:t>Obtain estimates from the claimant or approved vendors</a:t>
            </a:r>
          </a:p>
          <a:p>
            <a:pPr eaLnBrk="1" hangingPunct="1"/>
            <a:r>
              <a:rPr lang="en-US" smtClean="0"/>
              <a:t>During loss assessment, the carrier determines how much the claim is going to cost. This involves both payments made to claimants as well as expenses incurred in processing the claim. This could also involve recovery, which involves situations where money can be acquired from other parties to help recoup the carrier's expenditures.</a:t>
            </a:r>
          </a:p>
          <a:p>
            <a:pPr eaLnBrk="1" hangingPunct="1"/>
            <a:r>
              <a:rPr lang="en-US" smtClean="0"/>
              <a:t>In general, assessments and estimates done by parties not working directly for the carrier fall into the realm of discovery/investigation. Assessments and estimates done by parties working directly for the carrier fall into the realm of loss assessment.</a:t>
            </a:r>
          </a:p>
          <a:p>
            <a:pPr eaLnBrk="1" hangingPunct="1"/>
            <a:r>
              <a:rPr lang="en-US" smtClean="0"/>
              <a:t>The discovery/investigation phase and loss assessment phase are not discrete. It is not unusual for a claim to bounce back and forth between these two phases as information is gathered and loss is assessed. Therefore, from the standpoint of the course, it is easier to address the two of them together at the adjudication level.</a:t>
            </a:r>
          </a:p>
          <a:p>
            <a:pPr eaLnBrk="1" hangingPunct="1"/>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4198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dirty="0" smtClean="0">
                <a:solidFill>
                  <a:schemeClr val="tx1"/>
                </a:solidFill>
              </a:rPr>
              <a:t>	</a:t>
            </a:r>
            <a:r>
              <a:rPr lang="en-US" altLang="en-US" sz="1200" dirty="0">
                <a:solidFill>
                  <a:schemeClr val="tx1"/>
                </a:solidFill>
              </a:rPr>
              <a:t> The Claims Process &amp; Claim Intake - </a:t>
            </a:r>
            <a:fld id="{C82F94C4-BE00-410A-A983-F579E8077A3E}" type="slidenum">
              <a:rPr lang="en-US" altLang="en-US" sz="1200" smtClean="0">
                <a:solidFill>
                  <a:schemeClr val="tx1"/>
                </a:solidFill>
              </a:rPr>
              <a:pPr eaLnBrk="1" hangingPunct="1"/>
              <a:t>7</a:t>
            </a:fld>
            <a:endParaRPr lang="en-US" altLang="en-US" sz="1200" dirty="0" smtClean="0">
              <a:solidFill>
                <a:schemeClr val="tx1"/>
              </a:solidFill>
            </a:endParaRPr>
          </a:p>
        </p:txBody>
      </p:sp>
      <p:sp>
        <p:nvSpPr>
          <p:cNvPr id="41988" name="Rectangle 2"/>
          <p:cNvSpPr>
            <a:spLocks noGrp="1" noRot="1" noChangeAspect="1" noChangeArrowheads="1" noTextEdit="1"/>
          </p:cNvSpPr>
          <p:nvPr>
            <p:ph type="sldImg"/>
          </p:nvPr>
        </p:nvSpPr>
        <p:spPr>
          <a:xfrm>
            <a:off x="715963" y="630238"/>
            <a:ext cx="5432425" cy="4073525"/>
          </a:xfrm>
          <a:ln/>
        </p:spPr>
      </p:sp>
      <p:sp>
        <p:nvSpPr>
          <p:cNvPr id="4198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Once the loss has been assessed and the payment has been approved, the carrier can provide the payments to the claimants. The payment phase involves creating, approving, and issuing the checks.</a:t>
            </a:r>
          </a:p>
          <a:p>
            <a:pPr eaLnBrk="1" hangingPunct="1"/>
            <a:r>
              <a:rPr lang="en-US" dirty="0" smtClean="0"/>
              <a:t>One major concern of all insurance carriers is "leakage". Leakage is defined as "claims payments beyond those necessary to satisfy a typical claimant". Leakage could occur in many ways, including but not limited to:</a:t>
            </a:r>
          </a:p>
          <a:p>
            <a:pPr lvl="1" eaLnBrk="1" hangingPunct="1"/>
            <a:r>
              <a:rPr lang="en-US" dirty="0" smtClean="0"/>
              <a:t>Paying for a loss that occurred at a time when the policy was not in effect, or for a loss which was not covered on the policy.</a:t>
            </a:r>
          </a:p>
          <a:p>
            <a:pPr lvl="1" eaLnBrk="1" hangingPunct="1"/>
            <a:r>
              <a:rPr lang="en-US" dirty="0" smtClean="0"/>
              <a:t>Paying an amount in excess of the responsibility of the carrier (such as paying $1100 for a coverage with a $1000 limit).</a:t>
            </a:r>
          </a:p>
          <a:p>
            <a:pPr lvl="1" eaLnBrk="1" hangingPunct="1"/>
            <a:r>
              <a:rPr lang="en-US" dirty="0" smtClean="0"/>
              <a:t>Paying an amount in excess of what the claimant needs to be indemnified (such as paying $600 for a repair that most reputable mechanics would estimate at $400).</a:t>
            </a:r>
          </a:p>
          <a:p>
            <a:pPr eaLnBrk="1" hangingPunct="1"/>
            <a:r>
              <a:rPr lang="en-US" dirty="0" smtClean="0"/>
              <a:t>In order to identify and control leakage, a carrier must closely track what payments are being made for. Consequently, the payment phase involves a somewhat rigorous categorization of claim costs (money paid to indemnify claimants) and expenses (expenses incurred as a result of processing the claim, such as an inspection fee and mileage reimbursement for a property inspector who inspects damage done to a factory).</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4301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dirty="0" smtClean="0">
                <a:solidFill>
                  <a:schemeClr val="tx1"/>
                </a:solidFill>
              </a:rPr>
              <a:t>	</a:t>
            </a:r>
            <a:r>
              <a:rPr lang="en-US" altLang="en-US" sz="1200" dirty="0">
                <a:solidFill>
                  <a:schemeClr val="tx1"/>
                </a:solidFill>
              </a:rPr>
              <a:t> The Claims Process &amp; Claim Intake - </a:t>
            </a:r>
            <a:fld id="{5DA95A11-02E3-40D1-BCD0-83EAC374F283}" type="slidenum">
              <a:rPr lang="en-US" altLang="en-US" sz="1200" smtClean="0">
                <a:solidFill>
                  <a:schemeClr val="tx1"/>
                </a:solidFill>
              </a:rPr>
              <a:pPr eaLnBrk="1" hangingPunct="1"/>
              <a:t>8</a:t>
            </a:fld>
            <a:endParaRPr lang="en-US" altLang="en-US" sz="1200" dirty="0" smtClean="0">
              <a:solidFill>
                <a:schemeClr val="tx1"/>
              </a:solidFill>
            </a:endParaRPr>
          </a:p>
        </p:txBody>
      </p:sp>
      <p:sp>
        <p:nvSpPr>
          <p:cNvPr id="43012" name="Rectangle 2"/>
          <p:cNvSpPr>
            <a:spLocks noGrp="1" noRot="1" noChangeAspect="1" noChangeArrowheads="1" noTextEdit="1"/>
          </p:cNvSpPr>
          <p:nvPr>
            <p:ph type="sldImg"/>
          </p:nvPr>
        </p:nvSpPr>
        <p:spPr>
          <a:xfrm>
            <a:off x="715963" y="630238"/>
            <a:ext cx="5432425" cy="4073525"/>
          </a:xfrm>
          <a:ln/>
        </p:spPr>
      </p:sp>
      <p:sp>
        <p:nvSpPr>
          <p:cNvPr id="4301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In some cases, the carrier may also attempt to recover funds paid to the claimant by obtaining money from a third party's carrier if the third party was at fault (which is known as "subrogation") or by taking possession of a significantly damaged property and selling all or parts of it to a third party (which is known as "salvage").</a:t>
            </a:r>
          </a:p>
          <a:p>
            <a:pPr eaLnBrk="1" hangingPunct="1"/>
            <a:r>
              <a:rPr lang="en-US" smtClean="0"/>
              <a:t>Technically speaking, recovery does not need to start after payment. Recovery can begin as early as first notice of loss if enough information is known at this time. (For example, early in the claims process, the carrier could determine that the car is a total loss and immediately take possession of it and sell it to a salvage yard.)</a:t>
            </a:r>
          </a:p>
          <a:p>
            <a:pPr eaLnBrk="1" hangingPunct="1"/>
            <a:r>
              <a:rPr lang="en-US" smtClean="0"/>
              <a:t>The image shown above is meant to represent a salvage opportunity. The damaged car is considered a total loss, so the carrier (Acme) takes possession of the car from the insured. Acme then sells the car to a salvage yard for parts (the exchange of the damaged car for some amount of money).</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4403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dirty="0" smtClean="0">
                <a:solidFill>
                  <a:schemeClr val="tx1"/>
                </a:solidFill>
              </a:rPr>
              <a:t>	</a:t>
            </a:r>
            <a:r>
              <a:rPr lang="en-US" altLang="en-US" sz="1200" dirty="0">
                <a:solidFill>
                  <a:schemeClr val="tx1"/>
                </a:solidFill>
              </a:rPr>
              <a:t> The Claims Process &amp; Claim Intake - </a:t>
            </a:r>
            <a:fld id="{2C87265B-0589-487D-9C8C-2555543F6F75}" type="slidenum">
              <a:rPr lang="en-US" altLang="en-US" sz="1200" smtClean="0">
                <a:solidFill>
                  <a:schemeClr val="tx1"/>
                </a:solidFill>
              </a:rPr>
              <a:pPr eaLnBrk="1" hangingPunct="1"/>
              <a:t>9</a:t>
            </a:fld>
            <a:endParaRPr lang="en-US" altLang="en-US" sz="1200" dirty="0" smtClean="0">
              <a:solidFill>
                <a:schemeClr val="tx1"/>
              </a:solidFill>
            </a:endParaRPr>
          </a:p>
        </p:txBody>
      </p:sp>
      <p:sp>
        <p:nvSpPr>
          <p:cNvPr id="44036" name="Rectangle 2"/>
          <p:cNvSpPr>
            <a:spLocks noGrp="1" noRot="1" noChangeAspect="1" noChangeArrowheads="1" noTextEdit="1"/>
          </p:cNvSpPr>
          <p:nvPr>
            <p:ph type="sldImg"/>
          </p:nvPr>
        </p:nvSpPr>
        <p:spPr>
          <a:xfrm>
            <a:off x="715963" y="630238"/>
            <a:ext cx="5432425" cy="4073525"/>
          </a:xfrm>
          <a:ln/>
        </p:spPr>
      </p:sp>
      <p:sp>
        <p:nvSpPr>
          <p:cNvPr id="4403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Litigation is an umbrella term for several activities which involve the resolution of disputes. It includes</a:t>
            </a:r>
          </a:p>
          <a:p>
            <a:pPr lvl="1" eaLnBrk="1" hangingPunct="1"/>
            <a:r>
              <a:rPr lang="en-US" smtClean="0"/>
              <a:t>Evaluation (an assessment of the liabilities and damages involved in the plan of action to settle, that is the expected costs) </a:t>
            </a:r>
          </a:p>
          <a:p>
            <a:pPr lvl="1" eaLnBrk="1" hangingPunct="1"/>
            <a:r>
              <a:rPr lang="en-US" smtClean="0"/>
              <a:t>Negotiation (the back-and-forth discussion of how much loss occurred and how much indemnification is required)</a:t>
            </a:r>
          </a:p>
          <a:p>
            <a:pPr lvl="1" eaLnBrk="1" hangingPunct="1"/>
            <a:r>
              <a:rPr lang="en-US" smtClean="0"/>
              <a:t>Mediation and arbitration (which involves the resolution of a dispute with the assistance of a third party without actually filing a law suit)</a:t>
            </a:r>
          </a:p>
          <a:p>
            <a:pPr lvl="1" eaLnBrk="1" hangingPunct="1"/>
            <a:r>
              <a:rPr lang="en-US" smtClean="0"/>
              <a:t>Actual litigation (law suits)</a:t>
            </a:r>
          </a:p>
          <a:p>
            <a:pPr eaLnBrk="1" hangingPunct="1"/>
            <a:r>
              <a:rPr lang="en-US" smtClean="0"/>
              <a:t>Litigation can occur during any or all of the other phases. For example, there may already be pending litigation at the time that the loss is reported to the carrier. A claim of this nature can be flagged as a "first notice suit" claim. However, when litigation is an issue, it is typically relevant only to certain phases of claims processing. (For example, the litigation may involve tasks in the adjudication phase, but have no relevant activity during the payment phase.)</a:t>
            </a: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4" name="Rectangle 2"/>
          <p:cNvSpPr>
            <a:spLocks noGrp="1" noChangeArrowheads="1"/>
          </p:cNvSpPr>
          <p:nvPr>
            <p:ph type="ctrTitle"/>
          </p:nvPr>
        </p:nvSpPr>
        <p:spPr>
          <a:xfrm>
            <a:off x="458788" y="2957371"/>
            <a:ext cx="8348662" cy="457200"/>
          </a:xfrm>
        </p:spPr>
        <p:txBody>
          <a:bodyPr/>
          <a:lstStyle>
            <a:lvl1pPr algn="r">
              <a:lnSpc>
                <a:spcPct val="100000"/>
              </a:lnSpc>
              <a:spcAft>
                <a:spcPct val="20000"/>
              </a:spcAft>
              <a:defRPr sz="3600" b="1">
                <a:solidFill>
                  <a:schemeClr val="tx1"/>
                </a:solidFill>
                <a:latin typeface="Calibri" pitchFamily="34" charset="0"/>
                <a:cs typeface="Calibri" pitchFamily="34" charset="0"/>
              </a:defRPr>
            </a:lvl1pPr>
          </a:lstStyle>
          <a:p>
            <a:r>
              <a:rPr lang="en-US" altLang="en-US" dirty="0"/>
              <a:t>Click to edit lesson title </a:t>
            </a:r>
          </a:p>
        </p:txBody>
      </p:sp>
      <p:sp>
        <p:nvSpPr>
          <p:cNvPr id="7" name="Text Placeholder 7"/>
          <p:cNvSpPr>
            <a:spLocks noGrp="1"/>
          </p:cNvSpPr>
          <p:nvPr>
            <p:ph type="body" sz="quarter" idx="10"/>
          </p:nvPr>
        </p:nvSpPr>
        <p:spPr>
          <a:xfrm>
            <a:off x="5718123" y="6167776"/>
            <a:ext cx="3089327" cy="273255"/>
          </a:xfrm>
        </p:spPr>
        <p:txBody>
          <a:bodyPr/>
          <a:lstStyle>
            <a:lvl1pPr algn="r">
              <a:buNone/>
              <a:defRPr sz="1400">
                <a:solidFill>
                  <a:schemeClr val="tx1"/>
                </a:solidFill>
                <a:latin typeface="Calibri" pitchFamily="34" charset="0"/>
                <a:cs typeface="Calibri" pitchFamily="34" charset="0"/>
              </a:defRPr>
            </a:lvl1pPr>
          </a:lstStyle>
          <a:p>
            <a:pPr lvl="0"/>
            <a:r>
              <a:rPr lang="en-US" dirty="0" smtClean="0"/>
              <a:t>Click to edit Master text styles</a:t>
            </a:r>
          </a:p>
        </p:txBody>
      </p:sp>
    </p:spTree>
    <p:extLst>
      <p:ext uri="{BB962C8B-B14F-4D97-AF65-F5344CB8AC3E}">
        <p14:creationId xmlns:p14="http://schemas.microsoft.com/office/powerpoint/2010/main" val="1317673913"/>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53225" y="120650"/>
            <a:ext cx="2084388" cy="6269038"/>
          </a:xfrm>
        </p:spPr>
        <p:txBody>
          <a:bodyPr vert="eaVert"/>
          <a:lstStyle>
            <a:lvl1pPr>
              <a:defRPr sz="3400"/>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a:xfrm>
            <a:off x="495300" y="120650"/>
            <a:ext cx="6105525" cy="6269038"/>
          </a:xfrm>
        </p:spPr>
        <p:txBody>
          <a:bodyPr vert="eaVert"/>
          <a:lstStyle>
            <a:lvl1pPr>
              <a:buSzPct val="90000"/>
              <a:buFont typeface="Arial" pitchFamily="34" charset="0"/>
              <a:buChar char="•"/>
              <a:defRPr/>
            </a:lvl1pPr>
            <a:lvl2pPr>
              <a:buFont typeface="Arial" pitchFamily="34" charset="0"/>
              <a:buChar char="-"/>
              <a:defRPr/>
            </a:lvl2pPr>
            <a:lvl3pPr>
              <a:buFont typeface="Arial" pitchFamily="34" charset="0"/>
              <a:buChar char="-"/>
              <a:defRPr/>
            </a:lvl3pPr>
            <a:lvl4pPr>
              <a:buFont typeface="Arial" pitchFamily="34" charset="0"/>
              <a:buChar char="-"/>
              <a:defRPr/>
            </a:lvl4pPr>
            <a:lvl5pPr>
              <a:buFont typeface="Arial"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1559036608"/>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95300" y="120650"/>
            <a:ext cx="8318500" cy="742950"/>
          </a:xfrm>
        </p:spPr>
        <p:txBody>
          <a:bodyPr/>
          <a:lstStyle>
            <a:lvl1pPr>
              <a:defRPr sz="3400"/>
            </a:lvl1pPr>
          </a:lstStyle>
          <a:p>
            <a:r>
              <a:rPr lang="en-US" dirty="0" smtClean="0"/>
              <a:t>Click to edit Master title style</a:t>
            </a:r>
            <a:endParaRPr lang="en-US" dirty="0"/>
          </a:p>
        </p:txBody>
      </p:sp>
      <p:sp>
        <p:nvSpPr>
          <p:cNvPr id="3" name="Table Placeholder 2"/>
          <p:cNvSpPr>
            <a:spLocks noGrp="1"/>
          </p:cNvSpPr>
          <p:nvPr>
            <p:ph type="tbl" idx="1"/>
          </p:nvPr>
        </p:nvSpPr>
        <p:spPr>
          <a:xfrm>
            <a:off x="519113" y="1192213"/>
            <a:ext cx="8318500" cy="5197475"/>
          </a:xfrm>
        </p:spPr>
        <p:txBody>
          <a:bodyPr/>
          <a:lstStyle>
            <a:lvl1pPr>
              <a:buSzPct val="90000"/>
              <a:buFont typeface="Arial" pitchFamily="34" charset="0"/>
              <a:buChar char="•"/>
              <a:defRPr/>
            </a:lvl1pPr>
          </a:lstStyle>
          <a:p>
            <a:pPr lvl="0"/>
            <a:endParaRPr lang="en-US" noProof="0" dirty="0"/>
          </a:p>
        </p:txBody>
      </p:sp>
    </p:spTree>
    <p:extLst>
      <p:ext uri="{BB962C8B-B14F-4D97-AF65-F5344CB8AC3E}">
        <p14:creationId xmlns:p14="http://schemas.microsoft.com/office/powerpoint/2010/main" val="1931487532"/>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pic>
        <p:nvPicPr>
          <p:cNvPr id="4" name="Picture 159" descr="slidebkgrnd_title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1588"/>
            <a:ext cx="9144000" cy="686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4" name="Rectangle 2"/>
          <p:cNvSpPr>
            <a:spLocks noGrp="1" noChangeArrowheads="1"/>
          </p:cNvSpPr>
          <p:nvPr>
            <p:ph type="ctrTitle"/>
          </p:nvPr>
        </p:nvSpPr>
        <p:spPr>
          <a:xfrm>
            <a:off x="458788" y="4181475"/>
            <a:ext cx="8348662" cy="457200"/>
          </a:xfrm>
        </p:spPr>
        <p:txBody>
          <a:bodyPr/>
          <a:lstStyle>
            <a:lvl1pPr>
              <a:lnSpc>
                <a:spcPct val="100000"/>
              </a:lnSpc>
              <a:spcAft>
                <a:spcPct val="20000"/>
              </a:spcAft>
              <a:defRPr sz="3600" b="0">
                <a:solidFill>
                  <a:schemeClr val="bg1"/>
                </a:solidFill>
              </a:defRPr>
            </a:lvl1pPr>
          </a:lstStyle>
          <a:p>
            <a:r>
              <a:rPr lang="en-US" altLang="en-US"/>
              <a:t>Click to edit lesson title </a:t>
            </a:r>
          </a:p>
        </p:txBody>
      </p:sp>
      <p:sp>
        <p:nvSpPr>
          <p:cNvPr id="33795" name="Rectangle 3"/>
          <p:cNvSpPr>
            <a:spLocks noGrp="1" noChangeArrowheads="1"/>
          </p:cNvSpPr>
          <p:nvPr>
            <p:ph type="subTitle" idx="1"/>
          </p:nvPr>
        </p:nvSpPr>
        <p:spPr>
          <a:xfrm>
            <a:off x="455613" y="1452563"/>
            <a:ext cx="8342312" cy="228600"/>
          </a:xfrm>
          <a:ln algn="ctr"/>
        </p:spPr>
        <p:txBody>
          <a:bodyPr/>
          <a:lstStyle>
            <a:lvl1pPr marL="0" indent="0">
              <a:buClr>
                <a:srgbClr val="800000"/>
              </a:buClr>
              <a:buFont typeface="Wingdings 3" pitchFamily="18" charset="2"/>
              <a:buNone/>
              <a:defRPr sz="2500"/>
            </a:lvl1pPr>
          </a:lstStyle>
          <a:p>
            <a:r>
              <a:rPr lang="en-US" altLang="en-US"/>
              <a:t>Click to edit course title</a:t>
            </a:r>
          </a:p>
        </p:txBody>
      </p:sp>
    </p:spTree>
    <p:extLst>
      <p:ext uri="{BB962C8B-B14F-4D97-AF65-F5344CB8AC3E}">
        <p14:creationId xmlns:p14="http://schemas.microsoft.com/office/powerpoint/2010/main" val="2357452278"/>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nSpc>
                <a:spcPct val="80000"/>
              </a:lnSpc>
              <a:defRPr>
                <a:solidFill>
                  <a:srgbClr val="04628C"/>
                </a:solidFill>
                <a:latin typeface="Calibri" pitchFamily="34" charset="0"/>
                <a:cs typeface="Calibri"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519113" y="914400"/>
            <a:ext cx="831850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3276070670"/>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
        <p:nvSpPr>
          <p:cNvPr id="3" name="Content Placeholder 2"/>
          <p:cNvSpPr>
            <a:spLocks noGrp="1"/>
          </p:cNvSpPr>
          <p:nvPr>
            <p:ph sz="half" idx="1"/>
          </p:nvPr>
        </p:nvSpPr>
        <p:spPr>
          <a:xfrm>
            <a:off x="519113" y="1192213"/>
            <a:ext cx="4083050" cy="5197475"/>
          </a:xfrm>
        </p:spPr>
        <p:txBody>
          <a:bodyPr/>
          <a:lstStyle>
            <a:lvl1pPr>
              <a:buSzPct val="90000"/>
              <a:buFont typeface="Arial" pitchFamily="34" charset="0"/>
              <a:buChar char="•"/>
              <a:defRPr sz="2400"/>
            </a:lvl1pPr>
            <a:lvl2pPr>
              <a:buClr>
                <a:srgbClr val="04628C"/>
              </a:buClr>
              <a:buFont typeface="Arial" pitchFamily="34" charset="0"/>
              <a:buChar char="-"/>
              <a:defRPr sz="2200"/>
            </a:lvl2pPr>
            <a:lvl3pPr>
              <a:buClr>
                <a:srgbClr val="04628C"/>
              </a:buClr>
              <a:buFont typeface="Arial" pitchFamily="34" charset="0"/>
              <a:buChar char="-"/>
              <a:defRPr sz="2000"/>
            </a:lvl3pPr>
            <a:lvl4pPr>
              <a:buClr>
                <a:srgbClr val="04628C"/>
              </a:buClr>
              <a:buFont typeface="Arial" pitchFamily="34" charset="0"/>
              <a:buChar char="-"/>
              <a:defRPr sz="18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Content Placeholder 3"/>
          <p:cNvSpPr>
            <a:spLocks noGrp="1"/>
          </p:cNvSpPr>
          <p:nvPr>
            <p:ph sz="half" idx="2"/>
          </p:nvPr>
        </p:nvSpPr>
        <p:spPr>
          <a:xfrm>
            <a:off x="4754563" y="1192213"/>
            <a:ext cx="4083050" cy="5197475"/>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latin typeface="+mn-lt"/>
              </a:defRPr>
            </a:lvl2pPr>
            <a:lvl3pPr>
              <a:buClr>
                <a:srgbClr val="04628C"/>
              </a:buClr>
              <a:buFont typeface="Arial" pitchFamily="34" charset="0"/>
              <a:buChar char="-"/>
              <a:defRPr sz="2000">
                <a:latin typeface="+mn-lt"/>
              </a:defRPr>
            </a:lvl3pPr>
            <a:lvl4pPr>
              <a:buClr>
                <a:srgbClr val="04628C"/>
              </a:buClr>
              <a:buFont typeface="Arial" pitchFamily="34" charset="0"/>
              <a:buChar char="-"/>
              <a:defRPr sz="18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1485830354"/>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Tree>
    <p:extLst>
      <p:ext uri="{BB962C8B-B14F-4D97-AF65-F5344CB8AC3E}">
        <p14:creationId xmlns:p14="http://schemas.microsoft.com/office/powerpoint/2010/main" val="554943926"/>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3977474"/>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930021070"/>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dirty="0"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buSzPct val="90000"/>
              <a:buFont typeface="Arial" pitchFamily="34" charset="0"/>
              <a:buChar char="•"/>
              <a:defRPr sz="2400">
                <a:latin typeface="Calibri" pitchFamily="34" charset="0"/>
                <a:cs typeface="Calibri" pitchFamily="34" charset="0"/>
              </a:defRPr>
            </a:lvl1pPr>
            <a:lvl2pPr>
              <a:buClr>
                <a:srgbClr val="04628C"/>
              </a:buClr>
              <a:buFont typeface="Arial" pitchFamily="34" charset="0"/>
              <a:buChar char="-"/>
              <a:defRPr sz="2400">
                <a:latin typeface="Calibri" pitchFamily="34" charset="0"/>
                <a:cs typeface="Calibri" pitchFamily="34" charset="0"/>
              </a:defRPr>
            </a:lvl2pPr>
            <a:lvl3pPr>
              <a:buClr>
                <a:srgbClr val="04628C"/>
              </a:buClr>
              <a:buFont typeface="Arial" pitchFamily="34" charset="0"/>
              <a:buChar char="-"/>
              <a:defRPr sz="2200">
                <a:latin typeface="Calibri" pitchFamily="34" charset="0"/>
                <a:cs typeface="Calibri" pitchFamily="34" charset="0"/>
              </a:defRPr>
            </a:lvl3pPr>
            <a:lvl4pPr>
              <a:buClr>
                <a:srgbClr val="04628C"/>
              </a:buClr>
              <a:buFont typeface="Arial" pitchFamily="34" charset="0"/>
              <a:buChar char="-"/>
              <a:defRPr sz="1800">
                <a:latin typeface="Calibri" pitchFamily="34" charset="0"/>
                <a:cs typeface="Calibri" pitchFamily="34" charset="0"/>
              </a:defRPr>
            </a:lvl4pPr>
            <a:lvl5pPr>
              <a:buClr>
                <a:srgbClr val="04628C"/>
              </a:buClr>
              <a:buFont typeface="Arial" pitchFamily="34" charset="0"/>
              <a:buChar char="-"/>
              <a:defRPr sz="1800">
                <a:latin typeface="Calibri" pitchFamily="34" charset="0"/>
                <a:cs typeface="Calibri" pitchFamily="34" charset="0"/>
              </a:defRPr>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2473386548"/>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dirty="0" smtClean="0"/>
              <a:t>Click to edit Master title style</a:t>
            </a:r>
            <a:endParaRPr lang="en-US"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2745243276"/>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p:txBody>
          <a:bodyPr vert="eaVert"/>
          <a:lstStyle>
            <a:lvl1pPr>
              <a:buSzPct val="90000"/>
              <a:buFont typeface="Arial" pitchFamily="34" charset="0"/>
              <a:buChar char="•"/>
              <a:defRPr/>
            </a:lvl1pPr>
            <a:lvl2pPr>
              <a:buFont typeface="Arial" pitchFamily="34" charset="0"/>
              <a:buChar char="-"/>
              <a:defRPr/>
            </a:lvl2pPr>
            <a:lvl3pPr>
              <a:buFont typeface="Arial" pitchFamily="34" charset="0"/>
              <a:buChar char="-"/>
              <a:defRPr/>
            </a:lvl3pPr>
            <a:lvl4pPr>
              <a:buFont typeface="Arial" pitchFamily="34" charset="0"/>
              <a:buChar char="-"/>
              <a:defRPr/>
            </a:lvl4pPr>
            <a:lvl5pPr>
              <a:buFont typeface="Arial"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380528971"/>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grpSp>
        <p:nvGrpSpPr>
          <p:cNvPr id="1026" name="Group 110"/>
          <p:cNvGrpSpPr>
            <a:grpSpLocks/>
          </p:cNvGrpSpPr>
          <p:nvPr/>
        </p:nvGrpSpPr>
        <p:grpSpPr bwMode="auto">
          <a:xfrm>
            <a:off x="127000" y="0"/>
            <a:ext cx="8885238" cy="6858000"/>
            <a:chOff x="80" y="0"/>
            <a:chExt cx="5597" cy="4320"/>
          </a:xfrm>
        </p:grpSpPr>
        <p:sp>
          <p:nvSpPr>
            <p:cNvPr id="1131" name="Rectangle 107"/>
            <p:cNvSpPr>
              <a:spLocks noChangeArrowheads="1"/>
            </p:cNvSpPr>
            <p:nvPr userDrawn="1"/>
          </p:nvSpPr>
          <p:spPr bwMode="auto">
            <a:xfrm>
              <a:off x="80" y="80"/>
              <a:ext cx="5597" cy="4158"/>
            </a:xfrm>
            <a:prstGeom prst="rect">
              <a:avLst/>
            </a:prstGeom>
            <a:noFill/>
            <a:ln w="0" cap="rnd">
              <a:noFill/>
              <a:prstDash val="sysDot"/>
              <a:miter lim="800000"/>
              <a:headEnd/>
              <a:tailEnd/>
            </a:ln>
            <a:effectLst/>
          </p:spPr>
          <p:txBody>
            <a:bodyPr wrap="none" lIns="91418" tIns="45709" rIns="91418" bIns="45709" anchor="ctr"/>
            <a:lstStyle/>
            <a:p>
              <a:pPr eaLnBrk="0" hangingPunct="0">
                <a:defRPr/>
              </a:pPr>
              <a:endParaRPr lang="en-US" sz="1600">
                <a:solidFill>
                  <a:srgbClr val="000000"/>
                </a:solidFill>
              </a:endParaRPr>
            </a:p>
          </p:txBody>
        </p:sp>
        <p:sp>
          <p:nvSpPr>
            <p:cNvPr id="1132" name="Line 108"/>
            <p:cNvSpPr>
              <a:spLocks noChangeShapeType="1"/>
            </p:cNvSpPr>
            <p:nvPr userDrawn="1"/>
          </p:nvSpPr>
          <p:spPr bwMode="auto">
            <a:xfrm>
              <a:off x="292" y="0"/>
              <a:ext cx="0" cy="4320"/>
            </a:xfrm>
            <a:prstGeom prst="line">
              <a:avLst/>
            </a:prstGeom>
            <a:noFill/>
            <a:ln w="3175">
              <a:noFill/>
              <a:round/>
              <a:headEnd/>
              <a:tailEnd/>
            </a:ln>
            <a:effectLst/>
          </p:spPr>
          <p:txBody>
            <a:bodyPr wrap="none" lIns="0" tIns="0" rIns="0" bIns="0" anchor="ctr">
              <a:spAutoFit/>
            </a:bodyPr>
            <a:lstStyle/>
            <a:p>
              <a:pPr>
                <a:defRPr/>
              </a:pPr>
              <a:endParaRPr lang="en-US"/>
            </a:p>
          </p:txBody>
        </p:sp>
      </p:grpSp>
      <p:sp>
        <p:nvSpPr>
          <p:cNvPr id="1027" name="Rectangle 2"/>
          <p:cNvSpPr>
            <a:spLocks noGrp="1" noChangeArrowheads="1"/>
          </p:cNvSpPr>
          <p:nvPr>
            <p:ph type="title"/>
          </p:nvPr>
        </p:nvSpPr>
        <p:spPr bwMode="auto">
          <a:xfrm>
            <a:off x="495300" y="120650"/>
            <a:ext cx="8318500"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title style</a:t>
            </a:r>
          </a:p>
        </p:txBody>
      </p:sp>
      <p:sp>
        <p:nvSpPr>
          <p:cNvPr id="1028" name="Rectangle 3"/>
          <p:cNvSpPr>
            <a:spLocks noGrp="1" noChangeArrowheads="1"/>
          </p:cNvSpPr>
          <p:nvPr>
            <p:ph type="body" idx="1"/>
          </p:nvPr>
        </p:nvSpPr>
        <p:spPr bwMode="auto">
          <a:xfrm>
            <a:off x="519113" y="1192213"/>
            <a:ext cx="8318500" cy="5197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text styles </a:t>
            </a:r>
          </a:p>
          <a:p>
            <a:pPr lvl="1"/>
            <a:r>
              <a:rPr lang="en-US" altLang="en-US" smtClean="0"/>
              <a:t>Second level</a:t>
            </a:r>
          </a:p>
          <a:p>
            <a:pPr lvl="2"/>
            <a:r>
              <a:rPr lang="en-US" altLang="en-US" smtClean="0"/>
              <a:t>Third level</a:t>
            </a:r>
          </a:p>
          <a:p>
            <a:pPr lvl="3"/>
            <a:r>
              <a:rPr lang="en-US" altLang="en-US" smtClean="0"/>
              <a:t>Fourth level</a:t>
            </a:r>
          </a:p>
        </p:txBody>
      </p:sp>
      <p:sp>
        <p:nvSpPr>
          <p:cNvPr id="1127" name="PageNumberBox"/>
          <p:cNvSpPr txBox="1">
            <a:spLocks noChangeArrowheads="1"/>
          </p:cNvSpPr>
          <p:nvPr/>
        </p:nvSpPr>
        <p:spPr bwMode="auto">
          <a:xfrm>
            <a:off x="4327525" y="6518275"/>
            <a:ext cx="519113" cy="227013"/>
          </a:xfrm>
          <a:prstGeom prst="rect">
            <a:avLst/>
          </a:prstGeom>
          <a:noFill/>
          <a:ln w="6350" algn="ctr">
            <a:noFill/>
            <a:miter lim="800000"/>
            <a:headEnd/>
            <a:tailEnd/>
          </a:ln>
          <a:effectLst/>
        </p:spPr>
        <p:txBody>
          <a:bodyPr lIns="0" tIns="0" rIns="0" bIns="0"/>
          <a:lstStyle/>
          <a:p>
            <a:pPr eaLnBrk="0" hangingPunct="0">
              <a:lnSpc>
                <a:spcPts val="1800"/>
              </a:lnSpc>
              <a:spcBef>
                <a:spcPts val="600"/>
              </a:spcBef>
              <a:buFont typeface="Wingdings" pitchFamily="2" charset="2"/>
              <a:buNone/>
              <a:defRPr/>
            </a:pPr>
            <a:fld id="{D240477A-3F31-46EE-885C-E25659306CC4}" type="slidenum">
              <a:rPr lang="en-US" sz="1200">
                <a:solidFill>
                  <a:srgbClr val="B2B2B2"/>
                </a:solidFill>
                <a:latin typeface="Calibri" pitchFamily="34" charset="0"/>
                <a:cs typeface="Calibri" pitchFamily="34" charset="0"/>
              </a:rPr>
              <a:pPr eaLnBrk="0" hangingPunct="0">
                <a:lnSpc>
                  <a:spcPts val="1800"/>
                </a:lnSpc>
                <a:spcBef>
                  <a:spcPts val="600"/>
                </a:spcBef>
                <a:buFont typeface="Wingdings" pitchFamily="2" charset="2"/>
                <a:buNone/>
                <a:defRPr/>
              </a:pPr>
              <a:t>‹#›</a:t>
            </a:fld>
            <a:r>
              <a:rPr lang="en-US" sz="1800" i="1" dirty="0">
                <a:solidFill>
                  <a:srgbClr val="B2B2B2"/>
                </a:solidFill>
                <a:cs typeface="Times New Roman" pitchFamily="18" charset="0"/>
              </a:rPr>
              <a:t> </a:t>
            </a:r>
          </a:p>
        </p:txBody>
      </p:sp>
      <p:pic>
        <p:nvPicPr>
          <p:cNvPr id="1030" name="Picture 127"/>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0" y="0"/>
            <a:ext cx="10795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1" name="Picture 11" descr="guidewire.png"/>
          <p:cNvPicPr>
            <a:picLocks noChangeAspect="1"/>
          </p:cNvPicPr>
          <p:nvPr userDrawn="1"/>
        </p:nvPicPr>
        <p:blipFill>
          <a:blip r:embed="rId15" cstate="print">
            <a:extLst>
              <a:ext uri="{28A0092B-C50C-407E-A947-70E740481C1C}">
                <a14:useLocalDpi xmlns:a14="http://schemas.microsoft.com/office/drawing/2010/main" val="0"/>
              </a:ext>
            </a:extLst>
          </a:blip>
          <a:srcRect/>
          <a:stretch>
            <a:fillRect/>
          </a:stretch>
        </p:blipFill>
        <p:spPr bwMode="auto">
          <a:xfrm>
            <a:off x="7412038" y="6543675"/>
            <a:ext cx="1608137"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Box 12"/>
          <p:cNvSpPr txBox="1"/>
          <p:nvPr userDrawn="1"/>
        </p:nvSpPr>
        <p:spPr>
          <a:xfrm>
            <a:off x="560388" y="6570663"/>
            <a:ext cx="2647950" cy="93662"/>
          </a:xfrm>
          <a:prstGeom prst="rect">
            <a:avLst/>
          </a:prstGeom>
          <a:noFill/>
        </p:spPr>
        <p:txBody>
          <a:bodyPr wrap="none" lIns="0" tIns="0" rIns="0" bIns="0">
            <a:spAutoFit/>
          </a:bodyPr>
          <a:lstStyle/>
          <a:p>
            <a:pPr algn="r">
              <a:spcBef>
                <a:spcPts val="600"/>
              </a:spcBef>
              <a:buClr>
                <a:schemeClr val="tx2"/>
              </a:buClr>
              <a:buFont typeface="Arial" charset="0"/>
              <a:buNone/>
              <a:defRPr/>
            </a:pPr>
            <a:r>
              <a:rPr lang="en-US" sz="600" dirty="0">
                <a:solidFill>
                  <a:srgbClr val="B2B2B2"/>
                </a:solidFill>
                <a:latin typeface="+mn-lt"/>
              </a:rPr>
              <a:t>© Guidewire Software, Inc. All rights reserved. Do not distribute without permission.</a:t>
            </a:r>
          </a:p>
        </p:txBody>
      </p:sp>
    </p:spTree>
  </p:cSld>
  <p:clrMap bg1="dk2" tx1="lt1" bg2="dk1" tx2="lt2" accent1="accent1" accent2="accent2" accent3="accent3" accent4="accent4" accent5="accent5" accent6="accent6" hlink="hlink" folHlink="folHlink"/>
  <p:sldLayoutIdLst>
    <p:sldLayoutId id="2147483741" r:id="rId1"/>
    <p:sldLayoutId id="2147483731" r:id="rId2"/>
    <p:sldLayoutId id="2147483732" r:id="rId3"/>
    <p:sldLayoutId id="2147483733" r:id="rId4"/>
    <p:sldLayoutId id="2147483734" r:id="rId5"/>
    <p:sldLayoutId id="2147483735" r:id="rId6"/>
    <p:sldLayoutId id="2147483736" r:id="rId7"/>
    <p:sldLayoutId id="2147483737" r:id="rId8"/>
    <p:sldLayoutId id="2147483738" r:id="rId9"/>
    <p:sldLayoutId id="2147483739" r:id="rId10"/>
    <p:sldLayoutId id="2147483740" r:id="rId11"/>
    <p:sldLayoutId id="2147483742" r:id="rId12"/>
  </p:sldLayoutIdLst>
  <p:transition/>
  <p:txStyles>
    <p:titleStyle>
      <a:lvl1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p:titleStyle>
    <p:bodyStyle>
      <a:lvl1pPr marL="285750" indent="-285750" algn="l" rtl="0" eaLnBrk="0" fontAlgn="base" hangingPunct="0">
        <a:spcBef>
          <a:spcPct val="40000"/>
        </a:spcBef>
        <a:spcAft>
          <a:spcPct val="0"/>
        </a:spcAft>
        <a:buClr>
          <a:srgbClr val="04628C"/>
        </a:buClr>
        <a:buSzPct val="90000"/>
        <a:buFont typeface="Arial" charset="0"/>
        <a:buChar char="•"/>
        <a:defRPr sz="2400">
          <a:solidFill>
            <a:schemeClr val="bg1"/>
          </a:solidFill>
          <a:latin typeface="+mn-lt"/>
          <a:ea typeface="Calibri" pitchFamily="34" charset="0"/>
          <a:cs typeface="Calibri" pitchFamily="34" charset="0"/>
        </a:defRPr>
      </a:lvl1pPr>
      <a:lvl2pPr marL="628650" indent="-228600" algn="l" rtl="0" eaLnBrk="0" fontAlgn="base" hangingPunct="0">
        <a:spcBef>
          <a:spcPct val="20000"/>
        </a:spcBef>
        <a:spcAft>
          <a:spcPct val="0"/>
        </a:spcAft>
        <a:buClr>
          <a:srgbClr val="04628C"/>
        </a:buClr>
        <a:buSzPct val="90000"/>
        <a:buFont typeface="Arial" charset="0"/>
        <a:buChar char="-"/>
        <a:defRPr sz="2200">
          <a:solidFill>
            <a:schemeClr val="bg1"/>
          </a:solidFill>
          <a:latin typeface="+mn-lt"/>
          <a:ea typeface="Calibri" pitchFamily="34" charset="0"/>
          <a:cs typeface="Calibri" pitchFamily="34" charset="0"/>
        </a:defRPr>
      </a:lvl2pPr>
      <a:lvl3pPr marL="969963" indent="-227013" algn="l" rtl="0" eaLnBrk="0" fontAlgn="base" hangingPunct="0">
        <a:spcBef>
          <a:spcPct val="20000"/>
        </a:spcBef>
        <a:spcAft>
          <a:spcPct val="0"/>
        </a:spcAft>
        <a:buClr>
          <a:srgbClr val="04628C"/>
        </a:buClr>
        <a:buSzPct val="85000"/>
        <a:buFont typeface="Arial" charset="0"/>
        <a:buChar char="-"/>
        <a:defRPr sz="2000">
          <a:solidFill>
            <a:schemeClr val="bg1"/>
          </a:solidFill>
          <a:latin typeface="+mn-lt"/>
          <a:ea typeface="Calibri" pitchFamily="34" charset="0"/>
          <a:cs typeface="Calibri" pitchFamily="34" charset="0"/>
        </a:defRPr>
      </a:lvl3pPr>
      <a:lvl4pPr marL="1376363" indent="-292100" algn="l" rtl="0" eaLnBrk="0" fontAlgn="base" hangingPunct="0">
        <a:spcBef>
          <a:spcPct val="20000"/>
        </a:spcBef>
        <a:spcAft>
          <a:spcPct val="0"/>
        </a:spcAft>
        <a:buClr>
          <a:srgbClr val="04628C"/>
        </a:buClr>
        <a:buSzPct val="85000"/>
        <a:buFont typeface="Arial" charset="0"/>
        <a:buChar char="-"/>
        <a:defRPr>
          <a:solidFill>
            <a:schemeClr val="bg1"/>
          </a:solidFill>
          <a:latin typeface="+mn-lt"/>
          <a:ea typeface="Calibri" pitchFamily="34" charset="0"/>
          <a:cs typeface="Calibri" pitchFamily="34" charset="0"/>
        </a:defRPr>
      </a:lvl4pPr>
      <a:lvl5pPr marL="1941513" indent="-225425" algn="l" rtl="0" eaLnBrk="0" fontAlgn="base" hangingPunct="0">
        <a:spcBef>
          <a:spcPct val="20000"/>
        </a:spcBef>
        <a:spcAft>
          <a:spcPct val="0"/>
        </a:spcAft>
        <a:buClr>
          <a:srgbClr val="0146AD"/>
        </a:buClr>
        <a:buSzPct val="120000"/>
        <a:buChar char="•"/>
        <a:defRPr sz="1400">
          <a:solidFill>
            <a:schemeClr val="bg1"/>
          </a:solidFill>
          <a:latin typeface="+mn-lt"/>
          <a:ea typeface="Calibri" pitchFamily="34" charset="0"/>
          <a:cs typeface="Calibri" pitchFamily="34" charset="0"/>
        </a:defRPr>
      </a:lvl5pPr>
      <a:lvl6pPr marL="2398713" indent="-225425" algn="l" rtl="0" eaLnBrk="0" fontAlgn="base" hangingPunct="0">
        <a:spcBef>
          <a:spcPct val="20000"/>
        </a:spcBef>
        <a:spcAft>
          <a:spcPct val="0"/>
        </a:spcAft>
        <a:buClr>
          <a:srgbClr val="0146AD"/>
        </a:buClr>
        <a:buSzPct val="120000"/>
        <a:buChar char="•"/>
        <a:defRPr sz="1400">
          <a:solidFill>
            <a:schemeClr val="bg1"/>
          </a:solidFill>
          <a:latin typeface="+mn-lt"/>
        </a:defRPr>
      </a:lvl6pPr>
      <a:lvl7pPr marL="2855913" indent="-225425" algn="l" rtl="0" eaLnBrk="0" fontAlgn="base" hangingPunct="0">
        <a:spcBef>
          <a:spcPct val="20000"/>
        </a:spcBef>
        <a:spcAft>
          <a:spcPct val="0"/>
        </a:spcAft>
        <a:buClr>
          <a:srgbClr val="0146AD"/>
        </a:buClr>
        <a:buSzPct val="120000"/>
        <a:buChar char="•"/>
        <a:defRPr sz="1400">
          <a:solidFill>
            <a:schemeClr val="bg1"/>
          </a:solidFill>
          <a:latin typeface="+mn-lt"/>
        </a:defRPr>
      </a:lvl7pPr>
      <a:lvl8pPr marL="3313113" indent="-225425" algn="l" rtl="0" eaLnBrk="0" fontAlgn="base" hangingPunct="0">
        <a:spcBef>
          <a:spcPct val="20000"/>
        </a:spcBef>
        <a:spcAft>
          <a:spcPct val="0"/>
        </a:spcAft>
        <a:buClr>
          <a:srgbClr val="0146AD"/>
        </a:buClr>
        <a:buSzPct val="120000"/>
        <a:buChar char="•"/>
        <a:defRPr sz="1400">
          <a:solidFill>
            <a:schemeClr val="bg1"/>
          </a:solidFill>
          <a:latin typeface="+mn-lt"/>
        </a:defRPr>
      </a:lvl8pPr>
      <a:lvl9pPr marL="3770313" indent="-225425" algn="l" rtl="0" eaLnBrk="0" fontAlgn="base" hangingPunct="0">
        <a:spcBef>
          <a:spcPct val="20000"/>
        </a:spcBef>
        <a:spcAft>
          <a:spcPct val="0"/>
        </a:spcAft>
        <a:buClr>
          <a:srgbClr val="0146AD"/>
        </a:buClr>
        <a:buSzPct val="120000"/>
        <a:buChar char="•"/>
        <a:defRPr sz="14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6.wmf"/></Relationships>
</file>

<file path=ppt/slides/_rels/slide16.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6.wmf"/></Relationships>
</file>

<file path=ppt/slides/_rels/slide17.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9.wmf"/></Relationships>
</file>

<file path=ppt/slides/_rels/slide18.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6.wmf"/></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6.wmf"/></Relationships>
</file>

<file path=ppt/slides/_rels/slide23.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6.wmf"/></Relationships>
</file>

<file path=ppt/slides/_rels/slide24.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6.wmf"/></Relationships>
</file>

<file path=ppt/slides/_rels/slide25.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6.wmf"/></Relationships>
</file>

<file path=ppt/slides/_rels/slide26.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6.wmf"/></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notesSlide" Target="../notesSlides/notesSlide41.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wmf"/></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6.wmf"/></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6.wmf"/></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6.wmf"/><Relationship Id="rId4" Type="http://schemas.openxmlformats.org/officeDocument/2006/relationships/image" Target="../media/image5.jpeg"/></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458788" y="2957513"/>
            <a:ext cx="8348662" cy="457200"/>
          </a:xfrm>
        </p:spPr>
        <p:txBody>
          <a:bodyPr/>
          <a:lstStyle/>
          <a:p>
            <a:r>
              <a:rPr lang="en-US" dirty="0" smtClean="0"/>
              <a:t>The Claims Process and Claim Intake</a:t>
            </a:r>
          </a:p>
        </p:txBody>
      </p:sp>
      <p:sp>
        <p:nvSpPr>
          <p:cNvPr id="4099" name="Text Placeholder 4"/>
          <p:cNvSpPr>
            <a:spLocks noGrp="1"/>
          </p:cNvSpPr>
          <p:nvPr>
            <p:ph type="body" sz="quarter" idx="10"/>
          </p:nvPr>
        </p:nvSpPr>
        <p:spPr>
          <a:xfrm>
            <a:off x="5718175" y="6167438"/>
            <a:ext cx="3089275" cy="273050"/>
          </a:xfrm>
        </p:spPr>
        <p:txBody>
          <a:bodyPr/>
          <a:lstStyle/>
          <a:p>
            <a:r>
              <a:rPr lang="en-US" dirty="0" smtClean="0"/>
              <a:t>14 February 2014</a:t>
            </a: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ChangeArrowheads="1"/>
          </p:cNvSpPr>
          <p:nvPr/>
        </p:nvSpPr>
        <p:spPr bwMode="auto">
          <a:xfrm>
            <a:off x="733425" y="1493838"/>
            <a:ext cx="2925763" cy="481012"/>
          </a:xfrm>
          <a:prstGeom prst="rect">
            <a:avLst/>
          </a:prstGeom>
          <a:noFill/>
          <a:ln w="28575"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3315" name="Rectangle 3"/>
          <p:cNvSpPr>
            <a:spLocks noChangeArrowheads="1"/>
          </p:cNvSpPr>
          <p:nvPr/>
        </p:nvSpPr>
        <p:spPr bwMode="auto">
          <a:xfrm>
            <a:off x="733425" y="5989638"/>
            <a:ext cx="2925763" cy="481012"/>
          </a:xfrm>
          <a:prstGeom prst="rect">
            <a:avLst/>
          </a:prstGeom>
          <a:noFill/>
          <a:ln w="28575"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3316" name="Text Box 4"/>
          <p:cNvSpPr txBox="1">
            <a:spLocks noChangeArrowheads="1"/>
          </p:cNvSpPr>
          <p:nvPr/>
        </p:nvSpPr>
        <p:spPr bwMode="auto">
          <a:xfrm>
            <a:off x="650875" y="1550988"/>
            <a:ext cx="30924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400" b="1"/>
              <a:t>Intake</a:t>
            </a:r>
          </a:p>
        </p:txBody>
      </p:sp>
      <p:sp>
        <p:nvSpPr>
          <p:cNvPr id="13317" name="Text Box 5"/>
          <p:cNvSpPr txBox="1">
            <a:spLocks noChangeArrowheads="1"/>
          </p:cNvSpPr>
          <p:nvPr/>
        </p:nvSpPr>
        <p:spPr bwMode="auto">
          <a:xfrm>
            <a:off x="650875" y="6046788"/>
            <a:ext cx="30924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400" b="1"/>
              <a:t>Recovery</a:t>
            </a:r>
          </a:p>
        </p:txBody>
      </p:sp>
      <p:pic>
        <p:nvPicPr>
          <p:cNvPr id="13318" name="Picture 6" descr="j018504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83450" y="3024188"/>
            <a:ext cx="1422400" cy="211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9" name="Text Box 7"/>
          <p:cNvSpPr txBox="1">
            <a:spLocks noChangeArrowheads="1"/>
          </p:cNvSpPr>
          <p:nvPr/>
        </p:nvSpPr>
        <p:spPr bwMode="auto">
          <a:xfrm>
            <a:off x="5453063" y="965200"/>
            <a:ext cx="2439987"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2400" b="1"/>
              <a:t>Fraud Detection</a:t>
            </a:r>
          </a:p>
        </p:txBody>
      </p:sp>
      <p:sp>
        <p:nvSpPr>
          <p:cNvPr id="13320" name="Rectangle 8"/>
          <p:cNvSpPr>
            <a:spLocks noGrp="1" noChangeArrowheads="1"/>
          </p:cNvSpPr>
          <p:nvPr>
            <p:ph type="title"/>
          </p:nvPr>
        </p:nvSpPr>
        <p:spPr/>
        <p:txBody>
          <a:bodyPr/>
          <a:lstStyle/>
          <a:p>
            <a:r>
              <a:rPr lang="en-US" smtClean="0"/>
              <a:t>Fraud detection and special investigations</a:t>
            </a:r>
          </a:p>
        </p:txBody>
      </p:sp>
      <p:grpSp>
        <p:nvGrpSpPr>
          <p:cNvPr id="13321" name="Group 9"/>
          <p:cNvGrpSpPr>
            <a:grpSpLocks/>
          </p:cNvGrpSpPr>
          <p:nvPr/>
        </p:nvGrpSpPr>
        <p:grpSpPr bwMode="auto">
          <a:xfrm>
            <a:off x="3841750" y="908050"/>
            <a:ext cx="1495425" cy="481013"/>
            <a:chOff x="1572" y="1579"/>
            <a:chExt cx="942" cy="303"/>
          </a:xfrm>
        </p:grpSpPr>
        <p:sp>
          <p:nvSpPr>
            <p:cNvPr id="13346" name="Text Box 10"/>
            <p:cNvSpPr txBox="1">
              <a:spLocks noChangeArrowheads="1"/>
            </p:cNvSpPr>
            <p:nvPr/>
          </p:nvSpPr>
          <p:spPr bwMode="auto">
            <a:xfrm>
              <a:off x="1608" y="1615"/>
              <a:ext cx="870"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400" b="1"/>
                <a:t>Litigation</a:t>
              </a:r>
            </a:p>
          </p:txBody>
        </p:sp>
        <p:sp>
          <p:nvSpPr>
            <p:cNvPr id="13347" name="Rectangle 11"/>
            <p:cNvSpPr>
              <a:spLocks noChangeArrowheads="1"/>
            </p:cNvSpPr>
            <p:nvPr/>
          </p:nvSpPr>
          <p:spPr bwMode="auto">
            <a:xfrm>
              <a:off x="1572" y="1579"/>
              <a:ext cx="942" cy="303"/>
            </a:xfrm>
            <a:prstGeom prst="rect">
              <a:avLst/>
            </a:prstGeom>
            <a:noFill/>
            <a:ln w="28575"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grpSp>
      <p:sp>
        <p:nvSpPr>
          <p:cNvPr id="13322" name="Line 12"/>
          <p:cNvSpPr>
            <a:spLocks noChangeShapeType="1"/>
          </p:cNvSpPr>
          <p:nvPr/>
        </p:nvSpPr>
        <p:spPr bwMode="auto">
          <a:xfrm>
            <a:off x="4556125" y="6035675"/>
            <a:ext cx="0" cy="447675"/>
          </a:xfrm>
          <a:prstGeom prst="line">
            <a:avLst/>
          </a:prstGeom>
          <a:noFill/>
          <a:ln w="28575">
            <a:solidFill>
              <a:schemeClr val="bg1"/>
            </a:solidFill>
            <a:prstDash val="sysDot"/>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3323" name="Line 13"/>
          <p:cNvSpPr>
            <a:spLocks noChangeShapeType="1"/>
          </p:cNvSpPr>
          <p:nvPr/>
        </p:nvSpPr>
        <p:spPr bwMode="auto">
          <a:xfrm>
            <a:off x="4556125" y="2393950"/>
            <a:ext cx="0" cy="333375"/>
          </a:xfrm>
          <a:prstGeom prst="line">
            <a:avLst/>
          </a:prstGeom>
          <a:noFill/>
          <a:ln w="28575">
            <a:solidFill>
              <a:schemeClr val="bg1"/>
            </a:solidFill>
            <a:prstDash val="sysDot"/>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3324" name="Line 14"/>
          <p:cNvSpPr>
            <a:spLocks noChangeShapeType="1"/>
          </p:cNvSpPr>
          <p:nvPr/>
        </p:nvSpPr>
        <p:spPr bwMode="auto">
          <a:xfrm>
            <a:off x="4556125" y="3740150"/>
            <a:ext cx="0" cy="698500"/>
          </a:xfrm>
          <a:prstGeom prst="line">
            <a:avLst/>
          </a:prstGeom>
          <a:noFill/>
          <a:ln w="28575">
            <a:solidFill>
              <a:schemeClr val="bg1"/>
            </a:solidFill>
            <a:prstDash val="sysDot"/>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3325" name="Line 15"/>
          <p:cNvSpPr>
            <a:spLocks noChangeShapeType="1"/>
          </p:cNvSpPr>
          <p:nvPr/>
        </p:nvSpPr>
        <p:spPr bwMode="auto">
          <a:xfrm>
            <a:off x="4556125" y="1778000"/>
            <a:ext cx="0" cy="200025"/>
          </a:xfrm>
          <a:prstGeom prst="line">
            <a:avLst/>
          </a:prstGeom>
          <a:noFill/>
          <a:ln w="28575">
            <a:solidFill>
              <a:schemeClr val="bg1"/>
            </a:solidFill>
            <a:prstDash val="sysDot"/>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3326" name="Rectangle 16"/>
          <p:cNvSpPr>
            <a:spLocks noChangeArrowheads="1"/>
          </p:cNvSpPr>
          <p:nvPr/>
        </p:nvSpPr>
        <p:spPr bwMode="auto">
          <a:xfrm>
            <a:off x="5419725" y="908050"/>
            <a:ext cx="2355850" cy="481013"/>
          </a:xfrm>
          <a:prstGeom prst="rect">
            <a:avLst/>
          </a:prstGeom>
          <a:noFill/>
          <a:ln w="28575"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3327" name="Line 17"/>
          <p:cNvSpPr>
            <a:spLocks noChangeShapeType="1"/>
          </p:cNvSpPr>
          <p:nvPr/>
        </p:nvSpPr>
        <p:spPr bwMode="auto">
          <a:xfrm>
            <a:off x="5878513" y="1379538"/>
            <a:ext cx="0" cy="5137150"/>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nvGrpSpPr>
          <p:cNvPr id="13328" name="Group 18"/>
          <p:cNvGrpSpPr>
            <a:grpSpLocks/>
          </p:cNvGrpSpPr>
          <p:nvPr/>
        </p:nvGrpSpPr>
        <p:grpSpPr bwMode="auto">
          <a:xfrm>
            <a:off x="6916738" y="1531938"/>
            <a:ext cx="2132012" cy="836612"/>
            <a:chOff x="4202" y="3254"/>
            <a:chExt cx="1343" cy="527"/>
          </a:xfrm>
        </p:grpSpPr>
        <p:sp>
          <p:nvSpPr>
            <p:cNvPr id="13344" name="Text Box 19"/>
            <p:cNvSpPr txBox="1">
              <a:spLocks noChangeArrowheads="1"/>
            </p:cNvSpPr>
            <p:nvPr/>
          </p:nvSpPr>
          <p:spPr bwMode="auto">
            <a:xfrm>
              <a:off x="4228" y="3288"/>
              <a:ext cx="1291" cy="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400" b="1"/>
                <a:t>Special Investigations</a:t>
              </a:r>
            </a:p>
          </p:txBody>
        </p:sp>
        <p:sp>
          <p:nvSpPr>
            <p:cNvPr id="13345" name="Rectangle 20"/>
            <p:cNvSpPr>
              <a:spLocks noChangeArrowheads="1"/>
            </p:cNvSpPr>
            <p:nvPr/>
          </p:nvSpPr>
          <p:spPr bwMode="auto">
            <a:xfrm>
              <a:off x="4202" y="3254"/>
              <a:ext cx="1343" cy="527"/>
            </a:xfrm>
            <a:prstGeom prst="rect">
              <a:avLst/>
            </a:prstGeom>
            <a:noFill/>
            <a:ln w="28575"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grpSp>
      <p:sp>
        <p:nvSpPr>
          <p:cNvPr id="13329" name="Line 21"/>
          <p:cNvSpPr>
            <a:spLocks noChangeShapeType="1"/>
          </p:cNvSpPr>
          <p:nvPr/>
        </p:nvSpPr>
        <p:spPr bwMode="auto">
          <a:xfrm>
            <a:off x="5878513" y="1754188"/>
            <a:ext cx="1006475" cy="0"/>
          </a:xfrm>
          <a:prstGeom prst="line">
            <a:avLst/>
          </a:prstGeom>
          <a:noFill/>
          <a:ln w="28575">
            <a:solidFill>
              <a:schemeClr val="bg1"/>
            </a:solidFill>
            <a:prstDash val="sysDot"/>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3330" name="Line 22"/>
          <p:cNvSpPr>
            <a:spLocks noChangeShapeType="1"/>
          </p:cNvSpPr>
          <p:nvPr/>
        </p:nvSpPr>
        <p:spPr bwMode="auto">
          <a:xfrm>
            <a:off x="5878513" y="4073525"/>
            <a:ext cx="708025" cy="0"/>
          </a:xfrm>
          <a:prstGeom prst="line">
            <a:avLst/>
          </a:prstGeom>
          <a:noFill/>
          <a:ln w="28575">
            <a:solidFill>
              <a:schemeClr val="bg1"/>
            </a:solidFill>
            <a:prstDash val="sysDot"/>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3331" name="Line 23"/>
          <p:cNvSpPr>
            <a:spLocks noChangeShapeType="1"/>
          </p:cNvSpPr>
          <p:nvPr/>
        </p:nvSpPr>
        <p:spPr bwMode="auto">
          <a:xfrm>
            <a:off x="5878513" y="5194300"/>
            <a:ext cx="708025" cy="0"/>
          </a:xfrm>
          <a:prstGeom prst="line">
            <a:avLst/>
          </a:prstGeom>
          <a:noFill/>
          <a:ln w="28575">
            <a:solidFill>
              <a:schemeClr val="bg1"/>
            </a:solidFill>
            <a:prstDash val="sysDot"/>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3332" name="Line 24"/>
          <p:cNvSpPr>
            <a:spLocks noChangeShapeType="1"/>
          </p:cNvSpPr>
          <p:nvPr/>
        </p:nvSpPr>
        <p:spPr bwMode="auto">
          <a:xfrm>
            <a:off x="5878513" y="6205538"/>
            <a:ext cx="708025" cy="0"/>
          </a:xfrm>
          <a:prstGeom prst="line">
            <a:avLst/>
          </a:prstGeom>
          <a:noFill/>
          <a:ln w="28575">
            <a:solidFill>
              <a:schemeClr val="bg1"/>
            </a:solidFill>
            <a:prstDash val="sysDot"/>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3333" name="Line 25"/>
          <p:cNvSpPr>
            <a:spLocks noChangeShapeType="1"/>
          </p:cNvSpPr>
          <p:nvPr/>
        </p:nvSpPr>
        <p:spPr bwMode="auto">
          <a:xfrm flipV="1">
            <a:off x="6569075" y="1735138"/>
            <a:ext cx="0" cy="4460875"/>
          </a:xfrm>
          <a:prstGeom prst="line">
            <a:avLst/>
          </a:prstGeom>
          <a:noFill/>
          <a:ln w="28575">
            <a:solidFill>
              <a:schemeClr val="bg1"/>
            </a:solidFill>
            <a:prstDash val="sysDot"/>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3334" name="Line 26"/>
          <p:cNvSpPr>
            <a:spLocks noChangeShapeType="1"/>
          </p:cNvSpPr>
          <p:nvPr/>
        </p:nvSpPr>
        <p:spPr bwMode="auto">
          <a:xfrm>
            <a:off x="5878513" y="2820988"/>
            <a:ext cx="708025" cy="0"/>
          </a:xfrm>
          <a:prstGeom prst="line">
            <a:avLst/>
          </a:prstGeom>
          <a:noFill/>
          <a:ln w="28575">
            <a:solidFill>
              <a:schemeClr val="bg1"/>
            </a:solidFill>
            <a:prstDash val="sysDot"/>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3335" name="Line 27"/>
          <p:cNvSpPr>
            <a:spLocks noChangeShapeType="1"/>
          </p:cNvSpPr>
          <p:nvPr/>
        </p:nvSpPr>
        <p:spPr bwMode="auto">
          <a:xfrm>
            <a:off x="8005763" y="2370138"/>
            <a:ext cx="0" cy="4068762"/>
          </a:xfrm>
          <a:prstGeom prst="line">
            <a:avLst/>
          </a:prstGeom>
          <a:noFill/>
          <a:ln w="28575">
            <a:solidFill>
              <a:schemeClr val="bg1"/>
            </a:solidFill>
            <a:prstDash val="sysDot"/>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3336" name="Line 28"/>
          <p:cNvSpPr>
            <a:spLocks noChangeShapeType="1"/>
          </p:cNvSpPr>
          <p:nvPr/>
        </p:nvSpPr>
        <p:spPr bwMode="auto">
          <a:xfrm>
            <a:off x="2197100" y="1962150"/>
            <a:ext cx="0" cy="1012825"/>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13337" name="Group 29"/>
          <p:cNvGrpSpPr>
            <a:grpSpLocks/>
          </p:cNvGrpSpPr>
          <p:nvPr/>
        </p:nvGrpSpPr>
        <p:grpSpPr bwMode="auto">
          <a:xfrm>
            <a:off x="650875" y="2992438"/>
            <a:ext cx="3092450" cy="1979612"/>
            <a:chOff x="410" y="1885"/>
            <a:chExt cx="1948" cy="1247"/>
          </a:xfrm>
        </p:grpSpPr>
        <p:sp>
          <p:nvSpPr>
            <p:cNvPr id="13339" name="Rectangle 30"/>
            <p:cNvSpPr>
              <a:spLocks noChangeArrowheads="1"/>
            </p:cNvSpPr>
            <p:nvPr/>
          </p:nvSpPr>
          <p:spPr bwMode="auto">
            <a:xfrm>
              <a:off x="462" y="1885"/>
              <a:ext cx="1843" cy="303"/>
            </a:xfrm>
            <a:prstGeom prst="rect">
              <a:avLst/>
            </a:prstGeom>
            <a:noFill/>
            <a:ln w="28575"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3340" name="Rectangle 31"/>
            <p:cNvSpPr>
              <a:spLocks noChangeArrowheads="1"/>
            </p:cNvSpPr>
            <p:nvPr/>
          </p:nvSpPr>
          <p:spPr bwMode="auto">
            <a:xfrm>
              <a:off x="462" y="2829"/>
              <a:ext cx="1843" cy="303"/>
            </a:xfrm>
            <a:prstGeom prst="rect">
              <a:avLst/>
            </a:prstGeom>
            <a:noFill/>
            <a:ln w="28575"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3341" name="Text Box 32"/>
            <p:cNvSpPr txBox="1">
              <a:spLocks noChangeArrowheads="1"/>
            </p:cNvSpPr>
            <p:nvPr/>
          </p:nvSpPr>
          <p:spPr bwMode="auto">
            <a:xfrm>
              <a:off x="410" y="1921"/>
              <a:ext cx="194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400" b="1"/>
                <a:t>Adjudication</a:t>
              </a:r>
            </a:p>
          </p:txBody>
        </p:sp>
        <p:sp>
          <p:nvSpPr>
            <p:cNvPr id="13342" name="Text Box 33"/>
            <p:cNvSpPr txBox="1">
              <a:spLocks noChangeArrowheads="1"/>
            </p:cNvSpPr>
            <p:nvPr/>
          </p:nvSpPr>
          <p:spPr bwMode="auto">
            <a:xfrm>
              <a:off x="410" y="2865"/>
              <a:ext cx="194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400" b="1"/>
                <a:t>Payment</a:t>
              </a:r>
            </a:p>
          </p:txBody>
        </p:sp>
        <p:sp>
          <p:nvSpPr>
            <p:cNvPr id="13343" name="Line 34"/>
            <p:cNvSpPr>
              <a:spLocks noChangeShapeType="1"/>
            </p:cNvSpPr>
            <p:nvPr/>
          </p:nvSpPr>
          <p:spPr bwMode="auto">
            <a:xfrm>
              <a:off x="1384" y="2194"/>
              <a:ext cx="0" cy="626"/>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sp>
        <p:nvSpPr>
          <p:cNvPr id="13338" name="Line 35"/>
          <p:cNvSpPr>
            <a:spLocks noChangeShapeType="1"/>
          </p:cNvSpPr>
          <p:nvPr/>
        </p:nvSpPr>
        <p:spPr bwMode="auto">
          <a:xfrm>
            <a:off x="2197100" y="4983163"/>
            <a:ext cx="0" cy="993775"/>
          </a:xfrm>
          <a:prstGeom prst="line">
            <a:avLst/>
          </a:prstGeom>
          <a:noFill/>
          <a:ln w="28575">
            <a:solidFill>
              <a:schemeClr val="bg1"/>
            </a:solidFill>
            <a:prstDash val="sysDot"/>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Line 2"/>
          <p:cNvSpPr>
            <a:spLocks noChangeShapeType="1"/>
          </p:cNvSpPr>
          <p:nvPr/>
        </p:nvSpPr>
        <p:spPr bwMode="auto">
          <a:xfrm>
            <a:off x="2197100" y="1962150"/>
            <a:ext cx="0" cy="1012825"/>
          </a:xfrm>
          <a:prstGeom prst="line">
            <a:avLst/>
          </a:prstGeom>
          <a:noFill/>
          <a:ln w="28575">
            <a:solidFill>
              <a:srgbClr val="33CC33"/>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4339" name="Line 3"/>
          <p:cNvSpPr>
            <a:spLocks noChangeShapeType="1"/>
          </p:cNvSpPr>
          <p:nvPr/>
        </p:nvSpPr>
        <p:spPr bwMode="auto">
          <a:xfrm>
            <a:off x="2197100" y="3482975"/>
            <a:ext cx="0" cy="993775"/>
          </a:xfrm>
          <a:prstGeom prst="line">
            <a:avLst/>
          </a:prstGeom>
          <a:noFill/>
          <a:ln w="28575">
            <a:solidFill>
              <a:srgbClr val="33CC33"/>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4340" name="Line 4"/>
          <p:cNvSpPr>
            <a:spLocks noChangeShapeType="1"/>
          </p:cNvSpPr>
          <p:nvPr/>
        </p:nvSpPr>
        <p:spPr bwMode="auto">
          <a:xfrm>
            <a:off x="2197100" y="4983163"/>
            <a:ext cx="0" cy="993775"/>
          </a:xfrm>
          <a:prstGeom prst="line">
            <a:avLst/>
          </a:prstGeom>
          <a:noFill/>
          <a:ln w="28575">
            <a:solidFill>
              <a:srgbClr val="3399FF"/>
            </a:solidFill>
            <a:prstDash val="sysDot"/>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4341" name="Line 5"/>
          <p:cNvSpPr>
            <a:spLocks noChangeShapeType="1"/>
          </p:cNvSpPr>
          <p:nvPr/>
        </p:nvSpPr>
        <p:spPr bwMode="auto">
          <a:xfrm>
            <a:off x="5878513" y="1379538"/>
            <a:ext cx="0" cy="5137150"/>
          </a:xfrm>
          <a:prstGeom prst="line">
            <a:avLst/>
          </a:prstGeom>
          <a:noFill/>
          <a:ln w="28575">
            <a:solidFill>
              <a:srgbClr val="33CC33"/>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4342" name="Rectangle 6"/>
          <p:cNvSpPr>
            <a:spLocks noChangeArrowheads="1"/>
          </p:cNvSpPr>
          <p:nvPr/>
        </p:nvSpPr>
        <p:spPr bwMode="auto">
          <a:xfrm>
            <a:off x="3841750" y="908050"/>
            <a:ext cx="1495425" cy="481013"/>
          </a:xfrm>
          <a:prstGeom prst="rect">
            <a:avLst/>
          </a:prstGeom>
          <a:solidFill>
            <a:srgbClr val="99CCFF"/>
          </a:solidFill>
          <a:ln w="28575" algn="ctr">
            <a:solidFill>
              <a:schemeClr val="bg1"/>
            </a:solidFill>
            <a:miter lim="800000"/>
            <a:headEnd/>
            <a:tailEnd/>
          </a:ln>
        </p:spPr>
        <p:txBody>
          <a:bodyPr lIns="0" tIns="0" rIns="0" bIns="0" anchor="ctr">
            <a:spAutoFit/>
          </a:bodyPr>
          <a:lstStyle/>
          <a:p>
            <a:endParaRPr lang="en-US"/>
          </a:p>
        </p:txBody>
      </p:sp>
      <p:sp>
        <p:nvSpPr>
          <p:cNvPr id="14343" name="Rectangle 7"/>
          <p:cNvSpPr>
            <a:spLocks noChangeArrowheads="1"/>
          </p:cNvSpPr>
          <p:nvPr/>
        </p:nvSpPr>
        <p:spPr bwMode="auto">
          <a:xfrm>
            <a:off x="6916738" y="1531938"/>
            <a:ext cx="2132012" cy="836612"/>
          </a:xfrm>
          <a:prstGeom prst="rect">
            <a:avLst/>
          </a:prstGeom>
          <a:solidFill>
            <a:srgbClr val="99CCFF"/>
          </a:solidFill>
          <a:ln w="28575" algn="ctr">
            <a:solidFill>
              <a:schemeClr val="bg1"/>
            </a:solidFill>
            <a:miter lim="800000"/>
            <a:headEnd/>
            <a:tailEnd/>
          </a:ln>
        </p:spPr>
        <p:txBody>
          <a:bodyPr lIns="0" tIns="0" rIns="0" bIns="0" anchor="ctr">
            <a:spAutoFit/>
          </a:bodyPr>
          <a:lstStyle/>
          <a:p>
            <a:endParaRPr lang="en-US"/>
          </a:p>
        </p:txBody>
      </p:sp>
      <p:sp>
        <p:nvSpPr>
          <p:cNvPr id="14344" name="Rectangle 8"/>
          <p:cNvSpPr>
            <a:spLocks noChangeArrowheads="1"/>
          </p:cNvSpPr>
          <p:nvPr/>
        </p:nvSpPr>
        <p:spPr bwMode="auto">
          <a:xfrm>
            <a:off x="5419725" y="908050"/>
            <a:ext cx="2355850" cy="481013"/>
          </a:xfrm>
          <a:prstGeom prst="rect">
            <a:avLst/>
          </a:prstGeom>
          <a:solidFill>
            <a:srgbClr val="66FF66"/>
          </a:solidFill>
          <a:ln w="28575" algn="ctr">
            <a:solidFill>
              <a:schemeClr val="bg1"/>
            </a:solidFill>
            <a:miter lim="800000"/>
            <a:headEnd/>
            <a:tailEnd/>
          </a:ln>
        </p:spPr>
        <p:txBody>
          <a:bodyPr lIns="0" tIns="0" rIns="0" bIns="0" anchor="ctr">
            <a:spAutoFit/>
          </a:bodyPr>
          <a:lstStyle/>
          <a:p>
            <a:endParaRPr lang="en-US"/>
          </a:p>
        </p:txBody>
      </p:sp>
      <p:sp>
        <p:nvSpPr>
          <p:cNvPr id="14345" name="Rectangle 9"/>
          <p:cNvSpPr>
            <a:spLocks noChangeArrowheads="1"/>
          </p:cNvSpPr>
          <p:nvPr/>
        </p:nvSpPr>
        <p:spPr bwMode="auto">
          <a:xfrm>
            <a:off x="733425" y="1493838"/>
            <a:ext cx="2925763" cy="481012"/>
          </a:xfrm>
          <a:prstGeom prst="rect">
            <a:avLst/>
          </a:prstGeom>
          <a:solidFill>
            <a:srgbClr val="66FF66"/>
          </a:solidFill>
          <a:ln w="28575" algn="ctr">
            <a:solidFill>
              <a:schemeClr val="bg1"/>
            </a:solidFill>
            <a:miter lim="800000"/>
            <a:headEnd/>
            <a:tailEnd/>
          </a:ln>
        </p:spPr>
        <p:txBody>
          <a:bodyPr lIns="0" tIns="0" rIns="0" bIns="0" anchor="ctr">
            <a:spAutoFit/>
          </a:bodyPr>
          <a:lstStyle/>
          <a:p>
            <a:endParaRPr lang="en-US"/>
          </a:p>
        </p:txBody>
      </p:sp>
      <p:sp>
        <p:nvSpPr>
          <p:cNvPr id="14346" name="Text Box 10"/>
          <p:cNvSpPr txBox="1">
            <a:spLocks noChangeArrowheads="1"/>
          </p:cNvSpPr>
          <p:nvPr/>
        </p:nvSpPr>
        <p:spPr bwMode="auto">
          <a:xfrm>
            <a:off x="650875" y="1550988"/>
            <a:ext cx="30924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400" b="1"/>
              <a:t>Intake</a:t>
            </a:r>
          </a:p>
        </p:txBody>
      </p:sp>
      <p:sp>
        <p:nvSpPr>
          <p:cNvPr id="14347" name="Rectangle 11"/>
          <p:cNvSpPr>
            <a:spLocks noChangeArrowheads="1"/>
          </p:cNvSpPr>
          <p:nvPr/>
        </p:nvSpPr>
        <p:spPr bwMode="auto">
          <a:xfrm>
            <a:off x="733425" y="2992438"/>
            <a:ext cx="2925763" cy="481012"/>
          </a:xfrm>
          <a:prstGeom prst="rect">
            <a:avLst/>
          </a:prstGeom>
          <a:solidFill>
            <a:srgbClr val="66FF66"/>
          </a:solidFill>
          <a:ln w="28575" algn="ctr">
            <a:solidFill>
              <a:schemeClr val="bg1"/>
            </a:solidFill>
            <a:miter lim="800000"/>
            <a:headEnd/>
            <a:tailEnd/>
          </a:ln>
        </p:spPr>
        <p:txBody>
          <a:bodyPr lIns="0" tIns="0" rIns="0" bIns="0" anchor="ctr">
            <a:spAutoFit/>
          </a:bodyPr>
          <a:lstStyle/>
          <a:p>
            <a:endParaRPr lang="en-US"/>
          </a:p>
        </p:txBody>
      </p:sp>
      <p:sp>
        <p:nvSpPr>
          <p:cNvPr id="14348" name="Text Box 12"/>
          <p:cNvSpPr txBox="1">
            <a:spLocks noChangeArrowheads="1"/>
          </p:cNvSpPr>
          <p:nvPr/>
        </p:nvSpPr>
        <p:spPr bwMode="auto">
          <a:xfrm>
            <a:off x="650875" y="3049588"/>
            <a:ext cx="30924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400" b="1"/>
              <a:t>Adjudication</a:t>
            </a:r>
          </a:p>
        </p:txBody>
      </p:sp>
      <p:sp>
        <p:nvSpPr>
          <p:cNvPr id="14349" name="Rectangle 13"/>
          <p:cNvSpPr>
            <a:spLocks noChangeArrowheads="1"/>
          </p:cNvSpPr>
          <p:nvPr/>
        </p:nvSpPr>
        <p:spPr bwMode="auto">
          <a:xfrm>
            <a:off x="733425" y="4491038"/>
            <a:ext cx="2925763" cy="481012"/>
          </a:xfrm>
          <a:prstGeom prst="rect">
            <a:avLst/>
          </a:prstGeom>
          <a:solidFill>
            <a:srgbClr val="66FF66"/>
          </a:solidFill>
          <a:ln w="28575" algn="ctr">
            <a:solidFill>
              <a:schemeClr val="bg1"/>
            </a:solidFill>
            <a:miter lim="800000"/>
            <a:headEnd/>
            <a:tailEnd/>
          </a:ln>
        </p:spPr>
        <p:txBody>
          <a:bodyPr lIns="0" tIns="0" rIns="0" bIns="0" anchor="ctr">
            <a:spAutoFit/>
          </a:bodyPr>
          <a:lstStyle/>
          <a:p>
            <a:endParaRPr lang="en-US"/>
          </a:p>
        </p:txBody>
      </p:sp>
      <p:sp>
        <p:nvSpPr>
          <p:cNvPr id="14350" name="Text Box 14"/>
          <p:cNvSpPr txBox="1">
            <a:spLocks noChangeArrowheads="1"/>
          </p:cNvSpPr>
          <p:nvPr/>
        </p:nvSpPr>
        <p:spPr bwMode="auto">
          <a:xfrm>
            <a:off x="650875" y="4548188"/>
            <a:ext cx="30924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400" b="1"/>
              <a:t>Payment</a:t>
            </a:r>
          </a:p>
        </p:txBody>
      </p:sp>
      <p:sp>
        <p:nvSpPr>
          <p:cNvPr id="14351" name="Text Box 15"/>
          <p:cNvSpPr txBox="1">
            <a:spLocks noChangeArrowheads="1"/>
          </p:cNvSpPr>
          <p:nvPr/>
        </p:nvSpPr>
        <p:spPr bwMode="auto">
          <a:xfrm>
            <a:off x="5453063" y="965200"/>
            <a:ext cx="2439987"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2400" b="1"/>
              <a:t>Fraud Detection</a:t>
            </a:r>
          </a:p>
        </p:txBody>
      </p:sp>
      <p:sp>
        <p:nvSpPr>
          <p:cNvPr id="14352" name="Rectangle 16"/>
          <p:cNvSpPr>
            <a:spLocks noGrp="1" noChangeArrowheads="1"/>
          </p:cNvSpPr>
          <p:nvPr>
            <p:ph type="title"/>
          </p:nvPr>
        </p:nvSpPr>
        <p:spPr/>
        <p:txBody>
          <a:bodyPr/>
          <a:lstStyle/>
          <a:p>
            <a:r>
              <a:rPr lang="en-US" smtClean="0"/>
              <a:t>Fundamental and specialized processes</a:t>
            </a:r>
          </a:p>
        </p:txBody>
      </p:sp>
      <p:sp>
        <p:nvSpPr>
          <p:cNvPr id="14353" name="Rectangle 17"/>
          <p:cNvSpPr>
            <a:spLocks noChangeArrowheads="1"/>
          </p:cNvSpPr>
          <p:nvPr/>
        </p:nvSpPr>
        <p:spPr bwMode="auto">
          <a:xfrm>
            <a:off x="733425" y="5989638"/>
            <a:ext cx="2925763" cy="481012"/>
          </a:xfrm>
          <a:prstGeom prst="rect">
            <a:avLst/>
          </a:prstGeom>
          <a:solidFill>
            <a:srgbClr val="99CCFF"/>
          </a:solidFill>
          <a:ln w="28575" algn="ctr">
            <a:solidFill>
              <a:schemeClr val="bg1"/>
            </a:solidFill>
            <a:miter lim="800000"/>
            <a:headEnd/>
            <a:tailEnd/>
          </a:ln>
        </p:spPr>
        <p:txBody>
          <a:bodyPr lIns="0" tIns="0" rIns="0" bIns="0" anchor="ctr">
            <a:spAutoFit/>
          </a:bodyPr>
          <a:lstStyle/>
          <a:p>
            <a:endParaRPr lang="en-US"/>
          </a:p>
        </p:txBody>
      </p:sp>
      <p:sp>
        <p:nvSpPr>
          <p:cNvPr id="14354" name="Text Box 18"/>
          <p:cNvSpPr txBox="1">
            <a:spLocks noChangeArrowheads="1"/>
          </p:cNvSpPr>
          <p:nvPr/>
        </p:nvSpPr>
        <p:spPr bwMode="auto">
          <a:xfrm>
            <a:off x="650875" y="6046788"/>
            <a:ext cx="30924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400" b="1"/>
              <a:t>Recovery</a:t>
            </a:r>
          </a:p>
        </p:txBody>
      </p:sp>
      <p:sp>
        <p:nvSpPr>
          <p:cNvPr id="14355" name="Text Box 19"/>
          <p:cNvSpPr txBox="1">
            <a:spLocks noChangeArrowheads="1"/>
          </p:cNvSpPr>
          <p:nvPr/>
        </p:nvSpPr>
        <p:spPr bwMode="auto">
          <a:xfrm>
            <a:off x="3898900" y="965200"/>
            <a:ext cx="138112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400" b="1"/>
              <a:t>Litigation</a:t>
            </a:r>
          </a:p>
        </p:txBody>
      </p:sp>
      <p:sp>
        <p:nvSpPr>
          <p:cNvPr id="14356" name="Line 20"/>
          <p:cNvSpPr>
            <a:spLocks noChangeShapeType="1"/>
          </p:cNvSpPr>
          <p:nvPr/>
        </p:nvSpPr>
        <p:spPr bwMode="auto">
          <a:xfrm>
            <a:off x="4556125" y="6035675"/>
            <a:ext cx="0" cy="447675"/>
          </a:xfrm>
          <a:prstGeom prst="line">
            <a:avLst/>
          </a:prstGeom>
          <a:noFill/>
          <a:ln w="28575">
            <a:solidFill>
              <a:srgbClr val="3399FF"/>
            </a:solidFill>
            <a:prstDash val="sysDot"/>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4357" name="Line 21"/>
          <p:cNvSpPr>
            <a:spLocks noChangeShapeType="1"/>
          </p:cNvSpPr>
          <p:nvPr/>
        </p:nvSpPr>
        <p:spPr bwMode="auto">
          <a:xfrm>
            <a:off x="4556125" y="2393950"/>
            <a:ext cx="0" cy="333375"/>
          </a:xfrm>
          <a:prstGeom prst="line">
            <a:avLst/>
          </a:prstGeom>
          <a:noFill/>
          <a:ln w="28575">
            <a:solidFill>
              <a:srgbClr val="3399FF"/>
            </a:solidFill>
            <a:prstDash val="sysDot"/>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4358" name="Line 22"/>
          <p:cNvSpPr>
            <a:spLocks noChangeShapeType="1"/>
          </p:cNvSpPr>
          <p:nvPr/>
        </p:nvSpPr>
        <p:spPr bwMode="auto">
          <a:xfrm>
            <a:off x="4556125" y="3740150"/>
            <a:ext cx="0" cy="698500"/>
          </a:xfrm>
          <a:prstGeom prst="line">
            <a:avLst/>
          </a:prstGeom>
          <a:noFill/>
          <a:ln w="28575">
            <a:solidFill>
              <a:srgbClr val="3399FF"/>
            </a:solidFill>
            <a:prstDash val="sysDot"/>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4359" name="Line 23"/>
          <p:cNvSpPr>
            <a:spLocks noChangeShapeType="1"/>
          </p:cNvSpPr>
          <p:nvPr/>
        </p:nvSpPr>
        <p:spPr bwMode="auto">
          <a:xfrm>
            <a:off x="4556125" y="1778000"/>
            <a:ext cx="0" cy="200025"/>
          </a:xfrm>
          <a:prstGeom prst="line">
            <a:avLst/>
          </a:prstGeom>
          <a:noFill/>
          <a:ln w="28575">
            <a:solidFill>
              <a:srgbClr val="3399FF"/>
            </a:solidFill>
            <a:prstDash val="sysDot"/>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4360" name="Text Box 24"/>
          <p:cNvSpPr txBox="1">
            <a:spLocks noChangeArrowheads="1"/>
          </p:cNvSpPr>
          <p:nvPr/>
        </p:nvSpPr>
        <p:spPr bwMode="auto">
          <a:xfrm>
            <a:off x="6958013" y="1585913"/>
            <a:ext cx="2049462" cy="73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400" b="1"/>
              <a:t>Special Investigations</a:t>
            </a:r>
          </a:p>
        </p:txBody>
      </p:sp>
      <p:sp>
        <p:nvSpPr>
          <p:cNvPr id="14361" name="Line 25"/>
          <p:cNvSpPr>
            <a:spLocks noChangeShapeType="1"/>
          </p:cNvSpPr>
          <p:nvPr/>
        </p:nvSpPr>
        <p:spPr bwMode="auto">
          <a:xfrm>
            <a:off x="5878513" y="1754188"/>
            <a:ext cx="1006475" cy="0"/>
          </a:xfrm>
          <a:prstGeom prst="line">
            <a:avLst/>
          </a:prstGeom>
          <a:noFill/>
          <a:ln w="28575">
            <a:solidFill>
              <a:srgbClr val="3399FF"/>
            </a:solidFill>
            <a:prstDash val="sysDot"/>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4362" name="Line 26"/>
          <p:cNvSpPr>
            <a:spLocks noChangeShapeType="1"/>
          </p:cNvSpPr>
          <p:nvPr/>
        </p:nvSpPr>
        <p:spPr bwMode="auto">
          <a:xfrm>
            <a:off x="5878513" y="4073525"/>
            <a:ext cx="708025" cy="0"/>
          </a:xfrm>
          <a:prstGeom prst="line">
            <a:avLst/>
          </a:prstGeom>
          <a:noFill/>
          <a:ln w="28575">
            <a:solidFill>
              <a:srgbClr val="3399FF"/>
            </a:solidFill>
            <a:prstDash val="sysDot"/>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4363" name="Line 27"/>
          <p:cNvSpPr>
            <a:spLocks noChangeShapeType="1"/>
          </p:cNvSpPr>
          <p:nvPr/>
        </p:nvSpPr>
        <p:spPr bwMode="auto">
          <a:xfrm>
            <a:off x="5878513" y="5194300"/>
            <a:ext cx="708025" cy="0"/>
          </a:xfrm>
          <a:prstGeom prst="line">
            <a:avLst/>
          </a:prstGeom>
          <a:noFill/>
          <a:ln w="28575">
            <a:solidFill>
              <a:srgbClr val="3399FF"/>
            </a:solidFill>
            <a:prstDash val="sysDot"/>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4364" name="Line 28"/>
          <p:cNvSpPr>
            <a:spLocks noChangeShapeType="1"/>
          </p:cNvSpPr>
          <p:nvPr/>
        </p:nvSpPr>
        <p:spPr bwMode="auto">
          <a:xfrm>
            <a:off x="5878513" y="6205538"/>
            <a:ext cx="708025" cy="0"/>
          </a:xfrm>
          <a:prstGeom prst="line">
            <a:avLst/>
          </a:prstGeom>
          <a:noFill/>
          <a:ln w="28575">
            <a:solidFill>
              <a:srgbClr val="3399FF"/>
            </a:solidFill>
            <a:prstDash val="sysDot"/>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4365" name="Line 29"/>
          <p:cNvSpPr>
            <a:spLocks noChangeShapeType="1"/>
          </p:cNvSpPr>
          <p:nvPr/>
        </p:nvSpPr>
        <p:spPr bwMode="auto">
          <a:xfrm flipV="1">
            <a:off x="6569075" y="1735138"/>
            <a:ext cx="0" cy="4460875"/>
          </a:xfrm>
          <a:prstGeom prst="line">
            <a:avLst/>
          </a:prstGeom>
          <a:noFill/>
          <a:ln w="28575">
            <a:solidFill>
              <a:srgbClr val="3399FF"/>
            </a:solidFill>
            <a:prstDash val="sysDot"/>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4366" name="Line 30"/>
          <p:cNvSpPr>
            <a:spLocks noChangeShapeType="1"/>
          </p:cNvSpPr>
          <p:nvPr/>
        </p:nvSpPr>
        <p:spPr bwMode="auto">
          <a:xfrm>
            <a:off x="5878513" y="2820988"/>
            <a:ext cx="708025" cy="0"/>
          </a:xfrm>
          <a:prstGeom prst="line">
            <a:avLst/>
          </a:prstGeom>
          <a:noFill/>
          <a:ln w="28575">
            <a:solidFill>
              <a:srgbClr val="3399FF"/>
            </a:solidFill>
            <a:prstDash val="sysDot"/>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4367" name="Line 31"/>
          <p:cNvSpPr>
            <a:spLocks noChangeShapeType="1"/>
          </p:cNvSpPr>
          <p:nvPr/>
        </p:nvSpPr>
        <p:spPr bwMode="auto">
          <a:xfrm>
            <a:off x="8005763" y="2370138"/>
            <a:ext cx="0" cy="4068762"/>
          </a:xfrm>
          <a:prstGeom prst="line">
            <a:avLst/>
          </a:prstGeom>
          <a:noFill/>
          <a:ln w="28575">
            <a:solidFill>
              <a:srgbClr val="3399FF"/>
            </a:solidFill>
            <a:prstDash val="sysDot"/>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smtClean="0"/>
              <a:t>Lesson outline</a:t>
            </a:r>
          </a:p>
        </p:txBody>
      </p:sp>
      <p:sp>
        <p:nvSpPr>
          <p:cNvPr id="6147" name="Rectangle 3"/>
          <p:cNvSpPr>
            <a:spLocks noGrp="1" noChangeArrowheads="1"/>
          </p:cNvSpPr>
          <p:nvPr>
            <p:ph idx="1"/>
          </p:nvPr>
        </p:nvSpPr>
        <p:spPr/>
        <p:txBody>
          <a:bodyPr/>
          <a:lstStyle/>
          <a:p>
            <a:pPr>
              <a:lnSpc>
                <a:spcPct val="150000"/>
              </a:lnSpc>
              <a:buFont typeface="Arial" charset="0"/>
              <a:buChar char="•"/>
            </a:pPr>
            <a:r>
              <a:rPr lang="en-US" sz="2800" dirty="0">
                <a:solidFill>
                  <a:srgbClr val="C0C0C0"/>
                </a:solidFill>
              </a:rPr>
              <a:t>Claims processing - business perspective</a:t>
            </a:r>
          </a:p>
          <a:p>
            <a:pPr>
              <a:lnSpc>
                <a:spcPct val="150000"/>
              </a:lnSpc>
              <a:buFont typeface="Arial" charset="0"/>
              <a:buChar char="•"/>
            </a:pPr>
            <a:r>
              <a:rPr lang="en-US" sz="2800" dirty="0"/>
              <a:t>Claims processing - functional perspective</a:t>
            </a:r>
          </a:p>
          <a:p>
            <a:pPr>
              <a:lnSpc>
                <a:spcPct val="150000"/>
              </a:lnSpc>
              <a:buFont typeface="Arial" charset="0"/>
              <a:buChar char="•"/>
            </a:pPr>
            <a:r>
              <a:rPr lang="en-US" sz="2800" dirty="0">
                <a:solidFill>
                  <a:srgbClr val="C0C0C0"/>
                </a:solidFill>
              </a:rPr>
              <a:t>The claim intake process</a:t>
            </a:r>
          </a:p>
          <a:p>
            <a:pPr>
              <a:lnSpc>
                <a:spcPct val="150000"/>
              </a:lnSpc>
              <a:buFont typeface="Arial" charset="0"/>
              <a:buChar char="•"/>
            </a:pPr>
            <a:r>
              <a:rPr lang="en-US" sz="2800" dirty="0">
                <a:solidFill>
                  <a:srgbClr val="C0C0C0"/>
                </a:solidFill>
              </a:rPr>
              <a:t>Automated claim setup</a:t>
            </a:r>
          </a:p>
          <a:p>
            <a:pPr>
              <a:lnSpc>
                <a:spcPct val="150000"/>
              </a:lnSpc>
              <a:buFont typeface="Arial" charset="0"/>
              <a:buChar char="•"/>
            </a:pPr>
            <a:r>
              <a:rPr lang="en-US" sz="2800" dirty="0">
                <a:solidFill>
                  <a:srgbClr val="C0C0C0"/>
                </a:solidFill>
              </a:rPr>
              <a:t>New claim validation</a:t>
            </a:r>
          </a:p>
        </p:txBody>
      </p:sp>
    </p:spTree>
    <p:extLst>
      <p:ext uri="{BB962C8B-B14F-4D97-AF65-F5344CB8AC3E}">
        <p14:creationId xmlns:p14="http://schemas.microsoft.com/office/powerpoint/2010/main" val="99327011"/>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smtClean="0"/>
              <a:t>The functional perspective</a:t>
            </a:r>
          </a:p>
        </p:txBody>
      </p:sp>
      <p:sp>
        <p:nvSpPr>
          <p:cNvPr id="16387" name="Rectangle 3"/>
          <p:cNvSpPr>
            <a:spLocks noGrp="1" noChangeArrowheads="1"/>
          </p:cNvSpPr>
          <p:nvPr>
            <p:ph idx="1"/>
          </p:nvPr>
        </p:nvSpPr>
        <p:spPr/>
        <p:txBody>
          <a:bodyPr/>
          <a:lstStyle/>
          <a:p>
            <a:pPr>
              <a:buFont typeface="Arial" charset="0"/>
              <a:buChar char="•"/>
            </a:pPr>
            <a:r>
              <a:rPr lang="en-US" smtClean="0"/>
              <a:t>Two ways to describe the claims process</a:t>
            </a:r>
          </a:p>
          <a:p>
            <a:pPr lvl="1"/>
            <a:r>
              <a:rPr lang="en-US" smtClean="0"/>
              <a:t>"Functional perspective" - focusing on how claims are processed within ClaimCenter</a:t>
            </a:r>
          </a:p>
          <a:p>
            <a:pPr lvl="1"/>
            <a:r>
              <a:rPr lang="en-US" smtClean="0"/>
              <a:t>This is unlike the "business perspective", which focuses on how the carrier as a whole views claim processing</a:t>
            </a:r>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smtClean="0"/>
              <a:t>Managing claim and exposure maturity</a:t>
            </a:r>
          </a:p>
        </p:txBody>
      </p:sp>
      <p:sp>
        <p:nvSpPr>
          <p:cNvPr id="17411" name="Rectangle 3"/>
          <p:cNvSpPr>
            <a:spLocks noGrp="1" noChangeArrowheads="1"/>
          </p:cNvSpPr>
          <p:nvPr>
            <p:ph idx="1"/>
          </p:nvPr>
        </p:nvSpPr>
        <p:spPr>
          <a:xfrm>
            <a:off x="519113" y="4440238"/>
            <a:ext cx="8318500" cy="1949450"/>
          </a:xfrm>
        </p:spPr>
        <p:txBody>
          <a:bodyPr/>
          <a:lstStyle/>
          <a:p>
            <a:pPr>
              <a:buFont typeface="Arial" charset="0"/>
              <a:buChar char="•"/>
            </a:pPr>
            <a:r>
              <a:rPr lang="en-US" smtClean="0"/>
              <a:t>ClaimCenter uses "validation levels" to measure how mature a claim and its exposures are</a:t>
            </a:r>
          </a:p>
          <a:p>
            <a:pPr lvl="1"/>
            <a:r>
              <a:rPr lang="en-US" smtClean="0"/>
              <a:t>Every level has a series of conditions that a claim or exposure must meet in order to reach that level</a:t>
            </a:r>
          </a:p>
        </p:txBody>
      </p:sp>
      <p:sp>
        <p:nvSpPr>
          <p:cNvPr id="17412" name="Text Box 4"/>
          <p:cNvSpPr txBox="1">
            <a:spLocks noChangeArrowheads="1"/>
          </p:cNvSpPr>
          <p:nvPr/>
        </p:nvSpPr>
        <p:spPr bwMode="auto">
          <a:xfrm>
            <a:off x="2747963" y="814388"/>
            <a:ext cx="1662112"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000" b="1"/>
              <a:t>New</a:t>
            </a:r>
            <a:br>
              <a:rPr lang="en-US" sz="2000" b="1"/>
            </a:br>
            <a:r>
              <a:rPr lang="en-US" sz="2000" b="1"/>
              <a:t>Loss</a:t>
            </a:r>
            <a:br>
              <a:rPr lang="en-US" sz="2000" b="1"/>
            </a:br>
            <a:r>
              <a:rPr lang="en-US" sz="2000" b="1"/>
              <a:t>Completion</a:t>
            </a:r>
          </a:p>
        </p:txBody>
      </p:sp>
      <p:sp>
        <p:nvSpPr>
          <p:cNvPr id="17413" name="AutoShape 5"/>
          <p:cNvSpPr>
            <a:spLocks noChangeArrowheads="1"/>
          </p:cNvSpPr>
          <p:nvPr/>
        </p:nvSpPr>
        <p:spPr bwMode="auto">
          <a:xfrm>
            <a:off x="2732088" y="750888"/>
            <a:ext cx="1695450" cy="1081087"/>
          </a:xfrm>
          <a:prstGeom prst="roundRect">
            <a:avLst>
              <a:gd name="adj" fmla="val 16667"/>
            </a:avLst>
          </a:prstGeom>
          <a:noFill/>
          <a:ln w="28575" algn="ctr">
            <a:solidFill>
              <a:schemeClr val="bg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7414" name="Text Box 6"/>
          <p:cNvSpPr txBox="1">
            <a:spLocks noChangeArrowheads="1"/>
          </p:cNvSpPr>
          <p:nvPr/>
        </p:nvSpPr>
        <p:spPr bwMode="auto">
          <a:xfrm>
            <a:off x="4875213" y="814388"/>
            <a:ext cx="1662112"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000" b="1"/>
              <a:t>"Intermediate</a:t>
            </a:r>
            <a:br>
              <a:rPr lang="en-US" sz="2000" b="1"/>
            </a:br>
            <a:r>
              <a:rPr lang="en-US" sz="2000" b="1"/>
              <a:t>Levels of</a:t>
            </a:r>
            <a:br>
              <a:rPr lang="en-US" sz="2000" b="1"/>
            </a:br>
            <a:r>
              <a:rPr lang="en-US" sz="2000" b="1"/>
              <a:t>Maturity"</a:t>
            </a:r>
          </a:p>
        </p:txBody>
      </p:sp>
      <p:sp>
        <p:nvSpPr>
          <p:cNvPr id="17415" name="AutoShape 7"/>
          <p:cNvSpPr>
            <a:spLocks noChangeArrowheads="1"/>
          </p:cNvSpPr>
          <p:nvPr/>
        </p:nvSpPr>
        <p:spPr bwMode="auto">
          <a:xfrm>
            <a:off x="4859338" y="750888"/>
            <a:ext cx="1695450" cy="1081087"/>
          </a:xfrm>
          <a:prstGeom prst="roundRect">
            <a:avLst>
              <a:gd name="adj" fmla="val 16667"/>
            </a:avLst>
          </a:prstGeom>
          <a:noFill/>
          <a:ln w="28575" algn="ctr">
            <a:solidFill>
              <a:schemeClr val="bg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7416" name="Text Box 8"/>
          <p:cNvSpPr txBox="1">
            <a:spLocks noChangeArrowheads="1"/>
          </p:cNvSpPr>
          <p:nvPr/>
        </p:nvSpPr>
        <p:spPr bwMode="auto">
          <a:xfrm>
            <a:off x="620713" y="814388"/>
            <a:ext cx="1662112"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000" b="1"/>
              <a:t/>
            </a:r>
            <a:br>
              <a:rPr lang="en-US" sz="2000" b="1"/>
            </a:br>
            <a:r>
              <a:rPr lang="en-US" sz="2000" b="1"/>
              <a:t>(draft)</a:t>
            </a:r>
          </a:p>
        </p:txBody>
      </p:sp>
      <p:sp>
        <p:nvSpPr>
          <p:cNvPr id="17417" name="Text Box 9"/>
          <p:cNvSpPr txBox="1">
            <a:spLocks noChangeArrowheads="1"/>
          </p:cNvSpPr>
          <p:nvPr/>
        </p:nvSpPr>
        <p:spPr bwMode="auto">
          <a:xfrm>
            <a:off x="7004050" y="814388"/>
            <a:ext cx="1662113"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000" b="1"/>
              <a:t>Ability</a:t>
            </a:r>
            <a:br>
              <a:rPr lang="en-US" sz="2000" b="1"/>
            </a:br>
            <a:r>
              <a:rPr lang="en-US" sz="2000" b="1"/>
              <a:t>to</a:t>
            </a:r>
            <a:br>
              <a:rPr lang="en-US" sz="2000" b="1"/>
            </a:br>
            <a:r>
              <a:rPr lang="en-US" sz="2000" b="1"/>
              <a:t>Pay</a:t>
            </a:r>
          </a:p>
        </p:txBody>
      </p:sp>
      <p:sp>
        <p:nvSpPr>
          <p:cNvPr id="17418" name="AutoShape 10"/>
          <p:cNvSpPr>
            <a:spLocks noChangeArrowheads="1"/>
          </p:cNvSpPr>
          <p:nvPr/>
        </p:nvSpPr>
        <p:spPr bwMode="auto">
          <a:xfrm>
            <a:off x="6988175" y="750888"/>
            <a:ext cx="1695450" cy="1081087"/>
          </a:xfrm>
          <a:prstGeom prst="roundRect">
            <a:avLst>
              <a:gd name="adj" fmla="val 16667"/>
            </a:avLst>
          </a:prstGeom>
          <a:noFill/>
          <a:ln w="28575" algn="ctr">
            <a:solidFill>
              <a:schemeClr val="bg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2606091" name="AutoShape 11"/>
          <p:cNvSpPr>
            <a:spLocks noChangeArrowheads="1"/>
          </p:cNvSpPr>
          <p:nvPr/>
        </p:nvSpPr>
        <p:spPr bwMode="auto">
          <a:xfrm>
            <a:off x="2309813" y="1101725"/>
            <a:ext cx="433387" cy="347663"/>
          </a:xfrm>
          <a:prstGeom prst="rightArrow">
            <a:avLst>
              <a:gd name="adj1" fmla="val 49769"/>
              <a:gd name="adj2" fmla="val 59818"/>
            </a:avLst>
          </a:prstGeom>
          <a:gradFill rotWithShape="1">
            <a:gsLst>
              <a:gs pos="0">
                <a:schemeClr val="bg1">
                  <a:gamma/>
                  <a:tint val="0"/>
                  <a:invGamma/>
                </a:schemeClr>
              </a:gs>
              <a:gs pos="100000">
                <a:schemeClr val="bg1"/>
              </a:gs>
            </a:gsLst>
            <a:lin ang="0" scaled="1"/>
          </a:gradFill>
          <a:ln w="28575" algn="ctr">
            <a:noFill/>
            <a:miter lim="800000"/>
            <a:headEnd/>
            <a:tailEnd/>
          </a:ln>
          <a:effectLst/>
        </p:spPr>
        <p:txBody>
          <a:bodyPr wrap="none" lIns="0" tIns="0" rIns="0" bIns="0" anchor="ctr">
            <a:spAutoFit/>
          </a:bodyPr>
          <a:lstStyle/>
          <a:p>
            <a:pPr>
              <a:defRPr/>
            </a:pPr>
            <a:endParaRPr lang="en-US"/>
          </a:p>
        </p:txBody>
      </p:sp>
      <p:sp>
        <p:nvSpPr>
          <p:cNvPr id="17420" name="AutoShape 12"/>
          <p:cNvSpPr>
            <a:spLocks noChangeArrowheads="1"/>
          </p:cNvSpPr>
          <p:nvPr/>
        </p:nvSpPr>
        <p:spPr bwMode="auto">
          <a:xfrm>
            <a:off x="4441825" y="1101725"/>
            <a:ext cx="433388" cy="347663"/>
          </a:xfrm>
          <a:prstGeom prst="rightArrow">
            <a:avLst>
              <a:gd name="adj1" fmla="val 49769"/>
              <a:gd name="adj2" fmla="val 59818"/>
            </a:avLst>
          </a:prstGeom>
          <a:solidFill>
            <a:schemeClr val="bg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17421" name="AutoShape 13"/>
          <p:cNvSpPr>
            <a:spLocks noChangeArrowheads="1"/>
          </p:cNvSpPr>
          <p:nvPr/>
        </p:nvSpPr>
        <p:spPr bwMode="auto">
          <a:xfrm>
            <a:off x="6556375" y="1101725"/>
            <a:ext cx="433388" cy="347663"/>
          </a:xfrm>
          <a:prstGeom prst="rightArrow">
            <a:avLst>
              <a:gd name="adj1" fmla="val 49769"/>
              <a:gd name="adj2" fmla="val 59818"/>
            </a:avLst>
          </a:prstGeom>
          <a:solidFill>
            <a:schemeClr val="bg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AutoShape 2"/>
          <p:cNvSpPr>
            <a:spLocks noChangeArrowheads="1"/>
          </p:cNvSpPr>
          <p:nvPr/>
        </p:nvSpPr>
        <p:spPr bwMode="auto">
          <a:xfrm>
            <a:off x="1695450" y="2193925"/>
            <a:ext cx="3363913" cy="765175"/>
          </a:xfrm>
          <a:prstGeom prst="rightArrow">
            <a:avLst>
              <a:gd name="adj1" fmla="val 49778"/>
              <a:gd name="adj2" fmla="val 46466"/>
            </a:avLst>
          </a:prstGeom>
          <a:gradFill rotWithShape="1">
            <a:gsLst>
              <a:gs pos="0">
                <a:srgbClr val="FFFFFF"/>
              </a:gs>
              <a:gs pos="100000">
                <a:srgbClr val="99FF99"/>
              </a:gs>
            </a:gsLst>
            <a:lin ang="0" scaled="1"/>
          </a:gradFill>
          <a:ln w="28575" algn="ctr">
            <a:solidFill>
              <a:schemeClr val="bg1"/>
            </a:solidFill>
            <a:miter lim="800000"/>
            <a:headEnd/>
            <a:tailEnd/>
          </a:ln>
        </p:spPr>
        <p:txBody>
          <a:bodyPr lIns="0" tIns="0" rIns="0" bIns="0" anchor="ctr">
            <a:spAutoFit/>
          </a:bodyPr>
          <a:lstStyle/>
          <a:p>
            <a:endParaRPr lang="en-US"/>
          </a:p>
        </p:txBody>
      </p:sp>
      <p:sp>
        <p:nvSpPr>
          <p:cNvPr id="18435" name="AutoShape 3"/>
          <p:cNvSpPr>
            <a:spLocks noChangeArrowheads="1"/>
          </p:cNvSpPr>
          <p:nvPr/>
        </p:nvSpPr>
        <p:spPr bwMode="auto">
          <a:xfrm>
            <a:off x="2732088" y="750888"/>
            <a:ext cx="1695450" cy="1081087"/>
          </a:xfrm>
          <a:prstGeom prst="roundRect">
            <a:avLst>
              <a:gd name="adj" fmla="val 16667"/>
            </a:avLst>
          </a:prstGeom>
          <a:solidFill>
            <a:schemeClr val="folHlink"/>
          </a:solidFill>
          <a:ln w="28575" algn="ctr">
            <a:solidFill>
              <a:schemeClr val="bg1"/>
            </a:solidFill>
            <a:round/>
            <a:headEnd/>
            <a:tailEnd/>
          </a:ln>
        </p:spPr>
        <p:txBody>
          <a:bodyPr lIns="0" tIns="0" rIns="0" bIns="0" anchor="ctr">
            <a:spAutoFit/>
          </a:bodyPr>
          <a:lstStyle/>
          <a:p>
            <a:endParaRPr lang="en-US"/>
          </a:p>
        </p:txBody>
      </p:sp>
      <p:grpSp>
        <p:nvGrpSpPr>
          <p:cNvPr id="18436" name="Group 4"/>
          <p:cNvGrpSpPr>
            <a:grpSpLocks/>
          </p:cNvGrpSpPr>
          <p:nvPr/>
        </p:nvGrpSpPr>
        <p:grpSpPr bwMode="auto">
          <a:xfrm>
            <a:off x="3006725" y="2157413"/>
            <a:ext cx="1528763" cy="1638300"/>
            <a:chOff x="445" y="1359"/>
            <a:chExt cx="1139" cy="1220"/>
          </a:xfrm>
        </p:grpSpPr>
        <p:sp>
          <p:nvSpPr>
            <p:cNvPr id="18454" name="Line 5"/>
            <p:cNvSpPr>
              <a:spLocks noChangeShapeType="1"/>
            </p:cNvSpPr>
            <p:nvPr/>
          </p:nvSpPr>
          <p:spPr bwMode="auto">
            <a:xfrm flipV="1">
              <a:off x="868" y="1810"/>
              <a:ext cx="0" cy="494"/>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8455" name="Line 6"/>
            <p:cNvSpPr>
              <a:spLocks noChangeShapeType="1"/>
            </p:cNvSpPr>
            <p:nvPr/>
          </p:nvSpPr>
          <p:spPr bwMode="auto">
            <a:xfrm>
              <a:off x="863" y="2309"/>
              <a:ext cx="495"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18456" name="Group 7"/>
            <p:cNvGrpSpPr>
              <a:grpSpLocks/>
            </p:cNvGrpSpPr>
            <p:nvPr/>
          </p:nvGrpSpPr>
          <p:grpSpPr bwMode="auto">
            <a:xfrm>
              <a:off x="445" y="1359"/>
              <a:ext cx="834" cy="615"/>
              <a:chOff x="2083" y="1606"/>
              <a:chExt cx="1489" cy="1097"/>
            </a:xfrm>
          </p:grpSpPr>
          <p:sp>
            <p:nvSpPr>
              <p:cNvPr id="18464" name="Rectangle 8"/>
              <p:cNvSpPr>
                <a:spLocks noChangeArrowheads="1"/>
              </p:cNvSpPr>
              <p:nvPr/>
            </p:nvSpPr>
            <p:spPr bwMode="auto">
              <a:xfrm>
                <a:off x="2083" y="1606"/>
                <a:ext cx="1489" cy="1097"/>
              </a:xfrm>
              <a:prstGeom prst="rect">
                <a:avLst/>
              </a:prstGeom>
              <a:solidFill>
                <a:srgbClr val="B2B2B2"/>
              </a:solidFill>
              <a:ln w="12700" algn="ctr">
                <a:solidFill>
                  <a:schemeClr val="bg1"/>
                </a:solidFill>
                <a:miter lim="800000"/>
                <a:headEnd/>
                <a:tailEnd/>
              </a:ln>
            </p:spPr>
            <p:txBody>
              <a:bodyPr lIns="0" tIns="0" rIns="0" bIns="0" anchor="ctr">
                <a:spAutoFit/>
              </a:bodyPr>
              <a:lstStyle/>
              <a:p>
                <a:endParaRPr lang="en-US"/>
              </a:p>
            </p:txBody>
          </p:sp>
          <p:sp>
            <p:nvSpPr>
              <p:cNvPr id="18465" name="Freeform 9"/>
              <p:cNvSpPr>
                <a:spLocks/>
              </p:cNvSpPr>
              <p:nvPr/>
            </p:nvSpPr>
            <p:spPr bwMode="auto">
              <a:xfrm>
                <a:off x="3351" y="2073"/>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18466" name="Freeform 10"/>
              <p:cNvSpPr>
                <a:spLocks/>
              </p:cNvSpPr>
              <p:nvPr/>
            </p:nvSpPr>
            <p:spPr bwMode="auto">
              <a:xfrm>
                <a:off x="3351" y="2259"/>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18467" name="Freeform 11"/>
              <p:cNvSpPr>
                <a:spLocks/>
              </p:cNvSpPr>
              <p:nvPr/>
            </p:nvSpPr>
            <p:spPr bwMode="auto">
              <a:xfrm>
                <a:off x="2238" y="2493"/>
                <a:ext cx="114" cy="207"/>
              </a:xfrm>
              <a:custGeom>
                <a:avLst/>
                <a:gdLst>
                  <a:gd name="T0" fmla="*/ 66 w 114"/>
                  <a:gd name="T1" fmla="*/ 0 h 207"/>
                  <a:gd name="T2" fmla="*/ 0 w 114"/>
                  <a:gd name="T3" fmla="*/ 207 h 207"/>
                  <a:gd name="T4" fmla="*/ 54 w 114"/>
                  <a:gd name="T5" fmla="*/ 207 h 207"/>
                  <a:gd name="T6" fmla="*/ 114 w 114"/>
                  <a:gd name="T7" fmla="*/ 18 h 207"/>
                  <a:gd name="T8" fmla="*/ 66 w 114"/>
                  <a:gd name="T9" fmla="*/ 0 h 207"/>
                  <a:gd name="T10" fmla="*/ 0 60000 65536"/>
                  <a:gd name="T11" fmla="*/ 0 60000 65536"/>
                  <a:gd name="T12" fmla="*/ 0 60000 65536"/>
                  <a:gd name="T13" fmla="*/ 0 60000 65536"/>
                  <a:gd name="T14" fmla="*/ 0 60000 65536"/>
                  <a:gd name="T15" fmla="*/ 0 w 114"/>
                  <a:gd name="T16" fmla="*/ 0 h 207"/>
                  <a:gd name="T17" fmla="*/ 114 w 114"/>
                  <a:gd name="T18" fmla="*/ 207 h 207"/>
                </a:gdLst>
                <a:ahLst/>
                <a:cxnLst>
                  <a:cxn ang="T10">
                    <a:pos x="T0" y="T1"/>
                  </a:cxn>
                  <a:cxn ang="T11">
                    <a:pos x="T2" y="T3"/>
                  </a:cxn>
                  <a:cxn ang="T12">
                    <a:pos x="T4" y="T5"/>
                  </a:cxn>
                  <a:cxn ang="T13">
                    <a:pos x="T6" y="T7"/>
                  </a:cxn>
                  <a:cxn ang="T14">
                    <a:pos x="T8" y="T9"/>
                  </a:cxn>
                </a:cxnLst>
                <a:rect l="T15" t="T16" r="T17" b="T18"/>
                <a:pathLst>
                  <a:path w="114" h="207">
                    <a:moveTo>
                      <a:pt x="66" y="0"/>
                    </a:moveTo>
                    <a:lnTo>
                      <a:pt x="0" y="207"/>
                    </a:lnTo>
                    <a:lnTo>
                      <a:pt x="54" y="207"/>
                    </a:lnTo>
                    <a:lnTo>
                      <a:pt x="114" y="18"/>
                    </a:lnTo>
                    <a:lnTo>
                      <a:pt x="66"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18468" name="Freeform 12"/>
              <p:cNvSpPr>
                <a:spLocks/>
              </p:cNvSpPr>
              <p:nvPr/>
            </p:nvSpPr>
            <p:spPr bwMode="auto">
              <a:xfrm>
                <a:off x="2436" y="2541"/>
                <a:ext cx="102" cy="159"/>
              </a:xfrm>
              <a:custGeom>
                <a:avLst/>
                <a:gdLst>
                  <a:gd name="T0" fmla="*/ 51 w 102"/>
                  <a:gd name="T1" fmla="*/ 0 h 159"/>
                  <a:gd name="T2" fmla="*/ 0 w 102"/>
                  <a:gd name="T3" fmla="*/ 159 h 159"/>
                  <a:gd name="T4" fmla="*/ 54 w 102"/>
                  <a:gd name="T5" fmla="*/ 159 h 159"/>
                  <a:gd name="T6" fmla="*/ 102 w 102"/>
                  <a:gd name="T7" fmla="*/ 0 h 159"/>
                  <a:gd name="T8" fmla="*/ 51 w 102"/>
                  <a:gd name="T9" fmla="*/ 0 h 159"/>
                  <a:gd name="T10" fmla="*/ 0 60000 65536"/>
                  <a:gd name="T11" fmla="*/ 0 60000 65536"/>
                  <a:gd name="T12" fmla="*/ 0 60000 65536"/>
                  <a:gd name="T13" fmla="*/ 0 60000 65536"/>
                  <a:gd name="T14" fmla="*/ 0 60000 65536"/>
                  <a:gd name="T15" fmla="*/ 0 w 102"/>
                  <a:gd name="T16" fmla="*/ 0 h 159"/>
                  <a:gd name="T17" fmla="*/ 102 w 102"/>
                  <a:gd name="T18" fmla="*/ 159 h 159"/>
                </a:gdLst>
                <a:ahLst/>
                <a:cxnLst>
                  <a:cxn ang="T10">
                    <a:pos x="T0" y="T1"/>
                  </a:cxn>
                  <a:cxn ang="T11">
                    <a:pos x="T2" y="T3"/>
                  </a:cxn>
                  <a:cxn ang="T12">
                    <a:pos x="T4" y="T5"/>
                  </a:cxn>
                  <a:cxn ang="T13">
                    <a:pos x="T6" y="T7"/>
                  </a:cxn>
                  <a:cxn ang="T14">
                    <a:pos x="T8" y="T9"/>
                  </a:cxn>
                </a:cxnLst>
                <a:rect l="T15" t="T16" r="T17" b="T18"/>
                <a:pathLst>
                  <a:path w="102" h="159">
                    <a:moveTo>
                      <a:pt x="51" y="0"/>
                    </a:moveTo>
                    <a:lnTo>
                      <a:pt x="0" y="159"/>
                    </a:lnTo>
                    <a:lnTo>
                      <a:pt x="54" y="159"/>
                    </a:lnTo>
                    <a:lnTo>
                      <a:pt x="102" y="0"/>
                    </a:lnTo>
                    <a:lnTo>
                      <a:pt x="51"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18469" name="Rectangle 13"/>
              <p:cNvSpPr>
                <a:spLocks noChangeArrowheads="1"/>
              </p:cNvSpPr>
              <p:nvPr/>
            </p:nvSpPr>
            <p:spPr bwMode="auto">
              <a:xfrm>
                <a:off x="2762" y="1606"/>
                <a:ext cx="810" cy="248"/>
              </a:xfrm>
              <a:prstGeom prst="rect">
                <a:avLst/>
              </a:prstGeom>
              <a:solidFill>
                <a:srgbClr val="009900"/>
              </a:solidFill>
              <a:ln w="12700" algn="ctr">
                <a:solidFill>
                  <a:schemeClr val="bg1"/>
                </a:solidFill>
                <a:miter lim="800000"/>
                <a:headEnd/>
                <a:tailEnd/>
              </a:ln>
            </p:spPr>
            <p:txBody>
              <a:bodyPr wrap="none" lIns="0" tIns="0" rIns="0" bIns="0" anchor="ctr">
                <a:spAutoFit/>
              </a:bodyPr>
              <a:lstStyle/>
              <a:p>
                <a:endParaRPr lang="en-US"/>
              </a:p>
            </p:txBody>
          </p:sp>
          <p:sp>
            <p:nvSpPr>
              <p:cNvPr id="18470" name="Rectangle 14"/>
              <p:cNvSpPr>
                <a:spLocks noChangeArrowheads="1"/>
              </p:cNvSpPr>
              <p:nvPr/>
            </p:nvSpPr>
            <p:spPr bwMode="auto">
              <a:xfrm>
                <a:off x="2778" y="1874"/>
                <a:ext cx="62" cy="827"/>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8471" name="AutoShape 15"/>
              <p:cNvSpPr>
                <a:spLocks noChangeArrowheads="1"/>
              </p:cNvSpPr>
              <p:nvPr/>
            </p:nvSpPr>
            <p:spPr bwMode="auto">
              <a:xfrm rot="2681173">
                <a:off x="2441" y="1752"/>
                <a:ext cx="559" cy="573"/>
              </a:xfrm>
              <a:prstGeom prst="irregularSeal2">
                <a:avLst/>
              </a:prstGeom>
              <a:gradFill rotWithShape="1">
                <a:gsLst>
                  <a:gs pos="0">
                    <a:srgbClr val="FFFF66"/>
                  </a:gs>
                  <a:gs pos="100000">
                    <a:srgbClr val="FF0000"/>
                  </a:gs>
                </a:gsLst>
                <a:path path="shape">
                  <a:fillToRect l="50000" t="50000" r="50000" b="50000"/>
                </a:path>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endParaRPr lang="en-US"/>
              </a:p>
            </p:txBody>
          </p:sp>
          <p:sp>
            <p:nvSpPr>
              <p:cNvPr id="18472" name="Freeform 16"/>
              <p:cNvSpPr>
                <a:spLocks/>
              </p:cNvSpPr>
              <p:nvPr/>
            </p:nvSpPr>
            <p:spPr bwMode="auto">
              <a:xfrm>
                <a:off x="2219" y="2561"/>
                <a:ext cx="369" cy="104"/>
              </a:xfrm>
              <a:custGeom>
                <a:avLst/>
                <a:gdLst>
                  <a:gd name="T0" fmla="*/ 0 w 992"/>
                  <a:gd name="T1" fmla="*/ 0 h 280"/>
                  <a:gd name="T2" fmla="*/ 19 w 992"/>
                  <a:gd name="T3" fmla="*/ 4 h 280"/>
                  <a:gd name="T4" fmla="*/ 18 w 992"/>
                  <a:gd name="T5" fmla="*/ 5 h 280"/>
                  <a:gd name="T6" fmla="*/ 0 w 992"/>
                  <a:gd name="T7" fmla="*/ 1 h 280"/>
                  <a:gd name="T8" fmla="*/ 0 w 992"/>
                  <a:gd name="T9" fmla="*/ 0 h 280"/>
                  <a:gd name="T10" fmla="*/ 0 60000 65536"/>
                  <a:gd name="T11" fmla="*/ 0 60000 65536"/>
                  <a:gd name="T12" fmla="*/ 0 60000 65536"/>
                  <a:gd name="T13" fmla="*/ 0 60000 65536"/>
                  <a:gd name="T14" fmla="*/ 0 60000 65536"/>
                  <a:gd name="T15" fmla="*/ 0 w 992"/>
                  <a:gd name="T16" fmla="*/ 0 h 280"/>
                  <a:gd name="T17" fmla="*/ 992 w 992"/>
                  <a:gd name="T18" fmla="*/ 280 h 280"/>
                </a:gdLst>
                <a:ahLst/>
                <a:cxnLst>
                  <a:cxn ang="T10">
                    <a:pos x="T0" y="T1"/>
                  </a:cxn>
                  <a:cxn ang="T11">
                    <a:pos x="T2" y="T3"/>
                  </a:cxn>
                  <a:cxn ang="T12">
                    <a:pos x="T4" y="T5"/>
                  </a:cxn>
                  <a:cxn ang="T13">
                    <a:pos x="T6" y="T7"/>
                  </a:cxn>
                  <a:cxn ang="T14">
                    <a:pos x="T8" y="T9"/>
                  </a:cxn>
                </a:cxnLst>
                <a:rect l="T15" t="T16" r="T17" b="T18"/>
                <a:pathLst>
                  <a:path w="992" h="280">
                    <a:moveTo>
                      <a:pt x="0" y="0"/>
                    </a:moveTo>
                    <a:lnTo>
                      <a:pt x="992" y="240"/>
                    </a:lnTo>
                    <a:lnTo>
                      <a:pt x="936" y="280"/>
                    </a:lnTo>
                    <a:lnTo>
                      <a:pt x="16" y="56"/>
                    </a:lnTo>
                    <a:lnTo>
                      <a:pt x="0" y="0"/>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18473" name="Freeform 17"/>
              <p:cNvSpPr>
                <a:spLocks/>
              </p:cNvSpPr>
              <p:nvPr/>
            </p:nvSpPr>
            <p:spPr bwMode="auto">
              <a:xfrm>
                <a:off x="3429" y="2008"/>
                <a:ext cx="51" cy="375"/>
              </a:xfrm>
              <a:custGeom>
                <a:avLst/>
                <a:gdLst>
                  <a:gd name="T0" fmla="*/ 0 w 136"/>
                  <a:gd name="T1" fmla="*/ 0 h 1008"/>
                  <a:gd name="T2" fmla="*/ 2 w 136"/>
                  <a:gd name="T3" fmla="*/ 19 h 1008"/>
                  <a:gd name="T4" fmla="*/ 3 w 136"/>
                  <a:gd name="T5" fmla="*/ 17 h 1008"/>
                  <a:gd name="T6" fmla="*/ 1 w 136"/>
                  <a:gd name="T7" fmla="*/ 1 h 1008"/>
                  <a:gd name="T8" fmla="*/ 0 w 136"/>
                  <a:gd name="T9" fmla="*/ 0 h 1008"/>
                  <a:gd name="T10" fmla="*/ 0 60000 65536"/>
                  <a:gd name="T11" fmla="*/ 0 60000 65536"/>
                  <a:gd name="T12" fmla="*/ 0 60000 65536"/>
                  <a:gd name="T13" fmla="*/ 0 60000 65536"/>
                  <a:gd name="T14" fmla="*/ 0 60000 65536"/>
                  <a:gd name="T15" fmla="*/ 0 w 136"/>
                  <a:gd name="T16" fmla="*/ 0 h 1008"/>
                  <a:gd name="T17" fmla="*/ 136 w 136"/>
                  <a:gd name="T18" fmla="*/ 1008 h 1008"/>
                </a:gdLst>
                <a:ahLst/>
                <a:cxnLst>
                  <a:cxn ang="T10">
                    <a:pos x="T0" y="T1"/>
                  </a:cxn>
                  <a:cxn ang="T11">
                    <a:pos x="T2" y="T3"/>
                  </a:cxn>
                  <a:cxn ang="T12">
                    <a:pos x="T4" y="T5"/>
                  </a:cxn>
                  <a:cxn ang="T13">
                    <a:pos x="T6" y="T7"/>
                  </a:cxn>
                  <a:cxn ang="T14">
                    <a:pos x="T8" y="T9"/>
                  </a:cxn>
                </a:cxnLst>
                <a:rect l="T15" t="T16" r="T17" b="T18"/>
                <a:pathLst>
                  <a:path w="136" h="1008">
                    <a:moveTo>
                      <a:pt x="0" y="0"/>
                    </a:moveTo>
                    <a:lnTo>
                      <a:pt x="80" y="1008"/>
                    </a:lnTo>
                    <a:lnTo>
                      <a:pt x="136" y="920"/>
                    </a:lnTo>
                    <a:lnTo>
                      <a:pt x="56" y="48"/>
                    </a:lnTo>
                    <a:lnTo>
                      <a:pt x="0" y="0"/>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18474" name="Rectangle 18"/>
              <p:cNvSpPr>
                <a:spLocks noChangeArrowheads="1"/>
              </p:cNvSpPr>
              <p:nvPr/>
            </p:nvSpPr>
            <p:spPr bwMode="auto">
              <a:xfrm>
                <a:off x="2124" y="1610"/>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8475" name="Rectangle 19"/>
              <p:cNvSpPr>
                <a:spLocks noChangeArrowheads="1"/>
              </p:cNvSpPr>
              <p:nvPr/>
            </p:nvSpPr>
            <p:spPr bwMode="auto">
              <a:xfrm rot="5400000">
                <a:off x="306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8476" name="Rectangle 20"/>
              <p:cNvSpPr>
                <a:spLocks noChangeArrowheads="1"/>
              </p:cNvSpPr>
              <p:nvPr/>
            </p:nvSpPr>
            <p:spPr bwMode="auto">
              <a:xfrm rot="5400000">
                <a:off x="339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nvGrpSpPr>
              <p:cNvPr id="18477" name="Group 21"/>
              <p:cNvGrpSpPr>
                <a:grpSpLocks/>
              </p:cNvGrpSpPr>
              <p:nvPr/>
            </p:nvGrpSpPr>
            <p:grpSpPr bwMode="auto">
              <a:xfrm>
                <a:off x="2221" y="1871"/>
                <a:ext cx="518" cy="782"/>
                <a:chOff x="2400" y="1656"/>
                <a:chExt cx="752" cy="1136"/>
              </a:xfrm>
            </p:grpSpPr>
            <p:sp>
              <p:nvSpPr>
                <p:cNvPr id="18490" name="Freeform 22"/>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folHlink"/>
                </a:solidFill>
                <a:ln w="12700">
                  <a:solidFill>
                    <a:schemeClr val="bg1"/>
                  </a:solidFill>
                  <a:round/>
                  <a:headEnd/>
                  <a:tailEnd/>
                </a:ln>
              </p:spPr>
              <p:txBody>
                <a:bodyPr wrap="none" lIns="0" tIns="0" rIns="0" bIns="0" anchor="ctr">
                  <a:spAutoFit/>
                </a:bodyPr>
                <a:lstStyle/>
                <a:p>
                  <a:endParaRPr lang="en-US"/>
                </a:p>
              </p:txBody>
            </p:sp>
            <p:sp>
              <p:nvSpPr>
                <p:cNvPr id="18491" name="Freeform 23"/>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18492" name="Freeform 24"/>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18493" name="Freeform 25"/>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18494" name="Freeform 26"/>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lIns="0" tIns="0" rIns="0" bIns="0" anchor="ctr">
                  <a:spAutoFit/>
                </a:bodyPr>
                <a:lstStyle/>
                <a:p>
                  <a:endParaRPr lang="en-US"/>
                </a:p>
              </p:txBody>
            </p:sp>
            <p:sp>
              <p:nvSpPr>
                <p:cNvPr id="18495" name="Line 27"/>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8496" name="Line 28"/>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18478" name="Group 29"/>
              <p:cNvGrpSpPr>
                <a:grpSpLocks/>
              </p:cNvGrpSpPr>
              <p:nvPr/>
            </p:nvGrpSpPr>
            <p:grpSpPr bwMode="auto">
              <a:xfrm rot="-6511945">
                <a:off x="2834" y="1842"/>
                <a:ext cx="518" cy="783"/>
                <a:chOff x="2400" y="1656"/>
                <a:chExt cx="752" cy="1136"/>
              </a:xfrm>
            </p:grpSpPr>
            <p:sp>
              <p:nvSpPr>
                <p:cNvPr id="18483" name="Freeform 30"/>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tx1"/>
                </a:solidFill>
                <a:ln w="12700">
                  <a:solidFill>
                    <a:schemeClr val="bg1"/>
                  </a:solidFill>
                  <a:round/>
                  <a:headEnd/>
                  <a:tailEnd/>
                </a:ln>
              </p:spPr>
              <p:txBody>
                <a:bodyPr wrap="none" lIns="0" tIns="0" rIns="0" bIns="0" anchor="ctr">
                  <a:spAutoFit/>
                </a:bodyPr>
                <a:lstStyle/>
                <a:p>
                  <a:endParaRPr lang="en-US"/>
                </a:p>
              </p:txBody>
            </p:sp>
            <p:sp>
              <p:nvSpPr>
                <p:cNvPr id="18484" name="Freeform 31"/>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18485" name="Freeform 32"/>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18486" name="Freeform 33"/>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18487" name="Freeform 34"/>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18488" name="Line 35"/>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8489" name="Line 36"/>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18479" name="Freeform 37"/>
              <p:cNvSpPr>
                <a:spLocks/>
              </p:cNvSpPr>
              <p:nvPr/>
            </p:nvSpPr>
            <p:spPr bwMode="auto">
              <a:xfrm>
                <a:off x="2689" y="2097"/>
                <a:ext cx="62" cy="351"/>
              </a:xfrm>
              <a:custGeom>
                <a:avLst/>
                <a:gdLst>
                  <a:gd name="T0" fmla="*/ 3 w 168"/>
                  <a:gd name="T1" fmla="*/ 18 h 944"/>
                  <a:gd name="T2" fmla="*/ 0 w 168"/>
                  <a:gd name="T3" fmla="*/ 0 h 944"/>
                  <a:gd name="T4" fmla="*/ 0 w 168"/>
                  <a:gd name="T5" fmla="*/ 1 h 944"/>
                  <a:gd name="T6" fmla="*/ 2 w 168"/>
                  <a:gd name="T7" fmla="*/ 17 h 944"/>
                  <a:gd name="T8" fmla="*/ 3 w 168"/>
                  <a:gd name="T9" fmla="*/ 18 h 944"/>
                  <a:gd name="T10" fmla="*/ 0 60000 65536"/>
                  <a:gd name="T11" fmla="*/ 0 60000 65536"/>
                  <a:gd name="T12" fmla="*/ 0 60000 65536"/>
                  <a:gd name="T13" fmla="*/ 0 60000 65536"/>
                  <a:gd name="T14" fmla="*/ 0 60000 65536"/>
                  <a:gd name="T15" fmla="*/ 0 w 168"/>
                  <a:gd name="T16" fmla="*/ 0 h 944"/>
                  <a:gd name="T17" fmla="*/ 168 w 168"/>
                  <a:gd name="T18" fmla="*/ 944 h 944"/>
                </a:gdLst>
                <a:ahLst/>
                <a:cxnLst>
                  <a:cxn ang="T10">
                    <a:pos x="T0" y="T1"/>
                  </a:cxn>
                  <a:cxn ang="T11">
                    <a:pos x="T2" y="T3"/>
                  </a:cxn>
                  <a:cxn ang="T12">
                    <a:pos x="T4" y="T5"/>
                  </a:cxn>
                  <a:cxn ang="T13">
                    <a:pos x="T6" y="T7"/>
                  </a:cxn>
                  <a:cxn ang="T14">
                    <a:pos x="T8" y="T9"/>
                  </a:cxn>
                </a:cxnLst>
                <a:rect l="T15" t="T16" r="T17" b="T18"/>
                <a:pathLst>
                  <a:path w="168" h="944">
                    <a:moveTo>
                      <a:pt x="168" y="944"/>
                    </a:moveTo>
                    <a:lnTo>
                      <a:pt x="24" y="0"/>
                    </a:lnTo>
                    <a:lnTo>
                      <a:pt x="0" y="48"/>
                    </a:lnTo>
                    <a:lnTo>
                      <a:pt x="128" y="920"/>
                    </a:lnTo>
                    <a:lnTo>
                      <a:pt x="168" y="944"/>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18480" name="Freeform 38"/>
              <p:cNvSpPr>
                <a:spLocks/>
              </p:cNvSpPr>
              <p:nvPr/>
            </p:nvSpPr>
            <p:spPr bwMode="auto">
              <a:xfrm>
                <a:off x="2382" y="1853"/>
                <a:ext cx="354" cy="78"/>
              </a:xfrm>
              <a:custGeom>
                <a:avLst/>
                <a:gdLst>
                  <a:gd name="T0" fmla="*/ 0 w 952"/>
                  <a:gd name="T1" fmla="*/ 1 h 208"/>
                  <a:gd name="T2" fmla="*/ 1 w 952"/>
                  <a:gd name="T3" fmla="*/ 0 h 208"/>
                  <a:gd name="T4" fmla="*/ 18 w 952"/>
                  <a:gd name="T5" fmla="*/ 3 h 208"/>
                  <a:gd name="T6" fmla="*/ 18 w 952"/>
                  <a:gd name="T7" fmla="*/ 4 h 208"/>
                  <a:gd name="T8" fmla="*/ 0 w 952"/>
                  <a:gd name="T9" fmla="*/ 1 h 208"/>
                  <a:gd name="T10" fmla="*/ 0 60000 65536"/>
                  <a:gd name="T11" fmla="*/ 0 60000 65536"/>
                  <a:gd name="T12" fmla="*/ 0 60000 65536"/>
                  <a:gd name="T13" fmla="*/ 0 60000 65536"/>
                  <a:gd name="T14" fmla="*/ 0 60000 65536"/>
                  <a:gd name="T15" fmla="*/ 0 w 952"/>
                  <a:gd name="T16" fmla="*/ 0 h 208"/>
                  <a:gd name="T17" fmla="*/ 952 w 952"/>
                  <a:gd name="T18" fmla="*/ 208 h 208"/>
                </a:gdLst>
                <a:ahLst/>
                <a:cxnLst>
                  <a:cxn ang="T10">
                    <a:pos x="T0" y="T1"/>
                  </a:cxn>
                  <a:cxn ang="T11">
                    <a:pos x="T2" y="T3"/>
                  </a:cxn>
                  <a:cxn ang="T12">
                    <a:pos x="T4" y="T5"/>
                  </a:cxn>
                  <a:cxn ang="T13">
                    <a:pos x="T6" y="T7"/>
                  </a:cxn>
                  <a:cxn ang="T14">
                    <a:pos x="T8" y="T9"/>
                  </a:cxn>
                </a:cxnLst>
                <a:rect l="T15" t="T16" r="T17" b="T18"/>
                <a:pathLst>
                  <a:path w="952" h="208">
                    <a:moveTo>
                      <a:pt x="0" y="40"/>
                    </a:moveTo>
                    <a:lnTo>
                      <a:pt x="88" y="0"/>
                    </a:lnTo>
                    <a:lnTo>
                      <a:pt x="936" y="160"/>
                    </a:lnTo>
                    <a:lnTo>
                      <a:pt x="952" y="208"/>
                    </a:lnTo>
                    <a:lnTo>
                      <a:pt x="0" y="40"/>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18481" name="Rectangle 39"/>
              <p:cNvSpPr>
                <a:spLocks noChangeArrowheads="1"/>
              </p:cNvSpPr>
              <p:nvPr/>
            </p:nvSpPr>
            <p:spPr bwMode="auto">
              <a:xfrm>
                <a:off x="2124" y="2018"/>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8482" name="Rectangle 40"/>
              <p:cNvSpPr>
                <a:spLocks noChangeArrowheads="1"/>
              </p:cNvSpPr>
              <p:nvPr/>
            </p:nvSpPr>
            <p:spPr bwMode="auto">
              <a:xfrm>
                <a:off x="2124" y="2426"/>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grpSp>
          <p:nvGrpSpPr>
            <p:cNvPr id="18457" name="Group 41"/>
            <p:cNvGrpSpPr>
              <a:grpSpLocks/>
            </p:cNvGrpSpPr>
            <p:nvPr/>
          </p:nvGrpSpPr>
          <p:grpSpPr bwMode="auto">
            <a:xfrm>
              <a:off x="1066" y="2064"/>
              <a:ext cx="518" cy="515"/>
              <a:chOff x="3360" y="800"/>
              <a:chExt cx="620" cy="616"/>
            </a:xfrm>
          </p:grpSpPr>
          <p:sp>
            <p:nvSpPr>
              <p:cNvPr id="18458" name="AutoShape 42"/>
              <p:cNvSpPr>
                <a:spLocks noChangeArrowheads="1"/>
              </p:cNvSpPr>
              <p:nvPr/>
            </p:nvSpPr>
            <p:spPr bwMode="auto">
              <a:xfrm>
                <a:off x="3360" y="800"/>
                <a:ext cx="620" cy="616"/>
              </a:xfrm>
              <a:prstGeom prst="roundRect">
                <a:avLst>
                  <a:gd name="adj" fmla="val 16667"/>
                </a:avLst>
              </a:prstGeom>
              <a:solidFill>
                <a:srgbClr val="CCFFCC"/>
              </a:solidFill>
              <a:ln w="12700" algn="ctr">
                <a:solidFill>
                  <a:schemeClr val="bg1"/>
                </a:solidFill>
                <a:round/>
                <a:headEnd/>
                <a:tailEnd/>
              </a:ln>
            </p:spPr>
            <p:txBody>
              <a:bodyPr lIns="0" tIns="0" rIns="0" bIns="0" anchor="ctr">
                <a:spAutoFit/>
              </a:bodyPr>
              <a:lstStyle/>
              <a:p>
                <a:endParaRPr lang="en-US"/>
              </a:p>
            </p:txBody>
          </p:sp>
          <p:sp>
            <p:nvSpPr>
              <p:cNvPr id="18459" name="Freeform 43"/>
              <p:cNvSpPr>
                <a:spLocks/>
              </p:cNvSpPr>
              <p:nvPr/>
            </p:nvSpPr>
            <p:spPr bwMode="auto">
              <a:xfrm>
                <a:off x="3403" y="830"/>
                <a:ext cx="212" cy="274"/>
              </a:xfrm>
              <a:custGeom>
                <a:avLst/>
                <a:gdLst>
                  <a:gd name="T0" fmla="*/ 1 w 1052"/>
                  <a:gd name="T1" fmla="*/ 2 h 1352"/>
                  <a:gd name="T2" fmla="*/ 0 w 1052"/>
                  <a:gd name="T3" fmla="*/ 2 h 1352"/>
                  <a:gd name="T4" fmla="*/ 0 w 1052"/>
                  <a:gd name="T5" fmla="*/ 1 h 1352"/>
                  <a:gd name="T6" fmla="*/ 0 w 1052"/>
                  <a:gd name="T7" fmla="*/ 1 h 1352"/>
                  <a:gd name="T8" fmla="*/ 0 w 1052"/>
                  <a:gd name="T9" fmla="*/ 1 h 1352"/>
                  <a:gd name="T10" fmla="*/ 0 w 1052"/>
                  <a:gd name="T11" fmla="*/ 0 h 1352"/>
                  <a:gd name="T12" fmla="*/ 0 w 1052"/>
                  <a:gd name="T13" fmla="*/ 0 h 1352"/>
                  <a:gd name="T14" fmla="*/ 0 w 1052"/>
                  <a:gd name="T15" fmla="*/ 0 h 1352"/>
                  <a:gd name="T16" fmla="*/ 1 w 1052"/>
                  <a:gd name="T17" fmla="*/ 0 h 1352"/>
                  <a:gd name="T18" fmla="*/ 1 w 1052"/>
                  <a:gd name="T19" fmla="*/ 0 h 1352"/>
                  <a:gd name="T20" fmla="*/ 1 w 1052"/>
                  <a:gd name="T21" fmla="*/ 0 h 1352"/>
                  <a:gd name="T22" fmla="*/ 1 w 1052"/>
                  <a:gd name="T23" fmla="*/ 0 h 1352"/>
                  <a:gd name="T24" fmla="*/ 2 w 1052"/>
                  <a:gd name="T25" fmla="*/ 0 h 1352"/>
                  <a:gd name="T26" fmla="*/ 2 w 1052"/>
                  <a:gd name="T27" fmla="*/ 1 h 1352"/>
                  <a:gd name="T28" fmla="*/ 2 w 1052"/>
                  <a:gd name="T29" fmla="*/ 1 h 1352"/>
                  <a:gd name="T30" fmla="*/ 1 w 1052"/>
                  <a:gd name="T31" fmla="*/ 2 h 1352"/>
                  <a:gd name="T32" fmla="*/ 1 w 1052"/>
                  <a:gd name="T33" fmla="*/ 2 h 1352"/>
                  <a:gd name="T34" fmla="*/ 1 w 1052"/>
                  <a:gd name="T35" fmla="*/ 2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18460" name="Group 44"/>
              <p:cNvGrpSpPr>
                <a:grpSpLocks/>
              </p:cNvGrpSpPr>
              <p:nvPr/>
            </p:nvGrpSpPr>
            <p:grpSpPr bwMode="auto">
              <a:xfrm flipH="1">
                <a:off x="3749" y="1171"/>
                <a:ext cx="212" cy="213"/>
                <a:chOff x="1350" y="686"/>
                <a:chExt cx="1132" cy="1132"/>
              </a:xfrm>
            </p:grpSpPr>
            <p:sp>
              <p:nvSpPr>
                <p:cNvPr id="18462" name="AutoShape 45"/>
                <p:cNvSpPr>
                  <a:spLocks noChangeArrowheads="1"/>
                </p:cNvSpPr>
                <p:nvPr/>
              </p:nvSpPr>
              <p:spPr bwMode="auto">
                <a:xfrm>
                  <a:off x="1350" y="686"/>
                  <a:ext cx="1132" cy="1132"/>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pic>
              <p:nvPicPr>
                <p:cNvPr id="18463" name="Picture 46" descr="j015193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3" y="783"/>
                  <a:ext cx="38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18461" name="Picture 47" descr="BS01887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81" y="829"/>
                <a:ext cx="382"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sp>
        <p:nvSpPr>
          <p:cNvPr id="18437" name="Rectangle 48"/>
          <p:cNvSpPr>
            <a:spLocks noGrp="1" noChangeArrowheads="1"/>
          </p:cNvSpPr>
          <p:nvPr>
            <p:ph type="title"/>
          </p:nvPr>
        </p:nvSpPr>
        <p:spPr/>
        <p:txBody>
          <a:bodyPr/>
          <a:lstStyle/>
          <a:p>
            <a:r>
              <a:rPr lang="en-US" smtClean="0"/>
              <a:t>New loss completion</a:t>
            </a:r>
          </a:p>
        </p:txBody>
      </p:sp>
      <p:sp>
        <p:nvSpPr>
          <p:cNvPr id="18438" name="Rectangle 49"/>
          <p:cNvSpPr>
            <a:spLocks noGrp="1" noChangeArrowheads="1"/>
          </p:cNvSpPr>
          <p:nvPr>
            <p:ph idx="1"/>
          </p:nvPr>
        </p:nvSpPr>
        <p:spPr>
          <a:xfrm>
            <a:off x="519113" y="4440238"/>
            <a:ext cx="8318500" cy="1949450"/>
          </a:xfrm>
        </p:spPr>
        <p:txBody>
          <a:bodyPr/>
          <a:lstStyle/>
          <a:p>
            <a:pPr>
              <a:buFont typeface="Arial" charset="0"/>
              <a:buChar char="•"/>
            </a:pPr>
            <a:r>
              <a:rPr lang="en-US" smtClean="0"/>
              <a:t>To be saved as a new claim or exposure, the object must meet all conditions at "new loss completion"</a:t>
            </a:r>
          </a:p>
          <a:p>
            <a:pPr lvl="1"/>
            <a:r>
              <a:rPr lang="en-US" smtClean="0"/>
              <a:t>If a draft claim or exposure does not meet all conditions at this level, the save fails and the user is told which condition(s) the object does not yet meet</a:t>
            </a:r>
          </a:p>
        </p:txBody>
      </p:sp>
      <p:sp>
        <p:nvSpPr>
          <p:cNvPr id="18439" name="Text Box 50"/>
          <p:cNvSpPr txBox="1">
            <a:spLocks noChangeArrowheads="1"/>
          </p:cNvSpPr>
          <p:nvPr/>
        </p:nvSpPr>
        <p:spPr bwMode="auto">
          <a:xfrm>
            <a:off x="2747963" y="814388"/>
            <a:ext cx="1662112"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000" b="1"/>
              <a:t>New</a:t>
            </a:r>
            <a:br>
              <a:rPr lang="en-US" sz="2000" b="1"/>
            </a:br>
            <a:r>
              <a:rPr lang="en-US" sz="2000" b="1"/>
              <a:t>Loss</a:t>
            </a:r>
            <a:br>
              <a:rPr lang="en-US" sz="2000" b="1"/>
            </a:br>
            <a:r>
              <a:rPr lang="en-US" sz="2000" b="1"/>
              <a:t>Completion</a:t>
            </a:r>
          </a:p>
        </p:txBody>
      </p:sp>
      <p:sp>
        <p:nvSpPr>
          <p:cNvPr id="18440" name="Text Box 51"/>
          <p:cNvSpPr txBox="1">
            <a:spLocks noChangeArrowheads="1"/>
          </p:cNvSpPr>
          <p:nvPr/>
        </p:nvSpPr>
        <p:spPr bwMode="auto">
          <a:xfrm>
            <a:off x="4875213" y="814388"/>
            <a:ext cx="1662112"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000" b="1"/>
              <a:t>"Intermediate</a:t>
            </a:r>
            <a:br>
              <a:rPr lang="en-US" sz="2000" b="1"/>
            </a:br>
            <a:r>
              <a:rPr lang="en-US" sz="2000" b="1"/>
              <a:t>Levels of</a:t>
            </a:r>
            <a:br>
              <a:rPr lang="en-US" sz="2000" b="1"/>
            </a:br>
            <a:r>
              <a:rPr lang="en-US" sz="2000" b="1"/>
              <a:t>Maturity"</a:t>
            </a:r>
          </a:p>
        </p:txBody>
      </p:sp>
      <p:sp>
        <p:nvSpPr>
          <p:cNvPr id="18441" name="AutoShape 52"/>
          <p:cNvSpPr>
            <a:spLocks noChangeArrowheads="1"/>
          </p:cNvSpPr>
          <p:nvPr/>
        </p:nvSpPr>
        <p:spPr bwMode="auto">
          <a:xfrm>
            <a:off x="4859338" y="750888"/>
            <a:ext cx="1695450" cy="1081087"/>
          </a:xfrm>
          <a:prstGeom prst="roundRect">
            <a:avLst>
              <a:gd name="adj" fmla="val 16667"/>
            </a:avLst>
          </a:prstGeom>
          <a:noFill/>
          <a:ln w="28575" algn="ctr">
            <a:solidFill>
              <a:schemeClr val="bg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8442" name="Text Box 53"/>
          <p:cNvSpPr txBox="1">
            <a:spLocks noChangeArrowheads="1"/>
          </p:cNvSpPr>
          <p:nvPr/>
        </p:nvSpPr>
        <p:spPr bwMode="auto">
          <a:xfrm>
            <a:off x="620713" y="814388"/>
            <a:ext cx="1662112"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000" b="1"/>
              <a:t/>
            </a:r>
            <a:br>
              <a:rPr lang="en-US" sz="2000" b="1"/>
            </a:br>
            <a:r>
              <a:rPr lang="en-US" sz="2000" b="1"/>
              <a:t>(draft)</a:t>
            </a:r>
          </a:p>
        </p:txBody>
      </p:sp>
      <p:sp>
        <p:nvSpPr>
          <p:cNvPr id="18443" name="Text Box 54"/>
          <p:cNvSpPr txBox="1">
            <a:spLocks noChangeArrowheads="1"/>
          </p:cNvSpPr>
          <p:nvPr/>
        </p:nvSpPr>
        <p:spPr bwMode="auto">
          <a:xfrm>
            <a:off x="7004050" y="814388"/>
            <a:ext cx="1662113"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000" b="1"/>
              <a:t>Ability</a:t>
            </a:r>
            <a:br>
              <a:rPr lang="en-US" sz="2000" b="1"/>
            </a:br>
            <a:r>
              <a:rPr lang="en-US" sz="2000" b="1"/>
              <a:t>to</a:t>
            </a:r>
            <a:br>
              <a:rPr lang="en-US" sz="2000" b="1"/>
            </a:br>
            <a:r>
              <a:rPr lang="en-US" sz="2000" b="1"/>
              <a:t>Pay</a:t>
            </a:r>
          </a:p>
        </p:txBody>
      </p:sp>
      <p:sp>
        <p:nvSpPr>
          <p:cNvPr id="18444" name="AutoShape 55"/>
          <p:cNvSpPr>
            <a:spLocks noChangeArrowheads="1"/>
          </p:cNvSpPr>
          <p:nvPr/>
        </p:nvSpPr>
        <p:spPr bwMode="auto">
          <a:xfrm>
            <a:off x="6988175" y="750888"/>
            <a:ext cx="1695450" cy="1081087"/>
          </a:xfrm>
          <a:prstGeom prst="roundRect">
            <a:avLst>
              <a:gd name="adj" fmla="val 16667"/>
            </a:avLst>
          </a:prstGeom>
          <a:noFill/>
          <a:ln w="28575" algn="ctr">
            <a:solidFill>
              <a:schemeClr val="bg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2608184" name="AutoShape 56"/>
          <p:cNvSpPr>
            <a:spLocks noChangeArrowheads="1"/>
          </p:cNvSpPr>
          <p:nvPr/>
        </p:nvSpPr>
        <p:spPr bwMode="auto">
          <a:xfrm>
            <a:off x="2309813" y="1101725"/>
            <a:ext cx="433387" cy="347663"/>
          </a:xfrm>
          <a:prstGeom prst="rightArrow">
            <a:avLst>
              <a:gd name="adj1" fmla="val 49769"/>
              <a:gd name="adj2" fmla="val 59818"/>
            </a:avLst>
          </a:prstGeom>
          <a:gradFill rotWithShape="1">
            <a:gsLst>
              <a:gs pos="0">
                <a:schemeClr val="bg1">
                  <a:gamma/>
                  <a:tint val="0"/>
                  <a:invGamma/>
                </a:schemeClr>
              </a:gs>
              <a:gs pos="100000">
                <a:schemeClr val="bg1"/>
              </a:gs>
            </a:gsLst>
            <a:lin ang="0" scaled="1"/>
          </a:gradFill>
          <a:ln w="28575" algn="ctr">
            <a:noFill/>
            <a:miter lim="800000"/>
            <a:headEnd/>
            <a:tailEnd/>
          </a:ln>
          <a:effectLst/>
        </p:spPr>
        <p:txBody>
          <a:bodyPr wrap="none" lIns="0" tIns="0" rIns="0" bIns="0" anchor="ctr">
            <a:spAutoFit/>
          </a:bodyPr>
          <a:lstStyle/>
          <a:p>
            <a:pPr>
              <a:defRPr/>
            </a:pPr>
            <a:endParaRPr lang="en-US"/>
          </a:p>
        </p:txBody>
      </p:sp>
      <p:sp>
        <p:nvSpPr>
          <p:cNvPr id="18446" name="AutoShape 57"/>
          <p:cNvSpPr>
            <a:spLocks noChangeArrowheads="1"/>
          </p:cNvSpPr>
          <p:nvPr/>
        </p:nvSpPr>
        <p:spPr bwMode="auto">
          <a:xfrm>
            <a:off x="4441825" y="1101725"/>
            <a:ext cx="433388" cy="347663"/>
          </a:xfrm>
          <a:prstGeom prst="rightArrow">
            <a:avLst>
              <a:gd name="adj1" fmla="val 49769"/>
              <a:gd name="adj2" fmla="val 59818"/>
            </a:avLst>
          </a:prstGeom>
          <a:solidFill>
            <a:schemeClr val="bg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18447" name="AutoShape 58"/>
          <p:cNvSpPr>
            <a:spLocks noChangeArrowheads="1"/>
          </p:cNvSpPr>
          <p:nvPr/>
        </p:nvSpPr>
        <p:spPr bwMode="auto">
          <a:xfrm>
            <a:off x="6556375" y="1101725"/>
            <a:ext cx="433388" cy="347663"/>
          </a:xfrm>
          <a:prstGeom prst="rightArrow">
            <a:avLst>
              <a:gd name="adj1" fmla="val 49769"/>
              <a:gd name="adj2" fmla="val 59818"/>
            </a:avLst>
          </a:prstGeom>
          <a:solidFill>
            <a:schemeClr val="bg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grpSp>
        <p:nvGrpSpPr>
          <p:cNvPr id="18448" name="Group 59"/>
          <p:cNvGrpSpPr>
            <a:grpSpLocks/>
          </p:cNvGrpSpPr>
          <p:nvPr/>
        </p:nvGrpSpPr>
        <p:grpSpPr bwMode="auto">
          <a:xfrm>
            <a:off x="744538" y="2157413"/>
            <a:ext cx="1528762" cy="1638300"/>
            <a:chOff x="469" y="1359"/>
            <a:chExt cx="963" cy="1032"/>
          </a:xfrm>
        </p:grpSpPr>
        <p:sp>
          <p:nvSpPr>
            <p:cNvPr id="18450" name="Line 60"/>
            <p:cNvSpPr>
              <a:spLocks noChangeShapeType="1"/>
            </p:cNvSpPr>
            <p:nvPr/>
          </p:nvSpPr>
          <p:spPr bwMode="auto">
            <a:xfrm flipV="1">
              <a:off x="827" y="1741"/>
              <a:ext cx="0" cy="417"/>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8451" name="Line 61"/>
            <p:cNvSpPr>
              <a:spLocks noChangeShapeType="1"/>
            </p:cNvSpPr>
            <p:nvPr/>
          </p:nvSpPr>
          <p:spPr bwMode="auto">
            <a:xfrm>
              <a:off x="822" y="2163"/>
              <a:ext cx="419"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8452" name="Rectangle 62"/>
            <p:cNvSpPr>
              <a:spLocks noChangeArrowheads="1"/>
            </p:cNvSpPr>
            <p:nvPr/>
          </p:nvSpPr>
          <p:spPr bwMode="auto">
            <a:xfrm>
              <a:off x="469" y="1359"/>
              <a:ext cx="705" cy="520"/>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8453" name="AutoShape 63"/>
            <p:cNvSpPr>
              <a:spLocks noChangeArrowheads="1"/>
            </p:cNvSpPr>
            <p:nvPr/>
          </p:nvSpPr>
          <p:spPr bwMode="auto">
            <a:xfrm>
              <a:off x="994" y="1955"/>
              <a:ext cx="438" cy="436"/>
            </a:xfrm>
            <a:prstGeom prst="roundRect">
              <a:avLst>
                <a:gd name="adj" fmla="val 16667"/>
              </a:avLst>
            </a:prstGeom>
            <a:solidFill>
              <a:schemeClr val="tx1"/>
            </a:solidFill>
            <a:ln w="12700" algn="ctr">
              <a:solidFill>
                <a:schemeClr val="bg1"/>
              </a:solidFill>
              <a:round/>
              <a:headEnd/>
              <a:tailEnd/>
            </a:ln>
          </p:spPr>
          <p:txBody>
            <a:bodyPr lIns="0" tIns="0" rIns="0" bIns="0" anchor="ctr">
              <a:spAutoFit/>
            </a:bodyPr>
            <a:lstStyle/>
            <a:p>
              <a:endParaRPr lang="en-US"/>
            </a:p>
          </p:txBody>
        </p:sp>
      </p:grpSp>
      <p:sp>
        <p:nvSpPr>
          <p:cNvPr id="18449" name="AutoShape 64"/>
          <p:cNvSpPr>
            <a:spLocks noChangeArrowheads="1"/>
          </p:cNvSpPr>
          <p:nvPr/>
        </p:nvSpPr>
        <p:spPr bwMode="auto">
          <a:xfrm>
            <a:off x="5087938" y="2020888"/>
            <a:ext cx="1117600" cy="1117600"/>
          </a:xfrm>
          <a:prstGeom prst="octagon">
            <a:avLst>
              <a:gd name="adj" fmla="val 29287"/>
            </a:avLst>
          </a:prstGeom>
          <a:solidFill>
            <a:srgbClr val="FF0000"/>
          </a:solidFill>
          <a:ln w="28575" algn="ctr">
            <a:solidFill>
              <a:srgbClr val="FF0000"/>
            </a:solidFill>
            <a:miter lim="800000"/>
            <a:headEnd/>
            <a:tailEnd/>
          </a:ln>
        </p:spPr>
        <p:txBody>
          <a:bodyPr lIns="0" tIns="0" rIns="0" bIns="0" anchor="ctr">
            <a:spAutoFit/>
          </a:bodyPr>
          <a:lstStyle/>
          <a:p>
            <a:endParaRPr lang="en-US"/>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AutoShape 2"/>
          <p:cNvSpPr>
            <a:spLocks noChangeArrowheads="1"/>
          </p:cNvSpPr>
          <p:nvPr/>
        </p:nvSpPr>
        <p:spPr bwMode="auto">
          <a:xfrm>
            <a:off x="4859338" y="750888"/>
            <a:ext cx="1695450" cy="1081087"/>
          </a:xfrm>
          <a:prstGeom prst="roundRect">
            <a:avLst>
              <a:gd name="adj" fmla="val 16667"/>
            </a:avLst>
          </a:prstGeom>
          <a:solidFill>
            <a:schemeClr val="folHlink"/>
          </a:solidFill>
          <a:ln w="28575" algn="ctr">
            <a:solidFill>
              <a:schemeClr val="bg1"/>
            </a:solidFill>
            <a:round/>
            <a:headEnd/>
            <a:tailEnd/>
          </a:ln>
        </p:spPr>
        <p:txBody>
          <a:bodyPr lIns="0" tIns="0" rIns="0" bIns="0" anchor="ctr">
            <a:spAutoFit/>
          </a:bodyPr>
          <a:lstStyle/>
          <a:p>
            <a:endParaRPr lang="en-US"/>
          </a:p>
        </p:txBody>
      </p:sp>
      <p:sp>
        <p:nvSpPr>
          <p:cNvPr id="19459" name="AutoShape 3"/>
          <p:cNvSpPr>
            <a:spLocks noChangeArrowheads="1"/>
          </p:cNvSpPr>
          <p:nvPr/>
        </p:nvSpPr>
        <p:spPr bwMode="auto">
          <a:xfrm>
            <a:off x="1695450" y="2193925"/>
            <a:ext cx="5568950" cy="765175"/>
          </a:xfrm>
          <a:prstGeom prst="rightArrow">
            <a:avLst>
              <a:gd name="adj1" fmla="val 49778"/>
              <a:gd name="adj2" fmla="val 76925"/>
            </a:avLst>
          </a:prstGeom>
          <a:gradFill rotWithShape="1">
            <a:gsLst>
              <a:gs pos="0">
                <a:srgbClr val="FFFFFF"/>
              </a:gs>
              <a:gs pos="100000">
                <a:srgbClr val="99FF99"/>
              </a:gs>
            </a:gsLst>
            <a:lin ang="0" scaled="1"/>
          </a:gradFill>
          <a:ln w="28575" algn="ctr">
            <a:solidFill>
              <a:schemeClr val="bg1"/>
            </a:solidFill>
            <a:miter lim="800000"/>
            <a:headEnd/>
            <a:tailEnd/>
          </a:ln>
        </p:spPr>
        <p:txBody>
          <a:bodyPr lIns="0" tIns="0" rIns="0" bIns="0" anchor="ctr">
            <a:spAutoFit/>
          </a:bodyPr>
          <a:lstStyle/>
          <a:p>
            <a:endParaRPr lang="en-US"/>
          </a:p>
        </p:txBody>
      </p:sp>
      <p:grpSp>
        <p:nvGrpSpPr>
          <p:cNvPr id="19460" name="Group 4"/>
          <p:cNvGrpSpPr>
            <a:grpSpLocks/>
          </p:cNvGrpSpPr>
          <p:nvPr/>
        </p:nvGrpSpPr>
        <p:grpSpPr bwMode="auto">
          <a:xfrm>
            <a:off x="5118100" y="2157413"/>
            <a:ext cx="1528763" cy="1638300"/>
            <a:chOff x="445" y="1359"/>
            <a:chExt cx="1139" cy="1220"/>
          </a:xfrm>
        </p:grpSpPr>
        <p:sp>
          <p:nvSpPr>
            <p:cNvPr id="19483" name="Line 5"/>
            <p:cNvSpPr>
              <a:spLocks noChangeShapeType="1"/>
            </p:cNvSpPr>
            <p:nvPr/>
          </p:nvSpPr>
          <p:spPr bwMode="auto">
            <a:xfrm flipV="1">
              <a:off x="868" y="1810"/>
              <a:ext cx="0" cy="494"/>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9484" name="Line 6"/>
            <p:cNvSpPr>
              <a:spLocks noChangeShapeType="1"/>
            </p:cNvSpPr>
            <p:nvPr/>
          </p:nvSpPr>
          <p:spPr bwMode="auto">
            <a:xfrm>
              <a:off x="863" y="2309"/>
              <a:ext cx="495"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19485" name="Group 7"/>
            <p:cNvGrpSpPr>
              <a:grpSpLocks/>
            </p:cNvGrpSpPr>
            <p:nvPr/>
          </p:nvGrpSpPr>
          <p:grpSpPr bwMode="auto">
            <a:xfrm>
              <a:off x="445" y="1359"/>
              <a:ext cx="834" cy="615"/>
              <a:chOff x="2083" y="1606"/>
              <a:chExt cx="1489" cy="1097"/>
            </a:xfrm>
          </p:grpSpPr>
          <p:sp>
            <p:nvSpPr>
              <p:cNvPr id="19493" name="Rectangle 8"/>
              <p:cNvSpPr>
                <a:spLocks noChangeArrowheads="1"/>
              </p:cNvSpPr>
              <p:nvPr/>
            </p:nvSpPr>
            <p:spPr bwMode="auto">
              <a:xfrm>
                <a:off x="2083" y="1606"/>
                <a:ext cx="1489" cy="1097"/>
              </a:xfrm>
              <a:prstGeom prst="rect">
                <a:avLst/>
              </a:prstGeom>
              <a:solidFill>
                <a:srgbClr val="B2B2B2"/>
              </a:solidFill>
              <a:ln w="12700" algn="ctr">
                <a:solidFill>
                  <a:schemeClr val="bg1"/>
                </a:solidFill>
                <a:miter lim="800000"/>
                <a:headEnd/>
                <a:tailEnd/>
              </a:ln>
            </p:spPr>
            <p:txBody>
              <a:bodyPr lIns="0" tIns="0" rIns="0" bIns="0" anchor="ctr">
                <a:spAutoFit/>
              </a:bodyPr>
              <a:lstStyle/>
              <a:p>
                <a:endParaRPr lang="en-US"/>
              </a:p>
            </p:txBody>
          </p:sp>
          <p:sp>
            <p:nvSpPr>
              <p:cNvPr id="19494" name="Freeform 9"/>
              <p:cNvSpPr>
                <a:spLocks/>
              </p:cNvSpPr>
              <p:nvPr/>
            </p:nvSpPr>
            <p:spPr bwMode="auto">
              <a:xfrm>
                <a:off x="3351" y="2073"/>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19495" name="Freeform 10"/>
              <p:cNvSpPr>
                <a:spLocks/>
              </p:cNvSpPr>
              <p:nvPr/>
            </p:nvSpPr>
            <p:spPr bwMode="auto">
              <a:xfrm>
                <a:off x="3351" y="2259"/>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19496" name="Freeform 11"/>
              <p:cNvSpPr>
                <a:spLocks/>
              </p:cNvSpPr>
              <p:nvPr/>
            </p:nvSpPr>
            <p:spPr bwMode="auto">
              <a:xfrm>
                <a:off x="2238" y="2493"/>
                <a:ext cx="114" cy="207"/>
              </a:xfrm>
              <a:custGeom>
                <a:avLst/>
                <a:gdLst>
                  <a:gd name="T0" fmla="*/ 66 w 114"/>
                  <a:gd name="T1" fmla="*/ 0 h 207"/>
                  <a:gd name="T2" fmla="*/ 0 w 114"/>
                  <a:gd name="T3" fmla="*/ 207 h 207"/>
                  <a:gd name="T4" fmla="*/ 54 w 114"/>
                  <a:gd name="T5" fmla="*/ 207 h 207"/>
                  <a:gd name="T6" fmla="*/ 114 w 114"/>
                  <a:gd name="T7" fmla="*/ 18 h 207"/>
                  <a:gd name="T8" fmla="*/ 66 w 114"/>
                  <a:gd name="T9" fmla="*/ 0 h 207"/>
                  <a:gd name="T10" fmla="*/ 0 60000 65536"/>
                  <a:gd name="T11" fmla="*/ 0 60000 65536"/>
                  <a:gd name="T12" fmla="*/ 0 60000 65536"/>
                  <a:gd name="T13" fmla="*/ 0 60000 65536"/>
                  <a:gd name="T14" fmla="*/ 0 60000 65536"/>
                  <a:gd name="T15" fmla="*/ 0 w 114"/>
                  <a:gd name="T16" fmla="*/ 0 h 207"/>
                  <a:gd name="T17" fmla="*/ 114 w 114"/>
                  <a:gd name="T18" fmla="*/ 207 h 207"/>
                </a:gdLst>
                <a:ahLst/>
                <a:cxnLst>
                  <a:cxn ang="T10">
                    <a:pos x="T0" y="T1"/>
                  </a:cxn>
                  <a:cxn ang="T11">
                    <a:pos x="T2" y="T3"/>
                  </a:cxn>
                  <a:cxn ang="T12">
                    <a:pos x="T4" y="T5"/>
                  </a:cxn>
                  <a:cxn ang="T13">
                    <a:pos x="T6" y="T7"/>
                  </a:cxn>
                  <a:cxn ang="T14">
                    <a:pos x="T8" y="T9"/>
                  </a:cxn>
                </a:cxnLst>
                <a:rect l="T15" t="T16" r="T17" b="T18"/>
                <a:pathLst>
                  <a:path w="114" h="207">
                    <a:moveTo>
                      <a:pt x="66" y="0"/>
                    </a:moveTo>
                    <a:lnTo>
                      <a:pt x="0" y="207"/>
                    </a:lnTo>
                    <a:lnTo>
                      <a:pt x="54" y="207"/>
                    </a:lnTo>
                    <a:lnTo>
                      <a:pt x="114" y="18"/>
                    </a:lnTo>
                    <a:lnTo>
                      <a:pt x="66"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19497" name="Freeform 12"/>
              <p:cNvSpPr>
                <a:spLocks/>
              </p:cNvSpPr>
              <p:nvPr/>
            </p:nvSpPr>
            <p:spPr bwMode="auto">
              <a:xfrm>
                <a:off x="2436" y="2541"/>
                <a:ext cx="102" cy="159"/>
              </a:xfrm>
              <a:custGeom>
                <a:avLst/>
                <a:gdLst>
                  <a:gd name="T0" fmla="*/ 51 w 102"/>
                  <a:gd name="T1" fmla="*/ 0 h 159"/>
                  <a:gd name="T2" fmla="*/ 0 w 102"/>
                  <a:gd name="T3" fmla="*/ 159 h 159"/>
                  <a:gd name="T4" fmla="*/ 54 w 102"/>
                  <a:gd name="T5" fmla="*/ 159 h 159"/>
                  <a:gd name="T6" fmla="*/ 102 w 102"/>
                  <a:gd name="T7" fmla="*/ 0 h 159"/>
                  <a:gd name="T8" fmla="*/ 51 w 102"/>
                  <a:gd name="T9" fmla="*/ 0 h 159"/>
                  <a:gd name="T10" fmla="*/ 0 60000 65536"/>
                  <a:gd name="T11" fmla="*/ 0 60000 65536"/>
                  <a:gd name="T12" fmla="*/ 0 60000 65536"/>
                  <a:gd name="T13" fmla="*/ 0 60000 65536"/>
                  <a:gd name="T14" fmla="*/ 0 60000 65536"/>
                  <a:gd name="T15" fmla="*/ 0 w 102"/>
                  <a:gd name="T16" fmla="*/ 0 h 159"/>
                  <a:gd name="T17" fmla="*/ 102 w 102"/>
                  <a:gd name="T18" fmla="*/ 159 h 159"/>
                </a:gdLst>
                <a:ahLst/>
                <a:cxnLst>
                  <a:cxn ang="T10">
                    <a:pos x="T0" y="T1"/>
                  </a:cxn>
                  <a:cxn ang="T11">
                    <a:pos x="T2" y="T3"/>
                  </a:cxn>
                  <a:cxn ang="T12">
                    <a:pos x="T4" y="T5"/>
                  </a:cxn>
                  <a:cxn ang="T13">
                    <a:pos x="T6" y="T7"/>
                  </a:cxn>
                  <a:cxn ang="T14">
                    <a:pos x="T8" y="T9"/>
                  </a:cxn>
                </a:cxnLst>
                <a:rect l="T15" t="T16" r="T17" b="T18"/>
                <a:pathLst>
                  <a:path w="102" h="159">
                    <a:moveTo>
                      <a:pt x="51" y="0"/>
                    </a:moveTo>
                    <a:lnTo>
                      <a:pt x="0" y="159"/>
                    </a:lnTo>
                    <a:lnTo>
                      <a:pt x="54" y="159"/>
                    </a:lnTo>
                    <a:lnTo>
                      <a:pt x="102" y="0"/>
                    </a:lnTo>
                    <a:lnTo>
                      <a:pt x="51"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19498" name="Rectangle 13"/>
              <p:cNvSpPr>
                <a:spLocks noChangeArrowheads="1"/>
              </p:cNvSpPr>
              <p:nvPr/>
            </p:nvSpPr>
            <p:spPr bwMode="auto">
              <a:xfrm>
                <a:off x="2762" y="1606"/>
                <a:ext cx="810" cy="248"/>
              </a:xfrm>
              <a:prstGeom prst="rect">
                <a:avLst/>
              </a:prstGeom>
              <a:solidFill>
                <a:srgbClr val="009900"/>
              </a:solidFill>
              <a:ln w="12700" algn="ctr">
                <a:solidFill>
                  <a:schemeClr val="bg1"/>
                </a:solidFill>
                <a:miter lim="800000"/>
                <a:headEnd/>
                <a:tailEnd/>
              </a:ln>
            </p:spPr>
            <p:txBody>
              <a:bodyPr wrap="none" lIns="0" tIns="0" rIns="0" bIns="0" anchor="ctr">
                <a:spAutoFit/>
              </a:bodyPr>
              <a:lstStyle/>
              <a:p>
                <a:endParaRPr lang="en-US"/>
              </a:p>
            </p:txBody>
          </p:sp>
          <p:sp>
            <p:nvSpPr>
              <p:cNvPr id="19499" name="Rectangle 14"/>
              <p:cNvSpPr>
                <a:spLocks noChangeArrowheads="1"/>
              </p:cNvSpPr>
              <p:nvPr/>
            </p:nvSpPr>
            <p:spPr bwMode="auto">
              <a:xfrm>
                <a:off x="2778" y="1874"/>
                <a:ext cx="62" cy="827"/>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9500" name="AutoShape 15"/>
              <p:cNvSpPr>
                <a:spLocks noChangeArrowheads="1"/>
              </p:cNvSpPr>
              <p:nvPr/>
            </p:nvSpPr>
            <p:spPr bwMode="auto">
              <a:xfrm rot="2681173">
                <a:off x="2441" y="1752"/>
                <a:ext cx="559" cy="573"/>
              </a:xfrm>
              <a:prstGeom prst="irregularSeal2">
                <a:avLst/>
              </a:prstGeom>
              <a:gradFill rotWithShape="1">
                <a:gsLst>
                  <a:gs pos="0">
                    <a:srgbClr val="FFFF66"/>
                  </a:gs>
                  <a:gs pos="100000">
                    <a:srgbClr val="FF0000"/>
                  </a:gs>
                </a:gsLst>
                <a:path path="shape">
                  <a:fillToRect l="50000" t="50000" r="50000" b="50000"/>
                </a:path>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endParaRPr lang="en-US"/>
              </a:p>
            </p:txBody>
          </p:sp>
          <p:sp>
            <p:nvSpPr>
              <p:cNvPr id="19501" name="Freeform 16"/>
              <p:cNvSpPr>
                <a:spLocks/>
              </p:cNvSpPr>
              <p:nvPr/>
            </p:nvSpPr>
            <p:spPr bwMode="auto">
              <a:xfrm>
                <a:off x="2219" y="2561"/>
                <a:ext cx="369" cy="104"/>
              </a:xfrm>
              <a:custGeom>
                <a:avLst/>
                <a:gdLst>
                  <a:gd name="T0" fmla="*/ 0 w 992"/>
                  <a:gd name="T1" fmla="*/ 0 h 280"/>
                  <a:gd name="T2" fmla="*/ 19 w 992"/>
                  <a:gd name="T3" fmla="*/ 4 h 280"/>
                  <a:gd name="T4" fmla="*/ 18 w 992"/>
                  <a:gd name="T5" fmla="*/ 5 h 280"/>
                  <a:gd name="T6" fmla="*/ 0 w 992"/>
                  <a:gd name="T7" fmla="*/ 1 h 280"/>
                  <a:gd name="T8" fmla="*/ 0 w 992"/>
                  <a:gd name="T9" fmla="*/ 0 h 280"/>
                  <a:gd name="T10" fmla="*/ 0 60000 65536"/>
                  <a:gd name="T11" fmla="*/ 0 60000 65536"/>
                  <a:gd name="T12" fmla="*/ 0 60000 65536"/>
                  <a:gd name="T13" fmla="*/ 0 60000 65536"/>
                  <a:gd name="T14" fmla="*/ 0 60000 65536"/>
                  <a:gd name="T15" fmla="*/ 0 w 992"/>
                  <a:gd name="T16" fmla="*/ 0 h 280"/>
                  <a:gd name="T17" fmla="*/ 992 w 992"/>
                  <a:gd name="T18" fmla="*/ 280 h 280"/>
                </a:gdLst>
                <a:ahLst/>
                <a:cxnLst>
                  <a:cxn ang="T10">
                    <a:pos x="T0" y="T1"/>
                  </a:cxn>
                  <a:cxn ang="T11">
                    <a:pos x="T2" y="T3"/>
                  </a:cxn>
                  <a:cxn ang="T12">
                    <a:pos x="T4" y="T5"/>
                  </a:cxn>
                  <a:cxn ang="T13">
                    <a:pos x="T6" y="T7"/>
                  </a:cxn>
                  <a:cxn ang="T14">
                    <a:pos x="T8" y="T9"/>
                  </a:cxn>
                </a:cxnLst>
                <a:rect l="T15" t="T16" r="T17" b="T18"/>
                <a:pathLst>
                  <a:path w="992" h="280">
                    <a:moveTo>
                      <a:pt x="0" y="0"/>
                    </a:moveTo>
                    <a:lnTo>
                      <a:pt x="992" y="240"/>
                    </a:lnTo>
                    <a:lnTo>
                      <a:pt x="936" y="280"/>
                    </a:lnTo>
                    <a:lnTo>
                      <a:pt x="16" y="56"/>
                    </a:lnTo>
                    <a:lnTo>
                      <a:pt x="0" y="0"/>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19502" name="Freeform 17"/>
              <p:cNvSpPr>
                <a:spLocks/>
              </p:cNvSpPr>
              <p:nvPr/>
            </p:nvSpPr>
            <p:spPr bwMode="auto">
              <a:xfrm>
                <a:off x="3429" y="2008"/>
                <a:ext cx="51" cy="375"/>
              </a:xfrm>
              <a:custGeom>
                <a:avLst/>
                <a:gdLst>
                  <a:gd name="T0" fmla="*/ 0 w 136"/>
                  <a:gd name="T1" fmla="*/ 0 h 1008"/>
                  <a:gd name="T2" fmla="*/ 2 w 136"/>
                  <a:gd name="T3" fmla="*/ 19 h 1008"/>
                  <a:gd name="T4" fmla="*/ 3 w 136"/>
                  <a:gd name="T5" fmla="*/ 17 h 1008"/>
                  <a:gd name="T6" fmla="*/ 1 w 136"/>
                  <a:gd name="T7" fmla="*/ 1 h 1008"/>
                  <a:gd name="T8" fmla="*/ 0 w 136"/>
                  <a:gd name="T9" fmla="*/ 0 h 1008"/>
                  <a:gd name="T10" fmla="*/ 0 60000 65536"/>
                  <a:gd name="T11" fmla="*/ 0 60000 65536"/>
                  <a:gd name="T12" fmla="*/ 0 60000 65536"/>
                  <a:gd name="T13" fmla="*/ 0 60000 65536"/>
                  <a:gd name="T14" fmla="*/ 0 60000 65536"/>
                  <a:gd name="T15" fmla="*/ 0 w 136"/>
                  <a:gd name="T16" fmla="*/ 0 h 1008"/>
                  <a:gd name="T17" fmla="*/ 136 w 136"/>
                  <a:gd name="T18" fmla="*/ 1008 h 1008"/>
                </a:gdLst>
                <a:ahLst/>
                <a:cxnLst>
                  <a:cxn ang="T10">
                    <a:pos x="T0" y="T1"/>
                  </a:cxn>
                  <a:cxn ang="T11">
                    <a:pos x="T2" y="T3"/>
                  </a:cxn>
                  <a:cxn ang="T12">
                    <a:pos x="T4" y="T5"/>
                  </a:cxn>
                  <a:cxn ang="T13">
                    <a:pos x="T6" y="T7"/>
                  </a:cxn>
                  <a:cxn ang="T14">
                    <a:pos x="T8" y="T9"/>
                  </a:cxn>
                </a:cxnLst>
                <a:rect l="T15" t="T16" r="T17" b="T18"/>
                <a:pathLst>
                  <a:path w="136" h="1008">
                    <a:moveTo>
                      <a:pt x="0" y="0"/>
                    </a:moveTo>
                    <a:lnTo>
                      <a:pt x="80" y="1008"/>
                    </a:lnTo>
                    <a:lnTo>
                      <a:pt x="136" y="920"/>
                    </a:lnTo>
                    <a:lnTo>
                      <a:pt x="56" y="48"/>
                    </a:lnTo>
                    <a:lnTo>
                      <a:pt x="0" y="0"/>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19503" name="Rectangle 18"/>
              <p:cNvSpPr>
                <a:spLocks noChangeArrowheads="1"/>
              </p:cNvSpPr>
              <p:nvPr/>
            </p:nvSpPr>
            <p:spPr bwMode="auto">
              <a:xfrm>
                <a:off x="2124" y="1610"/>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9504" name="Rectangle 19"/>
              <p:cNvSpPr>
                <a:spLocks noChangeArrowheads="1"/>
              </p:cNvSpPr>
              <p:nvPr/>
            </p:nvSpPr>
            <p:spPr bwMode="auto">
              <a:xfrm rot="5400000">
                <a:off x="306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9505" name="Rectangle 20"/>
              <p:cNvSpPr>
                <a:spLocks noChangeArrowheads="1"/>
              </p:cNvSpPr>
              <p:nvPr/>
            </p:nvSpPr>
            <p:spPr bwMode="auto">
              <a:xfrm rot="5400000">
                <a:off x="339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nvGrpSpPr>
              <p:cNvPr id="19506" name="Group 21"/>
              <p:cNvGrpSpPr>
                <a:grpSpLocks/>
              </p:cNvGrpSpPr>
              <p:nvPr/>
            </p:nvGrpSpPr>
            <p:grpSpPr bwMode="auto">
              <a:xfrm>
                <a:off x="2221" y="1871"/>
                <a:ext cx="518" cy="782"/>
                <a:chOff x="2400" y="1656"/>
                <a:chExt cx="752" cy="1136"/>
              </a:xfrm>
            </p:grpSpPr>
            <p:sp>
              <p:nvSpPr>
                <p:cNvPr id="19519" name="Freeform 22"/>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folHlink"/>
                </a:solidFill>
                <a:ln w="12700">
                  <a:solidFill>
                    <a:schemeClr val="bg1"/>
                  </a:solidFill>
                  <a:round/>
                  <a:headEnd/>
                  <a:tailEnd/>
                </a:ln>
              </p:spPr>
              <p:txBody>
                <a:bodyPr wrap="none" lIns="0" tIns="0" rIns="0" bIns="0" anchor="ctr">
                  <a:spAutoFit/>
                </a:bodyPr>
                <a:lstStyle/>
                <a:p>
                  <a:endParaRPr lang="en-US"/>
                </a:p>
              </p:txBody>
            </p:sp>
            <p:sp>
              <p:nvSpPr>
                <p:cNvPr id="19520" name="Freeform 23"/>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19521" name="Freeform 24"/>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19522" name="Freeform 25"/>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19523" name="Freeform 26"/>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lIns="0" tIns="0" rIns="0" bIns="0" anchor="ctr">
                  <a:spAutoFit/>
                </a:bodyPr>
                <a:lstStyle/>
                <a:p>
                  <a:endParaRPr lang="en-US"/>
                </a:p>
              </p:txBody>
            </p:sp>
            <p:sp>
              <p:nvSpPr>
                <p:cNvPr id="19524" name="Line 27"/>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9525" name="Line 28"/>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19507" name="Group 29"/>
              <p:cNvGrpSpPr>
                <a:grpSpLocks/>
              </p:cNvGrpSpPr>
              <p:nvPr/>
            </p:nvGrpSpPr>
            <p:grpSpPr bwMode="auto">
              <a:xfrm rot="-6511945">
                <a:off x="2834" y="1842"/>
                <a:ext cx="518" cy="783"/>
                <a:chOff x="2400" y="1656"/>
                <a:chExt cx="752" cy="1136"/>
              </a:xfrm>
            </p:grpSpPr>
            <p:sp>
              <p:nvSpPr>
                <p:cNvPr id="19512" name="Freeform 30"/>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tx1"/>
                </a:solidFill>
                <a:ln w="12700">
                  <a:solidFill>
                    <a:schemeClr val="bg1"/>
                  </a:solidFill>
                  <a:round/>
                  <a:headEnd/>
                  <a:tailEnd/>
                </a:ln>
              </p:spPr>
              <p:txBody>
                <a:bodyPr wrap="none" lIns="0" tIns="0" rIns="0" bIns="0" anchor="ctr">
                  <a:spAutoFit/>
                </a:bodyPr>
                <a:lstStyle/>
                <a:p>
                  <a:endParaRPr lang="en-US"/>
                </a:p>
              </p:txBody>
            </p:sp>
            <p:sp>
              <p:nvSpPr>
                <p:cNvPr id="19513" name="Freeform 31"/>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19514" name="Freeform 32"/>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19515" name="Freeform 33"/>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19516" name="Freeform 34"/>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19517" name="Line 35"/>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9518" name="Line 36"/>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19508" name="Freeform 37"/>
              <p:cNvSpPr>
                <a:spLocks/>
              </p:cNvSpPr>
              <p:nvPr/>
            </p:nvSpPr>
            <p:spPr bwMode="auto">
              <a:xfrm>
                <a:off x="2689" y="2097"/>
                <a:ext cx="62" cy="351"/>
              </a:xfrm>
              <a:custGeom>
                <a:avLst/>
                <a:gdLst>
                  <a:gd name="T0" fmla="*/ 3 w 168"/>
                  <a:gd name="T1" fmla="*/ 18 h 944"/>
                  <a:gd name="T2" fmla="*/ 0 w 168"/>
                  <a:gd name="T3" fmla="*/ 0 h 944"/>
                  <a:gd name="T4" fmla="*/ 0 w 168"/>
                  <a:gd name="T5" fmla="*/ 1 h 944"/>
                  <a:gd name="T6" fmla="*/ 2 w 168"/>
                  <a:gd name="T7" fmla="*/ 17 h 944"/>
                  <a:gd name="T8" fmla="*/ 3 w 168"/>
                  <a:gd name="T9" fmla="*/ 18 h 944"/>
                  <a:gd name="T10" fmla="*/ 0 60000 65536"/>
                  <a:gd name="T11" fmla="*/ 0 60000 65536"/>
                  <a:gd name="T12" fmla="*/ 0 60000 65536"/>
                  <a:gd name="T13" fmla="*/ 0 60000 65536"/>
                  <a:gd name="T14" fmla="*/ 0 60000 65536"/>
                  <a:gd name="T15" fmla="*/ 0 w 168"/>
                  <a:gd name="T16" fmla="*/ 0 h 944"/>
                  <a:gd name="T17" fmla="*/ 168 w 168"/>
                  <a:gd name="T18" fmla="*/ 944 h 944"/>
                </a:gdLst>
                <a:ahLst/>
                <a:cxnLst>
                  <a:cxn ang="T10">
                    <a:pos x="T0" y="T1"/>
                  </a:cxn>
                  <a:cxn ang="T11">
                    <a:pos x="T2" y="T3"/>
                  </a:cxn>
                  <a:cxn ang="T12">
                    <a:pos x="T4" y="T5"/>
                  </a:cxn>
                  <a:cxn ang="T13">
                    <a:pos x="T6" y="T7"/>
                  </a:cxn>
                  <a:cxn ang="T14">
                    <a:pos x="T8" y="T9"/>
                  </a:cxn>
                </a:cxnLst>
                <a:rect l="T15" t="T16" r="T17" b="T18"/>
                <a:pathLst>
                  <a:path w="168" h="944">
                    <a:moveTo>
                      <a:pt x="168" y="944"/>
                    </a:moveTo>
                    <a:lnTo>
                      <a:pt x="24" y="0"/>
                    </a:lnTo>
                    <a:lnTo>
                      <a:pt x="0" y="48"/>
                    </a:lnTo>
                    <a:lnTo>
                      <a:pt x="128" y="920"/>
                    </a:lnTo>
                    <a:lnTo>
                      <a:pt x="168" y="944"/>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19509" name="Freeform 38"/>
              <p:cNvSpPr>
                <a:spLocks/>
              </p:cNvSpPr>
              <p:nvPr/>
            </p:nvSpPr>
            <p:spPr bwMode="auto">
              <a:xfrm>
                <a:off x="2382" y="1853"/>
                <a:ext cx="354" cy="78"/>
              </a:xfrm>
              <a:custGeom>
                <a:avLst/>
                <a:gdLst>
                  <a:gd name="T0" fmla="*/ 0 w 952"/>
                  <a:gd name="T1" fmla="*/ 1 h 208"/>
                  <a:gd name="T2" fmla="*/ 1 w 952"/>
                  <a:gd name="T3" fmla="*/ 0 h 208"/>
                  <a:gd name="T4" fmla="*/ 18 w 952"/>
                  <a:gd name="T5" fmla="*/ 3 h 208"/>
                  <a:gd name="T6" fmla="*/ 18 w 952"/>
                  <a:gd name="T7" fmla="*/ 4 h 208"/>
                  <a:gd name="T8" fmla="*/ 0 w 952"/>
                  <a:gd name="T9" fmla="*/ 1 h 208"/>
                  <a:gd name="T10" fmla="*/ 0 60000 65536"/>
                  <a:gd name="T11" fmla="*/ 0 60000 65536"/>
                  <a:gd name="T12" fmla="*/ 0 60000 65536"/>
                  <a:gd name="T13" fmla="*/ 0 60000 65536"/>
                  <a:gd name="T14" fmla="*/ 0 60000 65536"/>
                  <a:gd name="T15" fmla="*/ 0 w 952"/>
                  <a:gd name="T16" fmla="*/ 0 h 208"/>
                  <a:gd name="T17" fmla="*/ 952 w 952"/>
                  <a:gd name="T18" fmla="*/ 208 h 208"/>
                </a:gdLst>
                <a:ahLst/>
                <a:cxnLst>
                  <a:cxn ang="T10">
                    <a:pos x="T0" y="T1"/>
                  </a:cxn>
                  <a:cxn ang="T11">
                    <a:pos x="T2" y="T3"/>
                  </a:cxn>
                  <a:cxn ang="T12">
                    <a:pos x="T4" y="T5"/>
                  </a:cxn>
                  <a:cxn ang="T13">
                    <a:pos x="T6" y="T7"/>
                  </a:cxn>
                  <a:cxn ang="T14">
                    <a:pos x="T8" y="T9"/>
                  </a:cxn>
                </a:cxnLst>
                <a:rect l="T15" t="T16" r="T17" b="T18"/>
                <a:pathLst>
                  <a:path w="952" h="208">
                    <a:moveTo>
                      <a:pt x="0" y="40"/>
                    </a:moveTo>
                    <a:lnTo>
                      <a:pt x="88" y="0"/>
                    </a:lnTo>
                    <a:lnTo>
                      <a:pt x="936" y="160"/>
                    </a:lnTo>
                    <a:lnTo>
                      <a:pt x="952" y="208"/>
                    </a:lnTo>
                    <a:lnTo>
                      <a:pt x="0" y="40"/>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19510" name="Rectangle 39"/>
              <p:cNvSpPr>
                <a:spLocks noChangeArrowheads="1"/>
              </p:cNvSpPr>
              <p:nvPr/>
            </p:nvSpPr>
            <p:spPr bwMode="auto">
              <a:xfrm>
                <a:off x="2124" y="2018"/>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9511" name="Rectangle 40"/>
              <p:cNvSpPr>
                <a:spLocks noChangeArrowheads="1"/>
              </p:cNvSpPr>
              <p:nvPr/>
            </p:nvSpPr>
            <p:spPr bwMode="auto">
              <a:xfrm>
                <a:off x="2124" y="2426"/>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grpSp>
          <p:nvGrpSpPr>
            <p:cNvPr id="19486" name="Group 41"/>
            <p:cNvGrpSpPr>
              <a:grpSpLocks/>
            </p:cNvGrpSpPr>
            <p:nvPr/>
          </p:nvGrpSpPr>
          <p:grpSpPr bwMode="auto">
            <a:xfrm>
              <a:off x="1066" y="2064"/>
              <a:ext cx="518" cy="515"/>
              <a:chOff x="3360" y="800"/>
              <a:chExt cx="620" cy="616"/>
            </a:xfrm>
          </p:grpSpPr>
          <p:sp>
            <p:nvSpPr>
              <p:cNvPr id="19487" name="AutoShape 42"/>
              <p:cNvSpPr>
                <a:spLocks noChangeArrowheads="1"/>
              </p:cNvSpPr>
              <p:nvPr/>
            </p:nvSpPr>
            <p:spPr bwMode="auto">
              <a:xfrm>
                <a:off x="3360" y="800"/>
                <a:ext cx="620" cy="616"/>
              </a:xfrm>
              <a:prstGeom prst="roundRect">
                <a:avLst>
                  <a:gd name="adj" fmla="val 16667"/>
                </a:avLst>
              </a:prstGeom>
              <a:solidFill>
                <a:srgbClr val="CCFFCC"/>
              </a:solidFill>
              <a:ln w="12700" algn="ctr">
                <a:solidFill>
                  <a:schemeClr val="bg1"/>
                </a:solidFill>
                <a:round/>
                <a:headEnd/>
                <a:tailEnd/>
              </a:ln>
            </p:spPr>
            <p:txBody>
              <a:bodyPr lIns="0" tIns="0" rIns="0" bIns="0" anchor="ctr">
                <a:spAutoFit/>
              </a:bodyPr>
              <a:lstStyle/>
              <a:p>
                <a:endParaRPr lang="en-US"/>
              </a:p>
            </p:txBody>
          </p:sp>
          <p:sp>
            <p:nvSpPr>
              <p:cNvPr id="19488" name="Freeform 43"/>
              <p:cNvSpPr>
                <a:spLocks/>
              </p:cNvSpPr>
              <p:nvPr/>
            </p:nvSpPr>
            <p:spPr bwMode="auto">
              <a:xfrm>
                <a:off x="3403" y="830"/>
                <a:ext cx="212" cy="274"/>
              </a:xfrm>
              <a:custGeom>
                <a:avLst/>
                <a:gdLst>
                  <a:gd name="T0" fmla="*/ 1 w 1052"/>
                  <a:gd name="T1" fmla="*/ 2 h 1352"/>
                  <a:gd name="T2" fmla="*/ 0 w 1052"/>
                  <a:gd name="T3" fmla="*/ 2 h 1352"/>
                  <a:gd name="T4" fmla="*/ 0 w 1052"/>
                  <a:gd name="T5" fmla="*/ 1 h 1352"/>
                  <a:gd name="T6" fmla="*/ 0 w 1052"/>
                  <a:gd name="T7" fmla="*/ 1 h 1352"/>
                  <a:gd name="T8" fmla="*/ 0 w 1052"/>
                  <a:gd name="T9" fmla="*/ 1 h 1352"/>
                  <a:gd name="T10" fmla="*/ 0 w 1052"/>
                  <a:gd name="T11" fmla="*/ 0 h 1352"/>
                  <a:gd name="T12" fmla="*/ 0 w 1052"/>
                  <a:gd name="T13" fmla="*/ 0 h 1352"/>
                  <a:gd name="T14" fmla="*/ 0 w 1052"/>
                  <a:gd name="T15" fmla="*/ 0 h 1352"/>
                  <a:gd name="T16" fmla="*/ 1 w 1052"/>
                  <a:gd name="T17" fmla="*/ 0 h 1352"/>
                  <a:gd name="T18" fmla="*/ 1 w 1052"/>
                  <a:gd name="T19" fmla="*/ 0 h 1352"/>
                  <a:gd name="T20" fmla="*/ 1 w 1052"/>
                  <a:gd name="T21" fmla="*/ 0 h 1352"/>
                  <a:gd name="T22" fmla="*/ 1 w 1052"/>
                  <a:gd name="T23" fmla="*/ 0 h 1352"/>
                  <a:gd name="T24" fmla="*/ 2 w 1052"/>
                  <a:gd name="T25" fmla="*/ 0 h 1352"/>
                  <a:gd name="T26" fmla="*/ 2 w 1052"/>
                  <a:gd name="T27" fmla="*/ 1 h 1352"/>
                  <a:gd name="T28" fmla="*/ 2 w 1052"/>
                  <a:gd name="T29" fmla="*/ 1 h 1352"/>
                  <a:gd name="T30" fmla="*/ 1 w 1052"/>
                  <a:gd name="T31" fmla="*/ 2 h 1352"/>
                  <a:gd name="T32" fmla="*/ 1 w 1052"/>
                  <a:gd name="T33" fmla="*/ 2 h 1352"/>
                  <a:gd name="T34" fmla="*/ 1 w 1052"/>
                  <a:gd name="T35" fmla="*/ 2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19489" name="Group 44"/>
              <p:cNvGrpSpPr>
                <a:grpSpLocks/>
              </p:cNvGrpSpPr>
              <p:nvPr/>
            </p:nvGrpSpPr>
            <p:grpSpPr bwMode="auto">
              <a:xfrm flipH="1">
                <a:off x="3749" y="1171"/>
                <a:ext cx="212" cy="213"/>
                <a:chOff x="1350" y="686"/>
                <a:chExt cx="1132" cy="1132"/>
              </a:xfrm>
            </p:grpSpPr>
            <p:sp>
              <p:nvSpPr>
                <p:cNvPr id="19491" name="AutoShape 45"/>
                <p:cNvSpPr>
                  <a:spLocks noChangeArrowheads="1"/>
                </p:cNvSpPr>
                <p:nvPr/>
              </p:nvSpPr>
              <p:spPr bwMode="auto">
                <a:xfrm>
                  <a:off x="1350" y="686"/>
                  <a:ext cx="1132" cy="1132"/>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pic>
              <p:nvPicPr>
                <p:cNvPr id="19492" name="Picture 46" descr="j015193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3" y="783"/>
                  <a:ext cx="38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19490" name="Picture 47" descr="BS01887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81" y="829"/>
                <a:ext cx="382"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grpSp>
        <p:nvGrpSpPr>
          <p:cNvPr id="19461" name="Group 48"/>
          <p:cNvGrpSpPr>
            <a:grpSpLocks/>
          </p:cNvGrpSpPr>
          <p:nvPr/>
        </p:nvGrpSpPr>
        <p:grpSpPr bwMode="auto">
          <a:xfrm>
            <a:off x="744538" y="2157413"/>
            <a:ext cx="1528762" cy="1638300"/>
            <a:chOff x="469" y="1359"/>
            <a:chExt cx="963" cy="1032"/>
          </a:xfrm>
        </p:grpSpPr>
        <p:sp>
          <p:nvSpPr>
            <p:cNvPr id="19479" name="Line 49"/>
            <p:cNvSpPr>
              <a:spLocks noChangeShapeType="1"/>
            </p:cNvSpPr>
            <p:nvPr/>
          </p:nvSpPr>
          <p:spPr bwMode="auto">
            <a:xfrm flipV="1">
              <a:off x="827" y="1741"/>
              <a:ext cx="0" cy="417"/>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9480" name="Line 50"/>
            <p:cNvSpPr>
              <a:spLocks noChangeShapeType="1"/>
            </p:cNvSpPr>
            <p:nvPr/>
          </p:nvSpPr>
          <p:spPr bwMode="auto">
            <a:xfrm>
              <a:off x="822" y="2163"/>
              <a:ext cx="419"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9481" name="Rectangle 51"/>
            <p:cNvSpPr>
              <a:spLocks noChangeArrowheads="1"/>
            </p:cNvSpPr>
            <p:nvPr/>
          </p:nvSpPr>
          <p:spPr bwMode="auto">
            <a:xfrm>
              <a:off x="469" y="1359"/>
              <a:ext cx="705" cy="520"/>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9482" name="AutoShape 52"/>
            <p:cNvSpPr>
              <a:spLocks noChangeArrowheads="1"/>
            </p:cNvSpPr>
            <p:nvPr/>
          </p:nvSpPr>
          <p:spPr bwMode="auto">
            <a:xfrm>
              <a:off x="994" y="1955"/>
              <a:ext cx="438" cy="436"/>
            </a:xfrm>
            <a:prstGeom prst="roundRect">
              <a:avLst>
                <a:gd name="adj" fmla="val 16667"/>
              </a:avLst>
            </a:prstGeom>
            <a:solidFill>
              <a:schemeClr val="tx1"/>
            </a:solidFill>
            <a:ln w="12700" algn="ctr">
              <a:solidFill>
                <a:schemeClr val="bg1"/>
              </a:solidFill>
              <a:round/>
              <a:headEnd/>
              <a:tailEnd/>
            </a:ln>
          </p:spPr>
          <p:txBody>
            <a:bodyPr lIns="0" tIns="0" rIns="0" bIns="0" anchor="ctr">
              <a:spAutoFit/>
            </a:bodyPr>
            <a:lstStyle/>
            <a:p>
              <a:endParaRPr lang="en-US"/>
            </a:p>
          </p:txBody>
        </p:sp>
      </p:grpSp>
      <p:grpSp>
        <p:nvGrpSpPr>
          <p:cNvPr id="19462" name="Group 53"/>
          <p:cNvGrpSpPr>
            <a:grpSpLocks/>
          </p:cNvGrpSpPr>
          <p:nvPr/>
        </p:nvGrpSpPr>
        <p:grpSpPr bwMode="auto">
          <a:xfrm>
            <a:off x="3006725" y="2157413"/>
            <a:ext cx="1528763" cy="1638300"/>
            <a:chOff x="469" y="1359"/>
            <a:chExt cx="963" cy="1032"/>
          </a:xfrm>
        </p:grpSpPr>
        <p:sp>
          <p:nvSpPr>
            <p:cNvPr id="19475" name="Line 54"/>
            <p:cNvSpPr>
              <a:spLocks noChangeShapeType="1"/>
            </p:cNvSpPr>
            <p:nvPr/>
          </p:nvSpPr>
          <p:spPr bwMode="auto">
            <a:xfrm flipV="1">
              <a:off x="827" y="1741"/>
              <a:ext cx="0" cy="417"/>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9476" name="Line 55"/>
            <p:cNvSpPr>
              <a:spLocks noChangeShapeType="1"/>
            </p:cNvSpPr>
            <p:nvPr/>
          </p:nvSpPr>
          <p:spPr bwMode="auto">
            <a:xfrm>
              <a:off x="822" y="2163"/>
              <a:ext cx="419"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9477" name="Rectangle 56"/>
            <p:cNvSpPr>
              <a:spLocks noChangeArrowheads="1"/>
            </p:cNvSpPr>
            <p:nvPr/>
          </p:nvSpPr>
          <p:spPr bwMode="auto">
            <a:xfrm>
              <a:off x="469" y="1359"/>
              <a:ext cx="705" cy="520"/>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9478" name="AutoShape 57"/>
            <p:cNvSpPr>
              <a:spLocks noChangeArrowheads="1"/>
            </p:cNvSpPr>
            <p:nvPr/>
          </p:nvSpPr>
          <p:spPr bwMode="auto">
            <a:xfrm>
              <a:off x="994" y="1955"/>
              <a:ext cx="438" cy="436"/>
            </a:xfrm>
            <a:prstGeom prst="roundRect">
              <a:avLst>
                <a:gd name="adj" fmla="val 16667"/>
              </a:avLst>
            </a:prstGeom>
            <a:solidFill>
              <a:schemeClr val="tx1"/>
            </a:solidFill>
            <a:ln w="12700" algn="ctr">
              <a:solidFill>
                <a:schemeClr val="bg1"/>
              </a:solidFill>
              <a:round/>
              <a:headEnd/>
              <a:tailEnd/>
            </a:ln>
          </p:spPr>
          <p:txBody>
            <a:bodyPr lIns="0" tIns="0" rIns="0" bIns="0" anchor="ctr">
              <a:spAutoFit/>
            </a:bodyPr>
            <a:lstStyle/>
            <a:p>
              <a:endParaRPr lang="en-US"/>
            </a:p>
          </p:txBody>
        </p:sp>
      </p:grpSp>
      <p:sp>
        <p:nvSpPr>
          <p:cNvPr id="19463" name="Rectangle 58"/>
          <p:cNvSpPr>
            <a:spLocks noGrp="1" noChangeArrowheads="1"/>
          </p:cNvSpPr>
          <p:nvPr>
            <p:ph type="title"/>
          </p:nvPr>
        </p:nvSpPr>
        <p:spPr/>
        <p:txBody>
          <a:bodyPr/>
          <a:lstStyle/>
          <a:p>
            <a:r>
              <a:rPr lang="en-US" smtClean="0"/>
              <a:t>The maturing claim/exposure</a:t>
            </a:r>
          </a:p>
        </p:txBody>
      </p:sp>
      <p:sp>
        <p:nvSpPr>
          <p:cNvPr id="19464" name="Rectangle 59"/>
          <p:cNvSpPr>
            <a:spLocks noGrp="1" noChangeArrowheads="1"/>
          </p:cNvSpPr>
          <p:nvPr>
            <p:ph idx="1"/>
          </p:nvPr>
        </p:nvSpPr>
        <p:spPr>
          <a:xfrm>
            <a:off x="519113" y="4152900"/>
            <a:ext cx="8318500" cy="2236788"/>
          </a:xfrm>
        </p:spPr>
        <p:txBody>
          <a:bodyPr/>
          <a:lstStyle/>
          <a:p>
            <a:pPr>
              <a:buFont typeface="Arial" charset="0"/>
              <a:buChar char="•"/>
            </a:pPr>
            <a:r>
              <a:rPr lang="en-US" smtClean="0"/>
              <a:t>As claims processing continues, object satisfies more conditions</a:t>
            </a:r>
          </a:p>
          <a:p>
            <a:pPr lvl="1"/>
            <a:r>
              <a:rPr lang="en-US" smtClean="0"/>
              <a:t>Whenever possible, ClaimCenter automatically promotes it to the highest level it satisfies</a:t>
            </a:r>
          </a:p>
          <a:p>
            <a:pPr lvl="1"/>
            <a:r>
              <a:rPr lang="en-US" smtClean="0"/>
              <a:t>ClaimCenter prevents changes that would force an object to slip backwards</a:t>
            </a:r>
          </a:p>
        </p:txBody>
      </p:sp>
      <p:sp>
        <p:nvSpPr>
          <p:cNvPr id="19465" name="Text Box 60"/>
          <p:cNvSpPr txBox="1">
            <a:spLocks noChangeArrowheads="1"/>
          </p:cNvSpPr>
          <p:nvPr/>
        </p:nvSpPr>
        <p:spPr bwMode="auto">
          <a:xfrm>
            <a:off x="2747963" y="814388"/>
            <a:ext cx="1662112"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000" b="1"/>
              <a:t>New</a:t>
            </a:r>
            <a:br>
              <a:rPr lang="en-US" sz="2000" b="1"/>
            </a:br>
            <a:r>
              <a:rPr lang="en-US" sz="2000" b="1"/>
              <a:t>Loss</a:t>
            </a:r>
            <a:br>
              <a:rPr lang="en-US" sz="2000" b="1"/>
            </a:br>
            <a:r>
              <a:rPr lang="en-US" sz="2000" b="1"/>
              <a:t>Completion</a:t>
            </a:r>
          </a:p>
        </p:txBody>
      </p:sp>
      <p:sp>
        <p:nvSpPr>
          <p:cNvPr id="19466" name="AutoShape 61"/>
          <p:cNvSpPr>
            <a:spLocks noChangeArrowheads="1"/>
          </p:cNvSpPr>
          <p:nvPr/>
        </p:nvSpPr>
        <p:spPr bwMode="auto">
          <a:xfrm>
            <a:off x="2732088" y="750888"/>
            <a:ext cx="1695450" cy="1081087"/>
          </a:xfrm>
          <a:prstGeom prst="roundRect">
            <a:avLst>
              <a:gd name="adj" fmla="val 16667"/>
            </a:avLst>
          </a:prstGeom>
          <a:noFill/>
          <a:ln w="28575" algn="ctr">
            <a:solidFill>
              <a:schemeClr val="bg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9467" name="Text Box 62"/>
          <p:cNvSpPr txBox="1">
            <a:spLocks noChangeArrowheads="1"/>
          </p:cNvSpPr>
          <p:nvPr/>
        </p:nvSpPr>
        <p:spPr bwMode="auto">
          <a:xfrm>
            <a:off x="4875213" y="814388"/>
            <a:ext cx="1662112"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000" b="1"/>
              <a:t>"Intermediate</a:t>
            </a:r>
            <a:br>
              <a:rPr lang="en-US" sz="2000" b="1"/>
            </a:br>
            <a:r>
              <a:rPr lang="en-US" sz="2000" b="1"/>
              <a:t>Levels of</a:t>
            </a:r>
            <a:br>
              <a:rPr lang="en-US" sz="2000" b="1"/>
            </a:br>
            <a:r>
              <a:rPr lang="en-US" sz="2000" b="1"/>
              <a:t>Maturity"</a:t>
            </a:r>
          </a:p>
        </p:txBody>
      </p:sp>
      <p:sp>
        <p:nvSpPr>
          <p:cNvPr id="19468" name="Text Box 63"/>
          <p:cNvSpPr txBox="1">
            <a:spLocks noChangeArrowheads="1"/>
          </p:cNvSpPr>
          <p:nvPr/>
        </p:nvSpPr>
        <p:spPr bwMode="auto">
          <a:xfrm>
            <a:off x="620713" y="814388"/>
            <a:ext cx="1662112"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000" b="1"/>
              <a:t/>
            </a:r>
            <a:br>
              <a:rPr lang="en-US" sz="2000" b="1"/>
            </a:br>
            <a:r>
              <a:rPr lang="en-US" sz="2000" b="1"/>
              <a:t>(draft)</a:t>
            </a:r>
          </a:p>
        </p:txBody>
      </p:sp>
      <p:sp>
        <p:nvSpPr>
          <p:cNvPr id="19469" name="Text Box 64"/>
          <p:cNvSpPr txBox="1">
            <a:spLocks noChangeArrowheads="1"/>
          </p:cNvSpPr>
          <p:nvPr/>
        </p:nvSpPr>
        <p:spPr bwMode="auto">
          <a:xfrm>
            <a:off x="7004050" y="814388"/>
            <a:ext cx="1662113"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000" b="1"/>
              <a:t>Ability</a:t>
            </a:r>
            <a:br>
              <a:rPr lang="en-US" sz="2000" b="1"/>
            </a:br>
            <a:r>
              <a:rPr lang="en-US" sz="2000" b="1"/>
              <a:t>to</a:t>
            </a:r>
            <a:br>
              <a:rPr lang="en-US" sz="2000" b="1"/>
            </a:br>
            <a:r>
              <a:rPr lang="en-US" sz="2000" b="1"/>
              <a:t>Pay</a:t>
            </a:r>
          </a:p>
        </p:txBody>
      </p:sp>
      <p:sp>
        <p:nvSpPr>
          <p:cNvPr id="19470" name="AutoShape 65"/>
          <p:cNvSpPr>
            <a:spLocks noChangeArrowheads="1"/>
          </p:cNvSpPr>
          <p:nvPr/>
        </p:nvSpPr>
        <p:spPr bwMode="auto">
          <a:xfrm>
            <a:off x="6988175" y="750888"/>
            <a:ext cx="1695450" cy="1081087"/>
          </a:xfrm>
          <a:prstGeom prst="roundRect">
            <a:avLst>
              <a:gd name="adj" fmla="val 16667"/>
            </a:avLst>
          </a:prstGeom>
          <a:noFill/>
          <a:ln w="28575" algn="ctr">
            <a:solidFill>
              <a:schemeClr val="bg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2610242" name="AutoShape 66"/>
          <p:cNvSpPr>
            <a:spLocks noChangeArrowheads="1"/>
          </p:cNvSpPr>
          <p:nvPr/>
        </p:nvSpPr>
        <p:spPr bwMode="auto">
          <a:xfrm>
            <a:off x="2309813" y="1101725"/>
            <a:ext cx="433387" cy="347663"/>
          </a:xfrm>
          <a:prstGeom prst="rightArrow">
            <a:avLst>
              <a:gd name="adj1" fmla="val 49769"/>
              <a:gd name="adj2" fmla="val 59818"/>
            </a:avLst>
          </a:prstGeom>
          <a:gradFill rotWithShape="1">
            <a:gsLst>
              <a:gs pos="0">
                <a:schemeClr val="bg1">
                  <a:gamma/>
                  <a:tint val="0"/>
                  <a:invGamma/>
                </a:schemeClr>
              </a:gs>
              <a:gs pos="100000">
                <a:schemeClr val="bg1"/>
              </a:gs>
            </a:gsLst>
            <a:lin ang="0" scaled="1"/>
          </a:gradFill>
          <a:ln w="28575" algn="ctr">
            <a:noFill/>
            <a:miter lim="800000"/>
            <a:headEnd/>
            <a:tailEnd/>
          </a:ln>
          <a:effectLst/>
        </p:spPr>
        <p:txBody>
          <a:bodyPr wrap="none" lIns="0" tIns="0" rIns="0" bIns="0" anchor="ctr">
            <a:spAutoFit/>
          </a:bodyPr>
          <a:lstStyle/>
          <a:p>
            <a:pPr>
              <a:defRPr/>
            </a:pPr>
            <a:endParaRPr lang="en-US"/>
          </a:p>
        </p:txBody>
      </p:sp>
      <p:sp>
        <p:nvSpPr>
          <p:cNvPr id="19472" name="AutoShape 67"/>
          <p:cNvSpPr>
            <a:spLocks noChangeArrowheads="1"/>
          </p:cNvSpPr>
          <p:nvPr/>
        </p:nvSpPr>
        <p:spPr bwMode="auto">
          <a:xfrm>
            <a:off x="4441825" y="1101725"/>
            <a:ext cx="433388" cy="347663"/>
          </a:xfrm>
          <a:prstGeom prst="rightArrow">
            <a:avLst>
              <a:gd name="adj1" fmla="val 49769"/>
              <a:gd name="adj2" fmla="val 59818"/>
            </a:avLst>
          </a:prstGeom>
          <a:solidFill>
            <a:schemeClr val="bg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19473" name="AutoShape 68"/>
          <p:cNvSpPr>
            <a:spLocks noChangeArrowheads="1"/>
          </p:cNvSpPr>
          <p:nvPr/>
        </p:nvSpPr>
        <p:spPr bwMode="auto">
          <a:xfrm>
            <a:off x="6556375" y="1101725"/>
            <a:ext cx="433388" cy="347663"/>
          </a:xfrm>
          <a:prstGeom prst="rightArrow">
            <a:avLst>
              <a:gd name="adj1" fmla="val 49769"/>
              <a:gd name="adj2" fmla="val 59818"/>
            </a:avLst>
          </a:prstGeom>
          <a:solidFill>
            <a:schemeClr val="bg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19474" name="AutoShape 69"/>
          <p:cNvSpPr>
            <a:spLocks noChangeArrowheads="1"/>
          </p:cNvSpPr>
          <p:nvPr/>
        </p:nvSpPr>
        <p:spPr bwMode="auto">
          <a:xfrm>
            <a:off x="7288213" y="2020888"/>
            <a:ext cx="1117600" cy="1117600"/>
          </a:xfrm>
          <a:prstGeom prst="octagon">
            <a:avLst>
              <a:gd name="adj" fmla="val 29287"/>
            </a:avLst>
          </a:prstGeom>
          <a:solidFill>
            <a:srgbClr val="FF0000"/>
          </a:solidFill>
          <a:ln w="28575" algn="ctr">
            <a:solidFill>
              <a:srgbClr val="FF0000"/>
            </a:solidFill>
            <a:miter lim="800000"/>
            <a:headEnd/>
            <a:tailEnd/>
          </a:ln>
        </p:spPr>
        <p:txBody>
          <a:bodyPr lIns="0" tIns="0" rIns="0" bIns="0" anchor="ctr">
            <a:spAutoFit/>
          </a:bodyPr>
          <a:lstStyle/>
          <a:p>
            <a:endParaRPr lang="en-US"/>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AutoShape 2"/>
          <p:cNvSpPr>
            <a:spLocks noChangeArrowheads="1"/>
          </p:cNvSpPr>
          <p:nvPr/>
        </p:nvSpPr>
        <p:spPr bwMode="auto">
          <a:xfrm>
            <a:off x="6988175" y="750888"/>
            <a:ext cx="1695450" cy="1081087"/>
          </a:xfrm>
          <a:prstGeom prst="roundRect">
            <a:avLst>
              <a:gd name="adj" fmla="val 16667"/>
            </a:avLst>
          </a:prstGeom>
          <a:solidFill>
            <a:schemeClr val="folHlink"/>
          </a:solidFill>
          <a:ln w="28575" algn="ctr">
            <a:solidFill>
              <a:schemeClr val="bg1"/>
            </a:solidFill>
            <a:round/>
            <a:headEnd/>
            <a:tailEnd/>
          </a:ln>
        </p:spPr>
        <p:txBody>
          <a:bodyPr lIns="0" tIns="0" rIns="0" bIns="0" anchor="ctr">
            <a:spAutoFit/>
          </a:bodyPr>
          <a:lstStyle/>
          <a:p>
            <a:endParaRPr lang="en-US"/>
          </a:p>
        </p:txBody>
      </p:sp>
      <p:sp>
        <p:nvSpPr>
          <p:cNvPr id="20483" name="Rectangle 3"/>
          <p:cNvSpPr>
            <a:spLocks noGrp="1" noChangeArrowheads="1"/>
          </p:cNvSpPr>
          <p:nvPr>
            <p:ph type="title"/>
          </p:nvPr>
        </p:nvSpPr>
        <p:spPr/>
        <p:txBody>
          <a:bodyPr/>
          <a:lstStyle/>
          <a:p>
            <a:r>
              <a:rPr lang="en-US" smtClean="0"/>
              <a:t>Ability to pay</a:t>
            </a:r>
          </a:p>
        </p:txBody>
      </p:sp>
      <p:sp>
        <p:nvSpPr>
          <p:cNvPr id="20484" name="Rectangle 4"/>
          <p:cNvSpPr>
            <a:spLocks noGrp="1" noChangeArrowheads="1"/>
          </p:cNvSpPr>
          <p:nvPr>
            <p:ph idx="1"/>
          </p:nvPr>
        </p:nvSpPr>
        <p:spPr>
          <a:xfrm>
            <a:off x="519113" y="4749800"/>
            <a:ext cx="8318500" cy="1639888"/>
          </a:xfrm>
        </p:spPr>
        <p:txBody>
          <a:bodyPr/>
          <a:lstStyle/>
          <a:p>
            <a:pPr>
              <a:buFont typeface="Arial" charset="0"/>
              <a:buChar char="•"/>
            </a:pPr>
            <a:r>
              <a:rPr lang="en-US" smtClean="0"/>
              <a:t>Eventually, objects reach "ability to pay"</a:t>
            </a:r>
          </a:p>
          <a:p>
            <a:pPr lvl="1"/>
            <a:r>
              <a:rPr lang="en-US" smtClean="0"/>
              <a:t>Checks cannot be issued if claim is not at this level</a:t>
            </a:r>
          </a:p>
          <a:p>
            <a:pPr lvl="1"/>
            <a:r>
              <a:rPr lang="en-US" smtClean="0"/>
              <a:t>Exposure reserve lines cannot be used if exposure is not at this level</a:t>
            </a:r>
          </a:p>
          <a:p>
            <a:pPr lvl="1"/>
            <a:endParaRPr lang="en-US" smtClean="0"/>
          </a:p>
        </p:txBody>
      </p:sp>
      <p:sp>
        <p:nvSpPr>
          <p:cNvPr id="20485" name="Text Box 5"/>
          <p:cNvSpPr txBox="1">
            <a:spLocks noChangeArrowheads="1"/>
          </p:cNvSpPr>
          <p:nvPr/>
        </p:nvSpPr>
        <p:spPr bwMode="auto">
          <a:xfrm>
            <a:off x="2747963" y="814388"/>
            <a:ext cx="1662112"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000" b="1"/>
              <a:t>New</a:t>
            </a:r>
            <a:br>
              <a:rPr lang="en-US" sz="2000" b="1"/>
            </a:br>
            <a:r>
              <a:rPr lang="en-US" sz="2000" b="1"/>
              <a:t>Loss</a:t>
            </a:r>
            <a:br>
              <a:rPr lang="en-US" sz="2000" b="1"/>
            </a:br>
            <a:r>
              <a:rPr lang="en-US" sz="2000" b="1"/>
              <a:t>Completion</a:t>
            </a:r>
          </a:p>
        </p:txBody>
      </p:sp>
      <p:sp>
        <p:nvSpPr>
          <p:cNvPr id="20486" name="AutoShape 6"/>
          <p:cNvSpPr>
            <a:spLocks noChangeArrowheads="1"/>
          </p:cNvSpPr>
          <p:nvPr/>
        </p:nvSpPr>
        <p:spPr bwMode="auto">
          <a:xfrm>
            <a:off x="2732088" y="750888"/>
            <a:ext cx="1695450" cy="1081087"/>
          </a:xfrm>
          <a:prstGeom prst="roundRect">
            <a:avLst>
              <a:gd name="adj" fmla="val 16667"/>
            </a:avLst>
          </a:prstGeom>
          <a:noFill/>
          <a:ln w="28575" algn="ctr">
            <a:solidFill>
              <a:schemeClr val="bg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20487" name="Text Box 7"/>
          <p:cNvSpPr txBox="1">
            <a:spLocks noChangeArrowheads="1"/>
          </p:cNvSpPr>
          <p:nvPr/>
        </p:nvSpPr>
        <p:spPr bwMode="auto">
          <a:xfrm>
            <a:off x="4875213" y="814388"/>
            <a:ext cx="1662112"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000" b="1"/>
              <a:t>"Intermediate</a:t>
            </a:r>
            <a:br>
              <a:rPr lang="en-US" sz="2000" b="1"/>
            </a:br>
            <a:r>
              <a:rPr lang="en-US" sz="2000" b="1"/>
              <a:t>Levels of</a:t>
            </a:r>
            <a:br>
              <a:rPr lang="en-US" sz="2000" b="1"/>
            </a:br>
            <a:r>
              <a:rPr lang="en-US" sz="2000" b="1"/>
              <a:t>Maturity"</a:t>
            </a:r>
          </a:p>
        </p:txBody>
      </p:sp>
      <p:sp>
        <p:nvSpPr>
          <p:cNvPr id="20488" name="AutoShape 8"/>
          <p:cNvSpPr>
            <a:spLocks noChangeArrowheads="1"/>
          </p:cNvSpPr>
          <p:nvPr/>
        </p:nvSpPr>
        <p:spPr bwMode="auto">
          <a:xfrm>
            <a:off x="4859338" y="750888"/>
            <a:ext cx="1695450" cy="1081087"/>
          </a:xfrm>
          <a:prstGeom prst="roundRect">
            <a:avLst>
              <a:gd name="adj" fmla="val 16667"/>
            </a:avLst>
          </a:prstGeom>
          <a:noFill/>
          <a:ln w="28575" algn="ctr">
            <a:solidFill>
              <a:schemeClr val="bg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20489" name="Text Box 9"/>
          <p:cNvSpPr txBox="1">
            <a:spLocks noChangeArrowheads="1"/>
          </p:cNvSpPr>
          <p:nvPr/>
        </p:nvSpPr>
        <p:spPr bwMode="auto">
          <a:xfrm>
            <a:off x="620713" y="814388"/>
            <a:ext cx="1662112"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000" b="1"/>
              <a:t/>
            </a:r>
            <a:br>
              <a:rPr lang="en-US" sz="2000" b="1"/>
            </a:br>
            <a:r>
              <a:rPr lang="en-US" sz="2000" b="1"/>
              <a:t>(draft)</a:t>
            </a:r>
          </a:p>
        </p:txBody>
      </p:sp>
      <p:sp>
        <p:nvSpPr>
          <p:cNvPr id="20490" name="Text Box 10"/>
          <p:cNvSpPr txBox="1">
            <a:spLocks noChangeArrowheads="1"/>
          </p:cNvSpPr>
          <p:nvPr/>
        </p:nvSpPr>
        <p:spPr bwMode="auto">
          <a:xfrm>
            <a:off x="7004050" y="814388"/>
            <a:ext cx="1662113"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000" b="1"/>
              <a:t>Ability</a:t>
            </a:r>
            <a:br>
              <a:rPr lang="en-US" sz="2000" b="1"/>
            </a:br>
            <a:r>
              <a:rPr lang="en-US" sz="2000" b="1"/>
              <a:t>to</a:t>
            </a:r>
            <a:br>
              <a:rPr lang="en-US" sz="2000" b="1"/>
            </a:br>
            <a:r>
              <a:rPr lang="en-US" sz="2000" b="1"/>
              <a:t>Pay</a:t>
            </a:r>
          </a:p>
        </p:txBody>
      </p:sp>
      <p:sp>
        <p:nvSpPr>
          <p:cNvPr id="2612235" name="AutoShape 11"/>
          <p:cNvSpPr>
            <a:spLocks noChangeArrowheads="1"/>
          </p:cNvSpPr>
          <p:nvPr/>
        </p:nvSpPr>
        <p:spPr bwMode="auto">
          <a:xfrm>
            <a:off x="2309813" y="1101725"/>
            <a:ext cx="433387" cy="347663"/>
          </a:xfrm>
          <a:prstGeom prst="rightArrow">
            <a:avLst>
              <a:gd name="adj1" fmla="val 49769"/>
              <a:gd name="adj2" fmla="val 59818"/>
            </a:avLst>
          </a:prstGeom>
          <a:gradFill rotWithShape="1">
            <a:gsLst>
              <a:gs pos="0">
                <a:schemeClr val="bg1">
                  <a:gamma/>
                  <a:tint val="0"/>
                  <a:invGamma/>
                </a:schemeClr>
              </a:gs>
              <a:gs pos="100000">
                <a:schemeClr val="bg1"/>
              </a:gs>
            </a:gsLst>
            <a:lin ang="0" scaled="1"/>
          </a:gradFill>
          <a:ln w="28575" algn="ctr">
            <a:noFill/>
            <a:miter lim="800000"/>
            <a:headEnd/>
            <a:tailEnd/>
          </a:ln>
          <a:effectLst/>
        </p:spPr>
        <p:txBody>
          <a:bodyPr wrap="none" lIns="0" tIns="0" rIns="0" bIns="0" anchor="ctr">
            <a:spAutoFit/>
          </a:bodyPr>
          <a:lstStyle/>
          <a:p>
            <a:pPr>
              <a:defRPr/>
            </a:pPr>
            <a:endParaRPr lang="en-US"/>
          </a:p>
        </p:txBody>
      </p:sp>
      <p:sp>
        <p:nvSpPr>
          <p:cNvPr id="20492" name="AutoShape 12"/>
          <p:cNvSpPr>
            <a:spLocks noChangeArrowheads="1"/>
          </p:cNvSpPr>
          <p:nvPr/>
        </p:nvSpPr>
        <p:spPr bwMode="auto">
          <a:xfrm>
            <a:off x="4441825" y="1101725"/>
            <a:ext cx="433388" cy="347663"/>
          </a:xfrm>
          <a:prstGeom prst="rightArrow">
            <a:avLst>
              <a:gd name="adj1" fmla="val 49769"/>
              <a:gd name="adj2" fmla="val 59818"/>
            </a:avLst>
          </a:prstGeom>
          <a:solidFill>
            <a:schemeClr val="bg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20493" name="AutoShape 13"/>
          <p:cNvSpPr>
            <a:spLocks noChangeArrowheads="1"/>
          </p:cNvSpPr>
          <p:nvPr/>
        </p:nvSpPr>
        <p:spPr bwMode="auto">
          <a:xfrm>
            <a:off x="6556375" y="1101725"/>
            <a:ext cx="433388" cy="347663"/>
          </a:xfrm>
          <a:prstGeom prst="rightArrow">
            <a:avLst>
              <a:gd name="adj1" fmla="val 49769"/>
              <a:gd name="adj2" fmla="val 59818"/>
            </a:avLst>
          </a:prstGeom>
          <a:solidFill>
            <a:schemeClr val="bg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grpSp>
        <p:nvGrpSpPr>
          <p:cNvPr id="20494" name="Group 14"/>
          <p:cNvGrpSpPr>
            <a:grpSpLocks/>
          </p:cNvGrpSpPr>
          <p:nvPr/>
        </p:nvGrpSpPr>
        <p:grpSpPr bwMode="auto">
          <a:xfrm>
            <a:off x="744538" y="2157413"/>
            <a:ext cx="8161337" cy="2836862"/>
            <a:chOff x="469" y="1359"/>
            <a:chExt cx="5141" cy="1787"/>
          </a:xfrm>
        </p:grpSpPr>
        <p:grpSp>
          <p:nvGrpSpPr>
            <p:cNvPr id="20495" name="Group 15"/>
            <p:cNvGrpSpPr>
              <a:grpSpLocks/>
            </p:cNvGrpSpPr>
            <p:nvPr/>
          </p:nvGrpSpPr>
          <p:grpSpPr bwMode="auto">
            <a:xfrm>
              <a:off x="5036" y="2538"/>
              <a:ext cx="574" cy="608"/>
              <a:chOff x="4266" y="1084"/>
              <a:chExt cx="1015" cy="1075"/>
            </a:xfrm>
          </p:grpSpPr>
          <p:sp>
            <p:nvSpPr>
              <p:cNvPr id="20557" name="AutoShape 16"/>
              <p:cNvSpPr>
                <a:spLocks noChangeArrowheads="1"/>
              </p:cNvSpPr>
              <p:nvPr/>
            </p:nvSpPr>
            <p:spPr bwMode="auto">
              <a:xfrm rot="18704765" flipH="1">
                <a:off x="4920" y="1523"/>
                <a:ext cx="142" cy="581"/>
              </a:xfrm>
              <a:prstGeom prst="roundRect">
                <a:avLst>
                  <a:gd name="adj" fmla="val 50000"/>
                </a:avLst>
              </a:prstGeom>
              <a:solidFill>
                <a:srgbClr val="FFFF99"/>
              </a:solidFill>
              <a:ln w="12700" algn="ctr">
                <a:solidFill>
                  <a:schemeClr val="bg1"/>
                </a:solidFill>
                <a:round/>
                <a:headEnd/>
                <a:tailEnd/>
              </a:ln>
            </p:spPr>
            <p:txBody>
              <a:bodyPr wrap="none" lIns="0" tIns="0" rIns="0" bIns="0" anchor="ctr">
                <a:spAutoFit/>
              </a:bodyPr>
              <a:lstStyle/>
              <a:p>
                <a:endParaRPr lang="en-US"/>
              </a:p>
            </p:txBody>
          </p:sp>
          <p:sp>
            <p:nvSpPr>
              <p:cNvPr id="20558" name="AutoShape 17"/>
              <p:cNvSpPr>
                <a:spLocks noChangeArrowheads="1"/>
              </p:cNvSpPr>
              <p:nvPr/>
            </p:nvSpPr>
            <p:spPr bwMode="auto">
              <a:xfrm rot="18704765" flipH="1">
                <a:off x="4550" y="1697"/>
                <a:ext cx="142" cy="581"/>
              </a:xfrm>
              <a:prstGeom prst="roundRect">
                <a:avLst>
                  <a:gd name="adj" fmla="val 50000"/>
                </a:avLst>
              </a:prstGeom>
              <a:solidFill>
                <a:srgbClr val="FFFF99"/>
              </a:solidFill>
              <a:ln w="12700" algn="ctr">
                <a:solidFill>
                  <a:schemeClr val="bg1"/>
                </a:solidFill>
                <a:round/>
                <a:headEnd/>
                <a:tailEnd/>
              </a:ln>
            </p:spPr>
            <p:txBody>
              <a:bodyPr wrap="none" lIns="0" tIns="0" rIns="0" bIns="0" anchor="ctr">
                <a:spAutoFit/>
              </a:bodyPr>
              <a:lstStyle/>
              <a:p>
                <a:endParaRPr lang="en-US"/>
              </a:p>
            </p:txBody>
          </p:sp>
          <p:sp>
            <p:nvSpPr>
              <p:cNvPr id="20559" name="AutoShape 18"/>
              <p:cNvSpPr>
                <a:spLocks noChangeArrowheads="1"/>
              </p:cNvSpPr>
              <p:nvPr/>
            </p:nvSpPr>
            <p:spPr bwMode="auto">
              <a:xfrm rot="18704765" flipH="1">
                <a:off x="4851" y="1650"/>
                <a:ext cx="141" cy="581"/>
              </a:xfrm>
              <a:prstGeom prst="roundRect">
                <a:avLst>
                  <a:gd name="adj" fmla="val 50000"/>
                </a:avLst>
              </a:prstGeom>
              <a:solidFill>
                <a:srgbClr val="FFFF99"/>
              </a:solidFill>
              <a:ln w="12700" algn="ctr">
                <a:solidFill>
                  <a:schemeClr val="bg1"/>
                </a:solidFill>
                <a:round/>
                <a:headEnd/>
                <a:tailEnd/>
              </a:ln>
            </p:spPr>
            <p:txBody>
              <a:bodyPr wrap="none" lIns="0" tIns="0" rIns="0" bIns="0" anchor="ctr">
                <a:spAutoFit/>
              </a:bodyPr>
              <a:lstStyle/>
              <a:p>
                <a:endParaRPr lang="en-US"/>
              </a:p>
            </p:txBody>
          </p:sp>
          <p:sp>
            <p:nvSpPr>
              <p:cNvPr id="20560" name="AutoShape 19"/>
              <p:cNvSpPr>
                <a:spLocks noChangeArrowheads="1"/>
              </p:cNvSpPr>
              <p:nvPr/>
            </p:nvSpPr>
            <p:spPr bwMode="auto">
              <a:xfrm rot="18704765" flipH="1">
                <a:off x="4684" y="1690"/>
                <a:ext cx="141" cy="581"/>
              </a:xfrm>
              <a:prstGeom prst="roundRect">
                <a:avLst>
                  <a:gd name="adj" fmla="val 50000"/>
                </a:avLst>
              </a:prstGeom>
              <a:solidFill>
                <a:srgbClr val="FFFF99"/>
              </a:solidFill>
              <a:ln w="12700" algn="ctr">
                <a:solidFill>
                  <a:schemeClr val="bg1"/>
                </a:solidFill>
                <a:round/>
                <a:headEnd/>
                <a:tailEnd/>
              </a:ln>
            </p:spPr>
            <p:txBody>
              <a:bodyPr wrap="none" lIns="0" tIns="0" rIns="0" bIns="0" anchor="ctr">
                <a:spAutoFit/>
              </a:bodyPr>
              <a:lstStyle/>
              <a:p>
                <a:endParaRPr lang="en-US"/>
              </a:p>
            </p:txBody>
          </p:sp>
          <p:sp>
            <p:nvSpPr>
              <p:cNvPr id="20561" name="Rectangle 20"/>
              <p:cNvSpPr>
                <a:spLocks noChangeArrowheads="1"/>
              </p:cNvSpPr>
              <p:nvPr/>
            </p:nvSpPr>
            <p:spPr bwMode="auto">
              <a:xfrm rot="18770112" flipH="1">
                <a:off x="4442" y="1551"/>
                <a:ext cx="718" cy="497"/>
              </a:xfrm>
              <a:prstGeom prst="rect">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20562" name="Rectangle 21"/>
              <p:cNvSpPr>
                <a:spLocks noChangeArrowheads="1"/>
              </p:cNvSpPr>
              <p:nvPr/>
            </p:nvSpPr>
            <p:spPr bwMode="auto">
              <a:xfrm rot="18894043" flipH="1">
                <a:off x="4066" y="1284"/>
                <a:ext cx="693" cy="294"/>
              </a:xfrm>
              <a:prstGeom prst="rect">
                <a:avLst/>
              </a:prstGeom>
              <a:solidFill>
                <a:schemeClr val="hlink"/>
              </a:solidFill>
              <a:ln w="12700" algn="ctr">
                <a:solidFill>
                  <a:schemeClr val="bg1"/>
                </a:solidFill>
                <a:miter lim="800000"/>
                <a:headEnd/>
                <a:tailEnd/>
              </a:ln>
            </p:spPr>
            <p:txBody>
              <a:bodyPr lIns="0" tIns="0" rIns="0" bIns="0" anchor="ctr">
                <a:spAutoFit/>
              </a:bodyPr>
              <a:lstStyle/>
              <a:p>
                <a:endParaRPr lang="en-US"/>
              </a:p>
            </p:txBody>
          </p:sp>
          <p:pic>
            <p:nvPicPr>
              <p:cNvPr id="20563" name="Picture 22" descr="BS01887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2570112">
                <a:off x="4630" y="1554"/>
                <a:ext cx="307" cy="4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64" name="Freeform 23"/>
              <p:cNvSpPr>
                <a:spLocks/>
              </p:cNvSpPr>
              <p:nvPr/>
            </p:nvSpPr>
            <p:spPr bwMode="auto">
              <a:xfrm flipH="1">
                <a:off x="4325" y="1334"/>
                <a:ext cx="827" cy="530"/>
              </a:xfrm>
              <a:custGeom>
                <a:avLst/>
                <a:gdLst>
                  <a:gd name="T0" fmla="*/ 429 w 702"/>
                  <a:gd name="T1" fmla="*/ 497 h 450"/>
                  <a:gd name="T2" fmla="*/ 185 w 702"/>
                  <a:gd name="T3" fmla="*/ 738 h 450"/>
                  <a:gd name="T4" fmla="*/ 99 w 702"/>
                  <a:gd name="T5" fmla="*/ 756 h 450"/>
                  <a:gd name="T6" fmla="*/ 29 w 702"/>
                  <a:gd name="T7" fmla="*/ 716 h 450"/>
                  <a:gd name="T8" fmla="*/ 0 w 702"/>
                  <a:gd name="T9" fmla="*/ 614 h 450"/>
                  <a:gd name="T10" fmla="*/ 64 w 702"/>
                  <a:gd name="T11" fmla="*/ 521 h 450"/>
                  <a:gd name="T12" fmla="*/ 571 w 702"/>
                  <a:gd name="T13" fmla="*/ 29 h 450"/>
                  <a:gd name="T14" fmla="*/ 670 w 702"/>
                  <a:gd name="T15" fmla="*/ 0 h 450"/>
                  <a:gd name="T16" fmla="*/ 802 w 702"/>
                  <a:gd name="T17" fmla="*/ 0 h 450"/>
                  <a:gd name="T18" fmla="*/ 873 w 702"/>
                  <a:gd name="T19" fmla="*/ 40 h 450"/>
                  <a:gd name="T20" fmla="*/ 1334 w 702"/>
                  <a:gd name="T21" fmla="*/ 525 h 450"/>
                  <a:gd name="T22" fmla="*/ 1351 w 702"/>
                  <a:gd name="T23" fmla="*/ 617 h 450"/>
                  <a:gd name="T24" fmla="*/ 1341 w 702"/>
                  <a:gd name="T25" fmla="*/ 716 h 450"/>
                  <a:gd name="T26" fmla="*/ 1301 w 702"/>
                  <a:gd name="T27" fmla="*/ 809 h 450"/>
                  <a:gd name="T28" fmla="*/ 1248 w 702"/>
                  <a:gd name="T29" fmla="*/ 866 h 450"/>
                  <a:gd name="T30" fmla="*/ 873 w 702"/>
                  <a:gd name="T31" fmla="*/ 475 h 450"/>
                  <a:gd name="T32" fmla="*/ 790 w 702"/>
                  <a:gd name="T33" fmla="*/ 531 h 450"/>
                  <a:gd name="T34" fmla="*/ 688 w 702"/>
                  <a:gd name="T35" fmla="*/ 554 h 450"/>
                  <a:gd name="T36" fmla="*/ 561 w 702"/>
                  <a:gd name="T37" fmla="*/ 554 h 450"/>
                  <a:gd name="T38" fmla="*/ 478 w 702"/>
                  <a:gd name="T39" fmla="*/ 537 h 450"/>
                  <a:gd name="T40" fmla="*/ 429 w 702"/>
                  <a:gd name="T41" fmla="*/ 497 h 45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702"/>
                  <a:gd name="T64" fmla="*/ 0 h 450"/>
                  <a:gd name="T65" fmla="*/ 702 w 702"/>
                  <a:gd name="T66" fmla="*/ 450 h 450"/>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702" h="450">
                    <a:moveTo>
                      <a:pt x="222" y="258"/>
                    </a:moveTo>
                    <a:lnTo>
                      <a:pt x="96" y="384"/>
                    </a:lnTo>
                    <a:lnTo>
                      <a:pt x="51" y="393"/>
                    </a:lnTo>
                    <a:lnTo>
                      <a:pt x="15" y="372"/>
                    </a:lnTo>
                    <a:lnTo>
                      <a:pt x="0" y="318"/>
                    </a:lnTo>
                    <a:lnTo>
                      <a:pt x="33" y="270"/>
                    </a:lnTo>
                    <a:lnTo>
                      <a:pt x="297" y="15"/>
                    </a:lnTo>
                    <a:lnTo>
                      <a:pt x="348" y="0"/>
                    </a:lnTo>
                    <a:lnTo>
                      <a:pt x="417" y="0"/>
                    </a:lnTo>
                    <a:lnTo>
                      <a:pt x="453" y="21"/>
                    </a:lnTo>
                    <a:lnTo>
                      <a:pt x="693" y="273"/>
                    </a:lnTo>
                    <a:lnTo>
                      <a:pt x="702" y="321"/>
                    </a:lnTo>
                    <a:lnTo>
                      <a:pt x="696" y="372"/>
                    </a:lnTo>
                    <a:lnTo>
                      <a:pt x="675" y="420"/>
                    </a:lnTo>
                    <a:lnTo>
                      <a:pt x="648" y="450"/>
                    </a:lnTo>
                    <a:lnTo>
                      <a:pt x="453" y="246"/>
                    </a:lnTo>
                    <a:lnTo>
                      <a:pt x="411" y="276"/>
                    </a:lnTo>
                    <a:lnTo>
                      <a:pt x="357" y="288"/>
                    </a:lnTo>
                    <a:lnTo>
                      <a:pt x="291" y="288"/>
                    </a:lnTo>
                    <a:lnTo>
                      <a:pt x="249" y="279"/>
                    </a:lnTo>
                    <a:lnTo>
                      <a:pt x="222" y="258"/>
                    </a:lnTo>
                    <a:close/>
                  </a:path>
                </a:pathLst>
              </a:custGeom>
              <a:solidFill>
                <a:srgbClr val="FFFF99"/>
              </a:solidFill>
              <a:ln w="12700">
                <a:solidFill>
                  <a:schemeClr val="bg1"/>
                </a:solidFill>
                <a:round/>
                <a:headEnd/>
                <a:tailEnd/>
              </a:ln>
            </p:spPr>
            <p:txBody>
              <a:bodyPr lIns="0" tIns="0" rIns="0" bIns="0" anchor="ctr">
                <a:spAutoFit/>
              </a:bodyPr>
              <a:lstStyle/>
              <a:p>
                <a:endParaRPr lang="en-US"/>
              </a:p>
            </p:txBody>
          </p:sp>
        </p:grpSp>
        <p:sp>
          <p:nvSpPr>
            <p:cNvPr id="20496" name="Line 24"/>
            <p:cNvSpPr>
              <a:spLocks noChangeShapeType="1"/>
            </p:cNvSpPr>
            <p:nvPr/>
          </p:nvSpPr>
          <p:spPr bwMode="auto">
            <a:xfrm>
              <a:off x="5293" y="2374"/>
              <a:ext cx="0" cy="419"/>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0497" name="AutoShape 25"/>
            <p:cNvSpPr>
              <a:spLocks noChangeArrowheads="1"/>
            </p:cNvSpPr>
            <p:nvPr/>
          </p:nvSpPr>
          <p:spPr bwMode="auto">
            <a:xfrm>
              <a:off x="1068" y="1382"/>
              <a:ext cx="3455" cy="482"/>
            </a:xfrm>
            <a:prstGeom prst="rightArrow">
              <a:avLst>
                <a:gd name="adj1" fmla="val 49778"/>
                <a:gd name="adj2" fmla="val 75762"/>
              </a:avLst>
            </a:prstGeom>
            <a:gradFill rotWithShape="1">
              <a:gsLst>
                <a:gs pos="0">
                  <a:srgbClr val="FFFFFF"/>
                </a:gs>
                <a:gs pos="100000">
                  <a:srgbClr val="99FF99"/>
                </a:gs>
              </a:gsLst>
              <a:lin ang="0" scaled="1"/>
            </a:gradFill>
            <a:ln w="28575" algn="ctr">
              <a:solidFill>
                <a:schemeClr val="bg1"/>
              </a:solidFill>
              <a:miter lim="800000"/>
              <a:headEnd/>
              <a:tailEnd/>
            </a:ln>
          </p:spPr>
          <p:txBody>
            <a:bodyPr lIns="0" tIns="0" rIns="0" bIns="0" anchor="ctr">
              <a:spAutoFit/>
            </a:bodyPr>
            <a:lstStyle/>
            <a:p>
              <a:endParaRPr lang="en-US"/>
            </a:p>
          </p:txBody>
        </p:sp>
        <p:grpSp>
          <p:nvGrpSpPr>
            <p:cNvPr id="20498" name="Group 26"/>
            <p:cNvGrpSpPr>
              <a:grpSpLocks/>
            </p:cNvGrpSpPr>
            <p:nvPr/>
          </p:nvGrpSpPr>
          <p:grpSpPr bwMode="auto">
            <a:xfrm>
              <a:off x="4529" y="1359"/>
              <a:ext cx="963" cy="1032"/>
              <a:chOff x="445" y="1359"/>
              <a:chExt cx="1139" cy="1220"/>
            </a:xfrm>
          </p:grpSpPr>
          <p:sp>
            <p:nvSpPr>
              <p:cNvPr id="20514" name="Line 27"/>
              <p:cNvSpPr>
                <a:spLocks noChangeShapeType="1"/>
              </p:cNvSpPr>
              <p:nvPr/>
            </p:nvSpPr>
            <p:spPr bwMode="auto">
              <a:xfrm flipV="1">
                <a:off x="868" y="1810"/>
                <a:ext cx="0" cy="494"/>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0515" name="Line 28"/>
              <p:cNvSpPr>
                <a:spLocks noChangeShapeType="1"/>
              </p:cNvSpPr>
              <p:nvPr/>
            </p:nvSpPr>
            <p:spPr bwMode="auto">
              <a:xfrm>
                <a:off x="863" y="2309"/>
                <a:ext cx="495"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20516" name="Group 29"/>
              <p:cNvGrpSpPr>
                <a:grpSpLocks/>
              </p:cNvGrpSpPr>
              <p:nvPr/>
            </p:nvGrpSpPr>
            <p:grpSpPr bwMode="auto">
              <a:xfrm>
                <a:off x="445" y="1359"/>
                <a:ext cx="834" cy="615"/>
                <a:chOff x="2083" y="1606"/>
                <a:chExt cx="1489" cy="1097"/>
              </a:xfrm>
            </p:grpSpPr>
            <p:sp>
              <p:nvSpPr>
                <p:cNvPr id="20524" name="Rectangle 30"/>
                <p:cNvSpPr>
                  <a:spLocks noChangeArrowheads="1"/>
                </p:cNvSpPr>
                <p:nvPr/>
              </p:nvSpPr>
              <p:spPr bwMode="auto">
                <a:xfrm>
                  <a:off x="2083" y="1606"/>
                  <a:ext cx="1489" cy="1097"/>
                </a:xfrm>
                <a:prstGeom prst="rect">
                  <a:avLst/>
                </a:prstGeom>
                <a:solidFill>
                  <a:srgbClr val="B2B2B2"/>
                </a:solidFill>
                <a:ln w="12700" algn="ctr">
                  <a:solidFill>
                    <a:schemeClr val="bg1"/>
                  </a:solidFill>
                  <a:miter lim="800000"/>
                  <a:headEnd/>
                  <a:tailEnd/>
                </a:ln>
              </p:spPr>
              <p:txBody>
                <a:bodyPr lIns="0" tIns="0" rIns="0" bIns="0" anchor="ctr">
                  <a:spAutoFit/>
                </a:bodyPr>
                <a:lstStyle/>
                <a:p>
                  <a:endParaRPr lang="en-US"/>
                </a:p>
              </p:txBody>
            </p:sp>
            <p:sp>
              <p:nvSpPr>
                <p:cNvPr id="20525" name="Freeform 31"/>
                <p:cNvSpPr>
                  <a:spLocks/>
                </p:cNvSpPr>
                <p:nvPr/>
              </p:nvSpPr>
              <p:spPr bwMode="auto">
                <a:xfrm>
                  <a:off x="3351" y="2073"/>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20526" name="Freeform 32"/>
                <p:cNvSpPr>
                  <a:spLocks/>
                </p:cNvSpPr>
                <p:nvPr/>
              </p:nvSpPr>
              <p:spPr bwMode="auto">
                <a:xfrm>
                  <a:off x="3351" y="2259"/>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20527" name="Freeform 33"/>
                <p:cNvSpPr>
                  <a:spLocks/>
                </p:cNvSpPr>
                <p:nvPr/>
              </p:nvSpPr>
              <p:spPr bwMode="auto">
                <a:xfrm>
                  <a:off x="2238" y="2493"/>
                  <a:ext cx="114" cy="207"/>
                </a:xfrm>
                <a:custGeom>
                  <a:avLst/>
                  <a:gdLst>
                    <a:gd name="T0" fmla="*/ 66 w 114"/>
                    <a:gd name="T1" fmla="*/ 0 h 207"/>
                    <a:gd name="T2" fmla="*/ 0 w 114"/>
                    <a:gd name="T3" fmla="*/ 207 h 207"/>
                    <a:gd name="T4" fmla="*/ 54 w 114"/>
                    <a:gd name="T5" fmla="*/ 207 h 207"/>
                    <a:gd name="T6" fmla="*/ 114 w 114"/>
                    <a:gd name="T7" fmla="*/ 18 h 207"/>
                    <a:gd name="T8" fmla="*/ 66 w 114"/>
                    <a:gd name="T9" fmla="*/ 0 h 207"/>
                    <a:gd name="T10" fmla="*/ 0 60000 65536"/>
                    <a:gd name="T11" fmla="*/ 0 60000 65536"/>
                    <a:gd name="T12" fmla="*/ 0 60000 65536"/>
                    <a:gd name="T13" fmla="*/ 0 60000 65536"/>
                    <a:gd name="T14" fmla="*/ 0 60000 65536"/>
                    <a:gd name="T15" fmla="*/ 0 w 114"/>
                    <a:gd name="T16" fmla="*/ 0 h 207"/>
                    <a:gd name="T17" fmla="*/ 114 w 114"/>
                    <a:gd name="T18" fmla="*/ 207 h 207"/>
                  </a:gdLst>
                  <a:ahLst/>
                  <a:cxnLst>
                    <a:cxn ang="T10">
                      <a:pos x="T0" y="T1"/>
                    </a:cxn>
                    <a:cxn ang="T11">
                      <a:pos x="T2" y="T3"/>
                    </a:cxn>
                    <a:cxn ang="T12">
                      <a:pos x="T4" y="T5"/>
                    </a:cxn>
                    <a:cxn ang="T13">
                      <a:pos x="T6" y="T7"/>
                    </a:cxn>
                    <a:cxn ang="T14">
                      <a:pos x="T8" y="T9"/>
                    </a:cxn>
                  </a:cxnLst>
                  <a:rect l="T15" t="T16" r="T17" b="T18"/>
                  <a:pathLst>
                    <a:path w="114" h="207">
                      <a:moveTo>
                        <a:pt x="66" y="0"/>
                      </a:moveTo>
                      <a:lnTo>
                        <a:pt x="0" y="207"/>
                      </a:lnTo>
                      <a:lnTo>
                        <a:pt x="54" y="207"/>
                      </a:lnTo>
                      <a:lnTo>
                        <a:pt x="114" y="18"/>
                      </a:lnTo>
                      <a:lnTo>
                        <a:pt x="66"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20528" name="Freeform 34"/>
                <p:cNvSpPr>
                  <a:spLocks/>
                </p:cNvSpPr>
                <p:nvPr/>
              </p:nvSpPr>
              <p:spPr bwMode="auto">
                <a:xfrm>
                  <a:off x="2436" y="2541"/>
                  <a:ext cx="102" cy="159"/>
                </a:xfrm>
                <a:custGeom>
                  <a:avLst/>
                  <a:gdLst>
                    <a:gd name="T0" fmla="*/ 51 w 102"/>
                    <a:gd name="T1" fmla="*/ 0 h 159"/>
                    <a:gd name="T2" fmla="*/ 0 w 102"/>
                    <a:gd name="T3" fmla="*/ 159 h 159"/>
                    <a:gd name="T4" fmla="*/ 54 w 102"/>
                    <a:gd name="T5" fmla="*/ 159 h 159"/>
                    <a:gd name="T6" fmla="*/ 102 w 102"/>
                    <a:gd name="T7" fmla="*/ 0 h 159"/>
                    <a:gd name="T8" fmla="*/ 51 w 102"/>
                    <a:gd name="T9" fmla="*/ 0 h 159"/>
                    <a:gd name="T10" fmla="*/ 0 60000 65536"/>
                    <a:gd name="T11" fmla="*/ 0 60000 65536"/>
                    <a:gd name="T12" fmla="*/ 0 60000 65536"/>
                    <a:gd name="T13" fmla="*/ 0 60000 65536"/>
                    <a:gd name="T14" fmla="*/ 0 60000 65536"/>
                    <a:gd name="T15" fmla="*/ 0 w 102"/>
                    <a:gd name="T16" fmla="*/ 0 h 159"/>
                    <a:gd name="T17" fmla="*/ 102 w 102"/>
                    <a:gd name="T18" fmla="*/ 159 h 159"/>
                  </a:gdLst>
                  <a:ahLst/>
                  <a:cxnLst>
                    <a:cxn ang="T10">
                      <a:pos x="T0" y="T1"/>
                    </a:cxn>
                    <a:cxn ang="T11">
                      <a:pos x="T2" y="T3"/>
                    </a:cxn>
                    <a:cxn ang="T12">
                      <a:pos x="T4" y="T5"/>
                    </a:cxn>
                    <a:cxn ang="T13">
                      <a:pos x="T6" y="T7"/>
                    </a:cxn>
                    <a:cxn ang="T14">
                      <a:pos x="T8" y="T9"/>
                    </a:cxn>
                  </a:cxnLst>
                  <a:rect l="T15" t="T16" r="T17" b="T18"/>
                  <a:pathLst>
                    <a:path w="102" h="159">
                      <a:moveTo>
                        <a:pt x="51" y="0"/>
                      </a:moveTo>
                      <a:lnTo>
                        <a:pt x="0" y="159"/>
                      </a:lnTo>
                      <a:lnTo>
                        <a:pt x="54" y="159"/>
                      </a:lnTo>
                      <a:lnTo>
                        <a:pt x="102" y="0"/>
                      </a:lnTo>
                      <a:lnTo>
                        <a:pt x="51"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20529" name="Rectangle 35"/>
                <p:cNvSpPr>
                  <a:spLocks noChangeArrowheads="1"/>
                </p:cNvSpPr>
                <p:nvPr/>
              </p:nvSpPr>
              <p:spPr bwMode="auto">
                <a:xfrm>
                  <a:off x="2762" y="1606"/>
                  <a:ext cx="810" cy="248"/>
                </a:xfrm>
                <a:prstGeom prst="rect">
                  <a:avLst/>
                </a:prstGeom>
                <a:solidFill>
                  <a:srgbClr val="009900"/>
                </a:solidFill>
                <a:ln w="12700" algn="ctr">
                  <a:solidFill>
                    <a:schemeClr val="bg1"/>
                  </a:solidFill>
                  <a:miter lim="800000"/>
                  <a:headEnd/>
                  <a:tailEnd/>
                </a:ln>
              </p:spPr>
              <p:txBody>
                <a:bodyPr wrap="none" lIns="0" tIns="0" rIns="0" bIns="0" anchor="ctr">
                  <a:spAutoFit/>
                </a:bodyPr>
                <a:lstStyle/>
                <a:p>
                  <a:endParaRPr lang="en-US"/>
                </a:p>
              </p:txBody>
            </p:sp>
            <p:sp>
              <p:nvSpPr>
                <p:cNvPr id="20530" name="Rectangle 36"/>
                <p:cNvSpPr>
                  <a:spLocks noChangeArrowheads="1"/>
                </p:cNvSpPr>
                <p:nvPr/>
              </p:nvSpPr>
              <p:spPr bwMode="auto">
                <a:xfrm>
                  <a:off x="2778" y="1874"/>
                  <a:ext cx="62" cy="827"/>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20531" name="AutoShape 37"/>
                <p:cNvSpPr>
                  <a:spLocks noChangeArrowheads="1"/>
                </p:cNvSpPr>
                <p:nvPr/>
              </p:nvSpPr>
              <p:spPr bwMode="auto">
                <a:xfrm rot="2681173">
                  <a:off x="2441" y="1752"/>
                  <a:ext cx="559" cy="573"/>
                </a:xfrm>
                <a:prstGeom prst="irregularSeal2">
                  <a:avLst/>
                </a:prstGeom>
                <a:gradFill rotWithShape="1">
                  <a:gsLst>
                    <a:gs pos="0">
                      <a:srgbClr val="FFFF66"/>
                    </a:gs>
                    <a:gs pos="100000">
                      <a:srgbClr val="FF0000"/>
                    </a:gs>
                  </a:gsLst>
                  <a:path path="shape">
                    <a:fillToRect l="50000" t="50000" r="50000" b="50000"/>
                  </a:path>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endParaRPr lang="en-US"/>
                </a:p>
              </p:txBody>
            </p:sp>
            <p:sp>
              <p:nvSpPr>
                <p:cNvPr id="20532" name="Freeform 38"/>
                <p:cNvSpPr>
                  <a:spLocks/>
                </p:cNvSpPr>
                <p:nvPr/>
              </p:nvSpPr>
              <p:spPr bwMode="auto">
                <a:xfrm>
                  <a:off x="2219" y="2561"/>
                  <a:ext cx="369" cy="104"/>
                </a:xfrm>
                <a:custGeom>
                  <a:avLst/>
                  <a:gdLst>
                    <a:gd name="T0" fmla="*/ 0 w 992"/>
                    <a:gd name="T1" fmla="*/ 0 h 280"/>
                    <a:gd name="T2" fmla="*/ 19 w 992"/>
                    <a:gd name="T3" fmla="*/ 4 h 280"/>
                    <a:gd name="T4" fmla="*/ 18 w 992"/>
                    <a:gd name="T5" fmla="*/ 5 h 280"/>
                    <a:gd name="T6" fmla="*/ 0 w 992"/>
                    <a:gd name="T7" fmla="*/ 1 h 280"/>
                    <a:gd name="T8" fmla="*/ 0 w 992"/>
                    <a:gd name="T9" fmla="*/ 0 h 280"/>
                    <a:gd name="T10" fmla="*/ 0 60000 65536"/>
                    <a:gd name="T11" fmla="*/ 0 60000 65536"/>
                    <a:gd name="T12" fmla="*/ 0 60000 65536"/>
                    <a:gd name="T13" fmla="*/ 0 60000 65536"/>
                    <a:gd name="T14" fmla="*/ 0 60000 65536"/>
                    <a:gd name="T15" fmla="*/ 0 w 992"/>
                    <a:gd name="T16" fmla="*/ 0 h 280"/>
                    <a:gd name="T17" fmla="*/ 992 w 992"/>
                    <a:gd name="T18" fmla="*/ 280 h 280"/>
                  </a:gdLst>
                  <a:ahLst/>
                  <a:cxnLst>
                    <a:cxn ang="T10">
                      <a:pos x="T0" y="T1"/>
                    </a:cxn>
                    <a:cxn ang="T11">
                      <a:pos x="T2" y="T3"/>
                    </a:cxn>
                    <a:cxn ang="T12">
                      <a:pos x="T4" y="T5"/>
                    </a:cxn>
                    <a:cxn ang="T13">
                      <a:pos x="T6" y="T7"/>
                    </a:cxn>
                    <a:cxn ang="T14">
                      <a:pos x="T8" y="T9"/>
                    </a:cxn>
                  </a:cxnLst>
                  <a:rect l="T15" t="T16" r="T17" b="T18"/>
                  <a:pathLst>
                    <a:path w="992" h="280">
                      <a:moveTo>
                        <a:pt x="0" y="0"/>
                      </a:moveTo>
                      <a:lnTo>
                        <a:pt x="992" y="240"/>
                      </a:lnTo>
                      <a:lnTo>
                        <a:pt x="936" y="280"/>
                      </a:lnTo>
                      <a:lnTo>
                        <a:pt x="16" y="56"/>
                      </a:lnTo>
                      <a:lnTo>
                        <a:pt x="0" y="0"/>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20533" name="Freeform 39"/>
                <p:cNvSpPr>
                  <a:spLocks/>
                </p:cNvSpPr>
                <p:nvPr/>
              </p:nvSpPr>
              <p:spPr bwMode="auto">
                <a:xfrm>
                  <a:off x="3429" y="2008"/>
                  <a:ext cx="51" cy="375"/>
                </a:xfrm>
                <a:custGeom>
                  <a:avLst/>
                  <a:gdLst>
                    <a:gd name="T0" fmla="*/ 0 w 136"/>
                    <a:gd name="T1" fmla="*/ 0 h 1008"/>
                    <a:gd name="T2" fmla="*/ 2 w 136"/>
                    <a:gd name="T3" fmla="*/ 19 h 1008"/>
                    <a:gd name="T4" fmla="*/ 3 w 136"/>
                    <a:gd name="T5" fmla="*/ 17 h 1008"/>
                    <a:gd name="T6" fmla="*/ 1 w 136"/>
                    <a:gd name="T7" fmla="*/ 1 h 1008"/>
                    <a:gd name="T8" fmla="*/ 0 w 136"/>
                    <a:gd name="T9" fmla="*/ 0 h 1008"/>
                    <a:gd name="T10" fmla="*/ 0 60000 65536"/>
                    <a:gd name="T11" fmla="*/ 0 60000 65536"/>
                    <a:gd name="T12" fmla="*/ 0 60000 65536"/>
                    <a:gd name="T13" fmla="*/ 0 60000 65536"/>
                    <a:gd name="T14" fmla="*/ 0 60000 65536"/>
                    <a:gd name="T15" fmla="*/ 0 w 136"/>
                    <a:gd name="T16" fmla="*/ 0 h 1008"/>
                    <a:gd name="T17" fmla="*/ 136 w 136"/>
                    <a:gd name="T18" fmla="*/ 1008 h 1008"/>
                  </a:gdLst>
                  <a:ahLst/>
                  <a:cxnLst>
                    <a:cxn ang="T10">
                      <a:pos x="T0" y="T1"/>
                    </a:cxn>
                    <a:cxn ang="T11">
                      <a:pos x="T2" y="T3"/>
                    </a:cxn>
                    <a:cxn ang="T12">
                      <a:pos x="T4" y="T5"/>
                    </a:cxn>
                    <a:cxn ang="T13">
                      <a:pos x="T6" y="T7"/>
                    </a:cxn>
                    <a:cxn ang="T14">
                      <a:pos x="T8" y="T9"/>
                    </a:cxn>
                  </a:cxnLst>
                  <a:rect l="T15" t="T16" r="T17" b="T18"/>
                  <a:pathLst>
                    <a:path w="136" h="1008">
                      <a:moveTo>
                        <a:pt x="0" y="0"/>
                      </a:moveTo>
                      <a:lnTo>
                        <a:pt x="80" y="1008"/>
                      </a:lnTo>
                      <a:lnTo>
                        <a:pt x="136" y="920"/>
                      </a:lnTo>
                      <a:lnTo>
                        <a:pt x="56" y="48"/>
                      </a:lnTo>
                      <a:lnTo>
                        <a:pt x="0" y="0"/>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20534" name="Rectangle 40"/>
                <p:cNvSpPr>
                  <a:spLocks noChangeArrowheads="1"/>
                </p:cNvSpPr>
                <p:nvPr/>
              </p:nvSpPr>
              <p:spPr bwMode="auto">
                <a:xfrm>
                  <a:off x="2124" y="1610"/>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20535" name="Rectangle 41"/>
                <p:cNvSpPr>
                  <a:spLocks noChangeArrowheads="1"/>
                </p:cNvSpPr>
                <p:nvPr/>
              </p:nvSpPr>
              <p:spPr bwMode="auto">
                <a:xfrm rot="5400000">
                  <a:off x="306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20536" name="Rectangle 42"/>
                <p:cNvSpPr>
                  <a:spLocks noChangeArrowheads="1"/>
                </p:cNvSpPr>
                <p:nvPr/>
              </p:nvSpPr>
              <p:spPr bwMode="auto">
                <a:xfrm rot="5400000">
                  <a:off x="339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nvGrpSpPr>
                <p:cNvPr id="20537" name="Group 43"/>
                <p:cNvGrpSpPr>
                  <a:grpSpLocks/>
                </p:cNvGrpSpPr>
                <p:nvPr/>
              </p:nvGrpSpPr>
              <p:grpSpPr bwMode="auto">
                <a:xfrm>
                  <a:off x="2221" y="1871"/>
                  <a:ext cx="518" cy="782"/>
                  <a:chOff x="2400" y="1656"/>
                  <a:chExt cx="752" cy="1136"/>
                </a:xfrm>
              </p:grpSpPr>
              <p:sp>
                <p:nvSpPr>
                  <p:cNvPr id="20550" name="Freeform 44"/>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folHlink"/>
                  </a:solidFill>
                  <a:ln w="12700">
                    <a:solidFill>
                      <a:schemeClr val="bg1"/>
                    </a:solidFill>
                    <a:round/>
                    <a:headEnd/>
                    <a:tailEnd/>
                  </a:ln>
                </p:spPr>
                <p:txBody>
                  <a:bodyPr wrap="none" lIns="0" tIns="0" rIns="0" bIns="0" anchor="ctr">
                    <a:spAutoFit/>
                  </a:bodyPr>
                  <a:lstStyle/>
                  <a:p>
                    <a:endParaRPr lang="en-US"/>
                  </a:p>
                </p:txBody>
              </p:sp>
              <p:sp>
                <p:nvSpPr>
                  <p:cNvPr id="20551" name="Freeform 45"/>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20552" name="Freeform 46"/>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20553" name="Freeform 47"/>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20554" name="Freeform 48"/>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lIns="0" tIns="0" rIns="0" bIns="0" anchor="ctr">
                    <a:spAutoFit/>
                  </a:bodyPr>
                  <a:lstStyle/>
                  <a:p>
                    <a:endParaRPr lang="en-US"/>
                  </a:p>
                </p:txBody>
              </p:sp>
              <p:sp>
                <p:nvSpPr>
                  <p:cNvPr id="20555" name="Line 49"/>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0556" name="Line 50"/>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20538" name="Group 51"/>
                <p:cNvGrpSpPr>
                  <a:grpSpLocks/>
                </p:cNvGrpSpPr>
                <p:nvPr/>
              </p:nvGrpSpPr>
              <p:grpSpPr bwMode="auto">
                <a:xfrm rot="-6511945">
                  <a:off x="2834" y="1842"/>
                  <a:ext cx="518" cy="783"/>
                  <a:chOff x="2400" y="1656"/>
                  <a:chExt cx="752" cy="1136"/>
                </a:xfrm>
              </p:grpSpPr>
              <p:sp>
                <p:nvSpPr>
                  <p:cNvPr id="20543" name="Freeform 52"/>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tx1"/>
                  </a:solidFill>
                  <a:ln w="12700">
                    <a:solidFill>
                      <a:schemeClr val="bg1"/>
                    </a:solidFill>
                    <a:round/>
                    <a:headEnd/>
                    <a:tailEnd/>
                  </a:ln>
                </p:spPr>
                <p:txBody>
                  <a:bodyPr wrap="none" lIns="0" tIns="0" rIns="0" bIns="0" anchor="ctr">
                    <a:spAutoFit/>
                  </a:bodyPr>
                  <a:lstStyle/>
                  <a:p>
                    <a:endParaRPr lang="en-US"/>
                  </a:p>
                </p:txBody>
              </p:sp>
              <p:sp>
                <p:nvSpPr>
                  <p:cNvPr id="20544" name="Freeform 53"/>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20545" name="Freeform 54"/>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20546" name="Freeform 55"/>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20547" name="Freeform 56"/>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20548" name="Line 57"/>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0549" name="Line 58"/>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20539" name="Freeform 59"/>
                <p:cNvSpPr>
                  <a:spLocks/>
                </p:cNvSpPr>
                <p:nvPr/>
              </p:nvSpPr>
              <p:spPr bwMode="auto">
                <a:xfrm>
                  <a:off x="2689" y="2097"/>
                  <a:ext cx="62" cy="351"/>
                </a:xfrm>
                <a:custGeom>
                  <a:avLst/>
                  <a:gdLst>
                    <a:gd name="T0" fmla="*/ 3 w 168"/>
                    <a:gd name="T1" fmla="*/ 18 h 944"/>
                    <a:gd name="T2" fmla="*/ 0 w 168"/>
                    <a:gd name="T3" fmla="*/ 0 h 944"/>
                    <a:gd name="T4" fmla="*/ 0 w 168"/>
                    <a:gd name="T5" fmla="*/ 1 h 944"/>
                    <a:gd name="T6" fmla="*/ 2 w 168"/>
                    <a:gd name="T7" fmla="*/ 17 h 944"/>
                    <a:gd name="T8" fmla="*/ 3 w 168"/>
                    <a:gd name="T9" fmla="*/ 18 h 944"/>
                    <a:gd name="T10" fmla="*/ 0 60000 65536"/>
                    <a:gd name="T11" fmla="*/ 0 60000 65536"/>
                    <a:gd name="T12" fmla="*/ 0 60000 65536"/>
                    <a:gd name="T13" fmla="*/ 0 60000 65536"/>
                    <a:gd name="T14" fmla="*/ 0 60000 65536"/>
                    <a:gd name="T15" fmla="*/ 0 w 168"/>
                    <a:gd name="T16" fmla="*/ 0 h 944"/>
                    <a:gd name="T17" fmla="*/ 168 w 168"/>
                    <a:gd name="T18" fmla="*/ 944 h 944"/>
                  </a:gdLst>
                  <a:ahLst/>
                  <a:cxnLst>
                    <a:cxn ang="T10">
                      <a:pos x="T0" y="T1"/>
                    </a:cxn>
                    <a:cxn ang="T11">
                      <a:pos x="T2" y="T3"/>
                    </a:cxn>
                    <a:cxn ang="T12">
                      <a:pos x="T4" y="T5"/>
                    </a:cxn>
                    <a:cxn ang="T13">
                      <a:pos x="T6" y="T7"/>
                    </a:cxn>
                    <a:cxn ang="T14">
                      <a:pos x="T8" y="T9"/>
                    </a:cxn>
                  </a:cxnLst>
                  <a:rect l="T15" t="T16" r="T17" b="T18"/>
                  <a:pathLst>
                    <a:path w="168" h="944">
                      <a:moveTo>
                        <a:pt x="168" y="944"/>
                      </a:moveTo>
                      <a:lnTo>
                        <a:pt x="24" y="0"/>
                      </a:lnTo>
                      <a:lnTo>
                        <a:pt x="0" y="48"/>
                      </a:lnTo>
                      <a:lnTo>
                        <a:pt x="128" y="920"/>
                      </a:lnTo>
                      <a:lnTo>
                        <a:pt x="168" y="944"/>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20540" name="Freeform 60"/>
                <p:cNvSpPr>
                  <a:spLocks/>
                </p:cNvSpPr>
                <p:nvPr/>
              </p:nvSpPr>
              <p:spPr bwMode="auto">
                <a:xfrm>
                  <a:off x="2382" y="1853"/>
                  <a:ext cx="354" cy="78"/>
                </a:xfrm>
                <a:custGeom>
                  <a:avLst/>
                  <a:gdLst>
                    <a:gd name="T0" fmla="*/ 0 w 952"/>
                    <a:gd name="T1" fmla="*/ 1 h 208"/>
                    <a:gd name="T2" fmla="*/ 1 w 952"/>
                    <a:gd name="T3" fmla="*/ 0 h 208"/>
                    <a:gd name="T4" fmla="*/ 18 w 952"/>
                    <a:gd name="T5" fmla="*/ 3 h 208"/>
                    <a:gd name="T6" fmla="*/ 18 w 952"/>
                    <a:gd name="T7" fmla="*/ 4 h 208"/>
                    <a:gd name="T8" fmla="*/ 0 w 952"/>
                    <a:gd name="T9" fmla="*/ 1 h 208"/>
                    <a:gd name="T10" fmla="*/ 0 60000 65536"/>
                    <a:gd name="T11" fmla="*/ 0 60000 65536"/>
                    <a:gd name="T12" fmla="*/ 0 60000 65536"/>
                    <a:gd name="T13" fmla="*/ 0 60000 65536"/>
                    <a:gd name="T14" fmla="*/ 0 60000 65536"/>
                    <a:gd name="T15" fmla="*/ 0 w 952"/>
                    <a:gd name="T16" fmla="*/ 0 h 208"/>
                    <a:gd name="T17" fmla="*/ 952 w 952"/>
                    <a:gd name="T18" fmla="*/ 208 h 208"/>
                  </a:gdLst>
                  <a:ahLst/>
                  <a:cxnLst>
                    <a:cxn ang="T10">
                      <a:pos x="T0" y="T1"/>
                    </a:cxn>
                    <a:cxn ang="T11">
                      <a:pos x="T2" y="T3"/>
                    </a:cxn>
                    <a:cxn ang="T12">
                      <a:pos x="T4" y="T5"/>
                    </a:cxn>
                    <a:cxn ang="T13">
                      <a:pos x="T6" y="T7"/>
                    </a:cxn>
                    <a:cxn ang="T14">
                      <a:pos x="T8" y="T9"/>
                    </a:cxn>
                  </a:cxnLst>
                  <a:rect l="T15" t="T16" r="T17" b="T18"/>
                  <a:pathLst>
                    <a:path w="952" h="208">
                      <a:moveTo>
                        <a:pt x="0" y="40"/>
                      </a:moveTo>
                      <a:lnTo>
                        <a:pt x="88" y="0"/>
                      </a:lnTo>
                      <a:lnTo>
                        <a:pt x="936" y="160"/>
                      </a:lnTo>
                      <a:lnTo>
                        <a:pt x="952" y="208"/>
                      </a:lnTo>
                      <a:lnTo>
                        <a:pt x="0" y="40"/>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20541" name="Rectangle 61"/>
                <p:cNvSpPr>
                  <a:spLocks noChangeArrowheads="1"/>
                </p:cNvSpPr>
                <p:nvPr/>
              </p:nvSpPr>
              <p:spPr bwMode="auto">
                <a:xfrm>
                  <a:off x="2124" y="2018"/>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20542" name="Rectangle 62"/>
                <p:cNvSpPr>
                  <a:spLocks noChangeArrowheads="1"/>
                </p:cNvSpPr>
                <p:nvPr/>
              </p:nvSpPr>
              <p:spPr bwMode="auto">
                <a:xfrm>
                  <a:off x="2124" y="2426"/>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grpSp>
            <p:nvGrpSpPr>
              <p:cNvPr id="20517" name="Group 63"/>
              <p:cNvGrpSpPr>
                <a:grpSpLocks/>
              </p:cNvGrpSpPr>
              <p:nvPr/>
            </p:nvGrpSpPr>
            <p:grpSpPr bwMode="auto">
              <a:xfrm>
                <a:off x="1066" y="2064"/>
                <a:ext cx="518" cy="515"/>
                <a:chOff x="3360" y="800"/>
                <a:chExt cx="620" cy="616"/>
              </a:xfrm>
            </p:grpSpPr>
            <p:sp>
              <p:nvSpPr>
                <p:cNvPr id="20518" name="AutoShape 64"/>
                <p:cNvSpPr>
                  <a:spLocks noChangeArrowheads="1"/>
                </p:cNvSpPr>
                <p:nvPr/>
              </p:nvSpPr>
              <p:spPr bwMode="auto">
                <a:xfrm>
                  <a:off x="3360" y="800"/>
                  <a:ext cx="620" cy="616"/>
                </a:xfrm>
                <a:prstGeom prst="roundRect">
                  <a:avLst>
                    <a:gd name="adj" fmla="val 16667"/>
                  </a:avLst>
                </a:prstGeom>
                <a:solidFill>
                  <a:srgbClr val="CCFFCC"/>
                </a:solidFill>
                <a:ln w="12700" algn="ctr">
                  <a:solidFill>
                    <a:schemeClr val="bg1"/>
                  </a:solidFill>
                  <a:round/>
                  <a:headEnd/>
                  <a:tailEnd/>
                </a:ln>
              </p:spPr>
              <p:txBody>
                <a:bodyPr lIns="0" tIns="0" rIns="0" bIns="0" anchor="ctr">
                  <a:spAutoFit/>
                </a:bodyPr>
                <a:lstStyle/>
                <a:p>
                  <a:endParaRPr lang="en-US"/>
                </a:p>
              </p:txBody>
            </p:sp>
            <p:sp>
              <p:nvSpPr>
                <p:cNvPr id="20519" name="Freeform 65"/>
                <p:cNvSpPr>
                  <a:spLocks/>
                </p:cNvSpPr>
                <p:nvPr/>
              </p:nvSpPr>
              <p:spPr bwMode="auto">
                <a:xfrm>
                  <a:off x="3403" y="830"/>
                  <a:ext cx="212" cy="274"/>
                </a:xfrm>
                <a:custGeom>
                  <a:avLst/>
                  <a:gdLst>
                    <a:gd name="T0" fmla="*/ 1 w 1052"/>
                    <a:gd name="T1" fmla="*/ 2 h 1352"/>
                    <a:gd name="T2" fmla="*/ 0 w 1052"/>
                    <a:gd name="T3" fmla="*/ 2 h 1352"/>
                    <a:gd name="T4" fmla="*/ 0 w 1052"/>
                    <a:gd name="T5" fmla="*/ 1 h 1352"/>
                    <a:gd name="T6" fmla="*/ 0 w 1052"/>
                    <a:gd name="T7" fmla="*/ 1 h 1352"/>
                    <a:gd name="T8" fmla="*/ 0 w 1052"/>
                    <a:gd name="T9" fmla="*/ 1 h 1352"/>
                    <a:gd name="T10" fmla="*/ 0 w 1052"/>
                    <a:gd name="T11" fmla="*/ 0 h 1352"/>
                    <a:gd name="T12" fmla="*/ 0 w 1052"/>
                    <a:gd name="T13" fmla="*/ 0 h 1352"/>
                    <a:gd name="T14" fmla="*/ 0 w 1052"/>
                    <a:gd name="T15" fmla="*/ 0 h 1352"/>
                    <a:gd name="T16" fmla="*/ 1 w 1052"/>
                    <a:gd name="T17" fmla="*/ 0 h 1352"/>
                    <a:gd name="T18" fmla="*/ 1 w 1052"/>
                    <a:gd name="T19" fmla="*/ 0 h 1352"/>
                    <a:gd name="T20" fmla="*/ 1 w 1052"/>
                    <a:gd name="T21" fmla="*/ 0 h 1352"/>
                    <a:gd name="T22" fmla="*/ 1 w 1052"/>
                    <a:gd name="T23" fmla="*/ 0 h 1352"/>
                    <a:gd name="T24" fmla="*/ 2 w 1052"/>
                    <a:gd name="T25" fmla="*/ 0 h 1352"/>
                    <a:gd name="T26" fmla="*/ 2 w 1052"/>
                    <a:gd name="T27" fmla="*/ 1 h 1352"/>
                    <a:gd name="T28" fmla="*/ 2 w 1052"/>
                    <a:gd name="T29" fmla="*/ 1 h 1352"/>
                    <a:gd name="T30" fmla="*/ 1 w 1052"/>
                    <a:gd name="T31" fmla="*/ 2 h 1352"/>
                    <a:gd name="T32" fmla="*/ 1 w 1052"/>
                    <a:gd name="T33" fmla="*/ 2 h 1352"/>
                    <a:gd name="T34" fmla="*/ 1 w 1052"/>
                    <a:gd name="T35" fmla="*/ 2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20520" name="Group 66"/>
                <p:cNvGrpSpPr>
                  <a:grpSpLocks/>
                </p:cNvGrpSpPr>
                <p:nvPr/>
              </p:nvGrpSpPr>
              <p:grpSpPr bwMode="auto">
                <a:xfrm flipH="1">
                  <a:off x="3749" y="1171"/>
                  <a:ext cx="212" cy="213"/>
                  <a:chOff x="1350" y="686"/>
                  <a:chExt cx="1132" cy="1132"/>
                </a:xfrm>
              </p:grpSpPr>
              <p:sp>
                <p:nvSpPr>
                  <p:cNvPr id="20522" name="AutoShape 67"/>
                  <p:cNvSpPr>
                    <a:spLocks noChangeArrowheads="1"/>
                  </p:cNvSpPr>
                  <p:nvPr/>
                </p:nvSpPr>
                <p:spPr bwMode="auto">
                  <a:xfrm>
                    <a:off x="1350" y="686"/>
                    <a:ext cx="1132" cy="1132"/>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pic>
                <p:nvPicPr>
                  <p:cNvPr id="20523" name="Picture 68" descr="j0151939"/>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433" y="783"/>
                    <a:ext cx="38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20521" name="Picture 69" descr="BS01887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81" y="829"/>
                  <a:ext cx="382"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grpSp>
          <p:nvGrpSpPr>
            <p:cNvPr id="20499" name="Group 70"/>
            <p:cNvGrpSpPr>
              <a:grpSpLocks/>
            </p:cNvGrpSpPr>
            <p:nvPr/>
          </p:nvGrpSpPr>
          <p:grpSpPr bwMode="auto">
            <a:xfrm>
              <a:off x="469" y="1359"/>
              <a:ext cx="963" cy="1032"/>
              <a:chOff x="469" y="1359"/>
              <a:chExt cx="963" cy="1032"/>
            </a:xfrm>
          </p:grpSpPr>
          <p:sp>
            <p:nvSpPr>
              <p:cNvPr id="20510" name="Line 71"/>
              <p:cNvSpPr>
                <a:spLocks noChangeShapeType="1"/>
              </p:cNvSpPr>
              <p:nvPr/>
            </p:nvSpPr>
            <p:spPr bwMode="auto">
              <a:xfrm flipV="1">
                <a:off x="827" y="1741"/>
                <a:ext cx="0" cy="417"/>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0511" name="Line 72"/>
              <p:cNvSpPr>
                <a:spLocks noChangeShapeType="1"/>
              </p:cNvSpPr>
              <p:nvPr/>
            </p:nvSpPr>
            <p:spPr bwMode="auto">
              <a:xfrm>
                <a:off x="822" y="2163"/>
                <a:ext cx="419"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0512" name="Rectangle 73"/>
              <p:cNvSpPr>
                <a:spLocks noChangeArrowheads="1"/>
              </p:cNvSpPr>
              <p:nvPr/>
            </p:nvSpPr>
            <p:spPr bwMode="auto">
              <a:xfrm>
                <a:off x="469" y="1359"/>
                <a:ext cx="705" cy="520"/>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20513" name="AutoShape 74"/>
              <p:cNvSpPr>
                <a:spLocks noChangeArrowheads="1"/>
              </p:cNvSpPr>
              <p:nvPr/>
            </p:nvSpPr>
            <p:spPr bwMode="auto">
              <a:xfrm>
                <a:off x="994" y="1955"/>
                <a:ext cx="438" cy="436"/>
              </a:xfrm>
              <a:prstGeom prst="roundRect">
                <a:avLst>
                  <a:gd name="adj" fmla="val 16667"/>
                </a:avLst>
              </a:prstGeom>
              <a:solidFill>
                <a:schemeClr val="tx1"/>
              </a:solidFill>
              <a:ln w="12700" algn="ctr">
                <a:solidFill>
                  <a:schemeClr val="bg1"/>
                </a:solidFill>
                <a:round/>
                <a:headEnd/>
                <a:tailEnd/>
              </a:ln>
            </p:spPr>
            <p:txBody>
              <a:bodyPr lIns="0" tIns="0" rIns="0" bIns="0" anchor="ctr">
                <a:spAutoFit/>
              </a:bodyPr>
              <a:lstStyle/>
              <a:p>
                <a:endParaRPr lang="en-US"/>
              </a:p>
            </p:txBody>
          </p:sp>
        </p:grpSp>
        <p:grpSp>
          <p:nvGrpSpPr>
            <p:cNvPr id="20500" name="Group 75"/>
            <p:cNvGrpSpPr>
              <a:grpSpLocks/>
            </p:cNvGrpSpPr>
            <p:nvPr/>
          </p:nvGrpSpPr>
          <p:grpSpPr bwMode="auto">
            <a:xfrm>
              <a:off x="1894" y="1359"/>
              <a:ext cx="963" cy="1032"/>
              <a:chOff x="469" y="1359"/>
              <a:chExt cx="963" cy="1032"/>
            </a:xfrm>
          </p:grpSpPr>
          <p:sp>
            <p:nvSpPr>
              <p:cNvPr id="20506" name="Line 76"/>
              <p:cNvSpPr>
                <a:spLocks noChangeShapeType="1"/>
              </p:cNvSpPr>
              <p:nvPr/>
            </p:nvSpPr>
            <p:spPr bwMode="auto">
              <a:xfrm flipV="1">
                <a:off x="827" y="1741"/>
                <a:ext cx="0" cy="417"/>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0507" name="Line 77"/>
              <p:cNvSpPr>
                <a:spLocks noChangeShapeType="1"/>
              </p:cNvSpPr>
              <p:nvPr/>
            </p:nvSpPr>
            <p:spPr bwMode="auto">
              <a:xfrm>
                <a:off x="822" y="2163"/>
                <a:ext cx="419"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0508" name="Rectangle 78"/>
              <p:cNvSpPr>
                <a:spLocks noChangeArrowheads="1"/>
              </p:cNvSpPr>
              <p:nvPr/>
            </p:nvSpPr>
            <p:spPr bwMode="auto">
              <a:xfrm>
                <a:off x="469" y="1359"/>
                <a:ext cx="705" cy="520"/>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20509" name="AutoShape 79"/>
              <p:cNvSpPr>
                <a:spLocks noChangeArrowheads="1"/>
              </p:cNvSpPr>
              <p:nvPr/>
            </p:nvSpPr>
            <p:spPr bwMode="auto">
              <a:xfrm>
                <a:off x="994" y="1955"/>
                <a:ext cx="438" cy="436"/>
              </a:xfrm>
              <a:prstGeom prst="roundRect">
                <a:avLst>
                  <a:gd name="adj" fmla="val 16667"/>
                </a:avLst>
              </a:prstGeom>
              <a:solidFill>
                <a:schemeClr val="tx1"/>
              </a:solidFill>
              <a:ln w="12700" algn="ctr">
                <a:solidFill>
                  <a:schemeClr val="bg1"/>
                </a:solidFill>
                <a:round/>
                <a:headEnd/>
                <a:tailEnd/>
              </a:ln>
            </p:spPr>
            <p:txBody>
              <a:bodyPr lIns="0" tIns="0" rIns="0" bIns="0" anchor="ctr">
                <a:spAutoFit/>
              </a:bodyPr>
              <a:lstStyle/>
              <a:p>
                <a:endParaRPr lang="en-US"/>
              </a:p>
            </p:txBody>
          </p:sp>
        </p:grpSp>
        <p:grpSp>
          <p:nvGrpSpPr>
            <p:cNvPr id="20501" name="Group 80"/>
            <p:cNvGrpSpPr>
              <a:grpSpLocks/>
            </p:cNvGrpSpPr>
            <p:nvPr/>
          </p:nvGrpSpPr>
          <p:grpSpPr bwMode="auto">
            <a:xfrm>
              <a:off x="3224" y="1359"/>
              <a:ext cx="963" cy="1032"/>
              <a:chOff x="469" y="1359"/>
              <a:chExt cx="963" cy="1032"/>
            </a:xfrm>
          </p:grpSpPr>
          <p:sp>
            <p:nvSpPr>
              <p:cNvPr id="20502" name="Line 81"/>
              <p:cNvSpPr>
                <a:spLocks noChangeShapeType="1"/>
              </p:cNvSpPr>
              <p:nvPr/>
            </p:nvSpPr>
            <p:spPr bwMode="auto">
              <a:xfrm flipV="1">
                <a:off x="827" y="1741"/>
                <a:ext cx="0" cy="417"/>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0503" name="Line 82"/>
              <p:cNvSpPr>
                <a:spLocks noChangeShapeType="1"/>
              </p:cNvSpPr>
              <p:nvPr/>
            </p:nvSpPr>
            <p:spPr bwMode="auto">
              <a:xfrm>
                <a:off x="822" y="2163"/>
                <a:ext cx="419"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0504" name="Rectangle 83"/>
              <p:cNvSpPr>
                <a:spLocks noChangeArrowheads="1"/>
              </p:cNvSpPr>
              <p:nvPr/>
            </p:nvSpPr>
            <p:spPr bwMode="auto">
              <a:xfrm>
                <a:off x="469" y="1359"/>
                <a:ext cx="705" cy="520"/>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20505" name="AutoShape 84"/>
              <p:cNvSpPr>
                <a:spLocks noChangeArrowheads="1"/>
              </p:cNvSpPr>
              <p:nvPr/>
            </p:nvSpPr>
            <p:spPr bwMode="auto">
              <a:xfrm>
                <a:off x="994" y="1955"/>
                <a:ext cx="438" cy="436"/>
              </a:xfrm>
              <a:prstGeom prst="roundRect">
                <a:avLst>
                  <a:gd name="adj" fmla="val 16667"/>
                </a:avLst>
              </a:prstGeom>
              <a:solidFill>
                <a:schemeClr val="tx1"/>
              </a:solidFill>
              <a:ln w="12700" algn="ctr">
                <a:solidFill>
                  <a:schemeClr val="bg1"/>
                </a:solidFill>
                <a:round/>
                <a:headEnd/>
                <a:tailEnd/>
              </a:ln>
            </p:spPr>
            <p:txBody>
              <a:bodyPr lIns="0" tIns="0" rIns="0" bIns="0" anchor="ctr">
                <a:spAutoFit/>
              </a:bodyPr>
              <a:lstStyle/>
              <a:p>
                <a:endParaRPr lang="en-US"/>
              </a:p>
            </p:txBody>
          </p:sp>
        </p:grpSp>
      </p:gr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Line 2"/>
          <p:cNvSpPr>
            <a:spLocks noChangeShapeType="1"/>
          </p:cNvSpPr>
          <p:nvPr/>
        </p:nvSpPr>
        <p:spPr bwMode="auto">
          <a:xfrm>
            <a:off x="1190625" y="5486400"/>
            <a:ext cx="1176338" cy="0"/>
          </a:xfrm>
          <a:prstGeom prst="line">
            <a:avLst/>
          </a:prstGeom>
          <a:noFill/>
          <a:ln w="28575">
            <a:solidFill>
              <a:srgbClr val="777777"/>
            </a:solidFill>
            <a:prstDash val="sysDot"/>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507" name="Line 3"/>
          <p:cNvSpPr>
            <a:spLocks noChangeShapeType="1"/>
          </p:cNvSpPr>
          <p:nvPr/>
        </p:nvSpPr>
        <p:spPr bwMode="auto">
          <a:xfrm>
            <a:off x="1181100" y="4789488"/>
            <a:ext cx="993775" cy="0"/>
          </a:xfrm>
          <a:prstGeom prst="line">
            <a:avLst/>
          </a:prstGeom>
          <a:noFill/>
          <a:ln w="28575">
            <a:solidFill>
              <a:srgbClr val="777777"/>
            </a:solidFill>
            <a:prstDash val="sysDot"/>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1508" name="Line 4"/>
          <p:cNvSpPr>
            <a:spLocks noChangeShapeType="1"/>
          </p:cNvSpPr>
          <p:nvPr/>
        </p:nvSpPr>
        <p:spPr bwMode="auto">
          <a:xfrm>
            <a:off x="1173163" y="6149975"/>
            <a:ext cx="1524000" cy="0"/>
          </a:xfrm>
          <a:prstGeom prst="line">
            <a:avLst/>
          </a:prstGeom>
          <a:noFill/>
          <a:ln w="28575">
            <a:solidFill>
              <a:srgbClr val="777777"/>
            </a:solidFill>
            <a:prstDash val="sysDot"/>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509" name="Line 5"/>
          <p:cNvSpPr>
            <a:spLocks noChangeShapeType="1"/>
          </p:cNvSpPr>
          <p:nvPr/>
        </p:nvSpPr>
        <p:spPr bwMode="auto">
          <a:xfrm flipH="1">
            <a:off x="1173163" y="3367088"/>
            <a:ext cx="868362" cy="0"/>
          </a:xfrm>
          <a:prstGeom prst="line">
            <a:avLst/>
          </a:prstGeom>
          <a:noFill/>
          <a:ln w="28575">
            <a:solidFill>
              <a:srgbClr val="777777"/>
            </a:solidFill>
            <a:prstDash val="sysDot"/>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1510" name="Line 6"/>
          <p:cNvSpPr>
            <a:spLocks noChangeShapeType="1"/>
          </p:cNvSpPr>
          <p:nvPr/>
        </p:nvSpPr>
        <p:spPr bwMode="auto">
          <a:xfrm flipH="1">
            <a:off x="1173163" y="3840163"/>
            <a:ext cx="1235075" cy="0"/>
          </a:xfrm>
          <a:prstGeom prst="line">
            <a:avLst/>
          </a:prstGeom>
          <a:noFill/>
          <a:ln w="28575">
            <a:solidFill>
              <a:srgbClr val="777777"/>
            </a:solidFill>
            <a:prstDash val="sysDot"/>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1511" name="Line 7"/>
          <p:cNvSpPr>
            <a:spLocks noChangeShapeType="1"/>
          </p:cNvSpPr>
          <p:nvPr/>
        </p:nvSpPr>
        <p:spPr bwMode="auto">
          <a:xfrm>
            <a:off x="1181100" y="1500188"/>
            <a:ext cx="0" cy="4640262"/>
          </a:xfrm>
          <a:prstGeom prst="line">
            <a:avLst/>
          </a:prstGeom>
          <a:noFill/>
          <a:ln w="28575">
            <a:solidFill>
              <a:srgbClr val="777777"/>
            </a:solidFill>
            <a:prstDash val="sysDot"/>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512" name="Line 8"/>
          <p:cNvSpPr>
            <a:spLocks noChangeShapeType="1"/>
          </p:cNvSpPr>
          <p:nvPr/>
        </p:nvSpPr>
        <p:spPr bwMode="auto">
          <a:xfrm>
            <a:off x="1166813" y="2305050"/>
            <a:ext cx="993775" cy="0"/>
          </a:xfrm>
          <a:prstGeom prst="line">
            <a:avLst/>
          </a:prstGeom>
          <a:noFill/>
          <a:ln w="28575">
            <a:solidFill>
              <a:srgbClr val="777777"/>
            </a:solidFill>
            <a:prstDash val="sysDot"/>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1513" name="Rectangle 9"/>
          <p:cNvSpPr>
            <a:spLocks noGrp="1" noChangeArrowheads="1"/>
          </p:cNvSpPr>
          <p:nvPr>
            <p:ph type="title"/>
          </p:nvPr>
        </p:nvSpPr>
        <p:spPr/>
        <p:txBody>
          <a:bodyPr/>
          <a:lstStyle/>
          <a:p>
            <a:r>
              <a:rPr lang="en-US" smtClean="0"/>
              <a:t>Stage 1: User creates claim</a:t>
            </a:r>
          </a:p>
        </p:txBody>
      </p:sp>
      <p:grpSp>
        <p:nvGrpSpPr>
          <p:cNvPr id="21514" name="Group 10"/>
          <p:cNvGrpSpPr>
            <a:grpSpLocks/>
          </p:cNvGrpSpPr>
          <p:nvPr/>
        </p:nvGrpSpPr>
        <p:grpSpPr bwMode="auto">
          <a:xfrm>
            <a:off x="517525" y="869950"/>
            <a:ext cx="1323975" cy="976313"/>
            <a:chOff x="2083" y="1606"/>
            <a:chExt cx="1489" cy="1097"/>
          </a:xfrm>
        </p:grpSpPr>
        <p:sp>
          <p:nvSpPr>
            <p:cNvPr id="21578" name="Rectangle 11"/>
            <p:cNvSpPr>
              <a:spLocks noChangeArrowheads="1"/>
            </p:cNvSpPr>
            <p:nvPr/>
          </p:nvSpPr>
          <p:spPr bwMode="auto">
            <a:xfrm>
              <a:off x="2083" y="1606"/>
              <a:ext cx="1489" cy="1097"/>
            </a:xfrm>
            <a:prstGeom prst="rect">
              <a:avLst/>
            </a:prstGeom>
            <a:solidFill>
              <a:srgbClr val="B2B2B2"/>
            </a:solidFill>
            <a:ln w="12700" algn="ctr">
              <a:solidFill>
                <a:schemeClr val="bg1"/>
              </a:solidFill>
              <a:miter lim="800000"/>
              <a:headEnd/>
              <a:tailEnd/>
            </a:ln>
          </p:spPr>
          <p:txBody>
            <a:bodyPr lIns="0" tIns="0" rIns="0" bIns="0" anchor="ctr">
              <a:spAutoFit/>
            </a:bodyPr>
            <a:lstStyle/>
            <a:p>
              <a:endParaRPr lang="en-US"/>
            </a:p>
          </p:txBody>
        </p:sp>
        <p:sp>
          <p:nvSpPr>
            <p:cNvPr id="21579" name="Freeform 12"/>
            <p:cNvSpPr>
              <a:spLocks/>
            </p:cNvSpPr>
            <p:nvPr/>
          </p:nvSpPr>
          <p:spPr bwMode="auto">
            <a:xfrm>
              <a:off x="3351" y="2073"/>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21580" name="Freeform 13"/>
            <p:cNvSpPr>
              <a:spLocks/>
            </p:cNvSpPr>
            <p:nvPr/>
          </p:nvSpPr>
          <p:spPr bwMode="auto">
            <a:xfrm>
              <a:off x="3351" y="2259"/>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21581" name="Freeform 14"/>
            <p:cNvSpPr>
              <a:spLocks/>
            </p:cNvSpPr>
            <p:nvPr/>
          </p:nvSpPr>
          <p:spPr bwMode="auto">
            <a:xfrm>
              <a:off x="2238" y="2493"/>
              <a:ext cx="114" cy="207"/>
            </a:xfrm>
            <a:custGeom>
              <a:avLst/>
              <a:gdLst>
                <a:gd name="T0" fmla="*/ 66 w 114"/>
                <a:gd name="T1" fmla="*/ 0 h 207"/>
                <a:gd name="T2" fmla="*/ 0 w 114"/>
                <a:gd name="T3" fmla="*/ 207 h 207"/>
                <a:gd name="T4" fmla="*/ 54 w 114"/>
                <a:gd name="T5" fmla="*/ 207 h 207"/>
                <a:gd name="T6" fmla="*/ 114 w 114"/>
                <a:gd name="T7" fmla="*/ 18 h 207"/>
                <a:gd name="T8" fmla="*/ 66 w 114"/>
                <a:gd name="T9" fmla="*/ 0 h 207"/>
                <a:gd name="T10" fmla="*/ 0 60000 65536"/>
                <a:gd name="T11" fmla="*/ 0 60000 65536"/>
                <a:gd name="T12" fmla="*/ 0 60000 65536"/>
                <a:gd name="T13" fmla="*/ 0 60000 65536"/>
                <a:gd name="T14" fmla="*/ 0 60000 65536"/>
                <a:gd name="T15" fmla="*/ 0 w 114"/>
                <a:gd name="T16" fmla="*/ 0 h 207"/>
                <a:gd name="T17" fmla="*/ 114 w 114"/>
                <a:gd name="T18" fmla="*/ 207 h 207"/>
              </a:gdLst>
              <a:ahLst/>
              <a:cxnLst>
                <a:cxn ang="T10">
                  <a:pos x="T0" y="T1"/>
                </a:cxn>
                <a:cxn ang="T11">
                  <a:pos x="T2" y="T3"/>
                </a:cxn>
                <a:cxn ang="T12">
                  <a:pos x="T4" y="T5"/>
                </a:cxn>
                <a:cxn ang="T13">
                  <a:pos x="T6" y="T7"/>
                </a:cxn>
                <a:cxn ang="T14">
                  <a:pos x="T8" y="T9"/>
                </a:cxn>
              </a:cxnLst>
              <a:rect l="T15" t="T16" r="T17" b="T18"/>
              <a:pathLst>
                <a:path w="114" h="207">
                  <a:moveTo>
                    <a:pt x="66" y="0"/>
                  </a:moveTo>
                  <a:lnTo>
                    <a:pt x="0" y="207"/>
                  </a:lnTo>
                  <a:lnTo>
                    <a:pt x="54" y="207"/>
                  </a:lnTo>
                  <a:lnTo>
                    <a:pt x="114" y="18"/>
                  </a:lnTo>
                  <a:lnTo>
                    <a:pt x="66"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21582" name="Freeform 15"/>
            <p:cNvSpPr>
              <a:spLocks/>
            </p:cNvSpPr>
            <p:nvPr/>
          </p:nvSpPr>
          <p:spPr bwMode="auto">
            <a:xfrm>
              <a:off x="2436" y="2541"/>
              <a:ext cx="102" cy="159"/>
            </a:xfrm>
            <a:custGeom>
              <a:avLst/>
              <a:gdLst>
                <a:gd name="T0" fmla="*/ 51 w 102"/>
                <a:gd name="T1" fmla="*/ 0 h 159"/>
                <a:gd name="T2" fmla="*/ 0 w 102"/>
                <a:gd name="T3" fmla="*/ 159 h 159"/>
                <a:gd name="T4" fmla="*/ 54 w 102"/>
                <a:gd name="T5" fmla="*/ 159 h 159"/>
                <a:gd name="T6" fmla="*/ 102 w 102"/>
                <a:gd name="T7" fmla="*/ 0 h 159"/>
                <a:gd name="T8" fmla="*/ 51 w 102"/>
                <a:gd name="T9" fmla="*/ 0 h 159"/>
                <a:gd name="T10" fmla="*/ 0 60000 65536"/>
                <a:gd name="T11" fmla="*/ 0 60000 65536"/>
                <a:gd name="T12" fmla="*/ 0 60000 65536"/>
                <a:gd name="T13" fmla="*/ 0 60000 65536"/>
                <a:gd name="T14" fmla="*/ 0 60000 65536"/>
                <a:gd name="T15" fmla="*/ 0 w 102"/>
                <a:gd name="T16" fmla="*/ 0 h 159"/>
                <a:gd name="T17" fmla="*/ 102 w 102"/>
                <a:gd name="T18" fmla="*/ 159 h 159"/>
              </a:gdLst>
              <a:ahLst/>
              <a:cxnLst>
                <a:cxn ang="T10">
                  <a:pos x="T0" y="T1"/>
                </a:cxn>
                <a:cxn ang="T11">
                  <a:pos x="T2" y="T3"/>
                </a:cxn>
                <a:cxn ang="T12">
                  <a:pos x="T4" y="T5"/>
                </a:cxn>
                <a:cxn ang="T13">
                  <a:pos x="T6" y="T7"/>
                </a:cxn>
                <a:cxn ang="T14">
                  <a:pos x="T8" y="T9"/>
                </a:cxn>
              </a:cxnLst>
              <a:rect l="T15" t="T16" r="T17" b="T18"/>
              <a:pathLst>
                <a:path w="102" h="159">
                  <a:moveTo>
                    <a:pt x="51" y="0"/>
                  </a:moveTo>
                  <a:lnTo>
                    <a:pt x="0" y="159"/>
                  </a:lnTo>
                  <a:lnTo>
                    <a:pt x="54" y="159"/>
                  </a:lnTo>
                  <a:lnTo>
                    <a:pt x="102" y="0"/>
                  </a:lnTo>
                  <a:lnTo>
                    <a:pt x="51"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21583" name="Rectangle 16"/>
            <p:cNvSpPr>
              <a:spLocks noChangeArrowheads="1"/>
            </p:cNvSpPr>
            <p:nvPr/>
          </p:nvSpPr>
          <p:spPr bwMode="auto">
            <a:xfrm>
              <a:off x="2762" y="1606"/>
              <a:ext cx="810" cy="248"/>
            </a:xfrm>
            <a:prstGeom prst="rect">
              <a:avLst/>
            </a:prstGeom>
            <a:solidFill>
              <a:srgbClr val="009900"/>
            </a:solidFill>
            <a:ln w="12700" algn="ctr">
              <a:solidFill>
                <a:schemeClr val="bg1"/>
              </a:solidFill>
              <a:miter lim="800000"/>
              <a:headEnd/>
              <a:tailEnd/>
            </a:ln>
          </p:spPr>
          <p:txBody>
            <a:bodyPr wrap="none" lIns="0" tIns="0" rIns="0" bIns="0" anchor="ctr">
              <a:spAutoFit/>
            </a:bodyPr>
            <a:lstStyle/>
            <a:p>
              <a:endParaRPr lang="en-US"/>
            </a:p>
          </p:txBody>
        </p:sp>
        <p:sp>
          <p:nvSpPr>
            <p:cNvPr id="21584" name="Rectangle 17"/>
            <p:cNvSpPr>
              <a:spLocks noChangeArrowheads="1"/>
            </p:cNvSpPr>
            <p:nvPr/>
          </p:nvSpPr>
          <p:spPr bwMode="auto">
            <a:xfrm>
              <a:off x="2778" y="1874"/>
              <a:ext cx="62" cy="827"/>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21585" name="AutoShape 18"/>
            <p:cNvSpPr>
              <a:spLocks noChangeArrowheads="1"/>
            </p:cNvSpPr>
            <p:nvPr/>
          </p:nvSpPr>
          <p:spPr bwMode="auto">
            <a:xfrm rot="2681173">
              <a:off x="2441" y="1752"/>
              <a:ext cx="559" cy="573"/>
            </a:xfrm>
            <a:prstGeom prst="irregularSeal2">
              <a:avLst/>
            </a:prstGeom>
            <a:gradFill rotWithShape="1">
              <a:gsLst>
                <a:gs pos="0">
                  <a:srgbClr val="FFFF66"/>
                </a:gs>
                <a:gs pos="100000">
                  <a:srgbClr val="FF0000"/>
                </a:gs>
              </a:gsLst>
              <a:path path="shape">
                <a:fillToRect l="50000" t="50000" r="50000" b="50000"/>
              </a:path>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endParaRPr lang="en-US"/>
            </a:p>
          </p:txBody>
        </p:sp>
        <p:sp>
          <p:nvSpPr>
            <p:cNvPr id="21586" name="Freeform 19"/>
            <p:cNvSpPr>
              <a:spLocks/>
            </p:cNvSpPr>
            <p:nvPr/>
          </p:nvSpPr>
          <p:spPr bwMode="auto">
            <a:xfrm>
              <a:off x="2219" y="2561"/>
              <a:ext cx="369" cy="104"/>
            </a:xfrm>
            <a:custGeom>
              <a:avLst/>
              <a:gdLst>
                <a:gd name="T0" fmla="*/ 0 w 992"/>
                <a:gd name="T1" fmla="*/ 0 h 280"/>
                <a:gd name="T2" fmla="*/ 19 w 992"/>
                <a:gd name="T3" fmla="*/ 4 h 280"/>
                <a:gd name="T4" fmla="*/ 18 w 992"/>
                <a:gd name="T5" fmla="*/ 5 h 280"/>
                <a:gd name="T6" fmla="*/ 0 w 992"/>
                <a:gd name="T7" fmla="*/ 1 h 280"/>
                <a:gd name="T8" fmla="*/ 0 w 992"/>
                <a:gd name="T9" fmla="*/ 0 h 280"/>
                <a:gd name="T10" fmla="*/ 0 60000 65536"/>
                <a:gd name="T11" fmla="*/ 0 60000 65536"/>
                <a:gd name="T12" fmla="*/ 0 60000 65536"/>
                <a:gd name="T13" fmla="*/ 0 60000 65536"/>
                <a:gd name="T14" fmla="*/ 0 60000 65536"/>
                <a:gd name="T15" fmla="*/ 0 w 992"/>
                <a:gd name="T16" fmla="*/ 0 h 280"/>
                <a:gd name="T17" fmla="*/ 992 w 992"/>
                <a:gd name="T18" fmla="*/ 280 h 280"/>
              </a:gdLst>
              <a:ahLst/>
              <a:cxnLst>
                <a:cxn ang="T10">
                  <a:pos x="T0" y="T1"/>
                </a:cxn>
                <a:cxn ang="T11">
                  <a:pos x="T2" y="T3"/>
                </a:cxn>
                <a:cxn ang="T12">
                  <a:pos x="T4" y="T5"/>
                </a:cxn>
                <a:cxn ang="T13">
                  <a:pos x="T6" y="T7"/>
                </a:cxn>
                <a:cxn ang="T14">
                  <a:pos x="T8" y="T9"/>
                </a:cxn>
              </a:cxnLst>
              <a:rect l="T15" t="T16" r="T17" b="T18"/>
              <a:pathLst>
                <a:path w="992" h="280">
                  <a:moveTo>
                    <a:pt x="0" y="0"/>
                  </a:moveTo>
                  <a:lnTo>
                    <a:pt x="992" y="240"/>
                  </a:lnTo>
                  <a:lnTo>
                    <a:pt x="936" y="280"/>
                  </a:lnTo>
                  <a:lnTo>
                    <a:pt x="16" y="56"/>
                  </a:lnTo>
                  <a:lnTo>
                    <a:pt x="0" y="0"/>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21587" name="Freeform 20"/>
            <p:cNvSpPr>
              <a:spLocks/>
            </p:cNvSpPr>
            <p:nvPr/>
          </p:nvSpPr>
          <p:spPr bwMode="auto">
            <a:xfrm>
              <a:off x="3429" y="2008"/>
              <a:ext cx="51" cy="375"/>
            </a:xfrm>
            <a:custGeom>
              <a:avLst/>
              <a:gdLst>
                <a:gd name="T0" fmla="*/ 0 w 136"/>
                <a:gd name="T1" fmla="*/ 0 h 1008"/>
                <a:gd name="T2" fmla="*/ 2 w 136"/>
                <a:gd name="T3" fmla="*/ 19 h 1008"/>
                <a:gd name="T4" fmla="*/ 3 w 136"/>
                <a:gd name="T5" fmla="*/ 17 h 1008"/>
                <a:gd name="T6" fmla="*/ 1 w 136"/>
                <a:gd name="T7" fmla="*/ 1 h 1008"/>
                <a:gd name="T8" fmla="*/ 0 w 136"/>
                <a:gd name="T9" fmla="*/ 0 h 1008"/>
                <a:gd name="T10" fmla="*/ 0 60000 65536"/>
                <a:gd name="T11" fmla="*/ 0 60000 65536"/>
                <a:gd name="T12" fmla="*/ 0 60000 65536"/>
                <a:gd name="T13" fmla="*/ 0 60000 65536"/>
                <a:gd name="T14" fmla="*/ 0 60000 65536"/>
                <a:gd name="T15" fmla="*/ 0 w 136"/>
                <a:gd name="T16" fmla="*/ 0 h 1008"/>
                <a:gd name="T17" fmla="*/ 136 w 136"/>
                <a:gd name="T18" fmla="*/ 1008 h 1008"/>
              </a:gdLst>
              <a:ahLst/>
              <a:cxnLst>
                <a:cxn ang="T10">
                  <a:pos x="T0" y="T1"/>
                </a:cxn>
                <a:cxn ang="T11">
                  <a:pos x="T2" y="T3"/>
                </a:cxn>
                <a:cxn ang="T12">
                  <a:pos x="T4" y="T5"/>
                </a:cxn>
                <a:cxn ang="T13">
                  <a:pos x="T6" y="T7"/>
                </a:cxn>
                <a:cxn ang="T14">
                  <a:pos x="T8" y="T9"/>
                </a:cxn>
              </a:cxnLst>
              <a:rect l="T15" t="T16" r="T17" b="T18"/>
              <a:pathLst>
                <a:path w="136" h="1008">
                  <a:moveTo>
                    <a:pt x="0" y="0"/>
                  </a:moveTo>
                  <a:lnTo>
                    <a:pt x="80" y="1008"/>
                  </a:lnTo>
                  <a:lnTo>
                    <a:pt x="136" y="920"/>
                  </a:lnTo>
                  <a:lnTo>
                    <a:pt x="56" y="48"/>
                  </a:lnTo>
                  <a:lnTo>
                    <a:pt x="0" y="0"/>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21588" name="Rectangle 21"/>
            <p:cNvSpPr>
              <a:spLocks noChangeArrowheads="1"/>
            </p:cNvSpPr>
            <p:nvPr/>
          </p:nvSpPr>
          <p:spPr bwMode="auto">
            <a:xfrm>
              <a:off x="2124" y="1610"/>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21589" name="Rectangle 22"/>
            <p:cNvSpPr>
              <a:spLocks noChangeArrowheads="1"/>
            </p:cNvSpPr>
            <p:nvPr/>
          </p:nvSpPr>
          <p:spPr bwMode="auto">
            <a:xfrm rot="5400000">
              <a:off x="306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21590" name="Rectangle 23"/>
            <p:cNvSpPr>
              <a:spLocks noChangeArrowheads="1"/>
            </p:cNvSpPr>
            <p:nvPr/>
          </p:nvSpPr>
          <p:spPr bwMode="auto">
            <a:xfrm rot="5400000">
              <a:off x="339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nvGrpSpPr>
            <p:cNvPr id="21591" name="Group 24"/>
            <p:cNvGrpSpPr>
              <a:grpSpLocks/>
            </p:cNvGrpSpPr>
            <p:nvPr/>
          </p:nvGrpSpPr>
          <p:grpSpPr bwMode="auto">
            <a:xfrm>
              <a:off x="2221" y="1871"/>
              <a:ext cx="518" cy="782"/>
              <a:chOff x="2400" y="1656"/>
              <a:chExt cx="752" cy="1136"/>
            </a:xfrm>
          </p:grpSpPr>
          <p:sp>
            <p:nvSpPr>
              <p:cNvPr id="21604" name="Freeform 25"/>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folHlink"/>
              </a:solidFill>
              <a:ln w="12700">
                <a:solidFill>
                  <a:schemeClr val="bg1"/>
                </a:solidFill>
                <a:round/>
                <a:headEnd/>
                <a:tailEnd/>
              </a:ln>
            </p:spPr>
            <p:txBody>
              <a:bodyPr wrap="none" lIns="0" tIns="0" rIns="0" bIns="0" anchor="ctr">
                <a:spAutoFit/>
              </a:bodyPr>
              <a:lstStyle/>
              <a:p>
                <a:endParaRPr lang="en-US"/>
              </a:p>
            </p:txBody>
          </p:sp>
          <p:sp>
            <p:nvSpPr>
              <p:cNvPr id="21605" name="Freeform 26"/>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21606" name="Freeform 27"/>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21607" name="Freeform 28"/>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21608" name="Freeform 29"/>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lIns="0" tIns="0" rIns="0" bIns="0" anchor="ctr">
                <a:spAutoFit/>
              </a:bodyPr>
              <a:lstStyle/>
              <a:p>
                <a:endParaRPr lang="en-US"/>
              </a:p>
            </p:txBody>
          </p:sp>
          <p:sp>
            <p:nvSpPr>
              <p:cNvPr id="21609" name="Line 30"/>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610" name="Line 31"/>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21592" name="Group 32"/>
            <p:cNvGrpSpPr>
              <a:grpSpLocks/>
            </p:cNvGrpSpPr>
            <p:nvPr/>
          </p:nvGrpSpPr>
          <p:grpSpPr bwMode="auto">
            <a:xfrm rot="-6511945">
              <a:off x="2834" y="1842"/>
              <a:ext cx="518" cy="783"/>
              <a:chOff x="2400" y="1656"/>
              <a:chExt cx="752" cy="1136"/>
            </a:xfrm>
          </p:grpSpPr>
          <p:sp>
            <p:nvSpPr>
              <p:cNvPr id="21597" name="Freeform 33"/>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tx1"/>
              </a:solidFill>
              <a:ln w="12700">
                <a:solidFill>
                  <a:schemeClr val="bg1"/>
                </a:solidFill>
                <a:round/>
                <a:headEnd/>
                <a:tailEnd/>
              </a:ln>
            </p:spPr>
            <p:txBody>
              <a:bodyPr wrap="none" lIns="0" tIns="0" rIns="0" bIns="0" anchor="ctr">
                <a:spAutoFit/>
              </a:bodyPr>
              <a:lstStyle/>
              <a:p>
                <a:endParaRPr lang="en-US"/>
              </a:p>
            </p:txBody>
          </p:sp>
          <p:sp>
            <p:nvSpPr>
              <p:cNvPr id="21598" name="Freeform 34"/>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21599" name="Freeform 35"/>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21600" name="Freeform 36"/>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21601" name="Freeform 37"/>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21602" name="Line 38"/>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1603" name="Line 39"/>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21593" name="Freeform 40"/>
            <p:cNvSpPr>
              <a:spLocks/>
            </p:cNvSpPr>
            <p:nvPr/>
          </p:nvSpPr>
          <p:spPr bwMode="auto">
            <a:xfrm>
              <a:off x="2689" y="2097"/>
              <a:ext cx="62" cy="351"/>
            </a:xfrm>
            <a:custGeom>
              <a:avLst/>
              <a:gdLst>
                <a:gd name="T0" fmla="*/ 3 w 168"/>
                <a:gd name="T1" fmla="*/ 18 h 944"/>
                <a:gd name="T2" fmla="*/ 0 w 168"/>
                <a:gd name="T3" fmla="*/ 0 h 944"/>
                <a:gd name="T4" fmla="*/ 0 w 168"/>
                <a:gd name="T5" fmla="*/ 1 h 944"/>
                <a:gd name="T6" fmla="*/ 2 w 168"/>
                <a:gd name="T7" fmla="*/ 17 h 944"/>
                <a:gd name="T8" fmla="*/ 3 w 168"/>
                <a:gd name="T9" fmla="*/ 18 h 944"/>
                <a:gd name="T10" fmla="*/ 0 60000 65536"/>
                <a:gd name="T11" fmla="*/ 0 60000 65536"/>
                <a:gd name="T12" fmla="*/ 0 60000 65536"/>
                <a:gd name="T13" fmla="*/ 0 60000 65536"/>
                <a:gd name="T14" fmla="*/ 0 60000 65536"/>
                <a:gd name="T15" fmla="*/ 0 w 168"/>
                <a:gd name="T16" fmla="*/ 0 h 944"/>
                <a:gd name="T17" fmla="*/ 168 w 168"/>
                <a:gd name="T18" fmla="*/ 944 h 944"/>
              </a:gdLst>
              <a:ahLst/>
              <a:cxnLst>
                <a:cxn ang="T10">
                  <a:pos x="T0" y="T1"/>
                </a:cxn>
                <a:cxn ang="T11">
                  <a:pos x="T2" y="T3"/>
                </a:cxn>
                <a:cxn ang="T12">
                  <a:pos x="T4" y="T5"/>
                </a:cxn>
                <a:cxn ang="T13">
                  <a:pos x="T6" y="T7"/>
                </a:cxn>
                <a:cxn ang="T14">
                  <a:pos x="T8" y="T9"/>
                </a:cxn>
              </a:cxnLst>
              <a:rect l="T15" t="T16" r="T17" b="T18"/>
              <a:pathLst>
                <a:path w="168" h="944">
                  <a:moveTo>
                    <a:pt x="168" y="944"/>
                  </a:moveTo>
                  <a:lnTo>
                    <a:pt x="24" y="0"/>
                  </a:lnTo>
                  <a:lnTo>
                    <a:pt x="0" y="48"/>
                  </a:lnTo>
                  <a:lnTo>
                    <a:pt x="128" y="920"/>
                  </a:lnTo>
                  <a:lnTo>
                    <a:pt x="168" y="944"/>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21594" name="Freeform 41"/>
            <p:cNvSpPr>
              <a:spLocks/>
            </p:cNvSpPr>
            <p:nvPr/>
          </p:nvSpPr>
          <p:spPr bwMode="auto">
            <a:xfrm>
              <a:off x="2382" y="1853"/>
              <a:ext cx="354" cy="78"/>
            </a:xfrm>
            <a:custGeom>
              <a:avLst/>
              <a:gdLst>
                <a:gd name="T0" fmla="*/ 0 w 952"/>
                <a:gd name="T1" fmla="*/ 1 h 208"/>
                <a:gd name="T2" fmla="*/ 1 w 952"/>
                <a:gd name="T3" fmla="*/ 0 h 208"/>
                <a:gd name="T4" fmla="*/ 18 w 952"/>
                <a:gd name="T5" fmla="*/ 3 h 208"/>
                <a:gd name="T6" fmla="*/ 18 w 952"/>
                <a:gd name="T7" fmla="*/ 4 h 208"/>
                <a:gd name="T8" fmla="*/ 0 w 952"/>
                <a:gd name="T9" fmla="*/ 1 h 208"/>
                <a:gd name="T10" fmla="*/ 0 60000 65536"/>
                <a:gd name="T11" fmla="*/ 0 60000 65536"/>
                <a:gd name="T12" fmla="*/ 0 60000 65536"/>
                <a:gd name="T13" fmla="*/ 0 60000 65536"/>
                <a:gd name="T14" fmla="*/ 0 60000 65536"/>
                <a:gd name="T15" fmla="*/ 0 w 952"/>
                <a:gd name="T16" fmla="*/ 0 h 208"/>
                <a:gd name="T17" fmla="*/ 952 w 952"/>
                <a:gd name="T18" fmla="*/ 208 h 208"/>
              </a:gdLst>
              <a:ahLst/>
              <a:cxnLst>
                <a:cxn ang="T10">
                  <a:pos x="T0" y="T1"/>
                </a:cxn>
                <a:cxn ang="T11">
                  <a:pos x="T2" y="T3"/>
                </a:cxn>
                <a:cxn ang="T12">
                  <a:pos x="T4" y="T5"/>
                </a:cxn>
                <a:cxn ang="T13">
                  <a:pos x="T6" y="T7"/>
                </a:cxn>
                <a:cxn ang="T14">
                  <a:pos x="T8" y="T9"/>
                </a:cxn>
              </a:cxnLst>
              <a:rect l="T15" t="T16" r="T17" b="T18"/>
              <a:pathLst>
                <a:path w="952" h="208">
                  <a:moveTo>
                    <a:pt x="0" y="40"/>
                  </a:moveTo>
                  <a:lnTo>
                    <a:pt x="88" y="0"/>
                  </a:lnTo>
                  <a:lnTo>
                    <a:pt x="936" y="160"/>
                  </a:lnTo>
                  <a:lnTo>
                    <a:pt x="952" y="208"/>
                  </a:lnTo>
                  <a:lnTo>
                    <a:pt x="0" y="40"/>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21595" name="Rectangle 42"/>
            <p:cNvSpPr>
              <a:spLocks noChangeArrowheads="1"/>
            </p:cNvSpPr>
            <p:nvPr/>
          </p:nvSpPr>
          <p:spPr bwMode="auto">
            <a:xfrm>
              <a:off x="2124" y="2018"/>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21596" name="Rectangle 43"/>
            <p:cNvSpPr>
              <a:spLocks noChangeArrowheads="1"/>
            </p:cNvSpPr>
            <p:nvPr/>
          </p:nvSpPr>
          <p:spPr bwMode="auto">
            <a:xfrm>
              <a:off x="2124" y="2426"/>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grpSp>
        <p:nvGrpSpPr>
          <p:cNvPr id="21515" name="Group 44"/>
          <p:cNvGrpSpPr>
            <a:grpSpLocks/>
          </p:cNvGrpSpPr>
          <p:nvPr/>
        </p:nvGrpSpPr>
        <p:grpSpPr bwMode="auto">
          <a:xfrm>
            <a:off x="2079625" y="1831975"/>
            <a:ext cx="800100" cy="901700"/>
            <a:chOff x="2324" y="435"/>
            <a:chExt cx="933" cy="1052"/>
          </a:xfrm>
        </p:grpSpPr>
        <p:sp>
          <p:nvSpPr>
            <p:cNvPr id="21569" name="AutoShape 45"/>
            <p:cNvSpPr>
              <a:spLocks noChangeArrowheads="1"/>
            </p:cNvSpPr>
            <p:nvPr/>
          </p:nvSpPr>
          <p:spPr bwMode="auto">
            <a:xfrm rot="-5400000">
              <a:off x="2265" y="494"/>
              <a:ext cx="1052" cy="933"/>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sp>
          <p:nvSpPr>
            <p:cNvPr id="21570" name="Freeform 46"/>
            <p:cNvSpPr>
              <a:spLocks/>
            </p:cNvSpPr>
            <p:nvPr/>
          </p:nvSpPr>
          <p:spPr bwMode="auto">
            <a:xfrm>
              <a:off x="2442" y="487"/>
              <a:ext cx="229" cy="294"/>
            </a:xfrm>
            <a:custGeom>
              <a:avLst/>
              <a:gdLst>
                <a:gd name="T0" fmla="*/ 1 w 1052"/>
                <a:gd name="T1" fmla="*/ 3 h 1352"/>
                <a:gd name="T2" fmla="*/ 1 w 1052"/>
                <a:gd name="T3" fmla="*/ 3 h 1352"/>
                <a:gd name="T4" fmla="*/ 0 w 1052"/>
                <a:gd name="T5" fmla="*/ 2 h 1352"/>
                <a:gd name="T6" fmla="*/ 0 w 1052"/>
                <a:gd name="T7" fmla="*/ 1 h 1352"/>
                <a:gd name="T8" fmla="*/ 0 w 1052"/>
                <a:gd name="T9" fmla="*/ 1 h 1352"/>
                <a:gd name="T10" fmla="*/ 0 w 1052"/>
                <a:gd name="T11" fmla="*/ 0 h 1352"/>
                <a:gd name="T12" fmla="*/ 0 w 1052"/>
                <a:gd name="T13" fmla="*/ 0 h 1352"/>
                <a:gd name="T14" fmla="*/ 1 w 1052"/>
                <a:gd name="T15" fmla="*/ 0 h 1352"/>
                <a:gd name="T16" fmla="*/ 1 w 1052"/>
                <a:gd name="T17" fmla="*/ 0 h 1352"/>
                <a:gd name="T18" fmla="*/ 1 w 1052"/>
                <a:gd name="T19" fmla="*/ 0 h 1352"/>
                <a:gd name="T20" fmla="*/ 2 w 1052"/>
                <a:gd name="T21" fmla="*/ 0 h 1352"/>
                <a:gd name="T22" fmla="*/ 2 w 1052"/>
                <a:gd name="T23" fmla="*/ 0 h 1352"/>
                <a:gd name="T24" fmla="*/ 2 w 1052"/>
                <a:gd name="T25" fmla="*/ 0 h 1352"/>
                <a:gd name="T26" fmla="*/ 2 w 1052"/>
                <a:gd name="T27" fmla="*/ 1 h 1352"/>
                <a:gd name="T28" fmla="*/ 2 w 1052"/>
                <a:gd name="T29" fmla="*/ 2 h 1352"/>
                <a:gd name="T30" fmla="*/ 2 w 1052"/>
                <a:gd name="T31" fmla="*/ 2 h 1352"/>
                <a:gd name="T32" fmla="*/ 2 w 1052"/>
                <a:gd name="T33" fmla="*/ 3 h 1352"/>
                <a:gd name="T34" fmla="*/ 1 w 1052"/>
                <a:gd name="T35" fmla="*/ 3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21571" name="Freeform 47"/>
            <p:cNvSpPr>
              <a:spLocks/>
            </p:cNvSpPr>
            <p:nvPr/>
          </p:nvSpPr>
          <p:spPr bwMode="auto">
            <a:xfrm>
              <a:off x="2442" y="818"/>
              <a:ext cx="229" cy="294"/>
            </a:xfrm>
            <a:custGeom>
              <a:avLst/>
              <a:gdLst>
                <a:gd name="T0" fmla="*/ 1 w 1052"/>
                <a:gd name="T1" fmla="*/ 3 h 1352"/>
                <a:gd name="T2" fmla="*/ 1 w 1052"/>
                <a:gd name="T3" fmla="*/ 3 h 1352"/>
                <a:gd name="T4" fmla="*/ 0 w 1052"/>
                <a:gd name="T5" fmla="*/ 2 h 1352"/>
                <a:gd name="T6" fmla="*/ 0 w 1052"/>
                <a:gd name="T7" fmla="*/ 1 h 1352"/>
                <a:gd name="T8" fmla="*/ 0 w 1052"/>
                <a:gd name="T9" fmla="*/ 1 h 1352"/>
                <a:gd name="T10" fmla="*/ 0 w 1052"/>
                <a:gd name="T11" fmla="*/ 0 h 1352"/>
                <a:gd name="T12" fmla="*/ 0 w 1052"/>
                <a:gd name="T13" fmla="*/ 0 h 1352"/>
                <a:gd name="T14" fmla="*/ 1 w 1052"/>
                <a:gd name="T15" fmla="*/ 0 h 1352"/>
                <a:gd name="T16" fmla="*/ 1 w 1052"/>
                <a:gd name="T17" fmla="*/ 0 h 1352"/>
                <a:gd name="T18" fmla="*/ 1 w 1052"/>
                <a:gd name="T19" fmla="*/ 0 h 1352"/>
                <a:gd name="T20" fmla="*/ 2 w 1052"/>
                <a:gd name="T21" fmla="*/ 0 h 1352"/>
                <a:gd name="T22" fmla="*/ 2 w 1052"/>
                <a:gd name="T23" fmla="*/ 0 h 1352"/>
                <a:gd name="T24" fmla="*/ 2 w 1052"/>
                <a:gd name="T25" fmla="*/ 0 h 1352"/>
                <a:gd name="T26" fmla="*/ 2 w 1052"/>
                <a:gd name="T27" fmla="*/ 1 h 1352"/>
                <a:gd name="T28" fmla="*/ 2 w 1052"/>
                <a:gd name="T29" fmla="*/ 2 h 1352"/>
                <a:gd name="T30" fmla="*/ 2 w 1052"/>
                <a:gd name="T31" fmla="*/ 2 h 1352"/>
                <a:gd name="T32" fmla="*/ 2 w 1052"/>
                <a:gd name="T33" fmla="*/ 3 h 1352"/>
                <a:gd name="T34" fmla="*/ 1 w 1052"/>
                <a:gd name="T35" fmla="*/ 3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21572" name="Freeform 48"/>
            <p:cNvSpPr>
              <a:spLocks/>
            </p:cNvSpPr>
            <p:nvPr/>
          </p:nvSpPr>
          <p:spPr bwMode="auto">
            <a:xfrm>
              <a:off x="2442" y="1150"/>
              <a:ext cx="229" cy="294"/>
            </a:xfrm>
            <a:custGeom>
              <a:avLst/>
              <a:gdLst>
                <a:gd name="T0" fmla="*/ 1 w 1052"/>
                <a:gd name="T1" fmla="*/ 3 h 1352"/>
                <a:gd name="T2" fmla="*/ 1 w 1052"/>
                <a:gd name="T3" fmla="*/ 3 h 1352"/>
                <a:gd name="T4" fmla="*/ 0 w 1052"/>
                <a:gd name="T5" fmla="*/ 2 h 1352"/>
                <a:gd name="T6" fmla="*/ 0 w 1052"/>
                <a:gd name="T7" fmla="*/ 1 h 1352"/>
                <a:gd name="T8" fmla="*/ 0 w 1052"/>
                <a:gd name="T9" fmla="*/ 1 h 1352"/>
                <a:gd name="T10" fmla="*/ 0 w 1052"/>
                <a:gd name="T11" fmla="*/ 0 h 1352"/>
                <a:gd name="T12" fmla="*/ 0 w 1052"/>
                <a:gd name="T13" fmla="*/ 0 h 1352"/>
                <a:gd name="T14" fmla="*/ 1 w 1052"/>
                <a:gd name="T15" fmla="*/ 0 h 1352"/>
                <a:gd name="T16" fmla="*/ 1 w 1052"/>
                <a:gd name="T17" fmla="*/ 0 h 1352"/>
                <a:gd name="T18" fmla="*/ 1 w 1052"/>
                <a:gd name="T19" fmla="*/ 0 h 1352"/>
                <a:gd name="T20" fmla="*/ 2 w 1052"/>
                <a:gd name="T21" fmla="*/ 0 h 1352"/>
                <a:gd name="T22" fmla="*/ 2 w 1052"/>
                <a:gd name="T23" fmla="*/ 0 h 1352"/>
                <a:gd name="T24" fmla="*/ 2 w 1052"/>
                <a:gd name="T25" fmla="*/ 0 h 1352"/>
                <a:gd name="T26" fmla="*/ 2 w 1052"/>
                <a:gd name="T27" fmla="*/ 1 h 1352"/>
                <a:gd name="T28" fmla="*/ 2 w 1052"/>
                <a:gd name="T29" fmla="*/ 2 h 1352"/>
                <a:gd name="T30" fmla="*/ 2 w 1052"/>
                <a:gd name="T31" fmla="*/ 2 h 1352"/>
                <a:gd name="T32" fmla="*/ 2 w 1052"/>
                <a:gd name="T33" fmla="*/ 3 h 1352"/>
                <a:gd name="T34" fmla="*/ 1 w 1052"/>
                <a:gd name="T35" fmla="*/ 3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21573" name="Group 49"/>
            <p:cNvGrpSpPr>
              <a:grpSpLocks/>
            </p:cNvGrpSpPr>
            <p:nvPr/>
          </p:nvGrpSpPr>
          <p:grpSpPr bwMode="auto">
            <a:xfrm>
              <a:off x="2889" y="957"/>
              <a:ext cx="348" cy="510"/>
              <a:chOff x="2784" y="3210"/>
              <a:chExt cx="523" cy="772"/>
            </a:xfrm>
          </p:grpSpPr>
          <p:sp>
            <p:nvSpPr>
              <p:cNvPr id="21574" name="AutoShape 50"/>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21575" name="AutoShape 51"/>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21576" name="AutoShape 52"/>
              <p:cNvSpPr>
                <a:spLocks noChangeArrowheads="1"/>
              </p:cNvSpPr>
              <p:nvPr/>
            </p:nvSpPr>
            <p:spPr bwMode="auto">
              <a:xfrm>
                <a:off x="2784" y="3210"/>
                <a:ext cx="523" cy="523"/>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21577" name="Oval 53"/>
              <p:cNvSpPr>
                <a:spLocks noChangeArrowheads="1"/>
              </p:cNvSpPr>
              <p:nvPr/>
            </p:nvSpPr>
            <p:spPr bwMode="auto">
              <a:xfrm>
                <a:off x="2880" y="3307"/>
                <a:ext cx="320" cy="320"/>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grpSp>
      </p:grpSp>
      <p:sp>
        <p:nvSpPr>
          <p:cNvPr id="21516" name="Text Box 54"/>
          <p:cNvSpPr txBox="1">
            <a:spLocks noChangeArrowheads="1"/>
          </p:cNvSpPr>
          <p:nvPr/>
        </p:nvSpPr>
        <p:spPr bwMode="auto">
          <a:xfrm>
            <a:off x="2971800" y="2157413"/>
            <a:ext cx="1050925"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1800" b="1"/>
              <a:t>policy</a:t>
            </a:r>
          </a:p>
        </p:txBody>
      </p:sp>
      <p:sp>
        <p:nvSpPr>
          <p:cNvPr id="21517" name="Text Box 55"/>
          <p:cNvSpPr txBox="1">
            <a:spLocks noChangeArrowheads="1"/>
          </p:cNvSpPr>
          <p:nvPr/>
        </p:nvSpPr>
        <p:spPr bwMode="auto">
          <a:xfrm>
            <a:off x="3224213" y="4651375"/>
            <a:ext cx="196532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1800" b="1"/>
              <a:t>injury incident</a:t>
            </a:r>
          </a:p>
        </p:txBody>
      </p:sp>
      <p:grpSp>
        <p:nvGrpSpPr>
          <p:cNvPr id="21518" name="Group 56"/>
          <p:cNvGrpSpPr>
            <a:grpSpLocks/>
          </p:cNvGrpSpPr>
          <p:nvPr/>
        </p:nvGrpSpPr>
        <p:grpSpPr bwMode="auto">
          <a:xfrm>
            <a:off x="2032000" y="2873375"/>
            <a:ext cx="896938" cy="896938"/>
            <a:chOff x="1350" y="686"/>
            <a:chExt cx="1132" cy="1132"/>
          </a:xfrm>
        </p:grpSpPr>
        <p:sp>
          <p:nvSpPr>
            <p:cNvPr id="21567" name="AutoShape 57"/>
            <p:cNvSpPr>
              <a:spLocks noChangeArrowheads="1"/>
            </p:cNvSpPr>
            <p:nvPr/>
          </p:nvSpPr>
          <p:spPr bwMode="auto">
            <a:xfrm>
              <a:off x="1350" y="686"/>
              <a:ext cx="1132" cy="1132"/>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pic>
          <p:nvPicPr>
            <p:cNvPr id="21568" name="Picture 58" descr="j015193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3" y="783"/>
              <a:ext cx="38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1519" name="Group 59"/>
          <p:cNvGrpSpPr>
            <a:grpSpLocks/>
          </p:cNvGrpSpPr>
          <p:nvPr/>
        </p:nvGrpSpPr>
        <p:grpSpPr bwMode="auto">
          <a:xfrm>
            <a:off x="2397125" y="3330575"/>
            <a:ext cx="896938" cy="896938"/>
            <a:chOff x="1350" y="686"/>
            <a:chExt cx="1132" cy="1132"/>
          </a:xfrm>
        </p:grpSpPr>
        <p:sp>
          <p:nvSpPr>
            <p:cNvPr id="21565" name="AutoShape 60"/>
            <p:cNvSpPr>
              <a:spLocks noChangeArrowheads="1"/>
            </p:cNvSpPr>
            <p:nvPr/>
          </p:nvSpPr>
          <p:spPr bwMode="auto">
            <a:xfrm>
              <a:off x="1350" y="686"/>
              <a:ext cx="1132" cy="1132"/>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pic>
          <p:nvPicPr>
            <p:cNvPr id="21566" name="Picture 61" descr="j015193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3" y="783"/>
              <a:ext cx="38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1520" name="Text Box 62"/>
          <p:cNvSpPr txBox="1">
            <a:spLocks noChangeArrowheads="1"/>
          </p:cNvSpPr>
          <p:nvPr/>
        </p:nvSpPr>
        <p:spPr bwMode="auto">
          <a:xfrm>
            <a:off x="2921000" y="3022600"/>
            <a:ext cx="928688"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1800" b="1"/>
              <a:t>insured</a:t>
            </a:r>
          </a:p>
        </p:txBody>
      </p:sp>
      <p:sp>
        <p:nvSpPr>
          <p:cNvPr id="21521" name="Text Box 63"/>
          <p:cNvSpPr txBox="1">
            <a:spLocks noChangeArrowheads="1"/>
          </p:cNvSpPr>
          <p:nvPr/>
        </p:nvSpPr>
        <p:spPr bwMode="auto">
          <a:xfrm>
            <a:off x="3341688" y="3509963"/>
            <a:ext cx="1011237"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1800" b="1"/>
              <a:t>3rd-party</a:t>
            </a:r>
            <a:br>
              <a:rPr lang="en-US" sz="1800" b="1"/>
            </a:br>
            <a:r>
              <a:rPr lang="en-US" sz="1800" b="1"/>
              <a:t>claimant</a:t>
            </a:r>
          </a:p>
        </p:txBody>
      </p:sp>
      <p:sp>
        <p:nvSpPr>
          <p:cNvPr id="21522" name="Text Box 64"/>
          <p:cNvSpPr txBox="1">
            <a:spLocks noChangeArrowheads="1"/>
          </p:cNvSpPr>
          <p:nvPr/>
        </p:nvSpPr>
        <p:spPr bwMode="auto">
          <a:xfrm>
            <a:off x="3902075" y="6011863"/>
            <a:ext cx="1965325"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1800" b="1"/>
              <a:t>vehicle incident</a:t>
            </a:r>
          </a:p>
        </p:txBody>
      </p:sp>
      <p:sp>
        <p:nvSpPr>
          <p:cNvPr id="21523" name="Text Box 65"/>
          <p:cNvSpPr txBox="1">
            <a:spLocks noChangeArrowheads="1"/>
          </p:cNvSpPr>
          <p:nvPr/>
        </p:nvSpPr>
        <p:spPr bwMode="auto">
          <a:xfrm>
            <a:off x="3471863" y="5348288"/>
            <a:ext cx="1965325"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1800" b="1"/>
              <a:t>injury incident</a:t>
            </a:r>
          </a:p>
        </p:txBody>
      </p:sp>
      <p:grpSp>
        <p:nvGrpSpPr>
          <p:cNvPr id="21524" name="Group 66"/>
          <p:cNvGrpSpPr>
            <a:grpSpLocks/>
          </p:cNvGrpSpPr>
          <p:nvPr/>
        </p:nvGrpSpPr>
        <p:grpSpPr bwMode="auto">
          <a:xfrm>
            <a:off x="1908175" y="4381500"/>
            <a:ext cx="1201738" cy="822325"/>
            <a:chOff x="1808" y="2634"/>
            <a:chExt cx="1186" cy="813"/>
          </a:xfrm>
        </p:grpSpPr>
        <p:grpSp>
          <p:nvGrpSpPr>
            <p:cNvPr id="21556" name="Group 67"/>
            <p:cNvGrpSpPr>
              <a:grpSpLocks/>
            </p:cNvGrpSpPr>
            <p:nvPr/>
          </p:nvGrpSpPr>
          <p:grpSpPr bwMode="auto">
            <a:xfrm>
              <a:off x="1808" y="2634"/>
              <a:ext cx="1186" cy="813"/>
              <a:chOff x="1732" y="3507"/>
              <a:chExt cx="1186" cy="813"/>
            </a:xfrm>
          </p:grpSpPr>
          <p:sp>
            <p:nvSpPr>
              <p:cNvPr id="21563" name="AutoShape 68"/>
              <p:cNvSpPr>
                <a:spLocks noChangeArrowheads="1"/>
              </p:cNvSpPr>
              <p:nvPr/>
            </p:nvSpPr>
            <p:spPr bwMode="auto">
              <a:xfrm>
                <a:off x="1732" y="3507"/>
                <a:ext cx="1186" cy="813"/>
              </a:xfrm>
              <a:prstGeom prst="roundRect">
                <a:avLst>
                  <a:gd name="adj" fmla="val 16667"/>
                </a:avLst>
              </a:prstGeom>
              <a:solidFill>
                <a:schemeClr val="folHlink"/>
              </a:solidFill>
              <a:ln w="28575" algn="ctr">
                <a:solidFill>
                  <a:schemeClr val="folHlink"/>
                </a:solidFill>
                <a:round/>
                <a:headEnd/>
                <a:tailEnd/>
              </a:ln>
            </p:spPr>
            <p:txBody>
              <a:bodyPr lIns="0" tIns="0" rIns="0" bIns="0" anchor="ctr">
                <a:spAutoFit/>
              </a:bodyPr>
              <a:lstStyle/>
              <a:p>
                <a:endParaRPr lang="en-US"/>
              </a:p>
            </p:txBody>
          </p:sp>
          <p:sp>
            <p:nvSpPr>
              <p:cNvPr id="21564" name="AutoShape 69"/>
              <p:cNvSpPr>
                <a:spLocks noChangeArrowheads="1"/>
              </p:cNvSpPr>
              <p:nvPr/>
            </p:nvSpPr>
            <p:spPr bwMode="auto">
              <a:xfrm>
                <a:off x="1762" y="3537"/>
                <a:ext cx="1127" cy="754"/>
              </a:xfrm>
              <a:prstGeom prst="roundRect">
                <a:avLst>
                  <a:gd name="adj" fmla="val 16667"/>
                </a:avLst>
              </a:prstGeom>
              <a:solidFill>
                <a:srgbClr val="FFFFFF"/>
              </a:solidFill>
              <a:ln w="28575" algn="ctr">
                <a:solidFill>
                  <a:schemeClr val="folHlink"/>
                </a:solidFill>
                <a:round/>
                <a:headEnd/>
                <a:tailEnd/>
              </a:ln>
            </p:spPr>
            <p:txBody>
              <a:bodyPr lIns="0" tIns="0" rIns="0" bIns="0" anchor="ctr">
                <a:spAutoFit/>
              </a:bodyPr>
              <a:lstStyle/>
              <a:p>
                <a:endParaRPr lang="en-US"/>
              </a:p>
            </p:txBody>
          </p:sp>
        </p:grpSp>
        <p:grpSp>
          <p:nvGrpSpPr>
            <p:cNvPr id="21557" name="Group 70"/>
            <p:cNvGrpSpPr>
              <a:grpSpLocks/>
            </p:cNvGrpSpPr>
            <p:nvPr/>
          </p:nvGrpSpPr>
          <p:grpSpPr bwMode="auto">
            <a:xfrm>
              <a:off x="2083" y="2655"/>
              <a:ext cx="617" cy="784"/>
              <a:chOff x="2900" y="2726"/>
              <a:chExt cx="505" cy="642"/>
            </a:xfrm>
          </p:grpSpPr>
          <p:sp>
            <p:nvSpPr>
              <p:cNvPr id="21558" name="Oval 71"/>
              <p:cNvSpPr>
                <a:spLocks noChangeArrowheads="1"/>
              </p:cNvSpPr>
              <p:nvPr/>
            </p:nvSpPr>
            <p:spPr bwMode="auto">
              <a:xfrm>
                <a:off x="3036" y="2726"/>
                <a:ext cx="251" cy="274"/>
              </a:xfrm>
              <a:prstGeom prst="ellipse">
                <a:avLst/>
              </a:prstGeom>
              <a:solidFill>
                <a:schemeClr val="folHlink"/>
              </a:solidFill>
              <a:ln w="12700" algn="ctr">
                <a:solidFill>
                  <a:schemeClr val="bg1"/>
                </a:solidFill>
                <a:round/>
                <a:headEnd/>
                <a:tailEnd/>
              </a:ln>
            </p:spPr>
            <p:txBody>
              <a:bodyPr lIns="0" tIns="0" rIns="0" bIns="0" anchor="ctr">
                <a:spAutoFit/>
              </a:bodyPr>
              <a:lstStyle/>
              <a:p>
                <a:endParaRPr lang="en-US"/>
              </a:p>
            </p:txBody>
          </p:sp>
          <p:sp>
            <p:nvSpPr>
              <p:cNvPr id="21559" name="Freeform 72"/>
              <p:cNvSpPr>
                <a:spLocks/>
              </p:cNvSpPr>
              <p:nvPr/>
            </p:nvSpPr>
            <p:spPr bwMode="auto">
              <a:xfrm>
                <a:off x="2931" y="2996"/>
                <a:ext cx="474" cy="372"/>
              </a:xfrm>
              <a:custGeom>
                <a:avLst/>
                <a:gdLst>
                  <a:gd name="T0" fmla="*/ 201 w 474"/>
                  <a:gd name="T1" fmla="*/ 0 h 372"/>
                  <a:gd name="T2" fmla="*/ 86 w 474"/>
                  <a:gd name="T3" fmla="*/ 21 h 372"/>
                  <a:gd name="T4" fmla="*/ 12 w 474"/>
                  <a:gd name="T5" fmla="*/ 61 h 372"/>
                  <a:gd name="T6" fmla="*/ 0 w 474"/>
                  <a:gd name="T7" fmla="*/ 188 h 372"/>
                  <a:gd name="T8" fmla="*/ 6 w 474"/>
                  <a:gd name="T9" fmla="*/ 275 h 372"/>
                  <a:gd name="T10" fmla="*/ 110 w 474"/>
                  <a:gd name="T11" fmla="*/ 310 h 372"/>
                  <a:gd name="T12" fmla="*/ 104 w 474"/>
                  <a:gd name="T13" fmla="*/ 372 h 372"/>
                  <a:gd name="T14" fmla="*/ 385 w 474"/>
                  <a:gd name="T15" fmla="*/ 357 h 372"/>
                  <a:gd name="T16" fmla="*/ 390 w 474"/>
                  <a:gd name="T17" fmla="*/ 280 h 372"/>
                  <a:gd name="T18" fmla="*/ 474 w 474"/>
                  <a:gd name="T19" fmla="*/ 211 h 372"/>
                  <a:gd name="T20" fmla="*/ 465 w 474"/>
                  <a:gd name="T21" fmla="*/ 67 h 372"/>
                  <a:gd name="T22" fmla="*/ 438 w 474"/>
                  <a:gd name="T23" fmla="*/ 16 h 372"/>
                  <a:gd name="T24" fmla="*/ 201 w 474"/>
                  <a:gd name="T25" fmla="*/ 0 h 37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474"/>
                  <a:gd name="T40" fmla="*/ 0 h 372"/>
                  <a:gd name="T41" fmla="*/ 474 w 474"/>
                  <a:gd name="T42" fmla="*/ 372 h 37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474" h="372">
                    <a:moveTo>
                      <a:pt x="201" y="0"/>
                    </a:moveTo>
                    <a:lnTo>
                      <a:pt x="86" y="21"/>
                    </a:lnTo>
                    <a:lnTo>
                      <a:pt x="12" y="61"/>
                    </a:lnTo>
                    <a:lnTo>
                      <a:pt x="0" y="188"/>
                    </a:lnTo>
                    <a:lnTo>
                      <a:pt x="6" y="275"/>
                    </a:lnTo>
                    <a:lnTo>
                      <a:pt x="110" y="310"/>
                    </a:lnTo>
                    <a:lnTo>
                      <a:pt x="104" y="372"/>
                    </a:lnTo>
                    <a:lnTo>
                      <a:pt x="385" y="357"/>
                    </a:lnTo>
                    <a:lnTo>
                      <a:pt x="390" y="280"/>
                    </a:lnTo>
                    <a:lnTo>
                      <a:pt x="474" y="211"/>
                    </a:lnTo>
                    <a:lnTo>
                      <a:pt x="465" y="67"/>
                    </a:lnTo>
                    <a:lnTo>
                      <a:pt x="438" y="16"/>
                    </a:lnTo>
                    <a:lnTo>
                      <a:pt x="201" y="0"/>
                    </a:lnTo>
                    <a:close/>
                  </a:path>
                </a:pathLst>
              </a:custGeom>
              <a:solidFill>
                <a:schemeClr val="folHlink"/>
              </a:solidFill>
              <a:ln w="12700">
                <a:solidFill>
                  <a:schemeClr val="bg1"/>
                </a:solidFill>
                <a:round/>
                <a:headEnd/>
                <a:tailEnd/>
              </a:ln>
            </p:spPr>
            <p:txBody>
              <a:bodyPr lIns="0" tIns="0" rIns="0" bIns="0" anchor="ctr">
                <a:spAutoFit/>
              </a:bodyPr>
              <a:lstStyle/>
              <a:p>
                <a:endParaRPr lang="en-US"/>
              </a:p>
            </p:txBody>
          </p:sp>
          <p:sp>
            <p:nvSpPr>
              <p:cNvPr id="21560" name="Freeform 73"/>
              <p:cNvSpPr>
                <a:spLocks/>
              </p:cNvSpPr>
              <p:nvPr/>
            </p:nvSpPr>
            <p:spPr bwMode="auto">
              <a:xfrm>
                <a:off x="2900" y="3068"/>
                <a:ext cx="409" cy="264"/>
              </a:xfrm>
              <a:custGeom>
                <a:avLst/>
                <a:gdLst>
                  <a:gd name="T0" fmla="*/ 5 w 559"/>
                  <a:gd name="T1" fmla="*/ 1 h 434"/>
                  <a:gd name="T2" fmla="*/ 62 w 559"/>
                  <a:gd name="T3" fmla="*/ 0 h 434"/>
                  <a:gd name="T4" fmla="*/ 57 w 559"/>
                  <a:gd name="T5" fmla="*/ 26 h 434"/>
                  <a:gd name="T6" fmla="*/ 110 w 559"/>
                  <a:gd name="T7" fmla="*/ 19 h 434"/>
                  <a:gd name="T8" fmla="*/ 144 w 559"/>
                  <a:gd name="T9" fmla="*/ 25 h 434"/>
                  <a:gd name="T10" fmla="*/ 160 w 559"/>
                  <a:gd name="T11" fmla="*/ 40 h 434"/>
                  <a:gd name="T12" fmla="*/ 149 w 559"/>
                  <a:gd name="T13" fmla="*/ 54 h 434"/>
                  <a:gd name="T14" fmla="*/ 110 w 559"/>
                  <a:gd name="T15" fmla="*/ 60 h 434"/>
                  <a:gd name="T16" fmla="*/ 67 w 559"/>
                  <a:gd name="T17" fmla="*/ 60 h 434"/>
                  <a:gd name="T18" fmla="*/ 26 w 559"/>
                  <a:gd name="T19" fmla="*/ 56 h 434"/>
                  <a:gd name="T20" fmla="*/ 2 w 559"/>
                  <a:gd name="T21" fmla="*/ 43 h 434"/>
                  <a:gd name="T22" fmla="*/ 0 w 559"/>
                  <a:gd name="T23" fmla="*/ 20 h 434"/>
                  <a:gd name="T24" fmla="*/ 5 w 559"/>
                  <a:gd name="T25" fmla="*/ 1 h 43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59"/>
                  <a:gd name="T40" fmla="*/ 0 h 434"/>
                  <a:gd name="T41" fmla="*/ 559 w 559"/>
                  <a:gd name="T42" fmla="*/ 434 h 43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59" h="434">
                    <a:moveTo>
                      <a:pt x="17" y="8"/>
                    </a:moveTo>
                    <a:lnTo>
                      <a:pt x="217" y="0"/>
                    </a:lnTo>
                    <a:lnTo>
                      <a:pt x="200" y="192"/>
                    </a:lnTo>
                    <a:lnTo>
                      <a:pt x="384" y="142"/>
                    </a:lnTo>
                    <a:lnTo>
                      <a:pt x="501" y="184"/>
                    </a:lnTo>
                    <a:lnTo>
                      <a:pt x="559" y="292"/>
                    </a:lnTo>
                    <a:lnTo>
                      <a:pt x="517" y="392"/>
                    </a:lnTo>
                    <a:lnTo>
                      <a:pt x="384" y="434"/>
                    </a:lnTo>
                    <a:lnTo>
                      <a:pt x="234" y="434"/>
                    </a:lnTo>
                    <a:lnTo>
                      <a:pt x="92" y="409"/>
                    </a:lnTo>
                    <a:lnTo>
                      <a:pt x="8" y="317"/>
                    </a:lnTo>
                    <a:lnTo>
                      <a:pt x="0" y="150"/>
                    </a:lnTo>
                    <a:lnTo>
                      <a:pt x="17" y="8"/>
                    </a:lnTo>
                    <a:close/>
                  </a:path>
                </a:pathLst>
              </a:custGeom>
              <a:solidFill>
                <a:schemeClr val="hlink"/>
              </a:solidFill>
              <a:ln w="6350">
                <a:solidFill>
                  <a:schemeClr val="bg1"/>
                </a:solidFill>
                <a:round/>
                <a:headEnd/>
                <a:tailEnd/>
              </a:ln>
            </p:spPr>
            <p:txBody>
              <a:bodyPr wrap="none" lIns="0" tIns="0" rIns="0" bIns="0" anchor="ctr">
                <a:spAutoFit/>
              </a:bodyPr>
              <a:lstStyle/>
              <a:p>
                <a:endParaRPr lang="en-US"/>
              </a:p>
            </p:txBody>
          </p:sp>
          <p:sp>
            <p:nvSpPr>
              <p:cNvPr id="21561" name="Freeform 74"/>
              <p:cNvSpPr>
                <a:spLocks/>
              </p:cNvSpPr>
              <p:nvPr/>
            </p:nvSpPr>
            <p:spPr bwMode="auto">
              <a:xfrm>
                <a:off x="3022" y="2996"/>
                <a:ext cx="219" cy="331"/>
              </a:xfrm>
              <a:custGeom>
                <a:avLst/>
                <a:gdLst>
                  <a:gd name="T0" fmla="*/ 71 w 300"/>
                  <a:gd name="T1" fmla="*/ 0 h 543"/>
                  <a:gd name="T2" fmla="*/ 0 w 300"/>
                  <a:gd name="T3" fmla="*/ 75 h 543"/>
                  <a:gd name="T4" fmla="*/ 54 w 300"/>
                  <a:gd name="T5" fmla="*/ 75 h 543"/>
                  <a:gd name="T6" fmla="*/ 85 w 300"/>
                  <a:gd name="T7" fmla="*/ 2 h 543"/>
                  <a:gd name="T8" fmla="*/ 0 60000 65536"/>
                  <a:gd name="T9" fmla="*/ 0 60000 65536"/>
                  <a:gd name="T10" fmla="*/ 0 60000 65536"/>
                  <a:gd name="T11" fmla="*/ 0 60000 65536"/>
                  <a:gd name="T12" fmla="*/ 0 w 300"/>
                  <a:gd name="T13" fmla="*/ 0 h 543"/>
                  <a:gd name="T14" fmla="*/ 300 w 300"/>
                  <a:gd name="T15" fmla="*/ 543 h 543"/>
                </a:gdLst>
                <a:ahLst/>
                <a:cxnLst>
                  <a:cxn ang="T8">
                    <a:pos x="T0" y="T1"/>
                  </a:cxn>
                  <a:cxn ang="T9">
                    <a:pos x="T2" y="T3"/>
                  </a:cxn>
                  <a:cxn ang="T10">
                    <a:pos x="T4" y="T5"/>
                  </a:cxn>
                  <a:cxn ang="T11">
                    <a:pos x="T6" y="T7"/>
                  </a:cxn>
                </a:cxnLst>
                <a:rect l="T12" t="T13" r="T14" b="T15"/>
                <a:pathLst>
                  <a:path w="300" h="543">
                    <a:moveTo>
                      <a:pt x="250" y="0"/>
                    </a:moveTo>
                    <a:lnTo>
                      <a:pt x="0" y="543"/>
                    </a:lnTo>
                    <a:lnTo>
                      <a:pt x="192" y="543"/>
                    </a:lnTo>
                    <a:lnTo>
                      <a:pt x="300" y="17"/>
                    </a:lnTo>
                  </a:path>
                </a:pathLst>
              </a:custGeom>
              <a:solidFill>
                <a:schemeClr val="hlink"/>
              </a:solidFill>
              <a:ln w="6350">
                <a:solidFill>
                  <a:schemeClr val="bg1"/>
                </a:solidFill>
                <a:round/>
                <a:headEnd/>
                <a:tailEnd/>
              </a:ln>
            </p:spPr>
            <p:txBody>
              <a:bodyPr wrap="none" lIns="0" tIns="0" rIns="0" bIns="0" anchor="ctr">
                <a:spAutoFit/>
              </a:bodyPr>
              <a:lstStyle/>
              <a:p>
                <a:endParaRPr lang="en-US"/>
              </a:p>
            </p:txBody>
          </p:sp>
          <p:sp>
            <p:nvSpPr>
              <p:cNvPr id="21562" name="Line 75"/>
              <p:cNvSpPr>
                <a:spLocks noChangeShapeType="1"/>
              </p:cNvSpPr>
              <p:nvPr/>
            </p:nvSpPr>
            <p:spPr bwMode="auto">
              <a:xfrm flipV="1">
                <a:off x="3321" y="3093"/>
                <a:ext cx="13" cy="17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grpSp>
        <p:nvGrpSpPr>
          <p:cNvPr id="21525" name="Group 76"/>
          <p:cNvGrpSpPr>
            <a:grpSpLocks/>
          </p:cNvGrpSpPr>
          <p:nvPr/>
        </p:nvGrpSpPr>
        <p:grpSpPr bwMode="auto">
          <a:xfrm>
            <a:off x="2143125" y="5067300"/>
            <a:ext cx="1201738" cy="822325"/>
            <a:chOff x="1808" y="2634"/>
            <a:chExt cx="1186" cy="813"/>
          </a:xfrm>
        </p:grpSpPr>
        <p:grpSp>
          <p:nvGrpSpPr>
            <p:cNvPr id="21547" name="Group 77"/>
            <p:cNvGrpSpPr>
              <a:grpSpLocks/>
            </p:cNvGrpSpPr>
            <p:nvPr/>
          </p:nvGrpSpPr>
          <p:grpSpPr bwMode="auto">
            <a:xfrm>
              <a:off x="1808" y="2634"/>
              <a:ext cx="1186" cy="813"/>
              <a:chOff x="1732" y="3507"/>
              <a:chExt cx="1186" cy="813"/>
            </a:xfrm>
          </p:grpSpPr>
          <p:sp>
            <p:nvSpPr>
              <p:cNvPr id="21554" name="AutoShape 78"/>
              <p:cNvSpPr>
                <a:spLocks noChangeArrowheads="1"/>
              </p:cNvSpPr>
              <p:nvPr/>
            </p:nvSpPr>
            <p:spPr bwMode="auto">
              <a:xfrm>
                <a:off x="1732" y="3507"/>
                <a:ext cx="1186" cy="813"/>
              </a:xfrm>
              <a:prstGeom prst="roundRect">
                <a:avLst>
                  <a:gd name="adj" fmla="val 16667"/>
                </a:avLst>
              </a:prstGeom>
              <a:solidFill>
                <a:schemeClr val="folHlink"/>
              </a:solidFill>
              <a:ln w="28575" algn="ctr">
                <a:solidFill>
                  <a:schemeClr val="folHlink"/>
                </a:solidFill>
                <a:round/>
                <a:headEnd/>
                <a:tailEnd/>
              </a:ln>
            </p:spPr>
            <p:txBody>
              <a:bodyPr lIns="0" tIns="0" rIns="0" bIns="0" anchor="ctr">
                <a:spAutoFit/>
              </a:bodyPr>
              <a:lstStyle/>
              <a:p>
                <a:endParaRPr lang="en-US"/>
              </a:p>
            </p:txBody>
          </p:sp>
          <p:sp>
            <p:nvSpPr>
              <p:cNvPr id="21555" name="AutoShape 79"/>
              <p:cNvSpPr>
                <a:spLocks noChangeArrowheads="1"/>
              </p:cNvSpPr>
              <p:nvPr/>
            </p:nvSpPr>
            <p:spPr bwMode="auto">
              <a:xfrm>
                <a:off x="1762" y="3537"/>
                <a:ext cx="1127" cy="754"/>
              </a:xfrm>
              <a:prstGeom prst="roundRect">
                <a:avLst>
                  <a:gd name="adj" fmla="val 16667"/>
                </a:avLst>
              </a:prstGeom>
              <a:solidFill>
                <a:srgbClr val="FFFFFF"/>
              </a:solidFill>
              <a:ln w="28575" algn="ctr">
                <a:solidFill>
                  <a:schemeClr val="folHlink"/>
                </a:solidFill>
                <a:round/>
                <a:headEnd/>
                <a:tailEnd/>
              </a:ln>
            </p:spPr>
            <p:txBody>
              <a:bodyPr lIns="0" tIns="0" rIns="0" bIns="0" anchor="ctr">
                <a:spAutoFit/>
              </a:bodyPr>
              <a:lstStyle/>
              <a:p>
                <a:endParaRPr lang="en-US"/>
              </a:p>
            </p:txBody>
          </p:sp>
        </p:grpSp>
        <p:grpSp>
          <p:nvGrpSpPr>
            <p:cNvPr id="21548" name="Group 80"/>
            <p:cNvGrpSpPr>
              <a:grpSpLocks/>
            </p:cNvGrpSpPr>
            <p:nvPr/>
          </p:nvGrpSpPr>
          <p:grpSpPr bwMode="auto">
            <a:xfrm>
              <a:off x="2083" y="2655"/>
              <a:ext cx="617" cy="784"/>
              <a:chOff x="2900" y="2726"/>
              <a:chExt cx="505" cy="642"/>
            </a:xfrm>
          </p:grpSpPr>
          <p:sp>
            <p:nvSpPr>
              <p:cNvPr id="21549" name="Oval 81"/>
              <p:cNvSpPr>
                <a:spLocks noChangeArrowheads="1"/>
              </p:cNvSpPr>
              <p:nvPr/>
            </p:nvSpPr>
            <p:spPr bwMode="auto">
              <a:xfrm>
                <a:off x="3036" y="2726"/>
                <a:ext cx="251" cy="274"/>
              </a:xfrm>
              <a:prstGeom prst="ellipse">
                <a:avLst/>
              </a:prstGeom>
              <a:solidFill>
                <a:schemeClr val="folHlink"/>
              </a:solidFill>
              <a:ln w="12700" algn="ctr">
                <a:solidFill>
                  <a:schemeClr val="bg1"/>
                </a:solidFill>
                <a:round/>
                <a:headEnd/>
                <a:tailEnd/>
              </a:ln>
            </p:spPr>
            <p:txBody>
              <a:bodyPr lIns="0" tIns="0" rIns="0" bIns="0" anchor="ctr">
                <a:spAutoFit/>
              </a:bodyPr>
              <a:lstStyle/>
              <a:p>
                <a:endParaRPr lang="en-US"/>
              </a:p>
            </p:txBody>
          </p:sp>
          <p:sp>
            <p:nvSpPr>
              <p:cNvPr id="21550" name="Freeform 82"/>
              <p:cNvSpPr>
                <a:spLocks/>
              </p:cNvSpPr>
              <p:nvPr/>
            </p:nvSpPr>
            <p:spPr bwMode="auto">
              <a:xfrm>
                <a:off x="2931" y="2996"/>
                <a:ext cx="474" cy="372"/>
              </a:xfrm>
              <a:custGeom>
                <a:avLst/>
                <a:gdLst>
                  <a:gd name="T0" fmla="*/ 201 w 474"/>
                  <a:gd name="T1" fmla="*/ 0 h 372"/>
                  <a:gd name="T2" fmla="*/ 86 w 474"/>
                  <a:gd name="T3" fmla="*/ 21 h 372"/>
                  <a:gd name="T4" fmla="*/ 12 w 474"/>
                  <a:gd name="T5" fmla="*/ 61 h 372"/>
                  <a:gd name="T6" fmla="*/ 0 w 474"/>
                  <a:gd name="T7" fmla="*/ 188 h 372"/>
                  <a:gd name="T8" fmla="*/ 6 w 474"/>
                  <a:gd name="T9" fmla="*/ 275 h 372"/>
                  <a:gd name="T10" fmla="*/ 110 w 474"/>
                  <a:gd name="T11" fmla="*/ 310 h 372"/>
                  <a:gd name="T12" fmla="*/ 104 w 474"/>
                  <a:gd name="T13" fmla="*/ 372 h 372"/>
                  <a:gd name="T14" fmla="*/ 385 w 474"/>
                  <a:gd name="T15" fmla="*/ 357 h 372"/>
                  <a:gd name="T16" fmla="*/ 390 w 474"/>
                  <a:gd name="T17" fmla="*/ 280 h 372"/>
                  <a:gd name="T18" fmla="*/ 474 w 474"/>
                  <a:gd name="T19" fmla="*/ 211 h 372"/>
                  <a:gd name="T20" fmla="*/ 465 w 474"/>
                  <a:gd name="T21" fmla="*/ 67 h 372"/>
                  <a:gd name="T22" fmla="*/ 438 w 474"/>
                  <a:gd name="T23" fmla="*/ 16 h 372"/>
                  <a:gd name="T24" fmla="*/ 201 w 474"/>
                  <a:gd name="T25" fmla="*/ 0 h 37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474"/>
                  <a:gd name="T40" fmla="*/ 0 h 372"/>
                  <a:gd name="T41" fmla="*/ 474 w 474"/>
                  <a:gd name="T42" fmla="*/ 372 h 37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474" h="372">
                    <a:moveTo>
                      <a:pt x="201" y="0"/>
                    </a:moveTo>
                    <a:lnTo>
                      <a:pt x="86" y="21"/>
                    </a:lnTo>
                    <a:lnTo>
                      <a:pt x="12" y="61"/>
                    </a:lnTo>
                    <a:lnTo>
                      <a:pt x="0" y="188"/>
                    </a:lnTo>
                    <a:lnTo>
                      <a:pt x="6" y="275"/>
                    </a:lnTo>
                    <a:lnTo>
                      <a:pt x="110" y="310"/>
                    </a:lnTo>
                    <a:lnTo>
                      <a:pt x="104" y="372"/>
                    </a:lnTo>
                    <a:lnTo>
                      <a:pt x="385" y="357"/>
                    </a:lnTo>
                    <a:lnTo>
                      <a:pt x="390" y="280"/>
                    </a:lnTo>
                    <a:lnTo>
                      <a:pt x="474" y="211"/>
                    </a:lnTo>
                    <a:lnTo>
                      <a:pt x="465" y="67"/>
                    </a:lnTo>
                    <a:lnTo>
                      <a:pt x="438" y="16"/>
                    </a:lnTo>
                    <a:lnTo>
                      <a:pt x="201" y="0"/>
                    </a:lnTo>
                    <a:close/>
                  </a:path>
                </a:pathLst>
              </a:custGeom>
              <a:solidFill>
                <a:schemeClr val="folHlink"/>
              </a:solidFill>
              <a:ln w="12700">
                <a:solidFill>
                  <a:schemeClr val="bg1"/>
                </a:solidFill>
                <a:round/>
                <a:headEnd/>
                <a:tailEnd/>
              </a:ln>
            </p:spPr>
            <p:txBody>
              <a:bodyPr lIns="0" tIns="0" rIns="0" bIns="0" anchor="ctr">
                <a:spAutoFit/>
              </a:bodyPr>
              <a:lstStyle/>
              <a:p>
                <a:endParaRPr lang="en-US"/>
              </a:p>
            </p:txBody>
          </p:sp>
          <p:sp>
            <p:nvSpPr>
              <p:cNvPr id="21551" name="Freeform 83"/>
              <p:cNvSpPr>
                <a:spLocks/>
              </p:cNvSpPr>
              <p:nvPr/>
            </p:nvSpPr>
            <p:spPr bwMode="auto">
              <a:xfrm>
                <a:off x="2900" y="3068"/>
                <a:ext cx="409" cy="264"/>
              </a:xfrm>
              <a:custGeom>
                <a:avLst/>
                <a:gdLst>
                  <a:gd name="T0" fmla="*/ 5 w 559"/>
                  <a:gd name="T1" fmla="*/ 1 h 434"/>
                  <a:gd name="T2" fmla="*/ 62 w 559"/>
                  <a:gd name="T3" fmla="*/ 0 h 434"/>
                  <a:gd name="T4" fmla="*/ 57 w 559"/>
                  <a:gd name="T5" fmla="*/ 26 h 434"/>
                  <a:gd name="T6" fmla="*/ 110 w 559"/>
                  <a:gd name="T7" fmla="*/ 19 h 434"/>
                  <a:gd name="T8" fmla="*/ 144 w 559"/>
                  <a:gd name="T9" fmla="*/ 25 h 434"/>
                  <a:gd name="T10" fmla="*/ 160 w 559"/>
                  <a:gd name="T11" fmla="*/ 40 h 434"/>
                  <a:gd name="T12" fmla="*/ 149 w 559"/>
                  <a:gd name="T13" fmla="*/ 54 h 434"/>
                  <a:gd name="T14" fmla="*/ 110 w 559"/>
                  <a:gd name="T15" fmla="*/ 60 h 434"/>
                  <a:gd name="T16" fmla="*/ 67 w 559"/>
                  <a:gd name="T17" fmla="*/ 60 h 434"/>
                  <a:gd name="T18" fmla="*/ 26 w 559"/>
                  <a:gd name="T19" fmla="*/ 56 h 434"/>
                  <a:gd name="T20" fmla="*/ 2 w 559"/>
                  <a:gd name="T21" fmla="*/ 43 h 434"/>
                  <a:gd name="T22" fmla="*/ 0 w 559"/>
                  <a:gd name="T23" fmla="*/ 20 h 434"/>
                  <a:gd name="T24" fmla="*/ 5 w 559"/>
                  <a:gd name="T25" fmla="*/ 1 h 43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59"/>
                  <a:gd name="T40" fmla="*/ 0 h 434"/>
                  <a:gd name="T41" fmla="*/ 559 w 559"/>
                  <a:gd name="T42" fmla="*/ 434 h 43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59" h="434">
                    <a:moveTo>
                      <a:pt x="17" y="8"/>
                    </a:moveTo>
                    <a:lnTo>
                      <a:pt x="217" y="0"/>
                    </a:lnTo>
                    <a:lnTo>
                      <a:pt x="200" y="192"/>
                    </a:lnTo>
                    <a:lnTo>
                      <a:pt x="384" y="142"/>
                    </a:lnTo>
                    <a:lnTo>
                      <a:pt x="501" y="184"/>
                    </a:lnTo>
                    <a:lnTo>
                      <a:pt x="559" y="292"/>
                    </a:lnTo>
                    <a:lnTo>
                      <a:pt x="517" y="392"/>
                    </a:lnTo>
                    <a:lnTo>
                      <a:pt x="384" y="434"/>
                    </a:lnTo>
                    <a:lnTo>
                      <a:pt x="234" y="434"/>
                    </a:lnTo>
                    <a:lnTo>
                      <a:pt x="92" y="409"/>
                    </a:lnTo>
                    <a:lnTo>
                      <a:pt x="8" y="317"/>
                    </a:lnTo>
                    <a:lnTo>
                      <a:pt x="0" y="150"/>
                    </a:lnTo>
                    <a:lnTo>
                      <a:pt x="17" y="8"/>
                    </a:lnTo>
                    <a:close/>
                  </a:path>
                </a:pathLst>
              </a:custGeom>
              <a:solidFill>
                <a:schemeClr val="hlink"/>
              </a:solidFill>
              <a:ln w="6350">
                <a:solidFill>
                  <a:schemeClr val="bg1"/>
                </a:solidFill>
                <a:round/>
                <a:headEnd/>
                <a:tailEnd/>
              </a:ln>
            </p:spPr>
            <p:txBody>
              <a:bodyPr wrap="none" lIns="0" tIns="0" rIns="0" bIns="0" anchor="ctr">
                <a:spAutoFit/>
              </a:bodyPr>
              <a:lstStyle/>
              <a:p>
                <a:endParaRPr lang="en-US"/>
              </a:p>
            </p:txBody>
          </p:sp>
          <p:sp>
            <p:nvSpPr>
              <p:cNvPr id="21552" name="Freeform 84"/>
              <p:cNvSpPr>
                <a:spLocks/>
              </p:cNvSpPr>
              <p:nvPr/>
            </p:nvSpPr>
            <p:spPr bwMode="auto">
              <a:xfrm>
                <a:off x="3022" y="2996"/>
                <a:ext cx="219" cy="331"/>
              </a:xfrm>
              <a:custGeom>
                <a:avLst/>
                <a:gdLst>
                  <a:gd name="T0" fmla="*/ 71 w 300"/>
                  <a:gd name="T1" fmla="*/ 0 h 543"/>
                  <a:gd name="T2" fmla="*/ 0 w 300"/>
                  <a:gd name="T3" fmla="*/ 75 h 543"/>
                  <a:gd name="T4" fmla="*/ 54 w 300"/>
                  <a:gd name="T5" fmla="*/ 75 h 543"/>
                  <a:gd name="T6" fmla="*/ 85 w 300"/>
                  <a:gd name="T7" fmla="*/ 2 h 543"/>
                  <a:gd name="T8" fmla="*/ 0 60000 65536"/>
                  <a:gd name="T9" fmla="*/ 0 60000 65536"/>
                  <a:gd name="T10" fmla="*/ 0 60000 65536"/>
                  <a:gd name="T11" fmla="*/ 0 60000 65536"/>
                  <a:gd name="T12" fmla="*/ 0 w 300"/>
                  <a:gd name="T13" fmla="*/ 0 h 543"/>
                  <a:gd name="T14" fmla="*/ 300 w 300"/>
                  <a:gd name="T15" fmla="*/ 543 h 543"/>
                </a:gdLst>
                <a:ahLst/>
                <a:cxnLst>
                  <a:cxn ang="T8">
                    <a:pos x="T0" y="T1"/>
                  </a:cxn>
                  <a:cxn ang="T9">
                    <a:pos x="T2" y="T3"/>
                  </a:cxn>
                  <a:cxn ang="T10">
                    <a:pos x="T4" y="T5"/>
                  </a:cxn>
                  <a:cxn ang="T11">
                    <a:pos x="T6" y="T7"/>
                  </a:cxn>
                </a:cxnLst>
                <a:rect l="T12" t="T13" r="T14" b="T15"/>
                <a:pathLst>
                  <a:path w="300" h="543">
                    <a:moveTo>
                      <a:pt x="250" y="0"/>
                    </a:moveTo>
                    <a:lnTo>
                      <a:pt x="0" y="543"/>
                    </a:lnTo>
                    <a:lnTo>
                      <a:pt x="192" y="543"/>
                    </a:lnTo>
                    <a:lnTo>
                      <a:pt x="300" y="17"/>
                    </a:lnTo>
                  </a:path>
                </a:pathLst>
              </a:custGeom>
              <a:solidFill>
                <a:schemeClr val="hlink"/>
              </a:solidFill>
              <a:ln w="6350">
                <a:solidFill>
                  <a:schemeClr val="bg1"/>
                </a:solidFill>
                <a:round/>
                <a:headEnd/>
                <a:tailEnd/>
              </a:ln>
            </p:spPr>
            <p:txBody>
              <a:bodyPr wrap="none" lIns="0" tIns="0" rIns="0" bIns="0" anchor="ctr">
                <a:spAutoFit/>
              </a:bodyPr>
              <a:lstStyle/>
              <a:p>
                <a:endParaRPr lang="en-US"/>
              </a:p>
            </p:txBody>
          </p:sp>
          <p:sp>
            <p:nvSpPr>
              <p:cNvPr id="21553" name="Line 85"/>
              <p:cNvSpPr>
                <a:spLocks noChangeShapeType="1"/>
              </p:cNvSpPr>
              <p:nvPr/>
            </p:nvSpPr>
            <p:spPr bwMode="auto">
              <a:xfrm flipV="1">
                <a:off x="3321" y="3093"/>
                <a:ext cx="13" cy="17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grpSp>
        <p:nvGrpSpPr>
          <p:cNvPr id="21526" name="Group 86"/>
          <p:cNvGrpSpPr>
            <a:grpSpLocks/>
          </p:cNvGrpSpPr>
          <p:nvPr/>
        </p:nvGrpSpPr>
        <p:grpSpPr bwMode="auto">
          <a:xfrm>
            <a:off x="2571750" y="5727700"/>
            <a:ext cx="1216025" cy="833438"/>
            <a:chOff x="463" y="1743"/>
            <a:chExt cx="1186" cy="813"/>
          </a:xfrm>
        </p:grpSpPr>
        <p:sp>
          <p:nvSpPr>
            <p:cNvPr id="21527" name="Freeform 87"/>
            <p:cNvSpPr>
              <a:spLocks/>
            </p:cNvSpPr>
            <p:nvPr/>
          </p:nvSpPr>
          <p:spPr bwMode="auto">
            <a:xfrm>
              <a:off x="1338" y="2248"/>
              <a:ext cx="137" cy="216"/>
            </a:xfrm>
            <a:custGeom>
              <a:avLst/>
              <a:gdLst>
                <a:gd name="T0" fmla="*/ 1 w 530"/>
                <a:gd name="T1" fmla="*/ 4 h 849"/>
                <a:gd name="T2" fmla="*/ 1 w 530"/>
                <a:gd name="T3" fmla="*/ 4 h 849"/>
                <a:gd name="T4" fmla="*/ 1 w 530"/>
                <a:gd name="T5" fmla="*/ 3 h 849"/>
                <a:gd name="T6" fmla="*/ 0 w 530"/>
                <a:gd name="T7" fmla="*/ 3 h 849"/>
                <a:gd name="T8" fmla="*/ 0 w 530"/>
                <a:gd name="T9" fmla="*/ 3 h 849"/>
                <a:gd name="T10" fmla="*/ 0 w 530"/>
                <a:gd name="T11" fmla="*/ 2 h 849"/>
                <a:gd name="T12" fmla="*/ 0 w 530"/>
                <a:gd name="T13" fmla="*/ 2 h 849"/>
                <a:gd name="T14" fmla="*/ 0 w 530"/>
                <a:gd name="T15" fmla="*/ 1 h 849"/>
                <a:gd name="T16" fmla="*/ 0 w 530"/>
                <a:gd name="T17" fmla="*/ 1 h 849"/>
                <a:gd name="T18" fmla="*/ 1 w 530"/>
                <a:gd name="T19" fmla="*/ 1 h 849"/>
                <a:gd name="T20" fmla="*/ 1 w 530"/>
                <a:gd name="T21" fmla="*/ 0 h 849"/>
                <a:gd name="T22" fmla="*/ 1 w 530"/>
                <a:gd name="T23" fmla="*/ 0 h 849"/>
                <a:gd name="T24" fmla="*/ 2 w 530"/>
                <a:gd name="T25" fmla="*/ 0 h 849"/>
                <a:gd name="T26" fmla="*/ 2 w 530"/>
                <a:gd name="T27" fmla="*/ 0 h 849"/>
                <a:gd name="T28" fmla="*/ 2 w 530"/>
                <a:gd name="T29" fmla="*/ 1 h 849"/>
                <a:gd name="T30" fmla="*/ 2 w 530"/>
                <a:gd name="T31" fmla="*/ 1 h 849"/>
                <a:gd name="T32" fmla="*/ 2 w 530"/>
                <a:gd name="T33" fmla="*/ 2 h 849"/>
                <a:gd name="T34" fmla="*/ 2 w 530"/>
                <a:gd name="T35" fmla="*/ 2 h 849"/>
                <a:gd name="T36" fmla="*/ 2 w 530"/>
                <a:gd name="T37" fmla="*/ 3 h 849"/>
                <a:gd name="T38" fmla="*/ 2 w 530"/>
                <a:gd name="T39" fmla="*/ 3 h 849"/>
                <a:gd name="T40" fmla="*/ 2 w 530"/>
                <a:gd name="T41" fmla="*/ 3 h 849"/>
                <a:gd name="T42" fmla="*/ 1 w 530"/>
                <a:gd name="T43" fmla="*/ 4 h 849"/>
                <a:gd name="T44" fmla="*/ 1 w 530"/>
                <a:gd name="T45" fmla="*/ 4 h 849"/>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530"/>
                <a:gd name="T70" fmla="*/ 0 h 849"/>
                <a:gd name="T71" fmla="*/ 530 w 530"/>
                <a:gd name="T72" fmla="*/ 849 h 849"/>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530" h="849">
                  <a:moveTo>
                    <a:pt x="302" y="838"/>
                  </a:moveTo>
                  <a:lnTo>
                    <a:pt x="222" y="849"/>
                  </a:lnTo>
                  <a:lnTo>
                    <a:pt x="148" y="821"/>
                  </a:lnTo>
                  <a:lnTo>
                    <a:pt x="81" y="756"/>
                  </a:lnTo>
                  <a:lnTo>
                    <a:pt x="34" y="665"/>
                  </a:lnTo>
                  <a:lnTo>
                    <a:pt x="5" y="551"/>
                  </a:lnTo>
                  <a:lnTo>
                    <a:pt x="0" y="425"/>
                  </a:lnTo>
                  <a:lnTo>
                    <a:pt x="19" y="300"/>
                  </a:lnTo>
                  <a:lnTo>
                    <a:pt x="59" y="184"/>
                  </a:lnTo>
                  <a:lnTo>
                    <a:pt x="118" y="93"/>
                  </a:lnTo>
                  <a:lnTo>
                    <a:pt x="190" y="28"/>
                  </a:lnTo>
                  <a:lnTo>
                    <a:pt x="268" y="0"/>
                  </a:lnTo>
                  <a:lnTo>
                    <a:pt x="346" y="9"/>
                  </a:lnTo>
                  <a:lnTo>
                    <a:pt x="416" y="55"/>
                  </a:lnTo>
                  <a:lnTo>
                    <a:pt x="473" y="133"/>
                  </a:lnTo>
                  <a:lnTo>
                    <a:pt x="513" y="237"/>
                  </a:lnTo>
                  <a:lnTo>
                    <a:pt x="530" y="359"/>
                  </a:lnTo>
                  <a:lnTo>
                    <a:pt x="522" y="484"/>
                  </a:lnTo>
                  <a:lnTo>
                    <a:pt x="494" y="606"/>
                  </a:lnTo>
                  <a:lnTo>
                    <a:pt x="445" y="712"/>
                  </a:lnTo>
                  <a:lnTo>
                    <a:pt x="378" y="790"/>
                  </a:lnTo>
                  <a:lnTo>
                    <a:pt x="302" y="83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528" name="Freeform 88"/>
            <p:cNvSpPr>
              <a:spLocks/>
            </p:cNvSpPr>
            <p:nvPr/>
          </p:nvSpPr>
          <p:spPr bwMode="auto">
            <a:xfrm>
              <a:off x="1137" y="2095"/>
              <a:ext cx="14" cy="10"/>
            </a:xfrm>
            <a:custGeom>
              <a:avLst/>
              <a:gdLst>
                <a:gd name="T0" fmla="*/ 0 w 53"/>
                <a:gd name="T1" fmla="*/ 0 h 43"/>
                <a:gd name="T2" fmla="*/ 0 w 53"/>
                <a:gd name="T3" fmla="*/ 0 h 43"/>
                <a:gd name="T4" fmla="*/ 0 w 53"/>
                <a:gd name="T5" fmla="*/ 0 h 43"/>
                <a:gd name="T6" fmla="*/ 0 w 53"/>
                <a:gd name="T7" fmla="*/ 0 h 43"/>
                <a:gd name="T8" fmla="*/ 0 w 53"/>
                <a:gd name="T9" fmla="*/ 0 h 43"/>
                <a:gd name="T10" fmla="*/ 0 w 53"/>
                <a:gd name="T11" fmla="*/ 0 h 43"/>
                <a:gd name="T12" fmla="*/ 0 60000 65536"/>
                <a:gd name="T13" fmla="*/ 0 60000 65536"/>
                <a:gd name="T14" fmla="*/ 0 60000 65536"/>
                <a:gd name="T15" fmla="*/ 0 60000 65536"/>
                <a:gd name="T16" fmla="*/ 0 60000 65536"/>
                <a:gd name="T17" fmla="*/ 0 60000 65536"/>
                <a:gd name="T18" fmla="*/ 0 w 53"/>
                <a:gd name="T19" fmla="*/ 0 h 43"/>
                <a:gd name="T20" fmla="*/ 53 w 53"/>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53" h="43">
                  <a:moveTo>
                    <a:pt x="53" y="28"/>
                  </a:moveTo>
                  <a:lnTo>
                    <a:pt x="30" y="0"/>
                  </a:lnTo>
                  <a:lnTo>
                    <a:pt x="0" y="26"/>
                  </a:lnTo>
                  <a:lnTo>
                    <a:pt x="9" y="43"/>
                  </a:lnTo>
                  <a:lnTo>
                    <a:pt x="53"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529" name="AutoShape 89"/>
            <p:cNvSpPr>
              <a:spLocks noChangeArrowheads="1"/>
            </p:cNvSpPr>
            <p:nvPr/>
          </p:nvSpPr>
          <p:spPr bwMode="auto">
            <a:xfrm>
              <a:off x="463" y="1743"/>
              <a:ext cx="1186" cy="813"/>
            </a:xfrm>
            <a:prstGeom prst="roundRect">
              <a:avLst>
                <a:gd name="adj" fmla="val 16667"/>
              </a:avLst>
            </a:prstGeom>
            <a:solidFill>
              <a:schemeClr val="folHlink"/>
            </a:solidFill>
            <a:ln w="28575" algn="ctr">
              <a:solidFill>
                <a:schemeClr val="folHlink"/>
              </a:solidFill>
              <a:round/>
              <a:headEnd/>
              <a:tailEnd/>
            </a:ln>
          </p:spPr>
          <p:txBody>
            <a:bodyPr lIns="0" tIns="0" rIns="0" bIns="0" anchor="ctr">
              <a:spAutoFit/>
            </a:bodyPr>
            <a:lstStyle/>
            <a:p>
              <a:endParaRPr lang="en-US"/>
            </a:p>
          </p:txBody>
        </p:sp>
        <p:sp>
          <p:nvSpPr>
            <p:cNvPr id="21530" name="AutoShape 90"/>
            <p:cNvSpPr>
              <a:spLocks noChangeArrowheads="1"/>
            </p:cNvSpPr>
            <p:nvPr/>
          </p:nvSpPr>
          <p:spPr bwMode="auto">
            <a:xfrm>
              <a:off x="493" y="1773"/>
              <a:ext cx="1127" cy="754"/>
            </a:xfrm>
            <a:prstGeom prst="roundRect">
              <a:avLst>
                <a:gd name="adj" fmla="val 16667"/>
              </a:avLst>
            </a:prstGeom>
            <a:solidFill>
              <a:srgbClr val="FFFFFF"/>
            </a:solidFill>
            <a:ln w="28575" algn="ctr">
              <a:solidFill>
                <a:schemeClr val="folHlink"/>
              </a:solidFill>
              <a:round/>
              <a:headEnd/>
              <a:tailEnd/>
            </a:ln>
          </p:spPr>
          <p:txBody>
            <a:bodyPr lIns="0" tIns="0" rIns="0" bIns="0" anchor="ctr">
              <a:spAutoFit/>
            </a:bodyPr>
            <a:lstStyle/>
            <a:p>
              <a:endParaRPr lang="en-US"/>
            </a:p>
          </p:txBody>
        </p:sp>
        <p:sp>
          <p:nvSpPr>
            <p:cNvPr id="21531" name="Freeform 91"/>
            <p:cNvSpPr>
              <a:spLocks/>
            </p:cNvSpPr>
            <p:nvPr/>
          </p:nvSpPr>
          <p:spPr bwMode="auto">
            <a:xfrm>
              <a:off x="486" y="1841"/>
              <a:ext cx="1140" cy="526"/>
            </a:xfrm>
            <a:custGeom>
              <a:avLst/>
              <a:gdLst>
                <a:gd name="T0" fmla="*/ 90 w 1140"/>
                <a:gd name="T1" fmla="*/ 501 h 526"/>
                <a:gd name="T2" fmla="*/ 19 w 1140"/>
                <a:gd name="T3" fmla="*/ 463 h 526"/>
                <a:gd name="T4" fmla="*/ 0 w 1140"/>
                <a:gd name="T5" fmla="*/ 379 h 526"/>
                <a:gd name="T6" fmla="*/ 33 w 1140"/>
                <a:gd name="T7" fmla="*/ 286 h 526"/>
                <a:gd name="T8" fmla="*/ 121 w 1140"/>
                <a:gd name="T9" fmla="*/ 219 h 526"/>
                <a:gd name="T10" fmla="*/ 213 w 1140"/>
                <a:gd name="T11" fmla="*/ 187 h 526"/>
                <a:gd name="T12" fmla="*/ 231 w 1140"/>
                <a:gd name="T13" fmla="*/ 85 h 526"/>
                <a:gd name="T14" fmla="*/ 244 w 1140"/>
                <a:gd name="T15" fmla="*/ 55 h 526"/>
                <a:gd name="T16" fmla="*/ 261 w 1140"/>
                <a:gd name="T17" fmla="*/ 36 h 526"/>
                <a:gd name="T18" fmla="*/ 289 w 1140"/>
                <a:gd name="T19" fmla="*/ 21 h 526"/>
                <a:gd name="T20" fmla="*/ 321 w 1140"/>
                <a:gd name="T21" fmla="*/ 12 h 526"/>
                <a:gd name="T22" fmla="*/ 402 w 1140"/>
                <a:gd name="T23" fmla="*/ 6 h 526"/>
                <a:gd name="T24" fmla="*/ 492 w 1140"/>
                <a:gd name="T25" fmla="*/ 3 h 526"/>
                <a:gd name="T26" fmla="*/ 579 w 1140"/>
                <a:gd name="T27" fmla="*/ 0 h 526"/>
                <a:gd name="T28" fmla="*/ 652 w 1140"/>
                <a:gd name="T29" fmla="*/ 0 h 526"/>
                <a:gd name="T30" fmla="*/ 685 w 1140"/>
                <a:gd name="T31" fmla="*/ 7 h 526"/>
                <a:gd name="T32" fmla="*/ 720 w 1140"/>
                <a:gd name="T33" fmla="*/ 22 h 526"/>
                <a:gd name="T34" fmla="*/ 774 w 1140"/>
                <a:gd name="T35" fmla="*/ 192 h 526"/>
                <a:gd name="T36" fmla="*/ 822 w 1140"/>
                <a:gd name="T37" fmla="*/ 204 h 526"/>
                <a:gd name="T38" fmla="*/ 873 w 1140"/>
                <a:gd name="T39" fmla="*/ 181 h 526"/>
                <a:gd name="T40" fmla="*/ 886 w 1140"/>
                <a:gd name="T41" fmla="*/ 256 h 526"/>
                <a:gd name="T42" fmla="*/ 928 w 1140"/>
                <a:gd name="T43" fmla="*/ 180 h 526"/>
                <a:gd name="T44" fmla="*/ 946 w 1140"/>
                <a:gd name="T45" fmla="*/ 252 h 526"/>
                <a:gd name="T46" fmla="*/ 988 w 1140"/>
                <a:gd name="T47" fmla="*/ 187 h 526"/>
                <a:gd name="T48" fmla="*/ 1000 w 1140"/>
                <a:gd name="T49" fmla="*/ 252 h 526"/>
                <a:gd name="T50" fmla="*/ 1056 w 1140"/>
                <a:gd name="T51" fmla="*/ 195 h 526"/>
                <a:gd name="T52" fmla="*/ 1077 w 1140"/>
                <a:gd name="T53" fmla="*/ 262 h 526"/>
                <a:gd name="T54" fmla="*/ 1140 w 1140"/>
                <a:gd name="T55" fmla="*/ 327 h 526"/>
                <a:gd name="T56" fmla="*/ 1134 w 1140"/>
                <a:gd name="T57" fmla="*/ 429 h 526"/>
                <a:gd name="T58" fmla="*/ 1078 w 1140"/>
                <a:gd name="T59" fmla="*/ 513 h 526"/>
                <a:gd name="T60" fmla="*/ 1021 w 1140"/>
                <a:gd name="T61" fmla="*/ 519 h 526"/>
                <a:gd name="T62" fmla="*/ 1008 w 1140"/>
                <a:gd name="T63" fmla="*/ 384 h 526"/>
                <a:gd name="T64" fmla="*/ 996 w 1140"/>
                <a:gd name="T65" fmla="*/ 364 h 526"/>
                <a:gd name="T66" fmla="*/ 982 w 1140"/>
                <a:gd name="T67" fmla="*/ 351 h 526"/>
                <a:gd name="T68" fmla="*/ 937 w 1140"/>
                <a:gd name="T69" fmla="*/ 336 h 526"/>
                <a:gd name="T70" fmla="*/ 901 w 1140"/>
                <a:gd name="T71" fmla="*/ 340 h 526"/>
                <a:gd name="T72" fmla="*/ 882 w 1140"/>
                <a:gd name="T73" fmla="*/ 352 h 526"/>
                <a:gd name="T74" fmla="*/ 858 w 1140"/>
                <a:gd name="T75" fmla="*/ 381 h 526"/>
                <a:gd name="T76" fmla="*/ 847 w 1140"/>
                <a:gd name="T77" fmla="*/ 418 h 526"/>
                <a:gd name="T78" fmla="*/ 841 w 1140"/>
                <a:gd name="T79" fmla="*/ 463 h 526"/>
                <a:gd name="T80" fmla="*/ 843 w 1140"/>
                <a:gd name="T81" fmla="*/ 523 h 526"/>
                <a:gd name="T82" fmla="*/ 354 w 1140"/>
                <a:gd name="T83" fmla="*/ 526 h 526"/>
                <a:gd name="T84" fmla="*/ 346 w 1140"/>
                <a:gd name="T85" fmla="*/ 477 h 526"/>
                <a:gd name="T86" fmla="*/ 324 w 1140"/>
                <a:gd name="T87" fmla="*/ 430 h 526"/>
                <a:gd name="T88" fmla="*/ 289 w 1140"/>
                <a:gd name="T89" fmla="*/ 405 h 526"/>
                <a:gd name="T90" fmla="*/ 238 w 1140"/>
                <a:gd name="T91" fmla="*/ 388 h 526"/>
                <a:gd name="T92" fmla="*/ 184 w 1140"/>
                <a:gd name="T93" fmla="*/ 391 h 526"/>
                <a:gd name="T94" fmla="*/ 136 w 1140"/>
                <a:gd name="T95" fmla="*/ 412 h 526"/>
                <a:gd name="T96" fmla="*/ 100 w 1140"/>
                <a:gd name="T97" fmla="*/ 456 h 526"/>
                <a:gd name="T98" fmla="*/ 90 w 1140"/>
                <a:gd name="T99" fmla="*/ 501 h 52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1140"/>
                <a:gd name="T151" fmla="*/ 0 h 526"/>
                <a:gd name="T152" fmla="*/ 1140 w 1140"/>
                <a:gd name="T153" fmla="*/ 526 h 52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1140" h="526">
                  <a:moveTo>
                    <a:pt x="90" y="501"/>
                  </a:moveTo>
                  <a:lnTo>
                    <a:pt x="19" y="463"/>
                  </a:lnTo>
                  <a:lnTo>
                    <a:pt x="0" y="379"/>
                  </a:lnTo>
                  <a:lnTo>
                    <a:pt x="33" y="286"/>
                  </a:lnTo>
                  <a:lnTo>
                    <a:pt x="121" y="219"/>
                  </a:lnTo>
                  <a:lnTo>
                    <a:pt x="213" y="187"/>
                  </a:lnTo>
                  <a:lnTo>
                    <a:pt x="231" y="85"/>
                  </a:lnTo>
                  <a:lnTo>
                    <a:pt x="244" y="55"/>
                  </a:lnTo>
                  <a:lnTo>
                    <a:pt x="261" y="36"/>
                  </a:lnTo>
                  <a:lnTo>
                    <a:pt x="289" y="21"/>
                  </a:lnTo>
                  <a:lnTo>
                    <a:pt x="321" y="12"/>
                  </a:lnTo>
                  <a:lnTo>
                    <a:pt x="402" y="6"/>
                  </a:lnTo>
                  <a:lnTo>
                    <a:pt x="492" y="3"/>
                  </a:lnTo>
                  <a:lnTo>
                    <a:pt x="579" y="0"/>
                  </a:lnTo>
                  <a:lnTo>
                    <a:pt x="652" y="0"/>
                  </a:lnTo>
                  <a:lnTo>
                    <a:pt x="685" y="7"/>
                  </a:lnTo>
                  <a:lnTo>
                    <a:pt x="720" y="22"/>
                  </a:lnTo>
                  <a:lnTo>
                    <a:pt x="774" y="192"/>
                  </a:lnTo>
                  <a:lnTo>
                    <a:pt x="822" y="204"/>
                  </a:lnTo>
                  <a:lnTo>
                    <a:pt x="873" y="181"/>
                  </a:lnTo>
                  <a:lnTo>
                    <a:pt x="886" y="256"/>
                  </a:lnTo>
                  <a:lnTo>
                    <a:pt x="928" y="180"/>
                  </a:lnTo>
                  <a:lnTo>
                    <a:pt x="946" y="252"/>
                  </a:lnTo>
                  <a:lnTo>
                    <a:pt x="988" y="187"/>
                  </a:lnTo>
                  <a:lnTo>
                    <a:pt x="1000" y="252"/>
                  </a:lnTo>
                  <a:lnTo>
                    <a:pt x="1056" y="195"/>
                  </a:lnTo>
                  <a:lnTo>
                    <a:pt x="1077" y="262"/>
                  </a:lnTo>
                  <a:lnTo>
                    <a:pt x="1140" y="327"/>
                  </a:lnTo>
                  <a:lnTo>
                    <a:pt x="1134" y="429"/>
                  </a:lnTo>
                  <a:lnTo>
                    <a:pt x="1078" y="513"/>
                  </a:lnTo>
                  <a:lnTo>
                    <a:pt x="1021" y="519"/>
                  </a:lnTo>
                  <a:lnTo>
                    <a:pt x="1008" y="384"/>
                  </a:lnTo>
                  <a:lnTo>
                    <a:pt x="996" y="364"/>
                  </a:lnTo>
                  <a:lnTo>
                    <a:pt x="982" y="351"/>
                  </a:lnTo>
                  <a:lnTo>
                    <a:pt x="937" y="336"/>
                  </a:lnTo>
                  <a:lnTo>
                    <a:pt x="901" y="340"/>
                  </a:lnTo>
                  <a:lnTo>
                    <a:pt x="882" y="352"/>
                  </a:lnTo>
                  <a:lnTo>
                    <a:pt x="858" y="381"/>
                  </a:lnTo>
                  <a:lnTo>
                    <a:pt x="847" y="418"/>
                  </a:lnTo>
                  <a:lnTo>
                    <a:pt x="841" y="463"/>
                  </a:lnTo>
                  <a:lnTo>
                    <a:pt x="843" y="523"/>
                  </a:lnTo>
                  <a:lnTo>
                    <a:pt x="354" y="526"/>
                  </a:lnTo>
                  <a:lnTo>
                    <a:pt x="346" y="477"/>
                  </a:lnTo>
                  <a:lnTo>
                    <a:pt x="324" y="430"/>
                  </a:lnTo>
                  <a:lnTo>
                    <a:pt x="289" y="405"/>
                  </a:lnTo>
                  <a:lnTo>
                    <a:pt x="238" y="388"/>
                  </a:lnTo>
                  <a:lnTo>
                    <a:pt x="184" y="391"/>
                  </a:lnTo>
                  <a:lnTo>
                    <a:pt x="136" y="412"/>
                  </a:lnTo>
                  <a:lnTo>
                    <a:pt x="100" y="456"/>
                  </a:lnTo>
                  <a:lnTo>
                    <a:pt x="90" y="501"/>
                  </a:lnTo>
                  <a:close/>
                </a:path>
              </a:pathLst>
            </a:custGeom>
            <a:solidFill>
              <a:schemeClr val="folHlink"/>
            </a:solidFill>
            <a:ln w="12700">
              <a:solidFill>
                <a:schemeClr val="bg1"/>
              </a:solidFill>
              <a:round/>
              <a:headEnd/>
              <a:tailEnd/>
            </a:ln>
          </p:spPr>
          <p:txBody>
            <a:bodyPr lIns="0" tIns="0" rIns="0" bIns="0" anchor="ctr">
              <a:spAutoFit/>
            </a:bodyPr>
            <a:lstStyle/>
            <a:p>
              <a:endParaRPr lang="en-US"/>
            </a:p>
          </p:txBody>
        </p:sp>
        <p:sp>
          <p:nvSpPr>
            <p:cNvPr id="21532" name="Freeform 92"/>
            <p:cNvSpPr>
              <a:spLocks/>
            </p:cNvSpPr>
            <p:nvPr/>
          </p:nvSpPr>
          <p:spPr bwMode="auto">
            <a:xfrm>
              <a:off x="754" y="1898"/>
              <a:ext cx="189" cy="204"/>
            </a:xfrm>
            <a:custGeom>
              <a:avLst/>
              <a:gdLst>
                <a:gd name="T0" fmla="*/ 0 w 189"/>
                <a:gd name="T1" fmla="*/ 195 h 204"/>
                <a:gd name="T2" fmla="*/ 15 w 189"/>
                <a:gd name="T3" fmla="*/ 69 h 204"/>
                <a:gd name="T4" fmla="*/ 29 w 189"/>
                <a:gd name="T5" fmla="*/ 45 h 204"/>
                <a:gd name="T6" fmla="*/ 41 w 189"/>
                <a:gd name="T7" fmla="*/ 30 h 204"/>
                <a:gd name="T8" fmla="*/ 63 w 189"/>
                <a:gd name="T9" fmla="*/ 16 h 204"/>
                <a:gd name="T10" fmla="*/ 89 w 189"/>
                <a:gd name="T11" fmla="*/ 9 h 204"/>
                <a:gd name="T12" fmla="*/ 189 w 189"/>
                <a:gd name="T13" fmla="*/ 0 h 204"/>
                <a:gd name="T14" fmla="*/ 189 w 189"/>
                <a:gd name="T15" fmla="*/ 204 h 204"/>
                <a:gd name="T16" fmla="*/ 0 w 189"/>
                <a:gd name="T17" fmla="*/ 195 h 20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89"/>
                <a:gd name="T28" fmla="*/ 0 h 204"/>
                <a:gd name="T29" fmla="*/ 189 w 189"/>
                <a:gd name="T30" fmla="*/ 204 h 20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89" h="204">
                  <a:moveTo>
                    <a:pt x="0" y="195"/>
                  </a:moveTo>
                  <a:lnTo>
                    <a:pt x="15" y="69"/>
                  </a:lnTo>
                  <a:lnTo>
                    <a:pt x="29" y="45"/>
                  </a:lnTo>
                  <a:lnTo>
                    <a:pt x="41" y="30"/>
                  </a:lnTo>
                  <a:lnTo>
                    <a:pt x="63" y="16"/>
                  </a:lnTo>
                  <a:lnTo>
                    <a:pt x="89" y="9"/>
                  </a:lnTo>
                  <a:lnTo>
                    <a:pt x="189" y="0"/>
                  </a:lnTo>
                  <a:lnTo>
                    <a:pt x="189" y="204"/>
                  </a:lnTo>
                  <a:lnTo>
                    <a:pt x="0" y="195"/>
                  </a:lnTo>
                  <a:close/>
                </a:path>
              </a:pathLst>
            </a:custGeom>
            <a:solidFill>
              <a:schemeClr val="tx1"/>
            </a:solidFill>
            <a:ln w="12700">
              <a:solidFill>
                <a:schemeClr val="bg1"/>
              </a:solidFill>
              <a:round/>
              <a:headEnd/>
              <a:tailEnd/>
            </a:ln>
          </p:spPr>
          <p:txBody>
            <a:bodyPr wrap="none" lIns="0" tIns="0" rIns="0" bIns="0" anchor="ctr">
              <a:spAutoFit/>
            </a:bodyPr>
            <a:lstStyle/>
            <a:p>
              <a:endParaRPr lang="en-US"/>
            </a:p>
          </p:txBody>
        </p:sp>
        <p:sp>
          <p:nvSpPr>
            <p:cNvPr id="21533" name="Freeform 93"/>
            <p:cNvSpPr>
              <a:spLocks/>
            </p:cNvSpPr>
            <p:nvPr/>
          </p:nvSpPr>
          <p:spPr bwMode="auto">
            <a:xfrm>
              <a:off x="976" y="1893"/>
              <a:ext cx="252" cy="213"/>
            </a:xfrm>
            <a:custGeom>
              <a:avLst/>
              <a:gdLst>
                <a:gd name="T0" fmla="*/ 3 w 252"/>
                <a:gd name="T1" fmla="*/ 207 h 213"/>
                <a:gd name="T2" fmla="*/ 0 w 252"/>
                <a:gd name="T3" fmla="*/ 0 h 213"/>
                <a:gd name="T4" fmla="*/ 210 w 252"/>
                <a:gd name="T5" fmla="*/ 0 h 213"/>
                <a:gd name="T6" fmla="*/ 252 w 252"/>
                <a:gd name="T7" fmla="*/ 149 h 213"/>
                <a:gd name="T8" fmla="*/ 215 w 252"/>
                <a:gd name="T9" fmla="*/ 191 h 213"/>
                <a:gd name="T10" fmla="*/ 99 w 252"/>
                <a:gd name="T11" fmla="*/ 213 h 213"/>
                <a:gd name="T12" fmla="*/ 3 w 252"/>
                <a:gd name="T13" fmla="*/ 207 h 213"/>
                <a:gd name="T14" fmla="*/ 0 60000 65536"/>
                <a:gd name="T15" fmla="*/ 0 60000 65536"/>
                <a:gd name="T16" fmla="*/ 0 60000 65536"/>
                <a:gd name="T17" fmla="*/ 0 60000 65536"/>
                <a:gd name="T18" fmla="*/ 0 60000 65536"/>
                <a:gd name="T19" fmla="*/ 0 60000 65536"/>
                <a:gd name="T20" fmla="*/ 0 60000 65536"/>
                <a:gd name="T21" fmla="*/ 0 w 252"/>
                <a:gd name="T22" fmla="*/ 0 h 213"/>
                <a:gd name="T23" fmla="*/ 252 w 252"/>
                <a:gd name="T24" fmla="*/ 213 h 21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52" h="213">
                  <a:moveTo>
                    <a:pt x="3" y="207"/>
                  </a:moveTo>
                  <a:lnTo>
                    <a:pt x="0" y="0"/>
                  </a:lnTo>
                  <a:lnTo>
                    <a:pt x="210" y="0"/>
                  </a:lnTo>
                  <a:lnTo>
                    <a:pt x="252" y="149"/>
                  </a:lnTo>
                  <a:lnTo>
                    <a:pt x="215" y="191"/>
                  </a:lnTo>
                  <a:lnTo>
                    <a:pt x="99" y="213"/>
                  </a:lnTo>
                  <a:lnTo>
                    <a:pt x="3" y="207"/>
                  </a:lnTo>
                  <a:close/>
                </a:path>
              </a:pathLst>
            </a:custGeom>
            <a:solidFill>
              <a:schemeClr val="tx1"/>
            </a:solidFill>
            <a:ln w="12700">
              <a:solidFill>
                <a:schemeClr val="bg1"/>
              </a:solidFill>
              <a:round/>
              <a:headEnd/>
              <a:tailEnd/>
            </a:ln>
          </p:spPr>
          <p:txBody>
            <a:bodyPr wrap="none" lIns="0" tIns="0" rIns="0" bIns="0" anchor="ctr">
              <a:spAutoFit/>
            </a:bodyPr>
            <a:lstStyle/>
            <a:p>
              <a:endParaRPr lang="en-US"/>
            </a:p>
          </p:txBody>
        </p:sp>
        <p:sp>
          <p:nvSpPr>
            <p:cNvPr id="21534" name="Freeform 94"/>
            <p:cNvSpPr>
              <a:spLocks/>
            </p:cNvSpPr>
            <p:nvPr/>
          </p:nvSpPr>
          <p:spPr bwMode="auto">
            <a:xfrm>
              <a:off x="1142" y="1990"/>
              <a:ext cx="71" cy="99"/>
            </a:xfrm>
            <a:custGeom>
              <a:avLst/>
              <a:gdLst>
                <a:gd name="T0" fmla="*/ 0 w 276"/>
                <a:gd name="T1" fmla="*/ 1 h 388"/>
                <a:gd name="T2" fmla="*/ 0 w 276"/>
                <a:gd name="T3" fmla="*/ 1 h 388"/>
                <a:gd name="T4" fmla="*/ 0 w 276"/>
                <a:gd name="T5" fmla="*/ 1 h 388"/>
                <a:gd name="T6" fmla="*/ 0 w 276"/>
                <a:gd name="T7" fmla="*/ 1 h 388"/>
                <a:gd name="T8" fmla="*/ 0 w 276"/>
                <a:gd name="T9" fmla="*/ 1 h 388"/>
                <a:gd name="T10" fmla="*/ 0 w 276"/>
                <a:gd name="T11" fmla="*/ 1 h 388"/>
                <a:gd name="T12" fmla="*/ 0 w 276"/>
                <a:gd name="T13" fmla="*/ 0 h 388"/>
                <a:gd name="T14" fmla="*/ 0 w 276"/>
                <a:gd name="T15" fmla="*/ 0 h 388"/>
                <a:gd name="T16" fmla="*/ 1 w 276"/>
                <a:gd name="T17" fmla="*/ 0 h 388"/>
                <a:gd name="T18" fmla="*/ 1 w 276"/>
                <a:gd name="T19" fmla="*/ 0 h 388"/>
                <a:gd name="T20" fmla="*/ 1 w 276"/>
                <a:gd name="T21" fmla="*/ 0 h 388"/>
                <a:gd name="T22" fmla="*/ 1 w 276"/>
                <a:gd name="T23" fmla="*/ 0 h 388"/>
                <a:gd name="T24" fmla="*/ 1 w 276"/>
                <a:gd name="T25" fmla="*/ 0 h 388"/>
                <a:gd name="T26" fmla="*/ 1 w 276"/>
                <a:gd name="T27" fmla="*/ 0 h 388"/>
                <a:gd name="T28" fmla="*/ 1 w 276"/>
                <a:gd name="T29" fmla="*/ 0 h 388"/>
                <a:gd name="T30" fmla="*/ 1 w 276"/>
                <a:gd name="T31" fmla="*/ 1 h 388"/>
                <a:gd name="T32" fmla="*/ 1 w 276"/>
                <a:gd name="T33" fmla="*/ 1 h 388"/>
                <a:gd name="T34" fmla="*/ 1 w 276"/>
                <a:gd name="T35" fmla="*/ 1 h 388"/>
                <a:gd name="T36" fmla="*/ 1 w 276"/>
                <a:gd name="T37" fmla="*/ 1 h 388"/>
                <a:gd name="T38" fmla="*/ 1 w 276"/>
                <a:gd name="T39" fmla="*/ 1 h 388"/>
                <a:gd name="T40" fmla="*/ 1 w 276"/>
                <a:gd name="T41" fmla="*/ 2 h 388"/>
                <a:gd name="T42" fmla="*/ 1 w 276"/>
                <a:gd name="T43" fmla="*/ 2 h 388"/>
                <a:gd name="T44" fmla="*/ 1 w 276"/>
                <a:gd name="T45" fmla="*/ 2 h 388"/>
                <a:gd name="T46" fmla="*/ 1 w 276"/>
                <a:gd name="T47" fmla="*/ 2 h 388"/>
                <a:gd name="T48" fmla="*/ 0 w 276"/>
                <a:gd name="T49" fmla="*/ 2 h 388"/>
                <a:gd name="T50" fmla="*/ 0 w 276"/>
                <a:gd name="T51" fmla="*/ 2 h 388"/>
                <a:gd name="T52" fmla="*/ 0 w 276"/>
                <a:gd name="T53" fmla="*/ 2 h 388"/>
                <a:gd name="T54" fmla="*/ 0 w 276"/>
                <a:gd name="T55" fmla="*/ 1 h 388"/>
                <a:gd name="T56" fmla="*/ 0 w 276"/>
                <a:gd name="T57" fmla="*/ 2 h 388"/>
                <a:gd name="T58" fmla="*/ 1 w 276"/>
                <a:gd name="T59" fmla="*/ 2 h 388"/>
                <a:gd name="T60" fmla="*/ 1 w 276"/>
                <a:gd name="T61" fmla="*/ 2 h 388"/>
                <a:gd name="T62" fmla="*/ 1 w 276"/>
                <a:gd name="T63" fmla="*/ 1 h 388"/>
                <a:gd name="T64" fmla="*/ 1 w 276"/>
                <a:gd name="T65" fmla="*/ 1 h 388"/>
                <a:gd name="T66" fmla="*/ 1 w 276"/>
                <a:gd name="T67" fmla="*/ 1 h 388"/>
                <a:gd name="T68" fmla="*/ 1 w 276"/>
                <a:gd name="T69" fmla="*/ 1 h 388"/>
                <a:gd name="T70" fmla="*/ 1 w 276"/>
                <a:gd name="T71" fmla="*/ 1 h 388"/>
                <a:gd name="T72" fmla="*/ 1 w 276"/>
                <a:gd name="T73" fmla="*/ 1 h 388"/>
                <a:gd name="T74" fmla="*/ 1 w 276"/>
                <a:gd name="T75" fmla="*/ 1 h 388"/>
                <a:gd name="T76" fmla="*/ 1 w 276"/>
                <a:gd name="T77" fmla="*/ 1 h 388"/>
                <a:gd name="T78" fmla="*/ 1 w 276"/>
                <a:gd name="T79" fmla="*/ 1 h 388"/>
                <a:gd name="T80" fmla="*/ 1 w 276"/>
                <a:gd name="T81" fmla="*/ 0 h 388"/>
                <a:gd name="T82" fmla="*/ 1 w 276"/>
                <a:gd name="T83" fmla="*/ 0 h 388"/>
                <a:gd name="T84" fmla="*/ 1 w 276"/>
                <a:gd name="T85" fmla="*/ 0 h 388"/>
                <a:gd name="T86" fmla="*/ 1 w 276"/>
                <a:gd name="T87" fmla="*/ 0 h 388"/>
                <a:gd name="T88" fmla="*/ 1 w 276"/>
                <a:gd name="T89" fmla="*/ 0 h 388"/>
                <a:gd name="T90" fmla="*/ 1 w 276"/>
                <a:gd name="T91" fmla="*/ 0 h 388"/>
                <a:gd name="T92" fmla="*/ 0 w 276"/>
                <a:gd name="T93" fmla="*/ 1 h 388"/>
                <a:gd name="T94" fmla="*/ 0 w 276"/>
                <a:gd name="T95" fmla="*/ 1 h 388"/>
                <a:gd name="T96" fmla="*/ 0 w 276"/>
                <a:gd name="T97" fmla="*/ 1 h 388"/>
                <a:gd name="T98" fmla="*/ 0 w 276"/>
                <a:gd name="T99" fmla="*/ 1 h 388"/>
                <a:gd name="T100" fmla="*/ 0 w 276"/>
                <a:gd name="T101" fmla="*/ 1 h 388"/>
                <a:gd name="T102" fmla="*/ 0 w 276"/>
                <a:gd name="T103" fmla="*/ 1 h 388"/>
                <a:gd name="T104" fmla="*/ 0 w 276"/>
                <a:gd name="T105" fmla="*/ 1 h 388"/>
                <a:gd name="T106" fmla="*/ 0 w 276"/>
                <a:gd name="T107" fmla="*/ 1 h 388"/>
                <a:gd name="T108" fmla="*/ 0 w 276"/>
                <a:gd name="T109" fmla="*/ 1 h 38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276"/>
                <a:gd name="T166" fmla="*/ 0 h 388"/>
                <a:gd name="T167" fmla="*/ 276 w 276"/>
                <a:gd name="T168" fmla="*/ 388 h 38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276" h="388">
                  <a:moveTo>
                    <a:pt x="14" y="325"/>
                  </a:moveTo>
                  <a:lnTo>
                    <a:pt x="6" y="304"/>
                  </a:lnTo>
                  <a:lnTo>
                    <a:pt x="0" y="262"/>
                  </a:lnTo>
                  <a:lnTo>
                    <a:pt x="2" y="217"/>
                  </a:lnTo>
                  <a:lnTo>
                    <a:pt x="12" y="171"/>
                  </a:lnTo>
                  <a:lnTo>
                    <a:pt x="29" y="125"/>
                  </a:lnTo>
                  <a:lnTo>
                    <a:pt x="52" y="84"/>
                  </a:lnTo>
                  <a:lnTo>
                    <a:pt x="80" y="49"/>
                  </a:lnTo>
                  <a:lnTo>
                    <a:pt x="113" y="23"/>
                  </a:lnTo>
                  <a:lnTo>
                    <a:pt x="145" y="6"/>
                  </a:lnTo>
                  <a:lnTo>
                    <a:pt x="179" y="0"/>
                  </a:lnTo>
                  <a:lnTo>
                    <a:pt x="208" y="6"/>
                  </a:lnTo>
                  <a:lnTo>
                    <a:pt x="236" y="23"/>
                  </a:lnTo>
                  <a:lnTo>
                    <a:pt x="255" y="49"/>
                  </a:lnTo>
                  <a:lnTo>
                    <a:pt x="268" y="84"/>
                  </a:lnTo>
                  <a:lnTo>
                    <a:pt x="276" y="125"/>
                  </a:lnTo>
                  <a:lnTo>
                    <a:pt x="274" y="171"/>
                  </a:lnTo>
                  <a:lnTo>
                    <a:pt x="265" y="219"/>
                  </a:lnTo>
                  <a:lnTo>
                    <a:pt x="248" y="264"/>
                  </a:lnTo>
                  <a:lnTo>
                    <a:pt x="225" y="304"/>
                  </a:lnTo>
                  <a:lnTo>
                    <a:pt x="196" y="340"/>
                  </a:lnTo>
                  <a:lnTo>
                    <a:pt x="164" y="367"/>
                  </a:lnTo>
                  <a:lnTo>
                    <a:pt x="130" y="382"/>
                  </a:lnTo>
                  <a:lnTo>
                    <a:pt x="97" y="388"/>
                  </a:lnTo>
                  <a:lnTo>
                    <a:pt x="67" y="382"/>
                  </a:lnTo>
                  <a:lnTo>
                    <a:pt x="40" y="365"/>
                  </a:lnTo>
                  <a:lnTo>
                    <a:pt x="19" y="340"/>
                  </a:lnTo>
                  <a:lnTo>
                    <a:pt x="57" y="319"/>
                  </a:lnTo>
                  <a:lnTo>
                    <a:pt x="80" y="335"/>
                  </a:lnTo>
                  <a:lnTo>
                    <a:pt x="103" y="340"/>
                  </a:lnTo>
                  <a:lnTo>
                    <a:pt x="128" y="338"/>
                  </a:lnTo>
                  <a:lnTo>
                    <a:pt x="152" y="327"/>
                  </a:lnTo>
                  <a:lnTo>
                    <a:pt x="177" y="308"/>
                  </a:lnTo>
                  <a:lnTo>
                    <a:pt x="200" y="283"/>
                  </a:lnTo>
                  <a:lnTo>
                    <a:pt x="217" y="253"/>
                  </a:lnTo>
                  <a:lnTo>
                    <a:pt x="232" y="219"/>
                  </a:lnTo>
                  <a:lnTo>
                    <a:pt x="240" y="183"/>
                  </a:lnTo>
                  <a:lnTo>
                    <a:pt x="242" y="148"/>
                  </a:lnTo>
                  <a:lnTo>
                    <a:pt x="238" y="116"/>
                  </a:lnTo>
                  <a:lnTo>
                    <a:pt x="229" y="89"/>
                  </a:lnTo>
                  <a:lnTo>
                    <a:pt x="213" y="68"/>
                  </a:lnTo>
                  <a:lnTo>
                    <a:pt x="194" y="53"/>
                  </a:lnTo>
                  <a:lnTo>
                    <a:pt x="173" y="49"/>
                  </a:lnTo>
                  <a:lnTo>
                    <a:pt x="147" y="51"/>
                  </a:lnTo>
                  <a:lnTo>
                    <a:pt x="122" y="63"/>
                  </a:lnTo>
                  <a:lnTo>
                    <a:pt x="99" y="82"/>
                  </a:lnTo>
                  <a:lnTo>
                    <a:pt x="76" y="106"/>
                  </a:lnTo>
                  <a:lnTo>
                    <a:pt x="59" y="137"/>
                  </a:lnTo>
                  <a:lnTo>
                    <a:pt x="44" y="171"/>
                  </a:lnTo>
                  <a:lnTo>
                    <a:pt x="35" y="205"/>
                  </a:lnTo>
                  <a:lnTo>
                    <a:pt x="33" y="240"/>
                  </a:lnTo>
                  <a:lnTo>
                    <a:pt x="37" y="272"/>
                  </a:lnTo>
                  <a:lnTo>
                    <a:pt x="48" y="304"/>
                  </a:lnTo>
                  <a:lnTo>
                    <a:pt x="14" y="3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535" name="Freeform 95"/>
            <p:cNvSpPr>
              <a:spLocks/>
            </p:cNvSpPr>
            <p:nvPr/>
          </p:nvSpPr>
          <p:spPr bwMode="auto">
            <a:xfrm>
              <a:off x="1145" y="2065"/>
              <a:ext cx="14" cy="10"/>
            </a:xfrm>
            <a:custGeom>
              <a:avLst/>
              <a:gdLst>
                <a:gd name="T0" fmla="*/ 0 w 53"/>
                <a:gd name="T1" fmla="*/ 0 h 43"/>
                <a:gd name="T2" fmla="*/ 0 w 53"/>
                <a:gd name="T3" fmla="*/ 0 h 43"/>
                <a:gd name="T4" fmla="*/ 0 w 53"/>
                <a:gd name="T5" fmla="*/ 0 h 43"/>
                <a:gd name="T6" fmla="*/ 0 w 53"/>
                <a:gd name="T7" fmla="*/ 0 h 43"/>
                <a:gd name="T8" fmla="*/ 0 w 53"/>
                <a:gd name="T9" fmla="*/ 0 h 43"/>
                <a:gd name="T10" fmla="*/ 0 w 53"/>
                <a:gd name="T11" fmla="*/ 0 h 43"/>
                <a:gd name="T12" fmla="*/ 0 60000 65536"/>
                <a:gd name="T13" fmla="*/ 0 60000 65536"/>
                <a:gd name="T14" fmla="*/ 0 60000 65536"/>
                <a:gd name="T15" fmla="*/ 0 60000 65536"/>
                <a:gd name="T16" fmla="*/ 0 60000 65536"/>
                <a:gd name="T17" fmla="*/ 0 60000 65536"/>
                <a:gd name="T18" fmla="*/ 0 w 53"/>
                <a:gd name="T19" fmla="*/ 0 h 43"/>
                <a:gd name="T20" fmla="*/ 53 w 53"/>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53" h="43">
                  <a:moveTo>
                    <a:pt x="53" y="28"/>
                  </a:moveTo>
                  <a:lnTo>
                    <a:pt x="30" y="0"/>
                  </a:lnTo>
                  <a:lnTo>
                    <a:pt x="0" y="26"/>
                  </a:lnTo>
                  <a:lnTo>
                    <a:pt x="9" y="43"/>
                  </a:lnTo>
                  <a:lnTo>
                    <a:pt x="53"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536" name="Freeform 96"/>
            <p:cNvSpPr>
              <a:spLocks/>
            </p:cNvSpPr>
            <p:nvPr/>
          </p:nvSpPr>
          <p:spPr bwMode="auto">
            <a:xfrm>
              <a:off x="1153" y="2018"/>
              <a:ext cx="51" cy="36"/>
            </a:xfrm>
            <a:custGeom>
              <a:avLst/>
              <a:gdLst>
                <a:gd name="T0" fmla="*/ 1 w 202"/>
                <a:gd name="T1" fmla="*/ 0 h 141"/>
                <a:gd name="T2" fmla="*/ 0 w 202"/>
                <a:gd name="T3" fmla="*/ 0 h 141"/>
                <a:gd name="T4" fmla="*/ 0 w 202"/>
                <a:gd name="T5" fmla="*/ 0 h 141"/>
                <a:gd name="T6" fmla="*/ 0 w 202"/>
                <a:gd name="T7" fmla="*/ 1 h 141"/>
                <a:gd name="T8" fmla="*/ 1 w 202"/>
                <a:gd name="T9" fmla="*/ 1 h 141"/>
                <a:gd name="T10" fmla="*/ 1 w 202"/>
                <a:gd name="T11" fmla="*/ 0 h 141"/>
                <a:gd name="T12" fmla="*/ 1 w 202"/>
                <a:gd name="T13" fmla="*/ 0 h 141"/>
                <a:gd name="T14" fmla="*/ 0 60000 65536"/>
                <a:gd name="T15" fmla="*/ 0 60000 65536"/>
                <a:gd name="T16" fmla="*/ 0 60000 65536"/>
                <a:gd name="T17" fmla="*/ 0 60000 65536"/>
                <a:gd name="T18" fmla="*/ 0 60000 65536"/>
                <a:gd name="T19" fmla="*/ 0 60000 65536"/>
                <a:gd name="T20" fmla="*/ 0 60000 65536"/>
                <a:gd name="T21" fmla="*/ 0 w 202"/>
                <a:gd name="T22" fmla="*/ 0 h 141"/>
                <a:gd name="T23" fmla="*/ 202 w 202"/>
                <a:gd name="T24" fmla="*/ 141 h 14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2" h="141">
                  <a:moveTo>
                    <a:pt x="202" y="78"/>
                  </a:moveTo>
                  <a:lnTo>
                    <a:pt x="23" y="0"/>
                  </a:lnTo>
                  <a:lnTo>
                    <a:pt x="0" y="38"/>
                  </a:lnTo>
                  <a:lnTo>
                    <a:pt x="71" y="141"/>
                  </a:lnTo>
                  <a:lnTo>
                    <a:pt x="202" y="122"/>
                  </a:lnTo>
                  <a:lnTo>
                    <a:pt x="202" y="7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537" name="Freeform 97"/>
            <p:cNvSpPr>
              <a:spLocks/>
            </p:cNvSpPr>
            <p:nvPr/>
          </p:nvSpPr>
          <p:spPr bwMode="auto">
            <a:xfrm>
              <a:off x="961" y="2040"/>
              <a:ext cx="306" cy="290"/>
            </a:xfrm>
            <a:custGeom>
              <a:avLst/>
              <a:gdLst>
                <a:gd name="T0" fmla="*/ 0 w 306"/>
                <a:gd name="T1" fmla="*/ 71 h 290"/>
                <a:gd name="T2" fmla="*/ 3 w 306"/>
                <a:gd name="T3" fmla="*/ 290 h 290"/>
                <a:gd name="T4" fmla="*/ 279 w 306"/>
                <a:gd name="T5" fmla="*/ 287 h 290"/>
                <a:gd name="T6" fmla="*/ 299 w 306"/>
                <a:gd name="T7" fmla="*/ 272 h 290"/>
                <a:gd name="T8" fmla="*/ 306 w 306"/>
                <a:gd name="T9" fmla="*/ 248 h 290"/>
                <a:gd name="T10" fmla="*/ 299 w 306"/>
                <a:gd name="T11" fmla="*/ 48 h 290"/>
                <a:gd name="T12" fmla="*/ 284 w 306"/>
                <a:gd name="T13" fmla="*/ 0 h 290"/>
                <a:gd name="T14" fmla="*/ 0 60000 65536"/>
                <a:gd name="T15" fmla="*/ 0 60000 65536"/>
                <a:gd name="T16" fmla="*/ 0 60000 65536"/>
                <a:gd name="T17" fmla="*/ 0 60000 65536"/>
                <a:gd name="T18" fmla="*/ 0 60000 65536"/>
                <a:gd name="T19" fmla="*/ 0 60000 65536"/>
                <a:gd name="T20" fmla="*/ 0 60000 65536"/>
                <a:gd name="T21" fmla="*/ 0 w 306"/>
                <a:gd name="T22" fmla="*/ 0 h 290"/>
                <a:gd name="T23" fmla="*/ 306 w 306"/>
                <a:gd name="T24" fmla="*/ 290 h 29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6" h="290">
                  <a:moveTo>
                    <a:pt x="0" y="71"/>
                  </a:moveTo>
                  <a:lnTo>
                    <a:pt x="3" y="290"/>
                  </a:lnTo>
                  <a:lnTo>
                    <a:pt x="279" y="287"/>
                  </a:lnTo>
                  <a:lnTo>
                    <a:pt x="299" y="272"/>
                  </a:lnTo>
                  <a:lnTo>
                    <a:pt x="306" y="248"/>
                  </a:lnTo>
                  <a:lnTo>
                    <a:pt x="299" y="48"/>
                  </a:lnTo>
                  <a:lnTo>
                    <a:pt x="284" y="0"/>
                  </a:lnTo>
                </a:path>
              </a:pathLst>
            </a:custGeom>
            <a:noFill/>
            <a:ln w="12700">
              <a:solidFill>
                <a:schemeClr val="bg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21538" name="Freeform 98"/>
            <p:cNvSpPr>
              <a:spLocks/>
            </p:cNvSpPr>
            <p:nvPr/>
          </p:nvSpPr>
          <p:spPr bwMode="auto">
            <a:xfrm rot="1661969">
              <a:off x="1352" y="1764"/>
              <a:ext cx="205" cy="160"/>
            </a:xfrm>
            <a:custGeom>
              <a:avLst/>
              <a:gdLst>
                <a:gd name="T0" fmla="*/ 2 w 530"/>
                <a:gd name="T1" fmla="*/ 9 h 342"/>
                <a:gd name="T2" fmla="*/ 1 w 530"/>
                <a:gd name="T3" fmla="*/ 9 h 342"/>
                <a:gd name="T4" fmla="*/ 1 w 530"/>
                <a:gd name="T5" fmla="*/ 10 h 342"/>
                <a:gd name="T6" fmla="*/ 0 w 530"/>
                <a:gd name="T7" fmla="*/ 11 h 342"/>
                <a:gd name="T8" fmla="*/ 0 w 530"/>
                <a:gd name="T9" fmla="*/ 12 h 342"/>
                <a:gd name="T10" fmla="*/ 0 w 530"/>
                <a:gd name="T11" fmla="*/ 14 h 342"/>
                <a:gd name="T12" fmla="*/ 1 w 530"/>
                <a:gd name="T13" fmla="*/ 15 h 342"/>
                <a:gd name="T14" fmla="*/ 1 w 530"/>
                <a:gd name="T15" fmla="*/ 16 h 342"/>
                <a:gd name="T16" fmla="*/ 2 w 530"/>
                <a:gd name="T17" fmla="*/ 16 h 342"/>
                <a:gd name="T18" fmla="*/ 2 w 530"/>
                <a:gd name="T19" fmla="*/ 16 h 342"/>
                <a:gd name="T20" fmla="*/ 3 w 530"/>
                <a:gd name="T21" fmla="*/ 16 h 342"/>
                <a:gd name="T22" fmla="*/ 3 w 530"/>
                <a:gd name="T23" fmla="*/ 16 h 342"/>
                <a:gd name="T24" fmla="*/ 4 w 530"/>
                <a:gd name="T25" fmla="*/ 15 h 342"/>
                <a:gd name="T26" fmla="*/ 5 w 530"/>
                <a:gd name="T27" fmla="*/ 14 h 342"/>
                <a:gd name="T28" fmla="*/ 5 w 530"/>
                <a:gd name="T29" fmla="*/ 13 h 342"/>
                <a:gd name="T30" fmla="*/ 6 w 530"/>
                <a:gd name="T31" fmla="*/ 12 h 342"/>
                <a:gd name="T32" fmla="*/ 6 w 530"/>
                <a:gd name="T33" fmla="*/ 13 h 342"/>
                <a:gd name="T34" fmla="*/ 7 w 530"/>
                <a:gd name="T35" fmla="*/ 14 h 342"/>
                <a:gd name="T36" fmla="*/ 7 w 530"/>
                <a:gd name="T37" fmla="*/ 14 h 342"/>
                <a:gd name="T38" fmla="*/ 8 w 530"/>
                <a:gd name="T39" fmla="*/ 14 h 342"/>
                <a:gd name="T40" fmla="*/ 9 w 530"/>
                <a:gd name="T41" fmla="*/ 13 h 342"/>
                <a:gd name="T42" fmla="*/ 9 w 530"/>
                <a:gd name="T43" fmla="*/ 11 h 342"/>
                <a:gd name="T44" fmla="*/ 9 w 530"/>
                <a:gd name="T45" fmla="*/ 10 h 342"/>
                <a:gd name="T46" fmla="*/ 9 w 530"/>
                <a:gd name="T47" fmla="*/ 10 h 342"/>
                <a:gd name="T48" fmla="*/ 9 w 530"/>
                <a:gd name="T49" fmla="*/ 10 h 342"/>
                <a:gd name="T50" fmla="*/ 10 w 530"/>
                <a:gd name="T51" fmla="*/ 10 h 342"/>
                <a:gd name="T52" fmla="*/ 10 w 530"/>
                <a:gd name="T53" fmla="*/ 10 h 342"/>
                <a:gd name="T54" fmla="*/ 11 w 530"/>
                <a:gd name="T55" fmla="*/ 10 h 342"/>
                <a:gd name="T56" fmla="*/ 12 w 530"/>
                <a:gd name="T57" fmla="*/ 9 h 342"/>
                <a:gd name="T58" fmla="*/ 12 w 530"/>
                <a:gd name="T59" fmla="*/ 7 h 342"/>
                <a:gd name="T60" fmla="*/ 12 w 530"/>
                <a:gd name="T61" fmla="*/ 6 h 342"/>
                <a:gd name="T62" fmla="*/ 12 w 530"/>
                <a:gd name="T63" fmla="*/ 4 h 342"/>
                <a:gd name="T64" fmla="*/ 12 w 530"/>
                <a:gd name="T65" fmla="*/ 2 h 342"/>
                <a:gd name="T66" fmla="*/ 11 w 530"/>
                <a:gd name="T67" fmla="*/ 1 h 342"/>
                <a:gd name="T68" fmla="*/ 10 w 530"/>
                <a:gd name="T69" fmla="*/ 0 h 342"/>
                <a:gd name="T70" fmla="*/ 10 w 530"/>
                <a:gd name="T71" fmla="*/ 0 h 342"/>
                <a:gd name="T72" fmla="*/ 9 w 530"/>
                <a:gd name="T73" fmla="*/ 1 h 342"/>
                <a:gd name="T74" fmla="*/ 9 w 530"/>
                <a:gd name="T75" fmla="*/ 2 h 342"/>
                <a:gd name="T76" fmla="*/ 8 w 530"/>
                <a:gd name="T77" fmla="*/ 2 h 342"/>
                <a:gd name="T78" fmla="*/ 8 w 530"/>
                <a:gd name="T79" fmla="*/ 1 h 342"/>
                <a:gd name="T80" fmla="*/ 7 w 530"/>
                <a:gd name="T81" fmla="*/ 1 h 342"/>
                <a:gd name="T82" fmla="*/ 7 w 530"/>
                <a:gd name="T83" fmla="*/ 1 h 342"/>
                <a:gd name="T84" fmla="*/ 6 w 530"/>
                <a:gd name="T85" fmla="*/ 1 h 342"/>
                <a:gd name="T86" fmla="*/ 5 w 530"/>
                <a:gd name="T87" fmla="*/ 2 h 342"/>
                <a:gd name="T88" fmla="*/ 5 w 530"/>
                <a:gd name="T89" fmla="*/ 3 h 342"/>
                <a:gd name="T90" fmla="*/ 5 w 530"/>
                <a:gd name="T91" fmla="*/ 4 h 342"/>
                <a:gd name="T92" fmla="*/ 5 w 530"/>
                <a:gd name="T93" fmla="*/ 6 h 342"/>
                <a:gd name="T94" fmla="*/ 4 w 530"/>
                <a:gd name="T95" fmla="*/ 7 h 342"/>
                <a:gd name="T96" fmla="*/ 3 w 530"/>
                <a:gd name="T97" fmla="*/ 7 h 342"/>
                <a:gd name="T98" fmla="*/ 3 w 530"/>
                <a:gd name="T99" fmla="*/ 8 h 342"/>
                <a:gd name="T100" fmla="*/ 2 w 530"/>
                <a:gd name="T101" fmla="*/ 9 h 342"/>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530"/>
                <a:gd name="T154" fmla="*/ 0 h 342"/>
                <a:gd name="T155" fmla="*/ 530 w 530"/>
                <a:gd name="T156" fmla="*/ 342 h 342"/>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530" h="342">
                  <a:moveTo>
                    <a:pt x="101" y="183"/>
                  </a:moveTo>
                  <a:lnTo>
                    <a:pt x="99" y="183"/>
                  </a:lnTo>
                  <a:lnTo>
                    <a:pt x="91" y="184"/>
                  </a:lnTo>
                  <a:lnTo>
                    <a:pt x="86" y="184"/>
                  </a:lnTo>
                  <a:lnTo>
                    <a:pt x="82" y="186"/>
                  </a:lnTo>
                  <a:lnTo>
                    <a:pt x="76" y="188"/>
                  </a:lnTo>
                  <a:lnTo>
                    <a:pt x="70" y="192"/>
                  </a:lnTo>
                  <a:lnTo>
                    <a:pt x="63" y="194"/>
                  </a:lnTo>
                  <a:lnTo>
                    <a:pt x="55" y="198"/>
                  </a:lnTo>
                  <a:lnTo>
                    <a:pt x="49" y="200"/>
                  </a:lnTo>
                  <a:lnTo>
                    <a:pt x="44" y="203"/>
                  </a:lnTo>
                  <a:lnTo>
                    <a:pt x="36" y="205"/>
                  </a:lnTo>
                  <a:lnTo>
                    <a:pt x="30" y="211"/>
                  </a:lnTo>
                  <a:lnTo>
                    <a:pt x="23" y="215"/>
                  </a:lnTo>
                  <a:lnTo>
                    <a:pt x="19" y="221"/>
                  </a:lnTo>
                  <a:lnTo>
                    <a:pt x="13" y="224"/>
                  </a:lnTo>
                  <a:lnTo>
                    <a:pt x="8" y="230"/>
                  </a:lnTo>
                  <a:lnTo>
                    <a:pt x="4" y="236"/>
                  </a:lnTo>
                  <a:lnTo>
                    <a:pt x="2" y="241"/>
                  </a:lnTo>
                  <a:lnTo>
                    <a:pt x="0" y="249"/>
                  </a:lnTo>
                  <a:lnTo>
                    <a:pt x="0" y="255"/>
                  </a:lnTo>
                  <a:lnTo>
                    <a:pt x="0" y="262"/>
                  </a:lnTo>
                  <a:lnTo>
                    <a:pt x="4" y="270"/>
                  </a:lnTo>
                  <a:lnTo>
                    <a:pt x="6" y="278"/>
                  </a:lnTo>
                  <a:lnTo>
                    <a:pt x="11" y="285"/>
                  </a:lnTo>
                  <a:lnTo>
                    <a:pt x="17" y="295"/>
                  </a:lnTo>
                  <a:lnTo>
                    <a:pt x="29" y="304"/>
                  </a:lnTo>
                  <a:lnTo>
                    <a:pt x="32" y="308"/>
                  </a:lnTo>
                  <a:lnTo>
                    <a:pt x="38" y="314"/>
                  </a:lnTo>
                  <a:lnTo>
                    <a:pt x="44" y="318"/>
                  </a:lnTo>
                  <a:lnTo>
                    <a:pt x="51" y="321"/>
                  </a:lnTo>
                  <a:lnTo>
                    <a:pt x="59" y="327"/>
                  </a:lnTo>
                  <a:lnTo>
                    <a:pt x="67" y="333"/>
                  </a:lnTo>
                  <a:lnTo>
                    <a:pt x="76" y="337"/>
                  </a:lnTo>
                  <a:lnTo>
                    <a:pt x="86" y="342"/>
                  </a:lnTo>
                  <a:lnTo>
                    <a:pt x="89" y="342"/>
                  </a:lnTo>
                  <a:lnTo>
                    <a:pt x="97" y="342"/>
                  </a:lnTo>
                  <a:lnTo>
                    <a:pt x="105" y="342"/>
                  </a:lnTo>
                  <a:lnTo>
                    <a:pt x="108" y="340"/>
                  </a:lnTo>
                  <a:lnTo>
                    <a:pt x="116" y="340"/>
                  </a:lnTo>
                  <a:lnTo>
                    <a:pt x="122" y="338"/>
                  </a:lnTo>
                  <a:lnTo>
                    <a:pt x="127" y="338"/>
                  </a:lnTo>
                  <a:lnTo>
                    <a:pt x="133" y="337"/>
                  </a:lnTo>
                  <a:lnTo>
                    <a:pt x="139" y="337"/>
                  </a:lnTo>
                  <a:lnTo>
                    <a:pt x="146" y="335"/>
                  </a:lnTo>
                  <a:lnTo>
                    <a:pt x="154" y="333"/>
                  </a:lnTo>
                  <a:lnTo>
                    <a:pt x="162" y="331"/>
                  </a:lnTo>
                  <a:lnTo>
                    <a:pt x="167" y="327"/>
                  </a:lnTo>
                  <a:lnTo>
                    <a:pt x="175" y="323"/>
                  </a:lnTo>
                  <a:lnTo>
                    <a:pt x="183" y="321"/>
                  </a:lnTo>
                  <a:lnTo>
                    <a:pt x="188" y="316"/>
                  </a:lnTo>
                  <a:lnTo>
                    <a:pt x="194" y="312"/>
                  </a:lnTo>
                  <a:lnTo>
                    <a:pt x="202" y="306"/>
                  </a:lnTo>
                  <a:lnTo>
                    <a:pt x="209" y="302"/>
                  </a:lnTo>
                  <a:lnTo>
                    <a:pt x="215" y="297"/>
                  </a:lnTo>
                  <a:lnTo>
                    <a:pt x="221" y="289"/>
                  </a:lnTo>
                  <a:lnTo>
                    <a:pt x="226" y="283"/>
                  </a:lnTo>
                  <a:lnTo>
                    <a:pt x="232" y="276"/>
                  </a:lnTo>
                  <a:lnTo>
                    <a:pt x="236" y="266"/>
                  </a:lnTo>
                  <a:lnTo>
                    <a:pt x="240" y="259"/>
                  </a:lnTo>
                  <a:lnTo>
                    <a:pt x="245" y="249"/>
                  </a:lnTo>
                  <a:lnTo>
                    <a:pt x="249" y="240"/>
                  </a:lnTo>
                  <a:lnTo>
                    <a:pt x="251" y="241"/>
                  </a:lnTo>
                  <a:lnTo>
                    <a:pt x="255" y="245"/>
                  </a:lnTo>
                  <a:lnTo>
                    <a:pt x="259" y="251"/>
                  </a:lnTo>
                  <a:lnTo>
                    <a:pt x="268" y="259"/>
                  </a:lnTo>
                  <a:lnTo>
                    <a:pt x="278" y="266"/>
                  </a:lnTo>
                  <a:lnTo>
                    <a:pt x="289" y="274"/>
                  </a:lnTo>
                  <a:lnTo>
                    <a:pt x="295" y="278"/>
                  </a:lnTo>
                  <a:lnTo>
                    <a:pt x="300" y="281"/>
                  </a:lnTo>
                  <a:lnTo>
                    <a:pt x="306" y="283"/>
                  </a:lnTo>
                  <a:lnTo>
                    <a:pt x="314" y="287"/>
                  </a:lnTo>
                  <a:lnTo>
                    <a:pt x="319" y="287"/>
                  </a:lnTo>
                  <a:lnTo>
                    <a:pt x="325" y="289"/>
                  </a:lnTo>
                  <a:lnTo>
                    <a:pt x="331" y="289"/>
                  </a:lnTo>
                  <a:lnTo>
                    <a:pt x="337" y="289"/>
                  </a:lnTo>
                  <a:lnTo>
                    <a:pt x="342" y="287"/>
                  </a:lnTo>
                  <a:lnTo>
                    <a:pt x="348" y="285"/>
                  </a:lnTo>
                  <a:lnTo>
                    <a:pt x="354" y="283"/>
                  </a:lnTo>
                  <a:lnTo>
                    <a:pt x="359" y="280"/>
                  </a:lnTo>
                  <a:lnTo>
                    <a:pt x="365" y="274"/>
                  </a:lnTo>
                  <a:lnTo>
                    <a:pt x="369" y="268"/>
                  </a:lnTo>
                  <a:lnTo>
                    <a:pt x="373" y="259"/>
                  </a:lnTo>
                  <a:lnTo>
                    <a:pt x="376" y="251"/>
                  </a:lnTo>
                  <a:lnTo>
                    <a:pt x="378" y="245"/>
                  </a:lnTo>
                  <a:lnTo>
                    <a:pt x="380" y="240"/>
                  </a:lnTo>
                  <a:lnTo>
                    <a:pt x="380" y="234"/>
                  </a:lnTo>
                  <a:lnTo>
                    <a:pt x="384" y="228"/>
                  </a:lnTo>
                  <a:lnTo>
                    <a:pt x="384" y="221"/>
                  </a:lnTo>
                  <a:lnTo>
                    <a:pt x="386" y="213"/>
                  </a:lnTo>
                  <a:lnTo>
                    <a:pt x="386" y="205"/>
                  </a:lnTo>
                  <a:lnTo>
                    <a:pt x="388" y="198"/>
                  </a:lnTo>
                  <a:lnTo>
                    <a:pt x="390" y="198"/>
                  </a:lnTo>
                  <a:lnTo>
                    <a:pt x="394" y="200"/>
                  </a:lnTo>
                  <a:lnTo>
                    <a:pt x="399" y="200"/>
                  </a:lnTo>
                  <a:lnTo>
                    <a:pt x="409" y="203"/>
                  </a:lnTo>
                  <a:lnTo>
                    <a:pt x="413" y="203"/>
                  </a:lnTo>
                  <a:lnTo>
                    <a:pt x="418" y="205"/>
                  </a:lnTo>
                  <a:lnTo>
                    <a:pt x="424" y="205"/>
                  </a:lnTo>
                  <a:lnTo>
                    <a:pt x="432" y="207"/>
                  </a:lnTo>
                  <a:lnTo>
                    <a:pt x="437" y="207"/>
                  </a:lnTo>
                  <a:lnTo>
                    <a:pt x="443" y="209"/>
                  </a:lnTo>
                  <a:lnTo>
                    <a:pt x="449" y="209"/>
                  </a:lnTo>
                  <a:lnTo>
                    <a:pt x="456" y="211"/>
                  </a:lnTo>
                  <a:lnTo>
                    <a:pt x="462" y="209"/>
                  </a:lnTo>
                  <a:lnTo>
                    <a:pt x="468" y="209"/>
                  </a:lnTo>
                  <a:lnTo>
                    <a:pt x="473" y="209"/>
                  </a:lnTo>
                  <a:lnTo>
                    <a:pt x="481" y="209"/>
                  </a:lnTo>
                  <a:lnTo>
                    <a:pt x="487" y="207"/>
                  </a:lnTo>
                  <a:lnTo>
                    <a:pt x="492" y="207"/>
                  </a:lnTo>
                  <a:lnTo>
                    <a:pt x="498" y="205"/>
                  </a:lnTo>
                  <a:lnTo>
                    <a:pt x="504" y="203"/>
                  </a:lnTo>
                  <a:lnTo>
                    <a:pt x="513" y="198"/>
                  </a:lnTo>
                  <a:lnTo>
                    <a:pt x="521" y="190"/>
                  </a:lnTo>
                  <a:lnTo>
                    <a:pt x="525" y="184"/>
                  </a:lnTo>
                  <a:lnTo>
                    <a:pt x="527" y="181"/>
                  </a:lnTo>
                  <a:lnTo>
                    <a:pt x="529" y="173"/>
                  </a:lnTo>
                  <a:lnTo>
                    <a:pt x="530" y="167"/>
                  </a:lnTo>
                  <a:lnTo>
                    <a:pt x="530" y="158"/>
                  </a:lnTo>
                  <a:lnTo>
                    <a:pt x="530" y="150"/>
                  </a:lnTo>
                  <a:lnTo>
                    <a:pt x="530" y="141"/>
                  </a:lnTo>
                  <a:lnTo>
                    <a:pt x="530" y="133"/>
                  </a:lnTo>
                  <a:lnTo>
                    <a:pt x="529" y="124"/>
                  </a:lnTo>
                  <a:lnTo>
                    <a:pt x="529" y="116"/>
                  </a:lnTo>
                  <a:lnTo>
                    <a:pt x="527" y="106"/>
                  </a:lnTo>
                  <a:lnTo>
                    <a:pt x="527" y="97"/>
                  </a:lnTo>
                  <a:lnTo>
                    <a:pt x="525" y="87"/>
                  </a:lnTo>
                  <a:lnTo>
                    <a:pt x="523" y="78"/>
                  </a:lnTo>
                  <a:lnTo>
                    <a:pt x="519" y="68"/>
                  </a:lnTo>
                  <a:lnTo>
                    <a:pt x="517" y="59"/>
                  </a:lnTo>
                  <a:lnTo>
                    <a:pt x="513" y="51"/>
                  </a:lnTo>
                  <a:lnTo>
                    <a:pt x="510" y="44"/>
                  </a:lnTo>
                  <a:lnTo>
                    <a:pt x="506" y="36"/>
                  </a:lnTo>
                  <a:lnTo>
                    <a:pt x="504" y="30"/>
                  </a:lnTo>
                  <a:lnTo>
                    <a:pt x="498" y="23"/>
                  </a:lnTo>
                  <a:lnTo>
                    <a:pt x="492" y="17"/>
                  </a:lnTo>
                  <a:lnTo>
                    <a:pt x="487" y="10"/>
                  </a:lnTo>
                  <a:lnTo>
                    <a:pt x="481" y="8"/>
                  </a:lnTo>
                  <a:lnTo>
                    <a:pt x="475" y="4"/>
                  </a:lnTo>
                  <a:lnTo>
                    <a:pt x="470" y="2"/>
                  </a:lnTo>
                  <a:lnTo>
                    <a:pt x="462" y="0"/>
                  </a:lnTo>
                  <a:lnTo>
                    <a:pt x="454" y="0"/>
                  </a:lnTo>
                  <a:lnTo>
                    <a:pt x="445" y="0"/>
                  </a:lnTo>
                  <a:lnTo>
                    <a:pt x="437" y="4"/>
                  </a:lnTo>
                  <a:lnTo>
                    <a:pt x="428" y="6"/>
                  </a:lnTo>
                  <a:lnTo>
                    <a:pt x="420" y="13"/>
                  </a:lnTo>
                  <a:lnTo>
                    <a:pt x="411" y="17"/>
                  </a:lnTo>
                  <a:lnTo>
                    <a:pt x="401" y="27"/>
                  </a:lnTo>
                  <a:lnTo>
                    <a:pt x="395" y="30"/>
                  </a:lnTo>
                  <a:lnTo>
                    <a:pt x="390" y="36"/>
                  </a:lnTo>
                  <a:lnTo>
                    <a:pt x="386" y="42"/>
                  </a:lnTo>
                  <a:lnTo>
                    <a:pt x="380" y="49"/>
                  </a:lnTo>
                  <a:lnTo>
                    <a:pt x="378" y="48"/>
                  </a:lnTo>
                  <a:lnTo>
                    <a:pt x="373" y="46"/>
                  </a:lnTo>
                  <a:lnTo>
                    <a:pt x="367" y="42"/>
                  </a:lnTo>
                  <a:lnTo>
                    <a:pt x="357" y="40"/>
                  </a:lnTo>
                  <a:lnTo>
                    <a:pt x="352" y="38"/>
                  </a:lnTo>
                  <a:lnTo>
                    <a:pt x="346" y="36"/>
                  </a:lnTo>
                  <a:lnTo>
                    <a:pt x="338" y="34"/>
                  </a:lnTo>
                  <a:lnTo>
                    <a:pt x="333" y="34"/>
                  </a:lnTo>
                  <a:lnTo>
                    <a:pt x="325" y="32"/>
                  </a:lnTo>
                  <a:lnTo>
                    <a:pt x="319" y="30"/>
                  </a:lnTo>
                  <a:lnTo>
                    <a:pt x="314" y="30"/>
                  </a:lnTo>
                  <a:lnTo>
                    <a:pt x="306" y="30"/>
                  </a:lnTo>
                  <a:lnTo>
                    <a:pt x="298" y="29"/>
                  </a:lnTo>
                  <a:lnTo>
                    <a:pt x="291" y="27"/>
                  </a:lnTo>
                  <a:lnTo>
                    <a:pt x="285" y="27"/>
                  </a:lnTo>
                  <a:lnTo>
                    <a:pt x="278" y="29"/>
                  </a:lnTo>
                  <a:lnTo>
                    <a:pt x="272" y="29"/>
                  </a:lnTo>
                  <a:lnTo>
                    <a:pt x="266" y="30"/>
                  </a:lnTo>
                  <a:lnTo>
                    <a:pt x="259" y="30"/>
                  </a:lnTo>
                  <a:lnTo>
                    <a:pt x="255" y="34"/>
                  </a:lnTo>
                  <a:lnTo>
                    <a:pt x="249" y="34"/>
                  </a:lnTo>
                  <a:lnTo>
                    <a:pt x="243" y="38"/>
                  </a:lnTo>
                  <a:lnTo>
                    <a:pt x="238" y="40"/>
                  </a:lnTo>
                  <a:lnTo>
                    <a:pt x="236" y="46"/>
                  </a:lnTo>
                  <a:lnTo>
                    <a:pt x="232" y="51"/>
                  </a:lnTo>
                  <a:lnTo>
                    <a:pt x="230" y="57"/>
                  </a:lnTo>
                  <a:lnTo>
                    <a:pt x="226" y="63"/>
                  </a:lnTo>
                  <a:lnTo>
                    <a:pt x="226" y="70"/>
                  </a:lnTo>
                  <a:lnTo>
                    <a:pt x="224" y="78"/>
                  </a:lnTo>
                  <a:lnTo>
                    <a:pt x="224" y="86"/>
                  </a:lnTo>
                  <a:lnTo>
                    <a:pt x="221" y="91"/>
                  </a:lnTo>
                  <a:lnTo>
                    <a:pt x="219" y="99"/>
                  </a:lnTo>
                  <a:lnTo>
                    <a:pt x="215" y="105"/>
                  </a:lnTo>
                  <a:lnTo>
                    <a:pt x="211" y="110"/>
                  </a:lnTo>
                  <a:lnTo>
                    <a:pt x="207" y="116"/>
                  </a:lnTo>
                  <a:lnTo>
                    <a:pt x="203" y="122"/>
                  </a:lnTo>
                  <a:lnTo>
                    <a:pt x="192" y="131"/>
                  </a:lnTo>
                  <a:lnTo>
                    <a:pt x="183" y="141"/>
                  </a:lnTo>
                  <a:lnTo>
                    <a:pt x="177" y="145"/>
                  </a:lnTo>
                  <a:lnTo>
                    <a:pt x="171" y="148"/>
                  </a:lnTo>
                  <a:lnTo>
                    <a:pt x="165" y="152"/>
                  </a:lnTo>
                  <a:lnTo>
                    <a:pt x="162" y="156"/>
                  </a:lnTo>
                  <a:lnTo>
                    <a:pt x="154" y="158"/>
                  </a:lnTo>
                  <a:lnTo>
                    <a:pt x="148" y="162"/>
                  </a:lnTo>
                  <a:lnTo>
                    <a:pt x="145" y="165"/>
                  </a:lnTo>
                  <a:lnTo>
                    <a:pt x="139" y="167"/>
                  </a:lnTo>
                  <a:lnTo>
                    <a:pt x="127" y="171"/>
                  </a:lnTo>
                  <a:lnTo>
                    <a:pt x="120" y="175"/>
                  </a:lnTo>
                  <a:lnTo>
                    <a:pt x="112" y="177"/>
                  </a:lnTo>
                  <a:lnTo>
                    <a:pt x="105" y="181"/>
                  </a:lnTo>
                  <a:lnTo>
                    <a:pt x="101" y="183"/>
                  </a:lnTo>
                  <a:close/>
                </a:path>
              </a:pathLst>
            </a:custGeom>
            <a:solidFill>
              <a:schemeClr val="hlink"/>
            </a:solidFill>
            <a:ln w="12700">
              <a:solidFill>
                <a:schemeClr val="bg1"/>
              </a:solidFill>
              <a:round/>
              <a:headEnd/>
              <a:tailEnd/>
            </a:ln>
          </p:spPr>
          <p:txBody>
            <a:bodyPr/>
            <a:lstStyle/>
            <a:p>
              <a:endParaRPr lang="en-US"/>
            </a:p>
          </p:txBody>
        </p:sp>
        <p:sp>
          <p:nvSpPr>
            <p:cNvPr id="21539" name="Line 99"/>
            <p:cNvSpPr>
              <a:spLocks noChangeShapeType="1"/>
            </p:cNvSpPr>
            <p:nvPr/>
          </p:nvSpPr>
          <p:spPr bwMode="auto">
            <a:xfrm flipH="1" flipV="1">
              <a:off x="1431" y="1910"/>
              <a:ext cx="8" cy="11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1540" name="Line 100"/>
            <p:cNvSpPr>
              <a:spLocks noChangeShapeType="1"/>
            </p:cNvSpPr>
            <p:nvPr/>
          </p:nvSpPr>
          <p:spPr bwMode="auto">
            <a:xfrm flipV="1">
              <a:off x="1464" y="1910"/>
              <a:ext cx="34" cy="11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1541" name="Oval 101"/>
            <p:cNvSpPr>
              <a:spLocks noChangeArrowheads="1"/>
            </p:cNvSpPr>
            <p:nvPr/>
          </p:nvSpPr>
          <p:spPr bwMode="auto">
            <a:xfrm>
              <a:off x="629" y="2280"/>
              <a:ext cx="162" cy="159"/>
            </a:xfrm>
            <a:prstGeom prst="ellipse">
              <a:avLst/>
            </a:prstGeom>
            <a:solidFill>
              <a:schemeClr val="folHlink"/>
            </a:solidFill>
            <a:ln>
              <a:noFill/>
            </a:ln>
            <a:extLst>
              <a:ext uri="{91240B29-F687-4F45-9708-019B960494DF}">
                <a14:hiddenLine xmlns:a14="http://schemas.microsoft.com/office/drawing/2010/main" w="28575" algn="ctr">
                  <a:solidFill>
                    <a:srgbClr val="000000"/>
                  </a:solidFill>
                  <a:round/>
                  <a:headEnd/>
                  <a:tailEnd/>
                </a14:hiddenLine>
              </a:ext>
            </a:extLst>
          </p:spPr>
          <p:txBody>
            <a:bodyPr lIns="0" tIns="0" rIns="0" bIns="0" anchor="ctr">
              <a:spAutoFit/>
            </a:bodyPr>
            <a:lstStyle/>
            <a:p>
              <a:endParaRPr lang="en-US"/>
            </a:p>
          </p:txBody>
        </p:sp>
        <p:sp>
          <p:nvSpPr>
            <p:cNvPr id="21542" name="Freeform 102"/>
            <p:cNvSpPr>
              <a:spLocks/>
            </p:cNvSpPr>
            <p:nvPr/>
          </p:nvSpPr>
          <p:spPr bwMode="auto">
            <a:xfrm>
              <a:off x="611" y="2261"/>
              <a:ext cx="197" cy="198"/>
            </a:xfrm>
            <a:custGeom>
              <a:avLst/>
              <a:gdLst>
                <a:gd name="T0" fmla="*/ 1 w 770"/>
                <a:gd name="T1" fmla="*/ 3 h 778"/>
                <a:gd name="T2" fmla="*/ 1 w 770"/>
                <a:gd name="T3" fmla="*/ 3 h 778"/>
                <a:gd name="T4" fmla="*/ 0 w 770"/>
                <a:gd name="T5" fmla="*/ 3 h 778"/>
                <a:gd name="T6" fmla="*/ 0 w 770"/>
                <a:gd name="T7" fmla="*/ 2 h 778"/>
                <a:gd name="T8" fmla="*/ 0 w 770"/>
                <a:gd name="T9" fmla="*/ 2 h 778"/>
                <a:gd name="T10" fmla="*/ 0 w 770"/>
                <a:gd name="T11" fmla="*/ 2 h 778"/>
                <a:gd name="T12" fmla="*/ 0 w 770"/>
                <a:gd name="T13" fmla="*/ 1 h 778"/>
                <a:gd name="T14" fmla="*/ 0 w 770"/>
                <a:gd name="T15" fmla="*/ 1 h 778"/>
                <a:gd name="T16" fmla="*/ 1 w 770"/>
                <a:gd name="T17" fmla="*/ 1 h 778"/>
                <a:gd name="T18" fmla="*/ 1 w 770"/>
                <a:gd name="T19" fmla="*/ 0 h 778"/>
                <a:gd name="T20" fmla="*/ 1 w 770"/>
                <a:gd name="T21" fmla="*/ 0 h 778"/>
                <a:gd name="T22" fmla="*/ 2 w 770"/>
                <a:gd name="T23" fmla="*/ 0 h 778"/>
                <a:gd name="T24" fmla="*/ 2 w 770"/>
                <a:gd name="T25" fmla="*/ 0 h 778"/>
                <a:gd name="T26" fmla="*/ 2 w 770"/>
                <a:gd name="T27" fmla="*/ 0 h 778"/>
                <a:gd name="T28" fmla="*/ 3 w 770"/>
                <a:gd name="T29" fmla="*/ 1 h 778"/>
                <a:gd name="T30" fmla="*/ 3 w 770"/>
                <a:gd name="T31" fmla="*/ 1 h 778"/>
                <a:gd name="T32" fmla="*/ 3 w 770"/>
                <a:gd name="T33" fmla="*/ 1 h 778"/>
                <a:gd name="T34" fmla="*/ 3 w 770"/>
                <a:gd name="T35" fmla="*/ 2 h 778"/>
                <a:gd name="T36" fmla="*/ 3 w 770"/>
                <a:gd name="T37" fmla="*/ 2 h 778"/>
                <a:gd name="T38" fmla="*/ 3 w 770"/>
                <a:gd name="T39" fmla="*/ 2 h 778"/>
                <a:gd name="T40" fmla="*/ 3 w 770"/>
                <a:gd name="T41" fmla="*/ 3 h 778"/>
                <a:gd name="T42" fmla="*/ 3 w 770"/>
                <a:gd name="T43" fmla="*/ 3 h 778"/>
                <a:gd name="T44" fmla="*/ 2 w 770"/>
                <a:gd name="T45" fmla="*/ 3 h 778"/>
                <a:gd name="T46" fmla="*/ 2 w 770"/>
                <a:gd name="T47" fmla="*/ 3 h 778"/>
                <a:gd name="T48" fmla="*/ 2 w 770"/>
                <a:gd name="T49" fmla="*/ 3 h 778"/>
                <a:gd name="T50" fmla="*/ 1 w 770"/>
                <a:gd name="T51" fmla="*/ 3 h 778"/>
                <a:gd name="T52" fmla="*/ 1 w 770"/>
                <a:gd name="T53" fmla="*/ 3 h 778"/>
                <a:gd name="T54" fmla="*/ 1 w 770"/>
                <a:gd name="T55" fmla="*/ 3 h 778"/>
                <a:gd name="T56" fmla="*/ 2 w 770"/>
                <a:gd name="T57" fmla="*/ 3 h 778"/>
                <a:gd name="T58" fmla="*/ 2 w 770"/>
                <a:gd name="T59" fmla="*/ 3 h 778"/>
                <a:gd name="T60" fmla="*/ 2 w 770"/>
                <a:gd name="T61" fmla="*/ 3 h 778"/>
                <a:gd name="T62" fmla="*/ 2 w 770"/>
                <a:gd name="T63" fmla="*/ 3 h 778"/>
                <a:gd name="T64" fmla="*/ 3 w 770"/>
                <a:gd name="T65" fmla="*/ 2 h 778"/>
                <a:gd name="T66" fmla="*/ 3 w 770"/>
                <a:gd name="T67" fmla="*/ 2 h 778"/>
                <a:gd name="T68" fmla="*/ 3 w 770"/>
                <a:gd name="T69" fmla="*/ 2 h 778"/>
                <a:gd name="T70" fmla="*/ 3 w 770"/>
                <a:gd name="T71" fmla="*/ 2 h 778"/>
                <a:gd name="T72" fmla="*/ 3 w 770"/>
                <a:gd name="T73" fmla="*/ 1 h 778"/>
                <a:gd name="T74" fmla="*/ 3 w 770"/>
                <a:gd name="T75" fmla="*/ 1 h 778"/>
                <a:gd name="T76" fmla="*/ 3 w 770"/>
                <a:gd name="T77" fmla="*/ 1 h 778"/>
                <a:gd name="T78" fmla="*/ 2 w 770"/>
                <a:gd name="T79" fmla="*/ 1 h 778"/>
                <a:gd name="T80" fmla="*/ 2 w 770"/>
                <a:gd name="T81" fmla="*/ 1 h 778"/>
                <a:gd name="T82" fmla="*/ 2 w 770"/>
                <a:gd name="T83" fmla="*/ 1 h 778"/>
                <a:gd name="T84" fmla="*/ 1 w 770"/>
                <a:gd name="T85" fmla="*/ 1 h 778"/>
                <a:gd name="T86" fmla="*/ 1 w 770"/>
                <a:gd name="T87" fmla="*/ 1 h 778"/>
                <a:gd name="T88" fmla="*/ 1 w 770"/>
                <a:gd name="T89" fmla="*/ 1 h 778"/>
                <a:gd name="T90" fmla="*/ 1 w 770"/>
                <a:gd name="T91" fmla="*/ 1 h 778"/>
                <a:gd name="T92" fmla="*/ 1 w 770"/>
                <a:gd name="T93" fmla="*/ 1 h 778"/>
                <a:gd name="T94" fmla="*/ 1 w 770"/>
                <a:gd name="T95" fmla="*/ 2 h 778"/>
                <a:gd name="T96" fmla="*/ 1 w 770"/>
                <a:gd name="T97" fmla="*/ 2 h 778"/>
                <a:gd name="T98" fmla="*/ 1 w 770"/>
                <a:gd name="T99" fmla="*/ 2 h 778"/>
                <a:gd name="T100" fmla="*/ 1 w 770"/>
                <a:gd name="T101" fmla="*/ 2 h 778"/>
                <a:gd name="T102" fmla="*/ 1 w 770"/>
                <a:gd name="T103" fmla="*/ 3 h 778"/>
                <a:gd name="T104" fmla="*/ 1 w 770"/>
                <a:gd name="T105" fmla="*/ 3 h 778"/>
                <a:gd name="T106" fmla="*/ 1 w 770"/>
                <a:gd name="T107" fmla="*/ 3 h 778"/>
                <a:gd name="T108" fmla="*/ 1 w 770"/>
                <a:gd name="T109" fmla="*/ 3 h 77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770"/>
                <a:gd name="T166" fmla="*/ 0 h 778"/>
                <a:gd name="T167" fmla="*/ 770 w 770"/>
                <a:gd name="T168" fmla="*/ 778 h 77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770" h="778">
                  <a:moveTo>
                    <a:pt x="165" y="708"/>
                  </a:moveTo>
                  <a:lnTo>
                    <a:pt x="123" y="675"/>
                  </a:lnTo>
                  <a:lnTo>
                    <a:pt x="60" y="605"/>
                  </a:lnTo>
                  <a:lnTo>
                    <a:pt x="20" y="521"/>
                  </a:lnTo>
                  <a:lnTo>
                    <a:pt x="0" y="430"/>
                  </a:lnTo>
                  <a:lnTo>
                    <a:pt x="0" y="337"/>
                  </a:lnTo>
                  <a:lnTo>
                    <a:pt x="24" y="246"/>
                  </a:lnTo>
                  <a:lnTo>
                    <a:pt x="68" y="164"/>
                  </a:lnTo>
                  <a:lnTo>
                    <a:pt x="131" y="96"/>
                  </a:lnTo>
                  <a:lnTo>
                    <a:pt x="209" y="42"/>
                  </a:lnTo>
                  <a:lnTo>
                    <a:pt x="296" y="10"/>
                  </a:lnTo>
                  <a:lnTo>
                    <a:pt x="389" y="0"/>
                  </a:lnTo>
                  <a:lnTo>
                    <a:pt x="482" y="14"/>
                  </a:lnTo>
                  <a:lnTo>
                    <a:pt x="570" y="48"/>
                  </a:lnTo>
                  <a:lnTo>
                    <a:pt x="644" y="103"/>
                  </a:lnTo>
                  <a:lnTo>
                    <a:pt x="707" y="173"/>
                  </a:lnTo>
                  <a:lnTo>
                    <a:pt x="749" y="255"/>
                  </a:lnTo>
                  <a:lnTo>
                    <a:pt x="770" y="346"/>
                  </a:lnTo>
                  <a:lnTo>
                    <a:pt x="768" y="441"/>
                  </a:lnTo>
                  <a:lnTo>
                    <a:pt x="745" y="531"/>
                  </a:lnTo>
                  <a:lnTo>
                    <a:pt x="699" y="614"/>
                  </a:lnTo>
                  <a:lnTo>
                    <a:pt x="636" y="683"/>
                  </a:lnTo>
                  <a:lnTo>
                    <a:pt x="559" y="736"/>
                  </a:lnTo>
                  <a:lnTo>
                    <a:pt x="471" y="767"/>
                  </a:lnTo>
                  <a:lnTo>
                    <a:pt x="378" y="778"/>
                  </a:lnTo>
                  <a:lnTo>
                    <a:pt x="287" y="765"/>
                  </a:lnTo>
                  <a:lnTo>
                    <a:pt x="199" y="732"/>
                  </a:lnTo>
                  <a:lnTo>
                    <a:pt x="287" y="668"/>
                  </a:lnTo>
                  <a:lnTo>
                    <a:pt x="366" y="681"/>
                  </a:lnTo>
                  <a:lnTo>
                    <a:pt x="437" y="677"/>
                  </a:lnTo>
                  <a:lnTo>
                    <a:pt x="505" y="656"/>
                  </a:lnTo>
                  <a:lnTo>
                    <a:pt x="564" y="618"/>
                  </a:lnTo>
                  <a:lnTo>
                    <a:pt x="614" y="569"/>
                  </a:lnTo>
                  <a:lnTo>
                    <a:pt x="652" y="508"/>
                  </a:lnTo>
                  <a:lnTo>
                    <a:pt x="671" y="441"/>
                  </a:lnTo>
                  <a:lnTo>
                    <a:pt x="676" y="371"/>
                  </a:lnTo>
                  <a:lnTo>
                    <a:pt x="663" y="301"/>
                  </a:lnTo>
                  <a:lnTo>
                    <a:pt x="635" y="236"/>
                  </a:lnTo>
                  <a:lnTo>
                    <a:pt x="591" y="181"/>
                  </a:lnTo>
                  <a:lnTo>
                    <a:pt x="534" y="137"/>
                  </a:lnTo>
                  <a:lnTo>
                    <a:pt x="471" y="109"/>
                  </a:lnTo>
                  <a:lnTo>
                    <a:pt x="401" y="97"/>
                  </a:lnTo>
                  <a:lnTo>
                    <a:pt x="330" y="101"/>
                  </a:lnTo>
                  <a:lnTo>
                    <a:pt x="264" y="122"/>
                  </a:lnTo>
                  <a:lnTo>
                    <a:pt x="203" y="160"/>
                  </a:lnTo>
                  <a:lnTo>
                    <a:pt x="154" y="210"/>
                  </a:lnTo>
                  <a:lnTo>
                    <a:pt x="116" y="269"/>
                  </a:lnTo>
                  <a:lnTo>
                    <a:pt x="97" y="337"/>
                  </a:lnTo>
                  <a:lnTo>
                    <a:pt x="91" y="407"/>
                  </a:lnTo>
                  <a:lnTo>
                    <a:pt x="104" y="478"/>
                  </a:lnTo>
                  <a:lnTo>
                    <a:pt x="135" y="540"/>
                  </a:lnTo>
                  <a:lnTo>
                    <a:pt x="176" y="597"/>
                  </a:lnTo>
                  <a:lnTo>
                    <a:pt x="243" y="647"/>
                  </a:lnTo>
                  <a:lnTo>
                    <a:pt x="165" y="70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543" name="Freeform 103"/>
            <p:cNvSpPr>
              <a:spLocks/>
            </p:cNvSpPr>
            <p:nvPr/>
          </p:nvSpPr>
          <p:spPr bwMode="auto">
            <a:xfrm>
              <a:off x="653" y="2425"/>
              <a:ext cx="38" cy="24"/>
            </a:xfrm>
            <a:custGeom>
              <a:avLst/>
              <a:gdLst>
                <a:gd name="T0" fmla="*/ 1 w 150"/>
                <a:gd name="T1" fmla="*/ 0 h 93"/>
                <a:gd name="T2" fmla="*/ 0 w 150"/>
                <a:gd name="T3" fmla="*/ 0 h 93"/>
                <a:gd name="T4" fmla="*/ 0 w 150"/>
                <a:gd name="T5" fmla="*/ 0 h 93"/>
                <a:gd name="T6" fmla="*/ 0 w 150"/>
                <a:gd name="T7" fmla="*/ 1 h 93"/>
                <a:gd name="T8" fmla="*/ 1 w 150"/>
                <a:gd name="T9" fmla="*/ 0 h 93"/>
                <a:gd name="T10" fmla="*/ 1 w 150"/>
                <a:gd name="T11" fmla="*/ 0 h 93"/>
                <a:gd name="T12" fmla="*/ 0 60000 65536"/>
                <a:gd name="T13" fmla="*/ 0 60000 65536"/>
                <a:gd name="T14" fmla="*/ 0 60000 65536"/>
                <a:gd name="T15" fmla="*/ 0 60000 65536"/>
                <a:gd name="T16" fmla="*/ 0 60000 65536"/>
                <a:gd name="T17" fmla="*/ 0 60000 65536"/>
                <a:gd name="T18" fmla="*/ 0 w 150"/>
                <a:gd name="T19" fmla="*/ 0 h 93"/>
                <a:gd name="T20" fmla="*/ 150 w 150"/>
                <a:gd name="T21" fmla="*/ 93 h 93"/>
              </a:gdLst>
              <a:ahLst/>
              <a:cxnLst>
                <a:cxn ang="T12">
                  <a:pos x="T0" y="T1"/>
                </a:cxn>
                <a:cxn ang="T13">
                  <a:pos x="T2" y="T3"/>
                </a:cxn>
                <a:cxn ang="T14">
                  <a:pos x="T4" y="T5"/>
                </a:cxn>
                <a:cxn ang="T15">
                  <a:pos x="T6" y="T7"/>
                </a:cxn>
                <a:cxn ang="T16">
                  <a:pos x="T8" y="T9"/>
                </a:cxn>
                <a:cxn ang="T17">
                  <a:pos x="T10" y="T11"/>
                </a:cxn>
              </a:cxnLst>
              <a:rect l="T18" t="T19" r="T20" b="T21"/>
              <a:pathLst>
                <a:path w="150" h="93">
                  <a:moveTo>
                    <a:pt x="150" y="36"/>
                  </a:moveTo>
                  <a:lnTo>
                    <a:pt x="59" y="0"/>
                  </a:lnTo>
                  <a:lnTo>
                    <a:pt x="0" y="67"/>
                  </a:lnTo>
                  <a:lnTo>
                    <a:pt x="42" y="93"/>
                  </a:lnTo>
                  <a:lnTo>
                    <a:pt x="150" y="3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544" name="Oval 104"/>
            <p:cNvSpPr>
              <a:spLocks noChangeArrowheads="1"/>
            </p:cNvSpPr>
            <p:nvPr/>
          </p:nvSpPr>
          <p:spPr bwMode="auto">
            <a:xfrm>
              <a:off x="1349" y="2217"/>
              <a:ext cx="126" cy="216"/>
            </a:xfrm>
            <a:prstGeom prst="ellipse">
              <a:avLst/>
            </a:prstGeom>
            <a:solidFill>
              <a:schemeClr val="folHlink"/>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sp>
          <p:nvSpPr>
            <p:cNvPr id="21545" name="Freeform 105"/>
            <p:cNvSpPr>
              <a:spLocks/>
            </p:cNvSpPr>
            <p:nvPr/>
          </p:nvSpPr>
          <p:spPr bwMode="auto">
            <a:xfrm>
              <a:off x="1336" y="2201"/>
              <a:ext cx="156" cy="249"/>
            </a:xfrm>
            <a:custGeom>
              <a:avLst/>
              <a:gdLst>
                <a:gd name="T0" fmla="*/ 1 w 606"/>
                <a:gd name="T1" fmla="*/ 4 h 969"/>
                <a:gd name="T2" fmla="*/ 0 w 606"/>
                <a:gd name="T3" fmla="*/ 4 h 969"/>
                <a:gd name="T4" fmla="*/ 0 w 606"/>
                <a:gd name="T5" fmla="*/ 3 h 969"/>
                <a:gd name="T6" fmla="*/ 0 w 606"/>
                <a:gd name="T7" fmla="*/ 3 h 969"/>
                <a:gd name="T8" fmla="*/ 0 w 606"/>
                <a:gd name="T9" fmla="*/ 2 h 969"/>
                <a:gd name="T10" fmla="*/ 0 w 606"/>
                <a:gd name="T11" fmla="*/ 2 h 969"/>
                <a:gd name="T12" fmla="*/ 0 w 606"/>
                <a:gd name="T13" fmla="*/ 1 h 969"/>
                <a:gd name="T14" fmla="*/ 0 w 606"/>
                <a:gd name="T15" fmla="*/ 1 h 969"/>
                <a:gd name="T16" fmla="*/ 1 w 606"/>
                <a:gd name="T17" fmla="*/ 1 h 969"/>
                <a:gd name="T18" fmla="*/ 1 w 606"/>
                <a:gd name="T19" fmla="*/ 0 h 969"/>
                <a:gd name="T20" fmla="*/ 1 w 606"/>
                <a:gd name="T21" fmla="*/ 0 h 969"/>
                <a:gd name="T22" fmla="*/ 2 w 606"/>
                <a:gd name="T23" fmla="*/ 0 h 969"/>
                <a:gd name="T24" fmla="*/ 2 w 606"/>
                <a:gd name="T25" fmla="*/ 0 h 969"/>
                <a:gd name="T26" fmla="*/ 2 w 606"/>
                <a:gd name="T27" fmla="*/ 0 h 969"/>
                <a:gd name="T28" fmla="*/ 2 w 606"/>
                <a:gd name="T29" fmla="*/ 1 h 969"/>
                <a:gd name="T30" fmla="*/ 3 w 606"/>
                <a:gd name="T31" fmla="*/ 1 h 969"/>
                <a:gd name="T32" fmla="*/ 3 w 606"/>
                <a:gd name="T33" fmla="*/ 2 h 969"/>
                <a:gd name="T34" fmla="*/ 3 w 606"/>
                <a:gd name="T35" fmla="*/ 2 h 969"/>
                <a:gd name="T36" fmla="*/ 3 w 606"/>
                <a:gd name="T37" fmla="*/ 3 h 969"/>
                <a:gd name="T38" fmla="*/ 3 w 606"/>
                <a:gd name="T39" fmla="*/ 3 h 969"/>
                <a:gd name="T40" fmla="*/ 2 w 606"/>
                <a:gd name="T41" fmla="*/ 3 h 969"/>
                <a:gd name="T42" fmla="*/ 2 w 606"/>
                <a:gd name="T43" fmla="*/ 4 h 969"/>
                <a:gd name="T44" fmla="*/ 2 w 606"/>
                <a:gd name="T45" fmla="*/ 4 h 969"/>
                <a:gd name="T46" fmla="*/ 2 w 606"/>
                <a:gd name="T47" fmla="*/ 4 h 969"/>
                <a:gd name="T48" fmla="*/ 1 w 606"/>
                <a:gd name="T49" fmla="*/ 4 h 969"/>
                <a:gd name="T50" fmla="*/ 1 w 606"/>
                <a:gd name="T51" fmla="*/ 4 h 969"/>
                <a:gd name="T52" fmla="*/ 1 w 606"/>
                <a:gd name="T53" fmla="*/ 4 h 969"/>
                <a:gd name="T54" fmla="*/ 1 w 606"/>
                <a:gd name="T55" fmla="*/ 4 h 969"/>
                <a:gd name="T56" fmla="*/ 1 w 606"/>
                <a:gd name="T57" fmla="*/ 4 h 969"/>
                <a:gd name="T58" fmla="*/ 1 w 606"/>
                <a:gd name="T59" fmla="*/ 4 h 969"/>
                <a:gd name="T60" fmla="*/ 2 w 606"/>
                <a:gd name="T61" fmla="*/ 4 h 969"/>
                <a:gd name="T62" fmla="*/ 2 w 606"/>
                <a:gd name="T63" fmla="*/ 3 h 969"/>
                <a:gd name="T64" fmla="*/ 2 w 606"/>
                <a:gd name="T65" fmla="*/ 3 h 969"/>
                <a:gd name="T66" fmla="*/ 2 w 606"/>
                <a:gd name="T67" fmla="*/ 3 h 969"/>
                <a:gd name="T68" fmla="*/ 2 w 606"/>
                <a:gd name="T69" fmla="*/ 3 h 969"/>
                <a:gd name="T70" fmla="*/ 2 w 606"/>
                <a:gd name="T71" fmla="*/ 2 h 969"/>
                <a:gd name="T72" fmla="*/ 2 w 606"/>
                <a:gd name="T73" fmla="*/ 2 h 969"/>
                <a:gd name="T74" fmla="*/ 2 w 606"/>
                <a:gd name="T75" fmla="*/ 1 h 969"/>
                <a:gd name="T76" fmla="*/ 2 w 606"/>
                <a:gd name="T77" fmla="*/ 1 h 969"/>
                <a:gd name="T78" fmla="*/ 2 w 606"/>
                <a:gd name="T79" fmla="*/ 1 h 969"/>
                <a:gd name="T80" fmla="*/ 2 w 606"/>
                <a:gd name="T81" fmla="*/ 1 h 969"/>
                <a:gd name="T82" fmla="*/ 2 w 606"/>
                <a:gd name="T83" fmla="*/ 1 h 969"/>
                <a:gd name="T84" fmla="*/ 1 w 606"/>
                <a:gd name="T85" fmla="*/ 1 h 969"/>
                <a:gd name="T86" fmla="*/ 1 w 606"/>
                <a:gd name="T87" fmla="*/ 1 h 969"/>
                <a:gd name="T88" fmla="*/ 1 w 606"/>
                <a:gd name="T89" fmla="*/ 1 h 969"/>
                <a:gd name="T90" fmla="*/ 1 w 606"/>
                <a:gd name="T91" fmla="*/ 1 h 969"/>
                <a:gd name="T92" fmla="*/ 1 w 606"/>
                <a:gd name="T93" fmla="*/ 1 h 969"/>
                <a:gd name="T94" fmla="*/ 1 w 606"/>
                <a:gd name="T95" fmla="*/ 2 h 969"/>
                <a:gd name="T96" fmla="*/ 0 w 606"/>
                <a:gd name="T97" fmla="*/ 2 h 969"/>
                <a:gd name="T98" fmla="*/ 0 w 606"/>
                <a:gd name="T99" fmla="*/ 3 h 969"/>
                <a:gd name="T100" fmla="*/ 1 w 606"/>
                <a:gd name="T101" fmla="*/ 3 h 969"/>
                <a:gd name="T102" fmla="*/ 1 w 606"/>
                <a:gd name="T103" fmla="*/ 3 h 969"/>
                <a:gd name="T104" fmla="*/ 1 w 606"/>
                <a:gd name="T105" fmla="*/ 4 h 969"/>
                <a:gd name="T106" fmla="*/ 1 w 606"/>
                <a:gd name="T107" fmla="*/ 4 h 969"/>
                <a:gd name="T108" fmla="*/ 1 w 606"/>
                <a:gd name="T109" fmla="*/ 4 h 969"/>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606"/>
                <a:gd name="T166" fmla="*/ 0 h 969"/>
                <a:gd name="T167" fmla="*/ 606 w 606"/>
                <a:gd name="T168" fmla="*/ 969 h 969"/>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606" h="969">
                  <a:moveTo>
                    <a:pt x="99" y="866"/>
                  </a:moveTo>
                  <a:lnTo>
                    <a:pt x="70" y="825"/>
                  </a:lnTo>
                  <a:lnTo>
                    <a:pt x="30" y="732"/>
                  </a:lnTo>
                  <a:lnTo>
                    <a:pt x="7" y="625"/>
                  </a:lnTo>
                  <a:lnTo>
                    <a:pt x="0" y="509"/>
                  </a:lnTo>
                  <a:lnTo>
                    <a:pt x="13" y="393"/>
                  </a:lnTo>
                  <a:lnTo>
                    <a:pt x="42" y="279"/>
                  </a:lnTo>
                  <a:lnTo>
                    <a:pt x="83" y="180"/>
                  </a:lnTo>
                  <a:lnTo>
                    <a:pt x="141" y="99"/>
                  </a:lnTo>
                  <a:lnTo>
                    <a:pt x="207" y="38"/>
                  </a:lnTo>
                  <a:lnTo>
                    <a:pt x="279" y="5"/>
                  </a:lnTo>
                  <a:lnTo>
                    <a:pt x="352" y="0"/>
                  </a:lnTo>
                  <a:lnTo>
                    <a:pt x="422" y="21"/>
                  </a:lnTo>
                  <a:lnTo>
                    <a:pt x="487" y="70"/>
                  </a:lnTo>
                  <a:lnTo>
                    <a:pt x="540" y="144"/>
                  </a:lnTo>
                  <a:lnTo>
                    <a:pt x="578" y="237"/>
                  </a:lnTo>
                  <a:lnTo>
                    <a:pt x="601" y="344"/>
                  </a:lnTo>
                  <a:lnTo>
                    <a:pt x="606" y="460"/>
                  </a:lnTo>
                  <a:lnTo>
                    <a:pt x="595" y="576"/>
                  </a:lnTo>
                  <a:lnTo>
                    <a:pt x="566" y="688"/>
                  </a:lnTo>
                  <a:lnTo>
                    <a:pt x="523" y="787"/>
                  </a:lnTo>
                  <a:lnTo>
                    <a:pt x="466" y="870"/>
                  </a:lnTo>
                  <a:lnTo>
                    <a:pt x="401" y="929"/>
                  </a:lnTo>
                  <a:lnTo>
                    <a:pt x="329" y="963"/>
                  </a:lnTo>
                  <a:lnTo>
                    <a:pt x="256" y="969"/>
                  </a:lnTo>
                  <a:lnTo>
                    <a:pt x="186" y="946"/>
                  </a:lnTo>
                  <a:lnTo>
                    <a:pt x="123" y="901"/>
                  </a:lnTo>
                  <a:lnTo>
                    <a:pt x="198" y="825"/>
                  </a:lnTo>
                  <a:lnTo>
                    <a:pt x="258" y="849"/>
                  </a:lnTo>
                  <a:lnTo>
                    <a:pt x="314" y="847"/>
                  </a:lnTo>
                  <a:lnTo>
                    <a:pt x="367" y="827"/>
                  </a:lnTo>
                  <a:lnTo>
                    <a:pt x="418" y="785"/>
                  </a:lnTo>
                  <a:lnTo>
                    <a:pt x="462" y="726"/>
                  </a:lnTo>
                  <a:lnTo>
                    <a:pt x="498" y="654"/>
                  </a:lnTo>
                  <a:lnTo>
                    <a:pt x="521" y="570"/>
                  </a:lnTo>
                  <a:lnTo>
                    <a:pt x="532" y="483"/>
                  </a:lnTo>
                  <a:lnTo>
                    <a:pt x="530" y="393"/>
                  </a:lnTo>
                  <a:lnTo>
                    <a:pt x="515" y="311"/>
                  </a:lnTo>
                  <a:lnTo>
                    <a:pt x="487" y="239"/>
                  </a:lnTo>
                  <a:lnTo>
                    <a:pt x="448" y="180"/>
                  </a:lnTo>
                  <a:lnTo>
                    <a:pt x="403" y="140"/>
                  </a:lnTo>
                  <a:lnTo>
                    <a:pt x="350" y="119"/>
                  </a:lnTo>
                  <a:lnTo>
                    <a:pt x="294" y="121"/>
                  </a:lnTo>
                  <a:lnTo>
                    <a:pt x="241" y="142"/>
                  </a:lnTo>
                  <a:lnTo>
                    <a:pt x="190" y="184"/>
                  </a:lnTo>
                  <a:lnTo>
                    <a:pt x="146" y="243"/>
                  </a:lnTo>
                  <a:lnTo>
                    <a:pt x="112" y="315"/>
                  </a:lnTo>
                  <a:lnTo>
                    <a:pt x="87" y="399"/>
                  </a:lnTo>
                  <a:lnTo>
                    <a:pt x="76" y="486"/>
                  </a:lnTo>
                  <a:lnTo>
                    <a:pt x="78" y="576"/>
                  </a:lnTo>
                  <a:lnTo>
                    <a:pt x="93" y="657"/>
                  </a:lnTo>
                  <a:lnTo>
                    <a:pt x="120" y="730"/>
                  </a:lnTo>
                  <a:lnTo>
                    <a:pt x="165" y="796"/>
                  </a:lnTo>
                  <a:lnTo>
                    <a:pt x="99" y="86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546" name="Freeform 106"/>
            <p:cNvSpPr>
              <a:spLocks/>
            </p:cNvSpPr>
            <p:nvPr/>
          </p:nvSpPr>
          <p:spPr bwMode="auto">
            <a:xfrm>
              <a:off x="1360" y="2402"/>
              <a:ext cx="33" cy="30"/>
            </a:xfrm>
            <a:custGeom>
              <a:avLst/>
              <a:gdLst>
                <a:gd name="T0" fmla="*/ 1 w 122"/>
                <a:gd name="T1" fmla="*/ 0 h 116"/>
                <a:gd name="T2" fmla="*/ 0 w 122"/>
                <a:gd name="T3" fmla="*/ 0 h 116"/>
                <a:gd name="T4" fmla="*/ 0 w 122"/>
                <a:gd name="T5" fmla="*/ 0 h 116"/>
                <a:gd name="T6" fmla="*/ 0 w 122"/>
                <a:gd name="T7" fmla="*/ 1 h 116"/>
                <a:gd name="T8" fmla="*/ 1 w 122"/>
                <a:gd name="T9" fmla="*/ 0 h 116"/>
                <a:gd name="T10" fmla="*/ 1 w 122"/>
                <a:gd name="T11" fmla="*/ 0 h 116"/>
                <a:gd name="T12" fmla="*/ 0 60000 65536"/>
                <a:gd name="T13" fmla="*/ 0 60000 65536"/>
                <a:gd name="T14" fmla="*/ 0 60000 65536"/>
                <a:gd name="T15" fmla="*/ 0 60000 65536"/>
                <a:gd name="T16" fmla="*/ 0 60000 65536"/>
                <a:gd name="T17" fmla="*/ 0 60000 65536"/>
                <a:gd name="T18" fmla="*/ 0 w 122"/>
                <a:gd name="T19" fmla="*/ 0 h 116"/>
                <a:gd name="T20" fmla="*/ 122 w 122"/>
                <a:gd name="T21" fmla="*/ 116 h 116"/>
              </a:gdLst>
              <a:ahLst/>
              <a:cxnLst>
                <a:cxn ang="T12">
                  <a:pos x="T0" y="T1"/>
                </a:cxn>
                <a:cxn ang="T13">
                  <a:pos x="T2" y="T3"/>
                </a:cxn>
                <a:cxn ang="T14">
                  <a:pos x="T4" y="T5"/>
                </a:cxn>
                <a:cxn ang="T15">
                  <a:pos x="T6" y="T7"/>
                </a:cxn>
                <a:cxn ang="T16">
                  <a:pos x="T8" y="T9"/>
                </a:cxn>
                <a:cxn ang="T17">
                  <a:pos x="T10" y="T11"/>
                </a:cxn>
              </a:cxnLst>
              <a:rect l="T18" t="T19" r="T20" b="T21"/>
              <a:pathLst>
                <a:path w="122" h="116">
                  <a:moveTo>
                    <a:pt x="122" y="53"/>
                  </a:moveTo>
                  <a:lnTo>
                    <a:pt x="55" y="0"/>
                  </a:lnTo>
                  <a:lnTo>
                    <a:pt x="0" y="80"/>
                  </a:lnTo>
                  <a:lnTo>
                    <a:pt x="30" y="116"/>
                  </a:lnTo>
                  <a:lnTo>
                    <a:pt x="122" y="5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Line 2"/>
          <p:cNvSpPr>
            <a:spLocks noChangeShapeType="1"/>
          </p:cNvSpPr>
          <p:nvPr/>
        </p:nvSpPr>
        <p:spPr bwMode="auto">
          <a:xfrm>
            <a:off x="1181100" y="1458913"/>
            <a:ext cx="0" cy="4802187"/>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531" name="Line 3"/>
          <p:cNvSpPr>
            <a:spLocks noChangeShapeType="1"/>
          </p:cNvSpPr>
          <p:nvPr/>
        </p:nvSpPr>
        <p:spPr bwMode="auto">
          <a:xfrm>
            <a:off x="1181100" y="5816600"/>
            <a:ext cx="1473200"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532" name="Line 4"/>
          <p:cNvSpPr>
            <a:spLocks noChangeShapeType="1"/>
          </p:cNvSpPr>
          <p:nvPr/>
        </p:nvSpPr>
        <p:spPr bwMode="auto">
          <a:xfrm>
            <a:off x="1181100" y="5351463"/>
            <a:ext cx="1123950"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22533" name="Group 5"/>
          <p:cNvGrpSpPr>
            <a:grpSpLocks/>
          </p:cNvGrpSpPr>
          <p:nvPr/>
        </p:nvGrpSpPr>
        <p:grpSpPr bwMode="auto">
          <a:xfrm>
            <a:off x="2170113" y="4946650"/>
            <a:ext cx="517525" cy="658813"/>
            <a:chOff x="2401" y="425"/>
            <a:chExt cx="907" cy="1154"/>
          </a:xfrm>
        </p:grpSpPr>
        <p:sp>
          <p:nvSpPr>
            <p:cNvPr id="22603" name="Rectangle 6"/>
            <p:cNvSpPr>
              <a:spLocks noChangeArrowheads="1"/>
            </p:cNvSpPr>
            <p:nvPr/>
          </p:nvSpPr>
          <p:spPr bwMode="auto">
            <a:xfrm>
              <a:off x="2401" y="591"/>
              <a:ext cx="907" cy="988"/>
            </a:xfrm>
            <a:prstGeom prst="rect">
              <a:avLst/>
            </a:prstGeom>
            <a:solidFill>
              <a:srgbClr val="FFFFCC"/>
            </a:solidFill>
            <a:ln w="12700">
              <a:solidFill>
                <a:schemeClr val="bg1"/>
              </a:solidFill>
              <a:miter lim="800000"/>
              <a:headEnd/>
              <a:tailEnd/>
            </a:ln>
          </p:spPr>
          <p:txBody>
            <a:bodyPr wrap="none" anchor="ctr"/>
            <a:lstStyle/>
            <a:p>
              <a:endParaRPr lang="en-US"/>
            </a:p>
          </p:txBody>
        </p:sp>
        <p:sp>
          <p:nvSpPr>
            <p:cNvPr id="22604" name="Line 7"/>
            <p:cNvSpPr>
              <a:spLocks noChangeShapeType="1"/>
            </p:cNvSpPr>
            <p:nvPr/>
          </p:nvSpPr>
          <p:spPr bwMode="auto">
            <a:xfrm>
              <a:off x="2582" y="138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2605" name="Line 8"/>
            <p:cNvSpPr>
              <a:spLocks noChangeShapeType="1"/>
            </p:cNvSpPr>
            <p:nvPr/>
          </p:nvSpPr>
          <p:spPr bwMode="auto">
            <a:xfrm>
              <a:off x="2577" y="115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2606" name="Rectangle 9"/>
            <p:cNvSpPr>
              <a:spLocks noChangeArrowheads="1"/>
            </p:cNvSpPr>
            <p:nvPr/>
          </p:nvSpPr>
          <p:spPr bwMode="auto">
            <a:xfrm rot="2658430">
              <a:off x="2944" y="425"/>
              <a:ext cx="225" cy="506"/>
            </a:xfrm>
            <a:prstGeom prst="rect">
              <a:avLst/>
            </a:prstGeom>
            <a:solidFill>
              <a:srgbClr val="FF0000"/>
            </a:solidFill>
            <a:ln w="28575" algn="ctr">
              <a:solidFill>
                <a:srgbClr val="969696"/>
              </a:solidFill>
              <a:miter lim="800000"/>
              <a:headEnd/>
              <a:tailEnd/>
            </a:ln>
          </p:spPr>
          <p:txBody>
            <a:bodyPr wrap="none" lIns="0" tIns="0" rIns="0" bIns="0" anchor="ctr">
              <a:spAutoFit/>
            </a:bodyPr>
            <a:lstStyle/>
            <a:p>
              <a:endParaRPr lang="en-US"/>
            </a:p>
          </p:txBody>
        </p:sp>
        <p:sp>
          <p:nvSpPr>
            <p:cNvPr id="22607" name="Freeform 10"/>
            <p:cNvSpPr>
              <a:spLocks/>
            </p:cNvSpPr>
            <p:nvPr/>
          </p:nvSpPr>
          <p:spPr bwMode="auto">
            <a:xfrm>
              <a:off x="2643" y="789"/>
              <a:ext cx="309" cy="257"/>
            </a:xfrm>
            <a:custGeom>
              <a:avLst/>
              <a:gdLst>
                <a:gd name="T0" fmla="*/ 374 w 234"/>
                <a:gd name="T1" fmla="*/ 0 h 195"/>
                <a:gd name="T2" fmla="*/ 83 w 234"/>
                <a:gd name="T3" fmla="*/ 125 h 195"/>
                <a:gd name="T4" fmla="*/ 0 w 234"/>
                <a:gd name="T5" fmla="*/ 589 h 195"/>
                <a:gd name="T6" fmla="*/ 548 w 234"/>
                <a:gd name="T7" fmla="*/ 589 h 195"/>
                <a:gd name="T8" fmla="*/ 712 w 234"/>
                <a:gd name="T9" fmla="*/ 333 h 195"/>
                <a:gd name="T10" fmla="*/ 374 w 234"/>
                <a:gd name="T11" fmla="*/ 0 h 195"/>
                <a:gd name="T12" fmla="*/ 0 60000 65536"/>
                <a:gd name="T13" fmla="*/ 0 60000 65536"/>
                <a:gd name="T14" fmla="*/ 0 60000 65536"/>
                <a:gd name="T15" fmla="*/ 0 60000 65536"/>
                <a:gd name="T16" fmla="*/ 0 60000 65536"/>
                <a:gd name="T17" fmla="*/ 0 60000 65536"/>
                <a:gd name="T18" fmla="*/ 0 w 234"/>
                <a:gd name="T19" fmla="*/ 0 h 195"/>
                <a:gd name="T20" fmla="*/ 234 w 234"/>
                <a:gd name="T21" fmla="*/ 195 h 195"/>
              </a:gdLst>
              <a:ahLst/>
              <a:cxnLst>
                <a:cxn ang="T12">
                  <a:pos x="T0" y="T1"/>
                </a:cxn>
                <a:cxn ang="T13">
                  <a:pos x="T2" y="T3"/>
                </a:cxn>
                <a:cxn ang="T14">
                  <a:pos x="T4" y="T5"/>
                </a:cxn>
                <a:cxn ang="T15">
                  <a:pos x="T6" y="T7"/>
                </a:cxn>
                <a:cxn ang="T16">
                  <a:pos x="T8" y="T9"/>
                </a:cxn>
                <a:cxn ang="T17">
                  <a:pos x="T10" y="T11"/>
                </a:cxn>
              </a:cxnLst>
              <a:rect l="T18" t="T19" r="T20" b="T21"/>
              <a:pathLst>
                <a:path w="234" h="195">
                  <a:moveTo>
                    <a:pt x="123" y="0"/>
                  </a:moveTo>
                  <a:lnTo>
                    <a:pt x="27" y="42"/>
                  </a:lnTo>
                  <a:lnTo>
                    <a:pt x="0" y="195"/>
                  </a:lnTo>
                  <a:lnTo>
                    <a:pt x="180" y="195"/>
                  </a:lnTo>
                  <a:lnTo>
                    <a:pt x="234" y="111"/>
                  </a:lnTo>
                  <a:lnTo>
                    <a:pt x="123" y="0"/>
                  </a:lnTo>
                  <a:close/>
                </a:path>
              </a:pathLst>
            </a:custGeom>
            <a:solidFill>
              <a:srgbClr val="FFFFFF"/>
            </a:solidFill>
            <a:ln w="28575">
              <a:solidFill>
                <a:srgbClr val="969696"/>
              </a:solidFill>
              <a:round/>
              <a:headEnd/>
              <a:tailEnd/>
            </a:ln>
          </p:spPr>
          <p:txBody>
            <a:bodyPr wrap="none" lIns="0" tIns="0" rIns="0" bIns="0" anchor="ctr">
              <a:spAutoFit/>
            </a:bodyPr>
            <a:lstStyle/>
            <a:p>
              <a:endParaRPr lang="en-US"/>
            </a:p>
          </p:txBody>
        </p:sp>
        <p:sp>
          <p:nvSpPr>
            <p:cNvPr id="22608" name="Line 11"/>
            <p:cNvSpPr>
              <a:spLocks noChangeShapeType="1"/>
            </p:cNvSpPr>
            <p:nvPr/>
          </p:nvSpPr>
          <p:spPr bwMode="auto">
            <a:xfrm flipH="1">
              <a:off x="2703" y="891"/>
              <a:ext cx="147" cy="106"/>
            </a:xfrm>
            <a:prstGeom prst="line">
              <a:avLst/>
            </a:prstGeom>
            <a:noFill/>
            <a:ln w="28575">
              <a:solidFill>
                <a:srgbClr val="969696"/>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22534" name="Group 12"/>
          <p:cNvGrpSpPr>
            <a:grpSpLocks/>
          </p:cNvGrpSpPr>
          <p:nvPr/>
        </p:nvGrpSpPr>
        <p:grpSpPr bwMode="auto">
          <a:xfrm>
            <a:off x="2432050" y="5395913"/>
            <a:ext cx="517525" cy="658812"/>
            <a:chOff x="2401" y="425"/>
            <a:chExt cx="907" cy="1154"/>
          </a:xfrm>
        </p:grpSpPr>
        <p:sp>
          <p:nvSpPr>
            <p:cNvPr id="22597" name="Rectangle 13"/>
            <p:cNvSpPr>
              <a:spLocks noChangeArrowheads="1"/>
            </p:cNvSpPr>
            <p:nvPr/>
          </p:nvSpPr>
          <p:spPr bwMode="auto">
            <a:xfrm>
              <a:off x="2401" y="591"/>
              <a:ext cx="907" cy="988"/>
            </a:xfrm>
            <a:prstGeom prst="rect">
              <a:avLst/>
            </a:prstGeom>
            <a:solidFill>
              <a:srgbClr val="FFFFCC"/>
            </a:solidFill>
            <a:ln w="12700">
              <a:solidFill>
                <a:schemeClr val="bg1"/>
              </a:solidFill>
              <a:miter lim="800000"/>
              <a:headEnd/>
              <a:tailEnd/>
            </a:ln>
          </p:spPr>
          <p:txBody>
            <a:bodyPr wrap="none" anchor="ctr"/>
            <a:lstStyle/>
            <a:p>
              <a:endParaRPr lang="en-US"/>
            </a:p>
          </p:txBody>
        </p:sp>
        <p:sp>
          <p:nvSpPr>
            <p:cNvPr id="22598" name="Line 14"/>
            <p:cNvSpPr>
              <a:spLocks noChangeShapeType="1"/>
            </p:cNvSpPr>
            <p:nvPr/>
          </p:nvSpPr>
          <p:spPr bwMode="auto">
            <a:xfrm>
              <a:off x="2582" y="138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2599" name="Line 15"/>
            <p:cNvSpPr>
              <a:spLocks noChangeShapeType="1"/>
            </p:cNvSpPr>
            <p:nvPr/>
          </p:nvSpPr>
          <p:spPr bwMode="auto">
            <a:xfrm>
              <a:off x="2577" y="115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2600" name="Rectangle 16"/>
            <p:cNvSpPr>
              <a:spLocks noChangeArrowheads="1"/>
            </p:cNvSpPr>
            <p:nvPr/>
          </p:nvSpPr>
          <p:spPr bwMode="auto">
            <a:xfrm rot="2658430">
              <a:off x="2944" y="425"/>
              <a:ext cx="225" cy="506"/>
            </a:xfrm>
            <a:prstGeom prst="rect">
              <a:avLst/>
            </a:prstGeom>
            <a:solidFill>
              <a:srgbClr val="FF0000"/>
            </a:solidFill>
            <a:ln w="28575" algn="ctr">
              <a:solidFill>
                <a:srgbClr val="969696"/>
              </a:solidFill>
              <a:miter lim="800000"/>
              <a:headEnd/>
              <a:tailEnd/>
            </a:ln>
          </p:spPr>
          <p:txBody>
            <a:bodyPr wrap="none" lIns="0" tIns="0" rIns="0" bIns="0" anchor="ctr">
              <a:spAutoFit/>
            </a:bodyPr>
            <a:lstStyle/>
            <a:p>
              <a:endParaRPr lang="en-US"/>
            </a:p>
          </p:txBody>
        </p:sp>
        <p:sp>
          <p:nvSpPr>
            <p:cNvPr id="22601" name="Freeform 17"/>
            <p:cNvSpPr>
              <a:spLocks/>
            </p:cNvSpPr>
            <p:nvPr/>
          </p:nvSpPr>
          <p:spPr bwMode="auto">
            <a:xfrm>
              <a:off x="2643" y="789"/>
              <a:ext cx="309" cy="257"/>
            </a:xfrm>
            <a:custGeom>
              <a:avLst/>
              <a:gdLst>
                <a:gd name="T0" fmla="*/ 374 w 234"/>
                <a:gd name="T1" fmla="*/ 0 h 195"/>
                <a:gd name="T2" fmla="*/ 83 w 234"/>
                <a:gd name="T3" fmla="*/ 125 h 195"/>
                <a:gd name="T4" fmla="*/ 0 w 234"/>
                <a:gd name="T5" fmla="*/ 589 h 195"/>
                <a:gd name="T6" fmla="*/ 548 w 234"/>
                <a:gd name="T7" fmla="*/ 589 h 195"/>
                <a:gd name="T8" fmla="*/ 712 w 234"/>
                <a:gd name="T9" fmla="*/ 333 h 195"/>
                <a:gd name="T10" fmla="*/ 374 w 234"/>
                <a:gd name="T11" fmla="*/ 0 h 195"/>
                <a:gd name="T12" fmla="*/ 0 60000 65536"/>
                <a:gd name="T13" fmla="*/ 0 60000 65536"/>
                <a:gd name="T14" fmla="*/ 0 60000 65536"/>
                <a:gd name="T15" fmla="*/ 0 60000 65536"/>
                <a:gd name="T16" fmla="*/ 0 60000 65536"/>
                <a:gd name="T17" fmla="*/ 0 60000 65536"/>
                <a:gd name="T18" fmla="*/ 0 w 234"/>
                <a:gd name="T19" fmla="*/ 0 h 195"/>
                <a:gd name="T20" fmla="*/ 234 w 234"/>
                <a:gd name="T21" fmla="*/ 195 h 195"/>
              </a:gdLst>
              <a:ahLst/>
              <a:cxnLst>
                <a:cxn ang="T12">
                  <a:pos x="T0" y="T1"/>
                </a:cxn>
                <a:cxn ang="T13">
                  <a:pos x="T2" y="T3"/>
                </a:cxn>
                <a:cxn ang="T14">
                  <a:pos x="T4" y="T5"/>
                </a:cxn>
                <a:cxn ang="T15">
                  <a:pos x="T6" y="T7"/>
                </a:cxn>
                <a:cxn ang="T16">
                  <a:pos x="T8" y="T9"/>
                </a:cxn>
                <a:cxn ang="T17">
                  <a:pos x="T10" y="T11"/>
                </a:cxn>
              </a:cxnLst>
              <a:rect l="T18" t="T19" r="T20" b="T21"/>
              <a:pathLst>
                <a:path w="234" h="195">
                  <a:moveTo>
                    <a:pt x="123" y="0"/>
                  </a:moveTo>
                  <a:lnTo>
                    <a:pt x="27" y="42"/>
                  </a:lnTo>
                  <a:lnTo>
                    <a:pt x="0" y="195"/>
                  </a:lnTo>
                  <a:lnTo>
                    <a:pt x="180" y="195"/>
                  </a:lnTo>
                  <a:lnTo>
                    <a:pt x="234" y="111"/>
                  </a:lnTo>
                  <a:lnTo>
                    <a:pt x="123" y="0"/>
                  </a:lnTo>
                  <a:close/>
                </a:path>
              </a:pathLst>
            </a:custGeom>
            <a:solidFill>
              <a:srgbClr val="FFFFFF"/>
            </a:solidFill>
            <a:ln w="28575">
              <a:solidFill>
                <a:srgbClr val="969696"/>
              </a:solidFill>
              <a:round/>
              <a:headEnd/>
              <a:tailEnd/>
            </a:ln>
          </p:spPr>
          <p:txBody>
            <a:bodyPr wrap="none" lIns="0" tIns="0" rIns="0" bIns="0" anchor="ctr">
              <a:spAutoFit/>
            </a:bodyPr>
            <a:lstStyle/>
            <a:p>
              <a:endParaRPr lang="en-US"/>
            </a:p>
          </p:txBody>
        </p:sp>
        <p:sp>
          <p:nvSpPr>
            <p:cNvPr id="22602" name="Line 18"/>
            <p:cNvSpPr>
              <a:spLocks noChangeShapeType="1"/>
            </p:cNvSpPr>
            <p:nvPr/>
          </p:nvSpPr>
          <p:spPr bwMode="auto">
            <a:xfrm flipH="1">
              <a:off x="2703" y="891"/>
              <a:ext cx="147" cy="106"/>
            </a:xfrm>
            <a:prstGeom prst="line">
              <a:avLst/>
            </a:prstGeom>
            <a:noFill/>
            <a:ln w="28575">
              <a:solidFill>
                <a:srgbClr val="969696"/>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22535" name="Rectangle 19"/>
          <p:cNvSpPr>
            <a:spLocks noGrp="1" noChangeArrowheads="1"/>
          </p:cNvSpPr>
          <p:nvPr>
            <p:ph type="title"/>
          </p:nvPr>
        </p:nvSpPr>
        <p:spPr/>
        <p:txBody>
          <a:bodyPr/>
          <a:lstStyle/>
          <a:p>
            <a:r>
              <a:rPr lang="en-US" smtClean="0"/>
              <a:t>Stage 2: Rules "set up" the claim</a:t>
            </a:r>
          </a:p>
        </p:txBody>
      </p:sp>
      <p:grpSp>
        <p:nvGrpSpPr>
          <p:cNvPr id="22536" name="Group 20"/>
          <p:cNvGrpSpPr>
            <a:grpSpLocks/>
          </p:cNvGrpSpPr>
          <p:nvPr/>
        </p:nvGrpSpPr>
        <p:grpSpPr bwMode="auto">
          <a:xfrm>
            <a:off x="517525" y="869950"/>
            <a:ext cx="1323975" cy="976313"/>
            <a:chOff x="2083" y="1606"/>
            <a:chExt cx="1489" cy="1097"/>
          </a:xfrm>
        </p:grpSpPr>
        <p:sp>
          <p:nvSpPr>
            <p:cNvPr id="22564" name="Rectangle 21"/>
            <p:cNvSpPr>
              <a:spLocks noChangeArrowheads="1"/>
            </p:cNvSpPr>
            <p:nvPr/>
          </p:nvSpPr>
          <p:spPr bwMode="auto">
            <a:xfrm>
              <a:off x="2083" y="1606"/>
              <a:ext cx="1489" cy="1097"/>
            </a:xfrm>
            <a:prstGeom prst="rect">
              <a:avLst/>
            </a:prstGeom>
            <a:solidFill>
              <a:srgbClr val="B2B2B2"/>
            </a:solidFill>
            <a:ln w="12700" algn="ctr">
              <a:solidFill>
                <a:schemeClr val="bg1"/>
              </a:solidFill>
              <a:miter lim="800000"/>
              <a:headEnd/>
              <a:tailEnd/>
            </a:ln>
          </p:spPr>
          <p:txBody>
            <a:bodyPr lIns="0" tIns="0" rIns="0" bIns="0" anchor="ctr">
              <a:spAutoFit/>
            </a:bodyPr>
            <a:lstStyle/>
            <a:p>
              <a:endParaRPr lang="en-US"/>
            </a:p>
          </p:txBody>
        </p:sp>
        <p:sp>
          <p:nvSpPr>
            <p:cNvPr id="22565" name="Freeform 22"/>
            <p:cNvSpPr>
              <a:spLocks/>
            </p:cNvSpPr>
            <p:nvPr/>
          </p:nvSpPr>
          <p:spPr bwMode="auto">
            <a:xfrm>
              <a:off x="3351" y="2073"/>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22566" name="Freeform 23"/>
            <p:cNvSpPr>
              <a:spLocks/>
            </p:cNvSpPr>
            <p:nvPr/>
          </p:nvSpPr>
          <p:spPr bwMode="auto">
            <a:xfrm>
              <a:off x="3351" y="2259"/>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22567" name="Freeform 24"/>
            <p:cNvSpPr>
              <a:spLocks/>
            </p:cNvSpPr>
            <p:nvPr/>
          </p:nvSpPr>
          <p:spPr bwMode="auto">
            <a:xfrm>
              <a:off x="2238" y="2493"/>
              <a:ext cx="114" cy="207"/>
            </a:xfrm>
            <a:custGeom>
              <a:avLst/>
              <a:gdLst>
                <a:gd name="T0" fmla="*/ 66 w 114"/>
                <a:gd name="T1" fmla="*/ 0 h 207"/>
                <a:gd name="T2" fmla="*/ 0 w 114"/>
                <a:gd name="T3" fmla="*/ 207 h 207"/>
                <a:gd name="T4" fmla="*/ 54 w 114"/>
                <a:gd name="T5" fmla="*/ 207 h 207"/>
                <a:gd name="T6" fmla="*/ 114 w 114"/>
                <a:gd name="T7" fmla="*/ 18 h 207"/>
                <a:gd name="T8" fmla="*/ 66 w 114"/>
                <a:gd name="T9" fmla="*/ 0 h 207"/>
                <a:gd name="T10" fmla="*/ 0 60000 65536"/>
                <a:gd name="T11" fmla="*/ 0 60000 65536"/>
                <a:gd name="T12" fmla="*/ 0 60000 65536"/>
                <a:gd name="T13" fmla="*/ 0 60000 65536"/>
                <a:gd name="T14" fmla="*/ 0 60000 65536"/>
                <a:gd name="T15" fmla="*/ 0 w 114"/>
                <a:gd name="T16" fmla="*/ 0 h 207"/>
                <a:gd name="T17" fmla="*/ 114 w 114"/>
                <a:gd name="T18" fmla="*/ 207 h 207"/>
              </a:gdLst>
              <a:ahLst/>
              <a:cxnLst>
                <a:cxn ang="T10">
                  <a:pos x="T0" y="T1"/>
                </a:cxn>
                <a:cxn ang="T11">
                  <a:pos x="T2" y="T3"/>
                </a:cxn>
                <a:cxn ang="T12">
                  <a:pos x="T4" y="T5"/>
                </a:cxn>
                <a:cxn ang="T13">
                  <a:pos x="T6" y="T7"/>
                </a:cxn>
                <a:cxn ang="T14">
                  <a:pos x="T8" y="T9"/>
                </a:cxn>
              </a:cxnLst>
              <a:rect l="T15" t="T16" r="T17" b="T18"/>
              <a:pathLst>
                <a:path w="114" h="207">
                  <a:moveTo>
                    <a:pt x="66" y="0"/>
                  </a:moveTo>
                  <a:lnTo>
                    <a:pt x="0" y="207"/>
                  </a:lnTo>
                  <a:lnTo>
                    <a:pt x="54" y="207"/>
                  </a:lnTo>
                  <a:lnTo>
                    <a:pt x="114" y="18"/>
                  </a:lnTo>
                  <a:lnTo>
                    <a:pt x="66"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22568" name="Freeform 25"/>
            <p:cNvSpPr>
              <a:spLocks/>
            </p:cNvSpPr>
            <p:nvPr/>
          </p:nvSpPr>
          <p:spPr bwMode="auto">
            <a:xfrm>
              <a:off x="2436" y="2541"/>
              <a:ext cx="102" cy="159"/>
            </a:xfrm>
            <a:custGeom>
              <a:avLst/>
              <a:gdLst>
                <a:gd name="T0" fmla="*/ 51 w 102"/>
                <a:gd name="T1" fmla="*/ 0 h 159"/>
                <a:gd name="T2" fmla="*/ 0 w 102"/>
                <a:gd name="T3" fmla="*/ 159 h 159"/>
                <a:gd name="T4" fmla="*/ 54 w 102"/>
                <a:gd name="T5" fmla="*/ 159 h 159"/>
                <a:gd name="T6" fmla="*/ 102 w 102"/>
                <a:gd name="T7" fmla="*/ 0 h 159"/>
                <a:gd name="T8" fmla="*/ 51 w 102"/>
                <a:gd name="T9" fmla="*/ 0 h 159"/>
                <a:gd name="T10" fmla="*/ 0 60000 65536"/>
                <a:gd name="T11" fmla="*/ 0 60000 65536"/>
                <a:gd name="T12" fmla="*/ 0 60000 65536"/>
                <a:gd name="T13" fmla="*/ 0 60000 65536"/>
                <a:gd name="T14" fmla="*/ 0 60000 65536"/>
                <a:gd name="T15" fmla="*/ 0 w 102"/>
                <a:gd name="T16" fmla="*/ 0 h 159"/>
                <a:gd name="T17" fmla="*/ 102 w 102"/>
                <a:gd name="T18" fmla="*/ 159 h 159"/>
              </a:gdLst>
              <a:ahLst/>
              <a:cxnLst>
                <a:cxn ang="T10">
                  <a:pos x="T0" y="T1"/>
                </a:cxn>
                <a:cxn ang="T11">
                  <a:pos x="T2" y="T3"/>
                </a:cxn>
                <a:cxn ang="T12">
                  <a:pos x="T4" y="T5"/>
                </a:cxn>
                <a:cxn ang="T13">
                  <a:pos x="T6" y="T7"/>
                </a:cxn>
                <a:cxn ang="T14">
                  <a:pos x="T8" y="T9"/>
                </a:cxn>
              </a:cxnLst>
              <a:rect l="T15" t="T16" r="T17" b="T18"/>
              <a:pathLst>
                <a:path w="102" h="159">
                  <a:moveTo>
                    <a:pt x="51" y="0"/>
                  </a:moveTo>
                  <a:lnTo>
                    <a:pt x="0" y="159"/>
                  </a:lnTo>
                  <a:lnTo>
                    <a:pt x="54" y="159"/>
                  </a:lnTo>
                  <a:lnTo>
                    <a:pt x="102" y="0"/>
                  </a:lnTo>
                  <a:lnTo>
                    <a:pt x="51"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22569" name="Rectangle 26"/>
            <p:cNvSpPr>
              <a:spLocks noChangeArrowheads="1"/>
            </p:cNvSpPr>
            <p:nvPr/>
          </p:nvSpPr>
          <p:spPr bwMode="auto">
            <a:xfrm>
              <a:off x="2762" y="1606"/>
              <a:ext cx="810" cy="248"/>
            </a:xfrm>
            <a:prstGeom prst="rect">
              <a:avLst/>
            </a:prstGeom>
            <a:solidFill>
              <a:srgbClr val="009900"/>
            </a:solidFill>
            <a:ln w="12700" algn="ctr">
              <a:solidFill>
                <a:schemeClr val="bg1"/>
              </a:solidFill>
              <a:miter lim="800000"/>
              <a:headEnd/>
              <a:tailEnd/>
            </a:ln>
          </p:spPr>
          <p:txBody>
            <a:bodyPr wrap="none" lIns="0" tIns="0" rIns="0" bIns="0" anchor="ctr">
              <a:spAutoFit/>
            </a:bodyPr>
            <a:lstStyle/>
            <a:p>
              <a:endParaRPr lang="en-US"/>
            </a:p>
          </p:txBody>
        </p:sp>
        <p:sp>
          <p:nvSpPr>
            <p:cNvPr id="22570" name="Rectangle 27"/>
            <p:cNvSpPr>
              <a:spLocks noChangeArrowheads="1"/>
            </p:cNvSpPr>
            <p:nvPr/>
          </p:nvSpPr>
          <p:spPr bwMode="auto">
            <a:xfrm>
              <a:off x="2778" y="1874"/>
              <a:ext cx="62" cy="827"/>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22571" name="AutoShape 28"/>
            <p:cNvSpPr>
              <a:spLocks noChangeArrowheads="1"/>
            </p:cNvSpPr>
            <p:nvPr/>
          </p:nvSpPr>
          <p:spPr bwMode="auto">
            <a:xfrm rot="2681173">
              <a:off x="2441" y="1752"/>
              <a:ext cx="559" cy="573"/>
            </a:xfrm>
            <a:prstGeom prst="irregularSeal2">
              <a:avLst/>
            </a:prstGeom>
            <a:gradFill rotWithShape="1">
              <a:gsLst>
                <a:gs pos="0">
                  <a:srgbClr val="FFFF66"/>
                </a:gs>
                <a:gs pos="100000">
                  <a:srgbClr val="FF0000"/>
                </a:gs>
              </a:gsLst>
              <a:path path="shape">
                <a:fillToRect l="50000" t="50000" r="50000" b="50000"/>
              </a:path>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endParaRPr lang="en-US"/>
            </a:p>
          </p:txBody>
        </p:sp>
        <p:sp>
          <p:nvSpPr>
            <p:cNvPr id="22572" name="Freeform 29"/>
            <p:cNvSpPr>
              <a:spLocks/>
            </p:cNvSpPr>
            <p:nvPr/>
          </p:nvSpPr>
          <p:spPr bwMode="auto">
            <a:xfrm>
              <a:off x="2219" y="2561"/>
              <a:ext cx="369" cy="104"/>
            </a:xfrm>
            <a:custGeom>
              <a:avLst/>
              <a:gdLst>
                <a:gd name="T0" fmla="*/ 0 w 992"/>
                <a:gd name="T1" fmla="*/ 0 h 280"/>
                <a:gd name="T2" fmla="*/ 19 w 992"/>
                <a:gd name="T3" fmla="*/ 4 h 280"/>
                <a:gd name="T4" fmla="*/ 18 w 992"/>
                <a:gd name="T5" fmla="*/ 5 h 280"/>
                <a:gd name="T6" fmla="*/ 0 w 992"/>
                <a:gd name="T7" fmla="*/ 1 h 280"/>
                <a:gd name="T8" fmla="*/ 0 w 992"/>
                <a:gd name="T9" fmla="*/ 0 h 280"/>
                <a:gd name="T10" fmla="*/ 0 60000 65536"/>
                <a:gd name="T11" fmla="*/ 0 60000 65536"/>
                <a:gd name="T12" fmla="*/ 0 60000 65536"/>
                <a:gd name="T13" fmla="*/ 0 60000 65536"/>
                <a:gd name="T14" fmla="*/ 0 60000 65536"/>
                <a:gd name="T15" fmla="*/ 0 w 992"/>
                <a:gd name="T16" fmla="*/ 0 h 280"/>
                <a:gd name="T17" fmla="*/ 992 w 992"/>
                <a:gd name="T18" fmla="*/ 280 h 280"/>
              </a:gdLst>
              <a:ahLst/>
              <a:cxnLst>
                <a:cxn ang="T10">
                  <a:pos x="T0" y="T1"/>
                </a:cxn>
                <a:cxn ang="T11">
                  <a:pos x="T2" y="T3"/>
                </a:cxn>
                <a:cxn ang="T12">
                  <a:pos x="T4" y="T5"/>
                </a:cxn>
                <a:cxn ang="T13">
                  <a:pos x="T6" y="T7"/>
                </a:cxn>
                <a:cxn ang="T14">
                  <a:pos x="T8" y="T9"/>
                </a:cxn>
              </a:cxnLst>
              <a:rect l="T15" t="T16" r="T17" b="T18"/>
              <a:pathLst>
                <a:path w="992" h="280">
                  <a:moveTo>
                    <a:pt x="0" y="0"/>
                  </a:moveTo>
                  <a:lnTo>
                    <a:pt x="992" y="240"/>
                  </a:lnTo>
                  <a:lnTo>
                    <a:pt x="936" y="280"/>
                  </a:lnTo>
                  <a:lnTo>
                    <a:pt x="16" y="56"/>
                  </a:lnTo>
                  <a:lnTo>
                    <a:pt x="0" y="0"/>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22573" name="Freeform 30"/>
            <p:cNvSpPr>
              <a:spLocks/>
            </p:cNvSpPr>
            <p:nvPr/>
          </p:nvSpPr>
          <p:spPr bwMode="auto">
            <a:xfrm>
              <a:off x="3429" y="2008"/>
              <a:ext cx="51" cy="375"/>
            </a:xfrm>
            <a:custGeom>
              <a:avLst/>
              <a:gdLst>
                <a:gd name="T0" fmla="*/ 0 w 136"/>
                <a:gd name="T1" fmla="*/ 0 h 1008"/>
                <a:gd name="T2" fmla="*/ 2 w 136"/>
                <a:gd name="T3" fmla="*/ 19 h 1008"/>
                <a:gd name="T4" fmla="*/ 3 w 136"/>
                <a:gd name="T5" fmla="*/ 17 h 1008"/>
                <a:gd name="T6" fmla="*/ 1 w 136"/>
                <a:gd name="T7" fmla="*/ 1 h 1008"/>
                <a:gd name="T8" fmla="*/ 0 w 136"/>
                <a:gd name="T9" fmla="*/ 0 h 1008"/>
                <a:gd name="T10" fmla="*/ 0 60000 65536"/>
                <a:gd name="T11" fmla="*/ 0 60000 65536"/>
                <a:gd name="T12" fmla="*/ 0 60000 65536"/>
                <a:gd name="T13" fmla="*/ 0 60000 65536"/>
                <a:gd name="T14" fmla="*/ 0 60000 65536"/>
                <a:gd name="T15" fmla="*/ 0 w 136"/>
                <a:gd name="T16" fmla="*/ 0 h 1008"/>
                <a:gd name="T17" fmla="*/ 136 w 136"/>
                <a:gd name="T18" fmla="*/ 1008 h 1008"/>
              </a:gdLst>
              <a:ahLst/>
              <a:cxnLst>
                <a:cxn ang="T10">
                  <a:pos x="T0" y="T1"/>
                </a:cxn>
                <a:cxn ang="T11">
                  <a:pos x="T2" y="T3"/>
                </a:cxn>
                <a:cxn ang="T12">
                  <a:pos x="T4" y="T5"/>
                </a:cxn>
                <a:cxn ang="T13">
                  <a:pos x="T6" y="T7"/>
                </a:cxn>
                <a:cxn ang="T14">
                  <a:pos x="T8" y="T9"/>
                </a:cxn>
              </a:cxnLst>
              <a:rect l="T15" t="T16" r="T17" b="T18"/>
              <a:pathLst>
                <a:path w="136" h="1008">
                  <a:moveTo>
                    <a:pt x="0" y="0"/>
                  </a:moveTo>
                  <a:lnTo>
                    <a:pt x="80" y="1008"/>
                  </a:lnTo>
                  <a:lnTo>
                    <a:pt x="136" y="920"/>
                  </a:lnTo>
                  <a:lnTo>
                    <a:pt x="56" y="48"/>
                  </a:lnTo>
                  <a:lnTo>
                    <a:pt x="0" y="0"/>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22574" name="Rectangle 31"/>
            <p:cNvSpPr>
              <a:spLocks noChangeArrowheads="1"/>
            </p:cNvSpPr>
            <p:nvPr/>
          </p:nvSpPr>
          <p:spPr bwMode="auto">
            <a:xfrm>
              <a:off x="2124" y="1610"/>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22575" name="Rectangle 32"/>
            <p:cNvSpPr>
              <a:spLocks noChangeArrowheads="1"/>
            </p:cNvSpPr>
            <p:nvPr/>
          </p:nvSpPr>
          <p:spPr bwMode="auto">
            <a:xfrm rot="5400000">
              <a:off x="306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22576" name="Rectangle 33"/>
            <p:cNvSpPr>
              <a:spLocks noChangeArrowheads="1"/>
            </p:cNvSpPr>
            <p:nvPr/>
          </p:nvSpPr>
          <p:spPr bwMode="auto">
            <a:xfrm rot="5400000">
              <a:off x="339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nvGrpSpPr>
            <p:cNvPr id="22577" name="Group 34"/>
            <p:cNvGrpSpPr>
              <a:grpSpLocks/>
            </p:cNvGrpSpPr>
            <p:nvPr/>
          </p:nvGrpSpPr>
          <p:grpSpPr bwMode="auto">
            <a:xfrm>
              <a:off x="2221" y="1871"/>
              <a:ext cx="518" cy="782"/>
              <a:chOff x="2400" y="1656"/>
              <a:chExt cx="752" cy="1136"/>
            </a:xfrm>
          </p:grpSpPr>
          <p:sp>
            <p:nvSpPr>
              <p:cNvPr id="22590" name="Freeform 35"/>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folHlink"/>
              </a:solidFill>
              <a:ln w="12700">
                <a:solidFill>
                  <a:schemeClr val="bg1"/>
                </a:solidFill>
                <a:round/>
                <a:headEnd/>
                <a:tailEnd/>
              </a:ln>
            </p:spPr>
            <p:txBody>
              <a:bodyPr wrap="none" lIns="0" tIns="0" rIns="0" bIns="0" anchor="ctr">
                <a:spAutoFit/>
              </a:bodyPr>
              <a:lstStyle/>
              <a:p>
                <a:endParaRPr lang="en-US"/>
              </a:p>
            </p:txBody>
          </p:sp>
          <p:sp>
            <p:nvSpPr>
              <p:cNvPr id="22591" name="Freeform 36"/>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22592" name="Freeform 37"/>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22593" name="Freeform 38"/>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22594" name="Freeform 39"/>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lIns="0" tIns="0" rIns="0" bIns="0" anchor="ctr">
                <a:spAutoFit/>
              </a:bodyPr>
              <a:lstStyle/>
              <a:p>
                <a:endParaRPr lang="en-US"/>
              </a:p>
            </p:txBody>
          </p:sp>
          <p:sp>
            <p:nvSpPr>
              <p:cNvPr id="22595" name="Line 40"/>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596" name="Line 41"/>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22578" name="Group 42"/>
            <p:cNvGrpSpPr>
              <a:grpSpLocks/>
            </p:cNvGrpSpPr>
            <p:nvPr/>
          </p:nvGrpSpPr>
          <p:grpSpPr bwMode="auto">
            <a:xfrm rot="-6511945">
              <a:off x="2834" y="1842"/>
              <a:ext cx="518" cy="783"/>
              <a:chOff x="2400" y="1656"/>
              <a:chExt cx="752" cy="1136"/>
            </a:xfrm>
          </p:grpSpPr>
          <p:sp>
            <p:nvSpPr>
              <p:cNvPr id="22583" name="Freeform 43"/>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tx1"/>
              </a:solidFill>
              <a:ln w="12700">
                <a:solidFill>
                  <a:schemeClr val="bg1"/>
                </a:solidFill>
                <a:round/>
                <a:headEnd/>
                <a:tailEnd/>
              </a:ln>
            </p:spPr>
            <p:txBody>
              <a:bodyPr wrap="none" lIns="0" tIns="0" rIns="0" bIns="0" anchor="ctr">
                <a:spAutoFit/>
              </a:bodyPr>
              <a:lstStyle/>
              <a:p>
                <a:endParaRPr lang="en-US"/>
              </a:p>
            </p:txBody>
          </p:sp>
          <p:sp>
            <p:nvSpPr>
              <p:cNvPr id="22584" name="Freeform 44"/>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22585" name="Freeform 45"/>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22586" name="Freeform 46"/>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22587" name="Freeform 47"/>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22588" name="Line 48"/>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2589" name="Line 49"/>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22579" name="Freeform 50"/>
            <p:cNvSpPr>
              <a:spLocks/>
            </p:cNvSpPr>
            <p:nvPr/>
          </p:nvSpPr>
          <p:spPr bwMode="auto">
            <a:xfrm>
              <a:off x="2689" y="2097"/>
              <a:ext cx="62" cy="351"/>
            </a:xfrm>
            <a:custGeom>
              <a:avLst/>
              <a:gdLst>
                <a:gd name="T0" fmla="*/ 3 w 168"/>
                <a:gd name="T1" fmla="*/ 18 h 944"/>
                <a:gd name="T2" fmla="*/ 0 w 168"/>
                <a:gd name="T3" fmla="*/ 0 h 944"/>
                <a:gd name="T4" fmla="*/ 0 w 168"/>
                <a:gd name="T5" fmla="*/ 1 h 944"/>
                <a:gd name="T6" fmla="*/ 2 w 168"/>
                <a:gd name="T7" fmla="*/ 17 h 944"/>
                <a:gd name="T8" fmla="*/ 3 w 168"/>
                <a:gd name="T9" fmla="*/ 18 h 944"/>
                <a:gd name="T10" fmla="*/ 0 60000 65536"/>
                <a:gd name="T11" fmla="*/ 0 60000 65536"/>
                <a:gd name="T12" fmla="*/ 0 60000 65536"/>
                <a:gd name="T13" fmla="*/ 0 60000 65536"/>
                <a:gd name="T14" fmla="*/ 0 60000 65536"/>
                <a:gd name="T15" fmla="*/ 0 w 168"/>
                <a:gd name="T16" fmla="*/ 0 h 944"/>
                <a:gd name="T17" fmla="*/ 168 w 168"/>
                <a:gd name="T18" fmla="*/ 944 h 944"/>
              </a:gdLst>
              <a:ahLst/>
              <a:cxnLst>
                <a:cxn ang="T10">
                  <a:pos x="T0" y="T1"/>
                </a:cxn>
                <a:cxn ang="T11">
                  <a:pos x="T2" y="T3"/>
                </a:cxn>
                <a:cxn ang="T12">
                  <a:pos x="T4" y="T5"/>
                </a:cxn>
                <a:cxn ang="T13">
                  <a:pos x="T6" y="T7"/>
                </a:cxn>
                <a:cxn ang="T14">
                  <a:pos x="T8" y="T9"/>
                </a:cxn>
              </a:cxnLst>
              <a:rect l="T15" t="T16" r="T17" b="T18"/>
              <a:pathLst>
                <a:path w="168" h="944">
                  <a:moveTo>
                    <a:pt x="168" y="944"/>
                  </a:moveTo>
                  <a:lnTo>
                    <a:pt x="24" y="0"/>
                  </a:lnTo>
                  <a:lnTo>
                    <a:pt x="0" y="48"/>
                  </a:lnTo>
                  <a:lnTo>
                    <a:pt x="128" y="920"/>
                  </a:lnTo>
                  <a:lnTo>
                    <a:pt x="168" y="944"/>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22580" name="Freeform 51"/>
            <p:cNvSpPr>
              <a:spLocks/>
            </p:cNvSpPr>
            <p:nvPr/>
          </p:nvSpPr>
          <p:spPr bwMode="auto">
            <a:xfrm>
              <a:off x="2382" y="1853"/>
              <a:ext cx="354" cy="78"/>
            </a:xfrm>
            <a:custGeom>
              <a:avLst/>
              <a:gdLst>
                <a:gd name="T0" fmla="*/ 0 w 952"/>
                <a:gd name="T1" fmla="*/ 1 h 208"/>
                <a:gd name="T2" fmla="*/ 1 w 952"/>
                <a:gd name="T3" fmla="*/ 0 h 208"/>
                <a:gd name="T4" fmla="*/ 18 w 952"/>
                <a:gd name="T5" fmla="*/ 3 h 208"/>
                <a:gd name="T6" fmla="*/ 18 w 952"/>
                <a:gd name="T7" fmla="*/ 4 h 208"/>
                <a:gd name="T8" fmla="*/ 0 w 952"/>
                <a:gd name="T9" fmla="*/ 1 h 208"/>
                <a:gd name="T10" fmla="*/ 0 60000 65536"/>
                <a:gd name="T11" fmla="*/ 0 60000 65536"/>
                <a:gd name="T12" fmla="*/ 0 60000 65536"/>
                <a:gd name="T13" fmla="*/ 0 60000 65536"/>
                <a:gd name="T14" fmla="*/ 0 60000 65536"/>
                <a:gd name="T15" fmla="*/ 0 w 952"/>
                <a:gd name="T16" fmla="*/ 0 h 208"/>
                <a:gd name="T17" fmla="*/ 952 w 952"/>
                <a:gd name="T18" fmla="*/ 208 h 208"/>
              </a:gdLst>
              <a:ahLst/>
              <a:cxnLst>
                <a:cxn ang="T10">
                  <a:pos x="T0" y="T1"/>
                </a:cxn>
                <a:cxn ang="T11">
                  <a:pos x="T2" y="T3"/>
                </a:cxn>
                <a:cxn ang="T12">
                  <a:pos x="T4" y="T5"/>
                </a:cxn>
                <a:cxn ang="T13">
                  <a:pos x="T6" y="T7"/>
                </a:cxn>
                <a:cxn ang="T14">
                  <a:pos x="T8" y="T9"/>
                </a:cxn>
              </a:cxnLst>
              <a:rect l="T15" t="T16" r="T17" b="T18"/>
              <a:pathLst>
                <a:path w="952" h="208">
                  <a:moveTo>
                    <a:pt x="0" y="40"/>
                  </a:moveTo>
                  <a:lnTo>
                    <a:pt x="88" y="0"/>
                  </a:lnTo>
                  <a:lnTo>
                    <a:pt x="936" y="160"/>
                  </a:lnTo>
                  <a:lnTo>
                    <a:pt x="952" y="208"/>
                  </a:lnTo>
                  <a:lnTo>
                    <a:pt x="0" y="40"/>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22581" name="Rectangle 52"/>
            <p:cNvSpPr>
              <a:spLocks noChangeArrowheads="1"/>
            </p:cNvSpPr>
            <p:nvPr/>
          </p:nvSpPr>
          <p:spPr bwMode="auto">
            <a:xfrm>
              <a:off x="2124" y="2018"/>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22582" name="Rectangle 53"/>
            <p:cNvSpPr>
              <a:spLocks noChangeArrowheads="1"/>
            </p:cNvSpPr>
            <p:nvPr/>
          </p:nvSpPr>
          <p:spPr bwMode="auto">
            <a:xfrm>
              <a:off x="2124" y="2426"/>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sp>
        <p:nvSpPr>
          <p:cNvPr id="22537" name="Text Box 54"/>
          <p:cNvSpPr txBox="1">
            <a:spLocks noChangeArrowheads="1"/>
          </p:cNvSpPr>
          <p:nvPr/>
        </p:nvSpPr>
        <p:spPr bwMode="auto">
          <a:xfrm>
            <a:off x="2039938" y="4549775"/>
            <a:ext cx="105092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1800" b="1"/>
              <a:t>workplan</a:t>
            </a:r>
          </a:p>
        </p:txBody>
      </p:sp>
      <p:sp>
        <p:nvSpPr>
          <p:cNvPr id="22538" name="Text Box 55"/>
          <p:cNvSpPr txBox="1">
            <a:spLocks noChangeArrowheads="1"/>
          </p:cNvSpPr>
          <p:nvPr/>
        </p:nvSpPr>
        <p:spPr bwMode="auto">
          <a:xfrm>
            <a:off x="1933575" y="788988"/>
            <a:ext cx="210185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1800" b="1"/>
              <a:t>segment: normal</a:t>
            </a:r>
          </a:p>
        </p:txBody>
      </p:sp>
      <p:grpSp>
        <p:nvGrpSpPr>
          <p:cNvPr id="22539" name="Group 56"/>
          <p:cNvGrpSpPr>
            <a:grpSpLocks/>
          </p:cNvGrpSpPr>
          <p:nvPr/>
        </p:nvGrpSpPr>
        <p:grpSpPr bwMode="auto">
          <a:xfrm>
            <a:off x="1844675" y="1155700"/>
            <a:ext cx="2386013" cy="674688"/>
            <a:chOff x="1162" y="786"/>
            <a:chExt cx="1503" cy="425"/>
          </a:xfrm>
        </p:grpSpPr>
        <p:grpSp>
          <p:nvGrpSpPr>
            <p:cNvPr id="22548" name="Group 57"/>
            <p:cNvGrpSpPr>
              <a:grpSpLocks/>
            </p:cNvGrpSpPr>
            <p:nvPr/>
          </p:nvGrpSpPr>
          <p:grpSpPr bwMode="auto">
            <a:xfrm>
              <a:off x="1481" y="786"/>
              <a:ext cx="631" cy="425"/>
              <a:chOff x="2984" y="3331"/>
              <a:chExt cx="845" cy="569"/>
            </a:xfrm>
          </p:grpSpPr>
          <p:sp>
            <p:nvSpPr>
              <p:cNvPr id="22551" name="AutoShape 58"/>
              <p:cNvSpPr>
                <a:spLocks noChangeArrowheads="1"/>
              </p:cNvSpPr>
              <p:nvPr/>
            </p:nvSpPr>
            <p:spPr bwMode="auto">
              <a:xfrm>
                <a:off x="2984" y="3331"/>
                <a:ext cx="558" cy="569"/>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grpSp>
            <p:nvGrpSpPr>
              <p:cNvPr id="22552" name="Group 59"/>
              <p:cNvGrpSpPr>
                <a:grpSpLocks/>
              </p:cNvGrpSpPr>
              <p:nvPr/>
            </p:nvGrpSpPr>
            <p:grpSpPr bwMode="auto">
              <a:xfrm>
                <a:off x="3386" y="3487"/>
                <a:ext cx="443" cy="398"/>
                <a:chOff x="4838" y="2218"/>
                <a:chExt cx="395" cy="355"/>
              </a:xfrm>
            </p:grpSpPr>
            <p:sp>
              <p:nvSpPr>
                <p:cNvPr id="22553" name="Freeform 60"/>
                <p:cNvSpPr>
                  <a:spLocks/>
                </p:cNvSpPr>
                <p:nvPr/>
              </p:nvSpPr>
              <p:spPr bwMode="auto">
                <a:xfrm>
                  <a:off x="4888" y="2251"/>
                  <a:ext cx="294" cy="113"/>
                </a:xfrm>
                <a:custGeom>
                  <a:avLst/>
                  <a:gdLst>
                    <a:gd name="T0" fmla="*/ 13 w 839"/>
                    <a:gd name="T1" fmla="*/ 4 h 319"/>
                    <a:gd name="T2" fmla="*/ 12 w 839"/>
                    <a:gd name="T3" fmla="*/ 3 h 319"/>
                    <a:gd name="T4" fmla="*/ 12 w 839"/>
                    <a:gd name="T5" fmla="*/ 3 h 319"/>
                    <a:gd name="T6" fmla="*/ 11 w 839"/>
                    <a:gd name="T7" fmla="*/ 3 h 319"/>
                    <a:gd name="T8" fmla="*/ 11 w 839"/>
                    <a:gd name="T9" fmla="*/ 4 h 319"/>
                    <a:gd name="T10" fmla="*/ 11 w 839"/>
                    <a:gd name="T11" fmla="*/ 4 h 319"/>
                    <a:gd name="T12" fmla="*/ 11 w 839"/>
                    <a:gd name="T13" fmla="*/ 4 h 319"/>
                    <a:gd name="T14" fmla="*/ 11 w 839"/>
                    <a:gd name="T15" fmla="*/ 4 h 319"/>
                    <a:gd name="T16" fmla="*/ 10 w 839"/>
                    <a:gd name="T17" fmla="*/ 4 h 319"/>
                    <a:gd name="T18" fmla="*/ 9 w 839"/>
                    <a:gd name="T19" fmla="*/ 4 h 319"/>
                    <a:gd name="T20" fmla="*/ 9 w 839"/>
                    <a:gd name="T21" fmla="*/ 3 h 319"/>
                    <a:gd name="T22" fmla="*/ 9 w 839"/>
                    <a:gd name="T23" fmla="*/ 3 h 319"/>
                    <a:gd name="T24" fmla="*/ 8 w 839"/>
                    <a:gd name="T25" fmla="*/ 2 h 319"/>
                    <a:gd name="T26" fmla="*/ 7 w 839"/>
                    <a:gd name="T27" fmla="*/ 2 h 319"/>
                    <a:gd name="T28" fmla="*/ 6 w 839"/>
                    <a:gd name="T29" fmla="*/ 2 h 319"/>
                    <a:gd name="T30" fmla="*/ 6 w 839"/>
                    <a:gd name="T31" fmla="*/ 1 h 319"/>
                    <a:gd name="T32" fmla="*/ 5 w 839"/>
                    <a:gd name="T33" fmla="*/ 1 h 319"/>
                    <a:gd name="T34" fmla="*/ 4 w 839"/>
                    <a:gd name="T35" fmla="*/ 1 h 319"/>
                    <a:gd name="T36" fmla="*/ 3 w 839"/>
                    <a:gd name="T37" fmla="*/ 2 h 319"/>
                    <a:gd name="T38" fmla="*/ 3 w 839"/>
                    <a:gd name="T39" fmla="*/ 2 h 319"/>
                    <a:gd name="T40" fmla="*/ 2 w 839"/>
                    <a:gd name="T41" fmla="*/ 2 h 319"/>
                    <a:gd name="T42" fmla="*/ 2 w 839"/>
                    <a:gd name="T43" fmla="*/ 2 h 319"/>
                    <a:gd name="T44" fmla="*/ 2 w 839"/>
                    <a:gd name="T45" fmla="*/ 2 h 319"/>
                    <a:gd name="T46" fmla="*/ 2 w 839"/>
                    <a:gd name="T47" fmla="*/ 1 h 319"/>
                    <a:gd name="T48" fmla="*/ 2 w 839"/>
                    <a:gd name="T49" fmla="*/ 1 h 319"/>
                    <a:gd name="T50" fmla="*/ 1 w 839"/>
                    <a:gd name="T51" fmla="*/ 0 h 319"/>
                    <a:gd name="T52" fmla="*/ 1 w 839"/>
                    <a:gd name="T53" fmla="*/ 0 h 319"/>
                    <a:gd name="T54" fmla="*/ 0 w 839"/>
                    <a:gd name="T55" fmla="*/ 0 h 319"/>
                    <a:gd name="T56" fmla="*/ 0 w 839"/>
                    <a:gd name="T57" fmla="*/ 1 h 319"/>
                    <a:gd name="T58" fmla="*/ 0 w 839"/>
                    <a:gd name="T59" fmla="*/ 1 h 319"/>
                    <a:gd name="T60" fmla="*/ 1 w 839"/>
                    <a:gd name="T61" fmla="*/ 2 h 319"/>
                    <a:gd name="T62" fmla="*/ 1 w 839"/>
                    <a:gd name="T63" fmla="*/ 2 h 319"/>
                    <a:gd name="T64" fmla="*/ 1 w 839"/>
                    <a:gd name="T65" fmla="*/ 2 h 319"/>
                    <a:gd name="T66" fmla="*/ 2 w 839"/>
                    <a:gd name="T67" fmla="*/ 2 h 319"/>
                    <a:gd name="T68" fmla="*/ 3 w 839"/>
                    <a:gd name="T69" fmla="*/ 2 h 319"/>
                    <a:gd name="T70" fmla="*/ 4 w 839"/>
                    <a:gd name="T71" fmla="*/ 2 h 319"/>
                    <a:gd name="T72" fmla="*/ 4 w 839"/>
                    <a:gd name="T73" fmla="*/ 2 h 319"/>
                    <a:gd name="T74" fmla="*/ 5 w 839"/>
                    <a:gd name="T75" fmla="*/ 2 h 319"/>
                    <a:gd name="T76" fmla="*/ 6 w 839"/>
                    <a:gd name="T77" fmla="*/ 3 h 319"/>
                    <a:gd name="T78" fmla="*/ 7 w 839"/>
                    <a:gd name="T79" fmla="*/ 3 h 319"/>
                    <a:gd name="T80" fmla="*/ 8 w 839"/>
                    <a:gd name="T81" fmla="*/ 4 h 319"/>
                    <a:gd name="T82" fmla="*/ 9 w 839"/>
                    <a:gd name="T83" fmla="*/ 4 h 319"/>
                    <a:gd name="T84" fmla="*/ 9 w 839"/>
                    <a:gd name="T85" fmla="*/ 4 h 319"/>
                    <a:gd name="T86" fmla="*/ 10 w 839"/>
                    <a:gd name="T87" fmla="*/ 5 h 319"/>
                    <a:gd name="T88" fmla="*/ 11 w 839"/>
                    <a:gd name="T89" fmla="*/ 5 h 319"/>
                    <a:gd name="T90" fmla="*/ 12 w 839"/>
                    <a:gd name="T91" fmla="*/ 5 h 319"/>
                    <a:gd name="T92" fmla="*/ 12 w 839"/>
                    <a:gd name="T93" fmla="*/ 5 h 319"/>
                    <a:gd name="T94" fmla="*/ 13 w 839"/>
                    <a:gd name="T95" fmla="*/ 4 h 319"/>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839"/>
                    <a:gd name="T145" fmla="*/ 0 h 319"/>
                    <a:gd name="T146" fmla="*/ 839 w 839"/>
                    <a:gd name="T147" fmla="*/ 319 h 319"/>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839" h="319">
                      <a:moveTo>
                        <a:pt x="839" y="242"/>
                      </a:moveTo>
                      <a:lnTo>
                        <a:pt x="837" y="229"/>
                      </a:lnTo>
                      <a:lnTo>
                        <a:pt x="834" y="216"/>
                      </a:lnTo>
                      <a:lnTo>
                        <a:pt x="828" y="204"/>
                      </a:lnTo>
                      <a:lnTo>
                        <a:pt x="821" y="195"/>
                      </a:lnTo>
                      <a:lnTo>
                        <a:pt x="812" y="186"/>
                      </a:lnTo>
                      <a:lnTo>
                        <a:pt x="801" y="180"/>
                      </a:lnTo>
                      <a:lnTo>
                        <a:pt x="789" y="177"/>
                      </a:lnTo>
                      <a:lnTo>
                        <a:pt x="777" y="175"/>
                      </a:lnTo>
                      <a:lnTo>
                        <a:pt x="765" y="177"/>
                      </a:lnTo>
                      <a:lnTo>
                        <a:pt x="753" y="180"/>
                      </a:lnTo>
                      <a:lnTo>
                        <a:pt x="742" y="186"/>
                      </a:lnTo>
                      <a:lnTo>
                        <a:pt x="731" y="195"/>
                      </a:lnTo>
                      <a:lnTo>
                        <a:pt x="724" y="204"/>
                      </a:lnTo>
                      <a:lnTo>
                        <a:pt x="718" y="216"/>
                      </a:lnTo>
                      <a:lnTo>
                        <a:pt x="715" y="229"/>
                      </a:lnTo>
                      <a:lnTo>
                        <a:pt x="713" y="242"/>
                      </a:lnTo>
                      <a:lnTo>
                        <a:pt x="713" y="247"/>
                      </a:lnTo>
                      <a:lnTo>
                        <a:pt x="715" y="251"/>
                      </a:lnTo>
                      <a:lnTo>
                        <a:pt x="715" y="257"/>
                      </a:lnTo>
                      <a:lnTo>
                        <a:pt x="716" y="262"/>
                      </a:lnTo>
                      <a:lnTo>
                        <a:pt x="707" y="262"/>
                      </a:lnTo>
                      <a:lnTo>
                        <a:pt x="698" y="260"/>
                      </a:lnTo>
                      <a:lnTo>
                        <a:pt x="690" y="259"/>
                      </a:lnTo>
                      <a:lnTo>
                        <a:pt x="681" y="256"/>
                      </a:lnTo>
                      <a:lnTo>
                        <a:pt x="672" y="251"/>
                      </a:lnTo>
                      <a:lnTo>
                        <a:pt x="663" y="247"/>
                      </a:lnTo>
                      <a:lnTo>
                        <a:pt x="655" y="242"/>
                      </a:lnTo>
                      <a:lnTo>
                        <a:pt x="648" y="238"/>
                      </a:lnTo>
                      <a:lnTo>
                        <a:pt x="639" y="232"/>
                      </a:lnTo>
                      <a:lnTo>
                        <a:pt x="630" y="222"/>
                      </a:lnTo>
                      <a:lnTo>
                        <a:pt x="619" y="215"/>
                      </a:lnTo>
                      <a:lnTo>
                        <a:pt x="610" y="204"/>
                      </a:lnTo>
                      <a:lnTo>
                        <a:pt x="601" y="195"/>
                      </a:lnTo>
                      <a:lnTo>
                        <a:pt x="590" y="186"/>
                      </a:lnTo>
                      <a:lnTo>
                        <a:pt x="581" y="178"/>
                      </a:lnTo>
                      <a:lnTo>
                        <a:pt x="572" y="171"/>
                      </a:lnTo>
                      <a:lnTo>
                        <a:pt x="558" y="163"/>
                      </a:lnTo>
                      <a:lnTo>
                        <a:pt x="542" y="154"/>
                      </a:lnTo>
                      <a:lnTo>
                        <a:pt x="523" y="145"/>
                      </a:lnTo>
                      <a:lnTo>
                        <a:pt x="505" y="136"/>
                      </a:lnTo>
                      <a:lnTo>
                        <a:pt x="484" y="127"/>
                      </a:lnTo>
                      <a:lnTo>
                        <a:pt x="463" y="119"/>
                      </a:lnTo>
                      <a:lnTo>
                        <a:pt x="443" y="112"/>
                      </a:lnTo>
                      <a:lnTo>
                        <a:pt x="423" y="106"/>
                      </a:lnTo>
                      <a:lnTo>
                        <a:pt x="404" y="101"/>
                      </a:lnTo>
                      <a:lnTo>
                        <a:pt x="382" y="98"/>
                      </a:lnTo>
                      <a:lnTo>
                        <a:pt x="361" y="95"/>
                      </a:lnTo>
                      <a:lnTo>
                        <a:pt x="338" y="92"/>
                      </a:lnTo>
                      <a:lnTo>
                        <a:pt x="317" y="91"/>
                      </a:lnTo>
                      <a:lnTo>
                        <a:pt x="297" y="91"/>
                      </a:lnTo>
                      <a:lnTo>
                        <a:pt x="281" y="91"/>
                      </a:lnTo>
                      <a:lnTo>
                        <a:pt x="265" y="91"/>
                      </a:lnTo>
                      <a:lnTo>
                        <a:pt x="255" y="92"/>
                      </a:lnTo>
                      <a:lnTo>
                        <a:pt x="243" y="95"/>
                      </a:lnTo>
                      <a:lnTo>
                        <a:pt x="231" y="98"/>
                      </a:lnTo>
                      <a:lnTo>
                        <a:pt x="218" y="103"/>
                      </a:lnTo>
                      <a:lnTo>
                        <a:pt x="206" y="107"/>
                      </a:lnTo>
                      <a:lnTo>
                        <a:pt x="194" y="110"/>
                      </a:lnTo>
                      <a:lnTo>
                        <a:pt x="184" y="113"/>
                      </a:lnTo>
                      <a:lnTo>
                        <a:pt x="173" y="115"/>
                      </a:lnTo>
                      <a:lnTo>
                        <a:pt x="165" y="115"/>
                      </a:lnTo>
                      <a:lnTo>
                        <a:pt x="158" y="115"/>
                      </a:lnTo>
                      <a:lnTo>
                        <a:pt x="150" y="115"/>
                      </a:lnTo>
                      <a:lnTo>
                        <a:pt x="143" y="115"/>
                      </a:lnTo>
                      <a:lnTo>
                        <a:pt x="135" y="113"/>
                      </a:lnTo>
                      <a:lnTo>
                        <a:pt x="127" y="112"/>
                      </a:lnTo>
                      <a:lnTo>
                        <a:pt x="120" y="110"/>
                      </a:lnTo>
                      <a:lnTo>
                        <a:pt x="112" y="107"/>
                      </a:lnTo>
                      <a:lnTo>
                        <a:pt x="118" y="98"/>
                      </a:lnTo>
                      <a:lnTo>
                        <a:pt x="123" y="89"/>
                      </a:lnTo>
                      <a:lnTo>
                        <a:pt x="124" y="77"/>
                      </a:lnTo>
                      <a:lnTo>
                        <a:pt x="126" y="66"/>
                      </a:lnTo>
                      <a:lnTo>
                        <a:pt x="124" y="53"/>
                      </a:lnTo>
                      <a:lnTo>
                        <a:pt x="121" y="41"/>
                      </a:lnTo>
                      <a:lnTo>
                        <a:pt x="115" y="30"/>
                      </a:lnTo>
                      <a:lnTo>
                        <a:pt x="108" y="19"/>
                      </a:lnTo>
                      <a:lnTo>
                        <a:pt x="99" y="12"/>
                      </a:lnTo>
                      <a:lnTo>
                        <a:pt x="88" y="4"/>
                      </a:lnTo>
                      <a:lnTo>
                        <a:pt x="76" y="1"/>
                      </a:lnTo>
                      <a:lnTo>
                        <a:pt x="64" y="0"/>
                      </a:lnTo>
                      <a:lnTo>
                        <a:pt x="52" y="1"/>
                      </a:lnTo>
                      <a:lnTo>
                        <a:pt x="39" y="4"/>
                      </a:lnTo>
                      <a:lnTo>
                        <a:pt x="29" y="12"/>
                      </a:lnTo>
                      <a:lnTo>
                        <a:pt x="18" y="19"/>
                      </a:lnTo>
                      <a:lnTo>
                        <a:pt x="11" y="30"/>
                      </a:lnTo>
                      <a:lnTo>
                        <a:pt x="5" y="41"/>
                      </a:lnTo>
                      <a:lnTo>
                        <a:pt x="2" y="53"/>
                      </a:lnTo>
                      <a:lnTo>
                        <a:pt x="0" y="66"/>
                      </a:lnTo>
                      <a:lnTo>
                        <a:pt x="3" y="86"/>
                      </a:lnTo>
                      <a:lnTo>
                        <a:pt x="11" y="103"/>
                      </a:lnTo>
                      <a:lnTo>
                        <a:pt x="21" y="116"/>
                      </a:lnTo>
                      <a:lnTo>
                        <a:pt x="36" y="127"/>
                      </a:lnTo>
                      <a:lnTo>
                        <a:pt x="45" y="133"/>
                      </a:lnTo>
                      <a:lnTo>
                        <a:pt x="55" y="139"/>
                      </a:lnTo>
                      <a:lnTo>
                        <a:pt x="64" y="145"/>
                      </a:lnTo>
                      <a:lnTo>
                        <a:pt x="74" y="150"/>
                      </a:lnTo>
                      <a:lnTo>
                        <a:pt x="83" y="154"/>
                      </a:lnTo>
                      <a:lnTo>
                        <a:pt x="94" y="157"/>
                      </a:lnTo>
                      <a:lnTo>
                        <a:pt x="105" y="160"/>
                      </a:lnTo>
                      <a:lnTo>
                        <a:pt x="114" y="163"/>
                      </a:lnTo>
                      <a:lnTo>
                        <a:pt x="132" y="166"/>
                      </a:lnTo>
                      <a:lnTo>
                        <a:pt x="150" y="168"/>
                      </a:lnTo>
                      <a:lnTo>
                        <a:pt x="168" y="168"/>
                      </a:lnTo>
                      <a:lnTo>
                        <a:pt x="188" y="165"/>
                      </a:lnTo>
                      <a:lnTo>
                        <a:pt x="206" y="163"/>
                      </a:lnTo>
                      <a:lnTo>
                        <a:pt x="225" y="160"/>
                      </a:lnTo>
                      <a:lnTo>
                        <a:pt x="243" y="159"/>
                      </a:lnTo>
                      <a:lnTo>
                        <a:pt x="261" y="157"/>
                      </a:lnTo>
                      <a:lnTo>
                        <a:pt x="270" y="156"/>
                      </a:lnTo>
                      <a:lnTo>
                        <a:pt x="281" y="156"/>
                      </a:lnTo>
                      <a:lnTo>
                        <a:pt x="293" y="154"/>
                      </a:lnTo>
                      <a:lnTo>
                        <a:pt x="308" y="154"/>
                      </a:lnTo>
                      <a:lnTo>
                        <a:pt x="326" y="156"/>
                      </a:lnTo>
                      <a:lnTo>
                        <a:pt x="349" y="159"/>
                      </a:lnTo>
                      <a:lnTo>
                        <a:pt x="376" y="163"/>
                      </a:lnTo>
                      <a:lnTo>
                        <a:pt x="411" y="171"/>
                      </a:lnTo>
                      <a:lnTo>
                        <a:pt x="445" y="182"/>
                      </a:lnTo>
                      <a:lnTo>
                        <a:pt x="472" y="192"/>
                      </a:lnTo>
                      <a:lnTo>
                        <a:pt x="495" y="200"/>
                      </a:lnTo>
                      <a:lnTo>
                        <a:pt x="511" y="209"/>
                      </a:lnTo>
                      <a:lnTo>
                        <a:pt x="525" y="215"/>
                      </a:lnTo>
                      <a:lnTo>
                        <a:pt x="536" y="222"/>
                      </a:lnTo>
                      <a:lnTo>
                        <a:pt x="545" y="227"/>
                      </a:lnTo>
                      <a:lnTo>
                        <a:pt x="554" y="233"/>
                      </a:lnTo>
                      <a:lnTo>
                        <a:pt x="570" y="244"/>
                      </a:lnTo>
                      <a:lnTo>
                        <a:pt x="586" y="254"/>
                      </a:lnTo>
                      <a:lnTo>
                        <a:pt x="602" y="266"/>
                      </a:lnTo>
                      <a:lnTo>
                        <a:pt x="617" y="277"/>
                      </a:lnTo>
                      <a:lnTo>
                        <a:pt x="634" y="288"/>
                      </a:lnTo>
                      <a:lnTo>
                        <a:pt x="651" y="298"/>
                      </a:lnTo>
                      <a:lnTo>
                        <a:pt x="668" y="306"/>
                      </a:lnTo>
                      <a:lnTo>
                        <a:pt x="686" y="312"/>
                      </a:lnTo>
                      <a:lnTo>
                        <a:pt x="699" y="315"/>
                      </a:lnTo>
                      <a:lnTo>
                        <a:pt x="715" y="318"/>
                      </a:lnTo>
                      <a:lnTo>
                        <a:pt x="730" y="319"/>
                      </a:lnTo>
                      <a:lnTo>
                        <a:pt x="745" y="319"/>
                      </a:lnTo>
                      <a:lnTo>
                        <a:pt x="760" y="318"/>
                      </a:lnTo>
                      <a:lnTo>
                        <a:pt x="774" y="315"/>
                      </a:lnTo>
                      <a:lnTo>
                        <a:pt x="787" y="310"/>
                      </a:lnTo>
                      <a:lnTo>
                        <a:pt x="800" y="303"/>
                      </a:lnTo>
                      <a:lnTo>
                        <a:pt x="815" y="294"/>
                      </a:lnTo>
                      <a:lnTo>
                        <a:pt x="828" y="279"/>
                      </a:lnTo>
                      <a:lnTo>
                        <a:pt x="836" y="262"/>
                      </a:lnTo>
                      <a:lnTo>
                        <a:pt x="839" y="242"/>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554" name="Freeform 61"/>
                <p:cNvSpPr>
                  <a:spLocks/>
                </p:cNvSpPr>
                <p:nvPr/>
              </p:nvSpPr>
              <p:spPr bwMode="auto">
                <a:xfrm>
                  <a:off x="4838" y="2408"/>
                  <a:ext cx="145" cy="55"/>
                </a:xfrm>
                <a:custGeom>
                  <a:avLst/>
                  <a:gdLst>
                    <a:gd name="T0" fmla="*/ 0 w 413"/>
                    <a:gd name="T1" fmla="*/ 0 h 156"/>
                    <a:gd name="T2" fmla="*/ 0 w 413"/>
                    <a:gd name="T3" fmla="*/ 0 h 156"/>
                    <a:gd name="T4" fmla="*/ 0 w 413"/>
                    <a:gd name="T5" fmla="*/ 1 h 156"/>
                    <a:gd name="T6" fmla="*/ 1 w 413"/>
                    <a:gd name="T7" fmla="*/ 1 h 156"/>
                    <a:gd name="T8" fmla="*/ 1 w 413"/>
                    <a:gd name="T9" fmla="*/ 2 h 156"/>
                    <a:gd name="T10" fmla="*/ 1 w 413"/>
                    <a:gd name="T11" fmla="*/ 2 h 156"/>
                    <a:gd name="T12" fmla="*/ 2 w 413"/>
                    <a:gd name="T13" fmla="*/ 2 h 156"/>
                    <a:gd name="T14" fmla="*/ 2 w 413"/>
                    <a:gd name="T15" fmla="*/ 2 h 156"/>
                    <a:gd name="T16" fmla="*/ 3 w 413"/>
                    <a:gd name="T17" fmla="*/ 2 h 156"/>
                    <a:gd name="T18" fmla="*/ 4 w 413"/>
                    <a:gd name="T19" fmla="*/ 2 h 156"/>
                    <a:gd name="T20" fmla="*/ 4 w 413"/>
                    <a:gd name="T21" fmla="*/ 2 h 156"/>
                    <a:gd name="T22" fmla="*/ 5 w 413"/>
                    <a:gd name="T23" fmla="*/ 2 h 156"/>
                    <a:gd name="T24" fmla="*/ 5 w 413"/>
                    <a:gd name="T25" fmla="*/ 2 h 156"/>
                    <a:gd name="T26" fmla="*/ 6 w 413"/>
                    <a:gd name="T27" fmla="*/ 1 h 156"/>
                    <a:gd name="T28" fmla="*/ 6 w 413"/>
                    <a:gd name="T29" fmla="*/ 1 h 156"/>
                    <a:gd name="T30" fmla="*/ 6 w 413"/>
                    <a:gd name="T31" fmla="*/ 0 h 156"/>
                    <a:gd name="T32" fmla="*/ 6 w 413"/>
                    <a:gd name="T33" fmla="*/ 0 h 156"/>
                    <a:gd name="T34" fmla="*/ 0 w 413"/>
                    <a:gd name="T35" fmla="*/ 0 h 15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3"/>
                    <a:gd name="T55" fmla="*/ 0 h 156"/>
                    <a:gd name="T56" fmla="*/ 413 w 413"/>
                    <a:gd name="T57" fmla="*/ 156 h 15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3" h="156">
                      <a:moveTo>
                        <a:pt x="0" y="0"/>
                      </a:moveTo>
                      <a:lnTo>
                        <a:pt x="7" y="32"/>
                      </a:lnTo>
                      <a:lnTo>
                        <a:pt x="23" y="62"/>
                      </a:lnTo>
                      <a:lnTo>
                        <a:pt x="42" y="90"/>
                      </a:lnTo>
                      <a:lnTo>
                        <a:pt x="68" y="113"/>
                      </a:lnTo>
                      <a:lnTo>
                        <a:pt x="97" y="131"/>
                      </a:lnTo>
                      <a:lnTo>
                        <a:pt x="130" y="144"/>
                      </a:lnTo>
                      <a:lnTo>
                        <a:pt x="167" y="153"/>
                      </a:lnTo>
                      <a:lnTo>
                        <a:pt x="206" y="156"/>
                      </a:lnTo>
                      <a:lnTo>
                        <a:pt x="246" y="153"/>
                      </a:lnTo>
                      <a:lnTo>
                        <a:pt x="282" y="144"/>
                      </a:lnTo>
                      <a:lnTo>
                        <a:pt x="315" y="131"/>
                      </a:lnTo>
                      <a:lnTo>
                        <a:pt x="346" y="113"/>
                      </a:lnTo>
                      <a:lnTo>
                        <a:pt x="372" y="90"/>
                      </a:lnTo>
                      <a:lnTo>
                        <a:pt x="391" y="62"/>
                      </a:lnTo>
                      <a:lnTo>
                        <a:pt x="405" y="32"/>
                      </a:lnTo>
                      <a:lnTo>
                        <a:pt x="413" y="0"/>
                      </a:lnTo>
                      <a:lnTo>
                        <a:pt x="0" y="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555" name="Freeform 62"/>
                <p:cNvSpPr>
                  <a:spLocks/>
                </p:cNvSpPr>
                <p:nvPr/>
              </p:nvSpPr>
              <p:spPr bwMode="auto">
                <a:xfrm>
                  <a:off x="4854" y="2282"/>
                  <a:ext cx="60" cy="131"/>
                </a:xfrm>
                <a:custGeom>
                  <a:avLst/>
                  <a:gdLst>
                    <a:gd name="T0" fmla="*/ 0 w 170"/>
                    <a:gd name="T1" fmla="*/ 6 h 373"/>
                    <a:gd name="T2" fmla="*/ 2 w 170"/>
                    <a:gd name="T3" fmla="*/ 0 h 373"/>
                    <a:gd name="T4" fmla="*/ 2 w 170"/>
                    <a:gd name="T5" fmla="*/ 0 h 373"/>
                    <a:gd name="T6" fmla="*/ 0 w 170"/>
                    <a:gd name="T7" fmla="*/ 6 h 373"/>
                    <a:gd name="T8" fmla="*/ 0 w 170"/>
                    <a:gd name="T9" fmla="*/ 6 h 373"/>
                    <a:gd name="T10" fmla="*/ 0 60000 65536"/>
                    <a:gd name="T11" fmla="*/ 0 60000 65536"/>
                    <a:gd name="T12" fmla="*/ 0 60000 65536"/>
                    <a:gd name="T13" fmla="*/ 0 60000 65536"/>
                    <a:gd name="T14" fmla="*/ 0 60000 65536"/>
                    <a:gd name="T15" fmla="*/ 0 w 170"/>
                    <a:gd name="T16" fmla="*/ 0 h 373"/>
                    <a:gd name="T17" fmla="*/ 170 w 170"/>
                    <a:gd name="T18" fmla="*/ 373 h 373"/>
                  </a:gdLst>
                  <a:ahLst/>
                  <a:cxnLst>
                    <a:cxn ang="T10">
                      <a:pos x="T0" y="T1"/>
                    </a:cxn>
                    <a:cxn ang="T11">
                      <a:pos x="T2" y="T3"/>
                    </a:cxn>
                    <a:cxn ang="T12">
                      <a:pos x="T4" y="T5"/>
                    </a:cxn>
                    <a:cxn ang="T13">
                      <a:pos x="T6" y="T7"/>
                    </a:cxn>
                    <a:cxn ang="T14">
                      <a:pos x="T8" y="T9"/>
                    </a:cxn>
                  </a:cxnLst>
                  <a:rect l="T15" t="T16" r="T17" b="T18"/>
                  <a:pathLst>
                    <a:path w="170" h="373">
                      <a:moveTo>
                        <a:pt x="28" y="373"/>
                      </a:moveTo>
                      <a:lnTo>
                        <a:pt x="170" y="12"/>
                      </a:lnTo>
                      <a:lnTo>
                        <a:pt x="141" y="0"/>
                      </a:lnTo>
                      <a:lnTo>
                        <a:pt x="0" y="362"/>
                      </a:lnTo>
                      <a:lnTo>
                        <a:pt x="28" y="373"/>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556" name="Freeform 63"/>
                <p:cNvSpPr>
                  <a:spLocks/>
                </p:cNvSpPr>
                <p:nvPr/>
              </p:nvSpPr>
              <p:spPr bwMode="auto">
                <a:xfrm>
                  <a:off x="4908" y="2282"/>
                  <a:ext cx="59" cy="131"/>
                </a:xfrm>
                <a:custGeom>
                  <a:avLst/>
                  <a:gdLst>
                    <a:gd name="T0" fmla="*/ 2 w 168"/>
                    <a:gd name="T1" fmla="*/ 6 h 373"/>
                    <a:gd name="T2" fmla="*/ 0 w 168"/>
                    <a:gd name="T3" fmla="*/ 0 h 373"/>
                    <a:gd name="T4" fmla="*/ 0 w 168"/>
                    <a:gd name="T5" fmla="*/ 0 h 373"/>
                    <a:gd name="T6" fmla="*/ 2 w 168"/>
                    <a:gd name="T7" fmla="*/ 6 h 373"/>
                    <a:gd name="T8" fmla="*/ 2 w 168"/>
                    <a:gd name="T9" fmla="*/ 6 h 373"/>
                    <a:gd name="T10" fmla="*/ 0 60000 65536"/>
                    <a:gd name="T11" fmla="*/ 0 60000 65536"/>
                    <a:gd name="T12" fmla="*/ 0 60000 65536"/>
                    <a:gd name="T13" fmla="*/ 0 60000 65536"/>
                    <a:gd name="T14" fmla="*/ 0 60000 65536"/>
                    <a:gd name="T15" fmla="*/ 0 w 168"/>
                    <a:gd name="T16" fmla="*/ 0 h 373"/>
                    <a:gd name="T17" fmla="*/ 168 w 168"/>
                    <a:gd name="T18" fmla="*/ 373 h 373"/>
                  </a:gdLst>
                  <a:ahLst/>
                  <a:cxnLst>
                    <a:cxn ang="T10">
                      <a:pos x="T0" y="T1"/>
                    </a:cxn>
                    <a:cxn ang="T11">
                      <a:pos x="T2" y="T3"/>
                    </a:cxn>
                    <a:cxn ang="T12">
                      <a:pos x="T4" y="T5"/>
                    </a:cxn>
                    <a:cxn ang="T13">
                      <a:pos x="T6" y="T7"/>
                    </a:cxn>
                    <a:cxn ang="T14">
                      <a:pos x="T8" y="T9"/>
                    </a:cxn>
                  </a:cxnLst>
                  <a:rect l="T15" t="T16" r="T17" b="T18"/>
                  <a:pathLst>
                    <a:path w="168" h="373">
                      <a:moveTo>
                        <a:pt x="141" y="373"/>
                      </a:moveTo>
                      <a:lnTo>
                        <a:pt x="0" y="12"/>
                      </a:lnTo>
                      <a:lnTo>
                        <a:pt x="27" y="0"/>
                      </a:lnTo>
                      <a:lnTo>
                        <a:pt x="168" y="362"/>
                      </a:lnTo>
                      <a:lnTo>
                        <a:pt x="141" y="373"/>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557" name="Freeform 64"/>
                <p:cNvSpPr>
                  <a:spLocks/>
                </p:cNvSpPr>
                <p:nvPr/>
              </p:nvSpPr>
              <p:spPr bwMode="auto">
                <a:xfrm>
                  <a:off x="5087" y="2464"/>
                  <a:ext cx="146" cy="55"/>
                </a:xfrm>
                <a:custGeom>
                  <a:avLst/>
                  <a:gdLst>
                    <a:gd name="T0" fmla="*/ 0 w 413"/>
                    <a:gd name="T1" fmla="*/ 0 h 158"/>
                    <a:gd name="T2" fmla="*/ 0 w 413"/>
                    <a:gd name="T3" fmla="*/ 0 h 158"/>
                    <a:gd name="T4" fmla="*/ 0 w 413"/>
                    <a:gd name="T5" fmla="*/ 1 h 158"/>
                    <a:gd name="T6" fmla="*/ 1 w 413"/>
                    <a:gd name="T7" fmla="*/ 1 h 158"/>
                    <a:gd name="T8" fmla="*/ 1 w 413"/>
                    <a:gd name="T9" fmla="*/ 2 h 158"/>
                    <a:gd name="T10" fmla="*/ 1 w 413"/>
                    <a:gd name="T11" fmla="*/ 2 h 158"/>
                    <a:gd name="T12" fmla="*/ 2 w 413"/>
                    <a:gd name="T13" fmla="*/ 2 h 158"/>
                    <a:gd name="T14" fmla="*/ 2 w 413"/>
                    <a:gd name="T15" fmla="*/ 2 h 158"/>
                    <a:gd name="T16" fmla="*/ 3 w 413"/>
                    <a:gd name="T17" fmla="*/ 2 h 158"/>
                    <a:gd name="T18" fmla="*/ 4 w 413"/>
                    <a:gd name="T19" fmla="*/ 2 h 158"/>
                    <a:gd name="T20" fmla="*/ 4 w 413"/>
                    <a:gd name="T21" fmla="*/ 2 h 158"/>
                    <a:gd name="T22" fmla="*/ 5 w 413"/>
                    <a:gd name="T23" fmla="*/ 2 h 158"/>
                    <a:gd name="T24" fmla="*/ 5 w 413"/>
                    <a:gd name="T25" fmla="*/ 2 h 158"/>
                    <a:gd name="T26" fmla="*/ 6 w 413"/>
                    <a:gd name="T27" fmla="*/ 1 h 158"/>
                    <a:gd name="T28" fmla="*/ 6 w 413"/>
                    <a:gd name="T29" fmla="*/ 1 h 158"/>
                    <a:gd name="T30" fmla="*/ 6 w 413"/>
                    <a:gd name="T31" fmla="*/ 0 h 158"/>
                    <a:gd name="T32" fmla="*/ 6 w 413"/>
                    <a:gd name="T33" fmla="*/ 0 h 158"/>
                    <a:gd name="T34" fmla="*/ 0 w 413"/>
                    <a:gd name="T35" fmla="*/ 0 h 15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3"/>
                    <a:gd name="T55" fmla="*/ 0 h 158"/>
                    <a:gd name="T56" fmla="*/ 413 w 413"/>
                    <a:gd name="T57" fmla="*/ 158 h 15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3" h="158">
                      <a:moveTo>
                        <a:pt x="0" y="0"/>
                      </a:moveTo>
                      <a:lnTo>
                        <a:pt x="8" y="32"/>
                      </a:lnTo>
                      <a:lnTo>
                        <a:pt x="21" y="62"/>
                      </a:lnTo>
                      <a:lnTo>
                        <a:pt x="41" y="88"/>
                      </a:lnTo>
                      <a:lnTo>
                        <a:pt x="67" y="112"/>
                      </a:lnTo>
                      <a:lnTo>
                        <a:pt x="97" y="130"/>
                      </a:lnTo>
                      <a:lnTo>
                        <a:pt x="130" y="146"/>
                      </a:lnTo>
                      <a:lnTo>
                        <a:pt x="167" y="155"/>
                      </a:lnTo>
                      <a:lnTo>
                        <a:pt x="206" y="158"/>
                      </a:lnTo>
                      <a:lnTo>
                        <a:pt x="246" y="155"/>
                      </a:lnTo>
                      <a:lnTo>
                        <a:pt x="282" y="146"/>
                      </a:lnTo>
                      <a:lnTo>
                        <a:pt x="315" y="130"/>
                      </a:lnTo>
                      <a:lnTo>
                        <a:pt x="344" y="112"/>
                      </a:lnTo>
                      <a:lnTo>
                        <a:pt x="370" y="88"/>
                      </a:lnTo>
                      <a:lnTo>
                        <a:pt x="390" y="62"/>
                      </a:lnTo>
                      <a:lnTo>
                        <a:pt x="405" y="32"/>
                      </a:lnTo>
                      <a:lnTo>
                        <a:pt x="413" y="0"/>
                      </a:lnTo>
                      <a:lnTo>
                        <a:pt x="0" y="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558" name="Freeform 65"/>
                <p:cNvSpPr>
                  <a:spLocks/>
                </p:cNvSpPr>
                <p:nvPr/>
              </p:nvSpPr>
              <p:spPr bwMode="auto">
                <a:xfrm>
                  <a:off x="5103" y="2338"/>
                  <a:ext cx="60" cy="130"/>
                </a:xfrm>
                <a:custGeom>
                  <a:avLst/>
                  <a:gdLst>
                    <a:gd name="T0" fmla="*/ 0 w 170"/>
                    <a:gd name="T1" fmla="*/ 6 h 370"/>
                    <a:gd name="T2" fmla="*/ 2 w 170"/>
                    <a:gd name="T3" fmla="*/ 0 h 370"/>
                    <a:gd name="T4" fmla="*/ 2 w 170"/>
                    <a:gd name="T5" fmla="*/ 0 h 370"/>
                    <a:gd name="T6" fmla="*/ 0 w 170"/>
                    <a:gd name="T7" fmla="*/ 5 h 370"/>
                    <a:gd name="T8" fmla="*/ 0 w 170"/>
                    <a:gd name="T9" fmla="*/ 6 h 370"/>
                    <a:gd name="T10" fmla="*/ 0 60000 65536"/>
                    <a:gd name="T11" fmla="*/ 0 60000 65536"/>
                    <a:gd name="T12" fmla="*/ 0 60000 65536"/>
                    <a:gd name="T13" fmla="*/ 0 60000 65536"/>
                    <a:gd name="T14" fmla="*/ 0 60000 65536"/>
                    <a:gd name="T15" fmla="*/ 0 w 170"/>
                    <a:gd name="T16" fmla="*/ 0 h 370"/>
                    <a:gd name="T17" fmla="*/ 170 w 170"/>
                    <a:gd name="T18" fmla="*/ 370 h 370"/>
                  </a:gdLst>
                  <a:ahLst/>
                  <a:cxnLst>
                    <a:cxn ang="T10">
                      <a:pos x="T0" y="T1"/>
                    </a:cxn>
                    <a:cxn ang="T11">
                      <a:pos x="T2" y="T3"/>
                    </a:cxn>
                    <a:cxn ang="T12">
                      <a:pos x="T4" y="T5"/>
                    </a:cxn>
                    <a:cxn ang="T13">
                      <a:pos x="T6" y="T7"/>
                    </a:cxn>
                    <a:cxn ang="T14">
                      <a:pos x="T8" y="T9"/>
                    </a:cxn>
                  </a:cxnLst>
                  <a:rect l="T15" t="T16" r="T17" b="T18"/>
                  <a:pathLst>
                    <a:path w="170" h="370">
                      <a:moveTo>
                        <a:pt x="29" y="370"/>
                      </a:moveTo>
                      <a:lnTo>
                        <a:pt x="170" y="11"/>
                      </a:lnTo>
                      <a:lnTo>
                        <a:pt x="143" y="0"/>
                      </a:lnTo>
                      <a:lnTo>
                        <a:pt x="0" y="360"/>
                      </a:lnTo>
                      <a:lnTo>
                        <a:pt x="29" y="37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559" name="Freeform 66"/>
                <p:cNvSpPr>
                  <a:spLocks/>
                </p:cNvSpPr>
                <p:nvPr/>
              </p:nvSpPr>
              <p:spPr bwMode="auto">
                <a:xfrm>
                  <a:off x="5157" y="2338"/>
                  <a:ext cx="60" cy="130"/>
                </a:xfrm>
                <a:custGeom>
                  <a:avLst/>
                  <a:gdLst>
                    <a:gd name="T0" fmla="*/ 2 w 170"/>
                    <a:gd name="T1" fmla="*/ 6 h 370"/>
                    <a:gd name="T2" fmla="*/ 0 w 170"/>
                    <a:gd name="T3" fmla="*/ 0 h 370"/>
                    <a:gd name="T4" fmla="*/ 0 w 170"/>
                    <a:gd name="T5" fmla="*/ 0 h 370"/>
                    <a:gd name="T6" fmla="*/ 2 w 170"/>
                    <a:gd name="T7" fmla="*/ 5 h 370"/>
                    <a:gd name="T8" fmla="*/ 2 w 170"/>
                    <a:gd name="T9" fmla="*/ 6 h 370"/>
                    <a:gd name="T10" fmla="*/ 0 60000 65536"/>
                    <a:gd name="T11" fmla="*/ 0 60000 65536"/>
                    <a:gd name="T12" fmla="*/ 0 60000 65536"/>
                    <a:gd name="T13" fmla="*/ 0 60000 65536"/>
                    <a:gd name="T14" fmla="*/ 0 60000 65536"/>
                    <a:gd name="T15" fmla="*/ 0 w 170"/>
                    <a:gd name="T16" fmla="*/ 0 h 370"/>
                    <a:gd name="T17" fmla="*/ 170 w 170"/>
                    <a:gd name="T18" fmla="*/ 370 h 370"/>
                  </a:gdLst>
                  <a:ahLst/>
                  <a:cxnLst>
                    <a:cxn ang="T10">
                      <a:pos x="T0" y="T1"/>
                    </a:cxn>
                    <a:cxn ang="T11">
                      <a:pos x="T2" y="T3"/>
                    </a:cxn>
                    <a:cxn ang="T12">
                      <a:pos x="T4" y="T5"/>
                    </a:cxn>
                    <a:cxn ang="T13">
                      <a:pos x="T6" y="T7"/>
                    </a:cxn>
                    <a:cxn ang="T14">
                      <a:pos x="T8" y="T9"/>
                    </a:cxn>
                  </a:cxnLst>
                  <a:rect l="T15" t="T16" r="T17" b="T18"/>
                  <a:pathLst>
                    <a:path w="170" h="370">
                      <a:moveTo>
                        <a:pt x="141" y="370"/>
                      </a:moveTo>
                      <a:lnTo>
                        <a:pt x="0" y="11"/>
                      </a:lnTo>
                      <a:lnTo>
                        <a:pt x="29" y="0"/>
                      </a:lnTo>
                      <a:lnTo>
                        <a:pt x="170" y="360"/>
                      </a:lnTo>
                      <a:lnTo>
                        <a:pt x="141" y="37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560" name="Rectangle 67"/>
                <p:cNvSpPr>
                  <a:spLocks noChangeArrowheads="1"/>
                </p:cNvSpPr>
                <p:nvPr/>
              </p:nvSpPr>
              <p:spPr bwMode="auto">
                <a:xfrm>
                  <a:off x="5014" y="2271"/>
                  <a:ext cx="31" cy="119"/>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2561" name="Rectangle 68"/>
                <p:cNvSpPr>
                  <a:spLocks noChangeArrowheads="1"/>
                </p:cNvSpPr>
                <p:nvPr/>
              </p:nvSpPr>
              <p:spPr bwMode="auto">
                <a:xfrm>
                  <a:off x="5004" y="2355"/>
                  <a:ext cx="50" cy="191"/>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2562" name="Freeform 69"/>
                <p:cNvSpPr>
                  <a:spLocks/>
                </p:cNvSpPr>
                <p:nvPr/>
              </p:nvSpPr>
              <p:spPr bwMode="auto">
                <a:xfrm>
                  <a:off x="5008" y="2218"/>
                  <a:ext cx="45" cy="46"/>
                </a:xfrm>
                <a:custGeom>
                  <a:avLst/>
                  <a:gdLst>
                    <a:gd name="T0" fmla="*/ 1 w 129"/>
                    <a:gd name="T1" fmla="*/ 2 h 128"/>
                    <a:gd name="T2" fmla="*/ 1 w 129"/>
                    <a:gd name="T3" fmla="*/ 2 h 128"/>
                    <a:gd name="T4" fmla="*/ 1 w 129"/>
                    <a:gd name="T5" fmla="*/ 2 h 128"/>
                    <a:gd name="T6" fmla="*/ 1 w 129"/>
                    <a:gd name="T7" fmla="*/ 2 h 128"/>
                    <a:gd name="T8" fmla="*/ 2 w 129"/>
                    <a:gd name="T9" fmla="*/ 2 h 128"/>
                    <a:gd name="T10" fmla="*/ 2 w 129"/>
                    <a:gd name="T11" fmla="*/ 2 h 128"/>
                    <a:gd name="T12" fmla="*/ 2 w 129"/>
                    <a:gd name="T13" fmla="*/ 1 h 128"/>
                    <a:gd name="T14" fmla="*/ 2 w 129"/>
                    <a:gd name="T15" fmla="*/ 1 h 128"/>
                    <a:gd name="T16" fmla="*/ 2 w 129"/>
                    <a:gd name="T17" fmla="*/ 1 h 128"/>
                    <a:gd name="T18" fmla="*/ 2 w 129"/>
                    <a:gd name="T19" fmla="*/ 1 h 128"/>
                    <a:gd name="T20" fmla="*/ 2 w 129"/>
                    <a:gd name="T21" fmla="*/ 1 h 128"/>
                    <a:gd name="T22" fmla="*/ 2 w 129"/>
                    <a:gd name="T23" fmla="*/ 0 h 128"/>
                    <a:gd name="T24" fmla="*/ 2 w 129"/>
                    <a:gd name="T25" fmla="*/ 0 h 128"/>
                    <a:gd name="T26" fmla="*/ 1 w 129"/>
                    <a:gd name="T27" fmla="*/ 0 h 128"/>
                    <a:gd name="T28" fmla="*/ 1 w 129"/>
                    <a:gd name="T29" fmla="*/ 0 h 128"/>
                    <a:gd name="T30" fmla="*/ 1 w 129"/>
                    <a:gd name="T31" fmla="*/ 0 h 128"/>
                    <a:gd name="T32" fmla="*/ 1 w 129"/>
                    <a:gd name="T33" fmla="*/ 0 h 128"/>
                    <a:gd name="T34" fmla="*/ 1 w 129"/>
                    <a:gd name="T35" fmla="*/ 0 h 128"/>
                    <a:gd name="T36" fmla="*/ 1 w 129"/>
                    <a:gd name="T37" fmla="*/ 0 h 128"/>
                    <a:gd name="T38" fmla="*/ 0 w 129"/>
                    <a:gd name="T39" fmla="*/ 0 h 128"/>
                    <a:gd name="T40" fmla="*/ 0 w 129"/>
                    <a:gd name="T41" fmla="*/ 0 h 128"/>
                    <a:gd name="T42" fmla="*/ 0 w 129"/>
                    <a:gd name="T43" fmla="*/ 0 h 128"/>
                    <a:gd name="T44" fmla="*/ 0 w 129"/>
                    <a:gd name="T45" fmla="*/ 1 h 128"/>
                    <a:gd name="T46" fmla="*/ 0 w 129"/>
                    <a:gd name="T47" fmla="*/ 1 h 128"/>
                    <a:gd name="T48" fmla="*/ 0 w 129"/>
                    <a:gd name="T49" fmla="*/ 1 h 128"/>
                    <a:gd name="T50" fmla="*/ 0 w 129"/>
                    <a:gd name="T51" fmla="*/ 1 h 128"/>
                    <a:gd name="T52" fmla="*/ 0 w 129"/>
                    <a:gd name="T53" fmla="*/ 1 h 128"/>
                    <a:gd name="T54" fmla="*/ 0 w 129"/>
                    <a:gd name="T55" fmla="*/ 2 h 128"/>
                    <a:gd name="T56" fmla="*/ 0 w 129"/>
                    <a:gd name="T57" fmla="*/ 2 h 128"/>
                    <a:gd name="T58" fmla="*/ 0 w 129"/>
                    <a:gd name="T59" fmla="*/ 2 h 128"/>
                    <a:gd name="T60" fmla="*/ 1 w 129"/>
                    <a:gd name="T61" fmla="*/ 2 h 128"/>
                    <a:gd name="T62" fmla="*/ 1 w 129"/>
                    <a:gd name="T63" fmla="*/ 2 h 128"/>
                    <a:gd name="T64" fmla="*/ 1 w 129"/>
                    <a:gd name="T65" fmla="*/ 2 h 12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9"/>
                    <a:gd name="T100" fmla="*/ 0 h 128"/>
                    <a:gd name="T101" fmla="*/ 129 w 129"/>
                    <a:gd name="T102" fmla="*/ 128 h 12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9" h="128">
                      <a:moveTo>
                        <a:pt x="64" y="128"/>
                      </a:moveTo>
                      <a:lnTo>
                        <a:pt x="78" y="127"/>
                      </a:lnTo>
                      <a:lnTo>
                        <a:pt x="90" y="124"/>
                      </a:lnTo>
                      <a:lnTo>
                        <a:pt x="100" y="118"/>
                      </a:lnTo>
                      <a:lnTo>
                        <a:pt x="111" y="110"/>
                      </a:lnTo>
                      <a:lnTo>
                        <a:pt x="119" y="100"/>
                      </a:lnTo>
                      <a:lnTo>
                        <a:pt x="125" y="89"/>
                      </a:lnTo>
                      <a:lnTo>
                        <a:pt x="128" y="77"/>
                      </a:lnTo>
                      <a:lnTo>
                        <a:pt x="129" y="65"/>
                      </a:lnTo>
                      <a:lnTo>
                        <a:pt x="128" y="51"/>
                      </a:lnTo>
                      <a:lnTo>
                        <a:pt x="125" y="39"/>
                      </a:lnTo>
                      <a:lnTo>
                        <a:pt x="119" y="28"/>
                      </a:lnTo>
                      <a:lnTo>
                        <a:pt x="111" y="18"/>
                      </a:lnTo>
                      <a:lnTo>
                        <a:pt x="100" y="10"/>
                      </a:lnTo>
                      <a:lnTo>
                        <a:pt x="90" y="4"/>
                      </a:lnTo>
                      <a:lnTo>
                        <a:pt x="78" y="1"/>
                      </a:lnTo>
                      <a:lnTo>
                        <a:pt x="64" y="0"/>
                      </a:lnTo>
                      <a:lnTo>
                        <a:pt x="52" y="1"/>
                      </a:lnTo>
                      <a:lnTo>
                        <a:pt x="40" y="4"/>
                      </a:lnTo>
                      <a:lnTo>
                        <a:pt x="29" y="10"/>
                      </a:lnTo>
                      <a:lnTo>
                        <a:pt x="19" y="18"/>
                      </a:lnTo>
                      <a:lnTo>
                        <a:pt x="11" y="28"/>
                      </a:lnTo>
                      <a:lnTo>
                        <a:pt x="5" y="39"/>
                      </a:lnTo>
                      <a:lnTo>
                        <a:pt x="2" y="51"/>
                      </a:lnTo>
                      <a:lnTo>
                        <a:pt x="0" y="65"/>
                      </a:lnTo>
                      <a:lnTo>
                        <a:pt x="2" y="77"/>
                      </a:lnTo>
                      <a:lnTo>
                        <a:pt x="5" y="89"/>
                      </a:lnTo>
                      <a:lnTo>
                        <a:pt x="11" y="100"/>
                      </a:lnTo>
                      <a:lnTo>
                        <a:pt x="19" y="110"/>
                      </a:lnTo>
                      <a:lnTo>
                        <a:pt x="29" y="118"/>
                      </a:lnTo>
                      <a:lnTo>
                        <a:pt x="40" y="124"/>
                      </a:lnTo>
                      <a:lnTo>
                        <a:pt x="52" y="127"/>
                      </a:lnTo>
                      <a:lnTo>
                        <a:pt x="64" y="128"/>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563" name="Rectangle 70"/>
                <p:cNvSpPr>
                  <a:spLocks noChangeArrowheads="1"/>
                </p:cNvSpPr>
                <p:nvPr/>
              </p:nvSpPr>
              <p:spPr bwMode="auto">
                <a:xfrm>
                  <a:off x="4891" y="2537"/>
                  <a:ext cx="276" cy="36"/>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grpSp>
        <p:sp>
          <p:nvSpPr>
            <p:cNvPr id="22549" name="Text Box 71"/>
            <p:cNvSpPr txBox="1">
              <a:spLocks noChangeArrowheads="1"/>
            </p:cNvSpPr>
            <p:nvPr/>
          </p:nvSpPr>
          <p:spPr bwMode="auto">
            <a:xfrm>
              <a:off x="2119" y="794"/>
              <a:ext cx="546"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1800" b="1"/>
                <a:t>Dana</a:t>
              </a:r>
              <a:br>
                <a:rPr lang="en-US" sz="1800" b="1"/>
              </a:br>
              <a:r>
                <a:rPr lang="en-US" sz="1800" b="1"/>
                <a:t>Evans</a:t>
              </a:r>
            </a:p>
          </p:txBody>
        </p:sp>
        <p:sp>
          <p:nvSpPr>
            <p:cNvPr id="22550" name="Line 72"/>
            <p:cNvSpPr>
              <a:spLocks noChangeShapeType="1"/>
            </p:cNvSpPr>
            <p:nvPr/>
          </p:nvSpPr>
          <p:spPr bwMode="auto">
            <a:xfrm>
              <a:off x="1162" y="999"/>
              <a:ext cx="316" cy="0"/>
            </a:xfrm>
            <a:prstGeom prst="line">
              <a:avLst/>
            </a:prstGeom>
            <a:noFill/>
            <a:ln w="28575">
              <a:solidFill>
                <a:srgbClr val="777777"/>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22540" name="Line 73"/>
          <p:cNvSpPr>
            <a:spLocks noChangeShapeType="1"/>
          </p:cNvSpPr>
          <p:nvPr/>
        </p:nvSpPr>
        <p:spPr bwMode="auto">
          <a:xfrm>
            <a:off x="1181100" y="6265863"/>
            <a:ext cx="1785938"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22541" name="Group 74"/>
          <p:cNvGrpSpPr>
            <a:grpSpLocks/>
          </p:cNvGrpSpPr>
          <p:nvPr/>
        </p:nvGrpSpPr>
        <p:grpSpPr bwMode="auto">
          <a:xfrm>
            <a:off x="2693988" y="5843588"/>
            <a:ext cx="517525" cy="658812"/>
            <a:chOff x="2401" y="425"/>
            <a:chExt cx="907" cy="1154"/>
          </a:xfrm>
        </p:grpSpPr>
        <p:sp>
          <p:nvSpPr>
            <p:cNvPr id="22542" name="Rectangle 75"/>
            <p:cNvSpPr>
              <a:spLocks noChangeArrowheads="1"/>
            </p:cNvSpPr>
            <p:nvPr/>
          </p:nvSpPr>
          <p:spPr bwMode="auto">
            <a:xfrm>
              <a:off x="2401" y="591"/>
              <a:ext cx="907" cy="988"/>
            </a:xfrm>
            <a:prstGeom prst="rect">
              <a:avLst/>
            </a:prstGeom>
            <a:solidFill>
              <a:srgbClr val="FFFFCC"/>
            </a:solidFill>
            <a:ln w="12700">
              <a:solidFill>
                <a:schemeClr val="bg1"/>
              </a:solidFill>
              <a:miter lim="800000"/>
              <a:headEnd/>
              <a:tailEnd/>
            </a:ln>
          </p:spPr>
          <p:txBody>
            <a:bodyPr wrap="none" anchor="ctr"/>
            <a:lstStyle/>
            <a:p>
              <a:endParaRPr lang="en-US"/>
            </a:p>
          </p:txBody>
        </p:sp>
        <p:sp>
          <p:nvSpPr>
            <p:cNvPr id="22543" name="Line 76"/>
            <p:cNvSpPr>
              <a:spLocks noChangeShapeType="1"/>
            </p:cNvSpPr>
            <p:nvPr/>
          </p:nvSpPr>
          <p:spPr bwMode="auto">
            <a:xfrm>
              <a:off x="2582" y="138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2544" name="Line 77"/>
            <p:cNvSpPr>
              <a:spLocks noChangeShapeType="1"/>
            </p:cNvSpPr>
            <p:nvPr/>
          </p:nvSpPr>
          <p:spPr bwMode="auto">
            <a:xfrm>
              <a:off x="2577" y="115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2545" name="Rectangle 78"/>
            <p:cNvSpPr>
              <a:spLocks noChangeArrowheads="1"/>
            </p:cNvSpPr>
            <p:nvPr/>
          </p:nvSpPr>
          <p:spPr bwMode="auto">
            <a:xfrm rot="2658430">
              <a:off x="2944" y="425"/>
              <a:ext cx="225" cy="506"/>
            </a:xfrm>
            <a:prstGeom prst="rect">
              <a:avLst/>
            </a:prstGeom>
            <a:solidFill>
              <a:srgbClr val="FF0000"/>
            </a:solidFill>
            <a:ln w="28575" algn="ctr">
              <a:solidFill>
                <a:srgbClr val="969696"/>
              </a:solidFill>
              <a:miter lim="800000"/>
              <a:headEnd/>
              <a:tailEnd/>
            </a:ln>
          </p:spPr>
          <p:txBody>
            <a:bodyPr wrap="none" lIns="0" tIns="0" rIns="0" bIns="0" anchor="ctr">
              <a:spAutoFit/>
            </a:bodyPr>
            <a:lstStyle/>
            <a:p>
              <a:endParaRPr lang="en-US"/>
            </a:p>
          </p:txBody>
        </p:sp>
        <p:sp>
          <p:nvSpPr>
            <p:cNvPr id="22546" name="Freeform 79"/>
            <p:cNvSpPr>
              <a:spLocks/>
            </p:cNvSpPr>
            <p:nvPr/>
          </p:nvSpPr>
          <p:spPr bwMode="auto">
            <a:xfrm>
              <a:off x="2643" y="789"/>
              <a:ext cx="309" cy="257"/>
            </a:xfrm>
            <a:custGeom>
              <a:avLst/>
              <a:gdLst>
                <a:gd name="T0" fmla="*/ 374 w 234"/>
                <a:gd name="T1" fmla="*/ 0 h 195"/>
                <a:gd name="T2" fmla="*/ 83 w 234"/>
                <a:gd name="T3" fmla="*/ 125 h 195"/>
                <a:gd name="T4" fmla="*/ 0 w 234"/>
                <a:gd name="T5" fmla="*/ 589 h 195"/>
                <a:gd name="T6" fmla="*/ 548 w 234"/>
                <a:gd name="T7" fmla="*/ 589 h 195"/>
                <a:gd name="T8" fmla="*/ 712 w 234"/>
                <a:gd name="T9" fmla="*/ 333 h 195"/>
                <a:gd name="T10" fmla="*/ 374 w 234"/>
                <a:gd name="T11" fmla="*/ 0 h 195"/>
                <a:gd name="T12" fmla="*/ 0 60000 65536"/>
                <a:gd name="T13" fmla="*/ 0 60000 65536"/>
                <a:gd name="T14" fmla="*/ 0 60000 65536"/>
                <a:gd name="T15" fmla="*/ 0 60000 65536"/>
                <a:gd name="T16" fmla="*/ 0 60000 65536"/>
                <a:gd name="T17" fmla="*/ 0 60000 65536"/>
                <a:gd name="T18" fmla="*/ 0 w 234"/>
                <a:gd name="T19" fmla="*/ 0 h 195"/>
                <a:gd name="T20" fmla="*/ 234 w 234"/>
                <a:gd name="T21" fmla="*/ 195 h 195"/>
              </a:gdLst>
              <a:ahLst/>
              <a:cxnLst>
                <a:cxn ang="T12">
                  <a:pos x="T0" y="T1"/>
                </a:cxn>
                <a:cxn ang="T13">
                  <a:pos x="T2" y="T3"/>
                </a:cxn>
                <a:cxn ang="T14">
                  <a:pos x="T4" y="T5"/>
                </a:cxn>
                <a:cxn ang="T15">
                  <a:pos x="T6" y="T7"/>
                </a:cxn>
                <a:cxn ang="T16">
                  <a:pos x="T8" y="T9"/>
                </a:cxn>
                <a:cxn ang="T17">
                  <a:pos x="T10" y="T11"/>
                </a:cxn>
              </a:cxnLst>
              <a:rect l="T18" t="T19" r="T20" b="T21"/>
              <a:pathLst>
                <a:path w="234" h="195">
                  <a:moveTo>
                    <a:pt x="123" y="0"/>
                  </a:moveTo>
                  <a:lnTo>
                    <a:pt x="27" y="42"/>
                  </a:lnTo>
                  <a:lnTo>
                    <a:pt x="0" y="195"/>
                  </a:lnTo>
                  <a:lnTo>
                    <a:pt x="180" y="195"/>
                  </a:lnTo>
                  <a:lnTo>
                    <a:pt x="234" y="111"/>
                  </a:lnTo>
                  <a:lnTo>
                    <a:pt x="123" y="0"/>
                  </a:lnTo>
                  <a:close/>
                </a:path>
              </a:pathLst>
            </a:custGeom>
            <a:solidFill>
              <a:srgbClr val="FFFFFF"/>
            </a:solidFill>
            <a:ln w="28575">
              <a:solidFill>
                <a:srgbClr val="969696"/>
              </a:solidFill>
              <a:round/>
              <a:headEnd/>
              <a:tailEnd/>
            </a:ln>
          </p:spPr>
          <p:txBody>
            <a:bodyPr wrap="none" lIns="0" tIns="0" rIns="0" bIns="0" anchor="ctr">
              <a:spAutoFit/>
            </a:bodyPr>
            <a:lstStyle/>
            <a:p>
              <a:endParaRPr lang="en-US"/>
            </a:p>
          </p:txBody>
        </p:sp>
        <p:sp>
          <p:nvSpPr>
            <p:cNvPr id="22547" name="Line 80"/>
            <p:cNvSpPr>
              <a:spLocks noChangeShapeType="1"/>
            </p:cNvSpPr>
            <p:nvPr/>
          </p:nvSpPr>
          <p:spPr bwMode="auto">
            <a:xfrm flipH="1">
              <a:off x="2703" y="891"/>
              <a:ext cx="147" cy="106"/>
            </a:xfrm>
            <a:prstGeom prst="line">
              <a:avLst/>
            </a:prstGeom>
            <a:noFill/>
            <a:ln w="28575">
              <a:solidFill>
                <a:srgbClr val="969696"/>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US" smtClean="0"/>
              <a:t> Lesson objectives</a:t>
            </a:r>
          </a:p>
        </p:txBody>
      </p:sp>
      <p:sp>
        <p:nvSpPr>
          <p:cNvPr id="5123" name="Rectangle 3"/>
          <p:cNvSpPr>
            <a:spLocks noGrp="1" noChangeArrowheads="1"/>
          </p:cNvSpPr>
          <p:nvPr>
            <p:ph idx="1"/>
          </p:nvPr>
        </p:nvSpPr>
        <p:spPr/>
        <p:txBody>
          <a:bodyPr/>
          <a:lstStyle/>
          <a:p>
            <a:pPr>
              <a:buFont typeface="Wingdings 3" pitchFamily="18" charset="2"/>
              <a:buNone/>
            </a:pPr>
            <a:r>
              <a:rPr lang="en-US" dirty="0" smtClean="0"/>
              <a:t>By the end of this lesson, you should be able to:</a:t>
            </a:r>
          </a:p>
          <a:p>
            <a:pPr lvl="1"/>
            <a:r>
              <a:rPr lang="en-US" dirty="0" smtClean="0"/>
              <a:t>Describe the stages of claims processing from a business perspective</a:t>
            </a:r>
          </a:p>
          <a:p>
            <a:pPr lvl="1"/>
            <a:r>
              <a:rPr lang="en-US" dirty="0" smtClean="0"/>
              <a:t>Describe the stages of claims processing from a functional perspective</a:t>
            </a:r>
          </a:p>
          <a:p>
            <a:pPr lvl="1"/>
            <a:r>
              <a:rPr lang="en-US" dirty="0"/>
              <a:t>Define the steps of the claim intake process</a:t>
            </a:r>
          </a:p>
          <a:p>
            <a:pPr lvl="1"/>
            <a:r>
              <a:rPr lang="en-US" dirty="0"/>
              <a:t>Identify the steps of automated claim setup</a:t>
            </a:r>
          </a:p>
          <a:p>
            <a:pPr lvl="1"/>
            <a:r>
              <a:rPr lang="en-US" dirty="0"/>
              <a:t>Describe how validation is performed for new </a:t>
            </a:r>
            <a:r>
              <a:rPr lang="en-US" dirty="0" smtClean="0"/>
              <a:t>claims</a:t>
            </a:r>
            <a:endParaRPr lang="en-US" dirty="0"/>
          </a:p>
        </p:txBody>
      </p:sp>
      <p:sp>
        <p:nvSpPr>
          <p:cNvPr id="5124" name="Rectangle 4"/>
          <p:cNvSpPr>
            <a:spLocks noChangeArrowheads="1"/>
          </p:cNvSpPr>
          <p:nvPr/>
        </p:nvSpPr>
        <p:spPr bwMode="auto">
          <a:xfrm>
            <a:off x="463550" y="5883275"/>
            <a:ext cx="7937500" cy="893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p>
            <a:pPr lvl="1" algn="l" eaLnBrk="0" hangingPunct="0">
              <a:spcBef>
                <a:spcPct val="20000"/>
              </a:spcBef>
              <a:spcAft>
                <a:spcPct val="0"/>
              </a:spcAft>
              <a:buClr>
                <a:srgbClr val="0146AD"/>
              </a:buClr>
              <a:buSzPct val="90000"/>
              <a:buFont typeface="Wingdings 2" pitchFamily="18" charset="2"/>
              <a:buNone/>
            </a:pPr>
            <a:r>
              <a:rPr lang="en-US" dirty="0">
                <a:solidFill>
                  <a:srgbClr val="AA3704"/>
                </a:solidFill>
              </a:rPr>
              <a:t>This lesson uses the notes section for additional explanation and information.</a:t>
            </a:r>
            <a:br>
              <a:rPr lang="en-US" dirty="0">
                <a:solidFill>
                  <a:srgbClr val="AA3704"/>
                </a:solidFill>
              </a:rPr>
            </a:br>
            <a:r>
              <a:rPr lang="en-US" dirty="0">
                <a:solidFill>
                  <a:srgbClr val="AA3704"/>
                </a:solidFill>
              </a:rPr>
              <a:t>To view the notes in PowerPoint, choose </a:t>
            </a:r>
            <a:r>
              <a:rPr lang="en-US" dirty="0" err="1">
                <a:solidFill>
                  <a:srgbClr val="AA3704"/>
                </a:solidFill>
              </a:rPr>
              <a:t>View</a:t>
            </a:r>
            <a:r>
              <a:rPr lang="en-US" dirty="0" err="1">
                <a:solidFill>
                  <a:srgbClr val="AA3704"/>
                </a:solidFill>
                <a:sym typeface="Wingdings" pitchFamily="2" charset="2"/>
              </a:rPr>
              <a:t>Normal</a:t>
            </a:r>
            <a:r>
              <a:rPr lang="en-US" dirty="0">
                <a:solidFill>
                  <a:srgbClr val="AA3704"/>
                </a:solidFill>
                <a:sym typeface="Wingdings" pitchFamily="2" charset="2"/>
              </a:rPr>
              <a:t> or </a:t>
            </a:r>
            <a:r>
              <a:rPr lang="en-US" dirty="0" err="1">
                <a:solidFill>
                  <a:srgbClr val="AA3704"/>
                </a:solidFill>
              </a:rPr>
              <a:t>View</a:t>
            </a:r>
            <a:r>
              <a:rPr lang="en-US" dirty="0" err="1">
                <a:solidFill>
                  <a:srgbClr val="AA3704"/>
                </a:solidFill>
                <a:sym typeface="Wingdings" pitchFamily="2" charset="2"/>
              </a:rPr>
              <a:t></a:t>
            </a:r>
            <a:r>
              <a:rPr lang="en-US" dirty="0" err="1">
                <a:solidFill>
                  <a:srgbClr val="AA3704"/>
                </a:solidFill>
              </a:rPr>
              <a:t>Notes</a:t>
            </a:r>
            <a:r>
              <a:rPr lang="en-US" dirty="0">
                <a:solidFill>
                  <a:srgbClr val="AA3704"/>
                </a:solidFill>
              </a:rPr>
              <a:t> Page.</a:t>
            </a:r>
            <a:br>
              <a:rPr lang="en-US" dirty="0">
                <a:solidFill>
                  <a:srgbClr val="AA3704"/>
                </a:solidFill>
              </a:rPr>
            </a:br>
            <a:r>
              <a:rPr lang="en-US" dirty="0">
                <a:solidFill>
                  <a:srgbClr val="AA3704"/>
                </a:solidFill>
              </a:rPr>
              <a:t>If you choose to print the notes for the lesson, be sure to select “Print hidden slides.”</a:t>
            </a:r>
          </a:p>
          <a:p>
            <a:pPr lvl="1" algn="l" eaLnBrk="0" hangingPunct="0">
              <a:spcBef>
                <a:spcPct val="20000"/>
              </a:spcBef>
              <a:spcAft>
                <a:spcPct val="0"/>
              </a:spcAft>
              <a:buClr>
                <a:srgbClr val="0146AD"/>
              </a:buClr>
              <a:buSzPct val="90000"/>
              <a:buFont typeface="Wingdings 2" pitchFamily="18" charset="2"/>
              <a:buNone/>
            </a:pPr>
            <a:endParaRPr lang="en-US" dirty="0">
              <a:solidFill>
                <a:srgbClr val="AA3704"/>
              </a:solidFill>
            </a:endParaRP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Line 2"/>
          <p:cNvSpPr>
            <a:spLocks noChangeShapeType="1"/>
          </p:cNvSpPr>
          <p:nvPr/>
        </p:nvSpPr>
        <p:spPr bwMode="auto">
          <a:xfrm>
            <a:off x="1181100" y="1516063"/>
            <a:ext cx="0" cy="476250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3555" name="Line 3"/>
          <p:cNvSpPr>
            <a:spLocks noChangeShapeType="1"/>
          </p:cNvSpPr>
          <p:nvPr/>
        </p:nvSpPr>
        <p:spPr bwMode="auto">
          <a:xfrm>
            <a:off x="1181100" y="2378075"/>
            <a:ext cx="1271588"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3556" name="Line 4"/>
          <p:cNvSpPr>
            <a:spLocks noChangeShapeType="1"/>
          </p:cNvSpPr>
          <p:nvPr/>
        </p:nvSpPr>
        <p:spPr bwMode="auto">
          <a:xfrm>
            <a:off x="1181100" y="3389313"/>
            <a:ext cx="1271588"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3557" name="Line 5"/>
          <p:cNvSpPr>
            <a:spLocks noChangeShapeType="1"/>
          </p:cNvSpPr>
          <p:nvPr/>
        </p:nvSpPr>
        <p:spPr bwMode="auto">
          <a:xfrm>
            <a:off x="1181100" y="4375150"/>
            <a:ext cx="1271588"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3558" name="Line 6"/>
          <p:cNvSpPr>
            <a:spLocks noChangeShapeType="1"/>
          </p:cNvSpPr>
          <p:nvPr/>
        </p:nvSpPr>
        <p:spPr bwMode="auto">
          <a:xfrm>
            <a:off x="1181100" y="6265863"/>
            <a:ext cx="1785938"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3559" name="Line 7"/>
          <p:cNvSpPr>
            <a:spLocks noChangeShapeType="1"/>
          </p:cNvSpPr>
          <p:nvPr/>
        </p:nvSpPr>
        <p:spPr bwMode="auto">
          <a:xfrm>
            <a:off x="1181100" y="5816600"/>
            <a:ext cx="1473200"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3560" name="Line 8"/>
          <p:cNvSpPr>
            <a:spLocks noChangeShapeType="1"/>
          </p:cNvSpPr>
          <p:nvPr/>
        </p:nvSpPr>
        <p:spPr bwMode="auto">
          <a:xfrm>
            <a:off x="1181100" y="5351463"/>
            <a:ext cx="1123950"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3561" name="Rectangle 9"/>
          <p:cNvSpPr>
            <a:spLocks noGrp="1" noChangeArrowheads="1"/>
          </p:cNvSpPr>
          <p:nvPr>
            <p:ph type="title"/>
          </p:nvPr>
        </p:nvSpPr>
        <p:spPr/>
        <p:txBody>
          <a:bodyPr/>
          <a:lstStyle/>
          <a:p>
            <a:r>
              <a:rPr lang="en-US" smtClean="0"/>
              <a:t>Stage 3: Rules/adjuster creates exposures</a:t>
            </a:r>
          </a:p>
        </p:txBody>
      </p:sp>
      <p:grpSp>
        <p:nvGrpSpPr>
          <p:cNvPr id="23562" name="Group 10"/>
          <p:cNvGrpSpPr>
            <a:grpSpLocks/>
          </p:cNvGrpSpPr>
          <p:nvPr/>
        </p:nvGrpSpPr>
        <p:grpSpPr bwMode="auto">
          <a:xfrm>
            <a:off x="517525" y="869950"/>
            <a:ext cx="1323975" cy="976313"/>
            <a:chOff x="2083" y="1606"/>
            <a:chExt cx="1489" cy="1097"/>
          </a:xfrm>
        </p:grpSpPr>
        <p:sp>
          <p:nvSpPr>
            <p:cNvPr id="23670" name="Rectangle 11"/>
            <p:cNvSpPr>
              <a:spLocks noChangeArrowheads="1"/>
            </p:cNvSpPr>
            <p:nvPr/>
          </p:nvSpPr>
          <p:spPr bwMode="auto">
            <a:xfrm>
              <a:off x="2083" y="1606"/>
              <a:ext cx="1489" cy="1097"/>
            </a:xfrm>
            <a:prstGeom prst="rect">
              <a:avLst/>
            </a:prstGeom>
            <a:solidFill>
              <a:srgbClr val="B2B2B2"/>
            </a:solidFill>
            <a:ln w="12700" algn="ctr">
              <a:solidFill>
                <a:schemeClr val="bg1"/>
              </a:solidFill>
              <a:miter lim="800000"/>
              <a:headEnd/>
              <a:tailEnd/>
            </a:ln>
          </p:spPr>
          <p:txBody>
            <a:bodyPr lIns="0" tIns="0" rIns="0" bIns="0" anchor="ctr">
              <a:spAutoFit/>
            </a:bodyPr>
            <a:lstStyle/>
            <a:p>
              <a:endParaRPr lang="en-US"/>
            </a:p>
          </p:txBody>
        </p:sp>
        <p:sp>
          <p:nvSpPr>
            <p:cNvPr id="23671" name="Freeform 12"/>
            <p:cNvSpPr>
              <a:spLocks/>
            </p:cNvSpPr>
            <p:nvPr/>
          </p:nvSpPr>
          <p:spPr bwMode="auto">
            <a:xfrm>
              <a:off x="3351" y="2073"/>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23672" name="Freeform 13"/>
            <p:cNvSpPr>
              <a:spLocks/>
            </p:cNvSpPr>
            <p:nvPr/>
          </p:nvSpPr>
          <p:spPr bwMode="auto">
            <a:xfrm>
              <a:off x="3351" y="2259"/>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23673" name="Freeform 14"/>
            <p:cNvSpPr>
              <a:spLocks/>
            </p:cNvSpPr>
            <p:nvPr/>
          </p:nvSpPr>
          <p:spPr bwMode="auto">
            <a:xfrm>
              <a:off x="2238" y="2493"/>
              <a:ext cx="114" cy="207"/>
            </a:xfrm>
            <a:custGeom>
              <a:avLst/>
              <a:gdLst>
                <a:gd name="T0" fmla="*/ 66 w 114"/>
                <a:gd name="T1" fmla="*/ 0 h 207"/>
                <a:gd name="T2" fmla="*/ 0 w 114"/>
                <a:gd name="T3" fmla="*/ 207 h 207"/>
                <a:gd name="T4" fmla="*/ 54 w 114"/>
                <a:gd name="T5" fmla="*/ 207 h 207"/>
                <a:gd name="T6" fmla="*/ 114 w 114"/>
                <a:gd name="T7" fmla="*/ 18 h 207"/>
                <a:gd name="T8" fmla="*/ 66 w 114"/>
                <a:gd name="T9" fmla="*/ 0 h 207"/>
                <a:gd name="T10" fmla="*/ 0 60000 65536"/>
                <a:gd name="T11" fmla="*/ 0 60000 65536"/>
                <a:gd name="T12" fmla="*/ 0 60000 65536"/>
                <a:gd name="T13" fmla="*/ 0 60000 65536"/>
                <a:gd name="T14" fmla="*/ 0 60000 65536"/>
                <a:gd name="T15" fmla="*/ 0 w 114"/>
                <a:gd name="T16" fmla="*/ 0 h 207"/>
                <a:gd name="T17" fmla="*/ 114 w 114"/>
                <a:gd name="T18" fmla="*/ 207 h 207"/>
              </a:gdLst>
              <a:ahLst/>
              <a:cxnLst>
                <a:cxn ang="T10">
                  <a:pos x="T0" y="T1"/>
                </a:cxn>
                <a:cxn ang="T11">
                  <a:pos x="T2" y="T3"/>
                </a:cxn>
                <a:cxn ang="T12">
                  <a:pos x="T4" y="T5"/>
                </a:cxn>
                <a:cxn ang="T13">
                  <a:pos x="T6" y="T7"/>
                </a:cxn>
                <a:cxn ang="T14">
                  <a:pos x="T8" y="T9"/>
                </a:cxn>
              </a:cxnLst>
              <a:rect l="T15" t="T16" r="T17" b="T18"/>
              <a:pathLst>
                <a:path w="114" h="207">
                  <a:moveTo>
                    <a:pt x="66" y="0"/>
                  </a:moveTo>
                  <a:lnTo>
                    <a:pt x="0" y="207"/>
                  </a:lnTo>
                  <a:lnTo>
                    <a:pt x="54" y="207"/>
                  </a:lnTo>
                  <a:lnTo>
                    <a:pt x="114" y="18"/>
                  </a:lnTo>
                  <a:lnTo>
                    <a:pt x="66"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23674" name="Freeform 15"/>
            <p:cNvSpPr>
              <a:spLocks/>
            </p:cNvSpPr>
            <p:nvPr/>
          </p:nvSpPr>
          <p:spPr bwMode="auto">
            <a:xfrm>
              <a:off x="2436" y="2541"/>
              <a:ext cx="102" cy="159"/>
            </a:xfrm>
            <a:custGeom>
              <a:avLst/>
              <a:gdLst>
                <a:gd name="T0" fmla="*/ 51 w 102"/>
                <a:gd name="T1" fmla="*/ 0 h 159"/>
                <a:gd name="T2" fmla="*/ 0 w 102"/>
                <a:gd name="T3" fmla="*/ 159 h 159"/>
                <a:gd name="T4" fmla="*/ 54 w 102"/>
                <a:gd name="T5" fmla="*/ 159 h 159"/>
                <a:gd name="T6" fmla="*/ 102 w 102"/>
                <a:gd name="T7" fmla="*/ 0 h 159"/>
                <a:gd name="T8" fmla="*/ 51 w 102"/>
                <a:gd name="T9" fmla="*/ 0 h 159"/>
                <a:gd name="T10" fmla="*/ 0 60000 65536"/>
                <a:gd name="T11" fmla="*/ 0 60000 65536"/>
                <a:gd name="T12" fmla="*/ 0 60000 65536"/>
                <a:gd name="T13" fmla="*/ 0 60000 65536"/>
                <a:gd name="T14" fmla="*/ 0 60000 65536"/>
                <a:gd name="T15" fmla="*/ 0 w 102"/>
                <a:gd name="T16" fmla="*/ 0 h 159"/>
                <a:gd name="T17" fmla="*/ 102 w 102"/>
                <a:gd name="T18" fmla="*/ 159 h 159"/>
              </a:gdLst>
              <a:ahLst/>
              <a:cxnLst>
                <a:cxn ang="T10">
                  <a:pos x="T0" y="T1"/>
                </a:cxn>
                <a:cxn ang="T11">
                  <a:pos x="T2" y="T3"/>
                </a:cxn>
                <a:cxn ang="T12">
                  <a:pos x="T4" y="T5"/>
                </a:cxn>
                <a:cxn ang="T13">
                  <a:pos x="T6" y="T7"/>
                </a:cxn>
                <a:cxn ang="T14">
                  <a:pos x="T8" y="T9"/>
                </a:cxn>
              </a:cxnLst>
              <a:rect l="T15" t="T16" r="T17" b="T18"/>
              <a:pathLst>
                <a:path w="102" h="159">
                  <a:moveTo>
                    <a:pt x="51" y="0"/>
                  </a:moveTo>
                  <a:lnTo>
                    <a:pt x="0" y="159"/>
                  </a:lnTo>
                  <a:lnTo>
                    <a:pt x="54" y="159"/>
                  </a:lnTo>
                  <a:lnTo>
                    <a:pt x="102" y="0"/>
                  </a:lnTo>
                  <a:lnTo>
                    <a:pt x="51"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23675" name="Rectangle 16"/>
            <p:cNvSpPr>
              <a:spLocks noChangeArrowheads="1"/>
            </p:cNvSpPr>
            <p:nvPr/>
          </p:nvSpPr>
          <p:spPr bwMode="auto">
            <a:xfrm>
              <a:off x="2762" y="1606"/>
              <a:ext cx="810" cy="248"/>
            </a:xfrm>
            <a:prstGeom prst="rect">
              <a:avLst/>
            </a:prstGeom>
            <a:solidFill>
              <a:srgbClr val="009900"/>
            </a:solidFill>
            <a:ln w="12700" algn="ctr">
              <a:solidFill>
                <a:schemeClr val="bg1"/>
              </a:solidFill>
              <a:miter lim="800000"/>
              <a:headEnd/>
              <a:tailEnd/>
            </a:ln>
          </p:spPr>
          <p:txBody>
            <a:bodyPr wrap="none" lIns="0" tIns="0" rIns="0" bIns="0" anchor="ctr">
              <a:spAutoFit/>
            </a:bodyPr>
            <a:lstStyle/>
            <a:p>
              <a:endParaRPr lang="en-US"/>
            </a:p>
          </p:txBody>
        </p:sp>
        <p:sp>
          <p:nvSpPr>
            <p:cNvPr id="23676" name="Rectangle 17"/>
            <p:cNvSpPr>
              <a:spLocks noChangeArrowheads="1"/>
            </p:cNvSpPr>
            <p:nvPr/>
          </p:nvSpPr>
          <p:spPr bwMode="auto">
            <a:xfrm>
              <a:off x="2778" y="1874"/>
              <a:ext cx="62" cy="827"/>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23677" name="AutoShape 18"/>
            <p:cNvSpPr>
              <a:spLocks noChangeArrowheads="1"/>
            </p:cNvSpPr>
            <p:nvPr/>
          </p:nvSpPr>
          <p:spPr bwMode="auto">
            <a:xfrm rot="2681173">
              <a:off x="2441" y="1752"/>
              <a:ext cx="559" cy="573"/>
            </a:xfrm>
            <a:prstGeom prst="irregularSeal2">
              <a:avLst/>
            </a:prstGeom>
            <a:gradFill rotWithShape="1">
              <a:gsLst>
                <a:gs pos="0">
                  <a:srgbClr val="FFFF66"/>
                </a:gs>
                <a:gs pos="100000">
                  <a:srgbClr val="FF0000"/>
                </a:gs>
              </a:gsLst>
              <a:path path="shape">
                <a:fillToRect l="50000" t="50000" r="50000" b="50000"/>
              </a:path>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endParaRPr lang="en-US"/>
            </a:p>
          </p:txBody>
        </p:sp>
        <p:sp>
          <p:nvSpPr>
            <p:cNvPr id="23678" name="Freeform 19"/>
            <p:cNvSpPr>
              <a:spLocks/>
            </p:cNvSpPr>
            <p:nvPr/>
          </p:nvSpPr>
          <p:spPr bwMode="auto">
            <a:xfrm>
              <a:off x="2219" y="2561"/>
              <a:ext cx="369" cy="104"/>
            </a:xfrm>
            <a:custGeom>
              <a:avLst/>
              <a:gdLst>
                <a:gd name="T0" fmla="*/ 0 w 992"/>
                <a:gd name="T1" fmla="*/ 0 h 280"/>
                <a:gd name="T2" fmla="*/ 19 w 992"/>
                <a:gd name="T3" fmla="*/ 4 h 280"/>
                <a:gd name="T4" fmla="*/ 18 w 992"/>
                <a:gd name="T5" fmla="*/ 5 h 280"/>
                <a:gd name="T6" fmla="*/ 0 w 992"/>
                <a:gd name="T7" fmla="*/ 1 h 280"/>
                <a:gd name="T8" fmla="*/ 0 w 992"/>
                <a:gd name="T9" fmla="*/ 0 h 280"/>
                <a:gd name="T10" fmla="*/ 0 60000 65536"/>
                <a:gd name="T11" fmla="*/ 0 60000 65536"/>
                <a:gd name="T12" fmla="*/ 0 60000 65536"/>
                <a:gd name="T13" fmla="*/ 0 60000 65536"/>
                <a:gd name="T14" fmla="*/ 0 60000 65536"/>
                <a:gd name="T15" fmla="*/ 0 w 992"/>
                <a:gd name="T16" fmla="*/ 0 h 280"/>
                <a:gd name="T17" fmla="*/ 992 w 992"/>
                <a:gd name="T18" fmla="*/ 280 h 280"/>
              </a:gdLst>
              <a:ahLst/>
              <a:cxnLst>
                <a:cxn ang="T10">
                  <a:pos x="T0" y="T1"/>
                </a:cxn>
                <a:cxn ang="T11">
                  <a:pos x="T2" y="T3"/>
                </a:cxn>
                <a:cxn ang="T12">
                  <a:pos x="T4" y="T5"/>
                </a:cxn>
                <a:cxn ang="T13">
                  <a:pos x="T6" y="T7"/>
                </a:cxn>
                <a:cxn ang="T14">
                  <a:pos x="T8" y="T9"/>
                </a:cxn>
              </a:cxnLst>
              <a:rect l="T15" t="T16" r="T17" b="T18"/>
              <a:pathLst>
                <a:path w="992" h="280">
                  <a:moveTo>
                    <a:pt x="0" y="0"/>
                  </a:moveTo>
                  <a:lnTo>
                    <a:pt x="992" y="240"/>
                  </a:lnTo>
                  <a:lnTo>
                    <a:pt x="936" y="280"/>
                  </a:lnTo>
                  <a:lnTo>
                    <a:pt x="16" y="56"/>
                  </a:lnTo>
                  <a:lnTo>
                    <a:pt x="0" y="0"/>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23679" name="Freeform 20"/>
            <p:cNvSpPr>
              <a:spLocks/>
            </p:cNvSpPr>
            <p:nvPr/>
          </p:nvSpPr>
          <p:spPr bwMode="auto">
            <a:xfrm>
              <a:off x="3429" y="2008"/>
              <a:ext cx="51" cy="375"/>
            </a:xfrm>
            <a:custGeom>
              <a:avLst/>
              <a:gdLst>
                <a:gd name="T0" fmla="*/ 0 w 136"/>
                <a:gd name="T1" fmla="*/ 0 h 1008"/>
                <a:gd name="T2" fmla="*/ 2 w 136"/>
                <a:gd name="T3" fmla="*/ 19 h 1008"/>
                <a:gd name="T4" fmla="*/ 3 w 136"/>
                <a:gd name="T5" fmla="*/ 17 h 1008"/>
                <a:gd name="T6" fmla="*/ 1 w 136"/>
                <a:gd name="T7" fmla="*/ 1 h 1008"/>
                <a:gd name="T8" fmla="*/ 0 w 136"/>
                <a:gd name="T9" fmla="*/ 0 h 1008"/>
                <a:gd name="T10" fmla="*/ 0 60000 65536"/>
                <a:gd name="T11" fmla="*/ 0 60000 65536"/>
                <a:gd name="T12" fmla="*/ 0 60000 65536"/>
                <a:gd name="T13" fmla="*/ 0 60000 65536"/>
                <a:gd name="T14" fmla="*/ 0 60000 65536"/>
                <a:gd name="T15" fmla="*/ 0 w 136"/>
                <a:gd name="T16" fmla="*/ 0 h 1008"/>
                <a:gd name="T17" fmla="*/ 136 w 136"/>
                <a:gd name="T18" fmla="*/ 1008 h 1008"/>
              </a:gdLst>
              <a:ahLst/>
              <a:cxnLst>
                <a:cxn ang="T10">
                  <a:pos x="T0" y="T1"/>
                </a:cxn>
                <a:cxn ang="T11">
                  <a:pos x="T2" y="T3"/>
                </a:cxn>
                <a:cxn ang="T12">
                  <a:pos x="T4" y="T5"/>
                </a:cxn>
                <a:cxn ang="T13">
                  <a:pos x="T6" y="T7"/>
                </a:cxn>
                <a:cxn ang="T14">
                  <a:pos x="T8" y="T9"/>
                </a:cxn>
              </a:cxnLst>
              <a:rect l="T15" t="T16" r="T17" b="T18"/>
              <a:pathLst>
                <a:path w="136" h="1008">
                  <a:moveTo>
                    <a:pt x="0" y="0"/>
                  </a:moveTo>
                  <a:lnTo>
                    <a:pt x="80" y="1008"/>
                  </a:lnTo>
                  <a:lnTo>
                    <a:pt x="136" y="920"/>
                  </a:lnTo>
                  <a:lnTo>
                    <a:pt x="56" y="48"/>
                  </a:lnTo>
                  <a:lnTo>
                    <a:pt x="0" y="0"/>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23680" name="Rectangle 21"/>
            <p:cNvSpPr>
              <a:spLocks noChangeArrowheads="1"/>
            </p:cNvSpPr>
            <p:nvPr/>
          </p:nvSpPr>
          <p:spPr bwMode="auto">
            <a:xfrm>
              <a:off x="2124" y="1610"/>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23681" name="Rectangle 22"/>
            <p:cNvSpPr>
              <a:spLocks noChangeArrowheads="1"/>
            </p:cNvSpPr>
            <p:nvPr/>
          </p:nvSpPr>
          <p:spPr bwMode="auto">
            <a:xfrm rot="5400000">
              <a:off x="306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23682" name="Rectangle 23"/>
            <p:cNvSpPr>
              <a:spLocks noChangeArrowheads="1"/>
            </p:cNvSpPr>
            <p:nvPr/>
          </p:nvSpPr>
          <p:spPr bwMode="auto">
            <a:xfrm rot="5400000">
              <a:off x="339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nvGrpSpPr>
            <p:cNvPr id="23683" name="Group 24"/>
            <p:cNvGrpSpPr>
              <a:grpSpLocks/>
            </p:cNvGrpSpPr>
            <p:nvPr/>
          </p:nvGrpSpPr>
          <p:grpSpPr bwMode="auto">
            <a:xfrm>
              <a:off x="2221" y="1871"/>
              <a:ext cx="518" cy="782"/>
              <a:chOff x="2400" y="1656"/>
              <a:chExt cx="752" cy="1136"/>
            </a:xfrm>
          </p:grpSpPr>
          <p:sp>
            <p:nvSpPr>
              <p:cNvPr id="23696" name="Freeform 25"/>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folHlink"/>
              </a:solidFill>
              <a:ln w="12700">
                <a:solidFill>
                  <a:schemeClr val="bg1"/>
                </a:solidFill>
                <a:round/>
                <a:headEnd/>
                <a:tailEnd/>
              </a:ln>
            </p:spPr>
            <p:txBody>
              <a:bodyPr wrap="none" lIns="0" tIns="0" rIns="0" bIns="0" anchor="ctr">
                <a:spAutoFit/>
              </a:bodyPr>
              <a:lstStyle/>
              <a:p>
                <a:endParaRPr lang="en-US"/>
              </a:p>
            </p:txBody>
          </p:sp>
          <p:sp>
            <p:nvSpPr>
              <p:cNvPr id="23697" name="Freeform 26"/>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23698" name="Freeform 27"/>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23699" name="Freeform 28"/>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23700" name="Freeform 29"/>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lIns="0" tIns="0" rIns="0" bIns="0" anchor="ctr">
                <a:spAutoFit/>
              </a:bodyPr>
              <a:lstStyle/>
              <a:p>
                <a:endParaRPr lang="en-US"/>
              </a:p>
            </p:txBody>
          </p:sp>
          <p:sp>
            <p:nvSpPr>
              <p:cNvPr id="23701" name="Line 30"/>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3702" name="Line 31"/>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23684" name="Group 32"/>
            <p:cNvGrpSpPr>
              <a:grpSpLocks/>
            </p:cNvGrpSpPr>
            <p:nvPr/>
          </p:nvGrpSpPr>
          <p:grpSpPr bwMode="auto">
            <a:xfrm rot="-6511945">
              <a:off x="2834" y="1842"/>
              <a:ext cx="518" cy="783"/>
              <a:chOff x="2400" y="1656"/>
              <a:chExt cx="752" cy="1136"/>
            </a:xfrm>
          </p:grpSpPr>
          <p:sp>
            <p:nvSpPr>
              <p:cNvPr id="23689" name="Freeform 33"/>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tx1"/>
              </a:solidFill>
              <a:ln w="12700">
                <a:solidFill>
                  <a:schemeClr val="bg1"/>
                </a:solidFill>
                <a:round/>
                <a:headEnd/>
                <a:tailEnd/>
              </a:ln>
            </p:spPr>
            <p:txBody>
              <a:bodyPr wrap="none" lIns="0" tIns="0" rIns="0" bIns="0" anchor="ctr">
                <a:spAutoFit/>
              </a:bodyPr>
              <a:lstStyle/>
              <a:p>
                <a:endParaRPr lang="en-US"/>
              </a:p>
            </p:txBody>
          </p:sp>
          <p:sp>
            <p:nvSpPr>
              <p:cNvPr id="23690" name="Freeform 34"/>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23691" name="Freeform 35"/>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23692" name="Freeform 36"/>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23693" name="Freeform 37"/>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23694" name="Line 38"/>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3695" name="Line 39"/>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23685" name="Freeform 40"/>
            <p:cNvSpPr>
              <a:spLocks/>
            </p:cNvSpPr>
            <p:nvPr/>
          </p:nvSpPr>
          <p:spPr bwMode="auto">
            <a:xfrm>
              <a:off x="2689" y="2097"/>
              <a:ext cx="62" cy="351"/>
            </a:xfrm>
            <a:custGeom>
              <a:avLst/>
              <a:gdLst>
                <a:gd name="T0" fmla="*/ 3 w 168"/>
                <a:gd name="T1" fmla="*/ 18 h 944"/>
                <a:gd name="T2" fmla="*/ 0 w 168"/>
                <a:gd name="T3" fmla="*/ 0 h 944"/>
                <a:gd name="T4" fmla="*/ 0 w 168"/>
                <a:gd name="T5" fmla="*/ 1 h 944"/>
                <a:gd name="T6" fmla="*/ 2 w 168"/>
                <a:gd name="T7" fmla="*/ 17 h 944"/>
                <a:gd name="T8" fmla="*/ 3 w 168"/>
                <a:gd name="T9" fmla="*/ 18 h 944"/>
                <a:gd name="T10" fmla="*/ 0 60000 65536"/>
                <a:gd name="T11" fmla="*/ 0 60000 65536"/>
                <a:gd name="T12" fmla="*/ 0 60000 65536"/>
                <a:gd name="T13" fmla="*/ 0 60000 65536"/>
                <a:gd name="T14" fmla="*/ 0 60000 65536"/>
                <a:gd name="T15" fmla="*/ 0 w 168"/>
                <a:gd name="T16" fmla="*/ 0 h 944"/>
                <a:gd name="T17" fmla="*/ 168 w 168"/>
                <a:gd name="T18" fmla="*/ 944 h 944"/>
              </a:gdLst>
              <a:ahLst/>
              <a:cxnLst>
                <a:cxn ang="T10">
                  <a:pos x="T0" y="T1"/>
                </a:cxn>
                <a:cxn ang="T11">
                  <a:pos x="T2" y="T3"/>
                </a:cxn>
                <a:cxn ang="T12">
                  <a:pos x="T4" y="T5"/>
                </a:cxn>
                <a:cxn ang="T13">
                  <a:pos x="T6" y="T7"/>
                </a:cxn>
                <a:cxn ang="T14">
                  <a:pos x="T8" y="T9"/>
                </a:cxn>
              </a:cxnLst>
              <a:rect l="T15" t="T16" r="T17" b="T18"/>
              <a:pathLst>
                <a:path w="168" h="944">
                  <a:moveTo>
                    <a:pt x="168" y="944"/>
                  </a:moveTo>
                  <a:lnTo>
                    <a:pt x="24" y="0"/>
                  </a:lnTo>
                  <a:lnTo>
                    <a:pt x="0" y="48"/>
                  </a:lnTo>
                  <a:lnTo>
                    <a:pt x="128" y="920"/>
                  </a:lnTo>
                  <a:lnTo>
                    <a:pt x="168" y="944"/>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23686" name="Freeform 41"/>
            <p:cNvSpPr>
              <a:spLocks/>
            </p:cNvSpPr>
            <p:nvPr/>
          </p:nvSpPr>
          <p:spPr bwMode="auto">
            <a:xfrm>
              <a:off x="2382" y="1853"/>
              <a:ext cx="354" cy="78"/>
            </a:xfrm>
            <a:custGeom>
              <a:avLst/>
              <a:gdLst>
                <a:gd name="T0" fmla="*/ 0 w 952"/>
                <a:gd name="T1" fmla="*/ 1 h 208"/>
                <a:gd name="T2" fmla="*/ 1 w 952"/>
                <a:gd name="T3" fmla="*/ 0 h 208"/>
                <a:gd name="T4" fmla="*/ 18 w 952"/>
                <a:gd name="T5" fmla="*/ 3 h 208"/>
                <a:gd name="T6" fmla="*/ 18 w 952"/>
                <a:gd name="T7" fmla="*/ 4 h 208"/>
                <a:gd name="T8" fmla="*/ 0 w 952"/>
                <a:gd name="T9" fmla="*/ 1 h 208"/>
                <a:gd name="T10" fmla="*/ 0 60000 65536"/>
                <a:gd name="T11" fmla="*/ 0 60000 65536"/>
                <a:gd name="T12" fmla="*/ 0 60000 65536"/>
                <a:gd name="T13" fmla="*/ 0 60000 65536"/>
                <a:gd name="T14" fmla="*/ 0 60000 65536"/>
                <a:gd name="T15" fmla="*/ 0 w 952"/>
                <a:gd name="T16" fmla="*/ 0 h 208"/>
                <a:gd name="T17" fmla="*/ 952 w 952"/>
                <a:gd name="T18" fmla="*/ 208 h 208"/>
              </a:gdLst>
              <a:ahLst/>
              <a:cxnLst>
                <a:cxn ang="T10">
                  <a:pos x="T0" y="T1"/>
                </a:cxn>
                <a:cxn ang="T11">
                  <a:pos x="T2" y="T3"/>
                </a:cxn>
                <a:cxn ang="T12">
                  <a:pos x="T4" y="T5"/>
                </a:cxn>
                <a:cxn ang="T13">
                  <a:pos x="T6" y="T7"/>
                </a:cxn>
                <a:cxn ang="T14">
                  <a:pos x="T8" y="T9"/>
                </a:cxn>
              </a:cxnLst>
              <a:rect l="T15" t="T16" r="T17" b="T18"/>
              <a:pathLst>
                <a:path w="952" h="208">
                  <a:moveTo>
                    <a:pt x="0" y="40"/>
                  </a:moveTo>
                  <a:lnTo>
                    <a:pt x="88" y="0"/>
                  </a:lnTo>
                  <a:lnTo>
                    <a:pt x="936" y="160"/>
                  </a:lnTo>
                  <a:lnTo>
                    <a:pt x="952" y="208"/>
                  </a:lnTo>
                  <a:lnTo>
                    <a:pt x="0" y="40"/>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23687" name="Rectangle 42"/>
            <p:cNvSpPr>
              <a:spLocks noChangeArrowheads="1"/>
            </p:cNvSpPr>
            <p:nvPr/>
          </p:nvSpPr>
          <p:spPr bwMode="auto">
            <a:xfrm>
              <a:off x="2124" y="2018"/>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23688" name="Rectangle 43"/>
            <p:cNvSpPr>
              <a:spLocks noChangeArrowheads="1"/>
            </p:cNvSpPr>
            <p:nvPr/>
          </p:nvSpPr>
          <p:spPr bwMode="auto">
            <a:xfrm>
              <a:off x="2124" y="2426"/>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grpSp>
        <p:nvGrpSpPr>
          <p:cNvPr id="23563" name="Group 44"/>
          <p:cNvGrpSpPr>
            <a:grpSpLocks/>
          </p:cNvGrpSpPr>
          <p:nvPr/>
        </p:nvGrpSpPr>
        <p:grpSpPr bwMode="auto">
          <a:xfrm>
            <a:off x="2151063" y="1989138"/>
            <a:ext cx="822325" cy="817562"/>
            <a:chOff x="3360" y="800"/>
            <a:chExt cx="620" cy="616"/>
          </a:xfrm>
        </p:grpSpPr>
        <p:sp>
          <p:nvSpPr>
            <p:cNvPr id="23664" name="AutoShape 45"/>
            <p:cNvSpPr>
              <a:spLocks noChangeArrowheads="1"/>
            </p:cNvSpPr>
            <p:nvPr/>
          </p:nvSpPr>
          <p:spPr bwMode="auto">
            <a:xfrm>
              <a:off x="3360" y="800"/>
              <a:ext cx="620" cy="616"/>
            </a:xfrm>
            <a:prstGeom prst="roundRect">
              <a:avLst>
                <a:gd name="adj" fmla="val 16667"/>
              </a:avLst>
            </a:prstGeom>
            <a:solidFill>
              <a:srgbClr val="CCFFCC"/>
            </a:solidFill>
            <a:ln w="12700" algn="ctr">
              <a:solidFill>
                <a:schemeClr val="bg1"/>
              </a:solidFill>
              <a:round/>
              <a:headEnd/>
              <a:tailEnd/>
            </a:ln>
          </p:spPr>
          <p:txBody>
            <a:bodyPr lIns="0" tIns="0" rIns="0" bIns="0" anchor="ctr">
              <a:spAutoFit/>
            </a:bodyPr>
            <a:lstStyle/>
            <a:p>
              <a:endParaRPr lang="en-US"/>
            </a:p>
          </p:txBody>
        </p:sp>
        <p:sp>
          <p:nvSpPr>
            <p:cNvPr id="23665" name="Freeform 46"/>
            <p:cNvSpPr>
              <a:spLocks/>
            </p:cNvSpPr>
            <p:nvPr/>
          </p:nvSpPr>
          <p:spPr bwMode="auto">
            <a:xfrm>
              <a:off x="3403" y="830"/>
              <a:ext cx="212" cy="274"/>
            </a:xfrm>
            <a:custGeom>
              <a:avLst/>
              <a:gdLst>
                <a:gd name="T0" fmla="*/ 1 w 1052"/>
                <a:gd name="T1" fmla="*/ 2 h 1352"/>
                <a:gd name="T2" fmla="*/ 0 w 1052"/>
                <a:gd name="T3" fmla="*/ 2 h 1352"/>
                <a:gd name="T4" fmla="*/ 0 w 1052"/>
                <a:gd name="T5" fmla="*/ 1 h 1352"/>
                <a:gd name="T6" fmla="*/ 0 w 1052"/>
                <a:gd name="T7" fmla="*/ 1 h 1352"/>
                <a:gd name="T8" fmla="*/ 0 w 1052"/>
                <a:gd name="T9" fmla="*/ 1 h 1352"/>
                <a:gd name="T10" fmla="*/ 0 w 1052"/>
                <a:gd name="T11" fmla="*/ 0 h 1352"/>
                <a:gd name="T12" fmla="*/ 0 w 1052"/>
                <a:gd name="T13" fmla="*/ 0 h 1352"/>
                <a:gd name="T14" fmla="*/ 0 w 1052"/>
                <a:gd name="T15" fmla="*/ 0 h 1352"/>
                <a:gd name="T16" fmla="*/ 1 w 1052"/>
                <a:gd name="T17" fmla="*/ 0 h 1352"/>
                <a:gd name="T18" fmla="*/ 1 w 1052"/>
                <a:gd name="T19" fmla="*/ 0 h 1352"/>
                <a:gd name="T20" fmla="*/ 1 w 1052"/>
                <a:gd name="T21" fmla="*/ 0 h 1352"/>
                <a:gd name="T22" fmla="*/ 1 w 1052"/>
                <a:gd name="T23" fmla="*/ 0 h 1352"/>
                <a:gd name="T24" fmla="*/ 2 w 1052"/>
                <a:gd name="T25" fmla="*/ 0 h 1352"/>
                <a:gd name="T26" fmla="*/ 2 w 1052"/>
                <a:gd name="T27" fmla="*/ 1 h 1352"/>
                <a:gd name="T28" fmla="*/ 2 w 1052"/>
                <a:gd name="T29" fmla="*/ 1 h 1352"/>
                <a:gd name="T30" fmla="*/ 1 w 1052"/>
                <a:gd name="T31" fmla="*/ 2 h 1352"/>
                <a:gd name="T32" fmla="*/ 1 w 1052"/>
                <a:gd name="T33" fmla="*/ 2 h 1352"/>
                <a:gd name="T34" fmla="*/ 1 w 1052"/>
                <a:gd name="T35" fmla="*/ 2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23666" name="Group 47"/>
            <p:cNvGrpSpPr>
              <a:grpSpLocks/>
            </p:cNvGrpSpPr>
            <p:nvPr/>
          </p:nvGrpSpPr>
          <p:grpSpPr bwMode="auto">
            <a:xfrm flipH="1">
              <a:off x="3749" y="1171"/>
              <a:ext cx="212" cy="213"/>
              <a:chOff x="1350" y="686"/>
              <a:chExt cx="1132" cy="1132"/>
            </a:xfrm>
          </p:grpSpPr>
          <p:sp>
            <p:nvSpPr>
              <p:cNvPr id="23668" name="AutoShape 48"/>
              <p:cNvSpPr>
                <a:spLocks noChangeArrowheads="1"/>
              </p:cNvSpPr>
              <p:nvPr/>
            </p:nvSpPr>
            <p:spPr bwMode="auto">
              <a:xfrm>
                <a:off x="1350" y="686"/>
                <a:ext cx="1132" cy="1132"/>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pic>
            <p:nvPicPr>
              <p:cNvPr id="23669" name="Picture 49" descr="j015193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3" y="783"/>
                <a:ext cx="38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23667" name="Picture 50" descr="BS01887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81" y="829"/>
              <a:ext cx="382"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3564" name="Group 51"/>
          <p:cNvGrpSpPr>
            <a:grpSpLocks/>
          </p:cNvGrpSpPr>
          <p:nvPr/>
        </p:nvGrpSpPr>
        <p:grpSpPr bwMode="auto">
          <a:xfrm>
            <a:off x="2170113" y="4946650"/>
            <a:ext cx="517525" cy="658813"/>
            <a:chOff x="2401" y="425"/>
            <a:chExt cx="907" cy="1154"/>
          </a:xfrm>
        </p:grpSpPr>
        <p:sp>
          <p:nvSpPr>
            <p:cNvPr id="23658" name="Rectangle 52"/>
            <p:cNvSpPr>
              <a:spLocks noChangeArrowheads="1"/>
            </p:cNvSpPr>
            <p:nvPr/>
          </p:nvSpPr>
          <p:spPr bwMode="auto">
            <a:xfrm>
              <a:off x="2401" y="591"/>
              <a:ext cx="907" cy="988"/>
            </a:xfrm>
            <a:prstGeom prst="rect">
              <a:avLst/>
            </a:prstGeom>
            <a:solidFill>
              <a:srgbClr val="FFFFCC"/>
            </a:solidFill>
            <a:ln w="12700">
              <a:solidFill>
                <a:schemeClr val="bg1"/>
              </a:solidFill>
              <a:miter lim="800000"/>
              <a:headEnd/>
              <a:tailEnd/>
            </a:ln>
          </p:spPr>
          <p:txBody>
            <a:bodyPr wrap="none" anchor="ctr"/>
            <a:lstStyle/>
            <a:p>
              <a:endParaRPr lang="en-US"/>
            </a:p>
          </p:txBody>
        </p:sp>
        <p:sp>
          <p:nvSpPr>
            <p:cNvPr id="23659" name="Line 53"/>
            <p:cNvSpPr>
              <a:spLocks noChangeShapeType="1"/>
            </p:cNvSpPr>
            <p:nvPr/>
          </p:nvSpPr>
          <p:spPr bwMode="auto">
            <a:xfrm>
              <a:off x="2582" y="138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3660" name="Line 54"/>
            <p:cNvSpPr>
              <a:spLocks noChangeShapeType="1"/>
            </p:cNvSpPr>
            <p:nvPr/>
          </p:nvSpPr>
          <p:spPr bwMode="auto">
            <a:xfrm>
              <a:off x="2577" y="115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3661" name="Rectangle 55"/>
            <p:cNvSpPr>
              <a:spLocks noChangeArrowheads="1"/>
            </p:cNvSpPr>
            <p:nvPr/>
          </p:nvSpPr>
          <p:spPr bwMode="auto">
            <a:xfrm rot="2658430">
              <a:off x="2944" y="425"/>
              <a:ext cx="225" cy="506"/>
            </a:xfrm>
            <a:prstGeom prst="rect">
              <a:avLst/>
            </a:prstGeom>
            <a:solidFill>
              <a:srgbClr val="FF0000"/>
            </a:solidFill>
            <a:ln w="28575" algn="ctr">
              <a:solidFill>
                <a:srgbClr val="969696"/>
              </a:solidFill>
              <a:miter lim="800000"/>
              <a:headEnd/>
              <a:tailEnd/>
            </a:ln>
          </p:spPr>
          <p:txBody>
            <a:bodyPr wrap="none" lIns="0" tIns="0" rIns="0" bIns="0" anchor="ctr">
              <a:spAutoFit/>
            </a:bodyPr>
            <a:lstStyle/>
            <a:p>
              <a:endParaRPr lang="en-US"/>
            </a:p>
          </p:txBody>
        </p:sp>
        <p:sp>
          <p:nvSpPr>
            <p:cNvPr id="23662" name="Freeform 56"/>
            <p:cNvSpPr>
              <a:spLocks/>
            </p:cNvSpPr>
            <p:nvPr/>
          </p:nvSpPr>
          <p:spPr bwMode="auto">
            <a:xfrm>
              <a:off x="2643" y="789"/>
              <a:ext cx="309" cy="257"/>
            </a:xfrm>
            <a:custGeom>
              <a:avLst/>
              <a:gdLst>
                <a:gd name="T0" fmla="*/ 374 w 234"/>
                <a:gd name="T1" fmla="*/ 0 h 195"/>
                <a:gd name="T2" fmla="*/ 83 w 234"/>
                <a:gd name="T3" fmla="*/ 125 h 195"/>
                <a:gd name="T4" fmla="*/ 0 w 234"/>
                <a:gd name="T5" fmla="*/ 589 h 195"/>
                <a:gd name="T6" fmla="*/ 548 w 234"/>
                <a:gd name="T7" fmla="*/ 589 h 195"/>
                <a:gd name="T8" fmla="*/ 712 w 234"/>
                <a:gd name="T9" fmla="*/ 333 h 195"/>
                <a:gd name="T10" fmla="*/ 374 w 234"/>
                <a:gd name="T11" fmla="*/ 0 h 195"/>
                <a:gd name="T12" fmla="*/ 0 60000 65536"/>
                <a:gd name="T13" fmla="*/ 0 60000 65536"/>
                <a:gd name="T14" fmla="*/ 0 60000 65536"/>
                <a:gd name="T15" fmla="*/ 0 60000 65536"/>
                <a:gd name="T16" fmla="*/ 0 60000 65536"/>
                <a:gd name="T17" fmla="*/ 0 60000 65536"/>
                <a:gd name="T18" fmla="*/ 0 w 234"/>
                <a:gd name="T19" fmla="*/ 0 h 195"/>
                <a:gd name="T20" fmla="*/ 234 w 234"/>
                <a:gd name="T21" fmla="*/ 195 h 195"/>
              </a:gdLst>
              <a:ahLst/>
              <a:cxnLst>
                <a:cxn ang="T12">
                  <a:pos x="T0" y="T1"/>
                </a:cxn>
                <a:cxn ang="T13">
                  <a:pos x="T2" y="T3"/>
                </a:cxn>
                <a:cxn ang="T14">
                  <a:pos x="T4" y="T5"/>
                </a:cxn>
                <a:cxn ang="T15">
                  <a:pos x="T6" y="T7"/>
                </a:cxn>
                <a:cxn ang="T16">
                  <a:pos x="T8" y="T9"/>
                </a:cxn>
                <a:cxn ang="T17">
                  <a:pos x="T10" y="T11"/>
                </a:cxn>
              </a:cxnLst>
              <a:rect l="T18" t="T19" r="T20" b="T21"/>
              <a:pathLst>
                <a:path w="234" h="195">
                  <a:moveTo>
                    <a:pt x="123" y="0"/>
                  </a:moveTo>
                  <a:lnTo>
                    <a:pt x="27" y="42"/>
                  </a:lnTo>
                  <a:lnTo>
                    <a:pt x="0" y="195"/>
                  </a:lnTo>
                  <a:lnTo>
                    <a:pt x="180" y="195"/>
                  </a:lnTo>
                  <a:lnTo>
                    <a:pt x="234" y="111"/>
                  </a:lnTo>
                  <a:lnTo>
                    <a:pt x="123" y="0"/>
                  </a:lnTo>
                  <a:close/>
                </a:path>
              </a:pathLst>
            </a:custGeom>
            <a:solidFill>
              <a:srgbClr val="FFFFFF"/>
            </a:solidFill>
            <a:ln w="28575">
              <a:solidFill>
                <a:srgbClr val="969696"/>
              </a:solidFill>
              <a:round/>
              <a:headEnd/>
              <a:tailEnd/>
            </a:ln>
          </p:spPr>
          <p:txBody>
            <a:bodyPr wrap="none" lIns="0" tIns="0" rIns="0" bIns="0" anchor="ctr">
              <a:spAutoFit/>
            </a:bodyPr>
            <a:lstStyle/>
            <a:p>
              <a:endParaRPr lang="en-US"/>
            </a:p>
          </p:txBody>
        </p:sp>
        <p:sp>
          <p:nvSpPr>
            <p:cNvPr id="23663" name="Line 57"/>
            <p:cNvSpPr>
              <a:spLocks noChangeShapeType="1"/>
            </p:cNvSpPr>
            <p:nvPr/>
          </p:nvSpPr>
          <p:spPr bwMode="auto">
            <a:xfrm flipH="1">
              <a:off x="2703" y="891"/>
              <a:ext cx="147" cy="106"/>
            </a:xfrm>
            <a:prstGeom prst="line">
              <a:avLst/>
            </a:prstGeom>
            <a:noFill/>
            <a:ln w="28575">
              <a:solidFill>
                <a:srgbClr val="969696"/>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23565" name="Group 58"/>
          <p:cNvGrpSpPr>
            <a:grpSpLocks/>
          </p:cNvGrpSpPr>
          <p:nvPr/>
        </p:nvGrpSpPr>
        <p:grpSpPr bwMode="auto">
          <a:xfrm>
            <a:off x="2151063" y="2965450"/>
            <a:ext cx="822325" cy="817563"/>
            <a:chOff x="3360" y="800"/>
            <a:chExt cx="620" cy="616"/>
          </a:xfrm>
        </p:grpSpPr>
        <p:sp>
          <p:nvSpPr>
            <p:cNvPr id="23652" name="AutoShape 59"/>
            <p:cNvSpPr>
              <a:spLocks noChangeArrowheads="1"/>
            </p:cNvSpPr>
            <p:nvPr/>
          </p:nvSpPr>
          <p:spPr bwMode="auto">
            <a:xfrm>
              <a:off x="3360" y="800"/>
              <a:ext cx="620" cy="616"/>
            </a:xfrm>
            <a:prstGeom prst="roundRect">
              <a:avLst>
                <a:gd name="adj" fmla="val 16667"/>
              </a:avLst>
            </a:prstGeom>
            <a:solidFill>
              <a:srgbClr val="CCFFCC"/>
            </a:solidFill>
            <a:ln w="12700" algn="ctr">
              <a:solidFill>
                <a:schemeClr val="bg1"/>
              </a:solidFill>
              <a:round/>
              <a:headEnd/>
              <a:tailEnd/>
            </a:ln>
          </p:spPr>
          <p:txBody>
            <a:bodyPr lIns="0" tIns="0" rIns="0" bIns="0" anchor="ctr">
              <a:spAutoFit/>
            </a:bodyPr>
            <a:lstStyle/>
            <a:p>
              <a:endParaRPr lang="en-US"/>
            </a:p>
          </p:txBody>
        </p:sp>
        <p:sp>
          <p:nvSpPr>
            <p:cNvPr id="23653" name="Freeform 60"/>
            <p:cNvSpPr>
              <a:spLocks/>
            </p:cNvSpPr>
            <p:nvPr/>
          </p:nvSpPr>
          <p:spPr bwMode="auto">
            <a:xfrm>
              <a:off x="3403" y="830"/>
              <a:ext cx="212" cy="274"/>
            </a:xfrm>
            <a:custGeom>
              <a:avLst/>
              <a:gdLst>
                <a:gd name="T0" fmla="*/ 1 w 1052"/>
                <a:gd name="T1" fmla="*/ 2 h 1352"/>
                <a:gd name="T2" fmla="*/ 0 w 1052"/>
                <a:gd name="T3" fmla="*/ 2 h 1352"/>
                <a:gd name="T4" fmla="*/ 0 w 1052"/>
                <a:gd name="T5" fmla="*/ 1 h 1352"/>
                <a:gd name="T6" fmla="*/ 0 w 1052"/>
                <a:gd name="T7" fmla="*/ 1 h 1352"/>
                <a:gd name="T8" fmla="*/ 0 w 1052"/>
                <a:gd name="T9" fmla="*/ 1 h 1352"/>
                <a:gd name="T10" fmla="*/ 0 w 1052"/>
                <a:gd name="T11" fmla="*/ 0 h 1352"/>
                <a:gd name="T12" fmla="*/ 0 w 1052"/>
                <a:gd name="T13" fmla="*/ 0 h 1352"/>
                <a:gd name="T14" fmla="*/ 0 w 1052"/>
                <a:gd name="T15" fmla="*/ 0 h 1352"/>
                <a:gd name="T16" fmla="*/ 1 w 1052"/>
                <a:gd name="T17" fmla="*/ 0 h 1352"/>
                <a:gd name="T18" fmla="*/ 1 w 1052"/>
                <a:gd name="T19" fmla="*/ 0 h 1352"/>
                <a:gd name="T20" fmla="*/ 1 w 1052"/>
                <a:gd name="T21" fmla="*/ 0 h 1352"/>
                <a:gd name="T22" fmla="*/ 1 w 1052"/>
                <a:gd name="T23" fmla="*/ 0 h 1352"/>
                <a:gd name="T24" fmla="*/ 2 w 1052"/>
                <a:gd name="T25" fmla="*/ 0 h 1352"/>
                <a:gd name="T26" fmla="*/ 2 w 1052"/>
                <a:gd name="T27" fmla="*/ 1 h 1352"/>
                <a:gd name="T28" fmla="*/ 2 w 1052"/>
                <a:gd name="T29" fmla="*/ 1 h 1352"/>
                <a:gd name="T30" fmla="*/ 1 w 1052"/>
                <a:gd name="T31" fmla="*/ 2 h 1352"/>
                <a:gd name="T32" fmla="*/ 1 w 1052"/>
                <a:gd name="T33" fmla="*/ 2 h 1352"/>
                <a:gd name="T34" fmla="*/ 1 w 1052"/>
                <a:gd name="T35" fmla="*/ 2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23654" name="Group 61"/>
            <p:cNvGrpSpPr>
              <a:grpSpLocks/>
            </p:cNvGrpSpPr>
            <p:nvPr/>
          </p:nvGrpSpPr>
          <p:grpSpPr bwMode="auto">
            <a:xfrm flipH="1">
              <a:off x="3749" y="1171"/>
              <a:ext cx="212" cy="213"/>
              <a:chOff x="1350" y="686"/>
              <a:chExt cx="1132" cy="1132"/>
            </a:xfrm>
          </p:grpSpPr>
          <p:sp>
            <p:nvSpPr>
              <p:cNvPr id="23656" name="AutoShape 62"/>
              <p:cNvSpPr>
                <a:spLocks noChangeArrowheads="1"/>
              </p:cNvSpPr>
              <p:nvPr/>
            </p:nvSpPr>
            <p:spPr bwMode="auto">
              <a:xfrm>
                <a:off x="1350" y="686"/>
                <a:ext cx="1132" cy="1132"/>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pic>
            <p:nvPicPr>
              <p:cNvPr id="23657" name="Picture 63" descr="j015193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3" y="783"/>
                <a:ext cx="38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23655" name="Picture 64" descr="BS01887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81" y="829"/>
              <a:ext cx="382"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3566" name="Group 65"/>
          <p:cNvGrpSpPr>
            <a:grpSpLocks/>
          </p:cNvGrpSpPr>
          <p:nvPr/>
        </p:nvGrpSpPr>
        <p:grpSpPr bwMode="auto">
          <a:xfrm>
            <a:off x="2151063" y="3943350"/>
            <a:ext cx="822325" cy="817563"/>
            <a:chOff x="3360" y="800"/>
            <a:chExt cx="620" cy="616"/>
          </a:xfrm>
        </p:grpSpPr>
        <p:sp>
          <p:nvSpPr>
            <p:cNvPr id="23646" name="AutoShape 66"/>
            <p:cNvSpPr>
              <a:spLocks noChangeArrowheads="1"/>
            </p:cNvSpPr>
            <p:nvPr/>
          </p:nvSpPr>
          <p:spPr bwMode="auto">
            <a:xfrm>
              <a:off x="3360" y="800"/>
              <a:ext cx="620" cy="616"/>
            </a:xfrm>
            <a:prstGeom prst="roundRect">
              <a:avLst>
                <a:gd name="adj" fmla="val 16667"/>
              </a:avLst>
            </a:prstGeom>
            <a:solidFill>
              <a:srgbClr val="CCFFCC"/>
            </a:solidFill>
            <a:ln w="12700" algn="ctr">
              <a:solidFill>
                <a:schemeClr val="bg1"/>
              </a:solidFill>
              <a:round/>
              <a:headEnd/>
              <a:tailEnd/>
            </a:ln>
          </p:spPr>
          <p:txBody>
            <a:bodyPr lIns="0" tIns="0" rIns="0" bIns="0" anchor="ctr">
              <a:spAutoFit/>
            </a:bodyPr>
            <a:lstStyle/>
            <a:p>
              <a:endParaRPr lang="en-US"/>
            </a:p>
          </p:txBody>
        </p:sp>
        <p:sp>
          <p:nvSpPr>
            <p:cNvPr id="23647" name="Freeform 67"/>
            <p:cNvSpPr>
              <a:spLocks/>
            </p:cNvSpPr>
            <p:nvPr/>
          </p:nvSpPr>
          <p:spPr bwMode="auto">
            <a:xfrm>
              <a:off x="3403" y="830"/>
              <a:ext cx="212" cy="274"/>
            </a:xfrm>
            <a:custGeom>
              <a:avLst/>
              <a:gdLst>
                <a:gd name="T0" fmla="*/ 1 w 1052"/>
                <a:gd name="T1" fmla="*/ 2 h 1352"/>
                <a:gd name="T2" fmla="*/ 0 w 1052"/>
                <a:gd name="T3" fmla="*/ 2 h 1352"/>
                <a:gd name="T4" fmla="*/ 0 w 1052"/>
                <a:gd name="T5" fmla="*/ 1 h 1352"/>
                <a:gd name="T6" fmla="*/ 0 w 1052"/>
                <a:gd name="T7" fmla="*/ 1 h 1352"/>
                <a:gd name="T8" fmla="*/ 0 w 1052"/>
                <a:gd name="T9" fmla="*/ 1 h 1352"/>
                <a:gd name="T10" fmla="*/ 0 w 1052"/>
                <a:gd name="T11" fmla="*/ 0 h 1352"/>
                <a:gd name="T12" fmla="*/ 0 w 1052"/>
                <a:gd name="T13" fmla="*/ 0 h 1352"/>
                <a:gd name="T14" fmla="*/ 0 w 1052"/>
                <a:gd name="T15" fmla="*/ 0 h 1352"/>
                <a:gd name="T16" fmla="*/ 1 w 1052"/>
                <a:gd name="T17" fmla="*/ 0 h 1352"/>
                <a:gd name="T18" fmla="*/ 1 w 1052"/>
                <a:gd name="T19" fmla="*/ 0 h 1352"/>
                <a:gd name="T20" fmla="*/ 1 w 1052"/>
                <a:gd name="T21" fmla="*/ 0 h 1352"/>
                <a:gd name="T22" fmla="*/ 1 w 1052"/>
                <a:gd name="T23" fmla="*/ 0 h 1352"/>
                <a:gd name="T24" fmla="*/ 2 w 1052"/>
                <a:gd name="T25" fmla="*/ 0 h 1352"/>
                <a:gd name="T26" fmla="*/ 2 w 1052"/>
                <a:gd name="T27" fmla="*/ 1 h 1352"/>
                <a:gd name="T28" fmla="*/ 2 w 1052"/>
                <a:gd name="T29" fmla="*/ 1 h 1352"/>
                <a:gd name="T30" fmla="*/ 1 w 1052"/>
                <a:gd name="T31" fmla="*/ 2 h 1352"/>
                <a:gd name="T32" fmla="*/ 1 w 1052"/>
                <a:gd name="T33" fmla="*/ 2 h 1352"/>
                <a:gd name="T34" fmla="*/ 1 w 1052"/>
                <a:gd name="T35" fmla="*/ 2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23648" name="Group 68"/>
            <p:cNvGrpSpPr>
              <a:grpSpLocks/>
            </p:cNvGrpSpPr>
            <p:nvPr/>
          </p:nvGrpSpPr>
          <p:grpSpPr bwMode="auto">
            <a:xfrm flipH="1">
              <a:off x="3749" y="1171"/>
              <a:ext cx="212" cy="213"/>
              <a:chOff x="1350" y="686"/>
              <a:chExt cx="1132" cy="1132"/>
            </a:xfrm>
          </p:grpSpPr>
          <p:sp>
            <p:nvSpPr>
              <p:cNvPr id="23650" name="AutoShape 69"/>
              <p:cNvSpPr>
                <a:spLocks noChangeArrowheads="1"/>
              </p:cNvSpPr>
              <p:nvPr/>
            </p:nvSpPr>
            <p:spPr bwMode="auto">
              <a:xfrm>
                <a:off x="1350" y="686"/>
                <a:ext cx="1132" cy="1132"/>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pic>
            <p:nvPicPr>
              <p:cNvPr id="23651" name="Picture 70" descr="j015193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3" y="783"/>
                <a:ext cx="38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23649" name="Picture 71" descr="BS01887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81" y="829"/>
              <a:ext cx="382"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3567" name="Group 72"/>
          <p:cNvGrpSpPr>
            <a:grpSpLocks/>
          </p:cNvGrpSpPr>
          <p:nvPr/>
        </p:nvGrpSpPr>
        <p:grpSpPr bwMode="auto">
          <a:xfrm>
            <a:off x="2432050" y="5395913"/>
            <a:ext cx="517525" cy="658812"/>
            <a:chOff x="2401" y="425"/>
            <a:chExt cx="907" cy="1154"/>
          </a:xfrm>
        </p:grpSpPr>
        <p:sp>
          <p:nvSpPr>
            <p:cNvPr id="23640" name="Rectangle 73"/>
            <p:cNvSpPr>
              <a:spLocks noChangeArrowheads="1"/>
            </p:cNvSpPr>
            <p:nvPr/>
          </p:nvSpPr>
          <p:spPr bwMode="auto">
            <a:xfrm>
              <a:off x="2401" y="591"/>
              <a:ext cx="907" cy="988"/>
            </a:xfrm>
            <a:prstGeom prst="rect">
              <a:avLst/>
            </a:prstGeom>
            <a:solidFill>
              <a:srgbClr val="FFFFCC"/>
            </a:solidFill>
            <a:ln w="12700">
              <a:solidFill>
                <a:schemeClr val="bg1"/>
              </a:solidFill>
              <a:miter lim="800000"/>
              <a:headEnd/>
              <a:tailEnd/>
            </a:ln>
          </p:spPr>
          <p:txBody>
            <a:bodyPr wrap="none" anchor="ctr"/>
            <a:lstStyle/>
            <a:p>
              <a:endParaRPr lang="en-US"/>
            </a:p>
          </p:txBody>
        </p:sp>
        <p:sp>
          <p:nvSpPr>
            <p:cNvPr id="23641" name="Line 74"/>
            <p:cNvSpPr>
              <a:spLocks noChangeShapeType="1"/>
            </p:cNvSpPr>
            <p:nvPr/>
          </p:nvSpPr>
          <p:spPr bwMode="auto">
            <a:xfrm>
              <a:off x="2582" y="138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3642" name="Line 75"/>
            <p:cNvSpPr>
              <a:spLocks noChangeShapeType="1"/>
            </p:cNvSpPr>
            <p:nvPr/>
          </p:nvSpPr>
          <p:spPr bwMode="auto">
            <a:xfrm>
              <a:off x="2577" y="115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3643" name="Rectangle 76"/>
            <p:cNvSpPr>
              <a:spLocks noChangeArrowheads="1"/>
            </p:cNvSpPr>
            <p:nvPr/>
          </p:nvSpPr>
          <p:spPr bwMode="auto">
            <a:xfrm rot="2658430">
              <a:off x="2944" y="425"/>
              <a:ext cx="225" cy="506"/>
            </a:xfrm>
            <a:prstGeom prst="rect">
              <a:avLst/>
            </a:prstGeom>
            <a:solidFill>
              <a:srgbClr val="FF0000"/>
            </a:solidFill>
            <a:ln w="28575" algn="ctr">
              <a:solidFill>
                <a:srgbClr val="969696"/>
              </a:solidFill>
              <a:miter lim="800000"/>
              <a:headEnd/>
              <a:tailEnd/>
            </a:ln>
          </p:spPr>
          <p:txBody>
            <a:bodyPr wrap="none" lIns="0" tIns="0" rIns="0" bIns="0" anchor="ctr">
              <a:spAutoFit/>
            </a:bodyPr>
            <a:lstStyle/>
            <a:p>
              <a:endParaRPr lang="en-US"/>
            </a:p>
          </p:txBody>
        </p:sp>
        <p:sp>
          <p:nvSpPr>
            <p:cNvPr id="23644" name="Freeform 77"/>
            <p:cNvSpPr>
              <a:spLocks/>
            </p:cNvSpPr>
            <p:nvPr/>
          </p:nvSpPr>
          <p:spPr bwMode="auto">
            <a:xfrm>
              <a:off x="2643" y="789"/>
              <a:ext cx="309" cy="257"/>
            </a:xfrm>
            <a:custGeom>
              <a:avLst/>
              <a:gdLst>
                <a:gd name="T0" fmla="*/ 374 w 234"/>
                <a:gd name="T1" fmla="*/ 0 h 195"/>
                <a:gd name="T2" fmla="*/ 83 w 234"/>
                <a:gd name="T3" fmla="*/ 125 h 195"/>
                <a:gd name="T4" fmla="*/ 0 w 234"/>
                <a:gd name="T5" fmla="*/ 589 h 195"/>
                <a:gd name="T6" fmla="*/ 548 w 234"/>
                <a:gd name="T7" fmla="*/ 589 h 195"/>
                <a:gd name="T8" fmla="*/ 712 w 234"/>
                <a:gd name="T9" fmla="*/ 333 h 195"/>
                <a:gd name="T10" fmla="*/ 374 w 234"/>
                <a:gd name="T11" fmla="*/ 0 h 195"/>
                <a:gd name="T12" fmla="*/ 0 60000 65536"/>
                <a:gd name="T13" fmla="*/ 0 60000 65536"/>
                <a:gd name="T14" fmla="*/ 0 60000 65536"/>
                <a:gd name="T15" fmla="*/ 0 60000 65536"/>
                <a:gd name="T16" fmla="*/ 0 60000 65536"/>
                <a:gd name="T17" fmla="*/ 0 60000 65536"/>
                <a:gd name="T18" fmla="*/ 0 w 234"/>
                <a:gd name="T19" fmla="*/ 0 h 195"/>
                <a:gd name="T20" fmla="*/ 234 w 234"/>
                <a:gd name="T21" fmla="*/ 195 h 195"/>
              </a:gdLst>
              <a:ahLst/>
              <a:cxnLst>
                <a:cxn ang="T12">
                  <a:pos x="T0" y="T1"/>
                </a:cxn>
                <a:cxn ang="T13">
                  <a:pos x="T2" y="T3"/>
                </a:cxn>
                <a:cxn ang="T14">
                  <a:pos x="T4" y="T5"/>
                </a:cxn>
                <a:cxn ang="T15">
                  <a:pos x="T6" y="T7"/>
                </a:cxn>
                <a:cxn ang="T16">
                  <a:pos x="T8" y="T9"/>
                </a:cxn>
                <a:cxn ang="T17">
                  <a:pos x="T10" y="T11"/>
                </a:cxn>
              </a:cxnLst>
              <a:rect l="T18" t="T19" r="T20" b="T21"/>
              <a:pathLst>
                <a:path w="234" h="195">
                  <a:moveTo>
                    <a:pt x="123" y="0"/>
                  </a:moveTo>
                  <a:lnTo>
                    <a:pt x="27" y="42"/>
                  </a:lnTo>
                  <a:lnTo>
                    <a:pt x="0" y="195"/>
                  </a:lnTo>
                  <a:lnTo>
                    <a:pt x="180" y="195"/>
                  </a:lnTo>
                  <a:lnTo>
                    <a:pt x="234" y="111"/>
                  </a:lnTo>
                  <a:lnTo>
                    <a:pt x="123" y="0"/>
                  </a:lnTo>
                  <a:close/>
                </a:path>
              </a:pathLst>
            </a:custGeom>
            <a:solidFill>
              <a:srgbClr val="FFFFFF"/>
            </a:solidFill>
            <a:ln w="28575">
              <a:solidFill>
                <a:srgbClr val="969696"/>
              </a:solidFill>
              <a:round/>
              <a:headEnd/>
              <a:tailEnd/>
            </a:ln>
          </p:spPr>
          <p:txBody>
            <a:bodyPr wrap="none" lIns="0" tIns="0" rIns="0" bIns="0" anchor="ctr">
              <a:spAutoFit/>
            </a:bodyPr>
            <a:lstStyle/>
            <a:p>
              <a:endParaRPr lang="en-US"/>
            </a:p>
          </p:txBody>
        </p:sp>
        <p:sp>
          <p:nvSpPr>
            <p:cNvPr id="23645" name="Line 78"/>
            <p:cNvSpPr>
              <a:spLocks noChangeShapeType="1"/>
            </p:cNvSpPr>
            <p:nvPr/>
          </p:nvSpPr>
          <p:spPr bwMode="auto">
            <a:xfrm flipH="1">
              <a:off x="2703" y="891"/>
              <a:ext cx="147" cy="106"/>
            </a:xfrm>
            <a:prstGeom prst="line">
              <a:avLst/>
            </a:prstGeom>
            <a:noFill/>
            <a:ln w="28575">
              <a:solidFill>
                <a:srgbClr val="969696"/>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23568" name="Group 79"/>
          <p:cNvGrpSpPr>
            <a:grpSpLocks/>
          </p:cNvGrpSpPr>
          <p:nvPr/>
        </p:nvGrpSpPr>
        <p:grpSpPr bwMode="auto">
          <a:xfrm>
            <a:off x="2693988" y="5843588"/>
            <a:ext cx="517525" cy="658812"/>
            <a:chOff x="2401" y="425"/>
            <a:chExt cx="907" cy="1154"/>
          </a:xfrm>
        </p:grpSpPr>
        <p:sp>
          <p:nvSpPr>
            <p:cNvPr id="23634" name="Rectangle 80"/>
            <p:cNvSpPr>
              <a:spLocks noChangeArrowheads="1"/>
            </p:cNvSpPr>
            <p:nvPr/>
          </p:nvSpPr>
          <p:spPr bwMode="auto">
            <a:xfrm>
              <a:off x="2401" y="591"/>
              <a:ext cx="907" cy="988"/>
            </a:xfrm>
            <a:prstGeom prst="rect">
              <a:avLst/>
            </a:prstGeom>
            <a:solidFill>
              <a:srgbClr val="FFFFCC"/>
            </a:solidFill>
            <a:ln w="12700">
              <a:solidFill>
                <a:schemeClr val="bg1"/>
              </a:solidFill>
              <a:miter lim="800000"/>
              <a:headEnd/>
              <a:tailEnd/>
            </a:ln>
          </p:spPr>
          <p:txBody>
            <a:bodyPr wrap="none" anchor="ctr"/>
            <a:lstStyle/>
            <a:p>
              <a:endParaRPr lang="en-US"/>
            </a:p>
          </p:txBody>
        </p:sp>
        <p:sp>
          <p:nvSpPr>
            <p:cNvPr id="23635" name="Line 81"/>
            <p:cNvSpPr>
              <a:spLocks noChangeShapeType="1"/>
            </p:cNvSpPr>
            <p:nvPr/>
          </p:nvSpPr>
          <p:spPr bwMode="auto">
            <a:xfrm>
              <a:off x="2582" y="138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3636" name="Line 82"/>
            <p:cNvSpPr>
              <a:spLocks noChangeShapeType="1"/>
            </p:cNvSpPr>
            <p:nvPr/>
          </p:nvSpPr>
          <p:spPr bwMode="auto">
            <a:xfrm>
              <a:off x="2577" y="115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3637" name="Rectangle 83"/>
            <p:cNvSpPr>
              <a:spLocks noChangeArrowheads="1"/>
            </p:cNvSpPr>
            <p:nvPr/>
          </p:nvSpPr>
          <p:spPr bwMode="auto">
            <a:xfrm rot="2658430">
              <a:off x="2944" y="425"/>
              <a:ext cx="225" cy="506"/>
            </a:xfrm>
            <a:prstGeom prst="rect">
              <a:avLst/>
            </a:prstGeom>
            <a:solidFill>
              <a:srgbClr val="FF0000"/>
            </a:solidFill>
            <a:ln w="28575" algn="ctr">
              <a:solidFill>
                <a:srgbClr val="969696"/>
              </a:solidFill>
              <a:miter lim="800000"/>
              <a:headEnd/>
              <a:tailEnd/>
            </a:ln>
          </p:spPr>
          <p:txBody>
            <a:bodyPr wrap="none" lIns="0" tIns="0" rIns="0" bIns="0" anchor="ctr">
              <a:spAutoFit/>
            </a:bodyPr>
            <a:lstStyle/>
            <a:p>
              <a:endParaRPr lang="en-US"/>
            </a:p>
          </p:txBody>
        </p:sp>
        <p:sp>
          <p:nvSpPr>
            <p:cNvPr id="23638" name="Freeform 84"/>
            <p:cNvSpPr>
              <a:spLocks/>
            </p:cNvSpPr>
            <p:nvPr/>
          </p:nvSpPr>
          <p:spPr bwMode="auto">
            <a:xfrm>
              <a:off x="2643" y="789"/>
              <a:ext cx="309" cy="257"/>
            </a:xfrm>
            <a:custGeom>
              <a:avLst/>
              <a:gdLst>
                <a:gd name="T0" fmla="*/ 374 w 234"/>
                <a:gd name="T1" fmla="*/ 0 h 195"/>
                <a:gd name="T2" fmla="*/ 83 w 234"/>
                <a:gd name="T3" fmla="*/ 125 h 195"/>
                <a:gd name="T4" fmla="*/ 0 w 234"/>
                <a:gd name="T5" fmla="*/ 589 h 195"/>
                <a:gd name="T6" fmla="*/ 548 w 234"/>
                <a:gd name="T7" fmla="*/ 589 h 195"/>
                <a:gd name="T8" fmla="*/ 712 w 234"/>
                <a:gd name="T9" fmla="*/ 333 h 195"/>
                <a:gd name="T10" fmla="*/ 374 w 234"/>
                <a:gd name="T11" fmla="*/ 0 h 195"/>
                <a:gd name="T12" fmla="*/ 0 60000 65536"/>
                <a:gd name="T13" fmla="*/ 0 60000 65536"/>
                <a:gd name="T14" fmla="*/ 0 60000 65536"/>
                <a:gd name="T15" fmla="*/ 0 60000 65536"/>
                <a:gd name="T16" fmla="*/ 0 60000 65536"/>
                <a:gd name="T17" fmla="*/ 0 60000 65536"/>
                <a:gd name="T18" fmla="*/ 0 w 234"/>
                <a:gd name="T19" fmla="*/ 0 h 195"/>
                <a:gd name="T20" fmla="*/ 234 w 234"/>
                <a:gd name="T21" fmla="*/ 195 h 195"/>
              </a:gdLst>
              <a:ahLst/>
              <a:cxnLst>
                <a:cxn ang="T12">
                  <a:pos x="T0" y="T1"/>
                </a:cxn>
                <a:cxn ang="T13">
                  <a:pos x="T2" y="T3"/>
                </a:cxn>
                <a:cxn ang="T14">
                  <a:pos x="T4" y="T5"/>
                </a:cxn>
                <a:cxn ang="T15">
                  <a:pos x="T6" y="T7"/>
                </a:cxn>
                <a:cxn ang="T16">
                  <a:pos x="T8" y="T9"/>
                </a:cxn>
                <a:cxn ang="T17">
                  <a:pos x="T10" y="T11"/>
                </a:cxn>
              </a:cxnLst>
              <a:rect l="T18" t="T19" r="T20" b="T21"/>
              <a:pathLst>
                <a:path w="234" h="195">
                  <a:moveTo>
                    <a:pt x="123" y="0"/>
                  </a:moveTo>
                  <a:lnTo>
                    <a:pt x="27" y="42"/>
                  </a:lnTo>
                  <a:lnTo>
                    <a:pt x="0" y="195"/>
                  </a:lnTo>
                  <a:lnTo>
                    <a:pt x="180" y="195"/>
                  </a:lnTo>
                  <a:lnTo>
                    <a:pt x="234" y="111"/>
                  </a:lnTo>
                  <a:lnTo>
                    <a:pt x="123" y="0"/>
                  </a:lnTo>
                  <a:close/>
                </a:path>
              </a:pathLst>
            </a:custGeom>
            <a:solidFill>
              <a:srgbClr val="FFFFFF"/>
            </a:solidFill>
            <a:ln w="28575">
              <a:solidFill>
                <a:srgbClr val="969696"/>
              </a:solidFill>
              <a:round/>
              <a:headEnd/>
              <a:tailEnd/>
            </a:ln>
          </p:spPr>
          <p:txBody>
            <a:bodyPr wrap="none" lIns="0" tIns="0" rIns="0" bIns="0" anchor="ctr">
              <a:spAutoFit/>
            </a:bodyPr>
            <a:lstStyle/>
            <a:p>
              <a:endParaRPr lang="en-US"/>
            </a:p>
          </p:txBody>
        </p:sp>
        <p:sp>
          <p:nvSpPr>
            <p:cNvPr id="23639" name="Line 85"/>
            <p:cNvSpPr>
              <a:spLocks noChangeShapeType="1"/>
            </p:cNvSpPr>
            <p:nvPr/>
          </p:nvSpPr>
          <p:spPr bwMode="auto">
            <a:xfrm flipH="1">
              <a:off x="2703" y="891"/>
              <a:ext cx="147" cy="106"/>
            </a:xfrm>
            <a:prstGeom prst="line">
              <a:avLst/>
            </a:prstGeom>
            <a:noFill/>
            <a:ln w="28575">
              <a:solidFill>
                <a:srgbClr val="969696"/>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23569" name="Text Box 86"/>
          <p:cNvSpPr txBox="1">
            <a:spLocks noChangeArrowheads="1"/>
          </p:cNvSpPr>
          <p:nvPr/>
        </p:nvSpPr>
        <p:spPr bwMode="auto">
          <a:xfrm>
            <a:off x="1104900" y="2090738"/>
            <a:ext cx="1011238"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r" eaLnBrk="1" hangingPunct="1"/>
            <a:r>
              <a:rPr lang="en-US" sz="1800" b="1"/>
              <a:t>collision</a:t>
            </a:r>
          </a:p>
        </p:txBody>
      </p:sp>
      <p:sp>
        <p:nvSpPr>
          <p:cNvPr id="23570" name="Text Box 87"/>
          <p:cNvSpPr txBox="1">
            <a:spLocks noChangeArrowheads="1"/>
          </p:cNvSpPr>
          <p:nvPr/>
        </p:nvSpPr>
        <p:spPr bwMode="auto">
          <a:xfrm>
            <a:off x="1104900" y="3089275"/>
            <a:ext cx="1011238"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r" eaLnBrk="1" hangingPunct="1"/>
            <a:r>
              <a:rPr lang="en-US" sz="1800" b="1"/>
              <a:t>med pay</a:t>
            </a:r>
          </a:p>
        </p:txBody>
      </p:sp>
      <p:sp>
        <p:nvSpPr>
          <p:cNvPr id="23571" name="Text Box 88"/>
          <p:cNvSpPr txBox="1">
            <a:spLocks noChangeArrowheads="1"/>
          </p:cNvSpPr>
          <p:nvPr/>
        </p:nvSpPr>
        <p:spPr bwMode="auto">
          <a:xfrm>
            <a:off x="1104900" y="4075113"/>
            <a:ext cx="1011238"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r" eaLnBrk="1" hangingPunct="1"/>
            <a:r>
              <a:rPr lang="en-US" sz="1800" b="1"/>
              <a:t>liability</a:t>
            </a:r>
          </a:p>
        </p:txBody>
      </p:sp>
      <p:sp>
        <p:nvSpPr>
          <p:cNvPr id="23572" name="Line 89"/>
          <p:cNvSpPr>
            <a:spLocks noChangeShapeType="1"/>
          </p:cNvSpPr>
          <p:nvPr/>
        </p:nvSpPr>
        <p:spPr bwMode="auto">
          <a:xfrm>
            <a:off x="2976563" y="2351088"/>
            <a:ext cx="2443162" cy="0"/>
          </a:xfrm>
          <a:prstGeom prst="line">
            <a:avLst/>
          </a:prstGeom>
          <a:noFill/>
          <a:ln w="28575">
            <a:solidFill>
              <a:srgbClr val="33CC33"/>
            </a:solidFill>
            <a:prstDash val="sysDot"/>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3573" name="Line 90"/>
          <p:cNvSpPr>
            <a:spLocks noChangeShapeType="1"/>
          </p:cNvSpPr>
          <p:nvPr/>
        </p:nvSpPr>
        <p:spPr bwMode="auto">
          <a:xfrm flipV="1">
            <a:off x="5419725" y="2325688"/>
            <a:ext cx="0" cy="1042987"/>
          </a:xfrm>
          <a:prstGeom prst="line">
            <a:avLst/>
          </a:prstGeom>
          <a:noFill/>
          <a:ln w="28575">
            <a:solidFill>
              <a:srgbClr val="33CC33"/>
            </a:solidFill>
            <a:prstDash val="sysDot"/>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3574" name="Line 91"/>
          <p:cNvSpPr>
            <a:spLocks noChangeShapeType="1"/>
          </p:cNvSpPr>
          <p:nvPr/>
        </p:nvSpPr>
        <p:spPr bwMode="auto">
          <a:xfrm>
            <a:off x="5419725" y="2855913"/>
            <a:ext cx="2062163" cy="0"/>
          </a:xfrm>
          <a:prstGeom prst="line">
            <a:avLst/>
          </a:prstGeom>
          <a:noFill/>
          <a:ln w="28575">
            <a:solidFill>
              <a:srgbClr val="33CC33"/>
            </a:solidFill>
            <a:prstDash val="sysDot"/>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3575" name="Line 92"/>
          <p:cNvSpPr>
            <a:spLocks noChangeShapeType="1"/>
          </p:cNvSpPr>
          <p:nvPr/>
        </p:nvSpPr>
        <p:spPr bwMode="auto">
          <a:xfrm>
            <a:off x="2995613" y="3368675"/>
            <a:ext cx="2443162" cy="0"/>
          </a:xfrm>
          <a:prstGeom prst="line">
            <a:avLst/>
          </a:prstGeom>
          <a:noFill/>
          <a:ln w="28575">
            <a:solidFill>
              <a:srgbClr val="33CC33"/>
            </a:solidFill>
            <a:prstDash val="sysDot"/>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3576" name="Line 93"/>
          <p:cNvSpPr>
            <a:spLocks noChangeShapeType="1"/>
          </p:cNvSpPr>
          <p:nvPr/>
        </p:nvSpPr>
        <p:spPr bwMode="auto">
          <a:xfrm>
            <a:off x="2976563" y="4346575"/>
            <a:ext cx="4521200" cy="0"/>
          </a:xfrm>
          <a:prstGeom prst="line">
            <a:avLst/>
          </a:prstGeom>
          <a:noFill/>
          <a:ln w="28575">
            <a:solidFill>
              <a:srgbClr val="33CC33"/>
            </a:solidFill>
            <a:prstDash val="sysDot"/>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nvGrpSpPr>
          <p:cNvPr id="23577" name="Group 94"/>
          <p:cNvGrpSpPr>
            <a:grpSpLocks/>
          </p:cNvGrpSpPr>
          <p:nvPr/>
        </p:nvGrpSpPr>
        <p:grpSpPr bwMode="auto">
          <a:xfrm>
            <a:off x="1844675" y="1155700"/>
            <a:ext cx="2386013" cy="674688"/>
            <a:chOff x="1162" y="786"/>
            <a:chExt cx="1503" cy="425"/>
          </a:xfrm>
        </p:grpSpPr>
        <p:grpSp>
          <p:nvGrpSpPr>
            <p:cNvPr id="23618" name="Group 95"/>
            <p:cNvGrpSpPr>
              <a:grpSpLocks/>
            </p:cNvGrpSpPr>
            <p:nvPr/>
          </p:nvGrpSpPr>
          <p:grpSpPr bwMode="auto">
            <a:xfrm>
              <a:off x="1481" y="786"/>
              <a:ext cx="631" cy="425"/>
              <a:chOff x="2984" y="3331"/>
              <a:chExt cx="845" cy="569"/>
            </a:xfrm>
          </p:grpSpPr>
          <p:sp>
            <p:nvSpPr>
              <p:cNvPr id="23621" name="AutoShape 96"/>
              <p:cNvSpPr>
                <a:spLocks noChangeArrowheads="1"/>
              </p:cNvSpPr>
              <p:nvPr/>
            </p:nvSpPr>
            <p:spPr bwMode="auto">
              <a:xfrm>
                <a:off x="2984" y="3331"/>
                <a:ext cx="558" cy="569"/>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grpSp>
            <p:nvGrpSpPr>
              <p:cNvPr id="23622" name="Group 97"/>
              <p:cNvGrpSpPr>
                <a:grpSpLocks/>
              </p:cNvGrpSpPr>
              <p:nvPr/>
            </p:nvGrpSpPr>
            <p:grpSpPr bwMode="auto">
              <a:xfrm>
                <a:off x="3386" y="3487"/>
                <a:ext cx="443" cy="398"/>
                <a:chOff x="4838" y="2218"/>
                <a:chExt cx="395" cy="355"/>
              </a:xfrm>
            </p:grpSpPr>
            <p:sp>
              <p:nvSpPr>
                <p:cNvPr id="23623" name="Freeform 98"/>
                <p:cNvSpPr>
                  <a:spLocks/>
                </p:cNvSpPr>
                <p:nvPr/>
              </p:nvSpPr>
              <p:spPr bwMode="auto">
                <a:xfrm>
                  <a:off x="4888" y="2251"/>
                  <a:ext cx="294" cy="113"/>
                </a:xfrm>
                <a:custGeom>
                  <a:avLst/>
                  <a:gdLst>
                    <a:gd name="T0" fmla="*/ 13 w 839"/>
                    <a:gd name="T1" fmla="*/ 4 h 319"/>
                    <a:gd name="T2" fmla="*/ 12 w 839"/>
                    <a:gd name="T3" fmla="*/ 3 h 319"/>
                    <a:gd name="T4" fmla="*/ 12 w 839"/>
                    <a:gd name="T5" fmla="*/ 3 h 319"/>
                    <a:gd name="T6" fmla="*/ 11 w 839"/>
                    <a:gd name="T7" fmla="*/ 3 h 319"/>
                    <a:gd name="T8" fmla="*/ 11 w 839"/>
                    <a:gd name="T9" fmla="*/ 4 h 319"/>
                    <a:gd name="T10" fmla="*/ 11 w 839"/>
                    <a:gd name="T11" fmla="*/ 4 h 319"/>
                    <a:gd name="T12" fmla="*/ 11 w 839"/>
                    <a:gd name="T13" fmla="*/ 4 h 319"/>
                    <a:gd name="T14" fmla="*/ 11 w 839"/>
                    <a:gd name="T15" fmla="*/ 4 h 319"/>
                    <a:gd name="T16" fmla="*/ 10 w 839"/>
                    <a:gd name="T17" fmla="*/ 4 h 319"/>
                    <a:gd name="T18" fmla="*/ 9 w 839"/>
                    <a:gd name="T19" fmla="*/ 4 h 319"/>
                    <a:gd name="T20" fmla="*/ 9 w 839"/>
                    <a:gd name="T21" fmla="*/ 3 h 319"/>
                    <a:gd name="T22" fmla="*/ 9 w 839"/>
                    <a:gd name="T23" fmla="*/ 3 h 319"/>
                    <a:gd name="T24" fmla="*/ 8 w 839"/>
                    <a:gd name="T25" fmla="*/ 2 h 319"/>
                    <a:gd name="T26" fmla="*/ 7 w 839"/>
                    <a:gd name="T27" fmla="*/ 2 h 319"/>
                    <a:gd name="T28" fmla="*/ 6 w 839"/>
                    <a:gd name="T29" fmla="*/ 2 h 319"/>
                    <a:gd name="T30" fmla="*/ 6 w 839"/>
                    <a:gd name="T31" fmla="*/ 1 h 319"/>
                    <a:gd name="T32" fmla="*/ 5 w 839"/>
                    <a:gd name="T33" fmla="*/ 1 h 319"/>
                    <a:gd name="T34" fmla="*/ 4 w 839"/>
                    <a:gd name="T35" fmla="*/ 1 h 319"/>
                    <a:gd name="T36" fmla="*/ 3 w 839"/>
                    <a:gd name="T37" fmla="*/ 2 h 319"/>
                    <a:gd name="T38" fmla="*/ 3 w 839"/>
                    <a:gd name="T39" fmla="*/ 2 h 319"/>
                    <a:gd name="T40" fmla="*/ 2 w 839"/>
                    <a:gd name="T41" fmla="*/ 2 h 319"/>
                    <a:gd name="T42" fmla="*/ 2 w 839"/>
                    <a:gd name="T43" fmla="*/ 2 h 319"/>
                    <a:gd name="T44" fmla="*/ 2 w 839"/>
                    <a:gd name="T45" fmla="*/ 2 h 319"/>
                    <a:gd name="T46" fmla="*/ 2 w 839"/>
                    <a:gd name="T47" fmla="*/ 1 h 319"/>
                    <a:gd name="T48" fmla="*/ 2 w 839"/>
                    <a:gd name="T49" fmla="*/ 1 h 319"/>
                    <a:gd name="T50" fmla="*/ 1 w 839"/>
                    <a:gd name="T51" fmla="*/ 0 h 319"/>
                    <a:gd name="T52" fmla="*/ 1 w 839"/>
                    <a:gd name="T53" fmla="*/ 0 h 319"/>
                    <a:gd name="T54" fmla="*/ 0 w 839"/>
                    <a:gd name="T55" fmla="*/ 0 h 319"/>
                    <a:gd name="T56" fmla="*/ 0 w 839"/>
                    <a:gd name="T57" fmla="*/ 1 h 319"/>
                    <a:gd name="T58" fmla="*/ 0 w 839"/>
                    <a:gd name="T59" fmla="*/ 1 h 319"/>
                    <a:gd name="T60" fmla="*/ 1 w 839"/>
                    <a:gd name="T61" fmla="*/ 2 h 319"/>
                    <a:gd name="T62" fmla="*/ 1 w 839"/>
                    <a:gd name="T63" fmla="*/ 2 h 319"/>
                    <a:gd name="T64" fmla="*/ 1 w 839"/>
                    <a:gd name="T65" fmla="*/ 2 h 319"/>
                    <a:gd name="T66" fmla="*/ 2 w 839"/>
                    <a:gd name="T67" fmla="*/ 2 h 319"/>
                    <a:gd name="T68" fmla="*/ 3 w 839"/>
                    <a:gd name="T69" fmla="*/ 2 h 319"/>
                    <a:gd name="T70" fmla="*/ 4 w 839"/>
                    <a:gd name="T71" fmla="*/ 2 h 319"/>
                    <a:gd name="T72" fmla="*/ 4 w 839"/>
                    <a:gd name="T73" fmla="*/ 2 h 319"/>
                    <a:gd name="T74" fmla="*/ 5 w 839"/>
                    <a:gd name="T75" fmla="*/ 2 h 319"/>
                    <a:gd name="T76" fmla="*/ 6 w 839"/>
                    <a:gd name="T77" fmla="*/ 3 h 319"/>
                    <a:gd name="T78" fmla="*/ 7 w 839"/>
                    <a:gd name="T79" fmla="*/ 3 h 319"/>
                    <a:gd name="T80" fmla="*/ 8 w 839"/>
                    <a:gd name="T81" fmla="*/ 4 h 319"/>
                    <a:gd name="T82" fmla="*/ 9 w 839"/>
                    <a:gd name="T83" fmla="*/ 4 h 319"/>
                    <a:gd name="T84" fmla="*/ 9 w 839"/>
                    <a:gd name="T85" fmla="*/ 4 h 319"/>
                    <a:gd name="T86" fmla="*/ 10 w 839"/>
                    <a:gd name="T87" fmla="*/ 5 h 319"/>
                    <a:gd name="T88" fmla="*/ 11 w 839"/>
                    <a:gd name="T89" fmla="*/ 5 h 319"/>
                    <a:gd name="T90" fmla="*/ 12 w 839"/>
                    <a:gd name="T91" fmla="*/ 5 h 319"/>
                    <a:gd name="T92" fmla="*/ 12 w 839"/>
                    <a:gd name="T93" fmla="*/ 5 h 319"/>
                    <a:gd name="T94" fmla="*/ 13 w 839"/>
                    <a:gd name="T95" fmla="*/ 4 h 319"/>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839"/>
                    <a:gd name="T145" fmla="*/ 0 h 319"/>
                    <a:gd name="T146" fmla="*/ 839 w 839"/>
                    <a:gd name="T147" fmla="*/ 319 h 319"/>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839" h="319">
                      <a:moveTo>
                        <a:pt x="839" y="242"/>
                      </a:moveTo>
                      <a:lnTo>
                        <a:pt x="837" y="229"/>
                      </a:lnTo>
                      <a:lnTo>
                        <a:pt x="834" y="216"/>
                      </a:lnTo>
                      <a:lnTo>
                        <a:pt x="828" y="204"/>
                      </a:lnTo>
                      <a:lnTo>
                        <a:pt x="821" y="195"/>
                      </a:lnTo>
                      <a:lnTo>
                        <a:pt x="812" y="186"/>
                      </a:lnTo>
                      <a:lnTo>
                        <a:pt x="801" y="180"/>
                      </a:lnTo>
                      <a:lnTo>
                        <a:pt x="789" y="177"/>
                      </a:lnTo>
                      <a:lnTo>
                        <a:pt x="777" y="175"/>
                      </a:lnTo>
                      <a:lnTo>
                        <a:pt x="765" y="177"/>
                      </a:lnTo>
                      <a:lnTo>
                        <a:pt x="753" y="180"/>
                      </a:lnTo>
                      <a:lnTo>
                        <a:pt x="742" y="186"/>
                      </a:lnTo>
                      <a:lnTo>
                        <a:pt x="731" y="195"/>
                      </a:lnTo>
                      <a:lnTo>
                        <a:pt x="724" y="204"/>
                      </a:lnTo>
                      <a:lnTo>
                        <a:pt x="718" y="216"/>
                      </a:lnTo>
                      <a:lnTo>
                        <a:pt x="715" y="229"/>
                      </a:lnTo>
                      <a:lnTo>
                        <a:pt x="713" y="242"/>
                      </a:lnTo>
                      <a:lnTo>
                        <a:pt x="713" y="247"/>
                      </a:lnTo>
                      <a:lnTo>
                        <a:pt x="715" y="251"/>
                      </a:lnTo>
                      <a:lnTo>
                        <a:pt x="715" y="257"/>
                      </a:lnTo>
                      <a:lnTo>
                        <a:pt x="716" y="262"/>
                      </a:lnTo>
                      <a:lnTo>
                        <a:pt x="707" y="262"/>
                      </a:lnTo>
                      <a:lnTo>
                        <a:pt x="698" y="260"/>
                      </a:lnTo>
                      <a:lnTo>
                        <a:pt x="690" y="259"/>
                      </a:lnTo>
                      <a:lnTo>
                        <a:pt x="681" y="256"/>
                      </a:lnTo>
                      <a:lnTo>
                        <a:pt x="672" y="251"/>
                      </a:lnTo>
                      <a:lnTo>
                        <a:pt x="663" y="247"/>
                      </a:lnTo>
                      <a:lnTo>
                        <a:pt x="655" y="242"/>
                      </a:lnTo>
                      <a:lnTo>
                        <a:pt x="648" y="238"/>
                      </a:lnTo>
                      <a:lnTo>
                        <a:pt x="639" y="232"/>
                      </a:lnTo>
                      <a:lnTo>
                        <a:pt x="630" y="222"/>
                      </a:lnTo>
                      <a:lnTo>
                        <a:pt x="619" y="215"/>
                      </a:lnTo>
                      <a:lnTo>
                        <a:pt x="610" y="204"/>
                      </a:lnTo>
                      <a:lnTo>
                        <a:pt x="601" y="195"/>
                      </a:lnTo>
                      <a:lnTo>
                        <a:pt x="590" y="186"/>
                      </a:lnTo>
                      <a:lnTo>
                        <a:pt x="581" y="178"/>
                      </a:lnTo>
                      <a:lnTo>
                        <a:pt x="572" y="171"/>
                      </a:lnTo>
                      <a:lnTo>
                        <a:pt x="558" y="163"/>
                      </a:lnTo>
                      <a:lnTo>
                        <a:pt x="542" y="154"/>
                      </a:lnTo>
                      <a:lnTo>
                        <a:pt x="523" y="145"/>
                      </a:lnTo>
                      <a:lnTo>
                        <a:pt x="505" y="136"/>
                      </a:lnTo>
                      <a:lnTo>
                        <a:pt x="484" y="127"/>
                      </a:lnTo>
                      <a:lnTo>
                        <a:pt x="463" y="119"/>
                      </a:lnTo>
                      <a:lnTo>
                        <a:pt x="443" y="112"/>
                      </a:lnTo>
                      <a:lnTo>
                        <a:pt x="423" y="106"/>
                      </a:lnTo>
                      <a:lnTo>
                        <a:pt x="404" y="101"/>
                      </a:lnTo>
                      <a:lnTo>
                        <a:pt x="382" y="98"/>
                      </a:lnTo>
                      <a:lnTo>
                        <a:pt x="361" y="95"/>
                      </a:lnTo>
                      <a:lnTo>
                        <a:pt x="338" y="92"/>
                      </a:lnTo>
                      <a:lnTo>
                        <a:pt x="317" y="91"/>
                      </a:lnTo>
                      <a:lnTo>
                        <a:pt x="297" y="91"/>
                      </a:lnTo>
                      <a:lnTo>
                        <a:pt x="281" y="91"/>
                      </a:lnTo>
                      <a:lnTo>
                        <a:pt x="265" y="91"/>
                      </a:lnTo>
                      <a:lnTo>
                        <a:pt x="255" y="92"/>
                      </a:lnTo>
                      <a:lnTo>
                        <a:pt x="243" y="95"/>
                      </a:lnTo>
                      <a:lnTo>
                        <a:pt x="231" y="98"/>
                      </a:lnTo>
                      <a:lnTo>
                        <a:pt x="218" y="103"/>
                      </a:lnTo>
                      <a:lnTo>
                        <a:pt x="206" y="107"/>
                      </a:lnTo>
                      <a:lnTo>
                        <a:pt x="194" y="110"/>
                      </a:lnTo>
                      <a:lnTo>
                        <a:pt x="184" y="113"/>
                      </a:lnTo>
                      <a:lnTo>
                        <a:pt x="173" y="115"/>
                      </a:lnTo>
                      <a:lnTo>
                        <a:pt x="165" y="115"/>
                      </a:lnTo>
                      <a:lnTo>
                        <a:pt x="158" y="115"/>
                      </a:lnTo>
                      <a:lnTo>
                        <a:pt x="150" y="115"/>
                      </a:lnTo>
                      <a:lnTo>
                        <a:pt x="143" y="115"/>
                      </a:lnTo>
                      <a:lnTo>
                        <a:pt x="135" y="113"/>
                      </a:lnTo>
                      <a:lnTo>
                        <a:pt x="127" y="112"/>
                      </a:lnTo>
                      <a:lnTo>
                        <a:pt x="120" y="110"/>
                      </a:lnTo>
                      <a:lnTo>
                        <a:pt x="112" y="107"/>
                      </a:lnTo>
                      <a:lnTo>
                        <a:pt x="118" y="98"/>
                      </a:lnTo>
                      <a:lnTo>
                        <a:pt x="123" y="89"/>
                      </a:lnTo>
                      <a:lnTo>
                        <a:pt x="124" y="77"/>
                      </a:lnTo>
                      <a:lnTo>
                        <a:pt x="126" y="66"/>
                      </a:lnTo>
                      <a:lnTo>
                        <a:pt x="124" y="53"/>
                      </a:lnTo>
                      <a:lnTo>
                        <a:pt x="121" y="41"/>
                      </a:lnTo>
                      <a:lnTo>
                        <a:pt x="115" y="30"/>
                      </a:lnTo>
                      <a:lnTo>
                        <a:pt x="108" y="19"/>
                      </a:lnTo>
                      <a:lnTo>
                        <a:pt x="99" y="12"/>
                      </a:lnTo>
                      <a:lnTo>
                        <a:pt x="88" y="4"/>
                      </a:lnTo>
                      <a:lnTo>
                        <a:pt x="76" y="1"/>
                      </a:lnTo>
                      <a:lnTo>
                        <a:pt x="64" y="0"/>
                      </a:lnTo>
                      <a:lnTo>
                        <a:pt x="52" y="1"/>
                      </a:lnTo>
                      <a:lnTo>
                        <a:pt x="39" y="4"/>
                      </a:lnTo>
                      <a:lnTo>
                        <a:pt x="29" y="12"/>
                      </a:lnTo>
                      <a:lnTo>
                        <a:pt x="18" y="19"/>
                      </a:lnTo>
                      <a:lnTo>
                        <a:pt x="11" y="30"/>
                      </a:lnTo>
                      <a:lnTo>
                        <a:pt x="5" y="41"/>
                      </a:lnTo>
                      <a:lnTo>
                        <a:pt x="2" y="53"/>
                      </a:lnTo>
                      <a:lnTo>
                        <a:pt x="0" y="66"/>
                      </a:lnTo>
                      <a:lnTo>
                        <a:pt x="3" y="86"/>
                      </a:lnTo>
                      <a:lnTo>
                        <a:pt x="11" y="103"/>
                      </a:lnTo>
                      <a:lnTo>
                        <a:pt x="21" y="116"/>
                      </a:lnTo>
                      <a:lnTo>
                        <a:pt x="36" y="127"/>
                      </a:lnTo>
                      <a:lnTo>
                        <a:pt x="45" y="133"/>
                      </a:lnTo>
                      <a:lnTo>
                        <a:pt x="55" y="139"/>
                      </a:lnTo>
                      <a:lnTo>
                        <a:pt x="64" y="145"/>
                      </a:lnTo>
                      <a:lnTo>
                        <a:pt x="74" y="150"/>
                      </a:lnTo>
                      <a:lnTo>
                        <a:pt x="83" y="154"/>
                      </a:lnTo>
                      <a:lnTo>
                        <a:pt x="94" y="157"/>
                      </a:lnTo>
                      <a:lnTo>
                        <a:pt x="105" y="160"/>
                      </a:lnTo>
                      <a:lnTo>
                        <a:pt x="114" y="163"/>
                      </a:lnTo>
                      <a:lnTo>
                        <a:pt x="132" y="166"/>
                      </a:lnTo>
                      <a:lnTo>
                        <a:pt x="150" y="168"/>
                      </a:lnTo>
                      <a:lnTo>
                        <a:pt x="168" y="168"/>
                      </a:lnTo>
                      <a:lnTo>
                        <a:pt x="188" y="165"/>
                      </a:lnTo>
                      <a:lnTo>
                        <a:pt x="206" y="163"/>
                      </a:lnTo>
                      <a:lnTo>
                        <a:pt x="225" y="160"/>
                      </a:lnTo>
                      <a:lnTo>
                        <a:pt x="243" y="159"/>
                      </a:lnTo>
                      <a:lnTo>
                        <a:pt x="261" y="157"/>
                      </a:lnTo>
                      <a:lnTo>
                        <a:pt x="270" y="156"/>
                      </a:lnTo>
                      <a:lnTo>
                        <a:pt x="281" y="156"/>
                      </a:lnTo>
                      <a:lnTo>
                        <a:pt x="293" y="154"/>
                      </a:lnTo>
                      <a:lnTo>
                        <a:pt x="308" y="154"/>
                      </a:lnTo>
                      <a:lnTo>
                        <a:pt x="326" y="156"/>
                      </a:lnTo>
                      <a:lnTo>
                        <a:pt x="349" y="159"/>
                      </a:lnTo>
                      <a:lnTo>
                        <a:pt x="376" y="163"/>
                      </a:lnTo>
                      <a:lnTo>
                        <a:pt x="411" y="171"/>
                      </a:lnTo>
                      <a:lnTo>
                        <a:pt x="445" y="182"/>
                      </a:lnTo>
                      <a:lnTo>
                        <a:pt x="472" y="192"/>
                      </a:lnTo>
                      <a:lnTo>
                        <a:pt x="495" y="200"/>
                      </a:lnTo>
                      <a:lnTo>
                        <a:pt x="511" y="209"/>
                      </a:lnTo>
                      <a:lnTo>
                        <a:pt x="525" y="215"/>
                      </a:lnTo>
                      <a:lnTo>
                        <a:pt x="536" y="222"/>
                      </a:lnTo>
                      <a:lnTo>
                        <a:pt x="545" y="227"/>
                      </a:lnTo>
                      <a:lnTo>
                        <a:pt x="554" y="233"/>
                      </a:lnTo>
                      <a:lnTo>
                        <a:pt x="570" y="244"/>
                      </a:lnTo>
                      <a:lnTo>
                        <a:pt x="586" y="254"/>
                      </a:lnTo>
                      <a:lnTo>
                        <a:pt x="602" y="266"/>
                      </a:lnTo>
                      <a:lnTo>
                        <a:pt x="617" y="277"/>
                      </a:lnTo>
                      <a:lnTo>
                        <a:pt x="634" y="288"/>
                      </a:lnTo>
                      <a:lnTo>
                        <a:pt x="651" y="298"/>
                      </a:lnTo>
                      <a:lnTo>
                        <a:pt x="668" y="306"/>
                      </a:lnTo>
                      <a:lnTo>
                        <a:pt x="686" y="312"/>
                      </a:lnTo>
                      <a:lnTo>
                        <a:pt x="699" y="315"/>
                      </a:lnTo>
                      <a:lnTo>
                        <a:pt x="715" y="318"/>
                      </a:lnTo>
                      <a:lnTo>
                        <a:pt x="730" y="319"/>
                      </a:lnTo>
                      <a:lnTo>
                        <a:pt x="745" y="319"/>
                      </a:lnTo>
                      <a:lnTo>
                        <a:pt x="760" y="318"/>
                      </a:lnTo>
                      <a:lnTo>
                        <a:pt x="774" y="315"/>
                      </a:lnTo>
                      <a:lnTo>
                        <a:pt x="787" y="310"/>
                      </a:lnTo>
                      <a:lnTo>
                        <a:pt x="800" y="303"/>
                      </a:lnTo>
                      <a:lnTo>
                        <a:pt x="815" y="294"/>
                      </a:lnTo>
                      <a:lnTo>
                        <a:pt x="828" y="279"/>
                      </a:lnTo>
                      <a:lnTo>
                        <a:pt x="836" y="262"/>
                      </a:lnTo>
                      <a:lnTo>
                        <a:pt x="839" y="242"/>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624" name="Freeform 99"/>
                <p:cNvSpPr>
                  <a:spLocks/>
                </p:cNvSpPr>
                <p:nvPr/>
              </p:nvSpPr>
              <p:spPr bwMode="auto">
                <a:xfrm>
                  <a:off x="4838" y="2408"/>
                  <a:ext cx="145" cy="55"/>
                </a:xfrm>
                <a:custGeom>
                  <a:avLst/>
                  <a:gdLst>
                    <a:gd name="T0" fmla="*/ 0 w 413"/>
                    <a:gd name="T1" fmla="*/ 0 h 156"/>
                    <a:gd name="T2" fmla="*/ 0 w 413"/>
                    <a:gd name="T3" fmla="*/ 0 h 156"/>
                    <a:gd name="T4" fmla="*/ 0 w 413"/>
                    <a:gd name="T5" fmla="*/ 1 h 156"/>
                    <a:gd name="T6" fmla="*/ 1 w 413"/>
                    <a:gd name="T7" fmla="*/ 1 h 156"/>
                    <a:gd name="T8" fmla="*/ 1 w 413"/>
                    <a:gd name="T9" fmla="*/ 2 h 156"/>
                    <a:gd name="T10" fmla="*/ 1 w 413"/>
                    <a:gd name="T11" fmla="*/ 2 h 156"/>
                    <a:gd name="T12" fmla="*/ 2 w 413"/>
                    <a:gd name="T13" fmla="*/ 2 h 156"/>
                    <a:gd name="T14" fmla="*/ 2 w 413"/>
                    <a:gd name="T15" fmla="*/ 2 h 156"/>
                    <a:gd name="T16" fmla="*/ 3 w 413"/>
                    <a:gd name="T17" fmla="*/ 2 h 156"/>
                    <a:gd name="T18" fmla="*/ 4 w 413"/>
                    <a:gd name="T19" fmla="*/ 2 h 156"/>
                    <a:gd name="T20" fmla="*/ 4 w 413"/>
                    <a:gd name="T21" fmla="*/ 2 h 156"/>
                    <a:gd name="T22" fmla="*/ 5 w 413"/>
                    <a:gd name="T23" fmla="*/ 2 h 156"/>
                    <a:gd name="T24" fmla="*/ 5 w 413"/>
                    <a:gd name="T25" fmla="*/ 2 h 156"/>
                    <a:gd name="T26" fmla="*/ 6 w 413"/>
                    <a:gd name="T27" fmla="*/ 1 h 156"/>
                    <a:gd name="T28" fmla="*/ 6 w 413"/>
                    <a:gd name="T29" fmla="*/ 1 h 156"/>
                    <a:gd name="T30" fmla="*/ 6 w 413"/>
                    <a:gd name="T31" fmla="*/ 0 h 156"/>
                    <a:gd name="T32" fmla="*/ 6 w 413"/>
                    <a:gd name="T33" fmla="*/ 0 h 156"/>
                    <a:gd name="T34" fmla="*/ 0 w 413"/>
                    <a:gd name="T35" fmla="*/ 0 h 15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3"/>
                    <a:gd name="T55" fmla="*/ 0 h 156"/>
                    <a:gd name="T56" fmla="*/ 413 w 413"/>
                    <a:gd name="T57" fmla="*/ 156 h 15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3" h="156">
                      <a:moveTo>
                        <a:pt x="0" y="0"/>
                      </a:moveTo>
                      <a:lnTo>
                        <a:pt x="7" y="32"/>
                      </a:lnTo>
                      <a:lnTo>
                        <a:pt x="23" y="62"/>
                      </a:lnTo>
                      <a:lnTo>
                        <a:pt x="42" y="90"/>
                      </a:lnTo>
                      <a:lnTo>
                        <a:pt x="68" y="113"/>
                      </a:lnTo>
                      <a:lnTo>
                        <a:pt x="97" y="131"/>
                      </a:lnTo>
                      <a:lnTo>
                        <a:pt x="130" y="144"/>
                      </a:lnTo>
                      <a:lnTo>
                        <a:pt x="167" y="153"/>
                      </a:lnTo>
                      <a:lnTo>
                        <a:pt x="206" y="156"/>
                      </a:lnTo>
                      <a:lnTo>
                        <a:pt x="246" y="153"/>
                      </a:lnTo>
                      <a:lnTo>
                        <a:pt x="282" y="144"/>
                      </a:lnTo>
                      <a:lnTo>
                        <a:pt x="315" y="131"/>
                      </a:lnTo>
                      <a:lnTo>
                        <a:pt x="346" y="113"/>
                      </a:lnTo>
                      <a:lnTo>
                        <a:pt x="372" y="90"/>
                      </a:lnTo>
                      <a:lnTo>
                        <a:pt x="391" y="62"/>
                      </a:lnTo>
                      <a:lnTo>
                        <a:pt x="405" y="32"/>
                      </a:lnTo>
                      <a:lnTo>
                        <a:pt x="413" y="0"/>
                      </a:lnTo>
                      <a:lnTo>
                        <a:pt x="0" y="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625" name="Freeform 100"/>
                <p:cNvSpPr>
                  <a:spLocks/>
                </p:cNvSpPr>
                <p:nvPr/>
              </p:nvSpPr>
              <p:spPr bwMode="auto">
                <a:xfrm>
                  <a:off x="4854" y="2282"/>
                  <a:ext cx="60" cy="131"/>
                </a:xfrm>
                <a:custGeom>
                  <a:avLst/>
                  <a:gdLst>
                    <a:gd name="T0" fmla="*/ 0 w 170"/>
                    <a:gd name="T1" fmla="*/ 6 h 373"/>
                    <a:gd name="T2" fmla="*/ 2 w 170"/>
                    <a:gd name="T3" fmla="*/ 0 h 373"/>
                    <a:gd name="T4" fmla="*/ 2 w 170"/>
                    <a:gd name="T5" fmla="*/ 0 h 373"/>
                    <a:gd name="T6" fmla="*/ 0 w 170"/>
                    <a:gd name="T7" fmla="*/ 6 h 373"/>
                    <a:gd name="T8" fmla="*/ 0 w 170"/>
                    <a:gd name="T9" fmla="*/ 6 h 373"/>
                    <a:gd name="T10" fmla="*/ 0 60000 65536"/>
                    <a:gd name="T11" fmla="*/ 0 60000 65536"/>
                    <a:gd name="T12" fmla="*/ 0 60000 65536"/>
                    <a:gd name="T13" fmla="*/ 0 60000 65536"/>
                    <a:gd name="T14" fmla="*/ 0 60000 65536"/>
                    <a:gd name="T15" fmla="*/ 0 w 170"/>
                    <a:gd name="T16" fmla="*/ 0 h 373"/>
                    <a:gd name="T17" fmla="*/ 170 w 170"/>
                    <a:gd name="T18" fmla="*/ 373 h 373"/>
                  </a:gdLst>
                  <a:ahLst/>
                  <a:cxnLst>
                    <a:cxn ang="T10">
                      <a:pos x="T0" y="T1"/>
                    </a:cxn>
                    <a:cxn ang="T11">
                      <a:pos x="T2" y="T3"/>
                    </a:cxn>
                    <a:cxn ang="T12">
                      <a:pos x="T4" y="T5"/>
                    </a:cxn>
                    <a:cxn ang="T13">
                      <a:pos x="T6" y="T7"/>
                    </a:cxn>
                    <a:cxn ang="T14">
                      <a:pos x="T8" y="T9"/>
                    </a:cxn>
                  </a:cxnLst>
                  <a:rect l="T15" t="T16" r="T17" b="T18"/>
                  <a:pathLst>
                    <a:path w="170" h="373">
                      <a:moveTo>
                        <a:pt x="28" y="373"/>
                      </a:moveTo>
                      <a:lnTo>
                        <a:pt x="170" y="12"/>
                      </a:lnTo>
                      <a:lnTo>
                        <a:pt x="141" y="0"/>
                      </a:lnTo>
                      <a:lnTo>
                        <a:pt x="0" y="362"/>
                      </a:lnTo>
                      <a:lnTo>
                        <a:pt x="28" y="373"/>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626" name="Freeform 101"/>
                <p:cNvSpPr>
                  <a:spLocks/>
                </p:cNvSpPr>
                <p:nvPr/>
              </p:nvSpPr>
              <p:spPr bwMode="auto">
                <a:xfrm>
                  <a:off x="4908" y="2282"/>
                  <a:ext cx="59" cy="131"/>
                </a:xfrm>
                <a:custGeom>
                  <a:avLst/>
                  <a:gdLst>
                    <a:gd name="T0" fmla="*/ 2 w 168"/>
                    <a:gd name="T1" fmla="*/ 6 h 373"/>
                    <a:gd name="T2" fmla="*/ 0 w 168"/>
                    <a:gd name="T3" fmla="*/ 0 h 373"/>
                    <a:gd name="T4" fmla="*/ 0 w 168"/>
                    <a:gd name="T5" fmla="*/ 0 h 373"/>
                    <a:gd name="T6" fmla="*/ 2 w 168"/>
                    <a:gd name="T7" fmla="*/ 6 h 373"/>
                    <a:gd name="T8" fmla="*/ 2 w 168"/>
                    <a:gd name="T9" fmla="*/ 6 h 373"/>
                    <a:gd name="T10" fmla="*/ 0 60000 65536"/>
                    <a:gd name="T11" fmla="*/ 0 60000 65536"/>
                    <a:gd name="T12" fmla="*/ 0 60000 65536"/>
                    <a:gd name="T13" fmla="*/ 0 60000 65536"/>
                    <a:gd name="T14" fmla="*/ 0 60000 65536"/>
                    <a:gd name="T15" fmla="*/ 0 w 168"/>
                    <a:gd name="T16" fmla="*/ 0 h 373"/>
                    <a:gd name="T17" fmla="*/ 168 w 168"/>
                    <a:gd name="T18" fmla="*/ 373 h 373"/>
                  </a:gdLst>
                  <a:ahLst/>
                  <a:cxnLst>
                    <a:cxn ang="T10">
                      <a:pos x="T0" y="T1"/>
                    </a:cxn>
                    <a:cxn ang="T11">
                      <a:pos x="T2" y="T3"/>
                    </a:cxn>
                    <a:cxn ang="T12">
                      <a:pos x="T4" y="T5"/>
                    </a:cxn>
                    <a:cxn ang="T13">
                      <a:pos x="T6" y="T7"/>
                    </a:cxn>
                    <a:cxn ang="T14">
                      <a:pos x="T8" y="T9"/>
                    </a:cxn>
                  </a:cxnLst>
                  <a:rect l="T15" t="T16" r="T17" b="T18"/>
                  <a:pathLst>
                    <a:path w="168" h="373">
                      <a:moveTo>
                        <a:pt x="141" y="373"/>
                      </a:moveTo>
                      <a:lnTo>
                        <a:pt x="0" y="12"/>
                      </a:lnTo>
                      <a:lnTo>
                        <a:pt x="27" y="0"/>
                      </a:lnTo>
                      <a:lnTo>
                        <a:pt x="168" y="362"/>
                      </a:lnTo>
                      <a:lnTo>
                        <a:pt x="141" y="373"/>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627" name="Freeform 102"/>
                <p:cNvSpPr>
                  <a:spLocks/>
                </p:cNvSpPr>
                <p:nvPr/>
              </p:nvSpPr>
              <p:spPr bwMode="auto">
                <a:xfrm>
                  <a:off x="5087" y="2464"/>
                  <a:ext cx="146" cy="55"/>
                </a:xfrm>
                <a:custGeom>
                  <a:avLst/>
                  <a:gdLst>
                    <a:gd name="T0" fmla="*/ 0 w 413"/>
                    <a:gd name="T1" fmla="*/ 0 h 158"/>
                    <a:gd name="T2" fmla="*/ 0 w 413"/>
                    <a:gd name="T3" fmla="*/ 0 h 158"/>
                    <a:gd name="T4" fmla="*/ 0 w 413"/>
                    <a:gd name="T5" fmla="*/ 1 h 158"/>
                    <a:gd name="T6" fmla="*/ 1 w 413"/>
                    <a:gd name="T7" fmla="*/ 1 h 158"/>
                    <a:gd name="T8" fmla="*/ 1 w 413"/>
                    <a:gd name="T9" fmla="*/ 2 h 158"/>
                    <a:gd name="T10" fmla="*/ 1 w 413"/>
                    <a:gd name="T11" fmla="*/ 2 h 158"/>
                    <a:gd name="T12" fmla="*/ 2 w 413"/>
                    <a:gd name="T13" fmla="*/ 2 h 158"/>
                    <a:gd name="T14" fmla="*/ 2 w 413"/>
                    <a:gd name="T15" fmla="*/ 2 h 158"/>
                    <a:gd name="T16" fmla="*/ 3 w 413"/>
                    <a:gd name="T17" fmla="*/ 2 h 158"/>
                    <a:gd name="T18" fmla="*/ 4 w 413"/>
                    <a:gd name="T19" fmla="*/ 2 h 158"/>
                    <a:gd name="T20" fmla="*/ 4 w 413"/>
                    <a:gd name="T21" fmla="*/ 2 h 158"/>
                    <a:gd name="T22" fmla="*/ 5 w 413"/>
                    <a:gd name="T23" fmla="*/ 2 h 158"/>
                    <a:gd name="T24" fmla="*/ 5 w 413"/>
                    <a:gd name="T25" fmla="*/ 2 h 158"/>
                    <a:gd name="T26" fmla="*/ 6 w 413"/>
                    <a:gd name="T27" fmla="*/ 1 h 158"/>
                    <a:gd name="T28" fmla="*/ 6 w 413"/>
                    <a:gd name="T29" fmla="*/ 1 h 158"/>
                    <a:gd name="T30" fmla="*/ 6 w 413"/>
                    <a:gd name="T31" fmla="*/ 0 h 158"/>
                    <a:gd name="T32" fmla="*/ 6 w 413"/>
                    <a:gd name="T33" fmla="*/ 0 h 158"/>
                    <a:gd name="T34" fmla="*/ 0 w 413"/>
                    <a:gd name="T35" fmla="*/ 0 h 15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3"/>
                    <a:gd name="T55" fmla="*/ 0 h 158"/>
                    <a:gd name="T56" fmla="*/ 413 w 413"/>
                    <a:gd name="T57" fmla="*/ 158 h 15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3" h="158">
                      <a:moveTo>
                        <a:pt x="0" y="0"/>
                      </a:moveTo>
                      <a:lnTo>
                        <a:pt x="8" y="32"/>
                      </a:lnTo>
                      <a:lnTo>
                        <a:pt x="21" y="62"/>
                      </a:lnTo>
                      <a:lnTo>
                        <a:pt x="41" y="88"/>
                      </a:lnTo>
                      <a:lnTo>
                        <a:pt x="67" y="112"/>
                      </a:lnTo>
                      <a:lnTo>
                        <a:pt x="97" y="130"/>
                      </a:lnTo>
                      <a:lnTo>
                        <a:pt x="130" y="146"/>
                      </a:lnTo>
                      <a:lnTo>
                        <a:pt x="167" y="155"/>
                      </a:lnTo>
                      <a:lnTo>
                        <a:pt x="206" y="158"/>
                      </a:lnTo>
                      <a:lnTo>
                        <a:pt x="246" y="155"/>
                      </a:lnTo>
                      <a:lnTo>
                        <a:pt x="282" y="146"/>
                      </a:lnTo>
                      <a:lnTo>
                        <a:pt x="315" y="130"/>
                      </a:lnTo>
                      <a:lnTo>
                        <a:pt x="344" y="112"/>
                      </a:lnTo>
                      <a:lnTo>
                        <a:pt x="370" y="88"/>
                      </a:lnTo>
                      <a:lnTo>
                        <a:pt x="390" y="62"/>
                      </a:lnTo>
                      <a:lnTo>
                        <a:pt x="405" y="32"/>
                      </a:lnTo>
                      <a:lnTo>
                        <a:pt x="413" y="0"/>
                      </a:lnTo>
                      <a:lnTo>
                        <a:pt x="0" y="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628" name="Freeform 103"/>
                <p:cNvSpPr>
                  <a:spLocks/>
                </p:cNvSpPr>
                <p:nvPr/>
              </p:nvSpPr>
              <p:spPr bwMode="auto">
                <a:xfrm>
                  <a:off x="5103" y="2338"/>
                  <a:ext cx="60" cy="130"/>
                </a:xfrm>
                <a:custGeom>
                  <a:avLst/>
                  <a:gdLst>
                    <a:gd name="T0" fmla="*/ 0 w 170"/>
                    <a:gd name="T1" fmla="*/ 6 h 370"/>
                    <a:gd name="T2" fmla="*/ 2 w 170"/>
                    <a:gd name="T3" fmla="*/ 0 h 370"/>
                    <a:gd name="T4" fmla="*/ 2 w 170"/>
                    <a:gd name="T5" fmla="*/ 0 h 370"/>
                    <a:gd name="T6" fmla="*/ 0 w 170"/>
                    <a:gd name="T7" fmla="*/ 5 h 370"/>
                    <a:gd name="T8" fmla="*/ 0 w 170"/>
                    <a:gd name="T9" fmla="*/ 6 h 370"/>
                    <a:gd name="T10" fmla="*/ 0 60000 65536"/>
                    <a:gd name="T11" fmla="*/ 0 60000 65536"/>
                    <a:gd name="T12" fmla="*/ 0 60000 65536"/>
                    <a:gd name="T13" fmla="*/ 0 60000 65536"/>
                    <a:gd name="T14" fmla="*/ 0 60000 65536"/>
                    <a:gd name="T15" fmla="*/ 0 w 170"/>
                    <a:gd name="T16" fmla="*/ 0 h 370"/>
                    <a:gd name="T17" fmla="*/ 170 w 170"/>
                    <a:gd name="T18" fmla="*/ 370 h 370"/>
                  </a:gdLst>
                  <a:ahLst/>
                  <a:cxnLst>
                    <a:cxn ang="T10">
                      <a:pos x="T0" y="T1"/>
                    </a:cxn>
                    <a:cxn ang="T11">
                      <a:pos x="T2" y="T3"/>
                    </a:cxn>
                    <a:cxn ang="T12">
                      <a:pos x="T4" y="T5"/>
                    </a:cxn>
                    <a:cxn ang="T13">
                      <a:pos x="T6" y="T7"/>
                    </a:cxn>
                    <a:cxn ang="T14">
                      <a:pos x="T8" y="T9"/>
                    </a:cxn>
                  </a:cxnLst>
                  <a:rect l="T15" t="T16" r="T17" b="T18"/>
                  <a:pathLst>
                    <a:path w="170" h="370">
                      <a:moveTo>
                        <a:pt x="29" y="370"/>
                      </a:moveTo>
                      <a:lnTo>
                        <a:pt x="170" y="11"/>
                      </a:lnTo>
                      <a:lnTo>
                        <a:pt x="143" y="0"/>
                      </a:lnTo>
                      <a:lnTo>
                        <a:pt x="0" y="360"/>
                      </a:lnTo>
                      <a:lnTo>
                        <a:pt x="29" y="37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629" name="Freeform 104"/>
                <p:cNvSpPr>
                  <a:spLocks/>
                </p:cNvSpPr>
                <p:nvPr/>
              </p:nvSpPr>
              <p:spPr bwMode="auto">
                <a:xfrm>
                  <a:off x="5157" y="2338"/>
                  <a:ext cx="60" cy="130"/>
                </a:xfrm>
                <a:custGeom>
                  <a:avLst/>
                  <a:gdLst>
                    <a:gd name="T0" fmla="*/ 2 w 170"/>
                    <a:gd name="T1" fmla="*/ 6 h 370"/>
                    <a:gd name="T2" fmla="*/ 0 w 170"/>
                    <a:gd name="T3" fmla="*/ 0 h 370"/>
                    <a:gd name="T4" fmla="*/ 0 w 170"/>
                    <a:gd name="T5" fmla="*/ 0 h 370"/>
                    <a:gd name="T6" fmla="*/ 2 w 170"/>
                    <a:gd name="T7" fmla="*/ 5 h 370"/>
                    <a:gd name="T8" fmla="*/ 2 w 170"/>
                    <a:gd name="T9" fmla="*/ 6 h 370"/>
                    <a:gd name="T10" fmla="*/ 0 60000 65536"/>
                    <a:gd name="T11" fmla="*/ 0 60000 65536"/>
                    <a:gd name="T12" fmla="*/ 0 60000 65536"/>
                    <a:gd name="T13" fmla="*/ 0 60000 65536"/>
                    <a:gd name="T14" fmla="*/ 0 60000 65536"/>
                    <a:gd name="T15" fmla="*/ 0 w 170"/>
                    <a:gd name="T16" fmla="*/ 0 h 370"/>
                    <a:gd name="T17" fmla="*/ 170 w 170"/>
                    <a:gd name="T18" fmla="*/ 370 h 370"/>
                  </a:gdLst>
                  <a:ahLst/>
                  <a:cxnLst>
                    <a:cxn ang="T10">
                      <a:pos x="T0" y="T1"/>
                    </a:cxn>
                    <a:cxn ang="T11">
                      <a:pos x="T2" y="T3"/>
                    </a:cxn>
                    <a:cxn ang="T12">
                      <a:pos x="T4" y="T5"/>
                    </a:cxn>
                    <a:cxn ang="T13">
                      <a:pos x="T6" y="T7"/>
                    </a:cxn>
                    <a:cxn ang="T14">
                      <a:pos x="T8" y="T9"/>
                    </a:cxn>
                  </a:cxnLst>
                  <a:rect l="T15" t="T16" r="T17" b="T18"/>
                  <a:pathLst>
                    <a:path w="170" h="370">
                      <a:moveTo>
                        <a:pt x="141" y="370"/>
                      </a:moveTo>
                      <a:lnTo>
                        <a:pt x="0" y="11"/>
                      </a:lnTo>
                      <a:lnTo>
                        <a:pt x="29" y="0"/>
                      </a:lnTo>
                      <a:lnTo>
                        <a:pt x="170" y="360"/>
                      </a:lnTo>
                      <a:lnTo>
                        <a:pt x="141" y="37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630" name="Rectangle 105"/>
                <p:cNvSpPr>
                  <a:spLocks noChangeArrowheads="1"/>
                </p:cNvSpPr>
                <p:nvPr/>
              </p:nvSpPr>
              <p:spPr bwMode="auto">
                <a:xfrm>
                  <a:off x="5014" y="2271"/>
                  <a:ext cx="31" cy="119"/>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3631" name="Rectangle 106"/>
                <p:cNvSpPr>
                  <a:spLocks noChangeArrowheads="1"/>
                </p:cNvSpPr>
                <p:nvPr/>
              </p:nvSpPr>
              <p:spPr bwMode="auto">
                <a:xfrm>
                  <a:off x="5004" y="2355"/>
                  <a:ext cx="50" cy="191"/>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3632" name="Freeform 107"/>
                <p:cNvSpPr>
                  <a:spLocks/>
                </p:cNvSpPr>
                <p:nvPr/>
              </p:nvSpPr>
              <p:spPr bwMode="auto">
                <a:xfrm>
                  <a:off x="5008" y="2218"/>
                  <a:ext cx="45" cy="46"/>
                </a:xfrm>
                <a:custGeom>
                  <a:avLst/>
                  <a:gdLst>
                    <a:gd name="T0" fmla="*/ 1 w 129"/>
                    <a:gd name="T1" fmla="*/ 2 h 128"/>
                    <a:gd name="T2" fmla="*/ 1 w 129"/>
                    <a:gd name="T3" fmla="*/ 2 h 128"/>
                    <a:gd name="T4" fmla="*/ 1 w 129"/>
                    <a:gd name="T5" fmla="*/ 2 h 128"/>
                    <a:gd name="T6" fmla="*/ 1 w 129"/>
                    <a:gd name="T7" fmla="*/ 2 h 128"/>
                    <a:gd name="T8" fmla="*/ 2 w 129"/>
                    <a:gd name="T9" fmla="*/ 2 h 128"/>
                    <a:gd name="T10" fmla="*/ 2 w 129"/>
                    <a:gd name="T11" fmla="*/ 2 h 128"/>
                    <a:gd name="T12" fmla="*/ 2 w 129"/>
                    <a:gd name="T13" fmla="*/ 1 h 128"/>
                    <a:gd name="T14" fmla="*/ 2 w 129"/>
                    <a:gd name="T15" fmla="*/ 1 h 128"/>
                    <a:gd name="T16" fmla="*/ 2 w 129"/>
                    <a:gd name="T17" fmla="*/ 1 h 128"/>
                    <a:gd name="T18" fmla="*/ 2 w 129"/>
                    <a:gd name="T19" fmla="*/ 1 h 128"/>
                    <a:gd name="T20" fmla="*/ 2 w 129"/>
                    <a:gd name="T21" fmla="*/ 1 h 128"/>
                    <a:gd name="T22" fmla="*/ 2 w 129"/>
                    <a:gd name="T23" fmla="*/ 0 h 128"/>
                    <a:gd name="T24" fmla="*/ 2 w 129"/>
                    <a:gd name="T25" fmla="*/ 0 h 128"/>
                    <a:gd name="T26" fmla="*/ 1 w 129"/>
                    <a:gd name="T27" fmla="*/ 0 h 128"/>
                    <a:gd name="T28" fmla="*/ 1 w 129"/>
                    <a:gd name="T29" fmla="*/ 0 h 128"/>
                    <a:gd name="T30" fmla="*/ 1 w 129"/>
                    <a:gd name="T31" fmla="*/ 0 h 128"/>
                    <a:gd name="T32" fmla="*/ 1 w 129"/>
                    <a:gd name="T33" fmla="*/ 0 h 128"/>
                    <a:gd name="T34" fmla="*/ 1 w 129"/>
                    <a:gd name="T35" fmla="*/ 0 h 128"/>
                    <a:gd name="T36" fmla="*/ 1 w 129"/>
                    <a:gd name="T37" fmla="*/ 0 h 128"/>
                    <a:gd name="T38" fmla="*/ 0 w 129"/>
                    <a:gd name="T39" fmla="*/ 0 h 128"/>
                    <a:gd name="T40" fmla="*/ 0 w 129"/>
                    <a:gd name="T41" fmla="*/ 0 h 128"/>
                    <a:gd name="T42" fmla="*/ 0 w 129"/>
                    <a:gd name="T43" fmla="*/ 0 h 128"/>
                    <a:gd name="T44" fmla="*/ 0 w 129"/>
                    <a:gd name="T45" fmla="*/ 1 h 128"/>
                    <a:gd name="T46" fmla="*/ 0 w 129"/>
                    <a:gd name="T47" fmla="*/ 1 h 128"/>
                    <a:gd name="T48" fmla="*/ 0 w 129"/>
                    <a:gd name="T49" fmla="*/ 1 h 128"/>
                    <a:gd name="T50" fmla="*/ 0 w 129"/>
                    <a:gd name="T51" fmla="*/ 1 h 128"/>
                    <a:gd name="T52" fmla="*/ 0 w 129"/>
                    <a:gd name="T53" fmla="*/ 1 h 128"/>
                    <a:gd name="T54" fmla="*/ 0 w 129"/>
                    <a:gd name="T55" fmla="*/ 2 h 128"/>
                    <a:gd name="T56" fmla="*/ 0 w 129"/>
                    <a:gd name="T57" fmla="*/ 2 h 128"/>
                    <a:gd name="T58" fmla="*/ 0 w 129"/>
                    <a:gd name="T59" fmla="*/ 2 h 128"/>
                    <a:gd name="T60" fmla="*/ 1 w 129"/>
                    <a:gd name="T61" fmla="*/ 2 h 128"/>
                    <a:gd name="T62" fmla="*/ 1 w 129"/>
                    <a:gd name="T63" fmla="*/ 2 h 128"/>
                    <a:gd name="T64" fmla="*/ 1 w 129"/>
                    <a:gd name="T65" fmla="*/ 2 h 12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9"/>
                    <a:gd name="T100" fmla="*/ 0 h 128"/>
                    <a:gd name="T101" fmla="*/ 129 w 129"/>
                    <a:gd name="T102" fmla="*/ 128 h 12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9" h="128">
                      <a:moveTo>
                        <a:pt x="64" y="128"/>
                      </a:moveTo>
                      <a:lnTo>
                        <a:pt x="78" y="127"/>
                      </a:lnTo>
                      <a:lnTo>
                        <a:pt x="90" y="124"/>
                      </a:lnTo>
                      <a:lnTo>
                        <a:pt x="100" y="118"/>
                      </a:lnTo>
                      <a:lnTo>
                        <a:pt x="111" y="110"/>
                      </a:lnTo>
                      <a:lnTo>
                        <a:pt x="119" y="100"/>
                      </a:lnTo>
                      <a:lnTo>
                        <a:pt x="125" y="89"/>
                      </a:lnTo>
                      <a:lnTo>
                        <a:pt x="128" y="77"/>
                      </a:lnTo>
                      <a:lnTo>
                        <a:pt x="129" y="65"/>
                      </a:lnTo>
                      <a:lnTo>
                        <a:pt x="128" y="51"/>
                      </a:lnTo>
                      <a:lnTo>
                        <a:pt x="125" y="39"/>
                      </a:lnTo>
                      <a:lnTo>
                        <a:pt x="119" y="28"/>
                      </a:lnTo>
                      <a:lnTo>
                        <a:pt x="111" y="18"/>
                      </a:lnTo>
                      <a:lnTo>
                        <a:pt x="100" y="10"/>
                      </a:lnTo>
                      <a:lnTo>
                        <a:pt x="90" y="4"/>
                      </a:lnTo>
                      <a:lnTo>
                        <a:pt x="78" y="1"/>
                      </a:lnTo>
                      <a:lnTo>
                        <a:pt x="64" y="0"/>
                      </a:lnTo>
                      <a:lnTo>
                        <a:pt x="52" y="1"/>
                      </a:lnTo>
                      <a:lnTo>
                        <a:pt x="40" y="4"/>
                      </a:lnTo>
                      <a:lnTo>
                        <a:pt x="29" y="10"/>
                      </a:lnTo>
                      <a:lnTo>
                        <a:pt x="19" y="18"/>
                      </a:lnTo>
                      <a:lnTo>
                        <a:pt x="11" y="28"/>
                      </a:lnTo>
                      <a:lnTo>
                        <a:pt x="5" y="39"/>
                      </a:lnTo>
                      <a:lnTo>
                        <a:pt x="2" y="51"/>
                      </a:lnTo>
                      <a:lnTo>
                        <a:pt x="0" y="65"/>
                      </a:lnTo>
                      <a:lnTo>
                        <a:pt x="2" y="77"/>
                      </a:lnTo>
                      <a:lnTo>
                        <a:pt x="5" y="89"/>
                      </a:lnTo>
                      <a:lnTo>
                        <a:pt x="11" y="100"/>
                      </a:lnTo>
                      <a:lnTo>
                        <a:pt x="19" y="110"/>
                      </a:lnTo>
                      <a:lnTo>
                        <a:pt x="29" y="118"/>
                      </a:lnTo>
                      <a:lnTo>
                        <a:pt x="40" y="124"/>
                      </a:lnTo>
                      <a:lnTo>
                        <a:pt x="52" y="127"/>
                      </a:lnTo>
                      <a:lnTo>
                        <a:pt x="64" y="128"/>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633" name="Rectangle 108"/>
                <p:cNvSpPr>
                  <a:spLocks noChangeArrowheads="1"/>
                </p:cNvSpPr>
                <p:nvPr/>
              </p:nvSpPr>
              <p:spPr bwMode="auto">
                <a:xfrm>
                  <a:off x="4891" y="2537"/>
                  <a:ext cx="276" cy="36"/>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grpSp>
        <p:sp>
          <p:nvSpPr>
            <p:cNvPr id="23619" name="Text Box 109"/>
            <p:cNvSpPr txBox="1">
              <a:spLocks noChangeArrowheads="1"/>
            </p:cNvSpPr>
            <p:nvPr/>
          </p:nvSpPr>
          <p:spPr bwMode="auto">
            <a:xfrm>
              <a:off x="2119" y="794"/>
              <a:ext cx="546"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1800" b="1"/>
                <a:t>Dana</a:t>
              </a:r>
              <a:br>
                <a:rPr lang="en-US" sz="1800" b="1"/>
              </a:br>
              <a:r>
                <a:rPr lang="en-US" sz="1800" b="1"/>
                <a:t>Evans</a:t>
              </a:r>
            </a:p>
          </p:txBody>
        </p:sp>
        <p:sp>
          <p:nvSpPr>
            <p:cNvPr id="23620" name="Line 110"/>
            <p:cNvSpPr>
              <a:spLocks noChangeShapeType="1"/>
            </p:cNvSpPr>
            <p:nvPr/>
          </p:nvSpPr>
          <p:spPr bwMode="auto">
            <a:xfrm>
              <a:off x="1162" y="999"/>
              <a:ext cx="316" cy="0"/>
            </a:xfrm>
            <a:prstGeom prst="line">
              <a:avLst/>
            </a:prstGeom>
            <a:noFill/>
            <a:ln w="28575">
              <a:solidFill>
                <a:srgbClr val="777777"/>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23578" name="Group 111"/>
          <p:cNvGrpSpPr>
            <a:grpSpLocks/>
          </p:cNvGrpSpPr>
          <p:nvPr/>
        </p:nvGrpSpPr>
        <p:grpSpPr bwMode="auto">
          <a:xfrm>
            <a:off x="7446963" y="2379663"/>
            <a:ext cx="896937" cy="896937"/>
            <a:chOff x="1350" y="686"/>
            <a:chExt cx="1132" cy="1132"/>
          </a:xfrm>
        </p:grpSpPr>
        <p:sp>
          <p:nvSpPr>
            <p:cNvPr id="23616" name="AutoShape 112"/>
            <p:cNvSpPr>
              <a:spLocks noChangeArrowheads="1"/>
            </p:cNvSpPr>
            <p:nvPr/>
          </p:nvSpPr>
          <p:spPr bwMode="auto">
            <a:xfrm>
              <a:off x="1350" y="686"/>
              <a:ext cx="1132" cy="1132"/>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pic>
          <p:nvPicPr>
            <p:cNvPr id="23617" name="Picture 113" descr="j015193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3" y="783"/>
              <a:ext cx="38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3579" name="Group 114"/>
          <p:cNvGrpSpPr>
            <a:grpSpLocks/>
          </p:cNvGrpSpPr>
          <p:nvPr/>
        </p:nvGrpSpPr>
        <p:grpSpPr bwMode="auto">
          <a:xfrm>
            <a:off x="7446963" y="3924300"/>
            <a:ext cx="896937" cy="896938"/>
            <a:chOff x="1350" y="686"/>
            <a:chExt cx="1132" cy="1132"/>
          </a:xfrm>
        </p:grpSpPr>
        <p:sp>
          <p:nvSpPr>
            <p:cNvPr id="23614" name="AutoShape 115"/>
            <p:cNvSpPr>
              <a:spLocks noChangeArrowheads="1"/>
            </p:cNvSpPr>
            <p:nvPr/>
          </p:nvSpPr>
          <p:spPr bwMode="auto">
            <a:xfrm>
              <a:off x="1350" y="686"/>
              <a:ext cx="1132" cy="1132"/>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pic>
          <p:nvPicPr>
            <p:cNvPr id="23615" name="Picture 116" descr="j015193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3" y="783"/>
              <a:ext cx="38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3580" name="Text Box 117"/>
          <p:cNvSpPr txBox="1">
            <a:spLocks noChangeArrowheads="1"/>
          </p:cNvSpPr>
          <p:nvPr/>
        </p:nvSpPr>
        <p:spPr bwMode="auto">
          <a:xfrm>
            <a:off x="7431088" y="2070100"/>
            <a:ext cx="928687"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1800" b="1"/>
              <a:t>insured</a:t>
            </a:r>
          </a:p>
        </p:txBody>
      </p:sp>
      <p:sp>
        <p:nvSpPr>
          <p:cNvPr id="23581" name="Text Box 118"/>
          <p:cNvSpPr txBox="1">
            <a:spLocks noChangeArrowheads="1"/>
          </p:cNvSpPr>
          <p:nvPr/>
        </p:nvSpPr>
        <p:spPr bwMode="auto">
          <a:xfrm>
            <a:off x="7389813" y="4821238"/>
            <a:ext cx="1011237"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1800" b="1"/>
              <a:t>3rd-party</a:t>
            </a:r>
            <a:br>
              <a:rPr lang="en-US" sz="1800" b="1"/>
            </a:br>
            <a:r>
              <a:rPr lang="en-US" sz="1800" b="1"/>
              <a:t>claimant</a:t>
            </a:r>
          </a:p>
        </p:txBody>
      </p:sp>
      <p:sp>
        <p:nvSpPr>
          <p:cNvPr id="23582" name="Text Box 119"/>
          <p:cNvSpPr txBox="1">
            <a:spLocks noChangeArrowheads="1"/>
          </p:cNvSpPr>
          <p:nvPr/>
        </p:nvSpPr>
        <p:spPr bwMode="auto">
          <a:xfrm>
            <a:off x="7316788" y="1382713"/>
            <a:ext cx="1157287"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1800" b="1" u="sng"/>
              <a:t>claimants</a:t>
            </a:r>
          </a:p>
        </p:txBody>
      </p:sp>
      <p:grpSp>
        <p:nvGrpSpPr>
          <p:cNvPr id="23583" name="Group 120"/>
          <p:cNvGrpSpPr>
            <a:grpSpLocks/>
          </p:cNvGrpSpPr>
          <p:nvPr/>
        </p:nvGrpSpPr>
        <p:grpSpPr bwMode="auto">
          <a:xfrm>
            <a:off x="2932113" y="3973513"/>
            <a:ext cx="468312" cy="593725"/>
            <a:chOff x="2900" y="2726"/>
            <a:chExt cx="505" cy="642"/>
          </a:xfrm>
        </p:grpSpPr>
        <p:sp>
          <p:nvSpPr>
            <p:cNvPr id="23609" name="Oval 121"/>
            <p:cNvSpPr>
              <a:spLocks noChangeArrowheads="1"/>
            </p:cNvSpPr>
            <p:nvPr/>
          </p:nvSpPr>
          <p:spPr bwMode="auto">
            <a:xfrm>
              <a:off x="3036" y="2726"/>
              <a:ext cx="251" cy="274"/>
            </a:xfrm>
            <a:prstGeom prst="ellipse">
              <a:avLst/>
            </a:prstGeom>
            <a:solidFill>
              <a:schemeClr val="folHlink"/>
            </a:solidFill>
            <a:ln w="12700" algn="ctr">
              <a:solidFill>
                <a:schemeClr val="bg1"/>
              </a:solidFill>
              <a:round/>
              <a:headEnd/>
              <a:tailEnd/>
            </a:ln>
          </p:spPr>
          <p:txBody>
            <a:bodyPr lIns="0" tIns="0" rIns="0" bIns="0" anchor="ctr">
              <a:spAutoFit/>
            </a:bodyPr>
            <a:lstStyle/>
            <a:p>
              <a:endParaRPr lang="en-US"/>
            </a:p>
          </p:txBody>
        </p:sp>
        <p:sp>
          <p:nvSpPr>
            <p:cNvPr id="23610" name="Freeform 122"/>
            <p:cNvSpPr>
              <a:spLocks/>
            </p:cNvSpPr>
            <p:nvPr/>
          </p:nvSpPr>
          <p:spPr bwMode="auto">
            <a:xfrm>
              <a:off x="2931" y="2996"/>
              <a:ext cx="474" cy="372"/>
            </a:xfrm>
            <a:custGeom>
              <a:avLst/>
              <a:gdLst>
                <a:gd name="T0" fmla="*/ 201 w 474"/>
                <a:gd name="T1" fmla="*/ 0 h 372"/>
                <a:gd name="T2" fmla="*/ 86 w 474"/>
                <a:gd name="T3" fmla="*/ 21 h 372"/>
                <a:gd name="T4" fmla="*/ 12 w 474"/>
                <a:gd name="T5" fmla="*/ 61 h 372"/>
                <a:gd name="T6" fmla="*/ 0 w 474"/>
                <a:gd name="T7" fmla="*/ 188 h 372"/>
                <a:gd name="T8" fmla="*/ 6 w 474"/>
                <a:gd name="T9" fmla="*/ 275 h 372"/>
                <a:gd name="T10" fmla="*/ 110 w 474"/>
                <a:gd name="T11" fmla="*/ 310 h 372"/>
                <a:gd name="T12" fmla="*/ 104 w 474"/>
                <a:gd name="T13" fmla="*/ 372 h 372"/>
                <a:gd name="T14" fmla="*/ 385 w 474"/>
                <a:gd name="T15" fmla="*/ 357 h 372"/>
                <a:gd name="T16" fmla="*/ 390 w 474"/>
                <a:gd name="T17" fmla="*/ 280 h 372"/>
                <a:gd name="T18" fmla="*/ 474 w 474"/>
                <a:gd name="T19" fmla="*/ 211 h 372"/>
                <a:gd name="T20" fmla="*/ 465 w 474"/>
                <a:gd name="T21" fmla="*/ 67 h 372"/>
                <a:gd name="T22" fmla="*/ 438 w 474"/>
                <a:gd name="T23" fmla="*/ 16 h 372"/>
                <a:gd name="T24" fmla="*/ 201 w 474"/>
                <a:gd name="T25" fmla="*/ 0 h 37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474"/>
                <a:gd name="T40" fmla="*/ 0 h 372"/>
                <a:gd name="T41" fmla="*/ 474 w 474"/>
                <a:gd name="T42" fmla="*/ 372 h 37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474" h="372">
                  <a:moveTo>
                    <a:pt x="201" y="0"/>
                  </a:moveTo>
                  <a:lnTo>
                    <a:pt x="86" y="21"/>
                  </a:lnTo>
                  <a:lnTo>
                    <a:pt x="12" y="61"/>
                  </a:lnTo>
                  <a:lnTo>
                    <a:pt x="0" y="188"/>
                  </a:lnTo>
                  <a:lnTo>
                    <a:pt x="6" y="275"/>
                  </a:lnTo>
                  <a:lnTo>
                    <a:pt x="110" y="310"/>
                  </a:lnTo>
                  <a:lnTo>
                    <a:pt x="104" y="372"/>
                  </a:lnTo>
                  <a:lnTo>
                    <a:pt x="385" y="357"/>
                  </a:lnTo>
                  <a:lnTo>
                    <a:pt x="390" y="280"/>
                  </a:lnTo>
                  <a:lnTo>
                    <a:pt x="474" y="211"/>
                  </a:lnTo>
                  <a:lnTo>
                    <a:pt x="465" y="67"/>
                  </a:lnTo>
                  <a:lnTo>
                    <a:pt x="438" y="16"/>
                  </a:lnTo>
                  <a:lnTo>
                    <a:pt x="201" y="0"/>
                  </a:lnTo>
                  <a:close/>
                </a:path>
              </a:pathLst>
            </a:custGeom>
            <a:solidFill>
              <a:schemeClr val="folHlink"/>
            </a:solidFill>
            <a:ln w="12700">
              <a:solidFill>
                <a:schemeClr val="bg1"/>
              </a:solidFill>
              <a:round/>
              <a:headEnd/>
              <a:tailEnd/>
            </a:ln>
          </p:spPr>
          <p:txBody>
            <a:bodyPr lIns="0" tIns="0" rIns="0" bIns="0" anchor="ctr">
              <a:spAutoFit/>
            </a:bodyPr>
            <a:lstStyle/>
            <a:p>
              <a:endParaRPr lang="en-US"/>
            </a:p>
          </p:txBody>
        </p:sp>
        <p:sp>
          <p:nvSpPr>
            <p:cNvPr id="23611" name="Freeform 123"/>
            <p:cNvSpPr>
              <a:spLocks/>
            </p:cNvSpPr>
            <p:nvPr/>
          </p:nvSpPr>
          <p:spPr bwMode="auto">
            <a:xfrm>
              <a:off x="2900" y="3068"/>
              <a:ext cx="409" cy="264"/>
            </a:xfrm>
            <a:custGeom>
              <a:avLst/>
              <a:gdLst>
                <a:gd name="T0" fmla="*/ 5 w 559"/>
                <a:gd name="T1" fmla="*/ 1 h 434"/>
                <a:gd name="T2" fmla="*/ 62 w 559"/>
                <a:gd name="T3" fmla="*/ 0 h 434"/>
                <a:gd name="T4" fmla="*/ 57 w 559"/>
                <a:gd name="T5" fmla="*/ 26 h 434"/>
                <a:gd name="T6" fmla="*/ 110 w 559"/>
                <a:gd name="T7" fmla="*/ 19 h 434"/>
                <a:gd name="T8" fmla="*/ 144 w 559"/>
                <a:gd name="T9" fmla="*/ 25 h 434"/>
                <a:gd name="T10" fmla="*/ 160 w 559"/>
                <a:gd name="T11" fmla="*/ 40 h 434"/>
                <a:gd name="T12" fmla="*/ 149 w 559"/>
                <a:gd name="T13" fmla="*/ 54 h 434"/>
                <a:gd name="T14" fmla="*/ 110 w 559"/>
                <a:gd name="T15" fmla="*/ 60 h 434"/>
                <a:gd name="T16" fmla="*/ 67 w 559"/>
                <a:gd name="T17" fmla="*/ 60 h 434"/>
                <a:gd name="T18" fmla="*/ 26 w 559"/>
                <a:gd name="T19" fmla="*/ 56 h 434"/>
                <a:gd name="T20" fmla="*/ 2 w 559"/>
                <a:gd name="T21" fmla="*/ 43 h 434"/>
                <a:gd name="T22" fmla="*/ 0 w 559"/>
                <a:gd name="T23" fmla="*/ 20 h 434"/>
                <a:gd name="T24" fmla="*/ 5 w 559"/>
                <a:gd name="T25" fmla="*/ 1 h 43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59"/>
                <a:gd name="T40" fmla="*/ 0 h 434"/>
                <a:gd name="T41" fmla="*/ 559 w 559"/>
                <a:gd name="T42" fmla="*/ 434 h 43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59" h="434">
                  <a:moveTo>
                    <a:pt x="17" y="8"/>
                  </a:moveTo>
                  <a:lnTo>
                    <a:pt x="217" y="0"/>
                  </a:lnTo>
                  <a:lnTo>
                    <a:pt x="200" y="192"/>
                  </a:lnTo>
                  <a:lnTo>
                    <a:pt x="384" y="142"/>
                  </a:lnTo>
                  <a:lnTo>
                    <a:pt x="501" y="184"/>
                  </a:lnTo>
                  <a:lnTo>
                    <a:pt x="559" y="292"/>
                  </a:lnTo>
                  <a:lnTo>
                    <a:pt x="517" y="392"/>
                  </a:lnTo>
                  <a:lnTo>
                    <a:pt x="384" y="434"/>
                  </a:lnTo>
                  <a:lnTo>
                    <a:pt x="234" y="434"/>
                  </a:lnTo>
                  <a:lnTo>
                    <a:pt x="92" y="409"/>
                  </a:lnTo>
                  <a:lnTo>
                    <a:pt x="8" y="317"/>
                  </a:lnTo>
                  <a:lnTo>
                    <a:pt x="0" y="150"/>
                  </a:lnTo>
                  <a:lnTo>
                    <a:pt x="17" y="8"/>
                  </a:lnTo>
                  <a:close/>
                </a:path>
              </a:pathLst>
            </a:custGeom>
            <a:solidFill>
              <a:schemeClr val="hlink"/>
            </a:solidFill>
            <a:ln w="6350">
              <a:solidFill>
                <a:schemeClr val="bg1"/>
              </a:solidFill>
              <a:round/>
              <a:headEnd/>
              <a:tailEnd/>
            </a:ln>
          </p:spPr>
          <p:txBody>
            <a:bodyPr wrap="none" lIns="0" tIns="0" rIns="0" bIns="0" anchor="ctr">
              <a:spAutoFit/>
            </a:bodyPr>
            <a:lstStyle/>
            <a:p>
              <a:endParaRPr lang="en-US"/>
            </a:p>
          </p:txBody>
        </p:sp>
        <p:sp>
          <p:nvSpPr>
            <p:cNvPr id="23612" name="Freeform 124"/>
            <p:cNvSpPr>
              <a:spLocks/>
            </p:cNvSpPr>
            <p:nvPr/>
          </p:nvSpPr>
          <p:spPr bwMode="auto">
            <a:xfrm>
              <a:off x="3022" y="2996"/>
              <a:ext cx="219" cy="331"/>
            </a:xfrm>
            <a:custGeom>
              <a:avLst/>
              <a:gdLst>
                <a:gd name="T0" fmla="*/ 71 w 300"/>
                <a:gd name="T1" fmla="*/ 0 h 543"/>
                <a:gd name="T2" fmla="*/ 0 w 300"/>
                <a:gd name="T3" fmla="*/ 75 h 543"/>
                <a:gd name="T4" fmla="*/ 54 w 300"/>
                <a:gd name="T5" fmla="*/ 75 h 543"/>
                <a:gd name="T6" fmla="*/ 85 w 300"/>
                <a:gd name="T7" fmla="*/ 2 h 543"/>
                <a:gd name="T8" fmla="*/ 0 60000 65536"/>
                <a:gd name="T9" fmla="*/ 0 60000 65536"/>
                <a:gd name="T10" fmla="*/ 0 60000 65536"/>
                <a:gd name="T11" fmla="*/ 0 60000 65536"/>
                <a:gd name="T12" fmla="*/ 0 w 300"/>
                <a:gd name="T13" fmla="*/ 0 h 543"/>
                <a:gd name="T14" fmla="*/ 300 w 300"/>
                <a:gd name="T15" fmla="*/ 543 h 543"/>
              </a:gdLst>
              <a:ahLst/>
              <a:cxnLst>
                <a:cxn ang="T8">
                  <a:pos x="T0" y="T1"/>
                </a:cxn>
                <a:cxn ang="T9">
                  <a:pos x="T2" y="T3"/>
                </a:cxn>
                <a:cxn ang="T10">
                  <a:pos x="T4" y="T5"/>
                </a:cxn>
                <a:cxn ang="T11">
                  <a:pos x="T6" y="T7"/>
                </a:cxn>
              </a:cxnLst>
              <a:rect l="T12" t="T13" r="T14" b="T15"/>
              <a:pathLst>
                <a:path w="300" h="543">
                  <a:moveTo>
                    <a:pt x="250" y="0"/>
                  </a:moveTo>
                  <a:lnTo>
                    <a:pt x="0" y="543"/>
                  </a:lnTo>
                  <a:lnTo>
                    <a:pt x="192" y="543"/>
                  </a:lnTo>
                  <a:lnTo>
                    <a:pt x="300" y="17"/>
                  </a:lnTo>
                </a:path>
              </a:pathLst>
            </a:custGeom>
            <a:solidFill>
              <a:schemeClr val="hlink"/>
            </a:solidFill>
            <a:ln w="6350">
              <a:solidFill>
                <a:schemeClr val="bg1"/>
              </a:solidFill>
              <a:round/>
              <a:headEnd/>
              <a:tailEnd/>
            </a:ln>
          </p:spPr>
          <p:txBody>
            <a:bodyPr wrap="none" lIns="0" tIns="0" rIns="0" bIns="0" anchor="ctr">
              <a:spAutoFit/>
            </a:bodyPr>
            <a:lstStyle/>
            <a:p>
              <a:endParaRPr lang="en-US"/>
            </a:p>
          </p:txBody>
        </p:sp>
        <p:sp>
          <p:nvSpPr>
            <p:cNvPr id="23613" name="Line 125"/>
            <p:cNvSpPr>
              <a:spLocks noChangeShapeType="1"/>
            </p:cNvSpPr>
            <p:nvPr/>
          </p:nvSpPr>
          <p:spPr bwMode="auto">
            <a:xfrm flipV="1">
              <a:off x="3321" y="3093"/>
              <a:ext cx="13" cy="17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23584" name="Group 126"/>
          <p:cNvGrpSpPr>
            <a:grpSpLocks/>
          </p:cNvGrpSpPr>
          <p:nvPr/>
        </p:nvGrpSpPr>
        <p:grpSpPr bwMode="auto">
          <a:xfrm>
            <a:off x="2936875" y="2970213"/>
            <a:ext cx="468313" cy="593725"/>
            <a:chOff x="2900" y="2726"/>
            <a:chExt cx="505" cy="642"/>
          </a:xfrm>
        </p:grpSpPr>
        <p:sp>
          <p:nvSpPr>
            <p:cNvPr id="23604" name="Oval 127"/>
            <p:cNvSpPr>
              <a:spLocks noChangeArrowheads="1"/>
            </p:cNvSpPr>
            <p:nvPr/>
          </p:nvSpPr>
          <p:spPr bwMode="auto">
            <a:xfrm>
              <a:off x="3036" y="2726"/>
              <a:ext cx="251" cy="274"/>
            </a:xfrm>
            <a:prstGeom prst="ellipse">
              <a:avLst/>
            </a:prstGeom>
            <a:solidFill>
              <a:schemeClr val="folHlink"/>
            </a:solidFill>
            <a:ln w="12700" algn="ctr">
              <a:solidFill>
                <a:schemeClr val="bg1"/>
              </a:solidFill>
              <a:round/>
              <a:headEnd/>
              <a:tailEnd/>
            </a:ln>
          </p:spPr>
          <p:txBody>
            <a:bodyPr lIns="0" tIns="0" rIns="0" bIns="0" anchor="ctr">
              <a:spAutoFit/>
            </a:bodyPr>
            <a:lstStyle/>
            <a:p>
              <a:endParaRPr lang="en-US"/>
            </a:p>
          </p:txBody>
        </p:sp>
        <p:sp>
          <p:nvSpPr>
            <p:cNvPr id="23605" name="Freeform 128"/>
            <p:cNvSpPr>
              <a:spLocks/>
            </p:cNvSpPr>
            <p:nvPr/>
          </p:nvSpPr>
          <p:spPr bwMode="auto">
            <a:xfrm>
              <a:off x="2931" y="2996"/>
              <a:ext cx="474" cy="372"/>
            </a:xfrm>
            <a:custGeom>
              <a:avLst/>
              <a:gdLst>
                <a:gd name="T0" fmla="*/ 201 w 474"/>
                <a:gd name="T1" fmla="*/ 0 h 372"/>
                <a:gd name="T2" fmla="*/ 86 w 474"/>
                <a:gd name="T3" fmla="*/ 21 h 372"/>
                <a:gd name="T4" fmla="*/ 12 w 474"/>
                <a:gd name="T5" fmla="*/ 61 h 372"/>
                <a:gd name="T6" fmla="*/ 0 w 474"/>
                <a:gd name="T7" fmla="*/ 188 h 372"/>
                <a:gd name="T8" fmla="*/ 6 w 474"/>
                <a:gd name="T9" fmla="*/ 275 h 372"/>
                <a:gd name="T10" fmla="*/ 110 w 474"/>
                <a:gd name="T11" fmla="*/ 310 h 372"/>
                <a:gd name="T12" fmla="*/ 104 w 474"/>
                <a:gd name="T13" fmla="*/ 372 h 372"/>
                <a:gd name="T14" fmla="*/ 385 w 474"/>
                <a:gd name="T15" fmla="*/ 357 h 372"/>
                <a:gd name="T16" fmla="*/ 390 w 474"/>
                <a:gd name="T17" fmla="*/ 280 h 372"/>
                <a:gd name="T18" fmla="*/ 474 w 474"/>
                <a:gd name="T19" fmla="*/ 211 h 372"/>
                <a:gd name="T20" fmla="*/ 465 w 474"/>
                <a:gd name="T21" fmla="*/ 67 h 372"/>
                <a:gd name="T22" fmla="*/ 438 w 474"/>
                <a:gd name="T23" fmla="*/ 16 h 372"/>
                <a:gd name="T24" fmla="*/ 201 w 474"/>
                <a:gd name="T25" fmla="*/ 0 h 37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474"/>
                <a:gd name="T40" fmla="*/ 0 h 372"/>
                <a:gd name="T41" fmla="*/ 474 w 474"/>
                <a:gd name="T42" fmla="*/ 372 h 37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474" h="372">
                  <a:moveTo>
                    <a:pt x="201" y="0"/>
                  </a:moveTo>
                  <a:lnTo>
                    <a:pt x="86" y="21"/>
                  </a:lnTo>
                  <a:lnTo>
                    <a:pt x="12" y="61"/>
                  </a:lnTo>
                  <a:lnTo>
                    <a:pt x="0" y="188"/>
                  </a:lnTo>
                  <a:lnTo>
                    <a:pt x="6" y="275"/>
                  </a:lnTo>
                  <a:lnTo>
                    <a:pt x="110" y="310"/>
                  </a:lnTo>
                  <a:lnTo>
                    <a:pt x="104" y="372"/>
                  </a:lnTo>
                  <a:lnTo>
                    <a:pt x="385" y="357"/>
                  </a:lnTo>
                  <a:lnTo>
                    <a:pt x="390" y="280"/>
                  </a:lnTo>
                  <a:lnTo>
                    <a:pt x="474" y="211"/>
                  </a:lnTo>
                  <a:lnTo>
                    <a:pt x="465" y="67"/>
                  </a:lnTo>
                  <a:lnTo>
                    <a:pt x="438" y="16"/>
                  </a:lnTo>
                  <a:lnTo>
                    <a:pt x="201" y="0"/>
                  </a:lnTo>
                  <a:close/>
                </a:path>
              </a:pathLst>
            </a:custGeom>
            <a:solidFill>
              <a:schemeClr val="folHlink"/>
            </a:solidFill>
            <a:ln w="12700">
              <a:solidFill>
                <a:schemeClr val="bg1"/>
              </a:solidFill>
              <a:round/>
              <a:headEnd/>
              <a:tailEnd/>
            </a:ln>
          </p:spPr>
          <p:txBody>
            <a:bodyPr lIns="0" tIns="0" rIns="0" bIns="0" anchor="ctr">
              <a:spAutoFit/>
            </a:bodyPr>
            <a:lstStyle/>
            <a:p>
              <a:endParaRPr lang="en-US"/>
            </a:p>
          </p:txBody>
        </p:sp>
        <p:sp>
          <p:nvSpPr>
            <p:cNvPr id="23606" name="Freeform 129"/>
            <p:cNvSpPr>
              <a:spLocks/>
            </p:cNvSpPr>
            <p:nvPr/>
          </p:nvSpPr>
          <p:spPr bwMode="auto">
            <a:xfrm>
              <a:off x="2900" y="3068"/>
              <a:ext cx="409" cy="264"/>
            </a:xfrm>
            <a:custGeom>
              <a:avLst/>
              <a:gdLst>
                <a:gd name="T0" fmla="*/ 5 w 559"/>
                <a:gd name="T1" fmla="*/ 1 h 434"/>
                <a:gd name="T2" fmla="*/ 62 w 559"/>
                <a:gd name="T3" fmla="*/ 0 h 434"/>
                <a:gd name="T4" fmla="*/ 57 w 559"/>
                <a:gd name="T5" fmla="*/ 26 h 434"/>
                <a:gd name="T6" fmla="*/ 110 w 559"/>
                <a:gd name="T7" fmla="*/ 19 h 434"/>
                <a:gd name="T8" fmla="*/ 144 w 559"/>
                <a:gd name="T9" fmla="*/ 25 h 434"/>
                <a:gd name="T10" fmla="*/ 160 w 559"/>
                <a:gd name="T11" fmla="*/ 40 h 434"/>
                <a:gd name="T12" fmla="*/ 149 w 559"/>
                <a:gd name="T13" fmla="*/ 54 h 434"/>
                <a:gd name="T14" fmla="*/ 110 w 559"/>
                <a:gd name="T15" fmla="*/ 60 h 434"/>
                <a:gd name="T16" fmla="*/ 67 w 559"/>
                <a:gd name="T17" fmla="*/ 60 h 434"/>
                <a:gd name="T18" fmla="*/ 26 w 559"/>
                <a:gd name="T19" fmla="*/ 56 h 434"/>
                <a:gd name="T20" fmla="*/ 2 w 559"/>
                <a:gd name="T21" fmla="*/ 43 h 434"/>
                <a:gd name="T22" fmla="*/ 0 w 559"/>
                <a:gd name="T23" fmla="*/ 20 h 434"/>
                <a:gd name="T24" fmla="*/ 5 w 559"/>
                <a:gd name="T25" fmla="*/ 1 h 43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59"/>
                <a:gd name="T40" fmla="*/ 0 h 434"/>
                <a:gd name="T41" fmla="*/ 559 w 559"/>
                <a:gd name="T42" fmla="*/ 434 h 43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59" h="434">
                  <a:moveTo>
                    <a:pt x="17" y="8"/>
                  </a:moveTo>
                  <a:lnTo>
                    <a:pt x="217" y="0"/>
                  </a:lnTo>
                  <a:lnTo>
                    <a:pt x="200" y="192"/>
                  </a:lnTo>
                  <a:lnTo>
                    <a:pt x="384" y="142"/>
                  </a:lnTo>
                  <a:lnTo>
                    <a:pt x="501" y="184"/>
                  </a:lnTo>
                  <a:lnTo>
                    <a:pt x="559" y="292"/>
                  </a:lnTo>
                  <a:lnTo>
                    <a:pt x="517" y="392"/>
                  </a:lnTo>
                  <a:lnTo>
                    <a:pt x="384" y="434"/>
                  </a:lnTo>
                  <a:lnTo>
                    <a:pt x="234" y="434"/>
                  </a:lnTo>
                  <a:lnTo>
                    <a:pt x="92" y="409"/>
                  </a:lnTo>
                  <a:lnTo>
                    <a:pt x="8" y="317"/>
                  </a:lnTo>
                  <a:lnTo>
                    <a:pt x="0" y="150"/>
                  </a:lnTo>
                  <a:lnTo>
                    <a:pt x="17" y="8"/>
                  </a:lnTo>
                  <a:close/>
                </a:path>
              </a:pathLst>
            </a:custGeom>
            <a:solidFill>
              <a:schemeClr val="hlink"/>
            </a:solidFill>
            <a:ln w="6350">
              <a:solidFill>
                <a:schemeClr val="bg1"/>
              </a:solidFill>
              <a:round/>
              <a:headEnd/>
              <a:tailEnd/>
            </a:ln>
          </p:spPr>
          <p:txBody>
            <a:bodyPr wrap="none" lIns="0" tIns="0" rIns="0" bIns="0" anchor="ctr">
              <a:spAutoFit/>
            </a:bodyPr>
            <a:lstStyle/>
            <a:p>
              <a:endParaRPr lang="en-US"/>
            </a:p>
          </p:txBody>
        </p:sp>
        <p:sp>
          <p:nvSpPr>
            <p:cNvPr id="23607" name="Freeform 130"/>
            <p:cNvSpPr>
              <a:spLocks/>
            </p:cNvSpPr>
            <p:nvPr/>
          </p:nvSpPr>
          <p:spPr bwMode="auto">
            <a:xfrm>
              <a:off x="3022" y="2996"/>
              <a:ext cx="219" cy="331"/>
            </a:xfrm>
            <a:custGeom>
              <a:avLst/>
              <a:gdLst>
                <a:gd name="T0" fmla="*/ 71 w 300"/>
                <a:gd name="T1" fmla="*/ 0 h 543"/>
                <a:gd name="T2" fmla="*/ 0 w 300"/>
                <a:gd name="T3" fmla="*/ 75 h 543"/>
                <a:gd name="T4" fmla="*/ 54 w 300"/>
                <a:gd name="T5" fmla="*/ 75 h 543"/>
                <a:gd name="T6" fmla="*/ 85 w 300"/>
                <a:gd name="T7" fmla="*/ 2 h 543"/>
                <a:gd name="T8" fmla="*/ 0 60000 65536"/>
                <a:gd name="T9" fmla="*/ 0 60000 65536"/>
                <a:gd name="T10" fmla="*/ 0 60000 65536"/>
                <a:gd name="T11" fmla="*/ 0 60000 65536"/>
                <a:gd name="T12" fmla="*/ 0 w 300"/>
                <a:gd name="T13" fmla="*/ 0 h 543"/>
                <a:gd name="T14" fmla="*/ 300 w 300"/>
                <a:gd name="T15" fmla="*/ 543 h 543"/>
              </a:gdLst>
              <a:ahLst/>
              <a:cxnLst>
                <a:cxn ang="T8">
                  <a:pos x="T0" y="T1"/>
                </a:cxn>
                <a:cxn ang="T9">
                  <a:pos x="T2" y="T3"/>
                </a:cxn>
                <a:cxn ang="T10">
                  <a:pos x="T4" y="T5"/>
                </a:cxn>
                <a:cxn ang="T11">
                  <a:pos x="T6" y="T7"/>
                </a:cxn>
              </a:cxnLst>
              <a:rect l="T12" t="T13" r="T14" b="T15"/>
              <a:pathLst>
                <a:path w="300" h="543">
                  <a:moveTo>
                    <a:pt x="250" y="0"/>
                  </a:moveTo>
                  <a:lnTo>
                    <a:pt x="0" y="543"/>
                  </a:lnTo>
                  <a:lnTo>
                    <a:pt x="192" y="543"/>
                  </a:lnTo>
                  <a:lnTo>
                    <a:pt x="300" y="17"/>
                  </a:lnTo>
                </a:path>
              </a:pathLst>
            </a:custGeom>
            <a:solidFill>
              <a:schemeClr val="hlink"/>
            </a:solidFill>
            <a:ln w="6350">
              <a:solidFill>
                <a:schemeClr val="bg1"/>
              </a:solidFill>
              <a:round/>
              <a:headEnd/>
              <a:tailEnd/>
            </a:ln>
          </p:spPr>
          <p:txBody>
            <a:bodyPr wrap="none" lIns="0" tIns="0" rIns="0" bIns="0" anchor="ctr">
              <a:spAutoFit/>
            </a:bodyPr>
            <a:lstStyle/>
            <a:p>
              <a:endParaRPr lang="en-US"/>
            </a:p>
          </p:txBody>
        </p:sp>
        <p:sp>
          <p:nvSpPr>
            <p:cNvPr id="23608" name="Line 131"/>
            <p:cNvSpPr>
              <a:spLocks noChangeShapeType="1"/>
            </p:cNvSpPr>
            <p:nvPr/>
          </p:nvSpPr>
          <p:spPr bwMode="auto">
            <a:xfrm flipV="1">
              <a:off x="3321" y="3093"/>
              <a:ext cx="13" cy="17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23585" name="Group 132"/>
          <p:cNvGrpSpPr>
            <a:grpSpLocks/>
          </p:cNvGrpSpPr>
          <p:nvPr/>
        </p:nvGrpSpPr>
        <p:grpSpPr bwMode="auto">
          <a:xfrm>
            <a:off x="2884488" y="2081213"/>
            <a:ext cx="815975" cy="501650"/>
            <a:chOff x="2943" y="3239"/>
            <a:chExt cx="725" cy="446"/>
          </a:xfrm>
        </p:grpSpPr>
        <p:sp>
          <p:nvSpPr>
            <p:cNvPr id="23586" name="Freeform 133"/>
            <p:cNvSpPr>
              <a:spLocks/>
            </p:cNvSpPr>
            <p:nvPr/>
          </p:nvSpPr>
          <p:spPr bwMode="auto">
            <a:xfrm>
              <a:off x="3485" y="3548"/>
              <a:ext cx="87" cy="137"/>
            </a:xfrm>
            <a:custGeom>
              <a:avLst/>
              <a:gdLst>
                <a:gd name="T0" fmla="*/ 0 w 530"/>
                <a:gd name="T1" fmla="*/ 1 h 849"/>
                <a:gd name="T2" fmla="*/ 0 w 530"/>
                <a:gd name="T3" fmla="*/ 1 h 849"/>
                <a:gd name="T4" fmla="*/ 0 w 530"/>
                <a:gd name="T5" fmla="*/ 0 h 849"/>
                <a:gd name="T6" fmla="*/ 0 w 530"/>
                <a:gd name="T7" fmla="*/ 0 h 849"/>
                <a:gd name="T8" fmla="*/ 0 w 530"/>
                <a:gd name="T9" fmla="*/ 0 h 849"/>
                <a:gd name="T10" fmla="*/ 0 w 530"/>
                <a:gd name="T11" fmla="*/ 0 h 849"/>
                <a:gd name="T12" fmla="*/ 0 w 530"/>
                <a:gd name="T13" fmla="*/ 0 h 849"/>
                <a:gd name="T14" fmla="*/ 0 w 530"/>
                <a:gd name="T15" fmla="*/ 0 h 849"/>
                <a:gd name="T16" fmla="*/ 0 w 530"/>
                <a:gd name="T17" fmla="*/ 0 h 849"/>
                <a:gd name="T18" fmla="*/ 0 w 530"/>
                <a:gd name="T19" fmla="*/ 0 h 849"/>
                <a:gd name="T20" fmla="*/ 0 w 530"/>
                <a:gd name="T21" fmla="*/ 0 h 849"/>
                <a:gd name="T22" fmla="*/ 0 w 530"/>
                <a:gd name="T23" fmla="*/ 0 h 849"/>
                <a:gd name="T24" fmla="*/ 0 w 530"/>
                <a:gd name="T25" fmla="*/ 0 h 849"/>
                <a:gd name="T26" fmla="*/ 0 w 530"/>
                <a:gd name="T27" fmla="*/ 0 h 849"/>
                <a:gd name="T28" fmla="*/ 0 w 530"/>
                <a:gd name="T29" fmla="*/ 0 h 849"/>
                <a:gd name="T30" fmla="*/ 0 w 530"/>
                <a:gd name="T31" fmla="*/ 0 h 849"/>
                <a:gd name="T32" fmla="*/ 0 w 530"/>
                <a:gd name="T33" fmla="*/ 0 h 849"/>
                <a:gd name="T34" fmla="*/ 0 w 530"/>
                <a:gd name="T35" fmla="*/ 0 h 849"/>
                <a:gd name="T36" fmla="*/ 0 w 530"/>
                <a:gd name="T37" fmla="*/ 0 h 849"/>
                <a:gd name="T38" fmla="*/ 0 w 530"/>
                <a:gd name="T39" fmla="*/ 0 h 849"/>
                <a:gd name="T40" fmla="*/ 0 w 530"/>
                <a:gd name="T41" fmla="*/ 0 h 849"/>
                <a:gd name="T42" fmla="*/ 0 w 530"/>
                <a:gd name="T43" fmla="*/ 1 h 849"/>
                <a:gd name="T44" fmla="*/ 0 w 530"/>
                <a:gd name="T45" fmla="*/ 1 h 849"/>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530"/>
                <a:gd name="T70" fmla="*/ 0 h 849"/>
                <a:gd name="T71" fmla="*/ 530 w 530"/>
                <a:gd name="T72" fmla="*/ 849 h 849"/>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530" h="849">
                  <a:moveTo>
                    <a:pt x="302" y="838"/>
                  </a:moveTo>
                  <a:lnTo>
                    <a:pt x="222" y="849"/>
                  </a:lnTo>
                  <a:lnTo>
                    <a:pt x="148" y="821"/>
                  </a:lnTo>
                  <a:lnTo>
                    <a:pt x="81" y="756"/>
                  </a:lnTo>
                  <a:lnTo>
                    <a:pt x="34" y="665"/>
                  </a:lnTo>
                  <a:lnTo>
                    <a:pt x="5" y="551"/>
                  </a:lnTo>
                  <a:lnTo>
                    <a:pt x="0" y="425"/>
                  </a:lnTo>
                  <a:lnTo>
                    <a:pt x="19" y="300"/>
                  </a:lnTo>
                  <a:lnTo>
                    <a:pt x="59" y="184"/>
                  </a:lnTo>
                  <a:lnTo>
                    <a:pt x="118" y="93"/>
                  </a:lnTo>
                  <a:lnTo>
                    <a:pt x="190" y="28"/>
                  </a:lnTo>
                  <a:lnTo>
                    <a:pt x="268" y="0"/>
                  </a:lnTo>
                  <a:lnTo>
                    <a:pt x="346" y="9"/>
                  </a:lnTo>
                  <a:lnTo>
                    <a:pt x="416" y="55"/>
                  </a:lnTo>
                  <a:lnTo>
                    <a:pt x="473" y="133"/>
                  </a:lnTo>
                  <a:lnTo>
                    <a:pt x="513" y="237"/>
                  </a:lnTo>
                  <a:lnTo>
                    <a:pt x="530" y="359"/>
                  </a:lnTo>
                  <a:lnTo>
                    <a:pt x="522" y="484"/>
                  </a:lnTo>
                  <a:lnTo>
                    <a:pt x="494" y="606"/>
                  </a:lnTo>
                  <a:lnTo>
                    <a:pt x="445" y="712"/>
                  </a:lnTo>
                  <a:lnTo>
                    <a:pt x="378" y="790"/>
                  </a:lnTo>
                  <a:lnTo>
                    <a:pt x="302" y="83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587" name="Freeform 134"/>
            <p:cNvSpPr>
              <a:spLocks/>
            </p:cNvSpPr>
            <p:nvPr/>
          </p:nvSpPr>
          <p:spPr bwMode="auto">
            <a:xfrm>
              <a:off x="3357" y="3450"/>
              <a:ext cx="9" cy="7"/>
            </a:xfrm>
            <a:custGeom>
              <a:avLst/>
              <a:gdLst>
                <a:gd name="T0" fmla="*/ 0 w 53"/>
                <a:gd name="T1" fmla="*/ 0 h 43"/>
                <a:gd name="T2" fmla="*/ 0 w 53"/>
                <a:gd name="T3" fmla="*/ 0 h 43"/>
                <a:gd name="T4" fmla="*/ 0 w 53"/>
                <a:gd name="T5" fmla="*/ 0 h 43"/>
                <a:gd name="T6" fmla="*/ 0 w 53"/>
                <a:gd name="T7" fmla="*/ 0 h 43"/>
                <a:gd name="T8" fmla="*/ 0 w 53"/>
                <a:gd name="T9" fmla="*/ 0 h 43"/>
                <a:gd name="T10" fmla="*/ 0 w 53"/>
                <a:gd name="T11" fmla="*/ 0 h 43"/>
                <a:gd name="T12" fmla="*/ 0 60000 65536"/>
                <a:gd name="T13" fmla="*/ 0 60000 65536"/>
                <a:gd name="T14" fmla="*/ 0 60000 65536"/>
                <a:gd name="T15" fmla="*/ 0 60000 65536"/>
                <a:gd name="T16" fmla="*/ 0 60000 65536"/>
                <a:gd name="T17" fmla="*/ 0 60000 65536"/>
                <a:gd name="T18" fmla="*/ 0 w 53"/>
                <a:gd name="T19" fmla="*/ 0 h 43"/>
                <a:gd name="T20" fmla="*/ 53 w 53"/>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53" h="43">
                  <a:moveTo>
                    <a:pt x="53" y="28"/>
                  </a:moveTo>
                  <a:lnTo>
                    <a:pt x="30" y="0"/>
                  </a:lnTo>
                  <a:lnTo>
                    <a:pt x="0" y="26"/>
                  </a:lnTo>
                  <a:lnTo>
                    <a:pt x="9" y="43"/>
                  </a:lnTo>
                  <a:lnTo>
                    <a:pt x="53"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588" name="Freeform 135"/>
            <p:cNvSpPr>
              <a:spLocks/>
            </p:cNvSpPr>
            <p:nvPr/>
          </p:nvSpPr>
          <p:spPr bwMode="auto">
            <a:xfrm>
              <a:off x="2943" y="3288"/>
              <a:ext cx="725" cy="336"/>
            </a:xfrm>
            <a:custGeom>
              <a:avLst/>
              <a:gdLst>
                <a:gd name="T0" fmla="*/ 15 w 1140"/>
                <a:gd name="T1" fmla="*/ 83 h 526"/>
                <a:gd name="T2" fmla="*/ 3 w 1140"/>
                <a:gd name="T3" fmla="*/ 77 h 526"/>
                <a:gd name="T4" fmla="*/ 0 w 1140"/>
                <a:gd name="T5" fmla="*/ 63 h 526"/>
                <a:gd name="T6" fmla="*/ 5 w 1140"/>
                <a:gd name="T7" fmla="*/ 48 h 526"/>
                <a:gd name="T8" fmla="*/ 20 w 1140"/>
                <a:gd name="T9" fmla="*/ 36 h 526"/>
                <a:gd name="T10" fmla="*/ 35 w 1140"/>
                <a:gd name="T11" fmla="*/ 31 h 526"/>
                <a:gd name="T12" fmla="*/ 38 w 1140"/>
                <a:gd name="T13" fmla="*/ 14 h 526"/>
                <a:gd name="T14" fmla="*/ 40 w 1140"/>
                <a:gd name="T15" fmla="*/ 9 h 526"/>
                <a:gd name="T16" fmla="*/ 43 w 1140"/>
                <a:gd name="T17" fmla="*/ 6 h 526"/>
                <a:gd name="T18" fmla="*/ 47 w 1140"/>
                <a:gd name="T19" fmla="*/ 3 h 526"/>
                <a:gd name="T20" fmla="*/ 53 w 1140"/>
                <a:gd name="T21" fmla="*/ 2 h 526"/>
                <a:gd name="T22" fmla="*/ 66 w 1140"/>
                <a:gd name="T23" fmla="*/ 1 h 526"/>
                <a:gd name="T24" fmla="*/ 81 w 1140"/>
                <a:gd name="T25" fmla="*/ 1 h 526"/>
                <a:gd name="T26" fmla="*/ 95 w 1140"/>
                <a:gd name="T27" fmla="*/ 0 h 526"/>
                <a:gd name="T28" fmla="*/ 107 w 1140"/>
                <a:gd name="T29" fmla="*/ 0 h 526"/>
                <a:gd name="T30" fmla="*/ 112 w 1140"/>
                <a:gd name="T31" fmla="*/ 1 h 526"/>
                <a:gd name="T32" fmla="*/ 118 w 1140"/>
                <a:gd name="T33" fmla="*/ 4 h 526"/>
                <a:gd name="T34" fmla="*/ 127 w 1140"/>
                <a:gd name="T35" fmla="*/ 32 h 526"/>
                <a:gd name="T36" fmla="*/ 135 w 1140"/>
                <a:gd name="T37" fmla="*/ 34 h 526"/>
                <a:gd name="T38" fmla="*/ 142 w 1140"/>
                <a:gd name="T39" fmla="*/ 30 h 526"/>
                <a:gd name="T40" fmla="*/ 145 w 1140"/>
                <a:gd name="T41" fmla="*/ 43 h 526"/>
                <a:gd name="T42" fmla="*/ 151 w 1140"/>
                <a:gd name="T43" fmla="*/ 30 h 526"/>
                <a:gd name="T44" fmla="*/ 155 w 1140"/>
                <a:gd name="T45" fmla="*/ 42 h 526"/>
                <a:gd name="T46" fmla="*/ 162 w 1140"/>
                <a:gd name="T47" fmla="*/ 31 h 526"/>
                <a:gd name="T48" fmla="*/ 163 w 1140"/>
                <a:gd name="T49" fmla="*/ 42 h 526"/>
                <a:gd name="T50" fmla="*/ 173 w 1140"/>
                <a:gd name="T51" fmla="*/ 33 h 526"/>
                <a:gd name="T52" fmla="*/ 176 w 1140"/>
                <a:gd name="T53" fmla="*/ 43 h 526"/>
                <a:gd name="T54" fmla="*/ 186 w 1140"/>
                <a:gd name="T55" fmla="*/ 55 h 526"/>
                <a:gd name="T56" fmla="*/ 186 w 1140"/>
                <a:gd name="T57" fmla="*/ 72 h 526"/>
                <a:gd name="T58" fmla="*/ 176 w 1140"/>
                <a:gd name="T59" fmla="*/ 86 h 526"/>
                <a:gd name="T60" fmla="*/ 167 w 1140"/>
                <a:gd name="T61" fmla="*/ 86 h 526"/>
                <a:gd name="T62" fmla="*/ 165 w 1140"/>
                <a:gd name="T63" fmla="*/ 64 h 526"/>
                <a:gd name="T64" fmla="*/ 163 w 1140"/>
                <a:gd name="T65" fmla="*/ 61 h 526"/>
                <a:gd name="T66" fmla="*/ 160 w 1140"/>
                <a:gd name="T67" fmla="*/ 58 h 526"/>
                <a:gd name="T68" fmla="*/ 153 w 1140"/>
                <a:gd name="T69" fmla="*/ 56 h 526"/>
                <a:gd name="T70" fmla="*/ 147 w 1140"/>
                <a:gd name="T71" fmla="*/ 57 h 526"/>
                <a:gd name="T72" fmla="*/ 144 w 1140"/>
                <a:gd name="T73" fmla="*/ 59 h 526"/>
                <a:gd name="T74" fmla="*/ 141 w 1140"/>
                <a:gd name="T75" fmla="*/ 63 h 526"/>
                <a:gd name="T76" fmla="*/ 139 w 1140"/>
                <a:gd name="T77" fmla="*/ 70 h 526"/>
                <a:gd name="T78" fmla="*/ 137 w 1140"/>
                <a:gd name="T79" fmla="*/ 77 h 526"/>
                <a:gd name="T80" fmla="*/ 138 w 1140"/>
                <a:gd name="T81" fmla="*/ 87 h 526"/>
                <a:gd name="T82" fmla="*/ 58 w 1140"/>
                <a:gd name="T83" fmla="*/ 88 h 526"/>
                <a:gd name="T84" fmla="*/ 57 w 1140"/>
                <a:gd name="T85" fmla="*/ 80 h 526"/>
                <a:gd name="T86" fmla="*/ 53 w 1140"/>
                <a:gd name="T87" fmla="*/ 72 h 526"/>
                <a:gd name="T88" fmla="*/ 47 w 1140"/>
                <a:gd name="T89" fmla="*/ 67 h 526"/>
                <a:gd name="T90" fmla="*/ 39 w 1140"/>
                <a:gd name="T91" fmla="*/ 65 h 526"/>
                <a:gd name="T92" fmla="*/ 30 w 1140"/>
                <a:gd name="T93" fmla="*/ 65 h 526"/>
                <a:gd name="T94" fmla="*/ 22 w 1140"/>
                <a:gd name="T95" fmla="*/ 68 h 526"/>
                <a:gd name="T96" fmla="*/ 17 w 1140"/>
                <a:gd name="T97" fmla="*/ 76 h 526"/>
                <a:gd name="T98" fmla="*/ 15 w 1140"/>
                <a:gd name="T99" fmla="*/ 83 h 52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1140"/>
                <a:gd name="T151" fmla="*/ 0 h 526"/>
                <a:gd name="T152" fmla="*/ 1140 w 1140"/>
                <a:gd name="T153" fmla="*/ 526 h 52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1140" h="526">
                  <a:moveTo>
                    <a:pt x="90" y="501"/>
                  </a:moveTo>
                  <a:lnTo>
                    <a:pt x="19" y="463"/>
                  </a:lnTo>
                  <a:lnTo>
                    <a:pt x="0" y="379"/>
                  </a:lnTo>
                  <a:lnTo>
                    <a:pt x="33" y="286"/>
                  </a:lnTo>
                  <a:lnTo>
                    <a:pt x="121" y="219"/>
                  </a:lnTo>
                  <a:lnTo>
                    <a:pt x="213" y="187"/>
                  </a:lnTo>
                  <a:lnTo>
                    <a:pt x="231" y="85"/>
                  </a:lnTo>
                  <a:lnTo>
                    <a:pt x="244" y="55"/>
                  </a:lnTo>
                  <a:lnTo>
                    <a:pt x="261" y="36"/>
                  </a:lnTo>
                  <a:lnTo>
                    <a:pt x="289" y="21"/>
                  </a:lnTo>
                  <a:lnTo>
                    <a:pt x="321" y="12"/>
                  </a:lnTo>
                  <a:lnTo>
                    <a:pt x="402" y="6"/>
                  </a:lnTo>
                  <a:lnTo>
                    <a:pt x="492" y="3"/>
                  </a:lnTo>
                  <a:lnTo>
                    <a:pt x="579" y="0"/>
                  </a:lnTo>
                  <a:lnTo>
                    <a:pt x="652" y="0"/>
                  </a:lnTo>
                  <a:lnTo>
                    <a:pt x="685" y="7"/>
                  </a:lnTo>
                  <a:lnTo>
                    <a:pt x="720" y="22"/>
                  </a:lnTo>
                  <a:lnTo>
                    <a:pt x="774" y="192"/>
                  </a:lnTo>
                  <a:lnTo>
                    <a:pt x="822" y="204"/>
                  </a:lnTo>
                  <a:lnTo>
                    <a:pt x="873" y="181"/>
                  </a:lnTo>
                  <a:lnTo>
                    <a:pt x="886" y="256"/>
                  </a:lnTo>
                  <a:lnTo>
                    <a:pt x="928" y="180"/>
                  </a:lnTo>
                  <a:lnTo>
                    <a:pt x="946" y="252"/>
                  </a:lnTo>
                  <a:lnTo>
                    <a:pt x="988" y="187"/>
                  </a:lnTo>
                  <a:lnTo>
                    <a:pt x="1000" y="252"/>
                  </a:lnTo>
                  <a:lnTo>
                    <a:pt x="1056" y="195"/>
                  </a:lnTo>
                  <a:lnTo>
                    <a:pt x="1077" y="262"/>
                  </a:lnTo>
                  <a:lnTo>
                    <a:pt x="1140" y="327"/>
                  </a:lnTo>
                  <a:lnTo>
                    <a:pt x="1134" y="429"/>
                  </a:lnTo>
                  <a:lnTo>
                    <a:pt x="1078" y="513"/>
                  </a:lnTo>
                  <a:lnTo>
                    <a:pt x="1021" y="519"/>
                  </a:lnTo>
                  <a:lnTo>
                    <a:pt x="1008" y="384"/>
                  </a:lnTo>
                  <a:lnTo>
                    <a:pt x="996" y="364"/>
                  </a:lnTo>
                  <a:lnTo>
                    <a:pt x="982" y="351"/>
                  </a:lnTo>
                  <a:lnTo>
                    <a:pt x="937" y="336"/>
                  </a:lnTo>
                  <a:lnTo>
                    <a:pt x="901" y="340"/>
                  </a:lnTo>
                  <a:lnTo>
                    <a:pt x="882" y="352"/>
                  </a:lnTo>
                  <a:lnTo>
                    <a:pt x="858" y="381"/>
                  </a:lnTo>
                  <a:lnTo>
                    <a:pt x="847" y="418"/>
                  </a:lnTo>
                  <a:lnTo>
                    <a:pt x="841" y="463"/>
                  </a:lnTo>
                  <a:lnTo>
                    <a:pt x="843" y="523"/>
                  </a:lnTo>
                  <a:lnTo>
                    <a:pt x="354" y="526"/>
                  </a:lnTo>
                  <a:lnTo>
                    <a:pt x="346" y="477"/>
                  </a:lnTo>
                  <a:lnTo>
                    <a:pt x="324" y="430"/>
                  </a:lnTo>
                  <a:lnTo>
                    <a:pt x="289" y="405"/>
                  </a:lnTo>
                  <a:lnTo>
                    <a:pt x="238" y="388"/>
                  </a:lnTo>
                  <a:lnTo>
                    <a:pt x="184" y="391"/>
                  </a:lnTo>
                  <a:lnTo>
                    <a:pt x="136" y="412"/>
                  </a:lnTo>
                  <a:lnTo>
                    <a:pt x="100" y="456"/>
                  </a:lnTo>
                  <a:lnTo>
                    <a:pt x="90" y="501"/>
                  </a:lnTo>
                  <a:close/>
                </a:path>
              </a:pathLst>
            </a:custGeom>
            <a:solidFill>
              <a:schemeClr val="folHlink"/>
            </a:solidFill>
            <a:ln w="12700">
              <a:solidFill>
                <a:schemeClr val="bg1"/>
              </a:solidFill>
              <a:round/>
              <a:headEnd/>
              <a:tailEnd/>
            </a:ln>
          </p:spPr>
          <p:txBody>
            <a:bodyPr wrap="none" lIns="0" tIns="0" rIns="0" bIns="0" anchor="ctr">
              <a:spAutoFit/>
            </a:bodyPr>
            <a:lstStyle/>
            <a:p>
              <a:endParaRPr lang="en-US"/>
            </a:p>
          </p:txBody>
        </p:sp>
        <p:sp>
          <p:nvSpPr>
            <p:cNvPr id="23589" name="Freeform 136"/>
            <p:cNvSpPr>
              <a:spLocks/>
            </p:cNvSpPr>
            <p:nvPr/>
          </p:nvSpPr>
          <p:spPr bwMode="auto">
            <a:xfrm>
              <a:off x="3113" y="3325"/>
              <a:ext cx="121" cy="130"/>
            </a:xfrm>
            <a:custGeom>
              <a:avLst/>
              <a:gdLst>
                <a:gd name="T0" fmla="*/ 0 w 189"/>
                <a:gd name="T1" fmla="*/ 32 h 204"/>
                <a:gd name="T2" fmla="*/ 3 w 189"/>
                <a:gd name="T3" fmla="*/ 11 h 204"/>
                <a:gd name="T4" fmla="*/ 5 w 189"/>
                <a:gd name="T5" fmla="*/ 7 h 204"/>
                <a:gd name="T6" fmla="*/ 7 w 189"/>
                <a:gd name="T7" fmla="*/ 5 h 204"/>
                <a:gd name="T8" fmla="*/ 11 w 189"/>
                <a:gd name="T9" fmla="*/ 3 h 204"/>
                <a:gd name="T10" fmla="*/ 15 w 189"/>
                <a:gd name="T11" fmla="*/ 2 h 204"/>
                <a:gd name="T12" fmla="*/ 31 w 189"/>
                <a:gd name="T13" fmla="*/ 0 h 204"/>
                <a:gd name="T14" fmla="*/ 31 w 189"/>
                <a:gd name="T15" fmla="*/ 34 h 204"/>
                <a:gd name="T16" fmla="*/ 0 w 189"/>
                <a:gd name="T17" fmla="*/ 32 h 20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89"/>
                <a:gd name="T28" fmla="*/ 0 h 204"/>
                <a:gd name="T29" fmla="*/ 189 w 189"/>
                <a:gd name="T30" fmla="*/ 204 h 20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89" h="204">
                  <a:moveTo>
                    <a:pt x="0" y="195"/>
                  </a:moveTo>
                  <a:lnTo>
                    <a:pt x="15" y="69"/>
                  </a:lnTo>
                  <a:lnTo>
                    <a:pt x="29" y="45"/>
                  </a:lnTo>
                  <a:lnTo>
                    <a:pt x="41" y="30"/>
                  </a:lnTo>
                  <a:lnTo>
                    <a:pt x="63" y="16"/>
                  </a:lnTo>
                  <a:lnTo>
                    <a:pt x="89" y="9"/>
                  </a:lnTo>
                  <a:lnTo>
                    <a:pt x="189" y="0"/>
                  </a:lnTo>
                  <a:lnTo>
                    <a:pt x="189" y="204"/>
                  </a:lnTo>
                  <a:lnTo>
                    <a:pt x="0" y="195"/>
                  </a:lnTo>
                  <a:close/>
                </a:path>
              </a:pathLst>
            </a:custGeom>
            <a:solidFill>
              <a:schemeClr val="tx1"/>
            </a:solidFill>
            <a:ln w="12700">
              <a:solidFill>
                <a:schemeClr val="bg1"/>
              </a:solidFill>
              <a:round/>
              <a:headEnd/>
              <a:tailEnd/>
            </a:ln>
          </p:spPr>
          <p:txBody>
            <a:bodyPr wrap="none" lIns="0" tIns="0" rIns="0" bIns="0" anchor="ctr">
              <a:spAutoFit/>
            </a:bodyPr>
            <a:lstStyle/>
            <a:p>
              <a:endParaRPr lang="en-US"/>
            </a:p>
          </p:txBody>
        </p:sp>
        <p:sp>
          <p:nvSpPr>
            <p:cNvPr id="23590" name="Freeform 137"/>
            <p:cNvSpPr>
              <a:spLocks/>
            </p:cNvSpPr>
            <p:nvPr/>
          </p:nvSpPr>
          <p:spPr bwMode="auto">
            <a:xfrm>
              <a:off x="3255" y="3322"/>
              <a:ext cx="160" cy="135"/>
            </a:xfrm>
            <a:custGeom>
              <a:avLst/>
              <a:gdLst>
                <a:gd name="T0" fmla="*/ 1 w 252"/>
                <a:gd name="T1" fmla="*/ 34 h 213"/>
                <a:gd name="T2" fmla="*/ 0 w 252"/>
                <a:gd name="T3" fmla="*/ 0 h 213"/>
                <a:gd name="T4" fmla="*/ 34 w 252"/>
                <a:gd name="T5" fmla="*/ 0 h 213"/>
                <a:gd name="T6" fmla="*/ 41 w 252"/>
                <a:gd name="T7" fmla="*/ 24 h 213"/>
                <a:gd name="T8" fmla="*/ 35 w 252"/>
                <a:gd name="T9" fmla="*/ 31 h 213"/>
                <a:gd name="T10" fmla="*/ 16 w 252"/>
                <a:gd name="T11" fmla="*/ 35 h 213"/>
                <a:gd name="T12" fmla="*/ 1 w 252"/>
                <a:gd name="T13" fmla="*/ 34 h 213"/>
                <a:gd name="T14" fmla="*/ 0 60000 65536"/>
                <a:gd name="T15" fmla="*/ 0 60000 65536"/>
                <a:gd name="T16" fmla="*/ 0 60000 65536"/>
                <a:gd name="T17" fmla="*/ 0 60000 65536"/>
                <a:gd name="T18" fmla="*/ 0 60000 65536"/>
                <a:gd name="T19" fmla="*/ 0 60000 65536"/>
                <a:gd name="T20" fmla="*/ 0 60000 65536"/>
                <a:gd name="T21" fmla="*/ 0 w 252"/>
                <a:gd name="T22" fmla="*/ 0 h 213"/>
                <a:gd name="T23" fmla="*/ 252 w 252"/>
                <a:gd name="T24" fmla="*/ 213 h 21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52" h="213">
                  <a:moveTo>
                    <a:pt x="3" y="207"/>
                  </a:moveTo>
                  <a:lnTo>
                    <a:pt x="0" y="0"/>
                  </a:lnTo>
                  <a:lnTo>
                    <a:pt x="210" y="0"/>
                  </a:lnTo>
                  <a:lnTo>
                    <a:pt x="252" y="149"/>
                  </a:lnTo>
                  <a:lnTo>
                    <a:pt x="215" y="191"/>
                  </a:lnTo>
                  <a:lnTo>
                    <a:pt x="99" y="213"/>
                  </a:lnTo>
                  <a:lnTo>
                    <a:pt x="3" y="207"/>
                  </a:lnTo>
                  <a:close/>
                </a:path>
              </a:pathLst>
            </a:custGeom>
            <a:solidFill>
              <a:schemeClr val="tx1"/>
            </a:solidFill>
            <a:ln w="12700">
              <a:solidFill>
                <a:schemeClr val="bg1"/>
              </a:solidFill>
              <a:round/>
              <a:headEnd/>
              <a:tailEnd/>
            </a:ln>
          </p:spPr>
          <p:txBody>
            <a:bodyPr wrap="none" lIns="0" tIns="0" rIns="0" bIns="0" anchor="ctr">
              <a:spAutoFit/>
            </a:bodyPr>
            <a:lstStyle/>
            <a:p>
              <a:endParaRPr lang="en-US"/>
            </a:p>
          </p:txBody>
        </p:sp>
        <p:sp>
          <p:nvSpPr>
            <p:cNvPr id="23591" name="Freeform 138"/>
            <p:cNvSpPr>
              <a:spLocks/>
            </p:cNvSpPr>
            <p:nvPr/>
          </p:nvSpPr>
          <p:spPr bwMode="auto">
            <a:xfrm>
              <a:off x="3360" y="3383"/>
              <a:ext cx="45" cy="63"/>
            </a:xfrm>
            <a:custGeom>
              <a:avLst/>
              <a:gdLst>
                <a:gd name="T0" fmla="*/ 0 w 276"/>
                <a:gd name="T1" fmla="*/ 0 h 388"/>
                <a:gd name="T2" fmla="*/ 0 w 276"/>
                <a:gd name="T3" fmla="*/ 0 h 388"/>
                <a:gd name="T4" fmla="*/ 0 w 276"/>
                <a:gd name="T5" fmla="*/ 0 h 388"/>
                <a:gd name="T6" fmla="*/ 0 w 276"/>
                <a:gd name="T7" fmla="*/ 0 h 388"/>
                <a:gd name="T8" fmla="*/ 0 w 276"/>
                <a:gd name="T9" fmla="*/ 0 h 388"/>
                <a:gd name="T10" fmla="*/ 0 w 276"/>
                <a:gd name="T11" fmla="*/ 0 h 388"/>
                <a:gd name="T12" fmla="*/ 0 w 276"/>
                <a:gd name="T13" fmla="*/ 0 h 388"/>
                <a:gd name="T14" fmla="*/ 0 w 276"/>
                <a:gd name="T15" fmla="*/ 0 h 388"/>
                <a:gd name="T16" fmla="*/ 0 w 276"/>
                <a:gd name="T17" fmla="*/ 0 h 388"/>
                <a:gd name="T18" fmla="*/ 0 w 276"/>
                <a:gd name="T19" fmla="*/ 0 h 388"/>
                <a:gd name="T20" fmla="*/ 0 w 276"/>
                <a:gd name="T21" fmla="*/ 0 h 388"/>
                <a:gd name="T22" fmla="*/ 0 w 276"/>
                <a:gd name="T23" fmla="*/ 0 h 388"/>
                <a:gd name="T24" fmla="*/ 0 w 276"/>
                <a:gd name="T25" fmla="*/ 0 h 388"/>
                <a:gd name="T26" fmla="*/ 0 w 276"/>
                <a:gd name="T27" fmla="*/ 0 h 388"/>
                <a:gd name="T28" fmla="*/ 0 w 276"/>
                <a:gd name="T29" fmla="*/ 0 h 388"/>
                <a:gd name="T30" fmla="*/ 0 w 276"/>
                <a:gd name="T31" fmla="*/ 0 h 388"/>
                <a:gd name="T32" fmla="*/ 0 w 276"/>
                <a:gd name="T33" fmla="*/ 0 h 388"/>
                <a:gd name="T34" fmla="*/ 0 w 276"/>
                <a:gd name="T35" fmla="*/ 0 h 388"/>
                <a:gd name="T36" fmla="*/ 0 w 276"/>
                <a:gd name="T37" fmla="*/ 0 h 388"/>
                <a:gd name="T38" fmla="*/ 0 w 276"/>
                <a:gd name="T39" fmla="*/ 0 h 388"/>
                <a:gd name="T40" fmla="*/ 0 w 276"/>
                <a:gd name="T41" fmla="*/ 0 h 388"/>
                <a:gd name="T42" fmla="*/ 0 w 276"/>
                <a:gd name="T43" fmla="*/ 0 h 388"/>
                <a:gd name="T44" fmla="*/ 0 w 276"/>
                <a:gd name="T45" fmla="*/ 0 h 388"/>
                <a:gd name="T46" fmla="*/ 0 w 276"/>
                <a:gd name="T47" fmla="*/ 0 h 388"/>
                <a:gd name="T48" fmla="*/ 0 w 276"/>
                <a:gd name="T49" fmla="*/ 0 h 388"/>
                <a:gd name="T50" fmla="*/ 0 w 276"/>
                <a:gd name="T51" fmla="*/ 0 h 388"/>
                <a:gd name="T52" fmla="*/ 0 w 276"/>
                <a:gd name="T53" fmla="*/ 0 h 388"/>
                <a:gd name="T54" fmla="*/ 0 w 276"/>
                <a:gd name="T55" fmla="*/ 0 h 388"/>
                <a:gd name="T56" fmla="*/ 0 w 276"/>
                <a:gd name="T57" fmla="*/ 0 h 388"/>
                <a:gd name="T58" fmla="*/ 0 w 276"/>
                <a:gd name="T59" fmla="*/ 0 h 388"/>
                <a:gd name="T60" fmla="*/ 0 w 276"/>
                <a:gd name="T61" fmla="*/ 0 h 388"/>
                <a:gd name="T62" fmla="*/ 0 w 276"/>
                <a:gd name="T63" fmla="*/ 0 h 388"/>
                <a:gd name="T64" fmla="*/ 0 w 276"/>
                <a:gd name="T65" fmla="*/ 0 h 388"/>
                <a:gd name="T66" fmla="*/ 0 w 276"/>
                <a:gd name="T67" fmla="*/ 0 h 388"/>
                <a:gd name="T68" fmla="*/ 0 w 276"/>
                <a:gd name="T69" fmla="*/ 0 h 388"/>
                <a:gd name="T70" fmla="*/ 0 w 276"/>
                <a:gd name="T71" fmla="*/ 0 h 388"/>
                <a:gd name="T72" fmla="*/ 0 w 276"/>
                <a:gd name="T73" fmla="*/ 0 h 388"/>
                <a:gd name="T74" fmla="*/ 0 w 276"/>
                <a:gd name="T75" fmla="*/ 0 h 388"/>
                <a:gd name="T76" fmla="*/ 0 w 276"/>
                <a:gd name="T77" fmla="*/ 0 h 388"/>
                <a:gd name="T78" fmla="*/ 0 w 276"/>
                <a:gd name="T79" fmla="*/ 0 h 388"/>
                <a:gd name="T80" fmla="*/ 0 w 276"/>
                <a:gd name="T81" fmla="*/ 0 h 388"/>
                <a:gd name="T82" fmla="*/ 0 w 276"/>
                <a:gd name="T83" fmla="*/ 0 h 388"/>
                <a:gd name="T84" fmla="*/ 0 w 276"/>
                <a:gd name="T85" fmla="*/ 0 h 388"/>
                <a:gd name="T86" fmla="*/ 0 w 276"/>
                <a:gd name="T87" fmla="*/ 0 h 388"/>
                <a:gd name="T88" fmla="*/ 0 w 276"/>
                <a:gd name="T89" fmla="*/ 0 h 388"/>
                <a:gd name="T90" fmla="*/ 0 w 276"/>
                <a:gd name="T91" fmla="*/ 0 h 388"/>
                <a:gd name="T92" fmla="*/ 0 w 276"/>
                <a:gd name="T93" fmla="*/ 0 h 388"/>
                <a:gd name="T94" fmla="*/ 0 w 276"/>
                <a:gd name="T95" fmla="*/ 0 h 388"/>
                <a:gd name="T96" fmla="*/ 0 w 276"/>
                <a:gd name="T97" fmla="*/ 0 h 388"/>
                <a:gd name="T98" fmla="*/ 0 w 276"/>
                <a:gd name="T99" fmla="*/ 0 h 388"/>
                <a:gd name="T100" fmla="*/ 0 w 276"/>
                <a:gd name="T101" fmla="*/ 0 h 388"/>
                <a:gd name="T102" fmla="*/ 0 w 276"/>
                <a:gd name="T103" fmla="*/ 0 h 388"/>
                <a:gd name="T104" fmla="*/ 0 w 276"/>
                <a:gd name="T105" fmla="*/ 0 h 388"/>
                <a:gd name="T106" fmla="*/ 0 w 276"/>
                <a:gd name="T107" fmla="*/ 0 h 388"/>
                <a:gd name="T108" fmla="*/ 0 w 276"/>
                <a:gd name="T109" fmla="*/ 0 h 38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276"/>
                <a:gd name="T166" fmla="*/ 0 h 388"/>
                <a:gd name="T167" fmla="*/ 276 w 276"/>
                <a:gd name="T168" fmla="*/ 388 h 38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276" h="388">
                  <a:moveTo>
                    <a:pt x="14" y="325"/>
                  </a:moveTo>
                  <a:lnTo>
                    <a:pt x="6" y="304"/>
                  </a:lnTo>
                  <a:lnTo>
                    <a:pt x="0" y="262"/>
                  </a:lnTo>
                  <a:lnTo>
                    <a:pt x="2" y="217"/>
                  </a:lnTo>
                  <a:lnTo>
                    <a:pt x="12" y="171"/>
                  </a:lnTo>
                  <a:lnTo>
                    <a:pt x="29" y="125"/>
                  </a:lnTo>
                  <a:lnTo>
                    <a:pt x="52" y="84"/>
                  </a:lnTo>
                  <a:lnTo>
                    <a:pt x="80" y="49"/>
                  </a:lnTo>
                  <a:lnTo>
                    <a:pt x="113" y="23"/>
                  </a:lnTo>
                  <a:lnTo>
                    <a:pt x="145" y="6"/>
                  </a:lnTo>
                  <a:lnTo>
                    <a:pt x="179" y="0"/>
                  </a:lnTo>
                  <a:lnTo>
                    <a:pt x="208" y="6"/>
                  </a:lnTo>
                  <a:lnTo>
                    <a:pt x="236" y="23"/>
                  </a:lnTo>
                  <a:lnTo>
                    <a:pt x="255" y="49"/>
                  </a:lnTo>
                  <a:lnTo>
                    <a:pt x="268" y="84"/>
                  </a:lnTo>
                  <a:lnTo>
                    <a:pt x="276" y="125"/>
                  </a:lnTo>
                  <a:lnTo>
                    <a:pt x="274" y="171"/>
                  </a:lnTo>
                  <a:lnTo>
                    <a:pt x="265" y="219"/>
                  </a:lnTo>
                  <a:lnTo>
                    <a:pt x="248" y="264"/>
                  </a:lnTo>
                  <a:lnTo>
                    <a:pt x="225" y="304"/>
                  </a:lnTo>
                  <a:lnTo>
                    <a:pt x="196" y="340"/>
                  </a:lnTo>
                  <a:lnTo>
                    <a:pt x="164" y="367"/>
                  </a:lnTo>
                  <a:lnTo>
                    <a:pt x="130" y="382"/>
                  </a:lnTo>
                  <a:lnTo>
                    <a:pt x="97" y="388"/>
                  </a:lnTo>
                  <a:lnTo>
                    <a:pt x="67" y="382"/>
                  </a:lnTo>
                  <a:lnTo>
                    <a:pt x="40" y="365"/>
                  </a:lnTo>
                  <a:lnTo>
                    <a:pt x="19" y="340"/>
                  </a:lnTo>
                  <a:lnTo>
                    <a:pt x="57" y="319"/>
                  </a:lnTo>
                  <a:lnTo>
                    <a:pt x="80" y="335"/>
                  </a:lnTo>
                  <a:lnTo>
                    <a:pt x="103" y="340"/>
                  </a:lnTo>
                  <a:lnTo>
                    <a:pt x="128" y="338"/>
                  </a:lnTo>
                  <a:lnTo>
                    <a:pt x="152" y="327"/>
                  </a:lnTo>
                  <a:lnTo>
                    <a:pt x="177" y="308"/>
                  </a:lnTo>
                  <a:lnTo>
                    <a:pt x="200" y="283"/>
                  </a:lnTo>
                  <a:lnTo>
                    <a:pt x="217" y="253"/>
                  </a:lnTo>
                  <a:lnTo>
                    <a:pt x="232" y="219"/>
                  </a:lnTo>
                  <a:lnTo>
                    <a:pt x="240" y="183"/>
                  </a:lnTo>
                  <a:lnTo>
                    <a:pt x="242" y="148"/>
                  </a:lnTo>
                  <a:lnTo>
                    <a:pt x="238" y="116"/>
                  </a:lnTo>
                  <a:lnTo>
                    <a:pt x="229" y="89"/>
                  </a:lnTo>
                  <a:lnTo>
                    <a:pt x="213" y="68"/>
                  </a:lnTo>
                  <a:lnTo>
                    <a:pt x="194" y="53"/>
                  </a:lnTo>
                  <a:lnTo>
                    <a:pt x="173" y="49"/>
                  </a:lnTo>
                  <a:lnTo>
                    <a:pt x="147" y="51"/>
                  </a:lnTo>
                  <a:lnTo>
                    <a:pt x="122" y="63"/>
                  </a:lnTo>
                  <a:lnTo>
                    <a:pt x="99" y="82"/>
                  </a:lnTo>
                  <a:lnTo>
                    <a:pt x="76" y="106"/>
                  </a:lnTo>
                  <a:lnTo>
                    <a:pt x="59" y="137"/>
                  </a:lnTo>
                  <a:lnTo>
                    <a:pt x="44" y="171"/>
                  </a:lnTo>
                  <a:lnTo>
                    <a:pt x="35" y="205"/>
                  </a:lnTo>
                  <a:lnTo>
                    <a:pt x="33" y="240"/>
                  </a:lnTo>
                  <a:lnTo>
                    <a:pt x="37" y="272"/>
                  </a:lnTo>
                  <a:lnTo>
                    <a:pt x="48" y="304"/>
                  </a:lnTo>
                  <a:lnTo>
                    <a:pt x="14" y="3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592" name="Freeform 139"/>
            <p:cNvSpPr>
              <a:spLocks/>
            </p:cNvSpPr>
            <p:nvPr/>
          </p:nvSpPr>
          <p:spPr bwMode="auto">
            <a:xfrm>
              <a:off x="3362" y="3431"/>
              <a:ext cx="9" cy="7"/>
            </a:xfrm>
            <a:custGeom>
              <a:avLst/>
              <a:gdLst>
                <a:gd name="T0" fmla="*/ 0 w 53"/>
                <a:gd name="T1" fmla="*/ 0 h 43"/>
                <a:gd name="T2" fmla="*/ 0 w 53"/>
                <a:gd name="T3" fmla="*/ 0 h 43"/>
                <a:gd name="T4" fmla="*/ 0 w 53"/>
                <a:gd name="T5" fmla="*/ 0 h 43"/>
                <a:gd name="T6" fmla="*/ 0 w 53"/>
                <a:gd name="T7" fmla="*/ 0 h 43"/>
                <a:gd name="T8" fmla="*/ 0 w 53"/>
                <a:gd name="T9" fmla="*/ 0 h 43"/>
                <a:gd name="T10" fmla="*/ 0 w 53"/>
                <a:gd name="T11" fmla="*/ 0 h 43"/>
                <a:gd name="T12" fmla="*/ 0 60000 65536"/>
                <a:gd name="T13" fmla="*/ 0 60000 65536"/>
                <a:gd name="T14" fmla="*/ 0 60000 65536"/>
                <a:gd name="T15" fmla="*/ 0 60000 65536"/>
                <a:gd name="T16" fmla="*/ 0 60000 65536"/>
                <a:gd name="T17" fmla="*/ 0 60000 65536"/>
                <a:gd name="T18" fmla="*/ 0 w 53"/>
                <a:gd name="T19" fmla="*/ 0 h 43"/>
                <a:gd name="T20" fmla="*/ 53 w 53"/>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53" h="43">
                  <a:moveTo>
                    <a:pt x="53" y="28"/>
                  </a:moveTo>
                  <a:lnTo>
                    <a:pt x="30" y="0"/>
                  </a:lnTo>
                  <a:lnTo>
                    <a:pt x="0" y="26"/>
                  </a:lnTo>
                  <a:lnTo>
                    <a:pt x="9" y="43"/>
                  </a:lnTo>
                  <a:lnTo>
                    <a:pt x="53"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593" name="Freeform 140"/>
            <p:cNvSpPr>
              <a:spLocks/>
            </p:cNvSpPr>
            <p:nvPr/>
          </p:nvSpPr>
          <p:spPr bwMode="auto">
            <a:xfrm>
              <a:off x="3367" y="3401"/>
              <a:ext cx="33" cy="23"/>
            </a:xfrm>
            <a:custGeom>
              <a:avLst/>
              <a:gdLst>
                <a:gd name="T0" fmla="*/ 0 w 202"/>
                <a:gd name="T1" fmla="*/ 0 h 141"/>
                <a:gd name="T2" fmla="*/ 0 w 202"/>
                <a:gd name="T3" fmla="*/ 0 h 141"/>
                <a:gd name="T4" fmla="*/ 0 w 202"/>
                <a:gd name="T5" fmla="*/ 0 h 141"/>
                <a:gd name="T6" fmla="*/ 0 w 202"/>
                <a:gd name="T7" fmla="*/ 0 h 141"/>
                <a:gd name="T8" fmla="*/ 0 w 202"/>
                <a:gd name="T9" fmla="*/ 0 h 141"/>
                <a:gd name="T10" fmla="*/ 0 w 202"/>
                <a:gd name="T11" fmla="*/ 0 h 141"/>
                <a:gd name="T12" fmla="*/ 0 w 202"/>
                <a:gd name="T13" fmla="*/ 0 h 141"/>
                <a:gd name="T14" fmla="*/ 0 60000 65536"/>
                <a:gd name="T15" fmla="*/ 0 60000 65536"/>
                <a:gd name="T16" fmla="*/ 0 60000 65536"/>
                <a:gd name="T17" fmla="*/ 0 60000 65536"/>
                <a:gd name="T18" fmla="*/ 0 60000 65536"/>
                <a:gd name="T19" fmla="*/ 0 60000 65536"/>
                <a:gd name="T20" fmla="*/ 0 60000 65536"/>
                <a:gd name="T21" fmla="*/ 0 w 202"/>
                <a:gd name="T22" fmla="*/ 0 h 141"/>
                <a:gd name="T23" fmla="*/ 202 w 202"/>
                <a:gd name="T24" fmla="*/ 141 h 14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2" h="141">
                  <a:moveTo>
                    <a:pt x="202" y="78"/>
                  </a:moveTo>
                  <a:lnTo>
                    <a:pt x="23" y="0"/>
                  </a:lnTo>
                  <a:lnTo>
                    <a:pt x="0" y="38"/>
                  </a:lnTo>
                  <a:lnTo>
                    <a:pt x="71" y="141"/>
                  </a:lnTo>
                  <a:lnTo>
                    <a:pt x="202" y="122"/>
                  </a:lnTo>
                  <a:lnTo>
                    <a:pt x="202" y="7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594" name="Freeform 141"/>
            <p:cNvSpPr>
              <a:spLocks/>
            </p:cNvSpPr>
            <p:nvPr/>
          </p:nvSpPr>
          <p:spPr bwMode="auto">
            <a:xfrm>
              <a:off x="3245" y="3415"/>
              <a:ext cx="195" cy="185"/>
            </a:xfrm>
            <a:custGeom>
              <a:avLst/>
              <a:gdLst>
                <a:gd name="T0" fmla="*/ 0 w 306"/>
                <a:gd name="T1" fmla="*/ 11 h 290"/>
                <a:gd name="T2" fmla="*/ 1 w 306"/>
                <a:gd name="T3" fmla="*/ 48 h 290"/>
                <a:gd name="T4" fmla="*/ 46 w 306"/>
                <a:gd name="T5" fmla="*/ 48 h 290"/>
                <a:gd name="T6" fmla="*/ 50 w 306"/>
                <a:gd name="T7" fmla="*/ 45 h 290"/>
                <a:gd name="T8" fmla="*/ 50 w 306"/>
                <a:gd name="T9" fmla="*/ 41 h 290"/>
                <a:gd name="T10" fmla="*/ 50 w 306"/>
                <a:gd name="T11" fmla="*/ 8 h 290"/>
                <a:gd name="T12" fmla="*/ 47 w 306"/>
                <a:gd name="T13" fmla="*/ 0 h 290"/>
                <a:gd name="T14" fmla="*/ 0 60000 65536"/>
                <a:gd name="T15" fmla="*/ 0 60000 65536"/>
                <a:gd name="T16" fmla="*/ 0 60000 65536"/>
                <a:gd name="T17" fmla="*/ 0 60000 65536"/>
                <a:gd name="T18" fmla="*/ 0 60000 65536"/>
                <a:gd name="T19" fmla="*/ 0 60000 65536"/>
                <a:gd name="T20" fmla="*/ 0 60000 65536"/>
                <a:gd name="T21" fmla="*/ 0 w 306"/>
                <a:gd name="T22" fmla="*/ 0 h 290"/>
                <a:gd name="T23" fmla="*/ 306 w 306"/>
                <a:gd name="T24" fmla="*/ 290 h 29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6" h="290">
                  <a:moveTo>
                    <a:pt x="0" y="71"/>
                  </a:moveTo>
                  <a:lnTo>
                    <a:pt x="3" y="290"/>
                  </a:lnTo>
                  <a:lnTo>
                    <a:pt x="279" y="287"/>
                  </a:lnTo>
                  <a:lnTo>
                    <a:pt x="299" y="272"/>
                  </a:lnTo>
                  <a:lnTo>
                    <a:pt x="306" y="248"/>
                  </a:lnTo>
                  <a:lnTo>
                    <a:pt x="299" y="48"/>
                  </a:lnTo>
                  <a:lnTo>
                    <a:pt x="284" y="0"/>
                  </a:lnTo>
                </a:path>
              </a:pathLst>
            </a:custGeom>
            <a:noFill/>
            <a:ln w="12700">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23595" name="Freeform 142"/>
            <p:cNvSpPr>
              <a:spLocks/>
            </p:cNvSpPr>
            <p:nvPr/>
          </p:nvSpPr>
          <p:spPr bwMode="auto">
            <a:xfrm rot="1661969">
              <a:off x="3494" y="3239"/>
              <a:ext cx="130" cy="102"/>
            </a:xfrm>
            <a:custGeom>
              <a:avLst/>
              <a:gdLst>
                <a:gd name="T0" fmla="*/ 0 w 530"/>
                <a:gd name="T1" fmla="*/ 1 h 342"/>
                <a:gd name="T2" fmla="*/ 0 w 530"/>
                <a:gd name="T3" fmla="*/ 1 h 342"/>
                <a:gd name="T4" fmla="*/ 0 w 530"/>
                <a:gd name="T5" fmla="*/ 1 h 342"/>
                <a:gd name="T6" fmla="*/ 0 w 530"/>
                <a:gd name="T7" fmla="*/ 2 h 342"/>
                <a:gd name="T8" fmla="*/ 0 w 530"/>
                <a:gd name="T9" fmla="*/ 2 h 342"/>
                <a:gd name="T10" fmla="*/ 0 w 530"/>
                <a:gd name="T11" fmla="*/ 2 h 342"/>
                <a:gd name="T12" fmla="*/ 0 w 530"/>
                <a:gd name="T13" fmla="*/ 2 h 342"/>
                <a:gd name="T14" fmla="*/ 0 w 530"/>
                <a:gd name="T15" fmla="*/ 3 h 342"/>
                <a:gd name="T16" fmla="*/ 0 w 530"/>
                <a:gd name="T17" fmla="*/ 3 h 342"/>
                <a:gd name="T18" fmla="*/ 0 w 530"/>
                <a:gd name="T19" fmla="*/ 3 h 342"/>
                <a:gd name="T20" fmla="*/ 0 w 530"/>
                <a:gd name="T21" fmla="*/ 3 h 342"/>
                <a:gd name="T22" fmla="*/ 0 w 530"/>
                <a:gd name="T23" fmla="*/ 3 h 342"/>
                <a:gd name="T24" fmla="*/ 1 w 530"/>
                <a:gd name="T25" fmla="*/ 2 h 342"/>
                <a:gd name="T26" fmla="*/ 1 w 530"/>
                <a:gd name="T27" fmla="*/ 2 h 342"/>
                <a:gd name="T28" fmla="*/ 1 w 530"/>
                <a:gd name="T29" fmla="*/ 2 h 342"/>
                <a:gd name="T30" fmla="*/ 1 w 530"/>
                <a:gd name="T31" fmla="*/ 2 h 342"/>
                <a:gd name="T32" fmla="*/ 1 w 530"/>
                <a:gd name="T33" fmla="*/ 2 h 342"/>
                <a:gd name="T34" fmla="*/ 1 w 530"/>
                <a:gd name="T35" fmla="*/ 2 h 342"/>
                <a:gd name="T36" fmla="*/ 1 w 530"/>
                <a:gd name="T37" fmla="*/ 2 h 342"/>
                <a:gd name="T38" fmla="*/ 1 w 530"/>
                <a:gd name="T39" fmla="*/ 2 h 342"/>
                <a:gd name="T40" fmla="*/ 1 w 530"/>
                <a:gd name="T41" fmla="*/ 2 h 342"/>
                <a:gd name="T42" fmla="*/ 1 w 530"/>
                <a:gd name="T43" fmla="*/ 2 h 342"/>
                <a:gd name="T44" fmla="*/ 1 w 530"/>
                <a:gd name="T45" fmla="*/ 1 h 342"/>
                <a:gd name="T46" fmla="*/ 1 w 530"/>
                <a:gd name="T47" fmla="*/ 1 h 342"/>
                <a:gd name="T48" fmla="*/ 1 w 530"/>
                <a:gd name="T49" fmla="*/ 1 h 342"/>
                <a:gd name="T50" fmla="*/ 2 w 530"/>
                <a:gd name="T51" fmla="*/ 1 h 342"/>
                <a:gd name="T52" fmla="*/ 2 w 530"/>
                <a:gd name="T53" fmla="*/ 1 h 342"/>
                <a:gd name="T54" fmla="*/ 2 w 530"/>
                <a:gd name="T55" fmla="*/ 1 h 342"/>
                <a:gd name="T56" fmla="*/ 2 w 530"/>
                <a:gd name="T57" fmla="*/ 1 h 342"/>
                <a:gd name="T58" fmla="*/ 2 w 530"/>
                <a:gd name="T59" fmla="*/ 1 h 342"/>
                <a:gd name="T60" fmla="*/ 2 w 530"/>
                <a:gd name="T61" fmla="*/ 1 h 342"/>
                <a:gd name="T62" fmla="*/ 2 w 530"/>
                <a:gd name="T63" fmla="*/ 1 h 342"/>
                <a:gd name="T64" fmla="*/ 2 w 530"/>
                <a:gd name="T65" fmla="*/ 0 h 342"/>
                <a:gd name="T66" fmla="*/ 2 w 530"/>
                <a:gd name="T67" fmla="*/ 0 h 342"/>
                <a:gd name="T68" fmla="*/ 2 w 530"/>
                <a:gd name="T69" fmla="*/ 0 h 342"/>
                <a:gd name="T70" fmla="*/ 2 w 530"/>
                <a:gd name="T71" fmla="*/ 0 h 342"/>
                <a:gd name="T72" fmla="*/ 1 w 530"/>
                <a:gd name="T73" fmla="*/ 0 h 342"/>
                <a:gd name="T74" fmla="*/ 1 w 530"/>
                <a:gd name="T75" fmla="*/ 0 h 342"/>
                <a:gd name="T76" fmla="*/ 1 w 530"/>
                <a:gd name="T77" fmla="*/ 0 h 342"/>
                <a:gd name="T78" fmla="*/ 1 w 530"/>
                <a:gd name="T79" fmla="*/ 0 h 342"/>
                <a:gd name="T80" fmla="*/ 1 w 530"/>
                <a:gd name="T81" fmla="*/ 0 h 342"/>
                <a:gd name="T82" fmla="*/ 1 w 530"/>
                <a:gd name="T83" fmla="*/ 0 h 342"/>
                <a:gd name="T84" fmla="*/ 1 w 530"/>
                <a:gd name="T85" fmla="*/ 0 h 342"/>
                <a:gd name="T86" fmla="*/ 1 w 530"/>
                <a:gd name="T87" fmla="*/ 0 h 342"/>
                <a:gd name="T88" fmla="*/ 1 w 530"/>
                <a:gd name="T89" fmla="*/ 1 h 342"/>
                <a:gd name="T90" fmla="*/ 1 w 530"/>
                <a:gd name="T91" fmla="*/ 1 h 342"/>
                <a:gd name="T92" fmla="*/ 1 w 530"/>
                <a:gd name="T93" fmla="*/ 1 h 342"/>
                <a:gd name="T94" fmla="*/ 1 w 530"/>
                <a:gd name="T95" fmla="*/ 1 h 342"/>
                <a:gd name="T96" fmla="*/ 0 w 530"/>
                <a:gd name="T97" fmla="*/ 1 h 342"/>
                <a:gd name="T98" fmla="*/ 0 w 530"/>
                <a:gd name="T99" fmla="*/ 1 h 342"/>
                <a:gd name="T100" fmla="*/ 0 w 530"/>
                <a:gd name="T101" fmla="*/ 1 h 342"/>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530"/>
                <a:gd name="T154" fmla="*/ 0 h 342"/>
                <a:gd name="T155" fmla="*/ 530 w 530"/>
                <a:gd name="T156" fmla="*/ 342 h 342"/>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530" h="342">
                  <a:moveTo>
                    <a:pt x="101" y="183"/>
                  </a:moveTo>
                  <a:lnTo>
                    <a:pt x="99" y="183"/>
                  </a:lnTo>
                  <a:lnTo>
                    <a:pt x="91" y="184"/>
                  </a:lnTo>
                  <a:lnTo>
                    <a:pt x="86" y="184"/>
                  </a:lnTo>
                  <a:lnTo>
                    <a:pt x="82" y="186"/>
                  </a:lnTo>
                  <a:lnTo>
                    <a:pt x="76" y="188"/>
                  </a:lnTo>
                  <a:lnTo>
                    <a:pt x="70" y="192"/>
                  </a:lnTo>
                  <a:lnTo>
                    <a:pt x="63" y="194"/>
                  </a:lnTo>
                  <a:lnTo>
                    <a:pt x="55" y="198"/>
                  </a:lnTo>
                  <a:lnTo>
                    <a:pt x="49" y="200"/>
                  </a:lnTo>
                  <a:lnTo>
                    <a:pt x="44" y="203"/>
                  </a:lnTo>
                  <a:lnTo>
                    <a:pt x="36" y="205"/>
                  </a:lnTo>
                  <a:lnTo>
                    <a:pt x="30" y="211"/>
                  </a:lnTo>
                  <a:lnTo>
                    <a:pt x="23" y="215"/>
                  </a:lnTo>
                  <a:lnTo>
                    <a:pt x="19" y="221"/>
                  </a:lnTo>
                  <a:lnTo>
                    <a:pt x="13" y="224"/>
                  </a:lnTo>
                  <a:lnTo>
                    <a:pt x="8" y="230"/>
                  </a:lnTo>
                  <a:lnTo>
                    <a:pt x="4" y="236"/>
                  </a:lnTo>
                  <a:lnTo>
                    <a:pt x="2" y="241"/>
                  </a:lnTo>
                  <a:lnTo>
                    <a:pt x="0" y="249"/>
                  </a:lnTo>
                  <a:lnTo>
                    <a:pt x="0" y="255"/>
                  </a:lnTo>
                  <a:lnTo>
                    <a:pt x="0" y="262"/>
                  </a:lnTo>
                  <a:lnTo>
                    <a:pt x="4" y="270"/>
                  </a:lnTo>
                  <a:lnTo>
                    <a:pt x="6" y="278"/>
                  </a:lnTo>
                  <a:lnTo>
                    <a:pt x="11" y="285"/>
                  </a:lnTo>
                  <a:lnTo>
                    <a:pt x="17" y="295"/>
                  </a:lnTo>
                  <a:lnTo>
                    <a:pt x="29" y="304"/>
                  </a:lnTo>
                  <a:lnTo>
                    <a:pt x="32" y="308"/>
                  </a:lnTo>
                  <a:lnTo>
                    <a:pt x="38" y="314"/>
                  </a:lnTo>
                  <a:lnTo>
                    <a:pt x="44" y="318"/>
                  </a:lnTo>
                  <a:lnTo>
                    <a:pt x="51" y="321"/>
                  </a:lnTo>
                  <a:lnTo>
                    <a:pt x="59" y="327"/>
                  </a:lnTo>
                  <a:lnTo>
                    <a:pt x="67" y="333"/>
                  </a:lnTo>
                  <a:lnTo>
                    <a:pt x="76" y="337"/>
                  </a:lnTo>
                  <a:lnTo>
                    <a:pt x="86" y="342"/>
                  </a:lnTo>
                  <a:lnTo>
                    <a:pt x="89" y="342"/>
                  </a:lnTo>
                  <a:lnTo>
                    <a:pt x="97" y="342"/>
                  </a:lnTo>
                  <a:lnTo>
                    <a:pt x="105" y="342"/>
                  </a:lnTo>
                  <a:lnTo>
                    <a:pt x="108" y="340"/>
                  </a:lnTo>
                  <a:lnTo>
                    <a:pt x="116" y="340"/>
                  </a:lnTo>
                  <a:lnTo>
                    <a:pt x="122" y="338"/>
                  </a:lnTo>
                  <a:lnTo>
                    <a:pt x="127" y="338"/>
                  </a:lnTo>
                  <a:lnTo>
                    <a:pt x="133" y="337"/>
                  </a:lnTo>
                  <a:lnTo>
                    <a:pt x="139" y="337"/>
                  </a:lnTo>
                  <a:lnTo>
                    <a:pt x="146" y="335"/>
                  </a:lnTo>
                  <a:lnTo>
                    <a:pt x="154" y="333"/>
                  </a:lnTo>
                  <a:lnTo>
                    <a:pt x="162" y="331"/>
                  </a:lnTo>
                  <a:lnTo>
                    <a:pt x="167" y="327"/>
                  </a:lnTo>
                  <a:lnTo>
                    <a:pt x="175" y="323"/>
                  </a:lnTo>
                  <a:lnTo>
                    <a:pt x="183" y="321"/>
                  </a:lnTo>
                  <a:lnTo>
                    <a:pt x="188" y="316"/>
                  </a:lnTo>
                  <a:lnTo>
                    <a:pt x="194" y="312"/>
                  </a:lnTo>
                  <a:lnTo>
                    <a:pt x="202" y="306"/>
                  </a:lnTo>
                  <a:lnTo>
                    <a:pt x="209" y="302"/>
                  </a:lnTo>
                  <a:lnTo>
                    <a:pt x="215" y="297"/>
                  </a:lnTo>
                  <a:lnTo>
                    <a:pt x="221" y="289"/>
                  </a:lnTo>
                  <a:lnTo>
                    <a:pt x="226" y="283"/>
                  </a:lnTo>
                  <a:lnTo>
                    <a:pt x="232" y="276"/>
                  </a:lnTo>
                  <a:lnTo>
                    <a:pt x="236" y="266"/>
                  </a:lnTo>
                  <a:lnTo>
                    <a:pt x="240" y="259"/>
                  </a:lnTo>
                  <a:lnTo>
                    <a:pt x="245" y="249"/>
                  </a:lnTo>
                  <a:lnTo>
                    <a:pt x="249" y="240"/>
                  </a:lnTo>
                  <a:lnTo>
                    <a:pt x="251" y="241"/>
                  </a:lnTo>
                  <a:lnTo>
                    <a:pt x="255" y="245"/>
                  </a:lnTo>
                  <a:lnTo>
                    <a:pt x="259" y="251"/>
                  </a:lnTo>
                  <a:lnTo>
                    <a:pt x="268" y="259"/>
                  </a:lnTo>
                  <a:lnTo>
                    <a:pt x="278" y="266"/>
                  </a:lnTo>
                  <a:lnTo>
                    <a:pt x="289" y="274"/>
                  </a:lnTo>
                  <a:lnTo>
                    <a:pt x="295" y="278"/>
                  </a:lnTo>
                  <a:lnTo>
                    <a:pt x="300" y="281"/>
                  </a:lnTo>
                  <a:lnTo>
                    <a:pt x="306" y="283"/>
                  </a:lnTo>
                  <a:lnTo>
                    <a:pt x="314" y="287"/>
                  </a:lnTo>
                  <a:lnTo>
                    <a:pt x="319" y="287"/>
                  </a:lnTo>
                  <a:lnTo>
                    <a:pt x="325" y="289"/>
                  </a:lnTo>
                  <a:lnTo>
                    <a:pt x="331" y="289"/>
                  </a:lnTo>
                  <a:lnTo>
                    <a:pt x="337" y="289"/>
                  </a:lnTo>
                  <a:lnTo>
                    <a:pt x="342" y="287"/>
                  </a:lnTo>
                  <a:lnTo>
                    <a:pt x="348" y="285"/>
                  </a:lnTo>
                  <a:lnTo>
                    <a:pt x="354" y="283"/>
                  </a:lnTo>
                  <a:lnTo>
                    <a:pt x="359" y="280"/>
                  </a:lnTo>
                  <a:lnTo>
                    <a:pt x="365" y="274"/>
                  </a:lnTo>
                  <a:lnTo>
                    <a:pt x="369" y="268"/>
                  </a:lnTo>
                  <a:lnTo>
                    <a:pt x="373" y="259"/>
                  </a:lnTo>
                  <a:lnTo>
                    <a:pt x="376" y="251"/>
                  </a:lnTo>
                  <a:lnTo>
                    <a:pt x="378" y="245"/>
                  </a:lnTo>
                  <a:lnTo>
                    <a:pt x="380" y="240"/>
                  </a:lnTo>
                  <a:lnTo>
                    <a:pt x="380" y="234"/>
                  </a:lnTo>
                  <a:lnTo>
                    <a:pt x="384" y="228"/>
                  </a:lnTo>
                  <a:lnTo>
                    <a:pt x="384" y="221"/>
                  </a:lnTo>
                  <a:lnTo>
                    <a:pt x="386" y="213"/>
                  </a:lnTo>
                  <a:lnTo>
                    <a:pt x="386" y="205"/>
                  </a:lnTo>
                  <a:lnTo>
                    <a:pt x="388" y="198"/>
                  </a:lnTo>
                  <a:lnTo>
                    <a:pt x="390" y="198"/>
                  </a:lnTo>
                  <a:lnTo>
                    <a:pt x="394" y="200"/>
                  </a:lnTo>
                  <a:lnTo>
                    <a:pt x="399" y="200"/>
                  </a:lnTo>
                  <a:lnTo>
                    <a:pt x="409" y="203"/>
                  </a:lnTo>
                  <a:lnTo>
                    <a:pt x="413" y="203"/>
                  </a:lnTo>
                  <a:lnTo>
                    <a:pt x="418" y="205"/>
                  </a:lnTo>
                  <a:lnTo>
                    <a:pt x="424" y="205"/>
                  </a:lnTo>
                  <a:lnTo>
                    <a:pt x="432" y="207"/>
                  </a:lnTo>
                  <a:lnTo>
                    <a:pt x="437" y="207"/>
                  </a:lnTo>
                  <a:lnTo>
                    <a:pt x="443" y="209"/>
                  </a:lnTo>
                  <a:lnTo>
                    <a:pt x="449" y="209"/>
                  </a:lnTo>
                  <a:lnTo>
                    <a:pt x="456" y="211"/>
                  </a:lnTo>
                  <a:lnTo>
                    <a:pt x="462" y="209"/>
                  </a:lnTo>
                  <a:lnTo>
                    <a:pt x="468" y="209"/>
                  </a:lnTo>
                  <a:lnTo>
                    <a:pt x="473" y="209"/>
                  </a:lnTo>
                  <a:lnTo>
                    <a:pt x="481" y="209"/>
                  </a:lnTo>
                  <a:lnTo>
                    <a:pt x="487" y="207"/>
                  </a:lnTo>
                  <a:lnTo>
                    <a:pt x="492" y="207"/>
                  </a:lnTo>
                  <a:lnTo>
                    <a:pt x="498" y="205"/>
                  </a:lnTo>
                  <a:lnTo>
                    <a:pt x="504" y="203"/>
                  </a:lnTo>
                  <a:lnTo>
                    <a:pt x="513" y="198"/>
                  </a:lnTo>
                  <a:lnTo>
                    <a:pt x="521" y="190"/>
                  </a:lnTo>
                  <a:lnTo>
                    <a:pt x="525" y="184"/>
                  </a:lnTo>
                  <a:lnTo>
                    <a:pt x="527" y="181"/>
                  </a:lnTo>
                  <a:lnTo>
                    <a:pt x="529" y="173"/>
                  </a:lnTo>
                  <a:lnTo>
                    <a:pt x="530" y="167"/>
                  </a:lnTo>
                  <a:lnTo>
                    <a:pt x="530" y="158"/>
                  </a:lnTo>
                  <a:lnTo>
                    <a:pt x="530" y="150"/>
                  </a:lnTo>
                  <a:lnTo>
                    <a:pt x="530" y="141"/>
                  </a:lnTo>
                  <a:lnTo>
                    <a:pt x="530" y="133"/>
                  </a:lnTo>
                  <a:lnTo>
                    <a:pt x="529" y="124"/>
                  </a:lnTo>
                  <a:lnTo>
                    <a:pt x="529" y="116"/>
                  </a:lnTo>
                  <a:lnTo>
                    <a:pt x="527" y="106"/>
                  </a:lnTo>
                  <a:lnTo>
                    <a:pt x="527" y="97"/>
                  </a:lnTo>
                  <a:lnTo>
                    <a:pt x="525" y="87"/>
                  </a:lnTo>
                  <a:lnTo>
                    <a:pt x="523" y="78"/>
                  </a:lnTo>
                  <a:lnTo>
                    <a:pt x="519" y="68"/>
                  </a:lnTo>
                  <a:lnTo>
                    <a:pt x="517" y="59"/>
                  </a:lnTo>
                  <a:lnTo>
                    <a:pt x="513" y="51"/>
                  </a:lnTo>
                  <a:lnTo>
                    <a:pt x="510" y="44"/>
                  </a:lnTo>
                  <a:lnTo>
                    <a:pt x="506" y="36"/>
                  </a:lnTo>
                  <a:lnTo>
                    <a:pt x="504" y="30"/>
                  </a:lnTo>
                  <a:lnTo>
                    <a:pt x="498" y="23"/>
                  </a:lnTo>
                  <a:lnTo>
                    <a:pt x="492" y="17"/>
                  </a:lnTo>
                  <a:lnTo>
                    <a:pt x="487" y="10"/>
                  </a:lnTo>
                  <a:lnTo>
                    <a:pt x="481" y="8"/>
                  </a:lnTo>
                  <a:lnTo>
                    <a:pt x="475" y="4"/>
                  </a:lnTo>
                  <a:lnTo>
                    <a:pt x="470" y="2"/>
                  </a:lnTo>
                  <a:lnTo>
                    <a:pt x="462" y="0"/>
                  </a:lnTo>
                  <a:lnTo>
                    <a:pt x="454" y="0"/>
                  </a:lnTo>
                  <a:lnTo>
                    <a:pt x="445" y="0"/>
                  </a:lnTo>
                  <a:lnTo>
                    <a:pt x="437" y="4"/>
                  </a:lnTo>
                  <a:lnTo>
                    <a:pt x="428" y="6"/>
                  </a:lnTo>
                  <a:lnTo>
                    <a:pt x="420" y="13"/>
                  </a:lnTo>
                  <a:lnTo>
                    <a:pt x="411" y="17"/>
                  </a:lnTo>
                  <a:lnTo>
                    <a:pt x="401" y="27"/>
                  </a:lnTo>
                  <a:lnTo>
                    <a:pt x="395" y="30"/>
                  </a:lnTo>
                  <a:lnTo>
                    <a:pt x="390" y="36"/>
                  </a:lnTo>
                  <a:lnTo>
                    <a:pt x="386" y="42"/>
                  </a:lnTo>
                  <a:lnTo>
                    <a:pt x="380" y="49"/>
                  </a:lnTo>
                  <a:lnTo>
                    <a:pt x="378" y="48"/>
                  </a:lnTo>
                  <a:lnTo>
                    <a:pt x="373" y="46"/>
                  </a:lnTo>
                  <a:lnTo>
                    <a:pt x="367" y="42"/>
                  </a:lnTo>
                  <a:lnTo>
                    <a:pt x="357" y="40"/>
                  </a:lnTo>
                  <a:lnTo>
                    <a:pt x="352" y="38"/>
                  </a:lnTo>
                  <a:lnTo>
                    <a:pt x="346" y="36"/>
                  </a:lnTo>
                  <a:lnTo>
                    <a:pt x="338" y="34"/>
                  </a:lnTo>
                  <a:lnTo>
                    <a:pt x="333" y="34"/>
                  </a:lnTo>
                  <a:lnTo>
                    <a:pt x="325" y="32"/>
                  </a:lnTo>
                  <a:lnTo>
                    <a:pt x="319" y="30"/>
                  </a:lnTo>
                  <a:lnTo>
                    <a:pt x="314" y="30"/>
                  </a:lnTo>
                  <a:lnTo>
                    <a:pt x="306" y="30"/>
                  </a:lnTo>
                  <a:lnTo>
                    <a:pt x="298" y="29"/>
                  </a:lnTo>
                  <a:lnTo>
                    <a:pt x="291" y="27"/>
                  </a:lnTo>
                  <a:lnTo>
                    <a:pt x="285" y="27"/>
                  </a:lnTo>
                  <a:lnTo>
                    <a:pt x="278" y="29"/>
                  </a:lnTo>
                  <a:lnTo>
                    <a:pt x="272" y="29"/>
                  </a:lnTo>
                  <a:lnTo>
                    <a:pt x="266" y="30"/>
                  </a:lnTo>
                  <a:lnTo>
                    <a:pt x="259" y="30"/>
                  </a:lnTo>
                  <a:lnTo>
                    <a:pt x="255" y="34"/>
                  </a:lnTo>
                  <a:lnTo>
                    <a:pt x="249" y="34"/>
                  </a:lnTo>
                  <a:lnTo>
                    <a:pt x="243" y="38"/>
                  </a:lnTo>
                  <a:lnTo>
                    <a:pt x="238" y="40"/>
                  </a:lnTo>
                  <a:lnTo>
                    <a:pt x="236" y="46"/>
                  </a:lnTo>
                  <a:lnTo>
                    <a:pt x="232" y="51"/>
                  </a:lnTo>
                  <a:lnTo>
                    <a:pt x="230" y="57"/>
                  </a:lnTo>
                  <a:lnTo>
                    <a:pt x="226" y="63"/>
                  </a:lnTo>
                  <a:lnTo>
                    <a:pt x="226" y="70"/>
                  </a:lnTo>
                  <a:lnTo>
                    <a:pt x="224" y="78"/>
                  </a:lnTo>
                  <a:lnTo>
                    <a:pt x="224" y="86"/>
                  </a:lnTo>
                  <a:lnTo>
                    <a:pt x="221" y="91"/>
                  </a:lnTo>
                  <a:lnTo>
                    <a:pt x="219" y="99"/>
                  </a:lnTo>
                  <a:lnTo>
                    <a:pt x="215" y="105"/>
                  </a:lnTo>
                  <a:lnTo>
                    <a:pt x="211" y="110"/>
                  </a:lnTo>
                  <a:lnTo>
                    <a:pt x="207" y="116"/>
                  </a:lnTo>
                  <a:lnTo>
                    <a:pt x="203" y="122"/>
                  </a:lnTo>
                  <a:lnTo>
                    <a:pt x="192" y="131"/>
                  </a:lnTo>
                  <a:lnTo>
                    <a:pt x="183" y="141"/>
                  </a:lnTo>
                  <a:lnTo>
                    <a:pt x="177" y="145"/>
                  </a:lnTo>
                  <a:lnTo>
                    <a:pt x="171" y="148"/>
                  </a:lnTo>
                  <a:lnTo>
                    <a:pt x="165" y="152"/>
                  </a:lnTo>
                  <a:lnTo>
                    <a:pt x="162" y="156"/>
                  </a:lnTo>
                  <a:lnTo>
                    <a:pt x="154" y="158"/>
                  </a:lnTo>
                  <a:lnTo>
                    <a:pt x="148" y="162"/>
                  </a:lnTo>
                  <a:lnTo>
                    <a:pt x="145" y="165"/>
                  </a:lnTo>
                  <a:lnTo>
                    <a:pt x="139" y="167"/>
                  </a:lnTo>
                  <a:lnTo>
                    <a:pt x="127" y="171"/>
                  </a:lnTo>
                  <a:lnTo>
                    <a:pt x="120" y="175"/>
                  </a:lnTo>
                  <a:lnTo>
                    <a:pt x="112" y="177"/>
                  </a:lnTo>
                  <a:lnTo>
                    <a:pt x="105" y="181"/>
                  </a:lnTo>
                  <a:lnTo>
                    <a:pt x="101" y="183"/>
                  </a:lnTo>
                  <a:close/>
                </a:path>
              </a:pathLst>
            </a:custGeom>
            <a:solidFill>
              <a:schemeClr val="hlink"/>
            </a:solidFill>
            <a:ln w="12700">
              <a:solidFill>
                <a:schemeClr val="bg1"/>
              </a:solidFill>
              <a:round/>
              <a:headEnd/>
              <a:tailEnd/>
            </a:ln>
          </p:spPr>
          <p:txBody>
            <a:bodyPr/>
            <a:lstStyle/>
            <a:p>
              <a:endParaRPr lang="en-US"/>
            </a:p>
          </p:txBody>
        </p:sp>
        <p:sp>
          <p:nvSpPr>
            <p:cNvPr id="23596" name="Line 143"/>
            <p:cNvSpPr>
              <a:spLocks noChangeShapeType="1"/>
            </p:cNvSpPr>
            <p:nvPr/>
          </p:nvSpPr>
          <p:spPr bwMode="auto">
            <a:xfrm flipH="1" flipV="1">
              <a:off x="3544" y="3332"/>
              <a:ext cx="5" cy="7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3597" name="Line 144"/>
            <p:cNvSpPr>
              <a:spLocks noChangeShapeType="1"/>
            </p:cNvSpPr>
            <p:nvPr/>
          </p:nvSpPr>
          <p:spPr bwMode="auto">
            <a:xfrm flipV="1">
              <a:off x="3565" y="3332"/>
              <a:ext cx="22" cy="76"/>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3598" name="Oval 145"/>
            <p:cNvSpPr>
              <a:spLocks noChangeArrowheads="1"/>
            </p:cNvSpPr>
            <p:nvPr/>
          </p:nvSpPr>
          <p:spPr bwMode="auto">
            <a:xfrm>
              <a:off x="3034" y="3568"/>
              <a:ext cx="103" cy="101"/>
            </a:xfrm>
            <a:prstGeom prst="ellipse">
              <a:avLst/>
            </a:prstGeom>
            <a:solidFill>
              <a:schemeClr val="folHlink"/>
            </a:solidFill>
            <a:ln>
              <a:noFill/>
            </a:ln>
            <a:extLst>
              <a:ext uri="{91240B29-F687-4F45-9708-019B960494DF}">
                <a14:hiddenLine xmlns:a14="http://schemas.microsoft.com/office/drawing/2010/main" w="28575" algn="ctr">
                  <a:solidFill>
                    <a:srgbClr val="000000"/>
                  </a:solidFill>
                  <a:round/>
                  <a:headEnd/>
                  <a:tailEnd/>
                </a14:hiddenLine>
              </a:ext>
            </a:extLst>
          </p:spPr>
          <p:txBody>
            <a:bodyPr lIns="0" tIns="0" rIns="0" bIns="0" anchor="ctr">
              <a:spAutoFit/>
            </a:bodyPr>
            <a:lstStyle/>
            <a:p>
              <a:endParaRPr lang="en-US"/>
            </a:p>
          </p:txBody>
        </p:sp>
        <p:sp>
          <p:nvSpPr>
            <p:cNvPr id="23599" name="Freeform 146"/>
            <p:cNvSpPr>
              <a:spLocks/>
            </p:cNvSpPr>
            <p:nvPr/>
          </p:nvSpPr>
          <p:spPr bwMode="auto">
            <a:xfrm>
              <a:off x="3022" y="3556"/>
              <a:ext cx="126" cy="126"/>
            </a:xfrm>
            <a:custGeom>
              <a:avLst/>
              <a:gdLst>
                <a:gd name="T0" fmla="*/ 0 w 770"/>
                <a:gd name="T1" fmla="*/ 0 h 778"/>
                <a:gd name="T2" fmla="*/ 0 w 770"/>
                <a:gd name="T3" fmla="*/ 0 h 778"/>
                <a:gd name="T4" fmla="*/ 0 w 770"/>
                <a:gd name="T5" fmla="*/ 0 h 778"/>
                <a:gd name="T6" fmla="*/ 0 w 770"/>
                <a:gd name="T7" fmla="*/ 0 h 778"/>
                <a:gd name="T8" fmla="*/ 0 w 770"/>
                <a:gd name="T9" fmla="*/ 0 h 778"/>
                <a:gd name="T10" fmla="*/ 0 w 770"/>
                <a:gd name="T11" fmla="*/ 0 h 778"/>
                <a:gd name="T12" fmla="*/ 0 w 770"/>
                <a:gd name="T13" fmla="*/ 0 h 778"/>
                <a:gd name="T14" fmla="*/ 0 w 770"/>
                <a:gd name="T15" fmla="*/ 0 h 778"/>
                <a:gd name="T16" fmla="*/ 0 w 770"/>
                <a:gd name="T17" fmla="*/ 0 h 778"/>
                <a:gd name="T18" fmla="*/ 0 w 770"/>
                <a:gd name="T19" fmla="*/ 0 h 778"/>
                <a:gd name="T20" fmla="*/ 0 w 770"/>
                <a:gd name="T21" fmla="*/ 0 h 778"/>
                <a:gd name="T22" fmla="*/ 0 w 770"/>
                <a:gd name="T23" fmla="*/ 0 h 778"/>
                <a:gd name="T24" fmla="*/ 0 w 770"/>
                <a:gd name="T25" fmla="*/ 0 h 778"/>
                <a:gd name="T26" fmla="*/ 0 w 770"/>
                <a:gd name="T27" fmla="*/ 0 h 778"/>
                <a:gd name="T28" fmla="*/ 0 w 770"/>
                <a:gd name="T29" fmla="*/ 0 h 778"/>
                <a:gd name="T30" fmla="*/ 0 w 770"/>
                <a:gd name="T31" fmla="*/ 0 h 778"/>
                <a:gd name="T32" fmla="*/ 0 w 770"/>
                <a:gd name="T33" fmla="*/ 0 h 778"/>
                <a:gd name="T34" fmla="*/ 0 w 770"/>
                <a:gd name="T35" fmla="*/ 0 h 778"/>
                <a:gd name="T36" fmla="*/ 0 w 770"/>
                <a:gd name="T37" fmla="*/ 0 h 778"/>
                <a:gd name="T38" fmla="*/ 0 w 770"/>
                <a:gd name="T39" fmla="*/ 0 h 778"/>
                <a:gd name="T40" fmla="*/ 0 w 770"/>
                <a:gd name="T41" fmla="*/ 0 h 778"/>
                <a:gd name="T42" fmla="*/ 0 w 770"/>
                <a:gd name="T43" fmla="*/ 0 h 778"/>
                <a:gd name="T44" fmla="*/ 0 w 770"/>
                <a:gd name="T45" fmla="*/ 0 h 778"/>
                <a:gd name="T46" fmla="*/ 0 w 770"/>
                <a:gd name="T47" fmla="*/ 0 h 778"/>
                <a:gd name="T48" fmla="*/ 0 w 770"/>
                <a:gd name="T49" fmla="*/ 0 h 778"/>
                <a:gd name="T50" fmla="*/ 0 w 770"/>
                <a:gd name="T51" fmla="*/ 0 h 778"/>
                <a:gd name="T52" fmla="*/ 0 w 770"/>
                <a:gd name="T53" fmla="*/ 0 h 778"/>
                <a:gd name="T54" fmla="*/ 0 w 770"/>
                <a:gd name="T55" fmla="*/ 0 h 778"/>
                <a:gd name="T56" fmla="*/ 0 w 770"/>
                <a:gd name="T57" fmla="*/ 0 h 778"/>
                <a:gd name="T58" fmla="*/ 0 w 770"/>
                <a:gd name="T59" fmla="*/ 0 h 778"/>
                <a:gd name="T60" fmla="*/ 0 w 770"/>
                <a:gd name="T61" fmla="*/ 0 h 778"/>
                <a:gd name="T62" fmla="*/ 0 w 770"/>
                <a:gd name="T63" fmla="*/ 0 h 778"/>
                <a:gd name="T64" fmla="*/ 0 w 770"/>
                <a:gd name="T65" fmla="*/ 0 h 778"/>
                <a:gd name="T66" fmla="*/ 0 w 770"/>
                <a:gd name="T67" fmla="*/ 0 h 778"/>
                <a:gd name="T68" fmla="*/ 0 w 770"/>
                <a:gd name="T69" fmla="*/ 0 h 778"/>
                <a:gd name="T70" fmla="*/ 0 w 770"/>
                <a:gd name="T71" fmla="*/ 0 h 778"/>
                <a:gd name="T72" fmla="*/ 0 w 770"/>
                <a:gd name="T73" fmla="*/ 0 h 778"/>
                <a:gd name="T74" fmla="*/ 0 w 770"/>
                <a:gd name="T75" fmla="*/ 0 h 778"/>
                <a:gd name="T76" fmla="*/ 0 w 770"/>
                <a:gd name="T77" fmla="*/ 0 h 778"/>
                <a:gd name="T78" fmla="*/ 0 w 770"/>
                <a:gd name="T79" fmla="*/ 0 h 778"/>
                <a:gd name="T80" fmla="*/ 0 w 770"/>
                <a:gd name="T81" fmla="*/ 0 h 778"/>
                <a:gd name="T82" fmla="*/ 0 w 770"/>
                <a:gd name="T83" fmla="*/ 0 h 778"/>
                <a:gd name="T84" fmla="*/ 0 w 770"/>
                <a:gd name="T85" fmla="*/ 0 h 778"/>
                <a:gd name="T86" fmla="*/ 0 w 770"/>
                <a:gd name="T87" fmla="*/ 0 h 778"/>
                <a:gd name="T88" fmla="*/ 0 w 770"/>
                <a:gd name="T89" fmla="*/ 0 h 778"/>
                <a:gd name="T90" fmla="*/ 0 w 770"/>
                <a:gd name="T91" fmla="*/ 0 h 778"/>
                <a:gd name="T92" fmla="*/ 0 w 770"/>
                <a:gd name="T93" fmla="*/ 0 h 778"/>
                <a:gd name="T94" fmla="*/ 0 w 770"/>
                <a:gd name="T95" fmla="*/ 0 h 778"/>
                <a:gd name="T96" fmla="*/ 0 w 770"/>
                <a:gd name="T97" fmla="*/ 0 h 778"/>
                <a:gd name="T98" fmla="*/ 0 w 770"/>
                <a:gd name="T99" fmla="*/ 0 h 778"/>
                <a:gd name="T100" fmla="*/ 0 w 770"/>
                <a:gd name="T101" fmla="*/ 0 h 778"/>
                <a:gd name="T102" fmla="*/ 0 w 770"/>
                <a:gd name="T103" fmla="*/ 0 h 778"/>
                <a:gd name="T104" fmla="*/ 0 w 770"/>
                <a:gd name="T105" fmla="*/ 0 h 778"/>
                <a:gd name="T106" fmla="*/ 0 w 770"/>
                <a:gd name="T107" fmla="*/ 0 h 778"/>
                <a:gd name="T108" fmla="*/ 0 w 770"/>
                <a:gd name="T109" fmla="*/ 0 h 77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770"/>
                <a:gd name="T166" fmla="*/ 0 h 778"/>
                <a:gd name="T167" fmla="*/ 770 w 770"/>
                <a:gd name="T168" fmla="*/ 778 h 77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770" h="778">
                  <a:moveTo>
                    <a:pt x="165" y="708"/>
                  </a:moveTo>
                  <a:lnTo>
                    <a:pt x="123" y="675"/>
                  </a:lnTo>
                  <a:lnTo>
                    <a:pt x="60" y="605"/>
                  </a:lnTo>
                  <a:lnTo>
                    <a:pt x="20" y="521"/>
                  </a:lnTo>
                  <a:lnTo>
                    <a:pt x="0" y="430"/>
                  </a:lnTo>
                  <a:lnTo>
                    <a:pt x="0" y="337"/>
                  </a:lnTo>
                  <a:lnTo>
                    <a:pt x="24" y="246"/>
                  </a:lnTo>
                  <a:lnTo>
                    <a:pt x="68" y="164"/>
                  </a:lnTo>
                  <a:lnTo>
                    <a:pt x="131" y="96"/>
                  </a:lnTo>
                  <a:lnTo>
                    <a:pt x="209" y="42"/>
                  </a:lnTo>
                  <a:lnTo>
                    <a:pt x="296" y="10"/>
                  </a:lnTo>
                  <a:lnTo>
                    <a:pt x="389" y="0"/>
                  </a:lnTo>
                  <a:lnTo>
                    <a:pt x="482" y="14"/>
                  </a:lnTo>
                  <a:lnTo>
                    <a:pt x="570" y="48"/>
                  </a:lnTo>
                  <a:lnTo>
                    <a:pt x="644" y="103"/>
                  </a:lnTo>
                  <a:lnTo>
                    <a:pt x="707" y="173"/>
                  </a:lnTo>
                  <a:lnTo>
                    <a:pt x="749" y="255"/>
                  </a:lnTo>
                  <a:lnTo>
                    <a:pt x="770" y="346"/>
                  </a:lnTo>
                  <a:lnTo>
                    <a:pt x="768" y="441"/>
                  </a:lnTo>
                  <a:lnTo>
                    <a:pt x="745" y="531"/>
                  </a:lnTo>
                  <a:lnTo>
                    <a:pt x="699" y="614"/>
                  </a:lnTo>
                  <a:lnTo>
                    <a:pt x="636" y="683"/>
                  </a:lnTo>
                  <a:lnTo>
                    <a:pt x="559" y="736"/>
                  </a:lnTo>
                  <a:lnTo>
                    <a:pt x="471" y="767"/>
                  </a:lnTo>
                  <a:lnTo>
                    <a:pt x="378" y="778"/>
                  </a:lnTo>
                  <a:lnTo>
                    <a:pt x="287" y="765"/>
                  </a:lnTo>
                  <a:lnTo>
                    <a:pt x="199" y="732"/>
                  </a:lnTo>
                  <a:lnTo>
                    <a:pt x="287" y="668"/>
                  </a:lnTo>
                  <a:lnTo>
                    <a:pt x="366" y="681"/>
                  </a:lnTo>
                  <a:lnTo>
                    <a:pt x="437" y="677"/>
                  </a:lnTo>
                  <a:lnTo>
                    <a:pt x="505" y="656"/>
                  </a:lnTo>
                  <a:lnTo>
                    <a:pt x="564" y="618"/>
                  </a:lnTo>
                  <a:lnTo>
                    <a:pt x="614" y="569"/>
                  </a:lnTo>
                  <a:lnTo>
                    <a:pt x="652" y="508"/>
                  </a:lnTo>
                  <a:lnTo>
                    <a:pt x="671" y="441"/>
                  </a:lnTo>
                  <a:lnTo>
                    <a:pt x="676" y="371"/>
                  </a:lnTo>
                  <a:lnTo>
                    <a:pt x="663" y="301"/>
                  </a:lnTo>
                  <a:lnTo>
                    <a:pt x="635" y="236"/>
                  </a:lnTo>
                  <a:lnTo>
                    <a:pt x="591" y="181"/>
                  </a:lnTo>
                  <a:lnTo>
                    <a:pt x="534" y="137"/>
                  </a:lnTo>
                  <a:lnTo>
                    <a:pt x="471" y="109"/>
                  </a:lnTo>
                  <a:lnTo>
                    <a:pt x="401" y="97"/>
                  </a:lnTo>
                  <a:lnTo>
                    <a:pt x="330" y="101"/>
                  </a:lnTo>
                  <a:lnTo>
                    <a:pt x="264" y="122"/>
                  </a:lnTo>
                  <a:lnTo>
                    <a:pt x="203" y="160"/>
                  </a:lnTo>
                  <a:lnTo>
                    <a:pt x="154" y="210"/>
                  </a:lnTo>
                  <a:lnTo>
                    <a:pt x="116" y="269"/>
                  </a:lnTo>
                  <a:lnTo>
                    <a:pt x="97" y="337"/>
                  </a:lnTo>
                  <a:lnTo>
                    <a:pt x="91" y="407"/>
                  </a:lnTo>
                  <a:lnTo>
                    <a:pt x="104" y="478"/>
                  </a:lnTo>
                  <a:lnTo>
                    <a:pt x="135" y="540"/>
                  </a:lnTo>
                  <a:lnTo>
                    <a:pt x="176" y="597"/>
                  </a:lnTo>
                  <a:lnTo>
                    <a:pt x="243" y="647"/>
                  </a:lnTo>
                  <a:lnTo>
                    <a:pt x="165" y="70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600" name="Freeform 147"/>
            <p:cNvSpPr>
              <a:spLocks/>
            </p:cNvSpPr>
            <p:nvPr/>
          </p:nvSpPr>
          <p:spPr bwMode="auto">
            <a:xfrm>
              <a:off x="3049" y="3661"/>
              <a:ext cx="24" cy="15"/>
            </a:xfrm>
            <a:custGeom>
              <a:avLst/>
              <a:gdLst>
                <a:gd name="T0" fmla="*/ 0 w 150"/>
                <a:gd name="T1" fmla="*/ 0 h 93"/>
                <a:gd name="T2" fmla="*/ 0 w 150"/>
                <a:gd name="T3" fmla="*/ 0 h 93"/>
                <a:gd name="T4" fmla="*/ 0 w 150"/>
                <a:gd name="T5" fmla="*/ 0 h 93"/>
                <a:gd name="T6" fmla="*/ 0 w 150"/>
                <a:gd name="T7" fmla="*/ 0 h 93"/>
                <a:gd name="T8" fmla="*/ 0 w 150"/>
                <a:gd name="T9" fmla="*/ 0 h 93"/>
                <a:gd name="T10" fmla="*/ 0 w 150"/>
                <a:gd name="T11" fmla="*/ 0 h 93"/>
                <a:gd name="T12" fmla="*/ 0 60000 65536"/>
                <a:gd name="T13" fmla="*/ 0 60000 65536"/>
                <a:gd name="T14" fmla="*/ 0 60000 65536"/>
                <a:gd name="T15" fmla="*/ 0 60000 65536"/>
                <a:gd name="T16" fmla="*/ 0 60000 65536"/>
                <a:gd name="T17" fmla="*/ 0 60000 65536"/>
                <a:gd name="T18" fmla="*/ 0 w 150"/>
                <a:gd name="T19" fmla="*/ 0 h 93"/>
                <a:gd name="T20" fmla="*/ 150 w 150"/>
                <a:gd name="T21" fmla="*/ 93 h 93"/>
              </a:gdLst>
              <a:ahLst/>
              <a:cxnLst>
                <a:cxn ang="T12">
                  <a:pos x="T0" y="T1"/>
                </a:cxn>
                <a:cxn ang="T13">
                  <a:pos x="T2" y="T3"/>
                </a:cxn>
                <a:cxn ang="T14">
                  <a:pos x="T4" y="T5"/>
                </a:cxn>
                <a:cxn ang="T15">
                  <a:pos x="T6" y="T7"/>
                </a:cxn>
                <a:cxn ang="T16">
                  <a:pos x="T8" y="T9"/>
                </a:cxn>
                <a:cxn ang="T17">
                  <a:pos x="T10" y="T11"/>
                </a:cxn>
              </a:cxnLst>
              <a:rect l="T18" t="T19" r="T20" b="T21"/>
              <a:pathLst>
                <a:path w="150" h="93">
                  <a:moveTo>
                    <a:pt x="150" y="36"/>
                  </a:moveTo>
                  <a:lnTo>
                    <a:pt x="59" y="0"/>
                  </a:lnTo>
                  <a:lnTo>
                    <a:pt x="0" y="67"/>
                  </a:lnTo>
                  <a:lnTo>
                    <a:pt x="42" y="93"/>
                  </a:lnTo>
                  <a:lnTo>
                    <a:pt x="150" y="3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601" name="Oval 148"/>
            <p:cNvSpPr>
              <a:spLocks noChangeArrowheads="1"/>
            </p:cNvSpPr>
            <p:nvPr/>
          </p:nvSpPr>
          <p:spPr bwMode="auto">
            <a:xfrm>
              <a:off x="3492" y="3528"/>
              <a:ext cx="80" cy="138"/>
            </a:xfrm>
            <a:prstGeom prst="ellipse">
              <a:avLst/>
            </a:prstGeom>
            <a:solidFill>
              <a:schemeClr val="folHlink"/>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sp>
          <p:nvSpPr>
            <p:cNvPr id="23602" name="Freeform 149"/>
            <p:cNvSpPr>
              <a:spLocks/>
            </p:cNvSpPr>
            <p:nvPr/>
          </p:nvSpPr>
          <p:spPr bwMode="auto">
            <a:xfrm>
              <a:off x="3484" y="3518"/>
              <a:ext cx="99" cy="158"/>
            </a:xfrm>
            <a:custGeom>
              <a:avLst/>
              <a:gdLst>
                <a:gd name="T0" fmla="*/ 0 w 606"/>
                <a:gd name="T1" fmla="*/ 1 h 969"/>
                <a:gd name="T2" fmla="*/ 0 w 606"/>
                <a:gd name="T3" fmla="*/ 1 h 969"/>
                <a:gd name="T4" fmla="*/ 0 w 606"/>
                <a:gd name="T5" fmla="*/ 0 h 969"/>
                <a:gd name="T6" fmla="*/ 0 w 606"/>
                <a:gd name="T7" fmla="*/ 0 h 969"/>
                <a:gd name="T8" fmla="*/ 0 w 606"/>
                <a:gd name="T9" fmla="*/ 0 h 969"/>
                <a:gd name="T10" fmla="*/ 0 w 606"/>
                <a:gd name="T11" fmla="*/ 0 h 969"/>
                <a:gd name="T12" fmla="*/ 0 w 606"/>
                <a:gd name="T13" fmla="*/ 0 h 969"/>
                <a:gd name="T14" fmla="*/ 0 w 606"/>
                <a:gd name="T15" fmla="*/ 0 h 969"/>
                <a:gd name="T16" fmla="*/ 0 w 606"/>
                <a:gd name="T17" fmla="*/ 0 h 969"/>
                <a:gd name="T18" fmla="*/ 0 w 606"/>
                <a:gd name="T19" fmla="*/ 0 h 969"/>
                <a:gd name="T20" fmla="*/ 0 w 606"/>
                <a:gd name="T21" fmla="*/ 0 h 969"/>
                <a:gd name="T22" fmla="*/ 0 w 606"/>
                <a:gd name="T23" fmla="*/ 0 h 969"/>
                <a:gd name="T24" fmla="*/ 0 w 606"/>
                <a:gd name="T25" fmla="*/ 0 h 969"/>
                <a:gd name="T26" fmla="*/ 0 w 606"/>
                <a:gd name="T27" fmla="*/ 0 h 969"/>
                <a:gd name="T28" fmla="*/ 0 w 606"/>
                <a:gd name="T29" fmla="*/ 0 h 969"/>
                <a:gd name="T30" fmla="*/ 0 w 606"/>
                <a:gd name="T31" fmla="*/ 0 h 969"/>
                <a:gd name="T32" fmla="*/ 0 w 606"/>
                <a:gd name="T33" fmla="*/ 0 h 969"/>
                <a:gd name="T34" fmla="*/ 0 w 606"/>
                <a:gd name="T35" fmla="*/ 0 h 969"/>
                <a:gd name="T36" fmla="*/ 0 w 606"/>
                <a:gd name="T37" fmla="*/ 0 h 969"/>
                <a:gd name="T38" fmla="*/ 0 w 606"/>
                <a:gd name="T39" fmla="*/ 0 h 969"/>
                <a:gd name="T40" fmla="*/ 0 w 606"/>
                <a:gd name="T41" fmla="*/ 0 h 969"/>
                <a:gd name="T42" fmla="*/ 0 w 606"/>
                <a:gd name="T43" fmla="*/ 1 h 969"/>
                <a:gd name="T44" fmla="*/ 0 w 606"/>
                <a:gd name="T45" fmla="*/ 1 h 969"/>
                <a:gd name="T46" fmla="*/ 0 w 606"/>
                <a:gd name="T47" fmla="*/ 1 h 969"/>
                <a:gd name="T48" fmla="*/ 0 w 606"/>
                <a:gd name="T49" fmla="*/ 1 h 969"/>
                <a:gd name="T50" fmla="*/ 0 w 606"/>
                <a:gd name="T51" fmla="*/ 1 h 969"/>
                <a:gd name="T52" fmla="*/ 0 w 606"/>
                <a:gd name="T53" fmla="*/ 1 h 969"/>
                <a:gd name="T54" fmla="*/ 0 w 606"/>
                <a:gd name="T55" fmla="*/ 1 h 969"/>
                <a:gd name="T56" fmla="*/ 0 w 606"/>
                <a:gd name="T57" fmla="*/ 1 h 969"/>
                <a:gd name="T58" fmla="*/ 0 w 606"/>
                <a:gd name="T59" fmla="*/ 1 h 969"/>
                <a:gd name="T60" fmla="*/ 0 w 606"/>
                <a:gd name="T61" fmla="*/ 1 h 969"/>
                <a:gd name="T62" fmla="*/ 0 w 606"/>
                <a:gd name="T63" fmla="*/ 0 h 969"/>
                <a:gd name="T64" fmla="*/ 0 w 606"/>
                <a:gd name="T65" fmla="*/ 0 h 969"/>
                <a:gd name="T66" fmla="*/ 0 w 606"/>
                <a:gd name="T67" fmla="*/ 0 h 969"/>
                <a:gd name="T68" fmla="*/ 0 w 606"/>
                <a:gd name="T69" fmla="*/ 0 h 969"/>
                <a:gd name="T70" fmla="*/ 0 w 606"/>
                <a:gd name="T71" fmla="*/ 0 h 969"/>
                <a:gd name="T72" fmla="*/ 0 w 606"/>
                <a:gd name="T73" fmla="*/ 0 h 969"/>
                <a:gd name="T74" fmla="*/ 0 w 606"/>
                <a:gd name="T75" fmla="*/ 0 h 969"/>
                <a:gd name="T76" fmla="*/ 0 w 606"/>
                <a:gd name="T77" fmla="*/ 0 h 969"/>
                <a:gd name="T78" fmla="*/ 0 w 606"/>
                <a:gd name="T79" fmla="*/ 0 h 969"/>
                <a:gd name="T80" fmla="*/ 0 w 606"/>
                <a:gd name="T81" fmla="*/ 0 h 969"/>
                <a:gd name="T82" fmla="*/ 0 w 606"/>
                <a:gd name="T83" fmla="*/ 0 h 969"/>
                <a:gd name="T84" fmla="*/ 0 w 606"/>
                <a:gd name="T85" fmla="*/ 0 h 969"/>
                <a:gd name="T86" fmla="*/ 0 w 606"/>
                <a:gd name="T87" fmla="*/ 0 h 969"/>
                <a:gd name="T88" fmla="*/ 0 w 606"/>
                <a:gd name="T89" fmla="*/ 0 h 969"/>
                <a:gd name="T90" fmla="*/ 0 w 606"/>
                <a:gd name="T91" fmla="*/ 0 h 969"/>
                <a:gd name="T92" fmla="*/ 0 w 606"/>
                <a:gd name="T93" fmla="*/ 0 h 969"/>
                <a:gd name="T94" fmla="*/ 0 w 606"/>
                <a:gd name="T95" fmla="*/ 0 h 969"/>
                <a:gd name="T96" fmla="*/ 0 w 606"/>
                <a:gd name="T97" fmla="*/ 0 h 969"/>
                <a:gd name="T98" fmla="*/ 0 w 606"/>
                <a:gd name="T99" fmla="*/ 0 h 969"/>
                <a:gd name="T100" fmla="*/ 0 w 606"/>
                <a:gd name="T101" fmla="*/ 0 h 969"/>
                <a:gd name="T102" fmla="*/ 0 w 606"/>
                <a:gd name="T103" fmla="*/ 0 h 969"/>
                <a:gd name="T104" fmla="*/ 0 w 606"/>
                <a:gd name="T105" fmla="*/ 0 h 969"/>
                <a:gd name="T106" fmla="*/ 0 w 606"/>
                <a:gd name="T107" fmla="*/ 1 h 969"/>
                <a:gd name="T108" fmla="*/ 0 w 606"/>
                <a:gd name="T109" fmla="*/ 1 h 969"/>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606"/>
                <a:gd name="T166" fmla="*/ 0 h 969"/>
                <a:gd name="T167" fmla="*/ 606 w 606"/>
                <a:gd name="T168" fmla="*/ 969 h 969"/>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606" h="969">
                  <a:moveTo>
                    <a:pt x="99" y="866"/>
                  </a:moveTo>
                  <a:lnTo>
                    <a:pt x="70" y="825"/>
                  </a:lnTo>
                  <a:lnTo>
                    <a:pt x="30" y="732"/>
                  </a:lnTo>
                  <a:lnTo>
                    <a:pt x="7" y="625"/>
                  </a:lnTo>
                  <a:lnTo>
                    <a:pt x="0" y="509"/>
                  </a:lnTo>
                  <a:lnTo>
                    <a:pt x="13" y="393"/>
                  </a:lnTo>
                  <a:lnTo>
                    <a:pt x="42" y="279"/>
                  </a:lnTo>
                  <a:lnTo>
                    <a:pt x="83" y="180"/>
                  </a:lnTo>
                  <a:lnTo>
                    <a:pt x="141" y="99"/>
                  </a:lnTo>
                  <a:lnTo>
                    <a:pt x="207" y="38"/>
                  </a:lnTo>
                  <a:lnTo>
                    <a:pt x="279" y="5"/>
                  </a:lnTo>
                  <a:lnTo>
                    <a:pt x="352" y="0"/>
                  </a:lnTo>
                  <a:lnTo>
                    <a:pt x="422" y="21"/>
                  </a:lnTo>
                  <a:lnTo>
                    <a:pt x="487" y="70"/>
                  </a:lnTo>
                  <a:lnTo>
                    <a:pt x="540" y="144"/>
                  </a:lnTo>
                  <a:lnTo>
                    <a:pt x="578" y="237"/>
                  </a:lnTo>
                  <a:lnTo>
                    <a:pt x="601" y="344"/>
                  </a:lnTo>
                  <a:lnTo>
                    <a:pt x="606" y="460"/>
                  </a:lnTo>
                  <a:lnTo>
                    <a:pt x="595" y="576"/>
                  </a:lnTo>
                  <a:lnTo>
                    <a:pt x="566" y="688"/>
                  </a:lnTo>
                  <a:lnTo>
                    <a:pt x="523" y="787"/>
                  </a:lnTo>
                  <a:lnTo>
                    <a:pt x="466" y="870"/>
                  </a:lnTo>
                  <a:lnTo>
                    <a:pt x="401" y="929"/>
                  </a:lnTo>
                  <a:lnTo>
                    <a:pt x="329" y="963"/>
                  </a:lnTo>
                  <a:lnTo>
                    <a:pt x="256" y="969"/>
                  </a:lnTo>
                  <a:lnTo>
                    <a:pt x="186" y="946"/>
                  </a:lnTo>
                  <a:lnTo>
                    <a:pt x="123" y="901"/>
                  </a:lnTo>
                  <a:lnTo>
                    <a:pt x="198" y="825"/>
                  </a:lnTo>
                  <a:lnTo>
                    <a:pt x="258" y="849"/>
                  </a:lnTo>
                  <a:lnTo>
                    <a:pt x="314" y="847"/>
                  </a:lnTo>
                  <a:lnTo>
                    <a:pt x="367" y="827"/>
                  </a:lnTo>
                  <a:lnTo>
                    <a:pt x="418" y="785"/>
                  </a:lnTo>
                  <a:lnTo>
                    <a:pt x="462" y="726"/>
                  </a:lnTo>
                  <a:lnTo>
                    <a:pt x="498" y="654"/>
                  </a:lnTo>
                  <a:lnTo>
                    <a:pt x="521" y="570"/>
                  </a:lnTo>
                  <a:lnTo>
                    <a:pt x="532" y="483"/>
                  </a:lnTo>
                  <a:lnTo>
                    <a:pt x="530" y="393"/>
                  </a:lnTo>
                  <a:lnTo>
                    <a:pt x="515" y="311"/>
                  </a:lnTo>
                  <a:lnTo>
                    <a:pt x="487" y="239"/>
                  </a:lnTo>
                  <a:lnTo>
                    <a:pt x="448" y="180"/>
                  </a:lnTo>
                  <a:lnTo>
                    <a:pt x="403" y="140"/>
                  </a:lnTo>
                  <a:lnTo>
                    <a:pt x="350" y="119"/>
                  </a:lnTo>
                  <a:lnTo>
                    <a:pt x="294" y="121"/>
                  </a:lnTo>
                  <a:lnTo>
                    <a:pt x="241" y="142"/>
                  </a:lnTo>
                  <a:lnTo>
                    <a:pt x="190" y="184"/>
                  </a:lnTo>
                  <a:lnTo>
                    <a:pt x="146" y="243"/>
                  </a:lnTo>
                  <a:lnTo>
                    <a:pt x="112" y="315"/>
                  </a:lnTo>
                  <a:lnTo>
                    <a:pt x="87" y="399"/>
                  </a:lnTo>
                  <a:lnTo>
                    <a:pt x="76" y="486"/>
                  </a:lnTo>
                  <a:lnTo>
                    <a:pt x="78" y="576"/>
                  </a:lnTo>
                  <a:lnTo>
                    <a:pt x="93" y="657"/>
                  </a:lnTo>
                  <a:lnTo>
                    <a:pt x="120" y="730"/>
                  </a:lnTo>
                  <a:lnTo>
                    <a:pt x="165" y="796"/>
                  </a:lnTo>
                  <a:lnTo>
                    <a:pt x="99" y="86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603" name="Freeform 150"/>
            <p:cNvSpPr>
              <a:spLocks/>
            </p:cNvSpPr>
            <p:nvPr/>
          </p:nvSpPr>
          <p:spPr bwMode="auto">
            <a:xfrm>
              <a:off x="3499" y="3646"/>
              <a:ext cx="21" cy="19"/>
            </a:xfrm>
            <a:custGeom>
              <a:avLst/>
              <a:gdLst>
                <a:gd name="T0" fmla="*/ 0 w 122"/>
                <a:gd name="T1" fmla="*/ 0 h 116"/>
                <a:gd name="T2" fmla="*/ 0 w 122"/>
                <a:gd name="T3" fmla="*/ 0 h 116"/>
                <a:gd name="T4" fmla="*/ 0 w 122"/>
                <a:gd name="T5" fmla="*/ 0 h 116"/>
                <a:gd name="T6" fmla="*/ 0 w 122"/>
                <a:gd name="T7" fmla="*/ 0 h 116"/>
                <a:gd name="T8" fmla="*/ 0 w 122"/>
                <a:gd name="T9" fmla="*/ 0 h 116"/>
                <a:gd name="T10" fmla="*/ 0 w 122"/>
                <a:gd name="T11" fmla="*/ 0 h 116"/>
                <a:gd name="T12" fmla="*/ 0 60000 65536"/>
                <a:gd name="T13" fmla="*/ 0 60000 65536"/>
                <a:gd name="T14" fmla="*/ 0 60000 65536"/>
                <a:gd name="T15" fmla="*/ 0 60000 65536"/>
                <a:gd name="T16" fmla="*/ 0 60000 65536"/>
                <a:gd name="T17" fmla="*/ 0 60000 65536"/>
                <a:gd name="T18" fmla="*/ 0 w 122"/>
                <a:gd name="T19" fmla="*/ 0 h 116"/>
                <a:gd name="T20" fmla="*/ 122 w 122"/>
                <a:gd name="T21" fmla="*/ 116 h 116"/>
              </a:gdLst>
              <a:ahLst/>
              <a:cxnLst>
                <a:cxn ang="T12">
                  <a:pos x="T0" y="T1"/>
                </a:cxn>
                <a:cxn ang="T13">
                  <a:pos x="T2" y="T3"/>
                </a:cxn>
                <a:cxn ang="T14">
                  <a:pos x="T4" y="T5"/>
                </a:cxn>
                <a:cxn ang="T15">
                  <a:pos x="T6" y="T7"/>
                </a:cxn>
                <a:cxn ang="T16">
                  <a:pos x="T8" y="T9"/>
                </a:cxn>
                <a:cxn ang="T17">
                  <a:pos x="T10" y="T11"/>
                </a:cxn>
              </a:cxnLst>
              <a:rect l="T18" t="T19" r="T20" b="T21"/>
              <a:pathLst>
                <a:path w="122" h="116">
                  <a:moveTo>
                    <a:pt x="122" y="53"/>
                  </a:moveTo>
                  <a:lnTo>
                    <a:pt x="55" y="0"/>
                  </a:lnTo>
                  <a:lnTo>
                    <a:pt x="0" y="80"/>
                  </a:lnTo>
                  <a:lnTo>
                    <a:pt x="30" y="116"/>
                  </a:lnTo>
                  <a:lnTo>
                    <a:pt x="122" y="5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smtClean="0">
                <a:solidFill>
                  <a:srgbClr val="CC00CC"/>
                </a:solidFill>
              </a:rPr>
              <a:t>(Notes only slide)</a:t>
            </a:r>
          </a:p>
        </p:txBody>
      </p:sp>
      <p:sp>
        <p:nvSpPr>
          <p:cNvPr id="24579" name="Rectangle 3"/>
          <p:cNvSpPr>
            <a:spLocks noGrp="1" noChangeArrowheads="1"/>
          </p:cNvSpPr>
          <p:nvPr>
            <p:ph idx="1"/>
          </p:nvPr>
        </p:nvSpPr>
        <p:spPr/>
        <p:txBody>
          <a:bodyPr/>
          <a:lstStyle/>
          <a:p>
            <a:pPr>
              <a:buFont typeface="Arial" charset="0"/>
              <a:buChar char="•"/>
            </a:pPr>
            <a:endParaRPr lang="en-US" smtClean="0"/>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Line 2"/>
          <p:cNvSpPr>
            <a:spLocks noChangeShapeType="1"/>
          </p:cNvSpPr>
          <p:nvPr/>
        </p:nvSpPr>
        <p:spPr bwMode="auto">
          <a:xfrm>
            <a:off x="2976563" y="4346575"/>
            <a:ext cx="4521200" cy="0"/>
          </a:xfrm>
          <a:prstGeom prst="line">
            <a:avLst/>
          </a:prstGeom>
          <a:noFill/>
          <a:ln w="28575">
            <a:solidFill>
              <a:srgbClr val="33CC33"/>
            </a:solidFill>
            <a:prstDash val="sysDot"/>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5603" name="Line 3"/>
          <p:cNvSpPr>
            <a:spLocks noChangeShapeType="1"/>
          </p:cNvSpPr>
          <p:nvPr/>
        </p:nvSpPr>
        <p:spPr bwMode="auto">
          <a:xfrm>
            <a:off x="2976563" y="2351088"/>
            <a:ext cx="2443162" cy="0"/>
          </a:xfrm>
          <a:prstGeom prst="line">
            <a:avLst/>
          </a:prstGeom>
          <a:noFill/>
          <a:ln w="28575">
            <a:solidFill>
              <a:srgbClr val="33CC33"/>
            </a:solidFill>
            <a:prstDash val="sysDot"/>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5604" name="Line 4"/>
          <p:cNvSpPr>
            <a:spLocks noChangeShapeType="1"/>
          </p:cNvSpPr>
          <p:nvPr/>
        </p:nvSpPr>
        <p:spPr bwMode="auto">
          <a:xfrm flipV="1">
            <a:off x="5419725" y="2325688"/>
            <a:ext cx="0" cy="1042987"/>
          </a:xfrm>
          <a:prstGeom prst="line">
            <a:avLst/>
          </a:prstGeom>
          <a:noFill/>
          <a:ln w="28575">
            <a:solidFill>
              <a:srgbClr val="33CC33"/>
            </a:solidFill>
            <a:prstDash val="sysDot"/>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5605" name="Line 5"/>
          <p:cNvSpPr>
            <a:spLocks noChangeShapeType="1"/>
          </p:cNvSpPr>
          <p:nvPr/>
        </p:nvSpPr>
        <p:spPr bwMode="auto">
          <a:xfrm>
            <a:off x="5419725" y="2855913"/>
            <a:ext cx="2062163" cy="0"/>
          </a:xfrm>
          <a:prstGeom prst="line">
            <a:avLst/>
          </a:prstGeom>
          <a:noFill/>
          <a:ln w="28575">
            <a:solidFill>
              <a:srgbClr val="33CC33"/>
            </a:solidFill>
            <a:prstDash val="sysDot"/>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5606" name="Line 6"/>
          <p:cNvSpPr>
            <a:spLocks noChangeShapeType="1"/>
          </p:cNvSpPr>
          <p:nvPr/>
        </p:nvSpPr>
        <p:spPr bwMode="auto">
          <a:xfrm>
            <a:off x="2995613" y="3368675"/>
            <a:ext cx="2443162" cy="0"/>
          </a:xfrm>
          <a:prstGeom prst="line">
            <a:avLst/>
          </a:prstGeom>
          <a:noFill/>
          <a:ln w="28575">
            <a:solidFill>
              <a:srgbClr val="33CC33"/>
            </a:solidFill>
            <a:prstDash val="sysDot"/>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5607" name="Line 7"/>
          <p:cNvSpPr>
            <a:spLocks noChangeShapeType="1"/>
          </p:cNvSpPr>
          <p:nvPr/>
        </p:nvSpPr>
        <p:spPr bwMode="auto">
          <a:xfrm>
            <a:off x="1181100" y="1516063"/>
            <a:ext cx="0" cy="476250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5608" name="Line 8"/>
          <p:cNvSpPr>
            <a:spLocks noChangeShapeType="1"/>
          </p:cNvSpPr>
          <p:nvPr/>
        </p:nvSpPr>
        <p:spPr bwMode="auto">
          <a:xfrm>
            <a:off x="1181100" y="2378075"/>
            <a:ext cx="1271588"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5609" name="Line 9"/>
          <p:cNvSpPr>
            <a:spLocks noChangeShapeType="1"/>
          </p:cNvSpPr>
          <p:nvPr/>
        </p:nvSpPr>
        <p:spPr bwMode="auto">
          <a:xfrm>
            <a:off x="1181100" y="3389313"/>
            <a:ext cx="1271588"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5610" name="Line 10"/>
          <p:cNvSpPr>
            <a:spLocks noChangeShapeType="1"/>
          </p:cNvSpPr>
          <p:nvPr/>
        </p:nvSpPr>
        <p:spPr bwMode="auto">
          <a:xfrm>
            <a:off x="1181100" y="4375150"/>
            <a:ext cx="1271588"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5611" name="Line 11"/>
          <p:cNvSpPr>
            <a:spLocks noChangeShapeType="1"/>
          </p:cNvSpPr>
          <p:nvPr/>
        </p:nvSpPr>
        <p:spPr bwMode="auto">
          <a:xfrm>
            <a:off x="1181100" y="6265863"/>
            <a:ext cx="1785938"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5612" name="Line 12"/>
          <p:cNvSpPr>
            <a:spLocks noChangeShapeType="1"/>
          </p:cNvSpPr>
          <p:nvPr/>
        </p:nvSpPr>
        <p:spPr bwMode="auto">
          <a:xfrm>
            <a:off x="1181100" y="5816600"/>
            <a:ext cx="1473200"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5613" name="Line 13"/>
          <p:cNvSpPr>
            <a:spLocks noChangeShapeType="1"/>
          </p:cNvSpPr>
          <p:nvPr/>
        </p:nvSpPr>
        <p:spPr bwMode="auto">
          <a:xfrm>
            <a:off x="1181100" y="5351463"/>
            <a:ext cx="1123950"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5614" name="Rectangle 14"/>
          <p:cNvSpPr>
            <a:spLocks noGrp="1" noChangeArrowheads="1"/>
          </p:cNvSpPr>
          <p:nvPr>
            <p:ph type="title"/>
          </p:nvPr>
        </p:nvSpPr>
        <p:spPr/>
        <p:txBody>
          <a:bodyPr/>
          <a:lstStyle/>
          <a:p>
            <a:r>
              <a:rPr lang="en-US" smtClean="0"/>
              <a:t>Stage 4: Rules/adjuster creates reserves</a:t>
            </a:r>
          </a:p>
        </p:txBody>
      </p:sp>
      <p:grpSp>
        <p:nvGrpSpPr>
          <p:cNvPr id="25615" name="Group 15"/>
          <p:cNvGrpSpPr>
            <a:grpSpLocks/>
          </p:cNvGrpSpPr>
          <p:nvPr/>
        </p:nvGrpSpPr>
        <p:grpSpPr bwMode="auto">
          <a:xfrm>
            <a:off x="517525" y="869950"/>
            <a:ext cx="1323975" cy="976313"/>
            <a:chOff x="2083" y="1606"/>
            <a:chExt cx="1489" cy="1097"/>
          </a:xfrm>
        </p:grpSpPr>
        <p:sp>
          <p:nvSpPr>
            <p:cNvPr id="25745" name="Rectangle 16"/>
            <p:cNvSpPr>
              <a:spLocks noChangeArrowheads="1"/>
            </p:cNvSpPr>
            <p:nvPr/>
          </p:nvSpPr>
          <p:spPr bwMode="auto">
            <a:xfrm>
              <a:off x="2083" y="1606"/>
              <a:ext cx="1489" cy="1097"/>
            </a:xfrm>
            <a:prstGeom prst="rect">
              <a:avLst/>
            </a:prstGeom>
            <a:solidFill>
              <a:srgbClr val="B2B2B2"/>
            </a:solidFill>
            <a:ln w="12700" algn="ctr">
              <a:solidFill>
                <a:schemeClr val="bg1"/>
              </a:solidFill>
              <a:miter lim="800000"/>
              <a:headEnd/>
              <a:tailEnd/>
            </a:ln>
          </p:spPr>
          <p:txBody>
            <a:bodyPr lIns="0" tIns="0" rIns="0" bIns="0" anchor="ctr">
              <a:spAutoFit/>
            </a:bodyPr>
            <a:lstStyle/>
            <a:p>
              <a:endParaRPr lang="en-US"/>
            </a:p>
          </p:txBody>
        </p:sp>
        <p:sp>
          <p:nvSpPr>
            <p:cNvPr id="25746" name="Freeform 17"/>
            <p:cNvSpPr>
              <a:spLocks/>
            </p:cNvSpPr>
            <p:nvPr/>
          </p:nvSpPr>
          <p:spPr bwMode="auto">
            <a:xfrm>
              <a:off x="3351" y="2073"/>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25747" name="Freeform 18"/>
            <p:cNvSpPr>
              <a:spLocks/>
            </p:cNvSpPr>
            <p:nvPr/>
          </p:nvSpPr>
          <p:spPr bwMode="auto">
            <a:xfrm>
              <a:off x="3351" y="2259"/>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25748" name="Freeform 19"/>
            <p:cNvSpPr>
              <a:spLocks/>
            </p:cNvSpPr>
            <p:nvPr/>
          </p:nvSpPr>
          <p:spPr bwMode="auto">
            <a:xfrm>
              <a:off x="2238" y="2493"/>
              <a:ext cx="114" cy="207"/>
            </a:xfrm>
            <a:custGeom>
              <a:avLst/>
              <a:gdLst>
                <a:gd name="T0" fmla="*/ 66 w 114"/>
                <a:gd name="T1" fmla="*/ 0 h 207"/>
                <a:gd name="T2" fmla="*/ 0 w 114"/>
                <a:gd name="T3" fmla="*/ 207 h 207"/>
                <a:gd name="T4" fmla="*/ 54 w 114"/>
                <a:gd name="T5" fmla="*/ 207 h 207"/>
                <a:gd name="T6" fmla="*/ 114 w 114"/>
                <a:gd name="T7" fmla="*/ 18 h 207"/>
                <a:gd name="T8" fmla="*/ 66 w 114"/>
                <a:gd name="T9" fmla="*/ 0 h 207"/>
                <a:gd name="T10" fmla="*/ 0 60000 65536"/>
                <a:gd name="T11" fmla="*/ 0 60000 65536"/>
                <a:gd name="T12" fmla="*/ 0 60000 65536"/>
                <a:gd name="T13" fmla="*/ 0 60000 65536"/>
                <a:gd name="T14" fmla="*/ 0 60000 65536"/>
                <a:gd name="T15" fmla="*/ 0 w 114"/>
                <a:gd name="T16" fmla="*/ 0 h 207"/>
                <a:gd name="T17" fmla="*/ 114 w 114"/>
                <a:gd name="T18" fmla="*/ 207 h 207"/>
              </a:gdLst>
              <a:ahLst/>
              <a:cxnLst>
                <a:cxn ang="T10">
                  <a:pos x="T0" y="T1"/>
                </a:cxn>
                <a:cxn ang="T11">
                  <a:pos x="T2" y="T3"/>
                </a:cxn>
                <a:cxn ang="T12">
                  <a:pos x="T4" y="T5"/>
                </a:cxn>
                <a:cxn ang="T13">
                  <a:pos x="T6" y="T7"/>
                </a:cxn>
                <a:cxn ang="T14">
                  <a:pos x="T8" y="T9"/>
                </a:cxn>
              </a:cxnLst>
              <a:rect l="T15" t="T16" r="T17" b="T18"/>
              <a:pathLst>
                <a:path w="114" h="207">
                  <a:moveTo>
                    <a:pt x="66" y="0"/>
                  </a:moveTo>
                  <a:lnTo>
                    <a:pt x="0" y="207"/>
                  </a:lnTo>
                  <a:lnTo>
                    <a:pt x="54" y="207"/>
                  </a:lnTo>
                  <a:lnTo>
                    <a:pt x="114" y="18"/>
                  </a:lnTo>
                  <a:lnTo>
                    <a:pt x="66"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25749" name="Freeform 20"/>
            <p:cNvSpPr>
              <a:spLocks/>
            </p:cNvSpPr>
            <p:nvPr/>
          </p:nvSpPr>
          <p:spPr bwMode="auto">
            <a:xfrm>
              <a:off x="2436" y="2541"/>
              <a:ext cx="102" cy="159"/>
            </a:xfrm>
            <a:custGeom>
              <a:avLst/>
              <a:gdLst>
                <a:gd name="T0" fmla="*/ 51 w 102"/>
                <a:gd name="T1" fmla="*/ 0 h 159"/>
                <a:gd name="T2" fmla="*/ 0 w 102"/>
                <a:gd name="T3" fmla="*/ 159 h 159"/>
                <a:gd name="T4" fmla="*/ 54 w 102"/>
                <a:gd name="T5" fmla="*/ 159 h 159"/>
                <a:gd name="T6" fmla="*/ 102 w 102"/>
                <a:gd name="T7" fmla="*/ 0 h 159"/>
                <a:gd name="T8" fmla="*/ 51 w 102"/>
                <a:gd name="T9" fmla="*/ 0 h 159"/>
                <a:gd name="T10" fmla="*/ 0 60000 65536"/>
                <a:gd name="T11" fmla="*/ 0 60000 65536"/>
                <a:gd name="T12" fmla="*/ 0 60000 65536"/>
                <a:gd name="T13" fmla="*/ 0 60000 65536"/>
                <a:gd name="T14" fmla="*/ 0 60000 65536"/>
                <a:gd name="T15" fmla="*/ 0 w 102"/>
                <a:gd name="T16" fmla="*/ 0 h 159"/>
                <a:gd name="T17" fmla="*/ 102 w 102"/>
                <a:gd name="T18" fmla="*/ 159 h 159"/>
              </a:gdLst>
              <a:ahLst/>
              <a:cxnLst>
                <a:cxn ang="T10">
                  <a:pos x="T0" y="T1"/>
                </a:cxn>
                <a:cxn ang="T11">
                  <a:pos x="T2" y="T3"/>
                </a:cxn>
                <a:cxn ang="T12">
                  <a:pos x="T4" y="T5"/>
                </a:cxn>
                <a:cxn ang="T13">
                  <a:pos x="T6" y="T7"/>
                </a:cxn>
                <a:cxn ang="T14">
                  <a:pos x="T8" y="T9"/>
                </a:cxn>
              </a:cxnLst>
              <a:rect l="T15" t="T16" r="T17" b="T18"/>
              <a:pathLst>
                <a:path w="102" h="159">
                  <a:moveTo>
                    <a:pt x="51" y="0"/>
                  </a:moveTo>
                  <a:lnTo>
                    <a:pt x="0" y="159"/>
                  </a:lnTo>
                  <a:lnTo>
                    <a:pt x="54" y="159"/>
                  </a:lnTo>
                  <a:lnTo>
                    <a:pt x="102" y="0"/>
                  </a:lnTo>
                  <a:lnTo>
                    <a:pt x="51"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25750" name="Rectangle 21"/>
            <p:cNvSpPr>
              <a:spLocks noChangeArrowheads="1"/>
            </p:cNvSpPr>
            <p:nvPr/>
          </p:nvSpPr>
          <p:spPr bwMode="auto">
            <a:xfrm>
              <a:off x="2762" y="1606"/>
              <a:ext cx="810" cy="248"/>
            </a:xfrm>
            <a:prstGeom prst="rect">
              <a:avLst/>
            </a:prstGeom>
            <a:solidFill>
              <a:srgbClr val="009900"/>
            </a:solidFill>
            <a:ln w="12700" algn="ctr">
              <a:solidFill>
                <a:schemeClr val="bg1"/>
              </a:solidFill>
              <a:miter lim="800000"/>
              <a:headEnd/>
              <a:tailEnd/>
            </a:ln>
          </p:spPr>
          <p:txBody>
            <a:bodyPr wrap="none" lIns="0" tIns="0" rIns="0" bIns="0" anchor="ctr">
              <a:spAutoFit/>
            </a:bodyPr>
            <a:lstStyle/>
            <a:p>
              <a:endParaRPr lang="en-US"/>
            </a:p>
          </p:txBody>
        </p:sp>
        <p:sp>
          <p:nvSpPr>
            <p:cNvPr id="25751" name="Rectangle 22"/>
            <p:cNvSpPr>
              <a:spLocks noChangeArrowheads="1"/>
            </p:cNvSpPr>
            <p:nvPr/>
          </p:nvSpPr>
          <p:spPr bwMode="auto">
            <a:xfrm>
              <a:off x="2778" y="1874"/>
              <a:ext cx="62" cy="827"/>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25752" name="AutoShape 23"/>
            <p:cNvSpPr>
              <a:spLocks noChangeArrowheads="1"/>
            </p:cNvSpPr>
            <p:nvPr/>
          </p:nvSpPr>
          <p:spPr bwMode="auto">
            <a:xfrm rot="2681173">
              <a:off x="2441" y="1752"/>
              <a:ext cx="559" cy="573"/>
            </a:xfrm>
            <a:prstGeom prst="irregularSeal2">
              <a:avLst/>
            </a:prstGeom>
            <a:gradFill rotWithShape="1">
              <a:gsLst>
                <a:gs pos="0">
                  <a:srgbClr val="FFFF66"/>
                </a:gs>
                <a:gs pos="100000">
                  <a:srgbClr val="FF0000"/>
                </a:gs>
              </a:gsLst>
              <a:path path="shape">
                <a:fillToRect l="50000" t="50000" r="50000" b="50000"/>
              </a:path>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endParaRPr lang="en-US"/>
            </a:p>
          </p:txBody>
        </p:sp>
        <p:sp>
          <p:nvSpPr>
            <p:cNvPr id="25753" name="Freeform 24"/>
            <p:cNvSpPr>
              <a:spLocks/>
            </p:cNvSpPr>
            <p:nvPr/>
          </p:nvSpPr>
          <p:spPr bwMode="auto">
            <a:xfrm>
              <a:off x="2219" y="2561"/>
              <a:ext cx="369" cy="104"/>
            </a:xfrm>
            <a:custGeom>
              <a:avLst/>
              <a:gdLst>
                <a:gd name="T0" fmla="*/ 0 w 992"/>
                <a:gd name="T1" fmla="*/ 0 h 280"/>
                <a:gd name="T2" fmla="*/ 19 w 992"/>
                <a:gd name="T3" fmla="*/ 4 h 280"/>
                <a:gd name="T4" fmla="*/ 18 w 992"/>
                <a:gd name="T5" fmla="*/ 5 h 280"/>
                <a:gd name="T6" fmla="*/ 0 w 992"/>
                <a:gd name="T7" fmla="*/ 1 h 280"/>
                <a:gd name="T8" fmla="*/ 0 w 992"/>
                <a:gd name="T9" fmla="*/ 0 h 280"/>
                <a:gd name="T10" fmla="*/ 0 60000 65536"/>
                <a:gd name="T11" fmla="*/ 0 60000 65536"/>
                <a:gd name="T12" fmla="*/ 0 60000 65536"/>
                <a:gd name="T13" fmla="*/ 0 60000 65536"/>
                <a:gd name="T14" fmla="*/ 0 60000 65536"/>
                <a:gd name="T15" fmla="*/ 0 w 992"/>
                <a:gd name="T16" fmla="*/ 0 h 280"/>
                <a:gd name="T17" fmla="*/ 992 w 992"/>
                <a:gd name="T18" fmla="*/ 280 h 280"/>
              </a:gdLst>
              <a:ahLst/>
              <a:cxnLst>
                <a:cxn ang="T10">
                  <a:pos x="T0" y="T1"/>
                </a:cxn>
                <a:cxn ang="T11">
                  <a:pos x="T2" y="T3"/>
                </a:cxn>
                <a:cxn ang="T12">
                  <a:pos x="T4" y="T5"/>
                </a:cxn>
                <a:cxn ang="T13">
                  <a:pos x="T6" y="T7"/>
                </a:cxn>
                <a:cxn ang="T14">
                  <a:pos x="T8" y="T9"/>
                </a:cxn>
              </a:cxnLst>
              <a:rect l="T15" t="T16" r="T17" b="T18"/>
              <a:pathLst>
                <a:path w="992" h="280">
                  <a:moveTo>
                    <a:pt x="0" y="0"/>
                  </a:moveTo>
                  <a:lnTo>
                    <a:pt x="992" y="240"/>
                  </a:lnTo>
                  <a:lnTo>
                    <a:pt x="936" y="280"/>
                  </a:lnTo>
                  <a:lnTo>
                    <a:pt x="16" y="56"/>
                  </a:lnTo>
                  <a:lnTo>
                    <a:pt x="0" y="0"/>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25754" name="Freeform 25"/>
            <p:cNvSpPr>
              <a:spLocks/>
            </p:cNvSpPr>
            <p:nvPr/>
          </p:nvSpPr>
          <p:spPr bwMode="auto">
            <a:xfrm>
              <a:off x="3429" y="2008"/>
              <a:ext cx="51" cy="375"/>
            </a:xfrm>
            <a:custGeom>
              <a:avLst/>
              <a:gdLst>
                <a:gd name="T0" fmla="*/ 0 w 136"/>
                <a:gd name="T1" fmla="*/ 0 h 1008"/>
                <a:gd name="T2" fmla="*/ 2 w 136"/>
                <a:gd name="T3" fmla="*/ 19 h 1008"/>
                <a:gd name="T4" fmla="*/ 3 w 136"/>
                <a:gd name="T5" fmla="*/ 17 h 1008"/>
                <a:gd name="T6" fmla="*/ 1 w 136"/>
                <a:gd name="T7" fmla="*/ 1 h 1008"/>
                <a:gd name="T8" fmla="*/ 0 w 136"/>
                <a:gd name="T9" fmla="*/ 0 h 1008"/>
                <a:gd name="T10" fmla="*/ 0 60000 65536"/>
                <a:gd name="T11" fmla="*/ 0 60000 65536"/>
                <a:gd name="T12" fmla="*/ 0 60000 65536"/>
                <a:gd name="T13" fmla="*/ 0 60000 65536"/>
                <a:gd name="T14" fmla="*/ 0 60000 65536"/>
                <a:gd name="T15" fmla="*/ 0 w 136"/>
                <a:gd name="T16" fmla="*/ 0 h 1008"/>
                <a:gd name="T17" fmla="*/ 136 w 136"/>
                <a:gd name="T18" fmla="*/ 1008 h 1008"/>
              </a:gdLst>
              <a:ahLst/>
              <a:cxnLst>
                <a:cxn ang="T10">
                  <a:pos x="T0" y="T1"/>
                </a:cxn>
                <a:cxn ang="T11">
                  <a:pos x="T2" y="T3"/>
                </a:cxn>
                <a:cxn ang="T12">
                  <a:pos x="T4" y="T5"/>
                </a:cxn>
                <a:cxn ang="T13">
                  <a:pos x="T6" y="T7"/>
                </a:cxn>
                <a:cxn ang="T14">
                  <a:pos x="T8" y="T9"/>
                </a:cxn>
              </a:cxnLst>
              <a:rect l="T15" t="T16" r="T17" b="T18"/>
              <a:pathLst>
                <a:path w="136" h="1008">
                  <a:moveTo>
                    <a:pt x="0" y="0"/>
                  </a:moveTo>
                  <a:lnTo>
                    <a:pt x="80" y="1008"/>
                  </a:lnTo>
                  <a:lnTo>
                    <a:pt x="136" y="920"/>
                  </a:lnTo>
                  <a:lnTo>
                    <a:pt x="56" y="48"/>
                  </a:lnTo>
                  <a:lnTo>
                    <a:pt x="0" y="0"/>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25755" name="Rectangle 26"/>
            <p:cNvSpPr>
              <a:spLocks noChangeArrowheads="1"/>
            </p:cNvSpPr>
            <p:nvPr/>
          </p:nvSpPr>
          <p:spPr bwMode="auto">
            <a:xfrm>
              <a:off x="2124" y="1610"/>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25756" name="Rectangle 27"/>
            <p:cNvSpPr>
              <a:spLocks noChangeArrowheads="1"/>
            </p:cNvSpPr>
            <p:nvPr/>
          </p:nvSpPr>
          <p:spPr bwMode="auto">
            <a:xfrm rot="5400000">
              <a:off x="306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25757" name="Rectangle 28"/>
            <p:cNvSpPr>
              <a:spLocks noChangeArrowheads="1"/>
            </p:cNvSpPr>
            <p:nvPr/>
          </p:nvSpPr>
          <p:spPr bwMode="auto">
            <a:xfrm rot="5400000">
              <a:off x="339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nvGrpSpPr>
            <p:cNvPr id="25758" name="Group 29"/>
            <p:cNvGrpSpPr>
              <a:grpSpLocks/>
            </p:cNvGrpSpPr>
            <p:nvPr/>
          </p:nvGrpSpPr>
          <p:grpSpPr bwMode="auto">
            <a:xfrm>
              <a:off x="2221" y="1871"/>
              <a:ext cx="518" cy="782"/>
              <a:chOff x="2400" y="1656"/>
              <a:chExt cx="752" cy="1136"/>
            </a:xfrm>
          </p:grpSpPr>
          <p:sp>
            <p:nvSpPr>
              <p:cNvPr id="25771" name="Freeform 30"/>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folHlink"/>
              </a:solidFill>
              <a:ln w="12700">
                <a:solidFill>
                  <a:schemeClr val="bg1"/>
                </a:solidFill>
                <a:round/>
                <a:headEnd/>
                <a:tailEnd/>
              </a:ln>
            </p:spPr>
            <p:txBody>
              <a:bodyPr wrap="none" lIns="0" tIns="0" rIns="0" bIns="0" anchor="ctr">
                <a:spAutoFit/>
              </a:bodyPr>
              <a:lstStyle/>
              <a:p>
                <a:endParaRPr lang="en-US"/>
              </a:p>
            </p:txBody>
          </p:sp>
          <p:sp>
            <p:nvSpPr>
              <p:cNvPr id="25772" name="Freeform 31"/>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25773" name="Freeform 32"/>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25774" name="Freeform 33"/>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25775" name="Freeform 34"/>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lIns="0" tIns="0" rIns="0" bIns="0" anchor="ctr">
                <a:spAutoFit/>
              </a:bodyPr>
              <a:lstStyle/>
              <a:p>
                <a:endParaRPr lang="en-US"/>
              </a:p>
            </p:txBody>
          </p:sp>
          <p:sp>
            <p:nvSpPr>
              <p:cNvPr id="25776" name="Line 35"/>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5777" name="Line 36"/>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25759" name="Group 37"/>
            <p:cNvGrpSpPr>
              <a:grpSpLocks/>
            </p:cNvGrpSpPr>
            <p:nvPr/>
          </p:nvGrpSpPr>
          <p:grpSpPr bwMode="auto">
            <a:xfrm rot="-6511945">
              <a:off x="2834" y="1842"/>
              <a:ext cx="518" cy="783"/>
              <a:chOff x="2400" y="1656"/>
              <a:chExt cx="752" cy="1136"/>
            </a:xfrm>
          </p:grpSpPr>
          <p:sp>
            <p:nvSpPr>
              <p:cNvPr id="25764" name="Freeform 38"/>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tx1"/>
              </a:solidFill>
              <a:ln w="12700">
                <a:solidFill>
                  <a:schemeClr val="bg1"/>
                </a:solidFill>
                <a:round/>
                <a:headEnd/>
                <a:tailEnd/>
              </a:ln>
            </p:spPr>
            <p:txBody>
              <a:bodyPr wrap="none" lIns="0" tIns="0" rIns="0" bIns="0" anchor="ctr">
                <a:spAutoFit/>
              </a:bodyPr>
              <a:lstStyle/>
              <a:p>
                <a:endParaRPr lang="en-US"/>
              </a:p>
            </p:txBody>
          </p:sp>
          <p:sp>
            <p:nvSpPr>
              <p:cNvPr id="25765" name="Freeform 39"/>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25766" name="Freeform 40"/>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25767" name="Freeform 41"/>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25768" name="Freeform 42"/>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25769" name="Line 43"/>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5770" name="Line 44"/>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25760" name="Freeform 45"/>
            <p:cNvSpPr>
              <a:spLocks/>
            </p:cNvSpPr>
            <p:nvPr/>
          </p:nvSpPr>
          <p:spPr bwMode="auto">
            <a:xfrm>
              <a:off x="2689" y="2097"/>
              <a:ext cx="62" cy="351"/>
            </a:xfrm>
            <a:custGeom>
              <a:avLst/>
              <a:gdLst>
                <a:gd name="T0" fmla="*/ 3 w 168"/>
                <a:gd name="T1" fmla="*/ 18 h 944"/>
                <a:gd name="T2" fmla="*/ 0 w 168"/>
                <a:gd name="T3" fmla="*/ 0 h 944"/>
                <a:gd name="T4" fmla="*/ 0 w 168"/>
                <a:gd name="T5" fmla="*/ 1 h 944"/>
                <a:gd name="T6" fmla="*/ 2 w 168"/>
                <a:gd name="T7" fmla="*/ 17 h 944"/>
                <a:gd name="T8" fmla="*/ 3 w 168"/>
                <a:gd name="T9" fmla="*/ 18 h 944"/>
                <a:gd name="T10" fmla="*/ 0 60000 65536"/>
                <a:gd name="T11" fmla="*/ 0 60000 65536"/>
                <a:gd name="T12" fmla="*/ 0 60000 65536"/>
                <a:gd name="T13" fmla="*/ 0 60000 65536"/>
                <a:gd name="T14" fmla="*/ 0 60000 65536"/>
                <a:gd name="T15" fmla="*/ 0 w 168"/>
                <a:gd name="T16" fmla="*/ 0 h 944"/>
                <a:gd name="T17" fmla="*/ 168 w 168"/>
                <a:gd name="T18" fmla="*/ 944 h 944"/>
              </a:gdLst>
              <a:ahLst/>
              <a:cxnLst>
                <a:cxn ang="T10">
                  <a:pos x="T0" y="T1"/>
                </a:cxn>
                <a:cxn ang="T11">
                  <a:pos x="T2" y="T3"/>
                </a:cxn>
                <a:cxn ang="T12">
                  <a:pos x="T4" y="T5"/>
                </a:cxn>
                <a:cxn ang="T13">
                  <a:pos x="T6" y="T7"/>
                </a:cxn>
                <a:cxn ang="T14">
                  <a:pos x="T8" y="T9"/>
                </a:cxn>
              </a:cxnLst>
              <a:rect l="T15" t="T16" r="T17" b="T18"/>
              <a:pathLst>
                <a:path w="168" h="944">
                  <a:moveTo>
                    <a:pt x="168" y="944"/>
                  </a:moveTo>
                  <a:lnTo>
                    <a:pt x="24" y="0"/>
                  </a:lnTo>
                  <a:lnTo>
                    <a:pt x="0" y="48"/>
                  </a:lnTo>
                  <a:lnTo>
                    <a:pt x="128" y="920"/>
                  </a:lnTo>
                  <a:lnTo>
                    <a:pt x="168" y="944"/>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25761" name="Freeform 46"/>
            <p:cNvSpPr>
              <a:spLocks/>
            </p:cNvSpPr>
            <p:nvPr/>
          </p:nvSpPr>
          <p:spPr bwMode="auto">
            <a:xfrm>
              <a:off x="2382" y="1853"/>
              <a:ext cx="354" cy="78"/>
            </a:xfrm>
            <a:custGeom>
              <a:avLst/>
              <a:gdLst>
                <a:gd name="T0" fmla="*/ 0 w 952"/>
                <a:gd name="T1" fmla="*/ 1 h 208"/>
                <a:gd name="T2" fmla="*/ 1 w 952"/>
                <a:gd name="T3" fmla="*/ 0 h 208"/>
                <a:gd name="T4" fmla="*/ 18 w 952"/>
                <a:gd name="T5" fmla="*/ 3 h 208"/>
                <a:gd name="T6" fmla="*/ 18 w 952"/>
                <a:gd name="T7" fmla="*/ 4 h 208"/>
                <a:gd name="T8" fmla="*/ 0 w 952"/>
                <a:gd name="T9" fmla="*/ 1 h 208"/>
                <a:gd name="T10" fmla="*/ 0 60000 65536"/>
                <a:gd name="T11" fmla="*/ 0 60000 65536"/>
                <a:gd name="T12" fmla="*/ 0 60000 65536"/>
                <a:gd name="T13" fmla="*/ 0 60000 65536"/>
                <a:gd name="T14" fmla="*/ 0 60000 65536"/>
                <a:gd name="T15" fmla="*/ 0 w 952"/>
                <a:gd name="T16" fmla="*/ 0 h 208"/>
                <a:gd name="T17" fmla="*/ 952 w 952"/>
                <a:gd name="T18" fmla="*/ 208 h 208"/>
              </a:gdLst>
              <a:ahLst/>
              <a:cxnLst>
                <a:cxn ang="T10">
                  <a:pos x="T0" y="T1"/>
                </a:cxn>
                <a:cxn ang="T11">
                  <a:pos x="T2" y="T3"/>
                </a:cxn>
                <a:cxn ang="T12">
                  <a:pos x="T4" y="T5"/>
                </a:cxn>
                <a:cxn ang="T13">
                  <a:pos x="T6" y="T7"/>
                </a:cxn>
                <a:cxn ang="T14">
                  <a:pos x="T8" y="T9"/>
                </a:cxn>
              </a:cxnLst>
              <a:rect l="T15" t="T16" r="T17" b="T18"/>
              <a:pathLst>
                <a:path w="952" h="208">
                  <a:moveTo>
                    <a:pt x="0" y="40"/>
                  </a:moveTo>
                  <a:lnTo>
                    <a:pt x="88" y="0"/>
                  </a:lnTo>
                  <a:lnTo>
                    <a:pt x="936" y="160"/>
                  </a:lnTo>
                  <a:lnTo>
                    <a:pt x="952" y="208"/>
                  </a:lnTo>
                  <a:lnTo>
                    <a:pt x="0" y="40"/>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25762" name="Rectangle 47"/>
            <p:cNvSpPr>
              <a:spLocks noChangeArrowheads="1"/>
            </p:cNvSpPr>
            <p:nvPr/>
          </p:nvSpPr>
          <p:spPr bwMode="auto">
            <a:xfrm>
              <a:off x="2124" y="2018"/>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25763" name="Rectangle 48"/>
            <p:cNvSpPr>
              <a:spLocks noChangeArrowheads="1"/>
            </p:cNvSpPr>
            <p:nvPr/>
          </p:nvSpPr>
          <p:spPr bwMode="auto">
            <a:xfrm>
              <a:off x="2124" y="2426"/>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grpSp>
        <p:nvGrpSpPr>
          <p:cNvPr id="25616" name="Group 49"/>
          <p:cNvGrpSpPr>
            <a:grpSpLocks/>
          </p:cNvGrpSpPr>
          <p:nvPr/>
        </p:nvGrpSpPr>
        <p:grpSpPr bwMode="auto">
          <a:xfrm>
            <a:off x="2151063" y="1989138"/>
            <a:ext cx="822325" cy="817562"/>
            <a:chOff x="3360" y="800"/>
            <a:chExt cx="620" cy="616"/>
          </a:xfrm>
        </p:grpSpPr>
        <p:sp>
          <p:nvSpPr>
            <p:cNvPr id="25739" name="AutoShape 50"/>
            <p:cNvSpPr>
              <a:spLocks noChangeArrowheads="1"/>
            </p:cNvSpPr>
            <p:nvPr/>
          </p:nvSpPr>
          <p:spPr bwMode="auto">
            <a:xfrm>
              <a:off x="3360" y="800"/>
              <a:ext cx="620" cy="616"/>
            </a:xfrm>
            <a:prstGeom prst="roundRect">
              <a:avLst>
                <a:gd name="adj" fmla="val 16667"/>
              </a:avLst>
            </a:prstGeom>
            <a:solidFill>
              <a:srgbClr val="CCFFCC"/>
            </a:solidFill>
            <a:ln w="12700" algn="ctr">
              <a:solidFill>
                <a:schemeClr val="bg1"/>
              </a:solidFill>
              <a:round/>
              <a:headEnd/>
              <a:tailEnd/>
            </a:ln>
          </p:spPr>
          <p:txBody>
            <a:bodyPr lIns="0" tIns="0" rIns="0" bIns="0" anchor="ctr">
              <a:spAutoFit/>
            </a:bodyPr>
            <a:lstStyle/>
            <a:p>
              <a:endParaRPr lang="en-US"/>
            </a:p>
          </p:txBody>
        </p:sp>
        <p:sp>
          <p:nvSpPr>
            <p:cNvPr id="25740" name="Freeform 51"/>
            <p:cNvSpPr>
              <a:spLocks/>
            </p:cNvSpPr>
            <p:nvPr/>
          </p:nvSpPr>
          <p:spPr bwMode="auto">
            <a:xfrm>
              <a:off x="3403" y="830"/>
              <a:ext cx="212" cy="274"/>
            </a:xfrm>
            <a:custGeom>
              <a:avLst/>
              <a:gdLst>
                <a:gd name="T0" fmla="*/ 1 w 1052"/>
                <a:gd name="T1" fmla="*/ 2 h 1352"/>
                <a:gd name="T2" fmla="*/ 0 w 1052"/>
                <a:gd name="T3" fmla="*/ 2 h 1352"/>
                <a:gd name="T4" fmla="*/ 0 w 1052"/>
                <a:gd name="T5" fmla="*/ 1 h 1352"/>
                <a:gd name="T6" fmla="*/ 0 w 1052"/>
                <a:gd name="T7" fmla="*/ 1 h 1352"/>
                <a:gd name="T8" fmla="*/ 0 w 1052"/>
                <a:gd name="T9" fmla="*/ 1 h 1352"/>
                <a:gd name="T10" fmla="*/ 0 w 1052"/>
                <a:gd name="T11" fmla="*/ 0 h 1352"/>
                <a:gd name="T12" fmla="*/ 0 w 1052"/>
                <a:gd name="T13" fmla="*/ 0 h 1352"/>
                <a:gd name="T14" fmla="*/ 0 w 1052"/>
                <a:gd name="T15" fmla="*/ 0 h 1352"/>
                <a:gd name="T16" fmla="*/ 1 w 1052"/>
                <a:gd name="T17" fmla="*/ 0 h 1352"/>
                <a:gd name="T18" fmla="*/ 1 w 1052"/>
                <a:gd name="T19" fmla="*/ 0 h 1352"/>
                <a:gd name="T20" fmla="*/ 1 w 1052"/>
                <a:gd name="T21" fmla="*/ 0 h 1352"/>
                <a:gd name="T22" fmla="*/ 1 w 1052"/>
                <a:gd name="T23" fmla="*/ 0 h 1352"/>
                <a:gd name="T24" fmla="*/ 2 w 1052"/>
                <a:gd name="T25" fmla="*/ 0 h 1352"/>
                <a:gd name="T26" fmla="*/ 2 w 1052"/>
                <a:gd name="T27" fmla="*/ 1 h 1352"/>
                <a:gd name="T28" fmla="*/ 2 w 1052"/>
                <a:gd name="T29" fmla="*/ 1 h 1352"/>
                <a:gd name="T30" fmla="*/ 1 w 1052"/>
                <a:gd name="T31" fmla="*/ 2 h 1352"/>
                <a:gd name="T32" fmla="*/ 1 w 1052"/>
                <a:gd name="T33" fmla="*/ 2 h 1352"/>
                <a:gd name="T34" fmla="*/ 1 w 1052"/>
                <a:gd name="T35" fmla="*/ 2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25741" name="Group 52"/>
            <p:cNvGrpSpPr>
              <a:grpSpLocks/>
            </p:cNvGrpSpPr>
            <p:nvPr/>
          </p:nvGrpSpPr>
          <p:grpSpPr bwMode="auto">
            <a:xfrm flipH="1">
              <a:off x="3749" y="1171"/>
              <a:ext cx="212" cy="213"/>
              <a:chOff x="1350" y="686"/>
              <a:chExt cx="1132" cy="1132"/>
            </a:xfrm>
          </p:grpSpPr>
          <p:sp>
            <p:nvSpPr>
              <p:cNvPr id="25743" name="AutoShape 53"/>
              <p:cNvSpPr>
                <a:spLocks noChangeArrowheads="1"/>
              </p:cNvSpPr>
              <p:nvPr/>
            </p:nvSpPr>
            <p:spPr bwMode="auto">
              <a:xfrm>
                <a:off x="1350" y="686"/>
                <a:ext cx="1132" cy="1132"/>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pic>
            <p:nvPicPr>
              <p:cNvPr id="25744" name="Picture 54" descr="j015193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3" y="783"/>
                <a:ext cx="38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25742" name="Picture 55" descr="BS01887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81" y="829"/>
              <a:ext cx="382"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5617" name="Group 56"/>
          <p:cNvGrpSpPr>
            <a:grpSpLocks/>
          </p:cNvGrpSpPr>
          <p:nvPr/>
        </p:nvGrpSpPr>
        <p:grpSpPr bwMode="auto">
          <a:xfrm>
            <a:off x="2170113" y="4946650"/>
            <a:ext cx="517525" cy="658813"/>
            <a:chOff x="2401" y="425"/>
            <a:chExt cx="907" cy="1154"/>
          </a:xfrm>
        </p:grpSpPr>
        <p:sp>
          <p:nvSpPr>
            <p:cNvPr id="25733" name="Rectangle 57"/>
            <p:cNvSpPr>
              <a:spLocks noChangeArrowheads="1"/>
            </p:cNvSpPr>
            <p:nvPr/>
          </p:nvSpPr>
          <p:spPr bwMode="auto">
            <a:xfrm>
              <a:off x="2401" y="591"/>
              <a:ext cx="907" cy="988"/>
            </a:xfrm>
            <a:prstGeom prst="rect">
              <a:avLst/>
            </a:prstGeom>
            <a:solidFill>
              <a:srgbClr val="FFFFCC"/>
            </a:solidFill>
            <a:ln w="12700">
              <a:solidFill>
                <a:schemeClr val="bg1"/>
              </a:solidFill>
              <a:miter lim="800000"/>
              <a:headEnd/>
              <a:tailEnd/>
            </a:ln>
          </p:spPr>
          <p:txBody>
            <a:bodyPr wrap="none" anchor="ctr"/>
            <a:lstStyle/>
            <a:p>
              <a:endParaRPr lang="en-US"/>
            </a:p>
          </p:txBody>
        </p:sp>
        <p:sp>
          <p:nvSpPr>
            <p:cNvPr id="25734" name="Line 58"/>
            <p:cNvSpPr>
              <a:spLocks noChangeShapeType="1"/>
            </p:cNvSpPr>
            <p:nvPr/>
          </p:nvSpPr>
          <p:spPr bwMode="auto">
            <a:xfrm>
              <a:off x="2582" y="138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5735" name="Line 59"/>
            <p:cNvSpPr>
              <a:spLocks noChangeShapeType="1"/>
            </p:cNvSpPr>
            <p:nvPr/>
          </p:nvSpPr>
          <p:spPr bwMode="auto">
            <a:xfrm>
              <a:off x="2577" y="115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5736" name="Rectangle 60"/>
            <p:cNvSpPr>
              <a:spLocks noChangeArrowheads="1"/>
            </p:cNvSpPr>
            <p:nvPr/>
          </p:nvSpPr>
          <p:spPr bwMode="auto">
            <a:xfrm rot="2658430">
              <a:off x="2944" y="425"/>
              <a:ext cx="225" cy="506"/>
            </a:xfrm>
            <a:prstGeom prst="rect">
              <a:avLst/>
            </a:prstGeom>
            <a:solidFill>
              <a:srgbClr val="FF0000"/>
            </a:solidFill>
            <a:ln w="28575" algn="ctr">
              <a:solidFill>
                <a:srgbClr val="969696"/>
              </a:solidFill>
              <a:miter lim="800000"/>
              <a:headEnd/>
              <a:tailEnd/>
            </a:ln>
          </p:spPr>
          <p:txBody>
            <a:bodyPr wrap="none" lIns="0" tIns="0" rIns="0" bIns="0" anchor="ctr">
              <a:spAutoFit/>
            </a:bodyPr>
            <a:lstStyle/>
            <a:p>
              <a:endParaRPr lang="en-US"/>
            </a:p>
          </p:txBody>
        </p:sp>
        <p:sp>
          <p:nvSpPr>
            <p:cNvPr id="25737" name="Freeform 61"/>
            <p:cNvSpPr>
              <a:spLocks/>
            </p:cNvSpPr>
            <p:nvPr/>
          </p:nvSpPr>
          <p:spPr bwMode="auto">
            <a:xfrm>
              <a:off x="2643" y="789"/>
              <a:ext cx="309" cy="257"/>
            </a:xfrm>
            <a:custGeom>
              <a:avLst/>
              <a:gdLst>
                <a:gd name="T0" fmla="*/ 374 w 234"/>
                <a:gd name="T1" fmla="*/ 0 h 195"/>
                <a:gd name="T2" fmla="*/ 83 w 234"/>
                <a:gd name="T3" fmla="*/ 125 h 195"/>
                <a:gd name="T4" fmla="*/ 0 w 234"/>
                <a:gd name="T5" fmla="*/ 589 h 195"/>
                <a:gd name="T6" fmla="*/ 548 w 234"/>
                <a:gd name="T7" fmla="*/ 589 h 195"/>
                <a:gd name="T8" fmla="*/ 712 w 234"/>
                <a:gd name="T9" fmla="*/ 333 h 195"/>
                <a:gd name="T10" fmla="*/ 374 w 234"/>
                <a:gd name="T11" fmla="*/ 0 h 195"/>
                <a:gd name="T12" fmla="*/ 0 60000 65536"/>
                <a:gd name="T13" fmla="*/ 0 60000 65536"/>
                <a:gd name="T14" fmla="*/ 0 60000 65536"/>
                <a:gd name="T15" fmla="*/ 0 60000 65536"/>
                <a:gd name="T16" fmla="*/ 0 60000 65536"/>
                <a:gd name="T17" fmla="*/ 0 60000 65536"/>
                <a:gd name="T18" fmla="*/ 0 w 234"/>
                <a:gd name="T19" fmla="*/ 0 h 195"/>
                <a:gd name="T20" fmla="*/ 234 w 234"/>
                <a:gd name="T21" fmla="*/ 195 h 195"/>
              </a:gdLst>
              <a:ahLst/>
              <a:cxnLst>
                <a:cxn ang="T12">
                  <a:pos x="T0" y="T1"/>
                </a:cxn>
                <a:cxn ang="T13">
                  <a:pos x="T2" y="T3"/>
                </a:cxn>
                <a:cxn ang="T14">
                  <a:pos x="T4" y="T5"/>
                </a:cxn>
                <a:cxn ang="T15">
                  <a:pos x="T6" y="T7"/>
                </a:cxn>
                <a:cxn ang="T16">
                  <a:pos x="T8" y="T9"/>
                </a:cxn>
                <a:cxn ang="T17">
                  <a:pos x="T10" y="T11"/>
                </a:cxn>
              </a:cxnLst>
              <a:rect l="T18" t="T19" r="T20" b="T21"/>
              <a:pathLst>
                <a:path w="234" h="195">
                  <a:moveTo>
                    <a:pt x="123" y="0"/>
                  </a:moveTo>
                  <a:lnTo>
                    <a:pt x="27" y="42"/>
                  </a:lnTo>
                  <a:lnTo>
                    <a:pt x="0" y="195"/>
                  </a:lnTo>
                  <a:lnTo>
                    <a:pt x="180" y="195"/>
                  </a:lnTo>
                  <a:lnTo>
                    <a:pt x="234" y="111"/>
                  </a:lnTo>
                  <a:lnTo>
                    <a:pt x="123" y="0"/>
                  </a:lnTo>
                  <a:close/>
                </a:path>
              </a:pathLst>
            </a:custGeom>
            <a:solidFill>
              <a:srgbClr val="FFFFFF"/>
            </a:solidFill>
            <a:ln w="28575">
              <a:solidFill>
                <a:srgbClr val="969696"/>
              </a:solidFill>
              <a:round/>
              <a:headEnd/>
              <a:tailEnd/>
            </a:ln>
          </p:spPr>
          <p:txBody>
            <a:bodyPr wrap="none" lIns="0" tIns="0" rIns="0" bIns="0" anchor="ctr">
              <a:spAutoFit/>
            </a:bodyPr>
            <a:lstStyle/>
            <a:p>
              <a:endParaRPr lang="en-US"/>
            </a:p>
          </p:txBody>
        </p:sp>
        <p:sp>
          <p:nvSpPr>
            <p:cNvPr id="25738" name="Line 62"/>
            <p:cNvSpPr>
              <a:spLocks noChangeShapeType="1"/>
            </p:cNvSpPr>
            <p:nvPr/>
          </p:nvSpPr>
          <p:spPr bwMode="auto">
            <a:xfrm flipH="1">
              <a:off x="2703" y="891"/>
              <a:ext cx="147" cy="106"/>
            </a:xfrm>
            <a:prstGeom prst="line">
              <a:avLst/>
            </a:prstGeom>
            <a:noFill/>
            <a:ln w="28575">
              <a:solidFill>
                <a:srgbClr val="969696"/>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25618" name="Group 63"/>
          <p:cNvGrpSpPr>
            <a:grpSpLocks/>
          </p:cNvGrpSpPr>
          <p:nvPr/>
        </p:nvGrpSpPr>
        <p:grpSpPr bwMode="auto">
          <a:xfrm>
            <a:off x="2151063" y="2965450"/>
            <a:ext cx="822325" cy="817563"/>
            <a:chOff x="3360" y="800"/>
            <a:chExt cx="620" cy="616"/>
          </a:xfrm>
        </p:grpSpPr>
        <p:sp>
          <p:nvSpPr>
            <p:cNvPr id="25727" name="AutoShape 64"/>
            <p:cNvSpPr>
              <a:spLocks noChangeArrowheads="1"/>
            </p:cNvSpPr>
            <p:nvPr/>
          </p:nvSpPr>
          <p:spPr bwMode="auto">
            <a:xfrm>
              <a:off x="3360" y="800"/>
              <a:ext cx="620" cy="616"/>
            </a:xfrm>
            <a:prstGeom prst="roundRect">
              <a:avLst>
                <a:gd name="adj" fmla="val 16667"/>
              </a:avLst>
            </a:prstGeom>
            <a:solidFill>
              <a:srgbClr val="CCFFCC"/>
            </a:solidFill>
            <a:ln w="12700" algn="ctr">
              <a:solidFill>
                <a:schemeClr val="bg1"/>
              </a:solidFill>
              <a:round/>
              <a:headEnd/>
              <a:tailEnd/>
            </a:ln>
          </p:spPr>
          <p:txBody>
            <a:bodyPr lIns="0" tIns="0" rIns="0" bIns="0" anchor="ctr">
              <a:spAutoFit/>
            </a:bodyPr>
            <a:lstStyle/>
            <a:p>
              <a:endParaRPr lang="en-US"/>
            </a:p>
          </p:txBody>
        </p:sp>
        <p:sp>
          <p:nvSpPr>
            <p:cNvPr id="25728" name="Freeform 65"/>
            <p:cNvSpPr>
              <a:spLocks/>
            </p:cNvSpPr>
            <p:nvPr/>
          </p:nvSpPr>
          <p:spPr bwMode="auto">
            <a:xfrm>
              <a:off x="3403" y="830"/>
              <a:ext cx="212" cy="274"/>
            </a:xfrm>
            <a:custGeom>
              <a:avLst/>
              <a:gdLst>
                <a:gd name="T0" fmla="*/ 1 w 1052"/>
                <a:gd name="T1" fmla="*/ 2 h 1352"/>
                <a:gd name="T2" fmla="*/ 0 w 1052"/>
                <a:gd name="T3" fmla="*/ 2 h 1352"/>
                <a:gd name="T4" fmla="*/ 0 w 1052"/>
                <a:gd name="T5" fmla="*/ 1 h 1352"/>
                <a:gd name="T6" fmla="*/ 0 w 1052"/>
                <a:gd name="T7" fmla="*/ 1 h 1352"/>
                <a:gd name="T8" fmla="*/ 0 w 1052"/>
                <a:gd name="T9" fmla="*/ 1 h 1352"/>
                <a:gd name="T10" fmla="*/ 0 w 1052"/>
                <a:gd name="T11" fmla="*/ 0 h 1352"/>
                <a:gd name="T12" fmla="*/ 0 w 1052"/>
                <a:gd name="T13" fmla="*/ 0 h 1352"/>
                <a:gd name="T14" fmla="*/ 0 w 1052"/>
                <a:gd name="T15" fmla="*/ 0 h 1352"/>
                <a:gd name="T16" fmla="*/ 1 w 1052"/>
                <a:gd name="T17" fmla="*/ 0 h 1352"/>
                <a:gd name="T18" fmla="*/ 1 w 1052"/>
                <a:gd name="T19" fmla="*/ 0 h 1352"/>
                <a:gd name="T20" fmla="*/ 1 w 1052"/>
                <a:gd name="T21" fmla="*/ 0 h 1352"/>
                <a:gd name="T22" fmla="*/ 1 w 1052"/>
                <a:gd name="T23" fmla="*/ 0 h 1352"/>
                <a:gd name="T24" fmla="*/ 2 w 1052"/>
                <a:gd name="T25" fmla="*/ 0 h 1352"/>
                <a:gd name="T26" fmla="*/ 2 w 1052"/>
                <a:gd name="T27" fmla="*/ 1 h 1352"/>
                <a:gd name="T28" fmla="*/ 2 w 1052"/>
                <a:gd name="T29" fmla="*/ 1 h 1352"/>
                <a:gd name="T30" fmla="*/ 1 w 1052"/>
                <a:gd name="T31" fmla="*/ 2 h 1352"/>
                <a:gd name="T32" fmla="*/ 1 w 1052"/>
                <a:gd name="T33" fmla="*/ 2 h 1352"/>
                <a:gd name="T34" fmla="*/ 1 w 1052"/>
                <a:gd name="T35" fmla="*/ 2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25729" name="Group 66"/>
            <p:cNvGrpSpPr>
              <a:grpSpLocks/>
            </p:cNvGrpSpPr>
            <p:nvPr/>
          </p:nvGrpSpPr>
          <p:grpSpPr bwMode="auto">
            <a:xfrm flipH="1">
              <a:off x="3749" y="1171"/>
              <a:ext cx="212" cy="213"/>
              <a:chOff x="1350" y="686"/>
              <a:chExt cx="1132" cy="1132"/>
            </a:xfrm>
          </p:grpSpPr>
          <p:sp>
            <p:nvSpPr>
              <p:cNvPr id="25731" name="AutoShape 67"/>
              <p:cNvSpPr>
                <a:spLocks noChangeArrowheads="1"/>
              </p:cNvSpPr>
              <p:nvPr/>
            </p:nvSpPr>
            <p:spPr bwMode="auto">
              <a:xfrm>
                <a:off x="1350" y="686"/>
                <a:ext cx="1132" cy="1132"/>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pic>
            <p:nvPicPr>
              <p:cNvPr id="25732" name="Picture 68" descr="j015193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3" y="783"/>
                <a:ext cx="38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25730" name="Picture 69" descr="BS01887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81" y="829"/>
              <a:ext cx="382"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5619" name="Group 70"/>
          <p:cNvGrpSpPr>
            <a:grpSpLocks/>
          </p:cNvGrpSpPr>
          <p:nvPr/>
        </p:nvGrpSpPr>
        <p:grpSpPr bwMode="auto">
          <a:xfrm>
            <a:off x="2151063" y="3943350"/>
            <a:ext cx="822325" cy="817563"/>
            <a:chOff x="3360" y="800"/>
            <a:chExt cx="620" cy="616"/>
          </a:xfrm>
        </p:grpSpPr>
        <p:sp>
          <p:nvSpPr>
            <p:cNvPr id="25721" name="AutoShape 71"/>
            <p:cNvSpPr>
              <a:spLocks noChangeArrowheads="1"/>
            </p:cNvSpPr>
            <p:nvPr/>
          </p:nvSpPr>
          <p:spPr bwMode="auto">
            <a:xfrm>
              <a:off x="3360" y="800"/>
              <a:ext cx="620" cy="616"/>
            </a:xfrm>
            <a:prstGeom prst="roundRect">
              <a:avLst>
                <a:gd name="adj" fmla="val 16667"/>
              </a:avLst>
            </a:prstGeom>
            <a:solidFill>
              <a:srgbClr val="CCFFCC"/>
            </a:solidFill>
            <a:ln w="12700" algn="ctr">
              <a:solidFill>
                <a:schemeClr val="bg1"/>
              </a:solidFill>
              <a:round/>
              <a:headEnd/>
              <a:tailEnd/>
            </a:ln>
          </p:spPr>
          <p:txBody>
            <a:bodyPr lIns="0" tIns="0" rIns="0" bIns="0" anchor="ctr">
              <a:spAutoFit/>
            </a:bodyPr>
            <a:lstStyle/>
            <a:p>
              <a:endParaRPr lang="en-US"/>
            </a:p>
          </p:txBody>
        </p:sp>
        <p:sp>
          <p:nvSpPr>
            <p:cNvPr id="25722" name="Freeform 72"/>
            <p:cNvSpPr>
              <a:spLocks/>
            </p:cNvSpPr>
            <p:nvPr/>
          </p:nvSpPr>
          <p:spPr bwMode="auto">
            <a:xfrm>
              <a:off x="3403" y="830"/>
              <a:ext cx="212" cy="274"/>
            </a:xfrm>
            <a:custGeom>
              <a:avLst/>
              <a:gdLst>
                <a:gd name="T0" fmla="*/ 1 w 1052"/>
                <a:gd name="T1" fmla="*/ 2 h 1352"/>
                <a:gd name="T2" fmla="*/ 0 w 1052"/>
                <a:gd name="T3" fmla="*/ 2 h 1352"/>
                <a:gd name="T4" fmla="*/ 0 w 1052"/>
                <a:gd name="T5" fmla="*/ 1 h 1352"/>
                <a:gd name="T6" fmla="*/ 0 w 1052"/>
                <a:gd name="T7" fmla="*/ 1 h 1352"/>
                <a:gd name="T8" fmla="*/ 0 w 1052"/>
                <a:gd name="T9" fmla="*/ 1 h 1352"/>
                <a:gd name="T10" fmla="*/ 0 w 1052"/>
                <a:gd name="T11" fmla="*/ 0 h 1352"/>
                <a:gd name="T12" fmla="*/ 0 w 1052"/>
                <a:gd name="T13" fmla="*/ 0 h 1352"/>
                <a:gd name="T14" fmla="*/ 0 w 1052"/>
                <a:gd name="T15" fmla="*/ 0 h 1352"/>
                <a:gd name="T16" fmla="*/ 1 w 1052"/>
                <a:gd name="T17" fmla="*/ 0 h 1352"/>
                <a:gd name="T18" fmla="*/ 1 w 1052"/>
                <a:gd name="T19" fmla="*/ 0 h 1352"/>
                <a:gd name="T20" fmla="*/ 1 w 1052"/>
                <a:gd name="T21" fmla="*/ 0 h 1352"/>
                <a:gd name="T22" fmla="*/ 1 w 1052"/>
                <a:gd name="T23" fmla="*/ 0 h 1352"/>
                <a:gd name="T24" fmla="*/ 2 w 1052"/>
                <a:gd name="T25" fmla="*/ 0 h 1352"/>
                <a:gd name="T26" fmla="*/ 2 w 1052"/>
                <a:gd name="T27" fmla="*/ 1 h 1352"/>
                <a:gd name="T28" fmla="*/ 2 w 1052"/>
                <a:gd name="T29" fmla="*/ 1 h 1352"/>
                <a:gd name="T30" fmla="*/ 1 w 1052"/>
                <a:gd name="T31" fmla="*/ 2 h 1352"/>
                <a:gd name="T32" fmla="*/ 1 w 1052"/>
                <a:gd name="T33" fmla="*/ 2 h 1352"/>
                <a:gd name="T34" fmla="*/ 1 w 1052"/>
                <a:gd name="T35" fmla="*/ 2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25723" name="Group 73"/>
            <p:cNvGrpSpPr>
              <a:grpSpLocks/>
            </p:cNvGrpSpPr>
            <p:nvPr/>
          </p:nvGrpSpPr>
          <p:grpSpPr bwMode="auto">
            <a:xfrm flipH="1">
              <a:off x="3749" y="1171"/>
              <a:ext cx="212" cy="213"/>
              <a:chOff x="1350" y="686"/>
              <a:chExt cx="1132" cy="1132"/>
            </a:xfrm>
          </p:grpSpPr>
          <p:sp>
            <p:nvSpPr>
              <p:cNvPr id="25725" name="AutoShape 74"/>
              <p:cNvSpPr>
                <a:spLocks noChangeArrowheads="1"/>
              </p:cNvSpPr>
              <p:nvPr/>
            </p:nvSpPr>
            <p:spPr bwMode="auto">
              <a:xfrm>
                <a:off x="1350" y="686"/>
                <a:ext cx="1132" cy="1132"/>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pic>
            <p:nvPicPr>
              <p:cNvPr id="25726" name="Picture 75" descr="j015193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3" y="783"/>
                <a:ext cx="38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25724" name="Picture 76" descr="BS01887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81" y="829"/>
              <a:ext cx="382"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5620" name="Group 77"/>
          <p:cNvGrpSpPr>
            <a:grpSpLocks/>
          </p:cNvGrpSpPr>
          <p:nvPr/>
        </p:nvGrpSpPr>
        <p:grpSpPr bwMode="auto">
          <a:xfrm>
            <a:off x="2432050" y="5395913"/>
            <a:ext cx="517525" cy="658812"/>
            <a:chOff x="2401" y="425"/>
            <a:chExt cx="907" cy="1154"/>
          </a:xfrm>
        </p:grpSpPr>
        <p:sp>
          <p:nvSpPr>
            <p:cNvPr id="25715" name="Rectangle 78"/>
            <p:cNvSpPr>
              <a:spLocks noChangeArrowheads="1"/>
            </p:cNvSpPr>
            <p:nvPr/>
          </p:nvSpPr>
          <p:spPr bwMode="auto">
            <a:xfrm>
              <a:off x="2401" y="591"/>
              <a:ext cx="907" cy="988"/>
            </a:xfrm>
            <a:prstGeom prst="rect">
              <a:avLst/>
            </a:prstGeom>
            <a:solidFill>
              <a:srgbClr val="FFFFCC"/>
            </a:solidFill>
            <a:ln w="12700">
              <a:solidFill>
                <a:schemeClr val="bg1"/>
              </a:solidFill>
              <a:miter lim="800000"/>
              <a:headEnd/>
              <a:tailEnd/>
            </a:ln>
          </p:spPr>
          <p:txBody>
            <a:bodyPr wrap="none" anchor="ctr"/>
            <a:lstStyle/>
            <a:p>
              <a:endParaRPr lang="en-US"/>
            </a:p>
          </p:txBody>
        </p:sp>
        <p:sp>
          <p:nvSpPr>
            <p:cNvPr id="25716" name="Line 79"/>
            <p:cNvSpPr>
              <a:spLocks noChangeShapeType="1"/>
            </p:cNvSpPr>
            <p:nvPr/>
          </p:nvSpPr>
          <p:spPr bwMode="auto">
            <a:xfrm>
              <a:off x="2582" y="138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5717" name="Line 80"/>
            <p:cNvSpPr>
              <a:spLocks noChangeShapeType="1"/>
            </p:cNvSpPr>
            <p:nvPr/>
          </p:nvSpPr>
          <p:spPr bwMode="auto">
            <a:xfrm>
              <a:off x="2577" y="115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5718" name="Rectangle 81"/>
            <p:cNvSpPr>
              <a:spLocks noChangeArrowheads="1"/>
            </p:cNvSpPr>
            <p:nvPr/>
          </p:nvSpPr>
          <p:spPr bwMode="auto">
            <a:xfrm rot="2658430">
              <a:off x="2944" y="425"/>
              <a:ext cx="225" cy="506"/>
            </a:xfrm>
            <a:prstGeom prst="rect">
              <a:avLst/>
            </a:prstGeom>
            <a:solidFill>
              <a:srgbClr val="FF0000"/>
            </a:solidFill>
            <a:ln w="28575" algn="ctr">
              <a:solidFill>
                <a:srgbClr val="969696"/>
              </a:solidFill>
              <a:miter lim="800000"/>
              <a:headEnd/>
              <a:tailEnd/>
            </a:ln>
          </p:spPr>
          <p:txBody>
            <a:bodyPr wrap="none" lIns="0" tIns="0" rIns="0" bIns="0" anchor="ctr">
              <a:spAutoFit/>
            </a:bodyPr>
            <a:lstStyle/>
            <a:p>
              <a:endParaRPr lang="en-US"/>
            </a:p>
          </p:txBody>
        </p:sp>
        <p:sp>
          <p:nvSpPr>
            <p:cNvPr id="25719" name="Freeform 82"/>
            <p:cNvSpPr>
              <a:spLocks/>
            </p:cNvSpPr>
            <p:nvPr/>
          </p:nvSpPr>
          <p:spPr bwMode="auto">
            <a:xfrm>
              <a:off x="2643" y="789"/>
              <a:ext cx="309" cy="257"/>
            </a:xfrm>
            <a:custGeom>
              <a:avLst/>
              <a:gdLst>
                <a:gd name="T0" fmla="*/ 374 w 234"/>
                <a:gd name="T1" fmla="*/ 0 h 195"/>
                <a:gd name="T2" fmla="*/ 83 w 234"/>
                <a:gd name="T3" fmla="*/ 125 h 195"/>
                <a:gd name="T4" fmla="*/ 0 w 234"/>
                <a:gd name="T5" fmla="*/ 589 h 195"/>
                <a:gd name="T6" fmla="*/ 548 w 234"/>
                <a:gd name="T7" fmla="*/ 589 h 195"/>
                <a:gd name="T8" fmla="*/ 712 w 234"/>
                <a:gd name="T9" fmla="*/ 333 h 195"/>
                <a:gd name="T10" fmla="*/ 374 w 234"/>
                <a:gd name="T11" fmla="*/ 0 h 195"/>
                <a:gd name="T12" fmla="*/ 0 60000 65536"/>
                <a:gd name="T13" fmla="*/ 0 60000 65536"/>
                <a:gd name="T14" fmla="*/ 0 60000 65536"/>
                <a:gd name="T15" fmla="*/ 0 60000 65536"/>
                <a:gd name="T16" fmla="*/ 0 60000 65536"/>
                <a:gd name="T17" fmla="*/ 0 60000 65536"/>
                <a:gd name="T18" fmla="*/ 0 w 234"/>
                <a:gd name="T19" fmla="*/ 0 h 195"/>
                <a:gd name="T20" fmla="*/ 234 w 234"/>
                <a:gd name="T21" fmla="*/ 195 h 195"/>
              </a:gdLst>
              <a:ahLst/>
              <a:cxnLst>
                <a:cxn ang="T12">
                  <a:pos x="T0" y="T1"/>
                </a:cxn>
                <a:cxn ang="T13">
                  <a:pos x="T2" y="T3"/>
                </a:cxn>
                <a:cxn ang="T14">
                  <a:pos x="T4" y="T5"/>
                </a:cxn>
                <a:cxn ang="T15">
                  <a:pos x="T6" y="T7"/>
                </a:cxn>
                <a:cxn ang="T16">
                  <a:pos x="T8" y="T9"/>
                </a:cxn>
                <a:cxn ang="T17">
                  <a:pos x="T10" y="T11"/>
                </a:cxn>
              </a:cxnLst>
              <a:rect l="T18" t="T19" r="T20" b="T21"/>
              <a:pathLst>
                <a:path w="234" h="195">
                  <a:moveTo>
                    <a:pt x="123" y="0"/>
                  </a:moveTo>
                  <a:lnTo>
                    <a:pt x="27" y="42"/>
                  </a:lnTo>
                  <a:lnTo>
                    <a:pt x="0" y="195"/>
                  </a:lnTo>
                  <a:lnTo>
                    <a:pt x="180" y="195"/>
                  </a:lnTo>
                  <a:lnTo>
                    <a:pt x="234" y="111"/>
                  </a:lnTo>
                  <a:lnTo>
                    <a:pt x="123" y="0"/>
                  </a:lnTo>
                  <a:close/>
                </a:path>
              </a:pathLst>
            </a:custGeom>
            <a:solidFill>
              <a:srgbClr val="FFFFFF"/>
            </a:solidFill>
            <a:ln w="28575">
              <a:solidFill>
                <a:srgbClr val="969696"/>
              </a:solidFill>
              <a:round/>
              <a:headEnd/>
              <a:tailEnd/>
            </a:ln>
          </p:spPr>
          <p:txBody>
            <a:bodyPr wrap="none" lIns="0" tIns="0" rIns="0" bIns="0" anchor="ctr">
              <a:spAutoFit/>
            </a:bodyPr>
            <a:lstStyle/>
            <a:p>
              <a:endParaRPr lang="en-US"/>
            </a:p>
          </p:txBody>
        </p:sp>
        <p:sp>
          <p:nvSpPr>
            <p:cNvPr id="25720" name="Line 83"/>
            <p:cNvSpPr>
              <a:spLocks noChangeShapeType="1"/>
            </p:cNvSpPr>
            <p:nvPr/>
          </p:nvSpPr>
          <p:spPr bwMode="auto">
            <a:xfrm flipH="1">
              <a:off x="2703" y="891"/>
              <a:ext cx="147" cy="106"/>
            </a:xfrm>
            <a:prstGeom prst="line">
              <a:avLst/>
            </a:prstGeom>
            <a:noFill/>
            <a:ln w="28575">
              <a:solidFill>
                <a:srgbClr val="969696"/>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25621" name="Group 84"/>
          <p:cNvGrpSpPr>
            <a:grpSpLocks/>
          </p:cNvGrpSpPr>
          <p:nvPr/>
        </p:nvGrpSpPr>
        <p:grpSpPr bwMode="auto">
          <a:xfrm>
            <a:off x="2693988" y="5843588"/>
            <a:ext cx="517525" cy="658812"/>
            <a:chOff x="2401" y="425"/>
            <a:chExt cx="907" cy="1154"/>
          </a:xfrm>
        </p:grpSpPr>
        <p:sp>
          <p:nvSpPr>
            <p:cNvPr id="25709" name="Rectangle 85"/>
            <p:cNvSpPr>
              <a:spLocks noChangeArrowheads="1"/>
            </p:cNvSpPr>
            <p:nvPr/>
          </p:nvSpPr>
          <p:spPr bwMode="auto">
            <a:xfrm>
              <a:off x="2401" y="591"/>
              <a:ext cx="907" cy="988"/>
            </a:xfrm>
            <a:prstGeom prst="rect">
              <a:avLst/>
            </a:prstGeom>
            <a:solidFill>
              <a:srgbClr val="FFFFCC"/>
            </a:solidFill>
            <a:ln w="12700">
              <a:solidFill>
                <a:schemeClr val="bg1"/>
              </a:solidFill>
              <a:miter lim="800000"/>
              <a:headEnd/>
              <a:tailEnd/>
            </a:ln>
          </p:spPr>
          <p:txBody>
            <a:bodyPr wrap="none" anchor="ctr"/>
            <a:lstStyle/>
            <a:p>
              <a:endParaRPr lang="en-US"/>
            </a:p>
          </p:txBody>
        </p:sp>
        <p:sp>
          <p:nvSpPr>
            <p:cNvPr id="25710" name="Line 86"/>
            <p:cNvSpPr>
              <a:spLocks noChangeShapeType="1"/>
            </p:cNvSpPr>
            <p:nvPr/>
          </p:nvSpPr>
          <p:spPr bwMode="auto">
            <a:xfrm>
              <a:off x="2582" y="138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5711" name="Line 87"/>
            <p:cNvSpPr>
              <a:spLocks noChangeShapeType="1"/>
            </p:cNvSpPr>
            <p:nvPr/>
          </p:nvSpPr>
          <p:spPr bwMode="auto">
            <a:xfrm>
              <a:off x="2577" y="115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5712" name="Rectangle 88"/>
            <p:cNvSpPr>
              <a:spLocks noChangeArrowheads="1"/>
            </p:cNvSpPr>
            <p:nvPr/>
          </p:nvSpPr>
          <p:spPr bwMode="auto">
            <a:xfrm rot="2658430">
              <a:off x="2944" y="425"/>
              <a:ext cx="225" cy="506"/>
            </a:xfrm>
            <a:prstGeom prst="rect">
              <a:avLst/>
            </a:prstGeom>
            <a:solidFill>
              <a:srgbClr val="FF0000"/>
            </a:solidFill>
            <a:ln w="28575" algn="ctr">
              <a:solidFill>
                <a:srgbClr val="969696"/>
              </a:solidFill>
              <a:miter lim="800000"/>
              <a:headEnd/>
              <a:tailEnd/>
            </a:ln>
          </p:spPr>
          <p:txBody>
            <a:bodyPr wrap="none" lIns="0" tIns="0" rIns="0" bIns="0" anchor="ctr">
              <a:spAutoFit/>
            </a:bodyPr>
            <a:lstStyle/>
            <a:p>
              <a:endParaRPr lang="en-US"/>
            </a:p>
          </p:txBody>
        </p:sp>
        <p:sp>
          <p:nvSpPr>
            <p:cNvPr id="25713" name="Freeform 89"/>
            <p:cNvSpPr>
              <a:spLocks/>
            </p:cNvSpPr>
            <p:nvPr/>
          </p:nvSpPr>
          <p:spPr bwMode="auto">
            <a:xfrm>
              <a:off x="2643" y="789"/>
              <a:ext cx="309" cy="257"/>
            </a:xfrm>
            <a:custGeom>
              <a:avLst/>
              <a:gdLst>
                <a:gd name="T0" fmla="*/ 374 w 234"/>
                <a:gd name="T1" fmla="*/ 0 h 195"/>
                <a:gd name="T2" fmla="*/ 83 w 234"/>
                <a:gd name="T3" fmla="*/ 125 h 195"/>
                <a:gd name="T4" fmla="*/ 0 w 234"/>
                <a:gd name="T5" fmla="*/ 589 h 195"/>
                <a:gd name="T6" fmla="*/ 548 w 234"/>
                <a:gd name="T7" fmla="*/ 589 h 195"/>
                <a:gd name="T8" fmla="*/ 712 w 234"/>
                <a:gd name="T9" fmla="*/ 333 h 195"/>
                <a:gd name="T10" fmla="*/ 374 w 234"/>
                <a:gd name="T11" fmla="*/ 0 h 195"/>
                <a:gd name="T12" fmla="*/ 0 60000 65536"/>
                <a:gd name="T13" fmla="*/ 0 60000 65536"/>
                <a:gd name="T14" fmla="*/ 0 60000 65536"/>
                <a:gd name="T15" fmla="*/ 0 60000 65536"/>
                <a:gd name="T16" fmla="*/ 0 60000 65536"/>
                <a:gd name="T17" fmla="*/ 0 60000 65536"/>
                <a:gd name="T18" fmla="*/ 0 w 234"/>
                <a:gd name="T19" fmla="*/ 0 h 195"/>
                <a:gd name="T20" fmla="*/ 234 w 234"/>
                <a:gd name="T21" fmla="*/ 195 h 195"/>
              </a:gdLst>
              <a:ahLst/>
              <a:cxnLst>
                <a:cxn ang="T12">
                  <a:pos x="T0" y="T1"/>
                </a:cxn>
                <a:cxn ang="T13">
                  <a:pos x="T2" y="T3"/>
                </a:cxn>
                <a:cxn ang="T14">
                  <a:pos x="T4" y="T5"/>
                </a:cxn>
                <a:cxn ang="T15">
                  <a:pos x="T6" y="T7"/>
                </a:cxn>
                <a:cxn ang="T16">
                  <a:pos x="T8" y="T9"/>
                </a:cxn>
                <a:cxn ang="T17">
                  <a:pos x="T10" y="T11"/>
                </a:cxn>
              </a:cxnLst>
              <a:rect l="T18" t="T19" r="T20" b="T21"/>
              <a:pathLst>
                <a:path w="234" h="195">
                  <a:moveTo>
                    <a:pt x="123" y="0"/>
                  </a:moveTo>
                  <a:lnTo>
                    <a:pt x="27" y="42"/>
                  </a:lnTo>
                  <a:lnTo>
                    <a:pt x="0" y="195"/>
                  </a:lnTo>
                  <a:lnTo>
                    <a:pt x="180" y="195"/>
                  </a:lnTo>
                  <a:lnTo>
                    <a:pt x="234" y="111"/>
                  </a:lnTo>
                  <a:lnTo>
                    <a:pt x="123" y="0"/>
                  </a:lnTo>
                  <a:close/>
                </a:path>
              </a:pathLst>
            </a:custGeom>
            <a:solidFill>
              <a:srgbClr val="FFFFFF"/>
            </a:solidFill>
            <a:ln w="28575">
              <a:solidFill>
                <a:srgbClr val="969696"/>
              </a:solidFill>
              <a:round/>
              <a:headEnd/>
              <a:tailEnd/>
            </a:ln>
          </p:spPr>
          <p:txBody>
            <a:bodyPr wrap="none" lIns="0" tIns="0" rIns="0" bIns="0" anchor="ctr">
              <a:spAutoFit/>
            </a:bodyPr>
            <a:lstStyle/>
            <a:p>
              <a:endParaRPr lang="en-US"/>
            </a:p>
          </p:txBody>
        </p:sp>
        <p:sp>
          <p:nvSpPr>
            <p:cNvPr id="25714" name="Line 90"/>
            <p:cNvSpPr>
              <a:spLocks noChangeShapeType="1"/>
            </p:cNvSpPr>
            <p:nvPr/>
          </p:nvSpPr>
          <p:spPr bwMode="auto">
            <a:xfrm flipH="1">
              <a:off x="2703" y="891"/>
              <a:ext cx="147" cy="106"/>
            </a:xfrm>
            <a:prstGeom prst="line">
              <a:avLst/>
            </a:prstGeom>
            <a:noFill/>
            <a:ln w="28575">
              <a:solidFill>
                <a:srgbClr val="969696"/>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25622" name="Group 91"/>
          <p:cNvGrpSpPr>
            <a:grpSpLocks/>
          </p:cNvGrpSpPr>
          <p:nvPr/>
        </p:nvGrpSpPr>
        <p:grpSpPr bwMode="auto">
          <a:xfrm>
            <a:off x="3522663" y="4116388"/>
            <a:ext cx="509587" cy="493712"/>
            <a:chOff x="4200" y="2899"/>
            <a:chExt cx="915" cy="885"/>
          </a:xfrm>
        </p:grpSpPr>
        <p:sp>
          <p:nvSpPr>
            <p:cNvPr id="25692" name="Rectangle 92"/>
            <p:cNvSpPr>
              <a:spLocks noChangeArrowheads="1"/>
            </p:cNvSpPr>
            <p:nvPr/>
          </p:nvSpPr>
          <p:spPr bwMode="auto">
            <a:xfrm>
              <a:off x="4342" y="2960"/>
              <a:ext cx="771" cy="824"/>
            </a:xfrm>
            <a:prstGeom prst="rect">
              <a:avLst/>
            </a:prstGeom>
            <a:solidFill>
              <a:srgbClr val="CC9900"/>
            </a:solidFill>
            <a:ln w="12700" algn="ctr">
              <a:solidFill>
                <a:schemeClr val="bg1"/>
              </a:solidFill>
              <a:miter lim="800000"/>
              <a:headEnd/>
              <a:tailEnd/>
            </a:ln>
          </p:spPr>
          <p:txBody>
            <a:bodyPr lIns="0" tIns="0" rIns="0" bIns="0" anchor="ctr">
              <a:spAutoFit/>
            </a:bodyPr>
            <a:lstStyle/>
            <a:p>
              <a:endParaRPr lang="en-US"/>
            </a:p>
          </p:txBody>
        </p:sp>
        <p:sp>
          <p:nvSpPr>
            <p:cNvPr id="25693" name="AutoShape 93"/>
            <p:cNvSpPr>
              <a:spLocks noChangeArrowheads="1"/>
            </p:cNvSpPr>
            <p:nvPr/>
          </p:nvSpPr>
          <p:spPr bwMode="auto">
            <a:xfrm>
              <a:off x="4283" y="2958"/>
              <a:ext cx="832" cy="774"/>
            </a:xfrm>
            <a:prstGeom prst="parallelogram">
              <a:avLst>
                <a:gd name="adj" fmla="val 8371"/>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25694" name="AutoShape 94"/>
            <p:cNvSpPr>
              <a:spLocks noChangeArrowheads="1"/>
            </p:cNvSpPr>
            <p:nvPr/>
          </p:nvSpPr>
          <p:spPr bwMode="auto">
            <a:xfrm>
              <a:off x="4303" y="2984"/>
              <a:ext cx="788" cy="765"/>
            </a:xfrm>
            <a:prstGeom prst="parallelogram">
              <a:avLst>
                <a:gd name="adj" fmla="val 8021"/>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25695" name="AutoShape 95"/>
            <p:cNvSpPr>
              <a:spLocks noChangeArrowheads="1"/>
            </p:cNvSpPr>
            <p:nvPr/>
          </p:nvSpPr>
          <p:spPr bwMode="auto">
            <a:xfrm>
              <a:off x="4200" y="2960"/>
              <a:ext cx="912" cy="807"/>
            </a:xfrm>
            <a:prstGeom prst="parallelogram">
              <a:avLst>
                <a:gd name="adj" fmla="val 17627"/>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25696" name="Freeform 96"/>
            <p:cNvSpPr>
              <a:spLocks/>
            </p:cNvSpPr>
            <p:nvPr/>
          </p:nvSpPr>
          <p:spPr bwMode="auto">
            <a:xfrm>
              <a:off x="4374"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5697" name="Freeform 97"/>
            <p:cNvSpPr>
              <a:spLocks/>
            </p:cNvSpPr>
            <p:nvPr/>
          </p:nvSpPr>
          <p:spPr bwMode="auto">
            <a:xfrm>
              <a:off x="4470"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5698" name="Freeform 98"/>
            <p:cNvSpPr>
              <a:spLocks/>
            </p:cNvSpPr>
            <p:nvPr/>
          </p:nvSpPr>
          <p:spPr bwMode="auto">
            <a:xfrm>
              <a:off x="4566"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5699" name="Freeform 99"/>
            <p:cNvSpPr>
              <a:spLocks/>
            </p:cNvSpPr>
            <p:nvPr/>
          </p:nvSpPr>
          <p:spPr bwMode="auto">
            <a:xfrm>
              <a:off x="4662"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5700" name="Freeform 100"/>
            <p:cNvSpPr>
              <a:spLocks/>
            </p:cNvSpPr>
            <p:nvPr/>
          </p:nvSpPr>
          <p:spPr bwMode="auto">
            <a:xfrm>
              <a:off x="4758"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5701" name="Freeform 101"/>
            <p:cNvSpPr>
              <a:spLocks/>
            </p:cNvSpPr>
            <p:nvPr/>
          </p:nvSpPr>
          <p:spPr bwMode="auto">
            <a:xfrm>
              <a:off x="4854"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5702" name="Freeform 102"/>
            <p:cNvSpPr>
              <a:spLocks/>
            </p:cNvSpPr>
            <p:nvPr/>
          </p:nvSpPr>
          <p:spPr bwMode="auto">
            <a:xfrm>
              <a:off x="4950" y="2902"/>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5703" name="Line 103"/>
            <p:cNvSpPr>
              <a:spLocks noChangeShapeType="1"/>
            </p:cNvSpPr>
            <p:nvPr/>
          </p:nvSpPr>
          <p:spPr bwMode="auto">
            <a:xfrm>
              <a:off x="4386" y="3171"/>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5704" name="Line 104"/>
            <p:cNvSpPr>
              <a:spLocks noChangeShapeType="1"/>
            </p:cNvSpPr>
            <p:nvPr/>
          </p:nvSpPr>
          <p:spPr bwMode="auto">
            <a:xfrm>
              <a:off x="4359" y="3267"/>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5705" name="Line 105"/>
            <p:cNvSpPr>
              <a:spLocks noChangeShapeType="1"/>
            </p:cNvSpPr>
            <p:nvPr/>
          </p:nvSpPr>
          <p:spPr bwMode="auto">
            <a:xfrm>
              <a:off x="4692" y="3363"/>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5706" name="Line 106"/>
            <p:cNvSpPr>
              <a:spLocks noChangeShapeType="1"/>
            </p:cNvSpPr>
            <p:nvPr/>
          </p:nvSpPr>
          <p:spPr bwMode="auto">
            <a:xfrm>
              <a:off x="4332" y="3459"/>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5707" name="Line 107"/>
            <p:cNvSpPr>
              <a:spLocks noChangeShapeType="1"/>
            </p:cNvSpPr>
            <p:nvPr/>
          </p:nvSpPr>
          <p:spPr bwMode="auto">
            <a:xfrm>
              <a:off x="4656" y="3555"/>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5708" name="Line 108"/>
            <p:cNvSpPr>
              <a:spLocks noChangeShapeType="1"/>
            </p:cNvSpPr>
            <p:nvPr/>
          </p:nvSpPr>
          <p:spPr bwMode="auto">
            <a:xfrm>
              <a:off x="4638" y="3651"/>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25623" name="AutoShape 109"/>
          <p:cNvSpPr>
            <a:spLocks noChangeArrowheads="1"/>
          </p:cNvSpPr>
          <p:nvPr/>
        </p:nvSpPr>
        <p:spPr bwMode="auto">
          <a:xfrm>
            <a:off x="2990850" y="4154488"/>
            <a:ext cx="584200" cy="415925"/>
          </a:xfrm>
          <a:prstGeom prst="rightArrow">
            <a:avLst>
              <a:gd name="adj1" fmla="val 50000"/>
              <a:gd name="adj2" fmla="val 35115"/>
            </a:avLst>
          </a:prstGeom>
          <a:gradFill rotWithShape="1">
            <a:gsLst>
              <a:gs pos="0">
                <a:srgbClr val="CCFFCC"/>
              </a:gs>
              <a:gs pos="100000">
                <a:srgbClr val="000000"/>
              </a:gs>
            </a:gsLst>
            <a:lin ang="0" scaled="1"/>
          </a:gradFill>
          <a:ln w="12700" algn="ctr">
            <a:solidFill>
              <a:schemeClr val="bg1"/>
            </a:solidFill>
            <a:miter lim="800000"/>
            <a:headEnd/>
            <a:tailEnd/>
          </a:ln>
        </p:spPr>
        <p:txBody>
          <a:bodyPr lIns="0" tIns="0" rIns="0" bIns="0" anchor="ctr">
            <a:spAutoFit/>
          </a:bodyPr>
          <a:lstStyle/>
          <a:p>
            <a:endParaRPr lang="en-US"/>
          </a:p>
        </p:txBody>
      </p:sp>
      <p:grpSp>
        <p:nvGrpSpPr>
          <p:cNvPr id="25624" name="Group 110"/>
          <p:cNvGrpSpPr>
            <a:grpSpLocks/>
          </p:cNvGrpSpPr>
          <p:nvPr/>
        </p:nvGrpSpPr>
        <p:grpSpPr bwMode="auto">
          <a:xfrm>
            <a:off x="3502025" y="3149600"/>
            <a:ext cx="509588" cy="493713"/>
            <a:chOff x="4200" y="2899"/>
            <a:chExt cx="915" cy="885"/>
          </a:xfrm>
        </p:grpSpPr>
        <p:sp>
          <p:nvSpPr>
            <p:cNvPr id="25675" name="Rectangle 111"/>
            <p:cNvSpPr>
              <a:spLocks noChangeArrowheads="1"/>
            </p:cNvSpPr>
            <p:nvPr/>
          </p:nvSpPr>
          <p:spPr bwMode="auto">
            <a:xfrm>
              <a:off x="4342" y="2960"/>
              <a:ext cx="771" cy="824"/>
            </a:xfrm>
            <a:prstGeom prst="rect">
              <a:avLst/>
            </a:prstGeom>
            <a:solidFill>
              <a:srgbClr val="CC9900"/>
            </a:solidFill>
            <a:ln w="12700" algn="ctr">
              <a:solidFill>
                <a:schemeClr val="bg1"/>
              </a:solidFill>
              <a:miter lim="800000"/>
              <a:headEnd/>
              <a:tailEnd/>
            </a:ln>
          </p:spPr>
          <p:txBody>
            <a:bodyPr lIns="0" tIns="0" rIns="0" bIns="0" anchor="ctr">
              <a:spAutoFit/>
            </a:bodyPr>
            <a:lstStyle/>
            <a:p>
              <a:endParaRPr lang="en-US"/>
            </a:p>
          </p:txBody>
        </p:sp>
        <p:sp>
          <p:nvSpPr>
            <p:cNvPr id="25676" name="AutoShape 112"/>
            <p:cNvSpPr>
              <a:spLocks noChangeArrowheads="1"/>
            </p:cNvSpPr>
            <p:nvPr/>
          </p:nvSpPr>
          <p:spPr bwMode="auto">
            <a:xfrm>
              <a:off x="4283" y="2958"/>
              <a:ext cx="832" cy="774"/>
            </a:xfrm>
            <a:prstGeom prst="parallelogram">
              <a:avLst>
                <a:gd name="adj" fmla="val 8371"/>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25677" name="AutoShape 113"/>
            <p:cNvSpPr>
              <a:spLocks noChangeArrowheads="1"/>
            </p:cNvSpPr>
            <p:nvPr/>
          </p:nvSpPr>
          <p:spPr bwMode="auto">
            <a:xfrm>
              <a:off x="4303" y="2984"/>
              <a:ext cx="788" cy="765"/>
            </a:xfrm>
            <a:prstGeom prst="parallelogram">
              <a:avLst>
                <a:gd name="adj" fmla="val 8021"/>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25678" name="AutoShape 114"/>
            <p:cNvSpPr>
              <a:spLocks noChangeArrowheads="1"/>
            </p:cNvSpPr>
            <p:nvPr/>
          </p:nvSpPr>
          <p:spPr bwMode="auto">
            <a:xfrm>
              <a:off x="4200" y="2960"/>
              <a:ext cx="912" cy="807"/>
            </a:xfrm>
            <a:prstGeom prst="parallelogram">
              <a:avLst>
                <a:gd name="adj" fmla="val 17627"/>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25679" name="Freeform 115"/>
            <p:cNvSpPr>
              <a:spLocks/>
            </p:cNvSpPr>
            <p:nvPr/>
          </p:nvSpPr>
          <p:spPr bwMode="auto">
            <a:xfrm>
              <a:off x="4374"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5680" name="Freeform 116"/>
            <p:cNvSpPr>
              <a:spLocks/>
            </p:cNvSpPr>
            <p:nvPr/>
          </p:nvSpPr>
          <p:spPr bwMode="auto">
            <a:xfrm>
              <a:off x="4470"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5681" name="Freeform 117"/>
            <p:cNvSpPr>
              <a:spLocks/>
            </p:cNvSpPr>
            <p:nvPr/>
          </p:nvSpPr>
          <p:spPr bwMode="auto">
            <a:xfrm>
              <a:off x="4566"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5682" name="Freeform 118"/>
            <p:cNvSpPr>
              <a:spLocks/>
            </p:cNvSpPr>
            <p:nvPr/>
          </p:nvSpPr>
          <p:spPr bwMode="auto">
            <a:xfrm>
              <a:off x="4662"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5683" name="Freeform 119"/>
            <p:cNvSpPr>
              <a:spLocks/>
            </p:cNvSpPr>
            <p:nvPr/>
          </p:nvSpPr>
          <p:spPr bwMode="auto">
            <a:xfrm>
              <a:off x="4758"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5684" name="Freeform 120"/>
            <p:cNvSpPr>
              <a:spLocks/>
            </p:cNvSpPr>
            <p:nvPr/>
          </p:nvSpPr>
          <p:spPr bwMode="auto">
            <a:xfrm>
              <a:off x="4854"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5685" name="Freeform 121"/>
            <p:cNvSpPr>
              <a:spLocks/>
            </p:cNvSpPr>
            <p:nvPr/>
          </p:nvSpPr>
          <p:spPr bwMode="auto">
            <a:xfrm>
              <a:off x="4950" y="2902"/>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5686" name="Line 122"/>
            <p:cNvSpPr>
              <a:spLocks noChangeShapeType="1"/>
            </p:cNvSpPr>
            <p:nvPr/>
          </p:nvSpPr>
          <p:spPr bwMode="auto">
            <a:xfrm>
              <a:off x="4386" y="3171"/>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5687" name="Line 123"/>
            <p:cNvSpPr>
              <a:spLocks noChangeShapeType="1"/>
            </p:cNvSpPr>
            <p:nvPr/>
          </p:nvSpPr>
          <p:spPr bwMode="auto">
            <a:xfrm>
              <a:off x="4359" y="3267"/>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5688" name="Line 124"/>
            <p:cNvSpPr>
              <a:spLocks noChangeShapeType="1"/>
            </p:cNvSpPr>
            <p:nvPr/>
          </p:nvSpPr>
          <p:spPr bwMode="auto">
            <a:xfrm>
              <a:off x="4692" y="3363"/>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5689" name="Line 125"/>
            <p:cNvSpPr>
              <a:spLocks noChangeShapeType="1"/>
            </p:cNvSpPr>
            <p:nvPr/>
          </p:nvSpPr>
          <p:spPr bwMode="auto">
            <a:xfrm>
              <a:off x="4332" y="3459"/>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5690" name="Line 126"/>
            <p:cNvSpPr>
              <a:spLocks noChangeShapeType="1"/>
            </p:cNvSpPr>
            <p:nvPr/>
          </p:nvSpPr>
          <p:spPr bwMode="auto">
            <a:xfrm>
              <a:off x="4656" y="3555"/>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5691" name="Line 127"/>
            <p:cNvSpPr>
              <a:spLocks noChangeShapeType="1"/>
            </p:cNvSpPr>
            <p:nvPr/>
          </p:nvSpPr>
          <p:spPr bwMode="auto">
            <a:xfrm>
              <a:off x="4638" y="3651"/>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25625" name="AutoShape 128"/>
          <p:cNvSpPr>
            <a:spLocks noChangeArrowheads="1"/>
          </p:cNvSpPr>
          <p:nvPr/>
        </p:nvSpPr>
        <p:spPr bwMode="auto">
          <a:xfrm>
            <a:off x="2970213" y="3187700"/>
            <a:ext cx="584200" cy="415925"/>
          </a:xfrm>
          <a:prstGeom prst="rightArrow">
            <a:avLst>
              <a:gd name="adj1" fmla="val 50000"/>
              <a:gd name="adj2" fmla="val 35115"/>
            </a:avLst>
          </a:prstGeom>
          <a:gradFill rotWithShape="1">
            <a:gsLst>
              <a:gs pos="0">
                <a:srgbClr val="CCFFCC"/>
              </a:gs>
              <a:gs pos="100000">
                <a:srgbClr val="000000"/>
              </a:gs>
            </a:gsLst>
            <a:lin ang="0" scaled="1"/>
          </a:gradFill>
          <a:ln w="12700" algn="ctr">
            <a:solidFill>
              <a:schemeClr val="bg1"/>
            </a:solidFill>
            <a:miter lim="800000"/>
            <a:headEnd/>
            <a:tailEnd/>
          </a:ln>
        </p:spPr>
        <p:txBody>
          <a:bodyPr lIns="0" tIns="0" rIns="0" bIns="0" anchor="ctr">
            <a:spAutoFit/>
          </a:bodyPr>
          <a:lstStyle/>
          <a:p>
            <a:endParaRPr lang="en-US"/>
          </a:p>
        </p:txBody>
      </p:sp>
      <p:grpSp>
        <p:nvGrpSpPr>
          <p:cNvPr id="25626" name="Group 129"/>
          <p:cNvGrpSpPr>
            <a:grpSpLocks/>
          </p:cNvGrpSpPr>
          <p:nvPr/>
        </p:nvGrpSpPr>
        <p:grpSpPr bwMode="auto">
          <a:xfrm>
            <a:off x="3516313" y="2152650"/>
            <a:ext cx="509587" cy="493713"/>
            <a:chOff x="4200" y="2899"/>
            <a:chExt cx="915" cy="885"/>
          </a:xfrm>
        </p:grpSpPr>
        <p:sp>
          <p:nvSpPr>
            <p:cNvPr id="25658" name="Rectangle 130"/>
            <p:cNvSpPr>
              <a:spLocks noChangeArrowheads="1"/>
            </p:cNvSpPr>
            <p:nvPr/>
          </p:nvSpPr>
          <p:spPr bwMode="auto">
            <a:xfrm>
              <a:off x="4342" y="2960"/>
              <a:ext cx="771" cy="824"/>
            </a:xfrm>
            <a:prstGeom prst="rect">
              <a:avLst/>
            </a:prstGeom>
            <a:solidFill>
              <a:srgbClr val="CC9900"/>
            </a:solidFill>
            <a:ln w="12700" algn="ctr">
              <a:solidFill>
                <a:schemeClr val="bg1"/>
              </a:solidFill>
              <a:miter lim="800000"/>
              <a:headEnd/>
              <a:tailEnd/>
            </a:ln>
          </p:spPr>
          <p:txBody>
            <a:bodyPr lIns="0" tIns="0" rIns="0" bIns="0" anchor="ctr">
              <a:spAutoFit/>
            </a:bodyPr>
            <a:lstStyle/>
            <a:p>
              <a:endParaRPr lang="en-US"/>
            </a:p>
          </p:txBody>
        </p:sp>
        <p:sp>
          <p:nvSpPr>
            <p:cNvPr id="25659" name="AutoShape 131"/>
            <p:cNvSpPr>
              <a:spLocks noChangeArrowheads="1"/>
            </p:cNvSpPr>
            <p:nvPr/>
          </p:nvSpPr>
          <p:spPr bwMode="auto">
            <a:xfrm>
              <a:off x="4283" y="2958"/>
              <a:ext cx="832" cy="774"/>
            </a:xfrm>
            <a:prstGeom prst="parallelogram">
              <a:avLst>
                <a:gd name="adj" fmla="val 8371"/>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25660" name="AutoShape 132"/>
            <p:cNvSpPr>
              <a:spLocks noChangeArrowheads="1"/>
            </p:cNvSpPr>
            <p:nvPr/>
          </p:nvSpPr>
          <p:spPr bwMode="auto">
            <a:xfrm>
              <a:off x="4303" y="2984"/>
              <a:ext cx="788" cy="765"/>
            </a:xfrm>
            <a:prstGeom prst="parallelogram">
              <a:avLst>
                <a:gd name="adj" fmla="val 8021"/>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25661" name="AutoShape 133"/>
            <p:cNvSpPr>
              <a:spLocks noChangeArrowheads="1"/>
            </p:cNvSpPr>
            <p:nvPr/>
          </p:nvSpPr>
          <p:spPr bwMode="auto">
            <a:xfrm>
              <a:off x="4200" y="2960"/>
              <a:ext cx="912" cy="807"/>
            </a:xfrm>
            <a:prstGeom prst="parallelogram">
              <a:avLst>
                <a:gd name="adj" fmla="val 17627"/>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25662" name="Freeform 134"/>
            <p:cNvSpPr>
              <a:spLocks/>
            </p:cNvSpPr>
            <p:nvPr/>
          </p:nvSpPr>
          <p:spPr bwMode="auto">
            <a:xfrm>
              <a:off x="4374"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5663" name="Freeform 135"/>
            <p:cNvSpPr>
              <a:spLocks/>
            </p:cNvSpPr>
            <p:nvPr/>
          </p:nvSpPr>
          <p:spPr bwMode="auto">
            <a:xfrm>
              <a:off x="4470"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5664" name="Freeform 136"/>
            <p:cNvSpPr>
              <a:spLocks/>
            </p:cNvSpPr>
            <p:nvPr/>
          </p:nvSpPr>
          <p:spPr bwMode="auto">
            <a:xfrm>
              <a:off x="4566"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5665" name="Freeform 137"/>
            <p:cNvSpPr>
              <a:spLocks/>
            </p:cNvSpPr>
            <p:nvPr/>
          </p:nvSpPr>
          <p:spPr bwMode="auto">
            <a:xfrm>
              <a:off x="4662"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5666" name="Freeform 138"/>
            <p:cNvSpPr>
              <a:spLocks/>
            </p:cNvSpPr>
            <p:nvPr/>
          </p:nvSpPr>
          <p:spPr bwMode="auto">
            <a:xfrm>
              <a:off x="4758"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5667" name="Freeform 139"/>
            <p:cNvSpPr>
              <a:spLocks/>
            </p:cNvSpPr>
            <p:nvPr/>
          </p:nvSpPr>
          <p:spPr bwMode="auto">
            <a:xfrm>
              <a:off x="4854"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5668" name="Freeform 140"/>
            <p:cNvSpPr>
              <a:spLocks/>
            </p:cNvSpPr>
            <p:nvPr/>
          </p:nvSpPr>
          <p:spPr bwMode="auto">
            <a:xfrm>
              <a:off x="4950" y="2902"/>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5669" name="Line 141"/>
            <p:cNvSpPr>
              <a:spLocks noChangeShapeType="1"/>
            </p:cNvSpPr>
            <p:nvPr/>
          </p:nvSpPr>
          <p:spPr bwMode="auto">
            <a:xfrm>
              <a:off x="4386" y="3171"/>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5670" name="Line 142"/>
            <p:cNvSpPr>
              <a:spLocks noChangeShapeType="1"/>
            </p:cNvSpPr>
            <p:nvPr/>
          </p:nvSpPr>
          <p:spPr bwMode="auto">
            <a:xfrm>
              <a:off x="4359" y="3267"/>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5671" name="Line 143"/>
            <p:cNvSpPr>
              <a:spLocks noChangeShapeType="1"/>
            </p:cNvSpPr>
            <p:nvPr/>
          </p:nvSpPr>
          <p:spPr bwMode="auto">
            <a:xfrm>
              <a:off x="4692" y="3363"/>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5672" name="Line 144"/>
            <p:cNvSpPr>
              <a:spLocks noChangeShapeType="1"/>
            </p:cNvSpPr>
            <p:nvPr/>
          </p:nvSpPr>
          <p:spPr bwMode="auto">
            <a:xfrm>
              <a:off x="4332" y="3459"/>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5673" name="Line 145"/>
            <p:cNvSpPr>
              <a:spLocks noChangeShapeType="1"/>
            </p:cNvSpPr>
            <p:nvPr/>
          </p:nvSpPr>
          <p:spPr bwMode="auto">
            <a:xfrm>
              <a:off x="4656" y="3555"/>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5674" name="Line 146"/>
            <p:cNvSpPr>
              <a:spLocks noChangeShapeType="1"/>
            </p:cNvSpPr>
            <p:nvPr/>
          </p:nvSpPr>
          <p:spPr bwMode="auto">
            <a:xfrm>
              <a:off x="4638" y="3651"/>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25627" name="AutoShape 147"/>
          <p:cNvSpPr>
            <a:spLocks noChangeArrowheads="1"/>
          </p:cNvSpPr>
          <p:nvPr/>
        </p:nvSpPr>
        <p:spPr bwMode="auto">
          <a:xfrm>
            <a:off x="2984500" y="2190750"/>
            <a:ext cx="584200" cy="415925"/>
          </a:xfrm>
          <a:prstGeom prst="rightArrow">
            <a:avLst>
              <a:gd name="adj1" fmla="val 50000"/>
              <a:gd name="adj2" fmla="val 35115"/>
            </a:avLst>
          </a:prstGeom>
          <a:gradFill rotWithShape="1">
            <a:gsLst>
              <a:gs pos="0">
                <a:srgbClr val="CCFFCC"/>
              </a:gs>
              <a:gs pos="100000">
                <a:srgbClr val="000000"/>
              </a:gs>
            </a:gsLst>
            <a:lin ang="0" scaled="1"/>
          </a:gradFill>
          <a:ln w="12700" algn="ctr">
            <a:solidFill>
              <a:schemeClr val="bg1"/>
            </a:solidFill>
            <a:miter lim="800000"/>
            <a:headEnd/>
            <a:tailEnd/>
          </a:ln>
        </p:spPr>
        <p:txBody>
          <a:bodyPr lIns="0" tIns="0" rIns="0" bIns="0" anchor="ctr">
            <a:spAutoFit/>
          </a:bodyPr>
          <a:lstStyle/>
          <a:p>
            <a:endParaRPr lang="en-US"/>
          </a:p>
        </p:txBody>
      </p:sp>
      <p:sp>
        <p:nvSpPr>
          <p:cNvPr id="25628" name="Text Box 148"/>
          <p:cNvSpPr txBox="1">
            <a:spLocks noChangeArrowheads="1"/>
          </p:cNvSpPr>
          <p:nvPr/>
        </p:nvSpPr>
        <p:spPr bwMode="auto">
          <a:xfrm>
            <a:off x="1104900" y="2090738"/>
            <a:ext cx="1011238"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r" eaLnBrk="1" hangingPunct="1"/>
            <a:r>
              <a:rPr lang="en-US" sz="1800" b="1"/>
              <a:t>collision</a:t>
            </a:r>
          </a:p>
        </p:txBody>
      </p:sp>
      <p:sp>
        <p:nvSpPr>
          <p:cNvPr id="25629" name="Text Box 149"/>
          <p:cNvSpPr txBox="1">
            <a:spLocks noChangeArrowheads="1"/>
          </p:cNvSpPr>
          <p:nvPr/>
        </p:nvSpPr>
        <p:spPr bwMode="auto">
          <a:xfrm>
            <a:off x="1104900" y="3089275"/>
            <a:ext cx="1011238"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r" eaLnBrk="1" hangingPunct="1"/>
            <a:r>
              <a:rPr lang="en-US" sz="1800" b="1"/>
              <a:t>med pay</a:t>
            </a:r>
          </a:p>
        </p:txBody>
      </p:sp>
      <p:sp>
        <p:nvSpPr>
          <p:cNvPr id="25630" name="Text Box 150"/>
          <p:cNvSpPr txBox="1">
            <a:spLocks noChangeArrowheads="1"/>
          </p:cNvSpPr>
          <p:nvPr/>
        </p:nvSpPr>
        <p:spPr bwMode="auto">
          <a:xfrm>
            <a:off x="1104900" y="4075113"/>
            <a:ext cx="1011238"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r" eaLnBrk="1" hangingPunct="1"/>
            <a:r>
              <a:rPr lang="en-US" sz="1800" b="1"/>
              <a:t>liability</a:t>
            </a:r>
          </a:p>
        </p:txBody>
      </p:sp>
      <p:grpSp>
        <p:nvGrpSpPr>
          <p:cNvPr id="25631" name="Group 151"/>
          <p:cNvGrpSpPr>
            <a:grpSpLocks/>
          </p:cNvGrpSpPr>
          <p:nvPr/>
        </p:nvGrpSpPr>
        <p:grpSpPr bwMode="auto">
          <a:xfrm>
            <a:off x="1844675" y="1155700"/>
            <a:ext cx="2386013" cy="674688"/>
            <a:chOff x="1162" y="786"/>
            <a:chExt cx="1503" cy="425"/>
          </a:xfrm>
        </p:grpSpPr>
        <p:grpSp>
          <p:nvGrpSpPr>
            <p:cNvPr id="25642" name="Group 152"/>
            <p:cNvGrpSpPr>
              <a:grpSpLocks/>
            </p:cNvGrpSpPr>
            <p:nvPr/>
          </p:nvGrpSpPr>
          <p:grpSpPr bwMode="auto">
            <a:xfrm>
              <a:off x="1481" y="786"/>
              <a:ext cx="631" cy="425"/>
              <a:chOff x="2984" y="3331"/>
              <a:chExt cx="845" cy="569"/>
            </a:xfrm>
          </p:grpSpPr>
          <p:sp>
            <p:nvSpPr>
              <p:cNvPr id="25645" name="AutoShape 153"/>
              <p:cNvSpPr>
                <a:spLocks noChangeArrowheads="1"/>
              </p:cNvSpPr>
              <p:nvPr/>
            </p:nvSpPr>
            <p:spPr bwMode="auto">
              <a:xfrm>
                <a:off x="2984" y="3331"/>
                <a:ext cx="558" cy="569"/>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grpSp>
            <p:nvGrpSpPr>
              <p:cNvPr id="25646" name="Group 154"/>
              <p:cNvGrpSpPr>
                <a:grpSpLocks/>
              </p:cNvGrpSpPr>
              <p:nvPr/>
            </p:nvGrpSpPr>
            <p:grpSpPr bwMode="auto">
              <a:xfrm>
                <a:off x="3386" y="3487"/>
                <a:ext cx="443" cy="398"/>
                <a:chOff x="4838" y="2218"/>
                <a:chExt cx="395" cy="355"/>
              </a:xfrm>
            </p:grpSpPr>
            <p:sp>
              <p:nvSpPr>
                <p:cNvPr id="25647" name="Freeform 155"/>
                <p:cNvSpPr>
                  <a:spLocks/>
                </p:cNvSpPr>
                <p:nvPr/>
              </p:nvSpPr>
              <p:spPr bwMode="auto">
                <a:xfrm>
                  <a:off x="4888" y="2251"/>
                  <a:ext cx="294" cy="113"/>
                </a:xfrm>
                <a:custGeom>
                  <a:avLst/>
                  <a:gdLst>
                    <a:gd name="T0" fmla="*/ 13 w 839"/>
                    <a:gd name="T1" fmla="*/ 4 h 319"/>
                    <a:gd name="T2" fmla="*/ 12 w 839"/>
                    <a:gd name="T3" fmla="*/ 3 h 319"/>
                    <a:gd name="T4" fmla="*/ 12 w 839"/>
                    <a:gd name="T5" fmla="*/ 3 h 319"/>
                    <a:gd name="T6" fmla="*/ 11 w 839"/>
                    <a:gd name="T7" fmla="*/ 3 h 319"/>
                    <a:gd name="T8" fmla="*/ 11 w 839"/>
                    <a:gd name="T9" fmla="*/ 4 h 319"/>
                    <a:gd name="T10" fmla="*/ 11 w 839"/>
                    <a:gd name="T11" fmla="*/ 4 h 319"/>
                    <a:gd name="T12" fmla="*/ 11 w 839"/>
                    <a:gd name="T13" fmla="*/ 4 h 319"/>
                    <a:gd name="T14" fmla="*/ 11 w 839"/>
                    <a:gd name="T15" fmla="*/ 4 h 319"/>
                    <a:gd name="T16" fmla="*/ 10 w 839"/>
                    <a:gd name="T17" fmla="*/ 4 h 319"/>
                    <a:gd name="T18" fmla="*/ 9 w 839"/>
                    <a:gd name="T19" fmla="*/ 4 h 319"/>
                    <a:gd name="T20" fmla="*/ 9 w 839"/>
                    <a:gd name="T21" fmla="*/ 3 h 319"/>
                    <a:gd name="T22" fmla="*/ 9 w 839"/>
                    <a:gd name="T23" fmla="*/ 3 h 319"/>
                    <a:gd name="T24" fmla="*/ 8 w 839"/>
                    <a:gd name="T25" fmla="*/ 2 h 319"/>
                    <a:gd name="T26" fmla="*/ 7 w 839"/>
                    <a:gd name="T27" fmla="*/ 2 h 319"/>
                    <a:gd name="T28" fmla="*/ 6 w 839"/>
                    <a:gd name="T29" fmla="*/ 2 h 319"/>
                    <a:gd name="T30" fmla="*/ 6 w 839"/>
                    <a:gd name="T31" fmla="*/ 1 h 319"/>
                    <a:gd name="T32" fmla="*/ 5 w 839"/>
                    <a:gd name="T33" fmla="*/ 1 h 319"/>
                    <a:gd name="T34" fmla="*/ 4 w 839"/>
                    <a:gd name="T35" fmla="*/ 1 h 319"/>
                    <a:gd name="T36" fmla="*/ 3 w 839"/>
                    <a:gd name="T37" fmla="*/ 2 h 319"/>
                    <a:gd name="T38" fmla="*/ 3 w 839"/>
                    <a:gd name="T39" fmla="*/ 2 h 319"/>
                    <a:gd name="T40" fmla="*/ 2 w 839"/>
                    <a:gd name="T41" fmla="*/ 2 h 319"/>
                    <a:gd name="T42" fmla="*/ 2 w 839"/>
                    <a:gd name="T43" fmla="*/ 2 h 319"/>
                    <a:gd name="T44" fmla="*/ 2 w 839"/>
                    <a:gd name="T45" fmla="*/ 2 h 319"/>
                    <a:gd name="T46" fmla="*/ 2 w 839"/>
                    <a:gd name="T47" fmla="*/ 1 h 319"/>
                    <a:gd name="T48" fmla="*/ 2 w 839"/>
                    <a:gd name="T49" fmla="*/ 1 h 319"/>
                    <a:gd name="T50" fmla="*/ 1 w 839"/>
                    <a:gd name="T51" fmla="*/ 0 h 319"/>
                    <a:gd name="T52" fmla="*/ 1 w 839"/>
                    <a:gd name="T53" fmla="*/ 0 h 319"/>
                    <a:gd name="T54" fmla="*/ 0 w 839"/>
                    <a:gd name="T55" fmla="*/ 0 h 319"/>
                    <a:gd name="T56" fmla="*/ 0 w 839"/>
                    <a:gd name="T57" fmla="*/ 1 h 319"/>
                    <a:gd name="T58" fmla="*/ 0 w 839"/>
                    <a:gd name="T59" fmla="*/ 1 h 319"/>
                    <a:gd name="T60" fmla="*/ 1 w 839"/>
                    <a:gd name="T61" fmla="*/ 2 h 319"/>
                    <a:gd name="T62" fmla="*/ 1 w 839"/>
                    <a:gd name="T63" fmla="*/ 2 h 319"/>
                    <a:gd name="T64" fmla="*/ 1 w 839"/>
                    <a:gd name="T65" fmla="*/ 2 h 319"/>
                    <a:gd name="T66" fmla="*/ 2 w 839"/>
                    <a:gd name="T67" fmla="*/ 2 h 319"/>
                    <a:gd name="T68" fmla="*/ 3 w 839"/>
                    <a:gd name="T69" fmla="*/ 2 h 319"/>
                    <a:gd name="T70" fmla="*/ 4 w 839"/>
                    <a:gd name="T71" fmla="*/ 2 h 319"/>
                    <a:gd name="T72" fmla="*/ 4 w 839"/>
                    <a:gd name="T73" fmla="*/ 2 h 319"/>
                    <a:gd name="T74" fmla="*/ 5 w 839"/>
                    <a:gd name="T75" fmla="*/ 2 h 319"/>
                    <a:gd name="T76" fmla="*/ 6 w 839"/>
                    <a:gd name="T77" fmla="*/ 3 h 319"/>
                    <a:gd name="T78" fmla="*/ 7 w 839"/>
                    <a:gd name="T79" fmla="*/ 3 h 319"/>
                    <a:gd name="T80" fmla="*/ 8 w 839"/>
                    <a:gd name="T81" fmla="*/ 4 h 319"/>
                    <a:gd name="T82" fmla="*/ 9 w 839"/>
                    <a:gd name="T83" fmla="*/ 4 h 319"/>
                    <a:gd name="T84" fmla="*/ 9 w 839"/>
                    <a:gd name="T85" fmla="*/ 4 h 319"/>
                    <a:gd name="T86" fmla="*/ 10 w 839"/>
                    <a:gd name="T87" fmla="*/ 5 h 319"/>
                    <a:gd name="T88" fmla="*/ 11 w 839"/>
                    <a:gd name="T89" fmla="*/ 5 h 319"/>
                    <a:gd name="T90" fmla="*/ 12 w 839"/>
                    <a:gd name="T91" fmla="*/ 5 h 319"/>
                    <a:gd name="T92" fmla="*/ 12 w 839"/>
                    <a:gd name="T93" fmla="*/ 5 h 319"/>
                    <a:gd name="T94" fmla="*/ 13 w 839"/>
                    <a:gd name="T95" fmla="*/ 4 h 319"/>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839"/>
                    <a:gd name="T145" fmla="*/ 0 h 319"/>
                    <a:gd name="T146" fmla="*/ 839 w 839"/>
                    <a:gd name="T147" fmla="*/ 319 h 319"/>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839" h="319">
                      <a:moveTo>
                        <a:pt x="839" y="242"/>
                      </a:moveTo>
                      <a:lnTo>
                        <a:pt x="837" y="229"/>
                      </a:lnTo>
                      <a:lnTo>
                        <a:pt x="834" y="216"/>
                      </a:lnTo>
                      <a:lnTo>
                        <a:pt x="828" y="204"/>
                      </a:lnTo>
                      <a:lnTo>
                        <a:pt x="821" y="195"/>
                      </a:lnTo>
                      <a:lnTo>
                        <a:pt x="812" y="186"/>
                      </a:lnTo>
                      <a:lnTo>
                        <a:pt x="801" y="180"/>
                      </a:lnTo>
                      <a:lnTo>
                        <a:pt x="789" y="177"/>
                      </a:lnTo>
                      <a:lnTo>
                        <a:pt x="777" y="175"/>
                      </a:lnTo>
                      <a:lnTo>
                        <a:pt x="765" y="177"/>
                      </a:lnTo>
                      <a:lnTo>
                        <a:pt x="753" y="180"/>
                      </a:lnTo>
                      <a:lnTo>
                        <a:pt x="742" y="186"/>
                      </a:lnTo>
                      <a:lnTo>
                        <a:pt x="731" y="195"/>
                      </a:lnTo>
                      <a:lnTo>
                        <a:pt x="724" y="204"/>
                      </a:lnTo>
                      <a:lnTo>
                        <a:pt x="718" y="216"/>
                      </a:lnTo>
                      <a:lnTo>
                        <a:pt x="715" y="229"/>
                      </a:lnTo>
                      <a:lnTo>
                        <a:pt x="713" y="242"/>
                      </a:lnTo>
                      <a:lnTo>
                        <a:pt x="713" y="247"/>
                      </a:lnTo>
                      <a:lnTo>
                        <a:pt x="715" y="251"/>
                      </a:lnTo>
                      <a:lnTo>
                        <a:pt x="715" y="257"/>
                      </a:lnTo>
                      <a:lnTo>
                        <a:pt x="716" y="262"/>
                      </a:lnTo>
                      <a:lnTo>
                        <a:pt x="707" y="262"/>
                      </a:lnTo>
                      <a:lnTo>
                        <a:pt x="698" y="260"/>
                      </a:lnTo>
                      <a:lnTo>
                        <a:pt x="690" y="259"/>
                      </a:lnTo>
                      <a:lnTo>
                        <a:pt x="681" y="256"/>
                      </a:lnTo>
                      <a:lnTo>
                        <a:pt x="672" y="251"/>
                      </a:lnTo>
                      <a:lnTo>
                        <a:pt x="663" y="247"/>
                      </a:lnTo>
                      <a:lnTo>
                        <a:pt x="655" y="242"/>
                      </a:lnTo>
                      <a:lnTo>
                        <a:pt x="648" y="238"/>
                      </a:lnTo>
                      <a:lnTo>
                        <a:pt x="639" y="232"/>
                      </a:lnTo>
                      <a:lnTo>
                        <a:pt x="630" y="222"/>
                      </a:lnTo>
                      <a:lnTo>
                        <a:pt x="619" y="215"/>
                      </a:lnTo>
                      <a:lnTo>
                        <a:pt x="610" y="204"/>
                      </a:lnTo>
                      <a:lnTo>
                        <a:pt x="601" y="195"/>
                      </a:lnTo>
                      <a:lnTo>
                        <a:pt x="590" y="186"/>
                      </a:lnTo>
                      <a:lnTo>
                        <a:pt x="581" y="178"/>
                      </a:lnTo>
                      <a:lnTo>
                        <a:pt x="572" y="171"/>
                      </a:lnTo>
                      <a:lnTo>
                        <a:pt x="558" y="163"/>
                      </a:lnTo>
                      <a:lnTo>
                        <a:pt x="542" y="154"/>
                      </a:lnTo>
                      <a:lnTo>
                        <a:pt x="523" y="145"/>
                      </a:lnTo>
                      <a:lnTo>
                        <a:pt x="505" y="136"/>
                      </a:lnTo>
                      <a:lnTo>
                        <a:pt x="484" y="127"/>
                      </a:lnTo>
                      <a:lnTo>
                        <a:pt x="463" y="119"/>
                      </a:lnTo>
                      <a:lnTo>
                        <a:pt x="443" y="112"/>
                      </a:lnTo>
                      <a:lnTo>
                        <a:pt x="423" y="106"/>
                      </a:lnTo>
                      <a:lnTo>
                        <a:pt x="404" y="101"/>
                      </a:lnTo>
                      <a:lnTo>
                        <a:pt x="382" y="98"/>
                      </a:lnTo>
                      <a:lnTo>
                        <a:pt x="361" y="95"/>
                      </a:lnTo>
                      <a:lnTo>
                        <a:pt x="338" y="92"/>
                      </a:lnTo>
                      <a:lnTo>
                        <a:pt x="317" y="91"/>
                      </a:lnTo>
                      <a:lnTo>
                        <a:pt x="297" y="91"/>
                      </a:lnTo>
                      <a:lnTo>
                        <a:pt x="281" y="91"/>
                      </a:lnTo>
                      <a:lnTo>
                        <a:pt x="265" y="91"/>
                      </a:lnTo>
                      <a:lnTo>
                        <a:pt x="255" y="92"/>
                      </a:lnTo>
                      <a:lnTo>
                        <a:pt x="243" y="95"/>
                      </a:lnTo>
                      <a:lnTo>
                        <a:pt x="231" y="98"/>
                      </a:lnTo>
                      <a:lnTo>
                        <a:pt x="218" y="103"/>
                      </a:lnTo>
                      <a:lnTo>
                        <a:pt x="206" y="107"/>
                      </a:lnTo>
                      <a:lnTo>
                        <a:pt x="194" y="110"/>
                      </a:lnTo>
                      <a:lnTo>
                        <a:pt x="184" y="113"/>
                      </a:lnTo>
                      <a:lnTo>
                        <a:pt x="173" y="115"/>
                      </a:lnTo>
                      <a:lnTo>
                        <a:pt x="165" y="115"/>
                      </a:lnTo>
                      <a:lnTo>
                        <a:pt x="158" y="115"/>
                      </a:lnTo>
                      <a:lnTo>
                        <a:pt x="150" y="115"/>
                      </a:lnTo>
                      <a:lnTo>
                        <a:pt x="143" y="115"/>
                      </a:lnTo>
                      <a:lnTo>
                        <a:pt x="135" y="113"/>
                      </a:lnTo>
                      <a:lnTo>
                        <a:pt x="127" y="112"/>
                      </a:lnTo>
                      <a:lnTo>
                        <a:pt x="120" y="110"/>
                      </a:lnTo>
                      <a:lnTo>
                        <a:pt x="112" y="107"/>
                      </a:lnTo>
                      <a:lnTo>
                        <a:pt x="118" y="98"/>
                      </a:lnTo>
                      <a:lnTo>
                        <a:pt x="123" y="89"/>
                      </a:lnTo>
                      <a:lnTo>
                        <a:pt x="124" y="77"/>
                      </a:lnTo>
                      <a:lnTo>
                        <a:pt x="126" y="66"/>
                      </a:lnTo>
                      <a:lnTo>
                        <a:pt x="124" y="53"/>
                      </a:lnTo>
                      <a:lnTo>
                        <a:pt x="121" y="41"/>
                      </a:lnTo>
                      <a:lnTo>
                        <a:pt x="115" y="30"/>
                      </a:lnTo>
                      <a:lnTo>
                        <a:pt x="108" y="19"/>
                      </a:lnTo>
                      <a:lnTo>
                        <a:pt x="99" y="12"/>
                      </a:lnTo>
                      <a:lnTo>
                        <a:pt x="88" y="4"/>
                      </a:lnTo>
                      <a:lnTo>
                        <a:pt x="76" y="1"/>
                      </a:lnTo>
                      <a:lnTo>
                        <a:pt x="64" y="0"/>
                      </a:lnTo>
                      <a:lnTo>
                        <a:pt x="52" y="1"/>
                      </a:lnTo>
                      <a:lnTo>
                        <a:pt x="39" y="4"/>
                      </a:lnTo>
                      <a:lnTo>
                        <a:pt x="29" y="12"/>
                      </a:lnTo>
                      <a:lnTo>
                        <a:pt x="18" y="19"/>
                      </a:lnTo>
                      <a:lnTo>
                        <a:pt x="11" y="30"/>
                      </a:lnTo>
                      <a:lnTo>
                        <a:pt x="5" y="41"/>
                      </a:lnTo>
                      <a:lnTo>
                        <a:pt x="2" y="53"/>
                      </a:lnTo>
                      <a:lnTo>
                        <a:pt x="0" y="66"/>
                      </a:lnTo>
                      <a:lnTo>
                        <a:pt x="3" y="86"/>
                      </a:lnTo>
                      <a:lnTo>
                        <a:pt x="11" y="103"/>
                      </a:lnTo>
                      <a:lnTo>
                        <a:pt x="21" y="116"/>
                      </a:lnTo>
                      <a:lnTo>
                        <a:pt x="36" y="127"/>
                      </a:lnTo>
                      <a:lnTo>
                        <a:pt x="45" y="133"/>
                      </a:lnTo>
                      <a:lnTo>
                        <a:pt x="55" y="139"/>
                      </a:lnTo>
                      <a:lnTo>
                        <a:pt x="64" y="145"/>
                      </a:lnTo>
                      <a:lnTo>
                        <a:pt x="74" y="150"/>
                      </a:lnTo>
                      <a:lnTo>
                        <a:pt x="83" y="154"/>
                      </a:lnTo>
                      <a:lnTo>
                        <a:pt x="94" y="157"/>
                      </a:lnTo>
                      <a:lnTo>
                        <a:pt x="105" y="160"/>
                      </a:lnTo>
                      <a:lnTo>
                        <a:pt x="114" y="163"/>
                      </a:lnTo>
                      <a:lnTo>
                        <a:pt x="132" y="166"/>
                      </a:lnTo>
                      <a:lnTo>
                        <a:pt x="150" y="168"/>
                      </a:lnTo>
                      <a:lnTo>
                        <a:pt x="168" y="168"/>
                      </a:lnTo>
                      <a:lnTo>
                        <a:pt x="188" y="165"/>
                      </a:lnTo>
                      <a:lnTo>
                        <a:pt x="206" y="163"/>
                      </a:lnTo>
                      <a:lnTo>
                        <a:pt x="225" y="160"/>
                      </a:lnTo>
                      <a:lnTo>
                        <a:pt x="243" y="159"/>
                      </a:lnTo>
                      <a:lnTo>
                        <a:pt x="261" y="157"/>
                      </a:lnTo>
                      <a:lnTo>
                        <a:pt x="270" y="156"/>
                      </a:lnTo>
                      <a:lnTo>
                        <a:pt x="281" y="156"/>
                      </a:lnTo>
                      <a:lnTo>
                        <a:pt x="293" y="154"/>
                      </a:lnTo>
                      <a:lnTo>
                        <a:pt x="308" y="154"/>
                      </a:lnTo>
                      <a:lnTo>
                        <a:pt x="326" y="156"/>
                      </a:lnTo>
                      <a:lnTo>
                        <a:pt x="349" y="159"/>
                      </a:lnTo>
                      <a:lnTo>
                        <a:pt x="376" y="163"/>
                      </a:lnTo>
                      <a:lnTo>
                        <a:pt x="411" y="171"/>
                      </a:lnTo>
                      <a:lnTo>
                        <a:pt x="445" y="182"/>
                      </a:lnTo>
                      <a:lnTo>
                        <a:pt x="472" y="192"/>
                      </a:lnTo>
                      <a:lnTo>
                        <a:pt x="495" y="200"/>
                      </a:lnTo>
                      <a:lnTo>
                        <a:pt x="511" y="209"/>
                      </a:lnTo>
                      <a:lnTo>
                        <a:pt x="525" y="215"/>
                      </a:lnTo>
                      <a:lnTo>
                        <a:pt x="536" y="222"/>
                      </a:lnTo>
                      <a:lnTo>
                        <a:pt x="545" y="227"/>
                      </a:lnTo>
                      <a:lnTo>
                        <a:pt x="554" y="233"/>
                      </a:lnTo>
                      <a:lnTo>
                        <a:pt x="570" y="244"/>
                      </a:lnTo>
                      <a:lnTo>
                        <a:pt x="586" y="254"/>
                      </a:lnTo>
                      <a:lnTo>
                        <a:pt x="602" y="266"/>
                      </a:lnTo>
                      <a:lnTo>
                        <a:pt x="617" y="277"/>
                      </a:lnTo>
                      <a:lnTo>
                        <a:pt x="634" y="288"/>
                      </a:lnTo>
                      <a:lnTo>
                        <a:pt x="651" y="298"/>
                      </a:lnTo>
                      <a:lnTo>
                        <a:pt x="668" y="306"/>
                      </a:lnTo>
                      <a:lnTo>
                        <a:pt x="686" y="312"/>
                      </a:lnTo>
                      <a:lnTo>
                        <a:pt x="699" y="315"/>
                      </a:lnTo>
                      <a:lnTo>
                        <a:pt x="715" y="318"/>
                      </a:lnTo>
                      <a:lnTo>
                        <a:pt x="730" y="319"/>
                      </a:lnTo>
                      <a:lnTo>
                        <a:pt x="745" y="319"/>
                      </a:lnTo>
                      <a:lnTo>
                        <a:pt x="760" y="318"/>
                      </a:lnTo>
                      <a:lnTo>
                        <a:pt x="774" y="315"/>
                      </a:lnTo>
                      <a:lnTo>
                        <a:pt x="787" y="310"/>
                      </a:lnTo>
                      <a:lnTo>
                        <a:pt x="800" y="303"/>
                      </a:lnTo>
                      <a:lnTo>
                        <a:pt x="815" y="294"/>
                      </a:lnTo>
                      <a:lnTo>
                        <a:pt x="828" y="279"/>
                      </a:lnTo>
                      <a:lnTo>
                        <a:pt x="836" y="262"/>
                      </a:lnTo>
                      <a:lnTo>
                        <a:pt x="839" y="242"/>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5648" name="Freeform 156"/>
                <p:cNvSpPr>
                  <a:spLocks/>
                </p:cNvSpPr>
                <p:nvPr/>
              </p:nvSpPr>
              <p:spPr bwMode="auto">
                <a:xfrm>
                  <a:off x="4838" y="2408"/>
                  <a:ext cx="145" cy="55"/>
                </a:xfrm>
                <a:custGeom>
                  <a:avLst/>
                  <a:gdLst>
                    <a:gd name="T0" fmla="*/ 0 w 413"/>
                    <a:gd name="T1" fmla="*/ 0 h 156"/>
                    <a:gd name="T2" fmla="*/ 0 w 413"/>
                    <a:gd name="T3" fmla="*/ 0 h 156"/>
                    <a:gd name="T4" fmla="*/ 0 w 413"/>
                    <a:gd name="T5" fmla="*/ 1 h 156"/>
                    <a:gd name="T6" fmla="*/ 1 w 413"/>
                    <a:gd name="T7" fmla="*/ 1 h 156"/>
                    <a:gd name="T8" fmla="*/ 1 w 413"/>
                    <a:gd name="T9" fmla="*/ 2 h 156"/>
                    <a:gd name="T10" fmla="*/ 1 w 413"/>
                    <a:gd name="T11" fmla="*/ 2 h 156"/>
                    <a:gd name="T12" fmla="*/ 2 w 413"/>
                    <a:gd name="T13" fmla="*/ 2 h 156"/>
                    <a:gd name="T14" fmla="*/ 2 w 413"/>
                    <a:gd name="T15" fmla="*/ 2 h 156"/>
                    <a:gd name="T16" fmla="*/ 3 w 413"/>
                    <a:gd name="T17" fmla="*/ 2 h 156"/>
                    <a:gd name="T18" fmla="*/ 4 w 413"/>
                    <a:gd name="T19" fmla="*/ 2 h 156"/>
                    <a:gd name="T20" fmla="*/ 4 w 413"/>
                    <a:gd name="T21" fmla="*/ 2 h 156"/>
                    <a:gd name="T22" fmla="*/ 5 w 413"/>
                    <a:gd name="T23" fmla="*/ 2 h 156"/>
                    <a:gd name="T24" fmla="*/ 5 w 413"/>
                    <a:gd name="T25" fmla="*/ 2 h 156"/>
                    <a:gd name="T26" fmla="*/ 6 w 413"/>
                    <a:gd name="T27" fmla="*/ 1 h 156"/>
                    <a:gd name="T28" fmla="*/ 6 w 413"/>
                    <a:gd name="T29" fmla="*/ 1 h 156"/>
                    <a:gd name="T30" fmla="*/ 6 w 413"/>
                    <a:gd name="T31" fmla="*/ 0 h 156"/>
                    <a:gd name="T32" fmla="*/ 6 w 413"/>
                    <a:gd name="T33" fmla="*/ 0 h 156"/>
                    <a:gd name="T34" fmla="*/ 0 w 413"/>
                    <a:gd name="T35" fmla="*/ 0 h 15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3"/>
                    <a:gd name="T55" fmla="*/ 0 h 156"/>
                    <a:gd name="T56" fmla="*/ 413 w 413"/>
                    <a:gd name="T57" fmla="*/ 156 h 15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3" h="156">
                      <a:moveTo>
                        <a:pt x="0" y="0"/>
                      </a:moveTo>
                      <a:lnTo>
                        <a:pt x="7" y="32"/>
                      </a:lnTo>
                      <a:lnTo>
                        <a:pt x="23" y="62"/>
                      </a:lnTo>
                      <a:lnTo>
                        <a:pt x="42" y="90"/>
                      </a:lnTo>
                      <a:lnTo>
                        <a:pt x="68" y="113"/>
                      </a:lnTo>
                      <a:lnTo>
                        <a:pt x="97" y="131"/>
                      </a:lnTo>
                      <a:lnTo>
                        <a:pt x="130" y="144"/>
                      </a:lnTo>
                      <a:lnTo>
                        <a:pt x="167" y="153"/>
                      </a:lnTo>
                      <a:lnTo>
                        <a:pt x="206" y="156"/>
                      </a:lnTo>
                      <a:lnTo>
                        <a:pt x="246" y="153"/>
                      </a:lnTo>
                      <a:lnTo>
                        <a:pt x="282" y="144"/>
                      </a:lnTo>
                      <a:lnTo>
                        <a:pt x="315" y="131"/>
                      </a:lnTo>
                      <a:lnTo>
                        <a:pt x="346" y="113"/>
                      </a:lnTo>
                      <a:lnTo>
                        <a:pt x="372" y="90"/>
                      </a:lnTo>
                      <a:lnTo>
                        <a:pt x="391" y="62"/>
                      </a:lnTo>
                      <a:lnTo>
                        <a:pt x="405" y="32"/>
                      </a:lnTo>
                      <a:lnTo>
                        <a:pt x="413" y="0"/>
                      </a:lnTo>
                      <a:lnTo>
                        <a:pt x="0" y="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5649" name="Freeform 157"/>
                <p:cNvSpPr>
                  <a:spLocks/>
                </p:cNvSpPr>
                <p:nvPr/>
              </p:nvSpPr>
              <p:spPr bwMode="auto">
                <a:xfrm>
                  <a:off x="4854" y="2282"/>
                  <a:ext cx="60" cy="131"/>
                </a:xfrm>
                <a:custGeom>
                  <a:avLst/>
                  <a:gdLst>
                    <a:gd name="T0" fmla="*/ 0 w 170"/>
                    <a:gd name="T1" fmla="*/ 6 h 373"/>
                    <a:gd name="T2" fmla="*/ 2 w 170"/>
                    <a:gd name="T3" fmla="*/ 0 h 373"/>
                    <a:gd name="T4" fmla="*/ 2 w 170"/>
                    <a:gd name="T5" fmla="*/ 0 h 373"/>
                    <a:gd name="T6" fmla="*/ 0 w 170"/>
                    <a:gd name="T7" fmla="*/ 6 h 373"/>
                    <a:gd name="T8" fmla="*/ 0 w 170"/>
                    <a:gd name="T9" fmla="*/ 6 h 373"/>
                    <a:gd name="T10" fmla="*/ 0 60000 65536"/>
                    <a:gd name="T11" fmla="*/ 0 60000 65536"/>
                    <a:gd name="T12" fmla="*/ 0 60000 65536"/>
                    <a:gd name="T13" fmla="*/ 0 60000 65536"/>
                    <a:gd name="T14" fmla="*/ 0 60000 65536"/>
                    <a:gd name="T15" fmla="*/ 0 w 170"/>
                    <a:gd name="T16" fmla="*/ 0 h 373"/>
                    <a:gd name="T17" fmla="*/ 170 w 170"/>
                    <a:gd name="T18" fmla="*/ 373 h 373"/>
                  </a:gdLst>
                  <a:ahLst/>
                  <a:cxnLst>
                    <a:cxn ang="T10">
                      <a:pos x="T0" y="T1"/>
                    </a:cxn>
                    <a:cxn ang="T11">
                      <a:pos x="T2" y="T3"/>
                    </a:cxn>
                    <a:cxn ang="T12">
                      <a:pos x="T4" y="T5"/>
                    </a:cxn>
                    <a:cxn ang="T13">
                      <a:pos x="T6" y="T7"/>
                    </a:cxn>
                    <a:cxn ang="T14">
                      <a:pos x="T8" y="T9"/>
                    </a:cxn>
                  </a:cxnLst>
                  <a:rect l="T15" t="T16" r="T17" b="T18"/>
                  <a:pathLst>
                    <a:path w="170" h="373">
                      <a:moveTo>
                        <a:pt x="28" y="373"/>
                      </a:moveTo>
                      <a:lnTo>
                        <a:pt x="170" y="12"/>
                      </a:lnTo>
                      <a:lnTo>
                        <a:pt x="141" y="0"/>
                      </a:lnTo>
                      <a:lnTo>
                        <a:pt x="0" y="362"/>
                      </a:lnTo>
                      <a:lnTo>
                        <a:pt x="28" y="373"/>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5650" name="Freeform 158"/>
                <p:cNvSpPr>
                  <a:spLocks/>
                </p:cNvSpPr>
                <p:nvPr/>
              </p:nvSpPr>
              <p:spPr bwMode="auto">
                <a:xfrm>
                  <a:off x="4908" y="2282"/>
                  <a:ext cx="59" cy="131"/>
                </a:xfrm>
                <a:custGeom>
                  <a:avLst/>
                  <a:gdLst>
                    <a:gd name="T0" fmla="*/ 2 w 168"/>
                    <a:gd name="T1" fmla="*/ 6 h 373"/>
                    <a:gd name="T2" fmla="*/ 0 w 168"/>
                    <a:gd name="T3" fmla="*/ 0 h 373"/>
                    <a:gd name="T4" fmla="*/ 0 w 168"/>
                    <a:gd name="T5" fmla="*/ 0 h 373"/>
                    <a:gd name="T6" fmla="*/ 2 w 168"/>
                    <a:gd name="T7" fmla="*/ 6 h 373"/>
                    <a:gd name="T8" fmla="*/ 2 w 168"/>
                    <a:gd name="T9" fmla="*/ 6 h 373"/>
                    <a:gd name="T10" fmla="*/ 0 60000 65536"/>
                    <a:gd name="T11" fmla="*/ 0 60000 65536"/>
                    <a:gd name="T12" fmla="*/ 0 60000 65536"/>
                    <a:gd name="T13" fmla="*/ 0 60000 65536"/>
                    <a:gd name="T14" fmla="*/ 0 60000 65536"/>
                    <a:gd name="T15" fmla="*/ 0 w 168"/>
                    <a:gd name="T16" fmla="*/ 0 h 373"/>
                    <a:gd name="T17" fmla="*/ 168 w 168"/>
                    <a:gd name="T18" fmla="*/ 373 h 373"/>
                  </a:gdLst>
                  <a:ahLst/>
                  <a:cxnLst>
                    <a:cxn ang="T10">
                      <a:pos x="T0" y="T1"/>
                    </a:cxn>
                    <a:cxn ang="T11">
                      <a:pos x="T2" y="T3"/>
                    </a:cxn>
                    <a:cxn ang="T12">
                      <a:pos x="T4" y="T5"/>
                    </a:cxn>
                    <a:cxn ang="T13">
                      <a:pos x="T6" y="T7"/>
                    </a:cxn>
                    <a:cxn ang="T14">
                      <a:pos x="T8" y="T9"/>
                    </a:cxn>
                  </a:cxnLst>
                  <a:rect l="T15" t="T16" r="T17" b="T18"/>
                  <a:pathLst>
                    <a:path w="168" h="373">
                      <a:moveTo>
                        <a:pt x="141" y="373"/>
                      </a:moveTo>
                      <a:lnTo>
                        <a:pt x="0" y="12"/>
                      </a:lnTo>
                      <a:lnTo>
                        <a:pt x="27" y="0"/>
                      </a:lnTo>
                      <a:lnTo>
                        <a:pt x="168" y="362"/>
                      </a:lnTo>
                      <a:lnTo>
                        <a:pt x="141" y="373"/>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5651" name="Freeform 159"/>
                <p:cNvSpPr>
                  <a:spLocks/>
                </p:cNvSpPr>
                <p:nvPr/>
              </p:nvSpPr>
              <p:spPr bwMode="auto">
                <a:xfrm>
                  <a:off x="5087" y="2464"/>
                  <a:ext cx="146" cy="55"/>
                </a:xfrm>
                <a:custGeom>
                  <a:avLst/>
                  <a:gdLst>
                    <a:gd name="T0" fmla="*/ 0 w 413"/>
                    <a:gd name="T1" fmla="*/ 0 h 158"/>
                    <a:gd name="T2" fmla="*/ 0 w 413"/>
                    <a:gd name="T3" fmla="*/ 0 h 158"/>
                    <a:gd name="T4" fmla="*/ 0 w 413"/>
                    <a:gd name="T5" fmla="*/ 1 h 158"/>
                    <a:gd name="T6" fmla="*/ 1 w 413"/>
                    <a:gd name="T7" fmla="*/ 1 h 158"/>
                    <a:gd name="T8" fmla="*/ 1 w 413"/>
                    <a:gd name="T9" fmla="*/ 2 h 158"/>
                    <a:gd name="T10" fmla="*/ 1 w 413"/>
                    <a:gd name="T11" fmla="*/ 2 h 158"/>
                    <a:gd name="T12" fmla="*/ 2 w 413"/>
                    <a:gd name="T13" fmla="*/ 2 h 158"/>
                    <a:gd name="T14" fmla="*/ 2 w 413"/>
                    <a:gd name="T15" fmla="*/ 2 h 158"/>
                    <a:gd name="T16" fmla="*/ 3 w 413"/>
                    <a:gd name="T17" fmla="*/ 2 h 158"/>
                    <a:gd name="T18" fmla="*/ 4 w 413"/>
                    <a:gd name="T19" fmla="*/ 2 h 158"/>
                    <a:gd name="T20" fmla="*/ 4 w 413"/>
                    <a:gd name="T21" fmla="*/ 2 h 158"/>
                    <a:gd name="T22" fmla="*/ 5 w 413"/>
                    <a:gd name="T23" fmla="*/ 2 h 158"/>
                    <a:gd name="T24" fmla="*/ 5 w 413"/>
                    <a:gd name="T25" fmla="*/ 2 h 158"/>
                    <a:gd name="T26" fmla="*/ 6 w 413"/>
                    <a:gd name="T27" fmla="*/ 1 h 158"/>
                    <a:gd name="T28" fmla="*/ 6 w 413"/>
                    <a:gd name="T29" fmla="*/ 1 h 158"/>
                    <a:gd name="T30" fmla="*/ 6 w 413"/>
                    <a:gd name="T31" fmla="*/ 0 h 158"/>
                    <a:gd name="T32" fmla="*/ 6 w 413"/>
                    <a:gd name="T33" fmla="*/ 0 h 158"/>
                    <a:gd name="T34" fmla="*/ 0 w 413"/>
                    <a:gd name="T35" fmla="*/ 0 h 15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3"/>
                    <a:gd name="T55" fmla="*/ 0 h 158"/>
                    <a:gd name="T56" fmla="*/ 413 w 413"/>
                    <a:gd name="T57" fmla="*/ 158 h 15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3" h="158">
                      <a:moveTo>
                        <a:pt x="0" y="0"/>
                      </a:moveTo>
                      <a:lnTo>
                        <a:pt x="8" y="32"/>
                      </a:lnTo>
                      <a:lnTo>
                        <a:pt x="21" y="62"/>
                      </a:lnTo>
                      <a:lnTo>
                        <a:pt x="41" y="88"/>
                      </a:lnTo>
                      <a:lnTo>
                        <a:pt x="67" y="112"/>
                      </a:lnTo>
                      <a:lnTo>
                        <a:pt x="97" y="130"/>
                      </a:lnTo>
                      <a:lnTo>
                        <a:pt x="130" y="146"/>
                      </a:lnTo>
                      <a:lnTo>
                        <a:pt x="167" y="155"/>
                      </a:lnTo>
                      <a:lnTo>
                        <a:pt x="206" y="158"/>
                      </a:lnTo>
                      <a:lnTo>
                        <a:pt x="246" y="155"/>
                      </a:lnTo>
                      <a:lnTo>
                        <a:pt x="282" y="146"/>
                      </a:lnTo>
                      <a:lnTo>
                        <a:pt x="315" y="130"/>
                      </a:lnTo>
                      <a:lnTo>
                        <a:pt x="344" y="112"/>
                      </a:lnTo>
                      <a:lnTo>
                        <a:pt x="370" y="88"/>
                      </a:lnTo>
                      <a:lnTo>
                        <a:pt x="390" y="62"/>
                      </a:lnTo>
                      <a:lnTo>
                        <a:pt x="405" y="32"/>
                      </a:lnTo>
                      <a:lnTo>
                        <a:pt x="413" y="0"/>
                      </a:lnTo>
                      <a:lnTo>
                        <a:pt x="0" y="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5652" name="Freeform 160"/>
                <p:cNvSpPr>
                  <a:spLocks/>
                </p:cNvSpPr>
                <p:nvPr/>
              </p:nvSpPr>
              <p:spPr bwMode="auto">
                <a:xfrm>
                  <a:off x="5103" y="2338"/>
                  <a:ext cx="60" cy="130"/>
                </a:xfrm>
                <a:custGeom>
                  <a:avLst/>
                  <a:gdLst>
                    <a:gd name="T0" fmla="*/ 0 w 170"/>
                    <a:gd name="T1" fmla="*/ 6 h 370"/>
                    <a:gd name="T2" fmla="*/ 2 w 170"/>
                    <a:gd name="T3" fmla="*/ 0 h 370"/>
                    <a:gd name="T4" fmla="*/ 2 w 170"/>
                    <a:gd name="T5" fmla="*/ 0 h 370"/>
                    <a:gd name="T6" fmla="*/ 0 w 170"/>
                    <a:gd name="T7" fmla="*/ 5 h 370"/>
                    <a:gd name="T8" fmla="*/ 0 w 170"/>
                    <a:gd name="T9" fmla="*/ 6 h 370"/>
                    <a:gd name="T10" fmla="*/ 0 60000 65536"/>
                    <a:gd name="T11" fmla="*/ 0 60000 65536"/>
                    <a:gd name="T12" fmla="*/ 0 60000 65536"/>
                    <a:gd name="T13" fmla="*/ 0 60000 65536"/>
                    <a:gd name="T14" fmla="*/ 0 60000 65536"/>
                    <a:gd name="T15" fmla="*/ 0 w 170"/>
                    <a:gd name="T16" fmla="*/ 0 h 370"/>
                    <a:gd name="T17" fmla="*/ 170 w 170"/>
                    <a:gd name="T18" fmla="*/ 370 h 370"/>
                  </a:gdLst>
                  <a:ahLst/>
                  <a:cxnLst>
                    <a:cxn ang="T10">
                      <a:pos x="T0" y="T1"/>
                    </a:cxn>
                    <a:cxn ang="T11">
                      <a:pos x="T2" y="T3"/>
                    </a:cxn>
                    <a:cxn ang="T12">
                      <a:pos x="T4" y="T5"/>
                    </a:cxn>
                    <a:cxn ang="T13">
                      <a:pos x="T6" y="T7"/>
                    </a:cxn>
                    <a:cxn ang="T14">
                      <a:pos x="T8" y="T9"/>
                    </a:cxn>
                  </a:cxnLst>
                  <a:rect l="T15" t="T16" r="T17" b="T18"/>
                  <a:pathLst>
                    <a:path w="170" h="370">
                      <a:moveTo>
                        <a:pt x="29" y="370"/>
                      </a:moveTo>
                      <a:lnTo>
                        <a:pt x="170" y="11"/>
                      </a:lnTo>
                      <a:lnTo>
                        <a:pt x="143" y="0"/>
                      </a:lnTo>
                      <a:lnTo>
                        <a:pt x="0" y="360"/>
                      </a:lnTo>
                      <a:lnTo>
                        <a:pt x="29" y="37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5653" name="Freeform 161"/>
                <p:cNvSpPr>
                  <a:spLocks/>
                </p:cNvSpPr>
                <p:nvPr/>
              </p:nvSpPr>
              <p:spPr bwMode="auto">
                <a:xfrm>
                  <a:off x="5157" y="2338"/>
                  <a:ext cx="60" cy="130"/>
                </a:xfrm>
                <a:custGeom>
                  <a:avLst/>
                  <a:gdLst>
                    <a:gd name="T0" fmla="*/ 2 w 170"/>
                    <a:gd name="T1" fmla="*/ 6 h 370"/>
                    <a:gd name="T2" fmla="*/ 0 w 170"/>
                    <a:gd name="T3" fmla="*/ 0 h 370"/>
                    <a:gd name="T4" fmla="*/ 0 w 170"/>
                    <a:gd name="T5" fmla="*/ 0 h 370"/>
                    <a:gd name="T6" fmla="*/ 2 w 170"/>
                    <a:gd name="T7" fmla="*/ 5 h 370"/>
                    <a:gd name="T8" fmla="*/ 2 w 170"/>
                    <a:gd name="T9" fmla="*/ 6 h 370"/>
                    <a:gd name="T10" fmla="*/ 0 60000 65536"/>
                    <a:gd name="T11" fmla="*/ 0 60000 65536"/>
                    <a:gd name="T12" fmla="*/ 0 60000 65536"/>
                    <a:gd name="T13" fmla="*/ 0 60000 65536"/>
                    <a:gd name="T14" fmla="*/ 0 60000 65536"/>
                    <a:gd name="T15" fmla="*/ 0 w 170"/>
                    <a:gd name="T16" fmla="*/ 0 h 370"/>
                    <a:gd name="T17" fmla="*/ 170 w 170"/>
                    <a:gd name="T18" fmla="*/ 370 h 370"/>
                  </a:gdLst>
                  <a:ahLst/>
                  <a:cxnLst>
                    <a:cxn ang="T10">
                      <a:pos x="T0" y="T1"/>
                    </a:cxn>
                    <a:cxn ang="T11">
                      <a:pos x="T2" y="T3"/>
                    </a:cxn>
                    <a:cxn ang="T12">
                      <a:pos x="T4" y="T5"/>
                    </a:cxn>
                    <a:cxn ang="T13">
                      <a:pos x="T6" y="T7"/>
                    </a:cxn>
                    <a:cxn ang="T14">
                      <a:pos x="T8" y="T9"/>
                    </a:cxn>
                  </a:cxnLst>
                  <a:rect l="T15" t="T16" r="T17" b="T18"/>
                  <a:pathLst>
                    <a:path w="170" h="370">
                      <a:moveTo>
                        <a:pt x="141" y="370"/>
                      </a:moveTo>
                      <a:lnTo>
                        <a:pt x="0" y="11"/>
                      </a:lnTo>
                      <a:lnTo>
                        <a:pt x="29" y="0"/>
                      </a:lnTo>
                      <a:lnTo>
                        <a:pt x="170" y="360"/>
                      </a:lnTo>
                      <a:lnTo>
                        <a:pt x="141" y="37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5654" name="Rectangle 162"/>
                <p:cNvSpPr>
                  <a:spLocks noChangeArrowheads="1"/>
                </p:cNvSpPr>
                <p:nvPr/>
              </p:nvSpPr>
              <p:spPr bwMode="auto">
                <a:xfrm>
                  <a:off x="5014" y="2271"/>
                  <a:ext cx="31" cy="119"/>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5655" name="Rectangle 163"/>
                <p:cNvSpPr>
                  <a:spLocks noChangeArrowheads="1"/>
                </p:cNvSpPr>
                <p:nvPr/>
              </p:nvSpPr>
              <p:spPr bwMode="auto">
                <a:xfrm>
                  <a:off x="5004" y="2355"/>
                  <a:ext cx="50" cy="191"/>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5656" name="Freeform 164"/>
                <p:cNvSpPr>
                  <a:spLocks/>
                </p:cNvSpPr>
                <p:nvPr/>
              </p:nvSpPr>
              <p:spPr bwMode="auto">
                <a:xfrm>
                  <a:off x="5008" y="2218"/>
                  <a:ext cx="45" cy="46"/>
                </a:xfrm>
                <a:custGeom>
                  <a:avLst/>
                  <a:gdLst>
                    <a:gd name="T0" fmla="*/ 1 w 129"/>
                    <a:gd name="T1" fmla="*/ 2 h 128"/>
                    <a:gd name="T2" fmla="*/ 1 w 129"/>
                    <a:gd name="T3" fmla="*/ 2 h 128"/>
                    <a:gd name="T4" fmla="*/ 1 w 129"/>
                    <a:gd name="T5" fmla="*/ 2 h 128"/>
                    <a:gd name="T6" fmla="*/ 1 w 129"/>
                    <a:gd name="T7" fmla="*/ 2 h 128"/>
                    <a:gd name="T8" fmla="*/ 2 w 129"/>
                    <a:gd name="T9" fmla="*/ 2 h 128"/>
                    <a:gd name="T10" fmla="*/ 2 w 129"/>
                    <a:gd name="T11" fmla="*/ 2 h 128"/>
                    <a:gd name="T12" fmla="*/ 2 w 129"/>
                    <a:gd name="T13" fmla="*/ 1 h 128"/>
                    <a:gd name="T14" fmla="*/ 2 w 129"/>
                    <a:gd name="T15" fmla="*/ 1 h 128"/>
                    <a:gd name="T16" fmla="*/ 2 w 129"/>
                    <a:gd name="T17" fmla="*/ 1 h 128"/>
                    <a:gd name="T18" fmla="*/ 2 w 129"/>
                    <a:gd name="T19" fmla="*/ 1 h 128"/>
                    <a:gd name="T20" fmla="*/ 2 w 129"/>
                    <a:gd name="T21" fmla="*/ 1 h 128"/>
                    <a:gd name="T22" fmla="*/ 2 w 129"/>
                    <a:gd name="T23" fmla="*/ 0 h 128"/>
                    <a:gd name="T24" fmla="*/ 2 w 129"/>
                    <a:gd name="T25" fmla="*/ 0 h 128"/>
                    <a:gd name="T26" fmla="*/ 1 w 129"/>
                    <a:gd name="T27" fmla="*/ 0 h 128"/>
                    <a:gd name="T28" fmla="*/ 1 w 129"/>
                    <a:gd name="T29" fmla="*/ 0 h 128"/>
                    <a:gd name="T30" fmla="*/ 1 w 129"/>
                    <a:gd name="T31" fmla="*/ 0 h 128"/>
                    <a:gd name="T32" fmla="*/ 1 w 129"/>
                    <a:gd name="T33" fmla="*/ 0 h 128"/>
                    <a:gd name="T34" fmla="*/ 1 w 129"/>
                    <a:gd name="T35" fmla="*/ 0 h 128"/>
                    <a:gd name="T36" fmla="*/ 1 w 129"/>
                    <a:gd name="T37" fmla="*/ 0 h 128"/>
                    <a:gd name="T38" fmla="*/ 0 w 129"/>
                    <a:gd name="T39" fmla="*/ 0 h 128"/>
                    <a:gd name="T40" fmla="*/ 0 w 129"/>
                    <a:gd name="T41" fmla="*/ 0 h 128"/>
                    <a:gd name="T42" fmla="*/ 0 w 129"/>
                    <a:gd name="T43" fmla="*/ 0 h 128"/>
                    <a:gd name="T44" fmla="*/ 0 w 129"/>
                    <a:gd name="T45" fmla="*/ 1 h 128"/>
                    <a:gd name="T46" fmla="*/ 0 w 129"/>
                    <a:gd name="T47" fmla="*/ 1 h 128"/>
                    <a:gd name="T48" fmla="*/ 0 w 129"/>
                    <a:gd name="T49" fmla="*/ 1 h 128"/>
                    <a:gd name="T50" fmla="*/ 0 w 129"/>
                    <a:gd name="T51" fmla="*/ 1 h 128"/>
                    <a:gd name="T52" fmla="*/ 0 w 129"/>
                    <a:gd name="T53" fmla="*/ 1 h 128"/>
                    <a:gd name="T54" fmla="*/ 0 w 129"/>
                    <a:gd name="T55" fmla="*/ 2 h 128"/>
                    <a:gd name="T56" fmla="*/ 0 w 129"/>
                    <a:gd name="T57" fmla="*/ 2 h 128"/>
                    <a:gd name="T58" fmla="*/ 0 w 129"/>
                    <a:gd name="T59" fmla="*/ 2 h 128"/>
                    <a:gd name="T60" fmla="*/ 1 w 129"/>
                    <a:gd name="T61" fmla="*/ 2 h 128"/>
                    <a:gd name="T62" fmla="*/ 1 w 129"/>
                    <a:gd name="T63" fmla="*/ 2 h 128"/>
                    <a:gd name="T64" fmla="*/ 1 w 129"/>
                    <a:gd name="T65" fmla="*/ 2 h 12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9"/>
                    <a:gd name="T100" fmla="*/ 0 h 128"/>
                    <a:gd name="T101" fmla="*/ 129 w 129"/>
                    <a:gd name="T102" fmla="*/ 128 h 12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9" h="128">
                      <a:moveTo>
                        <a:pt x="64" y="128"/>
                      </a:moveTo>
                      <a:lnTo>
                        <a:pt x="78" y="127"/>
                      </a:lnTo>
                      <a:lnTo>
                        <a:pt x="90" y="124"/>
                      </a:lnTo>
                      <a:lnTo>
                        <a:pt x="100" y="118"/>
                      </a:lnTo>
                      <a:lnTo>
                        <a:pt x="111" y="110"/>
                      </a:lnTo>
                      <a:lnTo>
                        <a:pt x="119" y="100"/>
                      </a:lnTo>
                      <a:lnTo>
                        <a:pt x="125" y="89"/>
                      </a:lnTo>
                      <a:lnTo>
                        <a:pt x="128" y="77"/>
                      </a:lnTo>
                      <a:lnTo>
                        <a:pt x="129" y="65"/>
                      </a:lnTo>
                      <a:lnTo>
                        <a:pt x="128" y="51"/>
                      </a:lnTo>
                      <a:lnTo>
                        <a:pt x="125" y="39"/>
                      </a:lnTo>
                      <a:lnTo>
                        <a:pt x="119" y="28"/>
                      </a:lnTo>
                      <a:lnTo>
                        <a:pt x="111" y="18"/>
                      </a:lnTo>
                      <a:lnTo>
                        <a:pt x="100" y="10"/>
                      </a:lnTo>
                      <a:lnTo>
                        <a:pt x="90" y="4"/>
                      </a:lnTo>
                      <a:lnTo>
                        <a:pt x="78" y="1"/>
                      </a:lnTo>
                      <a:lnTo>
                        <a:pt x="64" y="0"/>
                      </a:lnTo>
                      <a:lnTo>
                        <a:pt x="52" y="1"/>
                      </a:lnTo>
                      <a:lnTo>
                        <a:pt x="40" y="4"/>
                      </a:lnTo>
                      <a:lnTo>
                        <a:pt x="29" y="10"/>
                      </a:lnTo>
                      <a:lnTo>
                        <a:pt x="19" y="18"/>
                      </a:lnTo>
                      <a:lnTo>
                        <a:pt x="11" y="28"/>
                      </a:lnTo>
                      <a:lnTo>
                        <a:pt x="5" y="39"/>
                      </a:lnTo>
                      <a:lnTo>
                        <a:pt x="2" y="51"/>
                      </a:lnTo>
                      <a:lnTo>
                        <a:pt x="0" y="65"/>
                      </a:lnTo>
                      <a:lnTo>
                        <a:pt x="2" y="77"/>
                      </a:lnTo>
                      <a:lnTo>
                        <a:pt x="5" y="89"/>
                      </a:lnTo>
                      <a:lnTo>
                        <a:pt x="11" y="100"/>
                      </a:lnTo>
                      <a:lnTo>
                        <a:pt x="19" y="110"/>
                      </a:lnTo>
                      <a:lnTo>
                        <a:pt x="29" y="118"/>
                      </a:lnTo>
                      <a:lnTo>
                        <a:pt x="40" y="124"/>
                      </a:lnTo>
                      <a:lnTo>
                        <a:pt x="52" y="127"/>
                      </a:lnTo>
                      <a:lnTo>
                        <a:pt x="64" y="128"/>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5657" name="Rectangle 165"/>
                <p:cNvSpPr>
                  <a:spLocks noChangeArrowheads="1"/>
                </p:cNvSpPr>
                <p:nvPr/>
              </p:nvSpPr>
              <p:spPr bwMode="auto">
                <a:xfrm>
                  <a:off x="4891" y="2537"/>
                  <a:ext cx="276" cy="36"/>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grpSp>
        <p:sp>
          <p:nvSpPr>
            <p:cNvPr id="25643" name="Text Box 166"/>
            <p:cNvSpPr txBox="1">
              <a:spLocks noChangeArrowheads="1"/>
            </p:cNvSpPr>
            <p:nvPr/>
          </p:nvSpPr>
          <p:spPr bwMode="auto">
            <a:xfrm>
              <a:off x="2119" y="794"/>
              <a:ext cx="546"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1800" b="1"/>
                <a:t>Dana</a:t>
              </a:r>
              <a:br>
                <a:rPr lang="en-US" sz="1800" b="1"/>
              </a:br>
              <a:r>
                <a:rPr lang="en-US" sz="1800" b="1"/>
                <a:t>Evans</a:t>
              </a:r>
            </a:p>
          </p:txBody>
        </p:sp>
        <p:sp>
          <p:nvSpPr>
            <p:cNvPr id="25644" name="Line 167"/>
            <p:cNvSpPr>
              <a:spLocks noChangeShapeType="1"/>
            </p:cNvSpPr>
            <p:nvPr/>
          </p:nvSpPr>
          <p:spPr bwMode="auto">
            <a:xfrm>
              <a:off x="1162" y="999"/>
              <a:ext cx="316" cy="0"/>
            </a:xfrm>
            <a:prstGeom prst="line">
              <a:avLst/>
            </a:prstGeom>
            <a:noFill/>
            <a:ln w="28575">
              <a:solidFill>
                <a:srgbClr val="777777"/>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25632" name="Group 168"/>
          <p:cNvGrpSpPr>
            <a:grpSpLocks/>
          </p:cNvGrpSpPr>
          <p:nvPr/>
        </p:nvGrpSpPr>
        <p:grpSpPr bwMode="auto">
          <a:xfrm>
            <a:off x="7316788" y="1382713"/>
            <a:ext cx="1157287" cy="3987800"/>
            <a:chOff x="4609" y="929"/>
            <a:chExt cx="729" cy="2512"/>
          </a:xfrm>
        </p:grpSpPr>
        <p:grpSp>
          <p:nvGrpSpPr>
            <p:cNvPr id="25633" name="Group 169"/>
            <p:cNvGrpSpPr>
              <a:grpSpLocks/>
            </p:cNvGrpSpPr>
            <p:nvPr/>
          </p:nvGrpSpPr>
          <p:grpSpPr bwMode="auto">
            <a:xfrm>
              <a:off x="4691" y="1557"/>
              <a:ext cx="565" cy="565"/>
              <a:chOff x="1350" y="686"/>
              <a:chExt cx="1132" cy="1132"/>
            </a:xfrm>
          </p:grpSpPr>
          <p:sp>
            <p:nvSpPr>
              <p:cNvPr id="25640" name="AutoShape 170"/>
              <p:cNvSpPr>
                <a:spLocks noChangeArrowheads="1"/>
              </p:cNvSpPr>
              <p:nvPr/>
            </p:nvSpPr>
            <p:spPr bwMode="auto">
              <a:xfrm>
                <a:off x="1350" y="686"/>
                <a:ext cx="1132" cy="1132"/>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pic>
            <p:nvPicPr>
              <p:cNvPr id="25641" name="Picture 171" descr="j015193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3" y="783"/>
                <a:ext cx="38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5634" name="Group 172"/>
            <p:cNvGrpSpPr>
              <a:grpSpLocks/>
            </p:cNvGrpSpPr>
            <p:nvPr/>
          </p:nvGrpSpPr>
          <p:grpSpPr bwMode="auto">
            <a:xfrm>
              <a:off x="4691" y="2530"/>
              <a:ext cx="565" cy="565"/>
              <a:chOff x="1350" y="686"/>
              <a:chExt cx="1132" cy="1132"/>
            </a:xfrm>
          </p:grpSpPr>
          <p:sp>
            <p:nvSpPr>
              <p:cNvPr id="25638" name="AutoShape 173"/>
              <p:cNvSpPr>
                <a:spLocks noChangeArrowheads="1"/>
              </p:cNvSpPr>
              <p:nvPr/>
            </p:nvSpPr>
            <p:spPr bwMode="auto">
              <a:xfrm>
                <a:off x="1350" y="686"/>
                <a:ext cx="1132" cy="1132"/>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pic>
            <p:nvPicPr>
              <p:cNvPr id="25639" name="Picture 174" descr="j015193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3" y="783"/>
                <a:ext cx="38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5635" name="Text Box 175"/>
            <p:cNvSpPr txBox="1">
              <a:spLocks noChangeArrowheads="1"/>
            </p:cNvSpPr>
            <p:nvPr/>
          </p:nvSpPr>
          <p:spPr bwMode="auto">
            <a:xfrm>
              <a:off x="4681" y="1362"/>
              <a:ext cx="585"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1800" b="1"/>
                <a:t>insured</a:t>
              </a:r>
            </a:p>
          </p:txBody>
        </p:sp>
        <p:sp>
          <p:nvSpPr>
            <p:cNvPr id="25636" name="Text Box 176"/>
            <p:cNvSpPr txBox="1">
              <a:spLocks noChangeArrowheads="1"/>
            </p:cNvSpPr>
            <p:nvPr/>
          </p:nvSpPr>
          <p:spPr bwMode="auto">
            <a:xfrm>
              <a:off x="4655" y="3095"/>
              <a:ext cx="637"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1800" b="1"/>
                <a:t>3rd-party</a:t>
              </a:r>
              <a:br>
                <a:rPr lang="en-US" sz="1800" b="1"/>
              </a:br>
              <a:r>
                <a:rPr lang="en-US" sz="1800" b="1"/>
                <a:t>claimant</a:t>
              </a:r>
            </a:p>
          </p:txBody>
        </p:sp>
        <p:sp>
          <p:nvSpPr>
            <p:cNvPr id="25637" name="Text Box 177"/>
            <p:cNvSpPr txBox="1">
              <a:spLocks noChangeArrowheads="1"/>
            </p:cNvSpPr>
            <p:nvPr/>
          </p:nvSpPr>
          <p:spPr bwMode="auto">
            <a:xfrm>
              <a:off x="4609" y="929"/>
              <a:ext cx="729"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1800" b="1" u="sng"/>
                <a:t>claimants</a:t>
              </a:r>
            </a:p>
          </p:txBody>
        </p:sp>
      </p:gr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Line 2"/>
          <p:cNvSpPr>
            <a:spLocks noChangeShapeType="1"/>
          </p:cNvSpPr>
          <p:nvPr/>
        </p:nvSpPr>
        <p:spPr bwMode="auto">
          <a:xfrm>
            <a:off x="1181100" y="1516063"/>
            <a:ext cx="0" cy="476250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6627" name="Line 3"/>
          <p:cNvSpPr>
            <a:spLocks noChangeShapeType="1"/>
          </p:cNvSpPr>
          <p:nvPr/>
        </p:nvSpPr>
        <p:spPr bwMode="auto">
          <a:xfrm>
            <a:off x="1181100" y="2378075"/>
            <a:ext cx="1271588"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6628" name="Line 4"/>
          <p:cNvSpPr>
            <a:spLocks noChangeShapeType="1"/>
          </p:cNvSpPr>
          <p:nvPr/>
        </p:nvSpPr>
        <p:spPr bwMode="auto">
          <a:xfrm>
            <a:off x="1181100" y="3389313"/>
            <a:ext cx="1271588"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6629" name="Line 5"/>
          <p:cNvSpPr>
            <a:spLocks noChangeShapeType="1"/>
          </p:cNvSpPr>
          <p:nvPr/>
        </p:nvSpPr>
        <p:spPr bwMode="auto">
          <a:xfrm>
            <a:off x="1181100" y="4375150"/>
            <a:ext cx="1271588"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6630" name="Line 6"/>
          <p:cNvSpPr>
            <a:spLocks noChangeShapeType="1"/>
          </p:cNvSpPr>
          <p:nvPr/>
        </p:nvSpPr>
        <p:spPr bwMode="auto">
          <a:xfrm>
            <a:off x="1181100" y="6265863"/>
            <a:ext cx="1785938"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6631" name="Line 7"/>
          <p:cNvSpPr>
            <a:spLocks noChangeShapeType="1"/>
          </p:cNvSpPr>
          <p:nvPr/>
        </p:nvSpPr>
        <p:spPr bwMode="auto">
          <a:xfrm>
            <a:off x="1181100" y="5816600"/>
            <a:ext cx="1473200"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6632" name="Line 8"/>
          <p:cNvSpPr>
            <a:spLocks noChangeShapeType="1"/>
          </p:cNvSpPr>
          <p:nvPr/>
        </p:nvSpPr>
        <p:spPr bwMode="auto">
          <a:xfrm>
            <a:off x="1181100" y="5351463"/>
            <a:ext cx="1123950"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6633" name="Rectangle 9"/>
          <p:cNvSpPr>
            <a:spLocks noGrp="1" noChangeArrowheads="1"/>
          </p:cNvSpPr>
          <p:nvPr>
            <p:ph type="title"/>
          </p:nvPr>
        </p:nvSpPr>
        <p:spPr/>
        <p:txBody>
          <a:bodyPr/>
          <a:lstStyle/>
          <a:p>
            <a:r>
              <a:rPr lang="en-US" smtClean="0"/>
              <a:t>Stage 5: Users complete activities</a:t>
            </a:r>
          </a:p>
        </p:txBody>
      </p:sp>
      <p:grpSp>
        <p:nvGrpSpPr>
          <p:cNvPr id="26634" name="Group 10"/>
          <p:cNvGrpSpPr>
            <a:grpSpLocks/>
          </p:cNvGrpSpPr>
          <p:nvPr/>
        </p:nvGrpSpPr>
        <p:grpSpPr bwMode="auto">
          <a:xfrm>
            <a:off x="517525" y="869950"/>
            <a:ext cx="1323975" cy="976313"/>
            <a:chOff x="2083" y="1606"/>
            <a:chExt cx="1489" cy="1097"/>
          </a:xfrm>
        </p:grpSpPr>
        <p:sp>
          <p:nvSpPr>
            <p:cNvPr id="26767" name="Rectangle 11"/>
            <p:cNvSpPr>
              <a:spLocks noChangeArrowheads="1"/>
            </p:cNvSpPr>
            <p:nvPr/>
          </p:nvSpPr>
          <p:spPr bwMode="auto">
            <a:xfrm>
              <a:off x="2083" y="1606"/>
              <a:ext cx="1489" cy="1097"/>
            </a:xfrm>
            <a:prstGeom prst="rect">
              <a:avLst/>
            </a:prstGeom>
            <a:solidFill>
              <a:srgbClr val="B2B2B2"/>
            </a:solidFill>
            <a:ln w="12700" algn="ctr">
              <a:solidFill>
                <a:schemeClr val="bg1"/>
              </a:solidFill>
              <a:miter lim="800000"/>
              <a:headEnd/>
              <a:tailEnd/>
            </a:ln>
          </p:spPr>
          <p:txBody>
            <a:bodyPr lIns="0" tIns="0" rIns="0" bIns="0" anchor="ctr">
              <a:spAutoFit/>
            </a:bodyPr>
            <a:lstStyle/>
            <a:p>
              <a:endParaRPr lang="en-US"/>
            </a:p>
          </p:txBody>
        </p:sp>
        <p:sp>
          <p:nvSpPr>
            <p:cNvPr id="26768" name="Freeform 12"/>
            <p:cNvSpPr>
              <a:spLocks/>
            </p:cNvSpPr>
            <p:nvPr/>
          </p:nvSpPr>
          <p:spPr bwMode="auto">
            <a:xfrm>
              <a:off x="3351" y="2073"/>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26769" name="Freeform 13"/>
            <p:cNvSpPr>
              <a:spLocks/>
            </p:cNvSpPr>
            <p:nvPr/>
          </p:nvSpPr>
          <p:spPr bwMode="auto">
            <a:xfrm>
              <a:off x="3351" y="2259"/>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26770" name="Freeform 14"/>
            <p:cNvSpPr>
              <a:spLocks/>
            </p:cNvSpPr>
            <p:nvPr/>
          </p:nvSpPr>
          <p:spPr bwMode="auto">
            <a:xfrm>
              <a:off x="2238" y="2493"/>
              <a:ext cx="114" cy="207"/>
            </a:xfrm>
            <a:custGeom>
              <a:avLst/>
              <a:gdLst>
                <a:gd name="T0" fmla="*/ 66 w 114"/>
                <a:gd name="T1" fmla="*/ 0 h 207"/>
                <a:gd name="T2" fmla="*/ 0 w 114"/>
                <a:gd name="T3" fmla="*/ 207 h 207"/>
                <a:gd name="T4" fmla="*/ 54 w 114"/>
                <a:gd name="T5" fmla="*/ 207 h 207"/>
                <a:gd name="T6" fmla="*/ 114 w 114"/>
                <a:gd name="T7" fmla="*/ 18 h 207"/>
                <a:gd name="T8" fmla="*/ 66 w 114"/>
                <a:gd name="T9" fmla="*/ 0 h 207"/>
                <a:gd name="T10" fmla="*/ 0 60000 65536"/>
                <a:gd name="T11" fmla="*/ 0 60000 65536"/>
                <a:gd name="T12" fmla="*/ 0 60000 65536"/>
                <a:gd name="T13" fmla="*/ 0 60000 65536"/>
                <a:gd name="T14" fmla="*/ 0 60000 65536"/>
                <a:gd name="T15" fmla="*/ 0 w 114"/>
                <a:gd name="T16" fmla="*/ 0 h 207"/>
                <a:gd name="T17" fmla="*/ 114 w 114"/>
                <a:gd name="T18" fmla="*/ 207 h 207"/>
              </a:gdLst>
              <a:ahLst/>
              <a:cxnLst>
                <a:cxn ang="T10">
                  <a:pos x="T0" y="T1"/>
                </a:cxn>
                <a:cxn ang="T11">
                  <a:pos x="T2" y="T3"/>
                </a:cxn>
                <a:cxn ang="T12">
                  <a:pos x="T4" y="T5"/>
                </a:cxn>
                <a:cxn ang="T13">
                  <a:pos x="T6" y="T7"/>
                </a:cxn>
                <a:cxn ang="T14">
                  <a:pos x="T8" y="T9"/>
                </a:cxn>
              </a:cxnLst>
              <a:rect l="T15" t="T16" r="T17" b="T18"/>
              <a:pathLst>
                <a:path w="114" h="207">
                  <a:moveTo>
                    <a:pt x="66" y="0"/>
                  </a:moveTo>
                  <a:lnTo>
                    <a:pt x="0" y="207"/>
                  </a:lnTo>
                  <a:lnTo>
                    <a:pt x="54" y="207"/>
                  </a:lnTo>
                  <a:lnTo>
                    <a:pt x="114" y="18"/>
                  </a:lnTo>
                  <a:lnTo>
                    <a:pt x="66"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26771" name="Freeform 15"/>
            <p:cNvSpPr>
              <a:spLocks/>
            </p:cNvSpPr>
            <p:nvPr/>
          </p:nvSpPr>
          <p:spPr bwMode="auto">
            <a:xfrm>
              <a:off x="2436" y="2541"/>
              <a:ext cx="102" cy="159"/>
            </a:xfrm>
            <a:custGeom>
              <a:avLst/>
              <a:gdLst>
                <a:gd name="T0" fmla="*/ 51 w 102"/>
                <a:gd name="T1" fmla="*/ 0 h 159"/>
                <a:gd name="T2" fmla="*/ 0 w 102"/>
                <a:gd name="T3" fmla="*/ 159 h 159"/>
                <a:gd name="T4" fmla="*/ 54 w 102"/>
                <a:gd name="T5" fmla="*/ 159 h 159"/>
                <a:gd name="T6" fmla="*/ 102 w 102"/>
                <a:gd name="T7" fmla="*/ 0 h 159"/>
                <a:gd name="T8" fmla="*/ 51 w 102"/>
                <a:gd name="T9" fmla="*/ 0 h 159"/>
                <a:gd name="T10" fmla="*/ 0 60000 65536"/>
                <a:gd name="T11" fmla="*/ 0 60000 65536"/>
                <a:gd name="T12" fmla="*/ 0 60000 65536"/>
                <a:gd name="T13" fmla="*/ 0 60000 65536"/>
                <a:gd name="T14" fmla="*/ 0 60000 65536"/>
                <a:gd name="T15" fmla="*/ 0 w 102"/>
                <a:gd name="T16" fmla="*/ 0 h 159"/>
                <a:gd name="T17" fmla="*/ 102 w 102"/>
                <a:gd name="T18" fmla="*/ 159 h 159"/>
              </a:gdLst>
              <a:ahLst/>
              <a:cxnLst>
                <a:cxn ang="T10">
                  <a:pos x="T0" y="T1"/>
                </a:cxn>
                <a:cxn ang="T11">
                  <a:pos x="T2" y="T3"/>
                </a:cxn>
                <a:cxn ang="T12">
                  <a:pos x="T4" y="T5"/>
                </a:cxn>
                <a:cxn ang="T13">
                  <a:pos x="T6" y="T7"/>
                </a:cxn>
                <a:cxn ang="T14">
                  <a:pos x="T8" y="T9"/>
                </a:cxn>
              </a:cxnLst>
              <a:rect l="T15" t="T16" r="T17" b="T18"/>
              <a:pathLst>
                <a:path w="102" h="159">
                  <a:moveTo>
                    <a:pt x="51" y="0"/>
                  </a:moveTo>
                  <a:lnTo>
                    <a:pt x="0" y="159"/>
                  </a:lnTo>
                  <a:lnTo>
                    <a:pt x="54" y="159"/>
                  </a:lnTo>
                  <a:lnTo>
                    <a:pt x="102" y="0"/>
                  </a:lnTo>
                  <a:lnTo>
                    <a:pt x="51"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26772" name="Rectangle 16"/>
            <p:cNvSpPr>
              <a:spLocks noChangeArrowheads="1"/>
            </p:cNvSpPr>
            <p:nvPr/>
          </p:nvSpPr>
          <p:spPr bwMode="auto">
            <a:xfrm>
              <a:off x="2762" y="1606"/>
              <a:ext cx="810" cy="248"/>
            </a:xfrm>
            <a:prstGeom prst="rect">
              <a:avLst/>
            </a:prstGeom>
            <a:solidFill>
              <a:srgbClr val="009900"/>
            </a:solidFill>
            <a:ln w="12700" algn="ctr">
              <a:solidFill>
                <a:schemeClr val="bg1"/>
              </a:solidFill>
              <a:miter lim="800000"/>
              <a:headEnd/>
              <a:tailEnd/>
            </a:ln>
          </p:spPr>
          <p:txBody>
            <a:bodyPr wrap="none" lIns="0" tIns="0" rIns="0" bIns="0" anchor="ctr">
              <a:spAutoFit/>
            </a:bodyPr>
            <a:lstStyle/>
            <a:p>
              <a:endParaRPr lang="en-US"/>
            </a:p>
          </p:txBody>
        </p:sp>
        <p:sp>
          <p:nvSpPr>
            <p:cNvPr id="26773" name="Rectangle 17"/>
            <p:cNvSpPr>
              <a:spLocks noChangeArrowheads="1"/>
            </p:cNvSpPr>
            <p:nvPr/>
          </p:nvSpPr>
          <p:spPr bwMode="auto">
            <a:xfrm>
              <a:off x="2778" y="1874"/>
              <a:ext cx="62" cy="827"/>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26774" name="AutoShape 18"/>
            <p:cNvSpPr>
              <a:spLocks noChangeArrowheads="1"/>
            </p:cNvSpPr>
            <p:nvPr/>
          </p:nvSpPr>
          <p:spPr bwMode="auto">
            <a:xfrm rot="2681173">
              <a:off x="2441" y="1752"/>
              <a:ext cx="559" cy="573"/>
            </a:xfrm>
            <a:prstGeom prst="irregularSeal2">
              <a:avLst/>
            </a:prstGeom>
            <a:gradFill rotWithShape="1">
              <a:gsLst>
                <a:gs pos="0">
                  <a:srgbClr val="FFFF66"/>
                </a:gs>
                <a:gs pos="100000">
                  <a:srgbClr val="FF0000"/>
                </a:gs>
              </a:gsLst>
              <a:path path="shape">
                <a:fillToRect l="50000" t="50000" r="50000" b="50000"/>
              </a:path>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endParaRPr lang="en-US"/>
            </a:p>
          </p:txBody>
        </p:sp>
        <p:sp>
          <p:nvSpPr>
            <p:cNvPr id="26775" name="Freeform 19"/>
            <p:cNvSpPr>
              <a:spLocks/>
            </p:cNvSpPr>
            <p:nvPr/>
          </p:nvSpPr>
          <p:spPr bwMode="auto">
            <a:xfrm>
              <a:off x="2219" y="2561"/>
              <a:ext cx="369" cy="104"/>
            </a:xfrm>
            <a:custGeom>
              <a:avLst/>
              <a:gdLst>
                <a:gd name="T0" fmla="*/ 0 w 992"/>
                <a:gd name="T1" fmla="*/ 0 h 280"/>
                <a:gd name="T2" fmla="*/ 19 w 992"/>
                <a:gd name="T3" fmla="*/ 4 h 280"/>
                <a:gd name="T4" fmla="*/ 18 w 992"/>
                <a:gd name="T5" fmla="*/ 5 h 280"/>
                <a:gd name="T6" fmla="*/ 0 w 992"/>
                <a:gd name="T7" fmla="*/ 1 h 280"/>
                <a:gd name="T8" fmla="*/ 0 w 992"/>
                <a:gd name="T9" fmla="*/ 0 h 280"/>
                <a:gd name="T10" fmla="*/ 0 60000 65536"/>
                <a:gd name="T11" fmla="*/ 0 60000 65536"/>
                <a:gd name="T12" fmla="*/ 0 60000 65536"/>
                <a:gd name="T13" fmla="*/ 0 60000 65536"/>
                <a:gd name="T14" fmla="*/ 0 60000 65536"/>
                <a:gd name="T15" fmla="*/ 0 w 992"/>
                <a:gd name="T16" fmla="*/ 0 h 280"/>
                <a:gd name="T17" fmla="*/ 992 w 992"/>
                <a:gd name="T18" fmla="*/ 280 h 280"/>
              </a:gdLst>
              <a:ahLst/>
              <a:cxnLst>
                <a:cxn ang="T10">
                  <a:pos x="T0" y="T1"/>
                </a:cxn>
                <a:cxn ang="T11">
                  <a:pos x="T2" y="T3"/>
                </a:cxn>
                <a:cxn ang="T12">
                  <a:pos x="T4" y="T5"/>
                </a:cxn>
                <a:cxn ang="T13">
                  <a:pos x="T6" y="T7"/>
                </a:cxn>
                <a:cxn ang="T14">
                  <a:pos x="T8" y="T9"/>
                </a:cxn>
              </a:cxnLst>
              <a:rect l="T15" t="T16" r="T17" b="T18"/>
              <a:pathLst>
                <a:path w="992" h="280">
                  <a:moveTo>
                    <a:pt x="0" y="0"/>
                  </a:moveTo>
                  <a:lnTo>
                    <a:pt x="992" y="240"/>
                  </a:lnTo>
                  <a:lnTo>
                    <a:pt x="936" y="280"/>
                  </a:lnTo>
                  <a:lnTo>
                    <a:pt x="16" y="56"/>
                  </a:lnTo>
                  <a:lnTo>
                    <a:pt x="0" y="0"/>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26776" name="Freeform 20"/>
            <p:cNvSpPr>
              <a:spLocks/>
            </p:cNvSpPr>
            <p:nvPr/>
          </p:nvSpPr>
          <p:spPr bwMode="auto">
            <a:xfrm>
              <a:off x="3429" y="2008"/>
              <a:ext cx="51" cy="375"/>
            </a:xfrm>
            <a:custGeom>
              <a:avLst/>
              <a:gdLst>
                <a:gd name="T0" fmla="*/ 0 w 136"/>
                <a:gd name="T1" fmla="*/ 0 h 1008"/>
                <a:gd name="T2" fmla="*/ 2 w 136"/>
                <a:gd name="T3" fmla="*/ 19 h 1008"/>
                <a:gd name="T4" fmla="*/ 3 w 136"/>
                <a:gd name="T5" fmla="*/ 17 h 1008"/>
                <a:gd name="T6" fmla="*/ 1 w 136"/>
                <a:gd name="T7" fmla="*/ 1 h 1008"/>
                <a:gd name="T8" fmla="*/ 0 w 136"/>
                <a:gd name="T9" fmla="*/ 0 h 1008"/>
                <a:gd name="T10" fmla="*/ 0 60000 65536"/>
                <a:gd name="T11" fmla="*/ 0 60000 65536"/>
                <a:gd name="T12" fmla="*/ 0 60000 65536"/>
                <a:gd name="T13" fmla="*/ 0 60000 65536"/>
                <a:gd name="T14" fmla="*/ 0 60000 65536"/>
                <a:gd name="T15" fmla="*/ 0 w 136"/>
                <a:gd name="T16" fmla="*/ 0 h 1008"/>
                <a:gd name="T17" fmla="*/ 136 w 136"/>
                <a:gd name="T18" fmla="*/ 1008 h 1008"/>
              </a:gdLst>
              <a:ahLst/>
              <a:cxnLst>
                <a:cxn ang="T10">
                  <a:pos x="T0" y="T1"/>
                </a:cxn>
                <a:cxn ang="T11">
                  <a:pos x="T2" y="T3"/>
                </a:cxn>
                <a:cxn ang="T12">
                  <a:pos x="T4" y="T5"/>
                </a:cxn>
                <a:cxn ang="T13">
                  <a:pos x="T6" y="T7"/>
                </a:cxn>
                <a:cxn ang="T14">
                  <a:pos x="T8" y="T9"/>
                </a:cxn>
              </a:cxnLst>
              <a:rect l="T15" t="T16" r="T17" b="T18"/>
              <a:pathLst>
                <a:path w="136" h="1008">
                  <a:moveTo>
                    <a:pt x="0" y="0"/>
                  </a:moveTo>
                  <a:lnTo>
                    <a:pt x="80" y="1008"/>
                  </a:lnTo>
                  <a:lnTo>
                    <a:pt x="136" y="920"/>
                  </a:lnTo>
                  <a:lnTo>
                    <a:pt x="56" y="48"/>
                  </a:lnTo>
                  <a:lnTo>
                    <a:pt x="0" y="0"/>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26777" name="Rectangle 21"/>
            <p:cNvSpPr>
              <a:spLocks noChangeArrowheads="1"/>
            </p:cNvSpPr>
            <p:nvPr/>
          </p:nvSpPr>
          <p:spPr bwMode="auto">
            <a:xfrm>
              <a:off x="2124" y="1610"/>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26778" name="Rectangle 22"/>
            <p:cNvSpPr>
              <a:spLocks noChangeArrowheads="1"/>
            </p:cNvSpPr>
            <p:nvPr/>
          </p:nvSpPr>
          <p:spPr bwMode="auto">
            <a:xfrm rot="5400000">
              <a:off x="306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26779" name="Rectangle 23"/>
            <p:cNvSpPr>
              <a:spLocks noChangeArrowheads="1"/>
            </p:cNvSpPr>
            <p:nvPr/>
          </p:nvSpPr>
          <p:spPr bwMode="auto">
            <a:xfrm rot="5400000">
              <a:off x="339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nvGrpSpPr>
            <p:cNvPr id="26780" name="Group 24"/>
            <p:cNvGrpSpPr>
              <a:grpSpLocks/>
            </p:cNvGrpSpPr>
            <p:nvPr/>
          </p:nvGrpSpPr>
          <p:grpSpPr bwMode="auto">
            <a:xfrm>
              <a:off x="2221" y="1871"/>
              <a:ext cx="518" cy="782"/>
              <a:chOff x="2400" y="1656"/>
              <a:chExt cx="752" cy="1136"/>
            </a:xfrm>
          </p:grpSpPr>
          <p:sp>
            <p:nvSpPr>
              <p:cNvPr id="26793" name="Freeform 25"/>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folHlink"/>
              </a:solidFill>
              <a:ln w="12700">
                <a:solidFill>
                  <a:schemeClr val="bg1"/>
                </a:solidFill>
                <a:round/>
                <a:headEnd/>
                <a:tailEnd/>
              </a:ln>
            </p:spPr>
            <p:txBody>
              <a:bodyPr wrap="none" lIns="0" tIns="0" rIns="0" bIns="0" anchor="ctr">
                <a:spAutoFit/>
              </a:bodyPr>
              <a:lstStyle/>
              <a:p>
                <a:endParaRPr lang="en-US"/>
              </a:p>
            </p:txBody>
          </p:sp>
          <p:sp>
            <p:nvSpPr>
              <p:cNvPr id="26794" name="Freeform 26"/>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26795" name="Freeform 27"/>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26796" name="Freeform 28"/>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26797" name="Freeform 29"/>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lIns="0" tIns="0" rIns="0" bIns="0" anchor="ctr">
                <a:spAutoFit/>
              </a:bodyPr>
              <a:lstStyle/>
              <a:p>
                <a:endParaRPr lang="en-US"/>
              </a:p>
            </p:txBody>
          </p:sp>
          <p:sp>
            <p:nvSpPr>
              <p:cNvPr id="26798" name="Line 30"/>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6799" name="Line 31"/>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26781" name="Group 32"/>
            <p:cNvGrpSpPr>
              <a:grpSpLocks/>
            </p:cNvGrpSpPr>
            <p:nvPr/>
          </p:nvGrpSpPr>
          <p:grpSpPr bwMode="auto">
            <a:xfrm rot="-6511945">
              <a:off x="2834" y="1842"/>
              <a:ext cx="518" cy="783"/>
              <a:chOff x="2400" y="1656"/>
              <a:chExt cx="752" cy="1136"/>
            </a:xfrm>
          </p:grpSpPr>
          <p:sp>
            <p:nvSpPr>
              <p:cNvPr id="26786" name="Freeform 33"/>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tx1"/>
              </a:solidFill>
              <a:ln w="12700">
                <a:solidFill>
                  <a:schemeClr val="bg1"/>
                </a:solidFill>
                <a:round/>
                <a:headEnd/>
                <a:tailEnd/>
              </a:ln>
            </p:spPr>
            <p:txBody>
              <a:bodyPr wrap="none" lIns="0" tIns="0" rIns="0" bIns="0" anchor="ctr">
                <a:spAutoFit/>
              </a:bodyPr>
              <a:lstStyle/>
              <a:p>
                <a:endParaRPr lang="en-US"/>
              </a:p>
            </p:txBody>
          </p:sp>
          <p:sp>
            <p:nvSpPr>
              <p:cNvPr id="26787" name="Freeform 34"/>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26788" name="Freeform 35"/>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26789" name="Freeform 36"/>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26790" name="Freeform 37"/>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26791" name="Line 38"/>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6792" name="Line 39"/>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26782" name="Freeform 40"/>
            <p:cNvSpPr>
              <a:spLocks/>
            </p:cNvSpPr>
            <p:nvPr/>
          </p:nvSpPr>
          <p:spPr bwMode="auto">
            <a:xfrm>
              <a:off x="2689" y="2097"/>
              <a:ext cx="62" cy="351"/>
            </a:xfrm>
            <a:custGeom>
              <a:avLst/>
              <a:gdLst>
                <a:gd name="T0" fmla="*/ 3 w 168"/>
                <a:gd name="T1" fmla="*/ 18 h 944"/>
                <a:gd name="T2" fmla="*/ 0 w 168"/>
                <a:gd name="T3" fmla="*/ 0 h 944"/>
                <a:gd name="T4" fmla="*/ 0 w 168"/>
                <a:gd name="T5" fmla="*/ 1 h 944"/>
                <a:gd name="T6" fmla="*/ 2 w 168"/>
                <a:gd name="T7" fmla="*/ 17 h 944"/>
                <a:gd name="T8" fmla="*/ 3 w 168"/>
                <a:gd name="T9" fmla="*/ 18 h 944"/>
                <a:gd name="T10" fmla="*/ 0 60000 65536"/>
                <a:gd name="T11" fmla="*/ 0 60000 65536"/>
                <a:gd name="T12" fmla="*/ 0 60000 65536"/>
                <a:gd name="T13" fmla="*/ 0 60000 65536"/>
                <a:gd name="T14" fmla="*/ 0 60000 65536"/>
                <a:gd name="T15" fmla="*/ 0 w 168"/>
                <a:gd name="T16" fmla="*/ 0 h 944"/>
                <a:gd name="T17" fmla="*/ 168 w 168"/>
                <a:gd name="T18" fmla="*/ 944 h 944"/>
              </a:gdLst>
              <a:ahLst/>
              <a:cxnLst>
                <a:cxn ang="T10">
                  <a:pos x="T0" y="T1"/>
                </a:cxn>
                <a:cxn ang="T11">
                  <a:pos x="T2" y="T3"/>
                </a:cxn>
                <a:cxn ang="T12">
                  <a:pos x="T4" y="T5"/>
                </a:cxn>
                <a:cxn ang="T13">
                  <a:pos x="T6" y="T7"/>
                </a:cxn>
                <a:cxn ang="T14">
                  <a:pos x="T8" y="T9"/>
                </a:cxn>
              </a:cxnLst>
              <a:rect l="T15" t="T16" r="T17" b="T18"/>
              <a:pathLst>
                <a:path w="168" h="944">
                  <a:moveTo>
                    <a:pt x="168" y="944"/>
                  </a:moveTo>
                  <a:lnTo>
                    <a:pt x="24" y="0"/>
                  </a:lnTo>
                  <a:lnTo>
                    <a:pt x="0" y="48"/>
                  </a:lnTo>
                  <a:lnTo>
                    <a:pt x="128" y="920"/>
                  </a:lnTo>
                  <a:lnTo>
                    <a:pt x="168" y="944"/>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26783" name="Freeform 41"/>
            <p:cNvSpPr>
              <a:spLocks/>
            </p:cNvSpPr>
            <p:nvPr/>
          </p:nvSpPr>
          <p:spPr bwMode="auto">
            <a:xfrm>
              <a:off x="2382" y="1853"/>
              <a:ext cx="354" cy="78"/>
            </a:xfrm>
            <a:custGeom>
              <a:avLst/>
              <a:gdLst>
                <a:gd name="T0" fmla="*/ 0 w 952"/>
                <a:gd name="T1" fmla="*/ 1 h 208"/>
                <a:gd name="T2" fmla="*/ 1 w 952"/>
                <a:gd name="T3" fmla="*/ 0 h 208"/>
                <a:gd name="T4" fmla="*/ 18 w 952"/>
                <a:gd name="T5" fmla="*/ 3 h 208"/>
                <a:gd name="T6" fmla="*/ 18 w 952"/>
                <a:gd name="T7" fmla="*/ 4 h 208"/>
                <a:gd name="T8" fmla="*/ 0 w 952"/>
                <a:gd name="T9" fmla="*/ 1 h 208"/>
                <a:gd name="T10" fmla="*/ 0 60000 65536"/>
                <a:gd name="T11" fmla="*/ 0 60000 65536"/>
                <a:gd name="T12" fmla="*/ 0 60000 65536"/>
                <a:gd name="T13" fmla="*/ 0 60000 65536"/>
                <a:gd name="T14" fmla="*/ 0 60000 65536"/>
                <a:gd name="T15" fmla="*/ 0 w 952"/>
                <a:gd name="T16" fmla="*/ 0 h 208"/>
                <a:gd name="T17" fmla="*/ 952 w 952"/>
                <a:gd name="T18" fmla="*/ 208 h 208"/>
              </a:gdLst>
              <a:ahLst/>
              <a:cxnLst>
                <a:cxn ang="T10">
                  <a:pos x="T0" y="T1"/>
                </a:cxn>
                <a:cxn ang="T11">
                  <a:pos x="T2" y="T3"/>
                </a:cxn>
                <a:cxn ang="T12">
                  <a:pos x="T4" y="T5"/>
                </a:cxn>
                <a:cxn ang="T13">
                  <a:pos x="T6" y="T7"/>
                </a:cxn>
                <a:cxn ang="T14">
                  <a:pos x="T8" y="T9"/>
                </a:cxn>
              </a:cxnLst>
              <a:rect l="T15" t="T16" r="T17" b="T18"/>
              <a:pathLst>
                <a:path w="952" h="208">
                  <a:moveTo>
                    <a:pt x="0" y="40"/>
                  </a:moveTo>
                  <a:lnTo>
                    <a:pt x="88" y="0"/>
                  </a:lnTo>
                  <a:lnTo>
                    <a:pt x="936" y="160"/>
                  </a:lnTo>
                  <a:lnTo>
                    <a:pt x="952" y="208"/>
                  </a:lnTo>
                  <a:lnTo>
                    <a:pt x="0" y="40"/>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26784" name="Rectangle 42"/>
            <p:cNvSpPr>
              <a:spLocks noChangeArrowheads="1"/>
            </p:cNvSpPr>
            <p:nvPr/>
          </p:nvSpPr>
          <p:spPr bwMode="auto">
            <a:xfrm>
              <a:off x="2124" y="2018"/>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26785" name="Rectangle 43"/>
            <p:cNvSpPr>
              <a:spLocks noChangeArrowheads="1"/>
            </p:cNvSpPr>
            <p:nvPr/>
          </p:nvSpPr>
          <p:spPr bwMode="auto">
            <a:xfrm>
              <a:off x="2124" y="2426"/>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grpSp>
        <p:nvGrpSpPr>
          <p:cNvPr id="26635" name="Group 44"/>
          <p:cNvGrpSpPr>
            <a:grpSpLocks/>
          </p:cNvGrpSpPr>
          <p:nvPr/>
        </p:nvGrpSpPr>
        <p:grpSpPr bwMode="auto">
          <a:xfrm>
            <a:off x="2151063" y="1989138"/>
            <a:ext cx="822325" cy="817562"/>
            <a:chOff x="3360" y="800"/>
            <a:chExt cx="620" cy="616"/>
          </a:xfrm>
        </p:grpSpPr>
        <p:sp>
          <p:nvSpPr>
            <p:cNvPr id="26761" name="AutoShape 45"/>
            <p:cNvSpPr>
              <a:spLocks noChangeArrowheads="1"/>
            </p:cNvSpPr>
            <p:nvPr/>
          </p:nvSpPr>
          <p:spPr bwMode="auto">
            <a:xfrm>
              <a:off x="3360" y="800"/>
              <a:ext cx="620" cy="616"/>
            </a:xfrm>
            <a:prstGeom prst="roundRect">
              <a:avLst>
                <a:gd name="adj" fmla="val 16667"/>
              </a:avLst>
            </a:prstGeom>
            <a:solidFill>
              <a:srgbClr val="CCFFCC"/>
            </a:solidFill>
            <a:ln w="12700" algn="ctr">
              <a:solidFill>
                <a:schemeClr val="bg1"/>
              </a:solidFill>
              <a:round/>
              <a:headEnd/>
              <a:tailEnd/>
            </a:ln>
          </p:spPr>
          <p:txBody>
            <a:bodyPr lIns="0" tIns="0" rIns="0" bIns="0" anchor="ctr">
              <a:spAutoFit/>
            </a:bodyPr>
            <a:lstStyle/>
            <a:p>
              <a:endParaRPr lang="en-US"/>
            </a:p>
          </p:txBody>
        </p:sp>
        <p:sp>
          <p:nvSpPr>
            <p:cNvPr id="26762" name="Freeform 46"/>
            <p:cNvSpPr>
              <a:spLocks/>
            </p:cNvSpPr>
            <p:nvPr/>
          </p:nvSpPr>
          <p:spPr bwMode="auto">
            <a:xfrm>
              <a:off x="3403" y="830"/>
              <a:ext cx="212" cy="274"/>
            </a:xfrm>
            <a:custGeom>
              <a:avLst/>
              <a:gdLst>
                <a:gd name="T0" fmla="*/ 1 w 1052"/>
                <a:gd name="T1" fmla="*/ 2 h 1352"/>
                <a:gd name="T2" fmla="*/ 0 w 1052"/>
                <a:gd name="T3" fmla="*/ 2 h 1352"/>
                <a:gd name="T4" fmla="*/ 0 w 1052"/>
                <a:gd name="T5" fmla="*/ 1 h 1352"/>
                <a:gd name="T6" fmla="*/ 0 w 1052"/>
                <a:gd name="T7" fmla="*/ 1 h 1352"/>
                <a:gd name="T8" fmla="*/ 0 w 1052"/>
                <a:gd name="T9" fmla="*/ 1 h 1352"/>
                <a:gd name="T10" fmla="*/ 0 w 1052"/>
                <a:gd name="T11" fmla="*/ 0 h 1352"/>
                <a:gd name="T12" fmla="*/ 0 w 1052"/>
                <a:gd name="T13" fmla="*/ 0 h 1352"/>
                <a:gd name="T14" fmla="*/ 0 w 1052"/>
                <a:gd name="T15" fmla="*/ 0 h 1352"/>
                <a:gd name="T16" fmla="*/ 1 w 1052"/>
                <a:gd name="T17" fmla="*/ 0 h 1352"/>
                <a:gd name="T18" fmla="*/ 1 w 1052"/>
                <a:gd name="T19" fmla="*/ 0 h 1352"/>
                <a:gd name="T20" fmla="*/ 1 w 1052"/>
                <a:gd name="T21" fmla="*/ 0 h 1352"/>
                <a:gd name="T22" fmla="*/ 1 w 1052"/>
                <a:gd name="T23" fmla="*/ 0 h 1352"/>
                <a:gd name="T24" fmla="*/ 2 w 1052"/>
                <a:gd name="T25" fmla="*/ 0 h 1352"/>
                <a:gd name="T26" fmla="*/ 2 w 1052"/>
                <a:gd name="T27" fmla="*/ 1 h 1352"/>
                <a:gd name="T28" fmla="*/ 2 w 1052"/>
                <a:gd name="T29" fmla="*/ 1 h 1352"/>
                <a:gd name="T30" fmla="*/ 1 w 1052"/>
                <a:gd name="T31" fmla="*/ 2 h 1352"/>
                <a:gd name="T32" fmla="*/ 1 w 1052"/>
                <a:gd name="T33" fmla="*/ 2 h 1352"/>
                <a:gd name="T34" fmla="*/ 1 w 1052"/>
                <a:gd name="T35" fmla="*/ 2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26763" name="Group 47"/>
            <p:cNvGrpSpPr>
              <a:grpSpLocks/>
            </p:cNvGrpSpPr>
            <p:nvPr/>
          </p:nvGrpSpPr>
          <p:grpSpPr bwMode="auto">
            <a:xfrm flipH="1">
              <a:off x="3749" y="1171"/>
              <a:ext cx="212" cy="213"/>
              <a:chOff x="1350" y="686"/>
              <a:chExt cx="1132" cy="1132"/>
            </a:xfrm>
          </p:grpSpPr>
          <p:sp>
            <p:nvSpPr>
              <p:cNvPr id="26765" name="AutoShape 48"/>
              <p:cNvSpPr>
                <a:spLocks noChangeArrowheads="1"/>
              </p:cNvSpPr>
              <p:nvPr/>
            </p:nvSpPr>
            <p:spPr bwMode="auto">
              <a:xfrm>
                <a:off x="1350" y="686"/>
                <a:ext cx="1132" cy="1132"/>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pic>
            <p:nvPicPr>
              <p:cNvPr id="26766" name="Picture 49" descr="j015193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3" y="783"/>
                <a:ext cx="38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26764" name="Picture 50" descr="BS01887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81" y="829"/>
              <a:ext cx="382"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6636" name="Group 51"/>
          <p:cNvGrpSpPr>
            <a:grpSpLocks/>
          </p:cNvGrpSpPr>
          <p:nvPr/>
        </p:nvGrpSpPr>
        <p:grpSpPr bwMode="auto">
          <a:xfrm>
            <a:off x="2170113" y="4946650"/>
            <a:ext cx="517525" cy="658813"/>
            <a:chOff x="2401" y="425"/>
            <a:chExt cx="907" cy="1154"/>
          </a:xfrm>
        </p:grpSpPr>
        <p:sp>
          <p:nvSpPr>
            <p:cNvPr id="26755" name="Rectangle 52"/>
            <p:cNvSpPr>
              <a:spLocks noChangeArrowheads="1"/>
            </p:cNvSpPr>
            <p:nvPr/>
          </p:nvSpPr>
          <p:spPr bwMode="auto">
            <a:xfrm>
              <a:off x="2401" y="591"/>
              <a:ext cx="907" cy="988"/>
            </a:xfrm>
            <a:prstGeom prst="rect">
              <a:avLst/>
            </a:prstGeom>
            <a:solidFill>
              <a:srgbClr val="FFFFCC"/>
            </a:solidFill>
            <a:ln w="12700">
              <a:solidFill>
                <a:schemeClr val="bg1"/>
              </a:solidFill>
              <a:miter lim="800000"/>
              <a:headEnd/>
              <a:tailEnd/>
            </a:ln>
          </p:spPr>
          <p:txBody>
            <a:bodyPr wrap="none" anchor="ctr"/>
            <a:lstStyle/>
            <a:p>
              <a:endParaRPr lang="en-US"/>
            </a:p>
          </p:txBody>
        </p:sp>
        <p:sp>
          <p:nvSpPr>
            <p:cNvPr id="26756" name="Line 53"/>
            <p:cNvSpPr>
              <a:spLocks noChangeShapeType="1"/>
            </p:cNvSpPr>
            <p:nvPr/>
          </p:nvSpPr>
          <p:spPr bwMode="auto">
            <a:xfrm>
              <a:off x="2582" y="138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6757" name="Line 54"/>
            <p:cNvSpPr>
              <a:spLocks noChangeShapeType="1"/>
            </p:cNvSpPr>
            <p:nvPr/>
          </p:nvSpPr>
          <p:spPr bwMode="auto">
            <a:xfrm>
              <a:off x="2577" y="115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6758" name="Rectangle 55"/>
            <p:cNvSpPr>
              <a:spLocks noChangeArrowheads="1"/>
            </p:cNvSpPr>
            <p:nvPr/>
          </p:nvSpPr>
          <p:spPr bwMode="auto">
            <a:xfrm rot="2658430">
              <a:off x="2944" y="425"/>
              <a:ext cx="225" cy="506"/>
            </a:xfrm>
            <a:prstGeom prst="rect">
              <a:avLst/>
            </a:prstGeom>
            <a:solidFill>
              <a:srgbClr val="FF0000"/>
            </a:solidFill>
            <a:ln w="28575" algn="ctr">
              <a:solidFill>
                <a:srgbClr val="969696"/>
              </a:solidFill>
              <a:miter lim="800000"/>
              <a:headEnd/>
              <a:tailEnd/>
            </a:ln>
          </p:spPr>
          <p:txBody>
            <a:bodyPr wrap="none" lIns="0" tIns="0" rIns="0" bIns="0" anchor="ctr">
              <a:spAutoFit/>
            </a:bodyPr>
            <a:lstStyle/>
            <a:p>
              <a:endParaRPr lang="en-US"/>
            </a:p>
          </p:txBody>
        </p:sp>
        <p:sp>
          <p:nvSpPr>
            <p:cNvPr id="26759" name="Freeform 56"/>
            <p:cNvSpPr>
              <a:spLocks/>
            </p:cNvSpPr>
            <p:nvPr/>
          </p:nvSpPr>
          <p:spPr bwMode="auto">
            <a:xfrm>
              <a:off x="2643" y="789"/>
              <a:ext cx="309" cy="257"/>
            </a:xfrm>
            <a:custGeom>
              <a:avLst/>
              <a:gdLst>
                <a:gd name="T0" fmla="*/ 374 w 234"/>
                <a:gd name="T1" fmla="*/ 0 h 195"/>
                <a:gd name="T2" fmla="*/ 83 w 234"/>
                <a:gd name="T3" fmla="*/ 125 h 195"/>
                <a:gd name="T4" fmla="*/ 0 w 234"/>
                <a:gd name="T5" fmla="*/ 589 h 195"/>
                <a:gd name="T6" fmla="*/ 548 w 234"/>
                <a:gd name="T7" fmla="*/ 589 h 195"/>
                <a:gd name="T8" fmla="*/ 712 w 234"/>
                <a:gd name="T9" fmla="*/ 333 h 195"/>
                <a:gd name="T10" fmla="*/ 374 w 234"/>
                <a:gd name="T11" fmla="*/ 0 h 195"/>
                <a:gd name="T12" fmla="*/ 0 60000 65536"/>
                <a:gd name="T13" fmla="*/ 0 60000 65536"/>
                <a:gd name="T14" fmla="*/ 0 60000 65536"/>
                <a:gd name="T15" fmla="*/ 0 60000 65536"/>
                <a:gd name="T16" fmla="*/ 0 60000 65536"/>
                <a:gd name="T17" fmla="*/ 0 60000 65536"/>
                <a:gd name="T18" fmla="*/ 0 w 234"/>
                <a:gd name="T19" fmla="*/ 0 h 195"/>
                <a:gd name="T20" fmla="*/ 234 w 234"/>
                <a:gd name="T21" fmla="*/ 195 h 195"/>
              </a:gdLst>
              <a:ahLst/>
              <a:cxnLst>
                <a:cxn ang="T12">
                  <a:pos x="T0" y="T1"/>
                </a:cxn>
                <a:cxn ang="T13">
                  <a:pos x="T2" y="T3"/>
                </a:cxn>
                <a:cxn ang="T14">
                  <a:pos x="T4" y="T5"/>
                </a:cxn>
                <a:cxn ang="T15">
                  <a:pos x="T6" y="T7"/>
                </a:cxn>
                <a:cxn ang="T16">
                  <a:pos x="T8" y="T9"/>
                </a:cxn>
                <a:cxn ang="T17">
                  <a:pos x="T10" y="T11"/>
                </a:cxn>
              </a:cxnLst>
              <a:rect l="T18" t="T19" r="T20" b="T21"/>
              <a:pathLst>
                <a:path w="234" h="195">
                  <a:moveTo>
                    <a:pt x="123" y="0"/>
                  </a:moveTo>
                  <a:lnTo>
                    <a:pt x="27" y="42"/>
                  </a:lnTo>
                  <a:lnTo>
                    <a:pt x="0" y="195"/>
                  </a:lnTo>
                  <a:lnTo>
                    <a:pt x="180" y="195"/>
                  </a:lnTo>
                  <a:lnTo>
                    <a:pt x="234" y="111"/>
                  </a:lnTo>
                  <a:lnTo>
                    <a:pt x="123" y="0"/>
                  </a:lnTo>
                  <a:close/>
                </a:path>
              </a:pathLst>
            </a:custGeom>
            <a:solidFill>
              <a:srgbClr val="FFFFFF"/>
            </a:solidFill>
            <a:ln w="28575">
              <a:solidFill>
                <a:srgbClr val="969696"/>
              </a:solidFill>
              <a:round/>
              <a:headEnd/>
              <a:tailEnd/>
            </a:ln>
          </p:spPr>
          <p:txBody>
            <a:bodyPr wrap="none" lIns="0" tIns="0" rIns="0" bIns="0" anchor="ctr">
              <a:spAutoFit/>
            </a:bodyPr>
            <a:lstStyle/>
            <a:p>
              <a:endParaRPr lang="en-US"/>
            </a:p>
          </p:txBody>
        </p:sp>
        <p:sp>
          <p:nvSpPr>
            <p:cNvPr id="26760" name="Line 57"/>
            <p:cNvSpPr>
              <a:spLocks noChangeShapeType="1"/>
            </p:cNvSpPr>
            <p:nvPr/>
          </p:nvSpPr>
          <p:spPr bwMode="auto">
            <a:xfrm flipH="1">
              <a:off x="2703" y="891"/>
              <a:ext cx="147" cy="106"/>
            </a:xfrm>
            <a:prstGeom prst="line">
              <a:avLst/>
            </a:prstGeom>
            <a:noFill/>
            <a:ln w="28575">
              <a:solidFill>
                <a:srgbClr val="969696"/>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26637" name="Group 58"/>
          <p:cNvGrpSpPr>
            <a:grpSpLocks/>
          </p:cNvGrpSpPr>
          <p:nvPr/>
        </p:nvGrpSpPr>
        <p:grpSpPr bwMode="auto">
          <a:xfrm>
            <a:off x="2151063" y="2965450"/>
            <a:ext cx="822325" cy="817563"/>
            <a:chOff x="3360" y="800"/>
            <a:chExt cx="620" cy="616"/>
          </a:xfrm>
        </p:grpSpPr>
        <p:sp>
          <p:nvSpPr>
            <p:cNvPr id="26749" name="AutoShape 59"/>
            <p:cNvSpPr>
              <a:spLocks noChangeArrowheads="1"/>
            </p:cNvSpPr>
            <p:nvPr/>
          </p:nvSpPr>
          <p:spPr bwMode="auto">
            <a:xfrm>
              <a:off x="3360" y="800"/>
              <a:ext cx="620" cy="616"/>
            </a:xfrm>
            <a:prstGeom prst="roundRect">
              <a:avLst>
                <a:gd name="adj" fmla="val 16667"/>
              </a:avLst>
            </a:prstGeom>
            <a:solidFill>
              <a:srgbClr val="CCFFCC"/>
            </a:solidFill>
            <a:ln w="12700" algn="ctr">
              <a:solidFill>
                <a:schemeClr val="bg1"/>
              </a:solidFill>
              <a:round/>
              <a:headEnd/>
              <a:tailEnd/>
            </a:ln>
          </p:spPr>
          <p:txBody>
            <a:bodyPr lIns="0" tIns="0" rIns="0" bIns="0" anchor="ctr">
              <a:spAutoFit/>
            </a:bodyPr>
            <a:lstStyle/>
            <a:p>
              <a:endParaRPr lang="en-US"/>
            </a:p>
          </p:txBody>
        </p:sp>
        <p:sp>
          <p:nvSpPr>
            <p:cNvPr id="26750" name="Freeform 60"/>
            <p:cNvSpPr>
              <a:spLocks/>
            </p:cNvSpPr>
            <p:nvPr/>
          </p:nvSpPr>
          <p:spPr bwMode="auto">
            <a:xfrm>
              <a:off x="3403" y="830"/>
              <a:ext cx="212" cy="274"/>
            </a:xfrm>
            <a:custGeom>
              <a:avLst/>
              <a:gdLst>
                <a:gd name="T0" fmla="*/ 1 w 1052"/>
                <a:gd name="T1" fmla="*/ 2 h 1352"/>
                <a:gd name="T2" fmla="*/ 0 w 1052"/>
                <a:gd name="T3" fmla="*/ 2 h 1352"/>
                <a:gd name="T4" fmla="*/ 0 w 1052"/>
                <a:gd name="T5" fmla="*/ 1 h 1352"/>
                <a:gd name="T6" fmla="*/ 0 w 1052"/>
                <a:gd name="T7" fmla="*/ 1 h 1352"/>
                <a:gd name="T8" fmla="*/ 0 w 1052"/>
                <a:gd name="T9" fmla="*/ 1 h 1352"/>
                <a:gd name="T10" fmla="*/ 0 w 1052"/>
                <a:gd name="T11" fmla="*/ 0 h 1352"/>
                <a:gd name="T12" fmla="*/ 0 w 1052"/>
                <a:gd name="T13" fmla="*/ 0 h 1352"/>
                <a:gd name="T14" fmla="*/ 0 w 1052"/>
                <a:gd name="T15" fmla="*/ 0 h 1352"/>
                <a:gd name="T16" fmla="*/ 1 w 1052"/>
                <a:gd name="T17" fmla="*/ 0 h 1352"/>
                <a:gd name="T18" fmla="*/ 1 w 1052"/>
                <a:gd name="T19" fmla="*/ 0 h 1352"/>
                <a:gd name="T20" fmla="*/ 1 w 1052"/>
                <a:gd name="T21" fmla="*/ 0 h 1352"/>
                <a:gd name="T22" fmla="*/ 1 w 1052"/>
                <a:gd name="T23" fmla="*/ 0 h 1352"/>
                <a:gd name="T24" fmla="*/ 2 w 1052"/>
                <a:gd name="T25" fmla="*/ 0 h 1352"/>
                <a:gd name="T26" fmla="*/ 2 w 1052"/>
                <a:gd name="T27" fmla="*/ 1 h 1352"/>
                <a:gd name="T28" fmla="*/ 2 w 1052"/>
                <a:gd name="T29" fmla="*/ 1 h 1352"/>
                <a:gd name="T30" fmla="*/ 1 w 1052"/>
                <a:gd name="T31" fmla="*/ 2 h 1352"/>
                <a:gd name="T32" fmla="*/ 1 w 1052"/>
                <a:gd name="T33" fmla="*/ 2 h 1352"/>
                <a:gd name="T34" fmla="*/ 1 w 1052"/>
                <a:gd name="T35" fmla="*/ 2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26751" name="Group 61"/>
            <p:cNvGrpSpPr>
              <a:grpSpLocks/>
            </p:cNvGrpSpPr>
            <p:nvPr/>
          </p:nvGrpSpPr>
          <p:grpSpPr bwMode="auto">
            <a:xfrm flipH="1">
              <a:off x="3749" y="1171"/>
              <a:ext cx="212" cy="213"/>
              <a:chOff x="1350" y="686"/>
              <a:chExt cx="1132" cy="1132"/>
            </a:xfrm>
          </p:grpSpPr>
          <p:sp>
            <p:nvSpPr>
              <p:cNvPr id="26753" name="AutoShape 62"/>
              <p:cNvSpPr>
                <a:spLocks noChangeArrowheads="1"/>
              </p:cNvSpPr>
              <p:nvPr/>
            </p:nvSpPr>
            <p:spPr bwMode="auto">
              <a:xfrm>
                <a:off x="1350" y="686"/>
                <a:ext cx="1132" cy="1132"/>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pic>
            <p:nvPicPr>
              <p:cNvPr id="26754" name="Picture 63" descr="j015193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3" y="783"/>
                <a:ext cx="38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26752" name="Picture 64" descr="BS01887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81" y="829"/>
              <a:ext cx="382"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6638" name="Group 65"/>
          <p:cNvGrpSpPr>
            <a:grpSpLocks/>
          </p:cNvGrpSpPr>
          <p:nvPr/>
        </p:nvGrpSpPr>
        <p:grpSpPr bwMode="auto">
          <a:xfrm>
            <a:off x="2151063" y="3943350"/>
            <a:ext cx="822325" cy="817563"/>
            <a:chOff x="3360" y="800"/>
            <a:chExt cx="620" cy="616"/>
          </a:xfrm>
        </p:grpSpPr>
        <p:sp>
          <p:nvSpPr>
            <p:cNvPr id="26743" name="AutoShape 66"/>
            <p:cNvSpPr>
              <a:spLocks noChangeArrowheads="1"/>
            </p:cNvSpPr>
            <p:nvPr/>
          </p:nvSpPr>
          <p:spPr bwMode="auto">
            <a:xfrm>
              <a:off x="3360" y="800"/>
              <a:ext cx="620" cy="616"/>
            </a:xfrm>
            <a:prstGeom prst="roundRect">
              <a:avLst>
                <a:gd name="adj" fmla="val 16667"/>
              </a:avLst>
            </a:prstGeom>
            <a:solidFill>
              <a:srgbClr val="CCFFCC"/>
            </a:solidFill>
            <a:ln w="12700" algn="ctr">
              <a:solidFill>
                <a:schemeClr val="bg1"/>
              </a:solidFill>
              <a:round/>
              <a:headEnd/>
              <a:tailEnd/>
            </a:ln>
          </p:spPr>
          <p:txBody>
            <a:bodyPr lIns="0" tIns="0" rIns="0" bIns="0" anchor="ctr">
              <a:spAutoFit/>
            </a:bodyPr>
            <a:lstStyle/>
            <a:p>
              <a:endParaRPr lang="en-US"/>
            </a:p>
          </p:txBody>
        </p:sp>
        <p:sp>
          <p:nvSpPr>
            <p:cNvPr id="26744" name="Freeform 67"/>
            <p:cNvSpPr>
              <a:spLocks/>
            </p:cNvSpPr>
            <p:nvPr/>
          </p:nvSpPr>
          <p:spPr bwMode="auto">
            <a:xfrm>
              <a:off x="3403" y="830"/>
              <a:ext cx="212" cy="274"/>
            </a:xfrm>
            <a:custGeom>
              <a:avLst/>
              <a:gdLst>
                <a:gd name="T0" fmla="*/ 1 w 1052"/>
                <a:gd name="T1" fmla="*/ 2 h 1352"/>
                <a:gd name="T2" fmla="*/ 0 w 1052"/>
                <a:gd name="T3" fmla="*/ 2 h 1352"/>
                <a:gd name="T4" fmla="*/ 0 w 1052"/>
                <a:gd name="T5" fmla="*/ 1 h 1352"/>
                <a:gd name="T6" fmla="*/ 0 w 1052"/>
                <a:gd name="T7" fmla="*/ 1 h 1352"/>
                <a:gd name="T8" fmla="*/ 0 w 1052"/>
                <a:gd name="T9" fmla="*/ 1 h 1352"/>
                <a:gd name="T10" fmla="*/ 0 w 1052"/>
                <a:gd name="T11" fmla="*/ 0 h 1352"/>
                <a:gd name="T12" fmla="*/ 0 w 1052"/>
                <a:gd name="T13" fmla="*/ 0 h 1352"/>
                <a:gd name="T14" fmla="*/ 0 w 1052"/>
                <a:gd name="T15" fmla="*/ 0 h 1352"/>
                <a:gd name="T16" fmla="*/ 1 w 1052"/>
                <a:gd name="T17" fmla="*/ 0 h 1352"/>
                <a:gd name="T18" fmla="*/ 1 w 1052"/>
                <a:gd name="T19" fmla="*/ 0 h 1352"/>
                <a:gd name="T20" fmla="*/ 1 w 1052"/>
                <a:gd name="T21" fmla="*/ 0 h 1352"/>
                <a:gd name="T22" fmla="*/ 1 w 1052"/>
                <a:gd name="T23" fmla="*/ 0 h 1352"/>
                <a:gd name="T24" fmla="*/ 2 w 1052"/>
                <a:gd name="T25" fmla="*/ 0 h 1352"/>
                <a:gd name="T26" fmla="*/ 2 w 1052"/>
                <a:gd name="T27" fmla="*/ 1 h 1352"/>
                <a:gd name="T28" fmla="*/ 2 w 1052"/>
                <a:gd name="T29" fmla="*/ 1 h 1352"/>
                <a:gd name="T30" fmla="*/ 1 w 1052"/>
                <a:gd name="T31" fmla="*/ 2 h 1352"/>
                <a:gd name="T32" fmla="*/ 1 w 1052"/>
                <a:gd name="T33" fmla="*/ 2 h 1352"/>
                <a:gd name="T34" fmla="*/ 1 w 1052"/>
                <a:gd name="T35" fmla="*/ 2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26745" name="Group 68"/>
            <p:cNvGrpSpPr>
              <a:grpSpLocks/>
            </p:cNvGrpSpPr>
            <p:nvPr/>
          </p:nvGrpSpPr>
          <p:grpSpPr bwMode="auto">
            <a:xfrm flipH="1">
              <a:off x="3749" y="1171"/>
              <a:ext cx="212" cy="213"/>
              <a:chOff x="1350" y="686"/>
              <a:chExt cx="1132" cy="1132"/>
            </a:xfrm>
          </p:grpSpPr>
          <p:sp>
            <p:nvSpPr>
              <p:cNvPr id="26747" name="AutoShape 69"/>
              <p:cNvSpPr>
                <a:spLocks noChangeArrowheads="1"/>
              </p:cNvSpPr>
              <p:nvPr/>
            </p:nvSpPr>
            <p:spPr bwMode="auto">
              <a:xfrm>
                <a:off x="1350" y="686"/>
                <a:ext cx="1132" cy="1132"/>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pic>
            <p:nvPicPr>
              <p:cNvPr id="26748" name="Picture 70" descr="j015193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3" y="783"/>
                <a:ext cx="38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26746" name="Picture 71" descr="BS01887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81" y="829"/>
              <a:ext cx="382"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6639" name="Group 72"/>
          <p:cNvGrpSpPr>
            <a:grpSpLocks/>
          </p:cNvGrpSpPr>
          <p:nvPr/>
        </p:nvGrpSpPr>
        <p:grpSpPr bwMode="auto">
          <a:xfrm>
            <a:off x="2432050" y="5395913"/>
            <a:ext cx="517525" cy="658812"/>
            <a:chOff x="2401" y="425"/>
            <a:chExt cx="907" cy="1154"/>
          </a:xfrm>
        </p:grpSpPr>
        <p:sp>
          <p:nvSpPr>
            <p:cNvPr id="26737" name="Rectangle 73"/>
            <p:cNvSpPr>
              <a:spLocks noChangeArrowheads="1"/>
            </p:cNvSpPr>
            <p:nvPr/>
          </p:nvSpPr>
          <p:spPr bwMode="auto">
            <a:xfrm>
              <a:off x="2401" y="591"/>
              <a:ext cx="907" cy="988"/>
            </a:xfrm>
            <a:prstGeom prst="rect">
              <a:avLst/>
            </a:prstGeom>
            <a:solidFill>
              <a:srgbClr val="FFFFCC"/>
            </a:solidFill>
            <a:ln w="12700">
              <a:solidFill>
                <a:schemeClr val="bg1"/>
              </a:solidFill>
              <a:miter lim="800000"/>
              <a:headEnd/>
              <a:tailEnd/>
            </a:ln>
          </p:spPr>
          <p:txBody>
            <a:bodyPr wrap="none" anchor="ctr"/>
            <a:lstStyle/>
            <a:p>
              <a:endParaRPr lang="en-US"/>
            </a:p>
          </p:txBody>
        </p:sp>
        <p:sp>
          <p:nvSpPr>
            <p:cNvPr id="26738" name="Line 74"/>
            <p:cNvSpPr>
              <a:spLocks noChangeShapeType="1"/>
            </p:cNvSpPr>
            <p:nvPr/>
          </p:nvSpPr>
          <p:spPr bwMode="auto">
            <a:xfrm>
              <a:off x="2582" y="138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6739" name="Line 75"/>
            <p:cNvSpPr>
              <a:spLocks noChangeShapeType="1"/>
            </p:cNvSpPr>
            <p:nvPr/>
          </p:nvSpPr>
          <p:spPr bwMode="auto">
            <a:xfrm>
              <a:off x="2577" y="115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6740" name="Rectangle 76"/>
            <p:cNvSpPr>
              <a:spLocks noChangeArrowheads="1"/>
            </p:cNvSpPr>
            <p:nvPr/>
          </p:nvSpPr>
          <p:spPr bwMode="auto">
            <a:xfrm rot="2658430">
              <a:off x="2944" y="425"/>
              <a:ext cx="225" cy="506"/>
            </a:xfrm>
            <a:prstGeom prst="rect">
              <a:avLst/>
            </a:prstGeom>
            <a:solidFill>
              <a:srgbClr val="FF0000"/>
            </a:solidFill>
            <a:ln w="28575" algn="ctr">
              <a:solidFill>
                <a:srgbClr val="969696"/>
              </a:solidFill>
              <a:miter lim="800000"/>
              <a:headEnd/>
              <a:tailEnd/>
            </a:ln>
          </p:spPr>
          <p:txBody>
            <a:bodyPr wrap="none" lIns="0" tIns="0" rIns="0" bIns="0" anchor="ctr">
              <a:spAutoFit/>
            </a:bodyPr>
            <a:lstStyle/>
            <a:p>
              <a:endParaRPr lang="en-US"/>
            </a:p>
          </p:txBody>
        </p:sp>
        <p:sp>
          <p:nvSpPr>
            <p:cNvPr id="26741" name="Freeform 77"/>
            <p:cNvSpPr>
              <a:spLocks/>
            </p:cNvSpPr>
            <p:nvPr/>
          </p:nvSpPr>
          <p:spPr bwMode="auto">
            <a:xfrm>
              <a:off x="2643" y="789"/>
              <a:ext cx="309" cy="257"/>
            </a:xfrm>
            <a:custGeom>
              <a:avLst/>
              <a:gdLst>
                <a:gd name="T0" fmla="*/ 374 w 234"/>
                <a:gd name="T1" fmla="*/ 0 h 195"/>
                <a:gd name="T2" fmla="*/ 83 w 234"/>
                <a:gd name="T3" fmla="*/ 125 h 195"/>
                <a:gd name="T4" fmla="*/ 0 w 234"/>
                <a:gd name="T5" fmla="*/ 589 h 195"/>
                <a:gd name="T6" fmla="*/ 548 w 234"/>
                <a:gd name="T7" fmla="*/ 589 h 195"/>
                <a:gd name="T8" fmla="*/ 712 w 234"/>
                <a:gd name="T9" fmla="*/ 333 h 195"/>
                <a:gd name="T10" fmla="*/ 374 w 234"/>
                <a:gd name="T11" fmla="*/ 0 h 195"/>
                <a:gd name="T12" fmla="*/ 0 60000 65536"/>
                <a:gd name="T13" fmla="*/ 0 60000 65536"/>
                <a:gd name="T14" fmla="*/ 0 60000 65536"/>
                <a:gd name="T15" fmla="*/ 0 60000 65536"/>
                <a:gd name="T16" fmla="*/ 0 60000 65536"/>
                <a:gd name="T17" fmla="*/ 0 60000 65536"/>
                <a:gd name="T18" fmla="*/ 0 w 234"/>
                <a:gd name="T19" fmla="*/ 0 h 195"/>
                <a:gd name="T20" fmla="*/ 234 w 234"/>
                <a:gd name="T21" fmla="*/ 195 h 195"/>
              </a:gdLst>
              <a:ahLst/>
              <a:cxnLst>
                <a:cxn ang="T12">
                  <a:pos x="T0" y="T1"/>
                </a:cxn>
                <a:cxn ang="T13">
                  <a:pos x="T2" y="T3"/>
                </a:cxn>
                <a:cxn ang="T14">
                  <a:pos x="T4" y="T5"/>
                </a:cxn>
                <a:cxn ang="T15">
                  <a:pos x="T6" y="T7"/>
                </a:cxn>
                <a:cxn ang="T16">
                  <a:pos x="T8" y="T9"/>
                </a:cxn>
                <a:cxn ang="T17">
                  <a:pos x="T10" y="T11"/>
                </a:cxn>
              </a:cxnLst>
              <a:rect l="T18" t="T19" r="T20" b="T21"/>
              <a:pathLst>
                <a:path w="234" h="195">
                  <a:moveTo>
                    <a:pt x="123" y="0"/>
                  </a:moveTo>
                  <a:lnTo>
                    <a:pt x="27" y="42"/>
                  </a:lnTo>
                  <a:lnTo>
                    <a:pt x="0" y="195"/>
                  </a:lnTo>
                  <a:lnTo>
                    <a:pt x="180" y="195"/>
                  </a:lnTo>
                  <a:lnTo>
                    <a:pt x="234" y="111"/>
                  </a:lnTo>
                  <a:lnTo>
                    <a:pt x="123" y="0"/>
                  </a:lnTo>
                  <a:close/>
                </a:path>
              </a:pathLst>
            </a:custGeom>
            <a:solidFill>
              <a:srgbClr val="FFFFFF"/>
            </a:solidFill>
            <a:ln w="28575">
              <a:solidFill>
                <a:srgbClr val="969696"/>
              </a:solidFill>
              <a:round/>
              <a:headEnd/>
              <a:tailEnd/>
            </a:ln>
          </p:spPr>
          <p:txBody>
            <a:bodyPr wrap="none" lIns="0" tIns="0" rIns="0" bIns="0" anchor="ctr">
              <a:spAutoFit/>
            </a:bodyPr>
            <a:lstStyle/>
            <a:p>
              <a:endParaRPr lang="en-US"/>
            </a:p>
          </p:txBody>
        </p:sp>
        <p:sp>
          <p:nvSpPr>
            <p:cNvPr id="26742" name="Line 78"/>
            <p:cNvSpPr>
              <a:spLocks noChangeShapeType="1"/>
            </p:cNvSpPr>
            <p:nvPr/>
          </p:nvSpPr>
          <p:spPr bwMode="auto">
            <a:xfrm flipH="1">
              <a:off x="2703" y="891"/>
              <a:ext cx="147" cy="106"/>
            </a:xfrm>
            <a:prstGeom prst="line">
              <a:avLst/>
            </a:prstGeom>
            <a:noFill/>
            <a:ln w="28575">
              <a:solidFill>
                <a:srgbClr val="969696"/>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26640" name="Group 79"/>
          <p:cNvGrpSpPr>
            <a:grpSpLocks/>
          </p:cNvGrpSpPr>
          <p:nvPr/>
        </p:nvGrpSpPr>
        <p:grpSpPr bwMode="auto">
          <a:xfrm>
            <a:off x="2693988" y="5843588"/>
            <a:ext cx="517525" cy="658812"/>
            <a:chOff x="2401" y="425"/>
            <a:chExt cx="907" cy="1154"/>
          </a:xfrm>
        </p:grpSpPr>
        <p:sp>
          <p:nvSpPr>
            <p:cNvPr id="26731" name="Rectangle 80"/>
            <p:cNvSpPr>
              <a:spLocks noChangeArrowheads="1"/>
            </p:cNvSpPr>
            <p:nvPr/>
          </p:nvSpPr>
          <p:spPr bwMode="auto">
            <a:xfrm>
              <a:off x="2401" y="591"/>
              <a:ext cx="907" cy="988"/>
            </a:xfrm>
            <a:prstGeom prst="rect">
              <a:avLst/>
            </a:prstGeom>
            <a:solidFill>
              <a:srgbClr val="FFFFCC"/>
            </a:solidFill>
            <a:ln w="12700">
              <a:solidFill>
                <a:schemeClr val="bg1"/>
              </a:solidFill>
              <a:miter lim="800000"/>
              <a:headEnd/>
              <a:tailEnd/>
            </a:ln>
          </p:spPr>
          <p:txBody>
            <a:bodyPr wrap="none" anchor="ctr"/>
            <a:lstStyle/>
            <a:p>
              <a:endParaRPr lang="en-US"/>
            </a:p>
          </p:txBody>
        </p:sp>
        <p:sp>
          <p:nvSpPr>
            <p:cNvPr id="26732" name="Line 81"/>
            <p:cNvSpPr>
              <a:spLocks noChangeShapeType="1"/>
            </p:cNvSpPr>
            <p:nvPr/>
          </p:nvSpPr>
          <p:spPr bwMode="auto">
            <a:xfrm>
              <a:off x="2582" y="138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6733" name="Line 82"/>
            <p:cNvSpPr>
              <a:spLocks noChangeShapeType="1"/>
            </p:cNvSpPr>
            <p:nvPr/>
          </p:nvSpPr>
          <p:spPr bwMode="auto">
            <a:xfrm>
              <a:off x="2577" y="115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6734" name="Rectangle 83"/>
            <p:cNvSpPr>
              <a:spLocks noChangeArrowheads="1"/>
            </p:cNvSpPr>
            <p:nvPr/>
          </p:nvSpPr>
          <p:spPr bwMode="auto">
            <a:xfrm rot="2658430">
              <a:off x="2944" y="425"/>
              <a:ext cx="225" cy="506"/>
            </a:xfrm>
            <a:prstGeom prst="rect">
              <a:avLst/>
            </a:prstGeom>
            <a:solidFill>
              <a:srgbClr val="FF0000"/>
            </a:solidFill>
            <a:ln w="28575" algn="ctr">
              <a:solidFill>
                <a:srgbClr val="969696"/>
              </a:solidFill>
              <a:miter lim="800000"/>
              <a:headEnd/>
              <a:tailEnd/>
            </a:ln>
          </p:spPr>
          <p:txBody>
            <a:bodyPr wrap="none" lIns="0" tIns="0" rIns="0" bIns="0" anchor="ctr">
              <a:spAutoFit/>
            </a:bodyPr>
            <a:lstStyle/>
            <a:p>
              <a:endParaRPr lang="en-US"/>
            </a:p>
          </p:txBody>
        </p:sp>
        <p:sp>
          <p:nvSpPr>
            <p:cNvPr id="26735" name="Freeform 84"/>
            <p:cNvSpPr>
              <a:spLocks/>
            </p:cNvSpPr>
            <p:nvPr/>
          </p:nvSpPr>
          <p:spPr bwMode="auto">
            <a:xfrm>
              <a:off x="2643" y="789"/>
              <a:ext cx="309" cy="257"/>
            </a:xfrm>
            <a:custGeom>
              <a:avLst/>
              <a:gdLst>
                <a:gd name="T0" fmla="*/ 374 w 234"/>
                <a:gd name="T1" fmla="*/ 0 h 195"/>
                <a:gd name="T2" fmla="*/ 83 w 234"/>
                <a:gd name="T3" fmla="*/ 125 h 195"/>
                <a:gd name="T4" fmla="*/ 0 w 234"/>
                <a:gd name="T5" fmla="*/ 589 h 195"/>
                <a:gd name="T6" fmla="*/ 548 w 234"/>
                <a:gd name="T7" fmla="*/ 589 h 195"/>
                <a:gd name="T8" fmla="*/ 712 w 234"/>
                <a:gd name="T9" fmla="*/ 333 h 195"/>
                <a:gd name="T10" fmla="*/ 374 w 234"/>
                <a:gd name="T11" fmla="*/ 0 h 195"/>
                <a:gd name="T12" fmla="*/ 0 60000 65536"/>
                <a:gd name="T13" fmla="*/ 0 60000 65536"/>
                <a:gd name="T14" fmla="*/ 0 60000 65536"/>
                <a:gd name="T15" fmla="*/ 0 60000 65536"/>
                <a:gd name="T16" fmla="*/ 0 60000 65536"/>
                <a:gd name="T17" fmla="*/ 0 60000 65536"/>
                <a:gd name="T18" fmla="*/ 0 w 234"/>
                <a:gd name="T19" fmla="*/ 0 h 195"/>
                <a:gd name="T20" fmla="*/ 234 w 234"/>
                <a:gd name="T21" fmla="*/ 195 h 195"/>
              </a:gdLst>
              <a:ahLst/>
              <a:cxnLst>
                <a:cxn ang="T12">
                  <a:pos x="T0" y="T1"/>
                </a:cxn>
                <a:cxn ang="T13">
                  <a:pos x="T2" y="T3"/>
                </a:cxn>
                <a:cxn ang="T14">
                  <a:pos x="T4" y="T5"/>
                </a:cxn>
                <a:cxn ang="T15">
                  <a:pos x="T6" y="T7"/>
                </a:cxn>
                <a:cxn ang="T16">
                  <a:pos x="T8" y="T9"/>
                </a:cxn>
                <a:cxn ang="T17">
                  <a:pos x="T10" y="T11"/>
                </a:cxn>
              </a:cxnLst>
              <a:rect l="T18" t="T19" r="T20" b="T21"/>
              <a:pathLst>
                <a:path w="234" h="195">
                  <a:moveTo>
                    <a:pt x="123" y="0"/>
                  </a:moveTo>
                  <a:lnTo>
                    <a:pt x="27" y="42"/>
                  </a:lnTo>
                  <a:lnTo>
                    <a:pt x="0" y="195"/>
                  </a:lnTo>
                  <a:lnTo>
                    <a:pt x="180" y="195"/>
                  </a:lnTo>
                  <a:lnTo>
                    <a:pt x="234" y="111"/>
                  </a:lnTo>
                  <a:lnTo>
                    <a:pt x="123" y="0"/>
                  </a:lnTo>
                  <a:close/>
                </a:path>
              </a:pathLst>
            </a:custGeom>
            <a:solidFill>
              <a:srgbClr val="FFFFFF"/>
            </a:solidFill>
            <a:ln w="28575">
              <a:solidFill>
                <a:srgbClr val="969696"/>
              </a:solidFill>
              <a:round/>
              <a:headEnd/>
              <a:tailEnd/>
            </a:ln>
          </p:spPr>
          <p:txBody>
            <a:bodyPr wrap="none" lIns="0" tIns="0" rIns="0" bIns="0" anchor="ctr">
              <a:spAutoFit/>
            </a:bodyPr>
            <a:lstStyle/>
            <a:p>
              <a:endParaRPr lang="en-US"/>
            </a:p>
          </p:txBody>
        </p:sp>
        <p:sp>
          <p:nvSpPr>
            <p:cNvPr id="26736" name="Line 85"/>
            <p:cNvSpPr>
              <a:spLocks noChangeShapeType="1"/>
            </p:cNvSpPr>
            <p:nvPr/>
          </p:nvSpPr>
          <p:spPr bwMode="auto">
            <a:xfrm flipH="1">
              <a:off x="2703" y="891"/>
              <a:ext cx="147" cy="106"/>
            </a:xfrm>
            <a:prstGeom prst="line">
              <a:avLst/>
            </a:prstGeom>
            <a:noFill/>
            <a:ln w="28575">
              <a:solidFill>
                <a:srgbClr val="969696"/>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26641" name="Text Box 86"/>
          <p:cNvSpPr txBox="1">
            <a:spLocks noChangeArrowheads="1"/>
          </p:cNvSpPr>
          <p:nvPr/>
        </p:nvSpPr>
        <p:spPr bwMode="auto">
          <a:xfrm>
            <a:off x="1104900" y="2090738"/>
            <a:ext cx="1011238"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r" eaLnBrk="1" hangingPunct="1"/>
            <a:r>
              <a:rPr lang="en-US" sz="1800" b="1"/>
              <a:t>collision</a:t>
            </a:r>
          </a:p>
        </p:txBody>
      </p:sp>
      <p:sp>
        <p:nvSpPr>
          <p:cNvPr id="26642" name="Text Box 87"/>
          <p:cNvSpPr txBox="1">
            <a:spLocks noChangeArrowheads="1"/>
          </p:cNvSpPr>
          <p:nvPr/>
        </p:nvSpPr>
        <p:spPr bwMode="auto">
          <a:xfrm>
            <a:off x="1104900" y="3089275"/>
            <a:ext cx="1011238"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r" eaLnBrk="1" hangingPunct="1"/>
            <a:r>
              <a:rPr lang="en-US" sz="1800" b="1"/>
              <a:t>med pay</a:t>
            </a:r>
          </a:p>
        </p:txBody>
      </p:sp>
      <p:sp>
        <p:nvSpPr>
          <p:cNvPr id="26643" name="Text Box 88"/>
          <p:cNvSpPr txBox="1">
            <a:spLocks noChangeArrowheads="1"/>
          </p:cNvSpPr>
          <p:nvPr/>
        </p:nvSpPr>
        <p:spPr bwMode="auto">
          <a:xfrm>
            <a:off x="1104900" y="4075113"/>
            <a:ext cx="1011238"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r" eaLnBrk="1" hangingPunct="1"/>
            <a:r>
              <a:rPr lang="en-US" sz="1800" b="1"/>
              <a:t>liability</a:t>
            </a:r>
          </a:p>
        </p:txBody>
      </p:sp>
      <p:sp>
        <p:nvSpPr>
          <p:cNvPr id="26644" name="Freeform 89"/>
          <p:cNvSpPr>
            <a:spLocks/>
          </p:cNvSpPr>
          <p:nvPr/>
        </p:nvSpPr>
        <p:spPr bwMode="auto">
          <a:xfrm>
            <a:off x="2963863" y="5345113"/>
            <a:ext cx="354012" cy="392112"/>
          </a:xfrm>
          <a:custGeom>
            <a:avLst/>
            <a:gdLst>
              <a:gd name="T0" fmla="*/ 0 w 481"/>
              <a:gd name="T1" fmla="*/ 2147483647 h 533"/>
              <a:gd name="T2" fmla="*/ 2147483647 w 481"/>
              <a:gd name="T3" fmla="*/ 2147483647 h 533"/>
              <a:gd name="T4" fmla="*/ 2147483647 w 481"/>
              <a:gd name="T5" fmla="*/ 2147483647 h 533"/>
              <a:gd name="T6" fmla="*/ 2147483647 w 481"/>
              <a:gd name="T7" fmla="*/ 2147483647 h 533"/>
              <a:gd name="T8" fmla="*/ 2147483647 w 481"/>
              <a:gd name="T9" fmla="*/ 0 h 533"/>
              <a:gd name="T10" fmla="*/ 2147483647 w 481"/>
              <a:gd name="T11" fmla="*/ 2147483647 h 533"/>
              <a:gd name="T12" fmla="*/ 2147483647 w 481"/>
              <a:gd name="T13" fmla="*/ 2147483647 h 533"/>
              <a:gd name="T14" fmla="*/ 0 w 481"/>
              <a:gd name="T15" fmla="*/ 2147483647 h 533"/>
              <a:gd name="T16" fmla="*/ 0 60000 65536"/>
              <a:gd name="T17" fmla="*/ 0 60000 65536"/>
              <a:gd name="T18" fmla="*/ 0 60000 65536"/>
              <a:gd name="T19" fmla="*/ 0 60000 65536"/>
              <a:gd name="T20" fmla="*/ 0 60000 65536"/>
              <a:gd name="T21" fmla="*/ 0 60000 65536"/>
              <a:gd name="T22" fmla="*/ 0 60000 65536"/>
              <a:gd name="T23" fmla="*/ 0 60000 65536"/>
              <a:gd name="T24" fmla="*/ 0 w 481"/>
              <a:gd name="T25" fmla="*/ 0 h 533"/>
              <a:gd name="T26" fmla="*/ 481 w 481"/>
              <a:gd name="T27" fmla="*/ 533 h 53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81" h="533">
                <a:moveTo>
                  <a:pt x="0" y="327"/>
                </a:moveTo>
                <a:lnTo>
                  <a:pt x="120" y="533"/>
                </a:lnTo>
                <a:lnTo>
                  <a:pt x="223" y="533"/>
                </a:lnTo>
                <a:lnTo>
                  <a:pt x="481" y="104"/>
                </a:lnTo>
                <a:lnTo>
                  <a:pt x="318" y="0"/>
                </a:lnTo>
                <a:lnTo>
                  <a:pt x="163" y="456"/>
                </a:lnTo>
                <a:lnTo>
                  <a:pt x="86" y="327"/>
                </a:lnTo>
                <a:lnTo>
                  <a:pt x="0" y="327"/>
                </a:lnTo>
                <a:close/>
              </a:path>
            </a:pathLst>
          </a:custGeom>
          <a:solidFill>
            <a:srgbClr val="33CC33"/>
          </a:solidFill>
          <a:ln>
            <a:noFill/>
          </a:ln>
          <a:extLst>
            <a:ext uri="{91240B29-F687-4F45-9708-019B960494DF}">
              <a14:hiddenLine xmlns:a14="http://schemas.microsoft.com/office/drawing/2010/main" w="28575">
                <a:solidFill>
                  <a:srgbClr val="000000"/>
                </a:solidFill>
                <a:round/>
                <a:headEnd/>
                <a:tailEnd/>
              </a14:hiddenLine>
            </a:ext>
          </a:extLst>
        </p:spPr>
        <p:txBody>
          <a:bodyPr lIns="0" tIns="0" rIns="0" bIns="0" anchor="ctr">
            <a:spAutoFit/>
          </a:bodyPr>
          <a:lstStyle/>
          <a:p>
            <a:endParaRPr lang="en-US"/>
          </a:p>
        </p:txBody>
      </p:sp>
      <p:sp>
        <p:nvSpPr>
          <p:cNvPr id="26645" name="Freeform 90"/>
          <p:cNvSpPr>
            <a:spLocks/>
          </p:cNvSpPr>
          <p:nvPr/>
        </p:nvSpPr>
        <p:spPr bwMode="auto">
          <a:xfrm>
            <a:off x="3208338" y="5934075"/>
            <a:ext cx="354012" cy="392113"/>
          </a:xfrm>
          <a:custGeom>
            <a:avLst/>
            <a:gdLst>
              <a:gd name="T0" fmla="*/ 0 w 481"/>
              <a:gd name="T1" fmla="*/ 2147483647 h 533"/>
              <a:gd name="T2" fmla="*/ 2147483647 w 481"/>
              <a:gd name="T3" fmla="*/ 2147483647 h 533"/>
              <a:gd name="T4" fmla="*/ 2147483647 w 481"/>
              <a:gd name="T5" fmla="*/ 2147483647 h 533"/>
              <a:gd name="T6" fmla="*/ 2147483647 w 481"/>
              <a:gd name="T7" fmla="*/ 2147483647 h 533"/>
              <a:gd name="T8" fmla="*/ 2147483647 w 481"/>
              <a:gd name="T9" fmla="*/ 0 h 533"/>
              <a:gd name="T10" fmla="*/ 2147483647 w 481"/>
              <a:gd name="T11" fmla="*/ 2147483647 h 533"/>
              <a:gd name="T12" fmla="*/ 2147483647 w 481"/>
              <a:gd name="T13" fmla="*/ 2147483647 h 533"/>
              <a:gd name="T14" fmla="*/ 0 w 481"/>
              <a:gd name="T15" fmla="*/ 2147483647 h 533"/>
              <a:gd name="T16" fmla="*/ 0 60000 65536"/>
              <a:gd name="T17" fmla="*/ 0 60000 65536"/>
              <a:gd name="T18" fmla="*/ 0 60000 65536"/>
              <a:gd name="T19" fmla="*/ 0 60000 65536"/>
              <a:gd name="T20" fmla="*/ 0 60000 65536"/>
              <a:gd name="T21" fmla="*/ 0 60000 65536"/>
              <a:gd name="T22" fmla="*/ 0 60000 65536"/>
              <a:gd name="T23" fmla="*/ 0 60000 65536"/>
              <a:gd name="T24" fmla="*/ 0 w 481"/>
              <a:gd name="T25" fmla="*/ 0 h 533"/>
              <a:gd name="T26" fmla="*/ 481 w 481"/>
              <a:gd name="T27" fmla="*/ 533 h 53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81" h="533">
                <a:moveTo>
                  <a:pt x="0" y="327"/>
                </a:moveTo>
                <a:lnTo>
                  <a:pt x="120" y="533"/>
                </a:lnTo>
                <a:lnTo>
                  <a:pt x="223" y="533"/>
                </a:lnTo>
                <a:lnTo>
                  <a:pt x="481" y="104"/>
                </a:lnTo>
                <a:lnTo>
                  <a:pt x="318" y="0"/>
                </a:lnTo>
                <a:lnTo>
                  <a:pt x="163" y="456"/>
                </a:lnTo>
                <a:lnTo>
                  <a:pt x="86" y="327"/>
                </a:lnTo>
                <a:lnTo>
                  <a:pt x="0" y="327"/>
                </a:lnTo>
                <a:close/>
              </a:path>
            </a:pathLst>
          </a:custGeom>
          <a:solidFill>
            <a:srgbClr val="33CC33"/>
          </a:solidFill>
          <a:ln>
            <a:noFill/>
          </a:ln>
          <a:extLst>
            <a:ext uri="{91240B29-F687-4F45-9708-019B960494DF}">
              <a14:hiddenLine xmlns:a14="http://schemas.microsoft.com/office/drawing/2010/main" w="28575">
                <a:solidFill>
                  <a:srgbClr val="000000"/>
                </a:solidFill>
                <a:round/>
                <a:headEnd/>
                <a:tailEnd/>
              </a14:hiddenLine>
            </a:ext>
          </a:extLst>
        </p:spPr>
        <p:txBody>
          <a:bodyPr lIns="0" tIns="0" rIns="0" bIns="0" anchor="ctr">
            <a:spAutoFit/>
          </a:bodyPr>
          <a:lstStyle/>
          <a:p>
            <a:endParaRPr lang="en-US"/>
          </a:p>
        </p:txBody>
      </p:sp>
      <p:sp>
        <p:nvSpPr>
          <p:cNvPr id="26646" name="Freeform 91"/>
          <p:cNvSpPr>
            <a:spLocks/>
          </p:cNvSpPr>
          <p:nvPr/>
        </p:nvSpPr>
        <p:spPr bwMode="auto">
          <a:xfrm>
            <a:off x="2706688" y="4892675"/>
            <a:ext cx="354012" cy="392113"/>
          </a:xfrm>
          <a:custGeom>
            <a:avLst/>
            <a:gdLst>
              <a:gd name="T0" fmla="*/ 0 w 481"/>
              <a:gd name="T1" fmla="*/ 2147483647 h 533"/>
              <a:gd name="T2" fmla="*/ 2147483647 w 481"/>
              <a:gd name="T3" fmla="*/ 2147483647 h 533"/>
              <a:gd name="T4" fmla="*/ 2147483647 w 481"/>
              <a:gd name="T5" fmla="*/ 2147483647 h 533"/>
              <a:gd name="T6" fmla="*/ 2147483647 w 481"/>
              <a:gd name="T7" fmla="*/ 2147483647 h 533"/>
              <a:gd name="T8" fmla="*/ 2147483647 w 481"/>
              <a:gd name="T9" fmla="*/ 0 h 533"/>
              <a:gd name="T10" fmla="*/ 2147483647 w 481"/>
              <a:gd name="T11" fmla="*/ 2147483647 h 533"/>
              <a:gd name="T12" fmla="*/ 2147483647 w 481"/>
              <a:gd name="T13" fmla="*/ 2147483647 h 533"/>
              <a:gd name="T14" fmla="*/ 0 w 481"/>
              <a:gd name="T15" fmla="*/ 2147483647 h 533"/>
              <a:gd name="T16" fmla="*/ 0 60000 65536"/>
              <a:gd name="T17" fmla="*/ 0 60000 65536"/>
              <a:gd name="T18" fmla="*/ 0 60000 65536"/>
              <a:gd name="T19" fmla="*/ 0 60000 65536"/>
              <a:gd name="T20" fmla="*/ 0 60000 65536"/>
              <a:gd name="T21" fmla="*/ 0 60000 65536"/>
              <a:gd name="T22" fmla="*/ 0 60000 65536"/>
              <a:gd name="T23" fmla="*/ 0 60000 65536"/>
              <a:gd name="T24" fmla="*/ 0 w 481"/>
              <a:gd name="T25" fmla="*/ 0 h 533"/>
              <a:gd name="T26" fmla="*/ 481 w 481"/>
              <a:gd name="T27" fmla="*/ 533 h 53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81" h="533">
                <a:moveTo>
                  <a:pt x="0" y="327"/>
                </a:moveTo>
                <a:lnTo>
                  <a:pt x="120" y="533"/>
                </a:lnTo>
                <a:lnTo>
                  <a:pt x="223" y="533"/>
                </a:lnTo>
                <a:lnTo>
                  <a:pt x="481" y="104"/>
                </a:lnTo>
                <a:lnTo>
                  <a:pt x="318" y="0"/>
                </a:lnTo>
                <a:lnTo>
                  <a:pt x="163" y="456"/>
                </a:lnTo>
                <a:lnTo>
                  <a:pt x="86" y="327"/>
                </a:lnTo>
                <a:lnTo>
                  <a:pt x="0" y="327"/>
                </a:lnTo>
                <a:close/>
              </a:path>
            </a:pathLst>
          </a:custGeom>
          <a:solidFill>
            <a:srgbClr val="33CC33"/>
          </a:solidFill>
          <a:ln>
            <a:noFill/>
          </a:ln>
          <a:extLst>
            <a:ext uri="{91240B29-F687-4F45-9708-019B960494DF}">
              <a14:hiddenLine xmlns:a14="http://schemas.microsoft.com/office/drawing/2010/main" w="28575">
                <a:solidFill>
                  <a:srgbClr val="000000"/>
                </a:solidFill>
                <a:round/>
                <a:headEnd/>
                <a:tailEnd/>
              </a14:hiddenLine>
            </a:ext>
          </a:extLst>
        </p:spPr>
        <p:txBody>
          <a:bodyPr lIns="0" tIns="0" rIns="0" bIns="0" anchor="ctr">
            <a:spAutoFit/>
          </a:bodyPr>
          <a:lstStyle/>
          <a:p>
            <a:endParaRPr lang="en-US"/>
          </a:p>
        </p:txBody>
      </p:sp>
      <p:grpSp>
        <p:nvGrpSpPr>
          <p:cNvPr id="26647" name="Group 92"/>
          <p:cNvGrpSpPr>
            <a:grpSpLocks/>
          </p:cNvGrpSpPr>
          <p:nvPr/>
        </p:nvGrpSpPr>
        <p:grpSpPr bwMode="auto">
          <a:xfrm>
            <a:off x="1844675" y="1155700"/>
            <a:ext cx="2386013" cy="674688"/>
            <a:chOff x="1162" y="786"/>
            <a:chExt cx="1503" cy="425"/>
          </a:xfrm>
        </p:grpSpPr>
        <p:grpSp>
          <p:nvGrpSpPr>
            <p:cNvPr id="26715" name="Group 93"/>
            <p:cNvGrpSpPr>
              <a:grpSpLocks/>
            </p:cNvGrpSpPr>
            <p:nvPr/>
          </p:nvGrpSpPr>
          <p:grpSpPr bwMode="auto">
            <a:xfrm>
              <a:off x="1481" y="786"/>
              <a:ext cx="631" cy="425"/>
              <a:chOff x="2984" y="3331"/>
              <a:chExt cx="845" cy="569"/>
            </a:xfrm>
          </p:grpSpPr>
          <p:sp>
            <p:nvSpPr>
              <p:cNvPr id="26718" name="AutoShape 94"/>
              <p:cNvSpPr>
                <a:spLocks noChangeArrowheads="1"/>
              </p:cNvSpPr>
              <p:nvPr/>
            </p:nvSpPr>
            <p:spPr bwMode="auto">
              <a:xfrm>
                <a:off x="2984" y="3331"/>
                <a:ext cx="558" cy="569"/>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grpSp>
            <p:nvGrpSpPr>
              <p:cNvPr id="26719" name="Group 95"/>
              <p:cNvGrpSpPr>
                <a:grpSpLocks/>
              </p:cNvGrpSpPr>
              <p:nvPr/>
            </p:nvGrpSpPr>
            <p:grpSpPr bwMode="auto">
              <a:xfrm>
                <a:off x="3386" y="3487"/>
                <a:ext cx="443" cy="398"/>
                <a:chOff x="4838" y="2218"/>
                <a:chExt cx="395" cy="355"/>
              </a:xfrm>
            </p:grpSpPr>
            <p:sp>
              <p:nvSpPr>
                <p:cNvPr id="26720" name="Freeform 96"/>
                <p:cNvSpPr>
                  <a:spLocks/>
                </p:cNvSpPr>
                <p:nvPr/>
              </p:nvSpPr>
              <p:spPr bwMode="auto">
                <a:xfrm>
                  <a:off x="4888" y="2251"/>
                  <a:ext cx="294" cy="113"/>
                </a:xfrm>
                <a:custGeom>
                  <a:avLst/>
                  <a:gdLst>
                    <a:gd name="T0" fmla="*/ 13 w 839"/>
                    <a:gd name="T1" fmla="*/ 4 h 319"/>
                    <a:gd name="T2" fmla="*/ 12 w 839"/>
                    <a:gd name="T3" fmla="*/ 3 h 319"/>
                    <a:gd name="T4" fmla="*/ 12 w 839"/>
                    <a:gd name="T5" fmla="*/ 3 h 319"/>
                    <a:gd name="T6" fmla="*/ 11 w 839"/>
                    <a:gd name="T7" fmla="*/ 3 h 319"/>
                    <a:gd name="T8" fmla="*/ 11 w 839"/>
                    <a:gd name="T9" fmla="*/ 4 h 319"/>
                    <a:gd name="T10" fmla="*/ 11 w 839"/>
                    <a:gd name="T11" fmla="*/ 4 h 319"/>
                    <a:gd name="T12" fmla="*/ 11 w 839"/>
                    <a:gd name="T13" fmla="*/ 4 h 319"/>
                    <a:gd name="T14" fmla="*/ 11 w 839"/>
                    <a:gd name="T15" fmla="*/ 4 h 319"/>
                    <a:gd name="T16" fmla="*/ 10 w 839"/>
                    <a:gd name="T17" fmla="*/ 4 h 319"/>
                    <a:gd name="T18" fmla="*/ 9 w 839"/>
                    <a:gd name="T19" fmla="*/ 4 h 319"/>
                    <a:gd name="T20" fmla="*/ 9 w 839"/>
                    <a:gd name="T21" fmla="*/ 3 h 319"/>
                    <a:gd name="T22" fmla="*/ 9 w 839"/>
                    <a:gd name="T23" fmla="*/ 3 h 319"/>
                    <a:gd name="T24" fmla="*/ 8 w 839"/>
                    <a:gd name="T25" fmla="*/ 2 h 319"/>
                    <a:gd name="T26" fmla="*/ 7 w 839"/>
                    <a:gd name="T27" fmla="*/ 2 h 319"/>
                    <a:gd name="T28" fmla="*/ 6 w 839"/>
                    <a:gd name="T29" fmla="*/ 2 h 319"/>
                    <a:gd name="T30" fmla="*/ 6 w 839"/>
                    <a:gd name="T31" fmla="*/ 1 h 319"/>
                    <a:gd name="T32" fmla="*/ 5 w 839"/>
                    <a:gd name="T33" fmla="*/ 1 h 319"/>
                    <a:gd name="T34" fmla="*/ 4 w 839"/>
                    <a:gd name="T35" fmla="*/ 1 h 319"/>
                    <a:gd name="T36" fmla="*/ 3 w 839"/>
                    <a:gd name="T37" fmla="*/ 2 h 319"/>
                    <a:gd name="T38" fmla="*/ 3 w 839"/>
                    <a:gd name="T39" fmla="*/ 2 h 319"/>
                    <a:gd name="T40" fmla="*/ 2 w 839"/>
                    <a:gd name="T41" fmla="*/ 2 h 319"/>
                    <a:gd name="T42" fmla="*/ 2 w 839"/>
                    <a:gd name="T43" fmla="*/ 2 h 319"/>
                    <a:gd name="T44" fmla="*/ 2 w 839"/>
                    <a:gd name="T45" fmla="*/ 2 h 319"/>
                    <a:gd name="T46" fmla="*/ 2 w 839"/>
                    <a:gd name="T47" fmla="*/ 1 h 319"/>
                    <a:gd name="T48" fmla="*/ 2 w 839"/>
                    <a:gd name="T49" fmla="*/ 1 h 319"/>
                    <a:gd name="T50" fmla="*/ 1 w 839"/>
                    <a:gd name="T51" fmla="*/ 0 h 319"/>
                    <a:gd name="T52" fmla="*/ 1 w 839"/>
                    <a:gd name="T53" fmla="*/ 0 h 319"/>
                    <a:gd name="T54" fmla="*/ 0 w 839"/>
                    <a:gd name="T55" fmla="*/ 0 h 319"/>
                    <a:gd name="T56" fmla="*/ 0 w 839"/>
                    <a:gd name="T57" fmla="*/ 1 h 319"/>
                    <a:gd name="T58" fmla="*/ 0 w 839"/>
                    <a:gd name="T59" fmla="*/ 1 h 319"/>
                    <a:gd name="T60" fmla="*/ 1 w 839"/>
                    <a:gd name="T61" fmla="*/ 2 h 319"/>
                    <a:gd name="T62" fmla="*/ 1 w 839"/>
                    <a:gd name="T63" fmla="*/ 2 h 319"/>
                    <a:gd name="T64" fmla="*/ 1 w 839"/>
                    <a:gd name="T65" fmla="*/ 2 h 319"/>
                    <a:gd name="T66" fmla="*/ 2 w 839"/>
                    <a:gd name="T67" fmla="*/ 2 h 319"/>
                    <a:gd name="T68" fmla="*/ 3 w 839"/>
                    <a:gd name="T69" fmla="*/ 2 h 319"/>
                    <a:gd name="T70" fmla="*/ 4 w 839"/>
                    <a:gd name="T71" fmla="*/ 2 h 319"/>
                    <a:gd name="T72" fmla="*/ 4 w 839"/>
                    <a:gd name="T73" fmla="*/ 2 h 319"/>
                    <a:gd name="T74" fmla="*/ 5 w 839"/>
                    <a:gd name="T75" fmla="*/ 2 h 319"/>
                    <a:gd name="T76" fmla="*/ 6 w 839"/>
                    <a:gd name="T77" fmla="*/ 3 h 319"/>
                    <a:gd name="T78" fmla="*/ 7 w 839"/>
                    <a:gd name="T79" fmla="*/ 3 h 319"/>
                    <a:gd name="T80" fmla="*/ 8 w 839"/>
                    <a:gd name="T81" fmla="*/ 4 h 319"/>
                    <a:gd name="T82" fmla="*/ 9 w 839"/>
                    <a:gd name="T83" fmla="*/ 4 h 319"/>
                    <a:gd name="T84" fmla="*/ 9 w 839"/>
                    <a:gd name="T85" fmla="*/ 4 h 319"/>
                    <a:gd name="T86" fmla="*/ 10 w 839"/>
                    <a:gd name="T87" fmla="*/ 5 h 319"/>
                    <a:gd name="T88" fmla="*/ 11 w 839"/>
                    <a:gd name="T89" fmla="*/ 5 h 319"/>
                    <a:gd name="T90" fmla="*/ 12 w 839"/>
                    <a:gd name="T91" fmla="*/ 5 h 319"/>
                    <a:gd name="T92" fmla="*/ 12 w 839"/>
                    <a:gd name="T93" fmla="*/ 5 h 319"/>
                    <a:gd name="T94" fmla="*/ 13 w 839"/>
                    <a:gd name="T95" fmla="*/ 4 h 319"/>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839"/>
                    <a:gd name="T145" fmla="*/ 0 h 319"/>
                    <a:gd name="T146" fmla="*/ 839 w 839"/>
                    <a:gd name="T147" fmla="*/ 319 h 319"/>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839" h="319">
                      <a:moveTo>
                        <a:pt x="839" y="242"/>
                      </a:moveTo>
                      <a:lnTo>
                        <a:pt x="837" y="229"/>
                      </a:lnTo>
                      <a:lnTo>
                        <a:pt x="834" y="216"/>
                      </a:lnTo>
                      <a:lnTo>
                        <a:pt x="828" y="204"/>
                      </a:lnTo>
                      <a:lnTo>
                        <a:pt x="821" y="195"/>
                      </a:lnTo>
                      <a:lnTo>
                        <a:pt x="812" y="186"/>
                      </a:lnTo>
                      <a:lnTo>
                        <a:pt x="801" y="180"/>
                      </a:lnTo>
                      <a:lnTo>
                        <a:pt x="789" y="177"/>
                      </a:lnTo>
                      <a:lnTo>
                        <a:pt x="777" y="175"/>
                      </a:lnTo>
                      <a:lnTo>
                        <a:pt x="765" y="177"/>
                      </a:lnTo>
                      <a:lnTo>
                        <a:pt x="753" y="180"/>
                      </a:lnTo>
                      <a:lnTo>
                        <a:pt x="742" y="186"/>
                      </a:lnTo>
                      <a:lnTo>
                        <a:pt x="731" y="195"/>
                      </a:lnTo>
                      <a:lnTo>
                        <a:pt x="724" y="204"/>
                      </a:lnTo>
                      <a:lnTo>
                        <a:pt x="718" y="216"/>
                      </a:lnTo>
                      <a:lnTo>
                        <a:pt x="715" y="229"/>
                      </a:lnTo>
                      <a:lnTo>
                        <a:pt x="713" y="242"/>
                      </a:lnTo>
                      <a:lnTo>
                        <a:pt x="713" y="247"/>
                      </a:lnTo>
                      <a:lnTo>
                        <a:pt x="715" y="251"/>
                      </a:lnTo>
                      <a:lnTo>
                        <a:pt x="715" y="257"/>
                      </a:lnTo>
                      <a:lnTo>
                        <a:pt x="716" y="262"/>
                      </a:lnTo>
                      <a:lnTo>
                        <a:pt x="707" y="262"/>
                      </a:lnTo>
                      <a:lnTo>
                        <a:pt x="698" y="260"/>
                      </a:lnTo>
                      <a:lnTo>
                        <a:pt x="690" y="259"/>
                      </a:lnTo>
                      <a:lnTo>
                        <a:pt x="681" y="256"/>
                      </a:lnTo>
                      <a:lnTo>
                        <a:pt x="672" y="251"/>
                      </a:lnTo>
                      <a:lnTo>
                        <a:pt x="663" y="247"/>
                      </a:lnTo>
                      <a:lnTo>
                        <a:pt x="655" y="242"/>
                      </a:lnTo>
                      <a:lnTo>
                        <a:pt x="648" y="238"/>
                      </a:lnTo>
                      <a:lnTo>
                        <a:pt x="639" y="232"/>
                      </a:lnTo>
                      <a:lnTo>
                        <a:pt x="630" y="222"/>
                      </a:lnTo>
                      <a:lnTo>
                        <a:pt x="619" y="215"/>
                      </a:lnTo>
                      <a:lnTo>
                        <a:pt x="610" y="204"/>
                      </a:lnTo>
                      <a:lnTo>
                        <a:pt x="601" y="195"/>
                      </a:lnTo>
                      <a:lnTo>
                        <a:pt x="590" y="186"/>
                      </a:lnTo>
                      <a:lnTo>
                        <a:pt x="581" y="178"/>
                      </a:lnTo>
                      <a:lnTo>
                        <a:pt x="572" y="171"/>
                      </a:lnTo>
                      <a:lnTo>
                        <a:pt x="558" y="163"/>
                      </a:lnTo>
                      <a:lnTo>
                        <a:pt x="542" y="154"/>
                      </a:lnTo>
                      <a:lnTo>
                        <a:pt x="523" y="145"/>
                      </a:lnTo>
                      <a:lnTo>
                        <a:pt x="505" y="136"/>
                      </a:lnTo>
                      <a:lnTo>
                        <a:pt x="484" y="127"/>
                      </a:lnTo>
                      <a:lnTo>
                        <a:pt x="463" y="119"/>
                      </a:lnTo>
                      <a:lnTo>
                        <a:pt x="443" y="112"/>
                      </a:lnTo>
                      <a:lnTo>
                        <a:pt x="423" y="106"/>
                      </a:lnTo>
                      <a:lnTo>
                        <a:pt x="404" y="101"/>
                      </a:lnTo>
                      <a:lnTo>
                        <a:pt x="382" y="98"/>
                      </a:lnTo>
                      <a:lnTo>
                        <a:pt x="361" y="95"/>
                      </a:lnTo>
                      <a:lnTo>
                        <a:pt x="338" y="92"/>
                      </a:lnTo>
                      <a:lnTo>
                        <a:pt x="317" y="91"/>
                      </a:lnTo>
                      <a:lnTo>
                        <a:pt x="297" y="91"/>
                      </a:lnTo>
                      <a:lnTo>
                        <a:pt x="281" y="91"/>
                      </a:lnTo>
                      <a:lnTo>
                        <a:pt x="265" y="91"/>
                      </a:lnTo>
                      <a:lnTo>
                        <a:pt x="255" y="92"/>
                      </a:lnTo>
                      <a:lnTo>
                        <a:pt x="243" y="95"/>
                      </a:lnTo>
                      <a:lnTo>
                        <a:pt x="231" y="98"/>
                      </a:lnTo>
                      <a:lnTo>
                        <a:pt x="218" y="103"/>
                      </a:lnTo>
                      <a:lnTo>
                        <a:pt x="206" y="107"/>
                      </a:lnTo>
                      <a:lnTo>
                        <a:pt x="194" y="110"/>
                      </a:lnTo>
                      <a:lnTo>
                        <a:pt x="184" y="113"/>
                      </a:lnTo>
                      <a:lnTo>
                        <a:pt x="173" y="115"/>
                      </a:lnTo>
                      <a:lnTo>
                        <a:pt x="165" y="115"/>
                      </a:lnTo>
                      <a:lnTo>
                        <a:pt x="158" y="115"/>
                      </a:lnTo>
                      <a:lnTo>
                        <a:pt x="150" y="115"/>
                      </a:lnTo>
                      <a:lnTo>
                        <a:pt x="143" y="115"/>
                      </a:lnTo>
                      <a:lnTo>
                        <a:pt x="135" y="113"/>
                      </a:lnTo>
                      <a:lnTo>
                        <a:pt x="127" y="112"/>
                      </a:lnTo>
                      <a:lnTo>
                        <a:pt x="120" y="110"/>
                      </a:lnTo>
                      <a:lnTo>
                        <a:pt x="112" y="107"/>
                      </a:lnTo>
                      <a:lnTo>
                        <a:pt x="118" y="98"/>
                      </a:lnTo>
                      <a:lnTo>
                        <a:pt x="123" y="89"/>
                      </a:lnTo>
                      <a:lnTo>
                        <a:pt x="124" y="77"/>
                      </a:lnTo>
                      <a:lnTo>
                        <a:pt x="126" y="66"/>
                      </a:lnTo>
                      <a:lnTo>
                        <a:pt x="124" y="53"/>
                      </a:lnTo>
                      <a:lnTo>
                        <a:pt x="121" y="41"/>
                      </a:lnTo>
                      <a:lnTo>
                        <a:pt x="115" y="30"/>
                      </a:lnTo>
                      <a:lnTo>
                        <a:pt x="108" y="19"/>
                      </a:lnTo>
                      <a:lnTo>
                        <a:pt x="99" y="12"/>
                      </a:lnTo>
                      <a:lnTo>
                        <a:pt x="88" y="4"/>
                      </a:lnTo>
                      <a:lnTo>
                        <a:pt x="76" y="1"/>
                      </a:lnTo>
                      <a:lnTo>
                        <a:pt x="64" y="0"/>
                      </a:lnTo>
                      <a:lnTo>
                        <a:pt x="52" y="1"/>
                      </a:lnTo>
                      <a:lnTo>
                        <a:pt x="39" y="4"/>
                      </a:lnTo>
                      <a:lnTo>
                        <a:pt x="29" y="12"/>
                      </a:lnTo>
                      <a:lnTo>
                        <a:pt x="18" y="19"/>
                      </a:lnTo>
                      <a:lnTo>
                        <a:pt x="11" y="30"/>
                      </a:lnTo>
                      <a:lnTo>
                        <a:pt x="5" y="41"/>
                      </a:lnTo>
                      <a:lnTo>
                        <a:pt x="2" y="53"/>
                      </a:lnTo>
                      <a:lnTo>
                        <a:pt x="0" y="66"/>
                      </a:lnTo>
                      <a:lnTo>
                        <a:pt x="3" y="86"/>
                      </a:lnTo>
                      <a:lnTo>
                        <a:pt x="11" y="103"/>
                      </a:lnTo>
                      <a:lnTo>
                        <a:pt x="21" y="116"/>
                      </a:lnTo>
                      <a:lnTo>
                        <a:pt x="36" y="127"/>
                      </a:lnTo>
                      <a:lnTo>
                        <a:pt x="45" y="133"/>
                      </a:lnTo>
                      <a:lnTo>
                        <a:pt x="55" y="139"/>
                      </a:lnTo>
                      <a:lnTo>
                        <a:pt x="64" y="145"/>
                      </a:lnTo>
                      <a:lnTo>
                        <a:pt x="74" y="150"/>
                      </a:lnTo>
                      <a:lnTo>
                        <a:pt x="83" y="154"/>
                      </a:lnTo>
                      <a:lnTo>
                        <a:pt x="94" y="157"/>
                      </a:lnTo>
                      <a:lnTo>
                        <a:pt x="105" y="160"/>
                      </a:lnTo>
                      <a:lnTo>
                        <a:pt x="114" y="163"/>
                      </a:lnTo>
                      <a:lnTo>
                        <a:pt x="132" y="166"/>
                      </a:lnTo>
                      <a:lnTo>
                        <a:pt x="150" y="168"/>
                      </a:lnTo>
                      <a:lnTo>
                        <a:pt x="168" y="168"/>
                      </a:lnTo>
                      <a:lnTo>
                        <a:pt x="188" y="165"/>
                      </a:lnTo>
                      <a:lnTo>
                        <a:pt x="206" y="163"/>
                      </a:lnTo>
                      <a:lnTo>
                        <a:pt x="225" y="160"/>
                      </a:lnTo>
                      <a:lnTo>
                        <a:pt x="243" y="159"/>
                      </a:lnTo>
                      <a:lnTo>
                        <a:pt x="261" y="157"/>
                      </a:lnTo>
                      <a:lnTo>
                        <a:pt x="270" y="156"/>
                      </a:lnTo>
                      <a:lnTo>
                        <a:pt x="281" y="156"/>
                      </a:lnTo>
                      <a:lnTo>
                        <a:pt x="293" y="154"/>
                      </a:lnTo>
                      <a:lnTo>
                        <a:pt x="308" y="154"/>
                      </a:lnTo>
                      <a:lnTo>
                        <a:pt x="326" y="156"/>
                      </a:lnTo>
                      <a:lnTo>
                        <a:pt x="349" y="159"/>
                      </a:lnTo>
                      <a:lnTo>
                        <a:pt x="376" y="163"/>
                      </a:lnTo>
                      <a:lnTo>
                        <a:pt x="411" y="171"/>
                      </a:lnTo>
                      <a:lnTo>
                        <a:pt x="445" y="182"/>
                      </a:lnTo>
                      <a:lnTo>
                        <a:pt x="472" y="192"/>
                      </a:lnTo>
                      <a:lnTo>
                        <a:pt x="495" y="200"/>
                      </a:lnTo>
                      <a:lnTo>
                        <a:pt x="511" y="209"/>
                      </a:lnTo>
                      <a:lnTo>
                        <a:pt x="525" y="215"/>
                      </a:lnTo>
                      <a:lnTo>
                        <a:pt x="536" y="222"/>
                      </a:lnTo>
                      <a:lnTo>
                        <a:pt x="545" y="227"/>
                      </a:lnTo>
                      <a:lnTo>
                        <a:pt x="554" y="233"/>
                      </a:lnTo>
                      <a:lnTo>
                        <a:pt x="570" y="244"/>
                      </a:lnTo>
                      <a:lnTo>
                        <a:pt x="586" y="254"/>
                      </a:lnTo>
                      <a:lnTo>
                        <a:pt x="602" y="266"/>
                      </a:lnTo>
                      <a:lnTo>
                        <a:pt x="617" y="277"/>
                      </a:lnTo>
                      <a:lnTo>
                        <a:pt x="634" y="288"/>
                      </a:lnTo>
                      <a:lnTo>
                        <a:pt x="651" y="298"/>
                      </a:lnTo>
                      <a:lnTo>
                        <a:pt x="668" y="306"/>
                      </a:lnTo>
                      <a:lnTo>
                        <a:pt x="686" y="312"/>
                      </a:lnTo>
                      <a:lnTo>
                        <a:pt x="699" y="315"/>
                      </a:lnTo>
                      <a:lnTo>
                        <a:pt x="715" y="318"/>
                      </a:lnTo>
                      <a:lnTo>
                        <a:pt x="730" y="319"/>
                      </a:lnTo>
                      <a:lnTo>
                        <a:pt x="745" y="319"/>
                      </a:lnTo>
                      <a:lnTo>
                        <a:pt x="760" y="318"/>
                      </a:lnTo>
                      <a:lnTo>
                        <a:pt x="774" y="315"/>
                      </a:lnTo>
                      <a:lnTo>
                        <a:pt x="787" y="310"/>
                      </a:lnTo>
                      <a:lnTo>
                        <a:pt x="800" y="303"/>
                      </a:lnTo>
                      <a:lnTo>
                        <a:pt x="815" y="294"/>
                      </a:lnTo>
                      <a:lnTo>
                        <a:pt x="828" y="279"/>
                      </a:lnTo>
                      <a:lnTo>
                        <a:pt x="836" y="262"/>
                      </a:lnTo>
                      <a:lnTo>
                        <a:pt x="839" y="242"/>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721" name="Freeform 97"/>
                <p:cNvSpPr>
                  <a:spLocks/>
                </p:cNvSpPr>
                <p:nvPr/>
              </p:nvSpPr>
              <p:spPr bwMode="auto">
                <a:xfrm>
                  <a:off x="4838" y="2408"/>
                  <a:ext cx="145" cy="55"/>
                </a:xfrm>
                <a:custGeom>
                  <a:avLst/>
                  <a:gdLst>
                    <a:gd name="T0" fmla="*/ 0 w 413"/>
                    <a:gd name="T1" fmla="*/ 0 h 156"/>
                    <a:gd name="T2" fmla="*/ 0 w 413"/>
                    <a:gd name="T3" fmla="*/ 0 h 156"/>
                    <a:gd name="T4" fmla="*/ 0 w 413"/>
                    <a:gd name="T5" fmla="*/ 1 h 156"/>
                    <a:gd name="T6" fmla="*/ 1 w 413"/>
                    <a:gd name="T7" fmla="*/ 1 h 156"/>
                    <a:gd name="T8" fmla="*/ 1 w 413"/>
                    <a:gd name="T9" fmla="*/ 2 h 156"/>
                    <a:gd name="T10" fmla="*/ 1 w 413"/>
                    <a:gd name="T11" fmla="*/ 2 h 156"/>
                    <a:gd name="T12" fmla="*/ 2 w 413"/>
                    <a:gd name="T13" fmla="*/ 2 h 156"/>
                    <a:gd name="T14" fmla="*/ 2 w 413"/>
                    <a:gd name="T15" fmla="*/ 2 h 156"/>
                    <a:gd name="T16" fmla="*/ 3 w 413"/>
                    <a:gd name="T17" fmla="*/ 2 h 156"/>
                    <a:gd name="T18" fmla="*/ 4 w 413"/>
                    <a:gd name="T19" fmla="*/ 2 h 156"/>
                    <a:gd name="T20" fmla="*/ 4 w 413"/>
                    <a:gd name="T21" fmla="*/ 2 h 156"/>
                    <a:gd name="T22" fmla="*/ 5 w 413"/>
                    <a:gd name="T23" fmla="*/ 2 h 156"/>
                    <a:gd name="T24" fmla="*/ 5 w 413"/>
                    <a:gd name="T25" fmla="*/ 2 h 156"/>
                    <a:gd name="T26" fmla="*/ 6 w 413"/>
                    <a:gd name="T27" fmla="*/ 1 h 156"/>
                    <a:gd name="T28" fmla="*/ 6 w 413"/>
                    <a:gd name="T29" fmla="*/ 1 h 156"/>
                    <a:gd name="T30" fmla="*/ 6 w 413"/>
                    <a:gd name="T31" fmla="*/ 0 h 156"/>
                    <a:gd name="T32" fmla="*/ 6 w 413"/>
                    <a:gd name="T33" fmla="*/ 0 h 156"/>
                    <a:gd name="T34" fmla="*/ 0 w 413"/>
                    <a:gd name="T35" fmla="*/ 0 h 15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3"/>
                    <a:gd name="T55" fmla="*/ 0 h 156"/>
                    <a:gd name="T56" fmla="*/ 413 w 413"/>
                    <a:gd name="T57" fmla="*/ 156 h 15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3" h="156">
                      <a:moveTo>
                        <a:pt x="0" y="0"/>
                      </a:moveTo>
                      <a:lnTo>
                        <a:pt x="7" y="32"/>
                      </a:lnTo>
                      <a:lnTo>
                        <a:pt x="23" y="62"/>
                      </a:lnTo>
                      <a:lnTo>
                        <a:pt x="42" y="90"/>
                      </a:lnTo>
                      <a:lnTo>
                        <a:pt x="68" y="113"/>
                      </a:lnTo>
                      <a:lnTo>
                        <a:pt x="97" y="131"/>
                      </a:lnTo>
                      <a:lnTo>
                        <a:pt x="130" y="144"/>
                      </a:lnTo>
                      <a:lnTo>
                        <a:pt x="167" y="153"/>
                      </a:lnTo>
                      <a:lnTo>
                        <a:pt x="206" y="156"/>
                      </a:lnTo>
                      <a:lnTo>
                        <a:pt x="246" y="153"/>
                      </a:lnTo>
                      <a:lnTo>
                        <a:pt x="282" y="144"/>
                      </a:lnTo>
                      <a:lnTo>
                        <a:pt x="315" y="131"/>
                      </a:lnTo>
                      <a:lnTo>
                        <a:pt x="346" y="113"/>
                      </a:lnTo>
                      <a:lnTo>
                        <a:pt x="372" y="90"/>
                      </a:lnTo>
                      <a:lnTo>
                        <a:pt x="391" y="62"/>
                      </a:lnTo>
                      <a:lnTo>
                        <a:pt x="405" y="32"/>
                      </a:lnTo>
                      <a:lnTo>
                        <a:pt x="413" y="0"/>
                      </a:lnTo>
                      <a:lnTo>
                        <a:pt x="0" y="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722" name="Freeform 98"/>
                <p:cNvSpPr>
                  <a:spLocks/>
                </p:cNvSpPr>
                <p:nvPr/>
              </p:nvSpPr>
              <p:spPr bwMode="auto">
                <a:xfrm>
                  <a:off x="4854" y="2282"/>
                  <a:ext cx="60" cy="131"/>
                </a:xfrm>
                <a:custGeom>
                  <a:avLst/>
                  <a:gdLst>
                    <a:gd name="T0" fmla="*/ 0 w 170"/>
                    <a:gd name="T1" fmla="*/ 6 h 373"/>
                    <a:gd name="T2" fmla="*/ 2 w 170"/>
                    <a:gd name="T3" fmla="*/ 0 h 373"/>
                    <a:gd name="T4" fmla="*/ 2 w 170"/>
                    <a:gd name="T5" fmla="*/ 0 h 373"/>
                    <a:gd name="T6" fmla="*/ 0 w 170"/>
                    <a:gd name="T7" fmla="*/ 6 h 373"/>
                    <a:gd name="T8" fmla="*/ 0 w 170"/>
                    <a:gd name="T9" fmla="*/ 6 h 373"/>
                    <a:gd name="T10" fmla="*/ 0 60000 65536"/>
                    <a:gd name="T11" fmla="*/ 0 60000 65536"/>
                    <a:gd name="T12" fmla="*/ 0 60000 65536"/>
                    <a:gd name="T13" fmla="*/ 0 60000 65536"/>
                    <a:gd name="T14" fmla="*/ 0 60000 65536"/>
                    <a:gd name="T15" fmla="*/ 0 w 170"/>
                    <a:gd name="T16" fmla="*/ 0 h 373"/>
                    <a:gd name="T17" fmla="*/ 170 w 170"/>
                    <a:gd name="T18" fmla="*/ 373 h 373"/>
                  </a:gdLst>
                  <a:ahLst/>
                  <a:cxnLst>
                    <a:cxn ang="T10">
                      <a:pos x="T0" y="T1"/>
                    </a:cxn>
                    <a:cxn ang="T11">
                      <a:pos x="T2" y="T3"/>
                    </a:cxn>
                    <a:cxn ang="T12">
                      <a:pos x="T4" y="T5"/>
                    </a:cxn>
                    <a:cxn ang="T13">
                      <a:pos x="T6" y="T7"/>
                    </a:cxn>
                    <a:cxn ang="T14">
                      <a:pos x="T8" y="T9"/>
                    </a:cxn>
                  </a:cxnLst>
                  <a:rect l="T15" t="T16" r="T17" b="T18"/>
                  <a:pathLst>
                    <a:path w="170" h="373">
                      <a:moveTo>
                        <a:pt x="28" y="373"/>
                      </a:moveTo>
                      <a:lnTo>
                        <a:pt x="170" y="12"/>
                      </a:lnTo>
                      <a:lnTo>
                        <a:pt x="141" y="0"/>
                      </a:lnTo>
                      <a:lnTo>
                        <a:pt x="0" y="362"/>
                      </a:lnTo>
                      <a:lnTo>
                        <a:pt x="28" y="373"/>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723" name="Freeform 99"/>
                <p:cNvSpPr>
                  <a:spLocks/>
                </p:cNvSpPr>
                <p:nvPr/>
              </p:nvSpPr>
              <p:spPr bwMode="auto">
                <a:xfrm>
                  <a:off x="4908" y="2282"/>
                  <a:ext cx="59" cy="131"/>
                </a:xfrm>
                <a:custGeom>
                  <a:avLst/>
                  <a:gdLst>
                    <a:gd name="T0" fmla="*/ 2 w 168"/>
                    <a:gd name="T1" fmla="*/ 6 h 373"/>
                    <a:gd name="T2" fmla="*/ 0 w 168"/>
                    <a:gd name="T3" fmla="*/ 0 h 373"/>
                    <a:gd name="T4" fmla="*/ 0 w 168"/>
                    <a:gd name="T5" fmla="*/ 0 h 373"/>
                    <a:gd name="T6" fmla="*/ 2 w 168"/>
                    <a:gd name="T7" fmla="*/ 6 h 373"/>
                    <a:gd name="T8" fmla="*/ 2 w 168"/>
                    <a:gd name="T9" fmla="*/ 6 h 373"/>
                    <a:gd name="T10" fmla="*/ 0 60000 65536"/>
                    <a:gd name="T11" fmla="*/ 0 60000 65536"/>
                    <a:gd name="T12" fmla="*/ 0 60000 65536"/>
                    <a:gd name="T13" fmla="*/ 0 60000 65536"/>
                    <a:gd name="T14" fmla="*/ 0 60000 65536"/>
                    <a:gd name="T15" fmla="*/ 0 w 168"/>
                    <a:gd name="T16" fmla="*/ 0 h 373"/>
                    <a:gd name="T17" fmla="*/ 168 w 168"/>
                    <a:gd name="T18" fmla="*/ 373 h 373"/>
                  </a:gdLst>
                  <a:ahLst/>
                  <a:cxnLst>
                    <a:cxn ang="T10">
                      <a:pos x="T0" y="T1"/>
                    </a:cxn>
                    <a:cxn ang="T11">
                      <a:pos x="T2" y="T3"/>
                    </a:cxn>
                    <a:cxn ang="T12">
                      <a:pos x="T4" y="T5"/>
                    </a:cxn>
                    <a:cxn ang="T13">
                      <a:pos x="T6" y="T7"/>
                    </a:cxn>
                    <a:cxn ang="T14">
                      <a:pos x="T8" y="T9"/>
                    </a:cxn>
                  </a:cxnLst>
                  <a:rect l="T15" t="T16" r="T17" b="T18"/>
                  <a:pathLst>
                    <a:path w="168" h="373">
                      <a:moveTo>
                        <a:pt x="141" y="373"/>
                      </a:moveTo>
                      <a:lnTo>
                        <a:pt x="0" y="12"/>
                      </a:lnTo>
                      <a:lnTo>
                        <a:pt x="27" y="0"/>
                      </a:lnTo>
                      <a:lnTo>
                        <a:pt x="168" y="362"/>
                      </a:lnTo>
                      <a:lnTo>
                        <a:pt x="141" y="373"/>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724" name="Freeform 100"/>
                <p:cNvSpPr>
                  <a:spLocks/>
                </p:cNvSpPr>
                <p:nvPr/>
              </p:nvSpPr>
              <p:spPr bwMode="auto">
                <a:xfrm>
                  <a:off x="5087" y="2464"/>
                  <a:ext cx="146" cy="55"/>
                </a:xfrm>
                <a:custGeom>
                  <a:avLst/>
                  <a:gdLst>
                    <a:gd name="T0" fmla="*/ 0 w 413"/>
                    <a:gd name="T1" fmla="*/ 0 h 158"/>
                    <a:gd name="T2" fmla="*/ 0 w 413"/>
                    <a:gd name="T3" fmla="*/ 0 h 158"/>
                    <a:gd name="T4" fmla="*/ 0 w 413"/>
                    <a:gd name="T5" fmla="*/ 1 h 158"/>
                    <a:gd name="T6" fmla="*/ 1 w 413"/>
                    <a:gd name="T7" fmla="*/ 1 h 158"/>
                    <a:gd name="T8" fmla="*/ 1 w 413"/>
                    <a:gd name="T9" fmla="*/ 2 h 158"/>
                    <a:gd name="T10" fmla="*/ 1 w 413"/>
                    <a:gd name="T11" fmla="*/ 2 h 158"/>
                    <a:gd name="T12" fmla="*/ 2 w 413"/>
                    <a:gd name="T13" fmla="*/ 2 h 158"/>
                    <a:gd name="T14" fmla="*/ 2 w 413"/>
                    <a:gd name="T15" fmla="*/ 2 h 158"/>
                    <a:gd name="T16" fmla="*/ 3 w 413"/>
                    <a:gd name="T17" fmla="*/ 2 h 158"/>
                    <a:gd name="T18" fmla="*/ 4 w 413"/>
                    <a:gd name="T19" fmla="*/ 2 h 158"/>
                    <a:gd name="T20" fmla="*/ 4 w 413"/>
                    <a:gd name="T21" fmla="*/ 2 h 158"/>
                    <a:gd name="T22" fmla="*/ 5 w 413"/>
                    <a:gd name="T23" fmla="*/ 2 h 158"/>
                    <a:gd name="T24" fmla="*/ 5 w 413"/>
                    <a:gd name="T25" fmla="*/ 2 h 158"/>
                    <a:gd name="T26" fmla="*/ 6 w 413"/>
                    <a:gd name="T27" fmla="*/ 1 h 158"/>
                    <a:gd name="T28" fmla="*/ 6 w 413"/>
                    <a:gd name="T29" fmla="*/ 1 h 158"/>
                    <a:gd name="T30" fmla="*/ 6 w 413"/>
                    <a:gd name="T31" fmla="*/ 0 h 158"/>
                    <a:gd name="T32" fmla="*/ 6 w 413"/>
                    <a:gd name="T33" fmla="*/ 0 h 158"/>
                    <a:gd name="T34" fmla="*/ 0 w 413"/>
                    <a:gd name="T35" fmla="*/ 0 h 15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3"/>
                    <a:gd name="T55" fmla="*/ 0 h 158"/>
                    <a:gd name="T56" fmla="*/ 413 w 413"/>
                    <a:gd name="T57" fmla="*/ 158 h 15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3" h="158">
                      <a:moveTo>
                        <a:pt x="0" y="0"/>
                      </a:moveTo>
                      <a:lnTo>
                        <a:pt x="8" y="32"/>
                      </a:lnTo>
                      <a:lnTo>
                        <a:pt x="21" y="62"/>
                      </a:lnTo>
                      <a:lnTo>
                        <a:pt x="41" y="88"/>
                      </a:lnTo>
                      <a:lnTo>
                        <a:pt x="67" y="112"/>
                      </a:lnTo>
                      <a:lnTo>
                        <a:pt x="97" y="130"/>
                      </a:lnTo>
                      <a:lnTo>
                        <a:pt x="130" y="146"/>
                      </a:lnTo>
                      <a:lnTo>
                        <a:pt x="167" y="155"/>
                      </a:lnTo>
                      <a:lnTo>
                        <a:pt x="206" y="158"/>
                      </a:lnTo>
                      <a:lnTo>
                        <a:pt x="246" y="155"/>
                      </a:lnTo>
                      <a:lnTo>
                        <a:pt x="282" y="146"/>
                      </a:lnTo>
                      <a:lnTo>
                        <a:pt x="315" y="130"/>
                      </a:lnTo>
                      <a:lnTo>
                        <a:pt x="344" y="112"/>
                      </a:lnTo>
                      <a:lnTo>
                        <a:pt x="370" y="88"/>
                      </a:lnTo>
                      <a:lnTo>
                        <a:pt x="390" y="62"/>
                      </a:lnTo>
                      <a:lnTo>
                        <a:pt x="405" y="32"/>
                      </a:lnTo>
                      <a:lnTo>
                        <a:pt x="413" y="0"/>
                      </a:lnTo>
                      <a:lnTo>
                        <a:pt x="0" y="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725" name="Freeform 101"/>
                <p:cNvSpPr>
                  <a:spLocks/>
                </p:cNvSpPr>
                <p:nvPr/>
              </p:nvSpPr>
              <p:spPr bwMode="auto">
                <a:xfrm>
                  <a:off x="5103" y="2338"/>
                  <a:ext cx="60" cy="130"/>
                </a:xfrm>
                <a:custGeom>
                  <a:avLst/>
                  <a:gdLst>
                    <a:gd name="T0" fmla="*/ 0 w 170"/>
                    <a:gd name="T1" fmla="*/ 6 h 370"/>
                    <a:gd name="T2" fmla="*/ 2 w 170"/>
                    <a:gd name="T3" fmla="*/ 0 h 370"/>
                    <a:gd name="T4" fmla="*/ 2 w 170"/>
                    <a:gd name="T5" fmla="*/ 0 h 370"/>
                    <a:gd name="T6" fmla="*/ 0 w 170"/>
                    <a:gd name="T7" fmla="*/ 5 h 370"/>
                    <a:gd name="T8" fmla="*/ 0 w 170"/>
                    <a:gd name="T9" fmla="*/ 6 h 370"/>
                    <a:gd name="T10" fmla="*/ 0 60000 65536"/>
                    <a:gd name="T11" fmla="*/ 0 60000 65536"/>
                    <a:gd name="T12" fmla="*/ 0 60000 65536"/>
                    <a:gd name="T13" fmla="*/ 0 60000 65536"/>
                    <a:gd name="T14" fmla="*/ 0 60000 65536"/>
                    <a:gd name="T15" fmla="*/ 0 w 170"/>
                    <a:gd name="T16" fmla="*/ 0 h 370"/>
                    <a:gd name="T17" fmla="*/ 170 w 170"/>
                    <a:gd name="T18" fmla="*/ 370 h 370"/>
                  </a:gdLst>
                  <a:ahLst/>
                  <a:cxnLst>
                    <a:cxn ang="T10">
                      <a:pos x="T0" y="T1"/>
                    </a:cxn>
                    <a:cxn ang="T11">
                      <a:pos x="T2" y="T3"/>
                    </a:cxn>
                    <a:cxn ang="T12">
                      <a:pos x="T4" y="T5"/>
                    </a:cxn>
                    <a:cxn ang="T13">
                      <a:pos x="T6" y="T7"/>
                    </a:cxn>
                    <a:cxn ang="T14">
                      <a:pos x="T8" y="T9"/>
                    </a:cxn>
                  </a:cxnLst>
                  <a:rect l="T15" t="T16" r="T17" b="T18"/>
                  <a:pathLst>
                    <a:path w="170" h="370">
                      <a:moveTo>
                        <a:pt x="29" y="370"/>
                      </a:moveTo>
                      <a:lnTo>
                        <a:pt x="170" y="11"/>
                      </a:lnTo>
                      <a:lnTo>
                        <a:pt x="143" y="0"/>
                      </a:lnTo>
                      <a:lnTo>
                        <a:pt x="0" y="360"/>
                      </a:lnTo>
                      <a:lnTo>
                        <a:pt x="29" y="37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726" name="Freeform 102"/>
                <p:cNvSpPr>
                  <a:spLocks/>
                </p:cNvSpPr>
                <p:nvPr/>
              </p:nvSpPr>
              <p:spPr bwMode="auto">
                <a:xfrm>
                  <a:off x="5157" y="2338"/>
                  <a:ext cx="60" cy="130"/>
                </a:xfrm>
                <a:custGeom>
                  <a:avLst/>
                  <a:gdLst>
                    <a:gd name="T0" fmla="*/ 2 w 170"/>
                    <a:gd name="T1" fmla="*/ 6 h 370"/>
                    <a:gd name="T2" fmla="*/ 0 w 170"/>
                    <a:gd name="T3" fmla="*/ 0 h 370"/>
                    <a:gd name="T4" fmla="*/ 0 w 170"/>
                    <a:gd name="T5" fmla="*/ 0 h 370"/>
                    <a:gd name="T6" fmla="*/ 2 w 170"/>
                    <a:gd name="T7" fmla="*/ 5 h 370"/>
                    <a:gd name="T8" fmla="*/ 2 w 170"/>
                    <a:gd name="T9" fmla="*/ 6 h 370"/>
                    <a:gd name="T10" fmla="*/ 0 60000 65536"/>
                    <a:gd name="T11" fmla="*/ 0 60000 65536"/>
                    <a:gd name="T12" fmla="*/ 0 60000 65536"/>
                    <a:gd name="T13" fmla="*/ 0 60000 65536"/>
                    <a:gd name="T14" fmla="*/ 0 60000 65536"/>
                    <a:gd name="T15" fmla="*/ 0 w 170"/>
                    <a:gd name="T16" fmla="*/ 0 h 370"/>
                    <a:gd name="T17" fmla="*/ 170 w 170"/>
                    <a:gd name="T18" fmla="*/ 370 h 370"/>
                  </a:gdLst>
                  <a:ahLst/>
                  <a:cxnLst>
                    <a:cxn ang="T10">
                      <a:pos x="T0" y="T1"/>
                    </a:cxn>
                    <a:cxn ang="T11">
                      <a:pos x="T2" y="T3"/>
                    </a:cxn>
                    <a:cxn ang="T12">
                      <a:pos x="T4" y="T5"/>
                    </a:cxn>
                    <a:cxn ang="T13">
                      <a:pos x="T6" y="T7"/>
                    </a:cxn>
                    <a:cxn ang="T14">
                      <a:pos x="T8" y="T9"/>
                    </a:cxn>
                  </a:cxnLst>
                  <a:rect l="T15" t="T16" r="T17" b="T18"/>
                  <a:pathLst>
                    <a:path w="170" h="370">
                      <a:moveTo>
                        <a:pt x="141" y="370"/>
                      </a:moveTo>
                      <a:lnTo>
                        <a:pt x="0" y="11"/>
                      </a:lnTo>
                      <a:lnTo>
                        <a:pt x="29" y="0"/>
                      </a:lnTo>
                      <a:lnTo>
                        <a:pt x="170" y="360"/>
                      </a:lnTo>
                      <a:lnTo>
                        <a:pt x="141" y="37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727" name="Rectangle 103"/>
                <p:cNvSpPr>
                  <a:spLocks noChangeArrowheads="1"/>
                </p:cNvSpPr>
                <p:nvPr/>
              </p:nvSpPr>
              <p:spPr bwMode="auto">
                <a:xfrm>
                  <a:off x="5014" y="2271"/>
                  <a:ext cx="31" cy="119"/>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6728" name="Rectangle 104"/>
                <p:cNvSpPr>
                  <a:spLocks noChangeArrowheads="1"/>
                </p:cNvSpPr>
                <p:nvPr/>
              </p:nvSpPr>
              <p:spPr bwMode="auto">
                <a:xfrm>
                  <a:off x="5004" y="2355"/>
                  <a:ext cx="50" cy="191"/>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6729" name="Freeform 105"/>
                <p:cNvSpPr>
                  <a:spLocks/>
                </p:cNvSpPr>
                <p:nvPr/>
              </p:nvSpPr>
              <p:spPr bwMode="auto">
                <a:xfrm>
                  <a:off x="5008" y="2218"/>
                  <a:ext cx="45" cy="46"/>
                </a:xfrm>
                <a:custGeom>
                  <a:avLst/>
                  <a:gdLst>
                    <a:gd name="T0" fmla="*/ 1 w 129"/>
                    <a:gd name="T1" fmla="*/ 2 h 128"/>
                    <a:gd name="T2" fmla="*/ 1 w 129"/>
                    <a:gd name="T3" fmla="*/ 2 h 128"/>
                    <a:gd name="T4" fmla="*/ 1 w 129"/>
                    <a:gd name="T5" fmla="*/ 2 h 128"/>
                    <a:gd name="T6" fmla="*/ 1 w 129"/>
                    <a:gd name="T7" fmla="*/ 2 h 128"/>
                    <a:gd name="T8" fmla="*/ 2 w 129"/>
                    <a:gd name="T9" fmla="*/ 2 h 128"/>
                    <a:gd name="T10" fmla="*/ 2 w 129"/>
                    <a:gd name="T11" fmla="*/ 2 h 128"/>
                    <a:gd name="T12" fmla="*/ 2 w 129"/>
                    <a:gd name="T13" fmla="*/ 1 h 128"/>
                    <a:gd name="T14" fmla="*/ 2 w 129"/>
                    <a:gd name="T15" fmla="*/ 1 h 128"/>
                    <a:gd name="T16" fmla="*/ 2 w 129"/>
                    <a:gd name="T17" fmla="*/ 1 h 128"/>
                    <a:gd name="T18" fmla="*/ 2 w 129"/>
                    <a:gd name="T19" fmla="*/ 1 h 128"/>
                    <a:gd name="T20" fmla="*/ 2 w 129"/>
                    <a:gd name="T21" fmla="*/ 1 h 128"/>
                    <a:gd name="T22" fmla="*/ 2 w 129"/>
                    <a:gd name="T23" fmla="*/ 0 h 128"/>
                    <a:gd name="T24" fmla="*/ 2 w 129"/>
                    <a:gd name="T25" fmla="*/ 0 h 128"/>
                    <a:gd name="T26" fmla="*/ 1 w 129"/>
                    <a:gd name="T27" fmla="*/ 0 h 128"/>
                    <a:gd name="T28" fmla="*/ 1 w 129"/>
                    <a:gd name="T29" fmla="*/ 0 h 128"/>
                    <a:gd name="T30" fmla="*/ 1 w 129"/>
                    <a:gd name="T31" fmla="*/ 0 h 128"/>
                    <a:gd name="T32" fmla="*/ 1 w 129"/>
                    <a:gd name="T33" fmla="*/ 0 h 128"/>
                    <a:gd name="T34" fmla="*/ 1 w 129"/>
                    <a:gd name="T35" fmla="*/ 0 h 128"/>
                    <a:gd name="T36" fmla="*/ 1 w 129"/>
                    <a:gd name="T37" fmla="*/ 0 h 128"/>
                    <a:gd name="T38" fmla="*/ 0 w 129"/>
                    <a:gd name="T39" fmla="*/ 0 h 128"/>
                    <a:gd name="T40" fmla="*/ 0 w 129"/>
                    <a:gd name="T41" fmla="*/ 0 h 128"/>
                    <a:gd name="T42" fmla="*/ 0 w 129"/>
                    <a:gd name="T43" fmla="*/ 0 h 128"/>
                    <a:gd name="T44" fmla="*/ 0 w 129"/>
                    <a:gd name="T45" fmla="*/ 1 h 128"/>
                    <a:gd name="T46" fmla="*/ 0 w 129"/>
                    <a:gd name="T47" fmla="*/ 1 h 128"/>
                    <a:gd name="T48" fmla="*/ 0 w 129"/>
                    <a:gd name="T49" fmla="*/ 1 h 128"/>
                    <a:gd name="T50" fmla="*/ 0 w 129"/>
                    <a:gd name="T51" fmla="*/ 1 h 128"/>
                    <a:gd name="T52" fmla="*/ 0 w 129"/>
                    <a:gd name="T53" fmla="*/ 1 h 128"/>
                    <a:gd name="T54" fmla="*/ 0 w 129"/>
                    <a:gd name="T55" fmla="*/ 2 h 128"/>
                    <a:gd name="T56" fmla="*/ 0 w 129"/>
                    <a:gd name="T57" fmla="*/ 2 h 128"/>
                    <a:gd name="T58" fmla="*/ 0 w 129"/>
                    <a:gd name="T59" fmla="*/ 2 h 128"/>
                    <a:gd name="T60" fmla="*/ 1 w 129"/>
                    <a:gd name="T61" fmla="*/ 2 h 128"/>
                    <a:gd name="T62" fmla="*/ 1 w 129"/>
                    <a:gd name="T63" fmla="*/ 2 h 128"/>
                    <a:gd name="T64" fmla="*/ 1 w 129"/>
                    <a:gd name="T65" fmla="*/ 2 h 12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9"/>
                    <a:gd name="T100" fmla="*/ 0 h 128"/>
                    <a:gd name="T101" fmla="*/ 129 w 129"/>
                    <a:gd name="T102" fmla="*/ 128 h 12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9" h="128">
                      <a:moveTo>
                        <a:pt x="64" y="128"/>
                      </a:moveTo>
                      <a:lnTo>
                        <a:pt x="78" y="127"/>
                      </a:lnTo>
                      <a:lnTo>
                        <a:pt x="90" y="124"/>
                      </a:lnTo>
                      <a:lnTo>
                        <a:pt x="100" y="118"/>
                      </a:lnTo>
                      <a:lnTo>
                        <a:pt x="111" y="110"/>
                      </a:lnTo>
                      <a:lnTo>
                        <a:pt x="119" y="100"/>
                      </a:lnTo>
                      <a:lnTo>
                        <a:pt x="125" y="89"/>
                      </a:lnTo>
                      <a:lnTo>
                        <a:pt x="128" y="77"/>
                      </a:lnTo>
                      <a:lnTo>
                        <a:pt x="129" y="65"/>
                      </a:lnTo>
                      <a:lnTo>
                        <a:pt x="128" y="51"/>
                      </a:lnTo>
                      <a:lnTo>
                        <a:pt x="125" y="39"/>
                      </a:lnTo>
                      <a:lnTo>
                        <a:pt x="119" y="28"/>
                      </a:lnTo>
                      <a:lnTo>
                        <a:pt x="111" y="18"/>
                      </a:lnTo>
                      <a:lnTo>
                        <a:pt x="100" y="10"/>
                      </a:lnTo>
                      <a:lnTo>
                        <a:pt x="90" y="4"/>
                      </a:lnTo>
                      <a:lnTo>
                        <a:pt x="78" y="1"/>
                      </a:lnTo>
                      <a:lnTo>
                        <a:pt x="64" y="0"/>
                      </a:lnTo>
                      <a:lnTo>
                        <a:pt x="52" y="1"/>
                      </a:lnTo>
                      <a:lnTo>
                        <a:pt x="40" y="4"/>
                      </a:lnTo>
                      <a:lnTo>
                        <a:pt x="29" y="10"/>
                      </a:lnTo>
                      <a:lnTo>
                        <a:pt x="19" y="18"/>
                      </a:lnTo>
                      <a:lnTo>
                        <a:pt x="11" y="28"/>
                      </a:lnTo>
                      <a:lnTo>
                        <a:pt x="5" y="39"/>
                      </a:lnTo>
                      <a:lnTo>
                        <a:pt x="2" y="51"/>
                      </a:lnTo>
                      <a:lnTo>
                        <a:pt x="0" y="65"/>
                      </a:lnTo>
                      <a:lnTo>
                        <a:pt x="2" y="77"/>
                      </a:lnTo>
                      <a:lnTo>
                        <a:pt x="5" y="89"/>
                      </a:lnTo>
                      <a:lnTo>
                        <a:pt x="11" y="100"/>
                      </a:lnTo>
                      <a:lnTo>
                        <a:pt x="19" y="110"/>
                      </a:lnTo>
                      <a:lnTo>
                        <a:pt x="29" y="118"/>
                      </a:lnTo>
                      <a:lnTo>
                        <a:pt x="40" y="124"/>
                      </a:lnTo>
                      <a:lnTo>
                        <a:pt x="52" y="127"/>
                      </a:lnTo>
                      <a:lnTo>
                        <a:pt x="64" y="128"/>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730" name="Rectangle 106"/>
                <p:cNvSpPr>
                  <a:spLocks noChangeArrowheads="1"/>
                </p:cNvSpPr>
                <p:nvPr/>
              </p:nvSpPr>
              <p:spPr bwMode="auto">
                <a:xfrm>
                  <a:off x="4891" y="2537"/>
                  <a:ext cx="276" cy="36"/>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grpSp>
        <p:sp>
          <p:nvSpPr>
            <p:cNvPr id="26716" name="Text Box 107"/>
            <p:cNvSpPr txBox="1">
              <a:spLocks noChangeArrowheads="1"/>
            </p:cNvSpPr>
            <p:nvPr/>
          </p:nvSpPr>
          <p:spPr bwMode="auto">
            <a:xfrm>
              <a:off x="2119" y="794"/>
              <a:ext cx="546"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1800" b="1"/>
                <a:t>Dana</a:t>
              </a:r>
              <a:br>
                <a:rPr lang="en-US" sz="1800" b="1"/>
              </a:br>
              <a:r>
                <a:rPr lang="en-US" sz="1800" b="1"/>
                <a:t>Evans</a:t>
              </a:r>
            </a:p>
          </p:txBody>
        </p:sp>
        <p:sp>
          <p:nvSpPr>
            <p:cNvPr id="26717" name="Line 108"/>
            <p:cNvSpPr>
              <a:spLocks noChangeShapeType="1"/>
            </p:cNvSpPr>
            <p:nvPr/>
          </p:nvSpPr>
          <p:spPr bwMode="auto">
            <a:xfrm>
              <a:off x="1162" y="999"/>
              <a:ext cx="316" cy="0"/>
            </a:xfrm>
            <a:prstGeom prst="line">
              <a:avLst/>
            </a:prstGeom>
            <a:noFill/>
            <a:ln w="28575">
              <a:solidFill>
                <a:srgbClr val="777777"/>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26648" name="Group 109"/>
          <p:cNvGrpSpPr>
            <a:grpSpLocks/>
          </p:cNvGrpSpPr>
          <p:nvPr/>
        </p:nvGrpSpPr>
        <p:grpSpPr bwMode="auto">
          <a:xfrm>
            <a:off x="7316788" y="1382713"/>
            <a:ext cx="1157287" cy="3987800"/>
            <a:chOff x="4609" y="929"/>
            <a:chExt cx="729" cy="2512"/>
          </a:xfrm>
        </p:grpSpPr>
        <p:grpSp>
          <p:nvGrpSpPr>
            <p:cNvPr id="26706" name="Group 110"/>
            <p:cNvGrpSpPr>
              <a:grpSpLocks/>
            </p:cNvGrpSpPr>
            <p:nvPr/>
          </p:nvGrpSpPr>
          <p:grpSpPr bwMode="auto">
            <a:xfrm>
              <a:off x="4691" y="1557"/>
              <a:ext cx="565" cy="565"/>
              <a:chOff x="1350" y="686"/>
              <a:chExt cx="1132" cy="1132"/>
            </a:xfrm>
          </p:grpSpPr>
          <p:sp>
            <p:nvSpPr>
              <p:cNvPr id="26713" name="AutoShape 111"/>
              <p:cNvSpPr>
                <a:spLocks noChangeArrowheads="1"/>
              </p:cNvSpPr>
              <p:nvPr/>
            </p:nvSpPr>
            <p:spPr bwMode="auto">
              <a:xfrm>
                <a:off x="1350" y="686"/>
                <a:ext cx="1132" cy="1132"/>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pic>
            <p:nvPicPr>
              <p:cNvPr id="26714" name="Picture 112" descr="j015193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3" y="783"/>
                <a:ext cx="38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6707" name="Group 113"/>
            <p:cNvGrpSpPr>
              <a:grpSpLocks/>
            </p:cNvGrpSpPr>
            <p:nvPr/>
          </p:nvGrpSpPr>
          <p:grpSpPr bwMode="auto">
            <a:xfrm>
              <a:off x="4691" y="2530"/>
              <a:ext cx="565" cy="565"/>
              <a:chOff x="1350" y="686"/>
              <a:chExt cx="1132" cy="1132"/>
            </a:xfrm>
          </p:grpSpPr>
          <p:sp>
            <p:nvSpPr>
              <p:cNvPr id="26711" name="AutoShape 114"/>
              <p:cNvSpPr>
                <a:spLocks noChangeArrowheads="1"/>
              </p:cNvSpPr>
              <p:nvPr/>
            </p:nvSpPr>
            <p:spPr bwMode="auto">
              <a:xfrm>
                <a:off x="1350" y="686"/>
                <a:ext cx="1132" cy="1132"/>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pic>
            <p:nvPicPr>
              <p:cNvPr id="26712" name="Picture 115" descr="j015193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3" y="783"/>
                <a:ext cx="38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6708" name="Text Box 116"/>
            <p:cNvSpPr txBox="1">
              <a:spLocks noChangeArrowheads="1"/>
            </p:cNvSpPr>
            <p:nvPr/>
          </p:nvSpPr>
          <p:spPr bwMode="auto">
            <a:xfrm>
              <a:off x="4681" y="1362"/>
              <a:ext cx="585"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1800" b="1"/>
                <a:t>insured</a:t>
              </a:r>
            </a:p>
          </p:txBody>
        </p:sp>
        <p:sp>
          <p:nvSpPr>
            <p:cNvPr id="26709" name="Text Box 117"/>
            <p:cNvSpPr txBox="1">
              <a:spLocks noChangeArrowheads="1"/>
            </p:cNvSpPr>
            <p:nvPr/>
          </p:nvSpPr>
          <p:spPr bwMode="auto">
            <a:xfrm>
              <a:off x="4655" y="3095"/>
              <a:ext cx="637"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1800" b="1"/>
                <a:t>3rd-party</a:t>
              </a:r>
              <a:br>
                <a:rPr lang="en-US" sz="1800" b="1"/>
              </a:br>
              <a:r>
                <a:rPr lang="en-US" sz="1800" b="1"/>
                <a:t>claimant</a:t>
              </a:r>
            </a:p>
          </p:txBody>
        </p:sp>
        <p:sp>
          <p:nvSpPr>
            <p:cNvPr id="26710" name="Text Box 118"/>
            <p:cNvSpPr txBox="1">
              <a:spLocks noChangeArrowheads="1"/>
            </p:cNvSpPr>
            <p:nvPr/>
          </p:nvSpPr>
          <p:spPr bwMode="auto">
            <a:xfrm>
              <a:off x="4609" y="929"/>
              <a:ext cx="729"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1800" b="1" u="sng"/>
                <a:t>claimants</a:t>
              </a:r>
            </a:p>
          </p:txBody>
        </p:sp>
      </p:grpSp>
      <p:grpSp>
        <p:nvGrpSpPr>
          <p:cNvPr id="26649" name="Group 119"/>
          <p:cNvGrpSpPr>
            <a:grpSpLocks/>
          </p:cNvGrpSpPr>
          <p:nvPr/>
        </p:nvGrpSpPr>
        <p:grpSpPr bwMode="auto">
          <a:xfrm>
            <a:off x="3522663" y="4116388"/>
            <a:ext cx="509587" cy="493712"/>
            <a:chOff x="4200" y="2899"/>
            <a:chExt cx="915" cy="885"/>
          </a:xfrm>
        </p:grpSpPr>
        <p:sp>
          <p:nvSpPr>
            <p:cNvPr id="26689" name="Rectangle 120"/>
            <p:cNvSpPr>
              <a:spLocks noChangeArrowheads="1"/>
            </p:cNvSpPr>
            <p:nvPr/>
          </p:nvSpPr>
          <p:spPr bwMode="auto">
            <a:xfrm>
              <a:off x="4342" y="2960"/>
              <a:ext cx="771" cy="824"/>
            </a:xfrm>
            <a:prstGeom prst="rect">
              <a:avLst/>
            </a:prstGeom>
            <a:solidFill>
              <a:srgbClr val="CC9900"/>
            </a:solidFill>
            <a:ln w="12700" algn="ctr">
              <a:solidFill>
                <a:schemeClr val="bg1"/>
              </a:solidFill>
              <a:miter lim="800000"/>
              <a:headEnd/>
              <a:tailEnd/>
            </a:ln>
          </p:spPr>
          <p:txBody>
            <a:bodyPr lIns="0" tIns="0" rIns="0" bIns="0" anchor="ctr">
              <a:spAutoFit/>
            </a:bodyPr>
            <a:lstStyle/>
            <a:p>
              <a:endParaRPr lang="en-US"/>
            </a:p>
          </p:txBody>
        </p:sp>
        <p:sp>
          <p:nvSpPr>
            <p:cNvPr id="26690" name="AutoShape 121"/>
            <p:cNvSpPr>
              <a:spLocks noChangeArrowheads="1"/>
            </p:cNvSpPr>
            <p:nvPr/>
          </p:nvSpPr>
          <p:spPr bwMode="auto">
            <a:xfrm>
              <a:off x="4283" y="2958"/>
              <a:ext cx="832" cy="774"/>
            </a:xfrm>
            <a:prstGeom prst="parallelogram">
              <a:avLst>
                <a:gd name="adj" fmla="val 8371"/>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26691" name="AutoShape 122"/>
            <p:cNvSpPr>
              <a:spLocks noChangeArrowheads="1"/>
            </p:cNvSpPr>
            <p:nvPr/>
          </p:nvSpPr>
          <p:spPr bwMode="auto">
            <a:xfrm>
              <a:off x="4303" y="2984"/>
              <a:ext cx="788" cy="765"/>
            </a:xfrm>
            <a:prstGeom prst="parallelogram">
              <a:avLst>
                <a:gd name="adj" fmla="val 8021"/>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26692" name="AutoShape 123"/>
            <p:cNvSpPr>
              <a:spLocks noChangeArrowheads="1"/>
            </p:cNvSpPr>
            <p:nvPr/>
          </p:nvSpPr>
          <p:spPr bwMode="auto">
            <a:xfrm>
              <a:off x="4200" y="2960"/>
              <a:ext cx="912" cy="807"/>
            </a:xfrm>
            <a:prstGeom prst="parallelogram">
              <a:avLst>
                <a:gd name="adj" fmla="val 17627"/>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26693" name="Freeform 124"/>
            <p:cNvSpPr>
              <a:spLocks/>
            </p:cNvSpPr>
            <p:nvPr/>
          </p:nvSpPr>
          <p:spPr bwMode="auto">
            <a:xfrm>
              <a:off x="4374"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6694" name="Freeform 125"/>
            <p:cNvSpPr>
              <a:spLocks/>
            </p:cNvSpPr>
            <p:nvPr/>
          </p:nvSpPr>
          <p:spPr bwMode="auto">
            <a:xfrm>
              <a:off x="4470"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6695" name="Freeform 126"/>
            <p:cNvSpPr>
              <a:spLocks/>
            </p:cNvSpPr>
            <p:nvPr/>
          </p:nvSpPr>
          <p:spPr bwMode="auto">
            <a:xfrm>
              <a:off x="4566"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6696" name="Freeform 127"/>
            <p:cNvSpPr>
              <a:spLocks/>
            </p:cNvSpPr>
            <p:nvPr/>
          </p:nvSpPr>
          <p:spPr bwMode="auto">
            <a:xfrm>
              <a:off x="4662"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6697" name="Freeform 128"/>
            <p:cNvSpPr>
              <a:spLocks/>
            </p:cNvSpPr>
            <p:nvPr/>
          </p:nvSpPr>
          <p:spPr bwMode="auto">
            <a:xfrm>
              <a:off x="4758"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6698" name="Freeform 129"/>
            <p:cNvSpPr>
              <a:spLocks/>
            </p:cNvSpPr>
            <p:nvPr/>
          </p:nvSpPr>
          <p:spPr bwMode="auto">
            <a:xfrm>
              <a:off x="4854"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6699" name="Freeform 130"/>
            <p:cNvSpPr>
              <a:spLocks/>
            </p:cNvSpPr>
            <p:nvPr/>
          </p:nvSpPr>
          <p:spPr bwMode="auto">
            <a:xfrm>
              <a:off x="4950" y="2902"/>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6700" name="Line 131"/>
            <p:cNvSpPr>
              <a:spLocks noChangeShapeType="1"/>
            </p:cNvSpPr>
            <p:nvPr/>
          </p:nvSpPr>
          <p:spPr bwMode="auto">
            <a:xfrm>
              <a:off x="4386" y="3171"/>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6701" name="Line 132"/>
            <p:cNvSpPr>
              <a:spLocks noChangeShapeType="1"/>
            </p:cNvSpPr>
            <p:nvPr/>
          </p:nvSpPr>
          <p:spPr bwMode="auto">
            <a:xfrm>
              <a:off x="4359" y="3267"/>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6702" name="Line 133"/>
            <p:cNvSpPr>
              <a:spLocks noChangeShapeType="1"/>
            </p:cNvSpPr>
            <p:nvPr/>
          </p:nvSpPr>
          <p:spPr bwMode="auto">
            <a:xfrm>
              <a:off x="4692" y="3363"/>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6703" name="Line 134"/>
            <p:cNvSpPr>
              <a:spLocks noChangeShapeType="1"/>
            </p:cNvSpPr>
            <p:nvPr/>
          </p:nvSpPr>
          <p:spPr bwMode="auto">
            <a:xfrm>
              <a:off x="4332" y="3459"/>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6704" name="Line 135"/>
            <p:cNvSpPr>
              <a:spLocks noChangeShapeType="1"/>
            </p:cNvSpPr>
            <p:nvPr/>
          </p:nvSpPr>
          <p:spPr bwMode="auto">
            <a:xfrm>
              <a:off x="4656" y="3555"/>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6705" name="Line 136"/>
            <p:cNvSpPr>
              <a:spLocks noChangeShapeType="1"/>
            </p:cNvSpPr>
            <p:nvPr/>
          </p:nvSpPr>
          <p:spPr bwMode="auto">
            <a:xfrm>
              <a:off x="4638" y="3651"/>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26650" name="AutoShape 137"/>
          <p:cNvSpPr>
            <a:spLocks noChangeArrowheads="1"/>
          </p:cNvSpPr>
          <p:nvPr/>
        </p:nvSpPr>
        <p:spPr bwMode="auto">
          <a:xfrm>
            <a:off x="2990850" y="4154488"/>
            <a:ext cx="584200" cy="415925"/>
          </a:xfrm>
          <a:prstGeom prst="rightArrow">
            <a:avLst>
              <a:gd name="adj1" fmla="val 50000"/>
              <a:gd name="adj2" fmla="val 35115"/>
            </a:avLst>
          </a:prstGeom>
          <a:gradFill rotWithShape="1">
            <a:gsLst>
              <a:gs pos="0">
                <a:srgbClr val="CCFFCC"/>
              </a:gs>
              <a:gs pos="100000">
                <a:srgbClr val="000000"/>
              </a:gs>
            </a:gsLst>
            <a:lin ang="0" scaled="1"/>
          </a:gradFill>
          <a:ln w="12700" algn="ctr">
            <a:solidFill>
              <a:schemeClr val="bg1"/>
            </a:solidFill>
            <a:miter lim="800000"/>
            <a:headEnd/>
            <a:tailEnd/>
          </a:ln>
        </p:spPr>
        <p:txBody>
          <a:bodyPr lIns="0" tIns="0" rIns="0" bIns="0" anchor="ctr">
            <a:spAutoFit/>
          </a:bodyPr>
          <a:lstStyle/>
          <a:p>
            <a:endParaRPr lang="en-US"/>
          </a:p>
        </p:txBody>
      </p:sp>
      <p:grpSp>
        <p:nvGrpSpPr>
          <p:cNvPr id="26651" name="Group 138"/>
          <p:cNvGrpSpPr>
            <a:grpSpLocks/>
          </p:cNvGrpSpPr>
          <p:nvPr/>
        </p:nvGrpSpPr>
        <p:grpSpPr bwMode="auto">
          <a:xfrm>
            <a:off x="3502025" y="3149600"/>
            <a:ext cx="509588" cy="493713"/>
            <a:chOff x="4200" y="2899"/>
            <a:chExt cx="915" cy="885"/>
          </a:xfrm>
        </p:grpSpPr>
        <p:sp>
          <p:nvSpPr>
            <p:cNvPr id="26672" name="Rectangle 139"/>
            <p:cNvSpPr>
              <a:spLocks noChangeArrowheads="1"/>
            </p:cNvSpPr>
            <p:nvPr/>
          </p:nvSpPr>
          <p:spPr bwMode="auto">
            <a:xfrm>
              <a:off x="4342" y="2960"/>
              <a:ext cx="771" cy="824"/>
            </a:xfrm>
            <a:prstGeom prst="rect">
              <a:avLst/>
            </a:prstGeom>
            <a:solidFill>
              <a:srgbClr val="CC9900"/>
            </a:solidFill>
            <a:ln w="12700" algn="ctr">
              <a:solidFill>
                <a:schemeClr val="bg1"/>
              </a:solidFill>
              <a:miter lim="800000"/>
              <a:headEnd/>
              <a:tailEnd/>
            </a:ln>
          </p:spPr>
          <p:txBody>
            <a:bodyPr lIns="0" tIns="0" rIns="0" bIns="0" anchor="ctr">
              <a:spAutoFit/>
            </a:bodyPr>
            <a:lstStyle/>
            <a:p>
              <a:endParaRPr lang="en-US"/>
            </a:p>
          </p:txBody>
        </p:sp>
        <p:sp>
          <p:nvSpPr>
            <p:cNvPr id="26673" name="AutoShape 140"/>
            <p:cNvSpPr>
              <a:spLocks noChangeArrowheads="1"/>
            </p:cNvSpPr>
            <p:nvPr/>
          </p:nvSpPr>
          <p:spPr bwMode="auto">
            <a:xfrm>
              <a:off x="4283" y="2958"/>
              <a:ext cx="832" cy="774"/>
            </a:xfrm>
            <a:prstGeom prst="parallelogram">
              <a:avLst>
                <a:gd name="adj" fmla="val 8371"/>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26674" name="AutoShape 141"/>
            <p:cNvSpPr>
              <a:spLocks noChangeArrowheads="1"/>
            </p:cNvSpPr>
            <p:nvPr/>
          </p:nvSpPr>
          <p:spPr bwMode="auto">
            <a:xfrm>
              <a:off x="4303" y="2984"/>
              <a:ext cx="788" cy="765"/>
            </a:xfrm>
            <a:prstGeom prst="parallelogram">
              <a:avLst>
                <a:gd name="adj" fmla="val 8021"/>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26675" name="AutoShape 142"/>
            <p:cNvSpPr>
              <a:spLocks noChangeArrowheads="1"/>
            </p:cNvSpPr>
            <p:nvPr/>
          </p:nvSpPr>
          <p:spPr bwMode="auto">
            <a:xfrm>
              <a:off x="4200" y="2960"/>
              <a:ext cx="912" cy="807"/>
            </a:xfrm>
            <a:prstGeom prst="parallelogram">
              <a:avLst>
                <a:gd name="adj" fmla="val 17627"/>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26676" name="Freeform 143"/>
            <p:cNvSpPr>
              <a:spLocks/>
            </p:cNvSpPr>
            <p:nvPr/>
          </p:nvSpPr>
          <p:spPr bwMode="auto">
            <a:xfrm>
              <a:off x="4374"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6677" name="Freeform 144"/>
            <p:cNvSpPr>
              <a:spLocks/>
            </p:cNvSpPr>
            <p:nvPr/>
          </p:nvSpPr>
          <p:spPr bwMode="auto">
            <a:xfrm>
              <a:off x="4470"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6678" name="Freeform 145"/>
            <p:cNvSpPr>
              <a:spLocks/>
            </p:cNvSpPr>
            <p:nvPr/>
          </p:nvSpPr>
          <p:spPr bwMode="auto">
            <a:xfrm>
              <a:off x="4566"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6679" name="Freeform 146"/>
            <p:cNvSpPr>
              <a:spLocks/>
            </p:cNvSpPr>
            <p:nvPr/>
          </p:nvSpPr>
          <p:spPr bwMode="auto">
            <a:xfrm>
              <a:off x="4662"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6680" name="Freeform 147"/>
            <p:cNvSpPr>
              <a:spLocks/>
            </p:cNvSpPr>
            <p:nvPr/>
          </p:nvSpPr>
          <p:spPr bwMode="auto">
            <a:xfrm>
              <a:off x="4758"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6681" name="Freeform 148"/>
            <p:cNvSpPr>
              <a:spLocks/>
            </p:cNvSpPr>
            <p:nvPr/>
          </p:nvSpPr>
          <p:spPr bwMode="auto">
            <a:xfrm>
              <a:off x="4854"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6682" name="Freeform 149"/>
            <p:cNvSpPr>
              <a:spLocks/>
            </p:cNvSpPr>
            <p:nvPr/>
          </p:nvSpPr>
          <p:spPr bwMode="auto">
            <a:xfrm>
              <a:off x="4950" y="2902"/>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6683" name="Line 150"/>
            <p:cNvSpPr>
              <a:spLocks noChangeShapeType="1"/>
            </p:cNvSpPr>
            <p:nvPr/>
          </p:nvSpPr>
          <p:spPr bwMode="auto">
            <a:xfrm>
              <a:off x="4386" y="3171"/>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6684" name="Line 151"/>
            <p:cNvSpPr>
              <a:spLocks noChangeShapeType="1"/>
            </p:cNvSpPr>
            <p:nvPr/>
          </p:nvSpPr>
          <p:spPr bwMode="auto">
            <a:xfrm>
              <a:off x="4359" y="3267"/>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6685" name="Line 152"/>
            <p:cNvSpPr>
              <a:spLocks noChangeShapeType="1"/>
            </p:cNvSpPr>
            <p:nvPr/>
          </p:nvSpPr>
          <p:spPr bwMode="auto">
            <a:xfrm>
              <a:off x="4692" y="3363"/>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6686" name="Line 153"/>
            <p:cNvSpPr>
              <a:spLocks noChangeShapeType="1"/>
            </p:cNvSpPr>
            <p:nvPr/>
          </p:nvSpPr>
          <p:spPr bwMode="auto">
            <a:xfrm>
              <a:off x="4332" y="3459"/>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6687" name="Line 154"/>
            <p:cNvSpPr>
              <a:spLocks noChangeShapeType="1"/>
            </p:cNvSpPr>
            <p:nvPr/>
          </p:nvSpPr>
          <p:spPr bwMode="auto">
            <a:xfrm>
              <a:off x="4656" y="3555"/>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6688" name="Line 155"/>
            <p:cNvSpPr>
              <a:spLocks noChangeShapeType="1"/>
            </p:cNvSpPr>
            <p:nvPr/>
          </p:nvSpPr>
          <p:spPr bwMode="auto">
            <a:xfrm>
              <a:off x="4638" y="3651"/>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26652" name="AutoShape 156"/>
          <p:cNvSpPr>
            <a:spLocks noChangeArrowheads="1"/>
          </p:cNvSpPr>
          <p:nvPr/>
        </p:nvSpPr>
        <p:spPr bwMode="auto">
          <a:xfrm>
            <a:off x="2970213" y="3187700"/>
            <a:ext cx="584200" cy="415925"/>
          </a:xfrm>
          <a:prstGeom prst="rightArrow">
            <a:avLst>
              <a:gd name="adj1" fmla="val 50000"/>
              <a:gd name="adj2" fmla="val 35115"/>
            </a:avLst>
          </a:prstGeom>
          <a:gradFill rotWithShape="1">
            <a:gsLst>
              <a:gs pos="0">
                <a:srgbClr val="CCFFCC"/>
              </a:gs>
              <a:gs pos="100000">
                <a:srgbClr val="000000"/>
              </a:gs>
            </a:gsLst>
            <a:lin ang="0" scaled="1"/>
          </a:gradFill>
          <a:ln w="12700" algn="ctr">
            <a:solidFill>
              <a:schemeClr val="bg1"/>
            </a:solidFill>
            <a:miter lim="800000"/>
            <a:headEnd/>
            <a:tailEnd/>
          </a:ln>
        </p:spPr>
        <p:txBody>
          <a:bodyPr lIns="0" tIns="0" rIns="0" bIns="0" anchor="ctr">
            <a:spAutoFit/>
          </a:bodyPr>
          <a:lstStyle/>
          <a:p>
            <a:endParaRPr lang="en-US"/>
          </a:p>
        </p:txBody>
      </p:sp>
      <p:grpSp>
        <p:nvGrpSpPr>
          <p:cNvPr id="26653" name="Group 157"/>
          <p:cNvGrpSpPr>
            <a:grpSpLocks/>
          </p:cNvGrpSpPr>
          <p:nvPr/>
        </p:nvGrpSpPr>
        <p:grpSpPr bwMode="auto">
          <a:xfrm>
            <a:off x="3516313" y="2152650"/>
            <a:ext cx="509587" cy="493713"/>
            <a:chOff x="4200" y="2899"/>
            <a:chExt cx="915" cy="885"/>
          </a:xfrm>
        </p:grpSpPr>
        <p:sp>
          <p:nvSpPr>
            <p:cNvPr id="26655" name="Rectangle 158"/>
            <p:cNvSpPr>
              <a:spLocks noChangeArrowheads="1"/>
            </p:cNvSpPr>
            <p:nvPr/>
          </p:nvSpPr>
          <p:spPr bwMode="auto">
            <a:xfrm>
              <a:off x="4342" y="2960"/>
              <a:ext cx="771" cy="824"/>
            </a:xfrm>
            <a:prstGeom prst="rect">
              <a:avLst/>
            </a:prstGeom>
            <a:solidFill>
              <a:srgbClr val="CC9900"/>
            </a:solidFill>
            <a:ln w="12700" algn="ctr">
              <a:solidFill>
                <a:schemeClr val="bg1"/>
              </a:solidFill>
              <a:miter lim="800000"/>
              <a:headEnd/>
              <a:tailEnd/>
            </a:ln>
          </p:spPr>
          <p:txBody>
            <a:bodyPr lIns="0" tIns="0" rIns="0" bIns="0" anchor="ctr">
              <a:spAutoFit/>
            </a:bodyPr>
            <a:lstStyle/>
            <a:p>
              <a:endParaRPr lang="en-US"/>
            </a:p>
          </p:txBody>
        </p:sp>
        <p:sp>
          <p:nvSpPr>
            <p:cNvPr id="26656" name="AutoShape 159"/>
            <p:cNvSpPr>
              <a:spLocks noChangeArrowheads="1"/>
            </p:cNvSpPr>
            <p:nvPr/>
          </p:nvSpPr>
          <p:spPr bwMode="auto">
            <a:xfrm>
              <a:off x="4283" y="2958"/>
              <a:ext cx="832" cy="774"/>
            </a:xfrm>
            <a:prstGeom prst="parallelogram">
              <a:avLst>
                <a:gd name="adj" fmla="val 8371"/>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26657" name="AutoShape 160"/>
            <p:cNvSpPr>
              <a:spLocks noChangeArrowheads="1"/>
            </p:cNvSpPr>
            <p:nvPr/>
          </p:nvSpPr>
          <p:spPr bwMode="auto">
            <a:xfrm>
              <a:off x="4303" y="2984"/>
              <a:ext cx="788" cy="765"/>
            </a:xfrm>
            <a:prstGeom prst="parallelogram">
              <a:avLst>
                <a:gd name="adj" fmla="val 8021"/>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26658" name="AutoShape 161"/>
            <p:cNvSpPr>
              <a:spLocks noChangeArrowheads="1"/>
            </p:cNvSpPr>
            <p:nvPr/>
          </p:nvSpPr>
          <p:spPr bwMode="auto">
            <a:xfrm>
              <a:off x="4200" y="2960"/>
              <a:ext cx="912" cy="807"/>
            </a:xfrm>
            <a:prstGeom prst="parallelogram">
              <a:avLst>
                <a:gd name="adj" fmla="val 17627"/>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26659" name="Freeform 162"/>
            <p:cNvSpPr>
              <a:spLocks/>
            </p:cNvSpPr>
            <p:nvPr/>
          </p:nvSpPr>
          <p:spPr bwMode="auto">
            <a:xfrm>
              <a:off x="4374"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6660" name="Freeform 163"/>
            <p:cNvSpPr>
              <a:spLocks/>
            </p:cNvSpPr>
            <p:nvPr/>
          </p:nvSpPr>
          <p:spPr bwMode="auto">
            <a:xfrm>
              <a:off x="4470"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6661" name="Freeform 164"/>
            <p:cNvSpPr>
              <a:spLocks/>
            </p:cNvSpPr>
            <p:nvPr/>
          </p:nvSpPr>
          <p:spPr bwMode="auto">
            <a:xfrm>
              <a:off x="4566"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6662" name="Freeform 165"/>
            <p:cNvSpPr>
              <a:spLocks/>
            </p:cNvSpPr>
            <p:nvPr/>
          </p:nvSpPr>
          <p:spPr bwMode="auto">
            <a:xfrm>
              <a:off x="4662"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6663" name="Freeform 166"/>
            <p:cNvSpPr>
              <a:spLocks/>
            </p:cNvSpPr>
            <p:nvPr/>
          </p:nvSpPr>
          <p:spPr bwMode="auto">
            <a:xfrm>
              <a:off x="4758"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6664" name="Freeform 167"/>
            <p:cNvSpPr>
              <a:spLocks/>
            </p:cNvSpPr>
            <p:nvPr/>
          </p:nvSpPr>
          <p:spPr bwMode="auto">
            <a:xfrm>
              <a:off x="4854"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6665" name="Freeform 168"/>
            <p:cNvSpPr>
              <a:spLocks/>
            </p:cNvSpPr>
            <p:nvPr/>
          </p:nvSpPr>
          <p:spPr bwMode="auto">
            <a:xfrm>
              <a:off x="4950" y="2902"/>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6666" name="Line 169"/>
            <p:cNvSpPr>
              <a:spLocks noChangeShapeType="1"/>
            </p:cNvSpPr>
            <p:nvPr/>
          </p:nvSpPr>
          <p:spPr bwMode="auto">
            <a:xfrm>
              <a:off x="4386" y="3171"/>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6667" name="Line 170"/>
            <p:cNvSpPr>
              <a:spLocks noChangeShapeType="1"/>
            </p:cNvSpPr>
            <p:nvPr/>
          </p:nvSpPr>
          <p:spPr bwMode="auto">
            <a:xfrm>
              <a:off x="4359" y="3267"/>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6668" name="Line 171"/>
            <p:cNvSpPr>
              <a:spLocks noChangeShapeType="1"/>
            </p:cNvSpPr>
            <p:nvPr/>
          </p:nvSpPr>
          <p:spPr bwMode="auto">
            <a:xfrm>
              <a:off x="4692" y="3363"/>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6669" name="Line 172"/>
            <p:cNvSpPr>
              <a:spLocks noChangeShapeType="1"/>
            </p:cNvSpPr>
            <p:nvPr/>
          </p:nvSpPr>
          <p:spPr bwMode="auto">
            <a:xfrm>
              <a:off x="4332" y="3459"/>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6670" name="Line 173"/>
            <p:cNvSpPr>
              <a:spLocks noChangeShapeType="1"/>
            </p:cNvSpPr>
            <p:nvPr/>
          </p:nvSpPr>
          <p:spPr bwMode="auto">
            <a:xfrm>
              <a:off x="4656" y="3555"/>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6671" name="Line 174"/>
            <p:cNvSpPr>
              <a:spLocks noChangeShapeType="1"/>
            </p:cNvSpPr>
            <p:nvPr/>
          </p:nvSpPr>
          <p:spPr bwMode="auto">
            <a:xfrm>
              <a:off x="4638" y="3651"/>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26654" name="AutoShape 175"/>
          <p:cNvSpPr>
            <a:spLocks noChangeArrowheads="1"/>
          </p:cNvSpPr>
          <p:nvPr/>
        </p:nvSpPr>
        <p:spPr bwMode="auto">
          <a:xfrm>
            <a:off x="2984500" y="2190750"/>
            <a:ext cx="584200" cy="415925"/>
          </a:xfrm>
          <a:prstGeom prst="rightArrow">
            <a:avLst>
              <a:gd name="adj1" fmla="val 50000"/>
              <a:gd name="adj2" fmla="val 35115"/>
            </a:avLst>
          </a:prstGeom>
          <a:gradFill rotWithShape="1">
            <a:gsLst>
              <a:gs pos="0">
                <a:srgbClr val="CCFFCC"/>
              </a:gs>
              <a:gs pos="100000">
                <a:srgbClr val="000000"/>
              </a:gs>
            </a:gsLst>
            <a:lin ang="0" scaled="1"/>
          </a:gradFill>
          <a:ln w="12700" algn="ctr">
            <a:solidFill>
              <a:schemeClr val="bg1"/>
            </a:solidFill>
            <a:miter lim="800000"/>
            <a:headEnd/>
            <a:tailEnd/>
          </a:ln>
        </p:spPr>
        <p:txBody>
          <a:bodyPr lIns="0" tIns="0" rIns="0" bIns="0" anchor="ctr">
            <a:spAutoFit/>
          </a:bodyPr>
          <a:lstStyle/>
          <a:p>
            <a:endParaRPr lang="en-US"/>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Line 2"/>
          <p:cNvSpPr>
            <a:spLocks noChangeShapeType="1"/>
          </p:cNvSpPr>
          <p:nvPr/>
        </p:nvSpPr>
        <p:spPr bwMode="auto">
          <a:xfrm>
            <a:off x="1181100" y="1516063"/>
            <a:ext cx="0" cy="476250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7651" name="Line 3"/>
          <p:cNvSpPr>
            <a:spLocks noChangeShapeType="1"/>
          </p:cNvSpPr>
          <p:nvPr/>
        </p:nvSpPr>
        <p:spPr bwMode="auto">
          <a:xfrm>
            <a:off x="1181100" y="2378075"/>
            <a:ext cx="1271588"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7652" name="Line 4"/>
          <p:cNvSpPr>
            <a:spLocks noChangeShapeType="1"/>
          </p:cNvSpPr>
          <p:nvPr/>
        </p:nvSpPr>
        <p:spPr bwMode="auto">
          <a:xfrm>
            <a:off x="1181100" y="3389313"/>
            <a:ext cx="1271588"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7653" name="Line 5"/>
          <p:cNvSpPr>
            <a:spLocks noChangeShapeType="1"/>
          </p:cNvSpPr>
          <p:nvPr/>
        </p:nvSpPr>
        <p:spPr bwMode="auto">
          <a:xfrm>
            <a:off x="1181100" y="4375150"/>
            <a:ext cx="1271588"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7654" name="Line 6"/>
          <p:cNvSpPr>
            <a:spLocks noChangeShapeType="1"/>
          </p:cNvSpPr>
          <p:nvPr/>
        </p:nvSpPr>
        <p:spPr bwMode="auto">
          <a:xfrm>
            <a:off x="1181100" y="6265863"/>
            <a:ext cx="1785938"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7655" name="Line 7"/>
          <p:cNvSpPr>
            <a:spLocks noChangeShapeType="1"/>
          </p:cNvSpPr>
          <p:nvPr/>
        </p:nvSpPr>
        <p:spPr bwMode="auto">
          <a:xfrm>
            <a:off x="1181100" y="5816600"/>
            <a:ext cx="1473200"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7656" name="Line 8"/>
          <p:cNvSpPr>
            <a:spLocks noChangeShapeType="1"/>
          </p:cNvSpPr>
          <p:nvPr/>
        </p:nvSpPr>
        <p:spPr bwMode="auto">
          <a:xfrm>
            <a:off x="1181100" y="5351463"/>
            <a:ext cx="1123950"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7657" name="Rectangle 9"/>
          <p:cNvSpPr>
            <a:spLocks noGrp="1" noChangeArrowheads="1"/>
          </p:cNvSpPr>
          <p:nvPr>
            <p:ph type="title"/>
          </p:nvPr>
        </p:nvSpPr>
        <p:spPr/>
        <p:txBody>
          <a:bodyPr/>
          <a:lstStyle/>
          <a:p>
            <a:r>
              <a:rPr lang="en-US" smtClean="0"/>
              <a:t>Stage 6: Claim and exposures become payable</a:t>
            </a:r>
          </a:p>
        </p:txBody>
      </p:sp>
      <p:grpSp>
        <p:nvGrpSpPr>
          <p:cNvPr id="27658" name="Group 10"/>
          <p:cNvGrpSpPr>
            <a:grpSpLocks/>
          </p:cNvGrpSpPr>
          <p:nvPr/>
        </p:nvGrpSpPr>
        <p:grpSpPr bwMode="auto">
          <a:xfrm>
            <a:off x="517525" y="869950"/>
            <a:ext cx="1323975" cy="976313"/>
            <a:chOff x="2083" y="1606"/>
            <a:chExt cx="1489" cy="1097"/>
          </a:xfrm>
        </p:grpSpPr>
        <p:sp>
          <p:nvSpPr>
            <p:cNvPr id="27796" name="Rectangle 11"/>
            <p:cNvSpPr>
              <a:spLocks noChangeArrowheads="1"/>
            </p:cNvSpPr>
            <p:nvPr/>
          </p:nvSpPr>
          <p:spPr bwMode="auto">
            <a:xfrm>
              <a:off x="2083" y="1606"/>
              <a:ext cx="1489" cy="1097"/>
            </a:xfrm>
            <a:prstGeom prst="rect">
              <a:avLst/>
            </a:prstGeom>
            <a:solidFill>
              <a:srgbClr val="B2B2B2"/>
            </a:solidFill>
            <a:ln w="12700" algn="ctr">
              <a:solidFill>
                <a:schemeClr val="bg1"/>
              </a:solidFill>
              <a:miter lim="800000"/>
              <a:headEnd/>
              <a:tailEnd/>
            </a:ln>
          </p:spPr>
          <p:txBody>
            <a:bodyPr lIns="0" tIns="0" rIns="0" bIns="0" anchor="ctr">
              <a:spAutoFit/>
            </a:bodyPr>
            <a:lstStyle/>
            <a:p>
              <a:endParaRPr lang="en-US"/>
            </a:p>
          </p:txBody>
        </p:sp>
        <p:sp>
          <p:nvSpPr>
            <p:cNvPr id="27797" name="Freeform 12"/>
            <p:cNvSpPr>
              <a:spLocks/>
            </p:cNvSpPr>
            <p:nvPr/>
          </p:nvSpPr>
          <p:spPr bwMode="auto">
            <a:xfrm>
              <a:off x="3351" y="2073"/>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27798" name="Freeform 13"/>
            <p:cNvSpPr>
              <a:spLocks/>
            </p:cNvSpPr>
            <p:nvPr/>
          </p:nvSpPr>
          <p:spPr bwMode="auto">
            <a:xfrm>
              <a:off x="3351" y="2259"/>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27799" name="Freeform 14"/>
            <p:cNvSpPr>
              <a:spLocks/>
            </p:cNvSpPr>
            <p:nvPr/>
          </p:nvSpPr>
          <p:spPr bwMode="auto">
            <a:xfrm>
              <a:off x="2238" y="2493"/>
              <a:ext cx="114" cy="207"/>
            </a:xfrm>
            <a:custGeom>
              <a:avLst/>
              <a:gdLst>
                <a:gd name="T0" fmla="*/ 66 w 114"/>
                <a:gd name="T1" fmla="*/ 0 h 207"/>
                <a:gd name="T2" fmla="*/ 0 w 114"/>
                <a:gd name="T3" fmla="*/ 207 h 207"/>
                <a:gd name="T4" fmla="*/ 54 w 114"/>
                <a:gd name="T5" fmla="*/ 207 h 207"/>
                <a:gd name="T6" fmla="*/ 114 w 114"/>
                <a:gd name="T7" fmla="*/ 18 h 207"/>
                <a:gd name="T8" fmla="*/ 66 w 114"/>
                <a:gd name="T9" fmla="*/ 0 h 207"/>
                <a:gd name="T10" fmla="*/ 0 60000 65536"/>
                <a:gd name="T11" fmla="*/ 0 60000 65536"/>
                <a:gd name="T12" fmla="*/ 0 60000 65536"/>
                <a:gd name="T13" fmla="*/ 0 60000 65536"/>
                <a:gd name="T14" fmla="*/ 0 60000 65536"/>
                <a:gd name="T15" fmla="*/ 0 w 114"/>
                <a:gd name="T16" fmla="*/ 0 h 207"/>
                <a:gd name="T17" fmla="*/ 114 w 114"/>
                <a:gd name="T18" fmla="*/ 207 h 207"/>
              </a:gdLst>
              <a:ahLst/>
              <a:cxnLst>
                <a:cxn ang="T10">
                  <a:pos x="T0" y="T1"/>
                </a:cxn>
                <a:cxn ang="T11">
                  <a:pos x="T2" y="T3"/>
                </a:cxn>
                <a:cxn ang="T12">
                  <a:pos x="T4" y="T5"/>
                </a:cxn>
                <a:cxn ang="T13">
                  <a:pos x="T6" y="T7"/>
                </a:cxn>
                <a:cxn ang="T14">
                  <a:pos x="T8" y="T9"/>
                </a:cxn>
              </a:cxnLst>
              <a:rect l="T15" t="T16" r="T17" b="T18"/>
              <a:pathLst>
                <a:path w="114" h="207">
                  <a:moveTo>
                    <a:pt x="66" y="0"/>
                  </a:moveTo>
                  <a:lnTo>
                    <a:pt x="0" y="207"/>
                  </a:lnTo>
                  <a:lnTo>
                    <a:pt x="54" y="207"/>
                  </a:lnTo>
                  <a:lnTo>
                    <a:pt x="114" y="18"/>
                  </a:lnTo>
                  <a:lnTo>
                    <a:pt x="66"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27800" name="Freeform 15"/>
            <p:cNvSpPr>
              <a:spLocks/>
            </p:cNvSpPr>
            <p:nvPr/>
          </p:nvSpPr>
          <p:spPr bwMode="auto">
            <a:xfrm>
              <a:off x="2436" y="2541"/>
              <a:ext cx="102" cy="159"/>
            </a:xfrm>
            <a:custGeom>
              <a:avLst/>
              <a:gdLst>
                <a:gd name="T0" fmla="*/ 51 w 102"/>
                <a:gd name="T1" fmla="*/ 0 h 159"/>
                <a:gd name="T2" fmla="*/ 0 w 102"/>
                <a:gd name="T3" fmla="*/ 159 h 159"/>
                <a:gd name="T4" fmla="*/ 54 w 102"/>
                <a:gd name="T5" fmla="*/ 159 h 159"/>
                <a:gd name="T6" fmla="*/ 102 w 102"/>
                <a:gd name="T7" fmla="*/ 0 h 159"/>
                <a:gd name="T8" fmla="*/ 51 w 102"/>
                <a:gd name="T9" fmla="*/ 0 h 159"/>
                <a:gd name="T10" fmla="*/ 0 60000 65536"/>
                <a:gd name="T11" fmla="*/ 0 60000 65536"/>
                <a:gd name="T12" fmla="*/ 0 60000 65536"/>
                <a:gd name="T13" fmla="*/ 0 60000 65536"/>
                <a:gd name="T14" fmla="*/ 0 60000 65536"/>
                <a:gd name="T15" fmla="*/ 0 w 102"/>
                <a:gd name="T16" fmla="*/ 0 h 159"/>
                <a:gd name="T17" fmla="*/ 102 w 102"/>
                <a:gd name="T18" fmla="*/ 159 h 159"/>
              </a:gdLst>
              <a:ahLst/>
              <a:cxnLst>
                <a:cxn ang="T10">
                  <a:pos x="T0" y="T1"/>
                </a:cxn>
                <a:cxn ang="T11">
                  <a:pos x="T2" y="T3"/>
                </a:cxn>
                <a:cxn ang="T12">
                  <a:pos x="T4" y="T5"/>
                </a:cxn>
                <a:cxn ang="T13">
                  <a:pos x="T6" y="T7"/>
                </a:cxn>
                <a:cxn ang="T14">
                  <a:pos x="T8" y="T9"/>
                </a:cxn>
              </a:cxnLst>
              <a:rect l="T15" t="T16" r="T17" b="T18"/>
              <a:pathLst>
                <a:path w="102" h="159">
                  <a:moveTo>
                    <a:pt x="51" y="0"/>
                  </a:moveTo>
                  <a:lnTo>
                    <a:pt x="0" y="159"/>
                  </a:lnTo>
                  <a:lnTo>
                    <a:pt x="54" y="159"/>
                  </a:lnTo>
                  <a:lnTo>
                    <a:pt x="102" y="0"/>
                  </a:lnTo>
                  <a:lnTo>
                    <a:pt x="51"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27801" name="Rectangle 16"/>
            <p:cNvSpPr>
              <a:spLocks noChangeArrowheads="1"/>
            </p:cNvSpPr>
            <p:nvPr/>
          </p:nvSpPr>
          <p:spPr bwMode="auto">
            <a:xfrm>
              <a:off x="2762" y="1606"/>
              <a:ext cx="810" cy="248"/>
            </a:xfrm>
            <a:prstGeom prst="rect">
              <a:avLst/>
            </a:prstGeom>
            <a:solidFill>
              <a:srgbClr val="009900"/>
            </a:solidFill>
            <a:ln w="12700" algn="ctr">
              <a:solidFill>
                <a:schemeClr val="bg1"/>
              </a:solidFill>
              <a:miter lim="800000"/>
              <a:headEnd/>
              <a:tailEnd/>
            </a:ln>
          </p:spPr>
          <p:txBody>
            <a:bodyPr wrap="none" lIns="0" tIns="0" rIns="0" bIns="0" anchor="ctr">
              <a:spAutoFit/>
            </a:bodyPr>
            <a:lstStyle/>
            <a:p>
              <a:endParaRPr lang="en-US"/>
            </a:p>
          </p:txBody>
        </p:sp>
        <p:sp>
          <p:nvSpPr>
            <p:cNvPr id="27802" name="Rectangle 17"/>
            <p:cNvSpPr>
              <a:spLocks noChangeArrowheads="1"/>
            </p:cNvSpPr>
            <p:nvPr/>
          </p:nvSpPr>
          <p:spPr bwMode="auto">
            <a:xfrm>
              <a:off x="2778" y="1874"/>
              <a:ext cx="62" cy="827"/>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27803" name="AutoShape 18"/>
            <p:cNvSpPr>
              <a:spLocks noChangeArrowheads="1"/>
            </p:cNvSpPr>
            <p:nvPr/>
          </p:nvSpPr>
          <p:spPr bwMode="auto">
            <a:xfrm rot="2681173">
              <a:off x="2441" y="1752"/>
              <a:ext cx="559" cy="573"/>
            </a:xfrm>
            <a:prstGeom prst="irregularSeal2">
              <a:avLst/>
            </a:prstGeom>
            <a:gradFill rotWithShape="1">
              <a:gsLst>
                <a:gs pos="0">
                  <a:srgbClr val="FFFF66"/>
                </a:gs>
                <a:gs pos="100000">
                  <a:srgbClr val="FF0000"/>
                </a:gs>
              </a:gsLst>
              <a:path path="shape">
                <a:fillToRect l="50000" t="50000" r="50000" b="50000"/>
              </a:path>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endParaRPr lang="en-US"/>
            </a:p>
          </p:txBody>
        </p:sp>
        <p:sp>
          <p:nvSpPr>
            <p:cNvPr id="27804" name="Freeform 19"/>
            <p:cNvSpPr>
              <a:spLocks/>
            </p:cNvSpPr>
            <p:nvPr/>
          </p:nvSpPr>
          <p:spPr bwMode="auto">
            <a:xfrm>
              <a:off x="2219" y="2561"/>
              <a:ext cx="369" cy="104"/>
            </a:xfrm>
            <a:custGeom>
              <a:avLst/>
              <a:gdLst>
                <a:gd name="T0" fmla="*/ 0 w 992"/>
                <a:gd name="T1" fmla="*/ 0 h 280"/>
                <a:gd name="T2" fmla="*/ 19 w 992"/>
                <a:gd name="T3" fmla="*/ 4 h 280"/>
                <a:gd name="T4" fmla="*/ 18 w 992"/>
                <a:gd name="T5" fmla="*/ 5 h 280"/>
                <a:gd name="T6" fmla="*/ 0 w 992"/>
                <a:gd name="T7" fmla="*/ 1 h 280"/>
                <a:gd name="T8" fmla="*/ 0 w 992"/>
                <a:gd name="T9" fmla="*/ 0 h 280"/>
                <a:gd name="T10" fmla="*/ 0 60000 65536"/>
                <a:gd name="T11" fmla="*/ 0 60000 65536"/>
                <a:gd name="T12" fmla="*/ 0 60000 65536"/>
                <a:gd name="T13" fmla="*/ 0 60000 65536"/>
                <a:gd name="T14" fmla="*/ 0 60000 65536"/>
                <a:gd name="T15" fmla="*/ 0 w 992"/>
                <a:gd name="T16" fmla="*/ 0 h 280"/>
                <a:gd name="T17" fmla="*/ 992 w 992"/>
                <a:gd name="T18" fmla="*/ 280 h 280"/>
              </a:gdLst>
              <a:ahLst/>
              <a:cxnLst>
                <a:cxn ang="T10">
                  <a:pos x="T0" y="T1"/>
                </a:cxn>
                <a:cxn ang="T11">
                  <a:pos x="T2" y="T3"/>
                </a:cxn>
                <a:cxn ang="T12">
                  <a:pos x="T4" y="T5"/>
                </a:cxn>
                <a:cxn ang="T13">
                  <a:pos x="T6" y="T7"/>
                </a:cxn>
                <a:cxn ang="T14">
                  <a:pos x="T8" y="T9"/>
                </a:cxn>
              </a:cxnLst>
              <a:rect l="T15" t="T16" r="T17" b="T18"/>
              <a:pathLst>
                <a:path w="992" h="280">
                  <a:moveTo>
                    <a:pt x="0" y="0"/>
                  </a:moveTo>
                  <a:lnTo>
                    <a:pt x="992" y="240"/>
                  </a:lnTo>
                  <a:lnTo>
                    <a:pt x="936" y="280"/>
                  </a:lnTo>
                  <a:lnTo>
                    <a:pt x="16" y="56"/>
                  </a:lnTo>
                  <a:lnTo>
                    <a:pt x="0" y="0"/>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27805" name="Freeform 20"/>
            <p:cNvSpPr>
              <a:spLocks/>
            </p:cNvSpPr>
            <p:nvPr/>
          </p:nvSpPr>
          <p:spPr bwMode="auto">
            <a:xfrm>
              <a:off x="3429" y="2008"/>
              <a:ext cx="51" cy="375"/>
            </a:xfrm>
            <a:custGeom>
              <a:avLst/>
              <a:gdLst>
                <a:gd name="T0" fmla="*/ 0 w 136"/>
                <a:gd name="T1" fmla="*/ 0 h 1008"/>
                <a:gd name="T2" fmla="*/ 2 w 136"/>
                <a:gd name="T3" fmla="*/ 19 h 1008"/>
                <a:gd name="T4" fmla="*/ 3 w 136"/>
                <a:gd name="T5" fmla="*/ 17 h 1008"/>
                <a:gd name="T6" fmla="*/ 1 w 136"/>
                <a:gd name="T7" fmla="*/ 1 h 1008"/>
                <a:gd name="T8" fmla="*/ 0 w 136"/>
                <a:gd name="T9" fmla="*/ 0 h 1008"/>
                <a:gd name="T10" fmla="*/ 0 60000 65536"/>
                <a:gd name="T11" fmla="*/ 0 60000 65536"/>
                <a:gd name="T12" fmla="*/ 0 60000 65536"/>
                <a:gd name="T13" fmla="*/ 0 60000 65536"/>
                <a:gd name="T14" fmla="*/ 0 60000 65536"/>
                <a:gd name="T15" fmla="*/ 0 w 136"/>
                <a:gd name="T16" fmla="*/ 0 h 1008"/>
                <a:gd name="T17" fmla="*/ 136 w 136"/>
                <a:gd name="T18" fmla="*/ 1008 h 1008"/>
              </a:gdLst>
              <a:ahLst/>
              <a:cxnLst>
                <a:cxn ang="T10">
                  <a:pos x="T0" y="T1"/>
                </a:cxn>
                <a:cxn ang="T11">
                  <a:pos x="T2" y="T3"/>
                </a:cxn>
                <a:cxn ang="T12">
                  <a:pos x="T4" y="T5"/>
                </a:cxn>
                <a:cxn ang="T13">
                  <a:pos x="T6" y="T7"/>
                </a:cxn>
                <a:cxn ang="T14">
                  <a:pos x="T8" y="T9"/>
                </a:cxn>
              </a:cxnLst>
              <a:rect l="T15" t="T16" r="T17" b="T18"/>
              <a:pathLst>
                <a:path w="136" h="1008">
                  <a:moveTo>
                    <a:pt x="0" y="0"/>
                  </a:moveTo>
                  <a:lnTo>
                    <a:pt x="80" y="1008"/>
                  </a:lnTo>
                  <a:lnTo>
                    <a:pt x="136" y="920"/>
                  </a:lnTo>
                  <a:lnTo>
                    <a:pt x="56" y="48"/>
                  </a:lnTo>
                  <a:lnTo>
                    <a:pt x="0" y="0"/>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27806" name="Rectangle 21"/>
            <p:cNvSpPr>
              <a:spLocks noChangeArrowheads="1"/>
            </p:cNvSpPr>
            <p:nvPr/>
          </p:nvSpPr>
          <p:spPr bwMode="auto">
            <a:xfrm>
              <a:off x="2124" y="1610"/>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27807" name="Rectangle 22"/>
            <p:cNvSpPr>
              <a:spLocks noChangeArrowheads="1"/>
            </p:cNvSpPr>
            <p:nvPr/>
          </p:nvSpPr>
          <p:spPr bwMode="auto">
            <a:xfrm rot="5400000">
              <a:off x="306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27808" name="Rectangle 23"/>
            <p:cNvSpPr>
              <a:spLocks noChangeArrowheads="1"/>
            </p:cNvSpPr>
            <p:nvPr/>
          </p:nvSpPr>
          <p:spPr bwMode="auto">
            <a:xfrm rot="5400000">
              <a:off x="339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nvGrpSpPr>
            <p:cNvPr id="27809" name="Group 24"/>
            <p:cNvGrpSpPr>
              <a:grpSpLocks/>
            </p:cNvGrpSpPr>
            <p:nvPr/>
          </p:nvGrpSpPr>
          <p:grpSpPr bwMode="auto">
            <a:xfrm>
              <a:off x="2221" y="1871"/>
              <a:ext cx="518" cy="782"/>
              <a:chOff x="2400" y="1656"/>
              <a:chExt cx="752" cy="1136"/>
            </a:xfrm>
          </p:grpSpPr>
          <p:sp>
            <p:nvSpPr>
              <p:cNvPr id="27822" name="Freeform 25"/>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folHlink"/>
              </a:solidFill>
              <a:ln w="12700">
                <a:solidFill>
                  <a:schemeClr val="bg1"/>
                </a:solidFill>
                <a:round/>
                <a:headEnd/>
                <a:tailEnd/>
              </a:ln>
            </p:spPr>
            <p:txBody>
              <a:bodyPr wrap="none" lIns="0" tIns="0" rIns="0" bIns="0" anchor="ctr">
                <a:spAutoFit/>
              </a:bodyPr>
              <a:lstStyle/>
              <a:p>
                <a:endParaRPr lang="en-US"/>
              </a:p>
            </p:txBody>
          </p:sp>
          <p:sp>
            <p:nvSpPr>
              <p:cNvPr id="27823" name="Freeform 26"/>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27824" name="Freeform 27"/>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27825" name="Freeform 28"/>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27826" name="Freeform 29"/>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lIns="0" tIns="0" rIns="0" bIns="0" anchor="ctr">
                <a:spAutoFit/>
              </a:bodyPr>
              <a:lstStyle/>
              <a:p>
                <a:endParaRPr lang="en-US"/>
              </a:p>
            </p:txBody>
          </p:sp>
          <p:sp>
            <p:nvSpPr>
              <p:cNvPr id="27827" name="Line 30"/>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7828" name="Line 31"/>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27810" name="Group 32"/>
            <p:cNvGrpSpPr>
              <a:grpSpLocks/>
            </p:cNvGrpSpPr>
            <p:nvPr/>
          </p:nvGrpSpPr>
          <p:grpSpPr bwMode="auto">
            <a:xfrm rot="-6511945">
              <a:off x="2834" y="1842"/>
              <a:ext cx="518" cy="783"/>
              <a:chOff x="2400" y="1656"/>
              <a:chExt cx="752" cy="1136"/>
            </a:xfrm>
          </p:grpSpPr>
          <p:sp>
            <p:nvSpPr>
              <p:cNvPr id="27815" name="Freeform 33"/>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tx1"/>
              </a:solidFill>
              <a:ln w="12700">
                <a:solidFill>
                  <a:schemeClr val="bg1"/>
                </a:solidFill>
                <a:round/>
                <a:headEnd/>
                <a:tailEnd/>
              </a:ln>
            </p:spPr>
            <p:txBody>
              <a:bodyPr wrap="none" lIns="0" tIns="0" rIns="0" bIns="0" anchor="ctr">
                <a:spAutoFit/>
              </a:bodyPr>
              <a:lstStyle/>
              <a:p>
                <a:endParaRPr lang="en-US"/>
              </a:p>
            </p:txBody>
          </p:sp>
          <p:sp>
            <p:nvSpPr>
              <p:cNvPr id="27816" name="Freeform 34"/>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27817" name="Freeform 35"/>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27818" name="Freeform 36"/>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27819" name="Freeform 37"/>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27820" name="Line 38"/>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7821" name="Line 39"/>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27811" name="Freeform 40"/>
            <p:cNvSpPr>
              <a:spLocks/>
            </p:cNvSpPr>
            <p:nvPr/>
          </p:nvSpPr>
          <p:spPr bwMode="auto">
            <a:xfrm>
              <a:off x="2689" y="2097"/>
              <a:ext cx="62" cy="351"/>
            </a:xfrm>
            <a:custGeom>
              <a:avLst/>
              <a:gdLst>
                <a:gd name="T0" fmla="*/ 3 w 168"/>
                <a:gd name="T1" fmla="*/ 18 h 944"/>
                <a:gd name="T2" fmla="*/ 0 w 168"/>
                <a:gd name="T3" fmla="*/ 0 h 944"/>
                <a:gd name="T4" fmla="*/ 0 w 168"/>
                <a:gd name="T5" fmla="*/ 1 h 944"/>
                <a:gd name="T6" fmla="*/ 2 w 168"/>
                <a:gd name="T7" fmla="*/ 17 h 944"/>
                <a:gd name="T8" fmla="*/ 3 w 168"/>
                <a:gd name="T9" fmla="*/ 18 h 944"/>
                <a:gd name="T10" fmla="*/ 0 60000 65536"/>
                <a:gd name="T11" fmla="*/ 0 60000 65536"/>
                <a:gd name="T12" fmla="*/ 0 60000 65536"/>
                <a:gd name="T13" fmla="*/ 0 60000 65536"/>
                <a:gd name="T14" fmla="*/ 0 60000 65536"/>
                <a:gd name="T15" fmla="*/ 0 w 168"/>
                <a:gd name="T16" fmla="*/ 0 h 944"/>
                <a:gd name="T17" fmla="*/ 168 w 168"/>
                <a:gd name="T18" fmla="*/ 944 h 944"/>
              </a:gdLst>
              <a:ahLst/>
              <a:cxnLst>
                <a:cxn ang="T10">
                  <a:pos x="T0" y="T1"/>
                </a:cxn>
                <a:cxn ang="T11">
                  <a:pos x="T2" y="T3"/>
                </a:cxn>
                <a:cxn ang="T12">
                  <a:pos x="T4" y="T5"/>
                </a:cxn>
                <a:cxn ang="T13">
                  <a:pos x="T6" y="T7"/>
                </a:cxn>
                <a:cxn ang="T14">
                  <a:pos x="T8" y="T9"/>
                </a:cxn>
              </a:cxnLst>
              <a:rect l="T15" t="T16" r="T17" b="T18"/>
              <a:pathLst>
                <a:path w="168" h="944">
                  <a:moveTo>
                    <a:pt x="168" y="944"/>
                  </a:moveTo>
                  <a:lnTo>
                    <a:pt x="24" y="0"/>
                  </a:lnTo>
                  <a:lnTo>
                    <a:pt x="0" y="48"/>
                  </a:lnTo>
                  <a:lnTo>
                    <a:pt x="128" y="920"/>
                  </a:lnTo>
                  <a:lnTo>
                    <a:pt x="168" y="944"/>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27812" name="Freeform 41"/>
            <p:cNvSpPr>
              <a:spLocks/>
            </p:cNvSpPr>
            <p:nvPr/>
          </p:nvSpPr>
          <p:spPr bwMode="auto">
            <a:xfrm>
              <a:off x="2382" y="1853"/>
              <a:ext cx="354" cy="78"/>
            </a:xfrm>
            <a:custGeom>
              <a:avLst/>
              <a:gdLst>
                <a:gd name="T0" fmla="*/ 0 w 952"/>
                <a:gd name="T1" fmla="*/ 1 h 208"/>
                <a:gd name="T2" fmla="*/ 1 w 952"/>
                <a:gd name="T3" fmla="*/ 0 h 208"/>
                <a:gd name="T4" fmla="*/ 18 w 952"/>
                <a:gd name="T5" fmla="*/ 3 h 208"/>
                <a:gd name="T6" fmla="*/ 18 w 952"/>
                <a:gd name="T7" fmla="*/ 4 h 208"/>
                <a:gd name="T8" fmla="*/ 0 w 952"/>
                <a:gd name="T9" fmla="*/ 1 h 208"/>
                <a:gd name="T10" fmla="*/ 0 60000 65536"/>
                <a:gd name="T11" fmla="*/ 0 60000 65536"/>
                <a:gd name="T12" fmla="*/ 0 60000 65536"/>
                <a:gd name="T13" fmla="*/ 0 60000 65536"/>
                <a:gd name="T14" fmla="*/ 0 60000 65536"/>
                <a:gd name="T15" fmla="*/ 0 w 952"/>
                <a:gd name="T16" fmla="*/ 0 h 208"/>
                <a:gd name="T17" fmla="*/ 952 w 952"/>
                <a:gd name="T18" fmla="*/ 208 h 208"/>
              </a:gdLst>
              <a:ahLst/>
              <a:cxnLst>
                <a:cxn ang="T10">
                  <a:pos x="T0" y="T1"/>
                </a:cxn>
                <a:cxn ang="T11">
                  <a:pos x="T2" y="T3"/>
                </a:cxn>
                <a:cxn ang="T12">
                  <a:pos x="T4" y="T5"/>
                </a:cxn>
                <a:cxn ang="T13">
                  <a:pos x="T6" y="T7"/>
                </a:cxn>
                <a:cxn ang="T14">
                  <a:pos x="T8" y="T9"/>
                </a:cxn>
              </a:cxnLst>
              <a:rect l="T15" t="T16" r="T17" b="T18"/>
              <a:pathLst>
                <a:path w="952" h="208">
                  <a:moveTo>
                    <a:pt x="0" y="40"/>
                  </a:moveTo>
                  <a:lnTo>
                    <a:pt x="88" y="0"/>
                  </a:lnTo>
                  <a:lnTo>
                    <a:pt x="936" y="160"/>
                  </a:lnTo>
                  <a:lnTo>
                    <a:pt x="952" y="208"/>
                  </a:lnTo>
                  <a:lnTo>
                    <a:pt x="0" y="40"/>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27813" name="Rectangle 42"/>
            <p:cNvSpPr>
              <a:spLocks noChangeArrowheads="1"/>
            </p:cNvSpPr>
            <p:nvPr/>
          </p:nvSpPr>
          <p:spPr bwMode="auto">
            <a:xfrm>
              <a:off x="2124" y="2018"/>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27814" name="Rectangle 43"/>
            <p:cNvSpPr>
              <a:spLocks noChangeArrowheads="1"/>
            </p:cNvSpPr>
            <p:nvPr/>
          </p:nvSpPr>
          <p:spPr bwMode="auto">
            <a:xfrm>
              <a:off x="2124" y="2426"/>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grpSp>
        <p:nvGrpSpPr>
          <p:cNvPr id="27659" name="Group 44"/>
          <p:cNvGrpSpPr>
            <a:grpSpLocks/>
          </p:cNvGrpSpPr>
          <p:nvPr/>
        </p:nvGrpSpPr>
        <p:grpSpPr bwMode="auto">
          <a:xfrm>
            <a:off x="2151063" y="1989138"/>
            <a:ext cx="822325" cy="817562"/>
            <a:chOff x="3360" y="800"/>
            <a:chExt cx="620" cy="616"/>
          </a:xfrm>
        </p:grpSpPr>
        <p:sp>
          <p:nvSpPr>
            <p:cNvPr id="27790" name="AutoShape 45"/>
            <p:cNvSpPr>
              <a:spLocks noChangeArrowheads="1"/>
            </p:cNvSpPr>
            <p:nvPr/>
          </p:nvSpPr>
          <p:spPr bwMode="auto">
            <a:xfrm>
              <a:off x="3360" y="800"/>
              <a:ext cx="620" cy="616"/>
            </a:xfrm>
            <a:prstGeom prst="roundRect">
              <a:avLst>
                <a:gd name="adj" fmla="val 16667"/>
              </a:avLst>
            </a:prstGeom>
            <a:solidFill>
              <a:srgbClr val="CCFFCC"/>
            </a:solidFill>
            <a:ln w="12700" algn="ctr">
              <a:solidFill>
                <a:schemeClr val="bg1"/>
              </a:solidFill>
              <a:round/>
              <a:headEnd/>
              <a:tailEnd/>
            </a:ln>
          </p:spPr>
          <p:txBody>
            <a:bodyPr lIns="0" tIns="0" rIns="0" bIns="0" anchor="ctr">
              <a:spAutoFit/>
            </a:bodyPr>
            <a:lstStyle/>
            <a:p>
              <a:endParaRPr lang="en-US"/>
            </a:p>
          </p:txBody>
        </p:sp>
        <p:sp>
          <p:nvSpPr>
            <p:cNvPr id="27791" name="Freeform 46"/>
            <p:cNvSpPr>
              <a:spLocks/>
            </p:cNvSpPr>
            <p:nvPr/>
          </p:nvSpPr>
          <p:spPr bwMode="auto">
            <a:xfrm>
              <a:off x="3403" y="830"/>
              <a:ext cx="212" cy="274"/>
            </a:xfrm>
            <a:custGeom>
              <a:avLst/>
              <a:gdLst>
                <a:gd name="T0" fmla="*/ 1 w 1052"/>
                <a:gd name="T1" fmla="*/ 2 h 1352"/>
                <a:gd name="T2" fmla="*/ 0 w 1052"/>
                <a:gd name="T3" fmla="*/ 2 h 1352"/>
                <a:gd name="T4" fmla="*/ 0 w 1052"/>
                <a:gd name="T5" fmla="*/ 1 h 1352"/>
                <a:gd name="T6" fmla="*/ 0 w 1052"/>
                <a:gd name="T7" fmla="*/ 1 h 1352"/>
                <a:gd name="T8" fmla="*/ 0 w 1052"/>
                <a:gd name="T9" fmla="*/ 1 h 1352"/>
                <a:gd name="T10" fmla="*/ 0 w 1052"/>
                <a:gd name="T11" fmla="*/ 0 h 1352"/>
                <a:gd name="T12" fmla="*/ 0 w 1052"/>
                <a:gd name="T13" fmla="*/ 0 h 1352"/>
                <a:gd name="T14" fmla="*/ 0 w 1052"/>
                <a:gd name="T15" fmla="*/ 0 h 1352"/>
                <a:gd name="T16" fmla="*/ 1 w 1052"/>
                <a:gd name="T17" fmla="*/ 0 h 1352"/>
                <a:gd name="T18" fmla="*/ 1 w 1052"/>
                <a:gd name="T19" fmla="*/ 0 h 1352"/>
                <a:gd name="T20" fmla="*/ 1 w 1052"/>
                <a:gd name="T21" fmla="*/ 0 h 1352"/>
                <a:gd name="T22" fmla="*/ 1 w 1052"/>
                <a:gd name="T23" fmla="*/ 0 h 1352"/>
                <a:gd name="T24" fmla="*/ 2 w 1052"/>
                <a:gd name="T25" fmla="*/ 0 h 1352"/>
                <a:gd name="T26" fmla="*/ 2 w 1052"/>
                <a:gd name="T27" fmla="*/ 1 h 1352"/>
                <a:gd name="T28" fmla="*/ 2 w 1052"/>
                <a:gd name="T29" fmla="*/ 1 h 1352"/>
                <a:gd name="T30" fmla="*/ 1 w 1052"/>
                <a:gd name="T31" fmla="*/ 2 h 1352"/>
                <a:gd name="T32" fmla="*/ 1 w 1052"/>
                <a:gd name="T33" fmla="*/ 2 h 1352"/>
                <a:gd name="T34" fmla="*/ 1 w 1052"/>
                <a:gd name="T35" fmla="*/ 2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27792" name="Group 47"/>
            <p:cNvGrpSpPr>
              <a:grpSpLocks/>
            </p:cNvGrpSpPr>
            <p:nvPr/>
          </p:nvGrpSpPr>
          <p:grpSpPr bwMode="auto">
            <a:xfrm flipH="1">
              <a:off x="3749" y="1171"/>
              <a:ext cx="212" cy="213"/>
              <a:chOff x="1350" y="686"/>
              <a:chExt cx="1132" cy="1132"/>
            </a:xfrm>
          </p:grpSpPr>
          <p:sp>
            <p:nvSpPr>
              <p:cNvPr id="27794" name="AutoShape 48"/>
              <p:cNvSpPr>
                <a:spLocks noChangeArrowheads="1"/>
              </p:cNvSpPr>
              <p:nvPr/>
            </p:nvSpPr>
            <p:spPr bwMode="auto">
              <a:xfrm>
                <a:off x="1350" y="686"/>
                <a:ext cx="1132" cy="1132"/>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pic>
            <p:nvPicPr>
              <p:cNvPr id="27795" name="Picture 49" descr="j015193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3" y="783"/>
                <a:ext cx="38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27793" name="Picture 50" descr="BS01887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81" y="829"/>
              <a:ext cx="382"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7660" name="Group 51"/>
          <p:cNvGrpSpPr>
            <a:grpSpLocks/>
          </p:cNvGrpSpPr>
          <p:nvPr/>
        </p:nvGrpSpPr>
        <p:grpSpPr bwMode="auto">
          <a:xfrm>
            <a:off x="2170113" y="4946650"/>
            <a:ext cx="517525" cy="658813"/>
            <a:chOff x="2401" y="425"/>
            <a:chExt cx="907" cy="1154"/>
          </a:xfrm>
        </p:grpSpPr>
        <p:sp>
          <p:nvSpPr>
            <p:cNvPr id="27784" name="Rectangle 52"/>
            <p:cNvSpPr>
              <a:spLocks noChangeArrowheads="1"/>
            </p:cNvSpPr>
            <p:nvPr/>
          </p:nvSpPr>
          <p:spPr bwMode="auto">
            <a:xfrm>
              <a:off x="2401" y="591"/>
              <a:ext cx="907" cy="988"/>
            </a:xfrm>
            <a:prstGeom prst="rect">
              <a:avLst/>
            </a:prstGeom>
            <a:solidFill>
              <a:srgbClr val="FFFFCC"/>
            </a:solidFill>
            <a:ln w="12700">
              <a:solidFill>
                <a:schemeClr val="bg1"/>
              </a:solidFill>
              <a:miter lim="800000"/>
              <a:headEnd/>
              <a:tailEnd/>
            </a:ln>
          </p:spPr>
          <p:txBody>
            <a:bodyPr wrap="none" anchor="ctr"/>
            <a:lstStyle/>
            <a:p>
              <a:endParaRPr lang="en-US"/>
            </a:p>
          </p:txBody>
        </p:sp>
        <p:sp>
          <p:nvSpPr>
            <p:cNvPr id="27785" name="Line 53"/>
            <p:cNvSpPr>
              <a:spLocks noChangeShapeType="1"/>
            </p:cNvSpPr>
            <p:nvPr/>
          </p:nvSpPr>
          <p:spPr bwMode="auto">
            <a:xfrm>
              <a:off x="2582" y="138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7786" name="Line 54"/>
            <p:cNvSpPr>
              <a:spLocks noChangeShapeType="1"/>
            </p:cNvSpPr>
            <p:nvPr/>
          </p:nvSpPr>
          <p:spPr bwMode="auto">
            <a:xfrm>
              <a:off x="2577" y="115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7787" name="Rectangle 55"/>
            <p:cNvSpPr>
              <a:spLocks noChangeArrowheads="1"/>
            </p:cNvSpPr>
            <p:nvPr/>
          </p:nvSpPr>
          <p:spPr bwMode="auto">
            <a:xfrm rot="2658430">
              <a:off x="2944" y="425"/>
              <a:ext cx="225" cy="506"/>
            </a:xfrm>
            <a:prstGeom prst="rect">
              <a:avLst/>
            </a:prstGeom>
            <a:solidFill>
              <a:srgbClr val="FF0000"/>
            </a:solidFill>
            <a:ln w="28575" algn="ctr">
              <a:solidFill>
                <a:srgbClr val="969696"/>
              </a:solidFill>
              <a:miter lim="800000"/>
              <a:headEnd/>
              <a:tailEnd/>
            </a:ln>
          </p:spPr>
          <p:txBody>
            <a:bodyPr wrap="none" lIns="0" tIns="0" rIns="0" bIns="0" anchor="ctr">
              <a:spAutoFit/>
            </a:bodyPr>
            <a:lstStyle/>
            <a:p>
              <a:endParaRPr lang="en-US"/>
            </a:p>
          </p:txBody>
        </p:sp>
        <p:sp>
          <p:nvSpPr>
            <p:cNvPr id="27788" name="Freeform 56"/>
            <p:cNvSpPr>
              <a:spLocks/>
            </p:cNvSpPr>
            <p:nvPr/>
          </p:nvSpPr>
          <p:spPr bwMode="auto">
            <a:xfrm>
              <a:off x="2643" y="789"/>
              <a:ext cx="309" cy="257"/>
            </a:xfrm>
            <a:custGeom>
              <a:avLst/>
              <a:gdLst>
                <a:gd name="T0" fmla="*/ 374 w 234"/>
                <a:gd name="T1" fmla="*/ 0 h 195"/>
                <a:gd name="T2" fmla="*/ 83 w 234"/>
                <a:gd name="T3" fmla="*/ 125 h 195"/>
                <a:gd name="T4" fmla="*/ 0 w 234"/>
                <a:gd name="T5" fmla="*/ 589 h 195"/>
                <a:gd name="T6" fmla="*/ 548 w 234"/>
                <a:gd name="T7" fmla="*/ 589 h 195"/>
                <a:gd name="T8" fmla="*/ 712 w 234"/>
                <a:gd name="T9" fmla="*/ 333 h 195"/>
                <a:gd name="T10" fmla="*/ 374 w 234"/>
                <a:gd name="T11" fmla="*/ 0 h 195"/>
                <a:gd name="T12" fmla="*/ 0 60000 65536"/>
                <a:gd name="T13" fmla="*/ 0 60000 65536"/>
                <a:gd name="T14" fmla="*/ 0 60000 65536"/>
                <a:gd name="T15" fmla="*/ 0 60000 65536"/>
                <a:gd name="T16" fmla="*/ 0 60000 65536"/>
                <a:gd name="T17" fmla="*/ 0 60000 65536"/>
                <a:gd name="T18" fmla="*/ 0 w 234"/>
                <a:gd name="T19" fmla="*/ 0 h 195"/>
                <a:gd name="T20" fmla="*/ 234 w 234"/>
                <a:gd name="T21" fmla="*/ 195 h 195"/>
              </a:gdLst>
              <a:ahLst/>
              <a:cxnLst>
                <a:cxn ang="T12">
                  <a:pos x="T0" y="T1"/>
                </a:cxn>
                <a:cxn ang="T13">
                  <a:pos x="T2" y="T3"/>
                </a:cxn>
                <a:cxn ang="T14">
                  <a:pos x="T4" y="T5"/>
                </a:cxn>
                <a:cxn ang="T15">
                  <a:pos x="T6" y="T7"/>
                </a:cxn>
                <a:cxn ang="T16">
                  <a:pos x="T8" y="T9"/>
                </a:cxn>
                <a:cxn ang="T17">
                  <a:pos x="T10" y="T11"/>
                </a:cxn>
              </a:cxnLst>
              <a:rect l="T18" t="T19" r="T20" b="T21"/>
              <a:pathLst>
                <a:path w="234" h="195">
                  <a:moveTo>
                    <a:pt x="123" y="0"/>
                  </a:moveTo>
                  <a:lnTo>
                    <a:pt x="27" y="42"/>
                  </a:lnTo>
                  <a:lnTo>
                    <a:pt x="0" y="195"/>
                  </a:lnTo>
                  <a:lnTo>
                    <a:pt x="180" y="195"/>
                  </a:lnTo>
                  <a:lnTo>
                    <a:pt x="234" y="111"/>
                  </a:lnTo>
                  <a:lnTo>
                    <a:pt x="123" y="0"/>
                  </a:lnTo>
                  <a:close/>
                </a:path>
              </a:pathLst>
            </a:custGeom>
            <a:solidFill>
              <a:srgbClr val="FFFFFF"/>
            </a:solidFill>
            <a:ln w="28575">
              <a:solidFill>
                <a:srgbClr val="969696"/>
              </a:solidFill>
              <a:round/>
              <a:headEnd/>
              <a:tailEnd/>
            </a:ln>
          </p:spPr>
          <p:txBody>
            <a:bodyPr wrap="none" lIns="0" tIns="0" rIns="0" bIns="0" anchor="ctr">
              <a:spAutoFit/>
            </a:bodyPr>
            <a:lstStyle/>
            <a:p>
              <a:endParaRPr lang="en-US"/>
            </a:p>
          </p:txBody>
        </p:sp>
        <p:sp>
          <p:nvSpPr>
            <p:cNvPr id="27789" name="Line 57"/>
            <p:cNvSpPr>
              <a:spLocks noChangeShapeType="1"/>
            </p:cNvSpPr>
            <p:nvPr/>
          </p:nvSpPr>
          <p:spPr bwMode="auto">
            <a:xfrm flipH="1">
              <a:off x="2703" y="891"/>
              <a:ext cx="147" cy="106"/>
            </a:xfrm>
            <a:prstGeom prst="line">
              <a:avLst/>
            </a:prstGeom>
            <a:noFill/>
            <a:ln w="28575">
              <a:solidFill>
                <a:srgbClr val="969696"/>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27661" name="Group 58"/>
          <p:cNvGrpSpPr>
            <a:grpSpLocks/>
          </p:cNvGrpSpPr>
          <p:nvPr/>
        </p:nvGrpSpPr>
        <p:grpSpPr bwMode="auto">
          <a:xfrm>
            <a:off x="2151063" y="2965450"/>
            <a:ext cx="822325" cy="817563"/>
            <a:chOff x="3360" y="800"/>
            <a:chExt cx="620" cy="616"/>
          </a:xfrm>
        </p:grpSpPr>
        <p:sp>
          <p:nvSpPr>
            <p:cNvPr id="27778" name="AutoShape 59"/>
            <p:cNvSpPr>
              <a:spLocks noChangeArrowheads="1"/>
            </p:cNvSpPr>
            <p:nvPr/>
          </p:nvSpPr>
          <p:spPr bwMode="auto">
            <a:xfrm>
              <a:off x="3360" y="800"/>
              <a:ext cx="620" cy="616"/>
            </a:xfrm>
            <a:prstGeom prst="roundRect">
              <a:avLst>
                <a:gd name="adj" fmla="val 16667"/>
              </a:avLst>
            </a:prstGeom>
            <a:solidFill>
              <a:srgbClr val="CCFFCC"/>
            </a:solidFill>
            <a:ln w="12700" algn="ctr">
              <a:solidFill>
                <a:schemeClr val="bg1"/>
              </a:solidFill>
              <a:round/>
              <a:headEnd/>
              <a:tailEnd/>
            </a:ln>
          </p:spPr>
          <p:txBody>
            <a:bodyPr lIns="0" tIns="0" rIns="0" bIns="0" anchor="ctr">
              <a:spAutoFit/>
            </a:bodyPr>
            <a:lstStyle/>
            <a:p>
              <a:endParaRPr lang="en-US"/>
            </a:p>
          </p:txBody>
        </p:sp>
        <p:sp>
          <p:nvSpPr>
            <p:cNvPr id="27779" name="Freeform 60"/>
            <p:cNvSpPr>
              <a:spLocks/>
            </p:cNvSpPr>
            <p:nvPr/>
          </p:nvSpPr>
          <p:spPr bwMode="auto">
            <a:xfrm>
              <a:off x="3403" y="830"/>
              <a:ext cx="212" cy="274"/>
            </a:xfrm>
            <a:custGeom>
              <a:avLst/>
              <a:gdLst>
                <a:gd name="T0" fmla="*/ 1 w 1052"/>
                <a:gd name="T1" fmla="*/ 2 h 1352"/>
                <a:gd name="T2" fmla="*/ 0 w 1052"/>
                <a:gd name="T3" fmla="*/ 2 h 1352"/>
                <a:gd name="T4" fmla="*/ 0 w 1052"/>
                <a:gd name="T5" fmla="*/ 1 h 1352"/>
                <a:gd name="T6" fmla="*/ 0 w 1052"/>
                <a:gd name="T7" fmla="*/ 1 h 1352"/>
                <a:gd name="T8" fmla="*/ 0 w 1052"/>
                <a:gd name="T9" fmla="*/ 1 h 1352"/>
                <a:gd name="T10" fmla="*/ 0 w 1052"/>
                <a:gd name="T11" fmla="*/ 0 h 1352"/>
                <a:gd name="T12" fmla="*/ 0 w 1052"/>
                <a:gd name="T13" fmla="*/ 0 h 1352"/>
                <a:gd name="T14" fmla="*/ 0 w 1052"/>
                <a:gd name="T15" fmla="*/ 0 h 1352"/>
                <a:gd name="T16" fmla="*/ 1 w 1052"/>
                <a:gd name="T17" fmla="*/ 0 h 1352"/>
                <a:gd name="T18" fmla="*/ 1 w 1052"/>
                <a:gd name="T19" fmla="*/ 0 h 1352"/>
                <a:gd name="T20" fmla="*/ 1 w 1052"/>
                <a:gd name="T21" fmla="*/ 0 h 1352"/>
                <a:gd name="T22" fmla="*/ 1 w 1052"/>
                <a:gd name="T23" fmla="*/ 0 h 1352"/>
                <a:gd name="T24" fmla="*/ 2 w 1052"/>
                <a:gd name="T25" fmla="*/ 0 h 1352"/>
                <a:gd name="T26" fmla="*/ 2 w 1052"/>
                <a:gd name="T27" fmla="*/ 1 h 1352"/>
                <a:gd name="T28" fmla="*/ 2 w 1052"/>
                <a:gd name="T29" fmla="*/ 1 h 1352"/>
                <a:gd name="T30" fmla="*/ 1 w 1052"/>
                <a:gd name="T31" fmla="*/ 2 h 1352"/>
                <a:gd name="T32" fmla="*/ 1 w 1052"/>
                <a:gd name="T33" fmla="*/ 2 h 1352"/>
                <a:gd name="T34" fmla="*/ 1 w 1052"/>
                <a:gd name="T35" fmla="*/ 2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27780" name="Group 61"/>
            <p:cNvGrpSpPr>
              <a:grpSpLocks/>
            </p:cNvGrpSpPr>
            <p:nvPr/>
          </p:nvGrpSpPr>
          <p:grpSpPr bwMode="auto">
            <a:xfrm flipH="1">
              <a:off x="3749" y="1171"/>
              <a:ext cx="212" cy="213"/>
              <a:chOff x="1350" y="686"/>
              <a:chExt cx="1132" cy="1132"/>
            </a:xfrm>
          </p:grpSpPr>
          <p:sp>
            <p:nvSpPr>
              <p:cNvPr id="27782" name="AutoShape 62"/>
              <p:cNvSpPr>
                <a:spLocks noChangeArrowheads="1"/>
              </p:cNvSpPr>
              <p:nvPr/>
            </p:nvSpPr>
            <p:spPr bwMode="auto">
              <a:xfrm>
                <a:off x="1350" y="686"/>
                <a:ext cx="1132" cy="1132"/>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pic>
            <p:nvPicPr>
              <p:cNvPr id="27783" name="Picture 63" descr="j015193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3" y="783"/>
                <a:ext cx="38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27781" name="Picture 64" descr="BS01887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81" y="829"/>
              <a:ext cx="382"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7662" name="Group 65"/>
          <p:cNvGrpSpPr>
            <a:grpSpLocks/>
          </p:cNvGrpSpPr>
          <p:nvPr/>
        </p:nvGrpSpPr>
        <p:grpSpPr bwMode="auto">
          <a:xfrm>
            <a:off x="2151063" y="3943350"/>
            <a:ext cx="822325" cy="817563"/>
            <a:chOff x="3360" y="800"/>
            <a:chExt cx="620" cy="616"/>
          </a:xfrm>
        </p:grpSpPr>
        <p:sp>
          <p:nvSpPr>
            <p:cNvPr id="27772" name="AutoShape 66"/>
            <p:cNvSpPr>
              <a:spLocks noChangeArrowheads="1"/>
            </p:cNvSpPr>
            <p:nvPr/>
          </p:nvSpPr>
          <p:spPr bwMode="auto">
            <a:xfrm>
              <a:off x="3360" y="800"/>
              <a:ext cx="620" cy="616"/>
            </a:xfrm>
            <a:prstGeom prst="roundRect">
              <a:avLst>
                <a:gd name="adj" fmla="val 16667"/>
              </a:avLst>
            </a:prstGeom>
            <a:solidFill>
              <a:srgbClr val="CCFFCC"/>
            </a:solidFill>
            <a:ln w="12700" algn="ctr">
              <a:solidFill>
                <a:schemeClr val="bg1"/>
              </a:solidFill>
              <a:round/>
              <a:headEnd/>
              <a:tailEnd/>
            </a:ln>
          </p:spPr>
          <p:txBody>
            <a:bodyPr lIns="0" tIns="0" rIns="0" bIns="0" anchor="ctr">
              <a:spAutoFit/>
            </a:bodyPr>
            <a:lstStyle/>
            <a:p>
              <a:endParaRPr lang="en-US"/>
            </a:p>
          </p:txBody>
        </p:sp>
        <p:sp>
          <p:nvSpPr>
            <p:cNvPr id="27773" name="Freeform 67"/>
            <p:cNvSpPr>
              <a:spLocks/>
            </p:cNvSpPr>
            <p:nvPr/>
          </p:nvSpPr>
          <p:spPr bwMode="auto">
            <a:xfrm>
              <a:off x="3403" y="830"/>
              <a:ext cx="212" cy="274"/>
            </a:xfrm>
            <a:custGeom>
              <a:avLst/>
              <a:gdLst>
                <a:gd name="T0" fmla="*/ 1 w 1052"/>
                <a:gd name="T1" fmla="*/ 2 h 1352"/>
                <a:gd name="T2" fmla="*/ 0 w 1052"/>
                <a:gd name="T3" fmla="*/ 2 h 1352"/>
                <a:gd name="T4" fmla="*/ 0 w 1052"/>
                <a:gd name="T5" fmla="*/ 1 h 1352"/>
                <a:gd name="T6" fmla="*/ 0 w 1052"/>
                <a:gd name="T7" fmla="*/ 1 h 1352"/>
                <a:gd name="T8" fmla="*/ 0 w 1052"/>
                <a:gd name="T9" fmla="*/ 1 h 1352"/>
                <a:gd name="T10" fmla="*/ 0 w 1052"/>
                <a:gd name="T11" fmla="*/ 0 h 1352"/>
                <a:gd name="T12" fmla="*/ 0 w 1052"/>
                <a:gd name="T13" fmla="*/ 0 h 1352"/>
                <a:gd name="T14" fmla="*/ 0 w 1052"/>
                <a:gd name="T15" fmla="*/ 0 h 1352"/>
                <a:gd name="T16" fmla="*/ 1 w 1052"/>
                <a:gd name="T17" fmla="*/ 0 h 1352"/>
                <a:gd name="T18" fmla="*/ 1 w 1052"/>
                <a:gd name="T19" fmla="*/ 0 h 1352"/>
                <a:gd name="T20" fmla="*/ 1 w 1052"/>
                <a:gd name="T21" fmla="*/ 0 h 1352"/>
                <a:gd name="T22" fmla="*/ 1 w 1052"/>
                <a:gd name="T23" fmla="*/ 0 h 1352"/>
                <a:gd name="T24" fmla="*/ 2 w 1052"/>
                <a:gd name="T25" fmla="*/ 0 h 1352"/>
                <a:gd name="T26" fmla="*/ 2 w 1052"/>
                <a:gd name="T27" fmla="*/ 1 h 1352"/>
                <a:gd name="T28" fmla="*/ 2 w 1052"/>
                <a:gd name="T29" fmla="*/ 1 h 1352"/>
                <a:gd name="T30" fmla="*/ 1 w 1052"/>
                <a:gd name="T31" fmla="*/ 2 h 1352"/>
                <a:gd name="T32" fmla="*/ 1 w 1052"/>
                <a:gd name="T33" fmla="*/ 2 h 1352"/>
                <a:gd name="T34" fmla="*/ 1 w 1052"/>
                <a:gd name="T35" fmla="*/ 2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27774" name="Group 68"/>
            <p:cNvGrpSpPr>
              <a:grpSpLocks/>
            </p:cNvGrpSpPr>
            <p:nvPr/>
          </p:nvGrpSpPr>
          <p:grpSpPr bwMode="auto">
            <a:xfrm flipH="1">
              <a:off x="3749" y="1171"/>
              <a:ext cx="212" cy="213"/>
              <a:chOff x="1350" y="686"/>
              <a:chExt cx="1132" cy="1132"/>
            </a:xfrm>
          </p:grpSpPr>
          <p:sp>
            <p:nvSpPr>
              <p:cNvPr id="27776" name="AutoShape 69"/>
              <p:cNvSpPr>
                <a:spLocks noChangeArrowheads="1"/>
              </p:cNvSpPr>
              <p:nvPr/>
            </p:nvSpPr>
            <p:spPr bwMode="auto">
              <a:xfrm>
                <a:off x="1350" y="686"/>
                <a:ext cx="1132" cy="1132"/>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pic>
            <p:nvPicPr>
              <p:cNvPr id="27777" name="Picture 70" descr="j015193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3" y="783"/>
                <a:ext cx="38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27775" name="Picture 71" descr="BS01887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81" y="829"/>
              <a:ext cx="382"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7663" name="Group 72"/>
          <p:cNvGrpSpPr>
            <a:grpSpLocks/>
          </p:cNvGrpSpPr>
          <p:nvPr/>
        </p:nvGrpSpPr>
        <p:grpSpPr bwMode="auto">
          <a:xfrm>
            <a:off x="2432050" y="5395913"/>
            <a:ext cx="517525" cy="658812"/>
            <a:chOff x="2401" y="425"/>
            <a:chExt cx="907" cy="1154"/>
          </a:xfrm>
        </p:grpSpPr>
        <p:sp>
          <p:nvSpPr>
            <p:cNvPr id="27766" name="Rectangle 73"/>
            <p:cNvSpPr>
              <a:spLocks noChangeArrowheads="1"/>
            </p:cNvSpPr>
            <p:nvPr/>
          </p:nvSpPr>
          <p:spPr bwMode="auto">
            <a:xfrm>
              <a:off x="2401" y="591"/>
              <a:ext cx="907" cy="988"/>
            </a:xfrm>
            <a:prstGeom prst="rect">
              <a:avLst/>
            </a:prstGeom>
            <a:solidFill>
              <a:srgbClr val="FFFFCC"/>
            </a:solidFill>
            <a:ln w="12700">
              <a:solidFill>
                <a:schemeClr val="bg1"/>
              </a:solidFill>
              <a:miter lim="800000"/>
              <a:headEnd/>
              <a:tailEnd/>
            </a:ln>
          </p:spPr>
          <p:txBody>
            <a:bodyPr wrap="none" anchor="ctr"/>
            <a:lstStyle/>
            <a:p>
              <a:endParaRPr lang="en-US"/>
            </a:p>
          </p:txBody>
        </p:sp>
        <p:sp>
          <p:nvSpPr>
            <p:cNvPr id="27767" name="Line 74"/>
            <p:cNvSpPr>
              <a:spLocks noChangeShapeType="1"/>
            </p:cNvSpPr>
            <p:nvPr/>
          </p:nvSpPr>
          <p:spPr bwMode="auto">
            <a:xfrm>
              <a:off x="2582" y="138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7768" name="Line 75"/>
            <p:cNvSpPr>
              <a:spLocks noChangeShapeType="1"/>
            </p:cNvSpPr>
            <p:nvPr/>
          </p:nvSpPr>
          <p:spPr bwMode="auto">
            <a:xfrm>
              <a:off x="2577" y="115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7769" name="Rectangle 76"/>
            <p:cNvSpPr>
              <a:spLocks noChangeArrowheads="1"/>
            </p:cNvSpPr>
            <p:nvPr/>
          </p:nvSpPr>
          <p:spPr bwMode="auto">
            <a:xfrm rot="2658430">
              <a:off x="2944" y="425"/>
              <a:ext cx="225" cy="506"/>
            </a:xfrm>
            <a:prstGeom prst="rect">
              <a:avLst/>
            </a:prstGeom>
            <a:solidFill>
              <a:srgbClr val="FF0000"/>
            </a:solidFill>
            <a:ln w="28575" algn="ctr">
              <a:solidFill>
                <a:srgbClr val="969696"/>
              </a:solidFill>
              <a:miter lim="800000"/>
              <a:headEnd/>
              <a:tailEnd/>
            </a:ln>
          </p:spPr>
          <p:txBody>
            <a:bodyPr wrap="none" lIns="0" tIns="0" rIns="0" bIns="0" anchor="ctr">
              <a:spAutoFit/>
            </a:bodyPr>
            <a:lstStyle/>
            <a:p>
              <a:endParaRPr lang="en-US"/>
            </a:p>
          </p:txBody>
        </p:sp>
        <p:sp>
          <p:nvSpPr>
            <p:cNvPr id="27770" name="Freeform 77"/>
            <p:cNvSpPr>
              <a:spLocks/>
            </p:cNvSpPr>
            <p:nvPr/>
          </p:nvSpPr>
          <p:spPr bwMode="auto">
            <a:xfrm>
              <a:off x="2643" y="789"/>
              <a:ext cx="309" cy="257"/>
            </a:xfrm>
            <a:custGeom>
              <a:avLst/>
              <a:gdLst>
                <a:gd name="T0" fmla="*/ 374 w 234"/>
                <a:gd name="T1" fmla="*/ 0 h 195"/>
                <a:gd name="T2" fmla="*/ 83 w 234"/>
                <a:gd name="T3" fmla="*/ 125 h 195"/>
                <a:gd name="T4" fmla="*/ 0 w 234"/>
                <a:gd name="T5" fmla="*/ 589 h 195"/>
                <a:gd name="T6" fmla="*/ 548 w 234"/>
                <a:gd name="T7" fmla="*/ 589 h 195"/>
                <a:gd name="T8" fmla="*/ 712 w 234"/>
                <a:gd name="T9" fmla="*/ 333 h 195"/>
                <a:gd name="T10" fmla="*/ 374 w 234"/>
                <a:gd name="T11" fmla="*/ 0 h 195"/>
                <a:gd name="T12" fmla="*/ 0 60000 65536"/>
                <a:gd name="T13" fmla="*/ 0 60000 65536"/>
                <a:gd name="T14" fmla="*/ 0 60000 65536"/>
                <a:gd name="T15" fmla="*/ 0 60000 65536"/>
                <a:gd name="T16" fmla="*/ 0 60000 65536"/>
                <a:gd name="T17" fmla="*/ 0 60000 65536"/>
                <a:gd name="T18" fmla="*/ 0 w 234"/>
                <a:gd name="T19" fmla="*/ 0 h 195"/>
                <a:gd name="T20" fmla="*/ 234 w 234"/>
                <a:gd name="T21" fmla="*/ 195 h 195"/>
              </a:gdLst>
              <a:ahLst/>
              <a:cxnLst>
                <a:cxn ang="T12">
                  <a:pos x="T0" y="T1"/>
                </a:cxn>
                <a:cxn ang="T13">
                  <a:pos x="T2" y="T3"/>
                </a:cxn>
                <a:cxn ang="T14">
                  <a:pos x="T4" y="T5"/>
                </a:cxn>
                <a:cxn ang="T15">
                  <a:pos x="T6" y="T7"/>
                </a:cxn>
                <a:cxn ang="T16">
                  <a:pos x="T8" y="T9"/>
                </a:cxn>
                <a:cxn ang="T17">
                  <a:pos x="T10" y="T11"/>
                </a:cxn>
              </a:cxnLst>
              <a:rect l="T18" t="T19" r="T20" b="T21"/>
              <a:pathLst>
                <a:path w="234" h="195">
                  <a:moveTo>
                    <a:pt x="123" y="0"/>
                  </a:moveTo>
                  <a:lnTo>
                    <a:pt x="27" y="42"/>
                  </a:lnTo>
                  <a:lnTo>
                    <a:pt x="0" y="195"/>
                  </a:lnTo>
                  <a:lnTo>
                    <a:pt x="180" y="195"/>
                  </a:lnTo>
                  <a:lnTo>
                    <a:pt x="234" y="111"/>
                  </a:lnTo>
                  <a:lnTo>
                    <a:pt x="123" y="0"/>
                  </a:lnTo>
                  <a:close/>
                </a:path>
              </a:pathLst>
            </a:custGeom>
            <a:solidFill>
              <a:srgbClr val="FFFFFF"/>
            </a:solidFill>
            <a:ln w="28575">
              <a:solidFill>
                <a:srgbClr val="969696"/>
              </a:solidFill>
              <a:round/>
              <a:headEnd/>
              <a:tailEnd/>
            </a:ln>
          </p:spPr>
          <p:txBody>
            <a:bodyPr wrap="none" lIns="0" tIns="0" rIns="0" bIns="0" anchor="ctr">
              <a:spAutoFit/>
            </a:bodyPr>
            <a:lstStyle/>
            <a:p>
              <a:endParaRPr lang="en-US"/>
            </a:p>
          </p:txBody>
        </p:sp>
        <p:sp>
          <p:nvSpPr>
            <p:cNvPr id="27771" name="Line 78"/>
            <p:cNvSpPr>
              <a:spLocks noChangeShapeType="1"/>
            </p:cNvSpPr>
            <p:nvPr/>
          </p:nvSpPr>
          <p:spPr bwMode="auto">
            <a:xfrm flipH="1">
              <a:off x="2703" y="891"/>
              <a:ext cx="147" cy="106"/>
            </a:xfrm>
            <a:prstGeom prst="line">
              <a:avLst/>
            </a:prstGeom>
            <a:noFill/>
            <a:ln w="28575">
              <a:solidFill>
                <a:srgbClr val="969696"/>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27664" name="Group 79"/>
          <p:cNvGrpSpPr>
            <a:grpSpLocks/>
          </p:cNvGrpSpPr>
          <p:nvPr/>
        </p:nvGrpSpPr>
        <p:grpSpPr bwMode="auto">
          <a:xfrm>
            <a:off x="2693988" y="5843588"/>
            <a:ext cx="517525" cy="658812"/>
            <a:chOff x="2401" y="425"/>
            <a:chExt cx="907" cy="1154"/>
          </a:xfrm>
        </p:grpSpPr>
        <p:sp>
          <p:nvSpPr>
            <p:cNvPr id="27760" name="Rectangle 80"/>
            <p:cNvSpPr>
              <a:spLocks noChangeArrowheads="1"/>
            </p:cNvSpPr>
            <p:nvPr/>
          </p:nvSpPr>
          <p:spPr bwMode="auto">
            <a:xfrm>
              <a:off x="2401" y="591"/>
              <a:ext cx="907" cy="988"/>
            </a:xfrm>
            <a:prstGeom prst="rect">
              <a:avLst/>
            </a:prstGeom>
            <a:solidFill>
              <a:srgbClr val="FFFFCC"/>
            </a:solidFill>
            <a:ln w="12700">
              <a:solidFill>
                <a:schemeClr val="bg1"/>
              </a:solidFill>
              <a:miter lim="800000"/>
              <a:headEnd/>
              <a:tailEnd/>
            </a:ln>
          </p:spPr>
          <p:txBody>
            <a:bodyPr wrap="none" anchor="ctr"/>
            <a:lstStyle/>
            <a:p>
              <a:endParaRPr lang="en-US"/>
            </a:p>
          </p:txBody>
        </p:sp>
        <p:sp>
          <p:nvSpPr>
            <p:cNvPr id="27761" name="Line 81"/>
            <p:cNvSpPr>
              <a:spLocks noChangeShapeType="1"/>
            </p:cNvSpPr>
            <p:nvPr/>
          </p:nvSpPr>
          <p:spPr bwMode="auto">
            <a:xfrm>
              <a:off x="2582" y="138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7762" name="Line 82"/>
            <p:cNvSpPr>
              <a:spLocks noChangeShapeType="1"/>
            </p:cNvSpPr>
            <p:nvPr/>
          </p:nvSpPr>
          <p:spPr bwMode="auto">
            <a:xfrm>
              <a:off x="2577" y="115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7763" name="Rectangle 83"/>
            <p:cNvSpPr>
              <a:spLocks noChangeArrowheads="1"/>
            </p:cNvSpPr>
            <p:nvPr/>
          </p:nvSpPr>
          <p:spPr bwMode="auto">
            <a:xfrm rot="2658430">
              <a:off x="2944" y="425"/>
              <a:ext cx="225" cy="506"/>
            </a:xfrm>
            <a:prstGeom prst="rect">
              <a:avLst/>
            </a:prstGeom>
            <a:solidFill>
              <a:srgbClr val="FF0000"/>
            </a:solidFill>
            <a:ln w="28575" algn="ctr">
              <a:solidFill>
                <a:srgbClr val="969696"/>
              </a:solidFill>
              <a:miter lim="800000"/>
              <a:headEnd/>
              <a:tailEnd/>
            </a:ln>
          </p:spPr>
          <p:txBody>
            <a:bodyPr wrap="none" lIns="0" tIns="0" rIns="0" bIns="0" anchor="ctr">
              <a:spAutoFit/>
            </a:bodyPr>
            <a:lstStyle/>
            <a:p>
              <a:endParaRPr lang="en-US"/>
            </a:p>
          </p:txBody>
        </p:sp>
        <p:sp>
          <p:nvSpPr>
            <p:cNvPr id="27764" name="Freeform 84"/>
            <p:cNvSpPr>
              <a:spLocks/>
            </p:cNvSpPr>
            <p:nvPr/>
          </p:nvSpPr>
          <p:spPr bwMode="auto">
            <a:xfrm>
              <a:off x="2643" y="789"/>
              <a:ext cx="309" cy="257"/>
            </a:xfrm>
            <a:custGeom>
              <a:avLst/>
              <a:gdLst>
                <a:gd name="T0" fmla="*/ 374 w 234"/>
                <a:gd name="T1" fmla="*/ 0 h 195"/>
                <a:gd name="T2" fmla="*/ 83 w 234"/>
                <a:gd name="T3" fmla="*/ 125 h 195"/>
                <a:gd name="T4" fmla="*/ 0 w 234"/>
                <a:gd name="T5" fmla="*/ 589 h 195"/>
                <a:gd name="T6" fmla="*/ 548 w 234"/>
                <a:gd name="T7" fmla="*/ 589 h 195"/>
                <a:gd name="T8" fmla="*/ 712 w 234"/>
                <a:gd name="T9" fmla="*/ 333 h 195"/>
                <a:gd name="T10" fmla="*/ 374 w 234"/>
                <a:gd name="T11" fmla="*/ 0 h 195"/>
                <a:gd name="T12" fmla="*/ 0 60000 65536"/>
                <a:gd name="T13" fmla="*/ 0 60000 65536"/>
                <a:gd name="T14" fmla="*/ 0 60000 65536"/>
                <a:gd name="T15" fmla="*/ 0 60000 65536"/>
                <a:gd name="T16" fmla="*/ 0 60000 65536"/>
                <a:gd name="T17" fmla="*/ 0 60000 65536"/>
                <a:gd name="T18" fmla="*/ 0 w 234"/>
                <a:gd name="T19" fmla="*/ 0 h 195"/>
                <a:gd name="T20" fmla="*/ 234 w 234"/>
                <a:gd name="T21" fmla="*/ 195 h 195"/>
              </a:gdLst>
              <a:ahLst/>
              <a:cxnLst>
                <a:cxn ang="T12">
                  <a:pos x="T0" y="T1"/>
                </a:cxn>
                <a:cxn ang="T13">
                  <a:pos x="T2" y="T3"/>
                </a:cxn>
                <a:cxn ang="T14">
                  <a:pos x="T4" y="T5"/>
                </a:cxn>
                <a:cxn ang="T15">
                  <a:pos x="T6" y="T7"/>
                </a:cxn>
                <a:cxn ang="T16">
                  <a:pos x="T8" y="T9"/>
                </a:cxn>
                <a:cxn ang="T17">
                  <a:pos x="T10" y="T11"/>
                </a:cxn>
              </a:cxnLst>
              <a:rect l="T18" t="T19" r="T20" b="T21"/>
              <a:pathLst>
                <a:path w="234" h="195">
                  <a:moveTo>
                    <a:pt x="123" y="0"/>
                  </a:moveTo>
                  <a:lnTo>
                    <a:pt x="27" y="42"/>
                  </a:lnTo>
                  <a:lnTo>
                    <a:pt x="0" y="195"/>
                  </a:lnTo>
                  <a:lnTo>
                    <a:pt x="180" y="195"/>
                  </a:lnTo>
                  <a:lnTo>
                    <a:pt x="234" y="111"/>
                  </a:lnTo>
                  <a:lnTo>
                    <a:pt x="123" y="0"/>
                  </a:lnTo>
                  <a:close/>
                </a:path>
              </a:pathLst>
            </a:custGeom>
            <a:solidFill>
              <a:srgbClr val="FFFFFF"/>
            </a:solidFill>
            <a:ln w="28575">
              <a:solidFill>
                <a:srgbClr val="969696"/>
              </a:solidFill>
              <a:round/>
              <a:headEnd/>
              <a:tailEnd/>
            </a:ln>
          </p:spPr>
          <p:txBody>
            <a:bodyPr wrap="none" lIns="0" tIns="0" rIns="0" bIns="0" anchor="ctr">
              <a:spAutoFit/>
            </a:bodyPr>
            <a:lstStyle/>
            <a:p>
              <a:endParaRPr lang="en-US"/>
            </a:p>
          </p:txBody>
        </p:sp>
        <p:sp>
          <p:nvSpPr>
            <p:cNvPr id="27765" name="Line 85"/>
            <p:cNvSpPr>
              <a:spLocks noChangeShapeType="1"/>
            </p:cNvSpPr>
            <p:nvPr/>
          </p:nvSpPr>
          <p:spPr bwMode="auto">
            <a:xfrm flipH="1">
              <a:off x="2703" y="891"/>
              <a:ext cx="147" cy="106"/>
            </a:xfrm>
            <a:prstGeom prst="line">
              <a:avLst/>
            </a:prstGeom>
            <a:noFill/>
            <a:ln w="28575">
              <a:solidFill>
                <a:srgbClr val="969696"/>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27665" name="Text Box 86"/>
          <p:cNvSpPr txBox="1">
            <a:spLocks noChangeArrowheads="1"/>
          </p:cNvSpPr>
          <p:nvPr/>
        </p:nvSpPr>
        <p:spPr bwMode="auto">
          <a:xfrm>
            <a:off x="1104900" y="2090738"/>
            <a:ext cx="1011238"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r" eaLnBrk="1" hangingPunct="1"/>
            <a:r>
              <a:rPr lang="en-US" sz="1800" b="1"/>
              <a:t>collision</a:t>
            </a:r>
          </a:p>
        </p:txBody>
      </p:sp>
      <p:sp>
        <p:nvSpPr>
          <p:cNvPr id="27666" name="Text Box 87"/>
          <p:cNvSpPr txBox="1">
            <a:spLocks noChangeArrowheads="1"/>
          </p:cNvSpPr>
          <p:nvPr/>
        </p:nvSpPr>
        <p:spPr bwMode="auto">
          <a:xfrm>
            <a:off x="1104900" y="3089275"/>
            <a:ext cx="1011238"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r" eaLnBrk="1" hangingPunct="1"/>
            <a:r>
              <a:rPr lang="en-US" sz="1800" b="1"/>
              <a:t>med pay</a:t>
            </a:r>
          </a:p>
        </p:txBody>
      </p:sp>
      <p:sp>
        <p:nvSpPr>
          <p:cNvPr id="27667" name="Text Box 88"/>
          <p:cNvSpPr txBox="1">
            <a:spLocks noChangeArrowheads="1"/>
          </p:cNvSpPr>
          <p:nvPr/>
        </p:nvSpPr>
        <p:spPr bwMode="auto">
          <a:xfrm>
            <a:off x="1104900" y="4075113"/>
            <a:ext cx="1011238"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r" eaLnBrk="1" hangingPunct="1"/>
            <a:r>
              <a:rPr lang="en-US" sz="1800" b="1"/>
              <a:t>liability</a:t>
            </a:r>
          </a:p>
        </p:txBody>
      </p:sp>
      <p:sp>
        <p:nvSpPr>
          <p:cNvPr id="27668" name="Freeform 89"/>
          <p:cNvSpPr>
            <a:spLocks/>
          </p:cNvSpPr>
          <p:nvPr/>
        </p:nvSpPr>
        <p:spPr bwMode="auto">
          <a:xfrm>
            <a:off x="2963863" y="5345113"/>
            <a:ext cx="354012" cy="392112"/>
          </a:xfrm>
          <a:custGeom>
            <a:avLst/>
            <a:gdLst>
              <a:gd name="T0" fmla="*/ 0 w 481"/>
              <a:gd name="T1" fmla="*/ 2147483647 h 533"/>
              <a:gd name="T2" fmla="*/ 2147483647 w 481"/>
              <a:gd name="T3" fmla="*/ 2147483647 h 533"/>
              <a:gd name="T4" fmla="*/ 2147483647 w 481"/>
              <a:gd name="T5" fmla="*/ 2147483647 h 533"/>
              <a:gd name="T6" fmla="*/ 2147483647 w 481"/>
              <a:gd name="T7" fmla="*/ 2147483647 h 533"/>
              <a:gd name="T8" fmla="*/ 2147483647 w 481"/>
              <a:gd name="T9" fmla="*/ 0 h 533"/>
              <a:gd name="T10" fmla="*/ 2147483647 w 481"/>
              <a:gd name="T11" fmla="*/ 2147483647 h 533"/>
              <a:gd name="T12" fmla="*/ 2147483647 w 481"/>
              <a:gd name="T13" fmla="*/ 2147483647 h 533"/>
              <a:gd name="T14" fmla="*/ 0 w 481"/>
              <a:gd name="T15" fmla="*/ 2147483647 h 533"/>
              <a:gd name="T16" fmla="*/ 0 60000 65536"/>
              <a:gd name="T17" fmla="*/ 0 60000 65536"/>
              <a:gd name="T18" fmla="*/ 0 60000 65536"/>
              <a:gd name="T19" fmla="*/ 0 60000 65536"/>
              <a:gd name="T20" fmla="*/ 0 60000 65536"/>
              <a:gd name="T21" fmla="*/ 0 60000 65536"/>
              <a:gd name="T22" fmla="*/ 0 60000 65536"/>
              <a:gd name="T23" fmla="*/ 0 60000 65536"/>
              <a:gd name="T24" fmla="*/ 0 w 481"/>
              <a:gd name="T25" fmla="*/ 0 h 533"/>
              <a:gd name="T26" fmla="*/ 481 w 481"/>
              <a:gd name="T27" fmla="*/ 533 h 53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81" h="533">
                <a:moveTo>
                  <a:pt x="0" y="327"/>
                </a:moveTo>
                <a:lnTo>
                  <a:pt x="120" y="533"/>
                </a:lnTo>
                <a:lnTo>
                  <a:pt x="223" y="533"/>
                </a:lnTo>
                <a:lnTo>
                  <a:pt x="481" y="104"/>
                </a:lnTo>
                <a:lnTo>
                  <a:pt x="318" y="0"/>
                </a:lnTo>
                <a:lnTo>
                  <a:pt x="163" y="456"/>
                </a:lnTo>
                <a:lnTo>
                  <a:pt x="86" y="327"/>
                </a:lnTo>
                <a:lnTo>
                  <a:pt x="0" y="327"/>
                </a:lnTo>
                <a:close/>
              </a:path>
            </a:pathLst>
          </a:custGeom>
          <a:solidFill>
            <a:srgbClr val="33CC33"/>
          </a:solidFill>
          <a:ln>
            <a:noFill/>
          </a:ln>
          <a:extLst>
            <a:ext uri="{91240B29-F687-4F45-9708-019B960494DF}">
              <a14:hiddenLine xmlns:a14="http://schemas.microsoft.com/office/drawing/2010/main" w="28575">
                <a:solidFill>
                  <a:srgbClr val="000000"/>
                </a:solidFill>
                <a:round/>
                <a:headEnd/>
                <a:tailEnd/>
              </a14:hiddenLine>
            </a:ext>
          </a:extLst>
        </p:spPr>
        <p:txBody>
          <a:bodyPr lIns="0" tIns="0" rIns="0" bIns="0" anchor="ctr">
            <a:spAutoFit/>
          </a:bodyPr>
          <a:lstStyle/>
          <a:p>
            <a:endParaRPr lang="en-US"/>
          </a:p>
        </p:txBody>
      </p:sp>
      <p:sp>
        <p:nvSpPr>
          <p:cNvPr id="27669" name="Freeform 90"/>
          <p:cNvSpPr>
            <a:spLocks/>
          </p:cNvSpPr>
          <p:nvPr/>
        </p:nvSpPr>
        <p:spPr bwMode="auto">
          <a:xfrm>
            <a:off x="3208338" y="5934075"/>
            <a:ext cx="354012" cy="392113"/>
          </a:xfrm>
          <a:custGeom>
            <a:avLst/>
            <a:gdLst>
              <a:gd name="T0" fmla="*/ 0 w 481"/>
              <a:gd name="T1" fmla="*/ 2147483647 h 533"/>
              <a:gd name="T2" fmla="*/ 2147483647 w 481"/>
              <a:gd name="T3" fmla="*/ 2147483647 h 533"/>
              <a:gd name="T4" fmla="*/ 2147483647 w 481"/>
              <a:gd name="T5" fmla="*/ 2147483647 h 533"/>
              <a:gd name="T6" fmla="*/ 2147483647 w 481"/>
              <a:gd name="T7" fmla="*/ 2147483647 h 533"/>
              <a:gd name="T8" fmla="*/ 2147483647 w 481"/>
              <a:gd name="T9" fmla="*/ 0 h 533"/>
              <a:gd name="T10" fmla="*/ 2147483647 w 481"/>
              <a:gd name="T11" fmla="*/ 2147483647 h 533"/>
              <a:gd name="T12" fmla="*/ 2147483647 w 481"/>
              <a:gd name="T13" fmla="*/ 2147483647 h 533"/>
              <a:gd name="T14" fmla="*/ 0 w 481"/>
              <a:gd name="T15" fmla="*/ 2147483647 h 533"/>
              <a:gd name="T16" fmla="*/ 0 60000 65536"/>
              <a:gd name="T17" fmla="*/ 0 60000 65536"/>
              <a:gd name="T18" fmla="*/ 0 60000 65536"/>
              <a:gd name="T19" fmla="*/ 0 60000 65536"/>
              <a:gd name="T20" fmla="*/ 0 60000 65536"/>
              <a:gd name="T21" fmla="*/ 0 60000 65536"/>
              <a:gd name="T22" fmla="*/ 0 60000 65536"/>
              <a:gd name="T23" fmla="*/ 0 60000 65536"/>
              <a:gd name="T24" fmla="*/ 0 w 481"/>
              <a:gd name="T25" fmla="*/ 0 h 533"/>
              <a:gd name="T26" fmla="*/ 481 w 481"/>
              <a:gd name="T27" fmla="*/ 533 h 53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81" h="533">
                <a:moveTo>
                  <a:pt x="0" y="327"/>
                </a:moveTo>
                <a:lnTo>
                  <a:pt x="120" y="533"/>
                </a:lnTo>
                <a:lnTo>
                  <a:pt x="223" y="533"/>
                </a:lnTo>
                <a:lnTo>
                  <a:pt x="481" y="104"/>
                </a:lnTo>
                <a:lnTo>
                  <a:pt x="318" y="0"/>
                </a:lnTo>
                <a:lnTo>
                  <a:pt x="163" y="456"/>
                </a:lnTo>
                <a:lnTo>
                  <a:pt x="86" y="327"/>
                </a:lnTo>
                <a:lnTo>
                  <a:pt x="0" y="327"/>
                </a:lnTo>
                <a:close/>
              </a:path>
            </a:pathLst>
          </a:custGeom>
          <a:solidFill>
            <a:srgbClr val="33CC33"/>
          </a:solidFill>
          <a:ln>
            <a:noFill/>
          </a:ln>
          <a:extLst>
            <a:ext uri="{91240B29-F687-4F45-9708-019B960494DF}">
              <a14:hiddenLine xmlns:a14="http://schemas.microsoft.com/office/drawing/2010/main" w="28575">
                <a:solidFill>
                  <a:srgbClr val="000000"/>
                </a:solidFill>
                <a:round/>
                <a:headEnd/>
                <a:tailEnd/>
              </a14:hiddenLine>
            </a:ext>
          </a:extLst>
        </p:spPr>
        <p:txBody>
          <a:bodyPr lIns="0" tIns="0" rIns="0" bIns="0" anchor="ctr">
            <a:spAutoFit/>
          </a:bodyPr>
          <a:lstStyle/>
          <a:p>
            <a:endParaRPr lang="en-US"/>
          </a:p>
        </p:txBody>
      </p:sp>
      <p:sp>
        <p:nvSpPr>
          <p:cNvPr id="27670" name="Freeform 91"/>
          <p:cNvSpPr>
            <a:spLocks/>
          </p:cNvSpPr>
          <p:nvPr/>
        </p:nvSpPr>
        <p:spPr bwMode="auto">
          <a:xfrm>
            <a:off x="2706688" y="4892675"/>
            <a:ext cx="354012" cy="392113"/>
          </a:xfrm>
          <a:custGeom>
            <a:avLst/>
            <a:gdLst>
              <a:gd name="T0" fmla="*/ 0 w 481"/>
              <a:gd name="T1" fmla="*/ 2147483647 h 533"/>
              <a:gd name="T2" fmla="*/ 2147483647 w 481"/>
              <a:gd name="T3" fmla="*/ 2147483647 h 533"/>
              <a:gd name="T4" fmla="*/ 2147483647 w 481"/>
              <a:gd name="T5" fmla="*/ 2147483647 h 533"/>
              <a:gd name="T6" fmla="*/ 2147483647 w 481"/>
              <a:gd name="T7" fmla="*/ 2147483647 h 533"/>
              <a:gd name="T8" fmla="*/ 2147483647 w 481"/>
              <a:gd name="T9" fmla="*/ 0 h 533"/>
              <a:gd name="T10" fmla="*/ 2147483647 w 481"/>
              <a:gd name="T11" fmla="*/ 2147483647 h 533"/>
              <a:gd name="T12" fmla="*/ 2147483647 w 481"/>
              <a:gd name="T13" fmla="*/ 2147483647 h 533"/>
              <a:gd name="T14" fmla="*/ 0 w 481"/>
              <a:gd name="T15" fmla="*/ 2147483647 h 533"/>
              <a:gd name="T16" fmla="*/ 0 60000 65536"/>
              <a:gd name="T17" fmla="*/ 0 60000 65536"/>
              <a:gd name="T18" fmla="*/ 0 60000 65536"/>
              <a:gd name="T19" fmla="*/ 0 60000 65536"/>
              <a:gd name="T20" fmla="*/ 0 60000 65536"/>
              <a:gd name="T21" fmla="*/ 0 60000 65536"/>
              <a:gd name="T22" fmla="*/ 0 60000 65536"/>
              <a:gd name="T23" fmla="*/ 0 60000 65536"/>
              <a:gd name="T24" fmla="*/ 0 w 481"/>
              <a:gd name="T25" fmla="*/ 0 h 533"/>
              <a:gd name="T26" fmla="*/ 481 w 481"/>
              <a:gd name="T27" fmla="*/ 533 h 53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81" h="533">
                <a:moveTo>
                  <a:pt x="0" y="327"/>
                </a:moveTo>
                <a:lnTo>
                  <a:pt x="120" y="533"/>
                </a:lnTo>
                <a:lnTo>
                  <a:pt x="223" y="533"/>
                </a:lnTo>
                <a:lnTo>
                  <a:pt x="481" y="104"/>
                </a:lnTo>
                <a:lnTo>
                  <a:pt x="318" y="0"/>
                </a:lnTo>
                <a:lnTo>
                  <a:pt x="163" y="456"/>
                </a:lnTo>
                <a:lnTo>
                  <a:pt x="86" y="327"/>
                </a:lnTo>
                <a:lnTo>
                  <a:pt x="0" y="327"/>
                </a:lnTo>
                <a:close/>
              </a:path>
            </a:pathLst>
          </a:custGeom>
          <a:solidFill>
            <a:srgbClr val="33CC33"/>
          </a:solidFill>
          <a:ln>
            <a:noFill/>
          </a:ln>
          <a:extLst>
            <a:ext uri="{91240B29-F687-4F45-9708-019B960494DF}">
              <a14:hiddenLine xmlns:a14="http://schemas.microsoft.com/office/drawing/2010/main" w="28575">
                <a:solidFill>
                  <a:srgbClr val="000000"/>
                </a:solidFill>
                <a:round/>
                <a:headEnd/>
                <a:tailEnd/>
              </a14:hiddenLine>
            </a:ext>
          </a:extLst>
        </p:spPr>
        <p:txBody>
          <a:bodyPr lIns="0" tIns="0" rIns="0" bIns="0" anchor="ctr">
            <a:spAutoFit/>
          </a:bodyPr>
          <a:lstStyle/>
          <a:p>
            <a:endParaRPr lang="en-US"/>
          </a:p>
        </p:txBody>
      </p:sp>
      <p:sp>
        <p:nvSpPr>
          <p:cNvPr id="27671" name="Text Box 92"/>
          <p:cNvSpPr txBox="1">
            <a:spLocks noChangeArrowheads="1"/>
          </p:cNvSpPr>
          <p:nvPr/>
        </p:nvSpPr>
        <p:spPr bwMode="auto">
          <a:xfrm>
            <a:off x="1887538" y="896938"/>
            <a:ext cx="1011237"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1800" b="1">
                <a:solidFill>
                  <a:srgbClr val="009900"/>
                </a:solidFill>
              </a:rPr>
              <a:t>payable!</a:t>
            </a:r>
          </a:p>
        </p:txBody>
      </p:sp>
      <p:sp>
        <p:nvSpPr>
          <p:cNvPr id="27672" name="Text Box 93"/>
          <p:cNvSpPr txBox="1">
            <a:spLocks noChangeArrowheads="1"/>
          </p:cNvSpPr>
          <p:nvPr/>
        </p:nvSpPr>
        <p:spPr bwMode="auto">
          <a:xfrm>
            <a:off x="1192213" y="2395538"/>
            <a:ext cx="1011237"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1800" b="1">
                <a:solidFill>
                  <a:srgbClr val="009900"/>
                </a:solidFill>
              </a:rPr>
              <a:t>payable!</a:t>
            </a:r>
          </a:p>
        </p:txBody>
      </p:sp>
      <p:sp>
        <p:nvSpPr>
          <p:cNvPr id="27673" name="Text Box 94"/>
          <p:cNvSpPr txBox="1">
            <a:spLocks noChangeArrowheads="1"/>
          </p:cNvSpPr>
          <p:nvPr/>
        </p:nvSpPr>
        <p:spPr bwMode="auto">
          <a:xfrm>
            <a:off x="1192213" y="3394075"/>
            <a:ext cx="1011237"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1800" b="1">
                <a:solidFill>
                  <a:srgbClr val="009900"/>
                </a:solidFill>
              </a:rPr>
              <a:t>payable!</a:t>
            </a:r>
          </a:p>
        </p:txBody>
      </p:sp>
      <p:sp>
        <p:nvSpPr>
          <p:cNvPr id="27674" name="Text Box 95"/>
          <p:cNvSpPr txBox="1">
            <a:spLocks noChangeArrowheads="1"/>
          </p:cNvSpPr>
          <p:nvPr/>
        </p:nvSpPr>
        <p:spPr bwMode="auto">
          <a:xfrm>
            <a:off x="1192213" y="4376738"/>
            <a:ext cx="1011237"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1800" b="1">
                <a:solidFill>
                  <a:srgbClr val="009900"/>
                </a:solidFill>
              </a:rPr>
              <a:t>payable!</a:t>
            </a:r>
          </a:p>
        </p:txBody>
      </p:sp>
      <p:grpSp>
        <p:nvGrpSpPr>
          <p:cNvPr id="27675" name="Group 96"/>
          <p:cNvGrpSpPr>
            <a:grpSpLocks/>
          </p:cNvGrpSpPr>
          <p:nvPr/>
        </p:nvGrpSpPr>
        <p:grpSpPr bwMode="auto">
          <a:xfrm>
            <a:off x="1844675" y="1155700"/>
            <a:ext cx="2386013" cy="674688"/>
            <a:chOff x="1162" y="786"/>
            <a:chExt cx="1503" cy="425"/>
          </a:xfrm>
        </p:grpSpPr>
        <p:grpSp>
          <p:nvGrpSpPr>
            <p:cNvPr id="27744" name="Group 97"/>
            <p:cNvGrpSpPr>
              <a:grpSpLocks/>
            </p:cNvGrpSpPr>
            <p:nvPr/>
          </p:nvGrpSpPr>
          <p:grpSpPr bwMode="auto">
            <a:xfrm>
              <a:off x="1481" y="786"/>
              <a:ext cx="631" cy="425"/>
              <a:chOff x="2984" y="3331"/>
              <a:chExt cx="845" cy="569"/>
            </a:xfrm>
          </p:grpSpPr>
          <p:sp>
            <p:nvSpPr>
              <p:cNvPr id="27747" name="AutoShape 98"/>
              <p:cNvSpPr>
                <a:spLocks noChangeArrowheads="1"/>
              </p:cNvSpPr>
              <p:nvPr/>
            </p:nvSpPr>
            <p:spPr bwMode="auto">
              <a:xfrm>
                <a:off x="2984" y="3331"/>
                <a:ext cx="558" cy="569"/>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grpSp>
            <p:nvGrpSpPr>
              <p:cNvPr id="27748" name="Group 99"/>
              <p:cNvGrpSpPr>
                <a:grpSpLocks/>
              </p:cNvGrpSpPr>
              <p:nvPr/>
            </p:nvGrpSpPr>
            <p:grpSpPr bwMode="auto">
              <a:xfrm>
                <a:off x="3386" y="3487"/>
                <a:ext cx="443" cy="398"/>
                <a:chOff x="4838" y="2218"/>
                <a:chExt cx="395" cy="355"/>
              </a:xfrm>
            </p:grpSpPr>
            <p:sp>
              <p:nvSpPr>
                <p:cNvPr id="27749" name="Freeform 100"/>
                <p:cNvSpPr>
                  <a:spLocks/>
                </p:cNvSpPr>
                <p:nvPr/>
              </p:nvSpPr>
              <p:spPr bwMode="auto">
                <a:xfrm>
                  <a:off x="4888" y="2251"/>
                  <a:ext cx="294" cy="113"/>
                </a:xfrm>
                <a:custGeom>
                  <a:avLst/>
                  <a:gdLst>
                    <a:gd name="T0" fmla="*/ 13 w 839"/>
                    <a:gd name="T1" fmla="*/ 4 h 319"/>
                    <a:gd name="T2" fmla="*/ 12 w 839"/>
                    <a:gd name="T3" fmla="*/ 3 h 319"/>
                    <a:gd name="T4" fmla="*/ 12 w 839"/>
                    <a:gd name="T5" fmla="*/ 3 h 319"/>
                    <a:gd name="T6" fmla="*/ 11 w 839"/>
                    <a:gd name="T7" fmla="*/ 3 h 319"/>
                    <a:gd name="T8" fmla="*/ 11 w 839"/>
                    <a:gd name="T9" fmla="*/ 4 h 319"/>
                    <a:gd name="T10" fmla="*/ 11 w 839"/>
                    <a:gd name="T11" fmla="*/ 4 h 319"/>
                    <a:gd name="T12" fmla="*/ 11 w 839"/>
                    <a:gd name="T13" fmla="*/ 4 h 319"/>
                    <a:gd name="T14" fmla="*/ 11 w 839"/>
                    <a:gd name="T15" fmla="*/ 4 h 319"/>
                    <a:gd name="T16" fmla="*/ 10 w 839"/>
                    <a:gd name="T17" fmla="*/ 4 h 319"/>
                    <a:gd name="T18" fmla="*/ 9 w 839"/>
                    <a:gd name="T19" fmla="*/ 4 h 319"/>
                    <a:gd name="T20" fmla="*/ 9 w 839"/>
                    <a:gd name="T21" fmla="*/ 3 h 319"/>
                    <a:gd name="T22" fmla="*/ 9 w 839"/>
                    <a:gd name="T23" fmla="*/ 3 h 319"/>
                    <a:gd name="T24" fmla="*/ 8 w 839"/>
                    <a:gd name="T25" fmla="*/ 2 h 319"/>
                    <a:gd name="T26" fmla="*/ 7 w 839"/>
                    <a:gd name="T27" fmla="*/ 2 h 319"/>
                    <a:gd name="T28" fmla="*/ 6 w 839"/>
                    <a:gd name="T29" fmla="*/ 2 h 319"/>
                    <a:gd name="T30" fmla="*/ 6 w 839"/>
                    <a:gd name="T31" fmla="*/ 1 h 319"/>
                    <a:gd name="T32" fmla="*/ 5 w 839"/>
                    <a:gd name="T33" fmla="*/ 1 h 319"/>
                    <a:gd name="T34" fmla="*/ 4 w 839"/>
                    <a:gd name="T35" fmla="*/ 1 h 319"/>
                    <a:gd name="T36" fmla="*/ 3 w 839"/>
                    <a:gd name="T37" fmla="*/ 2 h 319"/>
                    <a:gd name="T38" fmla="*/ 3 w 839"/>
                    <a:gd name="T39" fmla="*/ 2 h 319"/>
                    <a:gd name="T40" fmla="*/ 2 w 839"/>
                    <a:gd name="T41" fmla="*/ 2 h 319"/>
                    <a:gd name="T42" fmla="*/ 2 w 839"/>
                    <a:gd name="T43" fmla="*/ 2 h 319"/>
                    <a:gd name="T44" fmla="*/ 2 w 839"/>
                    <a:gd name="T45" fmla="*/ 2 h 319"/>
                    <a:gd name="T46" fmla="*/ 2 w 839"/>
                    <a:gd name="T47" fmla="*/ 1 h 319"/>
                    <a:gd name="T48" fmla="*/ 2 w 839"/>
                    <a:gd name="T49" fmla="*/ 1 h 319"/>
                    <a:gd name="T50" fmla="*/ 1 w 839"/>
                    <a:gd name="T51" fmla="*/ 0 h 319"/>
                    <a:gd name="T52" fmla="*/ 1 w 839"/>
                    <a:gd name="T53" fmla="*/ 0 h 319"/>
                    <a:gd name="T54" fmla="*/ 0 w 839"/>
                    <a:gd name="T55" fmla="*/ 0 h 319"/>
                    <a:gd name="T56" fmla="*/ 0 w 839"/>
                    <a:gd name="T57" fmla="*/ 1 h 319"/>
                    <a:gd name="T58" fmla="*/ 0 w 839"/>
                    <a:gd name="T59" fmla="*/ 1 h 319"/>
                    <a:gd name="T60" fmla="*/ 1 w 839"/>
                    <a:gd name="T61" fmla="*/ 2 h 319"/>
                    <a:gd name="T62" fmla="*/ 1 w 839"/>
                    <a:gd name="T63" fmla="*/ 2 h 319"/>
                    <a:gd name="T64" fmla="*/ 1 w 839"/>
                    <a:gd name="T65" fmla="*/ 2 h 319"/>
                    <a:gd name="T66" fmla="*/ 2 w 839"/>
                    <a:gd name="T67" fmla="*/ 2 h 319"/>
                    <a:gd name="T68" fmla="*/ 3 w 839"/>
                    <a:gd name="T69" fmla="*/ 2 h 319"/>
                    <a:gd name="T70" fmla="*/ 4 w 839"/>
                    <a:gd name="T71" fmla="*/ 2 h 319"/>
                    <a:gd name="T72" fmla="*/ 4 w 839"/>
                    <a:gd name="T73" fmla="*/ 2 h 319"/>
                    <a:gd name="T74" fmla="*/ 5 w 839"/>
                    <a:gd name="T75" fmla="*/ 2 h 319"/>
                    <a:gd name="T76" fmla="*/ 6 w 839"/>
                    <a:gd name="T77" fmla="*/ 3 h 319"/>
                    <a:gd name="T78" fmla="*/ 7 w 839"/>
                    <a:gd name="T79" fmla="*/ 3 h 319"/>
                    <a:gd name="T80" fmla="*/ 8 w 839"/>
                    <a:gd name="T81" fmla="*/ 4 h 319"/>
                    <a:gd name="T82" fmla="*/ 9 w 839"/>
                    <a:gd name="T83" fmla="*/ 4 h 319"/>
                    <a:gd name="T84" fmla="*/ 9 w 839"/>
                    <a:gd name="T85" fmla="*/ 4 h 319"/>
                    <a:gd name="T86" fmla="*/ 10 w 839"/>
                    <a:gd name="T87" fmla="*/ 5 h 319"/>
                    <a:gd name="T88" fmla="*/ 11 w 839"/>
                    <a:gd name="T89" fmla="*/ 5 h 319"/>
                    <a:gd name="T90" fmla="*/ 12 w 839"/>
                    <a:gd name="T91" fmla="*/ 5 h 319"/>
                    <a:gd name="T92" fmla="*/ 12 w 839"/>
                    <a:gd name="T93" fmla="*/ 5 h 319"/>
                    <a:gd name="T94" fmla="*/ 13 w 839"/>
                    <a:gd name="T95" fmla="*/ 4 h 319"/>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839"/>
                    <a:gd name="T145" fmla="*/ 0 h 319"/>
                    <a:gd name="T146" fmla="*/ 839 w 839"/>
                    <a:gd name="T147" fmla="*/ 319 h 319"/>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839" h="319">
                      <a:moveTo>
                        <a:pt x="839" y="242"/>
                      </a:moveTo>
                      <a:lnTo>
                        <a:pt x="837" y="229"/>
                      </a:lnTo>
                      <a:lnTo>
                        <a:pt x="834" y="216"/>
                      </a:lnTo>
                      <a:lnTo>
                        <a:pt x="828" y="204"/>
                      </a:lnTo>
                      <a:lnTo>
                        <a:pt x="821" y="195"/>
                      </a:lnTo>
                      <a:lnTo>
                        <a:pt x="812" y="186"/>
                      </a:lnTo>
                      <a:lnTo>
                        <a:pt x="801" y="180"/>
                      </a:lnTo>
                      <a:lnTo>
                        <a:pt x="789" y="177"/>
                      </a:lnTo>
                      <a:lnTo>
                        <a:pt x="777" y="175"/>
                      </a:lnTo>
                      <a:lnTo>
                        <a:pt x="765" y="177"/>
                      </a:lnTo>
                      <a:lnTo>
                        <a:pt x="753" y="180"/>
                      </a:lnTo>
                      <a:lnTo>
                        <a:pt x="742" y="186"/>
                      </a:lnTo>
                      <a:lnTo>
                        <a:pt x="731" y="195"/>
                      </a:lnTo>
                      <a:lnTo>
                        <a:pt x="724" y="204"/>
                      </a:lnTo>
                      <a:lnTo>
                        <a:pt x="718" y="216"/>
                      </a:lnTo>
                      <a:lnTo>
                        <a:pt x="715" y="229"/>
                      </a:lnTo>
                      <a:lnTo>
                        <a:pt x="713" y="242"/>
                      </a:lnTo>
                      <a:lnTo>
                        <a:pt x="713" y="247"/>
                      </a:lnTo>
                      <a:lnTo>
                        <a:pt x="715" y="251"/>
                      </a:lnTo>
                      <a:lnTo>
                        <a:pt x="715" y="257"/>
                      </a:lnTo>
                      <a:lnTo>
                        <a:pt x="716" y="262"/>
                      </a:lnTo>
                      <a:lnTo>
                        <a:pt x="707" y="262"/>
                      </a:lnTo>
                      <a:lnTo>
                        <a:pt x="698" y="260"/>
                      </a:lnTo>
                      <a:lnTo>
                        <a:pt x="690" y="259"/>
                      </a:lnTo>
                      <a:lnTo>
                        <a:pt x="681" y="256"/>
                      </a:lnTo>
                      <a:lnTo>
                        <a:pt x="672" y="251"/>
                      </a:lnTo>
                      <a:lnTo>
                        <a:pt x="663" y="247"/>
                      </a:lnTo>
                      <a:lnTo>
                        <a:pt x="655" y="242"/>
                      </a:lnTo>
                      <a:lnTo>
                        <a:pt x="648" y="238"/>
                      </a:lnTo>
                      <a:lnTo>
                        <a:pt x="639" y="232"/>
                      </a:lnTo>
                      <a:lnTo>
                        <a:pt x="630" y="222"/>
                      </a:lnTo>
                      <a:lnTo>
                        <a:pt x="619" y="215"/>
                      </a:lnTo>
                      <a:lnTo>
                        <a:pt x="610" y="204"/>
                      </a:lnTo>
                      <a:lnTo>
                        <a:pt x="601" y="195"/>
                      </a:lnTo>
                      <a:lnTo>
                        <a:pt x="590" y="186"/>
                      </a:lnTo>
                      <a:lnTo>
                        <a:pt x="581" y="178"/>
                      </a:lnTo>
                      <a:lnTo>
                        <a:pt x="572" y="171"/>
                      </a:lnTo>
                      <a:lnTo>
                        <a:pt x="558" y="163"/>
                      </a:lnTo>
                      <a:lnTo>
                        <a:pt x="542" y="154"/>
                      </a:lnTo>
                      <a:lnTo>
                        <a:pt x="523" y="145"/>
                      </a:lnTo>
                      <a:lnTo>
                        <a:pt x="505" y="136"/>
                      </a:lnTo>
                      <a:lnTo>
                        <a:pt x="484" y="127"/>
                      </a:lnTo>
                      <a:lnTo>
                        <a:pt x="463" y="119"/>
                      </a:lnTo>
                      <a:lnTo>
                        <a:pt x="443" y="112"/>
                      </a:lnTo>
                      <a:lnTo>
                        <a:pt x="423" y="106"/>
                      </a:lnTo>
                      <a:lnTo>
                        <a:pt x="404" y="101"/>
                      </a:lnTo>
                      <a:lnTo>
                        <a:pt x="382" y="98"/>
                      </a:lnTo>
                      <a:lnTo>
                        <a:pt x="361" y="95"/>
                      </a:lnTo>
                      <a:lnTo>
                        <a:pt x="338" y="92"/>
                      </a:lnTo>
                      <a:lnTo>
                        <a:pt x="317" y="91"/>
                      </a:lnTo>
                      <a:lnTo>
                        <a:pt x="297" y="91"/>
                      </a:lnTo>
                      <a:lnTo>
                        <a:pt x="281" y="91"/>
                      </a:lnTo>
                      <a:lnTo>
                        <a:pt x="265" y="91"/>
                      </a:lnTo>
                      <a:lnTo>
                        <a:pt x="255" y="92"/>
                      </a:lnTo>
                      <a:lnTo>
                        <a:pt x="243" y="95"/>
                      </a:lnTo>
                      <a:lnTo>
                        <a:pt x="231" y="98"/>
                      </a:lnTo>
                      <a:lnTo>
                        <a:pt x="218" y="103"/>
                      </a:lnTo>
                      <a:lnTo>
                        <a:pt x="206" y="107"/>
                      </a:lnTo>
                      <a:lnTo>
                        <a:pt x="194" y="110"/>
                      </a:lnTo>
                      <a:lnTo>
                        <a:pt x="184" y="113"/>
                      </a:lnTo>
                      <a:lnTo>
                        <a:pt x="173" y="115"/>
                      </a:lnTo>
                      <a:lnTo>
                        <a:pt x="165" y="115"/>
                      </a:lnTo>
                      <a:lnTo>
                        <a:pt x="158" y="115"/>
                      </a:lnTo>
                      <a:lnTo>
                        <a:pt x="150" y="115"/>
                      </a:lnTo>
                      <a:lnTo>
                        <a:pt x="143" y="115"/>
                      </a:lnTo>
                      <a:lnTo>
                        <a:pt x="135" y="113"/>
                      </a:lnTo>
                      <a:lnTo>
                        <a:pt x="127" y="112"/>
                      </a:lnTo>
                      <a:lnTo>
                        <a:pt x="120" y="110"/>
                      </a:lnTo>
                      <a:lnTo>
                        <a:pt x="112" y="107"/>
                      </a:lnTo>
                      <a:lnTo>
                        <a:pt x="118" y="98"/>
                      </a:lnTo>
                      <a:lnTo>
                        <a:pt x="123" y="89"/>
                      </a:lnTo>
                      <a:lnTo>
                        <a:pt x="124" y="77"/>
                      </a:lnTo>
                      <a:lnTo>
                        <a:pt x="126" y="66"/>
                      </a:lnTo>
                      <a:lnTo>
                        <a:pt x="124" y="53"/>
                      </a:lnTo>
                      <a:lnTo>
                        <a:pt x="121" y="41"/>
                      </a:lnTo>
                      <a:lnTo>
                        <a:pt x="115" y="30"/>
                      </a:lnTo>
                      <a:lnTo>
                        <a:pt x="108" y="19"/>
                      </a:lnTo>
                      <a:lnTo>
                        <a:pt x="99" y="12"/>
                      </a:lnTo>
                      <a:lnTo>
                        <a:pt x="88" y="4"/>
                      </a:lnTo>
                      <a:lnTo>
                        <a:pt x="76" y="1"/>
                      </a:lnTo>
                      <a:lnTo>
                        <a:pt x="64" y="0"/>
                      </a:lnTo>
                      <a:lnTo>
                        <a:pt x="52" y="1"/>
                      </a:lnTo>
                      <a:lnTo>
                        <a:pt x="39" y="4"/>
                      </a:lnTo>
                      <a:lnTo>
                        <a:pt x="29" y="12"/>
                      </a:lnTo>
                      <a:lnTo>
                        <a:pt x="18" y="19"/>
                      </a:lnTo>
                      <a:lnTo>
                        <a:pt x="11" y="30"/>
                      </a:lnTo>
                      <a:lnTo>
                        <a:pt x="5" y="41"/>
                      </a:lnTo>
                      <a:lnTo>
                        <a:pt x="2" y="53"/>
                      </a:lnTo>
                      <a:lnTo>
                        <a:pt x="0" y="66"/>
                      </a:lnTo>
                      <a:lnTo>
                        <a:pt x="3" y="86"/>
                      </a:lnTo>
                      <a:lnTo>
                        <a:pt x="11" y="103"/>
                      </a:lnTo>
                      <a:lnTo>
                        <a:pt x="21" y="116"/>
                      </a:lnTo>
                      <a:lnTo>
                        <a:pt x="36" y="127"/>
                      </a:lnTo>
                      <a:lnTo>
                        <a:pt x="45" y="133"/>
                      </a:lnTo>
                      <a:lnTo>
                        <a:pt x="55" y="139"/>
                      </a:lnTo>
                      <a:lnTo>
                        <a:pt x="64" y="145"/>
                      </a:lnTo>
                      <a:lnTo>
                        <a:pt x="74" y="150"/>
                      </a:lnTo>
                      <a:lnTo>
                        <a:pt x="83" y="154"/>
                      </a:lnTo>
                      <a:lnTo>
                        <a:pt x="94" y="157"/>
                      </a:lnTo>
                      <a:lnTo>
                        <a:pt x="105" y="160"/>
                      </a:lnTo>
                      <a:lnTo>
                        <a:pt x="114" y="163"/>
                      </a:lnTo>
                      <a:lnTo>
                        <a:pt x="132" y="166"/>
                      </a:lnTo>
                      <a:lnTo>
                        <a:pt x="150" y="168"/>
                      </a:lnTo>
                      <a:lnTo>
                        <a:pt x="168" y="168"/>
                      </a:lnTo>
                      <a:lnTo>
                        <a:pt x="188" y="165"/>
                      </a:lnTo>
                      <a:lnTo>
                        <a:pt x="206" y="163"/>
                      </a:lnTo>
                      <a:lnTo>
                        <a:pt x="225" y="160"/>
                      </a:lnTo>
                      <a:lnTo>
                        <a:pt x="243" y="159"/>
                      </a:lnTo>
                      <a:lnTo>
                        <a:pt x="261" y="157"/>
                      </a:lnTo>
                      <a:lnTo>
                        <a:pt x="270" y="156"/>
                      </a:lnTo>
                      <a:lnTo>
                        <a:pt x="281" y="156"/>
                      </a:lnTo>
                      <a:lnTo>
                        <a:pt x="293" y="154"/>
                      </a:lnTo>
                      <a:lnTo>
                        <a:pt x="308" y="154"/>
                      </a:lnTo>
                      <a:lnTo>
                        <a:pt x="326" y="156"/>
                      </a:lnTo>
                      <a:lnTo>
                        <a:pt x="349" y="159"/>
                      </a:lnTo>
                      <a:lnTo>
                        <a:pt x="376" y="163"/>
                      </a:lnTo>
                      <a:lnTo>
                        <a:pt x="411" y="171"/>
                      </a:lnTo>
                      <a:lnTo>
                        <a:pt x="445" y="182"/>
                      </a:lnTo>
                      <a:lnTo>
                        <a:pt x="472" y="192"/>
                      </a:lnTo>
                      <a:lnTo>
                        <a:pt x="495" y="200"/>
                      </a:lnTo>
                      <a:lnTo>
                        <a:pt x="511" y="209"/>
                      </a:lnTo>
                      <a:lnTo>
                        <a:pt x="525" y="215"/>
                      </a:lnTo>
                      <a:lnTo>
                        <a:pt x="536" y="222"/>
                      </a:lnTo>
                      <a:lnTo>
                        <a:pt x="545" y="227"/>
                      </a:lnTo>
                      <a:lnTo>
                        <a:pt x="554" y="233"/>
                      </a:lnTo>
                      <a:lnTo>
                        <a:pt x="570" y="244"/>
                      </a:lnTo>
                      <a:lnTo>
                        <a:pt x="586" y="254"/>
                      </a:lnTo>
                      <a:lnTo>
                        <a:pt x="602" y="266"/>
                      </a:lnTo>
                      <a:lnTo>
                        <a:pt x="617" y="277"/>
                      </a:lnTo>
                      <a:lnTo>
                        <a:pt x="634" y="288"/>
                      </a:lnTo>
                      <a:lnTo>
                        <a:pt x="651" y="298"/>
                      </a:lnTo>
                      <a:lnTo>
                        <a:pt x="668" y="306"/>
                      </a:lnTo>
                      <a:lnTo>
                        <a:pt x="686" y="312"/>
                      </a:lnTo>
                      <a:lnTo>
                        <a:pt x="699" y="315"/>
                      </a:lnTo>
                      <a:lnTo>
                        <a:pt x="715" y="318"/>
                      </a:lnTo>
                      <a:lnTo>
                        <a:pt x="730" y="319"/>
                      </a:lnTo>
                      <a:lnTo>
                        <a:pt x="745" y="319"/>
                      </a:lnTo>
                      <a:lnTo>
                        <a:pt x="760" y="318"/>
                      </a:lnTo>
                      <a:lnTo>
                        <a:pt x="774" y="315"/>
                      </a:lnTo>
                      <a:lnTo>
                        <a:pt x="787" y="310"/>
                      </a:lnTo>
                      <a:lnTo>
                        <a:pt x="800" y="303"/>
                      </a:lnTo>
                      <a:lnTo>
                        <a:pt x="815" y="294"/>
                      </a:lnTo>
                      <a:lnTo>
                        <a:pt x="828" y="279"/>
                      </a:lnTo>
                      <a:lnTo>
                        <a:pt x="836" y="262"/>
                      </a:lnTo>
                      <a:lnTo>
                        <a:pt x="839" y="242"/>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750" name="Freeform 101"/>
                <p:cNvSpPr>
                  <a:spLocks/>
                </p:cNvSpPr>
                <p:nvPr/>
              </p:nvSpPr>
              <p:spPr bwMode="auto">
                <a:xfrm>
                  <a:off x="4838" y="2408"/>
                  <a:ext cx="145" cy="55"/>
                </a:xfrm>
                <a:custGeom>
                  <a:avLst/>
                  <a:gdLst>
                    <a:gd name="T0" fmla="*/ 0 w 413"/>
                    <a:gd name="T1" fmla="*/ 0 h 156"/>
                    <a:gd name="T2" fmla="*/ 0 w 413"/>
                    <a:gd name="T3" fmla="*/ 0 h 156"/>
                    <a:gd name="T4" fmla="*/ 0 w 413"/>
                    <a:gd name="T5" fmla="*/ 1 h 156"/>
                    <a:gd name="T6" fmla="*/ 1 w 413"/>
                    <a:gd name="T7" fmla="*/ 1 h 156"/>
                    <a:gd name="T8" fmla="*/ 1 w 413"/>
                    <a:gd name="T9" fmla="*/ 2 h 156"/>
                    <a:gd name="T10" fmla="*/ 1 w 413"/>
                    <a:gd name="T11" fmla="*/ 2 h 156"/>
                    <a:gd name="T12" fmla="*/ 2 w 413"/>
                    <a:gd name="T13" fmla="*/ 2 h 156"/>
                    <a:gd name="T14" fmla="*/ 2 w 413"/>
                    <a:gd name="T15" fmla="*/ 2 h 156"/>
                    <a:gd name="T16" fmla="*/ 3 w 413"/>
                    <a:gd name="T17" fmla="*/ 2 h 156"/>
                    <a:gd name="T18" fmla="*/ 4 w 413"/>
                    <a:gd name="T19" fmla="*/ 2 h 156"/>
                    <a:gd name="T20" fmla="*/ 4 w 413"/>
                    <a:gd name="T21" fmla="*/ 2 h 156"/>
                    <a:gd name="T22" fmla="*/ 5 w 413"/>
                    <a:gd name="T23" fmla="*/ 2 h 156"/>
                    <a:gd name="T24" fmla="*/ 5 w 413"/>
                    <a:gd name="T25" fmla="*/ 2 h 156"/>
                    <a:gd name="T26" fmla="*/ 6 w 413"/>
                    <a:gd name="T27" fmla="*/ 1 h 156"/>
                    <a:gd name="T28" fmla="*/ 6 w 413"/>
                    <a:gd name="T29" fmla="*/ 1 h 156"/>
                    <a:gd name="T30" fmla="*/ 6 w 413"/>
                    <a:gd name="T31" fmla="*/ 0 h 156"/>
                    <a:gd name="T32" fmla="*/ 6 w 413"/>
                    <a:gd name="T33" fmla="*/ 0 h 156"/>
                    <a:gd name="T34" fmla="*/ 0 w 413"/>
                    <a:gd name="T35" fmla="*/ 0 h 15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3"/>
                    <a:gd name="T55" fmla="*/ 0 h 156"/>
                    <a:gd name="T56" fmla="*/ 413 w 413"/>
                    <a:gd name="T57" fmla="*/ 156 h 15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3" h="156">
                      <a:moveTo>
                        <a:pt x="0" y="0"/>
                      </a:moveTo>
                      <a:lnTo>
                        <a:pt x="7" y="32"/>
                      </a:lnTo>
                      <a:lnTo>
                        <a:pt x="23" y="62"/>
                      </a:lnTo>
                      <a:lnTo>
                        <a:pt x="42" y="90"/>
                      </a:lnTo>
                      <a:lnTo>
                        <a:pt x="68" y="113"/>
                      </a:lnTo>
                      <a:lnTo>
                        <a:pt x="97" y="131"/>
                      </a:lnTo>
                      <a:lnTo>
                        <a:pt x="130" y="144"/>
                      </a:lnTo>
                      <a:lnTo>
                        <a:pt x="167" y="153"/>
                      </a:lnTo>
                      <a:lnTo>
                        <a:pt x="206" y="156"/>
                      </a:lnTo>
                      <a:lnTo>
                        <a:pt x="246" y="153"/>
                      </a:lnTo>
                      <a:lnTo>
                        <a:pt x="282" y="144"/>
                      </a:lnTo>
                      <a:lnTo>
                        <a:pt x="315" y="131"/>
                      </a:lnTo>
                      <a:lnTo>
                        <a:pt x="346" y="113"/>
                      </a:lnTo>
                      <a:lnTo>
                        <a:pt x="372" y="90"/>
                      </a:lnTo>
                      <a:lnTo>
                        <a:pt x="391" y="62"/>
                      </a:lnTo>
                      <a:lnTo>
                        <a:pt x="405" y="32"/>
                      </a:lnTo>
                      <a:lnTo>
                        <a:pt x="413" y="0"/>
                      </a:lnTo>
                      <a:lnTo>
                        <a:pt x="0" y="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751" name="Freeform 102"/>
                <p:cNvSpPr>
                  <a:spLocks/>
                </p:cNvSpPr>
                <p:nvPr/>
              </p:nvSpPr>
              <p:spPr bwMode="auto">
                <a:xfrm>
                  <a:off x="4854" y="2282"/>
                  <a:ext cx="60" cy="131"/>
                </a:xfrm>
                <a:custGeom>
                  <a:avLst/>
                  <a:gdLst>
                    <a:gd name="T0" fmla="*/ 0 w 170"/>
                    <a:gd name="T1" fmla="*/ 6 h 373"/>
                    <a:gd name="T2" fmla="*/ 2 w 170"/>
                    <a:gd name="T3" fmla="*/ 0 h 373"/>
                    <a:gd name="T4" fmla="*/ 2 w 170"/>
                    <a:gd name="T5" fmla="*/ 0 h 373"/>
                    <a:gd name="T6" fmla="*/ 0 w 170"/>
                    <a:gd name="T7" fmla="*/ 6 h 373"/>
                    <a:gd name="T8" fmla="*/ 0 w 170"/>
                    <a:gd name="T9" fmla="*/ 6 h 373"/>
                    <a:gd name="T10" fmla="*/ 0 60000 65536"/>
                    <a:gd name="T11" fmla="*/ 0 60000 65536"/>
                    <a:gd name="T12" fmla="*/ 0 60000 65536"/>
                    <a:gd name="T13" fmla="*/ 0 60000 65536"/>
                    <a:gd name="T14" fmla="*/ 0 60000 65536"/>
                    <a:gd name="T15" fmla="*/ 0 w 170"/>
                    <a:gd name="T16" fmla="*/ 0 h 373"/>
                    <a:gd name="T17" fmla="*/ 170 w 170"/>
                    <a:gd name="T18" fmla="*/ 373 h 373"/>
                  </a:gdLst>
                  <a:ahLst/>
                  <a:cxnLst>
                    <a:cxn ang="T10">
                      <a:pos x="T0" y="T1"/>
                    </a:cxn>
                    <a:cxn ang="T11">
                      <a:pos x="T2" y="T3"/>
                    </a:cxn>
                    <a:cxn ang="T12">
                      <a:pos x="T4" y="T5"/>
                    </a:cxn>
                    <a:cxn ang="T13">
                      <a:pos x="T6" y="T7"/>
                    </a:cxn>
                    <a:cxn ang="T14">
                      <a:pos x="T8" y="T9"/>
                    </a:cxn>
                  </a:cxnLst>
                  <a:rect l="T15" t="T16" r="T17" b="T18"/>
                  <a:pathLst>
                    <a:path w="170" h="373">
                      <a:moveTo>
                        <a:pt x="28" y="373"/>
                      </a:moveTo>
                      <a:lnTo>
                        <a:pt x="170" y="12"/>
                      </a:lnTo>
                      <a:lnTo>
                        <a:pt x="141" y="0"/>
                      </a:lnTo>
                      <a:lnTo>
                        <a:pt x="0" y="362"/>
                      </a:lnTo>
                      <a:lnTo>
                        <a:pt x="28" y="373"/>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752" name="Freeform 103"/>
                <p:cNvSpPr>
                  <a:spLocks/>
                </p:cNvSpPr>
                <p:nvPr/>
              </p:nvSpPr>
              <p:spPr bwMode="auto">
                <a:xfrm>
                  <a:off x="4908" y="2282"/>
                  <a:ext cx="59" cy="131"/>
                </a:xfrm>
                <a:custGeom>
                  <a:avLst/>
                  <a:gdLst>
                    <a:gd name="T0" fmla="*/ 2 w 168"/>
                    <a:gd name="T1" fmla="*/ 6 h 373"/>
                    <a:gd name="T2" fmla="*/ 0 w 168"/>
                    <a:gd name="T3" fmla="*/ 0 h 373"/>
                    <a:gd name="T4" fmla="*/ 0 w 168"/>
                    <a:gd name="T5" fmla="*/ 0 h 373"/>
                    <a:gd name="T6" fmla="*/ 2 w 168"/>
                    <a:gd name="T7" fmla="*/ 6 h 373"/>
                    <a:gd name="T8" fmla="*/ 2 w 168"/>
                    <a:gd name="T9" fmla="*/ 6 h 373"/>
                    <a:gd name="T10" fmla="*/ 0 60000 65536"/>
                    <a:gd name="T11" fmla="*/ 0 60000 65536"/>
                    <a:gd name="T12" fmla="*/ 0 60000 65536"/>
                    <a:gd name="T13" fmla="*/ 0 60000 65536"/>
                    <a:gd name="T14" fmla="*/ 0 60000 65536"/>
                    <a:gd name="T15" fmla="*/ 0 w 168"/>
                    <a:gd name="T16" fmla="*/ 0 h 373"/>
                    <a:gd name="T17" fmla="*/ 168 w 168"/>
                    <a:gd name="T18" fmla="*/ 373 h 373"/>
                  </a:gdLst>
                  <a:ahLst/>
                  <a:cxnLst>
                    <a:cxn ang="T10">
                      <a:pos x="T0" y="T1"/>
                    </a:cxn>
                    <a:cxn ang="T11">
                      <a:pos x="T2" y="T3"/>
                    </a:cxn>
                    <a:cxn ang="T12">
                      <a:pos x="T4" y="T5"/>
                    </a:cxn>
                    <a:cxn ang="T13">
                      <a:pos x="T6" y="T7"/>
                    </a:cxn>
                    <a:cxn ang="T14">
                      <a:pos x="T8" y="T9"/>
                    </a:cxn>
                  </a:cxnLst>
                  <a:rect l="T15" t="T16" r="T17" b="T18"/>
                  <a:pathLst>
                    <a:path w="168" h="373">
                      <a:moveTo>
                        <a:pt x="141" y="373"/>
                      </a:moveTo>
                      <a:lnTo>
                        <a:pt x="0" y="12"/>
                      </a:lnTo>
                      <a:lnTo>
                        <a:pt x="27" y="0"/>
                      </a:lnTo>
                      <a:lnTo>
                        <a:pt x="168" y="362"/>
                      </a:lnTo>
                      <a:lnTo>
                        <a:pt x="141" y="373"/>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753" name="Freeform 104"/>
                <p:cNvSpPr>
                  <a:spLocks/>
                </p:cNvSpPr>
                <p:nvPr/>
              </p:nvSpPr>
              <p:spPr bwMode="auto">
                <a:xfrm>
                  <a:off x="5087" y="2464"/>
                  <a:ext cx="146" cy="55"/>
                </a:xfrm>
                <a:custGeom>
                  <a:avLst/>
                  <a:gdLst>
                    <a:gd name="T0" fmla="*/ 0 w 413"/>
                    <a:gd name="T1" fmla="*/ 0 h 158"/>
                    <a:gd name="T2" fmla="*/ 0 w 413"/>
                    <a:gd name="T3" fmla="*/ 0 h 158"/>
                    <a:gd name="T4" fmla="*/ 0 w 413"/>
                    <a:gd name="T5" fmla="*/ 1 h 158"/>
                    <a:gd name="T6" fmla="*/ 1 w 413"/>
                    <a:gd name="T7" fmla="*/ 1 h 158"/>
                    <a:gd name="T8" fmla="*/ 1 w 413"/>
                    <a:gd name="T9" fmla="*/ 2 h 158"/>
                    <a:gd name="T10" fmla="*/ 1 w 413"/>
                    <a:gd name="T11" fmla="*/ 2 h 158"/>
                    <a:gd name="T12" fmla="*/ 2 w 413"/>
                    <a:gd name="T13" fmla="*/ 2 h 158"/>
                    <a:gd name="T14" fmla="*/ 2 w 413"/>
                    <a:gd name="T15" fmla="*/ 2 h 158"/>
                    <a:gd name="T16" fmla="*/ 3 w 413"/>
                    <a:gd name="T17" fmla="*/ 2 h 158"/>
                    <a:gd name="T18" fmla="*/ 4 w 413"/>
                    <a:gd name="T19" fmla="*/ 2 h 158"/>
                    <a:gd name="T20" fmla="*/ 4 w 413"/>
                    <a:gd name="T21" fmla="*/ 2 h 158"/>
                    <a:gd name="T22" fmla="*/ 5 w 413"/>
                    <a:gd name="T23" fmla="*/ 2 h 158"/>
                    <a:gd name="T24" fmla="*/ 5 w 413"/>
                    <a:gd name="T25" fmla="*/ 2 h 158"/>
                    <a:gd name="T26" fmla="*/ 6 w 413"/>
                    <a:gd name="T27" fmla="*/ 1 h 158"/>
                    <a:gd name="T28" fmla="*/ 6 w 413"/>
                    <a:gd name="T29" fmla="*/ 1 h 158"/>
                    <a:gd name="T30" fmla="*/ 6 w 413"/>
                    <a:gd name="T31" fmla="*/ 0 h 158"/>
                    <a:gd name="T32" fmla="*/ 6 w 413"/>
                    <a:gd name="T33" fmla="*/ 0 h 158"/>
                    <a:gd name="T34" fmla="*/ 0 w 413"/>
                    <a:gd name="T35" fmla="*/ 0 h 15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3"/>
                    <a:gd name="T55" fmla="*/ 0 h 158"/>
                    <a:gd name="T56" fmla="*/ 413 w 413"/>
                    <a:gd name="T57" fmla="*/ 158 h 15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3" h="158">
                      <a:moveTo>
                        <a:pt x="0" y="0"/>
                      </a:moveTo>
                      <a:lnTo>
                        <a:pt x="8" y="32"/>
                      </a:lnTo>
                      <a:lnTo>
                        <a:pt x="21" y="62"/>
                      </a:lnTo>
                      <a:lnTo>
                        <a:pt x="41" y="88"/>
                      </a:lnTo>
                      <a:lnTo>
                        <a:pt x="67" y="112"/>
                      </a:lnTo>
                      <a:lnTo>
                        <a:pt x="97" y="130"/>
                      </a:lnTo>
                      <a:lnTo>
                        <a:pt x="130" y="146"/>
                      </a:lnTo>
                      <a:lnTo>
                        <a:pt x="167" y="155"/>
                      </a:lnTo>
                      <a:lnTo>
                        <a:pt x="206" y="158"/>
                      </a:lnTo>
                      <a:lnTo>
                        <a:pt x="246" y="155"/>
                      </a:lnTo>
                      <a:lnTo>
                        <a:pt x="282" y="146"/>
                      </a:lnTo>
                      <a:lnTo>
                        <a:pt x="315" y="130"/>
                      </a:lnTo>
                      <a:lnTo>
                        <a:pt x="344" y="112"/>
                      </a:lnTo>
                      <a:lnTo>
                        <a:pt x="370" y="88"/>
                      </a:lnTo>
                      <a:lnTo>
                        <a:pt x="390" y="62"/>
                      </a:lnTo>
                      <a:lnTo>
                        <a:pt x="405" y="32"/>
                      </a:lnTo>
                      <a:lnTo>
                        <a:pt x="413" y="0"/>
                      </a:lnTo>
                      <a:lnTo>
                        <a:pt x="0" y="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754" name="Freeform 105"/>
                <p:cNvSpPr>
                  <a:spLocks/>
                </p:cNvSpPr>
                <p:nvPr/>
              </p:nvSpPr>
              <p:spPr bwMode="auto">
                <a:xfrm>
                  <a:off x="5103" y="2338"/>
                  <a:ext cx="60" cy="130"/>
                </a:xfrm>
                <a:custGeom>
                  <a:avLst/>
                  <a:gdLst>
                    <a:gd name="T0" fmla="*/ 0 w 170"/>
                    <a:gd name="T1" fmla="*/ 6 h 370"/>
                    <a:gd name="T2" fmla="*/ 2 w 170"/>
                    <a:gd name="T3" fmla="*/ 0 h 370"/>
                    <a:gd name="T4" fmla="*/ 2 w 170"/>
                    <a:gd name="T5" fmla="*/ 0 h 370"/>
                    <a:gd name="T6" fmla="*/ 0 w 170"/>
                    <a:gd name="T7" fmla="*/ 5 h 370"/>
                    <a:gd name="T8" fmla="*/ 0 w 170"/>
                    <a:gd name="T9" fmla="*/ 6 h 370"/>
                    <a:gd name="T10" fmla="*/ 0 60000 65536"/>
                    <a:gd name="T11" fmla="*/ 0 60000 65536"/>
                    <a:gd name="T12" fmla="*/ 0 60000 65536"/>
                    <a:gd name="T13" fmla="*/ 0 60000 65536"/>
                    <a:gd name="T14" fmla="*/ 0 60000 65536"/>
                    <a:gd name="T15" fmla="*/ 0 w 170"/>
                    <a:gd name="T16" fmla="*/ 0 h 370"/>
                    <a:gd name="T17" fmla="*/ 170 w 170"/>
                    <a:gd name="T18" fmla="*/ 370 h 370"/>
                  </a:gdLst>
                  <a:ahLst/>
                  <a:cxnLst>
                    <a:cxn ang="T10">
                      <a:pos x="T0" y="T1"/>
                    </a:cxn>
                    <a:cxn ang="T11">
                      <a:pos x="T2" y="T3"/>
                    </a:cxn>
                    <a:cxn ang="T12">
                      <a:pos x="T4" y="T5"/>
                    </a:cxn>
                    <a:cxn ang="T13">
                      <a:pos x="T6" y="T7"/>
                    </a:cxn>
                    <a:cxn ang="T14">
                      <a:pos x="T8" y="T9"/>
                    </a:cxn>
                  </a:cxnLst>
                  <a:rect l="T15" t="T16" r="T17" b="T18"/>
                  <a:pathLst>
                    <a:path w="170" h="370">
                      <a:moveTo>
                        <a:pt x="29" y="370"/>
                      </a:moveTo>
                      <a:lnTo>
                        <a:pt x="170" y="11"/>
                      </a:lnTo>
                      <a:lnTo>
                        <a:pt x="143" y="0"/>
                      </a:lnTo>
                      <a:lnTo>
                        <a:pt x="0" y="360"/>
                      </a:lnTo>
                      <a:lnTo>
                        <a:pt x="29" y="37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755" name="Freeform 106"/>
                <p:cNvSpPr>
                  <a:spLocks/>
                </p:cNvSpPr>
                <p:nvPr/>
              </p:nvSpPr>
              <p:spPr bwMode="auto">
                <a:xfrm>
                  <a:off x="5157" y="2338"/>
                  <a:ext cx="60" cy="130"/>
                </a:xfrm>
                <a:custGeom>
                  <a:avLst/>
                  <a:gdLst>
                    <a:gd name="T0" fmla="*/ 2 w 170"/>
                    <a:gd name="T1" fmla="*/ 6 h 370"/>
                    <a:gd name="T2" fmla="*/ 0 w 170"/>
                    <a:gd name="T3" fmla="*/ 0 h 370"/>
                    <a:gd name="T4" fmla="*/ 0 w 170"/>
                    <a:gd name="T5" fmla="*/ 0 h 370"/>
                    <a:gd name="T6" fmla="*/ 2 w 170"/>
                    <a:gd name="T7" fmla="*/ 5 h 370"/>
                    <a:gd name="T8" fmla="*/ 2 w 170"/>
                    <a:gd name="T9" fmla="*/ 6 h 370"/>
                    <a:gd name="T10" fmla="*/ 0 60000 65536"/>
                    <a:gd name="T11" fmla="*/ 0 60000 65536"/>
                    <a:gd name="T12" fmla="*/ 0 60000 65536"/>
                    <a:gd name="T13" fmla="*/ 0 60000 65536"/>
                    <a:gd name="T14" fmla="*/ 0 60000 65536"/>
                    <a:gd name="T15" fmla="*/ 0 w 170"/>
                    <a:gd name="T16" fmla="*/ 0 h 370"/>
                    <a:gd name="T17" fmla="*/ 170 w 170"/>
                    <a:gd name="T18" fmla="*/ 370 h 370"/>
                  </a:gdLst>
                  <a:ahLst/>
                  <a:cxnLst>
                    <a:cxn ang="T10">
                      <a:pos x="T0" y="T1"/>
                    </a:cxn>
                    <a:cxn ang="T11">
                      <a:pos x="T2" y="T3"/>
                    </a:cxn>
                    <a:cxn ang="T12">
                      <a:pos x="T4" y="T5"/>
                    </a:cxn>
                    <a:cxn ang="T13">
                      <a:pos x="T6" y="T7"/>
                    </a:cxn>
                    <a:cxn ang="T14">
                      <a:pos x="T8" y="T9"/>
                    </a:cxn>
                  </a:cxnLst>
                  <a:rect l="T15" t="T16" r="T17" b="T18"/>
                  <a:pathLst>
                    <a:path w="170" h="370">
                      <a:moveTo>
                        <a:pt x="141" y="370"/>
                      </a:moveTo>
                      <a:lnTo>
                        <a:pt x="0" y="11"/>
                      </a:lnTo>
                      <a:lnTo>
                        <a:pt x="29" y="0"/>
                      </a:lnTo>
                      <a:lnTo>
                        <a:pt x="170" y="360"/>
                      </a:lnTo>
                      <a:lnTo>
                        <a:pt x="141" y="37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756" name="Rectangle 107"/>
                <p:cNvSpPr>
                  <a:spLocks noChangeArrowheads="1"/>
                </p:cNvSpPr>
                <p:nvPr/>
              </p:nvSpPr>
              <p:spPr bwMode="auto">
                <a:xfrm>
                  <a:off x="5014" y="2271"/>
                  <a:ext cx="31" cy="119"/>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7757" name="Rectangle 108"/>
                <p:cNvSpPr>
                  <a:spLocks noChangeArrowheads="1"/>
                </p:cNvSpPr>
                <p:nvPr/>
              </p:nvSpPr>
              <p:spPr bwMode="auto">
                <a:xfrm>
                  <a:off x="5004" y="2355"/>
                  <a:ext cx="50" cy="191"/>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7758" name="Freeform 109"/>
                <p:cNvSpPr>
                  <a:spLocks/>
                </p:cNvSpPr>
                <p:nvPr/>
              </p:nvSpPr>
              <p:spPr bwMode="auto">
                <a:xfrm>
                  <a:off x="5008" y="2218"/>
                  <a:ext cx="45" cy="46"/>
                </a:xfrm>
                <a:custGeom>
                  <a:avLst/>
                  <a:gdLst>
                    <a:gd name="T0" fmla="*/ 1 w 129"/>
                    <a:gd name="T1" fmla="*/ 2 h 128"/>
                    <a:gd name="T2" fmla="*/ 1 w 129"/>
                    <a:gd name="T3" fmla="*/ 2 h 128"/>
                    <a:gd name="T4" fmla="*/ 1 w 129"/>
                    <a:gd name="T5" fmla="*/ 2 h 128"/>
                    <a:gd name="T6" fmla="*/ 1 w 129"/>
                    <a:gd name="T7" fmla="*/ 2 h 128"/>
                    <a:gd name="T8" fmla="*/ 2 w 129"/>
                    <a:gd name="T9" fmla="*/ 2 h 128"/>
                    <a:gd name="T10" fmla="*/ 2 w 129"/>
                    <a:gd name="T11" fmla="*/ 2 h 128"/>
                    <a:gd name="T12" fmla="*/ 2 w 129"/>
                    <a:gd name="T13" fmla="*/ 1 h 128"/>
                    <a:gd name="T14" fmla="*/ 2 w 129"/>
                    <a:gd name="T15" fmla="*/ 1 h 128"/>
                    <a:gd name="T16" fmla="*/ 2 w 129"/>
                    <a:gd name="T17" fmla="*/ 1 h 128"/>
                    <a:gd name="T18" fmla="*/ 2 w 129"/>
                    <a:gd name="T19" fmla="*/ 1 h 128"/>
                    <a:gd name="T20" fmla="*/ 2 w 129"/>
                    <a:gd name="T21" fmla="*/ 1 h 128"/>
                    <a:gd name="T22" fmla="*/ 2 w 129"/>
                    <a:gd name="T23" fmla="*/ 0 h 128"/>
                    <a:gd name="T24" fmla="*/ 2 w 129"/>
                    <a:gd name="T25" fmla="*/ 0 h 128"/>
                    <a:gd name="T26" fmla="*/ 1 w 129"/>
                    <a:gd name="T27" fmla="*/ 0 h 128"/>
                    <a:gd name="T28" fmla="*/ 1 w 129"/>
                    <a:gd name="T29" fmla="*/ 0 h 128"/>
                    <a:gd name="T30" fmla="*/ 1 w 129"/>
                    <a:gd name="T31" fmla="*/ 0 h 128"/>
                    <a:gd name="T32" fmla="*/ 1 w 129"/>
                    <a:gd name="T33" fmla="*/ 0 h 128"/>
                    <a:gd name="T34" fmla="*/ 1 w 129"/>
                    <a:gd name="T35" fmla="*/ 0 h 128"/>
                    <a:gd name="T36" fmla="*/ 1 w 129"/>
                    <a:gd name="T37" fmla="*/ 0 h 128"/>
                    <a:gd name="T38" fmla="*/ 0 w 129"/>
                    <a:gd name="T39" fmla="*/ 0 h 128"/>
                    <a:gd name="T40" fmla="*/ 0 w 129"/>
                    <a:gd name="T41" fmla="*/ 0 h 128"/>
                    <a:gd name="T42" fmla="*/ 0 w 129"/>
                    <a:gd name="T43" fmla="*/ 0 h 128"/>
                    <a:gd name="T44" fmla="*/ 0 w 129"/>
                    <a:gd name="T45" fmla="*/ 1 h 128"/>
                    <a:gd name="T46" fmla="*/ 0 w 129"/>
                    <a:gd name="T47" fmla="*/ 1 h 128"/>
                    <a:gd name="T48" fmla="*/ 0 w 129"/>
                    <a:gd name="T49" fmla="*/ 1 h 128"/>
                    <a:gd name="T50" fmla="*/ 0 w 129"/>
                    <a:gd name="T51" fmla="*/ 1 h 128"/>
                    <a:gd name="T52" fmla="*/ 0 w 129"/>
                    <a:gd name="T53" fmla="*/ 1 h 128"/>
                    <a:gd name="T54" fmla="*/ 0 w 129"/>
                    <a:gd name="T55" fmla="*/ 2 h 128"/>
                    <a:gd name="T56" fmla="*/ 0 w 129"/>
                    <a:gd name="T57" fmla="*/ 2 h 128"/>
                    <a:gd name="T58" fmla="*/ 0 w 129"/>
                    <a:gd name="T59" fmla="*/ 2 h 128"/>
                    <a:gd name="T60" fmla="*/ 1 w 129"/>
                    <a:gd name="T61" fmla="*/ 2 h 128"/>
                    <a:gd name="T62" fmla="*/ 1 w 129"/>
                    <a:gd name="T63" fmla="*/ 2 h 128"/>
                    <a:gd name="T64" fmla="*/ 1 w 129"/>
                    <a:gd name="T65" fmla="*/ 2 h 12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9"/>
                    <a:gd name="T100" fmla="*/ 0 h 128"/>
                    <a:gd name="T101" fmla="*/ 129 w 129"/>
                    <a:gd name="T102" fmla="*/ 128 h 12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9" h="128">
                      <a:moveTo>
                        <a:pt x="64" y="128"/>
                      </a:moveTo>
                      <a:lnTo>
                        <a:pt x="78" y="127"/>
                      </a:lnTo>
                      <a:lnTo>
                        <a:pt x="90" y="124"/>
                      </a:lnTo>
                      <a:lnTo>
                        <a:pt x="100" y="118"/>
                      </a:lnTo>
                      <a:lnTo>
                        <a:pt x="111" y="110"/>
                      </a:lnTo>
                      <a:lnTo>
                        <a:pt x="119" y="100"/>
                      </a:lnTo>
                      <a:lnTo>
                        <a:pt x="125" y="89"/>
                      </a:lnTo>
                      <a:lnTo>
                        <a:pt x="128" y="77"/>
                      </a:lnTo>
                      <a:lnTo>
                        <a:pt x="129" y="65"/>
                      </a:lnTo>
                      <a:lnTo>
                        <a:pt x="128" y="51"/>
                      </a:lnTo>
                      <a:lnTo>
                        <a:pt x="125" y="39"/>
                      </a:lnTo>
                      <a:lnTo>
                        <a:pt x="119" y="28"/>
                      </a:lnTo>
                      <a:lnTo>
                        <a:pt x="111" y="18"/>
                      </a:lnTo>
                      <a:lnTo>
                        <a:pt x="100" y="10"/>
                      </a:lnTo>
                      <a:lnTo>
                        <a:pt x="90" y="4"/>
                      </a:lnTo>
                      <a:lnTo>
                        <a:pt x="78" y="1"/>
                      </a:lnTo>
                      <a:lnTo>
                        <a:pt x="64" y="0"/>
                      </a:lnTo>
                      <a:lnTo>
                        <a:pt x="52" y="1"/>
                      </a:lnTo>
                      <a:lnTo>
                        <a:pt x="40" y="4"/>
                      </a:lnTo>
                      <a:lnTo>
                        <a:pt x="29" y="10"/>
                      </a:lnTo>
                      <a:lnTo>
                        <a:pt x="19" y="18"/>
                      </a:lnTo>
                      <a:lnTo>
                        <a:pt x="11" y="28"/>
                      </a:lnTo>
                      <a:lnTo>
                        <a:pt x="5" y="39"/>
                      </a:lnTo>
                      <a:lnTo>
                        <a:pt x="2" y="51"/>
                      </a:lnTo>
                      <a:lnTo>
                        <a:pt x="0" y="65"/>
                      </a:lnTo>
                      <a:lnTo>
                        <a:pt x="2" y="77"/>
                      </a:lnTo>
                      <a:lnTo>
                        <a:pt x="5" y="89"/>
                      </a:lnTo>
                      <a:lnTo>
                        <a:pt x="11" y="100"/>
                      </a:lnTo>
                      <a:lnTo>
                        <a:pt x="19" y="110"/>
                      </a:lnTo>
                      <a:lnTo>
                        <a:pt x="29" y="118"/>
                      </a:lnTo>
                      <a:lnTo>
                        <a:pt x="40" y="124"/>
                      </a:lnTo>
                      <a:lnTo>
                        <a:pt x="52" y="127"/>
                      </a:lnTo>
                      <a:lnTo>
                        <a:pt x="64" y="128"/>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759" name="Rectangle 110"/>
                <p:cNvSpPr>
                  <a:spLocks noChangeArrowheads="1"/>
                </p:cNvSpPr>
                <p:nvPr/>
              </p:nvSpPr>
              <p:spPr bwMode="auto">
                <a:xfrm>
                  <a:off x="4891" y="2537"/>
                  <a:ext cx="276" cy="36"/>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grpSp>
        <p:sp>
          <p:nvSpPr>
            <p:cNvPr id="27745" name="Text Box 111"/>
            <p:cNvSpPr txBox="1">
              <a:spLocks noChangeArrowheads="1"/>
            </p:cNvSpPr>
            <p:nvPr/>
          </p:nvSpPr>
          <p:spPr bwMode="auto">
            <a:xfrm>
              <a:off x="2119" y="794"/>
              <a:ext cx="546"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1800" b="1"/>
                <a:t>Dana</a:t>
              </a:r>
              <a:br>
                <a:rPr lang="en-US" sz="1800" b="1"/>
              </a:br>
              <a:r>
                <a:rPr lang="en-US" sz="1800" b="1"/>
                <a:t>Evans</a:t>
              </a:r>
            </a:p>
          </p:txBody>
        </p:sp>
        <p:sp>
          <p:nvSpPr>
            <p:cNvPr id="27746" name="Line 112"/>
            <p:cNvSpPr>
              <a:spLocks noChangeShapeType="1"/>
            </p:cNvSpPr>
            <p:nvPr/>
          </p:nvSpPr>
          <p:spPr bwMode="auto">
            <a:xfrm>
              <a:off x="1162" y="999"/>
              <a:ext cx="316" cy="0"/>
            </a:xfrm>
            <a:prstGeom prst="line">
              <a:avLst/>
            </a:prstGeom>
            <a:noFill/>
            <a:ln w="28575">
              <a:solidFill>
                <a:srgbClr val="777777"/>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27676" name="Group 113"/>
          <p:cNvGrpSpPr>
            <a:grpSpLocks/>
          </p:cNvGrpSpPr>
          <p:nvPr/>
        </p:nvGrpSpPr>
        <p:grpSpPr bwMode="auto">
          <a:xfrm>
            <a:off x="2970213" y="2152650"/>
            <a:ext cx="1062037" cy="2457450"/>
            <a:chOff x="1871" y="1414"/>
            <a:chExt cx="669" cy="1548"/>
          </a:xfrm>
        </p:grpSpPr>
        <p:grpSp>
          <p:nvGrpSpPr>
            <p:cNvPr id="27687" name="Group 114"/>
            <p:cNvGrpSpPr>
              <a:grpSpLocks/>
            </p:cNvGrpSpPr>
            <p:nvPr/>
          </p:nvGrpSpPr>
          <p:grpSpPr bwMode="auto">
            <a:xfrm>
              <a:off x="2219" y="2651"/>
              <a:ext cx="321" cy="311"/>
              <a:chOff x="4200" y="2899"/>
              <a:chExt cx="915" cy="885"/>
            </a:xfrm>
          </p:grpSpPr>
          <p:sp>
            <p:nvSpPr>
              <p:cNvPr id="27727" name="Rectangle 115"/>
              <p:cNvSpPr>
                <a:spLocks noChangeArrowheads="1"/>
              </p:cNvSpPr>
              <p:nvPr/>
            </p:nvSpPr>
            <p:spPr bwMode="auto">
              <a:xfrm>
                <a:off x="4342" y="2960"/>
                <a:ext cx="771" cy="824"/>
              </a:xfrm>
              <a:prstGeom prst="rect">
                <a:avLst/>
              </a:prstGeom>
              <a:solidFill>
                <a:srgbClr val="CC9900"/>
              </a:solidFill>
              <a:ln w="12700" algn="ctr">
                <a:solidFill>
                  <a:schemeClr val="bg1"/>
                </a:solidFill>
                <a:miter lim="800000"/>
                <a:headEnd/>
                <a:tailEnd/>
              </a:ln>
            </p:spPr>
            <p:txBody>
              <a:bodyPr lIns="0" tIns="0" rIns="0" bIns="0" anchor="ctr">
                <a:spAutoFit/>
              </a:bodyPr>
              <a:lstStyle/>
              <a:p>
                <a:endParaRPr lang="en-US"/>
              </a:p>
            </p:txBody>
          </p:sp>
          <p:sp>
            <p:nvSpPr>
              <p:cNvPr id="27728" name="AutoShape 116"/>
              <p:cNvSpPr>
                <a:spLocks noChangeArrowheads="1"/>
              </p:cNvSpPr>
              <p:nvPr/>
            </p:nvSpPr>
            <p:spPr bwMode="auto">
              <a:xfrm>
                <a:off x="4283" y="2958"/>
                <a:ext cx="832" cy="774"/>
              </a:xfrm>
              <a:prstGeom prst="parallelogram">
                <a:avLst>
                  <a:gd name="adj" fmla="val 8371"/>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27729" name="AutoShape 117"/>
              <p:cNvSpPr>
                <a:spLocks noChangeArrowheads="1"/>
              </p:cNvSpPr>
              <p:nvPr/>
            </p:nvSpPr>
            <p:spPr bwMode="auto">
              <a:xfrm>
                <a:off x="4303" y="2984"/>
                <a:ext cx="788" cy="765"/>
              </a:xfrm>
              <a:prstGeom prst="parallelogram">
                <a:avLst>
                  <a:gd name="adj" fmla="val 8021"/>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27730" name="AutoShape 118"/>
              <p:cNvSpPr>
                <a:spLocks noChangeArrowheads="1"/>
              </p:cNvSpPr>
              <p:nvPr/>
            </p:nvSpPr>
            <p:spPr bwMode="auto">
              <a:xfrm>
                <a:off x="4200" y="2960"/>
                <a:ext cx="912" cy="807"/>
              </a:xfrm>
              <a:prstGeom prst="parallelogram">
                <a:avLst>
                  <a:gd name="adj" fmla="val 17627"/>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27731" name="Freeform 119"/>
              <p:cNvSpPr>
                <a:spLocks/>
              </p:cNvSpPr>
              <p:nvPr/>
            </p:nvSpPr>
            <p:spPr bwMode="auto">
              <a:xfrm>
                <a:off x="4374"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7732" name="Freeform 120"/>
              <p:cNvSpPr>
                <a:spLocks/>
              </p:cNvSpPr>
              <p:nvPr/>
            </p:nvSpPr>
            <p:spPr bwMode="auto">
              <a:xfrm>
                <a:off x="4470"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7733" name="Freeform 121"/>
              <p:cNvSpPr>
                <a:spLocks/>
              </p:cNvSpPr>
              <p:nvPr/>
            </p:nvSpPr>
            <p:spPr bwMode="auto">
              <a:xfrm>
                <a:off x="4566"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7734" name="Freeform 122"/>
              <p:cNvSpPr>
                <a:spLocks/>
              </p:cNvSpPr>
              <p:nvPr/>
            </p:nvSpPr>
            <p:spPr bwMode="auto">
              <a:xfrm>
                <a:off x="4662"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7735" name="Freeform 123"/>
              <p:cNvSpPr>
                <a:spLocks/>
              </p:cNvSpPr>
              <p:nvPr/>
            </p:nvSpPr>
            <p:spPr bwMode="auto">
              <a:xfrm>
                <a:off x="4758"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7736" name="Freeform 124"/>
              <p:cNvSpPr>
                <a:spLocks/>
              </p:cNvSpPr>
              <p:nvPr/>
            </p:nvSpPr>
            <p:spPr bwMode="auto">
              <a:xfrm>
                <a:off x="4854"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7737" name="Freeform 125"/>
              <p:cNvSpPr>
                <a:spLocks/>
              </p:cNvSpPr>
              <p:nvPr/>
            </p:nvSpPr>
            <p:spPr bwMode="auto">
              <a:xfrm>
                <a:off x="4950" y="2902"/>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7738" name="Line 126"/>
              <p:cNvSpPr>
                <a:spLocks noChangeShapeType="1"/>
              </p:cNvSpPr>
              <p:nvPr/>
            </p:nvSpPr>
            <p:spPr bwMode="auto">
              <a:xfrm>
                <a:off x="4386" y="3171"/>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7739" name="Line 127"/>
              <p:cNvSpPr>
                <a:spLocks noChangeShapeType="1"/>
              </p:cNvSpPr>
              <p:nvPr/>
            </p:nvSpPr>
            <p:spPr bwMode="auto">
              <a:xfrm>
                <a:off x="4359" y="3267"/>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7740" name="Line 128"/>
              <p:cNvSpPr>
                <a:spLocks noChangeShapeType="1"/>
              </p:cNvSpPr>
              <p:nvPr/>
            </p:nvSpPr>
            <p:spPr bwMode="auto">
              <a:xfrm>
                <a:off x="4692" y="3363"/>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7741" name="Line 129"/>
              <p:cNvSpPr>
                <a:spLocks noChangeShapeType="1"/>
              </p:cNvSpPr>
              <p:nvPr/>
            </p:nvSpPr>
            <p:spPr bwMode="auto">
              <a:xfrm>
                <a:off x="4332" y="3459"/>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7742" name="Line 130"/>
              <p:cNvSpPr>
                <a:spLocks noChangeShapeType="1"/>
              </p:cNvSpPr>
              <p:nvPr/>
            </p:nvSpPr>
            <p:spPr bwMode="auto">
              <a:xfrm>
                <a:off x="4656" y="3555"/>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7743" name="Line 131"/>
              <p:cNvSpPr>
                <a:spLocks noChangeShapeType="1"/>
              </p:cNvSpPr>
              <p:nvPr/>
            </p:nvSpPr>
            <p:spPr bwMode="auto">
              <a:xfrm>
                <a:off x="4638" y="3651"/>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27688" name="AutoShape 132"/>
            <p:cNvSpPr>
              <a:spLocks noChangeArrowheads="1"/>
            </p:cNvSpPr>
            <p:nvPr/>
          </p:nvSpPr>
          <p:spPr bwMode="auto">
            <a:xfrm>
              <a:off x="1884" y="2675"/>
              <a:ext cx="368" cy="262"/>
            </a:xfrm>
            <a:prstGeom prst="rightArrow">
              <a:avLst>
                <a:gd name="adj1" fmla="val 50000"/>
                <a:gd name="adj2" fmla="val 35115"/>
              </a:avLst>
            </a:prstGeom>
            <a:gradFill rotWithShape="1">
              <a:gsLst>
                <a:gs pos="0">
                  <a:srgbClr val="CCFFCC"/>
                </a:gs>
                <a:gs pos="100000">
                  <a:srgbClr val="000000"/>
                </a:gs>
              </a:gsLst>
              <a:lin ang="0" scaled="1"/>
            </a:gradFill>
            <a:ln w="12700" algn="ctr">
              <a:solidFill>
                <a:schemeClr val="bg1"/>
              </a:solidFill>
              <a:miter lim="800000"/>
              <a:headEnd/>
              <a:tailEnd/>
            </a:ln>
          </p:spPr>
          <p:txBody>
            <a:bodyPr lIns="0" tIns="0" rIns="0" bIns="0" anchor="ctr">
              <a:spAutoFit/>
            </a:bodyPr>
            <a:lstStyle/>
            <a:p>
              <a:endParaRPr lang="en-US"/>
            </a:p>
          </p:txBody>
        </p:sp>
        <p:grpSp>
          <p:nvGrpSpPr>
            <p:cNvPr id="27689" name="Group 133"/>
            <p:cNvGrpSpPr>
              <a:grpSpLocks/>
            </p:cNvGrpSpPr>
            <p:nvPr/>
          </p:nvGrpSpPr>
          <p:grpSpPr bwMode="auto">
            <a:xfrm>
              <a:off x="2206" y="2042"/>
              <a:ext cx="321" cy="311"/>
              <a:chOff x="4200" y="2899"/>
              <a:chExt cx="915" cy="885"/>
            </a:xfrm>
          </p:grpSpPr>
          <p:sp>
            <p:nvSpPr>
              <p:cNvPr id="27710" name="Rectangle 134"/>
              <p:cNvSpPr>
                <a:spLocks noChangeArrowheads="1"/>
              </p:cNvSpPr>
              <p:nvPr/>
            </p:nvSpPr>
            <p:spPr bwMode="auto">
              <a:xfrm>
                <a:off x="4342" y="2960"/>
                <a:ext cx="771" cy="824"/>
              </a:xfrm>
              <a:prstGeom prst="rect">
                <a:avLst/>
              </a:prstGeom>
              <a:solidFill>
                <a:srgbClr val="CC9900"/>
              </a:solidFill>
              <a:ln w="12700" algn="ctr">
                <a:solidFill>
                  <a:schemeClr val="bg1"/>
                </a:solidFill>
                <a:miter lim="800000"/>
                <a:headEnd/>
                <a:tailEnd/>
              </a:ln>
            </p:spPr>
            <p:txBody>
              <a:bodyPr lIns="0" tIns="0" rIns="0" bIns="0" anchor="ctr">
                <a:spAutoFit/>
              </a:bodyPr>
              <a:lstStyle/>
              <a:p>
                <a:endParaRPr lang="en-US"/>
              </a:p>
            </p:txBody>
          </p:sp>
          <p:sp>
            <p:nvSpPr>
              <p:cNvPr id="27711" name="AutoShape 135"/>
              <p:cNvSpPr>
                <a:spLocks noChangeArrowheads="1"/>
              </p:cNvSpPr>
              <p:nvPr/>
            </p:nvSpPr>
            <p:spPr bwMode="auto">
              <a:xfrm>
                <a:off x="4283" y="2958"/>
                <a:ext cx="832" cy="774"/>
              </a:xfrm>
              <a:prstGeom prst="parallelogram">
                <a:avLst>
                  <a:gd name="adj" fmla="val 8371"/>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27712" name="AutoShape 136"/>
              <p:cNvSpPr>
                <a:spLocks noChangeArrowheads="1"/>
              </p:cNvSpPr>
              <p:nvPr/>
            </p:nvSpPr>
            <p:spPr bwMode="auto">
              <a:xfrm>
                <a:off x="4303" y="2984"/>
                <a:ext cx="788" cy="765"/>
              </a:xfrm>
              <a:prstGeom prst="parallelogram">
                <a:avLst>
                  <a:gd name="adj" fmla="val 8021"/>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27713" name="AutoShape 137"/>
              <p:cNvSpPr>
                <a:spLocks noChangeArrowheads="1"/>
              </p:cNvSpPr>
              <p:nvPr/>
            </p:nvSpPr>
            <p:spPr bwMode="auto">
              <a:xfrm>
                <a:off x="4200" y="2960"/>
                <a:ext cx="912" cy="807"/>
              </a:xfrm>
              <a:prstGeom prst="parallelogram">
                <a:avLst>
                  <a:gd name="adj" fmla="val 17627"/>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27714" name="Freeform 138"/>
              <p:cNvSpPr>
                <a:spLocks/>
              </p:cNvSpPr>
              <p:nvPr/>
            </p:nvSpPr>
            <p:spPr bwMode="auto">
              <a:xfrm>
                <a:off x="4374"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7715" name="Freeform 139"/>
              <p:cNvSpPr>
                <a:spLocks/>
              </p:cNvSpPr>
              <p:nvPr/>
            </p:nvSpPr>
            <p:spPr bwMode="auto">
              <a:xfrm>
                <a:off x="4470"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7716" name="Freeform 140"/>
              <p:cNvSpPr>
                <a:spLocks/>
              </p:cNvSpPr>
              <p:nvPr/>
            </p:nvSpPr>
            <p:spPr bwMode="auto">
              <a:xfrm>
                <a:off x="4566"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7717" name="Freeform 141"/>
              <p:cNvSpPr>
                <a:spLocks/>
              </p:cNvSpPr>
              <p:nvPr/>
            </p:nvSpPr>
            <p:spPr bwMode="auto">
              <a:xfrm>
                <a:off x="4662"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7718" name="Freeform 142"/>
              <p:cNvSpPr>
                <a:spLocks/>
              </p:cNvSpPr>
              <p:nvPr/>
            </p:nvSpPr>
            <p:spPr bwMode="auto">
              <a:xfrm>
                <a:off x="4758"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7719" name="Freeform 143"/>
              <p:cNvSpPr>
                <a:spLocks/>
              </p:cNvSpPr>
              <p:nvPr/>
            </p:nvSpPr>
            <p:spPr bwMode="auto">
              <a:xfrm>
                <a:off x="4854"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7720" name="Freeform 144"/>
              <p:cNvSpPr>
                <a:spLocks/>
              </p:cNvSpPr>
              <p:nvPr/>
            </p:nvSpPr>
            <p:spPr bwMode="auto">
              <a:xfrm>
                <a:off x="4950" y="2902"/>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7721" name="Line 145"/>
              <p:cNvSpPr>
                <a:spLocks noChangeShapeType="1"/>
              </p:cNvSpPr>
              <p:nvPr/>
            </p:nvSpPr>
            <p:spPr bwMode="auto">
              <a:xfrm>
                <a:off x="4386" y="3171"/>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7722" name="Line 146"/>
              <p:cNvSpPr>
                <a:spLocks noChangeShapeType="1"/>
              </p:cNvSpPr>
              <p:nvPr/>
            </p:nvSpPr>
            <p:spPr bwMode="auto">
              <a:xfrm>
                <a:off x="4359" y="3267"/>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7723" name="Line 147"/>
              <p:cNvSpPr>
                <a:spLocks noChangeShapeType="1"/>
              </p:cNvSpPr>
              <p:nvPr/>
            </p:nvSpPr>
            <p:spPr bwMode="auto">
              <a:xfrm>
                <a:off x="4692" y="3363"/>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7724" name="Line 148"/>
              <p:cNvSpPr>
                <a:spLocks noChangeShapeType="1"/>
              </p:cNvSpPr>
              <p:nvPr/>
            </p:nvSpPr>
            <p:spPr bwMode="auto">
              <a:xfrm>
                <a:off x="4332" y="3459"/>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7725" name="Line 149"/>
              <p:cNvSpPr>
                <a:spLocks noChangeShapeType="1"/>
              </p:cNvSpPr>
              <p:nvPr/>
            </p:nvSpPr>
            <p:spPr bwMode="auto">
              <a:xfrm>
                <a:off x="4656" y="3555"/>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7726" name="Line 150"/>
              <p:cNvSpPr>
                <a:spLocks noChangeShapeType="1"/>
              </p:cNvSpPr>
              <p:nvPr/>
            </p:nvSpPr>
            <p:spPr bwMode="auto">
              <a:xfrm>
                <a:off x="4638" y="3651"/>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27690" name="AutoShape 151"/>
            <p:cNvSpPr>
              <a:spLocks noChangeArrowheads="1"/>
            </p:cNvSpPr>
            <p:nvPr/>
          </p:nvSpPr>
          <p:spPr bwMode="auto">
            <a:xfrm>
              <a:off x="1871" y="2066"/>
              <a:ext cx="368" cy="262"/>
            </a:xfrm>
            <a:prstGeom prst="rightArrow">
              <a:avLst>
                <a:gd name="adj1" fmla="val 50000"/>
                <a:gd name="adj2" fmla="val 35115"/>
              </a:avLst>
            </a:prstGeom>
            <a:gradFill rotWithShape="1">
              <a:gsLst>
                <a:gs pos="0">
                  <a:srgbClr val="CCFFCC"/>
                </a:gs>
                <a:gs pos="100000">
                  <a:srgbClr val="000000"/>
                </a:gs>
              </a:gsLst>
              <a:lin ang="0" scaled="1"/>
            </a:gradFill>
            <a:ln w="12700" algn="ctr">
              <a:solidFill>
                <a:schemeClr val="bg1"/>
              </a:solidFill>
              <a:miter lim="800000"/>
              <a:headEnd/>
              <a:tailEnd/>
            </a:ln>
          </p:spPr>
          <p:txBody>
            <a:bodyPr lIns="0" tIns="0" rIns="0" bIns="0" anchor="ctr">
              <a:spAutoFit/>
            </a:bodyPr>
            <a:lstStyle/>
            <a:p>
              <a:endParaRPr lang="en-US"/>
            </a:p>
          </p:txBody>
        </p:sp>
        <p:grpSp>
          <p:nvGrpSpPr>
            <p:cNvPr id="27691" name="Group 152"/>
            <p:cNvGrpSpPr>
              <a:grpSpLocks/>
            </p:cNvGrpSpPr>
            <p:nvPr/>
          </p:nvGrpSpPr>
          <p:grpSpPr bwMode="auto">
            <a:xfrm>
              <a:off x="2215" y="1414"/>
              <a:ext cx="321" cy="311"/>
              <a:chOff x="4200" y="2899"/>
              <a:chExt cx="915" cy="885"/>
            </a:xfrm>
          </p:grpSpPr>
          <p:sp>
            <p:nvSpPr>
              <p:cNvPr id="27693" name="Rectangle 153"/>
              <p:cNvSpPr>
                <a:spLocks noChangeArrowheads="1"/>
              </p:cNvSpPr>
              <p:nvPr/>
            </p:nvSpPr>
            <p:spPr bwMode="auto">
              <a:xfrm>
                <a:off x="4342" y="2960"/>
                <a:ext cx="771" cy="824"/>
              </a:xfrm>
              <a:prstGeom prst="rect">
                <a:avLst/>
              </a:prstGeom>
              <a:solidFill>
                <a:srgbClr val="CC9900"/>
              </a:solidFill>
              <a:ln w="12700" algn="ctr">
                <a:solidFill>
                  <a:schemeClr val="bg1"/>
                </a:solidFill>
                <a:miter lim="800000"/>
                <a:headEnd/>
                <a:tailEnd/>
              </a:ln>
            </p:spPr>
            <p:txBody>
              <a:bodyPr lIns="0" tIns="0" rIns="0" bIns="0" anchor="ctr">
                <a:spAutoFit/>
              </a:bodyPr>
              <a:lstStyle/>
              <a:p>
                <a:endParaRPr lang="en-US"/>
              </a:p>
            </p:txBody>
          </p:sp>
          <p:sp>
            <p:nvSpPr>
              <p:cNvPr id="27694" name="AutoShape 154"/>
              <p:cNvSpPr>
                <a:spLocks noChangeArrowheads="1"/>
              </p:cNvSpPr>
              <p:nvPr/>
            </p:nvSpPr>
            <p:spPr bwMode="auto">
              <a:xfrm>
                <a:off x="4283" y="2958"/>
                <a:ext cx="832" cy="774"/>
              </a:xfrm>
              <a:prstGeom prst="parallelogram">
                <a:avLst>
                  <a:gd name="adj" fmla="val 8371"/>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27695" name="AutoShape 155"/>
              <p:cNvSpPr>
                <a:spLocks noChangeArrowheads="1"/>
              </p:cNvSpPr>
              <p:nvPr/>
            </p:nvSpPr>
            <p:spPr bwMode="auto">
              <a:xfrm>
                <a:off x="4303" y="2984"/>
                <a:ext cx="788" cy="765"/>
              </a:xfrm>
              <a:prstGeom prst="parallelogram">
                <a:avLst>
                  <a:gd name="adj" fmla="val 8021"/>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27696" name="AutoShape 156"/>
              <p:cNvSpPr>
                <a:spLocks noChangeArrowheads="1"/>
              </p:cNvSpPr>
              <p:nvPr/>
            </p:nvSpPr>
            <p:spPr bwMode="auto">
              <a:xfrm>
                <a:off x="4200" y="2960"/>
                <a:ext cx="912" cy="807"/>
              </a:xfrm>
              <a:prstGeom prst="parallelogram">
                <a:avLst>
                  <a:gd name="adj" fmla="val 17627"/>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27697" name="Freeform 157"/>
              <p:cNvSpPr>
                <a:spLocks/>
              </p:cNvSpPr>
              <p:nvPr/>
            </p:nvSpPr>
            <p:spPr bwMode="auto">
              <a:xfrm>
                <a:off x="4374"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7698" name="Freeform 158"/>
              <p:cNvSpPr>
                <a:spLocks/>
              </p:cNvSpPr>
              <p:nvPr/>
            </p:nvSpPr>
            <p:spPr bwMode="auto">
              <a:xfrm>
                <a:off x="4470"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7699" name="Freeform 159"/>
              <p:cNvSpPr>
                <a:spLocks/>
              </p:cNvSpPr>
              <p:nvPr/>
            </p:nvSpPr>
            <p:spPr bwMode="auto">
              <a:xfrm>
                <a:off x="4566"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7700" name="Freeform 160"/>
              <p:cNvSpPr>
                <a:spLocks/>
              </p:cNvSpPr>
              <p:nvPr/>
            </p:nvSpPr>
            <p:spPr bwMode="auto">
              <a:xfrm>
                <a:off x="4662"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7701" name="Freeform 161"/>
              <p:cNvSpPr>
                <a:spLocks/>
              </p:cNvSpPr>
              <p:nvPr/>
            </p:nvSpPr>
            <p:spPr bwMode="auto">
              <a:xfrm>
                <a:off x="4758"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7702" name="Freeform 162"/>
              <p:cNvSpPr>
                <a:spLocks/>
              </p:cNvSpPr>
              <p:nvPr/>
            </p:nvSpPr>
            <p:spPr bwMode="auto">
              <a:xfrm>
                <a:off x="4854"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7703" name="Freeform 163"/>
              <p:cNvSpPr>
                <a:spLocks/>
              </p:cNvSpPr>
              <p:nvPr/>
            </p:nvSpPr>
            <p:spPr bwMode="auto">
              <a:xfrm>
                <a:off x="4950" y="2902"/>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7704" name="Line 164"/>
              <p:cNvSpPr>
                <a:spLocks noChangeShapeType="1"/>
              </p:cNvSpPr>
              <p:nvPr/>
            </p:nvSpPr>
            <p:spPr bwMode="auto">
              <a:xfrm>
                <a:off x="4386" y="3171"/>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7705" name="Line 165"/>
              <p:cNvSpPr>
                <a:spLocks noChangeShapeType="1"/>
              </p:cNvSpPr>
              <p:nvPr/>
            </p:nvSpPr>
            <p:spPr bwMode="auto">
              <a:xfrm>
                <a:off x="4359" y="3267"/>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7706" name="Line 166"/>
              <p:cNvSpPr>
                <a:spLocks noChangeShapeType="1"/>
              </p:cNvSpPr>
              <p:nvPr/>
            </p:nvSpPr>
            <p:spPr bwMode="auto">
              <a:xfrm>
                <a:off x="4692" y="3363"/>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7707" name="Line 167"/>
              <p:cNvSpPr>
                <a:spLocks noChangeShapeType="1"/>
              </p:cNvSpPr>
              <p:nvPr/>
            </p:nvSpPr>
            <p:spPr bwMode="auto">
              <a:xfrm>
                <a:off x="4332" y="3459"/>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7708" name="Line 168"/>
              <p:cNvSpPr>
                <a:spLocks noChangeShapeType="1"/>
              </p:cNvSpPr>
              <p:nvPr/>
            </p:nvSpPr>
            <p:spPr bwMode="auto">
              <a:xfrm>
                <a:off x="4656" y="3555"/>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7709" name="Line 169"/>
              <p:cNvSpPr>
                <a:spLocks noChangeShapeType="1"/>
              </p:cNvSpPr>
              <p:nvPr/>
            </p:nvSpPr>
            <p:spPr bwMode="auto">
              <a:xfrm>
                <a:off x="4638" y="3651"/>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27692" name="AutoShape 170"/>
            <p:cNvSpPr>
              <a:spLocks noChangeArrowheads="1"/>
            </p:cNvSpPr>
            <p:nvPr/>
          </p:nvSpPr>
          <p:spPr bwMode="auto">
            <a:xfrm>
              <a:off x="1880" y="1438"/>
              <a:ext cx="368" cy="262"/>
            </a:xfrm>
            <a:prstGeom prst="rightArrow">
              <a:avLst>
                <a:gd name="adj1" fmla="val 50000"/>
                <a:gd name="adj2" fmla="val 35115"/>
              </a:avLst>
            </a:prstGeom>
            <a:gradFill rotWithShape="1">
              <a:gsLst>
                <a:gs pos="0">
                  <a:srgbClr val="CCFFCC"/>
                </a:gs>
                <a:gs pos="100000">
                  <a:srgbClr val="000000"/>
                </a:gs>
              </a:gsLst>
              <a:lin ang="0" scaled="1"/>
            </a:gradFill>
            <a:ln w="12700" algn="ctr">
              <a:solidFill>
                <a:schemeClr val="bg1"/>
              </a:solidFill>
              <a:miter lim="800000"/>
              <a:headEnd/>
              <a:tailEnd/>
            </a:ln>
          </p:spPr>
          <p:txBody>
            <a:bodyPr lIns="0" tIns="0" rIns="0" bIns="0" anchor="ctr">
              <a:spAutoFit/>
            </a:bodyPr>
            <a:lstStyle/>
            <a:p>
              <a:endParaRPr lang="en-US"/>
            </a:p>
          </p:txBody>
        </p:sp>
      </p:grpSp>
      <p:grpSp>
        <p:nvGrpSpPr>
          <p:cNvPr id="27677" name="Group 171"/>
          <p:cNvGrpSpPr>
            <a:grpSpLocks/>
          </p:cNvGrpSpPr>
          <p:nvPr/>
        </p:nvGrpSpPr>
        <p:grpSpPr bwMode="auto">
          <a:xfrm>
            <a:off x="7316788" y="1382713"/>
            <a:ext cx="1157287" cy="3987800"/>
            <a:chOff x="4609" y="929"/>
            <a:chExt cx="729" cy="2512"/>
          </a:xfrm>
        </p:grpSpPr>
        <p:grpSp>
          <p:nvGrpSpPr>
            <p:cNvPr id="27678" name="Group 172"/>
            <p:cNvGrpSpPr>
              <a:grpSpLocks/>
            </p:cNvGrpSpPr>
            <p:nvPr/>
          </p:nvGrpSpPr>
          <p:grpSpPr bwMode="auto">
            <a:xfrm>
              <a:off x="4691" y="1557"/>
              <a:ext cx="565" cy="565"/>
              <a:chOff x="1350" y="686"/>
              <a:chExt cx="1132" cy="1132"/>
            </a:xfrm>
          </p:grpSpPr>
          <p:sp>
            <p:nvSpPr>
              <p:cNvPr id="27685" name="AutoShape 173"/>
              <p:cNvSpPr>
                <a:spLocks noChangeArrowheads="1"/>
              </p:cNvSpPr>
              <p:nvPr/>
            </p:nvSpPr>
            <p:spPr bwMode="auto">
              <a:xfrm>
                <a:off x="1350" y="686"/>
                <a:ext cx="1132" cy="1132"/>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pic>
            <p:nvPicPr>
              <p:cNvPr id="27686" name="Picture 174" descr="j015193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3" y="783"/>
                <a:ext cx="38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7679" name="Group 175"/>
            <p:cNvGrpSpPr>
              <a:grpSpLocks/>
            </p:cNvGrpSpPr>
            <p:nvPr/>
          </p:nvGrpSpPr>
          <p:grpSpPr bwMode="auto">
            <a:xfrm>
              <a:off x="4691" y="2530"/>
              <a:ext cx="565" cy="565"/>
              <a:chOff x="1350" y="686"/>
              <a:chExt cx="1132" cy="1132"/>
            </a:xfrm>
          </p:grpSpPr>
          <p:sp>
            <p:nvSpPr>
              <p:cNvPr id="27683" name="AutoShape 176"/>
              <p:cNvSpPr>
                <a:spLocks noChangeArrowheads="1"/>
              </p:cNvSpPr>
              <p:nvPr/>
            </p:nvSpPr>
            <p:spPr bwMode="auto">
              <a:xfrm>
                <a:off x="1350" y="686"/>
                <a:ext cx="1132" cy="1132"/>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pic>
            <p:nvPicPr>
              <p:cNvPr id="27684" name="Picture 177" descr="j015193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3" y="783"/>
                <a:ext cx="38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7680" name="Text Box 178"/>
            <p:cNvSpPr txBox="1">
              <a:spLocks noChangeArrowheads="1"/>
            </p:cNvSpPr>
            <p:nvPr/>
          </p:nvSpPr>
          <p:spPr bwMode="auto">
            <a:xfrm>
              <a:off x="4681" y="1362"/>
              <a:ext cx="585"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1800" b="1"/>
                <a:t>insured</a:t>
              </a:r>
            </a:p>
          </p:txBody>
        </p:sp>
        <p:sp>
          <p:nvSpPr>
            <p:cNvPr id="27681" name="Text Box 179"/>
            <p:cNvSpPr txBox="1">
              <a:spLocks noChangeArrowheads="1"/>
            </p:cNvSpPr>
            <p:nvPr/>
          </p:nvSpPr>
          <p:spPr bwMode="auto">
            <a:xfrm>
              <a:off x="4655" y="3095"/>
              <a:ext cx="637"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1800" b="1"/>
                <a:t>3rd-party</a:t>
              </a:r>
              <a:br>
                <a:rPr lang="en-US" sz="1800" b="1"/>
              </a:br>
              <a:r>
                <a:rPr lang="en-US" sz="1800" b="1"/>
                <a:t>claimant</a:t>
              </a:r>
            </a:p>
          </p:txBody>
        </p:sp>
        <p:sp>
          <p:nvSpPr>
            <p:cNvPr id="27682" name="Text Box 180"/>
            <p:cNvSpPr txBox="1">
              <a:spLocks noChangeArrowheads="1"/>
            </p:cNvSpPr>
            <p:nvPr/>
          </p:nvSpPr>
          <p:spPr bwMode="auto">
            <a:xfrm>
              <a:off x="4609" y="929"/>
              <a:ext cx="729"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1800" b="1" u="sng"/>
                <a:t>claimants</a:t>
              </a:r>
            </a:p>
          </p:txBody>
        </p:sp>
      </p:gr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AutoShape 2"/>
          <p:cNvSpPr>
            <a:spLocks noChangeArrowheads="1"/>
          </p:cNvSpPr>
          <p:nvPr/>
        </p:nvSpPr>
        <p:spPr bwMode="auto">
          <a:xfrm>
            <a:off x="3957638" y="2190750"/>
            <a:ext cx="584200" cy="415925"/>
          </a:xfrm>
          <a:prstGeom prst="rightArrow">
            <a:avLst>
              <a:gd name="adj1" fmla="val 50000"/>
              <a:gd name="adj2" fmla="val 35115"/>
            </a:avLst>
          </a:prstGeom>
          <a:gradFill rotWithShape="1">
            <a:gsLst>
              <a:gs pos="0">
                <a:srgbClr val="FF0000"/>
              </a:gs>
              <a:gs pos="100000">
                <a:srgbClr val="CCFFCC"/>
              </a:gs>
            </a:gsLst>
            <a:lin ang="0" scaled="1"/>
          </a:gradFill>
          <a:ln w="12700" algn="ctr">
            <a:solidFill>
              <a:schemeClr val="bg1"/>
            </a:solidFill>
            <a:miter lim="800000"/>
            <a:headEnd/>
            <a:tailEnd/>
          </a:ln>
        </p:spPr>
        <p:txBody>
          <a:bodyPr lIns="0" tIns="0" rIns="0" bIns="0" anchor="ctr">
            <a:spAutoFit/>
          </a:bodyPr>
          <a:lstStyle/>
          <a:p>
            <a:endParaRPr lang="en-US"/>
          </a:p>
        </p:txBody>
      </p:sp>
      <p:sp>
        <p:nvSpPr>
          <p:cNvPr id="28675" name="Line 3"/>
          <p:cNvSpPr>
            <a:spLocks noChangeShapeType="1"/>
          </p:cNvSpPr>
          <p:nvPr/>
        </p:nvSpPr>
        <p:spPr bwMode="auto">
          <a:xfrm>
            <a:off x="1181100" y="1516063"/>
            <a:ext cx="0" cy="476250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8676" name="Line 4"/>
          <p:cNvSpPr>
            <a:spLocks noChangeShapeType="1"/>
          </p:cNvSpPr>
          <p:nvPr/>
        </p:nvSpPr>
        <p:spPr bwMode="auto">
          <a:xfrm>
            <a:off x="1181100" y="2378075"/>
            <a:ext cx="1271588"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8677" name="Line 5"/>
          <p:cNvSpPr>
            <a:spLocks noChangeShapeType="1"/>
          </p:cNvSpPr>
          <p:nvPr/>
        </p:nvSpPr>
        <p:spPr bwMode="auto">
          <a:xfrm>
            <a:off x="1181100" y="3389313"/>
            <a:ext cx="1271588"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8678" name="Line 6"/>
          <p:cNvSpPr>
            <a:spLocks noChangeShapeType="1"/>
          </p:cNvSpPr>
          <p:nvPr/>
        </p:nvSpPr>
        <p:spPr bwMode="auto">
          <a:xfrm>
            <a:off x="1181100" y="4375150"/>
            <a:ext cx="1271588"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8679" name="Line 7"/>
          <p:cNvSpPr>
            <a:spLocks noChangeShapeType="1"/>
          </p:cNvSpPr>
          <p:nvPr/>
        </p:nvSpPr>
        <p:spPr bwMode="auto">
          <a:xfrm>
            <a:off x="1181100" y="6265863"/>
            <a:ext cx="1785938"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8680" name="Line 8"/>
          <p:cNvSpPr>
            <a:spLocks noChangeShapeType="1"/>
          </p:cNvSpPr>
          <p:nvPr/>
        </p:nvSpPr>
        <p:spPr bwMode="auto">
          <a:xfrm>
            <a:off x="1181100" y="5816600"/>
            <a:ext cx="1473200"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8681" name="Line 9"/>
          <p:cNvSpPr>
            <a:spLocks noChangeShapeType="1"/>
          </p:cNvSpPr>
          <p:nvPr/>
        </p:nvSpPr>
        <p:spPr bwMode="auto">
          <a:xfrm>
            <a:off x="1181100" y="5351463"/>
            <a:ext cx="1123950"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8682" name="Rectangle 10"/>
          <p:cNvSpPr>
            <a:spLocks noGrp="1" noChangeArrowheads="1"/>
          </p:cNvSpPr>
          <p:nvPr>
            <p:ph type="title"/>
          </p:nvPr>
        </p:nvSpPr>
        <p:spPr/>
        <p:txBody>
          <a:bodyPr/>
          <a:lstStyle/>
          <a:p>
            <a:r>
              <a:rPr lang="en-US" dirty="0" smtClean="0"/>
              <a:t>Stage 7: Checks are issued</a:t>
            </a:r>
          </a:p>
        </p:txBody>
      </p:sp>
      <p:grpSp>
        <p:nvGrpSpPr>
          <p:cNvPr id="28683" name="Group 11"/>
          <p:cNvGrpSpPr>
            <a:grpSpLocks/>
          </p:cNvGrpSpPr>
          <p:nvPr/>
        </p:nvGrpSpPr>
        <p:grpSpPr bwMode="auto">
          <a:xfrm>
            <a:off x="517525" y="869950"/>
            <a:ext cx="1323975" cy="976313"/>
            <a:chOff x="2083" y="1606"/>
            <a:chExt cx="1489" cy="1097"/>
          </a:xfrm>
        </p:grpSpPr>
        <p:sp>
          <p:nvSpPr>
            <p:cNvPr id="28841" name="Rectangle 12"/>
            <p:cNvSpPr>
              <a:spLocks noChangeArrowheads="1"/>
            </p:cNvSpPr>
            <p:nvPr/>
          </p:nvSpPr>
          <p:spPr bwMode="auto">
            <a:xfrm>
              <a:off x="2083" y="1606"/>
              <a:ext cx="1489" cy="1097"/>
            </a:xfrm>
            <a:prstGeom prst="rect">
              <a:avLst/>
            </a:prstGeom>
            <a:solidFill>
              <a:srgbClr val="B2B2B2"/>
            </a:solidFill>
            <a:ln w="12700" algn="ctr">
              <a:solidFill>
                <a:schemeClr val="bg1"/>
              </a:solidFill>
              <a:miter lim="800000"/>
              <a:headEnd/>
              <a:tailEnd/>
            </a:ln>
          </p:spPr>
          <p:txBody>
            <a:bodyPr lIns="0" tIns="0" rIns="0" bIns="0" anchor="ctr">
              <a:spAutoFit/>
            </a:bodyPr>
            <a:lstStyle/>
            <a:p>
              <a:endParaRPr lang="en-US"/>
            </a:p>
          </p:txBody>
        </p:sp>
        <p:sp>
          <p:nvSpPr>
            <p:cNvPr id="28842" name="Freeform 13"/>
            <p:cNvSpPr>
              <a:spLocks/>
            </p:cNvSpPr>
            <p:nvPr/>
          </p:nvSpPr>
          <p:spPr bwMode="auto">
            <a:xfrm>
              <a:off x="3351" y="2073"/>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28843" name="Freeform 14"/>
            <p:cNvSpPr>
              <a:spLocks/>
            </p:cNvSpPr>
            <p:nvPr/>
          </p:nvSpPr>
          <p:spPr bwMode="auto">
            <a:xfrm>
              <a:off x="3351" y="2259"/>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28844" name="Freeform 15"/>
            <p:cNvSpPr>
              <a:spLocks/>
            </p:cNvSpPr>
            <p:nvPr/>
          </p:nvSpPr>
          <p:spPr bwMode="auto">
            <a:xfrm>
              <a:off x="2238" y="2493"/>
              <a:ext cx="114" cy="207"/>
            </a:xfrm>
            <a:custGeom>
              <a:avLst/>
              <a:gdLst>
                <a:gd name="T0" fmla="*/ 66 w 114"/>
                <a:gd name="T1" fmla="*/ 0 h 207"/>
                <a:gd name="T2" fmla="*/ 0 w 114"/>
                <a:gd name="T3" fmla="*/ 207 h 207"/>
                <a:gd name="T4" fmla="*/ 54 w 114"/>
                <a:gd name="T5" fmla="*/ 207 h 207"/>
                <a:gd name="T6" fmla="*/ 114 w 114"/>
                <a:gd name="T7" fmla="*/ 18 h 207"/>
                <a:gd name="T8" fmla="*/ 66 w 114"/>
                <a:gd name="T9" fmla="*/ 0 h 207"/>
                <a:gd name="T10" fmla="*/ 0 60000 65536"/>
                <a:gd name="T11" fmla="*/ 0 60000 65536"/>
                <a:gd name="T12" fmla="*/ 0 60000 65536"/>
                <a:gd name="T13" fmla="*/ 0 60000 65536"/>
                <a:gd name="T14" fmla="*/ 0 60000 65536"/>
                <a:gd name="T15" fmla="*/ 0 w 114"/>
                <a:gd name="T16" fmla="*/ 0 h 207"/>
                <a:gd name="T17" fmla="*/ 114 w 114"/>
                <a:gd name="T18" fmla="*/ 207 h 207"/>
              </a:gdLst>
              <a:ahLst/>
              <a:cxnLst>
                <a:cxn ang="T10">
                  <a:pos x="T0" y="T1"/>
                </a:cxn>
                <a:cxn ang="T11">
                  <a:pos x="T2" y="T3"/>
                </a:cxn>
                <a:cxn ang="T12">
                  <a:pos x="T4" y="T5"/>
                </a:cxn>
                <a:cxn ang="T13">
                  <a:pos x="T6" y="T7"/>
                </a:cxn>
                <a:cxn ang="T14">
                  <a:pos x="T8" y="T9"/>
                </a:cxn>
              </a:cxnLst>
              <a:rect l="T15" t="T16" r="T17" b="T18"/>
              <a:pathLst>
                <a:path w="114" h="207">
                  <a:moveTo>
                    <a:pt x="66" y="0"/>
                  </a:moveTo>
                  <a:lnTo>
                    <a:pt x="0" y="207"/>
                  </a:lnTo>
                  <a:lnTo>
                    <a:pt x="54" y="207"/>
                  </a:lnTo>
                  <a:lnTo>
                    <a:pt x="114" y="18"/>
                  </a:lnTo>
                  <a:lnTo>
                    <a:pt x="66"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28845" name="Freeform 16"/>
            <p:cNvSpPr>
              <a:spLocks/>
            </p:cNvSpPr>
            <p:nvPr/>
          </p:nvSpPr>
          <p:spPr bwMode="auto">
            <a:xfrm>
              <a:off x="2436" y="2541"/>
              <a:ext cx="102" cy="159"/>
            </a:xfrm>
            <a:custGeom>
              <a:avLst/>
              <a:gdLst>
                <a:gd name="T0" fmla="*/ 51 w 102"/>
                <a:gd name="T1" fmla="*/ 0 h 159"/>
                <a:gd name="T2" fmla="*/ 0 w 102"/>
                <a:gd name="T3" fmla="*/ 159 h 159"/>
                <a:gd name="T4" fmla="*/ 54 w 102"/>
                <a:gd name="T5" fmla="*/ 159 h 159"/>
                <a:gd name="T6" fmla="*/ 102 w 102"/>
                <a:gd name="T7" fmla="*/ 0 h 159"/>
                <a:gd name="T8" fmla="*/ 51 w 102"/>
                <a:gd name="T9" fmla="*/ 0 h 159"/>
                <a:gd name="T10" fmla="*/ 0 60000 65536"/>
                <a:gd name="T11" fmla="*/ 0 60000 65536"/>
                <a:gd name="T12" fmla="*/ 0 60000 65536"/>
                <a:gd name="T13" fmla="*/ 0 60000 65536"/>
                <a:gd name="T14" fmla="*/ 0 60000 65536"/>
                <a:gd name="T15" fmla="*/ 0 w 102"/>
                <a:gd name="T16" fmla="*/ 0 h 159"/>
                <a:gd name="T17" fmla="*/ 102 w 102"/>
                <a:gd name="T18" fmla="*/ 159 h 159"/>
              </a:gdLst>
              <a:ahLst/>
              <a:cxnLst>
                <a:cxn ang="T10">
                  <a:pos x="T0" y="T1"/>
                </a:cxn>
                <a:cxn ang="T11">
                  <a:pos x="T2" y="T3"/>
                </a:cxn>
                <a:cxn ang="T12">
                  <a:pos x="T4" y="T5"/>
                </a:cxn>
                <a:cxn ang="T13">
                  <a:pos x="T6" y="T7"/>
                </a:cxn>
                <a:cxn ang="T14">
                  <a:pos x="T8" y="T9"/>
                </a:cxn>
              </a:cxnLst>
              <a:rect l="T15" t="T16" r="T17" b="T18"/>
              <a:pathLst>
                <a:path w="102" h="159">
                  <a:moveTo>
                    <a:pt x="51" y="0"/>
                  </a:moveTo>
                  <a:lnTo>
                    <a:pt x="0" y="159"/>
                  </a:lnTo>
                  <a:lnTo>
                    <a:pt x="54" y="159"/>
                  </a:lnTo>
                  <a:lnTo>
                    <a:pt x="102" y="0"/>
                  </a:lnTo>
                  <a:lnTo>
                    <a:pt x="51"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28846" name="Rectangle 17"/>
            <p:cNvSpPr>
              <a:spLocks noChangeArrowheads="1"/>
            </p:cNvSpPr>
            <p:nvPr/>
          </p:nvSpPr>
          <p:spPr bwMode="auto">
            <a:xfrm>
              <a:off x="2762" y="1606"/>
              <a:ext cx="810" cy="248"/>
            </a:xfrm>
            <a:prstGeom prst="rect">
              <a:avLst/>
            </a:prstGeom>
            <a:solidFill>
              <a:srgbClr val="009900"/>
            </a:solidFill>
            <a:ln w="12700" algn="ctr">
              <a:solidFill>
                <a:schemeClr val="bg1"/>
              </a:solidFill>
              <a:miter lim="800000"/>
              <a:headEnd/>
              <a:tailEnd/>
            </a:ln>
          </p:spPr>
          <p:txBody>
            <a:bodyPr wrap="none" lIns="0" tIns="0" rIns="0" bIns="0" anchor="ctr">
              <a:spAutoFit/>
            </a:bodyPr>
            <a:lstStyle/>
            <a:p>
              <a:endParaRPr lang="en-US"/>
            </a:p>
          </p:txBody>
        </p:sp>
        <p:sp>
          <p:nvSpPr>
            <p:cNvPr id="28847" name="Rectangle 18"/>
            <p:cNvSpPr>
              <a:spLocks noChangeArrowheads="1"/>
            </p:cNvSpPr>
            <p:nvPr/>
          </p:nvSpPr>
          <p:spPr bwMode="auto">
            <a:xfrm>
              <a:off x="2778" y="1874"/>
              <a:ext cx="62" cy="827"/>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28848" name="AutoShape 19"/>
            <p:cNvSpPr>
              <a:spLocks noChangeArrowheads="1"/>
            </p:cNvSpPr>
            <p:nvPr/>
          </p:nvSpPr>
          <p:spPr bwMode="auto">
            <a:xfrm rot="2681173">
              <a:off x="2441" y="1752"/>
              <a:ext cx="559" cy="573"/>
            </a:xfrm>
            <a:prstGeom prst="irregularSeal2">
              <a:avLst/>
            </a:prstGeom>
            <a:gradFill rotWithShape="1">
              <a:gsLst>
                <a:gs pos="0">
                  <a:srgbClr val="FFFF66"/>
                </a:gs>
                <a:gs pos="100000">
                  <a:srgbClr val="FF0000"/>
                </a:gs>
              </a:gsLst>
              <a:path path="shape">
                <a:fillToRect l="50000" t="50000" r="50000" b="50000"/>
              </a:path>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endParaRPr lang="en-US"/>
            </a:p>
          </p:txBody>
        </p:sp>
        <p:sp>
          <p:nvSpPr>
            <p:cNvPr id="28849" name="Freeform 20"/>
            <p:cNvSpPr>
              <a:spLocks/>
            </p:cNvSpPr>
            <p:nvPr/>
          </p:nvSpPr>
          <p:spPr bwMode="auto">
            <a:xfrm>
              <a:off x="2219" y="2561"/>
              <a:ext cx="369" cy="104"/>
            </a:xfrm>
            <a:custGeom>
              <a:avLst/>
              <a:gdLst>
                <a:gd name="T0" fmla="*/ 0 w 992"/>
                <a:gd name="T1" fmla="*/ 0 h 280"/>
                <a:gd name="T2" fmla="*/ 19 w 992"/>
                <a:gd name="T3" fmla="*/ 4 h 280"/>
                <a:gd name="T4" fmla="*/ 18 w 992"/>
                <a:gd name="T5" fmla="*/ 5 h 280"/>
                <a:gd name="T6" fmla="*/ 0 w 992"/>
                <a:gd name="T7" fmla="*/ 1 h 280"/>
                <a:gd name="T8" fmla="*/ 0 w 992"/>
                <a:gd name="T9" fmla="*/ 0 h 280"/>
                <a:gd name="T10" fmla="*/ 0 60000 65536"/>
                <a:gd name="T11" fmla="*/ 0 60000 65536"/>
                <a:gd name="T12" fmla="*/ 0 60000 65536"/>
                <a:gd name="T13" fmla="*/ 0 60000 65536"/>
                <a:gd name="T14" fmla="*/ 0 60000 65536"/>
                <a:gd name="T15" fmla="*/ 0 w 992"/>
                <a:gd name="T16" fmla="*/ 0 h 280"/>
                <a:gd name="T17" fmla="*/ 992 w 992"/>
                <a:gd name="T18" fmla="*/ 280 h 280"/>
              </a:gdLst>
              <a:ahLst/>
              <a:cxnLst>
                <a:cxn ang="T10">
                  <a:pos x="T0" y="T1"/>
                </a:cxn>
                <a:cxn ang="T11">
                  <a:pos x="T2" y="T3"/>
                </a:cxn>
                <a:cxn ang="T12">
                  <a:pos x="T4" y="T5"/>
                </a:cxn>
                <a:cxn ang="T13">
                  <a:pos x="T6" y="T7"/>
                </a:cxn>
                <a:cxn ang="T14">
                  <a:pos x="T8" y="T9"/>
                </a:cxn>
              </a:cxnLst>
              <a:rect l="T15" t="T16" r="T17" b="T18"/>
              <a:pathLst>
                <a:path w="992" h="280">
                  <a:moveTo>
                    <a:pt x="0" y="0"/>
                  </a:moveTo>
                  <a:lnTo>
                    <a:pt x="992" y="240"/>
                  </a:lnTo>
                  <a:lnTo>
                    <a:pt x="936" y="280"/>
                  </a:lnTo>
                  <a:lnTo>
                    <a:pt x="16" y="56"/>
                  </a:lnTo>
                  <a:lnTo>
                    <a:pt x="0" y="0"/>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28850" name="Freeform 21"/>
            <p:cNvSpPr>
              <a:spLocks/>
            </p:cNvSpPr>
            <p:nvPr/>
          </p:nvSpPr>
          <p:spPr bwMode="auto">
            <a:xfrm>
              <a:off x="3429" y="2008"/>
              <a:ext cx="51" cy="375"/>
            </a:xfrm>
            <a:custGeom>
              <a:avLst/>
              <a:gdLst>
                <a:gd name="T0" fmla="*/ 0 w 136"/>
                <a:gd name="T1" fmla="*/ 0 h 1008"/>
                <a:gd name="T2" fmla="*/ 2 w 136"/>
                <a:gd name="T3" fmla="*/ 19 h 1008"/>
                <a:gd name="T4" fmla="*/ 3 w 136"/>
                <a:gd name="T5" fmla="*/ 17 h 1008"/>
                <a:gd name="T6" fmla="*/ 1 w 136"/>
                <a:gd name="T7" fmla="*/ 1 h 1008"/>
                <a:gd name="T8" fmla="*/ 0 w 136"/>
                <a:gd name="T9" fmla="*/ 0 h 1008"/>
                <a:gd name="T10" fmla="*/ 0 60000 65536"/>
                <a:gd name="T11" fmla="*/ 0 60000 65536"/>
                <a:gd name="T12" fmla="*/ 0 60000 65536"/>
                <a:gd name="T13" fmla="*/ 0 60000 65536"/>
                <a:gd name="T14" fmla="*/ 0 60000 65536"/>
                <a:gd name="T15" fmla="*/ 0 w 136"/>
                <a:gd name="T16" fmla="*/ 0 h 1008"/>
                <a:gd name="T17" fmla="*/ 136 w 136"/>
                <a:gd name="T18" fmla="*/ 1008 h 1008"/>
              </a:gdLst>
              <a:ahLst/>
              <a:cxnLst>
                <a:cxn ang="T10">
                  <a:pos x="T0" y="T1"/>
                </a:cxn>
                <a:cxn ang="T11">
                  <a:pos x="T2" y="T3"/>
                </a:cxn>
                <a:cxn ang="T12">
                  <a:pos x="T4" y="T5"/>
                </a:cxn>
                <a:cxn ang="T13">
                  <a:pos x="T6" y="T7"/>
                </a:cxn>
                <a:cxn ang="T14">
                  <a:pos x="T8" y="T9"/>
                </a:cxn>
              </a:cxnLst>
              <a:rect l="T15" t="T16" r="T17" b="T18"/>
              <a:pathLst>
                <a:path w="136" h="1008">
                  <a:moveTo>
                    <a:pt x="0" y="0"/>
                  </a:moveTo>
                  <a:lnTo>
                    <a:pt x="80" y="1008"/>
                  </a:lnTo>
                  <a:lnTo>
                    <a:pt x="136" y="920"/>
                  </a:lnTo>
                  <a:lnTo>
                    <a:pt x="56" y="48"/>
                  </a:lnTo>
                  <a:lnTo>
                    <a:pt x="0" y="0"/>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28851" name="Rectangle 22"/>
            <p:cNvSpPr>
              <a:spLocks noChangeArrowheads="1"/>
            </p:cNvSpPr>
            <p:nvPr/>
          </p:nvSpPr>
          <p:spPr bwMode="auto">
            <a:xfrm>
              <a:off x="2124" y="1610"/>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28852" name="Rectangle 23"/>
            <p:cNvSpPr>
              <a:spLocks noChangeArrowheads="1"/>
            </p:cNvSpPr>
            <p:nvPr/>
          </p:nvSpPr>
          <p:spPr bwMode="auto">
            <a:xfrm rot="5400000">
              <a:off x="306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28853" name="Rectangle 24"/>
            <p:cNvSpPr>
              <a:spLocks noChangeArrowheads="1"/>
            </p:cNvSpPr>
            <p:nvPr/>
          </p:nvSpPr>
          <p:spPr bwMode="auto">
            <a:xfrm rot="5400000">
              <a:off x="339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nvGrpSpPr>
            <p:cNvPr id="28854" name="Group 25"/>
            <p:cNvGrpSpPr>
              <a:grpSpLocks/>
            </p:cNvGrpSpPr>
            <p:nvPr/>
          </p:nvGrpSpPr>
          <p:grpSpPr bwMode="auto">
            <a:xfrm>
              <a:off x="2221" y="1871"/>
              <a:ext cx="518" cy="782"/>
              <a:chOff x="2400" y="1656"/>
              <a:chExt cx="752" cy="1136"/>
            </a:xfrm>
          </p:grpSpPr>
          <p:sp>
            <p:nvSpPr>
              <p:cNvPr id="28867" name="Freeform 26"/>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folHlink"/>
              </a:solidFill>
              <a:ln w="12700">
                <a:solidFill>
                  <a:schemeClr val="bg1"/>
                </a:solidFill>
                <a:round/>
                <a:headEnd/>
                <a:tailEnd/>
              </a:ln>
            </p:spPr>
            <p:txBody>
              <a:bodyPr wrap="none" lIns="0" tIns="0" rIns="0" bIns="0" anchor="ctr">
                <a:spAutoFit/>
              </a:bodyPr>
              <a:lstStyle/>
              <a:p>
                <a:endParaRPr lang="en-US"/>
              </a:p>
            </p:txBody>
          </p:sp>
          <p:sp>
            <p:nvSpPr>
              <p:cNvPr id="28868" name="Freeform 27"/>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28869" name="Freeform 28"/>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28870" name="Freeform 29"/>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28871" name="Freeform 30"/>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lIns="0" tIns="0" rIns="0" bIns="0" anchor="ctr">
                <a:spAutoFit/>
              </a:bodyPr>
              <a:lstStyle/>
              <a:p>
                <a:endParaRPr lang="en-US"/>
              </a:p>
            </p:txBody>
          </p:sp>
          <p:sp>
            <p:nvSpPr>
              <p:cNvPr id="28872" name="Line 31"/>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8873" name="Line 32"/>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28855" name="Group 33"/>
            <p:cNvGrpSpPr>
              <a:grpSpLocks/>
            </p:cNvGrpSpPr>
            <p:nvPr/>
          </p:nvGrpSpPr>
          <p:grpSpPr bwMode="auto">
            <a:xfrm rot="-6511945">
              <a:off x="2834" y="1842"/>
              <a:ext cx="518" cy="783"/>
              <a:chOff x="2400" y="1656"/>
              <a:chExt cx="752" cy="1136"/>
            </a:xfrm>
          </p:grpSpPr>
          <p:sp>
            <p:nvSpPr>
              <p:cNvPr id="28860" name="Freeform 34"/>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tx1"/>
              </a:solidFill>
              <a:ln w="12700">
                <a:solidFill>
                  <a:schemeClr val="bg1"/>
                </a:solidFill>
                <a:round/>
                <a:headEnd/>
                <a:tailEnd/>
              </a:ln>
            </p:spPr>
            <p:txBody>
              <a:bodyPr wrap="none" lIns="0" tIns="0" rIns="0" bIns="0" anchor="ctr">
                <a:spAutoFit/>
              </a:bodyPr>
              <a:lstStyle/>
              <a:p>
                <a:endParaRPr lang="en-US"/>
              </a:p>
            </p:txBody>
          </p:sp>
          <p:sp>
            <p:nvSpPr>
              <p:cNvPr id="28861" name="Freeform 35"/>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28862" name="Freeform 36"/>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28863" name="Freeform 37"/>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28864" name="Freeform 38"/>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28865" name="Line 39"/>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8866" name="Line 40"/>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28856" name="Freeform 41"/>
            <p:cNvSpPr>
              <a:spLocks/>
            </p:cNvSpPr>
            <p:nvPr/>
          </p:nvSpPr>
          <p:spPr bwMode="auto">
            <a:xfrm>
              <a:off x="2689" y="2097"/>
              <a:ext cx="62" cy="351"/>
            </a:xfrm>
            <a:custGeom>
              <a:avLst/>
              <a:gdLst>
                <a:gd name="T0" fmla="*/ 3 w 168"/>
                <a:gd name="T1" fmla="*/ 18 h 944"/>
                <a:gd name="T2" fmla="*/ 0 w 168"/>
                <a:gd name="T3" fmla="*/ 0 h 944"/>
                <a:gd name="T4" fmla="*/ 0 w 168"/>
                <a:gd name="T5" fmla="*/ 1 h 944"/>
                <a:gd name="T6" fmla="*/ 2 w 168"/>
                <a:gd name="T7" fmla="*/ 17 h 944"/>
                <a:gd name="T8" fmla="*/ 3 w 168"/>
                <a:gd name="T9" fmla="*/ 18 h 944"/>
                <a:gd name="T10" fmla="*/ 0 60000 65536"/>
                <a:gd name="T11" fmla="*/ 0 60000 65536"/>
                <a:gd name="T12" fmla="*/ 0 60000 65536"/>
                <a:gd name="T13" fmla="*/ 0 60000 65536"/>
                <a:gd name="T14" fmla="*/ 0 60000 65536"/>
                <a:gd name="T15" fmla="*/ 0 w 168"/>
                <a:gd name="T16" fmla="*/ 0 h 944"/>
                <a:gd name="T17" fmla="*/ 168 w 168"/>
                <a:gd name="T18" fmla="*/ 944 h 944"/>
              </a:gdLst>
              <a:ahLst/>
              <a:cxnLst>
                <a:cxn ang="T10">
                  <a:pos x="T0" y="T1"/>
                </a:cxn>
                <a:cxn ang="T11">
                  <a:pos x="T2" y="T3"/>
                </a:cxn>
                <a:cxn ang="T12">
                  <a:pos x="T4" y="T5"/>
                </a:cxn>
                <a:cxn ang="T13">
                  <a:pos x="T6" y="T7"/>
                </a:cxn>
                <a:cxn ang="T14">
                  <a:pos x="T8" y="T9"/>
                </a:cxn>
              </a:cxnLst>
              <a:rect l="T15" t="T16" r="T17" b="T18"/>
              <a:pathLst>
                <a:path w="168" h="944">
                  <a:moveTo>
                    <a:pt x="168" y="944"/>
                  </a:moveTo>
                  <a:lnTo>
                    <a:pt x="24" y="0"/>
                  </a:lnTo>
                  <a:lnTo>
                    <a:pt x="0" y="48"/>
                  </a:lnTo>
                  <a:lnTo>
                    <a:pt x="128" y="920"/>
                  </a:lnTo>
                  <a:lnTo>
                    <a:pt x="168" y="944"/>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28857" name="Freeform 42"/>
            <p:cNvSpPr>
              <a:spLocks/>
            </p:cNvSpPr>
            <p:nvPr/>
          </p:nvSpPr>
          <p:spPr bwMode="auto">
            <a:xfrm>
              <a:off x="2382" y="1853"/>
              <a:ext cx="354" cy="78"/>
            </a:xfrm>
            <a:custGeom>
              <a:avLst/>
              <a:gdLst>
                <a:gd name="T0" fmla="*/ 0 w 952"/>
                <a:gd name="T1" fmla="*/ 1 h 208"/>
                <a:gd name="T2" fmla="*/ 1 w 952"/>
                <a:gd name="T3" fmla="*/ 0 h 208"/>
                <a:gd name="T4" fmla="*/ 18 w 952"/>
                <a:gd name="T5" fmla="*/ 3 h 208"/>
                <a:gd name="T6" fmla="*/ 18 w 952"/>
                <a:gd name="T7" fmla="*/ 4 h 208"/>
                <a:gd name="T8" fmla="*/ 0 w 952"/>
                <a:gd name="T9" fmla="*/ 1 h 208"/>
                <a:gd name="T10" fmla="*/ 0 60000 65536"/>
                <a:gd name="T11" fmla="*/ 0 60000 65536"/>
                <a:gd name="T12" fmla="*/ 0 60000 65536"/>
                <a:gd name="T13" fmla="*/ 0 60000 65536"/>
                <a:gd name="T14" fmla="*/ 0 60000 65536"/>
                <a:gd name="T15" fmla="*/ 0 w 952"/>
                <a:gd name="T16" fmla="*/ 0 h 208"/>
                <a:gd name="T17" fmla="*/ 952 w 952"/>
                <a:gd name="T18" fmla="*/ 208 h 208"/>
              </a:gdLst>
              <a:ahLst/>
              <a:cxnLst>
                <a:cxn ang="T10">
                  <a:pos x="T0" y="T1"/>
                </a:cxn>
                <a:cxn ang="T11">
                  <a:pos x="T2" y="T3"/>
                </a:cxn>
                <a:cxn ang="T12">
                  <a:pos x="T4" y="T5"/>
                </a:cxn>
                <a:cxn ang="T13">
                  <a:pos x="T6" y="T7"/>
                </a:cxn>
                <a:cxn ang="T14">
                  <a:pos x="T8" y="T9"/>
                </a:cxn>
              </a:cxnLst>
              <a:rect l="T15" t="T16" r="T17" b="T18"/>
              <a:pathLst>
                <a:path w="952" h="208">
                  <a:moveTo>
                    <a:pt x="0" y="40"/>
                  </a:moveTo>
                  <a:lnTo>
                    <a:pt x="88" y="0"/>
                  </a:lnTo>
                  <a:lnTo>
                    <a:pt x="936" y="160"/>
                  </a:lnTo>
                  <a:lnTo>
                    <a:pt x="952" y="208"/>
                  </a:lnTo>
                  <a:lnTo>
                    <a:pt x="0" y="40"/>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28858" name="Rectangle 43"/>
            <p:cNvSpPr>
              <a:spLocks noChangeArrowheads="1"/>
            </p:cNvSpPr>
            <p:nvPr/>
          </p:nvSpPr>
          <p:spPr bwMode="auto">
            <a:xfrm>
              <a:off x="2124" y="2018"/>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28859" name="Rectangle 44"/>
            <p:cNvSpPr>
              <a:spLocks noChangeArrowheads="1"/>
            </p:cNvSpPr>
            <p:nvPr/>
          </p:nvSpPr>
          <p:spPr bwMode="auto">
            <a:xfrm>
              <a:off x="2124" y="2426"/>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grpSp>
        <p:nvGrpSpPr>
          <p:cNvPr id="28684" name="Group 45"/>
          <p:cNvGrpSpPr>
            <a:grpSpLocks/>
          </p:cNvGrpSpPr>
          <p:nvPr/>
        </p:nvGrpSpPr>
        <p:grpSpPr bwMode="auto">
          <a:xfrm>
            <a:off x="2151063" y="1989138"/>
            <a:ext cx="822325" cy="817562"/>
            <a:chOff x="3360" y="800"/>
            <a:chExt cx="620" cy="616"/>
          </a:xfrm>
        </p:grpSpPr>
        <p:sp>
          <p:nvSpPr>
            <p:cNvPr id="28835" name="AutoShape 46"/>
            <p:cNvSpPr>
              <a:spLocks noChangeArrowheads="1"/>
            </p:cNvSpPr>
            <p:nvPr/>
          </p:nvSpPr>
          <p:spPr bwMode="auto">
            <a:xfrm>
              <a:off x="3360" y="800"/>
              <a:ext cx="620" cy="616"/>
            </a:xfrm>
            <a:prstGeom prst="roundRect">
              <a:avLst>
                <a:gd name="adj" fmla="val 16667"/>
              </a:avLst>
            </a:prstGeom>
            <a:solidFill>
              <a:srgbClr val="CCFFCC"/>
            </a:solidFill>
            <a:ln w="12700" algn="ctr">
              <a:solidFill>
                <a:schemeClr val="bg1"/>
              </a:solidFill>
              <a:round/>
              <a:headEnd/>
              <a:tailEnd/>
            </a:ln>
          </p:spPr>
          <p:txBody>
            <a:bodyPr lIns="0" tIns="0" rIns="0" bIns="0" anchor="ctr">
              <a:spAutoFit/>
            </a:bodyPr>
            <a:lstStyle/>
            <a:p>
              <a:endParaRPr lang="en-US"/>
            </a:p>
          </p:txBody>
        </p:sp>
        <p:sp>
          <p:nvSpPr>
            <p:cNvPr id="28836" name="Freeform 47"/>
            <p:cNvSpPr>
              <a:spLocks/>
            </p:cNvSpPr>
            <p:nvPr/>
          </p:nvSpPr>
          <p:spPr bwMode="auto">
            <a:xfrm>
              <a:off x="3403" y="830"/>
              <a:ext cx="212" cy="274"/>
            </a:xfrm>
            <a:custGeom>
              <a:avLst/>
              <a:gdLst>
                <a:gd name="T0" fmla="*/ 1 w 1052"/>
                <a:gd name="T1" fmla="*/ 2 h 1352"/>
                <a:gd name="T2" fmla="*/ 0 w 1052"/>
                <a:gd name="T3" fmla="*/ 2 h 1352"/>
                <a:gd name="T4" fmla="*/ 0 w 1052"/>
                <a:gd name="T5" fmla="*/ 1 h 1352"/>
                <a:gd name="T6" fmla="*/ 0 w 1052"/>
                <a:gd name="T7" fmla="*/ 1 h 1352"/>
                <a:gd name="T8" fmla="*/ 0 w 1052"/>
                <a:gd name="T9" fmla="*/ 1 h 1352"/>
                <a:gd name="T10" fmla="*/ 0 w 1052"/>
                <a:gd name="T11" fmla="*/ 0 h 1352"/>
                <a:gd name="T12" fmla="*/ 0 w 1052"/>
                <a:gd name="T13" fmla="*/ 0 h 1352"/>
                <a:gd name="T14" fmla="*/ 0 w 1052"/>
                <a:gd name="T15" fmla="*/ 0 h 1352"/>
                <a:gd name="T16" fmla="*/ 1 w 1052"/>
                <a:gd name="T17" fmla="*/ 0 h 1352"/>
                <a:gd name="T18" fmla="*/ 1 w 1052"/>
                <a:gd name="T19" fmla="*/ 0 h 1352"/>
                <a:gd name="T20" fmla="*/ 1 w 1052"/>
                <a:gd name="T21" fmla="*/ 0 h 1352"/>
                <a:gd name="T22" fmla="*/ 1 w 1052"/>
                <a:gd name="T23" fmla="*/ 0 h 1352"/>
                <a:gd name="T24" fmla="*/ 2 w 1052"/>
                <a:gd name="T25" fmla="*/ 0 h 1352"/>
                <a:gd name="T26" fmla="*/ 2 w 1052"/>
                <a:gd name="T27" fmla="*/ 1 h 1352"/>
                <a:gd name="T28" fmla="*/ 2 w 1052"/>
                <a:gd name="T29" fmla="*/ 1 h 1352"/>
                <a:gd name="T30" fmla="*/ 1 w 1052"/>
                <a:gd name="T31" fmla="*/ 2 h 1352"/>
                <a:gd name="T32" fmla="*/ 1 w 1052"/>
                <a:gd name="T33" fmla="*/ 2 h 1352"/>
                <a:gd name="T34" fmla="*/ 1 w 1052"/>
                <a:gd name="T35" fmla="*/ 2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28837" name="Group 48"/>
            <p:cNvGrpSpPr>
              <a:grpSpLocks/>
            </p:cNvGrpSpPr>
            <p:nvPr/>
          </p:nvGrpSpPr>
          <p:grpSpPr bwMode="auto">
            <a:xfrm flipH="1">
              <a:off x="3749" y="1171"/>
              <a:ext cx="212" cy="213"/>
              <a:chOff x="1350" y="686"/>
              <a:chExt cx="1132" cy="1132"/>
            </a:xfrm>
          </p:grpSpPr>
          <p:sp>
            <p:nvSpPr>
              <p:cNvPr id="28839" name="AutoShape 49"/>
              <p:cNvSpPr>
                <a:spLocks noChangeArrowheads="1"/>
              </p:cNvSpPr>
              <p:nvPr/>
            </p:nvSpPr>
            <p:spPr bwMode="auto">
              <a:xfrm>
                <a:off x="1350" y="686"/>
                <a:ext cx="1132" cy="1132"/>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pic>
            <p:nvPicPr>
              <p:cNvPr id="28840" name="Picture 50" descr="j015193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3" y="783"/>
                <a:ext cx="38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28838" name="Picture 51" descr="BS01887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81" y="829"/>
              <a:ext cx="382"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8685" name="Group 52"/>
          <p:cNvGrpSpPr>
            <a:grpSpLocks/>
          </p:cNvGrpSpPr>
          <p:nvPr/>
        </p:nvGrpSpPr>
        <p:grpSpPr bwMode="auto">
          <a:xfrm>
            <a:off x="2170113" y="4946650"/>
            <a:ext cx="517525" cy="658813"/>
            <a:chOff x="2401" y="425"/>
            <a:chExt cx="907" cy="1154"/>
          </a:xfrm>
        </p:grpSpPr>
        <p:sp>
          <p:nvSpPr>
            <p:cNvPr id="28829" name="Rectangle 53"/>
            <p:cNvSpPr>
              <a:spLocks noChangeArrowheads="1"/>
            </p:cNvSpPr>
            <p:nvPr/>
          </p:nvSpPr>
          <p:spPr bwMode="auto">
            <a:xfrm>
              <a:off x="2401" y="591"/>
              <a:ext cx="907" cy="988"/>
            </a:xfrm>
            <a:prstGeom prst="rect">
              <a:avLst/>
            </a:prstGeom>
            <a:solidFill>
              <a:srgbClr val="FFFFCC"/>
            </a:solidFill>
            <a:ln w="12700">
              <a:solidFill>
                <a:schemeClr val="bg1"/>
              </a:solidFill>
              <a:miter lim="800000"/>
              <a:headEnd/>
              <a:tailEnd/>
            </a:ln>
          </p:spPr>
          <p:txBody>
            <a:bodyPr wrap="none" anchor="ctr"/>
            <a:lstStyle/>
            <a:p>
              <a:endParaRPr lang="en-US"/>
            </a:p>
          </p:txBody>
        </p:sp>
        <p:sp>
          <p:nvSpPr>
            <p:cNvPr id="28830" name="Line 54"/>
            <p:cNvSpPr>
              <a:spLocks noChangeShapeType="1"/>
            </p:cNvSpPr>
            <p:nvPr/>
          </p:nvSpPr>
          <p:spPr bwMode="auto">
            <a:xfrm>
              <a:off x="2582" y="138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8831" name="Line 55"/>
            <p:cNvSpPr>
              <a:spLocks noChangeShapeType="1"/>
            </p:cNvSpPr>
            <p:nvPr/>
          </p:nvSpPr>
          <p:spPr bwMode="auto">
            <a:xfrm>
              <a:off x="2577" y="115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8832" name="Rectangle 56"/>
            <p:cNvSpPr>
              <a:spLocks noChangeArrowheads="1"/>
            </p:cNvSpPr>
            <p:nvPr/>
          </p:nvSpPr>
          <p:spPr bwMode="auto">
            <a:xfrm rot="2658430">
              <a:off x="2944" y="425"/>
              <a:ext cx="225" cy="506"/>
            </a:xfrm>
            <a:prstGeom prst="rect">
              <a:avLst/>
            </a:prstGeom>
            <a:solidFill>
              <a:srgbClr val="FF0000"/>
            </a:solidFill>
            <a:ln w="28575" algn="ctr">
              <a:solidFill>
                <a:srgbClr val="969696"/>
              </a:solidFill>
              <a:miter lim="800000"/>
              <a:headEnd/>
              <a:tailEnd/>
            </a:ln>
          </p:spPr>
          <p:txBody>
            <a:bodyPr wrap="none" lIns="0" tIns="0" rIns="0" bIns="0" anchor="ctr">
              <a:spAutoFit/>
            </a:bodyPr>
            <a:lstStyle/>
            <a:p>
              <a:endParaRPr lang="en-US"/>
            </a:p>
          </p:txBody>
        </p:sp>
        <p:sp>
          <p:nvSpPr>
            <p:cNvPr id="28833" name="Freeform 57"/>
            <p:cNvSpPr>
              <a:spLocks/>
            </p:cNvSpPr>
            <p:nvPr/>
          </p:nvSpPr>
          <p:spPr bwMode="auto">
            <a:xfrm>
              <a:off x="2643" y="789"/>
              <a:ext cx="309" cy="257"/>
            </a:xfrm>
            <a:custGeom>
              <a:avLst/>
              <a:gdLst>
                <a:gd name="T0" fmla="*/ 374 w 234"/>
                <a:gd name="T1" fmla="*/ 0 h 195"/>
                <a:gd name="T2" fmla="*/ 83 w 234"/>
                <a:gd name="T3" fmla="*/ 125 h 195"/>
                <a:gd name="T4" fmla="*/ 0 w 234"/>
                <a:gd name="T5" fmla="*/ 589 h 195"/>
                <a:gd name="T6" fmla="*/ 548 w 234"/>
                <a:gd name="T7" fmla="*/ 589 h 195"/>
                <a:gd name="T8" fmla="*/ 712 w 234"/>
                <a:gd name="T9" fmla="*/ 333 h 195"/>
                <a:gd name="T10" fmla="*/ 374 w 234"/>
                <a:gd name="T11" fmla="*/ 0 h 195"/>
                <a:gd name="T12" fmla="*/ 0 60000 65536"/>
                <a:gd name="T13" fmla="*/ 0 60000 65536"/>
                <a:gd name="T14" fmla="*/ 0 60000 65536"/>
                <a:gd name="T15" fmla="*/ 0 60000 65536"/>
                <a:gd name="T16" fmla="*/ 0 60000 65536"/>
                <a:gd name="T17" fmla="*/ 0 60000 65536"/>
                <a:gd name="T18" fmla="*/ 0 w 234"/>
                <a:gd name="T19" fmla="*/ 0 h 195"/>
                <a:gd name="T20" fmla="*/ 234 w 234"/>
                <a:gd name="T21" fmla="*/ 195 h 195"/>
              </a:gdLst>
              <a:ahLst/>
              <a:cxnLst>
                <a:cxn ang="T12">
                  <a:pos x="T0" y="T1"/>
                </a:cxn>
                <a:cxn ang="T13">
                  <a:pos x="T2" y="T3"/>
                </a:cxn>
                <a:cxn ang="T14">
                  <a:pos x="T4" y="T5"/>
                </a:cxn>
                <a:cxn ang="T15">
                  <a:pos x="T6" y="T7"/>
                </a:cxn>
                <a:cxn ang="T16">
                  <a:pos x="T8" y="T9"/>
                </a:cxn>
                <a:cxn ang="T17">
                  <a:pos x="T10" y="T11"/>
                </a:cxn>
              </a:cxnLst>
              <a:rect l="T18" t="T19" r="T20" b="T21"/>
              <a:pathLst>
                <a:path w="234" h="195">
                  <a:moveTo>
                    <a:pt x="123" y="0"/>
                  </a:moveTo>
                  <a:lnTo>
                    <a:pt x="27" y="42"/>
                  </a:lnTo>
                  <a:lnTo>
                    <a:pt x="0" y="195"/>
                  </a:lnTo>
                  <a:lnTo>
                    <a:pt x="180" y="195"/>
                  </a:lnTo>
                  <a:lnTo>
                    <a:pt x="234" y="111"/>
                  </a:lnTo>
                  <a:lnTo>
                    <a:pt x="123" y="0"/>
                  </a:lnTo>
                  <a:close/>
                </a:path>
              </a:pathLst>
            </a:custGeom>
            <a:solidFill>
              <a:srgbClr val="FFFFFF"/>
            </a:solidFill>
            <a:ln w="28575">
              <a:solidFill>
                <a:srgbClr val="969696"/>
              </a:solidFill>
              <a:round/>
              <a:headEnd/>
              <a:tailEnd/>
            </a:ln>
          </p:spPr>
          <p:txBody>
            <a:bodyPr wrap="none" lIns="0" tIns="0" rIns="0" bIns="0" anchor="ctr">
              <a:spAutoFit/>
            </a:bodyPr>
            <a:lstStyle/>
            <a:p>
              <a:endParaRPr lang="en-US"/>
            </a:p>
          </p:txBody>
        </p:sp>
        <p:sp>
          <p:nvSpPr>
            <p:cNvPr id="28834" name="Line 58"/>
            <p:cNvSpPr>
              <a:spLocks noChangeShapeType="1"/>
            </p:cNvSpPr>
            <p:nvPr/>
          </p:nvSpPr>
          <p:spPr bwMode="auto">
            <a:xfrm flipH="1">
              <a:off x="2703" y="891"/>
              <a:ext cx="147" cy="106"/>
            </a:xfrm>
            <a:prstGeom prst="line">
              <a:avLst/>
            </a:prstGeom>
            <a:noFill/>
            <a:ln w="28575">
              <a:solidFill>
                <a:srgbClr val="969696"/>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28686" name="Group 59"/>
          <p:cNvGrpSpPr>
            <a:grpSpLocks/>
          </p:cNvGrpSpPr>
          <p:nvPr/>
        </p:nvGrpSpPr>
        <p:grpSpPr bwMode="auto">
          <a:xfrm>
            <a:off x="2151063" y="2965450"/>
            <a:ext cx="822325" cy="817563"/>
            <a:chOff x="3360" y="800"/>
            <a:chExt cx="620" cy="616"/>
          </a:xfrm>
        </p:grpSpPr>
        <p:sp>
          <p:nvSpPr>
            <p:cNvPr id="28823" name="AutoShape 60"/>
            <p:cNvSpPr>
              <a:spLocks noChangeArrowheads="1"/>
            </p:cNvSpPr>
            <p:nvPr/>
          </p:nvSpPr>
          <p:spPr bwMode="auto">
            <a:xfrm>
              <a:off x="3360" y="800"/>
              <a:ext cx="620" cy="616"/>
            </a:xfrm>
            <a:prstGeom prst="roundRect">
              <a:avLst>
                <a:gd name="adj" fmla="val 16667"/>
              </a:avLst>
            </a:prstGeom>
            <a:solidFill>
              <a:srgbClr val="CCFFCC"/>
            </a:solidFill>
            <a:ln w="12700" algn="ctr">
              <a:solidFill>
                <a:schemeClr val="bg1"/>
              </a:solidFill>
              <a:round/>
              <a:headEnd/>
              <a:tailEnd/>
            </a:ln>
          </p:spPr>
          <p:txBody>
            <a:bodyPr lIns="0" tIns="0" rIns="0" bIns="0" anchor="ctr">
              <a:spAutoFit/>
            </a:bodyPr>
            <a:lstStyle/>
            <a:p>
              <a:endParaRPr lang="en-US"/>
            </a:p>
          </p:txBody>
        </p:sp>
        <p:sp>
          <p:nvSpPr>
            <p:cNvPr id="28824" name="Freeform 61"/>
            <p:cNvSpPr>
              <a:spLocks/>
            </p:cNvSpPr>
            <p:nvPr/>
          </p:nvSpPr>
          <p:spPr bwMode="auto">
            <a:xfrm>
              <a:off x="3403" y="830"/>
              <a:ext cx="212" cy="274"/>
            </a:xfrm>
            <a:custGeom>
              <a:avLst/>
              <a:gdLst>
                <a:gd name="T0" fmla="*/ 1 w 1052"/>
                <a:gd name="T1" fmla="*/ 2 h 1352"/>
                <a:gd name="T2" fmla="*/ 0 w 1052"/>
                <a:gd name="T3" fmla="*/ 2 h 1352"/>
                <a:gd name="T4" fmla="*/ 0 w 1052"/>
                <a:gd name="T5" fmla="*/ 1 h 1352"/>
                <a:gd name="T6" fmla="*/ 0 w 1052"/>
                <a:gd name="T7" fmla="*/ 1 h 1352"/>
                <a:gd name="T8" fmla="*/ 0 w 1052"/>
                <a:gd name="T9" fmla="*/ 1 h 1352"/>
                <a:gd name="T10" fmla="*/ 0 w 1052"/>
                <a:gd name="T11" fmla="*/ 0 h 1352"/>
                <a:gd name="T12" fmla="*/ 0 w 1052"/>
                <a:gd name="T13" fmla="*/ 0 h 1352"/>
                <a:gd name="T14" fmla="*/ 0 w 1052"/>
                <a:gd name="T15" fmla="*/ 0 h 1352"/>
                <a:gd name="T16" fmla="*/ 1 w 1052"/>
                <a:gd name="T17" fmla="*/ 0 h 1352"/>
                <a:gd name="T18" fmla="*/ 1 w 1052"/>
                <a:gd name="T19" fmla="*/ 0 h 1352"/>
                <a:gd name="T20" fmla="*/ 1 w 1052"/>
                <a:gd name="T21" fmla="*/ 0 h 1352"/>
                <a:gd name="T22" fmla="*/ 1 w 1052"/>
                <a:gd name="T23" fmla="*/ 0 h 1352"/>
                <a:gd name="T24" fmla="*/ 2 w 1052"/>
                <a:gd name="T25" fmla="*/ 0 h 1352"/>
                <a:gd name="T26" fmla="*/ 2 w 1052"/>
                <a:gd name="T27" fmla="*/ 1 h 1352"/>
                <a:gd name="T28" fmla="*/ 2 w 1052"/>
                <a:gd name="T29" fmla="*/ 1 h 1352"/>
                <a:gd name="T30" fmla="*/ 1 w 1052"/>
                <a:gd name="T31" fmla="*/ 2 h 1352"/>
                <a:gd name="T32" fmla="*/ 1 w 1052"/>
                <a:gd name="T33" fmla="*/ 2 h 1352"/>
                <a:gd name="T34" fmla="*/ 1 w 1052"/>
                <a:gd name="T35" fmla="*/ 2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28825" name="Group 62"/>
            <p:cNvGrpSpPr>
              <a:grpSpLocks/>
            </p:cNvGrpSpPr>
            <p:nvPr/>
          </p:nvGrpSpPr>
          <p:grpSpPr bwMode="auto">
            <a:xfrm flipH="1">
              <a:off x="3749" y="1171"/>
              <a:ext cx="212" cy="213"/>
              <a:chOff x="1350" y="686"/>
              <a:chExt cx="1132" cy="1132"/>
            </a:xfrm>
          </p:grpSpPr>
          <p:sp>
            <p:nvSpPr>
              <p:cNvPr id="28827" name="AutoShape 63"/>
              <p:cNvSpPr>
                <a:spLocks noChangeArrowheads="1"/>
              </p:cNvSpPr>
              <p:nvPr/>
            </p:nvSpPr>
            <p:spPr bwMode="auto">
              <a:xfrm>
                <a:off x="1350" y="686"/>
                <a:ext cx="1132" cy="1132"/>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pic>
            <p:nvPicPr>
              <p:cNvPr id="28828" name="Picture 64" descr="j015193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3" y="783"/>
                <a:ext cx="38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28826" name="Picture 65" descr="BS01887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81" y="829"/>
              <a:ext cx="382"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8687" name="Group 66"/>
          <p:cNvGrpSpPr>
            <a:grpSpLocks/>
          </p:cNvGrpSpPr>
          <p:nvPr/>
        </p:nvGrpSpPr>
        <p:grpSpPr bwMode="auto">
          <a:xfrm>
            <a:off x="2151063" y="3943350"/>
            <a:ext cx="822325" cy="817563"/>
            <a:chOff x="3360" y="800"/>
            <a:chExt cx="620" cy="616"/>
          </a:xfrm>
        </p:grpSpPr>
        <p:sp>
          <p:nvSpPr>
            <p:cNvPr id="28817" name="AutoShape 67"/>
            <p:cNvSpPr>
              <a:spLocks noChangeArrowheads="1"/>
            </p:cNvSpPr>
            <p:nvPr/>
          </p:nvSpPr>
          <p:spPr bwMode="auto">
            <a:xfrm>
              <a:off x="3360" y="800"/>
              <a:ext cx="620" cy="616"/>
            </a:xfrm>
            <a:prstGeom prst="roundRect">
              <a:avLst>
                <a:gd name="adj" fmla="val 16667"/>
              </a:avLst>
            </a:prstGeom>
            <a:solidFill>
              <a:srgbClr val="CCFFCC"/>
            </a:solidFill>
            <a:ln w="12700" algn="ctr">
              <a:solidFill>
                <a:schemeClr val="bg1"/>
              </a:solidFill>
              <a:round/>
              <a:headEnd/>
              <a:tailEnd/>
            </a:ln>
          </p:spPr>
          <p:txBody>
            <a:bodyPr lIns="0" tIns="0" rIns="0" bIns="0" anchor="ctr">
              <a:spAutoFit/>
            </a:bodyPr>
            <a:lstStyle/>
            <a:p>
              <a:endParaRPr lang="en-US"/>
            </a:p>
          </p:txBody>
        </p:sp>
        <p:sp>
          <p:nvSpPr>
            <p:cNvPr id="28818" name="Freeform 68"/>
            <p:cNvSpPr>
              <a:spLocks/>
            </p:cNvSpPr>
            <p:nvPr/>
          </p:nvSpPr>
          <p:spPr bwMode="auto">
            <a:xfrm>
              <a:off x="3403" y="830"/>
              <a:ext cx="212" cy="274"/>
            </a:xfrm>
            <a:custGeom>
              <a:avLst/>
              <a:gdLst>
                <a:gd name="T0" fmla="*/ 1 w 1052"/>
                <a:gd name="T1" fmla="*/ 2 h 1352"/>
                <a:gd name="T2" fmla="*/ 0 w 1052"/>
                <a:gd name="T3" fmla="*/ 2 h 1352"/>
                <a:gd name="T4" fmla="*/ 0 w 1052"/>
                <a:gd name="T5" fmla="*/ 1 h 1352"/>
                <a:gd name="T6" fmla="*/ 0 w 1052"/>
                <a:gd name="T7" fmla="*/ 1 h 1352"/>
                <a:gd name="T8" fmla="*/ 0 w 1052"/>
                <a:gd name="T9" fmla="*/ 1 h 1352"/>
                <a:gd name="T10" fmla="*/ 0 w 1052"/>
                <a:gd name="T11" fmla="*/ 0 h 1352"/>
                <a:gd name="T12" fmla="*/ 0 w 1052"/>
                <a:gd name="T13" fmla="*/ 0 h 1352"/>
                <a:gd name="T14" fmla="*/ 0 w 1052"/>
                <a:gd name="T15" fmla="*/ 0 h 1352"/>
                <a:gd name="T16" fmla="*/ 1 w 1052"/>
                <a:gd name="T17" fmla="*/ 0 h 1352"/>
                <a:gd name="T18" fmla="*/ 1 w 1052"/>
                <a:gd name="T19" fmla="*/ 0 h 1352"/>
                <a:gd name="T20" fmla="*/ 1 w 1052"/>
                <a:gd name="T21" fmla="*/ 0 h 1352"/>
                <a:gd name="T22" fmla="*/ 1 w 1052"/>
                <a:gd name="T23" fmla="*/ 0 h 1352"/>
                <a:gd name="T24" fmla="*/ 2 w 1052"/>
                <a:gd name="T25" fmla="*/ 0 h 1352"/>
                <a:gd name="T26" fmla="*/ 2 w 1052"/>
                <a:gd name="T27" fmla="*/ 1 h 1352"/>
                <a:gd name="T28" fmla="*/ 2 w 1052"/>
                <a:gd name="T29" fmla="*/ 1 h 1352"/>
                <a:gd name="T30" fmla="*/ 1 w 1052"/>
                <a:gd name="T31" fmla="*/ 2 h 1352"/>
                <a:gd name="T32" fmla="*/ 1 w 1052"/>
                <a:gd name="T33" fmla="*/ 2 h 1352"/>
                <a:gd name="T34" fmla="*/ 1 w 1052"/>
                <a:gd name="T35" fmla="*/ 2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28819" name="Group 69"/>
            <p:cNvGrpSpPr>
              <a:grpSpLocks/>
            </p:cNvGrpSpPr>
            <p:nvPr/>
          </p:nvGrpSpPr>
          <p:grpSpPr bwMode="auto">
            <a:xfrm flipH="1">
              <a:off x="3749" y="1171"/>
              <a:ext cx="212" cy="213"/>
              <a:chOff x="1350" y="686"/>
              <a:chExt cx="1132" cy="1132"/>
            </a:xfrm>
          </p:grpSpPr>
          <p:sp>
            <p:nvSpPr>
              <p:cNvPr id="28821" name="AutoShape 70"/>
              <p:cNvSpPr>
                <a:spLocks noChangeArrowheads="1"/>
              </p:cNvSpPr>
              <p:nvPr/>
            </p:nvSpPr>
            <p:spPr bwMode="auto">
              <a:xfrm>
                <a:off x="1350" y="686"/>
                <a:ext cx="1132" cy="1132"/>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pic>
            <p:nvPicPr>
              <p:cNvPr id="28822" name="Picture 71" descr="j015193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3" y="783"/>
                <a:ext cx="38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28820" name="Picture 72" descr="BS01887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81" y="829"/>
              <a:ext cx="382"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8688" name="Group 73"/>
          <p:cNvGrpSpPr>
            <a:grpSpLocks/>
          </p:cNvGrpSpPr>
          <p:nvPr/>
        </p:nvGrpSpPr>
        <p:grpSpPr bwMode="auto">
          <a:xfrm>
            <a:off x="2432050" y="5395913"/>
            <a:ext cx="517525" cy="658812"/>
            <a:chOff x="2401" y="425"/>
            <a:chExt cx="907" cy="1154"/>
          </a:xfrm>
        </p:grpSpPr>
        <p:sp>
          <p:nvSpPr>
            <p:cNvPr id="28811" name="Rectangle 74"/>
            <p:cNvSpPr>
              <a:spLocks noChangeArrowheads="1"/>
            </p:cNvSpPr>
            <p:nvPr/>
          </p:nvSpPr>
          <p:spPr bwMode="auto">
            <a:xfrm>
              <a:off x="2401" y="591"/>
              <a:ext cx="907" cy="988"/>
            </a:xfrm>
            <a:prstGeom prst="rect">
              <a:avLst/>
            </a:prstGeom>
            <a:solidFill>
              <a:srgbClr val="FFFFCC"/>
            </a:solidFill>
            <a:ln w="12700">
              <a:solidFill>
                <a:schemeClr val="bg1"/>
              </a:solidFill>
              <a:miter lim="800000"/>
              <a:headEnd/>
              <a:tailEnd/>
            </a:ln>
          </p:spPr>
          <p:txBody>
            <a:bodyPr wrap="none" anchor="ctr"/>
            <a:lstStyle/>
            <a:p>
              <a:endParaRPr lang="en-US"/>
            </a:p>
          </p:txBody>
        </p:sp>
        <p:sp>
          <p:nvSpPr>
            <p:cNvPr id="28812" name="Line 75"/>
            <p:cNvSpPr>
              <a:spLocks noChangeShapeType="1"/>
            </p:cNvSpPr>
            <p:nvPr/>
          </p:nvSpPr>
          <p:spPr bwMode="auto">
            <a:xfrm>
              <a:off x="2582" y="138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8813" name="Line 76"/>
            <p:cNvSpPr>
              <a:spLocks noChangeShapeType="1"/>
            </p:cNvSpPr>
            <p:nvPr/>
          </p:nvSpPr>
          <p:spPr bwMode="auto">
            <a:xfrm>
              <a:off x="2577" y="115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8814" name="Rectangle 77"/>
            <p:cNvSpPr>
              <a:spLocks noChangeArrowheads="1"/>
            </p:cNvSpPr>
            <p:nvPr/>
          </p:nvSpPr>
          <p:spPr bwMode="auto">
            <a:xfrm rot="2658430">
              <a:off x="2944" y="425"/>
              <a:ext cx="225" cy="506"/>
            </a:xfrm>
            <a:prstGeom prst="rect">
              <a:avLst/>
            </a:prstGeom>
            <a:solidFill>
              <a:srgbClr val="FF0000"/>
            </a:solidFill>
            <a:ln w="28575" algn="ctr">
              <a:solidFill>
                <a:srgbClr val="969696"/>
              </a:solidFill>
              <a:miter lim="800000"/>
              <a:headEnd/>
              <a:tailEnd/>
            </a:ln>
          </p:spPr>
          <p:txBody>
            <a:bodyPr wrap="none" lIns="0" tIns="0" rIns="0" bIns="0" anchor="ctr">
              <a:spAutoFit/>
            </a:bodyPr>
            <a:lstStyle/>
            <a:p>
              <a:endParaRPr lang="en-US"/>
            </a:p>
          </p:txBody>
        </p:sp>
        <p:sp>
          <p:nvSpPr>
            <p:cNvPr id="28815" name="Freeform 78"/>
            <p:cNvSpPr>
              <a:spLocks/>
            </p:cNvSpPr>
            <p:nvPr/>
          </p:nvSpPr>
          <p:spPr bwMode="auto">
            <a:xfrm>
              <a:off x="2643" y="789"/>
              <a:ext cx="309" cy="257"/>
            </a:xfrm>
            <a:custGeom>
              <a:avLst/>
              <a:gdLst>
                <a:gd name="T0" fmla="*/ 374 w 234"/>
                <a:gd name="T1" fmla="*/ 0 h 195"/>
                <a:gd name="T2" fmla="*/ 83 w 234"/>
                <a:gd name="T3" fmla="*/ 125 h 195"/>
                <a:gd name="T4" fmla="*/ 0 w 234"/>
                <a:gd name="T5" fmla="*/ 589 h 195"/>
                <a:gd name="T6" fmla="*/ 548 w 234"/>
                <a:gd name="T7" fmla="*/ 589 h 195"/>
                <a:gd name="T8" fmla="*/ 712 w 234"/>
                <a:gd name="T9" fmla="*/ 333 h 195"/>
                <a:gd name="T10" fmla="*/ 374 w 234"/>
                <a:gd name="T11" fmla="*/ 0 h 195"/>
                <a:gd name="T12" fmla="*/ 0 60000 65536"/>
                <a:gd name="T13" fmla="*/ 0 60000 65536"/>
                <a:gd name="T14" fmla="*/ 0 60000 65536"/>
                <a:gd name="T15" fmla="*/ 0 60000 65536"/>
                <a:gd name="T16" fmla="*/ 0 60000 65536"/>
                <a:gd name="T17" fmla="*/ 0 60000 65536"/>
                <a:gd name="T18" fmla="*/ 0 w 234"/>
                <a:gd name="T19" fmla="*/ 0 h 195"/>
                <a:gd name="T20" fmla="*/ 234 w 234"/>
                <a:gd name="T21" fmla="*/ 195 h 195"/>
              </a:gdLst>
              <a:ahLst/>
              <a:cxnLst>
                <a:cxn ang="T12">
                  <a:pos x="T0" y="T1"/>
                </a:cxn>
                <a:cxn ang="T13">
                  <a:pos x="T2" y="T3"/>
                </a:cxn>
                <a:cxn ang="T14">
                  <a:pos x="T4" y="T5"/>
                </a:cxn>
                <a:cxn ang="T15">
                  <a:pos x="T6" y="T7"/>
                </a:cxn>
                <a:cxn ang="T16">
                  <a:pos x="T8" y="T9"/>
                </a:cxn>
                <a:cxn ang="T17">
                  <a:pos x="T10" y="T11"/>
                </a:cxn>
              </a:cxnLst>
              <a:rect l="T18" t="T19" r="T20" b="T21"/>
              <a:pathLst>
                <a:path w="234" h="195">
                  <a:moveTo>
                    <a:pt x="123" y="0"/>
                  </a:moveTo>
                  <a:lnTo>
                    <a:pt x="27" y="42"/>
                  </a:lnTo>
                  <a:lnTo>
                    <a:pt x="0" y="195"/>
                  </a:lnTo>
                  <a:lnTo>
                    <a:pt x="180" y="195"/>
                  </a:lnTo>
                  <a:lnTo>
                    <a:pt x="234" y="111"/>
                  </a:lnTo>
                  <a:lnTo>
                    <a:pt x="123" y="0"/>
                  </a:lnTo>
                  <a:close/>
                </a:path>
              </a:pathLst>
            </a:custGeom>
            <a:solidFill>
              <a:srgbClr val="FFFFFF"/>
            </a:solidFill>
            <a:ln w="28575">
              <a:solidFill>
                <a:srgbClr val="969696"/>
              </a:solidFill>
              <a:round/>
              <a:headEnd/>
              <a:tailEnd/>
            </a:ln>
          </p:spPr>
          <p:txBody>
            <a:bodyPr wrap="none" lIns="0" tIns="0" rIns="0" bIns="0" anchor="ctr">
              <a:spAutoFit/>
            </a:bodyPr>
            <a:lstStyle/>
            <a:p>
              <a:endParaRPr lang="en-US"/>
            </a:p>
          </p:txBody>
        </p:sp>
        <p:sp>
          <p:nvSpPr>
            <p:cNvPr id="28816" name="Line 79"/>
            <p:cNvSpPr>
              <a:spLocks noChangeShapeType="1"/>
            </p:cNvSpPr>
            <p:nvPr/>
          </p:nvSpPr>
          <p:spPr bwMode="auto">
            <a:xfrm flipH="1">
              <a:off x="2703" y="891"/>
              <a:ext cx="147" cy="106"/>
            </a:xfrm>
            <a:prstGeom prst="line">
              <a:avLst/>
            </a:prstGeom>
            <a:noFill/>
            <a:ln w="28575">
              <a:solidFill>
                <a:srgbClr val="969696"/>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28689" name="Group 80"/>
          <p:cNvGrpSpPr>
            <a:grpSpLocks/>
          </p:cNvGrpSpPr>
          <p:nvPr/>
        </p:nvGrpSpPr>
        <p:grpSpPr bwMode="auto">
          <a:xfrm>
            <a:off x="2693988" y="5843588"/>
            <a:ext cx="517525" cy="658812"/>
            <a:chOff x="2401" y="425"/>
            <a:chExt cx="907" cy="1154"/>
          </a:xfrm>
        </p:grpSpPr>
        <p:sp>
          <p:nvSpPr>
            <p:cNvPr id="28805" name="Rectangle 81"/>
            <p:cNvSpPr>
              <a:spLocks noChangeArrowheads="1"/>
            </p:cNvSpPr>
            <p:nvPr/>
          </p:nvSpPr>
          <p:spPr bwMode="auto">
            <a:xfrm>
              <a:off x="2401" y="591"/>
              <a:ext cx="907" cy="988"/>
            </a:xfrm>
            <a:prstGeom prst="rect">
              <a:avLst/>
            </a:prstGeom>
            <a:solidFill>
              <a:srgbClr val="FFFFCC"/>
            </a:solidFill>
            <a:ln w="12700">
              <a:solidFill>
                <a:schemeClr val="bg1"/>
              </a:solidFill>
              <a:miter lim="800000"/>
              <a:headEnd/>
              <a:tailEnd/>
            </a:ln>
          </p:spPr>
          <p:txBody>
            <a:bodyPr wrap="none" anchor="ctr"/>
            <a:lstStyle/>
            <a:p>
              <a:endParaRPr lang="en-US"/>
            </a:p>
          </p:txBody>
        </p:sp>
        <p:sp>
          <p:nvSpPr>
            <p:cNvPr id="28806" name="Line 82"/>
            <p:cNvSpPr>
              <a:spLocks noChangeShapeType="1"/>
            </p:cNvSpPr>
            <p:nvPr/>
          </p:nvSpPr>
          <p:spPr bwMode="auto">
            <a:xfrm>
              <a:off x="2582" y="138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8807" name="Line 83"/>
            <p:cNvSpPr>
              <a:spLocks noChangeShapeType="1"/>
            </p:cNvSpPr>
            <p:nvPr/>
          </p:nvSpPr>
          <p:spPr bwMode="auto">
            <a:xfrm>
              <a:off x="2577" y="115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8808" name="Rectangle 84"/>
            <p:cNvSpPr>
              <a:spLocks noChangeArrowheads="1"/>
            </p:cNvSpPr>
            <p:nvPr/>
          </p:nvSpPr>
          <p:spPr bwMode="auto">
            <a:xfrm rot="2658430">
              <a:off x="2944" y="425"/>
              <a:ext cx="225" cy="506"/>
            </a:xfrm>
            <a:prstGeom prst="rect">
              <a:avLst/>
            </a:prstGeom>
            <a:solidFill>
              <a:srgbClr val="FF0000"/>
            </a:solidFill>
            <a:ln w="28575" algn="ctr">
              <a:solidFill>
                <a:srgbClr val="969696"/>
              </a:solidFill>
              <a:miter lim="800000"/>
              <a:headEnd/>
              <a:tailEnd/>
            </a:ln>
          </p:spPr>
          <p:txBody>
            <a:bodyPr wrap="none" lIns="0" tIns="0" rIns="0" bIns="0" anchor="ctr">
              <a:spAutoFit/>
            </a:bodyPr>
            <a:lstStyle/>
            <a:p>
              <a:endParaRPr lang="en-US"/>
            </a:p>
          </p:txBody>
        </p:sp>
        <p:sp>
          <p:nvSpPr>
            <p:cNvPr id="28809" name="Freeform 85"/>
            <p:cNvSpPr>
              <a:spLocks/>
            </p:cNvSpPr>
            <p:nvPr/>
          </p:nvSpPr>
          <p:spPr bwMode="auto">
            <a:xfrm>
              <a:off x="2643" y="789"/>
              <a:ext cx="309" cy="257"/>
            </a:xfrm>
            <a:custGeom>
              <a:avLst/>
              <a:gdLst>
                <a:gd name="T0" fmla="*/ 374 w 234"/>
                <a:gd name="T1" fmla="*/ 0 h 195"/>
                <a:gd name="T2" fmla="*/ 83 w 234"/>
                <a:gd name="T3" fmla="*/ 125 h 195"/>
                <a:gd name="T4" fmla="*/ 0 w 234"/>
                <a:gd name="T5" fmla="*/ 589 h 195"/>
                <a:gd name="T6" fmla="*/ 548 w 234"/>
                <a:gd name="T7" fmla="*/ 589 h 195"/>
                <a:gd name="T8" fmla="*/ 712 w 234"/>
                <a:gd name="T9" fmla="*/ 333 h 195"/>
                <a:gd name="T10" fmla="*/ 374 w 234"/>
                <a:gd name="T11" fmla="*/ 0 h 195"/>
                <a:gd name="T12" fmla="*/ 0 60000 65536"/>
                <a:gd name="T13" fmla="*/ 0 60000 65536"/>
                <a:gd name="T14" fmla="*/ 0 60000 65536"/>
                <a:gd name="T15" fmla="*/ 0 60000 65536"/>
                <a:gd name="T16" fmla="*/ 0 60000 65536"/>
                <a:gd name="T17" fmla="*/ 0 60000 65536"/>
                <a:gd name="T18" fmla="*/ 0 w 234"/>
                <a:gd name="T19" fmla="*/ 0 h 195"/>
                <a:gd name="T20" fmla="*/ 234 w 234"/>
                <a:gd name="T21" fmla="*/ 195 h 195"/>
              </a:gdLst>
              <a:ahLst/>
              <a:cxnLst>
                <a:cxn ang="T12">
                  <a:pos x="T0" y="T1"/>
                </a:cxn>
                <a:cxn ang="T13">
                  <a:pos x="T2" y="T3"/>
                </a:cxn>
                <a:cxn ang="T14">
                  <a:pos x="T4" y="T5"/>
                </a:cxn>
                <a:cxn ang="T15">
                  <a:pos x="T6" y="T7"/>
                </a:cxn>
                <a:cxn ang="T16">
                  <a:pos x="T8" y="T9"/>
                </a:cxn>
                <a:cxn ang="T17">
                  <a:pos x="T10" y="T11"/>
                </a:cxn>
              </a:cxnLst>
              <a:rect l="T18" t="T19" r="T20" b="T21"/>
              <a:pathLst>
                <a:path w="234" h="195">
                  <a:moveTo>
                    <a:pt x="123" y="0"/>
                  </a:moveTo>
                  <a:lnTo>
                    <a:pt x="27" y="42"/>
                  </a:lnTo>
                  <a:lnTo>
                    <a:pt x="0" y="195"/>
                  </a:lnTo>
                  <a:lnTo>
                    <a:pt x="180" y="195"/>
                  </a:lnTo>
                  <a:lnTo>
                    <a:pt x="234" y="111"/>
                  </a:lnTo>
                  <a:lnTo>
                    <a:pt x="123" y="0"/>
                  </a:lnTo>
                  <a:close/>
                </a:path>
              </a:pathLst>
            </a:custGeom>
            <a:solidFill>
              <a:srgbClr val="FFFFFF"/>
            </a:solidFill>
            <a:ln w="28575">
              <a:solidFill>
                <a:srgbClr val="969696"/>
              </a:solidFill>
              <a:round/>
              <a:headEnd/>
              <a:tailEnd/>
            </a:ln>
          </p:spPr>
          <p:txBody>
            <a:bodyPr wrap="none" lIns="0" tIns="0" rIns="0" bIns="0" anchor="ctr">
              <a:spAutoFit/>
            </a:bodyPr>
            <a:lstStyle/>
            <a:p>
              <a:endParaRPr lang="en-US"/>
            </a:p>
          </p:txBody>
        </p:sp>
        <p:sp>
          <p:nvSpPr>
            <p:cNvPr id="28810" name="Line 86"/>
            <p:cNvSpPr>
              <a:spLocks noChangeShapeType="1"/>
            </p:cNvSpPr>
            <p:nvPr/>
          </p:nvSpPr>
          <p:spPr bwMode="auto">
            <a:xfrm flipH="1">
              <a:off x="2703" y="891"/>
              <a:ext cx="147" cy="106"/>
            </a:xfrm>
            <a:prstGeom prst="line">
              <a:avLst/>
            </a:prstGeom>
            <a:noFill/>
            <a:ln w="28575">
              <a:solidFill>
                <a:srgbClr val="969696"/>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28690" name="AutoShape 87"/>
          <p:cNvSpPr>
            <a:spLocks noChangeArrowheads="1"/>
          </p:cNvSpPr>
          <p:nvPr/>
        </p:nvSpPr>
        <p:spPr bwMode="auto">
          <a:xfrm>
            <a:off x="3963988" y="4156075"/>
            <a:ext cx="584200" cy="415925"/>
          </a:xfrm>
          <a:prstGeom prst="rightArrow">
            <a:avLst>
              <a:gd name="adj1" fmla="val 50000"/>
              <a:gd name="adj2" fmla="val 35115"/>
            </a:avLst>
          </a:prstGeom>
          <a:gradFill rotWithShape="1">
            <a:gsLst>
              <a:gs pos="0">
                <a:srgbClr val="FF0000"/>
              </a:gs>
              <a:gs pos="100000">
                <a:srgbClr val="CCFFCC"/>
              </a:gs>
            </a:gsLst>
            <a:lin ang="0" scaled="1"/>
          </a:gradFill>
          <a:ln w="12700" algn="ctr">
            <a:solidFill>
              <a:schemeClr val="bg1"/>
            </a:solidFill>
            <a:miter lim="800000"/>
            <a:headEnd/>
            <a:tailEnd/>
          </a:ln>
        </p:spPr>
        <p:txBody>
          <a:bodyPr lIns="0" tIns="0" rIns="0" bIns="0" anchor="ctr">
            <a:spAutoFit/>
          </a:bodyPr>
          <a:lstStyle/>
          <a:p>
            <a:endParaRPr lang="en-US"/>
          </a:p>
        </p:txBody>
      </p:sp>
      <p:sp>
        <p:nvSpPr>
          <p:cNvPr id="28691" name="AutoShape 88"/>
          <p:cNvSpPr>
            <a:spLocks noChangeArrowheads="1"/>
          </p:cNvSpPr>
          <p:nvPr/>
        </p:nvSpPr>
        <p:spPr bwMode="auto">
          <a:xfrm>
            <a:off x="3943350" y="3189288"/>
            <a:ext cx="584200" cy="415925"/>
          </a:xfrm>
          <a:prstGeom prst="rightArrow">
            <a:avLst>
              <a:gd name="adj1" fmla="val 50000"/>
              <a:gd name="adj2" fmla="val 35115"/>
            </a:avLst>
          </a:prstGeom>
          <a:gradFill rotWithShape="1">
            <a:gsLst>
              <a:gs pos="0">
                <a:srgbClr val="FF0000"/>
              </a:gs>
              <a:gs pos="100000">
                <a:srgbClr val="CCFFCC"/>
              </a:gs>
            </a:gsLst>
            <a:lin ang="0" scaled="1"/>
          </a:gradFill>
          <a:ln w="12700" algn="ctr">
            <a:solidFill>
              <a:schemeClr val="bg1"/>
            </a:solidFill>
            <a:miter lim="800000"/>
            <a:headEnd/>
            <a:tailEnd/>
          </a:ln>
        </p:spPr>
        <p:txBody>
          <a:bodyPr lIns="0" tIns="0" rIns="0" bIns="0" anchor="ctr">
            <a:spAutoFit/>
          </a:bodyPr>
          <a:lstStyle/>
          <a:p>
            <a:endParaRPr lang="en-US"/>
          </a:p>
        </p:txBody>
      </p:sp>
      <p:grpSp>
        <p:nvGrpSpPr>
          <p:cNvPr id="28692" name="Group 89"/>
          <p:cNvGrpSpPr>
            <a:grpSpLocks/>
          </p:cNvGrpSpPr>
          <p:nvPr/>
        </p:nvGrpSpPr>
        <p:grpSpPr bwMode="auto">
          <a:xfrm>
            <a:off x="3522663" y="4116388"/>
            <a:ext cx="509587" cy="493712"/>
            <a:chOff x="4200" y="2899"/>
            <a:chExt cx="915" cy="885"/>
          </a:xfrm>
        </p:grpSpPr>
        <p:sp>
          <p:nvSpPr>
            <p:cNvPr id="28788" name="Rectangle 90"/>
            <p:cNvSpPr>
              <a:spLocks noChangeArrowheads="1"/>
            </p:cNvSpPr>
            <p:nvPr/>
          </p:nvSpPr>
          <p:spPr bwMode="auto">
            <a:xfrm>
              <a:off x="4342" y="2960"/>
              <a:ext cx="771" cy="824"/>
            </a:xfrm>
            <a:prstGeom prst="rect">
              <a:avLst/>
            </a:prstGeom>
            <a:solidFill>
              <a:srgbClr val="CC9900"/>
            </a:solidFill>
            <a:ln w="12700" algn="ctr">
              <a:solidFill>
                <a:schemeClr val="bg1"/>
              </a:solidFill>
              <a:miter lim="800000"/>
              <a:headEnd/>
              <a:tailEnd/>
            </a:ln>
          </p:spPr>
          <p:txBody>
            <a:bodyPr lIns="0" tIns="0" rIns="0" bIns="0" anchor="ctr">
              <a:spAutoFit/>
            </a:bodyPr>
            <a:lstStyle/>
            <a:p>
              <a:endParaRPr lang="en-US"/>
            </a:p>
          </p:txBody>
        </p:sp>
        <p:sp>
          <p:nvSpPr>
            <p:cNvPr id="28789" name="AutoShape 91"/>
            <p:cNvSpPr>
              <a:spLocks noChangeArrowheads="1"/>
            </p:cNvSpPr>
            <p:nvPr/>
          </p:nvSpPr>
          <p:spPr bwMode="auto">
            <a:xfrm>
              <a:off x="4283" y="2958"/>
              <a:ext cx="832" cy="774"/>
            </a:xfrm>
            <a:prstGeom prst="parallelogram">
              <a:avLst>
                <a:gd name="adj" fmla="val 8371"/>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28790" name="AutoShape 92"/>
            <p:cNvSpPr>
              <a:spLocks noChangeArrowheads="1"/>
            </p:cNvSpPr>
            <p:nvPr/>
          </p:nvSpPr>
          <p:spPr bwMode="auto">
            <a:xfrm>
              <a:off x="4303" y="2984"/>
              <a:ext cx="788" cy="765"/>
            </a:xfrm>
            <a:prstGeom prst="parallelogram">
              <a:avLst>
                <a:gd name="adj" fmla="val 8021"/>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28791" name="AutoShape 93"/>
            <p:cNvSpPr>
              <a:spLocks noChangeArrowheads="1"/>
            </p:cNvSpPr>
            <p:nvPr/>
          </p:nvSpPr>
          <p:spPr bwMode="auto">
            <a:xfrm>
              <a:off x="4200" y="2960"/>
              <a:ext cx="912" cy="807"/>
            </a:xfrm>
            <a:prstGeom prst="parallelogram">
              <a:avLst>
                <a:gd name="adj" fmla="val 17627"/>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28792" name="Freeform 94"/>
            <p:cNvSpPr>
              <a:spLocks/>
            </p:cNvSpPr>
            <p:nvPr/>
          </p:nvSpPr>
          <p:spPr bwMode="auto">
            <a:xfrm>
              <a:off x="4374"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8793" name="Freeform 95"/>
            <p:cNvSpPr>
              <a:spLocks/>
            </p:cNvSpPr>
            <p:nvPr/>
          </p:nvSpPr>
          <p:spPr bwMode="auto">
            <a:xfrm>
              <a:off x="4470"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8794" name="Freeform 96"/>
            <p:cNvSpPr>
              <a:spLocks/>
            </p:cNvSpPr>
            <p:nvPr/>
          </p:nvSpPr>
          <p:spPr bwMode="auto">
            <a:xfrm>
              <a:off x="4566"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8795" name="Freeform 97"/>
            <p:cNvSpPr>
              <a:spLocks/>
            </p:cNvSpPr>
            <p:nvPr/>
          </p:nvSpPr>
          <p:spPr bwMode="auto">
            <a:xfrm>
              <a:off x="4662"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8796" name="Freeform 98"/>
            <p:cNvSpPr>
              <a:spLocks/>
            </p:cNvSpPr>
            <p:nvPr/>
          </p:nvSpPr>
          <p:spPr bwMode="auto">
            <a:xfrm>
              <a:off x="4758"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8797" name="Freeform 99"/>
            <p:cNvSpPr>
              <a:spLocks/>
            </p:cNvSpPr>
            <p:nvPr/>
          </p:nvSpPr>
          <p:spPr bwMode="auto">
            <a:xfrm>
              <a:off x="4854"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8798" name="Freeform 100"/>
            <p:cNvSpPr>
              <a:spLocks/>
            </p:cNvSpPr>
            <p:nvPr/>
          </p:nvSpPr>
          <p:spPr bwMode="auto">
            <a:xfrm>
              <a:off x="4950" y="2902"/>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8799" name="Line 101"/>
            <p:cNvSpPr>
              <a:spLocks noChangeShapeType="1"/>
            </p:cNvSpPr>
            <p:nvPr/>
          </p:nvSpPr>
          <p:spPr bwMode="auto">
            <a:xfrm>
              <a:off x="4386" y="3171"/>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8800" name="Line 102"/>
            <p:cNvSpPr>
              <a:spLocks noChangeShapeType="1"/>
            </p:cNvSpPr>
            <p:nvPr/>
          </p:nvSpPr>
          <p:spPr bwMode="auto">
            <a:xfrm>
              <a:off x="4359" y="3267"/>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8801" name="Line 103"/>
            <p:cNvSpPr>
              <a:spLocks noChangeShapeType="1"/>
            </p:cNvSpPr>
            <p:nvPr/>
          </p:nvSpPr>
          <p:spPr bwMode="auto">
            <a:xfrm>
              <a:off x="4692" y="3363"/>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8802" name="Line 104"/>
            <p:cNvSpPr>
              <a:spLocks noChangeShapeType="1"/>
            </p:cNvSpPr>
            <p:nvPr/>
          </p:nvSpPr>
          <p:spPr bwMode="auto">
            <a:xfrm>
              <a:off x="4332" y="3459"/>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8803" name="Line 105"/>
            <p:cNvSpPr>
              <a:spLocks noChangeShapeType="1"/>
            </p:cNvSpPr>
            <p:nvPr/>
          </p:nvSpPr>
          <p:spPr bwMode="auto">
            <a:xfrm>
              <a:off x="4656" y="3555"/>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8804" name="Line 106"/>
            <p:cNvSpPr>
              <a:spLocks noChangeShapeType="1"/>
            </p:cNvSpPr>
            <p:nvPr/>
          </p:nvSpPr>
          <p:spPr bwMode="auto">
            <a:xfrm>
              <a:off x="4638" y="3651"/>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28693" name="AutoShape 107"/>
          <p:cNvSpPr>
            <a:spLocks noChangeArrowheads="1"/>
          </p:cNvSpPr>
          <p:nvPr/>
        </p:nvSpPr>
        <p:spPr bwMode="auto">
          <a:xfrm>
            <a:off x="2990850" y="4154488"/>
            <a:ext cx="584200" cy="415925"/>
          </a:xfrm>
          <a:prstGeom prst="rightArrow">
            <a:avLst>
              <a:gd name="adj1" fmla="val 50000"/>
              <a:gd name="adj2" fmla="val 35115"/>
            </a:avLst>
          </a:prstGeom>
          <a:gradFill rotWithShape="1">
            <a:gsLst>
              <a:gs pos="0">
                <a:srgbClr val="CCFFCC"/>
              </a:gs>
              <a:gs pos="100000">
                <a:srgbClr val="000000"/>
              </a:gs>
            </a:gsLst>
            <a:lin ang="0" scaled="1"/>
          </a:gradFill>
          <a:ln w="12700" algn="ctr">
            <a:solidFill>
              <a:schemeClr val="bg1"/>
            </a:solidFill>
            <a:miter lim="800000"/>
            <a:headEnd/>
            <a:tailEnd/>
          </a:ln>
        </p:spPr>
        <p:txBody>
          <a:bodyPr lIns="0" tIns="0" rIns="0" bIns="0" anchor="ctr">
            <a:spAutoFit/>
          </a:bodyPr>
          <a:lstStyle/>
          <a:p>
            <a:endParaRPr lang="en-US"/>
          </a:p>
        </p:txBody>
      </p:sp>
      <p:grpSp>
        <p:nvGrpSpPr>
          <p:cNvPr id="28694" name="Group 108"/>
          <p:cNvGrpSpPr>
            <a:grpSpLocks/>
          </p:cNvGrpSpPr>
          <p:nvPr/>
        </p:nvGrpSpPr>
        <p:grpSpPr bwMode="auto">
          <a:xfrm>
            <a:off x="3502025" y="3149600"/>
            <a:ext cx="509588" cy="493713"/>
            <a:chOff x="4200" y="2899"/>
            <a:chExt cx="915" cy="885"/>
          </a:xfrm>
        </p:grpSpPr>
        <p:sp>
          <p:nvSpPr>
            <p:cNvPr id="28771" name="Rectangle 109"/>
            <p:cNvSpPr>
              <a:spLocks noChangeArrowheads="1"/>
            </p:cNvSpPr>
            <p:nvPr/>
          </p:nvSpPr>
          <p:spPr bwMode="auto">
            <a:xfrm>
              <a:off x="4342" y="2960"/>
              <a:ext cx="771" cy="824"/>
            </a:xfrm>
            <a:prstGeom prst="rect">
              <a:avLst/>
            </a:prstGeom>
            <a:solidFill>
              <a:srgbClr val="CC9900"/>
            </a:solidFill>
            <a:ln w="12700" algn="ctr">
              <a:solidFill>
                <a:schemeClr val="bg1"/>
              </a:solidFill>
              <a:miter lim="800000"/>
              <a:headEnd/>
              <a:tailEnd/>
            </a:ln>
          </p:spPr>
          <p:txBody>
            <a:bodyPr lIns="0" tIns="0" rIns="0" bIns="0" anchor="ctr">
              <a:spAutoFit/>
            </a:bodyPr>
            <a:lstStyle/>
            <a:p>
              <a:endParaRPr lang="en-US"/>
            </a:p>
          </p:txBody>
        </p:sp>
        <p:sp>
          <p:nvSpPr>
            <p:cNvPr id="28772" name="AutoShape 110"/>
            <p:cNvSpPr>
              <a:spLocks noChangeArrowheads="1"/>
            </p:cNvSpPr>
            <p:nvPr/>
          </p:nvSpPr>
          <p:spPr bwMode="auto">
            <a:xfrm>
              <a:off x="4283" y="2958"/>
              <a:ext cx="832" cy="774"/>
            </a:xfrm>
            <a:prstGeom prst="parallelogram">
              <a:avLst>
                <a:gd name="adj" fmla="val 8371"/>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28773" name="AutoShape 111"/>
            <p:cNvSpPr>
              <a:spLocks noChangeArrowheads="1"/>
            </p:cNvSpPr>
            <p:nvPr/>
          </p:nvSpPr>
          <p:spPr bwMode="auto">
            <a:xfrm>
              <a:off x="4303" y="2984"/>
              <a:ext cx="788" cy="765"/>
            </a:xfrm>
            <a:prstGeom prst="parallelogram">
              <a:avLst>
                <a:gd name="adj" fmla="val 8021"/>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28774" name="AutoShape 112"/>
            <p:cNvSpPr>
              <a:spLocks noChangeArrowheads="1"/>
            </p:cNvSpPr>
            <p:nvPr/>
          </p:nvSpPr>
          <p:spPr bwMode="auto">
            <a:xfrm>
              <a:off x="4200" y="2960"/>
              <a:ext cx="912" cy="807"/>
            </a:xfrm>
            <a:prstGeom prst="parallelogram">
              <a:avLst>
                <a:gd name="adj" fmla="val 17627"/>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28775" name="Freeform 113"/>
            <p:cNvSpPr>
              <a:spLocks/>
            </p:cNvSpPr>
            <p:nvPr/>
          </p:nvSpPr>
          <p:spPr bwMode="auto">
            <a:xfrm>
              <a:off x="4374"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8776" name="Freeform 114"/>
            <p:cNvSpPr>
              <a:spLocks/>
            </p:cNvSpPr>
            <p:nvPr/>
          </p:nvSpPr>
          <p:spPr bwMode="auto">
            <a:xfrm>
              <a:off x="4470"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8777" name="Freeform 115"/>
            <p:cNvSpPr>
              <a:spLocks/>
            </p:cNvSpPr>
            <p:nvPr/>
          </p:nvSpPr>
          <p:spPr bwMode="auto">
            <a:xfrm>
              <a:off x="4566"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8778" name="Freeform 116"/>
            <p:cNvSpPr>
              <a:spLocks/>
            </p:cNvSpPr>
            <p:nvPr/>
          </p:nvSpPr>
          <p:spPr bwMode="auto">
            <a:xfrm>
              <a:off x="4662"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8779" name="Freeform 117"/>
            <p:cNvSpPr>
              <a:spLocks/>
            </p:cNvSpPr>
            <p:nvPr/>
          </p:nvSpPr>
          <p:spPr bwMode="auto">
            <a:xfrm>
              <a:off x="4758"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8780" name="Freeform 118"/>
            <p:cNvSpPr>
              <a:spLocks/>
            </p:cNvSpPr>
            <p:nvPr/>
          </p:nvSpPr>
          <p:spPr bwMode="auto">
            <a:xfrm>
              <a:off x="4854"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8781" name="Freeform 119"/>
            <p:cNvSpPr>
              <a:spLocks/>
            </p:cNvSpPr>
            <p:nvPr/>
          </p:nvSpPr>
          <p:spPr bwMode="auto">
            <a:xfrm>
              <a:off x="4950" y="2902"/>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8782" name="Line 120"/>
            <p:cNvSpPr>
              <a:spLocks noChangeShapeType="1"/>
            </p:cNvSpPr>
            <p:nvPr/>
          </p:nvSpPr>
          <p:spPr bwMode="auto">
            <a:xfrm>
              <a:off x="4386" y="3171"/>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8783" name="Line 121"/>
            <p:cNvSpPr>
              <a:spLocks noChangeShapeType="1"/>
            </p:cNvSpPr>
            <p:nvPr/>
          </p:nvSpPr>
          <p:spPr bwMode="auto">
            <a:xfrm>
              <a:off x="4359" y="3267"/>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8784" name="Line 122"/>
            <p:cNvSpPr>
              <a:spLocks noChangeShapeType="1"/>
            </p:cNvSpPr>
            <p:nvPr/>
          </p:nvSpPr>
          <p:spPr bwMode="auto">
            <a:xfrm>
              <a:off x="4692" y="3363"/>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8785" name="Line 123"/>
            <p:cNvSpPr>
              <a:spLocks noChangeShapeType="1"/>
            </p:cNvSpPr>
            <p:nvPr/>
          </p:nvSpPr>
          <p:spPr bwMode="auto">
            <a:xfrm>
              <a:off x="4332" y="3459"/>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8786" name="Line 124"/>
            <p:cNvSpPr>
              <a:spLocks noChangeShapeType="1"/>
            </p:cNvSpPr>
            <p:nvPr/>
          </p:nvSpPr>
          <p:spPr bwMode="auto">
            <a:xfrm>
              <a:off x="4656" y="3555"/>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8787" name="Line 125"/>
            <p:cNvSpPr>
              <a:spLocks noChangeShapeType="1"/>
            </p:cNvSpPr>
            <p:nvPr/>
          </p:nvSpPr>
          <p:spPr bwMode="auto">
            <a:xfrm>
              <a:off x="4638" y="3651"/>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28695" name="AutoShape 126"/>
          <p:cNvSpPr>
            <a:spLocks noChangeArrowheads="1"/>
          </p:cNvSpPr>
          <p:nvPr/>
        </p:nvSpPr>
        <p:spPr bwMode="auto">
          <a:xfrm>
            <a:off x="2970213" y="3187700"/>
            <a:ext cx="584200" cy="415925"/>
          </a:xfrm>
          <a:prstGeom prst="rightArrow">
            <a:avLst>
              <a:gd name="adj1" fmla="val 50000"/>
              <a:gd name="adj2" fmla="val 35115"/>
            </a:avLst>
          </a:prstGeom>
          <a:gradFill rotWithShape="1">
            <a:gsLst>
              <a:gs pos="0">
                <a:srgbClr val="CCFFCC"/>
              </a:gs>
              <a:gs pos="100000">
                <a:srgbClr val="000000"/>
              </a:gs>
            </a:gsLst>
            <a:lin ang="0" scaled="1"/>
          </a:gradFill>
          <a:ln w="12700" algn="ctr">
            <a:solidFill>
              <a:schemeClr val="bg1"/>
            </a:solidFill>
            <a:miter lim="800000"/>
            <a:headEnd/>
            <a:tailEnd/>
          </a:ln>
        </p:spPr>
        <p:txBody>
          <a:bodyPr lIns="0" tIns="0" rIns="0" bIns="0" anchor="ctr">
            <a:spAutoFit/>
          </a:bodyPr>
          <a:lstStyle/>
          <a:p>
            <a:endParaRPr lang="en-US"/>
          </a:p>
        </p:txBody>
      </p:sp>
      <p:grpSp>
        <p:nvGrpSpPr>
          <p:cNvPr id="28696" name="Group 127"/>
          <p:cNvGrpSpPr>
            <a:grpSpLocks/>
          </p:cNvGrpSpPr>
          <p:nvPr/>
        </p:nvGrpSpPr>
        <p:grpSpPr bwMode="auto">
          <a:xfrm>
            <a:off x="3516313" y="2152650"/>
            <a:ext cx="509587" cy="493713"/>
            <a:chOff x="4200" y="2899"/>
            <a:chExt cx="915" cy="885"/>
          </a:xfrm>
        </p:grpSpPr>
        <p:sp>
          <p:nvSpPr>
            <p:cNvPr id="28754" name="Rectangle 128"/>
            <p:cNvSpPr>
              <a:spLocks noChangeArrowheads="1"/>
            </p:cNvSpPr>
            <p:nvPr/>
          </p:nvSpPr>
          <p:spPr bwMode="auto">
            <a:xfrm>
              <a:off x="4342" y="2960"/>
              <a:ext cx="771" cy="824"/>
            </a:xfrm>
            <a:prstGeom prst="rect">
              <a:avLst/>
            </a:prstGeom>
            <a:solidFill>
              <a:srgbClr val="CC9900"/>
            </a:solidFill>
            <a:ln w="12700" algn="ctr">
              <a:solidFill>
                <a:schemeClr val="bg1"/>
              </a:solidFill>
              <a:miter lim="800000"/>
              <a:headEnd/>
              <a:tailEnd/>
            </a:ln>
          </p:spPr>
          <p:txBody>
            <a:bodyPr lIns="0" tIns="0" rIns="0" bIns="0" anchor="ctr">
              <a:spAutoFit/>
            </a:bodyPr>
            <a:lstStyle/>
            <a:p>
              <a:endParaRPr lang="en-US"/>
            </a:p>
          </p:txBody>
        </p:sp>
        <p:sp>
          <p:nvSpPr>
            <p:cNvPr id="28755" name="AutoShape 129"/>
            <p:cNvSpPr>
              <a:spLocks noChangeArrowheads="1"/>
            </p:cNvSpPr>
            <p:nvPr/>
          </p:nvSpPr>
          <p:spPr bwMode="auto">
            <a:xfrm>
              <a:off x="4283" y="2958"/>
              <a:ext cx="832" cy="774"/>
            </a:xfrm>
            <a:prstGeom prst="parallelogram">
              <a:avLst>
                <a:gd name="adj" fmla="val 8371"/>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28756" name="AutoShape 130"/>
            <p:cNvSpPr>
              <a:spLocks noChangeArrowheads="1"/>
            </p:cNvSpPr>
            <p:nvPr/>
          </p:nvSpPr>
          <p:spPr bwMode="auto">
            <a:xfrm>
              <a:off x="4303" y="2984"/>
              <a:ext cx="788" cy="765"/>
            </a:xfrm>
            <a:prstGeom prst="parallelogram">
              <a:avLst>
                <a:gd name="adj" fmla="val 8021"/>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28757" name="AutoShape 131"/>
            <p:cNvSpPr>
              <a:spLocks noChangeArrowheads="1"/>
            </p:cNvSpPr>
            <p:nvPr/>
          </p:nvSpPr>
          <p:spPr bwMode="auto">
            <a:xfrm>
              <a:off x="4200" y="2960"/>
              <a:ext cx="912" cy="807"/>
            </a:xfrm>
            <a:prstGeom prst="parallelogram">
              <a:avLst>
                <a:gd name="adj" fmla="val 17627"/>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28758" name="Freeform 132"/>
            <p:cNvSpPr>
              <a:spLocks/>
            </p:cNvSpPr>
            <p:nvPr/>
          </p:nvSpPr>
          <p:spPr bwMode="auto">
            <a:xfrm>
              <a:off x="4374"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8759" name="Freeform 133"/>
            <p:cNvSpPr>
              <a:spLocks/>
            </p:cNvSpPr>
            <p:nvPr/>
          </p:nvSpPr>
          <p:spPr bwMode="auto">
            <a:xfrm>
              <a:off x="4470"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8760" name="Freeform 134"/>
            <p:cNvSpPr>
              <a:spLocks/>
            </p:cNvSpPr>
            <p:nvPr/>
          </p:nvSpPr>
          <p:spPr bwMode="auto">
            <a:xfrm>
              <a:off x="4566"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8761" name="Freeform 135"/>
            <p:cNvSpPr>
              <a:spLocks/>
            </p:cNvSpPr>
            <p:nvPr/>
          </p:nvSpPr>
          <p:spPr bwMode="auto">
            <a:xfrm>
              <a:off x="4662"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8762" name="Freeform 136"/>
            <p:cNvSpPr>
              <a:spLocks/>
            </p:cNvSpPr>
            <p:nvPr/>
          </p:nvSpPr>
          <p:spPr bwMode="auto">
            <a:xfrm>
              <a:off x="4758"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8763" name="Freeform 137"/>
            <p:cNvSpPr>
              <a:spLocks/>
            </p:cNvSpPr>
            <p:nvPr/>
          </p:nvSpPr>
          <p:spPr bwMode="auto">
            <a:xfrm>
              <a:off x="4854"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8764" name="Freeform 138"/>
            <p:cNvSpPr>
              <a:spLocks/>
            </p:cNvSpPr>
            <p:nvPr/>
          </p:nvSpPr>
          <p:spPr bwMode="auto">
            <a:xfrm>
              <a:off x="4950" y="2902"/>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8765" name="Line 139"/>
            <p:cNvSpPr>
              <a:spLocks noChangeShapeType="1"/>
            </p:cNvSpPr>
            <p:nvPr/>
          </p:nvSpPr>
          <p:spPr bwMode="auto">
            <a:xfrm>
              <a:off x="4386" y="3171"/>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8766" name="Line 140"/>
            <p:cNvSpPr>
              <a:spLocks noChangeShapeType="1"/>
            </p:cNvSpPr>
            <p:nvPr/>
          </p:nvSpPr>
          <p:spPr bwMode="auto">
            <a:xfrm>
              <a:off x="4359" y="3267"/>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8767" name="Line 141"/>
            <p:cNvSpPr>
              <a:spLocks noChangeShapeType="1"/>
            </p:cNvSpPr>
            <p:nvPr/>
          </p:nvSpPr>
          <p:spPr bwMode="auto">
            <a:xfrm>
              <a:off x="4692" y="3363"/>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8768" name="Line 142"/>
            <p:cNvSpPr>
              <a:spLocks noChangeShapeType="1"/>
            </p:cNvSpPr>
            <p:nvPr/>
          </p:nvSpPr>
          <p:spPr bwMode="auto">
            <a:xfrm>
              <a:off x="4332" y="3459"/>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8769" name="Line 143"/>
            <p:cNvSpPr>
              <a:spLocks noChangeShapeType="1"/>
            </p:cNvSpPr>
            <p:nvPr/>
          </p:nvSpPr>
          <p:spPr bwMode="auto">
            <a:xfrm>
              <a:off x="4656" y="3555"/>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8770" name="Line 144"/>
            <p:cNvSpPr>
              <a:spLocks noChangeShapeType="1"/>
            </p:cNvSpPr>
            <p:nvPr/>
          </p:nvSpPr>
          <p:spPr bwMode="auto">
            <a:xfrm>
              <a:off x="4638" y="3651"/>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28697" name="AutoShape 145"/>
          <p:cNvSpPr>
            <a:spLocks noChangeArrowheads="1"/>
          </p:cNvSpPr>
          <p:nvPr/>
        </p:nvSpPr>
        <p:spPr bwMode="auto">
          <a:xfrm>
            <a:off x="2984500" y="2190750"/>
            <a:ext cx="584200" cy="415925"/>
          </a:xfrm>
          <a:prstGeom prst="rightArrow">
            <a:avLst>
              <a:gd name="adj1" fmla="val 50000"/>
              <a:gd name="adj2" fmla="val 35115"/>
            </a:avLst>
          </a:prstGeom>
          <a:gradFill rotWithShape="1">
            <a:gsLst>
              <a:gs pos="0">
                <a:srgbClr val="CCFFCC"/>
              </a:gs>
              <a:gs pos="100000">
                <a:srgbClr val="000000"/>
              </a:gs>
            </a:gsLst>
            <a:lin ang="0" scaled="1"/>
          </a:gradFill>
          <a:ln w="12700" algn="ctr">
            <a:solidFill>
              <a:schemeClr val="bg1"/>
            </a:solidFill>
            <a:miter lim="800000"/>
            <a:headEnd/>
            <a:tailEnd/>
          </a:ln>
        </p:spPr>
        <p:txBody>
          <a:bodyPr lIns="0" tIns="0" rIns="0" bIns="0" anchor="ctr">
            <a:spAutoFit/>
          </a:bodyPr>
          <a:lstStyle/>
          <a:p>
            <a:endParaRPr lang="en-US"/>
          </a:p>
        </p:txBody>
      </p:sp>
      <p:grpSp>
        <p:nvGrpSpPr>
          <p:cNvPr id="28698" name="Group 146"/>
          <p:cNvGrpSpPr>
            <a:grpSpLocks/>
          </p:cNvGrpSpPr>
          <p:nvPr/>
        </p:nvGrpSpPr>
        <p:grpSpPr bwMode="auto">
          <a:xfrm>
            <a:off x="5233988" y="2576513"/>
            <a:ext cx="881062" cy="612775"/>
            <a:chOff x="3153" y="1049"/>
            <a:chExt cx="752" cy="523"/>
          </a:xfrm>
        </p:grpSpPr>
        <p:sp>
          <p:nvSpPr>
            <p:cNvPr id="28752" name="Rectangle 147"/>
            <p:cNvSpPr>
              <a:spLocks noChangeArrowheads="1"/>
            </p:cNvSpPr>
            <p:nvPr/>
          </p:nvSpPr>
          <p:spPr bwMode="auto">
            <a:xfrm>
              <a:off x="3153" y="1055"/>
              <a:ext cx="752" cy="517"/>
            </a:xfrm>
            <a:prstGeom prst="rect">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pic>
          <p:nvPicPr>
            <p:cNvPr id="28753" name="Picture 148" descr="BS01887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352" y="1049"/>
              <a:ext cx="347" cy="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8699" name="Text Box 149"/>
          <p:cNvSpPr txBox="1">
            <a:spLocks noChangeArrowheads="1"/>
          </p:cNvSpPr>
          <p:nvPr/>
        </p:nvSpPr>
        <p:spPr bwMode="auto">
          <a:xfrm>
            <a:off x="5253038" y="3167063"/>
            <a:ext cx="2130425"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1800" b="1"/>
              <a:t>pay to: insured</a:t>
            </a:r>
          </a:p>
        </p:txBody>
      </p:sp>
      <p:grpSp>
        <p:nvGrpSpPr>
          <p:cNvPr id="28700" name="Group 150"/>
          <p:cNvGrpSpPr>
            <a:grpSpLocks/>
          </p:cNvGrpSpPr>
          <p:nvPr/>
        </p:nvGrpSpPr>
        <p:grpSpPr bwMode="auto">
          <a:xfrm>
            <a:off x="5233988" y="4065588"/>
            <a:ext cx="881062" cy="612775"/>
            <a:chOff x="3153" y="1049"/>
            <a:chExt cx="752" cy="523"/>
          </a:xfrm>
        </p:grpSpPr>
        <p:sp>
          <p:nvSpPr>
            <p:cNvPr id="28750" name="Rectangle 151"/>
            <p:cNvSpPr>
              <a:spLocks noChangeArrowheads="1"/>
            </p:cNvSpPr>
            <p:nvPr/>
          </p:nvSpPr>
          <p:spPr bwMode="auto">
            <a:xfrm>
              <a:off x="3153" y="1055"/>
              <a:ext cx="752" cy="517"/>
            </a:xfrm>
            <a:prstGeom prst="rect">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pic>
          <p:nvPicPr>
            <p:cNvPr id="28751" name="Picture 152" descr="BS01887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352" y="1049"/>
              <a:ext cx="347" cy="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8701" name="Text Box 153"/>
          <p:cNvSpPr txBox="1">
            <a:spLocks noChangeArrowheads="1"/>
          </p:cNvSpPr>
          <p:nvPr/>
        </p:nvSpPr>
        <p:spPr bwMode="auto">
          <a:xfrm>
            <a:off x="5253038" y="4684713"/>
            <a:ext cx="2976562"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tabLst>
                <a:tab pos="804863" algn="l"/>
              </a:tabLst>
              <a:defRPr sz="1400">
                <a:solidFill>
                  <a:schemeClr val="bg1"/>
                </a:solidFill>
                <a:latin typeface="Arial" charset="0"/>
              </a:defRPr>
            </a:lvl1pPr>
            <a:lvl2pPr marL="742950" indent="-285750" eaLnBrk="0" hangingPunct="0">
              <a:tabLst>
                <a:tab pos="804863" algn="l"/>
              </a:tabLst>
              <a:defRPr sz="1400">
                <a:solidFill>
                  <a:schemeClr val="bg1"/>
                </a:solidFill>
                <a:latin typeface="Arial" charset="0"/>
              </a:defRPr>
            </a:lvl2pPr>
            <a:lvl3pPr marL="1143000" indent="-228600" eaLnBrk="0" hangingPunct="0">
              <a:tabLst>
                <a:tab pos="804863" algn="l"/>
              </a:tabLst>
              <a:defRPr sz="1400">
                <a:solidFill>
                  <a:schemeClr val="bg1"/>
                </a:solidFill>
                <a:latin typeface="Arial" charset="0"/>
              </a:defRPr>
            </a:lvl3pPr>
            <a:lvl4pPr marL="1600200" indent="-228600" eaLnBrk="0" hangingPunct="0">
              <a:tabLst>
                <a:tab pos="804863" algn="l"/>
              </a:tabLst>
              <a:defRPr sz="1400">
                <a:solidFill>
                  <a:schemeClr val="bg1"/>
                </a:solidFill>
                <a:latin typeface="Arial" charset="0"/>
              </a:defRPr>
            </a:lvl4pPr>
            <a:lvl5pPr marL="2057400" indent="-228600" eaLnBrk="0" hangingPunct="0">
              <a:tabLst>
                <a:tab pos="804863" algn="l"/>
              </a:tabLst>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tabLst>
                <a:tab pos="804863" algn="l"/>
              </a:tabLst>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tabLst>
                <a:tab pos="804863" algn="l"/>
              </a:tabLst>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tabLst>
                <a:tab pos="804863" algn="l"/>
              </a:tabLst>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tabLst>
                <a:tab pos="804863" algn="l"/>
              </a:tabLst>
              <a:defRPr sz="1400">
                <a:solidFill>
                  <a:schemeClr val="bg1"/>
                </a:solidFill>
                <a:latin typeface="Arial" charset="0"/>
              </a:defRPr>
            </a:lvl9pPr>
          </a:lstStyle>
          <a:p>
            <a:pPr algn="l" eaLnBrk="1" hangingPunct="1"/>
            <a:r>
              <a:rPr lang="en-US" sz="1800" b="1"/>
              <a:t>pay to: 3rd-party</a:t>
            </a:r>
            <a:br>
              <a:rPr lang="en-US" sz="1800" b="1"/>
            </a:br>
            <a:r>
              <a:rPr lang="en-US" sz="1800" b="1"/>
              <a:t>	claimant</a:t>
            </a:r>
          </a:p>
        </p:txBody>
      </p:sp>
      <p:grpSp>
        <p:nvGrpSpPr>
          <p:cNvPr id="28702" name="Group 154"/>
          <p:cNvGrpSpPr>
            <a:grpSpLocks/>
          </p:cNvGrpSpPr>
          <p:nvPr/>
        </p:nvGrpSpPr>
        <p:grpSpPr bwMode="auto">
          <a:xfrm>
            <a:off x="4530725" y="2393950"/>
            <a:ext cx="709613" cy="341313"/>
            <a:chOff x="2854" y="1566"/>
            <a:chExt cx="447" cy="215"/>
          </a:xfrm>
        </p:grpSpPr>
        <p:sp>
          <p:nvSpPr>
            <p:cNvPr id="28747" name="Line 155"/>
            <p:cNvSpPr>
              <a:spLocks noChangeShapeType="1"/>
            </p:cNvSpPr>
            <p:nvPr/>
          </p:nvSpPr>
          <p:spPr bwMode="auto">
            <a:xfrm>
              <a:off x="2854" y="1572"/>
              <a:ext cx="215"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8748" name="Line 156"/>
            <p:cNvSpPr>
              <a:spLocks noChangeShapeType="1"/>
            </p:cNvSpPr>
            <p:nvPr/>
          </p:nvSpPr>
          <p:spPr bwMode="auto">
            <a:xfrm>
              <a:off x="3063" y="1566"/>
              <a:ext cx="0" cy="215"/>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8749" name="Line 157"/>
            <p:cNvSpPr>
              <a:spLocks noChangeShapeType="1"/>
            </p:cNvSpPr>
            <p:nvPr/>
          </p:nvSpPr>
          <p:spPr bwMode="auto">
            <a:xfrm>
              <a:off x="3063" y="1778"/>
              <a:ext cx="238" cy="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sp>
        <p:nvSpPr>
          <p:cNvPr id="28703" name="Text Box 158"/>
          <p:cNvSpPr txBox="1">
            <a:spLocks noChangeArrowheads="1"/>
          </p:cNvSpPr>
          <p:nvPr/>
        </p:nvSpPr>
        <p:spPr bwMode="auto">
          <a:xfrm>
            <a:off x="1104900" y="2090738"/>
            <a:ext cx="1011238"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r" eaLnBrk="1" hangingPunct="1"/>
            <a:r>
              <a:rPr lang="en-US" sz="1800" b="1"/>
              <a:t>collision</a:t>
            </a:r>
          </a:p>
        </p:txBody>
      </p:sp>
      <p:sp>
        <p:nvSpPr>
          <p:cNvPr id="28704" name="Text Box 159"/>
          <p:cNvSpPr txBox="1">
            <a:spLocks noChangeArrowheads="1"/>
          </p:cNvSpPr>
          <p:nvPr/>
        </p:nvSpPr>
        <p:spPr bwMode="auto">
          <a:xfrm>
            <a:off x="1104900" y="3089275"/>
            <a:ext cx="1011238"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r" eaLnBrk="1" hangingPunct="1"/>
            <a:r>
              <a:rPr lang="en-US" sz="1800" b="1"/>
              <a:t>med pay</a:t>
            </a:r>
          </a:p>
        </p:txBody>
      </p:sp>
      <p:sp>
        <p:nvSpPr>
          <p:cNvPr id="28705" name="Text Box 160"/>
          <p:cNvSpPr txBox="1">
            <a:spLocks noChangeArrowheads="1"/>
          </p:cNvSpPr>
          <p:nvPr/>
        </p:nvSpPr>
        <p:spPr bwMode="auto">
          <a:xfrm>
            <a:off x="1104900" y="4075113"/>
            <a:ext cx="1011238"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r" eaLnBrk="1" hangingPunct="1"/>
            <a:r>
              <a:rPr lang="en-US" sz="1800" b="1"/>
              <a:t>liability</a:t>
            </a:r>
          </a:p>
        </p:txBody>
      </p:sp>
      <p:sp>
        <p:nvSpPr>
          <p:cNvPr id="28706" name="Line 161"/>
          <p:cNvSpPr>
            <a:spLocks noChangeShapeType="1"/>
          </p:cNvSpPr>
          <p:nvPr/>
        </p:nvSpPr>
        <p:spPr bwMode="auto">
          <a:xfrm>
            <a:off x="4545013" y="4370388"/>
            <a:ext cx="682625" cy="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8707" name="Line 162"/>
          <p:cNvSpPr>
            <a:spLocks noChangeShapeType="1"/>
          </p:cNvSpPr>
          <p:nvPr/>
        </p:nvSpPr>
        <p:spPr bwMode="auto">
          <a:xfrm>
            <a:off x="6127750" y="2870200"/>
            <a:ext cx="1338263" cy="0"/>
          </a:xfrm>
          <a:prstGeom prst="line">
            <a:avLst/>
          </a:prstGeom>
          <a:noFill/>
          <a:ln w="28575">
            <a:solidFill>
              <a:srgbClr val="00CC00"/>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8708" name="Line 163"/>
          <p:cNvSpPr>
            <a:spLocks noChangeShapeType="1"/>
          </p:cNvSpPr>
          <p:nvPr/>
        </p:nvSpPr>
        <p:spPr bwMode="auto">
          <a:xfrm>
            <a:off x="6127750" y="4384675"/>
            <a:ext cx="1365250" cy="0"/>
          </a:xfrm>
          <a:prstGeom prst="line">
            <a:avLst/>
          </a:prstGeom>
          <a:noFill/>
          <a:ln w="28575">
            <a:solidFill>
              <a:srgbClr val="00CC00"/>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8709" name="Freeform 164"/>
          <p:cNvSpPr>
            <a:spLocks/>
          </p:cNvSpPr>
          <p:nvPr/>
        </p:nvSpPr>
        <p:spPr bwMode="auto">
          <a:xfrm>
            <a:off x="2963863" y="5345113"/>
            <a:ext cx="354012" cy="392112"/>
          </a:xfrm>
          <a:custGeom>
            <a:avLst/>
            <a:gdLst>
              <a:gd name="T0" fmla="*/ 0 w 481"/>
              <a:gd name="T1" fmla="*/ 2147483647 h 533"/>
              <a:gd name="T2" fmla="*/ 2147483647 w 481"/>
              <a:gd name="T3" fmla="*/ 2147483647 h 533"/>
              <a:gd name="T4" fmla="*/ 2147483647 w 481"/>
              <a:gd name="T5" fmla="*/ 2147483647 h 533"/>
              <a:gd name="T6" fmla="*/ 2147483647 w 481"/>
              <a:gd name="T7" fmla="*/ 2147483647 h 533"/>
              <a:gd name="T8" fmla="*/ 2147483647 w 481"/>
              <a:gd name="T9" fmla="*/ 0 h 533"/>
              <a:gd name="T10" fmla="*/ 2147483647 w 481"/>
              <a:gd name="T11" fmla="*/ 2147483647 h 533"/>
              <a:gd name="T12" fmla="*/ 2147483647 w 481"/>
              <a:gd name="T13" fmla="*/ 2147483647 h 533"/>
              <a:gd name="T14" fmla="*/ 0 w 481"/>
              <a:gd name="T15" fmla="*/ 2147483647 h 533"/>
              <a:gd name="T16" fmla="*/ 0 60000 65536"/>
              <a:gd name="T17" fmla="*/ 0 60000 65536"/>
              <a:gd name="T18" fmla="*/ 0 60000 65536"/>
              <a:gd name="T19" fmla="*/ 0 60000 65536"/>
              <a:gd name="T20" fmla="*/ 0 60000 65536"/>
              <a:gd name="T21" fmla="*/ 0 60000 65536"/>
              <a:gd name="T22" fmla="*/ 0 60000 65536"/>
              <a:gd name="T23" fmla="*/ 0 60000 65536"/>
              <a:gd name="T24" fmla="*/ 0 w 481"/>
              <a:gd name="T25" fmla="*/ 0 h 533"/>
              <a:gd name="T26" fmla="*/ 481 w 481"/>
              <a:gd name="T27" fmla="*/ 533 h 53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81" h="533">
                <a:moveTo>
                  <a:pt x="0" y="327"/>
                </a:moveTo>
                <a:lnTo>
                  <a:pt x="120" y="533"/>
                </a:lnTo>
                <a:lnTo>
                  <a:pt x="223" y="533"/>
                </a:lnTo>
                <a:lnTo>
                  <a:pt x="481" y="104"/>
                </a:lnTo>
                <a:lnTo>
                  <a:pt x="318" y="0"/>
                </a:lnTo>
                <a:lnTo>
                  <a:pt x="163" y="456"/>
                </a:lnTo>
                <a:lnTo>
                  <a:pt x="86" y="327"/>
                </a:lnTo>
                <a:lnTo>
                  <a:pt x="0" y="327"/>
                </a:lnTo>
                <a:close/>
              </a:path>
            </a:pathLst>
          </a:custGeom>
          <a:solidFill>
            <a:srgbClr val="33CC33"/>
          </a:solidFill>
          <a:ln>
            <a:noFill/>
          </a:ln>
          <a:extLst>
            <a:ext uri="{91240B29-F687-4F45-9708-019B960494DF}">
              <a14:hiddenLine xmlns:a14="http://schemas.microsoft.com/office/drawing/2010/main" w="28575">
                <a:solidFill>
                  <a:srgbClr val="000000"/>
                </a:solidFill>
                <a:round/>
                <a:headEnd/>
                <a:tailEnd/>
              </a14:hiddenLine>
            </a:ext>
          </a:extLst>
        </p:spPr>
        <p:txBody>
          <a:bodyPr lIns="0" tIns="0" rIns="0" bIns="0" anchor="ctr">
            <a:spAutoFit/>
          </a:bodyPr>
          <a:lstStyle/>
          <a:p>
            <a:endParaRPr lang="en-US"/>
          </a:p>
        </p:txBody>
      </p:sp>
      <p:sp>
        <p:nvSpPr>
          <p:cNvPr id="28710" name="Freeform 165"/>
          <p:cNvSpPr>
            <a:spLocks/>
          </p:cNvSpPr>
          <p:nvPr/>
        </p:nvSpPr>
        <p:spPr bwMode="auto">
          <a:xfrm>
            <a:off x="3208338" y="5934075"/>
            <a:ext cx="354012" cy="392113"/>
          </a:xfrm>
          <a:custGeom>
            <a:avLst/>
            <a:gdLst>
              <a:gd name="T0" fmla="*/ 0 w 481"/>
              <a:gd name="T1" fmla="*/ 2147483647 h 533"/>
              <a:gd name="T2" fmla="*/ 2147483647 w 481"/>
              <a:gd name="T3" fmla="*/ 2147483647 h 533"/>
              <a:gd name="T4" fmla="*/ 2147483647 w 481"/>
              <a:gd name="T5" fmla="*/ 2147483647 h 533"/>
              <a:gd name="T6" fmla="*/ 2147483647 w 481"/>
              <a:gd name="T7" fmla="*/ 2147483647 h 533"/>
              <a:gd name="T8" fmla="*/ 2147483647 w 481"/>
              <a:gd name="T9" fmla="*/ 0 h 533"/>
              <a:gd name="T10" fmla="*/ 2147483647 w 481"/>
              <a:gd name="T11" fmla="*/ 2147483647 h 533"/>
              <a:gd name="T12" fmla="*/ 2147483647 w 481"/>
              <a:gd name="T13" fmla="*/ 2147483647 h 533"/>
              <a:gd name="T14" fmla="*/ 0 w 481"/>
              <a:gd name="T15" fmla="*/ 2147483647 h 533"/>
              <a:gd name="T16" fmla="*/ 0 60000 65536"/>
              <a:gd name="T17" fmla="*/ 0 60000 65536"/>
              <a:gd name="T18" fmla="*/ 0 60000 65536"/>
              <a:gd name="T19" fmla="*/ 0 60000 65536"/>
              <a:gd name="T20" fmla="*/ 0 60000 65536"/>
              <a:gd name="T21" fmla="*/ 0 60000 65536"/>
              <a:gd name="T22" fmla="*/ 0 60000 65536"/>
              <a:gd name="T23" fmla="*/ 0 60000 65536"/>
              <a:gd name="T24" fmla="*/ 0 w 481"/>
              <a:gd name="T25" fmla="*/ 0 h 533"/>
              <a:gd name="T26" fmla="*/ 481 w 481"/>
              <a:gd name="T27" fmla="*/ 533 h 53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81" h="533">
                <a:moveTo>
                  <a:pt x="0" y="327"/>
                </a:moveTo>
                <a:lnTo>
                  <a:pt x="120" y="533"/>
                </a:lnTo>
                <a:lnTo>
                  <a:pt x="223" y="533"/>
                </a:lnTo>
                <a:lnTo>
                  <a:pt x="481" y="104"/>
                </a:lnTo>
                <a:lnTo>
                  <a:pt x="318" y="0"/>
                </a:lnTo>
                <a:lnTo>
                  <a:pt x="163" y="456"/>
                </a:lnTo>
                <a:lnTo>
                  <a:pt x="86" y="327"/>
                </a:lnTo>
                <a:lnTo>
                  <a:pt x="0" y="327"/>
                </a:lnTo>
                <a:close/>
              </a:path>
            </a:pathLst>
          </a:custGeom>
          <a:solidFill>
            <a:srgbClr val="33CC33"/>
          </a:solidFill>
          <a:ln>
            <a:noFill/>
          </a:ln>
          <a:extLst>
            <a:ext uri="{91240B29-F687-4F45-9708-019B960494DF}">
              <a14:hiddenLine xmlns:a14="http://schemas.microsoft.com/office/drawing/2010/main" w="28575">
                <a:solidFill>
                  <a:srgbClr val="000000"/>
                </a:solidFill>
                <a:round/>
                <a:headEnd/>
                <a:tailEnd/>
              </a14:hiddenLine>
            </a:ext>
          </a:extLst>
        </p:spPr>
        <p:txBody>
          <a:bodyPr lIns="0" tIns="0" rIns="0" bIns="0" anchor="ctr">
            <a:spAutoFit/>
          </a:bodyPr>
          <a:lstStyle/>
          <a:p>
            <a:endParaRPr lang="en-US"/>
          </a:p>
        </p:txBody>
      </p:sp>
      <p:sp>
        <p:nvSpPr>
          <p:cNvPr id="28711" name="Freeform 166"/>
          <p:cNvSpPr>
            <a:spLocks/>
          </p:cNvSpPr>
          <p:nvPr/>
        </p:nvSpPr>
        <p:spPr bwMode="auto">
          <a:xfrm>
            <a:off x="2706688" y="4892675"/>
            <a:ext cx="354012" cy="392113"/>
          </a:xfrm>
          <a:custGeom>
            <a:avLst/>
            <a:gdLst>
              <a:gd name="T0" fmla="*/ 0 w 481"/>
              <a:gd name="T1" fmla="*/ 2147483647 h 533"/>
              <a:gd name="T2" fmla="*/ 2147483647 w 481"/>
              <a:gd name="T3" fmla="*/ 2147483647 h 533"/>
              <a:gd name="T4" fmla="*/ 2147483647 w 481"/>
              <a:gd name="T5" fmla="*/ 2147483647 h 533"/>
              <a:gd name="T6" fmla="*/ 2147483647 w 481"/>
              <a:gd name="T7" fmla="*/ 2147483647 h 533"/>
              <a:gd name="T8" fmla="*/ 2147483647 w 481"/>
              <a:gd name="T9" fmla="*/ 0 h 533"/>
              <a:gd name="T10" fmla="*/ 2147483647 w 481"/>
              <a:gd name="T11" fmla="*/ 2147483647 h 533"/>
              <a:gd name="T12" fmla="*/ 2147483647 w 481"/>
              <a:gd name="T13" fmla="*/ 2147483647 h 533"/>
              <a:gd name="T14" fmla="*/ 0 w 481"/>
              <a:gd name="T15" fmla="*/ 2147483647 h 533"/>
              <a:gd name="T16" fmla="*/ 0 60000 65536"/>
              <a:gd name="T17" fmla="*/ 0 60000 65536"/>
              <a:gd name="T18" fmla="*/ 0 60000 65536"/>
              <a:gd name="T19" fmla="*/ 0 60000 65536"/>
              <a:gd name="T20" fmla="*/ 0 60000 65536"/>
              <a:gd name="T21" fmla="*/ 0 60000 65536"/>
              <a:gd name="T22" fmla="*/ 0 60000 65536"/>
              <a:gd name="T23" fmla="*/ 0 60000 65536"/>
              <a:gd name="T24" fmla="*/ 0 w 481"/>
              <a:gd name="T25" fmla="*/ 0 h 533"/>
              <a:gd name="T26" fmla="*/ 481 w 481"/>
              <a:gd name="T27" fmla="*/ 533 h 53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81" h="533">
                <a:moveTo>
                  <a:pt x="0" y="327"/>
                </a:moveTo>
                <a:lnTo>
                  <a:pt x="120" y="533"/>
                </a:lnTo>
                <a:lnTo>
                  <a:pt x="223" y="533"/>
                </a:lnTo>
                <a:lnTo>
                  <a:pt x="481" y="104"/>
                </a:lnTo>
                <a:lnTo>
                  <a:pt x="318" y="0"/>
                </a:lnTo>
                <a:lnTo>
                  <a:pt x="163" y="456"/>
                </a:lnTo>
                <a:lnTo>
                  <a:pt x="86" y="327"/>
                </a:lnTo>
                <a:lnTo>
                  <a:pt x="0" y="327"/>
                </a:lnTo>
                <a:close/>
              </a:path>
            </a:pathLst>
          </a:custGeom>
          <a:solidFill>
            <a:srgbClr val="33CC33"/>
          </a:solidFill>
          <a:ln>
            <a:noFill/>
          </a:ln>
          <a:extLst>
            <a:ext uri="{91240B29-F687-4F45-9708-019B960494DF}">
              <a14:hiddenLine xmlns:a14="http://schemas.microsoft.com/office/drawing/2010/main" w="28575">
                <a:solidFill>
                  <a:srgbClr val="000000"/>
                </a:solidFill>
                <a:round/>
                <a:headEnd/>
                <a:tailEnd/>
              </a14:hiddenLine>
            </a:ext>
          </a:extLst>
        </p:spPr>
        <p:txBody>
          <a:bodyPr lIns="0" tIns="0" rIns="0" bIns="0" anchor="ctr">
            <a:spAutoFit/>
          </a:bodyPr>
          <a:lstStyle/>
          <a:p>
            <a:endParaRPr lang="en-US"/>
          </a:p>
        </p:txBody>
      </p:sp>
      <p:sp>
        <p:nvSpPr>
          <p:cNvPr id="28712" name="Text Box 167"/>
          <p:cNvSpPr txBox="1">
            <a:spLocks noChangeArrowheads="1"/>
          </p:cNvSpPr>
          <p:nvPr/>
        </p:nvSpPr>
        <p:spPr bwMode="auto">
          <a:xfrm>
            <a:off x="1887538" y="896938"/>
            <a:ext cx="1011237"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1800" b="1">
                <a:solidFill>
                  <a:srgbClr val="009900"/>
                </a:solidFill>
              </a:rPr>
              <a:t>payable!</a:t>
            </a:r>
          </a:p>
        </p:txBody>
      </p:sp>
      <p:sp>
        <p:nvSpPr>
          <p:cNvPr id="28713" name="Text Box 168"/>
          <p:cNvSpPr txBox="1">
            <a:spLocks noChangeArrowheads="1"/>
          </p:cNvSpPr>
          <p:nvPr/>
        </p:nvSpPr>
        <p:spPr bwMode="auto">
          <a:xfrm>
            <a:off x="1192213" y="2395538"/>
            <a:ext cx="1011237"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1800" b="1">
                <a:solidFill>
                  <a:srgbClr val="009900"/>
                </a:solidFill>
              </a:rPr>
              <a:t>payable!</a:t>
            </a:r>
          </a:p>
        </p:txBody>
      </p:sp>
      <p:sp>
        <p:nvSpPr>
          <p:cNvPr id="28714" name="Text Box 169"/>
          <p:cNvSpPr txBox="1">
            <a:spLocks noChangeArrowheads="1"/>
          </p:cNvSpPr>
          <p:nvPr/>
        </p:nvSpPr>
        <p:spPr bwMode="auto">
          <a:xfrm>
            <a:off x="1192213" y="3394075"/>
            <a:ext cx="1011237"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1800" b="1">
                <a:solidFill>
                  <a:srgbClr val="009900"/>
                </a:solidFill>
              </a:rPr>
              <a:t>payable!</a:t>
            </a:r>
          </a:p>
        </p:txBody>
      </p:sp>
      <p:sp>
        <p:nvSpPr>
          <p:cNvPr id="28715" name="Text Box 170"/>
          <p:cNvSpPr txBox="1">
            <a:spLocks noChangeArrowheads="1"/>
          </p:cNvSpPr>
          <p:nvPr/>
        </p:nvSpPr>
        <p:spPr bwMode="auto">
          <a:xfrm>
            <a:off x="1192213" y="4376738"/>
            <a:ext cx="1011237"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1800" b="1">
                <a:solidFill>
                  <a:srgbClr val="009900"/>
                </a:solidFill>
              </a:rPr>
              <a:t>payable!</a:t>
            </a:r>
          </a:p>
        </p:txBody>
      </p:sp>
      <p:grpSp>
        <p:nvGrpSpPr>
          <p:cNvPr id="28716" name="Group 171"/>
          <p:cNvGrpSpPr>
            <a:grpSpLocks/>
          </p:cNvGrpSpPr>
          <p:nvPr/>
        </p:nvGrpSpPr>
        <p:grpSpPr bwMode="auto">
          <a:xfrm>
            <a:off x="1844675" y="1155700"/>
            <a:ext cx="2386013" cy="674688"/>
            <a:chOff x="1162" y="786"/>
            <a:chExt cx="1503" cy="425"/>
          </a:xfrm>
        </p:grpSpPr>
        <p:grpSp>
          <p:nvGrpSpPr>
            <p:cNvPr id="28731" name="Group 172"/>
            <p:cNvGrpSpPr>
              <a:grpSpLocks/>
            </p:cNvGrpSpPr>
            <p:nvPr/>
          </p:nvGrpSpPr>
          <p:grpSpPr bwMode="auto">
            <a:xfrm>
              <a:off x="1481" y="786"/>
              <a:ext cx="631" cy="425"/>
              <a:chOff x="2984" y="3331"/>
              <a:chExt cx="845" cy="569"/>
            </a:xfrm>
          </p:grpSpPr>
          <p:sp>
            <p:nvSpPr>
              <p:cNvPr id="28734" name="AutoShape 173"/>
              <p:cNvSpPr>
                <a:spLocks noChangeArrowheads="1"/>
              </p:cNvSpPr>
              <p:nvPr/>
            </p:nvSpPr>
            <p:spPr bwMode="auto">
              <a:xfrm>
                <a:off x="2984" y="3331"/>
                <a:ext cx="558" cy="569"/>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grpSp>
            <p:nvGrpSpPr>
              <p:cNvPr id="28735" name="Group 174"/>
              <p:cNvGrpSpPr>
                <a:grpSpLocks/>
              </p:cNvGrpSpPr>
              <p:nvPr/>
            </p:nvGrpSpPr>
            <p:grpSpPr bwMode="auto">
              <a:xfrm>
                <a:off x="3386" y="3487"/>
                <a:ext cx="443" cy="398"/>
                <a:chOff x="4838" y="2218"/>
                <a:chExt cx="395" cy="355"/>
              </a:xfrm>
            </p:grpSpPr>
            <p:sp>
              <p:nvSpPr>
                <p:cNvPr id="28736" name="Freeform 175"/>
                <p:cNvSpPr>
                  <a:spLocks/>
                </p:cNvSpPr>
                <p:nvPr/>
              </p:nvSpPr>
              <p:spPr bwMode="auto">
                <a:xfrm>
                  <a:off x="4888" y="2251"/>
                  <a:ext cx="294" cy="113"/>
                </a:xfrm>
                <a:custGeom>
                  <a:avLst/>
                  <a:gdLst>
                    <a:gd name="T0" fmla="*/ 13 w 839"/>
                    <a:gd name="T1" fmla="*/ 4 h 319"/>
                    <a:gd name="T2" fmla="*/ 12 w 839"/>
                    <a:gd name="T3" fmla="*/ 3 h 319"/>
                    <a:gd name="T4" fmla="*/ 12 w 839"/>
                    <a:gd name="T5" fmla="*/ 3 h 319"/>
                    <a:gd name="T6" fmla="*/ 11 w 839"/>
                    <a:gd name="T7" fmla="*/ 3 h 319"/>
                    <a:gd name="T8" fmla="*/ 11 w 839"/>
                    <a:gd name="T9" fmla="*/ 4 h 319"/>
                    <a:gd name="T10" fmla="*/ 11 w 839"/>
                    <a:gd name="T11" fmla="*/ 4 h 319"/>
                    <a:gd name="T12" fmla="*/ 11 w 839"/>
                    <a:gd name="T13" fmla="*/ 4 h 319"/>
                    <a:gd name="T14" fmla="*/ 11 w 839"/>
                    <a:gd name="T15" fmla="*/ 4 h 319"/>
                    <a:gd name="T16" fmla="*/ 10 w 839"/>
                    <a:gd name="T17" fmla="*/ 4 h 319"/>
                    <a:gd name="T18" fmla="*/ 9 w 839"/>
                    <a:gd name="T19" fmla="*/ 4 h 319"/>
                    <a:gd name="T20" fmla="*/ 9 w 839"/>
                    <a:gd name="T21" fmla="*/ 3 h 319"/>
                    <a:gd name="T22" fmla="*/ 9 w 839"/>
                    <a:gd name="T23" fmla="*/ 3 h 319"/>
                    <a:gd name="T24" fmla="*/ 8 w 839"/>
                    <a:gd name="T25" fmla="*/ 2 h 319"/>
                    <a:gd name="T26" fmla="*/ 7 w 839"/>
                    <a:gd name="T27" fmla="*/ 2 h 319"/>
                    <a:gd name="T28" fmla="*/ 6 w 839"/>
                    <a:gd name="T29" fmla="*/ 2 h 319"/>
                    <a:gd name="T30" fmla="*/ 6 w 839"/>
                    <a:gd name="T31" fmla="*/ 1 h 319"/>
                    <a:gd name="T32" fmla="*/ 5 w 839"/>
                    <a:gd name="T33" fmla="*/ 1 h 319"/>
                    <a:gd name="T34" fmla="*/ 4 w 839"/>
                    <a:gd name="T35" fmla="*/ 1 h 319"/>
                    <a:gd name="T36" fmla="*/ 3 w 839"/>
                    <a:gd name="T37" fmla="*/ 2 h 319"/>
                    <a:gd name="T38" fmla="*/ 3 w 839"/>
                    <a:gd name="T39" fmla="*/ 2 h 319"/>
                    <a:gd name="T40" fmla="*/ 2 w 839"/>
                    <a:gd name="T41" fmla="*/ 2 h 319"/>
                    <a:gd name="T42" fmla="*/ 2 w 839"/>
                    <a:gd name="T43" fmla="*/ 2 h 319"/>
                    <a:gd name="T44" fmla="*/ 2 w 839"/>
                    <a:gd name="T45" fmla="*/ 2 h 319"/>
                    <a:gd name="T46" fmla="*/ 2 w 839"/>
                    <a:gd name="T47" fmla="*/ 1 h 319"/>
                    <a:gd name="T48" fmla="*/ 2 w 839"/>
                    <a:gd name="T49" fmla="*/ 1 h 319"/>
                    <a:gd name="T50" fmla="*/ 1 w 839"/>
                    <a:gd name="T51" fmla="*/ 0 h 319"/>
                    <a:gd name="T52" fmla="*/ 1 w 839"/>
                    <a:gd name="T53" fmla="*/ 0 h 319"/>
                    <a:gd name="T54" fmla="*/ 0 w 839"/>
                    <a:gd name="T55" fmla="*/ 0 h 319"/>
                    <a:gd name="T56" fmla="*/ 0 w 839"/>
                    <a:gd name="T57" fmla="*/ 1 h 319"/>
                    <a:gd name="T58" fmla="*/ 0 w 839"/>
                    <a:gd name="T59" fmla="*/ 1 h 319"/>
                    <a:gd name="T60" fmla="*/ 1 w 839"/>
                    <a:gd name="T61" fmla="*/ 2 h 319"/>
                    <a:gd name="T62" fmla="*/ 1 w 839"/>
                    <a:gd name="T63" fmla="*/ 2 h 319"/>
                    <a:gd name="T64" fmla="*/ 1 w 839"/>
                    <a:gd name="T65" fmla="*/ 2 h 319"/>
                    <a:gd name="T66" fmla="*/ 2 w 839"/>
                    <a:gd name="T67" fmla="*/ 2 h 319"/>
                    <a:gd name="T68" fmla="*/ 3 w 839"/>
                    <a:gd name="T69" fmla="*/ 2 h 319"/>
                    <a:gd name="T70" fmla="*/ 4 w 839"/>
                    <a:gd name="T71" fmla="*/ 2 h 319"/>
                    <a:gd name="T72" fmla="*/ 4 w 839"/>
                    <a:gd name="T73" fmla="*/ 2 h 319"/>
                    <a:gd name="T74" fmla="*/ 5 w 839"/>
                    <a:gd name="T75" fmla="*/ 2 h 319"/>
                    <a:gd name="T76" fmla="*/ 6 w 839"/>
                    <a:gd name="T77" fmla="*/ 3 h 319"/>
                    <a:gd name="T78" fmla="*/ 7 w 839"/>
                    <a:gd name="T79" fmla="*/ 3 h 319"/>
                    <a:gd name="T80" fmla="*/ 8 w 839"/>
                    <a:gd name="T81" fmla="*/ 4 h 319"/>
                    <a:gd name="T82" fmla="*/ 9 w 839"/>
                    <a:gd name="T83" fmla="*/ 4 h 319"/>
                    <a:gd name="T84" fmla="*/ 9 w 839"/>
                    <a:gd name="T85" fmla="*/ 4 h 319"/>
                    <a:gd name="T86" fmla="*/ 10 w 839"/>
                    <a:gd name="T87" fmla="*/ 5 h 319"/>
                    <a:gd name="T88" fmla="*/ 11 w 839"/>
                    <a:gd name="T89" fmla="*/ 5 h 319"/>
                    <a:gd name="T90" fmla="*/ 12 w 839"/>
                    <a:gd name="T91" fmla="*/ 5 h 319"/>
                    <a:gd name="T92" fmla="*/ 12 w 839"/>
                    <a:gd name="T93" fmla="*/ 5 h 319"/>
                    <a:gd name="T94" fmla="*/ 13 w 839"/>
                    <a:gd name="T95" fmla="*/ 4 h 319"/>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839"/>
                    <a:gd name="T145" fmla="*/ 0 h 319"/>
                    <a:gd name="T146" fmla="*/ 839 w 839"/>
                    <a:gd name="T147" fmla="*/ 319 h 319"/>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839" h="319">
                      <a:moveTo>
                        <a:pt x="839" y="242"/>
                      </a:moveTo>
                      <a:lnTo>
                        <a:pt x="837" y="229"/>
                      </a:lnTo>
                      <a:lnTo>
                        <a:pt x="834" y="216"/>
                      </a:lnTo>
                      <a:lnTo>
                        <a:pt x="828" y="204"/>
                      </a:lnTo>
                      <a:lnTo>
                        <a:pt x="821" y="195"/>
                      </a:lnTo>
                      <a:lnTo>
                        <a:pt x="812" y="186"/>
                      </a:lnTo>
                      <a:lnTo>
                        <a:pt x="801" y="180"/>
                      </a:lnTo>
                      <a:lnTo>
                        <a:pt x="789" y="177"/>
                      </a:lnTo>
                      <a:lnTo>
                        <a:pt x="777" y="175"/>
                      </a:lnTo>
                      <a:lnTo>
                        <a:pt x="765" y="177"/>
                      </a:lnTo>
                      <a:lnTo>
                        <a:pt x="753" y="180"/>
                      </a:lnTo>
                      <a:lnTo>
                        <a:pt x="742" y="186"/>
                      </a:lnTo>
                      <a:lnTo>
                        <a:pt x="731" y="195"/>
                      </a:lnTo>
                      <a:lnTo>
                        <a:pt x="724" y="204"/>
                      </a:lnTo>
                      <a:lnTo>
                        <a:pt x="718" y="216"/>
                      </a:lnTo>
                      <a:lnTo>
                        <a:pt x="715" y="229"/>
                      </a:lnTo>
                      <a:lnTo>
                        <a:pt x="713" y="242"/>
                      </a:lnTo>
                      <a:lnTo>
                        <a:pt x="713" y="247"/>
                      </a:lnTo>
                      <a:lnTo>
                        <a:pt x="715" y="251"/>
                      </a:lnTo>
                      <a:lnTo>
                        <a:pt x="715" y="257"/>
                      </a:lnTo>
                      <a:lnTo>
                        <a:pt x="716" y="262"/>
                      </a:lnTo>
                      <a:lnTo>
                        <a:pt x="707" y="262"/>
                      </a:lnTo>
                      <a:lnTo>
                        <a:pt x="698" y="260"/>
                      </a:lnTo>
                      <a:lnTo>
                        <a:pt x="690" y="259"/>
                      </a:lnTo>
                      <a:lnTo>
                        <a:pt x="681" y="256"/>
                      </a:lnTo>
                      <a:lnTo>
                        <a:pt x="672" y="251"/>
                      </a:lnTo>
                      <a:lnTo>
                        <a:pt x="663" y="247"/>
                      </a:lnTo>
                      <a:lnTo>
                        <a:pt x="655" y="242"/>
                      </a:lnTo>
                      <a:lnTo>
                        <a:pt x="648" y="238"/>
                      </a:lnTo>
                      <a:lnTo>
                        <a:pt x="639" y="232"/>
                      </a:lnTo>
                      <a:lnTo>
                        <a:pt x="630" y="222"/>
                      </a:lnTo>
                      <a:lnTo>
                        <a:pt x="619" y="215"/>
                      </a:lnTo>
                      <a:lnTo>
                        <a:pt x="610" y="204"/>
                      </a:lnTo>
                      <a:lnTo>
                        <a:pt x="601" y="195"/>
                      </a:lnTo>
                      <a:lnTo>
                        <a:pt x="590" y="186"/>
                      </a:lnTo>
                      <a:lnTo>
                        <a:pt x="581" y="178"/>
                      </a:lnTo>
                      <a:lnTo>
                        <a:pt x="572" y="171"/>
                      </a:lnTo>
                      <a:lnTo>
                        <a:pt x="558" y="163"/>
                      </a:lnTo>
                      <a:lnTo>
                        <a:pt x="542" y="154"/>
                      </a:lnTo>
                      <a:lnTo>
                        <a:pt x="523" y="145"/>
                      </a:lnTo>
                      <a:lnTo>
                        <a:pt x="505" y="136"/>
                      </a:lnTo>
                      <a:lnTo>
                        <a:pt x="484" y="127"/>
                      </a:lnTo>
                      <a:lnTo>
                        <a:pt x="463" y="119"/>
                      </a:lnTo>
                      <a:lnTo>
                        <a:pt x="443" y="112"/>
                      </a:lnTo>
                      <a:lnTo>
                        <a:pt x="423" y="106"/>
                      </a:lnTo>
                      <a:lnTo>
                        <a:pt x="404" y="101"/>
                      </a:lnTo>
                      <a:lnTo>
                        <a:pt x="382" y="98"/>
                      </a:lnTo>
                      <a:lnTo>
                        <a:pt x="361" y="95"/>
                      </a:lnTo>
                      <a:lnTo>
                        <a:pt x="338" y="92"/>
                      </a:lnTo>
                      <a:lnTo>
                        <a:pt x="317" y="91"/>
                      </a:lnTo>
                      <a:lnTo>
                        <a:pt x="297" y="91"/>
                      </a:lnTo>
                      <a:lnTo>
                        <a:pt x="281" y="91"/>
                      </a:lnTo>
                      <a:lnTo>
                        <a:pt x="265" y="91"/>
                      </a:lnTo>
                      <a:lnTo>
                        <a:pt x="255" y="92"/>
                      </a:lnTo>
                      <a:lnTo>
                        <a:pt x="243" y="95"/>
                      </a:lnTo>
                      <a:lnTo>
                        <a:pt x="231" y="98"/>
                      </a:lnTo>
                      <a:lnTo>
                        <a:pt x="218" y="103"/>
                      </a:lnTo>
                      <a:lnTo>
                        <a:pt x="206" y="107"/>
                      </a:lnTo>
                      <a:lnTo>
                        <a:pt x="194" y="110"/>
                      </a:lnTo>
                      <a:lnTo>
                        <a:pt x="184" y="113"/>
                      </a:lnTo>
                      <a:lnTo>
                        <a:pt x="173" y="115"/>
                      </a:lnTo>
                      <a:lnTo>
                        <a:pt x="165" y="115"/>
                      </a:lnTo>
                      <a:lnTo>
                        <a:pt x="158" y="115"/>
                      </a:lnTo>
                      <a:lnTo>
                        <a:pt x="150" y="115"/>
                      </a:lnTo>
                      <a:lnTo>
                        <a:pt x="143" y="115"/>
                      </a:lnTo>
                      <a:lnTo>
                        <a:pt x="135" y="113"/>
                      </a:lnTo>
                      <a:lnTo>
                        <a:pt x="127" y="112"/>
                      </a:lnTo>
                      <a:lnTo>
                        <a:pt x="120" y="110"/>
                      </a:lnTo>
                      <a:lnTo>
                        <a:pt x="112" y="107"/>
                      </a:lnTo>
                      <a:lnTo>
                        <a:pt x="118" y="98"/>
                      </a:lnTo>
                      <a:lnTo>
                        <a:pt x="123" y="89"/>
                      </a:lnTo>
                      <a:lnTo>
                        <a:pt x="124" y="77"/>
                      </a:lnTo>
                      <a:lnTo>
                        <a:pt x="126" y="66"/>
                      </a:lnTo>
                      <a:lnTo>
                        <a:pt x="124" y="53"/>
                      </a:lnTo>
                      <a:lnTo>
                        <a:pt x="121" y="41"/>
                      </a:lnTo>
                      <a:lnTo>
                        <a:pt x="115" y="30"/>
                      </a:lnTo>
                      <a:lnTo>
                        <a:pt x="108" y="19"/>
                      </a:lnTo>
                      <a:lnTo>
                        <a:pt x="99" y="12"/>
                      </a:lnTo>
                      <a:lnTo>
                        <a:pt x="88" y="4"/>
                      </a:lnTo>
                      <a:lnTo>
                        <a:pt x="76" y="1"/>
                      </a:lnTo>
                      <a:lnTo>
                        <a:pt x="64" y="0"/>
                      </a:lnTo>
                      <a:lnTo>
                        <a:pt x="52" y="1"/>
                      </a:lnTo>
                      <a:lnTo>
                        <a:pt x="39" y="4"/>
                      </a:lnTo>
                      <a:lnTo>
                        <a:pt x="29" y="12"/>
                      </a:lnTo>
                      <a:lnTo>
                        <a:pt x="18" y="19"/>
                      </a:lnTo>
                      <a:lnTo>
                        <a:pt x="11" y="30"/>
                      </a:lnTo>
                      <a:lnTo>
                        <a:pt x="5" y="41"/>
                      </a:lnTo>
                      <a:lnTo>
                        <a:pt x="2" y="53"/>
                      </a:lnTo>
                      <a:lnTo>
                        <a:pt x="0" y="66"/>
                      </a:lnTo>
                      <a:lnTo>
                        <a:pt x="3" y="86"/>
                      </a:lnTo>
                      <a:lnTo>
                        <a:pt x="11" y="103"/>
                      </a:lnTo>
                      <a:lnTo>
                        <a:pt x="21" y="116"/>
                      </a:lnTo>
                      <a:lnTo>
                        <a:pt x="36" y="127"/>
                      </a:lnTo>
                      <a:lnTo>
                        <a:pt x="45" y="133"/>
                      </a:lnTo>
                      <a:lnTo>
                        <a:pt x="55" y="139"/>
                      </a:lnTo>
                      <a:lnTo>
                        <a:pt x="64" y="145"/>
                      </a:lnTo>
                      <a:lnTo>
                        <a:pt x="74" y="150"/>
                      </a:lnTo>
                      <a:lnTo>
                        <a:pt x="83" y="154"/>
                      </a:lnTo>
                      <a:lnTo>
                        <a:pt x="94" y="157"/>
                      </a:lnTo>
                      <a:lnTo>
                        <a:pt x="105" y="160"/>
                      </a:lnTo>
                      <a:lnTo>
                        <a:pt x="114" y="163"/>
                      </a:lnTo>
                      <a:lnTo>
                        <a:pt x="132" y="166"/>
                      </a:lnTo>
                      <a:lnTo>
                        <a:pt x="150" y="168"/>
                      </a:lnTo>
                      <a:lnTo>
                        <a:pt x="168" y="168"/>
                      </a:lnTo>
                      <a:lnTo>
                        <a:pt x="188" y="165"/>
                      </a:lnTo>
                      <a:lnTo>
                        <a:pt x="206" y="163"/>
                      </a:lnTo>
                      <a:lnTo>
                        <a:pt x="225" y="160"/>
                      </a:lnTo>
                      <a:lnTo>
                        <a:pt x="243" y="159"/>
                      </a:lnTo>
                      <a:lnTo>
                        <a:pt x="261" y="157"/>
                      </a:lnTo>
                      <a:lnTo>
                        <a:pt x="270" y="156"/>
                      </a:lnTo>
                      <a:lnTo>
                        <a:pt x="281" y="156"/>
                      </a:lnTo>
                      <a:lnTo>
                        <a:pt x="293" y="154"/>
                      </a:lnTo>
                      <a:lnTo>
                        <a:pt x="308" y="154"/>
                      </a:lnTo>
                      <a:lnTo>
                        <a:pt x="326" y="156"/>
                      </a:lnTo>
                      <a:lnTo>
                        <a:pt x="349" y="159"/>
                      </a:lnTo>
                      <a:lnTo>
                        <a:pt x="376" y="163"/>
                      </a:lnTo>
                      <a:lnTo>
                        <a:pt x="411" y="171"/>
                      </a:lnTo>
                      <a:lnTo>
                        <a:pt x="445" y="182"/>
                      </a:lnTo>
                      <a:lnTo>
                        <a:pt x="472" y="192"/>
                      </a:lnTo>
                      <a:lnTo>
                        <a:pt x="495" y="200"/>
                      </a:lnTo>
                      <a:lnTo>
                        <a:pt x="511" y="209"/>
                      </a:lnTo>
                      <a:lnTo>
                        <a:pt x="525" y="215"/>
                      </a:lnTo>
                      <a:lnTo>
                        <a:pt x="536" y="222"/>
                      </a:lnTo>
                      <a:lnTo>
                        <a:pt x="545" y="227"/>
                      </a:lnTo>
                      <a:lnTo>
                        <a:pt x="554" y="233"/>
                      </a:lnTo>
                      <a:lnTo>
                        <a:pt x="570" y="244"/>
                      </a:lnTo>
                      <a:lnTo>
                        <a:pt x="586" y="254"/>
                      </a:lnTo>
                      <a:lnTo>
                        <a:pt x="602" y="266"/>
                      </a:lnTo>
                      <a:lnTo>
                        <a:pt x="617" y="277"/>
                      </a:lnTo>
                      <a:lnTo>
                        <a:pt x="634" y="288"/>
                      </a:lnTo>
                      <a:lnTo>
                        <a:pt x="651" y="298"/>
                      </a:lnTo>
                      <a:lnTo>
                        <a:pt x="668" y="306"/>
                      </a:lnTo>
                      <a:lnTo>
                        <a:pt x="686" y="312"/>
                      </a:lnTo>
                      <a:lnTo>
                        <a:pt x="699" y="315"/>
                      </a:lnTo>
                      <a:lnTo>
                        <a:pt x="715" y="318"/>
                      </a:lnTo>
                      <a:lnTo>
                        <a:pt x="730" y="319"/>
                      </a:lnTo>
                      <a:lnTo>
                        <a:pt x="745" y="319"/>
                      </a:lnTo>
                      <a:lnTo>
                        <a:pt x="760" y="318"/>
                      </a:lnTo>
                      <a:lnTo>
                        <a:pt x="774" y="315"/>
                      </a:lnTo>
                      <a:lnTo>
                        <a:pt x="787" y="310"/>
                      </a:lnTo>
                      <a:lnTo>
                        <a:pt x="800" y="303"/>
                      </a:lnTo>
                      <a:lnTo>
                        <a:pt x="815" y="294"/>
                      </a:lnTo>
                      <a:lnTo>
                        <a:pt x="828" y="279"/>
                      </a:lnTo>
                      <a:lnTo>
                        <a:pt x="836" y="262"/>
                      </a:lnTo>
                      <a:lnTo>
                        <a:pt x="839" y="242"/>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737" name="Freeform 176"/>
                <p:cNvSpPr>
                  <a:spLocks/>
                </p:cNvSpPr>
                <p:nvPr/>
              </p:nvSpPr>
              <p:spPr bwMode="auto">
                <a:xfrm>
                  <a:off x="4838" y="2408"/>
                  <a:ext cx="145" cy="55"/>
                </a:xfrm>
                <a:custGeom>
                  <a:avLst/>
                  <a:gdLst>
                    <a:gd name="T0" fmla="*/ 0 w 413"/>
                    <a:gd name="T1" fmla="*/ 0 h 156"/>
                    <a:gd name="T2" fmla="*/ 0 w 413"/>
                    <a:gd name="T3" fmla="*/ 0 h 156"/>
                    <a:gd name="T4" fmla="*/ 0 w 413"/>
                    <a:gd name="T5" fmla="*/ 1 h 156"/>
                    <a:gd name="T6" fmla="*/ 1 w 413"/>
                    <a:gd name="T7" fmla="*/ 1 h 156"/>
                    <a:gd name="T8" fmla="*/ 1 w 413"/>
                    <a:gd name="T9" fmla="*/ 2 h 156"/>
                    <a:gd name="T10" fmla="*/ 1 w 413"/>
                    <a:gd name="T11" fmla="*/ 2 h 156"/>
                    <a:gd name="T12" fmla="*/ 2 w 413"/>
                    <a:gd name="T13" fmla="*/ 2 h 156"/>
                    <a:gd name="T14" fmla="*/ 2 w 413"/>
                    <a:gd name="T15" fmla="*/ 2 h 156"/>
                    <a:gd name="T16" fmla="*/ 3 w 413"/>
                    <a:gd name="T17" fmla="*/ 2 h 156"/>
                    <a:gd name="T18" fmla="*/ 4 w 413"/>
                    <a:gd name="T19" fmla="*/ 2 h 156"/>
                    <a:gd name="T20" fmla="*/ 4 w 413"/>
                    <a:gd name="T21" fmla="*/ 2 h 156"/>
                    <a:gd name="T22" fmla="*/ 5 w 413"/>
                    <a:gd name="T23" fmla="*/ 2 h 156"/>
                    <a:gd name="T24" fmla="*/ 5 w 413"/>
                    <a:gd name="T25" fmla="*/ 2 h 156"/>
                    <a:gd name="T26" fmla="*/ 6 w 413"/>
                    <a:gd name="T27" fmla="*/ 1 h 156"/>
                    <a:gd name="T28" fmla="*/ 6 w 413"/>
                    <a:gd name="T29" fmla="*/ 1 h 156"/>
                    <a:gd name="T30" fmla="*/ 6 w 413"/>
                    <a:gd name="T31" fmla="*/ 0 h 156"/>
                    <a:gd name="T32" fmla="*/ 6 w 413"/>
                    <a:gd name="T33" fmla="*/ 0 h 156"/>
                    <a:gd name="T34" fmla="*/ 0 w 413"/>
                    <a:gd name="T35" fmla="*/ 0 h 15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3"/>
                    <a:gd name="T55" fmla="*/ 0 h 156"/>
                    <a:gd name="T56" fmla="*/ 413 w 413"/>
                    <a:gd name="T57" fmla="*/ 156 h 15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3" h="156">
                      <a:moveTo>
                        <a:pt x="0" y="0"/>
                      </a:moveTo>
                      <a:lnTo>
                        <a:pt x="7" y="32"/>
                      </a:lnTo>
                      <a:lnTo>
                        <a:pt x="23" y="62"/>
                      </a:lnTo>
                      <a:lnTo>
                        <a:pt x="42" y="90"/>
                      </a:lnTo>
                      <a:lnTo>
                        <a:pt x="68" y="113"/>
                      </a:lnTo>
                      <a:lnTo>
                        <a:pt x="97" y="131"/>
                      </a:lnTo>
                      <a:lnTo>
                        <a:pt x="130" y="144"/>
                      </a:lnTo>
                      <a:lnTo>
                        <a:pt x="167" y="153"/>
                      </a:lnTo>
                      <a:lnTo>
                        <a:pt x="206" y="156"/>
                      </a:lnTo>
                      <a:lnTo>
                        <a:pt x="246" y="153"/>
                      </a:lnTo>
                      <a:lnTo>
                        <a:pt x="282" y="144"/>
                      </a:lnTo>
                      <a:lnTo>
                        <a:pt x="315" y="131"/>
                      </a:lnTo>
                      <a:lnTo>
                        <a:pt x="346" y="113"/>
                      </a:lnTo>
                      <a:lnTo>
                        <a:pt x="372" y="90"/>
                      </a:lnTo>
                      <a:lnTo>
                        <a:pt x="391" y="62"/>
                      </a:lnTo>
                      <a:lnTo>
                        <a:pt x="405" y="32"/>
                      </a:lnTo>
                      <a:lnTo>
                        <a:pt x="413" y="0"/>
                      </a:lnTo>
                      <a:lnTo>
                        <a:pt x="0" y="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738" name="Freeform 177"/>
                <p:cNvSpPr>
                  <a:spLocks/>
                </p:cNvSpPr>
                <p:nvPr/>
              </p:nvSpPr>
              <p:spPr bwMode="auto">
                <a:xfrm>
                  <a:off x="4854" y="2282"/>
                  <a:ext cx="60" cy="131"/>
                </a:xfrm>
                <a:custGeom>
                  <a:avLst/>
                  <a:gdLst>
                    <a:gd name="T0" fmla="*/ 0 w 170"/>
                    <a:gd name="T1" fmla="*/ 6 h 373"/>
                    <a:gd name="T2" fmla="*/ 2 w 170"/>
                    <a:gd name="T3" fmla="*/ 0 h 373"/>
                    <a:gd name="T4" fmla="*/ 2 w 170"/>
                    <a:gd name="T5" fmla="*/ 0 h 373"/>
                    <a:gd name="T6" fmla="*/ 0 w 170"/>
                    <a:gd name="T7" fmla="*/ 6 h 373"/>
                    <a:gd name="T8" fmla="*/ 0 w 170"/>
                    <a:gd name="T9" fmla="*/ 6 h 373"/>
                    <a:gd name="T10" fmla="*/ 0 60000 65536"/>
                    <a:gd name="T11" fmla="*/ 0 60000 65536"/>
                    <a:gd name="T12" fmla="*/ 0 60000 65536"/>
                    <a:gd name="T13" fmla="*/ 0 60000 65536"/>
                    <a:gd name="T14" fmla="*/ 0 60000 65536"/>
                    <a:gd name="T15" fmla="*/ 0 w 170"/>
                    <a:gd name="T16" fmla="*/ 0 h 373"/>
                    <a:gd name="T17" fmla="*/ 170 w 170"/>
                    <a:gd name="T18" fmla="*/ 373 h 373"/>
                  </a:gdLst>
                  <a:ahLst/>
                  <a:cxnLst>
                    <a:cxn ang="T10">
                      <a:pos x="T0" y="T1"/>
                    </a:cxn>
                    <a:cxn ang="T11">
                      <a:pos x="T2" y="T3"/>
                    </a:cxn>
                    <a:cxn ang="T12">
                      <a:pos x="T4" y="T5"/>
                    </a:cxn>
                    <a:cxn ang="T13">
                      <a:pos x="T6" y="T7"/>
                    </a:cxn>
                    <a:cxn ang="T14">
                      <a:pos x="T8" y="T9"/>
                    </a:cxn>
                  </a:cxnLst>
                  <a:rect l="T15" t="T16" r="T17" b="T18"/>
                  <a:pathLst>
                    <a:path w="170" h="373">
                      <a:moveTo>
                        <a:pt x="28" y="373"/>
                      </a:moveTo>
                      <a:lnTo>
                        <a:pt x="170" y="12"/>
                      </a:lnTo>
                      <a:lnTo>
                        <a:pt x="141" y="0"/>
                      </a:lnTo>
                      <a:lnTo>
                        <a:pt x="0" y="362"/>
                      </a:lnTo>
                      <a:lnTo>
                        <a:pt x="28" y="373"/>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739" name="Freeform 178"/>
                <p:cNvSpPr>
                  <a:spLocks/>
                </p:cNvSpPr>
                <p:nvPr/>
              </p:nvSpPr>
              <p:spPr bwMode="auto">
                <a:xfrm>
                  <a:off x="4908" y="2282"/>
                  <a:ext cx="59" cy="131"/>
                </a:xfrm>
                <a:custGeom>
                  <a:avLst/>
                  <a:gdLst>
                    <a:gd name="T0" fmla="*/ 2 w 168"/>
                    <a:gd name="T1" fmla="*/ 6 h 373"/>
                    <a:gd name="T2" fmla="*/ 0 w 168"/>
                    <a:gd name="T3" fmla="*/ 0 h 373"/>
                    <a:gd name="T4" fmla="*/ 0 w 168"/>
                    <a:gd name="T5" fmla="*/ 0 h 373"/>
                    <a:gd name="T6" fmla="*/ 2 w 168"/>
                    <a:gd name="T7" fmla="*/ 6 h 373"/>
                    <a:gd name="T8" fmla="*/ 2 w 168"/>
                    <a:gd name="T9" fmla="*/ 6 h 373"/>
                    <a:gd name="T10" fmla="*/ 0 60000 65536"/>
                    <a:gd name="T11" fmla="*/ 0 60000 65536"/>
                    <a:gd name="T12" fmla="*/ 0 60000 65536"/>
                    <a:gd name="T13" fmla="*/ 0 60000 65536"/>
                    <a:gd name="T14" fmla="*/ 0 60000 65536"/>
                    <a:gd name="T15" fmla="*/ 0 w 168"/>
                    <a:gd name="T16" fmla="*/ 0 h 373"/>
                    <a:gd name="T17" fmla="*/ 168 w 168"/>
                    <a:gd name="T18" fmla="*/ 373 h 373"/>
                  </a:gdLst>
                  <a:ahLst/>
                  <a:cxnLst>
                    <a:cxn ang="T10">
                      <a:pos x="T0" y="T1"/>
                    </a:cxn>
                    <a:cxn ang="T11">
                      <a:pos x="T2" y="T3"/>
                    </a:cxn>
                    <a:cxn ang="T12">
                      <a:pos x="T4" y="T5"/>
                    </a:cxn>
                    <a:cxn ang="T13">
                      <a:pos x="T6" y="T7"/>
                    </a:cxn>
                    <a:cxn ang="T14">
                      <a:pos x="T8" y="T9"/>
                    </a:cxn>
                  </a:cxnLst>
                  <a:rect l="T15" t="T16" r="T17" b="T18"/>
                  <a:pathLst>
                    <a:path w="168" h="373">
                      <a:moveTo>
                        <a:pt x="141" y="373"/>
                      </a:moveTo>
                      <a:lnTo>
                        <a:pt x="0" y="12"/>
                      </a:lnTo>
                      <a:lnTo>
                        <a:pt x="27" y="0"/>
                      </a:lnTo>
                      <a:lnTo>
                        <a:pt x="168" y="362"/>
                      </a:lnTo>
                      <a:lnTo>
                        <a:pt x="141" y="373"/>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740" name="Freeform 179"/>
                <p:cNvSpPr>
                  <a:spLocks/>
                </p:cNvSpPr>
                <p:nvPr/>
              </p:nvSpPr>
              <p:spPr bwMode="auto">
                <a:xfrm>
                  <a:off x="5087" y="2464"/>
                  <a:ext cx="146" cy="55"/>
                </a:xfrm>
                <a:custGeom>
                  <a:avLst/>
                  <a:gdLst>
                    <a:gd name="T0" fmla="*/ 0 w 413"/>
                    <a:gd name="T1" fmla="*/ 0 h 158"/>
                    <a:gd name="T2" fmla="*/ 0 w 413"/>
                    <a:gd name="T3" fmla="*/ 0 h 158"/>
                    <a:gd name="T4" fmla="*/ 0 w 413"/>
                    <a:gd name="T5" fmla="*/ 1 h 158"/>
                    <a:gd name="T6" fmla="*/ 1 w 413"/>
                    <a:gd name="T7" fmla="*/ 1 h 158"/>
                    <a:gd name="T8" fmla="*/ 1 w 413"/>
                    <a:gd name="T9" fmla="*/ 2 h 158"/>
                    <a:gd name="T10" fmla="*/ 1 w 413"/>
                    <a:gd name="T11" fmla="*/ 2 h 158"/>
                    <a:gd name="T12" fmla="*/ 2 w 413"/>
                    <a:gd name="T13" fmla="*/ 2 h 158"/>
                    <a:gd name="T14" fmla="*/ 2 w 413"/>
                    <a:gd name="T15" fmla="*/ 2 h 158"/>
                    <a:gd name="T16" fmla="*/ 3 w 413"/>
                    <a:gd name="T17" fmla="*/ 2 h 158"/>
                    <a:gd name="T18" fmla="*/ 4 w 413"/>
                    <a:gd name="T19" fmla="*/ 2 h 158"/>
                    <a:gd name="T20" fmla="*/ 4 w 413"/>
                    <a:gd name="T21" fmla="*/ 2 h 158"/>
                    <a:gd name="T22" fmla="*/ 5 w 413"/>
                    <a:gd name="T23" fmla="*/ 2 h 158"/>
                    <a:gd name="T24" fmla="*/ 5 w 413"/>
                    <a:gd name="T25" fmla="*/ 2 h 158"/>
                    <a:gd name="T26" fmla="*/ 6 w 413"/>
                    <a:gd name="T27" fmla="*/ 1 h 158"/>
                    <a:gd name="T28" fmla="*/ 6 w 413"/>
                    <a:gd name="T29" fmla="*/ 1 h 158"/>
                    <a:gd name="T30" fmla="*/ 6 w 413"/>
                    <a:gd name="T31" fmla="*/ 0 h 158"/>
                    <a:gd name="T32" fmla="*/ 6 w 413"/>
                    <a:gd name="T33" fmla="*/ 0 h 158"/>
                    <a:gd name="T34" fmla="*/ 0 w 413"/>
                    <a:gd name="T35" fmla="*/ 0 h 15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3"/>
                    <a:gd name="T55" fmla="*/ 0 h 158"/>
                    <a:gd name="T56" fmla="*/ 413 w 413"/>
                    <a:gd name="T57" fmla="*/ 158 h 15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3" h="158">
                      <a:moveTo>
                        <a:pt x="0" y="0"/>
                      </a:moveTo>
                      <a:lnTo>
                        <a:pt x="8" y="32"/>
                      </a:lnTo>
                      <a:lnTo>
                        <a:pt x="21" y="62"/>
                      </a:lnTo>
                      <a:lnTo>
                        <a:pt x="41" y="88"/>
                      </a:lnTo>
                      <a:lnTo>
                        <a:pt x="67" y="112"/>
                      </a:lnTo>
                      <a:lnTo>
                        <a:pt x="97" y="130"/>
                      </a:lnTo>
                      <a:lnTo>
                        <a:pt x="130" y="146"/>
                      </a:lnTo>
                      <a:lnTo>
                        <a:pt x="167" y="155"/>
                      </a:lnTo>
                      <a:lnTo>
                        <a:pt x="206" y="158"/>
                      </a:lnTo>
                      <a:lnTo>
                        <a:pt x="246" y="155"/>
                      </a:lnTo>
                      <a:lnTo>
                        <a:pt x="282" y="146"/>
                      </a:lnTo>
                      <a:lnTo>
                        <a:pt x="315" y="130"/>
                      </a:lnTo>
                      <a:lnTo>
                        <a:pt x="344" y="112"/>
                      </a:lnTo>
                      <a:lnTo>
                        <a:pt x="370" y="88"/>
                      </a:lnTo>
                      <a:lnTo>
                        <a:pt x="390" y="62"/>
                      </a:lnTo>
                      <a:lnTo>
                        <a:pt x="405" y="32"/>
                      </a:lnTo>
                      <a:lnTo>
                        <a:pt x="413" y="0"/>
                      </a:lnTo>
                      <a:lnTo>
                        <a:pt x="0" y="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741" name="Freeform 180"/>
                <p:cNvSpPr>
                  <a:spLocks/>
                </p:cNvSpPr>
                <p:nvPr/>
              </p:nvSpPr>
              <p:spPr bwMode="auto">
                <a:xfrm>
                  <a:off x="5103" y="2338"/>
                  <a:ext cx="60" cy="130"/>
                </a:xfrm>
                <a:custGeom>
                  <a:avLst/>
                  <a:gdLst>
                    <a:gd name="T0" fmla="*/ 0 w 170"/>
                    <a:gd name="T1" fmla="*/ 6 h 370"/>
                    <a:gd name="T2" fmla="*/ 2 w 170"/>
                    <a:gd name="T3" fmla="*/ 0 h 370"/>
                    <a:gd name="T4" fmla="*/ 2 w 170"/>
                    <a:gd name="T5" fmla="*/ 0 h 370"/>
                    <a:gd name="T6" fmla="*/ 0 w 170"/>
                    <a:gd name="T7" fmla="*/ 5 h 370"/>
                    <a:gd name="T8" fmla="*/ 0 w 170"/>
                    <a:gd name="T9" fmla="*/ 6 h 370"/>
                    <a:gd name="T10" fmla="*/ 0 60000 65536"/>
                    <a:gd name="T11" fmla="*/ 0 60000 65536"/>
                    <a:gd name="T12" fmla="*/ 0 60000 65536"/>
                    <a:gd name="T13" fmla="*/ 0 60000 65536"/>
                    <a:gd name="T14" fmla="*/ 0 60000 65536"/>
                    <a:gd name="T15" fmla="*/ 0 w 170"/>
                    <a:gd name="T16" fmla="*/ 0 h 370"/>
                    <a:gd name="T17" fmla="*/ 170 w 170"/>
                    <a:gd name="T18" fmla="*/ 370 h 370"/>
                  </a:gdLst>
                  <a:ahLst/>
                  <a:cxnLst>
                    <a:cxn ang="T10">
                      <a:pos x="T0" y="T1"/>
                    </a:cxn>
                    <a:cxn ang="T11">
                      <a:pos x="T2" y="T3"/>
                    </a:cxn>
                    <a:cxn ang="T12">
                      <a:pos x="T4" y="T5"/>
                    </a:cxn>
                    <a:cxn ang="T13">
                      <a:pos x="T6" y="T7"/>
                    </a:cxn>
                    <a:cxn ang="T14">
                      <a:pos x="T8" y="T9"/>
                    </a:cxn>
                  </a:cxnLst>
                  <a:rect l="T15" t="T16" r="T17" b="T18"/>
                  <a:pathLst>
                    <a:path w="170" h="370">
                      <a:moveTo>
                        <a:pt x="29" y="370"/>
                      </a:moveTo>
                      <a:lnTo>
                        <a:pt x="170" y="11"/>
                      </a:lnTo>
                      <a:lnTo>
                        <a:pt x="143" y="0"/>
                      </a:lnTo>
                      <a:lnTo>
                        <a:pt x="0" y="360"/>
                      </a:lnTo>
                      <a:lnTo>
                        <a:pt x="29" y="37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742" name="Freeform 181"/>
                <p:cNvSpPr>
                  <a:spLocks/>
                </p:cNvSpPr>
                <p:nvPr/>
              </p:nvSpPr>
              <p:spPr bwMode="auto">
                <a:xfrm>
                  <a:off x="5157" y="2338"/>
                  <a:ext cx="60" cy="130"/>
                </a:xfrm>
                <a:custGeom>
                  <a:avLst/>
                  <a:gdLst>
                    <a:gd name="T0" fmla="*/ 2 w 170"/>
                    <a:gd name="T1" fmla="*/ 6 h 370"/>
                    <a:gd name="T2" fmla="*/ 0 w 170"/>
                    <a:gd name="T3" fmla="*/ 0 h 370"/>
                    <a:gd name="T4" fmla="*/ 0 w 170"/>
                    <a:gd name="T5" fmla="*/ 0 h 370"/>
                    <a:gd name="T6" fmla="*/ 2 w 170"/>
                    <a:gd name="T7" fmla="*/ 5 h 370"/>
                    <a:gd name="T8" fmla="*/ 2 w 170"/>
                    <a:gd name="T9" fmla="*/ 6 h 370"/>
                    <a:gd name="T10" fmla="*/ 0 60000 65536"/>
                    <a:gd name="T11" fmla="*/ 0 60000 65536"/>
                    <a:gd name="T12" fmla="*/ 0 60000 65536"/>
                    <a:gd name="T13" fmla="*/ 0 60000 65536"/>
                    <a:gd name="T14" fmla="*/ 0 60000 65536"/>
                    <a:gd name="T15" fmla="*/ 0 w 170"/>
                    <a:gd name="T16" fmla="*/ 0 h 370"/>
                    <a:gd name="T17" fmla="*/ 170 w 170"/>
                    <a:gd name="T18" fmla="*/ 370 h 370"/>
                  </a:gdLst>
                  <a:ahLst/>
                  <a:cxnLst>
                    <a:cxn ang="T10">
                      <a:pos x="T0" y="T1"/>
                    </a:cxn>
                    <a:cxn ang="T11">
                      <a:pos x="T2" y="T3"/>
                    </a:cxn>
                    <a:cxn ang="T12">
                      <a:pos x="T4" y="T5"/>
                    </a:cxn>
                    <a:cxn ang="T13">
                      <a:pos x="T6" y="T7"/>
                    </a:cxn>
                    <a:cxn ang="T14">
                      <a:pos x="T8" y="T9"/>
                    </a:cxn>
                  </a:cxnLst>
                  <a:rect l="T15" t="T16" r="T17" b="T18"/>
                  <a:pathLst>
                    <a:path w="170" h="370">
                      <a:moveTo>
                        <a:pt x="141" y="370"/>
                      </a:moveTo>
                      <a:lnTo>
                        <a:pt x="0" y="11"/>
                      </a:lnTo>
                      <a:lnTo>
                        <a:pt x="29" y="0"/>
                      </a:lnTo>
                      <a:lnTo>
                        <a:pt x="170" y="360"/>
                      </a:lnTo>
                      <a:lnTo>
                        <a:pt x="141" y="37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743" name="Rectangle 182"/>
                <p:cNvSpPr>
                  <a:spLocks noChangeArrowheads="1"/>
                </p:cNvSpPr>
                <p:nvPr/>
              </p:nvSpPr>
              <p:spPr bwMode="auto">
                <a:xfrm>
                  <a:off x="5014" y="2271"/>
                  <a:ext cx="31" cy="119"/>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8744" name="Rectangle 183"/>
                <p:cNvSpPr>
                  <a:spLocks noChangeArrowheads="1"/>
                </p:cNvSpPr>
                <p:nvPr/>
              </p:nvSpPr>
              <p:spPr bwMode="auto">
                <a:xfrm>
                  <a:off x="5004" y="2355"/>
                  <a:ext cx="50" cy="191"/>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8745" name="Freeform 184"/>
                <p:cNvSpPr>
                  <a:spLocks/>
                </p:cNvSpPr>
                <p:nvPr/>
              </p:nvSpPr>
              <p:spPr bwMode="auto">
                <a:xfrm>
                  <a:off x="5008" y="2218"/>
                  <a:ext cx="45" cy="46"/>
                </a:xfrm>
                <a:custGeom>
                  <a:avLst/>
                  <a:gdLst>
                    <a:gd name="T0" fmla="*/ 1 w 129"/>
                    <a:gd name="T1" fmla="*/ 2 h 128"/>
                    <a:gd name="T2" fmla="*/ 1 w 129"/>
                    <a:gd name="T3" fmla="*/ 2 h 128"/>
                    <a:gd name="T4" fmla="*/ 1 w 129"/>
                    <a:gd name="T5" fmla="*/ 2 h 128"/>
                    <a:gd name="T6" fmla="*/ 1 w 129"/>
                    <a:gd name="T7" fmla="*/ 2 h 128"/>
                    <a:gd name="T8" fmla="*/ 2 w 129"/>
                    <a:gd name="T9" fmla="*/ 2 h 128"/>
                    <a:gd name="T10" fmla="*/ 2 w 129"/>
                    <a:gd name="T11" fmla="*/ 2 h 128"/>
                    <a:gd name="T12" fmla="*/ 2 w 129"/>
                    <a:gd name="T13" fmla="*/ 1 h 128"/>
                    <a:gd name="T14" fmla="*/ 2 w 129"/>
                    <a:gd name="T15" fmla="*/ 1 h 128"/>
                    <a:gd name="T16" fmla="*/ 2 w 129"/>
                    <a:gd name="T17" fmla="*/ 1 h 128"/>
                    <a:gd name="T18" fmla="*/ 2 w 129"/>
                    <a:gd name="T19" fmla="*/ 1 h 128"/>
                    <a:gd name="T20" fmla="*/ 2 w 129"/>
                    <a:gd name="T21" fmla="*/ 1 h 128"/>
                    <a:gd name="T22" fmla="*/ 2 w 129"/>
                    <a:gd name="T23" fmla="*/ 0 h 128"/>
                    <a:gd name="T24" fmla="*/ 2 w 129"/>
                    <a:gd name="T25" fmla="*/ 0 h 128"/>
                    <a:gd name="T26" fmla="*/ 1 w 129"/>
                    <a:gd name="T27" fmla="*/ 0 h 128"/>
                    <a:gd name="T28" fmla="*/ 1 w 129"/>
                    <a:gd name="T29" fmla="*/ 0 h 128"/>
                    <a:gd name="T30" fmla="*/ 1 w 129"/>
                    <a:gd name="T31" fmla="*/ 0 h 128"/>
                    <a:gd name="T32" fmla="*/ 1 w 129"/>
                    <a:gd name="T33" fmla="*/ 0 h 128"/>
                    <a:gd name="T34" fmla="*/ 1 w 129"/>
                    <a:gd name="T35" fmla="*/ 0 h 128"/>
                    <a:gd name="T36" fmla="*/ 1 w 129"/>
                    <a:gd name="T37" fmla="*/ 0 h 128"/>
                    <a:gd name="T38" fmla="*/ 0 w 129"/>
                    <a:gd name="T39" fmla="*/ 0 h 128"/>
                    <a:gd name="T40" fmla="*/ 0 w 129"/>
                    <a:gd name="T41" fmla="*/ 0 h 128"/>
                    <a:gd name="T42" fmla="*/ 0 w 129"/>
                    <a:gd name="T43" fmla="*/ 0 h 128"/>
                    <a:gd name="T44" fmla="*/ 0 w 129"/>
                    <a:gd name="T45" fmla="*/ 1 h 128"/>
                    <a:gd name="T46" fmla="*/ 0 w 129"/>
                    <a:gd name="T47" fmla="*/ 1 h 128"/>
                    <a:gd name="T48" fmla="*/ 0 w 129"/>
                    <a:gd name="T49" fmla="*/ 1 h 128"/>
                    <a:gd name="T50" fmla="*/ 0 w 129"/>
                    <a:gd name="T51" fmla="*/ 1 h 128"/>
                    <a:gd name="T52" fmla="*/ 0 w 129"/>
                    <a:gd name="T53" fmla="*/ 1 h 128"/>
                    <a:gd name="T54" fmla="*/ 0 w 129"/>
                    <a:gd name="T55" fmla="*/ 2 h 128"/>
                    <a:gd name="T56" fmla="*/ 0 w 129"/>
                    <a:gd name="T57" fmla="*/ 2 h 128"/>
                    <a:gd name="T58" fmla="*/ 0 w 129"/>
                    <a:gd name="T59" fmla="*/ 2 h 128"/>
                    <a:gd name="T60" fmla="*/ 1 w 129"/>
                    <a:gd name="T61" fmla="*/ 2 h 128"/>
                    <a:gd name="T62" fmla="*/ 1 w 129"/>
                    <a:gd name="T63" fmla="*/ 2 h 128"/>
                    <a:gd name="T64" fmla="*/ 1 w 129"/>
                    <a:gd name="T65" fmla="*/ 2 h 12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9"/>
                    <a:gd name="T100" fmla="*/ 0 h 128"/>
                    <a:gd name="T101" fmla="*/ 129 w 129"/>
                    <a:gd name="T102" fmla="*/ 128 h 12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9" h="128">
                      <a:moveTo>
                        <a:pt x="64" y="128"/>
                      </a:moveTo>
                      <a:lnTo>
                        <a:pt x="78" y="127"/>
                      </a:lnTo>
                      <a:lnTo>
                        <a:pt x="90" y="124"/>
                      </a:lnTo>
                      <a:lnTo>
                        <a:pt x="100" y="118"/>
                      </a:lnTo>
                      <a:lnTo>
                        <a:pt x="111" y="110"/>
                      </a:lnTo>
                      <a:lnTo>
                        <a:pt x="119" y="100"/>
                      </a:lnTo>
                      <a:lnTo>
                        <a:pt x="125" y="89"/>
                      </a:lnTo>
                      <a:lnTo>
                        <a:pt x="128" y="77"/>
                      </a:lnTo>
                      <a:lnTo>
                        <a:pt x="129" y="65"/>
                      </a:lnTo>
                      <a:lnTo>
                        <a:pt x="128" y="51"/>
                      </a:lnTo>
                      <a:lnTo>
                        <a:pt x="125" y="39"/>
                      </a:lnTo>
                      <a:lnTo>
                        <a:pt x="119" y="28"/>
                      </a:lnTo>
                      <a:lnTo>
                        <a:pt x="111" y="18"/>
                      </a:lnTo>
                      <a:lnTo>
                        <a:pt x="100" y="10"/>
                      </a:lnTo>
                      <a:lnTo>
                        <a:pt x="90" y="4"/>
                      </a:lnTo>
                      <a:lnTo>
                        <a:pt x="78" y="1"/>
                      </a:lnTo>
                      <a:lnTo>
                        <a:pt x="64" y="0"/>
                      </a:lnTo>
                      <a:lnTo>
                        <a:pt x="52" y="1"/>
                      </a:lnTo>
                      <a:lnTo>
                        <a:pt x="40" y="4"/>
                      </a:lnTo>
                      <a:lnTo>
                        <a:pt x="29" y="10"/>
                      </a:lnTo>
                      <a:lnTo>
                        <a:pt x="19" y="18"/>
                      </a:lnTo>
                      <a:lnTo>
                        <a:pt x="11" y="28"/>
                      </a:lnTo>
                      <a:lnTo>
                        <a:pt x="5" y="39"/>
                      </a:lnTo>
                      <a:lnTo>
                        <a:pt x="2" y="51"/>
                      </a:lnTo>
                      <a:lnTo>
                        <a:pt x="0" y="65"/>
                      </a:lnTo>
                      <a:lnTo>
                        <a:pt x="2" y="77"/>
                      </a:lnTo>
                      <a:lnTo>
                        <a:pt x="5" y="89"/>
                      </a:lnTo>
                      <a:lnTo>
                        <a:pt x="11" y="100"/>
                      </a:lnTo>
                      <a:lnTo>
                        <a:pt x="19" y="110"/>
                      </a:lnTo>
                      <a:lnTo>
                        <a:pt x="29" y="118"/>
                      </a:lnTo>
                      <a:lnTo>
                        <a:pt x="40" y="124"/>
                      </a:lnTo>
                      <a:lnTo>
                        <a:pt x="52" y="127"/>
                      </a:lnTo>
                      <a:lnTo>
                        <a:pt x="64" y="128"/>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746" name="Rectangle 185"/>
                <p:cNvSpPr>
                  <a:spLocks noChangeArrowheads="1"/>
                </p:cNvSpPr>
                <p:nvPr/>
              </p:nvSpPr>
              <p:spPr bwMode="auto">
                <a:xfrm>
                  <a:off x="4891" y="2537"/>
                  <a:ext cx="276" cy="36"/>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grpSp>
        <p:sp>
          <p:nvSpPr>
            <p:cNvPr id="28732" name="Text Box 186"/>
            <p:cNvSpPr txBox="1">
              <a:spLocks noChangeArrowheads="1"/>
            </p:cNvSpPr>
            <p:nvPr/>
          </p:nvSpPr>
          <p:spPr bwMode="auto">
            <a:xfrm>
              <a:off x="2119" y="794"/>
              <a:ext cx="546"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1800" b="1"/>
                <a:t>Dana</a:t>
              </a:r>
              <a:br>
                <a:rPr lang="en-US" sz="1800" b="1"/>
              </a:br>
              <a:r>
                <a:rPr lang="en-US" sz="1800" b="1"/>
                <a:t>Evans</a:t>
              </a:r>
            </a:p>
          </p:txBody>
        </p:sp>
        <p:sp>
          <p:nvSpPr>
            <p:cNvPr id="28733" name="Line 187"/>
            <p:cNvSpPr>
              <a:spLocks noChangeShapeType="1"/>
            </p:cNvSpPr>
            <p:nvPr/>
          </p:nvSpPr>
          <p:spPr bwMode="auto">
            <a:xfrm>
              <a:off x="1162" y="999"/>
              <a:ext cx="316" cy="0"/>
            </a:xfrm>
            <a:prstGeom prst="line">
              <a:avLst/>
            </a:prstGeom>
            <a:noFill/>
            <a:ln w="28575">
              <a:solidFill>
                <a:srgbClr val="777777"/>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28717" name="Group 188"/>
          <p:cNvGrpSpPr>
            <a:grpSpLocks/>
          </p:cNvGrpSpPr>
          <p:nvPr/>
        </p:nvGrpSpPr>
        <p:grpSpPr bwMode="auto">
          <a:xfrm>
            <a:off x="7316788" y="1382713"/>
            <a:ext cx="1157287" cy="3987800"/>
            <a:chOff x="4609" y="929"/>
            <a:chExt cx="729" cy="2512"/>
          </a:xfrm>
        </p:grpSpPr>
        <p:grpSp>
          <p:nvGrpSpPr>
            <p:cNvPr id="28722" name="Group 189"/>
            <p:cNvGrpSpPr>
              <a:grpSpLocks/>
            </p:cNvGrpSpPr>
            <p:nvPr/>
          </p:nvGrpSpPr>
          <p:grpSpPr bwMode="auto">
            <a:xfrm>
              <a:off x="4691" y="1557"/>
              <a:ext cx="565" cy="565"/>
              <a:chOff x="4691" y="1557"/>
              <a:chExt cx="565" cy="565"/>
            </a:xfrm>
          </p:grpSpPr>
          <p:sp>
            <p:nvSpPr>
              <p:cNvPr id="28729" name="AutoShape 190"/>
              <p:cNvSpPr>
                <a:spLocks noChangeArrowheads="1"/>
              </p:cNvSpPr>
              <p:nvPr/>
            </p:nvSpPr>
            <p:spPr bwMode="auto">
              <a:xfrm>
                <a:off x="4691" y="1557"/>
                <a:ext cx="565" cy="565"/>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pic>
            <p:nvPicPr>
              <p:cNvPr id="28730" name="Picture 191" descr="j015193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32" y="1605"/>
                <a:ext cx="190"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8723" name="Group 192"/>
            <p:cNvGrpSpPr>
              <a:grpSpLocks/>
            </p:cNvGrpSpPr>
            <p:nvPr/>
          </p:nvGrpSpPr>
          <p:grpSpPr bwMode="auto">
            <a:xfrm>
              <a:off x="4691" y="2530"/>
              <a:ext cx="565" cy="565"/>
              <a:chOff x="4691" y="2530"/>
              <a:chExt cx="565" cy="565"/>
            </a:xfrm>
          </p:grpSpPr>
          <p:sp>
            <p:nvSpPr>
              <p:cNvPr id="28727" name="AutoShape 193"/>
              <p:cNvSpPr>
                <a:spLocks noChangeArrowheads="1"/>
              </p:cNvSpPr>
              <p:nvPr/>
            </p:nvSpPr>
            <p:spPr bwMode="auto">
              <a:xfrm>
                <a:off x="4691" y="2530"/>
                <a:ext cx="565" cy="565"/>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pic>
            <p:nvPicPr>
              <p:cNvPr id="28728" name="Picture 194" descr="j015193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32" y="2578"/>
                <a:ext cx="190"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8724" name="Text Box 195"/>
            <p:cNvSpPr txBox="1">
              <a:spLocks noChangeArrowheads="1"/>
            </p:cNvSpPr>
            <p:nvPr/>
          </p:nvSpPr>
          <p:spPr bwMode="auto">
            <a:xfrm>
              <a:off x="4681" y="1362"/>
              <a:ext cx="585"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1800" b="1"/>
                <a:t>insured</a:t>
              </a:r>
            </a:p>
          </p:txBody>
        </p:sp>
        <p:sp>
          <p:nvSpPr>
            <p:cNvPr id="28725" name="Text Box 196"/>
            <p:cNvSpPr txBox="1">
              <a:spLocks noChangeArrowheads="1"/>
            </p:cNvSpPr>
            <p:nvPr/>
          </p:nvSpPr>
          <p:spPr bwMode="auto">
            <a:xfrm>
              <a:off x="4655" y="3095"/>
              <a:ext cx="637"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1800" b="1"/>
                <a:t>3rd-party</a:t>
              </a:r>
              <a:br>
                <a:rPr lang="en-US" sz="1800" b="1"/>
              </a:br>
              <a:r>
                <a:rPr lang="en-US" sz="1800" b="1"/>
                <a:t>claimant</a:t>
              </a:r>
            </a:p>
          </p:txBody>
        </p:sp>
        <p:sp>
          <p:nvSpPr>
            <p:cNvPr id="28726" name="Text Box 197"/>
            <p:cNvSpPr txBox="1">
              <a:spLocks noChangeArrowheads="1"/>
            </p:cNvSpPr>
            <p:nvPr/>
          </p:nvSpPr>
          <p:spPr bwMode="auto">
            <a:xfrm>
              <a:off x="4609" y="929"/>
              <a:ext cx="729"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1800" b="1" u="sng"/>
                <a:t>claimants</a:t>
              </a:r>
            </a:p>
          </p:txBody>
        </p:sp>
      </p:grpSp>
      <p:grpSp>
        <p:nvGrpSpPr>
          <p:cNvPr id="28718" name="Group 198"/>
          <p:cNvGrpSpPr>
            <a:grpSpLocks/>
          </p:cNvGrpSpPr>
          <p:nvPr/>
        </p:nvGrpSpPr>
        <p:grpSpPr bwMode="auto">
          <a:xfrm flipV="1">
            <a:off x="4525963" y="3070225"/>
            <a:ext cx="709612" cy="341313"/>
            <a:chOff x="2854" y="1566"/>
            <a:chExt cx="447" cy="215"/>
          </a:xfrm>
        </p:grpSpPr>
        <p:sp>
          <p:nvSpPr>
            <p:cNvPr id="28719" name="Line 199"/>
            <p:cNvSpPr>
              <a:spLocks noChangeShapeType="1"/>
            </p:cNvSpPr>
            <p:nvPr/>
          </p:nvSpPr>
          <p:spPr bwMode="auto">
            <a:xfrm>
              <a:off x="2854" y="1572"/>
              <a:ext cx="215"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8720" name="Line 200"/>
            <p:cNvSpPr>
              <a:spLocks noChangeShapeType="1"/>
            </p:cNvSpPr>
            <p:nvPr/>
          </p:nvSpPr>
          <p:spPr bwMode="auto">
            <a:xfrm>
              <a:off x="3063" y="1566"/>
              <a:ext cx="0" cy="215"/>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8721" name="Line 201"/>
            <p:cNvSpPr>
              <a:spLocks noChangeShapeType="1"/>
            </p:cNvSpPr>
            <p:nvPr/>
          </p:nvSpPr>
          <p:spPr bwMode="auto">
            <a:xfrm>
              <a:off x="3063" y="1778"/>
              <a:ext cx="238" cy="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AutoShape 2"/>
          <p:cNvSpPr>
            <a:spLocks noChangeArrowheads="1"/>
          </p:cNvSpPr>
          <p:nvPr/>
        </p:nvSpPr>
        <p:spPr bwMode="auto">
          <a:xfrm>
            <a:off x="3957638" y="2190750"/>
            <a:ext cx="584200" cy="415925"/>
          </a:xfrm>
          <a:prstGeom prst="rightArrow">
            <a:avLst>
              <a:gd name="adj1" fmla="val 50000"/>
              <a:gd name="adj2" fmla="val 35115"/>
            </a:avLst>
          </a:prstGeom>
          <a:gradFill rotWithShape="1">
            <a:gsLst>
              <a:gs pos="0">
                <a:srgbClr val="FF0000"/>
              </a:gs>
              <a:gs pos="100000">
                <a:srgbClr val="CCFFCC"/>
              </a:gs>
            </a:gsLst>
            <a:lin ang="0" scaled="1"/>
          </a:gradFill>
          <a:ln w="12700" algn="ctr">
            <a:solidFill>
              <a:schemeClr val="bg1"/>
            </a:solidFill>
            <a:miter lim="800000"/>
            <a:headEnd/>
            <a:tailEnd/>
          </a:ln>
        </p:spPr>
        <p:txBody>
          <a:bodyPr lIns="0" tIns="0" rIns="0" bIns="0" anchor="ctr">
            <a:spAutoFit/>
          </a:bodyPr>
          <a:lstStyle/>
          <a:p>
            <a:endParaRPr lang="en-US"/>
          </a:p>
        </p:txBody>
      </p:sp>
      <p:sp>
        <p:nvSpPr>
          <p:cNvPr id="29699" name="Line 3"/>
          <p:cNvSpPr>
            <a:spLocks noChangeShapeType="1"/>
          </p:cNvSpPr>
          <p:nvPr/>
        </p:nvSpPr>
        <p:spPr bwMode="auto">
          <a:xfrm>
            <a:off x="1181100" y="1516063"/>
            <a:ext cx="0" cy="476250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9700" name="Line 4"/>
          <p:cNvSpPr>
            <a:spLocks noChangeShapeType="1"/>
          </p:cNvSpPr>
          <p:nvPr/>
        </p:nvSpPr>
        <p:spPr bwMode="auto">
          <a:xfrm>
            <a:off x="1181100" y="2378075"/>
            <a:ext cx="1271588"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9701" name="Line 5"/>
          <p:cNvSpPr>
            <a:spLocks noChangeShapeType="1"/>
          </p:cNvSpPr>
          <p:nvPr/>
        </p:nvSpPr>
        <p:spPr bwMode="auto">
          <a:xfrm>
            <a:off x="1181100" y="3389313"/>
            <a:ext cx="1271588"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9702" name="Line 6"/>
          <p:cNvSpPr>
            <a:spLocks noChangeShapeType="1"/>
          </p:cNvSpPr>
          <p:nvPr/>
        </p:nvSpPr>
        <p:spPr bwMode="auto">
          <a:xfrm>
            <a:off x="1181100" y="4375150"/>
            <a:ext cx="1271588"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9703" name="Line 7"/>
          <p:cNvSpPr>
            <a:spLocks noChangeShapeType="1"/>
          </p:cNvSpPr>
          <p:nvPr/>
        </p:nvSpPr>
        <p:spPr bwMode="auto">
          <a:xfrm>
            <a:off x="1181100" y="6265863"/>
            <a:ext cx="1785938"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9704" name="Line 8"/>
          <p:cNvSpPr>
            <a:spLocks noChangeShapeType="1"/>
          </p:cNvSpPr>
          <p:nvPr/>
        </p:nvSpPr>
        <p:spPr bwMode="auto">
          <a:xfrm>
            <a:off x="1181100" y="5816600"/>
            <a:ext cx="1473200"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9705" name="Line 9"/>
          <p:cNvSpPr>
            <a:spLocks noChangeShapeType="1"/>
          </p:cNvSpPr>
          <p:nvPr/>
        </p:nvSpPr>
        <p:spPr bwMode="auto">
          <a:xfrm>
            <a:off x="1181100" y="5351463"/>
            <a:ext cx="1123950"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9706" name="Rectangle 10"/>
          <p:cNvSpPr>
            <a:spLocks noGrp="1" noChangeArrowheads="1"/>
          </p:cNvSpPr>
          <p:nvPr>
            <p:ph type="title"/>
          </p:nvPr>
        </p:nvSpPr>
        <p:spPr/>
        <p:txBody>
          <a:bodyPr/>
          <a:lstStyle/>
          <a:p>
            <a:r>
              <a:rPr lang="en-US" smtClean="0"/>
              <a:t>Stage 8: Exposures and claim are closed</a:t>
            </a:r>
          </a:p>
        </p:txBody>
      </p:sp>
      <p:grpSp>
        <p:nvGrpSpPr>
          <p:cNvPr id="29707" name="Group 11"/>
          <p:cNvGrpSpPr>
            <a:grpSpLocks/>
          </p:cNvGrpSpPr>
          <p:nvPr/>
        </p:nvGrpSpPr>
        <p:grpSpPr bwMode="auto">
          <a:xfrm>
            <a:off x="517525" y="869950"/>
            <a:ext cx="1323975" cy="976313"/>
            <a:chOff x="2083" y="1606"/>
            <a:chExt cx="1489" cy="1097"/>
          </a:xfrm>
        </p:grpSpPr>
        <p:sp>
          <p:nvSpPr>
            <p:cNvPr id="29869" name="Rectangle 12"/>
            <p:cNvSpPr>
              <a:spLocks noChangeArrowheads="1"/>
            </p:cNvSpPr>
            <p:nvPr/>
          </p:nvSpPr>
          <p:spPr bwMode="auto">
            <a:xfrm>
              <a:off x="2083" y="1606"/>
              <a:ext cx="1489" cy="1097"/>
            </a:xfrm>
            <a:prstGeom prst="rect">
              <a:avLst/>
            </a:prstGeom>
            <a:solidFill>
              <a:srgbClr val="B2B2B2"/>
            </a:solidFill>
            <a:ln w="12700" algn="ctr">
              <a:solidFill>
                <a:schemeClr val="bg1"/>
              </a:solidFill>
              <a:miter lim="800000"/>
              <a:headEnd/>
              <a:tailEnd/>
            </a:ln>
          </p:spPr>
          <p:txBody>
            <a:bodyPr lIns="0" tIns="0" rIns="0" bIns="0" anchor="ctr">
              <a:spAutoFit/>
            </a:bodyPr>
            <a:lstStyle/>
            <a:p>
              <a:endParaRPr lang="en-US"/>
            </a:p>
          </p:txBody>
        </p:sp>
        <p:sp>
          <p:nvSpPr>
            <p:cNvPr id="29870" name="Freeform 13"/>
            <p:cNvSpPr>
              <a:spLocks/>
            </p:cNvSpPr>
            <p:nvPr/>
          </p:nvSpPr>
          <p:spPr bwMode="auto">
            <a:xfrm>
              <a:off x="3351" y="2073"/>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29871" name="Freeform 14"/>
            <p:cNvSpPr>
              <a:spLocks/>
            </p:cNvSpPr>
            <p:nvPr/>
          </p:nvSpPr>
          <p:spPr bwMode="auto">
            <a:xfrm>
              <a:off x="3351" y="2259"/>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29872" name="Freeform 15"/>
            <p:cNvSpPr>
              <a:spLocks/>
            </p:cNvSpPr>
            <p:nvPr/>
          </p:nvSpPr>
          <p:spPr bwMode="auto">
            <a:xfrm>
              <a:off x="2238" y="2493"/>
              <a:ext cx="114" cy="207"/>
            </a:xfrm>
            <a:custGeom>
              <a:avLst/>
              <a:gdLst>
                <a:gd name="T0" fmla="*/ 66 w 114"/>
                <a:gd name="T1" fmla="*/ 0 h 207"/>
                <a:gd name="T2" fmla="*/ 0 w 114"/>
                <a:gd name="T3" fmla="*/ 207 h 207"/>
                <a:gd name="T4" fmla="*/ 54 w 114"/>
                <a:gd name="T5" fmla="*/ 207 h 207"/>
                <a:gd name="T6" fmla="*/ 114 w 114"/>
                <a:gd name="T7" fmla="*/ 18 h 207"/>
                <a:gd name="T8" fmla="*/ 66 w 114"/>
                <a:gd name="T9" fmla="*/ 0 h 207"/>
                <a:gd name="T10" fmla="*/ 0 60000 65536"/>
                <a:gd name="T11" fmla="*/ 0 60000 65536"/>
                <a:gd name="T12" fmla="*/ 0 60000 65536"/>
                <a:gd name="T13" fmla="*/ 0 60000 65536"/>
                <a:gd name="T14" fmla="*/ 0 60000 65536"/>
                <a:gd name="T15" fmla="*/ 0 w 114"/>
                <a:gd name="T16" fmla="*/ 0 h 207"/>
                <a:gd name="T17" fmla="*/ 114 w 114"/>
                <a:gd name="T18" fmla="*/ 207 h 207"/>
              </a:gdLst>
              <a:ahLst/>
              <a:cxnLst>
                <a:cxn ang="T10">
                  <a:pos x="T0" y="T1"/>
                </a:cxn>
                <a:cxn ang="T11">
                  <a:pos x="T2" y="T3"/>
                </a:cxn>
                <a:cxn ang="T12">
                  <a:pos x="T4" y="T5"/>
                </a:cxn>
                <a:cxn ang="T13">
                  <a:pos x="T6" y="T7"/>
                </a:cxn>
                <a:cxn ang="T14">
                  <a:pos x="T8" y="T9"/>
                </a:cxn>
              </a:cxnLst>
              <a:rect l="T15" t="T16" r="T17" b="T18"/>
              <a:pathLst>
                <a:path w="114" h="207">
                  <a:moveTo>
                    <a:pt x="66" y="0"/>
                  </a:moveTo>
                  <a:lnTo>
                    <a:pt x="0" y="207"/>
                  </a:lnTo>
                  <a:lnTo>
                    <a:pt x="54" y="207"/>
                  </a:lnTo>
                  <a:lnTo>
                    <a:pt x="114" y="18"/>
                  </a:lnTo>
                  <a:lnTo>
                    <a:pt x="66"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29873" name="Freeform 16"/>
            <p:cNvSpPr>
              <a:spLocks/>
            </p:cNvSpPr>
            <p:nvPr/>
          </p:nvSpPr>
          <p:spPr bwMode="auto">
            <a:xfrm>
              <a:off x="2436" y="2541"/>
              <a:ext cx="102" cy="159"/>
            </a:xfrm>
            <a:custGeom>
              <a:avLst/>
              <a:gdLst>
                <a:gd name="T0" fmla="*/ 51 w 102"/>
                <a:gd name="T1" fmla="*/ 0 h 159"/>
                <a:gd name="T2" fmla="*/ 0 w 102"/>
                <a:gd name="T3" fmla="*/ 159 h 159"/>
                <a:gd name="T4" fmla="*/ 54 w 102"/>
                <a:gd name="T5" fmla="*/ 159 h 159"/>
                <a:gd name="T6" fmla="*/ 102 w 102"/>
                <a:gd name="T7" fmla="*/ 0 h 159"/>
                <a:gd name="T8" fmla="*/ 51 w 102"/>
                <a:gd name="T9" fmla="*/ 0 h 159"/>
                <a:gd name="T10" fmla="*/ 0 60000 65536"/>
                <a:gd name="T11" fmla="*/ 0 60000 65536"/>
                <a:gd name="T12" fmla="*/ 0 60000 65536"/>
                <a:gd name="T13" fmla="*/ 0 60000 65536"/>
                <a:gd name="T14" fmla="*/ 0 60000 65536"/>
                <a:gd name="T15" fmla="*/ 0 w 102"/>
                <a:gd name="T16" fmla="*/ 0 h 159"/>
                <a:gd name="T17" fmla="*/ 102 w 102"/>
                <a:gd name="T18" fmla="*/ 159 h 159"/>
              </a:gdLst>
              <a:ahLst/>
              <a:cxnLst>
                <a:cxn ang="T10">
                  <a:pos x="T0" y="T1"/>
                </a:cxn>
                <a:cxn ang="T11">
                  <a:pos x="T2" y="T3"/>
                </a:cxn>
                <a:cxn ang="T12">
                  <a:pos x="T4" y="T5"/>
                </a:cxn>
                <a:cxn ang="T13">
                  <a:pos x="T6" y="T7"/>
                </a:cxn>
                <a:cxn ang="T14">
                  <a:pos x="T8" y="T9"/>
                </a:cxn>
              </a:cxnLst>
              <a:rect l="T15" t="T16" r="T17" b="T18"/>
              <a:pathLst>
                <a:path w="102" h="159">
                  <a:moveTo>
                    <a:pt x="51" y="0"/>
                  </a:moveTo>
                  <a:lnTo>
                    <a:pt x="0" y="159"/>
                  </a:lnTo>
                  <a:lnTo>
                    <a:pt x="54" y="159"/>
                  </a:lnTo>
                  <a:lnTo>
                    <a:pt x="102" y="0"/>
                  </a:lnTo>
                  <a:lnTo>
                    <a:pt x="51"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29874" name="Rectangle 17"/>
            <p:cNvSpPr>
              <a:spLocks noChangeArrowheads="1"/>
            </p:cNvSpPr>
            <p:nvPr/>
          </p:nvSpPr>
          <p:spPr bwMode="auto">
            <a:xfrm>
              <a:off x="2762" y="1606"/>
              <a:ext cx="810" cy="248"/>
            </a:xfrm>
            <a:prstGeom prst="rect">
              <a:avLst/>
            </a:prstGeom>
            <a:solidFill>
              <a:srgbClr val="009900"/>
            </a:solidFill>
            <a:ln w="12700" algn="ctr">
              <a:solidFill>
                <a:schemeClr val="bg1"/>
              </a:solidFill>
              <a:miter lim="800000"/>
              <a:headEnd/>
              <a:tailEnd/>
            </a:ln>
          </p:spPr>
          <p:txBody>
            <a:bodyPr wrap="none" lIns="0" tIns="0" rIns="0" bIns="0" anchor="ctr">
              <a:spAutoFit/>
            </a:bodyPr>
            <a:lstStyle/>
            <a:p>
              <a:endParaRPr lang="en-US"/>
            </a:p>
          </p:txBody>
        </p:sp>
        <p:sp>
          <p:nvSpPr>
            <p:cNvPr id="29875" name="Rectangle 18"/>
            <p:cNvSpPr>
              <a:spLocks noChangeArrowheads="1"/>
            </p:cNvSpPr>
            <p:nvPr/>
          </p:nvSpPr>
          <p:spPr bwMode="auto">
            <a:xfrm>
              <a:off x="2778" y="1874"/>
              <a:ext cx="62" cy="827"/>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29876" name="AutoShape 19"/>
            <p:cNvSpPr>
              <a:spLocks noChangeArrowheads="1"/>
            </p:cNvSpPr>
            <p:nvPr/>
          </p:nvSpPr>
          <p:spPr bwMode="auto">
            <a:xfrm rot="2681173">
              <a:off x="2441" y="1752"/>
              <a:ext cx="559" cy="573"/>
            </a:xfrm>
            <a:prstGeom prst="irregularSeal2">
              <a:avLst/>
            </a:prstGeom>
            <a:gradFill rotWithShape="1">
              <a:gsLst>
                <a:gs pos="0">
                  <a:srgbClr val="FFFF66"/>
                </a:gs>
                <a:gs pos="100000">
                  <a:srgbClr val="FF0000"/>
                </a:gs>
              </a:gsLst>
              <a:path path="shape">
                <a:fillToRect l="50000" t="50000" r="50000" b="50000"/>
              </a:path>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endParaRPr lang="en-US"/>
            </a:p>
          </p:txBody>
        </p:sp>
        <p:sp>
          <p:nvSpPr>
            <p:cNvPr id="29877" name="Freeform 20"/>
            <p:cNvSpPr>
              <a:spLocks/>
            </p:cNvSpPr>
            <p:nvPr/>
          </p:nvSpPr>
          <p:spPr bwMode="auto">
            <a:xfrm>
              <a:off x="2219" y="2561"/>
              <a:ext cx="369" cy="104"/>
            </a:xfrm>
            <a:custGeom>
              <a:avLst/>
              <a:gdLst>
                <a:gd name="T0" fmla="*/ 0 w 992"/>
                <a:gd name="T1" fmla="*/ 0 h 280"/>
                <a:gd name="T2" fmla="*/ 19 w 992"/>
                <a:gd name="T3" fmla="*/ 4 h 280"/>
                <a:gd name="T4" fmla="*/ 18 w 992"/>
                <a:gd name="T5" fmla="*/ 5 h 280"/>
                <a:gd name="T6" fmla="*/ 0 w 992"/>
                <a:gd name="T7" fmla="*/ 1 h 280"/>
                <a:gd name="T8" fmla="*/ 0 w 992"/>
                <a:gd name="T9" fmla="*/ 0 h 280"/>
                <a:gd name="T10" fmla="*/ 0 60000 65536"/>
                <a:gd name="T11" fmla="*/ 0 60000 65536"/>
                <a:gd name="T12" fmla="*/ 0 60000 65536"/>
                <a:gd name="T13" fmla="*/ 0 60000 65536"/>
                <a:gd name="T14" fmla="*/ 0 60000 65536"/>
                <a:gd name="T15" fmla="*/ 0 w 992"/>
                <a:gd name="T16" fmla="*/ 0 h 280"/>
                <a:gd name="T17" fmla="*/ 992 w 992"/>
                <a:gd name="T18" fmla="*/ 280 h 280"/>
              </a:gdLst>
              <a:ahLst/>
              <a:cxnLst>
                <a:cxn ang="T10">
                  <a:pos x="T0" y="T1"/>
                </a:cxn>
                <a:cxn ang="T11">
                  <a:pos x="T2" y="T3"/>
                </a:cxn>
                <a:cxn ang="T12">
                  <a:pos x="T4" y="T5"/>
                </a:cxn>
                <a:cxn ang="T13">
                  <a:pos x="T6" y="T7"/>
                </a:cxn>
                <a:cxn ang="T14">
                  <a:pos x="T8" y="T9"/>
                </a:cxn>
              </a:cxnLst>
              <a:rect l="T15" t="T16" r="T17" b="T18"/>
              <a:pathLst>
                <a:path w="992" h="280">
                  <a:moveTo>
                    <a:pt x="0" y="0"/>
                  </a:moveTo>
                  <a:lnTo>
                    <a:pt x="992" y="240"/>
                  </a:lnTo>
                  <a:lnTo>
                    <a:pt x="936" y="280"/>
                  </a:lnTo>
                  <a:lnTo>
                    <a:pt x="16" y="56"/>
                  </a:lnTo>
                  <a:lnTo>
                    <a:pt x="0" y="0"/>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29878" name="Freeform 21"/>
            <p:cNvSpPr>
              <a:spLocks/>
            </p:cNvSpPr>
            <p:nvPr/>
          </p:nvSpPr>
          <p:spPr bwMode="auto">
            <a:xfrm>
              <a:off x="3429" y="2008"/>
              <a:ext cx="51" cy="375"/>
            </a:xfrm>
            <a:custGeom>
              <a:avLst/>
              <a:gdLst>
                <a:gd name="T0" fmla="*/ 0 w 136"/>
                <a:gd name="T1" fmla="*/ 0 h 1008"/>
                <a:gd name="T2" fmla="*/ 2 w 136"/>
                <a:gd name="T3" fmla="*/ 19 h 1008"/>
                <a:gd name="T4" fmla="*/ 3 w 136"/>
                <a:gd name="T5" fmla="*/ 17 h 1008"/>
                <a:gd name="T6" fmla="*/ 1 w 136"/>
                <a:gd name="T7" fmla="*/ 1 h 1008"/>
                <a:gd name="T8" fmla="*/ 0 w 136"/>
                <a:gd name="T9" fmla="*/ 0 h 1008"/>
                <a:gd name="T10" fmla="*/ 0 60000 65536"/>
                <a:gd name="T11" fmla="*/ 0 60000 65536"/>
                <a:gd name="T12" fmla="*/ 0 60000 65536"/>
                <a:gd name="T13" fmla="*/ 0 60000 65536"/>
                <a:gd name="T14" fmla="*/ 0 60000 65536"/>
                <a:gd name="T15" fmla="*/ 0 w 136"/>
                <a:gd name="T16" fmla="*/ 0 h 1008"/>
                <a:gd name="T17" fmla="*/ 136 w 136"/>
                <a:gd name="T18" fmla="*/ 1008 h 1008"/>
              </a:gdLst>
              <a:ahLst/>
              <a:cxnLst>
                <a:cxn ang="T10">
                  <a:pos x="T0" y="T1"/>
                </a:cxn>
                <a:cxn ang="T11">
                  <a:pos x="T2" y="T3"/>
                </a:cxn>
                <a:cxn ang="T12">
                  <a:pos x="T4" y="T5"/>
                </a:cxn>
                <a:cxn ang="T13">
                  <a:pos x="T6" y="T7"/>
                </a:cxn>
                <a:cxn ang="T14">
                  <a:pos x="T8" y="T9"/>
                </a:cxn>
              </a:cxnLst>
              <a:rect l="T15" t="T16" r="T17" b="T18"/>
              <a:pathLst>
                <a:path w="136" h="1008">
                  <a:moveTo>
                    <a:pt x="0" y="0"/>
                  </a:moveTo>
                  <a:lnTo>
                    <a:pt x="80" y="1008"/>
                  </a:lnTo>
                  <a:lnTo>
                    <a:pt x="136" y="920"/>
                  </a:lnTo>
                  <a:lnTo>
                    <a:pt x="56" y="48"/>
                  </a:lnTo>
                  <a:lnTo>
                    <a:pt x="0" y="0"/>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29879" name="Rectangle 22"/>
            <p:cNvSpPr>
              <a:spLocks noChangeArrowheads="1"/>
            </p:cNvSpPr>
            <p:nvPr/>
          </p:nvSpPr>
          <p:spPr bwMode="auto">
            <a:xfrm>
              <a:off x="2124" y="1610"/>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29880" name="Rectangle 23"/>
            <p:cNvSpPr>
              <a:spLocks noChangeArrowheads="1"/>
            </p:cNvSpPr>
            <p:nvPr/>
          </p:nvSpPr>
          <p:spPr bwMode="auto">
            <a:xfrm rot="5400000">
              <a:off x="306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29881" name="Rectangle 24"/>
            <p:cNvSpPr>
              <a:spLocks noChangeArrowheads="1"/>
            </p:cNvSpPr>
            <p:nvPr/>
          </p:nvSpPr>
          <p:spPr bwMode="auto">
            <a:xfrm rot="5400000">
              <a:off x="339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nvGrpSpPr>
            <p:cNvPr id="29882" name="Group 25"/>
            <p:cNvGrpSpPr>
              <a:grpSpLocks/>
            </p:cNvGrpSpPr>
            <p:nvPr/>
          </p:nvGrpSpPr>
          <p:grpSpPr bwMode="auto">
            <a:xfrm>
              <a:off x="2221" y="1871"/>
              <a:ext cx="518" cy="782"/>
              <a:chOff x="2400" y="1656"/>
              <a:chExt cx="752" cy="1136"/>
            </a:xfrm>
          </p:grpSpPr>
          <p:sp>
            <p:nvSpPr>
              <p:cNvPr id="29895" name="Freeform 26"/>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folHlink"/>
              </a:solidFill>
              <a:ln w="12700">
                <a:solidFill>
                  <a:schemeClr val="bg1"/>
                </a:solidFill>
                <a:round/>
                <a:headEnd/>
                <a:tailEnd/>
              </a:ln>
            </p:spPr>
            <p:txBody>
              <a:bodyPr wrap="none" lIns="0" tIns="0" rIns="0" bIns="0" anchor="ctr">
                <a:spAutoFit/>
              </a:bodyPr>
              <a:lstStyle/>
              <a:p>
                <a:endParaRPr lang="en-US"/>
              </a:p>
            </p:txBody>
          </p:sp>
          <p:sp>
            <p:nvSpPr>
              <p:cNvPr id="29896" name="Freeform 27"/>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29897" name="Freeform 28"/>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29898" name="Freeform 29"/>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29899" name="Freeform 30"/>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lIns="0" tIns="0" rIns="0" bIns="0" anchor="ctr">
                <a:spAutoFit/>
              </a:bodyPr>
              <a:lstStyle/>
              <a:p>
                <a:endParaRPr lang="en-US"/>
              </a:p>
            </p:txBody>
          </p:sp>
          <p:sp>
            <p:nvSpPr>
              <p:cNvPr id="29900" name="Line 31"/>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9901" name="Line 32"/>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29883" name="Group 33"/>
            <p:cNvGrpSpPr>
              <a:grpSpLocks/>
            </p:cNvGrpSpPr>
            <p:nvPr/>
          </p:nvGrpSpPr>
          <p:grpSpPr bwMode="auto">
            <a:xfrm rot="-6511945">
              <a:off x="2834" y="1842"/>
              <a:ext cx="518" cy="783"/>
              <a:chOff x="2400" y="1656"/>
              <a:chExt cx="752" cy="1136"/>
            </a:xfrm>
          </p:grpSpPr>
          <p:sp>
            <p:nvSpPr>
              <p:cNvPr id="29888" name="Freeform 34"/>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tx1"/>
              </a:solidFill>
              <a:ln w="12700">
                <a:solidFill>
                  <a:schemeClr val="bg1"/>
                </a:solidFill>
                <a:round/>
                <a:headEnd/>
                <a:tailEnd/>
              </a:ln>
            </p:spPr>
            <p:txBody>
              <a:bodyPr wrap="none" lIns="0" tIns="0" rIns="0" bIns="0" anchor="ctr">
                <a:spAutoFit/>
              </a:bodyPr>
              <a:lstStyle/>
              <a:p>
                <a:endParaRPr lang="en-US"/>
              </a:p>
            </p:txBody>
          </p:sp>
          <p:sp>
            <p:nvSpPr>
              <p:cNvPr id="29889" name="Freeform 35"/>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29890" name="Freeform 36"/>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29891" name="Freeform 37"/>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29892" name="Freeform 38"/>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29893" name="Line 39"/>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9894" name="Line 40"/>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29884" name="Freeform 41"/>
            <p:cNvSpPr>
              <a:spLocks/>
            </p:cNvSpPr>
            <p:nvPr/>
          </p:nvSpPr>
          <p:spPr bwMode="auto">
            <a:xfrm>
              <a:off x="2689" y="2097"/>
              <a:ext cx="62" cy="351"/>
            </a:xfrm>
            <a:custGeom>
              <a:avLst/>
              <a:gdLst>
                <a:gd name="T0" fmla="*/ 3 w 168"/>
                <a:gd name="T1" fmla="*/ 18 h 944"/>
                <a:gd name="T2" fmla="*/ 0 w 168"/>
                <a:gd name="T3" fmla="*/ 0 h 944"/>
                <a:gd name="T4" fmla="*/ 0 w 168"/>
                <a:gd name="T5" fmla="*/ 1 h 944"/>
                <a:gd name="T6" fmla="*/ 2 w 168"/>
                <a:gd name="T7" fmla="*/ 17 h 944"/>
                <a:gd name="T8" fmla="*/ 3 w 168"/>
                <a:gd name="T9" fmla="*/ 18 h 944"/>
                <a:gd name="T10" fmla="*/ 0 60000 65536"/>
                <a:gd name="T11" fmla="*/ 0 60000 65536"/>
                <a:gd name="T12" fmla="*/ 0 60000 65536"/>
                <a:gd name="T13" fmla="*/ 0 60000 65536"/>
                <a:gd name="T14" fmla="*/ 0 60000 65536"/>
                <a:gd name="T15" fmla="*/ 0 w 168"/>
                <a:gd name="T16" fmla="*/ 0 h 944"/>
                <a:gd name="T17" fmla="*/ 168 w 168"/>
                <a:gd name="T18" fmla="*/ 944 h 944"/>
              </a:gdLst>
              <a:ahLst/>
              <a:cxnLst>
                <a:cxn ang="T10">
                  <a:pos x="T0" y="T1"/>
                </a:cxn>
                <a:cxn ang="T11">
                  <a:pos x="T2" y="T3"/>
                </a:cxn>
                <a:cxn ang="T12">
                  <a:pos x="T4" y="T5"/>
                </a:cxn>
                <a:cxn ang="T13">
                  <a:pos x="T6" y="T7"/>
                </a:cxn>
                <a:cxn ang="T14">
                  <a:pos x="T8" y="T9"/>
                </a:cxn>
              </a:cxnLst>
              <a:rect l="T15" t="T16" r="T17" b="T18"/>
              <a:pathLst>
                <a:path w="168" h="944">
                  <a:moveTo>
                    <a:pt x="168" y="944"/>
                  </a:moveTo>
                  <a:lnTo>
                    <a:pt x="24" y="0"/>
                  </a:lnTo>
                  <a:lnTo>
                    <a:pt x="0" y="48"/>
                  </a:lnTo>
                  <a:lnTo>
                    <a:pt x="128" y="920"/>
                  </a:lnTo>
                  <a:lnTo>
                    <a:pt x="168" y="944"/>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29885" name="Freeform 42"/>
            <p:cNvSpPr>
              <a:spLocks/>
            </p:cNvSpPr>
            <p:nvPr/>
          </p:nvSpPr>
          <p:spPr bwMode="auto">
            <a:xfrm>
              <a:off x="2382" y="1853"/>
              <a:ext cx="354" cy="78"/>
            </a:xfrm>
            <a:custGeom>
              <a:avLst/>
              <a:gdLst>
                <a:gd name="T0" fmla="*/ 0 w 952"/>
                <a:gd name="T1" fmla="*/ 1 h 208"/>
                <a:gd name="T2" fmla="*/ 1 w 952"/>
                <a:gd name="T3" fmla="*/ 0 h 208"/>
                <a:gd name="T4" fmla="*/ 18 w 952"/>
                <a:gd name="T5" fmla="*/ 3 h 208"/>
                <a:gd name="T6" fmla="*/ 18 w 952"/>
                <a:gd name="T7" fmla="*/ 4 h 208"/>
                <a:gd name="T8" fmla="*/ 0 w 952"/>
                <a:gd name="T9" fmla="*/ 1 h 208"/>
                <a:gd name="T10" fmla="*/ 0 60000 65536"/>
                <a:gd name="T11" fmla="*/ 0 60000 65536"/>
                <a:gd name="T12" fmla="*/ 0 60000 65536"/>
                <a:gd name="T13" fmla="*/ 0 60000 65536"/>
                <a:gd name="T14" fmla="*/ 0 60000 65536"/>
                <a:gd name="T15" fmla="*/ 0 w 952"/>
                <a:gd name="T16" fmla="*/ 0 h 208"/>
                <a:gd name="T17" fmla="*/ 952 w 952"/>
                <a:gd name="T18" fmla="*/ 208 h 208"/>
              </a:gdLst>
              <a:ahLst/>
              <a:cxnLst>
                <a:cxn ang="T10">
                  <a:pos x="T0" y="T1"/>
                </a:cxn>
                <a:cxn ang="T11">
                  <a:pos x="T2" y="T3"/>
                </a:cxn>
                <a:cxn ang="T12">
                  <a:pos x="T4" y="T5"/>
                </a:cxn>
                <a:cxn ang="T13">
                  <a:pos x="T6" y="T7"/>
                </a:cxn>
                <a:cxn ang="T14">
                  <a:pos x="T8" y="T9"/>
                </a:cxn>
              </a:cxnLst>
              <a:rect l="T15" t="T16" r="T17" b="T18"/>
              <a:pathLst>
                <a:path w="952" h="208">
                  <a:moveTo>
                    <a:pt x="0" y="40"/>
                  </a:moveTo>
                  <a:lnTo>
                    <a:pt x="88" y="0"/>
                  </a:lnTo>
                  <a:lnTo>
                    <a:pt x="936" y="160"/>
                  </a:lnTo>
                  <a:lnTo>
                    <a:pt x="952" y="208"/>
                  </a:lnTo>
                  <a:lnTo>
                    <a:pt x="0" y="40"/>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29886" name="Rectangle 43"/>
            <p:cNvSpPr>
              <a:spLocks noChangeArrowheads="1"/>
            </p:cNvSpPr>
            <p:nvPr/>
          </p:nvSpPr>
          <p:spPr bwMode="auto">
            <a:xfrm>
              <a:off x="2124" y="2018"/>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29887" name="Rectangle 44"/>
            <p:cNvSpPr>
              <a:spLocks noChangeArrowheads="1"/>
            </p:cNvSpPr>
            <p:nvPr/>
          </p:nvSpPr>
          <p:spPr bwMode="auto">
            <a:xfrm>
              <a:off x="2124" y="2426"/>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grpSp>
        <p:nvGrpSpPr>
          <p:cNvPr id="29708" name="Group 45"/>
          <p:cNvGrpSpPr>
            <a:grpSpLocks/>
          </p:cNvGrpSpPr>
          <p:nvPr/>
        </p:nvGrpSpPr>
        <p:grpSpPr bwMode="auto">
          <a:xfrm>
            <a:off x="2151063" y="1989138"/>
            <a:ext cx="822325" cy="817562"/>
            <a:chOff x="3360" y="800"/>
            <a:chExt cx="620" cy="616"/>
          </a:xfrm>
        </p:grpSpPr>
        <p:sp>
          <p:nvSpPr>
            <p:cNvPr id="29863" name="AutoShape 46"/>
            <p:cNvSpPr>
              <a:spLocks noChangeArrowheads="1"/>
            </p:cNvSpPr>
            <p:nvPr/>
          </p:nvSpPr>
          <p:spPr bwMode="auto">
            <a:xfrm>
              <a:off x="3360" y="800"/>
              <a:ext cx="620" cy="616"/>
            </a:xfrm>
            <a:prstGeom prst="roundRect">
              <a:avLst>
                <a:gd name="adj" fmla="val 16667"/>
              </a:avLst>
            </a:prstGeom>
            <a:solidFill>
              <a:srgbClr val="CCFFCC"/>
            </a:solidFill>
            <a:ln w="12700" algn="ctr">
              <a:solidFill>
                <a:schemeClr val="bg1"/>
              </a:solidFill>
              <a:round/>
              <a:headEnd/>
              <a:tailEnd/>
            </a:ln>
          </p:spPr>
          <p:txBody>
            <a:bodyPr lIns="0" tIns="0" rIns="0" bIns="0" anchor="ctr">
              <a:spAutoFit/>
            </a:bodyPr>
            <a:lstStyle/>
            <a:p>
              <a:endParaRPr lang="en-US"/>
            </a:p>
          </p:txBody>
        </p:sp>
        <p:sp>
          <p:nvSpPr>
            <p:cNvPr id="29864" name="Freeform 47"/>
            <p:cNvSpPr>
              <a:spLocks/>
            </p:cNvSpPr>
            <p:nvPr/>
          </p:nvSpPr>
          <p:spPr bwMode="auto">
            <a:xfrm>
              <a:off x="3403" y="830"/>
              <a:ext cx="212" cy="274"/>
            </a:xfrm>
            <a:custGeom>
              <a:avLst/>
              <a:gdLst>
                <a:gd name="T0" fmla="*/ 1 w 1052"/>
                <a:gd name="T1" fmla="*/ 2 h 1352"/>
                <a:gd name="T2" fmla="*/ 0 w 1052"/>
                <a:gd name="T3" fmla="*/ 2 h 1352"/>
                <a:gd name="T4" fmla="*/ 0 w 1052"/>
                <a:gd name="T5" fmla="*/ 1 h 1352"/>
                <a:gd name="T6" fmla="*/ 0 w 1052"/>
                <a:gd name="T7" fmla="*/ 1 h 1352"/>
                <a:gd name="T8" fmla="*/ 0 w 1052"/>
                <a:gd name="T9" fmla="*/ 1 h 1352"/>
                <a:gd name="T10" fmla="*/ 0 w 1052"/>
                <a:gd name="T11" fmla="*/ 0 h 1352"/>
                <a:gd name="T12" fmla="*/ 0 w 1052"/>
                <a:gd name="T13" fmla="*/ 0 h 1352"/>
                <a:gd name="T14" fmla="*/ 0 w 1052"/>
                <a:gd name="T15" fmla="*/ 0 h 1352"/>
                <a:gd name="T16" fmla="*/ 1 w 1052"/>
                <a:gd name="T17" fmla="*/ 0 h 1352"/>
                <a:gd name="T18" fmla="*/ 1 w 1052"/>
                <a:gd name="T19" fmla="*/ 0 h 1352"/>
                <a:gd name="T20" fmla="*/ 1 w 1052"/>
                <a:gd name="T21" fmla="*/ 0 h 1352"/>
                <a:gd name="T22" fmla="*/ 1 w 1052"/>
                <a:gd name="T23" fmla="*/ 0 h 1352"/>
                <a:gd name="T24" fmla="*/ 2 w 1052"/>
                <a:gd name="T25" fmla="*/ 0 h 1352"/>
                <a:gd name="T26" fmla="*/ 2 w 1052"/>
                <a:gd name="T27" fmla="*/ 1 h 1352"/>
                <a:gd name="T28" fmla="*/ 2 w 1052"/>
                <a:gd name="T29" fmla="*/ 1 h 1352"/>
                <a:gd name="T30" fmla="*/ 1 w 1052"/>
                <a:gd name="T31" fmla="*/ 2 h 1352"/>
                <a:gd name="T32" fmla="*/ 1 w 1052"/>
                <a:gd name="T33" fmla="*/ 2 h 1352"/>
                <a:gd name="T34" fmla="*/ 1 w 1052"/>
                <a:gd name="T35" fmla="*/ 2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29865" name="Group 48"/>
            <p:cNvGrpSpPr>
              <a:grpSpLocks/>
            </p:cNvGrpSpPr>
            <p:nvPr/>
          </p:nvGrpSpPr>
          <p:grpSpPr bwMode="auto">
            <a:xfrm flipH="1">
              <a:off x="3749" y="1171"/>
              <a:ext cx="212" cy="213"/>
              <a:chOff x="1350" y="686"/>
              <a:chExt cx="1132" cy="1132"/>
            </a:xfrm>
          </p:grpSpPr>
          <p:sp>
            <p:nvSpPr>
              <p:cNvPr id="29867" name="AutoShape 49"/>
              <p:cNvSpPr>
                <a:spLocks noChangeArrowheads="1"/>
              </p:cNvSpPr>
              <p:nvPr/>
            </p:nvSpPr>
            <p:spPr bwMode="auto">
              <a:xfrm>
                <a:off x="1350" y="686"/>
                <a:ext cx="1132" cy="1132"/>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pic>
            <p:nvPicPr>
              <p:cNvPr id="29868" name="Picture 50" descr="j015193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3" y="783"/>
                <a:ext cx="38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29866" name="Picture 51" descr="BS01887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81" y="829"/>
              <a:ext cx="382"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9709" name="Group 52"/>
          <p:cNvGrpSpPr>
            <a:grpSpLocks/>
          </p:cNvGrpSpPr>
          <p:nvPr/>
        </p:nvGrpSpPr>
        <p:grpSpPr bwMode="auto">
          <a:xfrm>
            <a:off x="2170113" y="4946650"/>
            <a:ext cx="517525" cy="658813"/>
            <a:chOff x="2401" y="425"/>
            <a:chExt cx="907" cy="1154"/>
          </a:xfrm>
        </p:grpSpPr>
        <p:sp>
          <p:nvSpPr>
            <p:cNvPr id="29857" name="Rectangle 53"/>
            <p:cNvSpPr>
              <a:spLocks noChangeArrowheads="1"/>
            </p:cNvSpPr>
            <p:nvPr/>
          </p:nvSpPr>
          <p:spPr bwMode="auto">
            <a:xfrm>
              <a:off x="2401" y="591"/>
              <a:ext cx="907" cy="988"/>
            </a:xfrm>
            <a:prstGeom prst="rect">
              <a:avLst/>
            </a:prstGeom>
            <a:solidFill>
              <a:srgbClr val="FFFFCC"/>
            </a:solidFill>
            <a:ln w="12700">
              <a:solidFill>
                <a:schemeClr val="bg1"/>
              </a:solidFill>
              <a:miter lim="800000"/>
              <a:headEnd/>
              <a:tailEnd/>
            </a:ln>
          </p:spPr>
          <p:txBody>
            <a:bodyPr wrap="none" anchor="ctr"/>
            <a:lstStyle/>
            <a:p>
              <a:endParaRPr lang="en-US"/>
            </a:p>
          </p:txBody>
        </p:sp>
        <p:sp>
          <p:nvSpPr>
            <p:cNvPr id="29858" name="Line 54"/>
            <p:cNvSpPr>
              <a:spLocks noChangeShapeType="1"/>
            </p:cNvSpPr>
            <p:nvPr/>
          </p:nvSpPr>
          <p:spPr bwMode="auto">
            <a:xfrm>
              <a:off x="2582" y="138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9859" name="Line 55"/>
            <p:cNvSpPr>
              <a:spLocks noChangeShapeType="1"/>
            </p:cNvSpPr>
            <p:nvPr/>
          </p:nvSpPr>
          <p:spPr bwMode="auto">
            <a:xfrm>
              <a:off x="2577" y="115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9860" name="Rectangle 56"/>
            <p:cNvSpPr>
              <a:spLocks noChangeArrowheads="1"/>
            </p:cNvSpPr>
            <p:nvPr/>
          </p:nvSpPr>
          <p:spPr bwMode="auto">
            <a:xfrm rot="2658430">
              <a:off x="2944" y="425"/>
              <a:ext cx="225" cy="506"/>
            </a:xfrm>
            <a:prstGeom prst="rect">
              <a:avLst/>
            </a:prstGeom>
            <a:solidFill>
              <a:srgbClr val="FF0000"/>
            </a:solidFill>
            <a:ln w="28575" algn="ctr">
              <a:solidFill>
                <a:srgbClr val="969696"/>
              </a:solidFill>
              <a:miter lim="800000"/>
              <a:headEnd/>
              <a:tailEnd/>
            </a:ln>
          </p:spPr>
          <p:txBody>
            <a:bodyPr wrap="none" lIns="0" tIns="0" rIns="0" bIns="0" anchor="ctr">
              <a:spAutoFit/>
            </a:bodyPr>
            <a:lstStyle/>
            <a:p>
              <a:endParaRPr lang="en-US"/>
            </a:p>
          </p:txBody>
        </p:sp>
        <p:sp>
          <p:nvSpPr>
            <p:cNvPr id="29861" name="Freeform 57"/>
            <p:cNvSpPr>
              <a:spLocks/>
            </p:cNvSpPr>
            <p:nvPr/>
          </p:nvSpPr>
          <p:spPr bwMode="auto">
            <a:xfrm>
              <a:off x="2643" y="789"/>
              <a:ext cx="309" cy="257"/>
            </a:xfrm>
            <a:custGeom>
              <a:avLst/>
              <a:gdLst>
                <a:gd name="T0" fmla="*/ 374 w 234"/>
                <a:gd name="T1" fmla="*/ 0 h 195"/>
                <a:gd name="T2" fmla="*/ 83 w 234"/>
                <a:gd name="T3" fmla="*/ 125 h 195"/>
                <a:gd name="T4" fmla="*/ 0 w 234"/>
                <a:gd name="T5" fmla="*/ 589 h 195"/>
                <a:gd name="T6" fmla="*/ 548 w 234"/>
                <a:gd name="T7" fmla="*/ 589 h 195"/>
                <a:gd name="T8" fmla="*/ 712 w 234"/>
                <a:gd name="T9" fmla="*/ 333 h 195"/>
                <a:gd name="T10" fmla="*/ 374 w 234"/>
                <a:gd name="T11" fmla="*/ 0 h 195"/>
                <a:gd name="T12" fmla="*/ 0 60000 65536"/>
                <a:gd name="T13" fmla="*/ 0 60000 65536"/>
                <a:gd name="T14" fmla="*/ 0 60000 65536"/>
                <a:gd name="T15" fmla="*/ 0 60000 65536"/>
                <a:gd name="T16" fmla="*/ 0 60000 65536"/>
                <a:gd name="T17" fmla="*/ 0 60000 65536"/>
                <a:gd name="T18" fmla="*/ 0 w 234"/>
                <a:gd name="T19" fmla="*/ 0 h 195"/>
                <a:gd name="T20" fmla="*/ 234 w 234"/>
                <a:gd name="T21" fmla="*/ 195 h 195"/>
              </a:gdLst>
              <a:ahLst/>
              <a:cxnLst>
                <a:cxn ang="T12">
                  <a:pos x="T0" y="T1"/>
                </a:cxn>
                <a:cxn ang="T13">
                  <a:pos x="T2" y="T3"/>
                </a:cxn>
                <a:cxn ang="T14">
                  <a:pos x="T4" y="T5"/>
                </a:cxn>
                <a:cxn ang="T15">
                  <a:pos x="T6" y="T7"/>
                </a:cxn>
                <a:cxn ang="T16">
                  <a:pos x="T8" y="T9"/>
                </a:cxn>
                <a:cxn ang="T17">
                  <a:pos x="T10" y="T11"/>
                </a:cxn>
              </a:cxnLst>
              <a:rect l="T18" t="T19" r="T20" b="T21"/>
              <a:pathLst>
                <a:path w="234" h="195">
                  <a:moveTo>
                    <a:pt x="123" y="0"/>
                  </a:moveTo>
                  <a:lnTo>
                    <a:pt x="27" y="42"/>
                  </a:lnTo>
                  <a:lnTo>
                    <a:pt x="0" y="195"/>
                  </a:lnTo>
                  <a:lnTo>
                    <a:pt x="180" y="195"/>
                  </a:lnTo>
                  <a:lnTo>
                    <a:pt x="234" y="111"/>
                  </a:lnTo>
                  <a:lnTo>
                    <a:pt x="123" y="0"/>
                  </a:lnTo>
                  <a:close/>
                </a:path>
              </a:pathLst>
            </a:custGeom>
            <a:solidFill>
              <a:srgbClr val="FFFFFF"/>
            </a:solidFill>
            <a:ln w="28575">
              <a:solidFill>
                <a:srgbClr val="969696"/>
              </a:solidFill>
              <a:round/>
              <a:headEnd/>
              <a:tailEnd/>
            </a:ln>
          </p:spPr>
          <p:txBody>
            <a:bodyPr wrap="none" lIns="0" tIns="0" rIns="0" bIns="0" anchor="ctr">
              <a:spAutoFit/>
            </a:bodyPr>
            <a:lstStyle/>
            <a:p>
              <a:endParaRPr lang="en-US"/>
            </a:p>
          </p:txBody>
        </p:sp>
        <p:sp>
          <p:nvSpPr>
            <p:cNvPr id="29862" name="Line 58"/>
            <p:cNvSpPr>
              <a:spLocks noChangeShapeType="1"/>
            </p:cNvSpPr>
            <p:nvPr/>
          </p:nvSpPr>
          <p:spPr bwMode="auto">
            <a:xfrm flipH="1">
              <a:off x="2703" y="891"/>
              <a:ext cx="147" cy="106"/>
            </a:xfrm>
            <a:prstGeom prst="line">
              <a:avLst/>
            </a:prstGeom>
            <a:noFill/>
            <a:ln w="28575">
              <a:solidFill>
                <a:srgbClr val="969696"/>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29710" name="Group 59"/>
          <p:cNvGrpSpPr>
            <a:grpSpLocks/>
          </p:cNvGrpSpPr>
          <p:nvPr/>
        </p:nvGrpSpPr>
        <p:grpSpPr bwMode="auto">
          <a:xfrm>
            <a:off x="2151063" y="2965450"/>
            <a:ext cx="822325" cy="817563"/>
            <a:chOff x="3360" y="800"/>
            <a:chExt cx="620" cy="616"/>
          </a:xfrm>
        </p:grpSpPr>
        <p:sp>
          <p:nvSpPr>
            <p:cNvPr id="29851" name="AutoShape 60"/>
            <p:cNvSpPr>
              <a:spLocks noChangeArrowheads="1"/>
            </p:cNvSpPr>
            <p:nvPr/>
          </p:nvSpPr>
          <p:spPr bwMode="auto">
            <a:xfrm>
              <a:off x="3360" y="800"/>
              <a:ext cx="620" cy="616"/>
            </a:xfrm>
            <a:prstGeom prst="roundRect">
              <a:avLst>
                <a:gd name="adj" fmla="val 16667"/>
              </a:avLst>
            </a:prstGeom>
            <a:solidFill>
              <a:srgbClr val="CCFFCC"/>
            </a:solidFill>
            <a:ln w="12700" algn="ctr">
              <a:solidFill>
                <a:schemeClr val="bg1"/>
              </a:solidFill>
              <a:round/>
              <a:headEnd/>
              <a:tailEnd/>
            </a:ln>
          </p:spPr>
          <p:txBody>
            <a:bodyPr lIns="0" tIns="0" rIns="0" bIns="0" anchor="ctr">
              <a:spAutoFit/>
            </a:bodyPr>
            <a:lstStyle/>
            <a:p>
              <a:endParaRPr lang="en-US"/>
            </a:p>
          </p:txBody>
        </p:sp>
        <p:sp>
          <p:nvSpPr>
            <p:cNvPr id="29852" name="Freeform 61"/>
            <p:cNvSpPr>
              <a:spLocks/>
            </p:cNvSpPr>
            <p:nvPr/>
          </p:nvSpPr>
          <p:spPr bwMode="auto">
            <a:xfrm>
              <a:off x="3403" y="830"/>
              <a:ext cx="212" cy="274"/>
            </a:xfrm>
            <a:custGeom>
              <a:avLst/>
              <a:gdLst>
                <a:gd name="T0" fmla="*/ 1 w 1052"/>
                <a:gd name="T1" fmla="*/ 2 h 1352"/>
                <a:gd name="T2" fmla="*/ 0 w 1052"/>
                <a:gd name="T3" fmla="*/ 2 h 1352"/>
                <a:gd name="T4" fmla="*/ 0 w 1052"/>
                <a:gd name="T5" fmla="*/ 1 h 1352"/>
                <a:gd name="T6" fmla="*/ 0 w 1052"/>
                <a:gd name="T7" fmla="*/ 1 h 1352"/>
                <a:gd name="T8" fmla="*/ 0 w 1052"/>
                <a:gd name="T9" fmla="*/ 1 h 1352"/>
                <a:gd name="T10" fmla="*/ 0 w 1052"/>
                <a:gd name="T11" fmla="*/ 0 h 1352"/>
                <a:gd name="T12" fmla="*/ 0 w 1052"/>
                <a:gd name="T13" fmla="*/ 0 h 1352"/>
                <a:gd name="T14" fmla="*/ 0 w 1052"/>
                <a:gd name="T15" fmla="*/ 0 h 1352"/>
                <a:gd name="T16" fmla="*/ 1 w 1052"/>
                <a:gd name="T17" fmla="*/ 0 h 1352"/>
                <a:gd name="T18" fmla="*/ 1 w 1052"/>
                <a:gd name="T19" fmla="*/ 0 h 1352"/>
                <a:gd name="T20" fmla="*/ 1 w 1052"/>
                <a:gd name="T21" fmla="*/ 0 h 1352"/>
                <a:gd name="T22" fmla="*/ 1 w 1052"/>
                <a:gd name="T23" fmla="*/ 0 h 1352"/>
                <a:gd name="T24" fmla="*/ 2 w 1052"/>
                <a:gd name="T25" fmla="*/ 0 h 1352"/>
                <a:gd name="T26" fmla="*/ 2 w 1052"/>
                <a:gd name="T27" fmla="*/ 1 h 1352"/>
                <a:gd name="T28" fmla="*/ 2 w 1052"/>
                <a:gd name="T29" fmla="*/ 1 h 1352"/>
                <a:gd name="T30" fmla="*/ 1 w 1052"/>
                <a:gd name="T31" fmla="*/ 2 h 1352"/>
                <a:gd name="T32" fmla="*/ 1 w 1052"/>
                <a:gd name="T33" fmla="*/ 2 h 1352"/>
                <a:gd name="T34" fmla="*/ 1 w 1052"/>
                <a:gd name="T35" fmla="*/ 2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29853" name="Group 62"/>
            <p:cNvGrpSpPr>
              <a:grpSpLocks/>
            </p:cNvGrpSpPr>
            <p:nvPr/>
          </p:nvGrpSpPr>
          <p:grpSpPr bwMode="auto">
            <a:xfrm flipH="1">
              <a:off x="3749" y="1171"/>
              <a:ext cx="212" cy="213"/>
              <a:chOff x="1350" y="686"/>
              <a:chExt cx="1132" cy="1132"/>
            </a:xfrm>
          </p:grpSpPr>
          <p:sp>
            <p:nvSpPr>
              <p:cNvPr id="29855" name="AutoShape 63"/>
              <p:cNvSpPr>
                <a:spLocks noChangeArrowheads="1"/>
              </p:cNvSpPr>
              <p:nvPr/>
            </p:nvSpPr>
            <p:spPr bwMode="auto">
              <a:xfrm>
                <a:off x="1350" y="686"/>
                <a:ext cx="1132" cy="1132"/>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pic>
            <p:nvPicPr>
              <p:cNvPr id="29856" name="Picture 64" descr="j015193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3" y="783"/>
                <a:ext cx="38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29854" name="Picture 65" descr="BS01887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81" y="829"/>
              <a:ext cx="382"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9711" name="Group 66"/>
          <p:cNvGrpSpPr>
            <a:grpSpLocks/>
          </p:cNvGrpSpPr>
          <p:nvPr/>
        </p:nvGrpSpPr>
        <p:grpSpPr bwMode="auto">
          <a:xfrm>
            <a:off x="2151063" y="3943350"/>
            <a:ext cx="822325" cy="817563"/>
            <a:chOff x="3360" y="800"/>
            <a:chExt cx="620" cy="616"/>
          </a:xfrm>
        </p:grpSpPr>
        <p:sp>
          <p:nvSpPr>
            <p:cNvPr id="29845" name="AutoShape 67"/>
            <p:cNvSpPr>
              <a:spLocks noChangeArrowheads="1"/>
            </p:cNvSpPr>
            <p:nvPr/>
          </p:nvSpPr>
          <p:spPr bwMode="auto">
            <a:xfrm>
              <a:off x="3360" y="800"/>
              <a:ext cx="620" cy="616"/>
            </a:xfrm>
            <a:prstGeom prst="roundRect">
              <a:avLst>
                <a:gd name="adj" fmla="val 16667"/>
              </a:avLst>
            </a:prstGeom>
            <a:solidFill>
              <a:srgbClr val="CCFFCC"/>
            </a:solidFill>
            <a:ln w="12700" algn="ctr">
              <a:solidFill>
                <a:schemeClr val="bg1"/>
              </a:solidFill>
              <a:round/>
              <a:headEnd/>
              <a:tailEnd/>
            </a:ln>
          </p:spPr>
          <p:txBody>
            <a:bodyPr lIns="0" tIns="0" rIns="0" bIns="0" anchor="ctr">
              <a:spAutoFit/>
            </a:bodyPr>
            <a:lstStyle/>
            <a:p>
              <a:endParaRPr lang="en-US"/>
            </a:p>
          </p:txBody>
        </p:sp>
        <p:sp>
          <p:nvSpPr>
            <p:cNvPr id="29846" name="Freeform 68"/>
            <p:cNvSpPr>
              <a:spLocks/>
            </p:cNvSpPr>
            <p:nvPr/>
          </p:nvSpPr>
          <p:spPr bwMode="auto">
            <a:xfrm>
              <a:off x="3403" y="830"/>
              <a:ext cx="212" cy="274"/>
            </a:xfrm>
            <a:custGeom>
              <a:avLst/>
              <a:gdLst>
                <a:gd name="T0" fmla="*/ 1 w 1052"/>
                <a:gd name="T1" fmla="*/ 2 h 1352"/>
                <a:gd name="T2" fmla="*/ 0 w 1052"/>
                <a:gd name="T3" fmla="*/ 2 h 1352"/>
                <a:gd name="T4" fmla="*/ 0 w 1052"/>
                <a:gd name="T5" fmla="*/ 1 h 1352"/>
                <a:gd name="T6" fmla="*/ 0 w 1052"/>
                <a:gd name="T7" fmla="*/ 1 h 1352"/>
                <a:gd name="T8" fmla="*/ 0 w 1052"/>
                <a:gd name="T9" fmla="*/ 1 h 1352"/>
                <a:gd name="T10" fmla="*/ 0 w 1052"/>
                <a:gd name="T11" fmla="*/ 0 h 1352"/>
                <a:gd name="T12" fmla="*/ 0 w 1052"/>
                <a:gd name="T13" fmla="*/ 0 h 1352"/>
                <a:gd name="T14" fmla="*/ 0 w 1052"/>
                <a:gd name="T15" fmla="*/ 0 h 1352"/>
                <a:gd name="T16" fmla="*/ 1 w 1052"/>
                <a:gd name="T17" fmla="*/ 0 h 1352"/>
                <a:gd name="T18" fmla="*/ 1 w 1052"/>
                <a:gd name="T19" fmla="*/ 0 h 1352"/>
                <a:gd name="T20" fmla="*/ 1 w 1052"/>
                <a:gd name="T21" fmla="*/ 0 h 1352"/>
                <a:gd name="T22" fmla="*/ 1 w 1052"/>
                <a:gd name="T23" fmla="*/ 0 h 1352"/>
                <a:gd name="T24" fmla="*/ 2 w 1052"/>
                <a:gd name="T25" fmla="*/ 0 h 1352"/>
                <a:gd name="T26" fmla="*/ 2 w 1052"/>
                <a:gd name="T27" fmla="*/ 1 h 1352"/>
                <a:gd name="T28" fmla="*/ 2 w 1052"/>
                <a:gd name="T29" fmla="*/ 1 h 1352"/>
                <a:gd name="T30" fmla="*/ 1 w 1052"/>
                <a:gd name="T31" fmla="*/ 2 h 1352"/>
                <a:gd name="T32" fmla="*/ 1 w 1052"/>
                <a:gd name="T33" fmla="*/ 2 h 1352"/>
                <a:gd name="T34" fmla="*/ 1 w 1052"/>
                <a:gd name="T35" fmla="*/ 2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29847" name="Group 69"/>
            <p:cNvGrpSpPr>
              <a:grpSpLocks/>
            </p:cNvGrpSpPr>
            <p:nvPr/>
          </p:nvGrpSpPr>
          <p:grpSpPr bwMode="auto">
            <a:xfrm flipH="1">
              <a:off x="3749" y="1171"/>
              <a:ext cx="212" cy="213"/>
              <a:chOff x="1350" y="686"/>
              <a:chExt cx="1132" cy="1132"/>
            </a:xfrm>
          </p:grpSpPr>
          <p:sp>
            <p:nvSpPr>
              <p:cNvPr id="29849" name="AutoShape 70"/>
              <p:cNvSpPr>
                <a:spLocks noChangeArrowheads="1"/>
              </p:cNvSpPr>
              <p:nvPr/>
            </p:nvSpPr>
            <p:spPr bwMode="auto">
              <a:xfrm>
                <a:off x="1350" y="686"/>
                <a:ext cx="1132" cy="1132"/>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pic>
            <p:nvPicPr>
              <p:cNvPr id="29850" name="Picture 71" descr="j015193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3" y="783"/>
                <a:ext cx="38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29848" name="Picture 72" descr="BS01887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81" y="829"/>
              <a:ext cx="382"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9712" name="Group 73"/>
          <p:cNvGrpSpPr>
            <a:grpSpLocks/>
          </p:cNvGrpSpPr>
          <p:nvPr/>
        </p:nvGrpSpPr>
        <p:grpSpPr bwMode="auto">
          <a:xfrm>
            <a:off x="2432050" y="5395913"/>
            <a:ext cx="517525" cy="658812"/>
            <a:chOff x="2401" y="425"/>
            <a:chExt cx="907" cy="1154"/>
          </a:xfrm>
        </p:grpSpPr>
        <p:sp>
          <p:nvSpPr>
            <p:cNvPr id="29839" name="Rectangle 74"/>
            <p:cNvSpPr>
              <a:spLocks noChangeArrowheads="1"/>
            </p:cNvSpPr>
            <p:nvPr/>
          </p:nvSpPr>
          <p:spPr bwMode="auto">
            <a:xfrm>
              <a:off x="2401" y="591"/>
              <a:ext cx="907" cy="988"/>
            </a:xfrm>
            <a:prstGeom prst="rect">
              <a:avLst/>
            </a:prstGeom>
            <a:solidFill>
              <a:srgbClr val="FFFFCC"/>
            </a:solidFill>
            <a:ln w="12700">
              <a:solidFill>
                <a:schemeClr val="bg1"/>
              </a:solidFill>
              <a:miter lim="800000"/>
              <a:headEnd/>
              <a:tailEnd/>
            </a:ln>
          </p:spPr>
          <p:txBody>
            <a:bodyPr wrap="none" anchor="ctr"/>
            <a:lstStyle/>
            <a:p>
              <a:endParaRPr lang="en-US"/>
            </a:p>
          </p:txBody>
        </p:sp>
        <p:sp>
          <p:nvSpPr>
            <p:cNvPr id="29840" name="Line 75"/>
            <p:cNvSpPr>
              <a:spLocks noChangeShapeType="1"/>
            </p:cNvSpPr>
            <p:nvPr/>
          </p:nvSpPr>
          <p:spPr bwMode="auto">
            <a:xfrm>
              <a:off x="2582" y="138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9841" name="Line 76"/>
            <p:cNvSpPr>
              <a:spLocks noChangeShapeType="1"/>
            </p:cNvSpPr>
            <p:nvPr/>
          </p:nvSpPr>
          <p:spPr bwMode="auto">
            <a:xfrm>
              <a:off x="2577" y="115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9842" name="Rectangle 77"/>
            <p:cNvSpPr>
              <a:spLocks noChangeArrowheads="1"/>
            </p:cNvSpPr>
            <p:nvPr/>
          </p:nvSpPr>
          <p:spPr bwMode="auto">
            <a:xfrm rot="2658430">
              <a:off x="2944" y="425"/>
              <a:ext cx="225" cy="506"/>
            </a:xfrm>
            <a:prstGeom prst="rect">
              <a:avLst/>
            </a:prstGeom>
            <a:solidFill>
              <a:srgbClr val="FF0000"/>
            </a:solidFill>
            <a:ln w="28575" algn="ctr">
              <a:solidFill>
                <a:srgbClr val="969696"/>
              </a:solidFill>
              <a:miter lim="800000"/>
              <a:headEnd/>
              <a:tailEnd/>
            </a:ln>
          </p:spPr>
          <p:txBody>
            <a:bodyPr wrap="none" lIns="0" tIns="0" rIns="0" bIns="0" anchor="ctr">
              <a:spAutoFit/>
            </a:bodyPr>
            <a:lstStyle/>
            <a:p>
              <a:endParaRPr lang="en-US"/>
            </a:p>
          </p:txBody>
        </p:sp>
        <p:sp>
          <p:nvSpPr>
            <p:cNvPr id="29843" name="Freeform 78"/>
            <p:cNvSpPr>
              <a:spLocks/>
            </p:cNvSpPr>
            <p:nvPr/>
          </p:nvSpPr>
          <p:spPr bwMode="auto">
            <a:xfrm>
              <a:off x="2643" y="789"/>
              <a:ext cx="309" cy="257"/>
            </a:xfrm>
            <a:custGeom>
              <a:avLst/>
              <a:gdLst>
                <a:gd name="T0" fmla="*/ 374 w 234"/>
                <a:gd name="T1" fmla="*/ 0 h 195"/>
                <a:gd name="T2" fmla="*/ 83 w 234"/>
                <a:gd name="T3" fmla="*/ 125 h 195"/>
                <a:gd name="T4" fmla="*/ 0 w 234"/>
                <a:gd name="T5" fmla="*/ 589 h 195"/>
                <a:gd name="T6" fmla="*/ 548 w 234"/>
                <a:gd name="T7" fmla="*/ 589 h 195"/>
                <a:gd name="T8" fmla="*/ 712 w 234"/>
                <a:gd name="T9" fmla="*/ 333 h 195"/>
                <a:gd name="T10" fmla="*/ 374 w 234"/>
                <a:gd name="T11" fmla="*/ 0 h 195"/>
                <a:gd name="T12" fmla="*/ 0 60000 65536"/>
                <a:gd name="T13" fmla="*/ 0 60000 65536"/>
                <a:gd name="T14" fmla="*/ 0 60000 65536"/>
                <a:gd name="T15" fmla="*/ 0 60000 65536"/>
                <a:gd name="T16" fmla="*/ 0 60000 65536"/>
                <a:gd name="T17" fmla="*/ 0 60000 65536"/>
                <a:gd name="T18" fmla="*/ 0 w 234"/>
                <a:gd name="T19" fmla="*/ 0 h 195"/>
                <a:gd name="T20" fmla="*/ 234 w 234"/>
                <a:gd name="T21" fmla="*/ 195 h 195"/>
              </a:gdLst>
              <a:ahLst/>
              <a:cxnLst>
                <a:cxn ang="T12">
                  <a:pos x="T0" y="T1"/>
                </a:cxn>
                <a:cxn ang="T13">
                  <a:pos x="T2" y="T3"/>
                </a:cxn>
                <a:cxn ang="T14">
                  <a:pos x="T4" y="T5"/>
                </a:cxn>
                <a:cxn ang="T15">
                  <a:pos x="T6" y="T7"/>
                </a:cxn>
                <a:cxn ang="T16">
                  <a:pos x="T8" y="T9"/>
                </a:cxn>
                <a:cxn ang="T17">
                  <a:pos x="T10" y="T11"/>
                </a:cxn>
              </a:cxnLst>
              <a:rect l="T18" t="T19" r="T20" b="T21"/>
              <a:pathLst>
                <a:path w="234" h="195">
                  <a:moveTo>
                    <a:pt x="123" y="0"/>
                  </a:moveTo>
                  <a:lnTo>
                    <a:pt x="27" y="42"/>
                  </a:lnTo>
                  <a:lnTo>
                    <a:pt x="0" y="195"/>
                  </a:lnTo>
                  <a:lnTo>
                    <a:pt x="180" y="195"/>
                  </a:lnTo>
                  <a:lnTo>
                    <a:pt x="234" y="111"/>
                  </a:lnTo>
                  <a:lnTo>
                    <a:pt x="123" y="0"/>
                  </a:lnTo>
                  <a:close/>
                </a:path>
              </a:pathLst>
            </a:custGeom>
            <a:solidFill>
              <a:srgbClr val="FFFFFF"/>
            </a:solidFill>
            <a:ln w="28575">
              <a:solidFill>
                <a:srgbClr val="969696"/>
              </a:solidFill>
              <a:round/>
              <a:headEnd/>
              <a:tailEnd/>
            </a:ln>
          </p:spPr>
          <p:txBody>
            <a:bodyPr wrap="none" lIns="0" tIns="0" rIns="0" bIns="0" anchor="ctr">
              <a:spAutoFit/>
            </a:bodyPr>
            <a:lstStyle/>
            <a:p>
              <a:endParaRPr lang="en-US"/>
            </a:p>
          </p:txBody>
        </p:sp>
        <p:sp>
          <p:nvSpPr>
            <p:cNvPr id="29844" name="Line 79"/>
            <p:cNvSpPr>
              <a:spLocks noChangeShapeType="1"/>
            </p:cNvSpPr>
            <p:nvPr/>
          </p:nvSpPr>
          <p:spPr bwMode="auto">
            <a:xfrm flipH="1">
              <a:off x="2703" y="891"/>
              <a:ext cx="147" cy="106"/>
            </a:xfrm>
            <a:prstGeom prst="line">
              <a:avLst/>
            </a:prstGeom>
            <a:noFill/>
            <a:ln w="28575">
              <a:solidFill>
                <a:srgbClr val="969696"/>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29713" name="Group 80"/>
          <p:cNvGrpSpPr>
            <a:grpSpLocks/>
          </p:cNvGrpSpPr>
          <p:nvPr/>
        </p:nvGrpSpPr>
        <p:grpSpPr bwMode="auto">
          <a:xfrm>
            <a:off x="2693988" y="5843588"/>
            <a:ext cx="517525" cy="658812"/>
            <a:chOff x="2401" y="425"/>
            <a:chExt cx="907" cy="1154"/>
          </a:xfrm>
        </p:grpSpPr>
        <p:sp>
          <p:nvSpPr>
            <p:cNvPr id="29833" name="Rectangle 81"/>
            <p:cNvSpPr>
              <a:spLocks noChangeArrowheads="1"/>
            </p:cNvSpPr>
            <p:nvPr/>
          </p:nvSpPr>
          <p:spPr bwMode="auto">
            <a:xfrm>
              <a:off x="2401" y="591"/>
              <a:ext cx="907" cy="988"/>
            </a:xfrm>
            <a:prstGeom prst="rect">
              <a:avLst/>
            </a:prstGeom>
            <a:solidFill>
              <a:srgbClr val="FFFFCC"/>
            </a:solidFill>
            <a:ln w="12700">
              <a:solidFill>
                <a:schemeClr val="bg1"/>
              </a:solidFill>
              <a:miter lim="800000"/>
              <a:headEnd/>
              <a:tailEnd/>
            </a:ln>
          </p:spPr>
          <p:txBody>
            <a:bodyPr wrap="none" anchor="ctr"/>
            <a:lstStyle/>
            <a:p>
              <a:endParaRPr lang="en-US"/>
            </a:p>
          </p:txBody>
        </p:sp>
        <p:sp>
          <p:nvSpPr>
            <p:cNvPr id="29834" name="Line 82"/>
            <p:cNvSpPr>
              <a:spLocks noChangeShapeType="1"/>
            </p:cNvSpPr>
            <p:nvPr/>
          </p:nvSpPr>
          <p:spPr bwMode="auto">
            <a:xfrm>
              <a:off x="2582" y="138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9835" name="Line 83"/>
            <p:cNvSpPr>
              <a:spLocks noChangeShapeType="1"/>
            </p:cNvSpPr>
            <p:nvPr/>
          </p:nvSpPr>
          <p:spPr bwMode="auto">
            <a:xfrm>
              <a:off x="2577" y="115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9836" name="Rectangle 84"/>
            <p:cNvSpPr>
              <a:spLocks noChangeArrowheads="1"/>
            </p:cNvSpPr>
            <p:nvPr/>
          </p:nvSpPr>
          <p:spPr bwMode="auto">
            <a:xfrm rot="2658430">
              <a:off x="2944" y="425"/>
              <a:ext cx="225" cy="506"/>
            </a:xfrm>
            <a:prstGeom prst="rect">
              <a:avLst/>
            </a:prstGeom>
            <a:solidFill>
              <a:srgbClr val="FF0000"/>
            </a:solidFill>
            <a:ln w="28575" algn="ctr">
              <a:solidFill>
                <a:srgbClr val="969696"/>
              </a:solidFill>
              <a:miter lim="800000"/>
              <a:headEnd/>
              <a:tailEnd/>
            </a:ln>
          </p:spPr>
          <p:txBody>
            <a:bodyPr wrap="none" lIns="0" tIns="0" rIns="0" bIns="0" anchor="ctr">
              <a:spAutoFit/>
            </a:bodyPr>
            <a:lstStyle/>
            <a:p>
              <a:endParaRPr lang="en-US"/>
            </a:p>
          </p:txBody>
        </p:sp>
        <p:sp>
          <p:nvSpPr>
            <p:cNvPr id="29837" name="Freeform 85"/>
            <p:cNvSpPr>
              <a:spLocks/>
            </p:cNvSpPr>
            <p:nvPr/>
          </p:nvSpPr>
          <p:spPr bwMode="auto">
            <a:xfrm>
              <a:off x="2643" y="789"/>
              <a:ext cx="309" cy="257"/>
            </a:xfrm>
            <a:custGeom>
              <a:avLst/>
              <a:gdLst>
                <a:gd name="T0" fmla="*/ 374 w 234"/>
                <a:gd name="T1" fmla="*/ 0 h 195"/>
                <a:gd name="T2" fmla="*/ 83 w 234"/>
                <a:gd name="T3" fmla="*/ 125 h 195"/>
                <a:gd name="T4" fmla="*/ 0 w 234"/>
                <a:gd name="T5" fmla="*/ 589 h 195"/>
                <a:gd name="T6" fmla="*/ 548 w 234"/>
                <a:gd name="T7" fmla="*/ 589 h 195"/>
                <a:gd name="T8" fmla="*/ 712 w 234"/>
                <a:gd name="T9" fmla="*/ 333 h 195"/>
                <a:gd name="T10" fmla="*/ 374 w 234"/>
                <a:gd name="T11" fmla="*/ 0 h 195"/>
                <a:gd name="T12" fmla="*/ 0 60000 65536"/>
                <a:gd name="T13" fmla="*/ 0 60000 65536"/>
                <a:gd name="T14" fmla="*/ 0 60000 65536"/>
                <a:gd name="T15" fmla="*/ 0 60000 65536"/>
                <a:gd name="T16" fmla="*/ 0 60000 65536"/>
                <a:gd name="T17" fmla="*/ 0 60000 65536"/>
                <a:gd name="T18" fmla="*/ 0 w 234"/>
                <a:gd name="T19" fmla="*/ 0 h 195"/>
                <a:gd name="T20" fmla="*/ 234 w 234"/>
                <a:gd name="T21" fmla="*/ 195 h 195"/>
              </a:gdLst>
              <a:ahLst/>
              <a:cxnLst>
                <a:cxn ang="T12">
                  <a:pos x="T0" y="T1"/>
                </a:cxn>
                <a:cxn ang="T13">
                  <a:pos x="T2" y="T3"/>
                </a:cxn>
                <a:cxn ang="T14">
                  <a:pos x="T4" y="T5"/>
                </a:cxn>
                <a:cxn ang="T15">
                  <a:pos x="T6" y="T7"/>
                </a:cxn>
                <a:cxn ang="T16">
                  <a:pos x="T8" y="T9"/>
                </a:cxn>
                <a:cxn ang="T17">
                  <a:pos x="T10" y="T11"/>
                </a:cxn>
              </a:cxnLst>
              <a:rect l="T18" t="T19" r="T20" b="T21"/>
              <a:pathLst>
                <a:path w="234" h="195">
                  <a:moveTo>
                    <a:pt x="123" y="0"/>
                  </a:moveTo>
                  <a:lnTo>
                    <a:pt x="27" y="42"/>
                  </a:lnTo>
                  <a:lnTo>
                    <a:pt x="0" y="195"/>
                  </a:lnTo>
                  <a:lnTo>
                    <a:pt x="180" y="195"/>
                  </a:lnTo>
                  <a:lnTo>
                    <a:pt x="234" y="111"/>
                  </a:lnTo>
                  <a:lnTo>
                    <a:pt x="123" y="0"/>
                  </a:lnTo>
                  <a:close/>
                </a:path>
              </a:pathLst>
            </a:custGeom>
            <a:solidFill>
              <a:srgbClr val="FFFFFF"/>
            </a:solidFill>
            <a:ln w="28575">
              <a:solidFill>
                <a:srgbClr val="969696"/>
              </a:solidFill>
              <a:round/>
              <a:headEnd/>
              <a:tailEnd/>
            </a:ln>
          </p:spPr>
          <p:txBody>
            <a:bodyPr wrap="none" lIns="0" tIns="0" rIns="0" bIns="0" anchor="ctr">
              <a:spAutoFit/>
            </a:bodyPr>
            <a:lstStyle/>
            <a:p>
              <a:endParaRPr lang="en-US"/>
            </a:p>
          </p:txBody>
        </p:sp>
        <p:sp>
          <p:nvSpPr>
            <p:cNvPr id="29838" name="Line 86"/>
            <p:cNvSpPr>
              <a:spLocks noChangeShapeType="1"/>
            </p:cNvSpPr>
            <p:nvPr/>
          </p:nvSpPr>
          <p:spPr bwMode="auto">
            <a:xfrm flipH="1">
              <a:off x="2703" y="891"/>
              <a:ext cx="147" cy="106"/>
            </a:xfrm>
            <a:prstGeom prst="line">
              <a:avLst/>
            </a:prstGeom>
            <a:noFill/>
            <a:ln w="28575">
              <a:solidFill>
                <a:srgbClr val="969696"/>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29714" name="AutoShape 87"/>
          <p:cNvSpPr>
            <a:spLocks noChangeArrowheads="1"/>
          </p:cNvSpPr>
          <p:nvPr/>
        </p:nvSpPr>
        <p:spPr bwMode="auto">
          <a:xfrm>
            <a:off x="3963988" y="4156075"/>
            <a:ext cx="584200" cy="415925"/>
          </a:xfrm>
          <a:prstGeom prst="rightArrow">
            <a:avLst>
              <a:gd name="adj1" fmla="val 50000"/>
              <a:gd name="adj2" fmla="val 35115"/>
            </a:avLst>
          </a:prstGeom>
          <a:gradFill rotWithShape="1">
            <a:gsLst>
              <a:gs pos="0">
                <a:srgbClr val="FF0000"/>
              </a:gs>
              <a:gs pos="100000">
                <a:srgbClr val="CCFFCC"/>
              </a:gs>
            </a:gsLst>
            <a:lin ang="0" scaled="1"/>
          </a:gradFill>
          <a:ln w="12700" algn="ctr">
            <a:solidFill>
              <a:schemeClr val="bg1"/>
            </a:solidFill>
            <a:miter lim="800000"/>
            <a:headEnd/>
            <a:tailEnd/>
          </a:ln>
        </p:spPr>
        <p:txBody>
          <a:bodyPr lIns="0" tIns="0" rIns="0" bIns="0" anchor="ctr">
            <a:spAutoFit/>
          </a:bodyPr>
          <a:lstStyle/>
          <a:p>
            <a:endParaRPr lang="en-US"/>
          </a:p>
        </p:txBody>
      </p:sp>
      <p:sp>
        <p:nvSpPr>
          <p:cNvPr id="29715" name="AutoShape 88"/>
          <p:cNvSpPr>
            <a:spLocks noChangeArrowheads="1"/>
          </p:cNvSpPr>
          <p:nvPr/>
        </p:nvSpPr>
        <p:spPr bwMode="auto">
          <a:xfrm>
            <a:off x="3943350" y="3189288"/>
            <a:ext cx="584200" cy="415925"/>
          </a:xfrm>
          <a:prstGeom prst="rightArrow">
            <a:avLst>
              <a:gd name="adj1" fmla="val 50000"/>
              <a:gd name="adj2" fmla="val 35115"/>
            </a:avLst>
          </a:prstGeom>
          <a:gradFill rotWithShape="1">
            <a:gsLst>
              <a:gs pos="0">
                <a:srgbClr val="FF0000"/>
              </a:gs>
              <a:gs pos="100000">
                <a:srgbClr val="CCFFCC"/>
              </a:gs>
            </a:gsLst>
            <a:lin ang="0" scaled="1"/>
          </a:gradFill>
          <a:ln w="12700" algn="ctr">
            <a:solidFill>
              <a:schemeClr val="bg1"/>
            </a:solidFill>
            <a:miter lim="800000"/>
            <a:headEnd/>
            <a:tailEnd/>
          </a:ln>
        </p:spPr>
        <p:txBody>
          <a:bodyPr lIns="0" tIns="0" rIns="0" bIns="0" anchor="ctr">
            <a:spAutoFit/>
          </a:bodyPr>
          <a:lstStyle/>
          <a:p>
            <a:endParaRPr lang="en-US"/>
          </a:p>
        </p:txBody>
      </p:sp>
      <p:grpSp>
        <p:nvGrpSpPr>
          <p:cNvPr id="29716" name="Group 89"/>
          <p:cNvGrpSpPr>
            <a:grpSpLocks/>
          </p:cNvGrpSpPr>
          <p:nvPr/>
        </p:nvGrpSpPr>
        <p:grpSpPr bwMode="auto">
          <a:xfrm>
            <a:off x="3522663" y="4116388"/>
            <a:ext cx="509587" cy="493712"/>
            <a:chOff x="4200" y="2899"/>
            <a:chExt cx="915" cy="885"/>
          </a:xfrm>
        </p:grpSpPr>
        <p:sp>
          <p:nvSpPr>
            <p:cNvPr id="29816" name="Rectangle 90"/>
            <p:cNvSpPr>
              <a:spLocks noChangeArrowheads="1"/>
            </p:cNvSpPr>
            <p:nvPr/>
          </p:nvSpPr>
          <p:spPr bwMode="auto">
            <a:xfrm>
              <a:off x="4342" y="2960"/>
              <a:ext cx="771" cy="824"/>
            </a:xfrm>
            <a:prstGeom prst="rect">
              <a:avLst/>
            </a:prstGeom>
            <a:solidFill>
              <a:srgbClr val="CC9900"/>
            </a:solidFill>
            <a:ln w="12700" algn="ctr">
              <a:solidFill>
                <a:schemeClr val="bg1"/>
              </a:solidFill>
              <a:miter lim="800000"/>
              <a:headEnd/>
              <a:tailEnd/>
            </a:ln>
          </p:spPr>
          <p:txBody>
            <a:bodyPr lIns="0" tIns="0" rIns="0" bIns="0" anchor="ctr">
              <a:spAutoFit/>
            </a:bodyPr>
            <a:lstStyle/>
            <a:p>
              <a:endParaRPr lang="en-US"/>
            </a:p>
          </p:txBody>
        </p:sp>
        <p:sp>
          <p:nvSpPr>
            <p:cNvPr id="29817" name="AutoShape 91"/>
            <p:cNvSpPr>
              <a:spLocks noChangeArrowheads="1"/>
            </p:cNvSpPr>
            <p:nvPr/>
          </p:nvSpPr>
          <p:spPr bwMode="auto">
            <a:xfrm>
              <a:off x="4283" y="2958"/>
              <a:ext cx="832" cy="774"/>
            </a:xfrm>
            <a:prstGeom prst="parallelogram">
              <a:avLst>
                <a:gd name="adj" fmla="val 8371"/>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29818" name="AutoShape 92"/>
            <p:cNvSpPr>
              <a:spLocks noChangeArrowheads="1"/>
            </p:cNvSpPr>
            <p:nvPr/>
          </p:nvSpPr>
          <p:spPr bwMode="auto">
            <a:xfrm>
              <a:off x="4303" y="2984"/>
              <a:ext cx="788" cy="765"/>
            </a:xfrm>
            <a:prstGeom prst="parallelogram">
              <a:avLst>
                <a:gd name="adj" fmla="val 8021"/>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29819" name="AutoShape 93"/>
            <p:cNvSpPr>
              <a:spLocks noChangeArrowheads="1"/>
            </p:cNvSpPr>
            <p:nvPr/>
          </p:nvSpPr>
          <p:spPr bwMode="auto">
            <a:xfrm>
              <a:off x="4200" y="2960"/>
              <a:ext cx="912" cy="807"/>
            </a:xfrm>
            <a:prstGeom prst="parallelogram">
              <a:avLst>
                <a:gd name="adj" fmla="val 17627"/>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29820" name="Freeform 94"/>
            <p:cNvSpPr>
              <a:spLocks/>
            </p:cNvSpPr>
            <p:nvPr/>
          </p:nvSpPr>
          <p:spPr bwMode="auto">
            <a:xfrm>
              <a:off x="4374"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9821" name="Freeform 95"/>
            <p:cNvSpPr>
              <a:spLocks/>
            </p:cNvSpPr>
            <p:nvPr/>
          </p:nvSpPr>
          <p:spPr bwMode="auto">
            <a:xfrm>
              <a:off x="4470"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9822" name="Freeform 96"/>
            <p:cNvSpPr>
              <a:spLocks/>
            </p:cNvSpPr>
            <p:nvPr/>
          </p:nvSpPr>
          <p:spPr bwMode="auto">
            <a:xfrm>
              <a:off x="4566"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9823" name="Freeform 97"/>
            <p:cNvSpPr>
              <a:spLocks/>
            </p:cNvSpPr>
            <p:nvPr/>
          </p:nvSpPr>
          <p:spPr bwMode="auto">
            <a:xfrm>
              <a:off x="4662"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9824" name="Freeform 98"/>
            <p:cNvSpPr>
              <a:spLocks/>
            </p:cNvSpPr>
            <p:nvPr/>
          </p:nvSpPr>
          <p:spPr bwMode="auto">
            <a:xfrm>
              <a:off x="4758"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9825" name="Freeform 99"/>
            <p:cNvSpPr>
              <a:spLocks/>
            </p:cNvSpPr>
            <p:nvPr/>
          </p:nvSpPr>
          <p:spPr bwMode="auto">
            <a:xfrm>
              <a:off x="4854"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9826" name="Freeform 100"/>
            <p:cNvSpPr>
              <a:spLocks/>
            </p:cNvSpPr>
            <p:nvPr/>
          </p:nvSpPr>
          <p:spPr bwMode="auto">
            <a:xfrm>
              <a:off x="4950" y="2902"/>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9827" name="Line 101"/>
            <p:cNvSpPr>
              <a:spLocks noChangeShapeType="1"/>
            </p:cNvSpPr>
            <p:nvPr/>
          </p:nvSpPr>
          <p:spPr bwMode="auto">
            <a:xfrm>
              <a:off x="4386" y="3171"/>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9828" name="Line 102"/>
            <p:cNvSpPr>
              <a:spLocks noChangeShapeType="1"/>
            </p:cNvSpPr>
            <p:nvPr/>
          </p:nvSpPr>
          <p:spPr bwMode="auto">
            <a:xfrm>
              <a:off x="4359" y="3267"/>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9829" name="Line 103"/>
            <p:cNvSpPr>
              <a:spLocks noChangeShapeType="1"/>
            </p:cNvSpPr>
            <p:nvPr/>
          </p:nvSpPr>
          <p:spPr bwMode="auto">
            <a:xfrm>
              <a:off x="4692" y="3363"/>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9830" name="Line 104"/>
            <p:cNvSpPr>
              <a:spLocks noChangeShapeType="1"/>
            </p:cNvSpPr>
            <p:nvPr/>
          </p:nvSpPr>
          <p:spPr bwMode="auto">
            <a:xfrm>
              <a:off x="4332" y="3459"/>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9831" name="Line 105"/>
            <p:cNvSpPr>
              <a:spLocks noChangeShapeType="1"/>
            </p:cNvSpPr>
            <p:nvPr/>
          </p:nvSpPr>
          <p:spPr bwMode="auto">
            <a:xfrm>
              <a:off x="4656" y="3555"/>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9832" name="Line 106"/>
            <p:cNvSpPr>
              <a:spLocks noChangeShapeType="1"/>
            </p:cNvSpPr>
            <p:nvPr/>
          </p:nvSpPr>
          <p:spPr bwMode="auto">
            <a:xfrm>
              <a:off x="4638" y="3651"/>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29717" name="AutoShape 107"/>
          <p:cNvSpPr>
            <a:spLocks noChangeArrowheads="1"/>
          </p:cNvSpPr>
          <p:nvPr/>
        </p:nvSpPr>
        <p:spPr bwMode="auto">
          <a:xfrm>
            <a:off x="2990850" y="4154488"/>
            <a:ext cx="584200" cy="415925"/>
          </a:xfrm>
          <a:prstGeom prst="rightArrow">
            <a:avLst>
              <a:gd name="adj1" fmla="val 50000"/>
              <a:gd name="adj2" fmla="val 35115"/>
            </a:avLst>
          </a:prstGeom>
          <a:gradFill rotWithShape="1">
            <a:gsLst>
              <a:gs pos="0">
                <a:srgbClr val="CCFFCC"/>
              </a:gs>
              <a:gs pos="100000">
                <a:srgbClr val="000000"/>
              </a:gs>
            </a:gsLst>
            <a:lin ang="0" scaled="1"/>
          </a:gradFill>
          <a:ln w="12700" algn="ctr">
            <a:solidFill>
              <a:schemeClr val="bg1"/>
            </a:solidFill>
            <a:miter lim="800000"/>
            <a:headEnd/>
            <a:tailEnd/>
          </a:ln>
        </p:spPr>
        <p:txBody>
          <a:bodyPr lIns="0" tIns="0" rIns="0" bIns="0" anchor="ctr">
            <a:spAutoFit/>
          </a:bodyPr>
          <a:lstStyle/>
          <a:p>
            <a:endParaRPr lang="en-US"/>
          </a:p>
        </p:txBody>
      </p:sp>
      <p:grpSp>
        <p:nvGrpSpPr>
          <p:cNvPr id="29718" name="Group 108"/>
          <p:cNvGrpSpPr>
            <a:grpSpLocks/>
          </p:cNvGrpSpPr>
          <p:nvPr/>
        </p:nvGrpSpPr>
        <p:grpSpPr bwMode="auto">
          <a:xfrm>
            <a:off x="3502025" y="3149600"/>
            <a:ext cx="509588" cy="493713"/>
            <a:chOff x="4200" y="2899"/>
            <a:chExt cx="915" cy="885"/>
          </a:xfrm>
        </p:grpSpPr>
        <p:sp>
          <p:nvSpPr>
            <p:cNvPr id="29799" name="Rectangle 109"/>
            <p:cNvSpPr>
              <a:spLocks noChangeArrowheads="1"/>
            </p:cNvSpPr>
            <p:nvPr/>
          </p:nvSpPr>
          <p:spPr bwMode="auto">
            <a:xfrm>
              <a:off x="4342" y="2960"/>
              <a:ext cx="771" cy="824"/>
            </a:xfrm>
            <a:prstGeom prst="rect">
              <a:avLst/>
            </a:prstGeom>
            <a:solidFill>
              <a:srgbClr val="CC9900"/>
            </a:solidFill>
            <a:ln w="12700" algn="ctr">
              <a:solidFill>
                <a:schemeClr val="bg1"/>
              </a:solidFill>
              <a:miter lim="800000"/>
              <a:headEnd/>
              <a:tailEnd/>
            </a:ln>
          </p:spPr>
          <p:txBody>
            <a:bodyPr lIns="0" tIns="0" rIns="0" bIns="0" anchor="ctr">
              <a:spAutoFit/>
            </a:bodyPr>
            <a:lstStyle/>
            <a:p>
              <a:endParaRPr lang="en-US"/>
            </a:p>
          </p:txBody>
        </p:sp>
        <p:sp>
          <p:nvSpPr>
            <p:cNvPr id="29800" name="AutoShape 110"/>
            <p:cNvSpPr>
              <a:spLocks noChangeArrowheads="1"/>
            </p:cNvSpPr>
            <p:nvPr/>
          </p:nvSpPr>
          <p:spPr bwMode="auto">
            <a:xfrm>
              <a:off x="4283" y="2958"/>
              <a:ext cx="832" cy="774"/>
            </a:xfrm>
            <a:prstGeom prst="parallelogram">
              <a:avLst>
                <a:gd name="adj" fmla="val 8371"/>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29801" name="AutoShape 111"/>
            <p:cNvSpPr>
              <a:spLocks noChangeArrowheads="1"/>
            </p:cNvSpPr>
            <p:nvPr/>
          </p:nvSpPr>
          <p:spPr bwMode="auto">
            <a:xfrm>
              <a:off x="4303" y="2984"/>
              <a:ext cx="788" cy="765"/>
            </a:xfrm>
            <a:prstGeom prst="parallelogram">
              <a:avLst>
                <a:gd name="adj" fmla="val 8021"/>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29802" name="AutoShape 112"/>
            <p:cNvSpPr>
              <a:spLocks noChangeArrowheads="1"/>
            </p:cNvSpPr>
            <p:nvPr/>
          </p:nvSpPr>
          <p:spPr bwMode="auto">
            <a:xfrm>
              <a:off x="4200" y="2960"/>
              <a:ext cx="912" cy="807"/>
            </a:xfrm>
            <a:prstGeom prst="parallelogram">
              <a:avLst>
                <a:gd name="adj" fmla="val 17627"/>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29803" name="Freeform 113"/>
            <p:cNvSpPr>
              <a:spLocks/>
            </p:cNvSpPr>
            <p:nvPr/>
          </p:nvSpPr>
          <p:spPr bwMode="auto">
            <a:xfrm>
              <a:off x="4374"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9804" name="Freeform 114"/>
            <p:cNvSpPr>
              <a:spLocks/>
            </p:cNvSpPr>
            <p:nvPr/>
          </p:nvSpPr>
          <p:spPr bwMode="auto">
            <a:xfrm>
              <a:off x="4470"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9805" name="Freeform 115"/>
            <p:cNvSpPr>
              <a:spLocks/>
            </p:cNvSpPr>
            <p:nvPr/>
          </p:nvSpPr>
          <p:spPr bwMode="auto">
            <a:xfrm>
              <a:off x="4566"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9806" name="Freeform 116"/>
            <p:cNvSpPr>
              <a:spLocks/>
            </p:cNvSpPr>
            <p:nvPr/>
          </p:nvSpPr>
          <p:spPr bwMode="auto">
            <a:xfrm>
              <a:off x="4662"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9807" name="Freeform 117"/>
            <p:cNvSpPr>
              <a:spLocks/>
            </p:cNvSpPr>
            <p:nvPr/>
          </p:nvSpPr>
          <p:spPr bwMode="auto">
            <a:xfrm>
              <a:off x="4758"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9808" name="Freeform 118"/>
            <p:cNvSpPr>
              <a:spLocks/>
            </p:cNvSpPr>
            <p:nvPr/>
          </p:nvSpPr>
          <p:spPr bwMode="auto">
            <a:xfrm>
              <a:off x="4854"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9809" name="Freeform 119"/>
            <p:cNvSpPr>
              <a:spLocks/>
            </p:cNvSpPr>
            <p:nvPr/>
          </p:nvSpPr>
          <p:spPr bwMode="auto">
            <a:xfrm>
              <a:off x="4950" y="2902"/>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9810" name="Line 120"/>
            <p:cNvSpPr>
              <a:spLocks noChangeShapeType="1"/>
            </p:cNvSpPr>
            <p:nvPr/>
          </p:nvSpPr>
          <p:spPr bwMode="auto">
            <a:xfrm>
              <a:off x="4386" y="3171"/>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9811" name="Line 121"/>
            <p:cNvSpPr>
              <a:spLocks noChangeShapeType="1"/>
            </p:cNvSpPr>
            <p:nvPr/>
          </p:nvSpPr>
          <p:spPr bwMode="auto">
            <a:xfrm>
              <a:off x="4359" y="3267"/>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9812" name="Line 122"/>
            <p:cNvSpPr>
              <a:spLocks noChangeShapeType="1"/>
            </p:cNvSpPr>
            <p:nvPr/>
          </p:nvSpPr>
          <p:spPr bwMode="auto">
            <a:xfrm>
              <a:off x="4692" y="3363"/>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9813" name="Line 123"/>
            <p:cNvSpPr>
              <a:spLocks noChangeShapeType="1"/>
            </p:cNvSpPr>
            <p:nvPr/>
          </p:nvSpPr>
          <p:spPr bwMode="auto">
            <a:xfrm>
              <a:off x="4332" y="3459"/>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9814" name="Line 124"/>
            <p:cNvSpPr>
              <a:spLocks noChangeShapeType="1"/>
            </p:cNvSpPr>
            <p:nvPr/>
          </p:nvSpPr>
          <p:spPr bwMode="auto">
            <a:xfrm>
              <a:off x="4656" y="3555"/>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9815" name="Line 125"/>
            <p:cNvSpPr>
              <a:spLocks noChangeShapeType="1"/>
            </p:cNvSpPr>
            <p:nvPr/>
          </p:nvSpPr>
          <p:spPr bwMode="auto">
            <a:xfrm>
              <a:off x="4638" y="3651"/>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29719" name="AutoShape 126"/>
          <p:cNvSpPr>
            <a:spLocks noChangeArrowheads="1"/>
          </p:cNvSpPr>
          <p:nvPr/>
        </p:nvSpPr>
        <p:spPr bwMode="auto">
          <a:xfrm>
            <a:off x="2970213" y="3187700"/>
            <a:ext cx="584200" cy="415925"/>
          </a:xfrm>
          <a:prstGeom prst="rightArrow">
            <a:avLst>
              <a:gd name="adj1" fmla="val 50000"/>
              <a:gd name="adj2" fmla="val 35115"/>
            </a:avLst>
          </a:prstGeom>
          <a:gradFill rotWithShape="1">
            <a:gsLst>
              <a:gs pos="0">
                <a:srgbClr val="CCFFCC"/>
              </a:gs>
              <a:gs pos="100000">
                <a:srgbClr val="000000"/>
              </a:gs>
            </a:gsLst>
            <a:lin ang="0" scaled="1"/>
          </a:gradFill>
          <a:ln w="12700" algn="ctr">
            <a:solidFill>
              <a:schemeClr val="bg1"/>
            </a:solidFill>
            <a:miter lim="800000"/>
            <a:headEnd/>
            <a:tailEnd/>
          </a:ln>
        </p:spPr>
        <p:txBody>
          <a:bodyPr lIns="0" tIns="0" rIns="0" bIns="0" anchor="ctr">
            <a:spAutoFit/>
          </a:bodyPr>
          <a:lstStyle/>
          <a:p>
            <a:endParaRPr lang="en-US"/>
          </a:p>
        </p:txBody>
      </p:sp>
      <p:grpSp>
        <p:nvGrpSpPr>
          <p:cNvPr id="29720" name="Group 127"/>
          <p:cNvGrpSpPr>
            <a:grpSpLocks/>
          </p:cNvGrpSpPr>
          <p:nvPr/>
        </p:nvGrpSpPr>
        <p:grpSpPr bwMode="auto">
          <a:xfrm>
            <a:off x="3516313" y="2152650"/>
            <a:ext cx="509587" cy="493713"/>
            <a:chOff x="4200" y="2899"/>
            <a:chExt cx="915" cy="885"/>
          </a:xfrm>
        </p:grpSpPr>
        <p:sp>
          <p:nvSpPr>
            <p:cNvPr id="29782" name="Rectangle 128"/>
            <p:cNvSpPr>
              <a:spLocks noChangeArrowheads="1"/>
            </p:cNvSpPr>
            <p:nvPr/>
          </p:nvSpPr>
          <p:spPr bwMode="auto">
            <a:xfrm>
              <a:off x="4342" y="2960"/>
              <a:ext cx="771" cy="824"/>
            </a:xfrm>
            <a:prstGeom prst="rect">
              <a:avLst/>
            </a:prstGeom>
            <a:solidFill>
              <a:srgbClr val="CC9900"/>
            </a:solidFill>
            <a:ln w="12700" algn="ctr">
              <a:solidFill>
                <a:schemeClr val="bg1"/>
              </a:solidFill>
              <a:miter lim="800000"/>
              <a:headEnd/>
              <a:tailEnd/>
            </a:ln>
          </p:spPr>
          <p:txBody>
            <a:bodyPr lIns="0" tIns="0" rIns="0" bIns="0" anchor="ctr">
              <a:spAutoFit/>
            </a:bodyPr>
            <a:lstStyle/>
            <a:p>
              <a:endParaRPr lang="en-US"/>
            </a:p>
          </p:txBody>
        </p:sp>
        <p:sp>
          <p:nvSpPr>
            <p:cNvPr id="29783" name="AutoShape 129"/>
            <p:cNvSpPr>
              <a:spLocks noChangeArrowheads="1"/>
            </p:cNvSpPr>
            <p:nvPr/>
          </p:nvSpPr>
          <p:spPr bwMode="auto">
            <a:xfrm>
              <a:off x="4283" y="2958"/>
              <a:ext cx="832" cy="774"/>
            </a:xfrm>
            <a:prstGeom prst="parallelogram">
              <a:avLst>
                <a:gd name="adj" fmla="val 8371"/>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29784" name="AutoShape 130"/>
            <p:cNvSpPr>
              <a:spLocks noChangeArrowheads="1"/>
            </p:cNvSpPr>
            <p:nvPr/>
          </p:nvSpPr>
          <p:spPr bwMode="auto">
            <a:xfrm>
              <a:off x="4303" y="2984"/>
              <a:ext cx="788" cy="765"/>
            </a:xfrm>
            <a:prstGeom prst="parallelogram">
              <a:avLst>
                <a:gd name="adj" fmla="val 8021"/>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29785" name="AutoShape 131"/>
            <p:cNvSpPr>
              <a:spLocks noChangeArrowheads="1"/>
            </p:cNvSpPr>
            <p:nvPr/>
          </p:nvSpPr>
          <p:spPr bwMode="auto">
            <a:xfrm>
              <a:off x="4200" y="2960"/>
              <a:ext cx="912" cy="807"/>
            </a:xfrm>
            <a:prstGeom prst="parallelogram">
              <a:avLst>
                <a:gd name="adj" fmla="val 17627"/>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29786" name="Freeform 132"/>
            <p:cNvSpPr>
              <a:spLocks/>
            </p:cNvSpPr>
            <p:nvPr/>
          </p:nvSpPr>
          <p:spPr bwMode="auto">
            <a:xfrm>
              <a:off x="4374"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9787" name="Freeform 133"/>
            <p:cNvSpPr>
              <a:spLocks/>
            </p:cNvSpPr>
            <p:nvPr/>
          </p:nvSpPr>
          <p:spPr bwMode="auto">
            <a:xfrm>
              <a:off x="4470"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9788" name="Freeform 134"/>
            <p:cNvSpPr>
              <a:spLocks/>
            </p:cNvSpPr>
            <p:nvPr/>
          </p:nvSpPr>
          <p:spPr bwMode="auto">
            <a:xfrm>
              <a:off x="4566"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9789" name="Freeform 135"/>
            <p:cNvSpPr>
              <a:spLocks/>
            </p:cNvSpPr>
            <p:nvPr/>
          </p:nvSpPr>
          <p:spPr bwMode="auto">
            <a:xfrm>
              <a:off x="4662"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9790" name="Freeform 136"/>
            <p:cNvSpPr>
              <a:spLocks/>
            </p:cNvSpPr>
            <p:nvPr/>
          </p:nvSpPr>
          <p:spPr bwMode="auto">
            <a:xfrm>
              <a:off x="4758"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9791" name="Freeform 137"/>
            <p:cNvSpPr>
              <a:spLocks/>
            </p:cNvSpPr>
            <p:nvPr/>
          </p:nvSpPr>
          <p:spPr bwMode="auto">
            <a:xfrm>
              <a:off x="4854"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9792" name="Freeform 138"/>
            <p:cNvSpPr>
              <a:spLocks/>
            </p:cNvSpPr>
            <p:nvPr/>
          </p:nvSpPr>
          <p:spPr bwMode="auto">
            <a:xfrm>
              <a:off x="4950" y="2902"/>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9793" name="Line 139"/>
            <p:cNvSpPr>
              <a:spLocks noChangeShapeType="1"/>
            </p:cNvSpPr>
            <p:nvPr/>
          </p:nvSpPr>
          <p:spPr bwMode="auto">
            <a:xfrm>
              <a:off x="4386" y="3171"/>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9794" name="Line 140"/>
            <p:cNvSpPr>
              <a:spLocks noChangeShapeType="1"/>
            </p:cNvSpPr>
            <p:nvPr/>
          </p:nvSpPr>
          <p:spPr bwMode="auto">
            <a:xfrm>
              <a:off x="4359" y="3267"/>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9795" name="Line 141"/>
            <p:cNvSpPr>
              <a:spLocks noChangeShapeType="1"/>
            </p:cNvSpPr>
            <p:nvPr/>
          </p:nvSpPr>
          <p:spPr bwMode="auto">
            <a:xfrm>
              <a:off x="4692" y="3363"/>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9796" name="Line 142"/>
            <p:cNvSpPr>
              <a:spLocks noChangeShapeType="1"/>
            </p:cNvSpPr>
            <p:nvPr/>
          </p:nvSpPr>
          <p:spPr bwMode="auto">
            <a:xfrm>
              <a:off x="4332" y="3459"/>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9797" name="Line 143"/>
            <p:cNvSpPr>
              <a:spLocks noChangeShapeType="1"/>
            </p:cNvSpPr>
            <p:nvPr/>
          </p:nvSpPr>
          <p:spPr bwMode="auto">
            <a:xfrm>
              <a:off x="4656" y="3555"/>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9798" name="Line 144"/>
            <p:cNvSpPr>
              <a:spLocks noChangeShapeType="1"/>
            </p:cNvSpPr>
            <p:nvPr/>
          </p:nvSpPr>
          <p:spPr bwMode="auto">
            <a:xfrm>
              <a:off x="4638" y="3651"/>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29721" name="AutoShape 145"/>
          <p:cNvSpPr>
            <a:spLocks noChangeArrowheads="1"/>
          </p:cNvSpPr>
          <p:nvPr/>
        </p:nvSpPr>
        <p:spPr bwMode="auto">
          <a:xfrm>
            <a:off x="2984500" y="2190750"/>
            <a:ext cx="584200" cy="415925"/>
          </a:xfrm>
          <a:prstGeom prst="rightArrow">
            <a:avLst>
              <a:gd name="adj1" fmla="val 50000"/>
              <a:gd name="adj2" fmla="val 35115"/>
            </a:avLst>
          </a:prstGeom>
          <a:gradFill rotWithShape="1">
            <a:gsLst>
              <a:gs pos="0">
                <a:srgbClr val="CCFFCC"/>
              </a:gs>
              <a:gs pos="100000">
                <a:srgbClr val="000000"/>
              </a:gs>
            </a:gsLst>
            <a:lin ang="0" scaled="1"/>
          </a:gradFill>
          <a:ln w="12700" algn="ctr">
            <a:solidFill>
              <a:schemeClr val="bg1"/>
            </a:solidFill>
            <a:miter lim="800000"/>
            <a:headEnd/>
            <a:tailEnd/>
          </a:ln>
        </p:spPr>
        <p:txBody>
          <a:bodyPr lIns="0" tIns="0" rIns="0" bIns="0" anchor="ctr">
            <a:spAutoFit/>
          </a:bodyPr>
          <a:lstStyle/>
          <a:p>
            <a:endParaRPr lang="en-US"/>
          </a:p>
        </p:txBody>
      </p:sp>
      <p:grpSp>
        <p:nvGrpSpPr>
          <p:cNvPr id="29722" name="Group 146"/>
          <p:cNvGrpSpPr>
            <a:grpSpLocks/>
          </p:cNvGrpSpPr>
          <p:nvPr/>
        </p:nvGrpSpPr>
        <p:grpSpPr bwMode="auto">
          <a:xfrm>
            <a:off x="5233988" y="2576513"/>
            <a:ext cx="881062" cy="612775"/>
            <a:chOff x="3153" y="1049"/>
            <a:chExt cx="752" cy="523"/>
          </a:xfrm>
        </p:grpSpPr>
        <p:sp>
          <p:nvSpPr>
            <p:cNvPr id="29780" name="Rectangle 147"/>
            <p:cNvSpPr>
              <a:spLocks noChangeArrowheads="1"/>
            </p:cNvSpPr>
            <p:nvPr/>
          </p:nvSpPr>
          <p:spPr bwMode="auto">
            <a:xfrm>
              <a:off x="3153" y="1055"/>
              <a:ext cx="752" cy="517"/>
            </a:xfrm>
            <a:prstGeom prst="rect">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pic>
          <p:nvPicPr>
            <p:cNvPr id="29781" name="Picture 148" descr="BS01887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352" y="1049"/>
              <a:ext cx="347" cy="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9723" name="Text Box 149"/>
          <p:cNvSpPr txBox="1">
            <a:spLocks noChangeArrowheads="1"/>
          </p:cNvSpPr>
          <p:nvPr/>
        </p:nvSpPr>
        <p:spPr bwMode="auto">
          <a:xfrm>
            <a:off x="5253038" y="3167063"/>
            <a:ext cx="2130425"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1800" b="1"/>
              <a:t>pay to: insured</a:t>
            </a:r>
          </a:p>
        </p:txBody>
      </p:sp>
      <p:grpSp>
        <p:nvGrpSpPr>
          <p:cNvPr id="29724" name="Group 150"/>
          <p:cNvGrpSpPr>
            <a:grpSpLocks/>
          </p:cNvGrpSpPr>
          <p:nvPr/>
        </p:nvGrpSpPr>
        <p:grpSpPr bwMode="auto">
          <a:xfrm>
            <a:off x="5233988" y="4065588"/>
            <a:ext cx="881062" cy="612775"/>
            <a:chOff x="3153" y="1049"/>
            <a:chExt cx="752" cy="523"/>
          </a:xfrm>
        </p:grpSpPr>
        <p:sp>
          <p:nvSpPr>
            <p:cNvPr id="29778" name="Rectangle 151"/>
            <p:cNvSpPr>
              <a:spLocks noChangeArrowheads="1"/>
            </p:cNvSpPr>
            <p:nvPr/>
          </p:nvSpPr>
          <p:spPr bwMode="auto">
            <a:xfrm>
              <a:off x="3153" y="1055"/>
              <a:ext cx="752" cy="517"/>
            </a:xfrm>
            <a:prstGeom prst="rect">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pic>
          <p:nvPicPr>
            <p:cNvPr id="29779" name="Picture 152" descr="BS01887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352" y="1049"/>
              <a:ext cx="347" cy="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9725" name="Text Box 153"/>
          <p:cNvSpPr txBox="1">
            <a:spLocks noChangeArrowheads="1"/>
          </p:cNvSpPr>
          <p:nvPr/>
        </p:nvSpPr>
        <p:spPr bwMode="auto">
          <a:xfrm>
            <a:off x="5253038" y="4684713"/>
            <a:ext cx="2976562"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tabLst>
                <a:tab pos="804863" algn="l"/>
              </a:tabLst>
              <a:defRPr sz="1400">
                <a:solidFill>
                  <a:schemeClr val="bg1"/>
                </a:solidFill>
                <a:latin typeface="Arial" charset="0"/>
              </a:defRPr>
            </a:lvl1pPr>
            <a:lvl2pPr marL="742950" indent="-285750" eaLnBrk="0" hangingPunct="0">
              <a:tabLst>
                <a:tab pos="804863" algn="l"/>
              </a:tabLst>
              <a:defRPr sz="1400">
                <a:solidFill>
                  <a:schemeClr val="bg1"/>
                </a:solidFill>
                <a:latin typeface="Arial" charset="0"/>
              </a:defRPr>
            </a:lvl2pPr>
            <a:lvl3pPr marL="1143000" indent="-228600" eaLnBrk="0" hangingPunct="0">
              <a:tabLst>
                <a:tab pos="804863" algn="l"/>
              </a:tabLst>
              <a:defRPr sz="1400">
                <a:solidFill>
                  <a:schemeClr val="bg1"/>
                </a:solidFill>
                <a:latin typeface="Arial" charset="0"/>
              </a:defRPr>
            </a:lvl3pPr>
            <a:lvl4pPr marL="1600200" indent="-228600" eaLnBrk="0" hangingPunct="0">
              <a:tabLst>
                <a:tab pos="804863" algn="l"/>
              </a:tabLst>
              <a:defRPr sz="1400">
                <a:solidFill>
                  <a:schemeClr val="bg1"/>
                </a:solidFill>
                <a:latin typeface="Arial" charset="0"/>
              </a:defRPr>
            </a:lvl4pPr>
            <a:lvl5pPr marL="2057400" indent="-228600" eaLnBrk="0" hangingPunct="0">
              <a:tabLst>
                <a:tab pos="804863" algn="l"/>
              </a:tabLst>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tabLst>
                <a:tab pos="804863" algn="l"/>
              </a:tabLst>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tabLst>
                <a:tab pos="804863" algn="l"/>
              </a:tabLst>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tabLst>
                <a:tab pos="804863" algn="l"/>
              </a:tabLst>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tabLst>
                <a:tab pos="804863" algn="l"/>
              </a:tabLst>
              <a:defRPr sz="1400">
                <a:solidFill>
                  <a:schemeClr val="bg1"/>
                </a:solidFill>
                <a:latin typeface="Arial" charset="0"/>
              </a:defRPr>
            </a:lvl9pPr>
          </a:lstStyle>
          <a:p>
            <a:pPr algn="l" eaLnBrk="1" hangingPunct="1"/>
            <a:r>
              <a:rPr lang="en-US" sz="1800" b="1"/>
              <a:t>pay to: 3rd-party</a:t>
            </a:r>
            <a:br>
              <a:rPr lang="en-US" sz="1800" b="1"/>
            </a:br>
            <a:r>
              <a:rPr lang="en-US" sz="1800" b="1"/>
              <a:t>	claimant</a:t>
            </a:r>
          </a:p>
        </p:txBody>
      </p:sp>
      <p:grpSp>
        <p:nvGrpSpPr>
          <p:cNvPr id="29726" name="Group 154"/>
          <p:cNvGrpSpPr>
            <a:grpSpLocks/>
          </p:cNvGrpSpPr>
          <p:nvPr/>
        </p:nvGrpSpPr>
        <p:grpSpPr bwMode="auto">
          <a:xfrm>
            <a:off x="4530725" y="2393950"/>
            <a:ext cx="709613" cy="341313"/>
            <a:chOff x="2854" y="1566"/>
            <a:chExt cx="447" cy="215"/>
          </a:xfrm>
        </p:grpSpPr>
        <p:sp>
          <p:nvSpPr>
            <p:cNvPr id="29775" name="Line 155"/>
            <p:cNvSpPr>
              <a:spLocks noChangeShapeType="1"/>
            </p:cNvSpPr>
            <p:nvPr/>
          </p:nvSpPr>
          <p:spPr bwMode="auto">
            <a:xfrm>
              <a:off x="2854" y="1572"/>
              <a:ext cx="215"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9776" name="Line 156"/>
            <p:cNvSpPr>
              <a:spLocks noChangeShapeType="1"/>
            </p:cNvSpPr>
            <p:nvPr/>
          </p:nvSpPr>
          <p:spPr bwMode="auto">
            <a:xfrm>
              <a:off x="3063" y="1566"/>
              <a:ext cx="0" cy="215"/>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9777" name="Line 157"/>
            <p:cNvSpPr>
              <a:spLocks noChangeShapeType="1"/>
            </p:cNvSpPr>
            <p:nvPr/>
          </p:nvSpPr>
          <p:spPr bwMode="auto">
            <a:xfrm>
              <a:off x="3063" y="1778"/>
              <a:ext cx="238" cy="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sp>
        <p:nvSpPr>
          <p:cNvPr id="29727" name="Text Box 158"/>
          <p:cNvSpPr txBox="1">
            <a:spLocks noChangeArrowheads="1"/>
          </p:cNvSpPr>
          <p:nvPr/>
        </p:nvSpPr>
        <p:spPr bwMode="auto">
          <a:xfrm>
            <a:off x="1104900" y="2090738"/>
            <a:ext cx="1011238"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r" eaLnBrk="1" hangingPunct="1"/>
            <a:r>
              <a:rPr lang="en-US" sz="1800" b="1"/>
              <a:t>collision</a:t>
            </a:r>
          </a:p>
        </p:txBody>
      </p:sp>
      <p:sp>
        <p:nvSpPr>
          <p:cNvPr id="29728" name="Text Box 159"/>
          <p:cNvSpPr txBox="1">
            <a:spLocks noChangeArrowheads="1"/>
          </p:cNvSpPr>
          <p:nvPr/>
        </p:nvSpPr>
        <p:spPr bwMode="auto">
          <a:xfrm>
            <a:off x="1104900" y="3089275"/>
            <a:ext cx="1011238"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r" eaLnBrk="1" hangingPunct="1"/>
            <a:r>
              <a:rPr lang="en-US" sz="1800" b="1"/>
              <a:t>med pay</a:t>
            </a:r>
          </a:p>
        </p:txBody>
      </p:sp>
      <p:sp>
        <p:nvSpPr>
          <p:cNvPr id="29729" name="Text Box 160"/>
          <p:cNvSpPr txBox="1">
            <a:spLocks noChangeArrowheads="1"/>
          </p:cNvSpPr>
          <p:nvPr/>
        </p:nvSpPr>
        <p:spPr bwMode="auto">
          <a:xfrm>
            <a:off x="1104900" y="4075113"/>
            <a:ext cx="1011238"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r" eaLnBrk="1" hangingPunct="1"/>
            <a:r>
              <a:rPr lang="en-US" sz="1800" b="1"/>
              <a:t>liability</a:t>
            </a:r>
          </a:p>
        </p:txBody>
      </p:sp>
      <p:sp>
        <p:nvSpPr>
          <p:cNvPr id="29730" name="Line 161"/>
          <p:cNvSpPr>
            <a:spLocks noChangeShapeType="1"/>
          </p:cNvSpPr>
          <p:nvPr/>
        </p:nvSpPr>
        <p:spPr bwMode="auto">
          <a:xfrm>
            <a:off x="4545013" y="4370388"/>
            <a:ext cx="682625" cy="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9731" name="Line 162"/>
          <p:cNvSpPr>
            <a:spLocks noChangeShapeType="1"/>
          </p:cNvSpPr>
          <p:nvPr/>
        </p:nvSpPr>
        <p:spPr bwMode="auto">
          <a:xfrm>
            <a:off x="6127750" y="2870200"/>
            <a:ext cx="1338263" cy="0"/>
          </a:xfrm>
          <a:prstGeom prst="line">
            <a:avLst/>
          </a:prstGeom>
          <a:noFill/>
          <a:ln w="28575">
            <a:solidFill>
              <a:srgbClr val="00CC00"/>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9732" name="Line 163"/>
          <p:cNvSpPr>
            <a:spLocks noChangeShapeType="1"/>
          </p:cNvSpPr>
          <p:nvPr/>
        </p:nvSpPr>
        <p:spPr bwMode="auto">
          <a:xfrm>
            <a:off x="6127750" y="4384675"/>
            <a:ext cx="1365250" cy="0"/>
          </a:xfrm>
          <a:prstGeom prst="line">
            <a:avLst/>
          </a:prstGeom>
          <a:noFill/>
          <a:ln w="28575">
            <a:solidFill>
              <a:srgbClr val="00CC00"/>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9733" name="Freeform 164"/>
          <p:cNvSpPr>
            <a:spLocks/>
          </p:cNvSpPr>
          <p:nvPr/>
        </p:nvSpPr>
        <p:spPr bwMode="auto">
          <a:xfrm>
            <a:off x="2963863" y="5345113"/>
            <a:ext cx="354012" cy="392112"/>
          </a:xfrm>
          <a:custGeom>
            <a:avLst/>
            <a:gdLst>
              <a:gd name="T0" fmla="*/ 0 w 481"/>
              <a:gd name="T1" fmla="*/ 2147483647 h 533"/>
              <a:gd name="T2" fmla="*/ 2147483647 w 481"/>
              <a:gd name="T3" fmla="*/ 2147483647 h 533"/>
              <a:gd name="T4" fmla="*/ 2147483647 w 481"/>
              <a:gd name="T5" fmla="*/ 2147483647 h 533"/>
              <a:gd name="T6" fmla="*/ 2147483647 w 481"/>
              <a:gd name="T7" fmla="*/ 2147483647 h 533"/>
              <a:gd name="T8" fmla="*/ 2147483647 w 481"/>
              <a:gd name="T9" fmla="*/ 0 h 533"/>
              <a:gd name="T10" fmla="*/ 2147483647 w 481"/>
              <a:gd name="T11" fmla="*/ 2147483647 h 533"/>
              <a:gd name="T12" fmla="*/ 2147483647 w 481"/>
              <a:gd name="T13" fmla="*/ 2147483647 h 533"/>
              <a:gd name="T14" fmla="*/ 0 w 481"/>
              <a:gd name="T15" fmla="*/ 2147483647 h 533"/>
              <a:gd name="T16" fmla="*/ 0 60000 65536"/>
              <a:gd name="T17" fmla="*/ 0 60000 65536"/>
              <a:gd name="T18" fmla="*/ 0 60000 65536"/>
              <a:gd name="T19" fmla="*/ 0 60000 65536"/>
              <a:gd name="T20" fmla="*/ 0 60000 65536"/>
              <a:gd name="T21" fmla="*/ 0 60000 65536"/>
              <a:gd name="T22" fmla="*/ 0 60000 65536"/>
              <a:gd name="T23" fmla="*/ 0 60000 65536"/>
              <a:gd name="T24" fmla="*/ 0 w 481"/>
              <a:gd name="T25" fmla="*/ 0 h 533"/>
              <a:gd name="T26" fmla="*/ 481 w 481"/>
              <a:gd name="T27" fmla="*/ 533 h 53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81" h="533">
                <a:moveTo>
                  <a:pt x="0" y="327"/>
                </a:moveTo>
                <a:lnTo>
                  <a:pt x="120" y="533"/>
                </a:lnTo>
                <a:lnTo>
                  <a:pt x="223" y="533"/>
                </a:lnTo>
                <a:lnTo>
                  <a:pt x="481" y="104"/>
                </a:lnTo>
                <a:lnTo>
                  <a:pt x="318" y="0"/>
                </a:lnTo>
                <a:lnTo>
                  <a:pt x="163" y="456"/>
                </a:lnTo>
                <a:lnTo>
                  <a:pt x="86" y="327"/>
                </a:lnTo>
                <a:lnTo>
                  <a:pt x="0" y="327"/>
                </a:lnTo>
                <a:close/>
              </a:path>
            </a:pathLst>
          </a:custGeom>
          <a:solidFill>
            <a:srgbClr val="33CC33"/>
          </a:solidFill>
          <a:ln>
            <a:noFill/>
          </a:ln>
          <a:extLst>
            <a:ext uri="{91240B29-F687-4F45-9708-019B960494DF}">
              <a14:hiddenLine xmlns:a14="http://schemas.microsoft.com/office/drawing/2010/main" w="28575">
                <a:solidFill>
                  <a:srgbClr val="000000"/>
                </a:solidFill>
                <a:round/>
                <a:headEnd/>
                <a:tailEnd/>
              </a14:hiddenLine>
            </a:ext>
          </a:extLst>
        </p:spPr>
        <p:txBody>
          <a:bodyPr lIns="0" tIns="0" rIns="0" bIns="0" anchor="ctr">
            <a:spAutoFit/>
          </a:bodyPr>
          <a:lstStyle/>
          <a:p>
            <a:endParaRPr lang="en-US"/>
          </a:p>
        </p:txBody>
      </p:sp>
      <p:sp>
        <p:nvSpPr>
          <p:cNvPr id="29734" name="Freeform 165"/>
          <p:cNvSpPr>
            <a:spLocks/>
          </p:cNvSpPr>
          <p:nvPr/>
        </p:nvSpPr>
        <p:spPr bwMode="auto">
          <a:xfrm>
            <a:off x="3208338" y="5934075"/>
            <a:ext cx="354012" cy="392113"/>
          </a:xfrm>
          <a:custGeom>
            <a:avLst/>
            <a:gdLst>
              <a:gd name="T0" fmla="*/ 0 w 481"/>
              <a:gd name="T1" fmla="*/ 2147483647 h 533"/>
              <a:gd name="T2" fmla="*/ 2147483647 w 481"/>
              <a:gd name="T3" fmla="*/ 2147483647 h 533"/>
              <a:gd name="T4" fmla="*/ 2147483647 w 481"/>
              <a:gd name="T5" fmla="*/ 2147483647 h 533"/>
              <a:gd name="T6" fmla="*/ 2147483647 w 481"/>
              <a:gd name="T7" fmla="*/ 2147483647 h 533"/>
              <a:gd name="T8" fmla="*/ 2147483647 w 481"/>
              <a:gd name="T9" fmla="*/ 0 h 533"/>
              <a:gd name="T10" fmla="*/ 2147483647 w 481"/>
              <a:gd name="T11" fmla="*/ 2147483647 h 533"/>
              <a:gd name="T12" fmla="*/ 2147483647 w 481"/>
              <a:gd name="T13" fmla="*/ 2147483647 h 533"/>
              <a:gd name="T14" fmla="*/ 0 w 481"/>
              <a:gd name="T15" fmla="*/ 2147483647 h 533"/>
              <a:gd name="T16" fmla="*/ 0 60000 65536"/>
              <a:gd name="T17" fmla="*/ 0 60000 65536"/>
              <a:gd name="T18" fmla="*/ 0 60000 65536"/>
              <a:gd name="T19" fmla="*/ 0 60000 65536"/>
              <a:gd name="T20" fmla="*/ 0 60000 65536"/>
              <a:gd name="T21" fmla="*/ 0 60000 65536"/>
              <a:gd name="T22" fmla="*/ 0 60000 65536"/>
              <a:gd name="T23" fmla="*/ 0 60000 65536"/>
              <a:gd name="T24" fmla="*/ 0 w 481"/>
              <a:gd name="T25" fmla="*/ 0 h 533"/>
              <a:gd name="T26" fmla="*/ 481 w 481"/>
              <a:gd name="T27" fmla="*/ 533 h 53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81" h="533">
                <a:moveTo>
                  <a:pt x="0" y="327"/>
                </a:moveTo>
                <a:lnTo>
                  <a:pt x="120" y="533"/>
                </a:lnTo>
                <a:lnTo>
                  <a:pt x="223" y="533"/>
                </a:lnTo>
                <a:lnTo>
                  <a:pt x="481" y="104"/>
                </a:lnTo>
                <a:lnTo>
                  <a:pt x="318" y="0"/>
                </a:lnTo>
                <a:lnTo>
                  <a:pt x="163" y="456"/>
                </a:lnTo>
                <a:lnTo>
                  <a:pt x="86" y="327"/>
                </a:lnTo>
                <a:lnTo>
                  <a:pt x="0" y="327"/>
                </a:lnTo>
                <a:close/>
              </a:path>
            </a:pathLst>
          </a:custGeom>
          <a:solidFill>
            <a:srgbClr val="33CC33"/>
          </a:solidFill>
          <a:ln>
            <a:noFill/>
          </a:ln>
          <a:extLst>
            <a:ext uri="{91240B29-F687-4F45-9708-019B960494DF}">
              <a14:hiddenLine xmlns:a14="http://schemas.microsoft.com/office/drawing/2010/main" w="28575">
                <a:solidFill>
                  <a:srgbClr val="000000"/>
                </a:solidFill>
                <a:round/>
                <a:headEnd/>
                <a:tailEnd/>
              </a14:hiddenLine>
            </a:ext>
          </a:extLst>
        </p:spPr>
        <p:txBody>
          <a:bodyPr lIns="0" tIns="0" rIns="0" bIns="0" anchor="ctr">
            <a:spAutoFit/>
          </a:bodyPr>
          <a:lstStyle/>
          <a:p>
            <a:endParaRPr lang="en-US"/>
          </a:p>
        </p:txBody>
      </p:sp>
      <p:sp>
        <p:nvSpPr>
          <p:cNvPr id="29735" name="Freeform 166"/>
          <p:cNvSpPr>
            <a:spLocks/>
          </p:cNvSpPr>
          <p:nvPr/>
        </p:nvSpPr>
        <p:spPr bwMode="auto">
          <a:xfrm>
            <a:off x="2706688" y="4892675"/>
            <a:ext cx="354012" cy="392113"/>
          </a:xfrm>
          <a:custGeom>
            <a:avLst/>
            <a:gdLst>
              <a:gd name="T0" fmla="*/ 0 w 481"/>
              <a:gd name="T1" fmla="*/ 2147483647 h 533"/>
              <a:gd name="T2" fmla="*/ 2147483647 w 481"/>
              <a:gd name="T3" fmla="*/ 2147483647 h 533"/>
              <a:gd name="T4" fmla="*/ 2147483647 w 481"/>
              <a:gd name="T5" fmla="*/ 2147483647 h 533"/>
              <a:gd name="T6" fmla="*/ 2147483647 w 481"/>
              <a:gd name="T7" fmla="*/ 2147483647 h 533"/>
              <a:gd name="T8" fmla="*/ 2147483647 w 481"/>
              <a:gd name="T9" fmla="*/ 0 h 533"/>
              <a:gd name="T10" fmla="*/ 2147483647 w 481"/>
              <a:gd name="T11" fmla="*/ 2147483647 h 533"/>
              <a:gd name="T12" fmla="*/ 2147483647 w 481"/>
              <a:gd name="T13" fmla="*/ 2147483647 h 533"/>
              <a:gd name="T14" fmla="*/ 0 w 481"/>
              <a:gd name="T15" fmla="*/ 2147483647 h 533"/>
              <a:gd name="T16" fmla="*/ 0 60000 65536"/>
              <a:gd name="T17" fmla="*/ 0 60000 65536"/>
              <a:gd name="T18" fmla="*/ 0 60000 65536"/>
              <a:gd name="T19" fmla="*/ 0 60000 65536"/>
              <a:gd name="T20" fmla="*/ 0 60000 65536"/>
              <a:gd name="T21" fmla="*/ 0 60000 65536"/>
              <a:gd name="T22" fmla="*/ 0 60000 65536"/>
              <a:gd name="T23" fmla="*/ 0 60000 65536"/>
              <a:gd name="T24" fmla="*/ 0 w 481"/>
              <a:gd name="T25" fmla="*/ 0 h 533"/>
              <a:gd name="T26" fmla="*/ 481 w 481"/>
              <a:gd name="T27" fmla="*/ 533 h 53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81" h="533">
                <a:moveTo>
                  <a:pt x="0" y="327"/>
                </a:moveTo>
                <a:lnTo>
                  <a:pt x="120" y="533"/>
                </a:lnTo>
                <a:lnTo>
                  <a:pt x="223" y="533"/>
                </a:lnTo>
                <a:lnTo>
                  <a:pt x="481" y="104"/>
                </a:lnTo>
                <a:lnTo>
                  <a:pt x="318" y="0"/>
                </a:lnTo>
                <a:lnTo>
                  <a:pt x="163" y="456"/>
                </a:lnTo>
                <a:lnTo>
                  <a:pt x="86" y="327"/>
                </a:lnTo>
                <a:lnTo>
                  <a:pt x="0" y="327"/>
                </a:lnTo>
                <a:close/>
              </a:path>
            </a:pathLst>
          </a:custGeom>
          <a:solidFill>
            <a:srgbClr val="33CC33"/>
          </a:solidFill>
          <a:ln>
            <a:noFill/>
          </a:ln>
          <a:extLst>
            <a:ext uri="{91240B29-F687-4F45-9708-019B960494DF}">
              <a14:hiddenLine xmlns:a14="http://schemas.microsoft.com/office/drawing/2010/main" w="28575">
                <a:solidFill>
                  <a:srgbClr val="000000"/>
                </a:solidFill>
                <a:round/>
                <a:headEnd/>
                <a:tailEnd/>
              </a14:hiddenLine>
            </a:ext>
          </a:extLst>
        </p:spPr>
        <p:txBody>
          <a:bodyPr lIns="0" tIns="0" rIns="0" bIns="0" anchor="ctr">
            <a:spAutoFit/>
          </a:bodyPr>
          <a:lstStyle/>
          <a:p>
            <a:endParaRPr lang="en-US"/>
          </a:p>
        </p:txBody>
      </p:sp>
      <p:sp>
        <p:nvSpPr>
          <p:cNvPr id="29736" name="Text Box 167"/>
          <p:cNvSpPr txBox="1">
            <a:spLocks noChangeArrowheads="1"/>
          </p:cNvSpPr>
          <p:nvPr/>
        </p:nvSpPr>
        <p:spPr bwMode="auto">
          <a:xfrm>
            <a:off x="1887538" y="896938"/>
            <a:ext cx="1011237"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1800" b="1">
                <a:solidFill>
                  <a:srgbClr val="009900"/>
                </a:solidFill>
              </a:rPr>
              <a:t>payable!</a:t>
            </a:r>
          </a:p>
        </p:txBody>
      </p:sp>
      <p:sp>
        <p:nvSpPr>
          <p:cNvPr id="29737" name="Text Box 168"/>
          <p:cNvSpPr txBox="1">
            <a:spLocks noChangeArrowheads="1"/>
          </p:cNvSpPr>
          <p:nvPr/>
        </p:nvSpPr>
        <p:spPr bwMode="auto">
          <a:xfrm>
            <a:off x="1192213" y="2395538"/>
            <a:ext cx="1011237"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1800" b="1">
                <a:solidFill>
                  <a:srgbClr val="009900"/>
                </a:solidFill>
              </a:rPr>
              <a:t>payable!</a:t>
            </a:r>
          </a:p>
        </p:txBody>
      </p:sp>
      <p:sp>
        <p:nvSpPr>
          <p:cNvPr id="29738" name="Text Box 169"/>
          <p:cNvSpPr txBox="1">
            <a:spLocks noChangeArrowheads="1"/>
          </p:cNvSpPr>
          <p:nvPr/>
        </p:nvSpPr>
        <p:spPr bwMode="auto">
          <a:xfrm>
            <a:off x="1192213" y="3394075"/>
            <a:ext cx="1011237"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1800" b="1">
                <a:solidFill>
                  <a:srgbClr val="009900"/>
                </a:solidFill>
              </a:rPr>
              <a:t>payable!</a:t>
            </a:r>
          </a:p>
        </p:txBody>
      </p:sp>
      <p:sp>
        <p:nvSpPr>
          <p:cNvPr id="29739" name="Text Box 170"/>
          <p:cNvSpPr txBox="1">
            <a:spLocks noChangeArrowheads="1"/>
          </p:cNvSpPr>
          <p:nvPr/>
        </p:nvSpPr>
        <p:spPr bwMode="auto">
          <a:xfrm>
            <a:off x="1192213" y="4376738"/>
            <a:ext cx="1011237"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1800" b="1">
                <a:solidFill>
                  <a:srgbClr val="009900"/>
                </a:solidFill>
              </a:rPr>
              <a:t>payable!</a:t>
            </a:r>
          </a:p>
        </p:txBody>
      </p:sp>
      <p:grpSp>
        <p:nvGrpSpPr>
          <p:cNvPr id="29740" name="Group 171"/>
          <p:cNvGrpSpPr>
            <a:grpSpLocks/>
          </p:cNvGrpSpPr>
          <p:nvPr/>
        </p:nvGrpSpPr>
        <p:grpSpPr bwMode="auto">
          <a:xfrm>
            <a:off x="1844675" y="1155700"/>
            <a:ext cx="2386013" cy="674688"/>
            <a:chOff x="1162" y="786"/>
            <a:chExt cx="1503" cy="425"/>
          </a:xfrm>
        </p:grpSpPr>
        <p:grpSp>
          <p:nvGrpSpPr>
            <p:cNvPr id="29759" name="Group 172"/>
            <p:cNvGrpSpPr>
              <a:grpSpLocks/>
            </p:cNvGrpSpPr>
            <p:nvPr/>
          </p:nvGrpSpPr>
          <p:grpSpPr bwMode="auto">
            <a:xfrm>
              <a:off x="1481" y="786"/>
              <a:ext cx="631" cy="425"/>
              <a:chOff x="2984" y="3331"/>
              <a:chExt cx="845" cy="569"/>
            </a:xfrm>
          </p:grpSpPr>
          <p:sp>
            <p:nvSpPr>
              <p:cNvPr id="29762" name="AutoShape 173"/>
              <p:cNvSpPr>
                <a:spLocks noChangeArrowheads="1"/>
              </p:cNvSpPr>
              <p:nvPr/>
            </p:nvSpPr>
            <p:spPr bwMode="auto">
              <a:xfrm>
                <a:off x="2984" y="3331"/>
                <a:ext cx="558" cy="569"/>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grpSp>
            <p:nvGrpSpPr>
              <p:cNvPr id="29763" name="Group 174"/>
              <p:cNvGrpSpPr>
                <a:grpSpLocks/>
              </p:cNvGrpSpPr>
              <p:nvPr/>
            </p:nvGrpSpPr>
            <p:grpSpPr bwMode="auto">
              <a:xfrm>
                <a:off x="3386" y="3487"/>
                <a:ext cx="443" cy="398"/>
                <a:chOff x="4838" y="2218"/>
                <a:chExt cx="395" cy="355"/>
              </a:xfrm>
            </p:grpSpPr>
            <p:sp>
              <p:nvSpPr>
                <p:cNvPr id="29764" name="Freeform 175"/>
                <p:cNvSpPr>
                  <a:spLocks/>
                </p:cNvSpPr>
                <p:nvPr/>
              </p:nvSpPr>
              <p:spPr bwMode="auto">
                <a:xfrm>
                  <a:off x="4888" y="2251"/>
                  <a:ext cx="294" cy="113"/>
                </a:xfrm>
                <a:custGeom>
                  <a:avLst/>
                  <a:gdLst>
                    <a:gd name="T0" fmla="*/ 13 w 839"/>
                    <a:gd name="T1" fmla="*/ 4 h 319"/>
                    <a:gd name="T2" fmla="*/ 12 w 839"/>
                    <a:gd name="T3" fmla="*/ 3 h 319"/>
                    <a:gd name="T4" fmla="*/ 12 w 839"/>
                    <a:gd name="T5" fmla="*/ 3 h 319"/>
                    <a:gd name="T6" fmla="*/ 11 w 839"/>
                    <a:gd name="T7" fmla="*/ 3 h 319"/>
                    <a:gd name="T8" fmla="*/ 11 w 839"/>
                    <a:gd name="T9" fmla="*/ 4 h 319"/>
                    <a:gd name="T10" fmla="*/ 11 w 839"/>
                    <a:gd name="T11" fmla="*/ 4 h 319"/>
                    <a:gd name="T12" fmla="*/ 11 w 839"/>
                    <a:gd name="T13" fmla="*/ 4 h 319"/>
                    <a:gd name="T14" fmla="*/ 11 w 839"/>
                    <a:gd name="T15" fmla="*/ 4 h 319"/>
                    <a:gd name="T16" fmla="*/ 10 w 839"/>
                    <a:gd name="T17" fmla="*/ 4 h 319"/>
                    <a:gd name="T18" fmla="*/ 9 w 839"/>
                    <a:gd name="T19" fmla="*/ 4 h 319"/>
                    <a:gd name="T20" fmla="*/ 9 w 839"/>
                    <a:gd name="T21" fmla="*/ 3 h 319"/>
                    <a:gd name="T22" fmla="*/ 9 w 839"/>
                    <a:gd name="T23" fmla="*/ 3 h 319"/>
                    <a:gd name="T24" fmla="*/ 8 w 839"/>
                    <a:gd name="T25" fmla="*/ 2 h 319"/>
                    <a:gd name="T26" fmla="*/ 7 w 839"/>
                    <a:gd name="T27" fmla="*/ 2 h 319"/>
                    <a:gd name="T28" fmla="*/ 6 w 839"/>
                    <a:gd name="T29" fmla="*/ 2 h 319"/>
                    <a:gd name="T30" fmla="*/ 6 w 839"/>
                    <a:gd name="T31" fmla="*/ 1 h 319"/>
                    <a:gd name="T32" fmla="*/ 5 w 839"/>
                    <a:gd name="T33" fmla="*/ 1 h 319"/>
                    <a:gd name="T34" fmla="*/ 4 w 839"/>
                    <a:gd name="T35" fmla="*/ 1 h 319"/>
                    <a:gd name="T36" fmla="*/ 3 w 839"/>
                    <a:gd name="T37" fmla="*/ 2 h 319"/>
                    <a:gd name="T38" fmla="*/ 3 w 839"/>
                    <a:gd name="T39" fmla="*/ 2 h 319"/>
                    <a:gd name="T40" fmla="*/ 2 w 839"/>
                    <a:gd name="T41" fmla="*/ 2 h 319"/>
                    <a:gd name="T42" fmla="*/ 2 w 839"/>
                    <a:gd name="T43" fmla="*/ 2 h 319"/>
                    <a:gd name="T44" fmla="*/ 2 w 839"/>
                    <a:gd name="T45" fmla="*/ 2 h 319"/>
                    <a:gd name="T46" fmla="*/ 2 w 839"/>
                    <a:gd name="T47" fmla="*/ 1 h 319"/>
                    <a:gd name="T48" fmla="*/ 2 w 839"/>
                    <a:gd name="T49" fmla="*/ 1 h 319"/>
                    <a:gd name="T50" fmla="*/ 1 w 839"/>
                    <a:gd name="T51" fmla="*/ 0 h 319"/>
                    <a:gd name="T52" fmla="*/ 1 w 839"/>
                    <a:gd name="T53" fmla="*/ 0 h 319"/>
                    <a:gd name="T54" fmla="*/ 0 w 839"/>
                    <a:gd name="T55" fmla="*/ 0 h 319"/>
                    <a:gd name="T56" fmla="*/ 0 w 839"/>
                    <a:gd name="T57" fmla="*/ 1 h 319"/>
                    <a:gd name="T58" fmla="*/ 0 w 839"/>
                    <a:gd name="T59" fmla="*/ 1 h 319"/>
                    <a:gd name="T60" fmla="*/ 1 w 839"/>
                    <a:gd name="T61" fmla="*/ 2 h 319"/>
                    <a:gd name="T62" fmla="*/ 1 w 839"/>
                    <a:gd name="T63" fmla="*/ 2 h 319"/>
                    <a:gd name="T64" fmla="*/ 1 w 839"/>
                    <a:gd name="T65" fmla="*/ 2 h 319"/>
                    <a:gd name="T66" fmla="*/ 2 w 839"/>
                    <a:gd name="T67" fmla="*/ 2 h 319"/>
                    <a:gd name="T68" fmla="*/ 3 w 839"/>
                    <a:gd name="T69" fmla="*/ 2 h 319"/>
                    <a:gd name="T70" fmla="*/ 4 w 839"/>
                    <a:gd name="T71" fmla="*/ 2 h 319"/>
                    <a:gd name="T72" fmla="*/ 4 w 839"/>
                    <a:gd name="T73" fmla="*/ 2 h 319"/>
                    <a:gd name="T74" fmla="*/ 5 w 839"/>
                    <a:gd name="T75" fmla="*/ 2 h 319"/>
                    <a:gd name="T76" fmla="*/ 6 w 839"/>
                    <a:gd name="T77" fmla="*/ 3 h 319"/>
                    <a:gd name="T78" fmla="*/ 7 w 839"/>
                    <a:gd name="T79" fmla="*/ 3 h 319"/>
                    <a:gd name="T80" fmla="*/ 8 w 839"/>
                    <a:gd name="T81" fmla="*/ 4 h 319"/>
                    <a:gd name="T82" fmla="*/ 9 w 839"/>
                    <a:gd name="T83" fmla="*/ 4 h 319"/>
                    <a:gd name="T84" fmla="*/ 9 w 839"/>
                    <a:gd name="T85" fmla="*/ 4 h 319"/>
                    <a:gd name="T86" fmla="*/ 10 w 839"/>
                    <a:gd name="T87" fmla="*/ 5 h 319"/>
                    <a:gd name="T88" fmla="*/ 11 w 839"/>
                    <a:gd name="T89" fmla="*/ 5 h 319"/>
                    <a:gd name="T90" fmla="*/ 12 w 839"/>
                    <a:gd name="T91" fmla="*/ 5 h 319"/>
                    <a:gd name="T92" fmla="*/ 12 w 839"/>
                    <a:gd name="T93" fmla="*/ 5 h 319"/>
                    <a:gd name="T94" fmla="*/ 13 w 839"/>
                    <a:gd name="T95" fmla="*/ 4 h 319"/>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839"/>
                    <a:gd name="T145" fmla="*/ 0 h 319"/>
                    <a:gd name="T146" fmla="*/ 839 w 839"/>
                    <a:gd name="T147" fmla="*/ 319 h 319"/>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839" h="319">
                      <a:moveTo>
                        <a:pt x="839" y="242"/>
                      </a:moveTo>
                      <a:lnTo>
                        <a:pt x="837" y="229"/>
                      </a:lnTo>
                      <a:lnTo>
                        <a:pt x="834" y="216"/>
                      </a:lnTo>
                      <a:lnTo>
                        <a:pt x="828" y="204"/>
                      </a:lnTo>
                      <a:lnTo>
                        <a:pt x="821" y="195"/>
                      </a:lnTo>
                      <a:lnTo>
                        <a:pt x="812" y="186"/>
                      </a:lnTo>
                      <a:lnTo>
                        <a:pt x="801" y="180"/>
                      </a:lnTo>
                      <a:lnTo>
                        <a:pt x="789" y="177"/>
                      </a:lnTo>
                      <a:lnTo>
                        <a:pt x="777" y="175"/>
                      </a:lnTo>
                      <a:lnTo>
                        <a:pt x="765" y="177"/>
                      </a:lnTo>
                      <a:lnTo>
                        <a:pt x="753" y="180"/>
                      </a:lnTo>
                      <a:lnTo>
                        <a:pt x="742" y="186"/>
                      </a:lnTo>
                      <a:lnTo>
                        <a:pt x="731" y="195"/>
                      </a:lnTo>
                      <a:lnTo>
                        <a:pt x="724" y="204"/>
                      </a:lnTo>
                      <a:lnTo>
                        <a:pt x="718" y="216"/>
                      </a:lnTo>
                      <a:lnTo>
                        <a:pt x="715" y="229"/>
                      </a:lnTo>
                      <a:lnTo>
                        <a:pt x="713" y="242"/>
                      </a:lnTo>
                      <a:lnTo>
                        <a:pt x="713" y="247"/>
                      </a:lnTo>
                      <a:lnTo>
                        <a:pt x="715" y="251"/>
                      </a:lnTo>
                      <a:lnTo>
                        <a:pt x="715" y="257"/>
                      </a:lnTo>
                      <a:lnTo>
                        <a:pt x="716" y="262"/>
                      </a:lnTo>
                      <a:lnTo>
                        <a:pt x="707" y="262"/>
                      </a:lnTo>
                      <a:lnTo>
                        <a:pt x="698" y="260"/>
                      </a:lnTo>
                      <a:lnTo>
                        <a:pt x="690" y="259"/>
                      </a:lnTo>
                      <a:lnTo>
                        <a:pt x="681" y="256"/>
                      </a:lnTo>
                      <a:lnTo>
                        <a:pt x="672" y="251"/>
                      </a:lnTo>
                      <a:lnTo>
                        <a:pt x="663" y="247"/>
                      </a:lnTo>
                      <a:lnTo>
                        <a:pt x="655" y="242"/>
                      </a:lnTo>
                      <a:lnTo>
                        <a:pt x="648" y="238"/>
                      </a:lnTo>
                      <a:lnTo>
                        <a:pt x="639" y="232"/>
                      </a:lnTo>
                      <a:lnTo>
                        <a:pt x="630" y="222"/>
                      </a:lnTo>
                      <a:lnTo>
                        <a:pt x="619" y="215"/>
                      </a:lnTo>
                      <a:lnTo>
                        <a:pt x="610" y="204"/>
                      </a:lnTo>
                      <a:lnTo>
                        <a:pt x="601" y="195"/>
                      </a:lnTo>
                      <a:lnTo>
                        <a:pt x="590" y="186"/>
                      </a:lnTo>
                      <a:lnTo>
                        <a:pt x="581" y="178"/>
                      </a:lnTo>
                      <a:lnTo>
                        <a:pt x="572" y="171"/>
                      </a:lnTo>
                      <a:lnTo>
                        <a:pt x="558" y="163"/>
                      </a:lnTo>
                      <a:lnTo>
                        <a:pt x="542" y="154"/>
                      </a:lnTo>
                      <a:lnTo>
                        <a:pt x="523" y="145"/>
                      </a:lnTo>
                      <a:lnTo>
                        <a:pt x="505" y="136"/>
                      </a:lnTo>
                      <a:lnTo>
                        <a:pt x="484" y="127"/>
                      </a:lnTo>
                      <a:lnTo>
                        <a:pt x="463" y="119"/>
                      </a:lnTo>
                      <a:lnTo>
                        <a:pt x="443" y="112"/>
                      </a:lnTo>
                      <a:lnTo>
                        <a:pt x="423" y="106"/>
                      </a:lnTo>
                      <a:lnTo>
                        <a:pt x="404" y="101"/>
                      </a:lnTo>
                      <a:lnTo>
                        <a:pt x="382" y="98"/>
                      </a:lnTo>
                      <a:lnTo>
                        <a:pt x="361" y="95"/>
                      </a:lnTo>
                      <a:lnTo>
                        <a:pt x="338" y="92"/>
                      </a:lnTo>
                      <a:lnTo>
                        <a:pt x="317" y="91"/>
                      </a:lnTo>
                      <a:lnTo>
                        <a:pt x="297" y="91"/>
                      </a:lnTo>
                      <a:lnTo>
                        <a:pt x="281" y="91"/>
                      </a:lnTo>
                      <a:lnTo>
                        <a:pt x="265" y="91"/>
                      </a:lnTo>
                      <a:lnTo>
                        <a:pt x="255" y="92"/>
                      </a:lnTo>
                      <a:lnTo>
                        <a:pt x="243" y="95"/>
                      </a:lnTo>
                      <a:lnTo>
                        <a:pt x="231" y="98"/>
                      </a:lnTo>
                      <a:lnTo>
                        <a:pt x="218" y="103"/>
                      </a:lnTo>
                      <a:lnTo>
                        <a:pt x="206" y="107"/>
                      </a:lnTo>
                      <a:lnTo>
                        <a:pt x="194" y="110"/>
                      </a:lnTo>
                      <a:lnTo>
                        <a:pt x="184" y="113"/>
                      </a:lnTo>
                      <a:lnTo>
                        <a:pt x="173" y="115"/>
                      </a:lnTo>
                      <a:lnTo>
                        <a:pt x="165" y="115"/>
                      </a:lnTo>
                      <a:lnTo>
                        <a:pt x="158" y="115"/>
                      </a:lnTo>
                      <a:lnTo>
                        <a:pt x="150" y="115"/>
                      </a:lnTo>
                      <a:lnTo>
                        <a:pt x="143" y="115"/>
                      </a:lnTo>
                      <a:lnTo>
                        <a:pt x="135" y="113"/>
                      </a:lnTo>
                      <a:lnTo>
                        <a:pt x="127" y="112"/>
                      </a:lnTo>
                      <a:lnTo>
                        <a:pt x="120" y="110"/>
                      </a:lnTo>
                      <a:lnTo>
                        <a:pt x="112" y="107"/>
                      </a:lnTo>
                      <a:lnTo>
                        <a:pt x="118" y="98"/>
                      </a:lnTo>
                      <a:lnTo>
                        <a:pt x="123" y="89"/>
                      </a:lnTo>
                      <a:lnTo>
                        <a:pt x="124" y="77"/>
                      </a:lnTo>
                      <a:lnTo>
                        <a:pt x="126" y="66"/>
                      </a:lnTo>
                      <a:lnTo>
                        <a:pt x="124" y="53"/>
                      </a:lnTo>
                      <a:lnTo>
                        <a:pt x="121" y="41"/>
                      </a:lnTo>
                      <a:lnTo>
                        <a:pt x="115" y="30"/>
                      </a:lnTo>
                      <a:lnTo>
                        <a:pt x="108" y="19"/>
                      </a:lnTo>
                      <a:lnTo>
                        <a:pt x="99" y="12"/>
                      </a:lnTo>
                      <a:lnTo>
                        <a:pt x="88" y="4"/>
                      </a:lnTo>
                      <a:lnTo>
                        <a:pt x="76" y="1"/>
                      </a:lnTo>
                      <a:lnTo>
                        <a:pt x="64" y="0"/>
                      </a:lnTo>
                      <a:lnTo>
                        <a:pt x="52" y="1"/>
                      </a:lnTo>
                      <a:lnTo>
                        <a:pt x="39" y="4"/>
                      </a:lnTo>
                      <a:lnTo>
                        <a:pt x="29" y="12"/>
                      </a:lnTo>
                      <a:lnTo>
                        <a:pt x="18" y="19"/>
                      </a:lnTo>
                      <a:lnTo>
                        <a:pt x="11" y="30"/>
                      </a:lnTo>
                      <a:lnTo>
                        <a:pt x="5" y="41"/>
                      </a:lnTo>
                      <a:lnTo>
                        <a:pt x="2" y="53"/>
                      </a:lnTo>
                      <a:lnTo>
                        <a:pt x="0" y="66"/>
                      </a:lnTo>
                      <a:lnTo>
                        <a:pt x="3" y="86"/>
                      </a:lnTo>
                      <a:lnTo>
                        <a:pt x="11" y="103"/>
                      </a:lnTo>
                      <a:lnTo>
                        <a:pt x="21" y="116"/>
                      </a:lnTo>
                      <a:lnTo>
                        <a:pt x="36" y="127"/>
                      </a:lnTo>
                      <a:lnTo>
                        <a:pt x="45" y="133"/>
                      </a:lnTo>
                      <a:lnTo>
                        <a:pt x="55" y="139"/>
                      </a:lnTo>
                      <a:lnTo>
                        <a:pt x="64" y="145"/>
                      </a:lnTo>
                      <a:lnTo>
                        <a:pt x="74" y="150"/>
                      </a:lnTo>
                      <a:lnTo>
                        <a:pt x="83" y="154"/>
                      </a:lnTo>
                      <a:lnTo>
                        <a:pt x="94" y="157"/>
                      </a:lnTo>
                      <a:lnTo>
                        <a:pt x="105" y="160"/>
                      </a:lnTo>
                      <a:lnTo>
                        <a:pt x="114" y="163"/>
                      </a:lnTo>
                      <a:lnTo>
                        <a:pt x="132" y="166"/>
                      </a:lnTo>
                      <a:lnTo>
                        <a:pt x="150" y="168"/>
                      </a:lnTo>
                      <a:lnTo>
                        <a:pt x="168" y="168"/>
                      </a:lnTo>
                      <a:lnTo>
                        <a:pt x="188" y="165"/>
                      </a:lnTo>
                      <a:lnTo>
                        <a:pt x="206" y="163"/>
                      </a:lnTo>
                      <a:lnTo>
                        <a:pt x="225" y="160"/>
                      </a:lnTo>
                      <a:lnTo>
                        <a:pt x="243" y="159"/>
                      </a:lnTo>
                      <a:lnTo>
                        <a:pt x="261" y="157"/>
                      </a:lnTo>
                      <a:lnTo>
                        <a:pt x="270" y="156"/>
                      </a:lnTo>
                      <a:lnTo>
                        <a:pt x="281" y="156"/>
                      </a:lnTo>
                      <a:lnTo>
                        <a:pt x="293" y="154"/>
                      </a:lnTo>
                      <a:lnTo>
                        <a:pt x="308" y="154"/>
                      </a:lnTo>
                      <a:lnTo>
                        <a:pt x="326" y="156"/>
                      </a:lnTo>
                      <a:lnTo>
                        <a:pt x="349" y="159"/>
                      </a:lnTo>
                      <a:lnTo>
                        <a:pt x="376" y="163"/>
                      </a:lnTo>
                      <a:lnTo>
                        <a:pt x="411" y="171"/>
                      </a:lnTo>
                      <a:lnTo>
                        <a:pt x="445" y="182"/>
                      </a:lnTo>
                      <a:lnTo>
                        <a:pt x="472" y="192"/>
                      </a:lnTo>
                      <a:lnTo>
                        <a:pt x="495" y="200"/>
                      </a:lnTo>
                      <a:lnTo>
                        <a:pt x="511" y="209"/>
                      </a:lnTo>
                      <a:lnTo>
                        <a:pt x="525" y="215"/>
                      </a:lnTo>
                      <a:lnTo>
                        <a:pt x="536" y="222"/>
                      </a:lnTo>
                      <a:lnTo>
                        <a:pt x="545" y="227"/>
                      </a:lnTo>
                      <a:lnTo>
                        <a:pt x="554" y="233"/>
                      </a:lnTo>
                      <a:lnTo>
                        <a:pt x="570" y="244"/>
                      </a:lnTo>
                      <a:lnTo>
                        <a:pt x="586" y="254"/>
                      </a:lnTo>
                      <a:lnTo>
                        <a:pt x="602" y="266"/>
                      </a:lnTo>
                      <a:lnTo>
                        <a:pt x="617" y="277"/>
                      </a:lnTo>
                      <a:lnTo>
                        <a:pt x="634" y="288"/>
                      </a:lnTo>
                      <a:lnTo>
                        <a:pt x="651" y="298"/>
                      </a:lnTo>
                      <a:lnTo>
                        <a:pt x="668" y="306"/>
                      </a:lnTo>
                      <a:lnTo>
                        <a:pt x="686" y="312"/>
                      </a:lnTo>
                      <a:lnTo>
                        <a:pt x="699" y="315"/>
                      </a:lnTo>
                      <a:lnTo>
                        <a:pt x="715" y="318"/>
                      </a:lnTo>
                      <a:lnTo>
                        <a:pt x="730" y="319"/>
                      </a:lnTo>
                      <a:lnTo>
                        <a:pt x="745" y="319"/>
                      </a:lnTo>
                      <a:lnTo>
                        <a:pt x="760" y="318"/>
                      </a:lnTo>
                      <a:lnTo>
                        <a:pt x="774" y="315"/>
                      </a:lnTo>
                      <a:lnTo>
                        <a:pt x="787" y="310"/>
                      </a:lnTo>
                      <a:lnTo>
                        <a:pt x="800" y="303"/>
                      </a:lnTo>
                      <a:lnTo>
                        <a:pt x="815" y="294"/>
                      </a:lnTo>
                      <a:lnTo>
                        <a:pt x="828" y="279"/>
                      </a:lnTo>
                      <a:lnTo>
                        <a:pt x="836" y="262"/>
                      </a:lnTo>
                      <a:lnTo>
                        <a:pt x="839" y="242"/>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765" name="Freeform 176"/>
                <p:cNvSpPr>
                  <a:spLocks/>
                </p:cNvSpPr>
                <p:nvPr/>
              </p:nvSpPr>
              <p:spPr bwMode="auto">
                <a:xfrm>
                  <a:off x="4838" y="2408"/>
                  <a:ext cx="145" cy="55"/>
                </a:xfrm>
                <a:custGeom>
                  <a:avLst/>
                  <a:gdLst>
                    <a:gd name="T0" fmla="*/ 0 w 413"/>
                    <a:gd name="T1" fmla="*/ 0 h 156"/>
                    <a:gd name="T2" fmla="*/ 0 w 413"/>
                    <a:gd name="T3" fmla="*/ 0 h 156"/>
                    <a:gd name="T4" fmla="*/ 0 w 413"/>
                    <a:gd name="T5" fmla="*/ 1 h 156"/>
                    <a:gd name="T6" fmla="*/ 1 w 413"/>
                    <a:gd name="T7" fmla="*/ 1 h 156"/>
                    <a:gd name="T8" fmla="*/ 1 w 413"/>
                    <a:gd name="T9" fmla="*/ 2 h 156"/>
                    <a:gd name="T10" fmla="*/ 1 w 413"/>
                    <a:gd name="T11" fmla="*/ 2 h 156"/>
                    <a:gd name="T12" fmla="*/ 2 w 413"/>
                    <a:gd name="T13" fmla="*/ 2 h 156"/>
                    <a:gd name="T14" fmla="*/ 2 w 413"/>
                    <a:gd name="T15" fmla="*/ 2 h 156"/>
                    <a:gd name="T16" fmla="*/ 3 w 413"/>
                    <a:gd name="T17" fmla="*/ 2 h 156"/>
                    <a:gd name="T18" fmla="*/ 4 w 413"/>
                    <a:gd name="T19" fmla="*/ 2 h 156"/>
                    <a:gd name="T20" fmla="*/ 4 w 413"/>
                    <a:gd name="T21" fmla="*/ 2 h 156"/>
                    <a:gd name="T22" fmla="*/ 5 w 413"/>
                    <a:gd name="T23" fmla="*/ 2 h 156"/>
                    <a:gd name="T24" fmla="*/ 5 w 413"/>
                    <a:gd name="T25" fmla="*/ 2 h 156"/>
                    <a:gd name="T26" fmla="*/ 6 w 413"/>
                    <a:gd name="T27" fmla="*/ 1 h 156"/>
                    <a:gd name="T28" fmla="*/ 6 w 413"/>
                    <a:gd name="T29" fmla="*/ 1 h 156"/>
                    <a:gd name="T30" fmla="*/ 6 w 413"/>
                    <a:gd name="T31" fmla="*/ 0 h 156"/>
                    <a:gd name="T32" fmla="*/ 6 w 413"/>
                    <a:gd name="T33" fmla="*/ 0 h 156"/>
                    <a:gd name="T34" fmla="*/ 0 w 413"/>
                    <a:gd name="T35" fmla="*/ 0 h 15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3"/>
                    <a:gd name="T55" fmla="*/ 0 h 156"/>
                    <a:gd name="T56" fmla="*/ 413 w 413"/>
                    <a:gd name="T57" fmla="*/ 156 h 15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3" h="156">
                      <a:moveTo>
                        <a:pt x="0" y="0"/>
                      </a:moveTo>
                      <a:lnTo>
                        <a:pt x="7" y="32"/>
                      </a:lnTo>
                      <a:lnTo>
                        <a:pt x="23" y="62"/>
                      </a:lnTo>
                      <a:lnTo>
                        <a:pt x="42" y="90"/>
                      </a:lnTo>
                      <a:lnTo>
                        <a:pt x="68" y="113"/>
                      </a:lnTo>
                      <a:lnTo>
                        <a:pt x="97" y="131"/>
                      </a:lnTo>
                      <a:lnTo>
                        <a:pt x="130" y="144"/>
                      </a:lnTo>
                      <a:lnTo>
                        <a:pt x="167" y="153"/>
                      </a:lnTo>
                      <a:lnTo>
                        <a:pt x="206" y="156"/>
                      </a:lnTo>
                      <a:lnTo>
                        <a:pt x="246" y="153"/>
                      </a:lnTo>
                      <a:lnTo>
                        <a:pt x="282" y="144"/>
                      </a:lnTo>
                      <a:lnTo>
                        <a:pt x="315" y="131"/>
                      </a:lnTo>
                      <a:lnTo>
                        <a:pt x="346" y="113"/>
                      </a:lnTo>
                      <a:lnTo>
                        <a:pt x="372" y="90"/>
                      </a:lnTo>
                      <a:lnTo>
                        <a:pt x="391" y="62"/>
                      </a:lnTo>
                      <a:lnTo>
                        <a:pt x="405" y="32"/>
                      </a:lnTo>
                      <a:lnTo>
                        <a:pt x="413" y="0"/>
                      </a:lnTo>
                      <a:lnTo>
                        <a:pt x="0" y="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766" name="Freeform 177"/>
                <p:cNvSpPr>
                  <a:spLocks/>
                </p:cNvSpPr>
                <p:nvPr/>
              </p:nvSpPr>
              <p:spPr bwMode="auto">
                <a:xfrm>
                  <a:off x="4854" y="2282"/>
                  <a:ext cx="60" cy="131"/>
                </a:xfrm>
                <a:custGeom>
                  <a:avLst/>
                  <a:gdLst>
                    <a:gd name="T0" fmla="*/ 0 w 170"/>
                    <a:gd name="T1" fmla="*/ 6 h 373"/>
                    <a:gd name="T2" fmla="*/ 2 w 170"/>
                    <a:gd name="T3" fmla="*/ 0 h 373"/>
                    <a:gd name="T4" fmla="*/ 2 w 170"/>
                    <a:gd name="T5" fmla="*/ 0 h 373"/>
                    <a:gd name="T6" fmla="*/ 0 w 170"/>
                    <a:gd name="T7" fmla="*/ 6 h 373"/>
                    <a:gd name="T8" fmla="*/ 0 w 170"/>
                    <a:gd name="T9" fmla="*/ 6 h 373"/>
                    <a:gd name="T10" fmla="*/ 0 60000 65536"/>
                    <a:gd name="T11" fmla="*/ 0 60000 65536"/>
                    <a:gd name="T12" fmla="*/ 0 60000 65536"/>
                    <a:gd name="T13" fmla="*/ 0 60000 65536"/>
                    <a:gd name="T14" fmla="*/ 0 60000 65536"/>
                    <a:gd name="T15" fmla="*/ 0 w 170"/>
                    <a:gd name="T16" fmla="*/ 0 h 373"/>
                    <a:gd name="T17" fmla="*/ 170 w 170"/>
                    <a:gd name="T18" fmla="*/ 373 h 373"/>
                  </a:gdLst>
                  <a:ahLst/>
                  <a:cxnLst>
                    <a:cxn ang="T10">
                      <a:pos x="T0" y="T1"/>
                    </a:cxn>
                    <a:cxn ang="T11">
                      <a:pos x="T2" y="T3"/>
                    </a:cxn>
                    <a:cxn ang="T12">
                      <a:pos x="T4" y="T5"/>
                    </a:cxn>
                    <a:cxn ang="T13">
                      <a:pos x="T6" y="T7"/>
                    </a:cxn>
                    <a:cxn ang="T14">
                      <a:pos x="T8" y="T9"/>
                    </a:cxn>
                  </a:cxnLst>
                  <a:rect l="T15" t="T16" r="T17" b="T18"/>
                  <a:pathLst>
                    <a:path w="170" h="373">
                      <a:moveTo>
                        <a:pt x="28" y="373"/>
                      </a:moveTo>
                      <a:lnTo>
                        <a:pt x="170" y="12"/>
                      </a:lnTo>
                      <a:lnTo>
                        <a:pt x="141" y="0"/>
                      </a:lnTo>
                      <a:lnTo>
                        <a:pt x="0" y="362"/>
                      </a:lnTo>
                      <a:lnTo>
                        <a:pt x="28" y="373"/>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767" name="Freeform 178"/>
                <p:cNvSpPr>
                  <a:spLocks/>
                </p:cNvSpPr>
                <p:nvPr/>
              </p:nvSpPr>
              <p:spPr bwMode="auto">
                <a:xfrm>
                  <a:off x="4908" y="2282"/>
                  <a:ext cx="59" cy="131"/>
                </a:xfrm>
                <a:custGeom>
                  <a:avLst/>
                  <a:gdLst>
                    <a:gd name="T0" fmla="*/ 2 w 168"/>
                    <a:gd name="T1" fmla="*/ 6 h 373"/>
                    <a:gd name="T2" fmla="*/ 0 w 168"/>
                    <a:gd name="T3" fmla="*/ 0 h 373"/>
                    <a:gd name="T4" fmla="*/ 0 w 168"/>
                    <a:gd name="T5" fmla="*/ 0 h 373"/>
                    <a:gd name="T6" fmla="*/ 2 w 168"/>
                    <a:gd name="T7" fmla="*/ 6 h 373"/>
                    <a:gd name="T8" fmla="*/ 2 w 168"/>
                    <a:gd name="T9" fmla="*/ 6 h 373"/>
                    <a:gd name="T10" fmla="*/ 0 60000 65536"/>
                    <a:gd name="T11" fmla="*/ 0 60000 65536"/>
                    <a:gd name="T12" fmla="*/ 0 60000 65536"/>
                    <a:gd name="T13" fmla="*/ 0 60000 65536"/>
                    <a:gd name="T14" fmla="*/ 0 60000 65536"/>
                    <a:gd name="T15" fmla="*/ 0 w 168"/>
                    <a:gd name="T16" fmla="*/ 0 h 373"/>
                    <a:gd name="T17" fmla="*/ 168 w 168"/>
                    <a:gd name="T18" fmla="*/ 373 h 373"/>
                  </a:gdLst>
                  <a:ahLst/>
                  <a:cxnLst>
                    <a:cxn ang="T10">
                      <a:pos x="T0" y="T1"/>
                    </a:cxn>
                    <a:cxn ang="T11">
                      <a:pos x="T2" y="T3"/>
                    </a:cxn>
                    <a:cxn ang="T12">
                      <a:pos x="T4" y="T5"/>
                    </a:cxn>
                    <a:cxn ang="T13">
                      <a:pos x="T6" y="T7"/>
                    </a:cxn>
                    <a:cxn ang="T14">
                      <a:pos x="T8" y="T9"/>
                    </a:cxn>
                  </a:cxnLst>
                  <a:rect l="T15" t="T16" r="T17" b="T18"/>
                  <a:pathLst>
                    <a:path w="168" h="373">
                      <a:moveTo>
                        <a:pt x="141" y="373"/>
                      </a:moveTo>
                      <a:lnTo>
                        <a:pt x="0" y="12"/>
                      </a:lnTo>
                      <a:lnTo>
                        <a:pt x="27" y="0"/>
                      </a:lnTo>
                      <a:lnTo>
                        <a:pt x="168" y="362"/>
                      </a:lnTo>
                      <a:lnTo>
                        <a:pt x="141" y="373"/>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768" name="Freeform 179"/>
                <p:cNvSpPr>
                  <a:spLocks/>
                </p:cNvSpPr>
                <p:nvPr/>
              </p:nvSpPr>
              <p:spPr bwMode="auto">
                <a:xfrm>
                  <a:off x="5087" y="2464"/>
                  <a:ext cx="146" cy="55"/>
                </a:xfrm>
                <a:custGeom>
                  <a:avLst/>
                  <a:gdLst>
                    <a:gd name="T0" fmla="*/ 0 w 413"/>
                    <a:gd name="T1" fmla="*/ 0 h 158"/>
                    <a:gd name="T2" fmla="*/ 0 w 413"/>
                    <a:gd name="T3" fmla="*/ 0 h 158"/>
                    <a:gd name="T4" fmla="*/ 0 w 413"/>
                    <a:gd name="T5" fmla="*/ 1 h 158"/>
                    <a:gd name="T6" fmla="*/ 1 w 413"/>
                    <a:gd name="T7" fmla="*/ 1 h 158"/>
                    <a:gd name="T8" fmla="*/ 1 w 413"/>
                    <a:gd name="T9" fmla="*/ 2 h 158"/>
                    <a:gd name="T10" fmla="*/ 1 w 413"/>
                    <a:gd name="T11" fmla="*/ 2 h 158"/>
                    <a:gd name="T12" fmla="*/ 2 w 413"/>
                    <a:gd name="T13" fmla="*/ 2 h 158"/>
                    <a:gd name="T14" fmla="*/ 2 w 413"/>
                    <a:gd name="T15" fmla="*/ 2 h 158"/>
                    <a:gd name="T16" fmla="*/ 3 w 413"/>
                    <a:gd name="T17" fmla="*/ 2 h 158"/>
                    <a:gd name="T18" fmla="*/ 4 w 413"/>
                    <a:gd name="T19" fmla="*/ 2 h 158"/>
                    <a:gd name="T20" fmla="*/ 4 w 413"/>
                    <a:gd name="T21" fmla="*/ 2 h 158"/>
                    <a:gd name="T22" fmla="*/ 5 w 413"/>
                    <a:gd name="T23" fmla="*/ 2 h 158"/>
                    <a:gd name="T24" fmla="*/ 5 w 413"/>
                    <a:gd name="T25" fmla="*/ 2 h 158"/>
                    <a:gd name="T26" fmla="*/ 6 w 413"/>
                    <a:gd name="T27" fmla="*/ 1 h 158"/>
                    <a:gd name="T28" fmla="*/ 6 w 413"/>
                    <a:gd name="T29" fmla="*/ 1 h 158"/>
                    <a:gd name="T30" fmla="*/ 6 w 413"/>
                    <a:gd name="T31" fmla="*/ 0 h 158"/>
                    <a:gd name="T32" fmla="*/ 6 w 413"/>
                    <a:gd name="T33" fmla="*/ 0 h 158"/>
                    <a:gd name="T34" fmla="*/ 0 w 413"/>
                    <a:gd name="T35" fmla="*/ 0 h 15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3"/>
                    <a:gd name="T55" fmla="*/ 0 h 158"/>
                    <a:gd name="T56" fmla="*/ 413 w 413"/>
                    <a:gd name="T57" fmla="*/ 158 h 15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3" h="158">
                      <a:moveTo>
                        <a:pt x="0" y="0"/>
                      </a:moveTo>
                      <a:lnTo>
                        <a:pt x="8" y="32"/>
                      </a:lnTo>
                      <a:lnTo>
                        <a:pt x="21" y="62"/>
                      </a:lnTo>
                      <a:lnTo>
                        <a:pt x="41" y="88"/>
                      </a:lnTo>
                      <a:lnTo>
                        <a:pt x="67" y="112"/>
                      </a:lnTo>
                      <a:lnTo>
                        <a:pt x="97" y="130"/>
                      </a:lnTo>
                      <a:lnTo>
                        <a:pt x="130" y="146"/>
                      </a:lnTo>
                      <a:lnTo>
                        <a:pt x="167" y="155"/>
                      </a:lnTo>
                      <a:lnTo>
                        <a:pt x="206" y="158"/>
                      </a:lnTo>
                      <a:lnTo>
                        <a:pt x="246" y="155"/>
                      </a:lnTo>
                      <a:lnTo>
                        <a:pt x="282" y="146"/>
                      </a:lnTo>
                      <a:lnTo>
                        <a:pt x="315" y="130"/>
                      </a:lnTo>
                      <a:lnTo>
                        <a:pt x="344" y="112"/>
                      </a:lnTo>
                      <a:lnTo>
                        <a:pt x="370" y="88"/>
                      </a:lnTo>
                      <a:lnTo>
                        <a:pt x="390" y="62"/>
                      </a:lnTo>
                      <a:lnTo>
                        <a:pt x="405" y="32"/>
                      </a:lnTo>
                      <a:lnTo>
                        <a:pt x="413" y="0"/>
                      </a:lnTo>
                      <a:lnTo>
                        <a:pt x="0" y="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769" name="Freeform 180"/>
                <p:cNvSpPr>
                  <a:spLocks/>
                </p:cNvSpPr>
                <p:nvPr/>
              </p:nvSpPr>
              <p:spPr bwMode="auto">
                <a:xfrm>
                  <a:off x="5103" y="2338"/>
                  <a:ext cx="60" cy="130"/>
                </a:xfrm>
                <a:custGeom>
                  <a:avLst/>
                  <a:gdLst>
                    <a:gd name="T0" fmla="*/ 0 w 170"/>
                    <a:gd name="T1" fmla="*/ 6 h 370"/>
                    <a:gd name="T2" fmla="*/ 2 w 170"/>
                    <a:gd name="T3" fmla="*/ 0 h 370"/>
                    <a:gd name="T4" fmla="*/ 2 w 170"/>
                    <a:gd name="T5" fmla="*/ 0 h 370"/>
                    <a:gd name="T6" fmla="*/ 0 w 170"/>
                    <a:gd name="T7" fmla="*/ 5 h 370"/>
                    <a:gd name="T8" fmla="*/ 0 w 170"/>
                    <a:gd name="T9" fmla="*/ 6 h 370"/>
                    <a:gd name="T10" fmla="*/ 0 60000 65536"/>
                    <a:gd name="T11" fmla="*/ 0 60000 65536"/>
                    <a:gd name="T12" fmla="*/ 0 60000 65536"/>
                    <a:gd name="T13" fmla="*/ 0 60000 65536"/>
                    <a:gd name="T14" fmla="*/ 0 60000 65536"/>
                    <a:gd name="T15" fmla="*/ 0 w 170"/>
                    <a:gd name="T16" fmla="*/ 0 h 370"/>
                    <a:gd name="T17" fmla="*/ 170 w 170"/>
                    <a:gd name="T18" fmla="*/ 370 h 370"/>
                  </a:gdLst>
                  <a:ahLst/>
                  <a:cxnLst>
                    <a:cxn ang="T10">
                      <a:pos x="T0" y="T1"/>
                    </a:cxn>
                    <a:cxn ang="T11">
                      <a:pos x="T2" y="T3"/>
                    </a:cxn>
                    <a:cxn ang="T12">
                      <a:pos x="T4" y="T5"/>
                    </a:cxn>
                    <a:cxn ang="T13">
                      <a:pos x="T6" y="T7"/>
                    </a:cxn>
                    <a:cxn ang="T14">
                      <a:pos x="T8" y="T9"/>
                    </a:cxn>
                  </a:cxnLst>
                  <a:rect l="T15" t="T16" r="T17" b="T18"/>
                  <a:pathLst>
                    <a:path w="170" h="370">
                      <a:moveTo>
                        <a:pt x="29" y="370"/>
                      </a:moveTo>
                      <a:lnTo>
                        <a:pt x="170" y="11"/>
                      </a:lnTo>
                      <a:lnTo>
                        <a:pt x="143" y="0"/>
                      </a:lnTo>
                      <a:lnTo>
                        <a:pt x="0" y="360"/>
                      </a:lnTo>
                      <a:lnTo>
                        <a:pt x="29" y="37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770" name="Freeform 181"/>
                <p:cNvSpPr>
                  <a:spLocks/>
                </p:cNvSpPr>
                <p:nvPr/>
              </p:nvSpPr>
              <p:spPr bwMode="auto">
                <a:xfrm>
                  <a:off x="5157" y="2338"/>
                  <a:ext cx="60" cy="130"/>
                </a:xfrm>
                <a:custGeom>
                  <a:avLst/>
                  <a:gdLst>
                    <a:gd name="T0" fmla="*/ 2 w 170"/>
                    <a:gd name="T1" fmla="*/ 6 h 370"/>
                    <a:gd name="T2" fmla="*/ 0 w 170"/>
                    <a:gd name="T3" fmla="*/ 0 h 370"/>
                    <a:gd name="T4" fmla="*/ 0 w 170"/>
                    <a:gd name="T5" fmla="*/ 0 h 370"/>
                    <a:gd name="T6" fmla="*/ 2 w 170"/>
                    <a:gd name="T7" fmla="*/ 5 h 370"/>
                    <a:gd name="T8" fmla="*/ 2 w 170"/>
                    <a:gd name="T9" fmla="*/ 6 h 370"/>
                    <a:gd name="T10" fmla="*/ 0 60000 65536"/>
                    <a:gd name="T11" fmla="*/ 0 60000 65536"/>
                    <a:gd name="T12" fmla="*/ 0 60000 65536"/>
                    <a:gd name="T13" fmla="*/ 0 60000 65536"/>
                    <a:gd name="T14" fmla="*/ 0 60000 65536"/>
                    <a:gd name="T15" fmla="*/ 0 w 170"/>
                    <a:gd name="T16" fmla="*/ 0 h 370"/>
                    <a:gd name="T17" fmla="*/ 170 w 170"/>
                    <a:gd name="T18" fmla="*/ 370 h 370"/>
                  </a:gdLst>
                  <a:ahLst/>
                  <a:cxnLst>
                    <a:cxn ang="T10">
                      <a:pos x="T0" y="T1"/>
                    </a:cxn>
                    <a:cxn ang="T11">
                      <a:pos x="T2" y="T3"/>
                    </a:cxn>
                    <a:cxn ang="T12">
                      <a:pos x="T4" y="T5"/>
                    </a:cxn>
                    <a:cxn ang="T13">
                      <a:pos x="T6" y="T7"/>
                    </a:cxn>
                    <a:cxn ang="T14">
                      <a:pos x="T8" y="T9"/>
                    </a:cxn>
                  </a:cxnLst>
                  <a:rect l="T15" t="T16" r="T17" b="T18"/>
                  <a:pathLst>
                    <a:path w="170" h="370">
                      <a:moveTo>
                        <a:pt x="141" y="370"/>
                      </a:moveTo>
                      <a:lnTo>
                        <a:pt x="0" y="11"/>
                      </a:lnTo>
                      <a:lnTo>
                        <a:pt x="29" y="0"/>
                      </a:lnTo>
                      <a:lnTo>
                        <a:pt x="170" y="360"/>
                      </a:lnTo>
                      <a:lnTo>
                        <a:pt x="141" y="37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771" name="Rectangle 182"/>
                <p:cNvSpPr>
                  <a:spLocks noChangeArrowheads="1"/>
                </p:cNvSpPr>
                <p:nvPr/>
              </p:nvSpPr>
              <p:spPr bwMode="auto">
                <a:xfrm>
                  <a:off x="5014" y="2271"/>
                  <a:ext cx="31" cy="119"/>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9772" name="Rectangle 183"/>
                <p:cNvSpPr>
                  <a:spLocks noChangeArrowheads="1"/>
                </p:cNvSpPr>
                <p:nvPr/>
              </p:nvSpPr>
              <p:spPr bwMode="auto">
                <a:xfrm>
                  <a:off x="5004" y="2355"/>
                  <a:ext cx="50" cy="191"/>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9773" name="Freeform 184"/>
                <p:cNvSpPr>
                  <a:spLocks/>
                </p:cNvSpPr>
                <p:nvPr/>
              </p:nvSpPr>
              <p:spPr bwMode="auto">
                <a:xfrm>
                  <a:off x="5008" y="2218"/>
                  <a:ext cx="45" cy="46"/>
                </a:xfrm>
                <a:custGeom>
                  <a:avLst/>
                  <a:gdLst>
                    <a:gd name="T0" fmla="*/ 1 w 129"/>
                    <a:gd name="T1" fmla="*/ 2 h 128"/>
                    <a:gd name="T2" fmla="*/ 1 w 129"/>
                    <a:gd name="T3" fmla="*/ 2 h 128"/>
                    <a:gd name="T4" fmla="*/ 1 w 129"/>
                    <a:gd name="T5" fmla="*/ 2 h 128"/>
                    <a:gd name="T6" fmla="*/ 1 w 129"/>
                    <a:gd name="T7" fmla="*/ 2 h 128"/>
                    <a:gd name="T8" fmla="*/ 2 w 129"/>
                    <a:gd name="T9" fmla="*/ 2 h 128"/>
                    <a:gd name="T10" fmla="*/ 2 w 129"/>
                    <a:gd name="T11" fmla="*/ 2 h 128"/>
                    <a:gd name="T12" fmla="*/ 2 w 129"/>
                    <a:gd name="T13" fmla="*/ 1 h 128"/>
                    <a:gd name="T14" fmla="*/ 2 w 129"/>
                    <a:gd name="T15" fmla="*/ 1 h 128"/>
                    <a:gd name="T16" fmla="*/ 2 w 129"/>
                    <a:gd name="T17" fmla="*/ 1 h 128"/>
                    <a:gd name="T18" fmla="*/ 2 w 129"/>
                    <a:gd name="T19" fmla="*/ 1 h 128"/>
                    <a:gd name="T20" fmla="*/ 2 w 129"/>
                    <a:gd name="T21" fmla="*/ 1 h 128"/>
                    <a:gd name="T22" fmla="*/ 2 w 129"/>
                    <a:gd name="T23" fmla="*/ 0 h 128"/>
                    <a:gd name="T24" fmla="*/ 2 w 129"/>
                    <a:gd name="T25" fmla="*/ 0 h 128"/>
                    <a:gd name="T26" fmla="*/ 1 w 129"/>
                    <a:gd name="T27" fmla="*/ 0 h 128"/>
                    <a:gd name="T28" fmla="*/ 1 w 129"/>
                    <a:gd name="T29" fmla="*/ 0 h 128"/>
                    <a:gd name="T30" fmla="*/ 1 w 129"/>
                    <a:gd name="T31" fmla="*/ 0 h 128"/>
                    <a:gd name="T32" fmla="*/ 1 w 129"/>
                    <a:gd name="T33" fmla="*/ 0 h 128"/>
                    <a:gd name="T34" fmla="*/ 1 w 129"/>
                    <a:gd name="T35" fmla="*/ 0 h 128"/>
                    <a:gd name="T36" fmla="*/ 1 w 129"/>
                    <a:gd name="T37" fmla="*/ 0 h 128"/>
                    <a:gd name="T38" fmla="*/ 0 w 129"/>
                    <a:gd name="T39" fmla="*/ 0 h 128"/>
                    <a:gd name="T40" fmla="*/ 0 w 129"/>
                    <a:gd name="T41" fmla="*/ 0 h 128"/>
                    <a:gd name="T42" fmla="*/ 0 w 129"/>
                    <a:gd name="T43" fmla="*/ 0 h 128"/>
                    <a:gd name="T44" fmla="*/ 0 w 129"/>
                    <a:gd name="T45" fmla="*/ 1 h 128"/>
                    <a:gd name="T46" fmla="*/ 0 w 129"/>
                    <a:gd name="T47" fmla="*/ 1 h 128"/>
                    <a:gd name="T48" fmla="*/ 0 w 129"/>
                    <a:gd name="T49" fmla="*/ 1 h 128"/>
                    <a:gd name="T50" fmla="*/ 0 w 129"/>
                    <a:gd name="T51" fmla="*/ 1 h 128"/>
                    <a:gd name="T52" fmla="*/ 0 w 129"/>
                    <a:gd name="T53" fmla="*/ 1 h 128"/>
                    <a:gd name="T54" fmla="*/ 0 w 129"/>
                    <a:gd name="T55" fmla="*/ 2 h 128"/>
                    <a:gd name="T56" fmla="*/ 0 w 129"/>
                    <a:gd name="T57" fmla="*/ 2 h 128"/>
                    <a:gd name="T58" fmla="*/ 0 w 129"/>
                    <a:gd name="T59" fmla="*/ 2 h 128"/>
                    <a:gd name="T60" fmla="*/ 1 w 129"/>
                    <a:gd name="T61" fmla="*/ 2 h 128"/>
                    <a:gd name="T62" fmla="*/ 1 w 129"/>
                    <a:gd name="T63" fmla="*/ 2 h 128"/>
                    <a:gd name="T64" fmla="*/ 1 w 129"/>
                    <a:gd name="T65" fmla="*/ 2 h 12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9"/>
                    <a:gd name="T100" fmla="*/ 0 h 128"/>
                    <a:gd name="T101" fmla="*/ 129 w 129"/>
                    <a:gd name="T102" fmla="*/ 128 h 12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9" h="128">
                      <a:moveTo>
                        <a:pt x="64" y="128"/>
                      </a:moveTo>
                      <a:lnTo>
                        <a:pt x="78" y="127"/>
                      </a:lnTo>
                      <a:lnTo>
                        <a:pt x="90" y="124"/>
                      </a:lnTo>
                      <a:lnTo>
                        <a:pt x="100" y="118"/>
                      </a:lnTo>
                      <a:lnTo>
                        <a:pt x="111" y="110"/>
                      </a:lnTo>
                      <a:lnTo>
                        <a:pt x="119" y="100"/>
                      </a:lnTo>
                      <a:lnTo>
                        <a:pt x="125" y="89"/>
                      </a:lnTo>
                      <a:lnTo>
                        <a:pt x="128" y="77"/>
                      </a:lnTo>
                      <a:lnTo>
                        <a:pt x="129" y="65"/>
                      </a:lnTo>
                      <a:lnTo>
                        <a:pt x="128" y="51"/>
                      </a:lnTo>
                      <a:lnTo>
                        <a:pt x="125" y="39"/>
                      </a:lnTo>
                      <a:lnTo>
                        <a:pt x="119" y="28"/>
                      </a:lnTo>
                      <a:lnTo>
                        <a:pt x="111" y="18"/>
                      </a:lnTo>
                      <a:lnTo>
                        <a:pt x="100" y="10"/>
                      </a:lnTo>
                      <a:lnTo>
                        <a:pt x="90" y="4"/>
                      </a:lnTo>
                      <a:lnTo>
                        <a:pt x="78" y="1"/>
                      </a:lnTo>
                      <a:lnTo>
                        <a:pt x="64" y="0"/>
                      </a:lnTo>
                      <a:lnTo>
                        <a:pt x="52" y="1"/>
                      </a:lnTo>
                      <a:lnTo>
                        <a:pt x="40" y="4"/>
                      </a:lnTo>
                      <a:lnTo>
                        <a:pt x="29" y="10"/>
                      </a:lnTo>
                      <a:lnTo>
                        <a:pt x="19" y="18"/>
                      </a:lnTo>
                      <a:lnTo>
                        <a:pt x="11" y="28"/>
                      </a:lnTo>
                      <a:lnTo>
                        <a:pt x="5" y="39"/>
                      </a:lnTo>
                      <a:lnTo>
                        <a:pt x="2" y="51"/>
                      </a:lnTo>
                      <a:lnTo>
                        <a:pt x="0" y="65"/>
                      </a:lnTo>
                      <a:lnTo>
                        <a:pt x="2" y="77"/>
                      </a:lnTo>
                      <a:lnTo>
                        <a:pt x="5" y="89"/>
                      </a:lnTo>
                      <a:lnTo>
                        <a:pt x="11" y="100"/>
                      </a:lnTo>
                      <a:lnTo>
                        <a:pt x="19" y="110"/>
                      </a:lnTo>
                      <a:lnTo>
                        <a:pt x="29" y="118"/>
                      </a:lnTo>
                      <a:lnTo>
                        <a:pt x="40" y="124"/>
                      </a:lnTo>
                      <a:lnTo>
                        <a:pt x="52" y="127"/>
                      </a:lnTo>
                      <a:lnTo>
                        <a:pt x="64" y="128"/>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774" name="Rectangle 185"/>
                <p:cNvSpPr>
                  <a:spLocks noChangeArrowheads="1"/>
                </p:cNvSpPr>
                <p:nvPr/>
              </p:nvSpPr>
              <p:spPr bwMode="auto">
                <a:xfrm>
                  <a:off x="4891" y="2537"/>
                  <a:ext cx="276" cy="36"/>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grpSp>
        <p:sp>
          <p:nvSpPr>
            <p:cNvPr id="29760" name="Text Box 186"/>
            <p:cNvSpPr txBox="1">
              <a:spLocks noChangeArrowheads="1"/>
            </p:cNvSpPr>
            <p:nvPr/>
          </p:nvSpPr>
          <p:spPr bwMode="auto">
            <a:xfrm>
              <a:off x="2119" y="794"/>
              <a:ext cx="546"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1800" b="1"/>
                <a:t>Dana</a:t>
              </a:r>
              <a:br>
                <a:rPr lang="en-US" sz="1800" b="1"/>
              </a:br>
              <a:r>
                <a:rPr lang="en-US" sz="1800" b="1"/>
                <a:t>Evans</a:t>
              </a:r>
            </a:p>
          </p:txBody>
        </p:sp>
        <p:sp>
          <p:nvSpPr>
            <p:cNvPr id="29761" name="Line 187"/>
            <p:cNvSpPr>
              <a:spLocks noChangeShapeType="1"/>
            </p:cNvSpPr>
            <p:nvPr/>
          </p:nvSpPr>
          <p:spPr bwMode="auto">
            <a:xfrm>
              <a:off x="1162" y="999"/>
              <a:ext cx="316" cy="0"/>
            </a:xfrm>
            <a:prstGeom prst="line">
              <a:avLst/>
            </a:prstGeom>
            <a:noFill/>
            <a:ln w="28575">
              <a:solidFill>
                <a:srgbClr val="777777"/>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29741" name="Group 188"/>
          <p:cNvGrpSpPr>
            <a:grpSpLocks/>
          </p:cNvGrpSpPr>
          <p:nvPr/>
        </p:nvGrpSpPr>
        <p:grpSpPr bwMode="auto">
          <a:xfrm>
            <a:off x="7316788" y="1382713"/>
            <a:ext cx="1157287" cy="3987800"/>
            <a:chOff x="4609" y="929"/>
            <a:chExt cx="729" cy="2512"/>
          </a:xfrm>
        </p:grpSpPr>
        <p:grpSp>
          <p:nvGrpSpPr>
            <p:cNvPr id="29750" name="Group 189"/>
            <p:cNvGrpSpPr>
              <a:grpSpLocks/>
            </p:cNvGrpSpPr>
            <p:nvPr/>
          </p:nvGrpSpPr>
          <p:grpSpPr bwMode="auto">
            <a:xfrm>
              <a:off x="4691" y="1557"/>
              <a:ext cx="565" cy="565"/>
              <a:chOff x="4691" y="1557"/>
              <a:chExt cx="565" cy="565"/>
            </a:xfrm>
          </p:grpSpPr>
          <p:sp>
            <p:nvSpPr>
              <p:cNvPr id="29757" name="AutoShape 190"/>
              <p:cNvSpPr>
                <a:spLocks noChangeArrowheads="1"/>
              </p:cNvSpPr>
              <p:nvPr/>
            </p:nvSpPr>
            <p:spPr bwMode="auto">
              <a:xfrm>
                <a:off x="4691" y="1557"/>
                <a:ext cx="565" cy="565"/>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pic>
            <p:nvPicPr>
              <p:cNvPr id="29758" name="Picture 191" descr="j015193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32" y="1605"/>
                <a:ext cx="190"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9751" name="Group 192"/>
            <p:cNvGrpSpPr>
              <a:grpSpLocks/>
            </p:cNvGrpSpPr>
            <p:nvPr/>
          </p:nvGrpSpPr>
          <p:grpSpPr bwMode="auto">
            <a:xfrm>
              <a:off x="4691" y="2530"/>
              <a:ext cx="565" cy="565"/>
              <a:chOff x="4691" y="2530"/>
              <a:chExt cx="565" cy="565"/>
            </a:xfrm>
          </p:grpSpPr>
          <p:sp>
            <p:nvSpPr>
              <p:cNvPr id="29755" name="AutoShape 193"/>
              <p:cNvSpPr>
                <a:spLocks noChangeArrowheads="1"/>
              </p:cNvSpPr>
              <p:nvPr/>
            </p:nvSpPr>
            <p:spPr bwMode="auto">
              <a:xfrm>
                <a:off x="4691" y="2530"/>
                <a:ext cx="565" cy="565"/>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pic>
            <p:nvPicPr>
              <p:cNvPr id="29756" name="Picture 194" descr="j015193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32" y="2578"/>
                <a:ext cx="190"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9752" name="Text Box 195"/>
            <p:cNvSpPr txBox="1">
              <a:spLocks noChangeArrowheads="1"/>
            </p:cNvSpPr>
            <p:nvPr/>
          </p:nvSpPr>
          <p:spPr bwMode="auto">
            <a:xfrm>
              <a:off x="4681" y="1362"/>
              <a:ext cx="585"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1800" b="1"/>
                <a:t>insured</a:t>
              </a:r>
            </a:p>
          </p:txBody>
        </p:sp>
        <p:sp>
          <p:nvSpPr>
            <p:cNvPr id="29753" name="Text Box 196"/>
            <p:cNvSpPr txBox="1">
              <a:spLocks noChangeArrowheads="1"/>
            </p:cNvSpPr>
            <p:nvPr/>
          </p:nvSpPr>
          <p:spPr bwMode="auto">
            <a:xfrm>
              <a:off x="4655" y="3095"/>
              <a:ext cx="637"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1800" b="1"/>
                <a:t>3rd-party</a:t>
              </a:r>
              <a:br>
                <a:rPr lang="en-US" sz="1800" b="1"/>
              </a:br>
              <a:r>
                <a:rPr lang="en-US" sz="1800" b="1"/>
                <a:t>claimant</a:t>
              </a:r>
            </a:p>
          </p:txBody>
        </p:sp>
        <p:sp>
          <p:nvSpPr>
            <p:cNvPr id="29754" name="Text Box 197"/>
            <p:cNvSpPr txBox="1">
              <a:spLocks noChangeArrowheads="1"/>
            </p:cNvSpPr>
            <p:nvPr/>
          </p:nvSpPr>
          <p:spPr bwMode="auto">
            <a:xfrm>
              <a:off x="4609" y="929"/>
              <a:ext cx="729"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1800" b="1" u="sng"/>
                <a:t>claimants</a:t>
              </a:r>
            </a:p>
          </p:txBody>
        </p:sp>
      </p:grpSp>
      <p:grpSp>
        <p:nvGrpSpPr>
          <p:cNvPr id="29742" name="Group 198"/>
          <p:cNvGrpSpPr>
            <a:grpSpLocks/>
          </p:cNvGrpSpPr>
          <p:nvPr/>
        </p:nvGrpSpPr>
        <p:grpSpPr bwMode="auto">
          <a:xfrm flipV="1">
            <a:off x="4525963" y="3070225"/>
            <a:ext cx="709612" cy="341313"/>
            <a:chOff x="2854" y="1566"/>
            <a:chExt cx="447" cy="215"/>
          </a:xfrm>
        </p:grpSpPr>
        <p:sp>
          <p:nvSpPr>
            <p:cNvPr id="29747" name="Line 199"/>
            <p:cNvSpPr>
              <a:spLocks noChangeShapeType="1"/>
            </p:cNvSpPr>
            <p:nvPr/>
          </p:nvSpPr>
          <p:spPr bwMode="auto">
            <a:xfrm>
              <a:off x="2854" y="1572"/>
              <a:ext cx="215"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9748" name="Line 200"/>
            <p:cNvSpPr>
              <a:spLocks noChangeShapeType="1"/>
            </p:cNvSpPr>
            <p:nvPr/>
          </p:nvSpPr>
          <p:spPr bwMode="auto">
            <a:xfrm>
              <a:off x="3063" y="1566"/>
              <a:ext cx="0" cy="215"/>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9749" name="Line 201"/>
            <p:cNvSpPr>
              <a:spLocks noChangeShapeType="1"/>
            </p:cNvSpPr>
            <p:nvPr/>
          </p:nvSpPr>
          <p:spPr bwMode="auto">
            <a:xfrm>
              <a:off x="3063" y="1778"/>
              <a:ext cx="238" cy="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sp>
        <p:nvSpPr>
          <p:cNvPr id="29743" name="Text Box 202"/>
          <p:cNvSpPr txBox="1">
            <a:spLocks noChangeArrowheads="1"/>
          </p:cNvSpPr>
          <p:nvPr/>
        </p:nvSpPr>
        <p:spPr bwMode="auto">
          <a:xfrm rot="1310839">
            <a:off x="2035175" y="4206875"/>
            <a:ext cx="1147763" cy="303213"/>
          </a:xfrm>
          <a:prstGeom prst="rect">
            <a:avLst/>
          </a:prstGeom>
          <a:solidFill>
            <a:srgbClr val="99FF66"/>
          </a:solidFill>
          <a:ln w="28575" algn="ctr">
            <a:solidFill>
              <a:schemeClr val="bg1"/>
            </a:solidFill>
            <a:miter lim="800000"/>
            <a:headEnd/>
            <a:tailEnd/>
          </a:ln>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1800" b="1"/>
              <a:t>CLOSED</a:t>
            </a:r>
          </a:p>
        </p:txBody>
      </p:sp>
      <p:sp>
        <p:nvSpPr>
          <p:cNvPr id="29744" name="Text Box 203"/>
          <p:cNvSpPr txBox="1">
            <a:spLocks noChangeArrowheads="1"/>
          </p:cNvSpPr>
          <p:nvPr/>
        </p:nvSpPr>
        <p:spPr bwMode="auto">
          <a:xfrm rot="1310839">
            <a:off x="1997075" y="2235200"/>
            <a:ext cx="1147763" cy="303213"/>
          </a:xfrm>
          <a:prstGeom prst="rect">
            <a:avLst/>
          </a:prstGeom>
          <a:solidFill>
            <a:srgbClr val="99FF66"/>
          </a:solidFill>
          <a:ln w="28575" algn="ctr">
            <a:solidFill>
              <a:schemeClr val="bg1"/>
            </a:solidFill>
            <a:miter lim="800000"/>
            <a:headEnd/>
            <a:tailEnd/>
          </a:ln>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1800" b="1"/>
              <a:t>CLOSED</a:t>
            </a:r>
          </a:p>
        </p:txBody>
      </p:sp>
      <p:sp>
        <p:nvSpPr>
          <p:cNvPr id="29745" name="Text Box 204"/>
          <p:cNvSpPr txBox="1">
            <a:spLocks noChangeArrowheads="1"/>
          </p:cNvSpPr>
          <p:nvPr/>
        </p:nvSpPr>
        <p:spPr bwMode="auto">
          <a:xfrm rot="1310839">
            <a:off x="2009775" y="3225800"/>
            <a:ext cx="1147763" cy="303213"/>
          </a:xfrm>
          <a:prstGeom prst="rect">
            <a:avLst/>
          </a:prstGeom>
          <a:solidFill>
            <a:srgbClr val="99FF66"/>
          </a:solidFill>
          <a:ln w="28575" algn="ctr">
            <a:solidFill>
              <a:schemeClr val="bg1"/>
            </a:solidFill>
            <a:miter lim="800000"/>
            <a:headEnd/>
            <a:tailEnd/>
          </a:ln>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1800" b="1"/>
              <a:t>CLOSED</a:t>
            </a:r>
          </a:p>
        </p:txBody>
      </p:sp>
      <p:sp>
        <p:nvSpPr>
          <p:cNvPr id="29746" name="Text Box 205"/>
          <p:cNvSpPr txBox="1">
            <a:spLocks noChangeArrowheads="1"/>
          </p:cNvSpPr>
          <p:nvPr/>
        </p:nvSpPr>
        <p:spPr bwMode="auto">
          <a:xfrm rot="1310839">
            <a:off x="298450" y="1168400"/>
            <a:ext cx="1692275" cy="455613"/>
          </a:xfrm>
          <a:prstGeom prst="rect">
            <a:avLst/>
          </a:prstGeom>
          <a:solidFill>
            <a:srgbClr val="99FF66"/>
          </a:solidFill>
          <a:ln w="28575" algn="ctr">
            <a:solidFill>
              <a:schemeClr val="bg1"/>
            </a:solidFill>
            <a:miter lim="800000"/>
            <a:headEnd/>
            <a:tailEnd/>
          </a:ln>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800" b="1"/>
              <a:t>CLOSED</a:t>
            </a:r>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en-US" smtClean="0"/>
              <a:t>No one-to-one correspondence of steps</a:t>
            </a:r>
          </a:p>
        </p:txBody>
      </p:sp>
      <p:sp>
        <p:nvSpPr>
          <p:cNvPr id="30723" name="Text Box 3"/>
          <p:cNvSpPr txBox="1">
            <a:spLocks noChangeArrowheads="1"/>
          </p:cNvSpPr>
          <p:nvPr/>
        </p:nvSpPr>
        <p:spPr bwMode="auto">
          <a:xfrm>
            <a:off x="5568950" y="3811588"/>
            <a:ext cx="2809875" cy="73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400" b="1">
                <a:solidFill>
                  <a:srgbClr val="3399FF"/>
                </a:solidFill>
              </a:rPr>
              <a:t>Make claim and exposures payable</a:t>
            </a:r>
          </a:p>
        </p:txBody>
      </p:sp>
      <p:sp>
        <p:nvSpPr>
          <p:cNvPr id="30724" name="Rectangle 4"/>
          <p:cNvSpPr>
            <a:spLocks noChangeArrowheads="1"/>
          </p:cNvSpPr>
          <p:nvPr/>
        </p:nvSpPr>
        <p:spPr bwMode="auto">
          <a:xfrm>
            <a:off x="5510213" y="3786188"/>
            <a:ext cx="2925762" cy="781050"/>
          </a:xfrm>
          <a:prstGeom prst="rect">
            <a:avLst/>
          </a:prstGeom>
          <a:noFill/>
          <a:ln w="28575"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30725" name="Text Box 5"/>
          <p:cNvSpPr txBox="1">
            <a:spLocks noChangeArrowheads="1"/>
          </p:cNvSpPr>
          <p:nvPr/>
        </p:nvSpPr>
        <p:spPr bwMode="auto">
          <a:xfrm>
            <a:off x="5600700" y="1055688"/>
            <a:ext cx="2743200" cy="73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400" b="1">
                <a:solidFill>
                  <a:srgbClr val="3399FF"/>
                </a:solidFill>
              </a:rPr>
              <a:t>Create and setup claim</a:t>
            </a:r>
          </a:p>
        </p:txBody>
      </p:sp>
      <p:sp>
        <p:nvSpPr>
          <p:cNvPr id="30726" name="Rectangle 6"/>
          <p:cNvSpPr>
            <a:spLocks noChangeArrowheads="1"/>
          </p:cNvSpPr>
          <p:nvPr/>
        </p:nvSpPr>
        <p:spPr bwMode="auto">
          <a:xfrm>
            <a:off x="5510213" y="998538"/>
            <a:ext cx="2925762" cy="795337"/>
          </a:xfrm>
          <a:prstGeom prst="rect">
            <a:avLst/>
          </a:prstGeom>
          <a:noFill/>
          <a:ln w="28575"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30727" name="Text Box 7"/>
          <p:cNvSpPr txBox="1">
            <a:spLocks noChangeArrowheads="1"/>
          </p:cNvSpPr>
          <p:nvPr/>
        </p:nvSpPr>
        <p:spPr bwMode="auto">
          <a:xfrm>
            <a:off x="5600700" y="1920875"/>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400" b="1">
                <a:solidFill>
                  <a:srgbClr val="3399FF"/>
                </a:solidFill>
              </a:rPr>
              <a:t>Create exposures</a:t>
            </a:r>
          </a:p>
        </p:txBody>
      </p:sp>
      <p:sp>
        <p:nvSpPr>
          <p:cNvPr id="30728" name="Rectangle 8"/>
          <p:cNvSpPr>
            <a:spLocks noChangeArrowheads="1"/>
          </p:cNvSpPr>
          <p:nvPr/>
        </p:nvSpPr>
        <p:spPr bwMode="auto">
          <a:xfrm>
            <a:off x="5510213" y="1863725"/>
            <a:ext cx="2925762" cy="481013"/>
          </a:xfrm>
          <a:prstGeom prst="rect">
            <a:avLst/>
          </a:prstGeom>
          <a:noFill/>
          <a:ln w="28575"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30729" name="Text Box 9"/>
          <p:cNvSpPr txBox="1">
            <a:spLocks noChangeArrowheads="1"/>
          </p:cNvSpPr>
          <p:nvPr/>
        </p:nvSpPr>
        <p:spPr bwMode="auto">
          <a:xfrm>
            <a:off x="5600700" y="2530475"/>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400" b="1">
                <a:solidFill>
                  <a:srgbClr val="3399FF"/>
                </a:solidFill>
              </a:rPr>
              <a:t>Create reserves</a:t>
            </a:r>
          </a:p>
        </p:txBody>
      </p:sp>
      <p:sp>
        <p:nvSpPr>
          <p:cNvPr id="30730" name="Rectangle 10"/>
          <p:cNvSpPr>
            <a:spLocks noChangeArrowheads="1"/>
          </p:cNvSpPr>
          <p:nvPr/>
        </p:nvSpPr>
        <p:spPr bwMode="auto">
          <a:xfrm>
            <a:off x="5510213" y="2473325"/>
            <a:ext cx="2925762" cy="481013"/>
          </a:xfrm>
          <a:prstGeom prst="rect">
            <a:avLst/>
          </a:prstGeom>
          <a:noFill/>
          <a:ln w="28575"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30731" name="Text Box 11"/>
          <p:cNvSpPr txBox="1">
            <a:spLocks noChangeArrowheads="1"/>
          </p:cNvSpPr>
          <p:nvPr/>
        </p:nvSpPr>
        <p:spPr bwMode="auto">
          <a:xfrm>
            <a:off x="5545138" y="3176588"/>
            <a:ext cx="2865437"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400" b="1">
                <a:solidFill>
                  <a:srgbClr val="3399FF"/>
                </a:solidFill>
              </a:rPr>
              <a:t>Complete activities</a:t>
            </a:r>
          </a:p>
        </p:txBody>
      </p:sp>
      <p:sp>
        <p:nvSpPr>
          <p:cNvPr id="30732" name="Rectangle 12"/>
          <p:cNvSpPr>
            <a:spLocks noChangeArrowheads="1"/>
          </p:cNvSpPr>
          <p:nvPr/>
        </p:nvSpPr>
        <p:spPr bwMode="auto">
          <a:xfrm>
            <a:off x="5510213" y="3128963"/>
            <a:ext cx="2925762" cy="481012"/>
          </a:xfrm>
          <a:prstGeom prst="rect">
            <a:avLst/>
          </a:prstGeom>
          <a:noFill/>
          <a:ln w="28575"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30733" name="Text Box 13"/>
          <p:cNvSpPr txBox="1">
            <a:spLocks noChangeArrowheads="1"/>
          </p:cNvSpPr>
          <p:nvPr/>
        </p:nvSpPr>
        <p:spPr bwMode="auto">
          <a:xfrm>
            <a:off x="5600700" y="4732338"/>
            <a:ext cx="2743200" cy="73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400" b="1">
                <a:solidFill>
                  <a:srgbClr val="3399FF"/>
                </a:solidFill>
              </a:rPr>
              <a:t>Make payments/ Issue checks</a:t>
            </a:r>
          </a:p>
        </p:txBody>
      </p:sp>
      <p:sp>
        <p:nvSpPr>
          <p:cNvPr id="30734" name="Rectangle 14"/>
          <p:cNvSpPr>
            <a:spLocks noChangeArrowheads="1"/>
          </p:cNvSpPr>
          <p:nvPr/>
        </p:nvSpPr>
        <p:spPr bwMode="auto">
          <a:xfrm>
            <a:off x="5510213" y="4675188"/>
            <a:ext cx="2925762" cy="798512"/>
          </a:xfrm>
          <a:prstGeom prst="rect">
            <a:avLst/>
          </a:prstGeom>
          <a:noFill/>
          <a:ln w="28575"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30735" name="Text Box 15"/>
          <p:cNvSpPr txBox="1">
            <a:spLocks noChangeArrowheads="1"/>
          </p:cNvSpPr>
          <p:nvPr/>
        </p:nvSpPr>
        <p:spPr bwMode="auto">
          <a:xfrm>
            <a:off x="5600700" y="5646738"/>
            <a:ext cx="2743200" cy="73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400" b="1">
                <a:solidFill>
                  <a:srgbClr val="3399FF"/>
                </a:solidFill>
              </a:rPr>
              <a:t>Close exposures and claim</a:t>
            </a:r>
          </a:p>
        </p:txBody>
      </p:sp>
      <p:sp>
        <p:nvSpPr>
          <p:cNvPr id="30736" name="Rectangle 16"/>
          <p:cNvSpPr>
            <a:spLocks noChangeArrowheads="1"/>
          </p:cNvSpPr>
          <p:nvPr/>
        </p:nvSpPr>
        <p:spPr bwMode="auto">
          <a:xfrm>
            <a:off x="5510213" y="5589588"/>
            <a:ext cx="2925762" cy="798512"/>
          </a:xfrm>
          <a:prstGeom prst="rect">
            <a:avLst/>
          </a:prstGeom>
          <a:noFill/>
          <a:ln w="28575"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grpSp>
        <p:nvGrpSpPr>
          <p:cNvPr id="2" name="Group 67"/>
          <p:cNvGrpSpPr>
            <a:grpSpLocks/>
          </p:cNvGrpSpPr>
          <p:nvPr/>
        </p:nvGrpSpPr>
        <p:grpSpPr bwMode="auto">
          <a:xfrm>
            <a:off x="3651250" y="1239838"/>
            <a:ext cx="1855788" cy="1349375"/>
            <a:chOff x="2300" y="781"/>
            <a:chExt cx="1169" cy="850"/>
          </a:xfrm>
        </p:grpSpPr>
        <p:sp>
          <p:nvSpPr>
            <p:cNvPr id="30778" name="Line 20"/>
            <p:cNvSpPr>
              <a:spLocks noChangeShapeType="1"/>
            </p:cNvSpPr>
            <p:nvPr/>
          </p:nvSpPr>
          <p:spPr bwMode="auto">
            <a:xfrm flipV="1">
              <a:off x="2305" y="781"/>
              <a:ext cx="1164" cy="246"/>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0779" name="Line 21"/>
            <p:cNvSpPr>
              <a:spLocks noChangeShapeType="1"/>
            </p:cNvSpPr>
            <p:nvPr/>
          </p:nvSpPr>
          <p:spPr bwMode="auto">
            <a:xfrm>
              <a:off x="2300" y="1090"/>
              <a:ext cx="1160" cy="22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0780" name="Line 22"/>
            <p:cNvSpPr>
              <a:spLocks noChangeShapeType="1"/>
            </p:cNvSpPr>
            <p:nvPr/>
          </p:nvSpPr>
          <p:spPr bwMode="auto">
            <a:xfrm>
              <a:off x="2308" y="1159"/>
              <a:ext cx="1144" cy="472"/>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grpSp>
        <p:nvGrpSpPr>
          <p:cNvPr id="3" name="Group 68"/>
          <p:cNvGrpSpPr>
            <a:grpSpLocks/>
          </p:cNvGrpSpPr>
          <p:nvPr/>
        </p:nvGrpSpPr>
        <p:grpSpPr bwMode="auto">
          <a:xfrm>
            <a:off x="3660775" y="2168525"/>
            <a:ext cx="1851025" cy="1671638"/>
            <a:chOff x="2306" y="1366"/>
            <a:chExt cx="1166" cy="1053"/>
          </a:xfrm>
        </p:grpSpPr>
        <p:sp>
          <p:nvSpPr>
            <p:cNvPr id="30774" name="Line 24"/>
            <p:cNvSpPr>
              <a:spLocks noChangeShapeType="1"/>
            </p:cNvSpPr>
            <p:nvPr/>
          </p:nvSpPr>
          <p:spPr bwMode="auto">
            <a:xfrm flipV="1">
              <a:off x="2314" y="1366"/>
              <a:ext cx="1155" cy="556"/>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0775" name="Line 25"/>
            <p:cNvSpPr>
              <a:spLocks noChangeShapeType="1"/>
            </p:cNvSpPr>
            <p:nvPr/>
          </p:nvSpPr>
          <p:spPr bwMode="auto">
            <a:xfrm flipV="1">
              <a:off x="2306" y="1673"/>
              <a:ext cx="1160" cy="301"/>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0776" name="Line 26"/>
            <p:cNvSpPr>
              <a:spLocks noChangeShapeType="1"/>
            </p:cNvSpPr>
            <p:nvPr/>
          </p:nvSpPr>
          <p:spPr bwMode="auto">
            <a:xfrm flipV="1">
              <a:off x="2311" y="2023"/>
              <a:ext cx="1155" cy="5"/>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0777" name="Line 27"/>
            <p:cNvSpPr>
              <a:spLocks noChangeShapeType="1"/>
            </p:cNvSpPr>
            <p:nvPr/>
          </p:nvSpPr>
          <p:spPr bwMode="auto">
            <a:xfrm>
              <a:off x="2315" y="2093"/>
              <a:ext cx="1157" cy="326"/>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grpSp>
        <p:nvGrpSpPr>
          <p:cNvPr id="4" name="Group 69"/>
          <p:cNvGrpSpPr>
            <a:grpSpLocks/>
          </p:cNvGrpSpPr>
          <p:nvPr/>
        </p:nvGrpSpPr>
        <p:grpSpPr bwMode="auto">
          <a:xfrm>
            <a:off x="3660775" y="2870200"/>
            <a:ext cx="1841500" cy="3198813"/>
            <a:chOff x="2306" y="1808"/>
            <a:chExt cx="1160" cy="2015"/>
          </a:xfrm>
        </p:grpSpPr>
        <p:sp>
          <p:nvSpPr>
            <p:cNvPr id="30769" name="Line 29"/>
            <p:cNvSpPr>
              <a:spLocks noChangeShapeType="1"/>
            </p:cNvSpPr>
            <p:nvPr/>
          </p:nvSpPr>
          <p:spPr bwMode="auto">
            <a:xfrm flipV="1">
              <a:off x="2318" y="2503"/>
              <a:ext cx="1148" cy="444"/>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0770" name="Line 30"/>
            <p:cNvSpPr>
              <a:spLocks noChangeShapeType="1"/>
            </p:cNvSpPr>
            <p:nvPr/>
          </p:nvSpPr>
          <p:spPr bwMode="auto">
            <a:xfrm flipV="1">
              <a:off x="2312" y="1808"/>
              <a:ext cx="1154" cy="1047"/>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0771" name="Line 31"/>
            <p:cNvSpPr>
              <a:spLocks noChangeShapeType="1"/>
            </p:cNvSpPr>
            <p:nvPr/>
          </p:nvSpPr>
          <p:spPr bwMode="auto">
            <a:xfrm flipV="1">
              <a:off x="2315" y="2096"/>
              <a:ext cx="1148" cy="807"/>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0772" name="Line 32"/>
            <p:cNvSpPr>
              <a:spLocks noChangeShapeType="1"/>
            </p:cNvSpPr>
            <p:nvPr/>
          </p:nvSpPr>
          <p:spPr bwMode="auto">
            <a:xfrm>
              <a:off x="2306" y="2992"/>
              <a:ext cx="1150" cy="47"/>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0773" name="Line 34"/>
            <p:cNvSpPr>
              <a:spLocks noChangeShapeType="1"/>
            </p:cNvSpPr>
            <p:nvPr/>
          </p:nvSpPr>
          <p:spPr bwMode="auto">
            <a:xfrm>
              <a:off x="2314" y="3112"/>
              <a:ext cx="1152" cy="711"/>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sp>
        <p:nvSpPr>
          <p:cNvPr id="30740" name="Text Box 35"/>
          <p:cNvSpPr txBox="1">
            <a:spLocks noChangeArrowheads="1"/>
          </p:cNvSpPr>
          <p:nvPr/>
        </p:nvSpPr>
        <p:spPr bwMode="auto">
          <a:xfrm>
            <a:off x="581025" y="682625"/>
            <a:ext cx="287655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1800" b="1">
                <a:solidFill>
                  <a:srgbClr val="CC3399"/>
                </a:solidFill>
              </a:rPr>
              <a:t>Business Process</a:t>
            </a:r>
          </a:p>
        </p:txBody>
      </p:sp>
      <p:sp>
        <p:nvSpPr>
          <p:cNvPr id="30741" name="Text Box 36"/>
          <p:cNvSpPr txBox="1">
            <a:spLocks noChangeArrowheads="1"/>
          </p:cNvSpPr>
          <p:nvPr/>
        </p:nvSpPr>
        <p:spPr bwMode="auto">
          <a:xfrm>
            <a:off x="5519738" y="701675"/>
            <a:ext cx="287655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1800" b="1">
                <a:solidFill>
                  <a:srgbClr val="3399FF"/>
                </a:solidFill>
              </a:rPr>
              <a:t>Functional Process</a:t>
            </a:r>
          </a:p>
        </p:txBody>
      </p:sp>
      <p:grpSp>
        <p:nvGrpSpPr>
          <p:cNvPr id="30742" name="Group 37"/>
          <p:cNvGrpSpPr>
            <a:grpSpLocks/>
          </p:cNvGrpSpPr>
          <p:nvPr/>
        </p:nvGrpSpPr>
        <p:grpSpPr bwMode="auto">
          <a:xfrm>
            <a:off x="8367713" y="34925"/>
            <a:ext cx="741362" cy="792163"/>
            <a:chOff x="3777" y="1768"/>
            <a:chExt cx="467" cy="499"/>
          </a:xfrm>
        </p:grpSpPr>
        <p:sp>
          <p:nvSpPr>
            <p:cNvPr id="30767" name="Rectangle 38"/>
            <p:cNvSpPr>
              <a:spLocks noChangeArrowheads="1"/>
            </p:cNvSpPr>
            <p:nvPr/>
          </p:nvSpPr>
          <p:spPr bwMode="hidden">
            <a:xfrm>
              <a:off x="3777" y="1768"/>
              <a:ext cx="467" cy="499"/>
            </a:xfrm>
            <a:prstGeom prst="rect">
              <a:avLst/>
            </a:prstGeom>
            <a:solidFill>
              <a:schemeClr val="tx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30768" name="AutoShape 39"/>
            <p:cNvSpPr>
              <a:spLocks noChangeArrowheads="1"/>
            </p:cNvSpPr>
            <p:nvPr/>
          </p:nvSpPr>
          <p:spPr bwMode="hidden">
            <a:xfrm rot="18896145" flipH="1">
              <a:off x="3789" y="1841"/>
              <a:ext cx="353" cy="353"/>
            </a:xfrm>
            <a:prstGeom prst="rtTriangle">
              <a:avLst/>
            </a:prstGeom>
            <a:solidFill>
              <a:srgbClr val="33CC33"/>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grpSp>
      <p:grpSp>
        <p:nvGrpSpPr>
          <p:cNvPr id="6" name="Group 40"/>
          <p:cNvGrpSpPr>
            <a:grpSpLocks/>
          </p:cNvGrpSpPr>
          <p:nvPr/>
        </p:nvGrpSpPr>
        <p:grpSpPr bwMode="auto">
          <a:xfrm>
            <a:off x="8367713" y="34925"/>
            <a:ext cx="741362" cy="792163"/>
            <a:chOff x="2967" y="1718"/>
            <a:chExt cx="467" cy="499"/>
          </a:xfrm>
        </p:grpSpPr>
        <p:sp>
          <p:nvSpPr>
            <p:cNvPr id="30765" name="Rectangle 41"/>
            <p:cNvSpPr>
              <a:spLocks noChangeArrowheads="1"/>
            </p:cNvSpPr>
            <p:nvPr/>
          </p:nvSpPr>
          <p:spPr bwMode="hidden">
            <a:xfrm>
              <a:off x="2967" y="1718"/>
              <a:ext cx="467" cy="499"/>
            </a:xfrm>
            <a:prstGeom prst="rect">
              <a:avLst/>
            </a:prstGeom>
            <a:solidFill>
              <a:schemeClr val="tx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30766" name="Rectangle 42"/>
            <p:cNvSpPr>
              <a:spLocks noChangeArrowheads="1"/>
            </p:cNvSpPr>
            <p:nvPr/>
          </p:nvSpPr>
          <p:spPr bwMode="hidden">
            <a:xfrm>
              <a:off x="3043" y="1810"/>
              <a:ext cx="315" cy="315"/>
            </a:xfrm>
            <a:prstGeom prst="rect">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grpSp>
      <p:sp>
        <p:nvSpPr>
          <p:cNvPr id="30744" name="Rectangle 43"/>
          <p:cNvSpPr>
            <a:spLocks noChangeArrowheads="1"/>
          </p:cNvSpPr>
          <p:nvPr/>
        </p:nvSpPr>
        <p:spPr bwMode="auto">
          <a:xfrm>
            <a:off x="733425" y="1493838"/>
            <a:ext cx="2925763" cy="481012"/>
          </a:xfrm>
          <a:prstGeom prst="rect">
            <a:avLst/>
          </a:prstGeom>
          <a:noFill/>
          <a:ln w="28575"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30745" name="Text Box 44"/>
          <p:cNvSpPr txBox="1">
            <a:spLocks noChangeArrowheads="1"/>
          </p:cNvSpPr>
          <p:nvPr/>
        </p:nvSpPr>
        <p:spPr bwMode="auto">
          <a:xfrm>
            <a:off x="650875" y="1550988"/>
            <a:ext cx="30924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400" b="1">
                <a:solidFill>
                  <a:srgbClr val="CC3399"/>
                </a:solidFill>
              </a:rPr>
              <a:t>Intake</a:t>
            </a:r>
          </a:p>
        </p:txBody>
      </p:sp>
      <p:sp>
        <p:nvSpPr>
          <p:cNvPr id="30746" name="Line 45"/>
          <p:cNvSpPr>
            <a:spLocks noChangeShapeType="1"/>
          </p:cNvSpPr>
          <p:nvPr/>
        </p:nvSpPr>
        <p:spPr bwMode="auto">
          <a:xfrm>
            <a:off x="2197100" y="1962150"/>
            <a:ext cx="0" cy="1012825"/>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0747" name="Rectangle 46"/>
          <p:cNvSpPr>
            <a:spLocks noChangeArrowheads="1"/>
          </p:cNvSpPr>
          <p:nvPr/>
        </p:nvSpPr>
        <p:spPr bwMode="auto">
          <a:xfrm>
            <a:off x="733425" y="2992438"/>
            <a:ext cx="2925763" cy="481012"/>
          </a:xfrm>
          <a:prstGeom prst="rect">
            <a:avLst/>
          </a:prstGeom>
          <a:noFill/>
          <a:ln w="28575"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30748" name="Rectangle 47"/>
          <p:cNvSpPr>
            <a:spLocks noChangeArrowheads="1"/>
          </p:cNvSpPr>
          <p:nvPr/>
        </p:nvSpPr>
        <p:spPr bwMode="auto">
          <a:xfrm>
            <a:off x="733425" y="4491038"/>
            <a:ext cx="2925763" cy="481012"/>
          </a:xfrm>
          <a:prstGeom prst="rect">
            <a:avLst/>
          </a:prstGeom>
          <a:noFill/>
          <a:ln w="28575"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30749" name="Text Box 48"/>
          <p:cNvSpPr txBox="1">
            <a:spLocks noChangeArrowheads="1"/>
          </p:cNvSpPr>
          <p:nvPr/>
        </p:nvSpPr>
        <p:spPr bwMode="auto">
          <a:xfrm>
            <a:off x="650875" y="3049588"/>
            <a:ext cx="30924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400" b="1">
                <a:solidFill>
                  <a:srgbClr val="CC3399"/>
                </a:solidFill>
              </a:rPr>
              <a:t>Adjudication</a:t>
            </a:r>
          </a:p>
        </p:txBody>
      </p:sp>
      <p:sp>
        <p:nvSpPr>
          <p:cNvPr id="30750" name="Text Box 49"/>
          <p:cNvSpPr txBox="1">
            <a:spLocks noChangeArrowheads="1"/>
          </p:cNvSpPr>
          <p:nvPr/>
        </p:nvSpPr>
        <p:spPr bwMode="auto">
          <a:xfrm>
            <a:off x="960438" y="4548188"/>
            <a:ext cx="247332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400" b="1">
                <a:solidFill>
                  <a:srgbClr val="CC3399"/>
                </a:solidFill>
              </a:rPr>
              <a:t>Payment</a:t>
            </a:r>
          </a:p>
        </p:txBody>
      </p:sp>
      <p:sp>
        <p:nvSpPr>
          <p:cNvPr id="30751" name="Line 50"/>
          <p:cNvSpPr>
            <a:spLocks noChangeShapeType="1"/>
          </p:cNvSpPr>
          <p:nvPr/>
        </p:nvSpPr>
        <p:spPr bwMode="auto">
          <a:xfrm>
            <a:off x="2197100" y="3482975"/>
            <a:ext cx="0" cy="993775"/>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7" name="Group 70"/>
          <p:cNvGrpSpPr>
            <a:grpSpLocks/>
          </p:cNvGrpSpPr>
          <p:nvPr/>
        </p:nvGrpSpPr>
        <p:grpSpPr bwMode="auto">
          <a:xfrm>
            <a:off x="3646488" y="1243013"/>
            <a:ext cx="1868487" cy="4829175"/>
            <a:chOff x="2298" y="783"/>
            <a:chExt cx="1177" cy="3042"/>
          </a:xfrm>
        </p:grpSpPr>
        <p:sp>
          <p:nvSpPr>
            <p:cNvPr id="30753" name="Line 52"/>
            <p:cNvSpPr>
              <a:spLocks noChangeShapeType="1"/>
            </p:cNvSpPr>
            <p:nvPr/>
          </p:nvSpPr>
          <p:spPr bwMode="auto">
            <a:xfrm flipV="1">
              <a:off x="2303" y="783"/>
              <a:ext cx="1164" cy="246"/>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0754" name="Line 53"/>
            <p:cNvSpPr>
              <a:spLocks noChangeShapeType="1"/>
            </p:cNvSpPr>
            <p:nvPr/>
          </p:nvSpPr>
          <p:spPr bwMode="auto">
            <a:xfrm>
              <a:off x="2298" y="1092"/>
              <a:ext cx="1166" cy="22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0755" name="Line 54"/>
            <p:cNvSpPr>
              <a:spLocks noChangeShapeType="1"/>
            </p:cNvSpPr>
            <p:nvPr/>
          </p:nvSpPr>
          <p:spPr bwMode="auto">
            <a:xfrm>
              <a:off x="2306" y="1161"/>
              <a:ext cx="1154" cy="473"/>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0756" name="Line 55"/>
            <p:cNvSpPr>
              <a:spLocks noChangeShapeType="1"/>
            </p:cNvSpPr>
            <p:nvPr/>
          </p:nvSpPr>
          <p:spPr bwMode="auto">
            <a:xfrm flipV="1">
              <a:off x="2312" y="1367"/>
              <a:ext cx="1149" cy="557"/>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0757" name="Line 56"/>
            <p:cNvSpPr>
              <a:spLocks noChangeShapeType="1"/>
            </p:cNvSpPr>
            <p:nvPr/>
          </p:nvSpPr>
          <p:spPr bwMode="auto">
            <a:xfrm flipV="1">
              <a:off x="2304" y="1670"/>
              <a:ext cx="1171" cy="306"/>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0758" name="Line 57"/>
            <p:cNvSpPr>
              <a:spLocks noChangeShapeType="1"/>
            </p:cNvSpPr>
            <p:nvPr/>
          </p:nvSpPr>
          <p:spPr bwMode="auto">
            <a:xfrm flipV="1">
              <a:off x="2309" y="2030"/>
              <a:ext cx="1166" cy="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0759" name="Line 58"/>
            <p:cNvSpPr>
              <a:spLocks noChangeShapeType="1"/>
            </p:cNvSpPr>
            <p:nvPr/>
          </p:nvSpPr>
          <p:spPr bwMode="auto">
            <a:xfrm>
              <a:off x="2313" y="2095"/>
              <a:ext cx="1157" cy="326"/>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0760" name="Line 59"/>
            <p:cNvSpPr>
              <a:spLocks noChangeShapeType="1"/>
            </p:cNvSpPr>
            <p:nvPr/>
          </p:nvSpPr>
          <p:spPr bwMode="auto">
            <a:xfrm flipV="1">
              <a:off x="2316" y="2505"/>
              <a:ext cx="1148" cy="444"/>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0761" name="Line 60"/>
            <p:cNvSpPr>
              <a:spLocks noChangeShapeType="1"/>
            </p:cNvSpPr>
            <p:nvPr/>
          </p:nvSpPr>
          <p:spPr bwMode="auto">
            <a:xfrm flipV="1">
              <a:off x="2310" y="1810"/>
              <a:ext cx="1154" cy="1047"/>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0762" name="Line 61"/>
            <p:cNvSpPr>
              <a:spLocks noChangeShapeType="1"/>
            </p:cNvSpPr>
            <p:nvPr/>
          </p:nvSpPr>
          <p:spPr bwMode="auto">
            <a:xfrm flipV="1">
              <a:off x="2313" y="2098"/>
              <a:ext cx="1148" cy="807"/>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0763" name="Line 62"/>
            <p:cNvSpPr>
              <a:spLocks noChangeShapeType="1"/>
            </p:cNvSpPr>
            <p:nvPr/>
          </p:nvSpPr>
          <p:spPr bwMode="auto">
            <a:xfrm>
              <a:off x="2304" y="2994"/>
              <a:ext cx="1150" cy="47"/>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0764" name="Line 64"/>
            <p:cNvSpPr>
              <a:spLocks noChangeShapeType="1"/>
            </p:cNvSpPr>
            <p:nvPr/>
          </p:nvSpPr>
          <p:spPr bwMode="auto">
            <a:xfrm>
              <a:off x="2312" y="3114"/>
              <a:ext cx="1152" cy="711"/>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xit" presetSubtype="0" fill="hold" nodeType="clickEffect">
                                  <p:stCondLst>
                                    <p:cond delay="0"/>
                                  </p:stCondLst>
                                  <p:childTnLst>
                                    <p:set>
                                      <p:cBhvr>
                                        <p:cTn id="11" dur="1" fill="hold">
                                          <p:stCondLst>
                                            <p:cond delay="0"/>
                                          </p:stCondLst>
                                        </p:cTn>
                                        <p:tgtEl>
                                          <p:spTgt spid="2"/>
                                        </p:tgtEl>
                                        <p:attrNameLst>
                                          <p:attrName>style.visibility</p:attrName>
                                        </p:attrNameLst>
                                      </p:cBhvr>
                                      <p:to>
                                        <p:strVal val="hidden"/>
                                      </p:to>
                                    </p:set>
                                  </p:childTnLst>
                                </p:cTn>
                              </p:par>
                            </p:childTnLst>
                          </p:cTn>
                        </p:par>
                        <p:par>
                          <p:cTn id="12" fill="hold" nodeType="afterGroup">
                            <p:stCondLst>
                              <p:cond delay="0"/>
                            </p:stCondLst>
                            <p:childTnLst>
                              <p:par>
                                <p:cTn id="13" presetID="22" presetClass="entr" presetSubtype="8" fill="hold" nodeType="after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wipe(left)">
                                      <p:cBhvr>
                                        <p:cTn id="15" dur="500"/>
                                        <p:tgtEl>
                                          <p:spTgt spid="3"/>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 presetClass="exit" presetSubtype="0" fill="hold" nodeType="clickEffect">
                                  <p:stCondLst>
                                    <p:cond delay="0"/>
                                  </p:stCondLst>
                                  <p:childTnLst>
                                    <p:set>
                                      <p:cBhvr>
                                        <p:cTn id="19" dur="1" fill="hold">
                                          <p:stCondLst>
                                            <p:cond delay="0"/>
                                          </p:stCondLst>
                                        </p:cTn>
                                        <p:tgtEl>
                                          <p:spTgt spid="3"/>
                                        </p:tgtEl>
                                        <p:attrNameLst>
                                          <p:attrName>style.visibility</p:attrName>
                                        </p:attrNameLst>
                                      </p:cBhvr>
                                      <p:to>
                                        <p:strVal val="hidden"/>
                                      </p:to>
                                    </p:set>
                                  </p:childTnLst>
                                </p:cTn>
                              </p:par>
                            </p:childTnLst>
                          </p:cTn>
                        </p:par>
                        <p:par>
                          <p:cTn id="20" fill="hold" nodeType="afterGroup">
                            <p:stCondLst>
                              <p:cond delay="0"/>
                            </p:stCondLst>
                            <p:childTnLst>
                              <p:par>
                                <p:cTn id="21" presetID="22" presetClass="entr" presetSubtype="8" fill="hold" nodeType="after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wipe(left)">
                                      <p:cBhvr>
                                        <p:cTn id="23" dur="500"/>
                                        <p:tgtEl>
                                          <p:spTgt spid="4"/>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1" presetClass="exit" presetSubtype="0" fill="hold" nodeType="clickEffect">
                                  <p:stCondLst>
                                    <p:cond delay="0"/>
                                  </p:stCondLst>
                                  <p:childTnLst>
                                    <p:set>
                                      <p:cBhvr>
                                        <p:cTn id="27" dur="1" fill="hold">
                                          <p:stCondLst>
                                            <p:cond delay="0"/>
                                          </p:stCondLst>
                                        </p:cTn>
                                        <p:tgtEl>
                                          <p:spTgt spid="4"/>
                                        </p:tgtEl>
                                        <p:attrNameLst>
                                          <p:attrName>style.visibility</p:attrName>
                                        </p:attrNameLst>
                                      </p:cBhvr>
                                      <p:to>
                                        <p:strVal val="hidden"/>
                                      </p:to>
                                    </p:set>
                                  </p:childTnLst>
                                </p:cTn>
                              </p:par>
                            </p:childTnLst>
                          </p:cTn>
                        </p:par>
                        <p:par>
                          <p:cTn id="28" fill="hold" nodeType="afterGroup">
                            <p:stCondLst>
                              <p:cond delay="0"/>
                            </p:stCondLst>
                            <p:childTnLst>
                              <p:par>
                                <p:cTn id="29" presetID="22" presetClass="entr" presetSubtype="8" fill="hold" nodeType="after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wipe(left)">
                                      <p:cBhvr>
                                        <p:cTn id="31" dur="500"/>
                                        <p:tgtEl>
                                          <p:spTgt spid="7"/>
                                        </p:tgtEl>
                                      </p:cBhvr>
                                    </p:animEffect>
                                  </p:childTnLst>
                                </p:cTn>
                              </p:par>
                            </p:childTnLst>
                          </p:cTn>
                        </p:par>
                        <p:par>
                          <p:cTn id="32" fill="hold" nodeType="afterGroup">
                            <p:stCondLst>
                              <p:cond delay="500"/>
                            </p:stCondLst>
                            <p:childTnLst>
                              <p:par>
                                <p:cTn id="33" presetID="17" presetClass="entr" presetSubtype="10" fill="hold" nodeType="afterEffect">
                                  <p:stCondLst>
                                    <p:cond delay="0"/>
                                  </p:stCondLst>
                                  <p:childTnLst>
                                    <p:set>
                                      <p:cBhvr>
                                        <p:cTn id="34" dur="1" fill="hold">
                                          <p:stCondLst>
                                            <p:cond delay="0"/>
                                          </p:stCondLst>
                                        </p:cTn>
                                        <p:tgtEl>
                                          <p:spTgt spid="6"/>
                                        </p:tgtEl>
                                        <p:attrNameLst>
                                          <p:attrName>style.visibility</p:attrName>
                                        </p:attrNameLst>
                                      </p:cBhvr>
                                      <p:to>
                                        <p:strVal val="visible"/>
                                      </p:to>
                                    </p:set>
                                    <p:anim calcmode="lin" valueType="num">
                                      <p:cBhvr>
                                        <p:cTn id="35" dur="500" fill="hold"/>
                                        <p:tgtEl>
                                          <p:spTgt spid="6"/>
                                        </p:tgtEl>
                                        <p:attrNameLst>
                                          <p:attrName>ppt_w</p:attrName>
                                        </p:attrNameLst>
                                      </p:cBhvr>
                                      <p:tavLst>
                                        <p:tav tm="0">
                                          <p:val>
                                            <p:fltVal val="0"/>
                                          </p:val>
                                        </p:tav>
                                        <p:tav tm="100000">
                                          <p:val>
                                            <p:strVal val="#ppt_w"/>
                                          </p:val>
                                        </p:tav>
                                      </p:tavLst>
                                    </p:anim>
                                    <p:anim calcmode="lin" valueType="num">
                                      <p:cBhvr>
                                        <p:cTn id="36" dur="500" fill="hold"/>
                                        <p:tgtEl>
                                          <p:spTgt spid="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smtClean="0"/>
              <a:t>Lesson outline</a:t>
            </a:r>
          </a:p>
        </p:txBody>
      </p:sp>
      <p:sp>
        <p:nvSpPr>
          <p:cNvPr id="6147" name="Rectangle 3"/>
          <p:cNvSpPr>
            <a:spLocks noGrp="1" noChangeArrowheads="1"/>
          </p:cNvSpPr>
          <p:nvPr>
            <p:ph idx="1"/>
          </p:nvPr>
        </p:nvSpPr>
        <p:spPr/>
        <p:txBody>
          <a:bodyPr/>
          <a:lstStyle/>
          <a:p>
            <a:pPr>
              <a:lnSpc>
                <a:spcPct val="150000"/>
              </a:lnSpc>
              <a:buFont typeface="Arial" charset="0"/>
              <a:buChar char="•"/>
            </a:pPr>
            <a:r>
              <a:rPr lang="en-US" sz="2800" dirty="0">
                <a:solidFill>
                  <a:srgbClr val="C0C0C0"/>
                </a:solidFill>
              </a:rPr>
              <a:t>Claims processing - business perspective</a:t>
            </a:r>
          </a:p>
          <a:p>
            <a:pPr>
              <a:lnSpc>
                <a:spcPct val="150000"/>
              </a:lnSpc>
              <a:buFont typeface="Arial" charset="0"/>
              <a:buChar char="•"/>
            </a:pPr>
            <a:r>
              <a:rPr lang="en-US" sz="2800" dirty="0">
                <a:solidFill>
                  <a:srgbClr val="C0C0C0"/>
                </a:solidFill>
              </a:rPr>
              <a:t>Claims processing - functional perspective</a:t>
            </a:r>
          </a:p>
          <a:p>
            <a:pPr>
              <a:lnSpc>
                <a:spcPct val="150000"/>
              </a:lnSpc>
              <a:buFont typeface="Arial" charset="0"/>
              <a:buChar char="•"/>
            </a:pPr>
            <a:r>
              <a:rPr lang="en-US" sz="2800" dirty="0"/>
              <a:t>The claim intake process</a:t>
            </a:r>
          </a:p>
          <a:p>
            <a:pPr>
              <a:lnSpc>
                <a:spcPct val="150000"/>
              </a:lnSpc>
              <a:buFont typeface="Arial" charset="0"/>
              <a:buChar char="•"/>
            </a:pPr>
            <a:r>
              <a:rPr lang="en-US" sz="2800" dirty="0">
                <a:solidFill>
                  <a:srgbClr val="C0C0C0"/>
                </a:solidFill>
              </a:rPr>
              <a:t>Automated claim setup</a:t>
            </a:r>
          </a:p>
          <a:p>
            <a:pPr>
              <a:lnSpc>
                <a:spcPct val="150000"/>
              </a:lnSpc>
              <a:buFont typeface="Arial" charset="0"/>
              <a:buChar char="•"/>
            </a:pPr>
            <a:r>
              <a:rPr lang="en-US" sz="2800" dirty="0">
                <a:solidFill>
                  <a:srgbClr val="C0C0C0"/>
                </a:solidFill>
              </a:rPr>
              <a:t>New claim validation</a:t>
            </a:r>
          </a:p>
        </p:txBody>
      </p:sp>
    </p:spTree>
    <p:extLst>
      <p:ext uri="{BB962C8B-B14F-4D97-AF65-F5344CB8AC3E}">
        <p14:creationId xmlns:p14="http://schemas.microsoft.com/office/powerpoint/2010/main" val="1368868910"/>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AutoShape 2"/>
          <p:cNvSpPr>
            <a:spLocks noChangeArrowheads="1"/>
          </p:cNvSpPr>
          <p:nvPr/>
        </p:nvSpPr>
        <p:spPr bwMode="auto">
          <a:xfrm>
            <a:off x="4086225" y="803275"/>
            <a:ext cx="2728913" cy="2020888"/>
          </a:xfrm>
          <a:prstGeom prst="wedgeRectCallout">
            <a:avLst>
              <a:gd name="adj1" fmla="val -53315"/>
              <a:gd name="adj2" fmla="val 71759"/>
            </a:avLst>
          </a:prstGeom>
          <a:solidFill>
            <a:srgbClr val="FFFF99"/>
          </a:solidFill>
          <a:ln w="28575" algn="ctr">
            <a:solidFill>
              <a:schemeClr val="bg1"/>
            </a:solidFill>
            <a:miter lim="800000"/>
            <a:headEnd/>
            <a:tailEnd/>
          </a:ln>
        </p:spPr>
        <p:txBody>
          <a:bodyPr lIns="0" tIns="0" rIns="0" bIns="0" anchor="ctr"/>
          <a:lstStyle/>
          <a:p>
            <a:endParaRPr lang="en-US" sz="2400" b="1">
              <a:solidFill>
                <a:srgbClr val="FF0000"/>
              </a:solidFill>
            </a:endParaRPr>
          </a:p>
        </p:txBody>
      </p:sp>
      <p:grpSp>
        <p:nvGrpSpPr>
          <p:cNvPr id="7171" name="Group 3"/>
          <p:cNvGrpSpPr>
            <a:grpSpLocks/>
          </p:cNvGrpSpPr>
          <p:nvPr/>
        </p:nvGrpSpPr>
        <p:grpSpPr bwMode="auto">
          <a:xfrm>
            <a:off x="2347913" y="2516188"/>
            <a:ext cx="1403350" cy="1403350"/>
            <a:chOff x="1350" y="686"/>
            <a:chExt cx="1132" cy="1132"/>
          </a:xfrm>
        </p:grpSpPr>
        <p:sp>
          <p:nvSpPr>
            <p:cNvPr id="7211" name="AutoShape 4"/>
            <p:cNvSpPr>
              <a:spLocks noChangeArrowheads="1"/>
            </p:cNvSpPr>
            <p:nvPr/>
          </p:nvSpPr>
          <p:spPr bwMode="auto">
            <a:xfrm>
              <a:off x="1350" y="686"/>
              <a:ext cx="1132" cy="1132"/>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pic>
          <p:nvPicPr>
            <p:cNvPr id="7212" name="Picture 5" descr="j015193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3" y="783"/>
              <a:ext cx="38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7172" name="Group 6"/>
          <p:cNvGrpSpPr>
            <a:grpSpLocks/>
          </p:cNvGrpSpPr>
          <p:nvPr/>
        </p:nvGrpSpPr>
        <p:grpSpPr bwMode="auto">
          <a:xfrm flipH="1">
            <a:off x="3114675" y="2895600"/>
            <a:ext cx="914400" cy="1150938"/>
            <a:chOff x="4325" y="1984"/>
            <a:chExt cx="359" cy="452"/>
          </a:xfrm>
        </p:grpSpPr>
        <p:sp>
          <p:nvSpPr>
            <p:cNvPr id="7209" name="Freeform 7"/>
            <p:cNvSpPr>
              <a:spLocks/>
            </p:cNvSpPr>
            <p:nvPr/>
          </p:nvSpPr>
          <p:spPr bwMode="auto">
            <a:xfrm>
              <a:off x="4325" y="1984"/>
              <a:ext cx="359" cy="452"/>
            </a:xfrm>
            <a:custGeom>
              <a:avLst/>
              <a:gdLst>
                <a:gd name="T0" fmla="*/ 5 w 717"/>
                <a:gd name="T1" fmla="*/ 4 h 906"/>
                <a:gd name="T2" fmla="*/ 4 w 717"/>
                <a:gd name="T3" fmla="*/ 5 h 906"/>
                <a:gd name="T4" fmla="*/ 3 w 717"/>
                <a:gd name="T5" fmla="*/ 3 h 906"/>
                <a:gd name="T6" fmla="*/ 3 w 717"/>
                <a:gd name="T7" fmla="*/ 2 h 906"/>
                <a:gd name="T8" fmla="*/ 2 w 717"/>
                <a:gd name="T9" fmla="*/ 1 h 906"/>
                <a:gd name="T10" fmla="*/ 2 w 717"/>
                <a:gd name="T11" fmla="*/ 1 h 906"/>
                <a:gd name="T12" fmla="*/ 1 w 717"/>
                <a:gd name="T13" fmla="*/ 0 h 906"/>
                <a:gd name="T14" fmla="*/ 1 w 717"/>
                <a:gd name="T15" fmla="*/ 0 h 906"/>
                <a:gd name="T16" fmla="*/ 1 w 717"/>
                <a:gd name="T17" fmla="*/ 0 h 906"/>
                <a:gd name="T18" fmla="*/ 1 w 717"/>
                <a:gd name="T19" fmla="*/ 0 h 906"/>
                <a:gd name="T20" fmla="*/ 1 w 717"/>
                <a:gd name="T21" fmla="*/ 0 h 906"/>
                <a:gd name="T22" fmla="*/ 1 w 717"/>
                <a:gd name="T23" fmla="*/ 0 h 906"/>
                <a:gd name="T24" fmla="*/ 0 w 717"/>
                <a:gd name="T25" fmla="*/ 0 h 906"/>
                <a:gd name="T26" fmla="*/ 0 w 717"/>
                <a:gd name="T27" fmla="*/ 0 h 906"/>
                <a:gd name="T28" fmla="*/ 1 w 717"/>
                <a:gd name="T29" fmla="*/ 0 h 906"/>
                <a:gd name="T30" fmla="*/ 1 w 717"/>
                <a:gd name="T31" fmla="*/ 1 h 906"/>
                <a:gd name="T32" fmla="*/ 1 w 717"/>
                <a:gd name="T33" fmla="*/ 1 h 906"/>
                <a:gd name="T34" fmla="*/ 1 w 717"/>
                <a:gd name="T35" fmla="*/ 1 h 906"/>
                <a:gd name="T36" fmla="*/ 1 w 717"/>
                <a:gd name="T37" fmla="*/ 1 h 906"/>
                <a:gd name="T38" fmla="*/ 1 w 717"/>
                <a:gd name="T39" fmla="*/ 1 h 906"/>
                <a:gd name="T40" fmla="*/ 1 w 717"/>
                <a:gd name="T41" fmla="*/ 2 h 906"/>
                <a:gd name="T42" fmla="*/ 1 w 717"/>
                <a:gd name="T43" fmla="*/ 2 h 906"/>
                <a:gd name="T44" fmla="*/ 1 w 717"/>
                <a:gd name="T45" fmla="*/ 2 h 906"/>
                <a:gd name="T46" fmla="*/ 1 w 717"/>
                <a:gd name="T47" fmla="*/ 2 h 906"/>
                <a:gd name="T48" fmla="*/ 1 w 717"/>
                <a:gd name="T49" fmla="*/ 3 h 906"/>
                <a:gd name="T50" fmla="*/ 2 w 717"/>
                <a:gd name="T51" fmla="*/ 3 h 906"/>
                <a:gd name="T52" fmla="*/ 2 w 717"/>
                <a:gd name="T53" fmla="*/ 4 h 906"/>
                <a:gd name="T54" fmla="*/ 2 w 717"/>
                <a:gd name="T55" fmla="*/ 4 h 906"/>
                <a:gd name="T56" fmla="*/ 2 w 717"/>
                <a:gd name="T57" fmla="*/ 4 h 906"/>
                <a:gd name="T58" fmla="*/ 3 w 717"/>
                <a:gd name="T59" fmla="*/ 5 h 906"/>
                <a:gd name="T60" fmla="*/ 3 w 717"/>
                <a:gd name="T61" fmla="*/ 5 h 906"/>
                <a:gd name="T62" fmla="*/ 4 w 717"/>
                <a:gd name="T63" fmla="*/ 6 h 906"/>
                <a:gd name="T64" fmla="*/ 4 w 717"/>
                <a:gd name="T65" fmla="*/ 6 h 906"/>
                <a:gd name="T66" fmla="*/ 5 w 717"/>
                <a:gd name="T67" fmla="*/ 7 h 906"/>
                <a:gd name="T68" fmla="*/ 5 w 717"/>
                <a:gd name="T69" fmla="*/ 7 h 906"/>
                <a:gd name="T70" fmla="*/ 6 w 717"/>
                <a:gd name="T71" fmla="*/ 6 h 906"/>
                <a:gd name="T72" fmla="*/ 5 w 717"/>
                <a:gd name="T73" fmla="*/ 4 h 90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717"/>
                <a:gd name="T112" fmla="*/ 0 h 906"/>
                <a:gd name="T113" fmla="*/ 717 w 717"/>
                <a:gd name="T114" fmla="*/ 906 h 90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717" h="906">
                  <a:moveTo>
                    <a:pt x="568" y="604"/>
                  </a:moveTo>
                  <a:lnTo>
                    <a:pt x="488" y="663"/>
                  </a:lnTo>
                  <a:lnTo>
                    <a:pt x="302" y="411"/>
                  </a:lnTo>
                  <a:lnTo>
                    <a:pt x="362" y="367"/>
                  </a:lnTo>
                  <a:lnTo>
                    <a:pt x="189" y="133"/>
                  </a:lnTo>
                  <a:lnTo>
                    <a:pt x="148" y="164"/>
                  </a:lnTo>
                  <a:lnTo>
                    <a:pt x="33" y="7"/>
                  </a:lnTo>
                  <a:lnTo>
                    <a:pt x="27" y="3"/>
                  </a:lnTo>
                  <a:lnTo>
                    <a:pt x="21" y="0"/>
                  </a:lnTo>
                  <a:lnTo>
                    <a:pt x="14" y="0"/>
                  </a:lnTo>
                  <a:lnTo>
                    <a:pt x="7" y="4"/>
                  </a:lnTo>
                  <a:lnTo>
                    <a:pt x="3" y="10"/>
                  </a:lnTo>
                  <a:lnTo>
                    <a:pt x="0" y="15"/>
                  </a:lnTo>
                  <a:lnTo>
                    <a:pt x="0" y="22"/>
                  </a:lnTo>
                  <a:lnTo>
                    <a:pt x="4" y="29"/>
                  </a:lnTo>
                  <a:lnTo>
                    <a:pt x="119" y="185"/>
                  </a:lnTo>
                  <a:lnTo>
                    <a:pt x="71" y="220"/>
                  </a:lnTo>
                  <a:lnTo>
                    <a:pt x="71" y="229"/>
                  </a:lnTo>
                  <a:lnTo>
                    <a:pt x="71" y="234"/>
                  </a:lnTo>
                  <a:lnTo>
                    <a:pt x="72" y="248"/>
                  </a:lnTo>
                  <a:lnTo>
                    <a:pt x="74" y="270"/>
                  </a:lnTo>
                  <a:lnTo>
                    <a:pt x="79" y="299"/>
                  </a:lnTo>
                  <a:lnTo>
                    <a:pt x="86" y="335"/>
                  </a:lnTo>
                  <a:lnTo>
                    <a:pt x="96" y="375"/>
                  </a:lnTo>
                  <a:lnTo>
                    <a:pt x="112" y="420"/>
                  </a:lnTo>
                  <a:lnTo>
                    <a:pt x="133" y="468"/>
                  </a:lnTo>
                  <a:lnTo>
                    <a:pt x="158" y="520"/>
                  </a:lnTo>
                  <a:lnTo>
                    <a:pt x="192" y="575"/>
                  </a:lnTo>
                  <a:lnTo>
                    <a:pt x="232" y="631"/>
                  </a:lnTo>
                  <a:lnTo>
                    <a:pt x="280" y="687"/>
                  </a:lnTo>
                  <a:lnTo>
                    <a:pt x="338" y="742"/>
                  </a:lnTo>
                  <a:lnTo>
                    <a:pt x="405" y="798"/>
                  </a:lnTo>
                  <a:lnTo>
                    <a:pt x="482" y="851"/>
                  </a:lnTo>
                  <a:lnTo>
                    <a:pt x="571" y="901"/>
                  </a:lnTo>
                  <a:lnTo>
                    <a:pt x="580" y="906"/>
                  </a:lnTo>
                  <a:lnTo>
                    <a:pt x="717" y="806"/>
                  </a:lnTo>
                  <a:lnTo>
                    <a:pt x="568" y="60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210" name="Freeform 8"/>
            <p:cNvSpPr>
              <a:spLocks/>
            </p:cNvSpPr>
            <p:nvPr/>
          </p:nvSpPr>
          <p:spPr bwMode="auto">
            <a:xfrm>
              <a:off x="4378" y="2075"/>
              <a:ext cx="281" cy="341"/>
            </a:xfrm>
            <a:custGeom>
              <a:avLst/>
              <a:gdLst>
                <a:gd name="T0" fmla="*/ 4 w 562"/>
                <a:gd name="T1" fmla="*/ 6 h 682"/>
                <a:gd name="T2" fmla="*/ 3 w 562"/>
                <a:gd name="T3" fmla="*/ 5 h 682"/>
                <a:gd name="T4" fmla="*/ 3 w 562"/>
                <a:gd name="T5" fmla="*/ 5 h 682"/>
                <a:gd name="T6" fmla="*/ 3 w 562"/>
                <a:gd name="T7" fmla="*/ 5 h 682"/>
                <a:gd name="T8" fmla="*/ 2 w 562"/>
                <a:gd name="T9" fmla="*/ 4 h 682"/>
                <a:gd name="T10" fmla="*/ 2 w 562"/>
                <a:gd name="T11" fmla="*/ 4 h 682"/>
                <a:gd name="T12" fmla="*/ 1 w 562"/>
                <a:gd name="T13" fmla="*/ 3 h 682"/>
                <a:gd name="T14" fmla="*/ 1 w 562"/>
                <a:gd name="T15" fmla="*/ 3 h 682"/>
                <a:gd name="T16" fmla="*/ 1 w 562"/>
                <a:gd name="T17" fmla="*/ 3 h 682"/>
                <a:gd name="T18" fmla="*/ 1 w 562"/>
                <a:gd name="T19" fmla="*/ 3 h 682"/>
                <a:gd name="T20" fmla="*/ 1 w 562"/>
                <a:gd name="T21" fmla="*/ 2 h 682"/>
                <a:gd name="T22" fmla="*/ 1 w 562"/>
                <a:gd name="T23" fmla="*/ 2 h 682"/>
                <a:gd name="T24" fmla="*/ 1 w 562"/>
                <a:gd name="T25" fmla="*/ 2 h 682"/>
                <a:gd name="T26" fmla="*/ 1 w 562"/>
                <a:gd name="T27" fmla="*/ 1 h 682"/>
                <a:gd name="T28" fmla="*/ 1 w 562"/>
                <a:gd name="T29" fmla="*/ 1 h 682"/>
                <a:gd name="T30" fmla="*/ 1 w 562"/>
                <a:gd name="T31" fmla="*/ 1 h 682"/>
                <a:gd name="T32" fmla="*/ 0 w 562"/>
                <a:gd name="T33" fmla="*/ 1 h 682"/>
                <a:gd name="T34" fmla="*/ 1 w 562"/>
                <a:gd name="T35" fmla="*/ 0 h 682"/>
                <a:gd name="T36" fmla="*/ 2 w 562"/>
                <a:gd name="T37" fmla="*/ 2 h 682"/>
                <a:gd name="T38" fmla="*/ 1 w 562"/>
                <a:gd name="T39" fmla="*/ 2 h 682"/>
                <a:gd name="T40" fmla="*/ 3 w 562"/>
                <a:gd name="T41" fmla="*/ 5 h 682"/>
                <a:gd name="T42" fmla="*/ 4 w 562"/>
                <a:gd name="T43" fmla="*/ 4 h 682"/>
                <a:gd name="T44" fmla="*/ 5 w 562"/>
                <a:gd name="T45" fmla="*/ 5 h 682"/>
                <a:gd name="T46" fmla="*/ 4 w 562"/>
                <a:gd name="T47" fmla="*/ 6 h 682"/>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562"/>
                <a:gd name="T73" fmla="*/ 0 h 682"/>
                <a:gd name="T74" fmla="*/ 562 w 562"/>
                <a:gd name="T75" fmla="*/ 682 h 682"/>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562" h="682">
                  <a:moveTo>
                    <a:pt x="472" y="682"/>
                  </a:moveTo>
                  <a:lnTo>
                    <a:pt x="394" y="637"/>
                  </a:lnTo>
                  <a:lnTo>
                    <a:pt x="328" y="591"/>
                  </a:lnTo>
                  <a:lnTo>
                    <a:pt x="268" y="544"/>
                  </a:lnTo>
                  <a:lnTo>
                    <a:pt x="216" y="496"/>
                  </a:lnTo>
                  <a:lnTo>
                    <a:pt x="171" y="446"/>
                  </a:lnTo>
                  <a:lnTo>
                    <a:pt x="133" y="398"/>
                  </a:lnTo>
                  <a:lnTo>
                    <a:pt x="101" y="351"/>
                  </a:lnTo>
                  <a:lnTo>
                    <a:pt x="75" y="305"/>
                  </a:lnTo>
                  <a:lnTo>
                    <a:pt x="53" y="260"/>
                  </a:lnTo>
                  <a:lnTo>
                    <a:pt x="37" y="218"/>
                  </a:lnTo>
                  <a:lnTo>
                    <a:pt x="23" y="180"/>
                  </a:lnTo>
                  <a:lnTo>
                    <a:pt x="14" y="146"/>
                  </a:lnTo>
                  <a:lnTo>
                    <a:pt x="8" y="116"/>
                  </a:lnTo>
                  <a:lnTo>
                    <a:pt x="4" y="90"/>
                  </a:lnTo>
                  <a:lnTo>
                    <a:pt x="1" y="70"/>
                  </a:lnTo>
                  <a:lnTo>
                    <a:pt x="0" y="56"/>
                  </a:lnTo>
                  <a:lnTo>
                    <a:pt x="76" y="0"/>
                  </a:lnTo>
                  <a:lnTo>
                    <a:pt x="205" y="178"/>
                  </a:lnTo>
                  <a:lnTo>
                    <a:pt x="147" y="222"/>
                  </a:lnTo>
                  <a:lnTo>
                    <a:pt x="374" y="532"/>
                  </a:lnTo>
                  <a:lnTo>
                    <a:pt x="456" y="472"/>
                  </a:lnTo>
                  <a:lnTo>
                    <a:pt x="562" y="616"/>
                  </a:lnTo>
                  <a:lnTo>
                    <a:pt x="472" y="682"/>
                  </a:lnTo>
                  <a:close/>
                </a:path>
              </a:pathLst>
            </a:custGeom>
            <a:solidFill>
              <a:srgbClr val="FFFF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7173" name="Rectangle 9"/>
          <p:cNvSpPr>
            <a:spLocks noGrp="1" noChangeArrowheads="1"/>
          </p:cNvSpPr>
          <p:nvPr>
            <p:ph type="title"/>
          </p:nvPr>
        </p:nvSpPr>
        <p:spPr/>
        <p:txBody>
          <a:bodyPr/>
          <a:lstStyle/>
          <a:p>
            <a:pPr eaLnBrk="1" hangingPunct="1"/>
            <a:r>
              <a:rPr lang="en-US" smtClean="0"/>
              <a:t>First notice of loss (FNOL)</a:t>
            </a:r>
          </a:p>
        </p:txBody>
      </p:sp>
      <p:sp>
        <p:nvSpPr>
          <p:cNvPr id="7174" name="Rectangle 10"/>
          <p:cNvSpPr>
            <a:spLocks noGrp="1" noChangeArrowheads="1"/>
          </p:cNvSpPr>
          <p:nvPr>
            <p:ph idx="1"/>
          </p:nvPr>
        </p:nvSpPr>
        <p:spPr>
          <a:xfrm>
            <a:off x="519113" y="4357688"/>
            <a:ext cx="8318500" cy="2032000"/>
          </a:xfrm>
        </p:spPr>
        <p:txBody>
          <a:bodyPr/>
          <a:lstStyle/>
          <a:p>
            <a:pPr>
              <a:buFont typeface="Arial" charset="0"/>
              <a:buChar char="•"/>
            </a:pPr>
            <a:r>
              <a:rPr lang="en-US" dirty="0" smtClean="0"/>
              <a:t>First Notice of Loss is the event in which the carrier is informed of a potentially covered loss</a:t>
            </a:r>
          </a:p>
          <a:p>
            <a:pPr lvl="1"/>
            <a:r>
              <a:rPr lang="en-US" dirty="0" smtClean="0"/>
              <a:t>For workers' comp claims, also known as First Report of Injury (FROI) or First </a:t>
            </a:r>
            <a:r>
              <a:rPr lang="en-US" dirty="0" smtClean="0"/>
              <a:t>Report</a:t>
            </a:r>
            <a:r>
              <a:rPr lang="en-US" dirty="0" smtClean="0"/>
              <a:t> </a:t>
            </a:r>
            <a:r>
              <a:rPr lang="en-US" dirty="0" smtClean="0"/>
              <a:t>of Injury (</a:t>
            </a:r>
            <a:r>
              <a:rPr lang="en-US" dirty="0" smtClean="0"/>
              <a:t>FROI</a:t>
            </a:r>
            <a:r>
              <a:rPr lang="en-US" dirty="0" smtClean="0"/>
              <a:t>)</a:t>
            </a:r>
          </a:p>
        </p:txBody>
      </p:sp>
      <p:grpSp>
        <p:nvGrpSpPr>
          <p:cNvPr id="7175" name="Group 11"/>
          <p:cNvGrpSpPr>
            <a:grpSpLocks/>
          </p:cNvGrpSpPr>
          <p:nvPr/>
        </p:nvGrpSpPr>
        <p:grpSpPr bwMode="auto">
          <a:xfrm>
            <a:off x="4214813" y="893763"/>
            <a:ext cx="2460625" cy="1812925"/>
            <a:chOff x="2083" y="1606"/>
            <a:chExt cx="1489" cy="1097"/>
          </a:xfrm>
        </p:grpSpPr>
        <p:sp>
          <p:nvSpPr>
            <p:cNvPr id="7176" name="Rectangle 12"/>
            <p:cNvSpPr>
              <a:spLocks noChangeArrowheads="1"/>
            </p:cNvSpPr>
            <p:nvPr/>
          </p:nvSpPr>
          <p:spPr bwMode="auto">
            <a:xfrm>
              <a:off x="2083" y="1606"/>
              <a:ext cx="1489" cy="1097"/>
            </a:xfrm>
            <a:prstGeom prst="rect">
              <a:avLst/>
            </a:prstGeom>
            <a:solidFill>
              <a:srgbClr val="B2B2B2"/>
            </a:solidFill>
            <a:ln w="12700" algn="ctr">
              <a:solidFill>
                <a:schemeClr val="bg1"/>
              </a:solidFill>
              <a:miter lim="800000"/>
              <a:headEnd/>
              <a:tailEnd/>
            </a:ln>
          </p:spPr>
          <p:txBody>
            <a:bodyPr lIns="0" tIns="0" rIns="0" bIns="0" anchor="ctr">
              <a:spAutoFit/>
            </a:bodyPr>
            <a:lstStyle/>
            <a:p>
              <a:endParaRPr lang="en-US"/>
            </a:p>
          </p:txBody>
        </p:sp>
        <p:sp>
          <p:nvSpPr>
            <p:cNvPr id="7177" name="Freeform 13"/>
            <p:cNvSpPr>
              <a:spLocks/>
            </p:cNvSpPr>
            <p:nvPr/>
          </p:nvSpPr>
          <p:spPr bwMode="auto">
            <a:xfrm>
              <a:off x="3351" y="2073"/>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7178" name="Freeform 14"/>
            <p:cNvSpPr>
              <a:spLocks/>
            </p:cNvSpPr>
            <p:nvPr/>
          </p:nvSpPr>
          <p:spPr bwMode="auto">
            <a:xfrm>
              <a:off x="3351" y="2259"/>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7179" name="Freeform 15"/>
            <p:cNvSpPr>
              <a:spLocks/>
            </p:cNvSpPr>
            <p:nvPr/>
          </p:nvSpPr>
          <p:spPr bwMode="auto">
            <a:xfrm>
              <a:off x="2238" y="2493"/>
              <a:ext cx="114" cy="207"/>
            </a:xfrm>
            <a:custGeom>
              <a:avLst/>
              <a:gdLst>
                <a:gd name="T0" fmla="*/ 66 w 114"/>
                <a:gd name="T1" fmla="*/ 0 h 207"/>
                <a:gd name="T2" fmla="*/ 0 w 114"/>
                <a:gd name="T3" fmla="*/ 207 h 207"/>
                <a:gd name="T4" fmla="*/ 54 w 114"/>
                <a:gd name="T5" fmla="*/ 207 h 207"/>
                <a:gd name="T6" fmla="*/ 114 w 114"/>
                <a:gd name="T7" fmla="*/ 18 h 207"/>
                <a:gd name="T8" fmla="*/ 66 w 114"/>
                <a:gd name="T9" fmla="*/ 0 h 207"/>
                <a:gd name="T10" fmla="*/ 0 60000 65536"/>
                <a:gd name="T11" fmla="*/ 0 60000 65536"/>
                <a:gd name="T12" fmla="*/ 0 60000 65536"/>
                <a:gd name="T13" fmla="*/ 0 60000 65536"/>
                <a:gd name="T14" fmla="*/ 0 60000 65536"/>
                <a:gd name="T15" fmla="*/ 0 w 114"/>
                <a:gd name="T16" fmla="*/ 0 h 207"/>
                <a:gd name="T17" fmla="*/ 114 w 114"/>
                <a:gd name="T18" fmla="*/ 207 h 207"/>
              </a:gdLst>
              <a:ahLst/>
              <a:cxnLst>
                <a:cxn ang="T10">
                  <a:pos x="T0" y="T1"/>
                </a:cxn>
                <a:cxn ang="T11">
                  <a:pos x="T2" y="T3"/>
                </a:cxn>
                <a:cxn ang="T12">
                  <a:pos x="T4" y="T5"/>
                </a:cxn>
                <a:cxn ang="T13">
                  <a:pos x="T6" y="T7"/>
                </a:cxn>
                <a:cxn ang="T14">
                  <a:pos x="T8" y="T9"/>
                </a:cxn>
              </a:cxnLst>
              <a:rect l="T15" t="T16" r="T17" b="T18"/>
              <a:pathLst>
                <a:path w="114" h="207">
                  <a:moveTo>
                    <a:pt x="66" y="0"/>
                  </a:moveTo>
                  <a:lnTo>
                    <a:pt x="0" y="207"/>
                  </a:lnTo>
                  <a:lnTo>
                    <a:pt x="54" y="207"/>
                  </a:lnTo>
                  <a:lnTo>
                    <a:pt x="114" y="18"/>
                  </a:lnTo>
                  <a:lnTo>
                    <a:pt x="66"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7180" name="Freeform 16"/>
            <p:cNvSpPr>
              <a:spLocks/>
            </p:cNvSpPr>
            <p:nvPr/>
          </p:nvSpPr>
          <p:spPr bwMode="auto">
            <a:xfrm>
              <a:off x="2436" y="2541"/>
              <a:ext cx="102" cy="159"/>
            </a:xfrm>
            <a:custGeom>
              <a:avLst/>
              <a:gdLst>
                <a:gd name="T0" fmla="*/ 51 w 102"/>
                <a:gd name="T1" fmla="*/ 0 h 159"/>
                <a:gd name="T2" fmla="*/ 0 w 102"/>
                <a:gd name="T3" fmla="*/ 159 h 159"/>
                <a:gd name="T4" fmla="*/ 54 w 102"/>
                <a:gd name="T5" fmla="*/ 159 h 159"/>
                <a:gd name="T6" fmla="*/ 102 w 102"/>
                <a:gd name="T7" fmla="*/ 0 h 159"/>
                <a:gd name="T8" fmla="*/ 51 w 102"/>
                <a:gd name="T9" fmla="*/ 0 h 159"/>
                <a:gd name="T10" fmla="*/ 0 60000 65536"/>
                <a:gd name="T11" fmla="*/ 0 60000 65536"/>
                <a:gd name="T12" fmla="*/ 0 60000 65536"/>
                <a:gd name="T13" fmla="*/ 0 60000 65536"/>
                <a:gd name="T14" fmla="*/ 0 60000 65536"/>
                <a:gd name="T15" fmla="*/ 0 w 102"/>
                <a:gd name="T16" fmla="*/ 0 h 159"/>
                <a:gd name="T17" fmla="*/ 102 w 102"/>
                <a:gd name="T18" fmla="*/ 159 h 159"/>
              </a:gdLst>
              <a:ahLst/>
              <a:cxnLst>
                <a:cxn ang="T10">
                  <a:pos x="T0" y="T1"/>
                </a:cxn>
                <a:cxn ang="T11">
                  <a:pos x="T2" y="T3"/>
                </a:cxn>
                <a:cxn ang="T12">
                  <a:pos x="T4" y="T5"/>
                </a:cxn>
                <a:cxn ang="T13">
                  <a:pos x="T6" y="T7"/>
                </a:cxn>
                <a:cxn ang="T14">
                  <a:pos x="T8" y="T9"/>
                </a:cxn>
              </a:cxnLst>
              <a:rect l="T15" t="T16" r="T17" b="T18"/>
              <a:pathLst>
                <a:path w="102" h="159">
                  <a:moveTo>
                    <a:pt x="51" y="0"/>
                  </a:moveTo>
                  <a:lnTo>
                    <a:pt x="0" y="159"/>
                  </a:lnTo>
                  <a:lnTo>
                    <a:pt x="54" y="159"/>
                  </a:lnTo>
                  <a:lnTo>
                    <a:pt x="102" y="0"/>
                  </a:lnTo>
                  <a:lnTo>
                    <a:pt x="51"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type="none" w="med" len="med"/>
                  <a:tailEnd type="none" w="med" len="med"/>
                </a14:hiddenLine>
              </a:ext>
            </a:extLst>
          </p:spPr>
          <p:txBody>
            <a:bodyPr wrap="none" lIns="0" tIns="0" rIns="0" bIns="0" anchor="ctr">
              <a:spAutoFit/>
            </a:bodyPr>
            <a:lstStyle/>
            <a:p>
              <a:endParaRPr lang="en-US"/>
            </a:p>
          </p:txBody>
        </p:sp>
        <p:sp>
          <p:nvSpPr>
            <p:cNvPr id="7181" name="Rectangle 17"/>
            <p:cNvSpPr>
              <a:spLocks noChangeArrowheads="1"/>
            </p:cNvSpPr>
            <p:nvPr/>
          </p:nvSpPr>
          <p:spPr bwMode="auto">
            <a:xfrm>
              <a:off x="2762" y="1606"/>
              <a:ext cx="810" cy="248"/>
            </a:xfrm>
            <a:prstGeom prst="rect">
              <a:avLst/>
            </a:prstGeom>
            <a:solidFill>
              <a:srgbClr val="009900"/>
            </a:solidFill>
            <a:ln w="12700" algn="ctr">
              <a:solidFill>
                <a:schemeClr val="bg1"/>
              </a:solidFill>
              <a:miter lim="800000"/>
              <a:headEnd/>
              <a:tailEnd/>
            </a:ln>
          </p:spPr>
          <p:txBody>
            <a:bodyPr wrap="none" lIns="0" tIns="0" rIns="0" bIns="0" anchor="ctr">
              <a:spAutoFit/>
            </a:bodyPr>
            <a:lstStyle/>
            <a:p>
              <a:endParaRPr lang="en-US"/>
            </a:p>
          </p:txBody>
        </p:sp>
        <p:sp>
          <p:nvSpPr>
            <p:cNvPr id="7182" name="Rectangle 18"/>
            <p:cNvSpPr>
              <a:spLocks noChangeArrowheads="1"/>
            </p:cNvSpPr>
            <p:nvPr/>
          </p:nvSpPr>
          <p:spPr bwMode="auto">
            <a:xfrm>
              <a:off x="2778" y="1874"/>
              <a:ext cx="62" cy="827"/>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7183" name="AutoShape 19"/>
            <p:cNvSpPr>
              <a:spLocks noChangeArrowheads="1"/>
            </p:cNvSpPr>
            <p:nvPr/>
          </p:nvSpPr>
          <p:spPr bwMode="auto">
            <a:xfrm rot="2681173">
              <a:off x="2441" y="1752"/>
              <a:ext cx="559" cy="573"/>
            </a:xfrm>
            <a:prstGeom prst="irregularSeal2">
              <a:avLst/>
            </a:prstGeom>
            <a:gradFill rotWithShape="1">
              <a:gsLst>
                <a:gs pos="0">
                  <a:srgbClr val="FFFF66"/>
                </a:gs>
                <a:gs pos="100000">
                  <a:srgbClr val="FF0000"/>
                </a:gs>
              </a:gsLst>
              <a:path path="shape">
                <a:fillToRect l="50000" t="50000" r="50000" b="50000"/>
              </a:path>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endParaRPr lang="en-US"/>
            </a:p>
          </p:txBody>
        </p:sp>
        <p:sp>
          <p:nvSpPr>
            <p:cNvPr id="7184" name="Freeform 20"/>
            <p:cNvSpPr>
              <a:spLocks/>
            </p:cNvSpPr>
            <p:nvPr/>
          </p:nvSpPr>
          <p:spPr bwMode="auto">
            <a:xfrm>
              <a:off x="2219" y="2561"/>
              <a:ext cx="369" cy="104"/>
            </a:xfrm>
            <a:custGeom>
              <a:avLst/>
              <a:gdLst>
                <a:gd name="T0" fmla="*/ 0 w 992"/>
                <a:gd name="T1" fmla="*/ 0 h 280"/>
                <a:gd name="T2" fmla="*/ 1 w 992"/>
                <a:gd name="T3" fmla="*/ 0 h 280"/>
                <a:gd name="T4" fmla="*/ 1 w 992"/>
                <a:gd name="T5" fmla="*/ 0 h 280"/>
                <a:gd name="T6" fmla="*/ 0 w 992"/>
                <a:gd name="T7" fmla="*/ 0 h 280"/>
                <a:gd name="T8" fmla="*/ 0 w 992"/>
                <a:gd name="T9" fmla="*/ 0 h 280"/>
                <a:gd name="T10" fmla="*/ 0 60000 65536"/>
                <a:gd name="T11" fmla="*/ 0 60000 65536"/>
                <a:gd name="T12" fmla="*/ 0 60000 65536"/>
                <a:gd name="T13" fmla="*/ 0 60000 65536"/>
                <a:gd name="T14" fmla="*/ 0 60000 65536"/>
                <a:gd name="T15" fmla="*/ 0 w 992"/>
                <a:gd name="T16" fmla="*/ 0 h 280"/>
                <a:gd name="T17" fmla="*/ 992 w 992"/>
                <a:gd name="T18" fmla="*/ 280 h 280"/>
              </a:gdLst>
              <a:ahLst/>
              <a:cxnLst>
                <a:cxn ang="T10">
                  <a:pos x="T0" y="T1"/>
                </a:cxn>
                <a:cxn ang="T11">
                  <a:pos x="T2" y="T3"/>
                </a:cxn>
                <a:cxn ang="T12">
                  <a:pos x="T4" y="T5"/>
                </a:cxn>
                <a:cxn ang="T13">
                  <a:pos x="T6" y="T7"/>
                </a:cxn>
                <a:cxn ang="T14">
                  <a:pos x="T8" y="T9"/>
                </a:cxn>
              </a:cxnLst>
              <a:rect l="T15" t="T16" r="T17" b="T18"/>
              <a:pathLst>
                <a:path w="992" h="280">
                  <a:moveTo>
                    <a:pt x="0" y="0"/>
                  </a:moveTo>
                  <a:lnTo>
                    <a:pt x="992" y="240"/>
                  </a:lnTo>
                  <a:lnTo>
                    <a:pt x="936" y="280"/>
                  </a:lnTo>
                  <a:lnTo>
                    <a:pt x="16" y="56"/>
                  </a:lnTo>
                  <a:lnTo>
                    <a:pt x="0" y="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7185" name="Freeform 21"/>
            <p:cNvSpPr>
              <a:spLocks/>
            </p:cNvSpPr>
            <p:nvPr/>
          </p:nvSpPr>
          <p:spPr bwMode="auto">
            <a:xfrm>
              <a:off x="3429" y="2008"/>
              <a:ext cx="51" cy="375"/>
            </a:xfrm>
            <a:custGeom>
              <a:avLst/>
              <a:gdLst>
                <a:gd name="T0" fmla="*/ 0 w 136"/>
                <a:gd name="T1" fmla="*/ 0 h 1008"/>
                <a:gd name="T2" fmla="*/ 0 w 136"/>
                <a:gd name="T3" fmla="*/ 1 h 1008"/>
                <a:gd name="T4" fmla="*/ 0 w 136"/>
                <a:gd name="T5" fmla="*/ 1 h 1008"/>
                <a:gd name="T6" fmla="*/ 0 w 136"/>
                <a:gd name="T7" fmla="*/ 0 h 1008"/>
                <a:gd name="T8" fmla="*/ 0 w 136"/>
                <a:gd name="T9" fmla="*/ 0 h 1008"/>
                <a:gd name="T10" fmla="*/ 0 60000 65536"/>
                <a:gd name="T11" fmla="*/ 0 60000 65536"/>
                <a:gd name="T12" fmla="*/ 0 60000 65536"/>
                <a:gd name="T13" fmla="*/ 0 60000 65536"/>
                <a:gd name="T14" fmla="*/ 0 60000 65536"/>
                <a:gd name="T15" fmla="*/ 0 w 136"/>
                <a:gd name="T16" fmla="*/ 0 h 1008"/>
                <a:gd name="T17" fmla="*/ 136 w 136"/>
                <a:gd name="T18" fmla="*/ 1008 h 1008"/>
              </a:gdLst>
              <a:ahLst/>
              <a:cxnLst>
                <a:cxn ang="T10">
                  <a:pos x="T0" y="T1"/>
                </a:cxn>
                <a:cxn ang="T11">
                  <a:pos x="T2" y="T3"/>
                </a:cxn>
                <a:cxn ang="T12">
                  <a:pos x="T4" y="T5"/>
                </a:cxn>
                <a:cxn ang="T13">
                  <a:pos x="T6" y="T7"/>
                </a:cxn>
                <a:cxn ang="T14">
                  <a:pos x="T8" y="T9"/>
                </a:cxn>
              </a:cxnLst>
              <a:rect l="T15" t="T16" r="T17" b="T18"/>
              <a:pathLst>
                <a:path w="136" h="1008">
                  <a:moveTo>
                    <a:pt x="0" y="0"/>
                  </a:moveTo>
                  <a:lnTo>
                    <a:pt x="80" y="1008"/>
                  </a:lnTo>
                  <a:lnTo>
                    <a:pt x="136" y="920"/>
                  </a:lnTo>
                  <a:lnTo>
                    <a:pt x="56" y="48"/>
                  </a:lnTo>
                  <a:lnTo>
                    <a:pt x="0" y="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7186" name="Rectangle 22"/>
            <p:cNvSpPr>
              <a:spLocks noChangeArrowheads="1"/>
            </p:cNvSpPr>
            <p:nvPr/>
          </p:nvSpPr>
          <p:spPr bwMode="auto">
            <a:xfrm>
              <a:off x="2124" y="1610"/>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7187" name="Rectangle 23"/>
            <p:cNvSpPr>
              <a:spLocks noChangeArrowheads="1"/>
            </p:cNvSpPr>
            <p:nvPr/>
          </p:nvSpPr>
          <p:spPr bwMode="auto">
            <a:xfrm rot="5400000">
              <a:off x="306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7188" name="Rectangle 24"/>
            <p:cNvSpPr>
              <a:spLocks noChangeArrowheads="1"/>
            </p:cNvSpPr>
            <p:nvPr/>
          </p:nvSpPr>
          <p:spPr bwMode="auto">
            <a:xfrm rot="5400000">
              <a:off x="339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nvGrpSpPr>
            <p:cNvPr id="7189" name="Group 25"/>
            <p:cNvGrpSpPr>
              <a:grpSpLocks/>
            </p:cNvGrpSpPr>
            <p:nvPr/>
          </p:nvGrpSpPr>
          <p:grpSpPr bwMode="auto">
            <a:xfrm>
              <a:off x="2221" y="1871"/>
              <a:ext cx="518" cy="782"/>
              <a:chOff x="2400" y="1656"/>
              <a:chExt cx="752" cy="1136"/>
            </a:xfrm>
          </p:grpSpPr>
          <p:sp>
            <p:nvSpPr>
              <p:cNvPr id="7202" name="Freeform 26"/>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folHlink"/>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7203" name="Freeform 27"/>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7204" name="Freeform 28"/>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7205" name="Freeform 29"/>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7206" name="Freeform 30"/>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lIns="0" tIns="0" rIns="0" bIns="0" anchor="ctr">
                <a:spAutoFit/>
              </a:bodyPr>
              <a:lstStyle/>
              <a:p>
                <a:endParaRPr lang="en-US"/>
              </a:p>
            </p:txBody>
          </p:sp>
          <p:sp>
            <p:nvSpPr>
              <p:cNvPr id="7207" name="Line 31"/>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7208" name="Line 32"/>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7190" name="Group 33"/>
            <p:cNvGrpSpPr>
              <a:grpSpLocks/>
            </p:cNvGrpSpPr>
            <p:nvPr/>
          </p:nvGrpSpPr>
          <p:grpSpPr bwMode="auto">
            <a:xfrm rot="-6511945">
              <a:off x="2834" y="1842"/>
              <a:ext cx="518" cy="783"/>
              <a:chOff x="2400" y="1656"/>
              <a:chExt cx="752" cy="1136"/>
            </a:xfrm>
          </p:grpSpPr>
          <p:sp>
            <p:nvSpPr>
              <p:cNvPr id="7195" name="Freeform 34"/>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tx1"/>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7196" name="Freeform 35"/>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7197" name="Freeform 36"/>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7198" name="Freeform 37"/>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7199" name="Freeform 38"/>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7200" name="Line 39"/>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7201" name="Line 40"/>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7191" name="Freeform 41"/>
            <p:cNvSpPr>
              <a:spLocks/>
            </p:cNvSpPr>
            <p:nvPr/>
          </p:nvSpPr>
          <p:spPr bwMode="auto">
            <a:xfrm>
              <a:off x="2689" y="2097"/>
              <a:ext cx="62" cy="351"/>
            </a:xfrm>
            <a:custGeom>
              <a:avLst/>
              <a:gdLst>
                <a:gd name="T0" fmla="*/ 0 w 168"/>
                <a:gd name="T1" fmla="*/ 1 h 944"/>
                <a:gd name="T2" fmla="*/ 0 w 168"/>
                <a:gd name="T3" fmla="*/ 0 h 944"/>
                <a:gd name="T4" fmla="*/ 0 w 168"/>
                <a:gd name="T5" fmla="*/ 0 h 944"/>
                <a:gd name="T6" fmla="*/ 0 w 168"/>
                <a:gd name="T7" fmla="*/ 1 h 944"/>
                <a:gd name="T8" fmla="*/ 0 w 168"/>
                <a:gd name="T9" fmla="*/ 1 h 944"/>
                <a:gd name="T10" fmla="*/ 0 60000 65536"/>
                <a:gd name="T11" fmla="*/ 0 60000 65536"/>
                <a:gd name="T12" fmla="*/ 0 60000 65536"/>
                <a:gd name="T13" fmla="*/ 0 60000 65536"/>
                <a:gd name="T14" fmla="*/ 0 60000 65536"/>
                <a:gd name="T15" fmla="*/ 0 w 168"/>
                <a:gd name="T16" fmla="*/ 0 h 944"/>
                <a:gd name="T17" fmla="*/ 168 w 168"/>
                <a:gd name="T18" fmla="*/ 944 h 944"/>
              </a:gdLst>
              <a:ahLst/>
              <a:cxnLst>
                <a:cxn ang="T10">
                  <a:pos x="T0" y="T1"/>
                </a:cxn>
                <a:cxn ang="T11">
                  <a:pos x="T2" y="T3"/>
                </a:cxn>
                <a:cxn ang="T12">
                  <a:pos x="T4" y="T5"/>
                </a:cxn>
                <a:cxn ang="T13">
                  <a:pos x="T6" y="T7"/>
                </a:cxn>
                <a:cxn ang="T14">
                  <a:pos x="T8" y="T9"/>
                </a:cxn>
              </a:cxnLst>
              <a:rect l="T15" t="T16" r="T17" b="T18"/>
              <a:pathLst>
                <a:path w="168" h="944">
                  <a:moveTo>
                    <a:pt x="168" y="944"/>
                  </a:moveTo>
                  <a:lnTo>
                    <a:pt x="24" y="0"/>
                  </a:lnTo>
                  <a:lnTo>
                    <a:pt x="0" y="48"/>
                  </a:lnTo>
                  <a:lnTo>
                    <a:pt x="128" y="920"/>
                  </a:lnTo>
                  <a:lnTo>
                    <a:pt x="168" y="944"/>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7192" name="Freeform 42"/>
            <p:cNvSpPr>
              <a:spLocks/>
            </p:cNvSpPr>
            <p:nvPr/>
          </p:nvSpPr>
          <p:spPr bwMode="auto">
            <a:xfrm>
              <a:off x="2382" y="1853"/>
              <a:ext cx="354" cy="78"/>
            </a:xfrm>
            <a:custGeom>
              <a:avLst/>
              <a:gdLst>
                <a:gd name="T0" fmla="*/ 0 w 952"/>
                <a:gd name="T1" fmla="*/ 0 h 208"/>
                <a:gd name="T2" fmla="*/ 0 w 952"/>
                <a:gd name="T3" fmla="*/ 0 h 208"/>
                <a:gd name="T4" fmla="*/ 1 w 952"/>
                <a:gd name="T5" fmla="*/ 0 h 208"/>
                <a:gd name="T6" fmla="*/ 1 w 952"/>
                <a:gd name="T7" fmla="*/ 0 h 208"/>
                <a:gd name="T8" fmla="*/ 0 w 952"/>
                <a:gd name="T9" fmla="*/ 0 h 208"/>
                <a:gd name="T10" fmla="*/ 0 60000 65536"/>
                <a:gd name="T11" fmla="*/ 0 60000 65536"/>
                <a:gd name="T12" fmla="*/ 0 60000 65536"/>
                <a:gd name="T13" fmla="*/ 0 60000 65536"/>
                <a:gd name="T14" fmla="*/ 0 60000 65536"/>
                <a:gd name="T15" fmla="*/ 0 w 952"/>
                <a:gd name="T16" fmla="*/ 0 h 208"/>
                <a:gd name="T17" fmla="*/ 952 w 952"/>
                <a:gd name="T18" fmla="*/ 208 h 208"/>
              </a:gdLst>
              <a:ahLst/>
              <a:cxnLst>
                <a:cxn ang="T10">
                  <a:pos x="T0" y="T1"/>
                </a:cxn>
                <a:cxn ang="T11">
                  <a:pos x="T2" y="T3"/>
                </a:cxn>
                <a:cxn ang="T12">
                  <a:pos x="T4" y="T5"/>
                </a:cxn>
                <a:cxn ang="T13">
                  <a:pos x="T6" y="T7"/>
                </a:cxn>
                <a:cxn ang="T14">
                  <a:pos x="T8" y="T9"/>
                </a:cxn>
              </a:cxnLst>
              <a:rect l="T15" t="T16" r="T17" b="T18"/>
              <a:pathLst>
                <a:path w="952" h="208">
                  <a:moveTo>
                    <a:pt x="0" y="40"/>
                  </a:moveTo>
                  <a:lnTo>
                    <a:pt x="88" y="0"/>
                  </a:lnTo>
                  <a:lnTo>
                    <a:pt x="936" y="160"/>
                  </a:lnTo>
                  <a:lnTo>
                    <a:pt x="952" y="208"/>
                  </a:lnTo>
                  <a:lnTo>
                    <a:pt x="0" y="4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7193" name="Rectangle 43"/>
            <p:cNvSpPr>
              <a:spLocks noChangeArrowheads="1"/>
            </p:cNvSpPr>
            <p:nvPr/>
          </p:nvSpPr>
          <p:spPr bwMode="auto">
            <a:xfrm>
              <a:off x="2124" y="2018"/>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7194" name="Rectangle 44"/>
            <p:cNvSpPr>
              <a:spLocks noChangeArrowheads="1"/>
            </p:cNvSpPr>
            <p:nvPr/>
          </p:nvSpPr>
          <p:spPr bwMode="auto">
            <a:xfrm>
              <a:off x="2124" y="2426"/>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spTree>
    <p:extLst>
      <p:ext uri="{BB962C8B-B14F-4D97-AF65-F5344CB8AC3E}">
        <p14:creationId xmlns:p14="http://schemas.microsoft.com/office/powerpoint/2010/main" val="685421802"/>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smtClean="0"/>
              <a:t>Lesson outline</a:t>
            </a:r>
          </a:p>
        </p:txBody>
      </p:sp>
      <p:sp>
        <p:nvSpPr>
          <p:cNvPr id="6147" name="Rectangle 3"/>
          <p:cNvSpPr>
            <a:spLocks noGrp="1" noChangeArrowheads="1"/>
          </p:cNvSpPr>
          <p:nvPr>
            <p:ph idx="1"/>
          </p:nvPr>
        </p:nvSpPr>
        <p:spPr/>
        <p:txBody>
          <a:bodyPr/>
          <a:lstStyle/>
          <a:p>
            <a:pPr>
              <a:lnSpc>
                <a:spcPct val="150000"/>
              </a:lnSpc>
              <a:buFont typeface="Arial" charset="0"/>
              <a:buChar char="•"/>
            </a:pPr>
            <a:r>
              <a:rPr lang="en-US" sz="2800" dirty="0"/>
              <a:t>Claims processing - business perspective</a:t>
            </a:r>
          </a:p>
          <a:p>
            <a:pPr>
              <a:lnSpc>
                <a:spcPct val="150000"/>
              </a:lnSpc>
              <a:buFont typeface="Arial" charset="0"/>
              <a:buChar char="•"/>
            </a:pPr>
            <a:r>
              <a:rPr lang="en-US" sz="2800" dirty="0">
                <a:solidFill>
                  <a:srgbClr val="C0C0C0"/>
                </a:solidFill>
              </a:rPr>
              <a:t>Claims processing - functional perspective</a:t>
            </a:r>
          </a:p>
          <a:p>
            <a:pPr>
              <a:lnSpc>
                <a:spcPct val="150000"/>
              </a:lnSpc>
              <a:buFont typeface="Arial" charset="0"/>
              <a:buChar char="•"/>
            </a:pPr>
            <a:r>
              <a:rPr lang="en-US" sz="2800" dirty="0">
                <a:solidFill>
                  <a:srgbClr val="C0C0C0"/>
                </a:solidFill>
              </a:rPr>
              <a:t>The claim intake process</a:t>
            </a:r>
          </a:p>
          <a:p>
            <a:pPr>
              <a:lnSpc>
                <a:spcPct val="150000"/>
              </a:lnSpc>
              <a:buFont typeface="Arial" charset="0"/>
              <a:buChar char="•"/>
            </a:pPr>
            <a:r>
              <a:rPr lang="en-US" sz="2800" dirty="0">
                <a:solidFill>
                  <a:srgbClr val="C0C0C0"/>
                </a:solidFill>
              </a:rPr>
              <a:t>Automated claim setup</a:t>
            </a:r>
          </a:p>
          <a:p>
            <a:pPr>
              <a:lnSpc>
                <a:spcPct val="150000"/>
              </a:lnSpc>
              <a:buFont typeface="Arial" charset="0"/>
              <a:buChar char="•"/>
            </a:pPr>
            <a:r>
              <a:rPr lang="en-US" sz="2800" dirty="0">
                <a:solidFill>
                  <a:srgbClr val="C0C0C0"/>
                </a:solidFill>
              </a:rPr>
              <a:t>New claim validation</a:t>
            </a:r>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US" smtClean="0">
                <a:solidFill>
                  <a:srgbClr val="9900CC"/>
                </a:solidFill>
              </a:rPr>
              <a:t>(Notes only slide)</a:t>
            </a:r>
          </a:p>
        </p:txBody>
      </p:sp>
      <p:sp>
        <p:nvSpPr>
          <p:cNvPr id="8195" name="Rectangle 3"/>
          <p:cNvSpPr>
            <a:spLocks noGrp="1" noChangeArrowheads="1"/>
          </p:cNvSpPr>
          <p:nvPr>
            <p:ph idx="1"/>
          </p:nvPr>
        </p:nvSpPr>
        <p:spPr/>
        <p:txBody>
          <a:bodyPr/>
          <a:lstStyle/>
          <a:p>
            <a:pPr>
              <a:buFont typeface="Arial" charset="0"/>
              <a:buChar char="•"/>
            </a:pPr>
            <a:endParaRPr lang="en-US" smtClean="0"/>
          </a:p>
        </p:txBody>
      </p:sp>
    </p:spTree>
    <p:extLst>
      <p:ext uri="{BB962C8B-B14F-4D97-AF65-F5344CB8AC3E}">
        <p14:creationId xmlns:p14="http://schemas.microsoft.com/office/powerpoint/2010/main" val="3719242510"/>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8" name="Group 2"/>
          <p:cNvGrpSpPr>
            <a:grpSpLocks/>
          </p:cNvGrpSpPr>
          <p:nvPr/>
        </p:nvGrpSpPr>
        <p:grpSpPr bwMode="auto">
          <a:xfrm>
            <a:off x="439738" y="4873625"/>
            <a:ext cx="2516187" cy="1119188"/>
            <a:chOff x="249" y="3010"/>
            <a:chExt cx="1585" cy="705"/>
          </a:xfrm>
        </p:grpSpPr>
        <p:sp>
          <p:nvSpPr>
            <p:cNvPr id="9247" name="Rectangle 3"/>
            <p:cNvSpPr>
              <a:spLocks noChangeArrowheads="1"/>
            </p:cNvSpPr>
            <p:nvPr/>
          </p:nvSpPr>
          <p:spPr bwMode="auto">
            <a:xfrm>
              <a:off x="249" y="3010"/>
              <a:ext cx="1585" cy="705"/>
            </a:xfrm>
            <a:prstGeom prst="rect">
              <a:avLst/>
            </a:prstGeom>
            <a:solidFill>
              <a:srgbClr val="FFFFFF"/>
            </a:solidFill>
            <a:ln w="28575" algn="ctr">
              <a:solidFill>
                <a:schemeClr val="bg1"/>
              </a:solidFill>
              <a:miter lim="800000"/>
              <a:headEnd/>
              <a:tailEnd/>
            </a:ln>
          </p:spPr>
          <p:txBody>
            <a:bodyPr lIns="0" tIns="0" rIns="0" bIns="0" anchor="ctr">
              <a:spAutoFit/>
            </a:bodyPr>
            <a:lstStyle/>
            <a:p>
              <a:endParaRPr lang="en-US"/>
            </a:p>
          </p:txBody>
        </p:sp>
        <p:sp>
          <p:nvSpPr>
            <p:cNvPr id="9248" name="Text Box 4"/>
            <p:cNvSpPr txBox="1">
              <a:spLocks noChangeArrowheads="1"/>
            </p:cNvSpPr>
            <p:nvPr/>
          </p:nvSpPr>
          <p:spPr bwMode="auto">
            <a:xfrm>
              <a:off x="307" y="3046"/>
              <a:ext cx="1468" cy="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200" b="1"/>
                <a:t>Claim is entered in external</a:t>
              </a:r>
              <a:br>
                <a:rPr lang="en-US" sz="2200" b="1"/>
              </a:br>
              <a:r>
                <a:rPr lang="en-US" sz="2200" b="1"/>
                <a:t>FNOL application</a:t>
              </a:r>
            </a:p>
          </p:txBody>
        </p:sp>
      </p:grpSp>
      <p:sp>
        <p:nvSpPr>
          <p:cNvPr id="9219" name="Rectangle 5"/>
          <p:cNvSpPr>
            <a:spLocks noChangeArrowheads="1"/>
          </p:cNvSpPr>
          <p:nvPr/>
        </p:nvSpPr>
        <p:spPr bwMode="auto">
          <a:xfrm>
            <a:off x="1622425" y="2843213"/>
            <a:ext cx="5299075" cy="1343025"/>
          </a:xfrm>
          <a:prstGeom prst="rect">
            <a:avLst/>
          </a:prstGeom>
          <a:noFill/>
          <a:ln w="28575" algn="ctr">
            <a:solidFill>
              <a:schemeClr val="bg1"/>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grpSp>
        <p:nvGrpSpPr>
          <p:cNvPr id="9220" name="Group 6"/>
          <p:cNvGrpSpPr>
            <a:grpSpLocks/>
          </p:cNvGrpSpPr>
          <p:nvPr/>
        </p:nvGrpSpPr>
        <p:grpSpPr bwMode="auto">
          <a:xfrm>
            <a:off x="1752600" y="2933700"/>
            <a:ext cx="1531938" cy="1119188"/>
            <a:chOff x="2336" y="1536"/>
            <a:chExt cx="965" cy="705"/>
          </a:xfrm>
        </p:grpSpPr>
        <p:sp>
          <p:nvSpPr>
            <p:cNvPr id="9245" name="Rectangle 7"/>
            <p:cNvSpPr>
              <a:spLocks noChangeArrowheads="1"/>
            </p:cNvSpPr>
            <p:nvPr/>
          </p:nvSpPr>
          <p:spPr bwMode="auto">
            <a:xfrm>
              <a:off x="2342" y="1536"/>
              <a:ext cx="952" cy="705"/>
            </a:xfrm>
            <a:prstGeom prst="rect">
              <a:avLst/>
            </a:prstGeom>
            <a:solidFill>
              <a:srgbClr val="FFFFFF"/>
            </a:solidFill>
            <a:ln w="28575" algn="ctr">
              <a:solidFill>
                <a:schemeClr val="bg1"/>
              </a:solidFill>
              <a:miter lim="800000"/>
              <a:headEnd/>
              <a:tailEnd/>
            </a:ln>
          </p:spPr>
          <p:txBody>
            <a:bodyPr lIns="0" tIns="0" rIns="0" bIns="0" anchor="ctr">
              <a:spAutoFit/>
            </a:bodyPr>
            <a:lstStyle/>
            <a:p>
              <a:endParaRPr lang="en-US"/>
            </a:p>
          </p:txBody>
        </p:sp>
        <p:sp>
          <p:nvSpPr>
            <p:cNvPr id="9246" name="Text Box 8"/>
            <p:cNvSpPr txBox="1">
              <a:spLocks noChangeArrowheads="1"/>
            </p:cNvSpPr>
            <p:nvPr/>
          </p:nvSpPr>
          <p:spPr bwMode="auto">
            <a:xfrm>
              <a:off x="2336" y="1677"/>
              <a:ext cx="965" cy="4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200" b="1"/>
                <a:t>Segment</a:t>
              </a:r>
              <a:br>
                <a:rPr lang="en-US" sz="2200" b="1"/>
              </a:br>
              <a:r>
                <a:rPr lang="en-US" sz="2200" b="1"/>
                <a:t>claim</a:t>
              </a:r>
            </a:p>
          </p:txBody>
        </p:sp>
      </p:grpSp>
      <p:grpSp>
        <p:nvGrpSpPr>
          <p:cNvPr id="9221" name="Group 9"/>
          <p:cNvGrpSpPr>
            <a:grpSpLocks/>
          </p:cNvGrpSpPr>
          <p:nvPr/>
        </p:nvGrpSpPr>
        <p:grpSpPr bwMode="auto">
          <a:xfrm>
            <a:off x="3536950" y="2938463"/>
            <a:ext cx="1531938" cy="1119187"/>
            <a:chOff x="3460" y="1539"/>
            <a:chExt cx="965" cy="705"/>
          </a:xfrm>
        </p:grpSpPr>
        <p:sp>
          <p:nvSpPr>
            <p:cNvPr id="9243" name="Rectangle 10"/>
            <p:cNvSpPr>
              <a:spLocks noChangeArrowheads="1"/>
            </p:cNvSpPr>
            <p:nvPr/>
          </p:nvSpPr>
          <p:spPr bwMode="auto">
            <a:xfrm>
              <a:off x="3466" y="1539"/>
              <a:ext cx="952" cy="705"/>
            </a:xfrm>
            <a:prstGeom prst="rect">
              <a:avLst/>
            </a:prstGeom>
            <a:solidFill>
              <a:srgbClr val="FFFFFF"/>
            </a:solidFill>
            <a:ln w="28575" algn="ctr">
              <a:solidFill>
                <a:schemeClr val="bg1"/>
              </a:solidFill>
              <a:miter lim="800000"/>
              <a:headEnd/>
              <a:tailEnd/>
            </a:ln>
          </p:spPr>
          <p:txBody>
            <a:bodyPr lIns="0" tIns="0" rIns="0" bIns="0" anchor="ctr">
              <a:spAutoFit/>
            </a:bodyPr>
            <a:lstStyle/>
            <a:p>
              <a:endParaRPr lang="en-US"/>
            </a:p>
          </p:txBody>
        </p:sp>
        <p:sp>
          <p:nvSpPr>
            <p:cNvPr id="9244" name="Text Box 11"/>
            <p:cNvSpPr txBox="1">
              <a:spLocks noChangeArrowheads="1"/>
            </p:cNvSpPr>
            <p:nvPr/>
          </p:nvSpPr>
          <p:spPr bwMode="auto">
            <a:xfrm>
              <a:off x="3460" y="1677"/>
              <a:ext cx="965" cy="4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200" b="1"/>
                <a:t>Assign</a:t>
              </a:r>
              <a:br>
                <a:rPr lang="en-US" sz="2200" b="1"/>
              </a:br>
              <a:r>
                <a:rPr lang="en-US" sz="2200" b="1"/>
                <a:t>claim</a:t>
              </a:r>
            </a:p>
          </p:txBody>
        </p:sp>
      </p:grpSp>
      <p:grpSp>
        <p:nvGrpSpPr>
          <p:cNvPr id="9222" name="Group 12"/>
          <p:cNvGrpSpPr>
            <a:grpSpLocks/>
          </p:cNvGrpSpPr>
          <p:nvPr/>
        </p:nvGrpSpPr>
        <p:grpSpPr bwMode="auto">
          <a:xfrm>
            <a:off x="5322888" y="2941638"/>
            <a:ext cx="1531937" cy="1119187"/>
            <a:chOff x="2007" y="3322"/>
            <a:chExt cx="965" cy="705"/>
          </a:xfrm>
        </p:grpSpPr>
        <p:sp>
          <p:nvSpPr>
            <p:cNvPr id="9241" name="Rectangle 13"/>
            <p:cNvSpPr>
              <a:spLocks noChangeArrowheads="1"/>
            </p:cNvSpPr>
            <p:nvPr/>
          </p:nvSpPr>
          <p:spPr bwMode="auto">
            <a:xfrm>
              <a:off x="2013" y="3322"/>
              <a:ext cx="952" cy="705"/>
            </a:xfrm>
            <a:prstGeom prst="rect">
              <a:avLst/>
            </a:prstGeom>
            <a:solidFill>
              <a:srgbClr val="FFFFFF"/>
            </a:solidFill>
            <a:ln w="28575" algn="ctr">
              <a:solidFill>
                <a:schemeClr val="bg1"/>
              </a:solidFill>
              <a:miter lim="800000"/>
              <a:headEnd/>
              <a:tailEnd/>
            </a:ln>
          </p:spPr>
          <p:txBody>
            <a:bodyPr lIns="0" tIns="0" rIns="0" bIns="0" anchor="ctr">
              <a:spAutoFit/>
            </a:bodyPr>
            <a:lstStyle/>
            <a:p>
              <a:endParaRPr lang="en-US"/>
            </a:p>
          </p:txBody>
        </p:sp>
        <p:sp>
          <p:nvSpPr>
            <p:cNvPr id="9242" name="Text Box 14"/>
            <p:cNvSpPr txBox="1">
              <a:spLocks noChangeArrowheads="1"/>
            </p:cNvSpPr>
            <p:nvPr/>
          </p:nvSpPr>
          <p:spPr bwMode="auto">
            <a:xfrm>
              <a:off x="2007" y="3358"/>
              <a:ext cx="965" cy="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200" b="1"/>
                <a:t>Create and assign activities</a:t>
              </a:r>
            </a:p>
          </p:txBody>
        </p:sp>
      </p:grpSp>
      <p:sp>
        <p:nvSpPr>
          <p:cNvPr id="9223" name="Rectangle 15"/>
          <p:cNvSpPr>
            <a:spLocks noGrp="1" noChangeArrowheads="1"/>
          </p:cNvSpPr>
          <p:nvPr>
            <p:ph type="title"/>
          </p:nvPr>
        </p:nvSpPr>
        <p:spPr/>
        <p:txBody>
          <a:bodyPr/>
          <a:lstStyle/>
          <a:p>
            <a:pPr eaLnBrk="1" hangingPunct="1"/>
            <a:r>
              <a:rPr lang="en-US" smtClean="0"/>
              <a:t>The claim intake process</a:t>
            </a:r>
          </a:p>
        </p:txBody>
      </p:sp>
      <p:sp>
        <p:nvSpPr>
          <p:cNvPr id="9224" name="Text Box 16"/>
          <p:cNvSpPr txBox="1">
            <a:spLocks noChangeArrowheads="1"/>
          </p:cNvSpPr>
          <p:nvPr/>
        </p:nvSpPr>
        <p:spPr bwMode="auto">
          <a:xfrm>
            <a:off x="2271713" y="2455863"/>
            <a:ext cx="399256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400" b="1"/>
              <a:t>Automated Claim Setup</a:t>
            </a:r>
          </a:p>
        </p:txBody>
      </p:sp>
      <p:sp>
        <p:nvSpPr>
          <p:cNvPr id="9225" name="Line 17"/>
          <p:cNvSpPr>
            <a:spLocks noChangeShapeType="1"/>
          </p:cNvSpPr>
          <p:nvPr/>
        </p:nvSpPr>
        <p:spPr bwMode="auto">
          <a:xfrm>
            <a:off x="695325" y="2151063"/>
            <a:ext cx="0" cy="1004887"/>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9226" name="Line 18"/>
          <p:cNvSpPr>
            <a:spLocks noChangeShapeType="1"/>
          </p:cNvSpPr>
          <p:nvPr/>
        </p:nvSpPr>
        <p:spPr bwMode="auto">
          <a:xfrm flipV="1">
            <a:off x="688975" y="3141663"/>
            <a:ext cx="957263" cy="0"/>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9227" name="Line 19"/>
          <p:cNvSpPr>
            <a:spLocks noChangeShapeType="1"/>
          </p:cNvSpPr>
          <p:nvPr/>
        </p:nvSpPr>
        <p:spPr bwMode="auto">
          <a:xfrm>
            <a:off x="3255963" y="3525838"/>
            <a:ext cx="280987" cy="0"/>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9228" name="Line 20"/>
          <p:cNvSpPr>
            <a:spLocks noChangeShapeType="1"/>
          </p:cNvSpPr>
          <p:nvPr/>
        </p:nvSpPr>
        <p:spPr bwMode="auto">
          <a:xfrm>
            <a:off x="5068888" y="3525838"/>
            <a:ext cx="280987" cy="0"/>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9229" name="Group 21"/>
          <p:cNvGrpSpPr>
            <a:grpSpLocks/>
          </p:cNvGrpSpPr>
          <p:nvPr/>
        </p:nvGrpSpPr>
        <p:grpSpPr bwMode="auto">
          <a:xfrm>
            <a:off x="7364413" y="2955925"/>
            <a:ext cx="1531937" cy="1119188"/>
            <a:chOff x="3460" y="1539"/>
            <a:chExt cx="965" cy="705"/>
          </a:xfrm>
        </p:grpSpPr>
        <p:sp>
          <p:nvSpPr>
            <p:cNvPr id="9239" name="Rectangle 22"/>
            <p:cNvSpPr>
              <a:spLocks noChangeArrowheads="1"/>
            </p:cNvSpPr>
            <p:nvPr/>
          </p:nvSpPr>
          <p:spPr bwMode="auto">
            <a:xfrm>
              <a:off x="3466" y="1539"/>
              <a:ext cx="952" cy="705"/>
            </a:xfrm>
            <a:prstGeom prst="rect">
              <a:avLst/>
            </a:prstGeom>
            <a:solidFill>
              <a:srgbClr val="FFFFFF"/>
            </a:solidFill>
            <a:ln w="28575" algn="ctr">
              <a:solidFill>
                <a:schemeClr val="bg1"/>
              </a:solidFill>
              <a:miter lim="800000"/>
              <a:headEnd/>
              <a:tailEnd/>
            </a:ln>
          </p:spPr>
          <p:txBody>
            <a:bodyPr lIns="0" tIns="0" rIns="0" bIns="0" anchor="ctr">
              <a:spAutoFit/>
            </a:bodyPr>
            <a:lstStyle/>
            <a:p>
              <a:endParaRPr lang="en-US"/>
            </a:p>
          </p:txBody>
        </p:sp>
        <p:sp>
          <p:nvSpPr>
            <p:cNvPr id="9240" name="Text Box 23"/>
            <p:cNvSpPr txBox="1">
              <a:spLocks noChangeArrowheads="1"/>
            </p:cNvSpPr>
            <p:nvPr/>
          </p:nvSpPr>
          <p:spPr bwMode="auto">
            <a:xfrm>
              <a:off x="3460" y="1677"/>
              <a:ext cx="965" cy="4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200" b="1"/>
                <a:t>Validate</a:t>
              </a:r>
              <a:br>
                <a:rPr lang="en-US" sz="2200" b="1"/>
              </a:br>
              <a:r>
                <a:rPr lang="en-US" sz="2200" b="1"/>
                <a:t>claim</a:t>
              </a:r>
            </a:p>
          </p:txBody>
        </p:sp>
      </p:grpSp>
      <p:sp>
        <p:nvSpPr>
          <p:cNvPr id="9230" name="Line 26"/>
          <p:cNvSpPr>
            <a:spLocks noChangeShapeType="1"/>
          </p:cNvSpPr>
          <p:nvPr/>
        </p:nvSpPr>
        <p:spPr bwMode="auto">
          <a:xfrm>
            <a:off x="6940550" y="3536950"/>
            <a:ext cx="433388" cy="0"/>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9231" name="Group 27"/>
          <p:cNvGrpSpPr>
            <a:grpSpLocks/>
          </p:cNvGrpSpPr>
          <p:nvPr/>
        </p:nvGrpSpPr>
        <p:grpSpPr bwMode="auto">
          <a:xfrm>
            <a:off x="503238" y="1030288"/>
            <a:ext cx="2516187" cy="1119187"/>
            <a:chOff x="249" y="3010"/>
            <a:chExt cx="1585" cy="705"/>
          </a:xfrm>
        </p:grpSpPr>
        <p:sp>
          <p:nvSpPr>
            <p:cNvPr id="9237" name="Rectangle 28"/>
            <p:cNvSpPr>
              <a:spLocks noChangeArrowheads="1"/>
            </p:cNvSpPr>
            <p:nvPr/>
          </p:nvSpPr>
          <p:spPr bwMode="auto">
            <a:xfrm>
              <a:off x="249" y="3010"/>
              <a:ext cx="1585" cy="705"/>
            </a:xfrm>
            <a:prstGeom prst="rect">
              <a:avLst/>
            </a:prstGeom>
            <a:solidFill>
              <a:srgbClr val="FFFFFF"/>
            </a:solidFill>
            <a:ln w="28575" algn="ctr">
              <a:solidFill>
                <a:schemeClr val="bg1"/>
              </a:solidFill>
              <a:miter lim="800000"/>
              <a:headEnd/>
              <a:tailEnd/>
            </a:ln>
          </p:spPr>
          <p:txBody>
            <a:bodyPr lIns="0" tIns="0" rIns="0" bIns="0" anchor="ctr">
              <a:spAutoFit/>
            </a:bodyPr>
            <a:lstStyle/>
            <a:p>
              <a:endParaRPr lang="en-US"/>
            </a:p>
          </p:txBody>
        </p:sp>
        <p:sp>
          <p:nvSpPr>
            <p:cNvPr id="9238" name="Text Box 29"/>
            <p:cNvSpPr txBox="1">
              <a:spLocks noChangeArrowheads="1"/>
            </p:cNvSpPr>
            <p:nvPr/>
          </p:nvSpPr>
          <p:spPr bwMode="auto">
            <a:xfrm>
              <a:off x="307" y="3046"/>
              <a:ext cx="1468" cy="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200" b="1"/>
                <a:t>Claim is entered in New Claim Wizard</a:t>
              </a:r>
            </a:p>
          </p:txBody>
        </p:sp>
      </p:grpSp>
      <p:grpSp>
        <p:nvGrpSpPr>
          <p:cNvPr id="9232" name="Group 30"/>
          <p:cNvGrpSpPr>
            <a:grpSpLocks/>
          </p:cNvGrpSpPr>
          <p:nvPr/>
        </p:nvGrpSpPr>
        <p:grpSpPr bwMode="auto">
          <a:xfrm flipV="1">
            <a:off x="673100" y="3854450"/>
            <a:ext cx="957263" cy="1004888"/>
            <a:chOff x="502" y="1391"/>
            <a:chExt cx="603" cy="633"/>
          </a:xfrm>
        </p:grpSpPr>
        <p:sp>
          <p:nvSpPr>
            <p:cNvPr id="9235" name="Line 31"/>
            <p:cNvSpPr>
              <a:spLocks noChangeShapeType="1"/>
            </p:cNvSpPr>
            <p:nvPr/>
          </p:nvSpPr>
          <p:spPr bwMode="auto">
            <a:xfrm>
              <a:off x="506" y="1391"/>
              <a:ext cx="0" cy="633"/>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9236" name="Line 32"/>
            <p:cNvSpPr>
              <a:spLocks noChangeShapeType="1"/>
            </p:cNvSpPr>
            <p:nvPr/>
          </p:nvSpPr>
          <p:spPr bwMode="auto">
            <a:xfrm flipV="1">
              <a:off x="502" y="2015"/>
              <a:ext cx="603" cy="0"/>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sp>
        <p:nvSpPr>
          <p:cNvPr id="9233" name="Text Box 13"/>
          <p:cNvSpPr txBox="1">
            <a:spLocks noChangeArrowheads="1"/>
          </p:cNvSpPr>
          <p:nvPr/>
        </p:nvSpPr>
        <p:spPr bwMode="auto">
          <a:xfrm>
            <a:off x="249238" y="3521075"/>
            <a:ext cx="979487"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2200" b="1"/>
              <a:t>import</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3238" y="2303462"/>
            <a:ext cx="921841" cy="517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35538490"/>
      </p:ext>
    </p:ext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smtClean="0">
                <a:solidFill>
                  <a:srgbClr val="9900CC"/>
                </a:solidFill>
              </a:rPr>
              <a:t>(Notes only slide)</a:t>
            </a:r>
          </a:p>
        </p:txBody>
      </p:sp>
      <p:sp>
        <p:nvSpPr>
          <p:cNvPr id="10243" name="Rectangle 3"/>
          <p:cNvSpPr>
            <a:spLocks noGrp="1" noChangeArrowheads="1"/>
          </p:cNvSpPr>
          <p:nvPr>
            <p:ph idx="1"/>
          </p:nvPr>
        </p:nvSpPr>
        <p:spPr/>
        <p:txBody>
          <a:bodyPr/>
          <a:lstStyle/>
          <a:p>
            <a:pPr>
              <a:buFont typeface="Arial" charset="0"/>
              <a:buChar char="•"/>
            </a:pPr>
            <a:endParaRPr lang="en-US" smtClean="0"/>
          </a:p>
        </p:txBody>
      </p:sp>
    </p:spTree>
    <p:extLst>
      <p:ext uri="{BB962C8B-B14F-4D97-AF65-F5344CB8AC3E}">
        <p14:creationId xmlns:p14="http://schemas.microsoft.com/office/powerpoint/2010/main" val="2651958751"/>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266" name="Group 2"/>
          <p:cNvGrpSpPr>
            <a:grpSpLocks/>
          </p:cNvGrpSpPr>
          <p:nvPr/>
        </p:nvGrpSpPr>
        <p:grpSpPr bwMode="auto">
          <a:xfrm>
            <a:off x="1104900" y="1023938"/>
            <a:ext cx="2341563" cy="1931987"/>
            <a:chOff x="3332" y="230"/>
            <a:chExt cx="955" cy="789"/>
          </a:xfrm>
        </p:grpSpPr>
        <p:sp>
          <p:nvSpPr>
            <p:cNvPr id="11386" name="AutoShape 3"/>
            <p:cNvSpPr>
              <a:spLocks noChangeArrowheads="1"/>
            </p:cNvSpPr>
            <p:nvPr/>
          </p:nvSpPr>
          <p:spPr bwMode="auto">
            <a:xfrm>
              <a:off x="3332" y="383"/>
              <a:ext cx="955" cy="636"/>
            </a:xfrm>
            <a:prstGeom prst="cube">
              <a:avLst>
                <a:gd name="adj" fmla="val 18921"/>
              </a:avLst>
            </a:prstGeom>
            <a:solidFill>
              <a:srgbClr val="FFFF99"/>
            </a:solidFill>
            <a:ln w="12700">
              <a:solidFill>
                <a:srgbClr val="777777"/>
              </a:solidFill>
              <a:miter lim="800000"/>
              <a:headEnd/>
              <a:tailEnd/>
            </a:ln>
          </p:spPr>
          <p:txBody>
            <a:bodyPr wrap="none" anchor="ctr"/>
            <a:lstStyle/>
            <a:p>
              <a:endParaRPr lang="en-US"/>
            </a:p>
          </p:txBody>
        </p:sp>
        <p:sp>
          <p:nvSpPr>
            <p:cNvPr id="11387" name="Rectangle 4"/>
            <p:cNvSpPr>
              <a:spLocks noChangeArrowheads="1"/>
            </p:cNvSpPr>
            <p:nvPr/>
          </p:nvSpPr>
          <p:spPr bwMode="auto">
            <a:xfrm>
              <a:off x="3609" y="578"/>
              <a:ext cx="275" cy="441"/>
            </a:xfrm>
            <a:prstGeom prst="rect">
              <a:avLst/>
            </a:prstGeom>
            <a:solidFill>
              <a:srgbClr val="CC9900"/>
            </a:solidFill>
            <a:ln w="12700">
              <a:solidFill>
                <a:srgbClr val="777777"/>
              </a:solidFill>
              <a:miter lim="800000"/>
              <a:headEnd/>
              <a:tailEnd/>
            </a:ln>
          </p:spPr>
          <p:txBody>
            <a:bodyPr wrap="none" anchor="ctr"/>
            <a:lstStyle/>
            <a:p>
              <a:endParaRPr lang="en-US"/>
            </a:p>
          </p:txBody>
        </p:sp>
        <p:sp>
          <p:nvSpPr>
            <p:cNvPr id="11388" name="Rectangle 5"/>
            <p:cNvSpPr>
              <a:spLocks noChangeArrowheads="1"/>
            </p:cNvSpPr>
            <p:nvPr/>
          </p:nvSpPr>
          <p:spPr bwMode="auto">
            <a:xfrm>
              <a:off x="3391" y="578"/>
              <a:ext cx="139" cy="206"/>
            </a:xfrm>
            <a:prstGeom prst="rect">
              <a:avLst/>
            </a:prstGeom>
            <a:solidFill>
              <a:srgbClr val="FFFFCC"/>
            </a:solidFill>
            <a:ln w="12700">
              <a:solidFill>
                <a:schemeClr val="bg1"/>
              </a:solidFill>
              <a:miter lim="800000"/>
              <a:headEnd/>
              <a:tailEnd/>
            </a:ln>
          </p:spPr>
          <p:txBody>
            <a:bodyPr wrap="none" anchor="ctr"/>
            <a:lstStyle/>
            <a:p>
              <a:endParaRPr lang="en-US"/>
            </a:p>
          </p:txBody>
        </p:sp>
        <p:sp>
          <p:nvSpPr>
            <p:cNvPr id="11389" name="Rectangle 6"/>
            <p:cNvSpPr>
              <a:spLocks noChangeArrowheads="1"/>
            </p:cNvSpPr>
            <p:nvPr/>
          </p:nvSpPr>
          <p:spPr bwMode="auto">
            <a:xfrm>
              <a:off x="3953" y="578"/>
              <a:ext cx="144" cy="206"/>
            </a:xfrm>
            <a:prstGeom prst="rect">
              <a:avLst/>
            </a:prstGeom>
            <a:solidFill>
              <a:srgbClr val="FFFFCC"/>
            </a:solidFill>
            <a:ln w="12700" algn="ctr">
              <a:solidFill>
                <a:schemeClr val="bg1"/>
              </a:solidFill>
              <a:miter lim="800000"/>
              <a:headEnd/>
              <a:tailEnd/>
            </a:ln>
          </p:spPr>
          <p:txBody>
            <a:bodyPr wrap="none" anchor="ctr"/>
            <a:lstStyle/>
            <a:p>
              <a:endParaRPr lang="en-US"/>
            </a:p>
          </p:txBody>
        </p:sp>
        <p:sp>
          <p:nvSpPr>
            <p:cNvPr id="11390" name="Rectangle 7"/>
            <p:cNvSpPr>
              <a:spLocks noChangeArrowheads="1"/>
            </p:cNvSpPr>
            <p:nvPr/>
          </p:nvSpPr>
          <p:spPr bwMode="auto">
            <a:xfrm>
              <a:off x="3816" y="773"/>
              <a:ext cx="38" cy="91"/>
            </a:xfrm>
            <a:prstGeom prst="rect">
              <a:avLst/>
            </a:prstGeom>
            <a:solidFill>
              <a:schemeClr val="bg1"/>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endParaRPr lang="en-US"/>
            </a:p>
          </p:txBody>
        </p:sp>
        <p:sp>
          <p:nvSpPr>
            <p:cNvPr id="11391" name="Rectangle 8"/>
            <p:cNvSpPr>
              <a:spLocks noChangeArrowheads="1"/>
            </p:cNvSpPr>
            <p:nvPr/>
          </p:nvSpPr>
          <p:spPr bwMode="auto">
            <a:xfrm>
              <a:off x="3429" y="230"/>
              <a:ext cx="683" cy="267"/>
            </a:xfrm>
            <a:prstGeom prst="rect">
              <a:avLst/>
            </a:prstGeom>
            <a:solidFill>
              <a:srgbClr val="CC9900"/>
            </a:solidFill>
            <a:ln w="12700" algn="ctr">
              <a:solidFill>
                <a:srgbClr val="777777"/>
              </a:solidFill>
              <a:miter lim="800000"/>
              <a:headEnd/>
              <a:tailEnd/>
            </a:ln>
          </p:spPr>
          <p:txBody>
            <a:bodyPr wrap="none" anchor="ctr"/>
            <a:lstStyle/>
            <a:p>
              <a:endParaRPr lang="en-US"/>
            </a:p>
          </p:txBody>
        </p:sp>
        <p:sp>
          <p:nvSpPr>
            <p:cNvPr id="11392" name="Line 9"/>
            <p:cNvSpPr>
              <a:spLocks noChangeShapeType="1"/>
            </p:cNvSpPr>
            <p:nvPr/>
          </p:nvSpPr>
          <p:spPr bwMode="auto">
            <a:xfrm>
              <a:off x="4106" y="290"/>
              <a:ext cx="113" cy="121"/>
            </a:xfrm>
            <a:prstGeom prst="line">
              <a:avLst/>
            </a:prstGeom>
            <a:noFill/>
            <a:ln w="12700">
              <a:solidFill>
                <a:srgbClr val="777777"/>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393" name="Line 10"/>
            <p:cNvSpPr>
              <a:spLocks noChangeShapeType="1"/>
            </p:cNvSpPr>
            <p:nvPr/>
          </p:nvSpPr>
          <p:spPr bwMode="auto">
            <a:xfrm>
              <a:off x="4115" y="393"/>
              <a:ext cx="60" cy="62"/>
            </a:xfrm>
            <a:prstGeom prst="line">
              <a:avLst/>
            </a:prstGeom>
            <a:noFill/>
            <a:ln w="12700">
              <a:solidFill>
                <a:srgbClr val="777777"/>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11394" name="Group 11"/>
            <p:cNvGrpSpPr>
              <a:grpSpLocks/>
            </p:cNvGrpSpPr>
            <p:nvPr/>
          </p:nvGrpSpPr>
          <p:grpSpPr bwMode="auto">
            <a:xfrm>
              <a:off x="3459" y="272"/>
              <a:ext cx="607" cy="163"/>
              <a:chOff x="2386" y="998"/>
              <a:chExt cx="529" cy="142"/>
            </a:xfrm>
          </p:grpSpPr>
          <p:sp>
            <p:nvSpPr>
              <p:cNvPr id="11395" name="Line 12"/>
              <p:cNvSpPr>
                <a:spLocks noChangeShapeType="1"/>
              </p:cNvSpPr>
              <p:nvPr/>
            </p:nvSpPr>
            <p:spPr bwMode="invGray">
              <a:xfrm flipH="1">
                <a:off x="2386" y="1002"/>
                <a:ext cx="50" cy="132"/>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396" name="Line 13"/>
              <p:cNvSpPr>
                <a:spLocks noChangeShapeType="1"/>
              </p:cNvSpPr>
              <p:nvPr/>
            </p:nvSpPr>
            <p:spPr bwMode="invGray">
              <a:xfrm>
                <a:off x="2444" y="1002"/>
                <a:ext cx="50" cy="132"/>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397" name="Line 14"/>
              <p:cNvSpPr>
                <a:spLocks noChangeShapeType="1"/>
              </p:cNvSpPr>
              <p:nvPr/>
            </p:nvSpPr>
            <p:spPr bwMode="invGray">
              <a:xfrm>
                <a:off x="2404" y="1084"/>
                <a:ext cx="74"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398" name="Line 15"/>
              <p:cNvSpPr>
                <a:spLocks noChangeShapeType="1"/>
              </p:cNvSpPr>
              <p:nvPr/>
            </p:nvSpPr>
            <p:spPr bwMode="invGray">
              <a:xfrm>
                <a:off x="2430" y="1006"/>
                <a:ext cx="18"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399" name="Line 16"/>
              <p:cNvSpPr>
                <a:spLocks noChangeShapeType="1"/>
              </p:cNvSpPr>
              <p:nvPr/>
            </p:nvSpPr>
            <p:spPr bwMode="invGray">
              <a:xfrm>
                <a:off x="2825" y="998"/>
                <a:ext cx="0" cy="14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400" name="Line 17"/>
              <p:cNvSpPr>
                <a:spLocks noChangeShapeType="1"/>
              </p:cNvSpPr>
              <p:nvPr/>
            </p:nvSpPr>
            <p:spPr bwMode="invGray">
              <a:xfrm>
                <a:off x="2822" y="1007"/>
                <a:ext cx="93"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401" name="Line 18"/>
              <p:cNvSpPr>
                <a:spLocks noChangeShapeType="1"/>
              </p:cNvSpPr>
              <p:nvPr/>
            </p:nvSpPr>
            <p:spPr bwMode="invGray">
              <a:xfrm>
                <a:off x="2822" y="1129"/>
                <a:ext cx="93"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402" name="Line 19"/>
              <p:cNvSpPr>
                <a:spLocks noChangeShapeType="1"/>
              </p:cNvSpPr>
              <p:nvPr/>
            </p:nvSpPr>
            <p:spPr bwMode="invGray">
              <a:xfrm>
                <a:off x="2822" y="1065"/>
                <a:ext cx="88"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403" name="Line 20"/>
              <p:cNvSpPr>
                <a:spLocks noChangeShapeType="1"/>
              </p:cNvSpPr>
              <p:nvPr/>
            </p:nvSpPr>
            <p:spPr bwMode="invGray">
              <a:xfrm>
                <a:off x="2674" y="1000"/>
                <a:ext cx="45" cy="138"/>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404" name="Line 21"/>
              <p:cNvSpPr>
                <a:spLocks noChangeShapeType="1"/>
              </p:cNvSpPr>
              <p:nvPr/>
            </p:nvSpPr>
            <p:spPr bwMode="invGray">
              <a:xfrm flipH="1">
                <a:off x="2721" y="1002"/>
                <a:ext cx="45" cy="138"/>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405" name="Line 22"/>
              <p:cNvSpPr>
                <a:spLocks noChangeShapeType="1"/>
              </p:cNvSpPr>
              <p:nvPr/>
            </p:nvSpPr>
            <p:spPr bwMode="invGray">
              <a:xfrm>
                <a:off x="2665" y="1000"/>
                <a:ext cx="0" cy="138"/>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406" name="Line 23"/>
              <p:cNvSpPr>
                <a:spLocks noChangeShapeType="1"/>
              </p:cNvSpPr>
              <p:nvPr/>
            </p:nvSpPr>
            <p:spPr bwMode="invGray">
              <a:xfrm>
                <a:off x="2776" y="1000"/>
                <a:ext cx="0" cy="138"/>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407" name="Freeform 24"/>
              <p:cNvSpPr>
                <a:spLocks/>
              </p:cNvSpPr>
              <p:nvPr/>
            </p:nvSpPr>
            <p:spPr bwMode="invGray">
              <a:xfrm>
                <a:off x="2520" y="1004"/>
                <a:ext cx="99" cy="67"/>
              </a:xfrm>
              <a:custGeom>
                <a:avLst/>
                <a:gdLst>
                  <a:gd name="T0" fmla="*/ 99 w 99"/>
                  <a:gd name="T1" fmla="*/ 33 h 67"/>
                  <a:gd name="T2" fmla="*/ 93 w 99"/>
                  <a:gd name="T3" fmla="*/ 18 h 67"/>
                  <a:gd name="T4" fmla="*/ 80 w 99"/>
                  <a:gd name="T5" fmla="*/ 7 h 67"/>
                  <a:gd name="T6" fmla="*/ 62 w 99"/>
                  <a:gd name="T7" fmla="*/ 1 h 67"/>
                  <a:gd name="T8" fmla="*/ 44 w 99"/>
                  <a:gd name="T9" fmla="*/ 3 h 67"/>
                  <a:gd name="T10" fmla="*/ 29 w 99"/>
                  <a:gd name="T11" fmla="*/ 7 h 67"/>
                  <a:gd name="T12" fmla="*/ 15 w 99"/>
                  <a:gd name="T13" fmla="*/ 18 h 67"/>
                  <a:gd name="T14" fmla="*/ 3 w 99"/>
                  <a:gd name="T15" fmla="*/ 45 h 67"/>
                  <a:gd name="T16" fmla="*/ 0 w 99"/>
                  <a:gd name="T17" fmla="*/ 67 h 6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99"/>
                  <a:gd name="T28" fmla="*/ 0 h 67"/>
                  <a:gd name="T29" fmla="*/ 99 w 99"/>
                  <a:gd name="T30" fmla="*/ 67 h 6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99" h="67">
                    <a:moveTo>
                      <a:pt x="99" y="33"/>
                    </a:moveTo>
                    <a:cubicBezTo>
                      <a:pt x="97" y="27"/>
                      <a:pt x="96" y="22"/>
                      <a:pt x="93" y="18"/>
                    </a:cubicBezTo>
                    <a:cubicBezTo>
                      <a:pt x="90" y="14"/>
                      <a:pt x="85" y="10"/>
                      <a:pt x="80" y="7"/>
                    </a:cubicBezTo>
                    <a:cubicBezTo>
                      <a:pt x="75" y="4"/>
                      <a:pt x="68" y="2"/>
                      <a:pt x="62" y="1"/>
                    </a:cubicBezTo>
                    <a:cubicBezTo>
                      <a:pt x="56" y="0"/>
                      <a:pt x="49" y="2"/>
                      <a:pt x="44" y="3"/>
                    </a:cubicBezTo>
                    <a:cubicBezTo>
                      <a:pt x="39" y="4"/>
                      <a:pt x="34" y="5"/>
                      <a:pt x="29" y="7"/>
                    </a:cubicBezTo>
                    <a:cubicBezTo>
                      <a:pt x="24" y="9"/>
                      <a:pt x="19" y="12"/>
                      <a:pt x="15" y="18"/>
                    </a:cubicBezTo>
                    <a:cubicBezTo>
                      <a:pt x="11" y="24"/>
                      <a:pt x="5" y="37"/>
                      <a:pt x="3" y="45"/>
                    </a:cubicBezTo>
                    <a:cubicBezTo>
                      <a:pt x="1" y="53"/>
                      <a:pt x="0" y="62"/>
                      <a:pt x="0" y="67"/>
                    </a:cubicBezTo>
                  </a:path>
                </a:pathLst>
              </a:custGeom>
              <a:noFill/>
              <a:ln w="28575" cap="flat" cmpd="sng">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1408" name="Freeform 25"/>
              <p:cNvSpPr>
                <a:spLocks/>
              </p:cNvSpPr>
              <p:nvPr/>
            </p:nvSpPr>
            <p:spPr bwMode="invGray">
              <a:xfrm flipV="1">
                <a:off x="2521" y="1066"/>
                <a:ext cx="99" cy="67"/>
              </a:xfrm>
              <a:custGeom>
                <a:avLst/>
                <a:gdLst>
                  <a:gd name="T0" fmla="*/ 99 w 99"/>
                  <a:gd name="T1" fmla="*/ 33 h 67"/>
                  <a:gd name="T2" fmla="*/ 93 w 99"/>
                  <a:gd name="T3" fmla="*/ 18 h 67"/>
                  <a:gd name="T4" fmla="*/ 80 w 99"/>
                  <a:gd name="T5" fmla="*/ 7 h 67"/>
                  <a:gd name="T6" fmla="*/ 62 w 99"/>
                  <a:gd name="T7" fmla="*/ 1 h 67"/>
                  <a:gd name="T8" fmla="*/ 44 w 99"/>
                  <a:gd name="T9" fmla="*/ 3 h 67"/>
                  <a:gd name="T10" fmla="*/ 29 w 99"/>
                  <a:gd name="T11" fmla="*/ 7 h 67"/>
                  <a:gd name="T12" fmla="*/ 15 w 99"/>
                  <a:gd name="T13" fmla="*/ 18 h 67"/>
                  <a:gd name="T14" fmla="*/ 3 w 99"/>
                  <a:gd name="T15" fmla="*/ 45 h 67"/>
                  <a:gd name="T16" fmla="*/ 0 w 99"/>
                  <a:gd name="T17" fmla="*/ 67 h 6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99"/>
                  <a:gd name="T28" fmla="*/ 0 h 67"/>
                  <a:gd name="T29" fmla="*/ 99 w 99"/>
                  <a:gd name="T30" fmla="*/ 67 h 6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99" h="67">
                    <a:moveTo>
                      <a:pt x="99" y="33"/>
                    </a:moveTo>
                    <a:cubicBezTo>
                      <a:pt x="97" y="27"/>
                      <a:pt x="96" y="22"/>
                      <a:pt x="93" y="18"/>
                    </a:cubicBezTo>
                    <a:cubicBezTo>
                      <a:pt x="90" y="14"/>
                      <a:pt x="85" y="10"/>
                      <a:pt x="80" y="7"/>
                    </a:cubicBezTo>
                    <a:cubicBezTo>
                      <a:pt x="75" y="4"/>
                      <a:pt x="68" y="2"/>
                      <a:pt x="62" y="1"/>
                    </a:cubicBezTo>
                    <a:cubicBezTo>
                      <a:pt x="56" y="0"/>
                      <a:pt x="49" y="2"/>
                      <a:pt x="44" y="3"/>
                    </a:cubicBezTo>
                    <a:cubicBezTo>
                      <a:pt x="39" y="4"/>
                      <a:pt x="34" y="5"/>
                      <a:pt x="29" y="7"/>
                    </a:cubicBezTo>
                    <a:cubicBezTo>
                      <a:pt x="24" y="9"/>
                      <a:pt x="19" y="12"/>
                      <a:pt x="15" y="18"/>
                    </a:cubicBezTo>
                    <a:cubicBezTo>
                      <a:pt x="11" y="24"/>
                      <a:pt x="5" y="37"/>
                      <a:pt x="3" y="45"/>
                    </a:cubicBezTo>
                    <a:cubicBezTo>
                      <a:pt x="1" y="53"/>
                      <a:pt x="0" y="62"/>
                      <a:pt x="0" y="67"/>
                    </a:cubicBezTo>
                  </a:path>
                </a:pathLst>
              </a:custGeom>
              <a:noFill/>
              <a:ln w="28575" cap="flat" cmpd="sng">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grpSp>
      <p:sp>
        <p:nvSpPr>
          <p:cNvPr id="11267" name="Rectangle 26"/>
          <p:cNvSpPr>
            <a:spLocks noGrp="1" noChangeArrowheads="1"/>
          </p:cNvSpPr>
          <p:nvPr>
            <p:ph type="title"/>
          </p:nvPr>
        </p:nvSpPr>
        <p:spPr/>
        <p:txBody>
          <a:bodyPr/>
          <a:lstStyle/>
          <a:p>
            <a:pPr eaLnBrk="1" hangingPunct="1"/>
            <a:r>
              <a:rPr lang="en-US" smtClean="0"/>
              <a:t>Who manages the intake process?</a:t>
            </a:r>
          </a:p>
        </p:txBody>
      </p:sp>
      <p:sp>
        <p:nvSpPr>
          <p:cNvPr id="11268" name="Rectangle 27"/>
          <p:cNvSpPr>
            <a:spLocks noGrp="1" noChangeArrowheads="1"/>
          </p:cNvSpPr>
          <p:nvPr>
            <p:ph idx="1"/>
          </p:nvPr>
        </p:nvSpPr>
        <p:spPr>
          <a:xfrm>
            <a:off x="519113" y="4479925"/>
            <a:ext cx="4064000" cy="1878013"/>
          </a:xfrm>
        </p:spPr>
        <p:txBody>
          <a:bodyPr/>
          <a:lstStyle/>
          <a:p>
            <a:pPr>
              <a:buFont typeface="Arial" charset="0"/>
              <a:buChar char="•"/>
            </a:pPr>
            <a:r>
              <a:rPr lang="en-US" dirty="0" smtClean="0"/>
              <a:t>For larger carriers, intake is typically managed by a customer service representative (CSR)</a:t>
            </a:r>
          </a:p>
        </p:txBody>
      </p:sp>
      <p:sp>
        <p:nvSpPr>
          <p:cNvPr id="11269" name="Rectangle 28"/>
          <p:cNvSpPr>
            <a:spLocks noChangeArrowheads="1"/>
          </p:cNvSpPr>
          <p:nvPr/>
        </p:nvSpPr>
        <p:spPr bwMode="auto">
          <a:xfrm>
            <a:off x="4864100" y="4414838"/>
            <a:ext cx="3914775" cy="186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marL="285750" indent="-285750" algn="l" eaLnBrk="0" hangingPunct="0">
              <a:spcBef>
                <a:spcPct val="40000"/>
              </a:spcBef>
              <a:spcAft>
                <a:spcPct val="0"/>
              </a:spcAft>
              <a:buClr>
                <a:srgbClr val="0146AD"/>
              </a:buClr>
              <a:buFont typeface="Wingdings 3" pitchFamily="18" charset="2"/>
              <a:buChar char="}"/>
            </a:pPr>
            <a:r>
              <a:rPr lang="en-US" sz="2400"/>
              <a:t>For smaller carriers, intake is more typically managed by an adjuster</a:t>
            </a:r>
          </a:p>
        </p:txBody>
      </p:sp>
      <p:grpSp>
        <p:nvGrpSpPr>
          <p:cNvPr id="11270" name="Group 29"/>
          <p:cNvGrpSpPr>
            <a:grpSpLocks/>
          </p:cNvGrpSpPr>
          <p:nvPr/>
        </p:nvGrpSpPr>
        <p:grpSpPr bwMode="auto">
          <a:xfrm>
            <a:off x="641350" y="3203575"/>
            <a:ext cx="3025775" cy="982663"/>
            <a:chOff x="429" y="1785"/>
            <a:chExt cx="1906" cy="619"/>
          </a:xfrm>
        </p:grpSpPr>
        <p:grpSp>
          <p:nvGrpSpPr>
            <p:cNvPr id="11345" name="Group 30"/>
            <p:cNvGrpSpPr>
              <a:grpSpLocks/>
            </p:cNvGrpSpPr>
            <p:nvPr/>
          </p:nvGrpSpPr>
          <p:grpSpPr bwMode="auto">
            <a:xfrm>
              <a:off x="1494" y="1785"/>
              <a:ext cx="841" cy="619"/>
              <a:chOff x="2083" y="1606"/>
              <a:chExt cx="1489" cy="1097"/>
            </a:xfrm>
          </p:grpSpPr>
          <p:sp>
            <p:nvSpPr>
              <p:cNvPr id="11353" name="Rectangle 31"/>
              <p:cNvSpPr>
                <a:spLocks noChangeArrowheads="1"/>
              </p:cNvSpPr>
              <p:nvPr/>
            </p:nvSpPr>
            <p:spPr bwMode="auto">
              <a:xfrm>
                <a:off x="2083" y="1606"/>
                <a:ext cx="1489" cy="1097"/>
              </a:xfrm>
              <a:prstGeom prst="rect">
                <a:avLst/>
              </a:prstGeom>
              <a:solidFill>
                <a:srgbClr val="B2B2B2"/>
              </a:solidFill>
              <a:ln w="12700" algn="ctr">
                <a:solidFill>
                  <a:schemeClr val="bg1"/>
                </a:solidFill>
                <a:miter lim="800000"/>
                <a:headEnd/>
                <a:tailEnd/>
              </a:ln>
            </p:spPr>
            <p:txBody>
              <a:bodyPr lIns="0" tIns="0" rIns="0" bIns="0" anchor="ctr">
                <a:spAutoFit/>
              </a:bodyPr>
              <a:lstStyle/>
              <a:p>
                <a:endParaRPr lang="en-US"/>
              </a:p>
            </p:txBody>
          </p:sp>
          <p:sp>
            <p:nvSpPr>
              <p:cNvPr id="11354" name="Freeform 32"/>
              <p:cNvSpPr>
                <a:spLocks/>
              </p:cNvSpPr>
              <p:nvPr/>
            </p:nvSpPr>
            <p:spPr bwMode="auto">
              <a:xfrm>
                <a:off x="3351" y="2073"/>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11355" name="Freeform 33"/>
              <p:cNvSpPr>
                <a:spLocks/>
              </p:cNvSpPr>
              <p:nvPr/>
            </p:nvSpPr>
            <p:spPr bwMode="auto">
              <a:xfrm>
                <a:off x="3351" y="2259"/>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11356" name="Freeform 34"/>
              <p:cNvSpPr>
                <a:spLocks/>
              </p:cNvSpPr>
              <p:nvPr/>
            </p:nvSpPr>
            <p:spPr bwMode="auto">
              <a:xfrm>
                <a:off x="2238" y="2493"/>
                <a:ext cx="114" cy="207"/>
              </a:xfrm>
              <a:custGeom>
                <a:avLst/>
                <a:gdLst>
                  <a:gd name="T0" fmla="*/ 66 w 114"/>
                  <a:gd name="T1" fmla="*/ 0 h 207"/>
                  <a:gd name="T2" fmla="*/ 0 w 114"/>
                  <a:gd name="T3" fmla="*/ 207 h 207"/>
                  <a:gd name="T4" fmla="*/ 54 w 114"/>
                  <a:gd name="T5" fmla="*/ 207 h 207"/>
                  <a:gd name="T6" fmla="*/ 114 w 114"/>
                  <a:gd name="T7" fmla="*/ 18 h 207"/>
                  <a:gd name="T8" fmla="*/ 66 w 114"/>
                  <a:gd name="T9" fmla="*/ 0 h 207"/>
                  <a:gd name="T10" fmla="*/ 0 60000 65536"/>
                  <a:gd name="T11" fmla="*/ 0 60000 65536"/>
                  <a:gd name="T12" fmla="*/ 0 60000 65536"/>
                  <a:gd name="T13" fmla="*/ 0 60000 65536"/>
                  <a:gd name="T14" fmla="*/ 0 60000 65536"/>
                  <a:gd name="T15" fmla="*/ 0 w 114"/>
                  <a:gd name="T16" fmla="*/ 0 h 207"/>
                  <a:gd name="T17" fmla="*/ 114 w 114"/>
                  <a:gd name="T18" fmla="*/ 207 h 207"/>
                </a:gdLst>
                <a:ahLst/>
                <a:cxnLst>
                  <a:cxn ang="T10">
                    <a:pos x="T0" y="T1"/>
                  </a:cxn>
                  <a:cxn ang="T11">
                    <a:pos x="T2" y="T3"/>
                  </a:cxn>
                  <a:cxn ang="T12">
                    <a:pos x="T4" y="T5"/>
                  </a:cxn>
                  <a:cxn ang="T13">
                    <a:pos x="T6" y="T7"/>
                  </a:cxn>
                  <a:cxn ang="T14">
                    <a:pos x="T8" y="T9"/>
                  </a:cxn>
                </a:cxnLst>
                <a:rect l="T15" t="T16" r="T17" b="T18"/>
                <a:pathLst>
                  <a:path w="114" h="207">
                    <a:moveTo>
                      <a:pt x="66" y="0"/>
                    </a:moveTo>
                    <a:lnTo>
                      <a:pt x="0" y="207"/>
                    </a:lnTo>
                    <a:lnTo>
                      <a:pt x="54" y="207"/>
                    </a:lnTo>
                    <a:lnTo>
                      <a:pt x="114" y="18"/>
                    </a:lnTo>
                    <a:lnTo>
                      <a:pt x="66"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11357" name="Freeform 35"/>
              <p:cNvSpPr>
                <a:spLocks/>
              </p:cNvSpPr>
              <p:nvPr/>
            </p:nvSpPr>
            <p:spPr bwMode="auto">
              <a:xfrm>
                <a:off x="2436" y="2541"/>
                <a:ext cx="102" cy="159"/>
              </a:xfrm>
              <a:custGeom>
                <a:avLst/>
                <a:gdLst>
                  <a:gd name="T0" fmla="*/ 51 w 102"/>
                  <a:gd name="T1" fmla="*/ 0 h 159"/>
                  <a:gd name="T2" fmla="*/ 0 w 102"/>
                  <a:gd name="T3" fmla="*/ 159 h 159"/>
                  <a:gd name="T4" fmla="*/ 54 w 102"/>
                  <a:gd name="T5" fmla="*/ 159 h 159"/>
                  <a:gd name="T6" fmla="*/ 102 w 102"/>
                  <a:gd name="T7" fmla="*/ 0 h 159"/>
                  <a:gd name="T8" fmla="*/ 51 w 102"/>
                  <a:gd name="T9" fmla="*/ 0 h 159"/>
                  <a:gd name="T10" fmla="*/ 0 60000 65536"/>
                  <a:gd name="T11" fmla="*/ 0 60000 65536"/>
                  <a:gd name="T12" fmla="*/ 0 60000 65536"/>
                  <a:gd name="T13" fmla="*/ 0 60000 65536"/>
                  <a:gd name="T14" fmla="*/ 0 60000 65536"/>
                  <a:gd name="T15" fmla="*/ 0 w 102"/>
                  <a:gd name="T16" fmla="*/ 0 h 159"/>
                  <a:gd name="T17" fmla="*/ 102 w 102"/>
                  <a:gd name="T18" fmla="*/ 159 h 159"/>
                </a:gdLst>
                <a:ahLst/>
                <a:cxnLst>
                  <a:cxn ang="T10">
                    <a:pos x="T0" y="T1"/>
                  </a:cxn>
                  <a:cxn ang="T11">
                    <a:pos x="T2" y="T3"/>
                  </a:cxn>
                  <a:cxn ang="T12">
                    <a:pos x="T4" y="T5"/>
                  </a:cxn>
                  <a:cxn ang="T13">
                    <a:pos x="T6" y="T7"/>
                  </a:cxn>
                  <a:cxn ang="T14">
                    <a:pos x="T8" y="T9"/>
                  </a:cxn>
                </a:cxnLst>
                <a:rect l="T15" t="T16" r="T17" b="T18"/>
                <a:pathLst>
                  <a:path w="102" h="159">
                    <a:moveTo>
                      <a:pt x="51" y="0"/>
                    </a:moveTo>
                    <a:lnTo>
                      <a:pt x="0" y="159"/>
                    </a:lnTo>
                    <a:lnTo>
                      <a:pt x="54" y="159"/>
                    </a:lnTo>
                    <a:lnTo>
                      <a:pt x="102" y="0"/>
                    </a:lnTo>
                    <a:lnTo>
                      <a:pt x="51"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type="none" w="med" len="med"/>
                    <a:tailEnd type="none" w="med" len="med"/>
                  </a14:hiddenLine>
                </a:ext>
              </a:extLst>
            </p:spPr>
            <p:txBody>
              <a:bodyPr wrap="none" lIns="0" tIns="0" rIns="0" bIns="0" anchor="ctr">
                <a:spAutoFit/>
              </a:bodyPr>
              <a:lstStyle/>
              <a:p>
                <a:endParaRPr lang="en-US"/>
              </a:p>
            </p:txBody>
          </p:sp>
          <p:sp>
            <p:nvSpPr>
              <p:cNvPr id="11358" name="Rectangle 36"/>
              <p:cNvSpPr>
                <a:spLocks noChangeArrowheads="1"/>
              </p:cNvSpPr>
              <p:nvPr/>
            </p:nvSpPr>
            <p:spPr bwMode="auto">
              <a:xfrm>
                <a:off x="2762" y="1606"/>
                <a:ext cx="810" cy="248"/>
              </a:xfrm>
              <a:prstGeom prst="rect">
                <a:avLst/>
              </a:prstGeom>
              <a:solidFill>
                <a:srgbClr val="009900"/>
              </a:solidFill>
              <a:ln w="12700" algn="ctr">
                <a:solidFill>
                  <a:schemeClr val="bg1"/>
                </a:solidFill>
                <a:miter lim="800000"/>
                <a:headEnd/>
                <a:tailEnd/>
              </a:ln>
            </p:spPr>
            <p:txBody>
              <a:bodyPr wrap="none" lIns="0" tIns="0" rIns="0" bIns="0" anchor="ctr">
                <a:spAutoFit/>
              </a:bodyPr>
              <a:lstStyle/>
              <a:p>
                <a:endParaRPr lang="en-US"/>
              </a:p>
            </p:txBody>
          </p:sp>
          <p:sp>
            <p:nvSpPr>
              <p:cNvPr id="11359" name="Rectangle 37"/>
              <p:cNvSpPr>
                <a:spLocks noChangeArrowheads="1"/>
              </p:cNvSpPr>
              <p:nvPr/>
            </p:nvSpPr>
            <p:spPr bwMode="auto">
              <a:xfrm>
                <a:off x="2778" y="1874"/>
                <a:ext cx="62" cy="827"/>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1360" name="AutoShape 38"/>
              <p:cNvSpPr>
                <a:spLocks noChangeArrowheads="1"/>
              </p:cNvSpPr>
              <p:nvPr/>
            </p:nvSpPr>
            <p:spPr bwMode="auto">
              <a:xfrm rot="2681173">
                <a:off x="2441" y="1752"/>
                <a:ext cx="559" cy="573"/>
              </a:xfrm>
              <a:prstGeom prst="irregularSeal2">
                <a:avLst/>
              </a:prstGeom>
              <a:gradFill rotWithShape="1">
                <a:gsLst>
                  <a:gs pos="0">
                    <a:srgbClr val="FFFF66"/>
                  </a:gs>
                  <a:gs pos="100000">
                    <a:srgbClr val="FF0000"/>
                  </a:gs>
                </a:gsLst>
                <a:path path="shape">
                  <a:fillToRect l="50000" t="50000" r="50000" b="50000"/>
                </a:path>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endParaRPr lang="en-US"/>
              </a:p>
            </p:txBody>
          </p:sp>
          <p:sp>
            <p:nvSpPr>
              <p:cNvPr id="11361" name="Freeform 39"/>
              <p:cNvSpPr>
                <a:spLocks/>
              </p:cNvSpPr>
              <p:nvPr/>
            </p:nvSpPr>
            <p:spPr bwMode="auto">
              <a:xfrm>
                <a:off x="2219" y="2561"/>
                <a:ext cx="369" cy="104"/>
              </a:xfrm>
              <a:custGeom>
                <a:avLst/>
                <a:gdLst>
                  <a:gd name="T0" fmla="*/ 0 w 992"/>
                  <a:gd name="T1" fmla="*/ 0 h 280"/>
                  <a:gd name="T2" fmla="*/ 1 w 992"/>
                  <a:gd name="T3" fmla="*/ 0 h 280"/>
                  <a:gd name="T4" fmla="*/ 1 w 992"/>
                  <a:gd name="T5" fmla="*/ 0 h 280"/>
                  <a:gd name="T6" fmla="*/ 0 w 992"/>
                  <a:gd name="T7" fmla="*/ 0 h 280"/>
                  <a:gd name="T8" fmla="*/ 0 w 992"/>
                  <a:gd name="T9" fmla="*/ 0 h 280"/>
                  <a:gd name="T10" fmla="*/ 0 60000 65536"/>
                  <a:gd name="T11" fmla="*/ 0 60000 65536"/>
                  <a:gd name="T12" fmla="*/ 0 60000 65536"/>
                  <a:gd name="T13" fmla="*/ 0 60000 65536"/>
                  <a:gd name="T14" fmla="*/ 0 60000 65536"/>
                  <a:gd name="T15" fmla="*/ 0 w 992"/>
                  <a:gd name="T16" fmla="*/ 0 h 280"/>
                  <a:gd name="T17" fmla="*/ 992 w 992"/>
                  <a:gd name="T18" fmla="*/ 280 h 280"/>
                </a:gdLst>
                <a:ahLst/>
                <a:cxnLst>
                  <a:cxn ang="T10">
                    <a:pos x="T0" y="T1"/>
                  </a:cxn>
                  <a:cxn ang="T11">
                    <a:pos x="T2" y="T3"/>
                  </a:cxn>
                  <a:cxn ang="T12">
                    <a:pos x="T4" y="T5"/>
                  </a:cxn>
                  <a:cxn ang="T13">
                    <a:pos x="T6" y="T7"/>
                  </a:cxn>
                  <a:cxn ang="T14">
                    <a:pos x="T8" y="T9"/>
                  </a:cxn>
                </a:cxnLst>
                <a:rect l="T15" t="T16" r="T17" b="T18"/>
                <a:pathLst>
                  <a:path w="992" h="280">
                    <a:moveTo>
                      <a:pt x="0" y="0"/>
                    </a:moveTo>
                    <a:lnTo>
                      <a:pt x="992" y="240"/>
                    </a:lnTo>
                    <a:lnTo>
                      <a:pt x="936" y="280"/>
                    </a:lnTo>
                    <a:lnTo>
                      <a:pt x="16" y="56"/>
                    </a:lnTo>
                    <a:lnTo>
                      <a:pt x="0" y="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1362" name="Freeform 40"/>
              <p:cNvSpPr>
                <a:spLocks/>
              </p:cNvSpPr>
              <p:nvPr/>
            </p:nvSpPr>
            <p:spPr bwMode="auto">
              <a:xfrm>
                <a:off x="3429" y="2008"/>
                <a:ext cx="51" cy="375"/>
              </a:xfrm>
              <a:custGeom>
                <a:avLst/>
                <a:gdLst>
                  <a:gd name="T0" fmla="*/ 0 w 136"/>
                  <a:gd name="T1" fmla="*/ 0 h 1008"/>
                  <a:gd name="T2" fmla="*/ 0 w 136"/>
                  <a:gd name="T3" fmla="*/ 1 h 1008"/>
                  <a:gd name="T4" fmla="*/ 0 w 136"/>
                  <a:gd name="T5" fmla="*/ 1 h 1008"/>
                  <a:gd name="T6" fmla="*/ 0 w 136"/>
                  <a:gd name="T7" fmla="*/ 0 h 1008"/>
                  <a:gd name="T8" fmla="*/ 0 w 136"/>
                  <a:gd name="T9" fmla="*/ 0 h 1008"/>
                  <a:gd name="T10" fmla="*/ 0 60000 65536"/>
                  <a:gd name="T11" fmla="*/ 0 60000 65536"/>
                  <a:gd name="T12" fmla="*/ 0 60000 65536"/>
                  <a:gd name="T13" fmla="*/ 0 60000 65536"/>
                  <a:gd name="T14" fmla="*/ 0 60000 65536"/>
                  <a:gd name="T15" fmla="*/ 0 w 136"/>
                  <a:gd name="T16" fmla="*/ 0 h 1008"/>
                  <a:gd name="T17" fmla="*/ 136 w 136"/>
                  <a:gd name="T18" fmla="*/ 1008 h 1008"/>
                </a:gdLst>
                <a:ahLst/>
                <a:cxnLst>
                  <a:cxn ang="T10">
                    <a:pos x="T0" y="T1"/>
                  </a:cxn>
                  <a:cxn ang="T11">
                    <a:pos x="T2" y="T3"/>
                  </a:cxn>
                  <a:cxn ang="T12">
                    <a:pos x="T4" y="T5"/>
                  </a:cxn>
                  <a:cxn ang="T13">
                    <a:pos x="T6" y="T7"/>
                  </a:cxn>
                  <a:cxn ang="T14">
                    <a:pos x="T8" y="T9"/>
                  </a:cxn>
                </a:cxnLst>
                <a:rect l="T15" t="T16" r="T17" b="T18"/>
                <a:pathLst>
                  <a:path w="136" h="1008">
                    <a:moveTo>
                      <a:pt x="0" y="0"/>
                    </a:moveTo>
                    <a:lnTo>
                      <a:pt x="80" y="1008"/>
                    </a:lnTo>
                    <a:lnTo>
                      <a:pt x="136" y="920"/>
                    </a:lnTo>
                    <a:lnTo>
                      <a:pt x="56" y="48"/>
                    </a:lnTo>
                    <a:lnTo>
                      <a:pt x="0" y="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1363" name="Rectangle 41"/>
              <p:cNvSpPr>
                <a:spLocks noChangeArrowheads="1"/>
              </p:cNvSpPr>
              <p:nvPr/>
            </p:nvSpPr>
            <p:spPr bwMode="auto">
              <a:xfrm>
                <a:off x="2124" y="1610"/>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1364" name="Rectangle 42"/>
              <p:cNvSpPr>
                <a:spLocks noChangeArrowheads="1"/>
              </p:cNvSpPr>
              <p:nvPr/>
            </p:nvSpPr>
            <p:spPr bwMode="auto">
              <a:xfrm rot="5400000">
                <a:off x="306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1365" name="Rectangle 43"/>
              <p:cNvSpPr>
                <a:spLocks noChangeArrowheads="1"/>
              </p:cNvSpPr>
              <p:nvPr/>
            </p:nvSpPr>
            <p:spPr bwMode="auto">
              <a:xfrm rot="5400000">
                <a:off x="339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nvGrpSpPr>
              <p:cNvPr id="11366" name="Group 44"/>
              <p:cNvGrpSpPr>
                <a:grpSpLocks/>
              </p:cNvGrpSpPr>
              <p:nvPr/>
            </p:nvGrpSpPr>
            <p:grpSpPr bwMode="auto">
              <a:xfrm>
                <a:off x="2221" y="1871"/>
                <a:ext cx="518" cy="782"/>
                <a:chOff x="2400" y="1656"/>
                <a:chExt cx="752" cy="1136"/>
              </a:xfrm>
            </p:grpSpPr>
            <p:sp>
              <p:nvSpPr>
                <p:cNvPr id="11379" name="Freeform 45"/>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folHlink"/>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1380" name="Freeform 46"/>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1381" name="Freeform 47"/>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1382" name="Freeform 48"/>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1383" name="Freeform 49"/>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lIns="0" tIns="0" rIns="0" bIns="0" anchor="ctr">
                  <a:spAutoFit/>
                </a:bodyPr>
                <a:lstStyle/>
                <a:p>
                  <a:endParaRPr lang="en-US"/>
                </a:p>
              </p:txBody>
            </p:sp>
            <p:sp>
              <p:nvSpPr>
                <p:cNvPr id="11384" name="Line 50"/>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1385" name="Line 51"/>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11367" name="Group 52"/>
              <p:cNvGrpSpPr>
                <a:grpSpLocks/>
              </p:cNvGrpSpPr>
              <p:nvPr/>
            </p:nvGrpSpPr>
            <p:grpSpPr bwMode="auto">
              <a:xfrm rot="-6511945">
                <a:off x="2834" y="1842"/>
                <a:ext cx="518" cy="783"/>
                <a:chOff x="2400" y="1656"/>
                <a:chExt cx="752" cy="1136"/>
              </a:xfrm>
            </p:grpSpPr>
            <p:sp>
              <p:nvSpPr>
                <p:cNvPr id="11372" name="Freeform 53"/>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tx1"/>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1373" name="Freeform 54"/>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1374" name="Freeform 55"/>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1375" name="Freeform 56"/>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1376" name="Freeform 57"/>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1377" name="Line 58"/>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1378" name="Line 59"/>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11368" name="Freeform 60"/>
              <p:cNvSpPr>
                <a:spLocks/>
              </p:cNvSpPr>
              <p:nvPr/>
            </p:nvSpPr>
            <p:spPr bwMode="auto">
              <a:xfrm>
                <a:off x="2689" y="2097"/>
                <a:ext cx="62" cy="351"/>
              </a:xfrm>
              <a:custGeom>
                <a:avLst/>
                <a:gdLst>
                  <a:gd name="T0" fmla="*/ 0 w 168"/>
                  <a:gd name="T1" fmla="*/ 1 h 944"/>
                  <a:gd name="T2" fmla="*/ 0 w 168"/>
                  <a:gd name="T3" fmla="*/ 0 h 944"/>
                  <a:gd name="T4" fmla="*/ 0 w 168"/>
                  <a:gd name="T5" fmla="*/ 0 h 944"/>
                  <a:gd name="T6" fmla="*/ 0 w 168"/>
                  <a:gd name="T7" fmla="*/ 1 h 944"/>
                  <a:gd name="T8" fmla="*/ 0 w 168"/>
                  <a:gd name="T9" fmla="*/ 1 h 944"/>
                  <a:gd name="T10" fmla="*/ 0 60000 65536"/>
                  <a:gd name="T11" fmla="*/ 0 60000 65536"/>
                  <a:gd name="T12" fmla="*/ 0 60000 65536"/>
                  <a:gd name="T13" fmla="*/ 0 60000 65536"/>
                  <a:gd name="T14" fmla="*/ 0 60000 65536"/>
                  <a:gd name="T15" fmla="*/ 0 w 168"/>
                  <a:gd name="T16" fmla="*/ 0 h 944"/>
                  <a:gd name="T17" fmla="*/ 168 w 168"/>
                  <a:gd name="T18" fmla="*/ 944 h 944"/>
                </a:gdLst>
                <a:ahLst/>
                <a:cxnLst>
                  <a:cxn ang="T10">
                    <a:pos x="T0" y="T1"/>
                  </a:cxn>
                  <a:cxn ang="T11">
                    <a:pos x="T2" y="T3"/>
                  </a:cxn>
                  <a:cxn ang="T12">
                    <a:pos x="T4" y="T5"/>
                  </a:cxn>
                  <a:cxn ang="T13">
                    <a:pos x="T6" y="T7"/>
                  </a:cxn>
                  <a:cxn ang="T14">
                    <a:pos x="T8" y="T9"/>
                  </a:cxn>
                </a:cxnLst>
                <a:rect l="T15" t="T16" r="T17" b="T18"/>
                <a:pathLst>
                  <a:path w="168" h="944">
                    <a:moveTo>
                      <a:pt x="168" y="944"/>
                    </a:moveTo>
                    <a:lnTo>
                      <a:pt x="24" y="0"/>
                    </a:lnTo>
                    <a:lnTo>
                      <a:pt x="0" y="48"/>
                    </a:lnTo>
                    <a:lnTo>
                      <a:pt x="128" y="920"/>
                    </a:lnTo>
                    <a:lnTo>
                      <a:pt x="168" y="944"/>
                    </a:lnTo>
                    <a:close/>
                  </a:path>
                </a:pathLst>
              </a:custGeom>
              <a:solidFill>
                <a:srgbClr val="B2B2B2"/>
              </a:solidFill>
              <a:ln w="12700" cap="flat" cmpd="sng">
                <a:solidFill>
                  <a:schemeClr val="bg1"/>
                </a:solidFill>
                <a:prstDash val="solid"/>
                <a:round/>
                <a:headEnd/>
                <a:tailEnd/>
              </a:ln>
            </p:spPr>
            <p:txBody>
              <a:bodyPr lIns="0" tIns="0" rIns="0" bIns="0" anchor="ctr">
                <a:spAutoFit/>
              </a:bodyPr>
              <a:lstStyle/>
              <a:p>
                <a:endParaRPr lang="en-US"/>
              </a:p>
            </p:txBody>
          </p:sp>
          <p:sp>
            <p:nvSpPr>
              <p:cNvPr id="11369" name="Freeform 61"/>
              <p:cNvSpPr>
                <a:spLocks/>
              </p:cNvSpPr>
              <p:nvPr/>
            </p:nvSpPr>
            <p:spPr bwMode="auto">
              <a:xfrm>
                <a:off x="2382" y="1853"/>
                <a:ext cx="354" cy="78"/>
              </a:xfrm>
              <a:custGeom>
                <a:avLst/>
                <a:gdLst>
                  <a:gd name="T0" fmla="*/ 0 w 952"/>
                  <a:gd name="T1" fmla="*/ 0 h 208"/>
                  <a:gd name="T2" fmla="*/ 0 w 952"/>
                  <a:gd name="T3" fmla="*/ 0 h 208"/>
                  <a:gd name="T4" fmla="*/ 1 w 952"/>
                  <a:gd name="T5" fmla="*/ 0 h 208"/>
                  <a:gd name="T6" fmla="*/ 1 w 952"/>
                  <a:gd name="T7" fmla="*/ 0 h 208"/>
                  <a:gd name="T8" fmla="*/ 0 w 952"/>
                  <a:gd name="T9" fmla="*/ 0 h 208"/>
                  <a:gd name="T10" fmla="*/ 0 60000 65536"/>
                  <a:gd name="T11" fmla="*/ 0 60000 65536"/>
                  <a:gd name="T12" fmla="*/ 0 60000 65536"/>
                  <a:gd name="T13" fmla="*/ 0 60000 65536"/>
                  <a:gd name="T14" fmla="*/ 0 60000 65536"/>
                  <a:gd name="T15" fmla="*/ 0 w 952"/>
                  <a:gd name="T16" fmla="*/ 0 h 208"/>
                  <a:gd name="T17" fmla="*/ 952 w 952"/>
                  <a:gd name="T18" fmla="*/ 208 h 208"/>
                </a:gdLst>
                <a:ahLst/>
                <a:cxnLst>
                  <a:cxn ang="T10">
                    <a:pos x="T0" y="T1"/>
                  </a:cxn>
                  <a:cxn ang="T11">
                    <a:pos x="T2" y="T3"/>
                  </a:cxn>
                  <a:cxn ang="T12">
                    <a:pos x="T4" y="T5"/>
                  </a:cxn>
                  <a:cxn ang="T13">
                    <a:pos x="T6" y="T7"/>
                  </a:cxn>
                  <a:cxn ang="T14">
                    <a:pos x="T8" y="T9"/>
                  </a:cxn>
                </a:cxnLst>
                <a:rect l="T15" t="T16" r="T17" b="T18"/>
                <a:pathLst>
                  <a:path w="952" h="208">
                    <a:moveTo>
                      <a:pt x="0" y="40"/>
                    </a:moveTo>
                    <a:lnTo>
                      <a:pt x="88" y="0"/>
                    </a:lnTo>
                    <a:lnTo>
                      <a:pt x="936" y="160"/>
                    </a:lnTo>
                    <a:lnTo>
                      <a:pt x="952" y="208"/>
                    </a:lnTo>
                    <a:lnTo>
                      <a:pt x="0" y="4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1370" name="Rectangle 62"/>
              <p:cNvSpPr>
                <a:spLocks noChangeArrowheads="1"/>
              </p:cNvSpPr>
              <p:nvPr/>
            </p:nvSpPr>
            <p:spPr bwMode="auto">
              <a:xfrm>
                <a:off x="2124" y="2018"/>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1371" name="Rectangle 63"/>
              <p:cNvSpPr>
                <a:spLocks noChangeArrowheads="1"/>
              </p:cNvSpPr>
              <p:nvPr/>
            </p:nvSpPr>
            <p:spPr bwMode="auto">
              <a:xfrm>
                <a:off x="2124" y="2426"/>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sp>
          <p:nvSpPr>
            <p:cNvPr id="11346" name="AutoShape 64"/>
            <p:cNvSpPr>
              <a:spLocks noChangeArrowheads="1"/>
            </p:cNvSpPr>
            <p:nvPr/>
          </p:nvSpPr>
          <p:spPr bwMode="auto">
            <a:xfrm>
              <a:off x="927" y="1950"/>
              <a:ext cx="603" cy="288"/>
            </a:xfrm>
            <a:prstGeom prst="rightArrow">
              <a:avLst>
                <a:gd name="adj1" fmla="val 50000"/>
                <a:gd name="adj2" fmla="val 52344"/>
              </a:avLst>
            </a:prstGeom>
            <a:solidFill>
              <a:srgbClr val="FFFF99"/>
            </a:solidFill>
            <a:ln w="19050" algn="ctr">
              <a:solidFill>
                <a:schemeClr val="bg1"/>
              </a:solidFill>
              <a:miter lim="800000"/>
              <a:headEnd/>
              <a:tailEnd/>
            </a:ln>
          </p:spPr>
          <p:txBody>
            <a:bodyPr lIns="0" tIns="0" rIns="0" bIns="0" anchor="ctr">
              <a:spAutoFit/>
            </a:bodyPr>
            <a:lstStyle/>
            <a:p>
              <a:endParaRPr lang="en-US"/>
            </a:p>
          </p:txBody>
        </p:sp>
        <p:grpSp>
          <p:nvGrpSpPr>
            <p:cNvPr id="11347" name="Group 65"/>
            <p:cNvGrpSpPr>
              <a:grpSpLocks/>
            </p:cNvGrpSpPr>
            <p:nvPr/>
          </p:nvGrpSpPr>
          <p:grpSpPr bwMode="auto">
            <a:xfrm>
              <a:off x="429" y="1800"/>
              <a:ext cx="617" cy="588"/>
              <a:chOff x="3917" y="3057"/>
              <a:chExt cx="809" cy="771"/>
            </a:xfrm>
          </p:grpSpPr>
          <p:sp>
            <p:nvSpPr>
              <p:cNvPr id="11348" name="AutoShape 66"/>
              <p:cNvSpPr>
                <a:spLocks noChangeArrowheads="1"/>
              </p:cNvSpPr>
              <p:nvPr/>
            </p:nvSpPr>
            <p:spPr bwMode="auto">
              <a:xfrm>
                <a:off x="3917" y="3066"/>
                <a:ext cx="747" cy="762"/>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11349" name="Oval 67"/>
              <p:cNvSpPr>
                <a:spLocks noChangeArrowheads="1"/>
              </p:cNvSpPr>
              <p:nvPr/>
            </p:nvSpPr>
            <p:spPr bwMode="auto">
              <a:xfrm>
                <a:off x="4227" y="3706"/>
                <a:ext cx="175" cy="95"/>
              </a:xfrm>
              <a:prstGeom prst="ellipse">
                <a:avLst/>
              </a:prstGeom>
              <a:solidFill>
                <a:srgbClr val="FAD461"/>
              </a:solidFill>
              <a:ln w="28575" algn="ctr">
                <a:solidFill>
                  <a:schemeClr val="bg1"/>
                </a:solidFill>
                <a:round/>
                <a:headEnd/>
                <a:tailEnd/>
              </a:ln>
            </p:spPr>
            <p:txBody>
              <a:bodyPr wrap="none" anchor="ctr"/>
              <a:lstStyle/>
              <a:p>
                <a:endParaRPr lang="en-US"/>
              </a:p>
            </p:txBody>
          </p:sp>
          <p:sp>
            <p:nvSpPr>
              <p:cNvPr id="11350" name="Freeform 68"/>
              <p:cNvSpPr>
                <a:spLocks/>
              </p:cNvSpPr>
              <p:nvPr/>
            </p:nvSpPr>
            <p:spPr bwMode="auto">
              <a:xfrm>
                <a:off x="4387" y="3376"/>
                <a:ext cx="270" cy="365"/>
              </a:xfrm>
              <a:custGeom>
                <a:avLst/>
                <a:gdLst>
                  <a:gd name="T0" fmla="*/ 0 w 162"/>
                  <a:gd name="T1" fmla="*/ 8501 h 216"/>
                  <a:gd name="T2" fmla="*/ 2675 w 162"/>
                  <a:gd name="T3" fmla="*/ 7190 h 216"/>
                  <a:gd name="T4" fmla="*/ 5037 w 162"/>
                  <a:gd name="T5" fmla="*/ 3309 h 216"/>
                  <a:gd name="T6" fmla="*/ 5787 w 162"/>
                  <a:gd name="T7" fmla="*/ 0 h 216"/>
                  <a:gd name="T8" fmla="*/ 0 60000 65536"/>
                  <a:gd name="T9" fmla="*/ 0 60000 65536"/>
                  <a:gd name="T10" fmla="*/ 0 60000 65536"/>
                  <a:gd name="T11" fmla="*/ 0 60000 65536"/>
                  <a:gd name="T12" fmla="*/ 0 w 162"/>
                  <a:gd name="T13" fmla="*/ 0 h 216"/>
                  <a:gd name="T14" fmla="*/ 162 w 162"/>
                  <a:gd name="T15" fmla="*/ 216 h 216"/>
                </a:gdLst>
                <a:ahLst/>
                <a:cxnLst>
                  <a:cxn ang="T8">
                    <a:pos x="T0" y="T1"/>
                  </a:cxn>
                  <a:cxn ang="T9">
                    <a:pos x="T2" y="T3"/>
                  </a:cxn>
                  <a:cxn ang="T10">
                    <a:pos x="T4" y="T5"/>
                  </a:cxn>
                  <a:cxn ang="T11">
                    <a:pos x="T6" y="T7"/>
                  </a:cxn>
                </a:cxnLst>
                <a:rect l="T12" t="T13" r="T14" b="T15"/>
                <a:pathLst>
                  <a:path w="162" h="216">
                    <a:moveTo>
                      <a:pt x="0" y="216"/>
                    </a:moveTo>
                    <a:cubicBezTo>
                      <a:pt x="25" y="210"/>
                      <a:pt x="51" y="205"/>
                      <a:pt x="75" y="183"/>
                    </a:cubicBezTo>
                    <a:cubicBezTo>
                      <a:pt x="99" y="161"/>
                      <a:pt x="127" y="114"/>
                      <a:pt x="141" y="84"/>
                    </a:cubicBezTo>
                    <a:cubicBezTo>
                      <a:pt x="155" y="54"/>
                      <a:pt x="159" y="14"/>
                      <a:pt x="162" y="0"/>
                    </a:cubicBezTo>
                  </a:path>
                </a:pathLst>
              </a:custGeom>
              <a:noFill/>
              <a:ln w="28575" cap="flat" cmpd="sng">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1351" name="Freeform 69"/>
              <p:cNvSpPr>
                <a:spLocks/>
              </p:cNvSpPr>
              <p:nvPr/>
            </p:nvSpPr>
            <p:spPr bwMode="auto">
              <a:xfrm>
                <a:off x="3939" y="3057"/>
                <a:ext cx="740" cy="349"/>
              </a:xfrm>
              <a:custGeom>
                <a:avLst/>
                <a:gdLst>
                  <a:gd name="T0" fmla="*/ 0 w 446"/>
                  <a:gd name="T1" fmla="*/ 6690 h 206"/>
                  <a:gd name="T2" fmla="*/ 1045 w 446"/>
                  <a:gd name="T3" fmla="*/ 3073 h 206"/>
                  <a:gd name="T4" fmla="*/ 4991 w 446"/>
                  <a:gd name="T5" fmla="*/ 806 h 206"/>
                  <a:gd name="T6" fmla="*/ 8510 w 446"/>
                  <a:gd name="T7" fmla="*/ 198 h 206"/>
                  <a:gd name="T8" fmla="*/ 12666 w 446"/>
                  <a:gd name="T9" fmla="*/ 2009 h 206"/>
                  <a:gd name="T10" fmla="*/ 15064 w 446"/>
                  <a:gd name="T11" fmla="*/ 5955 h 206"/>
                  <a:gd name="T12" fmla="*/ 14959 w 446"/>
                  <a:gd name="T13" fmla="*/ 8246 h 206"/>
                  <a:gd name="T14" fmla="*/ 0 60000 65536"/>
                  <a:gd name="T15" fmla="*/ 0 60000 65536"/>
                  <a:gd name="T16" fmla="*/ 0 60000 65536"/>
                  <a:gd name="T17" fmla="*/ 0 60000 65536"/>
                  <a:gd name="T18" fmla="*/ 0 60000 65536"/>
                  <a:gd name="T19" fmla="*/ 0 60000 65536"/>
                  <a:gd name="T20" fmla="*/ 0 60000 65536"/>
                  <a:gd name="T21" fmla="*/ 0 w 446"/>
                  <a:gd name="T22" fmla="*/ 0 h 206"/>
                  <a:gd name="T23" fmla="*/ 446 w 446"/>
                  <a:gd name="T24" fmla="*/ 206 h 20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46" h="206">
                    <a:moveTo>
                      <a:pt x="0" y="167"/>
                    </a:moveTo>
                    <a:cubicBezTo>
                      <a:pt x="3" y="134"/>
                      <a:pt x="6" y="102"/>
                      <a:pt x="30" y="77"/>
                    </a:cubicBezTo>
                    <a:cubicBezTo>
                      <a:pt x="54" y="52"/>
                      <a:pt x="108" y="32"/>
                      <a:pt x="144" y="20"/>
                    </a:cubicBezTo>
                    <a:cubicBezTo>
                      <a:pt x="180" y="8"/>
                      <a:pt x="209" y="0"/>
                      <a:pt x="246" y="5"/>
                    </a:cubicBezTo>
                    <a:cubicBezTo>
                      <a:pt x="283" y="10"/>
                      <a:pt x="335" y="26"/>
                      <a:pt x="366" y="50"/>
                    </a:cubicBezTo>
                    <a:cubicBezTo>
                      <a:pt x="397" y="74"/>
                      <a:pt x="424" y="123"/>
                      <a:pt x="435" y="149"/>
                    </a:cubicBezTo>
                    <a:cubicBezTo>
                      <a:pt x="446" y="175"/>
                      <a:pt x="439" y="190"/>
                      <a:pt x="432" y="206"/>
                    </a:cubicBezTo>
                  </a:path>
                </a:pathLst>
              </a:custGeom>
              <a:noFill/>
              <a:ln w="28575" cap="flat" cmpd="sng">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1352" name="Oval 70"/>
              <p:cNvSpPr>
                <a:spLocks noChangeArrowheads="1"/>
              </p:cNvSpPr>
              <p:nvPr/>
            </p:nvSpPr>
            <p:spPr bwMode="auto">
              <a:xfrm>
                <a:off x="4601" y="3274"/>
                <a:ext cx="125" cy="203"/>
              </a:xfrm>
              <a:prstGeom prst="ellipse">
                <a:avLst/>
              </a:prstGeom>
              <a:solidFill>
                <a:srgbClr val="FAD461"/>
              </a:solidFill>
              <a:ln w="28575">
                <a:solidFill>
                  <a:schemeClr val="bg1"/>
                </a:solidFill>
                <a:round/>
                <a:headEnd/>
                <a:tailEnd/>
              </a:ln>
            </p:spPr>
            <p:txBody>
              <a:bodyPr wrap="none" anchor="ctr"/>
              <a:lstStyle/>
              <a:p>
                <a:endParaRPr lang="en-US"/>
              </a:p>
            </p:txBody>
          </p:sp>
        </p:grpSp>
      </p:grpSp>
      <p:grpSp>
        <p:nvGrpSpPr>
          <p:cNvPr id="11271" name="Group 71"/>
          <p:cNvGrpSpPr>
            <a:grpSpLocks/>
          </p:cNvGrpSpPr>
          <p:nvPr/>
        </p:nvGrpSpPr>
        <p:grpSpPr bwMode="auto">
          <a:xfrm>
            <a:off x="6289675" y="1514475"/>
            <a:ext cx="968375" cy="798513"/>
            <a:chOff x="3332" y="230"/>
            <a:chExt cx="955" cy="789"/>
          </a:xfrm>
        </p:grpSpPr>
        <p:sp>
          <p:nvSpPr>
            <p:cNvPr id="11322" name="AutoShape 72"/>
            <p:cNvSpPr>
              <a:spLocks noChangeArrowheads="1"/>
            </p:cNvSpPr>
            <p:nvPr/>
          </p:nvSpPr>
          <p:spPr bwMode="auto">
            <a:xfrm>
              <a:off x="3332" y="383"/>
              <a:ext cx="955" cy="636"/>
            </a:xfrm>
            <a:prstGeom prst="cube">
              <a:avLst>
                <a:gd name="adj" fmla="val 18921"/>
              </a:avLst>
            </a:prstGeom>
            <a:solidFill>
              <a:srgbClr val="FFFF99"/>
            </a:solidFill>
            <a:ln w="12700">
              <a:solidFill>
                <a:srgbClr val="777777"/>
              </a:solidFill>
              <a:miter lim="800000"/>
              <a:headEnd/>
              <a:tailEnd/>
            </a:ln>
          </p:spPr>
          <p:txBody>
            <a:bodyPr wrap="none" anchor="ctr"/>
            <a:lstStyle/>
            <a:p>
              <a:endParaRPr lang="en-US"/>
            </a:p>
          </p:txBody>
        </p:sp>
        <p:sp>
          <p:nvSpPr>
            <p:cNvPr id="11323" name="Rectangle 73"/>
            <p:cNvSpPr>
              <a:spLocks noChangeArrowheads="1"/>
            </p:cNvSpPr>
            <p:nvPr/>
          </p:nvSpPr>
          <p:spPr bwMode="auto">
            <a:xfrm>
              <a:off x="3609" y="578"/>
              <a:ext cx="275" cy="441"/>
            </a:xfrm>
            <a:prstGeom prst="rect">
              <a:avLst/>
            </a:prstGeom>
            <a:solidFill>
              <a:srgbClr val="CC9900"/>
            </a:solidFill>
            <a:ln w="12700">
              <a:solidFill>
                <a:srgbClr val="777777"/>
              </a:solidFill>
              <a:miter lim="800000"/>
              <a:headEnd/>
              <a:tailEnd/>
            </a:ln>
          </p:spPr>
          <p:txBody>
            <a:bodyPr wrap="none" anchor="ctr"/>
            <a:lstStyle/>
            <a:p>
              <a:endParaRPr lang="en-US"/>
            </a:p>
          </p:txBody>
        </p:sp>
        <p:sp>
          <p:nvSpPr>
            <p:cNvPr id="11324" name="Rectangle 74"/>
            <p:cNvSpPr>
              <a:spLocks noChangeArrowheads="1"/>
            </p:cNvSpPr>
            <p:nvPr/>
          </p:nvSpPr>
          <p:spPr bwMode="auto">
            <a:xfrm>
              <a:off x="3391" y="578"/>
              <a:ext cx="139" cy="206"/>
            </a:xfrm>
            <a:prstGeom prst="rect">
              <a:avLst/>
            </a:prstGeom>
            <a:solidFill>
              <a:srgbClr val="FFFFCC"/>
            </a:solidFill>
            <a:ln w="12700">
              <a:solidFill>
                <a:schemeClr val="bg1"/>
              </a:solidFill>
              <a:miter lim="800000"/>
              <a:headEnd/>
              <a:tailEnd/>
            </a:ln>
          </p:spPr>
          <p:txBody>
            <a:bodyPr wrap="none" anchor="ctr"/>
            <a:lstStyle/>
            <a:p>
              <a:endParaRPr lang="en-US"/>
            </a:p>
          </p:txBody>
        </p:sp>
        <p:sp>
          <p:nvSpPr>
            <p:cNvPr id="11325" name="Rectangle 75"/>
            <p:cNvSpPr>
              <a:spLocks noChangeArrowheads="1"/>
            </p:cNvSpPr>
            <p:nvPr/>
          </p:nvSpPr>
          <p:spPr bwMode="auto">
            <a:xfrm>
              <a:off x="3953" y="578"/>
              <a:ext cx="144" cy="206"/>
            </a:xfrm>
            <a:prstGeom prst="rect">
              <a:avLst/>
            </a:prstGeom>
            <a:solidFill>
              <a:srgbClr val="FFFFCC"/>
            </a:solidFill>
            <a:ln w="12700" algn="ctr">
              <a:solidFill>
                <a:schemeClr val="bg1"/>
              </a:solidFill>
              <a:miter lim="800000"/>
              <a:headEnd/>
              <a:tailEnd/>
            </a:ln>
          </p:spPr>
          <p:txBody>
            <a:bodyPr wrap="none" anchor="ctr"/>
            <a:lstStyle/>
            <a:p>
              <a:endParaRPr lang="en-US"/>
            </a:p>
          </p:txBody>
        </p:sp>
        <p:sp>
          <p:nvSpPr>
            <p:cNvPr id="11326" name="Rectangle 76"/>
            <p:cNvSpPr>
              <a:spLocks noChangeArrowheads="1"/>
            </p:cNvSpPr>
            <p:nvPr/>
          </p:nvSpPr>
          <p:spPr bwMode="auto">
            <a:xfrm>
              <a:off x="3816" y="773"/>
              <a:ext cx="38" cy="91"/>
            </a:xfrm>
            <a:prstGeom prst="rect">
              <a:avLst/>
            </a:prstGeom>
            <a:solidFill>
              <a:schemeClr val="bg1"/>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endParaRPr lang="en-US"/>
            </a:p>
          </p:txBody>
        </p:sp>
        <p:sp>
          <p:nvSpPr>
            <p:cNvPr id="11327" name="Rectangle 77"/>
            <p:cNvSpPr>
              <a:spLocks noChangeArrowheads="1"/>
            </p:cNvSpPr>
            <p:nvPr/>
          </p:nvSpPr>
          <p:spPr bwMode="auto">
            <a:xfrm>
              <a:off x="3429" y="230"/>
              <a:ext cx="683" cy="267"/>
            </a:xfrm>
            <a:prstGeom prst="rect">
              <a:avLst/>
            </a:prstGeom>
            <a:solidFill>
              <a:srgbClr val="CC9900"/>
            </a:solidFill>
            <a:ln w="12700" algn="ctr">
              <a:solidFill>
                <a:srgbClr val="777777"/>
              </a:solidFill>
              <a:miter lim="800000"/>
              <a:headEnd/>
              <a:tailEnd/>
            </a:ln>
          </p:spPr>
          <p:txBody>
            <a:bodyPr wrap="none" anchor="ctr"/>
            <a:lstStyle/>
            <a:p>
              <a:endParaRPr lang="en-US"/>
            </a:p>
          </p:txBody>
        </p:sp>
        <p:sp>
          <p:nvSpPr>
            <p:cNvPr id="11328" name="Line 78"/>
            <p:cNvSpPr>
              <a:spLocks noChangeShapeType="1"/>
            </p:cNvSpPr>
            <p:nvPr/>
          </p:nvSpPr>
          <p:spPr bwMode="auto">
            <a:xfrm>
              <a:off x="4106" y="290"/>
              <a:ext cx="113" cy="121"/>
            </a:xfrm>
            <a:prstGeom prst="line">
              <a:avLst/>
            </a:prstGeom>
            <a:noFill/>
            <a:ln w="12700">
              <a:solidFill>
                <a:srgbClr val="777777"/>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329" name="Line 79"/>
            <p:cNvSpPr>
              <a:spLocks noChangeShapeType="1"/>
            </p:cNvSpPr>
            <p:nvPr/>
          </p:nvSpPr>
          <p:spPr bwMode="auto">
            <a:xfrm>
              <a:off x="4115" y="393"/>
              <a:ext cx="60" cy="62"/>
            </a:xfrm>
            <a:prstGeom prst="line">
              <a:avLst/>
            </a:prstGeom>
            <a:noFill/>
            <a:ln w="12700">
              <a:solidFill>
                <a:srgbClr val="777777"/>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11330" name="Group 80"/>
            <p:cNvGrpSpPr>
              <a:grpSpLocks/>
            </p:cNvGrpSpPr>
            <p:nvPr/>
          </p:nvGrpSpPr>
          <p:grpSpPr bwMode="auto">
            <a:xfrm>
              <a:off x="3459" y="272"/>
              <a:ext cx="607" cy="163"/>
              <a:chOff x="2386" y="998"/>
              <a:chExt cx="529" cy="142"/>
            </a:xfrm>
          </p:grpSpPr>
          <p:sp>
            <p:nvSpPr>
              <p:cNvPr id="11331" name="Line 81"/>
              <p:cNvSpPr>
                <a:spLocks noChangeShapeType="1"/>
              </p:cNvSpPr>
              <p:nvPr/>
            </p:nvSpPr>
            <p:spPr bwMode="invGray">
              <a:xfrm flipH="1">
                <a:off x="2386" y="1002"/>
                <a:ext cx="50" cy="132"/>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332" name="Line 82"/>
              <p:cNvSpPr>
                <a:spLocks noChangeShapeType="1"/>
              </p:cNvSpPr>
              <p:nvPr/>
            </p:nvSpPr>
            <p:spPr bwMode="invGray">
              <a:xfrm>
                <a:off x="2444" y="1002"/>
                <a:ext cx="50" cy="132"/>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333" name="Line 83"/>
              <p:cNvSpPr>
                <a:spLocks noChangeShapeType="1"/>
              </p:cNvSpPr>
              <p:nvPr/>
            </p:nvSpPr>
            <p:spPr bwMode="invGray">
              <a:xfrm>
                <a:off x="2404" y="1084"/>
                <a:ext cx="74"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334" name="Line 84"/>
              <p:cNvSpPr>
                <a:spLocks noChangeShapeType="1"/>
              </p:cNvSpPr>
              <p:nvPr/>
            </p:nvSpPr>
            <p:spPr bwMode="invGray">
              <a:xfrm>
                <a:off x="2430" y="1006"/>
                <a:ext cx="18"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335" name="Line 85"/>
              <p:cNvSpPr>
                <a:spLocks noChangeShapeType="1"/>
              </p:cNvSpPr>
              <p:nvPr/>
            </p:nvSpPr>
            <p:spPr bwMode="invGray">
              <a:xfrm>
                <a:off x="2825" y="998"/>
                <a:ext cx="0" cy="14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336" name="Line 86"/>
              <p:cNvSpPr>
                <a:spLocks noChangeShapeType="1"/>
              </p:cNvSpPr>
              <p:nvPr/>
            </p:nvSpPr>
            <p:spPr bwMode="invGray">
              <a:xfrm>
                <a:off x="2822" y="1007"/>
                <a:ext cx="93"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337" name="Line 87"/>
              <p:cNvSpPr>
                <a:spLocks noChangeShapeType="1"/>
              </p:cNvSpPr>
              <p:nvPr/>
            </p:nvSpPr>
            <p:spPr bwMode="invGray">
              <a:xfrm>
                <a:off x="2822" y="1129"/>
                <a:ext cx="93"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338" name="Line 88"/>
              <p:cNvSpPr>
                <a:spLocks noChangeShapeType="1"/>
              </p:cNvSpPr>
              <p:nvPr/>
            </p:nvSpPr>
            <p:spPr bwMode="invGray">
              <a:xfrm>
                <a:off x="2822" y="1065"/>
                <a:ext cx="88"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339" name="Line 89"/>
              <p:cNvSpPr>
                <a:spLocks noChangeShapeType="1"/>
              </p:cNvSpPr>
              <p:nvPr/>
            </p:nvSpPr>
            <p:spPr bwMode="invGray">
              <a:xfrm>
                <a:off x="2674" y="1000"/>
                <a:ext cx="45" cy="138"/>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340" name="Line 90"/>
              <p:cNvSpPr>
                <a:spLocks noChangeShapeType="1"/>
              </p:cNvSpPr>
              <p:nvPr/>
            </p:nvSpPr>
            <p:spPr bwMode="invGray">
              <a:xfrm flipH="1">
                <a:off x="2721" y="1002"/>
                <a:ext cx="45" cy="138"/>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341" name="Line 91"/>
              <p:cNvSpPr>
                <a:spLocks noChangeShapeType="1"/>
              </p:cNvSpPr>
              <p:nvPr/>
            </p:nvSpPr>
            <p:spPr bwMode="invGray">
              <a:xfrm>
                <a:off x="2665" y="1000"/>
                <a:ext cx="0" cy="138"/>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342" name="Line 92"/>
              <p:cNvSpPr>
                <a:spLocks noChangeShapeType="1"/>
              </p:cNvSpPr>
              <p:nvPr/>
            </p:nvSpPr>
            <p:spPr bwMode="invGray">
              <a:xfrm>
                <a:off x="2776" y="1000"/>
                <a:ext cx="0" cy="138"/>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343" name="Freeform 93"/>
              <p:cNvSpPr>
                <a:spLocks/>
              </p:cNvSpPr>
              <p:nvPr/>
            </p:nvSpPr>
            <p:spPr bwMode="invGray">
              <a:xfrm>
                <a:off x="2520" y="1004"/>
                <a:ext cx="99" cy="67"/>
              </a:xfrm>
              <a:custGeom>
                <a:avLst/>
                <a:gdLst>
                  <a:gd name="T0" fmla="*/ 99 w 99"/>
                  <a:gd name="T1" fmla="*/ 33 h 67"/>
                  <a:gd name="T2" fmla="*/ 93 w 99"/>
                  <a:gd name="T3" fmla="*/ 18 h 67"/>
                  <a:gd name="T4" fmla="*/ 80 w 99"/>
                  <a:gd name="T5" fmla="*/ 7 h 67"/>
                  <a:gd name="T6" fmla="*/ 62 w 99"/>
                  <a:gd name="T7" fmla="*/ 1 h 67"/>
                  <a:gd name="T8" fmla="*/ 44 w 99"/>
                  <a:gd name="T9" fmla="*/ 3 h 67"/>
                  <a:gd name="T10" fmla="*/ 29 w 99"/>
                  <a:gd name="T11" fmla="*/ 7 h 67"/>
                  <a:gd name="T12" fmla="*/ 15 w 99"/>
                  <a:gd name="T13" fmla="*/ 18 h 67"/>
                  <a:gd name="T14" fmla="*/ 3 w 99"/>
                  <a:gd name="T15" fmla="*/ 45 h 67"/>
                  <a:gd name="T16" fmla="*/ 0 w 99"/>
                  <a:gd name="T17" fmla="*/ 67 h 6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99"/>
                  <a:gd name="T28" fmla="*/ 0 h 67"/>
                  <a:gd name="T29" fmla="*/ 99 w 99"/>
                  <a:gd name="T30" fmla="*/ 67 h 6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99" h="67">
                    <a:moveTo>
                      <a:pt x="99" y="33"/>
                    </a:moveTo>
                    <a:cubicBezTo>
                      <a:pt x="97" y="27"/>
                      <a:pt x="96" y="22"/>
                      <a:pt x="93" y="18"/>
                    </a:cubicBezTo>
                    <a:cubicBezTo>
                      <a:pt x="90" y="14"/>
                      <a:pt x="85" y="10"/>
                      <a:pt x="80" y="7"/>
                    </a:cubicBezTo>
                    <a:cubicBezTo>
                      <a:pt x="75" y="4"/>
                      <a:pt x="68" y="2"/>
                      <a:pt x="62" y="1"/>
                    </a:cubicBezTo>
                    <a:cubicBezTo>
                      <a:pt x="56" y="0"/>
                      <a:pt x="49" y="2"/>
                      <a:pt x="44" y="3"/>
                    </a:cubicBezTo>
                    <a:cubicBezTo>
                      <a:pt x="39" y="4"/>
                      <a:pt x="34" y="5"/>
                      <a:pt x="29" y="7"/>
                    </a:cubicBezTo>
                    <a:cubicBezTo>
                      <a:pt x="24" y="9"/>
                      <a:pt x="19" y="12"/>
                      <a:pt x="15" y="18"/>
                    </a:cubicBezTo>
                    <a:cubicBezTo>
                      <a:pt x="11" y="24"/>
                      <a:pt x="5" y="37"/>
                      <a:pt x="3" y="45"/>
                    </a:cubicBezTo>
                    <a:cubicBezTo>
                      <a:pt x="1" y="53"/>
                      <a:pt x="0" y="62"/>
                      <a:pt x="0" y="67"/>
                    </a:cubicBezTo>
                  </a:path>
                </a:pathLst>
              </a:custGeom>
              <a:noFill/>
              <a:ln w="28575" cap="flat" cmpd="sng">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1344" name="Freeform 94"/>
              <p:cNvSpPr>
                <a:spLocks/>
              </p:cNvSpPr>
              <p:nvPr/>
            </p:nvSpPr>
            <p:spPr bwMode="invGray">
              <a:xfrm flipV="1">
                <a:off x="2521" y="1066"/>
                <a:ext cx="99" cy="67"/>
              </a:xfrm>
              <a:custGeom>
                <a:avLst/>
                <a:gdLst>
                  <a:gd name="T0" fmla="*/ 99 w 99"/>
                  <a:gd name="T1" fmla="*/ 33 h 67"/>
                  <a:gd name="T2" fmla="*/ 93 w 99"/>
                  <a:gd name="T3" fmla="*/ 18 h 67"/>
                  <a:gd name="T4" fmla="*/ 80 w 99"/>
                  <a:gd name="T5" fmla="*/ 7 h 67"/>
                  <a:gd name="T6" fmla="*/ 62 w 99"/>
                  <a:gd name="T7" fmla="*/ 1 h 67"/>
                  <a:gd name="T8" fmla="*/ 44 w 99"/>
                  <a:gd name="T9" fmla="*/ 3 h 67"/>
                  <a:gd name="T10" fmla="*/ 29 w 99"/>
                  <a:gd name="T11" fmla="*/ 7 h 67"/>
                  <a:gd name="T12" fmla="*/ 15 w 99"/>
                  <a:gd name="T13" fmla="*/ 18 h 67"/>
                  <a:gd name="T14" fmla="*/ 3 w 99"/>
                  <a:gd name="T15" fmla="*/ 45 h 67"/>
                  <a:gd name="T16" fmla="*/ 0 w 99"/>
                  <a:gd name="T17" fmla="*/ 67 h 6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99"/>
                  <a:gd name="T28" fmla="*/ 0 h 67"/>
                  <a:gd name="T29" fmla="*/ 99 w 99"/>
                  <a:gd name="T30" fmla="*/ 67 h 6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99" h="67">
                    <a:moveTo>
                      <a:pt x="99" y="33"/>
                    </a:moveTo>
                    <a:cubicBezTo>
                      <a:pt x="97" y="27"/>
                      <a:pt x="96" y="22"/>
                      <a:pt x="93" y="18"/>
                    </a:cubicBezTo>
                    <a:cubicBezTo>
                      <a:pt x="90" y="14"/>
                      <a:pt x="85" y="10"/>
                      <a:pt x="80" y="7"/>
                    </a:cubicBezTo>
                    <a:cubicBezTo>
                      <a:pt x="75" y="4"/>
                      <a:pt x="68" y="2"/>
                      <a:pt x="62" y="1"/>
                    </a:cubicBezTo>
                    <a:cubicBezTo>
                      <a:pt x="56" y="0"/>
                      <a:pt x="49" y="2"/>
                      <a:pt x="44" y="3"/>
                    </a:cubicBezTo>
                    <a:cubicBezTo>
                      <a:pt x="39" y="4"/>
                      <a:pt x="34" y="5"/>
                      <a:pt x="29" y="7"/>
                    </a:cubicBezTo>
                    <a:cubicBezTo>
                      <a:pt x="24" y="9"/>
                      <a:pt x="19" y="12"/>
                      <a:pt x="15" y="18"/>
                    </a:cubicBezTo>
                    <a:cubicBezTo>
                      <a:pt x="11" y="24"/>
                      <a:pt x="5" y="37"/>
                      <a:pt x="3" y="45"/>
                    </a:cubicBezTo>
                    <a:cubicBezTo>
                      <a:pt x="1" y="53"/>
                      <a:pt x="0" y="62"/>
                      <a:pt x="0" y="67"/>
                    </a:cubicBezTo>
                  </a:path>
                </a:pathLst>
              </a:custGeom>
              <a:noFill/>
              <a:ln w="28575" cap="flat" cmpd="sng">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grpSp>
      <p:grpSp>
        <p:nvGrpSpPr>
          <p:cNvPr id="11272" name="Group 95"/>
          <p:cNvGrpSpPr>
            <a:grpSpLocks/>
          </p:cNvGrpSpPr>
          <p:nvPr/>
        </p:nvGrpSpPr>
        <p:grpSpPr bwMode="auto">
          <a:xfrm>
            <a:off x="5229225" y="3201988"/>
            <a:ext cx="3038475" cy="982662"/>
            <a:chOff x="3124" y="1720"/>
            <a:chExt cx="1914" cy="619"/>
          </a:xfrm>
        </p:grpSpPr>
        <p:grpSp>
          <p:nvGrpSpPr>
            <p:cNvPr id="11273" name="Group 96"/>
            <p:cNvGrpSpPr>
              <a:grpSpLocks/>
            </p:cNvGrpSpPr>
            <p:nvPr/>
          </p:nvGrpSpPr>
          <p:grpSpPr bwMode="auto">
            <a:xfrm>
              <a:off x="4197" y="1720"/>
              <a:ext cx="841" cy="619"/>
              <a:chOff x="2083" y="1606"/>
              <a:chExt cx="1489" cy="1097"/>
            </a:xfrm>
          </p:grpSpPr>
          <p:sp>
            <p:nvSpPr>
              <p:cNvPr id="11289" name="Rectangle 97"/>
              <p:cNvSpPr>
                <a:spLocks noChangeArrowheads="1"/>
              </p:cNvSpPr>
              <p:nvPr/>
            </p:nvSpPr>
            <p:spPr bwMode="auto">
              <a:xfrm>
                <a:off x="2083" y="1606"/>
                <a:ext cx="1489" cy="1097"/>
              </a:xfrm>
              <a:prstGeom prst="rect">
                <a:avLst/>
              </a:prstGeom>
              <a:solidFill>
                <a:srgbClr val="B2B2B2"/>
              </a:solidFill>
              <a:ln w="12700" algn="ctr">
                <a:solidFill>
                  <a:schemeClr val="bg1"/>
                </a:solidFill>
                <a:miter lim="800000"/>
                <a:headEnd/>
                <a:tailEnd/>
              </a:ln>
            </p:spPr>
            <p:txBody>
              <a:bodyPr lIns="0" tIns="0" rIns="0" bIns="0" anchor="ctr">
                <a:spAutoFit/>
              </a:bodyPr>
              <a:lstStyle/>
              <a:p>
                <a:endParaRPr lang="en-US"/>
              </a:p>
            </p:txBody>
          </p:sp>
          <p:sp>
            <p:nvSpPr>
              <p:cNvPr id="11290" name="Freeform 98"/>
              <p:cNvSpPr>
                <a:spLocks/>
              </p:cNvSpPr>
              <p:nvPr/>
            </p:nvSpPr>
            <p:spPr bwMode="auto">
              <a:xfrm>
                <a:off x="3351" y="2073"/>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11291" name="Freeform 99"/>
              <p:cNvSpPr>
                <a:spLocks/>
              </p:cNvSpPr>
              <p:nvPr/>
            </p:nvSpPr>
            <p:spPr bwMode="auto">
              <a:xfrm>
                <a:off x="3351" y="2259"/>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11292" name="Freeform 100"/>
              <p:cNvSpPr>
                <a:spLocks/>
              </p:cNvSpPr>
              <p:nvPr/>
            </p:nvSpPr>
            <p:spPr bwMode="auto">
              <a:xfrm>
                <a:off x="2238" y="2493"/>
                <a:ext cx="114" cy="207"/>
              </a:xfrm>
              <a:custGeom>
                <a:avLst/>
                <a:gdLst>
                  <a:gd name="T0" fmla="*/ 66 w 114"/>
                  <a:gd name="T1" fmla="*/ 0 h 207"/>
                  <a:gd name="T2" fmla="*/ 0 w 114"/>
                  <a:gd name="T3" fmla="*/ 207 h 207"/>
                  <a:gd name="T4" fmla="*/ 54 w 114"/>
                  <a:gd name="T5" fmla="*/ 207 h 207"/>
                  <a:gd name="T6" fmla="*/ 114 w 114"/>
                  <a:gd name="T7" fmla="*/ 18 h 207"/>
                  <a:gd name="T8" fmla="*/ 66 w 114"/>
                  <a:gd name="T9" fmla="*/ 0 h 207"/>
                  <a:gd name="T10" fmla="*/ 0 60000 65536"/>
                  <a:gd name="T11" fmla="*/ 0 60000 65536"/>
                  <a:gd name="T12" fmla="*/ 0 60000 65536"/>
                  <a:gd name="T13" fmla="*/ 0 60000 65536"/>
                  <a:gd name="T14" fmla="*/ 0 60000 65536"/>
                  <a:gd name="T15" fmla="*/ 0 w 114"/>
                  <a:gd name="T16" fmla="*/ 0 h 207"/>
                  <a:gd name="T17" fmla="*/ 114 w 114"/>
                  <a:gd name="T18" fmla="*/ 207 h 207"/>
                </a:gdLst>
                <a:ahLst/>
                <a:cxnLst>
                  <a:cxn ang="T10">
                    <a:pos x="T0" y="T1"/>
                  </a:cxn>
                  <a:cxn ang="T11">
                    <a:pos x="T2" y="T3"/>
                  </a:cxn>
                  <a:cxn ang="T12">
                    <a:pos x="T4" y="T5"/>
                  </a:cxn>
                  <a:cxn ang="T13">
                    <a:pos x="T6" y="T7"/>
                  </a:cxn>
                  <a:cxn ang="T14">
                    <a:pos x="T8" y="T9"/>
                  </a:cxn>
                </a:cxnLst>
                <a:rect l="T15" t="T16" r="T17" b="T18"/>
                <a:pathLst>
                  <a:path w="114" h="207">
                    <a:moveTo>
                      <a:pt x="66" y="0"/>
                    </a:moveTo>
                    <a:lnTo>
                      <a:pt x="0" y="207"/>
                    </a:lnTo>
                    <a:lnTo>
                      <a:pt x="54" y="207"/>
                    </a:lnTo>
                    <a:lnTo>
                      <a:pt x="114" y="18"/>
                    </a:lnTo>
                    <a:lnTo>
                      <a:pt x="66"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11293" name="Freeform 101"/>
              <p:cNvSpPr>
                <a:spLocks/>
              </p:cNvSpPr>
              <p:nvPr/>
            </p:nvSpPr>
            <p:spPr bwMode="auto">
              <a:xfrm>
                <a:off x="2436" y="2541"/>
                <a:ext cx="102" cy="159"/>
              </a:xfrm>
              <a:custGeom>
                <a:avLst/>
                <a:gdLst>
                  <a:gd name="T0" fmla="*/ 51 w 102"/>
                  <a:gd name="T1" fmla="*/ 0 h 159"/>
                  <a:gd name="T2" fmla="*/ 0 w 102"/>
                  <a:gd name="T3" fmla="*/ 159 h 159"/>
                  <a:gd name="T4" fmla="*/ 54 w 102"/>
                  <a:gd name="T5" fmla="*/ 159 h 159"/>
                  <a:gd name="T6" fmla="*/ 102 w 102"/>
                  <a:gd name="T7" fmla="*/ 0 h 159"/>
                  <a:gd name="T8" fmla="*/ 51 w 102"/>
                  <a:gd name="T9" fmla="*/ 0 h 159"/>
                  <a:gd name="T10" fmla="*/ 0 60000 65536"/>
                  <a:gd name="T11" fmla="*/ 0 60000 65536"/>
                  <a:gd name="T12" fmla="*/ 0 60000 65536"/>
                  <a:gd name="T13" fmla="*/ 0 60000 65536"/>
                  <a:gd name="T14" fmla="*/ 0 60000 65536"/>
                  <a:gd name="T15" fmla="*/ 0 w 102"/>
                  <a:gd name="T16" fmla="*/ 0 h 159"/>
                  <a:gd name="T17" fmla="*/ 102 w 102"/>
                  <a:gd name="T18" fmla="*/ 159 h 159"/>
                </a:gdLst>
                <a:ahLst/>
                <a:cxnLst>
                  <a:cxn ang="T10">
                    <a:pos x="T0" y="T1"/>
                  </a:cxn>
                  <a:cxn ang="T11">
                    <a:pos x="T2" y="T3"/>
                  </a:cxn>
                  <a:cxn ang="T12">
                    <a:pos x="T4" y="T5"/>
                  </a:cxn>
                  <a:cxn ang="T13">
                    <a:pos x="T6" y="T7"/>
                  </a:cxn>
                  <a:cxn ang="T14">
                    <a:pos x="T8" y="T9"/>
                  </a:cxn>
                </a:cxnLst>
                <a:rect l="T15" t="T16" r="T17" b="T18"/>
                <a:pathLst>
                  <a:path w="102" h="159">
                    <a:moveTo>
                      <a:pt x="51" y="0"/>
                    </a:moveTo>
                    <a:lnTo>
                      <a:pt x="0" y="159"/>
                    </a:lnTo>
                    <a:lnTo>
                      <a:pt x="54" y="159"/>
                    </a:lnTo>
                    <a:lnTo>
                      <a:pt x="102" y="0"/>
                    </a:lnTo>
                    <a:lnTo>
                      <a:pt x="51"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type="none" w="med" len="med"/>
                    <a:tailEnd type="none" w="med" len="med"/>
                  </a14:hiddenLine>
                </a:ext>
              </a:extLst>
            </p:spPr>
            <p:txBody>
              <a:bodyPr wrap="none" lIns="0" tIns="0" rIns="0" bIns="0" anchor="ctr">
                <a:spAutoFit/>
              </a:bodyPr>
              <a:lstStyle/>
              <a:p>
                <a:endParaRPr lang="en-US"/>
              </a:p>
            </p:txBody>
          </p:sp>
          <p:sp>
            <p:nvSpPr>
              <p:cNvPr id="11294" name="Rectangle 102"/>
              <p:cNvSpPr>
                <a:spLocks noChangeArrowheads="1"/>
              </p:cNvSpPr>
              <p:nvPr/>
            </p:nvSpPr>
            <p:spPr bwMode="auto">
              <a:xfrm>
                <a:off x="2762" y="1606"/>
                <a:ext cx="810" cy="248"/>
              </a:xfrm>
              <a:prstGeom prst="rect">
                <a:avLst/>
              </a:prstGeom>
              <a:solidFill>
                <a:srgbClr val="009900"/>
              </a:solidFill>
              <a:ln w="12700" algn="ctr">
                <a:solidFill>
                  <a:schemeClr val="bg1"/>
                </a:solidFill>
                <a:miter lim="800000"/>
                <a:headEnd/>
                <a:tailEnd/>
              </a:ln>
            </p:spPr>
            <p:txBody>
              <a:bodyPr wrap="none" lIns="0" tIns="0" rIns="0" bIns="0" anchor="ctr">
                <a:spAutoFit/>
              </a:bodyPr>
              <a:lstStyle/>
              <a:p>
                <a:endParaRPr lang="en-US"/>
              </a:p>
            </p:txBody>
          </p:sp>
          <p:sp>
            <p:nvSpPr>
              <p:cNvPr id="11295" name="Rectangle 103"/>
              <p:cNvSpPr>
                <a:spLocks noChangeArrowheads="1"/>
              </p:cNvSpPr>
              <p:nvPr/>
            </p:nvSpPr>
            <p:spPr bwMode="auto">
              <a:xfrm>
                <a:off x="2778" y="1874"/>
                <a:ext cx="62" cy="827"/>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1296" name="AutoShape 104"/>
              <p:cNvSpPr>
                <a:spLocks noChangeArrowheads="1"/>
              </p:cNvSpPr>
              <p:nvPr/>
            </p:nvSpPr>
            <p:spPr bwMode="auto">
              <a:xfrm rot="2681173">
                <a:off x="2441" y="1752"/>
                <a:ext cx="559" cy="573"/>
              </a:xfrm>
              <a:prstGeom prst="irregularSeal2">
                <a:avLst/>
              </a:prstGeom>
              <a:gradFill rotWithShape="1">
                <a:gsLst>
                  <a:gs pos="0">
                    <a:srgbClr val="FFFF66"/>
                  </a:gs>
                  <a:gs pos="100000">
                    <a:srgbClr val="FF0000"/>
                  </a:gs>
                </a:gsLst>
                <a:path path="shape">
                  <a:fillToRect l="50000" t="50000" r="50000" b="50000"/>
                </a:path>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endParaRPr lang="en-US"/>
              </a:p>
            </p:txBody>
          </p:sp>
          <p:sp>
            <p:nvSpPr>
              <p:cNvPr id="11297" name="Freeform 105"/>
              <p:cNvSpPr>
                <a:spLocks/>
              </p:cNvSpPr>
              <p:nvPr/>
            </p:nvSpPr>
            <p:spPr bwMode="auto">
              <a:xfrm>
                <a:off x="2219" y="2561"/>
                <a:ext cx="369" cy="104"/>
              </a:xfrm>
              <a:custGeom>
                <a:avLst/>
                <a:gdLst>
                  <a:gd name="T0" fmla="*/ 0 w 992"/>
                  <a:gd name="T1" fmla="*/ 0 h 280"/>
                  <a:gd name="T2" fmla="*/ 1 w 992"/>
                  <a:gd name="T3" fmla="*/ 0 h 280"/>
                  <a:gd name="T4" fmla="*/ 1 w 992"/>
                  <a:gd name="T5" fmla="*/ 0 h 280"/>
                  <a:gd name="T6" fmla="*/ 0 w 992"/>
                  <a:gd name="T7" fmla="*/ 0 h 280"/>
                  <a:gd name="T8" fmla="*/ 0 w 992"/>
                  <a:gd name="T9" fmla="*/ 0 h 280"/>
                  <a:gd name="T10" fmla="*/ 0 60000 65536"/>
                  <a:gd name="T11" fmla="*/ 0 60000 65536"/>
                  <a:gd name="T12" fmla="*/ 0 60000 65536"/>
                  <a:gd name="T13" fmla="*/ 0 60000 65536"/>
                  <a:gd name="T14" fmla="*/ 0 60000 65536"/>
                  <a:gd name="T15" fmla="*/ 0 w 992"/>
                  <a:gd name="T16" fmla="*/ 0 h 280"/>
                  <a:gd name="T17" fmla="*/ 992 w 992"/>
                  <a:gd name="T18" fmla="*/ 280 h 280"/>
                </a:gdLst>
                <a:ahLst/>
                <a:cxnLst>
                  <a:cxn ang="T10">
                    <a:pos x="T0" y="T1"/>
                  </a:cxn>
                  <a:cxn ang="T11">
                    <a:pos x="T2" y="T3"/>
                  </a:cxn>
                  <a:cxn ang="T12">
                    <a:pos x="T4" y="T5"/>
                  </a:cxn>
                  <a:cxn ang="T13">
                    <a:pos x="T6" y="T7"/>
                  </a:cxn>
                  <a:cxn ang="T14">
                    <a:pos x="T8" y="T9"/>
                  </a:cxn>
                </a:cxnLst>
                <a:rect l="T15" t="T16" r="T17" b="T18"/>
                <a:pathLst>
                  <a:path w="992" h="280">
                    <a:moveTo>
                      <a:pt x="0" y="0"/>
                    </a:moveTo>
                    <a:lnTo>
                      <a:pt x="992" y="240"/>
                    </a:lnTo>
                    <a:lnTo>
                      <a:pt x="936" y="280"/>
                    </a:lnTo>
                    <a:lnTo>
                      <a:pt x="16" y="56"/>
                    </a:lnTo>
                    <a:lnTo>
                      <a:pt x="0" y="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1298" name="Freeform 106"/>
              <p:cNvSpPr>
                <a:spLocks/>
              </p:cNvSpPr>
              <p:nvPr/>
            </p:nvSpPr>
            <p:spPr bwMode="auto">
              <a:xfrm>
                <a:off x="3429" y="2008"/>
                <a:ext cx="51" cy="375"/>
              </a:xfrm>
              <a:custGeom>
                <a:avLst/>
                <a:gdLst>
                  <a:gd name="T0" fmla="*/ 0 w 136"/>
                  <a:gd name="T1" fmla="*/ 0 h 1008"/>
                  <a:gd name="T2" fmla="*/ 0 w 136"/>
                  <a:gd name="T3" fmla="*/ 1 h 1008"/>
                  <a:gd name="T4" fmla="*/ 0 w 136"/>
                  <a:gd name="T5" fmla="*/ 1 h 1008"/>
                  <a:gd name="T6" fmla="*/ 0 w 136"/>
                  <a:gd name="T7" fmla="*/ 0 h 1008"/>
                  <a:gd name="T8" fmla="*/ 0 w 136"/>
                  <a:gd name="T9" fmla="*/ 0 h 1008"/>
                  <a:gd name="T10" fmla="*/ 0 60000 65536"/>
                  <a:gd name="T11" fmla="*/ 0 60000 65536"/>
                  <a:gd name="T12" fmla="*/ 0 60000 65536"/>
                  <a:gd name="T13" fmla="*/ 0 60000 65536"/>
                  <a:gd name="T14" fmla="*/ 0 60000 65536"/>
                  <a:gd name="T15" fmla="*/ 0 w 136"/>
                  <a:gd name="T16" fmla="*/ 0 h 1008"/>
                  <a:gd name="T17" fmla="*/ 136 w 136"/>
                  <a:gd name="T18" fmla="*/ 1008 h 1008"/>
                </a:gdLst>
                <a:ahLst/>
                <a:cxnLst>
                  <a:cxn ang="T10">
                    <a:pos x="T0" y="T1"/>
                  </a:cxn>
                  <a:cxn ang="T11">
                    <a:pos x="T2" y="T3"/>
                  </a:cxn>
                  <a:cxn ang="T12">
                    <a:pos x="T4" y="T5"/>
                  </a:cxn>
                  <a:cxn ang="T13">
                    <a:pos x="T6" y="T7"/>
                  </a:cxn>
                  <a:cxn ang="T14">
                    <a:pos x="T8" y="T9"/>
                  </a:cxn>
                </a:cxnLst>
                <a:rect l="T15" t="T16" r="T17" b="T18"/>
                <a:pathLst>
                  <a:path w="136" h="1008">
                    <a:moveTo>
                      <a:pt x="0" y="0"/>
                    </a:moveTo>
                    <a:lnTo>
                      <a:pt x="80" y="1008"/>
                    </a:lnTo>
                    <a:lnTo>
                      <a:pt x="136" y="920"/>
                    </a:lnTo>
                    <a:lnTo>
                      <a:pt x="56" y="48"/>
                    </a:lnTo>
                    <a:lnTo>
                      <a:pt x="0" y="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1299" name="Rectangle 107"/>
              <p:cNvSpPr>
                <a:spLocks noChangeArrowheads="1"/>
              </p:cNvSpPr>
              <p:nvPr/>
            </p:nvSpPr>
            <p:spPr bwMode="auto">
              <a:xfrm>
                <a:off x="2124" y="1610"/>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1300" name="Rectangle 108"/>
              <p:cNvSpPr>
                <a:spLocks noChangeArrowheads="1"/>
              </p:cNvSpPr>
              <p:nvPr/>
            </p:nvSpPr>
            <p:spPr bwMode="auto">
              <a:xfrm rot="5400000">
                <a:off x="306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1301" name="Rectangle 109"/>
              <p:cNvSpPr>
                <a:spLocks noChangeArrowheads="1"/>
              </p:cNvSpPr>
              <p:nvPr/>
            </p:nvSpPr>
            <p:spPr bwMode="auto">
              <a:xfrm rot="5400000">
                <a:off x="339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nvGrpSpPr>
              <p:cNvPr id="11302" name="Group 110"/>
              <p:cNvGrpSpPr>
                <a:grpSpLocks/>
              </p:cNvGrpSpPr>
              <p:nvPr/>
            </p:nvGrpSpPr>
            <p:grpSpPr bwMode="auto">
              <a:xfrm>
                <a:off x="2221" y="1871"/>
                <a:ext cx="518" cy="782"/>
                <a:chOff x="2400" y="1656"/>
                <a:chExt cx="752" cy="1136"/>
              </a:xfrm>
            </p:grpSpPr>
            <p:sp>
              <p:nvSpPr>
                <p:cNvPr id="11315" name="Freeform 111"/>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folHlink"/>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1316" name="Freeform 112"/>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1317" name="Freeform 113"/>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1318" name="Freeform 114"/>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1319" name="Freeform 115"/>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lIns="0" tIns="0" rIns="0" bIns="0" anchor="ctr">
                  <a:spAutoFit/>
                </a:bodyPr>
                <a:lstStyle/>
                <a:p>
                  <a:endParaRPr lang="en-US"/>
                </a:p>
              </p:txBody>
            </p:sp>
            <p:sp>
              <p:nvSpPr>
                <p:cNvPr id="11320" name="Line 116"/>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1321" name="Line 117"/>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11303" name="Group 118"/>
              <p:cNvGrpSpPr>
                <a:grpSpLocks/>
              </p:cNvGrpSpPr>
              <p:nvPr/>
            </p:nvGrpSpPr>
            <p:grpSpPr bwMode="auto">
              <a:xfrm rot="-6511945">
                <a:off x="2834" y="1842"/>
                <a:ext cx="518" cy="783"/>
                <a:chOff x="2400" y="1656"/>
                <a:chExt cx="752" cy="1136"/>
              </a:xfrm>
            </p:grpSpPr>
            <p:sp>
              <p:nvSpPr>
                <p:cNvPr id="11308" name="Freeform 119"/>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tx1"/>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1309" name="Freeform 120"/>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1310" name="Freeform 121"/>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1311" name="Freeform 122"/>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1312" name="Freeform 123"/>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1313" name="Line 124"/>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1314" name="Line 125"/>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11304" name="Freeform 126"/>
              <p:cNvSpPr>
                <a:spLocks/>
              </p:cNvSpPr>
              <p:nvPr/>
            </p:nvSpPr>
            <p:spPr bwMode="auto">
              <a:xfrm>
                <a:off x="2689" y="2097"/>
                <a:ext cx="62" cy="351"/>
              </a:xfrm>
              <a:custGeom>
                <a:avLst/>
                <a:gdLst>
                  <a:gd name="T0" fmla="*/ 0 w 168"/>
                  <a:gd name="T1" fmla="*/ 1 h 944"/>
                  <a:gd name="T2" fmla="*/ 0 w 168"/>
                  <a:gd name="T3" fmla="*/ 0 h 944"/>
                  <a:gd name="T4" fmla="*/ 0 w 168"/>
                  <a:gd name="T5" fmla="*/ 0 h 944"/>
                  <a:gd name="T6" fmla="*/ 0 w 168"/>
                  <a:gd name="T7" fmla="*/ 1 h 944"/>
                  <a:gd name="T8" fmla="*/ 0 w 168"/>
                  <a:gd name="T9" fmla="*/ 1 h 944"/>
                  <a:gd name="T10" fmla="*/ 0 60000 65536"/>
                  <a:gd name="T11" fmla="*/ 0 60000 65536"/>
                  <a:gd name="T12" fmla="*/ 0 60000 65536"/>
                  <a:gd name="T13" fmla="*/ 0 60000 65536"/>
                  <a:gd name="T14" fmla="*/ 0 60000 65536"/>
                  <a:gd name="T15" fmla="*/ 0 w 168"/>
                  <a:gd name="T16" fmla="*/ 0 h 944"/>
                  <a:gd name="T17" fmla="*/ 168 w 168"/>
                  <a:gd name="T18" fmla="*/ 944 h 944"/>
                </a:gdLst>
                <a:ahLst/>
                <a:cxnLst>
                  <a:cxn ang="T10">
                    <a:pos x="T0" y="T1"/>
                  </a:cxn>
                  <a:cxn ang="T11">
                    <a:pos x="T2" y="T3"/>
                  </a:cxn>
                  <a:cxn ang="T12">
                    <a:pos x="T4" y="T5"/>
                  </a:cxn>
                  <a:cxn ang="T13">
                    <a:pos x="T6" y="T7"/>
                  </a:cxn>
                  <a:cxn ang="T14">
                    <a:pos x="T8" y="T9"/>
                  </a:cxn>
                </a:cxnLst>
                <a:rect l="T15" t="T16" r="T17" b="T18"/>
                <a:pathLst>
                  <a:path w="168" h="944">
                    <a:moveTo>
                      <a:pt x="168" y="944"/>
                    </a:moveTo>
                    <a:lnTo>
                      <a:pt x="24" y="0"/>
                    </a:lnTo>
                    <a:lnTo>
                      <a:pt x="0" y="48"/>
                    </a:lnTo>
                    <a:lnTo>
                      <a:pt x="128" y="920"/>
                    </a:lnTo>
                    <a:lnTo>
                      <a:pt x="168" y="944"/>
                    </a:lnTo>
                    <a:close/>
                  </a:path>
                </a:pathLst>
              </a:custGeom>
              <a:solidFill>
                <a:srgbClr val="B2B2B2"/>
              </a:solidFill>
              <a:ln w="12700" cap="flat" cmpd="sng">
                <a:solidFill>
                  <a:schemeClr val="bg1"/>
                </a:solidFill>
                <a:prstDash val="solid"/>
                <a:round/>
                <a:headEnd/>
                <a:tailEnd/>
              </a:ln>
            </p:spPr>
            <p:txBody>
              <a:bodyPr lIns="0" tIns="0" rIns="0" bIns="0" anchor="ctr">
                <a:spAutoFit/>
              </a:bodyPr>
              <a:lstStyle/>
              <a:p>
                <a:endParaRPr lang="en-US"/>
              </a:p>
            </p:txBody>
          </p:sp>
          <p:sp>
            <p:nvSpPr>
              <p:cNvPr id="11305" name="Freeform 127"/>
              <p:cNvSpPr>
                <a:spLocks/>
              </p:cNvSpPr>
              <p:nvPr/>
            </p:nvSpPr>
            <p:spPr bwMode="auto">
              <a:xfrm>
                <a:off x="2382" y="1853"/>
                <a:ext cx="354" cy="78"/>
              </a:xfrm>
              <a:custGeom>
                <a:avLst/>
                <a:gdLst>
                  <a:gd name="T0" fmla="*/ 0 w 952"/>
                  <a:gd name="T1" fmla="*/ 0 h 208"/>
                  <a:gd name="T2" fmla="*/ 0 w 952"/>
                  <a:gd name="T3" fmla="*/ 0 h 208"/>
                  <a:gd name="T4" fmla="*/ 1 w 952"/>
                  <a:gd name="T5" fmla="*/ 0 h 208"/>
                  <a:gd name="T6" fmla="*/ 1 w 952"/>
                  <a:gd name="T7" fmla="*/ 0 h 208"/>
                  <a:gd name="T8" fmla="*/ 0 w 952"/>
                  <a:gd name="T9" fmla="*/ 0 h 208"/>
                  <a:gd name="T10" fmla="*/ 0 60000 65536"/>
                  <a:gd name="T11" fmla="*/ 0 60000 65536"/>
                  <a:gd name="T12" fmla="*/ 0 60000 65536"/>
                  <a:gd name="T13" fmla="*/ 0 60000 65536"/>
                  <a:gd name="T14" fmla="*/ 0 60000 65536"/>
                  <a:gd name="T15" fmla="*/ 0 w 952"/>
                  <a:gd name="T16" fmla="*/ 0 h 208"/>
                  <a:gd name="T17" fmla="*/ 952 w 952"/>
                  <a:gd name="T18" fmla="*/ 208 h 208"/>
                </a:gdLst>
                <a:ahLst/>
                <a:cxnLst>
                  <a:cxn ang="T10">
                    <a:pos x="T0" y="T1"/>
                  </a:cxn>
                  <a:cxn ang="T11">
                    <a:pos x="T2" y="T3"/>
                  </a:cxn>
                  <a:cxn ang="T12">
                    <a:pos x="T4" y="T5"/>
                  </a:cxn>
                  <a:cxn ang="T13">
                    <a:pos x="T6" y="T7"/>
                  </a:cxn>
                  <a:cxn ang="T14">
                    <a:pos x="T8" y="T9"/>
                  </a:cxn>
                </a:cxnLst>
                <a:rect l="T15" t="T16" r="T17" b="T18"/>
                <a:pathLst>
                  <a:path w="952" h="208">
                    <a:moveTo>
                      <a:pt x="0" y="40"/>
                    </a:moveTo>
                    <a:lnTo>
                      <a:pt x="88" y="0"/>
                    </a:lnTo>
                    <a:lnTo>
                      <a:pt x="936" y="160"/>
                    </a:lnTo>
                    <a:lnTo>
                      <a:pt x="952" y="208"/>
                    </a:lnTo>
                    <a:lnTo>
                      <a:pt x="0" y="4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1306" name="Rectangle 128"/>
              <p:cNvSpPr>
                <a:spLocks noChangeArrowheads="1"/>
              </p:cNvSpPr>
              <p:nvPr/>
            </p:nvSpPr>
            <p:spPr bwMode="auto">
              <a:xfrm>
                <a:off x="2124" y="2018"/>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1307" name="Rectangle 129"/>
              <p:cNvSpPr>
                <a:spLocks noChangeArrowheads="1"/>
              </p:cNvSpPr>
              <p:nvPr/>
            </p:nvSpPr>
            <p:spPr bwMode="auto">
              <a:xfrm>
                <a:off x="2124" y="2426"/>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sp>
          <p:nvSpPr>
            <p:cNvPr id="11274" name="AutoShape 130"/>
            <p:cNvSpPr>
              <a:spLocks noChangeArrowheads="1"/>
            </p:cNvSpPr>
            <p:nvPr/>
          </p:nvSpPr>
          <p:spPr bwMode="auto">
            <a:xfrm>
              <a:off x="3627" y="1885"/>
              <a:ext cx="603" cy="288"/>
            </a:xfrm>
            <a:prstGeom prst="rightArrow">
              <a:avLst>
                <a:gd name="adj1" fmla="val 50000"/>
                <a:gd name="adj2" fmla="val 52344"/>
              </a:avLst>
            </a:prstGeom>
            <a:solidFill>
              <a:srgbClr val="FFFF99"/>
            </a:solidFill>
            <a:ln w="19050" algn="ctr">
              <a:solidFill>
                <a:schemeClr val="bg1"/>
              </a:solidFill>
              <a:miter lim="800000"/>
              <a:headEnd/>
              <a:tailEnd/>
            </a:ln>
          </p:spPr>
          <p:txBody>
            <a:bodyPr lIns="0" tIns="0" rIns="0" bIns="0" anchor="ctr">
              <a:spAutoFit/>
            </a:bodyPr>
            <a:lstStyle/>
            <a:p>
              <a:endParaRPr lang="en-US"/>
            </a:p>
          </p:txBody>
        </p:sp>
        <p:grpSp>
          <p:nvGrpSpPr>
            <p:cNvPr id="11275" name="Group 131"/>
            <p:cNvGrpSpPr>
              <a:grpSpLocks/>
            </p:cNvGrpSpPr>
            <p:nvPr/>
          </p:nvGrpSpPr>
          <p:grpSpPr bwMode="auto">
            <a:xfrm>
              <a:off x="3124" y="1745"/>
              <a:ext cx="845" cy="569"/>
              <a:chOff x="2984" y="3331"/>
              <a:chExt cx="845" cy="569"/>
            </a:xfrm>
          </p:grpSpPr>
          <p:sp>
            <p:nvSpPr>
              <p:cNvPr id="11276" name="AutoShape 132"/>
              <p:cNvSpPr>
                <a:spLocks noChangeArrowheads="1"/>
              </p:cNvSpPr>
              <p:nvPr/>
            </p:nvSpPr>
            <p:spPr bwMode="auto">
              <a:xfrm>
                <a:off x="2984" y="3331"/>
                <a:ext cx="558" cy="569"/>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grpSp>
            <p:nvGrpSpPr>
              <p:cNvPr id="11277" name="Group 133"/>
              <p:cNvGrpSpPr>
                <a:grpSpLocks/>
              </p:cNvGrpSpPr>
              <p:nvPr/>
            </p:nvGrpSpPr>
            <p:grpSpPr bwMode="auto">
              <a:xfrm>
                <a:off x="3386" y="3487"/>
                <a:ext cx="443" cy="398"/>
                <a:chOff x="4838" y="2218"/>
                <a:chExt cx="395" cy="355"/>
              </a:xfrm>
            </p:grpSpPr>
            <p:sp>
              <p:nvSpPr>
                <p:cNvPr id="11278" name="Freeform 134"/>
                <p:cNvSpPr>
                  <a:spLocks/>
                </p:cNvSpPr>
                <p:nvPr/>
              </p:nvSpPr>
              <p:spPr bwMode="auto">
                <a:xfrm>
                  <a:off x="4888" y="2251"/>
                  <a:ext cx="294" cy="113"/>
                </a:xfrm>
                <a:custGeom>
                  <a:avLst/>
                  <a:gdLst>
                    <a:gd name="T0" fmla="*/ 1 w 839"/>
                    <a:gd name="T1" fmla="*/ 0 h 319"/>
                    <a:gd name="T2" fmla="*/ 0 w 839"/>
                    <a:gd name="T3" fmla="*/ 0 h 319"/>
                    <a:gd name="T4" fmla="*/ 0 w 839"/>
                    <a:gd name="T5" fmla="*/ 0 h 319"/>
                    <a:gd name="T6" fmla="*/ 0 w 839"/>
                    <a:gd name="T7" fmla="*/ 0 h 319"/>
                    <a:gd name="T8" fmla="*/ 0 w 839"/>
                    <a:gd name="T9" fmla="*/ 0 h 319"/>
                    <a:gd name="T10" fmla="*/ 0 w 839"/>
                    <a:gd name="T11" fmla="*/ 0 h 319"/>
                    <a:gd name="T12" fmla="*/ 0 w 839"/>
                    <a:gd name="T13" fmla="*/ 0 h 319"/>
                    <a:gd name="T14" fmla="*/ 0 w 839"/>
                    <a:gd name="T15" fmla="*/ 0 h 319"/>
                    <a:gd name="T16" fmla="*/ 0 w 839"/>
                    <a:gd name="T17" fmla="*/ 0 h 319"/>
                    <a:gd name="T18" fmla="*/ 0 w 839"/>
                    <a:gd name="T19" fmla="*/ 0 h 319"/>
                    <a:gd name="T20" fmla="*/ 0 w 839"/>
                    <a:gd name="T21" fmla="*/ 0 h 319"/>
                    <a:gd name="T22" fmla="*/ 0 w 839"/>
                    <a:gd name="T23" fmla="*/ 0 h 319"/>
                    <a:gd name="T24" fmla="*/ 0 w 839"/>
                    <a:gd name="T25" fmla="*/ 0 h 319"/>
                    <a:gd name="T26" fmla="*/ 0 w 839"/>
                    <a:gd name="T27" fmla="*/ 0 h 319"/>
                    <a:gd name="T28" fmla="*/ 0 w 839"/>
                    <a:gd name="T29" fmla="*/ 0 h 319"/>
                    <a:gd name="T30" fmla="*/ 0 w 839"/>
                    <a:gd name="T31" fmla="*/ 0 h 319"/>
                    <a:gd name="T32" fmla="*/ 0 w 839"/>
                    <a:gd name="T33" fmla="*/ 0 h 319"/>
                    <a:gd name="T34" fmla="*/ 0 w 839"/>
                    <a:gd name="T35" fmla="*/ 0 h 319"/>
                    <a:gd name="T36" fmla="*/ 0 w 839"/>
                    <a:gd name="T37" fmla="*/ 0 h 319"/>
                    <a:gd name="T38" fmla="*/ 0 w 839"/>
                    <a:gd name="T39" fmla="*/ 0 h 319"/>
                    <a:gd name="T40" fmla="*/ 0 w 839"/>
                    <a:gd name="T41" fmla="*/ 0 h 319"/>
                    <a:gd name="T42" fmla="*/ 0 w 839"/>
                    <a:gd name="T43" fmla="*/ 0 h 319"/>
                    <a:gd name="T44" fmla="*/ 0 w 839"/>
                    <a:gd name="T45" fmla="*/ 0 h 319"/>
                    <a:gd name="T46" fmla="*/ 0 w 839"/>
                    <a:gd name="T47" fmla="*/ 0 h 319"/>
                    <a:gd name="T48" fmla="*/ 0 w 839"/>
                    <a:gd name="T49" fmla="*/ 0 h 319"/>
                    <a:gd name="T50" fmla="*/ 0 w 839"/>
                    <a:gd name="T51" fmla="*/ 0 h 319"/>
                    <a:gd name="T52" fmla="*/ 0 w 839"/>
                    <a:gd name="T53" fmla="*/ 0 h 319"/>
                    <a:gd name="T54" fmla="*/ 0 w 839"/>
                    <a:gd name="T55" fmla="*/ 0 h 319"/>
                    <a:gd name="T56" fmla="*/ 0 w 839"/>
                    <a:gd name="T57" fmla="*/ 0 h 319"/>
                    <a:gd name="T58" fmla="*/ 0 w 839"/>
                    <a:gd name="T59" fmla="*/ 0 h 319"/>
                    <a:gd name="T60" fmla="*/ 0 w 839"/>
                    <a:gd name="T61" fmla="*/ 0 h 319"/>
                    <a:gd name="T62" fmla="*/ 0 w 839"/>
                    <a:gd name="T63" fmla="*/ 0 h 319"/>
                    <a:gd name="T64" fmla="*/ 0 w 839"/>
                    <a:gd name="T65" fmla="*/ 0 h 319"/>
                    <a:gd name="T66" fmla="*/ 0 w 839"/>
                    <a:gd name="T67" fmla="*/ 0 h 319"/>
                    <a:gd name="T68" fmla="*/ 0 w 839"/>
                    <a:gd name="T69" fmla="*/ 0 h 319"/>
                    <a:gd name="T70" fmla="*/ 0 w 839"/>
                    <a:gd name="T71" fmla="*/ 0 h 319"/>
                    <a:gd name="T72" fmla="*/ 0 w 839"/>
                    <a:gd name="T73" fmla="*/ 0 h 319"/>
                    <a:gd name="T74" fmla="*/ 0 w 839"/>
                    <a:gd name="T75" fmla="*/ 0 h 319"/>
                    <a:gd name="T76" fmla="*/ 0 w 839"/>
                    <a:gd name="T77" fmla="*/ 0 h 319"/>
                    <a:gd name="T78" fmla="*/ 0 w 839"/>
                    <a:gd name="T79" fmla="*/ 0 h 319"/>
                    <a:gd name="T80" fmla="*/ 0 w 839"/>
                    <a:gd name="T81" fmla="*/ 0 h 319"/>
                    <a:gd name="T82" fmla="*/ 0 w 839"/>
                    <a:gd name="T83" fmla="*/ 0 h 319"/>
                    <a:gd name="T84" fmla="*/ 0 w 839"/>
                    <a:gd name="T85" fmla="*/ 0 h 319"/>
                    <a:gd name="T86" fmla="*/ 0 w 839"/>
                    <a:gd name="T87" fmla="*/ 0 h 319"/>
                    <a:gd name="T88" fmla="*/ 0 w 839"/>
                    <a:gd name="T89" fmla="*/ 0 h 319"/>
                    <a:gd name="T90" fmla="*/ 0 w 839"/>
                    <a:gd name="T91" fmla="*/ 0 h 319"/>
                    <a:gd name="T92" fmla="*/ 0 w 839"/>
                    <a:gd name="T93" fmla="*/ 0 h 319"/>
                    <a:gd name="T94" fmla="*/ 1 w 839"/>
                    <a:gd name="T95" fmla="*/ 0 h 319"/>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839"/>
                    <a:gd name="T145" fmla="*/ 0 h 319"/>
                    <a:gd name="T146" fmla="*/ 839 w 839"/>
                    <a:gd name="T147" fmla="*/ 319 h 319"/>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839" h="319">
                      <a:moveTo>
                        <a:pt x="839" y="242"/>
                      </a:moveTo>
                      <a:lnTo>
                        <a:pt x="837" y="229"/>
                      </a:lnTo>
                      <a:lnTo>
                        <a:pt x="834" y="216"/>
                      </a:lnTo>
                      <a:lnTo>
                        <a:pt x="828" y="204"/>
                      </a:lnTo>
                      <a:lnTo>
                        <a:pt x="821" y="195"/>
                      </a:lnTo>
                      <a:lnTo>
                        <a:pt x="812" y="186"/>
                      </a:lnTo>
                      <a:lnTo>
                        <a:pt x="801" y="180"/>
                      </a:lnTo>
                      <a:lnTo>
                        <a:pt x="789" y="177"/>
                      </a:lnTo>
                      <a:lnTo>
                        <a:pt x="777" y="175"/>
                      </a:lnTo>
                      <a:lnTo>
                        <a:pt x="765" y="177"/>
                      </a:lnTo>
                      <a:lnTo>
                        <a:pt x="753" y="180"/>
                      </a:lnTo>
                      <a:lnTo>
                        <a:pt x="742" y="186"/>
                      </a:lnTo>
                      <a:lnTo>
                        <a:pt x="731" y="195"/>
                      </a:lnTo>
                      <a:lnTo>
                        <a:pt x="724" y="204"/>
                      </a:lnTo>
                      <a:lnTo>
                        <a:pt x="718" y="216"/>
                      </a:lnTo>
                      <a:lnTo>
                        <a:pt x="715" y="229"/>
                      </a:lnTo>
                      <a:lnTo>
                        <a:pt x="713" y="242"/>
                      </a:lnTo>
                      <a:lnTo>
                        <a:pt x="713" y="247"/>
                      </a:lnTo>
                      <a:lnTo>
                        <a:pt x="715" y="251"/>
                      </a:lnTo>
                      <a:lnTo>
                        <a:pt x="715" y="257"/>
                      </a:lnTo>
                      <a:lnTo>
                        <a:pt x="716" y="262"/>
                      </a:lnTo>
                      <a:lnTo>
                        <a:pt x="707" y="262"/>
                      </a:lnTo>
                      <a:lnTo>
                        <a:pt x="698" y="260"/>
                      </a:lnTo>
                      <a:lnTo>
                        <a:pt x="690" y="259"/>
                      </a:lnTo>
                      <a:lnTo>
                        <a:pt x="681" y="256"/>
                      </a:lnTo>
                      <a:lnTo>
                        <a:pt x="672" y="251"/>
                      </a:lnTo>
                      <a:lnTo>
                        <a:pt x="663" y="247"/>
                      </a:lnTo>
                      <a:lnTo>
                        <a:pt x="655" y="242"/>
                      </a:lnTo>
                      <a:lnTo>
                        <a:pt x="648" y="238"/>
                      </a:lnTo>
                      <a:lnTo>
                        <a:pt x="639" y="232"/>
                      </a:lnTo>
                      <a:lnTo>
                        <a:pt x="630" y="222"/>
                      </a:lnTo>
                      <a:lnTo>
                        <a:pt x="619" y="215"/>
                      </a:lnTo>
                      <a:lnTo>
                        <a:pt x="610" y="204"/>
                      </a:lnTo>
                      <a:lnTo>
                        <a:pt x="601" y="195"/>
                      </a:lnTo>
                      <a:lnTo>
                        <a:pt x="590" y="186"/>
                      </a:lnTo>
                      <a:lnTo>
                        <a:pt x="581" y="178"/>
                      </a:lnTo>
                      <a:lnTo>
                        <a:pt x="572" y="171"/>
                      </a:lnTo>
                      <a:lnTo>
                        <a:pt x="558" y="163"/>
                      </a:lnTo>
                      <a:lnTo>
                        <a:pt x="542" y="154"/>
                      </a:lnTo>
                      <a:lnTo>
                        <a:pt x="523" y="145"/>
                      </a:lnTo>
                      <a:lnTo>
                        <a:pt x="505" y="136"/>
                      </a:lnTo>
                      <a:lnTo>
                        <a:pt x="484" y="127"/>
                      </a:lnTo>
                      <a:lnTo>
                        <a:pt x="463" y="119"/>
                      </a:lnTo>
                      <a:lnTo>
                        <a:pt x="443" y="112"/>
                      </a:lnTo>
                      <a:lnTo>
                        <a:pt x="423" y="106"/>
                      </a:lnTo>
                      <a:lnTo>
                        <a:pt x="404" y="101"/>
                      </a:lnTo>
                      <a:lnTo>
                        <a:pt x="382" y="98"/>
                      </a:lnTo>
                      <a:lnTo>
                        <a:pt x="361" y="95"/>
                      </a:lnTo>
                      <a:lnTo>
                        <a:pt x="338" y="92"/>
                      </a:lnTo>
                      <a:lnTo>
                        <a:pt x="317" y="91"/>
                      </a:lnTo>
                      <a:lnTo>
                        <a:pt x="297" y="91"/>
                      </a:lnTo>
                      <a:lnTo>
                        <a:pt x="281" y="91"/>
                      </a:lnTo>
                      <a:lnTo>
                        <a:pt x="265" y="91"/>
                      </a:lnTo>
                      <a:lnTo>
                        <a:pt x="255" y="92"/>
                      </a:lnTo>
                      <a:lnTo>
                        <a:pt x="243" y="95"/>
                      </a:lnTo>
                      <a:lnTo>
                        <a:pt x="231" y="98"/>
                      </a:lnTo>
                      <a:lnTo>
                        <a:pt x="218" y="103"/>
                      </a:lnTo>
                      <a:lnTo>
                        <a:pt x="206" y="107"/>
                      </a:lnTo>
                      <a:lnTo>
                        <a:pt x="194" y="110"/>
                      </a:lnTo>
                      <a:lnTo>
                        <a:pt x="184" y="113"/>
                      </a:lnTo>
                      <a:lnTo>
                        <a:pt x="173" y="115"/>
                      </a:lnTo>
                      <a:lnTo>
                        <a:pt x="165" y="115"/>
                      </a:lnTo>
                      <a:lnTo>
                        <a:pt x="158" y="115"/>
                      </a:lnTo>
                      <a:lnTo>
                        <a:pt x="150" y="115"/>
                      </a:lnTo>
                      <a:lnTo>
                        <a:pt x="143" y="115"/>
                      </a:lnTo>
                      <a:lnTo>
                        <a:pt x="135" y="113"/>
                      </a:lnTo>
                      <a:lnTo>
                        <a:pt x="127" y="112"/>
                      </a:lnTo>
                      <a:lnTo>
                        <a:pt x="120" y="110"/>
                      </a:lnTo>
                      <a:lnTo>
                        <a:pt x="112" y="107"/>
                      </a:lnTo>
                      <a:lnTo>
                        <a:pt x="118" y="98"/>
                      </a:lnTo>
                      <a:lnTo>
                        <a:pt x="123" y="89"/>
                      </a:lnTo>
                      <a:lnTo>
                        <a:pt x="124" y="77"/>
                      </a:lnTo>
                      <a:lnTo>
                        <a:pt x="126" y="66"/>
                      </a:lnTo>
                      <a:lnTo>
                        <a:pt x="124" y="53"/>
                      </a:lnTo>
                      <a:lnTo>
                        <a:pt x="121" y="41"/>
                      </a:lnTo>
                      <a:lnTo>
                        <a:pt x="115" y="30"/>
                      </a:lnTo>
                      <a:lnTo>
                        <a:pt x="108" y="19"/>
                      </a:lnTo>
                      <a:lnTo>
                        <a:pt x="99" y="12"/>
                      </a:lnTo>
                      <a:lnTo>
                        <a:pt x="88" y="4"/>
                      </a:lnTo>
                      <a:lnTo>
                        <a:pt x="76" y="1"/>
                      </a:lnTo>
                      <a:lnTo>
                        <a:pt x="64" y="0"/>
                      </a:lnTo>
                      <a:lnTo>
                        <a:pt x="52" y="1"/>
                      </a:lnTo>
                      <a:lnTo>
                        <a:pt x="39" y="4"/>
                      </a:lnTo>
                      <a:lnTo>
                        <a:pt x="29" y="12"/>
                      </a:lnTo>
                      <a:lnTo>
                        <a:pt x="18" y="19"/>
                      </a:lnTo>
                      <a:lnTo>
                        <a:pt x="11" y="30"/>
                      </a:lnTo>
                      <a:lnTo>
                        <a:pt x="5" y="41"/>
                      </a:lnTo>
                      <a:lnTo>
                        <a:pt x="2" y="53"/>
                      </a:lnTo>
                      <a:lnTo>
                        <a:pt x="0" y="66"/>
                      </a:lnTo>
                      <a:lnTo>
                        <a:pt x="3" y="86"/>
                      </a:lnTo>
                      <a:lnTo>
                        <a:pt x="11" y="103"/>
                      </a:lnTo>
                      <a:lnTo>
                        <a:pt x="21" y="116"/>
                      </a:lnTo>
                      <a:lnTo>
                        <a:pt x="36" y="127"/>
                      </a:lnTo>
                      <a:lnTo>
                        <a:pt x="45" y="133"/>
                      </a:lnTo>
                      <a:lnTo>
                        <a:pt x="55" y="139"/>
                      </a:lnTo>
                      <a:lnTo>
                        <a:pt x="64" y="145"/>
                      </a:lnTo>
                      <a:lnTo>
                        <a:pt x="74" y="150"/>
                      </a:lnTo>
                      <a:lnTo>
                        <a:pt x="83" y="154"/>
                      </a:lnTo>
                      <a:lnTo>
                        <a:pt x="94" y="157"/>
                      </a:lnTo>
                      <a:lnTo>
                        <a:pt x="105" y="160"/>
                      </a:lnTo>
                      <a:lnTo>
                        <a:pt x="114" y="163"/>
                      </a:lnTo>
                      <a:lnTo>
                        <a:pt x="132" y="166"/>
                      </a:lnTo>
                      <a:lnTo>
                        <a:pt x="150" y="168"/>
                      </a:lnTo>
                      <a:lnTo>
                        <a:pt x="168" y="168"/>
                      </a:lnTo>
                      <a:lnTo>
                        <a:pt x="188" y="165"/>
                      </a:lnTo>
                      <a:lnTo>
                        <a:pt x="206" y="163"/>
                      </a:lnTo>
                      <a:lnTo>
                        <a:pt x="225" y="160"/>
                      </a:lnTo>
                      <a:lnTo>
                        <a:pt x="243" y="159"/>
                      </a:lnTo>
                      <a:lnTo>
                        <a:pt x="261" y="157"/>
                      </a:lnTo>
                      <a:lnTo>
                        <a:pt x="270" y="156"/>
                      </a:lnTo>
                      <a:lnTo>
                        <a:pt x="281" y="156"/>
                      </a:lnTo>
                      <a:lnTo>
                        <a:pt x="293" y="154"/>
                      </a:lnTo>
                      <a:lnTo>
                        <a:pt x="308" y="154"/>
                      </a:lnTo>
                      <a:lnTo>
                        <a:pt x="326" y="156"/>
                      </a:lnTo>
                      <a:lnTo>
                        <a:pt x="349" y="159"/>
                      </a:lnTo>
                      <a:lnTo>
                        <a:pt x="376" y="163"/>
                      </a:lnTo>
                      <a:lnTo>
                        <a:pt x="411" y="171"/>
                      </a:lnTo>
                      <a:lnTo>
                        <a:pt x="445" y="182"/>
                      </a:lnTo>
                      <a:lnTo>
                        <a:pt x="472" y="192"/>
                      </a:lnTo>
                      <a:lnTo>
                        <a:pt x="495" y="200"/>
                      </a:lnTo>
                      <a:lnTo>
                        <a:pt x="511" y="209"/>
                      </a:lnTo>
                      <a:lnTo>
                        <a:pt x="525" y="215"/>
                      </a:lnTo>
                      <a:lnTo>
                        <a:pt x="536" y="222"/>
                      </a:lnTo>
                      <a:lnTo>
                        <a:pt x="545" y="227"/>
                      </a:lnTo>
                      <a:lnTo>
                        <a:pt x="554" y="233"/>
                      </a:lnTo>
                      <a:lnTo>
                        <a:pt x="570" y="244"/>
                      </a:lnTo>
                      <a:lnTo>
                        <a:pt x="586" y="254"/>
                      </a:lnTo>
                      <a:lnTo>
                        <a:pt x="602" y="266"/>
                      </a:lnTo>
                      <a:lnTo>
                        <a:pt x="617" y="277"/>
                      </a:lnTo>
                      <a:lnTo>
                        <a:pt x="634" y="288"/>
                      </a:lnTo>
                      <a:lnTo>
                        <a:pt x="651" y="298"/>
                      </a:lnTo>
                      <a:lnTo>
                        <a:pt x="668" y="306"/>
                      </a:lnTo>
                      <a:lnTo>
                        <a:pt x="686" y="312"/>
                      </a:lnTo>
                      <a:lnTo>
                        <a:pt x="699" y="315"/>
                      </a:lnTo>
                      <a:lnTo>
                        <a:pt x="715" y="318"/>
                      </a:lnTo>
                      <a:lnTo>
                        <a:pt x="730" y="319"/>
                      </a:lnTo>
                      <a:lnTo>
                        <a:pt x="745" y="319"/>
                      </a:lnTo>
                      <a:lnTo>
                        <a:pt x="760" y="318"/>
                      </a:lnTo>
                      <a:lnTo>
                        <a:pt x="774" y="315"/>
                      </a:lnTo>
                      <a:lnTo>
                        <a:pt x="787" y="310"/>
                      </a:lnTo>
                      <a:lnTo>
                        <a:pt x="800" y="303"/>
                      </a:lnTo>
                      <a:lnTo>
                        <a:pt x="815" y="294"/>
                      </a:lnTo>
                      <a:lnTo>
                        <a:pt x="828" y="279"/>
                      </a:lnTo>
                      <a:lnTo>
                        <a:pt x="836" y="262"/>
                      </a:lnTo>
                      <a:lnTo>
                        <a:pt x="839" y="242"/>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279" name="Freeform 135"/>
                <p:cNvSpPr>
                  <a:spLocks/>
                </p:cNvSpPr>
                <p:nvPr/>
              </p:nvSpPr>
              <p:spPr bwMode="auto">
                <a:xfrm>
                  <a:off x="4838" y="2408"/>
                  <a:ext cx="145" cy="55"/>
                </a:xfrm>
                <a:custGeom>
                  <a:avLst/>
                  <a:gdLst>
                    <a:gd name="T0" fmla="*/ 0 w 413"/>
                    <a:gd name="T1" fmla="*/ 0 h 156"/>
                    <a:gd name="T2" fmla="*/ 0 w 413"/>
                    <a:gd name="T3" fmla="*/ 0 h 156"/>
                    <a:gd name="T4" fmla="*/ 0 w 413"/>
                    <a:gd name="T5" fmla="*/ 0 h 156"/>
                    <a:gd name="T6" fmla="*/ 0 w 413"/>
                    <a:gd name="T7" fmla="*/ 0 h 156"/>
                    <a:gd name="T8" fmla="*/ 0 w 413"/>
                    <a:gd name="T9" fmla="*/ 0 h 156"/>
                    <a:gd name="T10" fmla="*/ 0 w 413"/>
                    <a:gd name="T11" fmla="*/ 0 h 156"/>
                    <a:gd name="T12" fmla="*/ 0 w 413"/>
                    <a:gd name="T13" fmla="*/ 0 h 156"/>
                    <a:gd name="T14" fmla="*/ 0 w 413"/>
                    <a:gd name="T15" fmla="*/ 0 h 156"/>
                    <a:gd name="T16" fmla="*/ 0 w 413"/>
                    <a:gd name="T17" fmla="*/ 0 h 156"/>
                    <a:gd name="T18" fmla="*/ 0 w 413"/>
                    <a:gd name="T19" fmla="*/ 0 h 156"/>
                    <a:gd name="T20" fmla="*/ 0 w 413"/>
                    <a:gd name="T21" fmla="*/ 0 h 156"/>
                    <a:gd name="T22" fmla="*/ 0 w 413"/>
                    <a:gd name="T23" fmla="*/ 0 h 156"/>
                    <a:gd name="T24" fmla="*/ 0 w 413"/>
                    <a:gd name="T25" fmla="*/ 0 h 156"/>
                    <a:gd name="T26" fmla="*/ 0 w 413"/>
                    <a:gd name="T27" fmla="*/ 0 h 156"/>
                    <a:gd name="T28" fmla="*/ 0 w 413"/>
                    <a:gd name="T29" fmla="*/ 0 h 156"/>
                    <a:gd name="T30" fmla="*/ 0 w 413"/>
                    <a:gd name="T31" fmla="*/ 0 h 156"/>
                    <a:gd name="T32" fmla="*/ 0 w 413"/>
                    <a:gd name="T33" fmla="*/ 0 h 156"/>
                    <a:gd name="T34" fmla="*/ 0 w 413"/>
                    <a:gd name="T35" fmla="*/ 0 h 15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3"/>
                    <a:gd name="T55" fmla="*/ 0 h 156"/>
                    <a:gd name="T56" fmla="*/ 413 w 413"/>
                    <a:gd name="T57" fmla="*/ 156 h 15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3" h="156">
                      <a:moveTo>
                        <a:pt x="0" y="0"/>
                      </a:moveTo>
                      <a:lnTo>
                        <a:pt x="7" y="32"/>
                      </a:lnTo>
                      <a:lnTo>
                        <a:pt x="23" y="62"/>
                      </a:lnTo>
                      <a:lnTo>
                        <a:pt x="42" y="90"/>
                      </a:lnTo>
                      <a:lnTo>
                        <a:pt x="68" y="113"/>
                      </a:lnTo>
                      <a:lnTo>
                        <a:pt x="97" y="131"/>
                      </a:lnTo>
                      <a:lnTo>
                        <a:pt x="130" y="144"/>
                      </a:lnTo>
                      <a:lnTo>
                        <a:pt x="167" y="153"/>
                      </a:lnTo>
                      <a:lnTo>
                        <a:pt x="206" y="156"/>
                      </a:lnTo>
                      <a:lnTo>
                        <a:pt x="246" y="153"/>
                      </a:lnTo>
                      <a:lnTo>
                        <a:pt x="282" y="144"/>
                      </a:lnTo>
                      <a:lnTo>
                        <a:pt x="315" y="131"/>
                      </a:lnTo>
                      <a:lnTo>
                        <a:pt x="346" y="113"/>
                      </a:lnTo>
                      <a:lnTo>
                        <a:pt x="372" y="90"/>
                      </a:lnTo>
                      <a:lnTo>
                        <a:pt x="391" y="62"/>
                      </a:lnTo>
                      <a:lnTo>
                        <a:pt x="405" y="32"/>
                      </a:lnTo>
                      <a:lnTo>
                        <a:pt x="413" y="0"/>
                      </a:lnTo>
                      <a:lnTo>
                        <a:pt x="0" y="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280" name="Freeform 136"/>
                <p:cNvSpPr>
                  <a:spLocks/>
                </p:cNvSpPr>
                <p:nvPr/>
              </p:nvSpPr>
              <p:spPr bwMode="auto">
                <a:xfrm>
                  <a:off x="4854" y="2282"/>
                  <a:ext cx="60" cy="131"/>
                </a:xfrm>
                <a:custGeom>
                  <a:avLst/>
                  <a:gdLst>
                    <a:gd name="T0" fmla="*/ 0 w 170"/>
                    <a:gd name="T1" fmla="*/ 0 h 373"/>
                    <a:gd name="T2" fmla="*/ 0 w 170"/>
                    <a:gd name="T3" fmla="*/ 0 h 373"/>
                    <a:gd name="T4" fmla="*/ 0 w 170"/>
                    <a:gd name="T5" fmla="*/ 0 h 373"/>
                    <a:gd name="T6" fmla="*/ 0 w 170"/>
                    <a:gd name="T7" fmla="*/ 0 h 373"/>
                    <a:gd name="T8" fmla="*/ 0 w 170"/>
                    <a:gd name="T9" fmla="*/ 0 h 373"/>
                    <a:gd name="T10" fmla="*/ 0 60000 65536"/>
                    <a:gd name="T11" fmla="*/ 0 60000 65536"/>
                    <a:gd name="T12" fmla="*/ 0 60000 65536"/>
                    <a:gd name="T13" fmla="*/ 0 60000 65536"/>
                    <a:gd name="T14" fmla="*/ 0 60000 65536"/>
                    <a:gd name="T15" fmla="*/ 0 w 170"/>
                    <a:gd name="T16" fmla="*/ 0 h 373"/>
                    <a:gd name="T17" fmla="*/ 170 w 170"/>
                    <a:gd name="T18" fmla="*/ 373 h 373"/>
                  </a:gdLst>
                  <a:ahLst/>
                  <a:cxnLst>
                    <a:cxn ang="T10">
                      <a:pos x="T0" y="T1"/>
                    </a:cxn>
                    <a:cxn ang="T11">
                      <a:pos x="T2" y="T3"/>
                    </a:cxn>
                    <a:cxn ang="T12">
                      <a:pos x="T4" y="T5"/>
                    </a:cxn>
                    <a:cxn ang="T13">
                      <a:pos x="T6" y="T7"/>
                    </a:cxn>
                    <a:cxn ang="T14">
                      <a:pos x="T8" y="T9"/>
                    </a:cxn>
                  </a:cxnLst>
                  <a:rect l="T15" t="T16" r="T17" b="T18"/>
                  <a:pathLst>
                    <a:path w="170" h="373">
                      <a:moveTo>
                        <a:pt x="28" y="373"/>
                      </a:moveTo>
                      <a:lnTo>
                        <a:pt x="170" y="12"/>
                      </a:lnTo>
                      <a:lnTo>
                        <a:pt x="141" y="0"/>
                      </a:lnTo>
                      <a:lnTo>
                        <a:pt x="0" y="362"/>
                      </a:lnTo>
                      <a:lnTo>
                        <a:pt x="28" y="373"/>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281" name="Freeform 137"/>
                <p:cNvSpPr>
                  <a:spLocks/>
                </p:cNvSpPr>
                <p:nvPr/>
              </p:nvSpPr>
              <p:spPr bwMode="auto">
                <a:xfrm>
                  <a:off x="4908" y="2282"/>
                  <a:ext cx="59" cy="131"/>
                </a:xfrm>
                <a:custGeom>
                  <a:avLst/>
                  <a:gdLst>
                    <a:gd name="T0" fmla="*/ 0 w 168"/>
                    <a:gd name="T1" fmla="*/ 0 h 373"/>
                    <a:gd name="T2" fmla="*/ 0 w 168"/>
                    <a:gd name="T3" fmla="*/ 0 h 373"/>
                    <a:gd name="T4" fmla="*/ 0 w 168"/>
                    <a:gd name="T5" fmla="*/ 0 h 373"/>
                    <a:gd name="T6" fmla="*/ 0 w 168"/>
                    <a:gd name="T7" fmla="*/ 0 h 373"/>
                    <a:gd name="T8" fmla="*/ 0 w 168"/>
                    <a:gd name="T9" fmla="*/ 0 h 373"/>
                    <a:gd name="T10" fmla="*/ 0 60000 65536"/>
                    <a:gd name="T11" fmla="*/ 0 60000 65536"/>
                    <a:gd name="T12" fmla="*/ 0 60000 65536"/>
                    <a:gd name="T13" fmla="*/ 0 60000 65536"/>
                    <a:gd name="T14" fmla="*/ 0 60000 65536"/>
                    <a:gd name="T15" fmla="*/ 0 w 168"/>
                    <a:gd name="T16" fmla="*/ 0 h 373"/>
                    <a:gd name="T17" fmla="*/ 168 w 168"/>
                    <a:gd name="T18" fmla="*/ 373 h 373"/>
                  </a:gdLst>
                  <a:ahLst/>
                  <a:cxnLst>
                    <a:cxn ang="T10">
                      <a:pos x="T0" y="T1"/>
                    </a:cxn>
                    <a:cxn ang="T11">
                      <a:pos x="T2" y="T3"/>
                    </a:cxn>
                    <a:cxn ang="T12">
                      <a:pos x="T4" y="T5"/>
                    </a:cxn>
                    <a:cxn ang="T13">
                      <a:pos x="T6" y="T7"/>
                    </a:cxn>
                    <a:cxn ang="T14">
                      <a:pos x="T8" y="T9"/>
                    </a:cxn>
                  </a:cxnLst>
                  <a:rect l="T15" t="T16" r="T17" b="T18"/>
                  <a:pathLst>
                    <a:path w="168" h="373">
                      <a:moveTo>
                        <a:pt x="141" y="373"/>
                      </a:moveTo>
                      <a:lnTo>
                        <a:pt x="0" y="12"/>
                      </a:lnTo>
                      <a:lnTo>
                        <a:pt x="27" y="0"/>
                      </a:lnTo>
                      <a:lnTo>
                        <a:pt x="168" y="362"/>
                      </a:lnTo>
                      <a:lnTo>
                        <a:pt x="141" y="373"/>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282" name="Freeform 138"/>
                <p:cNvSpPr>
                  <a:spLocks/>
                </p:cNvSpPr>
                <p:nvPr/>
              </p:nvSpPr>
              <p:spPr bwMode="auto">
                <a:xfrm>
                  <a:off x="5087" y="2464"/>
                  <a:ext cx="146" cy="55"/>
                </a:xfrm>
                <a:custGeom>
                  <a:avLst/>
                  <a:gdLst>
                    <a:gd name="T0" fmla="*/ 0 w 413"/>
                    <a:gd name="T1" fmla="*/ 0 h 158"/>
                    <a:gd name="T2" fmla="*/ 0 w 413"/>
                    <a:gd name="T3" fmla="*/ 0 h 158"/>
                    <a:gd name="T4" fmla="*/ 0 w 413"/>
                    <a:gd name="T5" fmla="*/ 0 h 158"/>
                    <a:gd name="T6" fmla="*/ 0 w 413"/>
                    <a:gd name="T7" fmla="*/ 0 h 158"/>
                    <a:gd name="T8" fmla="*/ 0 w 413"/>
                    <a:gd name="T9" fmla="*/ 0 h 158"/>
                    <a:gd name="T10" fmla="*/ 0 w 413"/>
                    <a:gd name="T11" fmla="*/ 0 h 158"/>
                    <a:gd name="T12" fmla="*/ 0 w 413"/>
                    <a:gd name="T13" fmla="*/ 0 h 158"/>
                    <a:gd name="T14" fmla="*/ 0 w 413"/>
                    <a:gd name="T15" fmla="*/ 0 h 158"/>
                    <a:gd name="T16" fmla="*/ 0 w 413"/>
                    <a:gd name="T17" fmla="*/ 0 h 158"/>
                    <a:gd name="T18" fmla="*/ 0 w 413"/>
                    <a:gd name="T19" fmla="*/ 0 h 158"/>
                    <a:gd name="T20" fmla="*/ 0 w 413"/>
                    <a:gd name="T21" fmla="*/ 0 h 158"/>
                    <a:gd name="T22" fmla="*/ 0 w 413"/>
                    <a:gd name="T23" fmla="*/ 0 h 158"/>
                    <a:gd name="T24" fmla="*/ 0 w 413"/>
                    <a:gd name="T25" fmla="*/ 0 h 158"/>
                    <a:gd name="T26" fmla="*/ 0 w 413"/>
                    <a:gd name="T27" fmla="*/ 0 h 158"/>
                    <a:gd name="T28" fmla="*/ 0 w 413"/>
                    <a:gd name="T29" fmla="*/ 0 h 158"/>
                    <a:gd name="T30" fmla="*/ 0 w 413"/>
                    <a:gd name="T31" fmla="*/ 0 h 158"/>
                    <a:gd name="T32" fmla="*/ 0 w 413"/>
                    <a:gd name="T33" fmla="*/ 0 h 158"/>
                    <a:gd name="T34" fmla="*/ 0 w 413"/>
                    <a:gd name="T35" fmla="*/ 0 h 15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3"/>
                    <a:gd name="T55" fmla="*/ 0 h 158"/>
                    <a:gd name="T56" fmla="*/ 413 w 413"/>
                    <a:gd name="T57" fmla="*/ 158 h 15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3" h="158">
                      <a:moveTo>
                        <a:pt x="0" y="0"/>
                      </a:moveTo>
                      <a:lnTo>
                        <a:pt x="8" y="32"/>
                      </a:lnTo>
                      <a:lnTo>
                        <a:pt x="21" y="62"/>
                      </a:lnTo>
                      <a:lnTo>
                        <a:pt x="41" y="88"/>
                      </a:lnTo>
                      <a:lnTo>
                        <a:pt x="67" y="112"/>
                      </a:lnTo>
                      <a:lnTo>
                        <a:pt x="97" y="130"/>
                      </a:lnTo>
                      <a:lnTo>
                        <a:pt x="130" y="146"/>
                      </a:lnTo>
                      <a:lnTo>
                        <a:pt x="167" y="155"/>
                      </a:lnTo>
                      <a:lnTo>
                        <a:pt x="206" y="158"/>
                      </a:lnTo>
                      <a:lnTo>
                        <a:pt x="246" y="155"/>
                      </a:lnTo>
                      <a:lnTo>
                        <a:pt x="282" y="146"/>
                      </a:lnTo>
                      <a:lnTo>
                        <a:pt x="315" y="130"/>
                      </a:lnTo>
                      <a:lnTo>
                        <a:pt x="344" y="112"/>
                      </a:lnTo>
                      <a:lnTo>
                        <a:pt x="370" y="88"/>
                      </a:lnTo>
                      <a:lnTo>
                        <a:pt x="390" y="62"/>
                      </a:lnTo>
                      <a:lnTo>
                        <a:pt x="405" y="32"/>
                      </a:lnTo>
                      <a:lnTo>
                        <a:pt x="413" y="0"/>
                      </a:lnTo>
                      <a:lnTo>
                        <a:pt x="0" y="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283" name="Freeform 139"/>
                <p:cNvSpPr>
                  <a:spLocks/>
                </p:cNvSpPr>
                <p:nvPr/>
              </p:nvSpPr>
              <p:spPr bwMode="auto">
                <a:xfrm>
                  <a:off x="5103" y="2338"/>
                  <a:ext cx="60" cy="130"/>
                </a:xfrm>
                <a:custGeom>
                  <a:avLst/>
                  <a:gdLst>
                    <a:gd name="T0" fmla="*/ 0 w 170"/>
                    <a:gd name="T1" fmla="*/ 0 h 370"/>
                    <a:gd name="T2" fmla="*/ 0 w 170"/>
                    <a:gd name="T3" fmla="*/ 0 h 370"/>
                    <a:gd name="T4" fmla="*/ 0 w 170"/>
                    <a:gd name="T5" fmla="*/ 0 h 370"/>
                    <a:gd name="T6" fmla="*/ 0 w 170"/>
                    <a:gd name="T7" fmla="*/ 0 h 370"/>
                    <a:gd name="T8" fmla="*/ 0 w 170"/>
                    <a:gd name="T9" fmla="*/ 0 h 370"/>
                    <a:gd name="T10" fmla="*/ 0 60000 65536"/>
                    <a:gd name="T11" fmla="*/ 0 60000 65536"/>
                    <a:gd name="T12" fmla="*/ 0 60000 65536"/>
                    <a:gd name="T13" fmla="*/ 0 60000 65536"/>
                    <a:gd name="T14" fmla="*/ 0 60000 65536"/>
                    <a:gd name="T15" fmla="*/ 0 w 170"/>
                    <a:gd name="T16" fmla="*/ 0 h 370"/>
                    <a:gd name="T17" fmla="*/ 170 w 170"/>
                    <a:gd name="T18" fmla="*/ 370 h 370"/>
                  </a:gdLst>
                  <a:ahLst/>
                  <a:cxnLst>
                    <a:cxn ang="T10">
                      <a:pos x="T0" y="T1"/>
                    </a:cxn>
                    <a:cxn ang="T11">
                      <a:pos x="T2" y="T3"/>
                    </a:cxn>
                    <a:cxn ang="T12">
                      <a:pos x="T4" y="T5"/>
                    </a:cxn>
                    <a:cxn ang="T13">
                      <a:pos x="T6" y="T7"/>
                    </a:cxn>
                    <a:cxn ang="T14">
                      <a:pos x="T8" y="T9"/>
                    </a:cxn>
                  </a:cxnLst>
                  <a:rect l="T15" t="T16" r="T17" b="T18"/>
                  <a:pathLst>
                    <a:path w="170" h="370">
                      <a:moveTo>
                        <a:pt x="29" y="370"/>
                      </a:moveTo>
                      <a:lnTo>
                        <a:pt x="170" y="11"/>
                      </a:lnTo>
                      <a:lnTo>
                        <a:pt x="143" y="0"/>
                      </a:lnTo>
                      <a:lnTo>
                        <a:pt x="0" y="360"/>
                      </a:lnTo>
                      <a:lnTo>
                        <a:pt x="29" y="37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284" name="Freeform 140"/>
                <p:cNvSpPr>
                  <a:spLocks/>
                </p:cNvSpPr>
                <p:nvPr/>
              </p:nvSpPr>
              <p:spPr bwMode="auto">
                <a:xfrm>
                  <a:off x="5157" y="2338"/>
                  <a:ext cx="60" cy="130"/>
                </a:xfrm>
                <a:custGeom>
                  <a:avLst/>
                  <a:gdLst>
                    <a:gd name="T0" fmla="*/ 0 w 170"/>
                    <a:gd name="T1" fmla="*/ 0 h 370"/>
                    <a:gd name="T2" fmla="*/ 0 w 170"/>
                    <a:gd name="T3" fmla="*/ 0 h 370"/>
                    <a:gd name="T4" fmla="*/ 0 w 170"/>
                    <a:gd name="T5" fmla="*/ 0 h 370"/>
                    <a:gd name="T6" fmla="*/ 0 w 170"/>
                    <a:gd name="T7" fmla="*/ 0 h 370"/>
                    <a:gd name="T8" fmla="*/ 0 w 170"/>
                    <a:gd name="T9" fmla="*/ 0 h 370"/>
                    <a:gd name="T10" fmla="*/ 0 60000 65536"/>
                    <a:gd name="T11" fmla="*/ 0 60000 65536"/>
                    <a:gd name="T12" fmla="*/ 0 60000 65536"/>
                    <a:gd name="T13" fmla="*/ 0 60000 65536"/>
                    <a:gd name="T14" fmla="*/ 0 60000 65536"/>
                    <a:gd name="T15" fmla="*/ 0 w 170"/>
                    <a:gd name="T16" fmla="*/ 0 h 370"/>
                    <a:gd name="T17" fmla="*/ 170 w 170"/>
                    <a:gd name="T18" fmla="*/ 370 h 370"/>
                  </a:gdLst>
                  <a:ahLst/>
                  <a:cxnLst>
                    <a:cxn ang="T10">
                      <a:pos x="T0" y="T1"/>
                    </a:cxn>
                    <a:cxn ang="T11">
                      <a:pos x="T2" y="T3"/>
                    </a:cxn>
                    <a:cxn ang="T12">
                      <a:pos x="T4" y="T5"/>
                    </a:cxn>
                    <a:cxn ang="T13">
                      <a:pos x="T6" y="T7"/>
                    </a:cxn>
                    <a:cxn ang="T14">
                      <a:pos x="T8" y="T9"/>
                    </a:cxn>
                  </a:cxnLst>
                  <a:rect l="T15" t="T16" r="T17" b="T18"/>
                  <a:pathLst>
                    <a:path w="170" h="370">
                      <a:moveTo>
                        <a:pt x="141" y="370"/>
                      </a:moveTo>
                      <a:lnTo>
                        <a:pt x="0" y="11"/>
                      </a:lnTo>
                      <a:lnTo>
                        <a:pt x="29" y="0"/>
                      </a:lnTo>
                      <a:lnTo>
                        <a:pt x="170" y="360"/>
                      </a:lnTo>
                      <a:lnTo>
                        <a:pt x="141" y="37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285" name="Rectangle 141"/>
                <p:cNvSpPr>
                  <a:spLocks noChangeArrowheads="1"/>
                </p:cNvSpPr>
                <p:nvPr/>
              </p:nvSpPr>
              <p:spPr bwMode="auto">
                <a:xfrm>
                  <a:off x="5014" y="2271"/>
                  <a:ext cx="31" cy="119"/>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1286" name="Rectangle 142"/>
                <p:cNvSpPr>
                  <a:spLocks noChangeArrowheads="1"/>
                </p:cNvSpPr>
                <p:nvPr/>
              </p:nvSpPr>
              <p:spPr bwMode="auto">
                <a:xfrm>
                  <a:off x="5004" y="2355"/>
                  <a:ext cx="50" cy="191"/>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1287" name="Freeform 143"/>
                <p:cNvSpPr>
                  <a:spLocks/>
                </p:cNvSpPr>
                <p:nvPr/>
              </p:nvSpPr>
              <p:spPr bwMode="auto">
                <a:xfrm>
                  <a:off x="5008" y="2218"/>
                  <a:ext cx="45" cy="46"/>
                </a:xfrm>
                <a:custGeom>
                  <a:avLst/>
                  <a:gdLst>
                    <a:gd name="T0" fmla="*/ 0 w 129"/>
                    <a:gd name="T1" fmla="*/ 0 h 128"/>
                    <a:gd name="T2" fmla="*/ 0 w 129"/>
                    <a:gd name="T3" fmla="*/ 0 h 128"/>
                    <a:gd name="T4" fmla="*/ 0 w 129"/>
                    <a:gd name="T5" fmla="*/ 0 h 128"/>
                    <a:gd name="T6" fmla="*/ 0 w 129"/>
                    <a:gd name="T7" fmla="*/ 0 h 128"/>
                    <a:gd name="T8" fmla="*/ 0 w 129"/>
                    <a:gd name="T9" fmla="*/ 0 h 128"/>
                    <a:gd name="T10" fmla="*/ 0 w 129"/>
                    <a:gd name="T11" fmla="*/ 0 h 128"/>
                    <a:gd name="T12" fmla="*/ 0 w 129"/>
                    <a:gd name="T13" fmla="*/ 0 h 128"/>
                    <a:gd name="T14" fmla="*/ 0 w 129"/>
                    <a:gd name="T15" fmla="*/ 0 h 128"/>
                    <a:gd name="T16" fmla="*/ 0 w 129"/>
                    <a:gd name="T17" fmla="*/ 0 h 128"/>
                    <a:gd name="T18" fmla="*/ 0 w 129"/>
                    <a:gd name="T19" fmla="*/ 0 h 128"/>
                    <a:gd name="T20" fmla="*/ 0 w 129"/>
                    <a:gd name="T21" fmla="*/ 0 h 128"/>
                    <a:gd name="T22" fmla="*/ 0 w 129"/>
                    <a:gd name="T23" fmla="*/ 0 h 128"/>
                    <a:gd name="T24" fmla="*/ 0 w 129"/>
                    <a:gd name="T25" fmla="*/ 0 h 128"/>
                    <a:gd name="T26" fmla="*/ 0 w 129"/>
                    <a:gd name="T27" fmla="*/ 0 h 128"/>
                    <a:gd name="T28" fmla="*/ 0 w 129"/>
                    <a:gd name="T29" fmla="*/ 0 h 128"/>
                    <a:gd name="T30" fmla="*/ 0 w 129"/>
                    <a:gd name="T31" fmla="*/ 0 h 128"/>
                    <a:gd name="T32" fmla="*/ 0 w 129"/>
                    <a:gd name="T33" fmla="*/ 0 h 128"/>
                    <a:gd name="T34" fmla="*/ 0 w 129"/>
                    <a:gd name="T35" fmla="*/ 0 h 128"/>
                    <a:gd name="T36" fmla="*/ 0 w 129"/>
                    <a:gd name="T37" fmla="*/ 0 h 128"/>
                    <a:gd name="T38" fmla="*/ 0 w 129"/>
                    <a:gd name="T39" fmla="*/ 0 h 128"/>
                    <a:gd name="T40" fmla="*/ 0 w 129"/>
                    <a:gd name="T41" fmla="*/ 0 h 128"/>
                    <a:gd name="T42" fmla="*/ 0 w 129"/>
                    <a:gd name="T43" fmla="*/ 0 h 128"/>
                    <a:gd name="T44" fmla="*/ 0 w 129"/>
                    <a:gd name="T45" fmla="*/ 0 h 128"/>
                    <a:gd name="T46" fmla="*/ 0 w 129"/>
                    <a:gd name="T47" fmla="*/ 0 h 128"/>
                    <a:gd name="T48" fmla="*/ 0 w 129"/>
                    <a:gd name="T49" fmla="*/ 0 h 128"/>
                    <a:gd name="T50" fmla="*/ 0 w 129"/>
                    <a:gd name="T51" fmla="*/ 0 h 128"/>
                    <a:gd name="T52" fmla="*/ 0 w 129"/>
                    <a:gd name="T53" fmla="*/ 0 h 128"/>
                    <a:gd name="T54" fmla="*/ 0 w 129"/>
                    <a:gd name="T55" fmla="*/ 0 h 128"/>
                    <a:gd name="T56" fmla="*/ 0 w 129"/>
                    <a:gd name="T57" fmla="*/ 0 h 128"/>
                    <a:gd name="T58" fmla="*/ 0 w 129"/>
                    <a:gd name="T59" fmla="*/ 0 h 128"/>
                    <a:gd name="T60" fmla="*/ 0 w 129"/>
                    <a:gd name="T61" fmla="*/ 0 h 128"/>
                    <a:gd name="T62" fmla="*/ 0 w 129"/>
                    <a:gd name="T63" fmla="*/ 0 h 128"/>
                    <a:gd name="T64" fmla="*/ 0 w 129"/>
                    <a:gd name="T65" fmla="*/ 0 h 12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9"/>
                    <a:gd name="T100" fmla="*/ 0 h 128"/>
                    <a:gd name="T101" fmla="*/ 129 w 129"/>
                    <a:gd name="T102" fmla="*/ 128 h 12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9" h="128">
                      <a:moveTo>
                        <a:pt x="64" y="128"/>
                      </a:moveTo>
                      <a:lnTo>
                        <a:pt x="78" y="127"/>
                      </a:lnTo>
                      <a:lnTo>
                        <a:pt x="90" y="124"/>
                      </a:lnTo>
                      <a:lnTo>
                        <a:pt x="100" y="118"/>
                      </a:lnTo>
                      <a:lnTo>
                        <a:pt x="111" y="110"/>
                      </a:lnTo>
                      <a:lnTo>
                        <a:pt x="119" y="100"/>
                      </a:lnTo>
                      <a:lnTo>
                        <a:pt x="125" y="89"/>
                      </a:lnTo>
                      <a:lnTo>
                        <a:pt x="128" y="77"/>
                      </a:lnTo>
                      <a:lnTo>
                        <a:pt x="129" y="65"/>
                      </a:lnTo>
                      <a:lnTo>
                        <a:pt x="128" y="51"/>
                      </a:lnTo>
                      <a:lnTo>
                        <a:pt x="125" y="39"/>
                      </a:lnTo>
                      <a:lnTo>
                        <a:pt x="119" y="28"/>
                      </a:lnTo>
                      <a:lnTo>
                        <a:pt x="111" y="18"/>
                      </a:lnTo>
                      <a:lnTo>
                        <a:pt x="100" y="10"/>
                      </a:lnTo>
                      <a:lnTo>
                        <a:pt x="90" y="4"/>
                      </a:lnTo>
                      <a:lnTo>
                        <a:pt x="78" y="1"/>
                      </a:lnTo>
                      <a:lnTo>
                        <a:pt x="64" y="0"/>
                      </a:lnTo>
                      <a:lnTo>
                        <a:pt x="52" y="1"/>
                      </a:lnTo>
                      <a:lnTo>
                        <a:pt x="40" y="4"/>
                      </a:lnTo>
                      <a:lnTo>
                        <a:pt x="29" y="10"/>
                      </a:lnTo>
                      <a:lnTo>
                        <a:pt x="19" y="18"/>
                      </a:lnTo>
                      <a:lnTo>
                        <a:pt x="11" y="28"/>
                      </a:lnTo>
                      <a:lnTo>
                        <a:pt x="5" y="39"/>
                      </a:lnTo>
                      <a:lnTo>
                        <a:pt x="2" y="51"/>
                      </a:lnTo>
                      <a:lnTo>
                        <a:pt x="0" y="65"/>
                      </a:lnTo>
                      <a:lnTo>
                        <a:pt x="2" y="77"/>
                      </a:lnTo>
                      <a:lnTo>
                        <a:pt x="5" y="89"/>
                      </a:lnTo>
                      <a:lnTo>
                        <a:pt x="11" y="100"/>
                      </a:lnTo>
                      <a:lnTo>
                        <a:pt x="19" y="110"/>
                      </a:lnTo>
                      <a:lnTo>
                        <a:pt x="29" y="118"/>
                      </a:lnTo>
                      <a:lnTo>
                        <a:pt x="40" y="124"/>
                      </a:lnTo>
                      <a:lnTo>
                        <a:pt x="52" y="127"/>
                      </a:lnTo>
                      <a:lnTo>
                        <a:pt x="64" y="128"/>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288" name="Rectangle 144"/>
                <p:cNvSpPr>
                  <a:spLocks noChangeArrowheads="1"/>
                </p:cNvSpPr>
                <p:nvPr/>
              </p:nvSpPr>
              <p:spPr bwMode="auto">
                <a:xfrm>
                  <a:off x="4891" y="2537"/>
                  <a:ext cx="276" cy="36"/>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grpSp>
      </p:grpSp>
    </p:spTree>
    <p:extLst>
      <p:ext uri="{BB962C8B-B14F-4D97-AF65-F5344CB8AC3E}">
        <p14:creationId xmlns:p14="http://schemas.microsoft.com/office/powerpoint/2010/main" val="2968457166"/>
      </p:ext>
    </p:extLst>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US" dirty="0" smtClean="0"/>
              <a:t>Required data: the policy</a:t>
            </a:r>
          </a:p>
        </p:txBody>
      </p:sp>
      <p:sp>
        <p:nvSpPr>
          <p:cNvPr id="12291" name="Rectangle 3"/>
          <p:cNvSpPr>
            <a:spLocks noGrp="1" noChangeArrowheads="1"/>
          </p:cNvSpPr>
          <p:nvPr>
            <p:ph idx="1"/>
          </p:nvPr>
        </p:nvSpPr>
        <p:spPr>
          <a:xfrm>
            <a:off x="396875" y="1063625"/>
            <a:ext cx="4773613" cy="5326063"/>
          </a:xfrm>
        </p:spPr>
        <p:txBody>
          <a:bodyPr/>
          <a:lstStyle/>
          <a:p>
            <a:pPr>
              <a:buFont typeface="Arial" charset="0"/>
              <a:buChar char="•"/>
            </a:pPr>
            <a:r>
              <a:rPr lang="en-US" smtClean="0"/>
              <a:t>Determines claim type (such as auto for an auto policy)</a:t>
            </a:r>
          </a:p>
          <a:p>
            <a:pPr>
              <a:buFont typeface="Arial" charset="0"/>
              <a:buChar char="•"/>
            </a:pPr>
            <a:r>
              <a:rPr lang="en-US" smtClean="0"/>
              <a:t>Provides information about insured and what is covered</a:t>
            </a:r>
          </a:p>
          <a:p>
            <a:pPr>
              <a:buFont typeface="Arial" charset="0"/>
              <a:buChar char="•"/>
            </a:pPr>
            <a:r>
              <a:rPr lang="en-US" smtClean="0"/>
              <a:t>Used to verify that loss is covered and whether any deductibles or limits restrict extent of coverage</a:t>
            </a:r>
          </a:p>
        </p:txBody>
      </p:sp>
      <p:sp>
        <p:nvSpPr>
          <p:cNvPr id="12292" name="Line 4"/>
          <p:cNvSpPr>
            <a:spLocks noChangeShapeType="1"/>
          </p:cNvSpPr>
          <p:nvPr/>
        </p:nvSpPr>
        <p:spPr bwMode="auto">
          <a:xfrm flipH="1">
            <a:off x="5656263" y="3886200"/>
            <a:ext cx="655637"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2293" name="Line 5"/>
          <p:cNvSpPr>
            <a:spLocks noChangeShapeType="1"/>
          </p:cNvSpPr>
          <p:nvPr/>
        </p:nvSpPr>
        <p:spPr bwMode="auto">
          <a:xfrm flipH="1">
            <a:off x="5656263" y="2800350"/>
            <a:ext cx="655637"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nvGrpSpPr>
          <p:cNvPr id="12294" name="Group 6"/>
          <p:cNvGrpSpPr>
            <a:grpSpLocks/>
          </p:cNvGrpSpPr>
          <p:nvPr/>
        </p:nvGrpSpPr>
        <p:grpSpPr bwMode="auto">
          <a:xfrm>
            <a:off x="5453063" y="1030288"/>
            <a:ext cx="1622425" cy="1193800"/>
            <a:chOff x="2083" y="1606"/>
            <a:chExt cx="1489" cy="1097"/>
          </a:xfrm>
        </p:grpSpPr>
        <p:sp>
          <p:nvSpPr>
            <p:cNvPr id="12382" name="Rectangle 7"/>
            <p:cNvSpPr>
              <a:spLocks noChangeArrowheads="1"/>
            </p:cNvSpPr>
            <p:nvPr/>
          </p:nvSpPr>
          <p:spPr bwMode="auto">
            <a:xfrm>
              <a:off x="2083" y="1606"/>
              <a:ext cx="1489" cy="1097"/>
            </a:xfrm>
            <a:prstGeom prst="rect">
              <a:avLst/>
            </a:prstGeom>
            <a:solidFill>
              <a:srgbClr val="B2B2B2"/>
            </a:solidFill>
            <a:ln w="12700" algn="ctr">
              <a:solidFill>
                <a:schemeClr val="bg1"/>
              </a:solidFill>
              <a:miter lim="800000"/>
              <a:headEnd/>
              <a:tailEnd/>
            </a:ln>
          </p:spPr>
          <p:txBody>
            <a:bodyPr lIns="0" tIns="0" rIns="0" bIns="0" anchor="ctr">
              <a:spAutoFit/>
            </a:bodyPr>
            <a:lstStyle/>
            <a:p>
              <a:endParaRPr lang="en-US"/>
            </a:p>
          </p:txBody>
        </p:sp>
        <p:sp>
          <p:nvSpPr>
            <p:cNvPr id="12383" name="Freeform 8"/>
            <p:cNvSpPr>
              <a:spLocks/>
            </p:cNvSpPr>
            <p:nvPr/>
          </p:nvSpPr>
          <p:spPr bwMode="auto">
            <a:xfrm>
              <a:off x="3351" y="2073"/>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12384" name="Freeform 9"/>
            <p:cNvSpPr>
              <a:spLocks/>
            </p:cNvSpPr>
            <p:nvPr/>
          </p:nvSpPr>
          <p:spPr bwMode="auto">
            <a:xfrm>
              <a:off x="3351" y="2259"/>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12385" name="Freeform 10"/>
            <p:cNvSpPr>
              <a:spLocks/>
            </p:cNvSpPr>
            <p:nvPr/>
          </p:nvSpPr>
          <p:spPr bwMode="auto">
            <a:xfrm>
              <a:off x="2238" y="2493"/>
              <a:ext cx="114" cy="207"/>
            </a:xfrm>
            <a:custGeom>
              <a:avLst/>
              <a:gdLst>
                <a:gd name="T0" fmla="*/ 66 w 114"/>
                <a:gd name="T1" fmla="*/ 0 h 207"/>
                <a:gd name="T2" fmla="*/ 0 w 114"/>
                <a:gd name="T3" fmla="*/ 207 h 207"/>
                <a:gd name="T4" fmla="*/ 54 w 114"/>
                <a:gd name="T5" fmla="*/ 207 h 207"/>
                <a:gd name="T6" fmla="*/ 114 w 114"/>
                <a:gd name="T7" fmla="*/ 18 h 207"/>
                <a:gd name="T8" fmla="*/ 66 w 114"/>
                <a:gd name="T9" fmla="*/ 0 h 207"/>
                <a:gd name="T10" fmla="*/ 0 60000 65536"/>
                <a:gd name="T11" fmla="*/ 0 60000 65536"/>
                <a:gd name="T12" fmla="*/ 0 60000 65536"/>
                <a:gd name="T13" fmla="*/ 0 60000 65536"/>
                <a:gd name="T14" fmla="*/ 0 60000 65536"/>
                <a:gd name="T15" fmla="*/ 0 w 114"/>
                <a:gd name="T16" fmla="*/ 0 h 207"/>
                <a:gd name="T17" fmla="*/ 114 w 114"/>
                <a:gd name="T18" fmla="*/ 207 h 207"/>
              </a:gdLst>
              <a:ahLst/>
              <a:cxnLst>
                <a:cxn ang="T10">
                  <a:pos x="T0" y="T1"/>
                </a:cxn>
                <a:cxn ang="T11">
                  <a:pos x="T2" y="T3"/>
                </a:cxn>
                <a:cxn ang="T12">
                  <a:pos x="T4" y="T5"/>
                </a:cxn>
                <a:cxn ang="T13">
                  <a:pos x="T6" y="T7"/>
                </a:cxn>
                <a:cxn ang="T14">
                  <a:pos x="T8" y="T9"/>
                </a:cxn>
              </a:cxnLst>
              <a:rect l="T15" t="T16" r="T17" b="T18"/>
              <a:pathLst>
                <a:path w="114" h="207">
                  <a:moveTo>
                    <a:pt x="66" y="0"/>
                  </a:moveTo>
                  <a:lnTo>
                    <a:pt x="0" y="207"/>
                  </a:lnTo>
                  <a:lnTo>
                    <a:pt x="54" y="207"/>
                  </a:lnTo>
                  <a:lnTo>
                    <a:pt x="114" y="18"/>
                  </a:lnTo>
                  <a:lnTo>
                    <a:pt x="66"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12386" name="Freeform 11"/>
            <p:cNvSpPr>
              <a:spLocks/>
            </p:cNvSpPr>
            <p:nvPr/>
          </p:nvSpPr>
          <p:spPr bwMode="auto">
            <a:xfrm>
              <a:off x="2436" y="2541"/>
              <a:ext cx="102" cy="159"/>
            </a:xfrm>
            <a:custGeom>
              <a:avLst/>
              <a:gdLst>
                <a:gd name="T0" fmla="*/ 51 w 102"/>
                <a:gd name="T1" fmla="*/ 0 h 159"/>
                <a:gd name="T2" fmla="*/ 0 w 102"/>
                <a:gd name="T3" fmla="*/ 159 h 159"/>
                <a:gd name="T4" fmla="*/ 54 w 102"/>
                <a:gd name="T5" fmla="*/ 159 h 159"/>
                <a:gd name="T6" fmla="*/ 102 w 102"/>
                <a:gd name="T7" fmla="*/ 0 h 159"/>
                <a:gd name="T8" fmla="*/ 51 w 102"/>
                <a:gd name="T9" fmla="*/ 0 h 159"/>
                <a:gd name="T10" fmla="*/ 0 60000 65536"/>
                <a:gd name="T11" fmla="*/ 0 60000 65536"/>
                <a:gd name="T12" fmla="*/ 0 60000 65536"/>
                <a:gd name="T13" fmla="*/ 0 60000 65536"/>
                <a:gd name="T14" fmla="*/ 0 60000 65536"/>
                <a:gd name="T15" fmla="*/ 0 w 102"/>
                <a:gd name="T16" fmla="*/ 0 h 159"/>
                <a:gd name="T17" fmla="*/ 102 w 102"/>
                <a:gd name="T18" fmla="*/ 159 h 159"/>
              </a:gdLst>
              <a:ahLst/>
              <a:cxnLst>
                <a:cxn ang="T10">
                  <a:pos x="T0" y="T1"/>
                </a:cxn>
                <a:cxn ang="T11">
                  <a:pos x="T2" y="T3"/>
                </a:cxn>
                <a:cxn ang="T12">
                  <a:pos x="T4" y="T5"/>
                </a:cxn>
                <a:cxn ang="T13">
                  <a:pos x="T6" y="T7"/>
                </a:cxn>
                <a:cxn ang="T14">
                  <a:pos x="T8" y="T9"/>
                </a:cxn>
              </a:cxnLst>
              <a:rect l="T15" t="T16" r="T17" b="T18"/>
              <a:pathLst>
                <a:path w="102" h="159">
                  <a:moveTo>
                    <a:pt x="51" y="0"/>
                  </a:moveTo>
                  <a:lnTo>
                    <a:pt x="0" y="159"/>
                  </a:lnTo>
                  <a:lnTo>
                    <a:pt x="54" y="159"/>
                  </a:lnTo>
                  <a:lnTo>
                    <a:pt x="102" y="0"/>
                  </a:lnTo>
                  <a:lnTo>
                    <a:pt x="51"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type="none" w="med" len="med"/>
                  <a:tailEnd type="none" w="med" len="med"/>
                </a14:hiddenLine>
              </a:ext>
            </a:extLst>
          </p:spPr>
          <p:txBody>
            <a:bodyPr wrap="none" lIns="0" tIns="0" rIns="0" bIns="0" anchor="ctr">
              <a:spAutoFit/>
            </a:bodyPr>
            <a:lstStyle/>
            <a:p>
              <a:endParaRPr lang="en-US"/>
            </a:p>
          </p:txBody>
        </p:sp>
        <p:sp>
          <p:nvSpPr>
            <p:cNvPr id="12387" name="Rectangle 12"/>
            <p:cNvSpPr>
              <a:spLocks noChangeArrowheads="1"/>
            </p:cNvSpPr>
            <p:nvPr/>
          </p:nvSpPr>
          <p:spPr bwMode="auto">
            <a:xfrm>
              <a:off x="2762" y="1606"/>
              <a:ext cx="810" cy="248"/>
            </a:xfrm>
            <a:prstGeom prst="rect">
              <a:avLst/>
            </a:prstGeom>
            <a:solidFill>
              <a:srgbClr val="009900"/>
            </a:solidFill>
            <a:ln w="12700" algn="ctr">
              <a:solidFill>
                <a:schemeClr val="bg1"/>
              </a:solidFill>
              <a:miter lim="800000"/>
              <a:headEnd/>
              <a:tailEnd/>
            </a:ln>
          </p:spPr>
          <p:txBody>
            <a:bodyPr wrap="none" lIns="0" tIns="0" rIns="0" bIns="0" anchor="ctr">
              <a:spAutoFit/>
            </a:bodyPr>
            <a:lstStyle/>
            <a:p>
              <a:endParaRPr lang="en-US"/>
            </a:p>
          </p:txBody>
        </p:sp>
        <p:sp>
          <p:nvSpPr>
            <p:cNvPr id="12388" name="Rectangle 13"/>
            <p:cNvSpPr>
              <a:spLocks noChangeArrowheads="1"/>
            </p:cNvSpPr>
            <p:nvPr/>
          </p:nvSpPr>
          <p:spPr bwMode="auto">
            <a:xfrm>
              <a:off x="2778" y="1874"/>
              <a:ext cx="62" cy="827"/>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2389" name="AutoShape 14"/>
            <p:cNvSpPr>
              <a:spLocks noChangeArrowheads="1"/>
            </p:cNvSpPr>
            <p:nvPr/>
          </p:nvSpPr>
          <p:spPr bwMode="auto">
            <a:xfrm rot="2681173">
              <a:off x="2441" y="1752"/>
              <a:ext cx="559" cy="573"/>
            </a:xfrm>
            <a:prstGeom prst="irregularSeal2">
              <a:avLst/>
            </a:prstGeom>
            <a:gradFill rotWithShape="1">
              <a:gsLst>
                <a:gs pos="0">
                  <a:srgbClr val="FFFF66"/>
                </a:gs>
                <a:gs pos="100000">
                  <a:srgbClr val="FF0000"/>
                </a:gs>
              </a:gsLst>
              <a:path path="shape">
                <a:fillToRect l="50000" t="50000" r="50000" b="50000"/>
              </a:path>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endParaRPr lang="en-US"/>
            </a:p>
          </p:txBody>
        </p:sp>
        <p:sp>
          <p:nvSpPr>
            <p:cNvPr id="12390" name="Freeform 15"/>
            <p:cNvSpPr>
              <a:spLocks/>
            </p:cNvSpPr>
            <p:nvPr/>
          </p:nvSpPr>
          <p:spPr bwMode="auto">
            <a:xfrm>
              <a:off x="2219" y="2561"/>
              <a:ext cx="369" cy="104"/>
            </a:xfrm>
            <a:custGeom>
              <a:avLst/>
              <a:gdLst>
                <a:gd name="T0" fmla="*/ 0 w 992"/>
                <a:gd name="T1" fmla="*/ 0 h 280"/>
                <a:gd name="T2" fmla="*/ 1 w 992"/>
                <a:gd name="T3" fmla="*/ 0 h 280"/>
                <a:gd name="T4" fmla="*/ 1 w 992"/>
                <a:gd name="T5" fmla="*/ 0 h 280"/>
                <a:gd name="T6" fmla="*/ 0 w 992"/>
                <a:gd name="T7" fmla="*/ 0 h 280"/>
                <a:gd name="T8" fmla="*/ 0 w 992"/>
                <a:gd name="T9" fmla="*/ 0 h 280"/>
                <a:gd name="T10" fmla="*/ 0 60000 65536"/>
                <a:gd name="T11" fmla="*/ 0 60000 65536"/>
                <a:gd name="T12" fmla="*/ 0 60000 65536"/>
                <a:gd name="T13" fmla="*/ 0 60000 65536"/>
                <a:gd name="T14" fmla="*/ 0 60000 65536"/>
                <a:gd name="T15" fmla="*/ 0 w 992"/>
                <a:gd name="T16" fmla="*/ 0 h 280"/>
                <a:gd name="T17" fmla="*/ 992 w 992"/>
                <a:gd name="T18" fmla="*/ 280 h 280"/>
              </a:gdLst>
              <a:ahLst/>
              <a:cxnLst>
                <a:cxn ang="T10">
                  <a:pos x="T0" y="T1"/>
                </a:cxn>
                <a:cxn ang="T11">
                  <a:pos x="T2" y="T3"/>
                </a:cxn>
                <a:cxn ang="T12">
                  <a:pos x="T4" y="T5"/>
                </a:cxn>
                <a:cxn ang="T13">
                  <a:pos x="T6" y="T7"/>
                </a:cxn>
                <a:cxn ang="T14">
                  <a:pos x="T8" y="T9"/>
                </a:cxn>
              </a:cxnLst>
              <a:rect l="T15" t="T16" r="T17" b="T18"/>
              <a:pathLst>
                <a:path w="992" h="280">
                  <a:moveTo>
                    <a:pt x="0" y="0"/>
                  </a:moveTo>
                  <a:lnTo>
                    <a:pt x="992" y="240"/>
                  </a:lnTo>
                  <a:lnTo>
                    <a:pt x="936" y="280"/>
                  </a:lnTo>
                  <a:lnTo>
                    <a:pt x="16" y="56"/>
                  </a:lnTo>
                  <a:lnTo>
                    <a:pt x="0" y="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2391" name="Freeform 16"/>
            <p:cNvSpPr>
              <a:spLocks/>
            </p:cNvSpPr>
            <p:nvPr/>
          </p:nvSpPr>
          <p:spPr bwMode="auto">
            <a:xfrm>
              <a:off x="3429" y="2008"/>
              <a:ext cx="51" cy="375"/>
            </a:xfrm>
            <a:custGeom>
              <a:avLst/>
              <a:gdLst>
                <a:gd name="T0" fmla="*/ 0 w 136"/>
                <a:gd name="T1" fmla="*/ 0 h 1008"/>
                <a:gd name="T2" fmla="*/ 0 w 136"/>
                <a:gd name="T3" fmla="*/ 1 h 1008"/>
                <a:gd name="T4" fmla="*/ 0 w 136"/>
                <a:gd name="T5" fmla="*/ 1 h 1008"/>
                <a:gd name="T6" fmla="*/ 0 w 136"/>
                <a:gd name="T7" fmla="*/ 0 h 1008"/>
                <a:gd name="T8" fmla="*/ 0 w 136"/>
                <a:gd name="T9" fmla="*/ 0 h 1008"/>
                <a:gd name="T10" fmla="*/ 0 60000 65536"/>
                <a:gd name="T11" fmla="*/ 0 60000 65536"/>
                <a:gd name="T12" fmla="*/ 0 60000 65536"/>
                <a:gd name="T13" fmla="*/ 0 60000 65536"/>
                <a:gd name="T14" fmla="*/ 0 60000 65536"/>
                <a:gd name="T15" fmla="*/ 0 w 136"/>
                <a:gd name="T16" fmla="*/ 0 h 1008"/>
                <a:gd name="T17" fmla="*/ 136 w 136"/>
                <a:gd name="T18" fmla="*/ 1008 h 1008"/>
              </a:gdLst>
              <a:ahLst/>
              <a:cxnLst>
                <a:cxn ang="T10">
                  <a:pos x="T0" y="T1"/>
                </a:cxn>
                <a:cxn ang="T11">
                  <a:pos x="T2" y="T3"/>
                </a:cxn>
                <a:cxn ang="T12">
                  <a:pos x="T4" y="T5"/>
                </a:cxn>
                <a:cxn ang="T13">
                  <a:pos x="T6" y="T7"/>
                </a:cxn>
                <a:cxn ang="T14">
                  <a:pos x="T8" y="T9"/>
                </a:cxn>
              </a:cxnLst>
              <a:rect l="T15" t="T16" r="T17" b="T18"/>
              <a:pathLst>
                <a:path w="136" h="1008">
                  <a:moveTo>
                    <a:pt x="0" y="0"/>
                  </a:moveTo>
                  <a:lnTo>
                    <a:pt x="80" y="1008"/>
                  </a:lnTo>
                  <a:lnTo>
                    <a:pt x="136" y="920"/>
                  </a:lnTo>
                  <a:lnTo>
                    <a:pt x="56" y="48"/>
                  </a:lnTo>
                  <a:lnTo>
                    <a:pt x="0" y="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2392" name="Rectangle 17"/>
            <p:cNvSpPr>
              <a:spLocks noChangeArrowheads="1"/>
            </p:cNvSpPr>
            <p:nvPr/>
          </p:nvSpPr>
          <p:spPr bwMode="auto">
            <a:xfrm>
              <a:off x="2124" y="1610"/>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2393" name="Rectangle 18"/>
            <p:cNvSpPr>
              <a:spLocks noChangeArrowheads="1"/>
            </p:cNvSpPr>
            <p:nvPr/>
          </p:nvSpPr>
          <p:spPr bwMode="auto">
            <a:xfrm rot="5400000">
              <a:off x="306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2394" name="Rectangle 19"/>
            <p:cNvSpPr>
              <a:spLocks noChangeArrowheads="1"/>
            </p:cNvSpPr>
            <p:nvPr/>
          </p:nvSpPr>
          <p:spPr bwMode="auto">
            <a:xfrm rot="5400000">
              <a:off x="339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nvGrpSpPr>
            <p:cNvPr id="12395" name="Group 20"/>
            <p:cNvGrpSpPr>
              <a:grpSpLocks/>
            </p:cNvGrpSpPr>
            <p:nvPr/>
          </p:nvGrpSpPr>
          <p:grpSpPr bwMode="auto">
            <a:xfrm>
              <a:off x="2221" y="1871"/>
              <a:ext cx="518" cy="782"/>
              <a:chOff x="2400" y="1656"/>
              <a:chExt cx="752" cy="1136"/>
            </a:xfrm>
          </p:grpSpPr>
          <p:sp>
            <p:nvSpPr>
              <p:cNvPr id="12408" name="Freeform 21"/>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folHlink"/>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2409" name="Freeform 22"/>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2410" name="Freeform 23"/>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2411" name="Freeform 24"/>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2412" name="Freeform 25"/>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lIns="0" tIns="0" rIns="0" bIns="0" anchor="ctr">
                <a:spAutoFit/>
              </a:bodyPr>
              <a:lstStyle/>
              <a:p>
                <a:endParaRPr lang="en-US"/>
              </a:p>
            </p:txBody>
          </p:sp>
          <p:sp>
            <p:nvSpPr>
              <p:cNvPr id="12413" name="Line 26"/>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2414" name="Line 27"/>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12396" name="Group 28"/>
            <p:cNvGrpSpPr>
              <a:grpSpLocks/>
            </p:cNvGrpSpPr>
            <p:nvPr/>
          </p:nvGrpSpPr>
          <p:grpSpPr bwMode="auto">
            <a:xfrm rot="-6511945">
              <a:off x="2834" y="1842"/>
              <a:ext cx="518" cy="783"/>
              <a:chOff x="2400" y="1656"/>
              <a:chExt cx="752" cy="1136"/>
            </a:xfrm>
          </p:grpSpPr>
          <p:sp>
            <p:nvSpPr>
              <p:cNvPr id="12401" name="Freeform 29"/>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tx1"/>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2402" name="Freeform 30"/>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2403" name="Freeform 31"/>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2404" name="Freeform 32"/>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2405" name="Freeform 33"/>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2406" name="Line 34"/>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2407" name="Line 35"/>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12397" name="Freeform 36"/>
            <p:cNvSpPr>
              <a:spLocks/>
            </p:cNvSpPr>
            <p:nvPr/>
          </p:nvSpPr>
          <p:spPr bwMode="auto">
            <a:xfrm>
              <a:off x="2689" y="2097"/>
              <a:ext cx="62" cy="351"/>
            </a:xfrm>
            <a:custGeom>
              <a:avLst/>
              <a:gdLst>
                <a:gd name="T0" fmla="*/ 0 w 168"/>
                <a:gd name="T1" fmla="*/ 1 h 944"/>
                <a:gd name="T2" fmla="*/ 0 w 168"/>
                <a:gd name="T3" fmla="*/ 0 h 944"/>
                <a:gd name="T4" fmla="*/ 0 w 168"/>
                <a:gd name="T5" fmla="*/ 0 h 944"/>
                <a:gd name="T6" fmla="*/ 0 w 168"/>
                <a:gd name="T7" fmla="*/ 1 h 944"/>
                <a:gd name="T8" fmla="*/ 0 w 168"/>
                <a:gd name="T9" fmla="*/ 1 h 944"/>
                <a:gd name="T10" fmla="*/ 0 60000 65536"/>
                <a:gd name="T11" fmla="*/ 0 60000 65536"/>
                <a:gd name="T12" fmla="*/ 0 60000 65536"/>
                <a:gd name="T13" fmla="*/ 0 60000 65536"/>
                <a:gd name="T14" fmla="*/ 0 60000 65536"/>
                <a:gd name="T15" fmla="*/ 0 w 168"/>
                <a:gd name="T16" fmla="*/ 0 h 944"/>
                <a:gd name="T17" fmla="*/ 168 w 168"/>
                <a:gd name="T18" fmla="*/ 944 h 944"/>
              </a:gdLst>
              <a:ahLst/>
              <a:cxnLst>
                <a:cxn ang="T10">
                  <a:pos x="T0" y="T1"/>
                </a:cxn>
                <a:cxn ang="T11">
                  <a:pos x="T2" y="T3"/>
                </a:cxn>
                <a:cxn ang="T12">
                  <a:pos x="T4" y="T5"/>
                </a:cxn>
                <a:cxn ang="T13">
                  <a:pos x="T6" y="T7"/>
                </a:cxn>
                <a:cxn ang="T14">
                  <a:pos x="T8" y="T9"/>
                </a:cxn>
              </a:cxnLst>
              <a:rect l="T15" t="T16" r="T17" b="T18"/>
              <a:pathLst>
                <a:path w="168" h="944">
                  <a:moveTo>
                    <a:pt x="168" y="944"/>
                  </a:moveTo>
                  <a:lnTo>
                    <a:pt x="24" y="0"/>
                  </a:lnTo>
                  <a:lnTo>
                    <a:pt x="0" y="48"/>
                  </a:lnTo>
                  <a:lnTo>
                    <a:pt x="128" y="920"/>
                  </a:lnTo>
                  <a:lnTo>
                    <a:pt x="168" y="944"/>
                  </a:lnTo>
                  <a:close/>
                </a:path>
              </a:pathLst>
            </a:custGeom>
            <a:solidFill>
              <a:srgbClr val="B2B2B2"/>
            </a:solidFill>
            <a:ln w="12700" cap="flat" cmpd="sng">
              <a:solidFill>
                <a:schemeClr val="bg1"/>
              </a:solidFill>
              <a:prstDash val="solid"/>
              <a:round/>
              <a:headEnd/>
              <a:tailEnd/>
            </a:ln>
          </p:spPr>
          <p:txBody>
            <a:bodyPr lIns="0" tIns="0" rIns="0" bIns="0" anchor="ctr">
              <a:spAutoFit/>
            </a:bodyPr>
            <a:lstStyle/>
            <a:p>
              <a:endParaRPr lang="en-US"/>
            </a:p>
          </p:txBody>
        </p:sp>
        <p:sp>
          <p:nvSpPr>
            <p:cNvPr id="12398" name="Freeform 37"/>
            <p:cNvSpPr>
              <a:spLocks/>
            </p:cNvSpPr>
            <p:nvPr/>
          </p:nvSpPr>
          <p:spPr bwMode="auto">
            <a:xfrm>
              <a:off x="2382" y="1853"/>
              <a:ext cx="354" cy="78"/>
            </a:xfrm>
            <a:custGeom>
              <a:avLst/>
              <a:gdLst>
                <a:gd name="T0" fmla="*/ 0 w 952"/>
                <a:gd name="T1" fmla="*/ 0 h 208"/>
                <a:gd name="T2" fmla="*/ 0 w 952"/>
                <a:gd name="T3" fmla="*/ 0 h 208"/>
                <a:gd name="T4" fmla="*/ 1 w 952"/>
                <a:gd name="T5" fmla="*/ 0 h 208"/>
                <a:gd name="T6" fmla="*/ 1 w 952"/>
                <a:gd name="T7" fmla="*/ 0 h 208"/>
                <a:gd name="T8" fmla="*/ 0 w 952"/>
                <a:gd name="T9" fmla="*/ 0 h 208"/>
                <a:gd name="T10" fmla="*/ 0 60000 65536"/>
                <a:gd name="T11" fmla="*/ 0 60000 65536"/>
                <a:gd name="T12" fmla="*/ 0 60000 65536"/>
                <a:gd name="T13" fmla="*/ 0 60000 65536"/>
                <a:gd name="T14" fmla="*/ 0 60000 65536"/>
                <a:gd name="T15" fmla="*/ 0 w 952"/>
                <a:gd name="T16" fmla="*/ 0 h 208"/>
                <a:gd name="T17" fmla="*/ 952 w 952"/>
                <a:gd name="T18" fmla="*/ 208 h 208"/>
              </a:gdLst>
              <a:ahLst/>
              <a:cxnLst>
                <a:cxn ang="T10">
                  <a:pos x="T0" y="T1"/>
                </a:cxn>
                <a:cxn ang="T11">
                  <a:pos x="T2" y="T3"/>
                </a:cxn>
                <a:cxn ang="T12">
                  <a:pos x="T4" y="T5"/>
                </a:cxn>
                <a:cxn ang="T13">
                  <a:pos x="T6" y="T7"/>
                </a:cxn>
                <a:cxn ang="T14">
                  <a:pos x="T8" y="T9"/>
                </a:cxn>
              </a:cxnLst>
              <a:rect l="T15" t="T16" r="T17" b="T18"/>
              <a:pathLst>
                <a:path w="952" h="208">
                  <a:moveTo>
                    <a:pt x="0" y="40"/>
                  </a:moveTo>
                  <a:lnTo>
                    <a:pt x="88" y="0"/>
                  </a:lnTo>
                  <a:lnTo>
                    <a:pt x="936" y="160"/>
                  </a:lnTo>
                  <a:lnTo>
                    <a:pt x="952" y="208"/>
                  </a:lnTo>
                  <a:lnTo>
                    <a:pt x="0" y="40"/>
                  </a:lnTo>
                  <a:close/>
                </a:path>
              </a:pathLst>
            </a:custGeom>
            <a:solidFill>
              <a:srgbClr val="B2B2B2"/>
            </a:solidFill>
            <a:ln w="12700" cap="flat" cmpd="sng">
              <a:solidFill>
                <a:schemeClr val="bg1"/>
              </a:solidFill>
              <a:prstDash val="solid"/>
              <a:round/>
              <a:headEnd/>
              <a:tailEnd/>
            </a:ln>
          </p:spPr>
          <p:txBody>
            <a:bodyPr lIns="0" tIns="0" rIns="0" bIns="0" anchor="ctr">
              <a:spAutoFit/>
            </a:bodyPr>
            <a:lstStyle/>
            <a:p>
              <a:endParaRPr lang="en-US"/>
            </a:p>
          </p:txBody>
        </p:sp>
        <p:sp>
          <p:nvSpPr>
            <p:cNvPr id="12399" name="Rectangle 38"/>
            <p:cNvSpPr>
              <a:spLocks noChangeArrowheads="1"/>
            </p:cNvSpPr>
            <p:nvPr/>
          </p:nvSpPr>
          <p:spPr bwMode="auto">
            <a:xfrm>
              <a:off x="2124" y="2018"/>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2400" name="Rectangle 39"/>
            <p:cNvSpPr>
              <a:spLocks noChangeArrowheads="1"/>
            </p:cNvSpPr>
            <p:nvPr/>
          </p:nvSpPr>
          <p:spPr bwMode="auto">
            <a:xfrm>
              <a:off x="2124" y="2426"/>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sp>
        <p:nvSpPr>
          <p:cNvPr id="12295" name="Line 40"/>
          <p:cNvSpPr>
            <a:spLocks noChangeShapeType="1"/>
          </p:cNvSpPr>
          <p:nvPr/>
        </p:nvSpPr>
        <p:spPr bwMode="auto">
          <a:xfrm flipH="1">
            <a:off x="5656263" y="5891213"/>
            <a:ext cx="655637"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2296" name="Line 41"/>
          <p:cNvSpPr>
            <a:spLocks noChangeShapeType="1"/>
          </p:cNvSpPr>
          <p:nvPr/>
        </p:nvSpPr>
        <p:spPr bwMode="auto">
          <a:xfrm flipH="1">
            <a:off x="5656263" y="4856163"/>
            <a:ext cx="1238250"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12297" name="Group 42"/>
          <p:cNvGrpSpPr>
            <a:grpSpLocks/>
          </p:cNvGrpSpPr>
          <p:nvPr/>
        </p:nvGrpSpPr>
        <p:grpSpPr bwMode="auto">
          <a:xfrm>
            <a:off x="6311900" y="2349500"/>
            <a:ext cx="800100" cy="901700"/>
            <a:chOff x="2324" y="435"/>
            <a:chExt cx="933" cy="1052"/>
          </a:xfrm>
        </p:grpSpPr>
        <p:sp>
          <p:nvSpPr>
            <p:cNvPr id="12373" name="AutoShape 43"/>
            <p:cNvSpPr>
              <a:spLocks noChangeArrowheads="1"/>
            </p:cNvSpPr>
            <p:nvPr/>
          </p:nvSpPr>
          <p:spPr bwMode="auto">
            <a:xfrm rot="-5400000">
              <a:off x="2265" y="494"/>
              <a:ext cx="1052" cy="933"/>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sp>
          <p:nvSpPr>
            <p:cNvPr id="12374" name="Freeform 44"/>
            <p:cNvSpPr>
              <a:spLocks/>
            </p:cNvSpPr>
            <p:nvPr/>
          </p:nvSpPr>
          <p:spPr bwMode="auto">
            <a:xfrm>
              <a:off x="2442" y="487"/>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cap="flat" cmpd="sng">
              <a:solidFill>
                <a:schemeClr val="bg1"/>
              </a:solidFill>
              <a:prstDash val="solid"/>
              <a:round/>
              <a:headEnd/>
              <a:tailEnd/>
            </a:ln>
          </p:spPr>
          <p:txBody>
            <a:bodyPr lIns="0" tIns="0" rIns="0" bIns="0" anchor="ctr">
              <a:spAutoFit/>
            </a:bodyPr>
            <a:lstStyle/>
            <a:p>
              <a:endParaRPr lang="en-US"/>
            </a:p>
          </p:txBody>
        </p:sp>
        <p:sp>
          <p:nvSpPr>
            <p:cNvPr id="12375" name="Freeform 45"/>
            <p:cNvSpPr>
              <a:spLocks/>
            </p:cNvSpPr>
            <p:nvPr/>
          </p:nvSpPr>
          <p:spPr bwMode="auto">
            <a:xfrm>
              <a:off x="2442" y="818"/>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cap="flat" cmpd="sng">
              <a:solidFill>
                <a:schemeClr val="bg1"/>
              </a:solidFill>
              <a:prstDash val="solid"/>
              <a:round/>
              <a:headEnd type="none" w="med" len="med"/>
              <a:tailEnd type="none" w="med" len="med"/>
            </a:ln>
          </p:spPr>
          <p:txBody>
            <a:bodyPr lIns="0" tIns="0" rIns="0" bIns="0" anchor="ctr">
              <a:spAutoFit/>
            </a:bodyPr>
            <a:lstStyle/>
            <a:p>
              <a:endParaRPr lang="en-US"/>
            </a:p>
          </p:txBody>
        </p:sp>
        <p:sp>
          <p:nvSpPr>
            <p:cNvPr id="12376" name="Freeform 46"/>
            <p:cNvSpPr>
              <a:spLocks/>
            </p:cNvSpPr>
            <p:nvPr/>
          </p:nvSpPr>
          <p:spPr bwMode="auto">
            <a:xfrm>
              <a:off x="2442" y="1150"/>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cap="flat" cmpd="sng">
              <a:solidFill>
                <a:schemeClr val="bg1"/>
              </a:solidFill>
              <a:prstDash val="solid"/>
              <a:round/>
              <a:headEnd type="none" w="med" len="med"/>
              <a:tailEnd type="none" w="med" len="med"/>
            </a:ln>
          </p:spPr>
          <p:txBody>
            <a:bodyPr lIns="0" tIns="0" rIns="0" bIns="0" anchor="ctr">
              <a:spAutoFit/>
            </a:bodyPr>
            <a:lstStyle/>
            <a:p>
              <a:endParaRPr lang="en-US"/>
            </a:p>
          </p:txBody>
        </p:sp>
        <p:grpSp>
          <p:nvGrpSpPr>
            <p:cNvPr id="12377" name="Group 47"/>
            <p:cNvGrpSpPr>
              <a:grpSpLocks/>
            </p:cNvGrpSpPr>
            <p:nvPr/>
          </p:nvGrpSpPr>
          <p:grpSpPr bwMode="auto">
            <a:xfrm>
              <a:off x="2889" y="957"/>
              <a:ext cx="348" cy="510"/>
              <a:chOff x="2784" y="3210"/>
              <a:chExt cx="523" cy="772"/>
            </a:xfrm>
          </p:grpSpPr>
          <p:sp>
            <p:nvSpPr>
              <p:cNvPr id="12378" name="AutoShape 48"/>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12379" name="AutoShape 49"/>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12380" name="AutoShape 50"/>
              <p:cNvSpPr>
                <a:spLocks noChangeArrowheads="1"/>
              </p:cNvSpPr>
              <p:nvPr/>
            </p:nvSpPr>
            <p:spPr bwMode="auto">
              <a:xfrm>
                <a:off x="2784" y="3210"/>
                <a:ext cx="523" cy="523"/>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12381" name="Oval 51"/>
              <p:cNvSpPr>
                <a:spLocks noChangeArrowheads="1"/>
              </p:cNvSpPr>
              <p:nvPr/>
            </p:nvSpPr>
            <p:spPr bwMode="auto">
              <a:xfrm>
                <a:off x="2880" y="3307"/>
                <a:ext cx="320" cy="320"/>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grpSp>
      </p:grpSp>
      <p:sp>
        <p:nvSpPr>
          <p:cNvPr id="12298" name="Line 52"/>
          <p:cNvSpPr>
            <a:spLocks noChangeShapeType="1"/>
          </p:cNvSpPr>
          <p:nvPr/>
        </p:nvSpPr>
        <p:spPr bwMode="auto">
          <a:xfrm flipV="1">
            <a:off x="5656263" y="2251075"/>
            <a:ext cx="0" cy="3643313"/>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12299" name="Group 53"/>
          <p:cNvGrpSpPr>
            <a:grpSpLocks/>
          </p:cNvGrpSpPr>
          <p:nvPr/>
        </p:nvGrpSpPr>
        <p:grpSpPr bwMode="auto">
          <a:xfrm>
            <a:off x="6316663" y="4406900"/>
            <a:ext cx="1165225" cy="896938"/>
            <a:chOff x="3359" y="2306"/>
            <a:chExt cx="734" cy="565"/>
          </a:xfrm>
        </p:grpSpPr>
        <p:sp>
          <p:nvSpPr>
            <p:cNvPr id="12349" name="Freeform 54"/>
            <p:cNvSpPr>
              <a:spLocks/>
            </p:cNvSpPr>
            <p:nvPr/>
          </p:nvSpPr>
          <p:spPr bwMode="auto">
            <a:xfrm>
              <a:off x="3467" y="2487"/>
              <a:ext cx="488" cy="228"/>
            </a:xfrm>
            <a:custGeom>
              <a:avLst/>
              <a:gdLst>
                <a:gd name="T0" fmla="*/ 0 w 2097"/>
                <a:gd name="T1" fmla="*/ 0 h 980"/>
                <a:gd name="T2" fmla="*/ 0 w 2097"/>
                <a:gd name="T3" fmla="*/ 0 h 980"/>
                <a:gd name="T4" fmla="*/ 0 w 2097"/>
                <a:gd name="T5" fmla="*/ 0 h 980"/>
                <a:gd name="T6" fmla="*/ 0 w 2097"/>
                <a:gd name="T7" fmla="*/ 0 h 980"/>
                <a:gd name="T8" fmla="*/ 0 w 2097"/>
                <a:gd name="T9" fmla="*/ 0 h 980"/>
                <a:gd name="T10" fmla="*/ 0 w 2097"/>
                <a:gd name="T11" fmla="*/ 0 h 980"/>
                <a:gd name="T12" fmla="*/ 0 w 2097"/>
                <a:gd name="T13" fmla="*/ 0 h 980"/>
                <a:gd name="T14" fmla="*/ 0 w 2097"/>
                <a:gd name="T15" fmla="*/ 0 h 980"/>
                <a:gd name="T16" fmla="*/ 0 60000 65536"/>
                <a:gd name="T17" fmla="*/ 0 60000 65536"/>
                <a:gd name="T18" fmla="*/ 0 60000 65536"/>
                <a:gd name="T19" fmla="*/ 0 60000 65536"/>
                <a:gd name="T20" fmla="*/ 0 60000 65536"/>
                <a:gd name="T21" fmla="*/ 0 60000 65536"/>
                <a:gd name="T22" fmla="*/ 0 60000 65536"/>
                <a:gd name="T23" fmla="*/ 0 60000 65536"/>
                <a:gd name="T24" fmla="*/ 0 w 2097"/>
                <a:gd name="T25" fmla="*/ 0 h 980"/>
                <a:gd name="T26" fmla="*/ 2097 w 2097"/>
                <a:gd name="T27" fmla="*/ 980 h 98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097" h="980">
                  <a:moveTo>
                    <a:pt x="23" y="495"/>
                  </a:moveTo>
                  <a:lnTo>
                    <a:pt x="0" y="317"/>
                  </a:lnTo>
                  <a:lnTo>
                    <a:pt x="2056" y="0"/>
                  </a:lnTo>
                  <a:lnTo>
                    <a:pt x="2097" y="174"/>
                  </a:lnTo>
                  <a:lnTo>
                    <a:pt x="1760" y="763"/>
                  </a:lnTo>
                  <a:lnTo>
                    <a:pt x="1191" y="980"/>
                  </a:lnTo>
                  <a:lnTo>
                    <a:pt x="458" y="906"/>
                  </a:lnTo>
                  <a:lnTo>
                    <a:pt x="23" y="49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50" name="Rectangle 55"/>
            <p:cNvSpPr>
              <a:spLocks noChangeArrowheads="1"/>
            </p:cNvSpPr>
            <p:nvPr/>
          </p:nvSpPr>
          <p:spPr bwMode="auto">
            <a:xfrm>
              <a:off x="3462" y="2407"/>
              <a:ext cx="631" cy="464"/>
            </a:xfrm>
            <a:prstGeom prst="rect">
              <a:avLst/>
            </a:prstGeom>
            <a:solidFill>
              <a:srgbClr val="B2B2B2"/>
            </a:solidFill>
            <a:ln w="12700" algn="ctr">
              <a:solidFill>
                <a:schemeClr val="bg1"/>
              </a:solidFill>
              <a:miter lim="800000"/>
              <a:headEnd/>
              <a:tailEnd/>
            </a:ln>
          </p:spPr>
          <p:txBody>
            <a:bodyPr lIns="0" tIns="0" rIns="0" bIns="0" anchor="ctr">
              <a:spAutoFit/>
            </a:bodyPr>
            <a:lstStyle/>
            <a:p>
              <a:endParaRPr lang="en-US"/>
            </a:p>
          </p:txBody>
        </p:sp>
        <p:sp>
          <p:nvSpPr>
            <p:cNvPr id="12351" name="Rectangle 56"/>
            <p:cNvSpPr>
              <a:spLocks noChangeArrowheads="1"/>
            </p:cNvSpPr>
            <p:nvPr/>
          </p:nvSpPr>
          <p:spPr bwMode="auto">
            <a:xfrm>
              <a:off x="3750" y="2407"/>
              <a:ext cx="343" cy="105"/>
            </a:xfrm>
            <a:prstGeom prst="rect">
              <a:avLst/>
            </a:prstGeom>
            <a:solidFill>
              <a:srgbClr val="808080"/>
            </a:solidFill>
            <a:ln w="12700" algn="ctr">
              <a:solidFill>
                <a:schemeClr val="bg1"/>
              </a:solidFill>
              <a:miter lim="800000"/>
              <a:headEnd/>
              <a:tailEnd/>
            </a:ln>
          </p:spPr>
          <p:txBody>
            <a:bodyPr wrap="none" lIns="0" tIns="0" rIns="0" bIns="0" anchor="ctr">
              <a:spAutoFit/>
            </a:bodyPr>
            <a:lstStyle/>
            <a:p>
              <a:endParaRPr lang="en-US"/>
            </a:p>
          </p:txBody>
        </p:sp>
        <p:sp>
          <p:nvSpPr>
            <p:cNvPr id="12352" name="Rectangle 57"/>
            <p:cNvSpPr>
              <a:spLocks noChangeArrowheads="1"/>
            </p:cNvSpPr>
            <p:nvPr/>
          </p:nvSpPr>
          <p:spPr bwMode="auto">
            <a:xfrm>
              <a:off x="3757" y="2531"/>
              <a:ext cx="26" cy="222"/>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2353" name="Rectangle 58"/>
            <p:cNvSpPr>
              <a:spLocks noChangeArrowheads="1"/>
            </p:cNvSpPr>
            <p:nvPr/>
          </p:nvSpPr>
          <p:spPr bwMode="auto">
            <a:xfrm>
              <a:off x="3591" y="2408"/>
              <a:ext cx="12" cy="109"/>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2354" name="Rectangle 59"/>
            <p:cNvSpPr>
              <a:spLocks noChangeArrowheads="1"/>
            </p:cNvSpPr>
            <p:nvPr/>
          </p:nvSpPr>
          <p:spPr bwMode="auto">
            <a:xfrm rot="5400000">
              <a:off x="3863" y="2591"/>
              <a:ext cx="11" cy="108"/>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2355" name="Rectangle 60"/>
            <p:cNvSpPr>
              <a:spLocks noChangeArrowheads="1"/>
            </p:cNvSpPr>
            <p:nvPr/>
          </p:nvSpPr>
          <p:spPr bwMode="auto">
            <a:xfrm rot="5400000">
              <a:off x="4003" y="2591"/>
              <a:ext cx="11" cy="107"/>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2356" name="Rectangle 61"/>
            <p:cNvSpPr>
              <a:spLocks noChangeArrowheads="1"/>
            </p:cNvSpPr>
            <p:nvPr/>
          </p:nvSpPr>
          <p:spPr bwMode="auto">
            <a:xfrm>
              <a:off x="3591" y="2582"/>
              <a:ext cx="12" cy="107"/>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2357" name="Rectangle 62"/>
            <p:cNvSpPr>
              <a:spLocks noChangeArrowheads="1"/>
            </p:cNvSpPr>
            <p:nvPr/>
          </p:nvSpPr>
          <p:spPr bwMode="auto">
            <a:xfrm>
              <a:off x="3591" y="2754"/>
              <a:ext cx="12" cy="108"/>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2358" name="Rectangle 63"/>
            <p:cNvSpPr>
              <a:spLocks noChangeArrowheads="1"/>
            </p:cNvSpPr>
            <p:nvPr/>
          </p:nvSpPr>
          <p:spPr bwMode="auto">
            <a:xfrm>
              <a:off x="3750" y="2766"/>
              <a:ext cx="343" cy="105"/>
            </a:xfrm>
            <a:prstGeom prst="rect">
              <a:avLst/>
            </a:prstGeom>
            <a:solidFill>
              <a:srgbClr val="808080"/>
            </a:solidFill>
            <a:ln w="12700" algn="ctr">
              <a:solidFill>
                <a:schemeClr val="bg1"/>
              </a:solidFill>
              <a:miter lim="800000"/>
              <a:headEnd/>
              <a:tailEnd/>
            </a:ln>
          </p:spPr>
          <p:txBody>
            <a:bodyPr wrap="none" lIns="0" tIns="0" rIns="0" bIns="0" anchor="ctr">
              <a:spAutoFit/>
            </a:bodyPr>
            <a:lstStyle/>
            <a:p>
              <a:endParaRPr lang="en-US"/>
            </a:p>
          </p:txBody>
        </p:sp>
        <p:grpSp>
          <p:nvGrpSpPr>
            <p:cNvPr id="12359" name="Group 64"/>
            <p:cNvGrpSpPr>
              <a:grpSpLocks/>
            </p:cNvGrpSpPr>
            <p:nvPr/>
          </p:nvGrpSpPr>
          <p:grpSpPr bwMode="auto">
            <a:xfrm>
              <a:off x="3359" y="2306"/>
              <a:ext cx="350" cy="350"/>
              <a:chOff x="3359" y="2306"/>
              <a:chExt cx="350" cy="350"/>
            </a:xfrm>
          </p:grpSpPr>
          <p:sp>
            <p:nvSpPr>
              <p:cNvPr id="12360" name="Freeform 65"/>
              <p:cNvSpPr>
                <a:spLocks/>
              </p:cNvSpPr>
              <p:nvPr/>
            </p:nvSpPr>
            <p:spPr bwMode="auto">
              <a:xfrm>
                <a:off x="3359" y="2306"/>
                <a:ext cx="350" cy="350"/>
              </a:xfrm>
              <a:custGeom>
                <a:avLst/>
                <a:gdLst>
                  <a:gd name="T0" fmla="*/ 0 w 1944"/>
                  <a:gd name="T1" fmla="*/ 0 h 1942"/>
                  <a:gd name="T2" fmla="*/ 0 w 1944"/>
                  <a:gd name="T3" fmla="*/ 0 h 1942"/>
                  <a:gd name="T4" fmla="*/ 0 w 1944"/>
                  <a:gd name="T5" fmla="*/ 0 h 1942"/>
                  <a:gd name="T6" fmla="*/ 0 w 1944"/>
                  <a:gd name="T7" fmla="*/ 0 h 1942"/>
                  <a:gd name="T8" fmla="*/ 0 w 1944"/>
                  <a:gd name="T9" fmla="*/ 0 h 1942"/>
                  <a:gd name="T10" fmla="*/ 0 w 1944"/>
                  <a:gd name="T11" fmla="*/ 0 h 1942"/>
                  <a:gd name="T12" fmla="*/ 0 w 1944"/>
                  <a:gd name="T13" fmla="*/ 0 h 1942"/>
                  <a:gd name="T14" fmla="*/ 0 w 1944"/>
                  <a:gd name="T15" fmla="*/ 0 h 1942"/>
                  <a:gd name="T16" fmla="*/ 0 w 1944"/>
                  <a:gd name="T17" fmla="*/ 0 h 1942"/>
                  <a:gd name="T18" fmla="*/ 0 w 1944"/>
                  <a:gd name="T19" fmla="*/ 0 h 1942"/>
                  <a:gd name="T20" fmla="*/ 0 w 1944"/>
                  <a:gd name="T21" fmla="*/ 0 h 1942"/>
                  <a:gd name="T22" fmla="*/ 0 w 1944"/>
                  <a:gd name="T23" fmla="*/ 0 h 1942"/>
                  <a:gd name="T24" fmla="*/ 0 w 1944"/>
                  <a:gd name="T25" fmla="*/ 0 h 1942"/>
                  <a:gd name="T26" fmla="*/ 0 w 1944"/>
                  <a:gd name="T27" fmla="*/ 0 h 1942"/>
                  <a:gd name="T28" fmla="*/ 0 w 1944"/>
                  <a:gd name="T29" fmla="*/ 0 h 1942"/>
                  <a:gd name="T30" fmla="*/ 0 w 1944"/>
                  <a:gd name="T31" fmla="*/ 0 h 1942"/>
                  <a:gd name="T32" fmla="*/ 0 w 1944"/>
                  <a:gd name="T33" fmla="*/ 0 h 1942"/>
                  <a:gd name="T34" fmla="*/ 0 w 1944"/>
                  <a:gd name="T35" fmla="*/ 0 h 1942"/>
                  <a:gd name="T36" fmla="*/ 0 w 1944"/>
                  <a:gd name="T37" fmla="*/ 0 h 1942"/>
                  <a:gd name="T38" fmla="*/ 0 w 1944"/>
                  <a:gd name="T39" fmla="*/ 0 h 1942"/>
                  <a:gd name="T40" fmla="*/ 0 w 1944"/>
                  <a:gd name="T41" fmla="*/ 0 h 1942"/>
                  <a:gd name="T42" fmla="*/ 0 w 1944"/>
                  <a:gd name="T43" fmla="*/ 0 h 1942"/>
                  <a:gd name="T44" fmla="*/ 0 w 1944"/>
                  <a:gd name="T45" fmla="*/ 0 h 1942"/>
                  <a:gd name="T46" fmla="*/ 0 w 1944"/>
                  <a:gd name="T47" fmla="*/ 0 h 1942"/>
                  <a:gd name="T48" fmla="*/ 0 w 1944"/>
                  <a:gd name="T49" fmla="*/ 0 h 1942"/>
                  <a:gd name="T50" fmla="*/ 0 w 1944"/>
                  <a:gd name="T51" fmla="*/ 0 h 1942"/>
                  <a:gd name="T52" fmla="*/ 0 w 1944"/>
                  <a:gd name="T53" fmla="*/ 0 h 1942"/>
                  <a:gd name="T54" fmla="*/ 0 w 1944"/>
                  <a:gd name="T55" fmla="*/ 0 h 1942"/>
                  <a:gd name="T56" fmla="*/ 0 w 1944"/>
                  <a:gd name="T57" fmla="*/ 0 h 1942"/>
                  <a:gd name="T58" fmla="*/ 0 w 1944"/>
                  <a:gd name="T59" fmla="*/ 0 h 1942"/>
                  <a:gd name="T60" fmla="*/ 0 w 1944"/>
                  <a:gd name="T61" fmla="*/ 0 h 1942"/>
                  <a:gd name="T62" fmla="*/ 0 w 1944"/>
                  <a:gd name="T63" fmla="*/ 0 h 1942"/>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944"/>
                  <a:gd name="T97" fmla="*/ 0 h 1942"/>
                  <a:gd name="T98" fmla="*/ 1944 w 1944"/>
                  <a:gd name="T99" fmla="*/ 1942 h 1942"/>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944" h="1942">
                    <a:moveTo>
                      <a:pt x="972" y="1942"/>
                    </a:moveTo>
                    <a:lnTo>
                      <a:pt x="1072" y="1936"/>
                    </a:lnTo>
                    <a:lnTo>
                      <a:pt x="1168" y="1922"/>
                    </a:lnTo>
                    <a:lnTo>
                      <a:pt x="1262" y="1899"/>
                    </a:lnTo>
                    <a:lnTo>
                      <a:pt x="1350" y="1866"/>
                    </a:lnTo>
                    <a:lnTo>
                      <a:pt x="1436" y="1825"/>
                    </a:lnTo>
                    <a:lnTo>
                      <a:pt x="1516" y="1776"/>
                    </a:lnTo>
                    <a:lnTo>
                      <a:pt x="1590" y="1721"/>
                    </a:lnTo>
                    <a:lnTo>
                      <a:pt x="1659" y="1658"/>
                    </a:lnTo>
                    <a:lnTo>
                      <a:pt x="1721" y="1588"/>
                    </a:lnTo>
                    <a:lnTo>
                      <a:pt x="1778" y="1514"/>
                    </a:lnTo>
                    <a:lnTo>
                      <a:pt x="1827" y="1433"/>
                    </a:lnTo>
                    <a:lnTo>
                      <a:pt x="1868" y="1349"/>
                    </a:lnTo>
                    <a:lnTo>
                      <a:pt x="1901" y="1259"/>
                    </a:lnTo>
                    <a:lnTo>
                      <a:pt x="1925" y="1165"/>
                    </a:lnTo>
                    <a:lnTo>
                      <a:pt x="1938" y="1070"/>
                    </a:lnTo>
                    <a:lnTo>
                      <a:pt x="1944" y="970"/>
                    </a:lnTo>
                    <a:lnTo>
                      <a:pt x="1938" y="870"/>
                    </a:lnTo>
                    <a:lnTo>
                      <a:pt x="1925" y="774"/>
                    </a:lnTo>
                    <a:lnTo>
                      <a:pt x="1901" y="680"/>
                    </a:lnTo>
                    <a:lnTo>
                      <a:pt x="1868" y="592"/>
                    </a:lnTo>
                    <a:lnTo>
                      <a:pt x="1827" y="508"/>
                    </a:lnTo>
                    <a:lnTo>
                      <a:pt x="1778" y="428"/>
                    </a:lnTo>
                    <a:lnTo>
                      <a:pt x="1721" y="352"/>
                    </a:lnTo>
                    <a:lnTo>
                      <a:pt x="1659" y="283"/>
                    </a:lnTo>
                    <a:lnTo>
                      <a:pt x="1590" y="221"/>
                    </a:lnTo>
                    <a:lnTo>
                      <a:pt x="1516" y="166"/>
                    </a:lnTo>
                    <a:lnTo>
                      <a:pt x="1436" y="117"/>
                    </a:lnTo>
                    <a:lnTo>
                      <a:pt x="1350" y="76"/>
                    </a:lnTo>
                    <a:lnTo>
                      <a:pt x="1262" y="43"/>
                    </a:lnTo>
                    <a:lnTo>
                      <a:pt x="1168" y="19"/>
                    </a:lnTo>
                    <a:lnTo>
                      <a:pt x="1072" y="5"/>
                    </a:lnTo>
                    <a:lnTo>
                      <a:pt x="972" y="0"/>
                    </a:lnTo>
                    <a:lnTo>
                      <a:pt x="872" y="5"/>
                    </a:lnTo>
                    <a:lnTo>
                      <a:pt x="777" y="19"/>
                    </a:lnTo>
                    <a:lnTo>
                      <a:pt x="683" y="43"/>
                    </a:lnTo>
                    <a:lnTo>
                      <a:pt x="593" y="76"/>
                    </a:lnTo>
                    <a:lnTo>
                      <a:pt x="509" y="117"/>
                    </a:lnTo>
                    <a:lnTo>
                      <a:pt x="428" y="166"/>
                    </a:lnTo>
                    <a:lnTo>
                      <a:pt x="354" y="221"/>
                    </a:lnTo>
                    <a:lnTo>
                      <a:pt x="284" y="283"/>
                    </a:lnTo>
                    <a:lnTo>
                      <a:pt x="221" y="352"/>
                    </a:lnTo>
                    <a:lnTo>
                      <a:pt x="166" y="428"/>
                    </a:lnTo>
                    <a:lnTo>
                      <a:pt x="117" y="508"/>
                    </a:lnTo>
                    <a:lnTo>
                      <a:pt x="76" y="592"/>
                    </a:lnTo>
                    <a:lnTo>
                      <a:pt x="43" y="680"/>
                    </a:lnTo>
                    <a:lnTo>
                      <a:pt x="20" y="774"/>
                    </a:lnTo>
                    <a:lnTo>
                      <a:pt x="6" y="870"/>
                    </a:lnTo>
                    <a:lnTo>
                      <a:pt x="0" y="970"/>
                    </a:lnTo>
                    <a:lnTo>
                      <a:pt x="6" y="1070"/>
                    </a:lnTo>
                    <a:lnTo>
                      <a:pt x="20" y="1165"/>
                    </a:lnTo>
                    <a:lnTo>
                      <a:pt x="43" y="1259"/>
                    </a:lnTo>
                    <a:lnTo>
                      <a:pt x="76" y="1349"/>
                    </a:lnTo>
                    <a:lnTo>
                      <a:pt x="117" y="1433"/>
                    </a:lnTo>
                    <a:lnTo>
                      <a:pt x="166" y="1514"/>
                    </a:lnTo>
                    <a:lnTo>
                      <a:pt x="221" y="1588"/>
                    </a:lnTo>
                    <a:lnTo>
                      <a:pt x="284" y="1658"/>
                    </a:lnTo>
                    <a:lnTo>
                      <a:pt x="354" y="1721"/>
                    </a:lnTo>
                    <a:lnTo>
                      <a:pt x="428" y="1776"/>
                    </a:lnTo>
                    <a:lnTo>
                      <a:pt x="509" y="1825"/>
                    </a:lnTo>
                    <a:lnTo>
                      <a:pt x="593" y="1866"/>
                    </a:lnTo>
                    <a:lnTo>
                      <a:pt x="683" y="1899"/>
                    </a:lnTo>
                    <a:lnTo>
                      <a:pt x="777" y="1922"/>
                    </a:lnTo>
                    <a:lnTo>
                      <a:pt x="872" y="1936"/>
                    </a:lnTo>
                    <a:lnTo>
                      <a:pt x="972" y="1942"/>
                    </a:lnTo>
                    <a:close/>
                  </a:path>
                </a:pathLst>
              </a:custGeom>
              <a:solidFill>
                <a:srgbClr val="C0C0C0"/>
              </a:solidFill>
              <a:ln w="9525">
                <a:solidFill>
                  <a:schemeClr val="bg1"/>
                </a:solidFill>
                <a:round/>
                <a:headEnd/>
                <a:tailEnd/>
              </a:ln>
            </p:spPr>
            <p:txBody>
              <a:bodyPr/>
              <a:lstStyle/>
              <a:p>
                <a:endParaRPr lang="en-US"/>
              </a:p>
            </p:txBody>
          </p:sp>
          <p:sp>
            <p:nvSpPr>
              <p:cNvPr id="12361" name="Freeform 66"/>
              <p:cNvSpPr>
                <a:spLocks/>
              </p:cNvSpPr>
              <p:nvPr/>
            </p:nvSpPr>
            <p:spPr bwMode="auto">
              <a:xfrm>
                <a:off x="3505" y="2323"/>
                <a:ext cx="96" cy="224"/>
              </a:xfrm>
              <a:custGeom>
                <a:avLst/>
                <a:gdLst>
                  <a:gd name="T0" fmla="*/ 0 w 534"/>
                  <a:gd name="T1" fmla="*/ 0 h 1243"/>
                  <a:gd name="T2" fmla="*/ 0 w 534"/>
                  <a:gd name="T3" fmla="*/ 0 h 1243"/>
                  <a:gd name="T4" fmla="*/ 0 w 534"/>
                  <a:gd name="T5" fmla="*/ 0 h 1243"/>
                  <a:gd name="T6" fmla="*/ 0 w 534"/>
                  <a:gd name="T7" fmla="*/ 0 h 1243"/>
                  <a:gd name="T8" fmla="*/ 0 w 534"/>
                  <a:gd name="T9" fmla="*/ 0 h 1243"/>
                  <a:gd name="T10" fmla="*/ 0 w 534"/>
                  <a:gd name="T11" fmla="*/ 0 h 1243"/>
                  <a:gd name="T12" fmla="*/ 0 w 534"/>
                  <a:gd name="T13" fmla="*/ 0 h 1243"/>
                  <a:gd name="T14" fmla="*/ 0 w 534"/>
                  <a:gd name="T15" fmla="*/ 0 h 1243"/>
                  <a:gd name="T16" fmla="*/ 0 w 534"/>
                  <a:gd name="T17" fmla="*/ 0 h 1243"/>
                  <a:gd name="T18" fmla="*/ 0 w 534"/>
                  <a:gd name="T19" fmla="*/ 0 h 1243"/>
                  <a:gd name="T20" fmla="*/ 0 w 534"/>
                  <a:gd name="T21" fmla="*/ 0 h 1243"/>
                  <a:gd name="T22" fmla="*/ 0 w 534"/>
                  <a:gd name="T23" fmla="*/ 0 h 1243"/>
                  <a:gd name="T24" fmla="*/ 0 w 534"/>
                  <a:gd name="T25" fmla="*/ 0 h 1243"/>
                  <a:gd name="T26" fmla="*/ 0 w 534"/>
                  <a:gd name="T27" fmla="*/ 0 h 1243"/>
                  <a:gd name="T28" fmla="*/ 0 w 534"/>
                  <a:gd name="T29" fmla="*/ 0 h 1243"/>
                  <a:gd name="T30" fmla="*/ 0 w 534"/>
                  <a:gd name="T31" fmla="*/ 0 h 1243"/>
                  <a:gd name="T32" fmla="*/ 0 w 534"/>
                  <a:gd name="T33" fmla="*/ 0 h 1243"/>
                  <a:gd name="T34" fmla="*/ 0 w 534"/>
                  <a:gd name="T35" fmla="*/ 0 h 1243"/>
                  <a:gd name="T36" fmla="*/ 0 w 534"/>
                  <a:gd name="T37" fmla="*/ 0 h 1243"/>
                  <a:gd name="T38" fmla="*/ 0 w 534"/>
                  <a:gd name="T39" fmla="*/ 0 h 1243"/>
                  <a:gd name="T40" fmla="*/ 0 w 534"/>
                  <a:gd name="T41" fmla="*/ 0 h 1243"/>
                  <a:gd name="T42" fmla="*/ 0 w 534"/>
                  <a:gd name="T43" fmla="*/ 0 h 1243"/>
                  <a:gd name="T44" fmla="*/ 0 w 534"/>
                  <a:gd name="T45" fmla="*/ 0 h 1243"/>
                  <a:gd name="T46" fmla="*/ 0 w 534"/>
                  <a:gd name="T47" fmla="*/ 0 h 1243"/>
                  <a:gd name="T48" fmla="*/ 0 w 534"/>
                  <a:gd name="T49" fmla="*/ 0 h 1243"/>
                  <a:gd name="T50" fmla="*/ 0 w 534"/>
                  <a:gd name="T51" fmla="*/ 0 h 1243"/>
                  <a:gd name="T52" fmla="*/ 0 w 534"/>
                  <a:gd name="T53" fmla="*/ 0 h 1243"/>
                  <a:gd name="T54" fmla="*/ 0 w 534"/>
                  <a:gd name="T55" fmla="*/ 0 h 1243"/>
                  <a:gd name="T56" fmla="*/ 0 w 534"/>
                  <a:gd name="T57" fmla="*/ 0 h 1243"/>
                  <a:gd name="T58" fmla="*/ 0 w 534"/>
                  <a:gd name="T59" fmla="*/ 0 h 1243"/>
                  <a:gd name="T60" fmla="*/ 0 w 534"/>
                  <a:gd name="T61" fmla="*/ 0 h 1243"/>
                  <a:gd name="T62" fmla="*/ 0 w 534"/>
                  <a:gd name="T63" fmla="*/ 0 h 1243"/>
                  <a:gd name="T64" fmla="*/ 0 w 534"/>
                  <a:gd name="T65" fmla="*/ 0 h 1243"/>
                  <a:gd name="T66" fmla="*/ 0 w 534"/>
                  <a:gd name="T67" fmla="*/ 0 h 1243"/>
                  <a:gd name="T68" fmla="*/ 0 w 534"/>
                  <a:gd name="T69" fmla="*/ 0 h 1243"/>
                  <a:gd name="T70" fmla="*/ 0 w 534"/>
                  <a:gd name="T71" fmla="*/ 0 h 1243"/>
                  <a:gd name="T72" fmla="*/ 0 w 534"/>
                  <a:gd name="T73" fmla="*/ 0 h 1243"/>
                  <a:gd name="T74" fmla="*/ 0 w 534"/>
                  <a:gd name="T75" fmla="*/ 0 h 1243"/>
                  <a:gd name="T76" fmla="*/ 0 w 534"/>
                  <a:gd name="T77" fmla="*/ 0 h 1243"/>
                  <a:gd name="T78" fmla="*/ 0 w 534"/>
                  <a:gd name="T79" fmla="*/ 0 h 1243"/>
                  <a:gd name="T80" fmla="*/ 0 w 534"/>
                  <a:gd name="T81" fmla="*/ 0 h 1243"/>
                  <a:gd name="T82" fmla="*/ 0 w 534"/>
                  <a:gd name="T83" fmla="*/ 0 h 1243"/>
                  <a:gd name="T84" fmla="*/ 0 w 534"/>
                  <a:gd name="T85" fmla="*/ 0 h 1243"/>
                  <a:gd name="T86" fmla="*/ 0 w 534"/>
                  <a:gd name="T87" fmla="*/ 0 h 1243"/>
                  <a:gd name="T88" fmla="*/ 0 w 534"/>
                  <a:gd name="T89" fmla="*/ 0 h 1243"/>
                  <a:gd name="T90" fmla="*/ 0 w 534"/>
                  <a:gd name="T91" fmla="*/ 0 h 1243"/>
                  <a:gd name="T92" fmla="*/ 0 w 534"/>
                  <a:gd name="T93" fmla="*/ 0 h 1243"/>
                  <a:gd name="T94" fmla="*/ 0 w 534"/>
                  <a:gd name="T95" fmla="*/ 0 h 1243"/>
                  <a:gd name="T96" fmla="*/ 0 w 534"/>
                  <a:gd name="T97" fmla="*/ 0 h 1243"/>
                  <a:gd name="T98" fmla="*/ 0 w 534"/>
                  <a:gd name="T99" fmla="*/ 0 h 1243"/>
                  <a:gd name="T100" fmla="*/ 0 w 534"/>
                  <a:gd name="T101" fmla="*/ 0 h 1243"/>
                  <a:gd name="T102" fmla="*/ 0 w 534"/>
                  <a:gd name="T103" fmla="*/ 0 h 1243"/>
                  <a:gd name="T104" fmla="*/ 0 w 534"/>
                  <a:gd name="T105" fmla="*/ 0 h 1243"/>
                  <a:gd name="T106" fmla="*/ 0 w 534"/>
                  <a:gd name="T107" fmla="*/ 0 h 1243"/>
                  <a:gd name="T108" fmla="*/ 0 w 534"/>
                  <a:gd name="T109" fmla="*/ 0 h 1243"/>
                  <a:gd name="T110" fmla="*/ 0 w 534"/>
                  <a:gd name="T111" fmla="*/ 0 h 1243"/>
                  <a:gd name="T112" fmla="*/ 0 w 534"/>
                  <a:gd name="T113" fmla="*/ 0 h 124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534"/>
                  <a:gd name="T172" fmla="*/ 0 h 1243"/>
                  <a:gd name="T173" fmla="*/ 534 w 534"/>
                  <a:gd name="T174" fmla="*/ 1243 h 1243"/>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534" h="1243">
                    <a:moveTo>
                      <a:pt x="534" y="1243"/>
                    </a:moveTo>
                    <a:lnTo>
                      <a:pt x="530" y="1227"/>
                    </a:lnTo>
                    <a:lnTo>
                      <a:pt x="518" y="1188"/>
                    </a:lnTo>
                    <a:lnTo>
                      <a:pt x="500" y="1147"/>
                    </a:lnTo>
                    <a:lnTo>
                      <a:pt x="483" y="1119"/>
                    </a:lnTo>
                    <a:lnTo>
                      <a:pt x="264" y="914"/>
                    </a:lnTo>
                    <a:lnTo>
                      <a:pt x="266" y="906"/>
                    </a:lnTo>
                    <a:lnTo>
                      <a:pt x="266" y="900"/>
                    </a:lnTo>
                    <a:lnTo>
                      <a:pt x="266" y="894"/>
                    </a:lnTo>
                    <a:lnTo>
                      <a:pt x="264" y="887"/>
                    </a:lnTo>
                    <a:lnTo>
                      <a:pt x="260" y="871"/>
                    </a:lnTo>
                    <a:lnTo>
                      <a:pt x="256" y="857"/>
                    </a:lnTo>
                    <a:lnTo>
                      <a:pt x="248" y="844"/>
                    </a:lnTo>
                    <a:lnTo>
                      <a:pt x="240" y="830"/>
                    </a:lnTo>
                    <a:lnTo>
                      <a:pt x="229" y="820"/>
                    </a:lnTo>
                    <a:lnTo>
                      <a:pt x="217" y="810"/>
                    </a:lnTo>
                    <a:lnTo>
                      <a:pt x="205" y="803"/>
                    </a:lnTo>
                    <a:lnTo>
                      <a:pt x="191" y="797"/>
                    </a:lnTo>
                    <a:lnTo>
                      <a:pt x="111" y="110"/>
                    </a:lnTo>
                    <a:lnTo>
                      <a:pt x="107" y="96"/>
                    </a:lnTo>
                    <a:lnTo>
                      <a:pt x="98" y="79"/>
                    </a:lnTo>
                    <a:lnTo>
                      <a:pt x="86" y="61"/>
                    </a:lnTo>
                    <a:lnTo>
                      <a:pt x="74" y="44"/>
                    </a:lnTo>
                    <a:lnTo>
                      <a:pt x="60" y="26"/>
                    </a:lnTo>
                    <a:lnTo>
                      <a:pt x="51" y="12"/>
                    </a:lnTo>
                    <a:lnTo>
                      <a:pt x="43" y="4"/>
                    </a:lnTo>
                    <a:lnTo>
                      <a:pt x="39" y="0"/>
                    </a:lnTo>
                    <a:lnTo>
                      <a:pt x="33" y="16"/>
                    </a:lnTo>
                    <a:lnTo>
                      <a:pt x="17" y="51"/>
                    </a:lnTo>
                    <a:lnTo>
                      <a:pt x="4" y="92"/>
                    </a:lnTo>
                    <a:lnTo>
                      <a:pt x="0" y="124"/>
                    </a:lnTo>
                    <a:lnTo>
                      <a:pt x="80" y="818"/>
                    </a:lnTo>
                    <a:lnTo>
                      <a:pt x="62" y="838"/>
                    </a:lnTo>
                    <a:lnTo>
                      <a:pt x="51" y="861"/>
                    </a:lnTo>
                    <a:lnTo>
                      <a:pt x="43" y="887"/>
                    </a:lnTo>
                    <a:lnTo>
                      <a:pt x="43" y="916"/>
                    </a:lnTo>
                    <a:lnTo>
                      <a:pt x="49" y="937"/>
                    </a:lnTo>
                    <a:lnTo>
                      <a:pt x="56" y="957"/>
                    </a:lnTo>
                    <a:lnTo>
                      <a:pt x="70" y="975"/>
                    </a:lnTo>
                    <a:lnTo>
                      <a:pt x="86" y="990"/>
                    </a:lnTo>
                    <a:lnTo>
                      <a:pt x="103" y="1000"/>
                    </a:lnTo>
                    <a:lnTo>
                      <a:pt x="123" y="1008"/>
                    </a:lnTo>
                    <a:lnTo>
                      <a:pt x="146" y="1012"/>
                    </a:lnTo>
                    <a:lnTo>
                      <a:pt x="168" y="1012"/>
                    </a:lnTo>
                    <a:lnTo>
                      <a:pt x="176" y="1010"/>
                    </a:lnTo>
                    <a:lnTo>
                      <a:pt x="182" y="1008"/>
                    </a:lnTo>
                    <a:lnTo>
                      <a:pt x="189" y="1006"/>
                    </a:lnTo>
                    <a:lnTo>
                      <a:pt x="195" y="1004"/>
                    </a:lnTo>
                    <a:lnTo>
                      <a:pt x="407" y="1202"/>
                    </a:lnTo>
                    <a:lnTo>
                      <a:pt x="418" y="1209"/>
                    </a:lnTo>
                    <a:lnTo>
                      <a:pt x="436" y="1217"/>
                    </a:lnTo>
                    <a:lnTo>
                      <a:pt x="457" y="1223"/>
                    </a:lnTo>
                    <a:lnTo>
                      <a:pt x="479" y="1231"/>
                    </a:lnTo>
                    <a:lnTo>
                      <a:pt x="500" y="1235"/>
                    </a:lnTo>
                    <a:lnTo>
                      <a:pt x="518" y="1239"/>
                    </a:lnTo>
                    <a:lnTo>
                      <a:pt x="530" y="1243"/>
                    </a:lnTo>
                    <a:lnTo>
                      <a:pt x="534" y="1243"/>
                    </a:lnTo>
                    <a:close/>
                  </a:path>
                </a:pathLst>
              </a:custGeom>
              <a:solidFill>
                <a:schemeClr val="tx1"/>
              </a:solidFill>
              <a:ln w="9525">
                <a:solidFill>
                  <a:schemeClr val="bg1"/>
                </a:solidFill>
                <a:round/>
                <a:headEnd/>
                <a:tailEnd/>
              </a:ln>
            </p:spPr>
            <p:txBody>
              <a:bodyPr/>
              <a:lstStyle/>
              <a:p>
                <a:endParaRPr lang="en-US"/>
              </a:p>
            </p:txBody>
          </p:sp>
          <p:sp>
            <p:nvSpPr>
              <p:cNvPr id="12362" name="Freeform 67"/>
              <p:cNvSpPr>
                <a:spLocks/>
              </p:cNvSpPr>
              <p:nvPr/>
            </p:nvSpPr>
            <p:spPr bwMode="auto">
              <a:xfrm>
                <a:off x="3450" y="2344"/>
                <a:ext cx="31" cy="30"/>
              </a:xfrm>
              <a:custGeom>
                <a:avLst/>
                <a:gdLst>
                  <a:gd name="T0" fmla="*/ 0 w 172"/>
                  <a:gd name="T1" fmla="*/ 0 h 170"/>
                  <a:gd name="T2" fmla="*/ 0 w 172"/>
                  <a:gd name="T3" fmla="*/ 0 h 170"/>
                  <a:gd name="T4" fmla="*/ 0 w 172"/>
                  <a:gd name="T5" fmla="*/ 0 h 170"/>
                  <a:gd name="T6" fmla="*/ 0 w 172"/>
                  <a:gd name="T7" fmla="*/ 0 h 170"/>
                  <a:gd name="T8" fmla="*/ 0 w 172"/>
                  <a:gd name="T9" fmla="*/ 0 h 170"/>
                  <a:gd name="T10" fmla="*/ 0 w 172"/>
                  <a:gd name="T11" fmla="*/ 0 h 170"/>
                  <a:gd name="T12" fmla="*/ 0 w 172"/>
                  <a:gd name="T13" fmla="*/ 0 h 170"/>
                  <a:gd name="T14" fmla="*/ 0 w 172"/>
                  <a:gd name="T15" fmla="*/ 0 h 170"/>
                  <a:gd name="T16" fmla="*/ 0 w 172"/>
                  <a:gd name="T17" fmla="*/ 0 h 170"/>
                  <a:gd name="T18" fmla="*/ 0 w 172"/>
                  <a:gd name="T19" fmla="*/ 0 h 170"/>
                  <a:gd name="T20" fmla="*/ 0 w 172"/>
                  <a:gd name="T21" fmla="*/ 0 h 170"/>
                  <a:gd name="T22" fmla="*/ 0 w 172"/>
                  <a:gd name="T23" fmla="*/ 0 h 170"/>
                  <a:gd name="T24" fmla="*/ 0 w 172"/>
                  <a:gd name="T25" fmla="*/ 0 h 170"/>
                  <a:gd name="T26" fmla="*/ 0 w 172"/>
                  <a:gd name="T27" fmla="*/ 0 h 170"/>
                  <a:gd name="T28" fmla="*/ 0 w 172"/>
                  <a:gd name="T29" fmla="*/ 0 h 170"/>
                  <a:gd name="T30" fmla="*/ 0 w 172"/>
                  <a:gd name="T31" fmla="*/ 0 h 170"/>
                  <a:gd name="T32" fmla="*/ 0 w 172"/>
                  <a:gd name="T33" fmla="*/ 0 h 170"/>
                  <a:gd name="T34" fmla="*/ 0 w 172"/>
                  <a:gd name="T35" fmla="*/ 0 h 170"/>
                  <a:gd name="T36" fmla="*/ 0 w 172"/>
                  <a:gd name="T37" fmla="*/ 0 h 170"/>
                  <a:gd name="T38" fmla="*/ 0 w 172"/>
                  <a:gd name="T39" fmla="*/ 0 h 170"/>
                  <a:gd name="T40" fmla="*/ 0 w 172"/>
                  <a:gd name="T41" fmla="*/ 0 h 170"/>
                  <a:gd name="T42" fmla="*/ 0 w 172"/>
                  <a:gd name="T43" fmla="*/ 0 h 170"/>
                  <a:gd name="T44" fmla="*/ 0 w 172"/>
                  <a:gd name="T45" fmla="*/ 0 h 170"/>
                  <a:gd name="T46" fmla="*/ 0 w 172"/>
                  <a:gd name="T47" fmla="*/ 0 h 170"/>
                  <a:gd name="T48" fmla="*/ 0 w 172"/>
                  <a:gd name="T49" fmla="*/ 0 h 170"/>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72"/>
                  <a:gd name="T76" fmla="*/ 0 h 170"/>
                  <a:gd name="T77" fmla="*/ 172 w 172"/>
                  <a:gd name="T78" fmla="*/ 170 h 170"/>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72" h="170">
                    <a:moveTo>
                      <a:pt x="129" y="158"/>
                    </a:moveTo>
                    <a:lnTo>
                      <a:pt x="154" y="137"/>
                    </a:lnTo>
                    <a:lnTo>
                      <a:pt x="168" y="107"/>
                    </a:lnTo>
                    <a:lnTo>
                      <a:pt x="172" y="74"/>
                    </a:lnTo>
                    <a:lnTo>
                      <a:pt x="160" y="43"/>
                    </a:lnTo>
                    <a:lnTo>
                      <a:pt x="150" y="29"/>
                    </a:lnTo>
                    <a:lnTo>
                      <a:pt x="139" y="17"/>
                    </a:lnTo>
                    <a:lnTo>
                      <a:pt x="123" y="10"/>
                    </a:lnTo>
                    <a:lnTo>
                      <a:pt x="107" y="4"/>
                    </a:lnTo>
                    <a:lnTo>
                      <a:pt x="92" y="0"/>
                    </a:lnTo>
                    <a:lnTo>
                      <a:pt x="76" y="0"/>
                    </a:lnTo>
                    <a:lnTo>
                      <a:pt x="58" y="4"/>
                    </a:lnTo>
                    <a:lnTo>
                      <a:pt x="43" y="12"/>
                    </a:lnTo>
                    <a:lnTo>
                      <a:pt x="17" y="33"/>
                    </a:lnTo>
                    <a:lnTo>
                      <a:pt x="4" y="62"/>
                    </a:lnTo>
                    <a:lnTo>
                      <a:pt x="0" y="96"/>
                    </a:lnTo>
                    <a:lnTo>
                      <a:pt x="11" y="127"/>
                    </a:lnTo>
                    <a:lnTo>
                      <a:pt x="21" y="141"/>
                    </a:lnTo>
                    <a:lnTo>
                      <a:pt x="33" y="152"/>
                    </a:lnTo>
                    <a:lnTo>
                      <a:pt x="49" y="160"/>
                    </a:lnTo>
                    <a:lnTo>
                      <a:pt x="64" y="166"/>
                    </a:lnTo>
                    <a:lnTo>
                      <a:pt x="80" y="170"/>
                    </a:lnTo>
                    <a:lnTo>
                      <a:pt x="96" y="170"/>
                    </a:lnTo>
                    <a:lnTo>
                      <a:pt x="113" y="166"/>
                    </a:lnTo>
                    <a:lnTo>
                      <a:pt x="129" y="158"/>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63" name="Freeform 68"/>
              <p:cNvSpPr>
                <a:spLocks/>
              </p:cNvSpPr>
              <p:nvPr/>
            </p:nvSpPr>
            <p:spPr bwMode="auto">
              <a:xfrm>
                <a:off x="3399" y="2393"/>
                <a:ext cx="31" cy="30"/>
              </a:xfrm>
              <a:custGeom>
                <a:avLst/>
                <a:gdLst>
                  <a:gd name="T0" fmla="*/ 0 w 172"/>
                  <a:gd name="T1" fmla="*/ 0 h 172"/>
                  <a:gd name="T2" fmla="*/ 0 w 172"/>
                  <a:gd name="T3" fmla="*/ 0 h 172"/>
                  <a:gd name="T4" fmla="*/ 0 w 172"/>
                  <a:gd name="T5" fmla="*/ 0 h 172"/>
                  <a:gd name="T6" fmla="*/ 0 w 172"/>
                  <a:gd name="T7" fmla="*/ 0 h 172"/>
                  <a:gd name="T8" fmla="*/ 0 w 172"/>
                  <a:gd name="T9" fmla="*/ 0 h 172"/>
                  <a:gd name="T10" fmla="*/ 0 w 172"/>
                  <a:gd name="T11" fmla="*/ 0 h 172"/>
                  <a:gd name="T12" fmla="*/ 0 w 172"/>
                  <a:gd name="T13" fmla="*/ 0 h 172"/>
                  <a:gd name="T14" fmla="*/ 0 w 172"/>
                  <a:gd name="T15" fmla="*/ 0 h 172"/>
                  <a:gd name="T16" fmla="*/ 0 w 172"/>
                  <a:gd name="T17" fmla="*/ 0 h 172"/>
                  <a:gd name="T18" fmla="*/ 0 w 172"/>
                  <a:gd name="T19" fmla="*/ 0 h 172"/>
                  <a:gd name="T20" fmla="*/ 0 w 172"/>
                  <a:gd name="T21" fmla="*/ 0 h 172"/>
                  <a:gd name="T22" fmla="*/ 0 w 172"/>
                  <a:gd name="T23" fmla="*/ 0 h 172"/>
                  <a:gd name="T24" fmla="*/ 0 w 172"/>
                  <a:gd name="T25" fmla="*/ 0 h 172"/>
                  <a:gd name="T26" fmla="*/ 0 w 172"/>
                  <a:gd name="T27" fmla="*/ 0 h 172"/>
                  <a:gd name="T28" fmla="*/ 0 w 172"/>
                  <a:gd name="T29" fmla="*/ 0 h 172"/>
                  <a:gd name="T30" fmla="*/ 0 w 172"/>
                  <a:gd name="T31" fmla="*/ 0 h 172"/>
                  <a:gd name="T32" fmla="*/ 0 w 172"/>
                  <a:gd name="T33" fmla="*/ 0 h 172"/>
                  <a:gd name="T34" fmla="*/ 0 w 172"/>
                  <a:gd name="T35" fmla="*/ 0 h 172"/>
                  <a:gd name="T36" fmla="*/ 0 w 172"/>
                  <a:gd name="T37" fmla="*/ 0 h 172"/>
                  <a:gd name="T38" fmla="*/ 0 w 172"/>
                  <a:gd name="T39" fmla="*/ 0 h 172"/>
                  <a:gd name="T40" fmla="*/ 0 w 172"/>
                  <a:gd name="T41" fmla="*/ 0 h 172"/>
                  <a:gd name="T42" fmla="*/ 0 w 172"/>
                  <a:gd name="T43" fmla="*/ 0 h 172"/>
                  <a:gd name="T44" fmla="*/ 0 w 172"/>
                  <a:gd name="T45" fmla="*/ 0 h 172"/>
                  <a:gd name="T46" fmla="*/ 0 w 172"/>
                  <a:gd name="T47" fmla="*/ 0 h 172"/>
                  <a:gd name="T48" fmla="*/ 0 w 172"/>
                  <a:gd name="T49" fmla="*/ 0 h 17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72"/>
                  <a:gd name="T76" fmla="*/ 0 h 172"/>
                  <a:gd name="T77" fmla="*/ 172 w 172"/>
                  <a:gd name="T78" fmla="*/ 172 h 17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72" h="172">
                    <a:moveTo>
                      <a:pt x="160" y="129"/>
                    </a:moveTo>
                    <a:lnTo>
                      <a:pt x="172" y="96"/>
                    </a:lnTo>
                    <a:lnTo>
                      <a:pt x="168" y="64"/>
                    </a:lnTo>
                    <a:lnTo>
                      <a:pt x="155" y="33"/>
                    </a:lnTo>
                    <a:lnTo>
                      <a:pt x="129" y="11"/>
                    </a:lnTo>
                    <a:lnTo>
                      <a:pt x="114" y="4"/>
                    </a:lnTo>
                    <a:lnTo>
                      <a:pt x="96" y="0"/>
                    </a:lnTo>
                    <a:lnTo>
                      <a:pt x="80" y="0"/>
                    </a:lnTo>
                    <a:lnTo>
                      <a:pt x="65" y="4"/>
                    </a:lnTo>
                    <a:lnTo>
                      <a:pt x="49" y="10"/>
                    </a:lnTo>
                    <a:lnTo>
                      <a:pt x="33" y="17"/>
                    </a:lnTo>
                    <a:lnTo>
                      <a:pt x="22" y="29"/>
                    </a:lnTo>
                    <a:lnTo>
                      <a:pt x="12" y="43"/>
                    </a:lnTo>
                    <a:lnTo>
                      <a:pt x="0" y="76"/>
                    </a:lnTo>
                    <a:lnTo>
                      <a:pt x="4" y="107"/>
                    </a:lnTo>
                    <a:lnTo>
                      <a:pt x="18" y="139"/>
                    </a:lnTo>
                    <a:lnTo>
                      <a:pt x="43" y="160"/>
                    </a:lnTo>
                    <a:lnTo>
                      <a:pt x="59" y="168"/>
                    </a:lnTo>
                    <a:lnTo>
                      <a:pt x="76" y="172"/>
                    </a:lnTo>
                    <a:lnTo>
                      <a:pt x="92" y="172"/>
                    </a:lnTo>
                    <a:lnTo>
                      <a:pt x="108" y="168"/>
                    </a:lnTo>
                    <a:lnTo>
                      <a:pt x="123" y="162"/>
                    </a:lnTo>
                    <a:lnTo>
                      <a:pt x="139" y="154"/>
                    </a:lnTo>
                    <a:lnTo>
                      <a:pt x="151" y="143"/>
                    </a:lnTo>
                    <a:lnTo>
                      <a:pt x="160" y="129"/>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64" name="Freeform 69"/>
              <p:cNvSpPr>
                <a:spLocks/>
              </p:cNvSpPr>
              <p:nvPr/>
            </p:nvSpPr>
            <p:spPr bwMode="auto">
              <a:xfrm>
                <a:off x="3379" y="2461"/>
                <a:ext cx="30" cy="31"/>
              </a:xfrm>
              <a:custGeom>
                <a:avLst/>
                <a:gdLst>
                  <a:gd name="T0" fmla="*/ 0 w 172"/>
                  <a:gd name="T1" fmla="*/ 0 h 170"/>
                  <a:gd name="T2" fmla="*/ 0 w 172"/>
                  <a:gd name="T3" fmla="*/ 0 h 170"/>
                  <a:gd name="T4" fmla="*/ 0 w 172"/>
                  <a:gd name="T5" fmla="*/ 0 h 170"/>
                  <a:gd name="T6" fmla="*/ 0 w 172"/>
                  <a:gd name="T7" fmla="*/ 0 h 170"/>
                  <a:gd name="T8" fmla="*/ 0 w 172"/>
                  <a:gd name="T9" fmla="*/ 0 h 170"/>
                  <a:gd name="T10" fmla="*/ 0 w 172"/>
                  <a:gd name="T11" fmla="*/ 0 h 170"/>
                  <a:gd name="T12" fmla="*/ 0 w 172"/>
                  <a:gd name="T13" fmla="*/ 0 h 170"/>
                  <a:gd name="T14" fmla="*/ 0 w 172"/>
                  <a:gd name="T15" fmla="*/ 0 h 170"/>
                  <a:gd name="T16" fmla="*/ 0 w 172"/>
                  <a:gd name="T17" fmla="*/ 0 h 170"/>
                  <a:gd name="T18" fmla="*/ 0 w 172"/>
                  <a:gd name="T19" fmla="*/ 0 h 170"/>
                  <a:gd name="T20" fmla="*/ 0 w 172"/>
                  <a:gd name="T21" fmla="*/ 0 h 170"/>
                  <a:gd name="T22" fmla="*/ 0 w 172"/>
                  <a:gd name="T23" fmla="*/ 0 h 170"/>
                  <a:gd name="T24" fmla="*/ 0 w 172"/>
                  <a:gd name="T25" fmla="*/ 0 h 170"/>
                  <a:gd name="T26" fmla="*/ 0 w 172"/>
                  <a:gd name="T27" fmla="*/ 0 h 170"/>
                  <a:gd name="T28" fmla="*/ 0 w 172"/>
                  <a:gd name="T29" fmla="*/ 0 h 170"/>
                  <a:gd name="T30" fmla="*/ 0 w 172"/>
                  <a:gd name="T31" fmla="*/ 0 h 170"/>
                  <a:gd name="T32" fmla="*/ 0 w 172"/>
                  <a:gd name="T33" fmla="*/ 0 h 170"/>
                  <a:gd name="T34" fmla="*/ 0 w 172"/>
                  <a:gd name="T35" fmla="*/ 0 h 170"/>
                  <a:gd name="T36" fmla="*/ 0 w 172"/>
                  <a:gd name="T37" fmla="*/ 0 h 170"/>
                  <a:gd name="T38" fmla="*/ 0 w 172"/>
                  <a:gd name="T39" fmla="*/ 0 h 170"/>
                  <a:gd name="T40" fmla="*/ 0 w 172"/>
                  <a:gd name="T41" fmla="*/ 0 h 170"/>
                  <a:gd name="T42" fmla="*/ 0 w 172"/>
                  <a:gd name="T43" fmla="*/ 0 h 170"/>
                  <a:gd name="T44" fmla="*/ 0 w 172"/>
                  <a:gd name="T45" fmla="*/ 0 h 170"/>
                  <a:gd name="T46" fmla="*/ 0 w 172"/>
                  <a:gd name="T47" fmla="*/ 0 h 170"/>
                  <a:gd name="T48" fmla="*/ 0 w 172"/>
                  <a:gd name="T49" fmla="*/ 0 h 170"/>
                  <a:gd name="T50" fmla="*/ 0 w 172"/>
                  <a:gd name="T51" fmla="*/ 0 h 170"/>
                  <a:gd name="T52" fmla="*/ 0 w 172"/>
                  <a:gd name="T53" fmla="*/ 0 h 170"/>
                  <a:gd name="T54" fmla="*/ 0 w 172"/>
                  <a:gd name="T55" fmla="*/ 0 h 170"/>
                  <a:gd name="T56" fmla="*/ 0 w 172"/>
                  <a:gd name="T57" fmla="*/ 0 h 170"/>
                  <a:gd name="T58" fmla="*/ 0 w 172"/>
                  <a:gd name="T59" fmla="*/ 0 h 170"/>
                  <a:gd name="T60" fmla="*/ 0 w 172"/>
                  <a:gd name="T61" fmla="*/ 0 h 170"/>
                  <a:gd name="T62" fmla="*/ 0 w 172"/>
                  <a:gd name="T63" fmla="*/ 0 h 170"/>
                  <a:gd name="T64" fmla="*/ 0 w 172"/>
                  <a:gd name="T65" fmla="*/ 0 h 17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72"/>
                  <a:gd name="T100" fmla="*/ 0 h 170"/>
                  <a:gd name="T101" fmla="*/ 172 w 172"/>
                  <a:gd name="T102" fmla="*/ 170 h 17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72" h="170">
                    <a:moveTo>
                      <a:pt x="172" y="84"/>
                    </a:moveTo>
                    <a:lnTo>
                      <a:pt x="170" y="67"/>
                    </a:lnTo>
                    <a:lnTo>
                      <a:pt x="166" y="51"/>
                    </a:lnTo>
                    <a:lnTo>
                      <a:pt x="156" y="37"/>
                    </a:lnTo>
                    <a:lnTo>
                      <a:pt x="146" y="24"/>
                    </a:lnTo>
                    <a:lnTo>
                      <a:pt x="133" y="14"/>
                    </a:lnTo>
                    <a:lnTo>
                      <a:pt x="119" y="6"/>
                    </a:lnTo>
                    <a:lnTo>
                      <a:pt x="103" y="2"/>
                    </a:lnTo>
                    <a:lnTo>
                      <a:pt x="86" y="0"/>
                    </a:lnTo>
                    <a:lnTo>
                      <a:pt x="68" y="2"/>
                    </a:lnTo>
                    <a:lnTo>
                      <a:pt x="52" y="6"/>
                    </a:lnTo>
                    <a:lnTo>
                      <a:pt x="39" y="14"/>
                    </a:lnTo>
                    <a:lnTo>
                      <a:pt x="25" y="24"/>
                    </a:lnTo>
                    <a:lnTo>
                      <a:pt x="15" y="37"/>
                    </a:lnTo>
                    <a:lnTo>
                      <a:pt x="7" y="51"/>
                    </a:lnTo>
                    <a:lnTo>
                      <a:pt x="2" y="67"/>
                    </a:lnTo>
                    <a:lnTo>
                      <a:pt x="0" y="84"/>
                    </a:lnTo>
                    <a:lnTo>
                      <a:pt x="2" y="102"/>
                    </a:lnTo>
                    <a:lnTo>
                      <a:pt x="7" y="118"/>
                    </a:lnTo>
                    <a:lnTo>
                      <a:pt x="15" y="133"/>
                    </a:lnTo>
                    <a:lnTo>
                      <a:pt x="25" y="145"/>
                    </a:lnTo>
                    <a:lnTo>
                      <a:pt x="39" y="157"/>
                    </a:lnTo>
                    <a:lnTo>
                      <a:pt x="52" y="165"/>
                    </a:lnTo>
                    <a:lnTo>
                      <a:pt x="68" y="168"/>
                    </a:lnTo>
                    <a:lnTo>
                      <a:pt x="86" y="170"/>
                    </a:lnTo>
                    <a:lnTo>
                      <a:pt x="103" y="168"/>
                    </a:lnTo>
                    <a:lnTo>
                      <a:pt x="119" y="165"/>
                    </a:lnTo>
                    <a:lnTo>
                      <a:pt x="133" y="157"/>
                    </a:lnTo>
                    <a:lnTo>
                      <a:pt x="146" y="145"/>
                    </a:lnTo>
                    <a:lnTo>
                      <a:pt x="156" y="133"/>
                    </a:lnTo>
                    <a:lnTo>
                      <a:pt x="166" y="118"/>
                    </a:lnTo>
                    <a:lnTo>
                      <a:pt x="170" y="102"/>
                    </a:lnTo>
                    <a:lnTo>
                      <a:pt x="172" y="84"/>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65" name="Freeform 70"/>
              <p:cNvSpPr>
                <a:spLocks/>
              </p:cNvSpPr>
              <p:nvPr/>
            </p:nvSpPr>
            <p:spPr bwMode="auto">
              <a:xfrm>
                <a:off x="3395" y="2530"/>
                <a:ext cx="31" cy="31"/>
              </a:xfrm>
              <a:custGeom>
                <a:avLst/>
                <a:gdLst>
                  <a:gd name="T0" fmla="*/ 0 w 171"/>
                  <a:gd name="T1" fmla="*/ 0 h 170"/>
                  <a:gd name="T2" fmla="*/ 0 w 171"/>
                  <a:gd name="T3" fmla="*/ 0 h 170"/>
                  <a:gd name="T4" fmla="*/ 0 w 171"/>
                  <a:gd name="T5" fmla="*/ 0 h 170"/>
                  <a:gd name="T6" fmla="*/ 0 w 171"/>
                  <a:gd name="T7" fmla="*/ 0 h 170"/>
                  <a:gd name="T8" fmla="*/ 0 w 171"/>
                  <a:gd name="T9" fmla="*/ 0 h 170"/>
                  <a:gd name="T10" fmla="*/ 0 w 171"/>
                  <a:gd name="T11" fmla="*/ 0 h 170"/>
                  <a:gd name="T12" fmla="*/ 0 w 171"/>
                  <a:gd name="T13" fmla="*/ 0 h 170"/>
                  <a:gd name="T14" fmla="*/ 0 w 171"/>
                  <a:gd name="T15" fmla="*/ 0 h 170"/>
                  <a:gd name="T16" fmla="*/ 0 w 171"/>
                  <a:gd name="T17" fmla="*/ 0 h 170"/>
                  <a:gd name="T18" fmla="*/ 0 w 171"/>
                  <a:gd name="T19" fmla="*/ 0 h 170"/>
                  <a:gd name="T20" fmla="*/ 0 w 171"/>
                  <a:gd name="T21" fmla="*/ 0 h 170"/>
                  <a:gd name="T22" fmla="*/ 0 w 171"/>
                  <a:gd name="T23" fmla="*/ 0 h 170"/>
                  <a:gd name="T24" fmla="*/ 0 w 171"/>
                  <a:gd name="T25" fmla="*/ 0 h 170"/>
                  <a:gd name="T26" fmla="*/ 0 w 171"/>
                  <a:gd name="T27" fmla="*/ 0 h 170"/>
                  <a:gd name="T28" fmla="*/ 0 w 171"/>
                  <a:gd name="T29" fmla="*/ 0 h 170"/>
                  <a:gd name="T30" fmla="*/ 0 w 171"/>
                  <a:gd name="T31" fmla="*/ 0 h 170"/>
                  <a:gd name="T32" fmla="*/ 0 w 171"/>
                  <a:gd name="T33" fmla="*/ 0 h 170"/>
                  <a:gd name="T34" fmla="*/ 0 w 171"/>
                  <a:gd name="T35" fmla="*/ 0 h 170"/>
                  <a:gd name="T36" fmla="*/ 0 w 171"/>
                  <a:gd name="T37" fmla="*/ 0 h 170"/>
                  <a:gd name="T38" fmla="*/ 0 w 171"/>
                  <a:gd name="T39" fmla="*/ 0 h 170"/>
                  <a:gd name="T40" fmla="*/ 0 w 171"/>
                  <a:gd name="T41" fmla="*/ 0 h 170"/>
                  <a:gd name="T42" fmla="*/ 0 w 171"/>
                  <a:gd name="T43" fmla="*/ 0 h 170"/>
                  <a:gd name="T44" fmla="*/ 0 w 171"/>
                  <a:gd name="T45" fmla="*/ 0 h 170"/>
                  <a:gd name="T46" fmla="*/ 0 w 171"/>
                  <a:gd name="T47" fmla="*/ 0 h 170"/>
                  <a:gd name="T48" fmla="*/ 0 w 171"/>
                  <a:gd name="T49" fmla="*/ 0 h 170"/>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71"/>
                  <a:gd name="T76" fmla="*/ 0 h 170"/>
                  <a:gd name="T77" fmla="*/ 171 w 171"/>
                  <a:gd name="T78" fmla="*/ 170 h 170"/>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71" h="170">
                    <a:moveTo>
                      <a:pt x="159" y="43"/>
                    </a:moveTo>
                    <a:lnTo>
                      <a:pt x="149" y="29"/>
                    </a:lnTo>
                    <a:lnTo>
                      <a:pt x="137" y="17"/>
                    </a:lnTo>
                    <a:lnTo>
                      <a:pt x="122" y="9"/>
                    </a:lnTo>
                    <a:lnTo>
                      <a:pt x="106" y="4"/>
                    </a:lnTo>
                    <a:lnTo>
                      <a:pt x="90" y="0"/>
                    </a:lnTo>
                    <a:lnTo>
                      <a:pt x="75" y="0"/>
                    </a:lnTo>
                    <a:lnTo>
                      <a:pt x="57" y="4"/>
                    </a:lnTo>
                    <a:lnTo>
                      <a:pt x="42" y="11"/>
                    </a:lnTo>
                    <a:lnTo>
                      <a:pt x="16" y="33"/>
                    </a:lnTo>
                    <a:lnTo>
                      <a:pt x="2" y="62"/>
                    </a:lnTo>
                    <a:lnTo>
                      <a:pt x="0" y="96"/>
                    </a:lnTo>
                    <a:lnTo>
                      <a:pt x="10" y="127"/>
                    </a:lnTo>
                    <a:lnTo>
                      <a:pt x="20" y="140"/>
                    </a:lnTo>
                    <a:lnTo>
                      <a:pt x="34" y="152"/>
                    </a:lnTo>
                    <a:lnTo>
                      <a:pt x="47" y="162"/>
                    </a:lnTo>
                    <a:lnTo>
                      <a:pt x="63" y="168"/>
                    </a:lnTo>
                    <a:lnTo>
                      <a:pt x="79" y="170"/>
                    </a:lnTo>
                    <a:lnTo>
                      <a:pt x="96" y="170"/>
                    </a:lnTo>
                    <a:lnTo>
                      <a:pt x="112" y="168"/>
                    </a:lnTo>
                    <a:lnTo>
                      <a:pt x="128" y="160"/>
                    </a:lnTo>
                    <a:lnTo>
                      <a:pt x="153" y="137"/>
                    </a:lnTo>
                    <a:lnTo>
                      <a:pt x="167" y="107"/>
                    </a:lnTo>
                    <a:lnTo>
                      <a:pt x="171" y="74"/>
                    </a:lnTo>
                    <a:lnTo>
                      <a:pt x="159" y="43"/>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66" name="Freeform 71"/>
              <p:cNvSpPr>
                <a:spLocks/>
              </p:cNvSpPr>
              <p:nvPr/>
            </p:nvSpPr>
            <p:spPr bwMode="auto">
              <a:xfrm>
                <a:off x="3445" y="2582"/>
                <a:ext cx="30" cy="31"/>
              </a:xfrm>
              <a:custGeom>
                <a:avLst/>
                <a:gdLst>
                  <a:gd name="T0" fmla="*/ 0 w 171"/>
                  <a:gd name="T1" fmla="*/ 0 h 172"/>
                  <a:gd name="T2" fmla="*/ 0 w 171"/>
                  <a:gd name="T3" fmla="*/ 0 h 172"/>
                  <a:gd name="T4" fmla="*/ 0 w 171"/>
                  <a:gd name="T5" fmla="*/ 0 h 172"/>
                  <a:gd name="T6" fmla="*/ 0 w 171"/>
                  <a:gd name="T7" fmla="*/ 0 h 172"/>
                  <a:gd name="T8" fmla="*/ 0 w 171"/>
                  <a:gd name="T9" fmla="*/ 0 h 172"/>
                  <a:gd name="T10" fmla="*/ 0 w 171"/>
                  <a:gd name="T11" fmla="*/ 0 h 172"/>
                  <a:gd name="T12" fmla="*/ 0 w 171"/>
                  <a:gd name="T13" fmla="*/ 0 h 172"/>
                  <a:gd name="T14" fmla="*/ 0 w 171"/>
                  <a:gd name="T15" fmla="*/ 0 h 172"/>
                  <a:gd name="T16" fmla="*/ 0 w 171"/>
                  <a:gd name="T17" fmla="*/ 0 h 172"/>
                  <a:gd name="T18" fmla="*/ 0 w 171"/>
                  <a:gd name="T19" fmla="*/ 0 h 172"/>
                  <a:gd name="T20" fmla="*/ 0 w 171"/>
                  <a:gd name="T21" fmla="*/ 0 h 172"/>
                  <a:gd name="T22" fmla="*/ 0 w 171"/>
                  <a:gd name="T23" fmla="*/ 0 h 172"/>
                  <a:gd name="T24" fmla="*/ 0 w 171"/>
                  <a:gd name="T25" fmla="*/ 0 h 172"/>
                  <a:gd name="T26" fmla="*/ 0 w 171"/>
                  <a:gd name="T27" fmla="*/ 0 h 172"/>
                  <a:gd name="T28" fmla="*/ 0 w 171"/>
                  <a:gd name="T29" fmla="*/ 0 h 172"/>
                  <a:gd name="T30" fmla="*/ 0 w 171"/>
                  <a:gd name="T31" fmla="*/ 0 h 172"/>
                  <a:gd name="T32" fmla="*/ 0 w 171"/>
                  <a:gd name="T33" fmla="*/ 0 h 172"/>
                  <a:gd name="T34" fmla="*/ 0 w 171"/>
                  <a:gd name="T35" fmla="*/ 0 h 172"/>
                  <a:gd name="T36" fmla="*/ 0 w 171"/>
                  <a:gd name="T37" fmla="*/ 0 h 172"/>
                  <a:gd name="T38" fmla="*/ 0 w 171"/>
                  <a:gd name="T39" fmla="*/ 0 h 172"/>
                  <a:gd name="T40" fmla="*/ 0 w 171"/>
                  <a:gd name="T41" fmla="*/ 0 h 172"/>
                  <a:gd name="T42" fmla="*/ 0 w 171"/>
                  <a:gd name="T43" fmla="*/ 0 h 172"/>
                  <a:gd name="T44" fmla="*/ 0 w 171"/>
                  <a:gd name="T45" fmla="*/ 0 h 172"/>
                  <a:gd name="T46" fmla="*/ 0 w 171"/>
                  <a:gd name="T47" fmla="*/ 0 h 172"/>
                  <a:gd name="T48" fmla="*/ 0 w 171"/>
                  <a:gd name="T49" fmla="*/ 0 h 17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71"/>
                  <a:gd name="T76" fmla="*/ 0 h 172"/>
                  <a:gd name="T77" fmla="*/ 171 w 171"/>
                  <a:gd name="T78" fmla="*/ 172 h 17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71" h="172">
                    <a:moveTo>
                      <a:pt x="129" y="12"/>
                    </a:moveTo>
                    <a:lnTo>
                      <a:pt x="114" y="4"/>
                    </a:lnTo>
                    <a:lnTo>
                      <a:pt x="96" y="0"/>
                    </a:lnTo>
                    <a:lnTo>
                      <a:pt x="81" y="0"/>
                    </a:lnTo>
                    <a:lnTo>
                      <a:pt x="65" y="4"/>
                    </a:lnTo>
                    <a:lnTo>
                      <a:pt x="49" y="10"/>
                    </a:lnTo>
                    <a:lnTo>
                      <a:pt x="34" y="18"/>
                    </a:lnTo>
                    <a:lnTo>
                      <a:pt x="22" y="30"/>
                    </a:lnTo>
                    <a:lnTo>
                      <a:pt x="12" y="43"/>
                    </a:lnTo>
                    <a:lnTo>
                      <a:pt x="0" y="77"/>
                    </a:lnTo>
                    <a:lnTo>
                      <a:pt x="4" y="108"/>
                    </a:lnTo>
                    <a:lnTo>
                      <a:pt x="18" y="139"/>
                    </a:lnTo>
                    <a:lnTo>
                      <a:pt x="43" y="161"/>
                    </a:lnTo>
                    <a:lnTo>
                      <a:pt x="59" y="168"/>
                    </a:lnTo>
                    <a:lnTo>
                      <a:pt x="75" y="172"/>
                    </a:lnTo>
                    <a:lnTo>
                      <a:pt x="92" y="172"/>
                    </a:lnTo>
                    <a:lnTo>
                      <a:pt x="108" y="168"/>
                    </a:lnTo>
                    <a:lnTo>
                      <a:pt x="124" y="163"/>
                    </a:lnTo>
                    <a:lnTo>
                      <a:pt x="137" y="155"/>
                    </a:lnTo>
                    <a:lnTo>
                      <a:pt x="151" y="143"/>
                    </a:lnTo>
                    <a:lnTo>
                      <a:pt x="161" y="129"/>
                    </a:lnTo>
                    <a:lnTo>
                      <a:pt x="171" y="96"/>
                    </a:lnTo>
                    <a:lnTo>
                      <a:pt x="169" y="65"/>
                    </a:lnTo>
                    <a:lnTo>
                      <a:pt x="155" y="34"/>
                    </a:lnTo>
                    <a:lnTo>
                      <a:pt x="129" y="12"/>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67" name="Freeform 72"/>
              <p:cNvSpPr>
                <a:spLocks/>
              </p:cNvSpPr>
              <p:nvPr/>
            </p:nvSpPr>
            <p:spPr bwMode="auto">
              <a:xfrm>
                <a:off x="3512" y="2602"/>
                <a:ext cx="32" cy="30"/>
              </a:xfrm>
              <a:custGeom>
                <a:avLst/>
                <a:gdLst>
                  <a:gd name="T0" fmla="*/ 0 w 170"/>
                  <a:gd name="T1" fmla="*/ 0 h 170"/>
                  <a:gd name="T2" fmla="*/ 0 w 170"/>
                  <a:gd name="T3" fmla="*/ 0 h 170"/>
                  <a:gd name="T4" fmla="*/ 0 w 170"/>
                  <a:gd name="T5" fmla="*/ 0 h 170"/>
                  <a:gd name="T6" fmla="*/ 0 w 170"/>
                  <a:gd name="T7" fmla="*/ 0 h 170"/>
                  <a:gd name="T8" fmla="*/ 0 w 170"/>
                  <a:gd name="T9" fmla="*/ 0 h 170"/>
                  <a:gd name="T10" fmla="*/ 0 w 170"/>
                  <a:gd name="T11" fmla="*/ 0 h 170"/>
                  <a:gd name="T12" fmla="*/ 0 w 170"/>
                  <a:gd name="T13" fmla="*/ 0 h 170"/>
                  <a:gd name="T14" fmla="*/ 0 w 170"/>
                  <a:gd name="T15" fmla="*/ 0 h 170"/>
                  <a:gd name="T16" fmla="*/ 0 w 170"/>
                  <a:gd name="T17" fmla="*/ 0 h 170"/>
                  <a:gd name="T18" fmla="*/ 0 w 170"/>
                  <a:gd name="T19" fmla="*/ 0 h 170"/>
                  <a:gd name="T20" fmla="*/ 0 w 170"/>
                  <a:gd name="T21" fmla="*/ 0 h 170"/>
                  <a:gd name="T22" fmla="*/ 0 w 170"/>
                  <a:gd name="T23" fmla="*/ 0 h 170"/>
                  <a:gd name="T24" fmla="*/ 0 w 170"/>
                  <a:gd name="T25" fmla="*/ 0 h 170"/>
                  <a:gd name="T26" fmla="*/ 0 w 170"/>
                  <a:gd name="T27" fmla="*/ 0 h 170"/>
                  <a:gd name="T28" fmla="*/ 0 w 170"/>
                  <a:gd name="T29" fmla="*/ 0 h 170"/>
                  <a:gd name="T30" fmla="*/ 0 w 170"/>
                  <a:gd name="T31" fmla="*/ 0 h 170"/>
                  <a:gd name="T32" fmla="*/ 0 w 170"/>
                  <a:gd name="T33" fmla="*/ 0 h 170"/>
                  <a:gd name="T34" fmla="*/ 0 w 170"/>
                  <a:gd name="T35" fmla="*/ 0 h 170"/>
                  <a:gd name="T36" fmla="*/ 0 w 170"/>
                  <a:gd name="T37" fmla="*/ 0 h 170"/>
                  <a:gd name="T38" fmla="*/ 0 w 170"/>
                  <a:gd name="T39" fmla="*/ 0 h 170"/>
                  <a:gd name="T40" fmla="*/ 0 w 170"/>
                  <a:gd name="T41" fmla="*/ 0 h 170"/>
                  <a:gd name="T42" fmla="*/ 0 w 170"/>
                  <a:gd name="T43" fmla="*/ 0 h 170"/>
                  <a:gd name="T44" fmla="*/ 0 w 170"/>
                  <a:gd name="T45" fmla="*/ 0 h 170"/>
                  <a:gd name="T46" fmla="*/ 0 w 170"/>
                  <a:gd name="T47" fmla="*/ 0 h 170"/>
                  <a:gd name="T48" fmla="*/ 0 w 170"/>
                  <a:gd name="T49" fmla="*/ 0 h 170"/>
                  <a:gd name="T50" fmla="*/ 0 w 170"/>
                  <a:gd name="T51" fmla="*/ 0 h 170"/>
                  <a:gd name="T52" fmla="*/ 0 w 170"/>
                  <a:gd name="T53" fmla="*/ 0 h 170"/>
                  <a:gd name="T54" fmla="*/ 0 w 170"/>
                  <a:gd name="T55" fmla="*/ 0 h 170"/>
                  <a:gd name="T56" fmla="*/ 0 w 170"/>
                  <a:gd name="T57" fmla="*/ 0 h 170"/>
                  <a:gd name="T58" fmla="*/ 0 w 170"/>
                  <a:gd name="T59" fmla="*/ 0 h 170"/>
                  <a:gd name="T60" fmla="*/ 0 w 170"/>
                  <a:gd name="T61" fmla="*/ 0 h 170"/>
                  <a:gd name="T62" fmla="*/ 0 w 170"/>
                  <a:gd name="T63" fmla="*/ 0 h 170"/>
                  <a:gd name="T64" fmla="*/ 0 w 170"/>
                  <a:gd name="T65" fmla="*/ 0 h 17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70"/>
                  <a:gd name="T100" fmla="*/ 0 h 170"/>
                  <a:gd name="T101" fmla="*/ 170 w 170"/>
                  <a:gd name="T102" fmla="*/ 170 h 17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70" h="170">
                    <a:moveTo>
                      <a:pt x="84" y="0"/>
                    </a:moveTo>
                    <a:lnTo>
                      <a:pt x="66" y="2"/>
                    </a:lnTo>
                    <a:lnTo>
                      <a:pt x="51" y="6"/>
                    </a:lnTo>
                    <a:lnTo>
                      <a:pt x="37" y="15"/>
                    </a:lnTo>
                    <a:lnTo>
                      <a:pt x="25" y="25"/>
                    </a:lnTo>
                    <a:lnTo>
                      <a:pt x="14" y="39"/>
                    </a:lnTo>
                    <a:lnTo>
                      <a:pt x="6" y="53"/>
                    </a:lnTo>
                    <a:lnTo>
                      <a:pt x="2" y="68"/>
                    </a:lnTo>
                    <a:lnTo>
                      <a:pt x="0" y="86"/>
                    </a:lnTo>
                    <a:lnTo>
                      <a:pt x="2" y="103"/>
                    </a:lnTo>
                    <a:lnTo>
                      <a:pt x="6" y="119"/>
                    </a:lnTo>
                    <a:lnTo>
                      <a:pt x="14" y="133"/>
                    </a:lnTo>
                    <a:lnTo>
                      <a:pt x="25" y="145"/>
                    </a:lnTo>
                    <a:lnTo>
                      <a:pt x="37" y="156"/>
                    </a:lnTo>
                    <a:lnTo>
                      <a:pt x="51" y="164"/>
                    </a:lnTo>
                    <a:lnTo>
                      <a:pt x="66" y="168"/>
                    </a:lnTo>
                    <a:lnTo>
                      <a:pt x="84" y="170"/>
                    </a:lnTo>
                    <a:lnTo>
                      <a:pt x="102" y="168"/>
                    </a:lnTo>
                    <a:lnTo>
                      <a:pt x="117" y="164"/>
                    </a:lnTo>
                    <a:lnTo>
                      <a:pt x="131" y="156"/>
                    </a:lnTo>
                    <a:lnTo>
                      <a:pt x="145" y="145"/>
                    </a:lnTo>
                    <a:lnTo>
                      <a:pt x="154" y="133"/>
                    </a:lnTo>
                    <a:lnTo>
                      <a:pt x="164" y="119"/>
                    </a:lnTo>
                    <a:lnTo>
                      <a:pt x="168" y="103"/>
                    </a:lnTo>
                    <a:lnTo>
                      <a:pt x="170" y="86"/>
                    </a:lnTo>
                    <a:lnTo>
                      <a:pt x="168" y="68"/>
                    </a:lnTo>
                    <a:lnTo>
                      <a:pt x="164" y="53"/>
                    </a:lnTo>
                    <a:lnTo>
                      <a:pt x="154" y="39"/>
                    </a:lnTo>
                    <a:lnTo>
                      <a:pt x="145" y="25"/>
                    </a:lnTo>
                    <a:lnTo>
                      <a:pt x="131" y="15"/>
                    </a:lnTo>
                    <a:lnTo>
                      <a:pt x="117" y="6"/>
                    </a:lnTo>
                    <a:lnTo>
                      <a:pt x="102" y="2"/>
                    </a:lnTo>
                    <a:lnTo>
                      <a:pt x="84"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68" name="Freeform 73"/>
              <p:cNvSpPr>
                <a:spLocks/>
              </p:cNvSpPr>
              <p:nvPr/>
            </p:nvSpPr>
            <p:spPr bwMode="auto">
              <a:xfrm>
                <a:off x="3582" y="2585"/>
                <a:ext cx="30" cy="31"/>
              </a:xfrm>
              <a:custGeom>
                <a:avLst/>
                <a:gdLst>
                  <a:gd name="T0" fmla="*/ 0 w 170"/>
                  <a:gd name="T1" fmla="*/ 0 h 172"/>
                  <a:gd name="T2" fmla="*/ 0 w 170"/>
                  <a:gd name="T3" fmla="*/ 0 h 172"/>
                  <a:gd name="T4" fmla="*/ 0 w 170"/>
                  <a:gd name="T5" fmla="*/ 0 h 172"/>
                  <a:gd name="T6" fmla="*/ 0 w 170"/>
                  <a:gd name="T7" fmla="*/ 0 h 172"/>
                  <a:gd name="T8" fmla="*/ 0 w 170"/>
                  <a:gd name="T9" fmla="*/ 0 h 172"/>
                  <a:gd name="T10" fmla="*/ 0 w 170"/>
                  <a:gd name="T11" fmla="*/ 0 h 172"/>
                  <a:gd name="T12" fmla="*/ 0 w 170"/>
                  <a:gd name="T13" fmla="*/ 0 h 172"/>
                  <a:gd name="T14" fmla="*/ 0 w 170"/>
                  <a:gd name="T15" fmla="*/ 0 h 172"/>
                  <a:gd name="T16" fmla="*/ 0 w 170"/>
                  <a:gd name="T17" fmla="*/ 0 h 172"/>
                  <a:gd name="T18" fmla="*/ 0 w 170"/>
                  <a:gd name="T19" fmla="*/ 0 h 172"/>
                  <a:gd name="T20" fmla="*/ 0 w 170"/>
                  <a:gd name="T21" fmla="*/ 0 h 172"/>
                  <a:gd name="T22" fmla="*/ 0 w 170"/>
                  <a:gd name="T23" fmla="*/ 0 h 172"/>
                  <a:gd name="T24" fmla="*/ 0 w 170"/>
                  <a:gd name="T25" fmla="*/ 0 h 172"/>
                  <a:gd name="T26" fmla="*/ 0 w 170"/>
                  <a:gd name="T27" fmla="*/ 0 h 172"/>
                  <a:gd name="T28" fmla="*/ 0 w 170"/>
                  <a:gd name="T29" fmla="*/ 0 h 172"/>
                  <a:gd name="T30" fmla="*/ 0 w 170"/>
                  <a:gd name="T31" fmla="*/ 0 h 172"/>
                  <a:gd name="T32" fmla="*/ 0 w 170"/>
                  <a:gd name="T33" fmla="*/ 0 h 172"/>
                  <a:gd name="T34" fmla="*/ 0 w 170"/>
                  <a:gd name="T35" fmla="*/ 0 h 172"/>
                  <a:gd name="T36" fmla="*/ 0 w 170"/>
                  <a:gd name="T37" fmla="*/ 0 h 172"/>
                  <a:gd name="T38" fmla="*/ 0 w 170"/>
                  <a:gd name="T39" fmla="*/ 0 h 172"/>
                  <a:gd name="T40" fmla="*/ 0 w 170"/>
                  <a:gd name="T41" fmla="*/ 0 h 172"/>
                  <a:gd name="T42" fmla="*/ 0 w 170"/>
                  <a:gd name="T43" fmla="*/ 0 h 172"/>
                  <a:gd name="T44" fmla="*/ 0 w 170"/>
                  <a:gd name="T45" fmla="*/ 0 h 172"/>
                  <a:gd name="T46" fmla="*/ 0 w 170"/>
                  <a:gd name="T47" fmla="*/ 0 h 172"/>
                  <a:gd name="T48" fmla="*/ 0 w 170"/>
                  <a:gd name="T49" fmla="*/ 0 h 17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70"/>
                  <a:gd name="T76" fmla="*/ 0 h 172"/>
                  <a:gd name="T77" fmla="*/ 170 w 170"/>
                  <a:gd name="T78" fmla="*/ 172 h 17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70" h="172">
                    <a:moveTo>
                      <a:pt x="43" y="12"/>
                    </a:moveTo>
                    <a:lnTo>
                      <a:pt x="18" y="33"/>
                    </a:lnTo>
                    <a:lnTo>
                      <a:pt x="4" y="64"/>
                    </a:lnTo>
                    <a:lnTo>
                      <a:pt x="0" y="96"/>
                    </a:lnTo>
                    <a:lnTo>
                      <a:pt x="12" y="129"/>
                    </a:lnTo>
                    <a:lnTo>
                      <a:pt x="22" y="143"/>
                    </a:lnTo>
                    <a:lnTo>
                      <a:pt x="33" y="154"/>
                    </a:lnTo>
                    <a:lnTo>
                      <a:pt x="47" y="162"/>
                    </a:lnTo>
                    <a:lnTo>
                      <a:pt x="63" y="168"/>
                    </a:lnTo>
                    <a:lnTo>
                      <a:pt x="78" y="172"/>
                    </a:lnTo>
                    <a:lnTo>
                      <a:pt x="96" y="172"/>
                    </a:lnTo>
                    <a:lnTo>
                      <a:pt x="112" y="168"/>
                    </a:lnTo>
                    <a:lnTo>
                      <a:pt x="127" y="160"/>
                    </a:lnTo>
                    <a:lnTo>
                      <a:pt x="153" y="139"/>
                    </a:lnTo>
                    <a:lnTo>
                      <a:pt x="166" y="107"/>
                    </a:lnTo>
                    <a:lnTo>
                      <a:pt x="170" y="76"/>
                    </a:lnTo>
                    <a:lnTo>
                      <a:pt x="159" y="43"/>
                    </a:lnTo>
                    <a:lnTo>
                      <a:pt x="149" y="29"/>
                    </a:lnTo>
                    <a:lnTo>
                      <a:pt x="137" y="17"/>
                    </a:lnTo>
                    <a:lnTo>
                      <a:pt x="123" y="10"/>
                    </a:lnTo>
                    <a:lnTo>
                      <a:pt x="108" y="4"/>
                    </a:lnTo>
                    <a:lnTo>
                      <a:pt x="92" y="0"/>
                    </a:lnTo>
                    <a:lnTo>
                      <a:pt x="75" y="0"/>
                    </a:lnTo>
                    <a:lnTo>
                      <a:pt x="59" y="4"/>
                    </a:lnTo>
                    <a:lnTo>
                      <a:pt x="43" y="12"/>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69" name="Freeform 74"/>
              <p:cNvSpPr>
                <a:spLocks/>
              </p:cNvSpPr>
              <p:nvPr/>
            </p:nvSpPr>
            <p:spPr bwMode="auto">
              <a:xfrm>
                <a:off x="3633" y="2535"/>
                <a:ext cx="30" cy="32"/>
              </a:xfrm>
              <a:custGeom>
                <a:avLst/>
                <a:gdLst>
                  <a:gd name="T0" fmla="*/ 0 w 170"/>
                  <a:gd name="T1" fmla="*/ 0 h 172"/>
                  <a:gd name="T2" fmla="*/ 0 w 170"/>
                  <a:gd name="T3" fmla="*/ 0 h 172"/>
                  <a:gd name="T4" fmla="*/ 0 w 170"/>
                  <a:gd name="T5" fmla="*/ 0 h 172"/>
                  <a:gd name="T6" fmla="*/ 0 w 170"/>
                  <a:gd name="T7" fmla="*/ 0 h 172"/>
                  <a:gd name="T8" fmla="*/ 0 w 170"/>
                  <a:gd name="T9" fmla="*/ 0 h 172"/>
                  <a:gd name="T10" fmla="*/ 0 w 170"/>
                  <a:gd name="T11" fmla="*/ 0 h 172"/>
                  <a:gd name="T12" fmla="*/ 0 w 170"/>
                  <a:gd name="T13" fmla="*/ 0 h 172"/>
                  <a:gd name="T14" fmla="*/ 0 w 170"/>
                  <a:gd name="T15" fmla="*/ 0 h 172"/>
                  <a:gd name="T16" fmla="*/ 0 w 170"/>
                  <a:gd name="T17" fmla="*/ 0 h 172"/>
                  <a:gd name="T18" fmla="*/ 0 w 170"/>
                  <a:gd name="T19" fmla="*/ 0 h 172"/>
                  <a:gd name="T20" fmla="*/ 0 w 170"/>
                  <a:gd name="T21" fmla="*/ 0 h 172"/>
                  <a:gd name="T22" fmla="*/ 0 w 170"/>
                  <a:gd name="T23" fmla="*/ 0 h 172"/>
                  <a:gd name="T24" fmla="*/ 0 w 170"/>
                  <a:gd name="T25" fmla="*/ 0 h 172"/>
                  <a:gd name="T26" fmla="*/ 0 w 170"/>
                  <a:gd name="T27" fmla="*/ 0 h 172"/>
                  <a:gd name="T28" fmla="*/ 0 w 170"/>
                  <a:gd name="T29" fmla="*/ 0 h 172"/>
                  <a:gd name="T30" fmla="*/ 0 w 170"/>
                  <a:gd name="T31" fmla="*/ 0 h 172"/>
                  <a:gd name="T32" fmla="*/ 0 w 170"/>
                  <a:gd name="T33" fmla="*/ 0 h 172"/>
                  <a:gd name="T34" fmla="*/ 0 w 170"/>
                  <a:gd name="T35" fmla="*/ 0 h 172"/>
                  <a:gd name="T36" fmla="*/ 0 w 170"/>
                  <a:gd name="T37" fmla="*/ 0 h 172"/>
                  <a:gd name="T38" fmla="*/ 0 w 170"/>
                  <a:gd name="T39" fmla="*/ 0 h 172"/>
                  <a:gd name="T40" fmla="*/ 0 w 170"/>
                  <a:gd name="T41" fmla="*/ 0 h 172"/>
                  <a:gd name="T42" fmla="*/ 0 w 170"/>
                  <a:gd name="T43" fmla="*/ 0 h 172"/>
                  <a:gd name="T44" fmla="*/ 0 w 170"/>
                  <a:gd name="T45" fmla="*/ 0 h 172"/>
                  <a:gd name="T46" fmla="*/ 0 w 170"/>
                  <a:gd name="T47" fmla="*/ 0 h 172"/>
                  <a:gd name="T48" fmla="*/ 0 w 170"/>
                  <a:gd name="T49" fmla="*/ 0 h 17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70"/>
                  <a:gd name="T76" fmla="*/ 0 h 172"/>
                  <a:gd name="T77" fmla="*/ 170 w 170"/>
                  <a:gd name="T78" fmla="*/ 172 h 17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70" h="172">
                    <a:moveTo>
                      <a:pt x="12" y="43"/>
                    </a:moveTo>
                    <a:lnTo>
                      <a:pt x="0" y="76"/>
                    </a:lnTo>
                    <a:lnTo>
                      <a:pt x="4" y="108"/>
                    </a:lnTo>
                    <a:lnTo>
                      <a:pt x="17" y="139"/>
                    </a:lnTo>
                    <a:lnTo>
                      <a:pt x="43" y="160"/>
                    </a:lnTo>
                    <a:lnTo>
                      <a:pt x="58" y="168"/>
                    </a:lnTo>
                    <a:lnTo>
                      <a:pt x="74" y="172"/>
                    </a:lnTo>
                    <a:lnTo>
                      <a:pt x="92" y="172"/>
                    </a:lnTo>
                    <a:lnTo>
                      <a:pt x="107" y="168"/>
                    </a:lnTo>
                    <a:lnTo>
                      <a:pt x="123" y="162"/>
                    </a:lnTo>
                    <a:lnTo>
                      <a:pt x="137" y="154"/>
                    </a:lnTo>
                    <a:lnTo>
                      <a:pt x="150" y="143"/>
                    </a:lnTo>
                    <a:lnTo>
                      <a:pt x="160" y="129"/>
                    </a:lnTo>
                    <a:lnTo>
                      <a:pt x="170" y="96"/>
                    </a:lnTo>
                    <a:lnTo>
                      <a:pt x="168" y="65"/>
                    </a:lnTo>
                    <a:lnTo>
                      <a:pt x="154" y="33"/>
                    </a:lnTo>
                    <a:lnTo>
                      <a:pt x="129" y="12"/>
                    </a:lnTo>
                    <a:lnTo>
                      <a:pt x="113" y="4"/>
                    </a:lnTo>
                    <a:lnTo>
                      <a:pt x="96" y="0"/>
                    </a:lnTo>
                    <a:lnTo>
                      <a:pt x="80" y="0"/>
                    </a:lnTo>
                    <a:lnTo>
                      <a:pt x="64" y="4"/>
                    </a:lnTo>
                    <a:lnTo>
                      <a:pt x="49" y="10"/>
                    </a:lnTo>
                    <a:lnTo>
                      <a:pt x="33" y="18"/>
                    </a:lnTo>
                    <a:lnTo>
                      <a:pt x="21" y="29"/>
                    </a:lnTo>
                    <a:lnTo>
                      <a:pt x="12" y="43"/>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70" name="Freeform 75"/>
              <p:cNvSpPr>
                <a:spLocks/>
              </p:cNvSpPr>
              <p:nvPr/>
            </p:nvSpPr>
            <p:spPr bwMode="auto">
              <a:xfrm>
                <a:off x="3653" y="2468"/>
                <a:ext cx="31" cy="31"/>
              </a:xfrm>
              <a:custGeom>
                <a:avLst/>
                <a:gdLst>
                  <a:gd name="T0" fmla="*/ 0 w 170"/>
                  <a:gd name="T1" fmla="*/ 0 h 173"/>
                  <a:gd name="T2" fmla="*/ 0 w 170"/>
                  <a:gd name="T3" fmla="*/ 0 h 173"/>
                  <a:gd name="T4" fmla="*/ 0 w 170"/>
                  <a:gd name="T5" fmla="*/ 0 h 173"/>
                  <a:gd name="T6" fmla="*/ 0 w 170"/>
                  <a:gd name="T7" fmla="*/ 0 h 173"/>
                  <a:gd name="T8" fmla="*/ 0 w 170"/>
                  <a:gd name="T9" fmla="*/ 0 h 173"/>
                  <a:gd name="T10" fmla="*/ 0 w 170"/>
                  <a:gd name="T11" fmla="*/ 0 h 173"/>
                  <a:gd name="T12" fmla="*/ 0 w 170"/>
                  <a:gd name="T13" fmla="*/ 0 h 173"/>
                  <a:gd name="T14" fmla="*/ 0 w 170"/>
                  <a:gd name="T15" fmla="*/ 0 h 173"/>
                  <a:gd name="T16" fmla="*/ 0 w 170"/>
                  <a:gd name="T17" fmla="*/ 0 h 173"/>
                  <a:gd name="T18" fmla="*/ 0 w 170"/>
                  <a:gd name="T19" fmla="*/ 0 h 173"/>
                  <a:gd name="T20" fmla="*/ 0 w 170"/>
                  <a:gd name="T21" fmla="*/ 0 h 173"/>
                  <a:gd name="T22" fmla="*/ 0 w 170"/>
                  <a:gd name="T23" fmla="*/ 0 h 173"/>
                  <a:gd name="T24" fmla="*/ 0 w 170"/>
                  <a:gd name="T25" fmla="*/ 0 h 173"/>
                  <a:gd name="T26" fmla="*/ 0 w 170"/>
                  <a:gd name="T27" fmla="*/ 0 h 173"/>
                  <a:gd name="T28" fmla="*/ 0 w 170"/>
                  <a:gd name="T29" fmla="*/ 0 h 173"/>
                  <a:gd name="T30" fmla="*/ 0 w 170"/>
                  <a:gd name="T31" fmla="*/ 0 h 173"/>
                  <a:gd name="T32" fmla="*/ 0 w 170"/>
                  <a:gd name="T33" fmla="*/ 0 h 173"/>
                  <a:gd name="T34" fmla="*/ 0 w 170"/>
                  <a:gd name="T35" fmla="*/ 0 h 173"/>
                  <a:gd name="T36" fmla="*/ 0 w 170"/>
                  <a:gd name="T37" fmla="*/ 0 h 173"/>
                  <a:gd name="T38" fmla="*/ 0 w 170"/>
                  <a:gd name="T39" fmla="*/ 0 h 173"/>
                  <a:gd name="T40" fmla="*/ 0 w 170"/>
                  <a:gd name="T41" fmla="*/ 0 h 173"/>
                  <a:gd name="T42" fmla="*/ 0 w 170"/>
                  <a:gd name="T43" fmla="*/ 0 h 173"/>
                  <a:gd name="T44" fmla="*/ 0 w 170"/>
                  <a:gd name="T45" fmla="*/ 0 h 173"/>
                  <a:gd name="T46" fmla="*/ 0 w 170"/>
                  <a:gd name="T47" fmla="*/ 0 h 173"/>
                  <a:gd name="T48" fmla="*/ 0 w 170"/>
                  <a:gd name="T49" fmla="*/ 0 h 173"/>
                  <a:gd name="T50" fmla="*/ 0 w 170"/>
                  <a:gd name="T51" fmla="*/ 0 h 173"/>
                  <a:gd name="T52" fmla="*/ 0 w 170"/>
                  <a:gd name="T53" fmla="*/ 0 h 173"/>
                  <a:gd name="T54" fmla="*/ 0 w 170"/>
                  <a:gd name="T55" fmla="*/ 0 h 173"/>
                  <a:gd name="T56" fmla="*/ 0 w 170"/>
                  <a:gd name="T57" fmla="*/ 0 h 173"/>
                  <a:gd name="T58" fmla="*/ 0 w 170"/>
                  <a:gd name="T59" fmla="*/ 0 h 173"/>
                  <a:gd name="T60" fmla="*/ 0 w 170"/>
                  <a:gd name="T61" fmla="*/ 0 h 173"/>
                  <a:gd name="T62" fmla="*/ 0 w 170"/>
                  <a:gd name="T63" fmla="*/ 0 h 173"/>
                  <a:gd name="T64" fmla="*/ 0 w 170"/>
                  <a:gd name="T65" fmla="*/ 0 h 17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70"/>
                  <a:gd name="T100" fmla="*/ 0 h 173"/>
                  <a:gd name="T101" fmla="*/ 170 w 170"/>
                  <a:gd name="T102" fmla="*/ 173 h 17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70" h="173">
                    <a:moveTo>
                      <a:pt x="0" y="87"/>
                    </a:moveTo>
                    <a:lnTo>
                      <a:pt x="2" y="104"/>
                    </a:lnTo>
                    <a:lnTo>
                      <a:pt x="6" y="120"/>
                    </a:lnTo>
                    <a:lnTo>
                      <a:pt x="14" y="133"/>
                    </a:lnTo>
                    <a:lnTo>
                      <a:pt x="26" y="147"/>
                    </a:lnTo>
                    <a:lnTo>
                      <a:pt x="37" y="157"/>
                    </a:lnTo>
                    <a:lnTo>
                      <a:pt x="53" y="165"/>
                    </a:lnTo>
                    <a:lnTo>
                      <a:pt x="69" y="171"/>
                    </a:lnTo>
                    <a:lnTo>
                      <a:pt x="86" y="173"/>
                    </a:lnTo>
                    <a:lnTo>
                      <a:pt x="104" y="171"/>
                    </a:lnTo>
                    <a:lnTo>
                      <a:pt x="120" y="165"/>
                    </a:lnTo>
                    <a:lnTo>
                      <a:pt x="133" y="157"/>
                    </a:lnTo>
                    <a:lnTo>
                      <a:pt x="147" y="147"/>
                    </a:lnTo>
                    <a:lnTo>
                      <a:pt x="157" y="133"/>
                    </a:lnTo>
                    <a:lnTo>
                      <a:pt x="165" y="120"/>
                    </a:lnTo>
                    <a:lnTo>
                      <a:pt x="169" y="104"/>
                    </a:lnTo>
                    <a:lnTo>
                      <a:pt x="170" y="87"/>
                    </a:lnTo>
                    <a:lnTo>
                      <a:pt x="169" y="69"/>
                    </a:lnTo>
                    <a:lnTo>
                      <a:pt x="165" y="53"/>
                    </a:lnTo>
                    <a:lnTo>
                      <a:pt x="157" y="40"/>
                    </a:lnTo>
                    <a:lnTo>
                      <a:pt x="147" y="26"/>
                    </a:lnTo>
                    <a:lnTo>
                      <a:pt x="133" y="16"/>
                    </a:lnTo>
                    <a:lnTo>
                      <a:pt x="120" y="6"/>
                    </a:lnTo>
                    <a:lnTo>
                      <a:pt x="104" y="2"/>
                    </a:lnTo>
                    <a:lnTo>
                      <a:pt x="86" y="0"/>
                    </a:lnTo>
                    <a:lnTo>
                      <a:pt x="69" y="2"/>
                    </a:lnTo>
                    <a:lnTo>
                      <a:pt x="53" y="6"/>
                    </a:lnTo>
                    <a:lnTo>
                      <a:pt x="37" y="16"/>
                    </a:lnTo>
                    <a:lnTo>
                      <a:pt x="26" y="26"/>
                    </a:lnTo>
                    <a:lnTo>
                      <a:pt x="14" y="40"/>
                    </a:lnTo>
                    <a:lnTo>
                      <a:pt x="6" y="53"/>
                    </a:lnTo>
                    <a:lnTo>
                      <a:pt x="2" y="69"/>
                    </a:lnTo>
                    <a:lnTo>
                      <a:pt x="0" y="87"/>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71" name="Freeform 76"/>
              <p:cNvSpPr>
                <a:spLocks/>
              </p:cNvSpPr>
              <p:nvPr/>
            </p:nvSpPr>
            <p:spPr bwMode="auto">
              <a:xfrm>
                <a:off x="3636" y="2398"/>
                <a:ext cx="31" cy="31"/>
              </a:xfrm>
              <a:custGeom>
                <a:avLst/>
                <a:gdLst>
                  <a:gd name="T0" fmla="*/ 0 w 173"/>
                  <a:gd name="T1" fmla="*/ 0 h 172"/>
                  <a:gd name="T2" fmla="*/ 0 w 173"/>
                  <a:gd name="T3" fmla="*/ 0 h 172"/>
                  <a:gd name="T4" fmla="*/ 0 w 173"/>
                  <a:gd name="T5" fmla="*/ 0 h 172"/>
                  <a:gd name="T6" fmla="*/ 0 w 173"/>
                  <a:gd name="T7" fmla="*/ 0 h 172"/>
                  <a:gd name="T8" fmla="*/ 0 w 173"/>
                  <a:gd name="T9" fmla="*/ 0 h 172"/>
                  <a:gd name="T10" fmla="*/ 0 w 173"/>
                  <a:gd name="T11" fmla="*/ 0 h 172"/>
                  <a:gd name="T12" fmla="*/ 0 w 173"/>
                  <a:gd name="T13" fmla="*/ 0 h 172"/>
                  <a:gd name="T14" fmla="*/ 0 w 173"/>
                  <a:gd name="T15" fmla="*/ 0 h 172"/>
                  <a:gd name="T16" fmla="*/ 0 w 173"/>
                  <a:gd name="T17" fmla="*/ 0 h 172"/>
                  <a:gd name="T18" fmla="*/ 0 w 173"/>
                  <a:gd name="T19" fmla="*/ 0 h 172"/>
                  <a:gd name="T20" fmla="*/ 0 w 173"/>
                  <a:gd name="T21" fmla="*/ 0 h 172"/>
                  <a:gd name="T22" fmla="*/ 0 w 173"/>
                  <a:gd name="T23" fmla="*/ 0 h 172"/>
                  <a:gd name="T24" fmla="*/ 0 w 173"/>
                  <a:gd name="T25" fmla="*/ 0 h 172"/>
                  <a:gd name="T26" fmla="*/ 0 w 173"/>
                  <a:gd name="T27" fmla="*/ 0 h 172"/>
                  <a:gd name="T28" fmla="*/ 0 w 173"/>
                  <a:gd name="T29" fmla="*/ 0 h 172"/>
                  <a:gd name="T30" fmla="*/ 0 w 173"/>
                  <a:gd name="T31" fmla="*/ 0 h 172"/>
                  <a:gd name="T32" fmla="*/ 0 w 173"/>
                  <a:gd name="T33" fmla="*/ 0 h 172"/>
                  <a:gd name="T34" fmla="*/ 0 w 173"/>
                  <a:gd name="T35" fmla="*/ 0 h 172"/>
                  <a:gd name="T36" fmla="*/ 0 w 173"/>
                  <a:gd name="T37" fmla="*/ 0 h 172"/>
                  <a:gd name="T38" fmla="*/ 0 w 173"/>
                  <a:gd name="T39" fmla="*/ 0 h 172"/>
                  <a:gd name="T40" fmla="*/ 0 w 173"/>
                  <a:gd name="T41" fmla="*/ 0 h 172"/>
                  <a:gd name="T42" fmla="*/ 0 w 173"/>
                  <a:gd name="T43" fmla="*/ 0 h 172"/>
                  <a:gd name="T44" fmla="*/ 0 w 173"/>
                  <a:gd name="T45" fmla="*/ 0 h 172"/>
                  <a:gd name="T46" fmla="*/ 0 w 173"/>
                  <a:gd name="T47" fmla="*/ 0 h 172"/>
                  <a:gd name="T48" fmla="*/ 0 w 173"/>
                  <a:gd name="T49" fmla="*/ 0 h 17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73"/>
                  <a:gd name="T76" fmla="*/ 0 h 172"/>
                  <a:gd name="T77" fmla="*/ 173 w 173"/>
                  <a:gd name="T78" fmla="*/ 172 h 17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73" h="172">
                    <a:moveTo>
                      <a:pt x="12" y="129"/>
                    </a:moveTo>
                    <a:lnTo>
                      <a:pt x="22" y="143"/>
                    </a:lnTo>
                    <a:lnTo>
                      <a:pt x="34" y="155"/>
                    </a:lnTo>
                    <a:lnTo>
                      <a:pt x="49" y="162"/>
                    </a:lnTo>
                    <a:lnTo>
                      <a:pt x="65" y="168"/>
                    </a:lnTo>
                    <a:lnTo>
                      <a:pt x="81" y="172"/>
                    </a:lnTo>
                    <a:lnTo>
                      <a:pt x="96" y="172"/>
                    </a:lnTo>
                    <a:lnTo>
                      <a:pt x="114" y="168"/>
                    </a:lnTo>
                    <a:lnTo>
                      <a:pt x="129" y="160"/>
                    </a:lnTo>
                    <a:lnTo>
                      <a:pt x="155" y="139"/>
                    </a:lnTo>
                    <a:lnTo>
                      <a:pt x="169" y="108"/>
                    </a:lnTo>
                    <a:lnTo>
                      <a:pt x="173" y="76"/>
                    </a:lnTo>
                    <a:lnTo>
                      <a:pt x="161" y="43"/>
                    </a:lnTo>
                    <a:lnTo>
                      <a:pt x="151" y="29"/>
                    </a:lnTo>
                    <a:lnTo>
                      <a:pt x="139" y="18"/>
                    </a:lnTo>
                    <a:lnTo>
                      <a:pt x="124" y="10"/>
                    </a:lnTo>
                    <a:lnTo>
                      <a:pt x="108" y="4"/>
                    </a:lnTo>
                    <a:lnTo>
                      <a:pt x="92" y="0"/>
                    </a:lnTo>
                    <a:lnTo>
                      <a:pt x="77" y="0"/>
                    </a:lnTo>
                    <a:lnTo>
                      <a:pt x="59" y="4"/>
                    </a:lnTo>
                    <a:lnTo>
                      <a:pt x="43" y="12"/>
                    </a:lnTo>
                    <a:lnTo>
                      <a:pt x="18" y="33"/>
                    </a:lnTo>
                    <a:lnTo>
                      <a:pt x="4" y="65"/>
                    </a:lnTo>
                    <a:lnTo>
                      <a:pt x="0" y="96"/>
                    </a:lnTo>
                    <a:lnTo>
                      <a:pt x="12" y="129"/>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72" name="Freeform 77"/>
              <p:cNvSpPr>
                <a:spLocks/>
              </p:cNvSpPr>
              <p:nvPr/>
            </p:nvSpPr>
            <p:spPr bwMode="auto">
              <a:xfrm>
                <a:off x="3587" y="2347"/>
                <a:ext cx="31" cy="31"/>
              </a:xfrm>
              <a:custGeom>
                <a:avLst/>
                <a:gdLst>
                  <a:gd name="T0" fmla="*/ 0 w 172"/>
                  <a:gd name="T1" fmla="*/ 0 h 173"/>
                  <a:gd name="T2" fmla="*/ 0 w 172"/>
                  <a:gd name="T3" fmla="*/ 0 h 173"/>
                  <a:gd name="T4" fmla="*/ 0 w 172"/>
                  <a:gd name="T5" fmla="*/ 0 h 173"/>
                  <a:gd name="T6" fmla="*/ 0 w 172"/>
                  <a:gd name="T7" fmla="*/ 0 h 173"/>
                  <a:gd name="T8" fmla="*/ 0 w 172"/>
                  <a:gd name="T9" fmla="*/ 0 h 173"/>
                  <a:gd name="T10" fmla="*/ 0 w 172"/>
                  <a:gd name="T11" fmla="*/ 0 h 173"/>
                  <a:gd name="T12" fmla="*/ 0 w 172"/>
                  <a:gd name="T13" fmla="*/ 0 h 173"/>
                  <a:gd name="T14" fmla="*/ 0 w 172"/>
                  <a:gd name="T15" fmla="*/ 0 h 173"/>
                  <a:gd name="T16" fmla="*/ 0 w 172"/>
                  <a:gd name="T17" fmla="*/ 0 h 173"/>
                  <a:gd name="T18" fmla="*/ 0 w 172"/>
                  <a:gd name="T19" fmla="*/ 0 h 173"/>
                  <a:gd name="T20" fmla="*/ 0 w 172"/>
                  <a:gd name="T21" fmla="*/ 0 h 173"/>
                  <a:gd name="T22" fmla="*/ 0 w 172"/>
                  <a:gd name="T23" fmla="*/ 0 h 173"/>
                  <a:gd name="T24" fmla="*/ 0 w 172"/>
                  <a:gd name="T25" fmla="*/ 0 h 173"/>
                  <a:gd name="T26" fmla="*/ 0 w 172"/>
                  <a:gd name="T27" fmla="*/ 0 h 173"/>
                  <a:gd name="T28" fmla="*/ 0 w 172"/>
                  <a:gd name="T29" fmla="*/ 0 h 173"/>
                  <a:gd name="T30" fmla="*/ 0 w 172"/>
                  <a:gd name="T31" fmla="*/ 0 h 173"/>
                  <a:gd name="T32" fmla="*/ 0 w 172"/>
                  <a:gd name="T33" fmla="*/ 0 h 173"/>
                  <a:gd name="T34" fmla="*/ 0 w 172"/>
                  <a:gd name="T35" fmla="*/ 0 h 173"/>
                  <a:gd name="T36" fmla="*/ 0 w 172"/>
                  <a:gd name="T37" fmla="*/ 0 h 173"/>
                  <a:gd name="T38" fmla="*/ 0 w 172"/>
                  <a:gd name="T39" fmla="*/ 0 h 173"/>
                  <a:gd name="T40" fmla="*/ 0 w 172"/>
                  <a:gd name="T41" fmla="*/ 0 h 173"/>
                  <a:gd name="T42" fmla="*/ 0 w 172"/>
                  <a:gd name="T43" fmla="*/ 0 h 173"/>
                  <a:gd name="T44" fmla="*/ 0 w 172"/>
                  <a:gd name="T45" fmla="*/ 0 h 173"/>
                  <a:gd name="T46" fmla="*/ 0 w 172"/>
                  <a:gd name="T47" fmla="*/ 0 h 173"/>
                  <a:gd name="T48" fmla="*/ 0 w 172"/>
                  <a:gd name="T49" fmla="*/ 0 h 173"/>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72"/>
                  <a:gd name="T76" fmla="*/ 0 h 173"/>
                  <a:gd name="T77" fmla="*/ 172 w 172"/>
                  <a:gd name="T78" fmla="*/ 173 h 173"/>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72" h="173">
                    <a:moveTo>
                      <a:pt x="43" y="161"/>
                    </a:moveTo>
                    <a:lnTo>
                      <a:pt x="58" y="169"/>
                    </a:lnTo>
                    <a:lnTo>
                      <a:pt x="76" y="173"/>
                    </a:lnTo>
                    <a:lnTo>
                      <a:pt x="91" y="173"/>
                    </a:lnTo>
                    <a:lnTo>
                      <a:pt x="107" y="169"/>
                    </a:lnTo>
                    <a:lnTo>
                      <a:pt x="123" y="163"/>
                    </a:lnTo>
                    <a:lnTo>
                      <a:pt x="138" y="155"/>
                    </a:lnTo>
                    <a:lnTo>
                      <a:pt x="150" y="143"/>
                    </a:lnTo>
                    <a:lnTo>
                      <a:pt x="160" y="130"/>
                    </a:lnTo>
                    <a:lnTo>
                      <a:pt x="172" y="96"/>
                    </a:lnTo>
                    <a:lnTo>
                      <a:pt x="168" y="65"/>
                    </a:lnTo>
                    <a:lnTo>
                      <a:pt x="154" y="34"/>
                    </a:lnTo>
                    <a:lnTo>
                      <a:pt x="129" y="12"/>
                    </a:lnTo>
                    <a:lnTo>
                      <a:pt x="113" y="4"/>
                    </a:lnTo>
                    <a:lnTo>
                      <a:pt x="95" y="0"/>
                    </a:lnTo>
                    <a:lnTo>
                      <a:pt x="80" y="0"/>
                    </a:lnTo>
                    <a:lnTo>
                      <a:pt x="64" y="4"/>
                    </a:lnTo>
                    <a:lnTo>
                      <a:pt x="48" y="10"/>
                    </a:lnTo>
                    <a:lnTo>
                      <a:pt x="33" y="18"/>
                    </a:lnTo>
                    <a:lnTo>
                      <a:pt x="21" y="30"/>
                    </a:lnTo>
                    <a:lnTo>
                      <a:pt x="11" y="43"/>
                    </a:lnTo>
                    <a:lnTo>
                      <a:pt x="0" y="77"/>
                    </a:lnTo>
                    <a:lnTo>
                      <a:pt x="3" y="108"/>
                    </a:lnTo>
                    <a:lnTo>
                      <a:pt x="17" y="139"/>
                    </a:lnTo>
                    <a:lnTo>
                      <a:pt x="43" y="161"/>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grpSp>
        <p:nvGrpSpPr>
          <p:cNvPr id="12300" name="Group 78"/>
          <p:cNvGrpSpPr>
            <a:grpSpLocks/>
          </p:cNvGrpSpPr>
          <p:nvPr/>
        </p:nvGrpSpPr>
        <p:grpSpPr bwMode="auto">
          <a:xfrm>
            <a:off x="6310313" y="3455988"/>
            <a:ext cx="1612900" cy="860425"/>
            <a:chOff x="3355" y="1707"/>
            <a:chExt cx="1016" cy="542"/>
          </a:xfrm>
        </p:grpSpPr>
        <p:sp>
          <p:nvSpPr>
            <p:cNvPr id="12331" name="AutoShape 79"/>
            <p:cNvSpPr>
              <a:spLocks noChangeArrowheads="1"/>
            </p:cNvSpPr>
            <p:nvPr/>
          </p:nvSpPr>
          <p:spPr bwMode="auto">
            <a:xfrm>
              <a:off x="3355" y="1707"/>
              <a:ext cx="495" cy="495"/>
            </a:xfrm>
            <a:prstGeom prst="smileyFace">
              <a:avLst>
                <a:gd name="adj" fmla="val -4653"/>
              </a:avLst>
            </a:prstGeom>
            <a:solidFill>
              <a:srgbClr val="C0C0C0"/>
            </a:solidFill>
            <a:ln w="12700">
              <a:solidFill>
                <a:srgbClr val="000000"/>
              </a:solidFill>
              <a:round/>
              <a:headEnd/>
              <a:tailEnd/>
            </a:ln>
          </p:spPr>
          <p:txBody>
            <a:bodyPr wrap="none" anchor="ctr"/>
            <a:lstStyle/>
            <a:p>
              <a:endParaRPr lang="en-US"/>
            </a:p>
          </p:txBody>
        </p:sp>
        <p:grpSp>
          <p:nvGrpSpPr>
            <p:cNvPr id="12332" name="Group 80"/>
            <p:cNvGrpSpPr>
              <a:grpSpLocks/>
            </p:cNvGrpSpPr>
            <p:nvPr/>
          </p:nvGrpSpPr>
          <p:grpSpPr bwMode="auto">
            <a:xfrm>
              <a:off x="3778" y="1712"/>
              <a:ext cx="593" cy="537"/>
              <a:chOff x="2780" y="1585"/>
              <a:chExt cx="668" cy="605"/>
            </a:xfrm>
          </p:grpSpPr>
          <p:sp>
            <p:nvSpPr>
              <p:cNvPr id="12345" name="AutoShape 81"/>
              <p:cNvSpPr>
                <a:spLocks noChangeArrowheads="1"/>
              </p:cNvSpPr>
              <p:nvPr/>
            </p:nvSpPr>
            <p:spPr bwMode="auto">
              <a:xfrm>
                <a:off x="2780" y="1585"/>
                <a:ext cx="558" cy="558"/>
              </a:xfrm>
              <a:prstGeom prst="smileyFace">
                <a:avLst>
                  <a:gd name="adj" fmla="val 602"/>
                </a:avLst>
              </a:prstGeom>
              <a:solidFill>
                <a:srgbClr val="C0C0C0"/>
              </a:solidFill>
              <a:ln w="12700">
                <a:solidFill>
                  <a:srgbClr val="000000"/>
                </a:solidFill>
                <a:round/>
                <a:headEnd/>
                <a:tailEnd/>
              </a:ln>
            </p:spPr>
            <p:txBody>
              <a:bodyPr wrap="none" anchor="ctr"/>
              <a:lstStyle/>
              <a:p>
                <a:endParaRPr lang="en-US"/>
              </a:p>
            </p:txBody>
          </p:sp>
          <p:grpSp>
            <p:nvGrpSpPr>
              <p:cNvPr id="12346" name="Group 82"/>
              <p:cNvGrpSpPr>
                <a:grpSpLocks/>
              </p:cNvGrpSpPr>
              <p:nvPr/>
            </p:nvGrpSpPr>
            <p:grpSpPr bwMode="auto">
              <a:xfrm flipH="1">
                <a:off x="3089" y="1738"/>
                <a:ext cx="359" cy="452"/>
                <a:chOff x="4325" y="1984"/>
                <a:chExt cx="359" cy="452"/>
              </a:xfrm>
            </p:grpSpPr>
            <p:sp>
              <p:nvSpPr>
                <p:cNvPr id="12347" name="Freeform 83"/>
                <p:cNvSpPr>
                  <a:spLocks/>
                </p:cNvSpPr>
                <p:nvPr/>
              </p:nvSpPr>
              <p:spPr bwMode="auto">
                <a:xfrm>
                  <a:off x="4325" y="1984"/>
                  <a:ext cx="359" cy="452"/>
                </a:xfrm>
                <a:custGeom>
                  <a:avLst/>
                  <a:gdLst>
                    <a:gd name="T0" fmla="*/ 5 w 717"/>
                    <a:gd name="T1" fmla="*/ 4 h 906"/>
                    <a:gd name="T2" fmla="*/ 4 w 717"/>
                    <a:gd name="T3" fmla="*/ 5 h 906"/>
                    <a:gd name="T4" fmla="*/ 3 w 717"/>
                    <a:gd name="T5" fmla="*/ 3 h 906"/>
                    <a:gd name="T6" fmla="*/ 3 w 717"/>
                    <a:gd name="T7" fmla="*/ 2 h 906"/>
                    <a:gd name="T8" fmla="*/ 2 w 717"/>
                    <a:gd name="T9" fmla="*/ 1 h 906"/>
                    <a:gd name="T10" fmla="*/ 2 w 717"/>
                    <a:gd name="T11" fmla="*/ 1 h 906"/>
                    <a:gd name="T12" fmla="*/ 1 w 717"/>
                    <a:gd name="T13" fmla="*/ 0 h 906"/>
                    <a:gd name="T14" fmla="*/ 1 w 717"/>
                    <a:gd name="T15" fmla="*/ 0 h 906"/>
                    <a:gd name="T16" fmla="*/ 1 w 717"/>
                    <a:gd name="T17" fmla="*/ 0 h 906"/>
                    <a:gd name="T18" fmla="*/ 1 w 717"/>
                    <a:gd name="T19" fmla="*/ 0 h 906"/>
                    <a:gd name="T20" fmla="*/ 1 w 717"/>
                    <a:gd name="T21" fmla="*/ 0 h 906"/>
                    <a:gd name="T22" fmla="*/ 1 w 717"/>
                    <a:gd name="T23" fmla="*/ 0 h 906"/>
                    <a:gd name="T24" fmla="*/ 0 w 717"/>
                    <a:gd name="T25" fmla="*/ 0 h 906"/>
                    <a:gd name="T26" fmla="*/ 0 w 717"/>
                    <a:gd name="T27" fmla="*/ 0 h 906"/>
                    <a:gd name="T28" fmla="*/ 1 w 717"/>
                    <a:gd name="T29" fmla="*/ 0 h 906"/>
                    <a:gd name="T30" fmla="*/ 1 w 717"/>
                    <a:gd name="T31" fmla="*/ 1 h 906"/>
                    <a:gd name="T32" fmla="*/ 1 w 717"/>
                    <a:gd name="T33" fmla="*/ 1 h 906"/>
                    <a:gd name="T34" fmla="*/ 1 w 717"/>
                    <a:gd name="T35" fmla="*/ 1 h 906"/>
                    <a:gd name="T36" fmla="*/ 1 w 717"/>
                    <a:gd name="T37" fmla="*/ 1 h 906"/>
                    <a:gd name="T38" fmla="*/ 1 w 717"/>
                    <a:gd name="T39" fmla="*/ 1 h 906"/>
                    <a:gd name="T40" fmla="*/ 1 w 717"/>
                    <a:gd name="T41" fmla="*/ 2 h 906"/>
                    <a:gd name="T42" fmla="*/ 1 w 717"/>
                    <a:gd name="T43" fmla="*/ 2 h 906"/>
                    <a:gd name="T44" fmla="*/ 1 w 717"/>
                    <a:gd name="T45" fmla="*/ 2 h 906"/>
                    <a:gd name="T46" fmla="*/ 1 w 717"/>
                    <a:gd name="T47" fmla="*/ 2 h 906"/>
                    <a:gd name="T48" fmla="*/ 1 w 717"/>
                    <a:gd name="T49" fmla="*/ 3 h 906"/>
                    <a:gd name="T50" fmla="*/ 2 w 717"/>
                    <a:gd name="T51" fmla="*/ 3 h 906"/>
                    <a:gd name="T52" fmla="*/ 2 w 717"/>
                    <a:gd name="T53" fmla="*/ 4 h 906"/>
                    <a:gd name="T54" fmla="*/ 2 w 717"/>
                    <a:gd name="T55" fmla="*/ 4 h 906"/>
                    <a:gd name="T56" fmla="*/ 2 w 717"/>
                    <a:gd name="T57" fmla="*/ 4 h 906"/>
                    <a:gd name="T58" fmla="*/ 3 w 717"/>
                    <a:gd name="T59" fmla="*/ 5 h 906"/>
                    <a:gd name="T60" fmla="*/ 3 w 717"/>
                    <a:gd name="T61" fmla="*/ 5 h 906"/>
                    <a:gd name="T62" fmla="*/ 4 w 717"/>
                    <a:gd name="T63" fmla="*/ 6 h 906"/>
                    <a:gd name="T64" fmla="*/ 4 w 717"/>
                    <a:gd name="T65" fmla="*/ 6 h 906"/>
                    <a:gd name="T66" fmla="*/ 5 w 717"/>
                    <a:gd name="T67" fmla="*/ 7 h 906"/>
                    <a:gd name="T68" fmla="*/ 5 w 717"/>
                    <a:gd name="T69" fmla="*/ 7 h 906"/>
                    <a:gd name="T70" fmla="*/ 6 w 717"/>
                    <a:gd name="T71" fmla="*/ 6 h 906"/>
                    <a:gd name="T72" fmla="*/ 5 w 717"/>
                    <a:gd name="T73" fmla="*/ 4 h 90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717"/>
                    <a:gd name="T112" fmla="*/ 0 h 906"/>
                    <a:gd name="T113" fmla="*/ 717 w 717"/>
                    <a:gd name="T114" fmla="*/ 906 h 90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717" h="906">
                      <a:moveTo>
                        <a:pt x="568" y="604"/>
                      </a:moveTo>
                      <a:lnTo>
                        <a:pt x="488" y="663"/>
                      </a:lnTo>
                      <a:lnTo>
                        <a:pt x="302" y="411"/>
                      </a:lnTo>
                      <a:lnTo>
                        <a:pt x="362" y="367"/>
                      </a:lnTo>
                      <a:lnTo>
                        <a:pt x="189" y="133"/>
                      </a:lnTo>
                      <a:lnTo>
                        <a:pt x="148" y="164"/>
                      </a:lnTo>
                      <a:lnTo>
                        <a:pt x="33" y="7"/>
                      </a:lnTo>
                      <a:lnTo>
                        <a:pt x="27" y="3"/>
                      </a:lnTo>
                      <a:lnTo>
                        <a:pt x="21" y="0"/>
                      </a:lnTo>
                      <a:lnTo>
                        <a:pt x="14" y="0"/>
                      </a:lnTo>
                      <a:lnTo>
                        <a:pt x="7" y="4"/>
                      </a:lnTo>
                      <a:lnTo>
                        <a:pt x="3" y="10"/>
                      </a:lnTo>
                      <a:lnTo>
                        <a:pt x="0" y="15"/>
                      </a:lnTo>
                      <a:lnTo>
                        <a:pt x="0" y="22"/>
                      </a:lnTo>
                      <a:lnTo>
                        <a:pt x="4" y="29"/>
                      </a:lnTo>
                      <a:lnTo>
                        <a:pt x="119" y="185"/>
                      </a:lnTo>
                      <a:lnTo>
                        <a:pt x="71" y="220"/>
                      </a:lnTo>
                      <a:lnTo>
                        <a:pt x="71" y="229"/>
                      </a:lnTo>
                      <a:lnTo>
                        <a:pt x="71" y="234"/>
                      </a:lnTo>
                      <a:lnTo>
                        <a:pt x="72" y="248"/>
                      </a:lnTo>
                      <a:lnTo>
                        <a:pt x="74" y="270"/>
                      </a:lnTo>
                      <a:lnTo>
                        <a:pt x="79" y="299"/>
                      </a:lnTo>
                      <a:lnTo>
                        <a:pt x="86" y="335"/>
                      </a:lnTo>
                      <a:lnTo>
                        <a:pt x="96" y="375"/>
                      </a:lnTo>
                      <a:lnTo>
                        <a:pt x="112" y="420"/>
                      </a:lnTo>
                      <a:lnTo>
                        <a:pt x="133" y="468"/>
                      </a:lnTo>
                      <a:lnTo>
                        <a:pt x="158" y="520"/>
                      </a:lnTo>
                      <a:lnTo>
                        <a:pt x="192" y="575"/>
                      </a:lnTo>
                      <a:lnTo>
                        <a:pt x="232" y="631"/>
                      </a:lnTo>
                      <a:lnTo>
                        <a:pt x="280" y="687"/>
                      </a:lnTo>
                      <a:lnTo>
                        <a:pt x="338" y="742"/>
                      </a:lnTo>
                      <a:lnTo>
                        <a:pt x="405" y="798"/>
                      </a:lnTo>
                      <a:lnTo>
                        <a:pt x="482" y="851"/>
                      </a:lnTo>
                      <a:lnTo>
                        <a:pt x="571" y="901"/>
                      </a:lnTo>
                      <a:lnTo>
                        <a:pt x="580" y="906"/>
                      </a:lnTo>
                      <a:lnTo>
                        <a:pt x="717" y="806"/>
                      </a:lnTo>
                      <a:lnTo>
                        <a:pt x="568" y="60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48" name="Freeform 84"/>
                <p:cNvSpPr>
                  <a:spLocks/>
                </p:cNvSpPr>
                <p:nvPr/>
              </p:nvSpPr>
              <p:spPr bwMode="auto">
                <a:xfrm>
                  <a:off x="4378" y="2075"/>
                  <a:ext cx="281" cy="341"/>
                </a:xfrm>
                <a:custGeom>
                  <a:avLst/>
                  <a:gdLst>
                    <a:gd name="T0" fmla="*/ 4 w 562"/>
                    <a:gd name="T1" fmla="*/ 6 h 682"/>
                    <a:gd name="T2" fmla="*/ 3 w 562"/>
                    <a:gd name="T3" fmla="*/ 5 h 682"/>
                    <a:gd name="T4" fmla="*/ 3 w 562"/>
                    <a:gd name="T5" fmla="*/ 5 h 682"/>
                    <a:gd name="T6" fmla="*/ 3 w 562"/>
                    <a:gd name="T7" fmla="*/ 5 h 682"/>
                    <a:gd name="T8" fmla="*/ 2 w 562"/>
                    <a:gd name="T9" fmla="*/ 4 h 682"/>
                    <a:gd name="T10" fmla="*/ 2 w 562"/>
                    <a:gd name="T11" fmla="*/ 4 h 682"/>
                    <a:gd name="T12" fmla="*/ 1 w 562"/>
                    <a:gd name="T13" fmla="*/ 3 h 682"/>
                    <a:gd name="T14" fmla="*/ 1 w 562"/>
                    <a:gd name="T15" fmla="*/ 3 h 682"/>
                    <a:gd name="T16" fmla="*/ 1 w 562"/>
                    <a:gd name="T17" fmla="*/ 3 h 682"/>
                    <a:gd name="T18" fmla="*/ 1 w 562"/>
                    <a:gd name="T19" fmla="*/ 3 h 682"/>
                    <a:gd name="T20" fmla="*/ 1 w 562"/>
                    <a:gd name="T21" fmla="*/ 2 h 682"/>
                    <a:gd name="T22" fmla="*/ 1 w 562"/>
                    <a:gd name="T23" fmla="*/ 2 h 682"/>
                    <a:gd name="T24" fmla="*/ 1 w 562"/>
                    <a:gd name="T25" fmla="*/ 2 h 682"/>
                    <a:gd name="T26" fmla="*/ 1 w 562"/>
                    <a:gd name="T27" fmla="*/ 1 h 682"/>
                    <a:gd name="T28" fmla="*/ 1 w 562"/>
                    <a:gd name="T29" fmla="*/ 1 h 682"/>
                    <a:gd name="T30" fmla="*/ 1 w 562"/>
                    <a:gd name="T31" fmla="*/ 1 h 682"/>
                    <a:gd name="T32" fmla="*/ 0 w 562"/>
                    <a:gd name="T33" fmla="*/ 1 h 682"/>
                    <a:gd name="T34" fmla="*/ 1 w 562"/>
                    <a:gd name="T35" fmla="*/ 0 h 682"/>
                    <a:gd name="T36" fmla="*/ 2 w 562"/>
                    <a:gd name="T37" fmla="*/ 2 h 682"/>
                    <a:gd name="T38" fmla="*/ 1 w 562"/>
                    <a:gd name="T39" fmla="*/ 2 h 682"/>
                    <a:gd name="T40" fmla="*/ 3 w 562"/>
                    <a:gd name="T41" fmla="*/ 5 h 682"/>
                    <a:gd name="T42" fmla="*/ 4 w 562"/>
                    <a:gd name="T43" fmla="*/ 4 h 682"/>
                    <a:gd name="T44" fmla="*/ 5 w 562"/>
                    <a:gd name="T45" fmla="*/ 5 h 682"/>
                    <a:gd name="T46" fmla="*/ 4 w 562"/>
                    <a:gd name="T47" fmla="*/ 6 h 682"/>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562"/>
                    <a:gd name="T73" fmla="*/ 0 h 682"/>
                    <a:gd name="T74" fmla="*/ 562 w 562"/>
                    <a:gd name="T75" fmla="*/ 682 h 682"/>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562" h="682">
                      <a:moveTo>
                        <a:pt x="472" y="682"/>
                      </a:moveTo>
                      <a:lnTo>
                        <a:pt x="394" y="637"/>
                      </a:lnTo>
                      <a:lnTo>
                        <a:pt x="328" y="591"/>
                      </a:lnTo>
                      <a:lnTo>
                        <a:pt x="268" y="544"/>
                      </a:lnTo>
                      <a:lnTo>
                        <a:pt x="216" y="496"/>
                      </a:lnTo>
                      <a:lnTo>
                        <a:pt x="171" y="446"/>
                      </a:lnTo>
                      <a:lnTo>
                        <a:pt x="133" y="398"/>
                      </a:lnTo>
                      <a:lnTo>
                        <a:pt x="101" y="351"/>
                      </a:lnTo>
                      <a:lnTo>
                        <a:pt x="75" y="305"/>
                      </a:lnTo>
                      <a:lnTo>
                        <a:pt x="53" y="260"/>
                      </a:lnTo>
                      <a:lnTo>
                        <a:pt x="37" y="218"/>
                      </a:lnTo>
                      <a:lnTo>
                        <a:pt x="23" y="180"/>
                      </a:lnTo>
                      <a:lnTo>
                        <a:pt x="14" y="146"/>
                      </a:lnTo>
                      <a:lnTo>
                        <a:pt x="8" y="116"/>
                      </a:lnTo>
                      <a:lnTo>
                        <a:pt x="4" y="90"/>
                      </a:lnTo>
                      <a:lnTo>
                        <a:pt x="1" y="70"/>
                      </a:lnTo>
                      <a:lnTo>
                        <a:pt x="0" y="56"/>
                      </a:lnTo>
                      <a:lnTo>
                        <a:pt x="76" y="0"/>
                      </a:lnTo>
                      <a:lnTo>
                        <a:pt x="205" y="178"/>
                      </a:lnTo>
                      <a:lnTo>
                        <a:pt x="147" y="222"/>
                      </a:lnTo>
                      <a:lnTo>
                        <a:pt x="374" y="532"/>
                      </a:lnTo>
                      <a:lnTo>
                        <a:pt x="456" y="472"/>
                      </a:lnTo>
                      <a:lnTo>
                        <a:pt x="562" y="616"/>
                      </a:lnTo>
                      <a:lnTo>
                        <a:pt x="472" y="682"/>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sp>
          <p:nvSpPr>
            <p:cNvPr id="12333" name="AutoShape 85"/>
            <p:cNvSpPr>
              <a:spLocks noChangeAspect="1" noChangeArrowheads="1" noTextEdit="1"/>
            </p:cNvSpPr>
            <p:nvPr/>
          </p:nvSpPr>
          <p:spPr bwMode="auto">
            <a:xfrm>
              <a:off x="3391" y="1749"/>
              <a:ext cx="16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2334" name="Freeform 86"/>
            <p:cNvSpPr>
              <a:spLocks/>
            </p:cNvSpPr>
            <p:nvPr/>
          </p:nvSpPr>
          <p:spPr bwMode="auto">
            <a:xfrm>
              <a:off x="3392" y="1750"/>
              <a:ext cx="165" cy="190"/>
            </a:xfrm>
            <a:custGeom>
              <a:avLst/>
              <a:gdLst>
                <a:gd name="T0" fmla="*/ 0 w 990"/>
                <a:gd name="T1" fmla="*/ 0 h 1143"/>
                <a:gd name="T2" fmla="*/ 0 w 990"/>
                <a:gd name="T3" fmla="*/ 0 h 1143"/>
                <a:gd name="T4" fmla="*/ 0 w 990"/>
                <a:gd name="T5" fmla="*/ 0 h 1143"/>
                <a:gd name="T6" fmla="*/ 0 w 990"/>
                <a:gd name="T7" fmla="*/ 0 h 1143"/>
                <a:gd name="T8" fmla="*/ 0 w 990"/>
                <a:gd name="T9" fmla="*/ 0 h 1143"/>
                <a:gd name="T10" fmla="*/ 0 w 990"/>
                <a:gd name="T11" fmla="*/ 0 h 1143"/>
                <a:gd name="T12" fmla="*/ 0 w 990"/>
                <a:gd name="T13" fmla="*/ 0 h 1143"/>
                <a:gd name="T14" fmla="*/ 0 w 990"/>
                <a:gd name="T15" fmla="*/ 0 h 1143"/>
                <a:gd name="T16" fmla="*/ 0 w 990"/>
                <a:gd name="T17" fmla="*/ 0 h 1143"/>
                <a:gd name="T18" fmla="*/ 0 w 990"/>
                <a:gd name="T19" fmla="*/ 0 h 1143"/>
                <a:gd name="T20" fmla="*/ 0 w 990"/>
                <a:gd name="T21" fmla="*/ 0 h 1143"/>
                <a:gd name="T22" fmla="*/ 0 w 990"/>
                <a:gd name="T23" fmla="*/ 0 h 1143"/>
                <a:gd name="T24" fmla="*/ 0 w 990"/>
                <a:gd name="T25" fmla="*/ 0 h 1143"/>
                <a:gd name="T26" fmla="*/ 0 w 990"/>
                <a:gd name="T27" fmla="*/ 0 h 1143"/>
                <a:gd name="T28" fmla="*/ 0 w 990"/>
                <a:gd name="T29" fmla="*/ 0 h 1143"/>
                <a:gd name="T30" fmla="*/ 0 w 990"/>
                <a:gd name="T31" fmla="*/ 0 h 1143"/>
                <a:gd name="T32" fmla="*/ 0 w 990"/>
                <a:gd name="T33" fmla="*/ 0 h 1143"/>
                <a:gd name="T34" fmla="*/ 0 w 990"/>
                <a:gd name="T35" fmla="*/ 0 h 1143"/>
                <a:gd name="T36" fmla="*/ 0 w 990"/>
                <a:gd name="T37" fmla="*/ 0 h 1143"/>
                <a:gd name="T38" fmla="*/ 0 w 990"/>
                <a:gd name="T39" fmla="*/ 0 h 1143"/>
                <a:gd name="T40" fmla="*/ 0 w 990"/>
                <a:gd name="T41" fmla="*/ 0 h 1143"/>
                <a:gd name="T42" fmla="*/ 0 w 990"/>
                <a:gd name="T43" fmla="*/ 0 h 1143"/>
                <a:gd name="T44" fmla="*/ 0 w 990"/>
                <a:gd name="T45" fmla="*/ 0 h 1143"/>
                <a:gd name="T46" fmla="*/ 0 w 990"/>
                <a:gd name="T47" fmla="*/ 0 h 1143"/>
                <a:gd name="T48" fmla="*/ 0 w 990"/>
                <a:gd name="T49" fmla="*/ 0 h 1143"/>
                <a:gd name="T50" fmla="*/ 0 w 990"/>
                <a:gd name="T51" fmla="*/ 0 h 1143"/>
                <a:gd name="T52" fmla="*/ 0 w 990"/>
                <a:gd name="T53" fmla="*/ 0 h 1143"/>
                <a:gd name="T54" fmla="*/ 0 w 990"/>
                <a:gd name="T55" fmla="*/ 0 h 1143"/>
                <a:gd name="T56" fmla="*/ 0 w 990"/>
                <a:gd name="T57" fmla="*/ 0 h 1143"/>
                <a:gd name="T58" fmla="*/ 0 w 990"/>
                <a:gd name="T59" fmla="*/ 0 h 1143"/>
                <a:gd name="T60" fmla="*/ 0 w 990"/>
                <a:gd name="T61" fmla="*/ 0 h 1143"/>
                <a:gd name="T62" fmla="*/ 0 w 990"/>
                <a:gd name="T63" fmla="*/ 0 h 1143"/>
                <a:gd name="T64" fmla="*/ 0 w 990"/>
                <a:gd name="T65" fmla="*/ 0 h 1143"/>
                <a:gd name="T66" fmla="*/ 0 w 990"/>
                <a:gd name="T67" fmla="*/ 0 h 1143"/>
                <a:gd name="T68" fmla="*/ 0 w 990"/>
                <a:gd name="T69" fmla="*/ 0 h 1143"/>
                <a:gd name="T70" fmla="*/ 0 w 990"/>
                <a:gd name="T71" fmla="*/ 0 h 1143"/>
                <a:gd name="T72" fmla="*/ 0 w 990"/>
                <a:gd name="T73" fmla="*/ 0 h 1143"/>
                <a:gd name="T74" fmla="*/ 0 w 990"/>
                <a:gd name="T75" fmla="*/ 0 h 1143"/>
                <a:gd name="T76" fmla="*/ 0 w 990"/>
                <a:gd name="T77" fmla="*/ 0 h 1143"/>
                <a:gd name="T78" fmla="*/ 0 w 990"/>
                <a:gd name="T79" fmla="*/ 0 h 1143"/>
                <a:gd name="T80" fmla="*/ 0 w 990"/>
                <a:gd name="T81" fmla="*/ 0 h 1143"/>
                <a:gd name="T82" fmla="*/ 0 w 990"/>
                <a:gd name="T83" fmla="*/ 0 h 1143"/>
                <a:gd name="T84" fmla="*/ 0 w 990"/>
                <a:gd name="T85" fmla="*/ 0 h 1143"/>
                <a:gd name="T86" fmla="*/ 0 w 990"/>
                <a:gd name="T87" fmla="*/ 0 h 1143"/>
                <a:gd name="T88" fmla="*/ 0 w 990"/>
                <a:gd name="T89" fmla="*/ 0 h 1143"/>
                <a:gd name="T90" fmla="*/ 0 w 990"/>
                <a:gd name="T91" fmla="*/ 0 h 1143"/>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990"/>
                <a:gd name="T139" fmla="*/ 0 h 1143"/>
                <a:gd name="T140" fmla="*/ 990 w 990"/>
                <a:gd name="T141" fmla="*/ 1143 h 1143"/>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990" h="1143">
                  <a:moveTo>
                    <a:pt x="244" y="1143"/>
                  </a:moveTo>
                  <a:lnTo>
                    <a:pt x="260" y="1143"/>
                  </a:lnTo>
                  <a:lnTo>
                    <a:pt x="275" y="1141"/>
                  </a:lnTo>
                  <a:lnTo>
                    <a:pt x="290" y="1139"/>
                  </a:lnTo>
                  <a:lnTo>
                    <a:pt x="306" y="1136"/>
                  </a:lnTo>
                  <a:lnTo>
                    <a:pt x="322" y="1132"/>
                  </a:lnTo>
                  <a:lnTo>
                    <a:pt x="337" y="1127"/>
                  </a:lnTo>
                  <a:lnTo>
                    <a:pt x="351" y="1122"/>
                  </a:lnTo>
                  <a:lnTo>
                    <a:pt x="365" y="1117"/>
                  </a:lnTo>
                  <a:lnTo>
                    <a:pt x="366" y="1117"/>
                  </a:lnTo>
                  <a:lnTo>
                    <a:pt x="367" y="1117"/>
                  </a:lnTo>
                  <a:lnTo>
                    <a:pt x="368" y="1119"/>
                  </a:lnTo>
                  <a:lnTo>
                    <a:pt x="369" y="1120"/>
                  </a:lnTo>
                  <a:lnTo>
                    <a:pt x="375" y="1120"/>
                  </a:lnTo>
                  <a:lnTo>
                    <a:pt x="382" y="1120"/>
                  </a:lnTo>
                  <a:lnTo>
                    <a:pt x="387" y="1118"/>
                  </a:lnTo>
                  <a:lnTo>
                    <a:pt x="393" y="1114"/>
                  </a:lnTo>
                  <a:lnTo>
                    <a:pt x="420" y="1059"/>
                  </a:lnTo>
                  <a:lnTo>
                    <a:pt x="448" y="1004"/>
                  </a:lnTo>
                  <a:lnTo>
                    <a:pt x="476" y="950"/>
                  </a:lnTo>
                  <a:lnTo>
                    <a:pt x="507" y="896"/>
                  </a:lnTo>
                  <a:lnTo>
                    <a:pt x="538" y="844"/>
                  </a:lnTo>
                  <a:lnTo>
                    <a:pt x="571" y="792"/>
                  </a:lnTo>
                  <a:lnTo>
                    <a:pt x="605" y="741"/>
                  </a:lnTo>
                  <a:lnTo>
                    <a:pt x="641" y="690"/>
                  </a:lnTo>
                  <a:lnTo>
                    <a:pt x="678" y="642"/>
                  </a:lnTo>
                  <a:lnTo>
                    <a:pt x="716" y="593"/>
                  </a:lnTo>
                  <a:lnTo>
                    <a:pt x="757" y="546"/>
                  </a:lnTo>
                  <a:lnTo>
                    <a:pt x="800" y="499"/>
                  </a:lnTo>
                  <a:lnTo>
                    <a:pt x="844" y="454"/>
                  </a:lnTo>
                  <a:lnTo>
                    <a:pt x="891" y="410"/>
                  </a:lnTo>
                  <a:lnTo>
                    <a:pt x="939" y="366"/>
                  </a:lnTo>
                  <a:lnTo>
                    <a:pt x="990" y="324"/>
                  </a:lnTo>
                  <a:lnTo>
                    <a:pt x="988" y="294"/>
                  </a:lnTo>
                  <a:lnTo>
                    <a:pt x="983" y="262"/>
                  </a:lnTo>
                  <a:lnTo>
                    <a:pt x="975" y="233"/>
                  </a:lnTo>
                  <a:lnTo>
                    <a:pt x="966" y="202"/>
                  </a:lnTo>
                  <a:lnTo>
                    <a:pt x="954" y="174"/>
                  </a:lnTo>
                  <a:lnTo>
                    <a:pt x="942" y="145"/>
                  </a:lnTo>
                  <a:lnTo>
                    <a:pt x="928" y="119"/>
                  </a:lnTo>
                  <a:lnTo>
                    <a:pt x="913" y="96"/>
                  </a:lnTo>
                  <a:lnTo>
                    <a:pt x="895" y="78"/>
                  </a:lnTo>
                  <a:lnTo>
                    <a:pt x="877" y="63"/>
                  </a:lnTo>
                  <a:lnTo>
                    <a:pt x="857" y="49"/>
                  </a:lnTo>
                  <a:lnTo>
                    <a:pt x="837" y="38"/>
                  </a:lnTo>
                  <a:lnTo>
                    <a:pt x="815" y="28"/>
                  </a:lnTo>
                  <a:lnTo>
                    <a:pt x="794" y="19"/>
                  </a:lnTo>
                  <a:lnTo>
                    <a:pt x="773" y="12"/>
                  </a:lnTo>
                  <a:lnTo>
                    <a:pt x="750" y="4"/>
                  </a:lnTo>
                  <a:lnTo>
                    <a:pt x="733" y="1"/>
                  </a:lnTo>
                  <a:lnTo>
                    <a:pt x="714" y="0"/>
                  </a:lnTo>
                  <a:lnTo>
                    <a:pt x="696" y="0"/>
                  </a:lnTo>
                  <a:lnTo>
                    <a:pt x="677" y="2"/>
                  </a:lnTo>
                  <a:lnTo>
                    <a:pt x="658" y="6"/>
                  </a:lnTo>
                  <a:lnTo>
                    <a:pt x="641" y="12"/>
                  </a:lnTo>
                  <a:lnTo>
                    <a:pt x="624" y="20"/>
                  </a:lnTo>
                  <a:lnTo>
                    <a:pt x="610" y="29"/>
                  </a:lnTo>
                  <a:lnTo>
                    <a:pt x="587" y="53"/>
                  </a:lnTo>
                  <a:lnTo>
                    <a:pt x="563" y="77"/>
                  </a:lnTo>
                  <a:lnTo>
                    <a:pt x="539" y="100"/>
                  </a:lnTo>
                  <a:lnTo>
                    <a:pt x="516" y="125"/>
                  </a:lnTo>
                  <a:lnTo>
                    <a:pt x="493" y="150"/>
                  </a:lnTo>
                  <a:lnTo>
                    <a:pt x="472" y="175"/>
                  </a:lnTo>
                  <a:lnTo>
                    <a:pt x="453" y="201"/>
                  </a:lnTo>
                  <a:lnTo>
                    <a:pt x="436" y="226"/>
                  </a:lnTo>
                  <a:lnTo>
                    <a:pt x="426" y="242"/>
                  </a:lnTo>
                  <a:lnTo>
                    <a:pt x="412" y="254"/>
                  </a:lnTo>
                  <a:lnTo>
                    <a:pt x="396" y="264"/>
                  </a:lnTo>
                  <a:lnTo>
                    <a:pt x="379" y="273"/>
                  </a:lnTo>
                  <a:lnTo>
                    <a:pt x="362" y="281"/>
                  </a:lnTo>
                  <a:lnTo>
                    <a:pt x="346" y="290"/>
                  </a:lnTo>
                  <a:lnTo>
                    <a:pt x="330" y="302"/>
                  </a:lnTo>
                  <a:lnTo>
                    <a:pt x="317" y="315"/>
                  </a:lnTo>
                  <a:lnTo>
                    <a:pt x="313" y="318"/>
                  </a:lnTo>
                  <a:lnTo>
                    <a:pt x="307" y="323"/>
                  </a:lnTo>
                  <a:lnTo>
                    <a:pt x="304" y="326"/>
                  </a:lnTo>
                  <a:lnTo>
                    <a:pt x="299" y="331"/>
                  </a:lnTo>
                  <a:lnTo>
                    <a:pt x="295" y="335"/>
                  </a:lnTo>
                  <a:lnTo>
                    <a:pt x="290" y="340"/>
                  </a:lnTo>
                  <a:lnTo>
                    <a:pt x="286" y="343"/>
                  </a:lnTo>
                  <a:lnTo>
                    <a:pt x="281" y="348"/>
                  </a:lnTo>
                  <a:lnTo>
                    <a:pt x="255" y="380"/>
                  </a:lnTo>
                  <a:lnTo>
                    <a:pt x="231" y="410"/>
                  </a:lnTo>
                  <a:lnTo>
                    <a:pt x="207" y="441"/>
                  </a:lnTo>
                  <a:lnTo>
                    <a:pt x="186" y="472"/>
                  </a:lnTo>
                  <a:lnTo>
                    <a:pt x="165" y="504"/>
                  </a:lnTo>
                  <a:lnTo>
                    <a:pt x="147" y="538"/>
                  </a:lnTo>
                  <a:lnTo>
                    <a:pt x="131" y="573"/>
                  </a:lnTo>
                  <a:lnTo>
                    <a:pt x="119" y="611"/>
                  </a:lnTo>
                  <a:lnTo>
                    <a:pt x="121" y="616"/>
                  </a:lnTo>
                  <a:lnTo>
                    <a:pt x="122" y="619"/>
                  </a:lnTo>
                  <a:lnTo>
                    <a:pt x="125" y="624"/>
                  </a:lnTo>
                  <a:lnTo>
                    <a:pt x="126" y="628"/>
                  </a:lnTo>
                  <a:lnTo>
                    <a:pt x="126" y="629"/>
                  </a:lnTo>
                  <a:lnTo>
                    <a:pt x="126" y="630"/>
                  </a:lnTo>
                  <a:lnTo>
                    <a:pt x="125" y="632"/>
                  </a:lnTo>
                  <a:lnTo>
                    <a:pt x="118" y="635"/>
                  </a:lnTo>
                  <a:lnTo>
                    <a:pt x="104" y="656"/>
                  </a:lnTo>
                  <a:lnTo>
                    <a:pt x="91" y="679"/>
                  </a:lnTo>
                  <a:lnTo>
                    <a:pt x="77" y="703"/>
                  </a:lnTo>
                  <a:lnTo>
                    <a:pt x="65" y="727"/>
                  </a:lnTo>
                  <a:lnTo>
                    <a:pt x="54" y="751"/>
                  </a:lnTo>
                  <a:lnTo>
                    <a:pt x="41" y="776"/>
                  </a:lnTo>
                  <a:lnTo>
                    <a:pt x="29" y="801"/>
                  </a:lnTo>
                  <a:lnTo>
                    <a:pt x="18" y="826"/>
                  </a:lnTo>
                  <a:lnTo>
                    <a:pt x="11" y="845"/>
                  </a:lnTo>
                  <a:lnTo>
                    <a:pt x="4" y="865"/>
                  </a:lnTo>
                  <a:lnTo>
                    <a:pt x="0" y="884"/>
                  </a:lnTo>
                  <a:lnTo>
                    <a:pt x="2" y="902"/>
                  </a:lnTo>
                  <a:lnTo>
                    <a:pt x="3" y="903"/>
                  </a:lnTo>
                  <a:lnTo>
                    <a:pt x="4" y="904"/>
                  </a:lnTo>
                  <a:lnTo>
                    <a:pt x="5" y="906"/>
                  </a:lnTo>
                  <a:lnTo>
                    <a:pt x="6" y="907"/>
                  </a:lnTo>
                  <a:lnTo>
                    <a:pt x="8" y="927"/>
                  </a:lnTo>
                  <a:lnTo>
                    <a:pt x="11" y="946"/>
                  </a:lnTo>
                  <a:lnTo>
                    <a:pt x="15" y="965"/>
                  </a:lnTo>
                  <a:lnTo>
                    <a:pt x="21" y="983"/>
                  </a:lnTo>
                  <a:lnTo>
                    <a:pt x="28" y="1001"/>
                  </a:lnTo>
                  <a:lnTo>
                    <a:pt x="36" y="1019"/>
                  </a:lnTo>
                  <a:lnTo>
                    <a:pt x="44" y="1036"/>
                  </a:lnTo>
                  <a:lnTo>
                    <a:pt x="53" y="1052"/>
                  </a:lnTo>
                  <a:lnTo>
                    <a:pt x="65" y="1069"/>
                  </a:lnTo>
                  <a:lnTo>
                    <a:pt x="80" y="1085"/>
                  </a:lnTo>
                  <a:lnTo>
                    <a:pt x="95" y="1097"/>
                  </a:lnTo>
                  <a:lnTo>
                    <a:pt x="112" y="1109"/>
                  </a:lnTo>
                  <a:lnTo>
                    <a:pt x="130" y="1118"/>
                  </a:lnTo>
                  <a:lnTo>
                    <a:pt x="149" y="1126"/>
                  </a:lnTo>
                  <a:lnTo>
                    <a:pt x="170" y="1132"/>
                  </a:lnTo>
                  <a:lnTo>
                    <a:pt x="191" y="1138"/>
                  </a:lnTo>
                  <a:lnTo>
                    <a:pt x="198" y="1139"/>
                  </a:lnTo>
                  <a:lnTo>
                    <a:pt x="205" y="1140"/>
                  </a:lnTo>
                  <a:lnTo>
                    <a:pt x="211" y="1141"/>
                  </a:lnTo>
                  <a:lnTo>
                    <a:pt x="218" y="1141"/>
                  </a:lnTo>
                  <a:lnTo>
                    <a:pt x="224" y="1141"/>
                  </a:lnTo>
                  <a:lnTo>
                    <a:pt x="231" y="1141"/>
                  </a:lnTo>
                  <a:lnTo>
                    <a:pt x="237" y="1141"/>
                  </a:lnTo>
                  <a:lnTo>
                    <a:pt x="244" y="114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35" name="Freeform 87"/>
            <p:cNvSpPr>
              <a:spLocks/>
            </p:cNvSpPr>
            <p:nvPr/>
          </p:nvSpPr>
          <p:spPr bwMode="auto">
            <a:xfrm>
              <a:off x="3398" y="1755"/>
              <a:ext cx="153" cy="180"/>
            </a:xfrm>
            <a:custGeom>
              <a:avLst/>
              <a:gdLst>
                <a:gd name="T0" fmla="*/ 0 w 920"/>
                <a:gd name="T1" fmla="*/ 0 h 1082"/>
                <a:gd name="T2" fmla="*/ 0 w 920"/>
                <a:gd name="T3" fmla="*/ 0 h 1082"/>
                <a:gd name="T4" fmla="*/ 0 w 920"/>
                <a:gd name="T5" fmla="*/ 0 h 1082"/>
                <a:gd name="T6" fmla="*/ 0 w 920"/>
                <a:gd name="T7" fmla="*/ 0 h 1082"/>
                <a:gd name="T8" fmla="*/ 0 w 920"/>
                <a:gd name="T9" fmla="*/ 0 h 1082"/>
                <a:gd name="T10" fmla="*/ 0 w 920"/>
                <a:gd name="T11" fmla="*/ 0 h 1082"/>
                <a:gd name="T12" fmla="*/ 0 w 920"/>
                <a:gd name="T13" fmla="*/ 0 h 1082"/>
                <a:gd name="T14" fmla="*/ 0 w 920"/>
                <a:gd name="T15" fmla="*/ 0 h 1082"/>
                <a:gd name="T16" fmla="*/ 0 w 920"/>
                <a:gd name="T17" fmla="*/ 0 h 1082"/>
                <a:gd name="T18" fmla="*/ 0 w 920"/>
                <a:gd name="T19" fmla="*/ 0 h 1082"/>
                <a:gd name="T20" fmla="*/ 0 w 920"/>
                <a:gd name="T21" fmla="*/ 0 h 1082"/>
                <a:gd name="T22" fmla="*/ 0 w 920"/>
                <a:gd name="T23" fmla="*/ 0 h 1082"/>
                <a:gd name="T24" fmla="*/ 0 w 920"/>
                <a:gd name="T25" fmla="*/ 0 h 1082"/>
                <a:gd name="T26" fmla="*/ 0 w 920"/>
                <a:gd name="T27" fmla="*/ 0 h 1082"/>
                <a:gd name="T28" fmla="*/ 0 w 920"/>
                <a:gd name="T29" fmla="*/ 0 h 1082"/>
                <a:gd name="T30" fmla="*/ 0 w 920"/>
                <a:gd name="T31" fmla="*/ 0 h 1082"/>
                <a:gd name="T32" fmla="*/ 0 w 920"/>
                <a:gd name="T33" fmla="*/ 0 h 1082"/>
                <a:gd name="T34" fmla="*/ 0 w 920"/>
                <a:gd name="T35" fmla="*/ 0 h 1082"/>
                <a:gd name="T36" fmla="*/ 0 w 920"/>
                <a:gd name="T37" fmla="*/ 0 h 1082"/>
                <a:gd name="T38" fmla="*/ 0 w 920"/>
                <a:gd name="T39" fmla="*/ 0 h 1082"/>
                <a:gd name="T40" fmla="*/ 0 w 920"/>
                <a:gd name="T41" fmla="*/ 0 h 1082"/>
                <a:gd name="T42" fmla="*/ 0 w 920"/>
                <a:gd name="T43" fmla="*/ 0 h 1082"/>
                <a:gd name="T44" fmla="*/ 0 w 920"/>
                <a:gd name="T45" fmla="*/ 0 h 1082"/>
                <a:gd name="T46" fmla="*/ 0 w 920"/>
                <a:gd name="T47" fmla="*/ 0 h 1082"/>
                <a:gd name="T48" fmla="*/ 0 w 920"/>
                <a:gd name="T49" fmla="*/ 0 h 1082"/>
                <a:gd name="T50" fmla="*/ 0 w 920"/>
                <a:gd name="T51" fmla="*/ 0 h 1082"/>
                <a:gd name="T52" fmla="*/ 0 w 920"/>
                <a:gd name="T53" fmla="*/ 0 h 1082"/>
                <a:gd name="T54" fmla="*/ 0 w 920"/>
                <a:gd name="T55" fmla="*/ 0 h 1082"/>
                <a:gd name="T56" fmla="*/ 0 w 920"/>
                <a:gd name="T57" fmla="*/ 0 h 1082"/>
                <a:gd name="T58" fmla="*/ 0 w 920"/>
                <a:gd name="T59" fmla="*/ 0 h 1082"/>
                <a:gd name="T60" fmla="*/ 0 w 920"/>
                <a:gd name="T61" fmla="*/ 0 h 1082"/>
                <a:gd name="T62" fmla="*/ 0 w 920"/>
                <a:gd name="T63" fmla="*/ 0 h 1082"/>
                <a:gd name="T64" fmla="*/ 0 w 920"/>
                <a:gd name="T65" fmla="*/ 0 h 1082"/>
                <a:gd name="T66" fmla="*/ 0 w 920"/>
                <a:gd name="T67" fmla="*/ 0 h 1082"/>
                <a:gd name="T68" fmla="*/ 0 w 920"/>
                <a:gd name="T69" fmla="*/ 0 h 1082"/>
                <a:gd name="T70" fmla="*/ 0 w 920"/>
                <a:gd name="T71" fmla="*/ 0 h 1082"/>
                <a:gd name="T72" fmla="*/ 0 w 920"/>
                <a:gd name="T73" fmla="*/ 0 h 1082"/>
                <a:gd name="T74" fmla="*/ 0 w 920"/>
                <a:gd name="T75" fmla="*/ 0 h 1082"/>
                <a:gd name="T76" fmla="*/ 0 w 920"/>
                <a:gd name="T77" fmla="*/ 0 h 1082"/>
                <a:gd name="T78" fmla="*/ 0 w 920"/>
                <a:gd name="T79" fmla="*/ 0 h 1082"/>
                <a:gd name="T80" fmla="*/ 0 w 920"/>
                <a:gd name="T81" fmla="*/ 0 h 1082"/>
                <a:gd name="T82" fmla="*/ 0 w 920"/>
                <a:gd name="T83" fmla="*/ 0 h 1082"/>
                <a:gd name="T84" fmla="*/ 0 w 920"/>
                <a:gd name="T85" fmla="*/ 0 h 1082"/>
                <a:gd name="T86" fmla="*/ 0 w 920"/>
                <a:gd name="T87" fmla="*/ 0 h 1082"/>
                <a:gd name="T88" fmla="*/ 0 w 920"/>
                <a:gd name="T89" fmla="*/ 0 h 1082"/>
                <a:gd name="T90" fmla="*/ 0 w 920"/>
                <a:gd name="T91" fmla="*/ 0 h 1082"/>
                <a:gd name="T92" fmla="*/ 0 w 920"/>
                <a:gd name="T93" fmla="*/ 0 h 1082"/>
                <a:gd name="T94" fmla="*/ 0 w 920"/>
                <a:gd name="T95" fmla="*/ 0 h 1082"/>
                <a:gd name="T96" fmla="*/ 0 w 920"/>
                <a:gd name="T97" fmla="*/ 0 h 1082"/>
                <a:gd name="T98" fmla="*/ 0 w 920"/>
                <a:gd name="T99" fmla="*/ 0 h 1082"/>
                <a:gd name="T100" fmla="*/ 0 w 920"/>
                <a:gd name="T101" fmla="*/ 0 h 1082"/>
                <a:gd name="T102" fmla="*/ 0 w 920"/>
                <a:gd name="T103" fmla="*/ 0 h 1082"/>
                <a:gd name="T104" fmla="*/ 0 w 920"/>
                <a:gd name="T105" fmla="*/ 0 h 1082"/>
                <a:gd name="T106" fmla="*/ 0 w 920"/>
                <a:gd name="T107" fmla="*/ 0 h 1082"/>
                <a:gd name="T108" fmla="*/ 0 w 920"/>
                <a:gd name="T109" fmla="*/ 0 h 1082"/>
                <a:gd name="T110" fmla="*/ 0 w 920"/>
                <a:gd name="T111" fmla="*/ 0 h 1082"/>
                <a:gd name="T112" fmla="*/ 0 w 920"/>
                <a:gd name="T113" fmla="*/ 0 h 1082"/>
                <a:gd name="T114" fmla="*/ 0 w 920"/>
                <a:gd name="T115" fmla="*/ 0 h 1082"/>
                <a:gd name="T116" fmla="*/ 0 w 920"/>
                <a:gd name="T117" fmla="*/ 0 h 1082"/>
                <a:gd name="T118" fmla="*/ 0 w 920"/>
                <a:gd name="T119" fmla="*/ 0 h 1082"/>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920"/>
                <a:gd name="T181" fmla="*/ 0 h 1082"/>
                <a:gd name="T182" fmla="*/ 920 w 920"/>
                <a:gd name="T183" fmla="*/ 1082 h 1082"/>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920" h="1082">
                  <a:moveTo>
                    <a:pt x="214" y="1082"/>
                  </a:moveTo>
                  <a:lnTo>
                    <a:pt x="225" y="1082"/>
                  </a:lnTo>
                  <a:lnTo>
                    <a:pt x="235" y="1080"/>
                  </a:lnTo>
                  <a:lnTo>
                    <a:pt x="246" y="1078"/>
                  </a:lnTo>
                  <a:lnTo>
                    <a:pt x="258" y="1075"/>
                  </a:lnTo>
                  <a:lnTo>
                    <a:pt x="268" y="1072"/>
                  </a:lnTo>
                  <a:lnTo>
                    <a:pt x="279" y="1069"/>
                  </a:lnTo>
                  <a:lnTo>
                    <a:pt x="289" y="1065"/>
                  </a:lnTo>
                  <a:lnTo>
                    <a:pt x="301" y="1063"/>
                  </a:lnTo>
                  <a:lnTo>
                    <a:pt x="307" y="1061"/>
                  </a:lnTo>
                  <a:lnTo>
                    <a:pt x="314" y="1061"/>
                  </a:lnTo>
                  <a:lnTo>
                    <a:pt x="320" y="1061"/>
                  </a:lnTo>
                  <a:lnTo>
                    <a:pt x="326" y="1059"/>
                  </a:lnTo>
                  <a:lnTo>
                    <a:pt x="339" y="1029"/>
                  </a:lnTo>
                  <a:lnTo>
                    <a:pt x="353" y="1001"/>
                  </a:lnTo>
                  <a:lnTo>
                    <a:pt x="368" y="974"/>
                  </a:lnTo>
                  <a:lnTo>
                    <a:pt x="384" y="946"/>
                  </a:lnTo>
                  <a:lnTo>
                    <a:pt x="400" y="922"/>
                  </a:lnTo>
                  <a:lnTo>
                    <a:pt x="417" y="896"/>
                  </a:lnTo>
                  <a:lnTo>
                    <a:pt x="432" y="870"/>
                  </a:lnTo>
                  <a:lnTo>
                    <a:pt x="448" y="844"/>
                  </a:lnTo>
                  <a:lnTo>
                    <a:pt x="456" y="829"/>
                  </a:lnTo>
                  <a:lnTo>
                    <a:pt x="464" y="815"/>
                  </a:lnTo>
                  <a:lnTo>
                    <a:pt x="473" y="801"/>
                  </a:lnTo>
                  <a:lnTo>
                    <a:pt x="481" y="787"/>
                  </a:lnTo>
                  <a:lnTo>
                    <a:pt x="498" y="761"/>
                  </a:lnTo>
                  <a:lnTo>
                    <a:pt x="513" y="735"/>
                  </a:lnTo>
                  <a:lnTo>
                    <a:pt x="530" y="710"/>
                  </a:lnTo>
                  <a:lnTo>
                    <a:pt x="548" y="685"/>
                  </a:lnTo>
                  <a:lnTo>
                    <a:pt x="565" y="660"/>
                  </a:lnTo>
                  <a:lnTo>
                    <a:pt x="583" y="636"/>
                  </a:lnTo>
                  <a:lnTo>
                    <a:pt x="601" y="612"/>
                  </a:lnTo>
                  <a:lnTo>
                    <a:pt x="620" y="587"/>
                  </a:lnTo>
                  <a:lnTo>
                    <a:pt x="640" y="563"/>
                  </a:lnTo>
                  <a:lnTo>
                    <a:pt x="660" y="539"/>
                  </a:lnTo>
                  <a:lnTo>
                    <a:pt x="679" y="515"/>
                  </a:lnTo>
                  <a:lnTo>
                    <a:pt x="700" y="491"/>
                  </a:lnTo>
                  <a:lnTo>
                    <a:pt x="722" y="467"/>
                  </a:lnTo>
                  <a:lnTo>
                    <a:pt x="743" y="442"/>
                  </a:lnTo>
                  <a:lnTo>
                    <a:pt x="766" y="418"/>
                  </a:lnTo>
                  <a:lnTo>
                    <a:pt x="788" y="394"/>
                  </a:lnTo>
                  <a:lnTo>
                    <a:pt x="802" y="382"/>
                  </a:lnTo>
                  <a:lnTo>
                    <a:pt x="814" y="372"/>
                  </a:lnTo>
                  <a:lnTo>
                    <a:pt x="827" y="361"/>
                  </a:lnTo>
                  <a:lnTo>
                    <a:pt x="840" y="350"/>
                  </a:lnTo>
                  <a:lnTo>
                    <a:pt x="851" y="338"/>
                  </a:lnTo>
                  <a:lnTo>
                    <a:pt x="864" y="328"/>
                  </a:lnTo>
                  <a:lnTo>
                    <a:pt x="876" y="317"/>
                  </a:lnTo>
                  <a:lnTo>
                    <a:pt x="888" y="307"/>
                  </a:lnTo>
                  <a:lnTo>
                    <a:pt x="890" y="304"/>
                  </a:lnTo>
                  <a:lnTo>
                    <a:pt x="892" y="302"/>
                  </a:lnTo>
                  <a:lnTo>
                    <a:pt x="894" y="301"/>
                  </a:lnTo>
                  <a:lnTo>
                    <a:pt x="897" y="300"/>
                  </a:lnTo>
                  <a:lnTo>
                    <a:pt x="898" y="299"/>
                  </a:lnTo>
                  <a:lnTo>
                    <a:pt x="899" y="298"/>
                  </a:lnTo>
                  <a:lnTo>
                    <a:pt x="900" y="295"/>
                  </a:lnTo>
                  <a:lnTo>
                    <a:pt x="901" y="294"/>
                  </a:lnTo>
                  <a:lnTo>
                    <a:pt x="915" y="284"/>
                  </a:lnTo>
                  <a:lnTo>
                    <a:pt x="916" y="283"/>
                  </a:lnTo>
                  <a:lnTo>
                    <a:pt x="918" y="282"/>
                  </a:lnTo>
                  <a:lnTo>
                    <a:pt x="919" y="281"/>
                  </a:lnTo>
                  <a:lnTo>
                    <a:pt x="920" y="278"/>
                  </a:lnTo>
                  <a:lnTo>
                    <a:pt x="908" y="245"/>
                  </a:lnTo>
                  <a:lnTo>
                    <a:pt x="898" y="212"/>
                  </a:lnTo>
                  <a:lnTo>
                    <a:pt x="886" y="179"/>
                  </a:lnTo>
                  <a:lnTo>
                    <a:pt x="875" y="145"/>
                  </a:lnTo>
                  <a:lnTo>
                    <a:pt x="862" y="114"/>
                  </a:lnTo>
                  <a:lnTo>
                    <a:pt x="845" y="85"/>
                  </a:lnTo>
                  <a:lnTo>
                    <a:pt x="824" y="59"/>
                  </a:lnTo>
                  <a:lnTo>
                    <a:pt x="799" y="36"/>
                  </a:lnTo>
                  <a:lnTo>
                    <a:pt x="780" y="27"/>
                  </a:lnTo>
                  <a:lnTo>
                    <a:pt x="760" y="21"/>
                  </a:lnTo>
                  <a:lnTo>
                    <a:pt x="740" y="15"/>
                  </a:lnTo>
                  <a:lnTo>
                    <a:pt x="719" y="10"/>
                  </a:lnTo>
                  <a:lnTo>
                    <a:pt x="696" y="7"/>
                  </a:lnTo>
                  <a:lnTo>
                    <a:pt x="675" y="4"/>
                  </a:lnTo>
                  <a:lnTo>
                    <a:pt x="652" y="2"/>
                  </a:lnTo>
                  <a:lnTo>
                    <a:pt x="631" y="0"/>
                  </a:lnTo>
                  <a:lnTo>
                    <a:pt x="617" y="11"/>
                  </a:lnTo>
                  <a:lnTo>
                    <a:pt x="602" y="24"/>
                  </a:lnTo>
                  <a:lnTo>
                    <a:pt x="587" y="37"/>
                  </a:lnTo>
                  <a:lnTo>
                    <a:pt x="571" y="52"/>
                  </a:lnTo>
                  <a:lnTo>
                    <a:pt x="555" y="67"/>
                  </a:lnTo>
                  <a:lnTo>
                    <a:pt x="539" y="82"/>
                  </a:lnTo>
                  <a:lnTo>
                    <a:pt x="524" y="96"/>
                  </a:lnTo>
                  <a:lnTo>
                    <a:pt x="510" y="109"/>
                  </a:lnTo>
                  <a:lnTo>
                    <a:pt x="498" y="123"/>
                  </a:lnTo>
                  <a:lnTo>
                    <a:pt x="485" y="138"/>
                  </a:lnTo>
                  <a:lnTo>
                    <a:pt x="474" y="153"/>
                  </a:lnTo>
                  <a:lnTo>
                    <a:pt x="463" y="166"/>
                  </a:lnTo>
                  <a:lnTo>
                    <a:pt x="453" y="181"/>
                  </a:lnTo>
                  <a:lnTo>
                    <a:pt x="444" y="196"/>
                  </a:lnTo>
                  <a:lnTo>
                    <a:pt x="435" y="212"/>
                  </a:lnTo>
                  <a:lnTo>
                    <a:pt x="428" y="227"/>
                  </a:lnTo>
                  <a:lnTo>
                    <a:pt x="547" y="314"/>
                  </a:lnTo>
                  <a:lnTo>
                    <a:pt x="559" y="324"/>
                  </a:lnTo>
                  <a:lnTo>
                    <a:pt x="571" y="331"/>
                  </a:lnTo>
                  <a:lnTo>
                    <a:pt x="582" y="340"/>
                  </a:lnTo>
                  <a:lnTo>
                    <a:pt x="593" y="348"/>
                  </a:lnTo>
                  <a:lnTo>
                    <a:pt x="605" y="357"/>
                  </a:lnTo>
                  <a:lnTo>
                    <a:pt x="616" y="366"/>
                  </a:lnTo>
                  <a:lnTo>
                    <a:pt x="627" y="377"/>
                  </a:lnTo>
                  <a:lnTo>
                    <a:pt x="639" y="387"/>
                  </a:lnTo>
                  <a:lnTo>
                    <a:pt x="645" y="395"/>
                  </a:lnTo>
                  <a:lnTo>
                    <a:pt x="651" y="403"/>
                  </a:lnTo>
                  <a:lnTo>
                    <a:pt x="658" y="411"/>
                  </a:lnTo>
                  <a:lnTo>
                    <a:pt x="664" y="417"/>
                  </a:lnTo>
                  <a:lnTo>
                    <a:pt x="670" y="425"/>
                  </a:lnTo>
                  <a:lnTo>
                    <a:pt x="677" y="433"/>
                  </a:lnTo>
                  <a:lnTo>
                    <a:pt x="682" y="440"/>
                  </a:lnTo>
                  <a:lnTo>
                    <a:pt x="688" y="448"/>
                  </a:lnTo>
                  <a:lnTo>
                    <a:pt x="685" y="459"/>
                  </a:lnTo>
                  <a:lnTo>
                    <a:pt x="684" y="460"/>
                  </a:lnTo>
                  <a:lnTo>
                    <a:pt x="681" y="461"/>
                  </a:lnTo>
                  <a:lnTo>
                    <a:pt x="680" y="464"/>
                  </a:lnTo>
                  <a:lnTo>
                    <a:pt x="678" y="465"/>
                  </a:lnTo>
                  <a:lnTo>
                    <a:pt x="670" y="474"/>
                  </a:lnTo>
                  <a:lnTo>
                    <a:pt x="662" y="468"/>
                  </a:lnTo>
                  <a:lnTo>
                    <a:pt x="655" y="463"/>
                  </a:lnTo>
                  <a:lnTo>
                    <a:pt x="650" y="457"/>
                  </a:lnTo>
                  <a:lnTo>
                    <a:pt x="645" y="449"/>
                  </a:lnTo>
                  <a:lnTo>
                    <a:pt x="631" y="433"/>
                  </a:lnTo>
                  <a:lnTo>
                    <a:pt x="617" y="418"/>
                  </a:lnTo>
                  <a:lnTo>
                    <a:pt x="602" y="405"/>
                  </a:lnTo>
                  <a:lnTo>
                    <a:pt x="588" y="391"/>
                  </a:lnTo>
                  <a:lnTo>
                    <a:pt x="572" y="379"/>
                  </a:lnTo>
                  <a:lnTo>
                    <a:pt x="557" y="366"/>
                  </a:lnTo>
                  <a:lnTo>
                    <a:pt x="542" y="354"/>
                  </a:lnTo>
                  <a:lnTo>
                    <a:pt x="526" y="342"/>
                  </a:lnTo>
                  <a:lnTo>
                    <a:pt x="510" y="330"/>
                  </a:lnTo>
                  <a:lnTo>
                    <a:pt x="494" y="320"/>
                  </a:lnTo>
                  <a:lnTo>
                    <a:pt x="479" y="309"/>
                  </a:lnTo>
                  <a:lnTo>
                    <a:pt x="463" y="298"/>
                  </a:lnTo>
                  <a:lnTo>
                    <a:pt x="447" y="287"/>
                  </a:lnTo>
                  <a:lnTo>
                    <a:pt x="431" y="277"/>
                  </a:lnTo>
                  <a:lnTo>
                    <a:pt x="415" y="266"/>
                  </a:lnTo>
                  <a:lnTo>
                    <a:pt x="400" y="256"/>
                  </a:lnTo>
                  <a:lnTo>
                    <a:pt x="399" y="256"/>
                  </a:lnTo>
                  <a:lnTo>
                    <a:pt x="397" y="256"/>
                  </a:lnTo>
                  <a:lnTo>
                    <a:pt x="396" y="256"/>
                  </a:lnTo>
                  <a:lnTo>
                    <a:pt x="381" y="261"/>
                  </a:lnTo>
                  <a:lnTo>
                    <a:pt x="365" y="269"/>
                  </a:lnTo>
                  <a:lnTo>
                    <a:pt x="349" y="277"/>
                  </a:lnTo>
                  <a:lnTo>
                    <a:pt x="334" y="286"/>
                  </a:lnTo>
                  <a:lnTo>
                    <a:pt x="320" y="296"/>
                  </a:lnTo>
                  <a:lnTo>
                    <a:pt x="306" y="308"/>
                  </a:lnTo>
                  <a:lnTo>
                    <a:pt x="293" y="319"/>
                  </a:lnTo>
                  <a:lnTo>
                    <a:pt x="279" y="331"/>
                  </a:lnTo>
                  <a:lnTo>
                    <a:pt x="267" y="345"/>
                  </a:lnTo>
                  <a:lnTo>
                    <a:pt x="254" y="359"/>
                  </a:lnTo>
                  <a:lnTo>
                    <a:pt x="242" y="372"/>
                  </a:lnTo>
                  <a:lnTo>
                    <a:pt x="231" y="386"/>
                  </a:lnTo>
                  <a:lnTo>
                    <a:pt x="219" y="399"/>
                  </a:lnTo>
                  <a:lnTo>
                    <a:pt x="209" y="414"/>
                  </a:lnTo>
                  <a:lnTo>
                    <a:pt x="198" y="428"/>
                  </a:lnTo>
                  <a:lnTo>
                    <a:pt x="188" y="441"/>
                  </a:lnTo>
                  <a:lnTo>
                    <a:pt x="179" y="458"/>
                  </a:lnTo>
                  <a:lnTo>
                    <a:pt x="166" y="476"/>
                  </a:lnTo>
                  <a:lnTo>
                    <a:pt x="154" y="494"/>
                  </a:lnTo>
                  <a:lnTo>
                    <a:pt x="142" y="512"/>
                  </a:lnTo>
                  <a:lnTo>
                    <a:pt x="132" y="530"/>
                  </a:lnTo>
                  <a:lnTo>
                    <a:pt x="125" y="550"/>
                  </a:lnTo>
                  <a:lnTo>
                    <a:pt x="122" y="569"/>
                  </a:lnTo>
                  <a:lnTo>
                    <a:pt x="126" y="588"/>
                  </a:lnTo>
                  <a:lnTo>
                    <a:pt x="130" y="595"/>
                  </a:lnTo>
                  <a:lnTo>
                    <a:pt x="136" y="600"/>
                  </a:lnTo>
                  <a:lnTo>
                    <a:pt x="142" y="607"/>
                  </a:lnTo>
                  <a:lnTo>
                    <a:pt x="147" y="613"/>
                  </a:lnTo>
                  <a:lnTo>
                    <a:pt x="153" y="619"/>
                  </a:lnTo>
                  <a:lnTo>
                    <a:pt x="159" y="624"/>
                  </a:lnTo>
                  <a:lnTo>
                    <a:pt x="164" y="631"/>
                  </a:lnTo>
                  <a:lnTo>
                    <a:pt x="169" y="637"/>
                  </a:lnTo>
                  <a:lnTo>
                    <a:pt x="183" y="650"/>
                  </a:lnTo>
                  <a:lnTo>
                    <a:pt x="198" y="664"/>
                  </a:lnTo>
                  <a:lnTo>
                    <a:pt x="213" y="676"/>
                  </a:lnTo>
                  <a:lnTo>
                    <a:pt x="226" y="690"/>
                  </a:lnTo>
                  <a:lnTo>
                    <a:pt x="240" y="702"/>
                  </a:lnTo>
                  <a:lnTo>
                    <a:pt x="254" y="715"/>
                  </a:lnTo>
                  <a:lnTo>
                    <a:pt x="268" y="726"/>
                  </a:lnTo>
                  <a:lnTo>
                    <a:pt x="282" y="737"/>
                  </a:lnTo>
                  <a:lnTo>
                    <a:pt x="297" y="749"/>
                  </a:lnTo>
                  <a:lnTo>
                    <a:pt x="312" y="759"/>
                  </a:lnTo>
                  <a:lnTo>
                    <a:pt x="326" y="769"/>
                  </a:lnTo>
                  <a:lnTo>
                    <a:pt x="342" y="778"/>
                  </a:lnTo>
                  <a:lnTo>
                    <a:pt x="359" y="787"/>
                  </a:lnTo>
                  <a:lnTo>
                    <a:pt x="376" y="795"/>
                  </a:lnTo>
                  <a:lnTo>
                    <a:pt x="394" y="803"/>
                  </a:lnTo>
                  <a:lnTo>
                    <a:pt x="412" y="810"/>
                  </a:lnTo>
                  <a:lnTo>
                    <a:pt x="414" y="812"/>
                  </a:lnTo>
                  <a:lnTo>
                    <a:pt x="418" y="814"/>
                  </a:lnTo>
                  <a:lnTo>
                    <a:pt x="419" y="818"/>
                  </a:lnTo>
                  <a:lnTo>
                    <a:pt x="419" y="822"/>
                  </a:lnTo>
                  <a:lnTo>
                    <a:pt x="415" y="828"/>
                  </a:lnTo>
                  <a:lnTo>
                    <a:pt x="411" y="832"/>
                  </a:lnTo>
                  <a:lnTo>
                    <a:pt x="405" y="837"/>
                  </a:lnTo>
                  <a:lnTo>
                    <a:pt x="400" y="840"/>
                  </a:lnTo>
                  <a:lnTo>
                    <a:pt x="386" y="836"/>
                  </a:lnTo>
                  <a:lnTo>
                    <a:pt x="373" y="831"/>
                  </a:lnTo>
                  <a:lnTo>
                    <a:pt x="360" y="825"/>
                  </a:lnTo>
                  <a:lnTo>
                    <a:pt x="348" y="819"/>
                  </a:lnTo>
                  <a:lnTo>
                    <a:pt x="335" y="813"/>
                  </a:lnTo>
                  <a:lnTo>
                    <a:pt x="324" y="806"/>
                  </a:lnTo>
                  <a:lnTo>
                    <a:pt x="313" y="799"/>
                  </a:lnTo>
                  <a:lnTo>
                    <a:pt x="303" y="792"/>
                  </a:lnTo>
                  <a:lnTo>
                    <a:pt x="292" y="785"/>
                  </a:lnTo>
                  <a:lnTo>
                    <a:pt x="281" y="777"/>
                  </a:lnTo>
                  <a:lnTo>
                    <a:pt x="270" y="769"/>
                  </a:lnTo>
                  <a:lnTo>
                    <a:pt x="260" y="761"/>
                  </a:lnTo>
                  <a:lnTo>
                    <a:pt x="250" y="753"/>
                  </a:lnTo>
                  <a:lnTo>
                    <a:pt x="240" y="744"/>
                  </a:lnTo>
                  <a:lnTo>
                    <a:pt x="228" y="736"/>
                  </a:lnTo>
                  <a:lnTo>
                    <a:pt x="218" y="728"/>
                  </a:lnTo>
                  <a:lnTo>
                    <a:pt x="216" y="727"/>
                  </a:lnTo>
                  <a:lnTo>
                    <a:pt x="214" y="726"/>
                  </a:lnTo>
                  <a:lnTo>
                    <a:pt x="213" y="726"/>
                  </a:lnTo>
                  <a:lnTo>
                    <a:pt x="210" y="725"/>
                  </a:lnTo>
                  <a:lnTo>
                    <a:pt x="111" y="628"/>
                  </a:lnTo>
                  <a:lnTo>
                    <a:pt x="98" y="647"/>
                  </a:lnTo>
                  <a:lnTo>
                    <a:pt x="84" y="666"/>
                  </a:lnTo>
                  <a:lnTo>
                    <a:pt x="73" y="686"/>
                  </a:lnTo>
                  <a:lnTo>
                    <a:pt x="62" y="708"/>
                  </a:lnTo>
                  <a:lnTo>
                    <a:pt x="50" y="729"/>
                  </a:lnTo>
                  <a:lnTo>
                    <a:pt x="40" y="752"/>
                  </a:lnTo>
                  <a:lnTo>
                    <a:pt x="30" y="775"/>
                  </a:lnTo>
                  <a:lnTo>
                    <a:pt x="20" y="798"/>
                  </a:lnTo>
                  <a:lnTo>
                    <a:pt x="0" y="855"/>
                  </a:lnTo>
                  <a:lnTo>
                    <a:pt x="4" y="877"/>
                  </a:lnTo>
                  <a:lnTo>
                    <a:pt x="10" y="901"/>
                  </a:lnTo>
                  <a:lnTo>
                    <a:pt x="14" y="925"/>
                  </a:lnTo>
                  <a:lnTo>
                    <a:pt x="21" y="949"/>
                  </a:lnTo>
                  <a:lnTo>
                    <a:pt x="29" y="972"/>
                  </a:lnTo>
                  <a:lnTo>
                    <a:pt x="39" y="994"/>
                  </a:lnTo>
                  <a:lnTo>
                    <a:pt x="52" y="1013"/>
                  </a:lnTo>
                  <a:lnTo>
                    <a:pt x="67" y="1030"/>
                  </a:lnTo>
                  <a:lnTo>
                    <a:pt x="82" y="1043"/>
                  </a:lnTo>
                  <a:lnTo>
                    <a:pt x="98" y="1053"/>
                  </a:lnTo>
                  <a:lnTo>
                    <a:pt x="116" y="1062"/>
                  </a:lnTo>
                  <a:lnTo>
                    <a:pt x="135" y="1070"/>
                  </a:lnTo>
                  <a:lnTo>
                    <a:pt x="154" y="1075"/>
                  </a:lnTo>
                  <a:lnTo>
                    <a:pt x="174" y="1079"/>
                  </a:lnTo>
                  <a:lnTo>
                    <a:pt x="195" y="1081"/>
                  </a:lnTo>
                  <a:lnTo>
                    <a:pt x="214" y="1082"/>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36" name="Freeform 88"/>
            <p:cNvSpPr>
              <a:spLocks/>
            </p:cNvSpPr>
            <p:nvPr/>
          </p:nvSpPr>
          <p:spPr bwMode="auto">
            <a:xfrm>
              <a:off x="3426" y="1843"/>
              <a:ext cx="8" cy="11"/>
            </a:xfrm>
            <a:custGeom>
              <a:avLst/>
              <a:gdLst>
                <a:gd name="T0" fmla="*/ 0 w 46"/>
                <a:gd name="T1" fmla="*/ 0 h 65"/>
                <a:gd name="T2" fmla="*/ 0 w 46"/>
                <a:gd name="T3" fmla="*/ 0 h 65"/>
                <a:gd name="T4" fmla="*/ 0 w 46"/>
                <a:gd name="T5" fmla="*/ 0 h 65"/>
                <a:gd name="T6" fmla="*/ 0 w 46"/>
                <a:gd name="T7" fmla="*/ 0 h 65"/>
                <a:gd name="T8" fmla="*/ 0 w 46"/>
                <a:gd name="T9" fmla="*/ 0 h 65"/>
                <a:gd name="T10" fmla="*/ 0 w 46"/>
                <a:gd name="T11" fmla="*/ 0 h 65"/>
                <a:gd name="T12" fmla="*/ 0 w 46"/>
                <a:gd name="T13" fmla="*/ 0 h 65"/>
                <a:gd name="T14" fmla="*/ 0 w 46"/>
                <a:gd name="T15" fmla="*/ 0 h 65"/>
                <a:gd name="T16" fmla="*/ 0 w 46"/>
                <a:gd name="T17" fmla="*/ 0 h 65"/>
                <a:gd name="T18" fmla="*/ 0 w 46"/>
                <a:gd name="T19" fmla="*/ 0 h 65"/>
                <a:gd name="T20" fmla="*/ 0 w 46"/>
                <a:gd name="T21" fmla="*/ 0 h 65"/>
                <a:gd name="T22" fmla="*/ 0 w 46"/>
                <a:gd name="T23" fmla="*/ 0 h 65"/>
                <a:gd name="T24" fmla="*/ 0 w 46"/>
                <a:gd name="T25" fmla="*/ 0 h 65"/>
                <a:gd name="T26" fmla="*/ 0 w 46"/>
                <a:gd name="T27" fmla="*/ 0 h 65"/>
                <a:gd name="T28" fmla="*/ 0 w 46"/>
                <a:gd name="T29" fmla="*/ 0 h 65"/>
                <a:gd name="T30" fmla="*/ 0 w 46"/>
                <a:gd name="T31" fmla="*/ 0 h 65"/>
                <a:gd name="T32" fmla="*/ 0 w 46"/>
                <a:gd name="T33" fmla="*/ 0 h 6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6"/>
                <a:gd name="T52" fmla="*/ 0 h 65"/>
                <a:gd name="T53" fmla="*/ 46 w 46"/>
                <a:gd name="T54" fmla="*/ 65 h 65"/>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6" h="65">
                  <a:moveTo>
                    <a:pt x="23" y="0"/>
                  </a:moveTo>
                  <a:lnTo>
                    <a:pt x="32" y="3"/>
                  </a:lnTo>
                  <a:lnTo>
                    <a:pt x="39" y="9"/>
                  </a:lnTo>
                  <a:lnTo>
                    <a:pt x="44" y="20"/>
                  </a:lnTo>
                  <a:lnTo>
                    <a:pt x="46" y="32"/>
                  </a:lnTo>
                  <a:lnTo>
                    <a:pt x="44" y="44"/>
                  </a:lnTo>
                  <a:lnTo>
                    <a:pt x="39" y="55"/>
                  </a:lnTo>
                  <a:lnTo>
                    <a:pt x="32" y="63"/>
                  </a:lnTo>
                  <a:lnTo>
                    <a:pt x="23" y="65"/>
                  </a:lnTo>
                  <a:lnTo>
                    <a:pt x="14" y="63"/>
                  </a:lnTo>
                  <a:lnTo>
                    <a:pt x="6" y="55"/>
                  </a:lnTo>
                  <a:lnTo>
                    <a:pt x="2" y="44"/>
                  </a:lnTo>
                  <a:lnTo>
                    <a:pt x="0" y="32"/>
                  </a:lnTo>
                  <a:lnTo>
                    <a:pt x="2" y="20"/>
                  </a:lnTo>
                  <a:lnTo>
                    <a:pt x="6" y="9"/>
                  </a:lnTo>
                  <a:lnTo>
                    <a:pt x="14" y="3"/>
                  </a:lnTo>
                  <a:lnTo>
                    <a:pt x="2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37" name="Freeform 89"/>
            <p:cNvSpPr>
              <a:spLocks/>
            </p:cNvSpPr>
            <p:nvPr/>
          </p:nvSpPr>
          <p:spPr bwMode="auto">
            <a:xfrm>
              <a:off x="3441" y="1856"/>
              <a:ext cx="7" cy="11"/>
            </a:xfrm>
            <a:custGeom>
              <a:avLst/>
              <a:gdLst>
                <a:gd name="T0" fmla="*/ 0 w 46"/>
                <a:gd name="T1" fmla="*/ 0 h 64"/>
                <a:gd name="T2" fmla="*/ 0 w 46"/>
                <a:gd name="T3" fmla="*/ 0 h 64"/>
                <a:gd name="T4" fmla="*/ 0 w 46"/>
                <a:gd name="T5" fmla="*/ 0 h 64"/>
                <a:gd name="T6" fmla="*/ 0 w 46"/>
                <a:gd name="T7" fmla="*/ 0 h 64"/>
                <a:gd name="T8" fmla="*/ 0 w 46"/>
                <a:gd name="T9" fmla="*/ 0 h 64"/>
                <a:gd name="T10" fmla="*/ 0 w 46"/>
                <a:gd name="T11" fmla="*/ 0 h 64"/>
                <a:gd name="T12" fmla="*/ 0 w 46"/>
                <a:gd name="T13" fmla="*/ 0 h 64"/>
                <a:gd name="T14" fmla="*/ 0 w 46"/>
                <a:gd name="T15" fmla="*/ 0 h 64"/>
                <a:gd name="T16" fmla="*/ 0 w 46"/>
                <a:gd name="T17" fmla="*/ 0 h 64"/>
                <a:gd name="T18" fmla="*/ 0 w 46"/>
                <a:gd name="T19" fmla="*/ 0 h 64"/>
                <a:gd name="T20" fmla="*/ 0 w 46"/>
                <a:gd name="T21" fmla="*/ 0 h 64"/>
                <a:gd name="T22" fmla="*/ 0 w 46"/>
                <a:gd name="T23" fmla="*/ 0 h 64"/>
                <a:gd name="T24" fmla="*/ 0 w 46"/>
                <a:gd name="T25" fmla="*/ 0 h 64"/>
                <a:gd name="T26" fmla="*/ 0 w 46"/>
                <a:gd name="T27" fmla="*/ 0 h 64"/>
                <a:gd name="T28" fmla="*/ 0 w 46"/>
                <a:gd name="T29" fmla="*/ 0 h 64"/>
                <a:gd name="T30" fmla="*/ 0 w 46"/>
                <a:gd name="T31" fmla="*/ 0 h 64"/>
                <a:gd name="T32" fmla="*/ 0 w 46"/>
                <a:gd name="T33" fmla="*/ 0 h 6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6"/>
                <a:gd name="T52" fmla="*/ 0 h 64"/>
                <a:gd name="T53" fmla="*/ 46 w 46"/>
                <a:gd name="T54" fmla="*/ 64 h 6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6" h="64">
                  <a:moveTo>
                    <a:pt x="22" y="0"/>
                  </a:moveTo>
                  <a:lnTo>
                    <a:pt x="31" y="2"/>
                  </a:lnTo>
                  <a:lnTo>
                    <a:pt x="39" y="9"/>
                  </a:lnTo>
                  <a:lnTo>
                    <a:pt x="44" y="19"/>
                  </a:lnTo>
                  <a:lnTo>
                    <a:pt x="46" y="32"/>
                  </a:lnTo>
                  <a:lnTo>
                    <a:pt x="44" y="44"/>
                  </a:lnTo>
                  <a:lnTo>
                    <a:pt x="39" y="54"/>
                  </a:lnTo>
                  <a:lnTo>
                    <a:pt x="31" y="62"/>
                  </a:lnTo>
                  <a:lnTo>
                    <a:pt x="22" y="64"/>
                  </a:lnTo>
                  <a:lnTo>
                    <a:pt x="13" y="62"/>
                  </a:lnTo>
                  <a:lnTo>
                    <a:pt x="6" y="54"/>
                  </a:lnTo>
                  <a:lnTo>
                    <a:pt x="2" y="44"/>
                  </a:lnTo>
                  <a:lnTo>
                    <a:pt x="0" y="32"/>
                  </a:lnTo>
                  <a:lnTo>
                    <a:pt x="2" y="19"/>
                  </a:lnTo>
                  <a:lnTo>
                    <a:pt x="6" y="9"/>
                  </a:lnTo>
                  <a:lnTo>
                    <a:pt x="13" y="2"/>
                  </a:lnTo>
                  <a:lnTo>
                    <a:pt x="2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38" name="Freeform 90"/>
            <p:cNvSpPr>
              <a:spLocks/>
            </p:cNvSpPr>
            <p:nvPr/>
          </p:nvSpPr>
          <p:spPr bwMode="auto">
            <a:xfrm>
              <a:off x="3454" y="1868"/>
              <a:ext cx="8" cy="11"/>
            </a:xfrm>
            <a:custGeom>
              <a:avLst/>
              <a:gdLst>
                <a:gd name="T0" fmla="*/ 0 w 46"/>
                <a:gd name="T1" fmla="*/ 0 h 66"/>
                <a:gd name="T2" fmla="*/ 0 w 46"/>
                <a:gd name="T3" fmla="*/ 0 h 66"/>
                <a:gd name="T4" fmla="*/ 0 w 46"/>
                <a:gd name="T5" fmla="*/ 0 h 66"/>
                <a:gd name="T6" fmla="*/ 0 w 46"/>
                <a:gd name="T7" fmla="*/ 0 h 66"/>
                <a:gd name="T8" fmla="*/ 0 w 46"/>
                <a:gd name="T9" fmla="*/ 0 h 66"/>
                <a:gd name="T10" fmla="*/ 0 w 46"/>
                <a:gd name="T11" fmla="*/ 0 h 66"/>
                <a:gd name="T12" fmla="*/ 0 w 46"/>
                <a:gd name="T13" fmla="*/ 0 h 66"/>
                <a:gd name="T14" fmla="*/ 0 w 46"/>
                <a:gd name="T15" fmla="*/ 0 h 66"/>
                <a:gd name="T16" fmla="*/ 0 w 46"/>
                <a:gd name="T17" fmla="*/ 0 h 66"/>
                <a:gd name="T18" fmla="*/ 0 w 46"/>
                <a:gd name="T19" fmla="*/ 0 h 66"/>
                <a:gd name="T20" fmla="*/ 0 w 46"/>
                <a:gd name="T21" fmla="*/ 0 h 66"/>
                <a:gd name="T22" fmla="*/ 0 w 46"/>
                <a:gd name="T23" fmla="*/ 0 h 66"/>
                <a:gd name="T24" fmla="*/ 0 w 46"/>
                <a:gd name="T25" fmla="*/ 0 h 66"/>
                <a:gd name="T26" fmla="*/ 0 w 46"/>
                <a:gd name="T27" fmla="*/ 0 h 66"/>
                <a:gd name="T28" fmla="*/ 0 w 46"/>
                <a:gd name="T29" fmla="*/ 0 h 66"/>
                <a:gd name="T30" fmla="*/ 0 w 46"/>
                <a:gd name="T31" fmla="*/ 0 h 66"/>
                <a:gd name="T32" fmla="*/ 0 w 46"/>
                <a:gd name="T33" fmla="*/ 0 h 6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6"/>
                <a:gd name="T52" fmla="*/ 0 h 66"/>
                <a:gd name="T53" fmla="*/ 46 w 46"/>
                <a:gd name="T54" fmla="*/ 66 h 6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6" h="66">
                  <a:moveTo>
                    <a:pt x="23" y="0"/>
                  </a:moveTo>
                  <a:lnTo>
                    <a:pt x="32" y="2"/>
                  </a:lnTo>
                  <a:lnTo>
                    <a:pt x="39" y="9"/>
                  </a:lnTo>
                  <a:lnTo>
                    <a:pt x="44" y="21"/>
                  </a:lnTo>
                  <a:lnTo>
                    <a:pt x="46" y="33"/>
                  </a:lnTo>
                  <a:lnTo>
                    <a:pt x="44" y="45"/>
                  </a:lnTo>
                  <a:lnTo>
                    <a:pt x="39" y="56"/>
                  </a:lnTo>
                  <a:lnTo>
                    <a:pt x="32" y="64"/>
                  </a:lnTo>
                  <a:lnTo>
                    <a:pt x="23" y="66"/>
                  </a:lnTo>
                  <a:lnTo>
                    <a:pt x="14" y="64"/>
                  </a:lnTo>
                  <a:lnTo>
                    <a:pt x="6" y="56"/>
                  </a:lnTo>
                  <a:lnTo>
                    <a:pt x="2" y="45"/>
                  </a:lnTo>
                  <a:lnTo>
                    <a:pt x="0" y="33"/>
                  </a:lnTo>
                  <a:lnTo>
                    <a:pt x="2" y="21"/>
                  </a:lnTo>
                  <a:lnTo>
                    <a:pt x="6" y="9"/>
                  </a:lnTo>
                  <a:lnTo>
                    <a:pt x="14" y="2"/>
                  </a:lnTo>
                  <a:lnTo>
                    <a:pt x="2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39" name="Freeform 91"/>
            <p:cNvSpPr>
              <a:spLocks/>
            </p:cNvSpPr>
            <p:nvPr/>
          </p:nvSpPr>
          <p:spPr bwMode="auto">
            <a:xfrm>
              <a:off x="3439" y="1825"/>
              <a:ext cx="8" cy="11"/>
            </a:xfrm>
            <a:custGeom>
              <a:avLst/>
              <a:gdLst>
                <a:gd name="T0" fmla="*/ 0 w 46"/>
                <a:gd name="T1" fmla="*/ 0 h 65"/>
                <a:gd name="T2" fmla="*/ 0 w 46"/>
                <a:gd name="T3" fmla="*/ 0 h 65"/>
                <a:gd name="T4" fmla="*/ 0 w 46"/>
                <a:gd name="T5" fmla="*/ 0 h 65"/>
                <a:gd name="T6" fmla="*/ 0 w 46"/>
                <a:gd name="T7" fmla="*/ 0 h 65"/>
                <a:gd name="T8" fmla="*/ 0 w 46"/>
                <a:gd name="T9" fmla="*/ 0 h 65"/>
                <a:gd name="T10" fmla="*/ 0 w 46"/>
                <a:gd name="T11" fmla="*/ 0 h 65"/>
                <a:gd name="T12" fmla="*/ 0 w 46"/>
                <a:gd name="T13" fmla="*/ 0 h 65"/>
                <a:gd name="T14" fmla="*/ 0 w 46"/>
                <a:gd name="T15" fmla="*/ 0 h 65"/>
                <a:gd name="T16" fmla="*/ 0 w 46"/>
                <a:gd name="T17" fmla="*/ 0 h 65"/>
                <a:gd name="T18" fmla="*/ 0 w 46"/>
                <a:gd name="T19" fmla="*/ 0 h 65"/>
                <a:gd name="T20" fmla="*/ 0 w 46"/>
                <a:gd name="T21" fmla="*/ 0 h 65"/>
                <a:gd name="T22" fmla="*/ 0 w 46"/>
                <a:gd name="T23" fmla="*/ 0 h 65"/>
                <a:gd name="T24" fmla="*/ 0 w 46"/>
                <a:gd name="T25" fmla="*/ 0 h 65"/>
                <a:gd name="T26" fmla="*/ 0 w 46"/>
                <a:gd name="T27" fmla="*/ 0 h 65"/>
                <a:gd name="T28" fmla="*/ 0 w 46"/>
                <a:gd name="T29" fmla="*/ 0 h 65"/>
                <a:gd name="T30" fmla="*/ 0 w 46"/>
                <a:gd name="T31" fmla="*/ 0 h 65"/>
                <a:gd name="T32" fmla="*/ 0 w 46"/>
                <a:gd name="T33" fmla="*/ 0 h 6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6"/>
                <a:gd name="T52" fmla="*/ 0 h 65"/>
                <a:gd name="T53" fmla="*/ 46 w 46"/>
                <a:gd name="T54" fmla="*/ 65 h 65"/>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6" h="65">
                  <a:moveTo>
                    <a:pt x="23" y="0"/>
                  </a:moveTo>
                  <a:lnTo>
                    <a:pt x="32" y="2"/>
                  </a:lnTo>
                  <a:lnTo>
                    <a:pt x="39" y="9"/>
                  </a:lnTo>
                  <a:lnTo>
                    <a:pt x="44" y="20"/>
                  </a:lnTo>
                  <a:lnTo>
                    <a:pt x="46" y="33"/>
                  </a:lnTo>
                  <a:lnTo>
                    <a:pt x="44" y="45"/>
                  </a:lnTo>
                  <a:lnTo>
                    <a:pt x="39" y="55"/>
                  </a:lnTo>
                  <a:lnTo>
                    <a:pt x="32" y="63"/>
                  </a:lnTo>
                  <a:lnTo>
                    <a:pt x="23" y="65"/>
                  </a:lnTo>
                  <a:lnTo>
                    <a:pt x="14" y="63"/>
                  </a:lnTo>
                  <a:lnTo>
                    <a:pt x="6" y="55"/>
                  </a:lnTo>
                  <a:lnTo>
                    <a:pt x="2" y="45"/>
                  </a:lnTo>
                  <a:lnTo>
                    <a:pt x="0" y="33"/>
                  </a:lnTo>
                  <a:lnTo>
                    <a:pt x="2" y="20"/>
                  </a:lnTo>
                  <a:lnTo>
                    <a:pt x="6" y="9"/>
                  </a:lnTo>
                  <a:lnTo>
                    <a:pt x="14" y="2"/>
                  </a:lnTo>
                  <a:lnTo>
                    <a:pt x="2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40" name="Freeform 92"/>
            <p:cNvSpPr>
              <a:spLocks/>
            </p:cNvSpPr>
            <p:nvPr/>
          </p:nvSpPr>
          <p:spPr bwMode="auto">
            <a:xfrm>
              <a:off x="3453" y="1838"/>
              <a:ext cx="7" cy="11"/>
            </a:xfrm>
            <a:custGeom>
              <a:avLst/>
              <a:gdLst>
                <a:gd name="T0" fmla="*/ 0 w 46"/>
                <a:gd name="T1" fmla="*/ 0 h 63"/>
                <a:gd name="T2" fmla="*/ 0 w 46"/>
                <a:gd name="T3" fmla="*/ 0 h 63"/>
                <a:gd name="T4" fmla="*/ 0 w 46"/>
                <a:gd name="T5" fmla="*/ 0 h 63"/>
                <a:gd name="T6" fmla="*/ 0 w 46"/>
                <a:gd name="T7" fmla="*/ 0 h 63"/>
                <a:gd name="T8" fmla="*/ 0 w 46"/>
                <a:gd name="T9" fmla="*/ 0 h 63"/>
                <a:gd name="T10" fmla="*/ 0 w 46"/>
                <a:gd name="T11" fmla="*/ 0 h 63"/>
                <a:gd name="T12" fmla="*/ 0 w 46"/>
                <a:gd name="T13" fmla="*/ 0 h 63"/>
                <a:gd name="T14" fmla="*/ 0 w 46"/>
                <a:gd name="T15" fmla="*/ 0 h 63"/>
                <a:gd name="T16" fmla="*/ 0 w 46"/>
                <a:gd name="T17" fmla="*/ 0 h 63"/>
                <a:gd name="T18" fmla="*/ 0 w 46"/>
                <a:gd name="T19" fmla="*/ 0 h 63"/>
                <a:gd name="T20" fmla="*/ 0 w 46"/>
                <a:gd name="T21" fmla="*/ 0 h 63"/>
                <a:gd name="T22" fmla="*/ 0 w 46"/>
                <a:gd name="T23" fmla="*/ 0 h 63"/>
                <a:gd name="T24" fmla="*/ 0 w 46"/>
                <a:gd name="T25" fmla="*/ 0 h 63"/>
                <a:gd name="T26" fmla="*/ 0 w 46"/>
                <a:gd name="T27" fmla="*/ 0 h 63"/>
                <a:gd name="T28" fmla="*/ 0 w 46"/>
                <a:gd name="T29" fmla="*/ 0 h 63"/>
                <a:gd name="T30" fmla="*/ 0 w 46"/>
                <a:gd name="T31" fmla="*/ 0 h 63"/>
                <a:gd name="T32" fmla="*/ 0 w 46"/>
                <a:gd name="T33" fmla="*/ 0 h 63"/>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6"/>
                <a:gd name="T52" fmla="*/ 0 h 63"/>
                <a:gd name="T53" fmla="*/ 46 w 46"/>
                <a:gd name="T54" fmla="*/ 63 h 63"/>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6" h="63">
                  <a:moveTo>
                    <a:pt x="22" y="0"/>
                  </a:moveTo>
                  <a:lnTo>
                    <a:pt x="31" y="2"/>
                  </a:lnTo>
                  <a:lnTo>
                    <a:pt x="39" y="9"/>
                  </a:lnTo>
                  <a:lnTo>
                    <a:pt x="43" y="20"/>
                  </a:lnTo>
                  <a:lnTo>
                    <a:pt x="46" y="33"/>
                  </a:lnTo>
                  <a:lnTo>
                    <a:pt x="43" y="44"/>
                  </a:lnTo>
                  <a:lnTo>
                    <a:pt x="39" y="54"/>
                  </a:lnTo>
                  <a:lnTo>
                    <a:pt x="31" y="61"/>
                  </a:lnTo>
                  <a:lnTo>
                    <a:pt x="22" y="63"/>
                  </a:lnTo>
                  <a:lnTo>
                    <a:pt x="13" y="61"/>
                  </a:lnTo>
                  <a:lnTo>
                    <a:pt x="6" y="54"/>
                  </a:lnTo>
                  <a:lnTo>
                    <a:pt x="2" y="44"/>
                  </a:lnTo>
                  <a:lnTo>
                    <a:pt x="0" y="33"/>
                  </a:lnTo>
                  <a:lnTo>
                    <a:pt x="2" y="20"/>
                  </a:lnTo>
                  <a:lnTo>
                    <a:pt x="6" y="9"/>
                  </a:lnTo>
                  <a:lnTo>
                    <a:pt x="13" y="2"/>
                  </a:lnTo>
                  <a:lnTo>
                    <a:pt x="2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41" name="Freeform 93"/>
            <p:cNvSpPr>
              <a:spLocks/>
            </p:cNvSpPr>
            <p:nvPr/>
          </p:nvSpPr>
          <p:spPr bwMode="auto">
            <a:xfrm>
              <a:off x="3468" y="1850"/>
              <a:ext cx="7" cy="10"/>
            </a:xfrm>
            <a:custGeom>
              <a:avLst/>
              <a:gdLst>
                <a:gd name="T0" fmla="*/ 0 w 45"/>
                <a:gd name="T1" fmla="*/ 0 h 64"/>
                <a:gd name="T2" fmla="*/ 0 w 45"/>
                <a:gd name="T3" fmla="*/ 0 h 64"/>
                <a:gd name="T4" fmla="*/ 0 w 45"/>
                <a:gd name="T5" fmla="*/ 0 h 64"/>
                <a:gd name="T6" fmla="*/ 0 w 45"/>
                <a:gd name="T7" fmla="*/ 0 h 64"/>
                <a:gd name="T8" fmla="*/ 0 w 45"/>
                <a:gd name="T9" fmla="*/ 0 h 64"/>
                <a:gd name="T10" fmla="*/ 0 w 45"/>
                <a:gd name="T11" fmla="*/ 0 h 64"/>
                <a:gd name="T12" fmla="*/ 0 w 45"/>
                <a:gd name="T13" fmla="*/ 0 h 64"/>
                <a:gd name="T14" fmla="*/ 0 w 45"/>
                <a:gd name="T15" fmla="*/ 0 h 64"/>
                <a:gd name="T16" fmla="*/ 0 w 45"/>
                <a:gd name="T17" fmla="*/ 0 h 64"/>
                <a:gd name="T18" fmla="*/ 0 w 45"/>
                <a:gd name="T19" fmla="*/ 0 h 64"/>
                <a:gd name="T20" fmla="*/ 0 w 45"/>
                <a:gd name="T21" fmla="*/ 0 h 64"/>
                <a:gd name="T22" fmla="*/ 0 w 45"/>
                <a:gd name="T23" fmla="*/ 0 h 64"/>
                <a:gd name="T24" fmla="*/ 0 w 45"/>
                <a:gd name="T25" fmla="*/ 0 h 64"/>
                <a:gd name="T26" fmla="*/ 0 w 45"/>
                <a:gd name="T27" fmla="*/ 0 h 64"/>
                <a:gd name="T28" fmla="*/ 0 w 45"/>
                <a:gd name="T29" fmla="*/ 0 h 64"/>
                <a:gd name="T30" fmla="*/ 0 w 45"/>
                <a:gd name="T31" fmla="*/ 0 h 64"/>
                <a:gd name="T32" fmla="*/ 0 w 45"/>
                <a:gd name="T33" fmla="*/ 0 h 6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5"/>
                <a:gd name="T52" fmla="*/ 0 h 64"/>
                <a:gd name="T53" fmla="*/ 45 w 45"/>
                <a:gd name="T54" fmla="*/ 64 h 6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5" h="64">
                  <a:moveTo>
                    <a:pt x="23" y="0"/>
                  </a:moveTo>
                  <a:lnTo>
                    <a:pt x="31" y="2"/>
                  </a:lnTo>
                  <a:lnTo>
                    <a:pt x="38" y="9"/>
                  </a:lnTo>
                  <a:lnTo>
                    <a:pt x="43" y="19"/>
                  </a:lnTo>
                  <a:lnTo>
                    <a:pt x="45" y="31"/>
                  </a:lnTo>
                  <a:lnTo>
                    <a:pt x="43" y="44"/>
                  </a:lnTo>
                  <a:lnTo>
                    <a:pt x="38" y="54"/>
                  </a:lnTo>
                  <a:lnTo>
                    <a:pt x="31" y="62"/>
                  </a:lnTo>
                  <a:lnTo>
                    <a:pt x="23" y="64"/>
                  </a:lnTo>
                  <a:lnTo>
                    <a:pt x="14" y="62"/>
                  </a:lnTo>
                  <a:lnTo>
                    <a:pt x="7" y="54"/>
                  </a:lnTo>
                  <a:lnTo>
                    <a:pt x="2" y="44"/>
                  </a:lnTo>
                  <a:lnTo>
                    <a:pt x="0" y="31"/>
                  </a:lnTo>
                  <a:lnTo>
                    <a:pt x="2" y="19"/>
                  </a:lnTo>
                  <a:lnTo>
                    <a:pt x="7" y="9"/>
                  </a:lnTo>
                  <a:lnTo>
                    <a:pt x="14" y="2"/>
                  </a:lnTo>
                  <a:lnTo>
                    <a:pt x="2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42" name="Freeform 94"/>
            <p:cNvSpPr>
              <a:spLocks/>
            </p:cNvSpPr>
            <p:nvPr/>
          </p:nvSpPr>
          <p:spPr bwMode="auto">
            <a:xfrm>
              <a:off x="3453" y="1813"/>
              <a:ext cx="8" cy="11"/>
            </a:xfrm>
            <a:custGeom>
              <a:avLst/>
              <a:gdLst>
                <a:gd name="T0" fmla="*/ 0 w 46"/>
                <a:gd name="T1" fmla="*/ 0 h 66"/>
                <a:gd name="T2" fmla="*/ 0 w 46"/>
                <a:gd name="T3" fmla="*/ 0 h 66"/>
                <a:gd name="T4" fmla="*/ 0 w 46"/>
                <a:gd name="T5" fmla="*/ 0 h 66"/>
                <a:gd name="T6" fmla="*/ 0 w 46"/>
                <a:gd name="T7" fmla="*/ 0 h 66"/>
                <a:gd name="T8" fmla="*/ 0 w 46"/>
                <a:gd name="T9" fmla="*/ 0 h 66"/>
                <a:gd name="T10" fmla="*/ 0 w 46"/>
                <a:gd name="T11" fmla="*/ 0 h 66"/>
                <a:gd name="T12" fmla="*/ 0 w 46"/>
                <a:gd name="T13" fmla="*/ 0 h 66"/>
                <a:gd name="T14" fmla="*/ 0 w 46"/>
                <a:gd name="T15" fmla="*/ 0 h 66"/>
                <a:gd name="T16" fmla="*/ 0 w 46"/>
                <a:gd name="T17" fmla="*/ 0 h 66"/>
                <a:gd name="T18" fmla="*/ 0 w 46"/>
                <a:gd name="T19" fmla="*/ 0 h 66"/>
                <a:gd name="T20" fmla="*/ 0 w 46"/>
                <a:gd name="T21" fmla="*/ 0 h 66"/>
                <a:gd name="T22" fmla="*/ 0 w 46"/>
                <a:gd name="T23" fmla="*/ 0 h 66"/>
                <a:gd name="T24" fmla="*/ 0 w 46"/>
                <a:gd name="T25" fmla="*/ 0 h 66"/>
                <a:gd name="T26" fmla="*/ 0 w 46"/>
                <a:gd name="T27" fmla="*/ 0 h 66"/>
                <a:gd name="T28" fmla="*/ 0 w 46"/>
                <a:gd name="T29" fmla="*/ 0 h 66"/>
                <a:gd name="T30" fmla="*/ 0 w 46"/>
                <a:gd name="T31" fmla="*/ 0 h 66"/>
                <a:gd name="T32" fmla="*/ 0 w 46"/>
                <a:gd name="T33" fmla="*/ 0 h 6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6"/>
                <a:gd name="T52" fmla="*/ 0 h 66"/>
                <a:gd name="T53" fmla="*/ 46 w 46"/>
                <a:gd name="T54" fmla="*/ 66 h 6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6" h="66">
                  <a:moveTo>
                    <a:pt x="24" y="0"/>
                  </a:moveTo>
                  <a:lnTo>
                    <a:pt x="33" y="2"/>
                  </a:lnTo>
                  <a:lnTo>
                    <a:pt x="39" y="9"/>
                  </a:lnTo>
                  <a:lnTo>
                    <a:pt x="44" y="20"/>
                  </a:lnTo>
                  <a:lnTo>
                    <a:pt x="46" y="33"/>
                  </a:lnTo>
                  <a:lnTo>
                    <a:pt x="44" y="45"/>
                  </a:lnTo>
                  <a:lnTo>
                    <a:pt x="39" y="56"/>
                  </a:lnTo>
                  <a:lnTo>
                    <a:pt x="33" y="63"/>
                  </a:lnTo>
                  <a:lnTo>
                    <a:pt x="24" y="66"/>
                  </a:lnTo>
                  <a:lnTo>
                    <a:pt x="15" y="63"/>
                  </a:lnTo>
                  <a:lnTo>
                    <a:pt x="7" y="56"/>
                  </a:lnTo>
                  <a:lnTo>
                    <a:pt x="2" y="45"/>
                  </a:lnTo>
                  <a:lnTo>
                    <a:pt x="0" y="33"/>
                  </a:lnTo>
                  <a:lnTo>
                    <a:pt x="2" y="20"/>
                  </a:lnTo>
                  <a:lnTo>
                    <a:pt x="7" y="9"/>
                  </a:lnTo>
                  <a:lnTo>
                    <a:pt x="15" y="2"/>
                  </a:lnTo>
                  <a:lnTo>
                    <a:pt x="2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43" name="Freeform 95"/>
            <p:cNvSpPr>
              <a:spLocks/>
            </p:cNvSpPr>
            <p:nvPr/>
          </p:nvSpPr>
          <p:spPr bwMode="auto">
            <a:xfrm>
              <a:off x="3468" y="1822"/>
              <a:ext cx="7" cy="11"/>
            </a:xfrm>
            <a:custGeom>
              <a:avLst/>
              <a:gdLst>
                <a:gd name="T0" fmla="*/ 0 w 44"/>
                <a:gd name="T1" fmla="*/ 0 h 65"/>
                <a:gd name="T2" fmla="*/ 0 w 44"/>
                <a:gd name="T3" fmla="*/ 0 h 65"/>
                <a:gd name="T4" fmla="*/ 0 w 44"/>
                <a:gd name="T5" fmla="*/ 0 h 65"/>
                <a:gd name="T6" fmla="*/ 0 w 44"/>
                <a:gd name="T7" fmla="*/ 0 h 65"/>
                <a:gd name="T8" fmla="*/ 0 w 44"/>
                <a:gd name="T9" fmla="*/ 0 h 65"/>
                <a:gd name="T10" fmla="*/ 0 w 44"/>
                <a:gd name="T11" fmla="*/ 0 h 65"/>
                <a:gd name="T12" fmla="*/ 0 w 44"/>
                <a:gd name="T13" fmla="*/ 0 h 65"/>
                <a:gd name="T14" fmla="*/ 0 w 44"/>
                <a:gd name="T15" fmla="*/ 0 h 65"/>
                <a:gd name="T16" fmla="*/ 0 w 44"/>
                <a:gd name="T17" fmla="*/ 0 h 65"/>
                <a:gd name="T18" fmla="*/ 0 w 44"/>
                <a:gd name="T19" fmla="*/ 0 h 65"/>
                <a:gd name="T20" fmla="*/ 0 w 44"/>
                <a:gd name="T21" fmla="*/ 0 h 65"/>
                <a:gd name="T22" fmla="*/ 0 w 44"/>
                <a:gd name="T23" fmla="*/ 0 h 65"/>
                <a:gd name="T24" fmla="*/ 0 w 44"/>
                <a:gd name="T25" fmla="*/ 0 h 65"/>
                <a:gd name="T26" fmla="*/ 0 w 44"/>
                <a:gd name="T27" fmla="*/ 0 h 65"/>
                <a:gd name="T28" fmla="*/ 0 w 44"/>
                <a:gd name="T29" fmla="*/ 0 h 65"/>
                <a:gd name="T30" fmla="*/ 0 w 44"/>
                <a:gd name="T31" fmla="*/ 0 h 65"/>
                <a:gd name="T32" fmla="*/ 0 w 44"/>
                <a:gd name="T33" fmla="*/ 0 h 6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4"/>
                <a:gd name="T52" fmla="*/ 0 h 65"/>
                <a:gd name="T53" fmla="*/ 44 w 44"/>
                <a:gd name="T54" fmla="*/ 65 h 65"/>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4" h="65">
                  <a:moveTo>
                    <a:pt x="22" y="0"/>
                  </a:moveTo>
                  <a:lnTo>
                    <a:pt x="31" y="2"/>
                  </a:lnTo>
                  <a:lnTo>
                    <a:pt x="38" y="9"/>
                  </a:lnTo>
                  <a:lnTo>
                    <a:pt x="43" y="20"/>
                  </a:lnTo>
                  <a:lnTo>
                    <a:pt x="44" y="33"/>
                  </a:lnTo>
                  <a:lnTo>
                    <a:pt x="43" y="45"/>
                  </a:lnTo>
                  <a:lnTo>
                    <a:pt x="38" y="55"/>
                  </a:lnTo>
                  <a:lnTo>
                    <a:pt x="31" y="63"/>
                  </a:lnTo>
                  <a:lnTo>
                    <a:pt x="22" y="65"/>
                  </a:lnTo>
                  <a:lnTo>
                    <a:pt x="13" y="63"/>
                  </a:lnTo>
                  <a:lnTo>
                    <a:pt x="7" y="55"/>
                  </a:lnTo>
                  <a:lnTo>
                    <a:pt x="2" y="45"/>
                  </a:lnTo>
                  <a:lnTo>
                    <a:pt x="0" y="33"/>
                  </a:lnTo>
                  <a:lnTo>
                    <a:pt x="2" y="20"/>
                  </a:lnTo>
                  <a:lnTo>
                    <a:pt x="7" y="9"/>
                  </a:lnTo>
                  <a:lnTo>
                    <a:pt x="13" y="2"/>
                  </a:lnTo>
                  <a:lnTo>
                    <a:pt x="2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44" name="Freeform 96"/>
            <p:cNvSpPr>
              <a:spLocks/>
            </p:cNvSpPr>
            <p:nvPr/>
          </p:nvSpPr>
          <p:spPr bwMode="auto">
            <a:xfrm>
              <a:off x="3481" y="1837"/>
              <a:ext cx="8" cy="11"/>
            </a:xfrm>
            <a:custGeom>
              <a:avLst/>
              <a:gdLst>
                <a:gd name="T0" fmla="*/ 0 w 45"/>
                <a:gd name="T1" fmla="*/ 0 h 65"/>
                <a:gd name="T2" fmla="*/ 0 w 45"/>
                <a:gd name="T3" fmla="*/ 0 h 65"/>
                <a:gd name="T4" fmla="*/ 0 w 45"/>
                <a:gd name="T5" fmla="*/ 0 h 65"/>
                <a:gd name="T6" fmla="*/ 0 w 45"/>
                <a:gd name="T7" fmla="*/ 0 h 65"/>
                <a:gd name="T8" fmla="*/ 0 w 45"/>
                <a:gd name="T9" fmla="*/ 0 h 65"/>
                <a:gd name="T10" fmla="*/ 0 w 45"/>
                <a:gd name="T11" fmla="*/ 0 h 65"/>
                <a:gd name="T12" fmla="*/ 0 w 45"/>
                <a:gd name="T13" fmla="*/ 0 h 65"/>
                <a:gd name="T14" fmla="*/ 0 w 45"/>
                <a:gd name="T15" fmla="*/ 0 h 65"/>
                <a:gd name="T16" fmla="*/ 0 w 45"/>
                <a:gd name="T17" fmla="*/ 0 h 65"/>
                <a:gd name="T18" fmla="*/ 0 w 45"/>
                <a:gd name="T19" fmla="*/ 0 h 65"/>
                <a:gd name="T20" fmla="*/ 0 w 45"/>
                <a:gd name="T21" fmla="*/ 0 h 65"/>
                <a:gd name="T22" fmla="*/ 0 w 45"/>
                <a:gd name="T23" fmla="*/ 0 h 65"/>
                <a:gd name="T24" fmla="*/ 0 w 45"/>
                <a:gd name="T25" fmla="*/ 0 h 65"/>
                <a:gd name="T26" fmla="*/ 0 w 45"/>
                <a:gd name="T27" fmla="*/ 0 h 65"/>
                <a:gd name="T28" fmla="*/ 0 w 45"/>
                <a:gd name="T29" fmla="*/ 0 h 65"/>
                <a:gd name="T30" fmla="*/ 0 w 45"/>
                <a:gd name="T31" fmla="*/ 0 h 65"/>
                <a:gd name="T32" fmla="*/ 0 w 45"/>
                <a:gd name="T33" fmla="*/ 0 h 6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5"/>
                <a:gd name="T52" fmla="*/ 0 h 65"/>
                <a:gd name="T53" fmla="*/ 45 w 45"/>
                <a:gd name="T54" fmla="*/ 65 h 65"/>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5" h="65">
                  <a:moveTo>
                    <a:pt x="22" y="0"/>
                  </a:moveTo>
                  <a:lnTo>
                    <a:pt x="31" y="2"/>
                  </a:lnTo>
                  <a:lnTo>
                    <a:pt x="38" y="9"/>
                  </a:lnTo>
                  <a:lnTo>
                    <a:pt x="43" y="20"/>
                  </a:lnTo>
                  <a:lnTo>
                    <a:pt x="45" y="33"/>
                  </a:lnTo>
                  <a:lnTo>
                    <a:pt x="43" y="45"/>
                  </a:lnTo>
                  <a:lnTo>
                    <a:pt x="38" y="55"/>
                  </a:lnTo>
                  <a:lnTo>
                    <a:pt x="31" y="62"/>
                  </a:lnTo>
                  <a:lnTo>
                    <a:pt x="22" y="65"/>
                  </a:lnTo>
                  <a:lnTo>
                    <a:pt x="13" y="62"/>
                  </a:lnTo>
                  <a:lnTo>
                    <a:pt x="7" y="55"/>
                  </a:lnTo>
                  <a:lnTo>
                    <a:pt x="2" y="45"/>
                  </a:lnTo>
                  <a:lnTo>
                    <a:pt x="0" y="33"/>
                  </a:lnTo>
                  <a:lnTo>
                    <a:pt x="2" y="20"/>
                  </a:lnTo>
                  <a:lnTo>
                    <a:pt x="7" y="9"/>
                  </a:lnTo>
                  <a:lnTo>
                    <a:pt x="13" y="2"/>
                  </a:lnTo>
                  <a:lnTo>
                    <a:pt x="2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12301" name="Group 97"/>
          <p:cNvGrpSpPr>
            <a:grpSpLocks/>
          </p:cNvGrpSpPr>
          <p:nvPr/>
        </p:nvGrpSpPr>
        <p:grpSpPr bwMode="auto">
          <a:xfrm>
            <a:off x="6238875" y="5453063"/>
            <a:ext cx="1228725" cy="841375"/>
            <a:chOff x="3730" y="3435"/>
            <a:chExt cx="774" cy="530"/>
          </a:xfrm>
        </p:grpSpPr>
        <p:sp>
          <p:nvSpPr>
            <p:cNvPr id="12311" name="Freeform 98"/>
            <p:cNvSpPr>
              <a:spLocks/>
            </p:cNvSpPr>
            <p:nvPr/>
          </p:nvSpPr>
          <p:spPr bwMode="auto">
            <a:xfrm>
              <a:off x="4301" y="3764"/>
              <a:ext cx="89" cy="141"/>
            </a:xfrm>
            <a:custGeom>
              <a:avLst/>
              <a:gdLst>
                <a:gd name="T0" fmla="*/ 0 w 530"/>
                <a:gd name="T1" fmla="*/ 0 h 849"/>
                <a:gd name="T2" fmla="*/ 0 w 530"/>
                <a:gd name="T3" fmla="*/ 0 h 849"/>
                <a:gd name="T4" fmla="*/ 0 w 530"/>
                <a:gd name="T5" fmla="*/ 0 h 849"/>
                <a:gd name="T6" fmla="*/ 0 w 530"/>
                <a:gd name="T7" fmla="*/ 0 h 849"/>
                <a:gd name="T8" fmla="*/ 0 w 530"/>
                <a:gd name="T9" fmla="*/ 0 h 849"/>
                <a:gd name="T10" fmla="*/ 0 w 530"/>
                <a:gd name="T11" fmla="*/ 0 h 849"/>
                <a:gd name="T12" fmla="*/ 0 w 530"/>
                <a:gd name="T13" fmla="*/ 0 h 849"/>
                <a:gd name="T14" fmla="*/ 0 w 530"/>
                <a:gd name="T15" fmla="*/ 0 h 849"/>
                <a:gd name="T16" fmla="*/ 0 w 530"/>
                <a:gd name="T17" fmla="*/ 0 h 849"/>
                <a:gd name="T18" fmla="*/ 0 w 530"/>
                <a:gd name="T19" fmla="*/ 0 h 849"/>
                <a:gd name="T20" fmla="*/ 0 w 530"/>
                <a:gd name="T21" fmla="*/ 0 h 849"/>
                <a:gd name="T22" fmla="*/ 0 w 530"/>
                <a:gd name="T23" fmla="*/ 0 h 849"/>
                <a:gd name="T24" fmla="*/ 0 w 530"/>
                <a:gd name="T25" fmla="*/ 0 h 849"/>
                <a:gd name="T26" fmla="*/ 0 w 530"/>
                <a:gd name="T27" fmla="*/ 0 h 849"/>
                <a:gd name="T28" fmla="*/ 0 w 530"/>
                <a:gd name="T29" fmla="*/ 0 h 849"/>
                <a:gd name="T30" fmla="*/ 0 w 530"/>
                <a:gd name="T31" fmla="*/ 0 h 849"/>
                <a:gd name="T32" fmla="*/ 0 w 530"/>
                <a:gd name="T33" fmla="*/ 0 h 849"/>
                <a:gd name="T34" fmla="*/ 0 w 530"/>
                <a:gd name="T35" fmla="*/ 0 h 849"/>
                <a:gd name="T36" fmla="*/ 0 w 530"/>
                <a:gd name="T37" fmla="*/ 0 h 849"/>
                <a:gd name="T38" fmla="*/ 0 w 530"/>
                <a:gd name="T39" fmla="*/ 0 h 849"/>
                <a:gd name="T40" fmla="*/ 0 w 530"/>
                <a:gd name="T41" fmla="*/ 0 h 849"/>
                <a:gd name="T42" fmla="*/ 0 w 530"/>
                <a:gd name="T43" fmla="*/ 0 h 849"/>
                <a:gd name="T44" fmla="*/ 0 w 530"/>
                <a:gd name="T45" fmla="*/ 0 h 849"/>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530"/>
                <a:gd name="T70" fmla="*/ 0 h 849"/>
                <a:gd name="T71" fmla="*/ 530 w 530"/>
                <a:gd name="T72" fmla="*/ 849 h 849"/>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530" h="849">
                  <a:moveTo>
                    <a:pt x="302" y="838"/>
                  </a:moveTo>
                  <a:lnTo>
                    <a:pt x="222" y="849"/>
                  </a:lnTo>
                  <a:lnTo>
                    <a:pt x="148" y="821"/>
                  </a:lnTo>
                  <a:lnTo>
                    <a:pt x="81" y="756"/>
                  </a:lnTo>
                  <a:lnTo>
                    <a:pt x="34" y="665"/>
                  </a:lnTo>
                  <a:lnTo>
                    <a:pt x="5" y="551"/>
                  </a:lnTo>
                  <a:lnTo>
                    <a:pt x="0" y="425"/>
                  </a:lnTo>
                  <a:lnTo>
                    <a:pt x="19" y="300"/>
                  </a:lnTo>
                  <a:lnTo>
                    <a:pt x="59" y="184"/>
                  </a:lnTo>
                  <a:lnTo>
                    <a:pt x="118" y="93"/>
                  </a:lnTo>
                  <a:lnTo>
                    <a:pt x="190" y="28"/>
                  </a:lnTo>
                  <a:lnTo>
                    <a:pt x="268" y="0"/>
                  </a:lnTo>
                  <a:lnTo>
                    <a:pt x="346" y="9"/>
                  </a:lnTo>
                  <a:lnTo>
                    <a:pt x="416" y="55"/>
                  </a:lnTo>
                  <a:lnTo>
                    <a:pt x="473" y="133"/>
                  </a:lnTo>
                  <a:lnTo>
                    <a:pt x="513" y="237"/>
                  </a:lnTo>
                  <a:lnTo>
                    <a:pt x="530" y="359"/>
                  </a:lnTo>
                  <a:lnTo>
                    <a:pt x="522" y="484"/>
                  </a:lnTo>
                  <a:lnTo>
                    <a:pt x="494" y="606"/>
                  </a:lnTo>
                  <a:lnTo>
                    <a:pt x="445" y="712"/>
                  </a:lnTo>
                  <a:lnTo>
                    <a:pt x="378" y="790"/>
                  </a:lnTo>
                  <a:lnTo>
                    <a:pt x="302" y="83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12" name="Freeform 99"/>
            <p:cNvSpPr>
              <a:spLocks/>
            </p:cNvSpPr>
            <p:nvPr/>
          </p:nvSpPr>
          <p:spPr bwMode="auto">
            <a:xfrm>
              <a:off x="4170" y="3664"/>
              <a:ext cx="9" cy="7"/>
            </a:xfrm>
            <a:custGeom>
              <a:avLst/>
              <a:gdLst>
                <a:gd name="T0" fmla="*/ 0 w 53"/>
                <a:gd name="T1" fmla="*/ 0 h 43"/>
                <a:gd name="T2" fmla="*/ 0 w 53"/>
                <a:gd name="T3" fmla="*/ 0 h 43"/>
                <a:gd name="T4" fmla="*/ 0 w 53"/>
                <a:gd name="T5" fmla="*/ 0 h 43"/>
                <a:gd name="T6" fmla="*/ 0 w 53"/>
                <a:gd name="T7" fmla="*/ 0 h 43"/>
                <a:gd name="T8" fmla="*/ 0 w 53"/>
                <a:gd name="T9" fmla="*/ 0 h 43"/>
                <a:gd name="T10" fmla="*/ 0 w 53"/>
                <a:gd name="T11" fmla="*/ 0 h 43"/>
                <a:gd name="T12" fmla="*/ 0 60000 65536"/>
                <a:gd name="T13" fmla="*/ 0 60000 65536"/>
                <a:gd name="T14" fmla="*/ 0 60000 65536"/>
                <a:gd name="T15" fmla="*/ 0 60000 65536"/>
                <a:gd name="T16" fmla="*/ 0 60000 65536"/>
                <a:gd name="T17" fmla="*/ 0 60000 65536"/>
                <a:gd name="T18" fmla="*/ 0 w 53"/>
                <a:gd name="T19" fmla="*/ 0 h 43"/>
                <a:gd name="T20" fmla="*/ 53 w 53"/>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53" h="43">
                  <a:moveTo>
                    <a:pt x="53" y="28"/>
                  </a:moveTo>
                  <a:lnTo>
                    <a:pt x="30" y="0"/>
                  </a:lnTo>
                  <a:lnTo>
                    <a:pt x="0" y="26"/>
                  </a:lnTo>
                  <a:lnTo>
                    <a:pt x="9" y="43"/>
                  </a:lnTo>
                  <a:lnTo>
                    <a:pt x="53"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13" name="AutoShape 100"/>
            <p:cNvSpPr>
              <a:spLocks noChangeArrowheads="1"/>
            </p:cNvSpPr>
            <p:nvPr/>
          </p:nvSpPr>
          <p:spPr bwMode="auto">
            <a:xfrm>
              <a:off x="3730" y="3435"/>
              <a:ext cx="774" cy="530"/>
            </a:xfrm>
            <a:prstGeom prst="roundRect">
              <a:avLst>
                <a:gd name="adj" fmla="val 16667"/>
              </a:avLst>
            </a:prstGeom>
            <a:solidFill>
              <a:srgbClr val="C0C0C0"/>
            </a:solidFill>
            <a:ln w="28575" algn="ctr">
              <a:solidFill>
                <a:srgbClr val="C0C0C0"/>
              </a:solidFill>
              <a:round/>
              <a:headEnd/>
              <a:tailEnd/>
            </a:ln>
          </p:spPr>
          <p:txBody>
            <a:bodyPr lIns="0" tIns="0" rIns="0" bIns="0" anchor="ctr">
              <a:spAutoFit/>
            </a:bodyPr>
            <a:lstStyle/>
            <a:p>
              <a:endParaRPr lang="en-US"/>
            </a:p>
          </p:txBody>
        </p:sp>
        <p:sp>
          <p:nvSpPr>
            <p:cNvPr id="12314" name="AutoShape 101"/>
            <p:cNvSpPr>
              <a:spLocks noChangeArrowheads="1"/>
            </p:cNvSpPr>
            <p:nvPr/>
          </p:nvSpPr>
          <p:spPr bwMode="auto">
            <a:xfrm>
              <a:off x="3750" y="3455"/>
              <a:ext cx="735" cy="491"/>
            </a:xfrm>
            <a:prstGeom prst="roundRect">
              <a:avLst>
                <a:gd name="adj" fmla="val 16667"/>
              </a:avLst>
            </a:prstGeom>
            <a:solidFill>
              <a:srgbClr val="FFFFFF"/>
            </a:solidFill>
            <a:ln w="28575" algn="ctr">
              <a:solidFill>
                <a:srgbClr val="C0C0C0"/>
              </a:solidFill>
              <a:round/>
              <a:headEnd/>
              <a:tailEnd/>
            </a:ln>
          </p:spPr>
          <p:txBody>
            <a:bodyPr lIns="0" tIns="0" rIns="0" bIns="0" anchor="ctr">
              <a:spAutoFit/>
            </a:bodyPr>
            <a:lstStyle/>
            <a:p>
              <a:endParaRPr lang="en-US"/>
            </a:p>
          </p:txBody>
        </p:sp>
        <p:sp>
          <p:nvSpPr>
            <p:cNvPr id="12315" name="Freeform 102"/>
            <p:cNvSpPr>
              <a:spLocks/>
            </p:cNvSpPr>
            <p:nvPr/>
          </p:nvSpPr>
          <p:spPr bwMode="auto">
            <a:xfrm>
              <a:off x="3745" y="3499"/>
              <a:ext cx="744" cy="343"/>
            </a:xfrm>
            <a:custGeom>
              <a:avLst/>
              <a:gdLst>
                <a:gd name="T0" fmla="*/ 5 w 1140"/>
                <a:gd name="T1" fmla="*/ 25 h 526"/>
                <a:gd name="T2" fmla="*/ 1 w 1140"/>
                <a:gd name="T3" fmla="*/ 23 h 526"/>
                <a:gd name="T4" fmla="*/ 0 w 1140"/>
                <a:gd name="T5" fmla="*/ 19 h 526"/>
                <a:gd name="T6" fmla="*/ 2 w 1140"/>
                <a:gd name="T7" fmla="*/ 14 h 526"/>
                <a:gd name="T8" fmla="*/ 6 w 1140"/>
                <a:gd name="T9" fmla="*/ 11 h 526"/>
                <a:gd name="T10" fmla="*/ 10 w 1140"/>
                <a:gd name="T11" fmla="*/ 9 h 526"/>
                <a:gd name="T12" fmla="*/ 12 w 1140"/>
                <a:gd name="T13" fmla="*/ 5 h 526"/>
                <a:gd name="T14" fmla="*/ 12 w 1140"/>
                <a:gd name="T15" fmla="*/ 3 h 526"/>
                <a:gd name="T16" fmla="*/ 13 w 1140"/>
                <a:gd name="T17" fmla="*/ 2 h 526"/>
                <a:gd name="T18" fmla="*/ 14 w 1140"/>
                <a:gd name="T19" fmla="*/ 1 h 526"/>
                <a:gd name="T20" fmla="*/ 16 w 1140"/>
                <a:gd name="T21" fmla="*/ 1 h 526"/>
                <a:gd name="T22" fmla="*/ 20 w 1140"/>
                <a:gd name="T23" fmla="*/ 1 h 526"/>
                <a:gd name="T24" fmla="*/ 25 w 1140"/>
                <a:gd name="T25" fmla="*/ 1 h 526"/>
                <a:gd name="T26" fmla="*/ 29 w 1140"/>
                <a:gd name="T27" fmla="*/ 0 h 526"/>
                <a:gd name="T28" fmla="*/ 33 w 1140"/>
                <a:gd name="T29" fmla="*/ 0 h 526"/>
                <a:gd name="T30" fmla="*/ 35 w 1140"/>
                <a:gd name="T31" fmla="*/ 1 h 526"/>
                <a:gd name="T32" fmla="*/ 36 w 1140"/>
                <a:gd name="T33" fmla="*/ 1 h 526"/>
                <a:gd name="T34" fmla="*/ 39 w 1140"/>
                <a:gd name="T35" fmla="*/ 10 h 526"/>
                <a:gd name="T36" fmla="*/ 41 w 1140"/>
                <a:gd name="T37" fmla="*/ 10 h 526"/>
                <a:gd name="T38" fmla="*/ 44 w 1140"/>
                <a:gd name="T39" fmla="*/ 9 h 526"/>
                <a:gd name="T40" fmla="*/ 45 w 1140"/>
                <a:gd name="T41" fmla="*/ 13 h 526"/>
                <a:gd name="T42" fmla="*/ 47 w 1140"/>
                <a:gd name="T43" fmla="*/ 9 h 526"/>
                <a:gd name="T44" fmla="*/ 48 w 1140"/>
                <a:gd name="T45" fmla="*/ 13 h 526"/>
                <a:gd name="T46" fmla="*/ 50 w 1140"/>
                <a:gd name="T47" fmla="*/ 9 h 526"/>
                <a:gd name="T48" fmla="*/ 50 w 1140"/>
                <a:gd name="T49" fmla="*/ 13 h 526"/>
                <a:gd name="T50" fmla="*/ 54 w 1140"/>
                <a:gd name="T51" fmla="*/ 10 h 526"/>
                <a:gd name="T52" fmla="*/ 55 w 1140"/>
                <a:gd name="T53" fmla="*/ 13 h 526"/>
                <a:gd name="T54" fmla="*/ 57 w 1140"/>
                <a:gd name="T55" fmla="*/ 16 h 526"/>
                <a:gd name="T56" fmla="*/ 57 w 1140"/>
                <a:gd name="T57" fmla="*/ 22 h 526"/>
                <a:gd name="T58" fmla="*/ 55 w 1140"/>
                <a:gd name="T59" fmla="*/ 26 h 526"/>
                <a:gd name="T60" fmla="*/ 52 w 1140"/>
                <a:gd name="T61" fmla="*/ 26 h 526"/>
                <a:gd name="T62" fmla="*/ 51 w 1140"/>
                <a:gd name="T63" fmla="*/ 19 h 526"/>
                <a:gd name="T64" fmla="*/ 50 w 1140"/>
                <a:gd name="T65" fmla="*/ 18 h 526"/>
                <a:gd name="T66" fmla="*/ 50 w 1140"/>
                <a:gd name="T67" fmla="*/ 18 h 526"/>
                <a:gd name="T68" fmla="*/ 47 w 1140"/>
                <a:gd name="T69" fmla="*/ 17 h 526"/>
                <a:gd name="T70" fmla="*/ 46 w 1140"/>
                <a:gd name="T71" fmla="*/ 17 h 526"/>
                <a:gd name="T72" fmla="*/ 44 w 1140"/>
                <a:gd name="T73" fmla="*/ 18 h 526"/>
                <a:gd name="T74" fmla="*/ 43 w 1140"/>
                <a:gd name="T75" fmla="*/ 19 h 526"/>
                <a:gd name="T76" fmla="*/ 43 w 1140"/>
                <a:gd name="T77" fmla="*/ 22 h 526"/>
                <a:gd name="T78" fmla="*/ 42 w 1140"/>
                <a:gd name="T79" fmla="*/ 23 h 526"/>
                <a:gd name="T80" fmla="*/ 42 w 1140"/>
                <a:gd name="T81" fmla="*/ 26 h 526"/>
                <a:gd name="T82" fmla="*/ 18 w 1140"/>
                <a:gd name="T83" fmla="*/ 26 h 526"/>
                <a:gd name="T84" fmla="*/ 18 w 1140"/>
                <a:gd name="T85" fmla="*/ 24 h 526"/>
                <a:gd name="T86" fmla="*/ 16 w 1140"/>
                <a:gd name="T87" fmla="*/ 22 h 526"/>
                <a:gd name="T88" fmla="*/ 14 w 1140"/>
                <a:gd name="T89" fmla="*/ 20 h 526"/>
                <a:gd name="T90" fmla="*/ 12 w 1140"/>
                <a:gd name="T91" fmla="*/ 20 h 526"/>
                <a:gd name="T92" fmla="*/ 9 w 1140"/>
                <a:gd name="T93" fmla="*/ 20 h 526"/>
                <a:gd name="T94" fmla="*/ 7 w 1140"/>
                <a:gd name="T95" fmla="*/ 20 h 526"/>
                <a:gd name="T96" fmla="*/ 5 w 1140"/>
                <a:gd name="T97" fmla="*/ 23 h 526"/>
                <a:gd name="T98" fmla="*/ 5 w 1140"/>
                <a:gd name="T99" fmla="*/ 25 h 52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1140"/>
                <a:gd name="T151" fmla="*/ 0 h 526"/>
                <a:gd name="T152" fmla="*/ 1140 w 1140"/>
                <a:gd name="T153" fmla="*/ 526 h 52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1140" h="526">
                  <a:moveTo>
                    <a:pt x="90" y="501"/>
                  </a:moveTo>
                  <a:lnTo>
                    <a:pt x="19" y="463"/>
                  </a:lnTo>
                  <a:lnTo>
                    <a:pt x="0" y="379"/>
                  </a:lnTo>
                  <a:lnTo>
                    <a:pt x="33" y="286"/>
                  </a:lnTo>
                  <a:lnTo>
                    <a:pt x="121" y="219"/>
                  </a:lnTo>
                  <a:lnTo>
                    <a:pt x="213" y="187"/>
                  </a:lnTo>
                  <a:lnTo>
                    <a:pt x="231" y="85"/>
                  </a:lnTo>
                  <a:lnTo>
                    <a:pt x="244" y="55"/>
                  </a:lnTo>
                  <a:lnTo>
                    <a:pt x="261" y="36"/>
                  </a:lnTo>
                  <a:lnTo>
                    <a:pt x="289" y="21"/>
                  </a:lnTo>
                  <a:lnTo>
                    <a:pt x="321" y="12"/>
                  </a:lnTo>
                  <a:lnTo>
                    <a:pt x="402" y="6"/>
                  </a:lnTo>
                  <a:lnTo>
                    <a:pt x="492" y="3"/>
                  </a:lnTo>
                  <a:lnTo>
                    <a:pt x="579" y="0"/>
                  </a:lnTo>
                  <a:lnTo>
                    <a:pt x="652" y="0"/>
                  </a:lnTo>
                  <a:lnTo>
                    <a:pt x="685" y="7"/>
                  </a:lnTo>
                  <a:lnTo>
                    <a:pt x="720" y="22"/>
                  </a:lnTo>
                  <a:lnTo>
                    <a:pt x="774" y="192"/>
                  </a:lnTo>
                  <a:lnTo>
                    <a:pt x="822" y="204"/>
                  </a:lnTo>
                  <a:lnTo>
                    <a:pt x="873" y="181"/>
                  </a:lnTo>
                  <a:lnTo>
                    <a:pt x="886" y="256"/>
                  </a:lnTo>
                  <a:lnTo>
                    <a:pt x="928" y="180"/>
                  </a:lnTo>
                  <a:lnTo>
                    <a:pt x="946" y="252"/>
                  </a:lnTo>
                  <a:lnTo>
                    <a:pt x="988" y="187"/>
                  </a:lnTo>
                  <a:lnTo>
                    <a:pt x="1000" y="252"/>
                  </a:lnTo>
                  <a:lnTo>
                    <a:pt x="1056" y="195"/>
                  </a:lnTo>
                  <a:lnTo>
                    <a:pt x="1077" y="262"/>
                  </a:lnTo>
                  <a:lnTo>
                    <a:pt x="1140" y="327"/>
                  </a:lnTo>
                  <a:lnTo>
                    <a:pt x="1134" y="429"/>
                  </a:lnTo>
                  <a:lnTo>
                    <a:pt x="1078" y="513"/>
                  </a:lnTo>
                  <a:lnTo>
                    <a:pt x="1021" y="519"/>
                  </a:lnTo>
                  <a:lnTo>
                    <a:pt x="1008" y="384"/>
                  </a:lnTo>
                  <a:lnTo>
                    <a:pt x="996" y="364"/>
                  </a:lnTo>
                  <a:lnTo>
                    <a:pt x="982" y="351"/>
                  </a:lnTo>
                  <a:lnTo>
                    <a:pt x="937" y="336"/>
                  </a:lnTo>
                  <a:lnTo>
                    <a:pt x="901" y="340"/>
                  </a:lnTo>
                  <a:lnTo>
                    <a:pt x="882" y="352"/>
                  </a:lnTo>
                  <a:lnTo>
                    <a:pt x="858" y="381"/>
                  </a:lnTo>
                  <a:lnTo>
                    <a:pt x="847" y="418"/>
                  </a:lnTo>
                  <a:lnTo>
                    <a:pt x="841" y="463"/>
                  </a:lnTo>
                  <a:lnTo>
                    <a:pt x="843" y="523"/>
                  </a:lnTo>
                  <a:lnTo>
                    <a:pt x="354" y="526"/>
                  </a:lnTo>
                  <a:lnTo>
                    <a:pt x="346" y="477"/>
                  </a:lnTo>
                  <a:lnTo>
                    <a:pt x="324" y="430"/>
                  </a:lnTo>
                  <a:lnTo>
                    <a:pt x="289" y="405"/>
                  </a:lnTo>
                  <a:lnTo>
                    <a:pt x="238" y="388"/>
                  </a:lnTo>
                  <a:lnTo>
                    <a:pt x="184" y="391"/>
                  </a:lnTo>
                  <a:lnTo>
                    <a:pt x="136" y="412"/>
                  </a:lnTo>
                  <a:lnTo>
                    <a:pt x="100" y="456"/>
                  </a:lnTo>
                  <a:lnTo>
                    <a:pt x="90" y="501"/>
                  </a:lnTo>
                  <a:close/>
                </a:path>
              </a:pathLst>
            </a:custGeom>
            <a:solidFill>
              <a:srgbClr val="C0C0C0"/>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2316" name="Freeform 103"/>
            <p:cNvSpPr>
              <a:spLocks/>
            </p:cNvSpPr>
            <p:nvPr/>
          </p:nvSpPr>
          <p:spPr bwMode="auto">
            <a:xfrm>
              <a:off x="3920" y="3536"/>
              <a:ext cx="123" cy="133"/>
            </a:xfrm>
            <a:custGeom>
              <a:avLst/>
              <a:gdLst>
                <a:gd name="T0" fmla="*/ 0 w 189"/>
                <a:gd name="T1" fmla="*/ 10 h 204"/>
                <a:gd name="T2" fmla="*/ 1 w 189"/>
                <a:gd name="T3" fmla="*/ 3 h 204"/>
                <a:gd name="T4" fmla="*/ 1 w 189"/>
                <a:gd name="T5" fmla="*/ 2 h 204"/>
                <a:gd name="T6" fmla="*/ 2 w 189"/>
                <a:gd name="T7" fmla="*/ 1 h 204"/>
                <a:gd name="T8" fmla="*/ 3 w 189"/>
                <a:gd name="T9" fmla="*/ 1 h 204"/>
                <a:gd name="T10" fmla="*/ 5 w 189"/>
                <a:gd name="T11" fmla="*/ 1 h 204"/>
                <a:gd name="T12" fmla="*/ 9 w 189"/>
                <a:gd name="T13" fmla="*/ 0 h 204"/>
                <a:gd name="T14" fmla="*/ 9 w 189"/>
                <a:gd name="T15" fmla="*/ 10 h 204"/>
                <a:gd name="T16" fmla="*/ 0 w 189"/>
                <a:gd name="T17" fmla="*/ 10 h 20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89"/>
                <a:gd name="T28" fmla="*/ 0 h 204"/>
                <a:gd name="T29" fmla="*/ 189 w 189"/>
                <a:gd name="T30" fmla="*/ 204 h 20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89" h="204">
                  <a:moveTo>
                    <a:pt x="0" y="195"/>
                  </a:moveTo>
                  <a:lnTo>
                    <a:pt x="15" y="69"/>
                  </a:lnTo>
                  <a:lnTo>
                    <a:pt x="29" y="45"/>
                  </a:lnTo>
                  <a:lnTo>
                    <a:pt x="41" y="30"/>
                  </a:lnTo>
                  <a:lnTo>
                    <a:pt x="63" y="16"/>
                  </a:lnTo>
                  <a:lnTo>
                    <a:pt x="89" y="9"/>
                  </a:lnTo>
                  <a:lnTo>
                    <a:pt x="189" y="0"/>
                  </a:lnTo>
                  <a:lnTo>
                    <a:pt x="189" y="204"/>
                  </a:lnTo>
                  <a:lnTo>
                    <a:pt x="0" y="195"/>
                  </a:lnTo>
                  <a:close/>
                </a:path>
              </a:pathLst>
            </a:custGeom>
            <a:solidFill>
              <a:schemeClr val="tx1"/>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2317" name="Freeform 104"/>
            <p:cNvSpPr>
              <a:spLocks/>
            </p:cNvSpPr>
            <p:nvPr/>
          </p:nvSpPr>
          <p:spPr bwMode="auto">
            <a:xfrm>
              <a:off x="4065" y="3533"/>
              <a:ext cx="164" cy="139"/>
            </a:xfrm>
            <a:custGeom>
              <a:avLst/>
              <a:gdLst>
                <a:gd name="T0" fmla="*/ 1 w 252"/>
                <a:gd name="T1" fmla="*/ 10 h 213"/>
                <a:gd name="T2" fmla="*/ 0 w 252"/>
                <a:gd name="T3" fmla="*/ 0 h 213"/>
                <a:gd name="T4" fmla="*/ 10 w 252"/>
                <a:gd name="T5" fmla="*/ 0 h 213"/>
                <a:gd name="T6" fmla="*/ 13 w 252"/>
                <a:gd name="T7" fmla="*/ 8 h 213"/>
                <a:gd name="T8" fmla="*/ 10 w 252"/>
                <a:gd name="T9" fmla="*/ 10 h 213"/>
                <a:gd name="T10" fmla="*/ 5 w 252"/>
                <a:gd name="T11" fmla="*/ 10 h 213"/>
                <a:gd name="T12" fmla="*/ 1 w 252"/>
                <a:gd name="T13" fmla="*/ 10 h 213"/>
                <a:gd name="T14" fmla="*/ 0 60000 65536"/>
                <a:gd name="T15" fmla="*/ 0 60000 65536"/>
                <a:gd name="T16" fmla="*/ 0 60000 65536"/>
                <a:gd name="T17" fmla="*/ 0 60000 65536"/>
                <a:gd name="T18" fmla="*/ 0 60000 65536"/>
                <a:gd name="T19" fmla="*/ 0 60000 65536"/>
                <a:gd name="T20" fmla="*/ 0 60000 65536"/>
                <a:gd name="T21" fmla="*/ 0 w 252"/>
                <a:gd name="T22" fmla="*/ 0 h 213"/>
                <a:gd name="T23" fmla="*/ 252 w 252"/>
                <a:gd name="T24" fmla="*/ 213 h 21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52" h="213">
                  <a:moveTo>
                    <a:pt x="3" y="207"/>
                  </a:moveTo>
                  <a:lnTo>
                    <a:pt x="0" y="0"/>
                  </a:lnTo>
                  <a:lnTo>
                    <a:pt x="210" y="0"/>
                  </a:lnTo>
                  <a:lnTo>
                    <a:pt x="252" y="149"/>
                  </a:lnTo>
                  <a:lnTo>
                    <a:pt x="215" y="191"/>
                  </a:lnTo>
                  <a:lnTo>
                    <a:pt x="99" y="213"/>
                  </a:lnTo>
                  <a:lnTo>
                    <a:pt x="3" y="207"/>
                  </a:lnTo>
                  <a:close/>
                </a:path>
              </a:pathLst>
            </a:custGeom>
            <a:solidFill>
              <a:schemeClr val="tx1"/>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2318" name="Freeform 105"/>
            <p:cNvSpPr>
              <a:spLocks/>
            </p:cNvSpPr>
            <p:nvPr/>
          </p:nvSpPr>
          <p:spPr bwMode="auto">
            <a:xfrm>
              <a:off x="4173" y="3596"/>
              <a:ext cx="46" cy="65"/>
            </a:xfrm>
            <a:custGeom>
              <a:avLst/>
              <a:gdLst>
                <a:gd name="T0" fmla="*/ 0 w 276"/>
                <a:gd name="T1" fmla="*/ 0 h 388"/>
                <a:gd name="T2" fmla="*/ 0 w 276"/>
                <a:gd name="T3" fmla="*/ 0 h 388"/>
                <a:gd name="T4" fmla="*/ 0 w 276"/>
                <a:gd name="T5" fmla="*/ 0 h 388"/>
                <a:gd name="T6" fmla="*/ 0 w 276"/>
                <a:gd name="T7" fmla="*/ 0 h 388"/>
                <a:gd name="T8" fmla="*/ 0 w 276"/>
                <a:gd name="T9" fmla="*/ 0 h 388"/>
                <a:gd name="T10" fmla="*/ 0 w 276"/>
                <a:gd name="T11" fmla="*/ 0 h 388"/>
                <a:gd name="T12" fmla="*/ 0 w 276"/>
                <a:gd name="T13" fmla="*/ 0 h 388"/>
                <a:gd name="T14" fmla="*/ 0 w 276"/>
                <a:gd name="T15" fmla="*/ 0 h 388"/>
                <a:gd name="T16" fmla="*/ 0 w 276"/>
                <a:gd name="T17" fmla="*/ 0 h 388"/>
                <a:gd name="T18" fmla="*/ 0 w 276"/>
                <a:gd name="T19" fmla="*/ 0 h 388"/>
                <a:gd name="T20" fmla="*/ 0 w 276"/>
                <a:gd name="T21" fmla="*/ 0 h 388"/>
                <a:gd name="T22" fmla="*/ 0 w 276"/>
                <a:gd name="T23" fmla="*/ 0 h 388"/>
                <a:gd name="T24" fmla="*/ 0 w 276"/>
                <a:gd name="T25" fmla="*/ 0 h 388"/>
                <a:gd name="T26" fmla="*/ 0 w 276"/>
                <a:gd name="T27" fmla="*/ 0 h 388"/>
                <a:gd name="T28" fmla="*/ 0 w 276"/>
                <a:gd name="T29" fmla="*/ 0 h 388"/>
                <a:gd name="T30" fmla="*/ 0 w 276"/>
                <a:gd name="T31" fmla="*/ 0 h 388"/>
                <a:gd name="T32" fmla="*/ 0 w 276"/>
                <a:gd name="T33" fmla="*/ 0 h 388"/>
                <a:gd name="T34" fmla="*/ 0 w 276"/>
                <a:gd name="T35" fmla="*/ 0 h 388"/>
                <a:gd name="T36" fmla="*/ 0 w 276"/>
                <a:gd name="T37" fmla="*/ 0 h 388"/>
                <a:gd name="T38" fmla="*/ 0 w 276"/>
                <a:gd name="T39" fmla="*/ 0 h 388"/>
                <a:gd name="T40" fmla="*/ 0 w 276"/>
                <a:gd name="T41" fmla="*/ 0 h 388"/>
                <a:gd name="T42" fmla="*/ 0 w 276"/>
                <a:gd name="T43" fmla="*/ 0 h 388"/>
                <a:gd name="T44" fmla="*/ 0 w 276"/>
                <a:gd name="T45" fmla="*/ 0 h 388"/>
                <a:gd name="T46" fmla="*/ 0 w 276"/>
                <a:gd name="T47" fmla="*/ 0 h 388"/>
                <a:gd name="T48" fmla="*/ 0 w 276"/>
                <a:gd name="T49" fmla="*/ 0 h 388"/>
                <a:gd name="T50" fmla="*/ 0 w 276"/>
                <a:gd name="T51" fmla="*/ 0 h 388"/>
                <a:gd name="T52" fmla="*/ 0 w 276"/>
                <a:gd name="T53" fmla="*/ 0 h 388"/>
                <a:gd name="T54" fmla="*/ 0 w 276"/>
                <a:gd name="T55" fmla="*/ 0 h 388"/>
                <a:gd name="T56" fmla="*/ 0 w 276"/>
                <a:gd name="T57" fmla="*/ 0 h 388"/>
                <a:gd name="T58" fmla="*/ 0 w 276"/>
                <a:gd name="T59" fmla="*/ 0 h 388"/>
                <a:gd name="T60" fmla="*/ 0 w 276"/>
                <a:gd name="T61" fmla="*/ 0 h 388"/>
                <a:gd name="T62" fmla="*/ 0 w 276"/>
                <a:gd name="T63" fmla="*/ 0 h 388"/>
                <a:gd name="T64" fmla="*/ 0 w 276"/>
                <a:gd name="T65" fmla="*/ 0 h 388"/>
                <a:gd name="T66" fmla="*/ 0 w 276"/>
                <a:gd name="T67" fmla="*/ 0 h 388"/>
                <a:gd name="T68" fmla="*/ 0 w 276"/>
                <a:gd name="T69" fmla="*/ 0 h 388"/>
                <a:gd name="T70" fmla="*/ 0 w 276"/>
                <a:gd name="T71" fmla="*/ 0 h 388"/>
                <a:gd name="T72" fmla="*/ 0 w 276"/>
                <a:gd name="T73" fmla="*/ 0 h 388"/>
                <a:gd name="T74" fmla="*/ 0 w 276"/>
                <a:gd name="T75" fmla="*/ 0 h 388"/>
                <a:gd name="T76" fmla="*/ 0 w 276"/>
                <a:gd name="T77" fmla="*/ 0 h 388"/>
                <a:gd name="T78" fmla="*/ 0 w 276"/>
                <a:gd name="T79" fmla="*/ 0 h 388"/>
                <a:gd name="T80" fmla="*/ 0 w 276"/>
                <a:gd name="T81" fmla="*/ 0 h 388"/>
                <a:gd name="T82" fmla="*/ 0 w 276"/>
                <a:gd name="T83" fmla="*/ 0 h 388"/>
                <a:gd name="T84" fmla="*/ 0 w 276"/>
                <a:gd name="T85" fmla="*/ 0 h 388"/>
                <a:gd name="T86" fmla="*/ 0 w 276"/>
                <a:gd name="T87" fmla="*/ 0 h 388"/>
                <a:gd name="T88" fmla="*/ 0 w 276"/>
                <a:gd name="T89" fmla="*/ 0 h 388"/>
                <a:gd name="T90" fmla="*/ 0 w 276"/>
                <a:gd name="T91" fmla="*/ 0 h 388"/>
                <a:gd name="T92" fmla="*/ 0 w 276"/>
                <a:gd name="T93" fmla="*/ 0 h 388"/>
                <a:gd name="T94" fmla="*/ 0 w 276"/>
                <a:gd name="T95" fmla="*/ 0 h 388"/>
                <a:gd name="T96" fmla="*/ 0 w 276"/>
                <a:gd name="T97" fmla="*/ 0 h 388"/>
                <a:gd name="T98" fmla="*/ 0 w 276"/>
                <a:gd name="T99" fmla="*/ 0 h 388"/>
                <a:gd name="T100" fmla="*/ 0 w 276"/>
                <a:gd name="T101" fmla="*/ 0 h 388"/>
                <a:gd name="T102" fmla="*/ 0 w 276"/>
                <a:gd name="T103" fmla="*/ 0 h 388"/>
                <a:gd name="T104" fmla="*/ 0 w 276"/>
                <a:gd name="T105" fmla="*/ 0 h 388"/>
                <a:gd name="T106" fmla="*/ 0 w 276"/>
                <a:gd name="T107" fmla="*/ 0 h 388"/>
                <a:gd name="T108" fmla="*/ 0 w 276"/>
                <a:gd name="T109" fmla="*/ 0 h 38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276"/>
                <a:gd name="T166" fmla="*/ 0 h 388"/>
                <a:gd name="T167" fmla="*/ 276 w 276"/>
                <a:gd name="T168" fmla="*/ 388 h 38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276" h="388">
                  <a:moveTo>
                    <a:pt x="14" y="325"/>
                  </a:moveTo>
                  <a:lnTo>
                    <a:pt x="6" y="304"/>
                  </a:lnTo>
                  <a:lnTo>
                    <a:pt x="0" y="262"/>
                  </a:lnTo>
                  <a:lnTo>
                    <a:pt x="2" y="217"/>
                  </a:lnTo>
                  <a:lnTo>
                    <a:pt x="12" y="171"/>
                  </a:lnTo>
                  <a:lnTo>
                    <a:pt x="29" y="125"/>
                  </a:lnTo>
                  <a:lnTo>
                    <a:pt x="52" y="84"/>
                  </a:lnTo>
                  <a:lnTo>
                    <a:pt x="80" y="49"/>
                  </a:lnTo>
                  <a:lnTo>
                    <a:pt x="113" y="23"/>
                  </a:lnTo>
                  <a:lnTo>
                    <a:pt x="145" y="6"/>
                  </a:lnTo>
                  <a:lnTo>
                    <a:pt x="179" y="0"/>
                  </a:lnTo>
                  <a:lnTo>
                    <a:pt x="208" y="6"/>
                  </a:lnTo>
                  <a:lnTo>
                    <a:pt x="236" y="23"/>
                  </a:lnTo>
                  <a:lnTo>
                    <a:pt x="255" y="49"/>
                  </a:lnTo>
                  <a:lnTo>
                    <a:pt x="268" y="84"/>
                  </a:lnTo>
                  <a:lnTo>
                    <a:pt x="276" y="125"/>
                  </a:lnTo>
                  <a:lnTo>
                    <a:pt x="274" y="171"/>
                  </a:lnTo>
                  <a:lnTo>
                    <a:pt x="265" y="219"/>
                  </a:lnTo>
                  <a:lnTo>
                    <a:pt x="248" y="264"/>
                  </a:lnTo>
                  <a:lnTo>
                    <a:pt x="225" y="304"/>
                  </a:lnTo>
                  <a:lnTo>
                    <a:pt x="196" y="340"/>
                  </a:lnTo>
                  <a:lnTo>
                    <a:pt x="164" y="367"/>
                  </a:lnTo>
                  <a:lnTo>
                    <a:pt x="130" y="382"/>
                  </a:lnTo>
                  <a:lnTo>
                    <a:pt x="97" y="388"/>
                  </a:lnTo>
                  <a:lnTo>
                    <a:pt x="67" y="382"/>
                  </a:lnTo>
                  <a:lnTo>
                    <a:pt x="40" y="365"/>
                  </a:lnTo>
                  <a:lnTo>
                    <a:pt x="19" y="340"/>
                  </a:lnTo>
                  <a:lnTo>
                    <a:pt x="57" y="319"/>
                  </a:lnTo>
                  <a:lnTo>
                    <a:pt x="80" y="335"/>
                  </a:lnTo>
                  <a:lnTo>
                    <a:pt x="103" y="340"/>
                  </a:lnTo>
                  <a:lnTo>
                    <a:pt x="128" y="338"/>
                  </a:lnTo>
                  <a:lnTo>
                    <a:pt x="152" y="327"/>
                  </a:lnTo>
                  <a:lnTo>
                    <a:pt x="177" y="308"/>
                  </a:lnTo>
                  <a:lnTo>
                    <a:pt x="200" y="283"/>
                  </a:lnTo>
                  <a:lnTo>
                    <a:pt x="217" y="253"/>
                  </a:lnTo>
                  <a:lnTo>
                    <a:pt x="232" y="219"/>
                  </a:lnTo>
                  <a:lnTo>
                    <a:pt x="240" y="183"/>
                  </a:lnTo>
                  <a:lnTo>
                    <a:pt x="242" y="148"/>
                  </a:lnTo>
                  <a:lnTo>
                    <a:pt x="238" y="116"/>
                  </a:lnTo>
                  <a:lnTo>
                    <a:pt x="229" y="89"/>
                  </a:lnTo>
                  <a:lnTo>
                    <a:pt x="213" y="68"/>
                  </a:lnTo>
                  <a:lnTo>
                    <a:pt x="194" y="53"/>
                  </a:lnTo>
                  <a:lnTo>
                    <a:pt x="173" y="49"/>
                  </a:lnTo>
                  <a:lnTo>
                    <a:pt x="147" y="51"/>
                  </a:lnTo>
                  <a:lnTo>
                    <a:pt x="122" y="63"/>
                  </a:lnTo>
                  <a:lnTo>
                    <a:pt x="99" y="82"/>
                  </a:lnTo>
                  <a:lnTo>
                    <a:pt x="76" y="106"/>
                  </a:lnTo>
                  <a:lnTo>
                    <a:pt x="59" y="137"/>
                  </a:lnTo>
                  <a:lnTo>
                    <a:pt x="44" y="171"/>
                  </a:lnTo>
                  <a:lnTo>
                    <a:pt x="35" y="205"/>
                  </a:lnTo>
                  <a:lnTo>
                    <a:pt x="33" y="240"/>
                  </a:lnTo>
                  <a:lnTo>
                    <a:pt x="37" y="272"/>
                  </a:lnTo>
                  <a:lnTo>
                    <a:pt x="48" y="304"/>
                  </a:lnTo>
                  <a:lnTo>
                    <a:pt x="14" y="3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19" name="Freeform 106"/>
            <p:cNvSpPr>
              <a:spLocks/>
            </p:cNvSpPr>
            <p:nvPr/>
          </p:nvSpPr>
          <p:spPr bwMode="auto">
            <a:xfrm>
              <a:off x="4175" y="3645"/>
              <a:ext cx="9" cy="6"/>
            </a:xfrm>
            <a:custGeom>
              <a:avLst/>
              <a:gdLst>
                <a:gd name="T0" fmla="*/ 0 w 53"/>
                <a:gd name="T1" fmla="*/ 0 h 43"/>
                <a:gd name="T2" fmla="*/ 0 w 53"/>
                <a:gd name="T3" fmla="*/ 0 h 43"/>
                <a:gd name="T4" fmla="*/ 0 w 53"/>
                <a:gd name="T5" fmla="*/ 0 h 43"/>
                <a:gd name="T6" fmla="*/ 0 w 53"/>
                <a:gd name="T7" fmla="*/ 0 h 43"/>
                <a:gd name="T8" fmla="*/ 0 w 53"/>
                <a:gd name="T9" fmla="*/ 0 h 43"/>
                <a:gd name="T10" fmla="*/ 0 w 53"/>
                <a:gd name="T11" fmla="*/ 0 h 43"/>
                <a:gd name="T12" fmla="*/ 0 60000 65536"/>
                <a:gd name="T13" fmla="*/ 0 60000 65536"/>
                <a:gd name="T14" fmla="*/ 0 60000 65536"/>
                <a:gd name="T15" fmla="*/ 0 60000 65536"/>
                <a:gd name="T16" fmla="*/ 0 60000 65536"/>
                <a:gd name="T17" fmla="*/ 0 60000 65536"/>
                <a:gd name="T18" fmla="*/ 0 w 53"/>
                <a:gd name="T19" fmla="*/ 0 h 43"/>
                <a:gd name="T20" fmla="*/ 53 w 53"/>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53" h="43">
                  <a:moveTo>
                    <a:pt x="53" y="28"/>
                  </a:moveTo>
                  <a:lnTo>
                    <a:pt x="30" y="0"/>
                  </a:lnTo>
                  <a:lnTo>
                    <a:pt x="0" y="26"/>
                  </a:lnTo>
                  <a:lnTo>
                    <a:pt x="9" y="43"/>
                  </a:lnTo>
                  <a:lnTo>
                    <a:pt x="53"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20" name="Freeform 107"/>
            <p:cNvSpPr>
              <a:spLocks/>
            </p:cNvSpPr>
            <p:nvPr/>
          </p:nvSpPr>
          <p:spPr bwMode="auto">
            <a:xfrm>
              <a:off x="4180" y="3614"/>
              <a:ext cx="34" cy="24"/>
            </a:xfrm>
            <a:custGeom>
              <a:avLst/>
              <a:gdLst>
                <a:gd name="T0" fmla="*/ 0 w 202"/>
                <a:gd name="T1" fmla="*/ 0 h 141"/>
                <a:gd name="T2" fmla="*/ 0 w 202"/>
                <a:gd name="T3" fmla="*/ 0 h 141"/>
                <a:gd name="T4" fmla="*/ 0 w 202"/>
                <a:gd name="T5" fmla="*/ 0 h 141"/>
                <a:gd name="T6" fmla="*/ 0 w 202"/>
                <a:gd name="T7" fmla="*/ 0 h 141"/>
                <a:gd name="T8" fmla="*/ 0 w 202"/>
                <a:gd name="T9" fmla="*/ 0 h 141"/>
                <a:gd name="T10" fmla="*/ 0 w 202"/>
                <a:gd name="T11" fmla="*/ 0 h 141"/>
                <a:gd name="T12" fmla="*/ 0 w 202"/>
                <a:gd name="T13" fmla="*/ 0 h 141"/>
                <a:gd name="T14" fmla="*/ 0 60000 65536"/>
                <a:gd name="T15" fmla="*/ 0 60000 65536"/>
                <a:gd name="T16" fmla="*/ 0 60000 65536"/>
                <a:gd name="T17" fmla="*/ 0 60000 65536"/>
                <a:gd name="T18" fmla="*/ 0 60000 65536"/>
                <a:gd name="T19" fmla="*/ 0 60000 65536"/>
                <a:gd name="T20" fmla="*/ 0 60000 65536"/>
                <a:gd name="T21" fmla="*/ 0 w 202"/>
                <a:gd name="T22" fmla="*/ 0 h 141"/>
                <a:gd name="T23" fmla="*/ 202 w 202"/>
                <a:gd name="T24" fmla="*/ 141 h 14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2" h="141">
                  <a:moveTo>
                    <a:pt x="202" y="78"/>
                  </a:moveTo>
                  <a:lnTo>
                    <a:pt x="23" y="0"/>
                  </a:lnTo>
                  <a:lnTo>
                    <a:pt x="0" y="38"/>
                  </a:lnTo>
                  <a:lnTo>
                    <a:pt x="71" y="141"/>
                  </a:lnTo>
                  <a:lnTo>
                    <a:pt x="202" y="122"/>
                  </a:lnTo>
                  <a:lnTo>
                    <a:pt x="202" y="7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21" name="Freeform 108"/>
            <p:cNvSpPr>
              <a:spLocks/>
            </p:cNvSpPr>
            <p:nvPr/>
          </p:nvSpPr>
          <p:spPr bwMode="auto">
            <a:xfrm>
              <a:off x="4055" y="3629"/>
              <a:ext cx="200" cy="189"/>
            </a:xfrm>
            <a:custGeom>
              <a:avLst/>
              <a:gdLst>
                <a:gd name="T0" fmla="*/ 0 w 306"/>
                <a:gd name="T1" fmla="*/ 3 h 290"/>
                <a:gd name="T2" fmla="*/ 1 w 306"/>
                <a:gd name="T3" fmla="*/ 14 h 290"/>
                <a:gd name="T4" fmla="*/ 14 w 306"/>
                <a:gd name="T5" fmla="*/ 14 h 290"/>
                <a:gd name="T6" fmla="*/ 15 w 306"/>
                <a:gd name="T7" fmla="*/ 14 h 290"/>
                <a:gd name="T8" fmla="*/ 16 w 306"/>
                <a:gd name="T9" fmla="*/ 12 h 290"/>
                <a:gd name="T10" fmla="*/ 15 w 306"/>
                <a:gd name="T11" fmla="*/ 2 h 290"/>
                <a:gd name="T12" fmla="*/ 14 w 306"/>
                <a:gd name="T13" fmla="*/ 0 h 290"/>
                <a:gd name="T14" fmla="*/ 0 60000 65536"/>
                <a:gd name="T15" fmla="*/ 0 60000 65536"/>
                <a:gd name="T16" fmla="*/ 0 60000 65536"/>
                <a:gd name="T17" fmla="*/ 0 60000 65536"/>
                <a:gd name="T18" fmla="*/ 0 60000 65536"/>
                <a:gd name="T19" fmla="*/ 0 60000 65536"/>
                <a:gd name="T20" fmla="*/ 0 60000 65536"/>
                <a:gd name="T21" fmla="*/ 0 w 306"/>
                <a:gd name="T22" fmla="*/ 0 h 290"/>
                <a:gd name="T23" fmla="*/ 306 w 306"/>
                <a:gd name="T24" fmla="*/ 290 h 29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6" h="290">
                  <a:moveTo>
                    <a:pt x="0" y="71"/>
                  </a:moveTo>
                  <a:lnTo>
                    <a:pt x="3" y="290"/>
                  </a:lnTo>
                  <a:lnTo>
                    <a:pt x="279" y="287"/>
                  </a:lnTo>
                  <a:lnTo>
                    <a:pt x="299" y="272"/>
                  </a:lnTo>
                  <a:lnTo>
                    <a:pt x="306" y="248"/>
                  </a:lnTo>
                  <a:lnTo>
                    <a:pt x="299" y="48"/>
                  </a:lnTo>
                  <a:lnTo>
                    <a:pt x="284" y="0"/>
                  </a:lnTo>
                </a:path>
              </a:pathLst>
            </a:custGeom>
            <a:noFill/>
            <a:ln w="12700" cap="flat" cmpd="sng">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2322" name="Freeform 109"/>
            <p:cNvSpPr>
              <a:spLocks/>
            </p:cNvSpPr>
            <p:nvPr/>
          </p:nvSpPr>
          <p:spPr bwMode="auto">
            <a:xfrm rot="1661969">
              <a:off x="4310" y="3449"/>
              <a:ext cx="134" cy="104"/>
            </a:xfrm>
            <a:custGeom>
              <a:avLst/>
              <a:gdLst>
                <a:gd name="T0" fmla="*/ 0 w 530"/>
                <a:gd name="T1" fmla="*/ 0 h 342"/>
                <a:gd name="T2" fmla="*/ 0 w 530"/>
                <a:gd name="T3" fmla="*/ 0 h 342"/>
                <a:gd name="T4" fmla="*/ 0 w 530"/>
                <a:gd name="T5" fmla="*/ 0 h 342"/>
                <a:gd name="T6" fmla="*/ 0 w 530"/>
                <a:gd name="T7" fmla="*/ 0 h 342"/>
                <a:gd name="T8" fmla="*/ 0 w 530"/>
                <a:gd name="T9" fmla="*/ 0 h 342"/>
                <a:gd name="T10" fmla="*/ 0 w 530"/>
                <a:gd name="T11" fmla="*/ 0 h 342"/>
                <a:gd name="T12" fmla="*/ 0 w 530"/>
                <a:gd name="T13" fmla="*/ 0 h 342"/>
                <a:gd name="T14" fmla="*/ 0 w 530"/>
                <a:gd name="T15" fmla="*/ 0 h 342"/>
                <a:gd name="T16" fmla="*/ 0 w 530"/>
                <a:gd name="T17" fmla="*/ 0 h 342"/>
                <a:gd name="T18" fmla="*/ 0 w 530"/>
                <a:gd name="T19" fmla="*/ 0 h 342"/>
                <a:gd name="T20" fmla="*/ 0 w 530"/>
                <a:gd name="T21" fmla="*/ 0 h 342"/>
                <a:gd name="T22" fmla="*/ 0 w 530"/>
                <a:gd name="T23" fmla="*/ 0 h 342"/>
                <a:gd name="T24" fmla="*/ 0 w 530"/>
                <a:gd name="T25" fmla="*/ 0 h 342"/>
                <a:gd name="T26" fmla="*/ 0 w 530"/>
                <a:gd name="T27" fmla="*/ 0 h 342"/>
                <a:gd name="T28" fmla="*/ 0 w 530"/>
                <a:gd name="T29" fmla="*/ 0 h 342"/>
                <a:gd name="T30" fmla="*/ 0 w 530"/>
                <a:gd name="T31" fmla="*/ 0 h 342"/>
                <a:gd name="T32" fmla="*/ 0 w 530"/>
                <a:gd name="T33" fmla="*/ 0 h 342"/>
                <a:gd name="T34" fmla="*/ 0 w 530"/>
                <a:gd name="T35" fmla="*/ 0 h 342"/>
                <a:gd name="T36" fmla="*/ 0 w 530"/>
                <a:gd name="T37" fmla="*/ 0 h 342"/>
                <a:gd name="T38" fmla="*/ 0 w 530"/>
                <a:gd name="T39" fmla="*/ 0 h 342"/>
                <a:gd name="T40" fmla="*/ 0 w 530"/>
                <a:gd name="T41" fmla="*/ 0 h 342"/>
                <a:gd name="T42" fmla="*/ 0 w 530"/>
                <a:gd name="T43" fmla="*/ 0 h 342"/>
                <a:gd name="T44" fmla="*/ 0 w 530"/>
                <a:gd name="T45" fmla="*/ 0 h 342"/>
                <a:gd name="T46" fmla="*/ 0 w 530"/>
                <a:gd name="T47" fmla="*/ 0 h 342"/>
                <a:gd name="T48" fmla="*/ 0 w 530"/>
                <a:gd name="T49" fmla="*/ 0 h 342"/>
                <a:gd name="T50" fmla="*/ 0 w 530"/>
                <a:gd name="T51" fmla="*/ 0 h 342"/>
                <a:gd name="T52" fmla="*/ 0 w 530"/>
                <a:gd name="T53" fmla="*/ 0 h 342"/>
                <a:gd name="T54" fmla="*/ 0 w 530"/>
                <a:gd name="T55" fmla="*/ 0 h 342"/>
                <a:gd name="T56" fmla="*/ 0 w 530"/>
                <a:gd name="T57" fmla="*/ 0 h 342"/>
                <a:gd name="T58" fmla="*/ 0 w 530"/>
                <a:gd name="T59" fmla="*/ 0 h 342"/>
                <a:gd name="T60" fmla="*/ 0 w 530"/>
                <a:gd name="T61" fmla="*/ 0 h 342"/>
                <a:gd name="T62" fmla="*/ 0 w 530"/>
                <a:gd name="T63" fmla="*/ 0 h 342"/>
                <a:gd name="T64" fmla="*/ 0 w 530"/>
                <a:gd name="T65" fmla="*/ 0 h 342"/>
                <a:gd name="T66" fmla="*/ 0 w 530"/>
                <a:gd name="T67" fmla="*/ 0 h 342"/>
                <a:gd name="T68" fmla="*/ 0 w 530"/>
                <a:gd name="T69" fmla="*/ 0 h 342"/>
                <a:gd name="T70" fmla="*/ 0 w 530"/>
                <a:gd name="T71" fmla="*/ 0 h 342"/>
                <a:gd name="T72" fmla="*/ 0 w 530"/>
                <a:gd name="T73" fmla="*/ 0 h 342"/>
                <a:gd name="T74" fmla="*/ 0 w 530"/>
                <a:gd name="T75" fmla="*/ 0 h 342"/>
                <a:gd name="T76" fmla="*/ 0 w 530"/>
                <a:gd name="T77" fmla="*/ 0 h 342"/>
                <a:gd name="T78" fmla="*/ 0 w 530"/>
                <a:gd name="T79" fmla="*/ 0 h 342"/>
                <a:gd name="T80" fmla="*/ 0 w 530"/>
                <a:gd name="T81" fmla="*/ 0 h 342"/>
                <a:gd name="T82" fmla="*/ 0 w 530"/>
                <a:gd name="T83" fmla="*/ 0 h 342"/>
                <a:gd name="T84" fmla="*/ 0 w 530"/>
                <a:gd name="T85" fmla="*/ 0 h 342"/>
                <a:gd name="T86" fmla="*/ 0 w 530"/>
                <a:gd name="T87" fmla="*/ 0 h 342"/>
                <a:gd name="T88" fmla="*/ 0 w 530"/>
                <a:gd name="T89" fmla="*/ 0 h 342"/>
                <a:gd name="T90" fmla="*/ 0 w 530"/>
                <a:gd name="T91" fmla="*/ 0 h 342"/>
                <a:gd name="T92" fmla="*/ 0 w 530"/>
                <a:gd name="T93" fmla="*/ 0 h 342"/>
                <a:gd name="T94" fmla="*/ 0 w 530"/>
                <a:gd name="T95" fmla="*/ 0 h 342"/>
                <a:gd name="T96" fmla="*/ 0 w 530"/>
                <a:gd name="T97" fmla="*/ 0 h 342"/>
                <a:gd name="T98" fmla="*/ 0 w 530"/>
                <a:gd name="T99" fmla="*/ 0 h 342"/>
                <a:gd name="T100" fmla="*/ 0 w 530"/>
                <a:gd name="T101" fmla="*/ 0 h 342"/>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530"/>
                <a:gd name="T154" fmla="*/ 0 h 342"/>
                <a:gd name="T155" fmla="*/ 530 w 530"/>
                <a:gd name="T156" fmla="*/ 342 h 342"/>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530" h="342">
                  <a:moveTo>
                    <a:pt x="101" y="183"/>
                  </a:moveTo>
                  <a:lnTo>
                    <a:pt x="99" y="183"/>
                  </a:lnTo>
                  <a:lnTo>
                    <a:pt x="91" y="184"/>
                  </a:lnTo>
                  <a:lnTo>
                    <a:pt x="86" y="184"/>
                  </a:lnTo>
                  <a:lnTo>
                    <a:pt x="82" y="186"/>
                  </a:lnTo>
                  <a:lnTo>
                    <a:pt x="76" y="188"/>
                  </a:lnTo>
                  <a:lnTo>
                    <a:pt x="70" y="192"/>
                  </a:lnTo>
                  <a:lnTo>
                    <a:pt x="63" y="194"/>
                  </a:lnTo>
                  <a:lnTo>
                    <a:pt x="55" y="198"/>
                  </a:lnTo>
                  <a:lnTo>
                    <a:pt x="49" y="200"/>
                  </a:lnTo>
                  <a:lnTo>
                    <a:pt x="44" y="203"/>
                  </a:lnTo>
                  <a:lnTo>
                    <a:pt x="36" y="205"/>
                  </a:lnTo>
                  <a:lnTo>
                    <a:pt x="30" y="211"/>
                  </a:lnTo>
                  <a:lnTo>
                    <a:pt x="23" y="215"/>
                  </a:lnTo>
                  <a:lnTo>
                    <a:pt x="19" y="221"/>
                  </a:lnTo>
                  <a:lnTo>
                    <a:pt x="13" y="224"/>
                  </a:lnTo>
                  <a:lnTo>
                    <a:pt x="8" y="230"/>
                  </a:lnTo>
                  <a:lnTo>
                    <a:pt x="4" y="236"/>
                  </a:lnTo>
                  <a:lnTo>
                    <a:pt x="2" y="241"/>
                  </a:lnTo>
                  <a:lnTo>
                    <a:pt x="0" y="249"/>
                  </a:lnTo>
                  <a:lnTo>
                    <a:pt x="0" y="255"/>
                  </a:lnTo>
                  <a:lnTo>
                    <a:pt x="0" y="262"/>
                  </a:lnTo>
                  <a:lnTo>
                    <a:pt x="4" y="270"/>
                  </a:lnTo>
                  <a:lnTo>
                    <a:pt x="6" y="278"/>
                  </a:lnTo>
                  <a:lnTo>
                    <a:pt x="11" y="285"/>
                  </a:lnTo>
                  <a:lnTo>
                    <a:pt x="17" y="295"/>
                  </a:lnTo>
                  <a:lnTo>
                    <a:pt x="29" y="304"/>
                  </a:lnTo>
                  <a:lnTo>
                    <a:pt x="32" y="308"/>
                  </a:lnTo>
                  <a:lnTo>
                    <a:pt x="38" y="314"/>
                  </a:lnTo>
                  <a:lnTo>
                    <a:pt x="44" y="318"/>
                  </a:lnTo>
                  <a:lnTo>
                    <a:pt x="51" y="321"/>
                  </a:lnTo>
                  <a:lnTo>
                    <a:pt x="59" y="327"/>
                  </a:lnTo>
                  <a:lnTo>
                    <a:pt x="67" y="333"/>
                  </a:lnTo>
                  <a:lnTo>
                    <a:pt x="76" y="337"/>
                  </a:lnTo>
                  <a:lnTo>
                    <a:pt x="86" y="342"/>
                  </a:lnTo>
                  <a:lnTo>
                    <a:pt x="89" y="342"/>
                  </a:lnTo>
                  <a:lnTo>
                    <a:pt x="97" y="342"/>
                  </a:lnTo>
                  <a:lnTo>
                    <a:pt x="105" y="342"/>
                  </a:lnTo>
                  <a:lnTo>
                    <a:pt x="108" y="340"/>
                  </a:lnTo>
                  <a:lnTo>
                    <a:pt x="116" y="340"/>
                  </a:lnTo>
                  <a:lnTo>
                    <a:pt x="122" y="338"/>
                  </a:lnTo>
                  <a:lnTo>
                    <a:pt x="127" y="338"/>
                  </a:lnTo>
                  <a:lnTo>
                    <a:pt x="133" y="337"/>
                  </a:lnTo>
                  <a:lnTo>
                    <a:pt x="139" y="337"/>
                  </a:lnTo>
                  <a:lnTo>
                    <a:pt x="146" y="335"/>
                  </a:lnTo>
                  <a:lnTo>
                    <a:pt x="154" y="333"/>
                  </a:lnTo>
                  <a:lnTo>
                    <a:pt x="162" y="331"/>
                  </a:lnTo>
                  <a:lnTo>
                    <a:pt x="167" y="327"/>
                  </a:lnTo>
                  <a:lnTo>
                    <a:pt x="175" y="323"/>
                  </a:lnTo>
                  <a:lnTo>
                    <a:pt x="183" y="321"/>
                  </a:lnTo>
                  <a:lnTo>
                    <a:pt x="188" y="316"/>
                  </a:lnTo>
                  <a:lnTo>
                    <a:pt x="194" y="312"/>
                  </a:lnTo>
                  <a:lnTo>
                    <a:pt x="202" y="306"/>
                  </a:lnTo>
                  <a:lnTo>
                    <a:pt x="209" y="302"/>
                  </a:lnTo>
                  <a:lnTo>
                    <a:pt x="215" y="297"/>
                  </a:lnTo>
                  <a:lnTo>
                    <a:pt x="221" y="289"/>
                  </a:lnTo>
                  <a:lnTo>
                    <a:pt x="226" y="283"/>
                  </a:lnTo>
                  <a:lnTo>
                    <a:pt x="232" y="276"/>
                  </a:lnTo>
                  <a:lnTo>
                    <a:pt x="236" y="266"/>
                  </a:lnTo>
                  <a:lnTo>
                    <a:pt x="240" y="259"/>
                  </a:lnTo>
                  <a:lnTo>
                    <a:pt x="245" y="249"/>
                  </a:lnTo>
                  <a:lnTo>
                    <a:pt x="249" y="240"/>
                  </a:lnTo>
                  <a:lnTo>
                    <a:pt x="251" y="241"/>
                  </a:lnTo>
                  <a:lnTo>
                    <a:pt x="255" y="245"/>
                  </a:lnTo>
                  <a:lnTo>
                    <a:pt x="259" y="251"/>
                  </a:lnTo>
                  <a:lnTo>
                    <a:pt x="268" y="259"/>
                  </a:lnTo>
                  <a:lnTo>
                    <a:pt x="278" y="266"/>
                  </a:lnTo>
                  <a:lnTo>
                    <a:pt x="289" y="274"/>
                  </a:lnTo>
                  <a:lnTo>
                    <a:pt x="295" y="278"/>
                  </a:lnTo>
                  <a:lnTo>
                    <a:pt x="300" y="281"/>
                  </a:lnTo>
                  <a:lnTo>
                    <a:pt x="306" y="283"/>
                  </a:lnTo>
                  <a:lnTo>
                    <a:pt x="314" y="287"/>
                  </a:lnTo>
                  <a:lnTo>
                    <a:pt x="319" y="287"/>
                  </a:lnTo>
                  <a:lnTo>
                    <a:pt x="325" y="289"/>
                  </a:lnTo>
                  <a:lnTo>
                    <a:pt x="331" y="289"/>
                  </a:lnTo>
                  <a:lnTo>
                    <a:pt x="337" y="289"/>
                  </a:lnTo>
                  <a:lnTo>
                    <a:pt x="342" y="287"/>
                  </a:lnTo>
                  <a:lnTo>
                    <a:pt x="348" y="285"/>
                  </a:lnTo>
                  <a:lnTo>
                    <a:pt x="354" y="283"/>
                  </a:lnTo>
                  <a:lnTo>
                    <a:pt x="359" y="280"/>
                  </a:lnTo>
                  <a:lnTo>
                    <a:pt x="365" y="274"/>
                  </a:lnTo>
                  <a:lnTo>
                    <a:pt x="369" y="268"/>
                  </a:lnTo>
                  <a:lnTo>
                    <a:pt x="373" y="259"/>
                  </a:lnTo>
                  <a:lnTo>
                    <a:pt x="376" y="251"/>
                  </a:lnTo>
                  <a:lnTo>
                    <a:pt x="378" y="245"/>
                  </a:lnTo>
                  <a:lnTo>
                    <a:pt x="380" y="240"/>
                  </a:lnTo>
                  <a:lnTo>
                    <a:pt x="380" y="234"/>
                  </a:lnTo>
                  <a:lnTo>
                    <a:pt x="384" y="228"/>
                  </a:lnTo>
                  <a:lnTo>
                    <a:pt x="384" y="221"/>
                  </a:lnTo>
                  <a:lnTo>
                    <a:pt x="386" y="213"/>
                  </a:lnTo>
                  <a:lnTo>
                    <a:pt x="386" y="205"/>
                  </a:lnTo>
                  <a:lnTo>
                    <a:pt x="388" y="198"/>
                  </a:lnTo>
                  <a:lnTo>
                    <a:pt x="390" y="198"/>
                  </a:lnTo>
                  <a:lnTo>
                    <a:pt x="394" y="200"/>
                  </a:lnTo>
                  <a:lnTo>
                    <a:pt x="399" y="200"/>
                  </a:lnTo>
                  <a:lnTo>
                    <a:pt x="409" y="203"/>
                  </a:lnTo>
                  <a:lnTo>
                    <a:pt x="413" y="203"/>
                  </a:lnTo>
                  <a:lnTo>
                    <a:pt x="418" y="205"/>
                  </a:lnTo>
                  <a:lnTo>
                    <a:pt x="424" y="205"/>
                  </a:lnTo>
                  <a:lnTo>
                    <a:pt x="432" y="207"/>
                  </a:lnTo>
                  <a:lnTo>
                    <a:pt x="437" y="207"/>
                  </a:lnTo>
                  <a:lnTo>
                    <a:pt x="443" y="209"/>
                  </a:lnTo>
                  <a:lnTo>
                    <a:pt x="449" y="209"/>
                  </a:lnTo>
                  <a:lnTo>
                    <a:pt x="456" y="211"/>
                  </a:lnTo>
                  <a:lnTo>
                    <a:pt x="462" y="209"/>
                  </a:lnTo>
                  <a:lnTo>
                    <a:pt x="468" y="209"/>
                  </a:lnTo>
                  <a:lnTo>
                    <a:pt x="473" y="209"/>
                  </a:lnTo>
                  <a:lnTo>
                    <a:pt x="481" y="209"/>
                  </a:lnTo>
                  <a:lnTo>
                    <a:pt x="487" y="207"/>
                  </a:lnTo>
                  <a:lnTo>
                    <a:pt x="492" y="207"/>
                  </a:lnTo>
                  <a:lnTo>
                    <a:pt x="498" y="205"/>
                  </a:lnTo>
                  <a:lnTo>
                    <a:pt x="504" y="203"/>
                  </a:lnTo>
                  <a:lnTo>
                    <a:pt x="513" y="198"/>
                  </a:lnTo>
                  <a:lnTo>
                    <a:pt x="521" y="190"/>
                  </a:lnTo>
                  <a:lnTo>
                    <a:pt x="525" y="184"/>
                  </a:lnTo>
                  <a:lnTo>
                    <a:pt x="527" y="181"/>
                  </a:lnTo>
                  <a:lnTo>
                    <a:pt x="529" y="173"/>
                  </a:lnTo>
                  <a:lnTo>
                    <a:pt x="530" y="167"/>
                  </a:lnTo>
                  <a:lnTo>
                    <a:pt x="530" y="158"/>
                  </a:lnTo>
                  <a:lnTo>
                    <a:pt x="530" y="150"/>
                  </a:lnTo>
                  <a:lnTo>
                    <a:pt x="530" y="141"/>
                  </a:lnTo>
                  <a:lnTo>
                    <a:pt x="530" y="133"/>
                  </a:lnTo>
                  <a:lnTo>
                    <a:pt x="529" y="124"/>
                  </a:lnTo>
                  <a:lnTo>
                    <a:pt x="529" y="116"/>
                  </a:lnTo>
                  <a:lnTo>
                    <a:pt x="527" y="106"/>
                  </a:lnTo>
                  <a:lnTo>
                    <a:pt x="527" y="97"/>
                  </a:lnTo>
                  <a:lnTo>
                    <a:pt x="525" y="87"/>
                  </a:lnTo>
                  <a:lnTo>
                    <a:pt x="523" y="78"/>
                  </a:lnTo>
                  <a:lnTo>
                    <a:pt x="519" y="68"/>
                  </a:lnTo>
                  <a:lnTo>
                    <a:pt x="517" y="59"/>
                  </a:lnTo>
                  <a:lnTo>
                    <a:pt x="513" y="51"/>
                  </a:lnTo>
                  <a:lnTo>
                    <a:pt x="510" y="44"/>
                  </a:lnTo>
                  <a:lnTo>
                    <a:pt x="506" y="36"/>
                  </a:lnTo>
                  <a:lnTo>
                    <a:pt x="504" y="30"/>
                  </a:lnTo>
                  <a:lnTo>
                    <a:pt x="498" y="23"/>
                  </a:lnTo>
                  <a:lnTo>
                    <a:pt x="492" y="17"/>
                  </a:lnTo>
                  <a:lnTo>
                    <a:pt x="487" y="10"/>
                  </a:lnTo>
                  <a:lnTo>
                    <a:pt x="481" y="8"/>
                  </a:lnTo>
                  <a:lnTo>
                    <a:pt x="475" y="4"/>
                  </a:lnTo>
                  <a:lnTo>
                    <a:pt x="470" y="2"/>
                  </a:lnTo>
                  <a:lnTo>
                    <a:pt x="462" y="0"/>
                  </a:lnTo>
                  <a:lnTo>
                    <a:pt x="454" y="0"/>
                  </a:lnTo>
                  <a:lnTo>
                    <a:pt x="445" y="0"/>
                  </a:lnTo>
                  <a:lnTo>
                    <a:pt x="437" y="4"/>
                  </a:lnTo>
                  <a:lnTo>
                    <a:pt x="428" y="6"/>
                  </a:lnTo>
                  <a:lnTo>
                    <a:pt x="420" y="13"/>
                  </a:lnTo>
                  <a:lnTo>
                    <a:pt x="411" y="17"/>
                  </a:lnTo>
                  <a:lnTo>
                    <a:pt x="401" y="27"/>
                  </a:lnTo>
                  <a:lnTo>
                    <a:pt x="395" y="30"/>
                  </a:lnTo>
                  <a:lnTo>
                    <a:pt x="390" y="36"/>
                  </a:lnTo>
                  <a:lnTo>
                    <a:pt x="386" y="42"/>
                  </a:lnTo>
                  <a:lnTo>
                    <a:pt x="380" y="49"/>
                  </a:lnTo>
                  <a:lnTo>
                    <a:pt x="378" y="48"/>
                  </a:lnTo>
                  <a:lnTo>
                    <a:pt x="373" y="46"/>
                  </a:lnTo>
                  <a:lnTo>
                    <a:pt x="367" y="42"/>
                  </a:lnTo>
                  <a:lnTo>
                    <a:pt x="357" y="40"/>
                  </a:lnTo>
                  <a:lnTo>
                    <a:pt x="352" y="38"/>
                  </a:lnTo>
                  <a:lnTo>
                    <a:pt x="346" y="36"/>
                  </a:lnTo>
                  <a:lnTo>
                    <a:pt x="338" y="34"/>
                  </a:lnTo>
                  <a:lnTo>
                    <a:pt x="333" y="34"/>
                  </a:lnTo>
                  <a:lnTo>
                    <a:pt x="325" y="32"/>
                  </a:lnTo>
                  <a:lnTo>
                    <a:pt x="319" y="30"/>
                  </a:lnTo>
                  <a:lnTo>
                    <a:pt x="314" y="30"/>
                  </a:lnTo>
                  <a:lnTo>
                    <a:pt x="306" y="30"/>
                  </a:lnTo>
                  <a:lnTo>
                    <a:pt x="298" y="29"/>
                  </a:lnTo>
                  <a:lnTo>
                    <a:pt x="291" y="27"/>
                  </a:lnTo>
                  <a:lnTo>
                    <a:pt x="285" y="27"/>
                  </a:lnTo>
                  <a:lnTo>
                    <a:pt x="278" y="29"/>
                  </a:lnTo>
                  <a:lnTo>
                    <a:pt x="272" y="29"/>
                  </a:lnTo>
                  <a:lnTo>
                    <a:pt x="266" y="30"/>
                  </a:lnTo>
                  <a:lnTo>
                    <a:pt x="259" y="30"/>
                  </a:lnTo>
                  <a:lnTo>
                    <a:pt x="255" y="34"/>
                  </a:lnTo>
                  <a:lnTo>
                    <a:pt x="249" y="34"/>
                  </a:lnTo>
                  <a:lnTo>
                    <a:pt x="243" y="38"/>
                  </a:lnTo>
                  <a:lnTo>
                    <a:pt x="238" y="40"/>
                  </a:lnTo>
                  <a:lnTo>
                    <a:pt x="236" y="46"/>
                  </a:lnTo>
                  <a:lnTo>
                    <a:pt x="232" y="51"/>
                  </a:lnTo>
                  <a:lnTo>
                    <a:pt x="230" y="57"/>
                  </a:lnTo>
                  <a:lnTo>
                    <a:pt x="226" y="63"/>
                  </a:lnTo>
                  <a:lnTo>
                    <a:pt x="226" y="70"/>
                  </a:lnTo>
                  <a:lnTo>
                    <a:pt x="224" y="78"/>
                  </a:lnTo>
                  <a:lnTo>
                    <a:pt x="224" y="86"/>
                  </a:lnTo>
                  <a:lnTo>
                    <a:pt x="221" y="91"/>
                  </a:lnTo>
                  <a:lnTo>
                    <a:pt x="219" y="99"/>
                  </a:lnTo>
                  <a:lnTo>
                    <a:pt x="215" y="105"/>
                  </a:lnTo>
                  <a:lnTo>
                    <a:pt x="211" y="110"/>
                  </a:lnTo>
                  <a:lnTo>
                    <a:pt x="207" y="116"/>
                  </a:lnTo>
                  <a:lnTo>
                    <a:pt x="203" y="122"/>
                  </a:lnTo>
                  <a:lnTo>
                    <a:pt x="192" y="131"/>
                  </a:lnTo>
                  <a:lnTo>
                    <a:pt x="183" y="141"/>
                  </a:lnTo>
                  <a:lnTo>
                    <a:pt x="177" y="145"/>
                  </a:lnTo>
                  <a:lnTo>
                    <a:pt x="171" y="148"/>
                  </a:lnTo>
                  <a:lnTo>
                    <a:pt x="165" y="152"/>
                  </a:lnTo>
                  <a:lnTo>
                    <a:pt x="162" y="156"/>
                  </a:lnTo>
                  <a:lnTo>
                    <a:pt x="154" y="158"/>
                  </a:lnTo>
                  <a:lnTo>
                    <a:pt x="148" y="162"/>
                  </a:lnTo>
                  <a:lnTo>
                    <a:pt x="145" y="165"/>
                  </a:lnTo>
                  <a:lnTo>
                    <a:pt x="139" y="167"/>
                  </a:lnTo>
                  <a:lnTo>
                    <a:pt x="127" y="171"/>
                  </a:lnTo>
                  <a:lnTo>
                    <a:pt x="120" y="175"/>
                  </a:lnTo>
                  <a:lnTo>
                    <a:pt x="112" y="177"/>
                  </a:lnTo>
                  <a:lnTo>
                    <a:pt x="105" y="181"/>
                  </a:lnTo>
                  <a:lnTo>
                    <a:pt x="101" y="183"/>
                  </a:lnTo>
                  <a:close/>
                </a:path>
              </a:pathLst>
            </a:custGeom>
            <a:solidFill>
              <a:srgbClr val="777777"/>
            </a:solidFill>
            <a:ln w="12700" cmpd="sng">
              <a:solidFill>
                <a:schemeClr val="bg1"/>
              </a:solidFill>
              <a:round/>
              <a:headEnd/>
              <a:tailEnd/>
            </a:ln>
          </p:spPr>
          <p:txBody>
            <a:bodyPr/>
            <a:lstStyle/>
            <a:p>
              <a:endParaRPr lang="en-US"/>
            </a:p>
          </p:txBody>
        </p:sp>
        <p:sp>
          <p:nvSpPr>
            <p:cNvPr id="12323" name="Line 110"/>
            <p:cNvSpPr>
              <a:spLocks noChangeShapeType="1"/>
            </p:cNvSpPr>
            <p:nvPr/>
          </p:nvSpPr>
          <p:spPr bwMode="auto">
            <a:xfrm flipH="1" flipV="1">
              <a:off x="4362" y="3544"/>
              <a:ext cx="5" cy="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2324" name="Line 111"/>
            <p:cNvSpPr>
              <a:spLocks noChangeShapeType="1"/>
            </p:cNvSpPr>
            <p:nvPr/>
          </p:nvSpPr>
          <p:spPr bwMode="auto">
            <a:xfrm flipV="1">
              <a:off x="4383" y="3544"/>
              <a:ext cx="22" cy="77"/>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2325" name="Oval 112"/>
            <p:cNvSpPr>
              <a:spLocks noChangeArrowheads="1"/>
            </p:cNvSpPr>
            <p:nvPr/>
          </p:nvSpPr>
          <p:spPr bwMode="auto">
            <a:xfrm>
              <a:off x="3838" y="3785"/>
              <a:ext cx="106" cy="104"/>
            </a:xfrm>
            <a:prstGeom prst="ellipse">
              <a:avLst/>
            </a:prstGeom>
            <a:solidFill>
              <a:srgbClr val="C0C0C0"/>
            </a:solidFill>
            <a:ln>
              <a:noFill/>
            </a:ln>
            <a:extLst>
              <a:ext uri="{91240B29-F687-4F45-9708-019B960494DF}">
                <a14:hiddenLine xmlns:a14="http://schemas.microsoft.com/office/drawing/2010/main" w="28575" algn="ctr">
                  <a:solidFill>
                    <a:srgbClr val="000000"/>
                  </a:solidFill>
                  <a:round/>
                  <a:headEnd/>
                  <a:tailEnd/>
                </a14:hiddenLine>
              </a:ext>
            </a:extLst>
          </p:spPr>
          <p:txBody>
            <a:bodyPr lIns="0" tIns="0" rIns="0" bIns="0" anchor="ctr">
              <a:spAutoFit/>
            </a:bodyPr>
            <a:lstStyle/>
            <a:p>
              <a:endParaRPr lang="en-US"/>
            </a:p>
          </p:txBody>
        </p:sp>
        <p:sp>
          <p:nvSpPr>
            <p:cNvPr id="12326" name="Freeform 113"/>
            <p:cNvSpPr>
              <a:spLocks/>
            </p:cNvSpPr>
            <p:nvPr/>
          </p:nvSpPr>
          <p:spPr bwMode="auto">
            <a:xfrm>
              <a:off x="3827" y="3773"/>
              <a:ext cx="128" cy="129"/>
            </a:xfrm>
            <a:custGeom>
              <a:avLst/>
              <a:gdLst>
                <a:gd name="T0" fmla="*/ 0 w 770"/>
                <a:gd name="T1" fmla="*/ 0 h 778"/>
                <a:gd name="T2" fmla="*/ 0 w 770"/>
                <a:gd name="T3" fmla="*/ 0 h 778"/>
                <a:gd name="T4" fmla="*/ 0 w 770"/>
                <a:gd name="T5" fmla="*/ 0 h 778"/>
                <a:gd name="T6" fmla="*/ 0 w 770"/>
                <a:gd name="T7" fmla="*/ 0 h 778"/>
                <a:gd name="T8" fmla="*/ 0 w 770"/>
                <a:gd name="T9" fmla="*/ 0 h 778"/>
                <a:gd name="T10" fmla="*/ 0 w 770"/>
                <a:gd name="T11" fmla="*/ 0 h 778"/>
                <a:gd name="T12" fmla="*/ 0 w 770"/>
                <a:gd name="T13" fmla="*/ 0 h 778"/>
                <a:gd name="T14" fmla="*/ 0 w 770"/>
                <a:gd name="T15" fmla="*/ 0 h 778"/>
                <a:gd name="T16" fmla="*/ 0 w 770"/>
                <a:gd name="T17" fmla="*/ 0 h 778"/>
                <a:gd name="T18" fmla="*/ 0 w 770"/>
                <a:gd name="T19" fmla="*/ 0 h 778"/>
                <a:gd name="T20" fmla="*/ 0 w 770"/>
                <a:gd name="T21" fmla="*/ 0 h 778"/>
                <a:gd name="T22" fmla="*/ 0 w 770"/>
                <a:gd name="T23" fmla="*/ 0 h 778"/>
                <a:gd name="T24" fmla="*/ 0 w 770"/>
                <a:gd name="T25" fmla="*/ 0 h 778"/>
                <a:gd name="T26" fmla="*/ 0 w 770"/>
                <a:gd name="T27" fmla="*/ 0 h 778"/>
                <a:gd name="T28" fmla="*/ 0 w 770"/>
                <a:gd name="T29" fmla="*/ 0 h 778"/>
                <a:gd name="T30" fmla="*/ 0 w 770"/>
                <a:gd name="T31" fmla="*/ 0 h 778"/>
                <a:gd name="T32" fmla="*/ 0 w 770"/>
                <a:gd name="T33" fmla="*/ 0 h 778"/>
                <a:gd name="T34" fmla="*/ 0 w 770"/>
                <a:gd name="T35" fmla="*/ 0 h 778"/>
                <a:gd name="T36" fmla="*/ 0 w 770"/>
                <a:gd name="T37" fmla="*/ 0 h 778"/>
                <a:gd name="T38" fmla="*/ 0 w 770"/>
                <a:gd name="T39" fmla="*/ 0 h 778"/>
                <a:gd name="T40" fmla="*/ 0 w 770"/>
                <a:gd name="T41" fmla="*/ 0 h 778"/>
                <a:gd name="T42" fmla="*/ 0 w 770"/>
                <a:gd name="T43" fmla="*/ 0 h 778"/>
                <a:gd name="T44" fmla="*/ 0 w 770"/>
                <a:gd name="T45" fmla="*/ 0 h 778"/>
                <a:gd name="T46" fmla="*/ 0 w 770"/>
                <a:gd name="T47" fmla="*/ 0 h 778"/>
                <a:gd name="T48" fmla="*/ 0 w 770"/>
                <a:gd name="T49" fmla="*/ 0 h 778"/>
                <a:gd name="T50" fmla="*/ 0 w 770"/>
                <a:gd name="T51" fmla="*/ 0 h 778"/>
                <a:gd name="T52" fmla="*/ 0 w 770"/>
                <a:gd name="T53" fmla="*/ 0 h 778"/>
                <a:gd name="T54" fmla="*/ 0 w 770"/>
                <a:gd name="T55" fmla="*/ 0 h 778"/>
                <a:gd name="T56" fmla="*/ 0 w 770"/>
                <a:gd name="T57" fmla="*/ 0 h 778"/>
                <a:gd name="T58" fmla="*/ 0 w 770"/>
                <a:gd name="T59" fmla="*/ 0 h 778"/>
                <a:gd name="T60" fmla="*/ 0 w 770"/>
                <a:gd name="T61" fmla="*/ 0 h 778"/>
                <a:gd name="T62" fmla="*/ 0 w 770"/>
                <a:gd name="T63" fmla="*/ 0 h 778"/>
                <a:gd name="T64" fmla="*/ 0 w 770"/>
                <a:gd name="T65" fmla="*/ 0 h 778"/>
                <a:gd name="T66" fmla="*/ 0 w 770"/>
                <a:gd name="T67" fmla="*/ 0 h 778"/>
                <a:gd name="T68" fmla="*/ 0 w 770"/>
                <a:gd name="T69" fmla="*/ 0 h 778"/>
                <a:gd name="T70" fmla="*/ 0 w 770"/>
                <a:gd name="T71" fmla="*/ 0 h 778"/>
                <a:gd name="T72" fmla="*/ 0 w 770"/>
                <a:gd name="T73" fmla="*/ 0 h 778"/>
                <a:gd name="T74" fmla="*/ 0 w 770"/>
                <a:gd name="T75" fmla="*/ 0 h 778"/>
                <a:gd name="T76" fmla="*/ 0 w 770"/>
                <a:gd name="T77" fmla="*/ 0 h 778"/>
                <a:gd name="T78" fmla="*/ 0 w 770"/>
                <a:gd name="T79" fmla="*/ 0 h 778"/>
                <a:gd name="T80" fmla="*/ 0 w 770"/>
                <a:gd name="T81" fmla="*/ 0 h 778"/>
                <a:gd name="T82" fmla="*/ 0 w 770"/>
                <a:gd name="T83" fmla="*/ 0 h 778"/>
                <a:gd name="T84" fmla="*/ 0 w 770"/>
                <a:gd name="T85" fmla="*/ 0 h 778"/>
                <a:gd name="T86" fmla="*/ 0 w 770"/>
                <a:gd name="T87" fmla="*/ 0 h 778"/>
                <a:gd name="T88" fmla="*/ 0 w 770"/>
                <a:gd name="T89" fmla="*/ 0 h 778"/>
                <a:gd name="T90" fmla="*/ 0 w 770"/>
                <a:gd name="T91" fmla="*/ 0 h 778"/>
                <a:gd name="T92" fmla="*/ 0 w 770"/>
                <a:gd name="T93" fmla="*/ 0 h 778"/>
                <a:gd name="T94" fmla="*/ 0 w 770"/>
                <a:gd name="T95" fmla="*/ 0 h 778"/>
                <a:gd name="T96" fmla="*/ 0 w 770"/>
                <a:gd name="T97" fmla="*/ 0 h 778"/>
                <a:gd name="T98" fmla="*/ 0 w 770"/>
                <a:gd name="T99" fmla="*/ 0 h 778"/>
                <a:gd name="T100" fmla="*/ 0 w 770"/>
                <a:gd name="T101" fmla="*/ 0 h 778"/>
                <a:gd name="T102" fmla="*/ 0 w 770"/>
                <a:gd name="T103" fmla="*/ 0 h 778"/>
                <a:gd name="T104" fmla="*/ 0 w 770"/>
                <a:gd name="T105" fmla="*/ 0 h 778"/>
                <a:gd name="T106" fmla="*/ 0 w 770"/>
                <a:gd name="T107" fmla="*/ 0 h 778"/>
                <a:gd name="T108" fmla="*/ 0 w 770"/>
                <a:gd name="T109" fmla="*/ 0 h 77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770"/>
                <a:gd name="T166" fmla="*/ 0 h 778"/>
                <a:gd name="T167" fmla="*/ 770 w 770"/>
                <a:gd name="T168" fmla="*/ 778 h 77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770" h="778">
                  <a:moveTo>
                    <a:pt x="165" y="708"/>
                  </a:moveTo>
                  <a:lnTo>
                    <a:pt x="123" y="675"/>
                  </a:lnTo>
                  <a:lnTo>
                    <a:pt x="60" y="605"/>
                  </a:lnTo>
                  <a:lnTo>
                    <a:pt x="20" y="521"/>
                  </a:lnTo>
                  <a:lnTo>
                    <a:pt x="0" y="430"/>
                  </a:lnTo>
                  <a:lnTo>
                    <a:pt x="0" y="337"/>
                  </a:lnTo>
                  <a:lnTo>
                    <a:pt x="24" y="246"/>
                  </a:lnTo>
                  <a:lnTo>
                    <a:pt x="68" y="164"/>
                  </a:lnTo>
                  <a:lnTo>
                    <a:pt x="131" y="96"/>
                  </a:lnTo>
                  <a:lnTo>
                    <a:pt x="209" y="42"/>
                  </a:lnTo>
                  <a:lnTo>
                    <a:pt x="296" y="10"/>
                  </a:lnTo>
                  <a:lnTo>
                    <a:pt x="389" y="0"/>
                  </a:lnTo>
                  <a:lnTo>
                    <a:pt x="482" y="14"/>
                  </a:lnTo>
                  <a:lnTo>
                    <a:pt x="570" y="48"/>
                  </a:lnTo>
                  <a:lnTo>
                    <a:pt x="644" y="103"/>
                  </a:lnTo>
                  <a:lnTo>
                    <a:pt x="707" y="173"/>
                  </a:lnTo>
                  <a:lnTo>
                    <a:pt x="749" y="255"/>
                  </a:lnTo>
                  <a:lnTo>
                    <a:pt x="770" y="346"/>
                  </a:lnTo>
                  <a:lnTo>
                    <a:pt x="768" y="441"/>
                  </a:lnTo>
                  <a:lnTo>
                    <a:pt x="745" y="531"/>
                  </a:lnTo>
                  <a:lnTo>
                    <a:pt x="699" y="614"/>
                  </a:lnTo>
                  <a:lnTo>
                    <a:pt x="636" y="683"/>
                  </a:lnTo>
                  <a:lnTo>
                    <a:pt x="559" y="736"/>
                  </a:lnTo>
                  <a:lnTo>
                    <a:pt x="471" y="767"/>
                  </a:lnTo>
                  <a:lnTo>
                    <a:pt x="378" y="778"/>
                  </a:lnTo>
                  <a:lnTo>
                    <a:pt x="287" y="765"/>
                  </a:lnTo>
                  <a:lnTo>
                    <a:pt x="199" y="732"/>
                  </a:lnTo>
                  <a:lnTo>
                    <a:pt x="287" y="668"/>
                  </a:lnTo>
                  <a:lnTo>
                    <a:pt x="366" y="681"/>
                  </a:lnTo>
                  <a:lnTo>
                    <a:pt x="437" y="677"/>
                  </a:lnTo>
                  <a:lnTo>
                    <a:pt x="505" y="656"/>
                  </a:lnTo>
                  <a:lnTo>
                    <a:pt x="564" y="618"/>
                  </a:lnTo>
                  <a:lnTo>
                    <a:pt x="614" y="569"/>
                  </a:lnTo>
                  <a:lnTo>
                    <a:pt x="652" y="508"/>
                  </a:lnTo>
                  <a:lnTo>
                    <a:pt x="671" y="441"/>
                  </a:lnTo>
                  <a:lnTo>
                    <a:pt x="676" y="371"/>
                  </a:lnTo>
                  <a:lnTo>
                    <a:pt x="663" y="301"/>
                  </a:lnTo>
                  <a:lnTo>
                    <a:pt x="635" y="236"/>
                  </a:lnTo>
                  <a:lnTo>
                    <a:pt x="591" y="181"/>
                  </a:lnTo>
                  <a:lnTo>
                    <a:pt x="534" y="137"/>
                  </a:lnTo>
                  <a:lnTo>
                    <a:pt x="471" y="109"/>
                  </a:lnTo>
                  <a:lnTo>
                    <a:pt x="401" y="97"/>
                  </a:lnTo>
                  <a:lnTo>
                    <a:pt x="330" y="101"/>
                  </a:lnTo>
                  <a:lnTo>
                    <a:pt x="264" y="122"/>
                  </a:lnTo>
                  <a:lnTo>
                    <a:pt x="203" y="160"/>
                  </a:lnTo>
                  <a:lnTo>
                    <a:pt x="154" y="210"/>
                  </a:lnTo>
                  <a:lnTo>
                    <a:pt x="116" y="269"/>
                  </a:lnTo>
                  <a:lnTo>
                    <a:pt x="97" y="337"/>
                  </a:lnTo>
                  <a:lnTo>
                    <a:pt x="91" y="407"/>
                  </a:lnTo>
                  <a:lnTo>
                    <a:pt x="104" y="478"/>
                  </a:lnTo>
                  <a:lnTo>
                    <a:pt x="135" y="540"/>
                  </a:lnTo>
                  <a:lnTo>
                    <a:pt x="176" y="597"/>
                  </a:lnTo>
                  <a:lnTo>
                    <a:pt x="243" y="647"/>
                  </a:lnTo>
                  <a:lnTo>
                    <a:pt x="165" y="70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27" name="Freeform 114"/>
            <p:cNvSpPr>
              <a:spLocks/>
            </p:cNvSpPr>
            <p:nvPr/>
          </p:nvSpPr>
          <p:spPr bwMode="auto">
            <a:xfrm>
              <a:off x="3854" y="3880"/>
              <a:ext cx="25" cy="15"/>
            </a:xfrm>
            <a:custGeom>
              <a:avLst/>
              <a:gdLst>
                <a:gd name="T0" fmla="*/ 0 w 150"/>
                <a:gd name="T1" fmla="*/ 0 h 93"/>
                <a:gd name="T2" fmla="*/ 0 w 150"/>
                <a:gd name="T3" fmla="*/ 0 h 93"/>
                <a:gd name="T4" fmla="*/ 0 w 150"/>
                <a:gd name="T5" fmla="*/ 0 h 93"/>
                <a:gd name="T6" fmla="*/ 0 w 150"/>
                <a:gd name="T7" fmla="*/ 0 h 93"/>
                <a:gd name="T8" fmla="*/ 0 w 150"/>
                <a:gd name="T9" fmla="*/ 0 h 93"/>
                <a:gd name="T10" fmla="*/ 0 w 150"/>
                <a:gd name="T11" fmla="*/ 0 h 93"/>
                <a:gd name="T12" fmla="*/ 0 60000 65536"/>
                <a:gd name="T13" fmla="*/ 0 60000 65536"/>
                <a:gd name="T14" fmla="*/ 0 60000 65536"/>
                <a:gd name="T15" fmla="*/ 0 60000 65536"/>
                <a:gd name="T16" fmla="*/ 0 60000 65536"/>
                <a:gd name="T17" fmla="*/ 0 60000 65536"/>
                <a:gd name="T18" fmla="*/ 0 w 150"/>
                <a:gd name="T19" fmla="*/ 0 h 93"/>
                <a:gd name="T20" fmla="*/ 150 w 150"/>
                <a:gd name="T21" fmla="*/ 93 h 93"/>
              </a:gdLst>
              <a:ahLst/>
              <a:cxnLst>
                <a:cxn ang="T12">
                  <a:pos x="T0" y="T1"/>
                </a:cxn>
                <a:cxn ang="T13">
                  <a:pos x="T2" y="T3"/>
                </a:cxn>
                <a:cxn ang="T14">
                  <a:pos x="T4" y="T5"/>
                </a:cxn>
                <a:cxn ang="T15">
                  <a:pos x="T6" y="T7"/>
                </a:cxn>
                <a:cxn ang="T16">
                  <a:pos x="T8" y="T9"/>
                </a:cxn>
                <a:cxn ang="T17">
                  <a:pos x="T10" y="T11"/>
                </a:cxn>
              </a:cxnLst>
              <a:rect l="T18" t="T19" r="T20" b="T21"/>
              <a:pathLst>
                <a:path w="150" h="93">
                  <a:moveTo>
                    <a:pt x="150" y="36"/>
                  </a:moveTo>
                  <a:lnTo>
                    <a:pt x="59" y="0"/>
                  </a:lnTo>
                  <a:lnTo>
                    <a:pt x="0" y="67"/>
                  </a:lnTo>
                  <a:lnTo>
                    <a:pt x="42" y="93"/>
                  </a:lnTo>
                  <a:lnTo>
                    <a:pt x="150" y="3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28" name="Oval 115"/>
            <p:cNvSpPr>
              <a:spLocks noChangeArrowheads="1"/>
            </p:cNvSpPr>
            <p:nvPr/>
          </p:nvSpPr>
          <p:spPr bwMode="auto">
            <a:xfrm>
              <a:off x="4308" y="3744"/>
              <a:ext cx="82" cy="141"/>
            </a:xfrm>
            <a:prstGeom prst="ellipse">
              <a:avLst/>
            </a:prstGeom>
            <a:solidFill>
              <a:srgbClr val="C0C0C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sp>
          <p:nvSpPr>
            <p:cNvPr id="12329" name="Freeform 116"/>
            <p:cNvSpPr>
              <a:spLocks/>
            </p:cNvSpPr>
            <p:nvPr/>
          </p:nvSpPr>
          <p:spPr bwMode="auto">
            <a:xfrm>
              <a:off x="4300" y="3734"/>
              <a:ext cx="102" cy="162"/>
            </a:xfrm>
            <a:custGeom>
              <a:avLst/>
              <a:gdLst>
                <a:gd name="T0" fmla="*/ 0 w 606"/>
                <a:gd name="T1" fmla="*/ 0 h 969"/>
                <a:gd name="T2" fmla="*/ 0 w 606"/>
                <a:gd name="T3" fmla="*/ 0 h 969"/>
                <a:gd name="T4" fmla="*/ 0 w 606"/>
                <a:gd name="T5" fmla="*/ 0 h 969"/>
                <a:gd name="T6" fmla="*/ 0 w 606"/>
                <a:gd name="T7" fmla="*/ 0 h 969"/>
                <a:gd name="T8" fmla="*/ 0 w 606"/>
                <a:gd name="T9" fmla="*/ 0 h 969"/>
                <a:gd name="T10" fmla="*/ 0 w 606"/>
                <a:gd name="T11" fmla="*/ 0 h 969"/>
                <a:gd name="T12" fmla="*/ 0 w 606"/>
                <a:gd name="T13" fmla="*/ 0 h 969"/>
                <a:gd name="T14" fmla="*/ 0 w 606"/>
                <a:gd name="T15" fmla="*/ 0 h 969"/>
                <a:gd name="T16" fmla="*/ 0 w 606"/>
                <a:gd name="T17" fmla="*/ 0 h 969"/>
                <a:gd name="T18" fmla="*/ 0 w 606"/>
                <a:gd name="T19" fmla="*/ 0 h 969"/>
                <a:gd name="T20" fmla="*/ 0 w 606"/>
                <a:gd name="T21" fmla="*/ 0 h 969"/>
                <a:gd name="T22" fmla="*/ 0 w 606"/>
                <a:gd name="T23" fmla="*/ 0 h 969"/>
                <a:gd name="T24" fmla="*/ 0 w 606"/>
                <a:gd name="T25" fmla="*/ 0 h 969"/>
                <a:gd name="T26" fmla="*/ 0 w 606"/>
                <a:gd name="T27" fmla="*/ 0 h 969"/>
                <a:gd name="T28" fmla="*/ 0 w 606"/>
                <a:gd name="T29" fmla="*/ 0 h 969"/>
                <a:gd name="T30" fmla="*/ 0 w 606"/>
                <a:gd name="T31" fmla="*/ 0 h 969"/>
                <a:gd name="T32" fmla="*/ 0 w 606"/>
                <a:gd name="T33" fmla="*/ 0 h 969"/>
                <a:gd name="T34" fmla="*/ 0 w 606"/>
                <a:gd name="T35" fmla="*/ 0 h 969"/>
                <a:gd name="T36" fmla="*/ 0 w 606"/>
                <a:gd name="T37" fmla="*/ 0 h 969"/>
                <a:gd name="T38" fmla="*/ 0 w 606"/>
                <a:gd name="T39" fmla="*/ 0 h 969"/>
                <a:gd name="T40" fmla="*/ 0 w 606"/>
                <a:gd name="T41" fmla="*/ 0 h 969"/>
                <a:gd name="T42" fmla="*/ 0 w 606"/>
                <a:gd name="T43" fmla="*/ 0 h 969"/>
                <a:gd name="T44" fmla="*/ 0 w 606"/>
                <a:gd name="T45" fmla="*/ 0 h 969"/>
                <a:gd name="T46" fmla="*/ 0 w 606"/>
                <a:gd name="T47" fmla="*/ 0 h 969"/>
                <a:gd name="T48" fmla="*/ 0 w 606"/>
                <a:gd name="T49" fmla="*/ 0 h 969"/>
                <a:gd name="T50" fmla="*/ 0 w 606"/>
                <a:gd name="T51" fmla="*/ 0 h 969"/>
                <a:gd name="T52" fmla="*/ 0 w 606"/>
                <a:gd name="T53" fmla="*/ 0 h 969"/>
                <a:gd name="T54" fmla="*/ 0 w 606"/>
                <a:gd name="T55" fmla="*/ 0 h 969"/>
                <a:gd name="T56" fmla="*/ 0 w 606"/>
                <a:gd name="T57" fmla="*/ 0 h 969"/>
                <a:gd name="T58" fmla="*/ 0 w 606"/>
                <a:gd name="T59" fmla="*/ 0 h 969"/>
                <a:gd name="T60" fmla="*/ 0 w 606"/>
                <a:gd name="T61" fmla="*/ 0 h 969"/>
                <a:gd name="T62" fmla="*/ 0 w 606"/>
                <a:gd name="T63" fmla="*/ 0 h 969"/>
                <a:gd name="T64" fmla="*/ 0 w 606"/>
                <a:gd name="T65" fmla="*/ 0 h 969"/>
                <a:gd name="T66" fmla="*/ 0 w 606"/>
                <a:gd name="T67" fmla="*/ 0 h 969"/>
                <a:gd name="T68" fmla="*/ 0 w 606"/>
                <a:gd name="T69" fmla="*/ 0 h 969"/>
                <a:gd name="T70" fmla="*/ 0 w 606"/>
                <a:gd name="T71" fmla="*/ 0 h 969"/>
                <a:gd name="T72" fmla="*/ 0 w 606"/>
                <a:gd name="T73" fmla="*/ 0 h 969"/>
                <a:gd name="T74" fmla="*/ 0 w 606"/>
                <a:gd name="T75" fmla="*/ 0 h 969"/>
                <a:gd name="T76" fmla="*/ 0 w 606"/>
                <a:gd name="T77" fmla="*/ 0 h 969"/>
                <a:gd name="T78" fmla="*/ 0 w 606"/>
                <a:gd name="T79" fmla="*/ 0 h 969"/>
                <a:gd name="T80" fmla="*/ 0 w 606"/>
                <a:gd name="T81" fmla="*/ 0 h 969"/>
                <a:gd name="T82" fmla="*/ 0 w 606"/>
                <a:gd name="T83" fmla="*/ 0 h 969"/>
                <a:gd name="T84" fmla="*/ 0 w 606"/>
                <a:gd name="T85" fmla="*/ 0 h 969"/>
                <a:gd name="T86" fmla="*/ 0 w 606"/>
                <a:gd name="T87" fmla="*/ 0 h 969"/>
                <a:gd name="T88" fmla="*/ 0 w 606"/>
                <a:gd name="T89" fmla="*/ 0 h 969"/>
                <a:gd name="T90" fmla="*/ 0 w 606"/>
                <a:gd name="T91" fmla="*/ 0 h 969"/>
                <a:gd name="T92" fmla="*/ 0 w 606"/>
                <a:gd name="T93" fmla="*/ 0 h 969"/>
                <a:gd name="T94" fmla="*/ 0 w 606"/>
                <a:gd name="T95" fmla="*/ 0 h 969"/>
                <a:gd name="T96" fmla="*/ 0 w 606"/>
                <a:gd name="T97" fmla="*/ 0 h 969"/>
                <a:gd name="T98" fmla="*/ 0 w 606"/>
                <a:gd name="T99" fmla="*/ 0 h 969"/>
                <a:gd name="T100" fmla="*/ 0 w 606"/>
                <a:gd name="T101" fmla="*/ 0 h 969"/>
                <a:gd name="T102" fmla="*/ 0 w 606"/>
                <a:gd name="T103" fmla="*/ 0 h 969"/>
                <a:gd name="T104" fmla="*/ 0 w 606"/>
                <a:gd name="T105" fmla="*/ 0 h 969"/>
                <a:gd name="T106" fmla="*/ 0 w 606"/>
                <a:gd name="T107" fmla="*/ 0 h 969"/>
                <a:gd name="T108" fmla="*/ 0 w 606"/>
                <a:gd name="T109" fmla="*/ 0 h 969"/>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606"/>
                <a:gd name="T166" fmla="*/ 0 h 969"/>
                <a:gd name="T167" fmla="*/ 606 w 606"/>
                <a:gd name="T168" fmla="*/ 969 h 969"/>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606" h="969">
                  <a:moveTo>
                    <a:pt x="99" y="866"/>
                  </a:moveTo>
                  <a:lnTo>
                    <a:pt x="70" y="825"/>
                  </a:lnTo>
                  <a:lnTo>
                    <a:pt x="30" y="732"/>
                  </a:lnTo>
                  <a:lnTo>
                    <a:pt x="7" y="625"/>
                  </a:lnTo>
                  <a:lnTo>
                    <a:pt x="0" y="509"/>
                  </a:lnTo>
                  <a:lnTo>
                    <a:pt x="13" y="393"/>
                  </a:lnTo>
                  <a:lnTo>
                    <a:pt x="42" y="279"/>
                  </a:lnTo>
                  <a:lnTo>
                    <a:pt x="83" y="180"/>
                  </a:lnTo>
                  <a:lnTo>
                    <a:pt x="141" y="99"/>
                  </a:lnTo>
                  <a:lnTo>
                    <a:pt x="207" y="38"/>
                  </a:lnTo>
                  <a:lnTo>
                    <a:pt x="279" y="5"/>
                  </a:lnTo>
                  <a:lnTo>
                    <a:pt x="352" y="0"/>
                  </a:lnTo>
                  <a:lnTo>
                    <a:pt x="422" y="21"/>
                  </a:lnTo>
                  <a:lnTo>
                    <a:pt x="487" y="70"/>
                  </a:lnTo>
                  <a:lnTo>
                    <a:pt x="540" y="144"/>
                  </a:lnTo>
                  <a:lnTo>
                    <a:pt x="578" y="237"/>
                  </a:lnTo>
                  <a:lnTo>
                    <a:pt x="601" y="344"/>
                  </a:lnTo>
                  <a:lnTo>
                    <a:pt x="606" y="460"/>
                  </a:lnTo>
                  <a:lnTo>
                    <a:pt x="595" y="576"/>
                  </a:lnTo>
                  <a:lnTo>
                    <a:pt x="566" y="688"/>
                  </a:lnTo>
                  <a:lnTo>
                    <a:pt x="523" y="787"/>
                  </a:lnTo>
                  <a:lnTo>
                    <a:pt x="466" y="870"/>
                  </a:lnTo>
                  <a:lnTo>
                    <a:pt x="401" y="929"/>
                  </a:lnTo>
                  <a:lnTo>
                    <a:pt x="329" y="963"/>
                  </a:lnTo>
                  <a:lnTo>
                    <a:pt x="256" y="969"/>
                  </a:lnTo>
                  <a:lnTo>
                    <a:pt x="186" y="946"/>
                  </a:lnTo>
                  <a:lnTo>
                    <a:pt x="123" y="901"/>
                  </a:lnTo>
                  <a:lnTo>
                    <a:pt x="198" y="825"/>
                  </a:lnTo>
                  <a:lnTo>
                    <a:pt x="258" y="849"/>
                  </a:lnTo>
                  <a:lnTo>
                    <a:pt x="314" y="847"/>
                  </a:lnTo>
                  <a:lnTo>
                    <a:pt x="367" y="827"/>
                  </a:lnTo>
                  <a:lnTo>
                    <a:pt x="418" y="785"/>
                  </a:lnTo>
                  <a:lnTo>
                    <a:pt x="462" y="726"/>
                  </a:lnTo>
                  <a:lnTo>
                    <a:pt x="498" y="654"/>
                  </a:lnTo>
                  <a:lnTo>
                    <a:pt x="521" y="570"/>
                  </a:lnTo>
                  <a:lnTo>
                    <a:pt x="532" y="483"/>
                  </a:lnTo>
                  <a:lnTo>
                    <a:pt x="530" y="393"/>
                  </a:lnTo>
                  <a:lnTo>
                    <a:pt x="515" y="311"/>
                  </a:lnTo>
                  <a:lnTo>
                    <a:pt x="487" y="239"/>
                  </a:lnTo>
                  <a:lnTo>
                    <a:pt x="448" y="180"/>
                  </a:lnTo>
                  <a:lnTo>
                    <a:pt x="403" y="140"/>
                  </a:lnTo>
                  <a:lnTo>
                    <a:pt x="350" y="119"/>
                  </a:lnTo>
                  <a:lnTo>
                    <a:pt x="294" y="121"/>
                  </a:lnTo>
                  <a:lnTo>
                    <a:pt x="241" y="142"/>
                  </a:lnTo>
                  <a:lnTo>
                    <a:pt x="190" y="184"/>
                  </a:lnTo>
                  <a:lnTo>
                    <a:pt x="146" y="243"/>
                  </a:lnTo>
                  <a:lnTo>
                    <a:pt x="112" y="315"/>
                  </a:lnTo>
                  <a:lnTo>
                    <a:pt x="87" y="399"/>
                  </a:lnTo>
                  <a:lnTo>
                    <a:pt x="76" y="486"/>
                  </a:lnTo>
                  <a:lnTo>
                    <a:pt x="78" y="576"/>
                  </a:lnTo>
                  <a:lnTo>
                    <a:pt x="93" y="657"/>
                  </a:lnTo>
                  <a:lnTo>
                    <a:pt x="120" y="730"/>
                  </a:lnTo>
                  <a:lnTo>
                    <a:pt x="165" y="796"/>
                  </a:lnTo>
                  <a:lnTo>
                    <a:pt x="99" y="86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30" name="Freeform 117"/>
            <p:cNvSpPr>
              <a:spLocks/>
            </p:cNvSpPr>
            <p:nvPr/>
          </p:nvSpPr>
          <p:spPr bwMode="auto">
            <a:xfrm>
              <a:off x="4315" y="3865"/>
              <a:ext cx="22" cy="19"/>
            </a:xfrm>
            <a:custGeom>
              <a:avLst/>
              <a:gdLst>
                <a:gd name="T0" fmla="*/ 0 w 122"/>
                <a:gd name="T1" fmla="*/ 0 h 116"/>
                <a:gd name="T2" fmla="*/ 0 w 122"/>
                <a:gd name="T3" fmla="*/ 0 h 116"/>
                <a:gd name="T4" fmla="*/ 0 w 122"/>
                <a:gd name="T5" fmla="*/ 0 h 116"/>
                <a:gd name="T6" fmla="*/ 0 w 122"/>
                <a:gd name="T7" fmla="*/ 0 h 116"/>
                <a:gd name="T8" fmla="*/ 0 w 122"/>
                <a:gd name="T9" fmla="*/ 0 h 116"/>
                <a:gd name="T10" fmla="*/ 0 w 122"/>
                <a:gd name="T11" fmla="*/ 0 h 116"/>
                <a:gd name="T12" fmla="*/ 0 60000 65536"/>
                <a:gd name="T13" fmla="*/ 0 60000 65536"/>
                <a:gd name="T14" fmla="*/ 0 60000 65536"/>
                <a:gd name="T15" fmla="*/ 0 60000 65536"/>
                <a:gd name="T16" fmla="*/ 0 60000 65536"/>
                <a:gd name="T17" fmla="*/ 0 60000 65536"/>
                <a:gd name="T18" fmla="*/ 0 w 122"/>
                <a:gd name="T19" fmla="*/ 0 h 116"/>
                <a:gd name="T20" fmla="*/ 122 w 122"/>
                <a:gd name="T21" fmla="*/ 116 h 116"/>
              </a:gdLst>
              <a:ahLst/>
              <a:cxnLst>
                <a:cxn ang="T12">
                  <a:pos x="T0" y="T1"/>
                </a:cxn>
                <a:cxn ang="T13">
                  <a:pos x="T2" y="T3"/>
                </a:cxn>
                <a:cxn ang="T14">
                  <a:pos x="T4" y="T5"/>
                </a:cxn>
                <a:cxn ang="T15">
                  <a:pos x="T6" y="T7"/>
                </a:cxn>
                <a:cxn ang="T16">
                  <a:pos x="T8" y="T9"/>
                </a:cxn>
                <a:cxn ang="T17">
                  <a:pos x="T10" y="T11"/>
                </a:cxn>
              </a:cxnLst>
              <a:rect l="T18" t="T19" r="T20" b="T21"/>
              <a:pathLst>
                <a:path w="122" h="116">
                  <a:moveTo>
                    <a:pt x="122" y="53"/>
                  </a:moveTo>
                  <a:lnTo>
                    <a:pt x="55" y="0"/>
                  </a:lnTo>
                  <a:lnTo>
                    <a:pt x="0" y="80"/>
                  </a:lnTo>
                  <a:lnTo>
                    <a:pt x="30" y="116"/>
                  </a:lnTo>
                  <a:lnTo>
                    <a:pt x="122" y="5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12302" name="Group 118"/>
          <p:cNvGrpSpPr>
            <a:grpSpLocks/>
          </p:cNvGrpSpPr>
          <p:nvPr/>
        </p:nvGrpSpPr>
        <p:grpSpPr bwMode="auto">
          <a:xfrm>
            <a:off x="7529513" y="5451475"/>
            <a:ext cx="1228725" cy="841375"/>
            <a:chOff x="4543" y="3434"/>
            <a:chExt cx="774" cy="530"/>
          </a:xfrm>
        </p:grpSpPr>
        <p:sp>
          <p:nvSpPr>
            <p:cNvPr id="12303" name="AutoShape 119"/>
            <p:cNvSpPr>
              <a:spLocks noChangeArrowheads="1"/>
            </p:cNvSpPr>
            <p:nvPr/>
          </p:nvSpPr>
          <p:spPr bwMode="auto">
            <a:xfrm>
              <a:off x="4543" y="3434"/>
              <a:ext cx="774" cy="530"/>
            </a:xfrm>
            <a:prstGeom prst="roundRect">
              <a:avLst>
                <a:gd name="adj" fmla="val 16667"/>
              </a:avLst>
            </a:prstGeom>
            <a:solidFill>
              <a:srgbClr val="C0C0C0"/>
            </a:solidFill>
            <a:ln w="28575" algn="ctr">
              <a:solidFill>
                <a:srgbClr val="C0C0C0"/>
              </a:solidFill>
              <a:round/>
              <a:headEnd/>
              <a:tailEnd/>
            </a:ln>
          </p:spPr>
          <p:txBody>
            <a:bodyPr lIns="0" tIns="0" rIns="0" bIns="0" anchor="ctr">
              <a:spAutoFit/>
            </a:bodyPr>
            <a:lstStyle/>
            <a:p>
              <a:endParaRPr lang="en-US"/>
            </a:p>
          </p:txBody>
        </p:sp>
        <p:sp>
          <p:nvSpPr>
            <p:cNvPr id="12304" name="AutoShape 120"/>
            <p:cNvSpPr>
              <a:spLocks noChangeArrowheads="1"/>
            </p:cNvSpPr>
            <p:nvPr/>
          </p:nvSpPr>
          <p:spPr bwMode="auto">
            <a:xfrm>
              <a:off x="4563" y="3454"/>
              <a:ext cx="735" cy="491"/>
            </a:xfrm>
            <a:prstGeom prst="roundRect">
              <a:avLst>
                <a:gd name="adj" fmla="val 16667"/>
              </a:avLst>
            </a:prstGeom>
            <a:solidFill>
              <a:srgbClr val="FFFFFF"/>
            </a:solidFill>
            <a:ln w="28575" algn="ctr">
              <a:solidFill>
                <a:srgbClr val="C0C0C0"/>
              </a:solidFill>
              <a:round/>
              <a:headEnd/>
              <a:tailEnd/>
            </a:ln>
          </p:spPr>
          <p:txBody>
            <a:bodyPr lIns="0" tIns="0" rIns="0" bIns="0" anchor="ctr">
              <a:spAutoFit/>
            </a:bodyPr>
            <a:lstStyle/>
            <a:p>
              <a:endParaRPr lang="en-US"/>
            </a:p>
          </p:txBody>
        </p:sp>
        <p:grpSp>
          <p:nvGrpSpPr>
            <p:cNvPr id="12305" name="Group 121"/>
            <p:cNvGrpSpPr>
              <a:grpSpLocks/>
            </p:cNvGrpSpPr>
            <p:nvPr/>
          </p:nvGrpSpPr>
          <p:grpSpPr bwMode="auto">
            <a:xfrm>
              <a:off x="4722" y="3448"/>
              <a:ext cx="403" cy="511"/>
              <a:chOff x="2900" y="2726"/>
              <a:chExt cx="505" cy="642"/>
            </a:xfrm>
          </p:grpSpPr>
          <p:sp>
            <p:nvSpPr>
              <p:cNvPr id="12306" name="Oval 122"/>
              <p:cNvSpPr>
                <a:spLocks noChangeArrowheads="1"/>
              </p:cNvSpPr>
              <p:nvPr/>
            </p:nvSpPr>
            <p:spPr bwMode="auto">
              <a:xfrm>
                <a:off x="3036" y="2726"/>
                <a:ext cx="251" cy="274"/>
              </a:xfrm>
              <a:prstGeom prst="ellipse">
                <a:avLst/>
              </a:prstGeom>
              <a:solidFill>
                <a:srgbClr val="C0C0C0"/>
              </a:solidFill>
              <a:ln w="12700" algn="ctr">
                <a:solidFill>
                  <a:schemeClr val="bg1"/>
                </a:solidFill>
                <a:round/>
                <a:headEnd/>
                <a:tailEnd/>
              </a:ln>
            </p:spPr>
            <p:txBody>
              <a:bodyPr lIns="0" tIns="0" rIns="0" bIns="0" anchor="ctr">
                <a:spAutoFit/>
              </a:bodyPr>
              <a:lstStyle/>
              <a:p>
                <a:endParaRPr lang="en-US"/>
              </a:p>
            </p:txBody>
          </p:sp>
          <p:sp>
            <p:nvSpPr>
              <p:cNvPr id="12307" name="Freeform 123"/>
              <p:cNvSpPr>
                <a:spLocks/>
              </p:cNvSpPr>
              <p:nvPr/>
            </p:nvSpPr>
            <p:spPr bwMode="auto">
              <a:xfrm>
                <a:off x="2931" y="2996"/>
                <a:ext cx="474" cy="372"/>
              </a:xfrm>
              <a:custGeom>
                <a:avLst/>
                <a:gdLst>
                  <a:gd name="T0" fmla="*/ 201 w 474"/>
                  <a:gd name="T1" fmla="*/ 0 h 372"/>
                  <a:gd name="T2" fmla="*/ 86 w 474"/>
                  <a:gd name="T3" fmla="*/ 21 h 372"/>
                  <a:gd name="T4" fmla="*/ 12 w 474"/>
                  <a:gd name="T5" fmla="*/ 61 h 372"/>
                  <a:gd name="T6" fmla="*/ 0 w 474"/>
                  <a:gd name="T7" fmla="*/ 188 h 372"/>
                  <a:gd name="T8" fmla="*/ 6 w 474"/>
                  <a:gd name="T9" fmla="*/ 275 h 372"/>
                  <a:gd name="T10" fmla="*/ 110 w 474"/>
                  <a:gd name="T11" fmla="*/ 310 h 372"/>
                  <a:gd name="T12" fmla="*/ 104 w 474"/>
                  <a:gd name="T13" fmla="*/ 372 h 372"/>
                  <a:gd name="T14" fmla="*/ 385 w 474"/>
                  <a:gd name="T15" fmla="*/ 357 h 372"/>
                  <a:gd name="T16" fmla="*/ 390 w 474"/>
                  <a:gd name="T17" fmla="*/ 280 h 372"/>
                  <a:gd name="T18" fmla="*/ 474 w 474"/>
                  <a:gd name="T19" fmla="*/ 211 h 372"/>
                  <a:gd name="T20" fmla="*/ 465 w 474"/>
                  <a:gd name="T21" fmla="*/ 67 h 372"/>
                  <a:gd name="T22" fmla="*/ 438 w 474"/>
                  <a:gd name="T23" fmla="*/ 16 h 372"/>
                  <a:gd name="T24" fmla="*/ 201 w 474"/>
                  <a:gd name="T25" fmla="*/ 0 h 37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474"/>
                  <a:gd name="T40" fmla="*/ 0 h 372"/>
                  <a:gd name="T41" fmla="*/ 474 w 474"/>
                  <a:gd name="T42" fmla="*/ 372 h 37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474" h="372">
                    <a:moveTo>
                      <a:pt x="201" y="0"/>
                    </a:moveTo>
                    <a:lnTo>
                      <a:pt x="86" y="21"/>
                    </a:lnTo>
                    <a:lnTo>
                      <a:pt x="12" y="61"/>
                    </a:lnTo>
                    <a:lnTo>
                      <a:pt x="0" y="188"/>
                    </a:lnTo>
                    <a:lnTo>
                      <a:pt x="6" y="275"/>
                    </a:lnTo>
                    <a:lnTo>
                      <a:pt x="110" y="310"/>
                    </a:lnTo>
                    <a:lnTo>
                      <a:pt x="104" y="372"/>
                    </a:lnTo>
                    <a:lnTo>
                      <a:pt x="385" y="357"/>
                    </a:lnTo>
                    <a:lnTo>
                      <a:pt x="390" y="280"/>
                    </a:lnTo>
                    <a:lnTo>
                      <a:pt x="474" y="211"/>
                    </a:lnTo>
                    <a:lnTo>
                      <a:pt x="465" y="67"/>
                    </a:lnTo>
                    <a:lnTo>
                      <a:pt x="438" y="16"/>
                    </a:lnTo>
                    <a:lnTo>
                      <a:pt x="201" y="0"/>
                    </a:lnTo>
                    <a:close/>
                  </a:path>
                </a:pathLst>
              </a:custGeom>
              <a:solidFill>
                <a:srgbClr val="C0C0C0"/>
              </a:solidFill>
              <a:ln w="12700" cap="flat" cmpd="sng">
                <a:solidFill>
                  <a:schemeClr val="bg1"/>
                </a:solidFill>
                <a:prstDash val="solid"/>
                <a:round/>
                <a:headEnd/>
                <a:tailEnd/>
              </a:ln>
            </p:spPr>
            <p:txBody>
              <a:bodyPr lIns="0" tIns="0" rIns="0" bIns="0" anchor="ctr">
                <a:spAutoFit/>
              </a:bodyPr>
              <a:lstStyle/>
              <a:p>
                <a:endParaRPr lang="en-US"/>
              </a:p>
            </p:txBody>
          </p:sp>
          <p:sp>
            <p:nvSpPr>
              <p:cNvPr id="12308" name="Freeform 124"/>
              <p:cNvSpPr>
                <a:spLocks/>
              </p:cNvSpPr>
              <p:nvPr/>
            </p:nvSpPr>
            <p:spPr bwMode="auto">
              <a:xfrm>
                <a:off x="2900" y="3068"/>
                <a:ext cx="409" cy="264"/>
              </a:xfrm>
              <a:custGeom>
                <a:avLst/>
                <a:gdLst>
                  <a:gd name="T0" fmla="*/ 2 w 559"/>
                  <a:gd name="T1" fmla="*/ 1 h 434"/>
                  <a:gd name="T2" fmla="*/ 24 w 559"/>
                  <a:gd name="T3" fmla="*/ 0 h 434"/>
                  <a:gd name="T4" fmla="*/ 23 w 559"/>
                  <a:gd name="T5" fmla="*/ 6 h 434"/>
                  <a:gd name="T6" fmla="*/ 43 w 559"/>
                  <a:gd name="T7" fmla="*/ 4 h 434"/>
                  <a:gd name="T8" fmla="*/ 56 w 559"/>
                  <a:gd name="T9" fmla="*/ 5 h 434"/>
                  <a:gd name="T10" fmla="*/ 63 w 559"/>
                  <a:gd name="T11" fmla="*/ 9 h 434"/>
                  <a:gd name="T12" fmla="*/ 59 w 559"/>
                  <a:gd name="T13" fmla="*/ 12 h 434"/>
                  <a:gd name="T14" fmla="*/ 43 w 559"/>
                  <a:gd name="T15" fmla="*/ 13 h 434"/>
                  <a:gd name="T16" fmla="*/ 26 w 559"/>
                  <a:gd name="T17" fmla="*/ 13 h 434"/>
                  <a:gd name="T18" fmla="*/ 10 w 559"/>
                  <a:gd name="T19" fmla="*/ 13 h 434"/>
                  <a:gd name="T20" fmla="*/ 1 w 559"/>
                  <a:gd name="T21" fmla="*/ 10 h 434"/>
                  <a:gd name="T22" fmla="*/ 0 w 559"/>
                  <a:gd name="T23" fmla="*/ 4 h 434"/>
                  <a:gd name="T24" fmla="*/ 2 w 559"/>
                  <a:gd name="T25" fmla="*/ 1 h 43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59"/>
                  <a:gd name="T40" fmla="*/ 0 h 434"/>
                  <a:gd name="T41" fmla="*/ 559 w 559"/>
                  <a:gd name="T42" fmla="*/ 434 h 43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59" h="434">
                    <a:moveTo>
                      <a:pt x="17" y="8"/>
                    </a:moveTo>
                    <a:lnTo>
                      <a:pt x="217" y="0"/>
                    </a:lnTo>
                    <a:lnTo>
                      <a:pt x="200" y="192"/>
                    </a:lnTo>
                    <a:lnTo>
                      <a:pt x="384" y="142"/>
                    </a:lnTo>
                    <a:lnTo>
                      <a:pt x="501" y="184"/>
                    </a:lnTo>
                    <a:lnTo>
                      <a:pt x="559" y="292"/>
                    </a:lnTo>
                    <a:lnTo>
                      <a:pt x="517" y="392"/>
                    </a:lnTo>
                    <a:lnTo>
                      <a:pt x="384" y="434"/>
                    </a:lnTo>
                    <a:lnTo>
                      <a:pt x="234" y="434"/>
                    </a:lnTo>
                    <a:lnTo>
                      <a:pt x="92" y="409"/>
                    </a:lnTo>
                    <a:lnTo>
                      <a:pt x="8" y="317"/>
                    </a:lnTo>
                    <a:lnTo>
                      <a:pt x="0" y="150"/>
                    </a:lnTo>
                    <a:lnTo>
                      <a:pt x="17" y="8"/>
                    </a:lnTo>
                    <a:close/>
                  </a:path>
                </a:pathLst>
              </a:custGeom>
              <a:solidFill>
                <a:srgbClr val="777777"/>
              </a:solidFill>
              <a:ln w="6350" cap="flat" cmpd="sng">
                <a:solidFill>
                  <a:schemeClr val="bg1"/>
                </a:solidFill>
                <a:prstDash val="solid"/>
                <a:round/>
                <a:headEnd/>
                <a:tailEnd/>
              </a:ln>
            </p:spPr>
            <p:txBody>
              <a:bodyPr wrap="none" lIns="0" tIns="0" rIns="0" bIns="0" anchor="ctr">
                <a:spAutoFit/>
              </a:bodyPr>
              <a:lstStyle/>
              <a:p>
                <a:endParaRPr lang="en-US"/>
              </a:p>
            </p:txBody>
          </p:sp>
          <p:sp>
            <p:nvSpPr>
              <p:cNvPr id="12309" name="Freeform 125"/>
              <p:cNvSpPr>
                <a:spLocks/>
              </p:cNvSpPr>
              <p:nvPr/>
            </p:nvSpPr>
            <p:spPr bwMode="auto">
              <a:xfrm>
                <a:off x="3022" y="2996"/>
                <a:ext cx="219" cy="331"/>
              </a:xfrm>
              <a:custGeom>
                <a:avLst/>
                <a:gdLst>
                  <a:gd name="T0" fmla="*/ 28 w 300"/>
                  <a:gd name="T1" fmla="*/ 0 h 543"/>
                  <a:gd name="T2" fmla="*/ 0 w 300"/>
                  <a:gd name="T3" fmla="*/ 17 h 543"/>
                  <a:gd name="T4" fmla="*/ 20 w 300"/>
                  <a:gd name="T5" fmla="*/ 17 h 543"/>
                  <a:gd name="T6" fmla="*/ 33 w 300"/>
                  <a:gd name="T7" fmla="*/ 1 h 543"/>
                  <a:gd name="T8" fmla="*/ 0 60000 65536"/>
                  <a:gd name="T9" fmla="*/ 0 60000 65536"/>
                  <a:gd name="T10" fmla="*/ 0 60000 65536"/>
                  <a:gd name="T11" fmla="*/ 0 60000 65536"/>
                  <a:gd name="T12" fmla="*/ 0 w 300"/>
                  <a:gd name="T13" fmla="*/ 0 h 543"/>
                  <a:gd name="T14" fmla="*/ 300 w 300"/>
                  <a:gd name="T15" fmla="*/ 543 h 543"/>
                </a:gdLst>
                <a:ahLst/>
                <a:cxnLst>
                  <a:cxn ang="T8">
                    <a:pos x="T0" y="T1"/>
                  </a:cxn>
                  <a:cxn ang="T9">
                    <a:pos x="T2" y="T3"/>
                  </a:cxn>
                  <a:cxn ang="T10">
                    <a:pos x="T4" y="T5"/>
                  </a:cxn>
                  <a:cxn ang="T11">
                    <a:pos x="T6" y="T7"/>
                  </a:cxn>
                </a:cxnLst>
                <a:rect l="T12" t="T13" r="T14" b="T15"/>
                <a:pathLst>
                  <a:path w="300" h="543">
                    <a:moveTo>
                      <a:pt x="250" y="0"/>
                    </a:moveTo>
                    <a:lnTo>
                      <a:pt x="0" y="543"/>
                    </a:lnTo>
                    <a:lnTo>
                      <a:pt x="192" y="543"/>
                    </a:lnTo>
                    <a:lnTo>
                      <a:pt x="300" y="17"/>
                    </a:lnTo>
                  </a:path>
                </a:pathLst>
              </a:custGeom>
              <a:solidFill>
                <a:srgbClr val="777777"/>
              </a:solidFill>
              <a:ln w="6350" cap="flat" cmpd="sng">
                <a:solidFill>
                  <a:schemeClr val="bg1"/>
                </a:solidFill>
                <a:prstDash val="solid"/>
                <a:round/>
                <a:headEnd/>
                <a:tailEnd/>
              </a:ln>
            </p:spPr>
            <p:txBody>
              <a:bodyPr wrap="none" lIns="0" tIns="0" rIns="0" bIns="0" anchor="ctr">
                <a:spAutoFit/>
              </a:bodyPr>
              <a:lstStyle/>
              <a:p>
                <a:endParaRPr lang="en-US"/>
              </a:p>
            </p:txBody>
          </p:sp>
          <p:sp>
            <p:nvSpPr>
              <p:cNvPr id="12310" name="Line 126"/>
              <p:cNvSpPr>
                <a:spLocks noChangeShapeType="1"/>
              </p:cNvSpPr>
              <p:nvPr/>
            </p:nvSpPr>
            <p:spPr bwMode="auto">
              <a:xfrm flipV="1">
                <a:off x="3321" y="3093"/>
                <a:ext cx="13" cy="17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spTree>
    <p:extLst>
      <p:ext uri="{BB962C8B-B14F-4D97-AF65-F5344CB8AC3E}">
        <p14:creationId xmlns:p14="http://schemas.microsoft.com/office/powerpoint/2010/main" val="3217860348"/>
      </p:ext>
    </p:extLst>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US" dirty="0" smtClean="0"/>
              <a:t>Required data: parties involved</a:t>
            </a:r>
          </a:p>
        </p:txBody>
      </p:sp>
      <p:sp>
        <p:nvSpPr>
          <p:cNvPr id="13315" name="Rectangle 3"/>
          <p:cNvSpPr>
            <a:spLocks noGrp="1" noChangeArrowheads="1"/>
          </p:cNvSpPr>
          <p:nvPr>
            <p:ph idx="1"/>
          </p:nvPr>
        </p:nvSpPr>
        <p:spPr>
          <a:xfrm>
            <a:off x="396875" y="1023938"/>
            <a:ext cx="4192588" cy="5302250"/>
          </a:xfrm>
        </p:spPr>
        <p:txBody>
          <a:bodyPr/>
          <a:lstStyle/>
          <a:p>
            <a:pPr>
              <a:buFont typeface="Arial" charset="0"/>
              <a:buChar char="•"/>
            </a:pPr>
            <a:r>
              <a:rPr lang="en-US" smtClean="0"/>
              <a:t>During intake, certain parties must be specified, such as:</a:t>
            </a:r>
          </a:p>
          <a:p>
            <a:pPr lvl="1"/>
            <a:r>
              <a:rPr lang="en-US" smtClean="0"/>
              <a:t>The insured</a:t>
            </a:r>
          </a:p>
          <a:p>
            <a:pPr lvl="1"/>
            <a:r>
              <a:rPr lang="en-US" smtClean="0"/>
              <a:t>The reporter (who may or may not be the insured and may or may not be a claimant)</a:t>
            </a:r>
          </a:p>
          <a:p>
            <a:pPr>
              <a:buFont typeface="Arial" charset="0"/>
              <a:buChar char="•"/>
            </a:pPr>
            <a:endParaRPr lang="en-US" smtClean="0"/>
          </a:p>
        </p:txBody>
      </p:sp>
      <p:sp>
        <p:nvSpPr>
          <p:cNvPr id="13316" name="Line 4"/>
          <p:cNvSpPr>
            <a:spLocks noChangeShapeType="1"/>
          </p:cNvSpPr>
          <p:nvPr/>
        </p:nvSpPr>
        <p:spPr bwMode="auto">
          <a:xfrm flipH="1">
            <a:off x="5656263" y="3886200"/>
            <a:ext cx="655637"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3317" name="Line 5"/>
          <p:cNvSpPr>
            <a:spLocks noChangeShapeType="1"/>
          </p:cNvSpPr>
          <p:nvPr/>
        </p:nvSpPr>
        <p:spPr bwMode="auto">
          <a:xfrm flipH="1">
            <a:off x="5656263" y="2800350"/>
            <a:ext cx="655637"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nvGrpSpPr>
          <p:cNvPr id="13318" name="Group 6"/>
          <p:cNvGrpSpPr>
            <a:grpSpLocks/>
          </p:cNvGrpSpPr>
          <p:nvPr/>
        </p:nvGrpSpPr>
        <p:grpSpPr bwMode="auto">
          <a:xfrm>
            <a:off x="5453063" y="1030288"/>
            <a:ext cx="1622425" cy="1193800"/>
            <a:chOff x="2083" y="1606"/>
            <a:chExt cx="1489" cy="1097"/>
          </a:xfrm>
        </p:grpSpPr>
        <p:sp>
          <p:nvSpPr>
            <p:cNvPr id="13396" name="Rectangle 7"/>
            <p:cNvSpPr>
              <a:spLocks noChangeArrowheads="1"/>
            </p:cNvSpPr>
            <p:nvPr/>
          </p:nvSpPr>
          <p:spPr bwMode="auto">
            <a:xfrm>
              <a:off x="2083" y="1606"/>
              <a:ext cx="1489" cy="1097"/>
            </a:xfrm>
            <a:prstGeom prst="rect">
              <a:avLst/>
            </a:prstGeom>
            <a:solidFill>
              <a:srgbClr val="B2B2B2"/>
            </a:solidFill>
            <a:ln w="12700" algn="ctr">
              <a:solidFill>
                <a:schemeClr val="bg1"/>
              </a:solidFill>
              <a:miter lim="800000"/>
              <a:headEnd/>
              <a:tailEnd/>
            </a:ln>
          </p:spPr>
          <p:txBody>
            <a:bodyPr lIns="0" tIns="0" rIns="0" bIns="0" anchor="ctr">
              <a:spAutoFit/>
            </a:bodyPr>
            <a:lstStyle/>
            <a:p>
              <a:endParaRPr lang="en-US"/>
            </a:p>
          </p:txBody>
        </p:sp>
        <p:sp>
          <p:nvSpPr>
            <p:cNvPr id="13397" name="Freeform 8"/>
            <p:cNvSpPr>
              <a:spLocks/>
            </p:cNvSpPr>
            <p:nvPr/>
          </p:nvSpPr>
          <p:spPr bwMode="auto">
            <a:xfrm>
              <a:off x="3351" y="2073"/>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13398" name="Freeform 9"/>
            <p:cNvSpPr>
              <a:spLocks/>
            </p:cNvSpPr>
            <p:nvPr/>
          </p:nvSpPr>
          <p:spPr bwMode="auto">
            <a:xfrm>
              <a:off x="3351" y="2259"/>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13399" name="Freeform 10"/>
            <p:cNvSpPr>
              <a:spLocks/>
            </p:cNvSpPr>
            <p:nvPr/>
          </p:nvSpPr>
          <p:spPr bwMode="auto">
            <a:xfrm>
              <a:off x="2238" y="2493"/>
              <a:ext cx="114" cy="207"/>
            </a:xfrm>
            <a:custGeom>
              <a:avLst/>
              <a:gdLst>
                <a:gd name="T0" fmla="*/ 66 w 114"/>
                <a:gd name="T1" fmla="*/ 0 h 207"/>
                <a:gd name="T2" fmla="*/ 0 w 114"/>
                <a:gd name="T3" fmla="*/ 207 h 207"/>
                <a:gd name="T4" fmla="*/ 54 w 114"/>
                <a:gd name="T5" fmla="*/ 207 h 207"/>
                <a:gd name="T6" fmla="*/ 114 w 114"/>
                <a:gd name="T7" fmla="*/ 18 h 207"/>
                <a:gd name="T8" fmla="*/ 66 w 114"/>
                <a:gd name="T9" fmla="*/ 0 h 207"/>
                <a:gd name="T10" fmla="*/ 0 60000 65536"/>
                <a:gd name="T11" fmla="*/ 0 60000 65536"/>
                <a:gd name="T12" fmla="*/ 0 60000 65536"/>
                <a:gd name="T13" fmla="*/ 0 60000 65536"/>
                <a:gd name="T14" fmla="*/ 0 60000 65536"/>
                <a:gd name="T15" fmla="*/ 0 w 114"/>
                <a:gd name="T16" fmla="*/ 0 h 207"/>
                <a:gd name="T17" fmla="*/ 114 w 114"/>
                <a:gd name="T18" fmla="*/ 207 h 207"/>
              </a:gdLst>
              <a:ahLst/>
              <a:cxnLst>
                <a:cxn ang="T10">
                  <a:pos x="T0" y="T1"/>
                </a:cxn>
                <a:cxn ang="T11">
                  <a:pos x="T2" y="T3"/>
                </a:cxn>
                <a:cxn ang="T12">
                  <a:pos x="T4" y="T5"/>
                </a:cxn>
                <a:cxn ang="T13">
                  <a:pos x="T6" y="T7"/>
                </a:cxn>
                <a:cxn ang="T14">
                  <a:pos x="T8" y="T9"/>
                </a:cxn>
              </a:cxnLst>
              <a:rect l="T15" t="T16" r="T17" b="T18"/>
              <a:pathLst>
                <a:path w="114" h="207">
                  <a:moveTo>
                    <a:pt x="66" y="0"/>
                  </a:moveTo>
                  <a:lnTo>
                    <a:pt x="0" y="207"/>
                  </a:lnTo>
                  <a:lnTo>
                    <a:pt x="54" y="207"/>
                  </a:lnTo>
                  <a:lnTo>
                    <a:pt x="114" y="18"/>
                  </a:lnTo>
                  <a:lnTo>
                    <a:pt x="66"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13400" name="Freeform 11"/>
            <p:cNvSpPr>
              <a:spLocks/>
            </p:cNvSpPr>
            <p:nvPr/>
          </p:nvSpPr>
          <p:spPr bwMode="auto">
            <a:xfrm>
              <a:off x="2436" y="2541"/>
              <a:ext cx="102" cy="159"/>
            </a:xfrm>
            <a:custGeom>
              <a:avLst/>
              <a:gdLst>
                <a:gd name="T0" fmla="*/ 51 w 102"/>
                <a:gd name="T1" fmla="*/ 0 h 159"/>
                <a:gd name="T2" fmla="*/ 0 w 102"/>
                <a:gd name="T3" fmla="*/ 159 h 159"/>
                <a:gd name="T4" fmla="*/ 54 w 102"/>
                <a:gd name="T5" fmla="*/ 159 h 159"/>
                <a:gd name="T6" fmla="*/ 102 w 102"/>
                <a:gd name="T7" fmla="*/ 0 h 159"/>
                <a:gd name="T8" fmla="*/ 51 w 102"/>
                <a:gd name="T9" fmla="*/ 0 h 159"/>
                <a:gd name="T10" fmla="*/ 0 60000 65536"/>
                <a:gd name="T11" fmla="*/ 0 60000 65536"/>
                <a:gd name="T12" fmla="*/ 0 60000 65536"/>
                <a:gd name="T13" fmla="*/ 0 60000 65536"/>
                <a:gd name="T14" fmla="*/ 0 60000 65536"/>
                <a:gd name="T15" fmla="*/ 0 w 102"/>
                <a:gd name="T16" fmla="*/ 0 h 159"/>
                <a:gd name="T17" fmla="*/ 102 w 102"/>
                <a:gd name="T18" fmla="*/ 159 h 159"/>
              </a:gdLst>
              <a:ahLst/>
              <a:cxnLst>
                <a:cxn ang="T10">
                  <a:pos x="T0" y="T1"/>
                </a:cxn>
                <a:cxn ang="T11">
                  <a:pos x="T2" y="T3"/>
                </a:cxn>
                <a:cxn ang="T12">
                  <a:pos x="T4" y="T5"/>
                </a:cxn>
                <a:cxn ang="T13">
                  <a:pos x="T6" y="T7"/>
                </a:cxn>
                <a:cxn ang="T14">
                  <a:pos x="T8" y="T9"/>
                </a:cxn>
              </a:cxnLst>
              <a:rect l="T15" t="T16" r="T17" b="T18"/>
              <a:pathLst>
                <a:path w="102" h="159">
                  <a:moveTo>
                    <a:pt x="51" y="0"/>
                  </a:moveTo>
                  <a:lnTo>
                    <a:pt x="0" y="159"/>
                  </a:lnTo>
                  <a:lnTo>
                    <a:pt x="54" y="159"/>
                  </a:lnTo>
                  <a:lnTo>
                    <a:pt x="102" y="0"/>
                  </a:lnTo>
                  <a:lnTo>
                    <a:pt x="51"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type="none" w="med" len="med"/>
                  <a:tailEnd type="none" w="med" len="med"/>
                </a14:hiddenLine>
              </a:ext>
            </a:extLst>
          </p:spPr>
          <p:txBody>
            <a:bodyPr wrap="none" lIns="0" tIns="0" rIns="0" bIns="0" anchor="ctr">
              <a:spAutoFit/>
            </a:bodyPr>
            <a:lstStyle/>
            <a:p>
              <a:endParaRPr lang="en-US"/>
            </a:p>
          </p:txBody>
        </p:sp>
        <p:sp>
          <p:nvSpPr>
            <p:cNvPr id="13401" name="Rectangle 12"/>
            <p:cNvSpPr>
              <a:spLocks noChangeArrowheads="1"/>
            </p:cNvSpPr>
            <p:nvPr/>
          </p:nvSpPr>
          <p:spPr bwMode="auto">
            <a:xfrm>
              <a:off x="2762" y="1606"/>
              <a:ext cx="810" cy="248"/>
            </a:xfrm>
            <a:prstGeom prst="rect">
              <a:avLst/>
            </a:prstGeom>
            <a:solidFill>
              <a:srgbClr val="009900"/>
            </a:solidFill>
            <a:ln w="12700" algn="ctr">
              <a:solidFill>
                <a:schemeClr val="bg1"/>
              </a:solidFill>
              <a:miter lim="800000"/>
              <a:headEnd/>
              <a:tailEnd/>
            </a:ln>
          </p:spPr>
          <p:txBody>
            <a:bodyPr wrap="none" lIns="0" tIns="0" rIns="0" bIns="0" anchor="ctr">
              <a:spAutoFit/>
            </a:bodyPr>
            <a:lstStyle/>
            <a:p>
              <a:endParaRPr lang="en-US"/>
            </a:p>
          </p:txBody>
        </p:sp>
        <p:sp>
          <p:nvSpPr>
            <p:cNvPr id="13402" name="Rectangle 13"/>
            <p:cNvSpPr>
              <a:spLocks noChangeArrowheads="1"/>
            </p:cNvSpPr>
            <p:nvPr/>
          </p:nvSpPr>
          <p:spPr bwMode="auto">
            <a:xfrm>
              <a:off x="2778" y="1874"/>
              <a:ext cx="62" cy="827"/>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3403" name="AutoShape 14"/>
            <p:cNvSpPr>
              <a:spLocks noChangeArrowheads="1"/>
            </p:cNvSpPr>
            <p:nvPr/>
          </p:nvSpPr>
          <p:spPr bwMode="auto">
            <a:xfrm rot="2681173">
              <a:off x="2441" y="1752"/>
              <a:ext cx="559" cy="573"/>
            </a:xfrm>
            <a:prstGeom prst="irregularSeal2">
              <a:avLst/>
            </a:prstGeom>
            <a:gradFill rotWithShape="1">
              <a:gsLst>
                <a:gs pos="0">
                  <a:srgbClr val="FFFF66"/>
                </a:gs>
                <a:gs pos="100000">
                  <a:srgbClr val="FF0000"/>
                </a:gs>
              </a:gsLst>
              <a:path path="shape">
                <a:fillToRect l="50000" t="50000" r="50000" b="50000"/>
              </a:path>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endParaRPr lang="en-US"/>
            </a:p>
          </p:txBody>
        </p:sp>
        <p:sp>
          <p:nvSpPr>
            <p:cNvPr id="13404" name="Freeform 15"/>
            <p:cNvSpPr>
              <a:spLocks/>
            </p:cNvSpPr>
            <p:nvPr/>
          </p:nvSpPr>
          <p:spPr bwMode="auto">
            <a:xfrm>
              <a:off x="2219" y="2561"/>
              <a:ext cx="369" cy="104"/>
            </a:xfrm>
            <a:custGeom>
              <a:avLst/>
              <a:gdLst>
                <a:gd name="T0" fmla="*/ 0 w 992"/>
                <a:gd name="T1" fmla="*/ 0 h 280"/>
                <a:gd name="T2" fmla="*/ 1 w 992"/>
                <a:gd name="T3" fmla="*/ 0 h 280"/>
                <a:gd name="T4" fmla="*/ 1 w 992"/>
                <a:gd name="T5" fmla="*/ 0 h 280"/>
                <a:gd name="T6" fmla="*/ 0 w 992"/>
                <a:gd name="T7" fmla="*/ 0 h 280"/>
                <a:gd name="T8" fmla="*/ 0 w 992"/>
                <a:gd name="T9" fmla="*/ 0 h 280"/>
                <a:gd name="T10" fmla="*/ 0 60000 65536"/>
                <a:gd name="T11" fmla="*/ 0 60000 65536"/>
                <a:gd name="T12" fmla="*/ 0 60000 65536"/>
                <a:gd name="T13" fmla="*/ 0 60000 65536"/>
                <a:gd name="T14" fmla="*/ 0 60000 65536"/>
                <a:gd name="T15" fmla="*/ 0 w 992"/>
                <a:gd name="T16" fmla="*/ 0 h 280"/>
                <a:gd name="T17" fmla="*/ 992 w 992"/>
                <a:gd name="T18" fmla="*/ 280 h 280"/>
              </a:gdLst>
              <a:ahLst/>
              <a:cxnLst>
                <a:cxn ang="T10">
                  <a:pos x="T0" y="T1"/>
                </a:cxn>
                <a:cxn ang="T11">
                  <a:pos x="T2" y="T3"/>
                </a:cxn>
                <a:cxn ang="T12">
                  <a:pos x="T4" y="T5"/>
                </a:cxn>
                <a:cxn ang="T13">
                  <a:pos x="T6" y="T7"/>
                </a:cxn>
                <a:cxn ang="T14">
                  <a:pos x="T8" y="T9"/>
                </a:cxn>
              </a:cxnLst>
              <a:rect l="T15" t="T16" r="T17" b="T18"/>
              <a:pathLst>
                <a:path w="992" h="280">
                  <a:moveTo>
                    <a:pt x="0" y="0"/>
                  </a:moveTo>
                  <a:lnTo>
                    <a:pt x="992" y="240"/>
                  </a:lnTo>
                  <a:lnTo>
                    <a:pt x="936" y="280"/>
                  </a:lnTo>
                  <a:lnTo>
                    <a:pt x="16" y="56"/>
                  </a:lnTo>
                  <a:lnTo>
                    <a:pt x="0" y="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3405" name="Freeform 16"/>
            <p:cNvSpPr>
              <a:spLocks/>
            </p:cNvSpPr>
            <p:nvPr/>
          </p:nvSpPr>
          <p:spPr bwMode="auto">
            <a:xfrm>
              <a:off x="3429" y="2008"/>
              <a:ext cx="51" cy="375"/>
            </a:xfrm>
            <a:custGeom>
              <a:avLst/>
              <a:gdLst>
                <a:gd name="T0" fmla="*/ 0 w 136"/>
                <a:gd name="T1" fmla="*/ 0 h 1008"/>
                <a:gd name="T2" fmla="*/ 0 w 136"/>
                <a:gd name="T3" fmla="*/ 1 h 1008"/>
                <a:gd name="T4" fmla="*/ 0 w 136"/>
                <a:gd name="T5" fmla="*/ 1 h 1008"/>
                <a:gd name="T6" fmla="*/ 0 w 136"/>
                <a:gd name="T7" fmla="*/ 0 h 1008"/>
                <a:gd name="T8" fmla="*/ 0 w 136"/>
                <a:gd name="T9" fmla="*/ 0 h 1008"/>
                <a:gd name="T10" fmla="*/ 0 60000 65536"/>
                <a:gd name="T11" fmla="*/ 0 60000 65536"/>
                <a:gd name="T12" fmla="*/ 0 60000 65536"/>
                <a:gd name="T13" fmla="*/ 0 60000 65536"/>
                <a:gd name="T14" fmla="*/ 0 60000 65536"/>
                <a:gd name="T15" fmla="*/ 0 w 136"/>
                <a:gd name="T16" fmla="*/ 0 h 1008"/>
                <a:gd name="T17" fmla="*/ 136 w 136"/>
                <a:gd name="T18" fmla="*/ 1008 h 1008"/>
              </a:gdLst>
              <a:ahLst/>
              <a:cxnLst>
                <a:cxn ang="T10">
                  <a:pos x="T0" y="T1"/>
                </a:cxn>
                <a:cxn ang="T11">
                  <a:pos x="T2" y="T3"/>
                </a:cxn>
                <a:cxn ang="T12">
                  <a:pos x="T4" y="T5"/>
                </a:cxn>
                <a:cxn ang="T13">
                  <a:pos x="T6" y="T7"/>
                </a:cxn>
                <a:cxn ang="T14">
                  <a:pos x="T8" y="T9"/>
                </a:cxn>
              </a:cxnLst>
              <a:rect l="T15" t="T16" r="T17" b="T18"/>
              <a:pathLst>
                <a:path w="136" h="1008">
                  <a:moveTo>
                    <a:pt x="0" y="0"/>
                  </a:moveTo>
                  <a:lnTo>
                    <a:pt x="80" y="1008"/>
                  </a:lnTo>
                  <a:lnTo>
                    <a:pt x="136" y="920"/>
                  </a:lnTo>
                  <a:lnTo>
                    <a:pt x="56" y="48"/>
                  </a:lnTo>
                  <a:lnTo>
                    <a:pt x="0" y="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3406" name="Rectangle 17"/>
            <p:cNvSpPr>
              <a:spLocks noChangeArrowheads="1"/>
            </p:cNvSpPr>
            <p:nvPr/>
          </p:nvSpPr>
          <p:spPr bwMode="auto">
            <a:xfrm>
              <a:off x="2124" y="1610"/>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3407" name="Rectangle 18"/>
            <p:cNvSpPr>
              <a:spLocks noChangeArrowheads="1"/>
            </p:cNvSpPr>
            <p:nvPr/>
          </p:nvSpPr>
          <p:spPr bwMode="auto">
            <a:xfrm rot="5400000">
              <a:off x="306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3408" name="Rectangle 19"/>
            <p:cNvSpPr>
              <a:spLocks noChangeArrowheads="1"/>
            </p:cNvSpPr>
            <p:nvPr/>
          </p:nvSpPr>
          <p:spPr bwMode="auto">
            <a:xfrm rot="5400000">
              <a:off x="339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nvGrpSpPr>
            <p:cNvPr id="13409" name="Group 20"/>
            <p:cNvGrpSpPr>
              <a:grpSpLocks/>
            </p:cNvGrpSpPr>
            <p:nvPr/>
          </p:nvGrpSpPr>
          <p:grpSpPr bwMode="auto">
            <a:xfrm>
              <a:off x="2221" y="1871"/>
              <a:ext cx="518" cy="782"/>
              <a:chOff x="2400" y="1656"/>
              <a:chExt cx="752" cy="1136"/>
            </a:xfrm>
          </p:grpSpPr>
          <p:sp>
            <p:nvSpPr>
              <p:cNvPr id="13422" name="Freeform 21"/>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folHlink"/>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3423" name="Freeform 22"/>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3424" name="Freeform 23"/>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3425" name="Freeform 24"/>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3426" name="Freeform 25"/>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lIns="0" tIns="0" rIns="0" bIns="0" anchor="ctr">
                <a:spAutoFit/>
              </a:bodyPr>
              <a:lstStyle/>
              <a:p>
                <a:endParaRPr lang="en-US"/>
              </a:p>
            </p:txBody>
          </p:sp>
          <p:sp>
            <p:nvSpPr>
              <p:cNvPr id="13427" name="Line 26"/>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3428" name="Line 27"/>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13410" name="Group 28"/>
            <p:cNvGrpSpPr>
              <a:grpSpLocks/>
            </p:cNvGrpSpPr>
            <p:nvPr/>
          </p:nvGrpSpPr>
          <p:grpSpPr bwMode="auto">
            <a:xfrm rot="-6511945">
              <a:off x="2834" y="1842"/>
              <a:ext cx="518" cy="783"/>
              <a:chOff x="2400" y="1656"/>
              <a:chExt cx="752" cy="1136"/>
            </a:xfrm>
          </p:grpSpPr>
          <p:sp>
            <p:nvSpPr>
              <p:cNvPr id="13415" name="Freeform 29"/>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tx1"/>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3416" name="Freeform 30"/>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3417" name="Freeform 31"/>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3418" name="Freeform 32"/>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3419" name="Freeform 33"/>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3420" name="Line 34"/>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3421" name="Line 35"/>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13411" name="Freeform 36"/>
            <p:cNvSpPr>
              <a:spLocks/>
            </p:cNvSpPr>
            <p:nvPr/>
          </p:nvSpPr>
          <p:spPr bwMode="auto">
            <a:xfrm>
              <a:off x="2689" y="2097"/>
              <a:ext cx="62" cy="351"/>
            </a:xfrm>
            <a:custGeom>
              <a:avLst/>
              <a:gdLst>
                <a:gd name="T0" fmla="*/ 0 w 168"/>
                <a:gd name="T1" fmla="*/ 1 h 944"/>
                <a:gd name="T2" fmla="*/ 0 w 168"/>
                <a:gd name="T3" fmla="*/ 0 h 944"/>
                <a:gd name="T4" fmla="*/ 0 w 168"/>
                <a:gd name="T5" fmla="*/ 0 h 944"/>
                <a:gd name="T6" fmla="*/ 0 w 168"/>
                <a:gd name="T7" fmla="*/ 1 h 944"/>
                <a:gd name="T8" fmla="*/ 0 w 168"/>
                <a:gd name="T9" fmla="*/ 1 h 944"/>
                <a:gd name="T10" fmla="*/ 0 60000 65536"/>
                <a:gd name="T11" fmla="*/ 0 60000 65536"/>
                <a:gd name="T12" fmla="*/ 0 60000 65536"/>
                <a:gd name="T13" fmla="*/ 0 60000 65536"/>
                <a:gd name="T14" fmla="*/ 0 60000 65536"/>
                <a:gd name="T15" fmla="*/ 0 w 168"/>
                <a:gd name="T16" fmla="*/ 0 h 944"/>
                <a:gd name="T17" fmla="*/ 168 w 168"/>
                <a:gd name="T18" fmla="*/ 944 h 944"/>
              </a:gdLst>
              <a:ahLst/>
              <a:cxnLst>
                <a:cxn ang="T10">
                  <a:pos x="T0" y="T1"/>
                </a:cxn>
                <a:cxn ang="T11">
                  <a:pos x="T2" y="T3"/>
                </a:cxn>
                <a:cxn ang="T12">
                  <a:pos x="T4" y="T5"/>
                </a:cxn>
                <a:cxn ang="T13">
                  <a:pos x="T6" y="T7"/>
                </a:cxn>
                <a:cxn ang="T14">
                  <a:pos x="T8" y="T9"/>
                </a:cxn>
              </a:cxnLst>
              <a:rect l="T15" t="T16" r="T17" b="T18"/>
              <a:pathLst>
                <a:path w="168" h="944">
                  <a:moveTo>
                    <a:pt x="168" y="944"/>
                  </a:moveTo>
                  <a:lnTo>
                    <a:pt x="24" y="0"/>
                  </a:lnTo>
                  <a:lnTo>
                    <a:pt x="0" y="48"/>
                  </a:lnTo>
                  <a:lnTo>
                    <a:pt x="128" y="920"/>
                  </a:lnTo>
                  <a:lnTo>
                    <a:pt x="168" y="944"/>
                  </a:lnTo>
                  <a:close/>
                </a:path>
              </a:pathLst>
            </a:custGeom>
            <a:solidFill>
              <a:srgbClr val="B2B2B2"/>
            </a:solidFill>
            <a:ln w="12700" cap="flat" cmpd="sng">
              <a:solidFill>
                <a:schemeClr val="bg1"/>
              </a:solidFill>
              <a:prstDash val="solid"/>
              <a:round/>
              <a:headEnd/>
              <a:tailEnd/>
            </a:ln>
          </p:spPr>
          <p:txBody>
            <a:bodyPr lIns="0" tIns="0" rIns="0" bIns="0" anchor="ctr">
              <a:spAutoFit/>
            </a:bodyPr>
            <a:lstStyle/>
            <a:p>
              <a:endParaRPr lang="en-US"/>
            </a:p>
          </p:txBody>
        </p:sp>
        <p:sp>
          <p:nvSpPr>
            <p:cNvPr id="13412" name="Freeform 37"/>
            <p:cNvSpPr>
              <a:spLocks/>
            </p:cNvSpPr>
            <p:nvPr/>
          </p:nvSpPr>
          <p:spPr bwMode="auto">
            <a:xfrm>
              <a:off x="2382" y="1853"/>
              <a:ext cx="354" cy="78"/>
            </a:xfrm>
            <a:custGeom>
              <a:avLst/>
              <a:gdLst>
                <a:gd name="T0" fmla="*/ 0 w 952"/>
                <a:gd name="T1" fmla="*/ 0 h 208"/>
                <a:gd name="T2" fmla="*/ 0 w 952"/>
                <a:gd name="T3" fmla="*/ 0 h 208"/>
                <a:gd name="T4" fmla="*/ 1 w 952"/>
                <a:gd name="T5" fmla="*/ 0 h 208"/>
                <a:gd name="T6" fmla="*/ 1 w 952"/>
                <a:gd name="T7" fmla="*/ 0 h 208"/>
                <a:gd name="T8" fmla="*/ 0 w 952"/>
                <a:gd name="T9" fmla="*/ 0 h 208"/>
                <a:gd name="T10" fmla="*/ 0 60000 65536"/>
                <a:gd name="T11" fmla="*/ 0 60000 65536"/>
                <a:gd name="T12" fmla="*/ 0 60000 65536"/>
                <a:gd name="T13" fmla="*/ 0 60000 65536"/>
                <a:gd name="T14" fmla="*/ 0 60000 65536"/>
                <a:gd name="T15" fmla="*/ 0 w 952"/>
                <a:gd name="T16" fmla="*/ 0 h 208"/>
                <a:gd name="T17" fmla="*/ 952 w 952"/>
                <a:gd name="T18" fmla="*/ 208 h 208"/>
              </a:gdLst>
              <a:ahLst/>
              <a:cxnLst>
                <a:cxn ang="T10">
                  <a:pos x="T0" y="T1"/>
                </a:cxn>
                <a:cxn ang="T11">
                  <a:pos x="T2" y="T3"/>
                </a:cxn>
                <a:cxn ang="T12">
                  <a:pos x="T4" y="T5"/>
                </a:cxn>
                <a:cxn ang="T13">
                  <a:pos x="T6" y="T7"/>
                </a:cxn>
                <a:cxn ang="T14">
                  <a:pos x="T8" y="T9"/>
                </a:cxn>
              </a:cxnLst>
              <a:rect l="T15" t="T16" r="T17" b="T18"/>
              <a:pathLst>
                <a:path w="952" h="208">
                  <a:moveTo>
                    <a:pt x="0" y="40"/>
                  </a:moveTo>
                  <a:lnTo>
                    <a:pt x="88" y="0"/>
                  </a:lnTo>
                  <a:lnTo>
                    <a:pt x="936" y="160"/>
                  </a:lnTo>
                  <a:lnTo>
                    <a:pt x="952" y="208"/>
                  </a:lnTo>
                  <a:lnTo>
                    <a:pt x="0" y="40"/>
                  </a:lnTo>
                  <a:close/>
                </a:path>
              </a:pathLst>
            </a:custGeom>
            <a:solidFill>
              <a:srgbClr val="B2B2B2"/>
            </a:solidFill>
            <a:ln w="12700" cap="flat" cmpd="sng">
              <a:solidFill>
                <a:schemeClr val="bg1"/>
              </a:solidFill>
              <a:prstDash val="solid"/>
              <a:round/>
              <a:headEnd/>
              <a:tailEnd/>
            </a:ln>
          </p:spPr>
          <p:txBody>
            <a:bodyPr lIns="0" tIns="0" rIns="0" bIns="0" anchor="ctr">
              <a:spAutoFit/>
            </a:bodyPr>
            <a:lstStyle/>
            <a:p>
              <a:endParaRPr lang="en-US"/>
            </a:p>
          </p:txBody>
        </p:sp>
        <p:sp>
          <p:nvSpPr>
            <p:cNvPr id="13413" name="Rectangle 38"/>
            <p:cNvSpPr>
              <a:spLocks noChangeArrowheads="1"/>
            </p:cNvSpPr>
            <p:nvPr/>
          </p:nvSpPr>
          <p:spPr bwMode="auto">
            <a:xfrm>
              <a:off x="2124" y="2018"/>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3414" name="Rectangle 39"/>
            <p:cNvSpPr>
              <a:spLocks noChangeArrowheads="1"/>
            </p:cNvSpPr>
            <p:nvPr/>
          </p:nvSpPr>
          <p:spPr bwMode="auto">
            <a:xfrm>
              <a:off x="2124" y="2426"/>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sp>
        <p:nvSpPr>
          <p:cNvPr id="13319" name="Line 40"/>
          <p:cNvSpPr>
            <a:spLocks noChangeShapeType="1"/>
          </p:cNvSpPr>
          <p:nvPr/>
        </p:nvSpPr>
        <p:spPr bwMode="auto">
          <a:xfrm flipH="1">
            <a:off x="5656263" y="5891213"/>
            <a:ext cx="655637"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3320" name="Line 41"/>
          <p:cNvSpPr>
            <a:spLocks noChangeShapeType="1"/>
          </p:cNvSpPr>
          <p:nvPr/>
        </p:nvSpPr>
        <p:spPr bwMode="auto">
          <a:xfrm flipH="1">
            <a:off x="5656263" y="4856163"/>
            <a:ext cx="1104900"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3321" name="Line 42"/>
          <p:cNvSpPr>
            <a:spLocks noChangeShapeType="1"/>
          </p:cNvSpPr>
          <p:nvPr/>
        </p:nvSpPr>
        <p:spPr bwMode="auto">
          <a:xfrm flipV="1">
            <a:off x="5656263" y="2251075"/>
            <a:ext cx="0" cy="3643313"/>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13322" name="Group 43"/>
          <p:cNvGrpSpPr>
            <a:grpSpLocks/>
          </p:cNvGrpSpPr>
          <p:nvPr/>
        </p:nvGrpSpPr>
        <p:grpSpPr bwMode="auto">
          <a:xfrm>
            <a:off x="6316663" y="4406900"/>
            <a:ext cx="1165225" cy="896938"/>
            <a:chOff x="3359" y="2306"/>
            <a:chExt cx="734" cy="565"/>
          </a:xfrm>
        </p:grpSpPr>
        <p:sp>
          <p:nvSpPr>
            <p:cNvPr id="13372" name="Freeform 44"/>
            <p:cNvSpPr>
              <a:spLocks/>
            </p:cNvSpPr>
            <p:nvPr/>
          </p:nvSpPr>
          <p:spPr bwMode="auto">
            <a:xfrm>
              <a:off x="3467" y="2487"/>
              <a:ext cx="488" cy="228"/>
            </a:xfrm>
            <a:custGeom>
              <a:avLst/>
              <a:gdLst>
                <a:gd name="T0" fmla="*/ 0 w 2097"/>
                <a:gd name="T1" fmla="*/ 0 h 980"/>
                <a:gd name="T2" fmla="*/ 0 w 2097"/>
                <a:gd name="T3" fmla="*/ 0 h 980"/>
                <a:gd name="T4" fmla="*/ 0 w 2097"/>
                <a:gd name="T5" fmla="*/ 0 h 980"/>
                <a:gd name="T6" fmla="*/ 0 w 2097"/>
                <a:gd name="T7" fmla="*/ 0 h 980"/>
                <a:gd name="T8" fmla="*/ 0 w 2097"/>
                <a:gd name="T9" fmla="*/ 0 h 980"/>
                <a:gd name="T10" fmla="*/ 0 w 2097"/>
                <a:gd name="T11" fmla="*/ 0 h 980"/>
                <a:gd name="T12" fmla="*/ 0 w 2097"/>
                <a:gd name="T13" fmla="*/ 0 h 980"/>
                <a:gd name="T14" fmla="*/ 0 w 2097"/>
                <a:gd name="T15" fmla="*/ 0 h 980"/>
                <a:gd name="T16" fmla="*/ 0 60000 65536"/>
                <a:gd name="T17" fmla="*/ 0 60000 65536"/>
                <a:gd name="T18" fmla="*/ 0 60000 65536"/>
                <a:gd name="T19" fmla="*/ 0 60000 65536"/>
                <a:gd name="T20" fmla="*/ 0 60000 65536"/>
                <a:gd name="T21" fmla="*/ 0 60000 65536"/>
                <a:gd name="T22" fmla="*/ 0 60000 65536"/>
                <a:gd name="T23" fmla="*/ 0 60000 65536"/>
                <a:gd name="T24" fmla="*/ 0 w 2097"/>
                <a:gd name="T25" fmla="*/ 0 h 980"/>
                <a:gd name="T26" fmla="*/ 2097 w 2097"/>
                <a:gd name="T27" fmla="*/ 980 h 98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097" h="980">
                  <a:moveTo>
                    <a:pt x="23" y="495"/>
                  </a:moveTo>
                  <a:lnTo>
                    <a:pt x="0" y="317"/>
                  </a:lnTo>
                  <a:lnTo>
                    <a:pt x="2056" y="0"/>
                  </a:lnTo>
                  <a:lnTo>
                    <a:pt x="2097" y="174"/>
                  </a:lnTo>
                  <a:lnTo>
                    <a:pt x="1760" y="763"/>
                  </a:lnTo>
                  <a:lnTo>
                    <a:pt x="1191" y="980"/>
                  </a:lnTo>
                  <a:lnTo>
                    <a:pt x="458" y="906"/>
                  </a:lnTo>
                  <a:lnTo>
                    <a:pt x="23" y="49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73" name="Rectangle 45"/>
            <p:cNvSpPr>
              <a:spLocks noChangeArrowheads="1"/>
            </p:cNvSpPr>
            <p:nvPr/>
          </p:nvSpPr>
          <p:spPr bwMode="auto">
            <a:xfrm>
              <a:off x="3462" y="2407"/>
              <a:ext cx="631" cy="464"/>
            </a:xfrm>
            <a:prstGeom prst="rect">
              <a:avLst/>
            </a:prstGeom>
            <a:solidFill>
              <a:srgbClr val="B2B2B2"/>
            </a:solidFill>
            <a:ln w="12700" algn="ctr">
              <a:solidFill>
                <a:schemeClr val="bg1"/>
              </a:solidFill>
              <a:miter lim="800000"/>
              <a:headEnd/>
              <a:tailEnd/>
            </a:ln>
          </p:spPr>
          <p:txBody>
            <a:bodyPr lIns="0" tIns="0" rIns="0" bIns="0" anchor="ctr">
              <a:spAutoFit/>
            </a:bodyPr>
            <a:lstStyle/>
            <a:p>
              <a:endParaRPr lang="en-US"/>
            </a:p>
          </p:txBody>
        </p:sp>
        <p:sp>
          <p:nvSpPr>
            <p:cNvPr id="13374" name="Rectangle 46"/>
            <p:cNvSpPr>
              <a:spLocks noChangeArrowheads="1"/>
            </p:cNvSpPr>
            <p:nvPr/>
          </p:nvSpPr>
          <p:spPr bwMode="auto">
            <a:xfrm>
              <a:off x="3750" y="2407"/>
              <a:ext cx="343" cy="105"/>
            </a:xfrm>
            <a:prstGeom prst="rect">
              <a:avLst/>
            </a:prstGeom>
            <a:solidFill>
              <a:srgbClr val="808080"/>
            </a:solidFill>
            <a:ln w="12700" algn="ctr">
              <a:solidFill>
                <a:schemeClr val="bg1"/>
              </a:solidFill>
              <a:miter lim="800000"/>
              <a:headEnd/>
              <a:tailEnd/>
            </a:ln>
          </p:spPr>
          <p:txBody>
            <a:bodyPr wrap="none" lIns="0" tIns="0" rIns="0" bIns="0" anchor="ctr">
              <a:spAutoFit/>
            </a:bodyPr>
            <a:lstStyle/>
            <a:p>
              <a:endParaRPr lang="en-US"/>
            </a:p>
          </p:txBody>
        </p:sp>
        <p:sp>
          <p:nvSpPr>
            <p:cNvPr id="13375" name="Rectangle 47"/>
            <p:cNvSpPr>
              <a:spLocks noChangeArrowheads="1"/>
            </p:cNvSpPr>
            <p:nvPr/>
          </p:nvSpPr>
          <p:spPr bwMode="auto">
            <a:xfrm>
              <a:off x="3757" y="2531"/>
              <a:ext cx="26" cy="222"/>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3376" name="Rectangle 48"/>
            <p:cNvSpPr>
              <a:spLocks noChangeArrowheads="1"/>
            </p:cNvSpPr>
            <p:nvPr/>
          </p:nvSpPr>
          <p:spPr bwMode="auto">
            <a:xfrm>
              <a:off x="3591" y="2408"/>
              <a:ext cx="12" cy="109"/>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3377" name="Rectangle 49"/>
            <p:cNvSpPr>
              <a:spLocks noChangeArrowheads="1"/>
            </p:cNvSpPr>
            <p:nvPr/>
          </p:nvSpPr>
          <p:spPr bwMode="auto">
            <a:xfrm rot="5400000">
              <a:off x="3863" y="2591"/>
              <a:ext cx="11" cy="108"/>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3378" name="Rectangle 50"/>
            <p:cNvSpPr>
              <a:spLocks noChangeArrowheads="1"/>
            </p:cNvSpPr>
            <p:nvPr/>
          </p:nvSpPr>
          <p:spPr bwMode="auto">
            <a:xfrm rot="5400000">
              <a:off x="4003" y="2591"/>
              <a:ext cx="11" cy="107"/>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3379" name="Rectangle 51"/>
            <p:cNvSpPr>
              <a:spLocks noChangeArrowheads="1"/>
            </p:cNvSpPr>
            <p:nvPr/>
          </p:nvSpPr>
          <p:spPr bwMode="auto">
            <a:xfrm>
              <a:off x="3591" y="2582"/>
              <a:ext cx="12" cy="107"/>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3380" name="Rectangle 52"/>
            <p:cNvSpPr>
              <a:spLocks noChangeArrowheads="1"/>
            </p:cNvSpPr>
            <p:nvPr/>
          </p:nvSpPr>
          <p:spPr bwMode="auto">
            <a:xfrm>
              <a:off x="3591" y="2754"/>
              <a:ext cx="12" cy="108"/>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3381" name="Rectangle 53"/>
            <p:cNvSpPr>
              <a:spLocks noChangeArrowheads="1"/>
            </p:cNvSpPr>
            <p:nvPr/>
          </p:nvSpPr>
          <p:spPr bwMode="auto">
            <a:xfrm>
              <a:off x="3750" y="2766"/>
              <a:ext cx="343" cy="105"/>
            </a:xfrm>
            <a:prstGeom prst="rect">
              <a:avLst/>
            </a:prstGeom>
            <a:solidFill>
              <a:srgbClr val="808080"/>
            </a:solidFill>
            <a:ln w="12700" algn="ctr">
              <a:solidFill>
                <a:schemeClr val="bg1"/>
              </a:solidFill>
              <a:miter lim="800000"/>
              <a:headEnd/>
              <a:tailEnd/>
            </a:ln>
          </p:spPr>
          <p:txBody>
            <a:bodyPr wrap="none" lIns="0" tIns="0" rIns="0" bIns="0" anchor="ctr">
              <a:spAutoFit/>
            </a:bodyPr>
            <a:lstStyle/>
            <a:p>
              <a:endParaRPr lang="en-US"/>
            </a:p>
          </p:txBody>
        </p:sp>
        <p:grpSp>
          <p:nvGrpSpPr>
            <p:cNvPr id="13382" name="Group 54"/>
            <p:cNvGrpSpPr>
              <a:grpSpLocks/>
            </p:cNvGrpSpPr>
            <p:nvPr/>
          </p:nvGrpSpPr>
          <p:grpSpPr bwMode="auto">
            <a:xfrm>
              <a:off x="3359" y="2306"/>
              <a:ext cx="350" cy="350"/>
              <a:chOff x="3359" y="2306"/>
              <a:chExt cx="350" cy="350"/>
            </a:xfrm>
          </p:grpSpPr>
          <p:sp>
            <p:nvSpPr>
              <p:cNvPr id="13383" name="Freeform 55"/>
              <p:cNvSpPr>
                <a:spLocks/>
              </p:cNvSpPr>
              <p:nvPr/>
            </p:nvSpPr>
            <p:spPr bwMode="auto">
              <a:xfrm>
                <a:off x="3359" y="2306"/>
                <a:ext cx="350" cy="350"/>
              </a:xfrm>
              <a:custGeom>
                <a:avLst/>
                <a:gdLst>
                  <a:gd name="T0" fmla="*/ 0 w 1944"/>
                  <a:gd name="T1" fmla="*/ 0 h 1942"/>
                  <a:gd name="T2" fmla="*/ 0 w 1944"/>
                  <a:gd name="T3" fmla="*/ 0 h 1942"/>
                  <a:gd name="T4" fmla="*/ 0 w 1944"/>
                  <a:gd name="T5" fmla="*/ 0 h 1942"/>
                  <a:gd name="T6" fmla="*/ 0 w 1944"/>
                  <a:gd name="T7" fmla="*/ 0 h 1942"/>
                  <a:gd name="T8" fmla="*/ 0 w 1944"/>
                  <a:gd name="T9" fmla="*/ 0 h 1942"/>
                  <a:gd name="T10" fmla="*/ 0 w 1944"/>
                  <a:gd name="T11" fmla="*/ 0 h 1942"/>
                  <a:gd name="T12" fmla="*/ 0 w 1944"/>
                  <a:gd name="T13" fmla="*/ 0 h 1942"/>
                  <a:gd name="T14" fmla="*/ 0 w 1944"/>
                  <a:gd name="T15" fmla="*/ 0 h 1942"/>
                  <a:gd name="T16" fmla="*/ 0 w 1944"/>
                  <a:gd name="T17" fmla="*/ 0 h 1942"/>
                  <a:gd name="T18" fmla="*/ 0 w 1944"/>
                  <a:gd name="T19" fmla="*/ 0 h 1942"/>
                  <a:gd name="T20" fmla="*/ 0 w 1944"/>
                  <a:gd name="T21" fmla="*/ 0 h 1942"/>
                  <a:gd name="T22" fmla="*/ 0 w 1944"/>
                  <a:gd name="T23" fmla="*/ 0 h 1942"/>
                  <a:gd name="T24" fmla="*/ 0 w 1944"/>
                  <a:gd name="T25" fmla="*/ 0 h 1942"/>
                  <a:gd name="T26" fmla="*/ 0 w 1944"/>
                  <a:gd name="T27" fmla="*/ 0 h 1942"/>
                  <a:gd name="T28" fmla="*/ 0 w 1944"/>
                  <a:gd name="T29" fmla="*/ 0 h 1942"/>
                  <a:gd name="T30" fmla="*/ 0 w 1944"/>
                  <a:gd name="T31" fmla="*/ 0 h 1942"/>
                  <a:gd name="T32" fmla="*/ 0 w 1944"/>
                  <a:gd name="T33" fmla="*/ 0 h 1942"/>
                  <a:gd name="T34" fmla="*/ 0 w 1944"/>
                  <a:gd name="T35" fmla="*/ 0 h 1942"/>
                  <a:gd name="T36" fmla="*/ 0 w 1944"/>
                  <a:gd name="T37" fmla="*/ 0 h 1942"/>
                  <a:gd name="T38" fmla="*/ 0 w 1944"/>
                  <a:gd name="T39" fmla="*/ 0 h 1942"/>
                  <a:gd name="T40" fmla="*/ 0 w 1944"/>
                  <a:gd name="T41" fmla="*/ 0 h 1942"/>
                  <a:gd name="T42" fmla="*/ 0 w 1944"/>
                  <a:gd name="T43" fmla="*/ 0 h 1942"/>
                  <a:gd name="T44" fmla="*/ 0 w 1944"/>
                  <a:gd name="T45" fmla="*/ 0 h 1942"/>
                  <a:gd name="T46" fmla="*/ 0 w 1944"/>
                  <a:gd name="T47" fmla="*/ 0 h 1942"/>
                  <a:gd name="T48" fmla="*/ 0 w 1944"/>
                  <a:gd name="T49" fmla="*/ 0 h 1942"/>
                  <a:gd name="T50" fmla="*/ 0 w 1944"/>
                  <a:gd name="T51" fmla="*/ 0 h 1942"/>
                  <a:gd name="T52" fmla="*/ 0 w 1944"/>
                  <a:gd name="T53" fmla="*/ 0 h 1942"/>
                  <a:gd name="T54" fmla="*/ 0 w 1944"/>
                  <a:gd name="T55" fmla="*/ 0 h 1942"/>
                  <a:gd name="T56" fmla="*/ 0 w 1944"/>
                  <a:gd name="T57" fmla="*/ 0 h 1942"/>
                  <a:gd name="T58" fmla="*/ 0 w 1944"/>
                  <a:gd name="T59" fmla="*/ 0 h 1942"/>
                  <a:gd name="T60" fmla="*/ 0 w 1944"/>
                  <a:gd name="T61" fmla="*/ 0 h 1942"/>
                  <a:gd name="T62" fmla="*/ 0 w 1944"/>
                  <a:gd name="T63" fmla="*/ 0 h 1942"/>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944"/>
                  <a:gd name="T97" fmla="*/ 0 h 1942"/>
                  <a:gd name="T98" fmla="*/ 1944 w 1944"/>
                  <a:gd name="T99" fmla="*/ 1942 h 1942"/>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944" h="1942">
                    <a:moveTo>
                      <a:pt x="972" y="1942"/>
                    </a:moveTo>
                    <a:lnTo>
                      <a:pt x="1072" y="1936"/>
                    </a:lnTo>
                    <a:lnTo>
                      <a:pt x="1168" y="1922"/>
                    </a:lnTo>
                    <a:lnTo>
                      <a:pt x="1262" y="1899"/>
                    </a:lnTo>
                    <a:lnTo>
                      <a:pt x="1350" y="1866"/>
                    </a:lnTo>
                    <a:lnTo>
                      <a:pt x="1436" y="1825"/>
                    </a:lnTo>
                    <a:lnTo>
                      <a:pt x="1516" y="1776"/>
                    </a:lnTo>
                    <a:lnTo>
                      <a:pt x="1590" y="1721"/>
                    </a:lnTo>
                    <a:lnTo>
                      <a:pt x="1659" y="1658"/>
                    </a:lnTo>
                    <a:lnTo>
                      <a:pt x="1721" y="1588"/>
                    </a:lnTo>
                    <a:lnTo>
                      <a:pt x="1778" y="1514"/>
                    </a:lnTo>
                    <a:lnTo>
                      <a:pt x="1827" y="1433"/>
                    </a:lnTo>
                    <a:lnTo>
                      <a:pt x="1868" y="1349"/>
                    </a:lnTo>
                    <a:lnTo>
                      <a:pt x="1901" y="1259"/>
                    </a:lnTo>
                    <a:lnTo>
                      <a:pt x="1925" y="1165"/>
                    </a:lnTo>
                    <a:lnTo>
                      <a:pt x="1938" y="1070"/>
                    </a:lnTo>
                    <a:lnTo>
                      <a:pt x="1944" y="970"/>
                    </a:lnTo>
                    <a:lnTo>
                      <a:pt x="1938" y="870"/>
                    </a:lnTo>
                    <a:lnTo>
                      <a:pt x="1925" y="774"/>
                    </a:lnTo>
                    <a:lnTo>
                      <a:pt x="1901" y="680"/>
                    </a:lnTo>
                    <a:lnTo>
                      <a:pt x="1868" y="592"/>
                    </a:lnTo>
                    <a:lnTo>
                      <a:pt x="1827" y="508"/>
                    </a:lnTo>
                    <a:lnTo>
                      <a:pt x="1778" y="428"/>
                    </a:lnTo>
                    <a:lnTo>
                      <a:pt x="1721" y="352"/>
                    </a:lnTo>
                    <a:lnTo>
                      <a:pt x="1659" y="283"/>
                    </a:lnTo>
                    <a:lnTo>
                      <a:pt x="1590" y="221"/>
                    </a:lnTo>
                    <a:lnTo>
                      <a:pt x="1516" y="166"/>
                    </a:lnTo>
                    <a:lnTo>
                      <a:pt x="1436" y="117"/>
                    </a:lnTo>
                    <a:lnTo>
                      <a:pt x="1350" y="76"/>
                    </a:lnTo>
                    <a:lnTo>
                      <a:pt x="1262" y="43"/>
                    </a:lnTo>
                    <a:lnTo>
                      <a:pt x="1168" y="19"/>
                    </a:lnTo>
                    <a:lnTo>
                      <a:pt x="1072" y="5"/>
                    </a:lnTo>
                    <a:lnTo>
                      <a:pt x="972" y="0"/>
                    </a:lnTo>
                    <a:lnTo>
                      <a:pt x="872" y="5"/>
                    </a:lnTo>
                    <a:lnTo>
                      <a:pt x="777" y="19"/>
                    </a:lnTo>
                    <a:lnTo>
                      <a:pt x="683" y="43"/>
                    </a:lnTo>
                    <a:lnTo>
                      <a:pt x="593" y="76"/>
                    </a:lnTo>
                    <a:lnTo>
                      <a:pt x="509" y="117"/>
                    </a:lnTo>
                    <a:lnTo>
                      <a:pt x="428" y="166"/>
                    </a:lnTo>
                    <a:lnTo>
                      <a:pt x="354" y="221"/>
                    </a:lnTo>
                    <a:lnTo>
                      <a:pt x="284" y="283"/>
                    </a:lnTo>
                    <a:lnTo>
                      <a:pt x="221" y="352"/>
                    </a:lnTo>
                    <a:lnTo>
                      <a:pt x="166" y="428"/>
                    </a:lnTo>
                    <a:lnTo>
                      <a:pt x="117" y="508"/>
                    </a:lnTo>
                    <a:lnTo>
                      <a:pt x="76" y="592"/>
                    </a:lnTo>
                    <a:lnTo>
                      <a:pt x="43" y="680"/>
                    </a:lnTo>
                    <a:lnTo>
                      <a:pt x="20" y="774"/>
                    </a:lnTo>
                    <a:lnTo>
                      <a:pt x="6" y="870"/>
                    </a:lnTo>
                    <a:lnTo>
                      <a:pt x="0" y="970"/>
                    </a:lnTo>
                    <a:lnTo>
                      <a:pt x="6" y="1070"/>
                    </a:lnTo>
                    <a:lnTo>
                      <a:pt x="20" y="1165"/>
                    </a:lnTo>
                    <a:lnTo>
                      <a:pt x="43" y="1259"/>
                    </a:lnTo>
                    <a:lnTo>
                      <a:pt x="76" y="1349"/>
                    </a:lnTo>
                    <a:lnTo>
                      <a:pt x="117" y="1433"/>
                    </a:lnTo>
                    <a:lnTo>
                      <a:pt x="166" y="1514"/>
                    </a:lnTo>
                    <a:lnTo>
                      <a:pt x="221" y="1588"/>
                    </a:lnTo>
                    <a:lnTo>
                      <a:pt x="284" y="1658"/>
                    </a:lnTo>
                    <a:lnTo>
                      <a:pt x="354" y="1721"/>
                    </a:lnTo>
                    <a:lnTo>
                      <a:pt x="428" y="1776"/>
                    </a:lnTo>
                    <a:lnTo>
                      <a:pt x="509" y="1825"/>
                    </a:lnTo>
                    <a:lnTo>
                      <a:pt x="593" y="1866"/>
                    </a:lnTo>
                    <a:lnTo>
                      <a:pt x="683" y="1899"/>
                    </a:lnTo>
                    <a:lnTo>
                      <a:pt x="777" y="1922"/>
                    </a:lnTo>
                    <a:lnTo>
                      <a:pt x="872" y="1936"/>
                    </a:lnTo>
                    <a:lnTo>
                      <a:pt x="972" y="1942"/>
                    </a:lnTo>
                    <a:close/>
                  </a:path>
                </a:pathLst>
              </a:custGeom>
              <a:solidFill>
                <a:srgbClr val="C0C0C0"/>
              </a:solidFill>
              <a:ln w="9525">
                <a:solidFill>
                  <a:schemeClr val="bg1"/>
                </a:solidFill>
                <a:round/>
                <a:headEnd/>
                <a:tailEnd/>
              </a:ln>
            </p:spPr>
            <p:txBody>
              <a:bodyPr/>
              <a:lstStyle/>
              <a:p>
                <a:endParaRPr lang="en-US"/>
              </a:p>
            </p:txBody>
          </p:sp>
          <p:sp>
            <p:nvSpPr>
              <p:cNvPr id="13384" name="Freeform 56"/>
              <p:cNvSpPr>
                <a:spLocks/>
              </p:cNvSpPr>
              <p:nvPr/>
            </p:nvSpPr>
            <p:spPr bwMode="auto">
              <a:xfrm>
                <a:off x="3505" y="2323"/>
                <a:ext cx="96" cy="224"/>
              </a:xfrm>
              <a:custGeom>
                <a:avLst/>
                <a:gdLst>
                  <a:gd name="T0" fmla="*/ 0 w 534"/>
                  <a:gd name="T1" fmla="*/ 0 h 1243"/>
                  <a:gd name="T2" fmla="*/ 0 w 534"/>
                  <a:gd name="T3" fmla="*/ 0 h 1243"/>
                  <a:gd name="T4" fmla="*/ 0 w 534"/>
                  <a:gd name="T5" fmla="*/ 0 h 1243"/>
                  <a:gd name="T6" fmla="*/ 0 w 534"/>
                  <a:gd name="T7" fmla="*/ 0 h 1243"/>
                  <a:gd name="T8" fmla="*/ 0 w 534"/>
                  <a:gd name="T9" fmla="*/ 0 h 1243"/>
                  <a:gd name="T10" fmla="*/ 0 w 534"/>
                  <a:gd name="T11" fmla="*/ 0 h 1243"/>
                  <a:gd name="T12" fmla="*/ 0 w 534"/>
                  <a:gd name="T13" fmla="*/ 0 h 1243"/>
                  <a:gd name="T14" fmla="*/ 0 w 534"/>
                  <a:gd name="T15" fmla="*/ 0 h 1243"/>
                  <a:gd name="T16" fmla="*/ 0 w 534"/>
                  <a:gd name="T17" fmla="*/ 0 h 1243"/>
                  <a:gd name="T18" fmla="*/ 0 w 534"/>
                  <a:gd name="T19" fmla="*/ 0 h 1243"/>
                  <a:gd name="T20" fmla="*/ 0 w 534"/>
                  <a:gd name="T21" fmla="*/ 0 h 1243"/>
                  <a:gd name="T22" fmla="*/ 0 w 534"/>
                  <a:gd name="T23" fmla="*/ 0 h 1243"/>
                  <a:gd name="T24" fmla="*/ 0 w 534"/>
                  <a:gd name="T25" fmla="*/ 0 h 1243"/>
                  <a:gd name="T26" fmla="*/ 0 w 534"/>
                  <a:gd name="T27" fmla="*/ 0 h 1243"/>
                  <a:gd name="T28" fmla="*/ 0 w 534"/>
                  <a:gd name="T29" fmla="*/ 0 h 1243"/>
                  <a:gd name="T30" fmla="*/ 0 w 534"/>
                  <a:gd name="T31" fmla="*/ 0 h 1243"/>
                  <a:gd name="T32" fmla="*/ 0 w 534"/>
                  <a:gd name="T33" fmla="*/ 0 h 1243"/>
                  <a:gd name="T34" fmla="*/ 0 w 534"/>
                  <a:gd name="T35" fmla="*/ 0 h 1243"/>
                  <a:gd name="T36" fmla="*/ 0 w 534"/>
                  <a:gd name="T37" fmla="*/ 0 h 1243"/>
                  <a:gd name="T38" fmla="*/ 0 w 534"/>
                  <a:gd name="T39" fmla="*/ 0 h 1243"/>
                  <a:gd name="T40" fmla="*/ 0 w 534"/>
                  <a:gd name="T41" fmla="*/ 0 h 1243"/>
                  <a:gd name="T42" fmla="*/ 0 w 534"/>
                  <a:gd name="T43" fmla="*/ 0 h 1243"/>
                  <a:gd name="T44" fmla="*/ 0 w 534"/>
                  <a:gd name="T45" fmla="*/ 0 h 1243"/>
                  <a:gd name="T46" fmla="*/ 0 w 534"/>
                  <a:gd name="T47" fmla="*/ 0 h 1243"/>
                  <a:gd name="T48" fmla="*/ 0 w 534"/>
                  <a:gd name="T49" fmla="*/ 0 h 1243"/>
                  <a:gd name="T50" fmla="*/ 0 w 534"/>
                  <a:gd name="T51" fmla="*/ 0 h 1243"/>
                  <a:gd name="T52" fmla="*/ 0 w 534"/>
                  <a:gd name="T53" fmla="*/ 0 h 1243"/>
                  <a:gd name="T54" fmla="*/ 0 w 534"/>
                  <a:gd name="T55" fmla="*/ 0 h 1243"/>
                  <a:gd name="T56" fmla="*/ 0 w 534"/>
                  <a:gd name="T57" fmla="*/ 0 h 1243"/>
                  <a:gd name="T58" fmla="*/ 0 w 534"/>
                  <a:gd name="T59" fmla="*/ 0 h 1243"/>
                  <a:gd name="T60" fmla="*/ 0 w 534"/>
                  <a:gd name="T61" fmla="*/ 0 h 1243"/>
                  <a:gd name="T62" fmla="*/ 0 w 534"/>
                  <a:gd name="T63" fmla="*/ 0 h 1243"/>
                  <a:gd name="T64" fmla="*/ 0 w 534"/>
                  <a:gd name="T65" fmla="*/ 0 h 1243"/>
                  <a:gd name="T66" fmla="*/ 0 w 534"/>
                  <a:gd name="T67" fmla="*/ 0 h 1243"/>
                  <a:gd name="T68" fmla="*/ 0 w 534"/>
                  <a:gd name="T69" fmla="*/ 0 h 1243"/>
                  <a:gd name="T70" fmla="*/ 0 w 534"/>
                  <a:gd name="T71" fmla="*/ 0 h 1243"/>
                  <a:gd name="T72" fmla="*/ 0 w 534"/>
                  <a:gd name="T73" fmla="*/ 0 h 1243"/>
                  <a:gd name="T74" fmla="*/ 0 w 534"/>
                  <a:gd name="T75" fmla="*/ 0 h 1243"/>
                  <a:gd name="T76" fmla="*/ 0 w 534"/>
                  <a:gd name="T77" fmla="*/ 0 h 1243"/>
                  <a:gd name="T78" fmla="*/ 0 w 534"/>
                  <a:gd name="T79" fmla="*/ 0 h 1243"/>
                  <a:gd name="T80" fmla="*/ 0 w 534"/>
                  <a:gd name="T81" fmla="*/ 0 h 1243"/>
                  <a:gd name="T82" fmla="*/ 0 w 534"/>
                  <a:gd name="T83" fmla="*/ 0 h 1243"/>
                  <a:gd name="T84" fmla="*/ 0 w 534"/>
                  <a:gd name="T85" fmla="*/ 0 h 1243"/>
                  <a:gd name="T86" fmla="*/ 0 w 534"/>
                  <a:gd name="T87" fmla="*/ 0 h 1243"/>
                  <a:gd name="T88" fmla="*/ 0 w 534"/>
                  <a:gd name="T89" fmla="*/ 0 h 1243"/>
                  <a:gd name="T90" fmla="*/ 0 w 534"/>
                  <a:gd name="T91" fmla="*/ 0 h 1243"/>
                  <a:gd name="T92" fmla="*/ 0 w 534"/>
                  <a:gd name="T93" fmla="*/ 0 h 1243"/>
                  <a:gd name="T94" fmla="*/ 0 w 534"/>
                  <a:gd name="T95" fmla="*/ 0 h 1243"/>
                  <a:gd name="T96" fmla="*/ 0 w 534"/>
                  <a:gd name="T97" fmla="*/ 0 h 1243"/>
                  <a:gd name="T98" fmla="*/ 0 w 534"/>
                  <a:gd name="T99" fmla="*/ 0 h 1243"/>
                  <a:gd name="T100" fmla="*/ 0 w 534"/>
                  <a:gd name="T101" fmla="*/ 0 h 1243"/>
                  <a:gd name="T102" fmla="*/ 0 w 534"/>
                  <a:gd name="T103" fmla="*/ 0 h 1243"/>
                  <a:gd name="T104" fmla="*/ 0 w 534"/>
                  <a:gd name="T105" fmla="*/ 0 h 1243"/>
                  <a:gd name="T106" fmla="*/ 0 w 534"/>
                  <a:gd name="T107" fmla="*/ 0 h 1243"/>
                  <a:gd name="T108" fmla="*/ 0 w 534"/>
                  <a:gd name="T109" fmla="*/ 0 h 1243"/>
                  <a:gd name="T110" fmla="*/ 0 w 534"/>
                  <a:gd name="T111" fmla="*/ 0 h 1243"/>
                  <a:gd name="T112" fmla="*/ 0 w 534"/>
                  <a:gd name="T113" fmla="*/ 0 h 124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534"/>
                  <a:gd name="T172" fmla="*/ 0 h 1243"/>
                  <a:gd name="T173" fmla="*/ 534 w 534"/>
                  <a:gd name="T174" fmla="*/ 1243 h 1243"/>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534" h="1243">
                    <a:moveTo>
                      <a:pt x="534" y="1243"/>
                    </a:moveTo>
                    <a:lnTo>
                      <a:pt x="530" y="1227"/>
                    </a:lnTo>
                    <a:lnTo>
                      <a:pt x="518" y="1188"/>
                    </a:lnTo>
                    <a:lnTo>
                      <a:pt x="500" y="1147"/>
                    </a:lnTo>
                    <a:lnTo>
                      <a:pt x="483" y="1119"/>
                    </a:lnTo>
                    <a:lnTo>
                      <a:pt x="264" y="914"/>
                    </a:lnTo>
                    <a:lnTo>
                      <a:pt x="266" y="906"/>
                    </a:lnTo>
                    <a:lnTo>
                      <a:pt x="266" y="900"/>
                    </a:lnTo>
                    <a:lnTo>
                      <a:pt x="266" y="894"/>
                    </a:lnTo>
                    <a:lnTo>
                      <a:pt x="264" y="887"/>
                    </a:lnTo>
                    <a:lnTo>
                      <a:pt x="260" y="871"/>
                    </a:lnTo>
                    <a:lnTo>
                      <a:pt x="256" y="857"/>
                    </a:lnTo>
                    <a:lnTo>
                      <a:pt x="248" y="844"/>
                    </a:lnTo>
                    <a:lnTo>
                      <a:pt x="240" y="830"/>
                    </a:lnTo>
                    <a:lnTo>
                      <a:pt x="229" y="820"/>
                    </a:lnTo>
                    <a:lnTo>
                      <a:pt x="217" y="810"/>
                    </a:lnTo>
                    <a:lnTo>
                      <a:pt x="205" y="803"/>
                    </a:lnTo>
                    <a:lnTo>
                      <a:pt x="191" y="797"/>
                    </a:lnTo>
                    <a:lnTo>
                      <a:pt x="111" y="110"/>
                    </a:lnTo>
                    <a:lnTo>
                      <a:pt x="107" y="96"/>
                    </a:lnTo>
                    <a:lnTo>
                      <a:pt x="98" y="79"/>
                    </a:lnTo>
                    <a:lnTo>
                      <a:pt x="86" y="61"/>
                    </a:lnTo>
                    <a:lnTo>
                      <a:pt x="74" y="44"/>
                    </a:lnTo>
                    <a:lnTo>
                      <a:pt x="60" y="26"/>
                    </a:lnTo>
                    <a:lnTo>
                      <a:pt x="51" y="12"/>
                    </a:lnTo>
                    <a:lnTo>
                      <a:pt x="43" y="4"/>
                    </a:lnTo>
                    <a:lnTo>
                      <a:pt x="39" y="0"/>
                    </a:lnTo>
                    <a:lnTo>
                      <a:pt x="33" y="16"/>
                    </a:lnTo>
                    <a:lnTo>
                      <a:pt x="17" y="51"/>
                    </a:lnTo>
                    <a:lnTo>
                      <a:pt x="4" y="92"/>
                    </a:lnTo>
                    <a:lnTo>
                      <a:pt x="0" y="124"/>
                    </a:lnTo>
                    <a:lnTo>
                      <a:pt x="80" y="818"/>
                    </a:lnTo>
                    <a:lnTo>
                      <a:pt x="62" y="838"/>
                    </a:lnTo>
                    <a:lnTo>
                      <a:pt x="51" y="861"/>
                    </a:lnTo>
                    <a:lnTo>
                      <a:pt x="43" y="887"/>
                    </a:lnTo>
                    <a:lnTo>
                      <a:pt x="43" y="916"/>
                    </a:lnTo>
                    <a:lnTo>
                      <a:pt x="49" y="937"/>
                    </a:lnTo>
                    <a:lnTo>
                      <a:pt x="56" y="957"/>
                    </a:lnTo>
                    <a:lnTo>
                      <a:pt x="70" y="975"/>
                    </a:lnTo>
                    <a:lnTo>
                      <a:pt x="86" y="990"/>
                    </a:lnTo>
                    <a:lnTo>
                      <a:pt x="103" y="1000"/>
                    </a:lnTo>
                    <a:lnTo>
                      <a:pt x="123" y="1008"/>
                    </a:lnTo>
                    <a:lnTo>
                      <a:pt x="146" y="1012"/>
                    </a:lnTo>
                    <a:lnTo>
                      <a:pt x="168" y="1012"/>
                    </a:lnTo>
                    <a:lnTo>
                      <a:pt x="176" y="1010"/>
                    </a:lnTo>
                    <a:lnTo>
                      <a:pt x="182" y="1008"/>
                    </a:lnTo>
                    <a:lnTo>
                      <a:pt x="189" y="1006"/>
                    </a:lnTo>
                    <a:lnTo>
                      <a:pt x="195" y="1004"/>
                    </a:lnTo>
                    <a:lnTo>
                      <a:pt x="407" y="1202"/>
                    </a:lnTo>
                    <a:lnTo>
                      <a:pt x="418" y="1209"/>
                    </a:lnTo>
                    <a:lnTo>
                      <a:pt x="436" y="1217"/>
                    </a:lnTo>
                    <a:lnTo>
                      <a:pt x="457" y="1223"/>
                    </a:lnTo>
                    <a:lnTo>
                      <a:pt x="479" y="1231"/>
                    </a:lnTo>
                    <a:lnTo>
                      <a:pt x="500" y="1235"/>
                    </a:lnTo>
                    <a:lnTo>
                      <a:pt x="518" y="1239"/>
                    </a:lnTo>
                    <a:lnTo>
                      <a:pt x="530" y="1243"/>
                    </a:lnTo>
                    <a:lnTo>
                      <a:pt x="534" y="1243"/>
                    </a:lnTo>
                    <a:close/>
                  </a:path>
                </a:pathLst>
              </a:custGeom>
              <a:solidFill>
                <a:schemeClr val="tx1"/>
              </a:solidFill>
              <a:ln w="9525">
                <a:solidFill>
                  <a:schemeClr val="bg1"/>
                </a:solidFill>
                <a:round/>
                <a:headEnd/>
                <a:tailEnd/>
              </a:ln>
            </p:spPr>
            <p:txBody>
              <a:bodyPr/>
              <a:lstStyle/>
              <a:p>
                <a:endParaRPr lang="en-US"/>
              </a:p>
            </p:txBody>
          </p:sp>
          <p:sp>
            <p:nvSpPr>
              <p:cNvPr id="13385" name="Freeform 57"/>
              <p:cNvSpPr>
                <a:spLocks/>
              </p:cNvSpPr>
              <p:nvPr/>
            </p:nvSpPr>
            <p:spPr bwMode="auto">
              <a:xfrm>
                <a:off x="3450" y="2344"/>
                <a:ext cx="31" cy="30"/>
              </a:xfrm>
              <a:custGeom>
                <a:avLst/>
                <a:gdLst>
                  <a:gd name="T0" fmla="*/ 0 w 172"/>
                  <a:gd name="T1" fmla="*/ 0 h 170"/>
                  <a:gd name="T2" fmla="*/ 0 w 172"/>
                  <a:gd name="T3" fmla="*/ 0 h 170"/>
                  <a:gd name="T4" fmla="*/ 0 w 172"/>
                  <a:gd name="T5" fmla="*/ 0 h 170"/>
                  <a:gd name="T6" fmla="*/ 0 w 172"/>
                  <a:gd name="T7" fmla="*/ 0 h 170"/>
                  <a:gd name="T8" fmla="*/ 0 w 172"/>
                  <a:gd name="T9" fmla="*/ 0 h 170"/>
                  <a:gd name="T10" fmla="*/ 0 w 172"/>
                  <a:gd name="T11" fmla="*/ 0 h 170"/>
                  <a:gd name="T12" fmla="*/ 0 w 172"/>
                  <a:gd name="T13" fmla="*/ 0 h 170"/>
                  <a:gd name="T14" fmla="*/ 0 w 172"/>
                  <a:gd name="T15" fmla="*/ 0 h 170"/>
                  <a:gd name="T16" fmla="*/ 0 w 172"/>
                  <a:gd name="T17" fmla="*/ 0 h 170"/>
                  <a:gd name="T18" fmla="*/ 0 w 172"/>
                  <a:gd name="T19" fmla="*/ 0 h 170"/>
                  <a:gd name="T20" fmla="*/ 0 w 172"/>
                  <a:gd name="T21" fmla="*/ 0 h 170"/>
                  <a:gd name="T22" fmla="*/ 0 w 172"/>
                  <a:gd name="T23" fmla="*/ 0 h 170"/>
                  <a:gd name="T24" fmla="*/ 0 w 172"/>
                  <a:gd name="T25" fmla="*/ 0 h 170"/>
                  <a:gd name="T26" fmla="*/ 0 w 172"/>
                  <a:gd name="T27" fmla="*/ 0 h 170"/>
                  <a:gd name="T28" fmla="*/ 0 w 172"/>
                  <a:gd name="T29" fmla="*/ 0 h 170"/>
                  <a:gd name="T30" fmla="*/ 0 w 172"/>
                  <a:gd name="T31" fmla="*/ 0 h 170"/>
                  <a:gd name="T32" fmla="*/ 0 w 172"/>
                  <a:gd name="T33" fmla="*/ 0 h 170"/>
                  <a:gd name="T34" fmla="*/ 0 w 172"/>
                  <a:gd name="T35" fmla="*/ 0 h 170"/>
                  <a:gd name="T36" fmla="*/ 0 w 172"/>
                  <a:gd name="T37" fmla="*/ 0 h 170"/>
                  <a:gd name="T38" fmla="*/ 0 w 172"/>
                  <a:gd name="T39" fmla="*/ 0 h 170"/>
                  <a:gd name="T40" fmla="*/ 0 w 172"/>
                  <a:gd name="T41" fmla="*/ 0 h 170"/>
                  <a:gd name="T42" fmla="*/ 0 w 172"/>
                  <a:gd name="T43" fmla="*/ 0 h 170"/>
                  <a:gd name="T44" fmla="*/ 0 w 172"/>
                  <a:gd name="T45" fmla="*/ 0 h 170"/>
                  <a:gd name="T46" fmla="*/ 0 w 172"/>
                  <a:gd name="T47" fmla="*/ 0 h 170"/>
                  <a:gd name="T48" fmla="*/ 0 w 172"/>
                  <a:gd name="T49" fmla="*/ 0 h 170"/>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72"/>
                  <a:gd name="T76" fmla="*/ 0 h 170"/>
                  <a:gd name="T77" fmla="*/ 172 w 172"/>
                  <a:gd name="T78" fmla="*/ 170 h 170"/>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72" h="170">
                    <a:moveTo>
                      <a:pt x="129" y="158"/>
                    </a:moveTo>
                    <a:lnTo>
                      <a:pt x="154" y="137"/>
                    </a:lnTo>
                    <a:lnTo>
                      <a:pt x="168" y="107"/>
                    </a:lnTo>
                    <a:lnTo>
                      <a:pt x="172" y="74"/>
                    </a:lnTo>
                    <a:lnTo>
                      <a:pt x="160" y="43"/>
                    </a:lnTo>
                    <a:lnTo>
                      <a:pt x="150" y="29"/>
                    </a:lnTo>
                    <a:lnTo>
                      <a:pt x="139" y="17"/>
                    </a:lnTo>
                    <a:lnTo>
                      <a:pt x="123" y="10"/>
                    </a:lnTo>
                    <a:lnTo>
                      <a:pt x="107" y="4"/>
                    </a:lnTo>
                    <a:lnTo>
                      <a:pt x="92" y="0"/>
                    </a:lnTo>
                    <a:lnTo>
                      <a:pt x="76" y="0"/>
                    </a:lnTo>
                    <a:lnTo>
                      <a:pt x="58" y="4"/>
                    </a:lnTo>
                    <a:lnTo>
                      <a:pt x="43" y="12"/>
                    </a:lnTo>
                    <a:lnTo>
                      <a:pt x="17" y="33"/>
                    </a:lnTo>
                    <a:lnTo>
                      <a:pt x="4" y="62"/>
                    </a:lnTo>
                    <a:lnTo>
                      <a:pt x="0" y="96"/>
                    </a:lnTo>
                    <a:lnTo>
                      <a:pt x="11" y="127"/>
                    </a:lnTo>
                    <a:lnTo>
                      <a:pt x="21" y="141"/>
                    </a:lnTo>
                    <a:lnTo>
                      <a:pt x="33" y="152"/>
                    </a:lnTo>
                    <a:lnTo>
                      <a:pt x="49" y="160"/>
                    </a:lnTo>
                    <a:lnTo>
                      <a:pt x="64" y="166"/>
                    </a:lnTo>
                    <a:lnTo>
                      <a:pt x="80" y="170"/>
                    </a:lnTo>
                    <a:lnTo>
                      <a:pt x="96" y="170"/>
                    </a:lnTo>
                    <a:lnTo>
                      <a:pt x="113" y="166"/>
                    </a:lnTo>
                    <a:lnTo>
                      <a:pt x="129" y="158"/>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86" name="Freeform 58"/>
              <p:cNvSpPr>
                <a:spLocks/>
              </p:cNvSpPr>
              <p:nvPr/>
            </p:nvSpPr>
            <p:spPr bwMode="auto">
              <a:xfrm>
                <a:off x="3399" y="2393"/>
                <a:ext cx="31" cy="30"/>
              </a:xfrm>
              <a:custGeom>
                <a:avLst/>
                <a:gdLst>
                  <a:gd name="T0" fmla="*/ 0 w 172"/>
                  <a:gd name="T1" fmla="*/ 0 h 172"/>
                  <a:gd name="T2" fmla="*/ 0 w 172"/>
                  <a:gd name="T3" fmla="*/ 0 h 172"/>
                  <a:gd name="T4" fmla="*/ 0 w 172"/>
                  <a:gd name="T5" fmla="*/ 0 h 172"/>
                  <a:gd name="T6" fmla="*/ 0 w 172"/>
                  <a:gd name="T7" fmla="*/ 0 h 172"/>
                  <a:gd name="T8" fmla="*/ 0 w 172"/>
                  <a:gd name="T9" fmla="*/ 0 h 172"/>
                  <a:gd name="T10" fmla="*/ 0 w 172"/>
                  <a:gd name="T11" fmla="*/ 0 h 172"/>
                  <a:gd name="T12" fmla="*/ 0 w 172"/>
                  <a:gd name="T13" fmla="*/ 0 h 172"/>
                  <a:gd name="T14" fmla="*/ 0 w 172"/>
                  <a:gd name="T15" fmla="*/ 0 h 172"/>
                  <a:gd name="T16" fmla="*/ 0 w 172"/>
                  <a:gd name="T17" fmla="*/ 0 h 172"/>
                  <a:gd name="T18" fmla="*/ 0 w 172"/>
                  <a:gd name="T19" fmla="*/ 0 h 172"/>
                  <a:gd name="T20" fmla="*/ 0 w 172"/>
                  <a:gd name="T21" fmla="*/ 0 h 172"/>
                  <a:gd name="T22" fmla="*/ 0 w 172"/>
                  <a:gd name="T23" fmla="*/ 0 h 172"/>
                  <a:gd name="T24" fmla="*/ 0 w 172"/>
                  <a:gd name="T25" fmla="*/ 0 h 172"/>
                  <a:gd name="T26" fmla="*/ 0 w 172"/>
                  <a:gd name="T27" fmla="*/ 0 h 172"/>
                  <a:gd name="T28" fmla="*/ 0 w 172"/>
                  <a:gd name="T29" fmla="*/ 0 h 172"/>
                  <a:gd name="T30" fmla="*/ 0 w 172"/>
                  <a:gd name="T31" fmla="*/ 0 h 172"/>
                  <a:gd name="T32" fmla="*/ 0 w 172"/>
                  <a:gd name="T33" fmla="*/ 0 h 172"/>
                  <a:gd name="T34" fmla="*/ 0 w 172"/>
                  <a:gd name="T35" fmla="*/ 0 h 172"/>
                  <a:gd name="T36" fmla="*/ 0 w 172"/>
                  <a:gd name="T37" fmla="*/ 0 h 172"/>
                  <a:gd name="T38" fmla="*/ 0 w 172"/>
                  <a:gd name="T39" fmla="*/ 0 h 172"/>
                  <a:gd name="T40" fmla="*/ 0 w 172"/>
                  <a:gd name="T41" fmla="*/ 0 h 172"/>
                  <a:gd name="T42" fmla="*/ 0 w 172"/>
                  <a:gd name="T43" fmla="*/ 0 h 172"/>
                  <a:gd name="T44" fmla="*/ 0 w 172"/>
                  <a:gd name="T45" fmla="*/ 0 h 172"/>
                  <a:gd name="T46" fmla="*/ 0 w 172"/>
                  <a:gd name="T47" fmla="*/ 0 h 172"/>
                  <a:gd name="T48" fmla="*/ 0 w 172"/>
                  <a:gd name="T49" fmla="*/ 0 h 17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72"/>
                  <a:gd name="T76" fmla="*/ 0 h 172"/>
                  <a:gd name="T77" fmla="*/ 172 w 172"/>
                  <a:gd name="T78" fmla="*/ 172 h 17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72" h="172">
                    <a:moveTo>
                      <a:pt x="160" y="129"/>
                    </a:moveTo>
                    <a:lnTo>
                      <a:pt x="172" y="96"/>
                    </a:lnTo>
                    <a:lnTo>
                      <a:pt x="168" y="64"/>
                    </a:lnTo>
                    <a:lnTo>
                      <a:pt x="155" y="33"/>
                    </a:lnTo>
                    <a:lnTo>
                      <a:pt x="129" y="11"/>
                    </a:lnTo>
                    <a:lnTo>
                      <a:pt x="114" y="4"/>
                    </a:lnTo>
                    <a:lnTo>
                      <a:pt x="96" y="0"/>
                    </a:lnTo>
                    <a:lnTo>
                      <a:pt x="80" y="0"/>
                    </a:lnTo>
                    <a:lnTo>
                      <a:pt x="65" y="4"/>
                    </a:lnTo>
                    <a:lnTo>
                      <a:pt x="49" y="10"/>
                    </a:lnTo>
                    <a:lnTo>
                      <a:pt x="33" y="17"/>
                    </a:lnTo>
                    <a:lnTo>
                      <a:pt x="22" y="29"/>
                    </a:lnTo>
                    <a:lnTo>
                      <a:pt x="12" y="43"/>
                    </a:lnTo>
                    <a:lnTo>
                      <a:pt x="0" y="76"/>
                    </a:lnTo>
                    <a:lnTo>
                      <a:pt x="4" y="107"/>
                    </a:lnTo>
                    <a:lnTo>
                      <a:pt x="18" y="139"/>
                    </a:lnTo>
                    <a:lnTo>
                      <a:pt x="43" y="160"/>
                    </a:lnTo>
                    <a:lnTo>
                      <a:pt x="59" y="168"/>
                    </a:lnTo>
                    <a:lnTo>
                      <a:pt x="76" y="172"/>
                    </a:lnTo>
                    <a:lnTo>
                      <a:pt x="92" y="172"/>
                    </a:lnTo>
                    <a:lnTo>
                      <a:pt x="108" y="168"/>
                    </a:lnTo>
                    <a:lnTo>
                      <a:pt x="123" y="162"/>
                    </a:lnTo>
                    <a:lnTo>
                      <a:pt x="139" y="154"/>
                    </a:lnTo>
                    <a:lnTo>
                      <a:pt x="151" y="143"/>
                    </a:lnTo>
                    <a:lnTo>
                      <a:pt x="160" y="129"/>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87" name="Freeform 59"/>
              <p:cNvSpPr>
                <a:spLocks/>
              </p:cNvSpPr>
              <p:nvPr/>
            </p:nvSpPr>
            <p:spPr bwMode="auto">
              <a:xfrm>
                <a:off x="3379" y="2461"/>
                <a:ext cx="30" cy="31"/>
              </a:xfrm>
              <a:custGeom>
                <a:avLst/>
                <a:gdLst>
                  <a:gd name="T0" fmla="*/ 0 w 172"/>
                  <a:gd name="T1" fmla="*/ 0 h 170"/>
                  <a:gd name="T2" fmla="*/ 0 w 172"/>
                  <a:gd name="T3" fmla="*/ 0 h 170"/>
                  <a:gd name="T4" fmla="*/ 0 w 172"/>
                  <a:gd name="T5" fmla="*/ 0 h 170"/>
                  <a:gd name="T6" fmla="*/ 0 w 172"/>
                  <a:gd name="T7" fmla="*/ 0 h 170"/>
                  <a:gd name="T8" fmla="*/ 0 w 172"/>
                  <a:gd name="T9" fmla="*/ 0 h 170"/>
                  <a:gd name="T10" fmla="*/ 0 w 172"/>
                  <a:gd name="T11" fmla="*/ 0 h 170"/>
                  <a:gd name="T12" fmla="*/ 0 w 172"/>
                  <a:gd name="T13" fmla="*/ 0 h 170"/>
                  <a:gd name="T14" fmla="*/ 0 w 172"/>
                  <a:gd name="T15" fmla="*/ 0 h 170"/>
                  <a:gd name="T16" fmla="*/ 0 w 172"/>
                  <a:gd name="T17" fmla="*/ 0 h 170"/>
                  <a:gd name="T18" fmla="*/ 0 w 172"/>
                  <a:gd name="T19" fmla="*/ 0 h 170"/>
                  <a:gd name="T20" fmla="*/ 0 w 172"/>
                  <a:gd name="T21" fmla="*/ 0 h 170"/>
                  <a:gd name="T22" fmla="*/ 0 w 172"/>
                  <a:gd name="T23" fmla="*/ 0 h 170"/>
                  <a:gd name="T24" fmla="*/ 0 w 172"/>
                  <a:gd name="T25" fmla="*/ 0 h 170"/>
                  <a:gd name="T26" fmla="*/ 0 w 172"/>
                  <a:gd name="T27" fmla="*/ 0 h 170"/>
                  <a:gd name="T28" fmla="*/ 0 w 172"/>
                  <a:gd name="T29" fmla="*/ 0 h 170"/>
                  <a:gd name="T30" fmla="*/ 0 w 172"/>
                  <a:gd name="T31" fmla="*/ 0 h 170"/>
                  <a:gd name="T32" fmla="*/ 0 w 172"/>
                  <a:gd name="T33" fmla="*/ 0 h 170"/>
                  <a:gd name="T34" fmla="*/ 0 w 172"/>
                  <a:gd name="T35" fmla="*/ 0 h 170"/>
                  <a:gd name="T36" fmla="*/ 0 w 172"/>
                  <a:gd name="T37" fmla="*/ 0 h 170"/>
                  <a:gd name="T38" fmla="*/ 0 w 172"/>
                  <a:gd name="T39" fmla="*/ 0 h 170"/>
                  <a:gd name="T40" fmla="*/ 0 w 172"/>
                  <a:gd name="T41" fmla="*/ 0 h 170"/>
                  <a:gd name="T42" fmla="*/ 0 w 172"/>
                  <a:gd name="T43" fmla="*/ 0 h 170"/>
                  <a:gd name="T44" fmla="*/ 0 w 172"/>
                  <a:gd name="T45" fmla="*/ 0 h 170"/>
                  <a:gd name="T46" fmla="*/ 0 w 172"/>
                  <a:gd name="T47" fmla="*/ 0 h 170"/>
                  <a:gd name="T48" fmla="*/ 0 w 172"/>
                  <a:gd name="T49" fmla="*/ 0 h 170"/>
                  <a:gd name="T50" fmla="*/ 0 w 172"/>
                  <a:gd name="T51" fmla="*/ 0 h 170"/>
                  <a:gd name="T52" fmla="*/ 0 w 172"/>
                  <a:gd name="T53" fmla="*/ 0 h 170"/>
                  <a:gd name="T54" fmla="*/ 0 w 172"/>
                  <a:gd name="T55" fmla="*/ 0 h 170"/>
                  <a:gd name="T56" fmla="*/ 0 w 172"/>
                  <a:gd name="T57" fmla="*/ 0 h 170"/>
                  <a:gd name="T58" fmla="*/ 0 w 172"/>
                  <a:gd name="T59" fmla="*/ 0 h 170"/>
                  <a:gd name="T60" fmla="*/ 0 w 172"/>
                  <a:gd name="T61" fmla="*/ 0 h 170"/>
                  <a:gd name="T62" fmla="*/ 0 w 172"/>
                  <a:gd name="T63" fmla="*/ 0 h 170"/>
                  <a:gd name="T64" fmla="*/ 0 w 172"/>
                  <a:gd name="T65" fmla="*/ 0 h 17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72"/>
                  <a:gd name="T100" fmla="*/ 0 h 170"/>
                  <a:gd name="T101" fmla="*/ 172 w 172"/>
                  <a:gd name="T102" fmla="*/ 170 h 17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72" h="170">
                    <a:moveTo>
                      <a:pt x="172" y="84"/>
                    </a:moveTo>
                    <a:lnTo>
                      <a:pt x="170" y="67"/>
                    </a:lnTo>
                    <a:lnTo>
                      <a:pt x="166" y="51"/>
                    </a:lnTo>
                    <a:lnTo>
                      <a:pt x="156" y="37"/>
                    </a:lnTo>
                    <a:lnTo>
                      <a:pt x="146" y="24"/>
                    </a:lnTo>
                    <a:lnTo>
                      <a:pt x="133" y="14"/>
                    </a:lnTo>
                    <a:lnTo>
                      <a:pt x="119" y="6"/>
                    </a:lnTo>
                    <a:lnTo>
                      <a:pt x="103" y="2"/>
                    </a:lnTo>
                    <a:lnTo>
                      <a:pt x="86" y="0"/>
                    </a:lnTo>
                    <a:lnTo>
                      <a:pt x="68" y="2"/>
                    </a:lnTo>
                    <a:lnTo>
                      <a:pt x="52" y="6"/>
                    </a:lnTo>
                    <a:lnTo>
                      <a:pt x="39" y="14"/>
                    </a:lnTo>
                    <a:lnTo>
                      <a:pt x="25" y="24"/>
                    </a:lnTo>
                    <a:lnTo>
                      <a:pt x="15" y="37"/>
                    </a:lnTo>
                    <a:lnTo>
                      <a:pt x="7" y="51"/>
                    </a:lnTo>
                    <a:lnTo>
                      <a:pt x="2" y="67"/>
                    </a:lnTo>
                    <a:lnTo>
                      <a:pt x="0" y="84"/>
                    </a:lnTo>
                    <a:lnTo>
                      <a:pt x="2" y="102"/>
                    </a:lnTo>
                    <a:lnTo>
                      <a:pt x="7" y="118"/>
                    </a:lnTo>
                    <a:lnTo>
                      <a:pt x="15" y="133"/>
                    </a:lnTo>
                    <a:lnTo>
                      <a:pt x="25" y="145"/>
                    </a:lnTo>
                    <a:lnTo>
                      <a:pt x="39" y="157"/>
                    </a:lnTo>
                    <a:lnTo>
                      <a:pt x="52" y="165"/>
                    </a:lnTo>
                    <a:lnTo>
                      <a:pt x="68" y="168"/>
                    </a:lnTo>
                    <a:lnTo>
                      <a:pt x="86" y="170"/>
                    </a:lnTo>
                    <a:lnTo>
                      <a:pt x="103" y="168"/>
                    </a:lnTo>
                    <a:lnTo>
                      <a:pt x="119" y="165"/>
                    </a:lnTo>
                    <a:lnTo>
                      <a:pt x="133" y="157"/>
                    </a:lnTo>
                    <a:lnTo>
                      <a:pt x="146" y="145"/>
                    </a:lnTo>
                    <a:lnTo>
                      <a:pt x="156" y="133"/>
                    </a:lnTo>
                    <a:lnTo>
                      <a:pt x="166" y="118"/>
                    </a:lnTo>
                    <a:lnTo>
                      <a:pt x="170" y="102"/>
                    </a:lnTo>
                    <a:lnTo>
                      <a:pt x="172" y="84"/>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88" name="Freeform 60"/>
              <p:cNvSpPr>
                <a:spLocks/>
              </p:cNvSpPr>
              <p:nvPr/>
            </p:nvSpPr>
            <p:spPr bwMode="auto">
              <a:xfrm>
                <a:off x="3395" y="2530"/>
                <a:ext cx="31" cy="31"/>
              </a:xfrm>
              <a:custGeom>
                <a:avLst/>
                <a:gdLst>
                  <a:gd name="T0" fmla="*/ 0 w 171"/>
                  <a:gd name="T1" fmla="*/ 0 h 170"/>
                  <a:gd name="T2" fmla="*/ 0 w 171"/>
                  <a:gd name="T3" fmla="*/ 0 h 170"/>
                  <a:gd name="T4" fmla="*/ 0 w 171"/>
                  <a:gd name="T5" fmla="*/ 0 h 170"/>
                  <a:gd name="T6" fmla="*/ 0 w 171"/>
                  <a:gd name="T7" fmla="*/ 0 h 170"/>
                  <a:gd name="T8" fmla="*/ 0 w 171"/>
                  <a:gd name="T9" fmla="*/ 0 h 170"/>
                  <a:gd name="T10" fmla="*/ 0 w 171"/>
                  <a:gd name="T11" fmla="*/ 0 h 170"/>
                  <a:gd name="T12" fmla="*/ 0 w 171"/>
                  <a:gd name="T13" fmla="*/ 0 h 170"/>
                  <a:gd name="T14" fmla="*/ 0 w 171"/>
                  <a:gd name="T15" fmla="*/ 0 h 170"/>
                  <a:gd name="T16" fmla="*/ 0 w 171"/>
                  <a:gd name="T17" fmla="*/ 0 h 170"/>
                  <a:gd name="T18" fmla="*/ 0 w 171"/>
                  <a:gd name="T19" fmla="*/ 0 h 170"/>
                  <a:gd name="T20" fmla="*/ 0 w 171"/>
                  <a:gd name="T21" fmla="*/ 0 h 170"/>
                  <a:gd name="T22" fmla="*/ 0 w 171"/>
                  <a:gd name="T23" fmla="*/ 0 h 170"/>
                  <a:gd name="T24" fmla="*/ 0 w 171"/>
                  <a:gd name="T25" fmla="*/ 0 h 170"/>
                  <a:gd name="T26" fmla="*/ 0 w 171"/>
                  <a:gd name="T27" fmla="*/ 0 h 170"/>
                  <a:gd name="T28" fmla="*/ 0 w 171"/>
                  <a:gd name="T29" fmla="*/ 0 h 170"/>
                  <a:gd name="T30" fmla="*/ 0 w 171"/>
                  <a:gd name="T31" fmla="*/ 0 h 170"/>
                  <a:gd name="T32" fmla="*/ 0 w 171"/>
                  <a:gd name="T33" fmla="*/ 0 h 170"/>
                  <a:gd name="T34" fmla="*/ 0 w 171"/>
                  <a:gd name="T35" fmla="*/ 0 h 170"/>
                  <a:gd name="T36" fmla="*/ 0 w 171"/>
                  <a:gd name="T37" fmla="*/ 0 h 170"/>
                  <a:gd name="T38" fmla="*/ 0 w 171"/>
                  <a:gd name="T39" fmla="*/ 0 h 170"/>
                  <a:gd name="T40" fmla="*/ 0 w 171"/>
                  <a:gd name="T41" fmla="*/ 0 h 170"/>
                  <a:gd name="T42" fmla="*/ 0 w 171"/>
                  <a:gd name="T43" fmla="*/ 0 h 170"/>
                  <a:gd name="T44" fmla="*/ 0 w 171"/>
                  <a:gd name="T45" fmla="*/ 0 h 170"/>
                  <a:gd name="T46" fmla="*/ 0 w 171"/>
                  <a:gd name="T47" fmla="*/ 0 h 170"/>
                  <a:gd name="T48" fmla="*/ 0 w 171"/>
                  <a:gd name="T49" fmla="*/ 0 h 170"/>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71"/>
                  <a:gd name="T76" fmla="*/ 0 h 170"/>
                  <a:gd name="T77" fmla="*/ 171 w 171"/>
                  <a:gd name="T78" fmla="*/ 170 h 170"/>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71" h="170">
                    <a:moveTo>
                      <a:pt x="159" y="43"/>
                    </a:moveTo>
                    <a:lnTo>
                      <a:pt x="149" y="29"/>
                    </a:lnTo>
                    <a:lnTo>
                      <a:pt x="137" y="17"/>
                    </a:lnTo>
                    <a:lnTo>
                      <a:pt x="122" y="9"/>
                    </a:lnTo>
                    <a:lnTo>
                      <a:pt x="106" y="4"/>
                    </a:lnTo>
                    <a:lnTo>
                      <a:pt x="90" y="0"/>
                    </a:lnTo>
                    <a:lnTo>
                      <a:pt x="75" y="0"/>
                    </a:lnTo>
                    <a:lnTo>
                      <a:pt x="57" y="4"/>
                    </a:lnTo>
                    <a:lnTo>
                      <a:pt x="42" y="11"/>
                    </a:lnTo>
                    <a:lnTo>
                      <a:pt x="16" y="33"/>
                    </a:lnTo>
                    <a:lnTo>
                      <a:pt x="2" y="62"/>
                    </a:lnTo>
                    <a:lnTo>
                      <a:pt x="0" y="96"/>
                    </a:lnTo>
                    <a:lnTo>
                      <a:pt x="10" y="127"/>
                    </a:lnTo>
                    <a:lnTo>
                      <a:pt x="20" y="140"/>
                    </a:lnTo>
                    <a:lnTo>
                      <a:pt x="34" y="152"/>
                    </a:lnTo>
                    <a:lnTo>
                      <a:pt x="47" y="162"/>
                    </a:lnTo>
                    <a:lnTo>
                      <a:pt x="63" y="168"/>
                    </a:lnTo>
                    <a:lnTo>
                      <a:pt x="79" y="170"/>
                    </a:lnTo>
                    <a:lnTo>
                      <a:pt x="96" y="170"/>
                    </a:lnTo>
                    <a:lnTo>
                      <a:pt x="112" y="168"/>
                    </a:lnTo>
                    <a:lnTo>
                      <a:pt x="128" y="160"/>
                    </a:lnTo>
                    <a:lnTo>
                      <a:pt x="153" y="137"/>
                    </a:lnTo>
                    <a:lnTo>
                      <a:pt x="167" y="107"/>
                    </a:lnTo>
                    <a:lnTo>
                      <a:pt x="171" y="74"/>
                    </a:lnTo>
                    <a:lnTo>
                      <a:pt x="159" y="43"/>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89" name="Freeform 61"/>
              <p:cNvSpPr>
                <a:spLocks/>
              </p:cNvSpPr>
              <p:nvPr/>
            </p:nvSpPr>
            <p:spPr bwMode="auto">
              <a:xfrm>
                <a:off x="3445" y="2582"/>
                <a:ext cx="30" cy="31"/>
              </a:xfrm>
              <a:custGeom>
                <a:avLst/>
                <a:gdLst>
                  <a:gd name="T0" fmla="*/ 0 w 171"/>
                  <a:gd name="T1" fmla="*/ 0 h 172"/>
                  <a:gd name="T2" fmla="*/ 0 w 171"/>
                  <a:gd name="T3" fmla="*/ 0 h 172"/>
                  <a:gd name="T4" fmla="*/ 0 w 171"/>
                  <a:gd name="T5" fmla="*/ 0 h 172"/>
                  <a:gd name="T6" fmla="*/ 0 w 171"/>
                  <a:gd name="T7" fmla="*/ 0 h 172"/>
                  <a:gd name="T8" fmla="*/ 0 w 171"/>
                  <a:gd name="T9" fmla="*/ 0 h 172"/>
                  <a:gd name="T10" fmla="*/ 0 w 171"/>
                  <a:gd name="T11" fmla="*/ 0 h 172"/>
                  <a:gd name="T12" fmla="*/ 0 w 171"/>
                  <a:gd name="T13" fmla="*/ 0 h 172"/>
                  <a:gd name="T14" fmla="*/ 0 w 171"/>
                  <a:gd name="T15" fmla="*/ 0 h 172"/>
                  <a:gd name="T16" fmla="*/ 0 w 171"/>
                  <a:gd name="T17" fmla="*/ 0 h 172"/>
                  <a:gd name="T18" fmla="*/ 0 w 171"/>
                  <a:gd name="T19" fmla="*/ 0 h 172"/>
                  <a:gd name="T20" fmla="*/ 0 w 171"/>
                  <a:gd name="T21" fmla="*/ 0 h 172"/>
                  <a:gd name="T22" fmla="*/ 0 w 171"/>
                  <a:gd name="T23" fmla="*/ 0 h 172"/>
                  <a:gd name="T24" fmla="*/ 0 w 171"/>
                  <a:gd name="T25" fmla="*/ 0 h 172"/>
                  <a:gd name="T26" fmla="*/ 0 w 171"/>
                  <a:gd name="T27" fmla="*/ 0 h 172"/>
                  <a:gd name="T28" fmla="*/ 0 w 171"/>
                  <a:gd name="T29" fmla="*/ 0 h 172"/>
                  <a:gd name="T30" fmla="*/ 0 w 171"/>
                  <a:gd name="T31" fmla="*/ 0 h 172"/>
                  <a:gd name="T32" fmla="*/ 0 w 171"/>
                  <a:gd name="T33" fmla="*/ 0 h 172"/>
                  <a:gd name="T34" fmla="*/ 0 w 171"/>
                  <a:gd name="T35" fmla="*/ 0 h 172"/>
                  <a:gd name="T36" fmla="*/ 0 w 171"/>
                  <a:gd name="T37" fmla="*/ 0 h 172"/>
                  <a:gd name="T38" fmla="*/ 0 w 171"/>
                  <a:gd name="T39" fmla="*/ 0 h 172"/>
                  <a:gd name="T40" fmla="*/ 0 w 171"/>
                  <a:gd name="T41" fmla="*/ 0 h 172"/>
                  <a:gd name="T42" fmla="*/ 0 w 171"/>
                  <a:gd name="T43" fmla="*/ 0 h 172"/>
                  <a:gd name="T44" fmla="*/ 0 w 171"/>
                  <a:gd name="T45" fmla="*/ 0 h 172"/>
                  <a:gd name="T46" fmla="*/ 0 w 171"/>
                  <a:gd name="T47" fmla="*/ 0 h 172"/>
                  <a:gd name="T48" fmla="*/ 0 w 171"/>
                  <a:gd name="T49" fmla="*/ 0 h 17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71"/>
                  <a:gd name="T76" fmla="*/ 0 h 172"/>
                  <a:gd name="T77" fmla="*/ 171 w 171"/>
                  <a:gd name="T78" fmla="*/ 172 h 17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71" h="172">
                    <a:moveTo>
                      <a:pt x="129" y="12"/>
                    </a:moveTo>
                    <a:lnTo>
                      <a:pt x="114" y="4"/>
                    </a:lnTo>
                    <a:lnTo>
                      <a:pt x="96" y="0"/>
                    </a:lnTo>
                    <a:lnTo>
                      <a:pt x="81" y="0"/>
                    </a:lnTo>
                    <a:lnTo>
                      <a:pt x="65" y="4"/>
                    </a:lnTo>
                    <a:lnTo>
                      <a:pt x="49" y="10"/>
                    </a:lnTo>
                    <a:lnTo>
                      <a:pt x="34" y="18"/>
                    </a:lnTo>
                    <a:lnTo>
                      <a:pt x="22" y="30"/>
                    </a:lnTo>
                    <a:lnTo>
                      <a:pt x="12" y="43"/>
                    </a:lnTo>
                    <a:lnTo>
                      <a:pt x="0" y="77"/>
                    </a:lnTo>
                    <a:lnTo>
                      <a:pt x="4" y="108"/>
                    </a:lnTo>
                    <a:lnTo>
                      <a:pt x="18" y="139"/>
                    </a:lnTo>
                    <a:lnTo>
                      <a:pt x="43" y="161"/>
                    </a:lnTo>
                    <a:lnTo>
                      <a:pt x="59" y="168"/>
                    </a:lnTo>
                    <a:lnTo>
                      <a:pt x="75" y="172"/>
                    </a:lnTo>
                    <a:lnTo>
                      <a:pt x="92" y="172"/>
                    </a:lnTo>
                    <a:lnTo>
                      <a:pt x="108" y="168"/>
                    </a:lnTo>
                    <a:lnTo>
                      <a:pt x="124" y="163"/>
                    </a:lnTo>
                    <a:lnTo>
                      <a:pt x="137" y="155"/>
                    </a:lnTo>
                    <a:lnTo>
                      <a:pt x="151" y="143"/>
                    </a:lnTo>
                    <a:lnTo>
                      <a:pt x="161" y="129"/>
                    </a:lnTo>
                    <a:lnTo>
                      <a:pt x="171" y="96"/>
                    </a:lnTo>
                    <a:lnTo>
                      <a:pt x="169" y="65"/>
                    </a:lnTo>
                    <a:lnTo>
                      <a:pt x="155" y="34"/>
                    </a:lnTo>
                    <a:lnTo>
                      <a:pt x="129" y="12"/>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90" name="Freeform 62"/>
              <p:cNvSpPr>
                <a:spLocks/>
              </p:cNvSpPr>
              <p:nvPr/>
            </p:nvSpPr>
            <p:spPr bwMode="auto">
              <a:xfrm>
                <a:off x="3512" y="2602"/>
                <a:ext cx="32" cy="30"/>
              </a:xfrm>
              <a:custGeom>
                <a:avLst/>
                <a:gdLst>
                  <a:gd name="T0" fmla="*/ 0 w 170"/>
                  <a:gd name="T1" fmla="*/ 0 h 170"/>
                  <a:gd name="T2" fmla="*/ 0 w 170"/>
                  <a:gd name="T3" fmla="*/ 0 h 170"/>
                  <a:gd name="T4" fmla="*/ 0 w 170"/>
                  <a:gd name="T5" fmla="*/ 0 h 170"/>
                  <a:gd name="T6" fmla="*/ 0 w 170"/>
                  <a:gd name="T7" fmla="*/ 0 h 170"/>
                  <a:gd name="T8" fmla="*/ 0 w 170"/>
                  <a:gd name="T9" fmla="*/ 0 h 170"/>
                  <a:gd name="T10" fmla="*/ 0 w 170"/>
                  <a:gd name="T11" fmla="*/ 0 h 170"/>
                  <a:gd name="T12" fmla="*/ 0 w 170"/>
                  <a:gd name="T13" fmla="*/ 0 h 170"/>
                  <a:gd name="T14" fmla="*/ 0 w 170"/>
                  <a:gd name="T15" fmla="*/ 0 h 170"/>
                  <a:gd name="T16" fmla="*/ 0 w 170"/>
                  <a:gd name="T17" fmla="*/ 0 h 170"/>
                  <a:gd name="T18" fmla="*/ 0 w 170"/>
                  <a:gd name="T19" fmla="*/ 0 h 170"/>
                  <a:gd name="T20" fmla="*/ 0 w 170"/>
                  <a:gd name="T21" fmla="*/ 0 h 170"/>
                  <a:gd name="T22" fmla="*/ 0 w 170"/>
                  <a:gd name="T23" fmla="*/ 0 h 170"/>
                  <a:gd name="T24" fmla="*/ 0 w 170"/>
                  <a:gd name="T25" fmla="*/ 0 h 170"/>
                  <a:gd name="T26" fmla="*/ 0 w 170"/>
                  <a:gd name="T27" fmla="*/ 0 h 170"/>
                  <a:gd name="T28" fmla="*/ 0 w 170"/>
                  <a:gd name="T29" fmla="*/ 0 h 170"/>
                  <a:gd name="T30" fmla="*/ 0 w 170"/>
                  <a:gd name="T31" fmla="*/ 0 h 170"/>
                  <a:gd name="T32" fmla="*/ 0 w 170"/>
                  <a:gd name="T33" fmla="*/ 0 h 170"/>
                  <a:gd name="T34" fmla="*/ 0 w 170"/>
                  <a:gd name="T35" fmla="*/ 0 h 170"/>
                  <a:gd name="T36" fmla="*/ 0 w 170"/>
                  <a:gd name="T37" fmla="*/ 0 h 170"/>
                  <a:gd name="T38" fmla="*/ 0 w 170"/>
                  <a:gd name="T39" fmla="*/ 0 h 170"/>
                  <a:gd name="T40" fmla="*/ 0 w 170"/>
                  <a:gd name="T41" fmla="*/ 0 h 170"/>
                  <a:gd name="T42" fmla="*/ 0 w 170"/>
                  <a:gd name="T43" fmla="*/ 0 h 170"/>
                  <a:gd name="T44" fmla="*/ 0 w 170"/>
                  <a:gd name="T45" fmla="*/ 0 h 170"/>
                  <a:gd name="T46" fmla="*/ 0 w 170"/>
                  <a:gd name="T47" fmla="*/ 0 h 170"/>
                  <a:gd name="T48" fmla="*/ 0 w 170"/>
                  <a:gd name="T49" fmla="*/ 0 h 170"/>
                  <a:gd name="T50" fmla="*/ 0 w 170"/>
                  <a:gd name="T51" fmla="*/ 0 h 170"/>
                  <a:gd name="T52" fmla="*/ 0 w 170"/>
                  <a:gd name="T53" fmla="*/ 0 h 170"/>
                  <a:gd name="T54" fmla="*/ 0 w 170"/>
                  <a:gd name="T55" fmla="*/ 0 h 170"/>
                  <a:gd name="T56" fmla="*/ 0 w 170"/>
                  <a:gd name="T57" fmla="*/ 0 h 170"/>
                  <a:gd name="T58" fmla="*/ 0 w 170"/>
                  <a:gd name="T59" fmla="*/ 0 h 170"/>
                  <a:gd name="T60" fmla="*/ 0 w 170"/>
                  <a:gd name="T61" fmla="*/ 0 h 170"/>
                  <a:gd name="T62" fmla="*/ 0 w 170"/>
                  <a:gd name="T63" fmla="*/ 0 h 170"/>
                  <a:gd name="T64" fmla="*/ 0 w 170"/>
                  <a:gd name="T65" fmla="*/ 0 h 17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70"/>
                  <a:gd name="T100" fmla="*/ 0 h 170"/>
                  <a:gd name="T101" fmla="*/ 170 w 170"/>
                  <a:gd name="T102" fmla="*/ 170 h 17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70" h="170">
                    <a:moveTo>
                      <a:pt x="84" y="0"/>
                    </a:moveTo>
                    <a:lnTo>
                      <a:pt x="66" y="2"/>
                    </a:lnTo>
                    <a:lnTo>
                      <a:pt x="51" y="6"/>
                    </a:lnTo>
                    <a:lnTo>
                      <a:pt x="37" y="15"/>
                    </a:lnTo>
                    <a:lnTo>
                      <a:pt x="25" y="25"/>
                    </a:lnTo>
                    <a:lnTo>
                      <a:pt x="14" y="39"/>
                    </a:lnTo>
                    <a:lnTo>
                      <a:pt x="6" y="53"/>
                    </a:lnTo>
                    <a:lnTo>
                      <a:pt x="2" y="68"/>
                    </a:lnTo>
                    <a:lnTo>
                      <a:pt x="0" y="86"/>
                    </a:lnTo>
                    <a:lnTo>
                      <a:pt x="2" y="103"/>
                    </a:lnTo>
                    <a:lnTo>
                      <a:pt x="6" y="119"/>
                    </a:lnTo>
                    <a:lnTo>
                      <a:pt x="14" y="133"/>
                    </a:lnTo>
                    <a:lnTo>
                      <a:pt x="25" y="145"/>
                    </a:lnTo>
                    <a:lnTo>
                      <a:pt x="37" y="156"/>
                    </a:lnTo>
                    <a:lnTo>
                      <a:pt x="51" y="164"/>
                    </a:lnTo>
                    <a:lnTo>
                      <a:pt x="66" y="168"/>
                    </a:lnTo>
                    <a:lnTo>
                      <a:pt x="84" y="170"/>
                    </a:lnTo>
                    <a:lnTo>
                      <a:pt x="102" y="168"/>
                    </a:lnTo>
                    <a:lnTo>
                      <a:pt x="117" y="164"/>
                    </a:lnTo>
                    <a:lnTo>
                      <a:pt x="131" y="156"/>
                    </a:lnTo>
                    <a:lnTo>
                      <a:pt x="145" y="145"/>
                    </a:lnTo>
                    <a:lnTo>
                      <a:pt x="154" y="133"/>
                    </a:lnTo>
                    <a:lnTo>
                      <a:pt x="164" y="119"/>
                    </a:lnTo>
                    <a:lnTo>
                      <a:pt x="168" y="103"/>
                    </a:lnTo>
                    <a:lnTo>
                      <a:pt x="170" y="86"/>
                    </a:lnTo>
                    <a:lnTo>
                      <a:pt x="168" y="68"/>
                    </a:lnTo>
                    <a:lnTo>
                      <a:pt x="164" y="53"/>
                    </a:lnTo>
                    <a:lnTo>
                      <a:pt x="154" y="39"/>
                    </a:lnTo>
                    <a:lnTo>
                      <a:pt x="145" y="25"/>
                    </a:lnTo>
                    <a:lnTo>
                      <a:pt x="131" y="15"/>
                    </a:lnTo>
                    <a:lnTo>
                      <a:pt x="117" y="6"/>
                    </a:lnTo>
                    <a:lnTo>
                      <a:pt x="102" y="2"/>
                    </a:lnTo>
                    <a:lnTo>
                      <a:pt x="84"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91" name="Freeform 63"/>
              <p:cNvSpPr>
                <a:spLocks/>
              </p:cNvSpPr>
              <p:nvPr/>
            </p:nvSpPr>
            <p:spPr bwMode="auto">
              <a:xfrm>
                <a:off x="3582" y="2585"/>
                <a:ext cx="30" cy="31"/>
              </a:xfrm>
              <a:custGeom>
                <a:avLst/>
                <a:gdLst>
                  <a:gd name="T0" fmla="*/ 0 w 170"/>
                  <a:gd name="T1" fmla="*/ 0 h 172"/>
                  <a:gd name="T2" fmla="*/ 0 w 170"/>
                  <a:gd name="T3" fmla="*/ 0 h 172"/>
                  <a:gd name="T4" fmla="*/ 0 w 170"/>
                  <a:gd name="T5" fmla="*/ 0 h 172"/>
                  <a:gd name="T6" fmla="*/ 0 w 170"/>
                  <a:gd name="T7" fmla="*/ 0 h 172"/>
                  <a:gd name="T8" fmla="*/ 0 w 170"/>
                  <a:gd name="T9" fmla="*/ 0 h 172"/>
                  <a:gd name="T10" fmla="*/ 0 w 170"/>
                  <a:gd name="T11" fmla="*/ 0 h 172"/>
                  <a:gd name="T12" fmla="*/ 0 w 170"/>
                  <a:gd name="T13" fmla="*/ 0 h 172"/>
                  <a:gd name="T14" fmla="*/ 0 w 170"/>
                  <a:gd name="T15" fmla="*/ 0 h 172"/>
                  <a:gd name="T16" fmla="*/ 0 w 170"/>
                  <a:gd name="T17" fmla="*/ 0 h 172"/>
                  <a:gd name="T18" fmla="*/ 0 w 170"/>
                  <a:gd name="T19" fmla="*/ 0 h 172"/>
                  <a:gd name="T20" fmla="*/ 0 w 170"/>
                  <a:gd name="T21" fmla="*/ 0 h 172"/>
                  <a:gd name="T22" fmla="*/ 0 w 170"/>
                  <a:gd name="T23" fmla="*/ 0 h 172"/>
                  <a:gd name="T24" fmla="*/ 0 w 170"/>
                  <a:gd name="T25" fmla="*/ 0 h 172"/>
                  <a:gd name="T26" fmla="*/ 0 w 170"/>
                  <a:gd name="T27" fmla="*/ 0 h 172"/>
                  <a:gd name="T28" fmla="*/ 0 w 170"/>
                  <a:gd name="T29" fmla="*/ 0 h 172"/>
                  <a:gd name="T30" fmla="*/ 0 w 170"/>
                  <a:gd name="T31" fmla="*/ 0 h 172"/>
                  <a:gd name="T32" fmla="*/ 0 w 170"/>
                  <a:gd name="T33" fmla="*/ 0 h 172"/>
                  <a:gd name="T34" fmla="*/ 0 w 170"/>
                  <a:gd name="T35" fmla="*/ 0 h 172"/>
                  <a:gd name="T36" fmla="*/ 0 w 170"/>
                  <a:gd name="T37" fmla="*/ 0 h 172"/>
                  <a:gd name="T38" fmla="*/ 0 w 170"/>
                  <a:gd name="T39" fmla="*/ 0 h 172"/>
                  <a:gd name="T40" fmla="*/ 0 w 170"/>
                  <a:gd name="T41" fmla="*/ 0 h 172"/>
                  <a:gd name="T42" fmla="*/ 0 w 170"/>
                  <a:gd name="T43" fmla="*/ 0 h 172"/>
                  <a:gd name="T44" fmla="*/ 0 w 170"/>
                  <a:gd name="T45" fmla="*/ 0 h 172"/>
                  <a:gd name="T46" fmla="*/ 0 w 170"/>
                  <a:gd name="T47" fmla="*/ 0 h 172"/>
                  <a:gd name="T48" fmla="*/ 0 w 170"/>
                  <a:gd name="T49" fmla="*/ 0 h 17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70"/>
                  <a:gd name="T76" fmla="*/ 0 h 172"/>
                  <a:gd name="T77" fmla="*/ 170 w 170"/>
                  <a:gd name="T78" fmla="*/ 172 h 17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70" h="172">
                    <a:moveTo>
                      <a:pt x="43" y="12"/>
                    </a:moveTo>
                    <a:lnTo>
                      <a:pt x="18" y="33"/>
                    </a:lnTo>
                    <a:lnTo>
                      <a:pt x="4" y="64"/>
                    </a:lnTo>
                    <a:lnTo>
                      <a:pt x="0" y="96"/>
                    </a:lnTo>
                    <a:lnTo>
                      <a:pt x="12" y="129"/>
                    </a:lnTo>
                    <a:lnTo>
                      <a:pt x="22" y="143"/>
                    </a:lnTo>
                    <a:lnTo>
                      <a:pt x="33" y="154"/>
                    </a:lnTo>
                    <a:lnTo>
                      <a:pt x="47" y="162"/>
                    </a:lnTo>
                    <a:lnTo>
                      <a:pt x="63" y="168"/>
                    </a:lnTo>
                    <a:lnTo>
                      <a:pt x="78" y="172"/>
                    </a:lnTo>
                    <a:lnTo>
                      <a:pt x="96" y="172"/>
                    </a:lnTo>
                    <a:lnTo>
                      <a:pt x="112" y="168"/>
                    </a:lnTo>
                    <a:lnTo>
                      <a:pt x="127" y="160"/>
                    </a:lnTo>
                    <a:lnTo>
                      <a:pt x="153" y="139"/>
                    </a:lnTo>
                    <a:lnTo>
                      <a:pt x="166" y="107"/>
                    </a:lnTo>
                    <a:lnTo>
                      <a:pt x="170" y="76"/>
                    </a:lnTo>
                    <a:lnTo>
                      <a:pt x="159" y="43"/>
                    </a:lnTo>
                    <a:lnTo>
                      <a:pt x="149" y="29"/>
                    </a:lnTo>
                    <a:lnTo>
                      <a:pt x="137" y="17"/>
                    </a:lnTo>
                    <a:lnTo>
                      <a:pt x="123" y="10"/>
                    </a:lnTo>
                    <a:lnTo>
                      <a:pt x="108" y="4"/>
                    </a:lnTo>
                    <a:lnTo>
                      <a:pt x="92" y="0"/>
                    </a:lnTo>
                    <a:lnTo>
                      <a:pt x="75" y="0"/>
                    </a:lnTo>
                    <a:lnTo>
                      <a:pt x="59" y="4"/>
                    </a:lnTo>
                    <a:lnTo>
                      <a:pt x="43" y="12"/>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92" name="Freeform 64"/>
              <p:cNvSpPr>
                <a:spLocks/>
              </p:cNvSpPr>
              <p:nvPr/>
            </p:nvSpPr>
            <p:spPr bwMode="auto">
              <a:xfrm>
                <a:off x="3633" y="2535"/>
                <a:ext cx="30" cy="32"/>
              </a:xfrm>
              <a:custGeom>
                <a:avLst/>
                <a:gdLst>
                  <a:gd name="T0" fmla="*/ 0 w 170"/>
                  <a:gd name="T1" fmla="*/ 0 h 172"/>
                  <a:gd name="T2" fmla="*/ 0 w 170"/>
                  <a:gd name="T3" fmla="*/ 0 h 172"/>
                  <a:gd name="T4" fmla="*/ 0 w 170"/>
                  <a:gd name="T5" fmla="*/ 0 h 172"/>
                  <a:gd name="T6" fmla="*/ 0 w 170"/>
                  <a:gd name="T7" fmla="*/ 0 h 172"/>
                  <a:gd name="T8" fmla="*/ 0 w 170"/>
                  <a:gd name="T9" fmla="*/ 0 h 172"/>
                  <a:gd name="T10" fmla="*/ 0 w 170"/>
                  <a:gd name="T11" fmla="*/ 0 h 172"/>
                  <a:gd name="T12" fmla="*/ 0 w 170"/>
                  <a:gd name="T13" fmla="*/ 0 h 172"/>
                  <a:gd name="T14" fmla="*/ 0 w 170"/>
                  <a:gd name="T15" fmla="*/ 0 h 172"/>
                  <a:gd name="T16" fmla="*/ 0 w 170"/>
                  <a:gd name="T17" fmla="*/ 0 h 172"/>
                  <a:gd name="T18" fmla="*/ 0 w 170"/>
                  <a:gd name="T19" fmla="*/ 0 h 172"/>
                  <a:gd name="T20" fmla="*/ 0 w 170"/>
                  <a:gd name="T21" fmla="*/ 0 h 172"/>
                  <a:gd name="T22" fmla="*/ 0 w 170"/>
                  <a:gd name="T23" fmla="*/ 0 h 172"/>
                  <a:gd name="T24" fmla="*/ 0 w 170"/>
                  <a:gd name="T25" fmla="*/ 0 h 172"/>
                  <a:gd name="T26" fmla="*/ 0 w 170"/>
                  <a:gd name="T27" fmla="*/ 0 h 172"/>
                  <a:gd name="T28" fmla="*/ 0 w 170"/>
                  <a:gd name="T29" fmla="*/ 0 h 172"/>
                  <a:gd name="T30" fmla="*/ 0 w 170"/>
                  <a:gd name="T31" fmla="*/ 0 h 172"/>
                  <a:gd name="T32" fmla="*/ 0 w 170"/>
                  <a:gd name="T33" fmla="*/ 0 h 172"/>
                  <a:gd name="T34" fmla="*/ 0 w 170"/>
                  <a:gd name="T35" fmla="*/ 0 h 172"/>
                  <a:gd name="T36" fmla="*/ 0 w 170"/>
                  <a:gd name="T37" fmla="*/ 0 h 172"/>
                  <a:gd name="T38" fmla="*/ 0 w 170"/>
                  <a:gd name="T39" fmla="*/ 0 h 172"/>
                  <a:gd name="T40" fmla="*/ 0 w 170"/>
                  <a:gd name="T41" fmla="*/ 0 h 172"/>
                  <a:gd name="T42" fmla="*/ 0 w 170"/>
                  <a:gd name="T43" fmla="*/ 0 h 172"/>
                  <a:gd name="T44" fmla="*/ 0 w 170"/>
                  <a:gd name="T45" fmla="*/ 0 h 172"/>
                  <a:gd name="T46" fmla="*/ 0 w 170"/>
                  <a:gd name="T47" fmla="*/ 0 h 172"/>
                  <a:gd name="T48" fmla="*/ 0 w 170"/>
                  <a:gd name="T49" fmla="*/ 0 h 17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70"/>
                  <a:gd name="T76" fmla="*/ 0 h 172"/>
                  <a:gd name="T77" fmla="*/ 170 w 170"/>
                  <a:gd name="T78" fmla="*/ 172 h 17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70" h="172">
                    <a:moveTo>
                      <a:pt x="12" y="43"/>
                    </a:moveTo>
                    <a:lnTo>
                      <a:pt x="0" y="76"/>
                    </a:lnTo>
                    <a:lnTo>
                      <a:pt x="4" y="108"/>
                    </a:lnTo>
                    <a:lnTo>
                      <a:pt x="17" y="139"/>
                    </a:lnTo>
                    <a:lnTo>
                      <a:pt x="43" y="160"/>
                    </a:lnTo>
                    <a:lnTo>
                      <a:pt x="58" y="168"/>
                    </a:lnTo>
                    <a:lnTo>
                      <a:pt x="74" y="172"/>
                    </a:lnTo>
                    <a:lnTo>
                      <a:pt x="92" y="172"/>
                    </a:lnTo>
                    <a:lnTo>
                      <a:pt x="107" y="168"/>
                    </a:lnTo>
                    <a:lnTo>
                      <a:pt x="123" y="162"/>
                    </a:lnTo>
                    <a:lnTo>
                      <a:pt x="137" y="154"/>
                    </a:lnTo>
                    <a:lnTo>
                      <a:pt x="150" y="143"/>
                    </a:lnTo>
                    <a:lnTo>
                      <a:pt x="160" y="129"/>
                    </a:lnTo>
                    <a:lnTo>
                      <a:pt x="170" y="96"/>
                    </a:lnTo>
                    <a:lnTo>
                      <a:pt x="168" y="65"/>
                    </a:lnTo>
                    <a:lnTo>
                      <a:pt x="154" y="33"/>
                    </a:lnTo>
                    <a:lnTo>
                      <a:pt x="129" y="12"/>
                    </a:lnTo>
                    <a:lnTo>
                      <a:pt x="113" y="4"/>
                    </a:lnTo>
                    <a:lnTo>
                      <a:pt x="96" y="0"/>
                    </a:lnTo>
                    <a:lnTo>
                      <a:pt x="80" y="0"/>
                    </a:lnTo>
                    <a:lnTo>
                      <a:pt x="64" y="4"/>
                    </a:lnTo>
                    <a:lnTo>
                      <a:pt x="49" y="10"/>
                    </a:lnTo>
                    <a:lnTo>
                      <a:pt x="33" y="18"/>
                    </a:lnTo>
                    <a:lnTo>
                      <a:pt x="21" y="29"/>
                    </a:lnTo>
                    <a:lnTo>
                      <a:pt x="12" y="43"/>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93" name="Freeform 65"/>
              <p:cNvSpPr>
                <a:spLocks/>
              </p:cNvSpPr>
              <p:nvPr/>
            </p:nvSpPr>
            <p:spPr bwMode="auto">
              <a:xfrm>
                <a:off x="3653" y="2468"/>
                <a:ext cx="31" cy="31"/>
              </a:xfrm>
              <a:custGeom>
                <a:avLst/>
                <a:gdLst>
                  <a:gd name="T0" fmla="*/ 0 w 170"/>
                  <a:gd name="T1" fmla="*/ 0 h 173"/>
                  <a:gd name="T2" fmla="*/ 0 w 170"/>
                  <a:gd name="T3" fmla="*/ 0 h 173"/>
                  <a:gd name="T4" fmla="*/ 0 w 170"/>
                  <a:gd name="T5" fmla="*/ 0 h 173"/>
                  <a:gd name="T6" fmla="*/ 0 w 170"/>
                  <a:gd name="T7" fmla="*/ 0 h 173"/>
                  <a:gd name="T8" fmla="*/ 0 w 170"/>
                  <a:gd name="T9" fmla="*/ 0 h 173"/>
                  <a:gd name="T10" fmla="*/ 0 w 170"/>
                  <a:gd name="T11" fmla="*/ 0 h 173"/>
                  <a:gd name="T12" fmla="*/ 0 w 170"/>
                  <a:gd name="T13" fmla="*/ 0 h 173"/>
                  <a:gd name="T14" fmla="*/ 0 w 170"/>
                  <a:gd name="T15" fmla="*/ 0 h 173"/>
                  <a:gd name="T16" fmla="*/ 0 w 170"/>
                  <a:gd name="T17" fmla="*/ 0 h 173"/>
                  <a:gd name="T18" fmla="*/ 0 w 170"/>
                  <a:gd name="T19" fmla="*/ 0 h 173"/>
                  <a:gd name="T20" fmla="*/ 0 w 170"/>
                  <a:gd name="T21" fmla="*/ 0 h 173"/>
                  <a:gd name="T22" fmla="*/ 0 w 170"/>
                  <a:gd name="T23" fmla="*/ 0 h 173"/>
                  <a:gd name="T24" fmla="*/ 0 w 170"/>
                  <a:gd name="T25" fmla="*/ 0 h 173"/>
                  <a:gd name="T26" fmla="*/ 0 w 170"/>
                  <a:gd name="T27" fmla="*/ 0 h 173"/>
                  <a:gd name="T28" fmla="*/ 0 w 170"/>
                  <a:gd name="T29" fmla="*/ 0 h 173"/>
                  <a:gd name="T30" fmla="*/ 0 w 170"/>
                  <a:gd name="T31" fmla="*/ 0 h 173"/>
                  <a:gd name="T32" fmla="*/ 0 w 170"/>
                  <a:gd name="T33" fmla="*/ 0 h 173"/>
                  <a:gd name="T34" fmla="*/ 0 w 170"/>
                  <a:gd name="T35" fmla="*/ 0 h 173"/>
                  <a:gd name="T36" fmla="*/ 0 w 170"/>
                  <a:gd name="T37" fmla="*/ 0 h 173"/>
                  <a:gd name="T38" fmla="*/ 0 w 170"/>
                  <a:gd name="T39" fmla="*/ 0 h 173"/>
                  <a:gd name="T40" fmla="*/ 0 w 170"/>
                  <a:gd name="T41" fmla="*/ 0 h 173"/>
                  <a:gd name="T42" fmla="*/ 0 w 170"/>
                  <a:gd name="T43" fmla="*/ 0 h 173"/>
                  <a:gd name="T44" fmla="*/ 0 w 170"/>
                  <a:gd name="T45" fmla="*/ 0 h 173"/>
                  <a:gd name="T46" fmla="*/ 0 w 170"/>
                  <a:gd name="T47" fmla="*/ 0 h 173"/>
                  <a:gd name="T48" fmla="*/ 0 w 170"/>
                  <a:gd name="T49" fmla="*/ 0 h 173"/>
                  <a:gd name="T50" fmla="*/ 0 w 170"/>
                  <a:gd name="T51" fmla="*/ 0 h 173"/>
                  <a:gd name="T52" fmla="*/ 0 w 170"/>
                  <a:gd name="T53" fmla="*/ 0 h 173"/>
                  <a:gd name="T54" fmla="*/ 0 w 170"/>
                  <a:gd name="T55" fmla="*/ 0 h 173"/>
                  <a:gd name="T56" fmla="*/ 0 w 170"/>
                  <a:gd name="T57" fmla="*/ 0 h 173"/>
                  <a:gd name="T58" fmla="*/ 0 w 170"/>
                  <a:gd name="T59" fmla="*/ 0 h 173"/>
                  <a:gd name="T60" fmla="*/ 0 w 170"/>
                  <a:gd name="T61" fmla="*/ 0 h 173"/>
                  <a:gd name="T62" fmla="*/ 0 w 170"/>
                  <a:gd name="T63" fmla="*/ 0 h 173"/>
                  <a:gd name="T64" fmla="*/ 0 w 170"/>
                  <a:gd name="T65" fmla="*/ 0 h 17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70"/>
                  <a:gd name="T100" fmla="*/ 0 h 173"/>
                  <a:gd name="T101" fmla="*/ 170 w 170"/>
                  <a:gd name="T102" fmla="*/ 173 h 17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70" h="173">
                    <a:moveTo>
                      <a:pt x="0" y="87"/>
                    </a:moveTo>
                    <a:lnTo>
                      <a:pt x="2" y="104"/>
                    </a:lnTo>
                    <a:lnTo>
                      <a:pt x="6" y="120"/>
                    </a:lnTo>
                    <a:lnTo>
                      <a:pt x="14" y="133"/>
                    </a:lnTo>
                    <a:lnTo>
                      <a:pt x="26" y="147"/>
                    </a:lnTo>
                    <a:lnTo>
                      <a:pt x="37" y="157"/>
                    </a:lnTo>
                    <a:lnTo>
                      <a:pt x="53" y="165"/>
                    </a:lnTo>
                    <a:lnTo>
                      <a:pt x="69" y="171"/>
                    </a:lnTo>
                    <a:lnTo>
                      <a:pt x="86" y="173"/>
                    </a:lnTo>
                    <a:lnTo>
                      <a:pt x="104" y="171"/>
                    </a:lnTo>
                    <a:lnTo>
                      <a:pt x="120" y="165"/>
                    </a:lnTo>
                    <a:lnTo>
                      <a:pt x="133" y="157"/>
                    </a:lnTo>
                    <a:lnTo>
                      <a:pt x="147" y="147"/>
                    </a:lnTo>
                    <a:lnTo>
                      <a:pt x="157" y="133"/>
                    </a:lnTo>
                    <a:lnTo>
                      <a:pt x="165" y="120"/>
                    </a:lnTo>
                    <a:lnTo>
                      <a:pt x="169" y="104"/>
                    </a:lnTo>
                    <a:lnTo>
                      <a:pt x="170" y="87"/>
                    </a:lnTo>
                    <a:lnTo>
                      <a:pt x="169" y="69"/>
                    </a:lnTo>
                    <a:lnTo>
                      <a:pt x="165" y="53"/>
                    </a:lnTo>
                    <a:lnTo>
                      <a:pt x="157" y="40"/>
                    </a:lnTo>
                    <a:lnTo>
                      <a:pt x="147" y="26"/>
                    </a:lnTo>
                    <a:lnTo>
                      <a:pt x="133" y="16"/>
                    </a:lnTo>
                    <a:lnTo>
                      <a:pt x="120" y="6"/>
                    </a:lnTo>
                    <a:lnTo>
                      <a:pt x="104" y="2"/>
                    </a:lnTo>
                    <a:lnTo>
                      <a:pt x="86" y="0"/>
                    </a:lnTo>
                    <a:lnTo>
                      <a:pt x="69" y="2"/>
                    </a:lnTo>
                    <a:lnTo>
                      <a:pt x="53" y="6"/>
                    </a:lnTo>
                    <a:lnTo>
                      <a:pt x="37" y="16"/>
                    </a:lnTo>
                    <a:lnTo>
                      <a:pt x="26" y="26"/>
                    </a:lnTo>
                    <a:lnTo>
                      <a:pt x="14" y="40"/>
                    </a:lnTo>
                    <a:lnTo>
                      <a:pt x="6" y="53"/>
                    </a:lnTo>
                    <a:lnTo>
                      <a:pt x="2" y="69"/>
                    </a:lnTo>
                    <a:lnTo>
                      <a:pt x="0" y="87"/>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94" name="Freeform 66"/>
              <p:cNvSpPr>
                <a:spLocks/>
              </p:cNvSpPr>
              <p:nvPr/>
            </p:nvSpPr>
            <p:spPr bwMode="auto">
              <a:xfrm>
                <a:off x="3636" y="2398"/>
                <a:ext cx="31" cy="31"/>
              </a:xfrm>
              <a:custGeom>
                <a:avLst/>
                <a:gdLst>
                  <a:gd name="T0" fmla="*/ 0 w 173"/>
                  <a:gd name="T1" fmla="*/ 0 h 172"/>
                  <a:gd name="T2" fmla="*/ 0 w 173"/>
                  <a:gd name="T3" fmla="*/ 0 h 172"/>
                  <a:gd name="T4" fmla="*/ 0 w 173"/>
                  <a:gd name="T5" fmla="*/ 0 h 172"/>
                  <a:gd name="T6" fmla="*/ 0 w 173"/>
                  <a:gd name="T7" fmla="*/ 0 h 172"/>
                  <a:gd name="T8" fmla="*/ 0 w 173"/>
                  <a:gd name="T9" fmla="*/ 0 h 172"/>
                  <a:gd name="T10" fmla="*/ 0 w 173"/>
                  <a:gd name="T11" fmla="*/ 0 h 172"/>
                  <a:gd name="T12" fmla="*/ 0 w 173"/>
                  <a:gd name="T13" fmla="*/ 0 h 172"/>
                  <a:gd name="T14" fmla="*/ 0 w 173"/>
                  <a:gd name="T15" fmla="*/ 0 h 172"/>
                  <a:gd name="T16" fmla="*/ 0 w 173"/>
                  <a:gd name="T17" fmla="*/ 0 h 172"/>
                  <a:gd name="T18" fmla="*/ 0 w 173"/>
                  <a:gd name="T19" fmla="*/ 0 h 172"/>
                  <a:gd name="T20" fmla="*/ 0 w 173"/>
                  <a:gd name="T21" fmla="*/ 0 h 172"/>
                  <a:gd name="T22" fmla="*/ 0 w 173"/>
                  <a:gd name="T23" fmla="*/ 0 h 172"/>
                  <a:gd name="T24" fmla="*/ 0 w 173"/>
                  <a:gd name="T25" fmla="*/ 0 h 172"/>
                  <a:gd name="T26" fmla="*/ 0 w 173"/>
                  <a:gd name="T27" fmla="*/ 0 h 172"/>
                  <a:gd name="T28" fmla="*/ 0 w 173"/>
                  <a:gd name="T29" fmla="*/ 0 h 172"/>
                  <a:gd name="T30" fmla="*/ 0 w 173"/>
                  <a:gd name="T31" fmla="*/ 0 h 172"/>
                  <a:gd name="T32" fmla="*/ 0 w 173"/>
                  <a:gd name="T33" fmla="*/ 0 h 172"/>
                  <a:gd name="T34" fmla="*/ 0 w 173"/>
                  <a:gd name="T35" fmla="*/ 0 h 172"/>
                  <a:gd name="T36" fmla="*/ 0 w 173"/>
                  <a:gd name="T37" fmla="*/ 0 h 172"/>
                  <a:gd name="T38" fmla="*/ 0 w 173"/>
                  <a:gd name="T39" fmla="*/ 0 h 172"/>
                  <a:gd name="T40" fmla="*/ 0 w 173"/>
                  <a:gd name="T41" fmla="*/ 0 h 172"/>
                  <a:gd name="T42" fmla="*/ 0 w 173"/>
                  <a:gd name="T43" fmla="*/ 0 h 172"/>
                  <a:gd name="T44" fmla="*/ 0 w 173"/>
                  <a:gd name="T45" fmla="*/ 0 h 172"/>
                  <a:gd name="T46" fmla="*/ 0 w 173"/>
                  <a:gd name="T47" fmla="*/ 0 h 172"/>
                  <a:gd name="T48" fmla="*/ 0 w 173"/>
                  <a:gd name="T49" fmla="*/ 0 h 17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73"/>
                  <a:gd name="T76" fmla="*/ 0 h 172"/>
                  <a:gd name="T77" fmla="*/ 173 w 173"/>
                  <a:gd name="T78" fmla="*/ 172 h 17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73" h="172">
                    <a:moveTo>
                      <a:pt x="12" y="129"/>
                    </a:moveTo>
                    <a:lnTo>
                      <a:pt x="22" y="143"/>
                    </a:lnTo>
                    <a:lnTo>
                      <a:pt x="34" y="155"/>
                    </a:lnTo>
                    <a:lnTo>
                      <a:pt x="49" y="162"/>
                    </a:lnTo>
                    <a:lnTo>
                      <a:pt x="65" y="168"/>
                    </a:lnTo>
                    <a:lnTo>
                      <a:pt x="81" y="172"/>
                    </a:lnTo>
                    <a:lnTo>
                      <a:pt x="96" y="172"/>
                    </a:lnTo>
                    <a:lnTo>
                      <a:pt x="114" y="168"/>
                    </a:lnTo>
                    <a:lnTo>
                      <a:pt x="129" y="160"/>
                    </a:lnTo>
                    <a:lnTo>
                      <a:pt x="155" y="139"/>
                    </a:lnTo>
                    <a:lnTo>
                      <a:pt x="169" y="108"/>
                    </a:lnTo>
                    <a:lnTo>
                      <a:pt x="173" y="76"/>
                    </a:lnTo>
                    <a:lnTo>
                      <a:pt x="161" y="43"/>
                    </a:lnTo>
                    <a:lnTo>
                      <a:pt x="151" y="29"/>
                    </a:lnTo>
                    <a:lnTo>
                      <a:pt x="139" y="18"/>
                    </a:lnTo>
                    <a:lnTo>
                      <a:pt x="124" y="10"/>
                    </a:lnTo>
                    <a:lnTo>
                      <a:pt x="108" y="4"/>
                    </a:lnTo>
                    <a:lnTo>
                      <a:pt x="92" y="0"/>
                    </a:lnTo>
                    <a:lnTo>
                      <a:pt x="77" y="0"/>
                    </a:lnTo>
                    <a:lnTo>
                      <a:pt x="59" y="4"/>
                    </a:lnTo>
                    <a:lnTo>
                      <a:pt x="43" y="12"/>
                    </a:lnTo>
                    <a:lnTo>
                      <a:pt x="18" y="33"/>
                    </a:lnTo>
                    <a:lnTo>
                      <a:pt x="4" y="65"/>
                    </a:lnTo>
                    <a:lnTo>
                      <a:pt x="0" y="96"/>
                    </a:lnTo>
                    <a:lnTo>
                      <a:pt x="12" y="129"/>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95" name="Freeform 67"/>
              <p:cNvSpPr>
                <a:spLocks/>
              </p:cNvSpPr>
              <p:nvPr/>
            </p:nvSpPr>
            <p:spPr bwMode="auto">
              <a:xfrm>
                <a:off x="3587" y="2347"/>
                <a:ext cx="31" cy="31"/>
              </a:xfrm>
              <a:custGeom>
                <a:avLst/>
                <a:gdLst>
                  <a:gd name="T0" fmla="*/ 0 w 172"/>
                  <a:gd name="T1" fmla="*/ 0 h 173"/>
                  <a:gd name="T2" fmla="*/ 0 w 172"/>
                  <a:gd name="T3" fmla="*/ 0 h 173"/>
                  <a:gd name="T4" fmla="*/ 0 w 172"/>
                  <a:gd name="T5" fmla="*/ 0 h 173"/>
                  <a:gd name="T6" fmla="*/ 0 w 172"/>
                  <a:gd name="T7" fmla="*/ 0 h 173"/>
                  <a:gd name="T8" fmla="*/ 0 w 172"/>
                  <a:gd name="T9" fmla="*/ 0 h 173"/>
                  <a:gd name="T10" fmla="*/ 0 w 172"/>
                  <a:gd name="T11" fmla="*/ 0 h 173"/>
                  <a:gd name="T12" fmla="*/ 0 w 172"/>
                  <a:gd name="T13" fmla="*/ 0 h 173"/>
                  <a:gd name="T14" fmla="*/ 0 w 172"/>
                  <a:gd name="T15" fmla="*/ 0 h 173"/>
                  <a:gd name="T16" fmla="*/ 0 w 172"/>
                  <a:gd name="T17" fmla="*/ 0 h 173"/>
                  <a:gd name="T18" fmla="*/ 0 w 172"/>
                  <a:gd name="T19" fmla="*/ 0 h 173"/>
                  <a:gd name="T20" fmla="*/ 0 w 172"/>
                  <a:gd name="T21" fmla="*/ 0 h 173"/>
                  <a:gd name="T22" fmla="*/ 0 w 172"/>
                  <a:gd name="T23" fmla="*/ 0 h 173"/>
                  <a:gd name="T24" fmla="*/ 0 w 172"/>
                  <a:gd name="T25" fmla="*/ 0 h 173"/>
                  <a:gd name="T26" fmla="*/ 0 w 172"/>
                  <a:gd name="T27" fmla="*/ 0 h 173"/>
                  <a:gd name="T28" fmla="*/ 0 w 172"/>
                  <a:gd name="T29" fmla="*/ 0 h 173"/>
                  <a:gd name="T30" fmla="*/ 0 w 172"/>
                  <a:gd name="T31" fmla="*/ 0 h 173"/>
                  <a:gd name="T32" fmla="*/ 0 w 172"/>
                  <a:gd name="T33" fmla="*/ 0 h 173"/>
                  <a:gd name="T34" fmla="*/ 0 w 172"/>
                  <a:gd name="T35" fmla="*/ 0 h 173"/>
                  <a:gd name="T36" fmla="*/ 0 w 172"/>
                  <a:gd name="T37" fmla="*/ 0 h 173"/>
                  <a:gd name="T38" fmla="*/ 0 w 172"/>
                  <a:gd name="T39" fmla="*/ 0 h 173"/>
                  <a:gd name="T40" fmla="*/ 0 w 172"/>
                  <a:gd name="T41" fmla="*/ 0 h 173"/>
                  <a:gd name="T42" fmla="*/ 0 w 172"/>
                  <a:gd name="T43" fmla="*/ 0 h 173"/>
                  <a:gd name="T44" fmla="*/ 0 w 172"/>
                  <a:gd name="T45" fmla="*/ 0 h 173"/>
                  <a:gd name="T46" fmla="*/ 0 w 172"/>
                  <a:gd name="T47" fmla="*/ 0 h 173"/>
                  <a:gd name="T48" fmla="*/ 0 w 172"/>
                  <a:gd name="T49" fmla="*/ 0 h 173"/>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72"/>
                  <a:gd name="T76" fmla="*/ 0 h 173"/>
                  <a:gd name="T77" fmla="*/ 172 w 172"/>
                  <a:gd name="T78" fmla="*/ 173 h 173"/>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72" h="173">
                    <a:moveTo>
                      <a:pt x="43" y="161"/>
                    </a:moveTo>
                    <a:lnTo>
                      <a:pt x="58" y="169"/>
                    </a:lnTo>
                    <a:lnTo>
                      <a:pt x="76" y="173"/>
                    </a:lnTo>
                    <a:lnTo>
                      <a:pt x="91" y="173"/>
                    </a:lnTo>
                    <a:lnTo>
                      <a:pt x="107" y="169"/>
                    </a:lnTo>
                    <a:lnTo>
                      <a:pt x="123" y="163"/>
                    </a:lnTo>
                    <a:lnTo>
                      <a:pt x="138" y="155"/>
                    </a:lnTo>
                    <a:lnTo>
                      <a:pt x="150" y="143"/>
                    </a:lnTo>
                    <a:lnTo>
                      <a:pt x="160" y="130"/>
                    </a:lnTo>
                    <a:lnTo>
                      <a:pt x="172" y="96"/>
                    </a:lnTo>
                    <a:lnTo>
                      <a:pt x="168" y="65"/>
                    </a:lnTo>
                    <a:lnTo>
                      <a:pt x="154" y="34"/>
                    </a:lnTo>
                    <a:lnTo>
                      <a:pt x="129" y="12"/>
                    </a:lnTo>
                    <a:lnTo>
                      <a:pt x="113" y="4"/>
                    </a:lnTo>
                    <a:lnTo>
                      <a:pt x="95" y="0"/>
                    </a:lnTo>
                    <a:lnTo>
                      <a:pt x="80" y="0"/>
                    </a:lnTo>
                    <a:lnTo>
                      <a:pt x="64" y="4"/>
                    </a:lnTo>
                    <a:lnTo>
                      <a:pt x="48" y="10"/>
                    </a:lnTo>
                    <a:lnTo>
                      <a:pt x="33" y="18"/>
                    </a:lnTo>
                    <a:lnTo>
                      <a:pt x="21" y="30"/>
                    </a:lnTo>
                    <a:lnTo>
                      <a:pt x="11" y="43"/>
                    </a:lnTo>
                    <a:lnTo>
                      <a:pt x="0" y="77"/>
                    </a:lnTo>
                    <a:lnTo>
                      <a:pt x="3" y="108"/>
                    </a:lnTo>
                    <a:lnTo>
                      <a:pt x="17" y="139"/>
                    </a:lnTo>
                    <a:lnTo>
                      <a:pt x="43" y="161"/>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grpSp>
        <p:nvGrpSpPr>
          <p:cNvPr id="13323" name="Group 68"/>
          <p:cNvGrpSpPr>
            <a:grpSpLocks/>
          </p:cNvGrpSpPr>
          <p:nvPr/>
        </p:nvGrpSpPr>
        <p:grpSpPr bwMode="auto">
          <a:xfrm>
            <a:off x="6238875" y="5453063"/>
            <a:ext cx="1228725" cy="841375"/>
            <a:chOff x="3730" y="3435"/>
            <a:chExt cx="774" cy="530"/>
          </a:xfrm>
        </p:grpSpPr>
        <p:sp>
          <p:nvSpPr>
            <p:cNvPr id="13352" name="Freeform 69"/>
            <p:cNvSpPr>
              <a:spLocks/>
            </p:cNvSpPr>
            <p:nvPr/>
          </p:nvSpPr>
          <p:spPr bwMode="auto">
            <a:xfrm>
              <a:off x="4301" y="3764"/>
              <a:ext cx="89" cy="141"/>
            </a:xfrm>
            <a:custGeom>
              <a:avLst/>
              <a:gdLst>
                <a:gd name="T0" fmla="*/ 0 w 530"/>
                <a:gd name="T1" fmla="*/ 0 h 849"/>
                <a:gd name="T2" fmla="*/ 0 w 530"/>
                <a:gd name="T3" fmla="*/ 0 h 849"/>
                <a:gd name="T4" fmla="*/ 0 w 530"/>
                <a:gd name="T5" fmla="*/ 0 h 849"/>
                <a:gd name="T6" fmla="*/ 0 w 530"/>
                <a:gd name="T7" fmla="*/ 0 h 849"/>
                <a:gd name="T8" fmla="*/ 0 w 530"/>
                <a:gd name="T9" fmla="*/ 0 h 849"/>
                <a:gd name="T10" fmla="*/ 0 w 530"/>
                <a:gd name="T11" fmla="*/ 0 h 849"/>
                <a:gd name="T12" fmla="*/ 0 w 530"/>
                <a:gd name="T13" fmla="*/ 0 h 849"/>
                <a:gd name="T14" fmla="*/ 0 w 530"/>
                <a:gd name="T15" fmla="*/ 0 h 849"/>
                <a:gd name="T16" fmla="*/ 0 w 530"/>
                <a:gd name="T17" fmla="*/ 0 h 849"/>
                <a:gd name="T18" fmla="*/ 0 w 530"/>
                <a:gd name="T19" fmla="*/ 0 h 849"/>
                <a:gd name="T20" fmla="*/ 0 w 530"/>
                <a:gd name="T21" fmla="*/ 0 h 849"/>
                <a:gd name="T22" fmla="*/ 0 w 530"/>
                <a:gd name="T23" fmla="*/ 0 h 849"/>
                <a:gd name="T24" fmla="*/ 0 w 530"/>
                <a:gd name="T25" fmla="*/ 0 h 849"/>
                <a:gd name="T26" fmla="*/ 0 w 530"/>
                <a:gd name="T27" fmla="*/ 0 h 849"/>
                <a:gd name="T28" fmla="*/ 0 w 530"/>
                <a:gd name="T29" fmla="*/ 0 h 849"/>
                <a:gd name="T30" fmla="*/ 0 w 530"/>
                <a:gd name="T31" fmla="*/ 0 h 849"/>
                <a:gd name="T32" fmla="*/ 0 w 530"/>
                <a:gd name="T33" fmla="*/ 0 h 849"/>
                <a:gd name="T34" fmla="*/ 0 w 530"/>
                <a:gd name="T35" fmla="*/ 0 h 849"/>
                <a:gd name="T36" fmla="*/ 0 w 530"/>
                <a:gd name="T37" fmla="*/ 0 h 849"/>
                <a:gd name="T38" fmla="*/ 0 w 530"/>
                <a:gd name="T39" fmla="*/ 0 h 849"/>
                <a:gd name="T40" fmla="*/ 0 w 530"/>
                <a:gd name="T41" fmla="*/ 0 h 849"/>
                <a:gd name="T42" fmla="*/ 0 w 530"/>
                <a:gd name="T43" fmla="*/ 0 h 849"/>
                <a:gd name="T44" fmla="*/ 0 w 530"/>
                <a:gd name="T45" fmla="*/ 0 h 849"/>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530"/>
                <a:gd name="T70" fmla="*/ 0 h 849"/>
                <a:gd name="T71" fmla="*/ 530 w 530"/>
                <a:gd name="T72" fmla="*/ 849 h 849"/>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530" h="849">
                  <a:moveTo>
                    <a:pt x="302" y="838"/>
                  </a:moveTo>
                  <a:lnTo>
                    <a:pt x="222" y="849"/>
                  </a:lnTo>
                  <a:lnTo>
                    <a:pt x="148" y="821"/>
                  </a:lnTo>
                  <a:lnTo>
                    <a:pt x="81" y="756"/>
                  </a:lnTo>
                  <a:lnTo>
                    <a:pt x="34" y="665"/>
                  </a:lnTo>
                  <a:lnTo>
                    <a:pt x="5" y="551"/>
                  </a:lnTo>
                  <a:lnTo>
                    <a:pt x="0" y="425"/>
                  </a:lnTo>
                  <a:lnTo>
                    <a:pt x="19" y="300"/>
                  </a:lnTo>
                  <a:lnTo>
                    <a:pt x="59" y="184"/>
                  </a:lnTo>
                  <a:lnTo>
                    <a:pt x="118" y="93"/>
                  </a:lnTo>
                  <a:lnTo>
                    <a:pt x="190" y="28"/>
                  </a:lnTo>
                  <a:lnTo>
                    <a:pt x="268" y="0"/>
                  </a:lnTo>
                  <a:lnTo>
                    <a:pt x="346" y="9"/>
                  </a:lnTo>
                  <a:lnTo>
                    <a:pt x="416" y="55"/>
                  </a:lnTo>
                  <a:lnTo>
                    <a:pt x="473" y="133"/>
                  </a:lnTo>
                  <a:lnTo>
                    <a:pt x="513" y="237"/>
                  </a:lnTo>
                  <a:lnTo>
                    <a:pt x="530" y="359"/>
                  </a:lnTo>
                  <a:lnTo>
                    <a:pt x="522" y="484"/>
                  </a:lnTo>
                  <a:lnTo>
                    <a:pt x="494" y="606"/>
                  </a:lnTo>
                  <a:lnTo>
                    <a:pt x="445" y="712"/>
                  </a:lnTo>
                  <a:lnTo>
                    <a:pt x="378" y="790"/>
                  </a:lnTo>
                  <a:lnTo>
                    <a:pt x="302" y="83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53" name="Freeform 70"/>
            <p:cNvSpPr>
              <a:spLocks/>
            </p:cNvSpPr>
            <p:nvPr/>
          </p:nvSpPr>
          <p:spPr bwMode="auto">
            <a:xfrm>
              <a:off x="4170" y="3664"/>
              <a:ext cx="9" cy="7"/>
            </a:xfrm>
            <a:custGeom>
              <a:avLst/>
              <a:gdLst>
                <a:gd name="T0" fmla="*/ 0 w 53"/>
                <a:gd name="T1" fmla="*/ 0 h 43"/>
                <a:gd name="T2" fmla="*/ 0 w 53"/>
                <a:gd name="T3" fmla="*/ 0 h 43"/>
                <a:gd name="T4" fmla="*/ 0 w 53"/>
                <a:gd name="T5" fmla="*/ 0 h 43"/>
                <a:gd name="T6" fmla="*/ 0 w 53"/>
                <a:gd name="T7" fmla="*/ 0 h 43"/>
                <a:gd name="T8" fmla="*/ 0 w 53"/>
                <a:gd name="T9" fmla="*/ 0 h 43"/>
                <a:gd name="T10" fmla="*/ 0 w 53"/>
                <a:gd name="T11" fmla="*/ 0 h 43"/>
                <a:gd name="T12" fmla="*/ 0 60000 65536"/>
                <a:gd name="T13" fmla="*/ 0 60000 65536"/>
                <a:gd name="T14" fmla="*/ 0 60000 65536"/>
                <a:gd name="T15" fmla="*/ 0 60000 65536"/>
                <a:gd name="T16" fmla="*/ 0 60000 65536"/>
                <a:gd name="T17" fmla="*/ 0 60000 65536"/>
                <a:gd name="T18" fmla="*/ 0 w 53"/>
                <a:gd name="T19" fmla="*/ 0 h 43"/>
                <a:gd name="T20" fmla="*/ 53 w 53"/>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53" h="43">
                  <a:moveTo>
                    <a:pt x="53" y="28"/>
                  </a:moveTo>
                  <a:lnTo>
                    <a:pt x="30" y="0"/>
                  </a:lnTo>
                  <a:lnTo>
                    <a:pt x="0" y="26"/>
                  </a:lnTo>
                  <a:lnTo>
                    <a:pt x="9" y="43"/>
                  </a:lnTo>
                  <a:lnTo>
                    <a:pt x="53"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54" name="AutoShape 71"/>
            <p:cNvSpPr>
              <a:spLocks noChangeArrowheads="1"/>
            </p:cNvSpPr>
            <p:nvPr/>
          </p:nvSpPr>
          <p:spPr bwMode="auto">
            <a:xfrm>
              <a:off x="3730" y="3435"/>
              <a:ext cx="774" cy="530"/>
            </a:xfrm>
            <a:prstGeom prst="roundRect">
              <a:avLst>
                <a:gd name="adj" fmla="val 16667"/>
              </a:avLst>
            </a:prstGeom>
            <a:solidFill>
              <a:srgbClr val="C0C0C0"/>
            </a:solidFill>
            <a:ln w="28575" algn="ctr">
              <a:solidFill>
                <a:srgbClr val="C0C0C0"/>
              </a:solidFill>
              <a:round/>
              <a:headEnd/>
              <a:tailEnd/>
            </a:ln>
          </p:spPr>
          <p:txBody>
            <a:bodyPr lIns="0" tIns="0" rIns="0" bIns="0" anchor="ctr">
              <a:spAutoFit/>
            </a:bodyPr>
            <a:lstStyle/>
            <a:p>
              <a:endParaRPr lang="en-US"/>
            </a:p>
          </p:txBody>
        </p:sp>
        <p:sp>
          <p:nvSpPr>
            <p:cNvPr id="13355" name="AutoShape 72"/>
            <p:cNvSpPr>
              <a:spLocks noChangeArrowheads="1"/>
            </p:cNvSpPr>
            <p:nvPr/>
          </p:nvSpPr>
          <p:spPr bwMode="auto">
            <a:xfrm>
              <a:off x="3750" y="3455"/>
              <a:ext cx="735" cy="491"/>
            </a:xfrm>
            <a:prstGeom prst="roundRect">
              <a:avLst>
                <a:gd name="adj" fmla="val 16667"/>
              </a:avLst>
            </a:prstGeom>
            <a:solidFill>
              <a:srgbClr val="FFFFFF"/>
            </a:solidFill>
            <a:ln w="28575" algn="ctr">
              <a:solidFill>
                <a:srgbClr val="C0C0C0"/>
              </a:solidFill>
              <a:round/>
              <a:headEnd/>
              <a:tailEnd/>
            </a:ln>
          </p:spPr>
          <p:txBody>
            <a:bodyPr lIns="0" tIns="0" rIns="0" bIns="0" anchor="ctr">
              <a:spAutoFit/>
            </a:bodyPr>
            <a:lstStyle/>
            <a:p>
              <a:endParaRPr lang="en-US"/>
            </a:p>
          </p:txBody>
        </p:sp>
        <p:sp>
          <p:nvSpPr>
            <p:cNvPr id="13356" name="Freeform 73"/>
            <p:cNvSpPr>
              <a:spLocks/>
            </p:cNvSpPr>
            <p:nvPr/>
          </p:nvSpPr>
          <p:spPr bwMode="auto">
            <a:xfrm>
              <a:off x="3745" y="3499"/>
              <a:ext cx="744" cy="343"/>
            </a:xfrm>
            <a:custGeom>
              <a:avLst/>
              <a:gdLst>
                <a:gd name="T0" fmla="*/ 5 w 1140"/>
                <a:gd name="T1" fmla="*/ 25 h 526"/>
                <a:gd name="T2" fmla="*/ 1 w 1140"/>
                <a:gd name="T3" fmla="*/ 23 h 526"/>
                <a:gd name="T4" fmla="*/ 0 w 1140"/>
                <a:gd name="T5" fmla="*/ 19 h 526"/>
                <a:gd name="T6" fmla="*/ 2 w 1140"/>
                <a:gd name="T7" fmla="*/ 14 h 526"/>
                <a:gd name="T8" fmla="*/ 6 w 1140"/>
                <a:gd name="T9" fmla="*/ 11 h 526"/>
                <a:gd name="T10" fmla="*/ 10 w 1140"/>
                <a:gd name="T11" fmla="*/ 9 h 526"/>
                <a:gd name="T12" fmla="*/ 12 w 1140"/>
                <a:gd name="T13" fmla="*/ 5 h 526"/>
                <a:gd name="T14" fmla="*/ 12 w 1140"/>
                <a:gd name="T15" fmla="*/ 3 h 526"/>
                <a:gd name="T16" fmla="*/ 13 w 1140"/>
                <a:gd name="T17" fmla="*/ 2 h 526"/>
                <a:gd name="T18" fmla="*/ 14 w 1140"/>
                <a:gd name="T19" fmla="*/ 1 h 526"/>
                <a:gd name="T20" fmla="*/ 16 w 1140"/>
                <a:gd name="T21" fmla="*/ 1 h 526"/>
                <a:gd name="T22" fmla="*/ 20 w 1140"/>
                <a:gd name="T23" fmla="*/ 1 h 526"/>
                <a:gd name="T24" fmla="*/ 25 w 1140"/>
                <a:gd name="T25" fmla="*/ 1 h 526"/>
                <a:gd name="T26" fmla="*/ 29 w 1140"/>
                <a:gd name="T27" fmla="*/ 0 h 526"/>
                <a:gd name="T28" fmla="*/ 33 w 1140"/>
                <a:gd name="T29" fmla="*/ 0 h 526"/>
                <a:gd name="T30" fmla="*/ 35 w 1140"/>
                <a:gd name="T31" fmla="*/ 1 h 526"/>
                <a:gd name="T32" fmla="*/ 36 w 1140"/>
                <a:gd name="T33" fmla="*/ 1 h 526"/>
                <a:gd name="T34" fmla="*/ 39 w 1140"/>
                <a:gd name="T35" fmla="*/ 10 h 526"/>
                <a:gd name="T36" fmla="*/ 41 w 1140"/>
                <a:gd name="T37" fmla="*/ 10 h 526"/>
                <a:gd name="T38" fmla="*/ 44 w 1140"/>
                <a:gd name="T39" fmla="*/ 9 h 526"/>
                <a:gd name="T40" fmla="*/ 45 w 1140"/>
                <a:gd name="T41" fmla="*/ 13 h 526"/>
                <a:gd name="T42" fmla="*/ 47 w 1140"/>
                <a:gd name="T43" fmla="*/ 9 h 526"/>
                <a:gd name="T44" fmla="*/ 48 w 1140"/>
                <a:gd name="T45" fmla="*/ 13 h 526"/>
                <a:gd name="T46" fmla="*/ 50 w 1140"/>
                <a:gd name="T47" fmla="*/ 9 h 526"/>
                <a:gd name="T48" fmla="*/ 50 w 1140"/>
                <a:gd name="T49" fmla="*/ 13 h 526"/>
                <a:gd name="T50" fmla="*/ 54 w 1140"/>
                <a:gd name="T51" fmla="*/ 10 h 526"/>
                <a:gd name="T52" fmla="*/ 55 w 1140"/>
                <a:gd name="T53" fmla="*/ 13 h 526"/>
                <a:gd name="T54" fmla="*/ 57 w 1140"/>
                <a:gd name="T55" fmla="*/ 16 h 526"/>
                <a:gd name="T56" fmla="*/ 57 w 1140"/>
                <a:gd name="T57" fmla="*/ 22 h 526"/>
                <a:gd name="T58" fmla="*/ 55 w 1140"/>
                <a:gd name="T59" fmla="*/ 26 h 526"/>
                <a:gd name="T60" fmla="*/ 52 w 1140"/>
                <a:gd name="T61" fmla="*/ 26 h 526"/>
                <a:gd name="T62" fmla="*/ 51 w 1140"/>
                <a:gd name="T63" fmla="*/ 19 h 526"/>
                <a:gd name="T64" fmla="*/ 50 w 1140"/>
                <a:gd name="T65" fmla="*/ 18 h 526"/>
                <a:gd name="T66" fmla="*/ 50 w 1140"/>
                <a:gd name="T67" fmla="*/ 18 h 526"/>
                <a:gd name="T68" fmla="*/ 47 w 1140"/>
                <a:gd name="T69" fmla="*/ 17 h 526"/>
                <a:gd name="T70" fmla="*/ 46 w 1140"/>
                <a:gd name="T71" fmla="*/ 17 h 526"/>
                <a:gd name="T72" fmla="*/ 44 w 1140"/>
                <a:gd name="T73" fmla="*/ 18 h 526"/>
                <a:gd name="T74" fmla="*/ 43 w 1140"/>
                <a:gd name="T75" fmla="*/ 19 h 526"/>
                <a:gd name="T76" fmla="*/ 43 w 1140"/>
                <a:gd name="T77" fmla="*/ 22 h 526"/>
                <a:gd name="T78" fmla="*/ 42 w 1140"/>
                <a:gd name="T79" fmla="*/ 23 h 526"/>
                <a:gd name="T80" fmla="*/ 42 w 1140"/>
                <a:gd name="T81" fmla="*/ 26 h 526"/>
                <a:gd name="T82" fmla="*/ 18 w 1140"/>
                <a:gd name="T83" fmla="*/ 26 h 526"/>
                <a:gd name="T84" fmla="*/ 18 w 1140"/>
                <a:gd name="T85" fmla="*/ 24 h 526"/>
                <a:gd name="T86" fmla="*/ 16 w 1140"/>
                <a:gd name="T87" fmla="*/ 22 h 526"/>
                <a:gd name="T88" fmla="*/ 14 w 1140"/>
                <a:gd name="T89" fmla="*/ 20 h 526"/>
                <a:gd name="T90" fmla="*/ 12 w 1140"/>
                <a:gd name="T91" fmla="*/ 20 h 526"/>
                <a:gd name="T92" fmla="*/ 9 w 1140"/>
                <a:gd name="T93" fmla="*/ 20 h 526"/>
                <a:gd name="T94" fmla="*/ 7 w 1140"/>
                <a:gd name="T95" fmla="*/ 20 h 526"/>
                <a:gd name="T96" fmla="*/ 5 w 1140"/>
                <a:gd name="T97" fmla="*/ 23 h 526"/>
                <a:gd name="T98" fmla="*/ 5 w 1140"/>
                <a:gd name="T99" fmla="*/ 25 h 52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1140"/>
                <a:gd name="T151" fmla="*/ 0 h 526"/>
                <a:gd name="T152" fmla="*/ 1140 w 1140"/>
                <a:gd name="T153" fmla="*/ 526 h 52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1140" h="526">
                  <a:moveTo>
                    <a:pt x="90" y="501"/>
                  </a:moveTo>
                  <a:lnTo>
                    <a:pt x="19" y="463"/>
                  </a:lnTo>
                  <a:lnTo>
                    <a:pt x="0" y="379"/>
                  </a:lnTo>
                  <a:lnTo>
                    <a:pt x="33" y="286"/>
                  </a:lnTo>
                  <a:lnTo>
                    <a:pt x="121" y="219"/>
                  </a:lnTo>
                  <a:lnTo>
                    <a:pt x="213" y="187"/>
                  </a:lnTo>
                  <a:lnTo>
                    <a:pt x="231" y="85"/>
                  </a:lnTo>
                  <a:lnTo>
                    <a:pt x="244" y="55"/>
                  </a:lnTo>
                  <a:lnTo>
                    <a:pt x="261" y="36"/>
                  </a:lnTo>
                  <a:lnTo>
                    <a:pt x="289" y="21"/>
                  </a:lnTo>
                  <a:lnTo>
                    <a:pt x="321" y="12"/>
                  </a:lnTo>
                  <a:lnTo>
                    <a:pt x="402" y="6"/>
                  </a:lnTo>
                  <a:lnTo>
                    <a:pt x="492" y="3"/>
                  </a:lnTo>
                  <a:lnTo>
                    <a:pt x="579" y="0"/>
                  </a:lnTo>
                  <a:lnTo>
                    <a:pt x="652" y="0"/>
                  </a:lnTo>
                  <a:lnTo>
                    <a:pt x="685" y="7"/>
                  </a:lnTo>
                  <a:lnTo>
                    <a:pt x="720" y="22"/>
                  </a:lnTo>
                  <a:lnTo>
                    <a:pt x="774" y="192"/>
                  </a:lnTo>
                  <a:lnTo>
                    <a:pt x="822" y="204"/>
                  </a:lnTo>
                  <a:lnTo>
                    <a:pt x="873" y="181"/>
                  </a:lnTo>
                  <a:lnTo>
                    <a:pt x="886" y="256"/>
                  </a:lnTo>
                  <a:lnTo>
                    <a:pt x="928" y="180"/>
                  </a:lnTo>
                  <a:lnTo>
                    <a:pt x="946" y="252"/>
                  </a:lnTo>
                  <a:lnTo>
                    <a:pt x="988" y="187"/>
                  </a:lnTo>
                  <a:lnTo>
                    <a:pt x="1000" y="252"/>
                  </a:lnTo>
                  <a:lnTo>
                    <a:pt x="1056" y="195"/>
                  </a:lnTo>
                  <a:lnTo>
                    <a:pt x="1077" y="262"/>
                  </a:lnTo>
                  <a:lnTo>
                    <a:pt x="1140" y="327"/>
                  </a:lnTo>
                  <a:lnTo>
                    <a:pt x="1134" y="429"/>
                  </a:lnTo>
                  <a:lnTo>
                    <a:pt x="1078" y="513"/>
                  </a:lnTo>
                  <a:lnTo>
                    <a:pt x="1021" y="519"/>
                  </a:lnTo>
                  <a:lnTo>
                    <a:pt x="1008" y="384"/>
                  </a:lnTo>
                  <a:lnTo>
                    <a:pt x="996" y="364"/>
                  </a:lnTo>
                  <a:lnTo>
                    <a:pt x="982" y="351"/>
                  </a:lnTo>
                  <a:lnTo>
                    <a:pt x="937" y="336"/>
                  </a:lnTo>
                  <a:lnTo>
                    <a:pt x="901" y="340"/>
                  </a:lnTo>
                  <a:lnTo>
                    <a:pt x="882" y="352"/>
                  </a:lnTo>
                  <a:lnTo>
                    <a:pt x="858" y="381"/>
                  </a:lnTo>
                  <a:lnTo>
                    <a:pt x="847" y="418"/>
                  </a:lnTo>
                  <a:lnTo>
                    <a:pt x="841" y="463"/>
                  </a:lnTo>
                  <a:lnTo>
                    <a:pt x="843" y="523"/>
                  </a:lnTo>
                  <a:lnTo>
                    <a:pt x="354" y="526"/>
                  </a:lnTo>
                  <a:lnTo>
                    <a:pt x="346" y="477"/>
                  </a:lnTo>
                  <a:lnTo>
                    <a:pt x="324" y="430"/>
                  </a:lnTo>
                  <a:lnTo>
                    <a:pt x="289" y="405"/>
                  </a:lnTo>
                  <a:lnTo>
                    <a:pt x="238" y="388"/>
                  </a:lnTo>
                  <a:lnTo>
                    <a:pt x="184" y="391"/>
                  </a:lnTo>
                  <a:lnTo>
                    <a:pt x="136" y="412"/>
                  </a:lnTo>
                  <a:lnTo>
                    <a:pt x="100" y="456"/>
                  </a:lnTo>
                  <a:lnTo>
                    <a:pt x="90" y="501"/>
                  </a:lnTo>
                  <a:close/>
                </a:path>
              </a:pathLst>
            </a:custGeom>
            <a:solidFill>
              <a:srgbClr val="C0C0C0"/>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3357" name="Freeform 74"/>
            <p:cNvSpPr>
              <a:spLocks/>
            </p:cNvSpPr>
            <p:nvPr/>
          </p:nvSpPr>
          <p:spPr bwMode="auto">
            <a:xfrm>
              <a:off x="3920" y="3536"/>
              <a:ext cx="123" cy="133"/>
            </a:xfrm>
            <a:custGeom>
              <a:avLst/>
              <a:gdLst>
                <a:gd name="T0" fmla="*/ 0 w 189"/>
                <a:gd name="T1" fmla="*/ 10 h 204"/>
                <a:gd name="T2" fmla="*/ 1 w 189"/>
                <a:gd name="T3" fmla="*/ 3 h 204"/>
                <a:gd name="T4" fmla="*/ 1 w 189"/>
                <a:gd name="T5" fmla="*/ 2 h 204"/>
                <a:gd name="T6" fmla="*/ 2 w 189"/>
                <a:gd name="T7" fmla="*/ 1 h 204"/>
                <a:gd name="T8" fmla="*/ 3 w 189"/>
                <a:gd name="T9" fmla="*/ 1 h 204"/>
                <a:gd name="T10" fmla="*/ 5 w 189"/>
                <a:gd name="T11" fmla="*/ 1 h 204"/>
                <a:gd name="T12" fmla="*/ 9 w 189"/>
                <a:gd name="T13" fmla="*/ 0 h 204"/>
                <a:gd name="T14" fmla="*/ 9 w 189"/>
                <a:gd name="T15" fmla="*/ 10 h 204"/>
                <a:gd name="T16" fmla="*/ 0 w 189"/>
                <a:gd name="T17" fmla="*/ 10 h 20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89"/>
                <a:gd name="T28" fmla="*/ 0 h 204"/>
                <a:gd name="T29" fmla="*/ 189 w 189"/>
                <a:gd name="T30" fmla="*/ 204 h 20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89" h="204">
                  <a:moveTo>
                    <a:pt x="0" y="195"/>
                  </a:moveTo>
                  <a:lnTo>
                    <a:pt x="15" y="69"/>
                  </a:lnTo>
                  <a:lnTo>
                    <a:pt x="29" y="45"/>
                  </a:lnTo>
                  <a:lnTo>
                    <a:pt x="41" y="30"/>
                  </a:lnTo>
                  <a:lnTo>
                    <a:pt x="63" y="16"/>
                  </a:lnTo>
                  <a:lnTo>
                    <a:pt x="89" y="9"/>
                  </a:lnTo>
                  <a:lnTo>
                    <a:pt x="189" y="0"/>
                  </a:lnTo>
                  <a:lnTo>
                    <a:pt x="189" y="204"/>
                  </a:lnTo>
                  <a:lnTo>
                    <a:pt x="0" y="195"/>
                  </a:lnTo>
                  <a:close/>
                </a:path>
              </a:pathLst>
            </a:custGeom>
            <a:solidFill>
              <a:schemeClr val="tx1"/>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3358" name="Freeform 75"/>
            <p:cNvSpPr>
              <a:spLocks/>
            </p:cNvSpPr>
            <p:nvPr/>
          </p:nvSpPr>
          <p:spPr bwMode="auto">
            <a:xfrm>
              <a:off x="4065" y="3533"/>
              <a:ext cx="164" cy="139"/>
            </a:xfrm>
            <a:custGeom>
              <a:avLst/>
              <a:gdLst>
                <a:gd name="T0" fmla="*/ 1 w 252"/>
                <a:gd name="T1" fmla="*/ 10 h 213"/>
                <a:gd name="T2" fmla="*/ 0 w 252"/>
                <a:gd name="T3" fmla="*/ 0 h 213"/>
                <a:gd name="T4" fmla="*/ 10 w 252"/>
                <a:gd name="T5" fmla="*/ 0 h 213"/>
                <a:gd name="T6" fmla="*/ 13 w 252"/>
                <a:gd name="T7" fmla="*/ 8 h 213"/>
                <a:gd name="T8" fmla="*/ 10 w 252"/>
                <a:gd name="T9" fmla="*/ 10 h 213"/>
                <a:gd name="T10" fmla="*/ 5 w 252"/>
                <a:gd name="T11" fmla="*/ 10 h 213"/>
                <a:gd name="T12" fmla="*/ 1 w 252"/>
                <a:gd name="T13" fmla="*/ 10 h 213"/>
                <a:gd name="T14" fmla="*/ 0 60000 65536"/>
                <a:gd name="T15" fmla="*/ 0 60000 65536"/>
                <a:gd name="T16" fmla="*/ 0 60000 65536"/>
                <a:gd name="T17" fmla="*/ 0 60000 65536"/>
                <a:gd name="T18" fmla="*/ 0 60000 65536"/>
                <a:gd name="T19" fmla="*/ 0 60000 65536"/>
                <a:gd name="T20" fmla="*/ 0 60000 65536"/>
                <a:gd name="T21" fmla="*/ 0 w 252"/>
                <a:gd name="T22" fmla="*/ 0 h 213"/>
                <a:gd name="T23" fmla="*/ 252 w 252"/>
                <a:gd name="T24" fmla="*/ 213 h 21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52" h="213">
                  <a:moveTo>
                    <a:pt x="3" y="207"/>
                  </a:moveTo>
                  <a:lnTo>
                    <a:pt x="0" y="0"/>
                  </a:lnTo>
                  <a:lnTo>
                    <a:pt x="210" y="0"/>
                  </a:lnTo>
                  <a:lnTo>
                    <a:pt x="252" y="149"/>
                  </a:lnTo>
                  <a:lnTo>
                    <a:pt x="215" y="191"/>
                  </a:lnTo>
                  <a:lnTo>
                    <a:pt x="99" y="213"/>
                  </a:lnTo>
                  <a:lnTo>
                    <a:pt x="3" y="207"/>
                  </a:lnTo>
                  <a:close/>
                </a:path>
              </a:pathLst>
            </a:custGeom>
            <a:solidFill>
              <a:schemeClr val="tx1"/>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3359" name="Freeform 76"/>
            <p:cNvSpPr>
              <a:spLocks/>
            </p:cNvSpPr>
            <p:nvPr/>
          </p:nvSpPr>
          <p:spPr bwMode="auto">
            <a:xfrm>
              <a:off x="4173" y="3596"/>
              <a:ext cx="46" cy="65"/>
            </a:xfrm>
            <a:custGeom>
              <a:avLst/>
              <a:gdLst>
                <a:gd name="T0" fmla="*/ 0 w 276"/>
                <a:gd name="T1" fmla="*/ 0 h 388"/>
                <a:gd name="T2" fmla="*/ 0 w 276"/>
                <a:gd name="T3" fmla="*/ 0 h 388"/>
                <a:gd name="T4" fmla="*/ 0 w 276"/>
                <a:gd name="T5" fmla="*/ 0 h 388"/>
                <a:gd name="T6" fmla="*/ 0 w 276"/>
                <a:gd name="T7" fmla="*/ 0 h 388"/>
                <a:gd name="T8" fmla="*/ 0 w 276"/>
                <a:gd name="T9" fmla="*/ 0 h 388"/>
                <a:gd name="T10" fmla="*/ 0 w 276"/>
                <a:gd name="T11" fmla="*/ 0 h 388"/>
                <a:gd name="T12" fmla="*/ 0 w 276"/>
                <a:gd name="T13" fmla="*/ 0 h 388"/>
                <a:gd name="T14" fmla="*/ 0 w 276"/>
                <a:gd name="T15" fmla="*/ 0 h 388"/>
                <a:gd name="T16" fmla="*/ 0 w 276"/>
                <a:gd name="T17" fmla="*/ 0 h 388"/>
                <a:gd name="T18" fmla="*/ 0 w 276"/>
                <a:gd name="T19" fmla="*/ 0 h 388"/>
                <a:gd name="T20" fmla="*/ 0 w 276"/>
                <a:gd name="T21" fmla="*/ 0 h 388"/>
                <a:gd name="T22" fmla="*/ 0 w 276"/>
                <a:gd name="T23" fmla="*/ 0 h 388"/>
                <a:gd name="T24" fmla="*/ 0 w 276"/>
                <a:gd name="T25" fmla="*/ 0 h 388"/>
                <a:gd name="T26" fmla="*/ 0 w 276"/>
                <a:gd name="T27" fmla="*/ 0 h 388"/>
                <a:gd name="T28" fmla="*/ 0 w 276"/>
                <a:gd name="T29" fmla="*/ 0 h 388"/>
                <a:gd name="T30" fmla="*/ 0 w 276"/>
                <a:gd name="T31" fmla="*/ 0 h 388"/>
                <a:gd name="T32" fmla="*/ 0 w 276"/>
                <a:gd name="T33" fmla="*/ 0 h 388"/>
                <a:gd name="T34" fmla="*/ 0 w 276"/>
                <a:gd name="T35" fmla="*/ 0 h 388"/>
                <a:gd name="T36" fmla="*/ 0 w 276"/>
                <a:gd name="T37" fmla="*/ 0 h 388"/>
                <a:gd name="T38" fmla="*/ 0 w 276"/>
                <a:gd name="T39" fmla="*/ 0 h 388"/>
                <a:gd name="T40" fmla="*/ 0 w 276"/>
                <a:gd name="T41" fmla="*/ 0 h 388"/>
                <a:gd name="T42" fmla="*/ 0 w 276"/>
                <a:gd name="T43" fmla="*/ 0 h 388"/>
                <a:gd name="T44" fmla="*/ 0 w 276"/>
                <a:gd name="T45" fmla="*/ 0 h 388"/>
                <a:gd name="T46" fmla="*/ 0 w 276"/>
                <a:gd name="T47" fmla="*/ 0 h 388"/>
                <a:gd name="T48" fmla="*/ 0 w 276"/>
                <a:gd name="T49" fmla="*/ 0 h 388"/>
                <a:gd name="T50" fmla="*/ 0 w 276"/>
                <a:gd name="T51" fmla="*/ 0 h 388"/>
                <a:gd name="T52" fmla="*/ 0 w 276"/>
                <a:gd name="T53" fmla="*/ 0 h 388"/>
                <a:gd name="T54" fmla="*/ 0 w 276"/>
                <a:gd name="T55" fmla="*/ 0 h 388"/>
                <a:gd name="T56" fmla="*/ 0 w 276"/>
                <a:gd name="T57" fmla="*/ 0 h 388"/>
                <a:gd name="T58" fmla="*/ 0 w 276"/>
                <a:gd name="T59" fmla="*/ 0 h 388"/>
                <a:gd name="T60" fmla="*/ 0 w 276"/>
                <a:gd name="T61" fmla="*/ 0 h 388"/>
                <a:gd name="T62" fmla="*/ 0 w 276"/>
                <a:gd name="T63" fmla="*/ 0 h 388"/>
                <a:gd name="T64" fmla="*/ 0 w 276"/>
                <a:gd name="T65" fmla="*/ 0 h 388"/>
                <a:gd name="T66" fmla="*/ 0 w 276"/>
                <a:gd name="T67" fmla="*/ 0 h 388"/>
                <a:gd name="T68" fmla="*/ 0 w 276"/>
                <a:gd name="T69" fmla="*/ 0 h 388"/>
                <a:gd name="T70" fmla="*/ 0 w 276"/>
                <a:gd name="T71" fmla="*/ 0 h 388"/>
                <a:gd name="T72" fmla="*/ 0 w 276"/>
                <a:gd name="T73" fmla="*/ 0 h 388"/>
                <a:gd name="T74" fmla="*/ 0 w 276"/>
                <a:gd name="T75" fmla="*/ 0 h 388"/>
                <a:gd name="T76" fmla="*/ 0 w 276"/>
                <a:gd name="T77" fmla="*/ 0 h 388"/>
                <a:gd name="T78" fmla="*/ 0 w 276"/>
                <a:gd name="T79" fmla="*/ 0 h 388"/>
                <a:gd name="T80" fmla="*/ 0 w 276"/>
                <a:gd name="T81" fmla="*/ 0 h 388"/>
                <a:gd name="T82" fmla="*/ 0 w 276"/>
                <a:gd name="T83" fmla="*/ 0 h 388"/>
                <a:gd name="T84" fmla="*/ 0 w 276"/>
                <a:gd name="T85" fmla="*/ 0 h 388"/>
                <a:gd name="T86" fmla="*/ 0 w 276"/>
                <a:gd name="T87" fmla="*/ 0 h 388"/>
                <a:gd name="T88" fmla="*/ 0 w 276"/>
                <a:gd name="T89" fmla="*/ 0 h 388"/>
                <a:gd name="T90" fmla="*/ 0 w 276"/>
                <a:gd name="T91" fmla="*/ 0 h 388"/>
                <a:gd name="T92" fmla="*/ 0 w 276"/>
                <a:gd name="T93" fmla="*/ 0 h 388"/>
                <a:gd name="T94" fmla="*/ 0 w 276"/>
                <a:gd name="T95" fmla="*/ 0 h 388"/>
                <a:gd name="T96" fmla="*/ 0 w 276"/>
                <a:gd name="T97" fmla="*/ 0 h 388"/>
                <a:gd name="T98" fmla="*/ 0 w 276"/>
                <a:gd name="T99" fmla="*/ 0 h 388"/>
                <a:gd name="T100" fmla="*/ 0 w 276"/>
                <a:gd name="T101" fmla="*/ 0 h 388"/>
                <a:gd name="T102" fmla="*/ 0 w 276"/>
                <a:gd name="T103" fmla="*/ 0 h 388"/>
                <a:gd name="T104" fmla="*/ 0 w 276"/>
                <a:gd name="T105" fmla="*/ 0 h 388"/>
                <a:gd name="T106" fmla="*/ 0 w 276"/>
                <a:gd name="T107" fmla="*/ 0 h 388"/>
                <a:gd name="T108" fmla="*/ 0 w 276"/>
                <a:gd name="T109" fmla="*/ 0 h 38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276"/>
                <a:gd name="T166" fmla="*/ 0 h 388"/>
                <a:gd name="T167" fmla="*/ 276 w 276"/>
                <a:gd name="T168" fmla="*/ 388 h 38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276" h="388">
                  <a:moveTo>
                    <a:pt x="14" y="325"/>
                  </a:moveTo>
                  <a:lnTo>
                    <a:pt x="6" y="304"/>
                  </a:lnTo>
                  <a:lnTo>
                    <a:pt x="0" y="262"/>
                  </a:lnTo>
                  <a:lnTo>
                    <a:pt x="2" y="217"/>
                  </a:lnTo>
                  <a:lnTo>
                    <a:pt x="12" y="171"/>
                  </a:lnTo>
                  <a:lnTo>
                    <a:pt x="29" y="125"/>
                  </a:lnTo>
                  <a:lnTo>
                    <a:pt x="52" y="84"/>
                  </a:lnTo>
                  <a:lnTo>
                    <a:pt x="80" y="49"/>
                  </a:lnTo>
                  <a:lnTo>
                    <a:pt x="113" y="23"/>
                  </a:lnTo>
                  <a:lnTo>
                    <a:pt x="145" y="6"/>
                  </a:lnTo>
                  <a:lnTo>
                    <a:pt x="179" y="0"/>
                  </a:lnTo>
                  <a:lnTo>
                    <a:pt x="208" y="6"/>
                  </a:lnTo>
                  <a:lnTo>
                    <a:pt x="236" y="23"/>
                  </a:lnTo>
                  <a:lnTo>
                    <a:pt x="255" y="49"/>
                  </a:lnTo>
                  <a:lnTo>
                    <a:pt x="268" y="84"/>
                  </a:lnTo>
                  <a:lnTo>
                    <a:pt x="276" y="125"/>
                  </a:lnTo>
                  <a:lnTo>
                    <a:pt x="274" y="171"/>
                  </a:lnTo>
                  <a:lnTo>
                    <a:pt x="265" y="219"/>
                  </a:lnTo>
                  <a:lnTo>
                    <a:pt x="248" y="264"/>
                  </a:lnTo>
                  <a:lnTo>
                    <a:pt x="225" y="304"/>
                  </a:lnTo>
                  <a:lnTo>
                    <a:pt x="196" y="340"/>
                  </a:lnTo>
                  <a:lnTo>
                    <a:pt x="164" y="367"/>
                  </a:lnTo>
                  <a:lnTo>
                    <a:pt x="130" y="382"/>
                  </a:lnTo>
                  <a:lnTo>
                    <a:pt x="97" y="388"/>
                  </a:lnTo>
                  <a:lnTo>
                    <a:pt x="67" y="382"/>
                  </a:lnTo>
                  <a:lnTo>
                    <a:pt x="40" y="365"/>
                  </a:lnTo>
                  <a:lnTo>
                    <a:pt x="19" y="340"/>
                  </a:lnTo>
                  <a:lnTo>
                    <a:pt x="57" y="319"/>
                  </a:lnTo>
                  <a:lnTo>
                    <a:pt x="80" y="335"/>
                  </a:lnTo>
                  <a:lnTo>
                    <a:pt x="103" y="340"/>
                  </a:lnTo>
                  <a:lnTo>
                    <a:pt x="128" y="338"/>
                  </a:lnTo>
                  <a:lnTo>
                    <a:pt x="152" y="327"/>
                  </a:lnTo>
                  <a:lnTo>
                    <a:pt x="177" y="308"/>
                  </a:lnTo>
                  <a:lnTo>
                    <a:pt x="200" y="283"/>
                  </a:lnTo>
                  <a:lnTo>
                    <a:pt x="217" y="253"/>
                  </a:lnTo>
                  <a:lnTo>
                    <a:pt x="232" y="219"/>
                  </a:lnTo>
                  <a:lnTo>
                    <a:pt x="240" y="183"/>
                  </a:lnTo>
                  <a:lnTo>
                    <a:pt x="242" y="148"/>
                  </a:lnTo>
                  <a:lnTo>
                    <a:pt x="238" y="116"/>
                  </a:lnTo>
                  <a:lnTo>
                    <a:pt x="229" y="89"/>
                  </a:lnTo>
                  <a:lnTo>
                    <a:pt x="213" y="68"/>
                  </a:lnTo>
                  <a:lnTo>
                    <a:pt x="194" y="53"/>
                  </a:lnTo>
                  <a:lnTo>
                    <a:pt x="173" y="49"/>
                  </a:lnTo>
                  <a:lnTo>
                    <a:pt x="147" y="51"/>
                  </a:lnTo>
                  <a:lnTo>
                    <a:pt x="122" y="63"/>
                  </a:lnTo>
                  <a:lnTo>
                    <a:pt x="99" y="82"/>
                  </a:lnTo>
                  <a:lnTo>
                    <a:pt x="76" y="106"/>
                  </a:lnTo>
                  <a:lnTo>
                    <a:pt x="59" y="137"/>
                  </a:lnTo>
                  <a:lnTo>
                    <a:pt x="44" y="171"/>
                  </a:lnTo>
                  <a:lnTo>
                    <a:pt x="35" y="205"/>
                  </a:lnTo>
                  <a:lnTo>
                    <a:pt x="33" y="240"/>
                  </a:lnTo>
                  <a:lnTo>
                    <a:pt x="37" y="272"/>
                  </a:lnTo>
                  <a:lnTo>
                    <a:pt x="48" y="304"/>
                  </a:lnTo>
                  <a:lnTo>
                    <a:pt x="14" y="3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60" name="Freeform 77"/>
            <p:cNvSpPr>
              <a:spLocks/>
            </p:cNvSpPr>
            <p:nvPr/>
          </p:nvSpPr>
          <p:spPr bwMode="auto">
            <a:xfrm>
              <a:off x="4175" y="3645"/>
              <a:ext cx="9" cy="6"/>
            </a:xfrm>
            <a:custGeom>
              <a:avLst/>
              <a:gdLst>
                <a:gd name="T0" fmla="*/ 0 w 53"/>
                <a:gd name="T1" fmla="*/ 0 h 43"/>
                <a:gd name="T2" fmla="*/ 0 w 53"/>
                <a:gd name="T3" fmla="*/ 0 h 43"/>
                <a:gd name="T4" fmla="*/ 0 w 53"/>
                <a:gd name="T5" fmla="*/ 0 h 43"/>
                <a:gd name="T6" fmla="*/ 0 w 53"/>
                <a:gd name="T7" fmla="*/ 0 h 43"/>
                <a:gd name="T8" fmla="*/ 0 w 53"/>
                <a:gd name="T9" fmla="*/ 0 h 43"/>
                <a:gd name="T10" fmla="*/ 0 w 53"/>
                <a:gd name="T11" fmla="*/ 0 h 43"/>
                <a:gd name="T12" fmla="*/ 0 60000 65536"/>
                <a:gd name="T13" fmla="*/ 0 60000 65536"/>
                <a:gd name="T14" fmla="*/ 0 60000 65536"/>
                <a:gd name="T15" fmla="*/ 0 60000 65536"/>
                <a:gd name="T16" fmla="*/ 0 60000 65536"/>
                <a:gd name="T17" fmla="*/ 0 60000 65536"/>
                <a:gd name="T18" fmla="*/ 0 w 53"/>
                <a:gd name="T19" fmla="*/ 0 h 43"/>
                <a:gd name="T20" fmla="*/ 53 w 53"/>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53" h="43">
                  <a:moveTo>
                    <a:pt x="53" y="28"/>
                  </a:moveTo>
                  <a:lnTo>
                    <a:pt x="30" y="0"/>
                  </a:lnTo>
                  <a:lnTo>
                    <a:pt x="0" y="26"/>
                  </a:lnTo>
                  <a:lnTo>
                    <a:pt x="9" y="43"/>
                  </a:lnTo>
                  <a:lnTo>
                    <a:pt x="53"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61" name="Freeform 78"/>
            <p:cNvSpPr>
              <a:spLocks/>
            </p:cNvSpPr>
            <p:nvPr/>
          </p:nvSpPr>
          <p:spPr bwMode="auto">
            <a:xfrm>
              <a:off x="4180" y="3614"/>
              <a:ext cx="34" cy="24"/>
            </a:xfrm>
            <a:custGeom>
              <a:avLst/>
              <a:gdLst>
                <a:gd name="T0" fmla="*/ 0 w 202"/>
                <a:gd name="T1" fmla="*/ 0 h 141"/>
                <a:gd name="T2" fmla="*/ 0 w 202"/>
                <a:gd name="T3" fmla="*/ 0 h 141"/>
                <a:gd name="T4" fmla="*/ 0 w 202"/>
                <a:gd name="T5" fmla="*/ 0 h 141"/>
                <a:gd name="T6" fmla="*/ 0 w 202"/>
                <a:gd name="T7" fmla="*/ 0 h 141"/>
                <a:gd name="T8" fmla="*/ 0 w 202"/>
                <a:gd name="T9" fmla="*/ 0 h 141"/>
                <a:gd name="T10" fmla="*/ 0 w 202"/>
                <a:gd name="T11" fmla="*/ 0 h 141"/>
                <a:gd name="T12" fmla="*/ 0 w 202"/>
                <a:gd name="T13" fmla="*/ 0 h 141"/>
                <a:gd name="T14" fmla="*/ 0 60000 65536"/>
                <a:gd name="T15" fmla="*/ 0 60000 65536"/>
                <a:gd name="T16" fmla="*/ 0 60000 65536"/>
                <a:gd name="T17" fmla="*/ 0 60000 65536"/>
                <a:gd name="T18" fmla="*/ 0 60000 65536"/>
                <a:gd name="T19" fmla="*/ 0 60000 65536"/>
                <a:gd name="T20" fmla="*/ 0 60000 65536"/>
                <a:gd name="T21" fmla="*/ 0 w 202"/>
                <a:gd name="T22" fmla="*/ 0 h 141"/>
                <a:gd name="T23" fmla="*/ 202 w 202"/>
                <a:gd name="T24" fmla="*/ 141 h 14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2" h="141">
                  <a:moveTo>
                    <a:pt x="202" y="78"/>
                  </a:moveTo>
                  <a:lnTo>
                    <a:pt x="23" y="0"/>
                  </a:lnTo>
                  <a:lnTo>
                    <a:pt x="0" y="38"/>
                  </a:lnTo>
                  <a:lnTo>
                    <a:pt x="71" y="141"/>
                  </a:lnTo>
                  <a:lnTo>
                    <a:pt x="202" y="122"/>
                  </a:lnTo>
                  <a:lnTo>
                    <a:pt x="202" y="7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62" name="Freeform 79"/>
            <p:cNvSpPr>
              <a:spLocks/>
            </p:cNvSpPr>
            <p:nvPr/>
          </p:nvSpPr>
          <p:spPr bwMode="auto">
            <a:xfrm>
              <a:off x="4055" y="3629"/>
              <a:ext cx="200" cy="189"/>
            </a:xfrm>
            <a:custGeom>
              <a:avLst/>
              <a:gdLst>
                <a:gd name="T0" fmla="*/ 0 w 306"/>
                <a:gd name="T1" fmla="*/ 3 h 290"/>
                <a:gd name="T2" fmla="*/ 1 w 306"/>
                <a:gd name="T3" fmla="*/ 14 h 290"/>
                <a:gd name="T4" fmla="*/ 14 w 306"/>
                <a:gd name="T5" fmla="*/ 14 h 290"/>
                <a:gd name="T6" fmla="*/ 15 w 306"/>
                <a:gd name="T7" fmla="*/ 14 h 290"/>
                <a:gd name="T8" fmla="*/ 16 w 306"/>
                <a:gd name="T9" fmla="*/ 12 h 290"/>
                <a:gd name="T10" fmla="*/ 15 w 306"/>
                <a:gd name="T11" fmla="*/ 2 h 290"/>
                <a:gd name="T12" fmla="*/ 14 w 306"/>
                <a:gd name="T13" fmla="*/ 0 h 290"/>
                <a:gd name="T14" fmla="*/ 0 60000 65536"/>
                <a:gd name="T15" fmla="*/ 0 60000 65536"/>
                <a:gd name="T16" fmla="*/ 0 60000 65536"/>
                <a:gd name="T17" fmla="*/ 0 60000 65536"/>
                <a:gd name="T18" fmla="*/ 0 60000 65536"/>
                <a:gd name="T19" fmla="*/ 0 60000 65536"/>
                <a:gd name="T20" fmla="*/ 0 60000 65536"/>
                <a:gd name="T21" fmla="*/ 0 w 306"/>
                <a:gd name="T22" fmla="*/ 0 h 290"/>
                <a:gd name="T23" fmla="*/ 306 w 306"/>
                <a:gd name="T24" fmla="*/ 290 h 29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6" h="290">
                  <a:moveTo>
                    <a:pt x="0" y="71"/>
                  </a:moveTo>
                  <a:lnTo>
                    <a:pt x="3" y="290"/>
                  </a:lnTo>
                  <a:lnTo>
                    <a:pt x="279" y="287"/>
                  </a:lnTo>
                  <a:lnTo>
                    <a:pt x="299" y="272"/>
                  </a:lnTo>
                  <a:lnTo>
                    <a:pt x="306" y="248"/>
                  </a:lnTo>
                  <a:lnTo>
                    <a:pt x="299" y="48"/>
                  </a:lnTo>
                  <a:lnTo>
                    <a:pt x="284" y="0"/>
                  </a:lnTo>
                </a:path>
              </a:pathLst>
            </a:custGeom>
            <a:noFill/>
            <a:ln w="12700" cap="flat" cmpd="sng">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3363" name="Freeform 80"/>
            <p:cNvSpPr>
              <a:spLocks/>
            </p:cNvSpPr>
            <p:nvPr/>
          </p:nvSpPr>
          <p:spPr bwMode="auto">
            <a:xfrm rot="1661969">
              <a:off x="4310" y="3449"/>
              <a:ext cx="134" cy="104"/>
            </a:xfrm>
            <a:custGeom>
              <a:avLst/>
              <a:gdLst>
                <a:gd name="T0" fmla="*/ 0 w 530"/>
                <a:gd name="T1" fmla="*/ 0 h 342"/>
                <a:gd name="T2" fmla="*/ 0 w 530"/>
                <a:gd name="T3" fmla="*/ 0 h 342"/>
                <a:gd name="T4" fmla="*/ 0 w 530"/>
                <a:gd name="T5" fmla="*/ 0 h 342"/>
                <a:gd name="T6" fmla="*/ 0 w 530"/>
                <a:gd name="T7" fmla="*/ 0 h 342"/>
                <a:gd name="T8" fmla="*/ 0 w 530"/>
                <a:gd name="T9" fmla="*/ 0 h 342"/>
                <a:gd name="T10" fmla="*/ 0 w 530"/>
                <a:gd name="T11" fmla="*/ 0 h 342"/>
                <a:gd name="T12" fmla="*/ 0 w 530"/>
                <a:gd name="T13" fmla="*/ 0 h 342"/>
                <a:gd name="T14" fmla="*/ 0 w 530"/>
                <a:gd name="T15" fmla="*/ 0 h 342"/>
                <a:gd name="T16" fmla="*/ 0 w 530"/>
                <a:gd name="T17" fmla="*/ 0 h 342"/>
                <a:gd name="T18" fmla="*/ 0 w 530"/>
                <a:gd name="T19" fmla="*/ 0 h 342"/>
                <a:gd name="T20" fmla="*/ 0 w 530"/>
                <a:gd name="T21" fmla="*/ 0 h 342"/>
                <a:gd name="T22" fmla="*/ 0 w 530"/>
                <a:gd name="T23" fmla="*/ 0 h 342"/>
                <a:gd name="T24" fmla="*/ 0 w 530"/>
                <a:gd name="T25" fmla="*/ 0 h 342"/>
                <a:gd name="T26" fmla="*/ 0 w 530"/>
                <a:gd name="T27" fmla="*/ 0 h 342"/>
                <a:gd name="T28" fmla="*/ 0 w 530"/>
                <a:gd name="T29" fmla="*/ 0 h 342"/>
                <a:gd name="T30" fmla="*/ 0 w 530"/>
                <a:gd name="T31" fmla="*/ 0 h 342"/>
                <a:gd name="T32" fmla="*/ 0 w 530"/>
                <a:gd name="T33" fmla="*/ 0 h 342"/>
                <a:gd name="T34" fmla="*/ 0 w 530"/>
                <a:gd name="T35" fmla="*/ 0 h 342"/>
                <a:gd name="T36" fmla="*/ 0 w 530"/>
                <a:gd name="T37" fmla="*/ 0 h 342"/>
                <a:gd name="T38" fmla="*/ 0 w 530"/>
                <a:gd name="T39" fmla="*/ 0 h 342"/>
                <a:gd name="T40" fmla="*/ 0 w 530"/>
                <a:gd name="T41" fmla="*/ 0 h 342"/>
                <a:gd name="T42" fmla="*/ 0 w 530"/>
                <a:gd name="T43" fmla="*/ 0 h 342"/>
                <a:gd name="T44" fmla="*/ 0 w 530"/>
                <a:gd name="T45" fmla="*/ 0 h 342"/>
                <a:gd name="T46" fmla="*/ 0 w 530"/>
                <a:gd name="T47" fmla="*/ 0 h 342"/>
                <a:gd name="T48" fmla="*/ 0 w 530"/>
                <a:gd name="T49" fmla="*/ 0 h 342"/>
                <a:gd name="T50" fmla="*/ 0 w 530"/>
                <a:gd name="T51" fmla="*/ 0 h 342"/>
                <a:gd name="T52" fmla="*/ 0 w 530"/>
                <a:gd name="T53" fmla="*/ 0 h 342"/>
                <a:gd name="T54" fmla="*/ 0 w 530"/>
                <a:gd name="T55" fmla="*/ 0 h 342"/>
                <a:gd name="T56" fmla="*/ 0 w 530"/>
                <a:gd name="T57" fmla="*/ 0 h 342"/>
                <a:gd name="T58" fmla="*/ 0 w 530"/>
                <a:gd name="T59" fmla="*/ 0 h 342"/>
                <a:gd name="T60" fmla="*/ 0 w 530"/>
                <a:gd name="T61" fmla="*/ 0 h 342"/>
                <a:gd name="T62" fmla="*/ 0 w 530"/>
                <a:gd name="T63" fmla="*/ 0 h 342"/>
                <a:gd name="T64" fmla="*/ 0 w 530"/>
                <a:gd name="T65" fmla="*/ 0 h 342"/>
                <a:gd name="T66" fmla="*/ 0 w 530"/>
                <a:gd name="T67" fmla="*/ 0 h 342"/>
                <a:gd name="T68" fmla="*/ 0 w 530"/>
                <a:gd name="T69" fmla="*/ 0 h 342"/>
                <a:gd name="T70" fmla="*/ 0 w 530"/>
                <a:gd name="T71" fmla="*/ 0 h 342"/>
                <a:gd name="T72" fmla="*/ 0 w 530"/>
                <a:gd name="T73" fmla="*/ 0 h 342"/>
                <a:gd name="T74" fmla="*/ 0 w 530"/>
                <a:gd name="T75" fmla="*/ 0 h 342"/>
                <a:gd name="T76" fmla="*/ 0 w 530"/>
                <a:gd name="T77" fmla="*/ 0 h 342"/>
                <a:gd name="T78" fmla="*/ 0 w 530"/>
                <a:gd name="T79" fmla="*/ 0 h 342"/>
                <a:gd name="T80" fmla="*/ 0 w 530"/>
                <a:gd name="T81" fmla="*/ 0 h 342"/>
                <a:gd name="T82" fmla="*/ 0 w 530"/>
                <a:gd name="T83" fmla="*/ 0 h 342"/>
                <a:gd name="T84" fmla="*/ 0 w 530"/>
                <a:gd name="T85" fmla="*/ 0 h 342"/>
                <a:gd name="T86" fmla="*/ 0 w 530"/>
                <a:gd name="T87" fmla="*/ 0 h 342"/>
                <a:gd name="T88" fmla="*/ 0 w 530"/>
                <a:gd name="T89" fmla="*/ 0 h 342"/>
                <a:gd name="T90" fmla="*/ 0 w 530"/>
                <a:gd name="T91" fmla="*/ 0 h 342"/>
                <a:gd name="T92" fmla="*/ 0 w 530"/>
                <a:gd name="T93" fmla="*/ 0 h 342"/>
                <a:gd name="T94" fmla="*/ 0 w 530"/>
                <a:gd name="T95" fmla="*/ 0 h 342"/>
                <a:gd name="T96" fmla="*/ 0 w 530"/>
                <a:gd name="T97" fmla="*/ 0 h 342"/>
                <a:gd name="T98" fmla="*/ 0 w 530"/>
                <a:gd name="T99" fmla="*/ 0 h 342"/>
                <a:gd name="T100" fmla="*/ 0 w 530"/>
                <a:gd name="T101" fmla="*/ 0 h 342"/>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530"/>
                <a:gd name="T154" fmla="*/ 0 h 342"/>
                <a:gd name="T155" fmla="*/ 530 w 530"/>
                <a:gd name="T156" fmla="*/ 342 h 342"/>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530" h="342">
                  <a:moveTo>
                    <a:pt x="101" y="183"/>
                  </a:moveTo>
                  <a:lnTo>
                    <a:pt x="99" y="183"/>
                  </a:lnTo>
                  <a:lnTo>
                    <a:pt x="91" y="184"/>
                  </a:lnTo>
                  <a:lnTo>
                    <a:pt x="86" y="184"/>
                  </a:lnTo>
                  <a:lnTo>
                    <a:pt x="82" y="186"/>
                  </a:lnTo>
                  <a:lnTo>
                    <a:pt x="76" y="188"/>
                  </a:lnTo>
                  <a:lnTo>
                    <a:pt x="70" y="192"/>
                  </a:lnTo>
                  <a:lnTo>
                    <a:pt x="63" y="194"/>
                  </a:lnTo>
                  <a:lnTo>
                    <a:pt x="55" y="198"/>
                  </a:lnTo>
                  <a:lnTo>
                    <a:pt x="49" y="200"/>
                  </a:lnTo>
                  <a:lnTo>
                    <a:pt x="44" y="203"/>
                  </a:lnTo>
                  <a:lnTo>
                    <a:pt x="36" y="205"/>
                  </a:lnTo>
                  <a:lnTo>
                    <a:pt x="30" y="211"/>
                  </a:lnTo>
                  <a:lnTo>
                    <a:pt x="23" y="215"/>
                  </a:lnTo>
                  <a:lnTo>
                    <a:pt x="19" y="221"/>
                  </a:lnTo>
                  <a:lnTo>
                    <a:pt x="13" y="224"/>
                  </a:lnTo>
                  <a:lnTo>
                    <a:pt x="8" y="230"/>
                  </a:lnTo>
                  <a:lnTo>
                    <a:pt x="4" y="236"/>
                  </a:lnTo>
                  <a:lnTo>
                    <a:pt x="2" y="241"/>
                  </a:lnTo>
                  <a:lnTo>
                    <a:pt x="0" y="249"/>
                  </a:lnTo>
                  <a:lnTo>
                    <a:pt x="0" y="255"/>
                  </a:lnTo>
                  <a:lnTo>
                    <a:pt x="0" y="262"/>
                  </a:lnTo>
                  <a:lnTo>
                    <a:pt x="4" y="270"/>
                  </a:lnTo>
                  <a:lnTo>
                    <a:pt x="6" y="278"/>
                  </a:lnTo>
                  <a:lnTo>
                    <a:pt x="11" y="285"/>
                  </a:lnTo>
                  <a:lnTo>
                    <a:pt x="17" y="295"/>
                  </a:lnTo>
                  <a:lnTo>
                    <a:pt x="29" y="304"/>
                  </a:lnTo>
                  <a:lnTo>
                    <a:pt x="32" y="308"/>
                  </a:lnTo>
                  <a:lnTo>
                    <a:pt x="38" y="314"/>
                  </a:lnTo>
                  <a:lnTo>
                    <a:pt x="44" y="318"/>
                  </a:lnTo>
                  <a:lnTo>
                    <a:pt x="51" y="321"/>
                  </a:lnTo>
                  <a:lnTo>
                    <a:pt x="59" y="327"/>
                  </a:lnTo>
                  <a:lnTo>
                    <a:pt x="67" y="333"/>
                  </a:lnTo>
                  <a:lnTo>
                    <a:pt x="76" y="337"/>
                  </a:lnTo>
                  <a:lnTo>
                    <a:pt x="86" y="342"/>
                  </a:lnTo>
                  <a:lnTo>
                    <a:pt x="89" y="342"/>
                  </a:lnTo>
                  <a:lnTo>
                    <a:pt x="97" y="342"/>
                  </a:lnTo>
                  <a:lnTo>
                    <a:pt x="105" y="342"/>
                  </a:lnTo>
                  <a:lnTo>
                    <a:pt x="108" y="340"/>
                  </a:lnTo>
                  <a:lnTo>
                    <a:pt x="116" y="340"/>
                  </a:lnTo>
                  <a:lnTo>
                    <a:pt x="122" y="338"/>
                  </a:lnTo>
                  <a:lnTo>
                    <a:pt x="127" y="338"/>
                  </a:lnTo>
                  <a:lnTo>
                    <a:pt x="133" y="337"/>
                  </a:lnTo>
                  <a:lnTo>
                    <a:pt x="139" y="337"/>
                  </a:lnTo>
                  <a:lnTo>
                    <a:pt x="146" y="335"/>
                  </a:lnTo>
                  <a:lnTo>
                    <a:pt x="154" y="333"/>
                  </a:lnTo>
                  <a:lnTo>
                    <a:pt x="162" y="331"/>
                  </a:lnTo>
                  <a:lnTo>
                    <a:pt x="167" y="327"/>
                  </a:lnTo>
                  <a:lnTo>
                    <a:pt x="175" y="323"/>
                  </a:lnTo>
                  <a:lnTo>
                    <a:pt x="183" y="321"/>
                  </a:lnTo>
                  <a:lnTo>
                    <a:pt x="188" y="316"/>
                  </a:lnTo>
                  <a:lnTo>
                    <a:pt x="194" y="312"/>
                  </a:lnTo>
                  <a:lnTo>
                    <a:pt x="202" y="306"/>
                  </a:lnTo>
                  <a:lnTo>
                    <a:pt x="209" y="302"/>
                  </a:lnTo>
                  <a:lnTo>
                    <a:pt x="215" y="297"/>
                  </a:lnTo>
                  <a:lnTo>
                    <a:pt x="221" y="289"/>
                  </a:lnTo>
                  <a:lnTo>
                    <a:pt x="226" y="283"/>
                  </a:lnTo>
                  <a:lnTo>
                    <a:pt x="232" y="276"/>
                  </a:lnTo>
                  <a:lnTo>
                    <a:pt x="236" y="266"/>
                  </a:lnTo>
                  <a:lnTo>
                    <a:pt x="240" y="259"/>
                  </a:lnTo>
                  <a:lnTo>
                    <a:pt x="245" y="249"/>
                  </a:lnTo>
                  <a:lnTo>
                    <a:pt x="249" y="240"/>
                  </a:lnTo>
                  <a:lnTo>
                    <a:pt x="251" y="241"/>
                  </a:lnTo>
                  <a:lnTo>
                    <a:pt x="255" y="245"/>
                  </a:lnTo>
                  <a:lnTo>
                    <a:pt x="259" y="251"/>
                  </a:lnTo>
                  <a:lnTo>
                    <a:pt x="268" y="259"/>
                  </a:lnTo>
                  <a:lnTo>
                    <a:pt x="278" y="266"/>
                  </a:lnTo>
                  <a:lnTo>
                    <a:pt x="289" y="274"/>
                  </a:lnTo>
                  <a:lnTo>
                    <a:pt x="295" y="278"/>
                  </a:lnTo>
                  <a:lnTo>
                    <a:pt x="300" y="281"/>
                  </a:lnTo>
                  <a:lnTo>
                    <a:pt x="306" y="283"/>
                  </a:lnTo>
                  <a:lnTo>
                    <a:pt x="314" y="287"/>
                  </a:lnTo>
                  <a:lnTo>
                    <a:pt x="319" y="287"/>
                  </a:lnTo>
                  <a:lnTo>
                    <a:pt x="325" y="289"/>
                  </a:lnTo>
                  <a:lnTo>
                    <a:pt x="331" y="289"/>
                  </a:lnTo>
                  <a:lnTo>
                    <a:pt x="337" y="289"/>
                  </a:lnTo>
                  <a:lnTo>
                    <a:pt x="342" y="287"/>
                  </a:lnTo>
                  <a:lnTo>
                    <a:pt x="348" y="285"/>
                  </a:lnTo>
                  <a:lnTo>
                    <a:pt x="354" y="283"/>
                  </a:lnTo>
                  <a:lnTo>
                    <a:pt x="359" y="280"/>
                  </a:lnTo>
                  <a:lnTo>
                    <a:pt x="365" y="274"/>
                  </a:lnTo>
                  <a:lnTo>
                    <a:pt x="369" y="268"/>
                  </a:lnTo>
                  <a:lnTo>
                    <a:pt x="373" y="259"/>
                  </a:lnTo>
                  <a:lnTo>
                    <a:pt x="376" y="251"/>
                  </a:lnTo>
                  <a:lnTo>
                    <a:pt x="378" y="245"/>
                  </a:lnTo>
                  <a:lnTo>
                    <a:pt x="380" y="240"/>
                  </a:lnTo>
                  <a:lnTo>
                    <a:pt x="380" y="234"/>
                  </a:lnTo>
                  <a:lnTo>
                    <a:pt x="384" y="228"/>
                  </a:lnTo>
                  <a:lnTo>
                    <a:pt x="384" y="221"/>
                  </a:lnTo>
                  <a:lnTo>
                    <a:pt x="386" y="213"/>
                  </a:lnTo>
                  <a:lnTo>
                    <a:pt x="386" y="205"/>
                  </a:lnTo>
                  <a:lnTo>
                    <a:pt x="388" y="198"/>
                  </a:lnTo>
                  <a:lnTo>
                    <a:pt x="390" y="198"/>
                  </a:lnTo>
                  <a:lnTo>
                    <a:pt x="394" y="200"/>
                  </a:lnTo>
                  <a:lnTo>
                    <a:pt x="399" y="200"/>
                  </a:lnTo>
                  <a:lnTo>
                    <a:pt x="409" y="203"/>
                  </a:lnTo>
                  <a:lnTo>
                    <a:pt x="413" y="203"/>
                  </a:lnTo>
                  <a:lnTo>
                    <a:pt x="418" y="205"/>
                  </a:lnTo>
                  <a:lnTo>
                    <a:pt x="424" y="205"/>
                  </a:lnTo>
                  <a:lnTo>
                    <a:pt x="432" y="207"/>
                  </a:lnTo>
                  <a:lnTo>
                    <a:pt x="437" y="207"/>
                  </a:lnTo>
                  <a:lnTo>
                    <a:pt x="443" y="209"/>
                  </a:lnTo>
                  <a:lnTo>
                    <a:pt x="449" y="209"/>
                  </a:lnTo>
                  <a:lnTo>
                    <a:pt x="456" y="211"/>
                  </a:lnTo>
                  <a:lnTo>
                    <a:pt x="462" y="209"/>
                  </a:lnTo>
                  <a:lnTo>
                    <a:pt x="468" y="209"/>
                  </a:lnTo>
                  <a:lnTo>
                    <a:pt x="473" y="209"/>
                  </a:lnTo>
                  <a:lnTo>
                    <a:pt x="481" y="209"/>
                  </a:lnTo>
                  <a:lnTo>
                    <a:pt x="487" y="207"/>
                  </a:lnTo>
                  <a:lnTo>
                    <a:pt x="492" y="207"/>
                  </a:lnTo>
                  <a:lnTo>
                    <a:pt x="498" y="205"/>
                  </a:lnTo>
                  <a:lnTo>
                    <a:pt x="504" y="203"/>
                  </a:lnTo>
                  <a:lnTo>
                    <a:pt x="513" y="198"/>
                  </a:lnTo>
                  <a:lnTo>
                    <a:pt x="521" y="190"/>
                  </a:lnTo>
                  <a:lnTo>
                    <a:pt x="525" y="184"/>
                  </a:lnTo>
                  <a:lnTo>
                    <a:pt x="527" y="181"/>
                  </a:lnTo>
                  <a:lnTo>
                    <a:pt x="529" y="173"/>
                  </a:lnTo>
                  <a:lnTo>
                    <a:pt x="530" y="167"/>
                  </a:lnTo>
                  <a:lnTo>
                    <a:pt x="530" y="158"/>
                  </a:lnTo>
                  <a:lnTo>
                    <a:pt x="530" y="150"/>
                  </a:lnTo>
                  <a:lnTo>
                    <a:pt x="530" y="141"/>
                  </a:lnTo>
                  <a:lnTo>
                    <a:pt x="530" y="133"/>
                  </a:lnTo>
                  <a:lnTo>
                    <a:pt x="529" y="124"/>
                  </a:lnTo>
                  <a:lnTo>
                    <a:pt x="529" y="116"/>
                  </a:lnTo>
                  <a:lnTo>
                    <a:pt x="527" y="106"/>
                  </a:lnTo>
                  <a:lnTo>
                    <a:pt x="527" y="97"/>
                  </a:lnTo>
                  <a:lnTo>
                    <a:pt x="525" y="87"/>
                  </a:lnTo>
                  <a:lnTo>
                    <a:pt x="523" y="78"/>
                  </a:lnTo>
                  <a:lnTo>
                    <a:pt x="519" y="68"/>
                  </a:lnTo>
                  <a:lnTo>
                    <a:pt x="517" y="59"/>
                  </a:lnTo>
                  <a:lnTo>
                    <a:pt x="513" y="51"/>
                  </a:lnTo>
                  <a:lnTo>
                    <a:pt x="510" y="44"/>
                  </a:lnTo>
                  <a:lnTo>
                    <a:pt x="506" y="36"/>
                  </a:lnTo>
                  <a:lnTo>
                    <a:pt x="504" y="30"/>
                  </a:lnTo>
                  <a:lnTo>
                    <a:pt x="498" y="23"/>
                  </a:lnTo>
                  <a:lnTo>
                    <a:pt x="492" y="17"/>
                  </a:lnTo>
                  <a:lnTo>
                    <a:pt x="487" y="10"/>
                  </a:lnTo>
                  <a:lnTo>
                    <a:pt x="481" y="8"/>
                  </a:lnTo>
                  <a:lnTo>
                    <a:pt x="475" y="4"/>
                  </a:lnTo>
                  <a:lnTo>
                    <a:pt x="470" y="2"/>
                  </a:lnTo>
                  <a:lnTo>
                    <a:pt x="462" y="0"/>
                  </a:lnTo>
                  <a:lnTo>
                    <a:pt x="454" y="0"/>
                  </a:lnTo>
                  <a:lnTo>
                    <a:pt x="445" y="0"/>
                  </a:lnTo>
                  <a:lnTo>
                    <a:pt x="437" y="4"/>
                  </a:lnTo>
                  <a:lnTo>
                    <a:pt x="428" y="6"/>
                  </a:lnTo>
                  <a:lnTo>
                    <a:pt x="420" y="13"/>
                  </a:lnTo>
                  <a:lnTo>
                    <a:pt x="411" y="17"/>
                  </a:lnTo>
                  <a:lnTo>
                    <a:pt x="401" y="27"/>
                  </a:lnTo>
                  <a:lnTo>
                    <a:pt x="395" y="30"/>
                  </a:lnTo>
                  <a:lnTo>
                    <a:pt x="390" y="36"/>
                  </a:lnTo>
                  <a:lnTo>
                    <a:pt x="386" y="42"/>
                  </a:lnTo>
                  <a:lnTo>
                    <a:pt x="380" y="49"/>
                  </a:lnTo>
                  <a:lnTo>
                    <a:pt x="378" y="48"/>
                  </a:lnTo>
                  <a:lnTo>
                    <a:pt x="373" y="46"/>
                  </a:lnTo>
                  <a:lnTo>
                    <a:pt x="367" y="42"/>
                  </a:lnTo>
                  <a:lnTo>
                    <a:pt x="357" y="40"/>
                  </a:lnTo>
                  <a:lnTo>
                    <a:pt x="352" y="38"/>
                  </a:lnTo>
                  <a:lnTo>
                    <a:pt x="346" y="36"/>
                  </a:lnTo>
                  <a:lnTo>
                    <a:pt x="338" y="34"/>
                  </a:lnTo>
                  <a:lnTo>
                    <a:pt x="333" y="34"/>
                  </a:lnTo>
                  <a:lnTo>
                    <a:pt x="325" y="32"/>
                  </a:lnTo>
                  <a:lnTo>
                    <a:pt x="319" y="30"/>
                  </a:lnTo>
                  <a:lnTo>
                    <a:pt x="314" y="30"/>
                  </a:lnTo>
                  <a:lnTo>
                    <a:pt x="306" y="30"/>
                  </a:lnTo>
                  <a:lnTo>
                    <a:pt x="298" y="29"/>
                  </a:lnTo>
                  <a:lnTo>
                    <a:pt x="291" y="27"/>
                  </a:lnTo>
                  <a:lnTo>
                    <a:pt x="285" y="27"/>
                  </a:lnTo>
                  <a:lnTo>
                    <a:pt x="278" y="29"/>
                  </a:lnTo>
                  <a:lnTo>
                    <a:pt x="272" y="29"/>
                  </a:lnTo>
                  <a:lnTo>
                    <a:pt x="266" y="30"/>
                  </a:lnTo>
                  <a:lnTo>
                    <a:pt x="259" y="30"/>
                  </a:lnTo>
                  <a:lnTo>
                    <a:pt x="255" y="34"/>
                  </a:lnTo>
                  <a:lnTo>
                    <a:pt x="249" y="34"/>
                  </a:lnTo>
                  <a:lnTo>
                    <a:pt x="243" y="38"/>
                  </a:lnTo>
                  <a:lnTo>
                    <a:pt x="238" y="40"/>
                  </a:lnTo>
                  <a:lnTo>
                    <a:pt x="236" y="46"/>
                  </a:lnTo>
                  <a:lnTo>
                    <a:pt x="232" y="51"/>
                  </a:lnTo>
                  <a:lnTo>
                    <a:pt x="230" y="57"/>
                  </a:lnTo>
                  <a:lnTo>
                    <a:pt x="226" y="63"/>
                  </a:lnTo>
                  <a:lnTo>
                    <a:pt x="226" y="70"/>
                  </a:lnTo>
                  <a:lnTo>
                    <a:pt x="224" y="78"/>
                  </a:lnTo>
                  <a:lnTo>
                    <a:pt x="224" y="86"/>
                  </a:lnTo>
                  <a:lnTo>
                    <a:pt x="221" y="91"/>
                  </a:lnTo>
                  <a:lnTo>
                    <a:pt x="219" y="99"/>
                  </a:lnTo>
                  <a:lnTo>
                    <a:pt x="215" y="105"/>
                  </a:lnTo>
                  <a:lnTo>
                    <a:pt x="211" y="110"/>
                  </a:lnTo>
                  <a:lnTo>
                    <a:pt x="207" y="116"/>
                  </a:lnTo>
                  <a:lnTo>
                    <a:pt x="203" y="122"/>
                  </a:lnTo>
                  <a:lnTo>
                    <a:pt x="192" y="131"/>
                  </a:lnTo>
                  <a:lnTo>
                    <a:pt x="183" y="141"/>
                  </a:lnTo>
                  <a:lnTo>
                    <a:pt x="177" y="145"/>
                  </a:lnTo>
                  <a:lnTo>
                    <a:pt x="171" y="148"/>
                  </a:lnTo>
                  <a:lnTo>
                    <a:pt x="165" y="152"/>
                  </a:lnTo>
                  <a:lnTo>
                    <a:pt x="162" y="156"/>
                  </a:lnTo>
                  <a:lnTo>
                    <a:pt x="154" y="158"/>
                  </a:lnTo>
                  <a:lnTo>
                    <a:pt x="148" y="162"/>
                  </a:lnTo>
                  <a:lnTo>
                    <a:pt x="145" y="165"/>
                  </a:lnTo>
                  <a:lnTo>
                    <a:pt x="139" y="167"/>
                  </a:lnTo>
                  <a:lnTo>
                    <a:pt x="127" y="171"/>
                  </a:lnTo>
                  <a:lnTo>
                    <a:pt x="120" y="175"/>
                  </a:lnTo>
                  <a:lnTo>
                    <a:pt x="112" y="177"/>
                  </a:lnTo>
                  <a:lnTo>
                    <a:pt x="105" y="181"/>
                  </a:lnTo>
                  <a:lnTo>
                    <a:pt x="101" y="183"/>
                  </a:lnTo>
                  <a:close/>
                </a:path>
              </a:pathLst>
            </a:custGeom>
            <a:solidFill>
              <a:srgbClr val="777777"/>
            </a:solidFill>
            <a:ln w="12700" cmpd="sng">
              <a:solidFill>
                <a:schemeClr val="bg1"/>
              </a:solidFill>
              <a:round/>
              <a:headEnd/>
              <a:tailEnd/>
            </a:ln>
          </p:spPr>
          <p:txBody>
            <a:bodyPr/>
            <a:lstStyle/>
            <a:p>
              <a:endParaRPr lang="en-US"/>
            </a:p>
          </p:txBody>
        </p:sp>
        <p:sp>
          <p:nvSpPr>
            <p:cNvPr id="13364" name="Line 81"/>
            <p:cNvSpPr>
              <a:spLocks noChangeShapeType="1"/>
            </p:cNvSpPr>
            <p:nvPr/>
          </p:nvSpPr>
          <p:spPr bwMode="auto">
            <a:xfrm flipH="1" flipV="1">
              <a:off x="4362" y="3544"/>
              <a:ext cx="5" cy="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3365" name="Line 82"/>
            <p:cNvSpPr>
              <a:spLocks noChangeShapeType="1"/>
            </p:cNvSpPr>
            <p:nvPr/>
          </p:nvSpPr>
          <p:spPr bwMode="auto">
            <a:xfrm flipV="1">
              <a:off x="4383" y="3544"/>
              <a:ext cx="22" cy="77"/>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3366" name="Oval 83"/>
            <p:cNvSpPr>
              <a:spLocks noChangeArrowheads="1"/>
            </p:cNvSpPr>
            <p:nvPr/>
          </p:nvSpPr>
          <p:spPr bwMode="auto">
            <a:xfrm>
              <a:off x="3838" y="3785"/>
              <a:ext cx="106" cy="104"/>
            </a:xfrm>
            <a:prstGeom prst="ellipse">
              <a:avLst/>
            </a:prstGeom>
            <a:solidFill>
              <a:srgbClr val="C0C0C0"/>
            </a:solidFill>
            <a:ln>
              <a:noFill/>
            </a:ln>
            <a:extLst>
              <a:ext uri="{91240B29-F687-4F45-9708-019B960494DF}">
                <a14:hiddenLine xmlns:a14="http://schemas.microsoft.com/office/drawing/2010/main" w="28575" algn="ctr">
                  <a:solidFill>
                    <a:srgbClr val="000000"/>
                  </a:solidFill>
                  <a:round/>
                  <a:headEnd/>
                  <a:tailEnd/>
                </a14:hiddenLine>
              </a:ext>
            </a:extLst>
          </p:spPr>
          <p:txBody>
            <a:bodyPr lIns="0" tIns="0" rIns="0" bIns="0" anchor="ctr">
              <a:spAutoFit/>
            </a:bodyPr>
            <a:lstStyle/>
            <a:p>
              <a:endParaRPr lang="en-US"/>
            </a:p>
          </p:txBody>
        </p:sp>
        <p:sp>
          <p:nvSpPr>
            <p:cNvPr id="13367" name="Freeform 84"/>
            <p:cNvSpPr>
              <a:spLocks/>
            </p:cNvSpPr>
            <p:nvPr/>
          </p:nvSpPr>
          <p:spPr bwMode="auto">
            <a:xfrm>
              <a:off x="3827" y="3773"/>
              <a:ext cx="128" cy="129"/>
            </a:xfrm>
            <a:custGeom>
              <a:avLst/>
              <a:gdLst>
                <a:gd name="T0" fmla="*/ 0 w 770"/>
                <a:gd name="T1" fmla="*/ 0 h 778"/>
                <a:gd name="T2" fmla="*/ 0 w 770"/>
                <a:gd name="T3" fmla="*/ 0 h 778"/>
                <a:gd name="T4" fmla="*/ 0 w 770"/>
                <a:gd name="T5" fmla="*/ 0 h 778"/>
                <a:gd name="T6" fmla="*/ 0 w 770"/>
                <a:gd name="T7" fmla="*/ 0 h 778"/>
                <a:gd name="T8" fmla="*/ 0 w 770"/>
                <a:gd name="T9" fmla="*/ 0 h 778"/>
                <a:gd name="T10" fmla="*/ 0 w 770"/>
                <a:gd name="T11" fmla="*/ 0 h 778"/>
                <a:gd name="T12" fmla="*/ 0 w 770"/>
                <a:gd name="T13" fmla="*/ 0 h 778"/>
                <a:gd name="T14" fmla="*/ 0 w 770"/>
                <a:gd name="T15" fmla="*/ 0 h 778"/>
                <a:gd name="T16" fmla="*/ 0 w 770"/>
                <a:gd name="T17" fmla="*/ 0 h 778"/>
                <a:gd name="T18" fmla="*/ 0 w 770"/>
                <a:gd name="T19" fmla="*/ 0 h 778"/>
                <a:gd name="T20" fmla="*/ 0 w 770"/>
                <a:gd name="T21" fmla="*/ 0 h 778"/>
                <a:gd name="T22" fmla="*/ 0 w 770"/>
                <a:gd name="T23" fmla="*/ 0 h 778"/>
                <a:gd name="T24" fmla="*/ 0 w 770"/>
                <a:gd name="T25" fmla="*/ 0 h 778"/>
                <a:gd name="T26" fmla="*/ 0 w 770"/>
                <a:gd name="T27" fmla="*/ 0 h 778"/>
                <a:gd name="T28" fmla="*/ 0 w 770"/>
                <a:gd name="T29" fmla="*/ 0 h 778"/>
                <a:gd name="T30" fmla="*/ 0 w 770"/>
                <a:gd name="T31" fmla="*/ 0 h 778"/>
                <a:gd name="T32" fmla="*/ 0 w 770"/>
                <a:gd name="T33" fmla="*/ 0 h 778"/>
                <a:gd name="T34" fmla="*/ 0 w 770"/>
                <a:gd name="T35" fmla="*/ 0 h 778"/>
                <a:gd name="T36" fmla="*/ 0 w 770"/>
                <a:gd name="T37" fmla="*/ 0 h 778"/>
                <a:gd name="T38" fmla="*/ 0 w 770"/>
                <a:gd name="T39" fmla="*/ 0 h 778"/>
                <a:gd name="T40" fmla="*/ 0 w 770"/>
                <a:gd name="T41" fmla="*/ 0 h 778"/>
                <a:gd name="T42" fmla="*/ 0 w 770"/>
                <a:gd name="T43" fmla="*/ 0 h 778"/>
                <a:gd name="T44" fmla="*/ 0 w 770"/>
                <a:gd name="T45" fmla="*/ 0 h 778"/>
                <a:gd name="T46" fmla="*/ 0 w 770"/>
                <a:gd name="T47" fmla="*/ 0 h 778"/>
                <a:gd name="T48" fmla="*/ 0 w 770"/>
                <a:gd name="T49" fmla="*/ 0 h 778"/>
                <a:gd name="T50" fmla="*/ 0 w 770"/>
                <a:gd name="T51" fmla="*/ 0 h 778"/>
                <a:gd name="T52" fmla="*/ 0 w 770"/>
                <a:gd name="T53" fmla="*/ 0 h 778"/>
                <a:gd name="T54" fmla="*/ 0 w 770"/>
                <a:gd name="T55" fmla="*/ 0 h 778"/>
                <a:gd name="T56" fmla="*/ 0 w 770"/>
                <a:gd name="T57" fmla="*/ 0 h 778"/>
                <a:gd name="T58" fmla="*/ 0 w 770"/>
                <a:gd name="T59" fmla="*/ 0 h 778"/>
                <a:gd name="T60" fmla="*/ 0 w 770"/>
                <a:gd name="T61" fmla="*/ 0 h 778"/>
                <a:gd name="T62" fmla="*/ 0 w 770"/>
                <a:gd name="T63" fmla="*/ 0 h 778"/>
                <a:gd name="T64" fmla="*/ 0 w 770"/>
                <a:gd name="T65" fmla="*/ 0 h 778"/>
                <a:gd name="T66" fmla="*/ 0 w 770"/>
                <a:gd name="T67" fmla="*/ 0 h 778"/>
                <a:gd name="T68" fmla="*/ 0 w 770"/>
                <a:gd name="T69" fmla="*/ 0 h 778"/>
                <a:gd name="T70" fmla="*/ 0 w 770"/>
                <a:gd name="T71" fmla="*/ 0 h 778"/>
                <a:gd name="T72" fmla="*/ 0 w 770"/>
                <a:gd name="T73" fmla="*/ 0 h 778"/>
                <a:gd name="T74" fmla="*/ 0 w 770"/>
                <a:gd name="T75" fmla="*/ 0 h 778"/>
                <a:gd name="T76" fmla="*/ 0 w 770"/>
                <a:gd name="T77" fmla="*/ 0 h 778"/>
                <a:gd name="T78" fmla="*/ 0 w 770"/>
                <a:gd name="T79" fmla="*/ 0 h 778"/>
                <a:gd name="T80" fmla="*/ 0 w 770"/>
                <a:gd name="T81" fmla="*/ 0 h 778"/>
                <a:gd name="T82" fmla="*/ 0 w 770"/>
                <a:gd name="T83" fmla="*/ 0 h 778"/>
                <a:gd name="T84" fmla="*/ 0 w 770"/>
                <a:gd name="T85" fmla="*/ 0 h 778"/>
                <a:gd name="T86" fmla="*/ 0 w 770"/>
                <a:gd name="T87" fmla="*/ 0 h 778"/>
                <a:gd name="T88" fmla="*/ 0 w 770"/>
                <a:gd name="T89" fmla="*/ 0 h 778"/>
                <a:gd name="T90" fmla="*/ 0 w 770"/>
                <a:gd name="T91" fmla="*/ 0 h 778"/>
                <a:gd name="T92" fmla="*/ 0 w 770"/>
                <a:gd name="T93" fmla="*/ 0 h 778"/>
                <a:gd name="T94" fmla="*/ 0 w 770"/>
                <a:gd name="T95" fmla="*/ 0 h 778"/>
                <a:gd name="T96" fmla="*/ 0 w 770"/>
                <a:gd name="T97" fmla="*/ 0 h 778"/>
                <a:gd name="T98" fmla="*/ 0 w 770"/>
                <a:gd name="T99" fmla="*/ 0 h 778"/>
                <a:gd name="T100" fmla="*/ 0 w 770"/>
                <a:gd name="T101" fmla="*/ 0 h 778"/>
                <a:gd name="T102" fmla="*/ 0 w 770"/>
                <a:gd name="T103" fmla="*/ 0 h 778"/>
                <a:gd name="T104" fmla="*/ 0 w 770"/>
                <a:gd name="T105" fmla="*/ 0 h 778"/>
                <a:gd name="T106" fmla="*/ 0 w 770"/>
                <a:gd name="T107" fmla="*/ 0 h 778"/>
                <a:gd name="T108" fmla="*/ 0 w 770"/>
                <a:gd name="T109" fmla="*/ 0 h 77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770"/>
                <a:gd name="T166" fmla="*/ 0 h 778"/>
                <a:gd name="T167" fmla="*/ 770 w 770"/>
                <a:gd name="T168" fmla="*/ 778 h 77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770" h="778">
                  <a:moveTo>
                    <a:pt x="165" y="708"/>
                  </a:moveTo>
                  <a:lnTo>
                    <a:pt x="123" y="675"/>
                  </a:lnTo>
                  <a:lnTo>
                    <a:pt x="60" y="605"/>
                  </a:lnTo>
                  <a:lnTo>
                    <a:pt x="20" y="521"/>
                  </a:lnTo>
                  <a:lnTo>
                    <a:pt x="0" y="430"/>
                  </a:lnTo>
                  <a:lnTo>
                    <a:pt x="0" y="337"/>
                  </a:lnTo>
                  <a:lnTo>
                    <a:pt x="24" y="246"/>
                  </a:lnTo>
                  <a:lnTo>
                    <a:pt x="68" y="164"/>
                  </a:lnTo>
                  <a:lnTo>
                    <a:pt x="131" y="96"/>
                  </a:lnTo>
                  <a:lnTo>
                    <a:pt x="209" y="42"/>
                  </a:lnTo>
                  <a:lnTo>
                    <a:pt x="296" y="10"/>
                  </a:lnTo>
                  <a:lnTo>
                    <a:pt x="389" y="0"/>
                  </a:lnTo>
                  <a:lnTo>
                    <a:pt x="482" y="14"/>
                  </a:lnTo>
                  <a:lnTo>
                    <a:pt x="570" y="48"/>
                  </a:lnTo>
                  <a:lnTo>
                    <a:pt x="644" y="103"/>
                  </a:lnTo>
                  <a:lnTo>
                    <a:pt x="707" y="173"/>
                  </a:lnTo>
                  <a:lnTo>
                    <a:pt x="749" y="255"/>
                  </a:lnTo>
                  <a:lnTo>
                    <a:pt x="770" y="346"/>
                  </a:lnTo>
                  <a:lnTo>
                    <a:pt x="768" y="441"/>
                  </a:lnTo>
                  <a:lnTo>
                    <a:pt x="745" y="531"/>
                  </a:lnTo>
                  <a:lnTo>
                    <a:pt x="699" y="614"/>
                  </a:lnTo>
                  <a:lnTo>
                    <a:pt x="636" y="683"/>
                  </a:lnTo>
                  <a:lnTo>
                    <a:pt x="559" y="736"/>
                  </a:lnTo>
                  <a:lnTo>
                    <a:pt x="471" y="767"/>
                  </a:lnTo>
                  <a:lnTo>
                    <a:pt x="378" y="778"/>
                  </a:lnTo>
                  <a:lnTo>
                    <a:pt x="287" y="765"/>
                  </a:lnTo>
                  <a:lnTo>
                    <a:pt x="199" y="732"/>
                  </a:lnTo>
                  <a:lnTo>
                    <a:pt x="287" y="668"/>
                  </a:lnTo>
                  <a:lnTo>
                    <a:pt x="366" y="681"/>
                  </a:lnTo>
                  <a:lnTo>
                    <a:pt x="437" y="677"/>
                  </a:lnTo>
                  <a:lnTo>
                    <a:pt x="505" y="656"/>
                  </a:lnTo>
                  <a:lnTo>
                    <a:pt x="564" y="618"/>
                  </a:lnTo>
                  <a:lnTo>
                    <a:pt x="614" y="569"/>
                  </a:lnTo>
                  <a:lnTo>
                    <a:pt x="652" y="508"/>
                  </a:lnTo>
                  <a:lnTo>
                    <a:pt x="671" y="441"/>
                  </a:lnTo>
                  <a:lnTo>
                    <a:pt x="676" y="371"/>
                  </a:lnTo>
                  <a:lnTo>
                    <a:pt x="663" y="301"/>
                  </a:lnTo>
                  <a:lnTo>
                    <a:pt x="635" y="236"/>
                  </a:lnTo>
                  <a:lnTo>
                    <a:pt x="591" y="181"/>
                  </a:lnTo>
                  <a:lnTo>
                    <a:pt x="534" y="137"/>
                  </a:lnTo>
                  <a:lnTo>
                    <a:pt x="471" y="109"/>
                  </a:lnTo>
                  <a:lnTo>
                    <a:pt x="401" y="97"/>
                  </a:lnTo>
                  <a:lnTo>
                    <a:pt x="330" y="101"/>
                  </a:lnTo>
                  <a:lnTo>
                    <a:pt x="264" y="122"/>
                  </a:lnTo>
                  <a:lnTo>
                    <a:pt x="203" y="160"/>
                  </a:lnTo>
                  <a:lnTo>
                    <a:pt x="154" y="210"/>
                  </a:lnTo>
                  <a:lnTo>
                    <a:pt x="116" y="269"/>
                  </a:lnTo>
                  <a:lnTo>
                    <a:pt x="97" y="337"/>
                  </a:lnTo>
                  <a:lnTo>
                    <a:pt x="91" y="407"/>
                  </a:lnTo>
                  <a:lnTo>
                    <a:pt x="104" y="478"/>
                  </a:lnTo>
                  <a:lnTo>
                    <a:pt x="135" y="540"/>
                  </a:lnTo>
                  <a:lnTo>
                    <a:pt x="176" y="597"/>
                  </a:lnTo>
                  <a:lnTo>
                    <a:pt x="243" y="647"/>
                  </a:lnTo>
                  <a:lnTo>
                    <a:pt x="165" y="70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68" name="Freeform 85"/>
            <p:cNvSpPr>
              <a:spLocks/>
            </p:cNvSpPr>
            <p:nvPr/>
          </p:nvSpPr>
          <p:spPr bwMode="auto">
            <a:xfrm>
              <a:off x="3854" y="3880"/>
              <a:ext cx="25" cy="15"/>
            </a:xfrm>
            <a:custGeom>
              <a:avLst/>
              <a:gdLst>
                <a:gd name="T0" fmla="*/ 0 w 150"/>
                <a:gd name="T1" fmla="*/ 0 h 93"/>
                <a:gd name="T2" fmla="*/ 0 w 150"/>
                <a:gd name="T3" fmla="*/ 0 h 93"/>
                <a:gd name="T4" fmla="*/ 0 w 150"/>
                <a:gd name="T5" fmla="*/ 0 h 93"/>
                <a:gd name="T6" fmla="*/ 0 w 150"/>
                <a:gd name="T7" fmla="*/ 0 h 93"/>
                <a:gd name="T8" fmla="*/ 0 w 150"/>
                <a:gd name="T9" fmla="*/ 0 h 93"/>
                <a:gd name="T10" fmla="*/ 0 w 150"/>
                <a:gd name="T11" fmla="*/ 0 h 93"/>
                <a:gd name="T12" fmla="*/ 0 60000 65536"/>
                <a:gd name="T13" fmla="*/ 0 60000 65536"/>
                <a:gd name="T14" fmla="*/ 0 60000 65536"/>
                <a:gd name="T15" fmla="*/ 0 60000 65536"/>
                <a:gd name="T16" fmla="*/ 0 60000 65536"/>
                <a:gd name="T17" fmla="*/ 0 60000 65536"/>
                <a:gd name="T18" fmla="*/ 0 w 150"/>
                <a:gd name="T19" fmla="*/ 0 h 93"/>
                <a:gd name="T20" fmla="*/ 150 w 150"/>
                <a:gd name="T21" fmla="*/ 93 h 93"/>
              </a:gdLst>
              <a:ahLst/>
              <a:cxnLst>
                <a:cxn ang="T12">
                  <a:pos x="T0" y="T1"/>
                </a:cxn>
                <a:cxn ang="T13">
                  <a:pos x="T2" y="T3"/>
                </a:cxn>
                <a:cxn ang="T14">
                  <a:pos x="T4" y="T5"/>
                </a:cxn>
                <a:cxn ang="T15">
                  <a:pos x="T6" y="T7"/>
                </a:cxn>
                <a:cxn ang="T16">
                  <a:pos x="T8" y="T9"/>
                </a:cxn>
                <a:cxn ang="T17">
                  <a:pos x="T10" y="T11"/>
                </a:cxn>
              </a:cxnLst>
              <a:rect l="T18" t="T19" r="T20" b="T21"/>
              <a:pathLst>
                <a:path w="150" h="93">
                  <a:moveTo>
                    <a:pt x="150" y="36"/>
                  </a:moveTo>
                  <a:lnTo>
                    <a:pt x="59" y="0"/>
                  </a:lnTo>
                  <a:lnTo>
                    <a:pt x="0" y="67"/>
                  </a:lnTo>
                  <a:lnTo>
                    <a:pt x="42" y="93"/>
                  </a:lnTo>
                  <a:lnTo>
                    <a:pt x="150" y="3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69" name="Oval 86"/>
            <p:cNvSpPr>
              <a:spLocks noChangeArrowheads="1"/>
            </p:cNvSpPr>
            <p:nvPr/>
          </p:nvSpPr>
          <p:spPr bwMode="auto">
            <a:xfrm>
              <a:off x="4308" y="3744"/>
              <a:ext cx="82" cy="141"/>
            </a:xfrm>
            <a:prstGeom prst="ellipse">
              <a:avLst/>
            </a:prstGeom>
            <a:solidFill>
              <a:srgbClr val="C0C0C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sp>
          <p:nvSpPr>
            <p:cNvPr id="13370" name="Freeform 87"/>
            <p:cNvSpPr>
              <a:spLocks/>
            </p:cNvSpPr>
            <p:nvPr/>
          </p:nvSpPr>
          <p:spPr bwMode="auto">
            <a:xfrm>
              <a:off x="4300" y="3734"/>
              <a:ext cx="102" cy="162"/>
            </a:xfrm>
            <a:custGeom>
              <a:avLst/>
              <a:gdLst>
                <a:gd name="T0" fmla="*/ 0 w 606"/>
                <a:gd name="T1" fmla="*/ 0 h 969"/>
                <a:gd name="T2" fmla="*/ 0 w 606"/>
                <a:gd name="T3" fmla="*/ 0 h 969"/>
                <a:gd name="T4" fmla="*/ 0 w 606"/>
                <a:gd name="T5" fmla="*/ 0 h 969"/>
                <a:gd name="T6" fmla="*/ 0 w 606"/>
                <a:gd name="T7" fmla="*/ 0 h 969"/>
                <a:gd name="T8" fmla="*/ 0 w 606"/>
                <a:gd name="T9" fmla="*/ 0 h 969"/>
                <a:gd name="T10" fmla="*/ 0 w 606"/>
                <a:gd name="T11" fmla="*/ 0 h 969"/>
                <a:gd name="T12" fmla="*/ 0 w 606"/>
                <a:gd name="T13" fmla="*/ 0 h 969"/>
                <a:gd name="T14" fmla="*/ 0 w 606"/>
                <a:gd name="T15" fmla="*/ 0 h 969"/>
                <a:gd name="T16" fmla="*/ 0 w 606"/>
                <a:gd name="T17" fmla="*/ 0 h 969"/>
                <a:gd name="T18" fmla="*/ 0 w 606"/>
                <a:gd name="T19" fmla="*/ 0 h 969"/>
                <a:gd name="T20" fmla="*/ 0 w 606"/>
                <a:gd name="T21" fmla="*/ 0 h 969"/>
                <a:gd name="T22" fmla="*/ 0 w 606"/>
                <a:gd name="T23" fmla="*/ 0 h 969"/>
                <a:gd name="T24" fmla="*/ 0 w 606"/>
                <a:gd name="T25" fmla="*/ 0 h 969"/>
                <a:gd name="T26" fmla="*/ 0 w 606"/>
                <a:gd name="T27" fmla="*/ 0 h 969"/>
                <a:gd name="T28" fmla="*/ 0 w 606"/>
                <a:gd name="T29" fmla="*/ 0 h 969"/>
                <a:gd name="T30" fmla="*/ 0 w 606"/>
                <a:gd name="T31" fmla="*/ 0 h 969"/>
                <a:gd name="T32" fmla="*/ 0 w 606"/>
                <a:gd name="T33" fmla="*/ 0 h 969"/>
                <a:gd name="T34" fmla="*/ 0 w 606"/>
                <a:gd name="T35" fmla="*/ 0 h 969"/>
                <a:gd name="T36" fmla="*/ 0 w 606"/>
                <a:gd name="T37" fmla="*/ 0 h 969"/>
                <a:gd name="T38" fmla="*/ 0 w 606"/>
                <a:gd name="T39" fmla="*/ 0 h 969"/>
                <a:gd name="T40" fmla="*/ 0 w 606"/>
                <a:gd name="T41" fmla="*/ 0 h 969"/>
                <a:gd name="T42" fmla="*/ 0 w 606"/>
                <a:gd name="T43" fmla="*/ 0 h 969"/>
                <a:gd name="T44" fmla="*/ 0 w 606"/>
                <a:gd name="T45" fmla="*/ 0 h 969"/>
                <a:gd name="T46" fmla="*/ 0 w 606"/>
                <a:gd name="T47" fmla="*/ 0 h 969"/>
                <a:gd name="T48" fmla="*/ 0 w 606"/>
                <a:gd name="T49" fmla="*/ 0 h 969"/>
                <a:gd name="T50" fmla="*/ 0 w 606"/>
                <a:gd name="T51" fmla="*/ 0 h 969"/>
                <a:gd name="T52" fmla="*/ 0 w 606"/>
                <a:gd name="T53" fmla="*/ 0 h 969"/>
                <a:gd name="T54" fmla="*/ 0 w 606"/>
                <a:gd name="T55" fmla="*/ 0 h 969"/>
                <a:gd name="T56" fmla="*/ 0 w 606"/>
                <a:gd name="T57" fmla="*/ 0 h 969"/>
                <a:gd name="T58" fmla="*/ 0 w 606"/>
                <a:gd name="T59" fmla="*/ 0 h 969"/>
                <a:gd name="T60" fmla="*/ 0 w 606"/>
                <a:gd name="T61" fmla="*/ 0 h 969"/>
                <a:gd name="T62" fmla="*/ 0 w 606"/>
                <a:gd name="T63" fmla="*/ 0 h 969"/>
                <a:gd name="T64" fmla="*/ 0 w 606"/>
                <a:gd name="T65" fmla="*/ 0 h 969"/>
                <a:gd name="T66" fmla="*/ 0 w 606"/>
                <a:gd name="T67" fmla="*/ 0 h 969"/>
                <a:gd name="T68" fmla="*/ 0 w 606"/>
                <a:gd name="T69" fmla="*/ 0 h 969"/>
                <a:gd name="T70" fmla="*/ 0 w 606"/>
                <a:gd name="T71" fmla="*/ 0 h 969"/>
                <a:gd name="T72" fmla="*/ 0 w 606"/>
                <a:gd name="T73" fmla="*/ 0 h 969"/>
                <a:gd name="T74" fmla="*/ 0 w 606"/>
                <a:gd name="T75" fmla="*/ 0 h 969"/>
                <a:gd name="T76" fmla="*/ 0 w 606"/>
                <a:gd name="T77" fmla="*/ 0 h 969"/>
                <a:gd name="T78" fmla="*/ 0 w 606"/>
                <a:gd name="T79" fmla="*/ 0 h 969"/>
                <a:gd name="T80" fmla="*/ 0 w 606"/>
                <a:gd name="T81" fmla="*/ 0 h 969"/>
                <a:gd name="T82" fmla="*/ 0 w 606"/>
                <a:gd name="T83" fmla="*/ 0 h 969"/>
                <a:gd name="T84" fmla="*/ 0 w 606"/>
                <a:gd name="T85" fmla="*/ 0 h 969"/>
                <a:gd name="T86" fmla="*/ 0 w 606"/>
                <a:gd name="T87" fmla="*/ 0 h 969"/>
                <a:gd name="T88" fmla="*/ 0 w 606"/>
                <a:gd name="T89" fmla="*/ 0 h 969"/>
                <a:gd name="T90" fmla="*/ 0 w 606"/>
                <a:gd name="T91" fmla="*/ 0 h 969"/>
                <a:gd name="T92" fmla="*/ 0 w 606"/>
                <a:gd name="T93" fmla="*/ 0 h 969"/>
                <a:gd name="T94" fmla="*/ 0 w 606"/>
                <a:gd name="T95" fmla="*/ 0 h 969"/>
                <a:gd name="T96" fmla="*/ 0 w 606"/>
                <a:gd name="T97" fmla="*/ 0 h 969"/>
                <a:gd name="T98" fmla="*/ 0 w 606"/>
                <a:gd name="T99" fmla="*/ 0 h 969"/>
                <a:gd name="T100" fmla="*/ 0 w 606"/>
                <a:gd name="T101" fmla="*/ 0 h 969"/>
                <a:gd name="T102" fmla="*/ 0 w 606"/>
                <a:gd name="T103" fmla="*/ 0 h 969"/>
                <a:gd name="T104" fmla="*/ 0 w 606"/>
                <a:gd name="T105" fmla="*/ 0 h 969"/>
                <a:gd name="T106" fmla="*/ 0 w 606"/>
                <a:gd name="T107" fmla="*/ 0 h 969"/>
                <a:gd name="T108" fmla="*/ 0 w 606"/>
                <a:gd name="T109" fmla="*/ 0 h 969"/>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606"/>
                <a:gd name="T166" fmla="*/ 0 h 969"/>
                <a:gd name="T167" fmla="*/ 606 w 606"/>
                <a:gd name="T168" fmla="*/ 969 h 969"/>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606" h="969">
                  <a:moveTo>
                    <a:pt x="99" y="866"/>
                  </a:moveTo>
                  <a:lnTo>
                    <a:pt x="70" y="825"/>
                  </a:lnTo>
                  <a:lnTo>
                    <a:pt x="30" y="732"/>
                  </a:lnTo>
                  <a:lnTo>
                    <a:pt x="7" y="625"/>
                  </a:lnTo>
                  <a:lnTo>
                    <a:pt x="0" y="509"/>
                  </a:lnTo>
                  <a:lnTo>
                    <a:pt x="13" y="393"/>
                  </a:lnTo>
                  <a:lnTo>
                    <a:pt x="42" y="279"/>
                  </a:lnTo>
                  <a:lnTo>
                    <a:pt x="83" y="180"/>
                  </a:lnTo>
                  <a:lnTo>
                    <a:pt x="141" y="99"/>
                  </a:lnTo>
                  <a:lnTo>
                    <a:pt x="207" y="38"/>
                  </a:lnTo>
                  <a:lnTo>
                    <a:pt x="279" y="5"/>
                  </a:lnTo>
                  <a:lnTo>
                    <a:pt x="352" y="0"/>
                  </a:lnTo>
                  <a:lnTo>
                    <a:pt x="422" y="21"/>
                  </a:lnTo>
                  <a:lnTo>
                    <a:pt x="487" y="70"/>
                  </a:lnTo>
                  <a:lnTo>
                    <a:pt x="540" y="144"/>
                  </a:lnTo>
                  <a:lnTo>
                    <a:pt x="578" y="237"/>
                  </a:lnTo>
                  <a:lnTo>
                    <a:pt x="601" y="344"/>
                  </a:lnTo>
                  <a:lnTo>
                    <a:pt x="606" y="460"/>
                  </a:lnTo>
                  <a:lnTo>
                    <a:pt x="595" y="576"/>
                  </a:lnTo>
                  <a:lnTo>
                    <a:pt x="566" y="688"/>
                  </a:lnTo>
                  <a:lnTo>
                    <a:pt x="523" y="787"/>
                  </a:lnTo>
                  <a:lnTo>
                    <a:pt x="466" y="870"/>
                  </a:lnTo>
                  <a:lnTo>
                    <a:pt x="401" y="929"/>
                  </a:lnTo>
                  <a:lnTo>
                    <a:pt x="329" y="963"/>
                  </a:lnTo>
                  <a:lnTo>
                    <a:pt x="256" y="969"/>
                  </a:lnTo>
                  <a:lnTo>
                    <a:pt x="186" y="946"/>
                  </a:lnTo>
                  <a:lnTo>
                    <a:pt x="123" y="901"/>
                  </a:lnTo>
                  <a:lnTo>
                    <a:pt x="198" y="825"/>
                  </a:lnTo>
                  <a:lnTo>
                    <a:pt x="258" y="849"/>
                  </a:lnTo>
                  <a:lnTo>
                    <a:pt x="314" y="847"/>
                  </a:lnTo>
                  <a:lnTo>
                    <a:pt x="367" y="827"/>
                  </a:lnTo>
                  <a:lnTo>
                    <a:pt x="418" y="785"/>
                  </a:lnTo>
                  <a:lnTo>
                    <a:pt x="462" y="726"/>
                  </a:lnTo>
                  <a:lnTo>
                    <a:pt x="498" y="654"/>
                  </a:lnTo>
                  <a:lnTo>
                    <a:pt x="521" y="570"/>
                  </a:lnTo>
                  <a:lnTo>
                    <a:pt x="532" y="483"/>
                  </a:lnTo>
                  <a:lnTo>
                    <a:pt x="530" y="393"/>
                  </a:lnTo>
                  <a:lnTo>
                    <a:pt x="515" y="311"/>
                  </a:lnTo>
                  <a:lnTo>
                    <a:pt x="487" y="239"/>
                  </a:lnTo>
                  <a:lnTo>
                    <a:pt x="448" y="180"/>
                  </a:lnTo>
                  <a:lnTo>
                    <a:pt x="403" y="140"/>
                  </a:lnTo>
                  <a:lnTo>
                    <a:pt x="350" y="119"/>
                  </a:lnTo>
                  <a:lnTo>
                    <a:pt x="294" y="121"/>
                  </a:lnTo>
                  <a:lnTo>
                    <a:pt x="241" y="142"/>
                  </a:lnTo>
                  <a:lnTo>
                    <a:pt x="190" y="184"/>
                  </a:lnTo>
                  <a:lnTo>
                    <a:pt x="146" y="243"/>
                  </a:lnTo>
                  <a:lnTo>
                    <a:pt x="112" y="315"/>
                  </a:lnTo>
                  <a:lnTo>
                    <a:pt x="87" y="399"/>
                  </a:lnTo>
                  <a:lnTo>
                    <a:pt x="76" y="486"/>
                  </a:lnTo>
                  <a:lnTo>
                    <a:pt x="78" y="576"/>
                  </a:lnTo>
                  <a:lnTo>
                    <a:pt x="93" y="657"/>
                  </a:lnTo>
                  <a:lnTo>
                    <a:pt x="120" y="730"/>
                  </a:lnTo>
                  <a:lnTo>
                    <a:pt x="165" y="796"/>
                  </a:lnTo>
                  <a:lnTo>
                    <a:pt x="99" y="86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71" name="Freeform 88"/>
            <p:cNvSpPr>
              <a:spLocks/>
            </p:cNvSpPr>
            <p:nvPr/>
          </p:nvSpPr>
          <p:spPr bwMode="auto">
            <a:xfrm>
              <a:off x="4315" y="3865"/>
              <a:ext cx="22" cy="19"/>
            </a:xfrm>
            <a:custGeom>
              <a:avLst/>
              <a:gdLst>
                <a:gd name="T0" fmla="*/ 0 w 122"/>
                <a:gd name="T1" fmla="*/ 0 h 116"/>
                <a:gd name="T2" fmla="*/ 0 w 122"/>
                <a:gd name="T3" fmla="*/ 0 h 116"/>
                <a:gd name="T4" fmla="*/ 0 w 122"/>
                <a:gd name="T5" fmla="*/ 0 h 116"/>
                <a:gd name="T6" fmla="*/ 0 w 122"/>
                <a:gd name="T7" fmla="*/ 0 h 116"/>
                <a:gd name="T8" fmla="*/ 0 w 122"/>
                <a:gd name="T9" fmla="*/ 0 h 116"/>
                <a:gd name="T10" fmla="*/ 0 w 122"/>
                <a:gd name="T11" fmla="*/ 0 h 116"/>
                <a:gd name="T12" fmla="*/ 0 60000 65536"/>
                <a:gd name="T13" fmla="*/ 0 60000 65536"/>
                <a:gd name="T14" fmla="*/ 0 60000 65536"/>
                <a:gd name="T15" fmla="*/ 0 60000 65536"/>
                <a:gd name="T16" fmla="*/ 0 60000 65536"/>
                <a:gd name="T17" fmla="*/ 0 60000 65536"/>
                <a:gd name="T18" fmla="*/ 0 w 122"/>
                <a:gd name="T19" fmla="*/ 0 h 116"/>
                <a:gd name="T20" fmla="*/ 122 w 122"/>
                <a:gd name="T21" fmla="*/ 116 h 116"/>
              </a:gdLst>
              <a:ahLst/>
              <a:cxnLst>
                <a:cxn ang="T12">
                  <a:pos x="T0" y="T1"/>
                </a:cxn>
                <a:cxn ang="T13">
                  <a:pos x="T2" y="T3"/>
                </a:cxn>
                <a:cxn ang="T14">
                  <a:pos x="T4" y="T5"/>
                </a:cxn>
                <a:cxn ang="T15">
                  <a:pos x="T6" y="T7"/>
                </a:cxn>
                <a:cxn ang="T16">
                  <a:pos x="T8" y="T9"/>
                </a:cxn>
                <a:cxn ang="T17">
                  <a:pos x="T10" y="T11"/>
                </a:cxn>
              </a:cxnLst>
              <a:rect l="T18" t="T19" r="T20" b="T21"/>
              <a:pathLst>
                <a:path w="122" h="116">
                  <a:moveTo>
                    <a:pt x="122" y="53"/>
                  </a:moveTo>
                  <a:lnTo>
                    <a:pt x="55" y="0"/>
                  </a:lnTo>
                  <a:lnTo>
                    <a:pt x="0" y="80"/>
                  </a:lnTo>
                  <a:lnTo>
                    <a:pt x="30" y="116"/>
                  </a:lnTo>
                  <a:lnTo>
                    <a:pt x="122" y="5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13324" name="Group 89"/>
          <p:cNvGrpSpPr>
            <a:grpSpLocks/>
          </p:cNvGrpSpPr>
          <p:nvPr/>
        </p:nvGrpSpPr>
        <p:grpSpPr bwMode="auto">
          <a:xfrm>
            <a:off x="7529513" y="5451475"/>
            <a:ext cx="1228725" cy="841375"/>
            <a:chOff x="4543" y="3434"/>
            <a:chExt cx="774" cy="530"/>
          </a:xfrm>
        </p:grpSpPr>
        <p:sp>
          <p:nvSpPr>
            <p:cNvPr id="13344" name="AutoShape 90"/>
            <p:cNvSpPr>
              <a:spLocks noChangeArrowheads="1"/>
            </p:cNvSpPr>
            <p:nvPr/>
          </p:nvSpPr>
          <p:spPr bwMode="auto">
            <a:xfrm>
              <a:off x="4543" y="3434"/>
              <a:ext cx="774" cy="530"/>
            </a:xfrm>
            <a:prstGeom prst="roundRect">
              <a:avLst>
                <a:gd name="adj" fmla="val 16667"/>
              </a:avLst>
            </a:prstGeom>
            <a:solidFill>
              <a:srgbClr val="C0C0C0"/>
            </a:solidFill>
            <a:ln w="28575" algn="ctr">
              <a:solidFill>
                <a:srgbClr val="C0C0C0"/>
              </a:solidFill>
              <a:round/>
              <a:headEnd/>
              <a:tailEnd/>
            </a:ln>
          </p:spPr>
          <p:txBody>
            <a:bodyPr lIns="0" tIns="0" rIns="0" bIns="0" anchor="ctr">
              <a:spAutoFit/>
            </a:bodyPr>
            <a:lstStyle/>
            <a:p>
              <a:endParaRPr lang="en-US"/>
            </a:p>
          </p:txBody>
        </p:sp>
        <p:sp>
          <p:nvSpPr>
            <p:cNvPr id="13345" name="AutoShape 91"/>
            <p:cNvSpPr>
              <a:spLocks noChangeArrowheads="1"/>
            </p:cNvSpPr>
            <p:nvPr/>
          </p:nvSpPr>
          <p:spPr bwMode="auto">
            <a:xfrm>
              <a:off x="4563" y="3454"/>
              <a:ext cx="735" cy="491"/>
            </a:xfrm>
            <a:prstGeom prst="roundRect">
              <a:avLst>
                <a:gd name="adj" fmla="val 16667"/>
              </a:avLst>
            </a:prstGeom>
            <a:solidFill>
              <a:srgbClr val="FFFFFF"/>
            </a:solidFill>
            <a:ln w="28575" algn="ctr">
              <a:solidFill>
                <a:srgbClr val="C0C0C0"/>
              </a:solidFill>
              <a:round/>
              <a:headEnd/>
              <a:tailEnd/>
            </a:ln>
          </p:spPr>
          <p:txBody>
            <a:bodyPr lIns="0" tIns="0" rIns="0" bIns="0" anchor="ctr">
              <a:spAutoFit/>
            </a:bodyPr>
            <a:lstStyle/>
            <a:p>
              <a:endParaRPr lang="en-US"/>
            </a:p>
          </p:txBody>
        </p:sp>
        <p:grpSp>
          <p:nvGrpSpPr>
            <p:cNvPr id="13346" name="Group 92"/>
            <p:cNvGrpSpPr>
              <a:grpSpLocks/>
            </p:cNvGrpSpPr>
            <p:nvPr/>
          </p:nvGrpSpPr>
          <p:grpSpPr bwMode="auto">
            <a:xfrm>
              <a:off x="4722" y="3448"/>
              <a:ext cx="403" cy="511"/>
              <a:chOff x="2900" y="2726"/>
              <a:chExt cx="505" cy="642"/>
            </a:xfrm>
          </p:grpSpPr>
          <p:sp>
            <p:nvSpPr>
              <p:cNvPr id="13347" name="Oval 93"/>
              <p:cNvSpPr>
                <a:spLocks noChangeArrowheads="1"/>
              </p:cNvSpPr>
              <p:nvPr/>
            </p:nvSpPr>
            <p:spPr bwMode="auto">
              <a:xfrm>
                <a:off x="3036" y="2726"/>
                <a:ext cx="251" cy="274"/>
              </a:xfrm>
              <a:prstGeom prst="ellipse">
                <a:avLst/>
              </a:prstGeom>
              <a:solidFill>
                <a:srgbClr val="C0C0C0"/>
              </a:solidFill>
              <a:ln w="12700" algn="ctr">
                <a:solidFill>
                  <a:schemeClr val="bg1"/>
                </a:solidFill>
                <a:round/>
                <a:headEnd/>
                <a:tailEnd/>
              </a:ln>
            </p:spPr>
            <p:txBody>
              <a:bodyPr lIns="0" tIns="0" rIns="0" bIns="0" anchor="ctr">
                <a:spAutoFit/>
              </a:bodyPr>
              <a:lstStyle/>
              <a:p>
                <a:endParaRPr lang="en-US"/>
              </a:p>
            </p:txBody>
          </p:sp>
          <p:sp>
            <p:nvSpPr>
              <p:cNvPr id="13348" name="Freeform 94"/>
              <p:cNvSpPr>
                <a:spLocks/>
              </p:cNvSpPr>
              <p:nvPr/>
            </p:nvSpPr>
            <p:spPr bwMode="auto">
              <a:xfrm>
                <a:off x="2931" y="2996"/>
                <a:ext cx="474" cy="372"/>
              </a:xfrm>
              <a:custGeom>
                <a:avLst/>
                <a:gdLst>
                  <a:gd name="T0" fmla="*/ 201 w 474"/>
                  <a:gd name="T1" fmla="*/ 0 h 372"/>
                  <a:gd name="T2" fmla="*/ 86 w 474"/>
                  <a:gd name="T3" fmla="*/ 21 h 372"/>
                  <a:gd name="T4" fmla="*/ 12 w 474"/>
                  <a:gd name="T5" fmla="*/ 61 h 372"/>
                  <a:gd name="T6" fmla="*/ 0 w 474"/>
                  <a:gd name="T7" fmla="*/ 188 h 372"/>
                  <a:gd name="T8" fmla="*/ 6 w 474"/>
                  <a:gd name="T9" fmla="*/ 275 h 372"/>
                  <a:gd name="T10" fmla="*/ 110 w 474"/>
                  <a:gd name="T11" fmla="*/ 310 h 372"/>
                  <a:gd name="T12" fmla="*/ 104 w 474"/>
                  <a:gd name="T13" fmla="*/ 372 h 372"/>
                  <a:gd name="T14" fmla="*/ 385 w 474"/>
                  <a:gd name="T15" fmla="*/ 357 h 372"/>
                  <a:gd name="T16" fmla="*/ 390 w 474"/>
                  <a:gd name="T17" fmla="*/ 280 h 372"/>
                  <a:gd name="T18" fmla="*/ 474 w 474"/>
                  <a:gd name="T19" fmla="*/ 211 h 372"/>
                  <a:gd name="T20" fmla="*/ 465 w 474"/>
                  <a:gd name="T21" fmla="*/ 67 h 372"/>
                  <a:gd name="T22" fmla="*/ 438 w 474"/>
                  <a:gd name="T23" fmla="*/ 16 h 372"/>
                  <a:gd name="T24" fmla="*/ 201 w 474"/>
                  <a:gd name="T25" fmla="*/ 0 h 37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474"/>
                  <a:gd name="T40" fmla="*/ 0 h 372"/>
                  <a:gd name="T41" fmla="*/ 474 w 474"/>
                  <a:gd name="T42" fmla="*/ 372 h 37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474" h="372">
                    <a:moveTo>
                      <a:pt x="201" y="0"/>
                    </a:moveTo>
                    <a:lnTo>
                      <a:pt x="86" y="21"/>
                    </a:lnTo>
                    <a:lnTo>
                      <a:pt x="12" y="61"/>
                    </a:lnTo>
                    <a:lnTo>
                      <a:pt x="0" y="188"/>
                    </a:lnTo>
                    <a:lnTo>
                      <a:pt x="6" y="275"/>
                    </a:lnTo>
                    <a:lnTo>
                      <a:pt x="110" y="310"/>
                    </a:lnTo>
                    <a:lnTo>
                      <a:pt x="104" y="372"/>
                    </a:lnTo>
                    <a:lnTo>
                      <a:pt x="385" y="357"/>
                    </a:lnTo>
                    <a:lnTo>
                      <a:pt x="390" y="280"/>
                    </a:lnTo>
                    <a:lnTo>
                      <a:pt x="474" y="211"/>
                    </a:lnTo>
                    <a:lnTo>
                      <a:pt x="465" y="67"/>
                    </a:lnTo>
                    <a:lnTo>
                      <a:pt x="438" y="16"/>
                    </a:lnTo>
                    <a:lnTo>
                      <a:pt x="201" y="0"/>
                    </a:lnTo>
                    <a:close/>
                  </a:path>
                </a:pathLst>
              </a:custGeom>
              <a:solidFill>
                <a:srgbClr val="C0C0C0"/>
              </a:solidFill>
              <a:ln w="12700" cap="flat" cmpd="sng">
                <a:solidFill>
                  <a:schemeClr val="bg1"/>
                </a:solidFill>
                <a:prstDash val="solid"/>
                <a:round/>
                <a:headEnd/>
                <a:tailEnd/>
              </a:ln>
            </p:spPr>
            <p:txBody>
              <a:bodyPr lIns="0" tIns="0" rIns="0" bIns="0" anchor="ctr">
                <a:spAutoFit/>
              </a:bodyPr>
              <a:lstStyle/>
              <a:p>
                <a:endParaRPr lang="en-US"/>
              </a:p>
            </p:txBody>
          </p:sp>
          <p:sp>
            <p:nvSpPr>
              <p:cNvPr id="13349" name="Freeform 95"/>
              <p:cNvSpPr>
                <a:spLocks/>
              </p:cNvSpPr>
              <p:nvPr/>
            </p:nvSpPr>
            <p:spPr bwMode="auto">
              <a:xfrm>
                <a:off x="2900" y="3068"/>
                <a:ext cx="409" cy="264"/>
              </a:xfrm>
              <a:custGeom>
                <a:avLst/>
                <a:gdLst>
                  <a:gd name="T0" fmla="*/ 2 w 559"/>
                  <a:gd name="T1" fmla="*/ 1 h 434"/>
                  <a:gd name="T2" fmla="*/ 24 w 559"/>
                  <a:gd name="T3" fmla="*/ 0 h 434"/>
                  <a:gd name="T4" fmla="*/ 23 w 559"/>
                  <a:gd name="T5" fmla="*/ 6 h 434"/>
                  <a:gd name="T6" fmla="*/ 43 w 559"/>
                  <a:gd name="T7" fmla="*/ 4 h 434"/>
                  <a:gd name="T8" fmla="*/ 56 w 559"/>
                  <a:gd name="T9" fmla="*/ 5 h 434"/>
                  <a:gd name="T10" fmla="*/ 63 w 559"/>
                  <a:gd name="T11" fmla="*/ 9 h 434"/>
                  <a:gd name="T12" fmla="*/ 59 w 559"/>
                  <a:gd name="T13" fmla="*/ 12 h 434"/>
                  <a:gd name="T14" fmla="*/ 43 w 559"/>
                  <a:gd name="T15" fmla="*/ 13 h 434"/>
                  <a:gd name="T16" fmla="*/ 26 w 559"/>
                  <a:gd name="T17" fmla="*/ 13 h 434"/>
                  <a:gd name="T18" fmla="*/ 10 w 559"/>
                  <a:gd name="T19" fmla="*/ 13 h 434"/>
                  <a:gd name="T20" fmla="*/ 1 w 559"/>
                  <a:gd name="T21" fmla="*/ 10 h 434"/>
                  <a:gd name="T22" fmla="*/ 0 w 559"/>
                  <a:gd name="T23" fmla="*/ 4 h 434"/>
                  <a:gd name="T24" fmla="*/ 2 w 559"/>
                  <a:gd name="T25" fmla="*/ 1 h 43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59"/>
                  <a:gd name="T40" fmla="*/ 0 h 434"/>
                  <a:gd name="T41" fmla="*/ 559 w 559"/>
                  <a:gd name="T42" fmla="*/ 434 h 43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59" h="434">
                    <a:moveTo>
                      <a:pt x="17" y="8"/>
                    </a:moveTo>
                    <a:lnTo>
                      <a:pt x="217" y="0"/>
                    </a:lnTo>
                    <a:lnTo>
                      <a:pt x="200" y="192"/>
                    </a:lnTo>
                    <a:lnTo>
                      <a:pt x="384" y="142"/>
                    </a:lnTo>
                    <a:lnTo>
                      <a:pt x="501" y="184"/>
                    </a:lnTo>
                    <a:lnTo>
                      <a:pt x="559" y="292"/>
                    </a:lnTo>
                    <a:lnTo>
                      <a:pt x="517" y="392"/>
                    </a:lnTo>
                    <a:lnTo>
                      <a:pt x="384" y="434"/>
                    </a:lnTo>
                    <a:lnTo>
                      <a:pt x="234" y="434"/>
                    </a:lnTo>
                    <a:lnTo>
                      <a:pt x="92" y="409"/>
                    </a:lnTo>
                    <a:lnTo>
                      <a:pt x="8" y="317"/>
                    </a:lnTo>
                    <a:lnTo>
                      <a:pt x="0" y="150"/>
                    </a:lnTo>
                    <a:lnTo>
                      <a:pt x="17" y="8"/>
                    </a:lnTo>
                    <a:close/>
                  </a:path>
                </a:pathLst>
              </a:custGeom>
              <a:solidFill>
                <a:srgbClr val="777777"/>
              </a:solidFill>
              <a:ln w="6350" cap="flat" cmpd="sng">
                <a:solidFill>
                  <a:schemeClr val="bg1"/>
                </a:solidFill>
                <a:prstDash val="solid"/>
                <a:round/>
                <a:headEnd/>
                <a:tailEnd/>
              </a:ln>
            </p:spPr>
            <p:txBody>
              <a:bodyPr wrap="none" lIns="0" tIns="0" rIns="0" bIns="0" anchor="ctr">
                <a:spAutoFit/>
              </a:bodyPr>
              <a:lstStyle/>
              <a:p>
                <a:endParaRPr lang="en-US"/>
              </a:p>
            </p:txBody>
          </p:sp>
          <p:sp>
            <p:nvSpPr>
              <p:cNvPr id="13350" name="Freeform 96"/>
              <p:cNvSpPr>
                <a:spLocks/>
              </p:cNvSpPr>
              <p:nvPr/>
            </p:nvSpPr>
            <p:spPr bwMode="auto">
              <a:xfrm>
                <a:off x="3022" y="2996"/>
                <a:ext cx="219" cy="331"/>
              </a:xfrm>
              <a:custGeom>
                <a:avLst/>
                <a:gdLst>
                  <a:gd name="T0" fmla="*/ 28 w 300"/>
                  <a:gd name="T1" fmla="*/ 0 h 543"/>
                  <a:gd name="T2" fmla="*/ 0 w 300"/>
                  <a:gd name="T3" fmla="*/ 17 h 543"/>
                  <a:gd name="T4" fmla="*/ 20 w 300"/>
                  <a:gd name="T5" fmla="*/ 17 h 543"/>
                  <a:gd name="T6" fmla="*/ 33 w 300"/>
                  <a:gd name="T7" fmla="*/ 1 h 543"/>
                  <a:gd name="T8" fmla="*/ 0 60000 65536"/>
                  <a:gd name="T9" fmla="*/ 0 60000 65536"/>
                  <a:gd name="T10" fmla="*/ 0 60000 65536"/>
                  <a:gd name="T11" fmla="*/ 0 60000 65536"/>
                  <a:gd name="T12" fmla="*/ 0 w 300"/>
                  <a:gd name="T13" fmla="*/ 0 h 543"/>
                  <a:gd name="T14" fmla="*/ 300 w 300"/>
                  <a:gd name="T15" fmla="*/ 543 h 543"/>
                </a:gdLst>
                <a:ahLst/>
                <a:cxnLst>
                  <a:cxn ang="T8">
                    <a:pos x="T0" y="T1"/>
                  </a:cxn>
                  <a:cxn ang="T9">
                    <a:pos x="T2" y="T3"/>
                  </a:cxn>
                  <a:cxn ang="T10">
                    <a:pos x="T4" y="T5"/>
                  </a:cxn>
                  <a:cxn ang="T11">
                    <a:pos x="T6" y="T7"/>
                  </a:cxn>
                </a:cxnLst>
                <a:rect l="T12" t="T13" r="T14" b="T15"/>
                <a:pathLst>
                  <a:path w="300" h="543">
                    <a:moveTo>
                      <a:pt x="250" y="0"/>
                    </a:moveTo>
                    <a:lnTo>
                      <a:pt x="0" y="543"/>
                    </a:lnTo>
                    <a:lnTo>
                      <a:pt x="192" y="543"/>
                    </a:lnTo>
                    <a:lnTo>
                      <a:pt x="300" y="17"/>
                    </a:lnTo>
                  </a:path>
                </a:pathLst>
              </a:custGeom>
              <a:solidFill>
                <a:srgbClr val="777777"/>
              </a:solidFill>
              <a:ln w="6350" cap="flat" cmpd="sng">
                <a:solidFill>
                  <a:schemeClr val="bg1"/>
                </a:solidFill>
                <a:prstDash val="solid"/>
                <a:round/>
                <a:headEnd/>
                <a:tailEnd/>
              </a:ln>
            </p:spPr>
            <p:txBody>
              <a:bodyPr wrap="none" lIns="0" tIns="0" rIns="0" bIns="0" anchor="ctr">
                <a:spAutoFit/>
              </a:bodyPr>
              <a:lstStyle/>
              <a:p>
                <a:endParaRPr lang="en-US"/>
              </a:p>
            </p:txBody>
          </p:sp>
          <p:sp>
            <p:nvSpPr>
              <p:cNvPr id="13351" name="Line 97"/>
              <p:cNvSpPr>
                <a:spLocks noChangeShapeType="1"/>
              </p:cNvSpPr>
              <p:nvPr/>
            </p:nvSpPr>
            <p:spPr bwMode="auto">
              <a:xfrm flipV="1">
                <a:off x="3321" y="3093"/>
                <a:ext cx="13" cy="17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grpSp>
        <p:nvGrpSpPr>
          <p:cNvPr id="13325" name="Group 98"/>
          <p:cNvGrpSpPr>
            <a:grpSpLocks/>
          </p:cNvGrpSpPr>
          <p:nvPr/>
        </p:nvGrpSpPr>
        <p:grpSpPr bwMode="auto">
          <a:xfrm>
            <a:off x="6310313" y="3455988"/>
            <a:ext cx="1612900" cy="860425"/>
            <a:chOff x="3751" y="1947"/>
            <a:chExt cx="1145" cy="611"/>
          </a:xfrm>
        </p:grpSpPr>
        <p:grpSp>
          <p:nvGrpSpPr>
            <p:cNvPr id="13336" name="Group 99"/>
            <p:cNvGrpSpPr>
              <a:grpSpLocks/>
            </p:cNvGrpSpPr>
            <p:nvPr/>
          </p:nvGrpSpPr>
          <p:grpSpPr bwMode="auto">
            <a:xfrm>
              <a:off x="3751" y="1947"/>
              <a:ext cx="558" cy="558"/>
              <a:chOff x="1350" y="686"/>
              <a:chExt cx="1132" cy="1132"/>
            </a:xfrm>
          </p:grpSpPr>
          <p:sp>
            <p:nvSpPr>
              <p:cNvPr id="13342" name="AutoShape 100"/>
              <p:cNvSpPr>
                <a:spLocks noChangeArrowheads="1"/>
              </p:cNvSpPr>
              <p:nvPr/>
            </p:nvSpPr>
            <p:spPr bwMode="auto">
              <a:xfrm>
                <a:off x="1350" y="686"/>
                <a:ext cx="1132" cy="1132"/>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pic>
            <p:nvPicPr>
              <p:cNvPr id="13343" name="Picture 101" descr="j015193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3" y="783"/>
                <a:ext cx="38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3337" name="Group 102"/>
            <p:cNvGrpSpPr>
              <a:grpSpLocks/>
            </p:cNvGrpSpPr>
            <p:nvPr/>
          </p:nvGrpSpPr>
          <p:grpSpPr bwMode="auto">
            <a:xfrm>
              <a:off x="4228" y="1953"/>
              <a:ext cx="668" cy="605"/>
              <a:chOff x="2780" y="1585"/>
              <a:chExt cx="668" cy="605"/>
            </a:xfrm>
          </p:grpSpPr>
          <p:sp>
            <p:nvSpPr>
              <p:cNvPr id="13338" name="AutoShape 103"/>
              <p:cNvSpPr>
                <a:spLocks noChangeArrowheads="1"/>
              </p:cNvSpPr>
              <p:nvPr/>
            </p:nvSpPr>
            <p:spPr bwMode="auto">
              <a:xfrm>
                <a:off x="2780" y="1585"/>
                <a:ext cx="558" cy="558"/>
              </a:xfrm>
              <a:prstGeom prst="smileyFace">
                <a:avLst>
                  <a:gd name="adj" fmla="val 602"/>
                </a:avLst>
              </a:prstGeom>
              <a:solidFill>
                <a:srgbClr val="FFCC99"/>
              </a:solidFill>
              <a:ln w="12700">
                <a:solidFill>
                  <a:srgbClr val="000000"/>
                </a:solidFill>
                <a:round/>
                <a:headEnd/>
                <a:tailEnd/>
              </a:ln>
            </p:spPr>
            <p:txBody>
              <a:bodyPr wrap="none" anchor="ctr"/>
              <a:lstStyle/>
              <a:p>
                <a:endParaRPr lang="en-US"/>
              </a:p>
            </p:txBody>
          </p:sp>
          <p:grpSp>
            <p:nvGrpSpPr>
              <p:cNvPr id="13339" name="Group 104"/>
              <p:cNvGrpSpPr>
                <a:grpSpLocks/>
              </p:cNvGrpSpPr>
              <p:nvPr/>
            </p:nvGrpSpPr>
            <p:grpSpPr bwMode="auto">
              <a:xfrm flipH="1">
                <a:off x="3089" y="1738"/>
                <a:ext cx="359" cy="452"/>
                <a:chOff x="4325" y="1984"/>
                <a:chExt cx="359" cy="452"/>
              </a:xfrm>
            </p:grpSpPr>
            <p:sp>
              <p:nvSpPr>
                <p:cNvPr id="13340" name="Freeform 105"/>
                <p:cNvSpPr>
                  <a:spLocks/>
                </p:cNvSpPr>
                <p:nvPr/>
              </p:nvSpPr>
              <p:spPr bwMode="auto">
                <a:xfrm>
                  <a:off x="4325" y="1984"/>
                  <a:ext cx="359" cy="452"/>
                </a:xfrm>
                <a:custGeom>
                  <a:avLst/>
                  <a:gdLst>
                    <a:gd name="T0" fmla="*/ 5 w 717"/>
                    <a:gd name="T1" fmla="*/ 4 h 906"/>
                    <a:gd name="T2" fmla="*/ 4 w 717"/>
                    <a:gd name="T3" fmla="*/ 5 h 906"/>
                    <a:gd name="T4" fmla="*/ 3 w 717"/>
                    <a:gd name="T5" fmla="*/ 3 h 906"/>
                    <a:gd name="T6" fmla="*/ 3 w 717"/>
                    <a:gd name="T7" fmla="*/ 2 h 906"/>
                    <a:gd name="T8" fmla="*/ 2 w 717"/>
                    <a:gd name="T9" fmla="*/ 1 h 906"/>
                    <a:gd name="T10" fmla="*/ 2 w 717"/>
                    <a:gd name="T11" fmla="*/ 1 h 906"/>
                    <a:gd name="T12" fmla="*/ 1 w 717"/>
                    <a:gd name="T13" fmla="*/ 0 h 906"/>
                    <a:gd name="T14" fmla="*/ 1 w 717"/>
                    <a:gd name="T15" fmla="*/ 0 h 906"/>
                    <a:gd name="T16" fmla="*/ 1 w 717"/>
                    <a:gd name="T17" fmla="*/ 0 h 906"/>
                    <a:gd name="T18" fmla="*/ 1 w 717"/>
                    <a:gd name="T19" fmla="*/ 0 h 906"/>
                    <a:gd name="T20" fmla="*/ 1 w 717"/>
                    <a:gd name="T21" fmla="*/ 0 h 906"/>
                    <a:gd name="T22" fmla="*/ 1 w 717"/>
                    <a:gd name="T23" fmla="*/ 0 h 906"/>
                    <a:gd name="T24" fmla="*/ 0 w 717"/>
                    <a:gd name="T25" fmla="*/ 0 h 906"/>
                    <a:gd name="T26" fmla="*/ 0 w 717"/>
                    <a:gd name="T27" fmla="*/ 0 h 906"/>
                    <a:gd name="T28" fmla="*/ 1 w 717"/>
                    <a:gd name="T29" fmla="*/ 0 h 906"/>
                    <a:gd name="T30" fmla="*/ 1 w 717"/>
                    <a:gd name="T31" fmla="*/ 1 h 906"/>
                    <a:gd name="T32" fmla="*/ 1 w 717"/>
                    <a:gd name="T33" fmla="*/ 1 h 906"/>
                    <a:gd name="T34" fmla="*/ 1 w 717"/>
                    <a:gd name="T35" fmla="*/ 1 h 906"/>
                    <a:gd name="T36" fmla="*/ 1 w 717"/>
                    <a:gd name="T37" fmla="*/ 1 h 906"/>
                    <a:gd name="T38" fmla="*/ 1 w 717"/>
                    <a:gd name="T39" fmla="*/ 1 h 906"/>
                    <a:gd name="T40" fmla="*/ 1 w 717"/>
                    <a:gd name="T41" fmla="*/ 2 h 906"/>
                    <a:gd name="T42" fmla="*/ 1 w 717"/>
                    <a:gd name="T43" fmla="*/ 2 h 906"/>
                    <a:gd name="T44" fmla="*/ 1 w 717"/>
                    <a:gd name="T45" fmla="*/ 2 h 906"/>
                    <a:gd name="T46" fmla="*/ 1 w 717"/>
                    <a:gd name="T47" fmla="*/ 2 h 906"/>
                    <a:gd name="T48" fmla="*/ 1 w 717"/>
                    <a:gd name="T49" fmla="*/ 3 h 906"/>
                    <a:gd name="T50" fmla="*/ 2 w 717"/>
                    <a:gd name="T51" fmla="*/ 3 h 906"/>
                    <a:gd name="T52" fmla="*/ 2 w 717"/>
                    <a:gd name="T53" fmla="*/ 4 h 906"/>
                    <a:gd name="T54" fmla="*/ 2 w 717"/>
                    <a:gd name="T55" fmla="*/ 4 h 906"/>
                    <a:gd name="T56" fmla="*/ 2 w 717"/>
                    <a:gd name="T57" fmla="*/ 4 h 906"/>
                    <a:gd name="T58" fmla="*/ 3 w 717"/>
                    <a:gd name="T59" fmla="*/ 5 h 906"/>
                    <a:gd name="T60" fmla="*/ 3 w 717"/>
                    <a:gd name="T61" fmla="*/ 5 h 906"/>
                    <a:gd name="T62" fmla="*/ 4 w 717"/>
                    <a:gd name="T63" fmla="*/ 6 h 906"/>
                    <a:gd name="T64" fmla="*/ 4 w 717"/>
                    <a:gd name="T65" fmla="*/ 6 h 906"/>
                    <a:gd name="T66" fmla="*/ 5 w 717"/>
                    <a:gd name="T67" fmla="*/ 7 h 906"/>
                    <a:gd name="T68" fmla="*/ 5 w 717"/>
                    <a:gd name="T69" fmla="*/ 7 h 906"/>
                    <a:gd name="T70" fmla="*/ 6 w 717"/>
                    <a:gd name="T71" fmla="*/ 6 h 906"/>
                    <a:gd name="T72" fmla="*/ 5 w 717"/>
                    <a:gd name="T73" fmla="*/ 4 h 90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717"/>
                    <a:gd name="T112" fmla="*/ 0 h 906"/>
                    <a:gd name="T113" fmla="*/ 717 w 717"/>
                    <a:gd name="T114" fmla="*/ 906 h 90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717" h="906">
                      <a:moveTo>
                        <a:pt x="568" y="604"/>
                      </a:moveTo>
                      <a:lnTo>
                        <a:pt x="488" y="663"/>
                      </a:lnTo>
                      <a:lnTo>
                        <a:pt x="302" y="411"/>
                      </a:lnTo>
                      <a:lnTo>
                        <a:pt x="362" y="367"/>
                      </a:lnTo>
                      <a:lnTo>
                        <a:pt x="189" y="133"/>
                      </a:lnTo>
                      <a:lnTo>
                        <a:pt x="148" y="164"/>
                      </a:lnTo>
                      <a:lnTo>
                        <a:pt x="33" y="7"/>
                      </a:lnTo>
                      <a:lnTo>
                        <a:pt x="27" y="3"/>
                      </a:lnTo>
                      <a:lnTo>
                        <a:pt x="21" y="0"/>
                      </a:lnTo>
                      <a:lnTo>
                        <a:pt x="14" y="0"/>
                      </a:lnTo>
                      <a:lnTo>
                        <a:pt x="7" y="4"/>
                      </a:lnTo>
                      <a:lnTo>
                        <a:pt x="3" y="10"/>
                      </a:lnTo>
                      <a:lnTo>
                        <a:pt x="0" y="15"/>
                      </a:lnTo>
                      <a:lnTo>
                        <a:pt x="0" y="22"/>
                      </a:lnTo>
                      <a:lnTo>
                        <a:pt x="4" y="29"/>
                      </a:lnTo>
                      <a:lnTo>
                        <a:pt x="119" y="185"/>
                      </a:lnTo>
                      <a:lnTo>
                        <a:pt x="71" y="220"/>
                      </a:lnTo>
                      <a:lnTo>
                        <a:pt x="71" y="229"/>
                      </a:lnTo>
                      <a:lnTo>
                        <a:pt x="71" y="234"/>
                      </a:lnTo>
                      <a:lnTo>
                        <a:pt x="72" y="248"/>
                      </a:lnTo>
                      <a:lnTo>
                        <a:pt x="74" y="270"/>
                      </a:lnTo>
                      <a:lnTo>
                        <a:pt x="79" y="299"/>
                      </a:lnTo>
                      <a:lnTo>
                        <a:pt x="86" y="335"/>
                      </a:lnTo>
                      <a:lnTo>
                        <a:pt x="96" y="375"/>
                      </a:lnTo>
                      <a:lnTo>
                        <a:pt x="112" y="420"/>
                      </a:lnTo>
                      <a:lnTo>
                        <a:pt x="133" y="468"/>
                      </a:lnTo>
                      <a:lnTo>
                        <a:pt x="158" y="520"/>
                      </a:lnTo>
                      <a:lnTo>
                        <a:pt x="192" y="575"/>
                      </a:lnTo>
                      <a:lnTo>
                        <a:pt x="232" y="631"/>
                      </a:lnTo>
                      <a:lnTo>
                        <a:pt x="280" y="687"/>
                      </a:lnTo>
                      <a:lnTo>
                        <a:pt x="338" y="742"/>
                      </a:lnTo>
                      <a:lnTo>
                        <a:pt x="405" y="798"/>
                      </a:lnTo>
                      <a:lnTo>
                        <a:pt x="482" y="851"/>
                      </a:lnTo>
                      <a:lnTo>
                        <a:pt x="571" y="901"/>
                      </a:lnTo>
                      <a:lnTo>
                        <a:pt x="580" y="906"/>
                      </a:lnTo>
                      <a:lnTo>
                        <a:pt x="717" y="806"/>
                      </a:lnTo>
                      <a:lnTo>
                        <a:pt x="568" y="60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41" name="Freeform 106"/>
                <p:cNvSpPr>
                  <a:spLocks/>
                </p:cNvSpPr>
                <p:nvPr/>
              </p:nvSpPr>
              <p:spPr bwMode="auto">
                <a:xfrm>
                  <a:off x="4378" y="2075"/>
                  <a:ext cx="281" cy="341"/>
                </a:xfrm>
                <a:custGeom>
                  <a:avLst/>
                  <a:gdLst>
                    <a:gd name="T0" fmla="*/ 4 w 562"/>
                    <a:gd name="T1" fmla="*/ 6 h 682"/>
                    <a:gd name="T2" fmla="*/ 3 w 562"/>
                    <a:gd name="T3" fmla="*/ 5 h 682"/>
                    <a:gd name="T4" fmla="*/ 3 w 562"/>
                    <a:gd name="T5" fmla="*/ 5 h 682"/>
                    <a:gd name="T6" fmla="*/ 3 w 562"/>
                    <a:gd name="T7" fmla="*/ 5 h 682"/>
                    <a:gd name="T8" fmla="*/ 2 w 562"/>
                    <a:gd name="T9" fmla="*/ 4 h 682"/>
                    <a:gd name="T10" fmla="*/ 2 w 562"/>
                    <a:gd name="T11" fmla="*/ 4 h 682"/>
                    <a:gd name="T12" fmla="*/ 1 w 562"/>
                    <a:gd name="T13" fmla="*/ 3 h 682"/>
                    <a:gd name="T14" fmla="*/ 1 w 562"/>
                    <a:gd name="T15" fmla="*/ 3 h 682"/>
                    <a:gd name="T16" fmla="*/ 1 w 562"/>
                    <a:gd name="T17" fmla="*/ 3 h 682"/>
                    <a:gd name="T18" fmla="*/ 1 w 562"/>
                    <a:gd name="T19" fmla="*/ 3 h 682"/>
                    <a:gd name="T20" fmla="*/ 1 w 562"/>
                    <a:gd name="T21" fmla="*/ 2 h 682"/>
                    <a:gd name="T22" fmla="*/ 1 w 562"/>
                    <a:gd name="T23" fmla="*/ 2 h 682"/>
                    <a:gd name="T24" fmla="*/ 1 w 562"/>
                    <a:gd name="T25" fmla="*/ 2 h 682"/>
                    <a:gd name="T26" fmla="*/ 1 w 562"/>
                    <a:gd name="T27" fmla="*/ 1 h 682"/>
                    <a:gd name="T28" fmla="*/ 1 w 562"/>
                    <a:gd name="T29" fmla="*/ 1 h 682"/>
                    <a:gd name="T30" fmla="*/ 1 w 562"/>
                    <a:gd name="T31" fmla="*/ 1 h 682"/>
                    <a:gd name="T32" fmla="*/ 0 w 562"/>
                    <a:gd name="T33" fmla="*/ 1 h 682"/>
                    <a:gd name="T34" fmla="*/ 1 w 562"/>
                    <a:gd name="T35" fmla="*/ 0 h 682"/>
                    <a:gd name="T36" fmla="*/ 2 w 562"/>
                    <a:gd name="T37" fmla="*/ 2 h 682"/>
                    <a:gd name="T38" fmla="*/ 1 w 562"/>
                    <a:gd name="T39" fmla="*/ 2 h 682"/>
                    <a:gd name="T40" fmla="*/ 3 w 562"/>
                    <a:gd name="T41" fmla="*/ 5 h 682"/>
                    <a:gd name="T42" fmla="*/ 4 w 562"/>
                    <a:gd name="T43" fmla="*/ 4 h 682"/>
                    <a:gd name="T44" fmla="*/ 5 w 562"/>
                    <a:gd name="T45" fmla="*/ 5 h 682"/>
                    <a:gd name="T46" fmla="*/ 4 w 562"/>
                    <a:gd name="T47" fmla="*/ 6 h 682"/>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562"/>
                    <a:gd name="T73" fmla="*/ 0 h 682"/>
                    <a:gd name="T74" fmla="*/ 562 w 562"/>
                    <a:gd name="T75" fmla="*/ 682 h 682"/>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562" h="682">
                      <a:moveTo>
                        <a:pt x="472" y="682"/>
                      </a:moveTo>
                      <a:lnTo>
                        <a:pt x="394" y="637"/>
                      </a:lnTo>
                      <a:lnTo>
                        <a:pt x="328" y="591"/>
                      </a:lnTo>
                      <a:lnTo>
                        <a:pt x="268" y="544"/>
                      </a:lnTo>
                      <a:lnTo>
                        <a:pt x="216" y="496"/>
                      </a:lnTo>
                      <a:lnTo>
                        <a:pt x="171" y="446"/>
                      </a:lnTo>
                      <a:lnTo>
                        <a:pt x="133" y="398"/>
                      </a:lnTo>
                      <a:lnTo>
                        <a:pt x="101" y="351"/>
                      </a:lnTo>
                      <a:lnTo>
                        <a:pt x="75" y="305"/>
                      </a:lnTo>
                      <a:lnTo>
                        <a:pt x="53" y="260"/>
                      </a:lnTo>
                      <a:lnTo>
                        <a:pt x="37" y="218"/>
                      </a:lnTo>
                      <a:lnTo>
                        <a:pt x="23" y="180"/>
                      </a:lnTo>
                      <a:lnTo>
                        <a:pt x="14" y="146"/>
                      </a:lnTo>
                      <a:lnTo>
                        <a:pt x="8" y="116"/>
                      </a:lnTo>
                      <a:lnTo>
                        <a:pt x="4" y="90"/>
                      </a:lnTo>
                      <a:lnTo>
                        <a:pt x="1" y="70"/>
                      </a:lnTo>
                      <a:lnTo>
                        <a:pt x="0" y="56"/>
                      </a:lnTo>
                      <a:lnTo>
                        <a:pt x="76" y="0"/>
                      </a:lnTo>
                      <a:lnTo>
                        <a:pt x="205" y="178"/>
                      </a:lnTo>
                      <a:lnTo>
                        <a:pt x="147" y="222"/>
                      </a:lnTo>
                      <a:lnTo>
                        <a:pt x="374" y="532"/>
                      </a:lnTo>
                      <a:lnTo>
                        <a:pt x="456" y="472"/>
                      </a:lnTo>
                      <a:lnTo>
                        <a:pt x="562" y="616"/>
                      </a:lnTo>
                      <a:lnTo>
                        <a:pt x="472" y="682"/>
                      </a:lnTo>
                      <a:close/>
                    </a:path>
                  </a:pathLst>
                </a:custGeom>
                <a:solidFill>
                  <a:srgbClr val="FFFF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grpSp>
      <p:grpSp>
        <p:nvGrpSpPr>
          <p:cNvPr id="13326" name="Group 107"/>
          <p:cNvGrpSpPr>
            <a:grpSpLocks/>
          </p:cNvGrpSpPr>
          <p:nvPr/>
        </p:nvGrpSpPr>
        <p:grpSpPr bwMode="auto">
          <a:xfrm>
            <a:off x="6311900" y="2341563"/>
            <a:ext cx="800100" cy="901700"/>
            <a:chOff x="932" y="1226"/>
            <a:chExt cx="504" cy="568"/>
          </a:xfrm>
        </p:grpSpPr>
        <p:sp>
          <p:nvSpPr>
            <p:cNvPr id="13327" name="AutoShape 108"/>
            <p:cNvSpPr>
              <a:spLocks noChangeArrowheads="1"/>
            </p:cNvSpPr>
            <p:nvPr/>
          </p:nvSpPr>
          <p:spPr bwMode="auto">
            <a:xfrm rot="-5400000">
              <a:off x="900" y="1258"/>
              <a:ext cx="568" cy="504"/>
            </a:xfrm>
            <a:prstGeom prst="foldedCorner">
              <a:avLst>
                <a:gd name="adj" fmla="val 20287"/>
              </a:avLst>
            </a:prstGeom>
            <a:solidFill>
              <a:srgbClr val="C0C0C0"/>
            </a:solidFill>
            <a:ln w="12700">
              <a:solidFill>
                <a:schemeClr val="bg1"/>
              </a:solidFill>
              <a:round/>
              <a:headEnd/>
              <a:tailEnd/>
            </a:ln>
          </p:spPr>
          <p:txBody>
            <a:bodyPr lIns="0" tIns="0" rIns="0" bIns="0" anchor="ctr">
              <a:spAutoFit/>
            </a:bodyPr>
            <a:lstStyle/>
            <a:p>
              <a:endParaRPr lang="en-US"/>
            </a:p>
          </p:txBody>
        </p:sp>
        <p:grpSp>
          <p:nvGrpSpPr>
            <p:cNvPr id="13328" name="Group 109"/>
            <p:cNvGrpSpPr>
              <a:grpSpLocks/>
            </p:cNvGrpSpPr>
            <p:nvPr/>
          </p:nvGrpSpPr>
          <p:grpSpPr bwMode="auto">
            <a:xfrm>
              <a:off x="1237" y="1506"/>
              <a:ext cx="188" cy="277"/>
              <a:chOff x="2784" y="3210"/>
              <a:chExt cx="523" cy="772"/>
            </a:xfrm>
          </p:grpSpPr>
          <p:sp>
            <p:nvSpPr>
              <p:cNvPr id="13332" name="AutoShape 110"/>
              <p:cNvSpPr>
                <a:spLocks noChangeArrowheads="1"/>
              </p:cNvSpPr>
              <p:nvPr/>
            </p:nvSpPr>
            <p:spPr bwMode="auto">
              <a:xfrm rot="16736225" flipH="1">
                <a:off x="2714" y="3670"/>
                <a:ext cx="487" cy="138"/>
              </a:xfrm>
              <a:prstGeom prst="parallelogram">
                <a:avLst>
                  <a:gd name="adj" fmla="val 88225"/>
                </a:avLst>
              </a:prstGeom>
              <a:solidFill>
                <a:srgbClr val="80808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13333" name="AutoShape 111"/>
              <p:cNvSpPr>
                <a:spLocks noChangeArrowheads="1"/>
              </p:cNvSpPr>
              <p:nvPr/>
            </p:nvSpPr>
            <p:spPr bwMode="auto">
              <a:xfrm rot="4863775">
                <a:off x="2853" y="3662"/>
                <a:ext cx="501" cy="128"/>
              </a:xfrm>
              <a:prstGeom prst="parallelogram">
                <a:avLst>
                  <a:gd name="adj" fmla="val 97852"/>
                </a:avLst>
              </a:prstGeom>
              <a:solidFill>
                <a:srgbClr val="80808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13334" name="AutoShape 112"/>
              <p:cNvSpPr>
                <a:spLocks noChangeArrowheads="1"/>
              </p:cNvSpPr>
              <p:nvPr/>
            </p:nvSpPr>
            <p:spPr bwMode="auto">
              <a:xfrm>
                <a:off x="2784" y="3210"/>
                <a:ext cx="523" cy="523"/>
              </a:xfrm>
              <a:prstGeom prst="star16">
                <a:avLst>
                  <a:gd name="adj" fmla="val 37500"/>
                </a:avLst>
              </a:prstGeom>
              <a:solidFill>
                <a:srgbClr val="80808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13335" name="Oval 113"/>
              <p:cNvSpPr>
                <a:spLocks noChangeArrowheads="1"/>
              </p:cNvSpPr>
              <p:nvPr/>
            </p:nvSpPr>
            <p:spPr bwMode="auto">
              <a:xfrm>
                <a:off x="2880" y="3307"/>
                <a:ext cx="320" cy="320"/>
              </a:xfrm>
              <a:prstGeom prst="ellipse">
                <a:avLst/>
              </a:prstGeom>
              <a:solidFill>
                <a:srgbClr val="C0C0C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grpSp>
        <p:sp>
          <p:nvSpPr>
            <p:cNvPr id="13329" name="Freeform 114"/>
            <p:cNvSpPr>
              <a:spLocks/>
            </p:cNvSpPr>
            <p:nvPr/>
          </p:nvSpPr>
          <p:spPr bwMode="auto">
            <a:xfrm>
              <a:off x="996" y="1254"/>
              <a:ext cx="123" cy="159"/>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cap="flat" cmpd="sng">
              <a:solidFill>
                <a:schemeClr val="bg1"/>
              </a:solidFill>
              <a:prstDash val="solid"/>
              <a:round/>
              <a:headEnd/>
              <a:tailEnd/>
            </a:ln>
          </p:spPr>
          <p:txBody>
            <a:bodyPr lIns="0" tIns="0" rIns="0" bIns="0" anchor="ctr">
              <a:spAutoFit/>
            </a:bodyPr>
            <a:lstStyle/>
            <a:p>
              <a:endParaRPr lang="en-US"/>
            </a:p>
          </p:txBody>
        </p:sp>
        <p:sp>
          <p:nvSpPr>
            <p:cNvPr id="13330" name="Freeform 115"/>
            <p:cNvSpPr>
              <a:spLocks/>
            </p:cNvSpPr>
            <p:nvPr/>
          </p:nvSpPr>
          <p:spPr bwMode="auto">
            <a:xfrm>
              <a:off x="996" y="1433"/>
              <a:ext cx="123" cy="159"/>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cap="flat" cmpd="sng">
              <a:solidFill>
                <a:schemeClr val="bg1"/>
              </a:solidFill>
              <a:prstDash val="solid"/>
              <a:round/>
              <a:headEnd type="none" w="med" len="med"/>
              <a:tailEnd type="none" w="med" len="med"/>
            </a:ln>
          </p:spPr>
          <p:txBody>
            <a:bodyPr lIns="0" tIns="0" rIns="0" bIns="0" anchor="ctr">
              <a:spAutoFit/>
            </a:bodyPr>
            <a:lstStyle/>
            <a:p>
              <a:endParaRPr lang="en-US"/>
            </a:p>
          </p:txBody>
        </p:sp>
        <p:sp>
          <p:nvSpPr>
            <p:cNvPr id="13331" name="Freeform 116"/>
            <p:cNvSpPr>
              <a:spLocks/>
            </p:cNvSpPr>
            <p:nvPr/>
          </p:nvSpPr>
          <p:spPr bwMode="auto">
            <a:xfrm>
              <a:off x="996" y="1612"/>
              <a:ext cx="123" cy="159"/>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cap="flat" cmpd="sng">
              <a:solidFill>
                <a:schemeClr val="bg1"/>
              </a:solidFill>
              <a:prstDash val="solid"/>
              <a:round/>
              <a:headEnd type="none" w="med" len="med"/>
              <a:tailEnd type="none" w="med" len="med"/>
            </a:ln>
          </p:spPr>
          <p:txBody>
            <a:bodyPr lIns="0" tIns="0" rIns="0" bIns="0" anchor="ctr">
              <a:spAutoFit/>
            </a:bodyPr>
            <a:lstStyle/>
            <a:p>
              <a:endParaRPr lang="en-US"/>
            </a:p>
          </p:txBody>
        </p:sp>
      </p:grpSp>
    </p:spTree>
    <p:extLst>
      <p:ext uri="{BB962C8B-B14F-4D97-AF65-F5344CB8AC3E}">
        <p14:creationId xmlns:p14="http://schemas.microsoft.com/office/powerpoint/2010/main" val="59994195"/>
      </p:ext>
    </p:extLst>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dirty="0" smtClean="0"/>
              <a:t>Required data: loss event</a:t>
            </a:r>
          </a:p>
        </p:txBody>
      </p:sp>
      <p:sp>
        <p:nvSpPr>
          <p:cNvPr id="14339" name="Rectangle 82"/>
          <p:cNvSpPr>
            <a:spLocks noGrp="1" noChangeArrowheads="1"/>
          </p:cNvSpPr>
          <p:nvPr>
            <p:ph idx="1"/>
          </p:nvPr>
        </p:nvSpPr>
        <p:spPr>
          <a:xfrm>
            <a:off x="396875" y="1008063"/>
            <a:ext cx="4414838" cy="5349875"/>
          </a:xfrm>
        </p:spPr>
        <p:txBody>
          <a:bodyPr/>
          <a:lstStyle/>
          <a:p>
            <a:pPr>
              <a:buFont typeface="Arial" charset="0"/>
              <a:buChar char="•"/>
            </a:pPr>
            <a:r>
              <a:rPr lang="en-US" smtClean="0"/>
              <a:t>Typically some minimal amount of information about how the loss occurred, such as:</a:t>
            </a:r>
          </a:p>
          <a:p>
            <a:pPr lvl="1"/>
            <a:r>
              <a:rPr lang="en-US" smtClean="0"/>
              <a:t>Date and time of loss</a:t>
            </a:r>
          </a:p>
          <a:p>
            <a:pPr lvl="1"/>
            <a:r>
              <a:rPr lang="en-US" smtClean="0"/>
              <a:t>Location of loss</a:t>
            </a:r>
          </a:p>
          <a:p>
            <a:pPr lvl="1"/>
            <a:r>
              <a:rPr lang="en-US" smtClean="0"/>
              <a:t>Cause of loss (such as theft, vandalism, collision with another car)</a:t>
            </a:r>
          </a:p>
          <a:p>
            <a:pPr>
              <a:buFont typeface="Arial" charset="0"/>
              <a:buChar char="•"/>
            </a:pPr>
            <a:endParaRPr lang="en-US" smtClean="0"/>
          </a:p>
        </p:txBody>
      </p:sp>
      <p:sp>
        <p:nvSpPr>
          <p:cNvPr id="14340" name="Line 3"/>
          <p:cNvSpPr>
            <a:spLocks noChangeShapeType="1"/>
          </p:cNvSpPr>
          <p:nvPr/>
        </p:nvSpPr>
        <p:spPr bwMode="auto">
          <a:xfrm flipH="1">
            <a:off x="5656263" y="3886200"/>
            <a:ext cx="655637"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4341" name="Line 4"/>
          <p:cNvSpPr>
            <a:spLocks noChangeShapeType="1"/>
          </p:cNvSpPr>
          <p:nvPr/>
        </p:nvSpPr>
        <p:spPr bwMode="auto">
          <a:xfrm flipH="1">
            <a:off x="5656263" y="2800350"/>
            <a:ext cx="655637"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nvGrpSpPr>
          <p:cNvPr id="14342" name="Group 5"/>
          <p:cNvGrpSpPr>
            <a:grpSpLocks/>
          </p:cNvGrpSpPr>
          <p:nvPr/>
        </p:nvGrpSpPr>
        <p:grpSpPr bwMode="auto">
          <a:xfrm>
            <a:off x="5453063" y="1030288"/>
            <a:ext cx="1622425" cy="1193800"/>
            <a:chOff x="2083" y="1606"/>
            <a:chExt cx="1489" cy="1097"/>
          </a:xfrm>
        </p:grpSpPr>
        <p:sp>
          <p:nvSpPr>
            <p:cNvPr id="14431" name="Rectangle 6"/>
            <p:cNvSpPr>
              <a:spLocks noChangeArrowheads="1"/>
            </p:cNvSpPr>
            <p:nvPr/>
          </p:nvSpPr>
          <p:spPr bwMode="auto">
            <a:xfrm>
              <a:off x="2083" y="1606"/>
              <a:ext cx="1489" cy="1097"/>
            </a:xfrm>
            <a:prstGeom prst="rect">
              <a:avLst/>
            </a:prstGeom>
            <a:solidFill>
              <a:srgbClr val="B2B2B2"/>
            </a:solidFill>
            <a:ln w="12700" algn="ctr">
              <a:solidFill>
                <a:schemeClr val="bg1"/>
              </a:solidFill>
              <a:miter lim="800000"/>
              <a:headEnd/>
              <a:tailEnd/>
            </a:ln>
          </p:spPr>
          <p:txBody>
            <a:bodyPr lIns="0" tIns="0" rIns="0" bIns="0" anchor="ctr">
              <a:spAutoFit/>
            </a:bodyPr>
            <a:lstStyle/>
            <a:p>
              <a:endParaRPr lang="en-US"/>
            </a:p>
          </p:txBody>
        </p:sp>
        <p:sp>
          <p:nvSpPr>
            <p:cNvPr id="14432" name="Freeform 7"/>
            <p:cNvSpPr>
              <a:spLocks/>
            </p:cNvSpPr>
            <p:nvPr/>
          </p:nvSpPr>
          <p:spPr bwMode="auto">
            <a:xfrm>
              <a:off x="3351" y="2073"/>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14433" name="Freeform 8"/>
            <p:cNvSpPr>
              <a:spLocks/>
            </p:cNvSpPr>
            <p:nvPr/>
          </p:nvSpPr>
          <p:spPr bwMode="auto">
            <a:xfrm>
              <a:off x="3351" y="2259"/>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14434" name="Freeform 9"/>
            <p:cNvSpPr>
              <a:spLocks/>
            </p:cNvSpPr>
            <p:nvPr/>
          </p:nvSpPr>
          <p:spPr bwMode="auto">
            <a:xfrm>
              <a:off x="2238" y="2493"/>
              <a:ext cx="114" cy="207"/>
            </a:xfrm>
            <a:custGeom>
              <a:avLst/>
              <a:gdLst>
                <a:gd name="T0" fmla="*/ 66 w 114"/>
                <a:gd name="T1" fmla="*/ 0 h 207"/>
                <a:gd name="T2" fmla="*/ 0 w 114"/>
                <a:gd name="T3" fmla="*/ 207 h 207"/>
                <a:gd name="T4" fmla="*/ 54 w 114"/>
                <a:gd name="T5" fmla="*/ 207 h 207"/>
                <a:gd name="T6" fmla="*/ 114 w 114"/>
                <a:gd name="T7" fmla="*/ 18 h 207"/>
                <a:gd name="T8" fmla="*/ 66 w 114"/>
                <a:gd name="T9" fmla="*/ 0 h 207"/>
                <a:gd name="T10" fmla="*/ 0 60000 65536"/>
                <a:gd name="T11" fmla="*/ 0 60000 65536"/>
                <a:gd name="T12" fmla="*/ 0 60000 65536"/>
                <a:gd name="T13" fmla="*/ 0 60000 65536"/>
                <a:gd name="T14" fmla="*/ 0 60000 65536"/>
                <a:gd name="T15" fmla="*/ 0 w 114"/>
                <a:gd name="T16" fmla="*/ 0 h 207"/>
                <a:gd name="T17" fmla="*/ 114 w 114"/>
                <a:gd name="T18" fmla="*/ 207 h 207"/>
              </a:gdLst>
              <a:ahLst/>
              <a:cxnLst>
                <a:cxn ang="T10">
                  <a:pos x="T0" y="T1"/>
                </a:cxn>
                <a:cxn ang="T11">
                  <a:pos x="T2" y="T3"/>
                </a:cxn>
                <a:cxn ang="T12">
                  <a:pos x="T4" y="T5"/>
                </a:cxn>
                <a:cxn ang="T13">
                  <a:pos x="T6" y="T7"/>
                </a:cxn>
                <a:cxn ang="T14">
                  <a:pos x="T8" y="T9"/>
                </a:cxn>
              </a:cxnLst>
              <a:rect l="T15" t="T16" r="T17" b="T18"/>
              <a:pathLst>
                <a:path w="114" h="207">
                  <a:moveTo>
                    <a:pt x="66" y="0"/>
                  </a:moveTo>
                  <a:lnTo>
                    <a:pt x="0" y="207"/>
                  </a:lnTo>
                  <a:lnTo>
                    <a:pt x="54" y="207"/>
                  </a:lnTo>
                  <a:lnTo>
                    <a:pt x="114" y="18"/>
                  </a:lnTo>
                  <a:lnTo>
                    <a:pt x="66"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14435" name="Freeform 10"/>
            <p:cNvSpPr>
              <a:spLocks/>
            </p:cNvSpPr>
            <p:nvPr/>
          </p:nvSpPr>
          <p:spPr bwMode="auto">
            <a:xfrm>
              <a:off x="2436" y="2541"/>
              <a:ext cx="102" cy="159"/>
            </a:xfrm>
            <a:custGeom>
              <a:avLst/>
              <a:gdLst>
                <a:gd name="T0" fmla="*/ 51 w 102"/>
                <a:gd name="T1" fmla="*/ 0 h 159"/>
                <a:gd name="T2" fmla="*/ 0 w 102"/>
                <a:gd name="T3" fmla="*/ 159 h 159"/>
                <a:gd name="T4" fmla="*/ 54 w 102"/>
                <a:gd name="T5" fmla="*/ 159 h 159"/>
                <a:gd name="T6" fmla="*/ 102 w 102"/>
                <a:gd name="T7" fmla="*/ 0 h 159"/>
                <a:gd name="T8" fmla="*/ 51 w 102"/>
                <a:gd name="T9" fmla="*/ 0 h 159"/>
                <a:gd name="T10" fmla="*/ 0 60000 65536"/>
                <a:gd name="T11" fmla="*/ 0 60000 65536"/>
                <a:gd name="T12" fmla="*/ 0 60000 65536"/>
                <a:gd name="T13" fmla="*/ 0 60000 65536"/>
                <a:gd name="T14" fmla="*/ 0 60000 65536"/>
                <a:gd name="T15" fmla="*/ 0 w 102"/>
                <a:gd name="T16" fmla="*/ 0 h 159"/>
                <a:gd name="T17" fmla="*/ 102 w 102"/>
                <a:gd name="T18" fmla="*/ 159 h 159"/>
              </a:gdLst>
              <a:ahLst/>
              <a:cxnLst>
                <a:cxn ang="T10">
                  <a:pos x="T0" y="T1"/>
                </a:cxn>
                <a:cxn ang="T11">
                  <a:pos x="T2" y="T3"/>
                </a:cxn>
                <a:cxn ang="T12">
                  <a:pos x="T4" y="T5"/>
                </a:cxn>
                <a:cxn ang="T13">
                  <a:pos x="T6" y="T7"/>
                </a:cxn>
                <a:cxn ang="T14">
                  <a:pos x="T8" y="T9"/>
                </a:cxn>
              </a:cxnLst>
              <a:rect l="T15" t="T16" r="T17" b="T18"/>
              <a:pathLst>
                <a:path w="102" h="159">
                  <a:moveTo>
                    <a:pt x="51" y="0"/>
                  </a:moveTo>
                  <a:lnTo>
                    <a:pt x="0" y="159"/>
                  </a:lnTo>
                  <a:lnTo>
                    <a:pt x="54" y="159"/>
                  </a:lnTo>
                  <a:lnTo>
                    <a:pt x="102" y="0"/>
                  </a:lnTo>
                  <a:lnTo>
                    <a:pt x="51"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type="none" w="med" len="med"/>
                  <a:tailEnd type="none" w="med" len="med"/>
                </a14:hiddenLine>
              </a:ext>
            </a:extLst>
          </p:spPr>
          <p:txBody>
            <a:bodyPr wrap="none" lIns="0" tIns="0" rIns="0" bIns="0" anchor="ctr">
              <a:spAutoFit/>
            </a:bodyPr>
            <a:lstStyle/>
            <a:p>
              <a:endParaRPr lang="en-US"/>
            </a:p>
          </p:txBody>
        </p:sp>
        <p:sp>
          <p:nvSpPr>
            <p:cNvPr id="14436" name="Rectangle 11"/>
            <p:cNvSpPr>
              <a:spLocks noChangeArrowheads="1"/>
            </p:cNvSpPr>
            <p:nvPr/>
          </p:nvSpPr>
          <p:spPr bwMode="auto">
            <a:xfrm>
              <a:off x="2762" y="1606"/>
              <a:ext cx="810" cy="248"/>
            </a:xfrm>
            <a:prstGeom prst="rect">
              <a:avLst/>
            </a:prstGeom>
            <a:solidFill>
              <a:srgbClr val="009900"/>
            </a:solidFill>
            <a:ln w="12700" algn="ctr">
              <a:solidFill>
                <a:schemeClr val="bg1"/>
              </a:solidFill>
              <a:miter lim="800000"/>
              <a:headEnd/>
              <a:tailEnd/>
            </a:ln>
          </p:spPr>
          <p:txBody>
            <a:bodyPr wrap="none" lIns="0" tIns="0" rIns="0" bIns="0" anchor="ctr">
              <a:spAutoFit/>
            </a:bodyPr>
            <a:lstStyle/>
            <a:p>
              <a:endParaRPr lang="en-US"/>
            </a:p>
          </p:txBody>
        </p:sp>
        <p:sp>
          <p:nvSpPr>
            <p:cNvPr id="14437" name="Rectangle 12"/>
            <p:cNvSpPr>
              <a:spLocks noChangeArrowheads="1"/>
            </p:cNvSpPr>
            <p:nvPr/>
          </p:nvSpPr>
          <p:spPr bwMode="auto">
            <a:xfrm>
              <a:off x="2778" y="1874"/>
              <a:ext cx="62" cy="827"/>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4438" name="AutoShape 13"/>
            <p:cNvSpPr>
              <a:spLocks noChangeArrowheads="1"/>
            </p:cNvSpPr>
            <p:nvPr/>
          </p:nvSpPr>
          <p:spPr bwMode="auto">
            <a:xfrm rot="2681173">
              <a:off x="2441" y="1752"/>
              <a:ext cx="559" cy="573"/>
            </a:xfrm>
            <a:prstGeom prst="irregularSeal2">
              <a:avLst/>
            </a:prstGeom>
            <a:gradFill rotWithShape="1">
              <a:gsLst>
                <a:gs pos="0">
                  <a:srgbClr val="FFFF66"/>
                </a:gs>
                <a:gs pos="100000">
                  <a:srgbClr val="FF0000"/>
                </a:gs>
              </a:gsLst>
              <a:path path="shape">
                <a:fillToRect l="50000" t="50000" r="50000" b="50000"/>
              </a:path>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endParaRPr lang="en-US"/>
            </a:p>
          </p:txBody>
        </p:sp>
        <p:sp>
          <p:nvSpPr>
            <p:cNvPr id="14439" name="Freeform 14"/>
            <p:cNvSpPr>
              <a:spLocks/>
            </p:cNvSpPr>
            <p:nvPr/>
          </p:nvSpPr>
          <p:spPr bwMode="auto">
            <a:xfrm>
              <a:off x="2219" y="2561"/>
              <a:ext cx="369" cy="104"/>
            </a:xfrm>
            <a:custGeom>
              <a:avLst/>
              <a:gdLst>
                <a:gd name="T0" fmla="*/ 0 w 992"/>
                <a:gd name="T1" fmla="*/ 0 h 280"/>
                <a:gd name="T2" fmla="*/ 1 w 992"/>
                <a:gd name="T3" fmla="*/ 0 h 280"/>
                <a:gd name="T4" fmla="*/ 1 w 992"/>
                <a:gd name="T5" fmla="*/ 0 h 280"/>
                <a:gd name="T6" fmla="*/ 0 w 992"/>
                <a:gd name="T7" fmla="*/ 0 h 280"/>
                <a:gd name="T8" fmla="*/ 0 w 992"/>
                <a:gd name="T9" fmla="*/ 0 h 280"/>
                <a:gd name="T10" fmla="*/ 0 60000 65536"/>
                <a:gd name="T11" fmla="*/ 0 60000 65536"/>
                <a:gd name="T12" fmla="*/ 0 60000 65536"/>
                <a:gd name="T13" fmla="*/ 0 60000 65536"/>
                <a:gd name="T14" fmla="*/ 0 60000 65536"/>
                <a:gd name="T15" fmla="*/ 0 w 992"/>
                <a:gd name="T16" fmla="*/ 0 h 280"/>
                <a:gd name="T17" fmla="*/ 992 w 992"/>
                <a:gd name="T18" fmla="*/ 280 h 280"/>
              </a:gdLst>
              <a:ahLst/>
              <a:cxnLst>
                <a:cxn ang="T10">
                  <a:pos x="T0" y="T1"/>
                </a:cxn>
                <a:cxn ang="T11">
                  <a:pos x="T2" y="T3"/>
                </a:cxn>
                <a:cxn ang="T12">
                  <a:pos x="T4" y="T5"/>
                </a:cxn>
                <a:cxn ang="T13">
                  <a:pos x="T6" y="T7"/>
                </a:cxn>
                <a:cxn ang="T14">
                  <a:pos x="T8" y="T9"/>
                </a:cxn>
              </a:cxnLst>
              <a:rect l="T15" t="T16" r="T17" b="T18"/>
              <a:pathLst>
                <a:path w="992" h="280">
                  <a:moveTo>
                    <a:pt x="0" y="0"/>
                  </a:moveTo>
                  <a:lnTo>
                    <a:pt x="992" y="240"/>
                  </a:lnTo>
                  <a:lnTo>
                    <a:pt x="936" y="280"/>
                  </a:lnTo>
                  <a:lnTo>
                    <a:pt x="16" y="56"/>
                  </a:lnTo>
                  <a:lnTo>
                    <a:pt x="0" y="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4440" name="Freeform 15"/>
            <p:cNvSpPr>
              <a:spLocks/>
            </p:cNvSpPr>
            <p:nvPr/>
          </p:nvSpPr>
          <p:spPr bwMode="auto">
            <a:xfrm>
              <a:off x="3429" y="2008"/>
              <a:ext cx="51" cy="375"/>
            </a:xfrm>
            <a:custGeom>
              <a:avLst/>
              <a:gdLst>
                <a:gd name="T0" fmla="*/ 0 w 136"/>
                <a:gd name="T1" fmla="*/ 0 h 1008"/>
                <a:gd name="T2" fmla="*/ 0 w 136"/>
                <a:gd name="T3" fmla="*/ 1 h 1008"/>
                <a:gd name="T4" fmla="*/ 0 w 136"/>
                <a:gd name="T5" fmla="*/ 1 h 1008"/>
                <a:gd name="T6" fmla="*/ 0 w 136"/>
                <a:gd name="T7" fmla="*/ 0 h 1008"/>
                <a:gd name="T8" fmla="*/ 0 w 136"/>
                <a:gd name="T9" fmla="*/ 0 h 1008"/>
                <a:gd name="T10" fmla="*/ 0 60000 65536"/>
                <a:gd name="T11" fmla="*/ 0 60000 65536"/>
                <a:gd name="T12" fmla="*/ 0 60000 65536"/>
                <a:gd name="T13" fmla="*/ 0 60000 65536"/>
                <a:gd name="T14" fmla="*/ 0 60000 65536"/>
                <a:gd name="T15" fmla="*/ 0 w 136"/>
                <a:gd name="T16" fmla="*/ 0 h 1008"/>
                <a:gd name="T17" fmla="*/ 136 w 136"/>
                <a:gd name="T18" fmla="*/ 1008 h 1008"/>
              </a:gdLst>
              <a:ahLst/>
              <a:cxnLst>
                <a:cxn ang="T10">
                  <a:pos x="T0" y="T1"/>
                </a:cxn>
                <a:cxn ang="T11">
                  <a:pos x="T2" y="T3"/>
                </a:cxn>
                <a:cxn ang="T12">
                  <a:pos x="T4" y="T5"/>
                </a:cxn>
                <a:cxn ang="T13">
                  <a:pos x="T6" y="T7"/>
                </a:cxn>
                <a:cxn ang="T14">
                  <a:pos x="T8" y="T9"/>
                </a:cxn>
              </a:cxnLst>
              <a:rect l="T15" t="T16" r="T17" b="T18"/>
              <a:pathLst>
                <a:path w="136" h="1008">
                  <a:moveTo>
                    <a:pt x="0" y="0"/>
                  </a:moveTo>
                  <a:lnTo>
                    <a:pt x="80" y="1008"/>
                  </a:lnTo>
                  <a:lnTo>
                    <a:pt x="136" y="920"/>
                  </a:lnTo>
                  <a:lnTo>
                    <a:pt x="56" y="48"/>
                  </a:lnTo>
                  <a:lnTo>
                    <a:pt x="0" y="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4441" name="Rectangle 16"/>
            <p:cNvSpPr>
              <a:spLocks noChangeArrowheads="1"/>
            </p:cNvSpPr>
            <p:nvPr/>
          </p:nvSpPr>
          <p:spPr bwMode="auto">
            <a:xfrm>
              <a:off x="2124" y="1610"/>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4442" name="Rectangle 17"/>
            <p:cNvSpPr>
              <a:spLocks noChangeArrowheads="1"/>
            </p:cNvSpPr>
            <p:nvPr/>
          </p:nvSpPr>
          <p:spPr bwMode="auto">
            <a:xfrm rot="5400000">
              <a:off x="306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4443" name="Rectangle 18"/>
            <p:cNvSpPr>
              <a:spLocks noChangeArrowheads="1"/>
            </p:cNvSpPr>
            <p:nvPr/>
          </p:nvSpPr>
          <p:spPr bwMode="auto">
            <a:xfrm rot="5400000">
              <a:off x="339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nvGrpSpPr>
            <p:cNvPr id="14444" name="Group 19"/>
            <p:cNvGrpSpPr>
              <a:grpSpLocks/>
            </p:cNvGrpSpPr>
            <p:nvPr/>
          </p:nvGrpSpPr>
          <p:grpSpPr bwMode="auto">
            <a:xfrm>
              <a:off x="2221" y="1871"/>
              <a:ext cx="518" cy="782"/>
              <a:chOff x="2400" y="1656"/>
              <a:chExt cx="752" cy="1136"/>
            </a:xfrm>
          </p:grpSpPr>
          <p:sp>
            <p:nvSpPr>
              <p:cNvPr id="14457" name="Freeform 20"/>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folHlink"/>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4458" name="Freeform 21"/>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4459" name="Freeform 22"/>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4460" name="Freeform 23"/>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4461" name="Freeform 24"/>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lIns="0" tIns="0" rIns="0" bIns="0" anchor="ctr">
                <a:spAutoFit/>
              </a:bodyPr>
              <a:lstStyle/>
              <a:p>
                <a:endParaRPr lang="en-US"/>
              </a:p>
            </p:txBody>
          </p:sp>
          <p:sp>
            <p:nvSpPr>
              <p:cNvPr id="14462" name="Line 25"/>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4463" name="Line 26"/>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14445" name="Group 27"/>
            <p:cNvGrpSpPr>
              <a:grpSpLocks/>
            </p:cNvGrpSpPr>
            <p:nvPr/>
          </p:nvGrpSpPr>
          <p:grpSpPr bwMode="auto">
            <a:xfrm rot="-6511945">
              <a:off x="2834" y="1842"/>
              <a:ext cx="518" cy="783"/>
              <a:chOff x="2400" y="1656"/>
              <a:chExt cx="752" cy="1136"/>
            </a:xfrm>
          </p:grpSpPr>
          <p:sp>
            <p:nvSpPr>
              <p:cNvPr id="14450" name="Freeform 28"/>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tx1"/>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4451" name="Freeform 29"/>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4452" name="Freeform 30"/>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4453" name="Freeform 31"/>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4454" name="Freeform 32"/>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4455" name="Line 33"/>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4456" name="Line 34"/>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14446" name="Freeform 35"/>
            <p:cNvSpPr>
              <a:spLocks/>
            </p:cNvSpPr>
            <p:nvPr/>
          </p:nvSpPr>
          <p:spPr bwMode="auto">
            <a:xfrm>
              <a:off x="2689" y="2097"/>
              <a:ext cx="62" cy="351"/>
            </a:xfrm>
            <a:custGeom>
              <a:avLst/>
              <a:gdLst>
                <a:gd name="T0" fmla="*/ 0 w 168"/>
                <a:gd name="T1" fmla="*/ 1 h 944"/>
                <a:gd name="T2" fmla="*/ 0 w 168"/>
                <a:gd name="T3" fmla="*/ 0 h 944"/>
                <a:gd name="T4" fmla="*/ 0 w 168"/>
                <a:gd name="T5" fmla="*/ 0 h 944"/>
                <a:gd name="T6" fmla="*/ 0 w 168"/>
                <a:gd name="T7" fmla="*/ 1 h 944"/>
                <a:gd name="T8" fmla="*/ 0 w 168"/>
                <a:gd name="T9" fmla="*/ 1 h 944"/>
                <a:gd name="T10" fmla="*/ 0 60000 65536"/>
                <a:gd name="T11" fmla="*/ 0 60000 65536"/>
                <a:gd name="T12" fmla="*/ 0 60000 65536"/>
                <a:gd name="T13" fmla="*/ 0 60000 65536"/>
                <a:gd name="T14" fmla="*/ 0 60000 65536"/>
                <a:gd name="T15" fmla="*/ 0 w 168"/>
                <a:gd name="T16" fmla="*/ 0 h 944"/>
                <a:gd name="T17" fmla="*/ 168 w 168"/>
                <a:gd name="T18" fmla="*/ 944 h 944"/>
              </a:gdLst>
              <a:ahLst/>
              <a:cxnLst>
                <a:cxn ang="T10">
                  <a:pos x="T0" y="T1"/>
                </a:cxn>
                <a:cxn ang="T11">
                  <a:pos x="T2" y="T3"/>
                </a:cxn>
                <a:cxn ang="T12">
                  <a:pos x="T4" y="T5"/>
                </a:cxn>
                <a:cxn ang="T13">
                  <a:pos x="T6" y="T7"/>
                </a:cxn>
                <a:cxn ang="T14">
                  <a:pos x="T8" y="T9"/>
                </a:cxn>
              </a:cxnLst>
              <a:rect l="T15" t="T16" r="T17" b="T18"/>
              <a:pathLst>
                <a:path w="168" h="944">
                  <a:moveTo>
                    <a:pt x="168" y="944"/>
                  </a:moveTo>
                  <a:lnTo>
                    <a:pt x="24" y="0"/>
                  </a:lnTo>
                  <a:lnTo>
                    <a:pt x="0" y="48"/>
                  </a:lnTo>
                  <a:lnTo>
                    <a:pt x="128" y="920"/>
                  </a:lnTo>
                  <a:lnTo>
                    <a:pt x="168" y="944"/>
                  </a:lnTo>
                  <a:close/>
                </a:path>
              </a:pathLst>
            </a:custGeom>
            <a:solidFill>
              <a:srgbClr val="B2B2B2"/>
            </a:solidFill>
            <a:ln w="12700" cap="flat" cmpd="sng">
              <a:solidFill>
                <a:schemeClr val="bg1"/>
              </a:solidFill>
              <a:prstDash val="solid"/>
              <a:round/>
              <a:headEnd/>
              <a:tailEnd/>
            </a:ln>
          </p:spPr>
          <p:txBody>
            <a:bodyPr lIns="0" tIns="0" rIns="0" bIns="0" anchor="ctr">
              <a:spAutoFit/>
            </a:bodyPr>
            <a:lstStyle/>
            <a:p>
              <a:endParaRPr lang="en-US"/>
            </a:p>
          </p:txBody>
        </p:sp>
        <p:sp>
          <p:nvSpPr>
            <p:cNvPr id="14447" name="Freeform 36"/>
            <p:cNvSpPr>
              <a:spLocks/>
            </p:cNvSpPr>
            <p:nvPr/>
          </p:nvSpPr>
          <p:spPr bwMode="auto">
            <a:xfrm>
              <a:off x="2382" y="1853"/>
              <a:ext cx="354" cy="78"/>
            </a:xfrm>
            <a:custGeom>
              <a:avLst/>
              <a:gdLst>
                <a:gd name="T0" fmla="*/ 0 w 952"/>
                <a:gd name="T1" fmla="*/ 0 h 208"/>
                <a:gd name="T2" fmla="*/ 0 w 952"/>
                <a:gd name="T3" fmla="*/ 0 h 208"/>
                <a:gd name="T4" fmla="*/ 1 w 952"/>
                <a:gd name="T5" fmla="*/ 0 h 208"/>
                <a:gd name="T6" fmla="*/ 1 w 952"/>
                <a:gd name="T7" fmla="*/ 0 h 208"/>
                <a:gd name="T8" fmla="*/ 0 w 952"/>
                <a:gd name="T9" fmla="*/ 0 h 208"/>
                <a:gd name="T10" fmla="*/ 0 60000 65536"/>
                <a:gd name="T11" fmla="*/ 0 60000 65536"/>
                <a:gd name="T12" fmla="*/ 0 60000 65536"/>
                <a:gd name="T13" fmla="*/ 0 60000 65536"/>
                <a:gd name="T14" fmla="*/ 0 60000 65536"/>
                <a:gd name="T15" fmla="*/ 0 w 952"/>
                <a:gd name="T16" fmla="*/ 0 h 208"/>
                <a:gd name="T17" fmla="*/ 952 w 952"/>
                <a:gd name="T18" fmla="*/ 208 h 208"/>
              </a:gdLst>
              <a:ahLst/>
              <a:cxnLst>
                <a:cxn ang="T10">
                  <a:pos x="T0" y="T1"/>
                </a:cxn>
                <a:cxn ang="T11">
                  <a:pos x="T2" y="T3"/>
                </a:cxn>
                <a:cxn ang="T12">
                  <a:pos x="T4" y="T5"/>
                </a:cxn>
                <a:cxn ang="T13">
                  <a:pos x="T6" y="T7"/>
                </a:cxn>
                <a:cxn ang="T14">
                  <a:pos x="T8" y="T9"/>
                </a:cxn>
              </a:cxnLst>
              <a:rect l="T15" t="T16" r="T17" b="T18"/>
              <a:pathLst>
                <a:path w="952" h="208">
                  <a:moveTo>
                    <a:pt x="0" y="40"/>
                  </a:moveTo>
                  <a:lnTo>
                    <a:pt x="88" y="0"/>
                  </a:lnTo>
                  <a:lnTo>
                    <a:pt x="936" y="160"/>
                  </a:lnTo>
                  <a:lnTo>
                    <a:pt x="952" y="208"/>
                  </a:lnTo>
                  <a:lnTo>
                    <a:pt x="0" y="40"/>
                  </a:lnTo>
                  <a:close/>
                </a:path>
              </a:pathLst>
            </a:custGeom>
            <a:solidFill>
              <a:srgbClr val="B2B2B2"/>
            </a:solidFill>
            <a:ln w="12700" cap="flat" cmpd="sng">
              <a:solidFill>
                <a:schemeClr val="bg1"/>
              </a:solidFill>
              <a:prstDash val="solid"/>
              <a:round/>
              <a:headEnd/>
              <a:tailEnd/>
            </a:ln>
          </p:spPr>
          <p:txBody>
            <a:bodyPr lIns="0" tIns="0" rIns="0" bIns="0" anchor="ctr">
              <a:spAutoFit/>
            </a:bodyPr>
            <a:lstStyle/>
            <a:p>
              <a:endParaRPr lang="en-US"/>
            </a:p>
          </p:txBody>
        </p:sp>
        <p:sp>
          <p:nvSpPr>
            <p:cNvPr id="14448" name="Rectangle 37"/>
            <p:cNvSpPr>
              <a:spLocks noChangeArrowheads="1"/>
            </p:cNvSpPr>
            <p:nvPr/>
          </p:nvSpPr>
          <p:spPr bwMode="auto">
            <a:xfrm>
              <a:off x="2124" y="2018"/>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4449" name="Rectangle 38"/>
            <p:cNvSpPr>
              <a:spLocks noChangeArrowheads="1"/>
            </p:cNvSpPr>
            <p:nvPr/>
          </p:nvSpPr>
          <p:spPr bwMode="auto">
            <a:xfrm>
              <a:off x="2124" y="2426"/>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sp>
        <p:nvSpPr>
          <p:cNvPr id="14343" name="Line 39"/>
          <p:cNvSpPr>
            <a:spLocks noChangeShapeType="1"/>
          </p:cNvSpPr>
          <p:nvPr/>
        </p:nvSpPr>
        <p:spPr bwMode="auto">
          <a:xfrm flipH="1">
            <a:off x="5656263" y="5891213"/>
            <a:ext cx="655637"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4344" name="Line 40"/>
          <p:cNvSpPr>
            <a:spLocks noChangeShapeType="1"/>
          </p:cNvSpPr>
          <p:nvPr/>
        </p:nvSpPr>
        <p:spPr bwMode="auto">
          <a:xfrm flipH="1">
            <a:off x="5656263" y="4856163"/>
            <a:ext cx="1071562"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4345" name="Line 41"/>
          <p:cNvSpPr>
            <a:spLocks noChangeShapeType="1"/>
          </p:cNvSpPr>
          <p:nvPr/>
        </p:nvSpPr>
        <p:spPr bwMode="auto">
          <a:xfrm flipV="1">
            <a:off x="5656263" y="2251075"/>
            <a:ext cx="0" cy="3643313"/>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14346" name="Group 42"/>
          <p:cNvGrpSpPr>
            <a:grpSpLocks/>
          </p:cNvGrpSpPr>
          <p:nvPr/>
        </p:nvGrpSpPr>
        <p:grpSpPr bwMode="auto">
          <a:xfrm>
            <a:off x="6238875" y="5453063"/>
            <a:ext cx="1228725" cy="841375"/>
            <a:chOff x="3730" y="3435"/>
            <a:chExt cx="774" cy="530"/>
          </a:xfrm>
        </p:grpSpPr>
        <p:sp>
          <p:nvSpPr>
            <p:cNvPr id="14411" name="Freeform 43"/>
            <p:cNvSpPr>
              <a:spLocks/>
            </p:cNvSpPr>
            <p:nvPr/>
          </p:nvSpPr>
          <p:spPr bwMode="auto">
            <a:xfrm>
              <a:off x="4301" y="3764"/>
              <a:ext cx="89" cy="141"/>
            </a:xfrm>
            <a:custGeom>
              <a:avLst/>
              <a:gdLst>
                <a:gd name="T0" fmla="*/ 0 w 530"/>
                <a:gd name="T1" fmla="*/ 0 h 849"/>
                <a:gd name="T2" fmla="*/ 0 w 530"/>
                <a:gd name="T3" fmla="*/ 0 h 849"/>
                <a:gd name="T4" fmla="*/ 0 w 530"/>
                <a:gd name="T5" fmla="*/ 0 h 849"/>
                <a:gd name="T6" fmla="*/ 0 w 530"/>
                <a:gd name="T7" fmla="*/ 0 h 849"/>
                <a:gd name="T8" fmla="*/ 0 w 530"/>
                <a:gd name="T9" fmla="*/ 0 h 849"/>
                <a:gd name="T10" fmla="*/ 0 w 530"/>
                <a:gd name="T11" fmla="*/ 0 h 849"/>
                <a:gd name="T12" fmla="*/ 0 w 530"/>
                <a:gd name="T13" fmla="*/ 0 h 849"/>
                <a:gd name="T14" fmla="*/ 0 w 530"/>
                <a:gd name="T15" fmla="*/ 0 h 849"/>
                <a:gd name="T16" fmla="*/ 0 w 530"/>
                <a:gd name="T17" fmla="*/ 0 h 849"/>
                <a:gd name="T18" fmla="*/ 0 w 530"/>
                <a:gd name="T19" fmla="*/ 0 h 849"/>
                <a:gd name="T20" fmla="*/ 0 w 530"/>
                <a:gd name="T21" fmla="*/ 0 h 849"/>
                <a:gd name="T22" fmla="*/ 0 w 530"/>
                <a:gd name="T23" fmla="*/ 0 h 849"/>
                <a:gd name="T24" fmla="*/ 0 w 530"/>
                <a:gd name="T25" fmla="*/ 0 h 849"/>
                <a:gd name="T26" fmla="*/ 0 w 530"/>
                <a:gd name="T27" fmla="*/ 0 h 849"/>
                <a:gd name="T28" fmla="*/ 0 w 530"/>
                <a:gd name="T29" fmla="*/ 0 h 849"/>
                <a:gd name="T30" fmla="*/ 0 w 530"/>
                <a:gd name="T31" fmla="*/ 0 h 849"/>
                <a:gd name="T32" fmla="*/ 0 w 530"/>
                <a:gd name="T33" fmla="*/ 0 h 849"/>
                <a:gd name="T34" fmla="*/ 0 w 530"/>
                <a:gd name="T35" fmla="*/ 0 h 849"/>
                <a:gd name="T36" fmla="*/ 0 w 530"/>
                <a:gd name="T37" fmla="*/ 0 h 849"/>
                <a:gd name="T38" fmla="*/ 0 w 530"/>
                <a:gd name="T39" fmla="*/ 0 h 849"/>
                <a:gd name="T40" fmla="*/ 0 w 530"/>
                <a:gd name="T41" fmla="*/ 0 h 849"/>
                <a:gd name="T42" fmla="*/ 0 w 530"/>
                <a:gd name="T43" fmla="*/ 0 h 849"/>
                <a:gd name="T44" fmla="*/ 0 w 530"/>
                <a:gd name="T45" fmla="*/ 0 h 849"/>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530"/>
                <a:gd name="T70" fmla="*/ 0 h 849"/>
                <a:gd name="T71" fmla="*/ 530 w 530"/>
                <a:gd name="T72" fmla="*/ 849 h 849"/>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530" h="849">
                  <a:moveTo>
                    <a:pt x="302" y="838"/>
                  </a:moveTo>
                  <a:lnTo>
                    <a:pt x="222" y="849"/>
                  </a:lnTo>
                  <a:lnTo>
                    <a:pt x="148" y="821"/>
                  </a:lnTo>
                  <a:lnTo>
                    <a:pt x="81" y="756"/>
                  </a:lnTo>
                  <a:lnTo>
                    <a:pt x="34" y="665"/>
                  </a:lnTo>
                  <a:lnTo>
                    <a:pt x="5" y="551"/>
                  </a:lnTo>
                  <a:lnTo>
                    <a:pt x="0" y="425"/>
                  </a:lnTo>
                  <a:lnTo>
                    <a:pt x="19" y="300"/>
                  </a:lnTo>
                  <a:lnTo>
                    <a:pt x="59" y="184"/>
                  </a:lnTo>
                  <a:lnTo>
                    <a:pt x="118" y="93"/>
                  </a:lnTo>
                  <a:lnTo>
                    <a:pt x="190" y="28"/>
                  </a:lnTo>
                  <a:lnTo>
                    <a:pt x="268" y="0"/>
                  </a:lnTo>
                  <a:lnTo>
                    <a:pt x="346" y="9"/>
                  </a:lnTo>
                  <a:lnTo>
                    <a:pt x="416" y="55"/>
                  </a:lnTo>
                  <a:lnTo>
                    <a:pt x="473" y="133"/>
                  </a:lnTo>
                  <a:lnTo>
                    <a:pt x="513" y="237"/>
                  </a:lnTo>
                  <a:lnTo>
                    <a:pt x="530" y="359"/>
                  </a:lnTo>
                  <a:lnTo>
                    <a:pt x="522" y="484"/>
                  </a:lnTo>
                  <a:lnTo>
                    <a:pt x="494" y="606"/>
                  </a:lnTo>
                  <a:lnTo>
                    <a:pt x="445" y="712"/>
                  </a:lnTo>
                  <a:lnTo>
                    <a:pt x="378" y="790"/>
                  </a:lnTo>
                  <a:lnTo>
                    <a:pt x="302" y="83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412" name="Freeform 44"/>
            <p:cNvSpPr>
              <a:spLocks/>
            </p:cNvSpPr>
            <p:nvPr/>
          </p:nvSpPr>
          <p:spPr bwMode="auto">
            <a:xfrm>
              <a:off x="4170" y="3664"/>
              <a:ext cx="9" cy="7"/>
            </a:xfrm>
            <a:custGeom>
              <a:avLst/>
              <a:gdLst>
                <a:gd name="T0" fmla="*/ 0 w 53"/>
                <a:gd name="T1" fmla="*/ 0 h 43"/>
                <a:gd name="T2" fmla="*/ 0 w 53"/>
                <a:gd name="T3" fmla="*/ 0 h 43"/>
                <a:gd name="T4" fmla="*/ 0 w 53"/>
                <a:gd name="T5" fmla="*/ 0 h 43"/>
                <a:gd name="T6" fmla="*/ 0 w 53"/>
                <a:gd name="T7" fmla="*/ 0 h 43"/>
                <a:gd name="T8" fmla="*/ 0 w 53"/>
                <a:gd name="T9" fmla="*/ 0 h 43"/>
                <a:gd name="T10" fmla="*/ 0 w 53"/>
                <a:gd name="T11" fmla="*/ 0 h 43"/>
                <a:gd name="T12" fmla="*/ 0 60000 65536"/>
                <a:gd name="T13" fmla="*/ 0 60000 65536"/>
                <a:gd name="T14" fmla="*/ 0 60000 65536"/>
                <a:gd name="T15" fmla="*/ 0 60000 65536"/>
                <a:gd name="T16" fmla="*/ 0 60000 65536"/>
                <a:gd name="T17" fmla="*/ 0 60000 65536"/>
                <a:gd name="T18" fmla="*/ 0 w 53"/>
                <a:gd name="T19" fmla="*/ 0 h 43"/>
                <a:gd name="T20" fmla="*/ 53 w 53"/>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53" h="43">
                  <a:moveTo>
                    <a:pt x="53" y="28"/>
                  </a:moveTo>
                  <a:lnTo>
                    <a:pt x="30" y="0"/>
                  </a:lnTo>
                  <a:lnTo>
                    <a:pt x="0" y="26"/>
                  </a:lnTo>
                  <a:lnTo>
                    <a:pt x="9" y="43"/>
                  </a:lnTo>
                  <a:lnTo>
                    <a:pt x="53"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413" name="AutoShape 45"/>
            <p:cNvSpPr>
              <a:spLocks noChangeArrowheads="1"/>
            </p:cNvSpPr>
            <p:nvPr/>
          </p:nvSpPr>
          <p:spPr bwMode="auto">
            <a:xfrm>
              <a:off x="3730" y="3435"/>
              <a:ext cx="774" cy="530"/>
            </a:xfrm>
            <a:prstGeom prst="roundRect">
              <a:avLst>
                <a:gd name="adj" fmla="val 16667"/>
              </a:avLst>
            </a:prstGeom>
            <a:solidFill>
              <a:srgbClr val="C0C0C0"/>
            </a:solidFill>
            <a:ln w="28575" algn="ctr">
              <a:solidFill>
                <a:srgbClr val="C0C0C0"/>
              </a:solidFill>
              <a:round/>
              <a:headEnd/>
              <a:tailEnd/>
            </a:ln>
          </p:spPr>
          <p:txBody>
            <a:bodyPr lIns="0" tIns="0" rIns="0" bIns="0" anchor="ctr">
              <a:spAutoFit/>
            </a:bodyPr>
            <a:lstStyle/>
            <a:p>
              <a:endParaRPr lang="en-US"/>
            </a:p>
          </p:txBody>
        </p:sp>
        <p:sp>
          <p:nvSpPr>
            <p:cNvPr id="14414" name="AutoShape 46"/>
            <p:cNvSpPr>
              <a:spLocks noChangeArrowheads="1"/>
            </p:cNvSpPr>
            <p:nvPr/>
          </p:nvSpPr>
          <p:spPr bwMode="auto">
            <a:xfrm>
              <a:off x="3750" y="3455"/>
              <a:ext cx="735" cy="491"/>
            </a:xfrm>
            <a:prstGeom prst="roundRect">
              <a:avLst>
                <a:gd name="adj" fmla="val 16667"/>
              </a:avLst>
            </a:prstGeom>
            <a:solidFill>
              <a:srgbClr val="FFFFFF"/>
            </a:solidFill>
            <a:ln w="28575" algn="ctr">
              <a:solidFill>
                <a:srgbClr val="C0C0C0"/>
              </a:solidFill>
              <a:round/>
              <a:headEnd/>
              <a:tailEnd/>
            </a:ln>
          </p:spPr>
          <p:txBody>
            <a:bodyPr lIns="0" tIns="0" rIns="0" bIns="0" anchor="ctr">
              <a:spAutoFit/>
            </a:bodyPr>
            <a:lstStyle/>
            <a:p>
              <a:endParaRPr lang="en-US"/>
            </a:p>
          </p:txBody>
        </p:sp>
        <p:sp>
          <p:nvSpPr>
            <p:cNvPr id="14415" name="Freeform 47"/>
            <p:cNvSpPr>
              <a:spLocks/>
            </p:cNvSpPr>
            <p:nvPr/>
          </p:nvSpPr>
          <p:spPr bwMode="auto">
            <a:xfrm>
              <a:off x="3745" y="3499"/>
              <a:ext cx="744" cy="343"/>
            </a:xfrm>
            <a:custGeom>
              <a:avLst/>
              <a:gdLst>
                <a:gd name="T0" fmla="*/ 5 w 1140"/>
                <a:gd name="T1" fmla="*/ 25 h 526"/>
                <a:gd name="T2" fmla="*/ 1 w 1140"/>
                <a:gd name="T3" fmla="*/ 23 h 526"/>
                <a:gd name="T4" fmla="*/ 0 w 1140"/>
                <a:gd name="T5" fmla="*/ 19 h 526"/>
                <a:gd name="T6" fmla="*/ 2 w 1140"/>
                <a:gd name="T7" fmla="*/ 14 h 526"/>
                <a:gd name="T8" fmla="*/ 6 w 1140"/>
                <a:gd name="T9" fmla="*/ 11 h 526"/>
                <a:gd name="T10" fmla="*/ 10 w 1140"/>
                <a:gd name="T11" fmla="*/ 9 h 526"/>
                <a:gd name="T12" fmla="*/ 12 w 1140"/>
                <a:gd name="T13" fmla="*/ 5 h 526"/>
                <a:gd name="T14" fmla="*/ 12 w 1140"/>
                <a:gd name="T15" fmla="*/ 3 h 526"/>
                <a:gd name="T16" fmla="*/ 13 w 1140"/>
                <a:gd name="T17" fmla="*/ 2 h 526"/>
                <a:gd name="T18" fmla="*/ 14 w 1140"/>
                <a:gd name="T19" fmla="*/ 1 h 526"/>
                <a:gd name="T20" fmla="*/ 16 w 1140"/>
                <a:gd name="T21" fmla="*/ 1 h 526"/>
                <a:gd name="T22" fmla="*/ 20 w 1140"/>
                <a:gd name="T23" fmla="*/ 1 h 526"/>
                <a:gd name="T24" fmla="*/ 25 w 1140"/>
                <a:gd name="T25" fmla="*/ 1 h 526"/>
                <a:gd name="T26" fmla="*/ 29 w 1140"/>
                <a:gd name="T27" fmla="*/ 0 h 526"/>
                <a:gd name="T28" fmla="*/ 33 w 1140"/>
                <a:gd name="T29" fmla="*/ 0 h 526"/>
                <a:gd name="T30" fmla="*/ 35 w 1140"/>
                <a:gd name="T31" fmla="*/ 1 h 526"/>
                <a:gd name="T32" fmla="*/ 36 w 1140"/>
                <a:gd name="T33" fmla="*/ 1 h 526"/>
                <a:gd name="T34" fmla="*/ 39 w 1140"/>
                <a:gd name="T35" fmla="*/ 10 h 526"/>
                <a:gd name="T36" fmla="*/ 41 w 1140"/>
                <a:gd name="T37" fmla="*/ 10 h 526"/>
                <a:gd name="T38" fmla="*/ 44 w 1140"/>
                <a:gd name="T39" fmla="*/ 9 h 526"/>
                <a:gd name="T40" fmla="*/ 45 w 1140"/>
                <a:gd name="T41" fmla="*/ 13 h 526"/>
                <a:gd name="T42" fmla="*/ 47 w 1140"/>
                <a:gd name="T43" fmla="*/ 9 h 526"/>
                <a:gd name="T44" fmla="*/ 48 w 1140"/>
                <a:gd name="T45" fmla="*/ 13 h 526"/>
                <a:gd name="T46" fmla="*/ 50 w 1140"/>
                <a:gd name="T47" fmla="*/ 9 h 526"/>
                <a:gd name="T48" fmla="*/ 50 w 1140"/>
                <a:gd name="T49" fmla="*/ 13 h 526"/>
                <a:gd name="T50" fmla="*/ 54 w 1140"/>
                <a:gd name="T51" fmla="*/ 10 h 526"/>
                <a:gd name="T52" fmla="*/ 55 w 1140"/>
                <a:gd name="T53" fmla="*/ 13 h 526"/>
                <a:gd name="T54" fmla="*/ 57 w 1140"/>
                <a:gd name="T55" fmla="*/ 16 h 526"/>
                <a:gd name="T56" fmla="*/ 57 w 1140"/>
                <a:gd name="T57" fmla="*/ 22 h 526"/>
                <a:gd name="T58" fmla="*/ 55 w 1140"/>
                <a:gd name="T59" fmla="*/ 26 h 526"/>
                <a:gd name="T60" fmla="*/ 52 w 1140"/>
                <a:gd name="T61" fmla="*/ 26 h 526"/>
                <a:gd name="T62" fmla="*/ 51 w 1140"/>
                <a:gd name="T63" fmla="*/ 19 h 526"/>
                <a:gd name="T64" fmla="*/ 50 w 1140"/>
                <a:gd name="T65" fmla="*/ 18 h 526"/>
                <a:gd name="T66" fmla="*/ 50 w 1140"/>
                <a:gd name="T67" fmla="*/ 18 h 526"/>
                <a:gd name="T68" fmla="*/ 47 w 1140"/>
                <a:gd name="T69" fmla="*/ 17 h 526"/>
                <a:gd name="T70" fmla="*/ 46 w 1140"/>
                <a:gd name="T71" fmla="*/ 17 h 526"/>
                <a:gd name="T72" fmla="*/ 44 w 1140"/>
                <a:gd name="T73" fmla="*/ 18 h 526"/>
                <a:gd name="T74" fmla="*/ 43 w 1140"/>
                <a:gd name="T75" fmla="*/ 19 h 526"/>
                <a:gd name="T76" fmla="*/ 43 w 1140"/>
                <a:gd name="T77" fmla="*/ 22 h 526"/>
                <a:gd name="T78" fmla="*/ 42 w 1140"/>
                <a:gd name="T79" fmla="*/ 23 h 526"/>
                <a:gd name="T80" fmla="*/ 42 w 1140"/>
                <a:gd name="T81" fmla="*/ 26 h 526"/>
                <a:gd name="T82" fmla="*/ 18 w 1140"/>
                <a:gd name="T83" fmla="*/ 26 h 526"/>
                <a:gd name="T84" fmla="*/ 18 w 1140"/>
                <a:gd name="T85" fmla="*/ 24 h 526"/>
                <a:gd name="T86" fmla="*/ 16 w 1140"/>
                <a:gd name="T87" fmla="*/ 22 h 526"/>
                <a:gd name="T88" fmla="*/ 14 w 1140"/>
                <a:gd name="T89" fmla="*/ 20 h 526"/>
                <a:gd name="T90" fmla="*/ 12 w 1140"/>
                <a:gd name="T91" fmla="*/ 20 h 526"/>
                <a:gd name="T92" fmla="*/ 9 w 1140"/>
                <a:gd name="T93" fmla="*/ 20 h 526"/>
                <a:gd name="T94" fmla="*/ 7 w 1140"/>
                <a:gd name="T95" fmla="*/ 20 h 526"/>
                <a:gd name="T96" fmla="*/ 5 w 1140"/>
                <a:gd name="T97" fmla="*/ 23 h 526"/>
                <a:gd name="T98" fmla="*/ 5 w 1140"/>
                <a:gd name="T99" fmla="*/ 25 h 52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1140"/>
                <a:gd name="T151" fmla="*/ 0 h 526"/>
                <a:gd name="T152" fmla="*/ 1140 w 1140"/>
                <a:gd name="T153" fmla="*/ 526 h 52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1140" h="526">
                  <a:moveTo>
                    <a:pt x="90" y="501"/>
                  </a:moveTo>
                  <a:lnTo>
                    <a:pt x="19" y="463"/>
                  </a:lnTo>
                  <a:lnTo>
                    <a:pt x="0" y="379"/>
                  </a:lnTo>
                  <a:lnTo>
                    <a:pt x="33" y="286"/>
                  </a:lnTo>
                  <a:lnTo>
                    <a:pt x="121" y="219"/>
                  </a:lnTo>
                  <a:lnTo>
                    <a:pt x="213" y="187"/>
                  </a:lnTo>
                  <a:lnTo>
                    <a:pt x="231" y="85"/>
                  </a:lnTo>
                  <a:lnTo>
                    <a:pt x="244" y="55"/>
                  </a:lnTo>
                  <a:lnTo>
                    <a:pt x="261" y="36"/>
                  </a:lnTo>
                  <a:lnTo>
                    <a:pt x="289" y="21"/>
                  </a:lnTo>
                  <a:lnTo>
                    <a:pt x="321" y="12"/>
                  </a:lnTo>
                  <a:lnTo>
                    <a:pt x="402" y="6"/>
                  </a:lnTo>
                  <a:lnTo>
                    <a:pt x="492" y="3"/>
                  </a:lnTo>
                  <a:lnTo>
                    <a:pt x="579" y="0"/>
                  </a:lnTo>
                  <a:lnTo>
                    <a:pt x="652" y="0"/>
                  </a:lnTo>
                  <a:lnTo>
                    <a:pt x="685" y="7"/>
                  </a:lnTo>
                  <a:lnTo>
                    <a:pt x="720" y="22"/>
                  </a:lnTo>
                  <a:lnTo>
                    <a:pt x="774" y="192"/>
                  </a:lnTo>
                  <a:lnTo>
                    <a:pt x="822" y="204"/>
                  </a:lnTo>
                  <a:lnTo>
                    <a:pt x="873" y="181"/>
                  </a:lnTo>
                  <a:lnTo>
                    <a:pt x="886" y="256"/>
                  </a:lnTo>
                  <a:lnTo>
                    <a:pt x="928" y="180"/>
                  </a:lnTo>
                  <a:lnTo>
                    <a:pt x="946" y="252"/>
                  </a:lnTo>
                  <a:lnTo>
                    <a:pt x="988" y="187"/>
                  </a:lnTo>
                  <a:lnTo>
                    <a:pt x="1000" y="252"/>
                  </a:lnTo>
                  <a:lnTo>
                    <a:pt x="1056" y="195"/>
                  </a:lnTo>
                  <a:lnTo>
                    <a:pt x="1077" y="262"/>
                  </a:lnTo>
                  <a:lnTo>
                    <a:pt x="1140" y="327"/>
                  </a:lnTo>
                  <a:lnTo>
                    <a:pt x="1134" y="429"/>
                  </a:lnTo>
                  <a:lnTo>
                    <a:pt x="1078" y="513"/>
                  </a:lnTo>
                  <a:lnTo>
                    <a:pt x="1021" y="519"/>
                  </a:lnTo>
                  <a:lnTo>
                    <a:pt x="1008" y="384"/>
                  </a:lnTo>
                  <a:lnTo>
                    <a:pt x="996" y="364"/>
                  </a:lnTo>
                  <a:lnTo>
                    <a:pt x="982" y="351"/>
                  </a:lnTo>
                  <a:lnTo>
                    <a:pt x="937" y="336"/>
                  </a:lnTo>
                  <a:lnTo>
                    <a:pt x="901" y="340"/>
                  </a:lnTo>
                  <a:lnTo>
                    <a:pt x="882" y="352"/>
                  </a:lnTo>
                  <a:lnTo>
                    <a:pt x="858" y="381"/>
                  </a:lnTo>
                  <a:lnTo>
                    <a:pt x="847" y="418"/>
                  </a:lnTo>
                  <a:lnTo>
                    <a:pt x="841" y="463"/>
                  </a:lnTo>
                  <a:lnTo>
                    <a:pt x="843" y="523"/>
                  </a:lnTo>
                  <a:lnTo>
                    <a:pt x="354" y="526"/>
                  </a:lnTo>
                  <a:lnTo>
                    <a:pt x="346" y="477"/>
                  </a:lnTo>
                  <a:lnTo>
                    <a:pt x="324" y="430"/>
                  </a:lnTo>
                  <a:lnTo>
                    <a:pt x="289" y="405"/>
                  </a:lnTo>
                  <a:lnTo>
                    <a:pt x="238" y="388"/>
                  </a:lnTo>
                  <a:lnTo>
                    <a:pt x="184" y="391"/>
                  </a:lnTo>
                  <a:lnTo>
                    <a:pt x="136" y="412"/>
                  </a:lnTo>
                  <a:lnTo>
                    <a:pt x="100" y="456"/>
                  </a:lnTo>
                  <a:lnTo>
                    <a:pt x="90" y="501"/>
                  </a:lnTo>
                  <a:close/>
                </a:path>
              </a:pathLst>
            </a:custGeom>
            <a:solidFill>
              <a:srgbClr val="C0C0C0"/>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4416" name="Freeform 48"/>
            <p:cNvSpPr>
              <a:spLocks/>
            </p:cNvSpPr>
            <p:nvPr/>
          </p:nvSpPr>
          <p:spPr bwMode="auto">
            <a:xfrm>
              <a:off x="3920" y="3536"/>
              <a:ext cx="123" cy="133"/>
            </a:xfrm>
            <a:custGeom>
              <a:avLst/>
              <a:gdLst>
                <a:gd name="T0" fmla="*/ 0 w 189"/>
                <a:gd name="T1" fmla="*/ 10 h 204"/>
                <a:gd name="T2" fmla="*/ 1 w 189"/>
                <a:gd name="T3" fmla="*/ 3 h 204"/>
                <a:gd name="T4" fmla="*/ 1 w 189"/>
                <a:gd name="T5" fmla="*/ 2 h 204"/>
                <a:gd name="T6" fmla="*/ 2 w 189"/>
                <a:gd name="T7" fmla="*/ 1 h 204"/>
                <a:gd name="T8" fmla="*/ 3 w 189"/>
                <a:gd name="T9" fmla="*/ 1 h 204"/>
                <a:gd name="T10" fmla="*/ 5 w 189"/>
                <a:gd name="T11" fmla="*/ 1 h 204"/>
                <a:gd name="T12" fmla="*/ 9 w 189"/>
                <a:gd name="T13" fmla="*/ 0 h 204"/>
                <a:gd name="T14" fmla="*/ 9 w 189"/>
                <a:gd name="T15" fmla="*/ 10 h 204"/>
                <a:gd name="T16" fmla="*/ 0 w 189"/>
                <a:gd name="T17" fmla="*/ 10 h 20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89"/>
                <a:gd name="T28" fmla="*/ 0 h 204"/>
                <a:gd name="T29" fmla="*/ 189 w 189"/>
                <a:gd name="T30" fmla="*/ 204 h 20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89" h="204">
                  <a:moveTo>
                    <a:pt x="0" y="195"/>
                  </a:moveTo>
                  <a:lnTo>
                    <a:pt x="15" y="69"/>
                  </a:lnTo>
                  <a:lnTo>
                    <a:pt x="29" y="45"/>
                  </a:lnTo>
                  <a:lnTo>
                    <a:pt x="41" y="30"/>
                  </a:lnTo>
                  <a:lnTo>
                    <a:pt x="63" y="16"/>
                  </a:lnTo>
                  <a:lnTo>
                    <a:pt x="89" y="9"/>
                  </a:lnTo>
                  <a:lnTo>
                    <a:pt x="189" y="0"/>
                  </a:lnTo>
                  <a:lnTo>
                    <a:pt x="189" y="204"/>
                  </a:lnTo>
                  <a:lnTo>
                    <a:pt x="0" y="195"/>
                  </a:lnTo>
                  <a:close/>
                </a:path>
              </a:pathLst>
            </a:custGeom>
            <a:solidFill>
              <a:schemeClr val="tx1"/>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4417" name="Freeform 49"/>
            <p:cNvSpPr>
              <a:spLocks/>
            </p:cNvSpPr>
            <p:nvPr/>
          </p:nvSpPr>
          <p:spPr bwMode="auto">
            <a:xfrm>
              <a:off x="4065" y="3533"/>
              <a:ext cx="164" cy="139"/>
            </a:xfrm>
            <a:custGeom>
              <a:avLst/>
              <a:gdLst>
                <a:gd name="T0" fmla="*/ 1 w 252"/>
                <a:gd name="T1" fmla="*/ 10 h 213"/>
                <a:gd name="T2" fmla="*/ 0 w 252"/>
                <a:gd name="T3" fmla="*/ 0 h 213"/>
                <a:gd name="T4" fmla="*/ 10 w 252"/>
                <a:gd name="T5" fmla="*/ 0 h 213"/>
                <a:gd name="T6" fmla="*/ 13 w 252"/>
                <a:gd name="T7" fmla="*/ 8 h 213"/>
                <a:gd name="T8" fmla="*/ 10 w 252"/>
                <a:gd name="T9" fmla="*/ 10 h 213"/>
                <a:gd name="T10" fmla="*/ 5 w 252"/>
                <a:gd name="T11" fmla="*/ 10 h 213"/>
                <a:gd name="T12" fmla="*/ 1 w 252"/>
                <a:gd name="T13" fmla="*/ 10 h 213"/>
                <a:gd name="T14" fmla="*/ 0 60000 65536"/>
                <a:gd name="T15" fmla="*/ 0 60000 65536"/>
                <a:gd name="T16" fmla="*/ 0 60000 65536"/>
                <a:gd name="T17" fmla="*/ 0 60000 65536"/>
                <a:gd name="T18" fmla="*/ 0 60000 65536"/>
                <a:gd name="T19" fmla="*/ 0 60000 65536"/>
                <a:gd name="T20" fmla="*/ 0 60000 65536"/>
                <a:gd name="T21" fmla="*/ 0 w 252"/>
                <a:gd name="T22" fmla="*/ 0 h 213"/>
                <a:gd name="T23" fmla="*/ 252 w 252"/>
                <a:gd name="T24" fmla="*/ 213 h 21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52" h="213">
                  <a:moveTo>
                    <a:pt x="3" y="207"/>
                  </a:moveTo>
                  <a:lnTo>
                    <a:pt x="0" y="0"/>
                  </a:lnTo>
                  <a:lnTo>
                    <a:pt x="210" y="0"/>
                  </a:lnTo>
                  <a:lnTo>
                    <a:pt x="252" y="149"/>
                  </a:lnTo>
                  <a:lnTo>
                    <a:pt x="215" y="191"/>
                  </a:lnTo>
                  <a:lnTo>
                    <a:pt x="99" y="213"/>
                  </a:lnTo>
                  <a:lnTo>
                    <a:pt x="3" y="207"/>
                  </a:lnTo>
                  <a:close/>
                </a:path>
              </a:pathLst>
            </a:custGeom>
            <a:solidFill>
              <a:schemeClr val="tx1"/>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4418" name="Freeform 50"/>
            <p:cNvSpPr>
              <a:spLocks/>
            </p:cNvSpPr>
            <p:nvPr/>
          </p:nvSpPr>
          <p:spPr bwMode="auto">
            <a:xfrm>
              <a:off x="4173" y="3596"/>
              <a:ext cx="46" cy="65"/>
            </a:xfrm>
            <a:custGeom>
              <a:avLst/>
              <a:gdLst>
                <a:gd name="T0" fmla="*/ 0 w 276"/>
                <a:gd name="T1" fmla="*/ 0 h 388"/>
                <a:gd name="T2" fmla="*/ 0 w 276"/>
                <a:gd name="T3" fmla="*/ 0 h 388"/>
                <a:gd name="T4" fmla="*/ 0 w 276"/>
                <a:gd name="T5" fmla="*/ 0 h 388"/>
                <a:gd name="T6" fmla="*/ 0 w 276"/>
                <a:gd name="T7" fmla="*/ 0 h 388"/>
                <a:gd name="T8" fmla="*/ 0 w 276"/>
                <a:gd name="T9" fmla="*/ 0 h 388"/>
                <a:gd name="T10" fmla="*/ 0 w 276"/>
                <a:gd name="T11" fmla="*/ 0 h 388"/>
                <a:gd name="T12" fmla="*/ 0 w 276"/>
                <a:gd name="T13" fmla="*/ 0 h 388"/>
                <a:gd name="T14" fmla="*/ 0 w 276"/>
                <a:gd name="T15" fmla="*/ 0 h 388"/>
                <a:gd name="T16" fmla="*/ 0 w 276"/>
                <a:gd name="T17" fmla="*/ 0 h 388"/>
                <a:gd name="T18" fmla="*/ 0 w 276"/>
                <a:gd name="T19" fmla="*/ 0 h 388"/>
                <a:gd name="T20" fmla="*/ 0 w 276"/>
                <a:gd name="T21" fmla="*/ 0 h 388"/>
                <a:gd name="T22" fmla="*/ 0 w 276"/>
                <a:gd name="T23" fmla="*/ 0 h 388"/>
                <a:gd name="T24" fmla="*/ 0 w 276"/>
                <a:gd name="T25" fmla="*/ 0 h 388"/>
                <a:gd name="T26" fmla="*/ 0 w 276"/>
                <a:gd name="T27" fmla="*/ 0 h 388"/>
                <a:gd name="T28" fmla="*/ 0 w 276"/>
                <a:gd name="T29" fmla="*/ 0 h 388"/>
                <a:gd name="T30" fmla="*/ 0 w 276"/>
                <a:gd name="T31" fmla="*/ 0 h 388"/>
                <a:gd name="T32" fmla="*/ 0 w 276"/>
                <a:gd name="T33" fmla="*/ 0 h 388"/>
                <a:gd name="T34" fmla="*/ 0 w 276"/>
                <a:gd name="T35" fmla="*/ 0 h 388"/>
                <a:gd name="T36" fmla="*/ 0 w 276"/>
                <a:gd name="T37" fmla="*/ 0 h 388"/>
                <a:gd name="T38" fmla="*/ 0 w 276"/>
                <a:gd name="T39" fmla="*/ 0 h 388"/>
                <a:gd name="T40" fmla="*/ 0 w 276"/>
                <a:gd name="T41" fmla="*/ 0 h 388"/>
                <a:gd name="T42" fmla="*/ 0 w 276"/>
                <a:gd name="T43" fmla="*/ 0 h 388"/>
                <a:gd name="T44" fmla="*/ 0 w 276"/>
                <a:gd name="T45" fmla="*/ 0 h 388"/>
                <a:gd name="T46" fmla="*/ 0 w 276"/>
                <a:gd name="T47" fmla="*/ 0 h 388"/>
                <a:gd name="T48" fmla="*/ 0 w 276"/>
                <a:gd name="T49" fmla="*/ 0 h 388"/>
                <a:gd name="T50" fmla="*/ 0 w 276"/>
                <a:gd name="T51" fmla="*/ 0 h 388"/>
                <a:gd name="T52" fmla="*/ 0 w 276"/>
                <a:gd name="T53" fmla="*/ 0 h 388"/>
                <a:gd name="T54" fmla="*/ 0 w 276"/>
                <a:gd name="T55" fmla="*/ 0 h 388"/>
                <a:gd name="T56" fmla="*/ 0 w 276"/>
                <a:gd name="T57" fmla="*/ 0 h 388"/>
                <a:gd name="T58" fmla="*/ 0 w 276"/>
                <a:gd name="T59" fmla="*/ 0 h 388"/>
                <a:gd name="T60" fmla="*/ 0 w 276"/>
                <a:gd name="T61" fmla="*/ 0 h 388"/>
                <a:gd name="T62" fmla="*/ 0 w 276"/>
                <a:gd name="T63" fmla="*/ 0 h 388"/>
                <a:gd name="T64" fmla="*/ 0 w 276"/>
                <a:gd name="T65" fmla="*/ 0 h 388"/>
                <a:gd name="T66" fmla="*/ 0 w 276"/>
                <a:gd name="T67" fmla="*/ 0 h 388"/>
                <a:gd name="T68" fmla="*/ 0 w 276"/>
                <a:gd name="T69" fmla="*/ 0 h 388"/>
                <a:gd name="T70" fmla="*/ 0 w 276"/>
                <a:gd name="T71" fmla="*/ 0 h 388"/>
                <a:gd name="T72" fmla="*/ 0 w 276"/>
                <a:gd name="T73" fmla="*/ 0 h 388"/>
                <a:gd name="T74" fmla="*/ 0 w 276"/>
                <a:gd name="T75" fmla="*/ 0 h 388"/>
                <a:gd name="T76" fmla="*/ 0 w 276"/>
                <a:gd name="T77" fmla="*/ 0 h 388"/>
                <a:gd name="T78" fmla="*/ 0 w 276"/>
                <a:gd name="T79" fmla="*/ 0 h 388"/>
                <a:gd name="T80" fmla="*/ 0 w 276"/>
                <a:gd name="T81" fmla="*/ 0 h 388"/>
                <a:gd name="T82" fmla="*/ 0 w 276"/>
                <a:gd name="T83" fmla="*/ 0 h 388"/>
                <a:gd name="T84" fmla="*/ 0 w 276"/>
                <a:gd name="T85" fmla="*/ 0 h 388"/>
                <a:gd name="T86" fmla="*/ 0 w 276"/>
                <a:gd name="T87" fmla="*/ 0 h 388"/>
                <a:gd name="T88" fmla="*/ 0 w 276"/>
                <a:gd name="T89" fmla="*/ 0 h 388"/>
                <a:gd name="T90" fmla="*/ 0 w 276"/>
                <a:gd name="T91" fmla="*/ 0 h 388"/>
                <a:gd name="T92" fmla="*/ 0 w 276"/>
                <a:gd name="T93" fmla="*/ 0 h 388"/>
                <a:gd name="T94" fmla="*/ 0 w 276"/>
                <a:gd name="T95" fmla="*/ 0 h 388"/>
                <a:gd name="T96" fmla="*/ 0 w 276"/>
                <a:gd name="T97" fmla="*/ 0 h 388"/>
                <a:gd name="T98" fmla="*/ 0 w 276"/>
                <a:gd name="T99" fmla="*/ 0 h 388"/>
                <a:gd name="T100" fmla="*/ 0 w 276"/>
                <a:gd name="T101" fmla="*/ 0 h 388"/>
                <a:gd name="T102" fmla="*/ 0 w 276"/>
                <a:gd name="T103" fmla="*/ 0 h 388"/>
                <a:gd name="T104" fmla="*/ 0 w 276"/>
                <a:gd name="T105" fmla="*/ 0 h 388"/>
                <a:gd name="T106" fmla="*/ 0 w 276"/>
                <a:gd name="T107" fmla="*/ 0 h 388"/>
                <a:gd name="T108" fmla="*/ 0 w 276"/>
                <a:gd name="T109" fmla="*/ 0 h 38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276"/>
                <a:gd name="T166" fmla="*/ 0 h 388"/>
                <a:gd name="T167" fmla="*/ 276 w 276"/>
                <a:gd name="T168" fmla="*/ 388 h 38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276" h="388">
                  <a:moveTo>
                    <a:pt x="14" y="325"/>
                  </a:moveTo>
                  <a:lnTo>
                    <a:pt x="6" y="304"/>
                  </a:lnTo>
                  <a:lnTo>
                    <a:pt x="0" y="262"/>
                  </a:lnTo>
                  <a:lnTo>
                    <a:pt x="2" y="217"/>
                  </a:lnTo>
                  <a:lnTo>
                    <a:pt x="12" y="171"/>
                  </a:lnTo>
                  <a:lnTo>
                    <a:pt x="29" y="125"/>
                  </a:lnTo>
                  <a:lnTo>
                    <a:pt x="52" y="84"/>
                  </a:lnTo>
                  <a:lnTo>
                    <a:pt x="80" y="49"/>
                  </a:lnTo>
                  <a:lnTo>
                    <a:pt x="113" y="23"/>
                  </a:lnTo>
                  <a:lnTo>
                    <a:pt x="145" y="6"/>
                  </a:lnTo>
                  <a:lnTo>
                    <a:pt x="179" y="0"/>
                  </a:lnTo>
                  <a:lnTo>
                    <a:pt x="208" y="6"/>
                  </a:lnTo>
                  <a:lnTo>
                    <a:pt x="236" y="23"/>
                  </a:lnTo>
                  <a:lnTo>
                    <a:pt x="255" y="49"/>
                  </a:lnTo>
                  <a:lnTo>
                    <a:pt x="268" y="84"/>
                  </a:lnTo>
                  <a:lnTo>
                    <a:pt x="276" y="125"/>
                  </a:lnTo>
                  <a:lnTo>
                    <a:pt x="274" y="171"/>
                  </a:lnTo>
                  <a:lnTo>
                    <a:pt x="265" y="219"/>
                  </a:lnTo>
                  <a:lnTo>
                    <a:pt x="248" y="264"/>
                  </a:lnTo>
                  <a:lnTo>
                    <a:pt x="225" y="304"/>
                  </a:lnTo>
                  <a:lnTo>
                    <a:pt x="196" y="340"/>
                  </a:lnTo>
                  <a:lnTo>
                    <a:pt x="164" y="367"/>
                  </a:lnTo>
                  <a:lnTo>
                    <a:pt x="130" y="382"/>
                  </a:lnTo>
                  <a:lnTo>
                    <a:pt x="97" y="388"/>
                  </a:lnTo>
                  <a:lnTo>
                    <a:pt x="67" y="382"/>
                  </a:lnTo>
                  <a:lnTo>
                    <a:pt x="40" y="365"/>
                  </a:lnTo>
                  <a:lnTo>
                    <a:pt x="19" y="340"/>
                  </a:lnTo>
                  <a:lnTo>
                    <a:pt x="57" y="319"/>
                  </a:lnTo>
                  <a:lnTo>
                    <a:pt x="80" y="335"/>
                  </a:lnTo>
                  <a:lnTo>
                    <a:pt x="103" y="340"/>
                  </a:lnTo>
                  <a:lnTo>
                    <a:pt x="128" y="338"/>
                  </a:lnTo>
                  <a:lnTo>
                    <a:pt x="152" y="327"/>
                  </a:lnTo>
                  <a:lnTo>
                    <a:pt x="177" y="308"/>
                  </a:lnTo>
                  <a:lnTo>
                    <a:pt x="200" y="283"/>
                  </a:lnTo>
                  <a:lnTo>
                    <a:pt x="217" y="253"/>
                  </a:lnTo>
                  <a:lnTo>
                    <a:pt x="232" y="219"/>
                  </a:lnTo>
                  <a:lnTo>
                    <a:pt x="240" y="183"/>
                  </a:lnTo>
                  <a:lnTo>
                    <a:pt x="242" y="148"/>
                  </a:lnTo>
                  <a:lnTo>
                    <a:pt x="238" y="116"/>
                  </a:lnTo>
                  <a:lnTo>
                    <a:pt x="229" y="89"/>
                  </a:lnTo>
                  <a:lnTo>
                    <a:pt x="213" y="68"/>
                  </a:lnTo>
                  <a:lnTo>
                    <a:pt x="194" y="53"/>
                  </a:lnTo>
                  <a:lnTo>
                    <a:pt x="173" y="49"/>
                  </a:lnTo>
                  <a:lnTo>
                    <a:pt x="147" y="51"/>
                  </a:lnTo>
                  <a:lnTo>
                    <a:pt x="122" y="63"/>
                  </a:lnTo>
                  <a:lnTo>
                    <a:pt x="99" y="82"/>
                  </a:lnTo>
                  <a:lnTo>
                    <a:pt x="76" y="106"/>
                  </a:lnTo>
                  <a:lnTo>
                    <a:pt x="59" y="137"/>
                  </a:lnTo>
                  <a:lnTo>
                    <a:pt x="44" y="171"/>
                  </a:lnTo>
                  <a:lnTo>
                    <a:pt x="35" y="205"/>
                  </a:lnTo>
                  <a:lnTo>
                    <a:pt x="33" y="240"/>
                  </a:lnTo>
                  <a:lnTo>
                    <a:pt x="37" y="272"/>
                  </a:lnTo>
                  <a:lnTo>
                    <a:pt x="48" y="304"/>
                  </a:lnTo>
                  <a:lnTo>
                    <a:pt x="14" y="3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419" name="Freeform 51"/>
            <p:cNvSpPr>
              <a:spLocks/>
            </p:cNvSpPr>
            <p:nvPr/>
          </p:nvSpPr>
          <p:spPr bwMode="auto">
            <a:xfrm>
              <a:off x="4175" y="3645"/>
              <a:ext cx="9" cy="6"/>
            </a:xfrm>
            <a:custGeom>
              <a:avLst/>
              <a:gdLst>
                <a:gd name="T0" fmla="*/ 0 w 53"/>
                <a:gd name="T1" fmla="*/ 0 h 43"/>
                <a:gd name="T2" fmla="*/ 0 w 53"/>
                <a:gd name="T3" fmla="*/ 0 h 43"/>
                <a:gd name="T4" fmla="*/ 0 w 53"/>
                <a:gd name="T5" fmla="*/ 0 h 43"/>
                <a:gd name="T6" fmla="*/ 0 w 53"/>
                <a:gd name="T7" fmla="*/ 0 h 43"/>
                <a:gd name="T8" fmla="*/ 0 w 53"/>
                <a:gd name="T9" fmla="*/ 0 h 43"/>
                <a:gd name="T10" fmla="*/ 0 w 53"/>
                <a:gd name="T11" fmla="*/ 0 h 43"/>
                <a:gd name="T12" fmla="*/ 0 60000 65536"/>
                <a:gd name="T13" fmla="*/ 0 60000 65536"/>
                <a:gd name="T14" fmla="*/ 0 60000 65536"/>
                <a:gd name="T15" fmla="*/ 0 60000 65536"/>
                <a:gd name="T16" fmla="*/ 0 60000 65536"/>
                <a:gd name="T17" fmla="*/ 0 60000 65536"/>
                <a:gd name="T18" fmla="*/ 0 w 53"/>
                <a:gd name="T19" fmla="*/ 0 h 43"/>
                <a:gd name="T20" fmla="*/ 53 w 53"/>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53" h="43">
                  <a:moveTo>
                    <a:pt x="53" y="28"/>
                  </a:moveTo>
                  <a:lnTo>
                    <a:pt x="30" y="0"/>
                  </a:lnTo>
                  <a:lnTo>
                    <a:pt x="0" y="26"/>
                  </a:lnTo>
                  <a:lnTo>
                    <a:pt x="9" y="43"/>
                  </a:lnTo>
                  <a:lnTo>
                    <a:pt x="53"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420" name="Freeform 52"/>
            <p:cNvSpPr>
              <a:spLocks/>
            </p:cNvSpPr>
            <p:nvPr/>
          </p:nvSpPr>
          <p:spPr bwMode="auto">
            <a:xfrm>
              <a:off x="4180" y="3614"/>
              <a:ext cx="34" cy="24"/>
            </a:xfrm>
            <a:custGeom>
              <a:avLst/>
              <a:gdLst>
                <a:gd name="T0" fmla="*/ 0 w 202"/>
                <a:gd name="T1" fmla="*/ 0 h 141"/>
                <a:gd name="T2" fmla="*/ 0 w 202"/>
                <a:gd name="T3" fmla="*/ 0 h 141"/>
                <a:gd name="T4" fmla="*/ 0 w 202"/>
                <a:gd name="T5" fmla="*/ 0 h 141"/>
                <a:gd name="T6" fmla="*/ 0 w 202"/>
                <a:gd name="T7" fmla="*/ 0 h 141"/>
                <a:gd name="T8" fmla="*/ 0 w 202"/>
                <a:gd name="T9" fmla="*/ 0 h 141"/>
                <a:gd name="T10" fmla="*/ 0 w 202"/>
                <a:gd name="T11" fmla="*/ 0 h 141"/>
                <a:gd name="T12" fmla="*/ 0 w 202"/>
                <a:gd name="T13" fmla="*/ 0 h 141"/>
                <a:gd name="T14" fmla="*/ 0 60000 65536"/>
                <a:gd name="T15" fmla="*/ 0 60000 65536"/>
                <a:gd name="T16" fmla="*/ 0 60000 65536"/>
                <a:gd name="T17" fmla="*/ 0 60000 65536"/>
                <a:gd name="T18" fmla="*/ 0 60000 65536"/>
                <a:gd name="T19" fmla="*/ 0 60000 65536"/>
                <a:gd name="T20" fmla="*/ 0 60000 65536"/>
                <a:gd name="T21" fmla="*/ 0 w 202"/>
                <a:gd name="T22" fmla="*/ 0 h 141"/>
                <a:gd name="T23" fmla="*/ 202 w 202"/>
                <a:gd name="T24" fmla="*/ 141 h 14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2" h="141">
                  <a:moveTo>
                    <a:pt x="202" y="78"/>
                  </a:moveTo>
                  <a:lnTo>
                    <a:pt x="23" y="0"/>
                  </a:lnTo>
                  <a:lnTo>
                    <a:pt x="0" y="38"/>
                  </a:lnTo>
                  <a:lnTo>
                    <a:pt x="71" y="141"/>
                  </a:lnTo>
                  <a:lnTo>
                    <a:pt x="202" y="122"/>
                  </a:lnTo>
                  <a:lnTo>
                    <a:pt x="202" y="7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421" name="Freeform 53"/>
            <p:cNvSpPr>
              <a:spLocks/>
            </p:cNvSpPr>
            <p:nvPr/>
          </p:nvSpPr>
          <p:spPr bwMode="auto">
            <a:xfrm>
              <a:off x="4055" y="3629"/>
              <a:ext cx="200" cy="189"/>
            </a:xfrm>
            <a:custGeom>
              <a:avLst/>
              <a:gdLst>
                <a:gd name="T0" fmla="*/ 0 w 306"/>
                <a:gd name="T1" fmla="*/ 3 h 290"/>
                <a:gd name="T2" fmla="*/ 1 w 306"/>
                <a:gd name="T3" fmla="*/ 14 h 290"/>
                <a:gd name="T4" fmla="*/ 14 w 306"/>
                <a:gd name="T5" fmla="*/ 14 h 290"/>
                <a:gd name="T6" fmla="*/ 15 w 306"/>
                <a:gd name="T7" fmla="*/ 14 h 290"/>
                <a:gd name="T8" fmla="*/ 16 w 306"/>
                <a:gd name="T9" fmla="*/ 12 h 290"/>
                <a:gd name="T10" fmla="*/ 15 w 306"/>
                <a:gd name="T11" fmla="*/ 2 h 290"/>
                <a:gd name="T12" fmla="*/ 14 w 306"/>
                <a:gd name="T13" fmla="*/ 0 h 290"/>
                <a:gd name="T14" fmla="*/ 0 60000 65536"/>
                <a:gd name="T15" fmla="*/ 0 60000 65536"/>
                <a:gd name="T16" fmla="*/ 0 60000 65536"/>
                <a:gd name="T17" fmla="*/ 0 60000 65536"/>
                <a:gd name="T18" fmla="*/ 0 60000 65536"/>
                <a:gd name="T19" fmla="*/ 0 60000 65536"/>
                <a:gd name="T20" fmla="*/ 0 60000 65536"/>
                <a:gd name="T21" fmla="*/ 0 w 306"/>
                <a:gd name="T22" fmla="*/ 0 h 290"/>
                <a:gd name="T23" fmla="*/ 306 w 306"/>
                <a:gd name="T24" fmla="*/ 290 h 29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6" h="290">
                  <a:moveTo>
                    <a:pt x="0" y="71"/>
                  </a:moveTo>
                  <a:lnTo>
                    <a:pt x="3" y="290"/>
                  </a:lnTo>
                  <a:lnTo>
                    <a:pt x="279" y="287"/>
                  </a:lnTo>
                  <a:lnTo>
                    <a:pt x="299" y="272"/>
                  </a:lnTo>
                  <a:lnTo>
                    <a:pt x="306" y="248"/>
                  </a:lnTo>
                  <a:lnTo>
                    <a:pt x="299" y="48"/>
                  </a:lnTo>
                  <a:lnTo>
                    <a:pt x="284" y="0"/>
                  </a:lnTo>
                </a:path>
              </a:pathLst>
            </a:custGeom>
            <a:noFill/>
            <a:ln w="12700" cap="flat" cmpd="sng">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4422" name="Freeform 54"/>
            <p:cNvSpPr>
              <a:spLocks/>
            </p:cNvSpPr>
            <p:nvPr/>
          </p:nvSpPr>
          <p:spPr bwMode="auto">
            <a:xfrm rot="1661969">
              <a:off x="4310" y="3449"/>
              <a:ext cx="134" cy="104"/>
            </a:xfrm>
            <a:custGeom>
              <a:avLst/>
              <a:gdLst>
                <a:gd name="T0" fmla="*/ 0 w 530"/>
                <a:gd name="T1" fmla="*/ 0 h 342"/>
                <a:gd name="T2" fmla="*/ 0 w 530"/>
                <a:gd name="T3" fmla="*/ 0 h 342"/>
                <a:gd name="T4" fmla="*/ 0 w 530"/>
                <a:gd name="T5" fmla="*/ 0 h 342"/>
                <a:gd name="T6" fmla="*/ 0 w 530"/>
                <a:gd name="T7" fmla="*/ 0 h 342"/>
                <a:gd name="T8" fmla="*/ 0 w 530"/>
                <a:gd name="T9" fmla="*/ 0 h 342"/>
                <a:gd name="T10" fmla="*/ 0 w 530"/>
                <a:gd name="T11" fmla="*/ 0 h 342"/>
                <a:gd name="T12" fmla="*/ 0 w 530"/>
                <a:gd name="T13" fmla="*/ 0 h 342"/>
                <a:gd name="T14" fmla="*/ 0 w 530"/>
                <a:gd name="T15" fmla="*/ 0 h 342"/>
                <a:gd name="T16" fmla="*/ 0 w 530"/>
                <a:gd name="T17" fmla="*/ 0 h 342"/>
                <a:gd name="T18" fmla="*/ 0 w 530"/>
                <a:gd name="T19" fmla="*/ 0 h 342"/>
                <a:gd name="T20" fmla="*/ 0 w 530"/>
                <a:gd name="T21" fmla="*/ 0 h 342"/>
                <a:gd name="T22" fmla="*/ 0 w 530"/>
                <a:gd name="T23" fmla="*/ 0 h 342"/>
                <a:gd name="T24" fmla="*/ 0 w 530"/>
                <a:gd name="T25" fmla="*/ 0 h 342"/>
                <a:gd name="T26" fmla="*/ 0 w 530"/>
                <a:gd name="T27" fmla="*/ 0 h 342"/>
                <a:gd name="T28" fmla="*/ 0 w 530"/>
                <a:gd name="T29" fmla="*/ 0 h 342"/>
                <a:gd name="T30" fmla="*/ 0 w 530"/>
                <a:gd name="T31" fmla="*/ 0 h 342"/>
                <a:gd name="T32" fmla="*/ 0 w 530"/>
                <a:gd name="T33" fmla="*/ 0 h 342"/>
                <a:gd name="T34" fmla="*/ 0 w 530"/>
                <a:gd name="T35" fmla="*/ 0 h 342"/>
                <a:gd name="T36" fmla="*/ 0 w 530"/>
                <a:gd name="T37" fmla="*/ 0 h 342"/>
                <a:gd name="T38" fmla="*/ 0 w 530"/>
                <a:gd name="T39" fmla="*/ 0 h 342"/>
                <a:gd name="T40" fmla="*/ 0 w 530"/>
                <a:gd name="T41" fmla="*/ 0 h 342"/>
                <a:gd name="T42" fmla="*/ 0 w 530"/>
                <a:gd name="T43" fmla="*/ 0 h 342"/>
                <a:gd name="T44" fmla="*/ 0 w 530"/>
                <a:gd name="T45" fmla="*/ 0 h 342"/>
                <a:gd name="T46" fmla="*/ 0 w 530"/>
                <a:gd name="T47" fmla="*/ 0 h 342"/>
                <a:gd name="T48" fmla="*/ 0 w 530"/>
                <a:gd name="T49" fmla="*/ 0 h 342"/>
                <a:gd name="T50" fmla="*/ 0 w 530"/>
                <a:gd name="T51" fmla="*/ 0 h 342"/>
                <a:gd name="T52" fmla="*/ 0 w 530"/>
                <a:gd name="T53" fmla="*/ 0 h 342"/>
                <a:gd name="T54" fmla="*/ 0 w 530"/>
                <a:gd name="T55" fmla="*/ 0 h 342"/>
                <a:gd name="T56" fmla="*/ 0 w 530"/>
                <a:gd name="T57" fmla="*/ 0 h 342"/>
                <a:gd name="T58" fmla="*/ 0 w 530"/>
                <a:gd name="T59" fmla="*/ 0 h 342"/>
                <a:gd name="T60" fmla="*/ 0 w 530"/>
                <a:gd name="T61" fmla="*/ 0 h 342"/>
                <a:gd name="T62" fmla="*/ 0 w 530"/>
                <a:gd name="T63" fmla="*/ 0 h 342"/>
                <a:gd name="T64" fmla="*/ 0 w 530"/>
                <a:gd name="T65" fmla="*/ 0 h 342"/>
                <a:gd name="T66" fmla="*/ 0 w 530"/>
                <a:gd name="T67" fmla="*/ 0 h 342"/>
                <a:gd name="T68" fmla="*/ 0 w 530"/>
                <a:gd name="T69" fmla="*/ 0 h 342"/>
                <a:gd name="T70" fmla="*/ 0 w 530"/>
                <a:gd name="T71" fmla="*/ 0 h 342"/>
                <a:gd name="T72" fmla="*/ 0 w 530"/>
                <a:gd name="T73" fmla="*/ 0 h 342"/>
                <a:gd name="T74" fmla="*/ 0 w 530"/>
                <a:gd name="T75" fmla="*/ 0 h 342"/>
                <a:gd name="T76" fmla="*/ 0 w 530"/>
                <a:gd name="T77" fmla="*/ 0 h 342"/>
                <a:gd name="T78" fmla="*/ 0 w 530"/>
                <a:gd name="T79" fmla="*/ 0 h 342"/>
                <a:gd name="T80" fmla="*/ 0 w 530"/>
                <a:gd name="T81" fmla="*/ 0 h 342"/>
                <a:gd name="T82" fmla="*/ 0 w 530"/>
                <a:gd name="T83" fmla="*/ 0 h 342"/>
                <a:gd name="T84" fmla="*/ 0 w 530"/>
                <a:gd name="T85" fmla="*/ 0 h 342"/>
                <a:gd name="T86" fmla="*/ 0 w 530"/>
                <a:gd name="T87" fmla="*/ 0 h 342"/>
                <a:gd name="T88" fmla="*/ 0 w 530"/>
                <a:gd name="T89" fmla="*/ 0 h 342"/>
                <a:gd name="T90" fmla="*/ 0 w 530"/>
                <a:gd name="T91" fmla="*/ 0 h 342"/>
                <a:gd name="T92" fmla="*/ 0 w 530"/>
                <a:gd name="T93" fmla="*/ 0 h 342"/>
                <a:gd name="T94" fmla="*/ 0 w 530"/>
                <a:gd name="T95" fmla="*/ 0 h 342"/>
                <a:gd name="T96" fmla="*/ 0 w 530"/>
                <a:gd name="T97" fmla="*/ 0 h 342"/>
                <a:gd name="T98" fmla="*/ 0 w 530"/>
                <a:gd name="T99" fmla="*/ 0 h 342"/>
                <a:gd name="T100" fmla="*/ 0 w 530"/>
                <a:gd name="T101" fmla="*/ 0 h 342"/>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530"/>
                <a:gd name="T154" fmla="*/ 0 h 342"/>
                <a:gd name="T155" fmla="*/ 530 w 530"/>
                <a:gd name="T156" fmla="*/ 342 h 342"/>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530" h="342">
                  <a:moveTo>
                    <a:pt x="101" y="183"/>
                  </a:moveTo>
                  <a:lnTo>
                    <a:pt x="99" y="183"/>
                  </a:lnTo>
                  <a:lnTo>
                    <a:pt x="91" y="184"/>
                  </a:lnTo>
                  <a:lnTo>
                    <a:pt x="86" y="184"/>
                  </a:lnTo>
                  <a:lnTo>
                    <a:pt x="82" y="186"/>
                  </a:lnTo>
                  <a:lnTo>
                    <a:pt x="76" y="188"/>
                  </a:lnTo>
                  <a:lnTo>
                    <a:pt x="70" y="192"/>
                  </a:lnTo>
                  <a:lnTo>
                    <a:pt x="63" y="194"/>
                  </a:lnTo>
                  <a:lnTo>
                    <a:pt x="55" y="198"/>
                  </a:lnTo>
                  <a:lnTo>
                    <a:pt x="49" y="200"/>
                  </a:lnTo>
                  <a:lnTo>
                    <a:pt x="44" y="203"/>
                  </a:lnTo>
                  <a:lnTo>
                    <a:pt x="36" y="205"/>
                  </a:lnTo>
                  <a:lnTo>
                    <a:pt x="30" y="211"/>
                  </a:lnTo>
                  <a:lnTo>
                    <a:pt x="23" y="215"/>
                  </a:lnTo>
                  <a:lnTo>
                    <a:pt x="19" y="221"/>
                  </a:lnTo>
                  <a:lnTo>
                    <a:pt x="13" y="224"/>
                  </a:lnTo>
                  <a:lnTo>
                    <a:pt x="8" y="230"/>
                  </a:lnTo>
                  <a:lnTo>
                    <a:pt x="4" y="236"/>
                  </a:lnTo>
                  <a:lnTo>
                    <a:pt x="2" y="241"/>
                  </a:lnTo>
                  <a:lnTo>
                    <a:pt x="0" y="249"/>
                  </a:lnTo>
                  <a:lnTo>
                    <a:pt x="0" y="255"/>
                  </a:lnTo>
                  <a:lnTo>
                    <a:pt x="0" y="262"/>
                  </a:lnTo>
                  <a:lnTo>
                    <a:pt x="4" y="270"/>
                  </a:lnTo>
                  <a:lnTo>
                    <a:pt x="6" y="278"/>
                  </a:lnTo>
                  <a:lnTo>
                    <a:pt x="11" y="285"/>
                  </a:lnTo>
                  <a:lnTo>
                    <a:pt x="17" y="295"/>
                  </a:lnTo>
                  <a:lnTo>
                    <a:pt x="29" y="304"/>
                  </a:lnTo>
                  <a:lnTo>
                    <a:pt x="32" y="308"/>
                  </a:lnTo>
                  <a:lnTo>
                    <a:pt x="38" y="314"/>
                  </a:lnTo>
                  <a:lnTo>
                    <a:pt x="44" y="318"/>
                  </a:lnTo>
                  <a:lnTo>
                    <a:pt x="51" y="321"/>
                  </a:lnTo>
                  <a:lnTo>
                    <a:pt x="59" y="327"/>
                  </a:lnTo>
                  <a:lnTo>
                    <a:pt x="67" y="333"/>
                  </a:lnTo>
                  <a:lnTo>
                    <a:pt x="76" y="337"/>
                  </a:lnTo>
                  <a:lnTo>
                    <a:pt x="86" y="342"/>
                  </a:lnTo>
                  <a:lnTo>
                    <a:pt x="89" y="342"/>
                  </a:lnTo>
                  <a:lnTo>
                    <a:pt x="97" y="342"/>
                  </a:lnTo>
                  <a:lnTo>
                    <a:pt x="105" y="342"/>
                  </a:lnTo>
                  <a:lnTo>
                    <a:pt x="108" y="340"/>
                  </a:lnTo>
                  <a:lnTo>
                    <a:pt x="116" y="340"/>
                  </a:lnTo>
                  <a:lnTo>
                    <a:pt x="122" y="338"/>
                  </a:lnTo>
                  <a:lnTo>
                    <a:pt x="127" y="338"/>
                  </a:lnTo>
                  <a:lnTo>
                    <a:pt x="133" y="337"/>
                  </a:lnTo>
                  <a:lnTo>
                    <a:pt x="139" y="337"/>
                  </a:lnTo>
                  <a:lnTo>
                    <a:pt x="146" y="335"/>
                  </a:lnTo>
                  <a:lnTo>
                    <a:pt x="154" y="333"/>
                  </a:lnTo>
                  <a:lnTo>
                    <a:pt x="162" y="331"/>
                  </a:lnTo>
                  <a:lnTo>
                    <a:pt x="167" y="327"/>
                  </a:lnTo>
                  <a:lnTo>
                    <a:pt x="175" y="323"/>
                  </a:lnTo>
                  <a:lnTo>
                    <a:pt x="183" y="321"/>
                  </a:lnTo>
                  <a:lnTo>
                    <a:pt x="188" y="316"/>
                  </a:lnTo>
                  <a:lnTo>
                    <a:pt x="194" y="312"/>
                  </a:lnTo>
                  <a:lnTo>
                    <a:pt x="202" y="306"/>
                  </a:lnTo>
                  <a:lnTo>
                    <a:pt x="209" y="302"/>
                  </a:lnTo>
                  <a:lnTo>
                    <a:pt x="215" y="297"/>
                  </a:lnTo>
                  <a:lnTo>
                    <a:pt x="221" y="289"/>
                  </a:lnTo>
                  <a:lnTo>
                    <a:pt x="226" y="283"/>
                  </a:lnTo>
                  <a:lnTo>
                    <a:pt x="232" y="276"/>
                  </a:lnTo>
                  <a:lnTo>
                    <a:pt x="236" y="266"/>
                  </a:lnTo>
                  <a:lnTo>
                    <a:pt x="240" y="259"/>
                  </a:lnTo>
                  <a:lnTo>
                    <a:pt x="245" y="249"/>
                  </a:lnTo>
                  <a:lnTo>
                    <a:pt x="249" y="240"/>
                  </a:lnTo>
                  <a:lnTo>
                    <a:pt x="251" y="241"/>
                  </a:lnTo>
                  <a:lnTo>
                    <a:pt x="255" y="245"/>
                  </a:lnTo>
                  <a:lnTo>
                    <a:pt x="259" y="251"/>
                  </a:lnTo>
                  <a:lnTo>
                    <a:pt x="268" y="259"/>
                  </a:lnTo>
                  <a:lnTo>
                    <a:pt x="278" y="266"/>
                  </a:lnTo>
                  <a:lnTo>
                    <a:pt x="289" y="274"/>
                  </a:lnTo>
                  <a:lnTo>
                    <a:pt x="295" y="278"/>
                  </a:lnTo>
                  <a:lnTo>
                    <a:pt x="300" y="281"/>
                  </a:lnTo>
                  <a:lnTo>
                    <a:pt x="306" y="283"/>
                  </a:lnTo>
                  <a:lnTo>
                    <a:pt x="314" y="287"/>
                  </a:lnTo>
                  <a:lnTo>
                    <a:pt x="319" y="287"/>
                  </a:lnTo>
                  <a:lnTo>
                    <a:pt x="325" y="289"/>
                  </a:lnTo>
                  <a:lnTo>
                    <a:pt x="331" y="289"/>
                  </a:lnTo>
                  <a:lnTo>
                    <a:pt x="337" y="289"/>
                  </a:lnTo>
                  <a:lnTo>
                    <a:pt x="342" y="287"/>
                  </a:lnTo>
                  <a:lnTo>
                    <a:pt x="348" y="285"/>
                  </a:lnTo>
                  <a:lnTo>
                    <a:pt x="354" y="283"/>
                  </a:lnTo>
                  <a:lnTo>
                    <a:pt x="359" y="280"/>
                  </a:lnTo>
                  <a:lnTo>
                    <a:pt x="365" y="274"/>
                  </a:lnTo>
                  <a:lnTo>
                    <a:pt x="369" y="268"/>
                  </a:lnTo>
                  <a:lnTo>
                    <a:pt x="373" y="259"/>
                  </a:lnTo>
                  <a:lnTo>
                    <a:pt x="376" y="251"/>
                  </a:lnTo>
                  <a:lnTo>
                    <a:pt x="378" y="245"/>
                  </a:lnTo>
                  <a:lnTo>
                    <a:pt x="380" y="240"/>
                  </a:lnTo>
                  <a:lnTo>
                    <a:pt x="380" y="234"/>
                  </a:lnTo>
                  <a:lnTo>
                    <a:pt x="384" y="228"/>
                  </a:lnTo>
                  <a:lnTo>
                    <a:pt x="384" y="221"/>
                  </a:lnTo>
                  <a:lnTo>
                    <a:pt x="386" y="213"/>
                  </a:lnTo>
                  <a:lnTo>
                    <a:pt x="386" y="205"/>
                  </a:lnTo>
                  <a:lnTo>
                    <a:pt x="388" y="198"/>
                  </a:lnTo>
                  <a:lnTo>
                    <a:pt x="390" y="198"/>
                  </a:lnTo>
                  <a:lnTo>
                    <a:pt x="394" y="200"/>
                  </a:lnTo>
                  <a:lnTo>
                    <a:pt x="399" y="200"/>
                  </a:lnTo>
                  <a:lnTo>
                    <a:pt x="409" y="203"/>
                  </a:lnTo>
                  <a:lnTo>
                    <a:pt x="413" y="203"/>
                  </a:lnTo>
                  <a:lnTo>
                    <a:pt x="418" y="205"/>
                  </a:lnTo>
                  <a:lnTo>
                    <a:pt x="424" y="205"/>
                  </a:lnTo>
                  <a:lnTo>
                    <a:pt x="432" y="207"/>
                  </a:lnTo>
                  <a:lnTo>
                    <a:pt x="437" y="207"/>
                  </a:lnTo>
                  <a:lnTo>
                    <a:pt x="443" y="209"/>
                  </a:lnTo>
                  <a:lnTo>
                    <a:pt x="449" y="209"/>
                  </a:lnTo>
                  <a:lnTo>
                    <a:pt x="456" y="211"/>
                  </a:lnTo>
                  <a:lnTo>
                    <a:pt x="462" y="209"/>
                  </a:lnTo>
                  <a:lnTo>
                    <a:pt x="468" y="209"/>
                  </a:lnTo>
                  <a:lnTo>
                    <a:pt x="473" y="209"/>
                  </a:lnTo>
                  <a:lnTo>
                    <a:pt x="481" y="209"/>
                  </a:lnTo>
                  <a:lnTo>
                    <a:pt x="487" y="207"/>
                  </a:lnTo>
                  <a:lnTo>
                    <a:pt x="492" y="207"/>
                  </a:lnTo>
                  <a:lnTo>
                    <a:pt x="498" y="205"/>
                  </a:lnTo>
                  <a:lnTo>
                    <a:pt x="504" y="203"/>
                  </a:lnTo>
                  <a:lnTo>
                    <a:pt x="513" y="198"/>
                  </a:lnTo>
                  <a:lnTo>
                    <a:pt x="521" y="190"/>
                  </a:lnTo>
                  <a:lnTo>
                    <a:pt x="525" y="184"/>
                  </a:lnTo>
                  <a:lnTo>
                    <a:pt x="527" y="181"/>
                  </a:lnTo>
                  <a:lnTo>
                    <a:pt x="529" y="173"/>
                  </a:lnTo>
                  <a:lnTo>
                    <a:pt x="530" y="167"/>
                  </a:lnTo>
                  <a:lnTo>
                    <a:pt x="530" y="158"/>
                  </a:lnTo>
                  <a:lnTo>
                    <a:pt x="530" y="150"/>
                  </a:lnTo>
                  <a:lnTo>
                    <a:pt x="530" y="141"/>
                  </a:lnTo>
                  <a:lnTo>
                    <a:pt x="530" y="133"/>
                  </a:lnTo>
                  <a:lnTo>
                    <a:pt x="529" y="124"/>
                  </a:lnTo>
                  <a:lnTo>
                    <a:pt x="529" y="116"/>
                  </a:lnTo>
                  <a:lnTo>
                    <a:pt x="527" y="106"/>
                  </a:lnTo>
                  <a:lnTo>
                    <a:pt x="527" y="97"/>
                  </a:lnTo>
                  <a:lnTo>
                    <a:pt x="525" y="87"/>
                  </a:lnTo>
                  <a:lnTo>
                    <a:pt x="523" y="78"/>
                  </a:lnTo>
                  <a:lnTo>
                    <a:pt x="519" y="68"/>
                  </a:lnTo>
                  <a:lnTo>
                    <a:pt x="517" y="59"/>
                  </a:lnTo>
                  <a:lnTo>
                    <a:pt x="513" y="51"/>
                  </a:lnTo>
                  <a:lnTo>
                    <a:pt x="510" y="44"/>
                  </a:lnTo>
                  <a:lnTo>
                    <a:pt x="506" y="36"/>
                  </a:lnTo>
                  <a:lnTo>
                    <a:pt x="504" y="30"/>
                  </a:lnTo>
                  <a:lnTo>
                    <a:pt x="498" y="23"/>
                  </a:lnTo>
                  <a:lnTo>
                    <a:pt x="492" y="17"/>
                  </a:lnTo>
                  <a:lnTo>
                    <a:pt x="487" y="10"/>
                  </a:lnTo>
                  <a:lnTo>
                    <a:pt x="481" y="8"/>
                  </a:lnTo>
                  <a:lnTo>
                    <a:pt x="475" y="4"/>
                  </a:lnTo>
                  <a:lnTo>
                    <a:pt x="470" y="2"/>
                  </a:lnTo>
                  <a:lnTo>
                    <a:pt x="462" y="0"/>
                  </a:lnTo>
                  <a:lnTo>
                    <a:pt x="454" y="0"/>
                  </a:lnTo>
                  <a:lnTo>
                    <a:pt x="445" y="0"/>
                  </a:lnTo>
                  <a:lnTo>
                    <a:pt x="437" y="4"/>
                  </a:lnTo>
                  <a:lnTo>
                    <a:pt x="428" y="6"/>
                  </a:lnTo>
                  <a:lnTo>
                    <a:pt x="420" y="13"/>
                  </a:lnTo>
                  <a:lnTo>
                    <a:pt x="411" y="17"/>
                  </a:lnTo>
                  <a:lnTo>
                    <a:pt x="401" y="27"/>
                  </a:lnTo>
                  <a:lnTo>
                    <a:pt x="395" y="30"/>
                  </a:lnTo>
                  <a:lnTo>
                    <a:pt x="390" y="36"/>
                  </a:lnTo>
                  <a:lnTo>
                    <a:pt x="386" y="42"/>
                  </a:lnTo>
                  <a:lnTo>
                    <a:pt x="380" y="49"/>
                  </a:lnTo>
                  <a:lnTo>
                    <a:pt x="378" y="48"/>
                  </a:lnTo>
                  <a:lnTo>
                    <a:pt x="373" y="46"/>
                  </a:lnTo>
                  <a:lnTo>
                    <a:pt x="367" y="42"/>
                  </a:lnTo>
                  <a:lnTo>
                    <a:pt x="357" y="40"/>
                  </a:lnTo>
                  <a:lnTo>
                    <a:pt x="352" y="38"/>
                  </a:lnTo>
                  <a:lnTo>
                    <a:pt x="346" y="36"/>
                  </a:lnTo>
                  <a:lnTo>
                    <a:pt x="338" y="34"/>
                  </a:lnTo>
                  <a:lnTo>
                    <a:pt x="333" y="34"/>
                  </a:lnTo>
                  <a:lnTo>
                    <a:pt x="325" y="32"/>
                  </a:lnTo>
                  <a:lnTo>
                    <a:pt x="319" y="30"/>
                  </a:lnTo>
                  <a:lnTo>
                    <a:pt x="314" y="30"/>
                  </a:lnTo>
                  <a:lnTo>
                    <a:pt x="306" y="30"/>
                  </a:lnTo>
                  <a:lnTo>
                    <a:pt x="298" y="29"/>
                  </a:lnTo>
                  <a:lnTo>
                    <a:pt x="291" y="27"/>
                  </a:lnTo>
                  <a:lnTo>
                    <a:pt x="285" y="27"/>
                  </a:lnTo>
                  <a:lnTo>
                    <a:pt x="278" y="29"/>
                  </a:lnTo>
                  <a:lnTo>
                    <a:pt x="272" y="29"/>
                  </a:lnTo>
                  <a:lnTo>
                    <a:pt x="266" y="30"/>
                  </a:lnTo>
                  <a:lnTo>
                    <a:pt x="259" y="30"/>
                  </a:lnTo>
                  <a:lnTo>
                    <a:pt x="255" y="34"/>
                  </a:lnTo>
                  <a:lnTo>
                    <a:pt x="249" y="34"/>
                  </a:lnTo>
                  <a:lnTo>
                    <a:pt x="243" y="38"/>
                  </a:lnTo>
                  <a:lnTo>
                    <a:pt x="238" y="40"/>
                  </a:lnTo>
                  <a:lnTo>
                    <a:pt x="236" y="46"/>
                  </a:lnTo>
                  <a:lnTo>
                    <a:pt x="232" y="51"/>
                  </a:lnTo>
                  <a:lnTo>
                    <a:pt x="230" y="57"/>
                  </a:lnTo>
                  <a:lnTo>
                    <a:pt x="226" y="63"/>
                  </a:lnTo>
                  <a:lnTo>
                    <a:pt x="226" y="70"/>
                  </a:lnTo>
                  <a:lnTo>
                    <a:pt x="224" y="78"/>
                  </a:lnTo>
                  <a:lnTo>
                    <a:pt x="224" y="86"/>
                  </a:lnTo>
                  <a:lnTo>
                    <a:pt x="221" y="91"/>
                  </a:lnTo>
                  <a:lnTo>
                    <a:pt x="219" y="99"/>
                  </a:lnTo>
                  <a:lnTo>
                    <a:pt x="215" y="105"/>
                  </a:lnTo>
                  <a:lnTo>
                    <a:pt x="211" y="110"/>
                  </a:lnTo>
                  <a:lnTo>
                    <a:pt x="207" y="116"/>
                  </a:lnTo>
                  <a:lnTo>
                    <a:pt x="203" y="122"/>
                  </a:lnTo>
                  <a:lnTo>
                    <a:pt x="192" y="131"/>
                  </a:lnTo>
                  <a:lnTo>
                    <a:pt x="183" y="141"/>
                  </a:lnTo>
                  <a:lnTo>
                    <a:pt x="177" y="145"/>
                  </a:lnTo>
                  <a:lnTo>
                    <a:pt x="171" y="148"/>
                  </a:lnTo>
                  <a:lnTo>
                    <a:pt x="165" y="152"/>
                  </a:lnTo>
                  <a:lnTo>
                    <a:pt x="162" y="156"/>
                  </a:lnTo>
                  <a:lnTo>
                    <a:pt x="154" y="158"/>
                  </a:lnTo>
                  <a:lnTo>
                    <a:pt x="148" y="162"/>
                  </a:lnTo>
                  <a:lnTo>
                    <a:pt x="145" y="165"/>
                  </a:lnTo>
                  <a:lnTo>
                    <a:pt x="139" y="167"/>
                  </a:lnTo>
                  <a:lnTo>
                    <a:pt x="127" y="171"/>
                  </a:lnTo>
                  <a:lnTo>
                    <a:pt x="120" y="175"/>
                  </a:lnTo>
                  <a:lnTo>
                    <a:pt x="112" y="177"/>
                  </a:lnTo>
                  <a:lnTo>
                    <a:pt x="105" y="181"/>
                  </a:lnTo>
                  <a:lnTo>
                    <a:pt x="101" y="183"/>
                  </a:lnTo>
                  <a:close/>
                </a:path>
              </a:pathLst>
            </a:custGeom>
            <a:solidFill>
              <a:srgbClr val="777777"/>
            </a:solidFill>
            <a:ln w="12700" cmpd="sng">
              <a:solidFill>
                <a:schemeClr val="bg1"/>
              </a:solidFill>
              <a:round/>
              <a:headEnd/>
              <a:tailEnd/>
            </a:ln>
          </p:spPr>
          <p:txBody>
            <a:bodyPr/>
            <a:lstStyle/>
            <a:p>
              <a:endParaRPr lang="en-US"/>
            </a:p>
          </p:txBody>
        </p:sp>
        <p:sp>
          <p:nvSpPr>
            <p:cNvPr id="14423" name="Line 55"/>
            <p:cNvSpPr>
              <a:spLocks noChangeShapeType="1"/>
            </p:cNvSpPr>
            <p:nvPr/>
          </p:nvSpPr>
          <p:spPr bwMode="auto">
            <a:xfrm flipH="1" flipV="1">
              <a:off x="4362" y="3544"/>
              <a:ext cx="5" cy="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4424" name="Line 56"/>
            <p:cNvSpPr>
              <a:spLocks noChangeShapeType="1"/>
            </p:cNvSpPr>
            <p:nvPr/>
          </p:nvSpPr>
          <p:spPr bwMode="auto">
            <a:xfrm flipV="1">
              <a:off x="4383" y="3544"/>
              <a:ext cx="22" cy="77"/>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4425" name="Oval 57"/>
            <p:cNvSpPr>
              <a:spLocks noChangeArrowheads="1"/>
            </p:cNvSpPr>
            <p:nvPr/>
          </p:nvSpPr>
          <p:spPr bwMode="auto">
            <a:xfrm>
              <a:off x="3838" y="3785"/>
              <a:ext cx="106" cy="104"/>
            </a:xfrm>
            <a:prstGeom prst="ellipse">
              <a:avLst/>
            </a:prstGeom>
            <a:solidFill>
              <a:srgbClr val="C0C0C0"/>
            </a:solidFill>
            <a:ln>
              <a:noFill/>
            </a:ln>
            <a:extLst>
              <a:ext uri="{91240B29-F687-4F45-9708-019B960494DF}">
                <a14:hiddenLine xmlns:a14="http://schemas.microsoft.com/office/drawing/2010/main" w="28575" algn="ctr">
                  <a:solidFill>
                    <a:srgbClr val="000000"/>
                  </a:solidFill>
                  <a:round/>
                  <a:headEnd/>
                  <a:tailEnd/>
                </a14:hiddenLine>
              </a:ext>
            </a:extLst>
          </p:spPr>
          <p:txBody>
            <a:bodyPr lIns="0" tIns="0" rIns="0" bIns="0" anchor="ctr">
              <a:spAutoFit/>
            </a:bodyPr>
            <a:lstStyle/>
            <a:p>
              <a:endParaRPr lang="en-US"/>
            </a:p>
          </p:txBody>
        </p:sp>
        <p:sp>
          <p:nvSpPr>
            <p:cNvPr id="14426" name="Freeform 58"/>
            <p:cNvSpPr>
              <a:spLocks/>
            </p:cNvSpPr>
            <p:nvPr/>
          </p:nvSpPr>
          <p:spPr bwMode="auto">
            <a:xfrm>
              <a:off x="3827" y="3773"/>
              <a:ext cx="128" cy="129"/>
            </a:xfrm>
            <a:custGeom>
              <a:avLst/>
              <a:gdLst>
                <a:gd name="T0" fmla="*/ 0 w 770"/>
                <a:gd name="T1" fmla="*/ 0 h 778"/>
                <a:gd name="T2" fmla="*/ 0 w 770"/>
                <a:gd name="T3" fmla="*/ 0 h 778"/>
                <a:gd name="T4" fmla="*/ 0 w 770"/>
                <a:gd name="T5" fmla="*/ 0 h 778"/>
                <a:gd name="T6" fmla="*/ 0 w 770"/>
                <a:gd name="T7" fmla="*/ 0 h 778"/>
                <a:gd name="T8" fmla="*/ 0 w 770"/>
                <a:gd name="T9" fmla="*/ 0 h 778"/>
                <a:gd name="T10" fmla="*/ 0 w 770"/>
                <a:gd name="T11" fmla="*/ 0 h 778"/>
                <a:gd name="T12" fmla="*/ 0 w 770"/>
                <a:gd name="T13" fmla="*/ 0 h 778"/>
                <a:gd name="T14" fmla="*/ 0 w 770"/>
                <a:gd name="T15" fmla="*/ 0 h 778"/>
                <a:gd name="T16" fmla="*/ 0 w 770"/>
                <a:gd name="T17" fmla="*/ 0 h 778"/>
                <a:gd name="T18" fmla="*/ 0 w 770"/>
                <a:gd name="T19" fmla="*/ 0 h 778"/>
                <a:gd name="T20" fmla="*/ 0 w 770"/>
                <a:gd name="T21" fmla="*/ 0 h 778"/>
                <a:gd name="T22" fmla="*/ 0 w 770"/>
                <a:gd name="T23" fmla="*/ 0 h 778"/>
                <a:gd name="T24" fmla="*/ 0 w 770"/>
                <a:gd name="T25" fmla="*/ 0 h 778"/>
                <a:gd name="T26" fmla="*/ 0 w 770"/>
                <a:gd name="T27" fmla="*/ 0 h 778"/>
                <a:gd name="T28" fmla="*/ 0 w 770"/>
                <a:gd name="T29" fmla="*/ 0 h 778"/>
                <a:gd name="T30" fmla="*/ 0 w 770"/>
                <a:gd name="T31" fmla="*/ 0 h 778"/>
                <a:gd name="T32" fmla="*/ 0 w 770"/>
                <a:gd name="T33" fmla="*/ 0 h 778"/>
                <a:gd name="T34" fmla="*/ 0 w 770"/>
                <a:gd name="T35" fmla="*/ 0 h 778"/>
                <a:gd name="T36" fmla="*/ 0 w 770"/>
                <a:gd name="T37" fmla="*/ 0 h 778"/>
                <a:gd name="T38" fmla="*/ 0 w 770"/>
                <a:gd name="T39" fmla="*/ 0 h 778"/>
                <a:gd name="T40" fmla="*/ 0 w 770"/>
                <a:gd name="T41" fmla="*/ 0 h 778"/>
                <a:gd name="T42" fmla="*/ 0 w 770"/>
                <a:gd name="T43" fmla="*/ 0 h 778"/>
                <a:gd name="T44" fmla="*/ 0 w 770"/>
                <a:gd name="T45" fmla="*/ 0 h 778"/>
                <a:gd name="T46" fmla="*/ 0 w 770"/>
                <a:gd name="T47" fmla="*/ 0 h 778"/>
                <a:gd name="T48" fmla="*/ 0 w 770"/>
                <a:gd name="T49" fmla="*/ 0 h 778"/>
                <a:gd name="T50" fmla="*/ 0 w 770"/>
                <a:gd name="T51" fmla="*/ 0 h 778"/>
                <a:gd name="T52" fmla="*/ 0 w 770"/>
                <a:gd name="T53" fmla="*/ 0 h 778"/>
                <a:gd name="T54" fmla="*/ 0 w 770"/>
                <a:gd name="T55" fmla="*/ 0 h 778"/>
                <a:gd name="T56" fmla="*/ 0 w 770"/>
                <a:gd name="T57" fmla="*/ 0 h 778"/>
                <a:gd name="T58" fmla="*/ 0 w 770"/>
                <a:gd name="T59" fmla="*/ 0 h 778"/>
                <a:gd name="T60" fmla="*/ 0 w 770"/>
                <a:gd name="T61" fmla="*/ 0 h 778"/>
                <a:gd name="T62" fmla="*/ 0 w 770"/>
                <a:gd name="T63" fmla="*/ 0 h 778"/>
                <a:gd name="T64" fmla="*/ 0 w 770"/>
                <a:gd name="T65" fmla="*/ 0 h 778"/>
                <a:gd name="T66" fmla="*/ 0 w 770"/>
                <a:gd name="T67" fmla="*/ 0 h 778"/>
                <a:gd name="T68" fmla="*/ 0 w 770"/>
                <a:gd name="T69" fmla="*/ 0 h 778"/>
                <a:gd name="T70" fmla="*/ 0 w 770"/>
                <a:gd name="T71" fmla="*/ 0 h 778"/>
                <a:gd name="T72" fmla="*/ 0 w 770"/>
                <a:gd name="T73" fmla="*/ 0 h 778"/>
                <a:gd name="T74" fmla="*/ 0 w 770"/>
                <a:gd name="T75" fmla="*/ 0 h 778"/>
                <a:gd name="T76" fmla="*/ 0 w 770"/>
                <a:gd name="T77" fmla="*/ 0 h 778"/>
                <a:gd name="T78" fmla="*/ 0 w 770"/>
                <a:gd name="T79" fmla="*/ 0 h 778"/>
                <a:gd name="T80" fmla="*/ 0 w 770"/>
                <a:gd name="T81" fmla="*/ 0 h 778"/>
                <a:gd name="T82" fmla="*/ 0 w 770"/>
                <a:gd name="T83" fmla="*/ 0 h 778"/>
                <a:gd name="T84" fmla="*/ 0 w 770"/>
                <a:gd name="T85" fmla="*/ 0 h 778"/>
                <a:gd name="T86" fmla="*/ 0 w 770"/>
                <a:gd name="T87" fmla="*/ 0 h 778"/>
                <a:gd name="T88" fmla="*/ 0 w 770"/>
                <a:gd name="T89" fmla="*/ 0 h 778"/>
                <a:gd name="T90" fmla="*/ 0 w 770"/>
                <a:gd name="T91" fmla="*/ 0 h 778"/>
                <a:gd name="T92" fmla="*/ 0 w 770"/>
                <a:gd name="T93" fmla="*/ 0 h 778"/>
                <a:gd name="T94" fmla="*/ 0 w 770"/>
                <a:gd name="T95" fmla="*/ 0 h 778"/>
                <a:gd name="T96" fmla="*/ 0 w 770"/>
                <a:gd name="T97" fmla="*/ 0 h 778"/>
                <a:gd name="T98" fmla="*/ 0 w 770"/>
                <a:gd name="T99" fmla="*/ 0 h 778"/>
                <a:gd name="T100" fmla="*/ 0 w 770"/>
                <a:gd name="T101" fmla="*/ 0 h 778"/>
                <a:gd name="T102" fmla="*/ 0 w 770"/>
                <a:gd name="T103" fmla="*/ 0 h 778"/>
                <a:gd name="T104" fmla="*/ 0 w 770"/>
                <a:gd name="T105" fmla="*/ 0 h 778"/>
                <a:gd name="T106" fmla="*/ 0 w 770"/>
                <a:gd name="T107" fmla="*/ 0 h 778"/>
                <a:gd name="T108" fmla="*/ 0 w 770"/>
                <a:gd name="T109" fmla="*/ 0 h 77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770"/>
                <a:gd name="T166" fmla="*/ 0 h 778"/>
                <a:gd name="T167" fmla="*/ 770 w 770"/>
                <a:gd name="T168" fmla="*/ 778 h 77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770" h="778">
                  <a:moveTo>
                    <a:pt x="165" y="708"/>
                  </a:moveTo>
                  <a:lnTo>
                    <a:pt x="123" y="675"/>
                  </a:lnTo>
                  <a:lnTo>
                    <a:pt x="60" y="605"/>
                  </a:lnTo>
                  <a:lnTo>
                    <a:pt x="20" y="521"/>
                  </a:lnTo>
                  <a:lnTo>
                    <a:pt x="0" y="430"/>
                  </a:lnTo>
                  <a:lnTo>
                    <a:pt x="0" y="337"/>
                  </a:lnTo>
                  <a:lnTo>
                    <a:pt x="24" y="246"/>
                  </a:lnTo>
                  <a:lnTo>
                    <a:pt x="68" y="164"/>
                  </a:lnTo>
                  <a:lnTo>
                    <a:pt x="131" y="96"/>
                  </a:lnTo>
                  <a:lnTo>
                    <a:pt x="209" y="42"/>
                  </a:lnTo>
                  <a:lnTo>
                    <a:pt x="296" y="10"/>
                  </a:lnTo>
                  <a:lnTo>
                    <a:pt x="389" y="0"/>
                  </a:lnTo>
                  <a:lnTo>
                    <a:pt x="482" y="14"/>
                  </a:lnTo>
                  <a:lnTo>
                    <a:pt x="570" y="48"/>
                  </a:lnTo>
                  <a:lnTo>
                    <a:pt x="644" y="103"/>
                  </a:lnTo>
                  <a:lnTo>
                    <a:pt x="707" y="173"/>
                  </a:lnTo>
                  <a:lnTo>
                    <a:pt x="749" y="255"/>
                  </a:lnTo>
                  <a:lnTo>
                    <a:pt x="770" y="346"/>
                  </a:lnTo>
                  <a:lnTo>
                    <a:pt x="768" y="441"/>
                  </a:lnTo>
                  <a:lnTo>
                    <a:pt x="745" y="531"/>
                  </a:lnTo>
                  <a:lnTo>
                    <a:pt x="699" y="614"/>
                  </a:lnTo>
                  <a:lnTo>
                    <a:pt x="636" y="683"/>
                  </a:lnTo>
                  <a:lnTo>
                    <a:pt x="559" y="736"/>
                  </a:lnTo>
                  <a:lnTo>
                    <a:pt x="471" y="767"/>
                  </a:lnTo>
                  <a:lnTo>
                    <a:pt x="378" y="778"/>
                  </a:lnTo>
                  <a:lnTo>
                    <a:pt x="287" y="765"/>
                  </a:lnTo>
                  <a:lnTo>
                    <a:pt x="199" y="732"/>
                  </a:lnTo>
                  <a:lnTo>
                    <a:pt x="287" y="668"/>
                  </a:lnTo>
                  <a:lnTo>
                    <a:pt x="366" y="681"/>
                  </a:lnTo>
                  <a:lnTo>
                    <a:pt x="437" y="677"/>
                  </a:lnTo>
                  <a:lnTo>
                    <a:pt x="505" y="656"/>
                  </a:lnTo>
                  <a:lnTo>
                    <a:pt x="564" y="618"/>
                  </a:lnTo>
                  <a:lnTo>
                    <a:pt x="614" y="569"/>
                  </a:lnTo>
                  <a:lnTo>
                    <a:pt x="652" y="508"/>
                  </a:lnTo>
                  <a:lnTo>
                    <a:pt x="671" y="441"/>
                  </a:lnTo>
                  <a:lnTo>
                    <a:pt x="676" y="371"/>
                  </a:lnTo>
                  <a:lnTo>
                    <a:pt x="663" y="301"/>
                  </a:lnTo>
                  <a:lnTo>
                    <a:pt x="635" y="236"/>
                  </a:lnTo>
                  <a:lnTo>
                    <a:pt x="591" y="181"/>
                  </a:lnTo>
                  <a:lnTo>
                    <a:pt x="534" y="137"/>
                  </a:lnTo>
                  <a:lnTo>
                    <a:pt x="471" y="109"/>
                  </a:lnTo>
                  <a:lnTo>
                    <a:pt x="401" y="97"/>
                  </a:lnTo>
                  <a:lnTo>
                    <a:pt x="330" y="101"/>
                  </a:lnTo>
                  <a:lnTo>
                    <a:pt x="264" y="122"/>
                  </a:lnTo>
                  <a:lnTo>
                    <a:pt x="203" y="160"/>
                  </a:lnTo>
                  <a:lnTo>
                    <a:pt x="154" y="210"/>
                  </a:lnTo>
                  <a:lnTo>
                    <a:pt x="116" y="269"/>
                  </a:lnTo>
                  <a:lnTo>
                    <a:pt x="97" y="337"/>
                  </a:lnTo>
                  <a:lnTo>
                    <a:pt x="91" y="407"/>
                  </a:lnTo>
                  <a:lnTo>
                    <a:pt x="104" y="478"/>
                  </a:lnTo>
                  <a:lnTo>
                    <a:pt x="135" y="540"/>
                  </a:lnTo>
                  <a:lnTo>
                    <a:pt x="176" y="597"/>
                  </a:lnTo>
                  <a:lnTo>
                    <a:pt x="243" y="647"/>
                  </a:lnTo>
                  <a:lnTo>
                    <a:pt x="165" y="70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427" name="Freeform 59"/>
            <p:cNvSpPr>
              <a:spLocks/>
            </p:cNvSpPr>
            <p:nvPr/>
          </p:nvSpPr>
          <p:spPr bwMode="auto">
            <a:xfrm>
              <a:off x="3854" y="3880"/>
              <a:ext cx="25" cy="15"/>
            </a:xfrm>
            <a:custGeom>
              <a:avLst/>
              <a:gdLst>
                <a:gd name="T0" fmla="*/ 0 w 150"/>
                <a:gd name="T1" fmla="*/ 0 h 93"/>
                <a:gd name="T2" fmla="*/ 0 w 150"/>
                <a:gd name="T3" fmla="*/ 0 h 93"/>
                <a:gd name="T4" fmla="*/ 0 w 150"/>
                <a:gd name="T5" fmla="*/ 0 h 93"/>
                <a:gd name="T6" fmla="*/ 0 w 150"/>
                <a:gd name="T7" fmla="*/ 0 h 93"/>
                <a:gd name="T8" fmla="*/ 0 w 150"/>
                <a:gd name="T9" fmla="*/ 0 h 93"/>
                <a:gd name="T10" fmla="*/ 0 w 150"/>
                <a:gd name="T11" fmla="*/ 0 h 93"/>
                <a:gd name="T12" fmla="*/ 0 60000 65536"/>
                <a:gd name="T13" fmla="*/ 0 60000 65536"/>
                <a:gd name="T14" fmla="*/ 0 60000 65536"/>
                <a:gd name="T15" fmla="*/ 0 60000 65536"/>
                <a:gd name="T16" fmla="*/ 0 60000 65536"/>
                <a:gd name="T17" fmla="*/ 0 60000 65536"/>
                <a:gd name="T18" fmla="*/ 0 w 150"/>
                <a:gd name="T19" fmla="*/ 0 h 93"/>
                <a:gd name="T20" fmla="*/ 150 w 150"/>
                <a:gd name="T21" fmla="*/ 93 h 93"/>
              </a:gdLst>
              <a:ahLst/>
              <a:cxnLst>
                <a:cxn ang="T12">
                  <a:pos x="T0" y="T1"/>
                </a:cxn>
                <a:cxn ang="T13">
                  <a:pos x="T2" y="T3"/>
                </a:cxn>
                <a:cxn ang="T14">
                  <a:pos x="T4" y="T5"/>
                </a:cxn>
                <a:cxn ang="T15">
                  <a:pos x="T6" y="T7"/>
                </a:cxn>
                <a:cxn ang="T16">
                  <a:pos x="T8" y="T9"/>
                </a:cxn>
                <a:cxn ang="T17">
                  <a:pos x="T10" y="T11"/>
                </a:cxn>
              </a:cxnLst>
              <a:rect l="T18" t="T19" r="T20" b="T21"/>
              <a:pathLst>
                <a:path w="150" h="93">
                  <a:moveTo>
                    <a:pt x="150" y="36"/>
                  </a:moveTo>
                  <a:lnTo>
                    <a:pt x="59" y="0"/>
                  </a:lnTo>
                  <a:lnTo>
                    <a:pt x="0" y="67"/>
                  </a:lnTo>
                  <a:lnTo>
                    <a:pt x="42" y="93"/>
                  </a:lnTo>
                  <a:lnTo>
                    <a:pt x="150" y="3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428" name="Oval 60"/>
            <p:cNvSpPr>
              <a:spLocks noChangeArrowheads="1"/>
            </p:cNvSpPr>
            <p:nvPr/>
          </p:nvSpPr>
          <p:spPr bwMode="auto">
            <a:xfrm>
              <a:off x="4308" y="3744"/>
              <a:ext cx="82" cy="141"/>
            </a:xfrm>
            <a:prstGeom prst="ellipse">
              <a:avLst/>
            </a:prstGeom>
            <a:solidFill>
              <a:srgbClr val="C0C0C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sp>
          <p:nvSpPr>
            <p:cNvPr id="14429" name="Freeform 61"/>
            <p:cNvSpPr>
              <a:spLocks/>
            </p:cNvSpPr>
            <p:nvPr/>
          </p:nvSpPr>
          <p:spPr bwMode="auto">
            <a:xfrm>
              <a:off x="4300" y="3734"/>
              <a:ext cx="102" cy="162"/>
            </a:xfrm>
            <a:custGeom>
              <a:avLst/>
              <a:gdLst>
                <a:gd name="T0" fmla="*/ 0 w 606"/>
                <a:gd name="T1" fmla="*/ 0 h 969"/>
                <a:gd name="T2" fmla="*/ 0 w 606"/>
                <a:gd name="T3" fmla="*/ 0 h 969"/>
                <a:gd name="T4" fmla="*/ 0 w 606"/>
                <a:gd name="T5" fmla="*/ 0 h 969"/>
                <a:gd name="T6" fmla="*/ 0 w 606"/>
                <a:gd name="T7" fmla="*/ 0 h 969"/>
                <a:gd name="T8" fmla="*/ 0 w 606"/>
                <a:gd name="T9" fmla="*/ 0 h 969"/>
                <a:gd name="T10" fmla="*/ 0 w 606"/>
                <a:gd name="T11" fmla="*/ 0 h 969"/>
                <a:gd name="T12" fmla="*/ 0 w 606"/>
                <a:gd name="T13" fmla="*/ 0 h 969"/>
                <a:gd name="T14" fmla="*/ 0 w 606"/>
                <a:gd name="T15" fmla="*/ 0 h 969"/>
                <a:gd name="T16" fmla="*/ 0 w 606"/>
                <a:gd name="T17" fmla="*/ 0 h 969"/>
                <a:gd name="T18" fmla="*/ 0 w 606"/>
                <a:gd name="T19" fmla="*/ 0 h 969"/>
                <a:gd name="T20" fmla="*/ 0 w 606"/>
                <a:gd name="T21" fmla="*/ 0 h 969"/>
                <a:gd name="T22" fmla="*/ 0 w 606"/>
                <a:gd name="T23" fmla="*/ 0 h 969"/>
                <a:gd name="T24" fmla="*/ 0 w 606"/>
                <a:gd name="T25" fmla="*/ 0 h 969"/>
                <a:gd name="T26" fmla="*/ 0 w 606"/>
                <a:gd name="T27" fmla="*/ 0 h 969"/>
                <a:gd name="T28" fmla="*/ 0 w 606"/>
                <a:gd name="T29" fmla="*/ 0 h 969"/>
                <a:gd name="T30" fmla="*/ 0 w 606"/>
                <a:gd name="T31" fmla="*/ 0 h 969"/>
                <a:gd name="T32" fmla="*/ 0 w 606"/>
                <a:gd name="T33" fmla="*/ 0 h 969"/>
                <a:gd name="T34" fmla="*/ 0 w 606"/>
                <a:gd name="T35" fmla="*/ 0 h 969"/>
                <a:gd name="T36" fmla="*/ 0 w 606"/>
                <a:gd name="T37" fmla="*/ 0 h 969"/>
                <a:gd name="T38" fmla="*/ 0 w 606"/>
                <a:gd name="T39" fmla="*/ 0 h 969"/>
                <a:gd name="T40" fmla="*/ 0 w 606"/>
                <a:gd name="T41" fmla="*/ 0 h 969"/>
                <a:gd name="T42" fmla="*/ 0 w 606"/>
                <a:gd name="T43" fmla="*/ 0 h 969"/>
                <a:gd name="T44" fmla="*/ 0 w 606"/>
                <a:gd name="T45" fmla="*/ 0 h 969"/>
                <a:gd name="T46" fmla="*/ 0 w 606"/>
                <a:gd name="T47" fmla="*/ 0 h 969"/>
                <a:gd name="T48" fmla="*/ 0 w 606"/>
                <a:gd name="T49" fmla="*/ 0 h 969"/>
                <a:gd name="T50" fmla="*/ 0 w 606"/>
                <a:gd name="T51" fmla="*/ 0 h 969"/>
                <a:gd name="T52" fmla="*/ 0 w 606"/>
                <a:gd name="T53" fmla="*/ 0 h 969"/>
                <a:gd name="T54" fmla="*/ 0 w 606"/>
                <a:gd name="T55" fmla="*/ 0 h 969"/>
                <a:gd name="T56" fmla="*/ 0 w 606"/>
                <a:gd name="T57" fmla="*/ 0 h 969"/>
                <a:gd name="T58" fmla="*/ 0 w 606"/>
                <a:gd name="T59" fmla="*/ 0 h 969"/>
                <a:gd name="T60" fmla="*/ 0 w 606"/>
                <a:gd name="T61" fmla="*/ 0 h 969"/>
                <a:gd name="T62" fmla="*/ 0 w 606"/>
                <a:gd name="T63" fmla="*/ 0 h 969"/>
                <a:gd name="T64" fmla="*/ 0 w 606"/>
                <a:gd name="T65" fmla="*/ 0 h 969"/>
                <a:gd name="T66" fmla="*/ 0 w 606"/>
                <a:gd name="T67" fmla="*/ 0 h 969"/>
                <a:gd name="T68" fmla="*/ 0 w 606"/>
                <a:gd name="T69" fmla="*/ 0 h 969"/>
                <a:gd name="T70" fmla="*/ 0 w 606"/>
                <a:gd name="T71" fmla="*/ 0 h 969"/>
                <a:gd name="T72" fmla="*/ 0 w 606"/>
                <a:gd name="T73" fmla="*/ 0 h 969"/>
                <a:gd name="T74" fmla="*/ 0 w 606"/>
                <a:gd name="T75" fmla="*/ 0 h 969"/>
                <a:gd name="T76" fmla="*/ 0 w 606"/>
                <a:gd name="T77" fmla="*/ 0 h 969"/>
                <a:gd name="T78" fmla="*/ 0 w 606"/>
                <a:gd name="T79" fmla="*/ 0 h 969"/>
                <a:gd name="T80" fmla="*/ 0 w 606"/>
                <a:gd name="T81" fmla="*/ 0 h 969"/>
                <a:gd name="T82" fmla="*/ 0 w 606"/>
                <a:gd name="T83" fmla="*/ 0 h 969"/>
                <a:gd name="T84" fmla="*/ 0 w 606"/>
                <a:gd name="T85" fmla="*/ 0 h 969"/>
                <a:gd name="T86" fmla="*/ 0 w 606"/>
                <a:gd name="T87" fmla="*/ 0 h 969"/>
                <a:gd name="T88" fmla="*/ 0 w 606"/>
                <a:gd name="T89" fmla="*/ 0 h 969"/>
                <a:gd name="T90" fmla="*/ 0 w 606"/>
                <a:gd name="T91" fmla="*/ 0 h 969"/>
                <a:gd name="T92" fmla="*/ 0 w 606"/>
                <a:gd name="T93" fmla="*/ 0 h 969"/>
                <a:gd name="T94" fmla="*/ 0 w 606"/>
                <a:gd name="T95" fmla="*/ 0 h 969"/>
                <a:gd name="T96" fmla="*/ 0 w 606"/>
                <a:gd name="T97" fmla="*/ 0 h 969"/>
                <a:gd name="T98" fmla="*/ 0 w 606"/>
                <a:gd name="T99" fmla="*/ 0 h 969"/>
                <a:gd name="T100" fmla="*/ 0 w 606"/>
                <a:gd name="T101" fmla="*/ 0 h 969"/>
                <a:gd name="T102" fmla="*/ 0 w 606"/>
                <a:gd name="T103" fmla="*/ 0 h 969"/>
                <a:gd name="T104" fmla="*/ 0 w 606"/>
                <a:gd name="T105" fmla="*/ 0 h 969"/>
                <a:gd name="T106" fmla="*/ 0 w 606"/>
                <a:gd name="T107" fmla="*/ 0 h 969"/>
                <a:gd name="T108" fmla="*/ 0 w 606"/>
                <a:gd name="T109" fmla="*/ 0 h 969"/>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606"/>
                <a:gd name="T166" fmla="*/ 0 h 969"/>
                <a:gd name="T167" fmla="*/ 606 w 606"/>
                <a:gd name="T168" fmla="*/ 969 h 969"/>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606" h="969">
                  <a:moveTo>
                    <a:pt x="99" y="866"/>
                  </a:moveTo>
                  <a:lnTo>
                    <a:pt x="70" y="825"/>
                  </a:lnTo>
                  <a:lnTo>
                    <a:pt x="30" y="732"/>
                  </a:lnTo>
                  <a:lnTo>
                    <a:pt x="7" y="625"/>
                  </a:lnTo>
                  <a:lnTo>
                    <a:pt x="0" y="509"/>
                  </a:lnTo>
                  <a:lnTo>
                    <a:pt x="13" y="393"/>
                  </a:lnTo>
                  <a:lnTo>
                    <a:pt x="42" y="279"/>
                  </a:lnTo>
                  <a:lnTo>
                    <a:pt x="83" y="180"/>
                  </a:lnTo>
                  <a:lnTo>
                    <a:pt x="141" y="99"/>
                  </a:lnTo>
                  <a:lnTo>
                    <a:pt x="207" y="38"/>
                  </a:lnTo>
                  <a:lnTo>
                    <a:pt x="279" y="5"/>
                  </a:lnTo>
                  <a:lnTo>
                    <a:pt x="352" y="0"/>
                  </a:lnTo>
                  <a:lnTo>
                    <a:pt x="422" y="21"/>
                  </a:lnTo>
                  <a:lnTo>
                    <a:pt x="487" y="70"/>
                  </a:lnTo>
                  <a:lnTo>
                    <a:pt x="540" y="144"/>
                  </a:lnTo>
                  <a:lnTo>
                    <a:pt x="578" y="237"/>
                  </a:lnTo>
                  <a:lnTo>
                    <a:pt x="601" y="344"/>
                  </a:lnTo>
                  <a:lnTo>
                    <a:pt x="606" y="460"/>
                  </a:lnTo>
                  <a:lnTo>
                    <a:pt x="595" y="576"/>
                  </a:lnTo>
                  <a:lnTo>
                    <a:pt x="566" y="688"/>
                  </a:lnTo>
                  <a:lnTo>
                    <a:pt x="523" y="787"/>
                  </a:lnTo>
                  <a:lnTo>
                    <a:pt x="466" y="870"/>
                  </a:lnTo>
                  <a:lnTo>
                    <a:pt x="401" y="929"/>
                  </a:lnTo>
                  <a:lnTo>
                    <a:pt x="329" y="963"/>
                  </a:lnTo>
                  <a:lnTo>
                    <a:pt x="256" y="969"/>
                  </a:lnTo>
                  <a:lnTo>
                    <a:pt x="186" y="946"/>
                  </a:lnTo>
                  <a:lnTo>
                    <a:pt x="123" y="901"/>
                  </a:lnTo>
                  <a:lnTo>
                    <a:pt x="198" y="825"/>
                  </a:lnTo>
                  <a:lnTo>
                    <a:pt x="258" y="849"/>
                  </a:lnTo>
                  <a:lnTo>
                    <a:pt x="314" y="847"/>
                  </a:lnTo>
                  <a:lnTo>
                    <a:pt x="367" y="827"/>
                  </a:lnTo>
                  <a:lnTo>
                    <a:pt x="418" y="785"/>
                  </a:lnTo>
                  <a:lnTo>
                    <a:pt x="462" y="726"/>
                  </a:lnTo>
                  <a:lnTo>
                    <a:pt x="498" y="654"/>
                  </a:lnTo>
                  <a:lnTo>
                    <a:pt x="521" y="570"/>
                  </a:lnTo>
                  <a:lnTo>
                    <a:pt x="532" y="483"/>
                  </a:lnTo>
                  <a:lnTo>
                    <a:pt x="530" y="393"/>
                  </a:lnTo>
                  <a:lnTo>
                    <a:pt x="515" y="311"/>
                  </a:lnTo>
                  <a:lnTo>
                    <a:pt x="487" y="239"/>
                  </a:lnTo>
                  <a:lnTo>
                    <a:pt x="448" y="180"/>
                  </a:lnTo>
                  <a:lnTo>
                    <a:pt x="403" y="140"/>
                  </a:lnTo>
                  <a:lnTo>
                    <a:pt x="350" y="119"/>
                  </a:lnTo>
                  <a:lnTo>
                    <a:pt x="294" y="121"/>
                  </a:lnTo>
                  <a:lnTo>
                    <a:pt x="241" y="142"/>
                  </a:lnTo>
                  <a:lnTo>
                    <a:pt x="190" y="184"/>
                  </a:lnTo>
                  <a:lnTo>
                    <a:pt x="146" y="243"/>
                  </a:lnTo>
                  <a:lnTo>
                    <a:pt x="112" y="315"/>
                  </a:lnTo>
                  <a:lnTo>
                    <a:pt x="87" y="399"/>
                  </a:lnTo>
                  <a:lnTo>
                    <a:pt x="76" y="486"/>
                  </a:lnTo>
                  <a:lnTo>
                    <a:pt x="78" y="576"/>
                  </a:lnTo>
                  <a:lnTo>
                    <a:pt x="93" y="657"/>
                  </a:lnTo>
                  <a:lnTo>
                    <a:pt x="120" y="730"/>
                  </a:lnTo>
                  <a:lnTo>
                    <a:pt x="165" y="796"/>
                  </a:lnTo>
                  <a:lnTo>
                    <a:pt x="99" y="86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430" name="Freeform 62"/>
            <p:cNvSpPr>
              <a:spLocks/>
            </p:cNvSpPr>
            <p:nvPr/>
          </p:nvSpPr>
          <p:spPr bwMode="auto">
            <a:xfrm>
              <a:off x="4315" y="3865"/>
              <a:ext cx="22" cy="19"/>
            </a:xfrm>
            <a:custGeom>
              <a:avLst/>
              <a:gdLst>
                <a:gd name="T0" fmla="*/ 0 w 122"/>
                <a:gd name="T1" fmla="*/ 0 h 116"/>
                <a:gd name="T2" fmla="*/ 0 w 122"/>
                <a:gd name="T3" fmla="*/ 0 h 116"/>
                <a:gd name="T4" fmla="*/ 0 w 122"/>
                <a:gd name="T5" fmla="*/ 0 h 116"/>
                <a:gd name="T6" fmla="*/ 0 w 122"/>
                <a:gd name="T7" fmla="*/ 0 h 116"/>
                <a:gd name="T8" fmla="*/ 0 w 122"/>
                <a:gd name="T9" fmla="*/ 0 h 116"/>
                <a:gd name="T10" fmla="*/ 0 w 122"/>
                <a:gd name="T11" fmla="*/ 0 h 116"/>
                <a:gd name="T12" fmla="*/ 0 60000 65536"/>
                <a:gd name="T13" fmla="*/ 0 60000 65536"/>
                <a:gd name="T14" fmla="*/ 0 60000 65536"/>
                <a:gd name="T15" fmla="*/ 0 60000 65536"/>
                <a:gd name="T16" fmla="*/ 0 60000 65536"/>
                <a:gd name="T17" fmla="*/ 0 60000 65536"/>
                <a:gd name="T18" fmla="*/ 0 w 122"/>
                <a:gd name="T19" fmla="*/ 0 h 116"/>
                <a:gd name="T20" fmla="*/ 122 w 122"/>
                <a:gd name="T21" fmla="*/ 116 h 116"/>
              </a:gdLst>
              <a:ahLst/>
              <a:cxnLst>
                <a:cxn ang="T12">
                  <a:pos x="T0" y="T1"/>
                </a:cxn>
                <a:cxn ang="T13">
                  <a:pos x="T2" y="T3"/>
                </a:cxn>
                <a:cxn ang="T14">
                  <a:pos x="T4" y="T5"/>
                </a:cxn>
                <a:cxn ang="T15">
                  <a:pos x="T6" y="T7"/>
                </a:cxn>
                <a:cxn ang="T16">
                  <a:pos x="T8" y="T9"/>
                </a:cxn>
                <a:cxn ang="T17">
                  <a:pos x="T10" y="T11"/>
                </a:cxn>
              </a:cxnLst>
              <a:rect l="T18" t="T19" r="T20" b="T21"/>
              <a:pathLst>
                <a:path w="122" h="116">
                  <a:moveTo>
                    <a:pt x="122" y="53"/>
                  </a:moveTo>
                  <a:lnTo>
                    <a:pt x="55" y="0"/>
                  </a:lnTo>
                  <a:lnTo>
                    <a:pt x="0" y="80"/>
                  </a:lnTo>
                  <a:lnTo>
                    <a:pt x="30" y="116"/>
                  </a:lnTo>
                  <a:lnTo>
                    <a:pt x="122" y="5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14347" name="Group 63"/>
          <p:cNvGrpSpPr>
            <a:grpSpLocks/>
          </p:cNvGrpSpPr>
          <p:nvPr/>
        </p:nvGrpSpPr>
        <p:grpSpPr bwMode="auto">
          <a:xfrm>
            <a:off x="7529513" y="5451475"/>
            <a:ext cx="1228725" cy="841375"/>
            <a:chOff x="4543" y="3434"/>
            <a:chExt cx="774" cy="530"/>
          </a:xfrm>
        </p:grpSpPr>
        <p:sp>
          <p:nvSpPr>
            <p:cNvPr id="14403" name="AutoShape 64"/>
            <p:cNvSpPr>
              <a:spLocks noChangeArrowheads="1"/>
            </p:cNvSpPr>
            <p:nvPr/>
          </p:nvSpPr>
          <p:spPr bwMode="auto">
            <a:xfrm>
              <a:off x="4543" y="3434"/>
              <a:ext cx="774" cy="530"/>
            </a:xfrm>
            <a:prstGeom prst="roundRect">
              <a:avLst>
                <a:gd name="adj" fmla="val 16667"/>
              </a:avLst>
            </a:prstGeom>
            <a:solidFill>
              <a:srgbClr val="C0C0C0"/>
            </a:solidFill>
            <a:ln w="28575" algn="ctr">
              <a:solidFill>
                <a:srgbClr val="C0C0C0"/>
              </a:solidFill>
              <a:round/>
              <a:headEnd/>
              <a:tailEnd/>
            </a:ln>
          </p:spPr>
          <p:txBody>
            <a:bodyPr lIns="0" tIns="0" rIns="0" bIns="0" anchor="ctr">
              <a:spAutoFit/>
            </a:bodyPr>
            <a:lstStyle/>
            <a:p>
              <a:endParaRPr lang="en-US"/>
            </a:p>
          </p:txBody>
        </p:sp>
        <p:sp>
          <p:nvSpPr>
            <p:cNvPr id="14404" name="AutoShape 65"/>
            <p:cNvSpPr>
              <a:spLocks noChangeArrowheads="1"/>
            </p:cNvSpPr>
            <p:nvPr/>
          </p:nvSpPr>
          <p:spPr bwMode="auto">
            <a:xfrm>
              <a:off x="4563" y="3454"/>
              <a:ext cx="735" cy="491"/>
            </a:xfrm>
            <a:prstGeom prst="roundRect">
              <a:avLst>
                <a:gd name="adj" fmla="val 16667"/>
              </a:avLst>
            </a:prstGeom>
            <a:solidFill>
              <a:srgbClr val="FFFFFF"/>
            </a:solidFill>
            <a:ln w="28575" algn="ctr">
              <a:solidFill>
                <a:srgbClr val="C0C0C0"/>
              </a:solidFill>
              <a:round/>
              <a:headEnd/>
              <a:tailEnd/>
            </a:ln>
          </p:spPr>
          <p:txBody>
            <a:bodyPr lIns="0" tIns="0" rIns="0" bIns="0" anchor="ctr">
              <a:spAutoFit/>
            </a:bodyPr>
            <a:lstStyle/>
            <a:p>
              <a:endParaRPr lang="en-US"/>
            </a:p>
          </p:txBody>
        </p:sp>
        <p:grpSp>
          <p:nvGrpSpPr>
            <p:cNvPr id="14405" name="Group 66"/>
            <p:cNvGrpSpPr>
              <a:grpSpLocks/>
            </p:cNvGrpSpPr>
            <p:nvPr/>
          </p:nvGrpSpPr>
          <p:grpSpPr bwMode="auto">
            <a:xfrm>
              <a:off x="4722" y="3448"/>
              <a:ext cx="403" cy="511"/>
              <a:chOff x="2900" y="2726"/>
              <a:chExt cx="505" cy="642"/>
            </a:xfrm>
          </p:grpSpPr>
          <p:sp>
            <p:nvSpPr>
              <p:cNvPr id="14406" name="Oval 67"/>
              <p:cNvSpPr>
                <a:spLocks noChangeArrowheads="1"/>
              </p:cNvSpPr>
              <p:nvPr/>
            </p:nvSpPr>
            <p:spPr bwMode="auto">
              <a:xfrm>
                <a:off x="3036" y="2726"/>
                <a:ext cx="251" cy="274"/>
              </a:xfrm>
              <a:prstGeom prst="ellipse">
                <a:avLst/>
              </a:prstGeom>
              <a:solidFill>
                <a:srgbClr val="C0C0C0"/>
              </a:solidFill>
              <a:ln w="12700" algn="ctr">
                <a:solidFill>
                  <a:schemeClr val="bg1"/>
                </a:solidFill>
                <a:round/>
                <a:headEnd/>
                <a:tailEnd/>
              </a:ln>
            </p:spPr>
            <p:txBody>
              <a:bodyPr lIns="0" tIns="0" rIns="0" bIns="0" anchor="ctr">
                <a:spAutoFit/>
              </a:bodyPr>
              <a:lstStyle/>
              <a:p>
                <a:endParaRPr lang="en-US"/>
              </a:p>
            </p:txBody>
          </p:sp>
          <p:sp>
            <p:nvSpPr>
              <p:cNvPr id="14407" name="Freeform 68"/>
              <p:cNvSpPr>
                <a:spLocks/>
              </p:cNvSpPr>
              <p:nvPr/>
            </p:nvSpPr>
            <p:spPr bwMode="auto">
              <a:xfrm>
                <a:off x="2931" y="2996"/>
                <a:ext cx="474" cy="372"/>
              </a:xfrm>
              <a:custGeom>
                <a:avLst/>
                <a:gdLst>
                  <a:gd name="T0" fmla="*/ 201 w 474"/>
                  <a:gd name="T1" fmla="*/ 0 h 372"/>
                  <a:gd name="T2" fmla="*/ 86 w 474"/>
                  <a:gd name="T3" fmla="*/ 21 h 372"/>
                  <a:gd name="T4" fmla="*/ 12 w 474"/>
                  <a:gd name="T5" fmla="*/ 61 h 372"/>
                  <a:gd name="T6" fmla="*/ 0 w 474"/>
                  <a:gd name="T7" fmla="*/ 188 h 372"/>
                  <a:gd name="T8" fmla="*/ 6 w 474"/>
                  <a:gd name="T9" fmla="*/ 275 h 372"/>
                  <a:gd name="T10" fmla="*/ 110 w 474"/>
                  <a:gd name="T11" fmla="*/ 310 h 372"/>
                  <a:gd name="T12" fmla="*/ 104 w 474"/>
                  <a:gd name="T13" fmla="*/ 372 h 372"/>
                  <a:gd name="T14" fmla="*/ 385 w 474"/>
                  <a:gd name="T15" fmla="*/ 357 h 372"/>
                  <a:gd name="T16" fmla="*/ 390 w 474"/>
                  <a:gd name="T17" fmla="*/ 280 h 372"/>
                  <a:gd name="T18" fmla="*/ 474 w 474"/>
                  <a:gd name="T19" fmla="*/ 211 h 372"/>
                  <a:gd name="T20" fmla="*/ 465 w 474"/>
                  <a:gd name="T21" fmla="*/ 67 h 372"/>
                  <a:gd name="T22" fmla="*/ 438 w 474"/>
                  <a:gd name="T23" fmla="*/ 16 h 372"/>
                  <a:gd name="T24" fmla="*/ 201 w 474"/>
                  <a:gd name="T25" fmla="*/ 0 h 37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474"/>
                  <a:gd name="T40" fmla="*/ 0 h 372"/>
                  <a:gd name="T41" fmla="*/ 474 w 474"/>
                  <a:gd name="T42" fmla="*/ 372 h 37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474" h="372">
                    <a:moveTo>
                      <a:pt x="201" y="0"/>
                    </a:moveTo>
                    <a:lnTo>
                      <a:pt x="86" y="21"/>
                    </a:lnTo>
                    <a:lnTo>
                      <a:pt x="12" y="61"/>
                    </a:lnTo>
                    <a:lnTo>
                      <a:pt x="0" y="188"/>
                    </a:lnTo>
                    <a:lnTo>
                      <a:pt x="6" y="275"/>
                    </a:lnTo>
                    <a:lnTo>
                      <a:pt x="110" y="310"/>
                    </a:lnTo>
                    <a:lnTo>
                      <a:pt x="104" y="372"/>
                    </a:lnTo>
                    <a:lnTo>
                      <a:pt x="385" y="357"/>
                    </a:lnTo>
                    <a:lnTo>
                      <a:pt x="390" y="280"/>
                    </a:lnTo>
                    <a:lnTo>
                      <a:pt x="474" y="211"/>
                    </a:lnTo>
                    <a:lnTo>
                      <a:pt x="465" y="67"/>
                    </a:lnTo>
                    <a:lnTo>
                      <a:pt x="438" y="16"/>
                    </a:lnTo>
                    <a:lnTo>
                      <a:pt x="201" y="0"/>
                    </a:lnTo>
                    <a:close/>
                  </a:path>
                </a:pathLst>
              </a:custGeom>
              <a:solidFill>
                <a:srgbClr val="C0C0C0"/>
              </a:solidFill>
              <a:ln w="12700" cap="flat" cmpd="sng">
                <a:solidFill>
                  <a:schemeClr val="bg1"/>
                </a:solidFill>
                <a:prstDash val="solid"/>
                <a:round/>
                <a:headEnd/>
                <a:tailEnd/>
              </a:ln>
            </p:spPr>
            <p:txBody>
              <a:bodyPr lIns="0" tIns="0" rIns="0" bIns="0" anchor="ctr">
                <a:spAutoFit/>
              </a:bodyPr>
              <a:lstStyle/>
              <a:p>
                <a:endParaRPr lang="en-US"/>
              </a:p>
            </p:txBody>
          </p:sp>
          <p:sp>
            <p:nvSpPr>
              <p:cNvPr id="14408" name="Freeform 69"/>
              <p:cNvSpPr>
                <a:spLocks/>
              </p:cNvSpPr>
              <p:nvPr/>
            </p:nvSpPr>
            <p:spPr bwMode="auto">
              <a:xfrm>
                <a:off x="2900" y="3068"/>
                <a:ext cx="409" cy="264"/>
              </a:xfrm>
              <a:custGeom>
                <a:avLst/>
                <a:gdLst>
                  <a:gd name="T0" fmla="*/ 2 w 559"/>
                  <a:gd name="T1" fmla="*/ 1 h 434"/>
                  <a:gd name="T2" fmla="*/ 24 w 559"/>
                  <a:gd name="T3" fmla="*/ 0 h 434"/>
                  <a:gd name="T4" fmla="*/ 23 w 559"/>
                  <a:gd name="T5" fmla="*/ 6 h 434"/>
                  <a:gd name="T6" fmla="*/ 43 w 559"/>
                  <a:gd name="T7" fmla="*/ 4 h 434"/>
                  <a:gd name="T8" fmla="*/ 56 w 559"/>
                  <a:gd name="T9" fmla="*/ 5 h 434"/>
                  <a:gd name="T10" fmla="*/ 63 w 559"/>
                  <a:gd name="T11" fmla="*/ 9 h 434"/>
                  <a:gd name="T12" fmla="*/ 59 w 559"/>
                  <a:gd name="T13" fmla="*/ 12 h 434"/>
                  <a:gd name="T14" fmla="*/ 43 w 559"/>
                  <a:gd name="T15" fmla="*/ 13 h 434"/>
                  <a:gd name="T16" fmla="*/ 26 w 559"/>
                  <a:gd name="T17" fmla="*/ 13 h 434"/>
                  <a:gd name="T18" fmla="*/ 10 w 559"/>
                  <a:gd name="T19" fmla="*/ 13 h 434"/>
                  <a:gd name="T20" fmla="*/ 1 w 559"/>
                  <a:gd name="T21" fmla="*/ 10 h 434"/>
                  <a:gd name="T22" fmla="*/ 0 w 559"/>
                  <a:gd name="T23" fmla="*/ 4 h 434"/>
                  <a:gd name="T24" fmla="*/ 2 w 559"/>
                  <a:gd name="T25" fmla="*/ 1 h 43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59"/>
                  <a:gd name="T40" fmla="*/ 0 h 434"/>
                  <a:gd name="T41" fmla="*/ 559 w 559"/>
                  <a:gd name="T42" fmla="*/ 434 h 43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59" h="434">
                    <a:moveTo>
                      <a:pt x="17" y="8"/>
                    </a:moveTo>
                    <a:lnTo>
                      <a:pt x="217" y="0"/>
                    </a:lnTo>
                    <a:lnTo>
                      <a:pt x="200" y="192"/>
                    </a:lnTo>
                    <a:lnTo>
                      <a:pt x="384" y="142"/>
                    </a:lnTo>
                    <a:lnTo>
                      <a:pt x="501" y="184"/>
                    </a:lnTo>
                    <a:lnTo>
                      <a:pt x="559" y="292"/>
                    </a:lnTo>
                    <a:lnTo>
                      <a:pt x="517" y="392"/>
                    </a:lnTo>
                    <a:lnTo>
                      <a:pt x="384" y="434"/>
                    </a:lnTo>
                    <a:lnTo>
                      <a:pt x="234" y="434"/>
                    </a:lnTo>
                    <a:lnTo>
                      <a:pt x="92" y="409"/>
                    </a:lnTo>
                    <a:lnTo>
                      <a:pt x="8" y="317"/>
                    </a:lnTo>
                    <a:lnTo>
                      <a:pt x="0" y="150"/>
                    </a:lnTo>
                    <a:lnTo>
                      <a:pt x="17" y="8"/>
                    </a:lnTo>
                    <a:close/>
                  </a:path>
                </a:pathLst>
              </a:custGeom>
              <a:solidFill>
                <a:srgbClr val="777777"/>
              </a:solidFill>
              <a:ln w="6350" cap="flat" cmpd="sng">
                <a:solidFill>
                  <a:schemeClr val="bg1"/>
                </a:solidFill>
                <a:prstDash val="solid"/>
                <a:round/>
                <a:headEnd/>
                <a:tailEnd/>
              </a:ln>
            </p:spPr>
            <p:txBody>
              <a:bodyPr wrap="none" lIns="0" tIns="0" rIns="0" bIns="0" anchor="ctr">
                <a:spAutoFit/>
              </a:bodyPr>
              <a:lstStyle/>
              <a:p>
                <a:endParaRPr lang="en-US"/>
              </a:p>
            </p:txBody>
          </p:sp>
          <p:sp>
            <p:nvSpPr>
              <p:cNvPr id="14409" name="Freeform 70"/>
              <p:cNvSpPr>
                <a:spLocks/>
              </p:cNvSpPr>
              <p:nvPr/>
            </p:nvSpPr>
            <p:spPr bwMode="auto">
              <a:xfrm>
                <a:off x="3022" y="2996"/>
                <a:ext cx="219" cy="331"/>
              </a:xfrm>
              <a:custGeom>
                <a:avLst/>
                <a:gdLst>
                  <a:gd name="T0" fmla="*/ 28 w 300"/>
                  <a:gd name="T1" fmla="*/ 0 h 543"/>
                  <a:gd name="T2" fmla="*/ 0 w 300"/>
                  <a:gd name="T3" fmla="*/ 17 h 543"/>
                  <a:gd name="T4" fmla="*/ 20 w 300"/>
                  <a:gd name="T5" fmla="*/ 17 h 543"/>
                  <a:gd name="T6" fmla="*/ 33 w 300"/>
                  <a:gd name="T7" fmla="*/ 1 h 543"/>
                  <a:gd name="T8" fmla="*/ 0 60000 65536"/>
                  <a:gd name="T9" fmla="*/ 0 60000 65536"/>
                  <a:gd name="T10" fmla="*/ 0 60000 65536"/>
                  <a:gd name="T11" fmla="*/ 0 60000 65536"/>
                  <a:gd name="T12" fmla="*/ 0 w 300"/>
                  <a:gd name="T13" fmla="*/ 0 h 543"/>
                  <a:gd name="T14" fmla="*/ 300 w 300"/>
                  <a:gd name="T15" fmla="*/ 543 h 543"/>
                </a:gdLst>
                <a:ahLst/>
                <a:cxnLst>
                  <a:cxn ang="T8">
                    <a:pos x="T0" y="T1"/>
                  </a:cxn>
                  <a:cxn ang="T9">
                    <a:pos x="T2" y="T3"/>
                  </a:cxn>
                  <a:cxn ang="T10">
                    <a:pos x="T4" y="T5"/>
                  </a:cxn>
                  <a:cxn ang="T11">
                    <a:pos x="T6" y="T7"/>
                  </a:cxn>
                </a:cxnLst>
                <a:rect l="T12" t="T13" r="T14" b="T15"/>
                <a:pathLst>
                  <a:path w="300" h="543">
                    <a:moveTo>
                      <a:pt x="250" y="0"/>
                    </a:moveTo>
                    <a:lnTo>
                      <a:pt x="0" y="543"/>
                    </a:lnTo>
                    <a:lnTo>
                      <a:pt x="192" y="543"/>
                    </a:lnTo>
                    <a:lnTo>
                      <a:pt x="300" y="17"/>
                    </a:lnTo>
                  </a:path>
                </a:pathLst>
              </a:custGeom>
              <a:solidFill>
                <a:srgbClr val="777777"/>
              </a:solidFill>
              <a:ln w="6350" cap="flat" cmpd="sng">
                <a:solidFill>
                  <a:schemeClr val="bg1"/>
                </a:solidFill>
                <a:prstDash val="solid"/>
                <a:round/>
                <a:headEnd/>
                <a:tailEnd/>
              </a:ln>
            </p:spPr>
            <p:txBody>
              <a:bodyPr wrap="none" lIns="0" tIns="0" rIns="0" bIns="0" anchor="ctr">
                <a:spAutoFit/>
              </a:bodyPr>
              <a:lstStyle/>
              <a:p>
                <a:endParaRPr lang="en-US"/>
              </a:p>
            </p:txBody>
          </p:sp>
          <p:sp>
            <p:nvSpPr>
              <p:cNvPr id="14410" name="Line 71"/>
              <p:cNvSpPr>
                <a:spLocks noChangeShapeType="1"/>
              </p:cNvSpPr>
              <p:nvPr/>
            </p:nvSpPr>
            <p:spPr bwMode="auto">
              <a:xfrm flipV="1">
                <a:off x="3321" y="3093"/>
                <a:ext cx="13" cy="17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grpSp>
        <p:nvGrpSpPr>
          <p:cNvPr id="14348" name="Group 72"/>
          <p:cNvGrpSpPr>
            <a:grpSpLocks/>
          </p:cNvGrpSpPr>
          <p:nvPr/>
        </p:nvGrpSpPr>
        <p:grpSpPr bwMode="auto">
          <a:xfrm>
            <a:off x="6311900" y="2341563"/>
            <a:ext cx="800100" cy="901700"/>
            <a:chOff x="932" y="1226"/>
            <a:chExt cx="504" cy="568"/>
          </a:xfrm>
        </p:grpSpPr>
        <p:sp>
          <p:nvSpPr>
            <p:cNvPr id="14394" name="AutoShape 73"/>
            <p:cNvSpPr>
              <a:spLocks noChangeArrowheads="1"/>
            </p:cNvSpPr>
            <p:nvPr/>
          </p:nvSpPr>
          <p:spPr bwMode="auto">
            <a:xfrm rot="-5400000">
              <a:off x="900" y="1258"/>
              <a:ext cx="568" cy="504"/>
            </a:xfrm>
            <a:prstGeom prst="foldedCorner">
              <a:avLst>
                <a:gd name="adj" fmla="val 20287"/>
              </a:avLst>
            </a:prstGeom>
            <a:solidFill>
              <a:srgbClr val="C0C0C0"/>
            </a:solidFill>
            <a:ln w="12700">
              <a:solidFill>
                <a:schemeClr val="bg1"/>
              </a:solidFill>
              <a:round/>
              <a:headEnd/>
              <a:tailEnd/>
            </a:ln>
          </p:spPr>
          <p:txBody>
            <a:bodyPr lIns="0" tIns="0" rIns="0" bIns="0" anchor="ctr">
              <a:spAutoFit/>
            </a:bodyPr>
            <a:lstStyle/>
            <a:p>
              <a:endParaRPr lang="en-US"/>
            </a:p>
          </p:txBody>
        </p:sp>
        <p:grpSp>
          <p:nvGrpSpPr>
            <p:cNvPr id="14395" name="Group 74"/>
            <p:cNvGrpSpPr>
              <a:grpSpLocks/>
            </p:cNvGrpSpPr>
            <p:nvPr/>
          </p:nvGrpSpPr>
          <p:grpSpPr bwMode="auto">
            <a:xfrm>
              <a:off x="1237" y="1506"/>
              <a:ext cx="188" cy="277"/>
              <a:chOff x="2784" y="3210"/>
              <a:chExt cx="523" cy="772"/>
            </a:xfrm>
          </p:grpSpPr>
          <p:sp>
            <p:nvSpPr>
              <p:cNvPr id="14399" name="AutoShape 75"/>
              <p:cNvSpPr>
                <a:spLocks noChangeArrowheads="1"/>
              </p:cNvSpPr>
              <p:nvPr/>
            </p:nvSpPr>
            <p:spPr bwMode="auto">
              <a:xfrm rot="16736225" flipH="1">
                <a:off x="2714" y="3670"/>
                <a:ext cx="487" cy="138"/>
              </a:xfrm>
              <a:prstGeom prst="parallelogram">
                <a:avLst>
                  <a:gd name="adj" fmla="val 88225"/>
                </a:avLst>
              </a:prstGeom>
              <a:solidFill>
                <a:srgbClr val="80808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14400" name="AutoShape 76"/>
              <p:cNvSpPr>
                <a:spLocks noChangeArrowheads="1"/>
              </p:cNvSpPr>
              <p:nvPr/>
            </p:nvSpPr>
            <p:spPr bwMode="auto">
              <a:xfrm rot="4863775">
                <a:off x="2853" y="3662"/>
                <a:ext cx="501" cy="128"/>
              </a:xfrm>
              <a:prstGeom prst="parallelogram">
                <a:avLst>
                  <a:gd name="adj" fmla="val 97852"/>
                </a:avLst>
              </a:prstGeom>
              <a:solidFill>
                <a:srgbClr val="80808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14401" name="AutoShape 77"/>
              <p:cNvSpPr>
                <a:spLocks noChangeArrowheads="1"/>
              </p:cNvSpPr>
              <p:nvPr/>
            </p:nvSpPr>
            <p:spPr bwMode="auto">
              <a:xfrm>
                <a:off x="2784" y="3210"/>
                <a:ext cx="523" cy="523"/>
              </a:xfrm>
              <a:prstGeom prst="star16">
                <a:avLst>
                  <a:gd name="adj" fmla="val 37500"/>
                </a:avLst>
              </a:prstGeom>
              <a:solidFill>
                <a:srgbClr val="80808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14402" name="Oval 78"/>
              <p:cNvSpPr>
                <a:spLocks noChangeArrowheads="1"/>
              </p:cNvSpPr>
              <p:nvPr/>
            </p:nvSpPr>
            <p:spPr bwMode="auto">
              <a:xfrm>
                <a:off x="2880" y="3307"/>
                <a:ext cx="320" cy="320"/>
              </a:xfrm>
              <a:prstGeom prst="ellipse">
                <a:avLst/>
              </a:prstGeom>
              <a:solidFill>
                <a:srgbClr val="C0C0C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grpSp>
        <p:sp>
          <p:nvSpPr>
            <p:cNvPr id="14396" name="Freeform 79"/>
            <p:cNvSpPr>
              <a:spLocks/>
            </p:cNvSpPr>
            <p:nvPr/>
          </p:nvSpPr>
          <p:spPr bwMode="auto">
            <a:xfrm>
              <a:off x="996" y="1254"/>
              <a:ext cx="123" cy="159"/>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cap="flat" cmpd="sng">
              <a:solidFill>
                <a:schemeClr val="bg1"/>
              </a:solidFill>
              <a:prstDash val="solid"/>
              <a:round/>
              <a:headEnd/>
              <a:tailEnd/>
            </a:ln>
          </p:spPr>
          <p:txBody>
            <a:bodyPr lIns="0" tIns="0" rIns="0" bIns="0" anchor="ctr">
              <a:spAutoFit/>
            </a:bodyPr>
            <a:lstStyle/>
            <a:p>
              <a:endParaRPr lang="en-US"/>
            </a:p>
          </p:txBody>
        </p:sp>
        <p:sp>
          <p:nvSpPr>
            <p:cNvPr id="14397" name="Freeform 80"/>
            <p:cNvSpPr>
              <a:spLocks/>
            </p:cNvSpPr>
            <p:nvPr/>
          </p:nvSpPr>
          <p:spPr bwMode="auto">
            <a:xfrm>
              <a:off x="996" y="1433"/>
              <a:ext cx="123" cy="159"/>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cap="flat" cmpd="sng">
              <a:solidFill>
                <a:schemeClr val="bg1"/>
              </a:solidFill>
              <a:prstDash val="solid"/>
              <a:round/>
              <a:headEnd type="none" w="med" len="med"/>
              <a:tailEnd type="none" w="med" len="med"/>
            </a:ln>
          </p:spPr>
          <p:txBody>
            <a:bodyPr lIns="0" tIns="0" rIns="0" bIns="0" anchor="ctr">
              <a:spAutoFit/>
            </a:bodyPr>
            <a:lstStyle/>
            <a:p>
              <a:endParaRPr lang="en-US"/>
            </a:p>
          </p:txBody>
        </p:sp>
        <p:sp>
          <p:nvSpPr>
            <p:cNvPr id="14398" name="Freeform 81"/>
            <p:cNvSpPr>
              <a:spLocks/>
            </p:cNvSpPr>
            <p:nvPr/>
          </p:nvSpPr>
          <p:spPr bwMode="auto">
            <a:xfrm>
              <a:off x="996" y="1612"/>
              <a:ext cx="123" cy="159"/>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cap="flat" cmpd="sng">
              <a:solidFill>
                <a:schemeClr val="bg1"/>
              </a:solidFill>
              <a:prstDash val="solid"/>
              <a:round/>
              <a:headEnd type="none" w="med" len="med"/>
              <a:tailEnd type="none" w="med" len="med"/>
            </a:ln>
          </p:spPr>
          <p:txBody>
            <a:bodyPr lIns="0" tIns="0" rIns="0" bIns="0" anchor="ctr">
              <a:spAutoFit/>
            </a:bodyPr>
            <a:lstStyle/>
            <a:p>
              <a:endParaRPr lang="en-US"/>
            </a:p>
          </p:txBody>
        </p:sp>
      </p:grpSp>
      <p:grpSp>
        <p:nvGrpSpPr>
          <p:cNvPr id="14349" name="Group 83"/>
          <p:cNvGrpSpPr>
            <a:grpSpLocks/>
          </p:cNvGrpSpPr>
          <p:nvPr/>
        </p:nvGrpSpPr>
        <p:grpSpPr bwMode="auto">
          <a:xfrm>
            <a:off x="6316663" y="4406900"/>
            <a:ext cx="1165225" cy="896938"/>
            <a:chOff x="3359" y="2306"/>
            <a:chExt cx="734" cy="565"/>
          </a:xfrm>
        </p:grpSpPr>
        <p:grpSp>
          <p:nvGrpSpPr>
            <p:cNvPr id="14369" name="Group 84"/>
            <p:cNvGrpSpPr>
              <a:grpSpLocks/>
            </p:cNvGrpSpPr>
            <p:nvPr/>
          </p:nvGrpSpPr>
          <p:grpSpPr bwMode="auto">
            <a:xfrm>
              <a:off x="3462" y="2407"/>
              <a:ext cx="631" cy="464"/>
              <a:chOff x="3462" y="2407"/>
              <a:chExt cx="631" cy="464"/>
            </a:xfrm>
          </p:grpSpPr>
          <p:sp>
            <p:nvSpPr>
              <p:cNvPr id="14384" name="Freeform 85"/>
              <p:cNvSpPr>
                <a:spLocks/>
              </p:cNvSpPr>
              <p:nvPr/>
            </p:nvSpPr>
            <p:spPr bwMode="auto">
              <a:xfrm>
                <a:off x="3467" y="2487"/>
                <a:ext cx="488" cy="228"/>
              </a:xfrm>
              <a:custGeom>
                <a:avLst/>
                <a:gdLst>
                  <a:gd name="T0" fmla="*/ 0 w 2097"/>
                  <a:gd name="T1" fmla="*/ 0 h 980"/>
                  <a:gd name="T2" fmla="*/ 0 w 2097"/>
                  <a:gd name="T3" fmla="*/ 0 h 980"/>
                  <a:gd name="T4" fmla="*/ 0 w 2097"/>
                  <a:gd name="T5" fmla="*/ 0 h 980"/>
                  <a:gd name="T6" fmla="*/ 0 w 2097"/>
                  <a:gd name="T7" fmla="*/ 0 h 980"/>
                  <a:gd name="T8" fmla="*/ 0 w 2097"/>
                  <a:gd name="T9" fmla="*/ 0 h 980"/>
                  <a:gd name="T10" fmla="*/ 0 w 2097"/>
                  <a:gd name="T11" fmla="*/ 0 h 980"/>
                  <a:gd name="T12" fmla="*/ 0 w 2097"/>
                  <a:gd name="T13" fmla="*/ 0 h 980"/>
                  <a:gd name="T14" fmla="*/ 0 w 2097"/>
                  <a:gd name="T15" fmla="*/ 0 h 980"/>
                  <a:gd name="T16" fmla="*/ 0 60000 65536"/>
                  <a:gd name="T17" fmla="*/ 0 60000 65536"/>
                  <a:gd name="T18" fmla="*/ 0 60000 65536"/>
                  <a:gd name="T19" fmla="*/ 0 60000 65536"/>
                  <a:gd name="T20" fmla="*/ 0 60000 65536"/>
                  <a:gd name="T21" fmla="*/ 0 60000 65536"/>
                  <a:gd name="T22" fmla="*/ 0 60000 65536"/>
                  <a:gd name="T23" fmla="*/ 0 60000 65536"/>
                  <a:gd name="T24" fmla="*/ 0 w 2097"/>
                  <a:gd name="T25" fmla="*/ 0 h 980"/>
                  <a:gd name="T26" fmla="*/ 2097 w 2097"/>
                  <a:gd name="T27" fmla="*/ 980 h 98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097" h="980">
                    <a:moveTo>
                      <a:pt x="23" y="495"/>
                    </a:moveTo>
                    <a:lnTo>
                      <a:pt x="0" y="317"/>
                    </a:lnTo>
                    <a:lnTo>
                      <a:pt x="2056" y="0"/>
                    </a:lnTo>
                    <a:lnTo>
                      <a:pt x="2097" y="174"/>
                    </a:lnTo>
                    <a:lnTo>
                      <a:pt x="1760" y="763"/>
                    </a:lnTo>
                    <a:lnTo>
                      <a:pt x="1191" y="980"/>
                    </a:lnTo>
                    <a:lnTo>
                      <a:pt x="458" y="906"/>
                    </a:lnTo>
                    <a:lnTo>
                      <a:pt x="23" y="49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385" name="Rectangle 86"/>
              <p:cNvSpPr>
                <a:spLocks noChangeArrowheads="1"/>
              </p:cNvSpPr>
              <p:nvPr/>
            </p:nvSpPr>
            <p:spPr bwMode="auto">
              <a:xfrm>
                <a:off x="3462" y="2407"/>
                <a:ext cx="631" cy="464"/>
              </a:xfrm>
              <a:prstGeom prst="rect">
                <a:avLst/>
              </a:prstGeom>
              <a:solidFill>
                <a:srgbClr val="B2B2B2"/>
              </a:solidFill>
              <a:ln w="12700" algn="ctr">
                <a:solidFill>
                  <a:schemeClr val="bg1"/>
                </a:solidFill>
                <a:miter lim="800000"/>
                <a:headEnd/>
                <a:tailEnd/>
              </a:ln>
            </p:spPr>
            <p:txBody>
              <a:bodyPr lIns="0" tIns="0" rIns="0" bIns="0" anchor="ctr">
                <a:spAutoFit/>
              </a:bodyPr>
              <a:lstStyle/>
              <a:p>
                <a:endParaRPr lang="en-US"/>
              </a:p>
            </p:txBody>
          </p:sp>
          <p:sp>
            <p:nvSpPr>
              <p:cNvPr id="14386" name="Rectangle 87"/>
              <p:cNvSpPr>
                <a:spLocks noChangeArrowheads="1"/>
              </p:cNvSpPr>
              <p:nvPr/>
            </p:nvSpPr>
            <p:spPr bwMode="auto">
              <a:xfrm>
                <a:off x="3750" y="2407"/>
                <a:ext cx="343" cy="105"/>
              </a:xfrm>
              <a:prstGeom prst="rect">
                <a:avLst/>
              </a:prstGeom>
              <a:solidFill>
                <a:srgbClr val="009900"/>
              </a:solidFill>
              <a:ln w="12700" algn="ctr">
                <a:solidFill>
                  <a:schemeClr val="bg1"/>
                </a:solidFill>
                <a:miter lim="800000"/>
                <a:headEnd/>
                <a:tailEnd/>
              </a:ln>
            </p:spPr>
            <p:txBody>
              <a:bodyPr wrap="none" lIns="0" tIns="0" rIns="0" bIns="0" anchor="ctr">
                <a:spAutoFit/>
              </a:bodyPr>
              <a:lstStyle/>
              <a:p>
                <a:endParaRPr lang="en-US"/>
              </a:p>
            </p:txBody>
          </p:sp>
          <p:sp>
            <p:nvSpPr>
              <p:cNvPr id="14387" name="Rectangle 88"/>
              <p:cNvSpPr>
                <a:spLocks noChangeArrowheads="1"/>
              </p:cNvSpPr>
              <p:nvPr/>
            </p:nvSpPr>
            <p:spPr bwMode="auto">
              <a:xfrm>
                <a:off x="3757" y="2531"/>
                <a:ext cx="26" cy="222"/>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4388" name="Rectangle 89"/>
              <p:cNvSpPr>
                <a:spLocks noChangeArrowheads="1"/>
              </p:cNvSpPr>
              <p:nvPr/>
            </p:nvSpPr>
            <p:spPr bwMode="auto">
              <a:xfrm>
                <a:off x="3591" y="2408"/>
                <a:ext cx="12" cy="109"/>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4389" name="Rectangle 90"/>
              <p:cNvSpPr>
                <a:spLocks noChangeArrowheads="1"/>
              </p:cNvSpPr>
              <p:nvPr/>
            </p:nvSpPr>
            <p:spPr bwMode="auto">
              <a:xfrm rot="5400000">
                <a:off x="3863" y="2591"/>
                <a:ext cx="11" cy="108"/>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4390" name="Rectangle 91"/>
              <p:cNvSpPr>
                <a:spLocks noChangeArrowheads="1"/>
              </p:cNvSpPr>
              <p:nvPr/>
            </p:nvSpPr>
            <p:spPr bwMode="auto">
              <a:xfrm rot="5400000">
                <a:off x="4003" y="2591"/>
                <a:ext cx="11" cy="107"/>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4391" name="Rectangle 92"/>
              <p:cNvSpPr>
                <a:spLocks noChangeArrowheads="1"/>
              </p:cNvSpPr>
              <p:nvPr/>
            </p:nvSpPr>
            <p:spPr bwMode="auto">
              <a:xfrm>
                <a:off x="3591" y="2582"/>
                <a:ext cx="12" cy="107"/>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4392" name="Rectangle 93"/>
              <p:cNvSpPr>
                <a:spLocks noChangeArrowheads="1"/>
              </p:cNvSpPr>
              <p:nvPr/>
            </p:nvSpPr>
            <p:spPr bwMode="auto">
              <a:xfrm>
                <a:off x="3591" y="2754"/>
                <a:ext cx="12" cy="108"/>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4393" name="Rectangle 94"/>
              <p:cNvSpPr>
                <a:spLocks noChangeArrowheads="1"/>
              </p:cNvSpPr>
              <p:nvPr/>
            </p:nvSpPr>
            <p:spPr bwMode="auto">
              <a:xfrm>
                <a:off x="3750" y="2766"/>
                <a:ext cx="343" cy="105"/>
              </a:xfrm>
              <a:prstGeom prst="rect">
                <a:avLst/>
              </a:prstGeom>
              <a:solidFill>
                <a:srgbClr val="009900"/>
              </a:solidFill>
              <a:ln w="12700" algn="ctr">
                <a:solidFill>
                  <a:schemeClr val="bg1"/>
                </a:solidFill>
                <a:miter lim="800000"/>
                <a:headEnd/>
                <a:tailEnd/>
              </a:ln>
            </p:spPr>
            <p:txBody>
              <a:bodyPr wrap="none" lIns="0" tIns="0" rIns="0" bIns="0" anchor="ctr">
                <a:spAutoFit/>
              </a:bodyPr>
              <a:lstStyle/>
              <a:p>
                <a:endParaRPr lang="en-US"/>
              </a:p>
            </p:txBody>
          </p:sp>
        </p:grpSp>
        <p:grpSp>
          <p:nvGrpSpPr>
            <p:cNvPr id="14370" name="Group 95"/>
            <p:cNvGrpSpPr>
              <a:grpSpLocks/>
            </p:cNvGrpSpPr>
            <p:nvPr/>
          </p:nvGrpSpPr>
          <p:grpSpPr bwMode="auto">
            <a:xfrm>
              <a:off x="3359" y="2306"/>
              <a:ext cx="350" cy="350"/>
              <a:chOff x="2215" y="2016"/>
              <a:chExt cx="753" cy="752"/>
            </a:xfrm>
          </p:grpSpPr>
          <p:sp>
            <p:nvSpPr>
              <p:cNvPr id="14371" name="Freeform 96"/>
              <p:cNvSpPr>
                <a:spLocks/>
              </p:cNvSpPr>
              <p:nvPr/>
            </p:nvSpPr>
            <p:spPr bwMode="auto">
              <a:xfrm>
                <a:off x="2215" y="2016"/>
                <a:ext cx="753" cy="752"/>
              </a:xfrm>
              <a:custGeom>
                <a:avLst/>
                <a:gdLst>
                  <a:gd name="T0" fmla="*/ 1 w 1944"/>
                  <a:gd name="T1" fmla="*/ 3 h 1942"/>
                  <a:gd name="T2" fmla="*/ 2 w 1944"/>
                  <a:gd name="T3" fmla="*/ 3 h 1942"/>
                  <a:gd name="T4" fmla="*/ 2 w 1944"/>
                  <a:gd name="T5" fmla="*/ 2 h 1942"/>
                  <a:gd name="T6" fmla="*/ 2 w 1944"/>
                  <a:gd name="T7" fmla="*/ 2 h 1942"/>
                  <a:gd name="T8" fmla="*/ 2 w 1944"/>
                  <a:gd name="T9" fmla="*/ 2 h 1942"/>
                  <a:gd name="T10" fmla="*/ 2 w 1944"/>
                  <a:gd name="T11" fmla="*/ 2 h 1942"/>
                  <a:gd name="T12" fmla="*/ 3 w 1944"/>
                  <a:gd name="T13" fmla="*/ 2 h 1942"/>
                  <a:gd name="T14" fmla="*/ 3 w 1944"/>
                  <a:gd name="T15" fmla="*/ 1 h 1942"/>
                  <a:gd name="T16" fmla="*/ 3 w 1944"/>
                  <a:gd name="T17" fmla="*/ 1 h 1942"/>
                  <a:gd name="T18" fmla="*/ 3 w 1944"/>
                  <a:gd name="T19" fmla="*/ 1 h 1942"/>
                  <a:gd name="T20" fmla="*/ 2 w 1944"/>
                  <a:gd name="T21" fmla="*/ 1 h 1942"/>
                  <a:gd name="T22" fmla="*/ 2 w 1944"/>
                  <a:gd name="T23" fmla="*/ 0 h 1942"/>
                  <a:gd name="T24" fmla="*/ 2 w 1944"/>
                  <a:gd name="T25" fmla="*/ 0 h 1942"/>
                  <a:gd name="T26" fmla="*/ 2 w 1944"/>
                  <a:gd name="T27" fmla="*/ 0 h 1942"/>
                  <a:gd name="T28" fmla="*/ 2 w 1944"/>
                  <a:gd name="T29" fmla="*/ 0 h 1942"/>
                  <a:gd name="T30" fmla="*/ 1 w 1944"/>
                  <a:gd name="T31" fmla="*/ 0 h 1942"/>
                  <a:gd name="T32" fmla="*/ 1 w 1944"/>
                  <a:gd name="T33" fmla="*/ 0 h 1942"/>
                  <a:gd name="T34" fmla="*/ 1 w 1944"/>
                  <a:gd name="T35" fmla="*/ 0 h 1942"/>
                  <a:gd name="T36" fmla="*/ 1 w 1944"/>
                  <a:gd name="T37" fmla="*/ 0 h 1942"/>
                  <a:gd name="T38" fmla="*/ 0 w 1944"/>
                  <a:gd name="T39" fmla="*/ 0 h 1942"/>
                  <a:gd name="T40" fmla="*/ 0 w 1944"/>
                  <a:gd name="T41" fmla="*/ 0 h 1942"/>
                  <a:gd name="T42" fmla="*/ 0 w 1944"/>
                  <a:gd name="T43" fmla="*/ 1 h 1942"/>
                  <a:gd name="T44" fmla="*/ 0 w 1944"/>
                  <a:gd name="T45" fmla="*/ 1 h 1942"/>
                  <a:gd name="T46" fmla="*/ 0 w 1944"/>
                  <a:gd name="T47" fmla="*/ 1 h 1942"/>
                  <a:gd name="T48" fmla="*/ 0 w 1944"/>
                  <a:gd name="T49" fmla="*/ 1 h 1942"/>
                  <a:gd name="T50" fmla="*/ 0 w 1944"/>
                  <a:gd name="T51" fmla="*/ 2 h 1942"/>
                  <a:gd name="T52" fmla="*/ 0 w 1944"/>
                  <a:gd name="T53" fmla="*/ 2 h 1942"/>
                  <a:gd name="T54" fmla="*/ 0 w 1944"/>
                  <a:gd name="T55" fmla="*/ 2 h 1942"/>
                  <a:gd name="T56" fmla="*/ 0 w 1944"/>
                  <a:gd name="T57" fmla="*/ 2 h 1942"/>
                  <a:gd name="T58" fmla="*/ 1 w 1944"/>
                  <a:gd name="T59" fmla="*/ 2 h 1942"/>
                  <a:gd name="T60" fmla="*/ 1 w 1944"/>
                  <a:gd name="T61" fmla="*/ 3 h 1942"/>
                  <a:gd name="T62" fmla="*/ 1 w 1944"/>
                  <a:gd name="T63" fmla="*/ 3 h 1942"/>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944"/>
                  <a:gd name="T97" fmla="*/ 0 h 1942"/>
                  <a:gd name="T98" fmla="*/ 1944 w 1944"/>
                  <a:gd name="T99" fmla="*/ 1942 h 1942"/>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944" h="1942">
                    <a:moveTo>
                      <a:pt x="972" y="1942"/>
                    </a:moveTo>
                    <a:lnTo>
                      <a:pt x="1072" y="1936"/>
                    </a:lnTo>
                    <a:lnTo>
                      <a:pt x="1168" y="1922"/>
                    </a:lnTo>
                    <a:lnTo>
                      <a:pt x="1262" y="1899"/>
                    </a:lnTo>
                    <a:lnTo>
                      <a:pt x="1350" y="1866"/>
                    </a:lnTo>
                    <a:lnTo>
                      <a:pt x="1436" y="1825"/>
                    </a:lnTo>
                    <a:lnTo>
                      <a:pt x="1516" y="1776"/>
                    </a:lnTo>
                    <a:lnTo>
                      <a:pt x="1590" y="1721"/>
                    </a:lnTo>
                    <a:lnTo>
                      <a:pt x="1659" y="1658"/>
                    </a:lnTo>
                    <a:lnTo>
                      <a:pt x="1721" y="1588"/>
                    </a:lnTo>
                    <a:lnTo>
                      <a:pt x="1778" y="1514"/>
                    </a:lnTo>
                    <a:lnTo>
                      <a:pt x="1827" y="1433"/>
                    </a:lnTo>
                    <a:lnTo>
                      <a:pt x="1868" y="1349"/>
                    </a:lnTo>
                    <a:lnTo>
                      <a:pt x="1901" y="1259"/>
                    </a:lnTo>
                    <a:lnTo>
                      <a:pt x="1925" y="1165"/>
                    </a:lnTo>
                    <a:lnTo>
                      <a:pt x="1938" y="1070"/>
                    </a:lnTo>
                    <a:lnTo>
                      <a:pt x="1944" y="970"/>
                    </a:lnTo>
                    <a:lnTo>
                      <a:pt x="1938" y="870"/>
                    </a:lnTo>
                    <a:lnTo>
                      <a:pt x="1925" y="774"/>
                    </a:lnTo>
                    <a:lnTo>
                      <a:pt x="1901" y="680"/>
                    </a:lnTo>
                    <a:lnTo>
                      <a:pt x="1868" y="592"/>
                    </a:lnTo>
                    <a:lnTo>
                      <a:pt x="1827" y="508"/>
                    </a:lnTo>
                    <a:lnTo>
                      <a:pt x="1778" y="428"/>
                    </a:lnTo>
                    <a:lnTo>
                      <a:pt x="1721" y="352"/>
                    </a:lnTo>
                    <a:lnTo>
                      <a:pt x="1659" y="283"/>
                    </a:lnTo>
                    <a:lnTo>
                      <a:pt x="1590" y="221"/>
                    </a:lnTo>
                    <a:lnTo>
                      <a:pt x="1516" y="166"/>
                    </a:lnTo>
                    <a:lnTo>
                      <a:pt x="1436" y="117"/>
                    </a:lnTo>
                    <a:lnTo>
                      <a:pt x="1350" y="76"/>
                    </a:lnTo>
                    <a:lnTo>
                      <a:pt x="1262" y="43"/>
                    </a:lnTo>
                    <a:lnTo>
                      <a:pt x="1168" y="19"/>
                    </a:lnTo>
                    <a:lnTo>
                      <a:pt x="1072" y="5"/>
                    </a:lnTo>
                    <a:lnTo>
                      <a:pt x="972" y="0"/>
                    </a:lnTo>
                    <a:lnTo>
                      <a:pt x="872" y="5"/>
                    </a:lnTo>
                    <a:lnTo>
                      <a:pt x="777" y="19"/>
                    </a:lnTo>
                    <a:lnTo>
                      <a:pt x="683" y="43"/>
                    </a:lnTo>
                    <a:lnTo>
                      <a:pt x="593" y="76"/>
                    </a:lnTo>
                    <a:lnTo>
                      <a:pt x="509" y="117"/>
                    </a:lnTo>
                    <a:lnTo>
                      <a:pt x="428" y="166"/>
                    </a:lnTo>
                    <a:lnTo>
                      <a:pt x="354" y="221"/>
                    </a:lnTo>
                    <a:lnTo>
                      <a:pt x="284" y="283"/>
                    </a:lnTo>
                    <a:lnTo>
                      <a:pt x="221" y="352"/>
                    </a:lnTo>
                    <a:lnTo>
                      <a:pt x="166" y="428"/>
                    </a:lnTo>
                    <a:lnTo>
                      <a:pt x="117" y="508"/>
                    </a:lnTo>
                    <a:lnTo>
                      <a:pt x="76" y="592"/>
                    </a:lnTo>
                    <a:lnTo>
                      <a:pt x="43" y="680"/>
                    </a:lnTo>
                    <a:lnTo>
                      <a:pt x="20" y="774"/>
                    </a:lnTo>
                    <a:lnTo>
                      <a:pt x="6" y="870"/>
                    </a:lnTo>
                    <a:lnTo>
                      <a:pt x="0" y="970"/>
                    </a:lnTo>
                    <a:lnTo>
                      <a:pt x="6" y="1070"/>
                    </a:lnTo>
                    <a:lnTo>
                      <a:pt x="20" y="1165"/>
                    </a:lnTo>
                    <a:lnTo>
                      <a:pt x="43" y="1259"/>
                    </a:lnTo>
                    <a:lnTo>
                      <a:pt x="76" y="1349"/>
                    </a:lnTo>
                    <a:lnTo>
                      <a:pt x="117" y="1433"/>
                    </a:lnTo>
                    <a:lnTo>
                      <a:pt x="166" y="1514"/>
                    </a:lnTo>
                    <a:lnTo>
                      <a:pt x="221" y="1588"/>
                    </a:lnTo>
                    <a:lnTo>
                      <a:pt x="284" y="1658"/>
                    </a:lnTo>
                    <a:lnTo>
                      <a:pt x="354" y="1721"/>
                    </a:lnTo>
                    <a:lnTo>
                      <a:pt x="428" y="1776"/>
                    </a:lnTo>
                    <a:lnTo>
                      <a:pt x="509" y="1825"/>
                    </a:lnTo>
                    <a:lnTo>
                      <a:pt x="593" y="1866"/>
                    </a:lnTo>
                    <a:lnTo>
                      <a:pt x="683" y="1899"/>
                    </a:lnTo>
                    <a:lnTo>
                      <a:pt x="777" y="1922"/>
                    </a:lnTo>
                    <a:lnTo>
                      <a:pt x="872" y="1936"/>
                    </a:lnTo>
                    <a:lnTo>
                      <a:pt x="972" y="1942"/>
                    </a:lnTo>
                    <a:close/>
                  </a:path>
                </a:pathLst>
              </a:custGeom>
              <a:solidFill>
                <a:srgbClr val="009900"/>
              </a:solidFill>
              <a:ln w="9525">
                <a:solidFill>
                  <a:schemeClr val="bg1"/>
                </a:solidFill>
                <a:round/>
                <a:headEnd/>
                <a:tailEnd/>
              </a:ln>
            </p:spPr>
            <p:txBody>
              <a:bodyPr/>
              <a:lstStyle/>
              <a:p>
                <a:endParaRPr lang="en-US"/>
              </a:p>
            </p:txBody>
          </p:sp>
          <p:sp>
            <p:nvSpPr>
              <p:cNvPr id="14372" name="Freeform 97"/>
              <p:cNvSpPr>
                <a:spLocks/>
              </p:cNvSpPr>
              <p:nvPr/>
            </p:nvSpPr>
            <p:spPr bwMode="auto">
              <a:xfrm>
                <a:off x="2530" y="2052"/>
                <a:ext cx="206" cy="481"/>
              </a:xfrm>
              <a:custGeom>
                <a:avLst/>
                <a:gdLst>
                  <a:gd name="T0" fmla="*/ 1 w 534"/>
                  <a:gd name="T1" fmla="*/ 2 h 1243"/>
                  <a:gd name="T2" fmla="*/ 1 w 534"/>
                  <a:gd name="T3" fmla="*/ 2 h 1243"/>
                  <a:gd name="T4" fmla="*/ 1 w 534"/>
                  <a:gd name="T5" fmla="*/ 2 h 1243"/>
                  <a:gd name="T6" fmla="*/ 1 w 534"/>
                  <a:gd name="T7" fmla="*/ 2 h 1243"/>
                  <a:gd name="T8" fmla="*/ 1 w 534"/>
                  <a:gd name="T9" fmla="*/ 2 h 1243"/>
                  <a:gd name="T10" fmla="*/ 0 w 534"/>
                  <a:gd name="T11" fmla="*/ 1 h 1243"/>
                  <a:gd name="T12" fmla="*/ 0 w 534"/>
                  <a:gd name="T13" fmla="*/ 1 h 1243"/>
                  <a:gd name="T14" fmla="*/ 0 w 534"/>
                  <a:gd name="T15" fmla="*/ 1 h 1243"/>
                  <a:gd name="T16" fmla="*/ 0 w 534"/>
                  <a:gd name="T17" fmla="*/ 1 h 1243"/>
                  <a:gd name="T18" fmla="*/ 0 w 534"/>
                  <a:gd name="T19" fmla="*/ 1 h 1243"/>
                  <a:gd name="T20" fmla="*/ 0 w 534"/>
                  <a:gd name="T21" fmla="*/ 1 h 1243"/>
                  <a:gd name="T22" fmla="*/ 0 w 534"/>
                  <a:gd name="T23" fmla="*/ 1 h 1243"/>
                  <a:gd name="T24" fmla="*/ 0 w 534"/>
                  <a:gd name="T25" fmla="*/ 1 h 1243"/>
                  <a:gd name="T26" fmla="*/ 0 w 534"/>
                  <a:gd name="T27" fmla="*/ 1 h 1243"/>
                  <a:gd name="T28" fmla="*/ 0 w 534"/>
                  <a:gd name="T29" fmla="*/ 1 h 1243"/>
                  <a:gd name="T30" fmla="*/ 0 w 534"/>
                  <a:gd name="T31" fmla="*/ 1 h 1243"/>
                  <a:gd name="T32" fmla="*/ 0 w 534"/>
                  <a:gd name="T33" fmla="*/ 1 h 1243"/>
                  <a:gd name="T34" fmla="*/ 0 w 534"/>
                  <a:gd name="T35" fmla="*/ 1 h 1243"/>
                  <a:gd name="T36" fmla="*/ 0 w 534"/>
                  <a:gd name="T37" fmla="*/ 0 h 1243"/>
                  <a:gd name="T38" fmla="*/ 0 w 534"/>
                  <a:gd name="T39" fmla="*/ 0 h 1243"/>
                  <a:gd name="T40" fmla="*/ 0 w 534"/>
                  <a:gd name="T41" fmla="*/ 0 h 1243"/>
                  <a:gd name="T42" fmla="*/ 0 w 534"/>
                  <a:gd name="T43" fmla="*/ 0 h 1243"/>
                  <a:gd name="T44" fmla="*/ 0 w 534"/>
                  <a:gd name="T45" fmla="*/ 0 h 1243"/>
                  <a:gd name="T46" fmla="*/ 0 w 534"/>
                  <a:gd name="T47" fmla="*/ 0 h 1243"/>
                  <a:gd name="T48" fmla="*/ 0 w 534"/>
                  <a:gd name="T49" fmla="*/ 0 h 1243"/>
                  <a:gd name="T50" fmla="*/ 0 w 534"/>
                  <a:gd name="T51" fmla="*/ 0 h 1243"/>
                  <a:gd name="T52" fmla="*/ 0 w 534"/>
                  <a:gd name="T53" fmla="*/ 0 h 1243"/>
                  <a:gd name="T54" fmla="*/ 0 w 534"/>
                  <a:gd name="T55" fmla="*/ 0 h 1243"/>
                  <a:gd name="T56" fmla="*/ 0 w 534"/>
                  <a:gd name="T57" fmla="*/ 0 h 1243"/>
                  <a:gd name="T58" fmla="*/ 0 w 534"/>
                  <a:gd name="T59" fmla="*/ 0 h 1243"/>
                  <a:gd name="T60" fmla="*/ 0 w 534"/>
                  <a:gd name="T61" fmla="*/ 0 h 1243"/>
                  <a:gd name="T62" fmla="*/ 0 w 534"/>
                  <a:gd name="T63" fmla="*/ 1 h 1243"/>
                  <a:gd name="T64" fmla="*/ 0 w 534"/>
                  <a:gd name="T65" fmla="*/ 1 h 1243"/>
                  <a:gd name="T66" fmla="*/ 0 w 534"/>
                  <a:gd name="T67" fmla="*/ 1 h 1243"/>
                  <a:gd name="T68" fmla="*/ 0 w 534"/>
                  <a:gd name="T69" fmla="*/ 1 h 1243"/>
                  <a:gd name="T70" fmla="*/ 0 w 534"/>
                  <a:gd name="T71" fmla="*/ 1 h 1243"/>
                  <a:gd name="T72" fmla="*/ 0 w 534"/>
                  <a:gd name="T73" fmla="*/ 1 h 1243"/>
                  <a:gd name="T74" fmla="*/ 0 w 534"/>
                  <a:gd name="T75" fmla="*/ 1 h 1243"/>
                  <a:gd name="T76" fmla="*/ 0 w 534"/>
                  <a:gd name="T77" fmla="*/ 1 h 1243"/>
                  <a:gd name="T78" fmla="*/ 0 w 534"/>
                  <a:gd name="T79" fmla="*/ 1 h 1243"/>
                  <a:gd name="T80" fmla="*/ 0 w 534"/>
                  <a:gd name="T81" fmla="*/ 1 h 1243"/>
                  <a:gd name="T82" fmla="*/ 0 w 534"/>
                  <a:gd name="T83" fmla="*/ 1 h 1243"/>
                  <a:gd name="T84" fmla="*/ 0 w 534"/>
                  <a:gd name="T85" fmla="*/ 1 h 1243"/>
                  <a:gd name="T86" fmla="*/ 0 w 534"/>
                  <a:gd name="T87" fmla="*/ 1 h 1243"/>
                  <a:gd name="T88" fmla="*/ 0 w 534"/>
                  <a:gd name="T89" fmla="*/ 1 h 1243"/>
                  <a:gd name="T90" fmla="*/ 0 w 534"/>
                  <a:gd name="T91" fmla="*/ 1 h 1243"/>
                  <a:gd name="T92" fmla="*/ 0 w 534"/>
                  <a:gd name="T93" fmla="*/ 1 h 1243"/>
                  <a:gd name="T94" fmla="*/ 0 w 534"/>
                  <a:gd name="T95" fmla="*/ 1 h 1243"/>
                  <a:gd name="T96" fmla="*/ 0 w 534"/>
                  <a:gd name="T97" fmla="*/ 2 h 1243"/>
                  <a:gd name="T98" fmla="*/ 0 w 534"/>
                  <a:gd name="T99" fmla="*/ 2 h 1243"/>
                  <a:gd name="T100" fmla="*/ 1 w 534"/>
                  <a:gd name="T101" fmla="*/ 2 h 1243"/>
                  <a:gd name="T102" fmla="*/ 1 w 534"/>
                  <a:gd name="T103" fmla="*/ 2 h 1243"/>
                  <a:gd name="T104" fmla="*/ 1 w 534"/>
                  <a:gd name="T105" fmla="*/ 2 h 1243"/>
                  <a:gd name="T106" fmla="*/ 1 w 534"/>
                  <a:gd name="T107" fmla="*/ 2 h 1243"/>
                  <a:gd name="T108" fmla="*/ 1 w 534"/>
                  <a:gd name="T109" fmla="*/ 2 h 1243"/>
                  <a:gd name="T110" fmla="*/ 1 w 534"/>
                  <a:gd name="T111" fmla="*/ 2 h 1243"/>
                  <a:gd name="T112" fmla="*/ 1 w 534"/>
                  <a:gd name="T113" fmla="*/ 2 h 124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534"/>
                  <a:gd name="T172" fmla="*/ 0 h 1243"/>
                  <a:gd name="T173" fmla="*/ 534 w 534"/>
                  <a:gd name="T174" fmla="*/ 1243 h 1243"/>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534" h="1243">
                    <a:moveTo>
                      <a:pt x="534" y="1243"/>
                    </a:moveTo>
                    <a:lnTo>
                      <a:pt x="530" y="1227"/>
                    </a:lnTo>
                    <a:lnTo>
                      <a:pt x="518" y="1188"/>
                    </a:lnTo>
                    <a:lnTo>
                      <a:pt x="500" y="1147"/>
                    </a:lnTo>
                    <a:lnTo>
                      <a:pt x="483" y="1119"/>
                    </a:lnTo>
                    <a:lnTo>
                      <a:pt x="264" y="914"/>
                    </a:lnTo>
                    <a:lnTo>
                      <a:pt x="266" y="906"/>
                    </a:lnTo>
                    <a:lnTo>
                      <a:pt x="266" y="900"/>
                    </a:lnTo>
                    <a:lnTo>
                      <a:pt x="266" y="894"/>
                    </a:lnTo>
                    <a:lnTo>
                      <a:pt x="264" y="887"/>
                    </a:lnTo>
                    <a:lnTo>
                      <a:pt x="260" y="871"/>
                    </a:lnTo>
                    <a:lnTo>
                      <a:pt x="256" y="857"/>
                    </a:lnTo>
                    <a:lnTo>
                      <a:pt x="248" y="844"/>
                    </a:lnTo>
                    <a:lnTo>
                      <a:pt x="240" y="830"/>
                    </a:lnTo>
                    <a:lnTo>
                      <a:pt x="229" y="820"/>
                    </a:lnTo>
                    <a:lnTo>
                      <a:pt x="217" y="810"/>
                    </a:lnTo>
                    <a:lnTo>
                      <a:pt x="205" y="803"/>
                    </a:lnTo>
                    <a:lnTo>
                      <a:pt x="191" y="797"/>
                    </a:lnTo>
                    <a:lnTo>
                      <a:pt x="111" y="110"/>
                    </a:lnTo>
                    <a:lnTo>
                      <a:pt x="107" y="96"/>
                    </a:lnTo>
                    <a:lnTo>
                      <a:pt x="98" y="79"/>
                    </a:lnTo>
                    <a:lnTo>
                      <a:pt x="86" y="61"/>
                    </a:lnTo>
                    <a:lnTo>
                      <a:pt x="74" y="44"/>
                    </a:lnTo>
                    <a:lnTo>
                      <a:pt x="60" y="26"/>
                    </a:lnTo>
                    <a:lnTo>
                      <a:pt x="51" y="12"/>
                    </a:lnTo>
                    <a:lnTo>
                      <a:pt x="43" y="4"/>
                    </a:lnTo>
                    <a:lnTo>
                      <a:pt x="39" y="0"/>
                    </a:lnTo>
                    <a:lnTo>
                      <a:pt x="33" y="16"/>
                    </a:lnTo>
                    <a:lnTo>
                      <a:pt x="17" y="51"/>
                    </a:lnTo>
                    <a:lnTo>
                      <a:pt x="4" y="92"/>
                    </a:lnTo>
                    <a:lnTo>
                      <a:pt x="0" y="124"/>
                    </a:lnTo>
                    <a:lnTo>
                      <a:pt x="80" y="818"/>
                    </a:lnTo>
                    <a:lnTo>
                      <a:pt x="62" y="838"/>
                    </a:lnTo>
                    <a:lnTo>
                      <a:pt x="51" y="861"/>
                    </a:lnTo>
                    <a:lnTo>
                      <a:pt x="43" y="887"/>
                    </a:lnTo>
                    <a:lnTo>
                      <a:pt x="43" y="916"/>
                    </a:lnTo>
                    <a:lnTo>
                      <a:pt x="49" y="937"/>
                    </a:lnTo>
                    <a:lnTo>
                      <a:pt x="56" y="957"/>
                    </a:lnTo>
                    <a:lnTo>
                      <a:pt x="70" y="975"/>
                    </a:lnTo>
                    <a:lnTo>
                      <a:pt x="86" y="990"/>
                    </a:lnTo>
                    <a:lnTo>
                      <a:pt x="103" y="1000"/>
                    </a:lnTo>
                    <a:lnTo>
                      <a:pt x="123" y="1008"/>
                    </a:lnTo>
                    <a:lnTo>
                      <a:pt x="146" y="1012"/>
                    </a:lnTo>
                    <a:lnTo>
                      <a:pt x="168" y="1012"/>
                    </a:lnTo>
                    <a:lnTo>
                      <a:pt x="176" y="1010"/>
                    </a:lnTo>
                    <a:lnTo>
                      <a:pt x="182" y="1008"/>
                    </a:lnTo>
                    <a:lnTo>
                      <a:pt x="189" y="1006"/>
                    </a:lnTo>
                    <a:lnTo>
                      <a:pt x="195" y="1004"/>
                    </a:lnTo>
                    <a:lnTo>
                      <a:pt x="407" y="1202"/>
                    </a:lnTo>
                    <a:lnTo>
                      <a:pt x="418" y="1209"/>
                    </a:lnTo>
                    <a:lnTo>
                      <a:pt x="436" y="1217"/>
                    </a:lnTo>
                    <a:lnTo>
                      <a:pt x="457" y="1223"/>
                    </a:lnTo>
                    <a:lnTo>
                      <a:pt x="479" y="1231"/>
                    </a:lnTo>
                    <a:lnTo>
                      <a:pt x="500" y="1235"/>
                    </a:lnTo>
                    <a:lnTo>
                      <a:pt x="518" y="1239"/>
                    </a:lnTo>
                    <a:lnTo>
                      <a:pt x="530" y="1243"/>
                    </a:lnTo>
                    <a:lnTo>
                      <a:pt x="534" y="1243"/>
                    </a:lnTo>
                    <a:close/>
                  </a:path>
                </a:pathLst>
              </a:custGeom>
              <a:solidFill>
                <a:schemeClr val="tx1"/>
              </a:solidFill>
              <a:ln w="9525">
                <a:solidFill>
                  <a:schemeClr val="bg1"/>
                </a:solidFill>
                <a:round/>
                <a:headEnd/>
                <a:tailEnd/>
              </a:ln>
            </p:spPr>
            <p:txBody>
              <a:bodyPr/>
              <a:lstStyle/>
              <a:p>
                <a:endParaRPr lang="en-US"/>
              </a:p>
            </p:txBody>
          </p:sp>
          <p:sp>
            <p:nvSpPr>
              <p:cNvPr id="14373" name="Freeform 98"/>
              <p:cNvSpPr>
                <a:spLocks/>
              </p:cNvSpPr>
              <p:nvPr/>
            </p:nvSpPr>
            <p:spPr bwMode="auto">
              <a:xfrm>
                <a:off x="2410" y="2097"/>
                <a:ext cx="67" cy="66"/>
              </a:xfrm>
              <a:custGeom>
                <a:avLst/>
                <a:gdLst>
                  <a:gd name="T0" fmla="*/ 0 w 172"/>
                  <a:gd name="T1" fmla="*/ 0 h 170"/>
                  <a:gd name="T2" fmla="*/ 0 w 172"/>
                  <a:gd name="T3" fmla="*/ 0 h 170"/>
                  <a:gd name="T4" fmla="*/ 0 w 172"/>
                  <a:gd name="T5" fmla="*/ 0 h 170"/>
                  <a:gd name="T6" fmla="*/ 0 w 172"/>
                  <a:gd name="T7" fmla="*/ 0 h 170"/>
                  <a:gd name="T8" fmla="*/ 0 w 172"/>
                  <a:gd name="T9" fmla="*/ 0 h 170"/>
                  <a:gd name="T10" fmla="*/ 0 w 172"/>
                  <a:gd name="T11" fmla="*/ 0 h 170"/>
                  <a:gd name="T12" fmla="*/ 0 w 172"/>
                  <a:gd name="T13" fmla="*/ 0 h 170"/>
                  <a:gd name="T14" fmla="*/ 0 w 172"/>
                  <a:gd name="T15" fmla="*/ 0 h 170"/>
                  <a:gd name="T16" fmla="*/ 0 w 172"/>
                  <a:gd name="T17" fmla="*/ 0 h 170"/>
                  <a:gd name="T18" fmla="*/ 0 w 172"/>
                  <a:gd name="T19" fmla="*/ 0 h 170"/>
                  <a:gd name="T20" fmla="*/ 0 w 172"/>
                  <a:gd name="T21" fmla="*/ 0 h 170"/>
                  <a:gd name="T22" fmla="*/ 0 w 172"/>
                  <a:gd name="T23" fmla="*/ 0 h 170"/>
                  <a:gd name="T24" fmla="*/ 0 w 172"/>
                  <a:gd name="T25" fmla="*/ 0 h 170"/>
                  <a:gd name="T26" fmla="*/ 0 w 172"/>
                  <a:gd name="T27" fmla="*/ 0 h 170"/>
                  <a:gd name="T28" fmla="*/ 0 w 172"/>
                  <a:gd name="T29" fmla="*/ 0 h 170"/>
                  <a:gd name="T30" fmla="*/ 0 w 172"/>
                  <a:gd name="T31" fmla="*/ 0 h 170"/>
                  <a:gd name="T32" fmla="*/ 0 w 172"/>
                  <a:gd name="T33" fmla="*/ 0 h 170"/>
                  <a:gd name="T34" fmla="*/ 0 w 172"/>
                  <a:gd name="T35" fmla="*/ 0 h 170"/>
                  <a:gd name="T36" fmla="*/ 0 w 172"/>
                  <a:gd name="T37" fmla="*/ 0 h 170"/>
                  <a:gd name="T38" fmla="*/ 0 w 172"/>
                  <a:gd name="T39" fmla="*/ 0 h 170"/>
                  <a:gd name="T40" fmla="*/ 0 w 172"/>
                  <a:gd name="T41" fmla="*/ 0 h 170"/>
                  <a:gd name="T42" fmla="*/ 0 w 172"/>
                  <a:gd name="T43" fmla="*/ 0 h 170"/>
                  <a:gd name="T44" fmla="*/ 0 w 172"/>
                  <a:gd name="T45" fmla="*/ 0 h 170"/>
                  <a:gd name="T46" fmla="*/ 0 w 172"/>
                  <a:gd name="T47" fmla="*/ 0 h 170"/>
                  <a:gd name="T48" fmla="*/ 0 w 172"/>
                  <a:gd name="T49" fmla="*/ 0 h 170"/>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72"/>
                  <a:gd name="T76" fmla="*/ 0 h 170"/>
                  <a:gd name="T77" fmla="*/ 172 w 172"/>
                  <a:gd name="T78" fmla="*/ 170 h 170"/>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72" h="170">
                    <a:moveTo>
                      <a:pt x="129" y="158"/>
                    </a:moveTo>
                    <a:lnTo>
                      <a:pt x="154" y="137"/>
                    </a:lnTo>
                    <a:lnTo>
                      <a:pt x="168" y="107"/>
                    </a:lnTo>
                    <a:lnTo>
                      <a:pt x="172" y="74"/>
                    </a:lnTo>
                    <a:lnTo>
                      <a:pt x="160" y="43"/>
                    </a:lnTo>
                    <a:lnTo>
                      <a:pt x="150" y="29"/>
                    </a:lnTo>
                    <a:lnTo>
                      <a:pt x="139" y="17"/>
                    </a:lnTo>
                    <a:lnTo>
                      <a:pt x="123" y="10"/>
                    </a:lnTo>
                    <a:lnTo>
                      <a:pt x="107" y="4"/>
                    </a:lnTo>
                    <a:lnTo>
                      <a:pt x="92" y="0"/>
                    </a:lnTo>
                    <a:lnTo>
                      <a:pt x="76" y="0"/>
                    </a:lnTo>
                    <a:lnTo>
                      <a:pt x="58" y="4"/>
                    </a:lnTo>
                    <a:lnTo>
                      <a:pt x="43" y="12"/>
                    </a:lnTo>
                    <a:lnTo>
                      <a:pt x="17" y="33"/>
                    </a:lnTo>
                    <a:lnTo>
                      <a:pt x="4" y="62"/>
                    </a:lnTo>
                    <a:lnTo>
                      <a:pt x="0" y="96"/>
                    </a:lnTo>
                    <a:lnTo>
                      <a:pt x="11" y="127"/>
                    </a:lnTo>
                    <a:lnTo>
                      <a:pt x="21" y="141"/>
                    </a:lnTo>
                    <a:lnTo>
                      <a:pt x="33" y="152"/>
                    </a:lnTo>
                    <a:lnTo>
                      <a:pt x="49" y="160"/>
                    </a:lnTo>
                    <a:lnTo>
                      <a:pt x="64" y="166"/>
                    </a:lnTo>
                    <a:lnTo>
                      <a:pt x="80" y="170"/>
                    </a:lnTo>
                    <a:lnTo>
                      <a:pt x="96" y="170"/>
                    </a:lnTo>
                    <a:lnTo>
                      <a:pt x="113" y="166"/>
                    </a:lnTo>
                    <a:lnTo>
                      <a:pt x="129" y="158"/>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374" name="Freeform 99"/>
              <p:cNvSpPr>
                <a:spLocks/>
              </p:cNvSpPr>
              <p:nvPr/>
            </p:nvSpPr>
            <p:spPr bwMode="auto">
              <a:xfrm>
                <a:off x="2300" y="2202"/>
                <a:ext cx="67" cy="66"/>
              </a:xfrm>
              <a:custGeom>
                <a:avLst/>
                <a:gdLst>
                  <a:gd name="T0" fmla="*/ 0 w 172"/>
                  <a:gd name="T1" fmla="*/ 0 h 172"/>
                  <a:gd name="T2" fmla="*/ 0 w 172"/>
                  <a:gd name="T3" fmla="*/ 0 h 172"/>
                  <a:gd name="T4" fmla="*/ 0 w 172"/>
                  <a:gd name="T5" fmla="*/ 0 h 172"/>
                  <a:gd name="T6" fmla="*/ 0 w 172"/>
                  <a:gd name="T7" fmla="*/ 0 h 172"/>
                  <a:gd name="T8" fmla="*/ 0 w 172"/>
                  <a:gd name="T9" fmla="*/ 0 h 172"/>
                  <a:gd name="T10" fmla="*/ 0 w 172"/>
                  <a:gd name="T11" fmla="*/ 0 h 172"/>
                  <a:gd name="T12" fmla="*/ 0 w 172"/>
                  <a:gd name="T13" fmla="*/ 0 h 172"/>
                  <a:gd name="T14" fmla="*/ 0 w 172"/>
                  <a:gd name="T15" fmla="*/ 0 h 172"/>
                  <a:gd name="T16" fmla="*/ 0 w 172"/>
                  <a:gd name="T17" fmla="*/ 0 h 172"/>
                  <a:gd name="T18" fmla="*/ 0 w 172"/>
                  <a:gd name="T19" fmla="*/ 0 h 172"/>
                  <a:gd name="T20" fmla="*/ 0 w 172"/>
                  <a:gd name="T21" fmla="*/ 0 h 172"/>
                  <a:gd name="T22" fmla="*/ 0 w 172"/>
                  <a:gd name="T23" fmla="*/ 0 h 172"/>
                  <a:gd name="T24" fmla="*/ 0 w 172"/>
                  <a:gd name="T25" fmla="*/ 0 h 172"/>
                  <a:gd name="T26" fmla="*/ 0 w 172"/>
                  <a:gd name="T27" fmla="*/ 0 h 172"/>
                  <a:gd name="T28" fmla="*/ 0 w 172"/>
                  <a:gd name="T29" fmla="*/ 0 h 172"/>
                  <a:gd name="T30" fmla="*/ 0 w 172"/>
                  <a:gd name="T31" fmla="*/ 0 h 172"/>
                  <a:gd name="T32" fmla="*/ 0 w 172"/>
                  <a:gd name="T33" fmla="*/ 0 h 172"/>
                  <a:gd name="T34" fmla="*/ 0 w 172"/>
                  <a:gd name="T35" fmla="*/ 0 h 172"/>
                  <a:gd name="T36" fmla="*/ 0 w 172"/>
                  <a:gd name="T37" fmla="*/ 0 h 172"/>
                  <a:gd name="T38" fmla="*/ 0 w 172"/>
                  <a:gd name="T39" fmla="*/ 0 h 172"/>
                  <a:gd name="T40" fmla="*/ 0 w 172"/>
                  <a:gd name="T41" fmla="*/ 0 h 172"/>
                  <a:gd name="T42" fmla="*/ 0 w 172"/>
                  <a:gd name="T43" fmla="*/ 0 h 172"/>
                  <a:gd name="T44" fmla="*/ 0 w 172"/>
                  <a:gd name="T45" fmla="*/ 0 h 172"/>
                  <a:gd name="T46" fmla="*/ 0 w 172"/>
                  <a:gd name="T47" fmla="*/ 0 h 172"/>
                  <a:gd name="T48" fmla="*/ 0 w 172"/>
                  <a:gd name="T49" fmla="*/ 0 h 17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72"/>
                  <a:gd name="T76" fmla="*/ 0 h 172"/>
                  <a:gd name="T77" fmla="*/ 172 w 172"/>
                  <a:gd name="T78" fmla="*/ 172 h 17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72" h="172">
                    <a:moveTo>
                      <a:pt x="160" y="129"/>
                    </a:moveTo>
                    <a:lnTo>
                      <a:pt x="172" y="96"/>
                    </a:lnTo>
                    <a:lnTo>
                      <a:pt x="168" y="64"/>
                    </a:lnTo>
                    <a:lnTo>
                      <a:pt x="155" y="33"/>
                    </a:lnTo>
                    <a:lnTo>
                      <a:pt x="129" y="11"/>
                    </a:lnTo>
                    <a:lnTo>
                      <a:pt x="114" y="4"/>
                    </a:lnTo>
                    <a:lnTo>
                      <a:pt x="96" y="0"/>
                    </a:lnTo>
                    <a:lnTo>
                      <a:pt x="80" y="0"/>
                    </a:lnTo>
                    <a:lnTo>
                      <a:pt x="65" y="4"/>
                    </a:lnTo>
                    <a:lnTo>
                      <a:pt x="49" y="10"/>
                    </a:lnTo>
                    <a:lnTo>
                      <a:pt x="33" y="17"/>
                    </a:lnTo>
                    <a:lnTo>
                      <a:pt x="22" y="29"/>
                    </a:lnTo>
                    <a:lnTo>
                      <a:pt x="12" y="43"/>
                    </a:lnTo>
                    <a:lnTo>
                      <a:pt x="0" y="76"/>
                    </a:lnTo>
                    <a:lnTo>
                      <a:pt x="4" y="107"/>
                    </a:lnTo>
                    <a:lnTo>
                      <a:pt x="18" y="139"/>
                    </a:lnTo>
                    <a:lnTo>
                      <a:pt x="43" y="160"/>
                    </a:lnTo>
                    <a:lnTo>
                      <a:pt x="59" y="168"/>
                    </a:lnTo>
                    <a:lnTo>
                      <a:pt x="76" y="172"/>
                    </a:lnTo>
                    <a:lnTo>
                      <a:pt x="92" y="172"/>
                    </a:lnTo>
                    <a:lnTo>
                      <a:pt x="108" y="168"/>
                    </a:lnTo>
                    <a:lnTo>
                      <a:pt x="123" y="162"/>
                    </a:lnTo>
                    <a:lnTo>
                      <a:pt x="139" y="154"/>
                    </a:lnTo>
                    <a:lnTo>
                      <a:pt x="151" y="143"/>
                    </a:lnTo>
                    <a:lnTo>
                      <a:pt x="160" y="129"/>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375" name="Freeform 100"/>
              <p:cNvSpPr>
                <a:spLocks/>
              </p:cNvSpPr>
              <p:nvPr/>
            </p:nvSpPr>
            <p:spPr bwMode="auto">
              <a:xfrm>
                <a:off x="2257" y="2349"/>
                <a:ext cx="66" cy="66"/>
              </a:xfrm>
              <a:custGeom>
                <a:avLst/>
                <a:gdLst>
                  <a:gd name="T0" fmla="*/ 0 w 172"/>
                  <a:gd name="T1" fmla="*/ 0 h 170"/>
                  <a:gd name="T2" fmla="*/ 0 w 172"/>
                  <a:gd name="T3" fmla="*/ 0 h 170"/>
                  <a:gd name="T4" fmla="*/ 0 w 172"/>
                  <a:gd name="T5" fmla="*/ 0 h 170"/>
                  <a:gd name="T6" fmla="*/ 0 w 172"/>
                  <a:gd name="T7" fmla="*/ 0 h 170"/>
                  <a:gd name="T8" fmla="*/ 0 w 172"/>
                  <a:gd name="T9" fmla="*/ 0 h 170"/>
                  <a:gd name="T10" fmla="*/ 0 w 172"/>
                  <a:gd name="T11" fmla="*/ 0 h 170"/>
                  <a:gd name="T12" fmla="*/ 0 w 172"/>
                  <a:gd name="T13" fmla="*/ 0 h 170"/>
                  <a:gd name="T14" fmla="*/ 0 w 172"/>
                  <a:gd name="T15" fmla="*/ 0 h 170"/>
                  <a:gd name="T16" fmla="*/ 0 w 172"/>
                  <a:gd name="T17" fmla="*/ 0 h 170"/>
                  <a:gd name="T18" fmla="*/ 0 w 172"/>
                  <a:gd name="T19" fmla="*/ 0 h 170"/>
                  <a:gd name="T20" fmla="*/ 0 w 172"/>
                  <a:gd name="T21" fmla="*/ 0 h 170"/>
                  <a:gd name="T22" fmla="*/ 0 w 172"/>
                  <a:gd name="T23" fmla="*/ 0 h 170"/>
                  <a:gd name="T24" fmla="*/ 0 w 172"/>
                  <a:gd name="T25" fmla="*/ 0 h 170"/>
                  <a:gd name="T26" fmla="*/ 0 w 172"/>
                  <a:gd name="T27" fmla="*/ 0 h 170"/>
                  <a:gd name="T28" fmla="*/ 0 w 172"/>
                  <a:gd name="T29" fmla="*/ 0 h 170"/>
                  <a:gd name="T30" fmla="*/ 0 w 172"/>
                  <a:gd name="T31" fmla="*/ 0 h 170"/>
                  <a:gd name="T32" fmla="*/ 0 w 172"/>
                  <a:gd name="T33" fmla="*/ 0 h 170"/>
                  <a:gd name="T34" fmla="*/ 0 w 172"/>
                  <a:gd name="T35" fmla="*/ 0 h 170"/>
                  <a:gd name="T36" fmla="*/ 0 w 172"/>
                  <a:gd name="T37" fmla="*/ 0 h 170"/>
                  <a:gd name="T38" fmla="*/ 0 w 172"/>
                  <a:gd name="T39" fmla="*/ 0 h 170"/>
                  <a:gd name="T40" fmla="*/ 0 w 172"/>
                  <a:gd name="T41" fmla="*/ 0 h 170"/>
                  <a:gd name="T42" fmla="*/ 0 w 172"/>
                  <a:gd name="T43" fmla="*/ 0 h 170"/>
                  <a:gd name="T44" fmla="*/ 0 w 172"/>
                  <a:gd name="T45" fmla="*/ 0 h 170"/>
                  <a:gd name="T46" fmla="*/ 0 w 172"/>
                  <a:gd name="T47" fmla="*/ 0 h 170"/>
                  <a:gd name="T48" fmla="*/ 0 w 172"/>
                  <a:gd name="T49" fmla="*/ 0 h 170"/>
                  <a:gd name="T50" fmla="*/ 0 w 172"/>
                  <a:gd name="T51" fmla="*/ 0 h 170"/>
                  <a:gd name="T52" fmla="*/ 0 w 172"/>
                  <a:gd name="T53" fmla="*/ 0 h 170"/>
                  <a:gd name="T54" fmla="*/ 0 w 172"/>
                  <a:gd name="T55" fmla="*/ 0 h 170"/>
                  <a:gd name="T56" fmla="*/ 0 w 172"/>
                  <a:gd name="T57" fmla="*/ 0 h 170"/>
                  <a:gd name="T58" fmla="*/ 0 w 172"/>
                  <a:gd name="T59" fmla="*/ 0 h 170"/>
                  <a:gd name="T60" fmla="*/ 0 w 172"/>
                  <a:gd name="T61" fmla="*/ 0 h 170"/>
                  <a:gd name="T62" fmla="*/ 0 w 172"/>
                  <a:gd name="T63" fmla="*/ 0 h 170"/>
                  <a:gd name="T64" fmla="*/ 0 w 172"/>
                  <a:gd name="T65" fmla="*/ 0 h 17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72"/>
                  <a:gd name="T100" fmla="*/ 0 h 170"/>
                  <a:gd name="T101" fmla="*/ 172 w 172"/>
                  <a:gd name="T102" fmla="*/ 170 h 17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72" h="170">
                    <a:moveTo>
                      <a:pt x="172" y="84"/>
                    </a:moveTo>
                    <a:lnTo>
                      <a:pt x="170" y="67"/>
                    </a:lnTo>
                    <a:lnTo>
                      <a:pt x="166" y="51"/>
                    </a:lnTo>
                    <a:lnTo>
                      <a:pt x="156" y="37"/>
                    </a:lnTo>
                    <a:lnTo>
                      <a:pt x="146" y="24"/>
                    </a:lnTo>
                    <a:lnTo>
                      <a:pt x="133" y="14"/>
                    </a:lnTo>
                    <a:lnTo>
                      <a:pt x="119" y="6"/>
                    </a:lnTo>
                    <a:lnTo>
                      <a:pt x="103" y="2"/>
                    </a:lnTo>
                    <a:lnTo>
                      <a:pt x="86" y="0"/>
                    </a:lnTo>
                    <a:lnTo>
                      <a:pt x="68" y="2"/>
                    </a:lnTo>
                    <a:lnTo>
                      <a:pt x="52" y="6"/>
                    </a:lnTo>
                    <a:lnTo>
                      <a:pt x="39" y="14"/>
                    </a:lnTo>
                    <a:lnTo>
                      <a:pt x="25" y="24"/>
                    </a:lnTo>
                    <a:lnTo>
                      <a:pt x="15" y="37"/>
                    </a:lnTo>
                    <a:lnTo>
                      <a:pt x="7" y="51"/>
                    </a:lnTo>
                    <a:lnTo>
                      <a:pt x="2" y="67"/>
                    </a:lnTo>
                    <a:lnTo>
                      <a:pt x="0" y="84"/>
                    </a:lnTo>
                    <a:lnTo>
                      <a:pt x="2" y="102"/>
                    </a:lnTo>
                    <a:lnTo>
                      <a:pt x="7" y="118"/>
                    </a:lnTo>
                    <a:lnTo>
                      <a:pt x="15" y="133"/>
                    </a:lnTo>
                    <a:lnTo>
                      <a:pt x="25" y="145"/>
                    </a:lnTo>
                    <a:lnTo>
                      <a:pt x="39" y="157"/>
                    </a:lnTo>
                    <a:lnTo>
                      <a:pt x="52" y="165"/>
                    </a:lnTo>
                    <a:lnTo>
                      <a:pt x="68" y="168"/>
                    </a:lnTo>
                    <a:lnTo>
                      <a:pt x="86" y="170"/>
                    </a:lnTo>
                    <a:lnTo>
                      <a:pt x="103" y="168"/>
                    </a:lnTo>
                    <a:lnTo>
                      <a:pt x="119" y="165"/>
                    </a:lnTo>
                    <a:lnTo>
                      <a:pt x="133" y="157"/>
                    </a:lnTo>
                    <a:lnTo>
                      <a:pt x="146" y="145"/>
                    </a:lnTo>
                    <a:lnTo>
                      <a:pt x="156" y="133"/>
                    </a:lnTo>
                    <a:lnTo>
                      <a:pt x="166" y="118"/>
                    </a:lnTo>
                    <a:lnTo>
                      <a:pt x="170" y="102"/>
                    </a:lnTo>
                    <a:lnTo>
                      <a:pt x="172" y="84"/>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376" name="Freeform 101"/>
              <p:cNvSpPr>
                <a:spLocks/>
              </p:cNvSpPr>
              <p:nvPr/>
            </p:nvSpPr>
            <p:spPr bwMode="auto">
              <a:xfrm>
                <a:off x="2293" y="2498"/>
                <a:ext cx="66" cy="66"/>
              </a:xfrm>
              <a:custGeom>
                <a:avLst/>
                <a:gdLst>
                  <a:gd name="T0" fmla="*/ 0 w 171"/>
                  <a:gd name="T1" fmla="*/ 0 h 170"/>
                  <a:gd name="T2" fmla="*/ 0 w 171"/>
                  <a:gd name="T3" fmla="*/ 0 h 170"/>
                  <a:gd name="T4" fmla="*/ 0 w 171"/>
                  <a:gd name="T5" fmla="*/ 0 h 170"/>
                  <a:gd name="T6" fmla="*/ 0 w 171"/>
                  <a:gd name="T7" fmla="*/ 0 h 170"/>
                  <a:gd name="T8" fmla="*/ 0 w 171"/>
                  <a:gd name="T9" fmla="*/ 0 h 170"/>
                  <a:gd name="T10" fmla="*/ 0 w 171"/>
                  <a:gd name="T11" fmla="*/ 0 h 170"/>
                  <a:gd name="T12" fmla="*/ 0 w 171"/>
                  <a:gd name="T13" fmla="*/ 0 h 170"/>
                  <a:gd name="T14" fmla="*/ 0 w 171"/>
                  <a:gd name="T15" fmla="*/ 0 h 170"/>
                  <a:gd name="T16" fmla="*/ 0 w 171"/>
                  <a:gd name="T17" fmla="*/ 0 h 170"/>
                  <a:gd name="T18" fmla="*/ 0 w 171"/>
                  <a:gd name="T19" fmla="*/ 0 h 170"/>
                  <a:gd name="T20" fmla="*/ 0 w 171"/>
                  <a:gd name="T21" fmla="*/ 0 h 170"/>
                  <a:gd name="T22" fmla="*/ 0 w 171"/>
                  <a:gd name="T23" fmla="*/ 0 h 170"/>
                  <a:gd name="T24" fmla="*/ 0 w 171"/>
                  <a:gd name="T25" fmla="*/ 0 h 170"/>
                  <a:gd name="T26" fmla="*/ 0 w 171"/>
                  <a:gd name="T27" fmla="*/ 0 h 170"/>
                  <a:gd name="T28" fmla="*/ 0 w 171"/>
                  <a:gd name="T29" fmla="*/ 0 h 170"/>
                  <a:gd name="T30" fmla="*/ 0 w 171"/>
                  <a:gd name="T31" fmla="*/ 0 h 170"/>
                  <a:gd name="T32" fmla="*/ 0 w 171"/>
                  <a:gd name="T33" fmla="*/ 0 h 170"/>
                  <a:gd name="T34" fmla="*/ 0 w 171"/>
                  <a:gd name="T35" fmla="*/ 0 h 170"/>
                  <a:gd name="T36" fmla="*/ 0 w 171"/>
                  <a:gd name="T37" fmla="*/ 0 h 170"/>
                  <a:gd name="T38" fmla="*/ 0 w 171"/>
                  <a:gd name="T39" fmla="*/ 0 h 170"/>
                  <a:gd name="T40" fmla="*/ 0 w 171"/>
                  <a:gd name="T41" fmla="*/ 0 h 170"/>
                  <a:gd name="T42" fmla="*/ 0 w 171"/>
                  <a:gd name="T43" fmla="*/ 0 h 170"/>
                  <a:gd name="T44" fmla="*/ 0 w 171"/>
                  <a:gd name="T45" fmla="*/ 0 h 170"/>
                  <a:gd name="T46" fmla="*/ 0 w 171"/>
                  <a:gd name="T47" fmla="*/ 0 h 170"/>
                  <a:gd name="T48" fmla="*/ 0 w 171"/>
                  <a:gd name="T49" fmla="*/ 0 h 170"/>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71"/>
                  <a:gd name="T76" fmla="*/ 0 h 170"/>
                  <a:gd name="T77" fmla="*/ 171 w 171"/>
                  <a:gd name="T78" fmla="*/ 170 h 170"/>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71" h="170">
                    <a:moveTo>
                      <a:pt x="159" y="43"/>
                    </a:moveTo>
                    <a:lnTo>
                      <a:pt x="149" y="29"/>
                    </a:lnTo>
                    <a:lnTo>
                      <a:pt x="137" y="17"/>
                    </a:lnTo>
                    <a:lnTo>
                      <a:pt x="122" y="9"/>
                    </a:lnTo>
                    <a:lnTo>
                      <a:pt x="106" y="4"/>
                    </a:lnTo>
                    <a:lnTo>
                      <a:pt x="90" y="0"/>
                    </a:lnTo>
                    <a:lnTo>
                      <a:pt x="75" y="0"/>
                    </a:lnTo>
                    <a:lnTo>
                      <a:pt x="57" y="4"/>
                    </a:lnTo>
                    <a:lnTo>
                      <a:pt x="42" y="11"/>
                    </a:lnTo>
                    <a:lnTo>
                      <a:pt x="16" y="33"/>
                    </a:lnTo>
                    <a:lnTo>
                      <a:pt x="2" y="62"/>
                    </a:lnTo>
                    <a:lnTo>
                      <a:pt x="0" y="96"/>
                    </a:lnTo>
                    <a:lnTo>
                      <a:pt x="10" y="127"/>
                    </a:lnTo>
                    <a:lnTo>
                      <a:pt x="20" y="140"/>
                    </a:lnTo>
                    <a:lnTo>
                      <a:pt x="34" y="152"/>
                    </a:lnTo>
                    <a:lnTo>
                      <a:pt x="47" y="162"/>
                    </a:lnTo>
                    <a:lnTo>
                      <a:pt x="63" y="168"/>
                    </a:lnTo>
                    <a:lnTo>
                      <a:pt x="79" y="170"/>
                    </a:lnTo>
                    <a:lnTo>
                      <a:pt x="96" y="170"/>
                    </a:lnTo>
                    <a:lnTo>
                      <a:pt x="112" y="168"/>
                    </a:lnTo>
                    <a:lnTo>
                      <a:pt x="128" y="160"/>
                    </a:lnTo>
                    <a:lnTo>
                      <a:pt x="153" y="137"/>
                    </a:lnTo>
                    <a:lnTo>
                      <a:pt x="167" y="107"/>
                    </a:lnTo>
                    <a:lnTo>
                      <a:pt x="171" y="74"/>
                    </a:lnTo>
                    <a:lnTo>
                      <a:pt x="159" y="43"/>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377" name="Freeform 102"/>
              <p:cNvSpPr>
                <a:spLocks/>
              </p:cNvSpPr>
              <p:nvPr/>
            </p:nvSpPr>
            <p:spPr bwMode="auto">
              <a:xfrm>
                <a:off x="2399" y="2608"/>
                <a:ext cx="65" cy="67"/>
              </a:xfrm>
              <a:custGeom>
                <a:avLst/>
                <a:gdLst>
                  <a:gd name="T0" fmla="*/ 0 w 171"/>
                  <a:gd name="T1" fmla="*/ 0 h 172"/>
                  <a:gd name="T2" fmla="*/ 0 w 171"/>
                  <a:gd name="T3" fmla="*/ 0 h 172"/>
                  <a:gd name="T4" fmla="*/ 0 w 171"/>
                  <a:gd name="T5" fmla="*/ 0 h 172"/>
                  <a:gd name="T6" fmla="*/ 0 w 171"/>
                  <a:gd name="T7" fmla="*/ 0 h 172"/>
                  <a:gd name="T8" fmla="*/ 0 w 171"/>
                  <a:gd name="T9" fmla="*/ 0 h 172"/>
                  <a:gd name="T10" fmla="*/ 0 w 171"/>
                  <a:gd name="T11" fmla="*/ 0 h 172"/>
                  <a:gd name="T12" fmla="*/ 0 w 171"/>
                  <a:gd name="T13" fmla="*/ 0 h 172"/>
                  <a:gd name="T14" fmla="*/ 0 w 171"/>
                  <a:gd name="T15" fmla="*/ 0 h 172"/>
                  <a:gd name="T16" fmla="*/ 0 w 171"/>
                  <a:gd name="T17" fmla="*/ 0 h 172"/>
                  <a:gd name="T18" fmla="*/ 0 w 171"/>
                  <a:gd name="T19" fmla="*/ 0 h 172"/>
                  <a:gd name="T20" fmla="*/ 0 w 171"/>
                  <a:gd name="T21" fmla="*/ 0 h 172"/>
                  <a:gd name="T22" fmla="*/ 0 w 171"/>
                  <a:gd name="T23" fmla="*/ 0 h 172"/>
                  <a:gd name="T24" fmla="*/ 0 w 171"/>
                  <a:gd name="T25" fmla="*/ 0 h 172"/>
                  <a:gd name="T26" fmla="*/ 0 w 171"/>
                  <a:gd name="T27" fmla="*/ 0 h 172"/>
                  <a:gd name="T28" fmla="*/ 0 w 171"/>
                  <a:gd name="T29" fmla="*/ 0 h 172"/>
                  <a:gd name="T30" fmla="*/ 0 w 171"/>
                  <a:gd name="T31" fmla="*/ 0 h 172"/>
                  <a:gd name="T32" fmla="*/ 0 w 171"/>
                  <a:gd name="T33" fmla="*/ 0 h 172"/>
                  <a:gd name="T34" fmla="*/ 0 w 171"/>
                  <a:gd name="T35" fmla="*/ 0 h 172"/>
                  <a:gd name="T36" fmla="*/ 0 w 171"/>
                  <a:gd name="T37" fmla="*/ 0 h 172"/>
                  <a:gd name="T38" fmla="*/ 0 w 171"/>
                  <a:gd name="T39" fmla="*/ 0 h 172"/>
                  <a:gd name="T40" fmla="*/ 0 w 171"/>
                  <a:gd name="T41" fmla="*/ 0 h 172"/>
                  <a:gd name="T42" fmla="*/ 0 w 171"/>
                  <a:gd name="T43" fmla="*/ 0 h 172"/>
                  <a:gd name="T44" fmla="*/ 0 w 171"/>
                  <a:gd name="T45" fmla="*/ 0 h 172"/>
                  <a:gd name="T46" fmla="*/ 0 w 171"/>
                  <a:gd name="T47" fmla="*/ 0 h 172"/>
                  <a:gd name="T48" fmla="*/ 0 w 171"/>
                  <a:gd name="T49" fmla="*/ 0 h 17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71"/>
                  <a:gd name="T76" fmla="*/ 0 h 172"/>
                  <a:gd name="T77" fmla="*/ 171 w 171"/>
                  <a:gd name="T78" fmla="*/ 172 h 17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71" h="172">
                    <a:moveTo>
                      <a:pt x="129" y="12"/>
                    </a:moveTo>
                    <a:lnTo>
                      <a:pt x="114" y="4"/>
                    </a:lnTo>
                    <a:lnTo>
                      <a:pt x="96" y="0"/>
                    </a:lnTo>
                    <a:lnTo>
                      <a:pt x="81" y="0"/>
                    </a:lnTo>
                    <a:lnTo>
                      <a:pt x="65" y="4"/>
                    </a:lnTo>
                    <a:lnTo>
                      <a:pt x="49" y="10"/>
                    </a:lnTo>
                    <a:lnTo>
                      <a:pt x="34" y="18"/>
                    </a:lnTo>
                    <a:lnTo>
                      <a:pt x="22" y="30"/>
                    </a:lnTo>
                    <a:lnTo>
                      <a:pt x="12" y="43"/>
                    </a:lnTo>
                    <a:lnTo>
                      <a:pt x="0" y="77"/>
                    </a:lnTo>
                    <a:lnTo>
                      <a:pt x="4" y="108"/>
                    </a:lnTo>
                    <a:lnTo>
                      <a:pt x="18" y="139"/>
                    </a:lnTo>
                    <a:lnTo>
                      <a:pt x="43" y="161"/>
                    </a:lnTo>
                    <a:lnTo>
                      <a:pt x="59" y="168"/>
                    </a:lnTo>
                    <a:lnTo>
                      <a:pt x="75" y="172"/>
                    </a:lnTo>
                    <a:lnTo>
                      <a:pt x="92" y="172"/>
                    </a:lnTo>
                    <a:lnTo>
                      <a:pt x="108" y="168"/>
                    </a:lnTo>
                    <a:lnTo>
                      <a:pt x="124" y="163"/>
                    </a:lnTo>
                    <a:lnTo>
                      <a:pt x="137" y="155"/>
                    </a:lnTo>
                    <a:lnTo>
                      <a:pt x="151" y="143"/>
                    </a:lnTo>
                    <a:lnTo>
                      <a:pt x="161" y="129"/>
                    </a:lnTo>
                    <a:lnTo>
                      <a:pt x="171" y="96"/>
                    </a:lnTo>
                    <a:lnTo>
                      <a:pt x="169" y="65"/>
                    </a:lnTo>
                    <a:lnTo>
                      <a:pt x="155" y="34"/>
                    </a:lnTo>
                    <a:lnTo>
                      <a:pt x="129" y="12"/>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378" name="Freeform 103"/>
              <p:cNvSpPr>
                <a:spLocks/>
              </p:cNvSpPr>
              <p:nvPr/>
            </p:nvSpPr>
            <p:spPr bwMode="auto">
              <a:xfrm>
                <a:off x="2545" y="2651"/>
                <a:ext cx="67" cy="66"/>
              </a:xfrm>
              <a:custGeom>
                <a:avLst/>
                <a:gdLst>
                  <a:gd name="T0" fmla="*/ 0 w 170"/>
                  <a:gd name="T1" fmla="*/ 0 h 170"/>
                  <a:gd name="T2" fmla="*/ 0 w 170"/>
                  <a:gd name="T3" fmla="*/ 0 h 170"/>
                  <a:gd name="T4" fmla="*/ 0 w 170"/>
                  <a:gd name="T5" fmla="*/ 0 h 170"/>
                  <a:gd name="T6" fmla="*/ 0 w 170"/>
                  <a:gd name="T7" fmla="*/ 0 h 170"/>
                  <a:gd name="T8" fmla="*/ 0 w 170"/>
                  <a:gd name="T9" fmla="*/ 0 h 170"/>
                  <a:gd name="T10" fmla="*/ 0 w 170"/>
                  <a:gd name="T11" fmla="*/ 0 h 170"/>
                  <a:gd name="T12" fmla="*/ 0 w 170"/>
                  <a:gd name="T13" fmla="*/ 0 h 170"/>
                  <a:gd name="T14" fmla="*/ 0 w 170"/>
                  <a:gd name="T15" fmla="*/ 0 h 170"/>
                  <a:gd name="T16" fmla="*/ 0 w 170"/>
                  <a:gd name="T17" fmla="*/ 0 h 170"/>
                  <a:gd name="T18" fmla="*/ 0 w 170"/>
                  <a:gd name="T19" fmla="*/ 0 h 170"/>
                  <a:gd name="T20" fmla="*/ 0 w 170"/>
                  <a:gd name="T21" fmla="*/ 0 h 170"/>
                  <a:gd name="T22" fmla="*/ 0 w 170"/>
                  <a:gd name="T23" fmla="*/ 0 h 170"/>
                  <a:gd name="T24" fmla="*/ 0 w 170"/>
                  <a:gd name="T25" fmla="*/ 0 h 170"/>
                  <a:gd name="T26" fmla="*/ 0 w 170"/>
                  <a:gd name="T27" fmla="*/ 0 h 170"/>
                  <a:gd name="T28" fmla="*/ 0 w 170"/>
                  <a:gd name="T29" fmla="*/ 0 h 170"/>
                  <a:gd name="T30" fmla="*/ 0 w 170"/>
                  <a:gd name="T31" fmla="*/ 0 h 170"/>
                  <a:gd name="T32" fmla="*/ 0 w 170"/>
                  <a:gd name="T33" fmla="*/ 0 h 170"/>
                  <a:gd name="T34" fmla="*/ 0 w 170"/>
                  <a:gd name="T35" fmla="*/ 0 h 170"/>
                  <a:gd name="T36" fmla="*/ 0 w 170"/>
                  <a:gd name="T37" fmla="*/ 0 h 170"/>
                  <a:gd name="T38" fmla="*/ 0 w 170"/>
                  <a:gd name="T39" fmla="*/ 0 h 170"/>
                  <a:gd name="T40" fmla="*/ 0 w 170"/>
                  <a:gd name="T41" fmla="*/ 0 h 170"/>
                  <a:gd name="T42" fmla="*/ 0 w 170"/>
                  <a:gd name="T43" fmla="*/ 0 h 170"/>
                  <a:gd name="T44" fmla="*/ 0 w 170"/>
                  <a:gd name="T45" fmla="*/ 0 h 170"/>
                  <a:gd name="T46" fmla="*/ 0 w 170"/>
                  <a:gd name="T47" fmla="*/ 0 h 170"/>
                  <a:gd name="T48" fmla="*/ 0 w 170"/>
                  <a:gd name="T49" fmla="*/ 0 h 170"/>
                  <a:gd name="T50" fmla="*/ 0 w 170"/>
                  <a:gd name="T51" fmla="*/ 0 h 170"/>
                  <a:gd name="T52" fmla="*/ 0 w 170"/>
                  <a:gd name="T53" fmla="*/ 0 h 170"/>
                  <a:gd name="T54" fmla="*/ 0 w 170"/>
                  <a:gd name="T55" fmla="*/ 0 h 170"/>
                  <a:gd name="T56" fmla="*/ 0 w 170"/>
                  <a:gd name="T57" fmla="*/ 0 h 170"/>
                  <a:gd name="T58" fmla="*/ 0 w 170"/>
                  <a:gd name="T59" fmla="*/ 0 h 170"/>
                  <a:gd name="T60" fmla="*/ 0 w 170"/>
                  <a:gd name="T61" fmla="*/ 0 h 170"/>
                  <a:gd name="T62" fmla="*/ 0 w 170"/>
                  <a:gd name="T63" fmla="*/ 0 h 170"/>
                  <a:gd name="T64" fmla="*/ 0 w 170"/>
                  <a:gd name="T65" fmla="*/ 0 h 17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70"/>
                  <a:gd name="T100" fmla="*/ 0 h 170"/>
                  <a:gd name="T101" fmla="*/ 170 w 170"/>
                  <a:gd name="T102" fmla="*/ 170 h 17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70" h="170">
                    <a:moveTo>
                      <a:pt x="84" y="0"/>
                    </a:moveTo>
                    <a:lnTo>
                      <a:pt x="66" y="2"/>
                    </a:lnTo>
                    <a:lnTo>
                      <a:pt x="51" y="6"/>
                    </a:lnTo>
                    <a:lnTo>
                      <a:pt x="37" y="15"/>
                    </a:lnTo>
                    <a:lnTo>
                      <a:pt x="25" y="25"/>
                    </a:lnTo>
                    <a:lnTo>
                      <a:pt x="14" y="39"/>
                    </a:lnTo>
                    <a:lnTo>
                      <a:pt x="6" y="53"/>
                    </a:lnTo>
                    <a:lnTo>
                      <a:pt x="2" y="68"/>
                    </a:lnTo>
                    <a:lnTo>
                      <a:pt x="0" y="86"/>
                    </a:lnTo>
                    <a:lnTo>
                      <a:pt x="2" y="103"/>
                    </a:lnTo>
                    <a:lnTo>
                      <a:pt x="6" y="119"/>
                    </a:lnTo>
                    <a:lnTo>
                      <a:pt x="14" y="133"/>
                    </a:lnTo>
                    <a:lnTo>
                      <a:pt x="25" y="145"/>
                    </a:lnTo>
                    <a:lnTo>
                      <a:pt x="37" y="156"/>
                    </a:lnTo>
                    <a:lnTo>
                      <a:pt x="51" y="164"/>
                    </a:lnTo>
                    <a:lnTo>
                      <a:pt x="66" y="168"/>
                    </a:lnTo>
                    <a:lnTo>
                      <a:pt x="84" y="170"/>
                    </a:lnTo>
                    <a:lnTo>
                      <a:pt x="102" y="168"/>
                    </a:lnTo>
                    <a:lnTo>
                      <a:pt x="117" y="164"/>
                    </a:lnTo>
                    <a:lnTo>
                      <a:pt x="131" y="156"/>
                    </a:lnTo>
                    <a:lnTo>
                      <a:pt x="145" y="145"/>
                    </a:lnTo>
                    <a:lnTo>
                      <a:pt x="154" y="133"/>
                    </a:lnTo>
                    <a:lnTo>
                      <a:pt x="164" y="119"/>
                    </a:lnTo>
                    <a:lnTo>
                      <a:pt x="168" y="103"/>
                    </a:lnTo>
                    <a:lnTo>
                      <a:pt x="170" y="86"/>
                    </a:lnTo>
                    <a:lnTo>
                      <a:pt x="168" y="68"/>
                    </a:lnTo>
                    <a:lnTo>
                      <a:pt x="164" y="53"/>
                    </a:lnTo>
                    <a:lnTo>
                      <a:pt x="154" y="39"/>
                    </a:lnTo>
                    <a:lnTo>
                      <a:pt x="145" y="25"/>
                    </a:lnTo>
                    <a:lnTo>
                      <a:pt x="131" y="15"/>
                    </a:lnTo>
                    <a:lnTo>
                      <a:pt x="117" y="6"/>
                    </a:lnTo>
                    <a:lnTo>
                      <a:pt x="102" y="2"/>
                    </a:lnTo>
                    <a:lnTo>
                      <a:pt x="84"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379" name="Freeform 104"/>
              <p:cNvSpPr>
                <a:spLocks/>
              </p:cNvSpPr>
              <p:nvPr/>
            </p:nvSpPr>
            <p:spPr bwMode="auto">
              <a:xfrm>
                <a:off x="2694" y="2615"/>
                <a:ext cx="66" cy="66"/>
              </a:xfrm>
              <a:custGeom>
                <a:avLst/>
                <a:gdLst>
                  <a:gd name="T0" fmla="*/ 0 w 170"/>
                  <a:gd name="T1" fmla="*/ 0 h 172"/>
                  <a:gd name="T2" fmla="*/ 0 w 170"/>
                  <a:gd name="T3" fmla="*/ 0 h 172"/>
                  <a:gd name="T4" fmla="*/ 0 w 170"/>
                  <a:gd name="T5" fmla="*/ 0 h 172"/>
                  <a:gd name="T6" fmla="*/ 0 w 170"/>
                  <a:gd name="T7" fmla="*/ 0 h 172"/>
                  <a:gd name="T8" fmla="*/ 0 w 170"/>
                  <a:gd name="T9" fmla="*/ 0 h 172"/>
                  <a:gd name="T10" fmla="*/ 0 w 170"/>
                  <a:gd name="T11" fmla="*/ 0 h 172"/>
                  <a:gd name="T12" fmla="*/ 0 w 170"/>
                  <a:gd name="T13" fmla="*/ 0 h 172"/>
                  <a:gd name="T14" fmla="*/ 0 w 170"/>
                  <a:gd name="T15" fmla="*/ 0 h 172"/>
                  <a:gd name="T16" fmla="*/ 0 w 170"/>
                  <a:gd name="T17" fmla="*/ 0 h 172"/>
                  <a:gd name="T18" fmla="*/ 0 w 170"/>
                  <a:gd name="T19" fmla="*/ 0 h 172"/>
                  <a:gd name="T20" fmla="*/ 0 w 170"/>
                  <a:gd name="T21" fmla="*/ 0 h 172"/>
                  <a:gd name="T22" fmla="*/ 0 w 170"/>
                  <a:gd name="T23" fmla="*/ 0 h 172"/>
                  <a:gd name="T24" fmla="*/ 0 w 170"/>
                  <a:gd name="T25" fmla="*/ 0 h 172"/>
                  <a:gd name="T26" fmla="*/ 0 w 170"/>
                  <a:gd name="T27" fmla="*/ 0 h 172"/>
                  <a:gd name="T28" fmla="*/ 0 w 170"/>
                  <a:gd name="T29" fmla="*/ 0 h 172"/>
                  <a:gd name="T30" fmla="*/ 0 w 170"/>
                  <a:gd name="T31" fmla="*/ 0 h 172"/>
                  <a:gd name="T32" fmla="*/ 0 w 170"/>
                  <a:gd name="T33" fmla="*/ 0 h 172"/>
                  <a:gd name="T34" fmla="*/ 0 w 170"/>
                  <a:gd name="T35" fmla="*/ 0 h 172"/>
                  <a:gd name="T36" fmla="*/ 0 w 170"/>
                  <a:gd name="T37" fmla="*/ 0 h 172"/>
                  <a:gd name="T38" fmla="*/ 0 w 170"/>
                  <a:gd name="T39" fmla="*/ 0 h 172"/>
                  <a:gd name="T40" fmla="*/ 0 w 170"/>
                  <a:gd name="T41" fmla="*/ 0 h 172"/>
                  <a:gd name="T42" fmla="*/ 0 w 170"/>
                  <a:gd name="T43" fmla="*/ 0 h 172"/>
                  <a:gd name="T44" fmla="*/ 0 w 170"/>
                  <a:gd name="T45" fmla="*/ 0 h 172"/>
                  <a:gd name="T46" fmla="*/ 0 w 170"/>
                  <a:gd name="T47" fmla="*/ 0 h 172"/>
                  <a:gd name="T48" fmla="*/ 0 w 170"/>
                  <a:gd name="T49" fmla="*/ 0 h 17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70"/>
                  <a:gd name="T76" fmla="*/ 0 h 172"/>
                  <a:gd name="T77" fmla="*/ 170 w 170"/>
                  <a:gd name="T78" fmla="*/ 172 h 17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70" h="172">
                    <a:moveTo>
                      <a:pt x="43" y="12"/>
                    </a:moveTo>
                    <a:lnTo>
                      <a:pt x="18" y="33"/>
                    </a:lnTo>
                    <a:lnTo>
                      <a:pt x="4" y="64"/>
                    </a:lnTo>
                    <a:lnTo>
                      <a:pt x="0" y="96"/>
                    </a:lnTo>
                    <a:lnTo>
                      <a:pt x="12" y="129"/>
                    </a:lnTo>
                    <a:lnTo>
                      <a:pt x="22" y="143"/>
                    </a:lnTo>
                    <a:lnTo>
                      <a:pt x="33" y="154"/>
                    </a:lnTo>
                    <a:lnTo>
                      <a:pt x="47" y="162"/>
                    </a:lnTo>
                    <a:lnTo>
                      <a:pt x="63" y="168"/>
                    </a:lnTo>
                    <a:lnTo>
                      <a:pt x="78" y="172"/>
                    </a:lnTo>
                    <a:lnTo>
                      <a:pt x="96" y="172"/>
                    </a:lnTo>
                    <a:lnTo>
                      <a:pt x="112" y="168"/>
                    </a:lnTo>
                    <a:lnTo>
                      <a:pt x="127" y="160"/>
                    </a:lnTo>
                    <a:lnTo>
                      <a:pt x="153" y="139"/>
                    </a:lnTo>
                    <a:lnTo>
                      <a:pt x="166" y="107"/>
                    </a:lnTo>
                    <a:lnTo>
                      <a:pt x="170" y="76"/>
                    </a:lnTo>
                    <a:lnTo>
                      <a:pt x="159" y="43"/>
                    </a:lnTo>
                    <a:lnTo>
                      <a:pt x="149" y="29"/>
                    </a:lnTo>
                    <a:lnTo>
                      <a:pt x="137" y="17"/>
                    </a:lnTo>
                    <a:lnTo>
                      <a:pt x="123" y="10"/>
                    </a:lnTo>
                    <a:lnTo>
                      <a:pt x="108" y="4"/>
                    </a:lnTo>
                    <a:lnTo>
                      <a:pt x="92" y="0"/>
                    </a:lnTo>
                    <a:lnTo>
                      <a:pt x="75" y="0"/>
                    </a:lnTo>
                    <a:lnTo>
                      <a:pt x="59" y="4"/>
                    </a:lnTo>
                    <a:lnTo>
                      <a:pt x="43" y="12"/>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380" name="Freeform 105"/>
              <p:cNvSpPr>
                <a:spLocks/>
              </p:cNvSpPr>
              <p:nvPr/>
            </p:nvSpPr>
            <p:spPr bwMode="auto">
              <a:xfrm>
                <a:off x="2805" y="2509"/>
                <a:ext cx="65" cy="68"/>
              </a:xfrm>
              <a:custGeom>
                <a:avLst/>
                <a:gdLst>
                  <a:gd name="T0" fmla="*/ 0 w 170"/>
                  <a:gd name="T1" fmla="*/ 0 h 172"/>
                  <a:gd name="T2" fmla="*/ 0 w 170"/>
                  <a:gd name="T3" fmla="*/ 0 h 172"/>
                  <a:gd name="T4" fmla="*/ 0 w 170"/>
                  <a:gd name="T5" fmla="*/ 0 h 172"/>
                  <a:gd name="T6" fmla="*/ 0 w 170"/>
                  <a:gd name="T7" fmla="*/ 0 h 172"/>
                  <a:gd name="T8" fmla="*/ 0 w 170"/>
                  <a:gd name="T9" fmla="*/ 0 h 172"/>
                  <a:gd name="T10" fmla="*/ 0 w 170"/>
                  <a:gd name="T11" fmla="*/ 0 h 172"/>
                  <a:gd name="T12" fmla="*/ 0 w 170"/>
                  <a:gd name="T13" fmla="*/ 0 h 172"/>
                  <a:gd name="T14" fmla="*/ 0 w 170"/>
                  <a:gd name="T15" fmla="*/ 0 h 172"/>
                  <a:gd name="T16" fmla="*/ 0 w 170"/>
                  <a:gd name="T17" fmla="*/ 0 h 172"/>
                  <a:gd name="T18" fmla="*/ 0 w 170"/>
                  <a:gd name="T19" fmla="*/ 0 h 172"/>
                  <a:gd name="T20" fmla="*/ 0 w 170"/>
                  <a:gd name="T21" fmla="*/ 0 h 172"/>
                  <a:gd name="T22" fmla="*/ 0 w 170"/>
                  <a:gd name="T23" fmla="*/ 0 h 172"/>
                  <a:gd name="T24" fmla="*/ 0 w 170"/>
                  <a:gd name="T25" fmla="*/ 0 h 172"/>
                  <a:gd name="T26" fmla="*/ 0 w 170"/>
                  <a:gd name="T27" fmla="*/ 0 h 172"/>
                  <a:gd name="T28" fmla="*/ 0 w 170"/>
                  <a:gd name="T29" fmla="*/ 0 h 172"/>
                  <a:gd name="T30" fmla="*/ 0 w 170"/>
                  <a:gd name="T31" fmla="*/ 0 h 172"/>
                  <a:gd name="T32" fmla="*/ 0 w 170"/>
                  <a:gd name="T33" fmla="*/ 0 h 172"/>
                  <a:gd name="T34" fmla="*/ 0 w 170"/>
                  <a:gd name="T35" fmla="*/ 0 h 172"/>
                  <a:gd name="T36" fmla="*/ 0 w 170"/>
                  <a:gd name="T37" fmla="*/ 0 h 172"/>
                  <a:gd name="T38" fmla="*/ 0 w 170"/>
                  <a:gd name="T39" fmla="*/ 0 h 172"/>
                  <a:gd name="T40" fmla="*/ 0 w 170"/>
                  <a:gd name="T41" fmla="*/ 0 h 172"/>
                  <a:gd name="T42" fmla="*/ 0 w 170"/>
                  <a:gd name="T43" fmla="*/ 0 h 172"/>
                  <a:gd name="T44" fmla="*/ 0 w 170"/>
                  <a:gd name="T45" fmla="*/ 0 h 172"/>
                  <a:gd name="T46" fmla="*/ 0 w 170"/>
                  <a:gd name="T47" fmla="*/ 0 h 172"/>
                  <a:gd name="T48" fmla="*/ 0 w 170"/>
                  <a:gd name="T49" fmla="*/ 0 h 17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70"/>
                  <a:gd name="T76" fmla="*/ 0 h 172"/>
                  <a:gd name="T77" fmla="*/ 170 w 170"/>
                  <a:gd name="T78" fmla="*/ 172 h 17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70" h="172">
                    <a:moveTo>
                      <a:pt x="12" y="43"/>
                    </a:moveTo>
                    <a:lnTo>
                      <a:pt x="0" y="76"/>
                    </a:lnTo>
                    <a:lnTo>
                      <a:pt x="4" y="108"/>
                    </a:lnTo>
                    <a:lnTo>
                      <a:pt x="17" y="139"/>
                    </a:lnTo>
                    <a:lnTo>
                      <a:pt x="43" y="160"/>
                    </a:lnTo>
                    <a:lnTo>
                      <a:pt x="58" y="168"/>
                    </a:lnTo>
                    <a:lnTo>
                      <a:pt x="74" y="172"/>
                    </a:lnTo>
                    <a:lnTo>
                      <a:pt x="92" y="172"/>
                    </a:lnTo>
                    <a:lnTo>
                      <a:pt x="107" y="168"/>
                    </a:lnTo>
                    <a:lnTo>
                      <a:pt x="123" y="162"/>
                    </a:lnTo>
                    <a:lnTo>
                      <a:pt x="137" y="154"/>
                    </a:lnTo>
                    <a:lnTo>
                      <a:pt x="150" y="143"/>
                    </a:lnTo>
                    <a:lnTo>
                      <a:pt x="160" y="129"/>
                    </a:lnTo>
                    <a:lnTo>
                      <a:pt x="170" y="96"/>
                    </a:lnTo>
                    <a:lnTo>
                      <a:pt x="168" y="65"/>
                    </a:lnTo>
                    <a:lnTo>
                      <a:pt x="154" y="33"/>
                    </a:lnTo>
                    <a:lnTo>
                      <a:pt x="129" y="12"/>
                    </a:lnTo>
                    <a:lnTo>
                      <a:pt x="113" y="4"/>
                    </a:lnTo>
                    <a:lnTo>
                      <a:pt x="96" y="0"/>
                    </a:lnTo>
                    <a:lnTo>
                      <a:pt x="80" y="0"/>
                    </a:lnTo>
                    <a:lnTo>
                      <a:pt x="64" y="4"/>
                    </a:lnTo>
                    <a:lnTo>
                      <a:pt x="49" y="10"/>
                    </a:lnTo>
                    <a:lnTo>
                      <a:pt x="33" y="18"/>
                    </a:lnTo>
                    <a:lnTo>
                      <a:pt x="21" y="29"/>
                    </a:lnTo>
                    <a:lnTo>
                      <a:pt x="12" y="43"/>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381" name="Freeform 106"/>
              <p:cNvSpPr>
                <a:spLocks/>
              </p:cNvSpPr>
              <p:nvPr/>
            </p:nvSpPr>
            <p:spPr bwMode="auto">
              <a:xfrm>
                <a:off x="2848" y="2363"/>
                <a:ext cx="66" cy="67"/>
              </a:xfrm>
              <a:custGeom>
                <a:avLst/>
                <a:gdLst>
                  <a:gd name="T0" fmla="*/ 0 w 170"/>
                  <a:gd name="T1" fmla="*/ 0 h 173"/>
                  <a:gd name="T2" fmla="*/ 0 w 170"/>
                  <a:gd name="T3" fmla="*/ 0 h 173"/>
                  <a:gd name="T4" fmla="*/ 0 w 170"/>
                  <a:gd name="T5" fmla="*/ 0 h 173"/>
                  <a:gd name="T6" fmla="*/ 0 w 170"/>
                  <a:gd name="T7" fmla="*/ 0 h 173"/>
                  <a:gd name="T8" fmla="*/ 0 w 170"/>
                  <a:gd name="T9" fmla="*/ 0 h 173"/>
                  <a:gd name="T10" fmla="*/ 0 w 170"/>
                  <a:gd name="T11" fmla="*/ 0 h 173"/>
                  <a:gd name="T12" fmla="*/ 0 w 170"/>
                  <a:gd name="T13" fmla="*/ 0 h 173"/>
                  <a:gd name="T14" fmla="*/ 0 w 170"/>
                  <a:gd name="T15" fmla="*/ 0 h 173"/>
                  <a:gd name="T16" fmla="*/ 0 w 170"/>
                  <a:gd name="T17" fmla="*/ 0 h 173"/>
                  <a:gd name="T18" fmla="*/ 0 w 170"/>
                  <a:gd name="T19" fmla="*/ 0 h 173"/>
                  <a:gd name="T20" fmla="*/ 0 w 170"/>
                  <a:gd name="T21" fmla="*/ 0 h 173"/>
                  <a:gd name="T22" fmla="*/ 0 w 170"/>
                  <a:gd name="T23" fmla="*/ 0 h 173"/>
                  <a:gd name="T24" fmla="*/ 0 w 170"/>
                  <a:gd name="T25" fmla="*/ 0 h 173"/>
                  <a:gd name="T26" fmla="*/ 0 w 170"/>
                  <a:gd name="T27" fmla="*/ 0 h 173"/>
                  <a:gd name="T28" fmla="*/ 0 w 170"/>
                  <a:gd name="T29" fmla="*/ 0 h 173"/>
                  <a:gd name="T30" fmla="*/ 0 w 170"/>
                  <a:gd name="T31" fmla="*/ 0 h 173"/>
                  <a:gd name="T32" fmla="*/ 0 w 170"/>
                  <a:gd name="T33" fmla="*/ 0 h 173"/>
                  <a:gd name="T34" fmla="*/ 0 w 170"/>
                  <a:gd name="T35" fmla="*/ 0 h 173"/>
                  <a:gd name="T36" fmla="*/ 0 w 170"/>
                  <a:gd name="T37" fmla="*/ 0 h 173"/>
                  <a:gd name="T38" fmla="*/ 0 w 170"/>
                  <a:gd name="T39" fmla="*/ 0 h 173"/>
                  <a:gd name="T40" fmla="*/ 0 w 170"/>
                  <a:gd name="T41" fmla="*/ 0 h 173"/>
                  <a:gd name="T42" fmla="*/ 0 w 170"/>
                  <a:gd name="T43" fmla="*/ 0 h 173"/>
                  <a:gd name="T44" fmla="*/ 0 w 170"/>
                  <a:gd name="T45" fmla="*/ 0 h 173"/>
                  <a:gd name="T46" fmla="*/ 0 w 170"/>
                  <a:gd name="T47" fmla="*/ 0 h 173"/>
                  <a:gd name="T48" fmla="*/ 0 w 170"/>
                  <a:gd name="T49" fmla="*/ 0 h 173"/>
                  <a:gd name="T50" fmla="*/ 0 w 170"/>
                  <a:gd name="T51" fmla="*/ 0 h 173"/>
                  <a:gd name="T52" fmla="*/ 0 w 170"/>
                  <a:gd name="T53" fmla="*/ 0 h 173"/>
                  <a:gd name="T54" fmla="*/ 0 w 170"/>
                  <a:gd name="T55" fmla="*/ 0 h 173"/>
                  <a:gd name="T56" fmla="*/ 0 w 170"/>
                  <a:gd name="T57" fmla="*/ 0 h 173"/>
                  <a:gd name="T58" fmla="*/ 0 w 170"/>
                  <a:gd name="T59" fmla="*/ 0 h 173"/>
                  <a:gd name="T60" fmla="*/ 0 w 170"/>
                  <a:gd name="T61" fmla="*/ 0 h 173"/>
                  <a:gd name="T62" fmla="*/ 0 w 170"/>
                  <a:gd name="T63" fmla="*/ 0 h 173"/>
                  <a:gd name="T64" fmla="*/ 0 w 170"/>
                  <a:gd name="T65" fmla="*/ 0 h 17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70"/>
                  <a:gd name="T100" fmla="*/ 0 h 173"/>
                  <a:gd name="T101" fmla="*/ 170 w 170"/>
                  <a:gd name="T102" fmla="*/ 173 h 17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70" h="173">
                    <a:moveTo>
                      <a:pt x="0" y="87"/>
                    </a:moveTo>
                    <a:lnTo>
                      <a:pt x="2" y="104"/>
                    </a:lnTo>
                    <a:lnTo>
                      <a:pt x="6" y="120"/>
                    </a:lnTo>
                    <a:lnTo>
                      <a:pt x="14" y="133"/>
                    </a:lnTo>
                    <a:lnTo>
                      <a:pt x="26" y="147"/>
                    </a:lnTo>
                    <a:lnTo>
                      <a:pt x="37" y="157"/>
                    </a:lnTo>
                    <a:lnTo>
                      <a:pt x="53" y="165"/>
                    </a:lnTo>
                    <a:lnTo>
                      <a:pt x="69" y="171"/>
                    </a:lnTo>
                    <a:lnTo>
                      <a:pt x="86" y="173"/>
                    </a:lnTo>
                    <a:lnTo>
                      <a:pt x="104" y="171"/>
                    </a:lnTo>
                    <a:lnTo>
                      <a:pt x="120" y="165"/>
                    </a:lnTo>
                    <a:lnTo>
                      <a:pt x="133" y="157"/>
                    </a:lnTo>
                    <a:lnTo>
                      <a:pt x="147" y="147"/>
                    </a:lnTo>
                    <a:lnTo>
                      <a:pt x="157" y="133"/>
                    </a:lnTo>
                    <a:lnTo>
                      <a:pt x="165" y="120"/>
                    </a:lnTo>
                    <a:lnTo>
                      <a:pt x="169" y="104"/>
                    </a:lnTo>
                    <a:lnTo>
                      <a:pt x="170" y="87"/>
                    </a:lnTo>
                    <a:lnTo>
                      <a:pt x="169" y="69"/>
                    </a:lnTo>
                    <a:lnTo>
                      <a:pt x="165" y="53"/>
                    </a:lnTo>
                    <a:lnTo>
                      <a:pt x="157" y="40"/>
                    </a:lnTo>
                    <a:lnTo>
                      <a:pt x="147" y="26"/>
                    </a:lnTo>
                    <a:lnTo>
                      <a:pt x="133" y="16"/>
                    </a:lnTo>
                    <a:lnTo>
                      <a:pt x="120" y="6"/>
                    </a:lnTo>
                    <a:lnTo>
                      <a:pt x="104" y="2"/>
                    </a:lnTo>
                    <a:lnTo>
                      <a:pt x="86" y="0"/>
                    </a:lnTo>
                    <a:lnTo>
                      <a:pt x="69" y="2"/>
                    </a:lnTo>
                    <a:lnTo>
                      <a:pt x="53" y="6"/>
                    </a:lnTo>
                    <a:lnTo>
                      <a:pt x="37" y="16"/>
                    </a:lnTo>
                    <a:lnTo>
                      <a:pt x="26" y="26"/>
                    </a:lnTo>
                    <a:lnTo>
                      <a:pt x="14" y="40"/>
                    </a:lnTo>
                    <a:lnTo>
                      <a:pt x="6" y="53"/>
                    </a:lnTo>
                    <a:lnTo>
                      <a:pt x="2" y="69"/>
                    </a:lnTo>
                    <a:lnTo>
                      <a:pt x="0" y="87"/>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382" name="Freeform 107"/>
              <p:cNvSpPr>
                <a:spLocks/>
              </p:cNvSpPr>
              <p:nvPr/>
            </p:nvSpPr>
            <p:spPr bwMode="auto">
              <a:xfrm>
                <a:off x="2812" y="2214"/>
                <a:ext cx="66" cy="67"/>
              </a:xfrm>
              <a:custGeom>
                <a:avLst/>
                <a:gdLst>
                  <a:gd name="T0" fmla="*/ 0 w 173"/>
                  <a:gd name="T1" fmla="*/ 0 h 172"/>
                  <a:gd name="T2" fmla="*/ 0 w 173"/>
                  <a:gd name="T3" fmla="*/ 0 h 172"/>
                  <a:gd name="T4" fmla="*/ 0 w 173"/>
                  <a:gd name="T5" fmla="*/ 0 h 172"/>
                  <a:gd name="T6" fmla="*/ 0 w 173"/>
                  <a:gd name="T7" fmla="*/ 0 h 172"/>
                  <a:gd name="T8" fmla="*/ 0 w 173"/>
                  <a:gd name="T9" fmla="*/ 0 h 172"/>
                  <a:gd name="T10" fmla="*/ 0 w 173"/>
                  <a:gd name="T11" fmla="*/ 0 h 172"/>
                  <a:gd name="T12" fmla="*/ 0 w 173"/>
                  <a:gd name="T13" fmla="*/ 0 h 172"/>
                  <a:gd name="T14" fmla="*/ 0 w 173"/>
                  <a:gd name="T15" fmla="*/ 0 h 172"/>
                  <a:gd name="T16" fmla="*/ 0 w 173"/>
                  <a:gd name="T17" fmla="*/ 0 h 172"/>
                  <a:gd name="T18" fmla="*/ 0 w 173"/>
                  <a:gd name="T19" fmla="*/ 0 h 172"/>
                  <a:gd name="T20" fmla="*/ 0 w 173"/>
                  <a:gd name="T21" fmla="*/ 0 h 172"/>
                  <a:gd name="T22" fmla="*/ 0 w 173"/>
                  <a:gd name="T23" fmla="*/ 0 h 172"/>
                  <a:gd name="T24" fmla="*/ 0 w 173"/>
                  <a:gd name="T25" fmla="*/ 0 h 172"/>
                  <a:gd name="T26" fmla="*/ 0 w 173"/>
                  <a:gd name="T27" fmla="*/ 0 h 172"/>
                  <a:gd name="T28" fmla="*/ 0 w 173"/>
                  <a:gd name="T29" fmla="*/ 0 h 172"/>
                  <a:gd name="T30" fmla="*/ 0 w 173"/>
                  <a:gd name="T31" fmla="*/ 0 h 172"/>
                  <a:gd name="T32" fmla="*/ 0 w 173"/>
                  <a:gd name="T33" fmla="*/ 0 h 172"/>
                  <a:gd name="T34" fmla="*/ 0 w 173"/>
                  <a:gd name="T35" fmla="*/ 0 h 172"/>
                  <a:gd name="T36" fmla="*/ 0 w 173"/>
                  <a:gd name="T37" fmla="*/ 0 h 172"/>
                  <a:gd name="T38" fmla="*/ 0 w 173"/>
                  <a:gd name="T39" fmla="*/ 0 h 172"/>
                  <a:gd name="T40" fmla="*/ 0 w 173"/>
                  <a:gd name="T41" fmla="*/ 0 h 172"/>
                  <a:gd name="T42" fmla="*/ 0 w 173"/>
                  <a:gd name="T43" fmla="*/ 0 h 172"/>
                  <a:gd name="T44" fmla="*/ 0 w 173"/>
                  <a:gd name="T45" fmla="*/ 0 h 172"/>
                  <a:gd name="T46" fmla="*/ 0 w 173"/>
                  <a:gd name="T47" fmla="*/ 0 h 172"/>
                  <a:gd name="T48" fmla="*/ 0 w 173"/>
                  <a:gd name="T49" fmla="*/ 0 h 17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73"/>
                  <a:gd name="T76" fmla="*/ 0 h 172"/>
                  <a:gd name="T77" fmla="*/ 173 w 173"/>
                  <a:gd name="T78" fmla="*/ 172 h 17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73" h="172">
                    <a:moveTo>
                      <a:pt x="12" y="129"/>
                    </a:moveTo>
                    <a:lnTo>
                      <a:pt x="22" y="143"/>
                    </a:lnTo>
                    <a:lnTo>
                      <a:pt x="34" y="155"/>
                    </a:lnTo>
                    <a:lnTo>
                      <a:pt x="49" y="162"/>
                    </a:lnTo>
                    <a:lnTo>
                      <a:pt x="65" y="168"/>
                    </a:lnTo>
                    <a:lnTo>
                      <a:pt x="81" y="172"/>
                    </a:lnTo>
                    <a:lnTo>
                      <a:pt x="96" y="172"/>
                    </a:lnTo>
                    <a:lnTo>
                      <a:pt x="114" y="168"/>
                    </a:lnTo>
                    <a:lnTo>
                      <a:pt x="129" y="160"/>
                    </a:lnTo>
                    <a:lnTo>
                      <a:pt x="155" y="139"/>
                    </a:lnTo>
                    <a:lnTo>
                      <a:pt x="169" y="108"/>
                    </a:lnTo>
                    <a:lnTo>
                      <a:pt x="173" y="76"/>
                    </a:lnTo>
                    <a:lnTo>
                      <a:pt x="161" y="43"/>
                    </a:lnTo>
                    <a:lnTo>
                      <a:pt x="151" y="29"/>
                    </a:lnTo>
                    <a:lnTo>
                      <a:pt x="139" y="18"/>
                    </a:lnTo>
                    <a:lnTo>
                      <a:pt x="124" y="10"/>
                    </a:lnTo>
                    <a:lnTo>
                      <a:pt x="108" y="4"/>
                    </a:lnTo>
                    <a:lnTo>
                      <a:pt x="92" y="0"/>
                    </a:lnTo>
                    <a:lnTo>
                      <a:pt x="77" y="0"/>
                    </a:lnTo>
                    <a:lnTo>
                      <a:pt x="59" y="4"/>
                    </a:lnTo>
                    <a:lnTo>
                      <a:pt x="43" y="12"/>
                    </a:lnTo>
                    <a:lnTo>
                      <a:pt x="18" y="33"/>
                    </a:lnTo>
                    <a:lnTo>
                      <a:pt x="4" y="65"/>
                    </a:lnTo>
                    <a:lnTo>
                      <a:pt x="0" y="96"/>
                    </a:lnTo>
                    <a:lnTo>
                      <a:pt x="12" y="129"/>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383" name="Freeform 108"/>
              <p:cNvSpPr>
                <a:spLocks/>
              </p:cNvSpPr>
              <p:nvPr/>
            </p:nvSpPr>
            <p:spPr bwMode="auto">
              <a:xfrm>
                <a:off x="2706" y="2104"/>
                <a:ext cx="67" cy="66"/>
              </a:xfrm>
              <a:custGeom>
                <a:avLst/>
                <a:gdLst>
                  <a:gd name="T0" fmla="*/ 0 w 172"/>
                  <a:gd name="T1" fmla="*/ 0 h 173"/>
                  <a:gd name="T2" fmla="*/ 0 w 172"/>
                  <a:gd name="T3" fmla="*/ 0 h 173"/>
                  <a:gd name="T4" fmla="*/ 0 w 172"/>
                  <a:gd name="T5" fmla="*/ 0 h 173"/>
                  <a:gd name="T6" fmla="*/ 0 w 172"/>
                  <a:gd name="T7" fmla="*/ 0 h 173"/>
                  <a:gd name="T8" fmla="*/ 0 w 172"/>
                  <a:gd name="T9" fmla="*/ 0 h 173"/>
                  <a:gd name="T10" fmla="*/ 0 w 172"/>
                  <a:gd name="T11" fmla="*/ 0 h 173"/>
                  <a:gd name="T12" fmla="*/ 0 w 172"/>
                  <a:gd name="T13" fmla="*/ 0 h 173"/>
                  <a:gd name="T14" fmla="*/ 0 w 172"/>
                  <a:gd name="T15" fmla="*/ 0 h 173"/>
                  <a:gd name="T16" fmla="*/ 0 w 172"/>
                  <a:gd name="T17" fmla="*/ 0 h 173"/>
                  <a:gd name="T18" fmla="*/ 0 w 172"/>
                  <a:gd name="T19" fmla="*/ 0 h 173"/>
                  <a:gd name="T20" fmla="*/ 0 w 172"/>
                  <a:gd name="T21" fmla="*/ 0 h 173"/>
                  <a:gd name="T22" fmla="*/ 0 w 172"/>
                  <a:gd name="T23" fmla="*/ 0 h 173"/>
                  <a:gd name="T24" fmla="*/ 0 w 172"/>
                  <a:gd name="T25" fmla="*/ 0 h 173"/>
                  <a:gd name="T26" fmla="*/ 0 w 172"/>
                  <a:gd name="T27" fmla="*/ 0 h 173"/>
                  <a:gd name="T28" fmla="*/ 0 w 172"/>
                  <a:gd name="T29" fmla="*/ 0 h 173"/>
                  <a:gd name="T30" fmla="*/ 0 w 172"/>
                  <a:gd name="T31" fmla="*/ 0 h 173"/>
                  <a:gd name="T32" fmla="*/ 0 w 172"/>
                  <a:gd name="T33" fmla="*/ 0 h 173"/>
                  <a:gd name="T34" fmla="*/ 0 w 172"/>
                  <a:gd name="T35" fmla="*/ 0 h 173"/>
                  <a:gd name="T36" fmla="*/ 0 w 172"/>
                  <a:gd name="T37" fmla="*/ 0 h 173"/>
                  <a:gd name="T38" fmla="*/ 0 w 172"/>
                  <a:gd name="T39" fmla="*/ 0 h 173"/>
                  <a:gd name="T40" fmla="*/ 0 w 172"/>
                  <a:gd name="T41" fmla="*/ 0 h 173"/>
                  <a:gd name="T42" fmla="*/ 0 w 172"/>
                  <a:gd name="T43" fmla="*/ 0 h 173"/>
                  <a:gd name="T44" fmla="*/ 0 w 172"/>
                  <a:gd name="T45" fmla="*/ 0 h 173"/>
                  <a:gd name="T46" fmla="*/ 0 w 172"/>
                  <a:gd name="T47" fmla="*/ 0 h 173"/>
                  <a:gd name="T48" fmla="*/ 0 w 172"/>
                  <a:gd name="T49" fmla="*/ 0 h 173"/>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72"/>
                  <a:gd name="T76" fmla="*/ 0 h 173"/>
                  <a:gd name="T77" fmla="*/ 172 w 172"/>
                  <a:gd name="T78" fmla="*/ 173 h 173"/>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72" h="173">
                    <a:moveTo>
                      <a:pt x="43" y="161"/>
                    </a:moveTo>
                    <a:lnTo>
                      <a:pt x="58" y="169"/>
                    </a:lnTo>
                    <a:lnTo>
                      <a:pt x="76" y="173"/>
                    </a:lnTo>
                    <a:lnTo>
                      <a:pt x="91" y="173"/>
                    </a:lnTo>
                    <a:lnTo>
                      <a:pt x="107" y="169"/>
                    </a:lnTo>
                    <a:lnTo>
                      <a:pt x="123" y="163"/>
                    </a:lnTo>
                    <a:lnTo>
                      <a:pt x="138" y="155"/>
                    </a:lnTo>
                    <a:lnTo>
                      <a:pt x="150" y="143"/>
                    </a:lnTo>
                    <a:lnTo>
                      <a:pt x="160" y="130"/>
                    </a:lnTo>
                    <a:lnTo>
                      <a:pt x="172" y="96"/>
                    </a:lnTo>
                    <a:lnTo>
                      <a:pt x="168" y="65"/>
                    </a:lnTo>
                    <a:lnTo>
                      <a:pt x="154" y="34"/>
                    </a:lnTo>
                    <a:lnTo>
                      <a:pt x="129" y="12"/>
                    </a:lnTo>
                    <a:lnTo>
                      <a:pt x="113" y="4"/>
                    </a:lnTo>
                    <a:lnTo>
                      <a:pt x="95" y="0"/>
                    </a:lnTo>
                    <a:lnTo>
                      <a:pt x="80" y="0"/>
                    </a:lnTo>
                    <a:lnTo>
                      <a:pt x="64" y="4"/>
                    </a:lnTo>
                    <a:lnTo>
                      <a:pt x="48" y="10"/>
                    </a:lnTo>
                    <a:lnTo>
                      <a:pt x="33" y="18"/>
                    </a:lnTo>
                    <a:lnTo>
                      <a:pt x="21" y="30"/>
                    </a:lnTo>
                    <a:lnTo>
                      <a:pt x="11" y="43"/>
                    </a:lnTo>
                    <a:lnTo>
                      <a:pt x="0" y="77"/>
                    </a:lnTo>
                    <a:lnTo>
                      <a:pt x="3" y="108"/>
                    </a:lnTo>
                    <a:lnTo>
                      <a:pt x="17" y="139"/>
                    </a:lnTo>
                    <a:lnTo>
                      <a:pt x="43" y="161"/>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grpSp>
        <p:nvGrpSpPr>
          <p:cNvPr id="14350" name="Group 109"/>
          <p:cNvGrpSpPr>
            <a:grpSpLocks/>
          </p:cNvGrpSpPr>
          <p:nvPr/>
        </p:nvGrpSpPr>
        <p:grpSpPr bwMode="auto">
          <a:xfrm>
            <a:off x="6310313" y="3455988"/>
            <a:ext cx="1612900" cy="860425"/>
            <a:chOff x="3355" y="1707"/>
            <a:chExt cx="1016" cy="542"/>
          </a:xfrm>
        </p:grpSpPr>
        <p:sp>
          <p:nvSpPr>
            <p:cNvPr id="14351" name="AutoShape 110"/>
            <p:cNvSpPr>
              <a:spLocks noChangeArrowheads="1"/>
            </p:cNvSpPr>
            <p:nvPr/>
          </p:nvSpPr>
          <p:spPr bwMode="auto">
            <a:xfrm>
              <a:off x="3355" y="1707"/>
              <a:ext cx="495" cy="495"/>
            </a:xfrm>
            <a:prstGeom prst="smileyFace">
              <a:avLst>
                <a:gd name="adj" fmla="val -4653"/>
              </a:avLst>
            </a:prstGeom>
            <a:solidFill>
              <a:srgbClr val="C0C0C0"/>
            </a:solidFill>
            <a:ln w="12700">
              <a:solidFill>
                <a:srgbClr val="000000"/>
              </a:solidFill>
              <a:round/>
              <a:headEnd/>
              <a:tailEnd/>
            </a:ln>
          </p:spPr>
          <p:txBody>
            <a:bodyPr wrap="none" anchor="ctr"/>
            <a:lstStyle/>
            <a:p>
              <a:endParaRPr lang="en-US"/>
            </a:p>
          </p:txBody>
        </p:sp>
        <p:grpSp>
          <p:nvGrpSpPr>
            <p:cNvPr id="14352" name="Group 111"/>
            <p:cNvGrpSpPr>
              <a:grpSpLocks/>
            </p:cNvGrpSpPr>
            <p:nvPr/>
          </p:nvGrpSpPr>
          <p:grpSpPr bwMode="auto">
            <a:xfrm>
              <a:off x="3778" y="1712"/>
              <a:ext cx="593" cy="537"/>
              <a:chOff x="2780" y="1585"/>
              <a:chExt cx="668" cy="605"/>
            </a:xfrm>
          </p:grpSpPr>
          <p:sp>
            <p:nvSpPr>
              <p:cNvPr id="14365" name="AutoShape 112"/>
              <p:cNvSpPr>
                <a:spLocks noChangeArrowheads="1"/>
              </p:cNvSpPr>
              <p:nvPr/>
            </p:nvSpPr>
            <p:spPr bwMode="auto">
              <a:xfrm>
                <a:off x="2780" y="1585"/>
                <a:ext cx="558" cy="558"/>
              </a:xfrm>
              <a:prstGeom prst="smileyFace">
                <a:avLst>
                  <a:gd name="adj" fmla="val 602"/>
                </a:avLst>
              </a:prstGeom>
              <a:solidFill>
                <a:srgbClr val="C0C0C0"/>
              </a:solidFill>
              <a:ln w="12700">
                <a:solidFill>
                  <a:srgbClr val="000000"/>
                </a:solidFill>
                <a:round/>
                <a:headEnd/>
                <a:tailEnd/>
              </a:ln>
            </p:spPr>
            <p:txBody>
              <a:bodyPr wrap="none" anchor="ctr"/>
              <a:lstStyle/>
              <a:p>
                <a:endParaRPr lang="en-US"/>
              </a:p>
            </p:txBody>
          </p:sp>
          <p:grpSp>
            <p:nvGrpSpPr>
              <p:cNvPr id="14366" name="Group 113"/>
              <p:cNvGrpSpPr>
                <a:grpSpLocks/>
              </p:cNvGrpSpPr>
              <p:nvPr/>
            </p:nvGrpSpPr>
            <p:grpSpPr bwMode="auto">
              <a:xfrm flipH="1">
                <a:off x="3089" y="1738"/>
                <a:ext cx="359" cy="452"/>
                <a:chOff x="4325" y="1984"/>
                <a:chExt cx="359" cy="452"/>
              </a:xfrm>
            </p:grpSpPr>
            <p:sp>
              <p:nvSpPr>
                <p:cNvPr id="14367" name="Freeform 114"/>
                <p:cNvSpPr>
                  <a:spLocks/>
                </p:cNvSpPr>
                <p:nvPr/>
              </p:nvSpPr>
              <p:spPr bwMode="auto">
                <a:xfrm>
                  <a:off x="4325" y="1984"/>
                  <a:ext cx="359" cy="452"/>
                </a:xfrm>
                <a:custGeom>
                  <a:avLst/>
                  <a:gdLst>
                    <a:gd name="T0" fmla="*/ 5 w 717"/>
                    <a:gd name="T1" fmla="*/ 4 h 906"/>
                    <a:gd name="T2" fmla="*/ 4 w 717"/>
                    <a:gd name="T3" fmla="*/ 5 h 906"/>
                    <a:gd name="T4" fmla="*/ 3 w 717"/>
                    <a:gd name="T5" fmla="*/ 3 h 906"/>
                    <a:gd name="T6" fmla="*/ 3 w 717"/>
                    <a:gd name="T7" fmla="*/ 2 h 906"/>
                    <a:gd name="T8" fmla="*/ 2 w 717"/>
                    <a:gd name="T9" fmla="*/ 1 h 906"/>
                    <a:gd name="T10" fmla="*/ 2 w 717"/>
                    <a:gd name="T11" fmla="*/ 1 h 906"/>
                    <a:gd name="T12" fmla="*/ 1 w 717"/>
                    <a:gd name="T13" fmla="*/ 0 h 906"/>
                    <a:gd name="T14" fmla="*/ 1 w 717"/>
                    <a:gd name="T15" fmla="*/ 0 h 906"/>
                    <a:gd name="T16" fmla="*/ 1 w 717"/>
                    <a:gd name="T17" fmla="*/ 0 h 906"/>
                    <a:gd name="T18" fmla="*/ 1 w 717"/>
                    <a:gd name="T19" fmla="*/ 0 h 906"/>
                    <a:gd name="T20" fmla="*/ 1 w 717"/>
                    <a:gd name="T21" fmla="*/ 0 h 906"/>
                    <a:gd name="T22" fmla="*/ 1 w 717"/>
                    <a:gd name="T23" fmla="*/ 0 h 906"/>
                    <a:gd name="T24" fmla="*/ 0 w 717"/>
                    <a:gd name="T25" fmla="*/ 0 h 906"/>
                    <a:gd name="T26" fmla="*/ 0 w 717"/>
                    <a:gd name="T27" fmla="*/ 0 h 906"/>
                    <a:gd name="T28" fmla="*/ 1 w 717"/>
                    <a:gd name="T29" fmla="*/ 0 h 906"/>
                    <a:gd name="T30" fmla="*/ 1 w 717"/>
                    <a:gd name="T31" fmla="*/ 1 h 906"/>
                    <a:gd name="T32" fmla="*/ 1 w 717"/>
                    <a:gd name="T33" fmla="*/ 1 h 906"/>
                    <a:gd name="T34" fmla="*/ 1 w 717"/>
                    <a:gd name="T35" fmla="*/ 1 h 906"/>
                    <a:gd name="T36" fmla="*/ 1 w 717"/>
                    <a:gd name="T37" fmla="*/ 1 h 906"/>
                    <a:gd name="T38" fmla="*/ 1 w 717"/>
                    <a:gd name="T39" fmla="*/ 1 h 906"/>
                    <a:gd name="T40" fmla="*/ 1 w 717"/>
                    <a:gd name="T41" fmla="*/ 2 h 906"/>
                    <a:gd name="T42" fmla="*/ 1 w 717"/>
                    <a:gd name="T43" fmla="*/ 2 h 906"/>
                    <a:gd name="T44" fmla="*/ 1 w 717"/>
                    <a:gd name="T45" fmla="*/ 2 h 906"/>
                    <a:gd name="T46" fmla="*/ 1 w 717"/>
                    <a:gd name="T47" fmla="*/ 2 h 906"/>
                    <a:gd name="T48" fmla="*/ 1 w 717"/>
                    <a:gd name="T49" fmla="*/ 3 h 906"/>
                    <a:gd name="T50" fmla="*/ 2 w 717"/>
                    <a:gd name="T51" fmla="*/ 3 h 906"/>
                    <a:gd name="T52" fmla="*/ 2 w 717"/>
                    <a:gd name="T53" fmla="*/ 4 h 906"/>
                    <a:gd name="T54" fmla="*/ 2 w 717"/>
                    <a:gd name="T55" fmla="*/ 4 h 906"/>
                    <a:gd name="T56" fmla="*/ 2 w 717"/>
                    <a:gd name="T57" fmla="*/ 4 h 906"/>
                    <a:gd name="T58" fmla="*/ 3 w 717"/>
                    <a:gd name="T59" fmla="*/ 5 h 906"/>
                    <a:gd name="T60" fmla="*/ 3 w 717"/>
                    <a:gd name="T61" fmla="*/ 5 h 906"/>
                    <a:gd name="T62" fmla="*/ 4 w 717"/>
                    <a:gd name="T63" fmla="*/ 6 h 906"/>
                    <a:gd name="T64" fmla="*/ 4 w 717"/>
                    <a:gd name="T65" fmla="*/ 6 h 906"/>
                    <a:gd name="T66" fmla="*/ 5 w 717"/>
                    <a:gd name="T67" fmla="*/ 7 h 906"/>
                    <a:gd name="T68" fmla="*/ 5 w 717"/>
                    <a:gd name="T69" fmla="*/ 7 h 906"/>
                    <a:gd name="T70" fmla="*/ 6 w 717"/>
                    <a:gd name="T71" fmla="*/ 6 h 906"/>
                    <a:gd name="T72" fmla="*/ 5 w 717"/>
                    <a:gd name="T73" fmla="*/ 4 h 90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717"/>
                    <a:gd name="T112" fmla="*/ 0 h 906"/>
                    <a:gd name="T113" fmla="*/ 717 w 717"/>
                    <a:gd name="T114" fmla="*/ 906 h 90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717" h="906">
                      <a:moveTo>
                        <a:pt x="568" y="604"/>
                      </a:moveTo>
                      <a:lnTo>
                        <a:pt x="488" y="663"/>
                      </a:lnTo>
                      <a:lnTo>
                        <a:pt x="302" y="411"/>
                      </a:lnTo>
                      <a:lnTo>
                        <a:pt x="362" y="367"/>
                      </a:lnTo>
                      <a:lnTo>
                        <a:pt x="189" y="133"/>
                      </a:lnTo>
                      <a:lnTo>
                        <a:pt x="148" y="164"/>
                      </a:lnTo>
                      <a:lnTo>
                        <a:pt x="33" y="7"/>
                      </a:lnTo>
                      <a:lnTo>
                        <a:pt x="27" y="3"/>
                      </a:lnTo>
                      <a:lnTo>
                        <a:pt x="21" y="0"/>
                      </a:lnTo>
                      <a:lnTo>
                        <a:pt x="14" y="0"/>
                      </a:lnTo>
                      <a:lnTo>
                        <a:pt x="7" y="4"/>
                      </a:lnTo>
                      <a:lnTo>
                        <a:pt x="3" y="10"/>
                      </a:lnTo>
                      <a:lnTo>
                        <a:pt x="0" y="15"/>
                      </a:lnTo>
                      <a:lnTo>
                        <a:pt x="0" y="22"/>
                      </a:lnTo>
                      <a:lnTo>
                        <a:pt x="4" y="29"/>
                      </a:lnTo>
                      <a:lnTo>
                        <a:pt x="119" y="185"/>
                      </a:lnTo>
                      <a:lnTo>
                        <a:pt x="71" y="220"/>
                      </a:lnTo>
                      <a:lnTo>
                        <a:pt x="71" y="229"/>
                      </a:lnTo>
                      <a:lnTo>
                        <a:pt x="71" y="234"/>
                      </a:lnTo>
                      <a:lnTo>
                        <a:pt x="72" y="248"/>
                      </a:lnTo>
                      <a:lnTo>
                        <a:pt x="74" y="270"/>
                      </a:lnTo>
                      <a:lnTo>
                        <a:pt x="79" y="299"/>
                      </a:lnTo>
                      <a:lnTo>
                        <a:pt x="86" y="335"/>
                      </a:lnTo>
                      <a:lnTo>
                        <a:pt x="96" y="375"/>
                      </a:lnTo>
                      <a:lnTo>
                        <a:pt x="112" y="420"/>
                      </a:lnTo>
                      <a:lnTo>
                        <a:pt x="133" y="468"/>
                      </a:lnTo>
                      <a:lnTo>
                        <a:pt x="158" y="520"/>
                      </a:lnTo>
                      <a:lnTo>
                        <a:pt x="192" y="575"/>
                      </a:lnTo>
                      <a:lnTo>
                        <a:pt x="232" y="631"/>
                      </a:lnTo>
                      <a:lnTo>
                        <a:pt x="280" y="687"/>
                      </a:lnTo>
                      <a:lnTo>
                        <a:pt x="338" y="742"/>
                      </a:lnTo>
                      <a:lnTo>
                        <a:pt x="405" y="798"/>
                      </a:lnTo>
                      <a:lnTo>
                        <a:pt x="482" y="851"/>
                      </a:lnTo>
                      <a:lnTo>
                        <a:pt x="571" y="901"/>
                      </a:lnTo>
                      <a:lnTo>
                        <a:pt x="580" y="906"/>
                      </a:lnTo>
                      <a:lnTo>
                        <a:pt x="717" y="806"/>
                      </a:lnTo>
                      <a:lnTo>
                        <a:pt x="568" y="60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368" name="Freeform 115"/>
                <p:cNvSpPr>
                  <a:spLocks/>
                </p:cNvSpPr>
                <p:nvPr/>
              </p:nvSpPr>
              <p:spPr bwMode="auto">
                <a:xfrm>
                  <a:off x="4378" y="2075"/>
                  <a:ext cx="281" cy="341"/>
                </a:xfrm>
                <a:custGeom>
                  <a:avLst/>
                  <a:gdLst>
                    <a:gd name="T0" fmla="*/ 4 w 562"/>
                    <a:gd name="T1" fmla="*/ 6 h 682"/>
                    <a:gd name="T2" fmla="*/ 3 w 562"/>
                    <a:gd name="T3" fmla="*/ 5 h 682"/>
                    <a:gd name="T4" fmla="*/ 3 w 562"/>
                    <a:gd name="T5" fmla="*/ 5 h 682"/>
                    <a:gd name="T6" fmla="*/ 3 w 562"/>
                    <a:gd name="T7" fmla="*/ 5 h 682"/>
                    <a:gd name="T8" fmla="*/ 2 w 562"/>
                    <a:gd name="T9" fmla="*/ 4 h 682"/>
                    <a:gd name="T10" fmla="*/ 2 w 562"/>
                    <a:gd name="T11" fmla="*/ 4 h 682"/>
                    <a:gd name="T12" fmla="*/ 1 w 562"/>
                    <a:gd name="T13" fmla="*/ 3 h 682"/>
                    <a:gd name="T14" fmla="*/ 1 w 562"/>
                    <a:gd name="T15" fmla="*/ 3 h 682"/>
                    <a:gd name="T16" fmla="*/ 1 w 562"/>
                    <a:gd name="T17" fmla="*/ 3 h 682"/>
                    <a:gd name="T18" fmla="*/ 1 w 562"/>
                    <a:gd name="T19" fmla="*/ 3 h 682"/>
                    <a:gd name="T20" fmla="*/ 1 w 562"/>
                    <a:gd name="T21" fmla="*/ 2 h 682"/>
                    <a:gd name="T22" fmla="*/ 1 w 562"/>
                    <a:gd name="T23" fmla="*/ 2 h 682"/>
                    <a:gd name="T24" fmla="*/ 1 w 562"/>
                    <a:gd name="T25" fmla="*/ 2 h 682"/>
                    <a:gd name="T26" fmla="*/ 1 w 562"/>
                    <a:gd name="T27" fmla="*/ 1 h 682"/>
                    <a:gd name="T28" fmla="*/ 1 w 562"/>
                    <a:gd name="T29" fmla="*/ 1 h 682"/>
                    <a:gd name="T30" fmla="*/ 1 w 562"/>
                    <a:gd name="T31" fmla="*/ 1 h 682"/>
                    <a:gd name="T32" fmla="*/ 0 w 562"/>
                    <a:gd name="T33" fmla="*/ 1 h 682"/>
                    <a:gd name="T34" fmla="*/ 1 w 562"/>
                    <a:gd name="T35" fmla="*/ 0 h 682"/>
                    <a:gd name="T36" fmla="*/ 2 w 562"/>
                    <a:gd name="T37" fmla="*/ 2 h 682"/>
                    <a:gd name="T38" fmla="*/ 1 w 562"/>
                    <a:gd name="T39" fmla="*/ 2 h 682"/>
                    <a:gd name="T40" fmla="*/ 3 w 562"/>
                    <a:gd name="T41" fmla="*/ 5 h 682"/>
                    <a:gd name="T42" fmla="*/ 4 w 562"/>
                    <a:gd name="T43" fmla="*/ 4 h 682"/>
                    <a:gd name="T44" fmla="*/ 5 w 562"/>
                    <a:gd name="T45" fmla="*/ 5 h 682"/>
                    <a:gd name="T46" fmla="*/ 4 w 562"/>
                    <a:gd name="T47" fmla="*/ 6 h 682"/>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562"/>
                    <a:gd name="T73" fmla="*/ 0 h 682"/>
                    <a:gd name="T74" fmla="*/ 562 w 562"/>
                    <a:gd name="T75" fmla="*/ 682 h 682"/>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562" h="682">
                      <a:moveTo>
                        <a:pt x="472" y="682"/>
                      </a:moveTo>
                      <a:lnTo>
                        <a:pt x="394" y="637"/>
                      </a:lnTo>
                      <a:lnTo>
                        <a:pt x="328" y="591"/>
                      </a:lnTo>
                      <a:lnTo>
                        <a:pt x="268" y="544"/>
                      </a:lnTo>
                      <a:lnTo>
                        <a:pt x="216" y="496"/>
                      </a:lnTo>
                      <a:lnTo>
                        <a:pt x="171" y="446"/>
                      </a:lnTo>
                      <a:lnTo>
                        <a:pt x="133" y="398"/>
                      </a:lnTo>
                      <a:lnTo>
                        <a:pt x="101" y="351"/>
                      </a:lnTo>
                      <a:lnTo>
                        <a:pt x="75" y="305"/>
                      </a:lnTo>
                      <a:lnTo>
                        <a:pt x="53" y="260"/>
                      </a:lnTo>
                      <a:lnTo>
                        <a:pt x="37" y="218"/>
                      </a:lnTo>
                      <a:lnTo>
                        <a:pt x="23" y="180"/>
                      </a:lnTo>
                      <a:lnTo>
                        <a:pt x="14" y="146"/>
                      </a:lnTo>
                      <a:lnTo>
                        <a:pt x="8" y="116"/>
                      </a:lnTo>
                      <a:lnTo>
                        <a:pt x="4" y="90"/>
                      </a:lnTo>
                      <a:lnTo>
                        <a:pt x="1" y="70"/>
                      </a:lnTo>
                      <a:lnTo>
                        <a:pt x="0" y="56"/>
                      </a:lnTo>
                      <a:lnTo>
                        <a:pt x="76" y="0"/>
                      </a:lnTo>
                      <a:lnTo>
                        <a:pt x="205" y="178"/>
                      </a:lnTo>
                      <a:lnTo>
                        <a:pt x="147" y="222"/>
                      </a:lnTo>
                      <a:lnTo>
                        <a:pt x="374" y="532"/>
                      </a:lnTo>
                      <a:lnTo>
                        <a:pt x="456" y="472"/>
                      </a:lnTo>
                      <a:lnTo>
                        <a:pt x="562" y="616"/>
                      </a:lnTo>
                      <a:lnTo>
                        <a:pt x="472" y="682"/>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sp>
          <p:nvSpPr>
            <p:cNvPr id="14353" name="AutoShape 116"/>
            <p:cNvSpPr>
              <a:spLocks noChangeAspect="1" noChangeArrowheads="1" noTextEdit="1"/>
            </p:cNvSpPr>
            <p:nvPr/>
          </p:nvSpPr>
          <p:spPr bwMode="auto">
            <a:xfrm>
              <a:off x="3391" y="1749"/>
              <a:ext cx="16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4354" name="Freeform 117"/>
            <p:cNvSpPr>
              <a:spLocks/>
            </p:cNvSpPr>
            <p:nvPr/>
          </p:nvSpPr>
          <p:spPr bwMode="auto">
            <a:xfrm>
              <a:off x="3392" y="1750"/>
              <a:ext cx="165" cy="190"/>
            </a:xfrm>
            <a:custGeom>
              <a:avLst/>
              <a:gdLst>
                <a:gd name="T0" fmla="*/ 0 w 990"/>
                <a:gd name="T1" fmla="*/ 0 h 1143"/>
                <a:gd name="T2" fmla="*/ 0 w 990"/>
                <a:gd name="T3" fmla="*/ 0 h 1143"/>
                <a:gd name="T4" fmla="*/ 0 w 990"/>
                <a:gd name="T5" fmla="*/ 0 h 1143"/>
                <a:gd name="T6" fmla="*/ 0 w 990"/>
                <a:gd name="T7" fmla="*/ 0 h 1143"/>
                <a:gd name="T8" fmla="*/ 0 w 990"/>
                <a:gd name="T9" fmla="*/ 0 h 1143"/>
                <a:gd name="T10" fmla="*/ 0 w 990"/>
                <a:gd name="T11" fmla="*/ 0 h 1143"/>
                <a:gd name="T12" fmla="*/ 0 w 990"/>
                <a:gd name="T13" fmla="*/ 0 h 1143"/>
                <a:gd name="T14" fmla="*/ 0 w 990"/>
                <a:gd name="T15" fmla="*/ 0 h 1143"/>
                <a:gd name="T16" fmla="*/ 0 w 990"/>
                <a:gd name="T17" fmla="*/ 0 h 1143"/>
                <a:gd name="T18" fmla="*/ 0 w 990"/>
                <a:gd name="T19" fmla="*/ 0 h 1143"/>
                <a:gd name="T20" fmla="*/ 0 w 990"/>
                <a:gd name="T21" fmla="*/ 0 h 1143"/>
                <a:gd name="T22" fmla="*/ 0 w 990"/>
                <a:gd name="T23" fmla="*/ 0 h 1143"/>
                <a:gd name="T24" fmla="*/ 0 w 990"/>
                <a:gd name="T25" fmla="*/ 0 h 1143"/>
                <a:gd name="T26" fmla="*/ 0 w 990"/>
                <a:gd name="T27" fmla="*/ 0 h 1143"/>
                <a:gd name="T28" fmla="*/ 0 w 990"/>
                <a:gd name="T29" fmla="*/ 0 h 1143"/>
                <a:gd name="T30" fmla="*/ 0 w 990"/>
                <a:gd name="T31" fmla="*/ 0 h 1143"/>
                <a:gd name="T32" fmla="*/ 0 w 990"/>
                <a:gd name="T33" fmla="*/ 0 h 1143"/>
                <a:gd name="T34" fmla="*/ 0 w 990"/>
                <a:gd name="T35" fmla="*/ 0 h 1143"/>
                <a:gd name="T36" fmla="*/ 0 w 990"/>
                <a:gd name="T37" fmla="*/ 0 h 1143"/>
                <a:gd name="T38" fmla="*/ 0 w 990"/>
                <a:gd name="T39" fmla="*/ 0 h 1143"/>
                <a:gd name="T40" fmla="*/ 0 w 990"/>
                <a:gd name="T41" fmla="*/ 0 h 1143"/>
                <a:gd name="T42" fmla="*/ 0 w 990"/>
                <a:gd name="T43" fmla="*/ 0 h 1143"/>
                <a:gd name="T44" fmla="*/ 0 w 990"/>
                <a:gd name="T45" fmla="*/ 0 h 1143"/>
                <a:gd name="T46" fmla="*/ 0 w 990"/>
                <a:gd name="T47" fmla="*/ 0 h 1143"/>
                <a:gd name="T48" fmla="*/ 0 w 990"/>
                <a:gd name="T49" fmla="*/ 0 h 1143"/>
                <a:gd name="T50" fmla="*/ 0 w 990"/>
                <a:gd name="T51" fmla="*/ 0 h 1143"/>
                <a:gd name="T52" fmla="*/ 0 w 990"/>
                <a:gd name="T53" fmla="*/ 0 h 1143"/>
                <a:gd name="T54" fmla="*/ 0 w 990"/>
                <a:gd name="T55" fmla="*/ 0 h 1143"/>
                <a:gd name="T56" fmla="*/ 0 w 990"/>
                <a:gd name="T57" fmla="*/ 0 h 1143"/>
                <a:gd name="T58" fmla="*/ 0 w 990"/>
                <a:gd name="T59" fmla="*/ 0 h 1143"/>
                <a:gd name="T60" fmla="*/ 0 w 990"/>
                <a:gd name="T61" fmla="*/ 0 h 1143"/>
                <a:gd name="T62" fmla="*/ 0 w 990"/>
                <a:gd name="T63" fmla="*/ 0 h 1143"/>
                <a:gd name="T64" fmla="*/ 0 w 990"/>
                <a:gd name="T65" fmla="*/ 0 h 1143"/>
                <a:gd name="T66" fmla="*/ 0 w 990"/>
                <a:gd name="T67" fmla="*/ 0 h 1143"/>
                <a:gd name="T68" fmla="*/ 0 w 990"/>
                <a:gd name="T69" fmla="*/ 0 h 1143"/>
                <a:gd name="T70" fmla="*/ 0 w 990"/>
                <a:gd name="T71" fmla="*/ 0 h 1143"/>
                <a:gd name="T72" fmla="*/ 0 w 990"/>
                <a:gd name="T73" fmla="*/ 0 h 1143"/>
                <a:gd name="T74" fmla="*/ 0 w 990"/>
                <a:gd name="T75" fmla="*/ 0 h 1143"/>
                <a:gd name="T76" fmla="*/ 0 w 990"/>
                <a:gd name="T77" fmla="*/ 0 h 1143"/>
                <a:gd name="T78" fmla="*/ 0 w 990"/>
                <a:gd name="T79" fmla="*/ 0 h 1143"/>
                <a:gd name="T80" fmla="*/ 0 w 990"/>
                <a:gd name="T81" fmla="*/ 0 h 1143"/>
                <a:gd name="T82" fmla="*/ 0 w 990"/>
                <a:gd name="T83" fmla="*/ 0 h 1143"/>
                <a:gd name="T84" fmla="*/ 0 w 990"/>
                <a:gd name="T85" fmla="*/ 0 h 1143"/>
                <a:gd name="T86" fmla="*/ 0 w 990"/>
                <a:gd name="T87" fmla="*/ 0 h 1143"/>
                <a:gd name="T88" fmla="*/ 0 w 990"/>
                <a:gd name="T89" fmla="*/ 0 h 1143"/>
                <a:gd name="T90" fmla="*/ 0 w 990"/>
                <a:gd name="T91" fmla="*/ 0 h 1143"/>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990"/>
                <a:gd name="T139" fmla="*/ 0 h 1143"/>
                <a:gd name="T140" fmla="*/ 990 w 990"/>
                <a:gd name="T141" fmla="*/ 1143 h 1143"/>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990" h="1143">
                  <a:moveTo>
                    <a:pt x="244" y="1143"/>
                  </a:moveTo>
                  <a:lnTo>
                    <a:pt x="260" y="1143"/>
                  </a:lnTo>
                  <a:lnTo>
                    <a:pt x="275" y="1141"/>
                  </a:lnTo>
                  <a:lnTo>
                    <a:pt x="290" y="1139"/>
                  </a:lnTo>
                  <a:lnTo>
                    <a:pt x="306" y="1136"/>
                  </a:lnTo>
                  <a:lnTo>
                    <a:pt x="322" y="1132"/>
                  </a:lnTo>
                  <a:lnTo>
                    <a:pt x="337" y="1127"/>
                  </a:lnTo>
                  <a:lnTo>
                    <a:pt x="351" y="1122"/>
                  </a:lnTo>
                  <a:lnTo>
                    <a:pt x="365" y="1117"/>
                  </a:lnTo>
                  <a:lnTo>
                    <a:pt x="366" y="1117"/>
                  </a:lnTo>
                  <a:lnTo>
                    <a:pt x="367" y="1117"/>
                  </a:lnTo>
                  <a:lnTo>
                    <a:pt x="368" y="1119"/>
                  </a:lnTo>
                  <a:lnTo>
                    <a:pt x="369" y="1120"/>
                  </a:lnTo>
                  <a:lnTo>
                    <a:pt x="375" y="1120"/>
                  </a:lnTo>
                  <a:lnTo>
                    <a:pt x="382" y="1120"/>
                  </a:lnTo>
                  <a:lnTo>
                    <a:pt x="387" y="1118"/>
                  </a:lnTo>
                  <a:lnTo>
                    <a:pt x="393" y="1114"/>
                  </a:lnTo>
                  <a:lnTo>
                    <a:pt x="420" y="1059"/>
                  </a:lnTo>
                  <a:lnTo>
                    <a:pt x="448" y="1004"/>
                  </a:lnTo>
                  <a:lnTo>
                    <a:pt x="476" y="950"/>
                  </a:lnTo>
                  <a:lnTo>
                    <a:pt x="507" y="896"/>
                  </a:lnTo>
                  <a:lnTo>
                    <a:pt x="538" y="844"/>
                  </a:lnTo>
                  <a:lnTo>
                    <a:pt x="571" y="792"/>
                  </a:lnTo>
                  <a:lnTo>
                    <a:pt x="605" y="741"/>
                  </a:lnTo>
                  <a:lnTo>
                    <a:pt x="641" y="690"/>
                  </a:lnTo>
                  <a:lnTo>
                    <a:pt x="678" y="642"/>
                  </a:lnTo>
                  <a:lnTo>
                    <a:pt x="716" y="593"/>
                  </a:lnTo>
                  <a:lnTo>
                    <a:pt x="757" y="546"/>
                  </a:lnTo>
                  <a:lnTo>
                    <a:pt x="800" y="499"/>
                  </a:lnTo>
                  <a:lnTo>
                    <a:pt x="844" y="454"/>
                  </a:lnTo>
                  <a:lnTo>
                    <a:pt x="891" y="410"/>
                  </a:lnTo>
                  <a:lnTo>
                    <a:pt x="939" y="366"/>
                  </a:lnTo>
                  <a:lnTo>
                    <a:pt x="990" y="324"/>
                  </a:lnTo>
                  <a:lnTo>
                    <a:pt x="988" y="294"/>
                  </a:lnTo>
                  <a:lnTo>
                    <a:pt x="983" y="262"/>
                  </a:lnTo>
                  <a:lnTo>
                    <a:pt x="975" y="233"/>
                  </a:lnTo>
                  <a:lnTo>
                    <a:pt x="966" y="202"/>
                  </a:lnTo>
                  <a:lnTo>
                    <a:pt x="954" y="174"/>
                  </a:lnTo>
                  <a:lnTo>
                    <a:pt x="942" y="145"/>
                  </a:lnTo>
                  <a:lnTo>
                    <a:pt x="928" y="119"/>
                  </a:lnTo>
                  <a:lnTo>
                    <a:pt x="913" y="96"/>
                  </a:lnTo>
                  <a:lnTo>
                    <a:pt x="895" y="78"/>
                  </a:lnTo>
                  <a:lnTo>
                    <a:pt x="877" y="63"/>
                  </a:lnTo>
                  <a:lnTo>
                    <a:pt x="857" y="49"/>
                  </a:lnTo>
                  <a:lnTo>
                    <a:pt x="837" y="38"/>
                  </a:lnTo>
                  <a:lnTo>
                    <a:pt x="815" y="28"/>
                  </a:lnTo>
                  <a:lnTo>
                    <a:pt x="794" y="19"/>
                  </a:lnTo>
                  <a:lnTo>
                    <a:pt x="773" y="12"/>
                  </a:lnTo>
                  <a:lnTo>
                    <a:pt x="750" y="4"/>
                  </a:lnTo>
                  <a:lnTo>
                    <a:pt x="733" y="1"/>
                  </a:lnTo>
                  <a:lnTo>
                    <a:pt x="714" y="0"/>
                  </a:lnTo>
                  <a:lnTo>
                    <a:pt x="696" y="0"/>
                  </a:lnTo>
                  <a:lnTo>
                    <a:pt x="677" y="2"/>
                  </a:lnTo>
                  <a:lnTo>
                    <a:pt x="658" y="6"/>
                  </a:lnTo>
                  <a:lnTo>
                    <a:pt x="641" y="12"/>
                  </a:lnTo>
                  <a:lnTo>
                    <a:pt x="624" y="20"/>
                  </a:lnTo>
                  <a:lnTo>
                    <a:pt x="610" y="29"/>
                  </a:lnTo>
                  <a:lnTo>
                    <a:pt x="587" y="53"/>
                  </a:lnTo>
                  <a:lnTo>
                    <a:pt x="563" y="77"/>
                  </a:lnTo>
                  <a:lnTo>
                    <a:pt x="539" y="100"/>
                  </a:lnTo>
                  <a:lnTo>
                    <a:pt x="516" y="125"/>
                  </a:lnTo>
                  <a:lnTo>
                    <a:pt x="493" y="150"/>
                  </a:lnTo>
                  <a:lnTo>
                    <a:pt x="472" y="175"/>
                  </a:lnTo>
                  <a:lnTo>
                    <a:pt x="453" y="201"/>
                  </a:lnTo>
                  <a:lnTo>
                    <a:pt x="436" y="226"/>
                  </a:lnTo>
                  <a:lnTo>
                    <a:pt x="426" y="242"/>
                  </a:lnTo>
                  <a:lnTo>
                    <a:pt x="412" y="254"/>
                  </a:lnTo>
                  <a:lnTo>
                    <a:pt x="396" y="264"/>
                  </a:lnTo>
                  <a:lnTo>
                    <a:pt x="379" y="273"/>
                  </a:lnTo>
                  <a:lnTo>
                    <a:pt x="362" y="281"/>
                  </a:lnTo>
                  <a:lnTo>
                    <a:pt x="346" y="290"/>
                  </a:lnTo>
                  <a:lnTo>
                    <a:pt x="330" y="302"/>
                  </a:lnTo>
                  <a:lnTo>
                    <a:pt x="317" y="315"/>
                  </a:lnTo>
                  <a:lnTo>
                    <a:pt x="313" y="318"/>
                  </a:lnTo>
                  <a:lnTo>
                    <a:pt x="307" y="323"/>
                  </a:lnTo>
                  <a:lnTo>
                    <a:pt x="304" y="326"/>
                  </a:lnTo>
                  <a:lnTo>
                    <a:pt x="299" y="331"/>
                  </a:lnTo>
                  <a:lnTo>
                    <a:pt x="295" y="335"/>
                  </a:lnTo>
                  <a:lnTo>
                    <a:pt x="290" y="340"/>
                  </a:lnTo>
                  <a:lnTo>
                    <a:pt x="286" y="343"/>
                  </a:lnTo>
                  <a:lnTo>
                    <a:pt x="281" y="348"/>
                  </a:lnTo>
                  <a:lnTo>
                    <a:pt x="255" y="380"/>
                  </a:lnTo>
                  <a:lnTo>
                    <a:pt x="231" y="410"/>
                  </a:lnTo>
                  <a:lnTo>
                    <a:pt x="207" y="441"/>
                  </a:lnTo>
                  <a:lnTo>
                    <a:pt x="186" y="472"/>
                  </a:lnTo>
                  <a:lnTo>
                    <a:pt x="165" y="504"/>
                  </a:lnTo>
                  <a:lnTo>
                    <a:pt x="147" y="538"/>
                  </a:lnTo>
                  <a:lnTo>
                    <a:pt x="131" y="573"/>
                  </a:lnTo>
                  <a:lnTo>
                    <a:pt x="119" y="611"/>
                  </a:lnTo>
                  <a:lnTo>
                    <a:pt x="121" y="616"/>
                  </a:lnTo>
                  <a:lnTo>
                    <a:pt x="122" y="619"/>
                  </a:lnTo>
                  <a:lnTo>
                    <a:pt x="125" y="624"/>
                  </a:lnTo>
                  <a:lnTo>
                    <a:pt x="126" y="628"/>
                  </a:lnTo>
                  <a:lnTo>
                    <a:pt x="126" y="629"/>
                  </a:lnTo>
                  <a:lnTo>
                    <a:pt x="126" y="630"/>
                  </a:lnTo>
                  <a:lnTo>
                    <a:pt x="125" y="632"/>
                  </a:lnTo>
                  <a:lnTo>
                    <a:pt x="118" y="635"/>
                  </a:lnTo>
                  <a:lnTo>
                    <a:pt x="104" y="656"/>
                  </a:lnTo>
                  <a:lnTo>
                    <a:pt x="91" y="679"/>
                  </a:lnTo>
                  <a:lnTo>
                    <a:pt x="77" y="703"/>
                  </a:lnTo>
                  <a:lnTo>
                    <a:pt x="65" y="727"/>
                  </a:lnTo>
                  <a:lnTo>
                    <a:pt x="54" y="751"/>
                  </a:lnTo>
                  <a:lnTo>
                    <a:pt x="41" y="776"/>
                  </a:lnTo>
                  <a:lnTo>
                    <a:pt x="29" y="801"/>
                  </a:lnTo>
                  <a:lnTo>
                    <a:pt x="18" y="826"/>
                  </a:lnTo>
                  <a:lnTo>
                    <a:pt x="11" y="845"/>
                  </a:lnTo>
                  <a:lnTo>
                    <a:pt x="4" y="865"/>
                  </a:lnTo>
                  <a:lnTo>
                    <a:pt x="0" y="884"/>
                  </a:lnTo>
                  <a:lnTo>
                    <a:pt x="2" y="902"/>
                  </a:lnTo>
                  <a:lnTo>
                    <a:pt x="3" y="903"/>
                  </a:lnTo>
                  <a:lnTo>
                    <a:pt x="4" y="904"/>
                  </a:lnTo>
                  <a:lnTo>
                    <a:pt x="5" y="906"/>
                  </a:lnTo>
                  <a:lnTo>
                    <a:pt x="6" y="907"/>
                  </a:lnTo>
                  <a:lnTo>
                    <a:pt x="8" y="927"/>
                  </a:lnTo>
                  <a:lnTo>
                    <a:pt x="11" y="946"/>
                  </a:lnTo>
                  <a:lnTo>
                    <a:pt x="15" y="965"/>
                  </a:lnTo>
                  <a:lnTo>
                    <a:pt x="21" y="983"/>
                  </a:lnTo>
                  <a:lnTo>
                    <a:pt x="28" y="1001"/>
                  </a:lnTo>
                  <a:lnTo>
                    <a:pt x="36" y="1019"/>
                  </a:lnTo>
                  <a:lnTo>
                    <a:pt x="44" y="1036"/>
                  </a:lnTo>
                  <a:lnTo>
                    <a:pt x="53" y="1052"/>
                  </a:lnTo>
                  <a:lnTo>
                    <a:pt x="65" y="1069"/>
                  </a:lnTo>
                  <a:lnTo>
                    <a:pt x="80" y="1085"/>
                  </a:lnTo>
                  <a:lnTo>
                    <a:pt x="95" y="1097"/>
                  </a:lnTo>
                  <a:lnTo>
                    <a:pt x="112" y="1109"/>
                  </a:lnTo>
                  <a:lnTo>
                    <a:pt x="130" y="1118"/>
                  </a:lnTo>
                  <a:lnTo>
                    <a:pt x="149" y="1126"/>
                  </a:lnTo>
                  <a:lnTo>
                    <a:pt x="170" y="1132"/>
                  </a:lnTo>
                  <a:lnTo>
                    <a:pt x="191" y="1138"/>
                  </a:lnTo>
                  <a:lnTo>
                    <a:pt x="198" y="1139"/>
                  </a:lnTo>
                  <a:lnTo>
                    <a:pt x="205" y="1140"/>
                  </a:lnTo>
                  <a:lnTo>
                    <a:pt x="211" y="1141"/>
                  </a:lnTo>
                  <a:lnTo>
                    <a:pt x="218" y="1141"/>
                  </a:lnTo>
                  <a:lnTo>
                    <a:pt x="224" y="1141"/>
                  </a:lnTo>
                  <a:lnTo>
                    <a:pt x="231" y="1141"/>
                  </a:lnTo>
                  <a:lnTo>
                    <a:pt x="237" y="1141"/>
                  </a:lnTo>
                  <a:lnTo>
                    <a:pt x="244" y="114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355" name="Freeform 118"/>
            <p:cNvSpPr>
              <a:spLocks/>
            </p:cNvSpPr>
            <p:nvPr/>
          </p:nvSpPr>
          <p:spPr bwMode="auto">
            <a:xfrm>
              <a:off x="3398" y="1755"/>
              <a:ext cx="153" cy="180"/>
            </a:xfrm>
            <a:custGeom>
              <a:avLst/>
              <a:gdLst>
                <a:gd name="T0" fmla="*/ 0 w 920"/>
                <a:gd name="T1" fmla="*/ 0 h 1082"/>
                <a:gd name="T2" fmla="*/ 0 w 920"/>
                <a:gd name="T3" fmla="*/ 0 h 1082"/>
                <a:gd name="T4" fmla="*/ 0 w 920"/>
                <a:gd name="T5" fmla="*/ 0 h 1082"/>
                <a:gd name="T6" fmla="*/ 0 w 920"/>
                <a:gd name="T7" fmla="*/ 0 h 1082"/>
                <a:gd name="T8" fmla="*/ 0 w 920"/>
                <a:gd name="T9" fmla="*/ 0 h 1082"/>
                <a:gd name="T10" fmla="*/ 0 w 920"/>
                <a:gd name="T11" fmla="*/ 0 h 1082"/>
                <a:gd name="T12" fmla="*/ 0 w 920"/>
                <a:gd name="T13" fmla="*/ 0 h 1082"/>
                <a:gd name="T14" fmla="*/ 0 w 920"/>
                <a:gd name="T15" fmla="*/ 0 h 1082"/>
                <a:gd name="T16" fmla="*/ 0 w 920"/>
                <a:gd name="T17" fmla="*/ 0 h 1082"/>
                <a:gd name="T18" fmla="*/ 0 w 920"/>
                <a:gd name="T19" fmla="*/ 0 h 1082"/>
                <a:gd name="T20" fmla="*/ 0 w 920"/>
                <a:gd name="T21" fmla="*/ 0 h 1082"/>
                <a:gd name="T22" fmla="*/ 0 w 920"/>
                <a:gd name="T23" fmla="*/ 0 h 1082"/>
                <a:gd name="T24" fmla="*/ 0 w 920"/>
                <a:gd name="T25" fmla="*/ 0 h 1082"/>
                <a:gd name="T26" fmla="*/ 0 w 920"/>
                <a:gd name="T27" fmla="*/ 0 h 1082"/>
                <a:gd name="T28" fmla="*/ 0 w 920"/>
                <a:gd name="T29" fmla="*/ 0 h 1082"/>
                <a:gd name="T30" fmla="*/ 0 w 920"/>
                <a:gd name="T31" fmla="*/ 0 h 1082"/>
                <a:gd name="T32" fmla="*/ 0 w 920"/>
                <a:gd name="T33" fmla="*/ 0 h 1082"/>
                <a:gd name="T34" fmla="*/ 0 w 920"/>
                <a:gd name="T35" fmla="*/ 0 h 1082"/>
                <a:gd name="T36" fmla="*/ 0 w 920"/>
                <a:gd name="T37" fmla="*/ 0 h 1082"/>
                <a:gd name="T38" fmla="*/ 0 w 920"/>
                <a:gd name="T39" fmla="*/ 0 h 1082"/>
                <a:gd name="T40" fmla="*/ 0 w 920"/>
                <a:gd name="T41" fmla="*/ 0 h 1082"/>
                <a:gd name="T42" fmla="*/ 0 w 920"/>
                <a:gd name="T43" fmla="*/ 0 h 1082"/>
                <a:gd name="T44" fmla="*/ 0 w 920"/>
                <a:gd name="T45" fmla="*/ 0 h 1082"/>
                <a:gd name="T46" fmla="*/ 0 w 920"/>
                <a:gd name="T47" fmla="*/ 0 h 1082"/>
                <a:gd name="T48" fmla="*/ 0 w 920"/>
                <a:gd name="T49" fmla="*/ 0 h 1082"/>
                <a:gd name="T50" fmla="*/ 0 w 920"/>
                <a:gd name="T51" fmla="*/ 0 h 1082"/>
                <a:gd name="T52" fmla="*/ 0 w 920"/>
                <a:gd name="T53" fmla="*/ 0 h 1082"/>
                <a:gd name="T54" fmla="*/ 0 w 920"/>
                <a:gd name="T55" fmla="*/ 0 h 1082"/>
                <a:gd name="T56" fmla="*/ 0 w 920"/>
                <a:gd name="T57" fmla="*/ 0 h 1082"/>
                <a:gd name="T58" fmla="*/ 0 w 920"/>
                <a:gd name="T59" fmla="*/ 0 h 1082"/>
                <a:gd name="T60" fmla="*/ 0 w 920"/>
                <a:gd name="T61" fmla="*/ 0 h 1082"/>
                <a:gd name="T62" fmla="*/ 0 w 920"/>
                <a:gd name="T63" fmla="*/ 0 h 1082"/>
                <a:gd name="T64" fmla="*/ 0 w 920"/>
                <a:gd name="T65" fmla="*/ 0 h 1082"/>
                <a:gd name="T66" fmla="*/ 0 w 920"/>
                <a:gd name="T67" fmla="*/ 0 h 1082"/>
                <a:gd name="T68" fmla="*/ 0 w 920"/>
                <a:gd name="T69" fmla="*/ 0 h 1082"/>
                <a:gd name="T70" fmla="*/ 0 w 920"/>
                <a:gd name="T71" fmla="*/ 0 h 1082"/>
                <a:gd name="T72" fmla="*/ 0 w 920"/>
                <a:gd name="T73" fmla="*/ 0 h 1082"/>
                <a:gd name="T74" fmla="*/ 0 w 920"/>
                <a:gd name="T75" fmla="*/ 0 h 1082"/>
                <a:gd name="T76" fmla="*/ 0 w 920"/>
                <a:gd name="T77" fmla="*/ 0 h 1082"/>
                <a:gd name="T78" fmla="*/ 0 w 920"/>
                <a:gd name="T79" fmla="*/ 0 h 1082"/>
                <a:gd name="T80" fmla="*/ 0 w 920"/>
                <a:gd name="T81" fmla="*/ 0 h 1082"/>
                <a:gd name="T82" fmla="*/ 0 w 920"/>
                <a:gd name="T83" fmla="*/ 0 h 1082"/>
                <a:gd name="T84" fmla="*/ 0 w 920"/>
                <a:gd name="T85" fmla="*/ 0 h 1082"/>
                <a:gd name="T86" fmla="*/ 0 w 920"/>
                <a:gd name="T87" fmla="*/ 0 h 1082"/>
                <a:gd name="T88" fmla="*/ 0 w 920"/>
                <a:gd name="T89" fmla="*/ 0 h 1082"/>
                <a:gd name="T90" fmla="*/ 0 w 920"/>
                <a:gd name="T91" fmla="*/ 0 h 1082"/>
                <a:gd name="T92" fmla="*/ 0 w 920"/>
                <a:gd name="T93" fmla="*/ 0 h 1082"/>
                <a:gd name="T94" fmla="*/ 0 w 920"/>
                <a:gd name="T95" fmla="*/ 0 h 1082"/>
                <a:gd name="T96" fmla="*/ 0 w 920"/>
                <a:gd name="T97" fmla="*/ 0 h 1082"/>
                <a:gd name="T98" fmla="*/ 0 w 920"/>
                <a:gd name="T99" fmla="*/ 0 h 1082"/>
                <a:gd name="T100" fmla="*/ 0 w 920"/>
                <a:gd name="T101" fmla="*/ 0 h 1082"/>
                <a:gd name="T102" fmla="*/ 0 w 920"/>
                <a:gd name="T103" fmla="*/ 0 h 1082"/>
                <a:gd name="T104" fmla="*/ 0 w 920"/>
                <a:gd name="T105" fmla="*/ 0 h 1082"/>
                <a:gd name="T106" fmla="*/ 0 w 920"/>
                <a:gd name="T107" fmla="*/ 0 h 1082"/>
                <a:gd name="T108" fmla="*/ 0 w 920"/>
                <a:gd name="T109" fmla="*/ 0 h 1082"/>
                <a:gd name="T110" fmla="*/ 0 w 920"/>
                <a:gd name="T111" fmla="*/ 0 h 1082"/>
                <a:gd name="T112" fmla="*/ 0 w 920"/>
                <a:gd name="T113" fmla="*/ 0 h 1082"/>
                <a:gd name="T114" fmla="*/ 0 w 920"/>
                <a:gd name="T115" fmla="*/ 0 h 1082"/>
                <a:gd name="T116" fmla="*/ 0 w 920"/>
                <a:gd name="T117" fmla="*/ 0 h 1082"/>
                <a:gd name="T118" fmla="*/ 0 w 920"/>
                <a:gd name="T119" fmla="*/ 0 h 1082"/>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920"/>
                <a:gd name="T181" fmla="*/ 0 h 1082"/>
                <a:gd name="T182" fmla="*/ 920 w 920"/>
                <a:gd name="T183" fmla="*/ 1082 h 1082"/>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920" h="1082">
                  <a:moveTo>
                    <a:pt x="214" y="1082"/>
                  </a:moveTo>
                  <a:lnTo>
                    <a:pt x="225" y="1082"/>
                  </a:lnTo>
                  <a:lnTo>
                    <a:pt x="235" y="1080"/>
                  </a:lnTo>
                  <a:lnTo>
                    <a:pt x="246" y="1078"/>
                  </a:lnTo>
                  <a:lnTo>
                    <a:pt x="258" y="1075"/>
                  </a:lnTo>
                  <a:lnTo>
                    <a:pt x="268" y="1072"/>
                  </a:lnTo>
                  <a:lnTo>
                    <a:pt x="279" y="1069"/>
                  </a:lnTo>
                  <a:lnTo>
                    <a:pt x="289" y="1065"/>
                  </a:lnTo>
                  <a:lnTo>
                    <a:pt x="301" y="1063"/>
                  </a:lnTo>
                  <a:lnTo>
                    <a:pt x="307" y="1061"/>
                  </a:lnTo>
                  <a:lnTo>
                    <a:pt x="314" y="1061"/>
                  </a:lnTo>
                  <a:lnTo>
                    <a:pt x="320" y="1061"/>
                  </a:lnTo>
                  <a:lnTo>
                    <a:pt x="326" y="1059"/>
                  </a:lnTo>
                  <a:lnTo>
                    <a:pt x="339" y="1029"/>
                  </a:lnTo>
                  <a:lnTo>
                    <a:pt x="353" y="1001"/>
                  </a:lnTo>
                  <a:lnTo>
                    <a:pt x="368" y="974"/>
                  </a:lnTo>
                  <a:lnTo>
                    <a:pt x="384" y="946"/>
                  </a:lnTo>
                  <a:lnTo>
                    <a:pt x="400" y="922"/>
                  </a:lnTo>
                  <a:lnTo>
                    <a:pt x="417" y="896"/>
                  </a:lnTo>
                  <a:lnTo>
                    <a:pt x="432" y="870"/>
                  </a:lnTo>
                  <a:lnTo>
                    <a:pt x="448" y="844"/>
                  </a:lnTo>
                  <a:lnTo>
                    <a:pt x="456" y="829"/>
                  </a:lnTo>
                  <a:lnTo>
                    <a:pt x="464" y="815"/>
                  </a:lnTo>
                  <a:lnTo>
                    <a:pt x="473" y="801"/>
                  </a:lnTo>
                  <a:lnTo>
                    <a:pt x="481" y="787"/>
                  </a:lnTo>
                  <a:lnTo>
                    <a:pt x="498" y="761"/>
                  </a:lnTo>
                  <a:lnTo>
                    <a:pt x="513" y="735"/>
                  </a:lnTo>
                  <a:lnTo>
                    <a:pt x="530" y="710"/>
                  </a:lnTo>
                  <a:lnTo>
                    <a:pt x="548" y="685"/>
                  </a:lnTo>
                  <a:lnTo>
                    <a:pt x="565" y="660"/>
                  </a:lnTo>
                  <a:lnTo>
                    <a:pt x="583" y="636"/>
                  </a:lnTo>
                  <a:lnTo>
                    <a:pt x="601" y="612"/>
                  </a:lnTo>
                  <a:lnTo>
                    <a:pt x="620" y="587"/>
                  </a:lnTo>
                  <a:lnTo>
                    <a:pt x="640" y="563"/>
                  </a:lnTo>
                  <a:lnTo>
                    <a:pt x="660" y="539"/>
                  </a:lnTo>
                  <a:lnTo>
                    <a:pt x="679" y="515"/>
                  </a:lnTo>
                  <a:lnTo>
                    <a:pt x="700" y="491"/>
                  </a:lnTo>
                  <a:lnTo>
                    <a:pt x="722" y="467"/>
                  </a:lnTo>
                  <a:lnTo>
                    <a:pt x="743" y="442"/>
                  </a:lnTo>
                  <a:lnTo>
                    <a:pt x="766" y="418"/>
                  </a:lnTo>
                  <a:lnTo>
                    <a:pt x="788" y="394"/>
                  </a:lnTo>
                  <a:lnTo>
                    <a:pt x="802" y="382"/>
                  </a:lnTo>
                  <a:lnTo>
                    <a:pt x="814" y="372"/>
                  </a:lnTo>
                  <a:lnTo>
                    <a:pt x="827" y="361"/>
                  </a:lnTo>
                  <a:lnTo>
                    <a:pt x="840" y="350"/>
                  </a:lnTo>
                  <a:lnTo>
                    <a:pt x="851" y="338"/>
                  </a:lnTo>
                  <a:lnTo>
                    <a:pt x="864" y="328"/>
                  </a:lnTo>
                  <a:lnTo>
                    <a:pt x="876" y="317"/>
                  </a:lnTo>
                  <a:lnTo>
                    <a:pt x="888" y="307"/>
                  </a:lnTo>
                  <a:lnTo>
                    <a:pt x="890" y="304"/>
                  </a:lnTo>
                  <a:lnTo>
                    <a:pt x="892" y="302"/>
                  </a:lnTo>
                  <a:lnTo>
                    <a:pt x="894" y="301"/>
                  </a:lnTo>
                  <a:lnTo>
                    <a:pt x="897" y="300"/>
                  </a:lnTo>
                  <a:lnTo>
                    <a:pt x="898" y="299"/>
                  </a:lnTo>
                  <a:lnTo>
                    <a:pt x="899" y="298"/>
                  </a:lnTo>
                  <a:lnTo>
                    <a:pt x="900" y="295"/>
                  </a:lnTo>
                  <a:lnTo>
                    <a:pt x="901" y="294"/>
                  </a:lnTo>
                  <a:lnTo>
                    <a:pt x="915" y="284"/>
                  </a:lnTo>
                  <a:lnTo>
                    <a:pt x="916" y="283"/>
                  </a:lnTo>
                  <a:lnTo>
                    <a:pt x="918" y="282"/>
                  </a:lnTo>
                  <a:lnTo>
                    <a:pt x="919" y="281"/>
                  </a:lnTo>
                  <a:lnTo>
                    <a:pt x="920" y="278"/>
                  </a:lnTo>
                  <a:lnTo>
                    <a:pt x="908" y="245"/>
                  </a:lnTo>
                  <a:lnTo>
                    <a:pt x="898" y="212"/>
                  </a:lnTo>
                  <a:lnTo>
                    <a:pt x="886" y="179"/>
                  </a:lnTo>
                  <a:lnTo>
                    <a:pt x="875" y="145"/>
                  </a:lnTo>
                  <a:lnTo>
                    <a:pt x="862" y="114"/>
                  </a:lnTo>
                  <a:lnTo>
                    <a:pt x="845" y="85"/>
                  </a:lnTo>
                  <a:lnTo>
                    <a:pt x="824" y="59"/>
                  </a:lnTo>
                  <a:lnTo>
                    <a:pt x="799" y="36"/>
                  </a:lnTo>
                  <a:lnTo>
                    <a:pt x="780" y="27"/>
                  </a:lnTo>
                  <a:lnTo>
                    <a:pt x="760" y="21"/>
                  </a:lnTo>
                  <a:lnTo>
                    <a:pt x="740" y="15"/>
                  </a:lnTo>
                  <a:lnTo>
                    <a:pt x="719" y="10"/>
                  </a:lnTo>
                  <a:lnTo>
                    <a:pt x="696" y="7"/>
                  </a:lnTo>
                  <a:lnTo>
                    <a:pt x="675" y="4"/>
                  </a:lnTo>
                  <a:lnTo>
                    <a:pt x="652" y="2"/>
                  </a:lnTo>
                  <a:lnTo>
                    <a:pt x="631" y="0"/>
                  </a:lnTo>
                  <a:lnTo>
                    <a:pt x="617" y="11"/>
                  </a:lnTo>
                  <a:lnTo>
                    <a:pt x="602" y="24"/>
                  </a:lnTo>
                  <a:lnTo>
                    <a:pt x="587" y="37"/>
                  </a:lnTo>
                  <a:lnTo>
                    <a:pt x="571" y="52"/>
                  </a:lnTo>
                  <a:lnTo>
                    <a:pt x="555" y="67"/>
                  </a:lnTo>
                  <a:lnTo>
                    <a:pt x="539" y="82"/>
                  </a:lnTo>
                  <a:lnTo>
                    <a:pt x="524" y="96"/>
                  </a:lnTo>
                  <a:lnTo>
                    <a:pt x="510" y="109"/>
                  </a:lnTo>
                  <a:lnTo>
                    <a:pt x="498" y="123"/>
                  </a:lnTo>
                  <a:lnTo>
                    <a:pt x="485" y="138"/>
                  </a:lnTo>
                  <a:lnTo>
                    <a:pt x="474" y="153"/>
                  </a:lnTo>
                  <a:lnTo>
                    <a:pt x="463" y="166"/>
                  </a:lnTo>
                  <a:lnTo>
                    <a:pt x="453" y="181"/>
                  </a:lnTo>
                  <a:lnTo>
                    <a:pt x="444" y="196"/>
                  </a:lnTo>
                  <a:lnTo>
                    <a:pt x="435" y="212"/>
                  </a:lnTo>
                  <a:lnTo>
                    <a:pt x="428" y="227"/>
                  </a:lnTo>
                  <a:lnTo>
                    <a:pt x="547" y="314"/>
                  </a:lnTo>
                  <a:lnTo>
                    <a:pt x="559" y="324"/>
                  </a:lnTo>
                  <a:lnTo>
                    <a:pt x="571" y="331"/>
                  </a:lnTo>
                  <a:lnTo>
                    <a:pt x="582" y="340"/>
                  </a:lnTo>
                  <a:lnTo>
                    <a:pt x="593" y="348"/>
                  </a:lnTo>
                  <a:lnTo>
                    <a:pt x="605" y="357"/>
                  </a:lnTo>
                  <a:lnTo>
                    <a:pt x="616" y="366"/>
                  </a:lnTo>
                  <a:lnTo>
                    <a:pt x="627" y="377"/>
                  </a:lnTo>
                  <a:lnTo>
                    <a:pt x="639" y="387"/>
                  </a:lnTo>
                  <a:lnTo>
                    <a:pt x="645" y="395"/>
                  </a:lnTo>
                  <a:lnTo>
                    <a:pt x="651" y="403"/>
                  </a:lnTo>
                  <a:lnTo>
                    <a:pt x="658" y="411"/>
                  </a:lnTo>
                  <a:lnTo>
                    <a:pt x="664" y="417"/>
                  </a:lnTo>
                  <a:lnTo>
                    <a:pt x="670" y="425"/>
                  </a:lnTo>
                  <a:lnTo>
                    <a:pt x="677" y="433"/>
                  </a:lnTo>
                  <a:lnTo>
                    <a:pt x="682" y="440"/>
                  </a:lnTo>
                  <a:lnTo>
                    <a:pt x="688" y="448"/>
                  </a:lnTo>
                  <a:lnTo>
                    <a:pt x="685" y="459"/>
                  </a:lnTo>
                  <a:lnTo>
                    <a:pt x="684" y="460"/>
                  </a:lnTo>
                  <a:lnTo>
                    <a:pt x="681" y="461"/>
                  </a:lnTo>
                  <a:lnTo>
                    <a:pt x="680" y="464"/>
                  </a:lnTo>
                  <a:lnTo>
                    <a:pt x="678" y="465"/>
                  </a:lnTo>
                  <a:lnTo>
                    <a:pt x="670" y="474"/>
                  </a:lnTo>
                  <a:lnTo>
                    <a:pt x="662" y="468"/>
                  </a:lnTo>
                  <a:lnTo>
                    <a:pt x="655" y="463"/>
                  </a:lnTo>
                  <a:lnTo>
                    <a:pt x="650" y="457"/>
                  </a:lnTo>
                  <a:lnTo>
                    <a:pt x="645" y="449"/>
                  </a:lnTo>
                  <a:lnTo>
                    <a:pt x="631" y="433"/>
                  </a:lnTo>
                  <a:lnTo>
                    <a:pt x="617" y="418"/>
                  </a:lnTo>
                  <a:lnTo>
                    <a:pt x="602" y="405"/>
                  </a:lnTo>
                  <a:lnTo>
                    <a:pt x="588" y="391"/>
                  </a:lnTo>
                  <a:lnTo>
                    <a:pt x="572" y="379"/>
                  </a:lnTo>
                  <a:lnTo>
                    <a:pt x="557" y="366"/>
                  </a:lnTo>
                  <a:lnTo>
                    <a:pt x="542" y="354"/>
                  </a:lnTo>
                  <a:lnTo>
                    <a:pt x="526" y="342"/>
                  </a:lnTo>
                  <a:lnTo>
                    <a:pt x="510" y="330"/>
                  </a:lnTo>
                  <a:lnTo>
                    <a:pt x="494" y="320"/>
                  </a:lnTo>
                  <a:lnTo>
                    <a:pt x="479" y="309"/>
                  </a:lnTo>
                  <a:lnTo>
                    <a:pt x="463" y="298"/>
                  </a:lnTo>
                  <a:lnTo>
                    <a:pt x="447" y="287"/>
                  </a:lnTo>
                  <a:lnTo>
                    <a:pt x="431" y="277"/>
                  </a:lnTo>
                  <a:lnTo>
                    <a:pt x="415" y="266"/>
                  </a:lnTo>
                  <a:lnTo>
                    <a:pt x="400" y="256"/>
                  </a:lnTo>
                  <a:lnTo>
                    <a:pt x="399" y="256"/>
                  </a:lnTo>
                  <a:lnTo>
                    <a:pt x="397" y="256"/>
                  </a:lnTo>
                  <a:lnTo>
                    <a:pt x="396" y="256"/>
                  </a:lnTo>
                  <a:lnTo>
                    <a:pt x="381" y="261"/>
                  </a:lnTo>
                  <a:lnTo>
                    <a:pt x="365" y="269"/>
                  </a:lnTo>
                  <a:lnTo>
                    <a:pt x="349" y="277"/>
                  </a:lnTo>
                  <a:lnTo>
                    <a:pt x="334" y="286"/>
                  </a:lnTo>
                  <a:lnTo>
                    <a:pt x="320" y="296"/>
                  </a:lnTo>
                  <a:lnTo>
                    <a:pt x="306" y="308"/>
                  </a:lnTo>
                  <a:lnTo>
                    <a:pt x="293" y="319"/>
                  </a:lnTo>
                  <a:lnTo>
                    <a:pt x="279" y="331"/>
                  </a:lnTo>
                  <a:lnTo>
                    <a:pt x="267" y="345"/>
                  </a:lnTo>
                  <a:lnTo>
                    <a:pt x="254" y="359"/>
                  </a:lnTo>
                  <a:lnTo>
                    <a:pt x="242" y="372"/>
                  </a:lnTo>
                  <a:lnTo>
                    <a:pt x="231" y="386"/>
                  </a:lnTo>
                  <a:lnTo>
                    <a:pt x="219" y="399"/>
                  </a:lnTo>
                  <a:lnTo>
                    <a:pt x="209" y="414"/>
                  </a:lnTo>
                  <a:lnTo>
                    <a:pt x="198" y="428"/>
                  </a:lnTo>
                  <a:lnTo>
                    <a:pt x="188" y="441"/>
                  </a:lnTo>
                  <a:lnTo>
                    <a:pt x="179" y="458"/>
                  </a:lnTo>
                  <a:lnTo>
                    <a:pt x="166" y="476"/>
                  </a:lnTo>
                  <a:lnTo>
                    <a:pt x="154" y="494"/>
                  </a:lnTo>
                  <a:lnTo>
                    <a:pt x="142" y="512"/>
                  </a:lnTo>
                  <a:lnTo>
                    <a:pt x="132" y="530"/>
                  </a:lnTo>
                  <a:lnTo>
                    <a:pt x="125" y="550"/>
                  </a:lnTo>
                  <a:lnTo>
                    <a:pt x="122" y="569"/>
                  </a:lnTo>
                  <a:lnTo>
                    <a:pt x="126" y="588"/>
                  </a:lnTo>
                  <a:lnTo>
                    <a:pt x="130" y="595"/>
                  </a:lnTo>
                  <a:lnTo>
                    <a:pt x="136" y="600"/>
                  </a:lnTo>
                  <a:lnTo>
                    <a:pt x="142" y="607"/>
                  </a:lnTo>
                  <a:lnTo>
                    <a:pt x="147" y="613"/>
                  </a:lnTo>
                  <a:lnTo>
                    <a:pt x="153" y="619"/>
                  </a:lnTo>
                  <a:lnTo>
                    <a:pt x="159" y="624"/>
                  </a:lnTo>
                  <a:lnTo>
                    <a:pt x="164" y="631"/>
                  </a:lnTo>
                  <a:lnTo>
                    <a:pt x="169" y="637"/>
                  </a:lnTo>
                  <a:lnTo>
                    <a:pt x="183" y="650"/>
                  </a:lnTo>
                  <a:lnTo>
                    <a:pt x="198" y="664"/>
                  </a:lnTo>
                  <a:lnTo>
                    <a:pt x="213" y="676"/>
                  </a:lnTo>
                  <a:lnTo>
                    <a:pt x="226" y="690"/>
                  </a:lnTo>
                  <a:lnTo>
                    <a:pt x="240" y="702"/>
                  </a:lnTo>
                  <a:lnTo>
                    <a:pt x="254" y="715"/>
                  </a:lnTo>
                  <a:lnTo>
                    <a:pt x="268" y="726"/>
                  </a:lnTo>
                  <a:lnTo>
                    <a:pt x="282" y="737"/>
                  </a:lnTo>
                  <a:lnTo>
                    <a:pt x="297" y="749"/>
                  </a:lnTo>
                  <a:lnTo>
                    <a:pt x="312" y="759"/>
                  </a:lnTo>
                  <a:lnTo>
                    <a:pt x="326" y="769"/>
                  </a:lnTo>
                  <a:lnTo>
                    <a:pt x="342" y="778"/>
                  </a:lnTo>
                  <a:lnTo>
                    <a:pt x="359" y="787"/>
                  </a:lnTo>
                  <a:lnTo>
                    <a:pt x="376" y="795"/>
                  </a:lnTo>
                  <a:lnTo>
                    <a:pt x="394" y="803"/>
                  </a:lnTo>
                  <a:lnTo>
                    <a:pt x="412" y="810"/>
                  </a:lnTo>
                  <a:lnTo>
                    <a:pt x="414" y="812"/>
                  </a:lnTo>
                  <a:lnTo>
                    <a:pt x="418" y="814"/>
                  </a:lnTo>
                  <a:lnTo>
                    <a:pt x="419" y="818"/>
                  </a:lnTo>
                  <a:lnTo>
                    <a:pt x="419" y="822"/>
                  </a:lnTo>
                  <a:lnTo>
                    <a:pt x="415" y="828"/>
                  </a:lnTo>
                  <a:lnTo>
                    <a:pt x="411" y="832"/>
                  </a:lnTo>
                  <a:lnTo>
                    <a:pt x="405" y="837"/>
                  </a:lnTo>
                  <a:lnTo>
                    <a:pt x="400" y="840"/>
                  </a:lnTo>
                  <a:lnTo>
                    <a:pt x="386" y="836"/>
                  </a:lnTo>
                  <a:lnTo>
                    <a:pt x="373" y="831"/>
                  </a:lnTo>
                  <a:lnTo>
                    <a:pt x="360" y="825"/>
                  </a:lnTo>
                  <a:lnTo>
                    <a:pt x="348" y="819"/>
                  </a:lnTo>
                  <a:lnTo>
                    <a:pt x="335" y="813"/>
                  </a:lnTo>
                  <a:lnTo>
                    <a:pt x="324" y="806"/>
                  </a:lnTo>
                  <a:lnTo>
                    <a:pt x="313" y="799"/>
                  </a:lnTo>
                  <a:lnTo>
                    <a:pt x="303" y="792"/>
                  </a:lnTo>
                  <a:lnTo>
                    <a:pt x="292" y="785"/>
                  </a:lnTo>
                  <a:lnTo>
                    <a:pt x="281" y="777"/>
                  </a:lnTo>
                  <a:lnTo>
                    <a:pt x="270" y="769"/>
                  </a:lnTo>
                  <a:lnTo>
                    <a:pt x="260" y="761"/>
                  </a:lnTo>
                  <a:lnTo>
                    <a:pt x="250" y="753"/>
                  </a:lnTo>
                  <a:lnTo>
                    <a:pt x="240" y="744"/>
                  </a:lnTo>
                  <a:lnTo>
                    <a:pt x="228" y="736"/>
                  </a:lnTo>
                  <a:lnTo>
                    <a:pt x="218" y="728"/>
                  </a:lnTo>
                  <a:lnTo>
                    <a:pt x="216" y="727"/>
                  </a:lnTo>
                  <a:lnTo>
                    <a:pt x="214" y="726"/>
                  </a:lnTo>
                  <a:lnTo>
                    <a:pt x="213" y="726"/>
                  </a:lnTo>
                  <a:lnTo>
                    <a:pt x="210" y="725"/>
                  </a:lnTo>
                  <a:lnTo>
                    <a:pt x="111" y="628"/>
                  </a:lnTo>
                  <a:lnTo>
                    <a:pt x="98" y="647"/>
                  </a:lnTo>
                  <a:lnTo>
                    <a:pt x="84" y="666"/>
                  </a:lnTo>
                  <a:lnTo>
                    <a:pt x="73" y="686"/>
                  </a:lnTo>
                  <a:lnTo>
                    <a:pt x="62" y="708"/>
                  </a:lnTo>
                  <a:lnTo>
                    <a:pt x="50" y="729"/>
                  </a:lnTo>
                  <a:lnTo>
                    <a:pt x="40" y="752"/>
                  </a:lnTo>
                  <a:lnTo>
                    <a:pt x="30" y="775"/>
                  </a:lnTo>
                  <a:lnTo>
                    <a:pt x="20" y="798"/>
                  </a:lnTo>
                  <a:lnTo>
                    <a:pt x="0" y="855"/>
                  </a:lnTo>
                  <a:lnTo>
                    <a:pt x="4" y="877"/>
                  </a:lnTo>
                  <a:lnTo>
                    <a:pt x="10" y="901"/>
                  </a:lnTo>
                  <a:lnTo>
                    <a:pt x="14" y="925"/>
                  </a:lnTo>
                  <a:lnTo>
                    <a:pt x="21" y="949"/>
                  </a:lnTo>
                  <a:lnTo>
                    <a:pt x="29" y="972"/>
                  </a:lnTo>
                  <a:lnTo>
                    <a:pt x="39" y="994"/>
                  </a:lnTo>
                  <a:lnTo>
                    <a:pt x="52" y="1013"/>
                  </a:lnTo>
                  <a:lnTo>
                    <a:pt x="67" y="1030"/>
                  </a:lnTo>
                  <a:lnTo>
                    <a:pt x="82" y="1043"/>
                  </a:lnTo>
                  <a:lnTo>
                    <a:pt x="98" y="1053"/>
                  </a:lnTo>
                  <a:lnTo>
                    <a:pt x="116" y="1062"/>
                  </a:lnTo>
                  <a:lnTo>
                    <a:pt x="135" y="1070"/>
                  </a:lnTo>
                  <a:lnTo>
                    <a:pt x="154" y="1075"/>
                  </a:lnTo>
                  <a:lnTo>
                    <a:pt x="174" y="1079"/>
                  </a:lnTo>
                  <a:lnTo>
                    <a:pt x="195" y="1081"/>
                  </a:lnTo>
                  <a:lnTo>
                    <a:pt x="214" y="1082"/>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356" name="Freeform 119"/>
            <p:cNvSpPr>
              <a:spLocks/>
            </p:cNvSpPr>
            <p:nvPr/>
          </p:nvSpPr>
          <p:spPr bwMode="auto">
            <a:xfrm>
              <a:off x="3426" y="1843"/>
              <a:ext cx="8" cy="11"/>
            </a:xfrm>
            <a:custGeom>
              <a:avLst/>
              <a:gdLst>
                <a:gd name="T0" fmla="*/ 0 w 46"/>
                <a:gd name="T1" fmla="*/ 0 h 65"/>
                <a:gd name="T2" fmla="*/ 0 w 46"/>
                <a:gd name="T3" fmla="*/ 0 h 65"/>
                <a:gd name="T4" fmla="*/ 0 w 46"/>
                <a:gd name="T5" fmla="*/ 0 h 65"/>
                <a:gd name="T6" fmla="*/ 0 w 46"/>
                <a:gd name="T7" fmla="*/ 0 h 65"/>
                <a:gd name="T8" fmla="*/ 0 w 46"/>
                <a:gd name="T9" fmla="*/ 0 h 65"/>
                <a:gd name="T10" fmla="*/ 0 w 46"/>
                <a:gd name="T11" fmla="*/ 0 h 65"/>
                <a:gd name="T12" fmla="*/ 0 w 46"/>
                <a:gd name="T13" fmla="*/ 0 h 65"/>
                <a:gd name="T14" fmla="*/ 0 w 46"/>
                <a:gd name="T15" fmla="*/ 0 h 65"/>
                <a:gd name="T16" fmla="*/ 0 w 46"/>
                <a:gd name="T17" fmla="*/ 0 h 65"/>
                <a:gd name="T18" fmla="*/ 0 w 46"/>
                <a:gd name="T19" fmla="*/ 0 h 65"/>
                <a:gd name="T20" fmla="*/ 0 w 46"/>
                <a:gd name="T21" fmla="*/ 0 h 65"/>
                <a:gd name="T22" fmla="*/ 0 w 46"/>
                <a:gd name="T23" fmla="*/ 0 h 65"/>
                <a:gd name="T24" fmla="*/ 0 w 46"/>
                <a:gd name="T25" fmla="*/ 0 h 65"/>
                <a:gd name="T26" fmla="*/ 0 w 46"/>
                <a:gd name="T27" fmla="*/ 0 h 65"/>
                <a:gd name="T28" fmla="*/ 0 w 46"/>
                <a:gd name="T29" fmla="*/ 0 h 65"/>
                <a:gd name="T30" fmla="*/ 0 w 46"/>
                <a:gd name="T31" fmla="*/ 0 h 65"/>
                <a:gd name="T32" fmla="*/ 0 w 46"/>
                <a:gd name="T33" fmla="*/ 0 h 6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6"/>
                <a:gd name="T52" fmla="*/ 0 h 65"/>
                <a:gd name="T53" fmla="*/ 46 w 46"/>
                <a:gd name="T54" fmla="*/ 65 h 65"/>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6" h="65">
                  <a:moveTo>
                    <a:pt x="23" y="0"/>
                  </a:moveTo>
                  <a:lnTo>
                    <a:pt x="32" y="3"/>
                  </a:lnTo>
                  <a:lnTo>
                    <a:pt x="39" y="9"/>
                  </a:lnTo>
                  <a:lnTo>
                    <a:pt x="44" y="20"/>
                  </a:lnTo>
                  <a:lnTo>
                    <a:pt x="46" y="32"/>
                  </a:lnTo>
                  <a:lnTo>
                    <a:pt x="44" y="44"/>
                  </a:lnTo>
                  <a:lnTo>
                    <a:pt x="39" y="55"/>
                  </a:lnTo>
                  <a:lnTo>
                    <a:pt x="32" y="63"/>
                  </a:lnTo>
                  <a:lnTo>
                    <a:pt x="23" y="65"/>
                  </a:lnTo>
                  <a:lnTo>
                    <a:pt x="14" y="63"/>
                  </a:lnTo>
                  <a:lnTo>
                    <a:pt x="6" y="55"/>
                  </a:lnTo>
                  <a:lnTo>
                    <a:pt x="2" y="44"/>
                  </a:lnTo>
                  <a:lnTo>
                    <a:pt x="0" y="32"/>
                  </a:lnTo>
                  <a:lnTo>
                    <a:pt x="2" y="20"/>
                  </a:lnTo>
                  <a:lnTo>
                    <a:pt x="6" y="9"/>
                  </a:lnTo>
                  <a:lnTo>
                    <a:pt x="14" y="3"/>
                  </a:lnTo>
                  <a:lnTo>
                    <a:pt x="2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357" name="Freeform 120"/>
            <p:cNvSpPr>
              <a:spLocks/>
            </p:cNvSpPr>
            <p:nvPr/>
          </p:nvSpPr>
          <p:spPr bwMode="auto">
            <a:xfrm>
              <a:off x="3441" y="1856"/>
              <a:ext cx="7" cy="11"/>
            </a:xfrm>
            <a:custGeom>
              <a:avLst/>
              <a:gdLst>
                <a:gd name="T0" fmla="*/ 0 w 46"/>
                <a:gd name="T1" fmla="*/ 0 h 64"/>
                <a:gd name="T2" fmla="*/ 0 w 46"/>
                <a:gd name="T3" fmla="*/ 0 h 64"/>
                <a:gd name="T4" fmla="*/ 0 w 46"/>
                <a:gd name="T5" fmla="*/ 0 h 64"/>
                <a:gd name="T6" fmla="*/ 0 w 46"/>
                <a:gd name="T7" fmla="*/ 0 h 64"/>
                <a:gd name="T8" fmla="*/ 0 w 46"/>
                <a:gd name="T9" fmla="*/ 0 h 64"/>
                <a:gd name="T10" fmla="*/ 0 w 46"/>
                <a:gd name="T11" fmla="*/ 0 h 64"/>
                <a:gd name="T12" fmla="*/ 0 w 46"/>
                <a:gd name="T13" fmla="*/ 0 h 64"/>
                <a:gd name="T14" fmla="*/ 0 w 46"/>
                <a:gd name="T15" fmla="*/ 0 h 64"/>
                <a:gd name="T16" fmla="*/ 0 w 46"/>
                <a:gd name="T17" fmla="*/ 0 h 64"/>
                <a:gd name="T18" fmla="*/ 0 w 46"/>
                <a:gd name="T19" fmla="*/ 0 h 64"/>
                <a:gd name="T20" fmla="*/ 0 w 46"/>
                <a:gd name="T21" fmla="*/ 0 h 64"/>
                <a:gd name="T22" fmla="*/ 0 w 46"/>
                <a:gd name="T23" fmla="*/ 0 h 64"/>
                <a:gd name="T24" fmla="*/ 0 w 46"/>
                <a:gd name="T25" fmla="*/ 0 h 64"/>
                <a:gd name="T26" fmla="*/ 0 w 46"/>
                <a:gd name="T27" fmla="*/ 0 h 64"/>
                <a:gd name="T28" fmla="*/ 0 w 46"/>
                <a:gd name="T29" fmla="*/ 0 h 64"/>
                <a:gd name="T30" fmla="*/ 0 w 46"/>
                <a:gd name="T31" fmla="*/ 0 h 64"/>
                <a:gd name="T32" fmla="*/ 0 w 46"/>
                <a:gd name="T33" fmla="*/ 0 h 6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6"/>
                <a:gd name="T52" fmla="*/ 0 h 64"/>
                <a:gd name="T53" fmla="*/ 46 w 46"/>
                <a:gd name="T54" fmla="*/ 64 h 6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6" h="64">
                  <a:moveTo>
                    <a:pt x="22" y="0"/>
                  </a:moveTo>
                  <a:lnTo>
                    <a:pt x="31" y="2"/>
                  </a:lnTo>
                  <a:lnTo>
                    <a:pt x="39" y="9"/>
                  </a:lnTo>
                  <a:lnTo>
                    <a:pt x="44" y="19"/>
                  </a:lnTo>
                  <a:lnTo>
                    <a:pt x="46" y="32"/>
                  </a:lnTo>
                  <a:lnTo>
                    <a:pt x="44" y="44"/>
                  </a:lnTo>
                  <a:lnTo>
                    <a:pt x="39" y="54"/>
                  </a:lnTo>
                  <a:lnTo>
                    <a:pt x="31" y="62"/>
                  </a:lnTo>
                  <a:lnTo>
                    <a:pt x="22" y="64"/>
                  </a:lnTo>
                  <a:lnTo>
                    <a:pt x="13" y="62"/>
                  </a:lnTo>
                  <a:lnTo>
                    <a:pt x="6" y="54"/>
                  </a:lnTo>
                  <a:lnTo>
                    <a:pt x="2" y="44"/>
                  </a:lnTo>
                  <a:lnTo>
                    <a:pt x="0" y="32"/>
                  </a:lnTo>
                  <a:lnTo>
                    <a:pt x="2" y="19"/>
                  </a:lnTo>
                  <a:lnTo>
                    <a:pt x="6" y="9"/>
                  </a:lnTo>
                  <a:lnTo>
                    <a:pt x="13" y="2"/>
                  </a:lnTo>
                  <a:lnTo>
                    <a:pt x="2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358" name="Freeform 121"/>
            <p:cNvSpPr>
              <a:spLocks/>
            </p:cNvSpPr>
            <p:nvPr/>
          </p:nvSpPr>
          <p:spPr bwMode="auto">
            <a:xfrm>
              <a:off x="3454" y="1868"/>
              <a:ext cx="8" cy="11"/>
            </a:xfrm>
            <a:custGeom>
              <a:avLst/>
              <a:gdLst>
                <a:gd name="T0" fmla="*/ 0 w 46"/>
                <a:gd name="T1" fmla="*/ 0 h 66"/>
                <a:gd name="T2" fmla="*/ 0 w 46"/>
                <a:gd name="T3" fmla="*/ 0 h 66"/>
                <a:gd name="T4" fmla="*/ 0 w 46"/>
                <a:gd name="T5" fmla="*/ 0 h 66"/>
                <a:gd name="T6" fmla="*/ 0 w 46"/>
                <a:gd name="T7" fmla="*/ 0 h 66"/>
                <a:gd name="T8" fmla="*/ 0 w 46"/>
                <a:gd name="T9" fmla="*/ 0 h 66"/>
                <a:gd name="T10" fmla="*/ 0 w 46"/>
                <a:gd name="T11" fmla="*/ 0 h 66"/>
                <a:gd name="T12" fmla="*/ 0 w 46"/>
                <a:gd name="T13" fmla="*/ 0 h 66"/>
                <a:gd name="T14" fmla="*/ 0 w 46"/>
                <a:gd name="T15" fmla="*/ 0 h 66"/>
                <a:gd name="T16" fmla="*/ 0 w 46"/>
                <a:gd name="T17" fmla="*/ 0 h 66"/>
                <a:gd name="T18" fmla="*/ 0 w 46"/>
                <a:gd name="T19" fmla="*/ 0 h 66"/>
                <a:gd name="T20" fmla="*/ 0 w 46"/>
                <a:gd name="T21" fmla="*/ 0 h 66"/>
                <a:gd name="T22" fmla="*/ 0 w 46"/>
                <a:gd name="T23" fmla="*/ 0 h 66"/>
                <a:gd name="T24" fmla="*/ 0 w 46"/>
                <a:gd name="T25" fmla="*/ 0 h 66"/>
                <a:gd name="T26" fmla="*/ 0 w 46"/>
                <a:gd name="T27" fmla="*/ 0 h 66"/>
                <a:gd name="T28" fmla="*/ 0 w 46"/>
                <a:gd name="T29" fmla="*/ 0 h 66"/>
                <a:gd name="T30" fmla="*/ 0 w 46"/>
                <a:gd name="T31" fmla="*/ 0 h 66"/>
                <a:gd name="T32" fmla="*/ 0 w 46"/>
                <a:gd name="T33" fmla="*/ 0 h 6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6"/>
                <a:gd name="T52" fmla="*/ 0 h 66"/>
                <a:gd name="T53" fmla="*/ 46 w 46"/>
                <a:gd name="T54" fmla="*/ 66 h 6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6" h="66">
                  <a:moveTo>
                    <a:pt x="23" y="0"/>
                  </a:moveTo>
                  <a:lnTo>
                    <a:pt x="32" y="2"/>
                  </a:lnTo>
                  <a:lnTo>
                    <a:pt x="39" y="9"/>
                  </a:lnTo>
                  <a:lnTo>
                    <a:pt x="44" y="21"/>
                  </a:lnTo>
                  <a:lnTo>
                    <a:pt x="46" y="33"/>
                  </a:lnTo>
                  <a:lnTo>
                    <a:pt x="44" y="45"/>
                  </a:lnTo>
                  <a:lnTo>
                    <a:pt x="39" y="56"/>
                  </a:lnTo>
                  <a:lnTo>
                    <a:pt x="32" y="64"/>
                  </a:lnTo>
                  <a:lnTo>
                    <a:pt x="23" y="66"/>
                  </a:lnTo>
                  <a:lnTo>
                    <a:pt x="14" y="64"/>
                  </a:lnTo>
                  <a:lnTo>
                    <a:pt x="6" y="56"/>
                  </a:lnTo>
                  <a:lnTo>
                    <a:pt x="2" y="45"/>
                  </a:lnTo>
                  <a:lnTo>
                    <a:pt x="0" y="33"/>
                  </a:lnTo>
                  <a:lnTo>
                    <a:pt x="2" y="21"/>
                  </a:lnTo>
                  <a:lnTo>
                    <a:pt x="6" y="9"/>
                  </a:lnTo>
                  <a:lnTo>
                    <a:pt x="14" y="2"/>
                  </a:lnTo>
                  <a:lnTo>
                    <a:pt x="2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359" name="Freeform 122"/>
            <p:cNvSpPr>
              <a:spLocks/>
            </p:cNvSpPr>
            <p:nvPr/>
          </p:nvSpPr>
          <p:spPr bwMode="auto">
            <a:xfrm>
              <a:off x="3439" y="1825"/>
              <a:ext cx="8" cy="11"/>
            </a:xfrm>
            <a:custGeom>
              <a:avLst/>
              <a:gdLst>
                <a:gd name="T0" fmla="*/ 0 w 46"/>
                <a:gd name="T1" fmla="*/ 0 h 65"/>
                <a:gd name="T2" fmla="*/ 0 w 46"/>
                <a:gd name="T3" fmla="*/ 0 h 65"/>
                <a:gd name="T4" fmla="*/ 0 w 46"/>
                <a:gd name="T5" fmla="*/ 0 h 65"/>
                <a:gd name="T6" fmla="*/ 0 w 46"/>
                <a:gd name="T7" fmla="*/ 0 h 65"/>
                <a:gd name="T8" fmla="*/ 0 w 46"/>
                <a:gd name="T9" fmla="*/ 0 h 65"/>
                <a:gd name="T10" fmla="*/ 0 w 46"/>
                <a:gd name="T11" fmla="*/ 0 h 65"/>
                <a:gd name="T12" fmla="*/ 0 w 46"/>
                <a:gd name="T13" fmla="*/ 0 h 65"/>
                <a:gd name="T14" fmla="*/ 0 w 46"/>
                <a:gd name="T15" fmla="*/ 0 h 65"/>
                <a:gd name="T16" fmla="*/ 0 w 46"/>
                <a:gd name="T17" fmla="*/ 0 h 65"/>
                <a:gd name="T18" fmla="*/ 0 w 46"/>
                <a:gd name="T19" fmla="*/ 0 h 65"/>
                <a:gd name="T20" fmla="*/ 0 w 46"/>
                <a:gd name="T21" fmla="*/ 0 h 65"/>
                <a:gd name="T22" fmla="*/ 0 w 46"/>
                <a:gd name="T23" fmla="*/ 0 h 65"/>
                <a:gd name="T24" fmla="*/ 0 w 46"/>
                <a:gd name="T25" fmla="*/ 0 h 65"/>
                <a:gd name="T26" fmla="*/ 0 w 46"/>
                <a:gd name="T27" fmla="*/ 0 h 65"/>
                <a:gd name="T28" fmla="*/ 0 w 46"/>
                <a:gd name="T29" fmla="*/ 0 h 65"/>
                <a:gd name="T30" fmla="*/ 0 w 46"/>
                <a:gd name="T31" fmla="*/ 0 h 65"/>
                <a:gd name="T32" fmla="*/ 0 w 46"/>
                <a:gd name="T33" fmla="*/ 0 h 6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6"/>
                <a:gd name="T52" fmla="*/ 0 h 65"/>
                <a:gd name="T53" fmla="*/ 46 w 46"/>
                <a:gd name="T54" fmla="*/ 65 h 65"/>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6" h="65">
                  <a:moveTo>
                    <a:pt x="23" y="0"/>
                  </a:moveTo>
                  <a:lnTo>
                    <a:pt x="32" y="2"/>
                  </a:lnTo>
                  <a:lnTo>
                    <a:pt x="39" y="9"/>
                  </a:lnTo>
                  <a:lnTo>
                    <a:pt x="44" y="20"/>
                  </a:lnTo>
                  <a:lnTo>
                    <a:pt x="46" y="33"/>
                  </a:lnTo>
                  <a:lnTo>
                    <a:pt x="44" y="45"/>
                  </a:lnTo>
                  <a:lnTo>
                    <a:pt x="39" y="55"/>
                  </a:lnTo>
                  <a:lnTo>
                    <a:pt x="32" y="63"/>
                  </a:lnTo>
                  <a:lnTo>
                    <a:pt x="23" y="65"/>
                  </a:lnTo>
                  <a:lnTo>
                    <a:pt x="14" y="63"/>
                  </a:lnTo>
                  <a:lnTo>
                    <a:pt x="6" y="55"/>
                  </a:lnTo>
                  <a:lnTo>
                    <a:pt x="2" y="45"/>
                  </a:lnTo>
                  <a:lnTo>
                    <a:pt x="0" y="33"/>
                  </a:lnTo>
                  <a:lnTo>
                    <a:pt x="2" y="20"/>
                  </a:lnTo>
                  <a:lnTo>
                    <a:pt x="6" y="9"/>
                  </a:lnTo>
                  <a:lnTo>
                    <a:pt x="14" y="2"/>
                  </a:lnTo>
                  <a:lnTo>
                    <a:pt x="2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360" name="Freeform 123"/>
            <p:cNvSpPr>
              <a:spLocks/>
            </p:cNvSpPr>
            <p:nvPr/>
          </p:nvSpPr>
          <p:spPr bwMode="auto">
            <a:xfrm>
              <a:off x="3453" y="1838"/>
              <a:ext cx="7" cy="11"/>
            </a:xfrm>
            <a:custGeom>
              <a:avLst/>
              <a:gdLst>
                <a:gd name="T0" fmla="*/ 0 w 46"/>
                <a:gd name="T1" fmla="*/ 0 h 63"/>
                <a:gd name="T2" fmla="*/ 0 w 46"/>
                <a:gd name="T3" fmla="*/ 0 h 63"/>
                <a:gd name="T4" fmla="*/ 0 w 46"/>
                <a:gd name="T5" fmla="*/ 0 h 63"/>
                <a:gd name="T6" fmla="*/ 0 w 46"/>
                <a:gd name="T7" fmla="*/ 0 h 63"/>
                <a:gd name="T8" fmla="*/ 0 w 46"/>
                <a:gd name="T9" fmla="*/ 0 h 63"/>
                <a:gd name="T10" fmla="*/ 0 w 46"/>
                <a:gd name="T11" fmla="*/ 0 h 63"/>
                <a:gd name="T12" fmla="*/ 0 w 46"/>
                <a:gd name="T13" fmla="*/ 0 h 63"/>
                <a:gd name="T14" fmla="*/ 0 w 46"/>
                <a:gd name="T15" fmla="*/ 0 h 63"/>
                <a:gd name="T16" fmla="*/ 0 w 46"/>
                <a:gd name="T17" fmla="*/ 0 h 63"/>
                <a:gd name="T18" fmla="*/ 0 w 46"/>
                <a:gd name="T19" fmla="*/ 0 h 63"/>
                <a:gd name="T20" fmla="*/ 0 w 46"/>
                <a:gd name="T21" fmla="*/ 0 h 63"/>
                <a:gd name="T22" fmla="*/ 0 w 46"/>
                <a:gd name="T23" fmla="*/ 0 h 63"/>
                <a:gd name="T24" fmla="*/ 0 w 46"/>
                <a:gd name="T25" fmla="*/ 0 h 63"/>
                <a:gd name="T26" fmla="*/ 0 w 46"/>
                <a:gd name="T27" fmla="*/ 0 h 63"/>
                <a:gd name="T28" fmla="*/ 0 w 46"/>
                <a:gd name="T29" fmla="*/ 0 h 63"/>
                <a:gd name="T30" fmla="*/ 0 w 46"/>
                <a:gd name="T31" fmla="*/ 0 h 63"/>
                <a:gd name="T32" fmla="*/ 0 w 46"/>
                <a:gd name="T33" fmla="*/ 0 h 63"/>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6"/>
                <a:gd name="T52" fmla="*/ 0 h 63"/>
                <a:gd name="T53" fmla="*/ 46 w 46"/>
                <a:gd name="T54" fmla="*/ 63 h 63"/>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6" h="63">
                  <a:moveTo>
                    <a:pt x="22" y="0"/>
                  </a:moveTo>
                  <a:lnTo>
                    <a:pt x="31" y="2"/>
                  </a:lnTo>
                  <a:lnTo>
                    <a:pt x="39" y="9"/>
                  </a:lnTo>
                  <a:lnTo>
                    <a:pt x="43" y="20"/>
                  </a:lnTo>
                  <a:lnTo>
                    <a:pt x="46" y="33"/>
                  </a:lnTo>
                  <a:lnTo>
                    <a:pt x="43" y="44"/>
                  </a:lnTo>
                  <a:lnTo>
                    <a:pt x="39" y="54"/>
                  </a:lnTo>
                  <a:lnTo>
                    <a:pt x="31" y="61"/>
                  </a:lnTo>
                  <a:lnTo>
                    <a:pt x="22" y="63"/>
                  </a:lnTo>
                  <a:lnTo>
                    <a:pt x="13" y="61"/>
                  </a:lnTo>
                  <a:lnTo>
                    <a:pt x="6" y="54"/>
                  </a:lnTo>
                  <a:lnTo>
                    <a:pt x="2" y="44"/>
                  </a:lnTo>
                  <a:lnTo>
                    <a:pt x="0" y="33"/>
                  </a:lnTo>
                  <a:lnTo>
                    <a:pt x="2" y="20"/>
                  </a:lnTo>
                  <a:lnTo>
                    <a:pt x="6" y="9"/>
                  </a:lnTo>
                  <a:lnTo>
                    <a:pt x="13" y="2"/>
                  </a:lnTo>
                  <a:lnTo>
                    <a:pt x="2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361" name="Freeform 124"/>
            <p:cNvSpPr>
              <a:spLocks/>
            </p:cNvSpPr>
            <p:nvPr/>
          </p:nvSpPr>
          <p:spPr bwMode="auto">
            <a:xfrm>
              <a:off x="3468" y="1850"/>
              <a:ext cx="7" cy="10"/>
            </a:xfrm>
            <a:custGeom>
              <a:avLst/>
              <a:gdLst>
                <a:gd name="T0" fmla="*/ 0 w 45"/>
                <a:gd name="T1" fmla="*/ 0 h 64"/>
                <a:gd name="T2" fmla="*/ 0 w 45"/>
                <a:gd name="T3" fmla="*/ 0 h 64"/>
                <a:gd name="T4" fmla="*/ 0 w 45"/>
                <a:gd name="T5" fmla="*/ 0 h 64"/>
                <a:gd name="T6" fmla="*/ 0 w 45"/>
                <a:gd name="T7" fmla="*/ 0 h 64"/>
                <a:gd name="T8" fmla="*/ 0 w 45"/>
                <a:gd name="T9" fmla="*/ 0 h 64"/>
                <a:gd name="T10" fmla="*/ 0 w 45"/>
                <a:gd name="T11" fmla="*/ 0 h 64"/>
                <a:gd name="T12" fmla="*/ 0 w 45"/>
                <a:gd name="T13" fmla="*/ 0 h 64"/>
                <a:gd name="T14" fmla="*/ 0 w 45"/>
                <a:gd name="T15" fmla="*/ 0 h 64"/>
                <a:gd name="T16" fmla="*/ 0 w 45"/>
                <a:gd name="T17" fmla="*/ 0 h 64"/>
                <a:gd name="T18" fmla="*/ 0 w 45"/>
                <a:gd name="T19" fmla="*/ 0 h 64"/>
                <a:gd name="T20" fmla="*/ 0 w 45"/>
                <a:gd name="T21" fmla="*/ 0 h 64"/>
                <a:gd name="T22" fmla="*/ 0 w 45"/>
                <a:gd name="T23" fmla="*/ 0 h 64"/>
                <a:gd name="T24" fmla="*/ 0 w 45"/>
                <a:gd name="T25" fmla="*/ 0 h 64"/>
                <a:gd name="T26" fmla="*/ 0 w 45"/>
                <a:gd name="T27" fmla="*/ 0 h 64"/>
                <a:gd name="T28" fmla="*/ 0 w 45"/>
                <a:gd name="T29" fmla="*/ 0 h 64"/>
                <a:gd name="T30" fmla="*/ 0 w 45"/>
                <a:gd name="T31" fmla="*/ 0 h 64"/>
                <a:gd name="T32" fmla="*/ 0 w 45"/>
                <a:gd name="T33" fmla="*/ 0 h 6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5"/>
                <a:gd name="T52" fmla="*/ 0 h 64"/>
                <a:gd name="T53" fmla="*/ 45 w 45"/>
                <a:gd name="T54" fmla="*/ 64 h 6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5" h="64">
                  <a:moveTo>
                    <a:pt x="23" y="0"/>
                  </a:moveTo>
                  <a:lnTo>
                    <a:pt x="31" y="2"/>
                  </a:lnTo>
                  <a:lnTo>
                    <a:pt x="38" y="9"/>
                  </a:lnTo>
                  <a:lnTo>
                    <a:pt x="43" y="19"/>
                  </a:lnTo>
                  <a:lnTo>
                    <a:pt x="45" y="31"/>
                  </a:lnTo>
                  <a:lnTo>
                    <a:pt x="43" y="44"/>
                  </a:lnTo>
                  <a:lnTo>
                    <a:pt x="38" y="54"/>
                  </a:lnTo>
                  <a:lnTo>
                    <a:pt x="31" y="62"/>
                  </a:lnTo>
                  <a:lnTo>
                    <a:pt x="23" y="64"/>
                  </a:lnTo>
                  <a:lnTo>
                    <a:pt x="14" y="62"/>
                  </a:lnTo>
                  <a:lnTo>
                    <a:pt x="7" y="54"/>
                  </a:lnTo>
                  <a:lnTo>
                    <a:pt x="2" y="44"/>
                  </a:lnTo>
                  <a:lnTo>
                    <a:pt x="0" y="31"/>
                  </a:lnTo>
                  <a:lnTo>
                    <a:pt x="2" y="19"/>
                  </a:lnTo>
                  <a:lnTo>
                    <a:pt x="7" y="9"/>
                  </a:lnTo>
                  <a:lnTo>
                    <a:pt x="14" y="2"/>
                  </a:lnTo>
                  <a:lnTo>
                    <a:pt x="2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362" name="Freeform 125"/>
            <p:cNvSpPr>
              <a:spLocks/>
            </p:cNvSpPr>
            <p:nvPr/>
          </p:nvSpPr>
          <p:spPr bwMode="auto">
            <a:xfrm>
              <a:off x="3453" y="1813"/>
              <a:ext cx="8" cy="11"/>
            </a:xfrm>
            <a:custGeom>
              <a:avLst/>
              <a:gdLst>
                <a:gd name="T0" fmla="*/ 0 w 46"/>
                <a:gd name="T1" fmla="*/ 0 h 66"/>
                <a:gd name="T2" fmla="*/ 0 w 46"/>
                <a:gd name="T3" fmla="*/ 0 h 66"/>
                <a:gd name="T4" fmla="*/ 0 w 46"/>
                <a:gd name="T5" fmla="*/ 0 h 66"/>
                <a:gd name="T6" fmla="*/ 0 w 46"/>
                <a:gd name="T7" fmla="*/ 0 h 66"/>
                <a:gd name="T8" fmla="*/ 0 w 46"/>
                <a:gd name="T9" fmla="*/ 0 h 66"/>
                <a:gd name="T10" fmla="*/ 0 w 46"/>
                <a:gd name="T11" fmla="*/ 0 h 66"/>
                <a:gd name="T12" fmla="*/ 0 w 46"/>
                <a:gd name="T13" fmla="*/ 0 h 66"/>
                <a:gd name="T14" fmla="*/ 0 w 46"/>
                <a:gd name="T15" fmla="*/ 0 h 66"/>
                <a:gd name="T16" fmla="*/ 0 w 46"/>
                <a:gd name="T17" fmla="*/ 0 h 66"/>
                <a:gd name="T18" fmla="*/ 0 w 46"/>
                <a:gd name="T19" fmla="*/ 0 h 66"/>
                <a:gd name="T20" fmla="*/ 0 w 46"/>
                <a:gd name="T21" fmla="*/ 0 h 66"/>
                <a:gd name="T22" fmla="*/ 0 w 46"/>
                <a:gd name="T23" fmla="*/ 0 h 66"/>
                <a:gd name="T24" fmla="*/ 0 w 46"/>
                <a:gd name="T25" fmla="*/ 0 h 66"/>
                <a:gd name="T26" fmla="*/ 0 w 46"/>
                <a:gd name="T27" fmla="*/ 0 h 66"/>
                <a:gd name="T28" fmla="*/ 0 w 46"/>
                <a:gd name="T29" fmla="*/ 0 h 66"/>
                <a:gd name="T30" fmla="*/ 0 w 46"/>
                <a:gd name="T31" fmla="*/ 0 h 66"/>
                <a:gd name="T32" fmla="*/ 0 w 46"/>
                <a:gd name="T33" fmla="*/ 0 h 6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6"/>
                <a:gd name="T52" fmla="*/ 0 h 66"/>
                <a:gd name="T53" fmla="*/ 46 w 46"/>
                <a:gd name="T54" fmla="*/ 66 h 6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6" h="66">
                  <a:moveTo>
                    <a:pt x="24" y="0"/>
                  </a:moveTo>
                  <a:lnTo>
                    <a:pt x="33" y="2"/>
                  </a:lnTo>
                  <a:lnTo>
                    <a:pt x="39" y="9"/>
                  </a:lnTo>
                  <a:lnTo>
                    <a:pt x="44" y="20"/>
                  </a:lnTo>
                  <a:lnTo>
                    <a:pt x="46" y="33"/>
                  </a:lnTo>
                  <a:lnTo>
                    <a:pt x="44" y="45"/>
                  </a:lnTo>
                  <a:lnTo>
                    <a:pt x="39" y="56"/>
                  </a:lnTo>
                  <a:lnTo>
                    <a:pt x="33" y="63"/>
                  </a:lnTo>
                  <a:lnTo>
                    <a:pt x="24" y="66"/>
                  </a:lnTo>
                  <a:lnTo>
                    <a:pt x="15" y="63"/>
                  </a:lnTo>
                  <a:lnTo>
                    <a:pt x="7" y="56"/>
                  </a:lnTo>
                  <a:lnTo>
                    <a:pt x="2" y="45"/>
                  </a:lnTo>
                  <a:lnTo>
                    <a:pt x="0" y="33"/>
                  </a:lnTo>
                  <a:lnTo>
                    <a:pt x="2" y="20"/>
                  </a:lnTo>
                  <a:lnTo>
                    <a:pt x="7" y="9"/>
                  </a:lnTo>
                  <a:lnTo>
                    <a:pt x="15" y="2"/>
                  </a:lnTo>
                  <a:lnTo>
                    <a:pt x="2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363" name="Freeform 126"/>
            <p:cNvSpPr>
              <a:spLocks/>
            </p:cNvSpPr>
            <p:nvPr/>
          </p:nvSpPr>
          <p:spPr bwMode="auto">
            <a:xfrm>
              <a:off x="3468" y="1822"/>
              <a:ext cx="7" cy="11"/>
            </a:xfrm>
            <a:custGeom>
              <a:avLst/>
              <a:gdLst>
                <a:gd name="T0" fmla="*/ 0 w 44"/>
                <a:gd name="T1" fmla="*/ 0 h 65"/>
                <a:gd name="T2" fmla="*/ 0 w 44"/>
                <a:gd name="T3" fmla="*/ 0 h 65"/>
                <a:gd name="T4" fmla="*/ 0 w 44"/>
                <a:gd name="T5" fmla="*/ 0 h 65"/>
                <a:gd name="T6" fmla="*/ 0 w 44"/>
                <a:gd name="T7" fmla="*/ 0 h 65"/>
                <a:gd name="T8" fmla="*/ 0 w 44"/>
                <a:gd name="T9" fmla="*/ 0 h 65"/>
                <a:gd name="T10" fmla="*/ 0 w 44"/>
                <a:gd name="T11" fmla="*/ 0 h 65"/>
                <a:gd name="T12" fmla="*/ 0 w 44"/>
                <a:gd name="T13" fmla="*/ 0 h 65"/>
                <a:gd name="T14" fmla="*/ 0 w 44"/>
                <a:gd name="T15" fmla="*/ 0 h 65"/>
                <a:gd name="T16" fmla="*/ 0 w 44"/>
                <a:gd name="T17" fmla="*/ 0 h 65"/>
                <a:gd name="T18" fmla="*/ 0 w 44"/>
                <a:gd name="T19" fmla="*/ 0 h 65"/>
                <a:gd name="T20" fmla="*/ 0 w 44"/>
                <a:gd name="T21" fmla="*/ 0 h 65"/>
                <a:gd name="T22" fmla="*/ 0 w 44"/>
                <a:gd name="T23" fmla="*/ 0 h 65"/>
                <a:gd name="T24" fmla="*/ 0 w 44"/>
                <a:gd name="T25" fmla="*/ 0 h 65"/>
                <a:gd name="T26" fmla="*/ 0 w 44"/>
                <a:gd name="T27" fmla="*/ 0 h 65"/>
                <a:gd name="T28" fmla="*/ 0 w 44"/>
                <a:gd name="T29" fmla="*/ 0 h 65"/>
                <a:gd name="T30" fmla="*/ 0 w 44"/>
                <a:gd name="T31" fmla="*/ 0 h 65"/>
                <a:gd name="T32" fmla="*/ 0 w 44"/>
                <a:gd name="T33" fmla="*/ 0 h 6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4"/>
                <a:gd name="T52" fmla="*/ 0 h 65"/>
                <a:gd name="T53" fmla="*/ 44 w 44"/>
                <a:gd name="T54" fmla="*/ 65 h 65"/>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4" h="65">
                  <a:moveTo>
                    <a:pt x="22" y="0"/>
                  </a:moveTo>
                  <a:lnTo>
                    <a:pt x="31" y="2"/>
                  </a:lnTo>
                  <a:lnTo>
                    <a:pt x="38" y="9"/>
                  </a:lnTo>
                  <a:lnTo>
                    <a:pt x="43" y="20"/>
                  </a:lnTo>
                  <a:lnTo>
                    <a:pt x="44" y="33"/>
                  </a:lnTo>
                  <a:lnTo>
                    <a:pt x="43" y="45"/>
                  </a:lnTo>
                  <a:lnTo>
                    <a:pt x="38" y="55"/>
                  </a:lnTo>
                  <a:lnTo>
                    <a:pt x="31" y="63"/>
                  </a:lnTo>
                  <a:lnTo>
                    <a:pt x="22" y="65"/>
                  </a:lnTo>
                  <a:lnTo>
                    <a:pt x="13" y="63"/>
                  </a:lnTo>
                  <a:lnTo>
                    <a:pt x="7" y="55"/>
                  </a:lnTo>
                  <a:lnTo>
                    <a:pt x="2" y="45"/>
                  </a:lnTo>
                  <a:lnTo>
                    <a:pt x="0" y="33"/>
                  </a:lnTo>
                  <a:lnTo>
                    <a:pt x="2" y="20"/>
                  </a:lnTo>
                  <a:lnTo>
                    <a:pt x="7" y="9"/>
                  </a:lnTo>
                  <a:lnTo>
                    <a:pt x="13" y="2"/>
                  </a:lnTo>
                  <a:lnTo>
                    <a:pt x="2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364" name="Freeform 127"/>
            <p:cNvSpPr>
              <a:spLocks/>
            </p:cNvSpPr>
            <p:nvPr/>
          </p:nvSpPr>
          <p:spPr bwMode="auto">
            <a:xfrm>
              <a:off x="3481" y="1837"/>
              <a:ext cx="8" cy="11"/>
            </a:xfrm>
            <a:custGeom>
              <a:avLst/>
              <a:gdLst>
                <a:gd name="T0" fmla="*/ 0 w 45"/>
                <a:gd name="T1" fmla="*/ 0 h 65"/>
                <a:gd name="T2" fmla="*/ 0 w 45"/>
                <a:gd name="T3" fmla="*/ 0 h 65"/>
                <a:gd name="T4" fmla="*/ 0 w 45"/>
                <a:gd name="T5" fmla="*/ 0 h 65"/>
                <a:gd name="T6" fmla="*/ 0 w 45"/>
                <a:gd name="T7" fmla="*/ 0 h 65"/>
                <a:gd name="T8" fmla="*/ 0 w 45"/>
                <a:gd name="T9" fmla="*/ 0 h 65"/>
                <a:gd name="T10" fmla="*/ 0 w 45"/>
                <a:gd name="T11" fmla="*/ 0 h 65"/>
                <a:gd name="T12" fmla="*/ 0 w 45"/>
                <a:gd name="T13" fmla="*/ 0 h 65"/>
                <a:gd name="T14" fmla="*/ 0 w 45"/>
                <a:gd name="T15" fmla="*/ 0 h 65"/>
                <a:gd name="T16" fmla="*/ 0 w 45"/>
                <a:gd name="T17" fmla="*/ 0 h 65"/>
                <a:gd name="T18" fmla="*/ 0 w 45"/>
                <a:gd name="T19" fmla="*/ 0 h 65"/>
                <a:gd name="T20" fmla="*/ 0 w 45"/>
                <a:gd name="T21" fmla="*/ 0 h 65"/>
                <a:gd name="T22" fmla="*/ 0 w 45"/>
                <a:gd name="T23" fmla="*/ 0 h 65"/>
                <a:gd name="T24" fmla="*/ 0 w 45"/>
                <a:gd name="T25" fmla="*/ 0 h 65"/>
                <a:gd name="T26" fmla="*/ 0 w 45"/>
                <a:gd name="T27" fmla="*/ 0 h 65"/>
                <a:gd name="T28" fmla="*/ 0 w 45"/>
                <a:gd name="T29" fmla="*/ 0 h 65"/>
                <a:gd name="T30" fmla="*/ 0 w 45"/>
                <a:gd name="T31" fmla="*/ 0 h 65"/>
                <a:gd name="T32" fmla="*/ 0 w 45"/>
                <a:gd name="T33" fmla="*/ 0 h 6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5"/>
                <a:gd name="T52" fmla="*/ 0 h 65"/>
                <a:gd name="T53" fmla="*/ 45 w 45"/>
                <a:gd name="T54" fmla="*/ 65 h 65"/>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5" h="65">
                  <a:moveTo>
                    <a:pt x="22" y="0"/>
                  </a:moveTo>
                  <a:lnTo>
                    <a:pt x="31" y="2"/>
                  </a:lnTo>
                  <a:lnTo>
                    <a:pt x="38" y="9"/>
                  </a:lnTo>
                  <a:lnTo>
                    <a:pt x="43" y="20"/>
                  </a:lnTo>
                  <a:lnTo>
                    <a:pt x="45" y="33"/>
                  </a:lnTo>
                  <a:lnTo>
                    <a:pt x="43" y="45"/>
                  </a:lnTo>
                  <a:lnTo>
                    <a:pt x="38" y="55"/>
                  </a:lnTo>
                  <a:lnTo>
                    <a:pt x="31" y="62"/>
                  </a:lnTo>
                  <a:lnTo>
                    <a:pt x="22" y="65"/>
                  </a:lnTo>
                  <a:lnTo>
                    <a:pt x="13" y="62"/>
                  </a:lnTo>
                  <a:lnTo>
                    <a:pt x="7" y="55"/>
                  </a:lnTo>
                  <a:lnTo>
                    <a:pt x="2" y="45"/>
                  </a:lnTo>
                  <a:lnTo>
                    <a:pt x="0" y="33"/>
                  </a:lnTo>
                  <a:lnTo>
                    <a:pt x="2" y="20"/>
                  </a:lnTo>
                  <a:lnTo>
                    <a:pt x="7" y="9"/>
                  </a:lnTo>
                  <a:lnTo>
                    <a:pt x="13" y="2"/>
                  </a:lnTo>
                  <a:lnTo>
                    <a:pt x="2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Tree>
    <p:extLst>
      <p:ext uri="{BB962C8B-B14F-4D97-AF65-F5344CB8AC3E}">
        <p14:creationId xmlns:p14="http://schemas.microsoft.com/office/powerpoint/2010/main" val="4094648240"/>
      </p:ext>
    </p:extLst>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dirty="0" smtClean="0"/>
              <a:t>Required data: incident(s)</a:t>
            </a:r>
          </a:p>
        </p:txBody>
      </p:sp>
      <p:sp>
        <p:nvSpPr>
          <p:cNvPr id="15363" name="Rectangle 52"/>
          <p:cNvSpPr>
            <a:spLocks noGrp="1" noChangeArrowheads="1"/>
          </p:cNvSpPr>
          <p:nvPr>
            <p:ph idx="1"/>
          </p:nvPr>
        </p:nvSpPr>
        <p:spPr>
          <a:xfrm>
            <a:off x="396875" y="1011238"/>
            <a:ext cx="4414838" cy="5346700"/>
          </a:xfrm>
        </p:spPr>
        <p:txBody>
          <a:bodyPr/>
          <a:lstStyle/>
          <a:p>
            <a:pPr>
              <a:buFont typeface="Arial" charset="0"/>
              <a:buChar char="•"/>
            </a:pPr>
            <a:r>
              <a:rPr lang="en-US" dirty="0" smtClean="0"/>
              <a:t>Recall that an </a:t>
            </a:r>
            <a:r>
              <a:rPr lang="en-US" b="1" dirty="0" smtClean="0"/>
              <a:t>incident</a:t>
            </a:r>
            <a:r>
              <a:rPr lang="en-US" dirty="0" smtClean="0"/>
              <a:t> entity is a collection of information about damage. It typically represents an item that was lost or damaged.</a:t>
            </a:r>
          </a:p>
          <a:p>
            <a:pPr>
              <a:buFont typeface="Arial" charset="0"/>
              <a:buChar char="•"/>
            </a:pPr>
            <a:r>
              <a:rPr lang="en-US" dirty="0" smtClean="0"/>
              <a:t>Typically, incidents are identified during intake, such as:</a:t>
            </a:r>
          </a:p>
          <a:p>
            <a:pPr lvl="1"/>
            <a:r>
              <a:rPr lang="en-US" dirty="0" smtClean="0"/>
              <a:t>A damaged or stolen auto</a:t>
            </a:r>
          </a:p>
          <a:p>
            <a:pPr lvl="1"/>
            <a:r>
              <a:rPr lang="en-US" dirty="0" smtClean="0"/>
              <a:t>A damaged building</a:t>
            </a:r>
          </a:p>
          <a:p>
            <a:pPr lvl="1"/>
            <a:r>
              <a:rPr lang="en-US" dirty="0" smtClean="0"/>
              <a:t>An injured person</a:t>
            </a:r>
          </a:p>
          <a:p>
            <a:pPr>
              <a:buFont typeface="Arial" charset="0"/>
              <a:buChar char="•"/>
            </a:pPr>
            <a:endParaRPr lang="en-US" dirty="0" smtClean="0"/>
          </a:p>
        </p:txBody>
      </p:sp>
      <p:sp>
        <p:nvSpPr>
          <p:cNvPr id="15364" name="Line 3"/>
          <p:cNvSpPr>
            <a:spLocks noChangeShapeType="1"/>
          </p:cNvSpPr>
          <p:nvPr/>
        </p:nvSpPr>
        <p:spPr bwMode="auto">
          <a:xfrm flipH="1">
            <a:off x="5656263" y="3886200"/>
            <a:ext cx="655637"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5365" name="Line 4"/>
          <p:cNvSpPr>
            <a:spLocks noChangeShapeType="1"/>
          </p:cNvSpPr>
          <p:nvPr/>
        </p:nvSpPr>
        <p:spPr bwMode="auto">
          <a:xfrm flipH="1">
            <a:off x="5656263" y="2800350"/>
            <a:ext cx="655637"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nvGrpSpPr>
          <p:cNvPr id="15366" name="Group 5"/>
          <p:cNvGrpSpPr>
            <a:grpSpLocks/>
          </p:cNvGrpSpPr>
          <p:nvPr/>
        </p:nvGrpSpPr>
        <p:grpSpPr bwMode="auto">
          <a:xfrm>
            <a:off x="5453063" y="1030288"/>
            <a:ext cx="1622425" cy="1193800"/>
            <a:chOff x="2083" y="1606"/>
            <a:chExt cx="1489" cy="1097"/>
          </a:xfrm>
        </p:grpSpPr>
        <p:sp>
          <p:nvSpPr>
            <p:cNvPr id="15455" name="Rectangle 6"/>
            <p:cNvSpPr>
              <a:spLocks noChangeArrowheads="1"/>
            </p:cNvSpPr>
            <p:nvPr/>
          </p:nvSpPr>
          <p:spPr bwMode="auto">
            <a:xfrm>
              <a:off x="2083" y="1606"/>
              <a:ext cx="1489" cy="1097"/>
            </a:xfrm>
            <a:prstGeom prst="rect">
              <a:avLst/>
            </a:prstGeom>
            <a:solidFill>
              <a:srgbClr val="B2B2B2"/>
            </a:solidFill>
            <a:ln w="12700" algn="ctr">
              <a:solidFill>
                <a:schemeClr val="bg1"/>
              </a:solidFill>
              <a:miter lim="800000"/>
              <a:headEnd/>
              <a:tailEnd/>
            </a:ln>
          </p:spPr>
          <p:txBody>
            <a:bodyPr lIns="0" tIns="0" rIns="0" bIns="0" anchor="ctr">
              <a:spAutoFit/>
            </a:bodyPr>
            <a:lstStyle/>
            <a:p>
              <a:endParaRPr lang="en-US"/>
            </a:p>
          </p:txBody>
        </p:sp>
        <p:sp>
          <p:nvSpPr>
            <p:cNvPr id="15456" name="Freeform 7"/>
            <p:cNvSpPr>
              <a:spLocks/>
            </p:cNvSpPr>
            <p:nvPr/>
          </p:nvSpPr>
          <p:spPr bwMode="auto">
            <a:xfrm>
              <a:off x="3351" y="2073"/>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15457" name="Freeform 8"/>
            <p:cNvSpPr>
              <a:spLocks/>
            </p:cNvSpPr>
            <p:nvPr/>
          </p:nvSpPr>
          <p:spPr bwMode="auto">
            <a:xfrm>
              <a:off x="3351" y="2259"/>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15458" name="Freeform 9"/>
            <p:cNvSpPr>
              <a:spLocks/>
            </p:cNvSpPr>
            <p:nvPr/>
          </p:nvSpPr>
          <p:spPr bwMode="auto">
            <a:xfrm>
              <a:off x="2238" y="2493"/>
              <a:ext cx="114" cy="207"/>
            </a:xfrm>
            <a:custGeom>
              <a:avLst/>
              <a:gdLst>
                <a:gd name="T0" fmla="*/ 66 w 114"/>
                <a:gd name="T1" fmla="*/ 0 h 207"/>
                <a:gd name="T2" fmla="*/ 0 w 114"/>
                <a:gd name="T3" fmla="*/ 207 h 207"/>
                <a:gd name="T4" fmla="*/ 54 w 114"/>
                <a:gd name="T5" fmla="*/ 207 h 207"/>
                <a:gd name="T6" fmla="*/ 114 w 114"/>
                <a:gd name="T7" fmla="*/ 18 h 207"/>
                <a:gd name="T8" fmla="*/ 66 w 114"/>
                <a:gd name="T9" fmla="*/ 0 h 207"/>
                <a:gd name="T10" fmla="*/ 0 60000 65536"/>
                <a:gd name="T11" fmla="*/ 0 60000 65536"/>
                <a:gd name="T12" fmla="*/ 0 60000 65536"/>
                <a:gd name="T13" fmla="*/ 0 60000 65536"/>
                <a:gd name="T14" fmla="*/ 0 60000 65536"/>
                <a:gd name="T15" fmla="*/ 0 w 114"/>
                <a:gd name="T16" fmla="*/ 0 h 207"/>
                <a:gd name="T17" fmla="*/ 114 w 114"/>
                <a:gd name="T18" fmla="*/ 207 h 207"/>
              </a:gdLst>
              <a:ahLst/>
              <a:cxnLst>
                <a:cxn ang="T10">
                  <a:pos x="T0" y="T1"/>
                </a:cxn>
                <a:cxn ang="T11">
                  <a:pos x="T2" y="T3"/>
                </a:cxn>
                <a:cxn ang="T12">
                  <a:pos x="T4" y="T5"/>
                </a:cxn>
                <a:cxn ang="T13">
                  <a:pos x="T6" y="T7"/>
                </a:cxn>
                <a:cxn ang="T14">
                  <a:pos x="T8" y="T9"/>
                </a:cxn>
              </a:cxnLst>
              <a:rect l="T15" t="T16" r="T17" b="T18"/>
              <a:pathLst>
                <a:path w="114" h="207">
                  <a:moveTo>
                    <a:pt x="66" y="0"/>
                  </a:moveTo>
                  <a:lnTo>
                    <a:pt x="0" y="207"/>
                  </a:lnTo>
                  <a:lnTo>
                    <a:pt x="54" y="207"/>
                  </a:lnTo>
                  <a:lnTo>
                    <a:pt x="114" y="18"/>
                  </a:lnTo>
                  <a:lnTo>
                    <a:pt x="66"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15459" name="Freeform 10"/>
            <p:cNvSpPr>
              <a:spLocks/>
            </p:cNvSpPr>
            <p:nvPr/>
          </p:nvSpPr>
          <p:spPr bwMode="auto">
            <a:xfrm>
              <a:off x="2436" y="2541"/>
              <a:ext cx="102" cy="159"/>
            </a:xfrm>
            <a:custGeom>
              <a:avLst/>
              <a:gdLst>
                <a:gd name="T0" fmla="*/ 51 w 102"/>
                <a:gd name="T1" fmla="*/ 0 h 159"/>
                <a:gd name="T2" fmla="*/ 0 w 102"/>
                <a:gd name="T3" fmla="*/ 159 h 159"/>
                <a:gd name="T4" fmla="*/ 54 w 102"/>
                <a:gd name="T5" fmla="*/ 159 h 159"/>
                <a:gd name="T6" fmla="*/ 102 w 102"/>
                <a:gd name="T7" fmla="*/ 0 h 159"/>
                <a:gd name="T8" fmla="*/ 51 w 102"/>
                <a:gd name="T9" fmla="*/ 0 h 159"/>
                <a:gd name="T10" fmla="*/ 0 60000 65536"/>
                <a:gd name="T11" fmla="*/ 0 60000 65536"/>
                <a:gd name="T12" fmla="*/ 0 60000 65536"/>
                <a:gd name="T13" fmla="*/ 0 60000 65536"/>
                <a:gd name="T14" fmla="*/ 0 60000 65536"/>
                <a:gd name="T15" fmla="*/ 0 w 102"/>
                <a:gd name="T16" fmla="*/ 0 h 159"/>
                <a:gd name="T17" fmla="*/ 102 w 102"/>
                <a:gd name="T18" fmla="*/ 159 h 159"/>
              </a:gdLst>
              <a:ahLst/>
              <a:cxnLst>
                <a:cxn ang="T10">
                  <a:pos x="T0" y="T1"/>
                </a:cxn>
                <a:cxn ang="T11">
                  <a:pos x="T2" y="T3"/>
                </a:cxn>
                <a:cxn ang="T12">
                  <a:pos x="T4" y="T5"/>
                </a:cxn>
                <a:cxn ang="T13">
                  <a:pos x="T6" y="T7"/>
                </a:cxn>
                <a:cxn ang="T14">
                  <a:pos x="T8" y="T9"/>
                </a:cxn>
              </a:cxnLst>
              <a:rect l="T15" t="T16" r="T17" b="T18"/>
              <a:pathLst>
                <a:path w="102" h="159">
                  <a:moveTo>
                    <a:pt x="51" y="0"/>
                  </a:moveTo>
                  <a:lnTo>
                    <a:pt x="0" y="159"/>
                  </a:lnTo>
                  <a:lnTo>
                    <a:pt x="54" y="159"/>
                  </a:lnTo>
                  <a:lnTo>
                    <a:pt x="102" y="0"/>
                  </a:lnTo>
                  <a:lnTo>
                    <a:pt x="51"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type="none" w="med" len="med"/>
                  <a:tailEnd type="none" w="med" len="med"/>
                </a14:hiddenLine>
              </a:ext>
            </a:extLst>
          </p:spPr>
          <p:txBody>
            <a:bodyPr wrap="none" lIns="0" tIns="0" rIns="0" bIns="0" anchor="ctr">
              <a:spAutoFit/>
            </a:bodyPr>
            <a:lstStyle/>
            <a:p>
              <a:endParaRPr lang="en-US"/>
            </a:p>
          </p:txBody>
        </p:sp>
        <p:sp>
          <p:nvSpPr>
            <p:cNvPr id="15460" name="Rectangle 11"/>
            <p:cNvSpPr>
              <a:spLocks noChangeArrowheads="1"/>
            </p:cNvSpPr>
            <p:nvPr/>
          </p:nvSpPr>
          <p:spPr bwMode="auto">
            <a:xfrm>
              <a:off x="2762" y="1606"/>
              <a:ext cx="810" cy="248"/>
            </a:xfrm>
            <a:prstGeom prst="rect">
              <a:avLst/>
            </a:prstGeom>
            <a:solidFill>
              <a:srgbClr val="009900"/>
            </a:solidFill>
            <a:ln w="12700" algn="ctr">
              <a:solidFill>
                <a:schemeClr val="bg1"/>
              </a:solidFill>
              <a:miter lim="800000"/>
              <a:headEnd/>
              <a:tailEnd/>
            </a:ln>
          </p:spPr>
          <p:txBody>
            <a:bodyPr wrap="none" lIns="0" tIns="0" rIns="0" bIns="0" anchor="ctr">
              <a:spAutoFit/>
            </a:bodyPr>
            <a:lstStyle/>
            <a:p>
              <a:endParaRPr lang="en-US"/>
            </a:p>
          </p:txBody>
        </p:sp>
        <p:sp>
          <p:nvSpPr>
            <p:cNvPr id="15461" name="Rectangle 12"/>
            <p:cNvSpPr>
              <a:spLocks noChangeArrowheads="1"/>
            </p:cNvSpPr>
            <p:nvPr/>
          </p:nvSpPr>
          <p:spPr bwMode="auto">
            <a:xfrm>
              <a:off x="2778" y="1874"/>
              <a:ext cx="62" cy="827"/>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5462" name="AutoShape 13"/>
            <p:cNvSpPr>
              <a:spLocks noChangeArrowheads="1"/>
            </p:cNvSpPr>
            <p:nvPr/>
          </p:nvSpPr>
          <p:spPr bwMode="auto">
            <a:xfrm rot="2681173">
              <a:off x="2441" y="1752"/>
              <a:ext cx="559" cy="573"/>
            </a:xfrm>
            <a:prstGeom prst="irregularSeal2">
              <a:avLst/>
            </a:prstGeom>
            <a:gradFill rotWithShape="1">
              <a:gsLst>
                <a:gs pos="0">
                  <a:srgbClr val="FFFF66"/>
                </a:gs>
                <a:gs pos="100000">
                  <a:srgbClr val="FF0000"/>
                </a:gs>
              </a:gsLst>
              <a:path path="shape">
                <a:fillToRect l="50000" t="50000" r="50000" b="50000"/>
              </a:path>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endParaRPr lang="en-US"/>
            </a:p>
          </p:txBody>
        </p:sp>
        <p:sp>
          <p:nvSpPr>
            <p:cNvPr id="15463" name="Freeform 14"/>
            <p:cNvSpPr>
              <a:spLocks/>
            </p:cNvSpPr>
            <p:nvPr/>
          </p:nvSpPr>
          <p:spPr bwMode="auto">
            <a:xfrm>
              <a:off x="2219" y="2561"/>
              <a:ext cx="369" cy="104"/>
            </a:xfrm>
            <a:custGeom>
              <a:avLst/>
              <a:gdLst>
                <a:gd name="T0" fmla="*/ 0 w 992"/>
                <a:gd name="T1" fmla="*/ 0 h 280"/>
                <a:gd name="T2" fmla="*/ 1 w 992"/>
                <a:gd name="T3" fmla="*/ 0 h 280"/>
                <a:gd name="T4" fmla="*/ 1 w 992"/>
                <a:gd name="T5" fmla="*/ 0 h 280"/>
                <a:gd name="T6" fmla="*/ 0 w 992"/>
                <a:gd name="T7" fmla="*/ 0 h 280"/>
                <a:gd name="T8" fmla="*/ 0 w 992"/>
                <a:gd name="T9" fmla="*/ 0 h 280"/>
                <a:gd name="T10" fmla="*/ 0 60000 65536"/>
                <a:gd name="T11" fmla="*/ 0 60000 65536"/>
                <a:gd name="T12" fmla="*/ 0 60000 65536"/>
                <a:gd name="T13" fmla="*/ 0 60000 65536"/>
                <a:gd name="T14" fmla="*/ 0 60000 65536"/>
                <a:gd name="T15" fmla="*/ 0 w 992"/>
                <a:gd name="T16" fmla="*/ 0 h 280"/>
                <a:gd name="T17" fmla="*/ 992 w 992"/>
                <a:gd name="T18" fmla="*/ 280 h 280"/>
              </a:gdLst>
              <a:ahLst/>
              <a:cxnLst>
                <a:cxn ang="T10">
                  <a:pos x="T0" y="T1"/>
                </a:cxn>
                <a:cxn ang="T11">
                  <a:pos x="T2" y="T3"/>
                </a:cxn>
                <a:cxn ang="T12">
                  <a:pos x="T4" y="T5"/>
                </a:cxn>
                <a:cxn ang="T13">
                  <a:pos x="T6" y="T7"/>
                </a:cxn>
                <a:cxn ang="T14">
                  <a:pos x="T8" y="T9"/>
                </a:cxn>
              </a:cxnLst>
              <a:rect l="T15" t="T16" r="T17" b="T18"/>
              <a:pathLst>
                <a:path w="992" h="280">
                  <a:moveTo>
                    <a:pt x="0" y="0"/>
                  </a:moveTo>
                  <a:lnTo>
                    <a:pt x="992" y="240"/>
                  </a:lnTo>
                  <a:lnTo>
                    <a:pt x="936" y="280"/>
                  </a:lnTo>
                  <a:lnTo>
                    <a:pt x="16" y="56"/>
                  </a:lnTo>
                  <a:lnTo>
                    <a:pt x="0" y="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5464" name="Freeform 15"/>
            <p:cNvSpPr>
              <a:spLocks/>
            </p:cNvSpPr>
            <p:nvPr/>
          </p:nvSpPr>
          <p:spPr bwMode="auto">
            <a:xfrm>
              <a:off x="3429" y="2008"/>
              <a:ext cx="51" cy="375"/>
            </a:xfrm>
            <a:custGeom>
              <a:avLst/>
              <a:gdLst>
                <a:gd name="T0" fmla="*/ 0 w 136"/>
                <a:gd name="T1" fmla="*/ 0 h 1008"/>
                <a:gd name="T2" fmla="*/ 0 w 136"/>
                <a:gd name="T3" fmla="*/ 1 h 1008"/>
                <a:gd name="T4" fmla="*/ 0 w 136"/>
                <a:gd name="T5" fmla="*/ 1 h 1008"/>
                <a:gd name="T6" fmla="*/ 0 w 136"/>
                <a:gd name="T7" fmla="*/ 0 h 1008"/>
                <a:gd name="T8" fmla="*/ 0 w 136"/>
                <a:gd name="T9" fmla="*/ 0 h 1008"/>
                <a:gd name="T10" fmla="*/ 0 60000 65536"/>
                <a:gd name="T11" fmla="*/ 0 60000 65536"/>
                <a:gd name="T12" fmla="*/ 0 60000 65536"/>
                <a:gd name="T13" fmla="*/ 0 60000 65536"/>
                <a:gd name="T14" fmla="*/ 0 60000 65536"/>
                <a:gd name="T15" fmla="*/ 0 w 136"/>
                <a:gd name="T16" fmla="*/ 0 h 1008"/>
                <a:gd name="T17" fmla="*/ 136 w 136"/>
                <a:gd name="T18" fmla="*/ 1008 h 1008"/>
              </a:gdLst>
              <a:ahLst/>
              <a:cxnLst>
                <a:cxn ang="T10">
                  <a:pos x="T0" y="T1"/>
                </a:cxn>
                <a:cxn ang="T11">
                  <a:pos x="T2" y="T3"/>
                </a:cxn>
                <a:cxn ang="T12">
                  <a:pos x="T4" y="T5"/>
                </a:cxn>
                <a:cxn ang="T13">
                  <a:pos x="T6" y="T7"/>
                </a:cxn>
                <a:cxn ang="T14">
                  <a:pos x="T8" y="T9"/>
                </a:cxn>
              </a:cxnLst>
              <a:rect l="T15" t="T16" r="T17" b="T18"/>
              <a:pathLst>
                <a:path w="136" h="1008">
                  <a:moveTo>
                    <a:pt x="0" y="0"/>
                  </a:moveTo>
                  <a:lnTo>
                    <a:pt x="80" y="1008"/>
                  </a:lnTo>
                  <a:lnTo>
                    <a:pt x="136" y="920"/>
                  </a:lnTo>
                  <a:lnTo>
                    <a:pt x="56" y="48"/>
                  </a:lnTo>
                  <a:lnTo>
                    <a:pt x="0" y="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5465" name="Rectangle 16"/>
            <p:cNvSpPr>
              <a:spLocks noChangeArrowheads="1"/>
            </p:cNvSpPr>
            <p:nvPr/>
          </p:nvSpPr>
          <p:spPr bwMode="auto">
            <a:xfrm>
              <a:off x="2124" y="1610"/>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5466" name="Rectangle 17"/>
            <p:cNvSpPr>
              <a:spLocks noChangeArrowheads="1"/>
            </p:cNvSpPr>
            <p:nvPr/>
          </p:nvSpPr>
          <p:spPr bwMode="auto">
            <a:xfrm rot="5400000">
              <a:off x="306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5467" name="Rectangle 18"/>
            <p:cNvSpPr>
              <a:spLocks noChangeArrowheads="1"/>
            </p:cNvSpPr>
            <p:nvPr/>
          </p:nvSpPr>
          <p:spPr bwMode="auto">
            <a:xfrm rot="5400000">
              <a:off x="339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nvGrpSpPr>
            <p:cNvPr id="15468" name="Group 19"/>
            <p:cNvGrpSpPr>
              <a:grpSpLocks/>
            </p:cNvGrpSpPr>
            <p:nvPr/>
          </p:nvGrpSpPr>
          <p:grpSpPr bwMode="auto">
            <a:xfrm>
              <a:off x="2221" y="1871"/>
              <a:ext cx="518" cy="782"/>
              <a:chOff x="2400" y="1656"/>
              <a:chExt cx="752" cy="1136"/>
            </a:xfrm>
          </p:grpSpPr>
          <p:sp>
            <p:nvSpPr>
              <p:cNvPr id="15481" name="Freeform 20"/>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folHlink"/>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5482" name="Freeform 21"/>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5483" name="Freeform 22"/>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5484" name="Freeform 23"/>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5485" name="Freeform 24"/>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lIns="0" tIns="0" rIns="0" bIns="0" anchor="ctr">
                <a:spAutoFit/>
              </a:bodyPr>
              <a:lstStyle/>
              <a:p>
                <a:endParaRPr lang="en-US"/>
              </a:p>
            </p:txBody>
          </p:sp>
          <p:sp>
            <p:nvSpPr>
              <p:cNvPr id="15486" name="Line 25"/>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5487" name="Line 26"/>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15469" name="Group 27"/>
            <p:cNvGrpSpPr>
              <a:grpSpLocks/>
            </p:cNvGrpSpPr>
            <p:nvPr/>
          </p:nvGrpSpPr>
          <p:grpSpPr bwMode="auto">
            <a:xfrm rot="-6511945">
              <a:off x="2834" y="1842"/>
              <a:ext cx="518" cy="783"/>
              <a:chOff x="2400" y="1656"/>
              <a:chExt cx="752" cy="1136"/>
            </a:xfrm>
          </p:grpSpPr>
          <p:sp>
            <p:nvSpPr>
              <p:cNvPr id="15474" name="Freeform 28"/>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tx1"/>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5475" name="Freeform 29"/>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5476" name="Freeform 30"/>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5477" name="Freeform 31"/>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5478" name="Freeform 32"/>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5479" name="Line 33"/>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5480" name="Line 34"/>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15470" name="Freeform 35"/>
            <p:cNvSpPr>
              <a:spLocks/>
            </p:cNvSpPr>
            <p:nvPr/>
          </p:nvSpPr>
          <p:spPr bwMode="auto">
            <a:xfrm>
              <a:off x="2689" y="2097"/>
              <a:ext cx="62" cy="351"/>
            </a:xfrm>
            <a:custGeom>
              <a:avLst/>
              <a:gdLst>
                <a:gd name="T0" fmla="*/ 0 w 168"/>
                <a:gd name="T1" fmla="*/ 1 h 944"/>
                <a:gd name="T2" fmla="*/ 0 w 168"/>
                <a:gd name="T3" fmla="*/ 0 h 944"/>
                <a:gd name="T4" fmla="*/ 0 w 168"/>
                <a:gd name="T5" fmla="*/ 0 h 944"/>
                <a:gd name="T6" fmla="*/ 0 w 168"/>
                <a:gd name="T7" fmla="*/ 1 h 944"/>
                <a:gd name="T8" fmla="*/ 0 w 168"/>
                <a:gd name="T9" fmla="*/ 1 h 944"/>
                <a:gd name="T10" fmla="*/ 0 60000 65536"/>
                <a:gd name="T11" fmla="*/ 0 60000 65536"/>
                <a:gd name="T12" fmla="*/ 0 60000 65536"/>
                <a:gd name="T13" fmla="*/ 0 60000 65536"/>
                <a:gd name="T14" fmla="*/ 0 60000 65536"/>
                <a:gd name="T15" fmla="*/ 0 w 168"/>
                <a:gd name="T16" fmla="*/ 0 h 944"/>
                <a:gd name="T17" fmla="*/ 168 w 168"/>
                <a:gd name="T18" fmla="*/ 944 h 944"/>
              </a:gdLst>
              <a:ahLst/>
              <a:cxnLst>
                <a:cxn ang="T10">
                  <a:pos x="T0" y="T1"/>
                </a:cxn>
                <a:cxn ang="T11">
                  <a:pos x="T2" y="T3"/>
                </a:cxn>
                <a:cxn ang="T12">
                  <a:pos x="T4" y="T5"/>
                </a:cxn>
                <a:cxn ang="T13">
                  <a:pos x="T6" y="T7"/>
                </a:cxn>
                <a:cxn ang="T14">
                  <a:pos x="T8" y="T9"/>
                </a:cxn>
              </a:cxnLst>
              <a:rect l="T15" t="T16" r="T17" b="T18"/>
              <a:pathLst>
                <a:path w="168" h="944">
                  <a:moveTo>
                    <a:pt x="168" y="944"/>
                  </a:moveTo>
                  <a:lnTo>
                    <a:pt x="24" y="0"/>
                  </a:lnTo>
                  <a:lnTo>
                    <a:pt x="0" y="48"/>
                  </a:lnTo>
                  <a:lnTo>
                    <a:pt x="128" y="920"/>
                  </a:lnTo>
                  <a:lnTo>
                    <a:pt x="168" y="944"/>
                  </a:lnTo>
                  <a:close/>
                </a:path>
              </a:pathLst>
            </a:custGeom>
            <a:solidFill>
              <a:srgbClr val="B2B2B2"/>
            </a:solidFill>
            <a:ln w="12700" cap="flat" cmpd="sng">
              <a:solidFill>
                <a:schemeClr val="bg1"/>
              </a:solidFill>
              <a:prstDash val="solid"/>
              <a:round/>
              <a:headEnd/>
              <a:tailEnd/>
            </a:ln>
          </p:spPr>
          <p:txBody>
            <a:bodyPr lIns="0" tIns="0" rIns="0" bIns="0" anchor="ctr">
              <a:spAutoFit/>
            </a:bodyPr>
            <a:lstStyle/>
            <a:p>
              <a:endParaRPr lang="en-US"/>
            </a:p>
          </p:txBody>
        </p:sp>
        <p:sp>
          <p:nvSpPr>
            <p:cNvPr id="15471" name="Freeform 36"/>
            <p:cNvSpPr>
              <a:spLocks/>
            </p:cNvSpPr>
            <p:nvPr/>
          </p:nvSpPr>
          <p:spPr bwMode="auto">
            <a:xfrm>
              <a:off x="2382" y="1853"/>
              <a:ext cx="354" cy="78"/>
            </a:xfrm>
            <a:custGeom>
              <a:avLst/>
              <a:gdLst>
                <a:gd name="T0" fmla="*/ 0 w 952"/>
                <a:gd name="T1" fmla="*/ 0 h 208"/>
                <a:gd name="T2" fmla="*/ 0 w 952"/>
                <a:gd name="T3" fmla="*/ 0 h 208"/>
                <a:gd name="T4" fmla="*/ 1 w 952"/>
                <a:gd name="T5" fmla="*/ 0 h 208"/>
                <a:gd name="T6" fmla="*/ 1 w 952"/>
                <a:gd name="T7" fmla="*/ 0 h 208"/>
                <a:gd name="T8" fmla="*/ 0 w 952"/>
                <a:gd name="T9" fmla="*/ 0 h 208"/>
                <a:gd name="T10" fmla="*/ 0 60000 65536"/>
                <a:gd name="T11" fmla="*/ 0 60000 65536"/>
                <a:gd name="T12" fmla="*/ 0 60000 65536"/>
                <a:gd name="T13" fmla="*/ 0 60000 65536"/>
                <a:gd name="T14" fmla="*/ 0 60000 65536"/>
                <a:gd name="T15" fmla="*/ 0 w 952"/>
                <a:gd name="T16" fmla="*/ 0 h 208"/>
                <a:gd name="T17" fmla="*/ 952 w 952"/>
                <a:gd name="T18" fmla="*/ 208 h 208"/>
              </a:gdLst>
              <a:ahLst/>
              <a:cxnLst>
                <a:cxn ang="T10">
                  <a:pos x="T0" y="T1"/>
                </a:cxn>
                <a:cxn ang="T11">
                  <a:pos x="T2" y="T3"/>
                </a:cxn>
                <a:cxn ang="T12">
                  <a:pos x="T4" y="T5"/>
                </a:cxn>
                <a:cxn ang="T13">
                  <a:pos x="T6" y="T7"/>
                </a:cxn>
                <a:cxn ang="T14">
                  <a:pos x="T8" y="T9"/>
                </a:cxn>
              </a:cxnLst>
              <a:rect l="T15" t="T16" r="T17" b="T18"/>
              <a:pathLst>
                <a:path w="952" h="208">
                  <a:moveTo>
                    <a:pt x="0" y="40"/>
                  </a:moveTo>
                  <a:lnTo>
                    <a:pt x="88" y="0"/>
                  </a:lnTo>
                  <a:lnTo>
                    <a:pt x="936" y="160"/>
                  </a:lnTo>
                  <a:lnTo>
                    <a:pt x="952" y="208"/>
                  </a:lnTo>
                  <a:lnTo>
                    <a:pt x="0" y="40"/>
                  </a:lnTo>
                  <a:close/>
                </a:path>
              </a:pathLst>
            </a:custGeom>
            <a:solidFill>
              <a:srgbClr val="B2B2B2"/>
            </a:solidFill>
            <a:ln w="12700" cap="flat" cmpd="sng">
              <a:solidFill>
                <a:schemeClr val="bg1"/>
              </a:solidFill>
              <a:prstDash val="solid"/>
              <a:round/>
              <a:headEnd/>
              <a:tailEnd/>
            </a:ln>
          </p:spPr>
          <p:txBody>
            <a:bodyPr lIns="0" tIns="0" rIns="0" bIns="0" anchor="ctr">
              <a:spAutoFit/>
            </a:bodyPr>
            <a:lstStyle/>
            <a:p>
              <a:endParaRPr lang="en-US"/>
            </a:p>
          </p:txBody>
        </p:sp>
        <p:sp>
          <p:nvSpPr>
            <p:cNvPr id="15472" name="Rectangle 37"/>
            <p:cNvSpPr>
              <a:spLocks noChangeArrowheads="1"/>
            </p:cNvSpPr>
            <p:nvPr/>
          </p:nvSpPr>
          <p:spPr bwMode="auto">
            <a:xfrm>
              <a:off x="2124" y="2018"/>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5473" name="Rectangle 38"/>
            <p:cNvSpPr>
              <a:spLocks noChangeArrowheads="1"/>
            </p:cNvSpPr>
            <p:nvPr/>
          </p:nvSpPr>
          <p:spPr bwMode="auto">
            <a:xfrm>
              <a:off x="2124" y="2426"/>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sp>
        <p:nvSpPr>
          <p:cNvPr id="15367" name="Line 39"/>
          <p:cNvSpPr>
            <a:spLocks noChangeShapeType="1"/>
          </p:cNvSpPr>
          <p:nvPr/>
        </p:nvSpPr>
        <p:spPr bwMode="auto">
          <a:xfrm flipH="1">
            <a:off x="5656263" y="5891213"/>
            <a:ext cx="655637"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5368" name="Line 40"/>
          <p:cNvSpPr>
            <a:spLocks noChangeShapeType="1"/>
          </p:cNvSpPr>
          <p:nvPr/>
        </p:nvSpPr>
        <p:spPr bwMode="auto">
          <a:xfrm flipH="1">
            <a:off x="5656263" y="4856163"/>
            <a:ext cx="1071562"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5369" name="Line 41"/>
          <p:cNvSpPr>
            <a:spLocks noChangeShapeType="1"/>
          </p:cNvSpPr>
          <p:nvPr/>
        </p:nvSpPr>
        <p:spPr bwMode="auto">
          <a:xfrm flipV="1">
            <a:off x="5656263" y="2251075"/>
            <a:ext cx="0" cy="3643313"/>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15370" name="Group 42"/>
          <p:cNvGrpSpPr>
            <a:grpSpLocks/>
          </p:cNvGrpSpPr>
          <p:nvPr/>
        </p:nvGrpSpPr>
        <p:grpSpPr bwMode="auto">
          <a:xfrm>
            <a:off x="6311900" y="2341563"/>
            <a:ext cx="800100" cy="901700"/>
            <a:chOff x="932" y="1226"/>
            <a:chExt cx="504" cy="568"/>
          </a:xfrm>
        </p:grpSpPr>
        <p:sp>
          <p:nvSpPr>
            <p:cNvPr id="15446" name="AutoShape 43"/>
            <p:cNvSpPr>
              <a:spLocks noChangeArrowheads="1"/>
            </p:cNvSpPr>
            <p:nvPr/>
          </p:nvSpPr>
          <p:spPr bwMode="auto">
            <a:xfrm rot="-5400000">
              <a:off x="900" y="1258"/>
              <a:ext cx="568" cy="504"/>
            </a:xfrm>
            <a:prstGeom prst="foldedCorner">
              <a:avLst>
                <a:gd name="adj" fmla="val 20287"/>
              </a:avLst>
            </a:prstGeom>
            <a:solidFill>
              <a:srgbClr val="C0C0C0"/>
            </a:solidFill>
            <a:ln w="12700">
              <a:solidFill>
                <a:schemeClr val="bg1"/>
              </a:solidFill>
              <a:round/>
              <a:headEnd/>
              <a:tailEnd/>
            </a:ln>
          </p:spPr>
          <p:txBody>
            <a:bodyPr lIns="0" tIns="0" rIns="0" bIns="0" anchor="ctr">
              <a:spAutoFit/>
            </a:bodyPr>
            <a:lstStyle/>
            <a:p>
              <a:endParaRPr lang="en-US"/>
            </a:p>
          </p:txBody>
        </p:sp>
        <p:grpSp>
          <p:nvGrpSpPr>
            <p:cNvPr id="15447" name="Group 44"/>
            <p:cNvGrpSpPr>
              <a:grpSpLocks/>
            </p:cNvGrpSpPr>
            <p:nvPr/>
          </p:nvGrpSpPr>
          <p:grpSpPr bwMode="auto">
            <a:xfrm>
              <a:off x="1237" y="1506"/>
              <a:ext cx="188" cy="277"/>
              <a:chOff x="2784" y="3210"/>
              <a:chExt cx="523" cy="772"/>
            </a:xfrm>
          </p:grpSpPr>
          <p:sp>
            <p:nvSpPr>
              <p:cNvPr id="15451" name="AutoShape 45"/>
              <p:cNvSpPr>
                <a:spLocks noChangeArrowheads="1"/>
              </p:cNvSpPr>
              <p:nvPr/>
            </p:nvSpPr>
            <p:spPr bwMode="auto">
              <a:xfrm rot="16736225" flipH="1">
                <a:off x="2714" y="3670"/>
                <a:ext cx="487" cy="138"/>
              </a:xfrm>
              <a:prstGeom prst="parallelogram">
                <a:avLst>
                  <a:gd name="adj" fmla="val 88225"/>
                </a:avLst>
              </a:prstGeom>
              <a:solidFill>
                <a:srgbClr val="80808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15452" name="AutoShape 46"/>
              <p:cNvSpPr>
                <a:spLocks noChangeArrowheads="1"/>
              </p:cNvSpPr>
              <p:nvPr/>
            </p:nvSpPr>
            <p:spPr bwMode="auto">
              <a:xfrm rot="4863775">
                <a:off x="2853" y="3662"/>
                <a:ext cx="501" cy="128"/>
              </a:xfrm>
              <a:prstGeom prst="parallelogram">
                <a:avLst>
                  <a:gd name="adj" fmla="val 97852"/>
                </a:avLst>
              </a:prstGeom>
              <a:solidFill>
                <a:srgbClr val="80808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15453" name="AutoShape 47"/>
              <p:cNvSpPr>
                <a:spLocks noChangeArrowheads="1"/>
              </p:cNvSpPr>
              <p:nvPr/>
            </p:nvSpPr>
            <p:spPr bwMode="auto">
              <a:xfrm>
                <a:off x="2784" y="3210"/>
                <a:ext cx="523" cy="523"/>
              </a:xfrm>
              <a:prstGeom prst="star16">
                <a:avLst>
                  <a:gd name="adj" fmla="val 37500"/>
                </a:avLst>
              </a:prstGeom>
              <a:solidFill>
                <a:srgbClr val="80808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15454" name="Oval 48"/>
              <p:cNvSpPr>
                <a:spLocks noChangeArrowheads="1"/>
              </p:cNvSpPr>
              <p:nvPr/>
            </p:nvSpPr>
            <p:spPr bwMode="auto">
              <a:xfrm>
                <a:off x="2880" y="3307"/>
                <a:ext cx="320" cy="320"/>
              </a:xfrm>
              <a:prstGeom prst="ellipse">
                <a:avLst/>
              </a:prstGeom>
              <a:solidFill>
                <a:srgbClr val="C0C0C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grpSp>
        <p:sp>
          <p:nvSpPr>
            <p:cNvPr id="15448" name="Freeform 49"/>
            <p:cNvSpPr>
              <a:spLocks/>
            </p:cNvSpPr>
            <p:nvPr/>
          </p:nvSpPr>
          <p:spPr bwMode="auto">
            <a:xfrm>
              <a:off x="996" y="1254"/>
              <a:ext cx="123" cy="159"/>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cap="flat" cmpd="sng">
              <a:solidFill>
                <a:schemeClr val="bg1"/>
              </a:solidFill>
              <a:prstDash val="solid"/>
              <a:round/>
              <a:headEnd/>
              <a:tailEnd/>
            </a:ln>
          </p:spPr>
          <p:txBody>
            <a:bodyPr lIns="0" tIns="0" rIns="0" bIns="0" anchor="ctr">
              <a:spAutoFit/>
            </a:bodyPr>
            <a:lstStyle/>
            <a:p>
              <a:endParaRPr lang="en-US"/>
            </a:p>
          </p:txBody>
        </p:sp>
        <p:sp>
          <p:nvSpPr>
            <p:cNvPr id="15449" name="Freeform 50"/>
            <p:cNvSpPr>
              <a:spLocks/>
            </p:cNvSpPr>
            <p:nvPr/>
          </p:nvSpPr>
          <p:spPr bwMode="auto">
            <a:xfrm>
              <a:off x="996" y="1433"/>
              <a:ext cx="123" cy="159"/>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cap="flat" cmpd="sng">
              <a:solidFill>
                <a:schemeClr val="bg1"/>
              </a:solidFill>
              <a:prstDash val="solid"/>
              <a:round/>
              <a:headEnd type="none" w="med" len="med"/>
              <a:tailEnd type="none" w="med" len="med"/>
            </a:ln>
          </p:spPr>
          <p:txBody>
            <a:bodyPr lIns="0" tIns="0" rIns="0" bIns="0" anchor="ctr">
              <a:spAutoFit/>
            </a:bodyPr>
            <a:lstStyle/>
            <a:p>
              <a:endParaRPr lang="en-US"/>
            </a:p>
          </p:txBody>
        </p:sp>
        <p:sp>
          <p:nvSpPr>
            <p:cNvPr id="15450" name="Freeform 51"/>
            <p:cNvSpPr>
              <a:spLocks/>
            </p:cNvSpPr>
            <p:nvPr/>
          </p:nvSpPr>
          <p:spPr bwMode="auto">
            <a:xfrm>
              <a:off x="996" y="1612"/>
              <a:ext cx="123" cy="159"/>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cap="flat" cmpd="sng">
              <a:solidFill>
                <a:schemeClr val="bg1"/>
              </a:solidFill>
              <a:prstDash val="solid"/>
              <a:round/>
              <a:headEnd type="none" w="med" len="med"/>
              <a:tailEnd type="none" w="med" len="med"/>
            </a:ln>
          </p:spPr>
          <p:txBody>
            <a:bodyPr lIns="0" tIns="0" rIns="0" bIns="0" anchor="ctr">
              <a:spAutoFit/>
            </a:bodyPr>
            <a:lstStyle/>
            <a:p>
              <a:endParaRPr lang="en-US"/>
            </a:p>
          </p:txBody>
        </p:sp>
      </p:grpSp>
      <p:grpSp>
        <p:nvGrpSpPr>
          <p:cNvPr id="15371" name="Group 53"/>
          <p:cNvGrpSpPr>
            <a:grpSpLocks/>
          </p:cNvGrpSpPr>
          <p:nvPr/>
        </p:nvGrpSpPr>
        <p:grpSpPr bwMode="auto">
          <a:xfrm>
            <a:off x="6310313" y="3455988"/>
            <a:ext cx="1612900" cy="860425"/>
            <a:chOff x="3355" y="1707"/>
            <a:chExt cx="1016" cy="542"/>
          </a:xfrm>
        </p:grpSpPr>
        <p:sp>
          <p:nvSpPr>
            <p:cNvPr id="15428" name="AutoShape 54"/>
            <p:cNvSpPr>
              <a:spLocks noChangeArrowheads="1"/>
            </p:cNvSpPr>
            <p:nvPr/>
          </p:nvSpPr>
          <p:spPr bwMode="auto">
            <a:xfrm>
              <a:off x="3355" y="1707"/>
              <a:ext cx="495" cy="495"/>
            </a:xfrm>
            <a:prstGeom prst="smileyFace">
              <a:avLst>
                <a:gd name="adj" fmla="val -4653"/>
              </a:avLst>
            </a:prstGeom>
            <a:solidFill>
              <a:srgbClr val="C0C0C0"/>
            </a:solidFill>
            <a:ln w="12700">
              <a:solidFill>
                <a:srgbClr val="000000"/>
              </a:solidFill>
              <a:round/>
              <a:headEnd/>
              <a:tailEnd/>
            </a:ln>
          </p:spPr>
          <p:txBody>
            <a:bodyPr wrap="none" anchor="ctr"/>
            <a:lstStyle/>
            <a:p>
              <a:endParaRPr lang="en-US"/>
            </a:p>
          </p:txBody>
        </p:sp>
        <p:grpSp>
          <p:nvGrpSpPr>
            <p:cNvPr id="15429" name="Group 55"/>
            <p:cNvGrpSpPr>
              <a:grpSpLocks/>
            </p:cNvGrpSpPr>
            <p:nvPr/>
          </p:nvGrpSpPr>
          <p:grpSpPr bwMode="auto">
            <a:xfrm>
              <a:off x="3778" y="1712"/>
              <a:ext cx="593" cy="537"/>
              <a:chOff x="2780" y="1585"/>
              <a:chExt cx="668" cy="605"/>
            </a:xfrm>
          </p:grpSpPr>
          <p:sp>
            <p:nvSpPr>
              <p:cNvPr id="15442" name="AutoShape 56"/>
              <p:cNvSpPr>
                <a:spLocks noChangeArrowheads="1"/>
              </p:cNvSpPr>
              <p:nvPr/>
            </p:nvSpPr>
            <p:spPr bwMode="auto">
              <a:xfrm>
                <a:off x="2780" y="1585"/>
                <a:ext cx="558" cy="558"/>
              </a:xfrm>
              <a:prstGeom prst="smileyFace">
                <a:avLst>
                  <a:gd name="adj" fmla="val 602"/>
                </a:avLst>
              </a:prstGeom>
              <a:solidFill>
                <a:srgbClr val="C0C0C0"/>
              </a:solidFill>
              <a:ln w="12700">
                <a:solidFill>
                  <a:srgbClr val="000000"/>
                </a:solidFill>
                <a:round/>
                <a:headEnd/>
                <a:tailEnd/>
              </a:ln>
            </p:spPr>
            <p:txBody>
              <a:bodyPr wrap="none" anchor="ctr"/>
              <a:lstStyle/>
              <a:p>
                <a:endParaRPr lang="en-US"/>
              </a:p>
            </p:txBody>
          </p:sp>
          <p:grpSp>
            <p:nvGrpSpPr>
              <p:cNvPr id="15443" name="Group 57"/>
              <p:cNvGrpSpPr>
                <a:grpSpLocks/>
              </p:cNvGrpSpPr>
              <p:nvPr/>
            </p:nvGrpSpPr>
            <p:grpSpPr bwMode="auto">
              <a:xfrm flipH="1">
                <a:off x="3089" y="1738"/>
                <a:ext cx="359" cy="452"/>
                <a:chOff x="4325" y="1984"/>
                <a:chExt cx="359" cy="452"/>
              </a:xfrm>
            </p:grpSpPr>
            <p:sp>
              <p:nvSpPr>
                <p:cNvPr id="15444" name="Freeform 58"/>
                <p:cNvSpPr>
                  <a:spLocks/>
                </p:cNvSpPr>
                <p:nvPr/>
              </p:nvSpPr>
              <p:spPr bwMode="auto">
                <a:xfrm>
                  <a:off x="4325" y="1984"/>
                  <a:ext cx="359" cy="452"/>
                </a:xfrm>
                <a:custGeom>
                  <a:avLst/>
                  <a:gdLst>
                    <a:gd name="T0" fmla="*/ 5 w 717"/>
                    <a:gd name="T1" fmla="*/ 4 h 906"/>
                    <a:gd name="T2" fmla="*/ 4 w 717"/>
                    <a:gd name="T3" fmla="*/ 5 h 906"/>
                    <a:gd name="T4" fmla="*/ 3 w 717"/>
                    <a:gd name="T5" fmla="*/ 3 h 906"/>
                    <a:gd name="T6" fmla="*/ 3 w 717"/>
                    <a:gd name="T7" fmla="*/ 2 h 906"/>
                    <a:gd name="T8" fmla="*/ 2 w 717"/>
                    <a:gd name="T9" fmla="*/ 1 h 906"/>
                    <a:gd name="T10" fmla="*/ 2 w 717"/>
                    <a:gd name="T11" fmla="*/ 1 h 906"/>
                    <a:gd name="T12" fmla="*/ 1 w 717"/>
                    <a:gd name="T13" fmla="*/ 0 h 906"/>
                    <a:gd name="T14" fmla="*/ 1 w 717"/>
                    <a:gd name="T15" fmla="*/ 0 h 906"/>
                    <a:gd name="T16" fmla="*/ 1 w 717"/>
                    <a:gd name="T17" fmla="*/ 0 h 906"/>
                    <a:gd name="T18" fmla="*/ 1 w 717"/>
                    <a:gd name="T19" fmla="*/ 0 h 906"/>
                    <a:gd name="T20" fmla="*/ 1 w 717"/>
                    <a:gd name="T21" fmla="*/ 0 h 906"/>
                    <a:gd name="T22" fmla="*/ 1 w 717"/>
                    <a:gd name="T23" fmla="*/ 0 h 906"/>
                    <a:gd name="T24" fmla="*/ 0 w 717"/>
                    <a:gd name="T25" fmla="*/ 0 h 906"/>
                    <a:gd name="T26" fmla="*/ 0 w 717"/>
                    <a:gd name="T27" fmla="*/ 0 h 906"/>
                    <a:gd name="T28" fmla="*/ 1 w 717"/>
                    <a:gd name="T29" fmla="*/ 0 h 906"/>
                    <a:gd name="T30" fmla="*/ 1 w 717"/>
                    <a:gd name="T31" fmla="*/ 1 h 906"/>
                    <a:gd name="T32" fmla="*/ 1 w 717"/>
                    <a:gd name="T33" fmla="*/ 1 h 906"/>
                    <a:gd name="T34" fmla="*/ 1 w 717"/>
                    <a:gd name="T35" fmla="*/ 1 h 906"/>
                    <a:gd name="T36" fmla="*/ 1 w 717"/>
                    <a:gd name="T37" fmla="*/ 1 h 906"/>
                    <a:gd name="T38" fmla="*/ 1 w 717"/>
                    <a:gd name="T39" fmla="*/ 1 h 906"/>
                    <a:gd name="T40" fmla="*/ 1 w 717"/>
                    <a:gd name="T41" fmla="*/ 2 h 906"/>
                    <a:gd name="T42" fmla="*/ 1 w 717"/>
                    <a:gd name="T43" fmla="*/ 2 h 906"/>
                    <a:gd name="T44" fmla="*/ 1 w 717"/>
                    <a:gd name="T45" fmla="*/ 2 h 906"/>
                    <a:gd name="T46" fmla="*/ 1 w 717"/>
                    <a:gd name="T47" fmla="*/ 2 h 906"/>
                    <a:gd name="T48" fmla="*/ 1 w 717"/>
                    <a:gd name="T49" fmla="*/ 3 h 906"/>
                    <a:gd name="T50" fmla="*/ 2 w 717"/>
                    <a:gd name="T51" fmla="*/ 3 h 906"/>
                    <a:gd name="T52" fmla="*/ 2 w 717"/>
                    <a:gd name="T53" fmla="*/ 4 h 906"/>
                    <a:gd name="T54" fmla="*/ 2 w 717"/>
                    <a:gd name="T55" fmla="*/ 4 h 906"/>
                    <a:gd name="T56" fmla="*/ 2 w 717"/>
                    <a:gd name="T57" fmla="*/ 4 h 906"/>
                    <a:gd name="T58" fmla="*/ 3 w 717"/>
                    <a:gd name="T59" fmla="*/ 5 h 906"/>
                    <a:gd name="T60" fmla="*/ 3 w 717"/>
                    <a:gd name="T61" fmla="*/ 5 h 906"/>
                    <a:gd name="T62" fmla="*/ 4 w 717"/>
                    <a:gd name="T63" fmla="*/ 6 h 906"/>
                    <a:gd name="T64" fmla="*/ 4 w 717"/>
                    <a:gd name="T65" fmla="*/ 6 h 906"/>
                    <a:gd name="T66" fmla="*/ 5 w 717"/>
                    <a:gd name="T67" fmla="*/ 7 h 906"/>
                    <a:gd name="T68" fmla="*/ 5 w 717"/>
                    <a:gd name="T69" fmla="*/ 7 h 906"/>
                    <a:gd name="T70" fmla="*/ 6 w 717"/>
                    <a:gd name="T71" fmla="*/ 6 h 906"/>
                    <a:gd name="T72" fmla="*/ 5 w 717"/>
                    <a:gd name="T73" fmla="*/ 4 h 90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717"/>
                    <a:gd name="T112" fmla="*/ 0 h 906"/>
                    <a:gd name="T113" fmla="*/ 717 w 717"/>
                    <a:gd name="T114" fmla="*/ 906 h 90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717" h="906">
                      <a:moveTo>
                        <a:pt x="568" y="604"/>
                      </a:moveTo>
                      <a:lnTo>
                        <a:pt x="488" y="663"/>
                      </a:lnTo>
                      <a:lnTo>
                        <a:pt x="302" y="411"/>
                      </a:lnTo>
                      <a:lnTo>
                        <a:pt x="362" y="367"/>
                      </a:lnTo>
                      <a:lnTo>
                        <a:pt x="189" y="133"/>
                      </a:lnTo>
                      <a:lnTo>
                        <a:pt x="148" y="164"/>
                      </a:lnTo>
                      <a:lnTo>
                        <a:pt x="33" y="7"/>
                      </a:lnTo>
                      <a:lnTo>
                        <a:pt x="27" y="3"/>
                      </a:lnTo>
                      <a:lnTo>
                        <a:pt x="21" y="0"/>
                      </a:lnTo>
                      <a:lnTo>
                        <a:pt x="14" y="0"/>
                      </a:lnTo>
                      <a:lnTo>
                        <a:pt x="7" y="4"/>
                      </a:lnTo>
                      <a:lnTo>
                        <a:pt x="3" y="10"/>
                      </a:lnTo>
                      <a:lnTo>
                        <a:pt x="0" y="15"/>
                      </a:lnTo>
                      <a:lnTo>
                        <a:pt x="0" y="22"/>
                      </a:lnTo>
                      <a:lnTo>
                        <a:pt x="4" y="29"/>
                      </a:lnTo>
                      <a:lnTo>
                        <a:pt x="119" y="185"/>
                      </a:lnTo>
                      <a:lnTo>
                        <a:pt x="71" y="220"/>
                      </a:lnTo>
                      <a:lnTo>
                        <a:pt x="71" y="229"/>
                      </a:lnTo>
                      <a:lnTo>
                        <a:pt x="71" y="234"/>
                      </a:lnTo>
                      <a:lnTo>
                        <a:pt x="72" y="248"/>
                      </a:lnTo>
                      <a:lnTo>
                        <a:pt x="74" y="270"/>
                      </a:lnTo>
                      <a:lnTo>
                        <a:pt x="79" y="299"/>
                      </a:lnTo>
                      <a:lnTo>
                        <a:pt x="86" y="335"/>
                      </a:lnTo>
                      <a:lnTo>
                        <a:pt x="96" y="375"/>
                      </a:lnTo>
                      <a:lnTo>
                        <a:pt x="112" y="420"/>
                      </a:lnTo>
                      <a:lnTo>
                        <a:pt x="133" y="468"/>
                      </a:lnTo>
                      <a:lnTo>
                        <a:pt x="158" y="520"/>
                      </a:lnTo>
                      <a:lnTo>
                        <a:pt x="192" y="575"/>
                      </a:lnTo>
                      <a:lnTo>
                        <a:pt x="232" y="631"/>
                      </a:lnTo>
                      <a:lnTo>
                        <a:pt x="280" y="687"/>
                      </a:lnTo>
                      <a:lnTo>
                        <a:pt x="338" y="742"/>
                      </a:lnTo>
                      <a:lnTo>
                        <a:pt x="405" y="798"/>
                      </a:lnTo>
                      <a:lnTo>
                        <a:pt x="482" y="851"/>
                      </a:lnTo>
                      <a:lnTo>
                        <a:pt x="571" y="901"/>
                      </a:lnTo>
                      <a:lnTo>
                        <a:pt x="580" y="906"/>
                      </a:lnTo>
                      <a:lnTo>
                        <a:pt x="717" y="806"/>
                      </a:lnTo>
                      <a:lnTo>
                        <a:pt x="568" y="60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445" name="Freeform 59"/>
                <p:cNvSpPr>
                  <a:spLocks/>
                </p:cNvSpPr>
                <p:nvPr/>
              </p:nvSpPr>
              <p:spPr bwMode="auto">
                <a:xfrm>
                  <a:off x="4378" y="2075"/>
                  <a:ext cx="281" cy="341"/>
                </a:xfrm>
                <a:custGeom>
                  <a:avLst/>
                  <a:gdLst>
                    <a:gd name="T0" fmla="*/ 4 w 562"/>
                    <a:gd name="T1" fmla="*/ 6 h 682"/>
                    <a:gd name="T2" fmla="*/ 3 w 562"/>
                    <a:gd name="T3" fmla="*/ 5 h 682"/>
                    <a:gd name="T4" fmla="*/ 3 w 562"/>
                    <a:gd name="T5" fmla="*/ 5 h 682"/>
                    <a:gd name="T6" fmla="*/ 3 w 562"/>
                    <a:gd name="T7" fmla="*/ 5 h 682"/>
                    <a:gd name="T8" fmla="*/ 2 w 562"/>
                    <a:gd name="T9" fmla="*/ 4 h 682"/>
                    <a:gd name="T10" fmla="*/ 2 w 562"/>
                    <a:gd name="T11" fmla="*/ 4 h 682"/>
                    <a:gd name="T12" fmla="*/ 1 w 562"/>
                    <a:gd name="T13" fmla="*/ 3 h 682"/>
                    <a:gd name="T14" fmla="*/ 1 w 562"/>
                    <a:gd name="T15" fmla="*/ 3 h 682"/>
                    <a:gd name="T16" fmla="*/ 1 w 562"/>
                    <a:gd name="T17" fmla="*/ 3 h 682"/>
                    <a:gd name="T18" fmla="*/ 1 w 562"/>
                    <a:gd name="T19" fmla="*/ 3 h 682"/>
                    <a:gd name="T20" fmla="*/ 1 w 562"/>
                    <a:gd name="T21" fmla="*/ 2 h 682"/>
                    <a:gd name="T22" fmla="*/ 1 w 562"/>
                    <a:gd name="T23" fmla="*/ 2 h 682"/>
                    <a:gd name="T24" fmla="*/ 1 w 562"/>
                    <a:gd name="T25" fmla="*/ 2 h 682"/>
                    <a:gd name="T26" fmla="*/ 1 w 562"/>
                    <a:gd name="T27" fmla="*/ 1 h 682"/>
                    <a:gd name="T28" fmla="*/ 1 w 562"/>
                    <a:gd name="T29" fmla="*/ 1 h 682"/>
                    <a:gd name="T30" fmla="*/ 1 w 562"/>
                    <a:gd name="T31" fmla="*/ 1 h 682"/>
                    <a:gd name="T32" fmla="*/ 0 w 562"/>
                    <a:gd name="T33" fmla="*/ 1 h 682"/>
                    <a:gd name="T34" fmla="*/ 1 w 562"/>
                    <a:gd name="T35" fmla="*/ 0 h 682"/>
                    <a:gd name="T36" fmla="*/ 2 w 562"/>
                    <a:gd name="T37" fmla="*/ 2 h 682"/>
                    <a:gd name="T38" fmla="*/ 1 w 562"/>
                    <a:gd name="T39" fmla="*/ 2 h 682"/>
                    <a:gd name="T40" fmla="*/ 3 w 562"/>
                    <a:gd name="T41" fmla="*/ 5 h 682"/>
                    <a:gd name="T42" fmla="*/ 4 w 562"/>
                    <a:gd name="T43" fmla="*/ 4 h 682"/>
                    <a:gd name="T44" fmla="*/ 5 w 562"/>
                    <a:gd name="T45" fmla="*/ 5 h 682"/>
                    <a:gd name="T46" fmla="*/ 4 w 562"/>
                    <a:gd name="T47" fmla="*/ 6 h 682"/>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562"/>
                    <a:gd name="T73" fmla="*/ 0 h 682"/>
                    <a:gd name="T74" fmla="*/ 562 w 562"/>
                    <a:gd name="T75" fmla="*/ 682 h 682"/>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562" h="682">
                      <a:moveTo>
                        <a:pt x="472" y="682"/>
                      </a:moveTo>
                      <a:lnTo>
                        <a:pt x="394" y="637"/>
                      </a:lnTo>
                      <a:lnTo>
                        <a:pt x="328" y="591"/>
                      </a:lnTo>
                      <a:lnTo>
                        <a:pt x="268" y="544"/>
                      </a:lnTo>
                      <a:lnTo>
                        <a:pt x="216" y="496"/>
                      </a:lnTo>
                      <a:lnTo>
                        <a:pt x="171" y="446"/>
                      </a:lnTo>
                      <a:lnTo>
                        <a:pt x="133" y="398"/>
                      </a:lnTo>
                      <a:lnTo>
                        <a:pt x="101" y="351"/>
                      </a:lnTo>
                      <a:lnTo>
                        <a:pt x="75" y="305"/>
                      </a:lnTo>
                      <a:lnTo>
                        <a:pt x="53" y="260"/>
                      </a:lnTo>
                      <a:lnTo>
                        <a:pt x="37" y="218"/>
                      </a:lnTo>
                      <a:lnTo>
                        <a:pt x="23" y="180"/>
                      </a:lnTo>
                      <a:lnTo>
                        <a:pt x="14" y="146"/>
                      </a:lnTo>
                      <a:lnTo>
                        <a:pt x="8" y="116"/>
                      </a:lnTo>
                      <a:lnTo>
                        <a:pt x="4" y="90"/>
                      </a:lnTo>
                      <a:lnTo>
                        <a:pt x="1" y="70"/>
                      </a:lnTo>
                      <a:lnTo>
                        <a:pt x="0" y="56"/>
                      </a:lnTo>
                      <a:lnTo>
                        <a:pt x="76" y="0"/>
                      </a:lnTo>
                      <a:lnTo>
                        <a:pt x="205" y="178"/>
                      </a:lnTo>
                      <a:lnTo>
                        <a:pt x="147" y="222"/>
                      </a:lnTo>
                      <a:lnTo>
                        <a:pt x="374" y="532"/>
                      </a:lnTo>
                      <a:lnTo>
                        <a:pt x="456" y="472"/>
                      </a:lnTo>
                      <a:lnTo>
                        <a:pt x="562" y="616"/>
                      </a:lnTo>
                      <a:lnTo>
                        <a:pt x="472" y="682"/>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sp>
          <p:nvSpPr>
            <p:cNvPr id="15430" name="AutoShape 60"/>
            <p:cNvSpPr>
              <a:spLocks noChangeAspect="1" noChangeArrowheads="1" noTextEdit="1"/>
            </p:cNvSpPr>
            <p:nvPr/>
          </p:nvSpPr>
          <p:spPr bwMode="auto">
            <a:xfrm>
              <a:off x="3391" y="1749"/>
              <a:ext cx="16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5431" name="Freeform 61"/>
            <p:cNvSpPr>
              <a:spLocks/>
            </p:cNvSpPr>
            <p:nvPr/>
          </p:nvSpPr>
          <p:spPr bwMode="auto">
            <a:xfrm>
              <a:off x="3392" y="1750"/>
              <a:ext cx="165" cy="190"/>
            </a:xfrm>
            <a:custGeom>
              <a:avLst/>
              <a:gdLst>
                <a:gd name="T0" fmla="*/ 0 w 990"/>
                <a:gd name="T1" fmla="*/ 0 h 1143"/>
                <a:gd name="T2" fmla="*/ 0 w 990"/>
                <a:gd name="T3" fmla="*/ 0 h 1143"/>
                <a:gd name="T4" fmla="*/ 0 w 990"/>
                <a:gd name="T5" fmla="*/ 0 h 1143"/>
                <a:gd name="T6" fmla="*/ 0 w 990"/>
                <a:gd name="T7" fmla="*/ 0 h 1143"/>
                <a:gd name="T8" fmla="*/ 0 w 990"/>
                <a:gd name="T9" fmla="*/ 0 h 1143"/>
                <a:gd name="T10" fmla="*/ 0 w 990"/>
                <a:gd name="T11" fmla="*/ 0 h 1143"/>
                <a:gd name="T12" fmla="*/ 0 w 990"/>
                <a:gd name="T13" fmla="*/ 0 h 1143"/>
                <a:gd name="T14" fmla="*/ 0 w 990"/>
                <a:gd name="T15" fmla="*/ 0 h 1143"/>
                <a:gd name="T16" fmla="*/ 0 w 990"/>
                <a:gd name="T17" fmla="*/ 0 h 1143"/>
                <a:gd name="T18" fmla="*/ 0 w 990"/>
                <a:gd name="T19" fmla="*/ 0 h 1143"/>
                <a:gd name="T20" fmla="*/ 0 w 990"/>
                <a:gd name="T21" fmla="*/ 0 h 1143"/>
                <a:gd name="T22" fmla="*/ 0 w 990"/>
                <a:gd name="T23" fmla="*/ 0 h 1143"/>
                <a:gd name="T24" fmla="*/ 0 w 990"/>
                <a:gd name="T25" fmla="*/ 0 h 1143"/>
                <a:gd name="T26" fmla="*/ 0 w 990"/>
                <a:gd name="T27" fmla="*/ 0 h 1143"/>
                <a:gd name="T28" fmla="*/ 0 w 990"/>
                <a:gd name="T29" fmla="*/ 0 h 1143"/>
                <a:gd name="T30" fmla="*/ 0 w 990"/>
                <a:gd name="T31" fmla="*/ 0 h 1143"/>
                <a:gd name="T32" fmla="*/ 0 w 990"/>
                <a:gd name="T33" fmla="*/ 0 h 1143"/>
                <a:gd name="T34" fmla="*/ 0 w 990"/>
                <a:gd name="T35" fmla="*/ 0 h 1143"/>
                <a:gd name="T36" fmla="*/ 0 w 990"/>
                <a:gd name="T37" fmla="*/ 0 h 1143"/>
                <a:gd name="T38" fmla="*/ 0 w 990"/>
                <a:gd name="T39" fmla="*/ 0 h 1143"/>
                <a:gd name="T40" fmla="*/ 0 w 990"/>
                <a:gd name="T41" fmla="*/ 0 h 1143"/>
                <a:gd name="T42" fmla="*/ 0 w 990"/>
                <a:gd name="T43" fmla="*/ 0 h 1143"/>
                <a:gd name="T44" fmla="*/ 0 w 990"/>
                <a:gd name="T45" fmla="*/ 0 h 1143"/>
                <a:gd name="T46" fmla="*/ 0 w 990"/>
                <a:gd name="T47" fmla="*/ 0 h 1143"/>
                <a:gd name="T48" fmla="*/ 0 w 990"/>
                <a:gd name="T49" fmla="*/ 0 h 1143"/>
                <a:gd name="T50" fmla="*/ 0 w 990"/>
                <a:gd name="T51" fmla="*/ 0 h 1143"/>
                <a:gd name="T52" fmla="*/ 0 w 990"/>
                <a:gd name="T53" fmla="*/ 0 h 1143"/>
                <a:gd name="T54" fmla="*/ 0 w 990"/>
                <a:gd name="T55" fmla="*/ 0 h 1143"/>
                <a:gd name="T56" fmla="*/ 0 w 990"/>
                <a:gd name="T57" fmla="*/ 0 h 1143"/>
                <a:gd name="T58" fmla="*/ 0 w 990"/>
                <a:gd name="T59" fmla="*/ 0 h 1143"/>
                <a:gd name="T60" fmla="*/ 0 w 990"/>
                <a:gd name="T61" fmla="*/ 0 h 1143"/>
                <a:gd name="T62" fmla="*/ 0 w 990"/>
                <a:gd name="T63" fmla="*/ 0 h 1143"/>
                <a:gd name="T64" fmla="*/ 0 w 990"/>
                <a:gd name="T65" fmla="*/ 0 h 1143"/>
                <a:gd name="T66" fmla="*/ 0 w 990"/>
                <a:gd name="T67" fmla="*/ 0 h 1143"/>
                <a:gd name="T68" fmla="*/ 0 w 990"/>
                <a:gd name="T69" fmla="*/ 0 h 1143"/>
                <a:gd name="T70" fmla="*/ 0 w 990"/>
                <a:gd name="T71" fmla="*/ 0 h 1143"/>
                <a:gd name="T72" fmla="*/ 0 w 990"/>
                <a:gd name="T73" fmla="*/ 0 h 1143"/>
                <a:gd name="T74" fmla="*/ 0 w 990"/>
                <a:gd name="T75" fmla="*/ 0 h 1143"/>
                <a:gd name="T76" fmla="*/ 0 w 990"/>
                <a:gd name="T77" fmla="*/ 0 h 1143"/>
                <a:gd name="T78" fmla="*/ 0 w 990"/>
                <a:gd name="T79" fmla="*/ 0 h 1143"/>
                <a:gd name="T80" fmla="*/ 0 w 990"/>
                <a:gd name="T81" fmla="*/ 0 h 1143"/>
                <a:gd name="T82" fmla="*/ 0 w 990"/>
                <a:gd name="T83" fmla="*/ 0 h 1143"/>
                <a:gd name="T84" fmla="*/ 0 w 990"/>
                <a:gd name="T85" fmla="*/ 0 h 1143"/>
                <a:gd name="T86" fmla="*/ 0 w 990"/>
                <a:gd name="T87" fmla="*/ 0 h 1143"/>
                <a:gd name="T88" fmla="*/ 0 w 990"/>
                <a:gd name="T89" fmla="*/ 0 h 1143"/>
                <a:gd name="T90" fmla="*/ 0 w 990"/>
                <a:gd name="T91" fmla="*/ 0 h 1143"/>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990"/>
                <a:gd name="T139" fmla="*/ 0 h 1143"/>
                <a:gd name="T140" fmla="*/ 990 w 990"/>
                <a:gd name="T141" fmla="*/ 1143 h 1143"/>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990" h="1143">
                  <a:moveTo>
                    <a:pt x="244" y="1143"/>
                  </a:moveTo>
                  <a:lnTo>
                    <a:pt x="260" y="1143"/>
                  </a:lnTo>
                  <a:lnTo>
                    <a:pt x="275" y="1141"/>
                  </a:lnTo>
                  <a:lnTo>
                    <a:pt x="290" y="1139"/>
                  </a:lnTo>
                  <a:lnTo>
                    <a:pt x="306" y="1136"/>
                  </a:lnTo>
                  <a:lnTo>
                    <a:pt x="322" y="1132"/>
                  </a:lnTo>
                  <a:lnTo>
                    <a:pt x="337" y="1127"/>
                  </a:lnTo>
                  <a:lnTo>
                    <a:pt x="351" y="1122"/>
                  </a:lnTo>
                  <a:lnTo>
                    <a:pt x="365" y="1117"/>
                  </a:lnTo>
                  <a:lnTo>
                    <a:pt x="366" y="1117"/>
                  </a:lnTo>
                  <a:lnTo>
                    <a:pt x="367" y="1117"/>
                  </a:lnTo>
                  <a:lnTo>
                    <a:pt x="368" y="1119"/>
                  </a:lnTo>
                  <a:lnTo>
                    <a:pt x="369" y="1120"/>
                  </a:lnTo>
                  <a:lnTo>
                    <a:pt x="375" y="1120"/>
                  </a:lnTo>
                  <a:lnTo>
                    <a:pt x="382" y="1120"/>
                  </a:lnTo>
                  <a:lnTo>
                    <a:pt x="387" y="1118"/>
                  </a:lnTo>
                  <a:lnTo>
                    <a:pt x="393" y="1114"/>
                  </a:lnTo>
                  <a:lnTo>
                    <a:pt x="420" y="1059"/>
                  </a:lnTo>
                  <a:lnTo>
                    <a:pt x="448" y="1004"/>
                  </a:lnTo>
                  <a:lnTo>
                    <a:pt x="476" y="950"/>
                  </a:lnTo>
                  <a:lnTo>
                    <a:pt x="507" y="896"/>
                  </a:lnTo>
                  <a:lnTo>
                    <a:pt x="538" y="844"/>
                  </a:lnTo>
                  <a:lnTo>
                    <a:pt x="571" y="792"/>
                  </a:lnTo>
                  <a:lnTo>
                    <a:pt x="605" y="741"/>
                  </a:lnTo>
                  <a:lnTo>
                    <a:pt x="641" y="690"/>
                  </a:lnTo>
                  <a:lnTo>
                    <a:pt x="678" y="642"/>
                  </a:lnTo>
                  <a:lnTo>
                    <a:pt x="716" y="593"/>
                  </a:lnTo>
                  <a:lnTo>
                    <a:pt x="757" y="546"/>
                  </a:lnTo>
                  <a:lnTo>
                    <a:pt x="800" y="499"/>
                  </a:lnTo>
                  <a:lnTo>
                    <a:pt x="844" y="454"/>
                  </a:lnTo>
                  <a:lnTo>
                    <a:pt x="891" y="410"/>
                  </a:lnTo>
                  <a:lnTo>
                    <a:pt x="939" y="366"/>
                  </a:lnTo>
                  <a:lnTo>
                    <a:pt x="990" y="324"/>
                  </a:lnTo>
                  <a:lnTo>
                    <a:pt x="988" y="294"/>
                  </a:lnTo>
                  <a:lnTo>
                    <a:pt x="983" y="262"/>
                  </a:lnTo>
                  <a:lnTo>
                    <a:pt x="975" y="233"/>
                  </a:lnTo>
                  <a:lnTo>
                    <a:pt x="966" y="202"/>
                  </a:lnTo>
                  <a:lnTo>
                    <a:pt x="954" y="174"/>
                  </a:lnTo>
                  <a:lnTo>
                    <a:pt x="942" y="145"/>
                  </a:lnTo>
                  <a:lnTo>
                    <a:pt x="928" y="119"/>
                  </a:lnTo>
                  <a:lnTo>
                    <a:pt x="913" y="96"/>
                  </a:lnTo>
                  <a:lnTo>
                    <a:pt x="895" y="78"/>
                  </a:lnTo>
                  <a:lnTo>
                    <a:pt x="877" y="63"/>
                  </a:lnTo>
                  <a:lnTo>
                    <a:pt x="857" y="49"/>
                  </a:lnTo>
                  <a:lnTo>
                    <a:pt x="837" y="38"/>
                  </a:lnTo>
                  <a:lnTo>
                    <a:pt x="815" y="28"/>
                  </a:lnTo>
                  <a:lnTo>
                    <a:pt x="794" y="19"/>
                  </a:lnTo>
                  <a:lnTo>
                    <a:pt x="773" y="12"/>
                  </a:lnTo>
                  <a:lnTo>
                    <a:pt x="750" y="4"/>
                  </a:lnTo>
                  <a:lnTo>
                    <a:pt x="733" y="1"/>
                  </a:lnTo>
                  <a:lnTo>
                    <a:pt x="714" y="0"/>
                  </a:lnTo>
                  <a:lnTo>
                    <a:pt x="696" y="0"/>
                  </a:lnTo>
                  <a:lnTo>
                    <a:pt x="677" y="2"/>
                  </a:lnTo>
                  <a:lnTo>
                    <a:pt x="658" y="6"/>
                  </a:lnTo>
                  <a:lnTo>
                    <a:pt x="641" y="12"/>
                  </a:lnTo>
                  <a:lnTo>
                    <a:pt x="624" y="20"/>
                  </a:lnTo>
                  <a:lnTo>
                    <a:pt x="610" y="29"/>
                  </a:lnTo>
                  <a:lnTo>
                    <a:pt x="587" y="53"/>
                  </a:lnTo>
                  <a:lnTo>
                    <a:pt x="563" y="77"/>
                  </a:lnTo>
                  <a:lnTo>
                    <a:pt x="539" y="100"/>
                  </a:lnTo>
                  <a:lnTo>
                    <a:pt x="516" y="125"/>
                  </a:lnTo>
                  <a:lnTo>
                    <a:pt x="493" y="150"/>
                  </a:lnTo>
                  <a:lnTo>
                    <a:pt x="472" y="175"/>
                  </a:lnTo>
                  <a:lnTo>
                    <a:pt x="453" y="201"/>
                  </a:lnTo>
                  <a:lnTo>
                    <a:pt x="436" y="226"/>
                  </a:lnTo>
                  <a:lnTo>
                    <a:pt x="426" y="242"/>
                  </a:lnTo>
                  <a:lnTo>
                    <a:pt x="412" y="254"/>
                  </a:lnTo>
                  <a:lnTo>
                    <a:pt x="396" y="264"/>
                  </a:lnTo>
                  <a:lnTo>
                    <a:pt x="379" y="273"/>
                  </a:lnTo>
                  <a:lnTo>
                    <a:pt x="362" y="281"/>
                  </a:lnTo>
                  <a:lnTo>
                    <a:pt x="346" y="290"/>
                  </a:lnTo>
                  <a:lnTo>
                    <a:pt x="330" y="302"/>
                  </a:lnTo>
                  <a:lnTo>
                    <a:pt x="317" y="315"/>
                  </a:lnTo>
                  <a:lnTo>
                    <a:pt x="313" y="318"/>
                  </a:lnTo>
                  <a:lnTo>
                    <a:pt x="307" y="323"/>
                  </a:lnTo>
                  <a:lnTo>
                    <a:pt x="304" y="326"/>
                  </a:lnTo>
                  <a:lnTo>
                    <a:pt x="299" y="331"/>
                  </a:lnTo>
                  <a:lnTo>
                    <a:pt x="295" y="335"/>
                  </a:lnTo>
                  <a:lnTo>
                    <a:pt x="290" y="340"/>
                  </a:lnTo>
                  <a:lnTo>
                    <a:pt x="286" y="343"/>
                  </a:lnTo>
                  <a:lnTo>
                    <a:pt x="281" y="348"/>
                  </a:lnTo>
                  <a:lnTo>
                    <a:pt x="255" y="380"/>
                  </a:lnTo>
                  <a:lnTo>
                    <a:pt x="231" y="410"/>
                  </a:lnTo>
                  <a:lnTo>
                    <a:pt x="207" y="441"/>
                  </a:lnTo>
                  <a:lnTo>
                    <a:pt x="186" y="472"/>
                  </a:lnTo>
                  <a:lnTo>
                    <a:pt x="165" y="504"/>
                  </a:lnTo>
                  <a:lnTo>
                    <a:pt x="147" y="538"/>
                  </a:lnTo>
                  <a:lnTo>
                    <a:pt x="131" y="573"/>
                  </a:lnTo>
                  <a:lnTo>
                    <a:pt x="119" y="611"/>
                  </a:lnTo>
                  <a:lnTo>
                    <a:pt x="121" y="616"/>
                  </a:lnTo>
                  <a:lnTo>
                    <a:pt x="122" y="619"/>
                  </a:lnTo>
                  <a:lnTo>
                    <a:pt x="125" y="624"/>
                  </a:lnTo>
                  <a:lnTo>
                    <a:pt x="126" y="628"/>
                  </a:lnTo>
                  <a:lnTo>
                    <a:pt x="126" y="629"/>
                  </a:lnTo>
                  <a:lnTo>
                    <a:pt x="126" y="630"/>
                  </a:lnTo>
                  <a:lnTo>
                    <a:pt x="125" y="632"/>
                  </a:lnTo>
                  <a:lnTo>
                    <a:pt x="118" y="635"/>
                  </a:lnTo>
                  <a:lnTo>
                    <a:pt x="104" y="656"/>
                  </a:lnTo>
                  <a:lnTo>
                    <a:pt x="91" y="679"/>
                  </a:lnTo>
                  <a:lnTo>
                    <a:pt x="77" y="703"/>
                  </a:lnTo>
                  <a:lnTo>
                    <a:pt x="65" y="727"/>
                  </a:lnTo>
                  <a:lnTo>
                    <a:pt x="54" y="751"/>
                  </a:lnTo>
                  <a:lnTo>
                    <a:pt x="41" y="776"/>
                  </a:lnTo>
                  <a:lnTo>
                    <a:pt x="29" y="801"/>
                  </a:lnTo>
                  <a:lnTo>
                    <a:pt x="18" y="826"/>
                  </a:lnTo>
                  <a:lnTo>
                    <a:pt x="11" y="845"/>
                  </a:lnTo>
                  <a:lnTo>
                    <a:pt x="4" y="865"/>
                  </a:lnTo>
                  <a:lnTo>
                    <a:pt x="0" y="884"/>
                  </a:lnTo>
                  <a:lnTo>
                    <a:pt x="2" y="902"/>
                  </a:lnTo>
                  <a:lnTo>
                    <a:pt x="3" y="903"/>
                  </a:lnTo>
                  <a:lnTo>
                    <a:pt x="4" y="904"/>
                  </a:lnTo>
                  <a:lnTo>
                    <a:pt x="5" y="906"/>
                  </a:lnTo>
                  <a:lnTo>
                    <a:pt x="6" y="907"/>
                  </a:lnTo>
                  <a:lnTo>
                    <a:pt x="8" y="927"/>
                  </a:lnTo>
                  <a:lnTo>
                    <a:pt x="11" y="946"/>
                  </a:lnTo>
                  <a:lnTo>
                    <a:pt x="15" y="965"/>
                  </a:lnTo>
                  <a:lnTo>
                    <a:pt x="21" y="983"/>
                  </a:lnTo>
                  <a:lnTo>
                    <a:pt x="28" y="1001"/>
                  </a:lnTo>
                  <a:lnTo>
                    <a:pt x="36" y="1019"/>
                  </a:lnTo>
                  <a:lnTo>
                    <a:pt x="44" y="1036"/>
                  </a:lnTo>
                  <a:lnTo>
                    <a:pt x="53" y="1052"/>
                  </a:lnTo>
                  <a:lnTo>
                    <a:pt x="65" y="1069"/>
                  </a:lnTo>
                  <a:lnTo>
                    <a:pt x="80" y="1085"/>
                  </a:lnTo>
                  <a:lnTo>
                    <a:pt x="95" y="1097"/>
                  </a:lnTo>
                  <a:lnTo>
                    <a:pt x="112" y="1109"/>
                  </a:lnTo>
                  <a:lnTo>
                    <a:pt x="130" y="1118"/>
                  </a:lnTo>
                  <a:lnTo>
                    <a:pt x="149" y="1126"/>
                  </a:lnTo>
                  <a:lnTo>
                    <a:pt x="170" y="1132"/>
                  </a:lnTo>
                  <a:lnTo>
                    <a:pt x="191" y="1138"/>
                  </a:lnTo>
                  <a:lnTo>
                    <a:pt x="198" y="1139"/>
                  </a:lnTo>
                  <a:lnTo>
                    <a:pt x="205" y="1140"/>
                  </a:lnTo>
                  <a:lnTo>
                    <a:pt x="211" y="1141"/>
                  </a:lnTo>
                  <a:lnTo>
                    <a:pt x="218" y="1141"/>
                  </a:lnTo>
                  <a:lnTo>
                    <a:pt x="224" y="1141"/>
                  </a:lnTo>
                  <a:lnTo>
                    <a:pt x="231" y="1141"/>
                  </a:lnTo>
                  <a:lnTo>
                    <a:pt x="237" y="1141"/>
                  </a:lnTo>
                  <a:lnTo>
                    <a:pt x="244" y="114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432" name="Freeform 62"/>
            <p:cNvSpPr>
              <a:spLocks/>
            </p:cNvSpPr>
            <p:nvPr/>
          </p:nvSpPr>
          <p:spPr bwMode="auto">
            <a:xfrm>
              <a:off x="3398" y="1755"/>
              <a:ext cx="153" cy="180"/>
            </a:xfrm>
            <a:custGeom>
              <a:avLst/>
              <a:gdLst>
                <a:gd name="T0" fmla="*/ 0 w 920"/>
                <a:gd name="T1" fmla="*/ 0 h 1082"/>
                <a:gd name="T2" fmla="*/ 0 w 920"/>
                <a:gd name="T3" fmla="*/ 0 h 1082"/>
                <a:gd name="T4" fmla="*/ 0 w 920"/>
                <a:gd name="T5" fmla="*/ 0 h 1082"/>
                <a:gd name="T6" fmla="*/ 0 w 920"/>
                <a:gd name="T7" fmla="*/ 0 h 1082"/>
                <a:gd name="T8" fmla="*/ 0 w 920"/>
                <a:gd name="T9" fmla="*/ 0 h 1082"/>
                <a:gd name="T10" fmla="*/ 0 w 920"/>
                <a:gd name="T11" fmla="*/ 0 h 1082"/>
                <a:gd name="T12" fmla="*/ 0 w 920"/>
                <a:gd name="T13" fmla="*/ 0 h 1082"/>
                <a:gd name="T14" fmla="*/ 0 w 920"/>
                <a:gd name="T15" fmla="*/ 0 h 1082"/>
                <a:gd name="T16" fmla="*/ 0 w 920"/>
                <a:gd name="T17" fmla="*/ 0 h 1082"/>
                <a:gd name="T18" fmla="*/ 0 w 920"/>
                <a:gd name="T19" fmla="*/ 0 h 1082"/>
                <a:gd name="T20" fmla="*/ 0 w 920"/>
                <a:gd name="T21" fmla="*/ 0 h 1082"/>
                <a:gd name="T22" fmla="*/ 0 w 920"/>
                <a:gd name="T23" fmla="*/ 0 h 1082"/>
                <a:gd name="T24" fmla="*/ 0 w 920"/>
                <a:gd name="T25" fmla="*/ 0 h 1082"/>
                <a:gd name="T26" fmla="*/ 0 w 920"/>
                <a:gd name="T27" fmla="*/ 0 h 1082"/>
                <a:gd name="T28" fmla="*/ 0 w 920"/>
                <a:gd name="T29" fmla="*/ 0 h 1082"/>
                <a:gd name="T30" fmla="*/ 0 w 920"/>
                <a:gd name="T31" fmla="*/ 0 h 1082"/>
                <a:gd name="T32" fmla="*/ 0 w 920"/>
                <a:gd name="T33" fmla="*/ 0 h 1082"/>
                <a:gd name="T34" fmla="*/ 0 w 920"/>
                <a:gd name="T35" fmla="*/ 0 h 1082"/>
                <a:gd name="T36" fmla="*/ 0 w 920"/>
                <a:gd name="T37" fmla="*/ 0 h 1082"/>
                <a:gd name="T38" fmla="*/ 0 w 920"/>
                <a:gd name="T39" fmla="*/ 0 h 1082"/>
                <a:gd name="T40" fmla="*/ 0 w 920"/>
                <a:gd name="T41" fmla="*/ 0 h 1082"/>
                <a:gd name="T42" fmla="*/ 0 w 920"/>
                <a:gd name="T43" fmla="*/ 0 h 1082"/>
                <a:gd name="T44" fmla="*/ 0 w 920"/>
                <a:gd name="T45" fmla="*/ 0 h 1082"/>
                <a:gd name="T46" fmla="*/ 0 w 920"/>
                <a:gd name="T47" fmla="*/ 0 h 1082"/>
                <a:gd name="T48" fmla="*/ 0 w 920"/>
                <a:gd name="T49" fmla="*/ 0 h 1082"/>
                <a:gd name="T50" fmla="*/ 0 w 920"/>
                <a:gd name="T51" fmla="*/ 0 h 1082"/>
                <a:gd name="T52" fmla="*/ 0 w 920"/>
                <a:gd name="T53" fmla="*/ 0 h 1082"/>
                <a:gd name="T54" fmla="*/ 0 w 920"/>
                <a:gd name="T55" fmla="*/ 0 h 1082"/>
                <a:gd name="T56" fmla="*/ 0 w 920"/>
                <a:gd name="T57" fmla="*/ 0 h 1082"/>
                <a:gd name="T58" fmla="*/ 0 w 920"/>
                <a:gd name="T59" fmla="*/ 0 h 1082"/>
                <a:gd name="T60" fmla="*/ 0 w 920"/>
                <a:gd name="T61" fmla="*/ 0 h 1082"/>
                <a:gd name="T62" fmla="*/ 0 w 920"/>
                <a:gd name="T63" fmla="*/ 0 h 1082"/>
                <a:gd name="T64" fmla="*/ 0 w 920"/>
                <a:gd name="T65" fmla="*/ 0 h 1082"/>
                <a:gd name="T66" fmla="*/ 0 w 920"/>
                <a:gd name="T67" fmla="*/ 0 h 1082"/>
                <a:gd name="T68" fmla="*/ 0 w 920"/>
                <a:gd name="T69" fmla="*/ 0 h 1082"/>
                <a:gd name="T70" fmla="*/ 0 w 920"/>
                <a:gd name="T71" fmla="*/ 0 h 1082"/>
                <a:gd name="T72" fmla="*/ 0 w 920"/>
                <a:gd name="T73" fmla="*/ 0 h 1082"/>
                <a:gd name="T74" fmla="*/ 0 w 920"/>
                <a:gd name="T75" fmla="*/ 0 h 1082"/>
                <a:gd name="T76" fmla="*/ 0 w 920"/>
                <a:gd name="T77" fmla="*/ 0 h 1082"/>
                <a:gd name="T78" fmla="*/ 0 w 920"/>
                <a:gd name="T79" fmla="*/ 0 h 1082"/>
                <a:gd name="T80" fmla="*/ 0 w 920"/>
                <a:gd name="T81" fmla="*/ 0 h 1082"/>
                <a:gd name="T82" fmla="*/ 0 w 920"/>
                <a:gd name="T83" fmla="*/ 0 h 1082"/>
                <a:gd name="T84" fmla="*/ 0 w 920"/>
                <a:gd name="T85" fmla="*/ 0 h 1082"/>
                <a:gd name="T86" fmla="*/ 0 w 920"/>
                <a:gd name="T87" fmla="*/ 0 h 1082"/>
                <a:gd name="T88" fmla="*/ 0 w 920"/>
                <a:gd name="T89" fmla="*/ 0 h 1082"/>
                <a:gd name="T90" fmla="*/ 0 w 920"/>
                <a:gd name="T91" fmla="*/ 0 h 1082"/>
                <a:gd name="T92" fmla="*/ 0 w 920"/>
                <a:gd name="T93" fmla="*/ 0 h 1082"/>
                <a:gd name="T94" fmla="*/ 0 w 920"/>
                <a:gd name="T95" fmla="*/ 0 h 1082"/>
                <a:gd name="T96" fmla="*/ 0 w 920"/>
                <a:gd name="T97" fmla="*/ 0 h 1082"/>
                <a:gd name="T98" fmla="*/ 0 w 920"/>
                <a:gd name="T99" fmla="*/ 0 h 1082"/>
                <a:gd name="T100" fmla="*/ 0 w 920"/>
                <a:gd name="T101" fmla="*/ 0 h 1082"/>
                <a:gd name="T102" fmla="*/ 0 w 920"/>
                <a:gd name="T103" fmla="*/ 0 h 1082"/>
                <a:gd name="T104" fmla="*/ 0 w 920"/>
                <a:gd name="T105" fmla="*/ 0 h 1082"/>
                <a:gd name="T106" fmla="*/ 0 w 920"/>
                <a:gd name="T107" fmla="*/ 0 h 1082"/>
                <a:gd name="T108" fmla="*/ 0 w 920"/>
                <a:gd name="T109" fmla="*/ 0 h 1082"/>
                <a:gd name="T110" fmla="*/ 0 w 920"/>
                <a:gd name="T111" fmla="*/ 0 h 1082"/>
                <a:gd name="T112" fmla="*/ 0 w 920"/>
                <a:gd name="T113" fmla="*/ 0 h 1082"/>
                <a:gd name="T114" fmla="*/ 0 w 920"/>
                <a:gd name="T115" fmla="*/ 0 h 1082"/>
                <a:gd name="T116" fmla="*/ 0 w 920"/>
                <a:gd name="T117" fmla="*/ 0 h 1082"/>
                <a:gd name="T118" fmla="*/ 0 w 920"/>
                <a:gd name="T119" fmla="*/ 0 h 1082"/>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920"/>
                <a:gd name="T181" fmla="*/ 0 h 1082"/>
                <a:gd name="T182" fmla="*/ 920 w 920"/>
                <a:gd name="T183" fmla="*/ 1082 h 1082"/>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920" h="1082">
                  <a:moveTo>
                    <a:pt x="214" y="1082"/>
                  </a:moveTo>
                  <a:lnTo>
                    <a:pt x="225" y="1082"/>
                  </a:lnTo>
                  <a:lnTo>
                    <a:pt x="235" y="1080"/>
                  </a:lnTo>
                  <a:lnTo>
                    <a:pt x="246" y="1078"/>
                  </a:lnTo>
                  <a:lnTo>
                    <a:pt x="258" y="1075"/>
                  </a:lnTo>
                  <a:lnTo>
                    <a:pt x="268" y="1072"/>
                  </a:lnTo>
                  <a:lnTo>
                    <a:pt x="279" y="1069"/>
                  </a:lnTo>
                  <a:lnTo>
                    <a:pt x="289" y="1065"/>
                  </a:lnTo>
                  <a:lnTo>
                    <a:pt x="301" y="1063"/>
                  </a:lnTo>
                  <a:lnTo>
                    <a:pt x="307" y="1061"/>
                  </a:lnTo>
                  <a:lnTo>
                    <a:pt x="314" y="1061"/>
                  </a:lnTo>
                  <a:lnTo>
                    <a:pt x="320" y="1061"/>
                  </a:lnTo>
                  <a:lnTo>
                    <a:pt x="326" y="1059"/>
                  </a:lnTo>
                  <a:lnTo>
                    <a:pt x="339" y="1029"/>
                  </a:lnTo>
                  <a:lnTo>
                    <a:pt x="353" y="1001"/>
                  </a:lnTo>
                  <a:lnTo>
                    <a:pt x="368" y="974"/>
                  </a:lnTo>
                  <a:lnTo>
                    <a:pt x="384" y="946"/>
                  </a:lnTo>
                  <a:lnTo>
                    <a:pt x="400" y="922"/>
                  </a:lnTo>
                  <a:lnTo>
                    <a:pt x="417" y="896"/>
                  </a:lnTo>
                  <a:lnTo>
                    <a:pt x="432" y="870"/>
                  </a:lnTo>
                  <a:lnTo>
                    <a:pt x="448" y="844"/>
                  </a:lnTo>
                  <a:lnTo>
                    <a:pt x="456" y="829"/>
                  </a:lnTo>
                  <a:lnTo>
                    <a:pt x="464" y="815"/>
                  </a:lnTo>
                  <a:lnTo>
                    <a:pt x="473" y="801"/>
                  </a:lnTo>
                  <a:lnTo>
                    <a:pt x="481" y="787"/>
                  </a:lnTo>
                  <a:lnTo>
                    <a:pt x="498" y="761"/>
                  </a:lnTo>
                  <a:lnTo>
                    <a:pt x="513" y="735"/>
                  </a:lnTo>
                  <a:lnTo>
                    <a:pt x="530" y="710"/>
                  </a:lnTo>
                  <a:lnTo>
                    <a:pt x="548" y="685"/>
                  </a:lnTo>
                  <a:lnTo>
                    <a:pt x="565" y="660"/>
                  </a:lnTo>
                  <a:lnTo>
                    <a:pt x="583" y="636"/>
                  </a:lnTo>
                  <a:lnTo>
                    <a:pt x="601" y="612"/>
                  </a:lnTo>
                  <a:lnTo>
                    <a:pt x="620" y="587"/>
                  </a:lnTo>
                  <a:lnTo>
                    <a:pt x="640" y="563"/>
                  </a:lnTo>
                  <a:lnTo>
                    <a:pt x="660" y="539"/>
                  </a:lnTo>
                  <a:lnTo>
                    <a:pt x="679" y="515"/>
                  </a:lnTo>
                  <a:lnTo>
                    <a:pt x="700" y="491"/>
                  </a:lnTo>
                  <a:lnTo>
                    <a:pt x="722" y="467"/>
                  </a:lnTo>
                  <a:lnTo>
                    <a:pt x="743" y="442"/>
                  </a:lnTo>
                  <a:lnTo>
                    <a:pt x="766" y="418"/>
                  </a:lnTo>
                  <a:lnTo>
                    <a:pt x="788" y="394"/>
                  </a:lnTo>
                  <a:lnTo>
                    <a:pt x="802" y="382"/>
                  </a:lnTo>
                  <a:lnTo>
                    <a:pt x="814" y="372"/>
                  </a:lnTo>
                  <a:lnTo>
                    <a:pt x="827" y="361"/>
                  </a:lnTo>
                  <a:lnTo>
                    <a:pt x="840" y="350"/>
                  </a:lnTo>
                  <a:lnTo>
                    <a:pt x="851" y="338"/>
                  </a:lnTo>
                  <a:lnTo>
                    <a:pt x="864" y="328"/>
                  </a:lnTo>
                  <a:lnTo>
                    <a:pt x="876" y="317"/>
                  </a:lnTo>
                  <a:lnTo>
                    <a:pt x="888" y="307"/>
                  </a:lnTo>
                  <a:lnTo>
                    <a:pt x="890" y="304"/>
                  </a:lnTo>
                  <a:lnTo>
                    <a:pt x="892" y="302"/>
                  </a:lnTo>
                  <a:lnTo>
                    <a:pt x="894" y="301"/>
                  </a:lnTo>
                  <a:lnTo>
                    <a:pt x="897" y="300"/>
                  </a:lnTo>
                  <a:lnTo>
                    <a:pt x="898" y="299"/>
                  </a:lnTo>
                  <a:lnTo>
                    <a:pt x="899" y="298"/>
                  </a:lnTo>
                  <a:lnTo>
                    <a:pt x="900" y="295"/>
                  </a:lnTo>
                  <a:lnTo>
                    <a:pt x="901" y="294"/>
                  </a:lnTo>
                  <a:lnTo>
                    <a:pt x="915" y="284"/>
                  </a:lnTo>
                  <a:lnTo>
                    <a:pt x="916" y="283"/>
                  </a:lnTo>
                  <a:lnTo>
                    <a:pt x="918" y="282"/>
                  </a:lnTo>
                  <a:lnTo>
                    <a:pt x="919" y="281"/>
                  </a:lnTo>
                  <a:lnTo>
                    <a:pt x="920" y="278"/>
                  </a:lnTo>
                  <a:lnTo>
                    <a:pt x="908" y="245"/>
                  </a:lnTo>
                  <a:lnTo>
                    <a:pt x="898" y="212"/>
                  </a:lnTo>
                  <a:lnTo>
                    <a:pt x="886" y="179"/>
                  </a:lnTo>
                  <a:lnTo>
                    <a:pt x="875" y="145"/>
                  </a:lnTo>
                  <a:lnTo>
                    <a:pt x="862" y="114"/>
                  </a:lnTo>
                  <a:lnTo>
                    <a:pt x="845" y="85"/>
                  </a:lnTo>
                  <a:lnTo>
                    <a:pt x="824" y="59"/>
                  </a:lnTo>
                  <a:lnTo>
                    <a:pt x="799" y="36"/>
                  </a:lnTo>
                  <a:lnTo>
                    <a:pt x="780" y="27"/>
                  </a:lnTo>
                  <a:lnTo>
                    <a:pt x="760" y="21"/>
                  </a:lnTo>
                  <a:lnTo>
                    <a:pt x="740" y="15"/>
                  </a:lnTo>
                  <a:lnTo>
                    <a:pt x="719" y="10"/>
                  </a:lnTo>
                  <a:lnTo>
                    <a:pt x="696" y="7"/>
                  </a:lnTo>
                  <a:lnTo>
                    <a:pt x="675" y="4"/>
                  </a:lnTo>
                  <a:lnTo>
                    <a:pt x="652" y="2"/>
                  </a:lnTo>
                  <a:lnTo>
                    <a:pt x="631" y="0"/>
                  </a:lnTo>
                  <a:lnTo>
                    <a:pt x="617" y="11"/>
                  </a:lnTo>
                  <a:lnTo>
                    <a:pt x="602" y="24"/>
                  </a:lnTo>
                  <a:lnTo>
                    <a:pt x="587" y="37"/>
                  </a:lnTo>
                  <a:lnTo>
                    <a:pt x="571" y="52"/>
                  </a:lnTo>
                  <a:lnTo>
                    <a:pt x="555" y="67"/>
                  </a:lnTo>
                  <a:lnTo>
                    <a:pt x="539" y="82"/>
                  </a:lnTo>
                  <a:lnTo>
                    <a:pt x="524" y="96"/>
                  </a:lnTo>
                  <a:lnTo>
                    <a:pt x="510" y="109"/>
                  </a:lnTo>
                  <a:lnTo>
                    <a:pt x="498" y="123"/>
                  </a:lnTo>
                  <a:lnTo>
                    <a:pt x="485" y="138"/>
                  </a:lnTo>
                  <a:lnTo>
                    <a:pt x="474" y="153"/>
                  </a:lnTo>
                  <a:lnTo>
                    <a:pt x="463" y="166"/>
                  </a:lnTo>
                  <a:lnTo>
                    <a:pt x="453" y="181"/>
                  </a:lnTo>
                  <a:lnTo>
                    <a:pt x="444" y="196"/>
                  </a:lnTo>
                  <a:lnTo>
                    <a:pt x="435" y="212"/>
                  </a:lnTo>
                  <a:lnTo>
                    <a:pt x="428" y="227"/>
                  </a:lnTo>
                  <a:lnTo>
                    <a:pt x="547" y="314"/>
                  </a:lnTo>
                  <a:lnTo>
                    <a:pt x="559" y="324"/>
                  </a:lnTo>
                  <a:lnTo>
                    <a:pt x="571" y="331"/>
                  </a:lnTo>
                  <a:lnTo>
                    <a:pt x="582" y="340"/>
                  </a:lnTo>
                  <a:lnTo>
                    <a:pt x="593" y="348"/>
                  </a:lnTo>
                  <a:lnTo>
                    <a:pt x="605" y="357"/>
                  </a:lnTo>
                  <a:lnTo>
                    <a:pt x="616" y="366"/>
                  </a:lnTo>
                  <a:lnTo>
                    <a:pt x="627" y="377"/>
                  </a:lnTo>
                  <a:lnTo>
                    <a:pt x="639" y="387"/>
                  </a:lnTo>
                  <a:lnTo>
                    <a:pt x="645" y="395"/>
                  </a:lnTo>
                  <a:lnTo>
                    <a:pt x="651" y="403"/>
                  </a:lnTo>
                  <a:lnTo>
                    <a:pt x="658" y="411"/>
                  </a:lnTo>
                  <a:lnTo>
                    <a:pt x="664" y="417"/>
                  </a:lnTo>
                  <a:lnTo>
                    <a:pt x="670" y="425"/>
                  </a:lnTo>
                  <a:lnTo>
                    <a:pt x="677" y="433"/>
                  </a:lnTo>
                  <a:lnTo>
                    <a:pt x="682" y="440"/>
                  </a:lnTo>
                  <a:lnTo>
                    <a:pt x="688" y="448"/>
                  </a:lnTo>
                  <a:lnTo>
                    <a:pt x="685" y="459"/>
                  </a:lnTo>
                  <a:lnTo>
                    <a:pt x="684" y="460"/>
                  </a:lnTo>
                  <a:lnTo>
                    <a:pt x="681" y="461"/>
                  </a:lnTo>
                  <a:lnTo>
                    <a:pt x="680" y="464"/>
                  </a:lnTo>
                  <a:lnTo>
                    <a:pt x="678" y="465"/>
                  </a:lnTo>
                  <a:lnTo>
                    <a:pt x="670" y="474"/>
                  </a:lnTo>
                  <a:lnTo>
                    <a:pt x="662" y="468"/>
                  </a:lnTo>
                  <a:lnTo>
                    <a:pt x="655" y="463"/>
                  </a:lnTo>
                  <a:lnTo>
                    <a:pt x="650" y="457"/>
                  </a:lnTo>
                  <a:lnTo>
                    <a:pt x="645" y="449"/>
                  </a:lnTo>
                  <a:lnTo>
                    <a:pt x="631" y="433"/>
                  </a:lnTo>
                  <a:lnTo>
                    <a:pt x="617" y="418"/>
                  </a:lnTo>
                  <a:lnTo>
                    <a:pt x="602" y="405"/>
                  </a:lnTo>
                  <a:lnTo>
                    <a:pt x="588" y="391"/>
                  </a:lnTo>
                  <a:lnTo>
                    <a:pt x="572" y="379"/>
                  </a:lnTo>
                  <a:lnTo>
                    <a:pt x="557" y="366"/>
                  </a:lnTo>
                  <a:lnTo>
                    <a:pt x="542" y="354"/>
                  </a:lnTo>
                  <a:lnTo>
                    <a:pt x="526" y="342"/>
                  </a:lnTo>
                  <a:lnTo>
                    <a:pt x="510" y="330"/>
                  </a:lnTo>
                  <a:lnTo>
                    <a:pt x="494" y="320"/>
                  </a:lnTo>
                  <a:lnTo>
                    <a:pt x="479" y="309"/>
                  </a:lnTo>
                  <a:lnTo>
                    <a:pt x="463" y="298"/>
                  </a:lnTo>
                  <a:lnTo>
                    <a:pt x="447" y="287"/>
                  </a:lnTo>
                  <a:lnTo>
                    <a:pt x="431" y="277"/>
                  </a:lnTo>
                  <a:lnTo>
                    <a:pt x="415" y="266"/>
                  </a:lnTo>
                  <a:lnTo>
                    <a:pt x="400" y="256"/>
                  </a:lnTo>
                  <a:lnTo>
                    <a:pt x="399" y="256"/>
                  </a:lnTo>
                  <a:lnTo>
                    <a:pt x="397" y="256"/>
                  </a:lnTo>
                  <a:lnTo>
                    <a:pt x="396" y="256"/>
                  </a:lnTo>
                  <a:lnTo>
                    <a:pt x="381" y="261"/>
                  </a:lnTo>
                  <a:lnTo>
                    <a:pt x="365" y="269"/>
                  </a:lnTo>
                  <a:lnTo>
                    <a:pt x="349" y="277"/>
                  </a:lnTo>
                  <a:lnTo>
                    <a:pt x="334" y="286"/>
                  </a:lnTo>
                  <a:lnTo>
                    <a:pt x="320" y="296"/>
                  </a:lnTo>
                  <a:lnTo>
                    <a:pt x="306" y="308"/>
                  </a:lnTo>
                  <a:lnTo>
                    <a:pt x="293" y="319"/>
                  </a:lnTo>
                  <a:lnTo>
                    <a:pt x="279" y="331"/>
                  </a:lnTo>
                  <a:lnTo>
                    <a:pt x="267" y="345"/>
                  </a:lnTo>
                  <a:lnTo>
                    <a:pt x="254" y="359"/>
                  </a:lnTo>
                  <a:lnTo>
                    <a:pt x="242" y="372"/>
                  </a:lnTo>
                  <a:lnTo>
                    <a:pt x="231" y="386"/>
                  </a:lnTo>
                  <a:lnTo>
                    <a:pt x="219" y="399"/>
                  </a:lnTo>
                  <a:lnTo>
                    <a:pt x="209" y="414"/>
                  </a:lnTo>
                  <a:lnTo>
                    <a:pt x="198" y="428"/>
                  </a:lnTo>
                  <a:lnTo>
                    <a:pt x="188" y="441"/>
                  </a:lnTo>
                  <a:lnTo>
                    <a:pt x="179" y="458"/>
                  </a:lnTo>
                  <a:lnTo>
                    <a:pt x="166" y="476"/>
                  </a:lnTo>
                  <a:lnTo>
                    <a:pt x="154" y="494"/>
                  </a:lnTo>
                  <a:lnTo>
                    <a:pt x="142" y="512"/>
                  </a:lnTo>
                  <a:lnTo>
                    <a:pt x="132" y="530"/>
                  </a:lnTo>
                  <a:lnTo>
                    <a:pt x="125" y="550"/>
                  </a:lnTo>
                  <a:lnTo>
                    <a:pt x="122" y="569"/>
                  </a:lnTo>
                  <a:lnTo>
                    <a:pt x="126" y="588"/>
                  </a:lnTo>
                  <a:lnTo>
                    <a:pt x="130" y="595"/>
                  </a:lnTo>
                  <a:lnTo>
                    <a:pt x="136" y="600"/>
                  </a:lnTo>
                  <a:lnTo>
                    <a:pt x="142" y="607"/>
                  </a:lnTo>
                  <a:lnTo>
                    <a:pt x="147" y="613"/>
                  </a:lnTo>
                  <a:lnTo>
                    <a:pt x="153" y="619"/>
                  </a:lnTo>
                  <a:lnTo>
                    <a:pt x="159" y="624"/>
                  </a:lnTo>
                  <a:lnTo>
                    <a:pt x="164" y="631"/>
                  </a:lnTo>
                  <a:lnTo>
                    <a:pt x="169" y="637"/>
                  </a:lnTo>
                  <a:lnTo>
                    <a:pt x="183" y="650"/>
                  </a:lnTo>
                  <a:lnTo>
                    <a:pt x="198" y="664"/>
                  </a:lnTo>
                  <a:lnTo>
                    <a:pt x="213" y="676"/>
                  </a:lnTo>
                  <a:lnTo>
                    <a:pt x="226" y="690"/>
                  </a:lnTo>
                  <a:lnTo>
                    <a:pt x="240" y="702"/>
                  </a:lnTo>
                  <a:lnTo>
                    <a:pt x="254" y="715"/>
                  </a:lnTo>
                  <a:lnTo>
                    <a:pt x="268" y="726"/>
                  </a:lnTo>
                  <a:lnTo>
                    <a:pt x="282" y="737"/>
                  </a:lnTo>
                  <a:lnTo>
                    <a:pt x="297" y="749"/>
                  </a:lnTo>
                  <a:lnTo>
                    <a:pt x="312" y="759"/>
                  </a:lnTo>
                  <a:lnTo>
                    <a:pt x="326" y="769"/>
                  </a:lnTo>
                  <a:lnTo>
                    <a:pt x="342" y="778"/>
                  </a:lnTo>
                  <a:lnTo>
                    <a:pt x="359" y="787"/>
                  </a:lnTo>
                  <a:lnTo>
                    <a:pt x="376" y="795"/>
                  </a:lnTo>
                  <a:lnTo>
                    <a:pt x="394" y="803"/>
                  </a:lnTo>
                  <a:lnTo>
                    <a:pt x="412" y="810"/>
                  </a:lnTo>
                  <a:lnTo>
                    <a:pt x="414" y="812"/>
                  </a:lnTo>
                  <a:lnTo>
                    <a:pt x="418" y="814"/>
                  </a:lnTo>
                  <a:lnTo>
                    <a:pt x="419" y="818"/>
                  </a:lnTo>
                  <a:lnTo>
                    <a:pt x="419" y="822"/>
                  </a:lnTo>
                  <a:lnTo>
                    <a:pt x="415" y="828"/>
                  </a:lnTo>
                  <a:lnTo>
                    <a:pt x="411" y="832"/>
                  </a:lnTo>
                  <a:lnTo>
                    <a:pt x="405" y="837"/>
                  </a:lnTo>
                  <a:lnTo>
                    <a:pt x="400" y="840"/>
                  </a:lnTo>
                  <a:lnTo>
                    <a:pt x="386" y="836"/>
                  </a:lnTo>
                  <a:lnTo>
                    <a:pt x="373" y="831"/>
                  </a:lnTo>
                  <a:lnTo>
                    <a:pt x="360" y="825"/>
                  </a:lnTo>
                  <a:lnTo>
                    <a:pt x="348" y="819"/>
                  </a:lnTo>
                  <a:lnTo>
                    <a:pt x="335" y="813"/>
                  </a:lnTo>
                  <a:lnTo>
                    <a:pt x="324" y="806"/>
                  </a:lnTo>
                  <a:lnTo>
                    <a:pt x="313" y="799"/>
                  </a:lnTo>
                  <a:lnTo>
                    <a:pt x="303" y="792"/>
                  </a:lnTo>
                  <a:lnTo>
                    <a:pt x="292" y="785"/>
                  </a:lnTo>
                  <a:lnTo>
                    <a:pt x="281" y="777"/>
                  </a:lnTo>
                  <a:lnTo>
                    <a:pt x="270" y="769"/>
                  </a:lnTo>
                  <a:lnTo>
                    <a:pt x="260" y="761"/>
                  </a:lnTo>
                  <a:lnTo>
                    <a:pt x="250" y="753"/>
                  </a:lnTo>
                  <a:lnTo>
                    <a:pt x="240" y="744"/>
                  </a:lnTo>
                  <a:lnTo>
                    <a:pt x="228" y="736"/>
                  </a:lnTo>
                  <a:lnTo>
                    <a:pt x="218" y="728"/>
                  </a:lnTo>
                  <a:lnTo>
                    <a:pt x="216" y="727"/>
                  </a:lnTo>
                  <a:lnTo>
                    <a:pt x="214" y="726"/>
                  </a:lnTo>
                  <a:lnTo>
                    <a:pt x="213" y="726"/>
                  </a:lnTo>
                  <a:lnTo>
                    <a:pt x="210" y="725"/>
                  </a:lnTo>
                  <a:lnTo>
                    <a:pt x="111" y="628"/>
                  </a:lnTo>
                  <a:lnTo>
                    <a:pt x="98" y="647"/>
                  </a:lnTo>
                  <a:lnTo>
                    <a:pt x="84" y="666"/>
                  </a:lnTo>
                  <a:lnTo>
                    <a:pt x="73" y="686"/>
                  </a:lnTo>
                  <a:lnTo>
                    <a:pt x="62" y="708"/>
                  </a:lnTo>
                  <a:lnTo>
                    <a:pt x="50" y="729"/>
                  </a:lnTo>
                  <a:lnTo>
                    <a:pt x="40" y="752"/>
                  </a:lnTo>
                  <a:lnTo>
                    <a:pt x="30" y="775"/>
                  </a:lnTo>
                  <a:lnTo>
                    <a:pt x="20" y="798"/>
                  </a:lnTo>
                  <a:lnTo>
                    <a:pt x="0" y="855"/>
                  </a:lnTo>
                  <a:lnTo>
                    <a:pt x="4" y="877"/>
                  </a:lnTo>
                  <a:lnTo>
                    <a:pt x="10" y="901"/>
                  </a:lnTo>
                  <a:lnTo>
                    <a:pt x="14" y="925"/>
                  </a:lnTo>
                  <a:lnTo>
                    <a:pt x="21" y="949"/>
                  </a:lnTo>
                  <a:lnTo>
                    <a:pt x="29" y="972"/>
                  </a:lnTo>
                  <a:lnTo>
                    <a:pt x="39" y="994"/>
                  </a:lnTo>
                  <a:lnTo>
                    <a:pt x="52" y="1013"/>
                  </a:lnTo>
                  <a:lnTo>
                    <a:pt x="67" y="1030"/>
                  </a:lnTo>
                  <a:lnTo>
                    <a:pt x="82" y="1043"/>
                  </a:lnTo>
                  <a:lnTo>
                    <a:pt x="98" y="1053"/>
                  </a:lnTo>
                  <a:lnTo>
                    <a:pt x="116" y="1062"/>
                  </a:lnTo>
                  <a:lnTo>
                    <a:pt x="135" y="1070"/>
                  </a:lnTo>
                  <a:lnTo>
                    <a:pt x="154" y="1075"/>
                  </a:lnTo>
                  <a:lnTo>
                    <a:pt x="174" y="1079"/>
                  </a:lnTo>
                  <a:lnTo>
                    <a:pt x="195" y="1081"/>
                  </a:lnTo>
                  <a:lnTo>
                    <a:pt x="214" y="1082"/>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433" name="Freeform 63"/>
            <p:cNvSpPr>
              <a:spLocks/>
            </p:cNvSpPr>
            <p:nvPr/>
          </p:nvSpPr>
          <p:spPr bwMode="auto">
            <a:xfrm>
              <a:off x="3426" y="1843"/>
              <a:ext cx="8" cy="11"/>
            </a:xfrm>
            <a:custGeom>
              <a:avLst/>
              <a:gdLst>
                <a:gd name="T0" fmla="*/ 0 w 46"/>
                <a:gd name="T1" fmla="*/ 0 h 65"/>
                <a:gd name="T2" fmla="*/ 0 w 46"/>
                <a:gd name="T3" fmla="*/ 0 h 65"/>
                <a:gd name="T4" fmla="*/ 0 w 46"/>
                <a:gd name="T5" fmla="*/ 0 h 65"/>
                <a:gd name="T6" fmla="*/ 0 w 46"/>
                <a:gd name="T7" fmla="*/ 0 h 65"/>
                <a:gd name="T8" fmla="*/ 0 w 46"/>
                <a:gd name="T9" fmla="*/ 0 h 65"/>
                <a:gd name="T10" fmla="*/ 0 w 46"/>
                <a:gd name="T11" fmla="*/ 0 h 65"/>
                <a:gd name="T12" fmla="*/ 0 w 46"/>
                <a:gd name="T13" fmla="*/ 0 h 65"/>
                <a:gd name="T14" fmla="*/ 0 w 46"/>
                <a:gd name="T15" fmla="*/ 0 h 65"/>
                <a:gd name="T16" fmla="*/ 0 w 46"/>
                <a:gd name="T17" fmla="*/ 0 h 65"/>
                <a:gd name="T18" fmla="*/ 0 w 46"/>
                <a:gd name="T19" fmla="*/ 0 h 65"/>
                <a:gd name="T20" fmla="*/ 0 w 46"/>
                <a:gd name="T21" fmla="*/ 0 h 65"/>
                <a:gd name="T22" fmla="*/ 0 w 46"/>
                <a:gd name="T23" fmla="*/ 0 h 65"/>
                <a:gd name="T24" fmla="*/ 0 w 46"/>
                <a:gd name="T25" fmla="*/ 0 h 65"/>
                <a:gd name="T26" fmla="*/ 0 w 46"/>
                <a:gd name="T27" fmla="*/ 0 h 65"/>
                <a:gd name="T28" fmla="*/ 0 w 46"/>
                <a:gd name="T29" fmla="*/ 0 h 65"/>
                <a:gd name="T30" fmla="*/ 0 w 46"/>
                <a:gd name="T31" fmla="*/ 0 h 65"/>
                <a:gd name="T32" fmla="*/ 0 w 46"/>
                <a:gd name="T33" fmla="*/ 0 h 6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6"/>
                <a:gd name="T52" fmla="*/ 0 h 65"/>
                <a:gd name="T53" fmla="*/ 46 w 46"/>
                <a:gd name="T54" fmla="*/ 65 h 65"/>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6" h="65">
                  <a:moveTo>
                    <a:pt x="23" y="0"/>
                  </a:moveTo>
                  <a:lnTo>
                    <a:pt x="32" y="3"/>
                  </a:lnTo>
                  <a:lnTo>
                    <a:pt x="39" y="9"/>
                  </a:lnTo>
                  <a:lnTo>
                    <a:pt x="44" y="20"/>
                  </a:lnTo>
                  <a:lnTo>
                    <a:pt x="46" y="32"/>
                  </a:lnTo>
                  <a:lnTo>
                    <a:pt x="44" y="44"/>
                  </a:lnTo>
                  <a:lnTo>
                    <a:pt x="39" y="55"/>
                  </a:lnTo>
                  <a:lnTo>
                    <a:pt x="32" y="63"/>
                  </a:lnTo>
                  <a:lnTo>
                    <a:pt x="23" y="65"/>
                  </a:lnTo>
                  <a:lnTo>
                    <a:pt x="14" y="63"/>
                  </a:lnTo>
                  <a:lnTo>
                    <a:pt x="6" y="55"/>
                  </a:lnTo>
                  <a:lnTo>
                    <a:pt x="2" y="44"/>
                  </a:lnTo>
                  <a:lnTo>
                    <a:pt x="0" y="32"/>
                  </a:lnTo>
                  <a:lnTo>
                    <a:pt x="2" y="20"/>
                  </a:lnTo>
                  <a:lnTo>
                    <a:pt x="6" y="9"/>
                  </a:lnTo>
                  <a:lnTo>
                    <a:pt x="14" y="3"/>
                  </a:lnTo>
                  <a:lnTo>
                    <a:pt x="2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434" name="Freeform 64"/>
            <p:cNvSpPr>
              <a:spLocks/>
            </p:cNvSpPr>
            <p:nvPr/>
          </p:nvSpPr>
          <p:spPr bwMode="auto">
            <a:xfrm>
              <a:off x="3441" y="1856"/>
              <a:ext cx="7" cy="11"/>
            </a:xfrm>
            <a:custGeom>
              <a:avLst/>
              <a:gdLst>
                <a:gd name="T0" fmla="*/ 0 w 46"/>
                <a:gd name="T1" fmla="*/ 0 h 64"/>
                <a:gd name="T2" fmla="*/ 0 w 46"/>
                <a:gd name="T3" fmla="*/ 0 h 64"/>
                <a:gd name="T4" fmla="*/ 0 w 46"/>
                <a:gd name="T5" fmla="*/ 0 h 64"/>
                <a:gd name="T6" fmla="*/ 0 w 46"/>
                <a:gd name="T7" fmla="*/ 0 h 64"/>
                <a:gd name="T8" fmla="*/ 0 w 46"/>
                <a:gd name="T9" fmla="*/ 0 h 64"/>
                <a:gd name="T10" fmla="*/ 0 w 46"/>
                <a:gd name="T11" fmla="*/ 0 h 64"/>
                <a:gd name="T12" fmla="*/ 0 w 46"/>
                <a:gd name="T13" fmla="*/ 0 h 64"/>
                <a:gd name="T14" fmla="*/ 0 w 46"/>
                <a:gd name="T15" fmla="*/ 0 h 64"/>
                <a:gd name="T16" fmla="*/ 0 w 46"/>
                <a:gd name="T17" fmla="*/ 0 h 64"/>
                <a:gd name="T18" fmla="*/ 0 w 46"/>
                <a:gd name="T19" fmla="*/ 0 h 64"/>
                <a:gd name="T20" fmla="*/ 0 w 46"/>
                <a:gd name="T21" fmla="*/ 0 h 64"/>
                <a:gd name="T22" fmla="*/ 0 w 46"/>
                <a:gd name="T23" fmla="*/ 0 h 64"/>
                <a:gd name="T24" fmla="*/ 0 w 46"/>
                <a:gd name="T25" fmla="*/ 0 h 64"/>
                <a:gd name="T26" fmla="*/ 0 w 46"/>
                <a:gd name="T27" fmla="*/ 0 h 64"/>
                <a:gd name="T28" fmla="*/ 0 w 46"/>
                <a:gd name="T29" fmla="*/ 0 h 64"/>
                <a:gd name="T30" fmla="*/ 0 w 46"/>
                <a:gd name="T31" fmla="*/ 0 h 64"/>
                <a:gd name="T32" fmla="*/ 0 w 46"/>
                <a:gd name="T33" fmla="*/ 0 h 6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6"/>
                <a:gd name="T52" fmla="*/ 0 h 64"/>
                <a:gd name="T53" fmla="*/ 46 w 46"/>
                <a:gd name="T54" fmla="*/ 64 h 6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6" h="64">
                  <a:moveTo>
                    <a:pt x="22" y="0"/>
                  </a:moveTo>
                  <a:lnTo>
                    <a:pt x="31" y="2"/>
                  </a:lnTo>
                  <a:lnTo>
                    <a:pt x="39" y="9"/>
                  </a:lnTo>
                  <a:lnTo>
                    <a:pt x="44" y="19"/>
                  </a:lnTo>
                  <a:lnTo>
                    <a:pt x="46" y="32"/>
                  </a:lnTo>
                  <a:lnTo>
                    <a:pt x="44" y="44"/>
                  </a:lnTo>
                  <a:lnTo>
                    <a:pt x="39" y="54"/>
                  </a:lnTo>
                  <a:lnTo>
                    <a:pt x="31" y="62"/>
                  </a:lnTo>
                  <a:lnTo>
                    <a:pt x="22" y="64"/>
                  </a:lnTo>
                  <a:lnTo>
                    <a:pt x="13" y="62"/>
                  </a:lnTo>
                  <a:lnTo>
                    <a:pt x="6" y="54"/>
                  </a:lnTo>
                  <a:lnTo>
                    <a:pt x="2" y="44"/>
                  </a:lnTo>
                  <a:lnTo>
                    <a:pt x="0" y="32"/>
                  </a:lnTo>
                  <a:lnTo>
                    <a:pt x="2" y="19"/>
                  </a:lnTo>
                  <a:lnTo>
                    <a:pt x="6" y="9"/>
                  </a:lnTo>
                  <a:lnTo>
                    <a:pt x="13" y="2"/>
                  </a:lnTo>
                  <a:lnTo>
                    <a:pt x="2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435" name="Freeform 65"/>
            <p:cNvSpPr>
              <a:spLocks/>
            </p:cNvSpPr>
            <p:nvPr/>
          </p:nvSpPr>
          <p:spPr bwMode="auto">
            <a:xfrm>
              <a:off x="3454" y="1868"/>
              <a:ext cx="8" cy="11"/>
            </a:xfrm>
            <a:custGeom>
              <a:avLst/>
              <a:gdLst>
                <a:gd name="T0" fmla="*/ 0 w 46"/>
                <a:gd name="T1" fmla="*/ 0 h 66"/>
                <a:gd name="T2" fmla="*/ 0 w 46"/>
                <a:gd name="T3" fmla="*/ 0 h 66"/>
                <a:gd name="T4" fmla="*/ 0 w 46"/>
                <a:gd name="T5" fmla="*/ 0 h 66"/>
                <a:gd name="T6" fmla="*/ 0 w 46"/>
                <a:gd name="T7" fmla="*/ 0 h 66"/>
                <a:gd name="T8" fmla="*/ 0 w 46"/>
                <a:gd name="T9" fmla="*/ 0 h 66"/>
                <a:gd name="T10" fmla="*/ 0 w 46"/>
                <a:gd name="T11" fmla="*/ 0 h 66"/>
                <a:gd name="T12" fmla="*/ 0 w 46"/>
                <a:gd name="T13" fmla="*/ 0 h 66"/>
                <a:gd name="T14" fmla="*/ 0 w 46"/>
                <a:gd name="T15" fmla="*/ 0 h 66"/>
                <a:gd name="T16" fmla="*/ 0 w 46"/>
                <a:gd name="T17" fmla="*/ 0 h 66"/>
                <a:gd name="T18" fmla="*/ 0 w 46"/>
                <a:gd name="T19" fmla="*/ 0 h 66"/>
                <a:gd name="T20" fmla="*/ 0 w 46"/>
                <a:gd name="T21" fmla="*/ 0 h 66"/>
                <a:gd name="T22" fmla="*/ 0 w 46"/>
                <a:gd name="T23" fmla="*/ 0 h 66"/>
                <a:gd name="T24" fmla="*/ 0 w 46"/>
                <a:gd name="T25" fmla="*/ 0 h 66"/>
                <a:gd name="T26" fmla="*/ 0 w 46"/>
                <a:gd name="T27" fmla="*/ 0 h 66"/>
                <a:gd name="T28" fmla="*/ 0 w 46"/>
                <a:gd name="T29" fmla="*/ 0 h 66"/>
                <a:gd name="T30" fmla="*/ 0 w 46"/>
                <a:gd name="T31" fmla="*/ 0 h 66"/>
                <a:gd name="T32" fmla="*/ 0 w 46"/>
                <a:gd name="T33" fmla="*/ 0 h 6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6"/>
                <a:gd name="T52" fmla="*/ 0 h 66"/>
                <a:gd name="T53" fmla="*/ 46 w 46"/>
                <a:gd name="T54" fmla="*/ 66 h 6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6" h="66">
                  <a:moveTo>
                    <a:pt x="23" y="0"/>
                  </a:moveTo>
                  <a:lnTo>
                    <a:pt x="32" y="2"/>
                  </a:lnTo>
                  <a:lnTo>
                    <a:pt x="39" y="9"/>
                  </a:lnTo>
                  <a:lnTo>
                    <a:pt x="44" y="21"/>
                  </a:lnTo>
                  <a:lnTo>
                    <a:pt x="46" y="33"/>
                  </a:lnTo>
                  <a:lnTo>
                    <a:pt x="44" y="45"/>
                  </a:lnTo>
                  <a:lnTo>
                    <a:pt x="39" y="56"/>
                  </a:lnTo>
                  <a:lnTo>
                    <a:pt x="32" y="64"/>
                  </a:lnTo>
                  <a:lnTo>
                    <a:pt x="23" y="66"/>
                  </a:lnTo>
                  <a:lnTo>
                    <a:pt x="14" y="64"/>
                  </a:lnTo>
                  <a:lnTo>
                    <a:pt x="6" y="56"/>
                  </a:lnTo>
                  <a:lnTo>
                    <a:pt x="2" y="45"/>
                  </a:lnTo>
                  <a:lnTo>
                    <a:pt x="0" y="33"/>
                  </a:lnTo>
                  <a:lnTo>
                    <a:pt x="2" y="21"/>
                  </a:lnTo>
                  <a:lnTo>
                    <a:pt x="6" y="9"/>
                  </a:lnTo>
                  <a:lnTo>
                    <a:pt x="14" y="2"/>
                  </a:lnTo>
                  <a:lnTo>
                    <a:pt x="2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436" name="Freeform 66"/>
            <p:cNvSpPr>
              <a:spLocks/>
            </p:cNvSpPr>
            <p:nvPr/>
          </p:nvSpPr>
          <p:spPr bwMode="auto">
            <a:xfrm>
              <a:off x="3439" y="1825"/>
              <a:ext cx="8" cy="11"/>
            </a:xfrm>
            <a:custGeom>
              <a:avLst/>
              <a:gdLst>
                <a:gd name="T0" fmla="*/ 0 w 46"/>
                <a:gd name="T1" fmla="*/ 0 h 65"/>
                <a:gd name="T2" fmla="*/ 0 w 46"/>
                <a:gd name="T3" fmla="*/ 0 h 65"/>
                <a:gd name="T4" fmla="*/ 0 w 46"/>
                <a:gd name="T5" fmla="*/ 0 h 65"/>
                <a:gd name="T6" fmla="*/ 0 w 46"/>
                <a:gd name="T7" fmla="*/ 0 h 65"/>
                <a:gd name="T8" fmla="*/ 0 w 46"/>
                <a:gd name="T9" fmla="*/ 0 h 65"/>
                <a:gd name="T10" fmla="*/ 0 w 46"/>
                <a:gd name="T11" fmla="*/ 0 h 65"/>
                <a:gd name="T12" fmla="*/ 0 w 46"/>
                <a:gd name="T13" fmla="*/ 0 h 65"/>
                <a:gd name="T14" fmla="*/ 0 w 46"/>
                <a:gd name="T15" fmla="*/ 0 h 65"/>
                <a:gd name="T16" fmla="*/ 0 w 46"/>
                <a:gd name="T17" fmla="*/ 0 h 65"/>
                <a:gd name="T18" fmla="*/ 0 w 46"/>
                <a:gd name="T19" fmla="*/ 0 h 65"/>
                <a:gd name="T20" fmla="*/ 0 w 46"/>
                <a:gd name="T21" fmla="*/ 0 h 65"/>
                <a:gd name="T22" fmla="*/ 0 w 46"/>
                <a:gd name="T23" fmla="*/ 0 h 65"/>
                <a:gd name="T24" fmla="*/ 0 w 46"/>
                <a:gd name="T25" fmla="*/ 0 h 65"/>
                <a:gd name="T26" fmla="*/ 0 w 46"/>
                <a:gd name="T27" fmla="*/ 0 h 65"/>
                <a:gd name="T28" fmla="*/ 0 w 46"/>
                <a:gd name="T29" fmla="*/ 0 h 65"/>
                <a:gd name="T30" fmla="*/ 0 w 46"/>
                <a:gd name="T31" fmla="*/ 0 h 65"/>
                <a:gd name="T32" fmla="*/ 0 w 46"/>
                <a:gd name="T33" fmla="*/ 0 h 6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6"/>
                <a:gd name="T52" fmla="*/ 0 h 65"/>
                <a:gd name="T53" fmla="*/ 46 w 46"/>
                <a:gd name="T54" fmla="*/ 65 h 65"/>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6" h="65">
                  <a:moveTo>
                    <a:pt x="23" y="0"/>
                  </a:moveTo>
                  <a:lnTo>
                    <a:pt x="32" y="2"/>
                  </a:lnTo>
                  <a:lnTo>
                    <a:pt x="39" y="9"/>
                  </a:lnTo>
                  <a:lnTo>
                    <a:pt x="44" y="20"/>
                  </a:lnTo>
                  <a:lnTo>
                    <a:pt x="46" y="33"/>
                  </a:lnTo>
                  <a:lnTo>
                    <a:pt x="44" y="45"/>
                  </a:lnTo>
                  <a:lnTo>
                    <a:pt x="39" y="55"/>
                  </a:lnTo>
                  <a:lnTo>
                    <a:pt x="32" y="63"/>
                  </a:lnTo>
                  <a:lnTo>
                    <a:pt x="23" y="65"/>
                  </a:lnTo>
                  <a:lnTo>
                    <a:pt x="14" y="63"/>
                  </a:lnTo>
                  <a:lnTo>
                    <a:pt x="6" y="55"/>
                  </a:lnTo>
                  <a:lnTo>
                    <a:pt x="2" y="45"/>
                  </a:lnTo>
                  <a:lnTo>
                    <a:pt x="0" y="33"/>
                  </a:lnTo>
                  <a:lnTo>
                    <a:pt x="2" y="20"/>
                  </a:lnTo>
                  <a:lnTo>
                    <a:pt x="6" y="9"/>
                  </a:lnTo>
                  <a:lnTo>
                    <a:pt x="14" y="2"/>
                  </a:lnTo>
                  <a:lnTo>
                    <a:pt x="2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437" name="Freeform 67"/>
            <p:cNvSpPr>
              <a:spLocks/>
            </p:cNvSpPr>
            <p:nvPr/>
          </p:nvSpPr>
          <p:spPr bwMode="auto">
            <a:xfrm>
              <a:off x="3453" y="1838"/>
              <a:ext cx="7" cy="11"/>
            </a:xfrm>
            <a:custGeom>
              <a:avLst/>
              <a:gdLst>
                <a:gd name="T0" fmla="*/ 0 w 46"/>
                <a:gd name="T1" fmla="*/ 0 h 63"/>
                <a:gd name="T2" fmla="*/ 0 w 46"/>
                <a:gd name="T3" fmla="*/ 0 h 63"/>
                <a:gd name="T4" fmla="*/ 0 w 46"/>
                <a:gd name="T5" fmla="*/ 0 h 63"/>
                <a:gd name="T6" fmla="*/ 0 w 46"/>
                <a:gd name="T7" fmla="*/ 0 h 63"/>
                <a:gd name="T8" fmla="*/ 0 w 46"/>
                <a:gd name="T9" fmla="*/ 0 h 63"/>
                <a:gd name="T10" fmla="*/ 0 w 46"/>
                <a:gd name="T11" fmla="*/ 0 h 63"/>
                <a:gd name="T12" fmla="*/ 0 w 46"/>
                <a:gd name="T13" fmla="*/ 0 h 63"/>
                <a:gd name="T14" fmla="*/ 0 w 46"/>
                <a:gd name="T15" fmla="*/ 0 h 63"/>
                <a:gd name="T16" fmla="*/ 0 w 46"/>
                <a:gd name="T17" fmla="*/ 0 h 63"/>
                <a:gd name="T18" fmla="*/ 0 w 46"/>
                <a:gd name="T19" fmla="*/ 0 h 63"/>
                <a:gd name="T20" fmla="*/ 0 w 46"/>
                <a:gd name="T21" fmla="*/ 0 h 63"/>
                <a:gd name="T22" fmla="*/ 0 w 46"/>
                <a:gd name="T23" fmla="*/ 0 h 63"/>
                <a:gd name="T24" fmla="*/ 0 w 46"/>
                <a:gd name="T25" fmla="*/ 0 h 63"/>
                <a:gd name="T26" fmla="*/ 0 w 46"/>
                <a:gd name="T27" fmla="*/ 0 h 63"/>
                <a:gd name="T28" fmla="*/ 0 w 46"/>
                <a:gd name="T29" fmla="*/ 0 h 63"/>
                <a:gd name="T30" fmla="*/ 0 w 46"/>
                <a:gd name="T31" fmla="*/ 0 h 63"/>
                <a:gd name="T32" fmla="*/ 0 w 46"/>
                <a:gd name="T33" fmla="*/ 0 h 63"/>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6"/>
                <a:gd name="T52" fmla="*/ 0 h 63"/>
                <a:gd name="T53" fmla="*/ 46 w 46"/>
                <a:gd name="T54" fmla="*/ 63 h 63"/>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6" h="63">
                  <a:moveTo>
                    <a:pt x="22" y="0"/>
                  </a:moveTo>
                  <a:lnTo>
                    <a:pt x="31" y="2"/>
                  </a:lnTo>
                  <a:lnTo>
                    <a:pt x="39" y="9"/>
                  </a:lnTo>
                  <a:lnTo>
                    <a:pt x="43" y="20"/>
                  </a:lnTo>
                  <a:lnTo>
                    <a:pt x="46" y="33"/>
                  </a:lnTo>
                  <a:lnTo>
                    <a:pt x="43" y="44"/>
                  </a:lnTo>
                  <a:lnTo>
                    <a:pt x="39" y="54"/>
                  </a:lnTo>
                  <a:lnTo>
                    <a:pt x="31" y="61"/>
                  </a:lnTo>
                  <a:lnTo>
                    <a:pt x="22" y="63"/>
                  </a:lnTo>
                  <a:lnTo>
                    <a:pt x="13" y="61"/>
                  </a:lnTo>
                  <a:lnTo>
                    <a:pt x="6" y="54"/>
                  </a:lnTo>
                  <a:lnTo>
                    <a:pt x="2" y="44"/>
                  </a:lnTo>
                  <a:lnTo>
                    <a:pt x="0" y="33"/>
                  </a:lnTo>
                  <a:lnTo>
                    <a:pt x="2" y="20"/>
                  </a:lnTo>
                  <a:lnTo>
                    <a:pt x="6" y="9"/>
                  </a:lnTo>
                  <a:lnTo>
                    <a:pt x="13" y="2"/>
                  </a:lnTo>
                  <a:lnTo>
                    <a:pt x="2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438" name="Freeform 68"/>
            <p:cNvSpPr>
              <a:spLocks/>
            </p:cNvSpPr>
            <p:nvPr/>
          </p:nvSpPr>
          <p:spPr bwMode="auto">
            <a:xfrm>
              <a:off x="3468" y="1850"/>
              <a:ext cx="7" cy="10"/>
            </a:xfrm>
            <a:custGeom>
              <a:avLst/>
              <a:gdLst>
                <a:gd name="T0" fmla="*/ 0 w 45"/>
                <a:gd name="T1" fmla="*/ 0 h 64"/>
                <a:gd name="T2" fmla="*/ 0 w 45"/>
                <a:gd name="T3" fmla="*/ 0 h 64"/>
                <a:gd name="T4" fmla="*/ 0 w 45"/>
                <a:gd name="T5" fmla="*/ 0 h 64"/>
                <a:gd name="T6" fmla="*/ 0 w 45"/>
                <a:gd name="T7" fmla="*/ 0 h 64"/>
                <a:gd name="T8" fmla="*/ 0 w 45"/>
                <a:gd name="T9" fmla="*/ 0 h 64"/>
                <a:gd name="T10" fmla="*/ 0 w 45"/>
                <a:gd name="T11" fmla="*/ 0 h 64"/>
                <a:gd name="T12" fmla="*/ 0 w 45"/>
                <a:gd name="T13" fmla="*/ 0 h 64"/>
                <a:gd name="T14" fmla="*/ 0 w 45"/>
                <a:gd name="T15" fmla="*/ 0 h 64"/>
                <a:gd name="T16" fmla="*/ 0 w 45"/>
                <a:gd name="T17" fmla="*/ 0 h 64"/>
                <a:gd name="T18" fmla="*/ 0 w 45"/>
                <a:gd name="T19" fmla="*/ 0 h 64"/>
                <a:gd name="T20" fmla="*/ 0 w 45"/>
                <a:gd name="T21" fmla="*/ 0 h 64"/>
                <a:gd name="T22" fmla="*/ 0 w 45"/>
                <a:gd name="T23" fmla="*/ 0 h 64"/>
                <a:gd name="T24" fmla="*/ 0 w 45"/>
                <a:gd name="T25" fmla="*/ 0 h 64"/>
                <a:gd name="T26" fmla="*/ 0 w 45"/>
                <a:gd name="T27" fmla="*/ 0 h 64"/>
                <a:gd name="T28" fmla="*/ 0 w 45"/>
                <a:gd name="T29" fmla="*/ 0 h 64"/>
                <a:gd name="T30" fmla="*/ 0 w 45"/>
                <a:gd name="T31" fmla="*/ 0 h 64"/>
                <a:gd name="T32" fmla="*/ 0 w 45"/>
                <a:gd name="T33" fmla="*/ 0 h 6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5"/>
                <a:gd name="T52" fmla="*/ 0 h 64"/>
                <a:gd name="T53" fmla="*/ 45 w 45"/>
                <a:gd name="T54" fmla="*/ 64 h 6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5" h="64">
                  <a:moveTo>
                    <a:pt x="23" y="0"/>
                  </a:moveTo>
                  <a:lnTo>
                    <a:pt x="31" y="2"/>
                  </a:lnTo>
                  <a:lnTo>
                    <a:pt x="38" y="9"/>
                  </a:lnTo>
                  <a:lnTo>
                    <a:pt x="43" y="19"/>
                  </a:lnTo>
                  <a:lnTo>
                    <a:pt x="45" y="31"/>
                  </a:lnTo>
                  <a:lnTo>
                    <a:pt x="43" y="44"/>
                  </a:lnTo>
                  <a:lnTo>
                    <a:pt x="38" y="54"/>
                  </a:lnTo>
                  <a:lnTo>
                    <a:pt x="31" y="62"/>
                  </a:lnTo>
                  <a:lnTo>
                    <a:pt x="23" y="64"/>
                  </a:lnTo>
                  <a:lnTo>
                    <a:pt x="14" y="62"/>
                  </a:lnTo>
                  <a:lnTo>
                    <a:pt x="7" y="54"/>
                  </a:lnTo>
                  <a:lnTo>
                    <a:pt x="2" y="44"/>
                  </a:lnTo>
                  <a:lnTo>
                    <a:pt x="0" y="31"/>
                  </a:lnTo>
                  <a:lnTo>
                    <a:pt x="2" y="19"/>
                  </a:lnTo>
                  <a:lnTo>
                    <a:pt x="7" y="9"/>
                  </a:lnTo>
                  <a:lnTo>
                    <a:pt x="14" y="2"/>
                  </a:lnTo>
                  <a:lnTo>
                    <a:pt x="2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439" name="Freeform 69"/>
            <p:cNvSpPr>
              <a:spLocks/>
            </p:cNvSpPr>
            <p:nvPr/>
          </p:nvSpPr>
          <p:spPr bwMode="auto">
            <a:xfrm>
              <a:off x="3453" y="1813"/>
              <a:ext cx="8" cy="11"/>
            </a:xfrm>
            <a:custGeom>
              <a:avLst/>
              <a:gdLst>
                <a:gd name="T0" fmla="*/ 0 w 46"/>
                <a:gd name="T1" fmla="*/ 0 h 66"/>
                <a:gd name="T2" fmla="*/ 0 w 46"/>
                <a:gd name="T3" fmla="*/ 0 h 66"/>
                <a:gd name="T4" fmla="*/ 0 w 46"/>
                <a:gd name="T5" fmla="*/ 0 h 66"/>
                <a:gd name="T6" fmla="*/ 0 w 46"/>
                <a:gd name="T7" fmla="*/ 0 h 66"/>
                <a:gd name="T8" fmla="*/ 0 w 46"/>
                <a:gd name="T9" fmla="*/ 0 h 66"/>
                <a:gd name="T10" fmla="*/ 0 w 46"/>
                <a:gd name="T11" fmla="*/ 0 h 66"/>
                <a:gd name="T12" fmla="*/ 0 w 46"/>
                <a:gd name="T13" fmla="*/ 0 h 66"/>
                <a:gd name="T14" fmla="*/ 0 w 46"/>
                <a:gd name="T15" fmla="*/ 0 h 66"/>
                <a:gd name="T16" fmla="*/ 0 w 46"/>
                <a:gd name="T17" fmla="*/ 0 h 66"/>
                <a:gd name="T18" fmla="*/ 0 w 46"/>
                <a:gd name="T19" fmla="*/ 0 h 66"/>
                <a:gd name="T20" fmla="*/ 0 w 46"/>
                <a:gd name="T21" fmla="*/ 0 h 66"/>
                <a:gd name="T22" fmla="*/ 0 w 46"/>
                <a:gd name="T23" fmla="*/ 0 h 66"/>
                <a:gd name="T24" fmla="*/ 0 w 46"/>
                <a:gd name="T25" fmla="*/ 0 h 66"/>
                <a:gd name="T26" fmla="*/ 0 w 46"/>
                <a:gd name="T27" fmla="*/ 0 h 66"/>
                <a:gd name="T28" fmla="*/ 0 w 46"/>
                <a:gd name="T29" fmla="*/ 0 h 66"/>
                <a:gd name="T30" fmla="*/ 0 w 46"/>
                <a:gd name="T31" fmla="*/ 0 h 66"/>
                <a:gd name="T32" fmla="*/ 0 w 46"/>
                <a:gd name="T33" fmla="*/ 0 h 6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6"/>
                <a:gd name="T52" fmla="*/ 0 h 66"/>
                <a:gd name="T53" fmla="*/ 46 w 46"/>
                <a:gd name="T54" fmla="*/ 66 h 6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6" h="66">
                  <a:moveTo>
                    <a:pt x="24" y="0"/>
                  </a:moveTo>
                  <a:lnTo>
                    <a:pt x="33" y="2"/>
                  </a:lnTo>
                  <a:lnTo>
                    <a:pt x="39" y="9"/>
                  </a:lnTo>
                  <a:lnTo>
                    <a:pt x="44" y="20"/>
                  </a:lnTo>
                  <a:lnTo>
                    <a:pt x="46" y="33"/>
                  </a:lnTo>
                  <a:lnTo>
                    <a:pt x="44" y="45"/>
                  </a:lnTo>
                  <a:lnTo>
                    <a:pt x="39" y="56"/>
                  </a:lnTo>
                  <a:lnTo>
                    <a:pt x="33" y="63"/>
                  </a:lnTo>
                  <a:lnTo>
                    <a:pt x="24" y="66"/>
                  </a:lnTo>
                  <a:lnTo>
                    <a:pt x="15" y="63"/>
                  </a:lnTo>
                  <a:lnTo>
                    <a:pt x="7" y="56"/>
                  </a:lnTo>
                  <a:lnTo>
                    <a:pt x="2" y="45"/>
                  </a:lnTo>
                  <a:lnTo>
                    <a:pt x="0" y="33"/>
                  </a:lnTo>
                  <a:lnTo>
                    <a:pt x="2" y="20"/>
                  </a:lnTo>
                  <a:lnTo>
                    <a:pt x="7" y="9"/>
                  </a:lnTo>
                  <a:lnTo>
                    <a:pt x="15" y="2"/>
                  </a:lnTo>
                  <a:lnTo>
                    <a:pt x="2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440" name="Freeform 70"/>
            <p:cNvSpPr>
              <a:spLocks/>
            </p:cNvSpPr>
            <p:nvPr/>
          </p:nvSpPr>
          <p:spPr bwMode="auto">
            <a:xfrm>
              <a:off x="3468" y="1822"/>
              <a:ext cx="7" cy="11"/>
            </a:xfrm>
            <a:custGeom>
              <a:avLst/>
              <a:gdLst>
                <a:gd name="T0" fmla="*/ 0 w 44"/>
                <a:gd name="T1" fmla="*/ 0 h 65"/>
                <a:gd name="T2" fmla="*/ 0 w 44"/>
                <a:gd name="T3" fmla="*/ 0 h 65"/>
                <a:gd name="T4" fmla="*/ 0 w 44"/>
                <a:gd name="T5" fmla="*/ 0 h 65"/>
                <a:gd name="T6" fmla="*/ 0 w 44"/>
                <a:gd name="T7" fmla="*/ 0 h 65"/>
                <a:gd name="T8" fmla="*/ 0 w 44"/>
                <a:gd name="T9" fmla="*/ 0 h 65"/>
                <a:gd name="T10" fmla="*/ 0 w 44"/>
                <a:gd name="T11" fmla="*/ 0 h 65"/>
                <a:gd name="T12" fmla="*/ 0 w 44"/>
                <a:gd name="T13" fmla="*/ 0 h 65"/>
                <a:gd name="T14" fmla="*/ 0 w 44"/>
                <a:gd name="T15" fmla="*/ 0 h 65"/>
                <a:gd name="T16" fmla="*/ 0 w 44"/>
                <a:gd name="T17" fmla="*/ 0 h 65"/>
                <a:gd name="T18" fmla="*/ 0 w 44"/>
                <a:gd name="T19" fmla="*/ 0 h 65"/>
                <a:gd name="T20" fmla="*/ 0 w 44"/>
                <a:gd name="T21" fmla="*/ 0 h 65"/>
                <a:gd name="T22" fmla="*/ 0 w 44"/>
                <a:gd name="T23" fmla="*/ 0 h 65"/>
                <a:gd name="T24" fmla="*/ 0 w 44"/>
                <a:gd name="T25" fmla="*/ 0 h 65"/>
                <a:gd name="T26" fmla="*/ 0 w 44"/>
                <a:gd name="T27" fmla="*/ 0 h 65"/>
                <a:gd name="T28" fmla="*/ 0 w 44"/>
                <a:gd name="T29" fmla="*/ 0 h 65"/>
                <a:gd name="T30" fmla="*/ 0 w 44"/>
                <a:gd name="T31" fmla="*/ 0 h 65"/>
                <a:gd name="T32" fmla="*/ 0 w 44"/>
                <a:gd name="T33" fmla="*/ 0 h 6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4"/>
                <a:gd name="T52" fmla="*/ 0 h 65"/>
                <a:gd name="T53" fmla="*/ 44 w 44"/>
                <a:gd name="T54" fmla="*/ 65 h 65"/>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4" h="65">
                  <a:moveTo>
                    <a:pt x="22" y="0"/>
                  </a:moveTo>
                  <a:lnTo>
                    <a:pt x="31" y="2"/>
                  </a:lnTo>
                  <a:lnTo>
                    <a:pt x="38" y="9"/>
                  </a:lnTo>
                  <a:lnTo>
                    <a:pt x="43" y="20"/>
                  </a:lnTo>
                  <a:lnTo>
                    <a:pt x="44" y="33"/>
                  </a:lnTo>
                  <a:lnTo>
                    <a:pt x="43" y="45"/>
                  </a:lnTo>
                  <a:lnTo>
                    <a:pt x="38" y="55"/>
                  </a:lnTo>
                  <a:lnTo>
                    <a:pt x="31" y="63"/>
                  </a:lnTo>
                  <a:lnTo>
                    <a:pt x="22" y="65"/>
                  </a:lnTo>
                  <a:lnTo>
                    <a:pt x="13" y="63"/>
                  </a:lnTo>
                  <a:lnTo>
                    <a:pt x="7" y="55"/>
                  </a:lnTo>
                  <a:lnTo>
                    <a:pt x="2" y="45"/>
                  </a:lnTo>
                  <a:lnTo>
                    <a:pt x="0" y="33"/>
                  </a:lnTo>
                  <a:lnTo>
                    <a:pt x="2" y="20"/>
                  </a:lnTo>
                  <a:lnTo>
                    <a:pt x="7" y="9"/>
                  </a:lnTo>
                  <a:lnTo>
                    <a:pt x="13" y="2"/>
                  </a:lnTo>
                  <a:lnTo>
                    <a:pt x="2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441" name="Freeform 71"/>
            <p:cNvSpPr>
              <a:spLocks/>
            </p:cNvSpPr>
            <p:nvPr/>
          </p:nvSpPr>
          <p:spPr bwMode="auto">
            <a:xfrm>
              <a:off x="3481" y="1837"/>
              <a:ext cx="8" cy="11"/>
            </a:xfrm>
            <a:custGeom>
              <a:avLst/>
              <a:gdLst>
                <a:gd name="T0" fmla="*/ 0 w 45"/>
                <a:gd name="T1" fmla="*/ 0 h 65"/>
                <a:gd name="T2" fmla="*/ 0 w 45"/>
                <a:gd name="T3" fmla="*/ 0 h 65"/>
                <a:gd name="T4" fmla="*/ 0 w 45"/>
                <a:gd name="T5" fmla="*/ 0 h 65"/>
                <a:gd name="T6" fmla="*/ 0 w 45"/>
                <a:gd name="T7" fmla="*/ 0 h 65"/>
                <a:gd name="T8" fmla="*/ 0 w 45"/>
                <a:gd name="T9" fmla="*/ 0 h 65"/>
                <a:gd name="T10" fmla="*/ 0 w 45"/>
                <a:gd name="T11" fmla="*/ 0 h 65"/>
                <a:gd name="T12" fmla="*/ 0 w 45"/>
                <a:gd name="T13" fmla="*/ 0 h 65"/>
                <a:gd name="T14" fmla="*/ 0 w 45"/>
                <a:gd name="T15" fmla="*/ 0 h 65"/>
                <a:gd name="T16" fmla="*/ 0 w 45"/>
                <a:gd name="T17" fmla="*/ 0 h 65"/>
                <a:gd name="T18" fmla="*/ 0 w 45"/>
                <a:gd name="T19" fmla="*/ 0 h 65"/>
                <a:gd name="T20" fmla="*/ 0 w 45"/>
                <a:gd name="T21" fmla="*/ 0 h 65"/>
                <a:gd name="T22" fmla="*/ 0 w 45"/>
                <a:gd name="T23" fmla="*/ 0 h 65"/>
                <a:gd name="T24" fmla="*/ 0 w 45"/>
                <a:gd name="T25" fmla="*/ 0 h 65"/>
                <a:gd name="T26" fmla="*/ 0 w 45"/>
                <a:gd name="T27" fmla="*/ 0 h 65"/>
                <a:gd name="T28" fmla="*/ 0 w 45"/>
                <a:gd name="T29" fmla="*/ 0 h 65"/>
                <a:gd name="T30" fmla="*/ 0 w 45"/>
                <a:gd name="T31" fmla="*/ 0 h 65"/>
                <a:gd name="T32" fmla="*/ 0 w 45"/>
                <a:gd name="T33" fmla="*/ 0 h 6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5"/>
                <a:gd name="T52" fmla="*/ 0 h 65"/>
                <a:gd name="T53" fmla="*/ 45 w 45"/>
                <a:gd name="T54" fmla="*/ 65 h 65"/>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5" h="65">
                  <a:moveTo>
                    <a:pt x="22" y="0"/>
                  </a:moveTo>
                  <a:lnTo>
                    <a:pt x="31" y="2"/>
                  </a:lnTo>
                  <a:lnTo>
                    <a:pt x="38" y="9"/>
                  </a:lnTo>
                  <a:lnTo>
                    <a:pt x="43" y="20"/>
                  </a:lnTo>
                  <a:lnTo>
                    <a:pt x="45" y="33"/>
                  </a:lnTo>
                  <a:lnTo>
                    <a:pt x="43" y="45"/>
                  </a:lnTo>
                  <a:lnTo>
                    <a:pt x="38" y="55"/>
                  </a:lnTo>
                  <a:lnTo>
                    <a:pt x="31" y="62"/>
                  </a:lnTo>
                  <a:lnTo>
                    <a:pt x="22" y="65"/>
                  </a:lnTo>
                  <a:lnTo>
                    <a:pt x="13" y="62"/>
                  </a:lnTo>
                  <a:lnTo>
                    <a:pt x="7" y="55"/>
                  </a:lnTo>
                  <a:lnTo>
                    <a:pt x="2" y="45"/>
                  </a:lnTo>
                  <a:lnTo>
                    <a:pt x="0" y="33"/>
                  </a:lnTo>
                  <a:lnTo>
                    <a:pt x="2" y="20"/>
                  </a:lnTo>
                  <a:lnTo>
                    <a:pt x="7" y="9"/>
                  </a:lnTo>
                  <a:lnTo>
                    <a:pt x="13" y="2"/>
                  </a:lnTo>
                  <a:lnTo>
                    <a:pt x="2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15372" name="Group 72"/>
          <p:cNvGrpSpPr>
            <a:grpSpLocks/>
          </p:cNvGrpSpPr>
          <p:nvPr/>
        </p:nvGrpSpPr>
        <p:grpSpPr bwMode="auto">
          <a:xfrm>
            <a:off x="6316663" y="4406900"/>
            <a:ext cx="1165225" cy="896938"/>
            <a:chOff x="3359" y="2306"/>
            <a:chExt cx="734" cy="565"/>
          </a:xfrm>
        </p:grpSpPr>
        <p:sp>
          <p:nvSpPr>
            <p:cNvPr id="15404" name="Freeform 73"/>
            <p:cNvSpPr>
              <a:spLocks/>
            </p:cNvSpPr>
            <p:nvPr/>
          </p:nvSpPr>
          <p:spPr bwMode="auto">
            <a:xfrm>
              <a:off x="3467" y="2487"/>
              <a:ext cx="488" cy="228"/>
            </a:xfrm>
            <a:custGeom>
              <a:avLst/>
              <a:gdLst>
                <a:gd name="T0" fmla="*/ 0 w 2097"/>
                <a:gd name="T1" fmla="*/ 0 h 980"/>
                <a:gd name="T2" fmla="*/ 0 w 2097"/>
                <a:gd name="T3" fmla="*/ 0 h 980"/>
                <a:gd name="T4" fmla="*/ 0 w 2097"/>
                <a:gd name="T5" fmla="*/ 0 h 980"/>
                <a:gd name="T6" fmla="*/ 0 w 2097"/>
                <a:gd name="T7" fmla="*/ 0 h 980"/>
                <a:gd name="T8" fmla="*/ 0 w 2097"/>
                <a:gd name="T9" fmla="*/ 0 h 980"/>
                <a:gd name="T10" fmla="*/ 0 w 2097"/>
                <a:gd name="T11" fmla="*/ 0 h 980"/>
                <a:gd name="T12" fmla="*/ 0 w 2097"/>
                <a:gd name="T13" fmla="*/ 0 h 980"/>
                <a:gd name="T14" fmla="*/ 0 w 2097"/>
                <a:gd name="T15" fmla="*/ 0 h 980"/>
                <a:gd name="T16" fmla="*/ 0 60000 65536"/>
                <a:gd name="T17" fmla="*/ 0 60000 65536"/>
                <a:gd name="T18" fmla="*/ 0 60000 65536"/>
                <a:gd name="T19" fmla="*/ 0 60000 65536"/>
                <a:gd name="T20" fmla="*/ 0 60000 65536"/>
                <a:gd name="T21" fmla="*/ 0 60000 65536"/>
                <a:gd name="T22" fmla="*/ 0 60000 65536"/>
                <a:gd name="T23" fmla="*/ 0 60000 65536"/>
                <a:gd name="T24" fmla="*/ 0 w 2097"/>
                <a:gd name="T25" fmla="*/ 0 h 980"/>
                <a:gd name="T26" fmla="*/ 2097 w 2097"/>
                <a:gd name="T27" fmla="*/ 980 h 98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097" h="980">
                  <a:moveTo>
                    <a:pt x="23" y="495"/>
                  </a:moveTo>
                  <a:lnTo>
                    <a:pt x="0" y="317"/>
                  </a:lnTo>
                  <a:lnTo>
                    <a:pt x="2056" y="0"/>
                  </a:lnTo>
                  <a:lnTo>
                    <a:pt x="2097" y="174"/>
                  </a:lnTo>
                  <a:lnTo>
                    <a:pt x="1760" y="763"/>
                  </a:lnTo>
                  <a:lnTo>
                    <a:pt x="1191" y="980"/>
                  </a:lnTo>
                  <a:lnTo>
                    <a:pt x="458" y="906"/>
                  </a:lnTo>
                  <a:lnTo>
                    <a:pt x="23" y="49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405" name="Rectangle 74"/>
            <p:cNvSpPr>
              <a:spLocks noChangeArrowheads="1"/>
            </p:cNvSpPr>
            <p:nvPr/>
          </p:nvSpPr>
          <p:spPr bwMode="auto">
            <a:xfrm>
              <a:off x="3462" y="2407"/>
              <a:ext cx="631" cy="464"/>
            </a:xfrm>
            <a:prstGeom prst="rect">
              <a:avLst/>
            </a:prstGeom>
            <a:solidFill>
              <a:srgbClr val="B2B2B2"/>
            </a:solidFill>
            <a:ln w="12700" algn="ctr">
              <a:solidFill>
                <a:schemeClr val="bg1"/>
              </a:solidFill>
              <a:miter lim="800000"/>
              <a:headEnd/>
              <a:tailEnd/>
            </a:ln>
          </p:spPr>
          <p:txBody>
            <a:bodyPr lIns="0" tIns="0" rIns="0" bIns="0" anchor="ctr">
              <a:spAutoFit/>
            </a:bodyPr>
            <a:lstStyle/>
            <a:p>
              <a:endParaRPr lang="en-US"/>
            </a:p>
          </p:txBody>
        </p:sp>
        <p:sp>
          <p:nvSpPr>
            <p:cNvPr id="15406" name="Rectangle 75"/>
            <p:cNvSpPr>
              <a:spLocks noChangeArrowheads="1"/>
            </p:cNvSpPr>
            <p:nvPr/>
          </p:nvSpPr>
          <p:spPr bwMode="auto">
            <a:xfrm>
              <a:off x="3750" y="2407"/>
              <a:ext cx="343" cy="105"/>
            </a:xfrm>
            <a:prstGeom prst="rect">
              <a:avLst/>
            </a:prstGeom>
            <a:solidFill>
              <a:srgbClr val="808080"/>
            </a:solidFill>
            <a:ln w="12700" algn="ctr">
              <a:solidFill>
                <a:schemeClr val="bg1"/>
              </a:solidFill>
              <a:miter lim="800000"/>
              <a:headEnd/>
              <a:tailEnd/>
            </a:ln>
          </p:spPr>
          <p:txBody>
            <a:bodyPr wrap="none" lIns="0" tIns="0" rIns="0" bIns="0" anchor="ctr">
              <a:spAutoFit/>
            </a:bodyPr>
            <a:lstStyle/>
            <a:p>
              <a:endParaRPr lang="en-US"/>
            </a:p>
          </p:txBody>
        </p:sp>
        <p:sp>
          <p:nvSpPr>
            <p:cNvPr id="15407" name="Rectangle 76"/>
            <p:cNvSpPr>
              <a:spLocks noChangeArrowheads="1"/>
            </p:cNvSpPr>
            <p:nvPr/>
          </p:nvSpPr>
          <p:spPr bwMode="auto">
            <a:xfrm>
              <a:off x="3757" y="2531"/>
              <a:ext cx="26" cy="222"/>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5408" name="Rectangle 77"/>
            <p:cNvSpPr>
              <a:spLocks noChangeArrowheads="1"/>
            </p:cNvSpPr>
            <p:nvPr/>
          </p:nvSpPr>
          <p:spPr bwMode="auto">
            <a:xfrm>
              <a:off x="3591" y="2408"/>
              <a:ext cx="12" cy="109"/>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5409" name="Rectangle 78"/>
            <p:cNvSpPr>
              <a:spLocks noChangeArrowheads="1"/>
            </p:cNvSpPr>
            <p:nvPr/>
          </p:nvSpPr>
          <p:spPr bwMode="auto">
            <a:xfrm rot="5400000">
              <a:off x="3863" y="2591"/>
              <a:ext cx="11" cy="108"/>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5410" name="Rectangle 79"/>
            <p:cNvSpPr>
              <a:spLocks noChangeArrowheads="1"/>
            </p:cNvSpPr>
            <p:nvPr/>
          </p:nvSpPr>
          <p:spPr bwMode="auto">
            <a:xfrm rot="5400000">
              <a:off x="4003" y="2591"/>
              <a:ext cx="11" cy="107"/>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5411" name="Rectangle 80"/>
            <p:cNvSpPr>
              <a:spLocks noChangeArrowheads="1"/>
            </p:cNvSpPr>
            <p:nvPr/>
          </p:nvSpPr>
          <p:spPr bwMode="auto">
            <a:xfrm>
              <a:off x="3591" y="2582"/>
              <a:ext cx="12" cy="107"/>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5412" name="Rectangle 81"/>
            <p:cNvSpPr>
              <a:spLocks noChangeArrowheads="1"/>
            </p:cNvSpPr>
            <p:nvPr/>
          </p:nvSpPr>
          <p:spPr bwMode="auto">
            <a:xfrm>
              <a:off x="3591" y="2754"/>
              <a:ext cx="12" cy="108"/>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5413" name="Rectangle 82"/>
            <p:cNvSpPr>
              <a:spLocks noChangeArrowheads="1"/>
            </p:cNvSpPr>
            <p:nvPr/>
          </p:nvSpPr>
          <p:spPr bwMode="auto">
            <a:xfrm>
              <a:off x="3750" y="2766"/>
              <a:ext cx="343" cy="105"/>
            </a:xfrm>
            <a:prstGeom prst="rect">
              <a:avLst/>
            </a:prstGeom>
            <a:solidFill>
              <a:srgbClr val="808080"/>
            </a:solidFill>
            <a:ln w="12700" algn="ctr">
              <a:solidFill>
                <a:schemeClr val="bg1"/>
              </a:solidFill>
              <a:miter lim="800000"/>
              <a:headEnd/>
              <a:tailEnd/>
            </a:ln>
          </p:spPr>
          <p:txBody>
            <a:bodyPr wrap="none" lIns="0" tIns="0" rIns="0" bIns="0" anchor="ctr">
              <a:spAutoFit/>
            </a:bodyPr>
            <a:lstStyle/>
            <a:p>
              <a:endParaRPr lang="en-US"/>
            </a:p>
          </p:txBody>
        </p:sp>
        <p:grpSp>
          <p:nvGrpSpPr>
            <p:cNvPr id="15414" name="Group 83"/>
            <p:cNvGrpSpPr>
              <a:grpSpLocks/>
            </p:cNvGrpSpPr>
            <p:nvPr/>
          </p:nvGrpSpPr>
          <p:grpSpPr bwMode="auto">
            <a:xfrm>
              <a:off x="3359" y="2306"/>
              <a:ext cx="350" cy="350"/>
              <a:chOff x="3359" y="2306"/>
              <a:chExt cx="350" cy="350"/>
            </a:xfrm>
          </p:grpSpPr>
          <p:sp>
            <p:nvSpPr>
              <p:cNvPr id="15415" name="Freeform 84"/>
              <p:cNvSpPr>
                <a:spLocks/>
              </p:cNvSpPr>
              <p:nvPr/>
            </p:nvSpPr>
            <p:spPr bwMode="auto">
              <a:xfrm>
                <a:off x="3359" y="2306"/>
                <a:ext cx="350" cy="350"/>
              </a:xfrm>
              <a:custGeom>
                <a:avLst/>
                <a:gdLst>
                  <a:gd name="T0" fmla="*/ 0 w 1944"/>
                  <a:gd name="T1" fmla="*/ 0 h 1942"/>
                  <a:gd name="T2" fmla="*/ 0 w 1944"/>
                  <a:gd name="T3" fmla="*/ 0 h 1942"/>
                  <a:gd name="T4" fmla="*/ 0 w 1944"/>
                  <a:gd name="T5" fmla="*/ 0 h 1942"/>
                  <a:gd name="T6" fmla="*/ 0 w 1944"/>
                  <a:gd name="T7" fmla="*/ 0 h 1942"/>
                  <a:gd name="T8" fmla="*/ 0 w 1944"/>
                  <a:gd name="T9" fmla="*/ 0 h 1942"/>
                  <a:gd name="T10" fmla="*/ 0 w 1944"/>
                  <a:gd name="T11" fmla="*/ 0 h 1942"/>
                  <a:gd name="T12" fmla="*/ 0 w 1944"/>
                  <a:gd name="T13" fmla="*/ 0 h 1942"/>
                  <a:gd name="T14" fmla="*/ 0 w 1944"/>
                  <a:gd name="T15" fmla="*/ 0 h 1942"/>
                  <a:gd name="T16" fmla="*/ 0 w 1944"/>
                  <a:gd name="T17" fmla="*/ 0 h 1942"/>
                  <a:gd name="T18" fmla="*/ 0 w 1944"/>
                  <a:gd name="T19" fmla="*/ 0 h 1942"/>
                  <a:gd name="T20" fmla="*/ 0 w 1944"/>
                  <a:gd name="T21" fmla="*/ 0 h 1942"/>
                  <a:gd name="T22" fmla="*/ 0 w 1944"/>
                  <a:gd name="T23" fmla="*/ 0 h 1942"/>
                  <a:gd name="T24" fmla="*/ 0 w 1944"/>
                  <a:gd name="T25" fmla="*/ 0 h 1942"/>
                  <a:gd name="T26" fmla="*/ 0 w 1944"/>
                  <a:gd name="T27" fmla="*/ 0 h 1942"/>
                  <a:gd name="T28" fmla="*/ 0 w 1944"/>
                  <a:gd name="T29" fmla="*/ 0 h 1942"/>
                  <a:gd name="T30" fmla="*/ 0 w 1944"/>
                  <a:gd name="T31" fmla="*/ 0 h 1942"/>
                  <a:gd name="T32" fmla="*/ 0 w 1944"/>
                  <a:gd name="T33" fmla="*/ 0 h 1942"/>
                  <a:gd name="T34" fmla="*/ 0 w 1944"/>
                  <a:gd name="T35" fmla="*/ 0 h 1942"/>
                  <a:gd name="T36" fmla="*/ 0 w 1944"/>
                  <a:gd name="T37" fmla="*/ 0 h 1942"/>
                  <a:gd name="T38" fmla="*/ 0 w 1944"/>
                  <a:gd name="T39" fmla="*/ 0 h 1942"/>
                  <a:gd name="T40" fmla="*/ 0 w 1944"/>
                  <a:gd name="T41" fmla="*/ 0 h 1942"/>
                  <a:gd name="T42" fmla="*/ 0 w 1944"/>
                  <a:gd name="T43" fmla="*/ 0 h 1942"/>
                  <a:gd name="T44" fmla="*/ 0 w 1944"/>
                  <a:gd name="T45" fmla="*/ 0 h 1942"/>
                  <a:gd name="T46" fmla="*/ 0 w 1944"/>
                  <a:gd name="T47" fmla="*/ 0 h 1942"/>
                  <a:gd name="T48" fmla="*/ 0 w 1944"/>
                  <a:gd name="T49" fmla="*/ 0 h 1942"/>
                  <a:gd name="T50" fmla="*/ 0 w 1944"/>
                  <a:gd name="T51" fmla="*/ 0 h 1942"/>
                  <a:gd name="T52" fmla="*/ 0 w 1944"/>
                  <a:gd name="T53" fmla="*/ 0 h 1942"/>
                  <a:gd name="T54" fmla="*/ 0 w 1944"/>
                  <a:gd name="T55" fmla="*/ 0 h 1942"/>
                  <a:gd name="T56" fmla="*/ 0 w 1944"/>
                  <a:gd name="T57" fmla="*/ 0 h 1942"/>
                  <a:gd name="T58" fmla="*/ 0 w 1944"/>
                  <a:gd name="T59" fmla="*/ 0 h 1942"/>
                  <a:gd name="T60" fmla="*/ 0 w 1944"/>
                  <a:gd name="T61" fmla="*/ 0 h 1942"/>
                  <a:gd name="T62" fmla="*/ 0 w 1944"/>
                  <a:gd name="T63" fmla="*/ 0 h 1942"/>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944"/>
                  <a:gd name="T97" fmla="*/ 0 h 1942"/>
                  <a:gd name="T98" fmla="*/ 1944 w 1944"/>
                  <a:gd name="T99" fmla="*/ 1942 h 1942"/>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944" h="1942">
                    <a:moveTo>
                      <a:pt x="972" y="1942"/>
                    </a:moveTo>
                    <a:lnTo>
                      <a:pt x="1072" y="1936"/>
                    </a:lnTo>
                    <a:lnTo>
                      <a:pt x="1168" y="1922"/>
                    </a:lnTo>
                    <a:lnTo>
                      <a:pt x="1262" y="1899"/>
                    </a:lnTo>
                    <a:lnTo>
                      <a:pt x="1350" y="1866"/>
                    </a:lnTo>
                    <a:lnTo>
                      <a:pt x="1436" y="1825"/>
                    </a:lnTo>
                    <a:lnTo>
                      <a:pt x="1516" y="1776"/>
                    </a:lnTo>
                    <a:lnTo>
                      <a:pt x="1590" y="1721"/>
                    </a:lnTo>
                    <a:lnTo>
                      <a:pt x="1659" y="1658"/>
                    </a:lnTo>
                    <a:lnTo>
                      <a:pt x="1721" y="1588"/>
                    </a:lnTo>
                    <a:lnTo>
                      <a:pt x="1778" y="1514"/>
                    </a:lnTo>
                    <a:lnTo>
                      <a:pt x="1827" y="1433"/>
                    </a:lnTo>
                    <a:lnTo>
                      <a:pt x="1868" y="1349"/>
                    </a:lnTo>
                    <a:lnTo>
                      <a:pt x="1901" y="1259"/>
                    </a:lnTo>
                    <a:lnTo>
                      <a:pt x="1925" y="1165"/>
                    </a:lnTo>
                    <a:lnTo>
                      <a:pt x="1938" y="1070"/>
                    </a:lnTo>
                    <a:lnTo>
                      <a:pt x="1944" y="970"/>
                    </a:lnTo>
                    <a:lnTo>
                      <a:pt x="1938" y="870"/>
                    </a:lnTo>
                    <a:lnTo>
                      <a:pt x="1925" y="774"/>
                    </a:lnTo>
                    <a:lnTo>
                      <a:pt x="1901" y="680"/>
                    </a:lnTo>
                    <a:lnTo>
                      <a:pt x="1868" y="592"/>
                    </a:lnTo>
                    <a:lnTo>
                      <a:pt x="1827" y="508"/>
                    </a:lnTo>
                    <a:lnTo>
                      <a:pt x="1778" y="428"/>
                    </a:lnTo>
                    <a:lnTo>
                      <a:pt x="1721" y="352"/>
                    </a:lnTo>
                    <a:lnTo>
                      <a:pt x="1659" y="283"/>
                    </a:lnTo>
                    <a:lnTo>
                      <a:pt x="1590" y="221"/>
                    </a:lnTo>
                    <a:lnTo>
                      <a:pt x="1516" y="166"/>
                    </a:lnTo>
                    <a:lnTo>
                      <a:pt x="1436" y="117"/>
                    </a:lnTo>
                    <a:lnTo>
                      <a:pt x="1350" y="76"/>
                    </a:lnTo>
                    <a:lnTo>
                      <a:pt x="1262" y="43"/>
                    </a:lnTo>
                    <a:lnTo>
                      <a:pt x="1168" y="19"/>
                    </a:lnTo>
                    <a:lnTo>
                      <a:pt x="1072" y="5"/>
                    </a:lnTo>
                    <a:lnTo>
                      <a:pt x="972" y="0"/>
                    </a:lnTo>
                    <a:lnTo>
                      <a:pt x="872" y="5"/>
                    </a:lnTo>
                    <a:lnTo>
                      <a:pt x="777" y="19"/>
                    </a:lnTo>
                    <a:lnTo>
                      <a:pt x="683" y="43"/>
                    </a:lnTo>
                    <a:lnTo>
                      <a:pt x="593" y="76"/>
                    </a:lnTo>
                    <a:lnTo>
                      <a:pt x="509" y="117"/>
                    </a:lnTo>
                    <a:lnTo>
                      <a:pt x="428" y="166"/>
                    </a:lnTo>
                    <a:lnTo>
                      <a:pt x="354" y="221"/>
                    </a:lnTo>
                    <a:lnTo>
                      <a:pt x="284" y="283"/>
                    </a:lnTo>
                    <a:lnTo>
                      <a:pt x="221" y="352"/>
                    </a:lnTo>
                    <a:lnTo>
                      <a:pt x="166" y="428"/>
                    </a:lnTo>
                    <a:lnTo>
                      <a:pt x="117" y="508"/>
                    </a:lnTo>
                    <a:lnTo>
                      <a:pt x="76" y="592"/>
                    </a:lnTo>
                    <a:lnTo>
                      <a:pt x="43" y="680"/>
                    </a:lnTo>
                    <a:lnTo>
                      <a:pt x="20" y="774"/>
                    </a:lnTo>
                    <a:lnTo>
                      <a:pt x="6" y="870"/>
                    </a:lnTo>
                    <a:lnTo>
                      <a:pt x="0" y="970"/>
                    </a:lnTo>
                    <a:lnTo>
                      <a:pt x="6" y="1070"/>
                    </a:lnTo>
                    <a:lnTo>
                      <a:pt x="20" y="1165"/>
                    </a:lnTo>
                    <a:lnTo>
                      <a:pt x="43" y="1259"/>
                    </a:lnTo>
                    <a:lnTo>
                      <a:pt x="76" y="1349"/>
                    </a:lnTo>
                    <a:lnTo>
                      <a:pt x="117" y="1433"/>
                    </a:lnTo>
                    <a:lnTo>
                      <a:pt x="166" y="1514"/>
                    </a:lnTo>
                    <a:lnTo>
                      <a:pt x="221" y="1588"/>
                    </a:lnTo>
                    <a:lnTo>
                      <a:pt x="284" y="1658"/>
                    </a:lnTo>
                    <a:lnTo>
                      <a:pt x="354" y="1721"/>
                    </a:lnTo>
                    <a:lnTo>
                      <a:pt x="428" y="1776"/>
                    </a:lnTo>
                    <a:lnTo>
                      <a:pt x="509" y="1825"/>
                    </a:lnTo>
                    <a:lnTo>
                      <a:pt x="593" y="1866"/>
                    </a:lnTo>
                    <a:lnTo>
                      <a:pt x="683" y="1899"/>
                    </a:lnTo>
                    <a:lnTo>
                      <a:pt x="777" y="1922"/>
                    </a:lnTo>
                    <a:lnTo>
                      <a:pt x="872" y="1936"/>
                    </a:lnTo>
                    <a:lnTo>
                      <a:pt x="972" y="1942"/>
                    </a:lnTo>
                    <a:close/>
                  </a:path>
                </a:pathLst>
              </a:custGeom>
              <a:solidFill>
                <a:srgbClr val="C0C0C0"/>
              </a:solidFill>
              <a:ln w="9525">
                <a:solidFill>
                  <a:schemeClr val="bg1"/>
                </a:solidFill>
                <a:round/>
                <a:headEnd/>
                <a:tailEnd/>
              </a:ln>
            </p:spPr>
            <p:txBody>
              <a:bodyPr/>
              <a:lstStyle/>
              <a:p>
                <a:endParaRPr lang="en-US"/>
              </a:p>
            </p:txBody>
          </p:sp>
          <p:sp>
            <p:nvSpPr>
              <p:cNvPr id="15416" name="Freeform 85"/>
              <p:cNvSpPr>
                <a:spLocks/>
              </p:cNvSpPr>
              <p:nvPr/>
            </p:nvSpPr>
            <p:spPr bwMode="auto">
              <a:xfrm>
                <a:off x="3505" y="2323"/>
                <a:ext cx="96" cy="224"/>
              </a:xfrm>
              <a:custGeom>
                <a:avLst/>
                <a:gdLst>
                  <a:gd name="T0" fmla="*/ 0 w 534"/>
                  <a:gd name="T1" fmla="*/ 0 h 1243"/>
                  <a:gd name="T2" fmla="*/ 0 w 534"/>
                  <a:gd name="T3" fmla="*/ 0 h 1243"/>
                  <a:gd name="T4" fmla="*/ 0 w 534"/>
                  <a:gd name="T5" fmla="*/ 0 h 1243"/>
                  <a:gd name="T6" fmla="*/ 0 w 534"/>
                  <a:gd name="T7" fmla="*/ 0 h 1243"/>
                  <a:gd name="T8" fmla="*/ 0 w 534"/>
                  <a:gd name="T9" fmla="*/ 0 h 1243"/>
                  <a:gd name="T10" fmla="*/ 0 w 534"/>
                  <a:gd name="T11" fmla="*/ 0 h 1243"/>
                  <a:gd name="T12" fmla="*/ 0 w 534"/>
                  <a:gd name="T13" fmla="*/ 0 h 1243"/>
                  <a:gd name="T14" fmla="*/ 0 w 534"/>
                  <a:gd name="T15" fmla="*/ 0 h 1243"/>
                  <a:gd name="T16" fmla="*/ 0 w 534"/>
                  <a:gd name="T17" fmla="*/ 0 h 1243"/>
                  <a:gd name="T18" fmla="*/ 0 w 534"/>
                  <a:gd name="T19" fmla="*/ 0 h 1243"/>
                  <a:gd name="T20" fmla="*/ 0 w 534"/>
                  <a:gd name="T21" fmla="*/ 0 h 1243"/>
                  <a:gd name="T22" fmla="*/ 0 w 534"/>
                  <a:gd name="T23" fmla="*/ 0 h 1243"/>
                  <a:gd name="T24" fmla="*/ 0 w 534"/>
                  <a:gd name="T25" fmla="*/ 0 h 1243"/>
                  <a:gd name="T26" fmla="*/ 0 w 534"/>
                  <a:gd name="T27" fmla="*/ 0 h 1243"/>
                  <a:gd name="T28" fmla="*/ 0 w 534"/>
                  <a:gd name="T29" fmla="*/ 0 h 1243"/>
                  <a:gd name="T30" fmla="*/ 0 w 534"/>
                  <a:gd name="T31" fmla="*/ 0 h 1243"/>
                  <a:gd name="T32" fmla="*/ 0 w 534"/>
                  <a:gd name="T33" fmla="*/ 0 h 1243"/>
                  <a:gd name="T34" fmla="*/ 0 w 534"/>
                  <a:gd name="T35" fmla="*/ 0 h 1243"/>
                  <a:gd name="T36" fmla="*/ 0 w 534"/>
                  <a:gd name="T37" fmla="*/ 0 h 1243"/>
                  <a:gd name="T38" fmla="*/ 0 w 534"/>
                  <a:gd name="T39" fmla="*/ 0 h 1243"/>
                  <a:gd name="T40" fmla="*/ 0 w 534"/>
                  <a:gd name="T41" fmla="*/ 0 h 1243"/>
                  <a:gd name="T42" fmla="*/ 0 w 534"/>
                  <a:gd name="T43" fmla="*/ 0 h 1243"/>
                  <a:gd name="T44" fmla="*/ 0 w 534"/>
                  <a:gd name="T45" fmla="*/ 0 h 1243"/>
                  <a:gd name="T46" fmla="*/ 0 w 534"/>
                  <a:gd name="T47" fmla="*/ 0 h 1243"/>
                  <a:gd name="T48" fmla="*/ 0 w 534"/>
                  <a:gd name="T49" fmla="*/ 0 h 1243"/>
                  <a:gd name="T50" fmla="*/ 0 w 534"/>
                  <a:gd name="T51" fmla="*/ 0 h 1243"/>
                  <a:gd name="T52" fmla="*/ 0 w 534"/>
                  <a:gd name="T53" fmla="*/ 0 h 1243"/>
                  <a:gd name="T54" fmla="*/ 0 w 534"/>
                  <a:gd name="T55" fmla="*/ 0 h 1243"/>
                  <a:gd name="T56" fmla="*/ 0 w 534"/>
                  <a:gd name="T57" fmla="*/ 0 h 1243"/>
                  <a:gd name="T58" fmla="*/ 0 w 534"/>
                  <a:gd name="T59" fmla="*/ 0 h 1243"/>
                  <a:gd name="T60" fmla="*/ 0 w 534"/>
                  <a:gd name="T61" fmla="*/ 0 h 1243"/>
                  <a:gd name="T62" fmla="*/ 0 w 534"/>
                  <a:gd name="T63" fmla="*/ 0 h 1243"/>
                  <a:gd name="T64" fmla="*/ 0 w 534"/>
                  <a:gd name="T65" fmla="*/ 0 h 1243"/>
                  <a:gd name="T66" fmla="*/ 0 w 534"/>
                  <a:gd name="T67" fmla="*/ 0 h 1243"/>
                  <a:gd name="T68" fmla="*/ 0 w 534"/>
                  <a:gd name="T69" fmla="*/ 0 h 1243"/>
                  <a:gd name="T70" fmla="*/ 0 w 534"/>
                  <a:gd name="T71" fmla="*/ 0 h 1243"/>
                  <a:gd name="T72" fmla="*/ 0 w 534"/>
                  <a:gd name="T73" fmla="*/ 0 h 1243"/>
                  <a:gd name="T74" fmla="*/ 0 w 534"/>
                  <a:gd name="T75" fmla="*/ 0 h 1243"/>
                  <a:gd name="T76" fmla="*/ 0 w 534"/>
                  <a:gd name="T77" fmla="*/ 0 h 1243"/>
                  <a:gd name="T78" fmla="*/ 0 w 534"/>
                  <a:gd name="T79" fmla="*/ 0 h 1243"/>
                  <a:gd name="T80" fmla="*/ 0 w 534"/>
                  <a:gd name="T81" fmla="*/ 0 h 1243"/>
                  <a:gd name="T82" fmla="*/ 0 w 534"/>
                  <a:gd name="T83" fmla="*/ 0 h 1243"/>
                  <a:gd name="T84" fmla="*/ 0 w 534"/>
                  <a:gd name="T85" fmla="*/ 0 h 1243"/>
                  <a:gd name="T86" fmla="*/ 0 w 534"/>
                  <a:gd name="T87" fmla="*/ 0 h 1243"/>
                  <a:gd name="T88" fmla="*/ 0 w 534"/>
                  <a:gd name="T89" fmla="*/ 0 h 1243"/>
                  <a:gd name="T90" fmla="*/ 0 w 534"/>
                  <a:gd name="T91" fmla="*/ 0 h 1243"/>
                  <a:gd name="T92" fmla="*/ 0 w 534"/>
                  <a:gd name="T93" fmla="*/ 0 h 1243"/>
                  <a:gd name="T94" fmla="*/ 0 w 534"/>
                  <a:gd name="T95" fmla="*/ 0 h 1243"/>
                  <a:gd name="T96" fmla="*/ 0 w 534"/>
                  <a:gd name="T97" fmla="*/ 0 h 1243"/>
                  <a:gd name="T98" fmla="*/ 0 w 534"/>
                  <a:gd name="T99" fmla="*/ 0 h 1243"/>
                  <a:gd name="T100" fmla="*/ 0 w 534"/>
                  <a:gd name="T101" fmla="*/ 0 h 1243"/>
                  <a:gd name="T102" fmla="*/ 0 w 534"/>
                  <a:gd name="T103" fmla="*/ 0 h 1243"/>
                  <a:gd name="T104" fmla="*/ 0 w 534"/>
                  <a:gd name="T105" fmla="*/ 0 h 1243"/>
                  <a:gd name="T106" fmla="*/ 0 w 534"/>
                  <a:gd name="T107" fmla="*/ 0 h 1243"/>
                  <a:gd name="T108" fmla="*/ 0 w 534"/>
                  <a:gd name="T109" fmla="*/ 0 h 1243"/>
                  <a:gd name="T110" fmla="*/ 0 w 534"/>
                  <a:gd name="T111" fmla="*/ 0 h 1243"/>
                  <a:gd name="T112" fmla="*/ 0 w 534"/>
                  <a:gd name="T113" fmla="*/ 0 h 124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534"/>
                  <a:gd name="T172" fmla="*/ 0 h 1243"/>
                  <a:gd name="T173" fmla="*/ 534 w 534"/>
                  <a:gd name="T174" fmla="*/ 1243 h 1243"/>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534" h="1243">
                    <a:moveTo>
                      <a:pt x="534" y="1243"/>
                    </a:moveTo>
                    <a:lnTo>
                      <a:pt x="530" y="1227"/>
                    </a:lnTo>
                    <a:lnTo>
                      <a:pt x="518" y="1188"/>
                    </a:lnTo>
                    <a:lnTo>
                      <a:pt x="500" y="1147"/>
                    </a:lnTo>
                    <a:lnTo>
                      <a:pt x="483" y="1119"/>
                    </a:lnTo>
                    <a:lnTo>
                      <a:pt x="264" y="914"/>
                    </a:lnTo>
                    <a:lnTo>
                      <a:pt x="266" y="906"/>
                    </a:lnTo>
                    <a:lnTo>
                      <a:pt x="266" y="900"/>
                    </a:lnTo>
                    <a:lnTo>
                      <a:pt x="266" y="894"/>
                    </a:lnTo>
                    <a:lnTo>
                      <a:pt x="264" y="887"/>
                    </a:lnTo>
                    <a:lnTo>
                      <a:pt x="260" y="871"/>
                    </a:lnTo>
                    <a:lnTo>
                      <a:pt x="256" y="857"/>
                    </a:lnTo>
                    <a:lnTo>
                      <a:pt x="248" y="844"/>
                    </a:lnTo>
                    <a:lnTo>
                      <a:pt x="240" y="830"/>
                    </a:lnTo>
                    <a:lnTo>
                      <a:pt x="229" y="820"/>
                    </a:lnTo>
                    <a:lnTo>
                      <a:pt x="217" y="810"/>
                    </a:lnTo>
                    <a:lnTo>
                      <a:pt x="205" y="803"/>
                    </a:lnTo>
                    <a:lnTo>
                      <a:pt x="191" y="797"/>
                    </a:lnTo>
                    <a:lnTo>
                      <a:pt x="111" y="110"/>
                    </a:lnTo>
                    <a:lnTo>
                      <a:pt x="107" y="96"/>
                    </a:lnTo>
                    <a:lnTo>
                      <a:pt x="98" y="79"/>
                    </a:lnTo>
                    <a:lnTo>
                      <a:pt x="86" y="61"/>
                    </a:lnTo>
                    <a:lnTo>
                      <a:pt x="74" y="44"/>
                    </a:lnTo>
                    <a:lnTo>
                      <a:pt x="60" y="26"/>
                    </a:lnTo>
                    <a:lnTo>
                      <a:pt x="51" y="12"/>
                    </a:lnTo>
                    <a:lnTo>
                      <a:pt x="43" y="4"/>
                    </a:lnTo>
                    <a:lnTo>
                      <a:pt x="39" y="0"/>
                    </a:lnTo>
                    <a:lnTo>
                      <a:pt x="33" y="16"/>
                    </a:lnTo>
                    <a:lnTo>
                      <a:pt x="17" y="51"/>
                    </a:lnTo>
                    <a:lnTo>
                      <a:pt x="4" y="92"/>
                    </a:lnTo>
                    <a:lnTo>
                      <a:pt x="0" y="124"/>
                    </a:lnTo>
                    <a:lnTo>
                      <a:pt x="80" y="818"/>
                    </a:lnTo>
                    <a:lnTo>
                      <a:pt x="62" y="838"/>
                    </a:lnTo>
                    <a:lnTo>
                      <a:pt x="51" y="861"/>
                    </a:lnTo>
                    <a:lnTo>
                      <a:pt x="43" y="887"/>
                    </a:lnTo>
                    <a:lnTo>
                      <a:pt x="43" y="916"/>
                    </a:lnTo>
                    <a:lnTo>
                      <a:pt x="49" y="937"/>
                    </a:lnTo>
                    <a:lnTo>
                      <a:pt x="56" y="957"/>
                    </a:lnTo>
                    <a:lnTo>
                      <a:pt x="70" y="975"/>
                    </a:lnTo>
                    <a:lnTo>
                      <a:pt x="86" y="990"/>
                    </a:lnTo>
                    <a:lnTo>
                      <a:pt x="103" y="1000"/>
                    </a:lnTo>
                    <a:lnTo>
                      <a:pt x="123" y="1008"/>
                    </a:lnTo>
                    <a:lnTo>
                      <a:pt x="146" y="1012"/>
                    </a:lnTo>
                    <a:lnTo>
                      <a:pt x="168" y="1012"/>
                    </a:lnTo>
                    <a:lnTo>
                      <a:pt x="176" y="1010"/>
                    </a:lnTo>
                    <a:lnTo>
                      <a:pt x="182" y="1008"/>
                    </a:lnTo>
                    <a:lnTo>
                      <a:pt x="189" y="1006"/>
                    </a:lnTo>
                    <a:lnTo>
                      <a:pt x="195" y="1004"/>
                    </a:lnTo>
                    <a:lnTo>
                      <a:pt x="407" y="1202"/>
                    </a:lnTo>
                    <a:lnTo>
                      <a:pt x="418" y="1209"/>
                    </a:lnTo>
                    <a:lnTo>
                      <a:pt x="436" y="1217"/>
                    </a:lnTo>
                    <a:lnTo>
                      <a:pt x="457" y="1223"/>
                    </a:lnTo>
                    <a:lnTo>
                      <a:pt x="479" y="1231"/>
                    </a:lnTo>
                    <a:lnTo>
                      <a:pt x="500" y="1235"/>
                    </a:lnTo>
                    <a:lnTo>
                      <a:pt x="518" y="1239"/>
                    </a:lnTo>
                    <a:lnTo>
                      <a:pt x="530" y="1243"/>
                    </a:lnTo>
                    <a:lnTo>
                      <a:pt x="534" y="1243"/>
                    </a:lnTo>
                    <a:close/>
                  </a:path>
                </a:pathLst>
              </a:custGeom>
              <a:solidFill>
                <a:schemeClr val="tx1"/>
              </a:solidFill>
              <a:ln w="9525">
                <a:solidFill>
                  <a:schemeClr val="bg1"/>
                </a:solidFill>
                <a:round/>
                <a:headEnd/>
                <a:tailEnd/>
              </a:ln>
            </p:spPr>
            <p:txBody>
              <a:bodyPr/>
              <a:lstStyle/>
              <a:p>
                <a:endParaRPr lang="en-US"/>
              </a:p>
            </p:txBody>
          </p:sp>
          <p:sp>
            <p:nvSpPr>
              <p:cNvPr id="15417" name="Freeform 86"/>
              <p:cNvSpPr>
                <a:spLocks/>
              </p:cNvSpPr>
              <p:nvPr/>
            </p:nvSpPr>
            <p:spPr bwMode="auto">
              <a:xfrm>
                <a:off x="3450" y="2344"/>
                <a:ext cx="31" cy="30"/>
              </a:xfrm>
              <a:custGeom>
                <a:avLst/>
                <a:gdLst>
                  <a:gd name="T0" fmla="*/ 0 w 172"/>
                  <a:gd name="T1" fmla="*/ 0 h 170"/>
                  <a:gd name="T2" fmla="*/ 0 w 172"/>
                  <a:gd name="T3" fmla="*/ 0 h 170"/>
                  <a:gd name="T4" fmla="*/ 0 w 172"/>
                  <a:gd name="T5" fmla="*/ 0 h 170"/>
                  <a:gd name="T6" fmla="*/ 0 w 172"/>
                  <a:gd name="T7" fmla="*/ 0 h 170"/>
                  <a:gd name="T8" fmla="*/ 0 w 172"/>
                  <a:gd name="T9" fmla="*/ 0 h 170"/>
                  <a:gd name="T10" fmla="*/ 0 w 172"/>
                  <a:gd name="T11" fmla="*/ 0 h 170"/>
                  <a:gd name="T12" fmla="*/ 0 w 172"/>
                  <a:gd name="T13" fmla="*/ 0 h 170"/>
                  <a:gd name="T14" fmla="*/ 0 w 172"/>
                  <a:gd name="T15" fmla="*/ 0 h 170"/>
                  <a:gd name="T16" fmla="*/ 0 w 172"/>
                  <a:gd name="T17" fmla="*/ 0 h 170"/>
                  <a:gd name="T18" fmla="*/ 0 w 172"/>
                  <a:gd name="T19" fmla="*/ 0 h 170"/>
                  <a:gd name="T20" fmla="*/ 0 w 172"/>
                  <a:gd name="T21" fmla="*/ 0 h 170"/>
                  <a:gd name="T22" fmla="*/ 0 w 172"/>
                  <a:gd name="T23" fmla="*/ 0 h 170"/>
                  <a:gd name="T24" fmla="*/ 0 w 172"/>
                  <a:gd name="T25" fmla="*/ 0 h 170"/>
                  <a:gd name="T26" fmla="*/ 0 w 172"/>
                  <a:gd name="T27" fmla="*/ 0 h 170"/>
                  <a:gd name="T28" fmla="*/ 0 w 172"/>
                  <a:gd name="T29" fmla="*/ 0 h 170"/>
                  <a:gd name="T30" fmla="*/ 0 w 172"/>
                  <a:gd name="T31" fmla="*/ 0 h 170"/>
                  <a:gd name="T32" fmla="*/ 0 w 172"/>
                  <a:gd name="T33" fmla="*/ 0 h 170"/>
                  <a:gd name="T34" fmla="*/ 0 w 172"/>
                  <a:gd name="T35" fmla="*/ 0 h 170"/>
                  <a:gd name="T36" fmla="*/ 0 w 172"/>
                  <a:gd name="T37" fmla="*/ 0 h 170"/>
                  <a:gd name="T38" fmla="*/ 0 w 172"/>
                  <a:gd name="T39" fmla="*/ 0 h 170"/>
                  <a:gd name="T40" fmla="*/ 0 w 172"/>
                  <a:gd name="T41" fmla="*/ 0 h 170"/>
                  <a:gd name="T42" fmla="*/ 0 w 172"/>
                  <a:gd name="T43" fmla="*/ 0 h 170"/>
                  <a:gd name="T44" fmla="*/ 0 w 172"/>
                  <a:gd name="T45" fmla="*/ 0 h 170"/>
                  <a:gd name="T46" fmla="*/ 0 w 172"/>
                  <a:gd name="T47" fmla="*/ 0 h 170"/>
                  <a:gd name="T48" fmla="*/ 0 w 172"/>
                  <a:gd name="T49" fmla="*/ 0 h 170"/>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72"/>
                  <a:gd name="T76" fmla="*/ 0 h 170"/>
                  <a:gd name="T77" fmla="*/ 172 w 172"/>
                  <a:gd name="T78" fmla="*/ 170 h 170"/>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72" h="170">
                    <a:moveTo>
                      <a:pt x="129" y="158"/>
                    </a:moveTo>
                    <a:lnTo>
                      <a:pt x="154" y="137"/>
                    </a:lnTo>
                    <a:lnTo>
                      <a:pt x="168" y="107"/>
                    </a:lnTo>
                    <a:lnTo>
                      <a:pt x="172" y="74"/>
                    </a:lnTo>
                    <a:lnTo>
                      <a:pt x="160" y="43"/>
                    </a:lnTo>
                    <a:lnTo>
                      <a:pt x="150" y="29"/>
                    </a:lnTo>
                    <a:lnTo>
                      <a:pt x="139" y="17"/>
                    </a:lnTo>
                    <a:lnTo>
                      <a:pt x="123" y="10"/>
                    </a:lnTo>
                    <a:lnTo>
                      <a:pt x="107" y="4"/>
                    </a:lnTo>
                    <a:lnTo>
                      <a:pt x="92" y="0"/>
                    </a:lnTo>
                    <a:lnTo>
                      <a:pt x="76" y="0"/>
                    </a:lnTo>
                    <a:lnTo>
                      <a:pt x="58" y="4"/>
                    </a:lnTo>
                    <a:lnTo>
                      <a:pt x="43" y="12"/>
                    </a:lnTo>
                    <a:lnTo>
                      <a:pt x="17" y="33"/>
                    </a:lnTo>
                    <a:lnTo>
                      <a:pt x="4" y="62"/>
                    </a:lnTo>
                    <a:lnTo>
                      <a:pt x="0" y="96"/>
                    </a:lnTo>
                    <a:lnTo>
                      <a:pt x="11" y="127"/>
                    </a:lnTo>
                    <a:lnTo>
                      <a:pt x="21" y="141"/>
                    </a:lnTo>
                    <a:lnTo>
                      <a:pt x="33" y="152"/>
                    </a:lnTo>
                    <a:lnTo>
                      <a:pt x="49" y="160"/>
                    </a:lnTo>
                    <a:lnTo>
                      <a:pt x="64" y="166"/>
                    </a:lnTo>
                    <a:lnTo>
                      <a:pt x="80" y="170"/>
                    </a:lnTo>
                    <a:lnTo>
                      <a:pt x="96" y="170"/>
                    </a:lnTo>
                    <a:lnTo>
                      <a:pt x="113" y="166"/>
                    </a:lnTo>
                    <a:lnTo>
                      <a:pt x="129" y="158"/>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418" name="Freeform 87"/>
              <p:cNvSpPr>
                <a:spLocks/>
              </p:cNvSpPr>
              <p:nvPr/>
            </p:nvSpPr>
            <p:spPr bwMode="auto">
              <a:xfrm>
                <a:off x="3399" y="2393"/>
                <a:ext cx="31" cy="30"/>
              </a:xfrm>
              <a:custGeom>
                <a:avLst/>
                <a:gdLst>
                  <a:gd name="T0" fmla="*/ 0 w 172"/>
                  <a:gd name="T1" fmla="*/ 0 h 172"/>
                  <a:gd name="T2" fmla="*/ 0 w 172"/>
                  <a:gd name="T3" fmla="*/ 0 h 172"/>
                  <a:gd name="T4" fmla="*/ 0 w 172"/>
                  <a:gd name="T5" fmla="*/ 0 h 172"/>
                  <a:gd name="T6" fmla="*/ 0 w 172"/>
                  <a:gd name="T7" fmla="*/ 0 h 172"/>
                  <a:gd name="T8" fmla="*/ 0 w 172"/>
                  <a:gd name="T9" fmla="*/ 0 h 172"/>
                  <a:gd name="T10" fmla="*/ 0 w 172"/>
                  <a:gd name="T11" fmla="*/ 0 h 172"/>
                  <a:gd name="T12" fmla="*/ 0 w 172"/>
                  <a:gd name="T13" fmla="*/ 0 h 172"/>
                  <a:gd name="T14" fmla="*/ 0 w 172"/>
                  <a:gd name="T15" fmla="*/ 0 h 172"/>
                  <a:gd name="T16" fmla="*/ 0 w 172"/>
                  <a:gd name="T17" fmla="*/ 0 h 172"/>
                  <a:gd name="T18" fmla="*/ 0 w 172"/>
                  <a:gd name="T19" fmla="*/ 0 h 172"/>
                  <a:gd name="T20" fmla="*/ 0 w 172"/>
                  <a:gd name="T21" fmla="*/ 0 h 172"/>
                  <a:gd name="T22" fmla="*/ 0 w 172"/>
                  <a:gd name="T23" fmla="*/ 0 h 172"/>
                  <a:gd name="T24" fmla="*/ 0 w 172"/>
                  <a:gd name="T25" fmla="*/ 0 h 172"/>
                  <a:gd name="T26" fmla="*/ 0 w 172"/>
                  <a:gd name="T27" fmla="*/ 0 h 172"/>
                  <a:gd name="T28" fmla="*/ 0 w 172"/>
                  <a:gd name="T29" fmla="*/ 0 h 172"/>
                  <a:gd name="T30" fmla="*/ 0 w 172"/>
                  <a:gd name="T31" fmla="*/ 0 h 172"/>
                  <a:gd name="T32" fmla="*/ 0 w 172"/>
                  <a:gd name="T33" fmla="*/ 0 h 172"/>
                  <a:gd name="T34" fmla="*/ 0 w 172"/>
                  <a:gd name="T35" fmla="*/ 0 h 172"/>
                  <a:gd name="T36" fmla="*/ 0 w 172"/>
                  <a:gd name="T37" fmla="*/ 0 h 172"/>
                  <a:gd name="T38" fmla="*/ 0 w 172"/>
                  <a:gd name="T39" fmla="*/ 0 h 172"/>
                  <a:gd name="T40" fmla="*/ 0 w 172"/>
                  <a:gd name="T41" fmla="*/ 0 h 172"/>
                  <a:gd name="T42" fmla="*/ 0 w 172"/>
                  <a:gd name="T43" fmla="*/ 0 h 172"/>
                  <a:gd name="T44" fmla="*/ 0 w 172"/>
                  <a:gd name="T45" fmla="*/ 0 h 172"/>
                  <a:gd name="T46" fmla="*/ 0 w 172"/>
                  <a:gd name="T47" fmla="*/ 0 h 172"/>
                  <a:gd name="T48" fmla="*/ 0 w 172"/>
                  <a:gd name="T49" fmla="*/ 0 h 17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72"/>
                  <a:gd name="T76" fmla="*/ 0 h 172"/>
                  <a:gd name="T77" fmla="*/ 172 w 172"/>
                  <a:gd name="T78" fmla="*/ 172 h 17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72" h="172">
                    <a:moveTo>
                      <a:pt x="160" y="129"/>
                    </a:moveTo>
                    <a:lnTo>
                      <a:pt x="172" y="96"/>
                    </a:lnTo>
                    <a:lnTo>
                      <a:pt x="168" y="64"/>
                    </a:lnTo>
                    <a:lnTo>
                      <a:pt x="155" y="33"/>
                    </a:lnTo>
                    <a:lnTo>
                      <a:pt x="129" y="11"/>
                    </a:lnTo>
                    <a:lnTo>
                      <a:pt x="114" y="4"/>
                    </a:lnTo>
                    <a:lnTo>
                      <a:pt x="96" y="0"/>
                    </a:lnTo>
                    <a:lnTo>
                      <a:pt x="80" y="0"/>
                    </a:lnTo>
                    <a:lnTo>
                      <a:pt x="65" y="4"/>
                    </a:lnTo>
                    <a:lnTo>
                      <a:pt x="49" y="10"/>
                    </a:lnTo>
                    <a:lnTo>
                      <a:pt x="33" y="17"/>
                    </a:lnTo>
                    <a:lnTo>
                      <a:pt x="22" y="29"/>
                    </a:lnTo>
                    <a:lnTo>
                      <a:pt x="12" y="43"/>
                    </a:lnTo>
                    <a:lnTo>
                      <a:pt x="0" y="76"/>
                    </a:lnTo>
                    <a:lnTo>
                      <a:pt x="4" y="107"/>
                    </a:lnTo>
                    <a:lnTo>
                      <a:pt x="18" y="139"/>
                    </a:lnTo>
                    <a:lnTo>
                      <a:pt x="43" y="160"/>
                    </a:lnTo>
                    <a:lnTo>
                      <a:pt x="59" y="168"/>
                    </a:lnTo>
                    <a:lnTo>
                      <a:pt x="76" y="172"/>
                    </a:lnTo>
                    <a:lnTo>
                      <a:pt x="92" y="172"/>
                    </a:lnTo>
                    <a:lnTo>
                      <a:pt x="108" y="168"/>
                    </a:lnTo>
                    <a:lnTo>
                      <a:pt x="123" y="162"/>
                    </a:lnTo>
                    <a:lnTo>
                      <a:pt x="139" y="154"/>
                    </a:lnTo>
                    <a:lnTo>
                      <a:pt x="151" y="143"/>
                    </a:lnTo>
                    <a:lnTo>
                      <a:pt x="160" y="129"/>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419" name="Freeform 88"/>
              <p:cNvSpPr>
                <a:spLocks/>
              </p:cNvSpPr>
              <p:nvPr/>
            </p:nvSpPr>
            <p:spPr bwMode="auto">
              <a:xfrm>
                <a:off x="3379" y="2461"/>
                <a:ext cx="30" cy="31"/>
              </a:xfrm>
              <a:custGeom>
                <a:avLst/>
                <a:gdLst>
                  <a:gd name="T0" fmla="*/ 0 w 172"/>
                  <a:gd name="T1" fmla="*/ 0 h 170"/>
                  <a:gd name="T2" fmla="*/ 0 w 172"/>
                  <a:gd name="T3" fmla="*/ 0 h 170"/>
                  <a:gd name="T4" fmla="*/ 0 w 172"/>
                  <a:gd name="T5" fmla="*/ 0 h 170"/>
                  <a:gd name="T6" fmla="*/ 0 w 172"/>
                  <a:gd name="T7" fmla="*/ 0 h 170"/>
                  <a:gd name="T8" fmla="*/ 0 w 172"/>
                  <a:gd name="T9" fmla="*/ 0 h 170"/>
                  <a:gd name="T10" fmla="*/ 0 w 172"/>
                  <a:gd name="T11" fmla="*/ 0 h 170"/>
                  <a:gd name="T12" fmla="*/ 0 w 172"/>
                  <a:gd name="T13" fmla="*/ 0 h 170"/>
                  <a:gd name="T14" fmla="*/ 0 w 172"/>
                  <a:gd name="T15" fmla="*/ 0 h 170"/>
                  <a:gd name="T16" fmla="*/ 0 w 172"/>
                  <a:gd name="T17" fmla="*/ 0 h 170"/>
                  <a:gd name="T18" fmla="*/ 0 w 172"/>
                  <a:gd name="T19" fmla="*/ 0 h 170"/>
                  <a:gd name="T20" fmla="*/ 0 w 172"/>
                  <a:gd name="T21" fmla="*/ 0 h 170"/>
                  <a:gd name="T22" fmla="*/ 0 w 172"/>
                  <a:gd name="T23" fmla="*/ 0 h 170"/>
                  <a:gd name="T24" fmla="*/ 0 w 172"/>
                  <a:gd name="T25" fmla="*/ 0 h 170"/>
                  <a:gd name="T26" fmla="*/ 0 w 172"/>
                  <a:gd name="T27" fmla="*/ 0 h 170"/>
                  <a:gd name="T28" fmla="*/ 0 w 172"/>
                  <a:gd name="T29" fmla="*/ 0 h 170"/>
                  <a:gd name="T30" fmla="*/ 0 w 172"/>
                  <a:gd name="T31" fmla="*/ 0 h 170"/>
                  <a:gd name="T32" fmla="*/ 0 w 172"/>
                  <a:gd name="T33" fmla="*/ 0 h 170"/>
                  <a:gd name="T34" fmla="*/ 0 w 172"/>
                  <a:gd name="T35" fmla="*/ 0 h 170"/>
                  <a:gd name="T36" fmla="*/ 0 w 172"/>
                  <a:gd name="T37" fmla="*/ 0 h 170"/>
                  <a:gd name="T38" fmla="*/ 0 w 172"/>
                  <a:gd name="T39" fmla="*/ 0 h 170"/>
                  <a:gd name="T40" fmla="*/ 0 w 172"/>
                  <a:gd name="T41" fmla="*/ 0 h 170"/>
                  <a:gd name="T42" fmla="*/ 0 w 172"/>
                  <a:gd name="T43" fmla="*/ 0 h 170"/>
                  <a:gd name="T44" fmla="*/ 0 w 172"/>
                  <a:gd name="T45" fmla="*/ 0 h 170"/>
                  <a:gd name="T46" fmla="*/ 0 w 172"/>
                  <a:gd name="T47" fmla="*/ 0 h 170"/>
                  <a:gd name="T48" fmla="*/ 0 w 172"/>
                  <a:gd name="T49" fmla="*/ 0 h 170"/>
                  <a:gd name="T50" fmla="*/ 0 w 172"/>
                  <a:gd name="T51" fmla="*/ 0 h 170"/>
                  <a:gd name="T52" fmla="*/ 0 w 172"/>
                  <a:gd name="T53" fmla="*/ 0 h 170"/>
                  <a:gd name="T54" fmla="*/ 0 w 172"/>
                  <a:gd name="T55" fmla="*/ 0 h 170"/>
                  <a:gd name="T56" fmla="*/ 0 w 172"/>
                  <a:gd name="T57" fmla="*/ 0 h 170"/>
                  <a:gd name="T58" fmla="*/ 0 w 172"/>
                  <a:gd name="T59" fmla="*/ 0 h 170"/>
                  <a:gd name="T60" fmla="*/ 0 w 172"/>
                  <a:gd name="T61" fmla="*/ 0 h 170"/>
                  <a:gd name="T62" fmla="*/ 0 w 172"/>
                  <a:gd name="T63" fmla="*/ 0 h 170"/>
                  <a:gd name="T64" fmla="*/ 0 w 172"/>
                  <a:gd name="T65" fmla="*/ 0 h 17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72"/>
                  <a:gd name="T100" fmla="*/ 0 h 170"/>
                  <a:gd name="T101" fmla="*/ 172 w 172"/>
                  <a:gd name="T102" fmla="*/ 170 h 17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72" h="170">
                    <a:moveTo>
                      <a:pt x="172" y="84"/>
                    </a:moveTo>
                    <a:lnTo>
                      <a:pt x="170" y="67"/>
                    </a:lnTo>
                    <a:lnTo>
                      <a:pt x="166" y="51"/>
                    </a:lnTo>
                    <a:lnTo>
                      <a:pt x="156" y="37"/>
                    </a:lnTo>
                    <a:lnTo>
                      <a:pt x="146" y="24"/>
                    </a:lnTo>
                    <a:lnTo>
                      <a:pt x="133" y="14"/>
                    </a:lnTo>
                    <a:lnTo>
                      <a:pt x="119" y="6"/>
                    </a:lnTo>
                    <a:lnTo>
                      <a:pt x="103" y="2"/>
                    </a:lnTo>
                    <a:lnTo>
                      <a:pt x="86" y="0"/>
                    </a:lnTo>
                    <a:lnTo>
                      <a:pt x="68" y="2"/>
                    </a:lnTo>
                    <a:lnTo>
                      <a:pt x="52" y="6"/>
                    </a:lnTo>
                    <a:lnTo>
                      <a:pt x="39" y="14"/>
                    </a:lnTo>
                    <a:lnTo>
                      <a:pt x="25" y="24"/>
                    </a:lnTo>
                    <a:lnTo>
                      <a:pt x="15" y="37"/>
                    </a:lnTo>
                    <a:lnTo>
                      <a:pt x="7" y="51"/>
                    </a:lnTo>
                    <a:lnTo>
                      <a:pt x="2" y="67"/>
                    </a:lnTo>
                    <a:lnTo>
                      <a:pt x="0" y="84"/>
                    </a:lnTo>
                    <a:lnTo>
                      <a:pt x="2" y="102"/>
                    </a:lnTo>
                    <a:lnTo>
                      <a:pt x="7" y="118"/>
                    </a:lnTo>
                    <a:lnTo>
                      <a:pt x="15" y="133"/>
                    </a:lnTo>
                    <a:lnTo>
                      <a:pt x="25" y="145"/>
                    </a:lnTo>
                    <a:lnTo>
                      <a:pt x="39" y="157"/>
                    </a:lnTo>
                    <a:lnTo>
                      <a:pt x="52" y="165"/>
                    </a:lnTo>
                    <a:lnTo>
                      <a:pt x="68" y="168"/>
                    </a:lnTo>
                    <a:lnTo>
                      <a:pt x="86" y="170"/>
                    </a:lnTo>
                    <a:lnTo>
                      <a:pt x="103" y="168"/>
                    </a:lnTo>
                    <a:lnTo>
                      <a:pt x="119" y="165"/>
                    </a:lnTo>
                    <a:lnTo>
                      <a:pt x="133" y="157"/>
                    </a:lnTo>
                    <a:lnTo>
                      <a:pt x="146" y="145"/>
                    </a:lnTo>
                    <a:lnTo>
                      <a:pt x="156" y="133"/>
                    </a:lnTo>
                    <a:lnTo>
                      <a:pt x="166" y="118"/>
                    </a:lnTo>
                    <a:lnTo>
                      <a:pt x="170" y="102"/>
                    </a:lnTo>
                    <a:lnTo>
                      <a:pt x="172" y="84"/>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420" name="Freeform 89"/>
              <p:cNvSpPr>
                <a:spLocks/>
              </p:cNvSpPr>
              <p:nvPr/>
            </p:nvSpPr>
            <p:spPr bwMode="auto">
              <a:xfrm>
                <a:off x="3395" y="2530"/>
                <a:ext cx="31" cy="31"/>
              </a:xfrm>
              <a:custGeom>
                <a:avLst/>
                <a:gdLst>
                  <a:gd name="T0" fmla="*/ 0 w 171"/>
                  <a:gd name="T1" fmla="*/ 0 h 170"/>
                  <a:gd name="T2" fmla="*/ 0 w 171"/>
                  <a:gd name="T3" fmla="*/ 0 h 170"/>
                  <a:gd name="T4" fmla="*/ 0 w 171"/>
                  <a:gd name="T5" fmla="*/ 0 h 170"/>
                  <a:gd name="T6" fmla="*/ 0 w 171"/>
                  <a:gd name="T7" fmla="*/ 0 h 170"/>
                  <a:gd name="T8" fmla="*/ 0 w 171"/>
                  <a:gd name="T9" fmla="*/ 0 h 170"/>
                  <a:gd name="T10" fmla="*/ 0 w 171"/>
                  <a:gd name="T11" fmla="*/ 0 h 170"/>
                  <a:gd name="T12" fmla="*/ 0 w 171"/>
                  <a:gd name="T13" fmla="*/ 0 h 170"/>
                  <a:gd name="T14" fmla="*/ 0 w 171"/>
                  <a:gd name="T15" fmla="*/ 0 h 170"/>
                  <a:gd name="T16" fmla="*/ 0 w 171"/>
                  <a:gd name="T17" fmla="*/ 0 h 170"/>
                  <a:gd name="T18" fmla="*/ 0 w 171"/>
                  <a:gd name="T19" fmla="*/ 0 h 170"/>
                  <a:gd name="T20" fmla="*/ 0 w 171"/>
                  <a:gd name="T21" fmla="*/ 0 h 170"/>
                  <a:gd name="T22" fmla="*/ 0 w 171"/>
                  <a:gd name="T23" fmla="*/ 0 h 170"/>
                  <a:gd name="T24" fmla="*/ 0 w 171"/>
                  <a:gd name="T25" fmla="*/ 0 h 170"/>
                  <a:gd name="T26" fmla="*/ 0 w 171"/>
                  <a:gd name="T27" fmla="*/ 0 h 170"/>
                  <a:gd name="T28" fmla="*/ 0 w 171"/>
                  <a:gd name="T29" fmla="*/ 0 h 170"/>
                  <a:gd name="T30" fmla="*/ 0 w 171"/>
                  <a:gd name="T31" fmla="*/ 0 h 170"/>
                  <a:gd name="T32" fmla="*/ 0 w 171"/>
                  <a:gd name="T33" fmla="*/ 0 h 170"/>
                  <a:gd name="T34" fmla="*/ 0 w 171"/>
                  <a:gd name="T35" fmla="*/ 0 h 170"/>
                  <a:gd name="T36" fmla="*/ 0 w 171"/>
                  <a:gd name="T37" fmla="*/ 0 h 170"/>
                  <a:gd name="T38" fmla="*/ 0 w 171"/>
                  <a:gd name="T39" fmla="*/ 0 h 170"/>
                  <a:gd name="T40" fmla="*/ 0 w 171"/>
                  <a:gd name="T41" fmla="*/ 0 h 170"/>
                  <a:gd name="T42" fmla="*/ 0 w 171"/>
                  <a:gd name="T43" fmla="*/ 0 h 170"/>
                  <a:gd name="T44" fmla="*/ 0 w 171"/>
                  <a:gd name="T45" fmla="*/ 0 h 170"/>
                  <a:gd name="T46" fmla="*/ 0 w 171"/>
                  <a:gd name="T47" fmla="*/ 0 h 170"/>
                  <a:gd name="T48" fmla="*/ 0 w 171"/>
                  <a:gd name="T49" fmla="*/ 0 h 170"/>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71"/>
                  <a:gd name="T76" fmla="*/ 0 h 170"/>
                  <a:gd name="T77" fmla="*/ 171 w 171"/>
                  <a:gd name="T78" fmla="*/ 170 h 170"/>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71" h="170">
                    <a:moveTo>
                      <a:pt x="159" y="43"/>
                    </a:moveTo>
                    <a:lnTo>
                      <a:pt x="149" y="29"/>
                    </a:lnTo>
                    <a:lnTo>
                      <a:pt x="137" y="17"/>
                    </a:lnTo>
                    <a:lnTo>
                      <a:pt x="122" y="9"/>
                    </a:lnTo>
                    <a:lnTo>
                      <a:pt x="106" y="4"/>
                    </a:lnTo>
                    <a:lnTo>
                      <a:pt x="90" y="0"/>
                    </a:lnTo>
                    <a:lnTo>
                      <a:pt x="75" y="0"/>
                    </a:lnTo>
                    <a:lnTo>
                      <a:pt x="57" y="4"/>
                    </a:lnTo>
                    <a:lnTo>
                      <a:pt x="42" y="11"/>
                    </a:lnTo>
                    <a:lnTo>
                      <a:pt x="16" y="33"/>
                    </a:lnTo>
                    <a:lnTo>
                      <a:pt x="2" y="62"/>
                    </a:lnTo>
                    <a:lnTo>
                      <a:pt x="0" y="96"/>
                    </a:lnTo>
                    <a:lnTo>
                      <a:pt x="10" y="127"/>
                    </a:lnTo>
                    <a:lnTo>
                      <a:pt x="20" y="140"/>
                    </a:lnTo>
                    <a:lnTo>
                      <a:pt x="34" y="152"/>
                    </a:lnTo>
                    <a:lnTo>
                      <a:pt x="47" y="162"/>
                    </a:lnTo>
                    <a:lnTo>
                      <a:pt x="63" y="168"/>
                    </a:lnTo>
                    <a:lnTo>
                      <a:pt x="79" y="170"/>
                    </a:lnTo>
                    <a:lnTo>
                      <a:pt x="96" y="170"/>
                    </a:lnTo>
                    <a:lnTo>
                      <a:pt x="112" y="168"/>
                    </a:lnTo>
                    <a:lnTo>
                      <a:pt x="128" y="160"/>
                    </a:lnTo>
                    <a:lnTo>
                      <a:pt x="153" y="137"/>
                    </a:lnTo>
                    <a:lnTo>
                      <a:pt x="167" y="107"/>
                    </a:lnTo>
                    <a:lnTo>
                      <a:pt x="171" y="74"/>
                    </a:lnTo>
                    <a:lnTo>
                      <a:pt x="159" y="43"/>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421" name="Freeform 90"/>
              <p:cNvSpPr>
                <a:spLocks/>
              </p:cNvSpPr>
              <p:nvPr/>
            </p:nvSpPr>
            <p:spPr bwMode="auto">
              <a:xfrm>
                <a:off x="3445" y="2582"/>
                <a:ext cx="30" cy="31"/>
              </a:xfrm>
              <a:custGeom>
                <a:avLst/>
                <a:gdLst>
                  <a:gd name="T0" fmla="*/ 0 w 171"/>
                  <a:gd name="T1" fmla="*/ 0 h 172"/>
                  <a:gd name="T2" fmla="*/ 0 w 171"/>
                  <a:gd name="T3" fmla="*/ 0 h 172"/>
                  <a:gd name="T4" fmla="*/ 0 w 171"/>
                  <a:gd name="T5" fmla="*/ 0 h 172"/>
                  <a:gd name="T6" fmla="*/ 0 w 171"/>
                  <a:gd name="T7" fmla="*/ 0 h 172"/>
                  <a:gd name="T8" fmla="*/ 0 w 171"/>
                  <a:gd name="T9" fmla="*/ 0 h 172"/>
                  <a:gd name="T10" fmla="*/ 0 w 171"/>
                  <a:gd name="T11" fmla="*/ 0 h 172"/>
                  <a:gd name="T12" fmla="*/ 0 w 171"/>
                  <a:gd name="T13" fmla="*/ 0 h 172"/>
                  <a:gd name="T14" fmla="*/ 0 w 171"/>
                  <a:gd name="T15" fmla="*/ 0 h 172"/>
                  <a:gd name="T16" fmla="*/ 0 w 171"/>
                  <a:gd name="T17" fmla="*/ 0 h 172"/>
                  <a:gd name="T18" fmla="*/ 0 w 171"/>
                  <a:gd name="T19" fmla="*/ 0 h 172"/>
                  <a:gd name="T20" fmla="*/ 0 w 171"/>
                  <a:gd name="T21" fmla="*/ 0 h 172"/>
                  <a:gd name="T22" fmla="*/ 0 w 171"/>
                  <a:gd name="T23" fmla="*/ 0 h 172"/>
                  <a:gd name="T24" fmla="*/ 0 w 171"/>
                  <a:gd name="T25" fmla="*/ 0 h 172"/>
                  <a:gd name="T26" fmla="*/ 0 w 171"/>
                  <a:gd name="T27" fmla="*/ 0 h 172"/>
                  <a:gd name="T28" fmla="*/ 0 w 171"/>
                  <a:gd name="T29" fmla="*/ 0 h 172"/>
                  <a:gd name="T30" fmla="*/ 0 w 171"/>
                  <a:gd name="T31" fmla="*/ 0 h 172"/>
                  <a:gd name="T32" fmla="*/ 0 w 171"/>
                  <a:gd name="T33" fmla="*/ 0 h 172"/>
                  <a:gd name="T34" fmla="*/ 0 w 171"/>
                  <a:gd name="T35" fmla="*/ 0 h 172"/>
                  <a:gd name="T36" fmla="*/ 0 w 171"/>
                  <a:gd name="T37" fmla="*/ 0 h 172"/>
                  <a:gd name="T38" fmla="*/ 0 w 171"/>
                  <a:gd name="T39" fmla="*/ 0 h 172"/>
                  <a:gd name="T40" fmla="*/ 0 w 171"/>
                  <a:gd name="T41" fmla="*/ 0 h 172"/>
                  <a:gd name="T42" fmla="*/ 0 w 171"/>
                  <a:gd name="T43" fmla="*/ 0 h 172"/>
                  <a:gd name="T44" fmla="*/ 0 w 171"/>
                  <a:gd name="T45" fmla="*/ 0 h 172"/>
                  <a:gd name="T46" fmla="*/ 0 w 171"/>
                  <a:gd name="T47" fmla="*/ 0 h 172"/>
                  <a:gd name="T48" fmla="*/ 0 w 171"/>
                  <a:gd name="T49" fmla="*/ 0 h 17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71"/>
                  <a:gd name="T76" fmla="*/ 0 h 172"/>
                  <a:gd name="T77" fmla="*/ 171 w 171"/>
                  <a:gd name="T78" fmla="*/ 172 h 17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71" h="172">
                    <a:moveTo>
                      <a:pt x="129" y="12"/>
                    </a:moveTo>
                    <a:lnTo>
                      <a:pt x="114" y="4"/>
                    </a:lnTo>
                    <a:lnTo>
                      <a:pt x="96" y="0"/>
                    </a:lnTo>
                    <a:lnTo>
                      <a:pt x="81" y="0"/>
                    </a:lnTo>
                    <a:lnTo>
                      <a:pt x="65" y="4"/>
                    </a:lnTo>
                    <a:lnTo>
                      <a:pt x="49" y="10"/>
                    </a:lnTo>
                    <a:lnTo>
                      <a:pt x="34" y="18"/>
                    </a:lnTo>
                    <a:lnTo>
                      <a:pt x="22" y="30"/>
                    </a:lnTo>
                    <a:lnTo>
                      <a:pt x="12" y="43"/>
                    </a:lnTo>
                    <a:lnTo>
                      <a:pt x="0" y="77"/>
                    </a:lnTo>
                    <a:lnTo>
                      <a:pt x="4" y="108"/>
                    </a:lnTo>
                    <a:lnTo>
                      <a:pt x="18" y="139"/>
                    </a:lnTo>
                    <a:lnTo>
                      <a:pt x="43" y="161"/>
                    </a:lnTo>
                    <a:lnTo>
                      <a:pt x="59" y="168"/>
                    </a:lnTo>
                    <a:lnTo>
                      <a:pt x="75" y="172"/>
                    </a:lnTo>
                    <a:lnTo>
                      <a:pt x="92" y="172"/>
                    </a:lnTo>
                    <a:lnTo>
                      <a:pt x="108" y="168"/>
                    </a:lnTo>
                    <a:lnTo>
                      <a:pt x="124" y="163"/>
                    </a:lnTo>
                    <a:lnTo>
                      <a:pt x="137" y="155"/>
                    </a:lnTo>
                    <a:lnTo>
                      <a:pt x="151" y="143"/>
                    </a:lnTo>
                    <a:lnTo>
                      <a:pt x="161" y="129"/>
                    </a:lnTo>
                    <a:lnTo>
                      <a:pt x="171" y="96"/>
                    </a:lnTo>
                    <a:lnTo>
                      <a:pt x="169" y="65"/>
                    </a:lnTo>
                    <a:lnTo>
                      <a:pt x="155" y="34"/>
                    </a:lnTo>
                    <a:lnTo>
                      <a:pt x="129" y="12"/>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422" name="Freeform 91"/>
              <p:cNvSpPr>
                <a:spLocks/>
              </p:cNvSpPr>
              <p:nvPr/>
            </p:nvSpPr>
            <p:spPr bwMode="auto">
              <a:xfrm>
                <a:off x="3512" y="2602"/>
                <a:ext cx="32" cy="30"/>
              </a:xfrm>
              <a:custGeom>
                <a:avLst/>
                <a:gdLst>
                  <a:gd name="T0" fmla="*/ 0 w 170"/>
                  <a:gd name="T1" fmla="*/ 0 h 170"/>
                  <a:gd name="T2" fmla="*/ 0 w 170"/>
                  <a:gd name="T3" fmla="*/ 0 h 170"/>
                  <a:gd name="T4" fmla="*/ 0 w 170"/>
                  <a:gd name="T5" fmla="*/ 0 h 170"/>
                  <a:gd name="T6" fmla="*/ 0 w 170"/>
                  <a:gd name="T7" fmla="*/ 0 h 170"/>
                  <a:gd name="T8" fmla="*/ 0 w 170"/>
                  <a:gd name="T9" fmla="*/ 0 h 170"/>
                  <a:gd name="T10" fmla="*/ 0 w 170"/>
                  <a:gd name="T11" fmla="*/ 0 h 170"/>
                  <a:gd name="T12" fmla="*/ 0 w 170"/>
                  <a:gd name="T13" fmla="*/ 0 h 170"/>
                  <a:gd name="T14" fmla="*/ 0 w 170"/>
                  <a:gd name="T15" fmla="*/ 0 h 170"/>
                  <a:gd name="T16" fmla="*/ 0 w 170"/>
                  <a:gd name="T17" fmla="*/ 0 h 170"/>
                  <a:gd name="T18" fmla="*/ 0 w 170"/>
                  <a:gd name="T19" fmla="*/ 0 h 170"/>
                  <a:gd name="T20" fmla="*/ 0 w 170"/>
                  <a:gd name="T21" fmla="*/ 0 h 170"/>
                  <a:gd name="T22" fmla="*/ 0 w 170"/>
                  <a:gd name="T23" fmla="*/ 0 h 170"/>
                  <a:gd name="T24" fmla="*/ 0 w 170"/>
                  <a:gd name="T25" fmla="*/ 0 h 170"/>
                  <a:gd name="T26" fmla="*/ 0 w 170"/>
                  <a:gd name="T27" fmla="*/ 0 h 170"/>
                  <a:gd name="T28" fmla="*/ 0 w 170"/>
                  <a:gd name="T29" fmla="*/ 0 h 170"/>
                  <a:gd name="T30" fmla="*/ 0 w 170"/>
                  <a:gd name="T31" fmla="*/ 0 h 170"/>
                  <a:gd name="T32" fmla="*/ 0 w 170"/>
                  <a:gd name="T33" fmla="*/ 0 h 170"/>
                  <a:gd name="T34" fmla="*/ 0 w 170"/>
                  <a:gd name="T35" fmla="*/ 0 h 170"/>
                  <a:gd name="T36" fmla="*/ 0 w 170"/>
                  <a:gd name="T37" fmla="*/ 0 h 170"/>
                  <a:gd name="T38" fmla="*/ 0 w 170"/>
                  <a:gd name="T39" fmla="*/ 0 h 170"/>
                  <a:gd name="T40" fmla="*/ 0 w 170"/>
                  <a:gd name="T41" fmla="*/ 0 h 170"/>
                  <a:gd name="T42" fmla="*/ 0 w 170"/>
                  <a:gd name="T43" fmla="*/ 0 h 170"/>
                  <a:gd name="T44" fmla="*/ 0 w 170"/>
                  <a:gd name="T45" fmla="*/ 0 h 170"/>
                  <a:gd name="T46" fmla="*/ 0 w 170"/>
                  <a:gd name="T47" fmla="*/ 0 h 170"/>
                  <a:gd name="T48" fmla="*/ 0 w 170"/>
                  <a:gd name="T49" fmla="*/ 0 h 170"/>
                  <a:gd name="T50" fmla="*/ 0 w 170"/>
                  <a:gd name="T51" fmla="*/ 0 h 170"/>
                  <a:gd name="T52" fmla="*/ 0 w 170"/>
                  <a:gd name="T53" fmla="*/ 0 h 170"/>
                  <a:gd name="T54" fmla="*/ 0 w 170"/>
                  <a:gd name="T55" fmla="*/ 0 h 170"/>
                  <a:gd name="T56" fmla="*/ 0 w 170"/>
                  <a:gd name="T57" fmla="*/ 0 h 170"/>
                  <a:gd name="T58" fmla="*/ 0 w 170"/>
                  <a:gd name="T59" fmla="*/ 0 h 170"/>
                  <a:gd name="T60" fmla="*/ 0 w 170"/>
                  <a:gd name="T61" fmla="*/ 0 h 170"/>
                  <a:gd name="T62" fmla="*/ 0 w 170"/>
                  <a:gd name="T63" fmla="*/ 0 h 170"/>
                  <a:gd name="T64" fmla="*/ 0 w 170"/>
                  <a:gd name="T65" fmla="*/ 0 h 17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70"/>
                  <a:gd name="T100" fmla="*/ 0 h 170"/>
                  <a:gd name="T101" fmla="*/ 170 w 170"/>
                  <a:gd name="T102" fmla="*/ 170 h 17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70" h="170">
                    <a:moveTo>
                      <a:pt x="84" y="0"/>
                    </a:moveTo>
                    <a:lnTo>
                      <a:pt x="66" y="2"/>
                    </a:lnTo>
                    <a:lnTo>
                      <a:pt x="51" y="6"/>
                    </a:lnTo>
                    <a:lnTo>
                      <a:pt x="37" y="15"/>
                    </a:lnTo>
                    <a:lnTo>
                      <a:pt x="25" y="25"/>
                    </a:lnTo>
                    <a:lnTo>
                      <a:pt x="14" y="39"/>
                    </a:lnTo>
                    <a:lnTo>
                      <a:pt x="6" y="53"/>
                    </a:lnTo>
                    <a:lnTo>
                      <a:pt x="2" y="68"/>
                    </a:lnTo>
                    <a:lnTo>
                      <a:pt x="0" y="86"/>
                    </a:lnTo>
                    <a:lnTo>
                      <a:pt x="2" y="103"/>
                    </a:lnTo>
                    <a:lnTo>
                      <a:pt x="6" y="119"/>
                    </a:lnTo>
                    <a:lnTo>
                      <a:pt x="14" y="133"/>
                    </a:lnTo>
                    <a:lnTo>
                      <a:pt x="25" y="145"/>
                    </a:lnTo>
                    <a:lnTo>
                      <a:pt x="37" y="156"/>
                    </a:lnTo>
                    <a:lnTo>
                      <a:pt x="51" y="164"/>
                    </a:lnTo>
                    <a:lnTo>
                      <a:pt x="66" y="168"/>
                    </a:lnTo>
                    <a:lnTo>
                      <a:pt x="84" y="170"/>
                    </a:lnTo>
                    <a:lnTo>
                      <a:pt x="102" y="168"/>
                    </a:lnTo>
                    <a:lnTo>
                      <a:pt x="117" y="164"/>
                    </a:lnTo>
                    <a:lnTo>
                      <a:pt x="131" y="156"/>
                    </a:lnTo>
                    <a:lnTo>
                      <a:pt x="145" y="145"/>
                    </a:lnTo>
                    <a:lnTo>
                      <a:pt x="154" y="133"/>
                    </a:lnTo>
                    <a:lnTo>
                      <a:pt x="164" y="119"/>
                    </a:lnTo>
                    <a:lnTo>
                      <a:pt x="168" y="103"/>
                    </a:lnTo>
                    <a:lnTo>
                      <a:pt x="170" y="86"/>
                    </a:lnTo>
                    <a:lnTo>
                      <a:pt x="168" y="68"/>
                    </a:lnTo>
                    <a:lnTo>
                      <a:pt x="164" y="53"/>
                    </a:lnTo>
                    <a:lnTo>
                      <a:pt x="154" y="39"/>
                    </a:lnTo>
                    <a:lnTo>
                      <a:pt x="145" y="25"/>
                    </a:lnTo>
                    <a:lnTo>
                      <a:pt x="131" y="15"/>
                    </a:lnTo>
                    <a:lnTo>
                      <a:pt x="117" y="6"/>
                    </a:lnTo>
                    <a:lnTo>
                      <a:pt x="102" y="2"/>
                    </a:lnTo>
                    <a:lnTo>
                      <a:pt x="84"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423" name="Freeform 92"/>
              <p:cNvSpPr>
                <a:spLocks/>
              </p:cNvSpPr>
              <p:nvPr/>
            </p:nvSpPr>
            <p:spPr bwMode="auto">
              <a:xfrm>
                <a:off x="3582" y="2585"/>
                <a:ext cx="30" cy="31"/>
              </a:xfrm>
              <a:custGeom>
                <a:avLst/>
                <a:gdLst>
                  <a:gd name="T0" fmla="*/ 0 w 170"/>
                  <a:gd name="T1" fmla="*/ 0 h 172"/>
                  <a:gd name="T2" fmla="*/ 0 w 170"/>
                  <a:gd name="T3" fmla="*/ 0 h 172"/>
                  <a:gd name="T4" fmla="*/ 0 w 170"/>
                  <a:gd name="T5" fmla="*/ 0 h 172"/>
                  <a:gd name="T6" fmla="*/ 0 w 170"/>
                  <a:gd name="T7" fmla="*/ 0 h 172"/>
                  <a:gd name="T8" fmla="*/ 0 w 170"/>
                  <a:gd name="T9" fmla="*/ 0 h 172"/>
                  <a:gd name="T10" fmla="*/ 0 w 170"/>
                  <a:gd name="T11" fmla="*/ 0 h 172"/>
                  <a:gd name="T12" fmla="*/ 0 w 170"/>
                  <a:gd name="T13" fmla="*/ 0 h 172"/>
                  <a:gd name="T14" fmla="*/ 0 w 170"/>
                  <a:gd name="T15" fmla="*/ 0 h 172"/>
                  <a:gd name="T16" fmla="*/ 0 w 170"/>
                  <a:gd name="T17" fmla="*/ 0 h 172"/>
                  <a:gd name="T18" fmla="*/ 0 w 170"/>
                  <a:gd name="T19" fmla="*/ 0 h 172"/>
                  <a:gd name="T20" fmla="*/ 0 w 170"/>
                  <a:gd name="T21" fmla="*/ 0 h 172"/>
                  <a:gd name="T22" fmla="*/ 0 w 170"/>
                  <a:gd name="T23" fmla="*/ 0 h 172"/>
                  <a:gd name="T24" fmla="*/ 0 w 170"/>
                  <a:gd name="T25" fmla="*/ 0 h 172"/>
                  <a:gd name="T26" fmla="*/ 0 w 170"/>
                  <a:gd name="T27" fmla="*/ 0 h 172"/>
                  <a:gd name="T28" fmla="*/ 0 w 170"/>
                  <a:gd name="T29" fmla="*/ 0 h 172"/>
                  <a:gd name="T30" fmla="*/ 0 w 170"/>
                  <a:gd name="T31" fmla="*/ 0 h 172"/>
                  <a:gd name="T32" fmla="*/ 0 w 170"/>
                  <a:gd name="T33" fmla="*/ 0 h 172"/>
                  <a:gd name="T34" fmla="*/ 0 w 170"/>
                  <a:gd name="T35" fmla="*/ 0 h 172"/>
                  <a:gd name="T36" fmla="*/ 0 w 170"/>
                  <a:gd name="T37" fmla="*/ 0 h 172"/>
                  <a:gd name="T38" fmla="*/ 0 w 170"/>
                  <a:gd name="T39" fmla="*/ 0 h 172"/>
                  <a:gd name="T40" fmla="*/ 0 w 170"/>
                  <a:gd name="T41" fmla="*/ 0 h 172"/>
                  <a:gd name="T42" fmla="*/ 0 w 170"/>
                  <a:gd name="T43" fmla="*/ 0 h 172"/>
                  <a:gd name="T44" fmla="*/ 0 w 170"/>
                  <a:gd name="T45" fmla="*/ 0 h 172"/>
                  <a:gd name="T46" fmla="*/ 0 w 170"/>
                  <a:gd name="T47" fmla="*/ 0 h 172"/>
                  <a:gd name="T48" fmla="*/ 0 w 170"/>
                  <a:gd name="T49" fmla="*/ 0 h 17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70"/>
                  <a:gd name="T76" fmla="*/ 0 h 172"/>
                  <a:gd name="T77" fmla="*/ 170 w 170"/>
                  <a:gd name="T78" fmla="*/ 172 h 17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70" h="172">
                    <a:moveTo>
                      <a:pt x="43" y="12"/>
                    </a:moveTo>
                    <a:lnTo>
                      <a:pt x="18" y="33"/>
                    </a:lnTo>
                    <a:lnTo>
                      <a:pt x="4" y="64"/>
                    </a:lnTo>
                    <a:lnTo>
                      <a:pt x="0" y="96"/>
                    </a:lnTo>
                    <a:lnTo>
                      <a:pt x="12" y="129"/>
                    </a:lnTo>
                    <a:lnTo>
                      <a:pt x="22" y="143"/>
                    </a:lnTo>
                    <a:lnTo>
                      <a:pt x="33" y="154"/>
                    </a:lnTo>
                    <a:lnTo>
                      <a:pt x="47" y="162"/>
                    </a:lnTo>
                    <a:lnTo>
                      <a:pt x="63" y="168"/>
                    </a:lnTo>
                    <a:lnTo>
                      <a:pt x="78" y="172"/>
                    </a:lnTo>
                    <a:lnTo>
                      <a:pt x="96" y="172"/>
                    </a:lnTo>
                    <a:lnTo>
                      <a:pt x="112" y="168"/>
                    </a:lnTo>
                    <a:lnTo>
                      <a:pt x="127" y="160"/>
                    </a:lnTo>
                    <a:lnTo>
                      <a:pt x="153" y="139"/>
                    </a:lnTo>
                    <a:lnTo>
                      <a:pt x="166" y="107"/>
                    </a:lnTo>
                    <a:lnTo>
                      <a:pt x="170" y="76"/>
                    </a:lnTo>
                    <a:lnTo>
                      <a:pt x="159" y="43"/>
                    </a:lnTo>
                    <a:lnTo>
                      <a:pt x="149" y="29"/>
                    </a:lnTo>
                    <a:lnTo>
                      <a:pt x="137" y="17"/>
                    </a:lnTo>
                    <a:lnTo>
                      <a:pt x="123" y="10"/>
                    </a:lnTo>
                    <a:lnTo>
                      <a:pt x="108" y="4"/>
                    </a:lnTo>
                    <a:lnTo>
                      <a:pt x="92" y="0"/>
                    </a:lnTo>
                    <a:lnTo>
                      <a:pt x="75" y="0"/>
                    </a:lnTo>
                    <a:lnTo>
                      <a:pt x="59" y="4"/>
                    </a:lnTo>
                    <a:lnTo>
                      <a:pt x="43" y="12"/>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424" name="Freeform 93"/>
              <p:cNvSpPr>
                <a:spLocks/>
              </p:cNvSpPr>
              <p:nvPr/>
            </p:nvSpPr>
            <p:spPr bwMode="auto">
              <a:xfrm>
                <a:off x="3633" y="2535"/>
                <a:ext cx="30" cy="32"/>
              </a:xfrm>
              <a:custGeom>
                <a:avLst/>
                <a:gdLst>
                  <a:gd name="T0" fmla="*/ 0 w 170"/>
                  <a:gd name="T1" fmla="*/ 0 h 172"/>
                  <a:gd name="T2" fmla="*/ 0 w 170"/>
                  <a:gd name="T3" fmla="*/ 0 h 172"/>
                  <a:gd name="T4" fmla="*/ 0 w 170"/>
                  <a:gd name="T5" fmla="*/ 0 h 172"/>
                  <a:gd name="T6" fmla="*/ 0 w 170"/>
                  <a:gd name="T7" fmla="*/ 0 h 172"/>
                  <a:gd name="T8" fmla="*/ 0 w 170"/>
                  <a:gd name="T9" fmla="*/ 0 h 172"/>
                  <a:gd name="T10" fmla="*/ 0 w 170"/>
                  <a:gd name="T11" fmla="*/ 0 h 172"/>
                  <a:gd name="T12" fmla="*/ 0 w 170"/>
                  <a:gd name="T13" fmla="*/ 0 h 172"/>
                  <a:gd name="T14" fmla="*/ 0 w 170"/>
                  <a:gd name="T15" fmla="*/ 0 h 172"/>
                  <a:gd name="T16" fmla="*/ 0 w 170"/>
                  <a:gd name="T17" fmla="*/ 0 h 172"/>
                  <a:gd name="T18" fmla="*/ 0 w 170"/>
                  <a:gd name="T19" fmla="*/ 0 h 172"/>
                  <a:gd name="T20" fmla="*/ 0 w 170"/>
                  <a:gd name="T21" fmla="*/ 0 h 172"/>
                  <a:gd name="T22" fmla="*/ 0 w 170"/>
                  <a:gd name="T23" fmla="*/ 0 h 172"/>
                  <a:gd name="T24" fmla="*/ 0 w 170"/>
                  <a:gd name="T25" fmla="*/ 0 h 172"/>
                  <a:gd name="T26" fmla="*/ 0 w 170"/>
                  <a:gd name="T27" fmla="*/ 0 h 172"/>
                  <a:gd name="T28" fmla="*/ 0 w 170"/>
                  <a:gd name="T29" fmla="*/ 0 h 172"/>
                  <a:gd name="T30" fmla="*/ 0 w 170"/>
                  <a:gd name="T31" fmla="*/ 0 h 172"/>
                  <a:gd name="T32" fmla="*/ 0 w 170"/>
                  <a:gd name="T33" fmla="*/ 0 h 172"/>
                  <a:gd name="T34" fmla="*/ 0 w 170"/>
                  <a:gd name="T35" fmla="*/ 0 h 172"/>
                  <a:gd name="T36" fmla="*/ 0 w 170"/>
                  <a:gd name="T37" fmla="*/ 0 h 172"/>
                  <a:gd name="T38" fmla="*/ 0 w 170"/>
                  <a:gd name="T39" fmla="*/ 0 h 172"/>
                  <a:gd name="T40" fmla="*/ 0 w 170"/>
                  <a:gd name="T41" fmla="*/ 0 h 172"/>
                  <a:gd name="T42" fmla="*/ 0 w 170"/>
                  <a:gd name="T43" fmla="*/ 0 h 172"/>
                  <a:gd name="T44" fmla="*/ 0 w 170"/>
                  <a:gd name="T45" fmla="*/ 0 h 172"/>
                  <a:gd name="T46" fmla="*/ 0 w 170"/>
                  <a:gd name="T47" fmla="*/ 0 h 172"/>
                  <a:gd name="T48" fmla="*/ 0 w 170"/>
                  <a:gd name="T49" fmla="*/ 0 h 17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70"/>
                  <a:gd name="T76" fmla="*/ 0 h 172"/>
                  <a:gd name="T77" fmla="*/ 170 w 170"/>
                  <a:gd name="T78" fmla="*/ 172 h 17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70" h="172">
                    <a:moveTo>
                      <a:pt x="12" y="43"/>
                    </a:moveTo>
                    <a:lnTo>
                      <a:pt x="0" y="76"/>
                    </a:lnTo>
                    <a:lnTo>
                      <a:pt x="4" y="108"/>
                    </a:lnTo>
                    <a:lnTo>
                      <a:pt x="17" y="139"/>
                    </a:lnTo>
                    <a:lnTo>
                      <a:pt x="43" y="160"/>
                    </a:lnTo>
                    <a:lnTo>
                      <a:pt x="58" y="168"/>
                    </a:lnTo>
                    <a:lnTo>
                      <a:pt x="74" y="172"/>
                    </a:lnTo>
                    <a:lnTo>
                      <a:pt x="92" y="172"/>
                    </a:lnTo>
                    <a:lnTo>
                      <a:pt x="107" y="168"/>
                    </a:lnTo>
                    <a:lnTo>
                      <a:pt x="123" y="162"/>
                    </a:lnTo>
                    <a:lnTo>
                      <a:pt x="137" y="154"/>
                    </a:lnTo>
                    <a:lnTo>
                      <a:pt x="150" y="143"/>
                    </a:lnTo>
                    <a:lnTo>
                      <a:pt x="160" y="129"/>
                    </a:lnTo>
                    <a:lnTo>
                      <a:pt x="170" y="96"/>
                    </a:lnTo>
                    <a:lnTo>
                      <a:pt x="168" y="65"/>
                    </a:lnTo>
                    <a:lnTo>
                      <a:pt x="154" y="33"/>
                    </a:lnTo>
                    <a:lnTo>
                      <a:pt x="129" y="12"/>
                    </a:lnTo>
                    <a:lnTo>
                      <a:pt x="113" y="4"/>
                    </a:lnTo>
                    <a:lnTo>
                      <a:pt x="96" y="0"/>
                    </a:lnTo>
                    <a:lnTo>
                      <a:pt x="80" y="0"/>
                    </a:lnTo>
                    <a:lnTo>
                      <a:pt x="64" y="4"/>
                    </a:lnTo>
                    <a:lnTo>
                      <a:pt x="49" y="10"/>
                    </a:lnTo>
                    <a:lnTo>
                      <a:pt x="33" y="18"/>
                    </a:lnTo>
                    <a:lnTo>
                      <a:pt x="21" y="29"/>
                    </a:lnTo>
                    <a:lnTo>
                      <a:pt x="12" y="43"/>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425" name="Freeform 94"/>
              <p:cNvSpPr>
                <a:spLocks/>
              </p:cNvSpPr>
              <p:nvPr/>
            </p:nvSpPr>
            <p:spPr bwMode="auto">
              <a:xfrm>
                <a:off x="3653" y="2468"/>
                <a:ext cx="31" cy="31"/>
              </a:xfrm>
              <a:custGeom>
                <a:avLst/>
                <a:gdLst>
                  <a:gd name="T0" fmla="*/ 0 w 170"/>
                  <a:gd name="T1" fmla="*/ 0 h 173"/>
                  <a:gd name="T2" fmla="*/ 0 w 170"/>
                  <a:gd name="T3" fmla="*/ 0 h 173"/>
                  <a:gd name="T4" fmla="*/ 0 w 170"/>
                  <a:gd name="T5" fmla="*/ 0 h 173"/>
                  <a:gd name="T6" fmla="*/ 0 w 170"/>
                  <a:gd name="T7" fmla="*/ 0 h 173"/>
                  <a:gd name="T8" fmla="*/ 0 w 170"/>
                  <a:gd name="T9" fmla="*/ 0 h 173"/>
                  <a:gd name="T10" fmla="*/ 0 w 170"/>
                  <a:gd name="T11" fmla="*/ 0 h 173"/>
                  <a:gd name="T12" fmla="*/ 0 w 170"/>
                  <a:gd name="T13" fmla="*/ 0 h 173"/>
                  <a:gd name="T14" fmla="*/ 0 w 170"/>
                  <a:gd name="T15" fmla="*/ 0 h 173"/>
                  <a:gd name="T16" fmla="*/ 0 w 170"/>
                  <a:gd name="T17" fmla="*/ 0 h 173"/>
                  <a:gd name="T18" fmla="*/ 0 w 170"/>
                  <a:gd name="T19" fmla="*/ 0 h 173"/>
                  <a:gd name="T20" fmla="*/ 0 w 170"/>
                  <a:gd name="T21" fmla="*/ 0 h 173"/>
                  <a:gd name="T22" fmla="*/ 0 w 170"/>
                  <a:gd name="T23" fmla="*/ 0 h 173"/>
                  <a:gd name="T24" fmla="*/ 0 w 170"/>
                  <a:gd name="T25" fmla="*/ 0 h 173"/>
                  <a:gd name="T26" fmla="*/ 0 w 170"/>
                  <a:gd name="T27" fmla="*/ 0 h 173"/>
                  <a:gd name="T28" fmla="*/ 0 w 170"/>
                  <a:gd name="T29" fmla="*/ 0 h 173"/>
                  <a:gd name="T30" fmla="*/ 0 w 170"/>
                  <a:gd name="T31" fmla="*/ 0 h 173"/>
                  <a:gd name="T32" fmla="*/ 0 w 170"/>
                  <a:gd name="T33" fmla="*/ 0 h 173"/>
                  <a:gd name="T34" fmla="*/ 0 w 170"/>
                  <a:gd name="T35" fmla="*/ 0 h 173"/>
                  <a:gd name="T36" fmla="*/ 0 w 170"/>
                  <a:gd name="T37" fmla="*/ 0 h 173"/>
                  <a:gd name="T38" fmla="*/ 0 w 170"/>
                  <a:gd name="T39" fmla="*/ 0 h 173"/>
                  <a:gd name="T40" fmla="*/ 0 w 170"/>
                  <a:gd name="T41" fmla="*/ 0 h 173"/>
                  <a:gd name="T42" fmla="*/ 0 w 170"/>
                  <a:gd name="T43" fmla="*/ 0 h 173"/>
                  <a:gd name="T44" fmla="*/ 0 w 170"/>
                  <a:gd name="T45" fmla="*/ 0 h 173"/>
                  <a:gd name="T46" fmla="*/ 0 w 170"/>
                  <a:gd name="T47" fmla="*/ 0 h 173"/>
                  <a:gd name="T48" fmla="*/ 0 w 170"/>
                  <a:gd name="T49" fmla="*/ 0 h 173"/>
                  <a:gd name="T50" fmla="*/ 0 w 170"/>
                  <a:gd name="T51" fmla="*/ 0 h 173"/>
                  <a:gd name="T52" fmla="*/ 0 w 170"/>
                  <a:gd name="T53" fmla="*/ 0 h 173"/>
                  <a:gd name="T54" fmla="*/ 0 w 170"/>
                  <a:gd name="T55" fmla="*/ 0 h 173"/>
                  <a:gd name="T56" fmla="*/ 0 w 170"/>
                  <a:gd name="T57" fmla="*/ 0 h 173"/>
                  <a:gd name="T58" fmla="*/ 0 w 170"/>
                  <a:gd name="T59" fmla="*/ 0 h 173"/>
                  <a:gd name="T60" fmla="*/ 0 w 170"/>
                  <a:gd name="T61" fmla="*/ 0 h 173"/>
                  <a:gd name="T62" fmla="*/ 0 w 170"/>
                  <a:gd name="T63" fmla="*/ 0 h 173"/>
                  <a:gd name="T64" fmla="*/ 0 w 170"/>
                  <a:gd name="T65" fmla="*/ 0 h 17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70"/>
                  <a:gd name="T100" fmla="*/ 0 h 173"/>
                  <a:gd name="T101" fmla="*/ 170 w 170"/>
                  <a:gd name="T102" fmla="*/ 173 h 17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70" h="173">
                    <a:moveTo>
                      <a:pt x="0" y="87"/>
                    </a:moveTo>
                    <a:lnTo>
                      <a:pt x="2" y="104"/>
                    </a:lnTo>
                    <a:lnTo>
                      <a:pt x="6" y="120"/>
                    </a:lnTo>
                    <a:lnTo>
                      <a:pt x="14" y="133"/>
                    </a:lnTo>
                    <a:lnTo>
                      <a:pt x="26" y="147"/>
                    </a:lnTo>
                    <a:lnTo>
                      <a:pt x="37" y="157"/>
                    </a:lnTo>
                    <a:lnTo>
                      <a:pt x="53" y="165"/>
                    </a:lnTo>
                    <a:lnTo>
                      <a:pt x="69" y="171"/>
                    </a:lnTo>
                    <a:lnTo>
                      <a:pt x="86" y="173"/>
                    </a:lnTo>
                    <a:lnTo>
                      <a:pt x="104" y="171"/>
                    </a:lnTo>
                    <a:lnTo>
                      <a:pt x="120" y="165"/>
                    </a:lnTo>
                    <a:lnTo>
                      <a:pt x="133" y="157"/>
                    </a:lnTo>
                    <a:lnTo>
                      <a:pt x="147" y="147"/>
                    </a:lnTo>
                    <a:lnTo>
                      <a:pt x="157" y="133"/>
                    </a:lnTo>
                    <a:lnTo>
                      <a:pt x="165" y="120"/>
                    </a:lnTo>
                    <a:lnTo>
                      <a:pt x="169" y="104"/>
                    </a:lnTo>
                    <a:lnTo>
                      <a:pt x="170" y="87"/>
                    </a:lnTo>
                    <a:lnTo>
                      <a:pt x="169" y="69"/>
                    </a:lnTo>
                    <a:lnTo>
                      <a:pt x="165" y="53"/>
                    </a:lnTo>
                    <a:lnTo>
                      <a:pt x="157" y="40"/>
                    </a:lnTo>
                    <a:lnTo>
                      <a:pt x="147" y="26"/>
                    </a:lnTo>
                    <a:lnTo>
                      <a:pt x="133" y="16"/>
                    </a:lnTo>
                    <a:lnTo>
                      <a:pt x="120" y="6"/>
                    </a:lnTo>
                    <a:lnTo>
                      <a:pt x="104" y="2"/>
                    </a:lnTo>
                    <a:lnTo>
                      <a:pt x="86" y="0"/>
                    </a:lnTo>
                    <a:lnTo>
                      <a:pt x="69" y="2"/>
                    </a:lnTo>
                    <a:lnTo>
                      <a:pt x="53" y="6"/>
                    </a:lnTo>
                    <a:lnTo>
                      <a:pt x="37" y="16"/>
                    </a:lnTo>
                    <a:lnTo>
                      <a:pt x="26" y="26"/>
                    </a:lnTo>
                    <a:lnTo>
                      <a:pt x="14" y="40"/>
                    </a:lnTo>
                    <a:lnTo>
                      <a:pt x="6" y="53"/>
                    </a:lnTo>
                    <a:lnTo>
                      <a:pt x="2" y="69"/>
                    </a:lnTo>
                    <a:lnTo>
                      <a:pt x="0" y="87"/>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426" name="Freeform 95"/>
              <p:cNvSpPr>
                <a:spLocks/>
              </p:cNvSpPr>
              <p:nvPr/>
            </p:nvSpPr>
            <p:spPr bwMode="auto">
              <a:xfrm>
                <a:off x="3636" y="2398"/>
                <a:ext cx="31" cy="31"/>
              </a:xfrm>
              <a:custGeom>
                <a:avLst/>
                <a:gdLst>
                  <a:gd name="T0" fmla="*/ 0 w 173"/>
                  <a:gd name="T1" fmla="*/ 0 h 172"/>
                  <a:gd name="T2" fmla="*/ 0 w 173"/>
                  <a:gd name="T3" fmla="*/ 0 h 172"/>
                  <a:gd name="T4" fmla="*/ 0 w 173"/>
                  <a:gd name="T5" fmla="*/ 0 h 172"/>
                  <a:gd name="T6" fmla="*/ 0 w 173"/>
                  <a:gd name="T7" fmla="*/ 0 h 172"/>
                  <a:gd name="T8" fmla="*/ 0 w 173"/>
                  <a:gd name="T9" fmla="*/ 0 h 172"/>
                  <a:gd name="T10" fmla="*/ 0 w 173"/>
                  <a:gd name="T11" fmla="*/ 0 h 172"/>
                  <a:gd name="T12" fmla="*/ 0 w 173"/>
                  <a:gd name="T13" fmla="*/ 0 h 172"/>
                  <a:gd name="T14" fmla="*/ 0 w 173"/>
                  <a:gd name="T15" fmla="*/ 0 h 172"/>
                  <a:gd name="T16" fmla="*/ 0 w 173"/>
                  <a:gd name="T17" fmla="*/ 0 h 172"/>
                  <a:gd name="T18" fmla="*/ 0 w 173"/>
                  <a:gd name="T19" fmla="*/ 0 h 172"/>
                  <a:gd name="T20" fmla="*/ 0 w 173"/>
                  <a:gd name="T21" fmla="*/ 0 h 172"/>
                  <a:gd name="T22" fmla="*/ 0 w 173"/>
                  <a:gd name="T23" fmla="*/ 0 h 172"/>
                  <a:gd name="T24" fmla="*/ 0 w 173"/>
                  <a:gd name="T25" fmla="*/ 0 h 172"/>
                  <a:gd name="T26" fmla="*/ 0 w 173"/>
                  <a:gd name="T27" fmla="*/ 0 h 172"/>
                  <a:gd name="T28" fmla="*/ 0 w 173"/>
                  <a:gd name="T29" fmla="*/ 0 h 172"/>
                  <a:gd name="T30" fmla="*/ 0 w 173"/>
                  <a:gd name="T31" fmla="*/ 0 h 172"/>
                  <a:gd name="T32" fmla="*/ 0 w 173"/>
                  <a:gd name="T33" fmla="*/ 0 h 172"/>
                  <a:gd name="T34" fmla="*/ 0 w 173"/>
                  <a:gd name="T35" fmla="*/ 0 h 172"/>
                  <a:gd name="T36" fmla="*/ 0 w 173"/>
                  <a:gd name="T37" fmla="*/ 0 h 172"/>
                  <a:gd name="T38" fmla="*/ 0 w 173"/>
                  <a:gd name="T39" fmla="*/ 0 h 172"/>
                  <a:gd name="T40" fmla="*/ 0 w 173"/>
                  <a:gd name="T41" fmla="*/ 0 h 172"/>
                  <a:gd name="T42" fmla="*/ 0 w 173"/>
                  <a:gd name="T43" fmla="*/ 0 h 172"/>
                  <a:gd name="T44" fmla="*/ 0 w 173"/>
                  <a:gd name="T45" fmla="*/ 0 h 172"/>
                  <a:gd name="T46" fmla="*/ 0 w 173"/>
                  <a:gd name="T47" fmla="*/ 0 h 172"/>
                  <a:gd name="T48" fmla="*/ 0 w 173"/>
                  <a:gd name="T49" fmla="*/ 0 h 17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73"/>
                  <a:gd name="T76" fmla="*/ 0 h 172"/>
                  <a:gd name="T77" fmla="*/ 173 w 173"/>
                  <a:gd name="T78" fmla="*/ 172 h 17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73" h="172">
                    <a:moveTo>
                      <a:pt x="12" y="129"/>
                    </a:moveTo>
                    <a:lnTo>
                      <a:pt x="22" y="143"/>
                    </a:lnTo>
                    <a:lnTo>
                      <a:pt x="34" y="155"/>
                    </a:lnTo>
                    <a:lnTo>
                      <a:pt x="49" y="162"/>
                    </a:lnTo>
                    <a:lnTo>
                      <a:pt x="65" y="168"/>
                    </a:lnTo>
                    <a:lnTo>
                      <a:pt x="81" y="172"/>
                    </a:lnTo>
                    <a:lnTo>
                      <a:pt x="96" y="172"/>
                    </a:lnTo>
                    <a:lnTo>
                      <a:pt x="114" y="168"/>
                    </a:lnTo>
                    <a:lnTo>
                      <a:pt x="129" y="160"/>
                    </a:lnTo>
                    <a:lnTo>
                      <a:pt x="155" y="139"/>
                    </a:lnTo>
                    <a:lnTo>
                      <a:pt x="169" y="108"/>
                    </a:lnTo>
                    <a:lnTo>
                      <a:pt x="173" y="76"/>
                    </a:lnTo>
                    <a:lnTo>
                      <a:pt x="161" y="43"/>
                    </a:lnTo>
                    <a:lnTo>
                      <a:pt x="151" y="29"/>
                    </a:lnTo>
                    <a:lnTo>
                      <a:pt x="139" y="18"/>
                    </a:lnTo>
                    <a:lnTo>
                      <a:pt x="124" y="10"/>
                    </a:lnTo>
                    <a:lnTo>
                      <a:pt x="108" y="4"/>
                    </a:lnTo>
                    <a:lnTo>
                      <a:pt x="92" y="0"/>
                    </a:lnTo>
                    <a:lnTo>
                      <a:pt x="77" y="0"/>
                    </a:lnTo>
                    <a:lnTo>
                      <a:pt x="59" y="4"/>
                    </a:lnTo>
                    <a:lnTo>
                      <a:pt x="43" y="12"/>
                    </a:lnTo>
                    <a:lnTo>
                      <a:pt x="18" y="33"/>
                    </a:lnTo>
                    <a:lnTo>
                      <a:pt x="4" y="65"/>
                    </a:lnTo>
                    <a:lnTo>
                      <a:pt x="0" y="96"/>
                    </a:lnTo>
                    <a:lnTo>
                      <a:pt x="12" y="129"/>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427" name="Freeform 96"/>
              <p:cNvSpPr>
                <a:spLocks/>
              </p:cNvSpPr>
              <p:nvPr/>
            </p:nvSpPr>
            <p:spPr bwMode="auto">
              <a:xfrm>
                <a:off x="3587" y="2347"/>
                <a:ext cx="31" cy="31"/>
              </a:xfrm>
              <a:custGeom>
                <a:avLst/>
                <a:gdLst>
                  <a:gd name="T0" fmla="*/ 0 w 172"/>
                  <a:gd name="T1" fmla="*/ 0 h 173"/>
                  <a:gd name="T2" fmla="*/ 0 w 172"/>
                  <a:gd name="T3" fmla="*/ 0 h 173"/>
                  <a:gd name="T4" fmla="*/ 0 w 172"/>
                  <a:gd name="T5" fmla="*/ 0 h 173"/>
                  <a:gd name="T6" fmla="*/ 0 w 172"/>
                  <a:gd name="T7" fmla="*/ 0 h 173"/>
                  <a:gd name="T8" fmla="*/ 0 w 172"/>
                  <a:gd name="T9" fmla="*/ 0 h 173"/>
                  <a:gd name="T10" fmla="*/ 0 w 172"/>
                  <a:gd name="T11" fmla="*/ 0 h 173"/>
                  <a:gd name="T12" fmla="*/ 0 w 172"/>
                  <a:gd name="T13" fmla="*/ 0 h 173"/>
                  <a:gd name="T14" fmla="*/ 0 w 172"/>
                  <a:gd name="T15" fmla="*/ 0 h 173"/>
                  <a:gd name="T16" fmla="*/ 0 w 172"/>
                  <a:gd name="T17" fmla="*/ 0 h 173"/>
                  <a:gd name="T18" fmla="*/ 0 w 172"/>
                  <a:gd name="T19" fmla="*/ 0 h 173"/>
                  <a:gd name="T20" fmla="*/ 0 w 172"/>
                  <a:gd name="T21" fmla="*/ 0 h 173"/>
                  <a:gd name="T22" fmla="*/ 0 w 172"/>
                  <a:gd name="T23" fmla="*/ 0 h 173"/>
                  <a:gd name="T24" fmla="*/ 0 w 172"/>
                  <a:gd name="T25" fmla="*/ 0 h 173"/>
                  <a:gd name="T26" fmla="*/ 0 w 172"/>
                  <a:gd name="T27" fmla="*/ 0 h 173"/>
                  <a:gd name="T28" fmla="*/ 0 w 172"/>
                  <a:gd name="T29" fmla="*/ 0 h 173"/>
                  <a:gd name="T30" fmla="*/ 0 w 172"/>
                  <a:gd name="T31" fmla="*/ 0 h 173"/>
                  <a:gd name="T32" fmla="*/ 0 w 172"/>
                  <a:gd name="T33" fmla="*/ 0 h 173"/>
                  <a:gd name="T34" fmla="*/ 0 w 172"/>
                  <a:gd name="T35" fmla="*/ 0 h 173"/>
                  <a:gd name="T36" fmla="*/ 0 w 172"/>
                  <a:gd name="T37" fmla="*/ 0 h 173"/>
                  <a:gd name="T38" fmla="*/ 0 w 172"/>
                  <a:gd name="T39" fmla="*/ 0 h 173"/>
                  <a:gd name="T40" fmla="*/ 0 w 172"/>
                  <a:gd name="T41" fmla="*/ 0 h 173"/>
                  <a:gd name="T42" fmla="*/ 0 w 172"/>
                  <a:gd name="T43" fmla="*/ 0 h 173"/>
                  <a:gd name="T44" fmla="*/ 0 w 172"/>
                  <a:gd name="T45" fmla="*/ 0 h 173"/>
                  <a:gd name="T46" fmla="*/ 0 w 172"/>
                  <a:gd name="T47" fmla="*/ 0 h 173"/>
                  <a:gd name="T48" fmla="*/ 0 w 172"/>
                  <a:gd name="T49" fmla="*/ 0 h 173"/>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72"/>
                  <a:gd name="T76" fmla="*/ 0 h 173"/>
                  <a:gd name="T77" fmla="*/ 172 w 172"/>
                  <a:gd name="T78" fmla="*/ 173 h 173"/>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72" h="173">
                    <a:moveTo>
                      <a:pt x="43" y="161"/>
                    </a:moveTo>
                    <a:lnTo>
                      <a:pt x="58" y="169"/>
                    </a:lnTo>
                    <a:lnTo>
                      <a:pt x="76" y="173"/>
                    </a:lnTo>
                    <a:lnTo>
                      <a:pt x="91" y="173"/>
                    </a:lnTo>
                    <a:lnTo>
                      <a:pt x="107" y="169"/>
                    </a:lnTo>
                    <a:lnTo>
                      <a:pt x="123" y="163"/>
                    </a:lnTo>
                    <a:lnTo>
                      <a:pt x="138" y="155"/>
                    </a:lnTo>
                    <a:lnTo>
                      <a:pt x="150" y="143"/>
                    </a:lnTo>
                    <a:lnTo>
                      <a:pt x="160" y="130"/>
                    </a:lnTo>
                    <a:lnTo>
                      <a:pt x="172" y="96"/>
                    </a:lnTo>
                    <a:lnTo>
                      <a:pt x="168" y="65"/>
                    </a:lnTo>
                    <a:lnTo>
                      <a:pt x="154" y="34"/>
                    </a:lnTo>
                    <a:lnTo>
                      <a:pt x="129" y="12"/>
                    </a:lnTo>
                    <a:lnTo>
                      <a:pt x="113" y="4"/>
                    </a:lnTo>
                    <a:lnTo>
                      <a:pt x="95" y="0"/>
                    </a:lnTo>
                    <a:lnTo>
                      <a:pt x="80" y="0"/>
                    </a:lnTo>
                    <a:lnTo>
                      <a:pt x="64" y="4"/>
                    </a:lnTo>
                    <a:lnTo>
                      <a:pt x="48" y="10"/>
                    </a:lnTo>
                    <a:lnTo>
                      <a:pt x="33" y="18"/>
                    </a:lnTo>
                    <a:lnTo>
                      <a:pt x="21" y="30"/>
                    </a:lnTo>
                    <a:lnTo>
                      <a:pt x="11" y="43"/>
                    </a:lnTo>
                    <a:lnTo>
                      <a:pt x="0" y="77"/>
                    </a:lnTo>
                    <a:lnTo>
                      <a:pt x="3" y="108"/>
                    </a:lnTo>
                    <a:lnTo>
                      <a:pt x="17" y="139"/>
                    </a:lnTo>
                    <a:lnTo>
                      <a:pt x="43" y="161"/>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grpSp>
        <p:nvGrpSpPr>
          <p:cNvPr id="15373" name="Group 97"/>
          <p:cNvGrpSpPr>
            <a:grpSpLocks/>
          </p:cNvGrpSpPr>
          <p:nvPr/>
        </p:nvGrpSpPr>
        <p:grpSpPr bwMode="auto">
          <a:xfrm>
            <a:off x="6238875" y="5453063"/>
            <a:ext cx="1228725" cy="841375"/>
            <a:chOff x="463" y="1743"/>
            <a:chExt cx="1186" cy="813"/>
          </a:xfrm>
        </p:grpSpPr>
        <p:sp>
          <p:nvSpPr>
            <p:cNvPr id="15384" name="Freeform 98"/>
            <p:cNvSpPr>
              <a:spLocks/>
            </p:cNvSpPr>
            <p:nvPr/>
          </p:nvSpPr>
          <p:spPr bwMode="auto">
            <a:xfrm>
              <a:off x="1338" y="2248"/>
              <a:ext cx="137" cy="216"/>
            </a:xfrm>
            <a:custGeom>
              <a:avLst/>
              <a:gdLst>
                <a:gd name="T0" fmla="*/ 0 w 530"/>
                <a:gd name="T1" fmla="*/ 0 h 849"/>
                <a:gd name="T2" fmla="*/ 0 w 530"/>
                <a:gd name="T3" fmla="*/ 0 h 849"/>
                <a:gd name="T4" fmla="*/ 0 w 530"/>
                <a:gd name="T5" fmla="*/ 0 h 849"/>
                <a:gd name="T6" fmla="*/ 0 w 530"/>
                <a:gd name="T7" fmla="*/ 0 h 849"/>
                <a:gd name="T8" fmla="*/ 0 w 530"/>
                <a:gd name="T9" fmla="*/ 0 h 849"/>
                <a:gd name="T10" fmla="*/ 0 w 530"/>
                <a:gd name="T11" fmla="*/ 0 h 849"/>
                <a:gd name="T12" fmla="*/ 0 w 530"/>
                <a:gd name="T13" fmla="*/ 0 h 849"/>
                <a:gd name="T14" fmla="*/ 0 w 530"/>
                <a:gd name="T15" fmla="*/ 0 h 849"/>
                <a:gd name="T16" fmla="*/ 0 w 530"/>
                <a:gd name="T17" fmla="*/ 0 h 849"/>
                <a:gd name="T18" fmla="*/ 0 w 530"/>
                <a:gd name="T19" fmla="*/ 0 h 849"/>
                <a:gd name="T20" fmla="*/ 0 w 530"/>
                <a:gd name="T21" fmla="*/ 0 h 849"/>
                <a:gd name="T22" fmla="*/ 0 w 530"/>
                <a:gd name="T23" fmla="*/ 0 h 849"/>
                <a:gd name="T24" fmla="*/ 0 w 530"/>
                <a:gd name="T25" fmla="*/ 0 h 849"/>
                <a:gd name="T26" fmla="*/ 0 w 530"/>
                <a:gd name="T27" fmla="*/ 0 h 849"/>
                <a:gd name="T28" fmla="*/ 0 w 530"/>
                <a:gd name="T29" fmla="*/ 0 h 849"/>
                <a:gd name="T30" fmla="*/ 0 w 530"/>
                <a:gd name="T31" fmla="*/ 0 h 849"/>
                <a:gd name="T32" fmla="*/ 0 w 530"/>
                <a:gd name="T33" fmla="*/ 0 h 849"/>
                <a:gd name="T34" fmla="*/ 0 w 530"/>
                <a:gd name="T35" fmla="*/ 0 h 849"/>
                <a:gd name="T36" fmla="*/ 0 w 530"/>
                <a:gd name="T37" fmla="*/ 0 h 849"/>
                <a:gd name="T38" fmla="*/ 0 w 530"/>
                <a:gd name="T39" fmla="*/ 0 h 849"/>
                <a:gd name="T40" fmla="*/ 0 w 530"/>
                <a:gd name="T41" fmla="*/ 0 h 849"/>
                <a:gd name="T42" fmla="*/ 0 w 530"/>
                <a:gd name="T43" fmla="*/ 0 h 849"/>
                <a:gd name="T44" fmla="*/ 0 w 530"/>
                <a:gd name="T45" fmla="*/ 0 h 849"/>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530"/>
                <a:gd name="T70" fmla="*/ 0 h 849"/>
                <a:gd name="T71" fmla="*/ 530 w 530"/>
                <a:gd name="T72" fmla="*/ 849 h 849"/>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530" h="849">
                  <a:moveTo>
                    <a:pt x="302" y="838"/>
                  </a:moveTo>
                  <a:lnTo>
                    <a:pt x="222" y="849"/>
                  </a:lnTo>
                  <a:lnTo>
                    <a:pt x="148" y="821"/>
                  </a:lnTo>
                  <a:lnTo>
                    <a:pt x="81" y="756"/>
                  </a:lnTo>
                  <a:lnTo>
                    <a:pt x="34" y="665"/>
                  </a:lnTo>
                  <a:lnTo>
                    <a:pt x="5" y="551"/>
                  </a:lnTo>
                  <a:lnTo>
                    <a:pt x="0" y="425"/>
                  </a:lnTo>
                  <a:lnTo>
                    <a:pt x="19" y="300"/>
                  </a:lnTo>
                  <a:lnTo>
                    <a:pt x="59" y="184"/>
                  </a:lnTo>
                  <a:lnTo>
                    <a:pt x="118" y="93"/>
                  </a:lnTo>
                  <a:lnTo>
                    <a:pt x="190" y="28"/>
                  </a:lnTo>
                  <a:lnTo>
                    <a:pt x="268" y="0"/>
                  </a:lnTo>
                  <a:lnTo>
                    <a:pt x="346" y="9"/>
                  </a:lnTo>
                  <a:lnTo>
                    <a:pt x="416" y="55"/>
                  </a:lnTo>
                  <a:lnTo>
                    <a:pt x="473" y="133"/>
                  </a:lnTo>
                  <a:lnTo>
                    <a:pt x="513" y="237"/>
                  </a:lnTo>
                  <a:lnTo>
                    <a:pt x="530" y="359"/>
                  </a:lnTo>
                  <a:lnTo>
                    <a:pt x="522" y="484"/>
                  </a:lnTo>
                  <a:lnTo>
                    <a:pt x="494" y="606"/>
                  </a:lnTo>
                  <a:lnTo>
                    <a:pt x="445" y="712"/>
                  </a:lnTo>
                  <a:lnTo>
                    <a:pt x="378" y="790"/>
                  </a:lnTo>
                  <a:lnTo>
                    <a:pt x="302" y="83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385" name="Freeform 99"/>
            <p:cNvSpPr>
              <a:spLocks/>
            </p:cNvSpPr>
            <p:nvPr/>
          </p:nvSpPr>
          <p:spPr bwMode="auto">
            <a:xfrm>
              <a:off x="1137" y="2095"/>
              <a:ext cx="14" cy="10"/>
            </a:xfrm>
            <a:custGeom>
              <a:avLst/>
              <a:gdLst>
                <a:gd name="T0" fmla="*/ 0 w 53"/>
                <a:gd name="T1" fmla="*/ 0 h 43"/>
                <a:gd name="T2" fmla="*/ 0 w 53"/>
                <a:gd name="T3" fmla="*/ 0 h 43"/>
                <a:gd name="T4" fmla="*/ 0 w 53"/>
                <a:gd name="T5" fmla="*/ 0 h 43"/>
                <a:gd name="T6" fmla="*/ 0 w 53"/>
                <a:gd name="T7" fmla="*/ 0 h 43"/>
                <a:gd name="T8" fmla="*/ 0 w 53"/>
                <a:gd name="T9" fmla="*/ 0 h 43"/>
                <a:gd name="T10" fmla="*/ 0 w 53"/>
                <a:gd name="T11" fmla="*/ 0 h 43"/>
                <a:gd name="T12" fmla="*/ 0 60000 65536"/>
                <a:gd name="T13" fmla="*/ 0 60000 65536"/>
                <a:gd name="T14" fmla="*/ 0 60000 65536"/>
                <a:gd name="T15" fmla="*/ 0 60000 65536"/>
                <a:gd name="T16" fmla="*/ 0 60000 65536"/>
                <a:gd name="T17" fmla="*/ 0 60000 65536"/>
                <a:gd name="T18" fmla="*/ 0 w 53"/>
                <a:gd name="T19" fmla="*/ 0 h 43"/>
                <a:gd name="T20" fmla="*/ 53 w 53"/>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53" h="43">
                  <a:moveTo>
                    <a:pt x="53" y="28"/>
                  </a:moveTo>
                  <a:lnTo>
                    <a:pt x="30" y="0"/>
                  </a:lnTo>
                  <a:lnTo>
                    <a:pt x="0" y="26"/>
                  </a:lnTo>
                  <a:lnTo>
                    <a:pt x="9" y="43"/>
                  </a:lnTo>
                  <a:lnTo>
                    <a:pt x="53"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386" name="AutoShape 100"/>
            <p:cNvSpPr>
              <a:spLocks noChangeArrowheads="1"/>
            </p:cNvSpPr>
            <p:nvPr/>
          </p:nvSpPr>
          <p:spPr bwMode="auto">
            <a:xfrm>
              <a:off x="463" y="1743"/>
              <a:ext cx="1186" cy="813"/>
            </a:xfrm>
            <a:prstGeom prst="roundRect">
              <a:avLst>
                <a:gd name="adj" fmla="val 16667"/>
              </a:avLst>
            </a:prstGeom>
            <a:solidFill>
              <a:schemeClr val="folHlink"/>
            </a:solidFill>
            <a:ln w="28575" algn="ctr">
              <a:solidFill>
                <a:schemeClr val="folHlink"/>
              </a:solidFill>
              <a:round/>
              <a:headEnd/>
              <a:tailEnd/>
            </a:ln>
          </p:spPr>
          <p:txBody>
            <a:bodyPr lIns="0" tIns="0" rIns="0" bIns="0" anchor="ctr">
              <a:spAutoFit/>
            </a:bodyPr>
            <a:lstStyle/>
            <a:p>
              <a:endParaRPr lang="en-US"/>
            </a:p>
          </p:txBody>
        </p:sp>
        <p:sp>
          <p:nvSpPr>
            <p:cNvPr id="15387" name="AutoShape 101"/>
            <p:cNvSpPr>
              <a:spLocks noChangeArrowheads="1"/>
            </p:cNvSpPr>
            <p:nvPr/>
          </p:nvSpPr>
          <p:spPr bwMode="auto">
            <a:xfrm>
              <a:off x="493" y="1773"/>
              <a:ext cx="1127" cy="754"/>
            </a:xfrm>
            <a:prstGeom prst="roundRect">
              <a:avLst>
                <a:gd name="adj" fmla="val 16667"/>
              </a:avLst>
            </a:prstGeom>
            <a:solidFill>
              <a:srgbClr val="FFFFFF"/>
            </a:solidFill>
            <a:ln w="28575" algn="ctr">
              <a:solidFill>
                <a:schemeClr val="folHlink"/>
              </a:solidFill>
              <a:round/>
              <a:headEnd/>
              <a:tailEnd/>
            </a:ln>
          </p:spPr>
          <p:txBody>
            <a:bodyPr lIns="0" tIns="0" rIns="0" bIns="0" anchor="ctr">
              <a:spAutoFit/>
            </a:bodyPr>
            <a:lstStyle/>
            <a:p>
              <a:endParaRPr lang="en-US"/>
            </a:p>
          </p:txBody>
        </p:sp>
        <p:sp>
          <p:nvSpPr>
            <p:cNvPr id="15388" name="Freeform 102"/>
            <p:cNvSpPr>
              <a:spLocks/>
            </p:cNvSpPr>
            <p:nvPr/>
          </p:nvSpPr>
          <p:spPr bwMode="auto">
            <a:xfrm>
              <a:off x="486" y="1841"/>
              <a:ext cx="1140" cy="526"/>
            </a:xfrm>
            <a:custGeom>
              <a:avLst/>
              <a:gdLst>
                <a:gd name="T0" fmla="*/ 90 w 1140"/>
                <a:gd name="T1" fmla="*/ 501 h 526"/>
                <a:gd name="T2" fmla="*/ 19 w 1140"/>
                <a:gd name="T3" fmla="*/ 463 h 526"/>
                <a:gd name="T4" fmla="*/ 0 w 1140"/>
                <a:gd name="T5" fmla="*/ 379 h 526"/>
                <a:gd name="T6" fmla="*/ 33 w 1140"/>
                <a:gd name="T7" fmla="*/ 286 h 526"/>
                <a:gd name="T8" fmla="*/ 121 w 1140"/>
                <a:gd name="T9" fmla="*/ 219 h 526"/>
                <a:gd name="T10" fmla="*/ 213 w 1140"/>
                <a:gd name="T11" fmla="*/ 187 h 526"/>
                <a:gd name="T12" fmla="*/ 231 w 1140"/>
                <a:gd name="T13" fmla="*/ 85 h 526"/>
                <a:gd name="T14" fmla="*/ 244 w 1140"/>
                <a:gd name="T15" fmla="*/ 55 h 526"/>
                <a:gd name="T16" fmla="*/ 261 w 1140"/>
                <a:gd name="T17" fmla="*/ 36 h 526"/>
                <a:gd name="T18" fmla="*/ 289 w 1140"/>
                <a:gd name="T19" fmla="*/ 21 h 526"/>
                <a:gd name="T20" fmla="*/ 321 w 1140"/>
                <a:gd name="T21" fmla="*/ 12 h 526"/>
                <a:gd name="T22" fmla="*/ 402 w 1140"/>
                <a:gd name="T23" fmla="*/ 6 h 526"/>
                <a:gd name="T24" fmla="*/ 492 w 1140"/>
                <a:gd name="T25" fmla="*/ 3 h 526"/>
                <a:gd name="T26" fmla="*/ 579 w 1140"/>
                <a:gd name="T27" fmla="*/ 0 h 526"/>
                <a:gd name="T28" fmla="*/ 652 w 1140"/>
                <a:gd name="T29" fmla="*/ 0 h 526"/>
                <a:gd name="T30" fmla="*/ 685 w 1140"/>
                <a:gd name="T31" fmla="*/ 7 h 526"/>
                <a:gd name="T32" fmla="*/ 720 w 1140"/>
                <a:gd name="T33" fmla="*/ 22 h 526"/>
                <a:gd name="T34" fmla="*/ 774 w 1140"/>
                <a:gd name="T35" fmla="*/ 192 h 526"/>
                <a:gd name="T36" fmla="*/ 822 w 1140"/>
                <a:gd name="T37" fmla="*/ 204 h 526"/>
                <a:gd name="T38" fmla="*/ 873 w 1140"/>
                <a:gd name="T39" fmla="*/ 181 h 526"/>
                <a:gd name="T40" fmla="*/ 886 w 1140"/>
                <a:gd name="T41" fmla="*/ 256 h 526"/>
                <a:gd name="T42" fmla="*/ 928 w 1140"/>
                <a:gd name="T43" fmla="*/ 180 h 526"/>
                <a:gd name="T44" fmla="*/ 946 w 1140"/>
                <a:gd name="T45" fmla="*/ 252 h 526"/>
                <a:gd name="T46" fmla="*/ 988 w 1140"/>
                <a:gd name="T47" fmla="*/ 187 h 526"/>
                <a:gd name="T48" fmla="*/ 1000 w 1140"/>
                <a:gd name="T49" fmla="*/ 252 h 526"/>
                <a:gd name="T50" fmla="*/ 1056 w 1140"/>
                <a:gd name="T51" fmla="*/ 195 h 526"/>
                <a:gd name="T52" fmla="*/ 1077 w 1140"/>
                <a:gd name="T53" fmla="*/ 262 h 526"/>
                <a:gd name="T54" fmla="*/ 1140 w 1140"/>
                <a:gd name="T55" fmla="*/ 327 h 526"/>
                <a:gd name="T56" fmla="*/ 1134 w 1140"/>
                <a:gd name="T57" fmla="*/ 429 h 526"/>
                <a:gd name="T58" fmla="*/ 1078 w 1140"/>
                <a:gd name="T59" fmla="*/ 513 h 526"/>
                <a:gd name="T60" fmla="*/ 1021 w 1140"/>
                <a:gd name="T61" fmla="*/ 519 h 526"/>
                <a:gd name="T62" fmla="*/ 1008 w 1140"/>
                <a:gd name="T63" fmla="*/ 384 h 526"/>
                <a:gd name="T64" fmla="*/ 996 w 1140"/>
                <a:gd name="T65" fmla="*/ 364 h 526"/>
                <a:gd name="T66" fmla="*/ 982 w 1140"/>
                <a:gd name="T67" fmla="*/ 351 h 526"/>
                <a:gd name="T68" fmla="*/ 937 w 1140"/>
                <a:gd name="T69" fmla="*/ 336 h 526"/>
                <a:gd name="T70" fmla="*/ 901 w 1140"/>
                <a:gd name="T71" fmla="*/ 340 h 526"/>
                <a:gd name="T72" fmla="*/ 882 w 1140"/>
                <a:gd name="T73" fmla="*/ 352 h 526"/>
                <a:gd name="T74" fmla="*/ 858 w 1140"/>
                <a:gd name="T75" fmla="*/ 381 h 526"/>
                <a:gd name="T76" fmla="*/ 847 w 1140"/>
                <a:gd name="T77" fmla="*/ 418 h 526"/>
                <a:gd name="T78" fmla="*/ 841 w 1140"/>
                <a:gd name="T79" fmla="*/ 463 h 526"/>
                <a:gd name="T80" fmla="*/ 843 w 1140"/>
                <a:gd name="T81" fmla="*/ 523 h 526"/>
                <a:gd name="T82" fmla="*/ 354 w 1140"/>
                <a:gd name="T83" fmla="*/ 526 h 526"/>
                <a:gd name="T84" fmla="*/ 346 w 1140"/>
                <a:gd name="T85" fmla="*/ 477 h 526"/>
                <a:gd name="T86" fmla="*/ 324 w 1140"/>
                <a:gd name="T87" fmla="*/ 430 h 526"/>
                <a:gd name="T88" fmla="*/ 289 w 1140"/>
                <a:gd name="T89" fmla="*/ 405 h 526"/>
                <a:gd name="T90" fmla="*/ 238 w 1140"/>
                <a:gd name="T91" fmla="*/ 388 h 526"/>
                <a:gd name="T92" fmla="*/ 184 w 1140"/>
                <a:gd name="T93" fmla="*/ 391 h 526"/>
                <a:gd name="T94" fmla="*/ 136 w 1140"/>
                <a:gd name="T95" fmla="*/ 412 h 526"/>
                <a:gd name="T96" fmla="*/ 100 w 1140"/>
                <a:gd name="T97" fmla="*/ 456 h 526"/>
                <a:gd name="T98" fmla="*/ 90 w 1140"/>
                <a:gd name="T99" fmla="*/ 501 h 52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1140"/>
                <a:gd name="T151" fmla="*/ 0 h 526"/>
                <a:gd name="T152" fmla="*/ 1140 w 1140"/>
                <a:gd name="T153" fmla="*/ 526 h 52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1140" h="526">
                  <a:moveTo>
                    <a:pt x="90" y="501"/>
                  </a:moveTo>
                  <a:lnTo>
                    <a:pt x="19" y="463"/>
                  </a:lnTo>
                  <a:lnTo>
                    <a:pt x="0" y="379"/>
                  </a:lnTo>
                  <a:lnTo>
                    <a:pt x="33" y="286"/>
                  </a:lnTo>
                  <a:lnTo>
                    <a:pt x="121" y="219"/>
                  </a:lnTo>
                  <a:lnTo>
                    <a:pt x="213" y="187"/>
                  </a:lnTo>
                  <a:lnTo>
                    <a:pt x="231" y="85"/>
                  </a:lnTo>
                  <a:lnTo>
                    <a:pt x="244" y="55"/>
                  </a:lnTo>
                  <a:lnTo>
                    <a:pt x="261" y="36"/>
                  </a:lnTo>
                  <a:lnTo>
                    <a:pt x="289" y="21"/>
                  </a:lnTo>
                  <a:lnTo>
                    <a:pt x="321" y="12"/>
                  </a:lnTo>
                  <a:lnTo>
                    <a:pt x="402" y="6"/>
                  </a:lnTo>
                  <a:lnTo>
                    <a:pt x="492" y="3"/>
                  </a:lnTo>
                  <a:lnTo>
                    <a:pt x="579" y="0"/>
                  </a:lnTo>
                  <a:lnTo>
                    <a:pt x="652" y="0"/>
                  </a:lnTo>
                  <a:lnTo>
                    <a:pt x="685" y="7"/>
                  </a:lnTo>
                  <a:lnTo>
                    <a:pt x="720" y="22"/>
                  </a:lnTo>
                  <a:lnTo>
                    <a:pt x="774" y="192"/>
                  </a:lnTo>
                  <a:lnTo>
                    <a:pt x="822" y="204"/>
                  </a:lnTo>
                  <a:lnTo>
                    <a:pt x="873" y="181"/>
                  </a:lnTo>
                  <a:lnTo>
                    <a:pt x="886" y="256"/>
                  </a:lnTo>
                  <a:lnTo>
                    <a:pt x="928" y="180"/>
                  </a:lnTo>
                  <a:lnTo>
                    <a:pt x="946" y="252"/>
                  </a:lnTo>
                  <a:lnTo>
                    <a:pt x="988" y="187"/>
                  </a:lnTo>
                  <a:lnTo>
                    <a:pt x="1000" y="252"/>
                  </a:lnTo>
                  <a:lnTo>
                    <a:pt x="1056" y="195"/>
                  </a:lnTo>
                  <a:lnTo>
                    <a:pt x="1077" y="262"/>
                  </a:lnTo>
                  <a:lnTo>
                    <a:pt x="1140" y="327"/>
                  </a:lnTo>
                  <a:lnTo>
                    <a:pt x="1134" y="429"/>
                  </a:lnTo>
                  <a:lnTo>
                    <a:pt x="1078" y="513"/>
                  </a:lnTo>
                  <a:lnTo>
                    <a:pt x="1021" y="519"/>
                  </a:lnTo>
                  <a:lnTo>
                    <a:pt x="1008" y="384"/>
                  </a:lnTo>
                  <a:lnTo>
                    <a:pt x="996" y="364"/>
                  </a:lnTo>
                  <a:lnTo>
                    <a:pt x="982" y="351"/>
                  </a:lnTo>
                  <a:lnTo>
                    <a:pt x="937" y="336"/>
                  </a:lnTo>
                  <a:lnTo>
                    <a:pt x="901" y="340"/>
                  </a:lnTo>
                  <a:lnTo>
                    <a:pt x="882" y="352"/>
                  </a:lnTo>
                  <a:lnTo>
                    <a:pt x="858" y="381"/>
                  </a:lnTo>
                  <a:lnTo>
                    <a:pt x="847" y="418"/>
                  </a:lnTo>
                  <a:lnTo>
                    <a:pt x="841" y="463"/>
                  </a:lnTo>
                  <a:lnTo>
                    <a:pt x="843" y="523"/>
                  </a:lnTo>
                  <a:lnTo>
                    <a:pt x="354" y="526"/>
                  </a:lnTo>
                  <a:lnTo>
                    <a:pt x="346" y="477"/>
                  </a:lnTo>
                  <a:lnTo>
                    <a:pt x="324" y="430"/>
                  </a:lnTo>
                  <a:lnTo>
                    <a:pt x="289" y="405"/>
                  </a:lnTo>
                  <a:lnTo>
                    <a:pt x="238" y="388"/>
                  </a:lnTo>
                  <a:lnTo>
                    <a:pt x="184" y="391"/>
                  </a:lnTo>
                  <a:lnTo>
                    <a:pt x="136" y="412"/>
                  </a:lnTo>
                  <a:lnTo>
                    <a:pt x="100" y="456"/>
                  </a:lnTo>
                  <a:lnTo>
                    <a:pt x="90" y="501"/>
                  </a:lnTo>
                  <a:close/>
                </a:path>
              </a:pathLst>
            </a:custGeom>
            <a:solidFill>
              <a:schemeClr val="folHlink"/>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5389" name="Freeform 103"/>
            <p:cNvSpPr>
              <a:spLocks/>
            </p:cNvSpPr>
            <p:nvPr/>
          </p:nvSpPr>
          <p:spPr bwMode="auto">
            <a:xfrm>
              <a:off x="754" y="1898"/>
              <a:ext cx="189" cy="204"/>
            </a:xfrm>
            <a:custGeom>
              <a:avLst/>
              <a:gdLst>
                <a:gd name="T0" fmla="*/ 0 w 189"/>
                <a:gd name="T1" fmla="*/ 195 h 204"/>
                <a:gd name="T2" fmla="*/ 15 w 189"/>
                <a:gd name="T3" fmla="*/ 69 h 204"/>
                <a:gd name="T4" fmla="*/ 29 w 189"/>
                <a:gd name="T5" fmla="*/ 45 h 204"/>
                <a:gd name="T6" fmla="*/ 41 w 189"/>
                <a:gd name="T7" fmla="*/ 30 h 204"/>
                <a:gd name="T8" fmla="*/ 63 w 189"/>
                <a:gd name="T9" fmla="*/ 16 h 204"/>
                <a:gd name="T10" fmla="*/ 89 w 189"/>
                <a:gd name="T11" fmla="*/ 9 h 204"/>
                <a:gd name="T12" fmla="*/ 189 w 189"/>
                <a:gd name="T13" fmla="*/ 0 h 204"/>
                <a:gd name="T14" fmla="*/ 189 w 189"/>
                <a:gd name="T15" fmla="*/ 204 h 204"/>
                <a:gd name="T16" fmla="*/ 0 w 189"/>
                <a:gd name="T17" fmla="*/ 195 h 20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89"/>
                <a:gd name="T28" fmla="*/ 0 h 204"/>
                <a:gd name="T29" fmla="*/ 189 w 189"/>
                <a:gd name="T30" fmla="*/ 204 h 20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89" h="204">
                  <a:moveTo>
                    <a:pt x="0" y="195"/>
                  </a:moveTo>
                  <a:lnTo>
                    <a:pt x="15" y="69"/>
                  </a:lnTo>
                  <a:lnTo>
                    <a:pt x="29" y="45"/>
                  </a:lnTo>
                  <a:lnTo>
                    <a:pt x="41" y="30"/>
                  </a:lnTo>
                  <a:lnTo>
                    <a:pt x="63" y="16"/>
                  </a:lnTo>
                  <a:lnTo>
                    <a:pt x="89" y="9"/>
                  </a:lnTo>
                  <a:lnTo>
                    <a:pt x="189" y="0"/>
                  </a:lnTo>
                  <a:lnTo>
                    <a:pt x="189" y="204"/>
                  </a:lnTo>
                  <a:lnTo>
                    <a:pt x="0" y="195"/>
                  </a:lnTo>
                  <a:close/>
                </a:path>
              </a:pathLst>
            </a:custGeom>
            <a:solidFill>
              <a:schemeClr val="tx1"/>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5390" name="Freeform 104"/>
            <p:cNvSpPr>
              <a:spLocks/>
            </p:cNvSpPr>
            <p:nvPr/>
          </p:nvSpPr>
          <p:spPr bwMode="auto">
            <a:xfrm>
              <a:off x="976" y="1893"/>
              <a:ext cx="252" cy="213"/>
            </a:xfrm>
            <a:custGeom>
              <a:avLst/>
              <a:gdLst>
                <a:gd name="T0" fmla="*/ 3 w 252"/>
                <a:gd name="T1" fmla="*/ 207 h 213"/>
                <a:gd name="T2" fmla="*/ 0 w 252"/>
                <a:gd name="T3" fmla="*/ 0 h 213"/>
                <a:gd name="T4" fmla="*/ 210 w 252"/>
                <a:gd name="T5" fmla="*/ 0 h 213"/>
                <a:gd name="T6" fmla="*/ 252 w 252"/>
                <a:gd name="T7" fmla="*/ 149 h 213"/>
                <a:gd name="T8" fmla="*/ 215 w 252"/>
                <a:gd name="T9" fmla="*/ 191 h 213"/>
                <a:gd name="T10" fmla="*/ 99 w 252"/>
                <a:gd name="T11" fmla="*/ 213 h 213"/>
                <a:gd name="T12" fmla="*/ 3 w 252"/>
                <a:gd name="T13" fmla="*/ 207 h 213"/>
                <a:gd name="T14" fmla="*/ 0 60000 65536"/>
                <a:gd name="T15" fmla="*/ 0 60000 65536"/>
                <a:gd name="T16" fmla="*/ 0 60000 65536"/>
                <a:gd name="T17" fmla="*/ 0 60000 65536"/>
                <a:gd name="T18" fmla="*/ 0 60000 65536"/>
                <a:gd name="T19" fmla="*/ 0 60000 65536"/>
                <a:gd name="T20" fmla="*/ 0 60000 65536"/>
                <a:gd name="T21" fmla="*/ 0 w 252"/>
                <a:gd name="T22" fmla="*/ 0 h 213"/>
                <a:gd name="T23" fmla="*/ 252 w 252"/>
                <a:gd name="T24" fmla="*/ 213 h 21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52" h="213">
                  <a:moveTo>
                    <a:pt x="3" y="207"/>
                  </a:moveTo>
                  <a:lnTo>
                    <a:pt x="0" y="0"/>
                  </a:lnTo>
                  <a:lnTo>
                    <a:pt x="210" y="0"/>
                  </a:lnTo>
                  <a:lnTo>
                    <a:pt x="252" y="149"/>
                  </a:lnTo>
                  <a:lnTo>
                    <a:pt x="215" y="191"/>
                  </a:lnTo>
                  <a:lnTo>
                    <a:pt x="99" y="213"/>
                  </a:lnTo>
                  <a:lnTo>
                    <a:pt x="3" y="207"/>
                  </a:lnTo>
                  <a:close/>
                </a:path>
              </a:pathLst>
            </a:custGeom>
            <a:solidFill>
              <a:schemeClr val="tx1"/>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5391" name="Freeform 105"/>
            <p:cNvSpPr>
              <a:spLocks/>
            </p:cNvSpPr>
            <p:nvPr/>
          </p:nvSpPr>
          <p:spPr bwMode="auto">
            <a:xfrm>
              <a:off x="1142" y="1990"/>
              <a:ext cx="71" cy="99"/>
            </a:xfrm>
            <a:custGeom>
              <a:avLst/>
              <a:gdLst>
                <a:gd name="T0" fmla="*/ 0 w 276"/>
                <a:gd name="T1" fmla="*/ 0 h 388"/>
                <a:gd name="T2" fmla="*/ 0 w 276"/>
                <a:gd name="T3" fmla="*/ 0 h 388"/>
                <a:gd name="T4" fmla="*/ 0 w 276"/>
                <a:gd name="T5" fmla="*/ 0 h 388"/>
                <a:gd name="T6" fmla="*/ 0 w 276"/>
                <a:gd name="T7" fmla="*/ 0 h 388"/>
                <a:gd name="T8" fmla="*/ 0 w 276"/>
                <a:gd name="T9" fmla="*/ 0 h 388"/>
                <a:gd name="T10" fmla="*/ 0 w 276"/>
                <a:gd name="T11" fmla="*/ 0 h 388"/>
                <a:gd name="T12" fmla="*/ 0 w 276"/>
                <a:gd name="T13" fmla="*/ 0 h 388"/>
                <a:gd name="T14" fmla="*/ 0 w 276"/>
                <a:gd name="T15" fmla="*/ 0 h 388"/>
                <a:gd name="T16" fmla="*/ 0 w 276"/>
                <a:gd name="T17" fmla="*/ 0 h 388"/>
                <a:gd name="T18" fmla="*/ 0 w 276"/>
                <a:gd name="T19" fmla="*/ 0 h 388"/>
                <a:gd name="T20" fmla="*/ 0 w 276"/>
                <a:gd name="T21" fmla="*/ 0 h 388"/>
                <a:gd name="T22" fmla="*/ 0 w 276"/>
                <a:gd name="T23" fmla="*/ 0 h 388"/>
                <a:gd name="T24" fmla="*/ 0 w 276"/>
                <a:gd name="T25" fmla="*/ 0 h 388"/>
                <a:gd name="T26" fmla="*/ 0 w 276"/>
                <a:gd name="T27" fmla="*/ 0 h 388"/>
                <a:gd name="T28" fmla="*/ 0 w 276"/>
                <a:gd name="T29" fmla="*/ 0 h 388"/>
                <a:gd name="T30" fmla="*/ 0 w 276"/>
                <a:gd name="T31" fmla="*/ 0 h 388"/>
                <a:gd name="T32" fmla="*/ 0 w 276"/>
                <a:gd name="T33" fmla="*/ 0 h 388"/>
                <a:gd name="T34" fmla="*/ 0 w 276"/>
                <a:gd name="T35" fmla="*/ 0 h 388"/>
                <a:gd name="T36" fmla="*/ 0 w 276"/>
                <a:gd name="T37" fmla="*/ 0 h 388"/>
                <a:gd name="T38" fmla="*/ 0 w 276"/>
                <a:gd name="T39" fmla="*/ 0 h 388"/>
                <a:gd name="T40" fmla="*/ 0 w 276"/>
                <a:gd name="T41" fmla="*/ 0 h 388"/>
                <a:gd name="T42" fmla="*/ 0 w 276"/>
                <a:gd name="T43" fmla="*/ 0 h 388"/>
                <a:gd name="T44" fmla="*/ 0 w 276"/>
                <a:gd name="T45" fmla="*/ 0 h 388"/>
                <a:gd name="T46" fmla="*/ 0 w 276"/>
                <a:gd name="T47" fmla="*/ 0 h 388"/>
                <a:gd name="T48" fmla="*/ 0 w 276"/>
                <a:gd name="T49" fmla="*/ 0 h 388"/>
                <a:gd name="T50" fmla="*/ 0 w 276"/>
                <a:gd name="T51" fmla="*/ 0 h 388"/>
                <a:gd name="T52" fmla="*/ 0 w 276"/>
                <a:gd name="T53" fmla="*/ 0 h 388"/>
                <a:gd name="T54" fmla="*/ 0 w 276"/>
                <a:gd name="T55" fmla="*/ 0 h 388"/>
                <a:gd name="T56" fmla="*/ 0 w 276"/>
                <a:gd name="T57" fmla="*/ 0 h 388"/>
                <a:gd name="T58" fmla="*/ 0 w 276"/>
                <a:gd name="T59" fmla="*/ 0 h 388"/>
                <a:gd name="T60" fmla="*/ 0 w 276"/>
                <a:gd name="T61" fmla="*/ 0 h 388"/>
                <a:gd name="T62" fmla="*/ 0 w 276"/>
                <a:gd name="T63" fmla="*/ 0 h 388"/>
                <a:gd name="T64" fmla="*/ 0 w 276"/>
                <a:gd name="T65" fmla="*/ 0 h 388"/>
                <a:gd name="T66" fmla="*/ 0 w 276"/>
                <a:gd name="T67" fmla="*/ 0 h 388"/>
                <a:gd name="T68" fmla="*/ 0 w 276"/>
                <a:gd name="T69" fmla="*/ 0 h 388"/>
                <a:gd name="T70" fmla="*/ 0 w 276"/>
                <a:gd name="T71" fmla="*/ 0 h 388"/>
                <a:gd name="T72" fmla="*/ 0 w 276"/>
                <a:gd name="T73" fmla="*/ 0 h 388"/>
                <a:gd name="T74" fmla="*/ 0 w 276"/>
                <a:gd name="T75" fmla="*/ 0 h 388"/>
                <a:gd name="T76" fmla="*/ 0 w 276"/>
                <a:gd name="T77" fmla="*/ 0 h 388"/>
                <a:gd name="T78" fmla="*/ 0 w 276"/>
                <a:gd name="T79" fmla="*/ 0 h 388"/>
                <a:gd name="T80" fmla="*/ 0 w 276"/>
                <a:gd name="T81" fmla="*/ 0 h 388"/>
                <a:gd name="T82" fmla="*/ 0 w 276"/>
                <a:gd name="T83" fmla="*/ 0 h 388"/>
                <a:gd name="T84" fmla="*/ 0 w 276"/>
                <a:gd name="T85" fmla="*/ 0 h 388"/>
                <a:gd name="T86" fmla="*/ 0 w 276"/>
                <a:gd name="T87" fmla="*/ 0 h 388"/>
                <a:gd name="T88" fmla="*/ 0 w 276"/>
                <a:gd name="T89" fmla="*/ 0 h 388"/>
                <a:gd name="T90" fmla="*/ 0 w 276"/>
                <a:gd name="T91" fmla="*/ 0 h 388"/>
                <a:gd name="T92" fmla="*/ 0 w 276"/>
                <a:gd name="T93" fmla="*/ 0 h 388"/>
                <a:gd name="T94" fmla="*/ 0 w 276"/>
                <a:gd name="T95" fmla="*/ 0 h 388"/>
                <a:gd name="T96" fmla="*/ 0 w 276"/>
                <a:gd name="T97" fmla="*/ 0 h 388"/>
                <a:gd name="T98" fmla="*/ 0 w 276"/>
                <a:gd name="T99" fmla="*/ 0 h 388"/>
                <a:gd name="T100" fmla="*/ 0 w 276"/>
                <a:gd name="T101" fmla="*/ 0 h 388"/>
                <a:gd name="T102" fmla="*/ 0 w 276"/>
                <a:gd name="T103" fmla="*/ 0 h 388"/>
                <a:gd name="T104" fmla="*/ 0 w 276"/>
                <a:gd name="T105" fmla="*/ 0 h 388"/>
                <a:gd name="T106" fmla="*/ 0 w 276"/>
                <a:gd name="T107" fmla="*/ 0 h 388"/>
                <a:gd name="T108" fmla="*/ 0 w 276"/>
                <a:gd name="T109" fmla="*/ 0 h 38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276"/>
                <a:gd name="T166" fmla="*/ 0 h 388"/>
                <a:gd name="T167" fmla="*/ 276 w 276"/>
                <a:gd name="T168" fmla="*/ 388 h 38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276" h="388">
                  <a:moveTo>
                    <a:pt x="14" y="325"/>
                  </a:moveTo>
                  <a:lnTo>
                    <a:pt x="6" y="304"/>
                  </a:lnTo>
                  <a:lnTo>
                    <a:pt x="0" y="262"/>
                  </a:lnTo>
                  <a:lnTo>
                    <a:pt x="2" y="217"/>
                  </a:lnTo>
                  <a:lnTo>
                    <a:pt x="12" y="171"/>
                  </a:lnTo>
                  <a:lnTo>
                    <a:pt x="29" y="125"/>
                  </a:lnTo>
                  <a:lnTo>
                    <a:pt x="52" y="84"/>
                  </a:lnTo>
                  <a:lnTo>
                    <a:pt x="80" y="49"/>
                  </a:lnTo>
                  <a:lnTo>
                    <a:pt x="113" y="23"/>
                  </a:lnTo>
                  <a:lnTo>
                    <a:pt x="145" y="6"/>
                  </a:lnTo>
                  <a:lnTo>
                    <a:pt x="179" y="0"/>
                  </a:lnTo>
                  <a:lnTo>
                    <a:pt x="208" y="6"/>
                  </a:lnTo>
                  <a:lnTo>
                    <a:pt x="236" y="23"/>
                  </a:lnTo>
                  <a:lnTo>
                    <a:pt x="255" y="49"/>
                  </a:lnTo>
                  <a:lnTo>
                    <a:pt x="268" y="84"/>
                  </a:lnTo>
                  <a:lnTo>
                    <a:pt x="276" y="125"/>
                  </a:lnTo>
                  <a:lnTo>
                    <a:pt x="274" y="171"/>
                  </a:lnTo>
                  <a:lnTo>
                    <a:pt x="265" y="219"/>
                  </a:lnTo>
                  <a:lnTo>
                    <a:pt x="248" y="264"/>
                  </a:lnTo>
                  <a:lnTo>
                    <a:pt x="225" y="304"/>
                  </a:lnTo>
                  <a:lnTo>
                    <a:pt x="196" y="340"/>
                  </a:lnTo>
                  <a:lnTo>
                    <a:pt x="164" y="367"/>
                  </a:lnTo>
                  <a:lnTo>
                    <a:pt x="130" y="382"/>
                  </a:lnTo>
                  <a:lnTo>
                    <a:pt x="97" y="388"/>
                  </a:lnTo>
                  <a:lnTo>
                    <a:pt x="67" y="382"/>
                  </a:lnTo>
                  <a:lnTo>
                    <a:pt x="40" y="365"/>
                  </a:lnTo>
                  <a:lnTo>
                    <a:pt x="19" y="340"/>
                  </a:lnTo>
                  <a:lnTo>
                    <a:pt x="57" y="319"/>
                  </a:lnTo>
                  <a:lnTo>
                    <a:pt x="80" y="335"/>
                  </a:lnTo>
                  <a:lnTo>
                    <a:pt x="103" y="340"/>
                  </a:lnTo>
                  <a:lnTo>
                    <a:pt x="128" y="338"/>
                  </a:lnTo>
                  <a:lnTo>
                    <a:pt x="152" y="327"/>
                  </a:lnTo>
                  <a:lnTo>
                    <a:pt x="177" y="308"/>
                  </a:lnTo>
                  <a:lnTo>
                    <a:pt x="200" y="283"/>
                  </a:lnTo>
                  <a:lnTo>
                    <a:pt x="217" y="253"/>
                  </a:lnTo>
                  <a:lnTo>
                    <a:pt x="232" y="219"/>
                  </a:lnTo>
                  <a:lnTo>
                    <a:pt x="240" y="183"/>
                  </a:lnTo>
                  <a:lnTo>
                    <a:pt x="242" y="148"/>
                  </a:lnTo>
                  <a:lnTo>
                    <a:pt x="238" y="116"/>
                  </a:lnTo>
                  <a:lnTo>
                    <a:pt x="229" y="89"/>
                  </a:lnTo>
                  <a:lnTo>
                    <a:pt x="213" y="68"/>
                  </a:lnTo>
                  <a:lnTo>
                    <a:pt x="194" y="53"/>
                  </a:lnTo>
                  <a:lnTo>
                    <a:pt x="173" y="49"/>
                  </a:lnTo>
                  <a:lnTo>
                    <a:pt x="147" y="51"/>
                  </a:lnTo>
                  <a:lnTo>
                    <a:pt x="122" y="63"/>
                  </a:lnTo>
                  <a:lnTo>
                    <a:pt x="99" y="82"/>
                  </a:lnTo>
                  <a:lnTo>
                    <a:pt x="76" y="106"/>
                  </a:lnTo>
                  <a:lnTo>
                    <a:pt x="59" y="137"/>
                  </a:lnTo>
                  <a:lnTo>
                    <a:pt x="44" y="171"/>
                  </a:lnTo>
                  <a:lnTo>
                    <a:pt x="35" y="205"/>
                  </a:lnTo>
                  <a:lnTo>
                    <a:pt x="33" y="240"/>
                  </a:lnTo>
                  <a:lnTo>
                    <a:pt x="37" y="272"/>
                  </a:lnTo>
                  <a:lnTo>
                    <a:pt x="48" y="304"/>
                  </a:lnTo>
                  <a:lnTo>
                    <a:pt x="14" y="3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392" name="Freeform 106"/>
            <p:cNvSpPr>
              <a:spLocks/>
            </p:cNvSpPr>
            <p:nvPr/>
          </p:nvSpPr>
          <p:spPr bwMode="auto">
            <a:xfrm>
              <a:off x="1145" y="2065"/>
              <a:ext cx="14" cy="10"/>
            </a:xfrm>
            <a:custGeom>
              <a:avLst/>
              <a:gdLst>
                <a:gd name="T0" fmla="*/ 0 w 53"/>
                <a:gd name="T1" fmla="*/ 0 h 43"/>
                <a:gd name="T2" fmla="*/ 0 w 53"/>
                <a:gd name="T3" fmla="*/ 0 h 43"/>
                <a:gd name="T4" fmla="*/ 0 w 53"/>
                <a:gd name="T5" fmla="*/ 0 h 43"/>
                <a:gd name="T6" fmla="*/ 0 w 53"/>
                <a:gd name="T7" fmla="*/ 0 h 43"/>
                <a:gd name="T8" fmla="*/ 0 w 53"/>
                <a:gd name="T9" fmla="*/ 0 h 43"/>
                <a:gd name="T10" fmla="*/ 0 w 53"/>
                <a:gd name="T11" fmla="*/ 0 h 43"/>
                <a:gd name="T12" fmla="*/ 0 60000 65536"/>
                <a:gd name="T13" fmla="*/ 0 60000 65536"/>
                <a:gd name="T14" fmla="*/ 0 60000 65536"/>
                <a:gd name="T15" fmla="*/ 0 60000 65536"/>
                <a:gd name="T16" fmla="*/ 0 60000 65536"/>
                <a:gd name="T17" fmla="*/ 0 60000 65536"/>
                <a:gd name="T18" fmla="*/ 0 w 53"/>
                <a:gd name="T19" fmla="*/ 0 h 43"/>
                <a:gd name="T20" fmla="*/ 53 w 53"/>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53" h="43">
                  <a:moveTo>
                    <a:pt x="53" y="28"/>
                  </a:moveTo>
                  <a:lnTo>
                    <a:pt x="30" y="0"/>
                  </a:lnTo>
                  <a:lnTo>
                    <a:pt x="0" y="26"/>
                  </a:lnTo>
                  <a:lnTo>
                    <a:pt x="9" y="43"/>
                  </a:lnTo>
                  <a:lnTo>
                    <a:pt x="53"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393" name="Freeform 107"/>
            <p:cNvSpPr>
              <a:spLocks/>
            </p:cNvSpPr>
            <p:nvPr/>
          </p:nvSpPr>
          <p:spPr bwMode="auto">
            <a:xfrm>
              <a:off x="1153" y="2018"/>
              <a:ext cx="51" cy="36"/>
            </a:xfrm>
            <a:custGeom>
              <a:avLst/>
              <a:gdLst>
                <a:gd name="T0" fmla="*/ 0 w 202"/>
                <a:gd name="T1" fmla="*/ 0 h 141"/>
                <a:gd name="T2" fmla="*/ 0 w 202"/>
                <a:gd name="T3" fmla="*/ 0 h 141"/>
                <a:gd name="T4" fmla="*/ 0 w 202"/>
                <a:gd name="T5" fmla="*/ 0 h 141"/>
                <a:gd name="T6" fmla="*/ 0 w 202"/>
                <a:gd name="T7" fmla="*/ 0 h 141"/>
                <a:gd name="T8" fmla="*/ 0 w 202"/>
                <a:gd name="T9" fmla="*/ 0 h 141"/>
                <a:gd name="T10" fmla="*/ 0 w 202"/>
                <a:gd name="T11" fmla="*/ 0 h 141"/>
                <a:gd name="T12" fmla="*/ 0 w 202"/>
                <a:gd name="T13" fmla="*/ 0 h 141"/>
                <a:gd name="T14" fmla="*/ 0 60000 65536"/>
                <a:gd name="T15" fmla="*/ 0 60000 65536"/>
                <a:gd name="T16" fmla="*/ 0 60000 65536"/>
                <a:gd name="T17" fmla="*/ 0 60000 65536"/>
                <a:gd name="T18" fmla="*/ 0 60000 65536"/>
                <a:gd name="T19" fmla="*/ 0 60000 65536"/>
                <a:gd name="T20" fmla="*/ 0 60000 65536"/>
                <a:gd name="T21" fmla="*/ 0 w 202"/>
                <a:gd name="T22" fmla="*/ 0 h 141"/>
                <a:gd name="T23" fmla="*/ 202 w 202"/>
                <a:gd name="T24" fmla="*/ 141 h 14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2" h="141">
                  <a:moveTo>
                    <a:pt x="202" y="78"/>
                  </a:moveTo>
                  <a:lnTo>
                    <a:pt x="23" y="0"/>
                  </a:lnTo>
                  <a:lnTo>
                    <a:pt x="0" y="38"/>
                  </a:lnTo>
                  <a:lnTo>
                    <a:pt x="71" y="141"/>
                  </a:lnTo>
                  <a:lnTo>
                    <a:pt x="202" y="122"/>
                  </a:lnTo>
                  <a:lnTo>
                    <a:pt x="202" y="7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394" name="Freeform 108"/>
            <p:cNvSpPr>
              <a:spLocks/>
            </p:cNvSpPr>
            <p:nvPr/>
          </p:nvSpPr>
          <p:spPr bwMode="auto">
            <a:xfrm>
              <a:off x="961" y="2040"/>
              <a:ext cx="306" cy="290"/>
            </a:xfrm>
            <a:custGeom>
              <a:avLst/>
              <a:gdLst>
                <a:gd name="T0" fmla="*/ 0 w 306"/>
                <a:gd name="T1" fmla="*/ 71 h 290"/>
                <a:gd name="T2" fmla="*/ 3 w 306"/>
                <a:gd name="T3" fmla="*/ 290 h 290"/>
                <a:gd name="T4" fmla="*/ 279 w 306"/>
                <a:gd name="T5" fmla="*/ 287 h 290"/>
                <a:gd name="T6" fmla="*/ 299 w 306"/>
                <a:gd name="T7" fmla="*/ 272 h 290"/>
                <a:gd name="T8" fmla="*/ 306 w 306"/>
                <a:gd name="T9" fmla="*/ 248 h 290"/>
                <a:gd name="T10" fmla="*/ 299 w 306"/>
                <a:gd name="T11" fmla="*/ 48 h 290"/>
                <a:gd name="T12" fmla="*/ 284 w 306"/>
                <a:gd name="T13" fmla="*/ 0 h 290"/>
                <a:gd name="T14" fmla="*/ 0 60000 65536"/>
                <a:gd name="T15" fmla="*/ 0 60000 65536"/>
                <a:gd name="T16" fmla="*/ 0 60000 65536"/>
                <a:gd name="T17" fmla="*/ 0 60000 65536"/>
                <a:gd name="T18" fmla="*/ 0 60000 65536"/>
                <a:gd name="T19" fmla="*/ 0 60000 65536"/>
                <a:gd name="T20" fmla="*/ 0 60000 65536"/>
                <a:gd name="T21" fmla="*/ 0 w 306"/>
                <a:gd name="T22" fmla="*/ 0 h 290"/>
                <a:gd name="T23" fmla="*/ 306 w 306"/>
                <a:gd name="T24" fmla="*/ 290 h 29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6" h="290">
                  <a:moveTo>
                    <a:pt x="0" y="71"/>
                  </a:moveTo>
                  <a:lnTo>
                    <a:pt x="3" y="290"/>
                  </a:lnTo>
                  <a:lnTo>
                    <a:pt x="279" y="287"/>
                  </a:lnTo>
                  <a:lnTo>
                    <a:pt x="299" y="272"/>
                  </a:lnTo>
                  <a:lnTo>
                    <a:pt x="306" y="248"/>
                  </a:lnTo>
                  <a:lnTo>
                    <a:pt x="299" y="48"/>
                  </a:lnTo>
                  <a:lnTo>
                    <a:pt x="284" y="0"/>
                  </a:lnTo>
                </a:path>
              </a:pathLst>
            </a:custGeom>
            <a:noFill/>
            <a:ln w="12700" cap="flat" cmpd="sng">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5395" name="Freeform 109"/>
            <p:cNvSpPr>
              <a:spLocks/>
            </p:cNvSpPr>
            <p:nvPr/>
          </p:nvSpPr>
          <p:spPr bwMode="auto">
            <a:xfrm rot="1661969">
              <a:off x="1352" y="1764"/>
              <a:ext cx="205" cy="160"/>
            </a:xfrm>
            <a:custGeom>
              <a:avLst/>
              <a:gdLst>
                <a:gd name="T0" fmla="*/ 0 w 530"/>
                <a:gd name="T1" fmla="*/ 1 h 342"/>
                <a:gd name="T2" fmla="*/ 0 w 530"/>
                <a:gd name="T3" fmla="*/ 1 h 342"/>
                <a:gd name="T4" fmla="*/ 0 w 530"/>
                <a:gd name="T5" fmla="*/ 1 h 342"/>
                <a:gd name="T6" fmla="*/ 0 w 530"/>
                <a:gd name="T7" fmla="*/ 1 h 342"/>
                <a:gd name="T8" fmla="*/ 0 w 530"/>
                <a:gd name="T9" fmla="*/ 1 h 342"/>
                <a:gd name="T10" fmla="*/ 0 w 530"/>
                <a:gd name="T11" fmla="*/ 1 h 342"/>
                <a:gd name="T12" fmla="*/ 0 w 530"/>
                <a:gd name="T13" fmla="*/ 1 h 342"/>
                <a:gd name="T14" fmla="*/ 0 w 530"/>
                <a:gd name="T15" fmla="*/ 1 h 342"/>
                <a:gd name="T16" fmla="*/ 0 w 530"/>
                <a:gd name="T17" fmla="*/ 1 h 342"/>
                <a:gd name="T18" fmla="*/ 0 w 530"/>
                <a:gd name="T19" fmla="*/ 1 h 342"/>
                <a:gd name="T20" fmla="*/ 0 w 530"/>
                <a:gd name="T21" fmla="*/ 1 h 342"/>
                <a:gd name="T22" fmla="*/ 0 w 530"/>
                <a:gd name="T23" fmla="*/ 1 h 342"/>
                <a:gd name="T24" fmla="*/ 0 w 530"/>
                <a:gd name="T25" fmla="*/ 1 h 342"/>
                <a:gd name="T26" fmla="*/ 0 w 530"/>
                <a:gd name="T27" fmla="*/ 1 h 342"/>
                <a:gd name="T28" fmla="*/ 0 w 530"/>
                <a:gd name="T29" fmla="*/ 1 h 342"/>
                <a:gd name="T30" fmla="*/ 0 w 530"/>
                <a:gd name="T31" fmla="*/ 1 h 342"/>
                <a:gd name="T32" fmla="*/ 0 w 530"/>
                <a:gd name="T33" fmla="*/ 1 h 342"/>
                <a:gd name="T34" fmla="*/ 0 w 530"/>
                <a:gd name="T35" fmla="*/ 1 h 342"/>
                <a:gd name="T36" fmla="*/ 0 w 530"/>
                <a:gd name="T37" fmla="*/ 1 h 342"/>
                <a:gd name="T38" fmla="*/ 0 w 530"/>
                <a:gd name="T39" fmla="*/ 1 h 342"/>
                <a:gd name="T40" fmla="*/ 0 w 530"/>
                <a:gd name="T41" fmla="*/ 1 h 342"/>
                <a:gd name="T42" fmla="*/ 0 w 530"/>
                <a:gd name="T43" fmla="*/ 1 h 342"/>
                <a:gd name="T44" fmla="*/ 0 w 530"/>
                <a:gd name="T45" fmla="*/ 1 h 342"/>
                <a:gd name="T46" fmla="*/ 0 w 530"/>
                <a:gd name="T47" fmla="*/ 1 h 342"/>
                <a:gd name="T48" fmla="*/ 0 w 530"/>
                <a:gd name="T49" fmla="*/ 1 h 342"/>
                <a:gd name="T50" fmla="*/ 1 w 530"/>
                <a:gd name="T51" fmla="*/ 1 h 342"/>
                <a:gd name="T52" fmla="*/ 1 w 530"/>
                <a:gd name="T53" fmla="*/ 1 h 342"/>
                <a:gd name="T54" fmla="*/ 1 w 530"/>
                <a:gd name="T55" fmla="*/ 1 h 342"/>
                <a:gd name="T56" fmla="*/ 1 w 530"/>
                <a:gd name="T57" fmla="*/ 1 h 342"/>
                <a:gd name="T58" fmla="*/ 1 w 530"/>
                <a:gd name="T59" fmla="*/ 0 h 342"/>
                <a:gd name="T60" fmla="*/ 1 w 530"/>
                <a:gd name="T61" fmla="*/ 0 h 342"/>
                <a:gd name="T62" fmla="*/ 1 w 530"/>
                <a:gd name="T63" fmla="*/ 0 h 342"/>
                <a:gd name="T64" fmla="*/ 1 w 530"/>
                <a:gd name="T65" fmla="*/ 0 h 342"/>
                <a:gd name="T66" fmla="*/ 1 w 530"/>
                <a:gd name="T67" fmla="*/ 0 h 342"/>
                <a:gd name="T68" fmla="*/ 1 w 530"/>
                <a:gd name="T69" fmla="*/ 0 h 342"/>
                <a:gd name="T70" fmla="*/ 1 w 530"/>
                <a:gd name="T71" fmla="*/ 0 h 342"/>
                <a:gd name="T72" fmla="*/ 0 w 530"/>
                <a:gd name="T73" fmla="*/ 0 h 342"/>
                <a:gd name="T74" fmla="*/ 0 w 530"/>
                <a:gd name="T75" fmla="*/ 0 h 342"/>
                <a:gd name="T76" fmla="*/ 0 w 530"/>
                <a:gd name="T77" fmla="*/ 0 h 342"/>
                <a:gd name="T78" fmla="*/ 0 w 530"/>
                <a:gd name="T79" fmla="*/ 0 h 342"/>
                <a:gd name="T80" fmla="*/ 0 w 530"/>
                <a:gd name="T81" fmla="*/ 0 h 342"/>
                <a:gd name="T82" fmla="*/ 0 w 530"/>
                <a:gd name="T83" fmla="*/ 0 h 342"/>
                <a:gd name="T84" fmla="*/ 0 w 530"/>
                <a:gd name="T85" fmla="*/ 0 h 342"/>
                <a:gd name="T86" fmla="*/ 0 w 530"/>
                <a:gd name="T87" fmla="*/ 0 h 342"/>
                <a:gd name="T88" fmla="*/ 0 w 530"/>
                <a:gd name="T89" fmla="*/ 0 h 342"/>
                <a:gd name="T90" fmla="*/ 0 w 530"/>
                <a:gd name="T91" fmla="*/ 0 h 342"/>
                <a:gd name="T92" fmla="*/ 0 w 530"/>
                <a:gd name="T93" fmla="*/ 0 h 342"/>
                <a:gd name="T94" fmla="*/ 0 w 530"/>
                <a:gd name="T95" fmla="*/ 0 h 342"/>
                <a:gd name="T96" fmla="*/ 0 w 530"/>
                <a:gd name="T97" fmla="*/ 0 h 342"/>
                <a:gd name="T98" fmla="*/ 0 w 530"/>
                <a:gd name="T99" fmla="*/ 1 h 342"/>
                <a:gd name="T100" fmla="*/ 0 w 530"/>
                <a:gd name="T101" fmla="*/ 1 h 342"/>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530"/>
                <a:gd name="T154" fmla="*/ 0 h 342"/>
                <a:gd name="T155" fmla="*/ 530 w 530"/>
                <a:gd name="T156" fmla="*/ 342 h 342"/>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530" h="342">
                  <a:moveTo>
                    <a:pt x="101" y="183"/>
                  </a:moveTo>
                  <a:lnTo>
                    <a:pt x="99" y="183"/>
                  </a:lnTo>
                  <a:lnTo>
                    <a:pt x="91" y="184"/>
                  </a:lnTo>
                  <a:lnTo>
                    <a:pt x="86" y="184"/>
                  </a:lnTo>
                  <a:lnTo>
                    <a:pt x="82" y="186"/>
                  </a:lnTo>
                  <a:lnTo>
                    <a:pt x="76" y="188"/>
                  </a:lnTo>
                  <a:lnTo>
                    <a:pt x="70" y="192"/>
                  </a:lnTo>
                  <a:lnTo>
                    <a:pt x="63" y="194"/>
                  </a:lnTo>
                  <a:lnTo>
                    <a:pt x="55" y="198"/>
                  </a:lnTo>
                  <a:lnTo>
                    <a:pt x="49" y="200"/>
                  </a:lnTo>
                  <a:lnTo>
                    <a:pt x="44" y="203"/>
                  </a:lnTo>
                  <a:lnTo>
                    <a:pt x="36" y="205"/>
                  </a:lnTo>
                  <a:lnTo>
                    <a:pt x="30" y="211"/>
                  </a:lnTo>
                  <a:lnTo>
                    <a:pt x="23" y="215"/>
                  </a:lnTo>
                  <a:lnTo>
                    <a:pt x="19" y="221"/>
                  </a:lnTo>
                  <a:lnTo>
                    <a:pt x="13" y="224"/>
                  </a:lnTo>
                  <a:lnTo>
                    <a:pt x="8" y="230"/>
                  </a:lnTo>
                  <a:lnTo>
                    <a:pt x="4" y="236"/>
                  </a:lnTo>
                  <a:lnTo>
                    <a:pt x="2" y="241"/>
                  </a:lnTo>
                  <a:lnTo>
                    <a:pt x="0" y="249"/>
                  </a:lnTo>
                  <a:lnTo>
                    <a:pt x="0" y="255"/>
                  </a:lnTo>
                  <a:lnTo>
                    <a:pt x="0" y="262"/>
                  </a:lnTo>
                  <a:lnTo>
                    <a:pt x="4" y="270"/>
                  </a:lnTo>
                  <a:lnTo>
                    <a:pt x="6" y="278"/>
                  </a:lnTo>
                  <a:lnTo>
                    <a:pt x="11" y="285"/>
                  </a:lnTo>
                  <a:lnTo>
                    <a:pt x="17" y="295"/>
                  </a:lnTo>
                  <a:lnTo>
                    <a:pt x="29" y="304"/>
                  </a:lnTo>
                  <a:lnTo>
                    <a:pt x="32" y="308"/>
                  </a:lnTo>
                  <a:lnTo>
                    <a:pt x="38" y="314"/>
                  </a:lnTo>
                  <a:lnTo>
                    <a:pt x="44" y="318"/>
                  </a:lnTo>
                  <a:lnTo>
                    <a:pt x="51" y="321"/>
                  </a:lnTo>
                  <a:lnTo>
                    <a:pt x="59" y="327"/>
                  </a:lnTo>
                  <a:lnTo>
                    <a:pt x="67" y="333"/>
                  </a:lnTo>
                  <a:lnTo>
                    <a:pt x="76" y="337"/>
                  </a:lnTo>
                  <a:lnTo>
                    <a:pt x="86" y="342"/>
                  </a:lnTo>
                  <a:lnTo>
                    <a:pt x="89" y="342"/>
                  </a:lnTo>
                  <a:lnTo>
                    <a:pt x="97" y="342"/>
                  </a:lnTo>
                  <a:lnTo>
                    <a:pt x="105" y="342"/>
                  </a:lnTo>
                  <a:lnTo>
                    <a:pt x="108" y="340"/>
                  </a:lnTo>
                  <a:lnTo>
                    <a:pt x="116" y="340"/>
                  </a:lnTo>
                  <a:lnTo>
                    <a:pt x="122" y="338"/>
                  </a:lnTo>
                  <a:lnTo>
                    <a:pt x="127" y="338"/>
                  </a:lnTo>
                  <a:lnTo>
                    <a:pt x="133" y="337"/>
                  </a:lnTo>
                  <a:lnTo>
                    <a:pt x="139" y="337"/>
                  </a:lnTo>
                  <a:lnTo>
                    <a:pt x="146" y="335"/>
                  </a:lnTo>
                  <a:lnTo>
                    <a:pt x="154" y="333"/>
                  </a:lnTo>
                  <a:lnTo>
                    <a:pt x="162" y="331"/>
                  </a:lnTo>
                  <a:lnTo>
                    <a:pt x="167" y="327"/>
                  </a:lnTo>
                  <a:lnTo>
                    <a:pt x="175" y="323"/>
                  </a:lnTo>
                  <a:lnTo>
                    <a:pt x="183" y="321"/>
                  </a:lnTo>
                  <a:lnTo>
                    <a:pt x="188" y="316"/>
                  </a:lnTo>
                  <a:lnTo>
                    <a:pt x="194" y="312"/>
                  </a:lnTo>
                  <a:lnTo>
                    <a:pt x="202" y="306"/>
                  </a:lnTo>
                  <a:lnTo>
                    <a:pt x="209" y="302"/>
                  </a:lnTo>
                  <a:lnTo>
                    <a:pt x="215" y="297"/>
                  </a:lnTo>
                  <a:lnTo>
                    <a:pt x="221" y="289"/>
                  </a:lnTo>
                  <a:lnTo>
                    <a:pt x="226" y="283"/>
                  </a:lnTo>
                  <a:lnTo>
                    <a:pt x="232" y="276"/>
                  </a:lnTo>
                  <a:lnTo>
                    <a:pt x="236" y="266"/>
                  </a:lnTo>
                  <a:lnTo>
                    <a:pt x="240" y="259"/>
                  </a:lnTo>
                  <a:lnTo>
                    <a:pt x="245" y="249"/>
                  </a:lnTo>
                  <a:lnTo>
                    <a:pt x="249" y="240"/>
                  </a:lnTo>
                  <a:lnTo>
                    <a:pt x="251" y="241"/>
                  </a:lnTo>
                  <a:lnTo>
                    <a:pt x="255" y="245"/>
                  </a:lnTo>
                  <a:lnTo>
                    <a:pt x="259" y="251"/>
                  </a:lnTo>
                  <a:lnTo>
                    <a:pt x="268" y="259"/>
                  </a:lnTo>
                  <a:lnTo>
                    <a:pt x="278" y="266"/>
                  </a:lnTo>
                  <a:lnTo>
                    <a:pt x="289" y="274"/>
                  </a:lnTo>
                  <a:lnTo>
                    <a:pt x="295" y="278"/>
                  </a:lnTo>
                  <a:lnTo>
                    <a:pt x="300" y="281"/>
                  </a:lnTo>
                  <a:lnTo>
                    <a:pt x="306" y="283"/>
                  </a:lnTo>
                  <a:lnTo>
                    <a:pt x="314" y="287"/>
                  </a:lnTo>
                  <a:lnTo>
                    <a:pt x="319" y="287"/>
                  </a:lnTo>
                  <a:lnTo>
                    <a:pt x="325" y="289"/>
                  </a:lnTo>
                  <a:lnTo>
                    <a:pt x="331" y="289"/>
                  </a:lnTo>
                  <a:lnTo>
                    <a:pt x="337" y="289"/>
                  </a:lnTo>
                  <a:lnTo>
                    <a:pt x="342" y="287"/>
                  </a:lnTo>
                  <a:lnTo>
                    <a:pt x="348" y="285"/>
                  </a:lnTo>
                  <a:lnTo>
                    <a:pt x="354" y="283"/>
                  </a:lnTo>
                  <a:lnTo>
                    <a:pt x="359" y="280"/>
                  </a:lnTo>
                  <a:lnTo>
                    <a:pt x="365" y="274"/>
                  </a:lnTo>
                  <a:lnTo>
                    <a:pt x="369" y="268"/>
                  </a:lnTo>
                  <a:lnTo>
                    <a:pt x="373" y="259"/>
                  </a:lnTo>
                  <a:lnTo>
                    <a:pt x="376" y="251"/>
                  </a:lnTo>
                  <a:lnTo>
                    <a:pt x="378" y="245"/>
                  </a:lnTo>
                  <a:lnTo>
                    <a:pt x="380" y="240"/>
                  </a:lnTo>
                  <a:lnTo>
                    <a:pt x="380" y="234"/>
                  </a:lnTo>
                  <a:lnTo>
                    <a:pt x="384" y="228"/>
                  </a:lnTo>
                  <a:lnTo>
                    <a:pt x="384" y="221"/>
                  </a:lnTo>
                  <a:lnTo>
                    <a:pt x="386" y="213"/>
                  </a:lnTo>
                  <a:lnTo>
                    <a:pt x="386" y="205"/>
                  </a:lnTo>
                  <a:lnTo>
                    <a:pt x="388" y="198"/>
                  </a:lnTo>
                  <a:lnTo>
                    <a:pt x="390" y="198"/>
                  </a:lnTo>
                  <a:lnTo>
                    <a:pt x="394" y="200"/>
                  </a:lnTo>
                  <a:lnTo>
                    <a:pt x="399" y="200"/>
                  </a:lnTo>
                  <a:lnTo>
                    <a:pt x="409" y="203"/>
                  </a:lnTo>
                  <a:lnTo>
                    <a:pt x="413" y="203"/>
                  </a:lnTo>
                  <a:lnTo>
                    <a:pt x="418" y="205"/>
                  </a:lnTo>
                  <a:lnTo>
                    <a:pt x="424" y="205"/>
                  </a:lnTo>
                  <a:lnTo>
                    <a:pt x="432" y="207"/>
                  </a:lnTo>
                  <a:lnTo>
                    <a:pt x="437" y="207"/>
                  </a:lnTo>
                  <a:lnTo>
                    <a:pt x="443" y="209"/>
                  </a:lnTo>
                  <a:lnTo>
                    <a:pt x="449" y="209"/>
                  </a:lnTo>
                  <a:lnTo>
                    <a:pt x="456" y="211"/>
                  </a:lnTo>
                  <a:lnTo>
                    <a:pt x="462" y="209"/>
                  </a:lnTo>
                  <a:lnTo>
                    <a:pt x="468" y="209"/>
                  </a:lnTo>
                  <a:lnTo>
                    <a:pt x="473" y="209"/>
                  </a:lnTo>
                  <a:lnTo>
                    <a:pt x="481" y="209"/>
                  </a:lnTo>
                  <a:lnTo>
                    <a:pt x="487" y="207"/>
                  </a:lnTo>
                  <a:lnTo>
                    <a:pt x="492" y="207"/>
                  </a:lnTo>
                  <a:lnTo>
                    <a:pt x="498" y="205"/>
                  </a:lnTo>
                  <a:lnTo>
                    <a:pt x="504" y="203"/>
                  </a:lnTo>
                  <a:lnTo>
                    <a:pt x="513" y="198"/>
                  </a:lnTo>
                  <a:lnTo>
                    <a:pt x="521" y="190"/>
                  </a:lnTo>
                  <a:lnTo>
                    <a:pt x="525" y="184"/>
                  </a:lnTo>
                  <a:lnTo>
                    <a:pt x="527" y="181"/>
                  </a:lnTo>
                  <a:lnTo>
                    <a:pt x="529" y="173"/>
                  </a:lnTo>
                  <a:lnTo>
                    <a:pt x="530" y="167"/>
                  </a:lnTo>
                  <a:lnTo>
                    <a:pt x="530" y="158"/>
                  </a:lnTo>
                  <a:lnTo>
                    <a:pt x="530" y="150"/>
                  </a:lnTo>
                  <a:lnTo>
                    <a:pt x="530" y="141"/>
                  </a:lnTo>
                  <a:lnTo>
                    <a:pt x="530" y="133"/>
                  </a:lnTo>
                  <a:lnTo>
                    <a:pt x="529" y="124"/>
                  </a:lnTo>
                  <a:lnTo>
                    <a:pt x="529" y="116"/>
                  </a:lnTo>
                  <a:lnTo>
                    <a:pt x="527" y="106"/>
                  </a:lnTo>
                  <a:lnTo>
                    <a:pt x="527" y="97"/>
                  </a:lnTo>
                  <a:lnTo>
                    <a:pt x="525" y="87"/>
                  </a:lnTo>
                  <a:lnTo>
                    <a:pt x="523" y="78"/>
                  </a:lnTo>
                  <a:lnTo>
                    <a:pt x="519" y="68"/>
                  </a:lnTo>
                  <a:lnTo>
                    <a:pt x="517" y="59"/>
                  </a:lnTo>
                  <a:lnTo>
                    <a:pt x="513" y="51"/>
                  </a:lnTo>
                  <a:lnTo>
                    <a:pt x="510" y="44"/>
                  </a:lnTo>
                  <a:lnTo>
                    <a:pt x="506" y="36"/>
                  </a:lnTo>
                  <a:lnTo>
                    <a:pt x="504" y="30"/>
                  </a:lnTo>
                  <a:lnTo>
                    <a:pt x="498" y="23"/>
                  </a:lnTo>
                  <a:lnTo>
                    <a:pt x="492" y="17"/>
                  </a:lnTo>
                  <a:lnTo>
                    <a:pt x="487" y="10"/>
                  </a:lnTo>
                  <a:lnTo>
                    <a:pt x="481" y="8"/>
                  </a:lnTo>
                  <a:lnTo>
                    <a:pt x="475" y="4"/>
                  </a:lnTo>
                  <a:lnTo>
                    <a:pt x="470" y="2"/>
                  </a:lnTo>
                  <a:lnTo>
                    <a:pt x="462" y="0"/>
                  </a:lnTo>
                  <a:lnTo>
                    <a:pt x="454" y="0"/>
                  </a:lnTo>
                  <a:lnTo>
                    <a:pt x="445" y="0"/>
                  </a:lnTo>
                  <a:lnTo>
                    <a:pt x="437" y="4"/>
                  </a:lnTo>
                  <a:lnTo>
                    <a:pt x="428" y="6"/>
                  </a:lnTo>
                  <a:lnTo>
                    <a:pt x="420" y="13"/>
                  </a:lnTo>
                  <a:lnTo>
                    <a:pt x="411" y="17"/>
                  </a:lnTo>
                  <a:lnTo>
                    <a:pt x="401" y="27"/>
                  </a:lnTo>
                  <a:lnTo>
                    <a:pt x="395" y="30"/>
                  </a:lnTo>
                  <a:lnTo>
                    <a:pt x="390" y="36"/>
                  </a:lnTo>
                  <a:lnTo>
                    <a:pt x="386" y="42"/>
                  </a:lnTo>
                  <a:lnTo>
                    <a:pt x="380" y="49"/>
                  </a:lnTo>
                  <a:lnTo>
                    <a:pt x="378" y="48"/>
                  </a:lnTo>
                  <a:lnTo>
                    <a:pt x="373" y="46"/>
                  </a:lnTo>
                  <a:lnTo>
                    <a:pt x="367" y="42"/>
                  </a:lnTo>
                  <a:lnTo>
                    <a:pt x="357" y="40"/>
                  </a:lnTo>
                  <a:lnTo>
                    <a:pt x="352" y="38"/>
                  </a:lnTo>
                  <a:lnTo>
                    <a:pt x="346" y="36"/>
                  </a:lnTo>
                  <a:lnTo>
                    <a:pt x="338" y="34"/>
                  </a:lnTo>
                  <a:lnTo>
                    <a:pt x="333" y="34"/>
                  </a:lnTo>
                  <a:lnTo>
                    <a:pt x="325" y="32"/>
                  </a:lnTo>
                  <a:lnTo>
                    <a:pt x="319" y="30"/>
                  </a:lnTo>
                  <a:lnTo>
                    <a:pt x="314" y="30"/>
                  </a:lnTo>
                  <a:lnTo>
                    <a:pt x="306" y="30"/>
                  </a:lnTo>
                  <a:lnTo>
                    <a:pt x="298" y="29"/>
                  </a:lnTo>
                  <a:lnTo>
                    <a:pt x="291" y="27"/>
                  </a:lnTo>
                  <a:lnTo>
                    <a:pt x="285" y="27"/>
                  </a:lnTo>
                  <a:lnTo>
                    <a:pt x="278" y="29"/>
                  </a:lnTo>
                  <a:lnTo>
                    <a:pt x="272" y="29"/>
                  </a:lnTo>
                  <a:lnTo>
                    <a:pt x="266" y="30"/>
                  </a:lnTo>
                  <a:lnTo>
                    <a:pt x="259" y="30"/>
                  </a:lnTo>
                  <a:lnTo>
                    <a:pt x="255" y="34"/>
                  </a:lnTo>
                  <a:lnTo>
                    <a:pt x="249" y="34"/>
                  </a:lnTo>
                  <a:lnTo>
                    <a:pt x="243" y="38"/>
                  </a:lnTo>
                  <a:lnTo>
                    <a:pt x="238" y="40"/>
                  </a:lnTo>
                  <a:lnTo>
                    <a:pt x="236" y="46"/>
                  </a:lnTo>
                  <a:lnTo>
                    <a:pt x="232" y="51"/>
                  </a:lnTo>
                  <a:lnTo>
                    <a:pt x="230" y="57"/>
                  </a:lnTo>
                  <a:lnTo>
                    <a:pt x="226" y="63"/>
                  </a:lnTo>
                  <a:lnTo>
                    <a:pt x="226" y="70"/>
                  </a:lnTo>
                  <a:lnTo>
                    <a:pt x="224" y="78"/>
                  </a:lnTo>
                  <a:lnTo>
                    <a:pt x="224" y="86"/>
                  </a:lnTo>
                  <a:lnTo>
                    <a:pt x="221" y="91"/>
                  </a:lnTo>
                  <a:lnTo>
                    <a:pt x="219" y="99"/>
                  </a:lnTo>
                  <a:lnTo>
                    <a:pt x="215" y="105"/>
                  </a:lnTo>
                  <a:lnTo>
                    <a:pt x="211" y="110"/>
                  </a:lnTo>
                  <a:lnTo>
                    <a:pt x="207" y="116"/>
                  </a:lnTo>
                  <a:lnTo>
                    <a:pt x="203" y="122"/>
                  </a:lnTo>
                  <a:lnTo>
                    <a:pt x="192" y="131"/>
                  </a:lnTo>
                  <a:lnTo>
                    <a:pt x="183" y="141"/>
                  </a:lnTo>
                  <a:lnTo>
                    <a:pt x="177" y="145"/>
                  </a:lnTo>
                  <a:lnTo>
                    <a:pt x="171" y="148"/>
                  </a:lnTo>
                  <a:lnTo>
                    <a:pt x="165" y="152"/>
                  </a:lnTo>
                  <a:lnTo>
                    <a:pt x="162" y="156"/>
                  </a:lnTo>
                  <a:lnTo>
                    <a:pt x="154" y="158"/>
                  </a:lnTo>
                  <a:lnTo>
                    <a:pt x="148" y="162"/>
                  </a:lnTo>
                  <a:lnTo>
                    <a:pt x="145" y="165"/>
                  </a:lnTo>
                  <a:lnTo>
                    <a:pt x="139" y="167"/>
                  </a:lnTo>
                  <a:lnTo>
                    <a:pt x="127" y="171"/>
                  </a:lnTo>
                  <a:lnTo>
                    <a:pt x="120" y="175"/>
                  </a:lnTo>
                  <a:lnTo>
                    <a:pt x="112" y="177"/>
                  </a:lnTo>
                  <a:lnTo>
                    <a:pt x="105" y="181"/>
                  </a:lnTo>
                  <a:lnTo>
                    <a:pt x="101" y="183"/>
                  </a:lnTo>
                  <a:close/>
                </a:path>
              </a:pathLst>
            </a:custGeom>
            <a:solidFill>
              <a:schemeClr val="hlink"/>
            </a:solidFill>
            <a:ln w="12700" cmpd="sng">
              <a:solidFill>
                <a:schemeClr val="bg1"/>
              </a:solidFill>
              <a:round/>
              <a:headEnd/>
              <a:tailEnd/>
            </a:ln>
          </p:spPr>
          <p:txBody>
            <a:bodyPr/>
            <a:lstStyle/>
            <a:p>
              <a:endParaRPr lang="en-US"/>
            </a:p>
          </p:txBody>
        </p:sp>
        <p:sp>
          <p:nvSpPr>
            <p:cNvPr id="15396" name="Line 110"/>
            <p:cNvSpPr>
              <a:spLocks noChangeShapeType="1"/>
            </p:cNvSpPr>
            <p:nvPr/>
          </p:nvSpPr>
          <p:spPr bwMode="auto">
            <a:xfrm flipH="1" flipV="1">
              <a:off x="1431" y="1910"/>
              <a:ext cx="8" cy="11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5397" name="Line 111"/>
            <p:cNvSpPr>
              <a:spLocks noChangeShapeType="1"/>
            </p:cNvSpPr>
            <p:nvPr/>
          </p:nvSpPr>
          <p:spPr bwMode="auto">
            <a:xfrm flipV="1">
              <a:off x="1464" y="1910"/>
              <a:ext cx="34" cy="11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5398" name="Oval 112"/>
            <p:cNvSpPr>
              <a:spLocks noChangeArrowheads="1"/>
            </p:cNvSpPr>
            <p:nvPr/>
          </p:nvSpPr>
          <p:spPr bwMode="auto">
            <a:xfrm>
              <a:off x="629" y="2280"/>
              <a:ext cx="162" cy="159"/>
            </a:xfrm>
            <a:prstGeom prst="ellipse">
              <a:avLst/>
            </a:prstGeom>
            <a:solidFill>
              <a:schemeClr val="folHlink"/>
            </a:solidFill>
            <a:ln>
              <a:noFill/>
            </a:ln>
            <a:extLst>
              <a:ext uri="{91240B29-F687-4F45-9708-019B960494DF}">
                <a14:hiddenLine xmlns:a14="http://schemas.microsoft.com/office/drawing/2010/main" w="28575" algn="ctr">
                  <a:solidFill>
                    <a:srgbClr val="000000"/>
                  </a:solidFill>
                  <a:round/>
                  <a:headEnd/>
                  <a:tailEnd/>
                </a14:hiddenLine>
              </a:ext>
            </a:extLst>
          </p:spPr>
          <p:txBody>
            <a:bodyPr lIns="0" tIns="0" rIns="0" bIns="0" anchor="ctr">
              <a:spAutoFit/>
            </a:bodyPr>
            <a:lstStyle/>
            <a:p>
              <a:endParaRPr lang="en-US"/>
            </a:p>
          </p:txBody>
        </p:sp>
        <p:sp>
          <p:nvSpPr>
            <p:cNvPr id="15399" name="Freeform 113"/>
            <p:cNvSpPr>
              <a:spLocks/>
            </p:cNvSpPr>
            <p:nvPr/>
          </p:nvSpPr>
          <p:spPr bwMode="auto">
            <a:xfrm>
              <a:off x="611" y="2261"/>
              <a:ext cx="197" cy="198"/>
            </a:xfrm>
            <a:custGeom>
              <a:avLst/>
              <a:gdLst>
                <a:gd name="T0" fmla="*/ 0 w 770"/>
                <a:gd name="T1" fmla="*/ 0 h 778"/>
                <a:gd name="T2" fmla="*/ 0 w 770"/>
                <a:gd name="T3" fmla="*/ 0 h 778"/>
                <a:gd name="T4" fmla="*/ 0 w 770"/>
                <a:gd name="T5" fmla="*/ 0 h 778"/>
                <a:gd name="T6" fmla="*/ 0 w 770"/>
                <a:gd name="T7" fmla="*/ 0 h 778"/>
                <a:gd name="T8" fmla="*/ 0 w 770"/>
                <a:gd name="T9" fmla="*/ 0 h 778"/>
                <a:gd name="T10" fmla="*/ 0 w 770"/>
                <a:gd name="T11" fmla="*/ 0 h 778"/>
                <a:gd name="T12" fmla="*/ 0 w 770"/>
                <a:gd name="T13" fmla="*/ 0 h 778"/>
                <a:gd name="T14" fmla="*/ 0 w 770"/>
                <a:gd name="T15" fmla="*/ 0 h 778"/>
                <a:gd name="T16" fmla="*/ 0 w 770"/>
                <a:gd name="T17" fmla="*/ 0 h 778"/>
                <a:gd name="T18" fmla="*/ 0 w 770"/>
                <a:gd name="T19" fmla="*/ 0 h 778"/>
                <a:gd name="T20" fmla="*/ 0 w 770"/>
                <a:gd name="T21" fmla="*/ 0 h 778"/>
                <a:gd name="T22" fmla="*/ 0 w 770"/>
                <a:gd name="T23" fmla="*/ 0 h 778"/>
                <a:gd name="T24" fmla="*/ 0 w 770"/>
                <a:gd name="T25" fmla="*/ 0 h 778"/>
                <a:gd name="T26" fmla="*/ 0 w 770"/>
                <a:gd name="T27" fmla="*/ 0 h 778"/>
                <a:gd name="T28" fmla="*/ 0 w 770"/>
                <a:gd name="T29" fmla="*/ 0 h 778"/>
                <a:gd name="T30" fmla="*/ 0 w 770"/>
                <a:gd name="T31" fmla="*/ 0 h 778"/>
                <a:gd name="T32" fmla="*/ 0 w 770"/>
                <a:gd name="T33" fmla="*/ 0 h 778"/>
                <a:gd name="T34" fmla="*/ 0 w 770"/>
                <a:gd name="T35" fmla="*/ 0 h 778"/>
                <a:gd name="T36" fmla="*/ 0 w 770"/>
                <a:gd name="T37" fmla="*/ 0 h 778"/>
                <a:gd name="T38" fmla="*/ 0 w 770"/>
                <a:gd name="T39" fmla="*/ 0 h 778"/>
                <a:gd name="T40" fmla="*/ 0 w 770"/>
                <a:gd name="T41" fmla="*/ 0 h 778"/>
                <a:gd name="T42" fmla="*/ 0 w 770"/>
                <a:gd name="T43" fmla="*/ 0 h 778"/>
                <a:gd name="T44" fmla="*/ 0 w 770"/>
                <a:gd name="T45" fmla="*/ 0 h 778"/>
                <a:gd name="T46" fmla="*/ 0 w 770"/>
                <a:gd name="T47" fmla="*/ 0 h 778"/>
                <a:gd name="T48" fmla="*/ 0 w 770"/>
                <a:gd name="T49" fmla="*/ 0 h 778"/>
                <a:gd name="T50" fmla="*/ 0 w 770"/>
                <a:gd name="T51" fmla="*/ 0 h 778"/>
                <a:gd name="T52" fmla="*/ 0 w 770"/>
                <a:gd name="T53" fmla="*/ 0 h 778"/>
                <a:gd name="T54" fmla="*/ 0 w 770"/>
                <a:gd name="T55" fmla="*/ 0 h 778"/>
                <a:gd name="T56" fmla="*/ 0 w 770"/>
                <a:gd name="T57" fmla="*/ 0 h 778"/>
                <a:gd name="T58" fmla="*/ 0 w 770"/>
                <a:gd name="T59" fmla="*/ 0 h 778"/>
                <a:gd name="T60" fmla="*/ 0 w 770"/>
                <a:gd name="T61" fmla="*/ 0 h 778"/>
                <a:gd name="T62" fmla="*/ 0 w 770"/>
                <a:gd name="T63" fmla="*/ 0 h 778"/>
                <a:gd name="T64" fmla="*/ 0 w 770"/>
                <a:gd name="T65" fmla="*/ 0 h 778"/>
                <a:gd name="T66" fmla="*/ 0 w 770"/>
                <a:gd name="T67" fmla="*/ 0 h 778"/>
                <a:gd name="T68" fmla="*/ 0 w 770"/>
                <a:gd name="T69" fmla="*/ 0 h 778"/>
                <a:gd name="T70" fmla="*/ 0 w 770"/>
                <a:gd name="T71" fmla="*/ 0 h 778"/>
                <a:gd name="T72" fmla="*/ 0 w 770"/>
                <a:gd name="T73" fmla="*/ 0 h 778"/>
                <a:gd name="T74" fmla="*/ 0 w 770"/>
                <a:gd name="T75" fmla="*/ 0 h 778"/>
                <a:gd name="T76" fmla="*/ 0 w 770"/>
                <a:gd name="T77" fmla="*/ 0 h 778"/>
                <a:gd name="T78" fmla="*/ 0 w 770"/>
                <a:gd name="T79" fmla="*/ 0 h 778"/>
                <a:gd name="T80" fmla="*/ 0 w 770"/>
                <a:gd name="T81" fmla="*/ 0 h 778"/>
                <a:gd name="T82" fmla="*/ 0 w 770"/>
                <a:gd name="T83" fmla="*/ 0 h 778"/>
                <a:gd name="T84" fmla="*/ 0 w 770"/>
                <a:gd name="T85" fmla="*/ 0 h 778"/>
                <a:gd name="T86" fmla="*/ 0 w 770"/>
                <a:gd name="T87" fmla="*/ 0 h 778"/>
                <a:gd name="T88" fmla="*/ 0 w 770"/>
                <a:gd name="T89" fmla="*/ 0 h 778"/>
                <a:gd name="T90" fmla="*/ 0 w 770"/>
                <a:gd name="T91" fmla="*/ 0 h 778"/>
                <a:gd name="T92" fmla="*/ 0 w 770"/>
                <a:gd name="T93" fmla="*/ 0 h 778"/>
                <a:gd name="T94" fmla="*/ 0 w 770"/>
                <a:gd name="T95" fmla="*/ 0 h 778"/>
                <a:gd name="T96" fmla="*/ 0 w 770"/>
                <a:gd name="T97" fmla="*/ 0 h 778"/>
                <a:gd name="T98" fmla="*/ 0 w 770"/>
                <a:gd name="T99" fmla="*/ 0 h 778"/>
                <a:gd name="T100" fmla="*/ 0 w 770"/>
                <a:gd name="T101" fmla="*/ 0 h 778"/>
                <a:gd name="T102" fmla="*/ 0 w 770"/>
                <a:gd name="T103" fmla="*/ 0 h 778"/>
                <a:gd name="T104" fmla="*/ 0 w 770"/>
                <a:gd name="T105" fmla="*/ 0 h 778"/>
                <a:gd name="T106" fmla="*/ 0 w 770"/>
                <a:gd name="T107" fmla="*/ 0 h 778"/>
                <a:gd name="T108" fmla="*/ 0 w 770"/>
                <a:gd name="T109" fmla="*/ 0 h 77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770"/>
                <a:gd name="T166" fmla="*/ 0 h 778"/>
                <a:gd name="T167" fmla="*/ 770 w 770"/>
                <a:gd name="T168" fmla="*/ 778 h 77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770" h="778">
                  <a:moveTo>
                    <a:pt x="165" y="708"/>
                  </a:moveTo>
                  <a:lnTo>
                    <a:pt x="123" y="675"/>
                  </a:lnTo>
                  <a:lnTo>
                    <a:pt x="60" y="605"/>
                  </a:lnTo>
                  <a:lnTo>
                    <a:pt x="20" y="521"/>
                  </a:lnTo>
                  <a:lnTo>
                    <a:pt x="0" y="430"/>
                  </a:lnTo>
                  <a:lnTo>
                    <a:pt x="0" y="337"/>
                  </a:lnTo>
                  <a:lnTo>
                    <a:pt x="24" y="246"/>
                  </a:lnTo>
                  <a:lnTo>
                    <a:pt x="68" y="164"/>
                  </a:lnTo>
                  <a:lnTo>
                    <a:pt x="131" y="96"/>
                  </a:lnTo>
                  <a:lnTo>
                    <a:pt x="209" y="42"/>
                  </a:lnTo>
                  <a:lnTo>
                    <a:pt x="296" y="10"/>
                  </a:lnTo>
                  <a:lnTo>
                    <a:pt x="389" y="0"/>
                  </a:lnTo>
                  <a:lnTo>
                    <a:pt x="482" y="14"/>
                  </a:lnTo>
                  <a:lnTo>
                    <a:pt x="570" y="48"/>
                  </a:lnTo>
                  <a:lnTo>
                    <a:pt x="644" y="103"/>
                  </a:lnTo>
                  <a:lnTo>
                    <a:pt x="707" y="173"/>
                  </a:lnTo>
                  <a:lnTo>
                    <a:pt x="749" y="255"/>
                  </a:lnTo>
                  <a:lnTo>
                    <a:pt x="770" y="346"/>
                  </a:lnTo>
                  <a:lnTo>
                    <a:pt x="768" y="441"/>
                  </a:lnTo>
                  <a:lnTo>
                    <a:pt x="745" y="531"/>
                  </a:lnTo>
                  <a:lnTo>
                    <a:pt x="699" y="614"/>
                  </a:lnTo>
                  <a:lnTo>
                    <a:pt x="636" y="683"/>
                  </a:lnTo>
                  <a:lnTo>
                    <a:pt x="559" y="736"/>
                  </a:lnTo>
                  <a:lnTo>
                    <a:pt x="471" y="767"/>
                  </a:lnTo>
                  <a:lnTo>
                    <a:pt x="378" y="778"/>
                  </a:lnTo>
                  <a:lnTo>
                    <a:pt x="287" y="765"/>
                  </a:lnTo>
                  <a:lnTo>
                    <a:pt x="199" y="732"/>
                  </a:lnTo>
                  <a:lnTo>
                    <a:pt x="287" y="668"/>
                  </a:lnTo>
                  <a:lnTo>
                    <a:pt x="366" y="681"/>
                  </a:lnTo>
                  <a:lnTo>
                    <a:pt x="437" y="677"/>
                  </a:lnTo>
                  <a:lnTo>
                    <a:pt x="505" y="656"/>
                  </a:lnTo>
                  <a:lnTo>
                    <a:pt x="564" y="618"/>
                  </a:lnTo>
                  <a:lnTo>
                    <a:pt x="614" y="569"/>
                  </a:lnTo>
                  <a:lnTo>
                    <a:pt x="652" y="508"/>
                  </a:lnTo>
                  <a:lnTo>
                    <a:pt x="671" y="441"/>
                  </a:lnTo>
                  <a:lnTo>
                    <a:pt x="676" y="371"/>
                  </a:lnTo>
                  <a:lnTo>
                    <a:pt x="663" y="301"/>
                  </a:lnTo>
                  <a:lnTo>
                    <a:pt x="635" y="236"/>
                  </a:lnTo>
                  <a:lnTo>
                    <a:pt x="591" y="181"/>
                  </a:lnTo>
                  <a:lnTo>
                    <a:pt x="534" y="137"/>
                  </a:lnTo>
                  <a:lnTo>
                    <a:pt x="471" y="109"/>
                  </a:lnTo>
                  <a:lnTo>
                    <a:pt x="401" y="97"/>
                  </a:lnTo>
                  <a:lnTo>
                    <a:pt x="330" y="101"/>
                  </a:lnTo>
                  <a:lnTo>
                    <a:pt x="264" y="122"/>
                  </a:lnTo>
                  <a:lnTo>
                    <a:pt x="203" y="160"/>
                  </a:lnTo>
                  <a:lnTo>
                    <a:pt x="154" y="210"/>
                  </a:lnTo>
                  <a:lnTo>
                    <a:pt x="116" y="269"/>
                  </a:lnTo>
                  <a:lnTo>
                    <a:pt x="97" y="337"/>
                  </a:lnTo>
                  <a:lnTo>
                    <a:pt x="91" y="407"/>
                  </a:lnTo>
                  <a:lnTo>
                    <a:pt x="104" y="478"/>
                  </a:lnTo>
                  <a:lnTo>
                    <a:pt x="135" y="540"/>
                  </a:lnTo>
                  <a:lnTo>
                    <a:pt x="176" y="597"/>
                  </a:lnTo>
                  <a:lnTo>
                    <a:pt x="243" y="647"/>
                  </a:lnTo>
                  <a:lnTo>
                    <a:pt x="165" y="70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400" name="Freeform 114"/>
            <p:cNvSpPr>
              <a:spLocks/>
            </p:cNvSpPr>
            <p:nvPr/>
          </p:nvSpPr>
          <p:spPr bwMode="auto">
            <a:xfrm>
              <a:off x="653" y="2425"/>
              <a:ext cx="38" cy="24"/>
            </a:xfrm>
            <a:custGeom>
              <a:avLst/>
              <a:gdLst>
                <a:gd name="T0" fmla="*/ 0 w 150"/>
                <a:gd name="T1" fmla="*/ 0 h 93"/>
                <a:gd name="T2" fmla="*/ 0 w 150"/>
                <a:gd name="T3" fmla="*/ 0 h 93"/>
                <a:gd name="T4" fmla="*/ 0 w 150"/>
                <a:gd name="T5" fmla="*/ 0 h 93"/>
                <a:gd name="T6" fmla="*/ 0 w 150"/>
                <a:gd name="T7" fmla="*/ 0 h 93"/>
                <a:gd name="T8" fmla="*/ 0 w 150"/>
                <a:gd name="T9" fmla="*/ 0 h 93"/>
                <a:gd name="T10" fmla="*/ 0 w 150"/>
                <a:gd name="T11" fmla="*/ 0 h 93"/>
                <a:gd name="T12" fmla="*/ 0 60000 65536"/>
                <a:gd name="T13" fmla="*/ 0 60000 65536"/>
                <a:gd name="T14" fmla="*/ 0 60000 65536"/>
                <a:gd name="T15" fmla="*/ 0 60000 65536"/>
                <a:gd name="T16" fmla="*/ 0 60000 65536"/>
                <a:gd name="T17" fmla="*/ 0 60000 65536"/>
                <a:gd name="T18" fmla="*/ 0 w 150"/>
                <a:gd name="T19" fmla="*/ 0 h 93"/>
                <a:gd name="T20" fmla="*/ 150 w 150"/>
                <a:gd name="T21" fmla="*/ 93 h 93"/>
              </a:gdLst>
              <a:ahLst/>
              <a:cxnLst>
                <a:cxn ang="T12">
                  <a:pos x="T0" y="T1"/>
                </a:cxn>
                <a:cxn ang="T13">
                  <a:pos x="T2" y="T3"/>
                </a:cxn>
                <a:cxn ang="T14">
                  <a:pos x="T4" y="T5"/>
                </a:cxn>
                <a:cxn ang="T15">
                  <a:pos x="T6" y="T7"/>
                </a:cxn>
                <a:cxn ang="T16">
                  <a:pos x="T8" y="T9"/>
                </a:cxn>
                <a:cxn ang="T17">
                  <a:pos x="T10" y="T11"/>
                </a:cxn>
              </a:cxnLst>
              <a:rect l="T18" t="T19" r="T20" b="T21"/>
              <a:pathLst>
                <a:path w="150" h="93">
                  <a:moveTo>
                    <a:pt x="150" y="36"/>
                  </a:moveTo>
                  <a:lnTo>
                    <a:pt x="59" y="0"/>
                  </a:lnTo>
                  <a:lnTo>
                    <a:pt x="0" y="67"/>
                  </a:lnTo>
                  <a:lnTo>
                    <a:pt x="42" y="93"/>
                  </a:lnTo>
                  <a:lnTo>
                    <a:pt x="150" y="3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401" name="Oval 115"/>
            <p:cNvSpPr>
              <a:spLocks noChangeArrowheads="1"/>
            </p:cNvSpPr>
            <p:nvPr/>
          </p:nvSpPr>
          <p:spPr bwMode="auto">
            <a:xfrm>
              <a:off x="1349" y="2217"/>
              <a:ext cx="126" cy="216"/>
            </a:xfrm>
            <a:prstGeom prst="ellipse">
              <a:avLst/>
            </a:prstGeom>
            <a:solidFill>
              <a:schemeClr val="folHlink"/>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sp>
          <p:nvSpPr>
            <p:cNvPr id="15402" name="Freeform 116"/>
            <p:cNvSpPr>
              <a:spLocks/>
            </p:cNvSpPr>
            <p:nvPr/>
          </p:nvSpPr>
          <p:spPr bwMode="auto">
            <a:xfrm>
              <a:off x="1336" y="2201"/>
              <a:ext cx="156" cy="249"/>
            </a:xfrm>
            <a:custGeom>
              <a:avLst/>
              <a:gdLst>
                <a:gd name="T0" fmla="*/ 0 w 606"/>
                <a:gd name="T1" fmla="*/ 0 h 969"/>
                <a:gd name="T2" fmla="*/ 0 w 606"/>
                <a:gd name="T3" fmla="*/ 0 h 969"/>
                <a:gd name="T4" fmla="*/ 0 w 606"/>
                <a:gd name="T5" fmla="*/ 0 h 969"/>
                <a:gd name="T6" fmla="*/ 0 w 606"/>
                <a:gd name="T7" fmla="*/ 0 h 969"/>
                <a:gd name="T8" fmla="*/ 0 w 606"/>
                <a:gd name="T9" fmla="*/ 0 h 969"/>
                <a:gd name="T10" fmla="*/ 0 w 606"/>
                <a:gd name="T11" fmla="*/ 0 h 969"/>
                <a:gd name="T12" fmla="*/ 0 w 606"/>
                <a:gd name="T13" fmla="*/ 0 h 969"/>
                <a:gd name="T14" fmla="*/ 0 w 606"/>
                <a:gd name="T15" fmla="*/ 0 h 969"/>
                <a:gd name="T16" fmla="*/ 0 w 606"/>
                <a:gd name="T17" fmla="*/ 0 h 969"/>
                <a:gd name="T18" fmla="*/ 0 w 606"/>
                <a:gd name="T19" fmla="*/ 0 h 969"/>
                <a:gd name="T20" fmla="*/ 0 w 606"/>
                <a:gd name="T21" fmla="*/ 0 h 969"/>
                <a:gd name="T22" fmla="*/ 0 w 606"/>
                <a:gd name="T23" fmla="*/ 0 h 969"/>
                <a:gd name="T24" fmla="*/ 0 w 606"/>
                <a:gd name="T25" fmla="*/ 0 h 969"/>
                <a:gd name="T26" fmla="*/ 0 w 606"/>
                <a:gd name="T27" fmla="*/ 0 h 969"/>
                <a:gd name="T28" fmla="*/ 0 w 606"/>
                <a:gd name="T29" fmla="*/ 0 h 969"/>
                <a:gd name="T30" fmla="*/ 0 w 606"/>
                <a:gd name="T31" fmla="*/ 0 h 969"/>
                <a:gd name="T32" fmla="*/ 0 w 606"/>
                <a:gd name="T33" fmla="*/ 0 h 969"/>
                <a:gd name="T34" fmla="*/ 0 w 606"/>
                <a:gd name="T35" fmla="*/ 0 h 969"/>
                <a:gd name="T36" fmla="*/ 0 w 606"/>
                <a:gd name="T37" fmla="*/ 0 h 969"/>
                <a:gd name="T38" fmla="*/ 0 w 606"/>
                <a:gd name="T39" fmla="*/ 0 h 969"/>
                <a:gd name="T40" fmla="*/ 0 w 606"/>
                <a:gd name="T41" fmla="*/ 0 h 969"/>
                <a:gd name="T42" fmla="*/ 0 w 606"/>
                <a:gd name="T43" fmla="*/ 0 h 969"/>
                <a:gd name="T44" fmla="*/ 0 w 606"/>
                <a:gd name="T45" fmla="*/ 0 h 969"/>
                <a:gd name="T46" fmla="*/ 0 w 606"/>
                <a:gd name="T47" fmla="*/ 0 h 969"/>
                <a:gd name="T48" fmla="*/ 0 w 606"/>
                <a:gd name="T49" fmla="*/ 0 h 969"/>
                <a:gd name="T50" fmla="*/ 0 w 606"/>
                <a:gd name="T51" fmla="*/ 0 h 969"/>
                <a:gd name="T52" fmla="*/ 0 w 606"/>
                <a:gd name="T53" fmla="*/ 0 h 969"/>
                <a:gd name="T54" fmla="*/ 0 w 606"/>
                <a:gd name="T55" fmla="*/ 0 h 969"/>
                <a:gd name="T56" fmla="*/ 0 w 606"/>
                <a:gd name="T57" fmla="*/ 0 h 969"/>
                <a:gd name="T58" fmla="*/ 0 w 606"/>
                <a:gd name="T59" fmla="*/ 0 h 969"/>
                <a:gd name="T60" fmla="*/ 0 w 606"/>
                <a:gd name="T61" fmla="*/ 0 h 969"/>
                <a:gd name="T62" fmla="*/ 0 w 606"/>
                <a:gd name="T63" fmla="*/ 0 h 969"/>
                <a:gd name="T64" fmla="*/ 0 w 606"/>
                <a:gd name="T65" fmla="*/ 0 h 969"/>
                <a:gd name="T66" fmla="*/ 0 w 606"/>
                <a:gd name="T67" fmla="*/ 0 h 969"/>
                <a:gd name="T68" fmla="*/ 0 w 606"/>
                <a:gd name="T69" fmla="*/ 0 h 969"/>
                <a:gd name="T70" fmla="*/ 0 w 606"/>
                <a:gd name="T71" fmla="*/ 0 h 969"/>
                <a:gd name="T72" fmla="*/ 0 w 606"/>
                <a:gd name="T73" fmla="*/ 0 h 969"/>
                <a:gd name="T74" fmla="*/ 0 w 606"/>
                <a:gd name="T75" fmla="*/ 0 h 969"/>
                <a:gd name="T76" fmla="*/ 0 w 606"/>
                <a:gd name="T77" fmla="*/ 0 h 969"/>
                <a:gd name="T78" fmla="*/ 0 w 606"/>
                <a:gd name="T79" fmla="*/ 0 h 969"/>
                <a:gd name="T80" fmla="*/ 0 w 606"/>
                <a:gd name="T81" fmla="*/ 0 h 969"/>
                <a:gd name="T82" fmla="*/ 0 w 606"/>
                <a:gd name="T83" fmla="*/ 0 h 969"/>
                <a:gd name="T84" fmla="*/ 0 w 606"/>
                <a:gd name="T85" fmla="*/ 0 h 969"/>
                <a:gd name="T86" fmla="*/ 0 w 606"/>
                <a:gd name="T87" fmla="*/ 0 h 969"/>
                <a:gd name="T88" fmla="*/ 0 w 606"/>
                <a:gd name="T89" fmla="*/ 0 h 969"/>
                <a:gd name="T90" fmla="*/ 0 w 606"/>
                <a:gd name="T91" fmla="*/ 0 h 969"/>
                <a:gd name="T92" fmla="*/ 0 w 606"/>
                <a:gd name="T93" fmla="*/ 0 h 969"/>
                <a:gd name="T94" fmla="*/ 0 w 606"/>
                <a:gd name="T95" fmla="*/ 0 h 969"/>
                <a:gd name="T96" fmla="*/ 0 w 606"/>
                <a:gd name="T97" fmla="*/ 0 h 969"/>
                <a:gd name="T98" fmla="*/ 0 w 606"/>
                <a:gd name="T99" fmla="*/ 0 h 969"/>
                <a:gd name="T100" fmla="*/ 0 w 606"/>
                <a:gd name="T101" fmla="*/ 0 h 969"/>
                <a:gd name="T102" fmla="*/ 0 w 606"/>
                <a:gd name="T103" fmla="*/ 0 h 969"/>
                <a:gd name="T104" fmla="*/ 0 w 606"/>
                <a:gd name="T105" fmla="*/ 0 h 969"/>
                <a:gd name="T106" fmla="*/ 0 w 606"/>
                <a:gd name="T107" fmla="*/ 0 h 969"/>
                <a:gd name="T108" fmla="*/ 0 w 606"/>
                <a:gd name="T109" fmla="*/ 0 h 969"/>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606"/>
                <a:gd name="T166" fmla="*/ 0 h 969"/>
                <a:gd name="T167" fmla="*/ 606 w 606"/>
                <a:gd name="T168" fmla="*/ 969 h 969"/>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606" h="969">
                  <a:moveTo>
                    <a:pt x="99" y="866"/>
                  </a:moveTo>
                  <a:lnTo>
                    <a:pt x="70" y="825"/>
                  </a:lnTo>
                  <a:lnTo>
                    <a:pt x="30" y="732"/>
                  </a:lnTo>
                  <a:lnTo>
                    <a:pt x="7" y="625"/>
                  </a:lnTo>
                  <a:lnTo>
                    <a:pt x="0" y="509"/>
                  </a:lnTo>
                  <a:lnTo>
                    <a:pt x="13" y="393"/>
                  </a:lnTo>
                  <a:lnTo>
                    <a:pt x="42" y="279"/>
                  </a:lnTo>
                  <a:lnTo>
                    <a:pt x="83" y="180"/>
                  </a:lnTo>
                  <a:lnTo>
                    <a:pt x="141" y="99"/>
                  </a:lnTo>
                  <a:lnTo>
                    <a:pt x="207" y="38"/>
                  </a:lnTo>
                  <a:lnTo>
                    <a:pt x="279" y="5"/>
                  </a:lnTo>
                  <a:lnTo>
                    <a:pt x="352" y="0"/>
                  </a:lnTo>
                  <a:lnTo>
                    <a:pt x="422" y="21"/>
                  </a:lnTo>
                  <a:lnTo>
                    <a:pt x="487" y="70"/>
                  </a:lnTo>
                  <a:lnTo>
                    <a:pt x="540" y="144"/>
                  </a:lnTo>
                  <a:lnTo>
                    <a:pt x="578" y="237"/>
                  </a:lnTo>
                  <a:lnTo>
                    <a:pt x="601" y="344"/>
                  </a:lnTo>
                  <a:lnTo>
                    <a:pt x="606" y="460"/>
                  </a:lnTo>
                  <a:lnTo>
                    <a:pt x="595" y="576"/>
                  </a:lnTo>
                  <a:lnTo>
                    <a:pt x="566" y="688"/>
                  </a:lnTo>
                  <a:lnTo>
                    <a:pt x="523" y="787"/>
                  </a:lnTo>
                  <a:lnTo>
                    <a:pt x="466" y="870"/>
                  </a:lnTo>
                  <a:lnTo>
                    <a:pt x="401" y="929"/>
                  </a:lnTo>
                  <a:lnTo>
                    <a:pt x="329" y="963"/>
                  </a:lnTo>
                  <a:lnTo>
                    <a:pt x="256" y="969"/>
                  </a:lnTo>
                  <a:lnTo>
                    <a:pt x="186" y="946"/>
                  </a:lnTo>
                  <a:lnTo>
                    <a:pt x="123" y="901"/>
                  </a:lnTo>
                  <a:lnTo>
                    <a:pt x="198" y="825"/>
                  </a:lnTo>
                  <a:lnTo>
                    <a:pt x="258" y="849"/>
                  </a:lnTo>
                  <a:lnTo>
                    <a:pt x="314" y="847"/>
                  </a:lnTo>
                  <a:lnTo>
                    <a:pt x="367" y="827"/>
                  </a:lnTo>
                  <a:lnTo>
                    <a:pt x="418" y="785"/>
                  </a:lnTo>
                  <a:lnTo>
                    <a:pt x="462" y="726"/>
                  </a:lnTo>
                  <a:lnTo>
                    <a:pt x="498" y="654"/>
                  </a:lnTo>
                  <a:lnTo>
                    <a:pt x="521" y="570"/>
                  </a:lnTo>
                  <a:lnTo>
                    <a:pt x="532" y="483"/>
                  </a:lnTo>
                  <a:lnTo>
                    <a:pt x="530" y="393"/>
                  </a:lnTo>
                  <a:lnTo>
                    <a:pt x="515" y="311"/>
                  </a:lnTo>
                  <a:lnTo>
                    <a:pt x="487" y="239"/>
                  </a:lnTo>
                  <a:lnTo>
                    <a:pt x="448" y="180"/>
                  </a:lnTo>
                  <a:lnTo>
                    <a:pt x="403" y="140"/>
                  </a:lnTo>
                  <a:lnTo>
                    <a:pt x="350" y="119"/>
                  </a:lnTo>
                  <a:lnTo>
                    <a:pt x="294" y="121"/>
                  </a:lnTo>
                  <a:lnTo>
                    <a:pt x="241" y="142"/>
                  </a:lnTo>
                  <a:lnTo>
                    <a:pt x="190" y="184"/>
                  </a:lnTo>
                  <a:lnTo>
                    <a:pt x="146" y="243"/>
                  </a:lnTo>
                  <a:lnTo>
                    <a:pt x="112" y="315"/>
                  </a:lnTo>
                  <a:lnTo>
                    <a:pt x="87" y="399"/>
                  </a:lnTo>
                  <a:lnTo>
                    <a:pt x="76" y="486"/>
                  </a:lnTo>
                  <a:lnTo>
                    <a:pt x="78" y="576"/>
                  </a:lnTo>
                  <a:lnTo>
                    <a:pt x="93" y="657"/>
                  </a:lnTo>
                  <a:lnTo>
                    <a:pt x="120" y="730"/>
                  </a:lnTo>
                  <a:lnTo>
                    <a:pt x="165" y="796"/>
                  </a:lnTo>
                  <a:lnTo>
                    <a:pt x="99" y="86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403" name="Freeform 117"/>
            <p:cNvSpPr>
              <a:spLocks/>
            </p:cNvSpPr>
            <p:nvPr/>
          </p:nvSpPr>
          <p:spPr bwMode="auto">
            <a:xfrm>
              <a:off x="1360" y="2402"/>
              <a:ext cx="33" cy="30"/>
            </a:xfrm>
            <a:custGeom>
              <a:avLst/>
              <a:gdLst>
                <a:gd name="T0" fmla="*/ 0 w 122"/>
                <a:gd name="T1" fmla="*/ 0 h 116"/>
                <a:gd name="T2" fmla="*/ 0 w 122"/>
                <a:gd name="T3" fmla="*/ 0 h 116"/>
                <a:gd name="T4" fmla="*/ 0 w 122"/>
                <a:gd name="T5" fmla="*/ 0 h 116"/>
                <a:gd name="T6" fmla="*/ 0 w 122"/>
                <a:gd name="T7" fmla="*/ 0 h 116"/>
                <a:gd name="T8" fmla="*/ 0 w 122"/>
                <a:gd name="T9" fmla="*/ 0 h 116"/>
                <a:gd name="T10" fmla="*/ 0 w 122"/>
                <a:gd name="T11" fmla="*/ 0 h 116"/>
                <a:gd name="T12" fmla="*/ 0 60000 65536"/>
                <a:gd name="T13" fmla="*/ 0 60000 65536"/>
                <a:gd name="T14" fmla="*/ 0 60000 65536"/>
                <a:gd name="T15" fmla="*/ 0 60000 65536"/>
                <a:gd name="T16" fmla="*/ 0 60000 65536"/>
                <a:gd name="T17" fmla="*/ 0 60000 65536"/>
                <a:gd name="T18" fmla="*/ 0 w 122"/>
                <a:gd name="T19" fmla="*/ 0 h 116"/>
                <a:gd name="T20" fmla="*/ 122 w 122"/>
                <a:gd name="T21" fmla="*/ 116 h 116"/>
              </a:gdLst>
              <a:ahLst/>
              <a:cxnLst>
                <a:cxn ang="T12">
                  <a:pos x="T0" y="T1"/>
                </a:cxn>
                <a:cxn ang="T13">
                  <a:pos x="T2" y="T3"/>
                </a:cxn>
                <a:cxn ang="T14">
                  <a:pos x="T4" y="T5"/>
                </a:cxn>
                <a:cxn ang="T15">
                  <a:pos x="T6" y="T7"/>
                </a:cxn>
                <a:cxn ang="T16">
                  <a:pos x="T8" y="T9"/>
                </a:cxn>
                <a:cxn ang="T17">
                  <a:pos x="T10" y="T11"/>
                </a:cxn>
              </a:cxnLst>
              <a:rect l="T18" t="T19" r="T20" b="T21"/>
              <a:pathLst>
                <a:path w="122" h="116">
                  <a:moveTo>
                    <a:pt x="122" y="53"/>
                  </a:moveTo>
                  <a:lnTo>
                    <a:pt x="55" y="0"/>
                  </a:lnTo>
                  <a:lnTo>
                    <a:pt x="0" y="80"/>
                  </a:lnTo>
                  <a:lnTo>
                    <a:pt x="30" y="116"/>
                  </a:lnTo>
                  <a:lnTo>
                    <a:pt x="122" y="5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15374" name="Group 118"/>
          <p:cNvGrpSpPr>
            <a:grpSpLocks/>
          </p:cNvGrpSpPr>
          <p:nvPr/>
        </p:nvGrpSpPr>
        <p:grpSpPr bwMode="auto">
          <a:xfrm>
            <a:off x="7529513" y="5451475"/>
            <a:ext cx="1228725" cy="841375"/>
            <a:chOff x="1808" y="2634"/>
            <a:chExt cx="1186" cy="813"/>
          </a:xfrm>
        </p:grpSpPr>
        <p:grpSp>
          <p:nvGrpSpPr>
            <p:cNvPr id="15375" name="Group 119"/>
            <p:cNvGrpSpPr>
              <a:grpSpLocks/>
            </p:cNvGrpSpPr>
            <p:nvPr/>
          </p:nvGrpSpPr>
          <p:grpSpPr bwMode="auto">
            <a:xfrm>
              <a:off x="1808" y="2634"/>
              <a:ext cx="1186" cy="813"/>
              <a:chOff x="1732" y="3507"/>
              <a:chExt cx="1186" cy="813"/>
            </a:xfrm>
          </p:grpSpPr>
          <p:sp>
            <p:nvSpPr>
              <p:cNvPr id="15382" name="AutoShape 120"/>
              <p:cNvSpPr>
                <a:spLocks noChangeArrowheads="1"/>
              </p:cNvSpPr>
              <p:nvPr/>
            </p:nvSpPr>
            <p:spPr bwMode="auto">
              <a:xfrm>
                <a:off x="1732" y="3507"/>
                <a:ext cx="1186" cy="813"/>
              </a:xfrm>
              <a:prstGeom prst="roundRect">
                <a:avLst>
                  <a:gd name="adj" fmla="val 16667"/>
                </a:avLst>
              </a:prstGeom>
              <a:solidFill>
                <a:schemeClr val="folHlink"/>
              </a:solidFill>
              <a:ln w="28575" algn="ctr">
                <a:solidFill>
                  <a:schemeClr val="folHlink"/>
                </a:solidFill>
                <a:round/>
                <a:headEnd/>
                <a:tailEnd/>
              </a:ln>
            </p:spPr>
            <p:txBody>
              <a:bodyPr lIns="0" tIns="0" rIns="0" bIns="0" anchor="ctr">
                <a:spAutoFit/>
              </a:bodyPr>
              <a:lstStyle/>
              <a:p>
                <a:endParaRPr lang="en-US"/>
              </a:p>
            </p:txBody>
          </p:sp>
          <p:sp>
            <p:nvSpPr>
              <p:cNvPr id="15383" name="AutoShape 121"/>
              <p:cNvSpPr>
                <a:spLocks noChangeArrowheads="1"/>
              </p:cNvSpPr>
              <p:nvPr/>
            </p:nvSpPr>
            <p:spPr bwMode="auto">
              <a:xfrm>
                <a:off x="1762" y="3537"/>
                <a:ext cx="1127" cy="754"/>
              </a:xfrm>
              <a:prstGeom prst="roundRect">
                <a:avLst>
                  <a:gd name="adj" fmla="val 16667"/>
                </a:avLst>
              </a:prstGeom>
              <a:solidFill>
                <a:srgbClr val="FFFFFF"/>
              </a:solidFill>
              <a:ln w="28575" algn="ctr">
                <a:solidFill>
                  <a:schemeClr val="folHlink"/>
                </a:solidFill>
                <a:round/>
                <a:headEnd/>
                <a:tailEnd/>
              </a:ln>
            </p:spPr>
            <p:txBody>
              <a:bodyPr lIns="0" tIns="0" rIns="0" bIns="0" anchor="ctr">
                <a:spAutoFit/>
              </a:bodyPr>
              <a:lstStyle/>
              <a:p>
                <a:endParaRPr lang="en-US"/>
              </a:p>
            </p:txBody>
          </p:sp>
        </p:grpSp>
        <p:grpSp>
          <p:nvGrpSpPr>
            <p:cNvPr id="15376" name="Group 122"/>
            <p:cNvGrpSpPr>
              <a:grpSpLocks/>
            </p:cNvGrpSpPr>
            <p:nvPr/>
          </p:nvGrpSpPr>
          <p:grpSpPr bwMode="auto">
            <a:xfrm>
              <a:off x="2083" y="2655"/>
              <a:ext cx="617" cy="784"/>
              <a:chOff x="2900" y="2726"/>
              <a:chExt cx="505" cy="642"/>
            </a:xfrm>
          </p:grpSpPr>
          <p:sp>
            <p:nvSpPr>
              <p:cNvPr id="15377" name="Oval 123"/>
              <p:cNvSpPr>
                <a:spLocks noChangeArrowheads="1"/>
              </p:cNvSpPr>
              <p:nvPr/>
            </p:nvSpPr>
            <p:spPr bwMode="auto">
              <a:xfrm>
                <a:off x="3036" y="2726"/>
                <a:ext cx="251" cy="274"/>
              </a:xfrm>
              <a:prstGeom prst="ellipse">
                <a:avLst/>
              </a:prstGeom>
              <a:solidFill>
                <a:schemeClr val="folHlink"/>
              </a:solidFill>
              <a:ln w="12700" algn="ctr">
                <a:solidFill>
                  <a:schemeClr val="bg1"/>
                </a:solidFill>
                <a:round/>
                <a:headEnd/>
                <a:tailEnd/>
              </a:ln>
            </p:spPr>
            <p:txBody>
              <a:bodyPr lIns="0" tIns="0" rIns="0" bIns="0" anchor="ctr">
                <a:spAutoFit/>
              </a:bodyPr>
              <a:lstStyle/>
              <a:p>
                <a:endParaRPr lang="en-US"/>
              </a:p>
            </p:txBody>
          </p:sp>
          <p:sp>
            <p:nvSpPr>
              <p:cNvPr id="15378" name="Freeform 124"/>
              <p:cNvSpPr>
                <a:spLocks/>
              </p:cNvSpPr>
              <p:nvPr/>
            </p:nvSpPr>
            <p:spPr bwMode="auto">
              <a:xfrm>
                <a:off x="2931" y="2996"/>
                <a:ext cx="474" cy="372"/>
              </a:xfrm>
              <a:custGeom>
                <a:avLst/>
                <a:gdLst>
                  <a:gd name="T0" fmla="*/ 201 w 474"/>
                  <a:gd name="T1" fmla="*/ 0 h 372"/>
                  <a:gd name="T2" fmla="*/ 86 w 474"/>
                  <a:gd name="T3" fmla="*/ 21 h 372"/>
                  <a:gd name="T4" fmla="*/ 12 w 474"/>
                  <a:gd name="T5" fmla="*/ 61 h 372"/>
                  <a:gd name="T6" fmla="*/ 0 w 474"/>
                  <a:gd name="T7" fmla="*/ 188 h 372"/>
                  <a:gd name="T8" fmla="*/ 6 w 474"/>
                  <a:gd name="T9" fmla="*/ 275 h 372"/>
                  <a:gd name="T10" fmla="*/ 110 w 474"/>
                  <a:gd name="T11" fmla="*/ 310 h 372"/>
                  <a:gd name="T12" fmla="*/ 104 w 474"/>
                  <a:gd name="T13" fmla="*/ 372 h 372"/>
                  <a:gd name="T14" fmla="*/ 385 w 474"/>
                  <a:gd name="T15" fmla="*/ 357 h 372"/>
                  <a:gd name="T16" fmla="*/ 390 w 474"/>
                  <a:gd name="T17" fmla="*/ 280 h 372"/>
                  <a:gd name="T18" fmla="*/ 474 w 474"/>
                  <a:gd name="T19" fmla="*/ 211 h 372"/>
                  <a:gd name="T20" fmla="*/ 465 w 474"/>
                  <a:gd name="T21" fmla="*/ 67 h 372"/>
                  <a:gd name="T22" fmla="*/ 438 w 474"/>
                  <a:gd name="T23" fmla="*/ 16 h 372"/>
                  <a:gd name="T24" fmla="*/ 201 w 474"/>
                  <a:gd name="T25" fmla="*/ 0 h 37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474"/>
                  <a:gd name="T40" fmla="*/ 0 h 372"/>
                  <a:gd name="T41" fmla="*/ 474 w 474"/>
                  <a:gd name="T42" fmla="*/ 372 h 37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474" h="372">
                    <a:moveTo>
                      <a:pt x="201" y="0"/>
                    </a:moveTo>
                    <a:lnTo>
                      <a:pt x="86" y="21"/>
                    </a:lnTo>
                    <a:lnTo>
                      <a:pt x="12" y="61"/>
                    </a:lnTo>
                    <a:lnTo>
                      <a:pt x="0" y="188"/>
                    </a:lnTo>
                    <a:lnTo>
                      <a:pt x="6" y="275"/>
                    </a:lnTo>
                    <a:lnTo>
                      <a:pt x="110" y="310"/>
                    </a:lnTo>
                    <a:lnTo>
                      <a:pt x="104" y="372"/>
                    </a:lnTo>
                    <a:lnTo>
                      <a:pt x="385" y="357"/>
                    </a:lnTo>
                    <a:lnTo>
                      <a:pt x="390" y="280"/>
                    </a:lnTo>
                    <a:lnTo>
                      <a:pt x="474" y="211"/>
                    </a:lnTo>
                    <a:lnTo>
                      <a:pt x="465" y="67"/>
                    </a:lnTo>
                    <a:lnTo>
                      <a:pt x="438" y="16"/>
                    </a:lnTo>
                    <a:lnTo>
                      <a:pt x="201" y="0"/>
                    </a:lnTo>
                    <a:close/>
                  </a:path>
                </a:pathLst>
              </a:custGeom>
              <a:solidFill>
                <a:schemeClr val="folHlink"/>
              </a:solidFill>
              <a:ln w="12700" cap="flat" cmpd="sng">
                <a:solidFill>
                  <a:schemeClr val="bg1"/>
                </a:solidFill>
                <a:prstDash val="solid"/>
                <a:round/>
                <a:headEnd/>
                <a:tailEnd/>
              </a:ln>
            </p:spPr>
            <p:txBody>
              <a:bodyPr lIns="0" tIns="0" rIns="0" bIns="0" anchor="ctr">
                <a:spAutoFit/>
              </a:bodyPr>
              <a:lstStyle/>
              <a:p>
                <a:endParaRPr lang="en-US"/>
              </a:p>
            </p:txBody>
          </p:sp>
          <p:sp>
            <p:nvSpPr>
              <p:cNvPr id="15379" name="Freeform 125"/>
              <p:cNvSpPr>
                <a:spLocks/>
              </p:cNvSpPr>
              <p:nvPr/>
            </p:nvSpPr>
            <p:spPr bwMode="auto">
              <a:xfrm>
                <a:off x="2900" y="3068"/>
                <a:ext cx="409" cy="264"/>
              </a:xfrm>
              <a:custGeom>
                <a:avLst/>
                <a:gdLst>
                  <a:gd name="T0" fmla="*/ 2 w 559"/>
                  <a:gd name="T1" fmla="*/ 1 h 434"/>
                  <a:gd name="T2" fmla="*/ 24 w 559"/>
                  <a:gd name="T3" fmla="*/ 0 h 434"/>
                  <a:gd name="T4" fmla="*/ 23 w 559"/>
                  <a:gd name="T5" fmla="*/ 6 h 434"/>
                  <a:gd name="T6" fmla="*/ 43 w 559"/>
                  <a:gd name="T7" fmla="*/ 4 h 434"/>
                  <a:gd name="T8" fmla="*/ 56 w 559"/>
                  <a:gd name="T9" fmla="*/ 5 h 434"/>
                  <a:gd name="T10" fmla="*/ 63 w 559"/>
                  <a:gd name="T11" fmla="*/ 9 h 434"/>
                  <a:gd name="T12" fmla="*/ 59 w 559"/>
                  <a:gd name="T13" fmla="*/ 12 h 434"/>
                  <a:gd name="T14" fmla="*/ 43 w 559"/>
                  <a:gd name="T15" fmla="*/ 13 h 434"/>
                  <a:gd name="T16" fmla="*/ 26 w 559"/>
                  <a:gd name="T17" fmla="*/ 13 h 434"/>
                  <a:gd name="T18" fmla="*/ 10 w 559"/>
                  <a:gd name="T19" fmla="*/ 13 h 434"/>
                  <a:gd name="T20" fmla="*/ 1 w 559"/>
                  <a:gd name="T21" fmla="*/ 10 h 434"/>
                  <a:gd name="T22" fmla="*/ 0 w 559"/>
                  <a:gd name="T23" fmla="*/ 4 h 434"/>
                  <a:gd name="T24" fmla="*/ 2 w 559"/>
                  <a:gd name="T25" fmla="*/ 1 h 43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59"/>
                  <a:gd name="T40" fmla="*/ 0 h 434"/>
                  <a:gd name="T41" fmla="*/ 559 w 559"/>
                  <a:gd name="T42" fmla="*/ 434 h 43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59" h="434">
                    <a:moveTo>
                      <a:pt x="17" y="8"/>
                    </a:moveTo>
                    <a:lnTo>
                      <a:pt x="217" y="0"/>
                    </a:lnTo>
                    <a:lnTo>
                      <a:pt x="200" y="192"/>
                    </a:lnTo>
                    <a:lnTo>
                      <a:pt x="384" y="142"/>
                    </a:lnTo>
                    <a:lnTo>
                      <a:pt x="501" y="184"/>
                    </a:lnTo>
                    <a:lnTo>
                      <a:pt x="559" y="292"/>
                    </a:lnTo>
                    <a:lnTo>
                      <a:pt x="517" y="392"/>
                    </a:lnTo>
                    <a:lnTo>
                      <a:pt x="384" y="434"/>
                    </a:lnTo>
                    <a:lnTo>
                      <a:pt x="234" y="434"/>
                    </a:lnTo>
                    <a:lnTo>
                      <a:pt x="92" y="409"/>
                    </a:lnTo>
                    <a:lnTo>
                      <a:pt x="8" y="317"/>
                    </a:lnTo>
                    <a:lnTo>
                      <a:pt x="0" y="150"/>
                    </a:lnTo>
                    <a:lnTo>
                      <a:pt x="17" y="8"/>
                    </a:lnTo>
                    <a:close/>
                  </a:path>
                </a:pathLst>
              </a:custGeom>
              <a:solidFill>
                <a:schemeClr val="hlink"/>
              </a:solidFill>
              <a:ln w="6350" cap="flat" cmpd="sng">
                <a:solidFill>
                  <a:schemeClr val="bg1"/>
                </a:solidFill>
                <a:prstDash val="solid"/>
                <a:round/>
                <a:headEnd/>
                <a:tailEnd/>
              </a:ln>
            </p:spPr>
            <p:txBody>
              <a:bodyPr wrap="none" lIns="0" tIns="0" rIns="0" bIns="0" anchor="ctr">
                <a:spAutoFit/>
              </a:bodyPr>
              <a:lstStyle/>
              <a:p>
                <a:endParaRPr lang="en-US"/>
              </a:p>
            </p:txBody>
          </p:sp>
          <p:sp>
            <p:nvSpPr>
              <p:cNvPr id="15380" name="Freeform 126"/>
              <p:cNvSpPr>
                <a:spLocks/>
              </p:cNvSpPr>
              <p:nvPr/>
            </p:nvSpPr>
            <p:spPr bwMode="auto">
              <a:xfrm>
                <a:off x="3022" y="2996"/>
                <a:ext cx="219" cy="331"/>
              </a:xfrm>
              <a:custGeom>
                <a:avLst/>
                <a:gdLst>
                  <a:gd name="T0" fmla="*/ 28 w 300"/>
                  <a:gd name="T1" fmla="*/ 0 h 543"/>
                  <a:gd name="T2" fmla="*/ 0 w 300"/>
                  <a:gd name="T3" fmla="*/ 17 h 543"/>
                  <a:gd name="T4" fmla="*/ 20 w 300"/>
                  <a:gd name="T5" fmla="*/ 17 h 543"/>
                  <a:gd name="T6" fmla="*/ 33 w 300"/>
                  <a:gd name="T7" fmla="*/ 1 h 543"/>
                  <a:gd name="T8" fmla="*/ 0 60000 65536"/>
                  <a:gd name="T9" fmla="*/ 0 60000 65536"/>
                  <a:gd name="T10" fmla="*/ 0 60000 65536"/>
                  <a:gd name="T11" fmla="*/ 0 60000 65536"/>
                  <a:gd name="T12" fmla="*/ 0 w 300"/>
                  <a:gd name="T13" fmla="*/ 0 h 543"/>
                  <a:gd name="T14" fmla="*/ 300 w 300"/>
                  <a:gd name="T15" fmla="*/ 543 h 543"/>
                </a:gdLst>
                <a:ahLst/>
                <a:cxnLst>
                  <a:cxn ang="T8">
                    <a:pos x="T0" y="T1"/>
                  </a:cxn>
                  <a:cxn ang="T9">
                    <a:pos x="T2" y="T3"/>
                  </a:cxn>
                  <a:cxn ang="T10">
                    <a:pos x="T4" y="T5"/>
                  </a:cxn>
                  <a:cxn ang="T11">
                    <a:pos x="T6" y="T7"/>
                  </a:cxn>
                </a:cxnLst>
                <a:rect l="T12" t="T13" r="T14" b="T15"/>
                <a:pathLst>
                  <a:path w="300" h="543">
                    <a:moveTo>
                      <a:pt x="250" y="0"/>
                    </a:moveTo>
                    <a:lnTo>
                      <a:pt x="0" y="543"/>
                    </a:lnTo>
                    <a:lnTo>
                      <a:pt x="192" y="543"/>
                    </a:lnTo>
                    <a:lnTo>
                      <a:pt x="300" y="17"/>
                    </a:lnTo>
                  </a:path>
                </a:pathLst>
              </a:custGeom>
              <a:solidFill>
                <a:schemeClr val="hlink"/>
              </a:solidFill>
              <a:ln w="6350" cap="flat" cmpd="sng">
                <a:solidFill>
                  <a:schemeClr val="bg1"/>
                </a:solidFill>
                <a:prstDash val="solid"/>
                <a:round/>
                <a:headEnd/>
                <a:tailEnd/>
              </a:ln>
            </p:spPr>
            <p:txBody>
              <a:bodyPr wrap="none" lIns="0" tIns="0" rIns="0" bIns="0" anchor="ctr">
                <a:spAutoFit/>
              </a:bodyPr>
              <a:lstStyle/>
              <a:p>
                <a:endParaRPr lang="en-US"/>
              </a:p>
            </p:txBody>
          </p:sp>
          <p:sp>
            <p:nvSpPr>
              <p:cNvPr id="15381" name="Line 127"/>
              <p:cNvSpPr>
                <a:spLocks noChangeShapeType="1"/>
              </p:cNvSpPr>
              <p:nvPr/>
            </p:nvSpPr>
            <p:spPr bwMode="auto">
              <a:xfrm flipV="1">
                <a:off x="3321" y="3093"/>
                <a:ext cx="13" cy="17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spTree>
    <p:extLst>
      <p:ext uri="{BB962C8B-B14F-4D97-AF65-F5344CB8AC3E}">
        <p14:creationId xmlns:p14="http://schemas.microsoft.com/office/powerpoint/2010/main" val="2061412842"/>
      </p:ext>
    </p:extLst>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386" name="Group 2"/>
          <p:cNvGrpSpPr>
            <a:grpSpLocks/>
          </p:cNvGrpSpPr>
          <p:nvPr/>
        </p:nvGrpSpPr>
        <p:grpSpPr bwMode="auto">
          <a:xfrm>
            <a:off x="439738" y="4873625"/>
            <a:ext cx="2516187" cy="1119188"/>
            <a:chOff x="249" y="3010"/>
            <a:chExt cx="1585" cy="705"/>
          </a:xfrm>
        </p:grpSpPr>
        <p:sp>
          <p:nvSpPr>
            <p:cNvPr id="16414" name="Rectangle 3"/>
            <p:cNvSpPr>
              <a:spLocks noChangeArrowheads="1"/>
            </p:cNvSpPr>
            <p:nvPr/>
          </p:nvSpPr>
          <p:spPr bwMode="auto">
            <a:xfrm>
              <a:off x="249" y="3010"/>
              <a:ext cx="1585" cy="705"/>
            </a:xfrm>
            <a:prstGeom prst="rect">
              <a:avLst/>
            </a:prstGeom>
            <a:solidFill>
              <a:srgbClr val="FFFFFF"/>
            </a:solidFill>
            <a:ln w="28575" algn="ctr">
              <a:solidFill>
                <a:schemeClr val="bg1"/>
              </a:solidFill>
              <a:miter lim="800000"/>
              <a:headEnd/>
              <a:tailEnd/>
            </a:ln>
          </p:spPr>
          <p:txBody>
            <a:bodyPr lIns="0" tIns="0" rIns="0" bIns="0" anchor="ctr">
              <a:spAutoFit/>
            </a:bodyPr>
            <a:lstStyle/>
            <a:p>
              <a:endParaRPr lang="en-US"/>
            </a:p>
          </p:txBody>
        </p:sp>
        <p:sp>
          <p:nvSpPr>
            <p:cNvPr id="16415" name="Text Box 4"/>
            <p:cNvSpPr txBox="1">
              <a:spLocks noChangeArrowheads="1"/>
            </p:cNvSpPr>
            <p:nvPr/>
          </p:nvSpPr>
          <p:spPr bwMode="auto">
            <a:xfrm>
              <a:off x="307" y="3046"/>
              <a:ext cx="1468" cy="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200" b="1"/>
                <a:t>Claim is entered in external</a:t>
              </a:r>
              <a:br>
                <a:rPr lang="en-US" sz="2200" b="1"/>
              </a:br>
              <a:r>
                <a:rPr lang="en-US" sz="2200" b="1"/>
                <a:t>FNOL application</a:t>
              </a:r>
            </a:p>
          </p:txBody>
        </p:sp>
      </p:grpSp>
      <p:sp>
        <p:nvSpPr>
          <p:cNvPr id="16387" name="Rectangle 5"/>
          <p:cNvSpPr>
            <a:spLocks noChangeArrowheads="1"/>
          </p:cNvSpPr>
          <p:nvPr/>
        </p:nvSpPr>
        <p:spPr bwMode="auto">
          <a:xfrm>
            <a:off x="1622425" y="2843213"/>
            <a:ext cx="5299075" cy="1343025"/>
          </a:xfrm>
          <a:prstGeom prst="rect">
            <a:avLst/>
          </a:prstGeom>
          <a:noFill/>
          <a:ln w="28575" algn="ctr">
            <a:solidFill>
              <a:schemeClr val="bg1"/>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grpSp>
        <p:nvGrpSpPr>
          <p:cNvPr id="16388" name="Group 6"/>
          <p:cNvGrpSpPr>
            <a:grpSpLocks/>
          </p:cNvGrpSpPr>
          <p:nvPr/>
        </p:nvGrpSpPr>
        <p:grpSpPr bwMode="auto">
          <a:xfrm>
            <a:off x="1752600" y="2933700"/>
            <a:ext cx="1531938" cy="1119188"/>
            <a:chOff x="2336" y="1536"/>
            <a:chExt cx="965" cy="705"/>
          </a:xfrm>
        </p:grpSpPr>
        <p:sp>
          <p:nvSpPr>
            <p:cNvPr id="16412" name="Rectangle 7"/>
            <p:cNvSpPr>
              <a:spLocks noChangeArrowheads="1"/>
            </p:cNvSpPr>
            <p:nvPr/>
          </p:nvSpPr>
          <p:spPr bwMode="auto">
            <a:xfrm>
              <a:off x="2342" y="1536"/>
              <a:ext cx="952" cy="705"/>
            </a:xfrm>
            <a:prstGeom prst="rect">
              <a:avLst/>
            </a:prstGeom>
            <a:solidFill>
              <a:srgbClr val="FFFFFF"/>
            </a:solidFill>
            <a:ln w="28575" algn="ctr">
              <a:solidFill>
                <a:schemeClr val="bg1"/>
              </a:solidFill>
              <a:miter lim="800000"/>
              <a:headEnd/>
              <a:tailEnd/>
            </a:ln>
          </p:spPr>
          <p:txBody>
            <a:bodyPr lIns="0" tIns="0" rIns="0" bIns="0" anchor="ctr">
              <a:spAutoFit/>
            </a:bodyPr>
            <a:lstStyle/>
            <a:p>
              <a:endParaRPr lang="en-US"/>
            </a:p>
          </p:txBody>
        </p:sp>
        <p:sp>
          <p:nvSpPr>
            <p:cNvPr id="16413" name="Text Box 8"/>
            <p:cNvSpPr txBox="1">
              <a:spLocks noChangeArrowheads="1"/>
            </p:cNvSpPr>
            <p:nvPr/>
          </p:nvSpPr>
          <p:spPr bwMode="auto">
            <a:xfrm>
              <a:off x="2336" y="1677"/>
              <a:ext cx="965" cy="4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200" b="1"/>
                <a:t>Segment</a:t>
              </a:r>
              <a:br>
                <a:rPr lang="en-US" sz="2200" b="1"/>
              </a:br>
              <a:r>
                <a:rPr lang="en-US" sz="2200" b="1"/>
                <a:t>claim</a:t>
              </a:r>
            </a:p>
          </p:txBody>
        </p:sp>
      </p:grpSp>
      <p:grpSp>
        <p:nvGrpSpPr>
          <p:cNvPr id="16389" name="Group 9"/>
          <p:cNvGrpSpPr>
            <a:grpSpLocks/>
          </p:cNvGrpSpPr>
          <p:nvPr/>
        </p:nvGrpSpPr>
        <p:grpSpPr bwMode="auto">
          <a:xfrm>
            <a:off x="3536950" y="2938463"/>
            <a:ext cx="1531938" cy="1119187"/>
            <a:chOff x="3460" y="1539"/>
            <a:chExt cx="965" cy="705"/>
          </a:xfrm>
        </p:grpSpPr>
        <p:sp>
          <p:nvSpPr>
            <p:cNvPr id="16410" name="Rectangle 10"/>
            <p:cNvSpPr>
              <a:spLocks noChangeArrowheads="1"/>
            </p:cNvSpPr>
            <p:nvPr/>
          </p:nvSpPr>
          <p:spPr bwMode="auto">
            <a:xfrm>
              <a:off x="3466" y="1539"/>
              <a:ext cx="952" cy="705"/>
            </a:xfrm>
            <a:prstGeom prst="rect">
              <a:avLst/>
            </a:prstGeom>
            <a:solidFill>
              <a:srgbClr val="FFFFFF"/>
            </a:solidFill>
            <a:ln w="28575" algn="ctr">
              <a:solidFill>
                <a:schemeClr val="bg1"/>
              </a:solidFill>
              <a:miter lim="800000"/>
              <a:headEnd/>
              <a:tailEnd/>
            </a:ln>
          </p:spPr>
          <p:txBody>
            <a:bodyPr lIns="0" tIns="0" rIns="0" bIns="0" anchor="ctr">
              <a:spAutoFit/>
            </a:bodyPr>
            <a:lstStyle/>
            <a:p>
              <a:endParaRPr lang="en-US"/>
            </a:p>
          </p:txBody>
        </p:sp>
        <p:sp>
          <p:nvSpPr>
            <p:cNvPr id="16411" name="Text Box 11"/>
            <p:cNvSpPr txBox="1">
              <a:spLocks noChangeArrowheads="1"/>
            </p:cNvSpPr>
            <p:nvPr/>
          </p:nvSpPr>
          <p:spPr bwMode="auto">
            <a:xfrm>
              <a:off x="3460" y="1677"/>
              <a:ext cx="965" cy="4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200" b="1"/>
                <a:t>Assign</a:t>
              </a:r>
              <a:br>
                <a:rPr lang="en-US" sz="2200" b="1"/>
              </a:br>
              <a:r>
                <a:rPr lang="en-US" sz="2200" b="1"/>
                <a:t>claim</a:t>
              </a:r>
            </a:p>
          </p:txBody>
        </p:sp>
      </p:grpSp>
      <p:grpSp>
        <p:nvGrpSpPr>
          <p:cNvPr id="16390" name="Group 12"/>
          <p:cNvGrpSpPr>
            <a:grpSpLocks/>
          </p:cNvGrpSpPr>
          <p:nvPr/>
        </p:nvGrpSpPr>
        <p:grpSpPr bwMode="auto">
          <a:xfrm>
            <a:off x="5322888" y="2941638"/>
            <a:ext cx="1531937" cy="1119187"/>
            <a:chOff x="2007" y="3322"/>
            <a:chExt cx="965" cy="705"/>
          </a:xfrm>
        </p:grpSpPr>
        <p:sp>
          <p:nvSpPr>
            <p:cNvPr id="16408" name="Rectangle 13"/>
            <p:cNvSpPr>
              <a:spLocks noChangeArrowheads="1"/>
            </p:cNvSpPr>
            <p:nvPr/>
          </p:nvSpPr>
          <p:spPr bwMode="auto">
            <a:xfrm>
              <a:off x="2013" y="3322"/>
              <a:ext cx="952" cy="705"/>
            </a:xfrm>
            <a:prstGeom prst="rect">
              <a:avLst/>
            </a:prstGeom>
            <a:solidFill>
              <a:srgbClr val="FFFFFF"/>
            </a:solidFill>
            <a:ln w="28575" algn="ctr">
              <a:solidFill>
                <a:schemeClr val="bg1"/>
              </a:solidFill>
              <a:miter lim="800000"/>
              <a:headEnd/>
              <a:tailEnd/>
            </a:ln>
          </p:spPr>
          <p:txBody>
            <a:bodyPr lIns="0" tIns="0" rIns="0" bIns="0" anchor="ctr">
              <a:spAutoFit/>
            </a:bodyPr>
            <a:lstStyle/>
            <a:p>
              <a:endParaRPr lang="en-US"/>
            </a:p>
          </p:txBody>
        </p:sp>
        <p:sp>
          <p:nvSpPr>
            <p:cNvPr id="16409" name="Text Box 14"/>
            <p:cNvSpPr txBox="1">
              <a:spLocks noChangeArrowheads="1"/>
            </p:cNvSpPr>
            <p:nvPr/>
          </p:nvSpPr>
          <p:spPr bwMode="auto">
            <a:xfrm>
              <a:off x="2007" y="3358"/>
              <a:ext cx="965" cy="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200" b="1"/>
                <a:t>Create and assign activities</a:t>
              </a:r>
            </a:p>
          </p:txBody>
        </p:sp>
      </p:grpSp>
      <p:sp>
        <p:nvSpPr>
          <p:cNvPr id="16391" name="Rectangle 15"/>
          <p:cNvSpPr>
            <a:spLocks noGrp="1" noChangeArrowheads="1"/>
          </p:cNvSpPr>
          <p:nvPr>
            <p:ph type="title"/>
          </p:nvPr>
        </p:nvSpPr>
        <p:spPr/>
        <p:txBody>
          <a:bodyPr/>
          <a:lstStyle/>
          <a:p>
            <a:pPr eaLnBrk="1" hangingPunct="1"/>
            <a:r>
              <a:rPr lang="en-US" smtClean="0"/>
              <a:t>The intake process: manually entered claims</a:t>
            </a:r>
          </a:p>
        </p:txBody>
      </p:sp>
      <p:sp>
        <p:nvSpPr>
          <p:cNvPr id="16392" name="Text Box 16"/>
          <p:cNvSpPr txBox="1">
            <a:spLocks noChangeArrowheads="1"/>
          </p:cNvSpPr>
          <p:nvPr/>
        </p:nvSpPr>
        <p:spPr bwMode="auto">
          <a:xfrm>
            <a:off x="2271713" y="2455863"/>
            <a:ext cx="399256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400" b="1"/>
              <a:t>Automated Claim Setup</a:t>
            </a:r>
          </a:p>
        </p:txBody>
      </p:sp>
      <p:sp>
        <p:nvSpPr>
          <p:cNvPr id="16393" name="Line 17"/>
          <p:cNvSpPr>
            <a:spLocks noChangeShapeType="1"/>
          </p:cNvSpPr>
          <p:nvPr/>
        </p:nvSpPr>
        <p:spPr bwMode="auto">
          <a:xfrm>
            <a:off x="695325" y="2151063"/>
            <a:ext cx="0" cy="1004887"/>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6394" name="Line 18"/>
          <p:cNvSpPr>
            <a:spLocks noChangeShapeType="1"/>
          </p:cNvSpPr>
          <p:nvPr/>
        </p:nvSpPr>
        <p:spPr bwMode="auto">
          <a:xfrm flipV="1">
            <a:off x="688975" y="3141663"/>
            <a:ext cx="957263" cy="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6395" name="Line 19"/>
          <p:cNvSpPr>
            <a:spLocks noChangeShapeType="1"/>
          </p:cNvSpPr>
          <p:nvPr/>
        </p:nvSpPr>
        <p:spPr bwMode="auto">
          <a:xfrm>
            <a:off x="3255963" y="3525838"/>
            <a:ext cx="280987" cy="0"/>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6396" name="Line 20"/>
          <p:cNvSpPr>
            <a:spLocks noChangeShapeType="1"/>
          </p:cNvSpPr>
          <p:nvPr/>
        </p:nvSpPr>
        <p:spPr bwMode="auto">
          <a:xfrm>
            <a:off x="5068888" y="3525838"/>
            <a:ext cx="280987" cy="0"/>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16397" name="Group 21"/>
          <p:cNvGrpSpPr>
            <a:grpSpLocks/>
          </p:cNvGrpSpPr>
          <p:nvPr/>
        </p:nvGrpSpPr>
        <p:grpSpPr bwMode="auto">
          <a:xfrm>
            <a:off x="7364413" y="2955925"/>
            <a:ext cx="1531937" cy="1119188"/>
            <a:chOff x="3460" y="1539"/>
            <a:chExt cx="965" cy="705"/>
          </a:xfrm>
        </p:grpSpPr>
        <p:sp>
          <p:nvSpPr>
            <p:cNvPr id="16406" name="Rectangle 22"/>
            <p:cNvSpPr>
              <a:spLocks noChangeArrowheads="1"/>
            </p:cNvSpPr>
            <p:nvPr/>
          </p:nvSpPr>
          <p:spPr bwMode="auto">
            <a:xfrm>
              <a:off x="3466" y="1539"/>
              <a:ext cx="952" cy="705"/>
            </a:xfrm>
            <a:prstGeom prst="rect">
              <a:avLst/>
            </a:prstGeom>
            <a:solidFill>
              <a:srgbClr val="FFFFFF"/>
            </a:solidFill>
            <a:ln w="28575" algn="ctr">
              <a:solidFill>
                <a:schemeClr val="bg1"/>
              </a:solidFill>
              <a:miter lim="800000"/>
              <a:headEnd/>
              <a:tailEnd/>
            </a:ln>
          </p:spPr>
          <p:txBody>
            <a:bodyPr lIns="0" tIns="0" rIns="0" bIns="0" anchor="ctr">
              <a:spAutoFit/>
            </a:bodyPr>
            <a:lstStyle/>
            <a:p>
              <a:endParaRPr lang="en-US"/>
            </a:p>
          </p:txBody>
        </p:sp>
        <p:sp>
          <p:nvSpPr>
            <p:cNvPr id="16407" name="Text Box 23"/>
            <p:cNvSpPr txBox="1">
              <a:spLocks noChangeArrowheads="1"/>
            </p:cNvSpPr>
            <p:nvPr/>
          </p:nvSpPr>
          <p:spPr bwMode="auto">
            <a:xfrm>
              <a:off x="3460" y="1677"/>
              <a:ext cx="965" cy="4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200" b="1"/>
                <a:t>Validate</a:t>
              </a:r>
              <a:br>
                <a:rPr lang="en-US" sz="2200" b="1"/>
              </a:br>
              <a:r>
                <a:rPr lang="en-US" sz="2200" b="1"/>
                <a:t>claim</a:t>
              </a:r>
            </a:p>
          </p:txBody>
        </p:sp>
      </p:grpSp>
      <p:sp>
        <p:nvSpPr>
          <p:cNvPr id="16398" name="Line 26"/>
          <p:cNvSpPr>
            <a:spLocks noChangeShapeType="1"/>
          </p:cNvSpPr>
          <p:nvPr/>
        </p:nvSpPr>
        <p:spPr bwMode="auto">
          <a:xfrm>
            <a:off x="6940550" y="3536950"/>
            <a:ext cx="433388" cy="0"/>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6399" name="Rectangle 27"/>
          <p:cNvSpPr>
            <a:spLocks noChangeArrowheads="1"/>
          </p:cNvSpPr>
          <p:nvPr/>
        </p:nvSpPr>
        <p:spPr bwMode="auto">
          <a:xfrm>
            <a:off x="503238" y="1030288"/>
            <a:ext cx="2516187" cy="1119187"/>
          </a:xfrm>
          <a:prstGeom prst="rect">
            <a:avLst/>
          </a:prstGeom>
          <a:solidFill>
            <a:srgbClr val="FFFFFF"/>
          </a:solidFill>
          <a:ln w="28575" algn="ctr">
            <a:solidFill>
              <a:srgbClr val="FF0000"/>
            </a:solidFill>
            <a:miter lim="800000"/>
            <a:headEnd/>
            <a:tailEnd/>
          </a:ln>
        </p:spPr>
        <p:txBody>
          <a:bodyPr lIns="0" tIns="0" rIns="0" bIns="0" anchor="ctr">
            <a:spAutoFit/>
          </a:bodyPr>
          <a:lstStyle/>
          <a:p>
            <a:endParaRPr lang="en-US"/>
          </a:p>
        </p:txBody>
      </p:sp>
      <p:sp>
        <p:nvSpPr>
          <p:cNvPr id="16400" name="Text Box 28"/>
          <p:cNvSpPr txBox="1">
            <a:spLocks noChangeArrowheads="1"/>
          </p:cNvSpPr>
          <p:nvPr/>
        </p:nvSpPr>
        <p:spPr bwMode="auto">
          <a:xfrm>
            <a:off x="595313" y="1087438"/>
            <a:ext cx="2330450" cy="1004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200" b="1">
                <a:solidFill>
                  <a:srgbClr val="FF0000"/>
                </a:solidFill>
              </a:rPr>
              <a:t>Claim is entered in New Claim Wizard</a:t>
            </a:r>
          </a:p>
        </p:txBody>
      </p:sp>
      <p:grpSp>
        <p:nvGrpSpPr>
          <p:cNvPr id="16401" name="Group 29"/>
          <p:cNvGrpSpPr>
            <a:grpSpLocks/>
          </p:cNvGrpSpPr>
          <p:nvPr/>
        </p:nvGrpSpPr>
        <p:grpSpPr bwMode="auto">
          <a:xfrm flipV="1">
            <a:off x="673100" y="3854450"/>
            <a:ext cx="957263" cy="1004888"/>
            <a:chOff x="502" y="1391"/>
            <a:chExt cx="603" cy="633"/>
          </a:xfrm>
        </p:grpSpPr>
        <p:sp>
          <p:nvSpPr>
            <p:cNvPr id="16404" name="Line 30"/>
            <p:cNvSpPr>
              <a:spLocks noChangeShapeType="1"/>
            </p:cNvSpPr>
            <p:nvPr/>
          </p:nvSpPr>
          <p:spPr bwMode="auto">
            <a:xfrm>
              <a:off x="506" y="1391"/>
              <a:ext cx="0" cy="633"/>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6405" name="Line 31"/>
            <p:cNvSpPr>
              <a:spLocks noChangeShapeType="1"/>
            </p:cNvSpPr>
            <p:nvPr/>
          </p:nvSpPr>
          <p:spPr bwMode="auto">
            <a:xfrm flipV="1">
              <a:off x="502" y="2015"/>
              <a:ext cx="603" cy="0"/>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sp>
        <p:nvSpPr>
          <p:cNvPr id="16402" name="Text Box 13"/>
          <p:cNvSpPr txBox="1">
            <a:spLocks noChangeArrowheads="1"/>
          </p:cNvSpPr>
          <p:nvPr/>
        </p:nvSpPr>
        <p:spPr bwMode="auto">
          <a:xfrm>
            <a:off x="249238" y="3521075"/>
            <a:ext cx="979487"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2200" b="1"/>
              <a:t>import</a:t>
            </a:r>
          </a:p>
        </p:txBody>
      </p:sp>
      <p:pic>
        <p:nvPicPr>
          <p:cNvPr id="3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3238" y="2303462"/>
            <a:ext cx="921841" cy="517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87941650"/>
      </p:ext>
    </p:extLst>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dirty="0" smtClean="0"/>
              <a:t>The new claim wizard (NCW)</a:t>
            </a:r>
          </a:p>
        </p:txBody>
      </p:sp>
      <p:sp>
        <p:nvSpPr>
          <p:cNvPr id="17411" name="Rectangle 3"/>
          <p:cNvSpPr>
            <a:spLocks noGrp="1" noChangeArrowheads="1"/>
          </p:cNvSpPr>
          <p:nvPr>
            <p:ph idx="1"/>
          </p:nvPr>
        </p:nvSpPr>
        <p:spPr>
          <a:xfrm>
            <a:off x="519113" y="3833813"/>
            <a:ext cx="8061325" cy="2509837"/>
          </a:xfrm>
        </p:spPr>
        <p:txBody>
          <a:bodyPr/>
          <a:lstStyle/>
          <a:p>
            <a:pPr>
              <a:buFont typeface="Arial" charset="0"/>
              <a:buChar char="•"/>
            </a:pPr>
            <a:r>
              <a:rPr lang="en-US" smtClean="0"/>
              <a:t>A series of screens that guide</a:t>
            </a:r>
            <a:br>
              <a:rPr lang="en-US" smtClean="0"/>
            </a:br>
            <a:r>
              <a:rPr lang="en-US" smtClean="0"/>
              <a:t>users through manual creation</a:t>
            </a:r>
            <a:br>
              <a:rPr lang="en-US" smtClean="0"/>
            </a:br>
            <a:r>
              <a:rPr lang="en-US" smtClean="0"/>
              <a:t>of new claims</a:t>
            </a:r>
          </a:p>
          <a:p>
            <a:pPr lvl="1"/>
            <a:r>
              <a:rPr lang="en-US" smtClean="0"/>
              <a:t>Incorporates multiple lines of business</a:t>
            </a:r>
          </a:p>
          <a:p>
            <a:pPr lvl="1"/>
            <a:r>
              <a:rPr lang="en-US" smtClean="0"/>
              <a:t>Screens and flow are completely configurable</a:t>
            </a:r>
          </a:p>
        </p:txBody>
      </p:sp>
      <p:grpSp>
        <p:nvGrpSpPr>
          <p:cNvPr id="17412" name="Group 4"/>
          <p:cNvGrpSpPr>
            <a:grpSpLocks/>
          </p:cNvGrpSpPr>
          <p:nvPr/>
        </p:nvGrpSpPr>
        <p:grpSpPr bwMode="auto">
          <a:xfrm>
            <a:off x="6016625" y="661988"/>
            <a:ext cx="1636713" cy="1204912"/>
            <a:chOff x="2083" y="1606"/>
            <a:chExt cx="1489" cy="1097"/>
          </a:xfrm>
        </p:grpSpPr>
        <p:sp>
          <p:nvSpPr>
            <p:cNvPr id="17513" name="Rectangle 5"/>
            <p:cNvSpPr>
              <a:spLocks noChangeArrowheads="1"/>
            </p:cNvSpPr>
            <p:nvPr/>
          </p:nvSpPr>
          <p:spPr bwMode="auto">
            <a:xfrm>
              <a:off x="2083" y="1606"/>
              <a:ext cx="1489" cy="1097"/>
            </a:xfrm>
            <a:prstGeom prst="rect">
              <a:avLst/>
            </a:prstGeom>
            <a:solidFill>
              <a:srgbClr val="B2B2B2"/>
            </a:solidFill>
            <a:ln w="12700" algn="ctr">
              <a:solidFill>
                <a:schemeClr val="bg1"/>
              </a:solidFill>
              <a:miter lim="800000"/>
              <a:headEnd/>
              <a:tailEnd/>
            </a:ln>
          </p:spPr>
          <p:txBody>
            <a:bodyPr lIns="0" tIns="0" rIns="0" bIns="0" anchor="ctr">
              <a:spAutoFit/>
            </a:bodyPr>
            <a:lstStyle/>
            <a:p>
              <a:endParaRPr lang="en-US"/>
            </a:p>
          </p:txBody>
        </p:sp>
        <p:sp>
          <p:nvSpPr>
            <p:cNvPr id="17514" name="Freeform 6"/>
            <p:cNvSpPr>
              <a:spLocks/>
            </p:cNvSpPr>
            <p:nvPr/>
          </p:nvSpPr>
          <p:spPr bwMode="auto">
            <a:xfrm>
              <a:off x="3351" y="2073"/>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17515" name="Freeform 7"/>
            <p:cNvSpPr>
              <a:spLocks/>
            </p:cNvSpPr>
            <p:nvPr/>
          </p:nvSpPr>
          <p:spPr bwMode="auto">
            <a:xfrm>
              <a:off x="3351" y="2259"/>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17516" name="Freeform 8"/>
            <p:cNvSpPr>
              <a:spLocks/>
            </p:cNvSpPr>
            <p:nvPr/>
          </p:nvSpPr>
          <p:spPr bwMode="auto">
            <a:xfrm>
              <a:off x="2238" y="2493"/>
              <a:ext cx="114" cy="207"/>
            </a:xfrm>
            <a:custGeom>
              <a:avLst/>
              <a:gdLst>
                <a:gd name="T0" fmla="*/ 66 w 114"/>
                <a:gd name="T1" fmla="*/ 0 h 207"/>
                <a:gd name="T2" fmla="*/ 0 w 114"/>
                <a:gd name="T3" fmla="*/ 207 h 207"/>
                <a:gd name="T4" fmla="*/ 54 w 114"/>
                <a:gd name="T5" fmla="*/ 207 h 207"/>
                <a:gd name="T6" fmla="*/ 114 w 114"/>
                <a:gd name="T7" fmla="*/ 18 h 207"/>
                <a:gd name="T8" fmla="*/ 66 w 114"/>
                <a:gd name="T9" fmla="*/ 0 h 207"/>
                <a:gd name="T10" fmla="*/ 0 60000 65536"/>
                <a:gd name="T11" fmla="*/ 0 60000 65536"/>
                <a:gd name="T12" fmla="*/ 0 60000 65536"/>
                <a:gd name="T13" fmla="*/ 0 60000 65536"/>
                <a:gd name="T14" fmla="*/ 0 60000 65536"/>
                <a:gd name="T15" fmla="*/ 0 w 114"/>
                <a:gd name="T16" fmla="*/ 0 h 207"/>
                <a:gd name="T17" fmla="*/ 114 w 114"/>
                <a:gd name="T18" fmla="*/ 207 h 207"/>
              </a:gdLst>
              <a:ahLst/>
              <a:cxnLst>
                <a:cxn ang="T10">
                  <a:pos x="T0" y="T1"/>
                </a:cxn>
                <a:cxn ang="T11">
                  <a:pos x="T2" y="T3"/>
                </a:cxn>
                <a:cxn ang="T12">
                  <a:pos x="T4" y="T5"/>
                </a:cxn>
                <a:cxn ang="T13">
                  <a:pos x="T6" y="T7"/>
                </a:cxn>
                <a:cxn ang="T14">
                  <a:pos x="T8" y="T9"/>
                </a:cxn>
              </a:cxnLst>
              <a:rect l="T15" t="T16" r="T17" b="T18"/>
              <a:pathLst>
                <a:path w="114" h="207">
                  <a:moveTo>
                    <a:pt x="66" y="0"/>
                  </a:moveTo>
                  <a:lnTo>
                    <a:pt x="0" y="207"/>
                  </a:lnTo>
                  <a:lnTo>
                    <a:pt x="54" y="207"/>
                  </a:lnTo>
                  <a:lnTo>
                    <a:pt x="114" y="18"/>
                  </a:lnTo>
                  <a:lnTo>
                    <a:pt x="66"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17517" name="Freeform 9"/>
            <p:cNvSpPr>
              <a:spLocks/>
            </p:cNvSpPr>
            <p:nvPr/>
          </p:nvSpPr>
          <p:spPr bwMode="auto">
            <a:xfrm>
              <a:off x="2436" y="2541"/>
              <a:ext cx="102" cy="159"/>
            </a:xfrm>
            <a:custGeom>
              <a:avLst/>
              <a:gdLst>
                <a:gd name="T0" fmla="*/ 51 w 102"/>
                <a:gd name="T1" fmla="*/ 0 h 159"/>
                <a:gd name="T2" fmla="*/ 0 w 102"/>
                <a:gd name="T3" fmla="*/ 159 h 159"/>
                <a:gd name="T4" fmla="*/ 54 w 102"/>
                <a:gd name="T5" fmla="*/ 159 h 159"/>
                <a:gd name="T6" fmla="*/ 102 w 102"/>
                <a:gd name="T7" fmla="*/ 0 h 159"/>
                <a:gd name="T8" fmla="*/ 51 w 102"/>
                <a:gd name="T9" fmla="*/ 0 h 159"/>
                <a:gd name="T10" fmla="*/ 0 60000 65536"/>
                <a:gd name="T11" fmla="*/ 0 60000 65536"/>
                <a:gd name="T12" fmla="*/ 0 60000 65536"/>
                <a:gd name="T13" fmla="*/ 0 60000 65536"/>
                <a:gd name="T14" fmla="*/ 0 60000 65536"/>
                <a:gd name="T15" fmla="*/ 0 w 102"/>
                <a:gd name="T16" fmla="*/ 0 h 159"/>
                <a:gd name="T17" fmla="*/ 102 w 102"/>
                <a:gd name="T18" fmla="*/ 159 h 159"/>
              </a:gdLst>
              <a:ahLst/>
              <a:cxnLst>
                <a:cxn ang="T10">
                  <a:pos x="T0" y="T1"/>
                </a:cxn>
                <a:cxn ang="T11">
                  <a:pos x="T2" y="T3"/>
                </a:cxn>
                <a:cxn ang="T12">
                  <a:pos x="T4" y="T5"/>
                </a:cxn>
                <a:cxn ang="T13">
                  <a:pos x="T6" y="T7"/>
                </a:cxn>
                <a:cxn ang="T14">
                  <a:pos x="T8" y="T9"/>
                </a:cxn>
              </a:cxnLst>
              <a:rect l="T15" t="T16" r="T17" b="T18"/>
              <a:pathLst>
                <a:path w="102" h="159">
                  <a:moveTo>
                    <a:pt x="51" y="0"/>
                  </a:moveTo>
                  <a:lnTo>
                    <a:pt x="0" y="159"/>
                  </a:lnTo>
                  <a:lnTo>
                    <a:pt x="54" y="159"/>
                  </a:lnTo>
                  <a:lnTo>
                    <a:pt x="102" y="0"/>
                  </a:lnTo>
                  <a:lnTo>
                    <a:pt x="51"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type="none" w="med" len="med"/>
                  <a:tailEnd type="none" w="med" len="med"/>
                </a14:hiddenLine>
              </a:ext>
            </a:extLst>
          </p:spPr>
          <p:txBody>
            <a:bodyPr wrap="none" lIns="0" tIns="0" rIns="0" bIns="0" anchor="ctr">
              <a:spAutoFit/>
            </a:bodyPr>
            <a:lstStyle/>
            <a:p>
              <a:endParaRPr lang="en-US"/>
            </a:p>
          </p:txBody>
        </p:sp>
        <p:sp>
          <p:nvSpPr>
            <p:cNvPr id="17518" name="Rectangle 10"/>
            <p:cNvSpPr>
              <a:spLocks noChangeArrowheads="1"/>
            </p:cNvSpPr>
            <p:nvPr/>
          </p:nvSpPr>
          <p:spPr bwMode="auto">
            <a:xfrm>
              <a:off x="2762" y="1606"/>
              <a:ext cx="810" cy="248"/>
            </a:xfrm>
            <a:prstGeom prst="rect">
              <a:avLst/>
            </a:prstGeom>
            <a:solidFill>
              <a:srgbClr val="009900"/>
            </a:solidFill>
            <a:ln w="12700" algn="ctr">
              <a:solidFill>
                <a:schemeClr val="bg1"/>
              </a:solidFill>
              <a:miter lim="800000"/>
              <a:headEnd/>
              <a:tailEnd/>
            </a:ln>
          </p:spPr>
          <p:txBody>
            <a:bodyPr wrap="none" lIns="0" tIns="0" rIns="0" bIns="0" anchor="ctr">
              <a:spAutoFit/>
            </a:bodyPr>
            <a:lstStyle/>
            <a:p>
              <a:endParaRPr lang="en-US"/>
            </a:p>
          </p:txBody>
        </p:sp>
        <p:sp>
          <p:nvSpPr>
            <p:cNvPr id="17519" name="Rectangle 11"/>
            <p:cNvSpPr>
              <a:spLocks noChangeArrowheads="1"/>
            </p:cNvSpPr>
            <p:nvPr/>
          </p:nvSpPr>
          <p:spPr bwMode="auto">
            <a:xfrm>
              <a:off x="2778" y="1874"/>
              <a:ext cx="62" cy="827"/>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7520" name="AutoShape 12"/>
            <p:cNvSpPr>
              <a:spLocks noChangeArrowheads="1"/>
            </p:cNvSpPr>
            <p:nvPr/>
          </p:nvSpPr>
          <p:spPr bwMode="auto">
            <a:xfrm rot="2681173">
              <a:off x="2441" y="1752"/>
              <a:ext cx="559" cy="573"/>
            </a:xfrm>
            <a:prstGeom prst="irregularSeal2">
              <a:avLst/>
            </a:prstGeom>
            <a:gradFill rotWithShape="1">
              <a:gsLst>
                <a:gs pos="0">
                  <a:srgbClr val="FFFF66"/>
                </a:gs>
                <a:gs pos="100000">
                  <a:srgbClr val="FF0000"/>
                </a:gs>
              </a:gsLst>
              <a:path path="shape">
                <a:fillToRect l="50000" t="50000" r="50000" b="50000"/>
              </a:path>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endParaRPr lang="en-US"/>
            </a:p>
          </p:txBody>
        </p:sp>
        <p:sp>
          <p:nvSpPr>
            <p:cNvPr id="17521" name="Freeform 13"/>
            <p:cNvSpPr>
              <a:spLocks/>
            </p:cNvSpPr>
            <p:nvPr/>
          </p:nvSpPr>
          <p:spPr bwMode="auto">
            <a:xfrm>
              <a:off x="2219" y="2561"/>
              <a:ext cx="369" cy="104"/>
            </a:xfrm>
            <a:custGeom>
              <a:avLst/>
              <a:gdLst>
                <a:gd name="T0" fmla="*/ 0 w 992"/>
                <a:gd name="T1" fmla="*/ 0 h 280"/>
                <a:gd name="T2" fmla="*/ 1 w 992"/>
                <a:gd name="T3" fmla="*/ 0 h 280"/>
                <a:gd name="T4" fmla="*/ 1 w 992"/>
                <a:gd name="T5" fmla="*/ 0 h 280"/>
                <a:gd name="T6" fmla="*/ 0 w 992"/>
                <a:gd name="T7" fmla="*/ 0 h 280"/>
                <a:gd name="T8" fmla="*/ 0 w 992"/>
                <a:gd name="T9" fmla="*/ 0 h 280"/>
                <a:gd name="T10" fmla="*/ 0 60000 65536"/>
                <a:gd name="T11" fmla="*/ 0 60000 65536"/>
                <a:gd name="T12" fmla="*/ 0 60000 65536"/>
                <a:gd name="T13" fmla="*/ 0 60000 65536"/>
                <a:gd name="T14" fmla="*/ 0 60000 65536"/>
                <a:gd name="T15" fmla="*/ 0 w 992"/>
                <a:gd name="T16" fmla="*/ 0 h 280"/>
                <a:gd name="T17" fmla="*/ 992 w 992"/>
                <a:gd name="T18" fmla="*/ 280 h 280"/>
              </a:gdLst>
              <a:ahLst/>
              <a:cxnLst>
                <a:cxn ang="T10">
                  <a:pos x="T0" y="T1"/>
                </a:cxn>
                <a:cxn ang="T11">
                  <a:pos x="T2" y="T3"/>
                </a:cxn>
                <a:cxn ang="T12">
                  <a:pos x="T4" y="T5"/>
                </a:cxn>
                <a:cxn ang="T13">
                  <a:pos x="T6" y="T7"/>
                </a:cxn>
                <a:cxn ang="T14">
                  <a:pos x="T8" y="T9"/>
                </a:cxn>
              </a:cxnLst>
              <a:rect l="T15" t="T16" r="T17" b="T18"/>
              <a:pathLst>
                <a:path w="992" h="280">
                  <a:moveTo>
                    <a:pt x="0" y="0"/>
                  </a:moveTo>
                  <a:lnTo>
                    <a:pt x="992" y="240"/>
                  </a:lnTo>
                  <a:lnTo>
                    <a:pt x="936" y="280"/>
                  </a:lnTo>
                  <a:lnTo>
                    <a:pt x="16" y="56"/>
                  </a:lnTo>
                  <a:lnTo>
                    <a:pt x="0" y="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7522" name="Freeform 14"/>
            <p:cNvSpPr>
              <a:spLocks/>
            </p:cNvSpPr>
            <p:nvPr/>
          </p:nvSpPr>
          <p:spPr bwMode="auto">
            <a:xfrm>
              <a:off x="3429" y="2008"/>
              <a:ext cx="51" cy="375"/>
            </a:xfrm>
            <a:custGeom>
              <a:avLst/>
              <a:gdLst>
                <a:gd name="T0" fmla="*/ 0 w 136"/>
                <a:gd name="T1" fmla="*/ 0 h 1008"/>
                <a:gd name="T2" fmla="*/ 0 w 136"/>
                <a:gd name="T3" fmla="*/ 1 h 1008"/>
                <a:gd name="T4" fmla="*/ 0 w 136"/>
                <a:gd name="T5" fmla="*/ 1 h 1008"/>
                <a:gd name="T6" fmla="*/ 0 w 136"/>
                <a:gd name="T7" fmla="*/ 0 h 1008"/>
                <a:gd name="T8" fmla="*/ 0 w 136"/>
                <a:gd name="T9" fmla="*/ 0 h 1008"/>
                <a:gd name="T10" fmla="*/ 0 60000 65536"/>
                <a:gd name="T11" fmla="*/ 0 60000 65536"/>
                <a:gd name="T12" fmla="*/ 0 60000 65536"/>
                <a:gd name="T13" fmla="*/ 0 60000 65536"/>
                <a:gd name="T14" fmla="*/ 0 60000 65536"/>
                <a:gd name="T15" fmla="*/ 0 w 136"/>
                <a:gd name="T16" fmla="*/ 0 h 1008"/>
                <a:gd name="T17" fmla="*/ 136 w 136"/>
                <a:gd name="T18" fmla="*/ 1008 h 1008"/>
              </a:gdLst>
              <a:ahLst/>
              <a:cxnLst>
                <a:cxn ang="T10">
                  <a:pos x="T0" y="T1"/>
                </a:cxn>
                <a:cxn ang="T11">
                  <a:pos x="T2" y="T3"/>
                </a:cxn>
                <a:cxn ang="T12">
                  <a:pos x="T4" y="T5"/>
                </a:cxn>
                <a:cxn ang="T13">
                  <a:pos x="T6" y="T7"/>
                </a:cxn>
                <a:cxn ang="T14">
                  <a:pos x="T8" y="T9"/>
                </a:cxn>
              </a:cxnLst>
              <a:rect l="T15" t="T16" r="T17" b="T18"/>
              <a:pathLst>
                <a:path w="136" h="1008">
                  <a:moveTo>
                    <a:pt x="0" y="0"/>
                  </a:moveTo>
                  <a:lnTo>
                    <a:pt x="80" y="1008"/>
                  </a:lnTo>
                  <a:lnTo>
                    <a:pt x="136" y="920"/>
                  </a:lnTo>
                  <a:lnTo>
                    <a:pt x="56" y="48"/>
                  </a:lnTo>
                  <a:lnTo>
                    <a:pt x="0" y="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7523" name="Rectangle 15"/>
            <p:cNvSpPr>
              <a:spLocks noChangeArrowheads="1"/>
            </p:cNvSpPr>
            <p:nvPr/>
          </p:nvSpPr>
          <p:spPr bwMode="auto">
            <a:xfrm>
              <a:off x="2124" y="1610"/>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7524" name="Rectangle 16"/>
            <p:cNvSpPr>
              <a:spLocks noChangeArrowheads="1"/>
            </p:cNvSpPr>
            <p:nvPr/>
          </p:nvSpPr>
          <p:spPr bwMode="auto">
            <a:xfrm rot="5400000">
              <a:off x="306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7525" name="Rectangle 17"/>
            <p:cNvSpPr>
              <a:spLocks noChangeArrowheads="1"/>
            </p:cNvSpPr>
            <p:nvPr/>
          </p:nvSpPr>
          <p:spPr bwMode="auto">
            <a:xfrm rot="5400000">
              <a:off x="339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nvGrpSpPr>
            <p:cNvPr id="17526" name="Group 18"/>
            <p:cNvGrpSpPr>
              <a:grpSpLocks/>
            </p:cNvGrpSpPr>
            <p:nvPr/>
          </p:nvGrpSpPr>
          <p:grpSpPr bwMode="auto">
            <a:xfrm>
              <a:off x="2221" y="1871"/>
              <a:ext cx="518" cy="782"/>
              <a:chOff x="2400" y="1656"/>
              <a:chExt cx="752" cy="1136"/>
            </a:xfrm>
          </p:grpSpPr>
          <p:sp>
            <p:nvSpPr>
              <p:cNvPr id="17539" name="Freeform 19"/>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folHlink"/>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7540" name="Freeform 20"/>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7541" name="Freeform 21"/>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7542" name="Freeform 22"/>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7543" name="Freeform 23"/>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lIns="0" tIns="0" rIns="0" bIns="0" anchor="ctr">
                <a:spAutoFit/>
              </a:bodyPr>
              <a:lstStyle/>
              <a:p>
                <a:endParaRPr lang="en-US"/>
              </a:p>
            </p:txBody>
          </p:sp>
          <p:sp>
            <p:nvSpPr>
              <p:cNvPr id="17544" name="Line 24"/>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7545" name="Line 25"/>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17527" name="Group 26"/>
            <p:cNvGrpSpPr>
              <a:grpSpLocks/>
            </p:cNvGrpSpPr>
            <p:nvPr/>
          </p:nvGrpSpPr>
          <p:grpSpPr bwMode="auto">
            <a:xfrm rot="-6511945">
              <a:off x="2834" y="1842"/>
              <a:ext cx="518" cy="783"/>
              <a:chOff x="2400" y="1656"/>
              <a:chExt cx="752" cy="1136"/>
            </a:xfrm>
          </p:grpSpPr>
          <p:sp>
            <p:nvSpPr>
              <p:cNvPr id="17532" name="Freeform 27"/>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tx1"/>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7533" name="Freeform 28"/>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7534" name="Freeform 29"/>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7535" name="Freeform 30"/>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7536" name="Freeform 31"/>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7537" name="Line 32"/>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7538" name="Line 33"/>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17528" name="Freeform 34"/>
            <p:cNvSpPr>
              <a:spLocks/>
            </p:cNvSpPr>
            <p:nvPr/>
          </p:nvSpPr>
          <p:spPr bwMode="auto">
            <a:xfrm>
              <a:off x="2689" y="2097"/>
              <a:ext cx="62" cy="351"/>
            </a:xfrm>
            <a:custGeom>
              <a:avLst/>
              <a:gdLst>
                <a:gd name="T0" fmla="*/ 0 w 168"/>
                <a:gd name="T1" fmla="*/ 1 h 944"/>
                <a:gd name="T2" fmla="*/ 0 w 168"/>
                <a:gd name="T3" fmla="*/ 0 h 944"/>
                <a:gd name="T4" fmla="*/ 0 w 168"/>
                <a:gd name="T5" fmla="*/ 0 h 944"/>
                <a:gd name="T6" fmla="*/ 0 w 168"/>
                <a:gd name="T7" fmla="*/ 1 h 944"/>
                <a:gd name="T8" fmla="*/ 0 w 168"/>
                <a:gd name="T9" fmla="*/ 1 h 944"/>
                <a:gd name="T10" fmla="*/ 0 60000 65536"/>
                <a:gd name="T11" fmla="*/ 0 60000 65536"/>
                <a:gd name="T12" fmla="*/ 0 60000 65536"/>
                <a:gd name="T13" fmla="*/ 0 60000 65536"/>
                <a:gd name="T14" fmla="*/ 0 60000 65536"/>
                <a:gd name="T15" fmla="*/ 0 w 168"/>
                <a:gd name="T16" fmla="*/ 0 h 944"/>
                <a:gd name="T17" fmla="*/ 168 w 168"/>
                <a:gd name="T18" fmla="*/ 944 h 944"/>
              </a:gdLst>
              <a:ahLst/>
              <a:cxnLst>
                <a:cxn ang="T10">
                  <a:pos x="T0" y="T1"/>
                </a:cxn>
                <a:cxn ang="T11">
                  <a:pos x="T2" y="T3"/>
                </a:cxn>
                <a:cxn ang="T12">
                  <a:pos x="T4" y="T5"/>
                </a:cxn>
                <a:cxn ang="T13">
                  <a:pos x="T6" y="T7"/>
                </a:cxn>
                <a:cxn ang="T14">
                  <a:pos x="T8" y="T9"/>
                </a:cxn>
              </a:cxnLst>
              <a:rect l="T15" t="T16" r="T17" b="T18"/>
              <a:pathLst>
                <a:path w="168" h="944">
                  <a:moveTo>
                    <a:pt x="168" y="944"/>
                  </a:moveTo>
                  <a:lnTo>
                    <a:pt x="24" y="0"/>
                  </a:lnTo>
                  <a:lnTo>
                    <a:pt x="0" y="48"/>
                  </a:lnTo>
                  <a:lnTo>
                    <a:pt x="128" y="920"/>
                  </a:lnTo>
                  <a:lnTo>
                    <a:pt x="168" y="944"/>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7529" name="Freeform 35"/>
            <p:cNvSpPr>
              <a:spLocks/>
            </p:cNvSpPr>
            <p:nvPr/>
          </p:nvSpPr>
          <p:spPr bwMode="auto">
            <a:xfrm>
              <a:off x="2382" y="1853"/>
              <a:ext cx="354" cy="78"/>
            </a:xfrm>
            <a:custGeom>
              <a:avLst/>
              <a:gdLst>
                <a:gd name="T0" fmla="*/ 0 w 952"/>
                <a:gd name="T1" fmla="*/ 0 h 208"/>
                <a:gd name="T2" fmla="*/ 0 w 952"/>
                <a:gd name="T3" fmla="*/ 0 h 208"/>
                <a:gd name="T4" fmla="*/ 1 w 952"/>
                <a:gd name="T5" fmla="*/ 0 h 208"/>
                <a:gd name="T6" fmla="*/ 1 w 952"/>
                <a:gd name="T7" fmla="*/ 0 h 208"/>
                <a:gd name="T8" fmla="*/ 0 w 952"/>
                <a:gd name="T9" fmla="*/ 0 h 208"/>
                <a:gd name="T10" fmla="*/ 0 60000 65536"/>
                <a:gd name="T11" fmla="*/ 0 60000 65536"/>
                <a:gd name="T12" fmla="*/ 0 60000 65536"/>
                <a:gd name="T13" fmla="*/ 0 60000 65536"/>
                <a:gd name="T14" fmla="*/ 0 60000 65536"/>
                <a:gd name="T15" fmla="*/ 0 w 952"/>
                <a:gd name="T16" fmla="*/ 0 h 208"/>
                <a:gd name="T17" fmla="*/ 952 w 952"/>
                <a:gd name="T18" fmla="*/ 208 h 208"/>
              </a:gdLst>
              <a:ahLst/>
              <a:cxnLst>
                <a:cxn ang="T10">
                  <a:pos x="T0" y="T1"/>
                </a:cxn>
                <a:cxn ang="T11">
                  <a:pos x="T2" y="T3"/>
                </a:cxn>
                <a:cxn ang="T12">
                  <a:pos x="T4" y="T5"/>
                </a:cxn>
                <a:cxn ang="T13">
                  <a:pos x="T6" y="T7"/>
                </a:cxn>
                <a:cxn ang="T14">
                  <a:pos x="T8" y="T9"/>
                </a:cxn>
              </a:cxnLst>
              <a:rect l="T15" t="T16" r="T17" b="T18"/>
              <a:pathLst>
                <a:path w="952" h="208">
                  <a:moveTo>
                    <a:pt x="0" y="40"/>
                  </a:moveTo>
                  <a:lnTo>
                    <a:pt x="88" y="0"/>
                  </a:lnTo>
                  <a:lnTo>
                    <a:pt x="936" y="160"/>
                  </a:lnTo>
                  <a:lnTo>
                    <a:pt x="952" y="208"/>
                  </a:lnTo>
                  <a:lnTo>
                    <a:pt x="0" y="4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7530" name="Rectangle 36"/>
            <p:cNvSpPr>
              <a:spLocks noChangeArrowheads="1"/>
            </p:cNvSpPr>
            <p:nvPr/>
          </p:nvSpPr>
          <p:spPr bwMode="auto">
            <a:xfrm>
              <a:off x="2124" y="2018"/>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7531" name="Rectangle 37"/>
            <p:cNvSpPr>
              <a:spLocks noChangeArrowheads="1"/>
            </p:cNvSpPr>
            <p:nvPr/>
          </p:nvSpPr>
          <p:spPr bwMode="auto">
            <a:xfrm>
              <a:off x="2124" y="2426"/>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sp>
        <p:nvSpPr>
          <p:cNvPr id="17413" name="AutoShape 49"/>
          <p:cNvSpPr>
            <a:spLocks noChangeArrowheads="1"/>
          </p:cNvSpPr>
          <p:nvPr/>
        </p:nvSpPr>
        <p:spPr bwMode="auto">
          <a:xfrm rot="2186541">
            <a:off x="7312025" y="292100"/>
            <a:ext cx="722313" cy="722313"/>
          </a:xfrm>
          <a:prstGeom prst="star4">
            <a:avLst>
              <a:gd name="adj" fmla="val 14102"/>
            </a:avLst>
          </a:prstGeom>
          <a:solidFill>
            <a:schemeClr val="folHlink"/>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grpSp>
        <p:nvGrpSpPr>
          <p:cNvPr id="17414" name="Group 50"/>
          <p:cNvGrpSpPr>
            <a:grpSpLocks/>
          </p:cNvGrpSpPr>
          <p:nvPr/>
        </p:nvGrpSpPr>
        <p:grpSpPr bwMode="auto">
          <a:xfrm>
            <a:off x="6011863" y="2046288"/>
            <a:ext cx="1649412" cy="1217612"/>
            <a:chOff x="1760" y="442"/>
            <a:chExt cx="1054" cy="777"/>
          </a:xfrm>
        </p:grpSpPr>
        <p:sp>
          <p:nvSpPr>
            <p:cNvPr id="17479" name="Rectangle 51"/>
            <p:cNvSpPr>
              <a:spLocks noChangeArrowheads="1"/>
            </p:cNvSpPr>
            <p:nvPr/>
          </p:nvSpPr>
          <p:spPr bwMode="auto">
            <a:xfrm>
              <a:off x="1760" y="442"/>
              <a:ext cx="1054" cy="777"/>
            </a:xfrm>
            <a:prstGeom prst="rect">
              <a:avLst/>
            </a:prstGeom>
            <a:solidFill>
              <a:srgbClr val="B2B2B2"/>
            </a:solidFill>
            <a:ln w="12700" algn="ctr">
              <a:solidFill>
                <a:schemeClr val="bg1"/>
              </a:solidFill>
              <a:miter lim="800000"/>
              <a:headEnd/>
              <a:tailEnd/>
            </a:ln>
          </p:spPr>
          <p:txBody>
            <a:bodyPr lIns="0" tIns="0" rIns="0" bIns="0" anchor="ctr">
              <a:spAutoFit/>
            </a:bodyPr>
            <a:lstStyle/>
            <a:p>
              <a:endParaRPr lang="en-US"/>
            </a:p>
          </p:txBody>
        </p:sp>
        <p:sp>
          <p:nvSpPr>
            <p:cNvPr id="17480" name="AutoShape 52"/>
            <p:cNvSpPr>
              <a:spLocks noChangeArrowheads="1"/>
            </p:cNvSpPr>
            <p:nvPr/>
          </p:nvSpPr>
          <p:spPr bwMode="auto">
            <a:xfrm rot="2681173">
              <a:off x="1969" y="624"/>
              <a:ext cx="399" cy="409"/>
            </a:xfrm>
            <a:prstGeom prst="irregularSeal2">
              <a:avLst/>
            </a:prstGeom>
            <a:gradFill rotWithShape="1">
              <a:gsLst>
                <a:gs pos="0">
                  <a:srgbClr val="FFFF66"/>
                </a:gs>
                <a:gs pos="100000">
                  <a:srgbClr val="FF0000"/>
                </a:gs>
              </a:gsLst>
              <a:path path="shape">
                <a:fillToRect l="50000" t="50000" r="50000" b="50000"/>
              </a:path>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endParaRPr lang="en-US"/>
            </a:p>
          </p:txBody>
        </p:sp>
        <p:sp>
          <p:nvSpPr>
            <p:cNvPr id="17481" name="Freeform 53"/>
            <p:cNvSpPr>
              <a:spLocks/>
            </p:cNvSpPr>
            <p:nvPr/>
          </p:nvSpPr>
          <p:spPr bwMode="auto">
            <a:xfrm>
              <a:off x="2021" y="743"/>
              <a:ext cx="19" cy="19"/>
            </a:xfrm>
            <a:custGeom>
              <a:avLst/>
              <a:gdLst>
                <a:gd name="T0" fmla="*/ 0 w 75"/>
                <a:gd name="T1" fmla="*/ 0 h 76"/>
                <a:gd name="T2" fmla="*/ 0 w 75"/>
                <a:gd name="T3" fmla="*/ 0 h 76"/>
                <a:gd name="T4" fmla="*/ 0 w 75"/>
                <a:gd name="T5" fmla="*/ 0 h 76"/>
                <a:gd name="T6" fmla="*/ 0 w 75"/>
                <a:gd name="T7" fmla="*/ 0 h 76"/>
                <a:gd name="T8" fmla="*/ 0 w 75"/>
                <a:gd name="T9" fmla="*/ 0 h 76"/>
                <a:gd name="T10" fmla="*/ 0 w 75"/>
                <a:gd name="T11" fmla="*/ 0 h 76"/>
                <a:gd name="T12" fmla="*/ 0 w 75"/>
                <a:gd name="T13" fmla="*/ 0 h 76"/>
                <a:gd name="T14" fmla="*/ 0 w 75"/>
                <a:gd name="T15" fmla="*/ 0 h 76"/>
                <a:gd name="T16" fmla="*/ 0 w 75"/>
                <a:gd name="T17" fmla="*/ 0 h 76"/>
                <a:gd name="T18" fmla="*/ 0 w 75"/>
                <a:gd name="T19" fmla="*/ 0 h 76"/>
                <a:gd name="T20" fmla="*/ 0 w 75"/>
                <a:gd name="T21" fmla="*/ 0 h 76"/>
                <a:gd name="T22" fmla="*/ 0 w 75"/>
                <a:gd name="T23" fmla="*/ 0 h 76"/>
                <a:gd name="T24" fmla="*/ 0 w 75"/>
                <a:gd name="T25" fmla="*/ 0 h 76"/>
                <a:gd name="T26" fmla="*/ 0 w 75"/>
                <a:gd name="T27" fmla="*/ 0 h 76"/>
                <a:gd name="T28" fmla="*/ 0 w 75"/>
                <a:gd name="T29" fmla="*/ 0 h 76"/>
                <a:gd name="T30" fmla="*/ 0 w 75"/>
                <a:gd name="T31" fmla="*/ 0 h 76"/>
                <a:gd name="T32" fmla="*/ 0 w 75"/>
                <a:gd name="T33" fmla="*/ 0 h 7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75"/>
                <a:gd name="T52" fmla="*/ 0 h 76"/>
                <a:gd name="T53" fmla="*/ 75 w 75"/>
                <a:gd name="T54" fmla="*/ 76 h 7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75" h="76">
                  <a:moveTo>
                    <a:pt x="37" y="76"/>
                  </a:moveTo>
                  <a:lnTo>
                    <a:pt x="52" y="74"/>
                  </a:lnTo>
                  <a:lnTo>
                    <a:pt x="65" y="65"/>
                  </a:lnTo>
                  <a:lnTo>
                    <a:pt x="72" y="53"/>
                  </a:lnTo>
                  <a:lnTo>
                    <a:pt x="75" y="38"/>
                  </a:lnTo>
                  <a:lnTo>
                    <a:pt x="72" y="23"/>
                  </a:lnTo>
                  <a:lnTo>
                    <a:pt x="65" y="12"/>
                  </a:lnTo>
                  <a:lnTo>
                    <a:pt x="52" y="3"/>
                  </a:lnTo>
                  <a:lnTo>
                    <a:pt x="37" y="0"/>
                  </a:lnTo>
                  <a:lnTo>
                    <a:pt x="23" y="3"/>
                  </a:lnTo>
                  <a:lnTo>
                    <a:pt x="11" y="12"/>
                  </a:lnTo>
                  <a:lnTo>
                    <a:pt x="3" y="23"/>
                  </a:lnTo>
                  <a:lnTo>
                    <a:pt x="0" y="38"/>
                  </a:lnTo>
                  <a:lnTo>
                    <a:pt x="3" y="53"/>
                  </a:lnTo>
                  <a:lnTo>
                    <a:pt x="11" y="65"/>
                  </a:lnTo>
                  <a:lnTo>
                    <a:pt x="23" y="74"/>
                  </a:lnTo>
                  <a:lnTo>
                    <a:pt x="37" y="7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82" name="Freeform 54"/>
            <p:cNvSpPr>
              <a:spLocks/>
            </p:cNvSpPr>
            <p:nvPr/>
          </p:nvSpPr>
          <p:spPr bwMode="auto">
            <a:xfrm>
              <a:off x="2054" y="743"/>
              <a:ext cx="20" cy="20"/>
            </a:xfrm>
            <a:custGeom>
              <a:avLst/>
              <a:gdLst>
                <a:gd name="T0" fmla="*/ 0 w 77"/>
                <a:gd name="T1" fmla="*/ 0 h 76"/>
                <a:gd name="T2" fmla="*/ 0 w 77"/>
                <a:gd name="T3" fmla="*/ 0 h 76"/>
                <a:gd name="T4" fmla="*/ 0 w 77"/>
                <a:gd name="T5" fmla="*/ 0 h 76"/>
                <a:gd name="T6" fmla="*/ 0 w 77"/>
                <a:gd name="T7" fmla="*/ 0 h 76"/>
                <a:gd name="T8" fmla="*/ 0 w 77"/>
                <a:gd name="T9" fmla="*/ 0 h 76"/>
                <a:gd name="T10" fmla="*/ 0 w 77"/>
                <a:gd name="T11" fmla="*/ 0 h 76"/>
                <a:gd name="T12" fmla="*/ 0 w 77"/>
                <a:gd name="T13" fmla="*/ 0 h 76"/>
                <a:gd name="T14" fmla="*/ 0 w 77"/>
                <a:gd name="T15" fmla="*/ 0 h 76"/>
                <a:gd name="T16" fmla="*/ 0 w 77"/>
                <a:gd name="T17" fmla="*/ 0 h 76"/>
                <a:gd name="T18" fmla="*/ 0 w 77"/>
                <a:gd name="T19" fmla="*/ 0 h 76"/>
                <a:gd name="T20" fmla="*/ 0 w 77"/>
                <a:gd name="T21" fmla="*/ 0 h 76"/>
                <a:gd name="T22" fmla="*/ 0 w 77"/>
                <a:gd name="T23" fmla="*/ 0 h 76"/>
                <a:gd name="T24" fmla="*/ 0 w 77"/>
                <a:gd name="T25" fmla="*/ 0 h 76"/>
                <a:gd name="T26" fmla="*/ 0 w 77"/>
                <a:gd name="T27" fmla="*/ 0 h 76"/>
                <a:gd name="T28" fmla="*/ 0 w 77"/>
                <a:gd name="T29" fmla="*/ 0 h 76"/>
                <a:gd name="T30" fmla="*/ 0 w 77"/>
                <a:gd name="T31" fmla="*/ 0 h 76"/>
                <a:gd name="T32" fmla="*/ 0 w 77"/>
                <a:gd name="T33" fmla="*/ 0 h 7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77"/>
                <a:gd name="T52" fmla="*/ 0 h 76"/>
                <a:gd name="T53" fmla="*/ 77 w 77"/>
                <a:gd name="T54" fmla="*/ 76 h 7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77" h="76">
                  <a:moveTo>
                    <a:pt x="38" y="76"/>
                  </a:moveTo>
                  <a:lnTo>
                    <a:pt x="54" y="73"/>
                  </a:lnTo>
                  <a:lnTo>
                    <a:pt x="65" y="65"/>
                  </a:lnTo>
                  <a:lnTo>
                    <a:pt x="74" y="53"/>
                  </a:lnTo>
                  <a:lnTo>
                    <a:pt x="77" y="39"/>
                  </a:lnTo>
                  <a:lnTo>
                    <a:pt x="74" y="23"/>
                  </a:lnTo>
                  <a:lnTo>
                    <a:pt x="65" y="11"/>
                  </a:lnTo>
                  <a:lnTo>
                    <a:pt x="54" y="3"/>
                  </a:lnTo>
                  <a:lnTo>
                    <a:pt x="38" y="0"/>
                  </a:lnTo>
                  <a:lnTo>
                    <a:pt x="24" y="3"/>
                  </a:lnTo>
                  <a:lnTo>
                    <a:pt x="12" y="11"/>
                  </a:lnTo>
                  <a:lnTo>
                    <a:pt x="3" y="23"/>
                  </a:lnTo>
                  <a:lnTo>
                    <a:pt x="0" y="39"/>
                  </a:lnTo>
                  <a:lnTo>
                    <a:pt x="3" y="53"/>
                  </a:lnTo>
                  <a:lnTo>
                    <a:pt x="12" y="65"/>
                  </a:lnTo>
                  <a:lnTo>
                    <a:pt x="24" y="73"/>
                  </a:lnTo>
                  <a:lnTo>
                    <a:pt x="38" y="7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83" name="Freeform 55"/>
            <p:cNvSpPr>
              <a:spLocks/>
            </p:cNvSpPr>
            <p:nvPr/>
          </p:nvSpPr>
          <p:spPr bwMode="auto">
            <a:xfrm>
              <a:off x="2109" y="787"/>
              <a:ext cx="19" cy="19"/>
            </a:xfrm>
            <a:custGeom>
              <a:avLst/>
              <a:gdLst>
                <a:gd name="T0" fmla="*/ 0 w 74"/>
                <a:gd name="T1" fmla="*/ 0 h 75"/>
                <a:gd name="T2" fmla="*/ 0 w 74"/>
                <a:gd name="T3" fmla="*/ 0 h 75"/>
                <a:gd name="T4" fmla="*/ 0 w 74"/>
                <a:gd name="T5" fmla="*/ 0 h 75"/>
                <a:gd name="T6" fmla="*/ 0 w 74"/>
                <a:gd name="T7" fmla="*/ 0 h 75"/>
                <a:gd name="T8" fmla="*/ 0 w 74"/>
                <a:gd name="T9" fmla="*/ 0 h 75"/>
                <a:gd name="T10" fmla="*/ 0 w 74"/>
                <a:gd name="T11" fmla="*/ 0 h 75"/>
                <a:gd name="T12" fmla="*/ 0 w 74"/>
                <a:gd name="T13" fmla="*/ 0 h 75"/>
                <a:gd name="T14" fmla="*/ 0 w 74"/>
                <a:gd name="T15" fmla="*/ 0 h 75"/>
                <a:gd name="T16" fmla="*/ 0 w 74"/>
                <a:gd name="T17" fmla="*/ 0 h 75"/>
                <a:gd name="T18" fmla="*/ 0 w 74"/>
                <a:gd name="T19" fmla="*/ 0 h 75"/>
                <a:gd name="T20" fmla="*/ 0 w 74"/>
                <a:gd name="T21" fmla="*/ 0 h 75"/>
                <a:gd name="T22" fmla="*/ 0 w 74"/>
                <a:gd name="T23" fmla="*/ 0 h 75"/>
                <a:gd name="T24" fmla="*/ 0 w 74"/>
                <a:gd name="T25" fmla="*/ 0 h 75"/>
                <a:gd name="T26" fmla="*/ 0 w 74"/>
                <a:gd name="T27" fmla="*/ 0 h 75"/>
                <a:gd name="T28" fmla="*/ 0 w 74"/>
                <a:gd name="T29" fmla="*/ 0 h 75"/>
                <a:gd name="T30" fmla="*/ 0 w 74"/>
                <a:gd name="T31" fmla="*/ 0 h 75"/>
                <a:gd name="T32" fmla="*/ 0 w 74"/>
                <a:gd name="T33" fmla="*/ 0 h 75"/>
                <a:gd name="T34" fmla="*/ 0 w 74"/>
                <a:gd name="T35" fmla="*/ 0 h 75"/>
                <a:gd name="T36" fmla="*/ 0 w 74"/>
                <a:gd name="T37" fmla="*/ 0 h 75"/>
                <a:gd name="T38" fmla="*/ 0 w 74"/>
                <a:gd name="T39" fmla="*/ 0 h 75"/>
                <a:gd name="T40" fmla="*/ 0 w 74"/>
                <a:gd name="T41" fmla="*/ 0 h 75"/>
                <a:gd name="T42" fmla="*/ 0 w 74"/>
                <a:gd name="T43" fmla="*/ 0 h 75"/>
                <a:gd name="T44" fmla="*/ 0 w 74"/>
                <a:gd name="T45" fmla="*/ 0 h 75"/>
                <a:gd name="T46" fmla="*/ 0 w 74"/>
                <a:gd name="T47" fmla="*/ 0 h 75"/>
                <a:gd name="T48" fmla="*/ 0 w 74"/>
                <a:gd name="T49" fmla="*/ 0 h 7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74"/>
                <a:gd name="T76" fmla="*/ 0 h 75"/>
                <a:gd name="T77" fmla="*/ 74 w 74"/>
                <a:gd name="T78" fmla="*/ 75 h 7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74" h="75">
                  <a:moveTo>
                    <a:pt x="56" y="71"/>
                  </a:moveTo>
                  <a:lnTo>
                    <a:pt x="67" y="61"/>
                  </a:lnTo>
                  <a:lnTo>
                    <a:pt x="74" y="47"/>
                  </a:lnTo>
                  <a:lnTo>
                    <a:pt x="74" y="34"/>
                  </a:lnTo>
                  <a:lnTo>
                    <a:pt x="70" y="19"/>
                  </a:lnTo>
                  <a:lnTo>
                    <a:pt x="66" y="13"/>
                  </a:lnTo>
                  <a:lnTo>
                    <a:pt x="60" y="8"/>
                  </a:lnTo>
                  <a:lnTo>
                    <a:pt x="54" y="3"/>
                  </a:lnTo>
                  <a:lnTo>
                    <a:pt x="47" y="0"/>
                  </a:lnTo>
                  <a:lnTo>
                    <a:pt x="40" y="0"/>
                  </a:lnTo>
                  <a:lnTo>
                    <a:pt x="33" y="0"/>
                  </a:lnTo>
                  <a:lnTo>
                    <a:pt x="25" y="2"/>
                  </a:lnTo>
                  <a:lnTo>
                    <a:pt x="18" y="5"/>
                  </a:lnTo>
                  <a:lnTo>
                    <a:pt x="7" y="15"/>
                  </a:lnTo>
                  <a:lnTo>
                    <a:pt x="1" y="28"/>
                  </a:lnTo>
                  <a:lnTo>
                    <a:pt x="0" y="42"/>
                  </a:lnTo>
                  <a:lnTo>
                    <a:pt x="5" y="57"/>
                  </a:lnTo>
                  <a:lnTo>
                    <a:pt x="10" y="62"/>
                  </a:lnTo>
                  <a:lnTo>
                    <a:pt x="15" y="68"/>
                  </a:lnTo>
                  <a:lnTo>
                    <a:pt x="21" y="73"/>
                  </a:lnTo>
                  <a:lnTo>
                    <a:pt x="28" y="74"/>
                  </a:lnTo>
                  <a:lnTo>
                    <a:pt x="34" y="75"/>
                  </a:lnTo>
                  <a:lnTo>
                    <a:pt x="41" y="75"/>
                  </a:lnTo>
                  <a:lnTo>
                    <a:pt x="49" y="74"/>
                  </a:lnTo>
                  <a:lnTo>
                    <a:pt x="56" y="7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84" name="Freeform 56"/>
            <p:cNvSpPr>
              <a:spLocks/>
            </p:cNvSpPr>
            <p:nvPr/>
          </p:nvSpPr>
          <p:spPr bwMode="auto">
            <a:xfrm>
              <a:off x="2081" y="761"/>
              <a:ext cx="19" cy="19"/>
            </a:xfrm>
            <a:custGeom>
              <a:avLst/>
              <a:gdLst>
                <a:gd name="T0" fmla="*/ 0 w 75"/>
                <a:gd name="T1" fmla="*/ 0 h 77"/>
                <a:gd name="T2" fmla="*/ 0 w 75"/>
                <a:gd name="T3" fmla="*/ 0 h 77"/>
                <a:gd name="T4" fmla="*/ 0 w 75"/>
                <a:gd name="T5" fmla="*/ 0 h 77"/>
                <a:gd name="T6" fmla="*/ 0 w 75"/>
                <a:gd name="T7" fmla="*/ 0 h 77"/>
                <a:gd name="T8" fmla="*/ 0 w 75"/>
                <a:gd name="T9" fmla="*/ 0 h 77"/>
                <a:gd name="T10" fmla="*/ 0 w 75"/>
                <a:gd name="T11" fmla="*/ 0 h 77"/>
                <a:gd name="T12" fmla="*/ 0 w 75"/>
                <a:gd name="T13" fmla="*/ 0 h 77"/>
                <a:gd name="T14" fmla="*/ 0 w 75"/>
                <a:gd name="T15" fmla="*/ 0 h 77"/>
                <a:gd name="T16" fmla="*/ 0 w 75"/>
                <a:gd name="T17" fmla="*/ 0 h 77"/>
                <a:gd name="T18" fmla="*/ 0 w 75"/>
                <a:gd name="T19" fmla="*/ 0 h 77"/>
                <a:gd name="T20" fmla="*/ 0 w 75"/>
                <a:gd name="T21" fmla="*/ 0 h 77"/>
                <a:gd name="T22" fmla="*/ 0 w 75"/>
                <a:gd name="T23" fmla="*/ 0 h 77"/>
                <a:gd name="T24" fmla="*/ 0 w 75"/>
                <a:gd name="T25" fmla="*/ 0 h 77"/>
                <a:gd name="T26" fmla="*/ 0 w 75"/>
                <a:gd name="T27" fmla="*/ 0 h 77"/>
                <a:gd name="T28" fmla="*/ 0 w 75"/>
                <a:gd name="T29" fmla="*/ 0 h 77"/>
                <a:gd name="T30" fmla="*/ 0 w 75"/>
                <a:gd name="T31" fmla="*/ 0 h 77"/>
                <a:gd name="T32" fmla="*/ 0 w 75"/>
                <a:gd name="T33" fmla="*/ 0 h 77"/>
                <a:gd name="T34" fmla="*/ 0 w 75"/>
                <a:gd name="T35" fmla="*/ 0 h 77"/>
                <a:gd name="T36" fmla="*/ 0 w 75"/>
                <a:gd name="T37" fmla="*/ 0 h 77"/>
                <a:gd name="T38" fmla="*/ 0 w 75"/>
                <a:gd name="T39" fmla="*/ 0 h 77"/>
                <a:gd name="T40" fmla="*/ 0 w 75"/>
                <a:gd name="T41" fmla="*/ 0 h 77"/>
                <a:gd name="T42" fmla="*/ 0 w 75"/>
                <a:gd name="T43" fmla="*/ 0 h 77"/>
                <a:gd name="T44" fmla="*/ 0 w 75"/>
                <a:gd name="T45" fmla="*/ 0 h 77"/>
                <a:gd name="T46" fmla="*/ 0 w 75"/>
                <a:gd name="T47" fmla="*/ 0 h 77"/>
                <a:gd name="T48" fmla="*/ 0 w 75"/>
                <a:gd name="T49" fmla="*/ 0 h 7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75"/>
                <a:gd name="T76" fmla="*/ 0 h 77"/>
                <a:gd name="T77" fmla="*/ 75 w 75"/>
                <a:gd name="T78" fmla="*/ 77 h 77"/>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75" h="77">
                  <a:moveTo>
                    <a:pt x="64" y="64"/>
                  </a:moveTo>
                  <a:lnTo>
                    <a:pt x="72" y="51"/>
                  </a:lnTo>
                  <a:lnTo>
                    <a:pt x="75" y="36"/>
                  </a:lnTo>
                  <a:lnTo>
                    <a:pt x="72" y="23"/>
                  </a:lnTo>
                  <a:lnTo>
                    <a:pt x="63" y="10"/>
                  </a:lnTo>
                  <a:lnTo>
                    <a:pt x="57" y="6"/>
                  </a:lnTo>
                  <a:lnTo>
                    <a:pt x="50" y="3"/>
                  </a:lnTo>
                  <a:lnTo>
                    <a:pt x="43" y="0"/>
                  </a:lnTo>
                  <a:lnTo>
                    <a:pt x="36" y="0"/>
                  </a:lnTo>
                  <a:lnTo>
                    <a:pt x="28" y="2"/>
                  </a:lnTo>
                  <a:lnTo>
                    <a:pt x="21" y="4"/>
                  </a:lnTo>
                  <a:lnTo>
                    <a:pt x="15" y="7"/>
                  </a:lnTo>
                  <a:lnTo>
                    <a:pt x="10" y="13"/>
                  </a:lnTo>
                  <a:lnTo>
                    <a:pt x="1" y="26"/>
                  </a:lnTo>
                  <a:lnTo>
                    <a:pt x="0" y="39"/>
                  </a:lnTo>
                  <a:lnTo>
                    <a:pt x="3" y="53"/>
                  </a:lnTo>
                  <a:lnTo>
                    <a:pt x="11" y="66"/>
                  </a:lnTo>
                  <a:lnTo>
                    <a:pt x="17" y="71"/>
                  </a:lnTo>
                  <a:lnTo>
                    <a:pt x="24" y="74"/>
                  </a:lnTo>
                  <a:lnTo>
                    <a:pt x="31" y="77"/>
                  </a:lnTo>
                  <a:lnTo>
                    <a:pt x="39" y="77"/>
                  </a:lnTo>
                  <a:lnTo>
                    <a:pt x="46" y="75"/>
                  </a:lnTo>
                  <a:lnTo>
                    <a:pt x="53" y="72"/>
                  </a:lnTo>
                  <a:lnTo>
                    <a:pt x="59" y="69"/>
                  </a:lnTo>
                  <a:lnTo>
                    <a:pt x="64" y="64"/>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nvGrpSpPr>
            <p:cNvPr id="17485" name="Group 57"/>
            <p:cNvGrpSpPr>
              <a:grpSpLocks/>
            </p:cNvGrpSpPr>
            <p:nvPr/>
          </p:nvGrpSpPr>
          <p:grpSpPr bwMode="auto">
            <a:xfrm>
              <a:off x="1779" y="671"/>
              <a:ext cx="234" cy="219"/>
              <a:chOff x="3323" y="2342"/>
              <a:chExt cx="463" cy="432"/>
            </a:xfrm>
          </p:grpSpPr>
          <p:sp>
            <p:nvSpPr>
              <p:cNvPr id="17509" name="Freeform 58"/>
              <p:cNvSpPr>
                <a:spLocks/>
              </p:cNvSpPr>
              <p:nvPr/>
            </p:nvSpPr>
            <p:spPr bwMode="auto">
              <a:xfrm>
                <a:off x="3323" y="2342"/>
                <a:ext cx="463" cy="432"/>
              </a:xfrm>
              <a:custGeom>
                <a:avLst/>
                <a:gdLst>
                  <a:gd name="T0" fmla="*/ 8 w 926"/>
                  <a:gd name="T1" fmla="*/ 2 h 865"/>
                  <a:gd name="T2" fmla="*/ 6 w 926"/>
                  <a:gd name="T3" fmla="*/ 0 h 865"/>
                  <a:gd name="T4" fmla="*/ 0 w 926"/>
                  <a:gd name="T5" fmla="*/ 4 h 865"/>
                  <a:gd name="T6" fmla="*/ 3 w 926"/>
                  <a:gd name="T7" fmla="*/ 6 h 865"/>
                  <a:gd name="T8" fmla="*/ 8 w 926"/>
                  <a:gd name="T9" fmla="*/ 2 h 865"/>
                  <a:gd name="T10" fmla="*/ 0 60000 65536"/>
                  <a:gd name="T11" fmla="*/ 0 60000 65536"/>
                  <a:gd name="T12" fmla="*/ 0 60000 65536"/>
                  <a:gd name="T13" fmla="*/ 0 60000 65536"/>
                  <a:gd name="T14" fmla="*/ 0 60000 65536"/>
                  <a:gd name="T15" fmla="*/ 0 w 926"/>
                  <a:gd name="T16" fmla="*/ 0 h 865"/>
                  <a:gd name="T17" fmla="*/ 926 w 926"/>
                  <a:gd name="T18" fmla="*/ 865 h 865"/>
                </a:gdLst>
                <a:ahLst/>
                <a:cxnLst>
                  <a:cxn ang="T10">
                    <a:pos x="T0" y="T1"/>
                  </a:cxn>
                  <a:cxn ang="T11">
                    <a:pos x="T2" y="T3"/>
                  </a:cxn>
                  <a:cxn ang="T12">
                    <a:pos x="T4" y="T5"/>
                  </a:cxn>
                  <a:cxn ang="T13">
                    <a:pos x="T6" y="T7"/>
                  </a:cxn>
                  <a:cxn ang="T14">
                    <a:pos x="T8" y="T9"/>
                  </a:cxn>
                </a:cxnLst>
                <a:rect l="T15" t="T16" r="T17" b="T18"/>
                <a:pathLst>
                  <a:path w="926" h="865">
                    <a:moveTo>
                      <a:pt x="926" y="321"/>
                    </a:moveTo>
                    <a:lnTo>
                      <a:pt x="663" y="0"/>
                    </a:lnTo>
                    <a:lnTo>
                      <a:pt x="0" y="543"/>
                    </a:lnTo>
                    <a:lnTo>
                      <a:pt x="264" y="865"/>
                    </a:lnTo>
                    <a:lnTo>
                      <a:pt x="926" y="321"/>
                    </a:lnTo>
                    <a:close/>
                  </a:path>
                </a:pathLst>
              </a:custGeom>
              <a:solidFill>
                <a:srgbClr val="FF0000"/>
              </a:solidFill>
              <a:ln w="12700" cmpd="sng">
                <a:solidFill>
                  <a:schemeClr val="bg1"/>
                </a:solidFill>
                <a:round/>
                <a:headEnd/>
                <a:tailEnd/>
              </a:ln>
            </p:spPr>
            <p:txBody>
              <a:bodyPr/>
              <a:lstStyle/>
              <a:p>
                <a:endParaRPr lang="en-US"/>
              </a:p>
            </p:txBody>
          </p:sp>
          <p:sp>
            <p:nvSpPr>
              <p:cNvPr id="17510" name="Freeform 59"/>
              <p:cNvSpPr>
                <a:spLocks/>
              </p:cNvSpPr>
              <p:nvPr/>
            </p:nvSpPr>
            <p:spPr bwMode="auto">
              <a:xfrm>
                <a:off x="3416" y="2609"/>
                <a:ext cx="60" cy="59"/>
              </a:xfrm>
              <a:custGeom>
                <a:avLst/>
                <a:gdLst>
                  <a:gd name="T0" fmla="*/ 0 w 121"/>
                  <a:gd name="T1" fmla="*/ 0 h 120"/>
                  <a:gd name="T2" fmla="*/ 0 w 121"/>
                  <a:gd name="T3" fmla="*/ 0 h 120"/>
                  <a:gd name="T4" fmla="*/ 0 w 121"/>
                  <a:gd name="T5" fmla="*/ 0 h 120"/>
                  <a:gd name="T6" fmla="*/ 0 w 121"/>
                  <a:gd name="T7" fmla="*/ 0 h 120"/>
                  <a:gd name="T8" fmla="*/ 0 w 121"/>
                  <a:gd name="T9" fmla="*/ 0 h 120"/>
                  <a:gd name="T10" fmla="*/ 0 w 121"/>
                  <a:gd name="T11" fmla="*/ 0 h 120"/>
                  <a:gd name="T12" fmla="*/ 0 w 121"/>
                  <a:gd name="T13" fmla="*/ 0 h 120"/>
                  <a:gd name="T14" fmla="*/ 0 w 121"/>
                  <a:gd name="T15" fmla="*/ 0 h 120"/>
                  <a:gd name="T16" fmla="*/ 0 w 121"/>
                  <a:gd name="T17" fmla="*/ 0 h 120"/>
                  <a:gd name="T18" fmla="*/ 0 w 121"/>
                  <a:gd name="T19" fmla="*/ 0 h 120"/>
                  <a:gd name="T20" fmla="*/ 0 w 121"/>
                  <a:gd name="T21" fmla="*/ 0 h 120"/>
                  <a:gd name="T22" fmla="*/ 0 w 121"/>
                  <a:gd name="T23" fmla="*/ 0 h 120"/>
                  <a:gd name="T24" fmla="*/ 0 w 121"/>
                  <a:gd name="T25" fmla="*/ 0 h 120"/>
                  <a:gd name="T26" fmla="*/ 0 w 121"/>
                  <a:gd name="T27" fmla="*/ 0 h 120"/>
                  <a:gd name="T28" fmla="*/ 0 w 121"/>
                  <a:gd name="T29" fmla="*/ 0 h 120"/>
                  <a:gd name="T30" fmla="*/ 0 w 121"/>
                  <a:gd name="T31" fmla="*/ 0 h 120"/>
                  <a:gd name="T32" fmla="*/ 0 w 121"/>
                  <a:gd name="T33" fmla="*/ 0 h 120"/>
                  <a:gd name="T34" fmla="*/ 0 w 121"/>
                  <a:gd name="T35" fmla="*/ 0 h 120"/>
                  <a:gd name="T36" fmla="*/ 0 w 121"/>
                  <a:gd name="T37" fmla="*/ 0 h 120"/>
                  <a:gd name="T38" fmla="*/ 0 w 121"/>
                  <a:gd name="T39" fmla="*/ 0 h 120"/>
                  <a:gd name="T40" fmla="*/ 0 w 121"/>
                  <a:gd name="T41" fmla="*/ 0 h 120"/>
                  <a:gd name="T42" fmla="*/ 0 w 121"/>
                  <a:gd name="T43" fmla="*/ 0 h 120"/>
                  <a:gd name="T44" fmla="*/ 0 w 121"/>
                  <a:gd name="T45" fmla="*/ 0 h 120"/>
                  <a:gd name="T46" fmla="*/ 0 w 121"/>
                  <a:gd name="T47" fmla="*/ 0 h 120"/>
                  <a:gd name="T48" fmla="*/ 0 w 121"/>
                  <a:gd name="T49" fmla="*/ 0 h 120"/>
                  <a:gd name="T50" fmla="*/ 0 w 121"/>
                  <a:gd name="T51" fmla="*/ 0 h 120"/>
                  <a:gd name="T52" fmla="*/ 0 w 121"/>
                  <a:gd name="T53" fmla="*/ 0 h 120"/>
                  <a:gd name="T54" fmla="*/ 0 w 121"/>
                  <a:gd name="T55" fmla="*/ 0 h 120"/>
                  <a:gd name="T56" fmla="*/ 0 w 121"/>
                  <a:gd name="T57" fmla="*/ 0 h 120"/>
                  <a:gd name="T58" fmla="*/ 0 w 121"/>
                  <a:gd name="T59" fmla="*/ 0 h 120"/>
                  <a:gd name="T60" fmla="*/ 0 w 121"/>
                  <a:gd name="T61" fmla="*/ 0 h 120"/>
                  <a:gd name="T62" fmla="*/ 0 w 121"/>
                  <a:gd name="T63" fmla="*/ 0 h 120"/>
                  <a:gd name="T64" fmla="*/ 0 w 121"/>
                  <a:gd name="T65" fmla="*/ 0 h 12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1"/>
                  <a:gd name="T100" fmla="*/ 0 h 120"/>
                  <a:gd name="T101" fmla="*/ 121 w 121"/>
                  <a:gd name="T102" fmla="*/ 120 h 12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1" h="120">
                    <a:moveTo>
                      <a:pt x="60" y="120"/>
                    </a:moveTo>
                    <a:lnTo>
                      <a:pt x="72" y="119"/>
                    </a:lnTo>
                    <a:lnTo>
                      <a:pt x="83" y="116"/>
                    </a:lnTo>
                    <a:lnTo>
                      <a:pt x="93" y="110"/>
                    </a:lnTo>
                    <a:lnTo>
                      <a:pt x="104" y="103"/>
                    </a:lnTo>
                    <a:lnTo>
                      <a:pt x="111" y="94"/>
                    </a:lnTo>
                    <a:lnTo>
                      <a:pt x="117" y="84"/>
                    </a:lnTo>
                    <a:lnTo>
                      <a:pt x="119" y="72"/>
                    </a:lnTo>
                    <a:lnTo>
                      <a:pt x="121" y="59"/>
                    </a:lnTo>
                    <a:lnTo>
                      <a:pt x="119" y="48"/>
                    </a:lnTo>
                    <a:lnTo>
                      <a:pt x="117" y="36"/>
                    </a:lnTo>
                    <a:lnTo>
                      <a:pt x="111" y="26"/>
                    </a:lnTo>
                    <a:lnTo>
                      <a:pt x="104" y="18"/>
                    </a:lnTo>
                    <a:lnTo>
                      <a:pt x="93" y="10"/>
                    </a:lnTo>
                    <a:lnTo>
                      <a:pt x="83" y="5"/>
                    </a:lnTo>
                    <a:lnTo>
                      <a:pt x="72" y="2"/>
                    </a:lnTo>
                    <a:lnTo>
                      <a:pt x="60" y="0"/>
                    </a:lnTo>
                    <a:lnTo>
                      <a:pt x="49" y="2"/>
                    </a:lnTo>
                    <a:lnTo>
                      <a:pt x="37" y="5"/>
                    </a:lnTo>
                    <a:lnTo>
                      <a:pt x="27" y="10"/>
                    </a:lnTo>
                    <a:lnTo>
                      <a:pt x="17" y="18"/>
                    </a:lnTo>
                    <a:lnTo>
                      <a:pt x="10" y="26"/>
                    </a:lnTo>
                    <a:lnTo>
                      <a:pt x="4" y="36"/>
                    </a:lnTo>
                    <a:lnTo>
                      <a:pt x="1" y="48"/>
                    </a:lnTo>
                    <a:lnTo>
                      <a:pt x="0" y="59"/>
                    </a:lnTo>
                    <a:lnTo>
                      <a:pt x="1" y="72"/>
                    </a:lnTo>
                    <a:lnTo>
                      <a:pt x="4" y="84"/>
                    </a:lnTo>
                    <a:lnTo>
                      <a:pt x="10" y="94"/>
                    </a:lnTo>
                    <a:lnTo>
                      <a:pt x="17" y="103"/>
                    </a:lnTo>
                    <a:lnTo>
                      <a:pt x="27" y="110"/>
                    </a:lnTo>
                    <a:lnTo>
                      <a:pt x="37" y="116"/>
                    </a:lnTo>
                    <a:lnTo>
                      <a:pt x="49" y="119"/>
                    </a:lnTo>
                    <a:lnTo>
                      <a:pt x="60" y="1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511" name="Freeform 60"/>
              <p:cNvSpPr>
                <a:spLocks/>
              </p:cNvSpPr>
              <p:nvPr/>
            </p:nvSpPr>
            <p:spPr bwMode="auto">
              <a:xfrm>
                <a:off x="3520" y="2527"/>
                <a:ext cx="60" cy="60"/>
              </a:xfrm>
              <a:custGeom>
                <a:avLst/>
                <a:gdLst>
                  <a:gd name="T0" fmla="*/ 0 w 121"/>
                  <a:gd name="T1" fmla="*/ 1 h 120"/>
                  <a:gd name="T2" fmla="*/ 0 w 121"/>
                  <a:gd name="T3" fmla="*/ 1 h 120"/>
                  <a:gd name="T4" fmla="*/ 0 w 121"/>
                  <a:gd name="T5" fmla="*/ 1 h 120"/>
                  <a:gd name="T6" fmla="*/ 0 w 121"/>
                  <a:gd name="T7" fmla="*/ 1 h 120"/>
                  <a:gd name="T8" fmla="*/ 0 w 121"/>
                  <a:gd name="T9" fmla="*/ 1 h 120"/>
                  <a:gd name="T10" fmla="*/ 0 w 121"/>
                  <a:gd name="T11" fmla="*/ 1 h 120"/>
                  <a:gd name="T12" fmla="*/ 0 w 121"/>
                  <a:gd name="T13" fmla="*/ 1 h 120"/>
                  <a:gd name="T14" fmla="*/ 0 w 121"/>
                  <a:gd name="T15" fmla="*/ 1 h 120"/>
                  <a:gd name="T16" fmla="*/ 0 w 121"/>
                  <a:gd name="T17" fmla="*/ 1 h 120"/>
                  <a:gd name="T18" fmla="*/ 0 w 121"/>
                  <a:gd name="T19" fmla="*/ 1 h 120"/>
                  <a:gd name="T20" fmla="*/ 0 w 121"/>
                  <a:gd name="T21" fmla="*/ 1 h 120"/>
                  <a:gd name="T22" fmla="*/ 0 w 121"/>
                  <a:gd name="T23" fmla="*/ 1 h 120"/>
                  <a:gd name="T24" fmla="*/ 0 w 121"/>
                  <a:gd name="T25" fmla="*/ 1 h 120"/>
                  <a:gd name="T26" fmla="*/ 0 w 121"/>
                  <a:gd name="T27" fmla="*/ 1 h 120"/>
                  <a:gd name="T28" fmla="*/ 0 w 121"/>
                  <a:gd name="T29" fmla="*/ 1 h 120"/>
                  <a:gd name="T30" fmla="*/ 0 w 121"/>
                  <a:gd name="T31" fmla="*/ 1 h 120"/>
                  <a:gd name="T32" fmla="*/ 0 w 121"/>
                  <a:gd name="T33" fmla="*/ 0 h 120"/>
                  <a:gd name="T34" fmla="*/ 0 w 121"/>
                  <a:gd name="T35" fmla="*/ 1 h 120"/>
                  <a:gd name="T36" fmla="*/ 0 w 121"/>
                  <a:gd name="T37" fmla="*/ 1 h 120"/>
                  <a:gd name="T38" fmla="*/ 0 w 121"/>
                  <a:gd name="T39" fmla="*/ 1 h 120"/>
                  <a:gd name="T40" fmla="*/ 0 w 121"/>
                  <a:gd name="T41" fmla="*/ 1 h 120"/>
                  <a:gd name="T42" fmla="*/ 0 w 121"/>
                  <a:gd name="T43" fmla="*/ 1 h 120"/>
                  <a:gd name="T44" fmla="*/ 0 w 121"/>
                  <a:gd name="T45" fmla="*/ 1 h 120"/>
                  <a:gd name="T46" fmla="*/ 0 w 121"/>
                  <a:gd name="T47" fmla="*/ 1 h 120"/>
                  <a:gd name="T48" fmla="*/ 0 w 121"/>
                  <a:gd name="T49" fmla="*/ 1 h 120"/>
                  <a:gd name="T50" fmla="*/ 0 w 121"/>
                  <a:gd name="T51" fmla="*/ 1 h 120"/>
                  <a:gd name="T52" fmla="*/ 0 w 121"/>
                  <a:gd name="T53" fmla="*/ 1 h 120"/>
                  <a:gd name="T54" fmla="*/ 0 w 121"/>
                  <a:gd name="T55" fmla="*/ 1 h 120"/>
                  <a:gd name="T56" fmla="*/ 0 w 121"/>
                  <a:gd name="T57" fmla="*/ 1 h 120"/>
                  <a:gd name="T58" fmla="*/ 0 w 121"/>
                  <a:gd name="T59" fmla="*/ 1 h 120"/>
                  <a:gd name="T60" fmla="*/ 0 w 121"/>
                  <a:gd name="T61" fmla="*/ 1 h 120"/>
                  <a:gd name="T62" fmla="*/ 0 w 121"/>
                  <a:gd name="T63" fmla="*/ 1 h 120"/>
                  <a:gd name="T64" fmla="*/ 0 w 121"/>
                  <a:gd name="T65" fmla="*/ 1 h 12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1"/>
                  <a:gd name="T100" fmla="*/ 0 h 120"/>
                  <a:gd name="T101" fmla="*/ 121 w 121"/>
                  <a:gd name="T102" fmla="*/ 120 h 12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1" h="120">
                    <a:moveTo>
                      <a:pt x="61" y="120"/>
                    </a:moveTo>
                    <a:lnTo>
                      <a:pt x="72" y="119"/>
                    </a:lnTo>
                    <a:lnTo>
                      <a:pt x="84" y="116"/>
                    </a:lnTo>
                    <a:lnTo>
                      <a:pt x="94" y="110"/>
                    </a:lnTo>
                    <a:lnTo>
                      <a:pt x="104" y="103"/>
                    </a:lnTo>
                    <a:lnTo>
                      <a:pt x="111" y="94"/>
                    </a:lnTo>
                    <a:lnTo>
                      <a:pt x="117" y="84"/>
                    </a:lnTo>
                    <a:lnTo>
                      <a:pt x="120" y="73"/>
                    </a:lnTo>
                    <a:lnTo>
                      <a:pt x="121" y="61"/>
                    </a:lnTo>
                    <a:lnTo>
                      <a:pt x="120" y="49"/>
                    </a:lnTo>
                    <a:lnTo>
                      <a:pt x="117" y="38"/>
                    </a:lnTo>
                    <a:lnTo>
                      <a:pt x="111" y="28"/>
                    </a:lnTo>
                    <a:lnTo>
                      <a:pt x="104" y="18"/>
                    </a:lnTo>
                    <a:lnTo>
                      <a:pt x="94" y="11"/>
                    </a:lnTo>
                    <a:lnTo>
                      <a:pt x="84" y="5"/>
                    </a:lnTo>
                    <a:lnTo>
                      <a:pt x="72" y="2"/>
                    </a:lnTo>
                    <a:lnTo>
                      <a:pt x="61" y="0"/>
                    </a:lnTo>
                    <a:lnTo>
                      <a:pt x="49" y="2"/>
                    </a:lnTo>
                    <a:lnTo>
                      <a:pt x="38" y="5"/>
                    </a:lnTo>
                    <a:lnTo>
                      <a:pt x="28" y="11"/>
                    </a:lnTo>
                    <a:lnTo>
                      <a:pt x="18" y="18"/>
                    </a:lnTo>
                    <a:lnTo>
                      <a:pt x="10" y="28"/>
                    </a:lnTo>
                    <a:lnTo>
                      <a:pt x="5" y="38"/>
                    </a:lnTo>
                    <a:lnTo>
                      <a:pt x="2" y="49"/>
                    </a:lnTo>
                    <a:lnTo>
                      <a:pt x="0" y="61"/>
                    </a:lnTo>
                    <a:lnTo>
                      <a:pt x="2" y="73"/>
                    </a:lnTo>
                    <a:lnTo>
                      <a:pt x="5" y="84"/>
                    </a:lnTo>
                    <a:lnTo>
                      <a:pt x="10" y="94"/>
                    </a:lnTo>
                    <a:lnTo>
                      <a:pt x="18" y="103"/>
                    </a:lnTo>
                    <a:lnTo>
                      <a:pt x="28" y="110"/>
                    </a:lnTo>
                    <a:lnTo>
                      <a:pt x="38" y="116"/>
                    </a:lnTo>
                    <a:lnTo>
                      <a:pt x="49" y="119"/>
                    </a:lnTo>
                    <a:lnTo>
                      <a:pt x="61" y="1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512" name="Freeform 61"/>
              <p:cNvSpPr>
                <a:spLocks/>
              </p:cNvSpPr>
              <p:nvPr/>
            </p:nvSpPr>
            <p:spPr bwMode="auto">
              <a:xfrm>
                <a:off x="3618" y="2449"/>
                <a:ext cx="59" cy="61"/>
              </a:xfrm>
              <a:custGeom>
                <a:avLst/>
                <a:gdLst>
                  <a:gd name="T0" fmla="*/ 0 w 120"/>
                  <a:gd name="T1" fmla="*/ 1 h 121"/>
                  <a:gd name="T2" fmla="*/ 0 w 120"/>
                  <a:gd name="T3" fmla="*/ 1 h 121"/>
                  <a:gd name="T4" fmla="*/ 0 w 120"/>
                  <a:gd name="T5" fmla="*/ 1 h 121"/>
                  <a:gd name="T6" fmla="*/ 0 w 120"/>
                  <a:gd name="T7" fmla="*/ 1 h 121"/>
                  <a:gd name="T8" fmla="*/ 0 w 120"/>
                  <a:gd name="T9" fmla="*/ 1 h 121"/>
                  <a:gd name="T10" fmla="*/ 0 w 120"/>
                  <a:gd name="T11" fmla="*/ 1 h 121"/>
                  <a:gd name="T12" fmla="*/ 0 w 120"/>
                  <a:gd name="T13" fmla="*/ 1 h 121"/>
                  <a:gd name="T14" fmla="*/ 0 w 120"/>
                  <a:gd name="T15" fmla="*/ 1 h 121"/>
                  <a:gd name="T16" fmla="*/ 0 w 120"/>
                  <a:gd name="T17" fmla="*/ 1 h 121"/>
                  <a:gd name="T18" fmla="*/ 0 w 120"/>
                  <a:gd name="T19" fmla="*/ 1 h 121"/>
                  <a:gd name="T20" fmla="*/ 0 w 120"/>
                  <a:gd name="T21" fmla="*/ 1 h 121"/>
                  <a:gd name="T22" fmla="*/ 0 w 120"/>
                  <a:gd name="T23" fmla="*/ 1 h 121"/>
                  <a:gd name="T24" fmla="*/ 0 w 120"/>
                  <a:gd name="T25" fmla="*/ 1 h 121"/>
                  <a:gd name="T26" fmla="*/ 0 w 120"/>
                  <a:gd name="T27" fmla="*/ 1 h 121"/>
                  <a:gd name="T28" fmla="*/ 0 w 120"/>
                  <a:gd name="T29" fmla="*/ 1 h 121"/>
                  <a:gd name="T30" fmla="*/ 0 w 120"/>
                  <a:gd name="T31" fmla="*/ 1 h 121"/>
                  <a:gd name="T32" fmla="*/ 0 w 120"/>
                  <a:gd name="T33" fmla="*/ 0 h 121"/>
                  <a:gd name="T34" fmla="*/ 0 w 120"/>
                  <a:gd name="T35" fmla="*/ 1 h 121"/>
                  <a:gd name="T36" fmla="*/ 0 w 120"/>
                  <a:gd name="T37" fmla="*/ 1 h 121"/>
                  <a:gd name="T38" fmla="*/ 0 w 120"/>
                  <a:gd name="T39" fmla="*/ 1 h 121"/>
                  <a:gd name="T40" fmla="*/ 0 w 120"/>
                  <a:gd name="T41" fmla="*/ 1 h 121"/>
                  <a:gd name="T42" fmla="*/ 0 w 120"/>
                  <a:gd name="T43" fmla="*/ 1 h 121"/>
                  <a:gd name="T44" fmla="*/ 0 w 120"/>
                  <a:gd name="T45" fmla="*/ 1 h 121"/>
                  <a:gd name="T46" fmla="*/ 0 w 120"/>
                  <a:gd name="T47" fmla="*/ 1 h 121"/>
                  <a:gd name="T48" fmla="*/ 0 w 120"/>
                  <a:gd name="T49" fmla="*/ 1 h 121"/>
                  <a:gd name="T50" fmla="*/ 0 w 120"/>
                  <a:gd name="T51" fmla="*/ 1 h 121"/>
                  <a:gd name="T52" fmla="*/ 0 w 120"/>
                  <a:gd name="T53" fmla="*/ 1 h 121"/>
                  <a:gd name="T54" fmla="*/ 0 w 120"/>
                  <a:gd name="T55" fmla="*/ 1 h 121"/>
                  <a:gd name="T56" fmla="*/ 0 w 120"/>
                  <a:gd name="T57" fmla="*/ 1 h 121"/>
                  <a:gd name="T58" fmla="*/ 0 w 120"/>
                  <a:gd name="T59" fmla="*/ 1 h 121"/>
                  <a:gd name="T60" fmla="*/ 0 w 120"/>
                  <a:gd name="T61" fmla="*/ 1 h 121"/>
                  <a:gd name="T62" fmla="*/ 0 w 120"/>
                  <a:gd name="T63" fmla="*/ 1 h 121"/>
                  <a:gd name="T64" fmla="*/ 0 w 120"/>
                  <a:gd name="T65" fmla="*/ 1 h 12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0"/>
                  <a:gd name="T100" fmla="*/ 0 h 121"/>
                  <a:gd name="T101" fmla="*/ 120 w 120"/>
                  <a:gd name="T102" fmla="*/ 121 h 12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0" h="121">
                    <a:moveTo>
                      <a:pt x="61" y="121"/>
                    </a:moveTo>
                    <a:lnTo>
                      <a:pt x="72" y="119"/>
                    </a:lnTo>
                    <a:lnTo>
                      <a:pt x="84" y="117"/>
                    </a:lnTo>
                    <a:lnTo>
                      <a:pt x="94" y="111"/>
                    </a:lnTo>
                    <a:lnTo>
                      <a:pt x="102" y="104"/>
                    </a:lnTo>
                    <a:lnTo>
                      <a:pt x="110" y="93"/>
                    </a:lnTo>
                    <a:lnTo>
                      <a:pt x="115" y="83"/>
                    </a:lnTo>
                    <a:lnTo>
                      <a:pt x="118" y="72"/>
                    </a:lnTo>
                    <a:lnTo>
                      <a:pt x="120" y="60"/>
                    </a:lnTo>
                    <a:lnTo>
                      <a:pt x="118" y="49"/>
                    </a:lnTo>
                    <a:lnTo>
                      <a:pt x="115" y="37"/>
                    </a:lnTo>
                    <a:lnTo>
                      <a:pt x="110" y="27"/>
                    </a:lnTo>
                    <a:lnTo>
                      <a:pt x="102" y="17"/>
                    </a:lnTo>
                    <a:lnTo>
                      <a:pt x="94" y="10"/>
                    </a:lnTo>
                    <a:lnTo>
                      <a:pt x="84" y="4"/>
                    </a:lnTo>
                    <a:lnTo>
                      <a:pt x="72" y="1"/>
                    </a:lnTo>
                    <a:lnTo>
                      <a:pt x="61" y="0"/>
                    </a:lnTo>
                    <a:lnTo>
                      <a:pt x="49" y="1"/>
                    </a:lnTo>
                    <a:lnTo>
                      <a:pt x="38" y="4"/>
                    </a:lnTo>
                    <a:lnTo>
                      <a:pt x="28" y="10"/>
                    </a:lnTo>
                    <a:lnTo>
                      <a:pt x="17" y="17"/>
                    </a:lnTo>
                    <a:lnTo>
                      <a:pt x="10" y="27"/>
                    </a:lnTo>
                    <a:lnTo>
                      <a:pt x="5" y="37"/>
                    </a:lnTo>
                    <a:lnTo>
                      <a:pt x="2" y="49"/>
                    </a:lnTo>
                    <a:lnTo>
                      <a:pt x="0" y="60"/>
                    </a:lnTo>
                    <a:lnTo>
                      <a:pt x="2" y="72"/>
                    </a:lnTo>
                    <a:lnTo>
                      <a:pt x="5" y="83"/>
                    </a:lnTo>
                    <a:lnTo>
                      <a:pt x="10" y="93"/>
                    </a:lnTo>
                    <a:lnTo>
                      <a:pt x="17" y="104"/>
                    </a:lnTo>
                    <a:lnTo>
                      <a:pt x="28" y="111"/>
                    </a:lnTo>
                    <a:lnTo>
                      <a:pt x="38" y="117"/>
                    </a:lnTo>
                    <a:lnTo>
                      <a:pt x="49" y="119"/>
                    </a:lnTo>
                    <a:lnTo>
                      <a:pt x="61" y="12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17486" name="Freeform 62"/>
            <p:cNvSpPr>
              <a:spLocks/>
            </p:cNvSpPr>
            <p:nvPr/>
          </p:nvSpPr>
          <p:spPr bwMode="auto">
            <a:xfrm>
              <a:off x="2137" y="664"/>
              <a:ext cx="19" cy="19"/>
            </a:xfrm>
            <a:custGeom>
              <a:avLst/>
              <a:gdLst>
                <a:gd name="T0" fmla="*/ 0 w 74"/>
                <a:gd name="T1" fmla="*/ 0 h 75"/>
                <a:gd name="T2" fmla="*/ 0 w 74"/>
                <a:gd name="T3" fmla="*/ 0 h 75"/>
                <a:gd name="T4" fmla="*/ 0 w 74"/>
                <a:gd name="T5" fmla="*/ 0 h 75"/>
                <a:gd name="T6" fmla="*/ 0 w 74"/>
                <a:gd name="T7" fmla="*/ 0 h 75"/>
                <a:gd name="T8" fmla="*/ 0 w 74"/>
                <a:gd name="T9" fmla="*/ 0 h 75"/>
                <a:gd name="T10" fmla="*/ 0 w 74"/>
                <a:gd name="T11" fmla="*/ 0 h 75"/>
                <a:gd name="T12" fmla="*/ 0 w 74"/>
                <a:gd name="T13" fmla="*/ 0 h 75"/>
                <a:gd name="T14" fmla="*/ 0 w 74"/>
                <a:gd name="T15" fmla="*/ 0 h 75"/>
                <a:gd name="T16" fmla="*/ 0 w 74"/>
                <a:gd name="T17" fmla="*/ 0 h 75"/>
                <a:gd name="T18" fmla="*/ 0 w 74"/>
                <a:gd name="T19" fmla="*/ 0 h 75"/>
                <a:gd name="T20" fmla="*/ 0 w 74"/>
                <a:gd name="T21" fmla="*/ 0 h 75"/>
                <a:gd name="T22" fmla="*/ 0 w 74"/>
                <a:gd name="T23" fmla="*/ 0 h 75"/>
                <a:gd name="T24" fmla="*/ 0 w 74"/>
                <a:gd name="T25" fmla="*/ 0 h 75"/>
                <a:gd name="T26" fmla="*/ 0 w 74"/>
                <a:gd name="T27" fmla="*/ 0 h 75"/>
                <a:gd name="T28" fmla="*/ 0 w 74"/>
                <a:gd name="T29" fmla="*/ 0 h 75"/>
                <a:gd name="T30" fmla="*/ 0 w 74"/>
                <a:gd name="T31" fmla="*/ 0 h 75"/>
                <a:gd name="T32" fmla="*/ 0 w 74"/>
                <a:gd name="T33" fmla="*/ 0 h 75"/>
                <a:gd name="T34" fmla="*/ 0 w 74"/>
                <a:gd name="T35" fmla="*/ 0 h 75"/>
                <a:gd name="T36" fmla="*/ 0 w 74"/>
                <a:gd name="T37" fmla="*/ 0 h 75"/>
                <a:gd name="T38" fmla="*/ 0 w 74"/>
                <a:gd name="T39" fmla="*/ 0 h 75"/>
                <a:gd name="T40" fmla="*/ 0 w 74"/>
                <a:gd name="T41" fmla="*/ 0 h 75"/>
                <a:gd name="T42" fmla="*/ 0 w 74"/>
                <a:gd name="T43" fmla="*/ 0 h 75"/>
                <a:gd name="T44" fmla="*/ 0 w 74"/>
                <a:gd name="T45" fmla="*/ 0 h 75"/>
                <a:gd name="T46" fmla="*/ 0 w 74"/>
                <a:gd name="T47" fmla="*/ 0 h 75"/>
                <a:gd name="T48" fmla="*/ 0 w 74"/>
                <a:gd name="T49" fmla="*/ 0 h 7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74"/>
                <a:gd name="T76" fmla="*/ 0 h 75"/>
                <a:gd name="T77" fmla="*/ 74 w 74"/>
                <a:gd name="T78" fmla="*/ 75 h 7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74" h="75">
                  <a:moveTo>
                    <a:pt x="56" y="71"/>
                  </a:moveTo>
                  <a:lnTo>
                    <a:pt x="67" y="61"/>
                  </a:lnTo>
                  <a:lnTo>
                    <a:pt x="74" y="47"/>
                  </a:lnTo>
                  <a:lnTo>
                    <a:pt x="74" y="34"/>
                  </a:lnTo>
                  <a:lnTo>
                    <a:pt x="70" y="19"/>
                  </a:lnTo>
                  <a:lnTo>
                    <a:pt x="66" y="13"/>
                  </a:lnTo>
                  <a:lnTo>
                    <a:pt x="60" y="8"/>
                  </a:lnTo>
                  <a:lnTo>
                    <a:pt x="54" y="3"/>
                  </a:lnTo>
                  <a:lnTo>
                    <a:pt x="47" y="0"/>
                  </a:lnTo>
                  <a:lnTo>
                    <a:pt x="40" y="0"/>
                  </a:lnTo>
                  <a:lnTo>
                    <a:pt x="33" y="0"/>
                  </a:lnTo>
                  <a:lnTo>
                    <a:pt x="25" y="2"/>
                  </a:lnTo>
                  <a:lnTo>
                    <a:pt x="18" y="5"/>
                  </a:lnTo>
                  <a:lnTo>
                    <a:pt x="7" y="15"/>
                  </a:lnTo>
                  <a:lnTo>
                    <a:pt x="1" y="28"/>
                  </a:lnTo>
                  <a:lnTo>
                    <a:pt x="0" y="42"/>
                  </a:lnTo>
                  <a:lnTo>
                    <a:pt x="5" y="57"/>
                  </a:lnTo>
                  <a:lnTo>
                    <a:pt x="10" y="62"/>
                  </a:lnTo>
                  <a:lnTo>
                    <a:pt x="15" y="68"/>
                  </a:lnTo>
                  <a:lnTo>
                    <a:pt x="21" y="73"/>
                  </a:lnTo>
                  <a:lnTo>
                    <a:pt x="28" y="74"/>
                  </a:lnTo>
                  <a:lnTo>
                    <a:pt x="34" y="75"/>
                  </a:lnTo>
                  <a:lnTo>
                    <a:pt x="41" y="75"/>
                  </a:lnTo>
                  <a:lnTo>
                    <a:pt x="49" y="74"/>
                  </a:lnTo>
                  <a:lnTo>
                    <a:pt x="56" y="7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87" name="Freeform 63"/>
            <p:cNvSpPr>
              <a:spLocks/>
            </p:cNvSpPr>
            <p:nvPr/>
          </p:nvSpPr>
          <p:spPr bwMode="auto">
            <a:xfrm>
              <a:off x="2137" y="629"/>
              <a:ext cx="19" cy="19"/>
            </a:xfrm>
            <a:custGeom>
              <a:avLst/>
              <a:gdLst>
                <a:gd name="T0" fmla="*/ 0 w 76"/>
                <a:gd name="T1" fmla="*/ 0 h 75"/>
                <a:gd name="T2" fmla="*/ 0 w 76"/>
                <a:gd name="T3" fmla="*/ 0 h 75"/>
                <a:gd name="T4" fmla="*/ 0 w 76"/>
                <a:gd name="T5" fmla="*/ 0 h 75"/>
                <a:gd name="T6" fmla="*/ 0 w 76"/>
                <a:gd name="T7" fmla="*/ 0 h 75"/>
                <a:gd name="T8" fmla="*/ 0 w 76"/>
                <a:gd name="T9" fmla="*/ 0 h 75"/>
                <a:gd name="T10" fmla="*/ 0 w 76"/>
                <a:gd name="T11" fmla="*/ 0 h 75"/>
                <a:gd name="T12" fmla="*/ 0 w 76"/>
                <a:gd name="T13" fmla="*/ 0 h 75"/>
                <a:gd name="T14" fmla="*/ 0 w 76"/>
                <a:gd name="T15" fmla="*/ 0 h 75"/>
                <a:gd name="T16" fmla="*/ 0 w 76"/>
                <a:gd name="T17" fmla="*/ 0 h 75"/>
                <a:gd name="T18" fmla="*/ 0 w 76"/>
                <a:gd name="T19" fmla="*/ 0 h 75"/>
                <a:gd name="T20" fmla="*/ 0 w 76"/>
                <a:gd name="T21" fmla="*/ 0 h 75"/>
                <a:gd name="T22" fmla="*/ 0 w 76"/>
                <a:gd name="T23" fmla="*/ 0 h 75"/>
                <a:gd name="T24" fmla="*/ 0 w 76"/>
                <a:gd name="T25" fmla="*/ 0 h 75"/>
                <a:gd name="T26" fmla="*/ 0 w 76"/>
                <a:gd name="T27" fmla="*/ 0 h 75"/>
                <a:gd name="T28" fmla="*/ 0 w 76"/>
                <a:gd name="T29" fmla="*/ 0 h 75"/>
                <a:gd name="T30" fmla="*/ 0 w 76"/>
                <a:gd name="T31" fmla="*/ 0 h 75"/>
                <a:gd name="T32" fmla="*/ 0 w 76"/>
                <a:gd name="T33" fmla="*/ 0 h 75"/>
                <a:gd name="T34" fmla="*/ 0 w 76"/>
                <a:gd name="T35" fmla="*/ 0 h 75"/>
                <a:gd name="T36" fmla="*/ 0 w 76"/>
                <a:gd name="T37" fmla="*/ 0 h 75"/>
                <a:gd name="T38" fmla="*/ 0 w 76"/>
                <a:gd name="T39" fmla="*/ 0 h 75"/>
                <a:gd name="T40" fmla="*/ 0 w 76"/>
                <a:gd name="T41" fmla="*/ 0 h 75"/>
                <a:gd name="T42" fmla="*/ 0 w 76"/>
                <a:gd name="T43" fmla="*/ 0 h 75"/>
                <a:gd name="T44" fmla="*/ 0 w 76"/>
                <a:gd name="T45" fmla="*/ 0 h 75"/>
                <a:gd name="T46" fmla="*/ 0 w 76"/>
                <a:gd name="T47" fmla="*/ 0 h 75"/>
                <a:gd name="T48" fmla="*/ 0 w 76"/>
                <a:gd name="T49" fmla="*/ 0 h 7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76"/>
                <a:gd name="T76" fmla="*/ 0 h 75"/>
                <a:gd name="T77" fmla="*/ 76 w 76"/>
                <a:gd name="T78" fmla="*/ 75 h 7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76" h="75">
                  <a:moveTo>
                    <a:pt x="66" y="63"/>
                  </a:moveTo>
                  <a:lnTo>
                    <a:pt x="74" y="50"/>
                  </a:lnTo>
                  <a:lnTo>
                    <a:pt x="76" y="36"/>
                  </a:lnTo>
                  <a:lnTo>
                    <a:pt x="72" y="21"/>
                  </a:lnTo>
                  <a:lnTo>
                    <a:pt x="63" y="10"/>
                  </a:lnTo>
                  <a:lnTo>
                    <a:pt x="58" y="6"/>
                  </a:lnTo>
                  <a:lnTo>
                    <a:pt x="51" y="3"/>
                  </a:lnTo>
                  <a:lnTo>
                    <a:pt x="45" y="0"/>
                  </a:lnTo>
                  <a:lnTo>
                    <a:pt x="38" y="0"/>
                  </a:lnTo>
                  <a:lnTo>
                    <a:pt x="29" y="1"/>
                  </a:lnTo>
                  <a:lnTo>
                    <a:pt x="23" y="3"/>
                  </a:lnTo>
                  <a:lnTo>
                    <a:pt x="16" y="7"/>
                  </a:lnTo>
                  <a:lnTo>
                    <a:pt x="10" y="11"/>
                  </a:lnTo>
                  <a:lnTo>
                    <a:pt x="3" y="24"/>
                  </a:lnTo>
                  <a:lnTo>
                    <a:pt x="0" y="39"/>
                  </a:lnTo>
                  <a:lnTo>
                    <a:pt x="4" y="53"/>
                  </a:lnTo>
                  <a:lnTo>
                    <a:pt x="13" y="65"/>
                  </a:lnTo>
                  <a:lnTo>
                    <a:pt x="19" y="69"/>
                  </a:lnTo>
                  <a:lnTo>
                    <a:pt x="26" y="73"/>
                  </a:lnTo>
                  <a:lnTo>
                    <a:pt x="32" y="75"/>
                  </a:lnTo>
                  <a:lnTo>
                    <a:pt x="40" y="75"/>
                  </a:lnTo>
                  <a:lnTo>
                    <a:pt x="48" y="75"/>
                  </a:lnTo>
                  <a:lnTo>
                    <a:pt x="53" y="72"/>
                  </a:lnTo>
                  <a:lnTo>
                    <a:pt x="61" y="69"/>
                  </a:lnTo>
                  <a:lnTo>
                    <a:pt x="66" y="63"/>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88" name="Freeform 64"/>
            <p:cNvSpPr>
              <a:spLocks/>
            </p:cNvSpPr>
            <p:nvPr/>
          </p:nvSpPr>
          <p:spPr bwMode="auto">
            <a:xfrm>
              <a:off x="2137" y="594"/>
              <a:ext cx="19" cy="19"/>
            </a:xfrm>
            <a:custGeom>
              <a:avLst/>
              <a:gdLst>
                <a:gd name="T0" fmla="*/ 0 w 76"/>
                <a:gd name="T1" fmla="*/ 0 h 75"/>
                <a:gd name="T2" fmla="*/ 0 w 76"/>
                <a:gd name="T3" fmla="*/ 0 h 75"/>
                <a:gd name="T4" fmla="*/ 0 w 76"/>
                <a:gd name="T5" fmla="*/ 0 h 75"/>
                <a:gd name="T6" fmla="*/ 0 w 76"/>
                <a:gd name="T7" fmla="*/ 0 h 75"/>
                <a:gd name="T8" fmla="*/ 0 w 76"/>
                <a:gd name="T9" fmla="*/ 0 h 75"/>
                <a:gd name="T10" fmla="*/ 0 w 76"/>
                <a:gd name="T11" fmla="*/ 0 h 75"/>
                <a:gd name="T12" fmla="*/ 0 w 76"/>
                <a:gd name="T13" fmla="*/ 0 h 75"/>
                <a:gd name="T14" fmla="*/ 0 w 76"/>
                <a:gd name="T15" fmla="*/ 0 h 75"/>
                <a:gd name="T16" fmla="*/ 0 w 76"/>
                <a:gd name="T17" fmla="*/ 0 h 75"/>
                <a:gd name="T18" fmla="*/ 0 w 76"/>
                <a:gd name="T19" fmla="*/ 0 h 75"/>
                <a:gd name="T20" fmla="*/ 0 w 76"/>
                <a:gd name="T21" fmla="*/ 0 h 75"/>
                <a:gd name="T22" fmla="*/ 0 w 76"/>
                <a:gd name="T23" fmla="*/ 0 h 75"/>
                <a:gd name="T24" fmla="*/ 0 w 76"/>
                <a:gd name="T25" fmla="*/ 0 h 75"/>
                <a:gd name="T26" fmla="*/ 0 w 76"/>
                <a:gd name="T27" fmla="*/ 0 h 75"/>
                <a:gd name="T28" fmla="*/ 0 w 76"/>
                <a:gd name="T29" fmla="*/ 0 h 75"/>
                <a:gd name="T30" fmla="*/ 0 w 76"/>
                <a:gd name="T31" fmla="*/ 0 h 75"/>
                <a:gd name="T32" fmla="*/ 0 w 76"/>
                <a:gd name="T33" fmla="*/ 0 h 75"/>
                <a:gd name="T34" fmla="*/ 0 w 76"/>
                <a:gd name="T35" fmla="*/ 0 h 75"/>
                <a:gd name="T36" fmla="*/ 0 w 76"/>
                <a:gd name="T37" fmla="*/ 0 h 75"/>
                <a:gd name="T38" fmla="*/ 0 w 76"/>
                <a:gd name="T39" fmla="*/ 0 h 75"/>
                <a:gd name="T40" fmla="*/ 0 w 76"/>
                <a:gd name="T41" fmla="*/ 0 h 75"/>
                <a:gd name="T42" fmla="*/ 0 w 76"/>
                <a:gd name="T43" fmla="*/ 0 h 75"/>
                <a:gd name="T44" fmla="*/ 0 w 76"/>
                <a:gd name="T45" fmla="*/ 0 h 75"/>
                <a:gd name="T46" fmla="*/ 0 w 76"/>
                <a:gd name="T47" fmla="*/ 0 h 75"/>
                <a:gd name="T48" fmla="*/ 0 w 76"/>
                <a:gd name="T49" fmla="*/ 0 h 7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76"/>
                <a:gd name="T76" fmla="*/ 0 h 75"/>
                <a:gd name="T77" fmla="*/ 76 w 76"/>
                <a:gd name="T78" fmla="*/ 75 h 7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76" h="75">
                  <a:moveTo>
                    <a:pt x="66" y="63"/>
                  </a:moveTo>
                  <a:lnTo>
                    <a:pt x="74" y="50"/>
                  </a:lnTo>
                  <a:lnTo>
                    <a:pt x="76" y="36"/>
                  </a:lnTo>
                  <a:lnTo>
                    <a:pt x="72" y="21"/>
                  </a:lnTo>
                  <a:lnTo>
                    <a:pt x="63" y="10"/>
                  </a:lnTo>
                  <a:lnTo>
                    <a:pt x="58" y="6"/>
                  </a:lnTo>
                  <a:lnTo>
                    <a:pt x="51" y="3"/>
                  </a:lnTo>
                  <a:lnTo>
                    <a:pt x="45" y="0"/>
                  </a:lnTo>
                  <a:lnTo>
                    <a:pt x="38" y="0"/>
                  </a:lnTo>
                  <a:lnTo>
                    <a:pt x="29" y="1"/>
                  </a:lnTo>
                  <a:lnTo>
                    <a:pt x="23" y="3"/>
                  </a:lnTo>
                  <a:lnTo>
                    <a:pt x="16" y="7"/>
                  </a:lnTo>
                  <a:lnTo>
                    <a:pt x="10" y="11"/>
                  </a:lnTo>
                  <a:lnTo>
                    <a:pt x="3" y="24"/>
                  </a:lnTo>
                  <a:lnTo>
                    <a:pt x="0" y="39"/>
                  </a:lnTo>
                  <a:lnTo>
                    <a:pt x="4" y="53"/>
                  </a:lnTo>
                  <a:lnTo>
                    <a:pt x="13" y="65"/>
                  </a:lnTo>
                  <a:lnTo>
                    <a:pt x="19" y="69"/>
                  </a:lnTo>
                  <a:lnTo>
                    <a:pt x="26" y="73"/>
                  </a:lnTo>
                  <a:lnTo>
                    <a:pt x="32" y="75"/>
                  </a:lnTo>
                  <a:lnTo>
                    <a:pt x="40" y="75"/>
                  </a:lnTo>
                  <a:lnTo>
                    <a:pt x="48" y="75"/>
                  </a:lnTo>
                  <a:lnTo>
                    <a:pt x="53" y="72"/>
                  </a:lnTo>
                  <a:lnTo>
                    <a:pt x="61" y="69"/>
                  </a:lnTo>
                  <a:lnTo>
                    <a:pt x="66" y="63"/>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89" name="Freeform 65"/>
            <p:cNvSpPr>
              <a:spLocks/>
            </p:cNvSpPr>
            <p:nvPr/>
          </p:nvSpPr>
          <p:spPr bwMode="auto">
            <a:xfrm>
              <a:off x="2137" y="559"/>
              <a:ext cx="19" cy="18"/>
            </a:xfrm>
            <a:custGeom>
              <a:avLst/>
              <a:gdLst>
                <a:gd name="T0" fmla="*/ 0 w 76"/>
                <a:gd name="T1" fmla="*/ 0 h 75"/>
                <a:gd name="T2" fmla="*/ 0 w 76"/>
                <a:gd name="T3" fmla="*/ 0 h 75"/>
                <a:gd name="T4" fmla="*/ 0 w 76"/>
                <a:gd name="T5" fmla="*/ 0 h 75"/>
                <a:gd name="T6" fmla="*/ 0 w 76"/>
                <a:gd name="T7" fmla="*/ 0 h 75"/>
                <a:gd name="T8" fmla="*/ 0 w 76"/>
                <a:gd name="T9" fmla="*/ 0 h 75"/>
                <a:gd name="T10" fmla="*/ 0 w 76"/>
                <a:gd name="T11" fmla="*/ 0 h 75"/>
                <a:gd name="T12" fmla="*/ 0 w 76"/>
                <a:gd name="T13" fmla="*/ 0 h 75"/>
                <a:gd name="T14" fmla="*/ 0 w 76"/>
                <a:gd name="T15" fmla="*/ 0 h 75"/>
                <a:gd name="T16" fmla="*/ 0 w 76"/>
                <a:gd name="T17" fmla="*/ 0 h 75"/>
                <a:gd name="T18" fmla="*/ 0 w 76"/>
                <a:gd name="T19" fmla="*/ 0 h 75"/>
                <a:gd name="T20" fmla="*/ 0 w 76"/>
                <a:gd name="T21" fmla="*/ 0 h 75"/>
                <a:gd name="T22" fmla="*/ 0 w 76"/>
                <a:gd name="T23" fmla="*/ 0 h 75"/>
                <a:gd name="T24" fmla="*/ 0 w 76"/>
                <a:gd name="T25" fmla="*/ 0 h 75"/>
                <a:gd name="T26" fmla="*/ 0 w 76"/>
                <a:gd name="T27" fmla="*/ 0 h 75"/>
                <a:gd name="T28" fmla="*/ 0 w 76"/>
                <a:gd name="T29" fmla="*/ 0 h 75"/>
                <a:gd name="T30" fmla="*/ 0 w 76"/>
                <a:gd name="T31" fmla="*/ 0 h 75"/>
                <a:gd name="T32" fmla="*/ 0 w 76"/>
                <a:gd name="T33" fmla="*/ 0 h 75"/>
                <a:gd name="T34" fmla="*/ 0 w 76"/>
                <a:gd name="T35" fmla="*/ 0 h 75"/>
                <a:gd name="T36" fmla="*/ 0 w 76"/>
                <a:gd name="T37" fmla="*/ 0 h 75"/>
                <a:gd name="T38" fmla="*/ 0 w 76"/>
                <a:gd name="T39" fmla="*/ 0 h 75"/>
                <a:gd name="T40" fmla="*/ 0 w 76"/>
                <a:gd name="T41" fmla="*/ 0 h 75"/>
                <a:gd name="T42" fmla="*/ 0 w 76"/>
                <a:gd name="T43" fmla="*/ 0 h 75"/>
                <a:gd name="T44" fmla="*/ 0 w 76"/>
                <a:gd name="T45" fmla="*/ 0 h 75"/>
                <a:gd name="T46" fmla="*/ 0 w 76"/>
                <a:gd name="T47" fmla="*/ 0 h 75"/>
                <a:gd name="T48" fmla="*/ 0 w 76"/>
                <a:gd name="T49" fmla="*/ 0 h 7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76"/>
                <a:gd name="T76" fmla="*/ 0 h 75"/>
                <a:gd name="T77" fmla="*/ 76 w 76"/>
                <a:gd name="T78" fmla="*/ 75 h 7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76" h="75">
                  <a:moveTo>
                    <a:pt x="66" y="63"/>
                  </a:moveTo>
                  <a:lnTo>
                    <a:pt x="74" y="50"/>
                  </a:lnTo>
                  <a:lnTo>
                    <a:pt x="76" y="36"/>
                  </a:lnTo>
                  <a:lnTo>
                    <a:pt x="72" y="23"/>
                  </a:lnTo>
                  <a:lnTo>
                    <a:pt x="63" y="10"/>
                  </a:lnTo>
                  <a:lnTo>
                    <a:pt x="58" y="6"/>
                  </a:lnTo>
                  <a:lnTo>
                    <a:pt x="51" y="3"/>
                  </a:lnTo>
                  <a:lnTo>
                    <a:pt x="45" y="0"/>
                  </a:lnTo>
                  <a:lnTo>
                    <a:pt x="38" y="0"/>
                  </a:lnTo>
                  <a:lnTo>
                    <a:pt x="29" y="1"/>
                  </a:lnTo>
                  <a:lnTo>
                    <a:pt x="23" y="3"/>
                  </a:lnTo>
                  <a:lnTo>
                    <a:pt x="16" y="7"/>
                  </a:lnTo>
                  <a:lnTo>
                    <a:pt x="10" y="11"/>
                  </a:lnTo>
                  <a:lnTo>
                    <a:pt x="3" y="24"/>
                  </a:lnTo>
                  <a:lnTo>
                    <a:pt x="0" y="39"/>
                  </a:lnTo>
                  <a:lnTo>
                    <a:pt x="4" y="53"/>
                  </a:lnTo>
                  <a:lnTo>
                    <a:pt x="13" y="65"/>
                  </a:lnTo>
                  <a:lnTo>
                    <a:pt x="19" y="69"/>
                  </a:lnTo>
                  <a:lnTo>
                    <a:pt x="26" y="73"/>
                  </a:lnTo>
                  <a:lnTo>
                    <a:pt x="32" y="75"/>
                  </a:lnTo>
                  <a:lnTo>
                    <a:pt x="40" y="75"/>
                  </a:lnTo>
                  <a:lnTo>
                    <a:pt x="48" y="75"/>
                  </a:lnTo>
                  <a:lnTo>
                    <a:pt x="53" y="72"/>
                  </a:lnTo>
                  <a:lnTo>
                    <a:pt x="61" y="69"/>
                  </a:lnTo>
                  <a:lnTo>
                    <a:pt x="66" y="63"/>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90" name="Freeform 66"/>
            <p:cNvSpPr>
              <a:spLocks/>
            </p:cNvSpPr>
            <p:nvPr/>
          </p:nvSpPr>
          <p:spPr bwMode="auto">
            <a:xfrm>
              <a:off x="2137" y="523"/>
              <a:ext cx="19" cy="20"/>
            </a:xfrm>
            <a:custGeom>
              <a:avLst/>
              <a:gdLst>
                <a:gd name="T0" fmla="*/ 0 w 76"/>
                <a:gd name="T1" fmla="*/ 0 h 75"/>
                <a:gd name="T2" fmla="*/ 0 w 76"/>
                <a:gd name="T3" fmla="*/ 0 h 75"/>
                <a:gd name="T4" fmla="*/ 0 w 76"/>
                <a:gd name="T5" fmla="*/ 0 h 75"/>
                <a:gd name="T6" fmla="*/ 0 w 76"/>
                <a:gd name="T7" fmla="*/ 0 h 75"/>
                <a:gd name="T8" fmla="*/ 0 w 76"/>
                <a:gd name="T9" fmla="*/ 0 h 75"/>
                <a:gd name="T10" fmla="*/ 0 w 76"/>
                <a:gd name="T11" fmla="*/ 0 h 75"/>
                <a:gd name="T12" fmla="*/ 0 w 76"/>
                <a:gd name="T13" fmla="*/ 0 h 75"/>
                <a:gd name="T14" fmla="*/ 0 w 76"/>
                <a:gd name="T15" fmla="*/ 0 h 75"/>
                <a:gd name="T16" fmla="*/ 0 w 76"/>
                <a:gd name="T17" fmla="*/ 0 h 75"/>
                <a:gd name="T18" fmla="*/ 0 w 76"/>
                <a:gd name="T19" fmla="*/ 0 h 75"/>
                <a:gd name="T20" fmla="*/ 0 w 76"/>
                <a:gd name="T21" fmla="*/ 0 h 75"/>
                <a:gd name="T22" fmla="*/ 0 w 76"/>
                <a:gd name="T23" fmla="*/ 0 h 75"/>
                <a:gd name="T24" fmla="*/ 0 w 76"/>
                <a:gd name="T25" fmla="*/ 0 h 75"/>
                <a:gd name="T26" fmla="*/ 0 w 76"/>
                <a:gd name="T27" fmla="*/ 0 h 75"/>
                <a:gd name="T28" fmla="*/ 0 w 76"/>
                <a:gd name="T29" fmla="*/ 0 h 75"/>
                <a:gd name="T30" fmla="*/ 0 w 76"/>
                <a:gd name="T31" fmla="*/ 0 h 75"/>
                <a:gd name="T32" fmla="*/ 0 w 76"/>
                <a:gd name="T33" fmla="*/ 0 h 75"/>
                <a:gd name="T34" fmla="*/ 0 w 76"/>
                <a:gd name="T35" fmla="*/ 0 h 75"/>
                <a:gd name="T36" fmla="*/ 0 w 76"/>
                <a:gd name="T37" fmla="*/ 0 h 75"/>
                <a:gd name="T38" fmla="*/ 0 w 76"/>
                <a:gd name="T39" fmla="*/ 0 h 75"/>
                <a:gd name="T40" fmla="*/ 0 w 76"/>
                <a:gd name="T41" fmla="*/ 0 h 75"/>
                <a:gd name="T42" fmla="*/ 0 w 76"/>
                <a:gd name="T43" fmla="*/ 0 h 75"/>
                <a:gd name="T44" fmla="*/ 0 w 76"/>
                <a:gd name="T45" fmla="*/ 0 h 75"/>
                <a:gd name="T46" fmla="*/ 0 w 76"/>
                <a:gd name="T47" fmla="*/ 0 h 75"/>
                <a:gd name="T48" fmla="*/ 0 w 76"/>
                <a:gd name="T49" fmla="*/ 0 h 7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76"/>
                <a:gd name="T76" fmla="*/ 0 h 75"/>
                <a:gd name="T77" fmla="*/ 76 w 76"/>
                <a:gd name="T78" fmla="*/ 75 h 7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76" h="75">
                  <a:moveTo>
                    <a:pt x="66" y="63"/>
                  </a:moveTo>
                  <a:lnTo>
                    <a:pt x="74" y="50"/>
                  </a:lnTo>
                  <a:lnTo>
                    <a:pt x="76" y="36"/>
                  </a:lnTo>
                  <a:lnTo>
                    <a:pt x="72" y="23"/>
                  </a:lnTo>
                  <a:lnTo>
                    <a:pt x="63" y="10"/>
                  </a:lnTo>
                  <a:lnTo>
                    <a:pt x="58" y="6"/>
                  </a:lnTo>
                  <a:lnTo>
                    <a:pt x="51" y="3"/>
                  </a:lnTo>
                  <a:lnTo>
                    <a:pt x="45" y="0"/>
                  </a:lnTo>
                  <a:lnTo>
                    <a:pt x="38" y="0"/>
                  </a:lnTo>
                  <a:lnTo>
                    <a:pt x="29" y="1"/>
                  </a:lnTo>
                  <a:lnTo>
                    <a:pt x="23" y="3"/>
                  </a:lnTo>
                  <a:lnTo>
                    <a:pt x="16" y="7"/>
                  </a:lnTo>
                  <a:lnTo>
                    <a:pt x="10" y="11"/>
                  </a:lnTo>
                  <a:lnTo>
                    <a:pt x="3" y="24"/>
                  </a:lnTo>
                  <a:lnTo>
                    <a:pt x="0" y="39"/>
                  </a:lnTo>
                  <a:lnTo>
                    <a:pt x="4" y="53"/>
                  </a:lnTo>
                  <a:lnTo>
                    <a:pt x="13" y="65"/>
                  </a:lnTo>
                  <a:lnTo>
                    <a:pt x="19" y="69"/>
                  </a:lnTo>
                  <a:lnTo>
                    <a:pt x="26" y="73"/>
                  </a:lnTo>
                  <a:lnTo>
                    <a:pt x="32" y="75"/>
                  </a:lnTo>
                  <a:lnTo>
                    <a:pt x="40" y="75"/>
                  </a:lnTo>
                  <a:lnTo>
                    <a:pt x="48" y="75"/>
                  </a:lnTo>
                  <a:lnTo>
                    <a:pt x="53" y="72"/>
                  </a:lnTo>
                  <a:lnTo>
                    <a:pt x="61" y="69"/>
                  </a:lnTo>
                  <a:lnTo>
                    <a:pt x="66" y="63"/>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91" name="Freeform 67"/>
            <p:cNvSpPr>
              <a:spLocks/>
            </p:cNvSpPr>
            <p:nvPr/>
          </p:nvSpPr>
          <p:spPr bwMode="auto">
            <a:xfrm>
              <a:off x="2137" y="805"/>
              <a:ext cx="19" cy="19"/>
            </a:xfrm>
            <a:custGeom>
              <a:avLst/>
              <a:gdLst>
                <a:gd name="T0" fmla="*/ 0 w 74"/>
                <a:gd name="T1" fmla="*/ 0 h 75"/>
                <a:gd name="T2" fmla="*/ 0 w 74"/>
                <a:gd name="T3" fmla="*/ 0 h 75"/>
                <a:gd name="T4" fmla="*/ 0 w 74"/>
                <a:gd name="T5" fmla="*/ 0 h 75"/>
                <a:gd name="T6" fmla="*/ 0 w 74"/>
                <a:gd name="T7" fmla="*/ 0 h 75"/>
                <a:gd name="T8" fmla="*/ 0 w 74"/>
                <a:gd name="T9" fmla="*/ 0 h 75"/>
                <a:gd name="T10" fmla="*/ 0 w 74"/>
                <a:gd name="T11" fmla="*/ 0 h 75"/>
                <a:gd name="T12" fmla="*/ 0 w 74"/>
                <a:gd name="T13" fmla="*/ 0 h 75"/>
                <a:gd name="T14" fmla="*/ 0 w 74"/>
                <a:gd name="T15" fmla="*/ 0 h 75"/>
                <a:gd name="T16" fmla="*/ 0 w 74"/>
                <a:gd name="T17" fmla="*/ 0 h 75"/>
                <a:gd name="T18" fmla="*/ 0 w 74"/>
                <a:gd name="T19" fmla="*/ 0 h 75"/>
                <a:gd name="T20" fmla="*/ 0 w 74"/>
                <a:gd name="T21" fmla="*/ 0 h 75"/>
                <a:gd name="T22" fmla="*/ 0 w 74"/>
                <a:gd name="T23" fmla="*/ 0 h 75"/>
                <a:gd name="T24" fmla="*/ 0 w 74"/>
                <a:gd name="T25" fmla="*/ 0 h 75"/>
                <a:gd name="T26" fmla="*/ 0 w 74"/>
                <a:gd name="T27" fmla="*/ 0 h 75"/>
                <a:gd name="T28" fmla="*/ 0 w 74"/>
                <a:gd name="T29" fmla="*/ 0 h 75"/>
                <a:gd name="T30" fmla="*/ 0 w 74"/>
                <a:gd name="T31" fmla="*/ 0 h 75"/>
                <a:gd name="T32" fmla="*/ 0 w 74"/>
                <a:gd name="T33" fmla="*/ 0 h 75"/>
                <a:gd name="T34" fmla="*/ 0 w 74"/>
                <a:gd name="T35" fmla="*/ 0 h 75"/>
                <a:gd name="T36" fmla="*/ 0 w 74"/>
                <a:gd name="T37" fmla="*/ 0 h 75"/>
                <a:gd name="T38" fmla="*/ 0 w 74"/>
                <a:gd name="T39" fmla="*/ 0 h 75"/>
                <a:gd name="T40" fmla="*/ 0 w 74"/>
                <a:gd name="T41" fmla="*/ 0 h 75"/>
                <a:gd name="T42" fmla="*/ 0 w 74"/>
                <a:gd name="T43" fmla="*/ 0 h 75"/>
                <a:gd name="T44" fmla="*/ 0 w 74"/>
                <a:gd name="T45" fmla="*/ 0 h 75"/>
                <a:gd name="T46" fmla="*/ 0 w 74"/>
                <a:gd name="T47" fmla="*/ 0 h 75"/>
                <a:gd name="T48" fmla="*/ 0 w 74"/>
                <a:gd name="T49" fmla="*/ 0 h 7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74"/>
                <a:gd name="T76" fmla="*/ 0 h 75"/>
                <a:gd name="T77" fmla="*/ 74 w 74"/>
                <a:gd name="T78" fmla="*/ 75 h 7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74" h="75">
                  <a:moveTo>
                    <a:pt x="56" y="71"/>
                  </a:moveTo>
                  <a:lnTo>
                    <a:pt x="67" y="61"/>
                  </a:lnTo>
                  <a:lnTo>
                    <a:pt x="74" y="47"/>
                  </a:lnTo>
                  <a:lnTo>
                    <a:pt x="74" y="34"/>
                  </a:lnTo>
                  <a:lnTo>
                    <a:pt x="70" y="19"/>
                  </a:lnTo>
                  <a:lnTo>
                    <a:pt x="66" y="13"/>
                  </a:lnTo>
                  <a:lnTo>
                    <a:pt x="60" y="8"/>
                  </a:lnTo>
                  <a:lnTo>
                    <a:pt x="54" y="3"/>
                  </a:lnTo>
                  <a:lnTo>
                    <a:pt x="47" y="0"/>
                  </a:lnTo>
                  <a:lnTo>
                    <a:pt x="40" y="0"/>
                  </a:lnTo>
                  <a:lnTo>
                    <a:pt x="33" y="0"/>
                  </a:lnTo>
                  <a:lnTo>
                    <a:pt x="25" y="2"/>
                  </a:lnTo>
                  <a:lnTo>
                    <a:pt x="18" y="5"/>
                  </a:lnTo>
                  <a:lnTo>
                    <a:pt x="7" y="15"/>
                  </a:lnTo>
                  <a:lnTo>
                    <a:pt x="1" y="28"/>
                  </a:lnTo>
                  <a:lnTo>
                    <a:pt x="0" y="42"/>
                  </a:lnTo>
                  <a:lnTo>
                    <a:pt x="5" y="57"/>
                  </a:lnTo>
                  <a:lnTo>
                    <a:pt x="10" y="62"/>
                  </a:lnTo>
                  <a:lnTo>
                    <a:pt x="15" y="68"/>
                  </a:lnTo>
                  <a:lnTo>
                    <a:pt x="21" y="73"/>
                  </a:lnTo>
                  <a:lnTo>
                    <a:pt x="28" y="74"/>
                  </a:lnTo>
                  <a:lnTo>
                    <a:pt x="34" y="75"/>
                  </a:lnTo>
                  <a:lnTo>
                    <a:pt x="41" y="75"/>
                  </a:lnTo>
                  <a:lnTo>
                    <a:pt x="49" y="74"/>
                  </a:lnTo>
                  <a:lnTo>
                    <a:pt x="56" y="7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92" name="Freeform 68"/>
            <p:cNvSpPr>
              <a:spLocks/>
            </p:cNvSpPr>
            <p:nvPr/>
          </p:nvSpPr>
          <p:spPr bwMode="auto">
            <a:xfrm>
              <a:off x="2137" y="769"/>
              <a:ext cx="19" cy="19"/>
            </a:xfrm>
            <a:custGeom>
              <a:avLst/>
              <a:gdLst>
                <a:gd name="T0" fmla="*/ 0 w 76"/>
                <a:gd name="T1" fmla="*/ 0 h 75"/>
                <a:gd name="T2" fmla="*/ 0 w 76"/>
                <a:gd name="T3" fmla="*/ 0 h 75"/>
                <a:gd name="T4" fmla="*/ 0 w 76"/>
                <a:gd name="T5" fmla="*/ 0 h 75"/>
                <a:gd name="T6" fmla="*/ 0 w 76"/>
                <a:gd name="T7" fmla="*/ 0 h 75"/>
                <a:gd name="T8" fmla="*/ 0 w 76"/>
                <a:gd name="T9" fmla="*/ 0 h 75"/>
                <a:gd name="T10" fmla="*/ 0 w 76"/>
                <a:gd name="T11" fmla="*/ 0 h 75"/>
                <a:gd name="T12" fmla="*/ 0 w 76"/>
                <a:gd name="T13" fmla="*/ 0 h 75"/>
                <a:gd name="T14" fmla="*/ 0 w 76"/>
                <a:gd name="T15" fmla="*/ 0 h 75"/>
                <a:gd name="T16" fmla="*/ 0 w 76"/>
                <a:gd name="T17" fmla="*/ 0 h 75"/>
                <a:gd name="T18" fmla="*/ 0 w 76"/>
                <a:gd name="T19" fmla="*/ 0 h 75"/>
                <a:gd name="T20" fmla="*/ 0 w 76"/>
                <a:gd name="T21" fmla="*/ 0 h 75"/>
                <a:gd name="T22" fmla="*/ 0 w 76"/>
                <a:gd name="T23" fmla="*/ 0 h 75"/>
                <a:gd name="T24" fmla="*/ 0 w 76"/>
                <a:gd name="T25" fmla="*/ 0 h 75"/>
                <a:gd name="T26" fmla="*/ 0 w 76"/>
                <a:gd name="T27" fmla="*/ 0 h 75"/>
                <a:gd name="T28" fmla="*/ 0 w 76"/>
                <a:gd name="T29" fmla="*/ 0 h 75"/>
                <a:gd name="T30" fmla="*/ 0 w 76"/>
                <a:gd name="T31" fmla="*/ 0 h 75"/>
                <a:gd name="T32" fmla="*/ 0 w 76"/>
                <a:gd name="T33" fmla="*/ 0 h 75"/>
                <a:gd name="T34" fmla="*/ 0 w 76"/>
                <a:gd name="T35" fmla="*/ 0 h 75"/>
                <a:gd name="T36" fmla="*/ 0 w 76"/>
                <a:gd name="T37" fmla="*/ 0 h 75"/>
                <a:gd name="T38" fmla="*/ 0 w 76"/>
                <a:gd name="T39" fmla="*/ 0 h 75"/>
                <a:gd name="T40" fmla="*/ 0 w 76"/>
                <a:gd name="T41" fmla="*/ 0 h 75"/>
                <a:gd name="T42" fmla="*/ 0 w 76"/>
                <a:gd name="T43" fmla="*/ 0 h 75"/>
                <a:gd name="T44" fmla="*/ 0 w 76"/>
                <a:gd name="T45" fmla="*/ 0 h 75"/>
                <a:gd name="T46" fmla="*/ 0 w 76"/>
                <a:gd name="T47" fmla="*/ 0 h 75"/>
                <a:gd name="T48" fmla="*/ 0 w 76"/>
                <a:gd name="T49" fmla="*/ 0 h 7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76"/>
                <a:gd name="T76" fmla="*/ 0 h 75"/>
                <a:gd name="T77" fmla="*/ 76 w 76"/>
                <a:gd name="T78" fmla="*/ 75 h 7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76" h="75">
                  <a:moveTo>
                    <a:pt x="66" y="63"/>
                  </a:moveTo>
                  <a:lnTo>
                    <a:pt x="74" y="50"/>
                  </a:lnTo>
                  <a:lnTo>
                    <a:pt x="76" y="36"/>
                  </a:lnTo>
                  <a:lnTo>
                    <a:pt x="72" y="21"/>
                  </a:lnTo>
                  <a:lnTo>
                    <a:pt x="63" y="10"/>
                  </a:lnTo>
                  <a:lnTo>
                    <a:pt x="58" y="6"/>
                  </a:lnTo>
                  <a:lnTo>
                    <a:pt x="51" y="3"/>
                  </a:lnTo>
                  <a:lnTo>
                    <a:pt x="45" y="0"/>
                  </a:lnTo>
                  <a:lnTo>
                    <a:pt x="38" y="0"/>
                  </a:lnTo>
                  <a:lnTo>
                    <a:pt x="29" y="1"/>
                  </a:lnTo>
                  <a:lnTo>
                    <a:pt x="23" y="3"/>
                  </a:lnTo>
                  <a:lnTo>
                    <a:pt x="16" y="7"/>
                  </a:lnTo>
                  <a:lnTo>
                    <a:pt x="10" y="11"/>
                  </a:lnTo>
                  <a:lnTo>
                    <a:pt x="3" y="24"/>
                  </a:lnTo>
                  <a:lnTo>
                    <a:pt x="0" y="39"/>
                  </a:lnTo>
                  <a:lnTo>
                    <a:pt x="4" y="53"/>
                  </a:lnTo>
                  <a:lnTo>
                    <a:pt x="13" y="65"/>
                  </a:lnTo>
                  <a:lnTo>
                    <a:pt x="19" y="69"/>
                  </a:lnTo>
                  <a:lnTo>
                    <a:pt x="26" y="73"/>
                  </a:lnTo>
                  <a:lnTo>
                    <a:pt x="32" y="75"/>
                  </a:lnTo>
                  <a:lnTo>
                    <a:pt x="40" y="75"/>
                  </a:lnTo>
                  <a:lnTo>
                    <a:pt x="48" y="75"/>
                  </a:lnTo>
                  <a:lnTo>
                    <a:pt x="53" y="72"/>
                  </a:lnTo>
                  <a:lnTo>
                    <a:pt x="61" y="69"/>
                  </a:lnTo>
                  <a:lnTo>
                    <a:pt x="66" y="63"/>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93" name="Freeform 69"/>
            <p:cNvSpPr>
              <a:spLocks/>
            </p:cNvSpPr>
            <p:nvPr/>
          </p:nvSpPr>
          <p:spPr bwMode="auto">
            <a:xfrm>
              <a:off x="2137" y="734"/>
              <a:ext cx="19" cy="19"/>
            </a:xfrm>
            <a:custGeom>
              <a:avLst/>
              <a:gdLst>
                <a:gd name="T0" fmla="*/ 0 w 76"/>
                <a:gd name="T1" fmla="*/ 0 h 75"/>
                <a:gd name="T2" fmla="*/ 0 w 76"/>
                <a:gd name="T3" fmla="*/ 0 h 75"/>
                <a:gd name="T4" fmla="*/ 0 w 76"/>
                <a:gd name="T5" fmla="*/ 0 h 75"/>
                <a:gd name="T6" fmla="*/ 0 w 76"/>
                <a:gd name="T7" fmla="*/ 0 h 75"/>
                <a:gd name="T8" fmla="*/ 0 w 76"/>
                <a:gd name="T9" fmla="*/ 0 h 75"/>
                <a:gd name="T10" fmla="*/ 0 w 76"/>
                <a:gd name="T11" fmla="*/ 0 h 75"/>
                <a:gd name="T12" fmla="*/ 0 w 76"/>
                <a:gd name="T13" fmla="*/ 0 h 75"/>
                <a:gd name="T14" fmla="*/ 0 w 76"/>
                <a:gd name="T15" fmla="*/ 0 h 75"/>
                <a:gd name="T16" fmla="*/ 0 w 76"/>
                <a:gd name="T17" fmla="*/ 0 h 75"/>
                <a:gd name="T18" fmla="*/ 0 w 76"/>
                <a:gd name="T19" fmla="*/ 0 h 75"/>
                <a:gd name="T20" fmla="*/ 0 w 76"/>
                <a:gd name="T21" fmla="*/ 0 h 75"/>
                <a:gd name="T22" fmla="*/ 0 w 76"/>
                <a:gd name="T23" fmla="*/ 0 h 75"/>
                <a:gd name="T24" fmla="*/ 0 w 76"/>
                <a:gd name="T25" fmla="*/ 0 h 75"/>
                <a:gd name="T26" fmla="*/ 0 w 76"/>
                <a:gd name="T27" fmla="*/ 0 h 75"/>
                <a:gd name="T28" fmla="*/ 0 w 76"/>
                <a:gd name="T29" fmla="*/ 0 h 75"/>
                <a:gd name="T30" fmla="*/ 0 w 76"/>
                <a:gd name="T31" fmla="*/ 0 h 75"/>
                <a:gd name="T32" fmla="*/ 0 w 76"/>
                <a:gd name="T33" fmla="*/ 0 h 75"/>
                <a:gd name="T34" fmla="*/ 0 w 76"/>
                <a:gd name="T35" fmla="*/ 0 h 75"/>
                <a:gd name="T36" fmla="*/ 0 w 76"/>
                <a:gd name="T37" fmla="*/ 0 h 75"/>
                <a:gd name="T38" fmla="*/ 0 w 76"/>
                <a:gd name="T39" fmla="*/ 0 h 75"/>
                <a:gd name="T40" fmla="*/ 0 w 76"/>
                <a:gd name="T41" fmla="*/ 0 h 75"/>
                <a:gd name="T42" fmla="*/ 0 w 76"/>
                <a:gd name="T43" fmla="*/ 0 h 75"/>
                <a:gd name="T44" fmla="*/ 0 w 76"/>
                <a:gd name="T45" fmla="*/ 0 h 75"/>
                <a:gd name="T46" fmla="*/ 0 w 76"/>
                <a:gd name="T47" fmla="*/ 0 h 75"/>
                <a:gd name="T48" fmla="*/ 0 w 76"/>
                <a:gd name="T49" fmla="*/ 0 h 7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76"/>
                <a:gd name="T76" fmla="*/ 0 h 75"/>
                <a:gd name="T77" fmla="*/ 76 w 76"/>
                <a:gd name="T78" fmla="*/ 75 h 7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76" h="75">
                  <a:moveTo>
                    <a:pt x="66" y="63"/>
                  </a:moveTo>
                  <a:lnTo>
                    <a:pt x="74" y="50"/>
                  </a:lnTo>
                  <a:lnTo>
                    <a:pt x="76" y="36"/>
                  </a:lnTo>
                  <a:lnTo>
                    <a:pt x="72" y="21"/>
                  </a:lnTo>
                  <a:lnTo>
                    <a:pt x="63" y="10"/>
                  </a:lnTo>
                  <a:lnTo>
                    <a:pt x="58" y="6"/>
                  </a:lnTo>
                  <a:lnTo>
                    <a:pt x="51" y="3"/>
                  </a:lnTo>
                  <a:lnTo>
                    <a:pt x="45" y="0"/>
                  </a:lnTo>
                  <a:lnTo>
                    <a:pt x="38" y="0"/>
                  </a:lnTo>
                  <a:lnTo>
                    <a:pt x="29" y="1"/>
                  </a:lnTo>
                  <a:lnTo>
                    <a:pt x="23" y="3"/>
                  </a:lnTo>
                  <a:lnTo>
                    <a:pt x="16" y="7"/>
                  </a:lnTo>
                  <a:lnTo>
                    <a:pt x="10" y="11"/>
                  </a:lnTo>
                  <a:lnTo>
                    <a:pt x="3" y="24"/>
                  </a:lnTo>
                  <a:lnTo>
                    <a:pt x="0" y="39"/>
                  </a:lnTo>
                  <a:lnTo>
                    <a:pt x="4" y="53"/>
                  </a:lnTo>
                  <a:lnTo>
                    <a:pt x="13" y="65"/>
                  </a:lnTo>
                  <a:lnTo>
                    <a:pt x="19" y="69"/>
                  </a:lnTo>
                  <a:lnTo>
                    <a:pt x="26" y="73"/>
                  </a:lnTo>
                  <a:lnTo>
                    <a:pt x="32" y="75"/>
                  </a:lnTo>
                  <a:lnTo>
                    <a:pt x="40" y="75"/>
                  </a:lnTo>
                  <a:lnTo>
                    <a:pt x="48" y="75"/>
                  </a:lnTo>
                  <a:lnTo>
                    <a:pt x="53" y="72"/>
                  </a:lnTo>
                  <a:lnTo>
                    <a:pt x="61" y="69"/>
                  </a:lnTo>
                  <a:lnTo>
                    <a:pt x="66" y="63"/>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94" name="Freeform 70"/>
            <p:cNvSpPr>
              <a:spLocks/>
            </p:cNvSpPr>
            <p:nvPr/>
          </p:nvSpPr>
          <p:spPr bwMode="auto">
            <a:xfrm>
              <a:off x="2137" y="699"/>
              <a:ext cx="19" cy="19"/>
            </a:xfrm>
            <a:custGeom>
              <a:avLst/>
              <a:gdLst>
                <a:gd name="T0" fmla="*/ 0 w 76"/>
                <a:gd name="T1" fmla="*/ 0 h 75"/>
                <a:gd name="T2" fmla="*/ 0 w 76"/>
                <a:gd name="T3" fmla="*/ 0 h 75"/>
                <a:gd name="T4" fmla="*/ 0 w 76"/>
                <a:gd name="T5" fmla="*/ 0 h 75"/>
                <a:gd name="T6" fmla="*/ 0 w 76"/>
                <a:gd name="T7" fmla="*/ 0 h 75"/>
                <a:gd name="T8" fmla="*/ 0 w 76"/>
                <a:gd name="T9" fmla="*/ 0 h 75"/>
                <a:gd name="T10" fmla="*/ 0 w 76"/>
                <a:gd name="T11" fmla="*/ 0 h 75"/>
                <a:gd name="T12" fmla="*/ 0 w 76"/>
                <a:gd name="T13" fmla="*/ 0 h 75"/>
                <a:gd name="T14" fmla="*/ 0 w 76"/>
                <a:gd name="T15" fmla="*/ 0 h 75"/>
                <a:gd name="T16" fmla="*/ 0 w 76"/>
                <a:gd name="T17" fmla="*/ 0 h 75"/>
                <a:gd name="T18" fmla="*/ 0 w 76"/>
                <a:gd name="T19" fmla="*/ 0 h 75"/>
                <a:gd name="T20" fmla="*/ 0 w 76"/>
                <a:gd name="T21" fmla="*/ 0 h 75"/>
                <a:gd name="T22" fmla="*/ 0 w 76"/>
                <a:gd name="T23" fmla="*/ 0 h 75"/>
                <a:gd name="T24" fmla="*/ 0 w 76"/>
                <a:gd name="T25" fmla="*/ 0 h 75"/>
                <a:gd name="T26" fmla="*/ 0 w 76"/>
                <a:gd name="T27" fmla="*/ 0 h 75"/>
                <a:gd name="T28" fmla="*/ 0 w 76"/>
                <a:gd name="T29" fmla="*/ 0 h 75"/>
                <a:gd name="T30" fmla="*/ 0 w 76"/>
                <a:gd name="T31" fmla="*/ 0 h 75"/>
                <a:gd name="T32" fmla="*/ 0 w 76"/>
                <a:gd name="T33" fmla="*/ 0 h 75"/>
                <a:gd name="T34" fmla="*/ 0 w 76"/>
                <a:gd name="T35" fmla="*/ 0 h 75"/>
                <a:gd name="T36" fmla="*/ 0 w 76"/>
                <a:gd name="T37" fmla="*/ 0 h 75"/>
                <a:gd name="T38" fmla="*/ 0 w 76"/>
                <a:gd name="T39" fmla="*/ 0 h 75"/>
                <a:gd name="T40" fmla="*/ 0 w 76"/>
                <a:gd name="T41" fmla="*/ 0 h 75"/>
                <a:gd name="T42" fmla="*/ 0 w 76"/>
                <a:gd name="T43" fmla="*/ 0 h 75"/>
                <a:gd name="T44" fmla="*/ 0 w 76"/>
                <a:gd name="T45" fmla="*/ 0 h 75"/>
                <a:gd name="T46" fmla="*/ 0 w 76"/>
                <a:gd name="T47" fmla="*/ 0 h 75"/>
                <a:gd name="T48" fmla="*/ 0 w 76"/>
                <a:gd name="T49" fmla="*/ 0 h 7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76"/>
                <a:gd name="T76" fmla="*/ 0 h 75"/>
                <a:gd name="T77" fmla="*/ 76 w 76"/>
                <a:gd name="T78" fmla="*/ 75 h 7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76" h="75">
                  <a:moveTo>
                    <a:pt x="66" y="63"/>
                  </a:moveTo>
                  <a:lnTo>
                    <a:pt x="74" y="50"/>
                  </a:lnTo>
                  <a:lnTo>
                    <a:pt x="76" y="36"/>
                  </a:lnTo>
                  <a:lnTo>
                    <a:pt x="72" y="23"/>
                  </a:lnTo>
                  <a:lnTo>
                    <a:pt x="63" y="10"/>
                  </a:lnTo>
                  <a:lnTo>
                    <a:pt x="58" y="6"/>
                  </a:lnTo>
                  <a:lnTo>
                    <a:pt x="51" y="3"/>
                  </a:lnTo>
                  <a:lnTo>
                    <a:pt x="45" y="0"/>
                  </a:lnTo>
                  <a:lnTo>
                    <a:pt x="38" y="0"/>
                  </a:lnTo>
                  <a:lnTo>
                    <a:pt x="29" y="1"/>
                  </a:lnTo>
                  <a:lnTo>
                    <a:pt x="23" y="3"/>
                  </a:lnTo>
                  <a:lnTo>
                    <a:pt x="16" y="7"/>
                  </a:lnTo>
                  <a:lnTo>
                    <a:pt x="10" y="11"/>
                  </a:lnTo>
                  <a:lnTo>
                    <a:pt x="3" y="24"/>
                  </a:lnTo>
                  <a:lnTo>
                    <a:pt x="0" y="39"/>
                  </a:lnTo>
                  <a:lnTo>
                    <a:pt x="4" y="53"/>
                  </a:lnTo>
                  <a:lnTo>
                    <a:pt x="13" y="65"/>
                  </a:lnTo>
                  <a:lnTo>
                    <a:pt x="19" y="69"/>
                  </a:lnTo>
                  <a:lnTo>
                    <a:pt x="26" y="73"/>
                  </a:lnTo>
                  <a:lnTo>
                    <a:pt x="32" y="75"/>
                  </a:lnTo>
                  <a:lnTo>
                    <a:pt x="40" y="75"/>
                  </a:lnTo>
                  <a:lnTo>
                    <a:pt x="48" y="75"/>
                  </a:lnTo>
                  <a:lnTo>
                    <a:pt x="53" y="72"/>
                  </a:lnTo>
                  <a:lnTo>
                    <a:pt x="61" y="69"/>
                  </a:lnTo>
                  <a:lnTo>
                    <a:pt x="66" y="63"/>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95" name="Freeform 71"/>
            <p:cNvSpPr>
              <a:spLocks/>
            </p:cNvSpPr>
            <p:nvPr/>
          </p:nvSpPr>
          <p:spPr bwMode="auto">
            <a:xfrm>
              <a:off x="2149" y="806"/>
              <a:ext cx="214" cy="367"/>
            </a:xfrm>
            <a:custGeom>
              <a:avLst/>
              <a:gdLst>
                <a:gd name="T0" fmla="*/ 3 w 423"/>
                <a:gd name="T1" fmla="*/ 1 h 726"/>
                <a:gd name="T2" fmla="*/ 2 w 423"/>
                <a:gd name="T3" fmla="*/ 1 h 726"/>
                <a:gd name="T4" fmla="*/ 1 w 423"/>
                <a:gd name="T5" fmla="*/ 0 h 726"/>
                <a:gd name="T6" fmla="*/ 0 w 423"/>
                <a:gd name="T7" fmla="*/ 2 h 726"/>
                <a:gd name="T8" fmla="*/ 1 w 423"/>
                <a:gd name="T9" fmla="*/ 4 h 726"/>
                <a:gd name="T10" fmla="*/ 2 w 423"/>
                <a:gd name="T11" fmla="*/ 5 h 726"/>
                <a:gd name="T12" fmla="*/ 1 w 423"/>
                <a:gd name="T13" fmla="*/ 5 h 726"/>
                <a:gd name="T14" fmla="*/ 2 w 423"/>
                <a:gd name="T15" fmla="*/ 6 h 726"/>
                <a:gd name="T16" fmla="*/ 3 w 423"/>
                <a:gd name="T17" fmla="*/ 6 h 726"/>
                <a:gd name="T18" fmla="*/ 4 w 423"/>
                <a:gd name="T19" fmla="*/ 6 h 726"/>
                <a:gd name="T20" fmla="*/ 4 w 423"/>
                <a:gd name="T21" fmla="*/ 4 h 726"/>
                <a:gd name="T22" fmla="*/ 3 w 423"/>
                <a:gd name="T23" fmla="*/ 4 h 726"/>
                <a:gd name="T24" fmla="*/ 3 w 423"/>
                <a:gd name="T25" fmla="*/ 3 h 726"/>
                <a:gd name="T26" fmla="*/ 3 w 423"/>
                <a:gd name="T27" fmla="*/ 2 h 726"/>
                <a:gd name="T28" fmla="*/ 3 w 423"/>
                <a:gd name="T29" fmla="*/ 2 h 726"/>
                <a:gd name="T30" fmla="*/ 3 w 423"/>
                <a:gd name="T31" fmla="*/ 1 h 72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423"/>
                <a:gd name="T49" fmla="*/ 0 h 726"/>
                <a:gd name="T50" fmla="*/ 423 w 423"/>
                <a:gd name="T51" fmla="*/ 726 h 72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423" h="726">
                  <a:moveTo>
                    <a:pt x="333" y="111"/>
                  </a:moveTo>
                  <a:lnTo>
                    <a:pt x="219" y="18"/>
                  </a:lnTo>
                  <a:lnTo>
                    <a:pt x="45" y="0"/>
                  </a:lnTo>
                  <a:lnTo>
                    <a:pt x="0" y="249"/>
                  </a:lnTo>
                  <a:lnTo>
                    <a:pt x="36" y="405"/>
                  </a:lnTo>
                  <a:lnTo>
                    <a:pt x="141" y="507"/>
                  </a:lnTo>
                  <a:lnTo>
                    <a:pt x="117" y="540"/>
                  </a:lnTo>
                  <a:lnTo>
                    <a:pt x="144" y="693"/>
                  </a:lnTo>
                  <a:lnTo>
                    <a:pt x="327" y="726"/>
                  </a:lnTo>
                  <a:lnTo>
                    <a:pt x="423" y="639"/>
                  </a:lnTo>
                  <a:lnTo>
                    <a:pt x="396" y="474"/>
                  </a:lnTo>
                  <a:lnTo>
                    <a:pt x="300" y="423"/>
                  </a:lnTo>
                  <a:lnTo>
                    <a:pt x="309" y="255"/>
                  </a:lnTo>
                  <a:lnTo>
                    <a:pt x="270" y="207"/>
                  </a:lnTo>
                  <a:lnTo>
                    <a:pt x="315" y="168"/>
                  </a:lnTo>
                  <a:lnTo>
                    <a:pt x="333" y="111"/>
                  </a:lnTo>
                  <a:close/>
                </a:path>
              </a:pathLst>
            </a:custGeom>
            <a:solidFill>
              <a:schemeClr val="tx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7496" name="Freeform 72"/>
            <p:cNvSpPr>
              <a:spLocks/>
            </p:cNvSpPr>
            <p:nvPr/>
          </p:nvSpPr>
          <p:spPr bwMode="auto">
            <a:xfrm flipH="1">
              <a:off x="2549" y="807"/>
              <a:ext cx="213" cy="367"/>
            </a:xfrm>
            <a:custGeom>
              <a:avLst/>
              <a:gdLst>
                <a:gd name="T0" fmla="*/ 3 w 423"/>
                <a:gd name="T1" fmla="*/ 1 h 726"/>
                <a:gd name="T2" fmla="*/ 2 w 423"/>
                <a:gd name="T3" fmla="*/ 1 h 726"/>
                <a:gd name="T4" fmla="*/ 1 w 423"/>
                <a:gd name="T5" fmla="*/ 0 h 726"/>
                <a:gd name="T6" fmla="*/ 0 w 423"/>
                <a:gd name="T7" fmla="*/ 2 h 726"/>
                <a:gd name="T8" fmla="*/ 1 w 423"/>
                <a:gd name="T9" fmla="*/ 4 h 726"/>
                <a:gd name="T10" fmla="*/ 2 w 423"/>
                <a:gd name="T11" fmla="*/ 5 h 726"/>
                <a:gd name="T12" fmla="*/ 1 w 423"/>
                <a:gd name="T13" fmla="*/ 5 h 726"/>
                <a:gd name="T14" fmla="*/ 2 w 423"/>
                <a:gd name="T15" fmla="*/ 6 h 726"/>
                <a:gd name="T16" fmla="*/ 3 w 423"/>
                <a:gd name="T17" fmla="*/ 6 h 726"/>
                <a:gd name="T18" fmla="*/ 4 w 423"/>
                <a:gd name="T19" fmla="*/ 6 h 726"/>
                <a:gd name="T20" fmla="*/ 4 w 423"/>
                <a:gd name="T21" fmla="*/ 4 h 726"/>
                <a:gd name="T22" fmla="*/ 3 w 423"/>
                <a:gd name="T23" fmla="*/ 4 h 726"/>
                <a:gd name="T24" fmla="*/ 3 w 423"/>
                <a:gd name="T25" fmla="*/ 3 h 726"/>
                <a:gd name="T26" fmla="*/ 3 w 423"/>
                <a:gd name="T27" fmla="*/ 2 h 726"/>
                <a:gd name="T28" fmla="*/ 3 w 423"/>
                <a:gd name="T29" fmla="*/ 2 h 726"/>
                <a:gd name="T30" fmla="*/ 3 w 423"/>
                <a:gd name="T31" fmla="*/ 1 h 72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423"/>
                <a:gd name="T49" fmla="*/ 0 h 726"/>
                <a:gd name="T50" fmla="*/ 423 w 423"/>
                <a:gd name="T51" fmla="*/ 726 h 72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423" h="726">
                  <a:moveTo>
                    <a:pt x="333" y="111"/>
                  </a:moveTo>
                  <a:lnTo>
                    <a:pt x="219" y="18"/>
                  </a:lnTo>
                  <a:lnTo>
                    <a:pt x="45" y="0"/>
                  </a:lnTo>
                  <a:lnTo>
                    <a:pt x="0" y="249"/>
                  </a:lnTo>
                  <a:lnTo>
                    <a:pt x="36" y="405"/>
                  </a:lnTo>
                  <a:lnTo>
                    <a:pt x="141" y="507"/>
                  </a:lnTo>
                  <a:lnTo>
                    <a:pt x="117" y="540"/>
                  </a:lnTo>
                  <a:lnTo>
                    <a:pt x="144" y="693"/>
                  </a:lnTo>
                  <a:lnTo>
                    <a:pt x="327" y="726"/>
                  </a:lnTo>
                  <a:lnTo>
                    <a:pt x="423" y="639"/>
                  </a:lnTo>
                  <a:lnTo>
                    <a:pt x="396" y="474"/>
                  </a:lnTo>
                  <a:lnTo>
                    <a:pt x="300" y="423"/>
                  </a:lnTo>
                  <a:lnTo>
                    <a:pt x="309" y="255"/>
                  </a:lnTo>
                  <a:lnTo>
                    <a:pt x="270" y="207"/>
                  </a:lnTo>
                  <a:lnTo>
                    <a:pt x="315" y="168"/>
                  </a:lnTo>
                  <a:lnTo>
                    <a:pt x="333" y="111"/>
                  </a:lnTo>
                  <a:close/>
                </a:path>
              </a:pathLst>
            </a:custGeom>
            <a:solidFill>
              <a:schemeClr val="tx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7497" name="Freeform 73"/>
            <p:cNvSpPr>
              <a:spLocks/>
            </p:cNvSpPr>
            <p:nvPr/>
          </p:nvSpPr>
          <p:spPr bwMode="auto">
            <a:xfrm>
              <a:off x="2163" y="681"/>
              <a:ext cx="593" cy="376"/>
            </a:xfrm>
            <a:custGeom>
              <a:avLst/>
              <a:gdLst>
                <a:gd name="T0" fmla="*/ 7 w 1176"/>
                <a:gd name="T1" fmla="*/ 6 h 744"/>
                <a:gd name="T2" fmla="*/ 3 w 1176"/>
                <a:gd name="T3" fmla="*/ 7 h 744"/>
                <a:gd name="T4" fmla="*/ 3 w 1176"/>
                <a:gd name="T5" fmla="*/ 4 h 744"/>
                <a:gd name="T6" fmla="*/ 3 w 1176"/>
                <a:gd name="T7" fmla="*/ 3 h 744"/>
                <a:gd name="T8" fmla="*/ 0 w 1176"/>
                <a:gd name="T9" fmla="*/ 2 h 744"/>
                <a:gd name="T10" fmla="*/ 1 w 1176"/>
                <a:gd name="T11" fmla="*/ 2 h 744"/>
                <a:gd name="T12" fmla="*/ 2 w 1176"/>
                <a:gd name="T13" fmla="*/ 1 h 744"/>
                <a:gd name="T14" fmla="*/ 4 w 1176"/>
                <a:gd name="T15" fmla="*/ 1 h 744"/>
                <a:gd name="T16" fmla="*/ 6 w 1176"/>
                <a:gd name="T17" fmla="*/ 0 h 744"/>
                <a:gd name="T18" fmla="*/ 7 w 1176"/>
                <a:gd name="T19" fmla="*/ 1 h 744"/>
                <a:gd name="T20" fmla="*/ 9 w 1176"/>
                <a:gd name="T21" fmla="*/ 1 h 744"/>
                <a:gd name="T22" fmla="*/ 10 w 1176"/>
                <a:gd name="T23" fmla="*/ 2 h 744"/>
                <a:gd name="T24" fmla="*/ 7 w 1176"/>
                <a:gd name="T25" fmla="*/ 3 h 744"/>
                <a:gd name="T26" fmla="*/ 7 w 1176"/>
                <a:gd name="T27" fmla="*/ 4 h 744"/>
                <a:gd name="T28" fmla="*/ 7 w 1176"/>
                <a:gd name="T29" fmla="*/ 6 h 74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176"/>
                <a:gd name="T46" fmla="*/ 0 h 744"/>
                <a:gd name="T47" fmla="*/ 1176 w 1176"/>
                <a:gd name="T48" fmla="*/ 744 h 744"/>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176" h="744">
                  <a:moveTo>
                    <a:pt x="789" y="720"/>
                  </a:moveTo>
                  <a:lnTo>
                    <a:pt x="378" y="744"/>
                  </a:lnTo>
                  <a:lnTo>
                    <a:pt x="345" y="471"/>
                  </a:lnTo>
                  <a:lnTo>
                    <a:pt x="303" y="360"/>
                  </a:lnTo>
                  <a:lnTo>
                    <a:pt x="0" y="249"/>
                  </a:lnTo>
                  <a:lnTo>
                    <a:pt x="15" y="153"/>
                  </a:lnTo>
                  <a:lnTo>
                    <a:pt x="213" y="48"/>
                  </a:lnTo>
                  <a:lnTo>
                    <a:pt x="402" y="6"/>
                  </a:lnTo>
                  <a:lnTo>
                    <a:pt x="654" y="0"/>
                  </a:lnTo>
                  <a:lnTo>
                    <a:pt x="873" y="21"/>
                  </a:lnTo>
                  <a:lnTo>
                    <a:pt x="1056" y="102"/>
                  </a:lnTo>
                  <a:lnTo>
                    <a:pt x="1176" y="234"/>
                  </a:lnTo>
                  <a:lnTo>
                    <a:pt x="855" y="360"/>
                  </a:lnTo>
                  <a:lnTo>
                    <a:pt x="795" y="483"/>
                  </a:lnTo>
                  <a:lnTo>
                    <a:pt x="789" y="720"/>
                  </a:lnTo>
                  <a:close/>
                </a:path>
              </a:pathLst>
            </a:custGeom>
            <a:solidFill>
              <a:schemeClr val="tx1"/>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7498" name="Oval 74"/>
            <p:cNvSpPr>
              <a:spLocks noChangeArrowheads="1"/>
            </p:cNvSpPr>
            <p:nvPr/>
          </p:nvSpPr>
          <p:spPr bwMode="auto">
            <a:xfrm>
              <a:off x="2336" y="478"/>
              <a:ext cx="221" cy="242"/>
            </a:xfrm>
            <a:prstGeom prst="ellipse">
              <a:avLst/>
            </a:prstGeom>
            <a:solidFill>
              <a:schemeClr val="tx2"/>
            </a:solidFill>
            <a:ln w="12700" algn="ctr">
              <a:solidFill>
                <a:schemeClr val="bg1"/>
              </a:solidFill>
              <a:round/>
              <a:headEnd/>
              <a:tailEnd/>
            </a:ln>
          </p:spPr>
          <p:txBody>
            <a:bodyPr lIns="0" tIns="0" rIns="0" bIns="0" anchor="ctr">
              <a:spAutoFit/>
            </a:bodyPr>
            <a:lstStyle/>
            <a:p>
              <a:endParaRPr lang="en-US"/>
            </a:p>
          </p:txBody>
        </p:sp>
        <p:sp>
          <p:nvSpPr>
            <p:cNvPr id="17499" name="Rectangle 75"/>
            <p:cNvSpPr>
              <a:spLocks noChangeArrowheads="1"/>
            </p:cNvSpPr>
            <p:nvPr/>
          </p:nvSpPr>
          <p:spPr bwMode="auto">
            <a:xfrm>
              <a:off x="2355" y="1031"/>
              <a:ext cx="206" cy="188"/>
            </a:xfrm>
            <a:prstGeom prst="rect">
              <a:avLst/>
            </a:prstGeom>
            <a:solidFill>
              <a:srgbClr val="009900"/>
            </a:solidFill>
            <a:ln w="12700" algn="ctr">
              <a:solidFill>
                <a:schemeClr val="bg1"/>
              </a:solidFill>
              <a:miter lim="800000"/>
              <a:headEnd/>
              <a:tailEnd/>
            </a:ln>
          </p:spPr>
          <p:txBody>
            <a:bodyPr wrap="none" lIns="0" tIns="0" rIns="0" bIns="0" anchor="ctr">
              <a:spAutoFit/>
            </a:bodyPr>
            <a:lstStyle/>
            <a:p>
              <a:endParaRPr lang="en-US"/>
            </a:p>
          </p:txBody>
        </p:sp>
        <p:sp>
          <p:nvSpPr>
            <p:cNvPr id="17500" name="Freeform 76"/>
            <p:cNvSpPr>
              <a:spLocks/>
            </p:cNvSpPr>
            <p:nvPr/>
          </p:nvSpPr>
          <p:spPr bwMode="auto">
            <a:xfrm>
              <a:off x="2327" y="681"/>
              <a:ext cx="240" cy="470"/>
            </a:xfrm>
            <a:custGeom>
              <a:avLst/>
              <a:gdLst>
                <a:gd name="T0" fmla="*/ 1 w 476"/>
                <a:gd name="T1" fmla="*/ 5 h 988"/>
                <a:gd name="T2" fmla="*/ 1 w 476"/>
                <a:gd name="T3" fmla="*/ 3 h 988"/>
                <a:gd name="T4" fmla="*/ 1 w 476"/>
                <a:gd name="T5" fmla="*/ 2 h 988"/>
                <a:gd name="T6" fmla="*/ 0 w 476"/>
                <a:gd name="T7" fmla="*/ 1 h 988"/>
                <a:gd name="T8" fmla="*/ 1 w 476"/>
                <a:gd name="T9" fmla="*/ 0 h 988"/>
                <a:gd name="T10" fmla="*/ 1 w 476"/>
                <a:gd name="T11" fmla="*/ 0 h 988"/>
                <a:gd name="T12" fmla="*/ 1 w 476"/>
                <a:gd name="T13" fmla="*/ 1 h 988"/>
                <a:gd name="T14" fmla="*/ 4 w 476"/>
                <a:gd name="T15" fmla="*/ 1 h 988"/>
                <a:gd name="T16" fmla="*/ 4 w 476"/>
                <a:gd name="T17" fmla="*/ 0 h 988"/>
                <a:gd name="T18" fmla="*/ 4 w 476"/>
                <a:gd name="T19" fmla="*/ 0 h 988"/>
                <a:gd name="T20" fmla="*/ 4 w 476"/>
                <a:gd name="T21" fmla="*/ 1 h 988"/>
                <a:gd name="T22" fmla="*/ 4 w 476"/>
                <a:gd name="T23" fmla="*/ 2 h 988"/>
                <a:gd name="T24" fmla="*/ 4 w 476"/>
                <a:gd name="T25" fmla="*/ 2 h 988"/>
                <a:gd name="T26" fmla="*/ 4 w 476"/>
                <a:gd name="T27" fmla="*/ 5 h 988"/>
                <a:gd name="T28" fmla="*/ 1 w 476"/>
                <a:gd name="T29" fmla="*/ 5 h 98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476"/>
                <a:gd name="T46" fmla="*/ 0 h 988"/>
                <a:gd name="T47" fmla="*/ 476 w 476"/>
                <a:gd name="T48" fmla="*/ 988 h 988"/>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476" h="988">
                  <a:moveTo>
                    <a:pt x="64" y="988"/>
                  </a:moveTo>
                  <a:lnTo>
                    <a:pt x="52" y="488"/>
                  </a:lnTo>
                  <a:lnTo>
                    <a:pt x="28" y="448"/>
                  </a:lnTo>
                  <a:lnTo>
                    <a:pt x="0" y="208"/>
                  </a:lnTo>
                  <a:lnTo>
                    <a:pt x="20" y="8"/>
                  </a:lnTo>
                  <a:lnTo>
                    <a:pt x="68" y="8"/>
                  </a:lnTo>
                  <a:lnTo>
                    <a:pt x="72" y="256"/>
                  </a:lnTo>
                  <a:lnTo>
                    <a:pt x="392" y="248"/>
                  </a:lnTo>
                  <a:lnTo>
                    <a:pt x="392" y="12"/>
                  </a:lnTo>
                  <a:lnTo>
                    <a:pt x="440" y="0"/>
                  </a:lnTo>
                  <a:lnTo>
                    <a:pt x="464" y="184"/>
                  </a:lnTo>
                  <a:lnTo>
                    <a:pt x="464" y="404"/>
                  </a:lnTo>
                  <a:lnTo>
                    <a:pt x="440" y="460"/>
                  </a:lnTo>
                  <a:lnTo>
                    <a:pt x="476" y="980"/>
                  </a:lnTo>
                  <a:lnTo>
                    <a:pt x="64" y="988"/>
                  </a:lnTo>
                  <a:close/>
                </a:path>
              </a:pathLst>
            </a:custGeom>
            <a:solidFill>
              <a:schemeClr val="bg1"/>
            </a:solidFill>
            <a:ln w="12700" cap="flat" cmpd="sng">
              <a:solidFill>
                <a:schemeClr val="bg1"/>
              </a:solidFill>
              <a:prstDash val="solid"/>
              <a:round/>
              <a:headEnd/>
              <a:tailEnd/>
            </a:ln>
          </p:spPr>
          <p:txBody>
            <a:bodyPr lIns="0" tIns="0" rIns="0" bIns="0" anchor="ctr">
              <a:spAutoFit/>
            </a:bodyPr>
            <a:lstStyle/>
            <a:p>
              <a:endParaRPr lang="en-US"/>
            </a:p>
          </p:txBody>
        </p:sp>
        <p:sp>
          <p:nvSpPr>
            <p:cNvPr id="17501" name="Line 77"/>
            <p:cNvSpPr>
              <a:spLocks noChangeShapeType="1"/>
            </p:cNvSpPr>
            <p:nvPr/>
          </p:nvSpPr>
          <p:spPr bwMode="auto">
            <a:xfrm flipV="1">
              <a:off x="2458" y="1082"/>
              <a:ext cx="0" cy="137"/>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7502" name="Freeform 78"/>
            <p:cNvSpPr>
              <a:spLocks/>
            </p:cNvSpPr>
            <p:nvPr/>
          </p:nvSpPr>
          <p:spPr bwMode="auto">
            <a:xfrm>
              <a:off x="2137" y="486"/>
              <a:ext cx="19" cy="20"/>
            </a:xfrm>
            <a:custGeom>
              <a:avLst/>
              <a:gdLst>
                <a:gd name="T0" fmla="*/ 0 w 76"/>
                <a:gd name="T1" fmla="*/ 0 h 75"/>
                <a:gd name="T2" fmla="*/ 0 w 76"/>
                <a:gd name="T3" fmla="*/ 0 h 75"/>
                <a:gd name="T4" fmla="*/ 0 w 76"/>
                <a:gd name="T5" fmla="*/ 0 h 75"/>
                <a:gd name="T6" fmla="*/ 0 w 76"/>
                <a:gd name="T7" fmla="*/ 0 h 75"/>
                <a:gd name="T8" fmla="*/ 0 w 76"/>
                <a:gd name="T9" fmla="*/ 0 h 75"/>
                <a:gd name="T10" fmla="*/ 0 w 76"/>
                <a:gd name="T11" fmla="*/ 0 h 75"/>
                <a:gd name="T12" fmla="*/ 0 w 76"/>
                <a:gd name="T13" fmla="*/ 0 h 75"/>
                <a:gd name="T14" fmla="*/ 0 w 76"/>
                <a:gd name="T15" fmla="*/ 0 h 75"/>
                <a:gd name="T16" fmla="*/ 0 w 76"/>
                <a:gd name="T17" fmla="*/ 0 h 75"/>
                <a:gd name="T18" fmla="*/ 0 w 76"/>
                <a:gd name="T19" fmla="*/ 0 h 75"/>
                <a:gd name="T20" fmla="*/ 0 w 76"/>
                <a:gd name="T21" fmla="*/ 0 h 75"/>
                <a:gd name="T22" fmla="*/ 0 w 76"/>
                <a:gd name="T23" fmla="*/ 0 h 75"/>
                <a:gd name="T24" fmla="*/ 0 w 76"/>
                <a:gd name="T25" fmla="*/ 0 h 75"/>
                <a:gd name="T26" fmla="*/ 0 w 76"/>
                <a:gd name="T27" fmla="*/ 0 h 75"/>
                <a:gd name="T28" fmla="*/ 0 w 76"/>
                <a:gd name="T29" fmla="*/ 0 h 75"/>
                <a:gd name="T30" fmla="*/ 0 w 76"/>
                <a:gd name="T31" fmla="*/ 0 h 75"/>
                <a:gd name="T32" fmla="*/ 0 w 76"/>
                <a:gd name="T33" fmla="*/ 0 h 75"/>
                <a:gd name="T34" fmla="*/ 0 w 76"/>
                <a:gd name="T35" fmla="*/ 0 h 75"/>
                <a:gd name="T36" fmla="*/ 0 w 76"/>
                <a:gd name="T37" fmla="*/ 0 h 75"/>
                <a:gd name="T38" fmla="*/ 0 w 76"/>
                <a:gd name="T39" fmla="*/ 0 h 75"/>
                <a:gd name="T40" fmla="*/ 0 w 76"/>
                <a:gd name="T41" fmla="*/ 0 h 75"/>
                <a:gd name="T42" fmla="*/ 0 w 76"/>
                <a:gd name="T43" fmla="*/ 0 h 75"/>
                <a:gd name="T44" fmla="*/ 0 w 76"/>
                <a:gd name="T45" fmla="*/ 0 h 75"/>
                <a:gd name="T46" fmla="*/ 0 w 76"/>
                <a:gd name="T47" fmla="*/ 0 h 75"/>
                <a:gd name="T48" fmla="*/ 0 w 76"/>
                <a:gd name="T49" fmla="*/ 0 h 7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76"/>
                <a:gd name="T76" fmla="*/ 0 h 75"/>
                <a:gd name="T77" fmla="*/ 76 w 76"/>
                <a:gd name="T78" fmla="*/ 75 h 7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76" h="75">
                  <a:moveTo>
                    <a:pt x="66" y="63"/>
                  </a:moveTo>
                  <a:lnTo>
                    <a:pt x="74" y="50"/>
                  </a:lnTo>
                  <a:lnTo>
                    <a:pt x="76" y="36"/>
                  </a:lnTo>
                  <a:lnTo>
                    <a:pt x="72" y="21"/>
                  </a:lnTo>
                  <a:lnTo>
                    <a:pt x="63" y="10"/>
                  </a:lnTo>
                  <a:lnTo>
                    <a:pt x="58" y="6"/>
                  </a:lnTo>
                  <a:lnTo>
                    <a:pt x="51" y="3"/>
                  </a:lnTo>
                  <a:lnTo>
                    <a:pt x="45" y="0"/>
                  </a:lnTo>
                  <a:lnTo>
                    <a:pt x="38" y="0"/>
                  </a:lnTo>
                  <a:lnTo>
                    <a:pt x="29" y="1"/>
                  </a:lnTo>
                  <a:lnTo>
                    <a:pt x="23" y="3"/>
                  </a:lnTo>
                  <a:lnTo>
                    <a:pt x="16" y="7"/>
                  </a:lnTo>
                  <a:lnTo>
                    <a:pt x="10" y="11"/>
                  </a:lnTo>
                  <a:lnTo>
                    <a:pt x="3" y="24"/>
                  </a:lnTo>
                  <a:lnTo>
                    <a:pt x="0" y="39"/>
                  </a:lnTo>
                  <a:lnTo>
                    <a:pt x="4" y="53"/>
                  </a:lnTo>
                  <a:lnTo>
                    <a:pt x="13" y="65"/>
                  </a:lnTo>
                  <a:lnTo>
                    <a:pt x="19" y="69"/>
                  </a:lnTo>
                  <a:lnTo>
                    <a:pt x="26" y="73"/>
                  </a:lnTo>
                  <a:lnTo>
                    <a:pt x="32" y="75"/>
                  </a:lnTo>
                  <a:lnTo>
                    <a:pt x="40" y="75"/>
                  </a:lnTo>
                  <a:lnTo>
                    <a:pt x="48" y="75"/>
                  </a:lnTo>
                  <a:lnTo>
                    <a:pt x="53" y="72"/>
                  </a:lnTo>
                  <a:lnTo>
                    <a:pt x="61" y="69"/>
                  </a:lnTo>
                  <a:lnTo>
                    <a:pt x="66" y="63"/>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503" name="Freeform 79"/>
            <p:cNvSpPr>
              <a:spLocks/>
            </p:cNvSpPr>
            <p:nvPr/>
          </p:nvSpPr>
          <p:spPr bwMode="auto">
            <a:xfrm>
              <a:off x="2137" y="452"/>
              <a:ext cx="19" cy="18"/>
            </a:xfrm>
            <a:custGeom>
              <a:avLst/>
              <a:gdLst>
                <a:gd name="T0" fmla="*/ 0 w 76"/>
                <a:gd name="T1" fmla="*/ 0 h 75"/>
                <a:gd name="T2" fmla="*/ 0 w 76"/>
                <a:gd name="T3" fmla="*/ 0 h 75"/>
                <a:gd name="T4" fmla="*/ 0 w 76"/>
                <a:gd name="T5" fmla="*/ 0 h 75"/>
                <a:gd name="T6" fmla="*/ 0 w 76"/>
                <a:gd name="T7" fmla="*/ 0 h 75"/>
                <a:gd name="T8" fmla="*/ 0 w 76"/>
                <a:gd name="T9" fmla="*/ 0 h 75"/>
                <a:gd name="T10" fmla="*/ 0 w 76"/>
                <a:gd name="T11" fmla="*/ 0 h 75"/>
                <a:gd name="T12" fmla="*/ 0 w 76"/>
                <a:gd name="T13" fmla="*/ 0 h 75"/>
                <a:gd name="T14" fmla="*/ 0 w 76"/>
                <a:gd name="T15" fmla="*/ 0 h 75"/>
                <a:gd name="T16" fmla="*/ 0 w 76"/>
                <a:gd name="T17" fmla="*/ 0 h 75"/>
                <a:gd name="T18" fmla="*/ 0 w 76"/>
                <a:gd name="T19" fmla="*/ 0 h 75"/>
                <a:gd name="T20" fmla="*/ 0 w 76"/>
                <a:gd name="T21" fmla="*/ 0 h 75"/>
                <a:gd name="T22" fmla="*/ 0 w 76"/>
                <a:gd name="T23" fmla="*/ 0 h 75"/>
                <a:gd name="T24" fmla="*/ 0 w 76"/>
                <a:gd name="T25" fmla="*/ 0 h 75"/>
                <a:gd name="T26" fmla="*/ 0 w 76"/>
                <a:gd name="T27" fmla="*/ 0 h 75"/>
                <a:gd name="T28" fmla="*/ 0 w 76"/>
                <a:gd name="T29" fmla="*/ 0 h 75"/>
                <a:gd name="T30" fmla="*/ 0 w 76"/>
                <a:gd name="T31" fmla="*/ 0 h 75"/>
                <a:gd name="T32" fmla="*/ 0 w 76"/>
                <a:gd name="T33" fmla="*/ 0 h 75"/>
                <a:gd name="T34" fmla="*/ 0 w 76"/>
                <a:gd name="T35" fmla="*/ 0 h 75"/>
                <a:gd name="T36" fmla="*/ 0 w 76"/>
                <a:gd name="T37" fmla="*/ 0 h 75"/>
                <a:gd name="T38" fmla="*/ 0 w 76"/>
                <a:gd name="T39" fmla="*/ 0 h 75"/>
                <a:gd name="T40" fmla="*/ 0 w 76"/>
                <a:gd name="T41" fmla="*/ 0 h 75"/>
                <a:gd name="T42" fmla="*/ 0 w 76"/>
                <a:gd name="T43" fmla="*/ 0 h 75"/>
                <a:gd name="T44" fmla="*/ 0 w 76"/>
                <a:gd name="T45" fmla="*/ 0 h 75"/>
                <a:gd name="T46" fmla="*/ 0 w 76"/>
                <a:gd name="T47" fmla="*/ 0 h 75"/>
                <a:gd name="T48" fmla="*/ 0 w 76"/>
                <a:gd name="T49" fmla="*/ 0 h 7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76"/>
                <a:gd name="T76" fmla="*/ 0 h 75"/>
                <a:gd name="T77" fmla="*/ 76 w 76"/>
                <a:gd name="T78" fmla="*/ 75 h 7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76" h="75">
                  <a:moveTo>
                    <a:pt x="66" y="63"/>
                  </a:moveTo>
                  <a:lnTo>
                    <a:pt x="74" y="50"/>
                  </a:lnTo>
                  <a:lnTo>
                    <a:pt x="76" y="36"/>
                  </a:lnTo>
                  <a:lnTo>
                    <a:pt x="72" y="23"/>
                  </a:lnTo>
                  <a:lnTo>
                    <a:pt x="63" y="10"/>
                  </a:lnTo>
                  <a:lnTo>
                    <a:pt x="58" y="6"/>
                  </a:lnTo>
                  <a:lnTo>
                    <a:pt x="51" y="3"/>
                  </a:lnTo>
                  <a:lnTo>
                    <a:pt x="45" y="0"/>
                  </a:lnTo>
                  <a:lnTo>
                    <a:pt x="38" y="0"/>
                  </a:lnTo>
                  <a:lnTo>
                    <a:pt x="29" y="1"/>
                  </a:lnTo>
                  <a:lnTo>
                    <a:pt x="23" y="3"/>
                  </a:lnTo>
                  <a:lnTo>
                    <a:pt x="16" y="7"/>
                  </a:lnTo>
                  <a:lnTo>
                    <a:pt x="10" y="11"/>
                  </a:lnTo>
                  <a:lnTo>
                    <a:pt x="3" y="24"/>
                  </a:lnTo>
                  <a:lnTo>
                    <a:pt x="0" y="39"/>
                  </a:lnTo>
                  <a:lnTo>
                    <a:pt x="4" y="53"/>
                  </a:lnTo>
                  <a:lnTo>
                    <a:pt x="13" y="65"/>
                  </a:lnTo>
                  <a:lnTo>
                    <a:pt x="19" y="69"/>
                  </a:lnTo>
                  <a:lnTo>
                    <a:pt x="26" y="73"/>
                  </a:lnTo>
                  <a:lnTo>
                    <a:pt x="32" y="75"/>
                  </a:lnTo>
                  <a:lnTo>
                    <a:pt x="40" y="75"/>
                  </a:lnTo>
                  <a:lnTo>
                    <a:pt x="48" y="75"/>
                  </a:lnTo>
                  <a:lnTo>
                    <a:pt x="53" y="72"/>
                  </a:lnTo>
                  <a:lnTo>
                    <a:pt x="61" y="69"/>
                  </a:lnTo>
                  <a:lnTo>
                    <a:pt x="66" y="63"/>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504" name="Freeform 80"/>
            <p:cNvSpPr>
              <a:spLocks/>
            </p:cNvSpPr>
            <p:nvPr/>
          </p:nvSpPr>
          <p:spPr bwMode="auto">
            <a:xfrm>
              <a:off x="2293" y="450"/>
              <a:ext cx="303" cy="116"/>
            </a:xfrm>
            <a:custGeom>
              <a:avLst/>
              <a:gdLst>
                <a:gd name="T0" fmla="*/ 0 w 600"/>
                <a:gd name="T1" fmla="*/ 2 h 230"/>
                <a:gd name="T2" fmla="*/ 5 w 600"/>
                <a:gd name="T3" fmla="*/ 2 h 230"/>
                <a:gd name="T4" fmla="*/ 5 w 600"/>
                <a:gd name="T5" fmla="*/ 2 h 230"/>
                <a:gd name="T6" fmla="*/ 5 w 600"/>
                <a:gd name="T7" fmla="*/ 2 h 230"/>
                <a:gd name="T8" fmla="*/ 5 w 600"/>
                <a:gd name="T9" fmla="*/ 2 h 230"/>
                <a:gd name="T10" fmla="*/ 4 w 600"/>
                <a:gd name="T11" fmla="*/ 1 h 230"/>
                <a:gd name="T12" fmla="*/ 4 w 600"/>
                <a:gd name="T13" fmla="*/ 1 h 230"/>
                <a:gd name="T14" fmla="*/ 4 w 600"/>
                <a:gd name="T15" fmla="*/ 1 h 230"/>
                <a:gd name="T16" fmla="*/ 3 w 600"/>
                <a:gd name="T17" fmla="*/ 1 h 230"/>
                <a:gd name="T18" fmla="*/ 3 w 600"/>
                <a:gd name="T19" fmla="*/ 0 h 230"/>
                <a:gd name="T20" fmla="*/ 3 w 600"/>
                <a:gd name="T21" fmla="*/ 0 h 230"/>
                <a:gd name="T22" fmla="*/ 3 w 600"/>
                <a:gd name="T23" fmla="*/ 0 h 230"/>
                <a:gd name="T24" fmla="*/ 2 w 600"/>
                <a:gd name="T25" fmla="*/ 1 h 230"/>
                <a:gd name="T26" fmla="*/ 2 w 600"/>
                <a:gd name="T27" fmla="*/ 1 h 230"/>
                <a:gd name="T28" fmla="*/ 2 w 600"/>
                <a:gd name="T29" fmla="*/ 1 h 230"/>
                <a:gd name="T30" fmla="*/ 1 w 600"/>
                <a:gd name="T31" fmla="*/ 1 h 230"/>
                <a:gd name="T32" fmla="*/ 1 w 600"/>
                <a:gd name="T33" fmla="*/ 1 h 230"/>
                <a:gd name="T34" fmla="*/ 1 w 600"/>
                <a:gd name="T35" fmla="*/ 2 h 230"/>
                <a:gd name="T36" fmla="*/ 1 w 600"/>
                <a:gd name="T37" fmla="*/ 2 h 230"/>
                <a:gd name="T38" fmla="*/ 1 w 600"/>
                <a:gd name="T39" fmla="*/ 2 h 230"/>
                <a:gd name="T40" fmla="*/ 1 w 600"/>
                <a:gd name="T41" fmla="*/ 2 h 230"/>
                <a:gd name="T42" fmla="*/ 0 w 600"/>
                <a:gd name="T43" fmla="*/ 2 h 23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600"/>
                <a:gd name="T67" fmla="*/ 0 h 230"/>
                <a:gd name="T68" fmla="*/ 600 w 600"/>
                <a:gd name="T69" fmla="*/ 230 h 230"/>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600" h="230">
                  <a:moveTo>
                    <a:pt x="0" y="230"/>
                  </a:moveTo>
                  <a:lnTo>
                    <a:pt x="600" y="230"/>
                  </a:lnTo>
                  <a:lnTo>
                    <a:pt x="572" y="202"/>
                  </a:lnTo>
                  <a:lnTo>
                    <a:pt x="538" y="186"/>
                  </a:lnTo>
                  <a:lnTo>
                    <a:pt x="508" y="180"/>
                  </a:lnTo>
                  <a:lnTo>
                    <a:pt x="500" y="122"/>
                  </a:lnTo>
                  <a:lnTo>
                    <a:pt x="476" y="72"/>
                  </a:lnTo>
                  <a:lnTo>
                    <a:pt x="424" y="30"/>
                  </a:lnTo>
                  <a:lnTo>
                    <a:pt x="376" y="10"/>
                  </a:lnTo>
                  <a:lnTo>
                    <a:pt x="326" y="0"/>
                  </a:lnTo>
                  <a:lnTo>
                    <a:pt x="298" y="0"/>
                  </a:lnTo>
                  <a:lnTo>
                    <a:pt x="260" y="0"/>
                  </a:lnTo>
                  <a:lnTo>
                    <a:pt x="208" y="12"/>
                  </a:lnTo>
                  <a:lnTo>
                    <a:pt x="174" y="32"/>
                  </a:lnTo>
                  <a:lnTo>
                    <a:pt x="140" y="54"/>
                  </a:lnTo>
                  <a:lnTo>
                    <a:pt x="114" y="90"/>
                  </a:lnTo>
                  <a:lnTo>
                    <a:pt x="98" y="118"/>
                  </a:lnTo>
                  <a:lnTo>
                    <a:pt x="92" y="152"/>
                  </a:lnTo>
                  <a:lnTo>
                    <a:pt x="90" y="180"/>
                  </a:lnTo>
                  <a:lnTo>
                    <a:pt x="46" y="190"/>
                  </a:lnTo>
                  <a:lnTo>
                    <a:pt x="16" y="212"/>
                  </a:lnTo>
                  <a:lnTo>
                    <a:pt x="0" y="230"/>
                  </a:lnTo>
                  <a:close/>
                </a:path>
              </a:pathLst>
            </a:custGeom>
            <a:solidFill>
              <a:schemeClr val="folHlink"/>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7505" name="Freeform 81"/>
            <p:cNvSpPr>
              <a:spLocks/>
            </p:cNvSpPr>
            <p:nvPr/>
          </p:nvSpPr>
          <p:spPr bwMode="auto">
            <a:xfrm>
              <a:off x="2464" y="461"/>
              <a:ext cx="68" cy="84"/>
            </a:xfrm>
            <a:custGeom>
              <a:avLst/>
              <a:gdLst>
                <a:gd name="T0" fmla="*/ 0 w 347"/>
                <a:gd name="T1" fmla="*/ 0 h 433"/>
                <a:gd name="T2" fmla="*/ 0 w 347"/>
                <a:gd name="T3" fmla="*/ 0 h 433"/>
                <a:gd name="T4" fmla="*/ 0 w 347"/>
                <a:gd name="T5" fmla="*/ 0 h 433"/>
                <a:gd name="T6" fmla="*/ 0 w 347"/>
                <a:gd name="T7" fmla="*/ 0 h 433"/>
                <a:gd name="T8" fmla="*/ 0 w 347"/>
                <a:gd name="T9" fmla="*/ 0 h 433"/>
                <a:gd name="T10" fmla="*/ 0 w 347"/>
                <a:gd name="T11" fmla="*/ 0 h 433"/>
                <a:gd name="T12" fmla="*/ 0 w 347"/>
                <a:gd name="T13" fmla="*/ 0 h 433"/>
                <a:gd name="T14" fmla="*/ 0 w 347"/>
                <a:gd name="T15" fmla="*/ 0 h 433"/>
                <a:gd name="T16" fmla="*/ 0 w 347"/>
                <a:gd name="T17" fmla="*/ 0 h 433"/>
                <a:gd name="T18" fmla="*/ 0 w 347"/>
                <a:gd name="T19" fmla="*/ 0 h 433"/>
                <a:gd name="T20" fmla="*/ 0 w 347"/>
                <a:gd name="T21" fmla="*/ 0 h 433"/>
                <a:gd name="T22" fmla="*/ 0 w 347"/>
                <a:gd name="T23" fmla="*/ 0 h 433"/>
                <a:gd name="T24" fmla="*/ 0 w 347"/>
                <a:gd name="T25" fmla="*/ 0 h 433"/>
                <a:gd name="T26" fmla="*/ 0 w 347"/>
                <a:gd name="T27" fmla="*/ 0 h 433"/>
                <a:gd name="T28" fmla="*/ 0 w 347"/>
                <a:gd name="T29" fmla="*/ 0 h 433"/>
                <a:gd name="T30" fmla="*/ 0 w 347"/>
                <a:gd name="T31" fmla="*/ 0 h 433"/>
                <a:gd name="T32" fmla="*/ 0 w 347"/>
                <a:gd name="T33" fmla="*/ 0 h 433"/>
                <a:gd name="T34" fmla="*/ 0 w 347"/>
                <a:gd name="T35" fmla="*/ 0 h 433"/>
                <a:gd name="T36" fmla="*/ 0 w 347"/>
                <a:gd name="T37" fmla="*/ 0 h 433"/>
                <a:gd name="T38" fmla="*/ 0 w 347"/>
                <a:gd name="T39" fmla="*/ 0 h 433"/>
                <a:gd name="T40" fmla="*/ 0 w 347"/>
                <a:gd name="T41" fmla="*/ 0 h 433"/>
                <a:gd name="T42" fmla="*/ 0 w 347"/>
                <a:gd name="T43" fmla="*/ 0 h 433"/>
                <a:gd name="T44" fmla="*/ 0 w 347"/>
                <a:gd name="T45" fmla="*/ 0 h 433"/>
                <a:gd name="T46" fmla="*/ 0 w 347"/>
                <a:gd name="T47" fmla="*/ 0 h 433"/>
                <a:gd name="T48" fmla="*/ 0 w 347"/>
                <a:gd name="T49" fmla="*/ 0 h 433"/>
                <a:gd name="T50" fmla="*/ 0 w 347"/>
                <a:gd name="T51" fmla="*/ 0 h 433"/>
                <a:gd name="T52" fmla="*/ 0 w 347"/>
                <a:gd name="T53" fmla="*/ 0 h 433"/>
                <a:gd name="T54" fmla="*/ 0 w 347"/>
                <a:gd name="T55" fmla="*/ 0 h 433"/>
                <a:gd name="T56" fmla="*/ 0 w 347"/>
                <a:gd name="T57" fmla="*/ 0 h 433"/>
                <a:gd name="T58" fmla="*/ 0 w 347"/>
                <a:gd name="T59" fmla="*/ 0 h 433"/>
                <a:gd name="T60" fmla="*/ 0 w 347"/>
                <a:gd name="T61" fmla="*/ 0 h 433"/>
                <a:gd name="T62" fmla="*/ 0 w 347"/>
                <a:gd name="T63" fmla="*/ 0 h 433"/>
                <a:gd name="T64" fmla="*/ 0 w 347"/>
                <a:gd name="T65" fmla="*/ 0 h 433"/>
                <a:gd name="T66" fmla="*/ 0 w 347"/>
                <a:gd name="T67" fmla="*/ 0 h 433"/>
                <a:gd name="T68" fmla="*/ 0 w 347"/>
                <a:gd name="T69" fmla="*/ 0 h 433"/>
                <a:gd name="T70" fmla="*/ 0 w 347"/>
                <a:gd name="T71" fmla="*/ 0 h 433"/>
                <a:gd name="T72" fmla="*/ 0 w 347"/>
                <a:gd name="T73" fmla="*/ 0 h 433"/>
                <a:gd name="T74" fmla="*/ 0 w 347"/>
                <a:gd name="T75" fmla="*/ 0 h 433"/>
                <a:gd name="T76" fmla="*/ 0 w 347"/>
                <a:gd name="T77" fmla="*/ 0 h 433"/>
                <a:gd name="T78" fmla="*/ 0 w 347"/>
                <a:gd name="T79" fmla="*/ 0 h 433"/>
                <a:gd name="T80" fmla="*/ 0 w 347"/>
                <a:gd name="T81" fmla="*/ 0 h 433"/>
                <a:gd name="T82" fmla="*/ 0 w 347"/>
                <a:gd name="T83" fmla="*/ 0 h 433"/>
                <a:gd name="T84" fmla="*/ 0 w 347"/>
                <a:gd name="T85" fmla="*/ 0 h 433"/>
                <a:gd name="T86" fmla="*/ 0 w 347"/>
                <a:gd name="T87" fmla="*/ 0 h 433"/>
                <a:gd name="T88" fmla="*/ 0 w 347"/>
                <a:gd name="T89" fmla="*/ 0 h 433"/>
                <a:gd name="T90" fmla="*/ 0 w 347"/>
                <a:gd name="T91" fmla="*/ 0 h 433"/>
                <a:gd name="T92" fmla="*/ 0 w 347"/>
                <a:gd name="T93" fmla="*/ 0 h 433"/>
                <a:gd name="T94" fmla="*/ 0 w 347"/>
                <a:gd name="T95" fmla="*/ 0 h 433"/>
                <a:gd name="T96" fmla="*/ 0 w 347"/>
                <a:gd name="T97" fmla="*/ 0 h 433"/>
                <a:gd name="T98" fmla="*/ 0 w 347"/>
                <a:gd name="T99" fmla="*/ 0 h 433"/>
                <a:gd name="T100" fmla="*/ 0 w 347"/>
                <a:gd name="T101" fmla="*/ 0 h 433"/>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347"/>
                <a:gd name="T154" fmla="*/ 0 h 433"/>
                <a:gd name="T155" fmla="*/ 347 w 347"/>
                <a:gd name="T156" fmla="*/ 433 h 433"/>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347" h="433">
                  <a:moveTo>
                    <a:pt x="24" y="0"/>
                  </a:moveTo>
                  <a:lnTo>
                    <a:pt x="24" y="0"/>
                  </a:lnTo>
                  <a:lnTo>
                    <a:pt x="16" y="0"/>
                  </a:lnTo>
                  <a:lnTo>
                    <a:pt x="8" y="3"/>
                  </a:lnTo>
                  <a:lnTo>
                    <a:pt x="3" y="7"/>
                  </a:lnTo>
                  <a:lnTo>
                    <a:pt x="0" y="14"/>
                  </a:lnTo>
                  <a:lnTo>
                    <a:pt x="0" y="23"/>
                  </a:lnTo>
                  <a:lnTo>
                    <a:pt x="1" y="30"/>
                  </a:lnTo>
                  <a:lnTo>
                    <a:pt x="7" y="36"/>
                  </a:lnTo>
                  <a:lnTo>
                    <a:pt x="14" y="40"/>
                  </a:lnTo>
                  <a:lnTo>
                    <a:pt x="18" y="42"/>
                  </a:lnTo>
                  <a:lnTo>
                    <a:pt x="29" y="45"/>
                  </a:lnTo>
                  <a:lnTo>
                    <a:pt x="42" y="51"/>
                  </a:lnTo>
                  <a:lnTo>
                    <a:pt x="59" y="58"/>
                  </a:lnTo>
                  <a:lnTo>
                    <a:pt x="79" y="68"/>
                  </a:lnTo>
                  <a:lnTo>
                    <a:pt x="101" y="81"/>
                  </a:lnTo>
                  <a:lnTo>
                    <a:pt x="125" y="97"/>
                  </a:lnTo>
                  <a:lnTo>
                    <a:pt x="150" y="115"/>
                  </a:lnTo>
                  <a:lnTo>
                    <a:pt x="174" y="138"/>
                  </a:lnTo>
                  <a:lnTo>
                    <a:pt x="200" y="164"/>
                  </a:lnTo>
                  <a:lnTo>
                    <a:pt x="223" y="195"/>
                  </a:lnTo>
                  <a:lnTo>
                    <a:pt x="246" y="229"/>
                  </a:lnTo>
                  <a:lnTo>
                    <a:pt x="266" y="268"/>
                  </a:lnTo>
                  <a:lnTo>
                    <a:pt x="284" y="313"/>
                  </a:lnTo>
                  <a:lnTo>
                    <a:pt x="296" y="360"/>
                  </a:lnTo>
                  <a:lnTo>
                    <a:pt x="307" y="415"/>
                  </a:lnTo>
                  <a:lnTo>
                    <a:pt x="309" y="422"/>
                  </a:lnTo>
                  <a:lnTo>
                    <a:pt x="314" y="428"/>
                  </a:lnTo>
                  <a:lnTo>
                    <a:pt x="321" y="433"/>
                  </a:lnTo>
                  <a:lnTo>
                    <a:pt x="330" y="433"/>
                  </a:lnTo>
                  <a:lnTo>
                    <a:pt x="337" y="430"/>
                  </a:lnTo>
                  <a:lnTo>
                    <a:pt x="343" y="425"/>
                  </a:lnTo>
                  <a:lnTo>
                    <a:pt x="347" y="418"/>
                  </a:lnTo>
                  <a:lnTo>
                    <a:pt x="347" y="409"/>
                  </a:lnTo>
                  <a:lnTo>
                    <a:pt x="337" y="350"/>
                  </a:lnTo>
                  <a:lnTo>
                    <a:pt x="321" y="297"/>
                  </a:lnTo>
                  <a:lnTo>
                    <a:pt x="302" y="248"/>
                  </a:lnTo>
                  <a:lnTo>
                    <a:pt x="279" y="206"/>
                  </a:lnTo>
                  <a:lnTo>
                    <a:pt x="255" y="167"/>
                  </a:lnTo>
                  <a:lnTo>
                    <a:pt x="227" y="134"/>
                  </a:lnTo>
                  <a:lnTo>
                    <a:pt x="199" y="105"/>
                  </a:lnTo>
                  <a:lnTo>
                    <a:pt x="171" y="81"/>
                  </a:lnTo>
                  <a:lnTo>
                    <a:pt x="144" y="61"/>
                  </a:lnTo>
                  <a:lnTo>
                    <a:pt x="116" y="43"/>
                  </a:lnTo>
                  <a:lnTo>
                    <a:pt x="92" y="29"/>
                  </a:lnTo>
                  <a:lnTo>
                    <a:pt x="70" y="17"/>
                  </a:lnTo>
                  <a:lnTo>
                    <a:pt x="52" y="10"/>
                  </a:lnTo>
                  <a:lnTo>
                    <a:pt x="37" y="4"/>
                  </a:lnTo>
                  <a:lnTo>
                    <a:pt x="29" y="2"/>
                  </a:lnTo>
                  <a:lnTo>
                    <a:pt x="2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506" name="Freeform 82"/>
            <p:cNvSpPr>
              <a:spLocks/>
            </p:cNvSpPr>
            <p:nvPr/>
          </p:nvSpPr>
          <p:spPr bwMode="auto">
            <a:xfrm>
              <a:off x="2351" y="461"/>
              <a:ext cx="69" cy="84"/>
            </a:xfrm>
            <a:custGeom>
              <a:avLst/>
              <a:gdLst>
                <a:gd name="T0" fmla="*/ 0 w 350"/>
                <a:gd name="T1" fmla="*/ 0 h 433"/>
                <a:gd name="T2" fmla="*/ 0 w 350"/>
                <a:gd name="T3" fmla="*/ 0 h 433"/>
                <a:gd name="T4" fmla="*/ 0 w 350"/>
                <a:gd name="T5" fmla="*/ 0 h 433"/>
                <a:gd name="T6" fmla="*/ 0 w 350"/>
                <a:gd name="T7" fmla="*/ 0 h 433"/>
                <a:gd name="T8" fmla="*/ 0 w 350"/>
                <a:gd name="T9" fmla="*/ 0 h 433"/>
                <a:gd name="T10" fmla="*/ 0 w 350"/>
                <a:gd name="T11" fmla="*/ 0 h 433"/>
                <a:gd name="T12" fmla="*/ 0 w 350"/>
                <a:gd name="T13" fmla="*/ 0 h 433"/>
                <a:gd name="T14" fmla="*/ 0 w 350"/>
                <a:gd name="T15" fmla="*/ 0 h 433"/>
                <a:gd name="T16" fmla="*/ 0 w 350"/>
                <a:gd name="T17" fmla="*/ 0 h 433"/>
                <a:gd name="T18" fmla="*/ 0 w 350"/>
                <a:gd name="T19" fmla="*/ 0 h 433"/>
                <a:gd name="T20" fmla="*/ 0 w 350"/>
                <a:gd name="T21" fmla="*/ 0 h 433"/>
                <a:gd name="T22" fmla="*/ 0 w 350"/>
                <a:gd name="T23" fmla="*/ 0 h 433"/>
                <a:gd name="T24" fmla="*/ 0 w 350"/>
                <a:gd name="T25" fmla="*/ 0 h 433"/>
                <a:gd name="T26" fmla="*/ 0 w 350"/>
                <a:gd name="T27" fmla="*/ 0 h 433"/>
                <a:gd name="T28" fmla="*/ 0 w 350"/>
                <a:gd name="T29" fmla="*/ 0 h 433"/>
                <a:gd name="T30" fmla="*/ 0 w 350"/>
                <a:gd name="T31" fmla="*/ 0 h 433"/>
                <a:gd name="T32" fmla="*/ 0 w 350"/>
                <a:gd name="T33" fmla="*/ 0 h 433"/>
                <a:gd name="T34" fmla="*/ 0 w 350"/>
                <a:gd name="T35" fmla="*/ 0 h 433"/>
                <a:gd name="T36" fmla="*/ 0 w 350"/>
                <a:gd name="T37" fmla="*/ 0 h 433"/>
                <a:gd name="T38" fmla="*/ 0 w 350"/>
                <a:gd name="T39" fmla="*/ 0 h 433"/>
                <a:gd name="T40" fmla="*/ 0 w 350"/>
                <a:gd name="T41" fmla="*/ 0 h 433"/>
                <a:gd name="T42" fmla="*/ 0 w 350"/>
                <a:gd name="T43" fmla="*/ 0 h 433"/>
                <a:gd name="T44" fmla="*/ 0 w 350"/>
                <a:gd name="T45" fmla="*/ 0 h 433"/>
                <a:gd name="T46" fmla="*/ 0 w 350"/>
                <a:gd name="T47" fmla="*/ 0 h 433"/>
                <a:gd name="T48" fmla="*/ 0 w 350"/>
                <a:gd name="T49" fmla="*/ 0 h 433"/>
                <a:gd name="T50" fmla="*/ 0 w 350"/>
                <a:gd name="T51" fmla="*/ 0 h 433"/>
                <a:gd name="T52" fmla="*/ 0 w 350"/>
                <a:gd name="T53" fmla="*/ 0 h 433"/>
                <a:gd name="T54" fmla="*/ 0 w 350"/>
                <a:gd name="T55" fmla="*/ 0 h 433"/>
                <a:gd name="T56" fmla="*/ 0 w 350"/>
                <a:gd name="T57" fmla="*/ 0 h 433"/>
                <a:gd name="T58" fmla="*/ 0 w 350"/>
                <a:gd name="T59" fmla="*/ 0 h 433"/>
                <a:gd name="T60" fmla="*/ 0 w 350"/>
                <a:gd name="T61" fmla="*/ 0 h 433"/>
                <a:gd name="T62" fmla="*/ 0 w 350"/>
                <a:gd name="T63" fmla="*/ 0 h 433"/>
                <a:gd name="T64" fmla="*/ 0 w 350"/>
                <a:gd name="T65" fmla="*/ 0 h 433"/>
                <a:gd name="T66" fmla="*/ 0 w 350"/>
                <a:gd name="T67" fmla="*/ 0 h 433"/>
                <a:gd name="T68" fmla="*/ 0 w 350"/>
                <a:gd name="T69" fmla="*/ 0 h 433"/>
                <a:gd name="T70" fmla="*/ 0 w 350"/>
                <a:gd name="T71" fmla="*/ 0 h 433"/>
                <a:gd name="T72" fmla="*/ 0 w 350"/>
                <a:gd name="T73" fmla="*/ 0 h 433"/>
                <a:gd name="T74" fmla="*/ 0 w 350"/>
                <a:gd name="T75" fmla="*/ 0 h 433"/>
                <a:gd name="T76" fmla="*/ 0 w 350"/>
                <a:gd name="T77" fmla="*/ 0 h 433"/>
                <a:gd name="T78" fmla="*/ 0 w 350"/>
                <a:gd name="T79" fmla="*/ 0 h 433"/>
                <a:gd name="T80" fmla="*/ 0 w 350"/>
                <a:gd name="T81" fmla="*/ 0 h 433"/>
                <a:gd name="T82" fmla="*/ 0 w 350"/>
                <a:gd name="T83" fmla="*/ 0 h 433"/>
                <a:gd name="T84" fmla="*/ 0 w 350"/>
                <a:gd name="T85" fmla="*/ 0 h 433"/>
                <a:gd name="T86" fmla="*/ 0 w 350"/>
                <a:gd name="T87" fmla="*/ 0 h 433"/>
                <a:gd name="T88" fmla="*/ 0 w 350"/>
                <a:gd name="T89" fmla="*/ 0 h 433"/>
                <a:gd name="T90" fmla="*/ 0 w 350"/>
                <a:gd name="T91" fmla="*/ 0 h 433"/>
                <a:gd name="T92" fmla="*/ 0 w 350"/>
                <a:gd name="T93" fmla="*/ 0 h 433"/>
                <a:gd name="T94" fmla="*/ 0 w 350"/>
                <a:gd name="T95" fmla="*/ 0 h 433"/>
                <a:gd name="T96" fmla="*/ 0 w 350"/>
                <a:gd name="T97" fmla="*/ 0 h 433"/>
                <a:gd name="T98" fmla="*/ 0 w 350"/>
                <a:gd name="T99" fmla="*/ 0 h 433"/>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350"/>
                <a:gd name="T151" fmla="*/ 0 h 433"/>
                <a:gd name="T152" fmla="*/ 350 w 350"/>
                <a:gd name="T153" fmla="*/ 433 h 433"/>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350" h="433">
                  <a:moveTo>
                    <a:pt x="336" y="40"/>
                  </a:moveTo>
                  <a:lnTo>
                    <a:pt x="343" y="36"/>
                  </a:lnTo>
                  <a:lnTo>
                    <a:pt x="349" y="30"/>
                  </a:lnTo>
                  <a:lnTo>
                    <a:pt x="350" y="23"/>
                  </a:lnTo>
                  <a:lnTo>
                    <a:pt x="350" y="14"/>
                  </a:lnTo>
                  <a:lnTo>
                    <a:pt x="346" y="7"/>
                  </a:lnTo>
                  <a:lnTo>
                    <a:pt x="340" y="3"/>
                  </a:lnTo>
                  <a:lnTo>
                    <a:pt x="333" y="0"/>
                  </a:lnTo>
                  <a:lnTo>
                    <a:pt x="326" y="0"/>
                  </a:lnTo>
                  <a:lnTo>
                    <a:pt x="322" y="2"/>
                  </a:lnTo>
                  <a:lnTo>
                    <a:pt x="313" y="4"/>
                  </a:lnTo>
                  <a:lnTo>
                    <a:pt x="299" y="10"/>
                  </a:lnTo>
                  <a:lnTo>
                    <a:pt x="280" y="17"/>
                  </a:lnTo>
                  <a:lnTo>
                    <a:pt x="258" y="29"/>
                  </a:lnTo>
                  <a:lnTo>
                    <a:pt x="234" y="43"/>
                  </a:lnTo>
                  <a:lnTo>
                    <a:pt x="206" y="61"/>
                  </a:lnTo>
                  <a:lnTo>
                    <a:pt x="179" y="81"/>
                  </a:lnTo>
                  <a:lnTo>
                    <a:pt x="150" y="105"/>
                  </a:lnTo>
                  <a:lnTo>
                    <a:pt x="121" y="134"/>
                  </a:lnTo>
                  <a:lnTo>
                    <a:pt x="94" y="167"/>
                  </a:lnTo>
                  <a:lnTo>
                    <a:pt x="70" y="206"/>
                  </a:lnTo>
                  <a:lnTo>
                    <a:pt x="46" y="248"/>
                  </a:lnTo>
                  <a:lnTo>
                    <a:pt x="26" y="297"/>
                  </a:lnTo>
                  <a:lnTo>
                    <a:pt x="10" y="350"/>
                  </a:lnTo>
                  <a:lnTo>
                    <a:pt x="0" y="409"/>
                  </a:lnTo>
                  <a:lnTo>
                    <a:pt x="0" y="418"/>
                  </a:lnTo>
                  <a:lnTo>
                    <a:pt x="5" y="425"/>
                  </a:lnTo>
                  <a:lnTo>
                    <a:pt x="10" y="430"/>
                  </a:lnTo>
                  <a:lnTo>
                    <a:pt x="19" y="433"/>
                  </a:lnTo>
                  <a:lnTo>
                    <a:pt x="26" y="433"/>
                  </a:lnTo>
                  <a:lnTo>
                    <a:pt x="34" y="428"/>
                  </a:lnTo>
                  <a:lnTo>
                    <a:pt x="39" y="422"/>
                  </a:lnTo>
                  <a:lnTo>
                    <a:pt x="42" y="415"/>
                  </a:lnTo>
                  <a:lnTo>
                    <a:pt x="51" y="360"/>
                  </a:lnTo>
                  <a:lnTo>
                    <a:pt x="65" y="313"/>
                  </a:lnTo>
                  <a:lnTo>
                    <a:pt x="83" y="268"/>
                  </a:lnTo>
                  <a:lnTo>
                    <a:pt x="103" y="229"/>
                  </a:lnTo>
                  <a:lnTo>
                    <a:pt x="124" y="195"/>
                  </a:lnTo>
                  <a:lnTo>
                    <a:pt x="149" y="164"/>
                  </a:lnTo>
                  <a:lnTo>
                    <a:pt x="175" y="138"/>
                  </a:lnTo>
                  <a:lnTo>
                    <a:pt x="199" y="115"/>
                  </a:lnTo>
                  <a:lnTo>
                    <a:pt x="225" y="97"/>
                  </a:lnTo>
                  <a:lnTo>
                    <a:pt x="248" y="81"/>
                  </a:lnTo>
                  <a:lnTo>
                    <a:pt x="271" y="68"/>
                  </a:lnTo>
                  <a:lnTo>
                    <a:pt x="291" y="58"/>
                  </a:lnTo>
                  <a:lnTo>
                    <a:pt x="309" y="51"/>
                  </a:lnTo>
                  <a:lnTo>
                    <a:pt x="322" y="45"/>
                  </a:lnTo>
                  <a:lnTo>
                    <a:pt x="332" y="42"/>
                  </a:lnTo>
                  <a:lnTo>
                    <a:pt x="336" y="4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507" name="Freeform 83"/>
            <p:cNvSpPr>
              <a:spLocks/>
            </p:cNvSpPr>
            <p:nvPr/>
          </p:nvSpPr>
          <p:spPr bwMode="auto">
            <a:xfrm>
              <a:off x="2406" y="461"/>
              <a:ext cx="30" cy="83"/>
            </a:xfrm>
            <a:custGeom>
              <a:avLst/>
              <a:gdLst>
                <a:gd name="T0" fmla="*/ 0 w 148"/>
                <a:gd name="T1" fmla="*/ 0 h 420"/>
                <a:gd name="T2" fmla="*/ 0 w 148"/>
                <a:gd name="T3" fmla="*/ 0 h 420"/>
                <a:gd name="T4" fmla="*/ 0 w 148"/>
                <a:gd name="T5" fmla="*/ 0 h 420"/>
                <a:gd name="T6" fmla="*/ 0 w 148"/>
                <a:gd name="T7" fmla="*/ 0 h 420"/>
                <a:gd name="T8" fmla="*/ 0 w 148"/>
                <a:gd name="T9" fmla="*/ 0 h 420"/>
                <a:gd name="T10" fmla="*/ 0 w 148"/>
                <a:gd name="T11" fmla="*/ 0 h 420"/>
                <a:gd name="T12" fmla="*/ 0 w 148"/>
                <a:gd name="T13" fmla="*/ 0 h 420"/>
                <a:gd name="T14" fmla="*/ 0 w 148"/>
                <a:gd name="T15" fmla="*/ 0 h 420"/>
                <a:gd name="T16" fmla="*/ 0 w 148"/>
                <a:gd name="T17" fmla="*/ 0 h 420"/>
                <a:gd name="T18" fmla="*/ 0 w 148"/>
                <a:gd name="T19" fmla="*/ 0 h 420"/>
                <a:gd name="T20" fmla="*/ 0 w 148"/>
                <a:gd name="T21" fmla="*/ 0 h 420"/>
                <a:gd name="T22" fmla="*/ 0 w 148"/>
                <a:gd name="T23" fmla="*/ 0 h 420"/>
                <a:gd name="T24" fmla="*/ 0 w 148"/>
                <a:gd name="T25" fmla="*/ 0 h 420"/>
                <a:gd name="T26" fmla="*/ 0 w 148"/>
                <a:gd name="T27" fmla="*/ 0 h 420"/>
                <a:gd name="T28" fmla="*/ 0 w 148"/>
                <a:gd name="T29" fmla="*/ 0 h 420"/>
                <a:gd name="T30" fmla="*/ 0 w 148"/>
                <a:gd name="T31" fmla="*/ 0 h 420"/>
                <a:gd name="T32" fmla="*/ 0 w 148"/>
                <a:gd name="T33" fmla="*/ 0 h 420"/>
                <a:gd name="T34" fmla="*/ 0 w 148"/>
                <a:gd name="T35" fmla="*/ 0 h 420"/>
                <a:gd name="T36" fmla="*/ 0 w 148"/>
                <a:gd name="T37" fmla="*/ 0 h 420"/>
                <a:gd name="T38" fmla="*/ 0 w 148"/>
                <a:gd name="T39" fmla="*/ 0 h 420"/>
                <a:gd name="T40" fmla="*/ 0 w 148"/>
                <a:gd name="T41" fmla="*/ 0 h 420"/>
                <a:gd name="T42" fmla="*/ 0 w 148"/>
                <a:gd name="T43" fmla="*/ 0 h 420"/>
                <a:gd name="T44" fmla="*/ 0 w 148"/>
                <a:gd name="T45" fmla="*/ 0 h 420"/>
                <a:gd name="T46" fmla="*/ 0 w 148"/>
                <a:gd name="T47" fmla="*/ 0 h 420"/>
                <a:gd name="T48" fmla="*/ 0 w 148"/>
                <a:gd name="T49" fmla="*/ 0 h 420"/>
                <a:gd name="T50" fmla="*/ 0 w 148"/>
                <a:gd name="T51" fmla="*/ 0 h 420"/>
                <a:gd name="T52" fmla="*/ 0 w 148"/>
                <a:gd name="T53" fmla="*/ 0 h 420"/>
                <a:gd name="T54" fmla="*/ 0 w 148"/>
                <a:gd name="T55" fmla="*/ 0 h 420"/>
                <a:gd name="T56" fmla="*/ 0 w 148"/>
                <a:gd name="T57" fmla="*/ 0 h 420"/>
                <a:gd name="T58" fmla="*/ 0 w 148"/>
                <a:gd name="T59" fmla="*/ 0 h 420"/>
                <a:gd name="T60" fmla="*/ 0 w 148"/>
                <a:gd name="T61" fmla="*/ 0 h 420"/>
                <a:gd name="T62" fmla="*/ 0 w 148"/>
                <a:gd name="T63" fmla="*/ 0 h 420"/>
                <a:gd name="T64" fmla="*/ 0 w 148"/>
                <a:gd name="T65" fmla="*/ 0 h 420"/>
                <a:gd name="T66" fmla="*/ 0 w 148"/>
                <a:gd name="T67" fmla="*/ 0 h 420"/>
                <a:gd name="T68" fmla="*/ 0 w 148"/>
                <a:gd name="T69" fmla="*/ 0 h 42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48"/>
                <a:gd name="T106" fmla="*/ 0 h 420"/>
                <a:gd name="T107" fmla="*/ 148 w 148"/>
                <a:gd name="T108" fmla="*/ 420 h 420"/>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48" h="420">
                  <a:moveTo>
                    <a:pt x="142" y="7"/>
                  </a:moveTo>
                  <a:lnTo>
                    <a:pt x="137" y="2"/>
                  </a:lnTo>
                  <a:lnTo>
                    <a:pt x="128" y="0"/>
                  </a:lnTo>
                  <a:lnTo>
                    <a:pt x="121" y="1"/>
                  </a:lnTo>
                  <a:lnTo>
                    <a:pt x="114" y="5"/>
                  </a:lnTo>
                  <a:lnTo>
                    <a:pt x="106" y="12"/>
                  </a:lnTo>
                  <a:lnTo>
                    <a:pt x="92" y="30"/>
                  </a:lnTo>
                  <a:lnTo>
                    <a:pt x="72" y="59"/>
                  </a:lnTo>
                  <a:lnTo>
                    <a:pt x="50" y="100"/>
                  </a:lnTo>
                  <a:lnTo>
                    <a:pt x="29" y="155"/>
                  </a:lnTo>
                  <a:lnTo>
                    <a:pt x="11" y="223"/>
                  </a:lnTo>
                  <a:lnTo>
                    <a:pt x="1" y="305"/>
                  </a:lnTo>
                  <a:lnTo>
                    <a:pt x="0" y="402"/>
                  </a:lnTo>
                  <a:lnTo>
                    <a:pt x="1" y="410"/>
                  </a:lnTo>
                  <a:lnTo>
                    <a:pt x="7" y="416"/>
                  </a:lnTo>
                  <a:lnTo>
                    <a:pt x="13" y="420"/>
                  </a:lnTo>
                  <a:lnTo>
                    <a:pt x="21" y="420"/>
                  </a:lnTo>
                  <a:lnTo>
                    <a:pt x="30" y="419"/>
                  </a:lnTo>
                  <a:lnTo>
                    <a:pt x="36" y="413"/>
                  </a:lnTo>
                  <a:lnTo>
                    <a:pt x="40" y="407"/>
                  </a:lnTo>
                  <a:lnTo>
                    <a:pt x="42" y="399"/>
                  </a:lnTo>
                  <a:lnTo>
                    <a:pt x="43" y="309"/>
                  </a:lnTo>
                  <a:lnTo>
                    <a:pt x="52" y="234"/>
                  </a:lnTo>
                  <a:lnTo>
                    <a:pt x="67" y="171"/>
                  </a:lnTo>
                  <a:lnTo>
                    <a:pt x="88" y="121"/>
                  </a:lnTo>
                  <a:lnTo>
                    <a:pt x="106" y="83"/>
                  </a:lnTo>
                  <a:lnTo>
                    <a:pt x="124" y="56"/>
                  </a:lnTo>
                  <a:lnTo>
                    <a:pt x="137" y="41"/>
                  </a:lnTo>
                  <a:lnTo>
                    <a:pt x="141" y="36"/>
                  </a:lnTo>
                  <a:lnTo>
                    <a:pt x="145" y="28"/>
                  </a:lnTo>
                  <a:lnTo>
                    <a:pt x="148" y="21"/>
                  </a:lnTo>
                  <a:lnTo>
                    <a:pt x="147" y="12"/>
                  </a:lnTo>
                  <a:lnTo>
                    <a:pt x="142"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508" name="Freeform 84"/>
            <p:cNvSpPr>
              <a:spLocks/>
            </p:cNvSpPr>
            <p:nvPr/>
          </p:nvSpPr>
          <p:spPr bwMode="auto">
            <a:xfrm>
              <a:off x="2444" y="461"/>
              <a:ext cx="30" cy="84"/>
            </a:xfrm>
            <a:custGeom>
              <a:avLst/>
              <a:gdLst>
                <a:gd name="T0" fmla="*/ 0 w 152"/>
                <a:gd name="T1" fmla="*/ 0 h 427"/>
                <a:gd name="T2" fmla="*/ 0 w 152"/>
                <a:gd name="T3" fmla="*/ 0 h 427"/>
                <a:gd name="T4" fmla="*/ 0 w 152"/>
                <a:gd name="T5" fmla="*/ 0 h 427"/>
                <a:gd name="T6" fmla="*/ 0 w 152"/>
                <a:gd name="T7" fmla="*/ 0 h 427"/>
                <a:gd name="T8" fmla="*/ 0 w 152"/>
                <a:gd name="T9" fmla="*/ 0 h 427"/>
                <a:gd name="T10" fmla="*/ 0 w 152"/>
                <a:gd name="T11" fmla="*/ 0 h 427"/>
                <a:gd name="T12" fmla="*/ 0 w 152"/>
                <a:gd name="T13" fmla="*/ 0 h 427"/>
                <a:gd name="T14" fmla="*/ 0 w 152"/>
                <a:gd name="T15" fmla="*/ 0 h 427"/>
                <a:gd name="T16" fmla="*/ 0 w 152"/>
                <a:gd name="T17" fmla="*/ 0 h 427"/>
                <a:gd name="T18" fmla="*/ 0 w 152"/>
                <a:gd name="T19" fmla="*/ 0 h 427"/>
                <a:gd name="T20" fmla="*/ 0 w 152"/>
                <a:gd name="T21" fmla="*/ 0 h 427"/>
                <a:gd name="T22" fmla="*/ 0 w 152"/>
                <a:gd name="T23" fmla="*/ 0 h 427"/>
                <a:gd name="T24" fmla="*/ 0 w 152"/>
                <a:gd name="T25" fmla="*/ 0 h 427"/>
                <a:gd name="T26" fmla="*/ 0 w 152"/>
                <a:gd name="T27" fmla="*/ 0 h 427"/>
                <a:gd name="T28" fmla="*/ 0 w 152"/>
                <a:gd name="T29" fmla="*/ 0 h 427"/>
                <a:gd name="T30" fmla="*/ 0 w 152"/>
                <a:gd name="T31" fmla="*/ 0 h 427"/>
                <a:gd name="T32" fmla="*/ 0 w 152"/>
                <a:gd name="T33" fmla="*/ 0 h 427"/>
                <a:gd name="T34" fmla="*/ 0 w 152"/>
                <a:gd name="T35" fmla="*/ 0 h 427"/>
                <a:gd name="T36" fmla="*/ 0 w 152"/>
                <a:gd name="T37" fmla="*/ 0 h 427"/>
                <a:gd name="T38" fmla="*/ 0 w 152"/>
                <a:gd name="T39" fmla="*/ 0 h 427"/>
                <a:gd name="T40" fmla="*/ 0 w 152"/>
                <a:gd name="T41" fmla="*/ 0 h 427"/>
                <a:gd name="T42" fmla="*/ 0 w 152"/>
                <a:gd name="T43" fmla="*/ 0 h 427"/>
                <a:gd name="T44" fmla="*/ 0 w 152"/>
                <a:gd name="T45" fmla="*/ 0 h 427"/>
                <a:gd name="T46" fmla="*/ 0 w 152"/>
                <a:gd name="T47" fmla="*/ 0 h 427"/>
                <a:gd name="T48" fmla="*/ 0 w 152"/>
                <a:gd name="T49" fmla="*/ 0 h 427"/>
                <a:gd name="T50" fmla="*/ 0 w 152"/>
                <a:gd name="T51" fmla="*/ 0 h 427"/>
                <a:gd name="T52" fmla="*/ 0 w 152"/>
                <a:gd name="T53" fmla="*/ 0 h 427"/>
                <a:gd name="T54" fmla="*/ 0 w 152"/>
                <a:gd name="T55" fmla="*/ 0 h 427"/>
                <a:gd name="T56" fmla="*/ 0 w 152"/>
                <a:gd name="T57" fmla="*/ 0 h 427"/>
                <a:gd name="T58" fmla="*/ 0 w 152"/>
                <a:gd name="T59" fmla="*/ 0 h 427"/>
                <a:gd name="T60" fmla="*/ 0 w 152"/>
                <a:gd name="T61" fmla="*/ 0 h 427"/>
                <a:gd name="T62" fmla="*/ 0 w 152"/>
                <a:gd name="T63" fmla="*/ 0 h 427"/>
                <a:gd name="T64" fmla="*/ 0 w 152"/>
                <a:gd name="T65" fmla="*/ 0 h 427"/>
                <a:gd name="T66" fmla="*/ 0 w 152"/>
                <a:gd name="T67" fmla="*/ 0 h 427"/>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52"/>
                <a:gd name="T103" fmla="*/ 0 h 427"/>
                <a:gd name="T104" fmla="*/ 152 w 152"/>
                <a:gd name="T105" fmla="*/ 427 h 427"/>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52" h="427">
                  <a:moveTo>
                    <a:pt x="33" y="4"/>
                  </a:moveTo>
                  <a:lnTo>
                    <a:pt x="26" y="0"/>
                  </a:lnTo>
                  <a:lnTo>
                    <a:pt x="19" y="0"/>
                  </a:lnTo>
                  <a:lnTo>
                    <a:pt x="10" y="1"/>
                  </a:lnTo>
                  <a:lnTo>
                    <a:pt x="5" y="7"/>
                  </a:lnTo>
                  <a:lnTo>
                    <a:pt x="0" y="14"/>
                  </a:lnTo>
                  <a:lnTo>
                    <a:pt x="0" y="22"/>
                  </a:lnTo>
                  <a:lnTo>
                    <a:pt x="2" y="30"/>
                  </a:lnTo>
                  <a:lnTo>
                    <a:pt x="8" y="36"/>
                  </a:lnTo>
                  <a:lnTo>
                    <a:pt x="15" y="43"/>
                  </a:lnTo>
                  <a:lnTo>
                    <a:pt x="29" y="59"/>
                  </a:lnTo>
                  <a:lnTo>
                    <a:pt x="49" y="86"/>
                  </a:lnTo>
                  <a:lnTo>
                    <a:pt x="71" y="125"/>
                  </a:lnTo>
                  <a:lnTo>
                    <a:pt x="90" y="176"/>
                  </a:lnTo>
                  <a:lnTo>
                    <a:pt x="104" y="238"/>
                  </a:lnTo>
                  <a:lnTo>
                    <a:pt x="111" y="314"/>
                  </a:lnTo>
                  <a:lnTo>
                    <a:pt x="105" y="404"/>
                  </a:lnTo>
                  <a:lnTo>
                    <a:pt x="105" y="412"/>
                  </a:lnTo>
                  <a:lnTo>
                    <a:pt x="110" y="419"/>
                  </a:lnTo>
                  <a:lnTo>
                    <a:pt x="116" y="424"/>
                  </a:lnTo>
                  <a:lnTo>
                    <a:pt x="123" y="427"/>
                  </a:lnTo>
                  <a:lnTo>
                    <a:pt x="131" y="427"/>
                  </a:lnTo>
                  <a:lnTo>
                    <a:pt x="139" y="422"/>
                  </a:lnTo>
                  <a:lnTo>
                    <a:pt x="143" y="417"/>
                  </a:lnTo>
                  <a:lnTo>
                    <a:pt x="146" y="409"/>
                  </a:lnTo>
                  <a:lnTo>
                    <a:pt x="152" y="311"/>
                  </a:lnTo>
                  <a:lnTo>
                    <a:pt x="144" y="228"/>
                  </a:lnTo>
                  <a:lnTo>
                    <a:pt x="129" y="159"/>
                  </a:lnTo>
                  <a:lnTo>
                    <a:pt x="105" y="102"/>
                  </a:lnTo>
                  <a:lnTo>
                    <a:pt x="81" y="60"/>
                  </a:lnTo>
                  <a:lnTo>
                    <a:pt x="59" y="30"/>
                  </a:lnTo>
                  <a:lnTo>
                    <a:pt x="42" y="11"/>
                  </a:lnTo>
                  <a:lnTo>
                    <a:pt x="33"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17415" name="AutoShape 85"/>
          <p:cNvSpPr>
            <a:spLocks noChangeArrowheads="1"/>
          </p:cNvSpPr>
          <p:nvPr/>
        </p:nvSpPr>
        <p:spPr bwMode="auto">
          <a:xfrm rot="2186541">
            <a:off x="7319963" y="1711325"/>
            <a:ext cx="722312" cy="723900"/>
          </a:xfrm>
          <a:prstGeom prst="star4">
            <a:avLst>
              <a:gd name="adj" fmla="val 14102"/>
            </a:avLst>
          </a:prstGeom>
          <a:solidFill>
            <a:schemeClr val="folHlink"/>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grpSp>
        <p:nvGrpSpPr>
          <p:cNvPr id="17416" name="Group 86"/>
          <p:cNvGrpSpPr>
            <a:grpSpLocks/>
          </p:cNvGrpSpPr>
          <p:nvPr/>
        </p:nvGrpSpPr>
        <p:grpSpPr bwMode="auto">
          <a:xfrm>
            <a:off x="6013450" y="3360738"/>
            <a:ext cx="1658938" cy="1222375"/>
            <a:chOff x="4254" y="451"/>
            <a:chExt cx="1058" cy="779"/>
          </a:xfrm>
        </p:grpSpPr>
        <p:sp>
          <p:nvSpPr>
            <p:cNvPr id="17464" name="Rectangle 87"/>
            <p:cNvSpPr>
              <a:spLocks noChangeArrowheads="1"/>
            </p:cNvSpPr>
            <p:nvPr/>
          </p:nvSpPr>
          <p:spPr bwMode="auto">
            <a:xfrm>
              <a:off x="4254" y="451"/>
              <a:ext cx="1058" cy="779"/>
            </a:xfrm>
            <a:prstGeom prst="rect">
              <a:avLst/>
            </a:prstGeom>
            <a:solidFill>
              <a:srgbClr val="B2B2B2"/>
            </a:solidFill>
            <a:ln w="12700" algn="ctr">
              <a:solidFill>
                <a:schemeClr val="bg1"/>
              </a:solidFill>
              <a:miter lim="800000"/>
              <a:headEnd/>
              <a:tailEnd/>
            </a:ln>
          </p:spPr>
          <p:txBody>
            <a:bodyPr lIns="0" tIns="0" rIns="0" bIns="0" anchor="ctr">
              <a:spAutoFit/>
            </a:bodyPr>
            <a:lstStyle/>
            <a:p>
              <a:endParaRPr lang="en-US"/>
            </a:p>
          </p:txBody>
        </p:sp>
        <p:sp>
          <p:nvSpPr>
            <p:cNvPr id="17465" name="Rectangle 88"/>
            <p:cNvSpPr>
              <a:spLocks noChangeArrowheads="1"/>
            </p:cNvSpPr>
            <p:nvPr/>
          </p:nvSpPr>
          <p:spPr bwMode="auto">
            <a:xfrm>
              <a:off x="4254" y="1018"/>
              <a:ext cx="1058" cy="212"/>
            </a:xfrm>
            <a:prstGeom prst="rect">
              <a:avLst/>
            </a:prstGeom>
            <a:solidFill>
              <a:srgbClr val="009900"/>
            </a:solidFill>
            <a:ln w="12700" algn="ctr">
              <a:solidFill>
                <a:schemeClr val="bg1"/>
              </a:solidFill>
              <a:miter lim="800000"/>
              <a:headEnd/>
              <a:tailEnd/>
            </a:ln>
          </p:spPr>
          <p:txBody>
            <a:bodyPr lIns="0" tIns="0" rIns="0" bIns="0" anchor="ctr">
              <a:spAutoFit/>
            </a:bodyPr>
            <a:lstStyle/>
            <a:p>
              <a:endParaRPr lang="en-US"/>
            </a:p>
          </p:txBody>
        </p:sp>
        <p:sp>
          <p:nvSpPr>
            <p:cNvPr id="17466" name="Freeform 89"/>
            <p:cNvSpPr>
              <a:spLocks/>
            </p:cNvSpPr>
            <p:nvPr/>
          </p:nvSpPr>
          <p:spPr bwMode="auto">
            <a:xfrm>
              <a:off x="4665" y="523"/>
              <a:ext cx="602" cy="659"/>
            </a:xfrm>
            <a:custGeom>
              <a:avLst/>
              <a:gdLst>
                <a:gd name="T0" fmla="*/ 7 w 1196"/>
                <a:gd name="T1" fmla="*/ 0 h 1311"/>
                <a:gd name="T2" fmla="*/ 7 w 1196"/>
                <a:gd name="T3" fmla="*/ 0 h 1311"/>
                <a:gd name="T4" fmla="*/ 6 w 1196"/>
                <a:gd name="T5" fmla="*/ 1 h 1311"/>
                <a:gd name="T6" fmla="*/ 6 w 1196"/>
                <a:gd name="T7" fmla="*/ 1 h 1311"/>
                <a:gd name="T8" fmla="*/ 4 w 1196"/>
                <a:gd name="T9" fmla="*/ 2 h 1311"/>
                <a:gd name="T10" fmla="*/ 4 w 1196"/>
                <a:gd name="T11" fmla="*/ 2 h 1311"/>
                <a:gd name="T12" fmla="*/ 3 w 1196"/>
                <a:gd name="T13" fmla="*/ 3 h 1311"/>
                <a:gd name="T14" fmla="*/ 0 w 1196"/>
                <a:gd name="T15" fmla="*/ 5 h 1311"/>
                <a:gd name="T16" fmla="*/ 1 w 1196"/>
                <a:gd name="T17" fmla="*/ 5 h 1311"/>
                <a:gd name="T18" fmla="*/ 1 w 1196"/>
                <a:gd name="T19" fmla="*/ 5 h 1311"/>
                <a:gd name="T20" fmla="*/ 1 w 1196"/>
                <a:gd name="T21" fmla="*/ 5 h 1311"/>
                <a:gd name="T22" fmla="*/ 1 w 1196"/>
                <a:gd name="T23" fmla="*/ 5 h 1311"/>
                <a:gd name="T24" fmla="*/ 1 w 1196"/>
                <a:gd name="T25" fmla="*/ 9 h 1311"/>
                <a:gd name="T26" fmla="*/ 5 w 1196"/>
                <a:gd name="T27" fmla="*/ 11 h 1311"/>
                <a:gd name="T28" fmla="*/ 5 w 1196"/>
                <a:gd name="T29" fmla="*/ 11 h 1311"/>
                <a:gd name="T30" fmla="*/ 7 w 1196"/>
                <a:gd name="T31" fmla="*/ 10 h 1311"/>
                <a:gd name="T32" fmla="*/ 7 w 1196"/>
                <a:gd name="T33" fmla="*/ 10 h 1311"/>
                <a:gd name="T34" fmla="*/ 9 w 1196"/>
                <a:gd name="T35" fmla="*/ 9 h 1311"/>
                <a:gd name="T36" fmla="*/ 9 w 1196"/>
                <a:gd name="T37" fmla="*/ 9 h 1311"/>
                <a:gd name="T38" fmla="*/ 10 w 1196"/>
                <a:gd name="T39" fmla="*/ 8 h 1311"/>
                <a:gd name="T40" fmla="*/ 10 w 1196"/>
                <a:gd name="T41" fmla="*/ 8 h 1311"/>
                <a:gd name="T42" fmla="*/ 10 w 1196"/>
                <a:gd name="T43" fmla="*/ 4 h 1311"/>
                <a:gd name="T44" fmla="*/ 10 w 1196"/>
                <a:gd name="T45" fmla="*/ 4 h 1311"/>
                <a:gd name="T46" fmla="*/ 10 w 1196"/>
                <a:gd name="T47" fmla="*/ 4 h 1311"/>
                <a:gd name="T48" fmla="*/ 10 w 1196"/>
                <a:gd name="T49" fmla="*/ 4 h 1311"/>
                <a:gd name="T50" fmla="*/ 7 w 1196"/>
                <a:gd name="T51" fmla="*/ 0 h 1311"/>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196"/>
                <a:gd name="T79" fmla="*/ 0 h 1311"/>
                <a:gd name="T80" fmla="*/ 1196 w 1196"/>
                <a:gd name="T81" fmla="*/ 1311 h 1311"/>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196" h="1311">
                  <a:moveTo>
                    <a:pt x="854" y="0"/>
                  </a:moveTo>
                  <a:lnTo>
                    <a:pt x="854" y="0"/>
                  </a:lnTo>
                  <a:lnTo>
                    <a:pt x="707" y="85"/>
                  </a:lnTo>
                  <a:lnTo>
                    <a:pt x="444" y="236"/>
                  </a:lnTo>
                  <a:lnTo>
                    <a:pt x="313" y="313"/>
                  </a:lnTo>
                  <a:lnTo>
                    <a:pt x="0" y="554"/>
                  </a:lnTo>
                  <a:lnTo>
                    <a:pt x="24" y="599"/>
                  </a:lnTo>
                  <a:lnTo>
                    <a:pt x="45" y="592"/>
                  </a:lnTo>
                  <a:lnTo>
                    <a:pt x="45" y="1131"/>
                  </a:lnTo>
                  <a:lnTo>
                    <a:pt x="617" y="1311"/>
                  </a:lnTo>
                  <a:lnTo>
                    <a:pt x="813" y="1199"/>
                  </a:lnTo>
                  <a:lnTo>
                    <a:pt x="1063" y="1055"/>
                  </a:lnTo>
                  <a:lnTo>
                    <a:pt x="1158" y="998"/>
                  </a:lnTo>
                  <a:lnTo>
                    <a:pt x="1158" y="504"/>
                  </a:lnTo>
                  <a:lnTo>
                    <a:pt x="1174" y="495"/>
                  </a:lnTo>
                  <a:lnTo>
                    <a:pt x="1196" y="466"/>
                  </a:lnTo>
                  <a:lnTo>
                    <a:pt x="85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67" name="Freeform 90"/>
            <p:cNvSpPr>
              <a:spLocks/>
            </p:cNvSpPr>
            <p:nvPr/>
          </p:nvSpPr>
          <p:spPr bwMode="auto">
            <a:xfrm>
              <a:off x="4698" y="811"/>
              <a:ext cx="277" cy="360"/>
            </a:xfrm>
            <a:custGeom>
              <a:avLst/>
              <a:gdLst>
                <a:gd name="T0" fmla="*/ 5 w 550"/>
                <a:gd name="T1" fmla="*/ 6 h 717"/>
                <a:gd name="T2" fmla="*/ 0 w 550"/>
                <a:gd name="T3" fmla="*/ 5 h 717"/>
                <a:gd name="T4" fmla="*/ 0 w 550"/>
                <a:gd name="T5" fmla="*/ 0 h 717"/>
                <a:gd name="T6" fmla="*/ 5 w 550"/>
                <a:gd name="T7" fmla="*/ 2 h 717"/>
                <a:gd name="T8" fmla="*/ 5 w 550"/>
                <a:gd name="T9" fmla="*/ 6 h 717"/>
                <a:gd name="T10" fmla="*/ 0 60000 65536"/>
                <a:gd name="T11" fmla="*/ 0 60000 65536"/>
                <a:gd name="T12" fmla="*/ 0 60000 65536"/>
                <a:gd name="T13" fmla="*/ 0 60000 65536"/>
                <a:gd name="T14" fmla="*/ 0 60000 65536"/>
                <a:gd name="T15" fmla="*/ 0 w 550"/>
                <a:gd name="T16" fmla="*/ 0 h 717"/>
                <a:gd name="T17" fmla="*/ 550 w 550"/>
                <a:gd name="T18" fmla="*/ 717 h 717"/>
              </a:gdLst>
              <a:ahLst/>
              <a:cxnLst>
                <a:cxn ang="T10">
                  <a:pos x="T0" y="T1"/>
                </a:cxn>
                <a:cxn ang="T11">
                  <a:pos x="T2" y="T3"/>
                </a:cxn>
                <a:cxn ang="T12">
                  <a:pos x="T4" y="T5"/>
                </a:cxn>
                <a:cxn ang="T13">
                  <a:pos x="T6" y="T7"/>
                </a:cxn>
                <a:cxn ang="T14">
                  <a:pos x="T8" y="T9"/>
                </a:cxn>
              </a:cxnLst>
              <a:rect l="T15" t="T16" r="T17" b="T18"/>
              <a:pathLst>
                <a:path w="550" h="717">
                  <a:moveTo>
                    <a:pt x="550" y="717"/>
                  </a:moveTo>
                  <a:lnTo>
                    <a:pt x="0" y="543"/>
                  </a:lnTo>
                  <a:lnTo>
                    <a:pt x="0" y="0"/>
                  </a:lnTo>
                  <a:lnTo>
                    <a:pt x="550" y="174"/>
                  </a:lnTo>
                  <a:lnTo>
                    <a:pt x="550" y="717"/>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68" name="Freeform 91"/>
            <p:cNvSpPr>
              <a:spLocks/>
            </p:cNvSpPr>
            <p:nvPr/>
          </p:nvSpPr>
          <p:spPr bwMode="auto">
            <a:xfrm>
              <a:off x="4978" y="743"/>
              <a:ext cx="263" cy="428"/>
            </a:xfrm>
            <a:custGeom>
              <a:avLst/>
              <a:gdLst>
                <a:gd name="T0" fmla="*/ 0 w 523"/>
                <a:gd name="T1" fmla="*/ 3 h 852"/>
                <a:gd name="T2" fmla="*/ 5 w 523"/>
                <a:gd name="T3" fmla="*/ 0 h 852"/>
                <a:gd name="T4" fmla="*/ 5 w 523"/>
                <a:gd name="T5" fmla="*/ 5 h 852"/>
                <a:gd name="T6" fmla="*/ 0 w 523"/>
                <a:gd name="T7" fmla="*/ 7 h 852"/>
                <a:gd name="T8" fmla="*/ 0 w 523"/>
                <a:gd name="T9" fmla="*/ 3 h 852"/>
                <a:gd name="T10" fmla="*/ 0 60000 65536"/>
                <a:gd name="T11" fmla="*/ 0 60000 65536"/>
                <a:gd name="T12" fmla="*/ 0 60000 65536"/>
                <a:gd name="T13" fmla="*/ 0 60000 65536"/>
                <a:gd name="T14" fmla="*/ 0 60000 65536"/>
                <a:gd name="T15" fmla="*/ 0 w 523"/>
                <a:gd name="T16" fmla="*/ 0 h 852"/>
                <a:gd name="T17" fmla="*/ 523 w 523"/>
                <a:gd name="T18" fmla="*/ 852 h 852"/>
              </a:gdLst>
              <a:ahLst/>
              <a:cxnLst>
                <a:cxn ang="T10">
                  <a:pos x="T0" y="T1"/>
                </a:cxn>
                <a:cxn ang="T11">
                  <a:pos x="T2" y="T3"/>
                </a:cxn>
                <a:cxn ang="T12">
                  <a:pos x="T4" y="T5"/>
                </a:cxn>
                <a:cxn ang="T13">
                  <a:pos x="T6" y="T7"/>
                </a:cxn>
                <a:cxn ang="T14">
                  <a:pos x="T8" y="T9"/>
                </a:cxn>
              </a:cxnLst>
              <a:rect l="T15" t="T16" r="T17" b="T18"/>
              <a:pathLst>
                <a:path w="523" h="852">
                  <a:moveTo>
                    <a:pt x="0" y="302"/>
                  </a:moveTo>
                  <a:lnTo>
                    <a:pt x="523" y="0"/>
                  </a:lnTo>
                  <a:lnTo>
                    <a:pt x="523" y="550"/>
                  </a:lnTo>
                  <a:lnTo>
                    <a:pt x="0" y="852"/>
                  </a:lnTo>
                  <a:lnTo>
                    <a:pt x="0" y="302"/>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69" name="Freeform 92"/>
            <p:cNvSpPr>
              <a:spLocks/>
            </p:cNvSpPr>
            <p:nvPr/>
          </p:nvSpPr>
          <p:spPr bwMode="auto">
            <a:xfrm>
              <a:off x="4683" y="699"/>
              <a:ext cx="153" cy="113"/>
            </a:xfrm>
            <a:custGeom>
              <a:avLst/>
              <a:gdLst>
                <a:gd name="T0" fmla="*/ 3 w 304"/>
                <a:gd name="T1" fmla="*/ 1 h 223"/>
                <a:gd name="T2" fmla="*/ 1 w 304"/>
                <a:gd name="T3" fmla="*/ 2 h 223"/>
                <a:gd name="T4" fmla="*/ 0 w 304"/>
                <a:gd name="T5" fmla="*/ 2 h 223"/>
                <a:gd name="T6" fmla="*/ 0 w 304"/>
                <a:gd name="T7" fmla="*/ 2 h 223"/>
                <a:gd name="T8" fmla="*/ 3 w 304"/>
                <a:gd name="T9" fmla="*/ 0 h 223"/>
                <a:gd name="T10" fmla="*/ 3 w 304"/>
                <a:gd name="T11" fmla="*/ 1 h 223"/>
                <a:gd name="T12" fmla="*/ 0 60000 65536"/>
                <a:gd name="T13" fmla="*/ 0 60000 65536"/>
                <a:gd name="T14" fmla="*/ 0 60000 65536"/>
                <a:gd name="T15" fmla="*/ 0 60000 65536"/>
                <a:gd name="T16" fmla="*/ 0 60000 65536"/>
                <a:gd name="T17" fmla="*/ 0 60000 65536"/>
                <a:gd name="T18" fmla="*/ 0 w 304"/>
                <a:gd name="T19" fmla="*/ 0 h 223"/>
                <a:gd name="T20" fmla="*/ 304 w 304"/>
                <a:gd name="T21" fmla="*/ 223 h 223"/>
              </a:gdLst>
              <a:ahLst/>
              <a:cxnLst>
                <a:cxn ang="T12">
                  <a:pos x="T0" y="T1"/>
                </a:cxn>
                <a:cxn ang="T13">
                  <a:pos x="T2" y="T3"/>
                </a:cxn>
                <a:cxn ang="T14">
                  <a:pos x="T4" y="T5"/>
                </a:cxn>
                <a:cxn ang="T15">
                  <a:pos x="T6" y="T7"/>
                </a:cxn>
                <a:cxn ang="T16">
                  <a:pos x="T8" y="T9"/>
                </a:cxn>
                <a:cxn ang="T17">
                  <a:pos x="T10" y="T11"/>
                </a:cxn>
              </a:cxnLst>
              <a:rect l="T18" t="T19" r="T20" b="T21"/>
              <a:pathLst>
                <a:path w="304" h="223">
                  <a:moveTo>
                    <a:pt x="304" y="18"/>
                  </a:moveTo>
                  <a:lnTo>
                    <a:pt x="29" y="214"/>
                  </a:lnTo>
                  <a:lnTo>
                    <a:pt x="0" y="223"/>
                  </a:lnTo>
                  <a:lnTo>
                    <a:pt x="0" y="208"/>
                  </a:lnTo>
                  <a:lnTo>
                    <a:pt x="295" y="0"/>
                  </a:lnTo>
                  <a:lnTo>
                    <a:pt x="304" y="18"/>
                  </a:lnTo>
                  <a:close/>
                </a:path>
              </a:pathLst>
            </a:custGeom>
            <a:solidFill>
              <a:srgbClr val="31190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70" name="Freeform 93"/>
            <p:cNvSpPr>
              <a:spLocks/>
            </p:cNvSpPr>
            <p:nvPr/>
          </p:nvSpPr>
          <p:spPr bwMode="auto">
            <a:xfrm>
              <a:off x="4698" y="705"/>
              <a:ext cx="277" cy="187"/>
            </a:xfrm>
            <a:custGeom>
              <a:avLst/>
              <a:gdLst>
                <a:gd name="T0" fmla="*/ 0 w 550"/>
                <a:gd name="T1" fmla="*/ 2 h 370"/>
                <a:gd name="T2" fmla="*/ 3 w 550"/>
                <a:gd name="T3" fmla="*/ 0 h 370"/>
                <a:gd name="T4" fmla="*/ 5 w 550"/>
                <a:gd name="T5" fmla="*/ 3 h 370"/>
                <a:gd name="T6" fmla="*/ 0 w 550"/>
                <a:gd name="T7" fmla="*/ 2 h 370"/>
                <a:gd name="T8" fmla="*/ 0 60000 65536"/>
                <a:gd name="T9" fmla="*/ 0 60000 65536"/>
                <a:gd name="T10" fmla="*/ 0 60000 65536"/>
                <a:gd name="T11" fmla="*/ 0 60000 65536"/>
                <a:gd name="T12" fmla="*/ 0 w 550"/>
                <a:gd name="T13" fmla="*/ 0 h 370"/>
                <a:gd name="T14" fmla="*/ 550 w 550"/>
                <a:gd name="T15" fmla="*/ 370 h 370"/>
              </a:gdLst>
              <a:ahLst/>
              <a:cxnLst>
                <a:cxn ang="T8">
                  <a:pos x="T0" y="T1"/>
                </a:cxn>
                <a:cxn ang="T9">
                  <a:pos x="T2" y="T3"/>
                </a:cxn>
                <a:cxn ang="T10">
                  <a:pos x="T4" y="T5"/>
                </a:cxn>
                <a:cxn ang="T11">
                  <a:pos x="T6" y="T7"/>
                </a:cxn>
              </a:cxnLst>
              <a:rect l="T12" t="T13" r="T14" b="T15"/>
              <a:pathLst>
                <a:path w="550" h="370">
                  <a:moveTo>
                    <a:pt x="0" y="196"/>
                  </a:moveTo>
                  <a:lnTo>
                    <a:pt x="275" y="0"/>
                  </a:lnTo>
                  <a:lnTo>
                    <a:pt x="550" y="370"/>
                  </a:lnTo>
                  <a:lnTo>
                    <a:pt x="0" y="196"/>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71" name="Freeform 94"/>
            <p:cNvSpPr>
              <a:spLocks/>
            </p:cNvSpPr>
            <p:nvPr/>
          </p:nvSpPr>
          <p:spPr bwMode="auto">
            <a:xfrm>
              <a:off x="4829" y="537"/>
              <a:ext cx="426" cy="379"/>
            </a:xfrm>
            <a:custGeom>
              <a:avLst/>
              <a:gdLst>
                <a:gd name="T0" fmla="*/ 7 w 846"/>
                <a:gd name="T1" fmla="*/ 4 h 753"/>
                <a:gd name="T2" fmla="*/ 5 w 846"/>
                <a:gd name="T3" fmla="*/ 0 h 753"/>
                <a:gd name="T4" fmla="*/ 0 w 846"/>
                <a:gd name="T5" fmla="*/ 3 h 753"/>
                <a:gd name="T6" fmla="*/ 0 w 846"/>
                <a:gd name="T7" fmla="*/ 3 h 753"/>
                <a:gd name="T8" fmla="*/ 3 w 846"/>
                <a:gd name="T9" fmla="*/ 6 h 753"/>
                <a:gd name="T10" fmla="*/ 7 w 846"/>
                <a:gd name="T11" fmla="*/ 4 h 753"/>
                <a:gd name="T12" fmla="*/ 7 w 846"/>
                <a:gd name="T13" fmla="*/ 4 h 753"/>
                <a:gd name="T14" fmla="*/ 0 60000 65536"/>
                <a:gd name="T15" fmla="*/ 0 60000 65536"/>
                <a:gd name="T16" fmla="*/ 0 60000 65536"/>
                <a:gd name="T17" fmla="*/ 0 60000 65536"/>
                <a:gd name="T18" fmla="*/ 0 60000 65536"/>
                <a:gd name="T19" fmla="*/ 0 60000 65536"/>
                <a:gd name="T20" fmla="*/ 0 60000 65536"/>
                <a:gd name="T21" fmla="*/ 0 w 846"/>
                <a:gd name="T22" fmla="*/ 0 h 753"/>
                <a:gd name="T23" fmla="*/ 846 w 846"/>
                <a:gd name="T24" fmla="*/ 753 h 75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46" h="753">
                  <a:moveTo>
                    <a:pt x="846" y="437"/>
                  </a:moveTo>
                  <a:lnTo>
                    <a:pt x="523" y="0"/>
                  </a:lnTo>
                  <a:lnTo>
                    <a:pt x="0" y="302"/>
                  </a:lnTo>
                  <a:lnTo>
                    <a:pt x="0" y="333"/>
                  </a:lnTo>
                  <a:lnTo>
                    <a:pt x="311" y="753"/>
                  </a:lnTo>
                  <a:lnTo>
                    <a:pt x="834" y="451"/>
                  </a:lnTo>
                  <a:lnTo>
                    <a:pt x="846" y="437"/>
                  </a:lnTo>
                  <a:close/>
                </a:path>
              </a:pathLst>
            </a:custGeom>
            <a:solidFill>
              <a:srgbClr val="009900"/>
            </a:solidFill>
            <a:ln w="12700" cap="flat" cmpd="sng">
              <a:solidFill>
                <a:schemeClr val="bg1"/>
              </a:solidFill>
              <a:prstDash val="solid"/>
              <a:round/>
              <a:headEnd type="none" w="med" len="med"/>
              <a:tailEnd type="none" w="med" len="med"/>
            </a:ln>
          </p:spPr>
          <p:txBody>
            <a:bodyPr wrap="none" lIns="0" tIns="0" rIns="0" bIns="0" anchor="ctr">
              <a:spAutoFit/>
            </a:bodyPr>
            <a:lstStyle/>
            <a:p>
              <a:endParaRPr lang="en-US"/>
            </a:p>
          </p:txBody>
        </p:sp>
        <p:sp>
          <p:nvSpPr>
            <p:cNvPr id="17472" name="Freeform 95"/>
            <p:cNvSpPr>
              <a:spLocks/>
            </p:cNvSpPr>
            <p:nvPr/>
          </p:nvSpPr>
          <p:spPr bwMode="auto">
            <a:xfrm>
              <a:off x="4829" y="537"/>
              <a:ext cx="426" cy="372"/>
            </a:xfrm>
            <a:custGeom>
              <a:avLst/>
              <a:gdLst>
                <a:gd name="T0" fmla="*/ 0 w 846"/>
                <a:gd name="T1" fmla="*/ 3 h 739"/>
                <a:gd name="T2" fmla="*/ 5 w 846"/>
                <a:gd name="T3" fmla="*/ 0 h 739"/>
                <a:gd name="T4" fmla="*/ 7 w 846"/>
                <a:gd name="T5" fmla="*/ 4 h 739"/>
                <a:gd name="T6" fmla="*/ 3 w 846"/>
                <a:gd name="T7" fmla="*/ 6 h 739"/>
                <a:gd name="T8" fmla="*/ 0 w 846"/>
                <a:gd name="T9" fmla="*/ 3 h 739"/>
                <a:gd name="T10" fmla="*/ 0 60000 65536"/>
                <a:gd name="T11" fmla="*/ 0 60000 65536"/>
                <a:gd name="T12" fmla="*/ 0 60000 65536"/>
                <a:gd name="T13" fmla="*/ 0 60000 65536"/>
                <a:gd name="T14" fmla="*/ 0 60000 65536"/>
                <a:gd name="T15" fmla="*/ 0 w 846"/>
                <a:gd name="T16" fmla="*/ 0 h 739"/>
                <a:gd name="T17" fmla="*/ 846 w 846"/>
                <a:gd name="T18" fmla="*/ 739 h 739"/>
              </a:gdLst>
              <a:ahLst/>
              <a:cxnLst>
                <a:cxn ang="T10">
                  <a:pos x="T0" y="T1"/>
                </a:cxn>
                <a:cxn ang="T11">
                  <a:pos x="T2" y="T3"/>
                </a:cxn>
                <a:cxn ang="T12">
                  <a:pos x="T4" y="T5"/>
                </a:cxn>
                <a:cxn ang="T13">
                  <a:pos x="T6" y="T7"/>
                </a:cxn>
                <a:cxn ang="T14">
                  <a:pos x="T8" y="T9"/>
                </a:cxn>
              </a:cxnLst>
              <a:rect l="T15" t="T16" r="T17" b="T18"/>
              <a:pathLst>
                <a:path w="846" h="739">
                  <a:moveTo>
                    <a:pt x="0" y="302"/>
                  </a:moveTo>
                  <a:lnTo>
                    <a:pt x="523" y="0"/>
                  </a:lnTo>
                  <a:lnTo>
                    <a:pt x="846" y="437"/>
                  </a:lnTo>
                  <a:lnTo>
                    <a:pt x="323" y="739"/>
                  </a:lnTo>
                  <a:lnTo>
                    <a:pt x="0" y="302"/>
                  </a:lnTo>
                  <a:close/>
                </a:path>
              </a:pathLst>
            </a:custGeom>
            <a:solidFill>
              <a:srgbClr val="009900"/>
            </a:solidFill>
            <a:ln w="12700" cap="flat" cmpd="sng">
              <a:solidFill>
                <a:schemeClr val="bg1"/>
              </a:solidFill>
              <a:prstDash val="solid"/>
              <a:round/>
              <a:headEnd type="none" w="med" len="med"/>
              <a:tailEnd type="none" w="med" len="med"/>
            </a:ln>
          </p:spPr>
          <p:txBody>
            <a:bodyPr wrap="none" lIns="0" tIns="0" rIns="0" bIns="0" anchor="ctr">
              <a:spAutoFit/>
            </a:bodyPr>
            <a:lstStyle/>
            <a:p>
              <a:endParaRPr lang="en-US"/>
            </a:p>
          </p:txBody>
        </p:sp>
        <p:sp>
          <p:nvSpPr>
            <p:cNvPr id="17473" name="Freeform 96"/>
            <p:cNvSpPr>
              <a:spLocks/>
            </p:cNvSpPr>
            <p:nvPr/>
          </p:nvSpPr>
          <p:spPr bwMode="auto">
            <a:xfrm>
              <a:off x="4986" y="757"/>
              <a:ext cx="269" cy="159"/>
            </a:xfrm>
            <a:custGeom>
              <a:avLst/>
              <a:gdLst>
                <a:gd name="T0" fmla="*/ 0 w 535"/>
                <a:gd name="T1" fmla="*/ 3 h 316"/>
                <a:gd name="T2" fmla="*/ 1 w 535"/>
                <a:gd name="T3" fmla="*/ 3 h 316"/>
                <a:gd name="T4" fmla="*/ 5 w 535"/>
                <a:gd name="T5" fmla="*/ 0 h 316"/>
                <a:gd name="T6" fmla="*/ 5 w 535"/>
                <a:gd name="T7" fmla="*/ 1 h 316"/>
                <a:gd name="T8" fmla="*/ 0 w 535"/>
                <a:gd name="T9" fmla="*/ 3 h 316"/>
                <a:gd name="T10" fmla="*/ 0 60000 65536"/>
                <a:gd name="T11" fmla="*/ 0 60000 65536"/>
                <a:gd name="T12" fmla="*/ 0 60000 65536"/>
                <a:gd name="T13" fmla="*/ 0 60000 65536"/>
                <a:gd name="T14" fmla="*/ 0 60000 65536"/>
                <a:gd name="T15" fmla="*/ 0 w 535"/>
                <a:gd name="T16" fmla="*/ 0 h 316"/>
                <a:gd name="T17" fmla="*/ 535 w 535"/>
                <a:gd name="T18" fmla="*/ 316 h 316"/>
              </a:gdLst>
              <a:ahLst/>
              <a:cxnLst>
                <a:cxn ang="T10">
                  <a:pos x="T0" y="T1"/>
                </a:cxn>
                <a:cxn ang="T11">
                  <a:pos x="T2" y="T3"/>
                </a:cxn>
                <a:cxn ang="T12">
                  <a:pos x="T4" y="T5"/>
                </a:cxn>
                <a:cxn ang="T13">
                  <a:pos x="T6" y="T7"/>
                </a:cxn>
                <a:cxn ang="T14">
                  <a:pos x="T8" y="T9"/>
                </a:cxn>
              </a:cxnLst>
              <a:rect l="T15" t="T16" r="T17" b="T18"/>
              <a:pathLst>
                <a:path w="535" h="316">
                  <a:moveTo>
                    <a:pt x="0" y="316"/>
                  </a:moveTo>
                  <a:lnTo>
                    <a:pt x="12" y="302"/>
                  </a:lnTo>
                  <a:lnTo>
                    <a:pt x="535" y="0"/>
                  </a:lnTo>
                  <a:lnTo>
                    <a:pt x="523" y="14"/>
                  </a:lnTo>
                  <a:lnTo>
                    <a:pt x="0" y="316"/>
                  </a:lnTo>
                  <a:close/>
                </a:path>
              </a:pathLst>
            </a:custGeom>
            <a:solidFill>
              <a:srgbClr val="00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74" name="Freeform 97"/>
            <p:cNvSpPr>
              <a:spLocks/>
            </p:cNvSpPr>
            <p:nvPr/>
          </p:nvSpPr>
          <p:spPr bwMode="auto">
            <a:xfrm>
              <a:off x="4679" y="689"/>
              <a:ext cx="150" cy="123"/>
            </a:xfrm>
            <a:custGeom>
              <a:avLst/>
              <a:gdLst>
                <a:gd name="T0" fmla="*/ 3 w 299"/>
                <a:gd name="T1" fmla="*/ 1 h 243"/>
                <a:gd name="T2" fmla="*/ 1 w 299"/>
                <a:gd name="T3" fmla="*/ 2 h 243"/>
                <a:gd name="T4" fmla="*/ 0 w 299"/>
                <a:gd name="T5" fmla="*/ 2 h 243"/>
                <a:gd name="T6" fmla="*/ 3 w 299"/>
                <a:gd name="T7" fmla="*/ 0 h 243"/>
                <a:gd name="T8" fmla="*/ 3 w 299"/>
                <a:gd name="T9" fmla="*/ 1 h 243"/>
                <a:gd name="T10" fmla="*/ 0 60000 65536"/>
                <a:gd name="T11" fmla="*/ 0 60000 65536"/>
                <a:gd name="T12" fmla="*/ 0 60000 65536"/>
                <a:gd name="T13" fmla="*/ 0 60000 65536"/>
                <a:gd name="T14" fmla="*/ 0 60000 65536"/>
                <a:gd name="T15" fmla="*/ 0 w 299"/>
                <a:gd name="T16" fmla="*/ 0 h 243"/>
                <a:gd name="T17" fmla="*/ 299 w 299"/>
                <a:gd name="T18" fmla="*/ 243 h 243"/>
              </a:gdLst>
              <a:ahLst/>
              <a:cxnLst>
                <a:cxn ang="T10">
                  <a:pos x="T0" y="T1"/>
                </a:cxn>
                <a:cxn ang="T11">
                  <a:pos x="T2" y="T3"/>
                </a:cxn>
                <a:cxn ang="T12">
                  <a:pos x="T4" y="T5"/>
                </a:cxn>
                <a:cxn ang="T13">
                  <a:pos x="T6" y="T7"/>
                </a:cxn>
                <a:cxn ang="T14">
                  <a:pos x="T8" y="T9"/>
                </a:cxn>
              </a:cxnLst>
              <a:rect l="T15" t="T16" r="T17" b="T18"/>
              <a:pathLst>
                <a:path w="299" h="243">
                  <a:moveTo>
                    <a:pt x="299" y="31"/>
                  </a:moveTo>
                  <a:lnTo>
                    <a:pt x="9" y="243"/>
                  </a:lnTo>
                  <a:lnTo>
                    <a:pt x="0" y="228"/>
                  </a:lnTo>
                  <a:lnTo>
                    <a:pt x="299" y="0"/>
                  </a:lnTo>
                  <a:lnTo>
                    <a:pt x="299" y="31"/>
                  </a:lnTo>
                  <a:close/>
                </a:path>
              </a:pathLst>
            </a:custGeom>
            <a:solidFill>
              <a:srgbClr val="009900"/>
            </a:solidFill>
            <a:ln w="12700" cap="flat" cmpd="sng">
              <a:solidFill>
                <a:schemeClr val="bg1"/>
              </a:solidFill>
              <a:prstDash val="solid"/>
              <a:round/>
              <a:headEnd type="none" w="med" len="med"/>
              <a:tailEnd type="none" w="med" len="med"/>
            </a:ln>
          </p:spPr>
          <p:txBody>
            <a:bodyPr lIns="0" tIns="0" rIns="0" bIns="0" anchor="ctr">
              <a:spAutoFit/>
            </a:bodyPr>
            <a:lstStyle/>
            <a:p>
              <a:endParaRPr lang="en-US"/>
            </a:p>
          </p:txBody>
        </p:sp>
        <p:sp>
          <p:nvSpPr>
            <p:cNvPr id="17475" name="AutoShape 98"/>
            <p:cNvSpPr>
              <a:spLocks noChangeArrowheads="1"/>
            </p:cNvSpPr>
            <p:nvPr/>
          </p:nvSpPr>
          <p:spPr bwMode="auto">
            <a:xfrm rot="938776" flipH="1">
              <a:off x="4750" y="902"/>
              <a:ext cx="142" cy="132"/>
            </a:xfrm>
            <a:prstGeom prst="parallelogram">
              <a:avLst>
                <a:gd name="adj" fmla="val 26894"/>
              </a:avLst>
            </a:prstGeom>
            <a:solidFill>
              <a:schemeClr val="hlink"/>
            </a:solidFill>
            <a:ln w="12700" algn="ctr">
              <a:solidFill>
                <a:schemeClr val="bg1"/>
              </a:solidFill>
              <a:miter lim="800000"/>
              <a:headEnd/>
              <a:tailEnd/>
            </a:ln>
          </p:spPr>
          <p:txBody>
            <a:bodyPr lIns="0" tIns="0" rIns="0" bIns="0" anchor="ctr">
              <a:spAutoFit/>
            </a:bodyPr>
            <a:lstStyle/>
            <a:p>
              <a:endParaRPr lang="en-US"/>
            </a:p>
          </p:txBody>
        </p:sp>
        <p:sp>
          <p:nvSpPr>
            <p:cNvPr id="17476" name="AutoShape 99"/>
            <p:cNvSpPr>
              <a:spLocks noChangeArrowheads="1"/>
            </p:cNvSpPr>
            <p:nvPr/>
          </p:nvSpPr>
          <p:spPr bwMode="auto">
            <a:xfrm rot="-1761107">
              <a:off x="5020" y="906"/>
              <a:ext cx="205" cy="174"/>
            </a:xfrm>
            <a:prstGeom prst="parallelogram">
              <a:avLst>
                <a:gd name="adj" fmla="val 53874"/>
              </a:avLst>
            </a:prstGeom>
            <a:solidFill>
              <a:schemeClr val="hlink"/>
            </a:solidFill>
            <a:ln w="12700" algn="ctr">
              <a:solidFill>
                <a:schemeClr val="bg1"/>
              </a:solidFill>
              <a:miter lim="800000"/>
              <a:headEnd/>
              <a:tailEnd/>
            </a:ln>
          </p:spPr>
          <p:txBody>
            <a:bodyPr lIns="0" tIns="0" rIns="0" bIns="0" anchor="ctr">
              <a:spAutoFit/>
            </a:bodyPr>
            <a:lstStyle/>
            <a:p>
              <a:endParaRPr lang="en-US"/>
            </a:p>
          </p:txBody>
        </p:sp>
        <p:sp>
          <p:nvSpPr>
            <p:cNvPr id="17477" name="AutoShape 100"/>
            <p:cNvSpPr>
              <a:spLocks noChangeArrowheads="1"/>
            </p:cNvSpPr>
            <p:nvPr/>
          </p:nvSpPr>
          <p:spPr bwMode="auto">
            <a:xfrm rot="2681173">
              <a:off x="4500" y="642"/>
              <a:ext cx="399" cy="409"/>
            </a:xfrm>
            <a:prstGeom prst="irregularSeal2">
              <a:avLst/>
            </a:prstGeom>
            <a:gradFill rotWithShape="1">
              <a:gsLst>
                <a:gs pos="0">
                  <a:srgbClr val="FFFF66"/>
                </a:gs>
                <a:gs pos="100000">
                  <a:srgbClr val="FF0000"/>
                </a:gs>
              </a:gsLst>
              <a:path path="shape">
                <a:fillToRect l="50000" t="50000" r="50000" b="50000"/>
              </a:path>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endParaRPr lang="en-US"/>
            </a:p>
          </p:txBody>
        </p:sp>
        <p:sp>
          <p:nvSpPr>
            <p:cNvPr id="17478" name="AutoShape 101"/>
            <p:cNvSpPr>
              <a:spLocks noChangeArrowheads="1"/>
            </p:cNvSpPr>
            <p:nvPr/>
          </p:nvSpPr>
          <p:spPr bwMode="auto">
            <a:xfrm>
              <a:off x="4270" y="465"/>
              <a:ext cx="449" cy="415"/>
            </a:xfrm>
            <a:prstGeom prst="lightningBolt">
              <a:avLst/>
            </a:prstGeom>
            <a:solidFill>
              <a:schemeClr val="folHlink"/>
            </a:solidFill>
            <a:ln w="12700" algn="ctr">
              <a:solidFill>
                <a:schemeClr val="bg1"/>
              </a:solidFill>
              <a:miter lim="800000"/>
              <a:headEnd/>
              <a:tailEnd/>
            </a:ln>
          </p:spPr>
          <p:txBody>
            <a:bodyPr wrap="none" lIns="0" tIns="0" rIns="0" bIns="0" anchor="ctr">
              <a:spAutoFit/>
            </a:bodyPr>
            <a:lstStyle/>
            <a:p>
              <a:endParaRPr lang="en-US"/>
            </a:p>
          </p:txBody>
        </p:sp>
      </p:grpSp>
      <p:sp>
        <p:nvSpPr>
          <p:cNvPr id="17417" name="Text Box 102"/>
          <p:cNvSpPr txBox="1">
            <a:spLocks noChangeArrowheads="1"/>
          </p:cNvSpPr>
          <p:nvPr/>
        </p:nvSpPr>
        <p:spPr bwMode="auto">
          <a:xfrm>
            <a:off x="7731125" y="828675"/>
            <a:ext cx="841375"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2000" b="1"/>
              <a:t>new</a:t>
            </a:r>
            <a:br>
              <a:rPr lang="en-US" sz="2000" b="1"/>
            </a:br>
            <a:r>
              <a:rPr lang="en-US" sz="2000" b="1"/>
              <a:t>auto</a:t>
            </a:r>
            <a:br>
              <a:rPr lang="en-US" sz="2000" b="1"/>
            </a:br>
            <a:r>
              <a:rPr lang="en-US" sz="2000" b="1"/>
              <a:t>claim</a:t>
            </a:r>
          </a:p>
        </p:txBody>
      </p:sp>
      <p:sp>
        <p:nvSpPr>
          <p:cNvPr id="17418" name="Text Box 103"/>
          <p:cNvSpPr txBox="1">
            <a:spLocks noChangeArrowheads="1"/>
          </p:cNvSpPr>
          <p:nvPr/>
        </p:nvSpPr>
        <p:spPr bwMode="auto">
          <a:xfrm>
            <a:off x="7731125" y="2168525"/>
            <a:ext cx="841375"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2000" b="1"/>
              <a:t>new</a:t>
            </a:r>
            <a:br>
              <a:rPr lang="en-US" sz="2000" b="1"/>
            </a:br>
            <a:r>
              <a:rPr lang="en-US" sz="2000" b="1"/>
              <a:t>WC</a:t>
            </a:r>
            <a:br>
              <a:rPr lang="en-US" sz="2000" b="1"/>
            </a:br>
            <a:r>
              <a:rPr lang="en-US" sz="2000" b="1"/>
              <a:t>claim</a:t>
            </a:r>
          </a:p>
        </p:txBody>
      </p:sp>
      <p:sp>
        <p:nvSpPr>
          <p:cNvPr id="17419" name="Text Box 104"/>
          <p:cNvSpPr txBox="1">
            <a:spLocks noChangeArrowheads="1"/>
          </p:cNvSpPr>
          <p:nvPr/>
        </p:nvSpPr>
        <p:spPr bwMode="auto">
          <a:xfrm>
            <a:off x="7746009" y="3545975"/>
            <a:ext cx="11938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2000" b="1" dirty="0"/>
              <a:t>new</a:t>
            </a:r>
            <a:br>
              <a:rPr lang="en-US" sz="2000" b="1" dirty="0"/>
            </a:br>
            <a:r>
              <a:rPr lang="en-US" sz="2000" b="1" dirty="0"/>
              <a:t>property</a:t>
            </a:r>
            <a:br>
              <a:rPr lang="en-US" sz="2000" b="1" dirty="0"/>
            </a:br>
            <a:r>
              <a:rPr lang="en-US" sz="2000" b="1" dirty="0"/>
              <a:t>claim</a:t>
            </a:r>
          </a:p>
        </p:txBody>
      </p:sp>
      <p:sp>
        <p:nvSpPr>
          <p:cNvPr id="17420" name="AutoShape 105"/>
          <p:cNvSpPr>
            <a:spLocks noChangeArrowheads="1"/>
          </p:cNvSpPr>
          <p:nvPr/>
        </p:nvSpPr>
        <p:spPr bwMode="auto">
          <a:xfrm rot="2186541">
            <a:off x="7307263" y="3090863"/>
            <a:ext cx="722312" cy="723900"/>
          </a:xfrm>
          <a:prstGeom prst="star4">
            <a:avLst>
              <a:gd name="adj" fmla="val 14102"/>
            </a:avLst>
          </a:prstGeom>
          <a:solidFill>
            <a:schemeClr val="folHlink"/>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grpSp>
        <p:nvGrpSpPr>
          <p:cNvPr id="17421" name="Group 106"/>
          <p:cNvGrpSpPr>
            <a:grpSpLocks/>
          </p:cNvGrpSpPr>
          <p:nvPr/>
        </p:nvGrpSpPr>
        <p:grpSpPr bwMode="auto">
          <a:xfrm>
            <a:off x="1882514" y="976121"/>
            <a:ext cx="2992699" cy="2381442"/>
            <a:chOff x="4093" y="2986"/>
            <a:chExt cx="1337" cy="1074"/>
          </a:xfrm>
        </p:grpSpPr>
        <p:sp>
          <p:nvSpPr>
            <p:cNvPr id="17425" name="Rectangle 107"/>
            <p:cNvSpPr>
              <a:spLocks noChangeArrowheads="1"/>
            </p:cNvSpPr>
            <p:nvPr/>
          </p:nvSpPr>
          <p:spPr bwMode="auto">
            <a:xfrm>
              <a:off x="4093" y="2986"/>
              <a:ext cx="1337" cy="1074"/>
            </a:xfrm>
            <a:prstGeom prst="rect">
              <a:avLst/>
            </a:prstGeom>
            <a:solidFill>
              <a:schemeClr val="tx1"/>
            </a:solidFill>
            <a:ln w="19050" algn="ctr">
              <a:solidFill>
                <a:schemeClr val="bg1"/>
              </a:solidFill>
              <a:miter lim="800000"/>
              <a:headEnd/>
              <a:tailEnd/>
            </a:ln>
          </p:spPr>
          <p:txBody>
            <a:bodyPr wrap="square" lIns="0" tIns="0" rIns="0" bIns="0" anchor="ctr">
              <a:spAutoFit/>
            </a:bodyPr>
            <a:lstStyle/>
            <a:p>
              <a:endParaRPr lang="en-US"/>
            </a:p>
          </p:txBody>
        </p:sp>
        <p:grpSp>
          <p:nvGrpSpPr>
            <p:cNvPr id="17426" name="Group 108"/>
            <p:cNvGrpSpPr>
              <a:grpSpLocks/>
            </p:cNvGrpSpPr>
            <p:nvPr/>
          </p:nvGrpSpPr>
          <p:grpSpPr bwMode="auto">
            <a:xfrm>
              <a:off x="4765" y="3473"/>
              <a:ext cx="584" cy="539"/>
              <a:chOff x="2371" y="1333"/>
              <a:chExt cx="1641" cy="1516"/>
            </a:xfrm>
          </p:grpSpPr>
          <p:sp>
            <p:nvSpPr>
              <p:cNvPr id="17454" name="Freeform 109"/>
              <p:cNvSpPr>
                <a:spLocks/>
              </p:cNvSpPr>
              <p:nvPr/>
            </p:nvSpPr>
            <p:spPr bwMode="auto">
              <a:xfrm>
                <a:off x="2517" y="1333"/>
                <a:ext cx="1" cy="1"/>
              </a:xfrm>
              <a:custGeom>
                <a:avLst/>
                <a:gdLst>
                  <a:gd name="T0" fmla="*/ 0 w 1"/>
                  <a:gd name="T1" fmla="*/ 0 h 1"/>
                  <a:gd name="T2" fmla="*/ 0 w 1"/>
                  <a:gd name="T3" fmla="*/ 0 h 1"/>
                  <a:gd name="T4" fmla="*/ 0 w 1"/>
                  <a:gd name="T5" fmla="*/ 0 h 1"/>
                  <a:gd name="T6" fmla="*/ 0 60000 65536"/>
                  <a:gd name="T7" fmla="*/ 0 60000 65536"/>
                  <a:gd name="T8" fmla="*/ 0 60000 65536"/>
                  <a:gd name="T9" fmla="*/ 0 w 1"/>
                  <a:gd name="T10" fmla="*/ 0 h 1"/>
                  <a:gd name="T11" fmla="*/ 1 w 1"/>
                  <a:gd name="T12" fmla="*/ 1 h 1"/>
                </a:gdLst>
                <a:ahLst/>
                <a:cxnLst>
                  <a:cxn ang="T6">
                    <a:pos x="T0" y="T1"/>
                  </a:cxn>
                  <a:cxn ang="T7">
                    <a:pos x="T2" y="T3"/>
                  </a:cxn>
                  <a:cxn ang="T8">
                    <a:pos x="T4" y="T5"/>
                  </a:cxn>
                </a:cxnLst>
                <a:rect l="T9" t="T10" r="T11" b="T12"/>
                <a:pathLst>
                  <a:path w="1" h="1">
                    <a:moveTo>
                      <a:pt x="0" y="0"/>
                    </a:moveTo>
                    <a:lnTo>
                      <a:pt x="0" y="0"/>
                    </a:lnTo>
                    <a:close/>
                  </a:path>
                </a:pathLst>
              </a:custGeom>
              <a:solidFill>
                <a:srgbClr val="FCDEA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55" name="Rectangle 110"/>
              <p:cNvSpPr>
                <a:spLocks noChangeArrowheads="1"/>
              </p:cNvSpPr>
              <p:nvPr/>
            </p:nvSpPr>
            <p:spPr bwMode="auto">
              <a:xfrm>
                <a:off x="2526" y="1417"/>
                <a:ext cx="1" cy="1"/>
              </a:xfrm>
              <a:prstGeom prst="rect">
                <a:avLst/>
              </a:prstGeom>
              <a:solidFill>
                <a:srgbClr val="FCDEA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7456" name="Freeform 111"/>
              <p:cNvSpPr>
                <a:spLocks/>
              </p:cNvSpPr>
              <p:nvPr/>
            </p:nvSpPr>
            <p:spPr bwMode="auto">
              <a:xfrm>
                <a:off x="2371" y="1377"/>
                <a:ext cx="1601" cy="1472"/>
              </a:xfrm>
              <a:custGeom>
                <a:avLst/>
                <a:gdLst>
                  <a:gd name="T0" fmla="*/ 0 w 1601"/>
                  <a:gd name="T1" fmla="*/ 1128 h 1472"/>
                  <a:gd name="T2" fmla="*/ 0 w 1601"/>
                  <a:gd name="T3" fmla="*/ 1128 h 1472"/>
                  <a:gd name="T4" fmla="*/ 0 w 1601"/>
                  <a:gd name="T5" fmla="*/ 1145 h 1472"/>
                  <a:gd name="T6" fmla="*/ 4 w 1601"/>
                  <a:gd name="T7" fmla="*/ 1167 h 1472"/>
                  <a:gd name="T8" fmla="*/ 13 w 1601"/>
                  <a:gd name="T9" fmla="*/ 1185 h 1472"/>
                  <a:gd name="T10" fmla="*/ 18 w 1601"/>
                  <a:gd name="T11" fmla="*/ 1189 h 1472"/>
                  <a:gd name="T12" fmla="*/ 27 w 1601"/>
                  <a:gd name="T13" fmla="*/ 1194 h 1472"/>
                  <a:gd name="T14" fmla="*/ 1521 w 1601"/>
                  <a:gd name="T15" fmla="*/ 1472 h 1472"/>
                  <a:gd name="T16" fmla="*/ 1521 w 1601"/>
                  <a:gd name="T17" fmla="*/ 1472 h 1472"/>
                  <a:gd name="T18" fmla="*/ 1535 w 1601"/>
                  <a:gd name="T19" fmla="*/ 1472 h 1472"/>
                  <a:gd name="T20" fmla="*/ 1557 w 1601"/>
                  <a:gd name="T21" fmla="*/ 1464 h 1472"/>
                  <a:gd name="T22" fmla="*/ 1592 w 1601"/>
                  <a:gd name="T23" fmla="*/ 1446 h 1472"/>
                  <a:gd name="T24" fmla="*/ 1592 w 1601"/>
                  <a:gd name="T25" fmla="*/ 1446 h 1472"/>
                  <a:gd name="T26" fmla="*/ 1592 w 1601"/>
                  <a:gd name="T27" fmla="*/ 1441 h 1472"/>
                  <a:gd name="T28" fmla="*/ 1588 w 1601"/>
                  <a:gd name="T29" fmla="*/ 1437 h 1472"/>
                  <a:gd name="T30" fmla="*/ 1579 w 1601"/>
                  <a:gd name="T31" fmla="*/ 1433 h 1472"/>
                  <a:gd name="T32" fmla="*/ 1574 w 1601"/>
                  <a:gd name="T33" fmla="*/ 1424 h 1472"/>
                  <a:gd name="T34" fmla="*/ 1601 w 1601"/>
                  <a:gd name="T35" fmla="*/ 345 h 1472"/>
                  <a:gd name="T36" fmla="*/ 1601 w 1601"/>
                  <a:gd name="T37" fmla="*/ 345 h 1472"/>
                  <a:gd name="T38" fmla="*/ 1597 w 1601"/>
                  <a:gd name="T39" fmla="*/ 327 h 1472"/>
                  <a:gd name="T40" fmla="*/ 1588 w 1601"/>
                  <a:gd name="T41" fmla="*/ 314 h 1472"/>
                  <a:gd name="T42" fmla="*/ 1574 w 1601"/>
                  <a:gd name="T43" fmla="*/ 305 h 1472"/>
                  <a:gd name="T44" fmla="*/ 1561 w 1601"/>
                  <a:gd name="T45" fmla="*/ 296 h 1472"/>
                  <a:gd name="T46" fmla="*/ 150 w 1601"/>
                  <a:gd name="T47" fmla="*/ 0 h 1472"/>
                  <a:gd name="T48" fmla="*/ 106 w 1601"/>
                  <a:gd name="T49" fmla="*/ 4 h 1472"/>
                  <a:gd name="T50" fmla="*/ 106 w 1601"/>
                  <a:gd name="T51" fmla="*/ 4 h 1472"/>
                  <a:gd name="T52" fmla="*/ 93 w 1601"/>
                  <a:gd name="T53" fmla="*/ 9 h 1472"/>
                  <a:gd name="T54" fmla="*/ 80 w 1601"/>
                  <a:gd name="T55" fmla="*/ 13 h 1472"/>
                  <a:gd name="T56" fmla="*/ 75 w 1601"/>
                  <a:gd name="T57" fmla="*/ 27 h 1472"/>
                  <a:gd name="T58" fmla="*/ 71 w 1601"/>
                  <a:gd name="T59" fmla="*/ 40 h 1472"/>
                  <a:gd name="T60" fmla="*/ 0 w 1601"/>
                  <a:gd name="T61" fmla="*/ 1128 h 147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601"/>
                  <a:gd name="T94" fmla="*/ 0 h 1472"/>
                  <a:gd name="T95" fmla="*/ 1601 w 1601"/>
                  <a:gd name="T96" fmla="*/ 1472 h 1472"/>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601" h="1472">
                    <a:moveTo>
                      <a:pt x="0" y="1128"/>
                    </a:moveTo>
                    <a:lnTo>
                      <a:pt x="0" y="1128"/>
                    </a:lnTo>
                    <a:lnTo>
                      <a:pt x="0" y="1145"/>
                    </a:lnTo>
                    <a:lnTo>
                      <a:pt x="4" y="1167"/>
                    </a:lnTo>
                    <a:lnTo>
                      <a:pt x="13" y="1185"/>
                    </a:lnTo>
                    <a:lnTo>
                      <a:pt x="18" y="1189"/>
                    </a:lnTo>
                    <a:lnTo>
                      <a:pt x="27" y="1194"/>
                    </a:lnTo>
                    <a:lnTo>
                      <a:pt x="1521" y="1472"/>
                    </a:lnTo>
                    <a:lnTo>
                      <a:pt x="1535" y="1472"/>
                    </a:lnTo>
                    <a:lnTo>
                      <a:pt x="1557" y="1464"/>
                    </a:lnTo>
                    <a:lnTo>
                      <a:pt x="1592" y="1446"/>
                    </a:lnTo>
                    <a:lnTo>
                      <a:pt x="1592" y="1441"/>
                    </a:lnTo>
                    <a:lnTo>
                      <a:pt x="1588" y="1437"/>
                    </a:lnTo>
                    <a:lnTo>
                      <a:pt x="1579" y="1433"/>
                    </a:lnTo>
                    <a:lnTo>
                      <a:pt x="1574" y="1424"/>
                    </a:lnTo>
                    <a:lnTo>
                      <a:pt x="1601" y="345"/>
                    </a:lnTo>
                    <a:lnTo>
                      <a:pt x="1597" y="327"/>
                    </a:lnTo>
                    <a:lnTo>
                      <a:pt x="1588" y="314"/>
                    </a:lnTo>
                    <a:lnTo>
                      <a:pt x="1574" y="305"/>
                    </a:lnTo>
                    <a:lnTo>
                      <a:pt x="1561" y="296"/>
                    </a:lnTo>
                    <a:lnTo>
                      <a:pt x="150" y="0"/>
                    </a:lnTo>
                    <a:lnTo>
                      <a:pt x="106" y="4"/>
                    </a:lnTo>
                    <a:lnTo>
                      <a:pt x="93" y="9"/>
                    </a:lnTo>
                    <a:lnTo>
                      <a:pt x="80" y="13"/>
                    </a:lnTo>
                    <a:lnTo>
                      <a:pt x="75" y="27"/>
                    </a:lnTo>
                    <a:lnTo>
                      <a:pt x="71" y="40"/>
                    </a:lnTo>
                    <a:lnTo>
                      <a:pt x="0" y="1128"/>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57" name="Freeform 112"/>
              <p:cNvSpPr>
                <a:spLocks/>
              </p:cNvSpPr>
              <p:nvPr/>
            </p:nvSpPr>
            <p:spPr bwMode="auto">
              <a:xfrm>
                <a:off x="2415" y="1377"/>
                <a:ext cx="1597" cy="1446"/>
              </a:xfrm>
              <a:custGeom>
                <a:avLst/>
                <a:gdLst>
                  <a:gd name="T0" fmla="*/ 0 w 1597"/>
                  <a:gd name="T1" fmla="*/ 1114 h 1446"/>
                  <a:gd name="T2" fmla="*/ 0 w 1597"/>
                  <a:gd name="T3" fmla="*/ 1114 h 1446"/>
                  <a:gd name="T4" fmla="*/ 5 w 1597"/>
                  <a:gd name="T5" fmla="*/ 1132 h 1446"/>
                  <a:gd name="T6" fmla="*/ 9 w 1597"/>
                  <a:gd name="T7" fmla="*/ 1150 h 1446"/>
                  <a:gd name="T8" fmla="*/ 22 w 1597"/>
                  <a:gd name="T9" fmla="*/ 1158 h 1446"/>
                  <a:gd name="T10" fmla="*/ 40 w 1597"/>
                  <a:gd name="T11" fmla="*/ 1167 h 1446"/>
                  <a:gd name="T12" fmla="*/ 1535 w 1597"/>
                  <a:gd name="T13" fmla="*/ 1446 h 1446"/>
                  <a:gd name="T14" fmla="*/ 1535 w 1597"/>
                  <a:gd name="T15" fmla="*/ 1446 h 1446"/>
                  <a:gd name="T16" fmla="*/ 1548 w 1597"/>
                  <a:gd name="T17" fmla="*/ 1446 h 1446"/>
                  <a:gd name="T18" fmla="*/ 1561 w 1597"/>
                  <a:gd name="T19" fmla="*/ 1441 h 1446"/>
                  <a:gd name="T20" fmla="*/ 1570 w 1597"/>
                  <a:gd name="T21" fmla="*/ 1428 h 1446"/>
                  <a:gd name="T22" fmla="*/ 1575 w 1597"/>
                  <a:gd name="T23" fmla="*/ 1415 h 1446"/>
                  <a:gd name="T24" fmla="*/ 1597 w 1597"/>
                  <a:gd name="T25" fmla="*/ 336 h 1446"/>
                  <a:gd name="T26" fmla="*/ 1597 w 1597"/>
                  <a:gd name="T27" fmla="*/ 336 h 1446"/>
                  <a:gd name="T28" fmla="*/ 1597 w 1597"/>
                  <a:gd name="T29" fmla="*/ 318 h 1446"/>
                  <a:gd name="T30" fmla="*/ 1588 w 1597"/>
                  <a:gd name="T31" fmla="*/ 305 h 1446"/>
                  <a:gd name="T32" fmla="*/ 1575 w 1597"/>
                  <a:gd name="T33" fmla="*/ 296 h 1446"/>
                  <a:gd name="T34" fmla="*/ 1557 w 1597"/>
                  <a:gd name="T35" fmla="*/ 287 h 1446"/>
                  <a:gd name="T36" fmla="*/ 115 w 1597"/>
                  <a:gd name="T37" fmla="*/ 0 h 1446"/>
                  <a:gd name="T38" fmla="*/ 115 w 1597"/>
                  <a:gd name="T39" fmla="*/ 0 h 1446"/>
                  <a:gd name="T40" fmla="*/ 98 w 1597"/>
                  <a:gd name="T41" fmla="*/ 0 h 1446"/>
                  <a:gd name="T42" fmla="*/ 84 w 1597"/>
                  <a:gd name="T43" fmla="*/ 4 h 1446"/>
                  <a:gd name="T44" fmla="*/ 75 w 1597"/>
                  <a:gd name="T45" fmla="*/ 13 h 1446"/>
                  <a:gd name="T46" fmla="*/ 71 w 1597"/>
                  <a:gd name="T47" fmla="*/ 31 h 1446"/>
                  <a:gd name="T48" fmla="*/ 0 w 1597"/>
                  <a:gd name="T49" fmla="*/ 1114 h 144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597"/>
                  <a:gd name="T76" fmla="*/ 0 h 1446"/>
                  <a:gd name="T77" fmla="*/ 1597 w 1597"/>
                  <a:gd name="T78" fmla="*/ 1446 h 144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597" h="1446">
                    <a:moveTo>
                      <a:pt x="0" y="1114"/>
                    </a:moveTo>
                    <a:lnTo>
                      <a:pt x="0" y="1114"/>
                    </a:lnTo>
                    <a:lnTo>
                      <a:pt x="5" y="1132"/>
                    </a:lnTo>
                    <a:lnTo>
                      <a:pt x="9" y="1150"/>
                    </a:lnTo>
                    <a:lnTo>
                      <a:pt x="22" y="1158"/>
                    </a:lnTo>
                    <a:lnTo>
                      <a:pt x="40" y="1167"/>
                    </a:lnTo>
                    <a:lnTo>
                      <a:pt x="1535" y="1446"/>
                    </a:lnTo>
                    <a:lnTo>
                      <a:pt x="1548" y="1446"/>
                    </a:lnTo>
                    <a:lnTo>
                      <a:pt x="1561" y="1441"/>
                    </a:lnTo>
                    <a:lnTo>
                      <a:pt x="1570" y="1428"/>
                    </a:lnTo>
                    <a:lnTo>
                      <a:pt x="1575" y="1415"/>
                    </a:lnTo>
                    <a:lnTo>
                      <a:pt x="1597" y="336"/>
                    </a:lnTo>
                    <a:lnTo>
                      <a:pt x="1597" y="318"/>
                    </a:lnTo>
                    <a:lnTo>
                      <a:pt x="1588" y="305"/>
                    </a:lnTo>
                    <a:lnTo>
                      <a:pt x="1575" y="296"/>
                    </a:lnTo>
                    <a:lnTo>
                      <a:pt x="1557" y="287"/>
                    </a:lnTo>
                    <a:lnTo>
                      <a:pt x="115" y="0"/>
                    </a:lnTo>
                    <a:lnTo>
                      <a:pt x="98" y="0"/>
                    </a:lnTo>
                    <a:lnTo>
                      <a:pt x="84" y="4"/>
                    </a:lnTo>
                    <a:lnTo>
                      <a:pt x="75" y="13"/>
                    </a:lnTo>
                    <a:lnTo>
                      <a:pt x="71" y="31"/>
                    </a:lnTo>
                    <a:lnTo>
                      <a:pt x="0" y="1114"/>
                    </a:lnTo>
                    <a:close/>
                  </a:path>
                </a:pathLst>
              </a:custGeom>
              <a:solidFill>
                <a:srgbClr val="9299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58" name="Freeform 113"/>
              <p:cNvSpPr>
                <a:spLocks/>
              </p:cNvSpPr>
              <p:nvPr/>
            </p:nvSpPr>
            <p:spPr bwMode="auto">
              <a:xfrm>
                <a:off x="2495" y="1377"/>
                <a:ext cx="1517" cy="1446"/>
              </a:xfrm>
              <a:custGeom>
                <a:avLst/>
                <a:gdLst>
                  <a:gd name="T0" fmla="*/ 1486 w 1517"/>
                  <a:gd name="T1" fmla="*/ 1424 h 1446"/>
                  <a:gd name="T2" fmla="*/ 1508 w 1517"/>
                  <a:gd name="T3" fmla="*/ 345 h 1446"/>
                  <a:gd name="T4" fmla="*/ 1508 w 1517"/>
                  <a:gd name="T5" fmla="*/ 345 h 1446"/>
                  <a:gd name="T6" fmla="*/ 1508 w 1517"/>
                  <a:gd name="T7" fmla="*/ 327 h 1446"/>
                  <a:gd name="T8" fmla="*/ 1499 w 1517"/>
                  <a:gd name="T9" fmla="*/ 314 h 1446"/>
                  <a:gd name="T10" fmla="*/ 1486 w 1517"/>
                  <a:gd name="T11" fmla="*/ 301 h 1446"/>
                  <a:gd name="T12" fmla="*/ 1468 w 1517"/>
                  <a:gd name="T13" fmla="*/ 296 h 1446"/>
                  <a:gd name="T14" fmla="*/ 26 w 1517"/>
                  <a:gd name="T15" fmla="*/ 4 h 1446"/>
                  <a:gd name="T16" fmla="*/ 26 w 1517"/>
                  <a:gd name="T17" fmla="*/ 4 h 1446"/>
                  <a:gd name="T18" fmla="*/ 13 w 1517"/>
                  <a:gd name="T19" fmla="*/ 4 h 1446"/>
                  <a:gd name="T20" fmla="*/ 0 w 1517"/>
                  <a:gd name="T21" fmla="*/ 9 h 1446"/>
                  <a:gd name="T22" fmla="*/ 0 w 1517"/>
                  <a:gd name="T23" fmla="*/ 9 h 1446"/>
                  <a:gd name="T24" fmla="*/ 18 w 1517"/>
                  <a:gd name="T25" fmla="*/ 0 h 1446"/>
                  <a:gd name="T26" fmla="*/ 35 w 1517"/>
                  <a:gd name="T27" fmla="*/ 0 h 1446"/>
                  <a:gd name="T28" fmla="*/ 1477 w 1517"/>
                  <a:gd name="T29" fmla="*/ 287 h 1446"/>
                  <a:gd name="T30" fmla="*/ 1477 w 1517"/>
                  <a:gd name="T31" fmla="*/ 287 h 1446"/>
                  <a:gd name="T32" fmla="*/ 1495 w 1517"/>
                  <a:gd name="T33" fmla="*/ 296 h 1446"/>
                  <a:gd name="T34" fmla="*/ 1508 w 1517"/>
                  <a:gd name="T35" fmla="*/ 305 h 1446"/>
                  <a:gd name="T36" fmla="*/ 1517 w 1517"/>
                  <a:gd name="T37" fmla="*/ 318 h 1446"/>
                  <a:gd name="T38" fmla="*/ 1517 w 1517"/>
                  <a:gd name="T39" fmla="*/ 336 h 1446"/>
                  <a:gd name="T40" fmla="*/ 1495 w 1517"/>
                  <a:gd name="T41" fmla="*/ 1415 h 1446"/>
                  <a:gd name="T42" fmla="*/ 1495 w 1517"/>
                  <a:gd name="T43" fmla="*/ 1415 h 1446"/>
                  <a:gd name="T44" fmla="*/ 1490 w 1517"/>
                  <a:gd name="T45" fmla="*/ 1433 h 1446"/>
                  <a:gd name="T46" fmla="*/ 1477 w 1517"/>
                  <a:gd name="T47" fmla="*/ 1446 h 1446"/>
                  <a:gd name="T48" fmla="*/ 1477 w 1517"/>
                  <a:gd name="T49" fmla="*/ 1446 h 1446"/>
                  <a:gd name="T50" fmla="*/ 1486 w 1517"/>
                  <a:gd name="T51" fmla="*/ 1433 h 1446"/>
                  <a:gd name="T52" fmla="*/ 1486 w 1517"/>
                  <a:gd name="T53" fmla="*/ 1424 h 1446"/>
                  <a:gd name="T54" fmla="*/ 1486 w 1517"/>
                  <a:gd name="T55" fmla="*/ 1424 h 144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517"/>
                  <a:gd name="T85" fmla="*/ 0 h 1446"/>
                  <a:gd name="T86" fmla="*/ 1517 w 1517"/>
                  <a:gd name="T87" fmla="*/ 1446 h 144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517" h="1446">
                    <a:moveTo>
                      <a:pt x="1486" y="1424"/>
                    </a:moveTo>
                    <a:lnTo>
                      <a:pt x="1508" y="345"/>
                    </a:lnTo>
                    <a:lnTo>
                      <a:pt x="1508" y="327"/>
                    </a:lnTo>
                    <a:lnTo>
                      <a:pt x="1499" y="314"/>
                    </a:lnTo>
                    <a:lnTo>
                      <a:pt x="1486" y="301"/>
                    </a:lnTo>
                    <a:lnTo>
                      <a:pt x="1468" y="296"/>
                    </a:lnTo>
                    <a:lnTo>
                      <a:pt x="26" y="4"/>
                    </a:lnTo>
                    <a:lnTo>
                      <a:pt x="13" y="4"/>
                    </a:lnTo>
                    <a:lnTo>
                      <a:pt x="0" y="9"/>
                    </a:lnTo>
                    <a:lnTo>
                      <a:pt x="18" y="0"/>
                    </a:lnTo>
                    <a:lnTo>
                      <a:pt x="35" y="0"/>
                    </a:lnTo>
                    <a:lnTo>
                      <a:pt x="1477" y="287"/>
                    </a:lnTo>
                    <a:lnTo>
                      <a:pt x="1495" y="296"/>
                    </a:lnTo>
                    <a:lnTo>
                      <a:pt x="1508" y="305"/>
                    </a:lnTo>
                    <a:lnTo>
                      <a:pt x="1517" y="318"/>
                    </a:lnTo>
                    <a:lnTo>
                      <a:pt x="1517" y="336"/>
                    </a:lnTo>
                    <a:lnTo>
                      <a:pt x="1495" y="1415"/>
                    </a:lnTo>
                    <a:lnTo>
                      <a:pt x="1490" y="1433"/>
                    </a:lnTo>
                    <a:lnTo>
                      <a:pt x="1477" y="1446"/>
                    </a:lnTo>
                    <a:lnTo>
                      <a:pt x="1486" y="1433"/>
                    </a:lnTo>
                    <a:lnTo>
                      <a:pt x="1486" y="1424"/>
                    </a:lnTo>
                    <a:close/>
                  </a:path>
                </a:pathLst>
              </a:custGeom>
              <a:solidFill>
                <a:srgbClr val="C1CBC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59" name="Freeform 114"/>
              <p:cNvSpPr>
                <a:spLocks/>
              </p:cNvSpPr>
              <p:nvPr/>
            </p:nvSpPr>
            <p:spPr bwMode="auto">
              <a:xfrm>
                <a:off x="2495" y="1448"/>
                <a:ext cx="1446" cy="1255"/>
              </a:xfrm>
              <a:custGeom>
                <a:avLst/>
                <a:gdLst>
                  <a:gd name="T0" fmla="*/ 0 w 1446"/>
                  <a:gd name="T1" fmla="*/ 955 h 1255"/>
                  <a:gd name="T2" fmla="*/ 0 w 1446"/>
                  <a:gd name="T3" fmla="*/ 955 h 1255"/>
                  <a:gd name="T4" fmla="*/ 4 w 1446"/>
                  <a:gd name="T5" fmla="*/ 973 h 1255"/>
                  <a:gd name="T6" fmla="*/ 9 w 1446"/>
                  <a:gd name="T7" fmla="*/ 986 h 1255"/>
                  <a:gd name="T8" fmla="*/ 22 w 1446"/>
                  <a:gd name="T9" fmla="*/ 995 h 1255"/>
                  <a:gd name="T10" fmla="*/ 35 w 1446"/>
                  <a:gd name="T11" fmla="*/ 999 h 1255"/>
                  <a:gd name="T12" fmla="*/ 1388 w 1446"/>
                  <a:gd name="T13" fmla="*/ 1255 h 1255"/>
                  <a:gd name="T14" fmla="*/ 1388 w 1446"/>
                  <a:gd name="T15" fmla="*/ 1255 h 1255"/>
                  <a:gd name="T16" fmla="*/ 1402 w 1446"/>
                  <a:gd name="T17" fmla="*/ 1255 h 1255"/>
                  <a:gd name="T18" fmla="*/ 1415 w 1446"/>
                  <a:gd name="T19" fmla="*/ 1251 h 1255"/>
                  <a:gd name="T20" fmla="*/ 1424 w 1446"/>
                  <a:gd name="T21" fmla="*/ 1238 h 1255"/>
                  <a:gd name="T22" fmla="*/ 1424 w 1446"/>
                  <a:gd name="T23" fmla="*/ 1225 h 1255"/>
                  <a:gd name="T24" fmla="*/ 1446 w 1446"/>
                  <a:gd name="T25" fmla="*/ 309 h 1255"/>
                  <a:gd name="T26" fmla="*/ 1446 w 1446"/>
                  <a:gd name="T27" fmla="*/ 309 h 1255"/>
                  <a:gd name="T28" fmla="*/ 1446 w 1446"/>
                  <a:gd name="T29" fmla="*/ 292 h 1255"/>
                  <a:gd name="T30" fmla="*/ 1437 w 1446"/>
                  <a:gd name="T31" fmla="*/ 283 h 1255"/>
                  <a:gd name="T32" fmla="*/ 1424 w 1446"/>
                  <a:gd name="T33" fmla="*/ 274 h 1255"/>
                  <a:gd name="T34" fmla="*/ 1411 w 1446"/>
                  <a:gd name="T35" fmla="*/ 265 h 1255"/>
                  <a:gd name="T36" fmla="*/ 102 w 1446"/>
                  <a:gd name="T37" fmla="*/ 0 h 1255"/>
                  <a:gd name="T38" fmla="*/ 102 w 1446"/>
                  <a:gd name="T39" fmla="*/ 0 h 1255"/>
                  <a:gd name="T40" fmla="*/ 84 w 1446"/>
                  <a:gd name="T41" fmla="*/ 0 h 1255"/>
                  <a:gd name="T42" fmla="*/ 71 w 1446"/>
                  <a:gd name="T43" fmla="*/ 9 h 1255"/>
                  <a:gd name="T44" fmla="*/ 62 w 1446"/>
                  <a:gd name="T45" fmla="*/ 17 h 1255"/>
                  <a:gd name="T46" fmla="*/ 62 w 1446"/>
                  <a:gd name="T47" fmla="*/ 26 h 1255"/>
                  <a:gd name="T48" fmla="*/ 0 w 1446"/>
                  <a:gd name="T49" fmla="*/ 955 h 125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446"/>
                  <a:gd name="T76" fmla="*/ 0 h 1255"/>
                  <a:gd name="T77" fmla="*/ 1446 w 1446"/>
                  <a:gd name="T78" fmla="*/ 1255 h 125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446" h="1255">
                    <a:moveTo>
                      <a:pt x="0" y="955"/>
                    </a:moveTo>
                    <a:lnTo>
                      <a:pt x="0" y="955"/>
                    </a:lnTo>
                    <a:lnTo>
                      <a:pt x="4" y="973"/>
                    </a:lnTo>
                    <a:lnTo>
                      <a:pt x="9" y="986"/>
                    </a:lnTo>
                    <a:lnTo>
                      <a:pt x="22" y="995"/>
                    </a:lnTo>
                    <a:lnTo>
                      <a:pt x="35" y="999"/>
                    </a:lnTo>
                    <a:lnTo>
                      <a:pt x="1388" y="1255"/>
                    </a:lnTo>
                    <a:lnTo>
                      <a:pt x="1402" y="1255"/>
                    </a:lnTo>
                    <a:lnTo>
                      <a:pt x="1415" y="1251"/>
                    </a:lnTo>
                    <a:lnTo>
                      <a:pt x="1424" y="1238"/>
                    </a:lnTo>
                    <a:lnTo>
                      <a:pt x="1424" y="1225"/>
                    </a:lnTo>
                    <a:lnTo>
                      <a:pt x="1446" y="309"/>
                    </a:lnTo>
                    <a:lnTo>
                      <a:pt x="1446" y="292"/>
                    </a:lnTo>
                    <a:lnTo>
                      <a:pt x="1437" y="283"/>
                    </a:lnTo>
                    <a:lnTo>
                      <a:pt x="1424" y="274"/>
                    </a:lnTo>
                    <a:lnTo>
                      <a:pt x="1411" y="265"/>
                    </a:lnTo>
                    <a:lnTo>
                      <a:pt x="102" y="0"/>
                    </a:lnTo>
                    <a:lnTo>
                      <a:pt x="84" y="0"/>
                    </a:lnTo>
                    <a:lnTo>
                      <a:pt x="71" y="9"/>
                    </a:lnTo>
                    <a:lnTo>
                      <a:pt x="62" y="17"/>
                    </a:lnTo>
                    <a:lnTo>
                      <a:pt x="62" y="26"/>
                    </a:lnTo>
                    <a:lnTo>
                      <a:pt x="0" y="955"/>
                    </a:lnTo>
                    <a:close/>
                  </a:path>
                </a:pathLst>
              </a:custGeom>
              <a:solidFill>
                <a:srgbClr val="AEC5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60" name="Freeform 115"/>
              <p:cNvSpPr>
                <a:spLocks/>
              </p:cNvSpPr>
              <p:nvPr/>
            </p:nvSpPr>
            <p:spPr bwMode="auto">
              <a:xfrm>
                <a:off x="2517" y="1678"/>
                <a:ext cx="1424" cy="844"/>
              </a:xfrm>
              <a:custGeom>
                <a:avLst/>
                <a:gdLst>
                  <a:gd name="T0" fmla="*/ 1424 w 1424"/>
                  <a:gd name="T1" fmla="*/ 146 h 844"/>
                  <a:gd name="T2" fmla="*/ 1424 w 1424"/>
                  <a:gd name="T3" fmla="*/ 79 h 844"/>
                  <a:gd name="T4" fmla="*/ 1424 w 1424"/>
                  <a:gd name="T5" fmla="*/ 79 h 844"/>
                  <a:gd name="T6" fmla="*/ 1424 w 1424"/>
                  <a:gd name="T7" fmla="*/ 62 h 844"/>
                  <a:gd name="T8" fmla="*/ 1415 w 1424"/>
                  <a:gd name="T9" fmla="*/ 53 h 844"/>
                  <a:gd name="T10" fmla="*/ 1402 w 1424"/>
                  <a:gd name="T11" fmla="*/ 44 h 844"/>
                  <a:gd name="T12" fmla="*/ 1389 w 1424"/>
                  <a:gd name="T13" fmla="*/ 35 h 844"/>
                  <a:gd name="T14" fmla="*/ 1216 w 1424"/>
                  <a:gd name="T15" fmla="*/ 0 h 844"/>
                  <a:gd name="T16" fmla="*/ 1216 w 1424"/>
                  <a:gd name="T17" fmla="*/ 0 h 844"/>
                  <a:gd name="T18" fmla="*/ 1057 w 1424"/>
                  <a:gd name="T19" fmla="*/ 84 h 844"/>
                  <a:gd name="T20" fmla="*/ 907 w 1424"/>
                  <a:gd name="T21" fmla="*/ 172 h 844"/>
                  <a:gd name="T22" fmla="*/ 756 w 1424"/>
                  <a:gd name="T23" fmla="*/ 261 h 844"/>
                  <a:gd name="T24" fmla="*/ 606 w 1424"/>
                  <a:gd name="T25" fmla="*/ 358 h 844"/>
                  <a:gd name="T26" fmla="*/ 305 w 1424"/>
                  <a:gd name="T27" fmla="*/ 557 h 844"/>
                  <a:gd name="T28" fmla="*/ 0 w 1424"/>
                  <a:gd name="T29" fmla="*/ 765 h 844"/>
                  <a:gd name="T30" fmla="*/ 0 w 1424"/>
                  <a:gd name="T31" fmla="*/ 765 h 844"/>
                  <a:gd name="T32" fmla="*/ 13 w 1424"/>
                  <a:gd name="T33" fmla="*/ 769 h 844"/>
                  <a:gd name="T34" fmla="*/ 425 w 1424"/>
                  <a:gd name="T35" fmla="*/ 844 h 844"/>
                  <a:gd name="T36" fmla="*/ 425 w 1424"/>
                  <a:gd name="T37" fmla="*/ 844 h 844"/>
                  <a:gd name="T38" fmla="*/ 601 w 1424"/>
                  <a:gd name="T39" fmla="*/ 720 h 844"/>
                  <a:gd name="T40" fmla="*/ 778 w 1424"/>
                  <a:gd name="T41" fmla="*/ 588 h 844"/>
                  <a:gd name="T42" fmla="*/ 778 w 1424"/>
                  <a:gd name="T43" fmla="*/ 588 h 844"/>
                  <a:gd name="T44" fmla="*/ 938 w 1424"/>
                  <a:gd name="T45" fmla="*/ 464 h 844"/>
                  <a:gd name="T46" fmla="*/ 1097 w 1424"/>
                  <a:gd name="T47" fmla="*/ 353 h 844"/>
                  <a:gd name="T48" fmla="*/ 1260 w 1424"/>
                  <a:gd name="T49" fmla="*/ 247 h 844"/>
                  <a:gd name="T50" fmla="*/ 1424 w 1424"/>
                  <a:gd name="T51" fmla="*/ 146 h 844"/>
                  <a:gd name="T52" fmla="*/ 1424 w 1424"/>
                  <a:gd name="T53" fmla="*/ 146 h 84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424"/>
                  <a:gd name="T82" fmla="*/ 0 h 844"/>
                  <a:gd name="T83" fmla="*/ 1424 w 1424"/>
                  <a:gd name="T84" fmla="*/ 844 h 84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424" h="844">
                    <a:moveTo>
                      <a:pt x="1424" y="146"/>
                    </a:moveTo>
                    <a:lnTo>
                      <a:pt x="1424" y="79"/>
                    </a:lnTo>
                    <a:lnTo>
                      <a:pt x="1424" y="62"/>
                    </a:lnTo>
                    <a:lnTo>
                      <a:pt x="1415" y="53"/>
                    </a:lnTo>
                    <a:lnTo>
                      <a:pt x="1402" y="44"/>
                    </a:lnTo>
                    <a:lnTo>
                      <a:pt x="1389" y="35"/>
                    </a:lnTo>
                    <a:lnTo>
                      <a:pt x="1216" y="0"/>
                    </a:lnTo>
                    <a:lnTo>
                      <a:pt x="1057" y="84"/>
                    </a:lnTo>
                    <a:lnTo>
                      <a:pt x="907" y="172"/>
                    </a:lnTo>
                    <a:lnTo>
                      <a:pt x="756" y="261"/>
                    </a:lnTo>
                    <a:lnTo>
                      <a:pt x="606" y="358"/>
                    </a:lnTo>
                    <a:lnTo>
                      <a:pt x="305" y="557"/>
                    </a:lnTo>
                    <a:lnTo>
                      <a:pt x="0" y="765"/>
                    </a:lnTo>
                    <a:lnTo>
                      <a:pt x="13" y="769"/>
                    </a:lnTo>
                    <a:lnTo>
                      <a:pt x="425" y="844"/>
                    </a:lnTo>
                    <a:lnTo>
                      <a:pt x="601" y="720"/>
                    </a:lnTo>
                    <a:lnTo>
                      <a:pt x="778" y="588"/>
                    </a:lnTo>
                    <a:lnTo>
                      <a:pt x="938" y="464"/>
                    </a:lnTo>
                    <a:lnTo>
                      <a:pt x="1097" y="353"/>
                    </a:lnTo>
                    <a:lnTo>
                      <a:pt x="1260" y="247"/>
                    </a:lnTo>
                    <a:lnTo>
                      <a:pt x="1424" y="146"/>
                    </a:lnTo>
                    <a:close/>
                  </a:path>
                </a:pathLst>
              </a:custGeom>
              <a:solidFill>
                <a:srgbClr val="C1D2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61" name="Freeform 116"/>
              <p:cNvSpPr>
                <a:spLocks/>
              </p:cNvSpPr>
              <p:nvPr/>
            </p:nvSpPr>
            <p:spPr bwMode="auto">
              <a:xfrm>
                <a:off x="3317" y="2213"/>
                <a:ext cx="615" cy="420"/>
              </a:xfrm>
              <a:custGeom>
                <a:avLst/>
                <a:gdLst>
                  <a:gd name="T0" fmla="*/ 611 w 615"/>
                  <a:gd name="T1" fmla="*/ 137 h 420"/>
                  <a:gd name="T2" fmla="*/ 615 w 615"/>
                  <a:gd name="T3" fmla="*/ 0 h 420"/>
                  <a:gd name="T4" fmla="*/ 615 w 615"/>
                  <a:gd name="T5" fmla="*/ 0 h 420"/>
                  <a:gd name="T6" fmla="*/ 460 w 615"/>
                  <a:gd name="T7" fmla="*/ 88 h 420"/>
                  <a:gd name="T8" fmla="*/ 306 w 615"/>
                  <a:gd name="T9" fmla="*/ 181 h 420"/>
                  <a:gd name="T10" fmla="*/ 151 w 615"/>
                  <a:gd name="T11" fmla="*/ 278 h 420"/>
                  <a:gd name="T12" fmla="*/ 0 w 615"/>
                  <a:gd name="T13" fmla="*/ 384 h 420"/>
                  <a:gd name="T14" fmla="*/ 208 w 615"/>
                  <a:gd name="T15" fmla="*/ 420 h 420"/>
                  <a:gd name="T16" fmla="*/ 208 w 615"/>
                  <a:gd name="T17" fmla="*/ 420 h 420"/>
                  <a:gd name="T18" fmla="*/ 412 w 615"/>
                  <a:gd name="T19" fmla="*/ 274 h 420"/>
                  <a:gd name="T20" fmla="*/ 412 w 615"/>
                  <a:gd name="T21" fmla="*/ 274 h 420"/>
                  <a:gd name="T22" fmla="*/ 513 w 615"/>
                  <a:gd name="T23" fmla="*/ 203 h 420"/>
                  <a:gd name="T24" fmla="*/ 611 w 615"/>
                  <a:gd name="T25" fmla="*/ 137 h 420"/>
                  <a:gd name="T26" fmla="*/ 611 w 615"/>
                  <a:gd name="T27" fmla="*/ 137 h 4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15"/>
                  <a:gd name="T43" fmla="*/ 0 h 420"/>
                  <a:gd name="T44" fmla="*/ 615 w 615"/>
                  <a:gd name="T45" fmla="*/ 420 h 4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15" h="420">
                    <a:moveTo>
                      <a:pt x="611" y="137"/>
                    </a:moveTo>
                    <a:lnTo>
                      <a:pt x="615" y="0"/>
                    </a:lnTo>
                    <a:lnTo>
                      <a:pt x="460" y="88"/>
                    </a:lnTo>
                    <a:lnTo>
                      <a:pt x="306" y="181"/>
                    </a:lnTo>
                    <a:lnTo>
                      <a:pt x="151" y="278"/>
                    </a:lnTo>
                    <a:lnTo>
                      <a:pt x="0" y="384"/>
                    </a:lnTo>
                    <a:lnTo>
                      <a:pt x="208" y="420"/>
                    </a:lnTo>
                    <a:lnTo>
                      <a:pt x="412" y="274"/>
                    </a:lnTo>
                    <a:lnTo>
                      <a:pt x="513" y="203"/>
                    </a:lnTo>
                    <a:lnTo>
                      <a:pt x="611" y="137"/>
                    </a:lnTo>
                    <a:close/>
                  </a:path>
                </a:pathLst>
              </a:custGeom>
              <a:solidFill>
                <a:srgbClr val="B9CC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62" name="Freeform 117"/>
              <p:cNvSpPr>
                <a:spLocks/>
              </p:cNvSpPr>
              <p:nvPr/>
            </p:nvSpPr>
            <p:spPr bwMode="auto">
              <a:xfrm>
                <a:off x="2495" y="1448"/>
                <a:ext cx="1419" cy="1255"/>
              </a:xfrm>
              <a:custGeom>
                <a:avLst/>
                <a:gdLst>
                  <a:gd name="T0" fmla="*/ 88 w 1419"/>
                  <a:gd name="T1" fmla="*/ 0 h 1255"/>
                  <a:gd name="T2" fmla="*/ 88 w 1419"/>
                  <a:gd name="T3" fmla="*/ 0 h 1255"/>
                  <a:gd name="T4" fmla="*/ 84 w 1419"/>
                  <a:gd name="T5" fmla="*/ 17 h 1255"/>
                  <a:gd name="T6" fmla="*/ 22 w 1419"/>
                  <a:gd name="T7" fmla="*/ 942 h 1255"/>
                  <a:gd name="T8" fmla="*/ 22 w 1419"/>
                  <a:gd name="T9" fmla="*/ 942 h 1255"/>
                  <a:gd name="T10" fmla="*/ 26 w 1419"/>
                  <a:gd name="T11" fmla="*/ 959 h 1255"/>
                  <a:gd name="T12" fmla="*/ 35 w 1419"/>
                  <a:gd name="T13" fmla="*/ 973 h 1255"/>
                  <a:gd name="T14" fmla="*/ 44 w 1419"/>
                  <a:gd name="T15" fmla="*/ 981 h 1255"/>
                  <a:gd name="T16" fmla="*/ 62 w 1419"/>
                  <a:gd name="T17" fmla="*/ 986 h 1255"/>
                  <a:gd name="T18" fmla="*/ 1411 w 1419"/>
                  <a:gd name="T19" fmla="*/ 1242 h 1255"/>
                  <a:gd name="T20" fmla="*/ 1411 w 1419"/>
                  <a:gd name="T21" fmla="*/ 1242 h 1255"/>
                  <a:gd name="T22" fmla="*/ 1419 w 1419"/>
                  <a:gd name="T23" fmla="*/ 1242 h 1255"/>
                  <a:gd name="T24" fmla="*/ 1419 w 1419"/>
                  <a:gd name="T25" fmla="*/ 1242 h 1255"/>
                  <a:gd name="T26" fmla="*/ 1415 w 1419"/>
                  <a:gd name="T27" fmla="*/ 1247 h 1255"/>
                  <a:gd name="T28" fmla="*/ 1406 w 1419"/>
                  <a:gd name="T29" fmla="*/ 1251 h 1255"/>
                  <a:gd name="T30" fmla="*/ 1397 w 1419"/>
                  <a:gd name="T31" fmla="*/ 1255 h 1255"/>
                  <a:gd name="T32" fmla="*/ 1388 w 1419"/>
                  <a:gd name="T33" fmla="*/ 1255 h 1255"/>
                  <a:gd name="T34" fmla="*/ 35 w 1419"/>
                  <a:gd name="T35" fmla="*/ 999 h 1255"/>
                  <a:gd name="T36" fmla="*/ 35 w 1419"/>
                  <a:gd name="T37" fmla="*/ 999 h 1255"/>
                  <a:gd name="T38" fmla="*/ 22 w 1419"/>
                  <a:gd name="T39" fmla="*/ 995 h 1255"/>
                  <a:gd name="T40" fmla="*/ 9 w 1419"/>
                  <a:gd name="T41" fmla="*/ 986 h 1255"/>
                  <a:gd name="T42" fmla="*/ 4 w 1419"/>
                  <a:gd name="T43" fmla="*/ 973 h 1255"/>
                  <a:gd name="T44" fmla="*/ 0 w 1419"/>
                  <a:gd name="T45" fmla="*/ 955 h 1255"/>
                  <a:gd name="T46" fmla="*/ 62 w 1419"/>
                  <a:gd name="T47" fmla="*/ 26 h 1255"/>
                  <a:gd name="T48" fmla="*/ 62 w 1419"/>
                  <a:gd name="T49" fmla="*/ 26 h 1255"/>
                  <a:gd name="T50" fmla="*/ 62 w 1419"/>
                  <a:gd name="T51" fmla="*/ 17 h 1255"/>
                  <a:gd name="T52" fmla="*/ 71 w 1419"/>
                  <a:gd name="T53" fmla="*/ 9 h 1255"/>
                  <a:gd name="T54" fmla="*/ 79 w 1419"/>
                  <a:gd name="T55" fmla="*/ 4 h 1255"/>
                  <a:gd name="T56" fmla="*/ 88 w 1419"/>
                  <a:gd name="T57" fmla="*/ 0 h 1255"/>
                  <a:gd name="T58" fmla="*/ 88 w 1419"/>
                  <a:gd name="T59" fmla="*/ 0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419"/>
                  <a:gd name="T91" fmla="*/ 0 h 1255"/>
                  <a:gd name="T92" fmla="*/ 1419 w 1419"/>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419" h="1255">
                    <a:moveTo>
                      <a:pt x="88" y="0"/>
                    </a:moveTo>
                    <a:lnTo>
                      <a:pt x="88" y="0"/>
                    </a:lnTo>
                    <a:lnTo>
                      <a:pt x="84" y="17"/>
                    </a:lnTo>
                    <a:lnTo>
                      <a:pt x="22" y="942"/>
                    </a:lnTo>
                    <a:lnTo>
                      <a:pt x="26" y="959"/>
                    </a:lnTo>
                    <a:lnTo>
                      <a:pt x="35" y="973"/>
                    </a:lnTo>
                    <a:lnTo>
                      <a:pt x="44" y="981"/>
                    </a:lnTo>
                    <a:lnTo>
                      <a:pt x="62" y="986"/>
                    </a:lnTo>
                    <a:lnTo>
                      <a:pt x="1411" y="1242"/>
                    </a:lnTo>
                    <a:lnTo>
                      <a:pt x="1419" y="1242"/>
                    </a:lnTo>
                    <a:lnTo>
                      <a:pt x="1415" y="1247"/>
                    </a:lnTo>
                    <a:lnTo>
                      <a:pt x="1406" y="1251"/>
                    </a:lnTo>
                    <a:lnTo>
                      <a:pt x="1397" y="1255"/>
                    </a:lnTo>
                    <a:lnTo>
                      <a:pt x="1388" y="1255"/>
                    </a:lnTo>
                    <a:lnTo>
                      <a:pt x="35" y="999"/>
                    </a:lnTo>
                    <a:lnTo>
                      <a:pt x="22" y="995"/>
                    </a:lnTo>
                    <a:lnTo>
                      <a:pt x="9" y="986"/>
                    </a:lnTo>
                    <a:lnTo>
                      <a:pt x="4" y="973"/>
                    </a:lnTo>
                    <a:lnTo>
                      <a:pt x="0" y="955"/>
                    </a:lnTo>
                    <a:lnTo>
                      <a:pt x="62" y="26"/>
                    </a:lnTo>
                    <a:lnTo>
                      <a:pt x="62" y="17"/>
                    </a:lnTo>
                    <a:lnTo>
                      <a:pt x="71" y="9"/>
                    </a:lnTo>
                    <a:lnTo>
                      <a:pt x="79" y="4"/>
                    </a:lnTo>
                    <a:lnTo>
                      <a:pt x="88" y="0"/>
                    </a:lnTo>
                    <a:close/>
                  </a:path>
                </a:pathLst>
              </a:custGeom>
              <a:solidFill>
                <a:srgbClr val="C3D3D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63" name="Freeform 118"/>
              <p:cNvSpPr>
                <a:spLocks/>
              </p:cNvSpPr>
              <p:nvPr/>
            </p:nvSpPr>
            <p:spPr bwMode="auto">
              <a:xfrm>
                <a:off x="2561" y="1448"/>
                <a:ext cx="1380" cy="1255"/>
              </a:xfrm>
              <a:custGeom>
                <a:avLst/>
                <a:gdLst>
                  <a:gd name="T0" fmla="*/ 1340 w 1380"/>
                  <a:gd name="T1" fmla="*/ 1242 h 1255"/>
                  <a:gd name="T2" fmla="*/ 1362 w 1380"/>
                  <a:gd name="T3" fmla="*/ 323 h 1255"/>
                  <a:gd name="T4" fmla="*/ 1362 w 1380"/>
                  <a:gd name="T5" fmla="*/ 323 h 1255"/>
                  <a:gd name="T6" fmla="*/ 1358 w 1380"/>
                  <a:gd name="T7" fmla="*/ 305 h 1255"/>
                  <a:gd name="T8" fmla="*/ 1353 w 1380"/>
                  <a:gd name="T9" fmla="*/ 296 h 1255"/>
                  <a:gd name="T10" fmla="*/ 1340 w 1380"/>
                  <a:gd name="T11" fmla="*/ 287 h 1255"/>
                  <a:gd name="T12" fmla="*/ 1327 w 1380"/>
                  <a:gd name="T13" fmla="*/ 278 h 1255"/>
                  <a:gd name="T14" fmla="*/ 13 w 1380"/>
                  <a:gd name="T15" fmla="*/ 13 h 1255"/>
                  <a:gd name="T16" fmla="*/ 13 w 1380"/>
                  <a:gd name="T17" fmla="*/ 13 h 1255"/>
                  <a:gd name="T18" fmla="*/ 0 w 1380"/>
                  <a:gd name="T19" fmla="*/ 17 h 1255"/>
                  <a:gd name="T20" fmla="*/ 0 w 1380"/>
                  <a:gd name="T21" fmla="*/ 17 h 1255"/>
                  <a:gd name="T22" fmla="*/ 5 w 1380"/>
                  <a:gd name="T23" fmla="*/ 9 h 1255"/>
                  <a:gd name="T24" fmla="*/ 13 w 1380"/>
                  <a:gd name="T25" fmla="*/ 4 h 1255"/>
                  <a:gd name="T26" fmla="*/ 22 w 1380"/>
                  <a:gd name="T27" fmla="*/ 0 h 1255"/>
                  <a:gd name="T28" fmla="*/ 36 w 1380"/>
                  <a:gd name="T29" fmla="*/ 0 h 1255"/>
                  <a:gd name="T30" fmla="*/ 1345 w 1380"/>
                  <a:gd name="T31" fmla="*/ 265 h 1255"/>
                  <a:gd name="T32" fmla="*/ 1345 w 1380"/>
                  <a:gd name="T33" fmla="*/ 265 h 1255"/>
                  <a:gd name="T34" fmla="*/ 1358 w 1380"/>
                  <a:gd name="T35" fmla="*/ 274 h 1255"/>
                  <a:gd name="T36" fmla="*/ 1371 w 1380"/>
                  <a:gd name="T37" fmla="*/ 283 h 1255"/>
                  <a:gd name="T38" fmla="*/ 1380 w 1380"/>
                  <a:gd name="T39" fmla="*/ 292 h 1255"/>
                  <a:gd name="T40" fmla="*/ 1380 w 1380"/>
                  <a:gd name="T41" fmla="*/ 309 h 1255"/>
                  <a:gd name="T42" fmla="*/ 1358 w 1380"/>
                  <a:gd name="T43" fmla="*/ 1225 h 1255"/>
                  <a:gd name="T44" fmla="*/ 1358 w 1380"/>
                  <a:gd name="T45" fmla="*/ 1225 h 1255"/>
                  <a:gd name="T46" fmla="*/ 1358 w 1380"/>
                  <a:gd name="T47" fmla="*/ 1238 h 1255"/>
                  <a:gd name="T48" fmla="*/ 1353 w 1380"/>
                  <a:gd name="T49" fmla="*/ 1242 h 1255"/>
                  <a:gd name="T50" fmla="*/ 1345 w 1380"/>
                  <a:gd name="T51" fmla="*/ 1251 h 1255"/>
                  <a:gd name="T52" fmla="*/ 1336 w 1380"/>
                  <a:gd name="T53" fmla="*/ 1255 h 1255"/>
                  <a:gd name="T54" fmla="*/ 1336 w 1380"/>
                  <a:gd name="T55" fmla="*/ 1255 h 1255"/>
                  <a:gd name="T56" fmla="*/ 1340 w 1380"/>
                  <a:gd name="T57" fmla="*/ 1242 h 1255"/>
                  <a:gd name="T58" fmla="*/ 1340 w 1380"/>
                  <a:gd name="T59" fmla="*/ 1242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380"/>
                  <a:gd name="T91" fmla="*/ 0 h 1255"/>
                  <a:gd name="T92" fmla="*/ 1380 w 1380"/>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380" h="1255">
                    <a:moveTo>
                      <a:pt x="1340" y="1242"/>
                    </a:moveTo>
                    <a:lnTo>
                      <a:pt x="1362" y="323"/>
                    </a:lnTo>
                    <a:lnTo>
                      <a:pt x="1358" y="305"/>
                    </a:lnTo>
                    <a:lnTo>
                      <a:pt x="1353" y="296"/>
                    </a:lnTo>
                    <a:lnTo>
                      <a:pt x="1340" y="287"/>
                    </a:lnTo>
                    <a:lnTo>
                      <a:pt x="1327" y="278"/>
                    </a:lnTo>
                    <a:lnTo>
                      <a:pt x="13" y="13"/>
                    </a:lnTo>
                    <a:lnTo>
                      <a:pt x="0" y="17"/>
                    </a:lnTo>
                    <a:lnTo>
                      <a:pt x="5" y="9"/>
                    </a:lnTo>
                    <a:lnTo>
                      <a:pt x="13" y="4"/>
                    </a:lnTo>
                    <a:lnTo>
                      <a:pt x="22" y="0"/>
                    </a:lnTo>
                    <a:lnTo>
                      <a:pt x="36" y="0"/>
                    </a:lnTo>
                    <a:lnTo>
                      <a:pt x="1345" y="265"/>
                    </a:lnTo>
                    <a:lnTo>
                      <a:pt x="1358" y="274"/>
                    </a:lnTo>
                    <a:lnTo>
                      <a:pt x="1371" y="283"/>
                    </a:lnTo>
                    <a:lnTo>
                      <a:pt x="1380" y="292"/>
                    </a:lnTo>
                    <a:lnTo>
                      <a:pt x="1380" y="309"/>
                    </a:lnTo>
                    <a:lnTo>
                      <a:pt x="1358" y="1225"/>
                    </a:lnTo>
                    <a:lnTo>
                      <a:pt x="1358" y="1238"/>
                    </a:lnTo>
                    <a:lnTo>
                      <a:pt x="1353" y="1242"/>
                    </a:lnTo>
                    <a:lnTo>
                      <a:pt x="1345" y="1251"/>
                    </a:lnTo>
                    <a:lnTo>
                      <a:pt x="1336" y="1255"/>
                    </a:lnTo>
                    <a:lnTo>
                      <a:pt x="1340" y="1242"/>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17427" name="Group 119"/>
            <p:cNvGrpSpPr>
              <a:grpSpLocks/>
            </p:cNvGrpSpPr>
            <p:nvPr/>
          </p:nvGrpSpPr>
          <p:grpSpPr bwMode="auto">
            <a:xfrm>
              <a:off x="4535" y="3258"/>
              <a:ext cx="584" cy="539"/>
              <a:chOff x="2371" y="1333"/>
              <a:chExt cx="1641" cy="1516"/>
            </a:xfrm>
          </p:grpSpPr>
          <p:sp>
            <p:nvSpPr>
              <p:cNvPr id="17444" name="Freeform 120"/>
              <p:cNvSpPr>
                <a:spLocks/>
              </p:cNvSpPr>
              <p:nvPr/>
            </p:nvSpPr>
            <p:spPr bwMode="auto">
              <a:xfrm>
                <a:off x="2517" y="1333"/>
                <a:ext cx="1" cy="1"/>
              </a:xfrm>
              <a:custGeom>
                <a:avLst/>
                <a:gdLst>
                  <a:gd name="T0" fmla="*/ 0 w 1"/>
                  <a:gd name="T1" fmla="*/ 0 h 1"/>
                  <a:gd name="T2" fmla="*/ 0 w 1"/>
                  <a:gd name="T3" fmla="*/ 0 h 1"/>
                  <a:gd name="T4" fmla="*/ 0 w 1"/>
                  <a:gd name="T5" fmla="*/ 0 h 1"/>
                  <a:gd name="T6" fmla="*/ 0 60000 65536"/>
                  <a:gd name="T7" fmla="*/ 0 60000 65536"/>
                  <a:gd name="T8" fmla="*/ 0 60000 65536"/>
                  <a:gd name="T9" fmla="*/ 0 w 1"/>
                  <a:gd name="T10" fmla="*/ 0 h 1"/>
                  <a:gd name="T11" fmla="*/ 1 w 1"/>
                  <a:gd name="T12" fmla="*/ 1 h 1"/>
                </a:gdLst>
                <a:ahLst/>
                <a:cxnLst>
                  <a:cxn ang="T6">
                    <a:pos x="T0" y="T1"/>
                  </a:cxn>
                  <a:cxn ang="T7">
                    <a:pos x="T2" y="T3"/>
                  </a:cxn>
                  <a:cxn ang="T8">
                    <a:pos x="T4" y="T5"/>
                  </a:cxn>
                </a:cxnLst>
                <a:rect l="T9" t="T10" r="T11" b="T12"/>
                <a:pathLst>
                  <a:path w="1" h="1">
                    <a:moveTo>
                      <a:pt x="0" y="0"/>
                    </a:moveTo>
                    <a:lnTo>
                      <a:pt x="0" y="0"/>
                    </a:lnTo>
                    <a:close/>
                  </a:path>
                </a:pathLst>
              </a:custGeom>
              <a:solidFill>
                <a:srgbClr val="FCDEA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45" name="Rectangle 121"/>
              <p:cNvSpPr>
                <a:spLocks noChangeArrowheads="1"/>
              </p:cNvSpPr>
              <p:nvPr/>
            </p:nvSpPr>
            <p:spPr bwMode="auto">
              <a:xfrm>
                <a:off x="2526" y="1417"/>
                <a:ext cx="1" cy="1"/>
              </a:xfrm>
              <a:prstGeom prst="rect">
                <a:avLst/>
              </a:prstGeom>
              <a:solidFill>
                <a:srgbClr val="FCDEA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7446" name="Freeform 122"/>
              <p:cNvSpPr>
                <a:spLocks/>
              </p:cNvSpPr>
              <p:nvPr/>
            </p:nvSpPr>
            <p:spPr bwMode="auto">
              <a:xfrm>
                <a:off x="2371" y="1377"/>
                <a:ext cx="1601" cy="1472"/>
              </a:xfrm>
              <a:custGeom>
                <a:avLst/>
                <a:gdLst>
                  <a:gd name="T0" fmla="*/ 0 w 1601"/>
                  <a:gd name="T1" fmla="*/ 1128 h 1472"/>
                  <a:gd name="T2" fmla="*/ 0 w 1601"/>
                  <a:gd name="T3" fmla="*/ 1128 h 1472"/>
                  <a:gd name="T4" fmla="*/ 0 w 1601"/>
                  <a:gd name="T5" fmla="*/ 1145 h 1472"/>
                  <a:gd name="T6" fmla="*/ 4 w 1601"/>
                  <a:gd name="T7" fmla="*/ 1167 h 1472"/>
                  <a:gd name="T8" fmla="*/ 13 w 1601"/>
                  <a:gd name="T9" fmla="*/ 1185 h 1472"/>
                  <a:gd name="T10" fmla="*/ 18 w 1601"/>
                  <a:gd name="T11" fmla="*/ 1189 h 1472"/>
                  <a:gd name="T12" fmla="*/ 27 w 1601"/>
                  <a:gd name="T13" fmla="*/ 1194 h 1472"/>
                  <a:gd name="T14" fmla="*/ 1521 w 1601"/>
                  <a:gd name="T15" fmla="*/ 1472 h 1472"/>
                  <a:gd name="T16" fmla="*/ 1521 w 1601"/>
                  <a:gd name="T17" fmla="*/ 1472 h 1472"/>
                  <a:gd name="T18" fmla="*/ 1535 w 1601"/>
                  <a:gd name="T19" fmla="*/ 1472 h 1472"/>
                  <a:gd name="T20" fmla="*/ 1557 w 1601"/>
                  <a:gd name="T21" fmla="*/ 1464 h 1472"/>
                  <a:gd name="T22" fmla="*/ 1592 w 1601"/>
                  <a:gd name="T23" fmla="*/ 1446 h 1472"/>
                  <a:gd name="T24" fmla="*/ 1592 w 1601"/>
                  <a:gd name="T25" fmla="*/ 1446 h 1472"/>
                  <a:gd name="T26" fmla="*/ 1592 w 1601"/>
                  <a:gd name="T27" fmla="*/ 1441 h 1472"/>
                  <a:gd name="T28" fmla="*/ 1588 w 1601"/>
                  <a:gd name="T29" fmla="*/ 1437 h 1472"/>
                  <a:gd name="T30" fmla="*/ 1579 w 1601"/>
                  <a:gd name="T31" fmla="*/ 1433 h 1472"/>
                  <a:gd name="T32" fmla="*/ 1574 w 1601"/>
                  <a:gd name="T33" fmla="*/ 1424 h 1472"/>
                  <a:gd name="T34" fmla="*/ 1601 w 1601"/>
                  <a:gd name="T35" fmla="*/ 345 h 1472"/>
                  <a:gd name="T36" fmla="*/ 1601 w 1601"/>
                  <a:gd name="T37" fmla="*/ 345 h 1472"/>
                  <a:gd name="T38" fmla="*/ 1597 w 1601"/>
                  <a:gd name="T39" fmla="*/ 327 h 1472"/>
                  <a:gd name="T40" fmla="*/ 1588 w 1601"/>
                  <a:gd name="T41" fmla="*/ 314 h 1472"/>
                  <a:gd name="T42" fmla="*/ 1574 w 1601"/>
                  <a:gd name="T43" fmla="*/ 305 h 1472"/>
                  <a:gd name="T44" fmla="*/ 1561 w 1601"/>
                  <a:gd name="T45" fmla="*/ 296 h 1472"/>
                  <a:gd name="T46" fmla="*/ 150 w 1601"/>
                  <a:gd name="T47" fmla="*/ 0 h 1472"/>
                  <a:gd name="T48" fmla="*/ 106 w 1601"/>
                  <a:gd name="T49" fmla="*/ 4 h 1472"/>
                  <a:gd name="T50" fmla="*/ 106 w 1601"/>
                  <a:gd name="T51" fmla="*/ 4 h 1472"/>
                  <a:gd name="T52" fmla="*/ 93 w 1601"/>
                  <a:gd name="T53" fmla="*/ 9 h 1472"/>
                  <a:gd name="T54" fmla="*/ 80 w 1601"/>
                  <a:gd name="T55" fmla="*/ 13 h 1472"/>
                  <a:gd name="T56" fmla="*/ 75 w 1601"/>
                  <a:gd name="T57" fmla="*/ 27 h 1472"/>
                  <a:gd name="T58" fmla="*/ 71 w 1601"/>
                  <a:gd name="T59" fmla="*/ 40 h 1472"/>
                  <a:gd name="T60" fmla="*/ 0 w 1601"/>
                  <a:gd name="T61" fmla="*/ 1128 h 147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601"/>
                  <a:gd name="T94" fmla="*/ 0 h 1472"/>
                  <a:gd name="T95" fmla="*/ 1601 w 1601"/>
                  <a:gd name="T96" fmla="*/ 1472 h 1472"/>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601" h="1472">
                    <a:moveTo>
                      <a:pt x="0" y="1128"/>
                    </a:moveTo>
                    <a:lnTo>
                      <a:pt x="0" y="1128"/>
                    </a:lnTo>
                    <a:lnTo>
                      <a:pt x="0" y="1145"/>
                    </a:lnTo>
                    <a:lnTo>
                      <a:pt x="4" y="1167"/>
                    </a:lnTo>
                    <a:lnTo>
                      <a:pt x="13" y="1185"/>
                    </a:lnTo>
                    <a:lnTo>
                      <a:pt x="18" y="1189"/>
                    </a:lnTo>
                    <a:lnTo>
                      <a:pt x="27" y="1194"/>
                    </a:lnTo>
                    <a:lnTo>
                      <a:pt x="1521" y="1472"/>
                    </a:lnTo>
                    <a:lnTo>
                      <a:pt x="1535" y="1472"/>
                    </a:lnTo>
                    <a:lnTo>
                      <a:pt x="1557" y="1464"/>
                    </a:lnTo>
                    <a:lnTo>
                      <a:pt x="1592" y="1446"/>
                    </a:lnTo>
                    <a:lnTo>
                      <a:pt x="1592" y="1441"/>
                    </a:lnTo>
                    <a:lnTo>
                      <a:pt x="1588" y="1437"/>
                    </a:lnTo>
                    <a:lnTo>
                      <a:pt x="1579" y="1433"/>
                    </a:lnTo>
                    <a:lnTo>
                      <a:pt x="1574" y="1424"/>
                    </a:lnTo>
                    <a:lnTo>
                      <a:pt x="1601" y="345"/>
                    </a:lnTo>
                    <a:lnTo>
                      <a:pt x="1597" y="327"/>
                    </a:lnTo>
                    <a:lnTo>
                      <a:pt x="1588" y="314"/>
                    </a:lnTo>
                    <a:lnTo>
                      <a:pt x="1574" y="305"/>
                    </a:lnTo>
                    <a:lnTo>
                      <a:pt x="1561" y="296"/>
                    </a:lnTo>
                    <a:lnTo>
                      <a:pt x="150" y="0"/>
                    </a:lnTo>
                    <a:lnTo>
                      <a:pt x="106" y="4"/>
                    </a:lnTo>
                    <a:lnTo>
                      <a:pt x="93" y="9"/>
                    </a:lnTo>
                    <a:lnTo>
                      <a:pt x="80" y="13"/>
                    </a:lnTo>
                    <a:lnTo>
                      <a:pt x="75" y="27"/>
                    </a:lnTo>
                    <a:lnTo>
                      <a:pt x="71" y="40"/>
                    </a:lnTo>
                    <a:lnTo>
                      <a:pt x="0" y="1128"/>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47" name="Freeform 123"/>
              <p:cNvSpPr>
                <a:spLocks/>
              </p:cNvSpPr>
              <p:nvPr/>
            </p:nvSpPr>
            <p:spPr bwMode="auto">
              <a:xfrm>
                <a:off x="2415" y="1377"/>
                <a:ext cx="1597" cy="1446"/>
              </a:xfrm>
              <a:custGeom>
                <a:avLst/>
                <a:gdLst>
                  <a:gd name="T0" fmla="*/ 0 w 1597"/>
                  <a:gd name="T1" fmla="*/ 1114 h 1446"/>
                  <a:gd name="T2" fmla="*/ 0 w 1597"/>
                  <a:gd name="T3" fmla="*/ 1114 h 1446"/>
                  <a:gd name="T4" fmla="*/ 5 w 1597"/>
                  <a:gd name="T5" fmla="*/ 1132 h 1446"/>
                  <a:gd name="T6" fmla="*/ 9 w 1597"/>
                  <a:gd name="T7" fmla="*/ 1150 h 1446"/>
                  <a:gd name="T8" fmla="*/ 22 w 1597"/>
                  <a:gd name="T9" fmla="*/ 1158 h 1446"/>
                  <a:gd name="T10" fmla="*/ 40 w 1597"/>
                  <a:gd name="T11" fmla="*/ 1167 h 1446"/>
                  <a:gd name="T12" fmla="*/ 1535 w 1597"/>
                  <a:gd name="T13" fmla="*/ 1446 h 1446"/>
                  <a:gd name="T14" fmla="*/ 1535 w 1597"/>
                  <a:gd name="T15" fmla="*/ 1446 h 1446"/>
                  <a:gd name="T16" fmla="*/ 1548 w 1597"/>
                  <a:gd name="T17" fmla="*/ 1446 h 1446"/>
                  <a:gd name="T18" fmla="*/ 1561 w 1597"/>
                  <a:gd name="T19" fmla="*/ 1441 h 1446"/>
                  <a:gd name="T20" fmla="*/ 1570 w 1597"/>
                  <a:gd name="T21" fmla="*/ 1428 h 1446"/>
                  <a:gd name="T22" fmla="*/ 1575 w 1597"/>
                  <a:gd name="T23" fmla="*/ 1415 h 1446"/>
                  <a:gd name="T24" fmla="*/ 1597 w 1597"/>
                  <a:gd name="T25" fmla="*/ 336 h 1446"/>
                  <a:gd name="T26" fmla="*/ 1597 w 1597"/>
                  <a:gd name="T27" fmla="*/ 336 h 1446"/>
                  <a:gd name="T28" fmla="*/ 1597 w 1597"/>
                  <a:gd name="T29" fmla="*/ 318 h 1446"/>
                  <a:gd name="T30" fmla="*/ 1588 w 1597"/>
                  <a:gd name="T31" fmla="*/ 305 h 1446"/>
                  <a:gd name="T32" fmla="*/ 1575 w 1597"/>
                  <a:gd name="T33" fmla="*/ 296 h 1446"/>
                  <a:gd name="T34" fmla="*/ 1557 w 1597"/>
                  <a:gd name="T35" fmla="*/ 287 h 1446"/>
                  <a:gd name="T36" fmla="*/ 115 w 1597"/>
                  <a:gd name="T37" fmla="*/ 0 h 1446"/>
                  <a:gd name="T38" fmla="*/ 115 w 1597"/>
                  <a:gd name="T39" fmla="*/ 0 h 1446"/>
                  <a:gd name="T40" fmla="*/ 98 w 1597"/>
                  <a:gd name="T41" fmla="*/ 0 h 1446"/>
                  <a:gd name="T42" fmla="*/ 84 w 1597"/>
                  <a:gd name="T43" fmla="*/ 4 h 1446"/>
                  <a:gd name="T44" fmla="*/ 75 w 1597"/>
                  <a:gd name="T45" fmla="*/ 13 h 1446"/>
                  <a:gd name="T46" fmla="*/ 71 w 1597"/>
                  <a:gd name="T47" fmla="*/ 31 h 1446"/>
                  <a:gd name="T48" fmla="*/ 0 w 1597"/>
                  <a:gd name="T49" fmla="*/ 1114 h 144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597"/>
                  <a:gd name="T76" fmla="*/ 0 h 1446"/>
                  <a:gd name="T77" fmla="*/ 1597 w 1597"/>
                  <a:gd name="T78" fmla="*/ 1446 h 144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597" h="1446">
                    <a:moveTo>
                      <a:pt x="0" y="1114"/>
                    </a:moveTo>
                    <a:lnTo>
                      <a:pt x="0" y="1114"/>
                    </a:lnTo>
                    <a:lnTo>
                      <a:pt x="5" y="1132"/>
                    </a:lnTo>
                    <a:lnTo>
                      <a:pt x="9" y="1150"/>
                    </a:lnTo>
                    <a:lnTo>
                      <a:pt x="22" y="1158"/>
                    </a:lnTo>
                    <a:lnTo>
                      <a:pt x="40" y="1167"/>
                    </a:lnTo>
                    <a:lnTo>
                      <a:pt x="1535" y="1446"/>
                    </a:lnTo>
                    <a:lnTo>
                      <a:pt x="1548" y="1446"/>
                    </a:lnTo>
                    <a:lnTo>
                      <a:pt x="1561" y="1441"/>
                    </a:lnTo>
                    <a:lnTo>
                      <a:pt x="1570" y="1428"/>
                    </a:lnTo>
                    <a:lnTo>
                      <a:pt x="1575" y="1415"/>
                    </a:lnTo>
                    <a:lnTo>
                      <a:pt x="1597" y="336"/>
                    </a:lnTo>
                    <a:lnTo>
                      <a:pt x="1597" y="318"/>
                    </a:lnTo>
                    <a:lnTo>
                      <a:pt x="1588" y="305"/>
                    </a:lnTo>
                    <a:lnTo>
                      <a:pt x="1575" y="296"/>
                    </a:lnTo>
                    <a:lnTo>
                      <a:pt x="1557" y="287"/>
                    </a:lnTo>
                    <a:lnTo>
                      <a:pt x="115" y="0"/>
                    </a:lnTo>
                    <a:lnTo>
                      <a:pt x="98" y="0"/>
                    </a:lnTo>
                    <a:lnTo>
                      <a:pt x="84" y="4"/>
                    </a:lnTo>
                    <a:lnTo>
                      <a:pt x="75" y="13"/>
                    </a:lnTo>
                    <a:lnTo>
                      <a:pt x="71" y="31"/>
                    </a:lnTo>
                    <a:lnTo>
                      <a:pt x="0" y="1114"/>
                    </a:lnTo>
                    <a:close/>
                  </a:path>
                </a:pathLst>
              </a:custGeom>
              <a:solidFill>
                <a:srgbClr val="9299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48" name="Freeform 124"/>
              <p:cNvSpPr>
                <a:spLocks/>
              </p:cNvSpPr>
              <p:nvPr/>
            </p:nvSpPr>
            <p:spPr bwMode="auto">
              <a:xfrm>
                <a:off x="2495" y="1377"/>
                <a:ext cx="1517" cy="1446"/>
              </a:xfrm>
              <a:custGeom>
                <a:avLst/>
                <a:gdLst>
                  <a:gd name="T0" fmla="*/ 1486 w 1517"/>
                  <a:gd name="T1" fmla="*/ 1424 h 1446"/>
                  <a:gd name="T2" fmla="*/ 1508 w 1517"/>
                  <a:gd name="T3" fmla="*/ 345 h 1446"/>
                  <a:gd name="T4" fmla="*/ 1508 w 1517"/>
                  <a:gd name="T5" fmla="*/ 345 h 1446"/>
                  <a:gd name="T6" fmla="*/ 1508 w 1517"/>
                  <a:gd name="T7" fmla="*/ 327 h 1446"/>
                  <a:gd name="T8" fmla="*/ 1499 w 1517"/>
                  <a:gd name="T9" fmla="*/ 314 h 1446"/>
                  <a:gd name="T10" fmla="*/ 1486 w 1517"/>
                  <a:gd name="T11" fmla="*/ 301 h 1446"/>
                  <a:gd name="T12" fmla="*/ 1468 w 1517"/>
                  <a:gd name="T13" fmla="*/ 296 h 1446"/>
                  <a:gd name="T14" fmla="*/ 26 w 1517"/>
                  <a:gd name="T15" fmla="*/ 4 h 1446"/>
                  <a:gd name="T16" fmla="*/ 26 w 1517"/>
                  <a:gd name="T17" fmla="*/ 4 h 1446"/>
                  <a:gd name="T18" fmla="*/ 13 w 1517"/>
                  <a:gd name="T19" fmla="*/ 4 h 1446"/>
                  <a:gd name="T20" fmla="*/ 0 w 1517"/>
                  <a:gd name="T21" fmla="*/ 9 h 1446"/>
                  <a:gd name="T22" fmla="*/ 0 w 1517"/>
                  <a:gd name="T23" fmla="*/ 9 h 1446"/>
                  <a:gd name="T24" fmla="*/ 18 w 1517"/>
                  <a:gd name="T25" fmla="*/ 0 h 1446"/>
                  <a:gd name="T26" fmla="*/ 35 w 1517"/>
                  <a:gd name="T27" fmla="*/ 0 h 1446"/>
                  <a:gd name="T28" fmla="*/ 1477 w 1517"/>
                  <a:gd name="T29" fmla="*/ 287 h 1446"/>
                  <a:gd name="T30" fmla="*/ 1477 w 1517"/>
                  <a:gd name="T31" fmla="*/ 287 h 1446"/>
                  <a:gd name="T32" fmla="*/ 1495 w 1517"/>
                  <a:gd name="T33" fmla="*/ 296 h 1446"/>
                  <a:gd name="T34" fmla="*/ 1508 w 1517"/>
                  <a:gd name="T35" fmla="*/ 305 h 1446"/>
                  <a:gd name="T36" fmla="*/ 1517 w 1517"/>
                  <a:gd name="T37" fmla="*/ 318 h 1446"/>
                  <a:gd name="T38" fmla="*/ 1517 w 1517"/>
                  <a:gd name="T39" fmla="*/ 336 h 1446"/>
                  <a:gd name="T40" fmla="*/ 1495 w 1517"/>
                  <a:gd name="T41" fmla="*/ 1415 h 1446"/>
                  <a:gd name="T42" fmla="*/ 1495 w 1517"/>
                  <a:gd name="T43" fmla="*/ 1415 h 1446"/>
                  <a:gd name="T44" fmla="*/ 1490 w 1517"/>
                  <a:gd name="T45" fmla="*/ 1433 h 1446"/>
                  <a:gd name="T46" fmla="*/ 1477 w 1517"/>
                  <a:gd name="T47" fmla="*/ 1446 h 1446"/>
                  <a:gd name="T48" fmla="*/ 1477 w 1517"/>
                  <a:gd name="T49" fmla="*/ 1446 h 1446"/>
                  <a:gd name="T50" fmla="*/ 1486 w 1517"/>
                  <a:gd name="T51" fmla="*/ 1433 h 1446"/>
                  <a:gd name="T52" fmla="*/ 1486 w 1517"/>
                  <a:gd name="T53" fmla="*/ 1424 h 1446"/>
                  <a:gd name="T54" fmla="*/ 1486 w 1517"/>
                  <a:gd name="T55" fmla="*/ 1424 h 144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517"/>
                  <a:gd name="T85" fmla="*/ 0 h 1446"/>
                  <a:gd name="T86" fmla="*/ 1517 w 1517"/>
                  <a:gd name="T87" fmla="*/ 1446 h 144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517" h="1446">
                    <a:moveTo>
                      <a:pt x="1486" y="1424"/>
                    </a:moveTo>
                    <a:lnTo>
                      <a:pt x="1508" y="345"/>
                    </a:lnTo>
                    <a:lnTo>
                      <a:pt x="1508" y="327"/>
                    </a:lnTo>
                    <a:lnTo>
                      <a:pt x="1499" y="314"/>
                    </a:lnTo>
                    <a:lnTo>
                      <a:pt x="1486" y="301"/>
                    </a:lnTo>
                    <a:lnTo>
                      <a:pt x="1468" y="296"/>
                    </a:lnTo>
                    <a:lnTo>
                      <a:pt x="26" y="4"/>
                    </a:lnTo>
                    <a:lnTo>
                      <a:pt x="13" y="4"/>
                    </a:lnTo>
                    <a:lnTo>
                      <a:pt x="0" y="9"/>
                    </a:lnTo>
                    <a:lnTo>
                      <a:pt x="18" y="0"/>
                    </a:lnTo>
                    <a:lnTo>
                      <a:pt x="35" y="0"/>
                    </a:lnTo>
                    <a:lnTo>
                      <a:pt x="1477" y="287"/>
                    </a:lnTo>
                    <a:lnTo>
                      <a:pt x="1495" y="296"/>
                    </a:lnTo>
                    <a:lnTo>
                      <a:pt x="1508" y="305"/>
                    </a:lnTo>
                    <a:lnTo>
                      <a:pt x="1517" y="318"/>
                    </a:lnTo>
                    <a:lnTo>
                      <a:pt x="1517" y="336"/>
                    </a:lnTo>
                    <a:lnTo>
                      <a:pt x="1495" y="1415"/>
                    </a:lnTo>
                    <a:lnTo>
                      <a:pt x="1490" y="1433"/>
                    </a:lnTo>
                    <a:lnTo>
                      <a:pt x="1477" y="1446"/>
                    </a:lnTo>
                    <a:lnTo>
                      <a:pt x="1486" y="1433"/>
                    </a:lnTo>
                    <a:lnTo>
                      <a:pt x="1486" y="1424"/>
                    </a:lnTo>
                    <a:close/>
                  </a:path>
                </a:pathLst>
              </a:custGeom>
              <a:solidFill>
                <a:srgbClr val="C1CBC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49" name="Freeform 125"/>
              <p:cNvSpPr>
                <a:spLocks/>
              </p:cNvSpPr>
              <p:nvPr/>
            </p:nvSpPr>
            <p:spPr bwMode="auto">
              <a:xfrm>
                <a:off x="2495" y="1448"/>
                <a:ext cx="1446" cy="1255"/>
              </a:xfrm>
              <a:custGeom>
                <a:avLst/>
                <a:gdLst>
                  <a:gd name="T0" fmla="*/ 0 w 1446"/>
                  <a:gd name="T1" fmla="*/ 955 h 1255"/>
                  <a:gd name="T2" fmla="*/ 0 w 1446"/>
                  <a:gd name="T3" fmla="*/ 955 h 1255"/>
                  <a:gd name="T4" fmla="*/ 4 w 1446"/>
                  <a:gd name="T5" fmla="*/ 973 h 1255"/>
                  <a:gd name="T6" fmla="*/ 9 w 1446"/>
                  <a:gd name="T7" fmla="*/ 986 h 1255"/>
                  <a:gd name="T8" fmla="*/ 22 w 1446"/>
                  <a:gd name="T9" fmla="*/ 995 h 1255"/>
                  <a:gd name="T10" fmla="*/ 35 w 1446"/>
                  <a:gd name="T11" fmla="*/ 999 h 1255"/>
                  <a:gd name="T12" fmla="*/ 1388 w 1446"/>
                  <a:gd name="T13" fmla="*/ 1255 h 1255"/>
                  <a:gd name="T14" fmla="*/ 1388 w 1446"/>
                  <a:gd name="T15" fmla="*/ 1255 h 1255"/>
                  <a:gd name="T16" fmla="*/ 1402 w 1446"/>
                  <a:gd name="T17" fmla="*/ 1255 h 1255"/>
                  <a:gd name="T18" fmla="*/ 1415 w 1446"/>
                  <a:gd name="T19" fmla="*/ 1251 h 1255"/>
                  <a:gd name="T20" fmla="*/ 1424 w 1446"/>
                  <a:gd name="T21" fmla="*/ 1238 h 1255"/>
                  <a:gd name="T22" fmla="*/ 1424 w 1446"/>
                  <a:gd name="T23" fmla="*/ 1225 h 1255"/>
                  <a:gd name="T24" fmla="*/ 1446 w 1446"/>
                  <a:gd name="T25" fmla="*/ 309 h 1255"/>
                  <a:gd name="T26" fmla="*/ 1446 w 1446"/>
                  <a:gd name="T27" fmla="*/ 309 h 1255"/>
                  <a:gd name="T28" fmla="*/ 1446 w 1446"/>
                  <a:gd name="T29" fmla="*/ 292 h 1255"/>
                  <a:gd name="T30" fmla="*/ 1437 w 1446"/>
                  <a:gd name="T31" fmla="*/ 283 h 1255"/>
                  <a:gd name="T32" fmla="*/ 1424 w 1446"/>
                  <a:gd name="T33" fmla="*/ 274 h 1255"/>
                  <a:gd name="T34" fmla="*/ 1411 w 1446"/>
                  <a:gd name="T35" fmla="*/ 265 h 1255"/>
                  <a:gd name="T36" fmla="*/ 102 w 1446"/>
                  <a:gd name="T37" fmla="*/ 0 h 1255"/>
                  <a:gd name="T38" fmla="*/ 102 w 1446"/>
                  <a:gd name="T39" fmla="*/ 0 h 1255"/>
                  <a:gd name="T40" fmla="*/ 84 w 1446"/>
                  <a:gd name="T41" fmla="*/ 0 h 1255"/>
                  <a:gd name="T42" fmla="*/ 71 w 1446"/>
                  <a:gd name="T43" fmla="*/ 9 h 1255"/>
                  <a:gd name="T44" fmla="*/ 62 w 1446"/>
                  <a:gd name="T45" fmla="*/ 17 h 1255"/>
                  <a:gd name="T46" fmla="*/ 62 w 1446"/>
                  <a:gd name="T47" fmla="*/ 26 h 1255"/>
                  <a:gd name="T48" fmla="*/ 0 w 1446"/>
                  <a:gd name="T49" fmla="*/ 955 h 125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446"/>
                  <a:gd name="T76" fmla="*/ 0 h 1255"/>
                  <a:gd name="T77" fmla="*/ 1446 w 1446"/>
                  <a:gd name="T78" fmla="*/ 1255 h 125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446" h="1255">
                    <a:moveTo>
                      <a:pt x="0" y="955"/>
                    </a:moveTo>
                    <a:lnTo>
                      <a:pt x="0" y="955"/>
                    </a:lnTo>
                    <a:lnTo>
                      <a:pt x="4" y="973"/>
                    </a:lnTo>
                    <a:lnTo>
                      <a:pt x="9" y="986"/>
                    </a:lnTo>
                    <a:lnTo>
                      <a:pt x="22" y="995"/>
                    </a:lnTo>
                    <a:lnTo>
                      <a:pt x="35" y="999"/>
                    </a:lnTo>
                    <a:lnTo>
                      <a:pt x="1388" y="1255"/>
                    </a:lnTo>
                    <a:lnTo>
                      <a:pt x="1402" y="1255"/>
                    </a:lnTo>
                    <a:lnTo>
                      <a:pt x="1415" y="1251"/>
                    </a:lnTo>
                    <a:lnTo>
                      <a:pt x="1424" y="1238"/>
                    </a:lnTo>
                    <a:lnTo>
                      <a:pt x="1424" y="1225"/>
                    </a:lnTo>
                    <a:lnTo>
                      <a:pt x="1446" y="309"/>
                    </a:lnTo>
                    <a:lnTo>
                      <a:pt x="1446" y="292"/>
                    </a:lnTo>
                    <a:lnTo>
                      <a:pt x="1437" y="283"/>
                    </a:lnTo>
                    <a:lnTo>
                      <a:pt x="1424" y="274"/>
                    </a:lnTo>
                    <a:lnTo>
                      <a:pt x="1411" y="265"/>
                    </a:lnTo>
                    <a:lnTo>
                      <a:pt x="102" y="0"/>
                    </a:lnTo>
                    <a:lnTo>
                      <a:pt x="84" y="0"/>
                    </a:lnTo>
                    <a:lnTo>
                      <a:pt x="71" y="9"/>
                    </a:lnTo>
                    <a:lnTo>
                      <a:pt x="62" y="17"/>
                    </a:lnTo>
                    <a:lnTo>
                      <a:pt x="62" y="26"/>
                    </a:lnTo>
                    <a:lnTo>
                      <a:pt x="0" y="955"/>
                    </a:lnTo>
                    <a:close/>
                  </a:path>
                </a:pathLst>
              </a:custGeom>
              <a:solidFill>
                <a:srgbClr val="AEC5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50" name="Freeform 126"/>
              <p:cNvSpPr>
                <a:spLocks/>
              </p:cNvSpPr>
              <p:nvPr/>
            </p:nvSpPr>
            <p:spPr bwMode="auto">
              <a:xfrm>
                <a:off x="2517" y="1678"/>
                <a:ext cx="1424" cy="844"/>
              </a:xfrm>
              <a:custGeom>
                <a:avLst/>
                <a:gdLst>
                  <a:gd name="T0" fmla="*/ 1424 w 1424"/>
                  <a:gd name="T1" fmla="*/ 146 h 844"/>
                  <a:gd name="T2" fmla="*/ 1424 w 1424"/>
                  <a:gd name="T3" fmla="*/ 79 h 844"/>
                  <a:gd name="T4" fmla="*/ 1424 w 1424"/>
                  <a:gd name="T5" fmla="*/ 79 h 844"/>
                  <a:gd name="T6" fmla="*/ 1424 w 1424"/>
                  <a:gd name="T7" fmla="*/ 62 h 844"/>
                  <a:gd name="T8" fmla="*/ 1415 w 1424"/>
                  <a:gd name="T9" fmla="*/ 53 h 844"/>
                  <a:gd name="T10" fmla="*/ 1402 w 1424"/>
                  <a:gd name="T11" fmla="*/ 44 h 844"/>
                  <a:gd name="T12" fmla="*/ 1389 w 1424"/>
                  <a:gd name="T13" fmla="*/ 35 h 844"/>
                  <a:gd name="T14" fmla="*/ 1216 w 1424"/>
                  <a:gd name="T15" fmla="*/ 0 h 844"/>
                  <a:gd name="T16" fmla="*/ 1216 w 1424"/>
                  <a:gd name="T17" fmla="*/ 0 h 844"/>
                  <a:gd name="T18" fmla="*/ 1057 w 1424"/>
                  <a:gd name="T19" fmla="*/ 84 h 844"/>
                  <a:gd name="T20" fmla="*/ 907 w 1424"/>
                  <a:gd name="T21" fmla="*/ 172 h 844"/>
                  <a:gd name="T22" fmla="*/ 756 w 1424"/>
                  <a:gd name="T23" fmla="*/ 261 h 844"/>
                  <a:gd name="T24" fmla="*/ 606 w 1424"/>
                  <a:gd name="T25" fmla="*/ 358 h 844"/>
                  <a:gd name="T26" fmla="*/ 305 w 1424"/>
                  <a:gd name="T27" fmla="*/ 557 h 844"/>
                  <a:gd name="T28" fmla="*/ 0 w 1424"/>
                  <a:gd name="T29" fmla="*/ 765 h 844"/>
                  <a:gd name="T30" fmla="*/ 0 w 1424"/>
                  <a:gd name="T31" fmla="*/ 765 h 844"/>
                  <a:gd name="T32" fmla="*/ 13 w 1424"/>
                  <a:gd name="T33" fmla="*/ 769 h 844"/>
                  <a:gd name="T34" fmla="*/ 425 w 1424"/>
                  <a:gd name="T35" fmla="*/ 844 h 844"/>
                  <a:gd name="T36" fmla="*/ 425 w 1424"/>
                  <a:gd name="T37" fmla="*/ 844 h 844"/>
                  <a:gd name="T38" fmla="*/ 601 w 1424"/>
                  <a:gd name="T39" fmla="*/ 720 h 844"/>
                  <a:gd name="T40" fmla="*/ 778 w 1424"/>
                  <a:gd name="T41" fmla="*/ 588 h 844"/>
                  <a:gd name="T42" fmla="*/ 778 w 1424"/>
                  <a:gd name="T43" fmla="*/ 588 h 844"/>
                  <a:gd name="T44" fmla="*/ 938 w 1424"/>
                  <a:gd name="T45" fmla="*/ 464 h 844"/>
                  <a:gd name="T46" fmla="*/ 1097 w 1424"/>
                  <a:gd name="T47" fmla="*/ 353 h 844"/>
                  <a:gd name="T48" fmla="*/ 1260 w 1424"/>
                  <a:gd name="T49" fmla="*/ 247 h 844"/>
                  <a:gd name="T50" fmla="*/ 1424 w 1424"/>
                  <a:gd name="T51" fmla="*/ 146 h 844"/>
                  <a:gd name="T52" fmla="*/ 1424 w 1424"/>
                  <a:gd name="T53" fmla="*/ 146 h 84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424"/>
                  <a:gd name="T82" fmla="*/ 0 h 844"/>
                  <a:gd name="T83" fmla="*/ 1424 w 1424"/>
                  <a:gd name="T84" fmla="*/ 844 h 84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424" h="844">
                    <a:moveTo>
                      <a:pt x="1424" y="146"/>
                    </a:moveTo>
                    <a:lnTo>
                      <a:pt x="1424" y="79"/>
                    </a:lnTo>
                    <a:lnTo>
                      <a:pt x="1424" y="62"/>
                    </a:lnTo>
                    <a:lnTo>
                      <a:pt x="1415" y="53"/>
                    </a:lnTo>
                    <a:lnTo>
                      <a:pt x="1402" y="44"/>
                    </a:lnTo>
                    <a:lnTo>
                      <a:pt x="1389" y="35"/>
                    </a:lnTo>
                    <a:lnTo>
                      <a:pt x="1216" y="0"/>
                    </a:lnTo>
                    <a:lnTo>
                      <a:pt x="1057" y="84"/>
                    </a:lnTo>
                    <a:lnTo>
                      <a:pt x="907" y="172"/>
                    </a:lnTo>
                    <a:lnTo>
                      <a:pt x="756" y="261"/>
                    </a:lnTo>
                    <a:lnTo>
                      <a:pt x="606" y="358"/>
                    </a:lnTo>
                    <a:lnTo>
                      <a:pt x="305" y="557"/>
                    </a:lnTo>
                    <a:lnTo>
                      <a:pt x="0" y="765"/>
                    </a:lnTo>
                    <a:lnTo>
                      <a:pt x="13" y="769"/>
                    </a:lnTo>
                    <a:lnTo>
                      <a:pt x="425" y="844"/>
                    </a:lnTo>
                    <a:lnTo>
                      <a:pt x="601" y="720"/>
                    </a:lnTo>
                    <a:lnTo>
                      <a:pt x="778" y="588"/>
                    </a:lnTo>
                    <a:lnTo>
                      <a:pt x="938" y="464"/>
                    </a:lnTo>
                    <a:lnTo>
                      <a:pt x="1097" y="353"/>
                    </a:lnTo>
                    <a:lnTo>
                      <a:pt x="1260" y="247"/>
                    </a:lnTo>
                    <a:lnTo>
                      <a:pt x="1424" y="146"/>
                    </a:lnTo>
                    <a:close/>
                  </a:path>
                </a:pathLst>
              </a:custGeom>
              <a:solidFill>
                <a:srgbClr val="C1D2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51" name="Freeform 127"/>
              <p:cNvSpPr>
                <a:spLocks/>
              </p:cNvSpPr>
              <p:nvPr/>
            </p:nvSpPr>
            <p:spPr bwMode="auto">
              <a:xfrm>
                <a:off x="3317" y="2213"/>
                <a:ext cx="615" cy="420"/>
              </a:xfrm>
              <a:custGeom>
                <a:avLst/>
                <a:gdLst>
                  <a:gd name="T0" fmla="*/ 611 w 615"/>
                  <a:gd name="T1" fmla="*/ 137 h 420"/>
                  <a:gd name="T2" fmla="*/ 615 w 615"/>
                  <a:gd name="T3" fmla="*/ 0 h 420"/>
                  <a:gd name="T4" fmla="*/ 615 w 615"/>
                  <a:gd name="T5" fmla="*/ 0 h 420"/>
                  <a:gd name="T6" fmla="*/ 460 w 615"/>
                  <a:gd name="T7" fmla="*/ 88 h 420"/>
                  <a:gd name="T8" fmla="*/ 306 w 615"/>
                  <a:gd name="T9" fmla="*/ 181 h 420"/>
                  <a:gd name="T10" fmla="*/ 151 w 615"/>
                  <a:gd name="T11" fmla="*/ 278 h 420"/>
                  <a:gd name="T12" fmla="*/ 0 w 615"/>
                  <a:gd name="T13" fmla="*/ 384 h 420"/>
                  <a:gd name="T14" fmla="*/ 208 w 615"/>
                  <a:gd name="T15" fmla="*/ 420 h 420"/>
                  <a:gd name="T16" fmla="*/ 208 w 615"/>
                  <a:gd name="T17" fmla="*/ 420 h 420"/>
                  <a:gd name="T18" fmla="*/ 412 w 615"/>
                  <a:gd name="T19" fmla="*/ 274 h 420"/>
                  <a:gd name="T20" fmla="*/ 412 w 615"/>
                  <a:gd name="T21" fmla="*/ 274 h 420"/>
                  <a:gd name="T22" fmla="*/ 513 w 615"/>
                  <a:gd name="T23" fmla="*/ 203 h 420"/>
                  <a:gd name="T24" fmla="*/ 611 w 615"/>
                  <a:gd name="T25" fmla="*/ 137 h 420"/>
                  <a:gd name="T26" fmla="*/ 611 w 615"/>
                  <a:gd name="T27" fmla="*/ 137 h 4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15"/>
                  <a:gd name="T43" fmla="*/ 0 h 420"/>
                  <a:gd name="T44" fmla="*/ 615 w 615"/>
                  <a:gd name="T45" fmla="*/ 420 h 4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15" h="420">
                    <a:moveTo>
                      <a:pt x="611" y="137"/>
                    </a:moveTo>
                    <a:lnTo>
                      <a:pt x="615" y="0"/>
                    </a:lnTo>
                    <a:lnTo>
                      <a:pt x="460" y="88"/>
                    </a:lnTo>
                    <a:lnTo>
                      <a:pt x="306" y="181"/>
                    </a:lnTo>
                    <a:lnTo>
                      <a:pt x="151" y="278"/>
                    </a:lnTo>
                    <a:lnTo>
                      <a:pt x="0" y="384"/>
                    </a:lnTo>
                    <a:lnTo>
                      <a:pt x="208" y="420"/>
                    </a:lnTo>
                    <a:lnTo>
                      <a:pt x="412" y="274"/>
                    </a:lnTo>
                    <a:lnTo>
                      <a:pt x="513" y="203"/>
                    </a:lnTo>
                    <a:lnTo>
                      <a:pt x="611" y="137"/>
                    </a:lnTo>
                    <a:close/>
                  </a:path>
                </a:pathLst>
              </a:custGeom>
              <a:solidFill>
                <a:srgbClr val="B9CC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52" name="Freeform 128"/>
              <p:cNvSpPr>
                <a:spLocks/>
              </p:cNvSpPr>
              <p:nvPr/>
            </p:nvSpPr>
            <p:spPr bwMode="auto">
              <a:xfrm>
                <a:off x="2495" y="1448"/>
                <a:ext cx="1419" cy="1255"/>
              </a:xfrm>
              <a:custGeom>
                <a:avLst/>
                <a:gdLst>
                  <a:gd name="T0" fmla="*/ 88 w 1419"/>
                  <a:gd name="T1" fmla="*/ 0 h 1255"/>
                  <a:gd name="T2" fmla="*/ 88 w 1419"/>
                  <a:gd name="T3" fmla="*/ 0 h 1255"/>
                  <a:gd name="T4" fmla="*/ 84 w 1419"/>
                  <a:gd name="T5" fmla="*/ 17 h 1255"/>
                  <a:gd name="T6" fmla="*/ 22 w 1419"/>
                  <a:gd name="T7" fmla="*/ 942 h 1255"/>
                  <a:gd name="T8" fmla="*/ 22 w 1419"/>
                  <a:gd name="T9" fmla="*/ 942 h 1255"/>
                  <a:gd name="T10" fmla="*/ 26 w 1419"/>
                  <a:gd name="T11" fmla="*/ 959 h 1255"/>
                  <a:gd name="T12" fmla="*/ 35 w 1419"/>
                  <a:gd name="T13" fmla="*/ 973 h 1255"/>
                  <a:gd name="T14" fmla="*/ 44 w 1419"/>
                  <a:gd name="T15" fmla="*/ 981 h 1255"/>
                  <a:gd name="T16" fmla="*/ 62 w 1419"/>
                  <a:gd name="T17" fmla="*/ 986 h 1255"/>
                  <a:gd name="T18" fmla="*/ 1411 w 1419"/>
                  <a:gd name="T19" fmla="*/ 1242 h 1255"/>
                  <a:gd name="T20" fmla="*/ 1411 w 1419"/>
                  <a:gd name="T21" fmla="*/ 1242 h 1255"/>
                  <a:gd name="T22" fmla="*/ 1419 w 1419"/>
                  <a:gd name="T23" fmla="*/ 1242 h 1255"/>
                  <a:gd name="T24" fmla="*/ 1419 w 1419"/>
                  <a:gd name="T25" fmla="*/ 1242 h 1255"/>
                  <a:gd name="T26" fmla="*/ 1415 w 1419"/>
                  <a:gd name="T27" fmla="*/ 1247 h 1255"/>
                  <a:gd name="T28" fmla="*/ 1406 w 1419"/>
                  <a:gd name="T29" fmla="*/ 1251 h 1255"/>
                  <a:gd name="T30" fmla="*/ 1397 w 1419"/>
                  <a:gd name="T31" fmla="*/ 1255 h 1255"/>
                  <a:gd name="T32" fmla="*/ 1388 w 1419"/>
                  <a:gd name="T33" fmla="*/ 1255 h 1255"/>
                  <a:gd name="T34" fmla="*/ 35 w 1419"/>
                  <a:gd name="T35" fmla="*/ 999 h 1255"/>
                  <a:gd name="T36" fmla="*/ 35 w 1419"/>
                  <a:gd name="T37" fmla="*/ 999 h 1255"/>
                  <a:gd name="T38" fmla="*/ 22 w 1419"/>
                  <a:gd name="T39" fmla="*/ 995 h 1255"/>
                  <a:gd name="T40" fmla="*/ 9 w 1419"/>
                  <a:gd name="T41" fmla="*/ 986 h 1255"/>
                  <a:gd name="T42" fmla="*/ 4 w 1419"/>
                  <a:gd name="T43" fmla="*/ 973 h 1255"/>
                  <a:gd name="T44" fmla="*/ 0 w 1419"/>
                  <a:gd name="T45" fmla="*/ 955 h 1255"/>
                  <a:gd name="T46" fmla="*/ 62 w 1419"/>
                  <a:gd name="T47" fmla="*/ 26 h 1255"/>
                  <a:gd name="T48" fmla="*/ 62 w 1419"/>
                  <a:gd name="T49" fmla="*/ 26 h 1255"/>
                  <a:gd name="T50" fmla="*/ 62 w 1419"/>
                  <a:gd name="T51" fmla="*/ 17 h 1255"/>
                  <a:gd name="T52" fmla="*/ 71 w 1419"/>
                  <a:gd name="T53" fmla="*/ 9 h 1255"/>
                  <a:gd name="T54" fmla="*/ 79 w 1419"/>
                  <a:gd name="T55" fmla="*/ 4 h 1255"/>
                  <a:gd name="T56" fmla="*/ 88 w 1419"/>
                  <a:gd name="T57" fmla="*/ 0 h 1255"/>
                  <a:gd name="T58" fmla="*/ 88 w 1419"/>
                  <a:gd name="T59" fmla="*/ 0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419"/>
                  <a:gd name="T91" fmla="*/ 0 h 1255"/>
                  <a:gd name="T92" fmla="*/ 1419 w 1419"/>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419" h="1255">
                    <a:moveTo>
                      <a:pt x="88" y="0"/>
                    </a:moveTo>
                    <a:lnTo>
                      <a:pt x="88" y="0"/>
                    </a:lnTo>
                    <a:lnTo>
                      <a:pt x="84" y="17"/>
                    </a:lnTo>
                    <a:lnTo>
                      <a:pt x="22" y="942"/>
                    </a:lnTo>
                    <a:lnTo>
                      <a:pt x="26" y="959"/>
                    </a:lnTo>
                    <a:lnTo>
                      <a:pt x="35" y="973"/>
                    </a:lnTo>
                    <a:lnTo>
                      <a:pt x="44" y="981"/>
                    </a:lnTo>
                    <a:lnTo>
                      <a:pt x="62" y="986"/>
                    </a:lnTo>
                    <a:lnTo>
                      <a:pt x="1411" y="1242"/>
                    </a:lnTo>
                    <a:lnTo>
                      <a:pt x="1419" y="1242"/>
                    </a:lnTo>
                    <a:lnTo>
                      <a:pt x="1415" y="1247"/>
                    </a:lnTo>
                    <a:lnTo>
                      <a:pt x="1406" y="1251"/>
                    </a:lnTo>
                    <a:lnTo>
                      <a:pt x="1397" y="1255"/>
                    </a:lnTo>
                    <a:lnTo>
                      <a:pt x="1388" y="1255"/>
                    </a:lnTo>
                    <a:lnTo>
                      <a:pt x="35" y="999"/>
                    </a:lnTo>
                    <a:lnTo>
                      <a:pt x="22" y="995"/>
                    </a:lnTo>
                    <a:lnTo>
                      <a:pt x="9" y="986"/>
                    </a:lnTo>
                    <a:lnTo>
                      <a:pt x="4" y="973"/>
                    </a:lnTo>
                    <a:lnTo>
                      <a:pt x="0" y="955"/>
                    </a:lnTo>
                    <a:lnTo>
                      <a:pt x="62" y="26"/>
                    </a:lnTo>
                    <a:lnTo>
                      <a:pt x="62" y="17"/>
                    </a:lnTo>
                    <a:lnTo>
                      <a:pt x="71" y="9"/>
                    </a:lnTo>
                    <a:lnTo>
                      <a:pt x="79" y="4"/>
                    </a:lnTo>
                    <a:lnTo>
                      <a:pt x="88" y="0"/>
                    </a:lnTo>
                    <a:close/>
                  </a:path>
                </a:pathLst>
              </a:custGeom>
              <a:solidFill>
                <a:srgbClr val="C3D3D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53" name="Freeform 129"/>
              <p:cNvSpPr>
                <a:spLocks/>
              </p:cNvSpPr>
              <p:nvPr/>
            </p:nvSpPr>
            <p:spPr bwMode="auto">
              <a:xfrm>
                <a:off x="2561" y="1448"/>
                <a:ext cx="1380" cy="1255"/>
              </a:xfrm>
              <a:custGeom>
                <a:avLst/>
                <a:gdLst>
                  <a:gd name="T0" fmla="*/ 1340 w 1380"/>
                  <a:gd name="T1" fmla="*/ 1242 h 1255"/>
                  <a:gd name="T2" fmla="*/ 1362 w 1380"/>
                  <a:gd name="T3" fmla="*/ 323 h 1255"/>
                  <a:gd name="T4" fmla="*/ 1362 w 1380"/>
                  <a:gd name="T5" fmla="*/ 323 h 1255"/>
                  <a:gd name="T6" fmla="*/ 1358 w 1380"/>
                  <a:gd name="T7" fmla="*/ 305 h 1255"/>
                  <a:gd name="T8" fmla="*/ 1353 w 1380"/>
                  <a:gd name="T9" fmla="*/ 296 h 1255"/>
                  <a:gd name="T10" fmla="*/ 1340 w 1380"/>
                  <a:gd name="T11" fmla="*/ 287 h 1255"/>
                  <a:gd name="T12" fmla="*/ 1327 w 1380"/>
                  <a:gd name="T13" fmla="*/ 278 h 1255"/>
                  <a:gd name="T14" fmla="*/ 13 w 1380"/>
                  <a:gd name="T15" fmla="*/ 13 h 1255"/>
                  <a:gd name="T16" fmla="*/ 13 w 1380"/>
                  <a:gd name="T17" fmla="*/ 13 h 1255"/>
                  <a:gd name="T18" fmla="*/ 0 w 1380"/>
                  <a:gd name="T19" fmla="*/ 17 h 1255"/>
                  <a:gd name="T20" fmla="*/ 0 w 1380"/>
                  <a:gd name="T21" fmla="*/ 17 h 1255"/>
                  <a:gd name="T22" fmla="*/ 5 w 1380"/>
                  <a:gd name="T23" fmla="*/ 9 h 1255"/>
                  <a:gd name="T24" fmla="*/ 13 w 1380"/>
                  <a:gd name="T25" fmla="*/ 4 h 1255"/>
                  <a:gd name="T26" fmla="*/ 22 w 1380"/>
                  <a:gd name="T27" fmla="*/ 0 h 1255"/>
                  <a:gd name="T28" fmla="*/ 36 w 1380"/>
                  <a:gd name="T29" fmla="*/ 0 h 1255"/>
                  <a:gd name="T30" fmla="*/ 1345 w 1380"/>
                  <a:gd name="T31" fmla="*/ 265 h 1255"/>
                  <a:gd name="T32" fmla="*/ 1345 w 1380"/>
                  <a:gd name="T33" fmla="*/ 265 h 1255"/>
                  <a:gd name="T34" fmla="*/ 1358 w 1380"/>
                  <a:gd name="T35" fmla="*/ 274 h 1255"/>
                  <a:gd name="T36" fmla="*/ 1371 w 1380"/>
                  <a:gd name="T37" fmla="*/ 283 h 1255"/>
                  <a:gd name="T38" fmla="*/ 1380 w 1380"/>
                  <a:gd name="T39" fmla="*/ 292 h 1255"/>
                  <a:gd name="T40" fmla="*/ 1380 w 1380"/>
                  <a:gd name="T41" fmla="*/ 309 h 1255"/>
                  <a:gd name="T42" fmla="*/ 1358 w 1380"/>
                  <a:gd name="T43" fmla="*/ 1225 h 1255"/>
                  <a:gd name="T44" fmla="*/ 1358 w 1380"/>
                  <a:gd name="T45" fmla="*/ 1225 h 1255"/>
                  <a:gd name="T46" fmla="*/ 1358 w 1380"/>
                  <a:gd name="T47" fmla="*/ 1238 h 1255"/>
                  <a:gd name="T48" fmla="*/ 1353 w 1380"/>
                  <a:gd name="T49" fmla="*/ 1242 h 1255"/>
                  <a:gd name="T50" fmla="*/ 1345 w 1380"/>
                  <a:gd name="T51" fmla="*/ 1251 h 1255"/>
                  <a:gd name="T52" fmla="*/ 1336 w 1380"/>
                  <a:gd name="T53" fmla="*/ 1255 h 1255"/>
                  <a:gd name="T54" fmla="*/ 1336 w 1380"/>
                  <a:gd name="T55" fmla="*/ 1255 h 1255"/>
                  <a:gd name="T56" fmla="*/ 1340 w 1380"/>
                  <a:gd name="T57" fmla="*/ 1242 h 1255"/>
                  <a:gd name="T58" fmla="*/ 1340 w 1380"/>
                  <a:gd name="T59" fmla="*/ 1242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380"/>
                  <a:gd name="T91" fmla="*/ 0 h 1255"/>
                  <a:gd name="T92" fmla="*/ 1380 w 1380"/>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380" h="1255">
                    <a:moveTo>
                      <a:pt x="1340" y="1242"/>
                    </a:moveTo>
                    <a:lnTo>
                      <a:pt x="1362" y="323"/>
                    </a:lnTo>
                    <a:lnTo>
                      <a:pt x="1358" y="305"/>
                    </a:lnTo>
                    <a:lnTo>
                      <a:pt x="1353" y="296"/>
                    </a:lnTo>
                    <a:lnTo>
                      <a:pt x="1340" y="287"/>
                    </a:lnTo>
                    <a:lnTo>
                      <a:pt x="1327" y="278"/>
                    </a:lnTo>
                    <a:lnTo>
                      <a:pt x="13" y="13"/>
                    </a:lnTo>
                    <a:lnTo>
                      <a:pt x="0" y="17"/>
                    </a:lnTo>
                    <a:lnTo>
                      <a:pt x="5" y="9"/>
                    </a:lnTo>
                    <a:lnTo>
                      <a:pt x="13" y="4"/>
                    </a:lnTo>
                    <a:lnTo>
                      <a:pt x="22" y="0"/>
                    </a:lnTo>
                    <a:lnTo>
                      <a:pt x="36" y="0"/>
                    </a:lnTo>
                    <a:lnTo>
                      <a:pt x="1345" y="265"/>
                    </a:lnTo>
                    <a:lnTo>
                      <a:pt x="1358" y="274"/>
                    </a:lnTo>
                    <a:lnTo>
                      <a:pt x="1371" y="283"/>
                    </a:lnTo>
                    <a:lnTo>
                      <a:pt x="1380" y="292"/>
                    </a:lnTo>
                    <a:lnTo>
                      <a:pt x="1380" y="309"/>
                    </a:lnTo>
                    <a:lnTo>
                      <a:pt x="1358" y="1225"/>
                    </a:lnTo>
                    <a:lnTo>
                      <a:pt x="1358" y="1238"/>
                    </a:lnTo>
                    <a:lnTo>
                      <a:pt x="1353" y="1242"/>
                    </a:lnTo>
                    <a:lnTo>
                      <a:pt x="1345" y="1251"/>
                    </a:lnTo>
                    <a:lnTo>
                      <a:pt x="1336" y="1255"/>
                    </a:lnTo>
                    <a:lnTo>
                      <a:pt x="1340" y="1242"/>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17428" name="Group 130"/>
            <p:cNvGrpSpPr>
              <a:grpSpLocks/>
            </p:cNvGrpSpPr>
            <p:nvPr/>
          </p:nvGrpSpPr>
          <p:grpSpPr bwMode="auto">
            <a:xfrm>
              <a:off x="4304" y="3041"/>
              <a:ext cx="584" cy="539"/>
              <a:chOff x="2371" y="1333"/>
              <a:chExt cx="1641" cy="1516"/>
            </a:xfrm>
          </p:grpSpPr>
          <p:sp>
            <p:nvSpPr>
              <p:cNvPr id="17434" name="Freeform 131"/>
              <p:cNvSpPr>
                <a:spLocks/>
              </p:cNvSpPr>
              <p:nvPr/>
            </p:nvSpPr>
            <p:spPr bwMode="auto">
              <a:xfrm>
                <a:off x="2517" y="1333"/>
                <a:ext cx="1" cy="1"/>
              </a:xfrm>
              <a:custGeom>
                <a:avLst/>
                <a:gdLst>
                  <a:gd name="T0" fmla="*/ 0 w 1"/>
                  <a:gd name="T1" fmla="*/ 0 h 1"/>
                  <a:gd name="T2" fmla="*/ 0 w 1"/>
                  <a:gd name="T3" fmla="*/ 0 h 1"/>
                  <a:gd name="T4" fmla="*/ 0 w 1"/>
                  <a:gd name="T5" fmla="*/ 0 h 1"/>
                  <a:gd name="T6" fmla="*/ 0 60000 65536"/>
                  <a:gd name="T7" fmla="*/ 0 60000 65536"/>
                  <a:gd name="T8" fmla="*/ 0 60000 65536"/>
                  <a:gd name="T9" fmla="*/ 0 w 1"/>
                  <a:gd name="T10" fmla="*/ 0 h 1"/>
                  <a:gd name="T11" fmla="*/ 1 w 1"/>
                  <a:gd name="T12" fmla="*/ 1 h 1"/>
                </a:gdLst>
                <a:ahLst/>
                <a:cxnLst>
                  <a:cxn ang="T6">
                    <a:pos x="T0" y="T1"/>
                  </a:cxn>
                  <a:cxn ang="T7">
                    <a:pos x="T2" y="T3"/>
                  </a:cxn>
                  <a:cxn ang="T8">
                    <a:pos x="T4" y="T5"/>
                  </a:cxn>
                </a:cxnLst>
                <a:rect l="T9" t="T10" r="T11" b="T12"/>
                <a:pathLst>
                  <a:path w="1" h="1">
                    <a:moveTo>
                      <a:pt x="0" y="0"/>
                    </a:moveTo>
                    <a:lnTo>
                      <a:pt x="0" y="0"/>
                    </a:lnTo>
                    <a:close/>
                  </a:path>
                </a:pathLst>
              </a:custGeom>
              <a:solidFill>
                <a:srgbClr val="FCDEA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35" name="Rectangle 132"/>
              <p:cNvSpPr>
                <a:spLocks noChangeArrowheads="1"/>
              </p:cNvSpPr>
              <p:nvPr/>
            </p:nvSpPr>
            <p:spPr bwMode="auto">
              <a:xfrm>
                <a:off x="2526" y="1417"/>
                <a:ext cx="1" cy="1"/>
              </a:xfrm>
              <a:prstGeom prst="rect">
                <a:avLst/>
              </a:prstGeom>
              <a:solidFill>
                <a:srgbClr val="FCDEA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7436" name="Freeform 133"/>
              <p:cNvSpPr>
                <a:spLocks/>
              </p:cNvSpPr>
              <p:nvPr/>
            </p:nvSpPr>
            <p:spPr bwMode="auto">
              <a:xfrm>
                <a:off x="2371" y="1377"/>
                <a:ext cx="1601" cy="1472"/>
              </a:xfrm>
              <a:custGeom>
                <a:avLst/>
                <a:gdLst>
                  <a:gd name="T0" fmla="*/ 0 w 1601"/>
                  <a:gd name="T1" fmla="*/ 1128 h 1472"/>
                  <a:gd name="T2" fmla="*/ 0 w 1601"/>
                  <a:gd name="T3" fmla="*/ 1128 h 1472"/>
                  <a:gd name="T4" fmla="*/ 0 w 1601"/>
                  <a:gd name="T5" fmla="*/ 1145 h 1472"/>
                  <a:gd name="T6" fmla="*/ 4 w 1601"/>
                  <a:gd name="T7" fmla="*/ 1167 h 1472"/>
                  <a:gd name="T8" fmla="*/ 13 w 1601"/>
                  <a:gd name="T9" fmla="*/ 1185 h 1472"/>
                  <a:gd name="T10" fmla="*/ 18 w 1601"/>
                  <a:gd name="T11" fmla="*/ 1189 h 1472"/>
                  <a:gd name="T12" fmla="*/ 27 w 1601"/>
                  <a:gd name="T13" fmla="*/ 1194 h 1472"/>
                  <a:gd name="T14" fmla="*/ 1521 w 1601"/>
                  <a:gd name="T15" fmla="*/ 1472 h 1472"/>
                  <a:gd name="T16" fmla="*/ 1521 w 1601"/>
                  <a:gd name="T17" fmla="*/ 1472 h 1472"/>
                  <a:gd name="T18" fmla="*/ 1535 w 1601"/>
                  <a:gd name="T19" fmla="*/ 1472 h 1472"/>
                  <a:gd name="T20" fmla="*/ 1557 w 1601"/>
                  <a:gd name="T21" fmla="*/ 1464 h 1472"/>
                  <a:gd name="T22" fmla="*/ 1592 w 1601"/>
                  <a:gd name="T23" fmla="*/ 1446 h 1472"/>
                  <a:gd name="T24" fmla="*/ 1592 w 1601"/>
                  <a:gd name="T25" fmla="*/ 1446 h 1472"/>
                  <a:gd name="T26" fmla="*/ 1592 w 1601"/>
                  <a:gd name="T27" fmla="*/ 1441 h 1472"/>
                  <a:gd name="T28" fmla="*/ 1588 w 1601"/>
                  <a:gd name="T29" fmla="*/ 1437 h 1472"/>
                  <a:gd name="T30" fmla="*/ 1579 w 1601"/>
                  <a:gd name="T31" fmla="*/ 1433 h 1472"/>
                  <a:gd name="T32" fmla="*/ 1574 w 1601"/>
                  <a:gd name="T33" fmla="*/ 1424 h 1472"/>
                  <a:gd name="T34" fmla="*/ 1601 w 1601"/>
                  <a:gd name="T35" fmla="*/ 345 h 1472"/>
                  <a:gd name="T36" fmla="*/ 1601 w 1601"/>
                  <a:gd name="T37" fmla="*/ 345 h 1472"/>
                  <a:gd name="T38" fmla="*/ 1597 w 1601"/>
                  <a:gd name="T39" fmla="*/ 327 h 1472"/>
                  <a:gd name="T40" fmla="*/ 1588 w 1601"/>
                  <a:gd name="T41" fmla="*/ 314 h 1472"/>
                  <a:gd name="T42" fmla="*/ 1574 w 1601"/>
                  <a:gd name="T43" fmla="*/ 305 h 1472"/>
                  <a:gd name="T44" fmla="*/ 1561 w 1601"/>
                  <a:gd name="T45" fmla="*/ 296 h 1472"/>
                  <a:gd name="T46" fmla="*/ 150 w 1601"/>
                  <a:gd name="T47" fmla="*/ 0 h 1472"/>
                  <a:gd name="T48" fmla="*/ 106 w 1601"/>
                  <a:gd name="T49" fmla="*/ 4 h 1472"/>
                  <a:gd name="T50" fmla="*/ 106 w 1601"/>
                  <a:gd name="T51" fmla="*/ 4 h 1472"/>
                  <a:gd name="T52" fmla="*/ 93 w 1601"/>
                  <a:gd name="T53" fmla="*/ 9 h 1472"/>
                  <a:gd name="T54" fmla="*/ 80 w 1601"/>
                  <a:gd name="T55" fmla="*/ 13 h 1472"/>
                  <a:gd name="T56" fmla="*/ 75 w 1601"/>
                  <a:gd name="T57" fmla="*/ 27 h 1472"/>
                  <a:gd name="T58" fmla="*/ 71 w 1601"/>
                  <a:gd name="T59" fmla="*/ 40 h 1472"/>
                  <a:gd name="T60" fmla="*/ 0 w 1601"/>
                  <a:gd name="T61" fmla="*/ 1128 h 147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601"/>
                  <a:gd name="T94" fmla="*/ 0 h 1472"/>
                  <a:gd name="T95" fmla="*/ 1601 w 1601"/>
                  <a:gd name="T96" fmla="*/ 1472 h 1472"/>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601" h="1472">
                    <a:moveTo>
                      <a:pt x="0" y="1128"/>
                    </a:moveTo>
                    <a:lnTo>
                      <a:pt x="0" y="1128"/>
                    </a:lnTo>
                    <a:lnTo>
                      <a:pt x="0" y="1145"/>
                    </a:lnTo>
                    <a:lnTo>
                      <a:pt x="4" y="1167"/>
                    </a:lnTo>
                    <a:lnTo>
                      <a:pt x="13" y="1185"/>
                    </a:lnTo>
                    <a:lnTo>
                      <a:pt x="18" y="1189"/>
                    </a:lnTo>
                    <a:lnTo>
                      <a:pt x="27" y="1194"/>
                    </a:lnTo>
                    <a:lnTo>
                      <a:pt x="1521" y="1472"/>
                    </a:lnTo>
                    <a:lnTo>
                      <a:pt x="1535" y="1472"/>
                    </a:lnTo>
                    <a:lnTo>
                      <a:pt x="1557" y="1464"/>
                    </a:lnTo>
                    <a:lnTo>
                      <a:pt x="1592" y="1446"/>
                    </a:lnTo>
                    <a:lnTo>
                      <a:pt x="1592" y="1441"/>
                    </a:lnTo>
                    <a:lnTo>
                      <a:pt x="1588" y="1437"/>
                    </a:lnTo>
                    <a:lnTo>
                      <a:pt x="1579" y="1433"/>
                    </a:lnTo>
                    <a:lnTo>
                      <a:pt x="1574" y="1424"/>
                    </a:lnTo>
                    <a:lnTo>
                      <a:pt x="1601" y="345"/>
                    </a:lnTo>
                    <a:lnTo>
                      <a:pt x="1597" y="327"/>
                    </a:lnTo>
                    <a:lnTo>
                      <a:pt x="1588" y="314"/>
                    </a:lnTo>
                    <a:lnTo>
                      <a:pt x="1574" y="305"/>
                    </a:lnTo>
                    <a:lnTo>
                      <a:pt x="1561" y="296"/>
                    </a:lnTo>
                    <a:lnTo>
                      <a:pt x="150" y="0"/>
                    </a:lnTo>
                    <a:lnTo>
                      <a:pt x="106" y="4"/>
                    </a:lnTo>
                    <a:lnTo>
                      <a:pt x="93" y="9"/>
                    </a:lnTo>
                    <a:lnTo>
                      <a:pt x="80" y="13"/>
                    </a:lnTo>
                    <a:lnTo>
                      <a:pt x="75" y="27"/>
                    </a:lnTo>
                    <a:lnTo>
                      <a:pt x="71" y="40"/>
                    </a:lnTo>
                    <a:lnTo>
                      <a:pt x="0" y="1128"/>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37" name="Freeform 134"/>
              <p:cNvSpPr>
                <a:spLocks/>
              </p:cNvSpPr>
              <p:nvPr/>
            </p:nvSpPr>
            <p:spPr bwMode="auto">
              <a:xfrm>
                <a:off x="2415" y="1379"/>
                <a:ext cx="1597" cy="1447"/>
              </a:xfrm>
              <a:custGeom>
                <a:avLst/>
                <a:gdLst>
                  <a:gd name="T0" fmla="*/ 0 w 1597"/>
                  <a:gd name="T1" fmla="*/ 1114 h 1446"/>
                  <a:gd name="T2" fmla="*/ 0 w 1597"/>
                  <a:gd name="T3" fmla="*/ 1114 h 1446"/>
                  <a:gd name="T4" fmla="*/ 5 w 1597"/>
                  <a:gd name="T5" fmla="*/ 1132 h 1446"/>
                  <a:gd name="T6" fmla="*/ 9 w 1597"/>
                  <a:gd name="T7" fmla="*/ 1150 h 1446"/>
                  <a:gd name="T8" fmla="*/ 22 w 1597"/>
                  <a:gd name="T9" fmla="*/ 1158 h 1446"/>
                  <a:gd name="T10" fmla="*/ 40 w 1597"/>
                  <a:gd name="T11" fmla="*/ 1167 h 1446"/>
                  <a:gd name="T12" fmla="*/ 1535 w 1597"/>
                  <a:gd name="T13" fmla="*/ 1446 h 1446"/>
                  <a:gd name="T14" fmla="*/ 1535 w 1597"/>
                  <a:gd name="T15" fmla="*/ 1446 h 1446"/>
                  <a:gd name="T16" fmla="*/ 1548 w 1597"/>
                  <a:gd name="T17" fmla="*/ 1446 h 1446"/>
                  <a:gd name="T18" fmla="*/ 1561 w 1597"/>
                  <a:gd name="T19" fmla="*/ 1441 h 1446"/>
                  <a:gd name="T20" fmla="*/ 1570 w 1597"/>
                  <a:gd name="T21" fmla="*/ 1428 h 1446"/>
                  <a:gd name="T22" fmla="*/ 1575 w 1597"/>
                  <a:gd name="T23" fmla="*/ 1415 h 1446"/>
                  <a:gd name="T24" fmla="*/ 1597 w 1597"/>
                  <a:gd name="T25" fmla="*/ 336 h 1446"/>
                  <a:gd name="T26" fmla="*/ 1597 w 1597"/>
                  <a:gd name="T27" fmla="*/ 336 h 1446"/>
                  <a:gd name="T28" fmla="*/ 1597 w 1597"/>
                  <a:gd name="T29" fmla="*/ 318 h 1446"/>
                  <a:gd name="T30" fmla="*/ 1588 w 1597"/>
                  <a:gd name="T31" fmla="*/ 305 h 1446"/>
                  <a:gd name="T32" fmla="*/ 1575 w 1597"/>
                  <a:gd name="T33" fmla="*/ 296 h 1446"/>
                  <a:gd name="T34" fmla="*/ 1557 w 1597"/>
                  <a:gd name="T35" fmla="*/ 287 h 1446"/>
                  <a:gd name="T36" fmla="*/ 115 w 1597"/>
                  <a:gd name="T37" fmla="*/ 0 h 1446"/>
                  <a:gd name="T38" fmla="*/ 115 w 1597"/>
                  <a:gd name="T39" fmla="*/ 0 h 1446"/>
                  <a:gd name="T40" fmla="*/ 98 w 1597"/>
                  <a:gd name="T41" fmla="*/ 0 h 1446"/>
                  <a:gd name="T42" fmla="*/ 84 w 1597"/>
                  <a:gd name="T43" fmla="*/ 4 h 1446"/>
                  <a:gd name="T44" fmla="*/ 75 w 1597"/>
                  <a:gd name="T45" fmla="*/ 13 h 1446"/>
                  <a:gd name="T46" fmla="*/ 71 w 1597"/>
                  <a:gd name="T47" fmla="*/ 31 h 1446"/>
                  <a:gd name="T48" fmla="*/ 0 w 1597"/>
                  <a:gd name="T49" fmla="*/ 1114 h 144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597"/>
                  <a:gd name="T76" fmla="*/ 0 h 1446"/>
                  <a:gd name="T77" fmla="*/ 1597 w 1597"/>
                  <a:gd name="T78" fmla="*/ 1446 h 144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597" h="1446">
                    <a:moveTo>
                      <a:pt x="0" y="1114"/>
                    </a:moveTo>
                    <a:lnTo>
                      <a:pt x="0" y="1114"/>
                    </a:lnTo>
                    <a:lnTo>
                      <a:pt x="5" y="1132"/>
                    </a:lnTo>
                    <a:lnTo>
                      <a:pt x="9" y="1150"/>
                    </a:lnTo>
                    <a:lnTo>
                      <a:pt x="22" y="1158"/>
                    </a:lnTo>
                    <a:lnTo>
                      <a:pt x="40" y="1167"/>
                    </a:lnTo>
                    <a:lnTo>
                      <a:pt x="1535" y="1446"/>
                    </a:lnTo>
                    <a:lnTo>
                      <a:pt x="1548" y="1446"/>
                    </a:lnTo>
                    <a:lnTo>
                      <a:pt x="1561" y="1441"/>
                    </a:lnTo>
                    <a:lnTo>
                      <a:pt x="1570" y="1428"/>
                    </a:lnTo>
                    <a:lnTo>
                      <a:pt x="1575" y="1415"/>
                    </a:lnTo>
                    <a:lnTo>
                      <a:pt x="1597" y="336"/>
                    </a:lnTo>
                    <a:lnTo>
                      <a:pt x="1597" y="318"/>
                    </a:lnTo>
                    <a:lnTo>
                      <a:pt x="1588" y="305"/>
                    </a:lnTo>
                    <a:lnTo>
                      <a:pt x="1575" y="296"/>
                    </a:lnTo>
                    <a:lnTo>
                      <a:pt x="1557" y="287"/>
                    </a:lnTo>
                    <a:lnTo>
                      <a:pt x="115" y="0"/>
                    </a:lnTo>
                    <a:lnTo>
                      <a:pt x="98" y="0"/>
                    </a:lnTo>
                    <a:lnTo>
                      <a:pt x="84" y="4"/>
                    </a:lnTo>
                    <a:lnTo>
                      <a:pt x="75" y="13"/>
                    </a:lnTo>
                    <a:lnTo>
                      <a:pt x="71" y="31"/>
                    </a:lnTo>
                    <a:lnTo>
                      <a:pt x="0" y="1114"/>
                    </a:lnTo>
                    <a:close/>
                  </a:path>
                </a:pathLst>
              </a:custGeom>
              <a:solidFill>
                <a:srgbClr val="9299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38" name="Freeform 135"/>
              <p:cNvSpPr>
                <a:spLocks/>
              </p:cNvSpPr>
              <p:nvPr/>
            </p:nvSpPr>
            <p:spPr bwMode="auto">
              <a:xfrm>
                <a:off x="2495" y="1377"/>
                <a:ext cx="1517" cy="1446"/>
              </a:xfrm>
              <a:custGeom>
                <a:avLst/>
                <a:gdLst>
                  <a:gd name="T0" fmla="*/ 1486 w 1517"/>
                  <a:gd name="T1" fmla="*/ 1424 h 1446"/>
                  <a:gd name="T2" fmla="*/ 1508 w 1517"/>
                  <a:gd name="T3" fmla="*/ 345 h 1446"/>
                  <a:gd name="T4" fmla="*/ 1508 w 1517"/>
                  <a:gd name="T5" fmla="*/ 345 h 1446"/>
                  <a:gd name="T6" fmla="*/ 1508 w 1517"/>
                  <a:gd name="T7" fmla="*/ 327 h 1446"/>
                  <a:gd name="T8" fmla="*/ 1499 w 1517"/>
                  <a:gd name="T9" fmla="*/ 314 h 1446"/>
                  <a:gd name="T10" fmla="*/ 1486 w 1517"/>
                  <a:gd name="T11" fmla="*/ 301 h 1446"/>
                  <a:gd name="T12" fmla="*/ 1468 w 1517"/>
                  <a:gd name="T13" fmla="*/ 296 h 1446"/>
                  <a:gd name="T14" fmla="*/ 26 w 1517"/>
                  <a:gd name="T15" fmla="*/ 4 h 1446"/>
                  <a:gd name="T16" fmla="*/ 26 w 1517"/>
                  <a:gd name="T17" fmla="*/ 4 h 1446"/>
                  <a:gd name="T18" fmla="*/ 13 w 1517"/>
                  <a:gd name="T19" fmla="*/ 4 h 1446"/>
                  <a:gd name="T20" fmla="*/ 0 w 1517"/>
                  <a:gd name="T21" fmla="*/ 9 h 1446"/>
                  <a:gd name="T22" fmla="*/ 0 w 1517"/>
                  <a:gd name="T23" fmla="*/ 9 h 1446"/>
                  <a:gd name="T24" fmla="*/ 18 w 1517"/>
                  <a:gd name="T25" fmla="*/ 0 h 1446"/>
                  <a:gd name="T26" fmla="*/ 35 w 1517"/>
                  <a:gd name="T27" fmla="*/ 0 h 1446"/>
                  <a:gd name="T28" fmla="*/ 1477 w 1517"/>
                  <a:gd name="T29" fmla="*/ 287 h 1446"/>
                  <a:gd name="T30" fmla="*/ 1477 w 1517"/>
                  <a:gd name="T31" fmla="*/ 287 h 1446"/>
                  <a:gd name="T32" fmla="*/ 1495 w 1517"/>
                  <a:gd name="T33" fmla="*/ 296 h 1446"/>
                  <a:gd name="T34" fmla="*/ 1508 w 1517"/>
                  <a:gd name="T35" fmla="*/ 305 h 1446"/>
                  <a:gd name="T36" fmla="*/ 1517 w 1517"/>
                  <a:gd name="T37" fmla="*/ 318 h 1446"/>
                  <a:gd name="T38" fmla="*/ 1517 w 1517"/>
                  <a:gd name="T39" fmla="*/ 336 h 1446"/>
                  <a:gd name="T40" fmla="*/ 1495 w 1517"/>
                  <a:gd name="T41" fmla="*/ 1415 h 1446"/>
                  <a:gd name="T42" fmla="*/ 1495 w 1517"/>
                  <a:gd name="T43" fmla="*/ 1415 h 1446"/>
                  <a:gd name="T44" fmla="*/ 1490 w 1517"/>
                  <a:gd name="T45" fmla="*/ 1433 h 1446"/>
                  <a:gd name="T46" fmla="*/ 1477 w 1517"/>
                  <a:gd name="T47" fmla="*/ 1446 h 1446"/>
                  <a:gd name="T48" fmla="*/ 1477 w 1517"/>
                  <a:gd name="T49" fmla="*/ 1446 h 1446"/>
                  <a:gd name="T50" fmla="*/ 1486 w 1517"/>
                  <a:gd name="T51" fmla="*/ 1433 h 1446"/>
                  <a:gd name="T52" fmla="*/ 1486 w 1517"/>
                  <a:gd name="T53" fmla="*/ 1424 h 1446"/>
                  <a:gd name="T54" fmla="*/ 1486 w 1517"/>
                  <a:gd name="T55" fmla="*/ 1424 h 144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517"/>
                  <a:gd name="T85" fmla="*/ 0 h 1446"/>
                  <a:gd name="T86" fmla="*/ 1517 w 1517"/>
                  <a:gd name="T87" fmla="*/ 1446 h 144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517" h="1446">
                    <a:moveTo>
                      <a:pt x="1486" y="1424"/>
                    </a:moveTo>
                    <a:lnTo>
                      <a:pt x="1508" y="345"/>
                    </a:lnTo>
                    <a:lnTo>
                      <a:pt x="1508" y="327"/>
                    </a:lnTo>
                    <a:lnTo>
                      <a:pt x="1499" y="314"/>
                    </a:lnTo>
                    <a:lnTo>
                      <a:pt x="1486" y="301"/>
                    </a:lnTo>
                    <a:lnTo>
                      <a:pt x="1468" y="296"/>
                    </a:lnTo>
                    <a:lnTo>
                      <a:pt x="26" y="4"/>
                    </a:lnTo>
                    <a:lnTo>
                      <a:pt x="13" y="4"/>
                    </a:lnTo>
                    <a:lnTo>
                      <a:pt x="0" y="9"/>
                    </a:lnTo>
                    <a:lnTo>
                      <a:pt x="18" y="0"/>
                    </a:lnTo>
                    <a:lnTo>
                      <a:pt x="35" y="0"/>
                    </a:lnTo>
                    <a:lnTo>
                      <a:pt x="1477" y="287"/>
                    </a:lnTo>
                    <a:lnTo>
                      <a:pt x="1495" y="296"/>
                    </a:lnTo>
                    <a:lnTo>
                      <a:pt x="1508" y="305"/>
                    </a:lnTo>
                    <a:lnTo>
                      <a:pt x="1517" y="318"/>
                    </a:lnTo>
                    <a:lnTo>
                      <a:pt x="1517" y="336"/>
                    </a:lnTo>
                    <a:lnTo>
                      <a:pt x="1495" y="1415"/>
                    </a:lnTo>
                    <a:lnTo>
                      <a:pt x="1490" y="1433"/>
                    </a:lnTo>
                    <a:lnTo>
                      <a:pt x="1477" y="1446"/>
                    </a:lnTo>
                    <a:lnTo>
                      <a:pt x="1486" y="1433"/>
                    </a:lnTo>
                    <a:lnTo>
                      <a:pt x="1486" y="1424"/>
                    </a:lnTo>
                    <a:close/>
                  </a:path>
                </a:pathLst>
              </a:custGeom>
              <a:solidFill>
                <a:srgbClr val="C1CBC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39" name="Freeform 136"/>
              <p:cNvSpPr>
                <a:spLocks/>
              </p:cNvSpPr>
              <p:nvPr/>
            </p:nvSpPr>
            <p:spPr bwMode="auto">
              <a:xfrm>
                <a:off x="2495" y="1448"/>
                <a:ext cx="1446" cy="1255"/>
              </a:xfrm>
              <a:custGeom>
                <a:avLst/>
                <a:gdLst>
                  <a:gd name="T0" fmla="*/ 0 w 1446"/>
                  <a:gd name="T1" fmla="*/ 955 h 1255"/>
                  <a:gd name="T2" fmla="*/ 0 w 1446"/>
                  <a:gd name="T3" fmla="*/ 955 h 1255"/>
                  <a:gd name="T4" fmla="*/ 4 w 1446"/>
                  <a:gd name="T5" fmla="*/ 973 h 1255"/>
                  <a:gd name="T6" fmla="*/ 9 w 1446"/>
                  <a:gd name="T7" fmla="*/ 986 h 1255"/>
                  <a:gd name="T8" fmla="*/ 22 w 1446"/>
                  <a:gd name="T9" fmla="*/ 995 h 1255"/>
                  <a:gd name="T10" fmla="*/ 35 w 1446"/>
                  <a:gd name="T11" fmla="*/ 999 h 1255"/>
                  <a:gd name="T12" fmla="*/ 1388 w 1446"/>
                  <a:gd name="T13" fmla="*/ 1255 h 1255"/>
                  <a:gd name="T14" fmla="*/ 1388 w 1446"/>
                  <a:gd name="T15" fmla="*/ 1255 h 1255"/>
                  <a:gd name="T16" fmla="*/ 1402 w 1446"/>
                  <a:gd name="T17" fmla="*/ 1255 h 1255"/>
                  <a:gd name="T18" fmla="*/ 1415 w 1446"/>
                  <a:gd name="T19" fmla="*/ 1251 h 1255"/>
                  <a:gd name="T20" fmla="*/ 1424 w 1446"/>
                  <a:gd name="T21" fmla="*/ 1238 h 1255"/>
                  <a:gd name="T22" fmla="*/ 1424 w 1446"/>
                  <a:gd name="T23" fmla="*/ 1225 h 1255"/>
                  <a:gd name="T24" fmla="*/ 1446 w 1446"/>
                  <a:gd name="T25" fmla="*/ 309 h 1255"/>
                  <a:gd name="T26" fmla="*/ 1446 w 1446"/>
                  <a:gd name="T27" fmla="*/ 309 h 1255"/>
                  <a:gd name="T28" fmla="*/ 1446 w 1446"/>
                  <a:gd name="T29" fmla="*/ 292 h 1255"/>
                  <a:gd name="T30" fmla="*/ 1437 w 1446"/>
                  <a:gd name="T31" fmla="*/ 283 h 1255"/>
                  <a:gd name="T32" fmla="*/ 1424 w 1446"/>
                  <a:gd name="T33" fmla="*/ 274 h 1255"/>
                  <a:gd name="T34" fmla="*/ 1411 w 1446"/>
                  <a:gd name="T35" fmla="*/ 265 h 1255"/>
                  <a:gd name="T36" fmla="*/ 102 w 1446"/>
                  <a:gd name="T37" fmla="*/ 0 h 1255"/>
                  <a:gd name="T38" fmla="*/ 102 w 1446"/>
                  <a:gd name="T39" fmla="*/ 0 h 1255"/>
                  <a:gd name="T40" fmla="*/ 84 w 1446"/>
                  <a:gd name="T41" fmla="*/ 0 h 1255"/>
                  <a:gd name="T42" fmla="*/ 71 w 1446"/>
                  <a:gd name="T43" fmla="*/ 9 h 1255"/>
                  <a:gd name="T44" fmla="*/ 62 w 1446"/>
                  <a:gd name="T45" fmla="*/ 17 h 1255"/>
                  <a:gd name="T46" fmla="*/ 62 w 1446"/>
                  <a:gd name="T47" fmla="*/ 26 h 1255"/>
                  <a:gd name="T48" fmla="*/ 0 w 1446"/>
                  <a:gd name="T49" fmla="*/ 955 h 125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446"/>
                  <a:gd name="T76" fmla="*/ 0 h 1255"/>
                  <a:gd name="T77" fmla="*/ 1446 w 1446"/>
                  <a:gd name="T78" fmla="*/ 1255 h 125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446" h="1255">
                    <a:moveTo>
                      <a:pt x="0" y="955"/>
                    </a:moveTo>
                    <a:lnTo>
                      <a:pt x="0" y="955"/>
                    </a:lnTo>
                    <a:lnTo>
                      <a:pt x="4" y="973"/>
                    </a:lnTo>
                    <a:lnTo>
                      <a:pt x="9" y="986"/>
                    </a:lnTo>
                    <a:lnTo>
                      <a:pt x="22" y="995"/>
                    </a:lnTo>
                    <a:lnTo>
                      <a:pt x="35" y="999"/>
                    </a:lnTo>
                    <a:lnTo>
                      <a:pt x="1388" y="1255"/>
                    </a:lnTo>
                    <a:lnTo>
                      <a:pt x="1402" y="1255"/>
                    </a:lnTo>
                    <a:lnTo>
                      <a:pt x="1415" y="1251"/>
                    </a:lnTo>
                    <a:lnTo>
                      <a:pt x="1424" y="1238"/>
                    </a:lnTo>
                    <a:lnTo>
                      <a:pt x="1424" y="1225"/>
                    </a:lnTo>
                    <a:lnTo>
                      <a:pt x="1446" y="309"/>
                    </a:lnTo>
                    <a:lnTo>
                      <a:pt x="1446" y="292"/>
                    </a:lnTo>
                    <a:lnTo>
                      <a:pt x="1437" y="283"/>
                    </a:lnTo>
                    <a:lnTo>
                      <a:pt x="1424" y="274"/>
                    </a:lnTo>
                    <a:lnTo>
                      <a:pt x="1411" y="265"/>
                    </a:lnTo>
                    <a:lnTo>
                      <a:pt x="102" y="0"/>
                    </a:lnTo>
                    <a:lnTo>
                      <a:pt x="84" y="0"/>
                    </a:lnTo>
                    <a:lnTo>
                      <a:pt x="71" y="9"/>
                    </a:lnTo>
                    <a:lnTo>
                      <a:pt x="62" y="17"/>
                    </a:lnTo>
                    <a:lnTo>
                      <a:pt x="62" y="26"/>
                    </a:lnTo>
                    <a:lnTo>
                      <a:pt x="0" y="955"/>
                    </a:lnTo>
                    <a:close/>
                  </a:path>
                </a:pathLst>
              </a:custGeom>
              <a:solidFill>
                <a:srgbClr val="AEC5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40" name="Freeform 137"/>
              <p:cNvSpPr>
                <a:spLocks/>
              </p:cNvSpPr>
              <p:nvPr/>
            </p:nvSpPr>
            <p:spPr bwMode="auto">
              <a:xfrm>
                <a:off x="2517" y="1678"/>
                <a:ext cx="1424" cy="844"/>
              </a:xfrm>
              <a:custGeom>
                <a:avLst/>
                <a:gdLst>
                  <a:gd name="T0" fmla="*/ 1424 w 1424"/>
                  <a:gd name="T1" fmla="*/ 146 h 844"/>
                  <a:gd name="T2" fmla="*/ 1424 w 1424"/>
                  <a:gd name="T3" fmla="*/ 79 h 844"/>
                  <a:gd name="T4" fmla="*/ 1424 w 1424"/>
                  <a:gd name="T5" fmla="*/ 79 h 844"/>
                  <a:gd name="T6" fmla="*/ 1424 w 1424"/>
                  <a:gd name="T7" fmla="*/ 62 h 844"/>
                  <a:gd name="T8" fmla="*/ 1415 w 1424"/>
                  <a:gd name="T9" fmla="*/ 53 h 844"/>
                  <a:gd name="T10" fmla="*/ 1402 w 1424"/>
                  <a:gd name="T11" fmla="*/ 44 h 844"/>
                  <a:gd name="T12" fmla="*/ 1389 w 1424"/>
                  <a:gd name="T13" fmla="*/ 35 h 844"/>
                  <a:gd name="T14" fmla="*/ 1216 w 1424"/>
                  <a:gd name="T15" fmla="*/ 0 h 844"/>
                  <a:gd name="T16" fmla="*/ 1216 w 1424"/>
                  <a:gd name="T17" fmla="*/ 0 h 844"/>
                  <a:gd name="T18" fmla="*/ 1057 w 1424"/>
                  <a:gd name="T19" fmla="*/ 84 h 844"/>
                  <a:gd name="T20" fmla="*/ 907 w 1424"/>
                  <a:gd name="T21" fmla="*/ 172 h 844"/>
                  <a:gd name="T22" fmla="*/ 756 w 1424"/>
                  <a:gd name="T23" fmla="*/ 261 h 844"/>
                  <a:gd name="T24" fmla="*/ 606 w 1424"/>
                  <a:gd name="T25" fmla="*/ 358 h 844"/>
                  <a:gd name="T26" fmla="*/ 305 w 1424"/>
                  <a:gd name="T27" fmla="*/ 557 h 844"/>
                  <a:gd name="T28" fmla="*/ 0 w 1424"/>
                  <a:gd name="T29" fmla="*/ 765 h 844"/>
                  <a:gd name="T30" fmla="*/ 0 w 1424"/>
                  <a:gd name="T31" fmla="*/ 765 h 844"/>
                  <a:gd name="T32" fmla="*/ 13 w 1424"/>
                  <a:gd name="T33" fmla="*/ 769 h 844"/>
                  <a:gd name="T34" fmla="*/ 425 w 1424"/>
                  <a:gd name="T35" fmla="*/ 844 h 844"/>
                  <a:gd name="T36" fmla="*/ 425 w 1424"/>
                  <a:gd name="T37" fmla="*/ 844 h 844"/>
                  <a:gd name="T38" fmla="*/ 601 w 1424"/>
                  <a:gd name="T39" fmla="*/ 720 h 844"/>
                  <a:gd name="T40" fmla="*/ 778 w 1424"/>
                  <a:gd name="T41" fmla="*/ 588 h 844"/>
                  <a:gd name="T42" fmla="*/ 778 w 1424"/>
                  <a:gd name="T43" fmla="*/ 588 h 844"/>
                  <a:gd name="T44" fmla="*/ 938 w 1424"/>
                  <a:gd name="T45" fmla="*/ 464 h 844"/>
                  <a:gd name="T46" fmla="*/ 1097 w 1424"/>
                  <a:gd name="T47" fmla="*/ 353 h 844"/>
                  <a:gd name="T48" fmla="*/ 1260 w 1424"/>
                  <a:gd name="T49" fmla="*/ 247 h 844"/>
                  <a:gd name="T50" fmla="*/ 1424 w 1424"/>
                  <a:gd name="T51" fmla="*/ 146 h 844"/>
                  <a:gd name="T52" fmla="*/ 1424 w 1424"/>
                  <a:gd name="T53" fmla="*/ 146 h 84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424"/>
                  <a:gd name="T82" fmla="*/ 0 h 844"/>
                  <a:gd name="T83" fmla="*/ 1424 w 1424"/>
                  <a:gd name="T84" fmla="*/ 844 h 84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424" h="844">
                    <a:moveTo>
                      <a:pt x="1424" y="146"/>
                    </a:moveTo>
                    <a:lnTo>
                      <a:pt x="1424" y="79"/>
                    </a:lnTo>
                    <a:lnTo>
                      <a:pt x="1424" y="62"/>
                    </a:lnTo>
                    <a:lnTo>
                      <a:pt x="1415" y="53"/>
                    </a:lnTo>
                    <a:lnTo>
                      <a:pt x="1402" y="44"/>
                    </a:lnTo>
                    <a:lnTo>
                      <a:pt x="1389" y="35"/>
                    </a:lnTo>
                    <a:lnTo>
                      <a:pt x="1216" y="0"/>
                    </a:lnTo>
                    <a:lnTo>
                      <a:pt x="1057" y="84"/>
                    </a:lnTo>
                    <a:lnTo>
                      <a:pt x="907" y="172"/>
                    </a:lnTo>
                    <a:lnTo>
                      <a:pt x="756" y="261"/>
                    </a:lnTo>
                    <a:lnTo>
                      <a:pt x="606" y="358"/>
                    </a:lnTo>
                    <a:lnTo>
                      <a:pt x="305" y="557"/>
                    </a:lnTo>
                    <a:lnTo>
                      <a:pt x="0" y="765"/>
                    </a:lnTo>
                    <a:lnTo>
                      <a:pt x="13" y="769"/>
                    </a:lnTo>
                    <a:lnTo>
                      <a:pt x="425" y="844"/>
                    </a:lnTo>
                    <a:lnTo>
                      <a:pt x="601" y="720"/>
                    </a:lnTo>
                    <a:lnTo>
                      <a:pt x="778" y="588"/>
                    </a:lnTo>
                    <a:lnTo>
                      <a:pt x="938" y="464"/>
                    </a:lnTo>
                    <a:lnTo>
                      <a:pt x="1097" y="353"/>
                    </a:lnTo>
                    <a:lnTo>
                      <a:pt x="1260" y="247"/>
                    </a:lnTo>
                    <a:lnTo>
                      <a:pt x="1424" y="146"/>
                    </a:lnTo>
                    <a:close/>
                  </a:path>
                </a:pathLst>
              </a:custGeom>
              <a:solidFill>
                <a:srgbClr val="C1D2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41" name="Freeform 138"/>
              <p:cNvSpPr>
                <a:spLocks/>
              </p:cNvSpPr>
              <p:nvPr/>
            </p:nvSpPr>
            <p:spPr bwMode="auto">
              <a:xfrm>
                <a:off x="3317" y="2213"/>
                <a:ext cx="615" cy="420"/>
              </a:xfrm>
              <a:custGeom>
                <a:avLst/>
                <a:gdLst>
                  <a:gd name="T0" fmla="*/ 611 w 615"/>
                  <a:gd name="T1" fmla="*/ 137 h 420"/>
                  <a:gd name="T2" fmla="*/ 615 w 615"/>
                  <a:gd name="T3" fmla="*/ 0 h 420"/>
                  <a:gd name="T4" fmla="*/ 615 w 615"/>
                  <a:gd name="T5" fmla="*/ 0 h 420"/>
                  <a:gd name="T6" fmla="*/ 460 w 615"/>
                  <a:gd name="T7" fmla="*/ 88 h 420"/>
                  <a:gd name="T8" fmla="*/ 306 w 615"/>
                  <a:gd name="T9" fmla="*/ 181 h 420"/>
                  <a:gd name="T10" fmla="*/ 151 w 615"/>
                  <a:gd name="T11" fmla="*/ 278 h 420"/>
                  <a:gd name="T12" fmla="*/ 0 w 615"/>
                  <a:gd name="T13" fmla="*/ 384 h 420"/>
                  <a:gd name="T14" fmla="*/ 208 w 615"/>
                  <a:gd name="T15" fmla="*/ 420 h 420"/>
                  <a:gd name="T16" fmla="*/ 208 w 615"/>
                  <a:gd name="T17" fmla="*/ 420 h 420"/>
                  <a:gd name="T18" fmla="*/ 412 w 615"/>
                  <a:gd name="T19" fmla="*/ 274 h 420"/>
                  <a:gd name="T20" fmla="*/ 412 w 615"/>
                  <a:gd name="T21" fmla="*/ 274 h 420"/>
                  <a:gd name="T22" fmla="*/ 513 w 615"/>
                  <a:gd name="T23" fmla="*/ 203 h 420"/>
                  <a:gd name="T24" fmla="*/ 611 w 615"/>
                  <a:gd name="T25" fmla="*/ 137 h 420"/>
                  <a:gd name="T26" fmla="*/ 611 w 615"/>
                  <a:gd name="T27" fmla="*/ 137 h 4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15"/>
                  <a:gd name="T43" fmla="*/ 0 h 420"/>
                  <a:gd name="T44" fmla="*/ 615 w 615"/>
                  <a:gd name="T45" fmla="*/ 420 h 4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15" h="420">
                    <a:moveTo>
                      <a:pt x="611" y="137"/>
                    </a:moveTo>
                    <a:lnTo>
                      <a:pt x="615" y="0"/>
                    </a:lnTo>
                    <a:lnTo>
                      <a:pt x="460" y="88"/>
                    </a:lnTo>
                    <a:lnTo>
                      <a:pt x="306" y="181"/>
                    </a:lnTo>
                    <a:lnTo>
                      <a:pt x="151" y="278"/>
                    </a:lnTo>
                    <a:lnTo>
                      <a:pt x="0" y="384"/>
                    </a:lnTo>
                    <a:lnTo>
                      <a:pt x="208" y="420"/>
                    </a:lnTo>
                    <a:lnTo>
                      <a:pt x="412" y="274"/>
                    </a:lnTo>
                    <a:lnTo>
                      <a:pt x="513" y="203"/>
                    </a:lnTo>
                    <a:lnTo>
                      <a:pt x="611" y="137"/>
                    </a:lnTo>
                    <a:close/>
                  </a:path>
                </a:pathLst>
              </a:custGeom>
              <a:solidFill>
                <a:srgbClr val="B9CC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42" name="Freeform 139"/>
              <p:cNvSpPr>
                <a:spLocks/>
              </p:cNvSpPr>
              <p:nvPr/>
            </p:nvSpPr>
            <p:spPr bwMode="auto">
              <a:xfrm>
                <a:off x="2495" y="1448"/>
                <a:ext cx="1419" cy="1255"/>
              </a:xfrm>
              <a:custGeom>
                <a:avLst/>
                <a:gdLst>
                  <a:gd name="T0" fmla="*/ 88 w 1419"/>
                  <a:gd name="T1" fmla="*/ 0 h 1255"/>
                  <a:gd name="T2" fmla="*/ 88 w 1419"/>
                  <a:gd name="T3" fmla="*/ 0 h 1255"/>
                  <a:gd name="T4" fmla="*/ 84 w 1419"/>
                  <a:gd name="T5" fmla="*/ 17 h 1255"/>
                  <a:gd name="T6" fmla="*/ 22 w 1419"/>
                  <a:gd name="T7" fmla="*/ 942 h 1255"/>
                  <a:gd name="T8" fmla="*/ 22 w 1419"/>
                  <a:gd name="T9" fmla="*/ 942 h 1255"/>
                  <a:gd name="T10" fmla="*/ 26 w 1419"/>
                  <a:gd name="T11" fmla="*/ 959 h 1255"/>
                  <a:gd name="T12" fmla="*/ 35 w 1419"/>
                  <a:gd name="T13" fmla="*/ 973 h 1255"/>
                  <a:gd name="T14" fmla="*/ 44 w 1419"/>
                  <a:gd name="T15" fmla="*/ 981 h 1255"/>
                  <a:gd name="T16" fmla="*/ 62 w 1419"/>
                  <a:gd name="T17" fmla="*/ 986 h 1255"/>
                  <a:gd name="T18" fmla="*/ 1411 w 1419"/>
                  <a:gd name="T19" fmla="*/ 1242 h 1255"/>
                  <a:gd name="T20" fmla="*/ 1411 w 1419"/>
                  <a:gd name="T21" fmla="*/ 1242 h 1255"/>
                  <a:gd name="T22" fmla="*/ 1419 w 1419"/>
                  <a:gd name="T23" fmla="*/ 1242 h 1255"/>
                  <a:gd name="T24" fmla="*/ 1419 w 1419"/>
                  <a:gd name="T25" fmla="*/ 1242 h 1255"/>
                  <a:gd name="T26" fmla="*/ 1415 w 1419"/>
                  <a:gd name="T27" fmla="*/ 1247 h 1255"/>
                  <a:gd name="T28" fmla="*/ 1406 w 1419"/>
                  <a:gd name="T29" fmla="*/ 1251 h 1255"/>
                  <a:gd name="T30" fmla="*/ 1397 w 1419"/>
                  <a:gd name="T31" fmla="*/ 1255 h 1255"/>
                  <a:gd name="T32" fmla="*/ 1388 w 1419"/>
                  <a:gd name="T33" fmla="*/ 1255 h 1255"/>
                  <a:gd name="T34" fmla="*/ 35 w 1419"/>
                  <a:gd name="T35" fmla="*/ 999 h 1255"/>
                  <a:gd name="T36" fmla="*/ 35 w 1419"/>
                  <a:gd name="T37" fmla="*/ 999 h 1255"/>
                  <a:gd name="T38" fmla="*/ 22 w 1419"/>
                  <a:gd name="T39" fmla="*/ 995 h 1255"/>
                  <a:gd name="T40" fmla="*/ 9 w 1419"/>
                  <a:gd name="T41" fmla="*/ 986 h 1255"/>
                  <a:gd name="T42" fmla="*/ 4 w 1419"/>
                  <a:gd name="T43" fmla="*/ 973 h 1255"/>
                  <a:gd name="T44" fmla="*/ 0 w 1419"/>
                  <a:gd name="T45" fmla="*/ 955 h 1255"/>
                  <a:gd name="T46" fmla="*/ 62 w 1419"/>
                  <a:gd name="T47" fmla="*/ 26 h 1255"/>
                  <a:gd name="T48" fmla="*/ 62 w 1419"/>
                  <a:gd name="T49" fmla="*/ 26 h 1255"/>
                  <a:gd name="T50" fmla="*/ 62 w 1419"/>
                  <a:gd name="T51" fmla="*/ 17 h 1255"/>
                  <a:gd name="T52" fmla="*/ 71 w 1419"/>
                  <a:gd name="T53" fmla="*/ 9 h 1255"/>
                  <a:gd name="T54" fmla="*/ 79 w 1419"/>
                  <a:gd name="T55" fmla="*/ 4 h 1255"/>
                  <a:gd name="T56" fmla="*/ 88 w 1419"/>
                  <a:gd name="T57" fmla="*/ 0 h 1255"/>
                  <a:gd name="T58" fmla="*/ 88 w 1419"/>
                  <a:gd name="T59" fmla="*/ 0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419"/>
                  <a:gd name="T91" fmla="*/ 0 h 1255"/>
                  <a:gd name="T92" fmla="*/ 1419 w 1419"/>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419" h="1255">
                    <a:moveTo>
                      <a:pt x="88" y="0"/>
                    </a:moveTo>
                    <a:lnTo>
                      <a:pt x="88" y="0"/>
                    </a:lnTo>
                    <a:lnTo>
                      <a:pt x="84" y="17"/>
                    </a:lnTo>
                    <a:lnTo>
                      <a:pt x="22" y="942"/>
                    </a:lnTo>
                    <a:lnTo>
                      <a:pt x="26" y="959"/>
                    </a:lnTo>
                    <a:lnTo>
                      <a:pt x="35" y="973"/>
                    </a:lnTo>
                    <a:lnTo>
                      <a:pt x="44" y="981"/>
                    </a:lnTo>
                    <a:lnTo>
                      <a:pt x="62" y="986"/>
                    </a:lnTo>
                    <a:lnTo>
                      <a:pt x="1411" y="1242"/>
                    </a:lnTo>
                    <a:lnTo>
                      <a:pt x="1419" y="1242"/>
                    </a:lnTo>
                    <a:lnTo>
                      <a:pt x="1415" y="1247"/>
                    </a:lnTo>
                    <a:lnTo>
                      <a:pt x="1406" y="1251"/>
                    </a:lnTo>
                    <a:lnTo>
                      <a:pt x="1397" y="1255"/>
                    </a:lnTo>
                    <a:lnTo>
                      <a:pt x="1388" y="1255"/>
                    </a:lnTo>
                    <a:lnTo>
                      <a:pt x="35" y="999"/>
                    </a:lnTo>
                    <a:lnTo>
                      <a:pt x="22" y="995"/>
                    </a:lnTo>
                    <a:lnTo>
                      <a:pt x="9" y="986"/>
                    </a:lnTo>
                    <a:lnTo>
                      <a:pt x="4" y="973"/>
                    </a:lnTo>
                    <a:lnTo>
                      <a:pt x="0" y="955"/>
                    </a:lnTo>
                    <a:lnTo>
                      <a:pt x="62" y="26"/>
                    </a:lnTo>
                    <a:lnTo>
                      <a:pt x="62" y="17"/>
                    </a:lnTo>
                    <a:lnTo>
                      <a:pt x="71" y="9"/>
                    </a:lnTo>
                    <a:lnTo>
                      <a:pt x="79" y="4"/>
                    </a:lnTo>
                    <a:lnTo>
                      <a:pt x="88" y="0"/>
                    </a:lnTo>
                    <a:close/>
                  </a:path>
                </a:pathLst>
              </a:custGeom>
              <a:solidFill>
                <a:srgbClr val="C3D3D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43" name="Freeform 140"/>
              <p:cNvSpPr>
                <a:spLocks/>
              </p:cNvSpPr>
              <p:nvPr/>
            </p:nvSpPr>
            <p:spPr bwMode="auto">
              <a:xfrm>
                <a:off x="2561" y="1448"/>
                <a:ext cx="1380" cy="1255"/>
              </a:xfrm>
              <a:custGeom>
                <a:avLst/>
                <a:gdLst>
                  <a:gd name="T0" fmla="*/ 1340 w 1380"/>
                  <a:gd name="T1" fmla="*/ 1242 h 1255"/>
                  <a:gd name="T2" fmla="*/ 1362 w 1380"/>
                  <a:gd name="T3" fmla="*/ 323 h 1255"/>
                  <a:gd name="T4" fmla="*/ 1362 w 1380"/>
                  <a:gd name="T5" fmla="*/ 323 h 1255"/>
                  <a:gd name="T6" fmla="*/ 1358 w 1380"/>
                  <a:gd name="T7" fmla="*/ 305 h 1255"/>
                  <a:gd name="T8" fmla="*/ 1353 w 1380"/>
                  <a:gd name="T9" fmla="*/ 296 h 1255"/>
                  <a:gd name="T10" fmla="*/ 1340 w 1380"/>
                  <a:gd name="T11" fmla="*/ 287 h 1255"/>
                  <a:gd name="T12" fmla="*/ 1327 w 1380"/>
                  <a:gd name="T13" fmla="*/ 278 h 1255"/>
                  <a:gd name="T14" fmla="*/ 13 w 1380"/>
                  <a:gd name="T15" fmla="*/ 13 h 1255"/>
                  <a:gd name="T16" fmla="*/ 13 w 1380"/>
                  <a:gd name="T17" fmla="*/ 13 h 1255"/>
                  <a:gd name="T18" fmla="*/ 0 w 1380"/>
                  <a:gd name="T19" fmla="*/ 17 h 1255"/>
                  <a:gd name="T20" fmla="*/ 0 w 1380"/>
                  <a:gd name="T21" fmla="*/ 17 h 1255"/>
                  <a:gd name="T22" fmla="*/ 5 w 1380"/>
                  <a:gd name="T23" fmla="*/ 9 h 1255"/>
                  <a:gd name="T24" fmla="*/ 13 w 1380"/>
                  <a:gd name="T25" fmla="*/ 4 h 1255"/>
                  <a:gd name="T26" fmla="*/ 22 w 1380"/>
                  <a:gd name="T27" fmla="*/ 0 h 1255"/>
                  <a:gd name="T28" fmla="*/ 36 w 1380"/>
                  <a:gd name="T29" fmla="*/ 0 h 1255"/>
                  <a:gd name="T30" fmla="*/ 1345 w 1380"/>
                  <a:gd name="T31" fmla="*/ 265 h 1255"/>
                  <a:gd name="T32" fmla="*/ 1345 w 1380"/>
                  <a:gd name="T33" fmla="*/ 265 h 1255"/>
                  <a:gd name="T34" fmla="*/ 1358 w 1380"/>
                  <a:gd name="T35" fmla="*/ 274 h 1255"/>
                  <a:gd name="T36" fmla="*/ 1371 w 1380"/>
                  <a:gd name="T37" fmla="*/ 283 h 1255"/>
                  <a:gd name="T38" fmla="*/ 1380 w 1380"/>
                  <a:gd name="T39" fmla="*/ 292 h 1255"/>
                  <a:gd name="T40" fmla="*/ 1380 w 1380"/>
                  <a:gd name="T41" fmla="*/ 309 h 1255"/>
                  <a:gd name="T42" fmla="*/ 1358 w 1380"/>
                  <a:gd name="T43" fmla="*/ 1225 h 1255"/>
                  <a:gd name="T44" fmla="*/ 1358 w 1380"/>
                  <a:gd name="T45" fmla="*/ 1225 h 1255"/>
                  <a:gd name="T46" fmla="*/ 1358 w 1380"/>
                  <a:gd name="T47" fmla="*/ 1238 h 1255"/>
                  <a:gd name="T48" fmla="*/ 1353 w 1380"/>
                  <a:gd name="T49" fmla="*/ 1242 h 1255"/>
                  <a:gd name="T50" fmla="*/ 1345 w 1380"/>
                  <a:gd name="T51" fmla="*/ 1251 h 1255"/>
                  <a:gd name="T52" fmla="*/ 1336 w 1380"/>
                  <a:gd name="T53" fmla="*/ 1255 h 1255"/>
                  <a:gd name="T54" fmla="*/ 1336 w 1380"/>
                  <a:gd name="T55" fmla="*/ 1255 h 1255"/>
                  <a:gd name="T56" fmla="*/ 1340 w 1380"/>
                  <a:gd name="T57" fmla="*/ 1242 h 1255"/>
                  <a:gd name="T58" fmla="*/ 1340 w 1380"/>
                  <a:gd name="T59" fmla="*/ 1242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380"/>
                  <a:gd name="T91" fmla="*/ 0 h 1255"/>
                  <a:gd name="T92" fmla="*/ 1380 w 1380"/>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380" h="1255">
                    <a:moveTo>
                      <a:pt x="1340" y="1242"/>
                    </a:moveTo>
                    <a:lnTo>
                      <a:pt x="1362" y="323"/>
                    </a:lnTo>
                    <a:lnTo>
                      <a:pt x="1358" y="305"/>
                    </a:lnTo>
                    <a:lnTo>
                      <a:pt x="1353" y="296"/>
                    </a:lnTo>
                    <a:lnTo>
                      <a:pt x="1340" y="287"/>
                    </a:lnTo>
                    <a:lnTo>
                      <a:pt x="1327" y="278"/>
                    </a:lnTo>
                    <a:lnTo>
                      <a:pt x="13" y="13"/>
                    </a:lnTo>
                    <a:lnTo>
                      <a:pt x="0" y="17"/>
                    </a:lnTo>
                    <a:lnTo>
                      <a:pt x="5" y="9"/>
                    </a:lnTo>
                    <a:lnTo>
                      <a:pt x="13" y="4"/>
                    </a:lnTo>
                    <a:lnTo>
                      <a:pt x="22" y="0"/>
                    </a:lnTo>
                    <a:lnTo>
                      <a:pt x="36" y="0"/>
                    </a:lnTo>
                    <a:lnTo>
                      <a:pt x="1345" y="265"/>
                    </a:lnTo>
                    <a:lnTo>
                      <a:pt x="1358" y="274"/>
                    </a:lnTo>
                    <a:lnTo>
                      <a:pt x="1371" y="283"/>
                    </a:lnTo>
                    <a:lnTo>
                      <a:pt x="1380" y="292"/>
                    </a:lnTo>
                    <a:lnTo>
                      <a:pt x="1380" y="309"/>
                    </a:lnTo>
                    <a:lnTo>
                      <a:pt x="1358" y="1225"/>
                    </a:lnTo>
                    <a:lnTo>
                      <a:pt x="1358" y="1238"/>
                    </a:lnTo>
                    <a:lnTo>
                      <a:pt x="1353" y="1242"/>
                    </a:lnTo>
                    <a:lnTo>
                      <a:pt x="1345" y="1251"/>
                    </a:lnTo>
                    <a:lnTo>
                      <a:pt x="1336" y="1255"/>
                    </a:lnTo>
                    <a:lnTo>
                      <a:pt x="1340" y="1242"/>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17431" name="Text Box 143"/>
            <p:cNvSpPr txBox="1">
              <a:spLocks noChangeArrowheads="1"/>
            </p:cNvSpPr>
            <p:nvPr/>
          </p:nvSpPr>
          <p:spPr bwMode="auto">
            <a:xfrm>
              <a:off x="4661" y="3155"/>
              <a:ext cx="208"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000" b="1"/>
                <a:t>1</a:t>
              </a:r>
            </a:p>
          </p:txBody>
        </p:sp>
        <p:sp>
          <p:nvSpPr>
            <p:cNvPr id="17432" name="Text Box 144"/>
            <p:cNvSpPr txBox="1">
              <a:spLocks noChangeArrowheads="1"/>
            </p:cNvSpPr>
            <p:nvPr/>
          </p:nvSpPr>
          <p:spPr bwMode="auto">
            <a:xfrm>
              <a:off x="4873" y="3388"/>
              <a:ext cx="208"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000" b="1"/>
                <a:t>2</a:t>
              </a:r>
            </a:p>
          </p:txBody>
        </p:sp>
        <p:sp>
          <p:nvSpPr>
            <p:cNvPr id="17433" name="Text Box 145"/>
            <p:cNvSpPr txBox="1">
              <a:spLocks noChangeArrowheads="1"/>
            </p:cNvSpPr>
            <p:nvPr/>
          </p:nvSpPr>
          <p:spPr bwMode="auto">
            <a:xfrm>
              <a:off x="5143" y="3590"/>
              <a:ext cx="208"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000" b="1"/>
                <a:t>3</a:t>
              </a:r>
            </a:p>
          </p:txBody>
        </p:sp>
      </p:grpSp>
      <p:sp>
        <p:nvSpPr>
          <p:cNvPr id="17422" name="Line 146"/>
          <p:cNvSpPr>
            <a:spLocks noChangeShapeType="1"/>
          </p:cNvSpPr>
          <p:nvPr/>
        </p:nvSpPr>
        <p:spPr bwMode="auto">
          <a:xfrm flipV="1">
            <a:off x="4876800" y="1312863"/>
            <a:ext cx="1125538" cy="863600"/>
          </a:xfrm>
          <a:prstGeom prst="line">
            <a:avLst/>
          </a:prstGeom>
          <a:noFill/>
          <a:ln w="9525">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7423" name="Line 147"/>
          <p:cNvSpPr>
            <a:spLocks noChangeShapeType="1"/>
          </p:cNvSpPr>
          <p:nvPr/>
        </p:nvSpPr>
        <p:spPr bwMode="auto">
          <a:xfrm>
            <a:off x="4878388" y="2193925"/>
            <a:ext cx="1143000" cy="1727200"/>
          </a:xfrm>
          <a:prstGeom prst="line">
            <a:avLst/>
          </a:prstGeom>
          <a:noFill/>
          <a:ln w="9525">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7424" name="Line 148"/>
          <p:cNvSpPr>
            <a:spLocks noChangeShapeType="1"/>
          </p:cNvSpPr>
          <p:nvPr/>
        </p:nvSpPr>
        <p:spPr bwMode="auto">
          <a:xfrm>
            <a:off x="4876800" y="2185988"/>
            <a:ext cx="1150938" cy="465137"/>
          </a:xfrm>
          <a:prstGeom prst="line">
            <a:avLst/>
          </a:prstGeom>
          <a:noFill/>
          <a:ln w="9525">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Tree>
    <p:extLst>
      <p:ext uri="{BB962C8B-B14F-4D97-AF65-F5344CB8AC3E}">
        <p14:creationId xmlns:p14="http://schemas.microsoft.com/office/powerpoint/2010/main" val="514404087"/>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smtClean="0"/>
              <a:t>The claims process: two perspectives</a:t>
            </a:r>
          </a:p>
        </p:txBody>
      </p:sp>
      <p:sp>
        <p:nvSpPr>
          <p:cNvPr id="7171" name="Rectangle 3"/>
          <p:cNvSpPr>
            <a:spLocks noGrp="1" noChangeArrowheads="1"/>
          </p:cNvSpPr>
          <p:nvPr>
            <p:ph idx="1"/>
          </p:nvPr>
        </p:nvSpPr>
        <p:spPr/>
        <p:txBody>
          <a:bodyPr/>
          <a:lstStyle/>
          <a:p>
            <a:pPr>
              <a:buFont typeface="Arial" charset="0"/>
              <a:buChar char="•"/>
            </a:pPr>
            <a:r>
              <a:rPr lang="en-US" smtClean="0"/>
              <a:t>Two ways to describe the claims process</a:t>
            </a:r>
          </a:p>
          <a:p>
            <a:pPr lvl="1"/>
            <a:r>
              <a:rPr lang="en-US" smtClean="0"/>
              <a:t>"Business perspective" - focusing on how the carrier as a whole views claim processing</a:t>
            </a:r>
          </a:p>
          <a:p>
            <a:pPr lvl="1"/>
            <a:r>
              <a:rPr lang="en-US" smtClean="0"/>
              <a:t>This is unlike the "functional perspective", which focuses on how claims are processed within ClaimCenter</a:t>
            </a:r>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ChangeArrowheads="1"/>
          </p:cNvSpPr>
          <p:nvPr/>
        </p:nvSpPr>
        <p:spPr bwMode="auto">
          <a:xfrm>
            <a:off x="439738" y="4873625"/>
            <a:ext cx="2516187" cy="1119188"/>
          </a:xfrm>
          <a:prstGeom prst="rect">
            <a:avLst/>
          </a:prstGeom>
          <a:solidFill>
            <a:srgbClr val="FFFFFF"/>
          </a:solidFill>
          <a:ln w="28575" algn="ctr">
            <a:solidFill>
              <a:srgbClr val="FF0000"/>
            </a:solidFill>
            <a:miter lim="800000"/>
            <a:headEnd/>
            <a:tailEnd/>
          </a:ln>
        </p:spPr>
        <p:txBody>
          <a:bodyPr lIns="0" tIns="0" rIns="0" bIns="0" anchor="ctr">
            <a:spAutoFit/>
          </a:bodyPr>
          <a:lstStyle/>
          <a:p>
            <a:endParaRPr lang="en-US"/>
          </a:p>
        </p:txBody>
      </p:sp>
      <p:sp>
        <p:nvSpPr>
          <p:cNvPr id="19459" name="Text Box 3"/>
          <p:cNvSpPr txBox="1">
            <a:spLocks noChangeArrowheads="1"/>
          </p:cNvSpPr>
          <p:nvPr/>
        </p:nvSpPr>
        <p:spPr bwMode="auto">
          <a:xfrm>
            <a:off x="531813" y="4930775"/>
            <a:ext cx="2330450" cy="1004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200" b="1">
                <a:solidFill>
                  <a:srgbClr val="FF0000"/>
                </a:solidFill>
              </a:rPr>
              <a:t>Claim is entered in external</a:t>
            </a:r>
            <a:br>
              <a:rPr lang="en-US" sz="2200" b="1">
                <a:solidFill>
                  <a:srgbClr val="FF0000"/>
                </a:solidFill>
              </a:rPr>
            </a:br>
            <a:r>
              <a:rPr lang="en-US" sz="2200" b="1">
                <a:solidFill>
                  <a:srgbClr val="FF0000"/>
                </a:solidFill>
              </a:rPr>
              <a:t>FNOL application</a:t>
            </a:r>
          </a:p>
        </p:txBody>
      </p:sp>
      <p:sp>
        <p:nvSpPr>
          <p:cNvPr id="19460" name="Rectangle 4"/>
          <p:cNvSpPr>
            <a:spLocks noChangeArrowheads="1"/>
          </p:cNvSpPr>
          <p:nvPr/>
        </p:nvSpPr>
        <p:spPr bwMode="auto">
          <a:xfrm>
            <a:off x="1622425" y="2843213"/>
            <a:ext cx="5299075" cy="1343025"/>
          </a:xfrm>
          <a:prstGeom prst="rect">
            <a:avLst/>
          </a:prstGeom>
          <a:noFill/>
          <a:ln w="28575" algn="ctr">
            <a:solidFill>
              <a:schemeClr val="bg1"/>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grpSp>
        <p:nvGrpSpPr>
          <p:cNvPr id="19461" name="Group 5"/>
          <p:cNvGrpSpPr>
            <a:grpSpLocks/>
          </p:cNvGrpSpPr>
          <p:nvPr/>
        </p:nvGrpSpPr>
        <p:grpSpPr bwMode="auto">
          <a:xfrm>
            <a:off x="1752600" y="2933700"/>
            <a:ext cx="1531938" cy="1119188"/>
            <a:chOff x="2336" y="1536"/>
            <a:chExt cx="965" cy="705"/>
          </a:xfrm>
        </p:grpSpPr>
        <p:sp>
          <p:nvSpPr>
            <p:cNvPr id="19486" name="Rectangle 6"/>
            <p:cNvSpPr>
              <a:spLocks noChangeArrowheads="1"/>
            </p:cNvSpPr>
            <p:nvPr/>
          </p:nvSpPr>
          <p:spPr bwMode="auto">
            <a:xfrm>
              <a:off x="2342" y="1536"/>
              <a:ext cx="952" cy="705"/>
            </a:xfrm>
            <a:prstGeom prst="rect">
              <a:avLst/>
            </a:prstGeom>
            <a:solidFill>
              <a:srgbClr val="FFFFFF"/>
            </a:solidFill>
            <a:ln w="28575" algn="ctr">
              <a:solidFill>
                <a:schemeClr val="bg1"/>
              </a:solidFill>
              <a:miter lim="800000"/>
              <a:headEnd/>
              <a:tailEnd/>
            </a:ln>
          </p:spPr>
          <p:txBody>
            <a:bodyPr lIns="0" tIns="0" rIns="0" bIns="0" anchor="ctr">
              <a:spAutoFit/>
            </a:bodyPr>
            <a:lstStyle/>
            <a:p>
              <a:endParaRPr lang="en-US"/>
            </a:p>
          </p:txBody>
        </p:sp>
        <p:sp>
          <p:nvSpPr>
            <p:cNvPr id="19487" name="Text Box 7"/>
            <p:cNvSpPr txBox="1">
              <a:spLocks noChangeArrowheads="1"/>
            </p:cNvSpPr>
            <p:nvPr/>
          </p:nvSpPr>
          <p:spPr bwMode="auto">
            <a:xfrm>
              <a:off x="2336" y="1677"/>
              <a:ext cx="965" cy="4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200" b="1"/>
                <a:t>Segment</a:t>
              </a:r>
              <a:br>
                <a:rPr lang="en-US" sz="2200" b="1"/>
              </a:br>
              <a:r>
                <a:rPr lang="en-US" sz="2200" b="1"/>
                <a:t>claim</a:t>
              </a:r>
            </a:p>
          </p:txBody>
        </p:sp>
      </p:grpSp>
      <p:grpSp>
        <p:nvGrpSpPr>
          <p:cNvPr id="19462" name="Group 8"/>
          <p:cNvGrpSpPr>
            <a:grpSpLocks/>
          </p:cNvGrpSpPr>
          <p:nvPr/>
        </p:nvGrpSpPr>
        <p:grpSpPr bwMode="auto">
          <a:xfrm>
            <a:off x="3536950" y="2938463"/>
            <a:ext cx="1531938" cy="1119187"/>
            <a:chOff x="3460" y="1539"/>
            <a:chExt cx="965" cy="705"/>
          </a:xfrm>
        </p:grpSpPr>
        <p:sp>
          <p:nvSpPr>
            <p:cNvPr id="19484" name="Rectangle 9"/>
            <p:cNvSpPr>
              <a:spLocks noChangeArrowheads="1"/>
            </p:cNvSpPr>
            <p:nvPr/>
          </p:nvSpPr>
          <p:spPr bwMode="auto">
            <a:xfrm>
              <a:off x="3466" y="1539"/>
              <a:ext cx="952" cy="705"/>
            </a:xfrm>
            <a:prstGeom prst="rect">
              <a:avLst/>
            </a:prstGeom>
            <a:solidFill>
              <a:srgbClr val="FFFFFF"/>
            </a:solidFill>
            <a:ln w="28575" algn="ctr">
              <a:solidFill>
                <a:schemeClr val="bg1"/>
              </a:solidFill>
              <a:miter lim="800000"/>
              <a:headEnd/>
              <a:tailEnd/>
            </a:ln>
          </p:spPr>
          <p:txBody>
            <a:bodyPr lIns="0" tIns="0" rIns="0" bIns="0" anchor="ctr">
              <a:spAutoFit/>
            </a:bodyPr>
            <a:lstStyle/>
            <a:p>
              <a:endParaRPr lang="en-US"/>
            </a:p>
          </p:txBody>
        </p:sp>
        <p:sp>
          <p:nvSpPr>
            <p:cNvPr id="19485" name="Text Box 10"/>
            <p:cNvSpPr txBox="1">
              <a:spLocks noChangeArrowheads="1"/>
            </p:cNvSpPr>
            <p:nvPr/>
          </p:nvSpPr>
          <p:spPr bwMode="auto">
            <a:xfrm>
              <a:off x="3460" y="1677"/>
              <a:ext cx="965" cy="4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200" b="1"/>
                <a:t>Assign</a:t>
              </a:r>
              <a:br>
                <a:rPr lang="en-US" sz="2200" b="1"/>
              </a:br>
              <a:r>
                <a:rPr lang="en-US" sz="2200" b="1"/>
                <a:t>claim</a:t>
              </a:r>
            </a:p>
          </p:txBody>
        </p:sp>
      </p:grpSp>
      <p:grpSp>
        <p:nvGrpSpPr>
          <p:cNvPr id="19463" name="Group 11"/>
          <p:cNvGrpSpPr>
            <a:grpSpLocks/>
          </p:cNvGrpSpPr>
          <p:nvPr/>
        </p:nvGrpSpPr>
        <p:grpSpPr bwMode="auto">
          <a:xfrm>
            <a:off x="5322888" y="2941638"/>
            <a:ext cx="1531937" cy="1119187"/>
            <a:chOff x="2007" y="3322"/>
            <a:chExt cx="965" cy="705"/>
          </a:xfrm>
        </p:grpSpPr>
        <p:sp>
          <p:nvSpPr>
            <p:cNvPr id="19482" name="Rectangle 12"/>
            <p:cNvSpPr>
              <a:spLocks noChangeArrowheads="1"/>
            </p:cNvSpPr>
            <p:nvPr/>
          </p:nvSpPr>
          <p:spPr bwMode="auto">
            <a:xfrm>
              <a:off x="2013" y="3322"/>
              <a:ext cx="952" cy="705"/>
            </a:xfrm>
            <a:prstGeom prst="rect">
              <a:avLst/>
            </a:prstGeom>
            <a:solidFill>
              <a:srgbClr val="FFFFFF"/>
            </a:solidFill>
            <a:ln w="28575" algn="ctr">
              <a:solidFill>
                <a:schemeClr val="bg1"/>
              </a:solidFill>
              <a:miter lim="800000"/>
              <a:headEnd/>
              <a:tailEnd/>
            </a:ln>
          </p:spPr>
          <p:txBody>
            <a:bodyPr lIns="0" tIns="0" rIns="0" bIns="0" anchor="ctr">
              <a:spAutoFit/>
            </a:bodyPr>
            <a:lstStyle/>
            <a:p>
              <a:endParaRPr lang="en-US"/>
            </a:p>
          </p:txBody>
        </p:sp>
        <p:sp>
          <p:nvSpPr>
            <p:cNvPr id="19483" name="Text Box 13"/>
            <p:cNvSpPr txBox="1">
              <a:spLocks noChangeArrowheads="1"/>
            </p:cNvSpPr>
            <p:nvPr/>
          </p:nvSpPr>
          <p:spPr bwMode="auto">
            <a:xfrm>
              <a:off x="2007" y="3358"/>
              <a:ext cx="965" cy="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200" b="1"/>
                <a:t>Create and assign activities</a:t>
              </a:r>
            </a:p>
          </p:txBody>
        </p:sp>
      </p:grpSp>
      <p:sp>
        <p:nvSpPr>
          <p:cNvPr id="19464" name="Rectangle 14"/>
          <p:cNvSpPr>
            <a:spLocks noGrp="1" noChangeArrowheads="1"/>
          </p:cNvSpPr>
          <p:nvPr>
            <p:ph type="title"/>
          </p:nvPr>
        </p:nvSpPr>
        <p:spPr/>
        <p:txBody>
          <a:bodyPr/>
          <a:lstStyle/>
          <a:p>
            <a:pPr eaLnBrk="1" hangingPunct="1"/>
            <a:r>
              <a:rPr lang="en-US" smtClean="0"/>
              <a:t>The intake process: imported claims</a:t>
            </a:r>
          </a:p>
        </p:txBody>
      </p:sp>
      <p:sp>
        <p:nvSpPr>
          <p:cNvPr id="19465" name="Text Box 15"/>
          <p:cNvSpPr txBox="1">
            <a:spLocks noChangeArrowheads="1"/>
          </p:cNvSpPr>
          <p:nvPr/>
        </p:nvSpPr>
        <p:spPr bwMode="auto">
          <a:xfrm>
            <a:off x="2271713" y="2455863"/>
            <a:ext cx="399256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400" b="1"/>
              <a:t>Automated Claim Setup</a:t>
            </a:r>
          </a:p>
        </p:txBody>
      </p:sp>
      <p:sp>
        <p:nvSpPr>
          <p:cNvPr id="19466" name="Line 16"/>
          <p:cNvSpPr>
            <a:spLocks noChangeShapeType="1"/>
          </p:cNvSpPr>
          <p:nvPr/>
        </p:nvSpPr>
        <p:spPr bwMode="auto">
          <a:xfrm>
            <a:off x="695325" y="2151063"/>
            <a:ext cx="0" cy="1004887"/>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9467" name="Line 17"/>
          <p:cNvSpPr>
            <a:spLocks noChangeShapeType="1"/>
          </p:cNvSpPr>
          <p:nvPr/>
        </p:nvSpPr>
        <p:spPr bwMode="auto">
          <a:xfrm flipV="1">
            <a:off x="688975" y="3141663"/>
            <a:ext cx="957263" cy="0"/>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9468" name="Line 18"/>
          <p:cNvSpPr>
            <a:spLocks noChangeShapeType="1"/>
          </p:cNvSpPr>
          <p:nvPr/>
        </p:nvSpPr>
        <p:spPr bwMode="auto">
          <a:xfrm>
            <a:off x="3255963" y="3525838"/>
            <a:ext cx="280987" cy="0"/>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9469" name="Line 19"/>
          <p:cNvSpPr>
            <a:spLocks noChangeShapeType="1"/>
          </p:cNvSpPr>
          <p:nvPr/>
        </p:nvSpPr>
        <p:spPr bwMode="auto">
          <a:xfrm>
            <a:off x="5068888" y="3525838"/>
            <a:ext cx="280987" cy="0"/>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19470" name="Group 20"/>
          <p:cNvGrpSpPr>
            <a:grpSpLocks/>
          </p:cNvGrpSpPr>
          <p:nvPr/>
        </p:nvGrpSpPr>
        <p:grpSpPr bwMode="auto">
          <a:xfrm>
            <a:off x="7364413" y="2955925"/>
            <a:ext cx="1531937" cy="1119188"/>
            <a:chOff x="3460" y="1539"/>
            <a:chExt cx="965" cy="705"/>
          </a:xfrm>
        </p:grpSpPr>
        <p:sp>
          <p:nvSpPr>
            <p:cNvPr id="19480" name="Rectangle 21"/>
            <p:cNvSpPr>
              <a:spLocks noChangeArrowheads="1"/>
            </p:cNvSpPr>
            <p:nvPr/>
          </p:nvSpPr>
          <p:spPr bwMode="auto">
            <a:xfrm>
              <a:off x="3466" y="1539"/>
              <a:ext cx="952" cy="705"/>
            </a:xfrm>
            <a:prstGeom prst="rect">
              <a:avLst/>
            </a:prstGeom>
            <a:solidFill>
              <a:srgbClr val="FFFFFF"/>
            </a:solidFill>
            <a:ln w="28575" algn="ctr">
              <a:solidFill>
                <a:schemeClr val="bg1"/>
              </a:solidFill>
              <a:miter lim="800000"/>
              <a:headEnd/>
              <a:tailEnd/>
            </a:ln>
          </p:spPr>
          <p:txBody>
            <a:bodyPr lIns="0" tIns="0" rIns="0" bIns="0" anchor="ctr">
              <a:spAutoFit/>
            </a:bodyPr>
            <a:lstStyle/>
            <a:p>
              <a:endParaRPr lang="en-US"/>
            </a:p>
          </p:txBody>
        </p:sp>
        <p:sp>
          <p:nvSpPr>
            <p:cNvPr id="19481" name="Text Box 22"/>
            <p:cNvSpPr txBox="1">
              <a:spLocks noChangeArrowheads="1"/>
            </p:cNvSpPr>
            <p:nvPr/>
          </p:nvSpPr>
          <p:spPr bwMode="auto">
            <a:xfrm>
              <a:off x="3460" y="1677"/>
              <a:ext cx="965" cy="4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200" b="1"/>
                <a:t>Validate</a:t>
              </a:r>
              <a:br>
                <a:rPr lang="en-US" sz="2200" b="1"/>
              </a:br>
              <a:r>
                <a:rPr lang="en-US" sz="2200" b="1"/>
                <a:t>claim</a:t>
              </a:r>
            </a:p>
          </p:txBody>
        </p:sp>
      </p:grpSp>
      <p:sp>
        <p:nvSpPr>
          <p:cNvPr id="19471" name="Line 25"/>
          <p:cNvSpPr>
            <a:spLocks noChangeShapeType="1"/>
          </p:cNvSpPr>
          <p:nvPr/>
        </p:nvSpPr>
        <p:spPr bwMode="auto">
          <a:xfrm>
            <a:off x="6940550" y="3536950"/>
            <a:ext cx="433388" cy="0"/>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19472" name="Group 26"/>
          <p:cNvGrpSpPr>
            <a:grpSpLocks/>
          </p:cNvGrpSpPr>
          <p:nvPr/>
        </p:nvGrpSpPr>
        <p:grpSpPr bwMode="auto">
          <a:xfrm>
            <a:off x="503238" y="1030288"/>
            <a:ext cx="2516187" cy="1119187"/>
            <a:chOff x="249" y="3010"/>
            <a:chExt cx="1585" cy="705"/>
          </a:xfrm>
        </p:grpSpPr>
        <p:sp>
          <p:nvSpPr>
            <p:cNvPr id="19478" name="Rectangle 27"/>
            <p:cNvSpPr>
              <a:spLocks noChangeArrowheads="1"/>
            </p:cNvSpPr>
            <p:nvPr/>
          </p:nvSpPr>
          <p:spPr bwMode="auto">
            <a:xfrm>
              <a:off x="249" y="3010"/>
              <a:ext cx="1585" cy="705"/>
            </a:xfrm>
            <a:prstGeom prst="rect">
              <a:avLst/>
            </a:prstGeom>
            <a:solidFill>
              <a:srgbClr val="FFFFFF"/>
            </a:solidFill>
            <a:ln w="28575" algn="ctr">
              <a:solidFill>
                <a:schemeClr val="bg1"/>
              </a:solidFill>
              <a:miter lim="800000"/>
              <a:headEnd/>
              <a:tailEnd/>
            </a:ln>
          </p:spPr>
          <p:txBody>
            <a:bodyPr lIns="0" tIns="0" rIns="0" bIns="0" anchor="ctr">
              <a:spAutoFit/>
            </a:bodyPr>
            <a:lstStyle/>
            <a:p>
              <a:endParaRPr lang="en-US"/>
            </a:p>
          </p:txBody>
        </p:sp>
        <p:sp>
          <p:nvSpPr>
            <p:cNvPr id="19479" name="Text Box 28"/>
            <p:cNvSpPr txBox="1">
              <a:spLocks noChangeArrowheads="1"/>
            </p:cNvSpPr>
            <p:nvPr/>
          </p:nvSpPr>
          <p:spPr bwMode="auto">
            <a:xfrm>
              <a:off x="307" y="3046"/>
              <a:ext cx="1468" cy="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200" b="1"/>
                <a:t>Claim is entered in New Claim Wizard</a:t>
              </a:r>
            </a:p>
          </p:txBody>
        </p:sp>
      </p:grpSp>
      <p:grpSp>
        <p:nvGrpSpPr>
          <p:cNvPr id="19473" name="Group 29"/>
          <p:cNvGrpSpPr>
            <a:grpSpLocks/>
          </p:cNvGrpSpPr>
          <p:nvPr/>
        </p:nvGrpSpPr>
        <p:grpSpPr bwMode="auto">
          <a:xfrm flipV="1">
            <a:off x="673100" y="3854450"/>
            <a:ext cx="957263" cy="1004888"/>
            <a:chOff x="502" y="1391"/>
            <a:chExt cx="603" cy="633"/>
          </a:xfrm>
        </p:grpSpPr>
        <p:sp>
          <p:nvSpPr>
            <p:cNvPr id="19476" name="Line 30"/>
            <p:cNvSpPr>
              <a:spLocks noChangeShapeType="1"/>
            </p:cNvSpPr>
            <p:nvPr/>
          </p:nvSpPr>
          <p:spPr bwMode="auto">
            <a:xfrm>
              <a:off x="506" y="1391"/>
              <a:ext cx="0" cy="633"/>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9477" name="Line 31"/>
            <p:cNvSpPr>
              <a:spLocks noChangeShapeType="1"/>
            </p:cNvSpPr>
            <p:nvPr/>
          </p:nvSpPr>
          <p:spPr bwMode="auto">
            <a:xfrm flipV="1">
              <a:off x="502" y="2015"/>
              <a:ext cx="603" cy="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sp>
        <p:nvSpPr>
          <p:cNvPr id="19474" name="Text Box 13"/>
          <p:cNvSpPr txBox="1">
            <a:spLocks noChangeArrowheads="1"/>
          </p:cNvSpPr>
          <p:nvPr/>
        </p:nvSpPr>
        <p:spPr bwMode="auto">
          <a:xfrm>
            <a:off x="249238" y="3521075"/>
            <a:ext cx="979487"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2200" b="1">
                <a:solidFill>
                  <a:srgbClr val="FF0000"/>
                </a:solidFill>
              </a:rPr>
              <a:t>import</a:t>
            </a:r>
          </a:p>
        </p:txBody>
      </p:sp>
      <p:pic>
        <p:nvPicPr>
          <p:cNvPr id="3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3238" y="2303462"/>
            <a:ext cx="921841" cy="517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62720213"/>
      </p:ext>
    </p:extLst>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ChangeArrowheads="1"/>
          </p:cNvSpPr>
          <p:nvPr/>
        </p:nvSpPr>
        <p:spPr bwMode="auto">
          <a:xfrm>
            <a:off x="5537200" y="1312863"/>
            <a:ext cx="2638425" cy="1052512"/>
          </a:xfrm>
          <a:prstGeom prst="rect">
            <a:avLst/>
          </a:prstGeom>
          <a:solidFill>
            <a:srgbClr val="F0F057"/>
          </a:solidFill>
          <a:ln w="28575" algn="ctr">
            <a:solidFill>
              <a:schemeClr val="accent1"/>
            </a:solidFill>
            <a:miter lim="800000"/>
            <a:headEnd/>
            <a:tailEnd/>
          </a:ln>
        </p:spPr>
        <p:txBody>
          <a:bodyPr lIns="0" tIns="0" rIns="0" bIns="0" anchor="ctr">
            <a:spAutoFit/>
          </a:bodyPr>
          <a:lstStyle/>
          <a:p>
            <a:endParaRPr lang="en-US"/>
          </a:p>
        </p:txBody>
      </p:sp>
      <p:pic>
        <p:nvPicPr>
          <p:cNvPr id="20483" name="Picture 3" descr="tn00532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80338" y="682625"/>
            <a:ext cx="1255712" cy="1268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4" name="Rectangle 4"/>
          <p:cNvSpPr>
            <a:spLocks noGrp="1" noChangeArrowheads="1"/>
          </p:cNvSpPr>
          <p:nvPr>
            <p:ph type="title"/>
          </p:nvPr>
        </p:nvSpPr>
        <p:spPr/>
        <p:txBody>
          <a:bodyPr/>
          <a:lstStyle/>
          <a:p>
            <a:pPr eaLnBrk="1" hangingPunct="1"/>
            <a:r>
              <a:rPr lang="en-US" smtClean="0"/>
              <a:t>First notice application integration</a:t>
            </a:r>
          </a:p>
        </p:txBody>
      </p:sp>
      <p:sp>
        <p:nvSpPr>
          <p:cNvPr id="20485" name="Rectangle 5"/>
          <p:cNvSpPr>
            <a:spLocks noGrp="1" noChangeArrowheads="1"/>
          </p:cNvSpPr>
          <p:nvPr>
            <p:ph idx="1"/>
          </p:nvPr>
        </p:nvSpPr>
        <p:spPr>
          <a:xfrm>
            <a:off x="519113" y="2763838"/>
            <a:ext cx="8318500" cy="3625850"/>
          </a:xfrm>
        </p:spPr>
        <p:txBody>
          <a:bodyPr/>
          <a:lstStyle/>
          <a:p>
            <a:pPr>
              <a:buFont typeface="Arial" charset="0"/>
              <a:buChar char="•"/>
            </a:pPr>
            <a:r>
              <a:rPr lang="en-US" dirty="0" smtClean="0"/>
              <a:t>Nearly every instance of ClaimCenter has an integration point to a first notice application</a:t>
            </a:r>
          </a:p>
          <a:p>
            <a:pPr lvl="1"/>
            <a:r>
              <a:rPr lang="en-US" dirty="0" smtClean="0"/>
              <a:t>This application stores First Notice of Loss reports in a standard XML-based file format called ACORD XML</a:t>
            </a:r>
          </a:p>
          <a:p>
            <a:pPr lvl="1"/>
            <a:r>
              <a:rPr lang="en-US" dirty="0" smtClean="0"/>
              <a:t>It could be hosted by the carrier or by a FNOL service provider</a:t>
            </a:r>
          </a:p>
        </p:txBody>
      </p:sp>
      <p:sp>
        <p:nvSpPr>
          <p:cNvPr id="20486" name="Rectangle 6"/>
          <p:cNvSpPr>
            <a:spLocks noChangeArrowheads="1"/>
          </p:cNvSpPr>
          <p:nvPr/>
        </p:nvSpPr>
        <p:spPr bwMode="auto">
          <a:xfrm>
            <a:off x="5384800" y="1160463"/>
            <a:ext cx="2638425" cy="1052512"/>
          </a:xfrm>
          <a:prstGeom prst="rect">
            <a:avLst/>
          </a:prstGeom>
          <a:solidFill>
            <a:srgbClr val="F0F057"/>
          </a:solidFill>
          <a:ln w="28575" algn="ctr">
            <a:solidFill>
              <a:schemeClr val="accent1"/>
            </a:solidFill>
            <a:miter lim="800000"/>
            <a:headEnd/>
            <a:tailEnd/>
          </a:ln>
        </p:spPr>
        <p:txBody>
          <a:bodyPr lIns="0" tIns="0" rIns="0" bIns="0" anchor="ctr">
            <a:spAutoFit/>
          </a:bodyPr>
          <a:lstStyle/>
          <a:p>
            <a:endParaRPr lang="en-US"/>
          </a:p>
        </p:txBody>
      </p:sp>
      <p:sp>
        <p:nvSpPr>
          <p:cNvPr id="20487" name="Text Box 7"/>
          <p:cNvSpPr txBox="1">
            <a:spLocks noChangeArrowheads="1"/>
          </p:cNvSpPr>
          <p:nvPr/>
        </p:nvSpPr>
        <p:spPr bwMode="auto">
          <a:xfrm>
            <a:off x="6462713" y="1182688"/>
            <a:ext cx="1611312"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a:spcAft>
                <a:spcPct val="0"/>
              </a:spcAft>
              <a:buClrTx/>
            </a:pPr>
            <a:r>
              <a:rPr lang="en-US" sz="2000" b="1">
                <a:solidFill>
                  <a:schemeClr val="accent1"/>
                </a:solidFill>
                <a:latin typeface="MetaPlusBook-Roman" pitchFamily="34" charset="0"/>
              </a:rPr>
              <a:t>First</a:t>
            </a:r>
            <a:br>
              <a:rPr lang="en-US" sz="2000" b="1">
                <a:solidFill>
                  <a:schemeClr val="accent1"/>
                </a:solidFill>
                <a:latin typeface="MetaPlusBook-Roman" pitchFamily="34" charset="0"/>
              </a:rPr>
            </a:br>
            <a:r>
              <a:rPr lang="en-US" sz="2000" b="1">
                <a:solidFill>
                  <a:schemeClr val="accent1"/>
                </a:solidFill>
                <a:latin typeface="MetaPlusBook-Roman" pitchFamily="34" charset="0"/>
              </a:rPr>
              <a:t>Notice</a:t>
            </a:r>
            <a:br>
              <a:rPr lang="en-US" sz="2000" b="1">
                <a:solidFill>
                  <a:schemeClr val="accent1"/>
                </a:solidFill>
                <a:latin typeface="MetaPlusBook-Roman" pitchFamily="34" charset="0"/>
              </a:rPr>
            </a:br>
            <a:r>
              <a:rPr lang="en-US" sz="2000" b="1">
                <a:solidFill>
                  <a:schemeClr val="accent1"/>
                </a:solidFill>
                <a:latin typeface="MetaPlusBook-Roman" pitchFamily="34" charset="0"/>
              </a:rPr>
              <a:t>Application</a:t>
            </a:r>
          </a:p>
        </p:txBody>
      </p:sp>
      <p:pic>
        <p:nvPicPr>
          <p:cNvPr id="20488" name="Picture 8" descr="MCj02336160000[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530850" y="1225550"/>
            <a:ext cx="939800"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9" name="Line 10"/>
          <p:cNvSpPr>
            <a:spLocks noChangeShapeType="1"/>
          </p:cNvSpPr>
          <p:nvPr/>
        </p:nvSpPr>
        <p:spPr bwMode="auto">
          <a:xfrm flipH="1">
            <a:off x="2968625" y="1879600"/>
            <a:ext cx="2408238" cy="0"/>
          </a:xfrm>
          <a:prstGeom prst="line">
            <a:avLst/>
          </a:prstGeom>
          <a:noFill/>
          <a:ln w="28575">
            <a:solidFill>
              <a:schemeClr val="accent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0490" name="Line 11"/>
          <p:cNvSpPr>
            <a:spLocks noChangeShapeType="1"/>
          </p:cNvSpPr>
          <p:nvPr/>
        </p:nvSpPr>
        <p:spPr bwMode="auto">
          <a:xfrm>
            <a:off x="2971800" y="1535113"/>
            <a:ext cx="1236663" cy="0"/>
          </a:xfrm>
          <a:prstGeom prst="line">
            <a:avLst/>
          </a:prstGeom>
          <a:noFill/>
          <a:ln w="28575">
            <a:solidFill>
              <a:schemeClr val="accent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20491" name="Group 12"/>
          <p:cNvGrpSpPr>
            <a:grpSpLocks/>
          </p:cNvGrpSpPr>
          <p:nvPr/>
        </p:nvGrpSpPr>
        <p:grpSpPr bwMode="auto">
          <a:xfrm flipH="1">
            <a:off x="4140200" y="1300163"/>
            <a:ext cx="115888" cy="461962"/>
            <a:chOff x="3067" y="1854"/>
            <a:chExt cx="584" cy="2335"/>
          </a:xfrm>
        </p:grpSpPr>
        <p:sp>
          <p:nvSpPr>
            <p:cNvPr id="20495" name="Rectangle 13"/>
            <p:cNvSpPr>
              <a:spLocks noChangeArrowheads="1"/>
            </p:cNvSpPr>
            <p:nvPr/>
          </p:nvSpPr>
          <p:spPr bwMode="auto">
            <a:xfrm rot="2645782">
              <a:off x="3067" y="1854"/>
              <a:ext cx="584" cy="2335"/>
            </a:xfrm>
            <a:prstGeom prst="rect">
              <a:avLst/>
            </a:prstGeom>
            <a:solidFill>
              <a:schemeClr val="accent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20496" name="Rectangle 14"/>
            <p:cNvSpPr>
              <a:spLocks noChangeArrowheads="1"/>
            </p:cNvSpPr>
            <p:nvPr/>
          </p:nvSpPr>
          <p:spPr bwMode="auto">
            <a:xfrm rot="18954218" flipH="1">
              <a:off x="3067" y="1854"/>
              <a:ext cx="584" cy="2335"/>
            </a:xfrm>
            <a:prstGeom prst="rect">
              <a:avLst/>
            </a:prstGeom>
            <a:solidFill>
              <a:schemeClr val="accent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grpSp>
      <p:sp>
        <p:nvSpPr>
          <p:cNvPr id="20492" name="Text Box 15"/>
          <p:cNvSpPr txBox="1">
            <a:spLocks noChangeArrowheads="1"/>
          </p:cNvSpPr>
          <p:nvPr/>
        </p:nvSpPr>
        <p:spPr bwMode="auto">
          <a:xfrm>
            <a:off x="3235325" y="1871663"/>
            <a:ext cx="2011363"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1800" b="1">
                <a:solidFill>
                  <a:schemeClr val="accent1"/>
                </a:solidFill>
              </a:rPr>
              <a:t>FNOL reports</a:t>
            </a:r>
          </a:p>
        </p:txBody>
      </p:sp>
      <p:pic>
        <p:nvPicPr>
          <p:cNvPr id="20493" name="Picture 16" descr="tn00532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24750" y="447675"/>
            <a:ext cx="1255713" cy="1268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94" name="Picture 17" descr="claimcenter.pn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306513" y="911225"/>
            <a:ext cx="1651000" cy="165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0872883"/>
      </p:ext>
    </p:extLst>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smtClean="0"/>
              <a:t>Lesson outline</a:t>
            </a:r>
          </a:p>
        </p:txBody>
      </p:sp>
      <p:sp>
        <p:nvSpPr>
          <p:cNvPr id="6147" name="Rectangle 3"/>
          <p:cNvSpPr>
            <a:spLocks noGrp="1" noChangeArrowheads="1"/>
          </p:cNvSpPr>
          <p:nvPr>
            <p:ph idx="1"/>
          </p:nvPr>
        </p:nvSpPr>
        <p:spPr/>
        <p:txBody>
          <a:bodyPr/>
          <a:lstStyle/>
          <a:p>
            <a:pPr>
              <a:lnSpc>
                <a:spcPct val="150000"/>
              </a:lnSpc>
              <a:buFont typeface="Arial" charset="0"/>
              <a:buChar char="•"/>
            </a:pPr>
            <a:r>
              <a:rPr lang="en-US" sz="2800" dirty="0">
                <a:solidFill>
                  <a:srgbClr val="C0C0C0"/>
                </a:solidFill>
              </a:rPr>
              <a:t>Claims processing - business perspective</a:t>
            </a:r>
          </a:p>
          <a:p>
            <a:pPr>
              <a:lnSpc>
                <a:spcPct val="150000"/>
              </a:lnSpc>
              <a:buFont typeface="Arial" charset="0"/>
              <a:buChar char="•"/>
            </a:pPr>
            <a:r>
              <a:rPr lang="en-US" sz="2800" dirty="0">
                <a:solidFill>
                  <a:srgbClr val="C0C0C0"/>
                </a:solidFill>
              </a:rPr>
              <a:t>Claims processing - functional perspective</a:t>
            </a:r>
          </a:p>
          <a:p>
            <a:pPr>
              <a:lnSpc>
                <a:spcPct val="150000"/>
              </a:lnSpc>
              <a:buFont typeface="Arial" charset="0"/>
              <a:buChar char="•"/>
            </a:pPr>
            <a:r>
              <a:rPr lang="en-US" sz="2800" dirty="0">
                <a:solidFill>
                  <a:srgbClr val="C0C0C0"/>
                </a:solidFill>
              </a:rPr>
              <a:t>The claim intake process</a:t>
            </a:r>
          </a:p>
          <a:p>
            <a:pPr>
              <a:lnSpc>
                <a:spcPct val="150000"/>
              </a:lnSpc>
              <a:buFont typeface="Arial" charset="0"/>
              <a:buChar char="•"/>
            </a:pPr>
            <a:r>
              <a:rPr lang="en-US" sz="2800" dirty="0"/>
              <a:t>Automated claim setup</a:t>
            </a:r>
          </a:p>
          <a:p>
            <a:pPr>
              <a:lnSpc>
                <a:spcPct val="150000"/>
              </a:lnSpc>
              <a:buFont typeface="Arial" charset="0"/>
              <a:buChar char="•"/>
            </a:pPr>
            <a:r>
              <a:rPr lang="en-US" sz="2800" dirty="0">
                <a:solidFill>
                  <a:srgbClr val="C0C0C0"/>
                </a:solidFill>
              </a:rPr>
              <a:t>New claim validation</a:t>
            </a:r>
          </a:p>
        </p:txBody>
      </p:sp>
    </p:spTree>
    <p:extLst>
      <p:ext uri="{BB962C8B-B14F-4D97-AF65-F5344CB8AC3E}">
        <p14:creationId xmlns:p14="http://schemas.microsoft.com/office/powerpoint/2010/main" val="2979945891"/>
      </p:ext>
    </p:extLst>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ChangeArrowheads="1"/>
          </p:cNvSpPr>
          <p:nvPr/>
        </p:nvSpPr>
        <p:spPr bwMode="auto">
          <a:xfrm>
            <a:off x="1616075" y="2836863"/>
            <a:ext cx="5299075" cy="1343025"/>
          </a:xfrm>
          <a:prstGeom prst="rect">
            <a:avLst/>
          </a:prstGeom>
          <a:solidFill>
            <a:schemeClr val="tx1"/>
          </a:solidFill>
          <a:ln w="28575" algn="ctr">
            <a:solidFill>
              <a:srgbClr val="FF0000"/>
            </a:solidFill>
            <a:prstDash val="sysDot"/>
            <a:miter lim="800000"/>
            <a:headEnd/>
            <a:tailEnd/>
          </a:ln>
        </p:spPr>
        <p:txBody>
          <a:bodyPr lIns="0" tIns="0" rIns="0" bIns="0" anchor="ctr">
            <a:spAutoFit/>
          </a:bodyPr>
          <a:lstStyle/>
          <a:p>
            <a:endParaRPr lang="en-US"/>
          </a:p>
        </p:txBody>
      </p:sp>
      <p:grpSp>
        <p:nvGrpSpPr>
          <p:cNvPr id="22531" name="Group 3"/>
          <p:cNvGrpSpPr>
            <a:grpSpLocks/>
          </p:cNvGrpSpPr>
          <p:nvPr/>
        </p:nvGrpSpPr>
        <p:grpSpPr bwMode="auto">
          <a:xfrm>
            <a:off x="439738" y="4873625"/>
            <a:ext cx="2516187" cy="1119188"/>
            <a:chOff x="249" y="3010"/>
            <a:chExt cx="1585" cy="705"/>
          </a:xfrm>
        </p:grpSpPr>
        <p:sp>
          <p:nvSpPr>
            <p:cNvPr id="22557" name="Rectangle 4"/>
            <p:cNvSpPr>
              <a:spLocks noChangeArrowheads="1"/>
            </p:cNvSpPr>
            <p:nvPr/>
          </p:nvSpPr>
          <p:spPr bwMode="auto">
            <a:xfrm>
              <a:off x="249" y="3010"/>
              <a:ext cx="1585" cy="705"/>
            </a:xfrm>
            <a:prstGeom prst="rect">
              <a:avLst/>
            </a:prstGeom>
            <a:solidFill>
              <a:srgbClr val="FFFFFF"/>
            </a:solidFill>
            <a:ln w="28575" algn="ctr">
              <a:solidFill>
                <a:schemeClr val="bg1"/>
              </a:solidFill>
              <a:miter lim="800000"/>
              <a:headEnd/>
              <a:tailEnd/>
            </a:ln>
          </p:spPr>
          <p:txBody>
            <a:bodyPr lIns="0" tIns="0" rIns="0" bIns="0" anchor="ctr">
              <a:spAutoFit/>
            </a:bodyPr>
            <a:lstStyle/>
            <a:p>
              <a:endParaRPr lang="en-US"/>
            </a:p>
          </p:txBody>
        </p:sp>
        <p:sp>
          <p:nvSpPr>
            <p:cNvPr id="22558" name="Text Box 5"/>
            <p:cNvSpPr txBox="1">
              <a:spLocks noChangeArrowheads="1"/>
            </p:cNvSpPr>
            <p:nvPr/>
          </p:nvSpPr>
          <p:spPr bwMode="auto">
            <a:xfrm>
              <a:off x="307" y="3046"/>
              <a:ext cx="1468" cy="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200" b="1"/>
                <a:t>Claim is entered in external</a:t>
              </a:r>
              <a:br>
                <a:rPr lang="en-US" sz="2200" b="1"/>
              </a:br>
              <a:r>
                <a:rPr lang="en-US" sz="2200" b="1"/>
                <a:t>FNOL application</a:t>
              </a:r>
            </a:p>
          </p:txBody>
        </p:sp>
      </p:grpSp>
      <p:sp>
        <p:nvSpPr>
          <p:cNvPr id="22532" name="Rectangle 6"/>
          <p:cNvSpPr>
            <a:spLocks noGrp="1" noChangeArrowheads="1"/>
          </p:cNvSpPr>
          <p:nvPr>
            <p:ph type="title"/>
          </p:nvPr>
        </p:nvSpPr>
        <p:spPr/>
        <p:txBody>
          <a:bodyPr/>
          <a:lstStyle/>
          <a:p>
            <a:pPr eaLnBrk="1" hangingPunct="1"/>
            <a:r>
              <a:rPr lang="en-US" smtClean="0"/>
              <a:t>The intake process: automated claim setup</a:t>
            </a:r>
          </a:p>
        </p:txBody>
      </p:sp>
      <p:sp>
        <p:nvSpPr>
          <p:cNvPr id="22533" name="Line 7"/>
          <p:cNvSpPr>
            <a:spLocks noChangeShapeType="1"/>
          </p:cNvSpPr>
          <p:nvPr/>
        </p:nvSpPr>
        <p:spPr bwMode="auto">
          <a:xfrm>
            <a:off x="695325" y="2151063"/>
            <a:ext cx="0" cy="1004887"/>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534" name="Line 8"/>
          <p:cNvSpPr>
            <a:spLocks noChangeShapeType="1"/>
          </p:cNvSpPr>
          <p:nvPr/>
        </p:nvSpPr>
        <p:spPr bwMode="auto">
          <a:xfrm flipV="1">
            <a:off x="688975" y="3141663"/>
            <a:ext cx="957263" cy="0"/>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22535" name="Group 9"/>
          <p:cNvGrpSpPr>
            <a:grpSpLocks/>
          </p:cNvGrpSpPr>
          <p:nvPr/>
        </p:nvGrpSpPr>
        <p:grpSpPr bwMode="auto">
          <a:xfrm>
            <a:off x="7364413" y="2955925"/>
            <a:ext cx="1531937" cy="1119188"/>
            <a:chOff x="3460" y="1539"/>
            <a:chExt cx="965" cy="705"/>
          </a:xfrm>
        </p:grpSpPr>
        <p:sp>
          <p:nvSpPr>
            <p:cNvPr id="22555" name="Rectangle 10"/>
            <p:cNvSpPr>
              <a:spLocks noChangeArrowheads="1"/>
            </p:cNvSpPr>
            <p:nvPr/>
          </p:nvSpPr>
          <p:spPr bwMode="auto">
            <a:xfrm>
              <a:off x="3466" y="1539"/>
              <a:ext cx="952" cy="705"/>
            </a:xfrm>
            <a:prstGeom prst="rect">
              <a:avLst/>
            </a:prstGeom>
            <a:solidFill>
              <a:srgbClr val="FFFFFF"/>
            </a:solidFill>
            <a:ln w="28575" algn="ctr">
              <a:solidFill>
                <a:schemeClr val="bg1"/>
              </a:solidFill>
              <a:miter lim="800000"/>
              <a:headEnd/>
              <a:tailEnd/>
            </a:ln>
          </p:spPr>
          <p:txBody>
            <a:bodyPr lIns="0" tIns="0" rIns="0" bIns="0" anchor="ctr">
              <a:spAutoFit/>
            </a:bodyPr>
            <a:lstStyle/>
            <a:p>
              <a:endParaRPr lang="en-US"/>
            </a:p>
          </p:txBody>
        </p:sp>
        <p:sp>
          <p:nvSpPr>
            <p:cNvPr id="22556" name="Text Box 11"/>
            <p:cNvSpPr txBox="1">
              <a:spLocks noChangeArrowheads="1"/>
            </p:cNvSpPr>
            <p:nvPr/>
          </p:nvSpPr>
          <p:spPr bwMode="auto">
            <a:xfrm>
              <a:off x="3460" y="1677"/>
              <a:ext cx="965" cy="4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200" b="1"/>
                <a:t>Validate</a:t>
              </a:r>
              <a:br>
                <a:rPr lang="en-US" sz="2200" b="1"/>
              </a:br>
              <a:r>
                <a:rPr lang="en-US" sz="2200" b="1"/>
                <a:t>claim</a:t>
              </a:r>
            </a:p>
          </p:txBody>
        </p:sp>
      </p:grpSp>
      <p:sp>
        <p:nvSpPr>
          <p:cNvPr id="22536" name="Line 14"/>
          <p:cNvSpPr>
            <a:spLocks noChangeShapeType="1"/>
          </p:cNvSpPr>
          <p:nvPr/>
        </p:nvSpPr>
        <p:spPr bwMode="auto">
          <a:xfrm>
            <a:off x="6940550" y="3536950"/>
            <a:ext cx="433388" cy="0"/>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22537" name="Group 15"/>
          <p:cNvGrpSpPr>
            <a:grpSpLocks/>
          </p:cNvGrpSpPr>
          <p:nvPr/>
        </p:nvGrpSpPr>
        <p:grpSpPr bwMode="auto">
          <a:xfrm>
            <a:off x="503238" y="1030288"/>
            <a:ext cx="2516187" cy="1119187"/>
            <a:chOff x="249" y="3010"/>
            <a:chExt cx="1585" cy="705"/>
          </a:xfrm>
        </p:grpSpPr>
        <p:sp>
          <p:nvSpPr>
            <p:cNvPr id="22553" name="Rectangle 16"/>
            <p:cNvSpPr>
              <a:spLocks noChangeArrowheads="1"/>
            </p:cNvSpPr>
            <p:nvPr/>
          </p:nvSpPr>
          <p:spPr bwMode="auto">
            <a:xfrm>
              <a:off x="249" y="3010"/>
              <a:ext cx="1585" cy="705"/>
            </a:xfrm>
            <a:prstGeom prst="rect">
              <a:avLst/>
            </a:prstGeom>
            <a:solidFill>
              <a:srgbClr val="FFFFFF"/>
            </a:solidFill>
            <a:ln w="28575" algn="ctr">
              <a:solidFill>
                <a:schemeClr val="bg1"/>
              </a:solidFill>
              <a:miter lim="800000"/>
              <a:headEnd/>
              <a:tailEnd/>
            </a:ln>
          </p:spPr>
          <p:txBody>
            <a:bodyPr lIns="0" tIns="0" rIns="0" bIns="0" anchor="ctr">
              <a:spAutoFit/>
            </a:bodyPr>
            <a:lstStyle/>
            <a:p>
              <a:endParaRPr lang="en-US"/>
            </a:p>
          </p:txBody>
        </p:sp>
        <p:sp>
          <p:nvSpPr>
            <p:cNvPr id="22554" name="Text Box 17"/>
            <p:cNvSpPr txBox="1">
              <a:spLocks noChangeArrowheads="1"/>
            </p:cNvSpPr>
            <p:nvPr/>
          </p:nvSpPr>
          <p:spPr bwMode="auto">
            <a:xfrm>
              <a:off x="307" y="3046"/>
              <a:ext cx="1468" cy="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200" b="1"/>
                <a:t>Claim is entered in New Claim Wizard</a:t>
              </a:r>
            </a:p>
          </p:txBody>
        </p:sp>
      </p:grpSp>
      <p:grpSp>
        <p:nvGrpSpPr>
          <p:cNvPr id="22538" name="Group 18"/>
          <p:cNvGrpSpPr>
            <a:grpSpLocks/>
          </p:cNvGrpSpPr>
          <p:nvPr/>
        </p:nvGrpSpPr>
        <p:grpSpPr bwMode="auto">
          <a:xfrm flipV="1">
            <a:off x="673100" y="3854450"/>
            <a:ext cx="957263" cy="1004888"/>
            <a:chOff x="502" y="1391"/>
            <a:chExt cx="603" cy="633"/>
          </a:xfrm>
        </p:grpSpPr>
        <p:sp>
          <p:nvSpPr>
            <p:cNvPr id="22551" name="Line 19"/>
            <p:cNvSpPr>
              <a:spLocks noChangeShapeType="1"/>
            </p:cNvSpPr>
            <p:nvPr/>
          </p:nvSpPr>
          <p:spPr bwMode="auto">
            <a:xfrm>
              <a:off x="506" y="1391"/>
              <a:ext cx="0" cy="633"/>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552" name="Line 20"/>
            <p:cNvSpPr>
              <a:spLocks noChangeShapeType="1"/>
            </p:cNvSpPr>
            <p:nvPr/>
          </p:nvSpPr>
          <p:spPr bwMode="auto">
            <a:xfrm flipV="1">
              <a:off x="502" y="2015"/>
              <a:ext cx="603" cy="0"/>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sp>
        <p:nvSpPr>
          <p:cNvPr id="22539" name="Rectangle 21"/>
          <p:cNvSpPr>
            <a:spLocks noChangeArrowheads="1"/>
          </p:cNvSpPr>
          <p:nvPr/>
        </p:nvSpPr>
        <p:spPr bwMode="auto">
          <a:xfrm>
            <a:off x="1725613" y="2927350"/>
            <a:ext cx="1511300" cy="1119188"/>
          </a:xfrm>
          <a:prstGeom prst="rect">
            <a:avLst/>
          </a:prstGeom>
          <a:solidFill>
            <a:srgbClr val="00CC00">
              <a:alpha val="50195"/>
            </a:srgbClr>
          </a:solidFill>
          <a:ln w="28575" algn="ctr">
            <a:solidFill>
              <a:schemeClr val="bg1"/>
            </a:solidFill>
            <a:miter lim="800000"/>
            <a:headEnd/>
            <a:tailEnd/>
          </a:ln>
        </p:spPr>
        <p:txBody>
          <a:bodyPr lIns="0" tIns="0" rIns="0" bIns="0" anchor="ctr">
            <a:spAutoFit/>
          </a:bodyPr>
          <a:lstStyle/>
          <a:p>
            <a:endParaRPr lang="en-US"/>
          </a:p>
        </p:txBody>
      </p:sp>
      <p:sp>
        <p:nvSpPr>
          <p:cNvPr id="22540" name="Rectangle 22"/>
          <p:cNvSpPr>
            <a:spLocks noChangeArrowheads="1"/>
          </p:cNvSpPr>
          <p:nvPr/>
        </p:nvSpPr>
        <p:spPr bwMode="auto">
          <a:xfrm>
            <a:off x="3511550" y="2932113"/>
            <a:ext cx="1511300" cy="1119187"/>
          </a:xfrm>
          <a:prstGeom prst="rect">
            <a:avLst/>
          </a:prstGeom>
          <a:solidFill>
            <a:srgbClr val="3399FF">
              <a:alpha val="50195"/>
            </a:srgbClr>
          </a:solidFill>
          <a:ln w="28575" algn="ctr">
            <a:solidFill>
              <a:schemeClr val="bg1"/>
            </a:solidFill>
            <a:miter lim="800000"/>
            <a:headEnd/>
            <a:tailEnd/>
          </a:ln>
        </p:spPr>
        <p:txBody>
          <a:bodyPr lIns="0" tIns="0" rIns="0" bIns="0" anchor="ctr">
            <a:spAutoFit/>
          </a:bodyPr>
          <a:lstStyle/>
          <a:p>
            <a:endParaRPr lang="en-US"/>
          </a:p>
        </p:txBody>
      </p:sp>
      <p:sp>
        <p:nvSpPr>
          <p:cNvPr id="22541" name="Rectangle 23"/>
          <p:cNvSpPr>
            <a:spLocks noChangeArrowheads="1"/>
          </p:cNvSpPr>
          <p:nvPr/>
        </p:nvSpPr>
        <p:spPr bwMode="auto">
          <a:xfrm>
            <a:off x="5295900" y="2935288"/>
            <a:ext cx="1511300" cy="1119187"/>
          </a:xfrm>
          <a:prstGeom prst="rect">
            <a:avLst/>
          </a:prstGeom>
          <a:solidFill>
            <a:srgbClr val="9933FF">
              <a:alpha val="50195"/>
            </a:srgbClr>
          </a:solidFill>
          <a:ln w="28575" algn="ctr">
            <a:solidFill>
              <a:schemeClr val="bg1"/>
            </a:solidFill>
            <a:miter lim="800000"/>
            <a:headEnd/>
            <a:tailEnd/>
          </a:ln>
        </p:spPr>
        <p:txBody>
          <a:bodyPr lIns="0" tIns="0" rIns="0" bIns="0" anchor="ctr">
            <a:spAutoFit/>
          </a:bodyPr>
          <a:lstStyle/>
          <a:p>
            <a:endParaRPr lang="en-US"/>
          </a:p>
        </p:txBody>
      </p:sp>
      <p:sp>
        <p:nvSpPr>
          <p:cNvPr id="22542" name="Line 24"/>
          <p:cNvSpPr>
            <a:spLocks noChangeShapeType="1"/>
          </p:cNvSpPr>
          <p:nvPr/>
        </p:nvSpPr>
        <p:spPr bwMode="auto">
          <a:xfrm>
            <a:off x="3233738" y="3519488"/>
            <a:ext cx="280987" cy="0"/>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543" name="Line 25"/>
          <p:cNvSpPr>
            <a:spLocks noChangeShapeType="1"/>
          </p:cNvSpPr>
          <p:nvPr/>
        </p:nvSpPr>
        <p:spPr bwMode="auto">
          <a:xfrm>
            <a:off x="5019675" y="3519488"/>
            <a:ext cx="280988" cy="0"/>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544" name="Text Box 26"/>
          <p:cNvSpPr txBox="1">
            <a:spLocks noChangeArrowheads="1"/>
          </p:cNvSpPr>
          <p:nvPr/>
        </p:nvSpPr>
        <p:spPr bwMode="auto">
          <a:xfrm>
            <a:off x="1711325" y="3152775"/>
            <a:ext cx="1531938" cy="66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200" b="1"/>
              <a:t>Segment</a:t>
            </a:r>
            <a:br>
              <a:rPr lang="en-US" sz="2200" b="1"/>
            </a:br>
            <a:r>
              <a:rPr lang="en-US" sz="2200" b="1"/>
              <a:t>claim</a:t>
            </a:r>
          </a:p>
        </p:txBody>
      </p:sp>
      <p:sp>
        <p:nvSpPr>
          <p:cNvPr id="22545" name="Text Box 27"/>
          <p:cNvSpPr txBox="1">
            <a:spLocks noChangeArrowheads="1"/>
          </p:cNvSpPr>
          <p:nvPr/>
        </p:nvSpPr>
        <p:spPr bwMode="auto">
          <a:xfrm>
            <a:off x="3495675" y="3157538"/>
            <a:ext cx="1531938" cy="66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200" b="1"/>
              <a:t>Assign</a:t>
            </a:r>
            <a:br>
              <a:rPr lang="en-US" sz="2200" b="1"/>
            </a:br>
            <a:r>
              <a:rPr lang="en-US" sz="2200" b="1"/>
              <a:t>claim</a:t>
            </a:r>
          </a:p>
        </p:txBody>
      </p:sp>
      <p:sp>
        <p:nvSpPr>
          <p:cNvPr id="22546" name="Text Box 28"/>
          <p:cNvSpPr txBox="1">
            <a:spLocks noChangeArrowheads="1"/>
          </p:cNvSpPr>
          <p:nvPr/>
        </p:nvSpPr>
        <p:spPr bwMode="auto">
          <a:xfrm>
            <a:off x="5281613" y="2989263"/>
            <a:ext cx="1531937" cy="1004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200" b="1"/>
              <a:t>Create and assign activities</a:t>
            </a:r>
          </a:p>
        </p:txBody>
      </p:sp>
      <p:sp>
        <p:nvSpPr>
          <p:cNvPr id="22547" name="Text Box 29"/>
          <p:cNvSpPr txBox="1">
            <a:spLocks noChangeArrowheads="1"/>
          </p:cNvSpPr>
          <p:nvPr/>
        </p:nvSpPr>
        <p:spPr bwMode="auto">
          <a:xfrm>
            <a:off x="2230438" y="2446338"/>
            <a:ext cx="399256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400" b="1">
                <a:solidFill>
                  <a:srgbClr val="FF0000"/>
                </a:solidFill>
              </a:rPr>
              <a:t>Automated Claim Setup</a:t>
            </a:r>
          </a:p>
        </p:txBody>
      </p:sp>
      <p:sp>
        <p:nvSpPr>
          <p:cNvPr id="22548" name="Text Box 13"/>
          <p:cNvSpPr txBox="1">
            <a:spLocks noChangeArrowheads="1"/>
          </p:cNvSpPr>
          <p:nvPr/>
        </p:nvSpPr>
        <p:spPr bwMode="auto">
          <a:xfrm>
            <a:off x="249238" y="3521075"/>
            <a:ext cx="979487"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2200" b="1"/>
              <a:t>import</a:t>
            </a:r>
          </a:p>
        </p:txBody>
      </p:sp>
      <p:sp>
        <p:nvSpPr>
          <p:cNvPr id="32" name="Rectangle 31"/>
          <p:cNvSpPr txBox="1">
            <a:spLocks noChangeArrowheads="1"/>
          </p:cNvSpPr>
          <p:nvPr/>
        </p:nvSpPr>
        <p:spPr bwMode="auto">
          <a:xfrm>
            <a:off x="3656013" y="4778375"/>
            <a:ext cx="5181600" cy="1323975"/>
          </a:xfrm>
          <a:prstGeom prst="rect">
            <a:avLst/>
          </a:prstGeom>
          <a:noFill/>
          <a:ln w="9525">
            <a:noFill/>
            <a:miter lim="800000"/>
            <a:headEnd/>
            <a:tailEnd/>
          </a:ln>
        </p:spPr>
        <p:txBody>
          <a:bodyPr lIns="0" tIns="0" rIns="0" bIns="0"/>
          <a:lstStyle/>
          <a:p>
            <a:pPr marL="285750" indent="-285750" algn="l" eaLnBrk="0" hangingPunct="0">
              <a:spcBef>
                <a:spcPct val="40000"/>
              </a:spcBef>
              <a:spcAft>
                <a:spcPct val="0"/>
              </a:spcAft>
              <a:buClr>
                <a:srgbClr val="0146AD"/>
              </a:buClr>
              <a:buFont typeface="Wingdings 3" pitchFamily="18" charset="2"/>
              <a:buChar char="}"/>
              <a:defRPr/>
            </a:pPr>
            <a:r>
              <a:rPr lang="en-US" sz="2400" kern="0">
                <a:latin typeface="+mn-lt"/>
              </a:rPr>
              <a:t>Rules triggered by claim import or completion of new claim wizard</a:t>
            </a:r>
          </a:p>
          <a:p>
            <a:pPr marL="285750" indent="-285750" algn="l" eaLnBrk="0" hangingPunct="0">
              <a:spcBef>
                <a:spcPct val="40000"/>
              </a:spcBef>
              <a:spcAft>
                <a:spcPct val="0"/>
              </a:spcAft>
              <a:buClr>
                <a:srgbClr val="0146AD"/>
              </a:buClr>
              <a:buFont typeface="Wingdings 3" pitchFamily="18" charset="2"/>
              <a:buChar char="}"/>
              <a:defRPr/>
            </a:pPr>
            <a:r>
              <a:rPr lang="en-US" sz="2400" kern="0">
                <a:latin typeface="+mn-lt"/>
              </a:rPr>
              <a:t>Prepare claim for adjudication</a:t>
            </a:r>
            <a:endParaRPr lang="en-US" sz="2400" kern="0" dirty="0">
              <a:latin typeface="+mn-lt"/>
            </a:endParaRPr>
          </a:p>
        </p:txBody>
      </p:sp>
      <p:pic>
        <p:nvPicPr>
          <p:cNvPr id="3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3238" y="2303462"/>
            <a:ext cx="921841" cy="517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91476370"/>
      </p:ext>
    </p:extLst>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US" smtClean="0"/>
              <a:t>Automated claim setup</a:t>
            </a:r>
          </a:p>
        </p:txBody>
      </p:sp>
      <p:sp>
        <p:nvSpPr>
          <p:cNvPr id="23555" name="Rectangle 3"/>
          <p:cNvSpPr>
            <a:spLocks noGrp="1" noChangeArrowheads="1"/>
          </p:cNvSpPr>
          <p:nvPr>
            <p:ph idx="1"/>
          </p:nvPr>
        </p:nvSpPr>
        <p:spPr>
          <a:xfrm>
            <a:off x="519113" y="2905125"/>
            <a:ext cx="8318500" cy="3484563"/>
          </a:xfrm>
        </p:spPr>
        <p:txBody>
          <a:bodyPr/>
          <a:lstStyle/>
          <a:p>
            <a:pPr>
              <a:buFont typeface="Arial" charset="0"/>
              <a:buChar char="•"/>
            </a:pPr>
            <a:r>
              <a:rPr lang="en-US" smtClean="0"/>
              <a:t>A series of rules designed to:</a:t>
            </a:r>
          </a:p>
          <a:p>
            <a:pPr lvl="1"/>
            <a:r>
              <a:rPr lang="en-US" smtClean="0"/>
              <a:t>Execute any work required for the claim that can be done automatically (such as generating a list of activities to complete)</a:t>
            </a:r>
          </a:p>
          <a:p>
            <a:pPr lvl="1"/>
            <a:r>
              <a:rPr lang="en-US" smtClean="0"/>
              <a:t>Ensure that the claim is ready for adjudication</a:t>
            </a:r>
          </a:p>
          <a:p>
            <a:pPr lvl="1"/>
            <a:r>
              <a:rPr lang="en-US" smtClean="0"/>
              <a:t>Sometimes referred to as “SAW”</a:t>
            </a:r>
          </a:p>
          <a:p>
            <a:pPr lvl="2"/>
            <a:r>
              <a:rPr lang="en-US" smtClean="0"/>
              <a:t>Segment</a:t>
            </a:r>
          </a:p>
          <a:p>
            <a:pPr lvl="2"/>
            <a:r>
              <a:rPr lang="en-US" smtClean="0"/>
              <a:t>Assign</a:t>
            </a:r>
          </a:p>
          <a:p>
            <a:pPr lvl="2"/>
            <a:r>
              <a:rPr lang="en-US" smtClean="0"/>
              <a:t>Workplan</a:t>
            </a:r>
          </a:p>
        </p:txBody>
      </p:sp>
      <p:sp>
        <p:nvSpPr>
          <p:cNvPr id="23556" name="Rectangle 4"/>
          <p:cNvSpPr>
            <a:spLocks noChangeArrowheads="1"/>
          </p:cNvSpPr>
          <p:nvPr/>
        </p:nvSpPr>
        <p:spPr bwMode="auto">
          <a:xfrm>
            <a:off x="1784350" y="1235075"/>
            <a:ext cx="5691188" cy="1343025"/>
          </a:xfrm>
          <a:prstGeom prst="rect">
            <a:avLst/>
          </a:prstGeom>
          <a:solidFill>
            <a:schemeClr val="tx1"/>
          </a:solidFill>
          <a:ln w="28575" algn="ctr">
            <a:solidFill>
              <a:schemeClr val="bg1"/>
            </a:solidFill>
            <a:prstDash val="sysDot"/>
            <a:miter lim="800000"/>
            <a:headEnd/>
            <a:tailEnd/>
          </a:ln>
        </p:spPr>
        <p:txBody>
          <a:bodyPr lIns="0" tIns="0" rIns="0" bIns="0" anchor="ctr">
            <a:spAutoFit/>
          </a:bodyPr>
          <a:lstStyle/>
          <a:p>
            <a:endParaRPr lang="en-US"/>
          </a:p>
        </p:txBody>
      </p:sp>
      <p:sp>
        <p:nvSpPr>
          <p:cNvPr id="23557" name="Rectangle 5"/>
          <p:cNvSpPr>
            <a:spLocks noChangeArrowheads="1"/>
          </p:cNvSpPr>
          <p:nvPr/>
        </p:nvSpPr>
        <p:spPr bwMode="auto">
          <a:xfrm>
            <a:off x="2093913" y="1325563"/>
            <a:ext cx="1511300" cy="1119187"/>
          </a:xfrm>
          <a:prstGeom prst="rect">
            <a:avLst/>
          </a:prstGeom>
          <a:solidFill>
            <a:srgbClr val="00CC00">
              <a:alpha val="50195"/>
            </a:srgbClr>
          </a:solidFill>
          <a:ln w="28575" algn="ctr">
            <a:solidFill>
              <a:schemeClr val="bg1"/>
            </a:solidFill>
            <a:miter lim="800000"/>
            <a:headEnd/>
            <a:tailEnd/>
          </a:ln>
        </p:spPr>
        <p:txBody>
          <a:bodyPr lIns="0" tIns="0" rIns="0" bIns="0" anchor="ctr">
            <a:spAutoFit/>
          </a:bodyPr>
          <a:lstStyle/>
          <a:p>
            <a:endParaRPr lang="en-US"/>
          </a:p>
        </p:txBody>
      </p:sp>
      <p:sp>
        <p:nvSpPr>
          <p:cNvPr id="23558" name="Rectangle 6"/>
          <p:cNvSpPr>
            <a:spLocks noChangeArrowheads="1"/>
          </p:cNvSpPr>
          <p:nvPr/>
        </p:nvSpPr>
        <p:spPr bwMode="auto">
          <a:xfrm>
            <a:off x="3879850" y="1330325"/>
            <a:ext cx="1511300" cy="1119188"/>
          </a:xfrm>
          <a:prstGeom prst="rect">
            <a:avLst/>
          </a:prstGeom>
          <a:solidFill>
            <a:srgbClr val="3399FF">
              <a:alpha val="50195"/>
            </a:srgbClr>
          </a:solidFill>
          <a:ln w="28575" algn="ctr">
            <a:solidFill>
              <a:schemeClr val="bg1"/>
            </a:solidFill>
            <a:miter lim="800000"/>
            <a:headEnd/>
            <a:tailEnd/>
          </a:ln>
        </p:spPr>
        <p:txBody>
          <a:bodyPr lIns="0" tIns="0" rIns="0" bIns="0" anchor="ctr">
            <a:spAutoFit/>
          </a:bodyPr>
          <a:lstStyle/>
          <a:p>
            <a:endParaRPr lang="en-US"/>
          </a:p>
        </p:txBody>
      </p:sp>
      <p:sp>
        <p:nvSpPr>
          <p:cNvPr id="23559" name="Rectangle 7"/>
          <p:cNvSpPr>
            <a:spLocks noChangeArrowheads="1"/>
          </p:cNvSpPr>
          <p:nvPr/>
        </p:nvSpPr>
        <p:spPr bwMode="auto">
          <a:xfrm>
            <a:off x="5664200" y="1333500"/>
            <a:ext cx="1511300" cy="1119188"/>
          </a:xfrm>
          <a:prstGeom prst="rect">
            <a:avLst/>
          </a:prstGeom>
          <a:solidFill>
            <a:srgbClr val="9933FF">
              <a:alpha val="50195"/>
            </a:srgbClr>
          </a:solidFill>
          <a:ln w="28575" algn="ctr">
            <a:solidFill>
              <a:schemeClr val="bg1"/>
            </a:solidFill>
            <a:miter lim="800000"/>
            <a:headEnd/>
            <a:tailEnd/>
          </a:ln>
        </p:spPr>
        <p:txBody>
          <a:bodyPr lIns="0" tIns="0" rIns="0" bIns="0" anchor="ctr">
            <a:spAutoFit/>
          </a:bodyPr>
          <a:lstStyle/>
          <a:p>
            <a:endParaRPr lang="en-US"/>
          </a:p>
        </p:txBody>
      </p:sp>
      <p:sp>
        <p:nvSpPr>
          <p:cNvPr id="23560" name="Line 8"/>
          <p:cNvSpPr>
            <a:spLocks noChangeShapeType="1"/>
          </p:cNvSpPr>
          <p:nvPr/>
        </p:nvSpPr>
        <p:spPr bwMode="auto">
          <a:xfrm>
            <a:off x="3602038" y="1917700"/>
            <a:ext cx="280987" cy="0"/>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3561" name="Line 9"/>
          <p:cNvSpPr>
            <a:spLocks noChangeShapeType="1"/>
          </p:cNvSpPr>
          <p:nvPr/>
        </p:nvSpPr>
        <p:spPr bwMode="auto">
          <a:xfrm>
            <a:off x="5387975" y="1917700"/>
            <a:ext cx="280988" cy="0"/>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3562" name="Text Box 10"/>
          <p:cNvSpPr txBox="1">
            <a:spLocks noChangeArrowheads="1"/>
          </p:cNvSpPr>
          <p:nvPr/>
        </p:nvSpPr>
        <p:spPr bwMode="auto">
          <a:xfrm>
            <a:off x="2079625" y="1550988"/>
            <a:ext cx="1531938" cy="66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200" b="1"/>
              <a:t>Segment</a:t>
            </a:r>
            <a:br>
              <a:rPr lang="en-US" sz="2200" b="1"/>
            </a:br>
            <a:r>
              <a:rPr lang="en-US" sz="2200" b="1"/>
              <a:t>claim</a:t>
            </a:r>
          </a:p>
        </p:txBody>
      </p:sp>
      <p:sp>
        <p:nvSpPr>
          <p:cNvPr id="23563" name="Text Box 11"/>
          <p:cNvSpPr txBox="1">
            <a:spLocks noChangeArrowheads="1"/>
          </p:cNvSpPr>
          <p:nvPr/>
        </p:nvSpPr>
        <p:spPr bwMode="auto">
          <a:xfrm>
            <a:off x="3863975" y="1555750"/>
            <a:ext cx="1531938" cy="66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200" b="1"/>
              <a:t>Assign</a:t>
            </a:r>
            <a:br>
              <a:rPr lang="en-US" sz="2200" b="1"/>
            </a:br>
            <a:r>
              <a:rPr lang="en-US" sz="2200" b="1"/>
              <a:t>claim</a:t>
            </a:r>
          </a:p>
        </p:txBody>
      </p:sp>
      <p:sp>
        <p:nvSpPr>
          <p:cNvPr id="23564" name="Text Box 12"/>
          <p:cNvSpPr txBox="1">
            <a:spLocks noChangeArrowheads="1"/>
          </p:cNvSpPr>
          <p:nvPr/>
        </p:nvSpPr>
        <p:spPr bwMode="auto">
          <a:xfrm>
            <a:off x="5649913" y="1387475"/>
            <a:ext cx="1531937" cy="1004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200" b="1"/>
              <a:t>Create and assign activities</a:t>
            </a:r>
          </a:p>
        </p:txBody>
      </p:sp>
      <p:sp>
        <p:nvSpPr>
          <p:cNvPr id="23565" name="Text Box 13"/>
          <p:cNvSpPr txBox="1">
            <a:spLocks noChangeArrowheads="1"/>
          </p:cNvSpPr>
          <p:nvPr/>
        </p:nvSpPr>
        <p:spPr bwMode="auto">
          <a:xfrm>
            <a:off x="2598738" y="844550"/>
            <a:ext cx="399256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400" b="1"/>
              <a:t>Automated Claim Setup</a:t>
            </a:r>
          </a:p>
        </p:txBody>
      </p:sp>
    </p:spTree>
    <p:extLst>
      <p:ext uri="{BB962C8B-B14F-4D97-AF65-F5344CB8AC3E}">
        <p14:creationId xmlns:p14="http://schemas.microsoft.com/office/powerpoint/2010/main" val="3364084452"/>
      </p:ext>
    </p:extLst>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ChangeArrowheads="1"/>
          </p:cNvSpPr>
          <p:nvPr/>
        </p:nvSpPr>
        <p:spPr bwMode="auto">
          <a:xfrm>
            <a:off x="471488" y="1250950"/>
            <a:ext cx="1684337" cy="4867275"/>
          </a:xfrm>
          <a:prstGeom prst="rect">
            <a:avLst/>
          </a:prstGeom>
          <a:solidFill>
            <a:schemeClr val="tx1"/>
          </a:solidFill>
          <a:ln w="28575" algn="ctr">
            <a:solidFill>
              <a:schemeClr val="bg1"/>
            </a:solidFill>
            <a:prstDash val="sysDot"/>
            <a:miter lim="800000"/>
            <a:headEnd/>
            <a:tailEnd/>
          </a:ln>
        </p:spPr>
        <p:txBody>
          <a:bodyPr lIns="0" tIns="0" rIns="0" bIns="0" anchor="ctr">
            <a:spAutoFit/>
          </a:bodyPr>
          <a:lstStyle/>
          <a:p>
            <a:endParaRPr lang="en-US"/>
          </a:p>
        </p:txBody>
      </p:sp>
      <p:sp>
        <p:nvSpPr>
          <p:cNvPr id="35843" name="Rectangle 3"/>
          <p:cNvSpPr>
            <a:spLocks noGrp="1" noChangeArrowheads="1"/>
          </p:cNvSpPr>
          <p:nvPr>
            <p:ph type="title"/>
          </p:nvPr>
        </p:nvSpPr>
        <p:spPr/>
        <p:txBody>
          <a:bodyPr/>
          <a:lstStyle/>
          <a:p>
            <a:pPr eaLnBrk="1" hangingPunct="1"/>
            <a:r>
              <a:rPr lang="en-US" smtClean="0"/>
              <a:t>Summary: automated claim setup</a:t>
            </a:r>
          </a:p>
        </p:txBody>
      </p:sp>
      <p:grpSp>
        <p:nvGrpSpPr>
          <p:cNvPr id="2" name="Group 4"/>
          <p:cNvGrpSpPr>
            <a:grpSpLocks/>
          </p:cNvGrpSpPr>
          <p:nvPr/>
        </p:nvGrpSpPr>
        <p:grpSpPr bwMode="auto">
          <a:xfrm>
            <a:off x="555625" y="2460625"/>
            <a:ext cx="8040688" cy="1766888"/>
            <a:chOff x="350" y="1550"/>
            <a:chExt cx="5065" cy="1113"/>
          </a:xfrm>
        </p:grpSpPr>
        <p:grpSp>
          <p:nvGrpSpPr>
            <p:cNvPr id="35938" name="Group 5"/>
            <p:cNvGrpSpPr>
              <a:grpSpLocks/>
            </p:cNvGrpSpPr>
            <p:nvPr/>
          </p:nvGrpSpPr>
          <p:grpSpPr bwMode="auto">
            <a:xfrm>
              <a:off x="350" y="1958"/>
              <a:ext cx="965" cy="705"/>
              <a:chOff x="2434" y="838"/>
              <a:chExt cx="965" cy="705"/>
            </a:xfrm>
          </p:grpSpPr>
          <p:sp>
            <p:nvSpPr>
              <p:cNvPr id="35961" name="Rectangle 6"/>
              <p:cNvSpPr>
                <a:spLocks noChangeArrowheads="1"/>
              </p:cNvSpPr>
              <p:nvPr/>
            </p:nvSpPr>
            <p:spPr bwMode="auto">
              <a:xfrm>
                <a:off x="2444" y="838"/>
                <a:ext cx="952" cy="705"/>
              </a:xfrm>
              <a:prstGeom prst="rect">
                <a:avLst/>
              </a:prstGeom>
              <a:solidFill>
                <a:srgbClr val="3399FF">
                  <a:alpha val="50195"/>
                </a:srgbClr>
              </a:solidFill>
              <a:ln w="28575" algn="ctr">
                <a:solidFill>
                  <a:schemeClr val="bg1"/>
                </a:solidFill>
                <a:miter lim="800000"/>
                <a:headEnd/>
                <a:tailEnd/>
              </a:ln>
            </p:spPr>
            <p:txBody>
              <a:bodyPr lIns="0" tIns="0" rIns="0" bIns="0" anchor="ctr">
                <a:spAutoFit/>
              </a:bodyPr>
              <a:lstStyle/>
              <a:p>
                <a:endParaRPr lang="en-US"/>
              </a:p>
            </p:txBody>
          </p:sp>
          <p:sp>
            <p:nvSpPr>
              <p:cNvPr id="35962" name="Text Box 7"/>
              <p:cNvSpPr txBox="1">
                <a:spLocks noChangeArrowheads="1"/>
              </p:cNvSpPr>
              <p:nvPr/>
            </p:nvSpPr>
            <p:spPr bwMode="auto">
              <a:xfrm>
                <a:off x="2434" y="980"/>
                <a:ext cx="965" cy="4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200" b="1"/>
                  <a:t>Assign</a:t>
                </a:r>
                <a:br>
                  <a:rPr lang="en-US" sz="2200" b="1"/>
                </a:br>
                <a:r>
                  <a:rPr lang="en-US" sz="2200" b="1"/>
                  <a:t>claim</a:t>
                </a:r>
              </a:p>
            </p:txBody>
          </p:sp>
        </p:grpSp>
        <p:sp>
          <p:nvSpPr>
            <p:cNvPr id="35939" name="Line 8"/>
            <p:cNvSpPr>
              <a:spLocks noChangeShapeType="1"/>
            </p:cNvSpPr>
            <p:nvPr/>
          </p:nvSpPr>
          <p:spPr bwMode="auto">
            <a:xfrm>
              <a:off x="2922" y="1572"/>
              <a:ext cx="0" cy="900"/>
            </a:xfrm>
            <a:prstGeom prst="line">
              <a:avLst/>
            </a:prstGeom>
            <a:noFill/>
            <a:ln w="28575">
              <a:solidFill>
                <a:srgbClr val="3399FF"/>
              </a:solidFill>
              <a:prstDash val="dash"/>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35940" name="Group 9"/>
            <p:cNvGrpSpPr>
              <a:grpSpLocks/>
            </p:cNvGrpSpPr>
            <p:nvPr/>
          </p:nvGrpSpPr>
          <p:grpSpPr bwMode="auto">
            <a:xfrm>
              <a:off x="4315" y="2013"/>
              <a:ext cx="612" cy="613"/>
              <a:chOff x="2452" y="533"/>
              <a:chExt cx="808" cy="809"/>
            </a:xfrm>
          </p:grpSpPr>
          <p:sp>
            <p:nvSpPr>
              <p:cNvPr id="35957" name="AutoShape 10"/>
              <p:cNvSpPr>
                <a:spLocks noChangeArrowheads="1"/>
              </p:cNvSpPr>
              <p:nvPr/>
            </p:nvSpPr>
            <p:spPr bwMode="auto">
              <a:xfrm>
                <a:off x="2801" y="557"/>
                <a:ext cx="426" cy="436"/>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35958" name="AutoShape 11"/>
              <p:cNvSpPr>
                <a:spLocks noChangeArrowheads="1"/>
              </p:cNvSpPr>
              <p:nvPr/>
            </p:nvSpPr>
            <p:spPr bwMode="auto">
              <a:xfrm>
                <a:off x="2640" y="716"/>
                <a:ext cx="427" cy="435"/>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35959" name="AutoShape 12"/>
              <p:cNvSpPr>
                <a:spLocks noChangeArrowheads="1"/>
              </p:cNvSpPr>
              <p:nvPr/>
            </p:nvSpPr>
            <p:spPr bwMode="auto">
              <a:xfrm>
                <a:off x="2479" y="874"/>
                <a:ext cx="426" cy="435"/>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35960" name="Rectangle 13"/>
              <p:cNvSpPr>
                <a:spLocks noChangeArrowheads="1"/>
              </p:cNvSpPr>
              <p:nvPr/>
            </p:nvSpPr>
            <p:spPr bwMode="auto">
              <a:xfrm>
                <a:off x="2452" y="533"/>
                <a:ext cx="808" cy="809"/>
              </a:xfrm>
              <a:prstGeom prst="rect">
                <a:avLst/>
              </a:prstGeom>
              <a:noFill/>
              <a:ln w="28575" algn="ctr">
                <a:solidFill>
                  <a:srgbClr val="CC9900"/>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grpSp>
          <p:nvGrpSpPr>
            <p:cNvPr id="35941" name="Group 14"/>
            <p:cNvGrpSpPr>
              <a:grpSpLocks/>
            </p:cNvGrpSpPr>
            <p:nvPr/>
          </p:nvGrpSpPr>
          <p:grpSpPr bwMode="auto">
            <a:xfrm>
              <a:off x="4701" y="2168"/>
              <a:ext cx="714" cy="481"/>
              <a:chOff x="2984" y="3331"/>
              <a:chExt cx="845" cy="569"/>
            </a:xfrm>
          </p:grpSpPr>
          <p:sp>
            <p:nvSpPr>
              <p:cNvPr id="35944" name="AutoShape 15"/>
              <p:cNvSpPr>
                <a:spLocks noChangeArrowheads="1"/>
              </p:cNvSpPr>
              <p:nvPr/>
            </p:nvSpPr>
            <p:spPr bwMode="auto">
              <a:xfrm>
                <a:off x="2984" y="3331"/>
                <a:ext cx="558" cy="569"/>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grpSp>
            <p:nvGrpSpPr>
              <p:cNvPr id="35945" name="Group 16"/>
              <p:cNvGrpSpPr>
                <a:grpSpLocks/>
              </p:cNvGrpSpPr>
              <p:nvPr/>
            </p:nvGrpSpPr>
            <p:grpSpPr bwMode="auto">
              <a:xfrm>
                <a:off x="3386" y="3487"/>
                <a:ext cx="443" cy="398"/>
                <a:chOff x="4838" y="2218"/>
                <a:chExt cx="395" cy="355"/>
              </a:xfrm>
            </p:grpSpPr>
            <p:sp>
              <p:nvSpPr>
                <p:cNvPr id="35946" name="Freeform 17"/>
                <p:cNvSpPr>
                  <a:spLocks/>
                </p:cNvSpPr>
                <p:nvPr/>
              </p:nvSpPr>
              <p:spPr bwMode="auto">
                <a:xfrm>
                  <a:off x="4888" y="2251"/>
                  <a:ext cx="294" cy="113"/>
                </a:xfrm>
                <a:custGeom>
                  <a:avLst/>
                  <a:gdLst>
                    <a:gd name="T0" fmla="*/ 1 w 839"/>
                    <a:gd name="T1" fmla="*/ 0 h 319"/>
                    <a:gd name="T2" fmla="*/ 0 w 839"/>
                    <a:gd name="T3" fmla="*/ 0 h 319"/>
                    <a:gd name="T4" fmla="*/ 0 w 839"/>
                    <a:gd name="T5" fmla="*/ 0 h 319"/>
                    <a:gd name="T6" fmla="*/ 0 w 839"/>
                    <a:gd name="T7" fmla="*/ 0 h 319"/>
                    <a:gd name="T8" fmla="*/ 0 w 839"/>
                    <a:gd name="T9" fmla="*/ 0 h 319"/>
                    <a:gd name="T10" fmla="*/ 0 w 839"/>
                    <a:gd name="T11" fmla="*/ 0 h 319"/>
                    <a:gd name="T12" fmla="*/ 0 w 839"/>
                    <a:gd name="T13" fmla="*/ 0 h 319"/>
                    <a:gd name="T14" fmla="*/ 0 w 839"/>
                    <a:gd name="T15" fmla="*/ 0 h 319"/>
                    <a:gd name="T16" fmla="*/ 0 w 839"/>
                    <a:gd name="T17" fmla="*/ 0 h 319"/>
                    <a:gd name="T18" fmla="*/ 0 w 839"/>
                    <a:gd name="T19" fmla="*/ 0 h 319"/>
                    <a:gd name="T20" fmla="*/ 0 w 839"/>
                    <a:gd name="T21" fmla="*/ 0 h 319"/>
                    <a:gd name="T22" fmla="*/ 0 w 839"/>
                    <a:gd name="T23" fmla="*/ 0 h 319"/>
                    <a:gd name="T24" fmla="*/ 0 w 839"/>
                    <a:gd name="T25" fmla="*/ 0 h 319"/>
                    <a:gd name="T26" fmla="*/ 0 w 839"/>
                    <a:gd name="T27" fmla="*/ 0 h 319"/>
                    <a:gd name="T28" fmla="*/ 0 w 839"/>
                    <a:gd name="T29" fmla="*/ 0 h 319"/>
                    <a:gd name="T30" fmla="*/ 0 w 839"/>
                    <a:gd name="T31" fmla="*/ 0 h 319"/>
                    <a:gd name="T32" fmla="*/ 0 w 839"/>
                    <a:gd name="T33" fmla="*/ 0 h 319"/>
                    <a:gd name="T34" fmla="*/ 0 w 839"/>
                    <a:gd name="T35" fmla="*/ 0 h 319"/>
                    <a:gd name="T36" fmla="*/ 0 w 839"/>
                    <a:gd name="T37" fmla="*/ 0 h 319"/>
                    <a:gd name="T38" fmla="*/ 0 w 839"/>
                    <a:gd name="T39" fmla="*/ 0 h 319"/>
                    <a:gd name="T40" fmla="*/ 0 w 839"/>
                    <a:gd name="T41" fmla="*/ 0 h 319"/>
                    <a:gd name="T42" fmla="*/ 0 w 839"/>
                    <a:gd name="T43" fmla="*/ 0 h 319"/>
                    <a:gd name="T44" fmla="*/ 0 w 839"/>
                    <a:gd name="T45" fmla="*/ 0 h 319"/>
                    <a:gd name="T46" fmla="*/ 0 w 839"/>
                    <a:gd name="T47" fmla="*/ 0 h 319"/>
                    <a:gd name="T48" fmla="*/ 0 w 839"/>
                    <a:gd name="T49" fmla="*/ 0 h 319"/>
                    <a:gd name="T50" fmla="*/ 0 w 839"/>
                    <a:gd name="T51" fmla="*/ 0 h 319"/>
                    <a:gd name="T52" fmla="*/ 0 w 839"/>
                    <a:gd name="T53" fmla="*/ 0 h 319"/>
                    <a:gd name="T54" fmla="*/ 0 w 839"/>
                    <a:gd name="T55" fmla="*/ 0 h 319"/>
                    <a:gd name="T56" fmla="*/ 0 w 839"/>
                    <a:gd name="T57" fmla="*/ 0 h 319"/>
                    <a:gd name="T58" fmla="*/ 0 w 839"/>
                    <a:gd name="T59" fmla="*/ 0 h 319"/>
                    <a:gd name="T60" fmla="*/ 0 w 839"/>
                    <a:gd name="T61" fmla="*/ 0 h 319"/>
                    <a:gd name="T62" fmla="*/ 0 w 839"/>
                    <a:gd name="T63" fmla="*/ 0 h 319"/>
                    <a:gd name="T64" fmla="*/ 0 w 839"/>
                    <a:gd name="T65" fmla="*/ 0 h 319"/>
                    <a:gd name="T66" fmla="*/ 0 w 839"/>
                    <a:gd name="T67" fmla="*/ 0 h 319"/>
                    <a:gd name="T68" fmla="*/ 0 w 839"/>
                    <a:gd name="T69" fmla="*/ 0 h 319"/>
                    <a:gd name="T70" fmla="*/ 0 w 839"/>
                    <a:gd name="T71" fmla="*/ 0 h 319"/>
                    <a:gd name="T72" fmla="*/ 0 w 839"/>
                    <a:gd name="T73" fmla="*/ 0 h 319"/>
                    <a:gd name="T74" fmla="*/ 0 w 839"/>
                    <a:gd name="T75" fmla="*/ 0 h 319"/>
                    <a:gd name="T76" fmla="*/ 0 w 839"/>
                    <a:gd name="T77" fmla="*/ 0 h 319"/>
                    <a:gd name="T78" fmla="*/ 0 w 839"/>
                    <a:gd name="T79" fmla="*/ 0 h 319"/>
                    <a:gd name="T80" fmla="*/ 0 w 839"/>
                    <a:gd name="T81" fmla="*/ 0 h 319"/>
                    <a:gd name="T82" fmla="*/ 0 w 839"/>
                    <a:gd name="T83" fmla="*/ 0 h 319"/>
                    <a:gd name="T84" fmla="*/ 0 w 839"/>
                    <a:gd name="T85" fmla="*/ 0 h 319"/>
                    <a:gd name="T86" fmla="*/ 0 w 839"/>
                    <a:gd name="T87" fmla="*/ 0 h 319"/>
                    <a:gd name="T88" fmla="*/ 0 w 839"/>
                    <a:gd name="T89" fmla="*/ 0 h 319"/>
                    <a:gd name="T90" fmla="*/ 0 w 839"/>
                    <a:gd name="T91" fmla="*/ 0 h 319"/>
                    <a:gd name="T92" fmla="*/ 0 w 839"/>
                    <a:gd name="T93" fmla="*/ 0 h 319"/>
                    <a:gd name="T94" fmla="*/ 1 w 839"/>
                    <a:gd name="T95" fmla="*/ 0 h 319"/>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839"/>
                    <a:gd name="T145" fmla="*/ 0 h 319"/>
                    <a:gd name="T146" fmla="*/ 839 w 839"/>
                    <a:gd name="T147" fmla="*/ 319 h 319"/>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839" h="319">
                      <a:moveTo>
                        <a:pt x="839" y="242"/>
                      </a:moveTo>
                      <a:lnTo>
                        <a:pt x="837" y="229"/>
                      </a:lnTo>
                      <a:lnTo>
                        <a:pt x="834" y="216"/>
                      </a:lnTo>
                      <a:lnTo>
                        <a:pt x="828" y="204"/>
                      </a:lnTo>
                      <a:lnTo>
                        <a:pt x="821" y="195"/>
                      </a:lnTo>
                      <a:lnTo>
                        <a:pt x="812" y="186"/>
                      </a:lnTo>
                      <a:lnTo>
                        <a:pt x="801" y="180"/>
                      </a:lnTo>
                      <a:lnTo>
                        <a:pt x="789" y="177"/>
                      </a:lnTo>
                      <a:lnTo>
                        <a:pt x="777" y="175"/>
                      </a:lnTo>
                      <a:lnTo>
                        <a:pt x="765" y="177"/>
                      </a:lnTo>
                      <a:lnTo>
                        <a:pt x="753" y="180"/>
                      </a:lnTo>
                      <a:lnTo>
                        <a:pt x="742" y="186"/>
                      </a:lnTo>
                      <a:lnTo>
                        <a:pt x="731" y="195"/>
                      </a:lnTo>
                      <a:lnTo>
                        <a:pt x="724" y="204"/>
                      </a:lnTo>
                      <a:lnTo>
                        <a:pt x="718" y="216"/>
                      </a:lnTo>
                      <a:lnTo>
                        <a:pt x="715" y="229"/>
                      </a:lnTo>
                      <a:lnTo>
                        <a:pt x="713" y="242"/>
                      </a:lnTo>
                      <a:lnTo>
                        <a:pt x="713" y="247"/>
                      </a:lnTo>
                      <a:lnTo>
                        <a:pt x="715" y="251"/>
                      </a:lnTo>
                      <a:lnTo>
                        <a:pt x="715" y="257"/>
                      </a:lnTo>
                      <a:lnTo>
                        <a:pt x="716" y="262"/>
                      </a:lnTo>
                      <a:lnTo>
                        <a:pt x="707" y="262"/>
                      </a:lnTo>
                      <a:lnTo>
                        <a:pt x="698" y="260"/>
                      </a:lnTo>
                      <a:lnTo>
                        <a:pt x="690" y="259"/>
                      </a:lnTo>
                      <a:lnTo>
                        <a:pt x="681" y="256"/>
                      </a:lnTo>
                      <a:lnTo>
                        <a:pt x="672" y="251"/>
                      </a:lnTo>
                      <a:lnTo>
                        <a:pt x="663" y="247"/>
                      </a:lnTo>
                      <a:lnTo>
                        <a:pt x="655" y="242"/>
                      </a:lnTo>
                      <a:lnTo>
                        <a:pt x="648" y="238"/>
                      </a:lnTo>
                      <a:lnTo>
                        <a:pt x="639" y="232"/>
                      </a:lnTo>
                      <a:lnTo>
                        <a:pt x="630" y="222"/>
                      </a:lnTo>
                      <a:lnTo>
                        <a:pt x="619" y="215"/>
                      </a:lnTo>
                      <a:lnTo>
                        <a:pt x="610" y="204"/>
                      </a:lnTo>
                      <a:lnTo>
                        <a:pt x="601" y="195"/>
                      </a:lnTo>
                      <a:lnTo>
                        <a:pt x="590" y="186"/>
                      </a:lnTo>
                      <a:lnTo>
                        <a:pt x="581" y="178"/>
                      </a:lnTo>
                      <a:lnTo>
                        <a:pt x="572" y="171"/>
                      </a:lnTo>
                      <a:lnTo>
                        <a:pt x="558" y="163"/>
                      </a:lnTo>
                      <a:lnTo>
                        <a:pt x="542" y="154"/>
                      </a:lnTo>
                      <a:lnTo>
                        <a:pt x="523" y="145"/>
                      </a:lnTo>
                      <a:lnTo>
                        <a:pt x="505" y="136"/>
                      </a:lnTo>
                      <a:lnTo>
                        <a:pt x="484" y="127"/>
                      </a:lnTo>
                      <a:lnTo>
                        <a:pt x="463" y="119"/>
                      </a:lnTo>
                      <a:lnTo>
                        <a:pt x="443" y="112"/>
                      </a:lnTo>
                      <a:lnTo>
                        <a:pt x="423" y="106"/>
                      </a:lnTo>
                      <a:lnTo>
                        <a:pt x="404" y="101"/>
                      </a:lnTo>
                      <a:lnTo>
                        <a:pt x="382" y="98"/>
                      </a:lnTo>
                      <a:lnTo>
                        <a:pt x="361" y="95"/>
                      </a:lnTo>
                      <a:lnTo>
                        <a:pt x="338" y="92"/>
                      </a:lnTo>
                      <a:lnTo>
                        <a:pt x="317" y="91"/>
                      </a:lnTo>
                      <a:lnTo>
                        <a:pt x="297" y="91"/>
                      </a:lnTo>
                      <a:lnTo>
                        <a:pt x="281" y="91"/>
                      </a:lnTo>
                      <a:lnTo>
                        <a:pt x="265" y="91"/>
                      </a:lnTo>
                      <a:lnTo>
                        <a:pt x="255" y="92"/>
                      </a:lnTo>
                      <a:lnTo>
                        <a:pt x="243" y="95"/>
                      </a:lnTo>
                      <a:lnTo>
                        <a:pt x="231" y="98"/>
                      </a:lnTo>
                      <a:lnTo>
                        <a:pt x="218" y="103"/>
                      </a:lnTo>
                      <a:lnTo>
                        <a:pt x="206" y="107"/>
                      </a:lnTo>
                      <a:lnTo>
                        <a:pt x="194" y="110"/>
                      </a:lnTo>
                      <a:lnTo>
                        <a:pt x="184" y="113"/>
                      </a:lnTo>
                      <a:lnTo>
                        <a:pt x="173" y="115"/>
                      </a:lnTo>
                      <a:lnTo>
                        <a:pt x="165" y="115"/>
                      </a:lnTo>
                      <a:lnTo>
                        <a:pt x="158" y="115"/>
                      </a:lnTo>
                      <a:lnTo>
                        <a:pt x="150" y="115"/>
                      </a:lnTo>
                      <a:lnTo>
                        <a:pt x="143" y="115"/>
                      </a:lnTo>
                      <a:lnTo>
                        <a:pt x="135" y="113"/>
                      </a:lnTo>
                      <a:lnTo>
                        <a:pt x="127" y="112"/>
                      </a:lnTo>
                      <a:lnTo>
                        <a:pt x="120" y="110"/>
                      </a:lnTo>
                      <a:lnTo>
                        <a:pt x="112" y="107"/>
                      </a:lnTo>
                      <a:lnTo>
                        <a:pt x="118" y="98"/>
                      </a:lnTo>
                      <a:lnTo>
                        <a:pt x="123" y="89"/>
                      </a:lnTo>
                      <a:lnTo>
                        <a:pt x="124" y="77"/>
                      </a:lnTo>
                      <a:lnTo>
                        <a:pt x="126" y="66"/>
                      </a:lnTo>
                      <a:lnTo>
                        <a:pt x="124" y="53"/>
                      </a:lnTo>
                      <a:lnTo>
                        <a:pt x="121" y="41"/>
                      </a:lnTo>
                      <a:lnTo>
                        <a:pt x="115" y="30"/>
                      </a:lnTo>
                      <a:lnTo>
                        <a:pt x="108" y="19"/>
                      </a:lnTo>
                      <a:lnTo>
                        <a:pt x="99" y="12"/>
                      </a:lnTo>
                      <a:lnTo>
                        <a:pt x="88" y="4"/>
                      </a:lnTo>
                      <a:lnTo>
                        <a:pt x="76" y="1"/>
                      </a:lnTo>
                      <a:lnTo>
                        <a:pt x="64" y="0"/>
                      </a:lnTo>
                      <a:lnTo>
                        <a:pt x="52" y="1"/>
                      </a:lnTo>
                      <a:lnTo>
                        <a:pt x="39" y="4"/>
                      </a:lnTo>
                      <a:lnTo>
                        <a:pt x="29" y="12"/>
                      </a:lnTo>
                      <a:lnTo>
                        <a:pt x="18" y="19"/>
                      </a:lnTo>
                      <a:lnTo>
                        <a:pt x="11" y="30"/>
                      </a:lnTo>
                      <a:lnTo>
                        <a:pt x="5" y="41"/>
                      </a:lnTo>
                      <a:lnTo>
                        <a:pt x="2" y="53"/>
                      </a:lnTo>
                      <a:lnTo>
                        <a:pt x="0" y="66"/>
                      </a:lnTo>
                      <a:lnTo>
                        <a:pt x="3" y="86"/>
                      </a:lnTo>
                      <a:lnTo>
                        <a:pt x="11" y="103"/>
                      </a:lnTo>
                      <a:lnTo>
                        <a:pt x="21" y="116"/>
                      </a:lnTo>
                      <a:lnTo>
                        <a:pt x="36" y="127"/>
                      </a:lnTo>
                      <a:lnTo>
                        <a:pt x="45" y="133"/>
                      </a:lnTo>
                      <a:lnTo>
                        <a:pt x="55" y="139"/>
                      </a:lnTo>
                      <a:lnTo>
                        <a:pt x="64" y="145"/>
                      </a:lnTo>
                      <a:lnTo>
                        <a:pt x="74" y="150"/>
                      </a:lnTo>
                      <a:lnTo>
                        <a:pt x="83" y="154"/>
                      </a:lnTo>
                      <a:lnTo>
                        <a:pt x="94" y="157"/>
                      </a:lnTo>
                      <a:lnTo>
                        <a:pt x="105" y="160"/>
                      </a:lnTo>
                      <a:lnTo>
                        <a:pt x="114" y="163"/>
                      </a:lnTo>
                      <a:lnTo>
                        <a:pt x="132" y="166"/>
                      </a:lnTo>
                      <a:lnTo>
                        <a:pt x="150" y="168"/>
                      </a:lnTo>
                      <a:lnTo>
                        <a:pt x="168" y="168"/>
                      </a:lnTo>
                      <a:lnTo>
                        <a:pt x="188" y="165"/>
                      </a:lnTo>
                      <a:lnTo>
                        <a:pt x="206" y="163"/>
                      </a:lnTo>
                      <a:lnTo>
                        <a:pt x="225" y="160"/>
                      </a:lnTo>
                      <a:lnTo>
                        <a:pt x="243" y="159"/>
                      </a:lnTo>
                      <a:lnTo>
                        <a:pt x="261" y="157"/>
                      </a:lnTo>
                      <a:lnTo>
                        <a:pt x="270" y="156"/>
                      </a:lnTo>
                      <a:lnTo>
                        <a:pt x="281" y="156"/>
                      </a:lnTo>
                      <a:lnTo>
                        <a:pt x="293" y="154"/>
                      </a:lnTo>
                      <a:lnTo>
                        <a:pt x="308" y="154"/>
                      </a:lnTo>
                      <a:lnTo>
                        <a:pt x="326" y="156"/>
                      </a:lnTo>
                      <a:lnTo>
                        <a:pt x="349" y="159"/>
                      </a:lnTo>
                      <a:lnTo>
                        <a:pt x="376" y="163"/>
                      </a:lnTo>
                      <a:lnTo>
                        <a:pt x="411" y="171"/>
                      </a:lnTo>
                      <a:lnTo>
                        <a:pt x="445" y="182"/>
                      </a:lnTo>
                      <a:lnTo>
                        <a:pt x="472" y="192"/>
                      </a:lnTo>
                      <a:lnTo>
                        <a:pt x="495" y="200"/>
                      </a:lnTo>
                      <a:lnTo>
                        <a:pt x="511" y="209"/>
                      </a:lnTo>
                      <a:lnTo>
                        <a:pt x="525" y="215"/>
                      </a:lnTo>
                      <a:lnTo>
                        <a:pt x="536" y="222"/>
                      </a:lnTo>
                      <a:lnTo>
                        <a:pt x="545" y="227"/>
                      </a:lnTo>
                      <a:lnTo>
                        <a:pt x="554" y="233"/>
                      </a:lnTo>
                      <a:lnTo>
                        <a:pt x="570" y="244"/>
                      </a:lnTo>
                      <a:lnTo>
                        <a:pt x="586" y="254"/>
                      </a:lnTo>
                      <a:lnTo>
                        <a:pt x="602" y="266"/>
                      </a:lnTo>
                      <a:lnTo>
                        <a:pt x="617" y="277"/>
                      </a:lnTo>
                      <a:lnTo>
                        <a:pt x="634" y="288"/>
                      </a:lnTo>
                      <a:lnTo>
                        <a:pt x="651" y="298"/>
                      </a:lnTo>
                      <a:lnTo>
                        <a:pt x="668" y="306"/>
                      </a:lnTo>
                      <a:lnTo>
                        <a:pt x="686" y="312"/>
                      </a:lnTo>
                      <a:lnTo>
                        <a:pt x="699" y="315"/>
                      </a:lnTo>
                      <a:lnTo>
                        <a:pt x="715" y="318"/>
                      </a:lnTo>
                      <a:lnTo>
                        <a:pt x="730" y="319"/>
                      </a:lnTo>
                      <a:lnTo>
                        <a:pt x="745" y="319"/>
                      </a:lnTo>
                      <a:lnTo>
                        <a:pt x="760" y="318"/>
                      </a:lnTo>
                      <a:lnTo>
                        <a:pt x="774" y="315"/>
                      </a:lnTo>
                      <a:lnTo>
                        <a:pt x="787" y="310"/>
                      </a:lnTo>
                      <a:lnTo>
                        <a:pt x="800" y="303"/>
                      </a:lnTo>
                      <a:lnTo>
                        <a:pt x="815" y="294"/>
                      </a:lnTo>
                      <a:lnTo>
                        <a:pt x="828" y="279"/>
                      </a:lnTo>
                      <a:lnTo>
                        <a:pt x="836" y="262"/>
                      </a:lnTo>
                      <a:lnTo>
                        <a:pt x="839" y="242"/>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947" name="Freeform 18"/>
                <p:cNvSpPr>
                  <a:spLocks/>
                </p:cNvSpPr>
                <p:nvPr/>
              </p:nvSpPr>
              <p:spPr bwMode="auto">
                <a:xfrm>
                  <a:off x="4838" y="2408"/>
                  <a:ext cx="145" cy="55"/>
                </a:xfrm>
                <a:custGeom>
                  <a:avLst/>
                  <a:gdLst>
                    <a:gd name="T0" fmla="*/ 0 w 413"/>
                    <a:gd name="T1" fmla="*/ 0 h 156"/>
                    <a:gd name="T2" fmla="*/ 0 w 413"/>
                    <a:gd name="T3" fmla="*/ 0 h 156"/>
                    <a:gd name="T4" fmla="*/ 0 w 413"/>
                    <a:gd name="T5" fmla="*/ 0 h 156"/>
                    <a:gd name="T6" fmla="*/ 0 w 413"/>
                    <a:gd name="T7" fmla="*/ 0 h 156"/>
                    <a:gd name="T8" fmla="*/ 0 w 413"/>
                    <a:gd name="T9" fmla="*/ 0 h 156"/>
                    <a:gd name="T10" fmla="*/ 0 w 413"/>
                    <a:gd name="T11" fmla="*/ 0 h 156"/>
                    <a:gd name="T12" fmla="*/ 0 w 413"/>
                    <a:gd name="T13" fmla="*/ 0 h 156"/>
                    <a:gd name="T14" fmla="*/ 0 w 413"/>
                    <a:gd name="T15" fmla="*/ 0 h 156"/>
                    <a:gd name="T16" fmla="*/ 0 w 413"/>
                    <a:gd name="T17" fmla="*/ 0 h 156"/>
                    <a:gd name="T18" fmla="*/ 0 w 413"/>
                    <a:gd name="T19" fmla="*/ 0 h 156"/>
                    <a:gd name="T20" fmla="*/ 0 w 413"/>
                    <a:gd name="T21" fmla="*/ 0 h 156"/>
                    <a:gd name="T22" fmla="*/ 0 w 413"/>
                    <a:gd name="T23" fmla="*/ 0 h 156"/>
                    <a:gd name="T24" fmla="*/ 0 w 413"/>
                    <a:gd name="T25" fmla="*/ 0 h 156"/>
                    <a:gd name="T26" fmla="*/ 0 w 413"/>
                    <a:gd name="T27" fmla="*/ 0 h 156"/>
                    <a:gd name="T28" fmla="*/ 0 w 413"/>
                    <a:gd name="T29" fmla="*/ 0 h 156"/>
                    <a:gd name="T30" fmla="*/ 0 w 413"/>
                    <a:gd name="T31" fmla="*/ 0 h 156"/>
                    <a:gd name="T32" fmla="*/ 0 w 413"/>
                    <a:gd name="T33" fmla="*/ 0 h 156"/>
                    <a:gd name="T34" fmla="*/ 0 w 413"/>
                    <a:gd name="T35" fmla="*/ 0 h 15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3"/>
                    <a:gd name="T55" fmla="*/ 0 h 156"/>
                    <a:gd name="T56" fmla="*/ 413 w 413"/>
                    <a:gd name="T57" fmla="*/ 156 h 15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3" h="156">
                      <a:moveTo>
                        <a:pt x="0" y="0"/>
                      </a:moveTo>
                      <a:lnTo>
                        <a:pt x="7" y="32"/>
                      </a:lnTo>
                      <a:lnTo>
                        <a:pt x="23" y="62"/>
                      </a:lnTo>
                      <a:lnTo>
                        <a:pt x="42" y="90"/>
                      </a:lnTo>
                      <a:lnTo>
                        <a:pt x="68" y="113"/>
                      </a:lnTo>
                      <a:lnTo>
                        <a:pt x="97" y="131"/>
                      </a:lnTo>
                      <a:lnTo>
                        <a:pt x="130" y="144"/>
                      </a:lnTo>
                      <a:lnTo>
                        <a:pt x="167" y="153"/>
                      </a:lnTo>
                      <a:lnTo>
                        <a:pt x="206" y="156"/>
                      </a:lnTo>
                      <a:lnTo>
                        <a:pt x="246" y="153"/>
                      </a:lnTo>
                      <a:lnTo>
                        <a:pt x="282" y="144"/>
                      </a:lnTo>
                      <a:lnTo>
                        <a:pt x="315" y="131"/>
                      </a:lnTo>
                      <a:lnTo>
                        <a:pt x="346" y="113"/>
                      </a:lnTo>
                      <a:lnTo>
                        <a:pt x="372" y="90"/>
                      </a:lnTo>
                      <a:lnTo>
                        <a:pt x="391" y="62"/>
                      </a:lnTo>
                      <a:lnTo>
                        <a:pt x="405" y="32"/>
                      </a:lnTo>
                      <a:lnTo>
                        <a:pt x="413" y="0"/>
                      </a:lnTo>
                      <a:lnTo>
                        <a:pt x="0" y="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948" name="Freeform 19"/>
                <p:cNvSpPr>
                  <a:spLocks/>
                </p:cNvSpPr>
                <p:nvPr/>
              </p:nvSpPr>
              <p:spPr bwMode="auto">
                <a:xfrm>
                  <a:off x="4854" y="2282"/>
                  <a:ext cx="60" cy="131"/>
                </a:xfrm>
                <a:custGeom>
                  <a:avLst/>
                  <a:gdLst>
                    <a:gd name="T0" fmla="*/ 0 w 170"/>
                    <a:gd name="T1" fmla="*/ 0 h 373"/>
                    <a:gd name="T2" fmla="*/ 0 w 170"/>
                    <a:gd name="T3" fmla="*/ 0 h 373"/>
                    <a:gd name="T4" fmla="*/ 0 w 170"/>
                    <a:gd name="T5" fmla="*/ 0 h 373"/>
                    <a:gd name="T6" fmla="*/ 0 w 170"/>
                    <a:gd name="T7" fmla="*/ 0 h 373"/>
                    <a:gd name="T8" fmla="*/ 0 w 170"/>
                    <a:gd name="T9" fmla="*/ 0 h 373"/>
                    <a:gd name="T10" fmla="*/ 0 60000 65536"/>
                    <a:gd name="T11" fmla="*/ 0 60000 65536"/>
                    <a:gd name="T12" fmla="*/ 0 60000 65536"/>
                    <a:gd name="T13" fmla="*/ 0 60000 65536"/>
                    <a:gd name="T14" fmla="*/ 0 60000 65536"/>
                    <a:gd name="T15" fmla="*/ 0 w 170"/>
                    <a:gd name="T16" fmla="*/ 0 h 373"/>
                    <a:gd name="T17" fmla="*/ 170 w 170"/>
                    <a:gd name="T18" fmla="*/ 373 h 373"/>
                  </a:gdLst>
                  <a:ahLst/>
                  <a:cxnLst>
                    <a:cxn ang="T10">
                      <a:pos x="T0" y="T1"/>
                    </a:cxn>
                    <a:cxn ang="T11">
                      <a:pos x="T2" y="T3"/>
                    </a:cxn>
                    <a:cxn ang="T12">
                      <a:pos x="T4" y="T5"/>
                    </a:cxn>
                    <a:cxn ang="T13">
                      <a:pos x="T6" y="T7"/>
                    </a:cxn>
                    <a:cxn ang="T14">
                      <a:pos x="T8" y="T9"/>
                    </a:cxn>
                  </a:cxnLst>
                  <a:rect l="T15" t="T16" r="T17" b="T18"/>
                  <a:pathLst>
                    <a:path w="170" h="373">
                      <a:moveTo>
                        <a:pt x="28" y="373"/>
                      </a:moveTo>
                      <a:lnTo>
                        <a:pt x="170" y="12"/>
                      </a:lnTo>
                      <a:lnTo>
                        <a:pt x="141" y="0"/>
                      </a:lnTo>
                      <a:lnTo>
                        <a:pt x="0" y="362"/>
                      </a:lnTo>
                      <a:lnTo>
                        <a:pt x="28" y="373"/>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949" name="Freeform 20"/>
                <p:cNvSpPr>
                  <a:spLocks/>
                </p:cNvSpPr>
                <p:nvPr/>
              </p:nvSpPr>
              <p:spPr bwMode="auto">
                <a:xfrm>
                  <a:off x="4908" y="2282"/>
                  <a:ext cx="59" cy="131"/>
                </a:xfrm>
                <a:custGeom>
                  <a:avLst/>
                  <a:gdLst>
                    <a:gd name="T0" fmla="*/ 0 w 168"/>
                    <a:gd name="T1" fmla="*/ 0 h 373"/>
                    <a:gd name="T2" fmla="*/ 0 w 168"/>
                    <a:gd name="T3" fmla="*/ 0 h 373"/>
                    <a:gd name="T4" fmla="*/ 0 w 168"/>
                    <a:gd name="T5" fmla="*/ 0 h 373"/>
                    <a:gd name="T6" fmla="*/ 0 w 168"/>
                    <a:gd name="T7" fmla="*/ 0 h 373"/>
                    <a:gd name="T8" fmla="*/ 0 w 168"/>
                    <a:gd name="T9" fmla="*/ 0 h 373"/>
                    <a:gd name="T10" fmla="*/ 0 60000 65536"/>
                    <a:gd name="T11" fmla="*/ 0 60000 65536"/>
                    <a:gd name="T12" fmla="*/ 0 60000 65536"/>
                    <a:gd name="T13" fmla="*/ 0 60000 65536"/>
                    <a:gd name="T14" fmla="*/ 0 60000 65536"/>
                    <a:gd name="T15" fmla="*/ 0 w 168"/>
                    <a:gd name="T16" fmla="*/ 0 h 373"/>
                    <a:gd name="T17" fmla="*/ 168 w 168"/>
                    <a:gd name="T18" fmla="*/ 373 h 373"/>
                  </a:gdLst>
                  <a:ahLst/>
                  <a:cxnLst>
                    <a:cxn ang="T10">
                      <a:pos x="T0" y="T1"/>
                    </a:cxn>
                    <a:cxn ang="T11">
                      <a:pos x="T2" y="T3"/>
                    </a:cxn>
                    <a:cxn ang="T12">
                      <a:pos x="T4" y="T5"/>
                    </a:cxn>
                    <a:cxn ang="T13">
                      <a:pos x="T6" y="T7"/>
                    </a:cxn>
                    <a:cxn ang="T14">
                      <a:pos x="T8" y="T9"/>
                    </a:cxn>
                  </a:cxnLst>
                  <a:rect l="T15" t="T16" r="T17" b="T18"/>
                  <a:pathLst>
                    <a:path w="168" h="373">
                      <a:moveTo>
                        <a:pt x="141" y="373"/>
                      </a:moveTo>
                      <a:lnTo>
                        <a:pt x="0" y="12"/>
                      </a:lnTo>
                      <a:lnTo>
                        <a:pt x="27" y="0"/>
                      </a:lnTo>
                      <a:lnTo>
                        <a:pt x="168" y="362"/>
                      </a:lnTo>
                      <a:lnTo>
                        <a:pt x="141" y="373"/>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950" name="Freeform 21"/>
                <p:cNvSpPr>
                  <a:spLocks/>
                </p:cNvSpPr>
                <p:nvPr/>
              </p:nvSpPr>
              <p:spPr bwMode="auto">
                <a:xfrm>
                  <a:off x="5087" y="2464"/>
                  <a:ext cx="146" cy="55"/>
                </a:xfrm>
                <a:custGeom>
                  <a:avLst/>
                  <a:gdLst>
                    <a:gd name="T0" fmla="*/ 0 w 413"/>
                    <a:gd name="T1" fmla="*/ 0 h 158"/>
                    <a:gd name="T2" fmla="*/ 0 w 413"/>
                    <a:gd name="T3" fmla="*/ 0 h 158"/>
                    <a:gd name="T4" fmla="*/ 0 w 413"/>
                    <a:gd name="T5" fmla="*/ 0 h 158"/>
                    <a:gd name="T6" fmla="*/ 0 w 413"/>
                    <a:gd name="T7" fmla="*/ 0 h 158"/>
                    <a:gd name="T8" fmla="*/ 0 w 413"/>
                    <a:gd name="T9" fmla="*/ 0 h 158"/>
                    <a:gd name="T10" fmla="*/ 0 w 413"/>
                    <a:gd name="T11" fmla="*/ 0 h 158"/>
                    <a:gd name="T12" fmla="*/ 0 w 413"/>
                    <a:gd name="T13" fmla="*/ 0 h 158"/>
                    <a:gd name="T14" fmla="*/ 0 w 413"/>
                    <a:gd name="T15" fmla="*/ 0 h 158"/>
                    <a:gd name="T16" fmla="*/ 0 w 413"/>
                    <a:gd name="T17" fmla="*/ 0 h 158"/>
                    <a:gd name="T18" fmla="*/ 0 w 413"/>
                    <a:gd name="T19" fmla="*/ 0 h 158"/>
                    <a:gd name="T20" fmla="*/ 0 w 413"/>
                    <a:gd name="T21" fmla="*/ 0 h 158"/>
                    <a:gd name="T22" fmla="*/ 0 w 413"/>
                    <a:gd name="T23" fmla="*/ 0 h 158"/>
                    <a:gd name="T24" fmla="*/ 0 w 413"/>
                    <a:gd name="T25" fmla="*/ 0 h 158"/>
                    <a:gd name="T26" fmla="*/ 0 w 413"/>
                    <a:gd name="T27" fmla="*/ 0 h 158"/>
                    <a:gd name="T28" fmla="*/ 0 w 413"/>
                    <a:gd name="T29" fmla="*/ 0 h 158"/>
                    <a:gd name="T30" fmla="*/ 0 w 413"/>
                    <a:gd name="T31" fmla="*/ 0 h 158"/>
                    <a:gd name="T32" fmla="*/ 0 w 413"/>
                    <a:gd name="T33" fmla="*/ 0 h 158"/>
                    <a:gd name="T34" fmla="*/ 0 w 413"/>
                    <a:gd name="T35" fmla="*/ 0 h 15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3"/>
                    <a:gd name="T55" fmla="*/ 0 h 158"/>
                    <a:gd name="T56" fmla="*/ 413 w 413"/>
                    <a:gd name="T57" fmla="*/ 158 h 15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3" h="158">
                      <a:moveTo>
                        <a:pt x="0" y="0"/>
                      </a:moveTo>
                      <a:lnTo>
                        <a:pt x="8" y="32"/>
                      </a:lnTo>
                      <a:lnTo>
                        <a:pt x="21" y="62"/>
                      </a:lnTo>
                      <a:lnTo>
                        <a:pt x="41" y="88"/>
                      </a:lnTo>
                      <a:lnTo>
                        <a:pt x="67" y="112"/>
                      </a:lnTo>
                      <a:lnTo>
                        <a:pt x="97" y="130"/>
                      </a:lnTo>
                      <a:lnTo>
                        <a:pt x="130" y="146"/>
                      </a:lnTo>
                      <a:lnTo>
                        <a:pt x="167" y="155"/>
                      </a:lnTo>
                      <a:lnTo>
                        <a:pt x="206" y="158"/>
                      </a:lnTo>
                      <a:lnTo>
                        <a:pt x="246" y="155"/>
                      </a:lnTo>
                      <a:lnTo>
                        <a:pt x="282" y="146"/>
                      </a:lnTo>
                      <a:lnTo>
                        <a:pt x="315" y="130"/>
                      </a:lnTo>
                      <a:lnTo>
                        <a:pt x="344" y="112"/>
                      </a:lnTo>
                      <a:lnTo>
                        <a:pt x="370" y="88"/>
                      </a:lnTo>
                      <a:lnTo>
                        <a:pt x="390" y="62"/>
                      </a:lnTo>
                      <a:lnTo>
                        <a:pt x="405" y="32"/>
                      </a:lnTo>
                      <a:lnTo>
                        <a:pt x="413" y="0"/>
                      </a:lnTo>
                      <a:lnTo>
                        <a:pt x="0" y="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951" name="Freeform 22"/>
                <p:cNvSpPr>
                  <a:spLocks/>
                </p:cNvSpPr>
                <p:nvPr/>
              </p:nvSpPr>
              <p:spPr bwMode="auto">
                <a:xfrm>
                  <a:off x="5103" y="2338"/>
                  <a:ext cx="60" cy="130"/>
                </a:xfrm>
                <a:custGeom>
                  <a:avLst/>
                  <a:gdLst>
                    <a:gd name="T0" fmla="*/ 0 w 170"/>
                    <a:gd name="T1" fmla="*/ 0 h 370"/>
                    <a:gd name="T2" fmla="*/ 0 w 170"/>
                    <a:gd name="T3" fmla="*/ 0 h 370"/>
                    <a:gd name="T4" fmla="*/ 0 w 170"/>
                    <a:gd name="T5" fmla="*/ 0 h 370"/>
                    <a:gd name="T6" fmla="*/ 0 w 170"/>
                    <a:gd name="T7" fmla="*/ 0 h 370"/>
                    <a:gd name="T8" fmla="*/ 0 w 170"/>
                    <a:gd name="T9" fmla="*/ 0 h 370"/>
                    <a:gd name="T10" fmla="*/ 0 60000 65536"/>
                    <a:gd name="T11" fmla="*/ 0 60000 65536"/>
                    <a:gd name="T12" fmla="*/ 0 60000 65536"/>
                    <a:gd name="T13" fmla="*/ 0 60000 65536"/>
                    <a:gd name="T14" fmla="*/ 0 60000 65536"/>
                    <a:gd name="T15" fmla="*/ 0 w 170"/>
                    <a:gd name="T16" fmla="*/ 0 h 370"/>
                    <a:gd name="T17" fmla="*/ 170 w 170"/>
                    <a:gd name="T18" fmla="*/ 370 h 370"/>
                  </a:gdLst>
                  <a:ahLst/>
                  <a:cxnLst>
                    <a:cxn ang="T10">
                      <a:pos x="T0" y="T1"/>
                    </a:cxn>
                    <a:cxn ang="T11">
                      <a:pos x="T2" y="T3"/>
                    </a:cxn>
                    <a:cxn ang="T12">
                      <a:pos x="T4" y="T5"/>
                    </a:cxn>
                    <a:cxn ang="T13">
                      <a:pos x="T6" y="T7"/>
                    </a:cxn>
                    <a:cxn ang="T14">
                      <a:pos x="T8" y="T9"/>
                    </a:cxn>
                  </a:cxnLst>
                  <a:rect l="T15" t="T16" r="T17" b="T18"/>
                  <a:pathLst>
                    <a:path w="170" h="370">
                      <a:moveTo>
                        <a:pt x="29" y="370"/>
                      </a:moveTo>
                      <a:lnTo>
                        <a:pt x="170" y="11"/>
                      </a:lnTo>
                      <a:lnTo>
                        <a:pt x="143" y="0"/>
                      </a:lnTo>
                      <a:lnTo>
                        <a:pt x="0" y="360"/>
                      </a:lnTo>
                      <a:lnTo>
                        <a:pt x="29" y="37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952" name="Freeform 23"/>
                <p:cNvSpPr>
                  <a:spLocks/>
                </p:cNvSpPr>
                <p:nvPr/>
              </p:nvSpPr>
              <p:spPr bwMode="auto">
                <a:xfrm>
                  <a:off x="5157" y="2338"/>
                  <a:ext cx="60" cy="130"/>
                </a:xfrm>
                <a:custGeom>
                  <a:avLst/>
                  <a:gdLst>
                    <a:gd name="T0" fmla="*/ 0 w 170"/>
                    <a:gd name="T1" fmla="*/ 0 h 370"/>
                    <a:gd name="T2" fmla="*/ 0 w 170"/>
                    <a:gd name="T3" fmla="*/ 0 h 370"/>
                    <a:gd name="T4" fmla="*/ 0 w 170"/>
                    <a:gd name="T5" fmla="*/ 0 h 370"/>
                    <a:gd name="T6" fmla="*/ 0 w 170"/>
                    <a:gd name="T7" fmla="*/ 0 h 370"/>
                    <a:gd name="T8" fmla="*/ 0 w 170"/>
                    <a:gd name="T9" fmla="*/ 0 h 370"/>
                    <a:gd name="T10" fmla="*/ 0 60000 65536"/>
                    <a:gd name="T11" fmla="*/ 0 60000 65536"/>
                    <a:gd name="T12" fmla="*/ 0 60000 65536"/>
                    <a:gd name="T13" fmla="*/ 0 60000 65536"/>
                    <a:gd name="T14" fmla="*/ 0 60000 65536"/>
                    <a:gd name="T15" fmla="*/ 0 w 170"/>
                    <a:gd name="T16" fmla="*/ 0 h 370"/>
                    <a:gd name="T17" fmla="*/ 170 w 170"/>
                    <a:gd name="T18" fmla="*/ 370 h 370"/>
                  </a:gdLst>
                  <a:ahLst/>
                  <a:cxnLst>
                    <a:cxn ang="T10">
                      <a:pos x="T0" y="T1"/>
                    </a:cxn>
                    <a:cxn ang="T11">
                      <a:pos x="T2" y="T3"/>
                    </a:cxn>
                    <a:cxn ang="T12">
                      <a:pos x="T4" y="T5"/>
                    </a:cxn>
                    <a:cxn ang="T13">
                      <a:pos x="T6" y="T7"/>
                    </a:cxn>
                    <a:cxn ang="T14">
                      <a:pos x="T8" y="T9"/>
                    </a:cxn>
                  </a:cxnLst>
                  <a:rect l="T15" t="T16" r="T17" b="T18"/>
                  <a:pathLst>
                    <a:path w="170" h="370">
                      <a:moveTo>
                        <a:pt x="141" y="370"/>
                      </a:moveTo>
                      <a:lnTo>
                        <a:pt x="0" y="11"/>
                      </a:lnTo>
                      <a:lnTo>
                        <a:pt x="29" y="0"/>
                      </a:lnTo>
                      <a:lnTo>
                        <a:pt x="170" y="360"/>
                      </a:lnTo>
                      <a:lnTo>
                        <a:pt x="141" y="37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953" name="Rectangle 24"/>
                <p:cNvSpPr>
                  <a:spLocks noChangeArrowheads="1"/>
                </p:cNvSpPr>
                <p:nvPr/>
              </p:nvSpPr>
              <p:spPr bwMode="auto">
                <a:xfrm>
                  <a:off x="5014" y="2271"/>
                  <a:ext cx="31" cy="119"/>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5954" name="Rectangle 25"/>
                <p:cNvSpPr>
                  <a:spLocks noChangeArrowheads="1"/>
                </p:cNvSpPr>
                <p:nvPr/>
              </p:nvSpPr>
              <p:spPr bwMode="auto">
                <a:xfrm>
                  <a:off x="5004" y="2355"/>
                  <a:ext cx="50" cy="191"/>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5955" name="Freeform 26"/>
                <p:cNvSpPr>
                  <a:spLocks/>
                </p:cNvSpPr>
                <p:nvPr/>
              </p:nvSpPr>
              <p:spPr bwMode="auto">
                <a:xfrm>
                  <a:off x="5008" y="2218"/>
                  <a:ext cx="45" cy="46"/>
                </a:xfrm>
                <a:custGeom>
                  <a:avLst/>
                  <a:gdLst>
                    <a:gd name="T0" fmla="*/ 0 w 129"/>
                    <a:gd name="T1" fmla="*/ 0 h 128"/>
                    <a:gd name="T2" fmla="*/ 0 w 129"/>
                    <a:gd name="T3" fmla="*/ 0 h 128"/>
                    <a:gd name="T4" fmla="*/ 0 w 129"/>
                    <a:gd name="T5" fmla="*/ 0 h 128"/>
                    <a:gd name="T6" fmla="*/ 0 w 129"/>
                    <a:gd name="T7" fmla="*/ 0 h 128"/>
                    <a:gd name="T8" fmla="*/ 0 w 129"/>
                    <a:gd name="T9" fmla="*/ 0 h 128"/>
                    <a:gd name="T10" fmla="*/ 0 w 129"/>
                    <a:gd name="T11" fmla="*/ 0 h 128"/>
                    <a:gd name="T12" fmla="*/ 0 w 129"/>
                    <a:gd name="T13" fmla="*/ 0 h 128"/>
                    <a:gd name="T14" fmla="*/ 0 w 129"/>
                    <a:gd name="T15" fmla="*/ 0 h 128"/>
                    <a:gd name="T16" fmla="*/ 0 w 129"/>
                    <a:gd name="T17" fmla="*/ 0 h 128"/>
                    <a:gd name="T18" fmla="*/ 0 w 129"/>
                    <a:gd name="T19" fmla="*/ 0 h 128"/>
                    <a:gd name="T20" fmla="*/ 0 w 129"/>
                    <a:gd name="T21" fmla="*/ 0 h 128"/>
                    <a:gd name="T22" fmla="*/ 0 w 129"/>
                    <a:gd name="T23" fmla="*/ 0 h 128"/>
                    <a:gd name="T24" fmla="*/ 0 w 129"/>
                    <a:gd name="T25" fmla="*/ 0 h 128"/>
                    <a:gd name="T26" fmla="*/ 0 w 129"/>
                    <a:gd name="T27" fmla="*/ 0 h 128"/>
                    <a:gd name="T28" fmla="*/ 0 w 129"/>
                    <a:gd name="T29" fmla="*/ 0 h 128"/>
                    <a:gd name="T30" fmla="*/ 0 w 129"/>
                    <a:gd name="T31" fmla="*/ 0 h 128"/>
                    <a:gd name="T32" fmla="*/ 0 w 129"/>
                    <a:gd name="T33" fmla="*/ 0 h 128"/>
                    <a:gd name="T34" fmla="*/ 0 w 129"/>
                    <a:gd name="T35" fmla="*/ 0 h 128"/>
                    <a:gd name="T36" fmla="*/ 0 w 129"/>
                    <a:gd name="T37" fmla="*/ 0 h 128"/>
                    <a:gd name="T38" fmla="*/ 0 w 129"/>
                    <a:gd name="T39" fmla="*/ 0 h 128"/>
                    <a:gd name="T40" fmla="*/ 0 w 129"/>
                    <a:gd name="T41" fmla="*/ 0 h 128"/>
                    <a:gd name="T42" fmla="*/ 0 w 129"/>
                    <a:gd name="T43" fmla="*/ 0 h 128"/>
                    <a:gd name="T44" fmla="*/ 0 w 129"/>
                    <a:gd name="T45" fmla="*/ 0 h 128"/>
                    <a:gd name="T46" fmla="*/ 0 w 129"/>
                    <a:gd name="T47" fmla="*/ 0 h 128"/>
                    <a:gd name="T48" fmla="*/ 0 w 129"/>
                    <a:gd name="T49" fmla="*/ 0 h 128"/>
                    <a:gd name="T50" fmla="*/ 0 w 129"/>
                    <a:gd name="T51" fmla="*/ 0 h 128"/>
                    <a:gd name="T52" fmla="*/ 0 w 129"/>
                    <a:gd name="T53" fmla="*/ 0 h 128"/>
                    <a:gd name="T54" fmla="*/ 0 w 129"/>
                    <a:gd name="T55" fmla="*/ 0 h 128"/>
                    <a:gd name="T56" fmla="*/ 0 w 129"/>
                    <a:gd name="T57" fmla="*/ 0 h 128"/>
                    <a:gd name="T58" fmla="*/ 0 w 129"/>
                    <a:gd name="T59" fmla="*/ 0 h 128"/>
                    <a:gd name="T60" fmla="*/ 0 w 129"/>
                    <a:gd name="T61" fmla="*/ 0 h 128"/>
                    <a:gd name="T62" fmla="*/ 0 w 129"/>
                    <a:gd name="T63" fmla="*/ 0 h 128"/>
                    <a:gd name="T64" fmla="*/ 0 w 129"/>
                    <a:gd name="T65" fmla="*/ 0 h 12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9"/>
                    <a:gd name="T100" fmla="*/ 0 h 128"/>
                    <a:gd name="T101" fmla="*/ 129 w 129"/>
                    <a:gd name="T102" fmla="*/ 128 h 12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9" h="128">
                      <a:moveTo>
                        <a:pt x="64" y="128"/>
                      </a:moveTo>
                      <a:lnTo>
                        <a:pt x="78" y="127"/>
                      </a:lnTo>
                      <a:lnTo>
                        <a:pt x="90" y="124"/>
                      </a:lnTo>
                      <a:lnTo>
                        <a:pt x="100" y="118"/>
                      </a:lnTo>
                      <a:lnTo>
                        <a:pt x="111" y="110"/>
                      </a:lnTo>
                      <a:lnTo>
                        <a:pt x="119" y="100"/>
                      </a:lnTo>
                      <a:lnTo>
                        <a:pt x="125" y="89"/>
                      </a:lnTo>
                      <a:lnTo>
                        <a:pt x="128" y="77"/>
                      </a:lnTo>
                      <a:lnTo>
                        <a:pt x="129" y="65"/>
                      </a:lnTo>
                      <a:lnTo>
                        <a:pt x="128" y="51"/>
                      </a:lnTo>
                      <a:lnTo>
                        <a:pt x="125" y="39"/>
                      </a:lnTo>
                      <a:lnTo>
                        <a:pt x="119" y="28"/>
                      </a:lnTo>
                      <a:lnTo>
                        <a:pt x="111" y="18"/>
                      </a:lnTo>
                      <a:lnTo>
                        <a:pt x="100" y="10"/>
                      </a:lnTo>
                      <a:lnTo>
                        <a:pt x="90" y="4"/>
                      </a:lnTo>
                      <a:lnTo>
                        <a:pt x="78" y="1"/>
                      </a:lnTo>
                      <a:lnTo>
                        <a:pt x="64" y="0"/>
                      </a:lnTo>
                      <a:lnTo>
                        <a:pt x="52" y="1"/>
                      </a:lnTo>
                      <a:lnTo>
                        <a:pt x="40" y="4"/>
                      </a:lnTo>
                      <a:lnTo>
                        <a:pt x="29" y="10"/>
                      </a:lnTo>
                      <a:lnTo>
                        <a:pt x="19" y="18"/>
                      </a:lnTo>
                      <a:lnTo>
                        <a:pt x="11" y="28"/>
                      </a:lnTo>
                      <a:lnTo>
                        <a:pt x="5" y="39"/>
                      </a:lnTo>
                      <a:lnTo>
                        <a:pt x="2" y="51"/>
                      </a:lnTo>
                      <a:lnTo>
                        <a:pt x="0" y="65"/>
                      </a:lnTo>
                      <a:lnTo>
                        <a:pt x="2" y="77"/>
                      </a:lnTo>
                      <a:lnTo>
                        <a:pt x="5" y="89"/>
                      </a:lnTo>
                      <a:lnTo>
                        <a:pt x="11" y="100"/>
                      </a:lnTo>
                      <a:lnTo>
                        <a:pt x="19" y="110"/>
                      </a:lnTo>
                      <a:lnTo>
                        <a:pt x="29" y="118"/>
                      </a:lnTo>
                      <a:lnTo>
                        <a:pt x="40" y="124"/>
                      </a:lnTo>
                      <a:lnTo>
                        <a:pt x="52" y="127"/>
                      </a:lnTo>
                      <a:lnTo>
                        <a:pt x="64" y="128"/>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956" name="Rectangle 27"/>
                <p:cNvSpPr>
                  <a:spLocks noChangeArrowheads="1"/>
                </p:cNvSpPr>
                <p:nvPr/>
              </p:nvSpPr>
              <p:spPr bwMode="auto">
                <a:xfrm>
                  <a:off x="4891" y="2537"/>
                  <a:ext cx="276" cy="36"/>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grpSp>
        <p:sp>
          <p:nvSpPr>
            <p:cNvPr id="35942" name="Line 28"/>
            <p:cNvSpPr>
              <a:spLocks noChangeShapeType="1"/>
            </p:cNvSpPr>
            <p:nvPr/>
          </p:nvSpPr>
          <p:spPr bwMode="auto">
            <a:xfrm>
              <a:off x="2922" y="2458"/>
              <a:ext cx="1801" cy="0"/>
            </a:xfrm>
            <a:prstGeom prst="line">
              <a:avLst/>
            </a:prstGeom>
            <a:noFill/>
            <a:ln w="28575">
              <a:solidFill>
                <a:srgbClr val="3399FF"/>
              </a:solidFill>
              <a:prstDash val="dash"/>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5943" name="Line 29"/>
            <p:cNvSpPr>
              <a:spLocks noChangeShapeType="1"/>
            </p:cNvSpPr>
            <p:nvPr/>
          </p:nvSpPr>
          <p:spPr bwMode="auto">
            <a:xfrm>
              <a:off x="817" y="1550"/>
              <a:ext cx="0" cy="408"/>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7" name="Group 30"/>
          <p:cNvGrpSpPr>
            <a:grpSpLocks/>
          </p:cNvGrpSpPr>
          <p:nvPr/>
        </p:nvGrpSpPr>
        <p:grpSpPr bwMode="auto">
          <a:xfrm>
            <a:off x="555625" y="1962150"/>
            <a:ext cx="7459663" cy="4465638"/>
            <a:chOff x="350" y="1236"/>
            <a:chExt cx="4699" cy="2813"/>
          </a:xfrm>
        </p:grpSpPr>
        <p:sp>
          <p:nvSpPr>
            <p:cNvPr id="35893" name="Line 31"/>
            <p:cNvSpPr>
              <a:spLocks noChangeShapeType="1"/>
            </p:cNvSpPr>
            <p:nvPr/>
          </p:nvSpPr>
          <p:spPr bwMode="auto">
            <a:xfrm flipH="1">
              <a:off x="2409" y="3404"/>
              <a:ext cx="472" cy="0"/>
            </a:xfrm>
            <a:prstGeom prst="line">
              <a:avLst/>
            </a:prstGeom>
            <a:noFill/>
            <a:ln w="28575">
              <a:solidFill>
                <a:schemeClr val="hlink"/>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nvGrpSpPr>
            <p:cNvPr id="35894" name="Group 32"/>
            <p:cNvGrpSpPr>
              <a:grpSpLocks/>
            </p:cNvGrpSpPr>
            <p:nvPr/>
          </p:nvGrpSpPr>
          <p:grpSpPr bwMode="auto">
            <a:xfrm>
              <a:off x="350" y="3082"/>
              <a:ext cx="965" cy="705"/>
              <a:chOff x="3559" y="840"/>
              <a:chExt cx="965" cy="705"/>
            </a:xfrm>
          </p:grpSpPr>
          <p:sp>
            <p:nvSpPr>
              <p:cNvPr id="35936" name="Rectangle 33"/>
              <p:cNvSpPr>
                <a:spLocks noChangeArrowheads="1"/>
              </p:cNvSpPr>
              <p:nvPr/>
            </p:nvSpPr>
            <p:spPr bwMode="auto">
              <a:xfrm>
                <a:off x="3568" y="840"/>
                <a:ext cx="952" cy="705"/>
              </a:xfrm>
              <a:prstGeom prst="rect">
                <a:avLst/>
              </a:prstGeom>
              <a:solidFill>
                <a:srgbClr val="9933FF">
                  <a:alpha val="50195"/>
                </a:srgbClr>
              </a:solidFill>
              <a:ln w="28575" algn="ctr">
                <a:solidFill>
                  <a:schemeClr val="bg1"/>
                </a:solidFill>
                <a:miter lim="800000"/>
                <a:headEnd/>
                <a:tailEnd/>
              </a:ln>
            </p:spPr>
            <p:txBody>
              <a:bodyPr lIns="0" tIns="0" rIns="0" bIns="0" anchor="ctr">
                <a:spAutoFit/>
              </a:bodyPr>
              <a:lstStyle/>
              <a:p>
                <a:endParaRPr lang="en-US"/>
              </a:p>
            </p:txBody>
          </p:sp>
          <p:sp>
            <p:nvSpPr>
              <p:cNvPr id="35937" name="Text Box 34"/>
              <p:cNvSpPr txBox="1">
                <a:spLocks noChangeArrowheads="1"/>
              </p:cNvSpPr>
              <p:nvPr/>
            </p:nvSpPr>
            <p:spPr bwMode="auto">
              <a:xfrm>
                <a:off x="3559" y="874"/>
                <a:ext cx="965" cy="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200" b="1"/>
                  <a:t>Create and assign activities</a:t>
                </a:r>
              </a:p>
            </p:txBody>
          </p:sp>
        </p:grpSp>
        <p:grpSp>
          <p:nvGrpSpPr>
            <p:cNvPr id="35895" name="Group 35"/>
            <p:cNvGrpSpPr>
              <a:grpSpLocks/>
            </p:cNvGrpSpPr>
            <p:nvPr/>
          </p:nvGrpSpPr>
          <p:grpSpPr bwMode="auto">
            <a:xfrm>
              <a:off x="2770" y="2987"/>
              <a:ext cx="447" cy="569"/>
              <a:chOff x="1230" y="487"/>
              <a:chExt cx="873" cy="1110"/>
            </a:xfrm>
          </p:grpSpPr>
          <p:sp>
            <p:nvSpPr>
              <p:cNvPr id="35930" name="Rectangle 36"/>
              <p:cNvSpPr>
                <a:spLocks noChangeArrowheads="1"/>
              </p:cNvSpPr>
              <p:nvPr/>
            </p:nvSpPr>
            <p:spPr bwMode="auto">
              <a:xfrm>
                <a:off x="1230" y="647"/>
                <a:ext cx="873" cy="950"/>
              </a:xfrm>
              <a:prstGeom prst="rect">
                <a:avLst/>
              </a:prstGeom>
              <a:solidFill>
                <a:srgbClr val="FFFFCC"/>
              </a:solidFill>
              <a:ln w="19050">
                <a:solidFill>
                  <a:schemeClr val="bg1"/>
                </a:solidFill>
                <a:miter lim="800000"/>
                <a:headEnd/>
                <a:tailEnd/>
              </a:ln>
            </p:spPr>
            <p:txBody>
              <a:bodyPr wrap="none" anchor="ctr"/>
              <a:lstStyle/>
              <a:p>
                <a:endParaRPr lang="en-US"/>
              </a:p>
            </p:txBody>
          </p:sp>
          <p:sp>
            <p:nvSpPr>
              <p:cNvPr id="35931" name="Line 37"/>
              <p:cNvSpPr>
                <a:spLocks noChangeShapeType="1"/>
              </p:cNvSpPr>
              <p:nvPr/>
            </p:nvSpPr>
            <p:spPr bwMode="auto">
              <a:xfrm>
                <a:off x="1404" y="1409"/>
                <a:ext cx="53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5932" name="Line 38"/>
              <p:cNvSpPr>
                <a:spLocks noChangeShapeType="1"/>
              </p:cNvSpPr>
              <p:nvPr/>
            </p:nvSpPr>
            <p:spPr bwMode="auto">
              <a:xfrm>
                <a:off x="1399" y="1188"/>
                <a:ext cx="53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5933" name="Rectangle 39"/>
              <p:cNvSpPr>
                <a:spLocks noChangeArrowheads="1"/>
              </p:cNvSpPr>
              <p:nvPr/>
            </p:nvSpPr>
            <p:spPr bwMode="auto">
              <a:xfrm rot="2658430">
                <a:off x="1753" y="487"/>
                <a:ext cx="216" cy="487"/>
              </a:xfrm>
              <a:prstGeom prst="rect">
                <a:avLst/>
              </a:prstGeom>
              <a:solidFill>
                <a:srgbClr val="FF0000"/>
              </a:solidFill>
              <a:ln w="28575" algn="ctr">
                <a:solidFill>
                  <a:srgbClr val="969696"/>
                </a:solidFill>
                <a:miter lim="800000"/>
                <a:headEnd/>
                <a:tailEnd/>
              </a:ln>
            </p:spPr>
            <p:txBody>
              <a:bodyPr wrap="none" lIns="0" tIns="0" rIns="0" bIns="0" anchor="ctr">
                <a:spAutoFit/>
              </a:bodyPr>
              <a:lstStyle/>
              <a:p>
                <a:endParaRPr lang="en-US"/>
              </a:p>
            </p:txBody>
          </p:sp>
          <p:sp>
            <p:nvSpPr>
              <p:cNvPr id="35934" name="Freeform 40"/>
              <p:cNvSpPr>
                <a:spLocks/>
              </p:cNvSpPr>
              <p:nvPr/>
            </p:nvSpPr>
            <p:spPr bwMode="auto">
              <a:xfrm>
                <a:off x="1463" y="837"/>
                <a:ext cx="297" cy="247"/>
              </a:xfrm>
              <a:custGeom>
                <a:avLst/>
                <a:gdLst>
                  <a:gd name="T0" fmla="*/ 652 w 234"/>
                  <a:gd name="T1" fmla="*/ 0 h 195"/>
                  <a:gd name="T2" fmla="*/ 143 w 234"/>
                  <a:gd name="T3" fmla="*/ 220 h 195"/>
                  <a:gd name="T4" fmla="*/ 0 w 234"/>
                  <a:gd name="T5" fmla="*/ 1021 h 195"/>
                  <a:gd name="T6" fmla="*/ 952 w 234"/>
                  <a:gd name="T7" fmla="*/ 1021 h 195"/>
                  <a:gd name="T8" fmla="*/ 1244 w 234"/>
                  <a:gd name="T9" fmla="*/ 585 h 195"/>
                  <a:gd name="T10" fmla="*/ 652 w 234"/>
                  <a:gd name="T11" fmla="*/ 0 h 195"/>
                  <a:gd name="T12" fmla="*/ 0 60000 65536"/>
                  <a:gd name="T13" fmla="*/ 0 60000 65536"/>
                  <a:gd name="T14" fmla="*/ 0 60000 65536"/>
                  <a:gd name="T15" fmla="*/ 0 60000 65536"/>
                  <a:gd name="T16" fmla="*/ 0 60000 65536"/>
                  <a:gd name="T17" fmla="*/ 0 60000 65536"/>
                  <a:gd name="T18" fmla="*/ 0 w 234"/>
                  <a:gd name="T19" fmla="*/ 0 h 195"/>
                  <a:gd name="T20" fmla="*/ 234 w 234"/>
                  <a:gd name="T21" fmla="*/ 195 h 195"/>
                </a:gdLst>
                <a:ahLst/>
                <a:cxnLst>
                  <a:cxn ang="T12">
                    <a:pos x="T0" y="T1"/>
                  </a:cxn>
                  <a:cxn ang="T13">
                    <a:pos x="T2" y="T3"/>
                  </a:cxn>
                  <a:cxn ang="T14">
                    <a:pos x="T4" y="T5"/>
                  </a:cxn>
                  <a:cxn ang="T15">
                    <a:pos x="T6" y="T7"/>
                  </a:cxn>
                  <a:cxn ang="T16">
                    <a:pos x="T8" y="T9"/>
                  </a:cxn>
                  <a:cxn ang="T17">
                    <a:pos x="T10" y="T11"/>
                  </a:cxn>
                </a:cxnLst>
                <a:rect l="T18" t="T19" r="T20" b="T21"/>
                <a:pathLst>
                  <a:path w="234" h="195">
                    <a:moveTo>
                      <a:pt x="123" y="0"/>
                    </a:moveTo>
                    <a:lnTo>
                      <a:pt x="27" y="42"/>
                    </a:lnTo>
                    <a:lnTo>
                      <a:pt x="0" y="195"/>
                    </a:lnTo>
                    <a:lnTo>
                      <a:pt x="180" y="195"/>
                    </a:lnTo>
                    <a:lnTo>
                      <a:pt x="234" y="111"/>
                    </a:lnTo>
                    <a:lnTo>
                      <a:pt x="123" y="0"/>
                    </a:lnTo>
                    <a:close/>
                  </a:path>
                </a:pathLst>
              </a:custGeom>
              <a:solidFill>
                <a:srgbClr val="FFFFFF"/>
              </a:solidFill>
              <a:ln w="28575" cap="flat" cmpd="sng">
                <a:solidFill>
                  <a:srgbClr val="969696"/>
                </a:solidFill>
                <a:prstDash val="solid"/>
                <a:round/>
                <a:headEnd type="none" w="med" len="med"/>
                <a:tailEnd type="none" w="med" len="med"/>
              </a:ln>
            </p:spPr>
            <p:txBody>
              <a:bodyPr lIns="0" tIns="0" rIns="0" bIns="0" anchor="ctr">
                <a:spAutoFit/>
              </a:bodyPr>
              <a:lstStyle/>
              <a:p>
                <a:endParaRPr lang="en-US"/>
              </a:p>
            </p:txBody>
          </p:sp>
          <p:sp>
            <p:nvSpPr>
              <p:cNvPr id="35935" name="Line 41"/>
              <p:cNvSpPr>
                <a:spLocks noChangeShapeType="1"/>
              </p:cNvSpPr>
              <p:nvPr/>
            </p:nvSpPr>
            <p:spPr bwMode="auto">
              <a:xfrm flipH="1">
                <a:off x="1521" y="935"/>
                <a:ext cx="141" cy="102"/>
              </a:xfrm>
              <a:prstGeom prst="line">
                <a:avLst/>
              </a:prstGeom>
              <a:noFill/>
              <a:ln w="28575">
                <a:solidFill>
                  <a:srgbClr val="969696"/>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35896" name="Line 42"/>
            <p:cNvSpPr>
              <a:spLocks noChangeShapeType="1"/>
            </p:cNvSpPr>
            <p:nvPr/>
          </p:nvSpPr>
          <p:spPr bwMode="auto">
            <a:xfrm flipV="1">
              <a:off x="3299" y="2524"/>
              <a:ext cx="0" cy="754"/>
            </a:xfrm>
            <a:prstGeom prst="line">
              <a:avLst/>
            </a:prstGeom>
            <a:noFill/>
            <a:ln w="28575">
              <a:solidFill>
                <a:srgbClr val="9933FF"/>
              </a:solidFill>
              <a:prstDash val="dash"/>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5897" name="Line 43"/>
            <p:cNvSpPr>
              <a:spLocks noChangeShapeType="1"/>
            </p:cNvSpPr>
            <p:nvPr/>
          </p:nvSpPr>
          <p:spPr bwMode="auto">
            <a:xfrm flipV="1">
              <a:off x="2922" y="2513"/>
              <a:ext cx="0" cy="566"/>
            </a:xfrm>
            <a:prstGeom prst="line">
              <a:avLst/>
            </a:prstGeom>
            <a:noFill/>
            <a:ln w="28575">
              <a:solidFill>
                <a:srgbClr val="9933FF"/>
              </a:solidFill>
              <a:prstDash val="dash"/>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5898" name="Line 44"/>
            <p:cNvSpPr>
              <a:spLocks noChangeShapeType="1"/>
            </p:cNvSpPr>
            <p:nvPr/>
          </p:nvSpPr>
          <p:spPr bwMode="auto">
            <a:xfrm>
              <a:off x="2409" y="1236"/>
              <a:ext cx="0" cy="2607"/>
            </a:xfrm>
            <a:prstGeom prst="line">
              <a:avLst/>
            </a:prstGeom>
            <a:noFill/>
            <a:ln w="28575">
              <a:solidFill>
                <a:schemeClr val="hlink"/>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5899" name="Line 45"/>
            <p:cNvSpPr>
              <a:spLocks noChangeShapeType="1"/>
            </p:cNvSpPr>
            <p:nvPr/>
          </p:nvSpPr>
          <p:spPr bwMode="auto">
            <a:xfrm>
              <a:off x="2409" y="3843"/>
              <a:ext cx="879" cy="0"/>
            </a:xfrm>
            <a:prstGeom prst="line">
              <a:avLst/>
            </a:prstGeom>
            <a:noFill/>
            <a:ln w="28575">
              <a:solidFill>
                <a:schemeClr val="hlink"/>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5900" name="Line 46"/>
            <p:cNvSpPr>
              <a:spLocks noChangeShapeType="1"/>
            </p:cNvSpPr>
            <p:nvPr/>
          </p:nvSpPr>
          <p:spPr bwMode="auto">
            <a:xfrm>
              <a:off x="2409" y="3613"/>
              <a:ext cx="671" cy="0"/>
            </a:xfrm>
            <a:prstGeom prst="line">
              <a:avLst/>
            </a:prstGeom>
            <a:noFill/>
            <a:ln w="28575">
              <a:solidFill>
                <a:schemeClr val="hlink"/>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nvGrpSpPr>
            <p:cNvPr id="35901" name="Group 47"/>
            <p:cNvGrpSpPr>
              <a:grpSpLocks/>
            </p:cNvGrpSpPr>
            <p:nvPr/>
          </p:nvGrpSpPr>
          <p:grpSpPr bwMode="auto">
            <a:xfrm>
              <a:off x="2946" y="3188"/>
              <a:ext cx="447" cy="569"/>
              <a:chOff x="1230" y="487"/>
              <a:chExt cx="873" cy="1110"/>
            </a:xfrm>
          </p:grpSpPr>
          <p:sp>
            <p:nvSpPr>
              <p:cNvPr id="35924" name="Rectangle 48"/>
              <p:cNvSpPr>
                <a:spLocks noChangeArrowheads="1"/>
              </p:cNvSpPr>
              <p:nvPr/>
            </p:nvSpPr>
            <p:spPr bwMode="auto">
              <a:xfrm>
                <a:off x="1230" y="647"/>
                <a:ext cx="873" cy="950"/>
              </a:xfrm>
              <a:prstGeom prst="rect">
                <a:avLst/>
              </a:prstGeom>
              <a:solidFill>
                <a:srgbClr val="FFFFCC"/>
              </a:solidFill>
              <a:ln w="19050">
                <a:solidFill>
                  <a:schemeClr val="bg1"/>
                </a:solidFill>
                <a:miter lim="800000"/>
                <a:headEnd/>
                <a:tailEnd/>
              </a:ln>
            </p:spPr>
            <p:txBody>
              <a:bodyPr wrap="none" anchor="ctr"/>
              <a:lstStyle/>
              <a:p>
                <a:endParaRPr lang="en-US"/>
              </a:p>
            </p:txBody>
          </p:sp>
          <p:sp>
            <p:nvSpPr>
              <p:cNvPr id="35925" name="Line 49"/>
              <p:cNvSpPr>
                <a:spLocks noChangeShapeType="1"/>
              </p:cNvSpPr>
              <p:nvPr/>
            </p:nvSpPr>
            <p:spPr bwMode="auto">
              <a:xfrm>
                <a:off x="1404" y="1409"/>
                <a:ext cx="53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5926" name="Line 50"/>
              <p:cNvSpPr>
                <a:spLocks noChangeShapeType="1"/>
              </p:cNvSpPr>
              <p:nvPr/>
            </p:nvSpPr>
            <p:spPr bwMode="auto">
              <a:xfrm>
                <a:off x="1399" y="1188"/>
                <a:ext cx="53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5927" name="Rectangle 51"/>
              <p:cNvSpPr>
                <a:spLocks noChangeArrowheads="1"/>
              </p:cNvSpPr>
              <p:nvPr/>
            </p:nvSpPr>
            <p:spPr bwMode="auto">
              <a:xfrm rot="2658430">
                <a:off x="1753" y="487"/>
                <a:ext cx="216" cy="487"/>
              </a:xfrm>
              <a:prstGeom prst="rect">
                <a:avLst/>
              </a:prstGeom>
              <a:solidFill>
                <a:srgbClr val="FF0000"/>
              </a:solidFill>
              <a:ln w="28575" algn="ctr">
                <a:solidFill>
                  <a:srgbClr val="969696"/>
                </a:solidFill>
                <a:miter lim="800000"/>
                <a:headEnd/>
                <a:tailEnd/>
              </a:ln>
            </p:spPr>
            <p:txBody>
              <a:bodyPr wrap="none" lIns="0" tIns="0" rIns="0" bIns="0" anchor="ctr">
                <a:spAutoFit/>
              </a:bodyPr>
              <a:lstStyle/>
              <a:p>
                <a:endParaRPr lang="en-US"/>
              </a:p>
            </p:txBody>
          </p:sp>
          <p:sp>
            <p:nvSpPr>
              <p:cNvPr id="35928" name="Freeform 52"/>
              <p:cNvSpPr>
                <a:spLocks/>
              </p:cNvSpPr>
              <p:nvPr/>
            </p:nvSpPr>
            <p:spPr bwMode="auto">
              <a:xfrm>
                <a:off x="1463" y="837"/>
                <a:ext cx="297" cy="247"/>
              </a:xfrm>
              <a:custGeom>
                <a:avLst/>
                <a:gdLst>
                  <a:gd name="T0" fmla="*/ 652 w 234"/>
                  <a:gd name="T1" fmla="*/ 0 h 195"/>
                  <a:gd name="T2" fmla="*/ 143 w 234"/>
                  <a:gd name="T3" fmla="*/ 220 h 195"/>
                  <a:gd name="T4" fmla="*/ 0 w 234"/>
                  <a:gd name="T5" fmla="*/ 1021 h 195"/>
                  <a:gd name="T6" fmla="*/ 952 w 234"/>
                  <a:gd name="T7" fmla="*/ 1021 h 195"/>
                  <a:gd name="T8" fmla="*/ 1244 w 234"/>
                  <a:gd name="T9" fmla="*/ 585 h 195"/>
                  <a:gd name="T10" fmla="*/ 652 w 234"/>
                  <a:gd name="T11" fmla="*/ 0 h 195"/>
                  <a:gd name="T12" fmla="*/ 0 60000 65536"/>
                  <a:gd name="T13" fmla="*/ 0 60000 65536"/>
                  <a:gd name="T14" fmla="*/ 0 60000 65536"/>
                  <a:gd name="T15" fmla="*/ 0 60000 65536"/>
                  <a:gd name="T16" fmla="*/ 0 60000 65536"/>
                  <a:gd name="T17" fmla="*/ 0 60000 65536"/>
                  <a:gd name="T18" fmla="*/ 0 w 234"/>
                  <a:gd name="T19" fmla="*/ 0 h 195"/>
                  <a:gd name="T20" fmla="*/ 234 w 234"/>
                  <a:gd name="T21" fmla="*/ 195 h 195"/>
                </a:gdLst>
                <a:ahLst/>
                <a:cxnLst>
                  <a:cxn ang="T12">
                    <a:pos x="T0" y="T1"/>
                  </a:cxn>
                  <a:cxn ang="T13">
                    <a:pos x="T2" y="T3"/>
                  </a:cxn>
                  <a:cxn ang="T14">
                    <a:pos x="T4" y="T5"/>
                  </a:cxn>
                  <a:cxn ang="T15">
                    <a:pos x="T6" y="T7"/>
                  </a:cxn>
                  <a:cxn ang="T16">
                    <a:pos x="T8" y="T9"/>
                  </a:cxn>
                  <a:cxn ang="T17">
                    <a:pos x="T10" y="T11"/>
                  </a:cxn>
                </a:cxnLst>
                <a:rect l="T18" t="T19" r="T20" b="T21"/>
                <a:pathLst>
                  <a:path w="234" h="195">
                    <a:moveTo>
                      <a:pt x="123" y="0"/>
                    </a:moveTo>
                    <a:lnTo>
                      <a:pt x="27" y="42"/>
                    </a:lnTo>
                    <a:lnTo>
                      <a:pt x="0" y="195"/>
                    </a:lnTo>
                    <a:lnTo>
                      <a:pt x="180" y="195"/>
                    </a:lnTo>
                    <a:lnTo>
                      <a:pt x="234" y="111"/>
                    </a:lnTo>
                    <a:lnTo>
                      <a:pt x="123" y="0"/>
                    </a:lnTo>
                    <a:close/>
                  </a:path>
                </a:pathLst>
              </a:custGeom>
              <a:solidFill>
                <a:srgbClr val="FFFFFF"/>
              </a:solidFill>
              <a:ln w="28575" cap="flat" cmpd="sng">
                <a:solidFill>
                  <a:srgbClr val="969696"/>
                </a:solidFill>
                <a:prstDash val="solid"/>
                <a:round/>
                <a:headEnd type="none" w="med" len="med"/>
                <a:tailEnd type="none" w="med" len="med"/>
              </a:ln>
            </p:spPr>
            <p:txBody>
              <a:bodyPr lIns="0" tIns="0" rIns="0" bIns="0" anchor="ctr">
                <a:spAutoFit/>
              </a:bodyPr>
              <a:lstStyle/>
              <a:p>
                <a:endParaRPr lang="en-US"/>
              </a:p>
            </p:txBody>
          </p:sp>
          <p:sp>
            <p:nvSpPr>
              <p:cNvPr id="35929" name="Line 53"/>
              <p:cNvSpPr>
                <a:spLocks noChangeShapeType="1"/>
              </p:cNvSpPr>
              <p:nvPr/>
            </p:nvSpPr>
            <p:spPr bwMode="auto">
              <a:xfrm flipH="1">
                <a:off x="1521" y="935"/>
                <a:ext cx="141" cy="102"/>
              </a:xfrm>
              <a:prstGeom prst="line">
                <a:avLst/>
              </a:prstGeom>
              <a:noFill/>
              <a:ln w="28575">
                <a:solidFill>
                  <a:srgbClr val="969696"/>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35902" name="Group 54"/>
            <p:cNvGrpSpPr>
              <a:grpSpLocks/>
            </p:cNvGrpSpPr>
            <p:nvPr/>
          </p:nvGrpSpPr>
          <p:grpSpPr bwMode="auto">
            <a:xfrm>
              <a:off x="3122" y="3389"/>
              <a:ext cx="447" cy="569"/>
              <a:chOff x="1230" y="487"/>
              <a:chExt cx="873" cy="1110"/>
            </a:xfrm>
          </p:grpSpPr>
          <p:sp>
            <p:nvSpPr>
              <p:cNvPr id="35918" name="Rectangle 55"/>
              <p:cNvSpPr>
                <a:spLocks noChangeArrowheads="1"/>
              </p:cNvSpPr>
              <p:nvPr/>
            </p:nvSpPr>
            <p:spPr bwMode="auto">
              <a:xfrm>
                <a:off x="1230" y="647"/>
                <a:ext cx="873" cy="950"/>
              </a:xfrm>
              <a:prstGeom prst="rect">
                <a:avLst/>
              </a:prstGeom>
              <a:solidFill>
                <a:srgbClr val="FFFFCC"/>
              </a:solidFill>
              <a:ln w="19050">
                <a:solidFill>
                  <a:schemeClr val="bg1"/>
                </a:solidFill>
                <a:miter lim="800000"/>
                <a:headEnd/>
                <a:tailEnd/>
              </a:ln>
            </p:spPr>
            <p:txBody>
              <a:bodyPr wrap="none" anchor="ctr"/>
              <a:lstStyle/>
              <a:p>
                <a:endParaRPr lang="en-US"/>
              </a:p>
            </p:txBody>
          </p:sp>
          <p:sp>
            <p:nvSpPr>
              <p:cNvPr id="35919" name="Line 56"/>
              <p:cNvSpPr>
                <a:spLocks noChangeShapeType="1"/>
              </p:cNvSpPr>
              <p:nvPr/>
            </p:nvSpPr>
            <p:spPr bwMode="auto">
              <a:xfrm>
                <a:off x="1404" y="1409"/>
                <a:ext cx="53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5920" name="Line 57"/>
              <p:cNvSpPr>
                <a:spLocks noChangeShapeType="1"/>
              </p:cNvSpPr>
              <p:nvPr/>
            </p:nvSpPr>
            <p:spPr bwMode="auto">
              <a:xfrm>
                <a:off x="1399" y="1188"/>
                <a:ext cx="53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5921" name="Rectangle 58"/>
              <p:cNvSpPr>
                <a:spLocks noChangeArrowheads="1"/>
              </p:cNvSpPr>
              <p:nvPr/>
            </p:nvSpPr>
            <p:spPr bwMode="auto">
              <a:xfrm rot="2658430">
                <a:off x="1753" y="487"/>
                <a:ext cx="216" cy="487"/>
              </a:xfrm>
              <a:prstGeom prst="rect">
                <a:avLst/>
              </a:prstGeom>
              <a:solidFill>
                <a:srgbClr val="FF0000"/>
              </a:solidFill>
              <a:ln w="28575" algn="ctr">
                <a:solidFill>
                  <a:srgbClr val="969696"/>
                </a:solidFill>
                <a:miter lim="800000"/>
                <a:headEnd/>
                <a:tailEnd/>
              </a:ln>
            </p:spPr>
            <p:txBody>
              <a:bodyPr wrap="none" lIns="0" tIns="0" rIns="0" bIns="0" anchor="ctr">
                <a:spAutoFit/>
              </a:bodyPr>
              <a:lstStyle/>
              <a:p>
                <a:endParaRPr lang="en-US"/>
              </a:p>
            </p:txBody>
          </p:sp>
          <p:sp>
            <p:nvSpPr>
              <p:cNvPr id="35922" name="Freeform 59"/>
              <p:cNvSpPr>
                <a:spLocks/>
              </p:cNvSpPr>
              <p:nvPr/>
            </p:nvSpPr>
            <p:spPr bwMode="auto">
              <a:xfrm>
                <a:off x="1463" y="837"/>
                <a:ext cx="297" cy="247"/>
              </a:xfrm>
              <a:custGeom>
                <a:avLst/>
                <a:gdLst>
                  <a:gd name="T0" fmla="*/ 652 w 234"/>
                  <a:gd name="T1" fmla="*/ 0 h 195"/>
                  <a:gd name="T2" fmla="*/ 143 w 234"/>
                  <a:gd name="T3" fmla="*/ 220 h 195"/>
                  <a:gd name="T4" fmla="*/ 0 w 234"/>
                  <a:gd name="T5" fmla="*/ 1021 h 195"/>
                  <a:gd name="T6" fmla="*/ 952 w 234"/>
                  <a:gd name="T7" fmla="*/ 1021 h 195"/>
                  <a:gd name="T8" fmla="*/ 1244 w 234"/>
                  <a:gd name="T9" fmla="*/ 585 h 195"/>
                  <a:gd name="T10" fmla="*/ 652 w 234"/>
                  <a:gd name="T11" fmla="*/ 0 h 195"/>
                  <a:gd name="T12" fmla="*/ 0 60000 65536"/>
                  <a:gd name="T13" fmla="*/ 0 60000 65536"/>
                  <a:gd name="T14" fmla="*/ 0 60000 65536"/>
                  <a:gd name="T15" fmla="*/ 0 60000 65536"/>
                  <a:gd name="T16" fmla="*/ 0 60000 65536"/>
                  <a:gd name="T17" fmla="*/ 0 60000 65536"/>
                  <a:gd name="T18" fmla="*/ 0 w 234"/>
                  <a:gd name="T19" fmla="*/ 0 h 195"/>
                  <a:gd name="T20" fmla="*/ 234 w 234"/>
                  <a:gd name="T21" fmla="*/ 195 h 195"/>
                </a:gdLst>
                <a:ahLst/>
                <a:cxnLst>
                  <a:cxn ang="T12">
                    <a:pos x="T0" y="T1"/>
                  </a:cxn>
                  <a:cxn ang="T13">
                    <a:pos x="T2" y="T3"/>
                  </a:cxn>
                  <a:cxn ang="T14">
                    <a:pos x="T4" y="T5"/>
                  </a:cxn>
                  <a:cxn ang="T15">
                    <a:pos x="T6" y="T7"/>
                  </a:cxn>
                  <a:cxn ang="T16">
                    <a:pos x="T8" y="T9"/>
                  </a:cxn>
                  <a:cxn ang="T17">
                    <a:pos x="T10" y="T11"/>
                  </a:cxn>
                </a:cxnLst>
                <a:rect l="T18" t="T19" r="T20" b="T21"/>
                <a:pathLst>
                  <a:path w="234" h="195">
                    <a:moveTo>
                      <a:pt x="123" y="0"/>
                    </a:moveTo>
                    <a:lnTo>
                      <a:pt x="27" y="42"/>
                    </a:lnTo>
                    <a:lnTo>
                      <a:pt x="0" y="195"/>
                    </a:lnTo>
                    <a:lnTo>
                      <a:pt x="180" y="195"/>
                    </a:lnTo>
                    <a:lnTo>
                      <a:pt x="234" y="111"/>
                    </a:lnTo>
                    <a:lnTo>
                      <a:pt x="123" y="0"/>
                    </a:lnTo>
                    <a:close/>
                  </a:path>
                </a:pathLst>
              </a:custGeom>
              <a:solidFill>
                <a:srgbClr val="FFFFFF"/>
              </a:solidFill>
              <a:ln w="28575" cap="flat" cmpd="sng">
                <a:solidFill>
                  <a:srgbClr val="969696"/>
                </a:solidFill>
                <a:prstDash val="solid"/>
                <a:round/>
                <a:headEnd type="none" w="med" len="med"/>
                <a:tailEnd type="none" w="med" len="med"/>
              </a:ln>
            </p:spPr>
            <p:txBody>
              <a:bodyPr lIns="0" tIns="0" rIns="0" bIns="0" anchor="ctr">
                <a:spAutoFit/>
              </a:bodyPr>
              <a:lstStyle/>
              <a:p>
                <a:endParaRPr lang="en-US"/>
              </a:p>
            </p:txBody>
          </p:sp>
          <p:sp>
            <p:nvSpPr>
              <p:cNvPr id="35923" name="Line 60"/>
              <p:cNvSpPr>
                <a:spLocks noChangeShapeType="1"/>
              </p:cNvSpPr>
              <p:nvPr/>
            </p:nvSpPr>
            <p:spPr bwMode="auto">
              <a:xfrm flipH="1">
                <a:off x="1521" y="935"/>
                <a:ext cx="141" cy="102"/>
              </a:xfrm>
              <a:prstGeom prst="line">
                <a:avLst/>
              </a:prstGeom>
              <a:noFill/>
              <a:ln w="28575">
                <a:solidFill>
                  <a:srgbClr val="969696"/>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35903" name="Group 61"/>
            <p:cNvGrpSpPr>
              <a:grpSpLocks/>
            </p:cNvGrpSpPr>
            <p:nvPr/>
          </p:nvGrpSpPr>
          <p:grpSpPr bwMode="auto">
            <a:xfrm>
              <a:off x="4320" y="3585"/>
              <a:ext cx="384" cy="385"/>
              <a:chOff x="2452" y="533"/>
              <a:chExt cx="808" cy="809"/>
            </a:xfrm>
          </p:grpSpPr>
          <p:sp>
            <p:nvSpPr>
              <p:cNvPr id="35914" name="AutoShape 62"/>
              <p:cNvSpPr>
                <a:spLocks noChangeArrowheads="1"/>
              </p:cNvSpPr>
              <p:nvPr/>
            </p:nvSpPr>
            <p:spPr bwMode="auto">
              <a:xfrm>
                <a:off x="2801" y="557"/>
                <a:ext cx="426" cy="436"/>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35915" name="AutoShape 63"/>
              <p:cNvSpPr>
                <a:spLocks noChangeArrowheads="1"/>
              </p:cNvSpPr>
              <p:nvPr/>
            </p:nvSpPr>
            <p:spPr bwMode="auto">
              <a:xfrm>
                <a:off x="2640" y="716"/>
                <a:ext cx="427" cy="435"/>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35916" name="AutoShape 64"/>
              <p:cNvSpPr>
                <a:spLocks noChangeArrowheads="1"/>
              </p:cNvSpPr>
              <p:nvPr/>
            </p:nvSpPr>
            <p:spPr bwMode="auto">
              <a:xfrm>
                <a:off x="2479" y="874"/>
                <a:ext cx="426" cy="435"/>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35917" name="Rectangle 65"/>
              <p:cNvSpPr>
                <a:spLocks noChangeArrowheads="1"/>
              </p:cNvSpPr>
              <p:nvPr/>
            </p:nvSpPr>
            <p:spPr bwMode="auto">
              <a:xfrm>
                <a:off x="2452" y="533"/>
                <a:ext cx="808" cy="809"/>
              </a:xfrm>
              <a:prstGeom prst="rect">
                <a:avLst/>
              </a:prstGeom>
              <a:noFill/>
              <a:ln w="28575" algn="ctr">
                <a:solidFill>
                  <a:srgbClr val="CC9900"/>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grpSp>
          <p:nvGrpSpPr>
            <p:cNvPr id="35904" name="Group 66"/>
            <p:cNvGrpSpPr>
              <a:grpSpLocks/>
            </p:cNvGrpSpPr>
            <p:nvPr/>
          </p:nvGrpSpPr>
          <p:grpSpPr bwMode="auto">
            <a:xfrm>
              <a:off x="4636" y="3743"/>
              <a:ext cx="413" cy="306"/>
              <a:chOff x="1621" y="755"/>
              <a:chExt cx="780" cy="578"/>
            </a:xfrm>
          </p:grpSpPr>
          <p:sp>
            <p:nvSpPr>
              <p:cNvPr id="35908" name="AutoShape 67"/>
              <p:cNvSpPr>
                <a:spLocks noChangeArrowheads="1"/>
              </p:cNvSpPr>
              <p:nvPr/>
            </p:nvSpPr>
            <p:spPr bwMode="auto">
              <a:xfrm>
                <a:off x="1621" y="755"/>
                <a:ext cx="558" cy="569"/>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grpSp>
            <p:nvGrpSpPr>
              <p:cNvPr id="35909" name="Group 68"/>
              <p:cNvGrpSpPr>
                <a:grpSpLocks/>
              </p:cNvGrpSpPr>
              <p:nvPr/>
            </p:nvGrpSpPr>
            <p:grpSpPr bwMode="auto">
              <a:xfrm>
                <a:off x="1945" y="1038"/>
                <a:ext cx="456" cy="295"/>
                <a:chOff x="2657" y="3160"/>
                <a:chExt cx="670" cy="433"/>
              </a:xfrm>
            </p:grpSpPr>
            <p:sp>
              <p:nvSpPr>
                <p:cNvPr id="35910" name="Freeform 69"/>
                <p:cNvSpPr>
                  <a:spLocks/>
                </p:cNvSpPr>
                <p:nvPr/>
              </p:nvSpPr>
              <p:spPr bwMode="auto">
                <a:xfrm>
                  <a:off x="2787" y="3160"/>
                  <a:ext cx="249" cy="123"/>
                </a:xfrm>
                <a:custGeom>
                  <a:avLst/>
                  <a:gdLst>
                    <a:gd name="T0" fmla="*/ 2 w 542"/>
                    <a:gd name="T1" fmla="*/ 1 h 269"/>
                    <a:gd name="T2" fmla="*/ 2 w 542"/>
                    <a:gd name="T3" fmla="*/ 1 h 269"/>
                    <a:gd name="T4" fmla="*/ 2 w 542"/>
                    <a:gd name="T5" fmla="*/ 1 h 269"/>
                    <a:gd name="T6" fmla="*/ 2 w 542"/>
                    <a:gd name="T7" fmla="*/ 1 h 269"/>
                    <a:gd name="T8" fmla="*/ 2 w 542"/>
                    <a:gd name="T9" fmla="*/ 1 h 269"/>
                    <a:gd name="T10" fmla="*/ 2 w 542"/>
                    <a:gd name="T11" fmla="*/ 1 h 269"/>
                    <a:gd name="T12" fmla="*/ 2 w 542"/>
                    <a:gd name="T13" fmla="*/ 1 h 269"/>
                    <a:gd name="T14" fmla="*/ 2 w 542"/>
                    <a:gd name="T15" fmla="*/ 1 h 269"/>
                    <a:gd name="T16" fmla="*/ 2 w 542"/>
                    <a:gd name="T17" fmla="*/ 1 h 269"/>
                    <a:gd name="T18" fmla="*/ 2 w 542"/>
                    <a:gd name="T19" fmla="*/ 1 h 269"/>
                    <a:gd name="T20" fmla="*/ 2 w 542"/>
                    <a:gd name="T21" fmla="*/ 1 h 269"/>
                    <a:gd name="T22" fmla="*/ 2 w 542"/>
                    <a:gd name="T23" fmla="*/ 1 h 269"/>
                    <a:gd name="T24" fmla="*/ 2 w 542"/>
                    <a:gd name="T25" fmla="*/ 1 h 269"/>
                    <a:gd name="T26" fmla="*/ 2 w 542"/>
                    <a:gd name="T27" fmla="*/ 0 h 269"/>
                    <a:gd name="T28" fmla="*/ 0 w 542"/>
                    <a:gd name="T29" fmla="*/ 0 h 269"/>
                    <a:gd name="T30" fmla="*/ 0 w 542"/>
                    <a:gd name="T31" fmla="*/ 0 h 269"/>
                    <a:gd name="T32" fmla="*/ 0 w 542"/>
                    <a:gd name="T33" fmla="*/ 0 h 269"/>
                    <a:gd name="T34" fmla="*/ 0 w 542"/>
                    <a:gd name="T35" fmla="*/ 0 h 269"/>
                    <a:gd name="T36" fmla="*/ 0 w 542"/>
                    <a:gd name="T37" fmla="*/ 0 h 269"/>
                    <a:gd name="T38" fmla="*/ 0 w 542"/>
                    <a:gd name="T39" fmla="*/ 0 h 269"/>
                    <a:gd name="T40" fmla="*/ 0 w 542"/>
                    <a:gd name="T41" fmla="*/ 0 h 269"/>
                    <a:gd name="T42" fmla="*/ 0 w 542"/>
                    <a:gd name="T43" fmla="*/ 0 h 269"/>
                    <a:gd name="T44" fmla="*/ 0 w 542"/>
                    <a:gd name="T45" fmla="*/ 0 h 269"/>
                    <a:gd name="T46" fmla="*/ 0 w 542"/>
                    <a:gd name="T47" fmla="*/ 0 h 269"/>
                    <a:gd name="T48" fmla="*/ 0 w 542"/>
                    <a:gd name="T49" fmla="*/ 0 h 269"/>
                    <a:gd name="T50" fmla="*/ 0 w 542"/>
                    <a:gd name="T51" fmla="*/ 0 h 269"/>
                    <a:gd name="T52" fmla="*/ 0 w 542"/>
                    <a:gd name="T53" fmla="*/ 0 h 269"/>
                    <a:gd name="T54" fmla="*/ 0 w 542"/>
                    <a:gd name="T55" fmla="*/ 0 h 269"/>
                    <a:gd name="T56" fmla="*/ 2 w 542"/>
                    <a:gd name="T57" fmla="*/ 1 h 269"/>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542"/>
                    <a:gd name="T88" fmla="*/ 0 h 269"/>
                    <a:gd name="T89" fmla="*/ 542 w 542"/>
                    <a:gd name="T90" fmla="*/ 269 h 269"/>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542" h="269">
                      <a:moveTo>
                        <a:pt x="468" y="266"/>
                      </a:moveTo>
                      <a:lnTo>
                        <a:pt x="479" y="269"/>
                      </a:lnTo>
                      <a:lnTo>
                        <a:pt x="491" y="269"/>
                      </a:lnTo>
                      <a:lnTo>
                        <a:pt x="501" y="268"/>
                      </a:lnTo>
                      <a:lnTo>
                        <a:pt x="511" y="264"/>
                      </a:lnTo>
                      <a:lnTo>
                        <a:pt x="520" y="259"/>
                      </a:lnTo>
                      <a:lnTo>
                        <a:pt x="527" y="252"/>
                      </a:lnTo>
                      <a:lnTo>
                        <a:pt x="533" y="244"/>
                      </a:lnTo>
                      <a:lnTo>
                        <a:pt x="539" y="233"/>
                      </a:lnTo>
                      <a:lnTo>
                        <a:pt x="542" y="213"/>
                      </a:lnTo>
                      <a:lnTo>
                        <a:pt x="539" y="192"/>
                      </a:lnTo>
                      <a:lnTo>
                        <a:pt x="527" y="175"/>
                      </a:lnTo>
                      <a:lnTo>
                        <a:pt x="508" y="163"/>
                      </a:lnTo>
                      <a:lnTo>
                        <a:pt x="74" y="4"/>
                      </a:lnTo>
                      <a:lnTo>
                        <a:pt x="64" y="0"/>
                      </a:lnTo>
                      <a:lnTo>
                        <a:pt x="53" y="0"/>
                      </a:lnTo>
                      <a:lnTo>
                        <a:pt x="43" y="0"/>
                      </a:lnTo>
                      <a:lnTo>
                        <a:pt x="33" y="4"/>
                      </a:lnTo>
                      <a:lnTo>
                        <a:pt x="22" y="9"/>
                      </a:lnTo>
                      <a:lnTo>
                        <a:pt x="16" y="16"/>
                      </a:lnTo>
                      <a:lnTo>
                        <a:pt x="9" y="24"/>
                      </a:lnTo>
                      <a:lnTo>
                        <a:pt x="4" y="34"/>
                      </a:lnTo>
                      <a:lnTo>
                        <a:pt x="0" y="57"/>
                      </a:lnTo>
                      <a:lnTo>
                        <a:pt x="5" y="77"/>
                      </a:lnTo>
                      <a:lnTo>
                        <a:pt x="17" y="93"/>
                      </a:lnTo>
                      <a:lnTo>
                        <a:pt x="36" y="105"/>
                      </a:lnTo>
                      <a:lnTo>
                        <a:pt x="468" y="266"/>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911" name="Freeform 70"/>
                <p:cNvSpPr>
                  <a:spLocks/>
                </p:cNvSpPr>
                <p:nvPr/>
              </p:nvSpPr>
              <p:spPr bwMode="auto">
                <a:xfrm>
                  <a:off x="2657" y="3468"/>
                  <a:ext cx="249" cy="125"/>
                </a:xfrm>
                <a:custGeom>
                  <a:avLst/>
                  <a:gdLst>
                    <a:gd name="T0" fmla="*/ 2 w 542"/>
                    <a:gd name="T1" fmla="*/ 1 h 269"/>
                    <a:gd name="T2" fmla="*/ 2 w 542"/>
                    <a:gd name="T3" fmla="*/ 1 h 269"/>
                    <a:gd name="T4" fmla="*/ 2 w 542"/>
                    <a:gd name="T5" fmla="*/ 1 h 269"/>
                    <a:gd name="T6" fmla="*/ 2 w 542"/>
                    <a:gd name="T7" fmla="*/ 1 h 269"/>
                    <a:gd name="T8" fmla="*/ 2 w 542"/>
                    <a:gd name="T9" fmla="*/ 1 h 269"/>
                    <a:gd name="T10" fmla="*/ 2 w 542"/>
                    <a:gd name="T11" fmla="*/ 1 h 269"/>
                    <a:gd name="T12" fmla="*/ 2 w 542"/>
                    <a:gd name="T13" fmla="*/ 1 h 269"/>
                    <a:gd name="T14" fmla="*/ 2 w 542"/>
                    <a:gd name="T15" fmla="*/ 1 h 269"/>
                    <a:gd name="T16" fmla="*/ 2 w 542"/>
                    <a:gd name="T17" fmla="*/ 1 h 269"/>
                    <a:gd name="T18" fmla="*/ 2 w 542"/>
                    <a:gd name="T19" fmla="*/ 1 h 269"/>
                    <a:gd name="T20" fmla="*/ 2 w 542"/>
                    <a:gd name="T21" fmla="*/ 1 h 269"/>
                    <a:gd name="T22" fmla="*/ 2 w 542"/>
                    <a:gd name="T23" fmla="*/ 1 h 269"/>
                    <a:gd name="T24" fmla="*/ 2 w 542"/>
                    <a:gd name="T25" fmla="*/ 1 h 269"/>
                    <a:gd name="T26" fmla="*/ 2 w 542"/>
                    <a:gd name="T27" fmla="*/ 0 h 269"/>
                    <a:gd name="T28" fmla="*/ 0 w 542"/>
                    <a:gd name="T29" fmla="*/ 0 h 269"/>
                    <a:gd name="T30" fmla="*/ 0 w 542"/>
                    <a:gd name="T31" fmla="*/ 0 h 269"/>
                    <a:gd name="T32" fmla="*/ 0 w 542"/>
                    <a:gd name="T33" fmla="*/ 0 h 269"/>
                    <a:gd name="T34" fmla="*/ 0 w 542"/>
                    <a:gd name="T35" fmla="*/ 0 h 269"/>
                    <a:gd name="T36" fmla="*/ 0 w 542"/>
                    <a:gd name="T37" fmla="*/ 0 h 269"/>
                    <a:gd name="T38" fmla="*/ 0 w 542"/>
                    <a:gd name="T39" fmla="*/ 0 h 269"/>
                    <a:gd name="T40" fmla="*/ 0 w 542"/>
                    <a:gd name="T41" fmla="*/ 0 h 269"/>
                    <a:gd name="T42" fmla="*/ 0 w 542"/>
                    <a:gd name="T43" fmla="*/ 0 h 269"/>
                    <a:gd name="T44" fmla="*/ 0 w 542"/>
                    <a:gd name="T45" fmla="*/ 0 h 269"/>
                    <a:gd name="T46" fmla="*/ 0 w 542"/>
                    <a:gd name="T47" fmla="*/ 0 h 269"/>
                    <a:gd name="T48" fmla="*/ 0 w 542"/>
                    <a:gd name="T49" fmla="*/ 0 h 269"/>
                    <a:gd name="T50" fmla="*/ 0 w 542"/>
                    <a:gd name="T51" fmla="*/ 0 h 269"/>
                    <a:gd name="T52" fmla="*/ 0 w 542"/>
                    <a:gd name="T53" fmla="*/ 0 h 269"/>
                    <a:gd name="T54" fmla="*/ 0 w 542"/>
                    <a:gd name="T55" fmla="*/ 0 h 269"/>
                    <a:gd name="T56" fmla="*/ 2 w 542"/>
                    <a:gd name="T57" fmla="*/ 1 h 269"/>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542"/>
                    <a:gd name="T88" fmla="*/ 0 h 269"/>
                    <a:gd name="T89" fmla="*/ 542 w 542"/>
                    <a:gd name="T90" fmla="*/ 269 h 269"/>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542" h="269">
                      <a:moveTo>
                        <a:pt x="470" y="266"/>
                      </a:moveTo>
                      <a:lnTo>
                        <a:pt x="480" y="269"/>
                      </a:lnTo>
                      <a:lnTo>
                        <a:pt x="492" y="269"/>
                      </a:lnTo>
                      <a:lnTo>
                        <a:pt x="503" y="267"/>
                      </a:lnTo>
                      <a:lnTo>
                        <a:pt x="511" y="264"/>
                      </a:lnTo>
                      <a:lnTo>
                        <a:pt x="520" y="259"/>
                      </a:lnTo>
                      <a:lnTo>
                        <a:pt x="528" y="252"/>
                      </a:lnTo>
                      <a:lnTo>
                        <a:pt x="533" y="243"/>
                      </a:lnTo>
                      <a:lnTo>
                        <a:pt x="539" y="233"/>
                      </a:lnTo>
                      <a:lnTo>
                        <a:pt x="542" y="211"/>
                      </a:lnTo>
                      <a:lnTo>
                        <a:pt x="537" y="190"/>
                      </a:lnTo>
                      <a:lnTo>
                        <a:pt x="525" y="175"/>
                      </a:lnTo>
                      <a:lnTo>
                        <a:pt x="506" y="163"/>
                      </a:lnTo>
                      <a:lnTo>
                        <a:pt x="74" y="3"/>
                      </a:lnTo>
                      <a:lnTo>
                        <a:pt x="64" y="0"/>
                      </a:lnTo>
                      <a:lnTo>
                        <a:pt x="53" y="0"/>
                      </a:lnTo>
                      <a:lnTo>
                        <a:pt x="43" y="1"/>
                      </a:lnTo>
                      <a:lnTo>
                        <a:pt x="33" y="5"/>
                      </a:lnTo>
                      <a:lnTo>
                        <a:pt x="22" y="10"/>
                      </a:lnTo>
                      <a:lnTo>
                        <a:pt x="16" y="17"/>
                      </a:lnTo>
                      <a:lnTo>
                        <a:pt x="9" y="25"/>
                      </a:lnTo>
                      <a:lnTo>
                        <a:pt x="4" y="36"/>
                      </a:lnTo>
                      <a:lnTo>
                        <a:pt x="0" y="58"/>
                      </a:lnTo>
                      <a:lnTo>
                        <a:pt x="5" y="77"/>
                      </a:lnTo>
                      <a:lnTo>
                        <a:pt x="17" y="94"/>
                      </a:lnTo>
                      <a:lnTo>
                        <a:pt x="36" y="104"/>
                      </a:lnTo>
                      <a:lnTo>
                        <a:pt x="470" y="266"/>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912" name="Freeform 71"/>
                <p:cNvSpPr>
                  <a:spLocks/>
                </p:cNvSpPr>
                <p:nvPr/>
              </p:nvSpPr>
              <p:spPr bwMode="auto">
                <a:xfrm>
                  <a:off x="2697" y="3226"/>
                  <a:ext cx="298" cy="299"/>
                </a:xfrm>
                <a:custGeom>
                  <a:avLst/>
                  <a:gdLst>
                    <a:gd name="T0" fmla="*/ 2 w 650"/>
                    <a:gd name="T1" fmla="*/ 3 h 650"/>
                    <a:gd name="T2" fmla="*/ 2 w 650"/>
                    <a:gd name="T3" fmla="*/ 3 h 650"/>
                    <a:gd name="T4" fmla="*/ 2 w 650"/>
                    <a:gd name="T5" fmla="*/ 3 h 650"/>
                    <a:gd name="T6" fmla="*/ 2 w 650"/>
                    <a:gd name="T7" fmla="*/ 3 h 650"/>
                    <a:gd name="T8" fmla="*/ 2 w 650"/>
                    <a:gd name="T9" fmla="*/ 3 h 650"/>
                    <a:gd name="T10" fmla="*/ 3 w 650"/>
                    <a:gd name="T11" fmla="*/ 1 h 650"/>
                    <a:gd name="T12" fmla="*/ 3 w 650"/>
                    <a:gd name="T13" fmla="*/ 1 h 650"/>
                    <a:gd name="T14" fmla="*/ 3 w 650"/>
                    <a:gd name="T15" fmla="*/ 1 h 650"/>
                    <a:gd name="T16" fmla="*/ 3 w 650"/>
                    <a:gd name="T17" fmla="*/ 1 h 650"/>
                    <a:gd name="T18" fmla="*/ 3 w 650"/>
                    <a:gd name="T19" fmla="*/ 0 h 650"/>
                    <a:gd name="T20" fmla="*/ 1 w 650"/>
                    <a:gd name="T21" fmla="*/ 0 h 650"/>
                    <a:gd name="T22" fmla="*/ 1 w 650"/>
                    <a:gd name="T23" fmla="*/ 0 h 650"/>
                    <a:gd name="T24" fmla="*/ 1 w 650"/>
                    <a:gd name="T25" fmla="*/ 0 h 650"/>
                    <a:gd name="T26" fmla="*/ 1 w 650"/>
                    <a:gd name="T27" fmla="*/ 0 h 650"/>
                    <a:gd name="T28" fmla="*/ 0 w 650"/>
                    <a:gd name="T29" fmla="*/ 0 h 650"/>
                    <a:gd name="T30" fmla="*/ 0 w 650"/>
                    <a:gd name="T31" fmla="*/ 2 h 650"/>
                    <a:gd name="T32" fmla="*/ 0 w 650"/>
                    <a:gd name="T33" fmla="*/ 2 h 650"/>
                    <a:gd name="T34" fmla="*/ 0 w 650"/>
                    <a:gd name="T35" fmla="*/ 2 h 650"/>
                    <a:gd name="T36" fmla="*/ 0 w 650"/>
                    <a:gd name="T37" fmla="*/ 2 h 650"/>
                    <a:gd name="T38" fmla="*/ 0 w 650"/>
                    <a:gd name="T39" fmla="*/ 2 h 650"/>
                    <a:gd name="T40" fmla="*/ 2 w 650"/>
                    <a:gd name="T41" fmla="*/ 3 h 65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650"/>
                    <a:gd name="T64" fmla="*/ 0 h 650"/>
                    <a:gd name="T65" fmla="*/ 650 w 650"/>
                    <a:gd name="T66" fmla="*/ 650 h 650"/>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650" h="650">
                      <a:moveTo>
                        <a:pt x="463" y="649"/>
                      </a:moveTo>
                      <a:lnTo>
                        <a:pt x="468" y="650"/>
                      </a:lnTo>
                      <a:lnTo>
                        <a:pt x="473" y="649"/>
                      </a:lnTo>
                      <a:lnTo>
                        <a:pt x="478" y="645"/>
                      </a:lnTo>
                      <a:lnTo>
                        <a:pt x="482" y="640"/>
                      </a:lnTo>
                      <a:lnTo>
                        <a:pt x="650" y="189"/>
                      </a:lnTo>
                      <a:lnTo>
                        <a:pt x="650" y="182"/>
                      </a:lnTo>
                      <a:lnTo>
                        <a:pt x="648" y="177"/>
                      </a:lnTo>
                      <a:lnTo>
                        <a:pt x="644" y="172"/>
                      </a:lnTo>
                      <a:lnTo>
                        <a:pt x="639" y="168"/>
                      </a:lnTo>
                      <a:lnTo>
                        <a:pt x="188" y="2"/>
                      </a:lnTo>
                      <a:lnTo>
                        <a:pt x="181" y="0"/>
                      </a:lnTo>
                      <a:lnTo>
                        <a:pt x="176" y="2"/>
                      </a:lnTo>
                      <a:lnTo>
                        <a:pt x="171" y="5"/>
                      </a:lnTo>
                      <a:lnTo>
                        <a:pt x="169" y="11"/>
                      </a:lnTo>
                      <a:lnTo>
                        <a:pt x="1" y="463"/>
                      </a:lnTo>
                      <a:lnTo>
                        <a:pt x="0" y="470"/>
                      </a:lnTo>
                      <a:lnTo>
                        <a:pt x="1" y="475"/>
                      </a:lnTo>
                      <a:lnTo>
                        <a:pt x="5" y="481"/>
                      </a:lnTo>
                      <a:lnTo>
                        <a:pt x="10" y="482"/>
                      </a:lnTo>
                      <a:lnTo>
                        <a:pt x="463" y="649"/>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913" name="Freeform 72"/>
                <p:cNvSpPr>
                  <a:spLocks/>
                </p:cNvSpPr>
                <p:nvPr/>
              </p:nvSpPr>
              <p:spPr bwMode="auto">
                <a:xfrm>
                  <a:off x="2974" y="3396"/>
                  <a:ext cx="353" cy="180"/>
                </a:xfrm>
                <a:custGeom>
                  <a:avLst/>
                  <a:gdLst>
                    <a:gd name="T0" fmla="*/ 353 w 353"/>
                    <a:gd name="T1" fmla="*/ 120 h 180"/>
                    <a:gd name="T2" fmla="*/ 23 w 353"/>
                    <a:gd name="T3" fmla="*/ 0 h 180"/>
                    <a:gd name="T4" fmla="*/ 0 w 353"/>
                    <a:gd name="T5" fmla="*/ 62 h 180"/>
                    <a:gd name="T6" fmla="*/ 335 w 353"/>
                    <a:gd name="T7" fmla="*/ 180 h 180"/>
                    <a:gd name="T8" fmla="*/ 353 w 353"/>
                    <a:gd name="T9" fmla="*/ 120 h 180"/>
                    <a:gd name="T10" fmla="*/ 0 60000 65536"/>
                    <a:gd name="T11" fmla="*/ 0 60000 65536"/>
                    <a:gd name="T12" fmla="*/ 0 60000 65536"/>
                    <a:gd name="T13" fmla="*/ 0 60000 65536"/>
                    <a:gd name="T14" fmla="*/ 0 60000 65536"/>
                    <a:gd name="T15" fmla="*/ 0 w 353"/>
                    <a:gd name="T16" fmla="*/ 0 h 180"/>
                    <a:gd name="T17" fmla="*/ 353 w 353"/>
                    <a:gd name="T18" fmla="*/ 180 h 180"/>
                  </a:gdLst>
                  <a:ahLst/>
                  <a:cxnLst>
                    <a:cxn ang="T10">
                      <a:pos x="T0" y="T1"/>
                    </a:cxn>
                    <a:cxn ang="T11">
                      <a:pos x="T2" y="T3"/>
                    </a:cxn>
                    <a:cxn ang="T12">
                      <a:pos x="T4" y="T5"/>
                    </a:cxn>
                    <a:cxn ang="T13">
                      <a:pos x="T6" y="T7"/>
                    </a:cxn>
                    <a:cxn ang="T14">
                      <a:pos x="T8" y="T9"/>
                    </a:cxn>
                  </a:cxnLst>
                  <a:rect l="T15" t="T16" r="T17" b="T18"/>
                  <a:pathLst>
                    <a:path w="353" h="180">
                      <a:moveTo>
                        <a:pt x="353" y="120"/>
                      </a:moveTo>
                      <a:lnTo>
                        <a:pt x="23" y="0"/>
                      </a:lnTo>
                      <a:lnTo>
                        <a:pt x="0" y="62"/>
                      </a:lnTo>
                      <a:lnTo>
                        <a:pt x="335" y="180"/>
                      </a:lnTo>
                      <a:lnTo>
                        <a:pt x="353" y="12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sp>
          <p:nvSpPr>
            <p:cNvPr id="35905" name="Line 73"/>
            <p:cNvSpPr>
              <a:spLocks noChangeShapeType="1"/>
            </p:cNvSpPr>
            <p:nvPr/>
          </p:nvSpPr>
          <p:spPr bwMode="auto">
            <a:xfrm>
              <a:off x="2922" y="2521"/>
              <a:ext cx="1822" cy="0"/>
            </a:xfrm>
            <a:prstGeom prst="line">
              <a:avLst/>
            </a:prstGeom>
            <a:noFill/>
            <a:ln w="28575">
              <a:solidFill>
                <a:srgbClr val="9933FF"/>
              </a:solidFill>
              <a:prstDash val="dash"/>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5906" name="Line 74"/>
            <p:cNvSpPr>
              <a:spLocks noChangeShapeType="1"/>
            </p:cNvSpPr>
            <p:nvPr/>
          </p:nvSpPr>
          <p:spPr bwMode="auto">
            <a:xfrm>
              <a:off x="3571" y="3833"/>
              <a:ext cx="1089" cy="0"/>
            </a:xfrm>
            <a:prstGeom prst="line">
              <a:avLst/>
            </a:prstGeom>
            <a:noFill/>
            <a:ln w="28575">
              <a:solidFill>
                <a:srgbClr val="9933FF"/>
              </a:solidFill>
              <a:prstDash val="dash"/>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5907" name="Line 75"/>
            <p:cNvSpPr>
              <a:spLocks noChangeShapeType="1"/>
            </p:cNvSpPr>
            <p:nvPr/>
          </p:nvSpPr>
          <p:spPr bwMode="auto">
            <a:xfrm>
              <a:off x="818" y="2662"/>
              <a:ext cx="0" cy="408"/>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35846" name="Group 76"/>
          <p:cNvGrpSpPr>
            <a:grpSpLocks/>
          </p:cNvGrpSpPr>
          <p:nvPr/>
        </p:nvGrpSpPr>
        <p:grpSpPr bwMode="auto">
          <a:xfrm>
            <a:off x="8367713" y="34925"/>
            <a:ext cx="741362" cy="792163"/>
            <a:chOff x="3777" y="1768"/>
            <a:chExt cx="467" cy="499"/>
          </a:xfrm>
        </p:grpSpPr>
        <p:sp>
          <p:nvSpPr>
            <p:cNvPr id="35891" name="Rectangle 77"/>
            <p:cNvSpPr>
              <a:spLocks noChangeArrowheads="1"/>
            </p:cNvSpPr>
            <p:nvPr/>
          </p:nvSpPr>
          <p:spPr bwMode="hidden">
            <a:xfrm>
              <a:off x="3777" y="1768"/>
              <a:ext cx="467" cy="499"/>
            </a:xfrm>
            <a:prstGeom prst="rect">
              <a:avLst/>
            </a:prstGeom>
            <a:solidFill>
              <a:schemeClr val="tx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35892" name="AutoShape 78"/>
            <p:cNvSpPr>
              <a:spLocks noChangeArrowheads="1"/>
            </p:cNvSpPr>
            <p:nvPr/>
          </p:nvSpPr>
          <p:spPr bwMode="hidden">
            <a:xfrm rot="18896145" flipH="1">
              <a:off x="3789" y="1841"/>
              <a:ext cx="353" cy="353"/>
            </a:xfrm>
            <a:prstGeom prst="rtTriangle">
              <a:avLst/>
            </a:prstGeom>
            <a:solidFill>
              <a:srgbClr val="33CC33"/>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grpSp>
      <p:grpSp>
        <p:nvGrpSpPr>
          <p:cNvPr id="16" name="Group 79"/>
          <p:cNvGrpSpPr>
            <a:grpSpLocks/>
          </p:cNvGrpSpPr>
          <p:nvPr/>
        </p:nvGrpSpPr>
        <p:grpSpPr bwMode="auto">
          <a:xfrm>
            <a:off x="8367713" y="34925"/>
            <a:ext cx="741362" cy="792163"/>
            <a:chOff x="2967" y="1718"/>
            <a:chExt cx="467" cy="499"/>
          </a:xfrm>
        </p:grpSpPr>
        <p:sp>
          <p:nvSpPr>
            <p:cNvPr id="35889" name="Rectangle 80"/>
            <p:cNvSpPr>
              <a:spLocks noChangeArrowheads="1"/>
            </p:cNvSpPr>
            <p:nvPr/>
          </p:nvSpPr>
          <p:spPr bwMode="hidden">
            <a:xfrm>
              <a:off x="2967" y="1718"/>
              <a:ext cx="467" cy="499"/>
            </a:xfrm>
            <a:prstGeom prst="rect">
              <a:avLst/>
            </a:prstGeom>
            <a:solidFill>
              <a:schemeClr val="tx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35890" name="Rectangle 81"/>
            <p:cNvSpPr>
              <a:spLocks noChangeArrowheads="1"/>
            </p:cNvSpPr>
            <p:nvPr/>
          </p:nvSpPr>
          <p:spPr bwMode="hidden">
            <a:xfrm>
              <a:off x="3043" y="1810"/>
              <a:ext cx="315" cy="315"/>
            </a:xfrm>
            <a:prstGeom prst="rect">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grpSp>
      <p:grpSp>
        <p:nvGrpSpPr>
          <p:cNvPr id="35848" name="Group 82"/>
          <p:cNvGrpSpPr>
            <a:grpSpLocks/>
          </p:cNvGrpSpPr>
          <p:nvPr/>
        </p:nvGrpSpPr>
        <p:grpSpPr bwMode="auto">
          <a:xfrm>
            <a:off x="3424238" y="1160463"/>
            <a:ext cx="1871662" cy="1377950"/>
            <a:chOff x="2083" y="1606"/>
            <a:chExt cx="1489" cy="1097"/>
          </a:xfrm>
        </p:grpSpPr>
        <p:sp>
          <p:nvSpPr>
            <p:cNvPr id="35856" name="Rectangle 83"/>
            <p:cNvSpPr>
              <a:spLocks noChangeArrowheads="1"/>
            </p:cNvSpPr>
            <p:nvPr/>
          </p:nvSpPr>
          <p:spPr bwMode="auto">
            <a:xfrm>
              <a:off x="2083" y="1606"/>
              <a:ext cx="1489" cy="1097"/>
            </a:xfrm>
            <a:prstGeom prst="rect">
              <a:avLst/>
            </a:prstGeom>
            <a:solidFill>
              <a:srgbClr val="B2B2B2"/>
            </a:solidFill>
            <a:ln w="12700" algn="ctr">
              <a:solidFill>
                <a:schemeClr val="bg1"/>
              </a:solidFill>
              <a:miter lim="800000"/>
              <a:headEnd/>
              <a:tailEnd/>
            </a:ln>
          </p:spPr>
          <p:txBody>
            <a:bodyPr lIns="0" tIns="0" rIns="0" bIns="0" anchor="ctr">
              <a:spAutoFit/>
            </a:bodyPr>
            <a:lstStyle/>
            <a:p>
              <a:endParaRPr lang="en-US"/>
            </a:p>
          </p:txBody>
        </p:sp>
        <p:sp>
          <p:nvSpPr>
            <p:cNvPr id="35857" name="Freeform 84"/>
            <p:cNvSpPr>
              <a:spLocks/>
            </p:cNvSpPr>
            <p:nvPr/>
          </p:nvSpPr>
          <p:spPr bwMode="auto">
            <a:xfrm>
              <a:off x="3351" y="2073"/>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35858" name="Freeform 85"/>
            <p:cNvSpPr>
              <a:spLocks/>
            </p:cNvSpPr>
            <p:nvPr/>
          </p:nvSpPr>
          <p:spPr bwMode="auto">
            <a:xfrm>
              <a:off x="3351" y="2259"/>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35859" name="Freeform 86"/>
            <p:cNvSpPr>
              <a:spLocks/>
            </p:cNvSpPr>
            <p:nvPr/>
          </p:nvSpPr>
          <p:spPr bwMode="auto">
            <a:xfrm>
              <a:off x="2238" y="2493"/>
              <a:ext cx="114" cy="207"/>
            </a:xfrm>
            <a:custGeom>
              <a:avLst/>
              <a:gdLst>
                <a:gd name="T0" fmla="*/ 66 w 114"/>
                <a:gd name="T1" fmla="*/ 0 h 207"/>
                <a:gd name="T2" fmla="*/ 0 w 114"/>
                <a:gd name="T3" fmla="*/ 207 h 207"/>
                <a:gd name="T4" fmla="*/ 54 w 114"/>
                <a:gd name="T5" fmla="*/ 207 h 207"/>
                <a:gd name="T6" fmla="*/ 114 w 114"/>
                <a:gd name="T7" fmla="*/ 18 h 207"/>
                <a:gd name="T8" fmla="*/ 66 w 114"/>
                <a:gd name="T9" fmla="*/ 0 h 207"/>
                <a:gd name="T10" fmla="*/ 0 60000 65536"/>
                <a:gd name="T11" fmla="*/ 0 60000 65536"/>
                <a:gd name="T12" fmla="*/ 0 60000 65536"/>
                <a:gd name="T13" fmla="*/ 0 60000 65536"/>
                <a:gd name="T14" fmla="*/ 0 60000 65536"/>
                <a:gd name="T15" fmla="*/ 0 w 114"/>
                <a:gd name="T16" fmla="*/ 0 h 207"/>
                <a:gd name="T17" fmla="*/ 114 w 114"/>
                <a:gd name="T18" fmla="*/ 207 h 207"/>
              </a:gdLst>
              <a:ahLst/>
              <a:cxnLst>
                <a:cxn ang="T10">
                  <a:pos x="T0" y="T1"/>
                </a:cxn>
                <a:cxn ang="T11">
                  <a:pos x="T2" y="T3"/>
                </a:cxn>
                <a:cxn ang="T12">
                  <a:pos x="T4" y="T5"/>
                </a:cxn>
                <a:cxn ang="T13">
                  <a:pos x="T6" y="T7"/>
                </a:cxn>
                <a:cxn ang="T14">
                  <a:pos x="T8" y="T9"/>
                </a:cxn>
              </a:cxnLst>
              <a:rect l="T15" t="T16" r="T17" b="T18"/>
              <a:pathLst>
                <a:path w="114" h="207">
                  <a:moveTo>
                    <a:pt x="66" y="0"/>
                  </a:moveTo>
                  <a:lnTo>
                    <a:pt x="0" y="207"/>
                  </a:lnTo>
                  <a:lnTo>
                    <a:pt x="54" y="207"/>
                  </a:lnTo>
                  <a:lnTo>
                    <a:pt x="114" y="18"/>
                  </a:lnTo>
                  <a:lnTo>
                    <a:pt x="66"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35860" name="Freeform 87"/>
            <p:cNvSpPr>
              <a:spLocks/>
            </p:cNvSpPr>
            <p:nvPr/>
          </p:nvSpPr>
          <p:spPr bwMode="auto">
            <a:xfrm>
              <a:off x="2436" y="2541"/>
              <a:ext cx="102" cy="159"/>
            </a:xfrm>
            <a:custGeom>
              <a:avLst/>
              <a:gdLst>
                <a:gd name="T0" fmla="*/ 51 w 102"/>
                <a:gd name="T1" fmla="*/ 0 h 159"/>
                <a:gd name="T2" fmla="*/ 0 w 102"/>
                <a:gd name="T3" fmla="*/ 159 h 159"/>
                <a:gd name="T4" fmla="*/ 54 w 102"/>
                <a:gd name="T5" fmla="*/ 159 h 159"/>
                <a:gd name="T6" fmla="*/ 102 w 102"/>
                <a:gd name="T7" fmla="*/ 0 h 159"/>
                <a:gd name="T8" fmla="*/ 51 w 102"/>
                <a:gd name="T9" fmla="*/ 0 h 159"/>
                <a:gd name="T10" fmla="*/ 0 60000 65536"/>
                <a:gd name="T11" fmla="*/ 0 60000 65536"/>
                <a:gd name="T12" fmla="*/ 0 60000 65536"/>
                <a:gd name="T13" fmla="*/ 0 60000 65536"/>
                <a:gd name="T14" fmla="*/ 0 60000 65536"/>
                <a:gd name="T15" fmla="*/ 0 w 102"/>
                <a:gd name="T16" fmla="*/ 0 h 159"/>
                <a:gd name="T17" fmla="*/ 102 w 102"/>
                <a:gd name="T18" fmla="*/ 159 h 159"/>
              </a:gdLst>
              <a:ahLst/>
              <a:cxnLst>
                <a:cxn ang="T10">
                  <a:pos x="T0" y="T1"/>
                </a:cxn>
                <a:cxn ang="T11">
                  <a:pos x="T2" y="T3"/>
                </a:cxn>
                <a:cxn ang="T12">
                  <a:pos x="T4" y="T5"/>
                </a:cxn>
                <a:cxn ang="T13">
                  <a:pos x="T6" y="T7"/>
                </a:cxn>
                <a:cxn ang="T14">
                  <a:pos x="T8" y="T9"/>
                </a:cxn>
              </a:cxnLst>
              <a:rect l="T15" t="T16" r="T17" b="T18"/>
              <a:pathLst>
                <a:path w="102" h="159">
                  <a:moveTo>
                    <a:pt x="51" y="0"/>
                  </a:moveTo>
                  <a:lnTo>
                    <a:pt x="0" y="159"/>
                  </a:lnTo>
                  <a:lnTo>
                    <a:pt x="54" y="159"/>
                  </a:lnTo>
                  <a:lnTo>
                    <a:pt x="102" y="0"/>
                  </a:lnTo>
                  <a:lnTo>
                    <a:pt x="51"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type="none" w="med" len="med"/>
                  <a:tailEnd type="none" w="med" len="med"/>
                </a14:hiddenLine>
              </a:ext>
            </a:extLst>
          </p:spPr>
          <p:txBody>
            <a:bodyPr wrap="none" lIns="0" tIns="0" rIns="0" bIns="0" anchor="ctr">
              <a:spAutoFit/>
            </a:bodyPr>
            <a:lstStyle/>
            <a:p>
              <a:endParaRPr lang="en-US"/>
            </a:p>
          </p:txBody>
        </p:sp>
        <p:sp>
          <p:nvSpPr>
            <p:cNvPr id="35861" name="Rectangle 88"/>
            <p:cNvSpPr>
              <a:spLocks noChangeArrowheads="1"/>
            </p:cNvSpPr>
            <p:nvPr/>
          </p:nvSpPr>
          <p:spPr bwMode="auto">
            <a:xfrm>
              <a:off x="2762" y="1606"/>
              <a:ext cx="810" cy="248"/>
            </a:xfrm>
            <a:prstGeom prst="rect">
              <a:avLst/>
            </a:prstGeom>
            <a:solidFill>
              <a:srgbClr val="009900"/>
            </a:solidFill>
            <a:ln w="12700" algn="ctr">
              <a:solidFill>
                <a:schemeClr val="bg1"/>
              </a:solidFill>
              <a:miter lim="800000"/>
              <a:headEnd/>
              <a:tailEnd/>
            </a:ln>
          </p:spPr>
          <p:txBody>
            <a:bodyPr wrap="none" lIns="0" tIns="0" rIns="0" bIns="0" anchor="ctr">
              <a:spAutoFit/>
            </a:bodyPr>
            <a:lstStyle/>
            <a:p>
              <a:endParaRPr lang="en-US"/>
            </a:p>
          </p:txBody>
        </p:sp>
        <p:sp>
          <p:nvSpPr>
            <p:cNvPr id="35862" name="Rectangle 89"/>
            <p:cNvSpPr>
              <a:spLocks noChangeArrowheads="1"/>
            </p:cNvSpPr>
            <p:nvPr/>
          </p:nvSpPr>
          <p:spPr bwMode="auto">
            <a:xfrm>
              <a:off x="2778" y="1874"/>
              <a:ext cx="62" cy="827"/>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35863" name="AutoShape 90"/>
            <p:cNvSpPr>
              <a:spLocks noChangeArrowheads="1"/>
            </p:cNvSpPr>
            <p:nvPr/>
          </p:nvSpPr>
          <p:spPr bwMode="auto">
            <a:xfrm rot="2681173">
              <a:off x="2441" y="1752"/>
              <a:ext cx="559" cy="573"/>
            </a:xfrm>
            <a:prstGeom prst="irregularSeal2">
              <a:avLst/>
            </a:prstGeom>
            <a:gradFill rotWithShape="1">
              <a:gsLst>
                <a:gs pos="0">
                  <a:srgbClr val="FFFF66"/>
                </a:gs>
                <a:gs pos="100000">
                  <a:srgbClr val="FF0000"/>
                </a:gs>
              </a:gsLst>
              <a:path path="shape">
                <a:fillToRect l="50000" t="50000" r="50000" b="50000"/>
              </a:path>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endParaRPr lang="en-US"/>
            </a:p>
          </p:txBody>
        </p:sp>
        <p:sp>
          <p:nvSpPr>
            <p:cNvPr id="35864" name="Freeform 91"/>
            <p:cNvSpPr>
              <a:spLocks/>
            </p:cNvSpPr>
            <p:nvPr/>
          </p:nvSpPr>
          <p:spPr bwMode="auto">
            <a:xfrm>
              <a:off x="2219" y="2561"/>
              <a:ext cx="369" cy="104"/>
            </a:xfrm>
            <a:custGeom>
              <a:avLst/>
              <a:gdLst>
                <a:gd name="T0" fmla="*/ 0 w 992"/>
                <a:gd name="T1" fmla="*/ 0 h 280"/>
                <a:gd name="T2" fmla="*/ 1 w 992"/>
                <a:gd name="T3" fmla="*/ 0 h 280"/>
                <a:gd name="T4" fmla="*/ 1 w 992"/>
                <a:gd name="T5" fmla="*/ 0 h 280"/>
                <a:gd name="T6" fmla="*/ 0 w 992"/>
                <a:gd name="T7" fmla="*/ 0 h 280"/>
                <a:gd name="T8" fmla="*/ 0 w 992"/>
                <a:gd name="T9" fmla="*/ 0 h 280"/>
                <a:gd name="T10" fmla="*/ 0 60000 65536"/>
                <a:gd name="T11" fmla="*/ 0 60000 65536"/>
                <a:gd name="T12" fmla="*/ 0 60000 65536"/>
                <a:gd name="T13" fmla="*/ 0 60000 65536"/>
                <a:gd name="T14" fmla="*/ 0 60000 65536"/>
                <a:gd name="T15" fmla="*/ 0 w 992"/>
                <a:gd name="T16" fmla="*/ 0 h 280"/>
                <a:gd name="T17" fmla="*/ 992 w 992"/>
                <a:gd name="T18" fmla="*/ 280 h 280"/>
              </a:gdLst>
              <a:ahLst/>
              <a:cxnLst>
                <a:cxn ang="T10">
                  <a:pos x="T0" y="T1"/>
                </a:cxn>
                <a:cxn ang="T11">
                  <a:pos x="T2" y="T3"/>
                </a:cxn>
                <a:cxn ang="T12">
                  <a:pos x="T4" y="T5"/>
                </a:cxn>
                <a:cxn ang="T13">
                  <a:pos x="T6" y="T7"/>
                </a:cxn>
                <a:cxn ang="T14">
                  <a:pos x="T8" y="T9"/>
                </a:cxn>
              </a:cxnLst>
              <a:rect l="T15" t="T16" r="T17" b="T18"/>
              <a:pathLst>
                <a:path w="992" h="280">
                  <a:moveTo>
                    <a:pt x="0" y="0"/>
                  </a:moveTo>
                  <a:lnTo>
                    <a:pt x="992" y="240"/>
                  </a:lnTo>
                  <a:lnTo>
                    <a:pt x="936" y="280"/>
                  </a:lnTo>
                  <a:lnTo>
                    <a:pt x="16" y="56"/>
                  </a:lnTo>
                  <a:lnTo>
                    <a:pt x="0" y="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35865" name="Freeform 92"/>
            <p:cNvSpPr>
              <a:spLocks/>
            </p:cNvSpPr>
            <p:nvPr/>
          </p:nvSpPr>
          <p:spPr bwMode="auto">
            <a:xfrm>
              <a:off x="3429" y="2008"/>
              <a:ext cx="51" cy="375"/>
            </a:xfrm>
            <a:custGeom>
              <a:avLst/>
              <a:gdLst>
                <a:gd name="T0" fmla="*/ 0 w 136"/>
                <a:gd name="T1" fmla="*/ 0 h 1008"/>
                <a:gd name="T2" fmla="*/ 0 w 136"/>
                <a:gd name="T3" fmla="*/ 1 h 1008"/>
                <a:gd name="T4" fmla="*/ 0 w 136"/>
                <a:gd name="T5" fmla="*/ 1 h 1008"/>
                <a:gd name="T6" fmla="*/ 0 w 136"/>
                <a:gd name="T7" fmla="*/ 0 h 1008"/>
                <a:gd name="T8" fmla="*/ 0 w 136"/>
                <a:gd name="T9" fmla="*/ 0 h 1008"/>
                <a:gd name="T10" fmla="*/ 0 60000 65536"/>
                <a:gd name="T11" fmla="*/ 0 60000 65536"/>
                <a:gd name="T12" fmla="*/ 0 60000 65536"/>
                <a:gd name="T13" fmla="*/ 0 60000 65536"/>
                <a:gd name="T14" fmla="*/ 0 60000 65536"/>
                <a:gd name="T15" fmla="*/ 0 w 136"/>
                <a:gd name="T16" fmla="*/ 0 h 1008"/>
                <a:gd name="T17" fmla="*/ 136 w 136"/>
                <a:gd name="T18" fmla="*/ 1008 h 1008"/>
              </a:gdLst>
              <a:ahLst/>
              <a:cxnLst>
                <a:cxn ang="T10">
                  <a:pos x="T0" y="T1"/>
                </a:cxn>
                <a:cxn ang="T11">
                  <a:pos x="T2" y="T3"/>
                </a:cxn>
                <a:cxn ang="T12">
                  <a:pos x="T4" y="T5"/>
                </a:cxn>
                <a:cxn ang="T13">
                  <a:pos x="T6" y="T7"/>
                </a:cxn>
                <a:cxn ang="T14">
                  <a:pos x="T8" y="T9"/>
                </a:cxn>
              </a:cxnLst>
              <a:rect l="T15" t="T16" r="T17" b="T18"/>
              <a:pathLst>
                <a:path w="136" h="1008">
                  <a:moveTo>
                    <a:pt x="0" y="0"/>
                  </a:moveTo>
                  <a:lnTo>
                    <a:pt x="80" y="1008"/>
                  </a:lnTo>
                  <a:lnTo>
                    <a:pt x="136" y="920"/>
                  </a:lnTo>
                  <a:lnTo>
                    <a:pt x="56" y="48"/>
                  </a:lnTo>
                  <a:lnTo>
                    <a:pt x="0" y="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35866" name="Rectangle 93"/>
            <p:cNvSpPr>
              <a:spLocks noChangeArrowheads="1"/>
            </p:cNvSpPr>
            <p:nvPr/>
          </p:nvSpPr>
          <p:spPr bwMode="auto">
            <a:xfrm>
              <a:off x="2124" y="1610"/>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35867" name="Rectangle 94"/>
            <p:cNvSpPr>
              <a:spLocks noChangeArrowheads="1"/>
            </p:cNvSpPr>
            <p:nvPr/>
          </p:nvSpPr>
          <p:spPr bwMode="auto">
            <a:xfrm rot="5400000">
              <a:off x="306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35868" name="Rectangle 95"/>
            <p:cNvSpPr>
              <a:spLocks noChangeArrowheads="1"/>
            </p:cNvSpPr>
            <p:nvPr/>
          </p:nvSpPr>
          <p:spPr bwMode="auto">
            <a:xfrm rot="5400000">
              <a:off x="339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nvGrpSpPr>
            <p:cNvPr id="35869" name="Group 96"/>
            <p:cNvGrpSpPr>
              <a:grpSpLocks/>
            </p:cNvGrpSpPr>
            <p:nvPr/>
          </p:nvGrpSpPr>
          <p:grpSpPr bwMode="auto">
            <a:xfrm>
              <a:off x="2221" y="1871"/>
              <a:ext cx="518" cy="782"/>
              <a:chOff x="2400" y="1656"/>
              <a:chExt cx="752" cy="1136"/>
            </a:xfrm>
          </p:grpSpPr>
          <p:sp>
            <p:nvSpPr>
              <p:cNvPr id="35882" name="Freeform 97"/>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folHlink"/>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35883" name="Freeform 98"/>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35884" name="Freeform 99"/>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35885" name="Freeform 100"/>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35886" name="Freeform 101"/>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lIns="0" tIns="0" rIns="0" bIns="0" anchor="ctr">
                <a:spAutoFit/>
              </a:bodyPr>
              <a:lstStyle/>
              <a:p>
                <a:endParaRPr lang="en-US"/>
              </a:p>
            </p:txBody>
          </p:sp>
          <p:sp>
            <p:nvSpPr>
              <p:cNvPr id="35887" name="Line 102"/>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5888" name="Line 103"/>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35870" name="Group 104"/>
            <p:cNvGrpSpPr>
              <a:grpSpLocks/>
            </p:cNvGrpSpPr>
            <p:nvPr/>
          </p:nvGrpSpPr>
          <p:grpSpPr bwMode="auto">
            <a:xfrm rot="-6511945">
              <a:off x="2834" y="1842"/>
              <a:ext cx="518" cy="783"/>
              <a:chOff x="2400" y="1656"/>
              <a:chExt cx="752" cy="1136"/>
            </a:xfrm>
          </p:grpSpPr>
          <p:sp>
            <p:nvSpPr>
              <p:cNvPr id="35875" name="Freeform 105"/>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tx1"/>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35876" name="Freeform 106"/>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35877" name="Freeform 107"/>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35878" name="Freeform 108"/>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35879" name="Freeform 109"/>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35880" name="Line 110"/>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5881" name="Line 111"/>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35871" name="Freeform 112"/>
            <p:cNvSpPr>
              <a:spLocks/>
            </p:cNvSpPr>
            <p:nvPr/>
          </p:nvSpPr>
          <p:spPr bwMode="auto">
            <a:xfrm>
              <a:off x="2689" y="2097"/>
              <a:ext cx="62" cy="351"/>
            </a:xfrm>
            <a:custGeom>
              <a:avLst/>
              <a:gdLst>
                <a:gd name="T0" fmla="*/ 0 w 168"/>
                <a:gd name="T1" fmla="*/ 1 h 944"/>
                <a:gd name="T2" fmla="*/ 0 w 168"/>
                <a:gd name="T3" fmla="*/ 0 h 944"/>
                <a:gd name="T4" fmla="*/ 0 w 168"/>
                <a:gd name="T5" fmla="*/ 0 h 944"/>
                <a:gd name="T6" fmla="*/ 0 w 168"/>
                <a:gd name="T7" fmla="*/ 1 h 944"/>
                <a:gd name="T8" fmla="*/ 0 w 168"/>
                <a:gd name="T9" fmla="*/ 1 h 944"/>
                <a:gd name="T10" fmla="*/ 0 60000 65536"/>
                <a:gd name="T11" fmla="*/ 0 60000 65536"/>
                <a:gd name="T12" fmla="*/ 0 60000 65536"/>
                <a:gd name="T13" fmla="*/ 0 60000 65536"/>
                <a:gd name="T14" fmla="*/ 0 60000 65536"/>
                <a:gd name="T15" fmla="*/ 0 w 168"/>
                <a:gd name="T16" fmla="*/ 0 h 944"/>
                <a:gd name="T17" fmla="*/ 168 w 168"/>
                <a:gd name="T18" fmla="*/ 944 h 944"/>
              </a:gdLst>
              <a:ahLst/>
              <a:cxnLst>
                <a:cxn ang="T10">
                  <a:pos x="T0" y="T1"/>
                </a:cxn>
                <a:cxn ang="T11">
                  <a:pos x="T2" y="T3"/>
                </a:cxn>
                <a:cxn ang="T12">
                  <a:pos x="T4" y="T5"/>
                </a:cxn>
                <a:cxn ang="T13">
                  <a:pos x="T6" y="T7"/>
                </a:cxn>
                <a:cxn ang="T14">
                  <a:pos x="T8" y="T9"/>
                </a:cxn>
              </a:cxnLst>
              <a:rect l="T15" t="T16" r="T17" b="T18"/>
              <a:pathLst>
                <a:path w="168" h="944">
                  <a:moveTo>
                    <a:pt x="168" y="944"/>
                  </a:moveTo>
                  <a:lnTo>
                    <a:pt x="24" y="0"/>
                  </a:lnTo>
                  <a:lnTo>
                    <a:pt x="0" y="48"/>
                  </a:lnTo>
                  <a:lnTo>
                    <a:pt x="128" y="920"/>
                  </a:lnTo>
                  <a:lnTo>
                    <a:pt x="168" y="944"/>
                  </a:lnTo>
                  <a:close/>
                </a:path>
              </a:pathLst>
            </a:custGeom>
            <a:solidFill>
              <a:srgbClr val="B2B2B2"/>
            </a:solidFill>
            <a:ln w="12700" cap="flat" cmpd="sng">
              <a:solidFill>
                <a:schemeClr val="bg1"/>
              </a:solidFill>
              <a:prstDash val="solid"/>
              <a:round/>
              <a:headEnd/>
              <a:tailEnd/>
            </a:ln>
          </p:spPr>
          <p:txBody>
            <a:bodyPr lIns="0" tIns="0" rIns="0" bIns="0" anchor="ctr">
              <a:spAutoFit/>
            </a:bodyPr>
            <a:lstStyle/>
            <a:p>
              <a:endParaRPr lang="en-US"/>
            </a:p>
          </p:txBody>
        </p:sp>
        <p:sp>
          <p:nvSpPr>
            <p:cNvPr id="35872" name="Freeform 113"/>
            <p:cNvSpPr>
              <a:spLocks/>
            </p:cNvSpPr>
            <p:nvPr/>
          </p:nvSpPr>
          <p:spPr bwMode="auto">
            <a:xfrm>
              <a:off x="2382" y="1853"/>
              <a:ext cx="354" cy="78"/>
            </a:xfrm>
            <a:custGeom>
              <a:avLst/>
              <a:gdLst>
                <a:gd name="T0" fmla="*/ 0 w 952"/>
                <a:gd name="T1" fmla="*/ 0 h 208"/>
                <a:gd name="T2" fmla="*/ 0 w 952"/>
                <a:gd name="T3" fmla="*/ 0 h 208"/>
                <a:gd name="T4" fmla="*/ 1 w 952"/>
                <a:gd name="T5" fmla="*/ 0 h 208"/>
                <a:gd name="T6" fmla="*/ 1 w 952"/>
                <a:gd name="T7" fmla="*/ 0 h 208"/>
                <a:gd name="T8" fmla="*/ 0 w 952"/>
                <a:gd name="T9" fmla="*/ 0 h 208"/>
                <a:gd name="T10" fmla="*/ 0 60000 65536"/>
                <a:gd name="T11" fmla="*/ 0 60000 65536"/>
                <a:gd name="T12" fmla="*/ 0 60000 65536"/>
                <a:gd name="T13" fmla="*/ 0 60000 65536"/>
                <a:gd name="T14" fmla="*/ 0 60000 65536"/>
                <a:gd name="T15" fmla="*/ 0 w 952"/>
                <a:gd name="T16" fmla="*/ 0 h 208"/>
                <a:gd name="T17" fmla="*/ 952 w 952"/>
                <a:gd name="T18" fmla="*/ 208 h 208"/>
              </a:gdLst>
              <a:ahLst/>
              <a:cxnLst>
                <a:cxn ang="T10">
                  <a:pos x="T0" y="T1"/>
                </a:cxn>
                <a:cxn ang="T11">
                  <a:pos x="T2" y="T3"/>
                </a:cxn>
                <a:cxn ang="T12">
                  <a:pos x="T4" y="T5"/>
                </a:cxn>
                <a:cxn ang="T13">
                  <a:pos x="T6" y="T7"/>
                </a:cxn>
                <a:cxn ang="T14">
                  <a:pos x="T8" y="T9"/>
                </a:cxn>
              </a:cxnLst>
              <a:rect l="T15" t="T16" r="T17" b="T18"/>
              <a:pathLst>
                <a:path w="952" h="208">
                  <a:moveTo>
                    <a:pt x="0" y="40"/>
                  </a:moveTo>
                  <a:lnTo>
                    <a:pt x="88" y="0"/>
                  </a:lnTo>
                  <a:lnTo>
                    <a:pt x="936" y="160"/>
                  </a:lnTo>
                  <a:lnTo>
                    <a:pt x="952" y="208"/>
                  </a:lnTo>
                  <a:lnTo>
                    <a:pt x="0" y="4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35873" name="Rectangle 114"/>
            <p:cNvSpPr>
              <a:spLocks noChangeArrowheads="1"/>
            </p:cNvSpPr>
            <p:nvPr/>
          </p:nvSpPr>
          <p:spPr bwMode="auto">
            <a:xfrm>
              <a:off x="2124" y="2018"/>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35874" name="Rectangle 115"/>
            <p:cNvSpPr>
              <a:spLocks noChangeArrowheads="1"/>
            </p:cNvSpPr>
            <p:nvPr/>
          </p:nvSpPr>
          <p:spPr bwMode="auto">
            <a:xfrm>
              <a:off x="2124" y="2426"/>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grpSp>
        <p:nvGrpSpPr>
          <p:cNvPr id="20" name="Group 116"/>
          <p:cNvGrpSpPr>
            <a:grpSpLocks/>
          </p:cNvGrpSpPr>
          <p:nvPr/>
        </p:nvGrpSpPr>
        <p:grpSpPr bwMode="auto">
          <a:xfrm>
            <a:off x="555625" y="1325563"/>
            <a:ext cx="3946525" cy="1212850"/>
            <a:chOff x="350" y="835"/>
            <a:chExt cx="2486" cy="764"/>
          </a:xfrm>
        </p:grpSpPr>
        <p:sp>
          <p:nvSpPr>
            <p:cNvPr id="35850" name="Rectangle 117"/>
            <p:cNvSpPr>
              <a:spLocks noChangeArrowheads="1"/>
            </p:cNvSpPr>
            <p:nvPr/>
          </p:nvSpPr>
          <p:spPr bwMode="auto">
            <a:xfrm rot="1010832">
              <a:off x="1970" y="1306"/>
              <a:ext cx="815" cy="293"/>
            </a:xfrm>
            <a:prstGeom prst="rect">
              <a:avLst/>
            </a:prstGeom>
            <a:solidFill>
              <a:srgbClr val="009900"/>
            </a:solidFill>
            <a:ln w="12700" algn="ctr">
              <a:solidFill>
                <a:schemeClr val="bg1"/>
              </a:solidFill>
              <a:miter lim="800000"/>
              <a:headEnd/>
              <a:tailEnd/>
            </a:ln>
          </p:spPr>
          <p:txBody>
            <a:bodyPr wrap="none" lIns="0" tIns="0" rIns="0" bIns="0" anchor="ctr">
              <a:spAutoFit/>
            </a:bodyPr>
            <a:lstStyle/>
            <a:p>
              <a:endParaRPr lang="en-US"/>
            </a:p>
          </p:txBody>
        </p:sp>
        <p:grpSp>
          <p:nvGrpSpPr>
            <p:cNvPr id="35851" name="Group 118"/>
            <p:cNvGrpSpPr>
              <a:grpSpLocks/>
            </p:cNvGrpSpPr>
            <p:nvPr/>
          </p:nvGrpSpPr>
          <p:grpSpPr bwMode="auto">
            <a:xfrm>
              <a:off x="350" y="835"/>
              <a:ext cx="965" cy="705"/>
              <a:chOff x="357" y="835"/>
              <a:chExt cx="965" cy="705"/>
            </a:xfrm>
          </p:grpSpPr>
          <p:sp>
            <p:nvSpPr>
              <p:cNvPr id="35854" name="Rectangle 119"/>
              <p:cNvSpPr>
                <a:spLocks noChangeArrowheads="1"/>
              </p:cNvSpPr>
              <p:nvPr/>
            </p:nvSpPr>
            <p:spPr bwMode="auto">
              <a:xfrm>
                <a:off x="366" y="835"/>
                <a:ext cx="952" cy="705"/>
              </a:xfrm>
              <a:prstGeom prst="rect">
                <a:avLst/>
              </a:prstGeom>
              <a:solidFill>
                <a:srgbClr val="00CC00">
                  <a:alpha val="50195"/>
                </a:srgbClr>
              </a:solidFill>
              <a:ln w="28575" algn="ctr">
                <a:solidFill>
                  <a:schemeClr val="bg1"/>
                </a:solidFill>
                <a:miter lim="800000"/>
                <a:headEnd/>
                <a:tailEnd/>
              </a:ln>
            </p:spPr>
            <p:txBody>
              <a:bodyPr lIns="0" tIns="0" rIns="0" bIns="0" anchor="ctr">
                <a:spAutoFit/>
              </a:bodyPr>
              <a:lstStyle/>
              <a:p>
                <a:endParaRPr lang="en-US"/>
              </a:p>
            </p:txBody>
          </p:sp>
          <p:sp>
            <p:nvSpPr>
              <p:cNvPr id="35855" name="Text Box 120"/>
              <p:cNvSpPr txBox="1">
                <a:spLocks noChangeArrowheads="1"/>
              </p:cNvSpPr>
              <p:nvPr/>
            </p:nvSpPr>
            <p:spPr bwMode="auto">
              <a:xfrm>
                <a:off x="357" y="977"/>
                <a:ext cx="965" cy="4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200" b="1"/>
                  <a:t>Segment</a:t>
                </a:r>
                <a:br>
                  <a:rPr lang="en-US" sz="2200" b="1"/>
                </a:br>
                <a:r>
                  <a:rPr lang="en-US" sz="2200" b="1"/>
                  <a:t>claim</a:t>
                </a:r>
              </a:p>
            </p:txBody>
          </p:sp>
        </p:grpSp>
        <p:sp>
          <p:nvSpPr>
            <p:cNvPr id="35852" name="Line 121"/>
            <p:cNvSpPr>
              <a:spLocks noChangeShapeType="1"/>
            </p:cNvSpPr>
            <p:nvPr/>
          </p:nvSpPr>
          <p:spPr bwMode="auto">
            <a:xfrm>
              <a:off x="1320" y="1382"/>
              <a:ext cx="638" cy="0"/>
            </a:xfrm>
            <a:prstGeom prst="line">
              <a:avLst/>
            </a:prstGeom>
            <a:noFill/>
            <a:ln w="28575">
              <a:solidFill>
                <a:srgbClr val="00CC00"/>
              </a:solidFill>
              <a:prstDash val="dash"/>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5853" name="Text Box 122"/>
            <p:cNvSpPr txBox="1">
              <a:spLocks noChangeArrowheads="1"/>
            </p:cNvSpPr>
            <p:nvPr/>
          </p:nvSpPr>
          <p:spPr bwMode="auto">
            <a:xfrm rot="1010832">
              <a:off x="1940" y="1306"/>
              <a:ext cx="89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400" b="1">
                  <a:solidFill>
                    <a:schemeClr val="tx1"/>
                  </a:solidFill>
                  <a:latin typeface="Comic Sans MS" pitchFamily="66" charset="0"/>
                </a:rPr>
                <a:t>easy</a:t>
              </a:r>
            </a:p>
          </p:txBody>
        </p:sp>
      </p:grpSp>
    </p:spTree>
    <p:extLst>
      <p:ext uri="{BB962C8B-B14F-4D97-AF65-F5344CB8AC3E}">
        <p14:creationId xmlns:p14="http://schemas.microsoft.com/office/powerpoint/2010/main" val="205445517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up)">
                                      <p:cBhvr>
                                        <p:cTn id="7" dur="500"/>
                                        <p:tgtEl>
                                          <p:spTgt spid="2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up)">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up)">
                                      <p:cBhvr>
                                        <p:cTn id="17" dur="500"/>
                                        <p:tgtEl>
                                          <p:spTgt spid="7"/>
                                        </p:tgtEl>
                                      </p:cBhvr>
                                    </p:animEffect>
                                  </p:childTnLst>
                                </p:cTn>
                              </p:par>
                            </p:childTnLst>
                          </p:cTn>
                        </p:par>
                        <p:par>
                          <p:cTn id="18" fill="hold" nodeType="afterGroup">
                            <p:stCondLst>
                              <p:cond delay="500"/>
                            </p:stCondLst>
                            <p:childTnLst>
                              <p:par>
                                <p:cTn id="19" presetID="17" presetClass="entr" presetSubtype="10" fill="hold" nodeType="afterEffect">
                                  <p:stCondLst>
                                    <p:cond delay="0"/>
                                  </p:stCondLst>
                                  <p:childTnLst>
                                    <p:set>
                                      <p:cBhvr>
                                        <p:cTn id="20" dur="1" fill="hold">
                                          <p:stCondLst>
                                            <p:cond delay="0"/>
                                          </p:stCondLst>
                                        </p:cTn>
                                        <p:tgtEl>
                                          <p:spTgt spid="16"/>
                                        </p:tgtEl>
                                        <p:attrNameLst>
                                          <p:attrName>style.visibility</p:attrName>
                                        </p:attrNameLst>
                                      </p:cBhvr>
                                      <p:to>
                                        <p:strVal val="visible"/>
                                      </p:to>
                                    </p:set>
                                    <p:anim calcmode="lin" valueType="num">
                                      <p:cBhvr>
                                        <p:cTn id="21" dur="500" fill="hold"/>
                                        <p:tgtEl>
                                          <p:spTgt spid="16"/>
                                        </p:tgtEl>
                                        <p:attrNameLst>
                                          <p:attrName>ppt_w</p:attrName>
                                        </p:attrNameLst>
                                      </p:cBhvr>
                                      <p:tavLst>
                                        <p:tav tm="0">
                                          <p:val>
                                            <p:fltVal val="0"/>
                                          </p:val>
                                        </p:tav>
                                        <p:tav tm="100000">
                                          <p:val>
                                            <p:strVal val="#ppt_w"/>
                                          </p:val>
                                        </p:tav>
                                      </p:tavLst>
                                    </p:anim>
                                    <p:anim calcmode="lin" valueType="num">
                                      <p:cBhvr>
                                        <p:cTn id="22" dur="500" fill="hold"/>
                                        <p:tgtEl>
                                          <p:spTgt spid="1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smtClean="0"/>
              <a:t>Lesson outline</a:t>
            </a:r>
          </a:p>
        </p:txBody>
      </p:sp>
      <p:sp>
        <p:nvSpPr>
          <p:cNvPr id="6147" name="Rectangle 3"/>
          <p:cNvSpPr>
            <a:spLocks noGrp="1" noChangeArrowheads="1"/>
          </p:cNvSpPr>
          <p:nvPr>
            <p:ph idx="1"/>
          </p:nvPr>
        </p:nvSpPr>
        <p:spPr/>
        <p:txBody>
          <a:bodyPr/>
          <a:lstStyle/>
          <a:p>
            <a:pPr>
              <a:lnSpc>
                <a:spcPct val="150000"/>
              </a:lnSpc>
              <a:buFont typeface="Arial" charset="0"/>
              <a:buChar char="•"/>
            </a:pPr>
            <a:r>
              <a:rPr lang="en-US" sz="2800" dirty="0">
                <a:solidFill>
                  <a:srgbClr val="C0C0C0"/>
                </a:solidFill>
              </a:rPr>
              <a:t>Claims processing - business perspective</a:t>
            </a:r>
          </a:p>
          <a:p>
            <a:pPr>
              <a:lnSpc>
                <a:spcPct val="150000"/>
              </a:lnSpc>
              <a:buFont typeface="Arial" charset="0"/>
              <a:buChar char="•"/>
            </a:pPr>
            <a:r>
              <a:rPr lang="en-US" sz="2800" dirty="0">
                <a:solidFill>
                  <a:srgbClr val="C0C0C0"/>
                </a:solidFill>
              </a:rPr>
              <a:t>Claims processing - functional perspective</a:t>
            </a:r>
          </a:p>
          <a:p>
            <a:pPr>
              <a:lnSpc>
                <a:spcPct val="150000"/>
              </a:lnSpc>
              <a:buFont typeface="Arial" charset="0"/>
              <a:buChar char="•"/>
            </a:pPr>
            <a:r>
              <a:rPr lang="en-US" sz="2800" dirty="0">
                <a:solidFill>
                  <a:srgbClr val="C0C0C0"/>
                </a:solidFill>
              </a:rPr>
              <a:t>The claim intake process</a:t>
            </a:r>
          </a:p>
          <a:p>
            <a:pPr>
              <a:lnSpc>
                <a:spcPct val="150000"/>
              </a:lnSpc>
              <a:buFont typeface="Arial" charset="0"/>
              <a:buChar char="•"/>
            </a:pPr>
            <a:r>
              <a:rPr lang="en-US" sz="2800" dirty="0">
                <a:solidFill>
                  <a:srgbClr val="C0C0C0"/>
                </a:solidFill>
              </a:rPr>
              <a:t>Automated claim setup</a:t>
            </a:r>
          </a:p>
          <a:p>
            <a:pPr>
              <a:lnSpc>
                <a:spcPct val="150000"/>
              </a:lnSpc>
              <a:buFont typeface="Arial" charset="0"/>
              <a:buChar char="•"/>
            </a:pPr>
            <a:r>
              <a:rPr lang="en-US" sz="2800" dirty="0"/>
              <a:t>New claim validation</a:t>
            </a:r>
          </a:p>
        </p:txBody>
      </p:sp>
    </p:spTree>
    <p:extLst>
      <p:ext uri="{BB962C8B-B14F-4D97-AF65-F5344CB8AC3E}">
        <p14:creationId xmlns:p14="http://schemas.microsoft.com/office/powerpoint/2010/main" val="2979945891"/>
      </p:ext>
    </p:extLst>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7890" name="Group 2"/>
          <p:cNvGrpSpPr>
            <a:grpSpLocks/>
          </p:cNvGrpSpPr>
          <p:nvPr/>
        </p:nvGrpSpPr>
        <p:grpSpPr bwMode="auto">
          <a:xfrm>
            <a:off x="439738" y="4873625"/>
            <a:ext cx="2516187" cy="1119188"/>
            <a:chOff x="249" y="3010"/>
            <a:chExt cx="1585" cy="705"/>
          </a:xfrm>
        </p:grpSpPr>
        <p:sp>
          <p:nvSpPr>
            <p:cNvPr id="37918" name="Rectangle 3"/>
            <p:cNvSpPr>
              <a:spLocks noChangeArrowheads="1"/>
            </p:cNvSpPr>
            <p:nvPr/>
          </p:nvSpPr>
          <p:spPr bwMode="auto">
            <a:xfrm>
              <a:off x="249" y="3010"/>
              <a:ext cx="1585" cy="705"/>
            </a:xfrm>
            <a:prstGeom prst="rect">
              <a:avLst/>
            </a:prstGeom>
            <a:solidFill>
              <a:srgbClr val="FFFFFF"/>
            </a:solidFill>
            <a:ln w="28575" algn="ctr">
              <a:solidFill>
                <a:schemeClr val="bg1"/>
              </a:solidFill>
              <a:miter lim="800000"/>
              <a:headEnd/>
              <a:tailEnd/>
            </a:ln>
          </p:spPr>
          <p:txBody>
            <a:bodyPr lIns="0" tIns="0" rIns="0" bIns="0" anchor="ctr">
              <a:spAutoFit/>
            </a:bodyPr>
            <a:lstStyle/>
            <a:p>
              <a:endParaRPr lang="en-US"/>
            </a:p>
          </p:txBody>
        </p:sp>
        <p:sp>
          <p:nvSpPr>
            <p:cNvPr id="37919" name="Text Box 4"/>
            <p:cNvSpPr txBox="1">
              <a:spLocks noChangeArrowheads="1"/>
            </p:cNvSpPr>
            <p:nvPr/>
          </p:nvSpPr>
          <p:spPr bwMode="auto">
            <a:xfrm>
              <a:off x="307" y="3046"/>
              <a:ext cx="1468" cy="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200" b="1"/>
                <a:t>Claim is entered in external</a:t>
              </a:r>
              <a:br>
                <a:rPr lang="en-US" sz="2200" b="1"/>
              </a:br>
              <a:r>
                <a:rPr lang="en-US" sz="2200" b="1"/>
                <a:t>FNOL application</a:t>
              </a:r>
            </a:p>
          </p:txBody>
        </p:sp>
      </p:grpSp>
      <p:sp>
        <p:nvSpPr>
          <p:cNvPr id="37891" name="Rectangle 5"/>
          <p:cNvSpPr>
            <a:spLocks noChangeArrowheads="1"/>
          </p:cNvSpPr>
          <p:nvPr/>
        </p:nvSpPr>
        <p:spPr bwMode="auto">
          <a:xfrm>
            <a:off x="1622425" y="2843213"/>
            <a:ext cx="5299075" cy="1343025"/>
          </a:xfrm>
          <a:prstGeom prst="rect">
            <a:avLst/>
          </a:prstGeom>
          <a:noFill/>
          <a:ln w="28575" algn="ctr">
            <a:solidFill>
              <a:schemeClr val="bg1"/>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grpSp>
        <p:nvGrpSpPr>
          <p:cNvPr id="37892" name="Group 6"/>
          <p:cNvGrpSpPr>
            <a:grpSpLocks/>
          </p:cNvGrpSpPr>
          <p:nvPr/>
        </p:nvGrpSpPr>
        <p:grpSpPr bwMode="auto">
          <a:xfrm>
            <a:off x="1752600" y="2933700"/>
            <a:ext cx="1531938" cy="1119188"/>
            <a:chOff x="2336" y="1536"/>
            <a:chExt cx="965" cy="705"/>
          </a:xfrm>
        </p:grpSpPr>
        <p:sp>
          <p:nvSpPr>
            <p:cNvPr id="37916" name="Rectangle 7"/>
            <p:cNvSpPr>
              <a:spLocks noChangeArrowheads="1"/>
            </p:cNvSpPr>
            <p:nvPr/>
          </p:nvSpPr>
          <p:spPr bwMode="auto">
            <a:xfrm>
              <a:off x="2342" y="1536"/>
              <a:ext cx="952" cy="705"/>
            </a:xfrm>
            <a:prstGeom prst="rect">
              <a:avLst/>
            </a:prstGeom>
            <a:solidFill>
              <a:srgbClr val="FFFFFF"/>
            </a:solidFill>
            <a:ln w="28575" algn="ctr">
              <a:solidFill>
                <a:schemeClr val="bg1"/>
              </a:solidFill>
              <a:miter lim="800000"/>
              <a:headEnd/>
              <a:tailEnd/>
            </a:ln>
          </p:spPr>
          <p:txBody>
            <a:bodyPr lIns="0" tIns="0" rIns="0" bIns="0" anchor="ctr">
              <a:spAutoFit/>
            </a:bodyPr>
            <a:lstStyle/>
            <a:p>
              <a:endParaRPr lang="en-US"/>
            </a:p>
          </p:txBody>
        </p:sp>
        <p:sp>
          <p:nvSpPr>
            <p:cNvPr id="37917" name="Text Box 8"/>
            <p:cNvSpPr txBox="1">
              <a:spLocks noChangeArrowheads="1"/>
            </p:cNvSpPr>
            <p:nvPr/>
          </p:nvSpPr>
          <p:spPr bwMode="auto">
            <a:xfrm>
              <a:off x="2336" y="1677"/>
              <a:ext cx="965" cy="4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200" b="1"/>
                <a:t>Segment</a:t>
              </a:r>
              <a:br>
                <a:rPr lang="en-US" sz="2200" b="1"/>
              </a:br>
              <a:r>
                <a:rPr lang="en-US" sz="2200" b="1"/>
                <a:t>claim</a:t>
              </a:r>
            </a:p>
          </p:txBody>
        </p:sp>
      </p:grpSp>
      <p:grpSp>
        <p:nvGrpSpPr>
          <p:cNvPr id="37893" name="Group 9"/>
          <p:cNvGrpSpPr>
            <a:grpSpLocks/>
          </p:cNvGrpSpPr>
          <p:nvPr/>
        </p:nvGrpSpPr>
        <p:grpSpPr bwMode="auto">
          <a:xfrm>
            <a:off x="3536950" y="2938463"/>
            <a:ext cx="1531938" cy="1119187"/>
            <a:chOff x="3460" y="1539"/>
            <a:chExt cx="965" cy="705"/>
          </a:xfrm>
        </p:grpSpPr>
        <p:sp>
          <p:nvSpPr>
            <p:cNvPr id="37914" name="Rectangle 10"/>
            <p:cNvSpPr>
              <a:spLocks noChangeArrowheads="1"/>
            </p:cNvSpPr>
            <p:nvPr/>
          </p:nvSpPr>
          <p:spPr bwMode="auto">
            <a:xfrm>
              <a:off x="3466" y="1539"/>
              <a:ext cx="952" cy="705"/>
            </a:xfrm>
            <a:prstGeom prst="rect">
              <a:avLst/>
            </a:prstGeom>
            <a:solidFill>
              <a:srgbClr val="FFFFFF"/>
            </a:solidFill>
            <a:ln w="28575" algn="ctr">
              <a:solidFill>
                <a:schemeClr val="bg1"/>
              </a:solidFill>
              <a:miter lim="800000"/>
              <a:headEnd/>
              <a:tailEnd/>
            </a:ln>
          </p:spPr>
          <p:txBody>
            <a:bodyPr lIns="0" tIns="0" rIns="0" bIns="0" anchor="ctr">
              <a:spAutoFit/>
            </a:bodyPr>
            <a:lstStyle/>
            <a:p>
              <a:endParaRPr lang="en-US"/>
            </a:p>
          </p:txBody>
        </p:sp>
        <p:sp>
          <p:nvSpPr>
            <p:cNvPr id="37915" name="Text Box 11"/>
            <p:cNvSpPr txBox="1">
              <a:spLocks noChangeArrowheads="1"/>
            </p:cNvSpPr>
            <p:nvPr/>
          </p:nvSpPr>
          <p:spPr bwMode="auto">
            <a:xfrm>
              <a:off x="3460" y="1677"/>
              <a:ext cx="965" cy="4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200" b="1"/>
                <a:t>Assign</a:t>
              </a:r>
              <a:br>
                <a:rPr lang="en-US" sz="2200" b="1"/>
              </a:br>
              <a:r>
                <a:rPr lang="en-US" sz="2200" b="1"/>
                <a:t>claim</a:t>
              </a:r>
            </a:p>
          </p:txBody>
        </p:sp>
      </p:grpSp>
      <p:grpSp>
        <p:nvGrpSpPr>
          <p:cNvPr id="37894" name="Group 12"/>
          <p:cNvGrpSpPr>
            <a:grpSpLocks/>
          </p:cNvGrpSpPr>
          <p:nvPr/>
        </p:nvGrpSpPr>
        <p:grpSpPr bwMode="auto">
          <a:xfrm>
            <a:off x="5322888" y="2941638"/>
            <a:ext cx="1531937" cy="1119187"/>
            <a:chOff x="2007" y="3322"/>
            <a:chExt cx="965" cy="705"/>
          </a:xfrm>
        </p:grpSpPr>
        <p:sp>
          <p:nvSpPr>
            <p:cNvPr id="37912" name="Rectangle 13"/>
            <p:cNvSpPr>
              <a:spLocks noChangeArrowheads="1"/>
            </p:cNvSpPr>
            <p:nvPr/>
          </p:nvSpPr>
          <p:spPr bwMode="auto">
            <a:xfrm>
              <a:off x="2013" y="3322"/>
              <a:ext cx="952" cy="705"/>
            </a:xfrm>
            <a:prstGeom prst="rect">
              <a:avLst/>
            </a:prstGeom>
            <a:solidFill>
              <a:srgbClr val="FFFFFF"/>
            </a:solidFill>
            <a:ln w="28575" algn="ctr">
              <a:solidFill>
                <a:schemeClr val="bg1"/>
              </a:solidFill>
              <a:miter lim="800000"/>
              <a:headEnd/>
              <a:tailEnd/>
            </a:ln>
          </p:spPr>
          <p:txBody>
            <a:bodyPr lIns="0" tIns="0" rIns="0" bIns="0" anchor="ctr">
              <a:spAutoFit/>
            </a:bodyPr>
            <a:lstStyle/>
            <a:p>
              <a:endParaRPr lang="en-US"/>
            </a:p>
          </p:txBody>
        </p:sp>
        <p:sp>
          <p:nvSpPr>
            <p:cNvPr id="37913" name="Text Box 14"/>
            <p:cNvSpPr txBox="1">
              <a:spLocks noChangeArrowheads="1"/>
            </p:cNvSpPr>
            <p:nvPr/>
          </p:nvSpPr>
          <p:spPr bwMode="auto">
            <a:xfrm>
              <a:off x="2007" y="3358"/>
              <a:ext cx="965" cy="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200" b="1"/>
                <a:t>Create and assign activities</a:t>
              </a:r>
            </a:p>
          </p:txBody>
        </p:sp>
      </p:grpSp>
      <p:sp>
        <p:nvSpPr>
          <p:cNvPr id="37895" name="Rectangle 15"/>
          <p:cNvSpPr>
            <a:spLocks noGrp="1" noChangeArrowheads="1"/>
          </p:cNvSpPr>
          <p:nvPr>
            <p:ph type="title"/>
          </p:nvPr>
        </p:nvSpPr>
        <p:spPr/>
        <p:txBody>
          <a:bodyPr/>
          <a:lstStyle/>
          <a:p>
            <a:pPr eaLnBrk="1" hangingPunct="1"/>
            <a:r>
              <a:rPr lang="en-US" smtClean="0"/>
              <a:t>The intake process: claim validation</a:t>
            </a:r>
          </a:p>
        </p:txBody>
      </p:sp>
      <p:sp>
        <p:nvSpPr>
          <p:cNvPr id="37896" name="Text Box 16"/>
          <p:cNvSpPr txBox="1">
            <a:spLocks noChangeArrowheads="1"/>
          </p:cNvSpPr>
          <p:nvPr/>
        </p:nvSpPr>
        <p:spPr bwMode="auto">
          <a:xfrm>
            <a:off x="2271713" y="2455863"/>
            <a:ext cx="399256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400" b="1"/>
              <a:t>Automated Claim Setup</a:t>
            </a:r>
          </a:p>
        </p:txBody>
      </p:sp>
      <p:sp>
        <p:nvSpPr>
          <p:cNvPr id="37897" name="Line 17"/>
          <p:cNvSpPr>
            <a:spLocks noChangeShapeType="1"/>
          </p:cNvSpPr>
          <p:nvPr/>
        </p:nvSpPr>
        <p:spPr bwMode="auto">
          <a:xfrm>
            <a:off x="695325" y="2151063"/>
            <a:ext cx="0" cy="1004887"/>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7898" name="Line 18"/>
          <p:cNvSpPr>
            <a:spLocks noChangeShapeType="1"/>
          </p:cNvSpPr>
          <p:nvPr/>
        </p:nvSpPr>
        <p:spPr bwMode="auto">
          <a:xfrm flipV="1">
            <a:off x="688975" y="3141663"/>
            <a:ext cx="957263" cy="0"/>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7899" name="Line 19"/>
          <p:cNvSpPr>
            <a:spLocks noChangeShapeType="1"/>
          </p:cNvSpPr>
          <p:nvPr/>
        </p:nvSpPr>
        <p:spPr bwMode="auto">
          <a:xfrm>
            <a:off x="3255963" y="3525838"/>
            <a:ext cx="280987" cy="0"/>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7900" name="Line 20"/>
          <p:cNvSpPr>
            <a:spLocks noChangeShapeType="1"/>
          </p:cNvSpPr>
          <p:nvPr/>
        </p:nvSpPr>
        <p:spPr bwMode="auto">
          <a:xfrm>
            <a:off x="5068888" y="3525838"/>
            <a:ext cx="280987" cy="0"/>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7901" name="Rectangle 21"/>
          <p:cNvSpPr>
            <a:spLocks noChangeArrowheads="1"/>
          </p:cNvSpPr>
          <p:nvPr/>
        </p:nvSpPr>
        <p:spPr bwMode="auto">
          <a:xfrm>
            <a:off x="7373938" y="2955925"/>
            <a:ext cx="1511300" cy="1119188"/>
          </a:xfrm>
          <a:prstGeom prst="rect">
            <a:avLst/>
          </a:prstGeom>
          <a:solidFill>
            <a:srgbClr val="FFFFFF"/>
          </a:solidFill>
          <a:ln w="28575" algn="ctr">
            <a:solidFill>
              <a:srgbClr val="FF0000"/>
            </a:solidFill>
            <a:miter lim="800000"/>
            <a:headEnd/>
            <a:tailEnd/>
          </a:ln>
        </p:spPr>
        <p:txBody>
          <a:bodyPr lIns="0" tIns="0" rIns="0" bIns="0" anchor="ctr">
            <a:spAutoFit/>
          </a:bodyPr>
          <a:lstStyle/>
          <a:p>
            <a:endParaRPr lang="en-US"/>
          </a:p>
        </p:txBody>
      </p:sp>
      <p:sp>
        <p:nvSpPr>
          <p:cNvPr id="37902" name="Text Box 22"/>
          <p:cNvSpPr txBox="1">
            <a:spLocks noChangeArrowheads="1"/>
          </p:cNvSpPr>
          <p:nvPr/>
        </p:nvSpPr>
        <p:spPr bwMode="auto">
          <a:xfrm>
            <a:off x="7364413" y="3175000"/>
            <a:ext cx="1531937" cy="66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200" b="1">
                <a:solidFill>
                  <a:srgbClr val="FF0000"/>
                </a:solidFill>
              </a:rPr>
              <a:t>Validate</a:t>
            </a:r>
            <a:br>
              <a:rPr lang="en-US" sz="2200" b="1">
                <a:solidFill>
                  <a:srgbClr val="FF0000"/>
                </a:solidFill>
              </a:rPr>
            </a:br>
            <a:r>
              <a:rPr lang="en-US" sz="2200" b="1">
                <a:solidFill>
                  <a:srgbClr val="FF0000"/>
                </a:solidFill>
              </a:rPr>
              <a:t>claim</a:t>
            </a:r>
          </a:p>
        </p:txBody>
      </p:sp>
      <p:sp>
        <p:nvSpPr>
          <p:cNvPr id="37903" name="Line 25"/>
          <p:cNvSpPr>
            <a:spLocks noChangeShapeType="1"/>
          </p:cNvSpPr>
          <p:nvPr/>
        </p:nvSpPr>
        <p:spPr bwMode="auto">
          <a:xfrm>
            <a:off x="6940550" y="3536950"/>
            <a:ext cx="433388" cy="0"/>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37904" name="Group 26"/>
          <p:cNvGrpSpPr>
            <a:grpSpLocks/>
          </p:cNvGrpSpPr>
          <p:nvPr/>
        </p:nvGrpSpPr>
        <p:grpSpPr bwMode="auto">
          <a:xfrm>
            <a:off x="503238" y="1030288"/>
            <a:ext cx="2516187" cy="1119187"/>
            <a:chOff x="249" y="3010"/>
            <a:chExt cx="1585" cy="705"/>
          </a:xfrm>
        </p:grpSpPr>
        <p:sp>
          <p:nvSpPr>
            <p:cNvPr id="37910" name="Rectangle 27"/>
            <p:cNvSpPr>
              <a:spLocks noChangeArrowheads="1"/>
            </p:cNvSpPr>
            <p:nvPr/>
          </p:nvSpPr>
          <p:spPr bwMode="auto">
            <a:xfrm>
              <a:off x="249" y="3010"/>
              <a:ext cx="1585" cy="705"/>
            </a:xfrm>
            <a:prstGeom prst="rect">
              <a:avLst/>
            </a:prstGeom>
            <a:solidFill>
              <a:srgbClr val="FFFFFF"/>
            </a:solidFill>
            <a:ln w="28575" algn="ctr">
              <a:solidFill>
                <a:schemeClr val="bg1"/>
              </a:solidFill>
              <a:miter lim="800000"/>
              <a:headEnd/>
              <a:tailEnd/>
            </a:ln>
          </p:spPr>
          <p:txBody>
            <a:bodyPr lIns="0" tIns="0" rIns="0" bIns="0" anchor="ctr">
              <a:spAutoFit/>
            </a:bodyPr>
            <a:lstStyle/>
            <a:p>
              <a:endParaRPr lang="en-US"/>
            </a:p>
          </p:txBody>
        </p:sp>
        <p:sp>
          <p:nvSpPr>
            <p:cNvPr id="37911" name="Text Box 28"/>
            <p:cNvSpPr txBox="1">
              <a:spLocks noChangeArrowheads="1"/>
            </p:cNvSpPr>
            <p:nvPr/>
          </p:nvSpPr>
          <p:spPr bwMode="auto">
            <a:xfrm>
              <a:off x="307" y="3046"/>
              <a:ext cx="1468" cy="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200" b="1"/>
                <a:t>Claim is entered in New Claim Wizard</a:t>
              </a:r>
            </a:p>
          </p:txBody>
        </p:sp>
      </p:grpSp>
      <p:grpSp>
        <p:nvGrpSpPr>
          <p:cNvPr id="37905" name="Group 29"/>
          <p:cNvGrpSpPr>
            <a:grpSpLocks/>
          </p:cNvGrpSpPr>
          <p:nvPr/>
        </p:nvGrpSpPr>
        <p:grpSpPr bwMode="auto">
          <a:xfrm flipV="1">
            <a:off x="673100" y="3854450"/>
            <a:ext cx="957263" cy="1004888"/>
            <a:chOff x="502" y="1391"/>
            <a:chExt cx="603" cy="633"/>
          </a:xfrm>
        </p:grpSpPr>
        <p:sp>
          <p:nvSpPr>
            <p:cNvPr id="37908" name="Line 30"/>
            <p:cNvSpPr>
              <a:spLocks noChangeShapeType="1"/>
            </p:cNvSpPr>
            <p:nvPr/>
          </p:nvSpPr>
          <p:spPr bwMode="auto">
            <a:xfrm>
              <a:off x="506" y="1391"/>
              <a:ext cx="0" cy="633"/>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7909" name="Line 31"/>
            <p:cNvSpPr>
              <a:spLocks noChangeShapeType="1"/>
            </p:cNvSpPr>
            <p:nvPr/>
          </p:nvSpPr>
          <p:spPr bwMode="auto">
            <a:xfrm flipV="1">
              <a:off x="502" y="2015"/>
              <a:ext cx="603" cy="0"/>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sp>
        <p:nvSpPr>
          <p:cNvPr id="37906" name="Text Box 13"/>
          <p:cNvSpPr txBox="1">
            <a:spLocks noChangeArrowheads="1"/>
          </p:cNvSpPr>
          <p:nvPr/>
        </p:nvSpPr>
        <p:spPr bwMode="auto">
          <a:xfrm>
            <a:off x="249238" y="3521075"/>
            <a:ext cx="979487"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2200" b="1"/>
              <a:t>import</a:t>
            </a:r>
          </a:p>
        </p:txBody>
      </p:sp>
      <p:pic>
        <p:nvPicPr>
          <p:cNvPr id="3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3238" y="2303462"/>
            <a:ext cx="921841" cy="517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13878414"/>
      </p:ext>
    </p:extLst>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r>
              <a:rPr lang="en-US" smtClean="0"/>
              <a:t>Ensuring completeness of new claim</a:t>
            </a:r>
          </a:p>
        </p:txBody>
      </p:sp>
      <p:sp>
        <p:nvSpPr>
          <p:cNvPr id="38915" name="Rectangle 3"/>
          <p:cNvSpPr>
            <a:spLocks noGrp="1" noChangeArrowheads="1"/>
          </p:cNvSpPr>
          <p:nvPr>
            <p:ph idx="1"/>
          </p:nvPr>
        </p:nvSpPr>
        <p:spPr>
          <a:xfrm>
            <a:off x="306388" y="1819275"/>
            <a:ext cx="2547937" cy="4570413"/>
          </a:xfrm>
        </p:spPr>
        <p:txBody>
          <a:bodyPr/>
          <a:lstStyle/>
          <a:p>
            <a:pPr>
              <a:buFont typeface="Arial" charset="0"/>
              <a:buChar char="•"/>
            </a:pPr>
            <a:r>
              <a:rPr lang="en-US" smtClean="0"/>
              <a:t>ClaimCenter validation levels measure claim maturity</a:t>
            </a:r>
          </a:p>
          <a:p>
            <a:pPr lvl="1"/>
            <a:r>
              <a:rPr lang="en-US" smtClean="0"/>
              <a:t>Also used at end of intake to ensure claim is complete enough to begin adjudication</a:t>
            </a:r>
          </a:p>
        </p:txBody>
      </p:sp>
      <p:sp>
        <p:nvSpPr>
          <p:cNvPr id="38916" name="Text Box 4"/>
          <p:cNvSpPr txBox="1">
            <a:spLocks noChangeArrowheads="1"/>
          </p:cNvSpPr>
          <p:nvPr/>
        </p:nvSpPr>
        <p:spPr bwMode="auto">
          <a:xfrm>
            <a:off x="3065463" y="966788"/>
            <a:ext cx="1662112"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000" b="1"/>
              <a:t>Load</a:t>
            </a:r>
            <a:br>
              <a:rPr lang="en-US" sz="2000" b="1"/>
            </a:br>
            <a:r>
              <a:rPr lang="en-US" sz="2000" b="1"/>
              <a:t>Save</a:t>
            </a:r>
          </a:p>
        </p:txBody>
      </p:sp>
      <p:sp>
        <p:nvSpPr>
          <p:cNvPr id="38917" name="AutoShape 5"/>
          <p:cNvSpPr>
            <a:spLocks noChangeArrowheads="1"/>
          </p:cNvSpPr>
          <p:nvPr/>
        </p:nvSpPr>
        <p:spPr bwMode="auto">
          <a:xfrm>
            <a:off x="3049588" y="750888"/>
            <a:ext cx="1695450" cy="1081087"/>
          </a:xfrm>
          <a:prstGeom prst="roundRect">
            <a:avLst>
              <a:gd name="adj" fmla="val 16667"/>
            </a:avLst>
          </a:prstGeom>
          <a:noFill/>
          <a:ln w="28575" algn="ctr">
            <a:solidFill>
              <a:schemeClr val="bg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38918" name="Text Box 6"/>
          <p:cNvSpPr txBox="1">
            <a:spLocks noChangeArrowheads="1"/>
          </p:cNvSpPr>
          <p:nvPr/>
        </p:nvSpPr>
        <p:spPr bwMode="auto">
          <a:xfrm>
            <a:off x="5192713" y="814388"/>
            <a:ext cx="1662112"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000" b="1"/>
              <a:t>New</a:t>
            </a:r>
            <a:br>
              <a:rPr lang="en-US" sz="2000" b="1"/>
            </a:br>
            <a:r>
              <a:rPr lang="en-US" sz="2000" b="1"/>
              <a:t>Loss</a:t>
            </a:r>
            <a:br>
              <a:rPr lang="en-US" sz="2000" b="1"/>
            </a:br>
            <a:r>
              <a:rPr lang="en-US" sz="2000" b="1"/>
              <a:t>Completion</a:t>
            </a:r>
          </a:p>
        </p:txBody>
      </p:sp>
      <p:sp>
        <p:nvSpPr>
          <p:cNvPr id="38919" name="AutoShape 7"/>
          <p:cNvSpPr>
            <a:spLocks noChangeArrowheads="1"/>
          </p:cNvSpPr>
          <p:nvPr/>
        </p:nvSpPr>
        <p:spPr bwMode="auto">
          <a:xfrm>
            <a:off x="5176838" y="750888"/>
            <a:ext cx="1695450" cy="1081087"/>
          </a:xfrm>
          <a:prstGeom prst="roundRect">
            <a:avLst>
              <a:gd name="adj" fmla="val 16667"/>
            </a:avLst>
          </a:prstGeom>
          <a:noFill/>
          <a:ln w="28575" algn="ctr">
            <a:solidFill>
              <a:schemeClr val="bg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38920" name="Text Box 8"/>
          <p:cNvSpPr txBox="1">
            <a:spLocks noChangeArrowheads="1"/>
          </p:cNvSpPr>
          <p:nvPr/>
        </p:nvSpPr>
        <p:spPr bwMode="auto">
          <a:xfrm>
            <a:off x="7321550" y="814388"/>
            <a:ext cx="1662113"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000" b="1"/>
              <a:t>Intermediate</a:t>
            </a:r>
            <a:br>
              <a:rPr lang="en-US" sz="2000" b="1"/>
            </a:br>
            <a:r>
              <a:rPr lang="en-US" sz="2000" b="1"/>
              <a:t>Levels of</a:t>
            </a:r>
            <a:br>
              <a:rPr lang="en-US" sz="2000" b="1"/>
            </a:br>
            <a:r>
              <a:rPr lang="en-US" sz="2000" b="1"/>
              <a:t>Maturity</a:t>
            </a:r>
          </a:p>
        </p:txBody>
      </p:sp>
      <p:sp>
        <p:nvSpPr>
          <p:cNvPr id="38921" name="AutoShape 9"/>
          <p:cNvSpPr>
            <a:spLocks noChangeArrowheads="1"/>
          </p:cNvSpPr>
          <p:nvPr/>
        </p:nvSpPr>
        <p:spPr bwMode="auto">
          <a:xfrm>
            <a:off x="4759325" y="1101725"/>
            <a:ext cx="433388" cy="347663"/>
          </a:xfrm>
          <a:prstGeom prst="rightArrow">
            <a:avLst>
              <a:gd name="adj1" fmla="val 49769"/>
              <a:gd name="adj2" fmla="val 59818"/>
            </a:avLst>
          </a:prstGeom>
          <a:solidFill>
            <a:schemeClr val="bg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38922" name="AutoShape 10"/>
          <p:cNvSpPr>
            <a:spLocks noChangeArrowheads="1"/>
          </p:cNvSpPr>
          <p:nvPr/>
        </p:nvSpPr>
        <p:spPr bwMode="auto">
          <a:xfrm>
            <a:off x="6873875" y="1101725"/>
            <a:ext cx="433388" cy="347663"/>
          </a:xfrm>
          <a:prstGeom prst="rightArrow">
            <a:avLst>
              <a:gd name="adj1" fmla="val 49769"/>
              <a:gd name="adj2" fmla="val 59818"/>
            </a:avLst>
          </a:prstGeom>
          <a:solidFill>
            <a:schemeClr val="bg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38923" name="Text Box 11"/>
          <p:cNvSpPr txBox="1">
            <a:spLocks noChangeArrowheads="1"/>
          </p:cNvSpPr>
          <p:nvPr/>
        </p:nvSpPr>
        <p:spPr bwMode="auto">
          <a:xfrm>
            <a:off x="5573713" y="2132013"/>
            <a:ext cx="1279525"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2000" b="1"/>
              <a:t>Driver of vehicle is specified</a:t>
            </a:r>
          </a:p>
        </p:txBody>
      </p:sp>
      <p:sp>
        <p:nvSpPr>
          <p:cNvPr id="38924" name="Rectangle 12"/>
          <p:cNvSpPr>
            <a:spLocks noChangeArrowheads="1"/>
          </p:cNvSpPr>
          <p:nvPr/>
        </p:nvSpPr>
        <p:spPr bwMode="auto">
          <a:xfrm>
            <a:off x="5167313" y="2151063"/>
            <a:ext cx="284162" cy="284162"/>
          </a:xfrm>
          <a:prstGeom prst="rect">
            <a:avLst/>
          </a:prstGeom>
          <a:noFill/>
          <a:ln w="28575"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38925" name="Text Box 13"/>
          <p:cNvSpPr txBox="1">
            <a:spLocks noChangeArrowheads="1"/>
          </p:cNvSpPr>
          <p:nvPr/>
        </p:nvSpPr>
        <p:spPr bwMode="auto">
          <a:xfrm>
            <a:off x="5583238" y="3241675"/>
            <a:ext cx="1443037"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2000" b="1"/>
              <a:t>If insured at fault, fault rating specified</a:t>
            </a:r>
          </a:p>
        </p:txBody>
      </p:sp>
      <p:sp>
        <p:nvSpPr>
          <p:cNvPr id="38926" name="Rectangle 14"/>
          <p:cNvSpPr>
            <a:spLocks noChangeArrowheads="1"/>
          </p:cNvSpPr>
          <p:nvPr/>
        </p:nvSpPr>
        <p:spPr bwMode="auto">
          <a:xfrm>
            <a:off x="5176838" y="3260725"/>
            <a:ext cx="284162" cy="284163"/>
          </a:xfrm>
          <a:prstGeom prst="rect">
            <a:avLst/>
          </a:prstGeom>
          <a:noFill/>
          <a:ln w="28575"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38927" name="Text Box 15"/>
          <p:cNvSpPr txBox="1">
            <a:spLocks noChangeArrowheads="1"/>
          </p:cNvSpPr>
          <p:nvPr/>
        </p:nvSpPr>
        <p:spPr bwMode="auto">
          <a:xfrm>
            <a:off x="3524250" y="2132013"/>
            <a:ext cx="1279525"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2000" b="1"/>
              <a:t>Policy number is valid</a:t>
            </a:r>
          </a:p>
        </p:txBody>
      </p:sp>
      <p:sp>
        <p:nvSpPr>
          <p:cNvPr id="38928" name="Rectangle 16"/>
          <p:cNvSpPr>
            <a:spLocks noChangeArrowheads="1"/>
          </p:cNvSpPr>
          <p:nvPr/>
        </p:nvSpPr>
        <p:spPr bwMode="auto">
          <a:xfrm>
            <a:off x="3117850" y="2151063"/>
            <a:ext cx="284163" cy="284162"/>
          </a:xfrm>
          <a:prstGeom prst="rect">
            <a:avLst/>
          </a:prstGeom>
          <a:noFill/>
          <a:ln w="28575"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38929" name="Text Box 17"/>
          <p:cNvSpPr txBox="1">
            <a:spLocks noChangeArrowheads="1"/>
          </p:cNvSpPr>
          <p:nvPr/>
        </p:nvSpPr>
        <p:spPr bwMode="auto">
          <a:xfrm>
            <a:off x="3524250" y="3241675"/>
            <a:ext cx="1279525"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2000" b="1"/>
              <a:t>Loss date is specified</a:t>
            </a:r>
          </a:p>
        </p:txBody>
      </p:sp>
      <p:sp>
        <p:nvSpPr>
          <p:cNvPr id="38930" name="Rectangle 18"/>
          <p:cNvSpPr>
            <a:spLocks noChangeArrowheads="1"/>
          </p:cNvSpPr>
          <p:nvPr/>
        </p:nvSpPr>
        <p:spPr bwMode="auto">
          <a:xfrm>
            <a:off x="3117850" y="3260725"/>
            <a:ext cx="284163" cy="284163"/>
          </a:xfrm>
          <a:prstGeom prst="rect">
            <a:avLst/>
          </a:prstGeom>
          <a:noFill/>
          <a:ln w="28575"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Tree>
    <p:extLst>
      <p:ext uri="{BB962C8B-B14F-4D97-AF65-F5344CB8AC3E}">
        <p14:creationId xmlns:p14="http://schemas.microsoft.com/office/powerpoint/2010/main" val="3460910449"/>
      </p:ext>
    </p:extLst>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en-US" smtClean="0"/>
              <a:t>New claim wizard claims</a:t>
            </a:r>
          </a:p>
        </p:txBody>
      </p:sp>
      <p:sp>
        <p:nvSpPr>
          <p:cNvPr id="39939" name="Rectangle 58"/>
          <p:cNvSpPr>
            <a:spLocks noGrp="1" noChangeArrowheads="1"/>
          </p:cNvSpPr>
          <p:nvPr>
            <p:ph idx="1"/>
          </p:nvPr>
        </p:nvSpPr>
        <p:spPr>
          <a:xfrm>
            <a:off x="447675" y="1776413"/>
            <a:ext cx="2359025" cy="4395787"/>
          </a:xfrm>
        </p:spPr>
        <p:txBody>
          <a:bodyPr/>
          <a:lstStyle/>
          <a:p>
            <a:pPr>
              <a:buFont typeface="Arial" charset="0"/>
              <a:buChar char="•"/>
            </a:pPr>
            <a:r>
              <a:rPr lang="en-US" smtClean="0"/>
              <a:t>New claim wizard claims must meet all conditions at and below "new loss completion"</a:t>
            </a:r>
          </a:p>
          <a:p>
            <a:pPr>
              <a:buFont typeface="Arial" charset="0"/>
              <a:buChar char="•"/>
            </a:pPr>
            <a:endParaRPr lang="en-US" smtClean="0"/>
          </a:p>
        </p:txBody>
      </p:sp>
      <p:sp>
        <p:nvSpPr>
          <p:cNvPr id="39940" name="Text Box 3"/>
          <p:cNvSpPr txBox="1">
            <a:spLocks noChangeArrowheads="1"/>
          </p:cNvSpPr>
          <p:nvPr/>
        </p:nvSpPr>
        <p:spPr bwMode="auto">
          <a:xfrm>
            <a:off x="3065463" y="966788"/>
            <a:ext cx="1662112"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000" b="1"/>
              <a:t>Load</a:t>
            </a:r>
            <a:br>
              <a:rPr lang="en-US" sz="2000" b="1"/>
            </a:br>
            <a:r>
              <a:rPr lang="en-US" sz="2000" b="1"/>
              <a:t>Save</a:t>
            </a:r>
          </a:p>
        </p:txBody>
      </p:sp>
      <p:sp>
        <p:nvSpPr>
          <p:cNvPr id="39941" name="AutoShape 4"/>
          <p:cNvSpPr>
            <a:spLocks noChangeArrowheads="1"/>
          </p:cNvSpPr>
          <p:nvPr/>
        </p:nvSpPr>
        <p:spPr bwMode="auto">
          <a:xfrm>
            <a:off x="3049588" y="750888"/>
            <a:ext cx="1695450" cy="1081087"/>
          </a:xfrm>
          <a:prstGeom prst="roundRect">
            <a:avLst>
              <a:gd name="adj" fmla="val 16667"/>
            </a:avLst>
          </a:prstGeom>
          <a:noFill/>
          <a:ln w="28575" algn="ctr">
            <a:solidFill>
              <a:schemeClr val="bg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39942" name="Text Box 5"/>
          <p:cNvSpPr txBox="1">
            <a:spLocks noChangeArrowheads="1"/>
          </p:cNvSpPr>
          <p:nvPr/>
        </p:nvSpPr>
        <p:spPr bwMode="auto">
          <a:xfrm>
            <a:off x="5192713" y="814388"/>
            <a:ext cx="1662112"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000" b="1"/>
              <a:t>New</a:t>
            </a:r>
            <a:br>
              <a:rPr lang="en-US" sz="2000" b="1"/>
            </a:br>
            <a:r>
              <a:rPr lang="en-US" sz="2000" b="1"/>
              <a:t>Loss</a:t>
            </a:r>
            <a:br>
              <a:rPr lang="en-US" sz="2000" b="1"/>
            </a:br>
            <a:r>
              <a:rPr lang="en-US" sz="2000" b="1"/>
              <a:t>Completion</a:t>
            </a:r>
          </a:p>
        </p:txBody>
      </p:sp>
      <p:sp>
        <p:nvSpPr>
          <p:cNvPr id="39943" name="AutoShape 6"/>
          <p:cNvSpPr>
            <a:spLocks noChangeArrowheads="1"/>
          </p:cNvSpPr>
          <p:nvPr/>
        </p:nvSpPr>
        <p:spPr bwMode="auto">
          <a:xfrm>
            <a:off x="5176838" y="750888"/>
            <a:ext cx="1695450" cy="1081087"/>
          </a:xfrm>
          <a:prstGeom prst="roundRect">
            <a:avLst>
              <a:gd name="adj" fmla="val 16667"/>
            </a:avLst>
          </a:prstGeom>
          <a:noFill/>
          <a:ln w="28575" algn="ctr">
            <a:solidFill>
              <a:schemeClr val="bg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39944" name="Text Box 7"/>
          <p:cNvSpPr txBox="1">
            <a:spLocks noChangeArrowheads="1"/>
          </p:cNvSpPr>
          <p:nvPr/>
        </p:nvSpPr>
        <p:spPr bwMode="auto">
          <a:xfrm>
            <a:off x="7321550" y="814388"/>
            <a:ext cx="1662113"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000" b="1"/>
              <a:t>Intermediate</a:t>
            </a:r>
            <a:br>
              <a:rPr lang="en-US" sz="2000" b="1"/>
            </a:br>
            <a:r>
              <a:rPr lang="en-US" sz="2000" b="1"/>
              <a:t>Levels of</a:t>
            </a:r>
            <a:br>
              <a:rPr lang="en-US" sz="2000" b="1"/>
            </a:br>
            <a:r>
              <a:rPr lang="en-US" sz="2000" b="1"/>
              <a:t>Maturity</a:t>
            </a:r>
          </a:p>
        </p:txBody>
      </p:sp>
      <p:sp>
        <p:nvSpPr>
          <p:cNvPr id="39945" name="AutoShape 8"/>
          <p:cNvSpPr>
            <a:spLocks noChangeArrowheads="1"/>
          </p:cNvSpPr>
          <p:nvPr/>
        </p:nvSpPr>
        <p:spPr bwMode="auto">
          <a:xfrm>
            <a:off x="4759325" y="1101725"/>
            <a:ext cx="433388" cy="347663"/>
          </a:xfrm>
          <a:prstGeom prst="rightArrow">
            <a:avLst>
              <a:gd name="adj1" fmla="val 49769"/>
              <a:gd name="adj2" fmla="val 59818"/>
            </a:avLst>
          </a:prstGeom>
          <a:solidFill>
            <a:schemeClr val="bg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39946" name="AutoShape 9"/>
          <p:cNvSpPr>
            <a:spLocks noChangeArrowheads="1"/>
          </p:cNvSpPr>
          <p:nvPr/>
        </p:nvSpPr>
        <p:spPr bwMode="auto">
          <a:xfrm>
            <a:off x="6873875" y="1101725"/>
            <a:ext cx="433388" cy="347663"/>
          </a:xfrm>
          <a:prstGeom prst="rightArrow">
            <a:avLst>
              <a:gd name="adj1" fmla="val 49769"/>
              <a:gd name="adj2" fmla="val 59818"/>
            </a:avLst>
          </a:prstGeom>
          <a:solidFill>
            <a:schemeClr val="bg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39947" name="Text Box 10"/>
          <p:cNvSpPr txBox="1">
            <a:spLocks noChangeArrowheads="1"/>
          </p:cNvSpPr>
          <p:nvPr/>
        </p:nvSpPr>
        <p:spPr bwMode="auto">
          <a:xfrm>
            <a:off x="5573713" y="2132013"/>
            <a:ext cx="1279525"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2000" b="1">
                <a:solidFill>
                  <a:srgbClr val="00CC00"/>
                </a:solidFill>
              </a:rPr>
              <a:t>Driver of vehicle is specified</a:t>
            </a:r>
          </a:p>
        </p:txBody>
      </p:sp>
      <p:sp>
        <p:nvSpPr>
          <p:cNvPr id="39948" name="Rectangle 11"/>
          <p:cNvSpPr>
            <a:spLocks noChangeArrowheads="1"/>
          </p:cNvSpPr>
          <p:nvPr/>
        </p:nvSpPr>
        <p:spPr bwMode="auto">
          <a:xfrm>
            <a:off x="5167313" y="2151063"/>
            <a:ext cx="284162" cy="284162"/>
          </a:xfrm>
          <a:prstGeom prst="rect">
            <a:avLst/>
          </a:prstGeom>
          <a:noFill/>
          <a:ln w="28575" algn="ctr">
            <a:solidFill>
              <a:srgbClr val="00CC00"/>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39949" name="Text Box 12"/>
          <p:cNvSpPr txBox="1">
            <a:spLocks noChangeArrowheads="1"/>
          </p:cNvSpPr>
          <p:nvPr/>
        </p:nvSpPr>
        <p:spPr bwMode="auto">
          <a:xfrm>
            <a:off x="5583238" y="3241675"/>
            <a:ext cx="1443037"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2000" b="1">
                <a:solidFill>
                  <a:srgbClr val="00CC00"/>
                </a:solidFill>
              </a:rPr>
              <a:t>If insured at fault, fault rating specified</a:t>
            </a:r>
          </a:p>
        </p:txBody>
      </p:sp>
      <p:sp>
        <p:nvSpPr>
          <p:cNvPr id="39950" name="Rectangle 13"/>
          <p:cNvSpPr>
            <a:spLocks noChangeArrowheads="1"/>
          </p:cNvSpPr>
          <p:nvPr/>
        </p:nvSpPr>
        <p:spPr bwMode="auto">
          <a:xfrm>
            <a:off x="5176838" y="3260725"/>
            <a:ext cx="284162" cy="284163"/>
          </a:xfrm>
          <a:prstGeom prst="rect">
            <a:avLst/>
          </a:prstGeom>
          <a:noFill/>
          <a:ln w="28575" algn="ctr">
            <a:solidFill>
              <a:srgbClr val="00CC00"/>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39951" name="Text Box 14"/>
          <p:cNvSpPr txBox="1">
            <a:spLocks noChangeArrowheads="1"/>
          </p:cNvSpPr>
          <p:nvPr/>
        </p:nvSpPr>
        <p:spPr bwMode="auto">
          <a:xfrm>
            <a:off x="3524250" y="2132013"/>
            <a:ext cx="1279525"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2000" b="1">
                <a:solidFill>
                  <a:srgbClr val="00CC00"/>
                </a:solidFill>
              </a:rPr>
              <a:t>Policy number is valid</a:t>
            </a:r>
          </a:p>
        </p:txBody>
      </p:sp>
      <p:sp>
        <p:nvSpPr>
          <p:cNvPr id="39952" name="Rectangle 15"/>
          <p:cNvSpPr>
            <a:spLocks noChangeArrowheads="1"/>
          </p:cNvSpPr>
          <p:nvPr/>
        </p:nvSpPr>
        <p:spPr bwMode="auto">
          <a:xfrm>
            <a:off x="3117850" y="2151063"/>
            <a:ext cx="284163" cy="284162"/>
          </a:xfrm>
          <a:prstGeom prst="rect">
            <a:avLst/>
          </a:prstGeom>
          <a:noFill/>
          <a:ln w="28575" algn="ctr">
            <a:solidFill>
              <a:srgbClr val="00CC00"/>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39953" name="Text Box 16"/>
          <p:cNvSpPr txBox="1">
            <a:spLocks noChangeArrowheads="1"/>
          </p:cNvSpPr>
          <p:nvPr/>
        </p:nvSpPr>
        <p:spPr bwMode="auto">
          <a:xfrm>
            <a:off x="3524250" y="3241675"/>
            <a:ext cx="1279525"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2000" b="1">
                <a:solidFill>
                  <a:srgbClr val="00CC00"/>
                </a:solidFill>
              </a:rPr>
              <a:t>Loss date is specified</a:t>
            </a:r>
          </a:p>
        </p:txBody>
      </p:sp>
      <p:sp>
        <p:nvSpPr>
          <p:cNvPr id="39954" name="Rectangle 17"/>
          <p:cNvSpPr>
            <a:spLocks noChangeArrowheads="1"/>
          </p:cNvSpPr>
          <p:nvPr/>
        </p:nvSpPr>
        <p:spPr bwMode="auto">
          <a:xfrm>
            <a:off x="3117850" y="3260725"/>
            <a:ext cx="284163" cy="284163"/>
          </a:xfrm>
          <a:prstGeom prst="rect">
            <a:avLst/>
          </a:prstGeom>
          <a:noFill/>
          <a:ln w="28575" algn="ctr">
            <a:solidFill>
              <a:srgbClr val="00CC00"/>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39955" name="Freeform 18"/>
          <p:cNvSpPr>
            <a:spLocks/>
          </p:cNvSpPr>
          <p:nvPr/>
        </p:nvSpPr>
        <p:spPr bwMode="auto">
          <a:xfrm>
            <a:off x="3119438" y="1973263"/>
            <a:ext cx="354012" cy="392112"/>
          </a:xfrm>
          <a:custGeom>
            <a:avLst/>
            <a:gdLst>
              <a:gd name="T0" fmla="*/ 0 w 481"/>
              <a:gd name="T1" fmla="*/ 2147483647 h 533"/>
              <a:gd name="T2" fmla="*/ 2147483647 w 481"/>
              <a:gd name="T3" fmla="*/ 2147483647 h 533"/>
              <a:gd name="T4" fmla="*/ 2147483647 w 481"/>
              <a:gd name="T5" fmla="*/ 2147483647 h 533"/>
              <a:gd name="T6" fmla="*/ 2147483647 w 481"/>
              <a:gd name="T7" fmla="*/ 2147483647 h 533"/>
              <a:gd name="T8" fmla="*/ 2147483647 w 481"/>
              <a:gd name="T9" fmla="*/ 0 h 533"/>
              <a:gd name="T10" fmla="*/ 2147483647 w 481"/>
              <a:gd name="T11" fmla="*/ 2147483647 h 533"/>
              <a:gd name="T12" fmla="*/ 2147483647 w 481"/>
              <a:gd name="T13" fmla="*/ 2147483647 h 533"/>
              <a:gd name="T14" fmla="*/ 0 w 481"/>
              <a:gd name="T15" fmla="*/ 2147483647 h 533"/>
              <a:gd name="T16" fmla="*/ 0 60000 65536"/>
              <a:gd name="T17" fmla="*/ 0 60000 65536"/>
              <a:gd name="T18" fmla="*/ 0 60000 65536"/>
              <a:gd name="T19" fmla="*/ 0 60000 65536"/>
              <a:gd name="T20" fmla="*/ 0 60000 65536"/>
              <a:gd name="T21" fmla="*/ 0 60000 65536"/>
              <a:gd name="T22" fmla="*/ 0 60000 65536"/>
              <a:gd name="T23" fmla="*/ 0 60000 65536"/>
              <a:gd name="T24" fmla="*/ 0 w 481"/>
              <a:gd name="T25" fmla="*/ 0 h 533"/>
              <a:gd name="T26" fmla="*/ 481 w 481"/>
              <a:gd name="T27" fmla="*/ 533 h 53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81" h="533">
                <a:moveTo>
                  <a:pt x="0" y="327"/>
                </a:moveTo>
                <a:lnTo>
                  <a:pt x="120" y="533"/>
                </a:lnTo>
                <a:lnTo>
                  <a:pt x="223" y="533"/>
                </a:lnTo>
                <a:lnTo>
                  <a:pt x="481" y="104"/>
                </a:lnTo>
                <a:lnTo>
                  <a:pt x="318" y="0"/>
                </a:lnTo>
                <a:lnTo>
                  <a:pt x="163" y="456"/>
                </a:lnTo>
                <a:lnTo>
                  <a:pt x="86" y="327"/>
                </a:lnTo>
                <a:lnTo>
                  <a:pt x="0" y="327"/>
                </a:lnTo>
                <a:close/>
              </a:path>
            </a:pathLst>
          </a:custGeom>
          <a:solidFill>
            <a:srgbClr val="00CC00"/>
          </a:soli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lIns="0" tIns="0" rIns="0" bIns="0" anchor="ctr">
            <a:spAutoFit/>
          </a:bodyPr>
          <a:lstStyle/>
          <a:p>
            <a:endParaRPr lang="en-US"/>
          </a:p>
        </p:txBody>
      </p:sp>
      <p:sp>
        <p:nvSpPr>
          <p:cNvPr id="39956" name="Freeform 19"/>
          <p:cNvSpPr>
            <a:spLocks/>
          </p:cNvSpPr>
          <p:nvPr/>
        </p:nvSpPr>
        <p:spPr bwMode="auto">
          <a:xfrm>
            <a:off x="3141663" y="3106738"/>
            <a:ext cx="354012" cy="392112"/>
          </a:xfrm>
          <a:custGeom>
            <a:avLst/>
            <a:gdLst>
              <a:gd name="T0" fmla="*/ 0 w 481"/>
              <a:gd name="T1" fmla="*/ 2147483647 h 533"/>
              <a:gd name="T2" fmla="*/ 2147483647 w 481"/>
              <a:gd name="T3" fmla="*/ 2147483647 h 533"/>
              <a:gd name="T4" fmla="*/ 2147483647 w 481"/>
              <a:gd name="T5" fmla="*/ 2147483647 h 533"/>
              <a:gd name="T6" fmla="*/ 2147483647 w 481"/>
              <a:gd name="T7" fmla="*/ 2147483647 h 533"/>
              <a:gd name="T8" fmla="*/ 2147483647 w 481"/>
              <a:gd name="T9" fmla="*/ 0 h 533"/>
              <a:gd name="T10" fmla="*/ 2147483647 w 481"/>
              <a:gd name="T11" fmla="*/ 2147483647 h 533"/>
              <a:gd name="T12" fmla="*/ 2147483647 w 481"/>
              <a:gd name="T13" fmla="*/ 2147483647 h 533"/>
              <a:gd name="T14" fmla="*/ 0 w 481"/>
              <a:gd name="T15" fmla="*/ 2147483647 h 533"/>
              <a:gd name="T16" fmla="*/ 0 60000 65536"/>
              <a:gd name="T17" fmla="*/ 0 60000 65536"/>
              <a:gd name="T18" fmla="*/ 0 60000 65536"/>
              <a:gd name="T19" fmla="*/ 0 60000 65536"/>
              <a:gd name="T20" fmla="*/ 0 60000 65536"/>
              <a:gd name="T21" fmla="*/ 0 60000 65536"/>
              <a:gd name="T22" fmla="*/ 0 60000 65536"/>
              <a:gd name="T23" fmla="*/ 0 60000 65536"/>
              <a:gd name="T24" fmla="*/ 0 w 481"/>
              <a:gd name="T25" fmla="*/ 0 h 533"/>
              <a:gd name="T26" fmla="*/ 481 w 481"/>
              <a:gd name="T27" fmla="*/ 533 h 53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81" h="533">
                <a:moveTo>
                  <a:pt x="0" y="327"/>
                </a:moveTo>
                <a:lnTo>
                  <a:pt x="120" y="533"/>
                </a:lnTo>
                <a:lnTo>
                  <a:pt x="223" y="533"/>
                </a:lnTo>
                <a:lnTo>
                  <a:pt x="481" y="104"/>
                </a:lnTo>
                <a:lnTo>
                  <a:pt x="318" y="0"/>
                </a:lnTo>
                <a:lnTo>
                  <a:pt x="163" y="456"/>
                </a:lnTo>
                <a:lnTo>
                  <a:pt x="86" y="327"/>
                </a:lnTo>
                <a:lnTo>
                  <a:pt x="0" y="327"/>
                </a:lnTo>
                <a:close/>
              </a:path>
            </a:pathLst>
          </a:custGeom>
          <a:solidFill>
            <a:srgbClr val="00CC00"/>
          </a:soli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lIns="0" tIns="0" rIns="0" bIns="0" anchor="ctr">
            <a:spAutoFit/>
          </a:bodyPr>
          <a:lstStyle/>
          <a:p>
            <a:endParaRPr lang="en-US"/>
          </a:p>
        </p:txBody>
      </p:sp>
      <p:sp>
        <p:nvSpPr>
          <p:cNvPr id="39957" name="Freeform 20"/>
          <p:cNvSpPr>
            <a:spLocks/>
          </p:cNvSpPr>
          <p:nvPr/>
        </p:nvSpPr>
        <p:spPr bwMode="auto">
          <a:xfrm>
            <a:off x="5183188" y="1993900"/>
            <a:ext cx="354012" cy="392113"/>
          </a:xfrm>
          <a:custGeom>
            <a:avLst/>
            <a:gdLst>
              <a:gd name="T0" fmla="*/ 0 w 481"/>
              <a:gd name="T1" fmla="*/ 2147483647 h 533"/>
              <a:gd name="T2" fmla="*/ 2147483647 w 481"/>
              <a:gd name="T3" fmla="*/ 2147483647 h 533"/>
              <a:gd name="T4" fmla="*/ 2147483647 w 481"/>
              <a:gd name="T5" fmla="*/ 2147483647 h 533"/>
              <a:gd name="T6" fmla="*/ 2147483647 w 481"/>
              <a:gd name="T7" fmla="*/ 2147483647 h 533"/>
              <a:gd name="T8" fmla="*/ 2147483647 w 481"/>
              <a:gd name="T9" fmla="*/ 0 h 533"/>
              <a:gd name="T10" fmla="*/ 2147483647 w 481"/>
              <a:gd name="T11" fmla="*/ 2147483647 h 533"/>
              <a:gd name="T12" fmla="*/ 2147483647 w 481"/>
              <a:gd name="T13" fmla="*/ 2147483647 h 533"/>
              <a:gd name="T14" fmla="*/ 0 w 481"/>
              <a:gd name="T15" fmla="*/ 2147483647 h 533"/>
              <a:gd name="T16" fmla="*/ 0 60000 65536"/>
              <a:gd name="T17" fmla="*/ 0 60000 65536"/>
              <a:gd name="T18" fmla="*/ 0 60000 65536"/>
              <a:gd name="T19" fmla="*/ 0 60000 65536"/>
              <a:gd name="T20" fmla="*/ 0 60000 65536"/>
              <a:gd name="T21" fmla="*/ 0 60000 65536"/>
              <a:gd name="T22" fmla="*/ 0 60000 65536"/>
              <a:gd name="T23" fmla="*/ 0 60000 65536"/>
              <a:gd name="T24" fmla="*/ 0 w 481"/>
              <a:gd name="T25" fmla="*/ 0 h 533"/>
              <a:gd name="T26" fmla="*/ 481 w 481"/>
              <a:gd name="T27" fmla="*/ 533 h 53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81" h="533">
                <a:moveTo>
                  <a:pt x="0" y="327"/>
                </a:moveTo>
                <a:lnTo>
                  <a:pt x="120" y="533"/>
                </a:lnTo>
                <a:lnTo>
                  <a:pt x="223" y="533"/>
                </a:lnTo>
                <a:lnTo>
                  <a:pt x="481" y="104"/>
                </a:lnTo>
                <a:lnTo>
                  <a:pt x="318" y="0"/>
                </a:lnTo>
                <a:lnTo>
                  <a:pt x="163" y="456"/>
                </a:lnTo>
                <a:lnTo>
                  <a:pt x="86" y="327"/>
                </a:lnTo>
                <a:lnTo>
                  <a:pt x="0" y="327"/>
                </a:lnTo>
                <a:close/>
              </a:path>
            </a:pathLst>
          </a:custGeom>
          <a:solidFill>
            <a:srgbClr val="00CC00"/>
          </a:soli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lIns="0" tIns="0" rIns="0" bIns="0" anchor="ctr">
            <a:spAutoFit/>
          </a:bodyPr>
          <a:lstStyle/>
          <a:p>
            <a:endParaRPr lang="en-US"/>
          </a:p>
        </p:txBody>
      </p:sp>
      <p:sp>
        <p:nvSpPr>
          <p:cNvPr id="39958" name="Freeform 21"/>
          <p:cNvSpPr>
            <a:spLocks/>
          </p:cNvSpPr>
          <p:nvPr/>
        </p:nvSpPr>
        <p:spPr bwMode="auto">
          <a:xfrm>
            <a:off x="5187950" y="3095625"/>
            <a:ext cx="354013" cy="392113"/>
          </a:xfrm>
          <a:custGeom>
            <a:avLst/>
            <a:gdLst>
              <a:gd name="T0" fmla="*/ 0 w 481"/>
              <a:gd name="T1" fmla="*/ 2147483647 h 533"/>
              <a:gd name="T2" fmla="*/ 2147483647 w 481"/>
              <a:gd name="T3" fmla="*/ 2147483647 h 533"/>
              <a:gd name="T4" fmla="*/ 2147483647 w 481"/>
              <a:gd name="T5" fmla="*/ 2147483647 h 533"/>
              <a:gd name="T6" fmla="*/ 2147483647 w 481"/>
              <a:gd name="T7" fmla="*/ 2147483647 h 533"/>
              <a:gd name="T8" fmla="*/ 2147483647 w 481"/>
              <a:gd name="T9" fmla="*/ 0 h 533"/>
              <a:gd name="T10" fmla="*/ 2147483647 w 481"/>
              <a:gd name="T11" fmla="*/ 2147483647 h 533"/>
              <a:gd name="T12" fmla="*/ 2147483647 w 481"/>
              <a:gd name="T13" fmla="*/ 2147483647 h 533"/>
              <a:gd name="T14" fmla="*/ 0 w 481"/>
              <a:gd name="T15" fmla="*/ 2147483647 h 533"/>
              <a:gd name="T16" fmla="*/ 0 60000 65536"/>
              <a:gd name="T17" fmla="*/ 0 60000 65536"/>
              <a:gd name="T18" fmla="*/ 0 60000 65536"/>
              <a:gd name="T19" fmla="*/ 0 60000 65536"/>
              <a:gd name="T20" fmla="*/ 0 60000 65536"/>
              <a:gd name="T21" fmla="*/ 0 60000 65536"/>
              <a:gd name="T22" fmla="*/ 0 60000 65536"/>
              <a:gd name="T23" fmla="*/ 0 60000 65536"/>
              <a:gd name="T24" fmla="*/ 0 w 481"/>
              <a:gd name="T25" fmla="*/ 0 h 533"/>
              <a:gd name="T26" fmla="*/ 481 w 481"/>
              <a:gd name="T27" fmla="*/ 533 h 53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81" h="533">
                <a:moveTo>
                  <a:pt x="0" y="327"/>
                </a:moveTo>
                <a:lnTo>
                  <a:pt x="120" y="533"/>
                </a:lnTo>
                <a:lnTo>
                  <a:pt x="223" y="533"/>
                </a:lnTo>
                <a:lnTo>
                  <a:pt x="481" y="104"/>
                </a:lnTo>
                <a:lnTo>
                  <a:pt x="318" y="0"/>
                </a:lnTo>
                <a:lnTo>
                  <a:pt x="163" y="456"/>
                </a:lnTo>
                <a:lnTo>
                  <a:pt x="86" y="327"/>
                </a:lnTo>
                <a:lnTo>
                  <a:pt x="0" y="327"/>
                </a:lnTo>
                <a:close/>
              </a:path>
            </a:pathLst>
          </a:custGeom>
          <a:solidFill>
            <a:srgbClr val="00CC00"/>
          </a:soli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lIns="0" tIns="0" rIns="0" bIns="0" anchor="ctr">
            <a:spAutoFit/>
          </a:bodyPr>
          <a:lstStyle/>
          <a:p>
            <a:endParaRPr lang="en-US"/>
          </a:p>
        </p:txBody>
      </p:sp>
      <p:sp>
        <p:nvSpPr>
          <p:cNvPr id="39959" name="AutoShape 22"/>
          <p:cNvSpPr>
            <a:spLocks noChangeArrowheads="1"/>
          </p:cNvSpPr>
          <p:nvPr/>
        </p:nvSpPr>
        <p:spPr bwMode="auto">
          <a:xfrm>
            <a:off x="4297363" y="4776788"/>
            <a:ext cx="1268412" cy="765175"/>
          </a:xfrm>
          <a:prstGeom prst="rightArrow">
            <a:avLst>
              <a:gd name="adj1" fmla="val 49796"/>
              <a:gd name="adj2" fmla="val 46269"/>
            </a:avLst>
          </a:prstGeom>
          <a:gradFill rotWithShape="1">
            <a:gsLst>
              <a:gs pos="0">
                <a:srgbClr val="FFFFFF"/>
              </a:gs>
              <a:gs pos="100000">
                <a:srgbClr val="99FF99"/>
              </a:gs>
            </a:gsLst>
            <a:lin ang="0" scaled="1"/>
          </a:gradFill>
          <a:ln w="28575" algn="ctr">
            <a:solidFill>
              <a:schemeClr val="bg1"/>
            </a:solidFill>
            <a:miter lim="800000"/>
            <a:headEnd/>
            <a:tailEnd/>
          </a:ln>
        </p:spPr>
        <p:txBody>
          <a:bodyPr lIns="0" tIns="0" rIns="0" bIns="0" anchor="ctr">
            <a:spAutoFit/>
          </a:bodyPr>
          <a:lstStyle/>
          <a:p>
            <a:endParaRPr lang="en-US"/>
          </a:p>
        </p:txBody>
      </p:sp>
      <p:sp>
        <p:nvSpPr>
          <p:cNvPr id="39960" name="Rectangle 23"/>
          <p:cNvSpPr>
            <a:spLocks noChangeArrowheads="1"/>
          </p:cNvSpPr>
          <p:nvPr/>
        </p:nvSpPr>
        <p:spPr bwMode="auto">
          <a:xfrm>
            <a:off x="3346450" y="4740275"/>
            <a:ext cx="1119188" cy="825500"/>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nvGrpSpPr>
          <p:cNvPr id="39961" name="Group 24"/>
          <p:cNvGrpSpPr>
            <a:grpSpLocks/>
          </p:cNvGrpSpPr>
          <p:nvPr/>
        </p:nvGrpSpPr>
        <p:grpSpPr bwMode="auto">
          <a:xfrm>
            <a:off x="5597525" y="4743450"/>
            <a:ext cx="1119188" cy="825500"/>
            <a:chOff x="2083" y="1606"/>
            <a:chExt cx="1489" cy="1097"/>
          </a:xfrm>
        </p:grpSpPr>
        <p:sp>
          <p:nvSpPr>
            <p:cNvPr id="39962" name="Rectangle 25"/>
            <p:cNvSpPr>
              <a:spLocks noChangeArrowheads="1"/>
            </p:cNvSpPr>
            <p:nvPr/>
          </p:nvSpPr>
          <p:spPr bwMode="auto">
            <a:xfrm>
              <a:off x="2083" y="1606"/>
              <a:ext cx="1489" cy="1097"/>
            </a:xfrm>
            <a:prstGeom prst="rect">
              <a:avLst/>
            </a:prstGeom>
            <a:solidFill>
              <a:srgbClr val="B2B2B2"/>
            </a:solidFill>
            <a:ln w="12700" algn="ctr">
              <a:solidFill>
                <a:schemeClr val="bg1"/>
              </a:solidFill>
              <a:miter lim="800000"/>
              <a:headEnd/>
              <a:tailEnd/>
            </a:ln>
          </p:spPr>
          <p:txBody>
            <a:bodyPr lIns="0" tIns="0" rIns="0" bIns="0" anchor="ctr">
              <a:spAutoFit/>
            </a:bodyPr>
            <a:lstStyle/>
            <a:p>
              <a:endParaRPr lang="en-US"/>
            </a:p>
          </p:txBody>
        </p:sp>
        <p:sp>
          <p:nvSpPr>
            <p:cNvPr id="39963" name="Freeform 26"/>
            <p:cNvSpPr>
              <a:spLocks/>
            </p:cNvSpPr>
            <p:nvPr/>
          </p:nvSpPr>
          <p:spPr bwMode="auto">
            <a:xfrm>
              <a:off x="3351" y="2073"/>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39964" name="Freeform 27"/>
            <p:cNvSpPr>
              <a:spLocks/>
            </p:cNvSpPr>
            <p:nvPr/>
          </p:nvSpPr>
          <p:spPr bwMode="auto">
            <a:xfrm>
              <a:off x="3351" y="2259"/>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39965" name="Freeform 28"/>
            <p:cNvSpPr>
              <a:spLocks/>
            </p:cNvSpPr>
            <p:nvPr/>
          </p:nvSpPr>
          <p:spPr bwMode="auto">
            <a:xfrm>
              <a:off x="2238" y="2493"/>
              <a:ext cx="114" cy="207"/>
            </a:xfrm>
            <a:custGeom>
              <a:avLst/>
              <a:gdLst>
                <a:gd name="T0" fmla="*/ 66 w 114"/>
                <a:gd name="T1" fmla="*/ 0 h 207"/>
                <a:gd name="T2" fmla="*/ 0 w 114"/>
                <a:gd name="T3" fmla="*/ 207 h 207"/>
                <a:gd name="T4" fmla="*/ 54 w 114"/>
                <a:gd name="T5" fmla="*/ 207 h 207"/>
                <a:gd name="T6" fmla="*/ 114 w 114"/>
                <a:gd name="T7" fmla="*/ 18 h 207"/>
                <a:gd name="T8" fmla="*/ 66 w 114"/>
                <a:gd name="T9" fmla="*/ 0 h 207"/>
                <a:gd name="T10" fmla="*/ 0 60000 65536"/>
                <a:gd name="T11" fmla="*/ 0 60000 65536"/>
                <a:gd name="T12" fmla="*/ 0 60000 65536"/>
                <a:gd name="T13" fmla="*/ 0 60000 65536"/>
                <a:gd name="T14" fmla="*/ 0 60000 65536"/>
                <a:gd name="T15" fmla="*/ 0 w 114"/>
                <a:gd name="T16" fmla="*/ 0 h 207"/>
                <a:gd name="T17" fmla="*/ 114 w 114"/>
                <a:gd name="T18" fmla="*/ 207 h 207"/>
              </a:gdLst>
              <a:ahLst/>
              <a:cxnLst>
                <a:cxn ang="T10">
                  <a:pos x="T0" y="T1"/>
                </a:cxn>
                <a:cxn ang="T11">
                  <a:pos x="T2" y="T3"/>
                </a:cxn>
                <a:cxn ang="T12">
                  <a:pos x="T4" y="T5"/>
                </a:cxn>
                <a:cxn ang="T13">
                  <a:pos x="T6" y="T7"/>
                </a:cxn>
                <a:cxn ang="T14">
                  <a:pos x="T8" y="T9"/>
                </a:cxn>
              </a:cxnLst>
              <a:rect l="T15" t="T16" r="T17" b="T18"/>
              <a:pathLst>
                <a:path w="114" h="207">
                  <a:moveTo>
                    <a:pt x="66" y="0"/>
                  </a:moveTo>
                  <a:lnTo>
                    <a:pt x="0" y="207"/>
                  </a:lnTo>
                  <a:lnTo>
                    <a:pt x="54" y="207"/>
                  </a:lnTo>
                  <a:lnTo>
                    <a:pt x="114" y="18"/>
                  </a:lnTo>
                  <a:lnTo>
                    <a:pt x="66"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39966" name="Freeform 29"/>
            <p:cNvSpPr>
              <a:spLocks/>
            </p:cNvSpPr>
            <p:nvPr/>
          </p:nvSpPr>
          <p:spPr bwMode="auto">
            <a:xfrm>
              <a:off x="2436" y="2541"/>
              <a:ext cx="102" cy="159"/>
            </a:xfrm>
            <a:custGeom>
              <a:avLst/>
              <a:gdLst>
                <a:gd name="T0" fmla="*/ 51 w 102"/>
                <a:gd name="T1" fmla="*/ 0 h 159"/>
                <a:gd name="T2" fmla="*/ 0 w 102"/>
                <a:gd name="T3" fmla="*/ 159 h 159"/>
                <a:gd name="T4" fmla="*/ 54 w 102"/>
                <a:gd name="T5" fmla="*/ 159 h 159"/>
                <a:gd name="T6" fmla="*/ 102 w 102"/>
                <a:gd name="T7" fmla="*/ 0 h 159"/>
                <a:gd name="T8" fmla="*/ 51 w 102"/>
                <a:gd name="T9" fmla="*/ 0 h 159"/>
                <a:gd name="T10" fmla="*/ 0 60000 65536"/>
                <a:gd name="T11" fmla="*/ 0 60000 65536"/>
                <a:gd name="T12" fmla="*/ 0 60000 65536"/>
                <a:gd name="T13" fmla="*/ 0 60000 65536"/>
                <a:gd name="T14" fmla="*/ 0 60000 65536"/>
                <a:gd name="T15" fmla="*/ 0 w 102"/>
                <a:gd name="T16" fmla="*/ 0 h 159"/>
                <a:gd name="T17" fmla="*/ 102 w 102"/>
                <a:gd name="T18" fmla="*/ 159 h 159"/>
              </a:gdLst>
              <a:ahLst/>
              <a:cxnLst>
                <a:cxn ang="T10">
                  <a:pos x="T0" y="T1"/>
                </a:cxn>
                <a:cxn ang="T11">
                  <a:pos x="T2" y="T3"/>
                </a:cxn>
                <a:cxn ang="T12">
                  <a:pos x="T4" y="T5"/>
                </a:cxn>
                <a:cxn ang="T13">
                  <a:pos x="T6" y="T7"/>
                </a:cxn>
                <a:cxn ang="T14">
                  <a:pos x="T8" y="T9"/>
                </a:cxn>
              </a:cxnLst>
              <a:rect l="T15" t="T16" r="T17" b="T18"/>
              <a:pathLst>
                <a:path w="102" h="159">
                  <a:moveTo>
                    <a:pt x="51" y="0"/>
                  </a:moveTo>
                  <a:lnTo>
                    <a:pt x="0" y="159"/>
                  </a:lnTo>
                  <a:lnTo>
                    <a:pt x="54" y="159"/>
                  </a:lnTo>
                  <a:lnTo>
                    <a:pt x="102" y="0"/>
                  </a:lnTo>
                  <a:lnTo>
                    <a:pt x="51"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type="none" w="med" len="med"/>
                  <a:tailEnd type="none" w="med" len="med"/>
                </a14:hiddenLine>
              </a:ext>
            </a:extLst>
          </p:spPr>
          <p:txBody>
            <a:bodyPr wrap="none" lIns="0" tIns="0" rIns="0" bIns="0" anchor="ctr">
              <a:spAutoFit/>
            </a:bodyPr>
            <a:lstStyle/>
            <a:p>
              <a:endParaRPr lang="en-US"/>
            </a:p>
          </p:txBody>
        </p:sp>
        <p:sp>
          <p:nvSpPr>
            <p:cNvPr id="39967" name="Rectangle 30"/>
            <p:cNvSpPr>
              <a:spLocks noChangeArrowheads="1"/>
            </p:cNvSpPr>
            <p:nvPr/>
          </p:nvSpPr>
          <p:spPr bwMode="auto">
            <a:xfrm>
              <a:off x="2762" y="1606"/>
              <a:ext cx="810" cy="248"/>
            </a:xfrm>
            <a:prstGeom prst="rect">
              <a:avLst/>
            </a:prstGeom>
            <a:solidFill>
              <a:srgbClr val="009900"/>
            </a:solidFill>
            <a:ln w="12700" algn="ctr">
              <a:solidFill>
                <a:schemeClr val="bg1"/>
              </a:solidFill>
              <a:miter lim="800000"/>
              <a:headEnd/>
              <a:tailEnd/>
            </a:ln>
          </p:spPr>
          <p:txBody>
            <a:bodyPr wrap="none" lIns="0" tIns="0" rIns="0" bIns="0" anchor="ctr">
              <a:spAutoFit/>
            </a:bodyPr>
            <a:lstStyle/>
            <a:p>
              <a:endParaRPr lang="en-US"/>
            </a:p>
          </p:txBody>
        </p:sp>
        <p:sp>
          <p:nvSpPr>
            <p:cNvPr id="39968" name="Rectangle 31"/>
            <p:cNvSpPr>
              <a:spLocks noChangeArrowheads="1"/>
            </p:cNvSpPr>
            <p:nvPr/>
          </p:nvSpPr>
          <p:spPr bwMode="auto">
            <a:xfrm>
              <a:off x="2778" y="1874"/>
              <a:ext cx="62" cy="827"/>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39969" name="AutoShape 32"/>
            <p:cNvSpPr>
              <a:spLocks noChangeArrowheads="1"/>
            </p:cNvSpPr>
            <p:nvPr/>
          </p:nvSpPr>
          <p:spPr bwMode="auto">
            <a:xfrm rot="2681173">
              <a:off x="2441" y="1752"/>
              <a:ext cx="559" cy="573"/>
            </a:xfrm>
            <a:prstGeom prst="irregularSeal2">
              <a:avLst/>
            </a:prstGeom>
            <a:gradFill rotWithShape="1">
              <a:gsLst>
                <a:gs pos="0">
                  <a:srgbClr val="FFFF66"/>
                </a:gs>
                <a:gs pos="100000">
                  <a:srgbClr val="FF0000"/>
                </a:gs>
              </a:gsLst>
              <a:path path="shape">
                <a:fillToRect l="50000" t="50000" r="50000" b="50000"/>
              </a:path>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endParaRPr lang="en-US"/>
            </a:p>
          </p:txBody>
        </p:sp>
        <p:sp>
          <p:nvSpPr>
            <p:cNvPr id="39970" name="Freeform 33"/>
            <p:cNvSpPr>
              <a:spLocks/>
            </p:cNvSpPr>
            <p:nvPr/>
          </p:nvSpPr>
          <p:spPr bwMode="auto">
            <a:xfrm>
              <a:off x="2219" y="2561"/>
              <a:ext cx="369" cy="104"/>
            </a:xfrm>
            <a:custGeom>
              <a:avLst/>
              <a:gdLst>
                <a:gd name="T0" fmla="*/ 0 w 992"/>
                <a:gd name="T1" fmla="*/ 0 h 280"/>
                <a:gd name="T2" fmla="*/ 1 w 992"/>
                <a:gd name="T3" fmla="*/ 0 h 280"/>
                <a:gd name="T4" fmla="*/ 1 w 992"/>
                <a:gd name="T5" fmla="*/ 0 h 280"/>
                <a:gd name="T6" fmla="*/ 0 w 992"/>
                <a:gd name="T7" fmla="*/ 0 h 280"/>
                <a:gd name="T8" fmla="*/ 0 w 992"/>
                <a:gd name="T9" fmla="*/ 0 h 280"/>
                <a:gd name="T10" fmla="*/ 0 60000 65536"/>
                <a:gd name="T11" fmla="*/ 0 60000 65536"/>
                <a:gd name="T12" fmla="*/ 0 60000 65536"/>
                <a:gd name="T13" fmla="*/ 0 60000 65536"/>
                <a:gd name="T14" fmla="*/ 0 60000 65536"/>
                <a:gd name="T15" fmla="*/ 0 w 992"/>
                <a:gd name="T16" fmla="*/ 0 h 280"/>
                <a:gd name="T17" fmla="*/ 992 w 992"/>
                <a:gd name="T18" fmla="*/ 280 h 280"/>
              </a:gdLst>
              <a:ahLst/>
              <a:cxnLst>
                <a:cxn ang="T10">
                  <a:pos x="T0" y="T1"/>
                </a:cxn>
                <a:cxn ang="T11">
                  <a:pos x="T2" y="T3"/>
                </a:cxn>
                <a:cxn ang="T12">
                  <a:pos x="T4" y="T5"/>
                </a:cxn>
                <a:cxn ang="T13">
                  <a:pos x="T6" y="T7"/>
                </a:cxn>
                <a:cxn ang="T14">
                  <a:pos x="T8" y="T9"/>
                </a:cxn>
              </a:cxnLst>
              <a:rect l="T15" t="T16" r="T17" b="T18"/>
              <a:pathLst>
                <a:path w="992" h="280">
                  <a:moveTo>
                    <a:pt x="0" y="0"/>
                  </a:moveTo>
                  <a:lnTo>
                    <a:pt x="992" y="240"/>
                  </a:lnTo>
                  <a:lnTo>
                    <a:pt x="936" y="280"/>
                  </a:lnTo>
                  <a:lnTo>
                    <a:pt x="16" y="56"/>
                  </a:lnTo>
                  <a:lnTo>
                    <a:pt x="0" y="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39971" name="Freeform 34"/>
            <p:cNvSpPr>
              <a:spLocks/>
            </p:cNvSpPr>
            <p:nvPr/>
          </p:nvSpPr>
          <p:spPr bwMode="auto">
            <a:xfrm>
              <a:off x="3429" y="2008"/>
              <a:ext cx="51" cy="375"/>
            </a:xfrm>
            <a:custGeom>
              <a:avLst/>
              <a:gdLst>
                <a:gd name="T0" fmla="*/ 0 w 136"/>
                <a:gd name="T1" fmla="*/ 0 h 1008"/>
                <a:gd name="T2" fmla="*/ 0 w 136"/>
                <a:gd name="T3" fmla="*/ 1 h 1008"/>
                <a:gd name="T4" fmla="*/ 0 w 136"/>
                <a:gd name="T5" fmla="*/ 1 h 1008"/>
                <a:gd name="T6" fmla="*/ 0 w 136"/>
                <a:gd name="T7" fmla="*/ 0 h 1008"/>
                <a:gd name="T8" fmla="*/ 0 w 136"/>
                <a:gd name="T9" fmla="*/ 0 h 1008"/>
                <a:gd name="T10" fmla="*/ 0 60000 65536"/>
                <a:gd name="T11" fmla="*/ 0 60000 65536"/>
                <a:gd name="T12" fmla="*/ 0 60000 65536"/>
                <a:gd name="T13" fmla="*/ 0 60000 65536"/>
                <a:gd name="T14" fmla="*/ 0 60000 65536"/>
                <a:gd name="T15" fmla="*/ 0 w 136"/>
                <a:gd name="T16" fmla="*/ 0 h 1008"/>
                <a:gd name="T17" fmla="*/ 136 w 136"/>
                <a:gd name="T18" fmla="*/ 1008 h 1008"/>
              </a:gdLst>
              <a:ahLst/>
              <a:cxnLst>
                <a:cxn ang="T10">
                  <a:pos x="T0" y="T1"/>
                </a:cxn>
                <a:cxn ang="T11">
                  <a:pos x="T2" y="T3"/>
                </a:cxn>
                <a:cxn ang="T12">
                  <a:pos x="T4" y="T5"/>
                </a:cxn>
                <a:cxn ang="T13">
                  <a:pos x="T6" y="T7"/>
                </a:cxn>
                <a:cxn ang="T14">
                  <a:pos x="T8" y="T9"/>
                </a:cxn>
              </a:cxnLst>
              <a:rect l="T15" t="T16" r="T17" b="T18"/>
              <a:pathLst>
                <a:path w="136" h="1008">
                  <a:moveTo>
                    <a:pt x="0" y="0"/>
                  </a:moveTo>
                  <a:lnTo>
                    <a:pt x="80" y="1008"/>
                  </a:lnTo>
                  <a:lnTo>
                    <a:pt x="136" y="920"/>
                  </a:lnTo>
                  <a:lnTo>
                    <a:pt x="56" y="48"/>
                  </a:lnTo>
                  <a:lnTo>
                    <a:pt x="0" y="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39972" name="Rectangle 35"/>
            <p:cNvSpPr>
              <a:spLocks noChangeArrowheads="1"/>
            </p:cNvSpPr>
            <p:nvPr/>
          </p:nvSpPr>
          <p:spPr bwMode="auto">
            <a:xfrm>
              <a:off x="2124" y="1610"/>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39973" name="Rectangle 36"/>
            <p:cNvSpPr>
              <a:spLocks noChangeArrowheads="1"/>
            </p:cNvSpPr>
            <p:nvPr/>
          </p:nvSpPr>
          <p:spPr bwMode="auto">
            <a:xfrm rot="5400000">
              <a:off x="306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39974" name="Rectangle 37"/>
            <p:cNvSpPr>
              <a:spLocks noChangeArrowheads="1"/>
            </p:cNvSpPr>
            <p:nvPr/>
          </p:nvSpPr>
          <p:spPr bwMode="auto">
            <a:xfrm rot="5400000">
              <a:off x="339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nvGrpSpPr>
            <p:cNvPr id="39975" name="Group 38"/>
            <p:cNvGrpSpPr>
              <a:grpSpLocks/>
            </p:cNvGrpSpPr>
            <p:nvPr/>
          </p:nvGrpSpPr>
          <p:grpSpPr bwMode="auto">
            <a:xfrm>
              <a:off x="2221" y="1871"/>
              <a:ext cx="518" cy="782"/>
              <a:chOff x="2400" y="1656"/>
              <a:chExt cx="752" cy="1136"/>
            </a:xfrm>
          </p:grpSpPr>
          <p:sp>
            <p:nvSpPr>
              <p:cNvPr id="39988" name="Freeform 39"/>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folHlink"/>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39989" name="Freeform 40"/>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39990" name="Freeform 41"/>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39991" name="Freeform 42"/>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39992" name="Freeform 43"/>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lIns="0" tIns="0" rIns="0" bIns="0" anchor="ctr">
                <a:spAutoFit/>
              </a:bodyPr>
              <a:lstStyle/>
              <a:p>
                <a:endParaRPr lang="en-US"/>
              </a:p>
            </p:txBody>
          </p:sp>
          <p:sp>
            <p:nvSpPr>
              <p:cNvPr id="39993" name="Line 44"/>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9994" name="Line 45"/>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39976" name="Group 46"/>
            <p:cNvGrpSpPr>
              <a:grpSpLocks/>
            </p:cNvGrpSpPr>
            <p:nvPr/>
          </p:nvGrpSpPr>
          <p:grpSpPr bwMode="auto">
            <a:xfrm rot="-6511945">
              <a:off x="2834" y="1842"/>
              <a:ext cx="518" cy="783"/>
              <a:chOff x="2400" y="1656"/>
              <a:chExt cx="752" cy="1136"/>
            </a:xfrm>
          </p:grpSpPr>
          <p:sp>
            <p:nvSpPr>
              <p:cNvPr id="39981" name="Freeform 47"/>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tx1"/>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39982" name="Freeform 48"/>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39983" name="Freeform 49"/>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39984" name="Freeform 50"/>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39985" name="Freeform 51"/>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39986" name="Line 52"/>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9987" name="Line 53"/>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39977" name="Freeform 54"/>
            <p:cNvSpPr>
              <a:spLocks/>
            </p:cNvSpPr>
            <p:nvPr/>
          </p:nvSpPr>
          <p:spPr bwMode="auto">
            <a:xfrm>
              <a:off x="2689" y="2097"/>
              <a:ext cx="62" cy="351"/>
            </a:xfrm>
            <a:custGeom>
              <a:avLst/>
              <a:gdLst>
                <a:gd name="T0" fmla="*/ 0 w 168"/>
                <a:gd name="T1" fmla="*/ 1 h 944"/>
                <a:gd name="T2" fmla="*/ 0 w 168"/>
                <a:gd name="T3" fmla="*/ 0 h 944"/>
                <a:gd name="T4" fmla="*/ 0 w 168"/>
                <a:gd name="T5" fmla="*/ 0 h 944"/>
                <a:gd name="T6" fmla="*/ 0 w 168"/>
                <a:gd name="T7" fmla="*/ 1 h 944"/>
                <a:gd name="T8" fmla="*/ 0 w 168"/>
                <a:gd name="T9" fmla="*/ 1 h 944"/>
                <a:gd name="T10" fmla="*/ 0 60000 65536"/>
                <a:gd name="T11" fmla="*/ 0 60000 65536"/>
                <a:gd name="T12" fmla="*/ 0 60000 65536"/>
                <a:gd name="T13" fmla="*/ 0 60000 65536"/>
                <a:gd name="T14" fmla="*/ 0 60000 65536"/>
                <a:gd name="T15" fmla="*/ 0 w 168"/>
                <a:gd name="T16" fmla="*/ 0 h 944"/>
                <a:gd name="T17" fmla="*/ 168 w 168"/>
                <a:gd name="T18" fmla="*/ 944 h 944"/>
              </a:gdLst>
              <a:ahLst/>
              <a:cxnLst>
                <a:cxn ang="T10">
                  <a:pos x="T0" y="T1"/>
                </a:cxn>
                <a:cxn ang="T11">
                  <a:pos x="T2" y="T3"/>
                </a:cxn>
                <a:cxn ang="T12">
                  <a:pos x="T4" y="T5"/>
                </a:cxn>
                <a:cxn ang="T13">
                  <a:pos x="T6" y="T7"/>
                </a:cxn>
                <a:cxn ang="T14">
                  <a:pos x="T8" y="T9"/>
                </a:cxn>
              </a:cxnLst>
              <a:rect l="T15" t="T16" r="T17" b="T18"/>
              <a:pathLst>
                <a:path w="168" h="944">
                  <a:moveTo>
                    <a:pt x="168" y="944"/>
                  </a:moveTo>
                  <a:lnTo>
                    <a:pt x="24" y="0"/>
                  </a:lnTo>
                  <a:lnTo>
                    <a:pt x="0" y="48"/>
                  </a:lnTo>
                  <a:lnTo>
                    <a:pt x="128" y="920"/>
                  </a:lnTo>
                  <a:lnTo>
                    <a:pt x="168" y="944"/>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39978" name="Freeform 55"/>
            <p:cNvSpPr>
              <a:spLocks/>
            </p:cNvSpPr>
            <p:nvPr/>
          </p:nvSpPr>
          <p:spPr bwMode="auto">
            <a:xfrm>
              <a:off x="2382" y="1853"/>
              <a:ext cx="354" cy="78"/>
            </a:xfrm>
            <a:custGeom>
              <a:avLst/>
              <a:gdLst>
                <a:gd name="T0" fmla="*/ 0 w 952"/>
                <a:gd name="T1" fmla="*/ 0 h 208"/>
                <a:gd name="T2" fmla="*/ 0 w 952"/>
                <a:gd name="T3" fmla="*/ 0 h 208"/>
                <a:gd name="T4" fmla="*/ 1 w 952"/>
                <a:gd name="T5" fmla="*/ 0 h 208"/>
                <a:gd name="T6" fmla="*/ 1 w 952"/>
                <a:gd name="T7" fmla="*/ 0 h 208"/>
                <a:gd name="T8" fmla="*/ 0 w 952"/>
                <a:gd name="T9" fmla="*/ 0 h 208"/>
                <a:gd name="T10" fmla="*/ 0 60000 65536"/>
                <a:gd name="T11" fmla="*/ 0 60000 65536"/>
                <a:gd name="T12" fmla="*/ 0 60000 65536"/>
                <a:gd name="T13" fmla="*/ 0 60000 65536"/>
                <a:gd name="T14" fmla="*/ 0 60000 65536"/>
                <a:gd name="T15" fmla="*/ 0 w 952"/>
                <a:gd name="T16" fmla="*/ 0 h 208"/>
                <a:gd name="T17" fmla="*/ 952 w 952"/>
                <a:gd name="T18" fmla="*/ 208 h 208"/>
              </a:gdLst>
              <a:ahLst/>
              <a:cxnLst>
                <a:cxn ang="T10">
                  <a:pos x="T0" y="T1"/>
                </a:cxn>
                <a:cxn ang="T11">
                  <a:pos x="T2" y="T3"/>
                </a:cxn>
                <a:cxn ang="T12">
                  <a:pos x="T4" y="T5"/>
                </a:cxn>
                <a:cxn ang="T13">
                  <a:pos x="T6" y="T7"/>
                </a:cxn>
                <a:cxn ang="T14">
                  <a:pos x="T8" y="T9"/>
                </a:cxn>
              </a:cxnLst>
              <a:rect l="T15" t="T16" r="T17" b="T18"/>
              <a:pathLst>
                <a:path w="952" h="208">
                  <a:moveTo>
                    <a:pt x="0" y="40"/>
                  </a:moveTo>
                  <a:lnTo>
                    <a:pt x="88" y="0"/>
                  </a:lnTo>
                  <a:lnTo>
                    <a:pt x="936" y="160"/>
                  </a:lnTo>
                  <a:lnTo>
                    <a:pt x="952" y="208"/>
                  </a:lnTo>
                  <a:lnTo>
                    <a:pt x="0" y="4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39979" name="Rectangle 56"/>
            <p:cNvSpPr>
              <a:spLocks noChangeArrowheads="1"/>
            </p:cNvSpPr>
            <p:nvPr/>
          </p:nvSpPr>
          <p:spPr bwMode="auto">
            <a:xfrm>
              <a:off x="2124" y="2018"/>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39980" name="Rectangle 57"/>
            <p:cNvSpPr>
              <a:spLocks noChangeArrowheads="1"/>
            </p:cNvSpPr>
            <p:nvPr/>
          </p:nvSpPr>
          <p:spPr bwMode="auto">
            <a:xfrm>
              <a:off x="2124" y="2426"/>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spTree>
    <p:extLst>
      <p:ext uri="{BB962C8B-B14F-4D97-AF65-F5344CB8AC3E}">
        <p14:creationId xmlns:p14="http://schemas.microsoft.com/office/powerpoint/2010/main" val="2389008128"/>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smtClean="0"/>
              <a:t>Phase 1: Intake</a:t>
            </a:r>
          </a:p>
        </p:txBody>
      </p:sp>
      <p:grpSp>
        <p:nvGrpSpPr>
          <p:cNvPr id="8195" name="Group 3"/>
          <p:cNvGrpSpPr>
            <a:grpSpLocks/>
          </p:cNvGrpSpPr>
          <p:nvPr/>
        </p:nvGrpSpPr>
        <p:grpSpPr bwMode="auto">
          <a:xfrm>
            <a:off x="650875" y="1493838"/>
            <a:ext cx="3092450" cy="481012"/>
            <a:chOff x="3089" y="1951"/>
            <a:chExt cx="1948" cy="303"/>
          </a:xfrm>
        </p:grpSpPr>
        <p:sp>
          <p:nvSpPr>
            <p:cNvPr id="8203" name="Text Box 4"/>
            <p:cNvSpPr txBox="1">
              <a:spLocks noChangeArrowheads="1"/>
            </p:cNvSpPr>
            <p:nvPr/>
          </p:nvSpPr>
          <p:spPr bwMode="auto">
            <a:xfrm>
              <a:off x="3089" y="1987"/>
              <a:ext cx="194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400" b="1"/>
                <a:t>Intake</a:t>
              </a:r>
            </a:p>
          </p:txBody>
        </p:sp>
        <p:sp>
          <p:nvSpPr>
            <p:cNvPr id="8204" name="Rectangle 5"/>
            <p:cNvSpPr>
              <a:spLocks noChangeArrowheads="1"/>
            </p:cNvSpPr>
            <p:nvPr/>
          </p:nvSpPr>
          <p:spPr bwMode="auto">
            <a:xfrm>
              <a:off x="3141" y="1951"/>
              <a:ext cx="1843" cy="303"/>
            </a:xfrm>
            <a:prstGeom prst="rect">
              <a:avLst/>
            </a:prstGeom>
            <a:noFill/>
            <a:ln w="28575"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grpSp>
      <p:pic>
        <p:nvPicPr>
          <p:cNvPr id="8196" name="Picture 6" descr="automobile_crash_Honda_95870_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02125" y="3105150"/>
            <a:ext cx="4762500" cy="3171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8197" name="Group 7"/>
          <p:cNvGrpSpPr>
            <a:grpSpLocks/>
          </p:cNvGrpSpPr>
          <p:nvPr/>
        </p:nvGrpSpPr>
        <p:grpSpPr bwMode="auto">
          <a:xfrm>
            <a:off x="4079875" y="1690688"/>
            <a:ext cx="1609725" cy="1533525"/>
            <a:chOff x="3917" y="3057"/>
            <a:chExt cx="809" cy="771"/>
          </a:xfrm>
        </p:grpSpPr>
        <p:sp>
          <p:nvSpPr>
            <p:cNvPr id="8198" name="AutoShape 8"/>
            <p:cNvSpPr>
              <a:spLocks noChangeArrowheads="1"/>
            </p:cNvSpPr>
            <p:nvPr/>
          </p:nvSpPr>
          <p:spPr bwMode="auto">
            <a:xfrm>
              <a:off x="3917" y="3066"/>
              <a:ext cx="747" cy="762"/>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8199" name="Oval 9"/>
            <p:cNvSpPr>
              <a:spLocks noChangeArrowheads="1"/>
            </p:cNvSpPr>
            <p:nvPr/>
          </p:nvSpPr>
          <p:spPr bwMode="auto">
            <a:xfrm>
              <a:off x="4227" y="3706"/>
              <a:ext cx="175" cy="95"/>
            </a:xfrm>
            <a:prstGeom prst="ellipse">
              <a:avLst/>
            </a:prstGeom>
            <a:solidFill>
              <a:srgbClr val="FAD461"/>
            </a:solidFill>
            <a:ln w="28575" algn="ctr">
              <a:solidFill>
                <a:schemeClr val="bg1"/>
              </a:solidFill>
              <a:round/>
              <a:headEnd/>
              <a:tailEnd/>
            </a:ln>
          </p:spPr>
          <p:txBody>
            <a:bodyPr wrap="none" anchor="ctr"/>
            <a:lstStyle/>
            <a:p>
              <a:endParaRPr lang="en-US"/>
            </a:p>
          </p:txBody>
        </p:sp>
        <p:sp>
          <p:nvSpPr>
            <p:cNvPr id="8200" name="Freeform 10"/>
            <p:cNvSpPr>
              <a:spLocks/>
            </p:cNvSpPr>
            <p:nvPr/>
          </p:nvSpPr>
          <p:spPr bwMode="auto">
            <a:xfrm>
              <a:off x="4387" y="3376"/>
              <a:ext cx="270" cy="365"/>
            </a:xfrm>
            <a:custGeom>
              <a:avLst/>
              <a:gdLst>
                <a:gd name="T0" fmla="*/ 0 w 162"/>
                <a:gd name="T1" fmla="*/ 1762 h 216"/>
                <a:gd name="T2" fmla="*/ 578 w 162"/>
                <a:gd name="T3" fmla="*/ 1490 h 216"/>
                <a:gd name="T4" fmla="*/ 1088 w 162"/>
                <a:gd name="T5" fmla="*/ 686 h 216"/>
                <a:gd name="T6" fmla="*/ 1250 w 162"/>
                <a:gd name="T7" fmla="*/ 0 h 216"/>
                <a:gd name="T8" fmla="*/ 0 60000 65536"/>
                <a:gd name="T9" fmla="*/ 0 60000 65536"/>
                <a:gd name="T10" fmla="*/ 0 60000 65536"/>
                <a:gd name="T11" fmla="*/ 0 60000 65536"/>
                <a:gd name="T12" fmla="*/ 0 w 162"/>
                <a:gd name="T13" fmla="*/ 0 h 216"/>
                <a:gd name="T14" fmla="*/ 162 w 162"/>
                <a:gd name="T15" fmla="*/ 216 h 216"/>
              </a:gdLst>
              <a:ahLst/>
              <a:cxnLst>
                <a:cxn ang="T8">
                  <a:pos x="T0" y="T1"/>
                </a:cxn>
                <a:cxn ang="T9">
                  <a:pos x="T2" y="T3"/>
                </a:cxn>
                <a:cxn ang="T10">
                  <a:pos x="T4" y="T5"/>
                </a:cxn>
                <a:cxn ang="T11">
                  <a:pos x="T6" y="T7"/>
                </a:cxn>
              </a:cxnLst>
              <a:rect l="T12" t="T13" r="T14" b="T15"/>
              <a:pathLst>
                <a:path w="162" h="216">
                  <a:moveTo>
                    <a:pt x="0" y="216"/>
                  </a:moveTo>
                  <a:cubicBezTo>
                    <a:pt x="25" y="210"/>
                    <a:pt x="51" y="205"/>
                    <a:pt x="75" y="183"/>
                  </a:cubicBezTo>
                  <a:cubicBezTo>
                    <a:pt x="99" y="161"/>
                    <a:pt x="127" y="114"/>
                    <a:pt x="141" y="84"/>
                  </a:cubicBezTo>
                  <a:cubicBezTo>
                    <a:pt x="155" y="54"/>
                    <a:pt x="159" y="14"/>
                    <a:pt x="162" y="0"/>
                  </a:cubicBezTo>
                </a:path>
              </a:pathLst>
            </a:cu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8201" name="Freeform 11"/>
            <p:cNvSpPr>
              <a:spLocks/>
            </p:cNvSpPr>
            <p:nvPr/>
          </p:nvSpPr>
          <p:spPr bwMode="auto">
            <a:xfrm>
              <a:off x="3939" y="3057"/>
              <a:ext cx="740" cy="349"/>
            </a:xfrm>
            <a:custGeom>
              <a:avLst/>
              <a:gdLst>
                <a:gd name="T0" fmla="*/ 0 w 446"/>
                <a:gd name="T1" fmla="*/ 1376 h 206"/>
                <a:gd name="T2" fmla="*/ 229 w 446"/>
                <a:gd name="T3" fmla="*/ 632 h 206"/>
                <a:gd name="T4" fmla="*/ 1093 w 446"/>
                <a:gd name="T5" fmla="*/ 166 h 206"/>
                <a:gd name="T6" fmla="*/ 1863 w 446"/>
                <a:gd name="T7" fmla="*/ 41 h 206"/>
                <a:gd name="T8" fmla="*/ 2773 w 446"/>
                <a:gd name="T9" fmla="*/ 413 h 206"/>
                <a:gd name="T10" fmla="*/ 3298 w 446"/>
                <a:gd name="T11" fmla="*/ 1225 h 206"/>
                <a:gd name="T12" fmla="*/ 3275 w 446"/>
                <a:gd name="T13" fmla="*/ 1696 h 206"/>
                <a:gd name="T14" fmla="*/ 0 60000 65536"/>
                <a:gd name="T15" fmla="*/ 0 60000 65536"/>
                <a:gd name="T16" fmla="*/ 0 60000 65536"/>
                <a:gd name="T17" fmla="*/ 0 60000 65536"/>
                <a:gd name="T18" fmla="*/ 0 60000 65536"/>
                <a:gd name="T19" fmla="*/ 0 60000 65536"/>
                <a:gd name="T20" fmla="*/ 0 60000 65536"/>
                <a:gd name="T21" fmla="*/ 0 w 446"/>
                <a:gd name="T22" fmla="*/ 0 h 206"/>
                <a:gd name="T23" fmla="*/ 446 w 446"/>
                <a:gd name="T24" fmla="*/ 206 h 20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46" h="206">
                  <a:moveTo>
                    <a:pt x="0" y="167"/>
                  </a:moveTo>
                  <a:cubicBezTo>
                    <a:pt x="3" y="134"/>
                    <a:pt x="6" y="102"/>
                    <a:pt x="30" y="77"/>
                  </a:cubicBezTo>
                  <a:cubicBezTo>
                    <a:pt x="54" y="52"/>
                    <a:pt x="108" y="32"/>
                    <a:pt x="144" y="20"/>
                  </a:cubicBezTo>
                  <a:cubicBezTo>
                    <a:pt x="180" y="8"/>
                    <a:pt x="209" y="0"/>
                    <a:pt x="246" y="5"/>
                  </a:cubicBezTo>
                  <a:cubicBezTo>
                    <a:pt x="283" y="10"/>
                    <a:pt x="335" y="26"/>
                    <a:pt x="366" y="50"/>
                  </a:cubicBezTo>
                  <a:cubicBezTo>
                    <a:pt x="397" y="74"/>
                    <a:pt x="424" y="123"/>
                    <a:pt x="435" y="149"/>
                  </a:cubicBezTo>
                  <a:cubicBezTo>
                    <a:pt x="446" y="175"/>
                    <a:pt x="439" y="190"/>
                    <a:pt x="432" y="206"/>
                  </a:cubicBezTo>
                </a:path>
              </a:pathLst>
            </a:cu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8202" name="Oval 12"/>
            <p:cNvSpPr>
              <a:spLocks noChangeArrowheads="1"/>
            </p:cNvSpPr>
            <p:nvPr/>
          </p:nvSpPr>
          <p:spPr bwMode="auto">
            <a:xfrm>
              <a:off x="4601" y="3274"/>
              <a:ext cx="125" cy="203"/>
            </a:xfrm>
            <a:prstGeom prst="ellipse">
              <a:avLst/>
            </a:prstGeom>
            <a:solidFill>
              <a:srgbClr val="FAD461"/>
            </a:solidFill>
            <a:ln w="28575">
              <a:solidFill>
                <a:schemeClr val="bg1"/>
              </a:solidFill>
              <a:round/>
              <a:headEnd/>
              <a:tailEnd/>
            </a:ln>
          </p:spPr>
          <p:txBody>
            <a:bodyPr wrap="none" anchor="ctr"/>
            <a:lstStyle/>
            <a:p>
              <a:endParaRPr lang="en-US"/>
            </a:p>
          </p:txBody>
        </p:sp>
      </p:grpSp>
    </p:spTree>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eaLnBrk="1" hangingPunct="1"/>
            <a:r>
              <a:rPr lang="en-US" smtClean="0"/>
              <a:t>Imported FNOL claims</a:t>
            </a:r>
          </a:p>
        </p:txBody>
      </p:sp>
      <p:sp>
        <p:nvSpPr>
          <p:cNvPr id="41987" name="Rectangle 20"/>
          <p:cNvSpPr>
            <a:spLocks noGrp="1" noChangeArrowheads="1"/>
          </p:cNvSpPr>
          <p:nvPr>
            <p:ph idx="1"/>
          </p:nvPr>
        </p:nvSpPr>
        <p:spPr>
          <a:xfrm>
            <a:off x="354013" y="1725613"/>
            <a:ext cx="2516187" cy="4664075"/>
          </a:xfrm>
        </p:spPr>
        <p:txBody>
          <a:bodyPr/>
          <a:lstStyle/>
          <a:p>
            <a:pPr>
              <a:buFont typeface="Arial" charset="0"/>
              <a:buChar char="•"/>
            </a:pPr>
            <a:r>
              <a:rPr lang="en-US" smtClean="0"/>
              <a:t>Claims imported from an external application must meet all "load save" conditions</a:t>
            </a:r>
          </a:p>
          <a:p>
            <a:pPr lvl="1"/>
            <a:r>
              <a:rPr lang="en-US" smtClean="0"/>
              <a:t>Those that do not also meet "new loss" typically need user review</a:t>
            </a:r>
          </a:p>
        </p:txBody>
      </p:sp>
      <p:sp>
        <p:nvSpPr>
          <p:cNvPr id="41988" name="Text Box 3"/>
          <p:cNvSpPr txBox="1">
            <a:spLocks noChangeArrowheads="1"/>
          </p:cNvSpPr>
          <p:nvPr/>
        </p:nvSpPr>
        <p:spPr bwMode="auto">
          <a:xfrm>
            <a:off x="3065463" y="966788"/>
            <a:ext cx="1662112"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000" b="1"/>
              <a:t>Load</a:t>
            </a:r>
            <a:br>
              <a:rPr lang="en-US" sz="2000" b="1"/>
            </a:br>
            <a:r>
              <a:rPr lang="en-US" sz="2000" b="1"/>
              <a:t>Save</a:t>
            </a:r>
          </a:p>
        </p:txBody>
      </p:sp>
      <p:sp>
        <p:nvSpPr>
          <p:cNvPr id="41989" name="AutoShape 4"/>
          <p:cNvSpPr>
            <a:spLocks noChangeArrowheads="1"/>
          </p:cNvSpPr>
          <p:nvPr/>
        </p:nvSpPr>
        <p:spPr bwMode="auto">
          <a:xfrm>
            <a:off x="3049588" y="750888"/>
            <a:ext cx="1695450" cy="1081087"/>
          </a:xfrm>
          <a:prstGeom prst="roundRect">
            <a:avLst>
              <a:gd name="adj" fmla="val 16667"/>
            </a:avLst>
          </a:prstGeom>
          <a:noFill/>
          <a:ln w="28575" algn="ctr">
            <a:solidFill>
              <a:schemeClr val="bg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41990" name="Text Box 5"/>
          <p:cNvSpPr txBox="1">
            <a:spLocks noChangeArrowheads="1"/>
          </p:cNvSpPr>
          <p:nvPr/>
        </p:nvSpPr>
        <p:spPr bwMode="auto">
          <a:xfrm>
            <a:off x="5192713" y="814388"/>
            <a:ext cx="1662112"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000" b="1"/>
              <a:t>New</a:t>
            </a:r>
            <a:br>
              <a:rPr lang="en-US" sz="2000" b="1"/>
            </a:br>
            <a:r>
              <a:rPr lang="en-US" sz="2000" b="1"/>
              <a:t>Loss</a:t>
            </a:r>
            <a:br>
              <a:rPr lang="en-US" sz="2000" b="1"/>
            </a:br>
            <a:r>
              <a:rPr lang="en-US" sz="2000" b="1"/>
              <a:t>Completion</a:t>
            </a:r>
          </a:p>
        </p:txBody>
      </p:sp>
      <p:sp>
        <p:nvSpPr>
          <p:cNvPr id="41991" name="AutoShape 6"/>
          <p:cNvSpPr>
            <a:spLocks noChangeArrowheads="1"/>
          </p:cNvSpPr>
          <p:nvPr/>
        </p:nvSpPr>
        <p:spPr bwMode="auto">
          <a:xfrm>
            <a:off x="5176838" y="750888"/>
            <a:ext cx="1695450" cy="1081087"/>
          </a:xfrm>
          <a:prstGeom prst="roundRect">
            <a:avLst>
              <a:gd name="adj" fmla="val 16667"/>
            </a:avLst>
          </a:prstGeom>
          <a:noFill/>
          <a:ln w="28575" algn="ctr">
            <a:solidFill>
              <a:schemeClr val="bg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41992" name="Text Box 7"/>
          <p:cNvSpPr txBox="1">
            <a:spLocks noChangeArrowheads="1"/>
          </p:cNvSpPr>
          <p:nvPr/>
        </p:nvSpPr>
        <p:spPr bwMode="auto">
          <a:xfrm>
            <a:off x="7321550" y="814388"/>
            <a:ext cx="1662113"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000" b="1"/>
              <a:t>Intermediate</a:t>
            </a:r>
            <a:br>
              <a:rPr lang="en-US" sz="2000" b="1"/>
            </a:br>
            <a:r>
              <a:rPr lang="en-US" sz="2000" b="1"/>
              <a:t>Levels of</a:t>
            </a:r>
            <a:br>
              <a:rPr lang="en-US" sz="2000" b="1"/>
            </a:br>
            <a:r>
              <a:rPr lang="en-US" sz="2000" b="1"/>
              <a:t>Maturity</a:t>
            </a:r>
          </a:p>
        </p:txBody>
      </p:sp>
      <p:sp>
        <p:nvSpPr>
          <p:cNvPr id="41993" name="AutoShape 8"/>
          <p:cNvSpPr>
            <a:spLocks noChangeArrowheads="1"/>
          </p:cNvSpPr>
          <p:nvPr/>
        </p:nvSpPr>
        <p:spPr bwMode="auto">
          <a:xfrm>
            <a:off x="4759325" y="1101725"/>
            <a:ext cx="433388" cy="347663"/>
          </a:xfrm>
          <a:prstGeom prst="rightArrow">
            <a:avLst>
              <a:gd name="adj1" fmla="val 49769"/>
              <a:gd name="adj2" fmla="val 59818"/>
            </a:avLst>
          </a:prstGeom>
          <a:solidFill>
            <a:schemeClr val="bg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41994" name="AutoShape 9"/>
          <p:cNvSpPr>
            <a:spLocks noChangeArrowheads="1"/>
          </p:cNvSpPr>
          <p:nvPr/>
        </p:nvSpPr>
        <p:spPr bwMode="auto">
          <a:xfrm>
            <a:off x="6873875" y="1101725"/>
            <a:ext cx="433388" cy="347663"/>
          </a:xfrm>
          <a:prstGeom prst="rightArrow">
            <a:avLst>
              <a:gd name="adj1" fmla="val 49769"/>
              <a:gd name="adj2" fmla="val 59818"/>
            </a:avLst>
          </a:prstGeom>
          <a:solidFill>
            <a:schemeClr val="bg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41995" name="Text Box 10"/>
          <p:cNvSpPr txBox="1">
            <a:spLocks noChangeArrowheads="1"/>
          </p:cNvSpPr>
          <p:nvPr/>
        </p:nvSpPr>
        <p:spPr bwMode="auto">
          <a:xfrm>
            <a:off x="5573713" y="2132013"/>
            <a:ext cx="1279525"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2000" b="1"/>
              <a:t>Driver of vehicle is specified</a:t>
            </a:r>
          </a:p>
        </p:txBody>
      </p:sp>
      <p:sp>
        <p:nvSpPr>
          <p:cNvPr id="41996" name="Rectangle 11"/>
          <p:cNvSpPr>
            <a:spLocks noChangeArrowheads="1"/>
          </p:cNvSpPr>
          <p:nvPr/>
        </p:nvSpPr>
        <p:spPr bwMode="auto">
          <a:xfrm>
            <a:off x="5167313" y="2151063"/>
            <a:ext cx="284162" cy="284162"/>
          </a:xfrm>
          <a:prstGeom prst="rect">
            <a:avLst/>
          </a:prstGeom>
          <a:noFill/>
          <a:ln w="28575"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41997" name="Text Box 12"/>
          <p:cNvSpPr txBox="1">
            <a:spLocks noChangeArrowheads="1"/>
          </p:cNvSpPr>
          <p:nvPr/>
        </p:nvSpPr>
        <p:spPr bwMode="auto">
          <a:xfrm>
            <a:off x="5583238" y="3241675"/>
            <a:ext cx="1443037"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2000" b="1"/>
              <a:t>If insured at fault, fault rating specified</a:t>
            </a:r>
          </a:p>
        </p:txBody>
      </p:sp>
      <p:sp>
        <p:nvSpPr>
          <p:cNvPr id="41998" name="Rectangle 13"/>
          <p:cNvSpPr>
            <a:spLocks noChangeArrowheads="1"/>
          </p:cNvSpPr>
          <p:nvPr/>
        </p:nvSpPr>
        <p:spPr bwMode="auto">
          <a:xfrm>
            <a:off x="5176838" y="3260725"/>
            <a:ext cx="284162" cy="284163"/>
          </a:xfrm>
          <a:prstGeom prst="rect">
            <a:avLst/>
          </a:prstGeom>
          <a:noFill/>
          <a:ln w="28575"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41999" name="Text Box 14"/>
          <p:cNvSpPr txBox="1">
            <a:spLocks noChangeArrowheads="1"/>
          </p:cNvSpPr>
          <p:nvPr/>
        </p:nvSpPr>
        <p:spPr bwMode="auto">
          <a:xfrm>
            <a:off x="3524250" y="2132013"/>
            <a:ext cx="1279525"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2000" b="1">
                <a:solidFill>
                  <a:srgbClr val="00CC00"/>
                </a:solidFill>
              </a:rPr>
              <a:t>Policy number is valid</a:t>
            </a:r>
          </a:p>
        </p:txBody>
      </p:sp>
      <p:sp>
        <p:nvSpPr>
          <p:cNvPr id="42000" name="Rectangle 15"/>
          <p:cNvSpPr>
            <a:spLocks noChangeArrowheads="1"/>
          </p:cNvSpPr>
          <p:nvPr/>
        </p:nvSpPr>
        <p:spPr bwMode="auto">
          <a:xfrm>
            <a:off x="3117850" y="2151063"/>
            <a:ext cx="284163" cy="284162"/>
          </a:xfrm>
          <a:prstGeom prst="rect">
            <a:avLst/>
          </a:prstGeom>
          <a:noFill/>
          <a:ln w="28575" algn="ctr">
            <a:solidFill>
              <a:srgbClr val="00CC00"/>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42001" name="Text Box 16"/>
          <p:cNvSpPr txBox="1">
            <a:spLocks noChangeArrowheads="1"/>
          </p:cNvSpPr>
          <p:nvPr/>
        </p:nvSpPr>
        <p:spPr bwMode="auto">
          <a:xfrm>
            <a:off x="3524250" y="3241675"/>
            <a:ext cx="1279525"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2000" b="1">
                <a:solidFill>
                  <a:srgbClr val="00CC00"/>
                </a:solidFill>
              </a:rPr>
              <a:t>Loss date is specified</a:t>
            </a:r>
          </a:p>
        </p:txBody>
      </p:sp>
      <p:sp>
        <p:nvSpPr>
          <p:cNvPr id="42002" name="Rectangle 17"/>
          <p:cNvSpPr>
            <a:spLocks noChangeArrowheads="1"/>
          </p:cNvSpPr>
          <p:nvPr/>
        </p:nvSpPr>
        <p:spPr bwMode="auto">
          <a:xfrm>
            <a:off x="3117850" y="3260725"/>
            <a:ext cx="284163" cy="284163"/>
          </a:xfrm>
          <a:prstGeom prst="rect">
            <a:avLst/>
          </a:prstGeom>
          <a:noFill/>
          <a:ln w="28575" algn="ctr">
            <a:solidFill>
              <a:srgbClr val="00CC00"/>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42003" name="Freeform 18"/>
          <p:cNvSpPr>
            <a:spLocks/>
          </p:cNvSpPr>
          <p:nvPr/>
        </p:nvSpPr>
        <p:spPr bwMode="auto">
          <a:xfrm>
            <a:off x="3119438" y="1973263"/>
            <a:ext cx="354012" cy="392112"/>
          </a:xfrm>
          <a:custGeom>
            <a:avLst/>
            <a:gdLst>
              <a:gd name="T0" fmla="*/ 0 w 481"/>
              <a:gd name="T1" fmla="*/ 2147483647 h 533"/>
              <a:gd name="T2" fmla="*/ 2147483647 w 481"/>
              <a:gd name="T3" fmla="*/ 2147483647 h 533"/>
              <a:gd name="T4" fmla="*/ 2147483647 w 481"/>
              <a:gd name="T5" fmla="*/ 2147483647 h 533"/>
              <a:gd name="T6" fmla="*/ 2147483647 w 481"/>
              <a:gd name="T7" fmla="*/ 2147483647 h 533"/>
              <a:gd name="T8" fmla="*/ 2147483647 w 481"/>
              <a:gd name="T9" fmla="*/ 0 h 533"/>
              <a:gd name="T10" fmla="*/ 2147483647 w 481"/>
              <a:gd name="T11" fmla="*/ 2147483647 h 533"/>
              <a:gd name="T12" fmla="*/ 2147483647 w 481"/>
              <a:gd name="T13" fmla="*/ 2147483647 h 533"/>
              <a:gd name="T14" fmla="*/ 0 w 481"/>
              <a:gd name="T15" fmla="*/ 2147483647 h 533"/>
              <a:gd name="T16" fmla="*/ 0 60000 65536"/>
              <a:gd name="T17" fmla="*/ 0 60000 65536"/>
              <a:gd name="T18" fmla="*/ 0 60000 65536"/>
              <a:gd name="T19" fmla="*/ 0 60000 65536"/>
              <a:gd name="T20" fmla="*/ 0 60000 65536"/>
              <a:gd name="T21" fmla="*/ 0 60000 65536"/>
              <a:gd name="T22" fmla="*/ 0 60000 65536"/>
              <a:gd name="T23" fmla="*/ 0 60000 65536"/>
              <a:gd name="T24" fmla="*/ 0 w 481"/>
              <a:gd name="T25" fmla="*/ 0 h 533"/>
              <a:gd name="T26" fmla="*/ 481 w 481"/>
              <a:gd name="T27" fmla="*/ 533 h 53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81" h="533">
                <a:moveTo>
                  <a:pt x="0" y="327"/>
                </a:moveTo>
                <a:lnTo>
                  <a:pt x="120" y="533"/>
                </a:lnTo>
                <a:lnTo>
                  <a:pt x="223" y="533"/>
                </a:lnTo>
                <a:lnTo>
                  <a:pt x="481" y="104"/>
                </a:lnTo>
                <a:lnTo>
                  <a:pt x="318" y="0"/>
                </a:lnTo>
                <a:lnTo>
                  <a:pt x="163" y="456"/>
                </a:lnTo>
                <a:lnTo>
                  <a:pt x="86" y="327"/>
                </a:lnTo>
                <a:lnTo>
                  <a:pt x="0" y="327"/>
                </a:lnTo>
                <a:close/>
              </a:path>
            </a:pathLst>
          </a:custGeom>
          <a:solidFill>
            <a:srgbClr val="00CC00"/>
          </a:soli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lIns="0" tIns="0" rIns="0" bIns="0" anchor="ctr">
            <a:spAutoFit/>
          </a:bodyPr>
          <a:lstStyle/>
          <a:p>
            <a:endParaRPr lang="en-US"/>
          </a:p>
        </p:txBody>
      </p:sp>
      <p:sp>
        <p:nvSpPr>
          <p:cNvPr id="42004" name="Freeform 19"/>
          <p:cNvSpPr>
            <a:spLocks/>
          </p:cNvSpPr>
          <p:nvPr/>
        </p:nvSpPr>
        <p:spPr bwMode="auto">
          <a:xfrm>
            <a:off x="3141663" y="3106738"/>
            <a:ext cx="354012" cy="392112"/>
          </a:xfrm>
          <a:custGeom>
            <a:avLst/>
            <a:gdLst>
              <a:gd name="T0" fmla="*/ 0 w 481"/>
              <a:gd name="T1" fmla="*/ 2147483647 h 533"/>
              <a:gd name="T2" fmla="*/ 2147483647 w 481"/>
              <a:gd name="T3" fmla="*/ 2147483647 h 533"/>
              <a:gd name="T4" fmla="*/ 2147483647 w 481"/>
              <a:gd name="T5" fmla="*/ 2147483647 h 533"/>
              <a:gd name="T6" fmla="*/ 2147483647 w 481"/>
              <a:gd name="T7" fmla="*/ 2147483647 h 533"/>
              <a:gd name="T8" fmla="*/ 2147483647 w 481"/>
              <a:gd name="T9" fmla="*/ 0 h 533"/>
              <a:gd name="T10" fmla="*/ 2147483647 w 481"/>
              <a:gd name="T11" fmla="*/ 2147483647 h 533"/>
              <a:gd name="T12" fmla="*/ 2147483647 w 481"/>
              <a:gd name="T13" fmla="*/ 2147483647 h 533"/>
              <a:gd name="T14" fmla="*/ 0 w 481"/>
              <a:gd name="T15" fmla="*/ 2147483647 h 533"/>
              <a:gd name="T16" fmla="*/ 0 60000 65536"/>
              <a:gd name="T17" fmla="*/ 0 60000 65536"/>
              <a:gd name="T18" fmla="*/ 0 60000 65536"/>
              <a:gd name="T19" fmla="*/ 0 60000 65536"/>
              <a:gd name="T20" fmla="*/ 0 60000 65536"/>
              <a:gd name="T21" fmla="*/ 0 60000 65536"/>
              <a:gd name="T22" fmla="*/ 0 60000 65536"/>
              <a:gd name="T23" fmla="*/ 0 60000 65536"/>
              <a:gd name="T24" fmla="*/ 0 w 481"/>
              <a:gd name="T25" fmla="*/ 0 h 533"/>
              <a:gd name="T26" fmla="*/ 481 w 481"/>
              <a:gd name="T27" fmla="*/ 533 h 53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81" h="533">
                <a:moveTo>
                  <a:pt x="0" y="327"/>
                </a:moveTo>
                <a:lnTo>
                  <a:pt x="120" y="533"/>
                </a:lnTo>
                <a:lnTo>
                  <a:pt x="223" y="533"/>
                </a:lnTo>
                <a:lnTo>
                  <a:pt x="481" y="104"/>
                </a:lnTo>
                <a:lnTo>
                  <a:pt x="318" y="0"/>
                </a:lnTo>
                <a:lnTo>
                  <a:pt x="163" y="456"/>
                </a:lnTo>
                <a:lnTo>
                  <a:pt x="86" y="327"/>
                </a:lnTo>
                <a:lnTo>
                  <a:pt x="0" y="327"/>
                </a:lnTo>
                <a:close/>
              </a:path>
            </a:pathLst>
          </a:custGeom>
          <a:solidFill>
            <a:srgbClr val="00CC00"/>
          </a:soli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lIns="0" tIns="0" rIns="0" bIns="0" anchor="ctr">
            <a:spAutoFit/>
          </a:bodyPr>
          <a:lstStyle/>
          <a:p>
            <a:endParaRPr lang="en-US"/>
          </a:p>
        </p:txBody>
      </p:sp>
      <p:sp>
        <p:nvSpPr>
          <p:cNvPr id="42005" name="Line 21"/>
          <p:cNvSpPr>
            <a:spLocks noChangeShapeType="1"/>
          </p:cNvSpPr>
          <p:nvPr/>
        </p:nvSpPr>
        <p:spPr bwMode="auto">
          <a:xfrm flipV="1">
            <a:off x="3922713" y="5360988"/>
            <a:ext cx="0" cy="661987"/>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42006" name="Line 22"/>
          <p:cNvSpPr>
            <a:spLocks noChangeShapeType="1"/>
          </p:cNvSpPr>
          <p:nvPr/>
        </p:nvSpPr>
        <p:spPr bwMode="auto">
          <a:xfrm>
            <a:off x="3914775" y="6030913"/>
            <a:ext cx="665163"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42007" name="Group 23"/>
          <p:cNvGrpSpPr>
            <a:grpSpLocks/>
          </p:cNvGrpSpPr>
          <p:nvPr/>
        </p:nvGrpSpPr>
        <p:grpSpPr bwMode="auto">
          <a:xfrm>
            <a:off x="3354388" y="4754563"/>
            <a:ext cx="1119187" cy="825500"/>
            <a:chOff x="2083" y="1606"/>
            <a:chExt cx="1489" cy="1097"/>
          </a:xfrm>
        </p:grpSpPr>
        <p:sp>
          <p:nvSpPr>
            <p:cNvPr id="42041" name="Rectangle 24"/>
            <p:cNvSpPr>
              <a:spLocks noChangeArrowheads="1"/>
            </p:cNvSpPr>
            <p:nvPr/>
          </p:nvSpPr>
          <p:spPr bwMode="auto">
            <a:xfrm>
              <a:off x="2083" y="1606"/>
              <a:ext cx="1489" cy="1097"/>
            </a:xfrm>
            <a:prstGeom prst="rect">
              <a:avLst/>
            </a:prstGeom>
            <a:solidFill>
              <a:srgbClr val="B2B2B2"/>
            </a:solidFill>
            <a:ln w="12700" algn="ctr">
              <a:solidFill>
                <a:schemeClr val="bg1"/>
              </a:solidFill>
              <a:miter lim="800000"/>
              <a:headEnd/>
              <a:tailEnd/>
            </a:ln>
          </p:spPr>
          <p:txBody>
            <a:bodyPr lIns="0" tIns="0" rIns="0" bIns="0" anchor="ctr">
              <a:spAutoFit/>
            </a:bodyPr>
            <a:lstStyle/>
            <a:p>
              <a:endParaRPr lang="en-US"/>
            </a:p>
          </p:txBody>
        </p:sp>
        <p:sp>
          <p:nvSpPr>
            <p:cNvPr id="42042" name="Freeform 25"/>
            <p:cNvSpPr>
              <a:spLocks/>
            </p:cNvSpPr>
            <p:nvPr/>
          </p:nvSpPr>
          <p:spPr bwMode="auto">
            <a:xfrm>
              <a:off x="3351" y="2073"/>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42043" name="Freeform 26"/>
            <p:cNvSpPr>
              <a:spLocks/>
            </p:cNvSpPr>
            <p:nvPr/>
          </p:nvSpPr>
          <p:spPr bwMode="auto">
            <a:xfrm>
              <a:off x="3351" y="2259"/>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42044" name="Freeform 27"/>
            <p:cNvSpPr>
              <a:spLocks/>
            </p:cNvSpPr>
            <p:nvPr/>
          </p:nvSpPr>
          <p:spPr bwMode="auto">
            <a:xfrm>
              <a:off x="2238" y="2493"/>
              <a:ext cx="114" cy="207"/>
            </a:xfrm>
            <a:custGeom>
              <a:avLst/>
              <a:gdLst>
                <a:gd name="T0" fmla="*/ 66 w 114"/>
                <a:gd name="T1" fmla="*/ 0 h 207"/>
                <a:gd name="T2" fmla="*/ 0 w 114"/>
                <a:gd name="T3" fmla="*/ 207 h 207"/>
                <a:gd name="T4" fmla="*/ 54 w 114"/>
                <a:gd name="T5" fmla="*/ 207 h 207"/>
                <a:gd name="T6" fmla="*/ 114 w 114"/>
                <a:gd name="T7" fmla="*/ 18 h 207"/>
                <a:gd name="T8" fmla="*/ 66 w 114"/>
                <a:gd name="T9" fmla="*/ 0 h 207"/>
                <a:gd name="T10" fmla="*/ 0 60000 65536"/>
                <a:gd name="T11" fmla="*/ 0 60000 65536"/>
                <a:gd name="T12" fmla="*/ 0 60000 65536"/>
                <a:gd name="T13" fmla="*/ 0 60000 65536"/>
                <a:gd name="T14" fmla="*/ 0 60000 65536"/>
                <a:gd name="T15" fmla="*/ 0 w 114"/>
                <a:gd name="T16" fmla="*/ 0 h 207"/>
                <a:gd name="T17" fmla="*/ 114 w 114"/>
                <a:gd name="T18" fmla="*/ 207 h 207"/>
              </a:gdLst>
              <a:ahLst/>
              <a:cxnLst>
                <a:cxn ang="T10">
                  <a:pos x="T0" y="T1"/>
                </a:cxn>
                <a:cxn ang="T11">
                  <a:pos x="T2" y="T3"/>
                </a:cxn>
                <a:cxn ang="T12">
                  <a:pos x="T4" y="T5"/>
                </a:cxn>
                <a:cxn ang="T13">
                  <a:pos x="T6" y="T7"/>
                </a:cxn>
                <a:cxn ang="T14">
                  <a:pos x="T8" y="T9"/>
                </a:cxn>
              </a:cxnLst>
              <a:rect l="T15" t="T16" r="T17" b="T18"/>
              <a:pathLst>
                <a:path w="114" h="207">
                  <a:moveTo>
                    <a:pt x="66" y="0"/>
                  </a:moveTo>
                  <a:lnTo>
                    <a:pt x="0" y="207"/>
                  </a:lnTo>
                  <a:lnTo>
                    <a:pt x="54" y="207"/>
                  </a:lnTo>
                  <a:lnTo>
                    <a:pt x="114" y="18"/>
                  </a:lnTo>
                  <a:lnTo>
                    <a:pt x="66"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42045" name="Freeform 28"/>
            <p:cNvSpPr>
              <a:spLocks/>
            </p:cNvSpPr>
            <p:nvPr/>
          </p:nvSpPr>
          <p:spPr bwMode="auto">
            <a:xfrm>
              <a:off x="2436" y="2541"/>
              <a:ext cx="102" cy="159"/>
            </a:xfrm>
            <a:custGeom>
              <a:avLst/>
              <a:gdLst>
                <a:gd name="T0" fmla="*/ 51 w 102"/>
                <a:gd name="T1" fmla="*/ 0 h 159"/>
                <a:gd name="T2" fmla="*/ 0 w 102"/>
                <a:gd name="T3" fmla="*/ 159 h 159"/>
                <a:gd name="T4" fmla="*/ 54 w 102"/>
                <a:gd name="T5" fmla="*/ 159 h 159"/>
                <a:gd name="T6" fmla="*/ 102 w 102"/>
                <a:gd name="T7" fmla="*/ 0 h 159"/>
                <a:gd name="T8" fmla="*/ 51 w 102"/>
                <a:gd name="T9" fmla="*/ 0 h 159"/>
                <a:gd name="T10" fmla="*/ 0 60000 65536"/>
                <a:gd name="T11" fmla="*/ 0 60000 65536"/>
                <a:gd name="T12" fmla="*/ 0 60000 65536"/>
                <a:gd name="T13" fmla="*/ 0 60000 65536"/>
                <a:gd name="T14" fmla="*/ 0 60000 65536"/>
                <a:gd name="T15" fmla="*/ 0 w 102"/>
                <a:gd name="T16" fmla="*/ 0 h 159"/>
                <a:gd name="T17" fmla="*/ 102 w 102"/>
                <a:gd name="T18" fmla="*/ 159 h 159"/>
              </a:gdLst>
              <a:ahLst/>
              <a:cxnLst>
                <a:cxn ang="T10">
                  <a:pos x="T0" y="T1"/>
                </a:cxn>
                <a:cxn ang="T11">
                  <a:pos x="T2" y="T3"/>
                </a:cxn>
                <a:cxn ang="T12">
                  <a:pos x="T4" y="T5"/>
                </a:cxn>
                <a:cxn ang="T13">
                  <a:pos x="T6" y="T7"/>
                </a:cxn>
                <a:cxn ang="T14">
                  <a:pos x="T8" y="T9"/>
                </a:cxn>
              </a:cxnLst>
              <a:rect l="T15" t="T16" r="T17" b="T18"/>
              <a:pathLst>
                <a:path w="102" h="159">
                  <a:moveTo>
                    <a:pt x="51" y="0"/>
                  </a:moveTo>
                  <a:lnTo>
                    <a:pt x="0" y="159"/>
                  </a:lnTo>
                  <a:lnTo>
                    <a:pt x="54" y="159"/>
                  </a:lnTo>
                  <a:lnTo>
                    <a:pt x="102" y="0"/>
                  </a:lnTo>
                  <a:lnTo>
                    <a:pt x="51"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type="none" w="med" len="med"/>
                  <a:tailEnd type="none" w="med" len="med"/>
                </a14:hiddenLine>
              </a:ext>
            </a:extLst>
          </p:spPr>
          <p:txBody>
            <a:bodyPr wrap="none" lIns="0" tIns="0" rIns="0" bIns="0" anchor="ctr">
              <a:spAutoFit/>
            </a:bodyPr>
            <a:lstStyle/>
            <a:p>
              <a:endParaRPr lang="en-US"/>
            </a:p>
          </p:txBody>
        </p:sp>
        <p:sp>
          <p:nvSpPr>
            <p:cNvPr id="42046" name="Rectangle 29"/>
            <p:cNvSpPr>
              <a:spLocks noChangeArrowheads="1"/>
            </p:cNvSpPr>
            <p:nvPr/>
          </p:nvSpPr>
          <p:spPr bwMode="auto">
            <a:xfrm>
              <a:off x="2762" y="1606"/>
              <a:ext cx="810" cy="248"/>
            </a:xfrm>
            <a:prstGeom prst="rect">
              <a:avLst/>
            </a:prstGeom>
            <a:solidFill>
              <a:srgbClr val="009900"/>
            </a:solidFill>
            <a:ln w="12700" algn="ctr">
              <a:solidFill>
                <a:schemeClr val="bg1"/>
              </a:solidFill>
              <a:miter lim="800000"/>
              <a:headEnd/>
              <a:tailEnd/>
            </a:ln>
          </p:spPr>
          <p:txBody>
            <a:bodyPr wrap="none" lIns="0" tIns="0" rIns="0" bIns="0" anchor="ctr">
              <a:spAutoFit/>
            </a:bodyPr>
            <a:lstStyle/>
            <a:p>
              <a:endParaRPr lang="en-US"/>
            </a:p>
          </p:txBody>
        </p:sp>
        <p:sp>
          <p:nvSpPr>
            <p:cNvPr id="42047" name="Rectangle 30"/>
            <p:cNvSpPr>
              <a:spLocks noChangeArrowheads="1"/>
            </p:cNvSpPr>
            <p:nvPr/>
          </p:nvSpPr>
          <p:spPr bwMode="auto">
            <a:xfrm>
              <a:off x="2778" y="1874"/>
              <a:ext cx="62" cy="827"/>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42048" name="AutoShape 31"/>
            <p:cNvSpPr>
              <a:spLocks noChangeArrowheads="1"/>
            </p:cNvSpPr>
            <p:nvPr/>
          </p:nvSpPr>
          <p:spPr bwMode="auto">
            <a:xfrm rot="2681173">
              <a:off x="2441" y="1752"/>
              <a:ext cx="559" cy="573"/>
            </a:xfrm>
            <a:prstGeom prst="irregularSeal2">
              <a:avLst/>
            </a:prstGeom>
            <a:gradFill rotWithShape="1">
              <a:gsLst>
                <a:gs pos="0">
                  <a:srgbClr val="FFFF66"/>
                </a:gs>
                <a:gs pos="100000">
                  <a:srgbClr val="FF0000"/>
                </a:gs>
              </a:gsLst>
              <a:path path="shape">
                <a:fillToRect l="50000" t="50000" r="50000" b="50000"/>
              </a:path>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endParaRPr lang="en-US"/>
            </a:p>
          </p:txBody>
        </p:sp>
        <p:sp>
          <p:nvSpPr>
            <p:cNvPr id="42049" name="Freeform 32"/>
            <p:cNvSpPr>
              <a:spLocks/>
            </p:cNvSpPr>
            <p:nvPr/>
          </p:nvSpPr>
          <p:spPr bwMode="auto">
            <a:xfrm>
              <a:off x="2219" y="2561"/>
              <a:ext cx="369" cy="104"/>
            </a:xfrm>
            <a:custGeom>
              <a:avLst/>
              <a:gdLst>
                <a:gd name="T0" fmla="*/ 0 w 992"/>
                <a:gd name="T1" fmla="*/ 0 h 280"/>
                <a:gd name="T2" fmla="*/ 1 w 992"/>
                <a:gd name="T3" fmla="*/ 0 h 280"/>
                <a:gd name="T4" fmla="*/ 1 w 992"/>
                <a:gd name="T5" fmla="*/ 0 h 280"/>
                <a:gd name="T6" fmla="*/ 0 w 992"/>
                <a:gd name="T7" fmla="*/ 0 h 280"/>
                <a:gd name="T8" fmla="*/ 0 w 992"/>
                <a:gd name="T9" fmla="*/ 0 h 280"/>
                <a:gd name="T10" fmla="*/ 0 60000 65536"/>
                <a:gd name="T11" fmla="*/ 0 60000 65536"/>
                <a:gd name="T12" fmla="*/ 0 60000 65536"/>
                <a:gd name="T13" fmla="*/ 0 60000 65536"/>
                <a:gd name="T14" fmla="*/ 0 60000 65536"/>
                <a:gd name="T15" fmla="*/ 0 w 992"/>
                <a:gd name="T16" fmla="*/ 0 h 280"/>
                <a:gd name="T17" fmla="*/ 992 w 992"/>
                <a:gd name="T18" fmla="*/ 280 h 280"/>
              </a:gdLst>
              <a:ahLst/>
              <a:cxnLst>
                <a:cxn ang="T10">
                  <a:pos x="T0" y="T1"/>
                </a:cxn>
                <a:cxn ang="T11">
                  <a:pos x="T2" y="T3"/>
                </a:cxn>
                <a:cxn ang="T12">
                  <a:pos x="T4" y="T5"/>
                </a:cxn>
                <a:cxn ang="T13">
                  <a:pos x="T6" y="T7"/>
                </a:cxn>
                <a:cxn ang="T14">
                  <a:pos x="T8" y="T9"/>
                </a:cxn>
              </a:cxnLst>
              <a:rect l="T15" t="T16" r="T17" b="T18"/>
              <a:pathLst>
                <a:path w="992" h="280">
                  <a:moveTo>
                    <a:pt x="0" y="0"/>
                  </a:moveTo>
                  <a:lnTo>
                    <a:pt x="992" y="240"/>
                  </a:lnTo>
                  <a:lnTo>
                    <a:pt x="936" y="280"/>
                  </a:lnTo>
                  <a:lnTo>
                    <a:pt x="16" y="56"/>
                  </a:lnTo>
                  <a:lnTo>
                    <a:pt x="0" y="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42050" name="Freeform 33"/>
            <p:cNvSpPr>
              <a:spLocks/>
            </p:cNvSpPr>
            <p:nvPr/>
          </p:nvSpPr>
          <p:spPr bwMode="auto">
            <a:xfrm>
              <a:off x="3429" y="2008"/>
              <a:ext cx="51" cy="375"/>
            </a:xfrm>
            <a:custGeom>
              <a:avLst/>
              <a:gdLst>
                <a:gd name="T0" fmla="*/ 0 w 136"/>
                <a:gd name="T1" fmla="*/ 0 h 1008"/>
                <a:gd name="T2" fmla="*/ 0 w 136"/>
                <a:gd name="T3" fmla="*/ 1 h 1008"/>
                <a:gd name="T4" fmla="*/ 0 w 136"/>
                <a:gd name="T5" fmla="*/ 1 h 1008"/>
                <a:gd name="T6" fmla="*/ 0 w 136"/>
                <a:gd name="T7" fmla="*/ 0 h 1008"/>
                <a:gd name="T8" fmla="*/ 0 w 136"/>
                <a:gd name="T9" fmla="*/ 0 h 1008"/>
                <a:gd name="T10" fmla="*/ 0 60000 65536"/>
                <a:gd name="T11" fmla="*/ 0 60000 65536"/>
                <a:gd name="T12" fmla="*/ 0 60000 65536"/>
                <a:gd name="T13" fmla="*/ 0 60000 65536"/>
                <a:gd name="T14" fmla="*/ 0 60000 65536"/>
                <a:gd name="T15" fmla="*/ 0 w 136"/>
                <a:gd name="T16" fmla="*/ 0 h 1008"/>
                <a:gd name="T17" fmla="*/ 136 w 136"/>
                <a:gd name="T18" fmla="*/ 1008 h 1008"/>
              </a:gdLst>
              <a:ahLst/>
              <a:cxnLst>
                <a:cxn ang="T10">
                  <a:pos x="T0" y="T1"/>
                </a:cxn>
                <a:cxn ang="T11">
                  <a:pos x="T2" y="T3"/>
                </a:cxn>
                <a:cxn ang="T12">
                  <a:pos x="T4" y="T5"/>
                </a:cxn>
                <a:cxn ang="T13">
                  <a:pos x="T6" y="T7"/>
                </a:cxn>
                <a:cxn ang="T14">
                  <a:pos x="T8" y="T9"/>
                </a:cxn>
              </a:cxnLst>
              <a:rect l="T15" t="T16" r="T17" b="T18"/>
              <a:pathLst>
                <a:path w="136" h="1008">
                  <a:moveTo>
                    <a:pt x="0" y="0"/>
                  </a:moveTo>
                  <a:lnTo>
                    <a:pt x="80" y="1008"/>
                  </a:lnTo>
                  <a:lnTo>
                    <a:pt x="136" y="920"/>
                  </a:lnTo>
                  <a:lnTo>
                    <a:pt x="56" y="48"/>
                  </a:lnTo>
                  <a:lnTo>
                    <a:pt x="0" y="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42051" name="Rectangle 34"/>
            <p:cNvSpPr>
              <a:spLocks noChangeArrowheads="1"/>
            </p:cNvSpPr>
            <p:nvPr/>
          </p:nvSpPr>
          <p:spPr bwMode="auto">
            <a:xfrm>
              <a:off x="2124" y="1610"/>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42052" name="Rectangle 35"/>
            <p:cNvSpPr>
              <a:spLocks noChangeArrowheads="1"/>
            </p:cNvSpPr>
            <p:nvPr/>
          </p:nvSpPr>
          <p:spPr bwMode="auto">
            <a:xfrm rot="5400000">
              <a:off x="306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42053" name="Rectangle 36"/>
            <p:cNvSpPr>
              <a:spLocks noChangeArrowheads="1"/>
            </p:cNvSpPr>
            <p:nvPr/>
          </p:nvSpPr>
          <p:spPr bwMode="auto">
            <a:xfrm rot="5400000">
              <a:off x="339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nvGrpSpPr>
            <p:cNvPr id="42054" name="Group 37"/>
            <p:cNvGrpSpPr>
              <a:grpSpLocks/>
            </p:cNvGrpSpPr>
            <p:nvPr/>
          </p:nvGrpSpPr>
          <p:grpSpPr bwMode="auto">
            <a:xfrm>
              <a:off x="2221" y="1871"/>
              <a:ext cx="518" cy="782"/>
              <a:chOff x="2400" y="1656"/>
              <a:chExt cx="752" cy="1136"/>
            </a:xfrm>
          </p:grpSpPr>
          <p:sp>
            <p:nvSpPr>
              <p:cNvPr id="42067" name="Freeform 38"/>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folHlink"/>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42068" name="Freeform 39"/>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42069" name="Freeform 40"/>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42070" name="Freeform 41"/>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42071" name="Freeform 42"/>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lIns="0" tIns="0" rIns="0" bIns="0" anchor="ctr">
                <a:spAutoFit/>
              </a:bodyPr>
              <a:lstStyle/>
              <a:p>
                <a:endParaRPr lang="en-US"/>
              </a:p>
            </p:txBody>
          </p:sp>
          <p:sp>
            <p:nvSpPr>
              <p:cNvPr id="42072" name="Line 43"/>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42073" name="Line 44"/>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42055" name="Group 45"/>
            <p:cNvGrpSpPr>
              <a:grpSpLocks/>
            </p:cNvGrpSpPr>
            <p:nvPr/>
          </p:nvGrpSpPr>
          <p:grpSpPr bwMode="auto">
            <a:xfrm rot="-6511945">
              <a:off x="2834" y="1842"/>
              <a:ext cx="518" cy="783"/>
              <a:chOff x="2400" y="1656"/>
              <a:chExt cx="752" cy="1136"/>
            </a:xfrm>
          </p:grpSpPr>
          <p:sp>
            <p:nvSpPr>
              <p:cNvPr id="42060" name="Freeform 46"/>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tx1"/>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42061" name="Freeform 47"/>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42062" name="Freeform 48"/>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42063" name="Freeform 49"/>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42064" name="Freeform 50"/>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42065" name="Line 51"/>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42066" name="Line 52"/>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42056" name="Freeform 53"/>
            <p:cNvSpPr>
              <a:spLocks/>
            </p:cNvSpPr>
            <p:nvPr/>
          </p:nvSpPr>
          <p:spPr bwMode="auto">
            <a:xfrm>
              <a:off x="2689" y="2097"/>
              <a:ext cx="62" cy="351"/>
            </a:xfrm>
            <a:custGeom>
              <a:avLst/>
              <a:gdLst>
                <a:gd name="T0" fmla="*/ 0 w 168"/>
                <a:gd name="T1" fmla="*/ 1 h 944"/>
                <a:gd name="T2" fmla="*/ 0 w 168"/>
                <a:gd name="T3" fmla="*/ 0 h 944"/>
                <a:gd name="T4" fmla="*/ 0 w 168"/>
                <a:gd name="T5" fmla="*/ 0 h 944"/>
                <a:gd name="T6" fmla="*/ 0 w 168"/>
                <a:gd name="T7" fmla="*/ 1 h 944"/>
                <a:gd name="T8" fmla="*/ 0 w 168"/>
                <a:gd name="T9" fmla="*/ 1 h 944"/>
                <a:gd name="T10" fmla="*/ 0 60000 65536"/>
                <a:gd name="T11" fmla="*/ 0 60000 65536"/>
                <a:gd name="T12" fmla="*/ 0 60000 65536"/>
                <a:gd name="T13" fmla="*/ 0 60000 65536"/>
                <a:gd name="T14" fmla="*/ 0 60000 65536"/>
                <a:gd name="T15" fmla="*/ 0 w 168"/>
                <a:gd name="T16" fmla="*/ 0 h 944"/>
                <a:gd name="T17" fmla="*/ 168 w 168"/>
                <a:gd name="T18" fmla="*/ 944 h 944"/>
              </a:gdLst>
              <a:ahLst/>
              <a:cxnLst>
                <a:cxn ang="T10">
                  <a:pos x="T0" y="T1"/>
                </a:cxn>
                <a:cxn ang="T11">
                  <a:pos x="T2" y="T3"/>
                </a:cxn>
                <a:cxn ang="T12">
                  <a:pos x="T4" y="T5"/>
                </a:cxn>
                <a:cxn ang="T13">
                  <a:pos x="T6" y="T7"/>
                </a:cxn>
                <a:cxn ang="T14">
                  <a:pos x="T8" y="T9"/>
                </a:cxn>
              </a:cxnLst>
              <a:rect l="T15" t="T16" r="T17" b="T18"/>
              <a:pathLst>
                <a:path w="168" h="944">
                  <a:moveTo>
                    <a:pt x="168" y="944"/>
                  </a:moveTo>
                  <a:lnTo>
                    <a:pt x="24" y="0"/>
                  </a:lnTo>
                  <a:lnTo>
                    <a:pt x="0" y="48"/>
                  </a:lnTo>
                  <a:lnTo>
                    <a:pt x="128" y="920"/>
                  </a:lnTo>
                  <a:lnTo>
                    <a:pt x="168" y="944"/>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42057" name="Freeform 54"/>
            <p:cNvSpPr>
              <a:spLocks/>
            </p:cNvSpPr>
            <p:nvPr/>
          </p:nvSpPr>
          <p:spPr bwMode="auto">
            <a:xfrm>
              <a:off x="2382" y="1853"/>
              <a:ext cx="354" cy="78"/>
            </a:xfrm>
            <a:custGeom>
              <a:avLst/>
              <a:gdLst>
                <a:gd name="T0" fmla="*/ 0 w 952"/>
                <a:gd name="T1" fmla="*/ 0 h 208"/>
                <a:gd name="T2" fmla="*/ 0 w 952"/>
                <a:gd name="T3" fmla="*/ 0 h 208"/>
                <a:gd name="T4" fmla="*/ 1 w 952"/>
                <a:gd name="T5" fmla="*/ 0 h 208"/>
                <a:gd name="T6" fmla="*/ 1 w 952"/>
                <a:gd name="T7" fmla="*/ 0 h 208"/>
                <a:gd name="T8" fmla="*/ 0 w 952"/>
                <a:gd name="T9" fmla="*/ 0 h 208"/>
                <a:gd name="T10" fmla="*/ 0 60000 65536"/>
                <a:gd name="T11" fmla="*/ 0 60000 65536"/>
                <a:gd name="T12" fmla="*/ 0 60000 65536"/>
                <a:gd name="T13" fmla="*/ 0 60000 65536"/>
                <a:gd name="T14" fmla="*/ 0 60000 65536"/>
                <a:gd name="T15" fmla="*/ 0 w 952"/>
                <a:gd name="T16" fmla="*/ 0 h 208"/>
                <a:gd name="T17" fmla="*/ 952 w 952"/>
                <a:gd name="T18" fmla="*/ 208 h 208"/>
              </a:gdLst>
              <a:ahLst/>
              <a:cxnLst>
                <a:cxn ang="T10">
                  <a:pos x="T0" y="T1"/>
                </a:cxn>
                <a:cxn ang="T11">
                  <a:pos x="T2" y="T3"/>
                </a:cxn>
                <a:cxn ang="T12">
                  <a:pos x="T4" y="T5"/>
                </a:cxn>
                <a:cxn ang="T13">
                  <a:pos x="T6" y="T7"/>
                </a:cxn>
                <a:cxn ang="T14">
                  <a:pos x="T8" y="T9"/>
                </a:cxn>
              </a:cxnLst>
              <a:rect l="T15" t="T16" r="T17" b="T18"/>
              <a:pathLst>
                <a:path w="952" h="208">
                  <a:moveTo>
                    <a:pt x="0" y="40"/>
                  </a:moveTo>
                  <a:lnTo>
                    <a:pt x="88" y="0"/>
                  </a:lnTo>
                  <a:lnTo>
                    <a:pt x="936" y="160"/>
                  </a:lnTo>
                  <a:lnTo>
                    <a:pt x="952" y="208"/>
                  </a:lnTo>
                  <a:lnTo>
                    <a:pt x="0" y="4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42058" name="Rectangle 55"/>
            <p:cNvSpPr>
              <a:spLocks noChangeArrowheads="1"/>
            </p:cNvSpPr>
            <p:nvPr/>
          </p:nvSpPr>
          <p:spPr bwMode="auto">
            <a:xfrm>
              <a:off x="2124" y="2018"/>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42059" name="Rectangle 56"/>
            <p:cNvSpPr>
              <a:spLocks noChangeArrowheads="1"/>
            </p:cNvSpPr>
            <p:nvPr/>
          </p:nvSpPr>
          <p:spPr bwMode="auto">
            <a:xfrm>
              <a:off x="2124" y="2426"/>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grpSp>
        <p:nvGrpSpPr>
          <p:cNvPr id="42008" name="Group 57"/>
          <p:cNvGrpSpPr>
            <a:grpSpLocks/>
          </p:cNvGrpSpPr>
          <p:nvPr/>
        </p:nvGrpSpPr>
        <p:grpSpPr bwMode="auto">
          <a:xfrm>
            <a:off x="4276725" y="5665788"/>
            <a:ext cx="552450" cy="701675"/>
            <a:chOff x="2401" y="425"/>
            <a:chExt cx="907" cy="1154"/>
          </a:xfrm>
        </p:grpSpPr>
        <p:sp>
          <p:nvSpPr>
            <p:cNvPr id="42035" name="Rectangle 58"/>
            <p:cNvSpPr>
              <a:spLocks noChangeArrowheads="1"/>
            </p:cNvSpPr>
            <p:nvPr/>
          </p:nvSpPr>
          <p:spPr bwMode="auto">
            <a:xfrm>
              <a:off x="2401" y="591"/>
              <a:ext cx="907" cy="988"/>
            </a:xfrm>
            <a:prstGeom prst="rect">
              <a:avLst/>
            </a:prstGeom>
            <a:solidFill>
              <a:srgbClr val="FFFFCC"/>
            </a:solidFill>
            <a:ln w="12700">
              <a:solidFill>
                <a:schemeClr val="bg1"/>
              </a:solidFill>
              <a:miter lim="800000"/>
              <a:headEnd/>
              <a:tailEnd/>
            </a:ln>
          </p:spPr>
          <p:txBody>
            <a:bodyPr wrap="none" anchor="ctr"/>
            <a:lstStyle/>
            <a:p>
              <a:endParaRPr lang="en-US"/>
            </a:p>
          </p:txBody>
        </p:sp>
        <p:sp>
          <p:nvSpPr>
            <p:cNvPr id="42036" name="Line 59"/>
            <p:cNvSpPr>
              <a:spLocks noChangeShapeType="1"/>
            </p:cNvSpPr>
            <p:nvPr/>
          </p:nvSpPr>
          <p:spPr bwMode="auto">
            <a:xfrm>
              <a:off x="2582" y="138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2037" name="Line 60"/>
            <p:cNvSpPr>
              <a:spLocks noChangeShapeType="1"/>
            </p:cNvSpPr>
            <p:nvPr/>
          </p:nvSpPr>
          <p:spPr bwMode="auto">
            <a:xfrm>
              <a:off x="2577" y="115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2038" name="Rectangle 61"/>
            <p:cNvSpPr>
              <a:spLocks noChangeArrowheads="1"/>
            </p:cNvSpPr>
            <p:nvPr/>
          </p:nvSpPr>
          <p:spPr bwMode="auto">
            <a:xfrm rot="2658430">
              <a:off x="2944" y="425"/>
              <a:ext cx="225" cy="506"/>
            </a:xfrm>
            <a:prstGeom prst="rect">
              <a:avLst/>
            </a:prstGeom>
            <a:solidFill>
              <a:srgbClr val="FF0000"/>
            </a:solidFill>
            <a:ln w="28575" algn="ctr">
              <a:solidFill>
                <a:srgbClr val="969696"/>
              </a:solidFill>
              <a:miter lim="800000"/>
              <a:headEnd/>
              <a:tailEnd/>
            </a:ln>
          </p:spPr>
          <p:txBody>
            <a:bodyPr wrap="none" lIns="0" tIns="0" rIns="0" bIns="0" anchor="ctr">
              <a:spAutoFit/>
            </a:bodyPr>
            <a:lstStyle/>
            <a:p>
              <a:endParaRPr lang="en-US"/>
            </a:p>
          </p:txBody>
        </p:sp>
        <p:sp>
          <p:nvSpPr>
            <p:cNvPr id="42039" name="Freeform 62"/>
            <p:cNvSpPr>
              <a:spLocks/>
            </p:cNvSpPr>
            <p:nvPr/>
          </p:nvSpPr>
          <p:spPr bwMode="auto">
            <a:xfrm>
              <a:off x="2643" y="789"/>
              <a:ext cx="309" cy="257"/>
            </a:xfrm>
            <a:custGeom>
              <a:avLst/>
              <a:gdLst>
                <a:gd name="T0" fmla="*/ 861 w 234"/>
                <a:gd name="T1" fmla="*/ 0 h 195"/>
                <a:gd name="T2" fmla="*/ 191 w 234"/>
                <a:gd name="T3" fmla="*/ 286 h 195"/>
                <a:gd name="T4" fmla="*/ 0 w 234"/>
                <a:gd name="T5" fmla="*/ 1348 h 195"/>
                <a:gd name="T6" fmla="*/ 1262 w 234"/>
                <a:gd name="T7" fmla="*/ 1348 h 195"/>
                <a:gd name="T8" fmla="*/ 1639 w 234"/>
                <a:gd name="T9" fmla="*/ 763 h 195"/>
                <a:gd name="T10" fmla="*/ 861 w 234"/>
                <a:gd name="T11" fmla="*/ 0 h 195"/>
                <a:gd name="T12" fmla="*/ 0 60000 65536"/>
                <a:gd name="T13" fmla="*/ 0 60000 65536"/>
                <a:gd name="T14" fmla="*/ 0 60000 65536"/>
                <a:gd name="T15" fmla="*/ 0 60000 65536"/>
                <a:gd name="T16" fmla="*/ 0 60000 65536"/>
                <a:gd name="T17" fmla="*/ 0 60000 65536"/>
                <a:gd name="T18" fmla="*/ 0 w 234"/>
                <a:gd name="T19" fmla="*/ 0 h 195"/>
                <a:gd name="T20" fmla="*/ 234 w 234"/>
                <a:gd name="T21" fmla="*/ 195 h 195"/>
              </a:gdLst>
              <a:ahLst/>
              <a:cxnLst>
                <a:cxn ang="T12">
                  <a:pos x="T0" y="T1"/>
                </a:cxn>
                <a:cxn ang="T13">
                  <a:pos x="T2" y="T3"/>
                </a:cxn>
                <a:cxn ang="T14">
                  <a:pos x="T4" y="T5"/>
                </a:cxn>
                <a:cxn ang="T15">
                  <a:pos x="T6" y="T7"/>
                </a:cxn>
                <a:cxn ang="T16">
                  <a:pos x="T8" y="T9"/>
                </a:cxn>
                <a:cxn ang="T17">
                  <a:pos x="T10" y="T11"/>
                </a:cxn>
              </a:cxnLst>
              <a:rect l="T18" t="T19" r="T20" b="T21"/>
              <a:pathLst>
                <a:path w="234" h="195">
                  <a:moveTo>
                    <a:pt x="123" y="0"/>
                  </a:moveTo>
                  <a:lnTo>
                    <a:pt x="27" y="42"/>
                  </a:lnTo>
                  <a:lnTo>
                    <a:pt x="0" y="195"/>
                  </a:lnTo>
                  <a:lnTo>
                    <a:pt x="180" y="195"/>
                  </a:lnTo>
                  <a:lnTo>
                    <a:pt x="234" y="111"/>
                  </a:lnTo>
                  <a:lnTo>
                    <a:pt x="123" y="0"/>
                  </a:lnTo>
                  <a:close/>
                </a:path>
              </a:pathLst>
            </a:custGeom>
            <a:solidFill>
              <a:srgbClr val="FFFFFF"/>
            </a:solidFill>
            <a:ln w="28575" cap="flat" cmpd="sng">
              <a:solidFill>
                <a:srgbClr val="969696"/>
              </a:solidFill>
              <a:prstDash val="solid"/>
              <a:round/>
              <a:headEnd type="none" w="med" len="med"/>
              <a:tailEnd type="none" w="med" len="med"/>
            </a:ln>
          </p:spPr>
          <p:txBody>
            <a:bodyPr wrap="none" lIns="0" tIns="0" rIns="0" bIns="0" anchor="ctr">
              <a:spAutoFit/>
            </a:bodyPr>
            <a:lstStyle/>
            <a:p>
              <a:endParaRPr lang="en-US"/>
            </a:p>
          </p:txBody>
        </p:sp>
        <p:sp>
          <p:nvSpPr>
            <p:cNvPr id="42040" name="Line 63"/>
            <p:cNvSpPr>
              <a:spLocks noChangeShapeType="1"/>
            </p:cNvSpPr>
            <p:nvPr/>
          </p:nvSpPr>
          <p:spPr bwMode="auto">
            <a:xfrm flipH="1">
              <a:off x="2703" y="891"/>
              <a:ext cx="147" cy="106"/>
            </a:xfrm>
            <a:prstGeom prst="line">
              <a:avLst/>
            </a:prstGeom>
            <a:noFill/>
            <a:ln w="28575">
              <a:solidFill>
                <a:srgbClr val="969696"/>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42009" name="Group 64"/>
          <p:cNvGrpSpPr>
            <a:grpSpLocks/>
          </p:cNvGrpSpPr>
          <p:nvPr/>
        </p:nvGrpSpPr>
        <p:grpSpPr bwMode="auto">
          <a:xfrm>
            <a:off x="7118350" y="5624513"/>
            <a:ext cx="801688" cy="803275"/>
            <a:chOff x="2440" y="597"/>
            <a:chExt cx="672" cy="673"/>
          </a:xfrm>
        </p:grpSpPr>
        <p:sp>
          <p:nvSpPr>
            <p:cNvPr id="42013" name="Rectangle 65"/>
            <p:cNvSpPr>
              <a:spLocks noChangeArrowheads="1"/>
            </p:cNvSpPr>
            <p:nvPr/>
          </p:nvSpPr>
          <p:spPr bwMode="auto">
            <a:xfrm>
              <a:off x="2440" y="597"/>
              <a:ext cx="672" cy="673"/>
            </a:xfrm>
            <a:prstGeom prst="rect">
              <a:avLst/>
            </a:prstGeom>
            <a:noFill/>
            <a:ln w="28575" algn="ctr">
              <a:solidFill>
                <a:srgbClr val="CC99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grpSp>
          <p:nvGrpSpPr>
            <p:cNvPr id="42014" name="Group 66"/>
            <p:cNvGrpSpPr>
              <a:grpSpLocks/>
            </p:cNvGrpSpPr>
            <p:nvPr/>
          </p:nvGrpSpPr>
          <p:grpSpPr bwMode="auto">
            <a:xfrm>
              <a:off x="2473" y="601"/>
              <a:ext cx="323" cy="412"/>
              <a:chOff x="2537" y="2185"/>
              <a:chExt cx="299" cy="381"/>
            </a:xfrm>
          </p:grpSpPr>
          <p:sp>
            <p:nvSpPr>
              <p:cNvPr id="42029" name="Rectangle 67"/>
              <p:cNvSpPr>
                <a:spLocks noChangeArrowheads="1"/>
              </p:cNvSpPr>
              <p:nvPr/>
            </p:nvSpPr>
            <p:spPr bwMode="auto">
              <a:xfrm>
                <a:off x="2537" y="2240"/>
                <a:ext cx="299" cy="326"/>
              </a:xfrm>
              <a:prstGeom prst="rect">
                <a:avLst/>
              </a:prstGeom>
              <a:solidFill>
                <a:srgbClr val="FFFFCC"/>
              </a:solidFill>
              <a:ln w="12700">
                <a:solidFill>
                  <a:schemeClr val="bg1"/>
                </a:solidFill>
                <a:miter lim="800000"/>
                <a:headEnd/>
                <a:tailEnd/>
              </a:ln>
            </p:spPr>
            <p:txBody>
              <a:bodyPr wrap="none" anchor="ctr"/>
              <a:lstStyle/>
              <a:p>
                <a:endParaRPr lang="en-US"/>
              </a:p>
            </p:txBody>
          </p:sp>
          <p:sp>
            <p:nvSpPr>
              <p:cNvPr id="42030" name="Line 68"/>
              <p:cNvSpPr>
                <a:spLocks noChangeShapeType="1"/>
              </p:cNvSpPr>
              <p:nvPr/>
            </p:nvSpPr>
            <p:spPr bwMode="auto">
              <a:xfrm>
                <a:off x="2597" y="2502"/>
                <a:ext cx="181"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2031" name="Line 69"/>
              <p:cNvSpPr>
                <a:spLocks noChangeShapeType="1"/>
              </p:cNvSpPr>
              <p:nvPr/>
            </p:nvSpPr>
            <p:spPr bwMode="auto">
              <a:xfrm>
                <a:off x="2595" y="2426"/>
                <a:ext cx="181"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2032" name="Rectangle 70"/>
              <p:cNvSpPr>
                <a:spLocks noChangeArrowheads="1"/>
              </p:cNvSpPr>
              <p:nvPr/>
            </p:nvSpPr>
            <p:spPr bwMode="auto">
              <a:xfrm rot="2658430">
                <a:off x="2716" y="2185"/>
                <a:ext cx="74" cy="167"/>
              </a:xfrm>
              <a:prstGeom prst="rect">
                <a:avLst/>
              </a:prstGeom>
              <a:solidFill>
                <a:srgbClr val="FF0000"/>
              </a:solidFill>
              <a:ln w="28575" algn="ctr">
                <a:solidFill>
                  <a:srgbClr val="969696"/>
                </a:solidFill>
                <a:miter lim="800000"/>
                <a:headEnd/>
                <a:tailEnd/>
              </a:ln>
            </p:spPr>
            <p:txBody>
              <a:bodyPr wrap="none" lIns="0" tIns="0" rIns="0" bIns="0" anchor="ctr">
                <a:spAutoFit/>
              </a:bodyPr>
              <a:lstStyle/>
              <a:p>
                <a:endParaRPr lang="en-US"/>
              </a:p>
            </p:txBody>
          </p:sp>
          <p:sp>
            <p:nvSpPr>
              <p:cNvPr id="42033" name="Freeform 71"/>
              <p:cNvSpPr>
                <a:spLocks/>
              </p:cNvSpPr>
              <p:nvPr/>
            </p:nvSpPr>
            <p:spPr bwMode="auto">
              <a:xfrm>
                <a:off x="2617" y="2305"/>
                <a:ext cx="102" cy="85"/>
              </a:xfrm>
              <a:custGeom>
                <a:avLst/>
                <a:gdLst>
                  <a:gd name="T0" fmla="*/ 0 w 234"/>
                  <a:gd name="T1" fmla="*/ 0 h 195"/>
                  <a:gd name="T2" fmla="*/ 0 w 234"/>
                  <a:gd name="T3" fmla="*/ 0 h 195"/>
                  <a:gd name="T4" fmla="*/ 0 w 234"/>
                  <a:gd name="T5" fmla="*/ 0 h 195"/>
                  <a:gd name="T6" fmla="*/ 0 w 234"/>
                  <a:gd name="T7" fmla="*/ 0 h 195"/>
                  <a:gd name="T8" fmla="*/ 0 w 234"/>
                  <a:gd name="T9" fmla="*/ 0 h 195"/>
                  <a:gd name="T10" fmla="*/ 0 w 234"/>
                  <a:gd name="T11" fmla="*/ 0 h 195"/>
                  <a:gd name="T12" fmla="*/ 0 60000 65536"/>
                  <a:gd name="T13" fmla="*/ 0 60000 65536"/>
                  <a:gd name="T14" fmla="*/ 0 60000 65536"/>
                  <a:gd name="T15" fmla="*/ 0 60000 65536"/>
                  <a:gd name="T16" fmla="*/ 0 60000 65536"/>
                  <a:gd name="T17" fmla="*/ 0 60000 65536"/>
                  <a:gd name="T18" fmla="*/ 0 w 234"/>
                  <a:gd name="T19" fmla="*/ 0 h 195"/>
                  <a:gd name="T20" fmla="*/ 234 w 234"/>
                  <a:gd name="T21" fmla="*/ 195 h 195"/>
                </a:gdLst>
                <a:ahLst/>
                <a:cxnLst>
                  <a:cxn ang="T12">
                    <a:pos x="T0" y="T1"/>
                  </a:cxn>
                  <a:cxn ang="T13">
                    <a:pos x="T2" y="T3"/>
                  </a:cxn>
                  <a:cxn ang="T14">
                    <a:pos x="T4" y="T5"/>
                  </a:cxn>
                  <a:cxn ang="T15">
                    <a:pos x="T6" y="T7"/>
                  </a:cxn>
                  <a:cxn ang="T16">
                    <a:pos x="T8" y="T9"/>
                  </a:cxn>
                  <a:cxn ang="T17">
                    <a:pos x="T10" y="T11"/>
                  </a:cxn>
                </a:cxnLst>
                <a:rect l="T18" t="T19" r="T20" b="T21"/>
                <a:pathLst>
                  <a:path w="234" h="195">
                    <a:moveTo>
                      <a:pt x="123" y="0"/>
                    </a:moveTo>
                    <a:lnTo>
                      <a:pt x="27" y="42"/>
                    </a:lnTo>
                    <a:lnTo>
                      <a:pt x="0" y="195"/>
                    </a:lnTo>
                    <a:lnTo>
                      <a:pt x="180" y="195"/>
                    </a:lnTo>
                    <a:lnTo>
                      <a:pt x="234" y="111"/>
                    </a:lnTo>
                    <a:lnTo>
                      <a:pt x="123" y="0"/>
                    </a:lnTo>
                    <a:close/>
                  </a:path>
                </a:pathLst>
              </a:custGeom>
              <a:solidFill>
                <a:srgbClr val="FFFFFF"/>
              </a:solidFill>
              <a:ln w="28575" cap="flat" cmpd="sng">
                <a:solidFill>
                  <a:srgbClr val="969696"/>
                </a:solidFill>
                <a:prstDash val="solid"/>
                <a:round/>
                <a:headEnd type="none" w="med" len="med"/>
                <a:tailEnd type="none" w="med" len="med"/>
              </a:ln>
            </p:spPr>
            <p:txBody>
              <a:bodyPr wrap="none" lIns="0" tIns="0" rIns="0" bIns="0" anchor="ctr">
                <a:spAutoFit/>
              </a:bodyPr>
              <a:lstStyle/>
              <a:p>
                <a:endParaRPr lang="en-US"/>
              </a:p>
            </p:txBody>
          </p:sp>
          <p:sp>
            <p:nvSpPr>
              <p:cNvPr id="42034" name="Line 72"/>
              <p:cNvSpPr>
                <a:spLocks noChangeShapeType="1"/>
              </p:cNvSpPr>
              <p:nvPr/>
            </p:nvSpPr>
            <p:spPr bwMode="auto">
              <a:xfrm flipH="1">
                <a:off x="2637" y="2339"/>
                <a:ext cx="48" cy="35"/>
              </a:xfrm>
              <a:prstGeom prst="line">
                <a:avLst/>
              </a:prstGeom>
              <a:noFill/>
              <a:ln w="28575">
                <a:solidFill>
                  <a:srgbClr val="969696"/>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42015" name="Group 73"/>
            <p:cNvGrpSpPr>
              <a:grpSpLocks/>
            </p:cNvGrpSpPr>
            <p:nvPr/>
          </p:nvGrpSpPr>
          <p:grpSpPr bwMode="auto">
            <a:xfrm>
              <a:off x="2605" y="709"/>
              <a:ext cx="323" cy="412"/>
              <a:chOff x="2633" y="2281"/>
              <a:chExt cx="299" cy="381"/>
            </a:xfrm>
          </p:grpSpPr>
          <p:sp>
            <p:nvSpPr>
              <p:cNvPr id="42023" name="Rectangle 74"/>
              <p:cNvSpPr>
                <a:spLocks noChangeArrowheads="1"/>
              </p:cNvSpPr>
              <p:nvPr/>
            </p:nvSpPr>
            <p:spPr bwMode="auto">
              <a:xfrm>
                <a:off x="2633" y="2336"/>
                <a:ext cx="299" cy="326"/>
              </a:xfrm>
              <a:prstGeom prst="rect">
                <a:avLst/>
              </a:prstGeom>
              <a:solidFill>
                <a:srgbClr val="FFFFCC"/>
              </a:solidFill>
              <a:ln w="12700">
                <a:solidFill>
                  <a:schemeClr val="bg1"/>
                </a:solidFill>
                <a:miter lim="800000"/>
                <a:headEnd/>
                <a:tailEnd/>
              </a:ln>
            </p:spPr>
            <p:txBody>
              <a:bodyPr wrap="none" anchor="ctr"/>
              <a:lstStyle/>
              <a:p>
                <a:endParaRPr lang="en-US"/>
              </a:p>
            </p:txBody>
          </p:sp>
          <p:sp>
            <p:nvSpPr>
              <p:cNvPr id="42024" name="Line 75"/>
              <p:cNvSpPr>
                <a:spLocks noChangeShapeType="1"/>
              </p:cNvSpPr>
              <p:nvPr/>
            </p:nvSpPr>
            <p:spPr bwMode="auto">
              <a:xfrm>
                <a:off x="2693" y="2598"/>
                <a:ext cx="181"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2025" name="Line 76"/>
              <p:cNvSpPr>
                <a:spLocks noChangeShapeType="1"/>
              </p:cNvSpPr>
              <p:nvPr/>
            </p:nvSpPr>
            <p:spPr bwMode="auto">
              <a:xfrm>
                <a:off x="2691" y="2522"/>
                <a:ext cx="181"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2026" name="Rectangle 77"/>
              <p:cNvSpPr>
                <a:spLocks noChangeArrowheads="1"/>
              </p:cNvSpPr>
              <p:nvPr/>
            </p:nvSpPr>
            <p:spPr bwMode="auto">
              <a:xfrm rot="2658430">
                <a:off x="2812" y="2281"/>
                <a:ext cx="74" cy="167"/>
              </a:xfrm>
              <a:prstGeom prst="rect">
                <a:avLst/>
              </a:prstGeom>
              <a:solidFill>
                <a:srgbClr val="FF0000"/>
              </a:solidFill>
              <a:ln w="28575" algn="ctr">
                <a:solidFill>
                  <a:srgbClr val="969696"/>
                </a:solidFill>
                <a:miter lim="800000"/>
                <a:headEnd/>
                <a:tailEnd/>
              </a:ln>
            </p:spPr>
            <p:txBody>
              <a:bodyPr wrap="none" lIns="0" tIns="0" rIns="0" bIns="0" anchor="ctr">
                <a:spAutoFit/>
              </a:bodyPr>
              <a:lstStyle/>
              <a:p>
                <a:endParaRPr lang="en-US"/>
              </a:p>
            </p:txBody>
          </p:sp>
          <p:sp>
            <p:nvSpPr>
              <p:cNvPr id="42027" name="Freeform 78"/>
              <p:cNvSpPr>
                <a:spLocks/>
              </p:cNvSpPr>
              <p:nvPr/>
            </p:nvSpPr>
            <p:spPr bwMode="auto">
              <a:xfrm>
                <a:off x="2713" y="2401"/>
                <a:ext cx="102" cy="85"/>
              </a:xfrm>
              <a:custGeom>
                <a:avLst/>
                <a:gdLst>
                  <a:gd name="T0" fmla="*/ 0 w 234"/>
                  <a:gd name="T1" fmla="*/ 0 h 195"/>
                  <a:gd name="T2" fmla="*/ 0 w 234"/>
                  <a:gd name="T3" fmla="*/ 0 h 195"/>
                  <a:gd name="T4" fmla="*/ 0 w 234"/>
                  <a:gd name="T5" fmla="*/ 0 h 195"/>
                  <a:gd name="T6" fmla="*/ 0 w 234"/>
                  <a:gd name="T7" fmla="*/ 0 h 195"/>
                  <a:gd name="T8" fmla="*/ 0 w 234"/>
                  <a:gd name="T9" fmla="*/ 0 h 195"/>
                  <a:gd name="T10" fmla="*/ 0 w 234"/>
                  <a:gd name="T11" fmla="*/ 0 h 195"/>
                  <a:gd name="T12" fmla="*/ 0 60000 65536"/>
                  <a:gd name="T13" fmla="*/ 0 60000 65536"/>
                  <a:gd name="T14" fmla="*/ 0 60000 65536"/>
                  <a:gd name="T15" fmla="*/ 0 60000 65536"/>
                  <a:gd name="T16" fmla="*/ 0 60000 65536"/>
                  <a:gd name="T17" fmla="*/ 0 60000 65536"/>
                  <a:gd name="T18" fmla="*/ 0 w 234"/>
                  <a:gd name="T19" fmla="*/ 0 h 195"/>
                  <a:gd name="T20" fmla="*/ 234 w 234"/>
                  <a:gd name="T21" fmla="*/ 195 h 195"/>
                </a:gdLst>
                <a:ahLst/>
                <a:cxnLst>
                  <a:cxn ang="T12">
                    <a:pos x="T0" y="T1"/>
                  </a:cxn>
                  <a:cxn ang="T13">
                    <a:pos x="T2" y="T3"/>
                  </a:cxn>
                  <a:cxn ang="T14">
                    <a:pos x="T4" y="T5"/>
                  </a:cxn>
                  <a:cxn ang="T15">
                    <a:pos x="T6" y="T7"/>
                  </a:cxn>
                  <a:cxn ang="T16">
                    <a:pos x="T8" y="T9"/>
                  </a:cxn>
                  <a:cxn ang="T17">
                    <a:pos x="T10" y="T11"/>
                  </a:cxn>
                </a:cxnLst>
                <a:rect l="T18" t="T19" r="T20" b="T21"/>
                <a:pathLst>
                  <a:path w="234" h="195">
                    <a:moveTo>
                      <a:pt x="123" y="0"/>
                    </a:moveTo>
                    <a:lnTo>
                      <a:pt x="27" y="42"/>
                    </a:lnTo>
                    <a:lnTo>
                      <a:pt x="0" y="195"/>
                    </a:lnTo>
                    <a:lnTo>
                      <a:pt x="180" y="195"/>
                    </a:lnTo>
                    <a:lnTo>
                      <a:pt x="234" y="111"/>
                    </a:lnTo>
                    <a:lnTo>
                      <a:pt x="123" y="0"/>
                    </a:lnTo>
                    <a:close/>
                  </a:path>
                </a:pathLst>
              </a:custGeom>
              <a:solidFill>
                <a:srgbClr val="FFFFFF"/>
              </a:solidFill>
              <a:ln w="28575" cap="flat" cmpd="sng">
                <a:solidFill>
                  <a:srgbClr val="969696"/>
                </a:solidFill>
                <a:prstDash val="solid"/>
                <a:round/>
                <a:headEnd type="none" w="med" len="med"/>
                <a:tailEnd type="none" w="med" len="med"/>
              </a:ln>
            </p:spPr>
            <p:txBody>
              <a:bodyPr wrap="none" lIns="0" tIns="0" rIns="0" bIns="0" anchor="ctr">
                <a:spAutoFit/>
              </a:bodyPr>
              <a:lstStyle/>
              <a:p>
                <a:endParaRPr lang="en-US"/>
              </a:p>
            </p:txBody>
          </p:sp>
          <p:sp>
            <p:nvSpPr>
              <p:cNvPr id="42028" name="Line 79"/>
              <p:cNvSpPr>
                <a:spLocks noChangeShapeType="1"/>
              </p:cNvSpPr>
              <p:nvPr/>
            </p:nvSpPr>
            <p:spPr bwMode="auto">
              <a:xfrm flipH="1">
                <a:off x="2733" y="2435"/>
                <a:ext cx="48" cy="35"/>
              </a:xfrm>
              <a:prstGeom prst="line">
                <a:avLst/>
              </a:prstGeom>
              <a:noFill/>
              <a:ln w="28575">
                <a:solidFill>
                  <a:srgbClr val="969696"/>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42016" name="Group 80"/>
            <p:cNvGrpSpPr>
              <a:grpSpLocks/>
            </p:cNvGrpSpPr>
            <p:nvPr/>
          </p:nvGrpSpPr>
          <p:grpSpPr bwMode="auto">
            <a:xfrm>
              <a:off x="2737" y="817"/>
              <a:ext cx="323" cy="412"/>
              <a:chOff x="2729" y="2377"/>
              <a:chExt cx="299" cy="381"/>
            </a:xfrm>
          </p:grpSpPr>
          <p:sp>
            <p:nvSpPr>
              <p:cNvPr id="42017" name="Rectangle 81"/>
              <p:cNvSpPr>
                <a:spLocks noChangeArrowheads="1"/>
              </p:cNvSpPr>
              <p:nvPr/>
            </p:nvSpPr>
            <p:spPr bwMode="auto">
              <a:xfrm>
                <a:off x="2729" y="2432"/>
                <a:ext cx="299" cy="326"/>
              </a:xfrm>
              <a:prstGeom prst="rect">
                <a:avLst/>
              </a:prstGeom>
              <a:solidFill>
                <a:srgbClr val="FFFFCC"/>
              </a:solidFill>
              <a:ln w="12700">
                <a:solidFill>
                  <a:schemeClr val="bg1"/>
                </a:solidFill>
                <a:miter lim="800000"/>
                <a:headEnd/>
                <a:tailEnd/>
              </a:ln>
            </p:spPr>
            <p:txBody>
              <a:bodyPr wrap="none" anchor="ctr"/>
              <a:lstStyle/>
              <a:p>
                <a:endParaRPr lang="en-US"/>
              </a:p>
            </p:txBody>
          </p:sp>
          <p:sp>
            <p:nvSpPr>
              <p:cNvPr id="42018" name="Line 82"/>
              <p:cNvSpPr>
                <a:spLocks noChangeShapeType="1"/>
              </p:cNvSpPr>
              <p:nvPr/>
            </p:nvSpPr>
            <p:spPr bwMode="auto">
              <a:xfrm>
                <a:off x="2789" y="2694"/>
                <a:ext cx="181"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2019" name="Line 83"/>
              <p:cNvSpPr>
                <a:spLocks noChangeShapeType="1"/>
              </p:cNvSpPr>
              <p:nvPr/>
            </p:nvSpPr>
            <p:spPr bwMode="auto">
              <a:xfrm>
                <a:off x="2787" y="2618"/>
                <a:ext cx="181"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2020" name="Rectangle 84"/>
              <p:cNvSpPr>
                <a:spLocks noChangeArrowheads="1"/>
              </p:cNvSpPr>
              <p:nvPr/>
            </p:nvSpPr>
            <p:spPr bwMode="auto">
              <a:xfrm rot="2658430">
                <a:off x="2908" y="2377"/>
                <a:ext cx="74" cy="167"/>
              </a:xfrm>
              <a:prstGeom prst="rect">
                <a:avLst/>
              </a:prstGeom>
              <a:solidFill>
                <a:srgbClr val="FF0000"/>
              </a:solidFill>
              <a:ln w="28575" algn="ctr">
                <a:solidFill>
                  <a:srgbClr val="969696"/>
                </a:solidFill>
                <a:miter lim="800000"/>
                <a:headEnd/>
                <a:tailEnd/>
              </a:ln>
            </p:spPr>
            <p:txBody>
              <a:bodyPr wrap="none" lIns="0" tIns="0" rIns="0" bIns="0" anchor="ctr">
                <a:spAutoFit/>
              </a:bodyPr>
              <a:lstStyle/>
              <a:p>
                <a:endParaRPr lang="en-US"/>
              </a:p>
            </p:txBody>
          </p:sp>
          <p:sp>
            <p:nvSpPr>
              <p:cNvPr id="42021" name="Freeform 85"/>
              <p:cNvSpPr>
                <a:spLocks/>
              </p:cNvSpPr>
              <p:nvPr/>
            </p:nvSpPr>
            <p:spPr bwMode="auto">
              <a:xfrm>
                <a:off x="2809" y="2497"/>
                <a:ext cx="102" cy="85"/>
              </a:xfrm>
              <a:custGeom>
                <a:avLst/>
                <a:gdLst>
                  <a:gd name="T0" fmla="*/ 0 w 234"/>
                  <a:gd name="T1" fmla="*/ 0 h 195"/>
                  <a:gd name="T2" fmla="*/ 0 w 234"/>
                  <a:gd name="T3" fmla="*/ 0 h 195"/>
                  <a:gd name="T4" fmla="*/ 0 w 234"/>
                  <a:gd name="T5" fmla="*/ 0 h 195"/>
                  <a:gd name="T6" fmla="*/ 0 w 234"/>
                  <a:gd name="T7" fmla="*/ 0 h 195"/>
                  <a:gd name="T8" fmla="*/ 0 w 234"/>
                  <a:gd name="T9" fmla="*/ 0 h 195"/>
                  <a:gd name="T10" fmla="*/ 0 w 234"/>
                  <a:gd name="T11" fmla="*/ 0 h 195"/>
                  <a:gd name="T12" fmla="*/ 0 60000 65536"/>
                  <a:gd name="T13" fmla="*/ 0 60000 65536"/>
                  <a:gd name="T14" fmla="*/ 0 60000 65536"/>
                  <a:gd name="T15" fmla="*/ 0 60000 65536"/>
                  <a:gd name="T16" fmla="*/ 0 60000 65536"/>
                  <a:gd name="T17" fmla="*/ 0 60000 65536"/>
                  <a:gd name="T18" fmla="*/ 0 w 234"/>
                  <a:gd name="T19" fmla="*/ 0 h 195"/>
                  <a:gd name="T20" fmla="*/ 234 w 234"/>
                  <a:gd name="T21" fmla="*/ 195 h 195"/>
                </a:gdLst>
                <a:ahLst/>
                <a:cxnLst>
                  <a:cxn ang="T12">
                    <a:pos x="T0" y="T1"/>
                  </a:cxn>
                  <a:cxn ang="T13">
                    <a:pos x="T2" y="T3"/>
                  </a:cxn>
                  <a:cxn ang="T14">
                    <a:pos x="T4" y="T5"/>
                  </a:cxn>
                  <a:cxn ang="T15">
                    <a:pos x="T6" y="T7"/>
                  </a:cxn>
                  <a:cxn ang="T16">
                    <a:pos x="T8" y="T9"/>
                  </a:cxn>
                  <a:cxn ang="T17">
                    <a:pos x="T10" y="T11"/>
                  </a:cxn>
                </a:cxnLst>
                <a:rect l="T18" t="T19" r="T20" b="T21"/>
                <a:pathLst>
                  <a:path w="234" h="195">
                    <a:moveTo>
                      <a:pt x="123" y="0"/>
                    </a:moveTo>
                    <a:lnTo>
                      <a:pt x="27" y="42"/>
                    </a:lnTo>
                    <a:lnTo>
                      <a:pt x="0" y="195"/>
                    </a:lnTo>
                    <a:lnTo>
                      <a:pt x="180" y="195"/>
                    </a:lnTo>
                    <a:lnTo>
                      <a:pt x="234" y="111"/>
                    </a:lnTo>
                    <a:lnTo>
                      <a:pt x="123" y="0"/>
                    </a:lnTo>
                    <a:close/>
                  </a:path>
                </a:pathLst>
              </a:custGeom>
              <a:solidFill>
                <a:srgbClr val="FFFFFF"/>
              </a:solidFill>
              <a:ln w="28575" cap="flat" cmpd="sng">
                <a:solidFill>
                  <a:srgbClr val="969696"/>
                </a:solidFill>
                <a:prstDash val="solid"/>
                <a:round/>
                <a:headEnd type="none" w="med" len="med"/>
                <a:tailEnd type="none" w="med" len="med"/>
              </a:ln>
            </p:spPr>
            <p:txBody>
              <a:bodyPr wrap="none" lIns="0" tIns="0" rIns="0" bIns="0" anchor="ctr">
                <a:spAutoFit/>
              </a:bodyPr>
              <a:lstStyle/>
              <a:p>
                <a:endParaRPr lang="en-US"/>
              </a:p>
            </p:txBody>
          </p:sp>
          <p:sp>
            <p:nvSpPr>
              <p:cNvPr id="42022" name="Line 86"/>
              <p:cNvSpPr>
                <a:spLocks noChangeShapeType="1"/>
              </p:cNvSpPr>
              <p:nvPr/>
            </p:nvSpPr>
            <p:spPr bwMode="auto">
              <a:xfrm flipH="1">
                <a:off x="2829" y="2531"/>
                <a:ext cx="48" cy="35"/>
              </a:xfrm>
              <a:prstGeom prst="line">
                <a:avLst/>
              </a:prstGeom>
              <a:noFill/>
              <a:ln w="28575">
                <a:solidFill>
                  <a:srgbClr val="969696"/>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grpSp>
      <p:sp>
        <p:nvSpPr>
          <p:cNvPr id="42010" name="Text Box 87"/>
          <p:cNvSpPr txBox="1">
            <a:spLocks noChangeArrowheads="1"/>
          </p:cNvSpPr>
          <p:nvPr/>
        </p:nvSpPr>
        <p:spPr bwMode="auto">
          <a:xfrm>
            <a:off x="8012113" y="5722938"/>
            <a:ext cx="866775"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2000" b="1"/>
              <a:t>FNOL</a:t>
            </a:r>
            <a:br>
              <a:rPr lang="en-US" sz="2000" b="1"/>
            </a:br>
            <a:r>
              <a:rPr lang="en-US" sz="2000" b="1"/>
              <a:t>Queue</a:t>
            </a:r>
          </a:p>
        </p:txBody>
      </p:sp>
      <p:sp>
        <p:nvSpPr>
          <p:cNvPr id="42011" name="Text Box 88"/>
          <p:cNvSpPr txBox="1">
            <a:spLocks noChangeArrowheads="1"/>
          </p:cNvSpPr>
          <p:nvPr/>
        </p:nvSpPr>
        <p:spPr bwMode="auto">
          <a:xfrm>
            <a:off x="4841875" y="5794375"/>
            <a:ext cx="181292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1800" b="1"/>
              <a:t>Review</a:t>
            </a:r>
            <a:br>
              <a:rPr lang="en-US" sz="1800" b="1"/>
            </a:br>
            <a:r>
              <a:rPr lang="en-US" sz="1800" b="1"/>
              <a:t>imported FNOL</a:t>
            </a:r>
          </a:p>
        </p:txBody>
      </p:sp>
      <p:sp>
        <p:nvSpPr>
          <p:cNvPr id="42012" name="Line 89"/>
          <p:cNvSpPr>
            <a:spLocks noChangeShapeType="1"/>
          </p:cNvSpPr>
          <p:nvPr/>
        </p:nvSpPr>
        <p:spPr bwMode="auto">
          <a:xfrm>
            <a:off x="6480175" y="6038850"/>
            <a:ext cx="630238" cy="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Tree>
    <p:extLst>
      <p:ext uri="{BB962C8B-B14F-4D97-AF65-F5344CB8AC3E}">
        <p14:creationId xmlns:p14="http://schemas.microsoft.com/office/powerpoint/2010/main" val="1328659149"/>
      </p:ext>
    </p:extLst>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eaLnBrk="1" hangingPunct="1"/>
            <a:r>
              <a:rPr lang="en-US" smtClean="0"/>
              <a:t>Failing new claim validation</a:t>
            </a:r>
          </a:p>
        </p:txBody>
      </p:sp>
      <p:sp>
        <p:nvSpPr>
          <p:cNvPr id="45059" name="Rectangle 20"/>
          <p:cNvSpPr>
            <a:spLocks noGrp="1" noChangeArrowheads="1"/>
          </p:cNvSpPr>
          <p:nvPr>
            <p:ph idx="1"/>
          </p:nvPr>
        </p:nvSpPr>
        <p:spPr>
          <a:xfrm>
            <a:off x="447675" y="1617663"/>
            <a:ext cx="2359025" cy="4554537"/>
          </a:xfrm>
        </p:spPr>
        <p:txBody>
          <a:bodyPr/>
          <a:lstStyle/>
          <a:p>
            <a:pPr>
              <a:buFont typeface="Arial" charset="0"/>
              <a:buChar char="•"/>
            </a:pPr>
            <a:r>
              <a:rPr lang="en-US" smtClean="0"/>
              <a:t>For imported FNOLs, claim is not saved</a:t>
            </a:r>
          </a:p>
          <a:p>
            <a:pPr>
              <a:buFont typeface="Arial" charset="0"/>
              <a:buChar char="•"/>
            </a:pPr>
            <a:r>
              <a:rPr lang="en-US" smtClean="0"/>
              <a:t>For wizard claims, user must fix errors or cancel claim</a:t>
            </a:r>
          </a:p>
        </p:txBody>
      </p:sp>
      <p:sp>
        <p:nvSpPr>
          <p:cNvPr id="45060" name="Text Box 3"/>
          <p:cNvSpPr txBox="1">
            <a:spLocks noChangeArrowheads="1"/>
          </p:cNvSpPr>
          <p:nvPr/>
        </p:nvSpPr>
        <p:spPr bwMode="auto">
          <a:xfrm>
            <a:off x="3065463" y="966788"/>
            <a:ext cx="1662112"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000" b="1"/>
              <a:t>Load</a:t>
            </a:r>
            <a:br>
              <a:rPr lang="en-US" sz="2000" b="1"/>
            </a:br>
            <a:r>
              <a:rPr lang="en-US" sz="2000" b="1"/>
              <a:t>Save</a:t>
            </a:r>
          </a:p>
        </p:txBody>
      </p:sp>
      <p:sp>
        <p:nvSpPr>
          <p:cNvPr id="45061" name="AutoShape 4"/>
          <p:cNvSpPr>
            <a:spLocks noChangeArrowheads="1"/>
          </p:cNvSpPr>
          <p:nvPr/>
        </p:nvSpPr>
        <p:spPr bwMode="auto">
          <a:xfrm>
            <a:off x="3049588" y="750888"/>
            <a:ext cx="1695450" cy="1081087"/>
          </a:xfrm>
          <a:prstGeom prst="roundRect">
            <a:avLst>
              <a:gd name="adj" fmla="val 16667"/>
            </a:avLst>
          </a:prstGeom>
          <a:noFill/>
          <a:ln w="28575" algn="ctr">
            <a:solidFill>
              <a:schemeClr val="bg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45062" name="Text Box 5"/>
          <p:cNvSpPr txBox="1">
            <a:spLocks noChangeArrowheads="1"/>
          </p:cNvSpPr>
          <p:nvPr/>
        </p:nvSpPr>
        <p:spPr bwMode="auto">
          <a:xfrm>
            <a:off x="5192713" y="814388"/>
            <a:ext cx="1662112"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000" b="1"/>
              <a:t>New</a:t>
            </a:r>
            <a:br>
              <a:rPr lang="en-US" sz="2000" b="1"/>
            </a:br>
            <a:r>
              <a:rPr lang="en-US" sz="2000" b="1"/>
              <a:t>Loss</a:t>
            </a:r>
            <a:br>
              <a:rPr lang="en-US" sz="2000" b="1"/>
            </a:br>
            <a:r>
              <a:rPr lang="en-US" sz="2000" b="1"/>
              <a:t>Completion</a:t>
            </a:r>
          </a:p>
        </p:txBody>
      </p:sp>
      <p:sp>
        <p:nvSpPr>
          <p:cNvPr id="45063" name="AutoShape 6"/>
          <p:cNvSpPr>
            <a:spLocks noChangeArrowheads="1"/>
          </p:cNvSpPr>
          <p:nvPr/>
        </p:nvSpPr>
        <p:spPr bwMode="auto">
          <a:xfrm>
            <a:off x="5176838" y="750888"/>
            <a:ext cx="1695450" cy="1081087"/>
          </a:xfrm>
          <a:prstGeom prst="roundRect">
            <a:avLst>
              <a:gd name="adj" fmla="val 16667"/>
            </a:avLst>
          </a:prstGeom>
          <a:noFill/>
          <a:ln w="28575" algn="ctr">
            <a:solidFill>
              <a:schemeClr val="bg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45064" name="Text Box 7"/>
          <p:cNvSpPr txBox="1">
            <a:spLocks noChangeArrowheads="1"/>
          </p:cNvSpPr>
          <p:nvPr/>
        </p:nvSpPr>
        <p:spPr bwMode="auto">
          <a:xfrm>
            <a:off x="7321550" y="814388"/>
            <a:ext cx="1662113"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000" b="1"/>
              <a:t>Intermediate</a:t>
            </a:r>
            <a:br>
              <a:rPr lang="en-US" sz="2000" b="1"/>
            </a:br>
            <a:r>
              <a:rPr lang="en-US" sz="2000" b="1"/>
              <a:t>Levels of</a:t>
            </a:r>
            <a:br>
              <a:rPr lang="en-US" sz="2000" b="1"/>
            </a:br>
            <a:r>
              <a:rPr lang="en-US" sz="2000" b="1"/>
              <a:t>Maturity</a:t>
            </a:r>
          </a:p>
        </p:txBody>
      </p:sp>
      <p:sp>
        <p:nvSpPr>
          <p:cNvPr id="45065" name="AutoShape 8"/>
          <p:cNvSpPr>
            <a:spLocks noChangeArrowheads="1"/>
          </p:cNvSpPr>
          <p:nvPr/>
        </p:nvSpPr>
        <p:spPr bwMode="auto">
          <a:xfrm>
            <a:off x="4759325" y="1101725"/>
            <a:ext cx="433388" cy="347663"/>
          </a:xfrm>
          <a:prstGeom prst="rightArrow">
            <a:avLst>
              <a:gd name="adj1" fmla="val 49769"/>
              <a:gd name="adj2" fmla="val 59818"/>
            </a:avLst>
          </a:prstGeom>
          <a:solidFill>
            <a:schemeClr val="bg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45066" name="AutoShape 9"/>
          <p:cNvSpPr>
            <a:spLocks noChangeArrowheads="1"/>
          </p:cNvSpPr>
          <p:nvPr/>
        </p:nvSpPr>
        <p:spPr bwMode="auto">
          <a:xfrm>
            <a:off x="6873875" y="1101725"/>
            <a:ext cx="433388" cy="347663"/>
          </a:xfrm>
          <a:prstGeom prst="rightArrow">
            <a:avLst>
              <a:gd name="adj1" fmla="val 49769"/>
              <a:gd name="adj2" fmla="val 59818"/>
            </a:avLst>
          </a:prstGeom>
          <a:solidFill>
            <a:schemeClr val="bg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45067" name="Text Box 10"/>
          <p:cNvSpPr txBox="1">
            <a:spLocks noChangeArrowheads="1"/>
          </p:cNvSpPr>
          <p:nvPr/>
        </p:nvSpPr>
        <p:spPr bwMode="auto">
          <a:xfrm>
            <a:off x="5573713" y="2132013"/>
            <a:ext cx="1279525"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2000" b="1">
                <a:solidFill>
                  <a:srgbClr val="00CC00"/>
                </a:solidFill>
              </a:rPr>
              <a:t>Driver of vehicle is specified</a:t>
            </a:r>
          </a:p>
        </p:txBody>
      </p:sp>
      <p:sp>
        <p:nvSpPr>
          <p:cNvPr id="45068" name="Rectangle 11"/>
          <p:cNvSpPr>
            <a:spLocks noChangeArrowheads="1"/>
          </p:cNvSpPr>
          <p:nvPr/>
        </p:nvSpPr>
        <p:spPr bwMode="auto">
          <a:xfrm>
            <a:off x="5167313" y="2151063"/>
            <a:ext cx="284162" cy="284162"/>
          </a:xfrm>
          <a:prstGeom prst="rect">
            <a:avLst/>
          </a:prstGeom>
          <a:noFill/>
          <a:ln w="28575" algn="ctr">
            <a:solidFill>
              <a:srgbClr val="00CC00"/>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45069" name="Text Box 12"/>
          <p:cNvSpPr txBox="1">
            <a:spLocks noChangeArrowheads="1"/>
          </p:cNvSpPr>
          <p:nvPr/>
        </p:nvSpPr>
        <p:spPr bwMode="auto">
          <a:xfrm>
            <a:off x="5583238" y="3241675"/>
            <a:ext cx="1443037"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2000" b="1"/>
              <a:t>If insured at fault, fault rating specified</a:t>
            </a:r>
          </a:p>
        </p:txBody>
      </p:sp>
      <p:sp>
        <p:nvSpPr>
          <p:cNvPr id="45070" name="Rectangle 13"/>
          <p:cNvSpPr>
            <a:spLocks noChangeArrowheads="1"/>
          </p:cNvSpPr>
          <p:nvPr/>
        </p:nvSpPr>
        <p:spPr bwMode="auto">
          <a:xfrm>
            <a:off x="5176838" y="3260725"/>
            <a:ext cx="284162" cy="284163"/>
          </a:xfrm>
          <a:prstGeom prst="rect">
            <a:avLst/>
          </a:prstGeom>
          <a:noFill/>
          <a:ln w="28575"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45071" name="Text Box 14"/>
          <p:cNvSpPr txBox="1">
            <a:spLocks noChangeArrowheads="1"/>
          </p:cNvSpPr>
          <p:nvPr/>
        </p:nvSpPr>
        <p:spPr bwMode="auto">
          <a:xfrm>
            <a:off x="3524250" y="2132013"/>
            <a:ext cx="1279525"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2000" b="1"/>
              <a:t>Policy number is valid</a:t>
            </a:r>
          </a:p>
        </p:txBody>
      </p:sp>
      <p:sp>
        <p:nvSpPr>
          <p:cNvPr id="45072" name="Rectangle 15"/>
          <p:cNvSpPr>
            <a:spLocks noChangeArrowheads="1"/>
          </p:cNvSpPr>
          <p:nvPr/>
        </p:nvSpPr>
        <p:spPr bwMode="auto">
          <a:xfrm>
            <a:off x="3117850" y="2151063"/>
            <a:ext cx="284163" cy="284162"/>
          </a:xfrm>
          <a:prstGeom prst="rect">
            <a:avLst/>
          </a:prstGeom>
          <a:noFill/>
          <a:ln w="28575"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45073" name="Text Box 16"/>
          <p:cNvSpPr txBox="1">
            <a:spLocks noChangeArrowheads="1"/>
          </p:cNvSpPr>
          <p:nvPr/>
        </p:nvSpPr>
        <p:spPr bwMode="auto">
          <a:xfrm>
            <a:off x="3524250" y="3241675"/>
            <a:ext cx="1279525"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2000" b="1">
                <a:solidFill>
                  <a:srgbClr val="00CC00"/>
                </a:solidFill>
              </a:rPr>
              <a:t>Loss date is specified</a:t>
            </a:r>
          </a:p>
        </p:txBody>
      </p:sp>
      <p:sp>
        <p:nvSpPr>
          <p:cNvPr id="45074" name="Rectangle 17"/>
          <p:cNvSpPr>
            <a:spLocks noChangeArrowheads="1"/>
          </p:cNvSpPr>
          <p:nvPr/>
        </p:nvSpPr>
        <p:spPr bwMode="auto">
          <a:xfrm>
            <a:off x="3117850" y="3260725"/>
            <a:ext cx="284163" cy="284163"/>
          </a:xfrm>
          <a:prstGeom prst="rect">
            <a:avLst/>
          </a:prstGeom>
          <a:noFill/>
          <a:ln w="28575" algn="ctr">
            <a:solidFill>
              <a:srgbClr val="00CC00"/>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45075" name="Freeform 18"/>
          <p:cNvSpPr>
            <a:spLocks/>
          </p:cNvSpPr>
          <p:nvPr/>
        </p:nvSpPr>
        <p:spPr bwMode="auto">
          <a:xfrm>
            <a:off x="3141663" y="3106738"/>
            <a:ext cx="354012" cy="392112"/>
          </a:xfrm>
          <a:custGeom>
            <a:avLst/>
            <a:gdLst>
              <a:gd name="T0" fmla="*/ 0 w 481"/>
              <a:gd name="T1" fmla="*/ 2147483647 h 533"/>
              <a:gd name="T2" fmla="*/ 2147483647 w 481"/>
              <a:gd name="T3" fmla="*/ 2147483647 h 533"/>
              <a:gd name="T4" fmla="*/ 2147483647 w 481"/>
              <a:gd name="T5" fmla="*/ 2147483647 h 533"/>
              <a:gd name="T6" fmla="*/ 2147483647 w 481"/>
              <a:gd name="T7" fmla="*/ 2147483647 h 533"/>
              <a:gd name="T8" fmla="*/ 2147483647 w 481"/>
              <a:gd name="T9" fmla="*/ 0 h 533"/>
              <a:gd name="T10" fmla="*/ 2147483647 w 481"/>
              <a:gd name="T11" fmla="*/ 2147483647 h 533"/>
              <a:gd name="T12" fmla="*/ 2147483647 w 481"/>
              <a:gd name="T13" fmla="*/ 2147483647 h 533"/>
              <a:gd name="T14" fmla="*/ 0 w 481"/>
              <a:gd name="T15" fmla="*/ 2147483647 h 533"/>
              <a:gd name="T16" fmla="*/ 0 60000 65536"/>
              <a:gd name="T17" fmla="*/ 0 60000 65536"/>
              <a:gd name="T18" fmla="*/ 0 60000 65536"/>
              <a:gd name="T19" fmla="*/ 0 60000 65536"/>
              <a:gd name="T20" fmla="*/ 0 60000 65536"/>
              <a:gd name="T21" fmla="*/ 0 60000 65536"/>
              <a:gd name="T22" fmla="*/ 0 60000 65536"/>
              <a:gd name="T23" fmla="*/ 0 60000 65536"/>
              <a:gd name="T24" fmla="*/ 0 w 481"/>
              <a:gd name="T25" fmla="*/ 0 h 533"/>
              <a:gd name="T26" fmla="*/ 481 w 481"/>
              <a:gd name="T27" fmla="*/ 533 h 53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81" h="533">
                <a:moveTo>
                  <a:pt x="0" y="327"/>
                </a:moveTo>
                <a:lnTo>
                  <a:pt x="120" y="533"/>
                </a:lnTo>
                <a:lnTo>
                  <a:pt x="223" y="533"/>
                </a:lnTo>
                <a:lnTo>
                  <a:pt x="481" y="104"/>
                </a:lnTo>
                <a:lnTo>
                  <a:pt x="318" y="0"/>
                </a:lnTo>
                <a:lnTo>
                  <a:pt x="163" y="456"/>
                </a:lnTo>
                <a:lnTo>
                  <a:pt x="86" y="327"/>
                </a:lnTo>
                <a:lnTo>
                  <a:pt x="0" y="327"/>
                </a:lnTo>
                <a:close/>
              </a:path>
            </a:pathLst>
          </a:custGeom>
          <a:solidFill>
            <a:srgbClr val="00CC00"/>
          </a:soli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lIns="0" tIns="0" rIns="0" bIns="0" anchor="ctr">
            <a:spAutoFit/>
          </a:bodyPr>
          <a:lstStyle/>
          <a:p>
            <a:endParaRPr lang="en-US"/>
          </a:p>
        </p:txBody>
      </p:sp>
      <p:sp>
        <p:nvSpPr>
          <p:cNvPr id="45076" name="Freeform 19"/>
          <p:cNvSpPr>
            <a:spLocks/>
          </p:cNvSpPr>
          <p:nvPr/>
        </p:nvSpPr>
        <p:spPr bwMode="auto">
          <a:xfrm>
            <a:off x="5183188" y="1993900"/>
            <a:ext cx="354012" cy="392113"/>
          </a:xfrm>
          <a:custGeom>
            <a:avLst/>
            <a:gdLst>
              <a:gd name="T0" fmla="*/ 0 w 481"/>
              <a:gd name="T1" fmla="*/ 2147483647 h 533"/>
              <a:gd name="T2" fmla="*/ 2147483647 w 481"/>
              <a:gd name="T3" fmla="*/ 2147483647 h 533"/>
              <a:gd name="T4" fmla="*/ 2147483647 w 481"/>
              <a:gd name="T5" fmla="*/ 2147483647 h 533"/>
              <a:gd name="T6" fmla="*/ 2147483647 w 481"/>
              <a:gd name="T7" fmla="*/ 2147483647 h 533"/>
              <a:gd name="T8" fmla="*/ 2147483647 w 481"/>
              <a:gd name="T9" fmla="*/ 0 h 533"/>
              <a:gd name="T10" fmla="*/ 2147483647 w 481"/>
              <a:gd name="T11" fmla="*/ 2147483647 h 533"/>
              <a:gd name="T12" fmla="*/ 2147483647 w 481"/>
              <a:gd name="T13" fmla="*/ 2147483647 h 533"/>
              <a:gd name="T14" fmla="*/ 0 w 481"/>
              <a:gd name="T15" fmla="*/ 2147483647 h 533"/>
              <a:gd name="T16" fmla="*/ 0 60000 65536"/>
              <a:gd name="T17" fmla="*/ 0 60000 65536"/>
              <a:gd name="T18" fmla="*/ 0 60000 65536"/>
              <a:gd name="T19" fmla="*/ 0 60000 65536"/>
              <a:gd name="T20" fmla="*/ 0 60000 65536"/>
              <a:gd name="T21" fmla="*/ 0 60000 65536"/>
              <a:gd name="T22" fmla="*/ 0 60000 65536"/>
              <a:gd name="T23" fmla="*/ 0 60000 65536"/>
              <a:gd name="T24" fmla="*/ 0 w 481"/>
              <a:gd name="T25" fmla="*/ 0 h 533"/>
              <a:gd name="T26" fmla="*/ 481 w 481"/>
              <a:gd name="T27" fmla="*/ 533 h 53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81" h="533">
                <a:moveTo>
                  <a:pt x="0" y="327"/>
                </a:moveTo>
                <a:lnTo>
                  <a:pt x="120" y="533"/>
                </a:lnTo>
                <a:lnTo>
                  <a:pt x="223" y="533"/>
                </a:lnTo>
                <a:lnTo>
                  <a:pt x="481" y="104"/>
                </a:lnTo>
                <a:lnTo>
                  <a:pt x="318" y="0"/>
                </a:lnTo>
                <a:lnTo>
                  <a:pt x="163" y="456"/>
                </a:lnTo>
                <a:lnTo>
                  <a:pt x="86" y="327"/>
                </a:lnTo>
                <a:lnTo>
                  <a:pt x="0" y="327"/>
                </a:lnTo>
                <a:close/>
              </a:path>
            </a:pathLst>
          </a:custGeom>
          <a:solidFill>
            <a:srgbClr val="00CC00"/>
          </a:soli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lIns="0" tIns="0" rIns="0" bIns="0" anchor="ctr">
            <a:spAutoFit/>
          </a:bodyPr>
          <a:lstStyle/>
          <a:p>
            <a:endParaRPr lang="en-US"/>
          </a:p>
        </p:txBody>
      </p:sp>
      <p:sp>
        <p:nvSpPr>
          <p:cNvPr id="45077" name="AutoShape 21"/>
          <p:cNvSpPr>
            <a:spLocks noChangeArrowheads="1"/>
          </p:cNvSpPr>
          <p:nvPr/>
        </p:nvSpPr>
        <p:spPr bwMode="auto">
          <a:xfrm>
            <a:off x="3430588" y="4764088"/>
            <a:ext cx="801687" cy="801687"/>
          </a:xfrm>
          <a:prstGeom prst="octagon">
            <a:avLst>
              <a:gd name="adj" fmla="val 29287"/>
            </a:avLst>
          </a:prstGeom>
          <a:solidFill>
            <a:srgbClr val="FF0000"/>
          </a:solidFill>
          <a:ln w="28575" algn="ctr">
            <a:solidFill>
              <a:srgbClr val="FF0000"/>
            </a:solidFill>
            <a:miter lim="800000"/>
            <a:headEnd/>
            <a:tailEnd/>
          </a:ln>
        </p:spPr>
        <p:txBody>
          <a:bodyPr lIns="0" tIns="0" rIns="0" bIns="0" anchor="ctr">
            <a:spAutoFit/>
          </a:bodyPr>
          <a:lstStyle/>
          <a:p>
            <a:endParaRPr lang="en-US"/>
          </a:p>
        </p:txBody>
      </p:sp>
      <p:sp>
        <p:nvSpPr>
          <p:cNvPr id="45078" name="AutoShape 22"/>
          <p:cNvSpPr>
            <a:spLocks noChangeArrowheads="1"/>
          </p:cNvSpPr>
          <p:nvPr/>
        </p:nvSpPr>
        <p:spPr bwMode="auto">
          <a:xfrm>
            <a:off x="1900238" y="4792663"/>
            <a:ext cx="1516062" cy="765175"/>
          </a:xfrm>
          <a:prstGeom prst="rightArrow">
            <a:avLst>
              <a:gd name="adj1" fmla="val 49796"/>
              <a:gd name="adj2" fmla="val 55303"/>
            </a:avLst>
          </a:prstGeom>
          <a:gradFill rotWithShape="1">
            <a:gsLst>
              <a:gs pos="0">
                <a:srgbClr val="FFFFFF"/>
              </a:gs>
              <a:gs pos="100000">
                <a:srgbClr val="FF0000"/>
              </a:gs>
            </a:gsLst>
            <a:lin ang="0" scaled="1"/>
          </a:gradFill>
          <a:ln w="28575" algn="ctr">
            <a:solidFill>
              <a:schemeClr val="bg1"/>
            </a:solidFill>
            <a:miter lim="800000"/>
            <a:headEnd/>
            <a:tailEnd/>
          </a:ln>
        </p:spPr>
        <p:txBody>
          <a:bodyPr lIns="0" tIns="0" rIns="0" bIns="0" anchor="ctr">
            <a:spAutoFit/>
          </a:bodyPr>
          <a:lstStyle/>
          <a:p>
            <a:endParaRPr lang="en-US"/>
          </a:p>
        </p:txBody>
      </p:sp>
      <p:grpSp>
        <p:nvGrpSpPr>
          <p:cNvPr id="45079" name="Group 23"/>
          <p:cNvGrpSpPr>
            <a:grpSpLocks/>
          </p:cNvGrpSpPr>
          <p:nvPr/>
        </p:nvGrpSpPr>
        <p:grpSpPr bwMode="auto">
          <a:xfrm>
            <a:off x="795338" y="4727575"/>
            <a:ext cx="1119187" cy="825500"/>
            <a:chOff x="2083" y="1606"/>
            <a:chExt cx="1489" cy="1097"/>
          </a:xfrm>
        </p:grpSpPr>
        <p:sp>
          <p:nvSpPr>
            <p:cNvPr id="45118" name="Rectangle 24"/>
            <p:cNvSpPr>
              <a:spLocks noChangeArrowheads="1"/>
            </p:cNvSpPr>
            <p:nvPr/>
          </p:nvSpPr>
          <p:spPr bwMode="auto">
            <a:xfrm>
              <a:off x="2083" y="1606"/>
              <a:ext cx="1489" cy="1097"/>
            </a:xfrm>
            <a:prstGeom prst="rect">
              <a:avLst/>
            </a:prstGeom>
            <a:solidFill>
              <a:srgbClr val="B2B2B2"/>
            </a:solidFill>
            <a:ln w="12700" algn="ctr">
              <a:solidFill>
                <a:schemeClr val="bg1"/>
              </a:solidFill>
              <a:miter lim="800000"/>
              <a:headEnd/>
              <a:tailEnd/>
            </a:ln>
          </p:spPr>
          <p:txBody>
            <a:bodyPr lIns="0" tIns="0" rIns="0" bIns="0" anchor="ctr">
              <a:spAutoFit/>
            </a:bodyPr>
            <a:lstStyle/>
            <a:p>
              <a:endParaRPr lang="en-US"/>
            </a:p>
          </p:txBody>
        </p:sp>
        <p:sp>
          <p:nvSpPr>
            <p:cNvPr id="45119" name="Freeform 25"/>
            <p:cNvSpPr>
              <a:spLocks/>
            </p:cNvSpPr>
            <p:nvPr/>
          </p:nvSpPr>
          <p:spPr bwMode="auto">
            <a:xfrm>
              <a:off x="3351" y="2073"/>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45120" name="Freeform 26"/>
            <p:cNvSpPr>
              <a:spLocks/>
            </p:cNvSpPr>
            <p:nvPr/>
          </p:nvSpPr>
          <p:spPr bwMode="auto">
            <a:xfrm>
              <a:off x="3351" y="2259"/>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45121" name="Freeform 27"/>
            <p:cNvSpPr>
              <a:spLocks/>
            </p:cNvSpPr>
            <p:nvPr/>
          </p:nvSpPr>
          <p:spPr bwMode="auto">
            <a:xfrm>
              <a:off x="2238" y="2493"/>
              <a:ext cx="114" cy="207"/>
            </a:xfrm>
            <a:custGeom>
              <a:avLst/>
              <a:gdLst>
                <a:gd name="T0" fmla="*/ 66 w 114"/>
                <a:gd name="T1" fmla="*/ 0 h 207"/>
                <a:gd name="T2" fmla="*/ 0 w 114"/>
                <a:gd name="T3" fmla="*/ 207 h 207"/>
                <a:gd name="T4" fmla="*/ 54 w 114"/>
                <a:gd name="T5" fmla="*/ 207 h 207"/>
                <a:gd name="T6" fmla="*/ 114 w 114"/>
                <a:gd name="T7" fmla="*/ 18 h 207"/>
                <a:gd name="T8" fmla="*/ 66 w 114"/>
                <a:gd name="T9" fmla="*/ 0 h 207"/>
                <a:gd name="T10" fmla="*/ 0 60000 65536"/>
                <a:gd name="T11" fmla="*/ 0 60000 65536"/>
                <a:gd name="T12" fmla="*/ 0 60000 65536"/>
                <a:gd name="T13" fmla="*/ 0 60000 65536"/>
                <a:gd name="T14" fmla="*/ 0 60000 65536"/>
                <a:gd name="T15" fmla="*/ 0 w 114"/>
                <a:gd name="T16" fmla="*/ 0 h 207"/>
                <a:gd name="T17" fmla="*/ 114 w 114"/>
                <a:gd name="T18" fmla="*/ 207 h 207"/>
              </a:gdLst>
              <a:ahLst/>
              <a:cxnLst>
                <a:cxn ang="T10">
                  <a:pos x="T0" y="T1"/>
                </a:cxn>
                <a:cxn ang="T11">
                  <a:pos x="T2" y="T3"/>
                </a:cxn>
                <a:cxn ang="T12">
                  <a:pos x="T4" y="T5"/>
                </a:cxn>
                <a:cxn ang="T13">
                  <a:pos x="T6" y="T7"/>
                </a:cxn>
                <a:cxn ang="T14">
                  <a:pos x="T8" y="T9"/>
                </a:cxn>
              </a:cxnLst>
              <a:rect l="T15" t="T16" r="T17" b="T18"/>
              <a:pathLst>
                <a:path w="114" h="207">
                  <a:moveTo>
                    <a:pt x="66" y="0"/>
                  </a:moveTo>
                  <a:lnTo>
                    <a:pt x="0" y="207"/>
                  </a:lnTo>
                  <a:lnTo>
                    <a:pt x="54" y="207"/>
                  </a:lnTo>
                  <a:lnTo>
                    <a:pt x="114" y="18"/>
                  </a:lnTo>
                  <a:lnTo>
                    <a:pt x="66"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45122" name="Freeform 28"/>
            <p:cNvSpPr>
              <a:spLocks/>
            </p:cNvSpPr>
            <p:nvPr/>
          </p:nvSpPr>
          <p:spPr bwMode="auto">
            <a:xfrm>
              <a:off x="2436" y="2541"/>
              <a:ext cx="102" cy="159"/>
            </a:xfrm>
            <a:custGeom>
              <a:avLst/>
              <a:gdLst>
                <a:gd name="T0" fmla="*/ 51 w 102"/>
                <a:gd name="T1" fmla="*/ 0 h 159"/>
                <a:gd name="T2" fmla="*/ 0 w 102"/>
                <a:gd name="T3" fmla="*/ 159 h 159"/>
                <a:gd name="T4" fmla="*/ 54 w 102"/>
                <a:gd name="T5" fmla="*/ 159 h 159"/>
                <a:gd name="T6" fmla="*/ 102 w 102"/>
                <a:gd name="T7" fmla="*/ 0 h 159"/>
                <a:gd name="T8" fmla="*/ 51 w 102"/>
                <a:gd name="T9" fmla="*/ 0 h 159"/>
                <a:gd name="T10" fmla="*/ 0 60000 65536"/>
                <a:gd name="T11" fmla="*/ 0 60000 65536"/>
                <a:gd name="T12" fmla="*/ 0 60000 65536"/>
                <a:gd name="T13" fmla="*/ 0 60000 65536"/>
                <a:gd name="T14" fmla="*/ 0 60000 65536"/>
                <a:gd name="T15" fmla="*/ 0 w 102"/>
                <a:gd name="T16" fmla="*/ 0 h 159"/>
                <a:gd name="T17" fmla="*/ 102 w 102"/>
                <a:gd name="T18" fmla="*/ 159 h 159"/>
              </a:gdLst>
              <a:ahLst/>
              <a:cxnLst>
                <a:cxn ang="T10">
                  <a:pos x="T0" y="T1"/>
                </a:cxn>
                <a:cxn ang="T11">
                  <a:pos x="T2" y="T3"/>
                </a:cxn>
                <a:cxn ang="T12">
                  <a:pos x="T4" y="T5"/>
                </a:cxn>
                <a:cxn ang="T13">
                  <a:pos x="T6" y="T7"/>
                </a:cxn>
                <a:cxn ang="T14">
                  <a:pos x="T8" y="T9"/>
                </a:cxn>
              </a:cxnLst>
              <a:rect l="T15" t="T16" r="T17" b="T18"/>
              <a:pathLst>
                <a:path w="102" h="159">
                  <a:moveTo>
                    <a:pt x="51" y="0"/>
                  </a:moveTo>
                  <a:lnTo>
                    <a:pt x="0" y="159"/>
                  </a:lnTo>
                  <a:lnTo>
                    <a:pt x="54" y="159"/>
                  </a:lnTo>
                  <a:lnTo>
                    <a:pt x="102" y="0"/>
                  </a:lnTo>
                  <a:lnTo>
                    <a:pt x="51"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type="none" w="med" len="med"/>
                  <a:tailEnd type="none" w="med" len="med"/>
                </a14:hiddenLine>
              </a:ext>
            </a:extLst>
          </p:spPr>
          <p:txBody>
            <a:bodyPr wrap="none" lIns="0" tIns="0" rIns="0" bIns="0" anchor="ctr">
              <a:spAutoFit/>
            </a:bodyPr>
            <a:lstStyle/>
            <a:p>
              <a:endParaRPr lang="en-US"/>
            </a:p>
          </p:txBody>
        </p:sp>
        <p:sp>
          <p:nvSpPr>
            <p:cNvPr id="45123" name="Rectangle 29"/>
            <p:cNvSpPr>
              <a:spLocks noChangeArrowheads="1"/>
            </p:cNvSpPr>
            <p:nvPr/>
          </p:nvSpPr>
          <p:spPr bwMode="auto">
            <a:xfrm>
              <a:off x="2762" y="1606"/>
              <a:ext cx="810" cy="248"/>
            </a:xfrm>
            <a:prstGeom prst="rect">
              <a:avLst/>
            </a:prstGeom>
            <a:solidFill>
              <a:srgbClr val="009900"/>
            </a:solidFill>
            <a:ln w="12700" algn="ctr">
              <a:solidFill>
                <a:schemeClr val="bg1"/>
              </a:solidFill>
              <a:miter lim="800000"/>
              <a:headEnd/>
              <a:tailEnd/>
            </a:ln>
          </p:spPr>
          <p:txBody>
            <a:bodyPr wrap="none" lIns="0" tIns="0" rIns="0" bIns="0" anchor="ctr">
              <a:spAutoFit/>
            </a:bodyPr>
            <a:lstStyle/>
            <a:p>
              <a:endParaRPr lang="en-US"/>
            </a:p>
          </p:txBody>
        </p:sp>
        <p:sp>
          <p:nvSpPr>
            <p:cNvPr id="45124" name="Rectangle 30"/>
            <p:cNvSpPr>
              <a:spLocks noChangeArrowheads="1"/>
            </p:cNvSpPr>
            <p:nvPr/>
          </p:nvSpPr>
          <p:spPr bwMode="auto">
            <a:xfrm>
              <a:off x="2778" y="1874"/>
              <a:ext cx="62" cy="827"/>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45125" name="AutoShape 31"/>
            <p:cNvSpPr>
              <a:spLocks noChangeArrowheads="1"/>
            </p:cNvSpPr>
            <p:nvPr/>
          </p:nvSpPr>
          <p:spPr bwMode="auto">
            <a:xfrm rot="2681173">
              <a:off x="2441" y="1752"/>
              <a:ext cx="559" cy="573"/>
            </a:xfrm>
            <a:prstGeom prst="irregularSeal2">
              <a:avLst/>
            </a:prstGeom>
            <a:gradFill rotWithShape="1">
              <a:gsLst>
                <a:gs pos="0">
                  <a:srgbClr val="FFFF66"/>
                </a:gs>
                <a:gs pos="100000">
                  <a:srgbClr val="FF0000"/>
                </a:gs>
              </a:gsLst>
              <a:path path="shape">
                <a:fillToRect l="50000" t="50000" r="50000" b="50000"/>
              </a:path>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endParaRPr lang="en-US"/>
            </a:p>
          </p:txBody>
        </p:sp>
        <p:sp>
          <p:nvSpPr>
            <p:cNvPr id="45126" name="Freeform 32"/>
            <p:cNvSpPr>
              <a:spLocks/>
            </p:cNvSpPr>
            <p:nvPr/>
          </p:nvSpPr>
          <p:spPr bwMode="auto">
            <a:xfrm>
              <a:off x="2219" y="2561"/>
              <a:ext cx="369" cy="104"/>
            </a:xfrm>
            <a:custGeom>
              <a:avLst/>
              <a:gdLst>
                <a:gd name="T0" fmla="*/ 0 w 992"/>
                <a:gd name="T1" fmla="*/ 0 h 280"/>
                <a:gd name="T2" fmla="*/ 1 w 992"/>
                <a:gd name="T3" fmla="*/ 0 h 280"/>
                <a:gd name="T4" fmla="*/ 1 w 992"/>
                <a:gd name="T5" fmla="*/ 0 h 280"/>
                <a:gd name="T6" fmla="*/ 0 w 992"/>
                <a:gd name="T7" fmla="*/ 0 h 280"/>
                <a:gd name="T8" fmla="*/ 0 w 992"/>
                <a:gd name="T9" fmla="*/ 0 h 280"/>
                <a:gd name="T10" fmla="*/ 0 60000 65536"/>
                <a:gd name="T11" fmla="*/ 0 60000 65536"/>
                <a:gd name="T12" fmla="*/ 0 60000 65536"/>
                <a:gd name="T13" fmla="*/ 0 60000 65536"/>
                <a:gd name="T14" fmla="*/ 0 60000 65536"/>
                <a:gd name="T15" fmla="*/ 0 w 992"/>
                <a:gd name="T16" fmla="*/ 0 h 280"/>
                <a:gd name="T17" fmla="*/ 992 w 992"/>
                <a:gd name="T18" fmla="*/ 280 h 280"/>
              </a:gdLst>
              <a:ahLst/>
              <a:cxnLst>
                <a:cxn ang="T10">
                  <a:pos x="T0" y="T1"/>
                </a:cxn>
                <a:cxn ang="T11">
                  <a:pos x="T2" y="T3"/>
                </a:cxn>
                <a:cxn ang="T12">
                  <a:pos x="T4" y="T5"/>
                </a:cxn>
                <a:cxn ang="T13">
                  <a:pos x="T6" y="T7"/>
                </a:cxn>
                <a:cxn ang="T14">
                  <a:pos x="T8" y="T9"/>
                </a:cxn>
              </a:cxnLst>
              <a:rect l="T15" t="T16" r="T17" b="T18"/>
              <a:pathLst>
                <a:path w="992" h="280">
                  <a:moveTo>
                    <a:pt x="0" y="0"/>
                  </a:moveTo>
                  <a:lnTo>
                    <a:pt x="992" y="240"/>
                  </a:lnTo>
                  <a:lnTo>
                    <a:pt x="936" y="280"/>
                  </a:lnTo>
                  <a:lnTo>
                    <a:pt x="16" y="56"/>
                  </a:lnTo>
                  <a:lnTo>
                    <a:pt x="0" y="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45127" name="Freeform 33"/>
            <p:cNvSpPr>
              <a:spLocks/>
            </p:cNvSpPr>
            <p:nvPr/>
          </p:nvSpPr>
          <p:spPr bwMode="auto">
            <a:xfrm>
              <a:off x="3429" y="2008"/>
              <a:ext cx="51" cy="375"/>
            </a:xfrm>
            <a:custGeom>
              <a:avLst/>
              <a:gdLst>
                <a:gd name="T0" fmla="*/ 0 w 136"/>
                <a:gd name="T1" fmla="*/ 0 h 1008"/>
                <a:gd name="T2" fmla="*/ 0 w 136"/>
                <a:gd name="T3" fmla="*/ 1 h 1008"/>
                <a:gd name="T4" fmla="*/ 0 w 136"/>
                <a:gd name="T5" fmla="*/ 1 h 1008"/>
                <a:gd name="T6" fmla="*/ 0 w 136"/>
                <a:gd name="T7" fmla="*/ 0 h 1008"/>
                <a:gd name="T8" fmla="*/ 0 w 136"/>
                <a:gd name="T9" fmla="*/ 0 h 1008"/>
                <a:gd name="T10" fmla="*/ 0 60000 65536"/>
                <a:gd name="T11" fmla="*/ 0 60000 65536"/>
                <a:gd name="T12" fmla="*/ 0 60000 65536"/>
                <a:gd name="T13" fmla="*/ 0 60000 65536"/>
                <a:gd name="T14" fmla="*/ 0 60000 65536"/>
                <a:gd name="T15" fmla="*/ 0 w 136"/>
                <a:gd name="T16" fmla="*/ 0 h 1008"/>
                <a:gd name="T17" fmla="*/ 136 w 136"/>
                <a:gd name="T18" fmla="*/ 1008 h 1008"/>
              </a:gdLst>
              <a:ahLst/>
              <a:cxnLst>
                <a:cxn ang="T10">
                  <a:pos x="T0" y="T1"/>
                </a:cxn>
                <a:cxn ang="T11">
                  <a:pos x="T2" y="T3"/>
                </a:cxn>
                <a:cxn ang="T12">
                  <a:pos x="T4" y="T5"/>
                </a:cxn>
                <a:cxn ang="T13">
                  <a:pos x="T6" y="T7"/>
                </a:cxn>
                <a:cxn ang="T14">
                  <a:pos x="T8" y="T9"/>
                </a:cxn>
              </a:cxnLst>
              <a:rect l="T15" t="T16" r="T17" b="T18"/>
              <a:pathLst>
                <a:path w="136" h="1008">
                  <a:moveTo>
                    <a:pt x="0" y="0"/>
                  </a:moveTo>
                  <a:lnTo>
                    <a:pt x="80" y="1008"/>
                  </a:lnTo>
                  <a:lnTo>
                    <a:pt x="136" y="920"/>
                  </a:lnTo>
                  <a:lnTo>
                    <a:pt x="56" y="48"/>
                  </a:lnTo>
                  <a:lnTo>
                    <a:pt x="0" y="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45128" name="Rectangle 34"/>
            <p:cNvSpPr>
              <a:spLocks noChangeArrowheads="1"/>
            </p:cNvSpPr>
            <p:nvPr/>
          </p:nvSpPr>
          <p:spPr bwMode="auto">
            <a:xfrm>
              <a:off x="2124" y="1610"/>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45129" name="Rectangle 35"/>
            <p:cNvSpPr>
              <a:spLocks noChangeArrowheads="1"/>
            </p:cNvSpPr>
            <p:nvPr/>
          </p:nvSpPr>
          <p:spPr bwMode="auto">
            <a:xfrm rot="5400000">
              <a:off x="306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45130" name="Rectangle 36"/>
            <p:cNvSpPr>
              <a:spLocks noChangeArrowheads="1"/>
            </p:cNvSpPr>
            <p:nvPr/>
          </p:nvSpPr>
          <p:spPr bwMode="auto">
            <a:xfrm rot="5400000">
              <a:off x="339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nvGrpSpPr>
            <p:cNvPr id="45131" name="Group 37"/>
            <p:cNvGrpSpPr>
              <a:grpSpLocks/>
            </p:cNvGrpSpPr>
            <p:nvPr/>
          </p:nvGrpSpPr>
          <p:grpSpPr bwMode="auto">
            <a:xfrm>
              <a:off x="2221" y="1871"/>
              <a:ext cx="518" cy="782"/>
              <a:chOff x="2400" y="1656"/>
              <a:chExt cx="752" cy="1136"/>
            </a:xfrm>
          </p:grpSpPr>
          <p:sp>
            <p:nvSpPr>
              <p:cNvPr id="45144" name="Freeform 38"/>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folHlink"/>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45145" name="Freeform 39"/>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45146" name="Freeform 40"/>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45147" name="Freeform 41"/>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45148" name="Freeform 42"/>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lIns="0" tIns="0" rIns="0" bIns="0" anchor="ctr">
                <a:spAutoFit/>
              </a:bodyPr>
              <a:lstStyle/>
              <a:p>
                <a:endParaRPr lang="en-US"/>
              </a:p>
            </p:txBody>
          </p:sp>
          <p:sp>
            <p:nvSpPr>
              <p:cNvPr id="45149" name="Line 43"/>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45150" name="Line 44"/>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45132" name="Group 45"/>
            <p:cNvGrpSpPr>
              <a:grpSpLocks/>
            </p:cNvGrpSpPr>
            <p:nvPr/>
          </p:nvGrpSpPr>
          <p:grpSpPr bwMode="auto">
            <a:xfrm rot="-6511945">
              <a:off x="2834" y="1842"/>
              <a:ext cx="518" cy="783"/>
              <a:chOff x="2400" y="1656"/>
              <a:chExt cx="752" cy="1136"/>
            </a:xfrm>
          </p:grpSpPr>
          <p:sp>
            <p:nvSpPr>
              <p:cNvPr id="45137" name="Freeform 46"/>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tx1"/>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45138" name="Freeform 47"/>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45139" name="Freeform 48"/>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45140" name="Freeform 49"/>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45141" name="Freeform 50"/>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45142" name="Line 51"/>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45143" name="Line 52"/>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45133" name="Freeform 53"/>
            <p:cNvSpPr>
              <a:spLocks/>
            </p:cNvSpPr>
            <p:nvPr/>
          </p:nvSpPr>
          <p:spPr bwMode="auto">
            <a:xfrm>
              <a:off x="2689" y="2097"/>
              <a:ext cx="62" cy="351"/>
            </a:xfrm>
            <a:custGeom>
              <a:avLst/>
              <a:gdLst>
                <a:gd name="T0" fmla="*/ 0 w 168"/>
                <a:gd name="T1" fmla="*/ 1 h 944"/>
                <a:gd name="T2" fmla="*/ 0 w 168"/>
                <a:gd name="T3" fmla="*/ 0 h 944"/>
                <a:gd name="T4" fmla="*/ 0 w 168"/>
                <a:gd name="T5" fmla="*/ 0 h 944"/>
                <a:gd name="T6" fmla="*/ 0 w 168"/>
                <a:gd name="T7" fmla="*/ 1 h 944"/>
                <a:gd name="T8" fmla="*/ 0 w 168"/>
                <a:gd name="T9" fmla="*/ 1 h 944"/>
                <a:gd name="T10" fmla="*/ 0 60000 65536"/>
                <a:gd name="T11" fmla="*/ 0 60000 65536"/>
                <a:gd name="T12" fmla="*/ 0 60000 65536"/>
                <a:gd name="T13" fmla="*/ 0 60000 65536"/>
                <a:gd name="T14" fmla="*/ 0 60000 65536"/>
                <a:gd name="T15" fmla="*/ 0 w 168"/>
                <a:gd name="T16" fmla="*/ 0 h 944"/>
                <a:gd name="T17" fmla="*/ 168 w 168"/>
                <a:gd name="T18" fmla="*/ 944 h 944"/>
              </a:gdLst>
              <a:ahLst/>
              <a:cxnLst>
                <a:cxn ang="T10">
                  <a:pos x="T0" y="T1"/>
                </a:cxn>
                <a:cxn ang="T11">
                  <a:pos x="T2" y="T3"/>
                </a:cxn>
                <a:cxn ang="T12">
                  <a:pos x="T4" y="T5"/>
                </a:cxn>
                <a:cxn ang="T13">
                  <a:pos x="T6" y="T7"/>
                </a:cxn>
                <a:cxn ang="T14">
                  <a:pos x="T8" y="T9"/>
                </a:cxn>
              </a:cxnLst>
              <a:rect l="T15" t="T16" r="T17" b="T18"/>
              <a:pathLst>
                <a:path w="168" h="944">
                  <a:moveTo>
                    <a:pt x="168" y="944"/>
                  </a:moveTo>
                  <a:lnTo>
                    <a:pt x="24" y="0"/>
                  </a:lnTo>
                  <a:lnTo>
                    <a:pt x="0" y="48"/>
                  </a:lnTo>
                  <a:lnTo>
                    <a:pt x="128" y="920"/>
                  </a:lnTo>
                  <a:lnTo>
                    <a:pt x="168" y="944"/>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45134" name="Freeform 54"/>
            <p:cNvSpPr>
              <a:spLocks/>
            </p:cNvSpPr>
            <p:nvPr/>
          </p:nvSpPr>
          <p:spPr bwMode="auto">
            <a:xfrm>
              <a:off x="2382" y="1853"/>
              <a:ext cx="354" cy="78"/>
            </a:xfrm>
            <a:custGeom>
              <a:avLst/>
              <a:gdLst>
                <a:gd name="T0" fmla="*/ 0 w 952"/>
                <a:gd name="T1" fmla="*/ 0 h 208"/>
                <a:gd name="T2" fmla="*/ 0 w 952"/>
                <a:gd name="T3" fmla="*/ 0 h 208"/>
                <a:gd name="T4" fmla="*/ 1 w 952"/>
                <a:gd name="T5" fmla="*/ 0 h 208"/>
                <a:gd name="T6" fmla="*/ 1 w 952"/>
                <a:gd name="T7" fmla="*/ 0 h 208"/>
                <a:gd name="T8" fmla="*/ 0 w 952"/>
                <a:gd name="T9" fmla="*/ 0 h 208"/>
                <a:gd name="T10" fmla="*/ 0 60000 65536"/>
                <a:gd name="T11" fmla="*/ 0 60000 65536"/>
                <a:gd name="T12" fmla="*/ 0 60000 65536"/>
                <a:gd name="T13" fmla="*/ 0 60000 65536"/>
                <a:gd name="T14" fmla="*/ 0 60000 65536"/>
                <a:gd name="T15" fmla="*/ 0 w 952"/>
                <a:gd name="T16" fmla="*/ 0 h 208"/>
                <a:gd name="T17" fmla="*/ 952 w 952"/>
                <a:gd name="T18" fmla="*/ 208 h 208"/>
              </a:gdLst>
              <a:ahLst/>
              <a:cxnLst>
                <a:cxn ang="T10">
                  <a:pos x="T0" y="T1"/>
                </a:cxn>
                <a:cxn ang="T11">
                  <a:pos x="T2" y="T3"/>
                </a:cxn>
                <a:cxn ang="T12">
                  <a:pos x="T4" y="T5"/>
                </a:cxn>
                <a:cxn ang="T13">
                  <a:pos x="T6" y="T7"/>
                </a:cxn>
                <a:cxn ang="T14">
                  <a:pos x="T8" y="T9"/>
                </a:cxn>
              </a:cxnLst>
              <a:rect l="T15" t="T16" r="T17" b="T18"/>
              <a:pathLst>
                <a:path w="952" h="208">
                  <a:moveTo>
                    <a:pt x="0" y="40"/>
                  </a:moveTo>
                  <a:lnTo>
                    <a:pt x="88" y="0"/>
                  </a:lnTo>
                  <a:lnTo>
                    <a:pt x="936" y="160"/>
                  </a:lnTo>
                  <a:lnTo>
                    <a:pt x="952" y="208"/>
                  </a:lnTo>
                  <a:lnTo>
                    <a:pt x="0" y="4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45135" name="Rectangle 55"/>
            <p:cNvSpPr>
              <a:spLocks noChangeArrowheads="1"/>
            </p:cNvSpPr>
            <p:nvPr/>
          </p:nvSpPr>
          <p:spPr bwMode="auto">
            <a:xfrm>
              <a:off x="2124" y="2018"/>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45136" name="Rectangle 56"/>
            <p:cNvSpPr>
              <a:spLocks noChangeArrowheads="1"/>
            </p:cNvSpPr>
            <p:nvPr/>
          </p:nvSpPr>
          <p:spPr bwMode="auto">
            <a:xfrm>
              <a:off x="2124" y="2426"/>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sp>
        <p:nvSpPr>
          <p:cNvPr id="45080" name="AutoShape 57"/>
          <p:cNvSpPr>
            <a:spLocks noChangeArrowheads="1"/>
          </p:cNvSpPr>
          <p:nvPr/>
        </p:nvSpPr>
        <p:spPr bwMode="auto">
          <a:xfrm>
            <a:off x="5695950" y="5689600"/>
            <a:ext cx="801688" cy="801688"/>
          </a:xfrm>
          <a:prstGeom prst="octagon">
            <a:avLst>
              <a:gd name="adj" fmla="val 29287"/>
            </a:avLst>
          </a:prstGeom>
          <a:solidFill>
            <a:srgbClr val="FF0000"/>
          </a:solidFill>
          <a:ln w="28575" algn="ctr">
            <a:solidFill>
              <a:srgbClr val="FF0000"/>
            </a:solidFill>
            <a:miter lim="800000"/>
            <a:headEnd/>
            <a:tailEnd/>
          </a:ln>
        </p:spPr>
        <p:txBody>
          <a:bodyPr lIns="0" tIns="0" rIns="0" bIns="0" anchor="ctr">
            <a:spAutoFit/>
          </a:bodyPr>
          <a:lstStyle/>
          <a:p>
            <a:endParaRPr lang="en-US"/>
          </a:p>
        </p:txBody>
      </p:sp>
      <p:sp>
        <p:nvSpPr>
          <p:cNvPr id="45081" name="AutoShape 58"/>
          <p:cNvSpPr>
            <a:spLocks noChangeArrowheads="1"/>
          </p:cNvSpPr>
          <p:nvPr/>
        </p:nvSpPr>
        <p:spPr bwMode="auto">
          <a:xfrm>
            <a:off x="1879600" y="5718175"/>
            <a:ext cx="3800475" cy="765175"/>
          </a:xfrm>
          <a:prstGeom prst="rightArrow">
            <a:avLst>
              <a:gd name="adj1" fmla="val 54361"/>
              <a:gd name="adj2" fmla="val 69098"/>
            </a:avLst>
          </a:prstGeom>
          <a:gradFill rotWithShape="1">
            <a:gsLst>
              <a:gs pos="0">
                <a:srgbClr val="FFFFFF"/>
              </a:gs>
              <a:gs pos="100000">
                <a:srgbClr val="FF0000"/>
              </a:gs>
            </a:gsLst>
            <a:lin ang="0" scaled="1"/>
          </a:gradFill>
          <a:ln w="28575" algn="ctr">
            <a:solidFill>
              <a:schemeClr val="bg1"/>
            </a:solidFill>
            <a:miter lim="800000"/>
            <a:headEnd/>
            <a:tailEnd/>
          </a:ln>
        </p:spPr>
        <p:txBody>
          <a:bodyPr lIns="0" tIns="0" rIns="0" bIns="0" anchor="ctr">
            <a:spAutoFit/>
          </a:bodyPr>
          <a:lstStyle/>
          <a:p>
            <a:endParaRPr lang="en-US"/>
          </a:p>
        </p:txBody>
      </p:sp>
      <p:grpSp>
        <p:nvGrpSpPr>
          <p:cNvPr id="45082" name="Group 59"/>
          <p:cNvGrpSpPr>
            <a:grpSpLocks/>
          </p:cNvGrpSpPr>
          <p:nvPr/>
        </p:nvGrpSpPr>
        <p:grpSpPr bwMode="auto">
          <a:xfrm>
            <a:off x="790575" y="5653088"/>
            <a:ext cx="1119188" cy="825500"/>
            <a:chOff x="2083" y="1606"/>
            <a:chExt cx="1489" cy="1097"/>
          </a:xfrm>
        </p:grpSpPr>
        <p:sp>
          <p:nvSpPr>
            <p:cNvPr id="45085" name="Rectangle 60"/>
            <p:cNvSpPr>
              <a:spLocks noChangeArrowheads="1"/>
            </p:cNvSpPr>
            <p:nvPr/>
          </p:nvSpPr>
          <p:spPr bwMode="auto">
            <a:xfrm>
              <a:off x="2083" y="1606"/>
              <a:ext cx="1489" cy="1097"/>
            </a:xfrm>
            <a:prstGeom prst="rect">
              <a:avLst/>
            </a:prstGeom>
            <a:solidFill>
              <a:srgbClr val="B2B2B2"/>
            </a:solidFill>
            <a:ln w="12700" algn="ctr">
              <a:solidFill>
                <a:schemeClr val="bg1"/>
              </a:solidFill>
              <a:miter lim="800000"/>
              <a:headEnd/>
              <a:tailEnd/>
            </a:ln>
          </p:spPr>
          <p:txBody>
            <a:bodyPr lIns="0" tIns="0" rIns="0" bIns="0" anchor="ctr">
              <a:spAutoFit/>
            </a:bodyPr>
            <a:lstStyle/>
            <a:p>
              <a:endParaRPr lang="en-US"/>
            </a:p>
          </p:txBody>
        </p:sp>
        <p:sp>
          <p:nvSpPr>
            <p:cNvPr id="45086" name="Freeform 61"/>
            <p:cNvSpPr>
              <a:spLocks/>
            </p:cNvSpPr>
            <p:nvPr/>
          </p:nvSpPr>
          <p:spPr bwMode="auto">
            <a:xfrm>
              <a:off x="3351" y="2073"/>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45087" name="Freeform 62"/>
            <p:cNvSpPr>
              <a:spLocks/>
            </p:cNvSpPr>
            <p:nvPr/>
          </p:nvSpPr>
          <p:spPr bwMode="auto">
            <a:xfrm>
              <a:off x="3351" y="2259"/>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45088" name="Freeform 63"/>
            <p:cNvSpPr>
              <a:spLocks/>
            </p:cNvSpPr>
            <p:nvPr/>
          </p:nvSpPr>
          <p:spPr bwMode="auto">
            <a:xfrm>
              <a:off x="2238" y="2493"/>
              <a:ext cx="114" cy="207"/>
            </a:xfrm>
            <a:custGeom>
              <a:avLst/>
              <a:gdLst>
                <a:gd name="T0" fmla="*/ 66 w 114"/>
                <a:gd name="T1" fmla="*/ 0 h 207"/>
                <a:gd name="T2" fmla="*/ 0 w 114"/>
                <a:gd name="T3" fmla="*/ 207 h 207"/>
                <a:gd name="T4" fmla="*/ 54 w 114"/>
                <a:gd name="T5" fmla="*/ 207 h 207"/>
                <a:gd name="T6" fmla="*/ 114 w 114"/>
                <a:gd name="T7" fmla="*/ 18 h 207"/>
                <a:gd name="T8" fmla="*/ 66 w 114"/>
                <a:gd name="T9" fmla="*/ 0 h 207"/>
                <a:gd name="T10" fmla="*/ 0 60000 65536"/>
                <a:gd name="T11" fmla="*/ 0 60000 65536"/>
                <a:gd name="T12" fmla="*/ 0 60000 65536"/>
                <a:gd name="T13" fmla="*/ 0 60000 65536"/>
                <a:gd name="T14" fmla="*/ 0 60000 65536"/>
                <a:gd name="T15" fmla="*/ 0 w 114"/>
                <a:gd name="T16" fmla="*/ 0 h 207"/>
                <a:gd name="T17" fmla="*/ 114 w 114"/>
                <a:gd name="T18" fmla="*/ 207 h 207"/>
              </a:gdLst>
              <a:ahLst/>
              <a:cxnLst>
                <a:cxn ang="T10">
                  <a:pos x="T0" y="T1"/>
                </a:cxn>
                <a:cxn ang="T11">
                  <a:pos x="T2" y="T3"/>
                </a:cxn>
                <a:cxn ang="T12">
                  <a:pos x="T4" y="T5"/>
                </a:cxn>
                <a:cxn ang="T13">
                  <a:pos x="T6" y="T7"/>
                </a:cxn>
                <a:cxn ang="T14">
                  <a:pos x="T8" y="T9"/>
                </a:cxn>
              </a:cxnLst>
              <a:rect l="T15" t="T16" r="T17" b="T18"/>
              <a:pathLst>
                <a:path w="114" h="207">
                  <a:moveTo>
                    <a:pt x="66" y="0"/>
                  </a:moveTo>
                  <a:lnTo>
                    <a:pt x="0" y="207"/>
                  </a:lnTo>
                  <a:lnTo>
                    <a:pt x="54" y="207"/>
                  </a:lnTo>
                  <a:lnTo>
                    <a:pt x="114" y="18"/>
                  </a:lnTo>
                  <a:lnTo>
                    <a:pt x="66"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45089" name="Freeform 64"/>
            <p:cNvSpPr>
              <a:spLocks/>
            </p:cNvSpPr>
            <p:nvPr/>
          </p:nvSpPr>
          <p:spPr bwMode="auto">
            <a:xfrm>
              <a:off x="2436" y="2541"/>
              <a:ext cx="102" cy="159"/>
            </a:xfrm>
            <a:custGeom>
              <a:avLst/>
              <a:gdLst>
                <a:gd name="T0" fmla="*/ 51 w 102"/>
                <a:gd name="T1" fmla="*/ 0 h 159"/>
                <a:gd name="T2" fmla="*/ 0 w 102"/>
                <a:gd name="T3" fmla="*/ 159 h 159"/>
                <a:gd name="T4" fmla="*/ 54 w 102"/>
                <a:gd name="T5" fmla="*/ 159 h 159"/>
                <a:gd name="T6" fmla="*/ 102 w 102"/>
                <a:gd name="T7" fmla="*/ 0 h 159"/>
                <a:gd name="T8" fmla="*/ 51 w 102"/>
                <a:gd name="T9" fmla="*/ 0 h 159"/>
                <a:gd name="T10" fmla="*/ 0 60000 65536"/>
                <a:gd name="T11" fmla="*/ 0 60000 65536"/>
                <a:gd name="T12" fmla="*/ 0 60000 65536"/>
                <a:gd name="T13" fmla="*/ 0 60000 65536"/>
                <a:gd name="T14" fmla="*/ 0 60000 65536"/>
                <a:gd name="T15" fmla="*/ 0 w 102"/>
                <a:gd name="T16" fmla="*/ 0 h 159"/>
                <a:gd name="T17" fmla="*/ 102 w 102"/>
                <a:gd name="T18" fmla="*/ 159 h 159"/>
              </a:gdLst>
              <a:ahLst/>
              <a:cxnLst>
                <a:cxn ang="T10">
                  <a:pos x="T0" y="T1"/>
                </a:cxn>
                <a:cxn ang="T11">
                  <a:pos x="T2" y="T3"/>
                </a:cxn>
                <a:cxn ang="T12">
                  <a:pos x="T4" y="T5"/>
                </a:cxn>
                <a:cxn ang="T13">
                  <a:pos x="T6" y="T7"/>
                </a:cxn>
                <a:cxn ang="T14">
                  <a:pos x="T8" y="T9"/>
                </a:cxn>
              </a:cxnLst>
              <a:rect l="T15" t="T16" r="T17" b="T18"/>
              <a:pathLst>
                <a:path w="102" h="159">
                  <a:moveTo>
                    <a:pt x="51" y="0"/>
                  </a:moveTo>
                  <a:lnTo>
                    <a:pt x="0" y="159"/>
                  </a:lnTo>
                  <a:lnTo>
                    <a:pt x="54" y="159"/>
                  </a:lnTo>
                  <a:lnTo>
                    <a:pt x="102" y="0"/>
                  </a:lnTo>
                  <a:lnTo>
                    <a:pt x="51"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type="none" w="med" len="med"/>
                  <a:tailEnd type="none" w="med" len="med"/>
                </a14:hiddenLine>
              </a:ext>
            </a:extLst>
          </p:spPr>
          <p:txBody>
            <a:bodyPr wrap="none" lIns="0" tIns="0" rIns="0" bIns="0" anchor="ctr">
              <a:spAutoFit/>
            </a:bodyPr>
            <a:lstStyle/>
            <a:p>
              <a:endParaRPr lang="en-US"/>
            </a:p>
          </p:txBody>
        </p:sp>
        <p:sp>
          <p:nvSpPr>
            <p:cNvPr id="45090" name="Rectangle 65"/>
            <p:cNvSpPr>
              <a:spLocks noChangeArrowheads="1"/>
            </p:cNvSpPr>
            <p:nvPr/>
          </p:nvSpPr>
          <p:spPr bwMode="auto">
            <a:xfrm>
              <a:off x="2762" y="1606"/>
              <a:ext cx="810" cy="248"/>
            </a:xfrm>
            <a:prstGeom prst="rect">
              <a:avLst/>
            </a:prstGeom>
            <a:solidFill>
              <a:srgbClr val="009900"/>
            </a:solidFill>
            <a:ln w="12700" algn="ctr">
              <a:solidFill>
                <a:schemeClr val="bg1"/>
              </a:solidFill>
              <a:miter lim="800000"/>
              <a:headEnd/>
              <a:tailEnd/>
            </a:ln>
          </p:spPr>
          <p:txBody>
            <a:bodyPr wrap="none" lIns="0" tIns="0" rIns="0" bIns="0" anchor="ctr">
              <a:spAutoFit/>
            </a:bodyPr>
            <a:lstStyle/>
            <a:p>
              <a:endParaRPr lang="en-US"/>
            </a:p>
          </p:txBody>
        </p:sp>
        <p:sp>
          <p:nvSpPr>
            <p:cNvPr id="45091" name="Rectangle 66"/>
            <p:cNvSpPr>
              <a:spLocks noChangeArrowheads="1"/>
            </p:cNvSpPr>
            <p:nvPr/>
          </p:nvSpPr>
          <p:spPr bwMode="auto">
            <a:xfrm>
              <a:off x="2778" y="1874"/>
              <a:ext cx="62" cy="827"/>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45092" name="AutoShape 67"/>
            <p:cNvSpPr>
              <a:spLocks noChangeArrowheads="1"/>
            </p:cNvSpPr>
            <p:nvPr/>
          </p:nvSpPr>
          <p:spPr bwMode="auto">
            <a:xfrm rot="2681173">
              <a:off x="2441" y="1752"/>
              <a:ext cx="559" cy="573"/>
            </a:xfrm>
            <a:prstGeom prst="irregularSeal2">
              <a:avLst/>
            </a:prstGeom>
            <a:gradFill rotWithShape="1">
              <a:gsLst>
                <a:gs pos="0">
                  <a:srgbClr val="FFFF66"/>
                </a:gs>
                <a:gs pos="100000">
                  <a:srgbClr val="FF0000"/>
                </a:gs>
              </a:gsLst>
              <a:path path="shape">
                <a:fillToRect l="50000" t="50000" r="50000" b="50000"/>
              </a:path>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endParaRPr lang="en-US"/>
            </a:p>
          </p:txBody>
        </p:sp>
        <p:sp>
          <p:nvSpPr>
            <p:cNvPr id="45093" name="Freeform 68"/>
            <p:cNvSpPr>
              <a:spLocks/>
            </p:cNvSpPr>
            <p:nvPr/>
          </p:nvSpPr>
          <p:spPr bwMode="auto">
            <a:xfrm>
              <a:off x="2219" y="2561"/>
              <a:ext cx="369" cy="104"/>
            </a:xfrm>
            <a:custGeom>
              <a:avLst/>
              <a:gdLst>
                <a:gd name="T0" fmla="*/ 0 w 992"/>
                <a:gd name="T1" fmla="*/ 0 h 280"/>
                <a:gd name="T2" fmla="*/ 1 w 992"/>
                <a:gd name="T3" fmla="*/ 0 h 280"/>
                <a:gd name="T4" fmla="*/ 1 w 992"/>
                <a:gd name="T5" fmla="*/ 0 h 280"/>
                <a:gd name="T6" fmla="*/ 0 w 992"/>
                <a:gd name="T7" fmla="*/ 0 h 280"/>
                <a:gd name="T8" fmla="*/ 0 w 992"/>
                <a:gd name="T9" fmla="*/ 0 h 280"/>
                <a:gd name="T10" fmla="*/ 0 60000 65536"/>
                <a:gd name="T11" fmla="*/ 0 60000 65536"/>
                <a:gd name="T12" fmla="*/ 0 60000 65536"/>
                <a:gd name="T13" fmla="*/ 0 60000 65536"/>
                <a:gd name="T14" fmla="*/ 0 60000 65536"/>
                <a:gd name="T15" fmla="*/ 0 w 992"/>
                <a:gd name="T16" fmla="*/ 0 h 280"/>
                <a:gd name="T17" fmla="*/ 992 w 992"/>
                <a:gd name="T18" fmla="*/ 280 h 280"/>
              </a:gdLst>
              <a:ahLst/>
              <a:cxnLst>
                <a:cxn ang="T10">
                  <a:pos x="T0" y="T1"/>
                </a:cxn>
                <a:cxn ang="T11">
                  <a:pos x="T2" y="T3"/>
                </a:cxn>
                <a:cxn ang="T12">
                  <a:pos x="T4" y="T5"/>
                </a:cxn>
                <a:cxn ang="T13">
                  <a:pos x="T6" y="T7"/>
                </a:cxn>
                <a:cxn ang="T14">
                  <a:pos x="T8" y="T9"/>
                </a:cxn>
              </a:cxnLst>
              <a:rect l="T15" t="T16" r="T17" b="T18"/>
              <a:pathLst>
                <a:path w="992" h="280">
                  <a:moveTo>
                    <a:pt x="0" y="0"/>
                  </a:moveTo>
                  <a:lnTo>
                    <a:pt x="992" y="240"/>
                  </a:lnTo>
                  <a:lnTo>
                    <a:pt x="936" y="280"/>
                  </a:lnTo>
                  <a:lnTo>
                    <a:pt x="16" y="56"/>
                  </a:lnTo>
                  <a:lnTo>
                    <a:pt x="0" y="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45094" name="Freeform 69"/>
            <p:cNvSpPr>
              <a:spLocks/>
            </p:cNvSpPr>
            <p:nvPr/>
          </p:nvSpPr>
          <p:spPr bwMode="auto">
            <a:xfrm>
              <a:off x="3429" y="2008"/>
              <a:ext cx="51" cy="375"/>
            </a:xfrm>
            <a:custGeom>
              <a:avLst/>
              <a:gdLst>
                <a:gd name="T0" fmla="*/ 0 w 136"/>
                <a:gd name="T1" fmla="*/ 0 h 1008"/>
                <a:gd name="T2" fmla="*/ 0 w 136"/>
                <a:gd name="T3" fmla="*/ 1 h 1008"/>
                <a:gd name="T4" fmla="*/ 0 w 136"/>
                <a:gd name="T5" fmla="*/ 1 h 1008"/>
                <a:gd name="T6" fmla="*/ 0 w 136"/>
                <a:gd name="T7" fmla="*/ 0 h 1008"/>
                <a:gd name="T8" fmla="*/ 0 w 136"/>
                <a:gd name="T9" fmla="*/ 0 h 1008"/>
                <a:gd name="T10" fmla="*/ 0 60000 65536"/>
                <a:gd name="T11" fmla="*/ 0 60000 65536"/>
                <a:gd name="T12" fmla="*/ 0 60000 65536"/>
                <a:gd name="T13" fmla="*/ 0 60000 65536"/>
                <a:gd name="T14" fmla="*/ 0 60000 65536"/>
                <a:gd name="T15" fmla="*/ 0 w 136"/>
                <a:gd name="T16" fmla="*/ 0 h 1008"/>
                <a:gd name="T17" fmla="*/ 136 w 136"/>
                <a:gd name="T18" fmla="*/ 1008 h 1008"/>
              </a:gdLst>
              <a:ahLst/>
              <a:cxnLst>
                <a:cxn ang="T10">
                  <a:pos x="T0" y="T1"/>
                </a:cxn>
                <a:cxn ang="T11">
                  <a:pos x="T2" y="T3"/>
                </a:cxn>
                <a:cxn ang="T12">
                  <a:pos x="T4" y="T5"/>
                </a:cxn>
                <a:cxn ang="T13">
                  <a:pos x="T6" y="T7"/>
                </a:cxn>
                <a:cxn ang="T14">
                  <a:pos x="T8" y="T9"/>
                </a:cxn>
              </a:cxnLst>
              <a:rect l="T15" t="T16" r="T17" b="T18"/>
              <a:pathLst>
                <a:path w="136" h="1008">
                  <a:moveTo>
                    <a:pt x="0" y="0"/>
                  </a:moveTo>
                  <a:lnTo>
                    <a:pt x="80" y="1008"/>
                  </a:lnTo>
                  <a:lnTo>
                    <a:pt x="136" y="920"/>
                  </a:lnTo>
                  <a:lnTo>
                    <a:pt x="56" y="48"/>
                  </a:lnTo>
                  <a:lnTo>
                    <a:pt x="0" y="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45095" name="Rectangle 70"/>
            <p:cNvSpPr>
              <a:spLocks noChangeArrowheads="1"/>
            </p:cNvSpPr>
            <p:nvPr/>
          </p:nvSpPr>
          <p:spPr bwMode="auto">
            <a:xfrm>
              <a:off x="2124" y="1610"/>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45096" name="Rectangle 71"/>
            <p:cNvSpPr>
              <a:spLocks noChangeArrowheads="1"/>
            </p:cNvSpPr>
            <p:nvPr/>
          </p:nvSpPr>
          <p:spPr bwMode="auto">
            <a:xfrm rot="5400000">
              <a:off x="306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45097" name="Rectangle 72"/>
            <p:cNvSpPr>
              <a:spLocks noChangeArrowheads="1"/>
            </p:cNvSpPr>
            <p:nvPr/>
          </p:nvSpPr>
          <p:spPr bwMode="auto">
            <a:xfrm rot="5400000">
              <a:off x="339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nvGrpSpPr>
            <p:cNvPr id="45098" name="Group 73"/>
            <p:cNvGrpSpPr>
              <a:grpSpLocks/>
            </p:cNvGrpSpPr>
            <p:nvPr/>
          </p:nvGrpSpPr>
          <p:grpSpPr bwMode="auto">
            <a:xfrm>
              <a:off x="2221" y="1871"/>
              <a:ext cx="518" cy="782"/>
              <a:chOff x="2400" y="1656"/>
              <a:chExt cx="752" cy="1136"/>
            </a:xfrm>
          </p:grpSpPr>
          <p:sp>
            <p:nvSpPr>
              <p:cNvPr id="45111" name="Freeform 74"/>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folHlink"/>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45112" name="Freeform 75"/>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45113" name="Freeform 76"/>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45114" name="Freeform 77"/>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45115" name="Freeform 78"/>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lIns="0" tIns="0" rIns="0" bIns="0" anchor="ctr">
                <a:spAutoFit/>
              </a:bodyPr>
              <a:lstStyle/>
              <a:p>
                <a:endParaRPr lang="en-US"/>
              </a:p>
            </p:txBody>
          </p:sp>
          <p:sp>
            <p:nvSpPr>
              <p:cNvPr id="45116" name="Line 79"/>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45117" name="Line 80"/>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45099" name="Group 81"/>
            <p:cNvGrpSpPr>
              <a:grpSpLocks/>
            </p:cNvGrpSpPr>
            <p:nvPr/>
          </p:nvGrpSpPr>
          <p:grpSpPr bwMode="auto">
            <a:xfrm rot="-6511945">
              <a:off x="2834" y="1842"/>
              <a:ext cx="518" cy="783"/>
              <a:chOff x="2400" y="1656"/>
              <a:chExt cx="752" cy="1136"/>
            </a:xfrm>
          </p:grpSpPr>
          <p:sp>
            <p:nvSpPr>
              <p:cNvPr id="45104" name="Freeform 82"/>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tx1"/>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45105" name="Freeform 83"/>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45106" name="Freeform 84"/>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45107" name="Freeform 85"/>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45108" name="Freeform 86"/>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45109" name="Line 87"/>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45110" name="Line 88"/>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45100" name="Freeform 89"/>
            <p:cNvSpPr>
              <a:spLocks/>
            </p:cNvSpPr>
            <p:nvPr/>
          </p:nvSpPr>
          <p:spPr bwMode="auto">
            <a:xfrm>
              <a:off x="2689" y="2097"/>
              <a:ext cx="62" cy="351"/>
            </a:xfrm>
            <a:custGeom>
              <a:avLst/>
              <a:gdLst>
                <a:gd name="T0" fmla="*/ 0 w 168"/>
                <a:gd name="T1" fmla="*/ 1 h 944"/>
                <a:gd name="T2" fmla="*/ 0 w 168"/>
                <a:gd name="T3" fmla="*/ 0 h 944"/>
                <a:gd name="T4" fmla="*/ 0 w 168"/>
                <a:gd name="T5" fmla="*/ 0 h 944"/>
                <a:gd name="T6" fmla="*/ 0 w 168"/>
                <a:gd name="T7" fmla="*/ 1 h 944"/>
                <a:gd name="T8" fmla="*/ 0 w 168"/>
                <a:gd name="T9" fmla="*/ 1 h 944"/>
                <a:gd name="T10" fmla="*/ 0 60000 65536"/>
                <a:gd name="T11" fmla="*/ 0 60000 65536"/>
                <a:gd name="T12" fmla="*/ 0 60000 65536"/>
                <a:gd name="T13" fmla="*/ 0 60000 65536"/>
                <a:gd name="T14" fmla="*/ 0 60000 65536"/>
                <a:gd name="T15" fmla="*/ 0 w 168"/>
                <a:gd name="T16" fmla="*/ 0 h 944"/>
                <a:gd name="T17" fmla="*/ 168 w 168"/>
                <a:gd name="T18" fmla="*/ 944 h 944"/>
              </a:gdLst>
              <a:ahLst/>
              <a:cxnLst>
                <a:cxn ang="T10">
                  <a:pos x="T0" y="T1"/>
                </a:cxn>
                <a:cxn ang="T11">
                  <a:pos x="T2" y="T3"/>
                </a:cxn>
                <a:cxn ang="T12">
                  <a:pos x="T4" y="T5"/>
                </a:cxn>
                <a:cxn ang="T13">
                  <a:pos x="T6" y="T7"/>
                </a:cxn>
                <a:cxn ang="T14">
                  <a:pos x="T8" y="T9"/>
                </a:cxn>
              </a:cxnLst>
              <a:rect l="T15" t="T16" r="T17" b="T18"/>
              <a:pathLst>
                <a:path w="168" h="944">
                  <a:moveTo>
                    <a:pt x="168" y="944"/>
                  </a:moveTo>
                  <a:lnTo>
                    <a:pt x="24" y="0"/>
                  </a:lnTo>
                  <a:lnTo>
                    <a:pt x="0" y="48"/>
                  </a:lnTo>
                  <a:lnTo>
                    <a:pt x="128" y="920"/>
                  </a:lnTo>
                  <a:lnTo>
                    <a:pt x="168" y="944"/>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45101" name="Freeform 90"/>
            <p:cNvSpPr>
              <a:spLocks/>
            </p:cNvSpPr>
            <p:nvPr/>
          </p:nvSpPr>
          <p:spPr bwMode="auto">
            <a:xfrm>
              <a:off x="2382" y="1853"/>
              <a:ext cx="354" cy="78"/>
            </a:xfrm>
            <a:custGeom>
              <a:avLst/>
              <a:gdLst>
                <a:gd name="T0" fmla="*/ 0 w 952"/>
                <a:gd name="T1" fmla="*/ 0 h 208"/>
                <a:gd name="T2" fmla="*/ 0 w 952"/>
                <a:gd name="T3" fmla="*/ 0 h 208"/>
                <a:gd name="T4" fmla="*/ 1 w 952"/>
                <a:gd name="T5" fmla="*/ 0 h 208"/>
                <a:gd name="T6" fmla="*/ 1 w 952"/>
                <a:gd name="T7" fmla="*/ 0 h 208"/>
                <a:gd name="T8" fmla="*/ 0 w 952"/>
                <a:gd name="T9" fmla="*/ 0 h 208"/>
                <a:gd name="T10" fmla="*/ 0 60000 65536"/>
                <a:gd name="T11" fmla="*/ 0 60000 65536"/>
                <a:gd name="T12" fmla="*/ 0 60000 65536"/>
                <a:gd name="T13" fmla="*/ 0 60000 65536"/>
                <a:gd name="T14" fmla="*/ 0 60000 65536"/>
                <a:gd name="T15" fmla="*/ 0 w 952"/>
                <a:gd name="T16" fmla="*/ 0 h 208"/>
                <a:gd name="T17" fmla="*/ 952 w 952"/>
                <a:gd name="T18" fmla="*/ 208 h 208"/>
              </a:gdLst>
              <a:ahLst/>
              <a:cxnLst>
                <a:cxn ang="T10">
                  <a:pos x="T0" y="T1"/>
                </a:cxn>
                <a:cxn ang="T11">
                  <a:pos x="T2" y="T3"/>
                </a:cxn>
                <a:cxn ang="T12">
                  <a:pos x="T4" y="T5"/>
                </a:cxn>
                <a:cxn ang="T13">
                  <a:pos x="T6" y="T7"/>
                </a:cxn>
                <a:cxn ang="T14">
                  <a:pos x="T8" y="T9"/>
                </a:cxn>
              </a:cxnLst>
              <a:rect l="T15" t="T16" r="T17" b="T18"/>
              <a:pathLst>
                <a:path w="952" h="208">
                  <a:moveTo>
                    <a:pt x="0" y="40"/>
                  </a:moveTo>
                  <a:lnTo>
                    <a:pt x="88" y="0"/>
                  </a:lnTo>
                  <a:lnTo>
                    <a:pt x="936" y="160"/>
                  </a:lnTo>
                  <a:lnTo>
                    <a:pt x="952" y="208"/>
                  </a:lnTo>
                  <a:lnTo>
                    <a:pt x="0" y="4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45102" name="Rectangle 91"/>
            <p:cNvSpPr>
              <a:spLocks noChangeArrowheads="1"/>
            </p:cNvSpPr>
            <p:nvPr/>
          </p:nvSpPr>
          <p:spPr bwMode="auto">
            <a:xfrm>
              <a:off x="2124" y="2018"/>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45103" name="Rectangle 92"/>
            <p:cNvSpPr>
              <a:spLocks noChangeArrowheads="1"/>
            </p:cNvSpPr>
            <p:nvPr/>
          </p:nvSpPr>
          <p:spPr bwMode="auto">
            <a:xfrm>
              <a:off x="2124" y="2426"/>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sp>
        <p:nvSpPr>
          <p:cNvPr id="45083" name="Text Box 93"/>
          <p:cNvSpPr txBox="1">
            <a:spLocks noChangeArrowheads="1"/>
          </p:cNvSpPr>
          <p:nvPr/>
        </p:nvSpPr>
        <p:spPr bwMode="auto">
          <a:xfrm>
            <a:off x="1884363" y="4959350"/>
            <a:ext cx="140652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400" b="1"/>
              <a:t>import</a:t>
            </a:r>
          </a:p>
        </p:txBody>
      </p:sp>
      <p:sp>
        <p:nvSpPr>
          <p:cNvPr id="45084" name="Text Box 94"/>
          <p:cNvSpPr txBox="1">
            <a:spLocks noChangeArrowheads="1"/>
          </p:cNvSpPr>
          <p:nvPr/>
        </p:nvSpPr>
        <p:spPr bwMode="auto">
          <a:xfrm>
            <a:off x="1897063" y="5886450"/>
            <a:ext cx="140652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400" b="1"/>
              <a:t>wizard</a:t>
            </a:r>
          </a:p>
        </p:txBody>
      </p:sp>
    </p:spTree>
    <p:extLst>
      <p:ext uri="{BB962C8B-B14F-4D97-AF65-F5344CB8AC3E}">
        <p14:creationId xmlns:p14="http://schemas.microsoft.com/office/powerpoint/2010/main" val="2422134660"/>
      </p:ext>
    </p:extLst>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pPr eaLnBrk="1" hangingPunct="1"/>
            <a:r>
              <a:rPr lang="en-US" smtClean="0"/>
              <a:t>Lesson objectives review</a:t>
            </a:r>
          </a:p>
        </p:txBody>
      </p:sp>
      <p:sp>
        <p:nvSpPr>
          <p:cNvPr id="47107" name="Rectangle 3"/>
          <p:cNvSpPr>
            <a:spLocks noGrp="1" noChangeArrowheads="1"/>
          </p:cNvSpPr>
          <p:nvPr>
            <p:ph idx="1"/>
          </p:nvPr>
        </p:nvSpPr>
        <p:spPr/>
        <p:txBody>
          <a:bodyPr/>
          <a:lstStyle/>
          <a:p>
            <a:pPr>
              <a:buFont typeface="Wingdings 3" pitchFamily="18" charset="2"/>
              <a:buNone/>
            </a:pPr>
            <a:r>
              <a:rPr lang="en-US" dirty="0" smtClean="0"/>
              <a:t>You should now be able to:</a:t>
            </a:r>
          </a:p>
          <a:p>
            <a:pPr lvl="1"/>
            <a:r>
              <a:rPr lang="en-US" dirty="0"/>
              <a:t>Describe the stages of claims processing from a business perspective</a:t>
            </a:r>
          </a:p>
          <a:p>
            <a:pPr lvl="1"/>
            <a:r>
              <a:rPr lang="en-US" dirty="0"/>
              <a:t>Describe the stages of claims processing from a functional perspective</a:t>
            </a:r>
          </a:p>
          <a:p>
            <a:pPr lvl="1"/>
            <a:r>
              <a:rPr lang="en-US" dirty="0"/>
              <a:t>Define the steps of the claim intake process</a:t>
            </a:r>
          </a:p>
          <a:p>
            <a:pPr lvl="1"/>
            <a:r>
              <a:rPr lang="en-US" dirty="0"/>
              <a:t>Identify the steps of automated claim setup</a:t>
            </a:r>
          </a:p>
          <a:p>
            <a:pPr lvl="1"/>
            <a:r>
              <a:rPr lang="en-US" dirty="0"/>
              <a:t>Describe how validation is performed for new claims</a:t>
            </a:r>
          </a:p>
        </p:txBody>
      </p:sp>
    </p:spTree>
    <p:extLst>
      <p:ext uri="{BB962C8B-B14F-4D97-AF65-F5344CB8AC3E}">
        <p14:creationId xmlns:p14="http://schemas.microsoft.com/office/powerpoint/2010/main" val="1114021272"/>
      </p:ext>
    </p:extLst>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en-US" smtClean="0"/>
              <a:t>Review questions</a:t>
            </a:r>
          </a:p>
        </p:txBody>
      </p:sp>
      <p:sp>
        <p:nvSpPr>
          <p:cNvPr id="32771" name="Rectangle 3"/>
          <p:cNvSpPr>
            <a:spLocks noGrp="1" noChangeArrowheads="1"/>
          </p:cNvSpPr>
          <p:nvPr>
            <p:ph idx="1"/>
          </p:nvPr>
        </p:nvSpPr>
        <p:spPr>
          <a:xfrm>
            <a:off x="495300" y="817563"/>
            <a:ext cx="8318500" cy="5572125"/>
          </a:xfrm>
        </p:spPr>
        <p:txBody>
          <a:bodyPr/>
          <a:lstStyle/>
          <a:p>
            <a:pPr marL="457200" indent="-457200">
              <a:buFont typeface="Webdings" pitchFamily="18" charset="2"/>
              <a:buAutoNum type="arabicPeriod"/>
            </a:pPr>
            <a:r>
              <a:rPr lang="en-US" smtClean="0"/>
              <a:t>State if the following are true or false.</a:t>
            </a:r>
          </a:p>
          <a:p>
            <a:pPr marL="909638" lvl="1" indent="-457200">
              <a:buSzTx/>
              <a:buFont typeface="Webdings" pitchFamily="18" charset="2"/>
              <a:buAutoNum type="alphaLcParenR"/>
            </a:pPr>
            <a:r>
              <a:rPr lang="en-US" smtClean="0"/>
              <a:t>Every claim goes through the intake phase.</a:t>
            </a:r>
          </a:p>
          <a:p>
            <a:pPr marL="909638" lvl="1" indent="-457200">
              <a:buSzTx/>
              <a:buFont typeface="Webdings" pitchFamily="18" charset="2"/>
              <a:buAutoNum type="alphaLcParenR"/>
            </a:pPr>
            <a:r>
              <a:rPr lang="en-US" smtClean="0"/>
              <a:t>Every claim goes through the payment phase.</a:t>
            </a:r>
          </a:p>
          <a:p>
            <a:pPr marL="909638" lvl="1" indent="-457200">
              <a:buSzTx/>
              <a:buFont typeface="Webdings" pitchFamily="18" charset="2"/>
              <a:buAutoNum type="alphaLcParenR"/>
            </a:pPr>
            <a:r>
              <a:rPr lang="en-US" smtClean="0"/>
              <a:t>Every claim goes through the recovery phase.</a:t>
            </a:r>
          </a:p>
          <a:p>
            <a:pPr marL="909638" lvl="1" indent="-457200">
              <a:buSzTx/>
              <a:buFont typeface="Webdings" pitchFamily="18" charset="2"/>
              <a:buAutoNum type="alphaLcParenR"/>
            </a:pPr>
            <a:r>
              <a:rPr lang="en-US" smtClean="0"/>
              <a:t>Special investigations is a process that runs parallel to the regular claims process and is ongoing at all times for all claims.</a:t>
            </a:r>
          </a:p>
          <a:p>
            <a:pPr marL="909638" lvl="1" indent="-457200">
              <a:buSzTx/>
              <a:buFont typeface="Webdings" pitchFamily="18" charset="2"/>
              <a:buAutoNum type="alphaLcParenR"/>
            </a:pPr>
            <a:r>
              <a:rPr lang="en-US" smtClean="0"/>
              <a:t>The carrier typically decides if they are going to pay on a claim (and how much) during the adjudication phase.</a:t>
            </a:r>
          </a:p>
          <a:p>
            <a:pPr marL="457200" indent="-457200">
              <a:buFont typeface="Webdings" pitchFamily="18" charset="2"/>
              <a:buAutoNum type="arabicPeriod"/>
            </a:pPr>
            <a:r>
              <a:rPr lang="en-US" smtClean="0"/>
              <a:t>When is a claim or exposure at the "new loss completion" level?</a:t>
            </a:r>
          </a:p>
          <a:p>
            <a:pPr marL="457200" indent="-457200">
              <a:buFont typeface="Webdings" pitchFamily="18" charset="2"/>
              <a:buAutoNum type="arabicPeriod"/>
            </a:pPr>
            <a:r>
              <a:rPr lang="en-US" smtClean="0"/>
              <a:t>What level do you want to get the claim and each exposure to and why?</a:t>
            </a:r>
          </a:p>
        </p:txBody>
      </p:sp>
    </p:spTree>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pPr eaLnBrk="1" hangingPunct="1"/>
            <a:r>
              <a:rPr lang="en-US" smtClean="0"/>
              <a:t>Review questions</a:t>
            </a:r>
          </a:p>
        </p:txBody>
      </p:sp>
      <p:sp>
        <p:nvSpPr>
          <p:cNvPr id="48131" name="Rectangle 3"/>
          <p:cNvSpPr>
            <a:spLocks noGrp="1" noChangeArrowheads="1"/>
          </p:cNvSpPr>
          <p:nvPr>
            <p:ph idx="1"/>
          </p:nvPr>
        </p:nvSpPr>
        <p:spPr>
          <a:xfrm>
            <a:off x="495300" y="962025"/>
            <a:ext cx="8318500" cy="5427663"/>
          </a:xfrm>
        </p:spPr>
        <p:txBody>
          <a:bodyPr/>
          <a:lstStyle/>
          <a:p>
            <a:pPr marL="457200" indent="-457200">
              <a:buFont typeface="Webdings" pitchFamily="18" charset="2"/>
              <a:buAutoNum type="arabicPeriod"/>
            </a:pPr>
            <a:r>
              <a:rPr lang="en-US" dirty="0" smtClean="0"/>
              <a:t>What type of user manages the intake process?</a:t>
            </a:r>
          </a:p>
          <a:p>
            <a:pPr marL="457200" indent="-457200">
              <a:buFont typeface="Webdings" pitchFamily="18" charset="2"/>
              <a:buAutoNum type="arabicPeriod"/>
            </a:pPr>
            <a:r>
              <a:rPr lang="en-US" dirty="0"/>
              <a:t>What four things are required on every claim?</a:t>
            </a:r>
          </a:p>
          <a:p>
            <a:pPr marL="457200" indent="-457200">
              <a:buFont typeface="Webdings" pitchFamily="18" charset="2"/>
              <a:buAutoNum type="arabicPeriod"/>
            </a:pPr>
            <a:r>
              <a:rPr lang="en-US" dirty="0" smtClean="0"/>
              <a:t>What information is typically passed to and from ClaimCenter and an FNOL application?</a:t>
            </a:r>
          </a:p>
          <a:p>
            <a:pPr marL="457200" indent="-457200">
              <a:buFont typeface="Webdings" pitchFamily="18" charset="2"/>
              <a:buAutoNum type="arabicPeriod"/>
            </a:pPr>
            <a:r>
              <a:rPr lang="en-US" dirty="0" smtClean="0"/>
              <a:t>What three things are done during the claim setup process?</a:t>
            </a:r>
          </a:p>
          <a:p>
            <a:pPr marL="457200" indent="-457200">
              <a:buFont typeface="Webdings" pitchFamily="18" charset="2"/>
              <a:buAutoNum type="arabicPeriod"/>
            </a:pPr>
            <a:r>
              <a:rPr lang="en-US" dirty="0" smtClean="0"/>
              <a:t>During validation, what happens to a </a:t>
            </a:r>
            <a:r>
              <a:rPr lang="en-US" i="1" dirty="0" smtClean="0"/>
              <a:t>wizard</a:t>
            </a:r>
            <a:r>
              <a:rPr lang="en-US" dirty="0" smtClean="0"/>
              <a:t> claim that:</a:t>
            </a:r>
          </a:p>
          <a:p>
            <a:pPr marL="909638" lvl="1" indent="-457200">
              <a:buSzTx/>
              <a:buFont typeface="Webdings" pitchFamily="18" charset="2"/>
              <a:buAutoNum type="alphaLcParenR"/>
            </a:pPr>
            <a:r>
              <a:rPr lang="en-US" dirty="0" smtClean="0"/>
              <a:t>Does not meet all "load save" conditions?</a:t>
            </a:r>
          </a:p>
          <a:p>
            <a:pPr marL="909638" lvl="1" indent="-457200">
              <a:buSzTx/>
              <a:buFont typeface="Webdings" pitchFamily="18" charset="2"/>
              <a:buAutoNum type="alphaLcParenR"/>
            </a:pPr>
            <a:r>
              <a:rPr lang="en-US" dirty="0" smtClean="0"/>
              <a:t>Does not meet all "new loss" conditions?</a:t>
            </a:r>
          </a:p>
          <a:p>
            <a:pPr marL="457200" indent="-457200">
              <a:buFont typeface="Webdings" pitchFamily="18" charset="2"/>
              <a:buAutoNum type="arabicPeriod"/>
            </a:pPr>
            <a:r>
              <a:rPr lang="en-US" dirty="0" smtClean="0"/>
              <a:t>During validation, what happens to an </a:t>
            </a:r>
            <a:r>
              <a:rPr lang="en-US" i="1" dirty="0" smtClean="0"/>
              <a:t>imported</a:t>
            </a:r>
            <a:r>
              <a:rPr lang="en-US" dirty="0" smtClean="0"/>
              <a:t> claim that:</a:t>
            </a:r>
          </a:p>
          <a:p>
            <a:pPr marL="909638" lvl="1" indent="-457200">
              <a:buSzTx/>
              <a:buFont typeface="Webdings" pitchFamily="18" charset="2"/>
              <a:buAutoNum type="alphaLcParenR"/>
            </a:pPr>
            <a:r>
              <a:rPr lang="en-US" dirty="0" smtClean="0"/>
              <a:t>Does not meet all "load save" conditions?</a:t>
            </a:r>
          </a:p>
          <a:p>
            <a:pPr marL="909638" lvl="1" indent="-457200">
              <a:buSzTx/>
              <a:buFont typeface="Webdings" pitchFamily="18" charset="2"/>
              <a:buAutoNum type="alphaLcParenR"/>
            </a:pPr>
            <a:r>
              <a:rPr lang="en-US" dirty="0" smtClean="0"/>
              <a:t>Does not meet all "new loss" conditions?</a:t>
            </a:r>
          </a:p>
        </p:txBody>
      </p:sp>
    </p:spTree>
    <p:extLst>
      <p:ext uri="{BB962C8B-B14F-4D97-AF65-F5344CB8AC3E}">
        <p14:creationId xmlns:p14="http://schemas.microsoft.com/office/powerpoint/2010/main" val="2067667977"/>
      </p:ext>
    </p:extLst>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eaLnBrk="1" hangingPunct="1"/>
            <a:r>
              <a:rPr lang="en-US" smtClean="0"/>
              <a:t>Notices</a:t>
            </a:r>
          </a:p>
        </p:txBody>
      </p:sp>
      <p:sp>
        <p:nvSpPr>
          <p:cNvPr id="51203" name="Rectangle 3"/>
          <p:cNvSpPr>
            <a:spLocks noGrp="1" noChangeArrowheads="1"/>
          </p:cNvSpPr>
          <p:nvPr>
            <p:ph type="body" idx="1"/>
          </p:nvPr>
        </p:nvSpPr>
        <p:spPr/>
        <p:txBody>
          <a:bodyPr/>
          <a:lstStyle/>
          <a:p>
            <a:pPr marL="0" indent="0">
              <a:buFont typeface="Wingdings 3" pitchFamily="18" charset="2"/>
              <a:buNone/>
            </a:pPr>
            <a:r>
              <a:rPr lang="en-US" sz="1600" b="1" dirty="0" smtClean="0"/>
              <a:t>Copyright © 2001-2014 Guidewire Software, Inc. All rights reserved.</a:t>
            </a:r>
          </a:p>
          <a:p>
            <a:pPr marL="0" indent="0">
              <a:buNone/>
            </a:pPr>
            <a:r>
              <a:rPr lang="en-US" sz="1600" dirty="0"/>
              <a:t>Guidewire, Guidewire Software, Guidewire ClaimCenter, Guidewire PolicyCenter, Guidewire BillingCenter, Guidewire Reinsurance Management, Guidewire ContactManager, Guidewire Vendor Data Management, Guidewire Client Data Management, Guidewire Rating Management, Guidewire InsuranceSuite, Guidewire ContactCenter, Guidewire Studio, Guidewire Product Designer, Guidewire Live, Guidewire DataHub, Guidewire InfoCenter, Guidewire Standard Reporting, Guidewire ExampleCenter, Guidewire Account Manager Portal, Guidewire </a:t>
            </a:r>
            <a:r>
              <a:rPr lang="en-US" sz="1600" dirty="0" smtClean="0"/>
              <a:t>Claim </a:t>
            </a:r>
            <a:r>
              <a:rPr lang="en-US" sz="1600" dirty="0"/>
              <a:t>Portal, Guidewire Policyholder Portal, ClaimCenter, BillingCenter, PolicyCenter, InsuranceSuite, Gosu, </a:t>
            </a:r>
            <a:r>
              <a:rPr lang="en-US" sz="1600" dirty="0" smtClean="0"/>
              <a:t>Deliver </a:t>
            </a:r>
            <a:r>
              <a:rPr lang="en-US" sz="1600" dirty="0"/>
              <a:t>Insurance Your Way, and the Guidewire logo are trademarks, service marks, or registered trademarks of Guidewire Software, Inc. in the United States and/or other countries.</a:t>
            </a:r>
          </a:p>
          <a:p>
            <a:pPr marL="0" indent="0">
              <a:buNone/>
            </a:pPr>
            <a:r>
              <a:rPr lang="en-US" sz="1600" dirty="0"/>
              <a:t>All other trademarks are the property of their respective owners.</a:t>
            </a:r>
          </a:p>
          <a:p>
            <a:pPr marL="0" indent="0">
              <a:buNone/>
            </a:pPr>
            <a:r>
              <a:rPr lang="en-US" sz="1600" b="1" dirty="0"/>
              <a:t>This material is confidential and proprietary to Guidewire and subject to the confidentiality terms in the applicable license agreement and/or separate nondisclosure agreement.</a:t>
            </a:r>
          </a:p>
          <a:p>
            <a:pPr marL="0" indent="0">
              <a:buNone/>
            </a:pPr>
            <a:r>
              <a:rPr lang="en-US" sz="1600" dirty="0"/>
              <a:t>This file and the contents herein are the property of Guidewire Software, Inc. Use of this course material is restricted to students officially registered in this specific Guidewire-instructed course, or for other use expressly authorized by Guidewire. Replication or distribution of this course material in electronic, paper, or other format is prohibited without express permission from Guidewire.</a:t>
            </a:r>
          </a:p>
          <a:p>
            <a:pPr marL="0" indent="0">
              <a:buNone/>
            </a:pPr>
            <a:r>
              <a:rPr lang="en-US" sz="1600" dirty="0"/>
              <a:t>Guidewire products are protected by one or more United States patents.</a:t>
            </a:r>
          </a:p>
        </p:txBody>
      </p:sp>
    </p:spTree>
    <p:extLst>
      <p:ext uri="{BB962C8B-B14F-4D97-AF65-F5344CB8AC3E}">
        <p14:creationId xmlns:p14="http://schemas.microsoft.com/office/powerpoint/2010/main" val="1828188897"/>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smtClean="0"/>
              <a:t>Phase 2: Adjudication</a:t>
            </a:r>
          </a:p>
        </p:txBody>
      </p:sp>
      <p:pic>
        <p:nvPicPr>
          <p:cNvPr id="9219" name="Picture 3" descr="automobile_crash_Honda_95870_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02125" y="3105150"/>
            <a:ext cx="4762500" cy="3171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20" name="Rectangle 4"/>
          <p:cNvSpPr>
            <a:spLocks noChangeArrowheads="1"/>
          </p:cNvSpPr>
          <p:nvPr/>
        </p:nvSpPr>
        <p:spPr bwMode="auto">
          <a:xfrm>
            <a:off x="733425" y="1493838"/>
            <a:ext cx="2925763" cy="481012"/>
          </a:xfrm>
          <a:prstGeom prst="rect">
            <a:avLst/>
          </a:prstGeom>
          <a:noFill/>
          <a:ln w="28575"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9221" name="Rectangle 5"/>
          <p:cNvSpPr>
            <a:spLocks noChangeArrowheads="1"/>
          </p:cNvSpPr>
          <p:nvPr/>
        </p:nvSpPr>
        <p:spPr bwMode="auto">
          <a:xfrm>
            <a:off x="733425" y="2992438"/>
            <a:ext cx="2925763" cy="481012"/>
          </a:xfrm>
          <a:prstGeom prst="rect">
            <a:avLst/>
          </a:prstGeom>
          <a:noFill/>
          <a:ln w="28575"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9222" name="Text Box 6"/>
          <p:cNvSpPr txBox="1">
            <a:spLocks noChangeArrowheads="1"/>
          </p:cNvSpPr>
          <p:nvPr/>
        </p:nvSpPr>
        <p:spPr bwMode="auto">
          <a:xfrm>
            <a:off x="650875" y="1550988"/>
            <a:ext cx="30924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400" b="1"/>
              <a:t>Intake</a:t>
            </a:r>
          </a:p>
        </p:txBody>
      </p:sp>
      <p:sp>
        <p:nvSpPr>
          <p:cNvPr id="9223" name="Text Box 7"/>
          <p:cNvSpPr txBox="1">
            <a:spLocks noChangeArrowheads="1"/>
          </p:cNvSpPr>
          <p:nvPr/>
        </p:nvSpPr>
        <p:spPr bwMode="auto">
          <a:xfrm>
            <a:off x="650875" y="3049588"/>
            <a:ext cx="30924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400" b="1"/>
              <a:t>Adjudication</a:t>
            </a:r>
          </a:p>
        </p:txBody>
      </p:sp>
      <p:sp>
        <p:nvSpPr>
          <p:cNvPr id="9224" name="Line 8"/>
          <p:cNvSpPr>
            <a:spLocks noChangeShapeType="1"/>
          </p:cNvSpPr>
          <p:nvPr/>
        </p:nvSpPr>
        <p:spPr bwMode="auto">
          <a:xfrm>
            <a:off x="2197100" y="1962150"/>
            <a:ext cx="0" cy="1012825"/>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9225" name="Group 9"/>
          <p:cNvGrpSpPr>
            <a:grpSpLocks/>
          </p:cNvGrpSpPr>
          <p:nvPr/>
        </p:nvGrpSpPr>
        <p:grpSpPr bwMode="auto">
          <a:xfrm>
            <a:off x="3403600" y="3195638"/>
            <a:ext cx="1600200" cy="649287"/>
            <a:chOff x="956" y="3106"/>
            <a:chExt cx="1008" cy="409"/>
          </a:xfrm>
        </p:grpSpPr>
        <p:sp>
          <p:nvSpPr>
            <p:cNvPr id="9250" name="Rectangle 10"/>
            <p:cNvSpPr>
              <a:spLocks noChangeArrowheads="1"/>
            </p:cNvSpPr>
            <p:nvPr/>
          </p:nvSpPr>
          <p:spPr bwMode="auto">
            <a:xfrm>
              <a:off x="956" y="3106"/>
              <a:ext cx="1008" cy="409"/>
            </a:xfrm>
            <a:prstGeom prst="rect">
              <a:avLst/>
            </a:prstGeom>
            <a:solidFill>
              <a:schemeClr val="tx1"/>
            </a:solidFill>
            <a:ln w="28575" algn="ctr">
              <a:solidFill>
                <a:schemeClr val="bg1"/>
              </a:solidFill>
              <a:miter lim="800000"/>
              <a:headEnd/>
              <a:tailEnd/>
            </a:ln>
          </p:spPr>
          <p:txBody>
            <a:bodyPr lIns="0" tIns="0" rIns="0" bIns="0" anchor="ctr">
              <a:spAutoFit/>
            </a:bodyPr>
            <a:lstStyle/>
            <a:p>
              <a:endParaRPr lang="en-US"/>
            </a:p>
          </p:txBody>
        </p:sp>
        <p:sp>
          <p:nvSpPr>
            <p:cNvPr id="9251" name="Text Box 11"/>
            <p:cNvSpPr txBox="1">
              <a:spLocks noChangeArrowheads="1"/>
            </p:cNvSpPr>
            <p:nvPr/>
          </p:nvSpPr>
          <p:spPr bwMode="auto">
            <a:xfrm>
              <a:off x="998" y="3137"/>
              <a:ext cx="923"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1800" b="1"/>
                <a:t>Loss</a:t>
              </a:r>
              <a:br>
                <a:rPr lang="en-US" sz="1800" b="1"/>
              </a:br>
              <a:r>
                <a:rPr lang="en-US" sz="1800" b="1"/>
                <a:t>Assessment</a:t>
              </a:r>
            </a:p>
          </p:txBody>
        </p:sp>
      </p:grpSp>
      <p:grpSp>
        <p:nvGrpSpPr>
          <p:cNvPr id="9226" name="Group 12"/>
          <p:cNvGrpSpPr>
            <a:grpSpLocks/>
          </p:cNvGrpSpPr>
          <p:nvPr/>
        </p:nvGrpSpPr>
        <p:grpSpPr bwMode="auto">
          <a:xfrm>
            <a:off x="3402013" y="2547938"/>
            <a:ext cx="1600200" cy="649287"/>
            <a:chOff x="2497" y="1204"/>
            <a:chExt cx="1008" cy="409"/>
          </a:xfrm>
        </p:grpSpPr>
        <p:sp>
          <p:nvSpPr>
            <p:cNvPr id="9248" name="Rectangle 13"/>
            <p:cNvSpPr>
              <a:spLocks noChangeArrowheads="1"/>
            </p:cNvSpPr>
            <p:nvPr/>
          </p:nvSpPr>
          <p:spPr bwMode="auto">
            <a:xfrm>
              <a:off x="2497" y="1204"/>
              <a:ext cx="1008" cy="409"/>
            </a:xfrm>
            <a:prstGeom prst="rect">
              <a:avLst/>
            </a:prstGeom>
            <a:solidFill>
              <a:schemeClr val="tx1"/>
            </a:solidFill>
            <a:ln w="28575" algn="ctr">
              <a:solidFill>
                <a:schemeClr val="bg1"/>
              </a:solidFill>
              <a:miter lim="800000"/>
              <a:headEnd/>
              <a:tailEnd/>
            </a:ln>
          </p:spPr>
          <p:txBody>
            <a:bodyPr lIns="0" tIns="0" rIns="0" bIns="0" anchor="ctr">
              <a:spAutoFit/>
            </a:bodyPr>
            <a:lstStyle/>
            <a:p>
              <a:endParaRPr lang="en-US"/>
            </a:p>
          </p:txBody>
        </p:sp>
        <p:sp>
          <p:nvSpPr>
            <p:cNvPr id="9249" name="Text Box 14"/>
            <p:cNvSpPr txBox="1">
              <a:spLocks noChangeArrowheads="1"/>
            </p:cNvSpPr>
            <p:nvPr/>
          </p:nvSpPr>
          <p:spPr bwMode="auto">
            <a:xfrm>
              <a:off x="2539" y="1235"/>
              <a:ext cx="923"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1800" b="1"/>
                <a:t>Discovery/</a:t>
              </a:r>
              <a:br>
                <a:rPr lang="en-US" sz="1800" b="1"/>
              </a:br>
              <a:r>
                <a:rPr lang="en-US" sz="1800" b="1"/>
                <a:t>Investigation</a:t>
              </a:r>
            </a:p>
          </p:txBody>
        </p:sp>
      </p:grpSp>
      <p:grpSp>
        <p:nvGrpSpPr>
          <p:cNvPr id="9227" name="Group 15"/>
          <p:cNvGrpSpPr>
            <a:grpSpLocks/>
          </p:cNvGrpSpPr>
          <p:nvPr/>
        </p:nvGrpSpPr>
        <p:grpSpPr bwMode="auto">
          <a:xfrm>
            <a:off x="5970588" y="1706563"/>
            <a:ext cx="1350962" cy="1662112"/>
            <a:chOff x="4855" y="2368"/>
            <a:chExt cx="583" cy="717"/>
          </a:xfrm>
        </p:grpSpPr>
        <p:pic>
          <p:nvPicPr>
            <p:cNvPr id="9229" name="Picture 16" descr="BS01887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008" y="2446"/>
              <a:ext cx="430" cy="6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30" name="Freeform 17"/>
            <p:cNvSpPr>
              <a:spLocks/>
            </p:cNvSpPr>
            <p:nvPr/>
          </p:nvSpPr>
          <p:spPr bwMode="auto">
            <a:xfrm>
              <a:off x="4855" y="2368"/>
              <a:ext cx="160" cy="704"/>
            </a:xfrm>
            <a:custGeom>
              <a:avLst/>
              <a:gdLst>
                <a:gd name="T0" fmla="*/ 1 w 253"/>
                <a:gd name="T1" fmla="*/ 0 h 2449"/>
                <a:gd name="T2" fmla="*/ 37 w 253"/>
                <a:gd name="T3" fmla="*/ 0 h 2449"/>
                <a:gd name="T4" fmla="*/ 37 w 253"/>
                <a:gd name="T5" fmla="*/ 3 h 2449"/>
                <a:gd name="T6" fmla="*/ 39 w 253"/>
                <a:gd name="T7" fmla="*/ 7 h 2449"/>
                <a:gd name="T8" fmla="*/ 40 w 253"/>
                <a:gd name="T9" fmla="*/ 12 h 2449"/>
                <a:gd name="T10" fmla="*/ 40 w 253"/>
                <a:gd name="T11" fmla="*/ 17 h 2449"/>
                <a:gd name="T12" fmla="*/ 3 w 253"/>
                <a:gd name="T13" fmla="*/ 17 h 2449"/>
                <a:gd name="T14" fmla="*/ 3 w 253"/>
                <a:gd name="T15" fmla="*/ 12 h 2449"/>
                <a:gd name="T16" fmla="*/ 0 w 253"/>
                <a:gd name="T17" fmla="*/ 7 h 2449"/>
                <a:gd name="T18" fmla="*/ 1 w 253"/>
                <a:gd name="T19" fmla="*/ 0 h 2449"/>
                <a:gd name="T20" fmla="*/ 1 w 253"/>
                <a:gd name="T21" fmla="*/ 0 h 244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53"/>
                <a:gd name="T34" fmla="*/ 0 h 2449"/>
                <a:gd name="T35" fmla="*/ 253 w 253"/>
                <a:gd name="T36" fmla="*/ 2449 h 244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53" h="2449">
                  <a:moveTo>
                    <a:pt x="2" y="0"/>
                  </a:moveTo>
                  <a:lnTo>
                    <a:pt x="236" y="0"/>
                  </a:lnTo>
                  <a:lnTo>
                    <a:pt x="236" y="428"/>
                  </a:lnTo>
                  <a:lnTo>
                    <a:pt x="245" y="996"/>
                  </a:lnTo>
                  <a:lnTo>
                    <a:pt x="253" y="1812"/>
                  </a:lnTo>
                  <a:lnTo>
                    <a:pt x="249" y="2449"/>
                  </a:lnTo>
                  <a:lnTo>
                    <a:pt x="19" y="2449"/>
                  </a:lnTo>
                  <a:lnTo>
                    <a:pt x="15" y="1772"/>
                  </a:lnTo>
                  <a:lnTo>
                    <a:pt x="0" y="1055"/>
                  </a:lnTo>
                  <a:lnTo>
                    <a:pt x="2" y="0"/>
                  </a:lnTo>
                  <a:close/>
                </a:path>
              </a:pathLst>
            </a:custGeom>
            <a:solidFill>
              <a:srgbClr val="CC9900"/>
            </a:solidFill>
            <a:ln w="12700">
              <a:solidFill>
                <a:srgbClr val="000000"/>
              </a:solidFill>
              <a:round/>
              <a:headEnd/>
              <a:tailEnd/>
            </a:ln>
          </p:spPr>
          <p:txBody>
            <a:bodyPr/>
            <a:lstStyle/>
            <a:p>
              <a:endParaRPr lang="en-US"/>
            </a:p>
          </p:txBody>
        </p:sp>
        <p:sp>
          <p:nvSpPr>
            <p:cNvPr id="9231" name="Freeform 18"/>
            <p:cNvSpPr>
              <a:spLocks/>
            </p:cNvSpPr>
            <p:nvPr/>
          </p:nvSpPr>
          <p:spPr bwMode="auto">
            <a:xfrm>
              <a:off x="4976" y="2968"/>
              <a:ext cx="30" cy="22"/>
            </a:xfrm>
            <a:custGeom>
              <a:avLst/>
              <a:gdLst>
                <a:gd name="T0" fmla="*/ 2 w 76"/>
                <a:gd name="T1" fmla="*/ 1 h 57"/>
                <a:gd name="T2" fmla="*/ 0 w 76"/>
                <a:gd name="T3" fmla="*/ 1 h 57"/>
                <a:gd name="T4" fmla="*/ 0 w 76"/>
                <a:gd name="T5" fmla="*/ 0 h 57"/>
                <a:gd name="T6" fmla="*/ 2 w 76"/>
                <a:gd name="T7" fmla="*/ 0 h 57"/>
                <a:gd name="T8" fmla="*/ 2 w 76"/>
                <a:gd name="T9" fmla="*/ 1 h 57"/>
                <a:gd name="T10" fmla="*/ 2 w 76"/>
                <a:gd name="T11" fmla="*/ 1 h 57"/>
                <a:gd name="T12" fmla="*/ 0 60000 65536"/>
                <a:gd name="T13" fmla="*/ 0 60000 65536"/>
                <a:gd name="T14" fmla="*/ 0 60000 65536"/>
                <a:gd name="T15" fmla="*/ 0 60000 65536"/>
                <a:gd name="T16" fmla="*/ 0 60000 65536"/>
                <a:gd name="T17" fmla="*/ 0 60000 65536"/>
                <a:gd name="T18" fmla="*/ 0 w 76"/>
                <a:gd name="T19" fmla="*/ 0 h 57"/>
                <a:gd name="T20" fmla="*/ 76 w 76"/>
                <a:gd name="T21" fmla="*/ 57 h 57"/>
              </a:gdLst>
              <a:ahLst/>
              <a:cxnLst>
                <a:cxn ang="T12">
                  <a:pos x="T0" y="T1"/>
                </a:cxn>
                <a:cxn ang="T13">
                  <a:pos x="T2" y="T3"/>
                </a:cxn>
                <a:cxn ang="T14">
                  <a:pos x="T4" y="T5"/>
                </a:cxn>
                <a:cxn ang="T15">
                  <a:pos x="T6" y="T7"/>
                </a:cxn>
                <a:cxn ang="T16">
                  <a:pos x="T8" y="T9"/>
                </a:cxn>
                <a:cxn ang="T17">
                  <a:pos x="T10" y="T11"/>
                </a:cxn>
              </a:cxnLst>
              <a:rect l="T18" t="T19" r="T20" b="T21"/>
              <a:pathLst>
                <a:path w="76" h="57">
                  <a:moveTo>
                    <a:pt x="69" y="57"/>
                  </a:moveTo>
                  <a:lnTo>
                    <a:pt x="2" y="55"/>
                  </a:lnTo>
                  <a:lnTo>
                    <a:pt x="0" y="2"/>
                  </a:lnTo>
                  <a:lnTo>
                    <a:pt x="76" y="0"/>
                  </a:lnTo>
                  <a:lnTo>
                    <a:pt x="69" y="57"/>
                  </a:lnTo>
                  <a:close/>
                </a:path>
              </a:pathLst>
            </a:custGeom>
            <a:solidFill>
              <a:srgbClr val="000000"/>
            </a:solidFill>
            <a:ln w="12700">
              <a:solidFill>
                <a:srgbClr val="000000"/>
              </a:solidFill>
              <a:round/>
              <a:headEnd/>
              <a:tailEnd/>
            </a:ln>
          </p:spPr>
          <p:txBody>
            <a:bodyPr/>
            <a:lstStyle/>
            <a:p>
              <a:endParaRPr lang="en-US"/>
            </a:p>
          </p:txBody>
        </p:sp>
        <p:sp>
          <p:nvSpPr>
            <p:cNvPr id="9232" name="Freeform 19"/>
            <p:cNvSpPr>
              <a:spLocks/>
            </p:cNvSpPr>
            <p:nvPr/>
          </p:nvSpPr>
          <p:spPr bwMode="auto">
            <a:xfrm>
              <a:off x="4951" y="2933"/>
              <a:ext cx="55" cy="17"/>
            </a:xfrm>
            <a:custGeom>
              <a:avLst/>
              <a:gdLst>
                <a:gd name="T0" fmla="*/ 3 w 141"/>
                <a:gd name="T1" fmla="*/ 1 h 44"/>
                <a:gd name="T2" fmla="*/ 0 w 141"/>
                <a:gd name="T3" fmla="*/ 1 h 44"/>
                <a:gd name="T4" fmla="*/ 0 w 141"/>
                <a:gd name="T5" fmla="*/ 0 h 44"/>
                <a:gd name="T6" fmla="*/ 3 w 141"/>
                <a:gd name="T7" fmla="*/ 0 h 44"/>
                <a:gd name="T8" fmla="*/ 3 w 141"/>
                <a:gd name="T9" fmla="*/ 1 h 44"/>
                <a:gd name="T10" fmla="*/ 3 w 141"/>
                <a:gd name="T11" fmla="*/ 1 h 44"/>
                <a:gd name="T12" fmla="*/ 0 60000 65536"/>
                <a:gd name="T13" fmla="*/ 0 60000 65536"/>
                <a:gd name="T14" fmla="*/ 0 60000 65536"/>
                <a:gd name="T15" fmla="*/ 0 60000 65536"/>
                <a:gd name="T16" fmla="*/ 0 60000 65536"/>
                <a:gd name="T17" fmla="*/ 0 60000 65536"/>
                <a:gd name="T18" fmla="*/ 0 w 141"/>
                <a:gd name="T19" fmla="*/ 0 h 44"/>
                <a:gd name="T20" fmla="*/ 141 w 141"/>
                <a:gd name="T21" fmla="*/ 44 h 44"/>
              </a:gdLst>
              <a:ahLst/>
              <a:cxnLst>
                <a:cxn ang="T12">
                  <a:pos x="T0" y="T1"/>
                </a:cxn>
                <a:cxn ang="T13">
                  <a:pos x="T2" y="T3"/>
                </a:cxn>
                <a:cxn ang="T14">
                  <a:pos x="T4" y="T5"/>
                </a:cxn>
                <a:cxn ang="T15">
                  <a:pos x="T6" y="T7"/>
                </a:cxn>
                <a:cxn ang="T16">
                  <a:pos x="T8" y="T9"/>
                </a:cxn>
                <a:cxn ang="T17">
                  <a:pos x="T10" y="T11"/>
                </a:cxn>
              </a:cxnLst>
              <a:rect l="T18" t="T19" r="T20" b="T21"/>
              <a:pathLst>
                <a:path w="141" h="44">
                  <a:moveTo>
                    <a:pt x="135" y="44"/>
                  </a:moveTo>
                  <a:lnTo>
                    <a:pt x="0" y="44"/>
                  </a:lnTo>
                  <a:lnTo>
                    <a:pt x="0" y="0"/>
                  </a:lnTo>
                  <a:lnTo>
                    <a:pt x="141" y="0"/>
                  </a:lnTo>
                  <a:lnTo>
                    <a:pt x="135" y="44"/>
                  </a:lnTo>
                  <a:close/>
                </a:path>
              </a:pathLst>
            </a:custGeom>
            <a:solidFill>
              <a:srgbClr val="000000"/>
            </a:solidFill>
            <a:ln w="12700">
              <a:solidFill>
                <a:srgbClr val="000000"/>
              </a:solidFill>
              <a:round/>
              <a:headEnd/>
              <a:tailEnd/>
            </a:ln>
          </p:spPr>
          <p:txBody>
            <a:bodyPr/>
            <a:lstStyle/>
            <a:p>
              <a:endParaRPr lang="en-US"/>
            </a:p>
          </p:txBody>
        </p:sp>
        <p:sp>
          <p:nvSpPr>
            <p:cNvPr id="9233" name="Freeform 20"/>
            <p:cNvSpPr>
              <a:spLocks/>
            </p:cNvSpPr>
            <p:nvPr/>
          </p:nvSpPr>
          <p:spPr bwMode="auto">
            <a:xfrm>
              <a:off x="4976" y="2887"/>
              <a:ext cx="30" cy="23"/>
            </a:xfrm>
            <a:custGeom>
              <a:avLst/>
              <a:gdLst>
                <a:gd name="T0" fmla="*/ 2 w 78"/>
                <a:gd name="T1" fmla="*/ 2 h 59"/>
                <a:gd name="T2" fmla="*/ 0 w 78"/>
                <a:gd name="T3" fmla="*/ 1 h 59"/>
                <a:gd name="T4" fmla="*/ 0 w 78"/>
                <a:gd name="T5" fmla="*/ 0 h 59"/>
                <a:gd name="T6" fmla="*/ 2 w 78"/>
                <a:gd name="T7" fmla="*/ 0 h 59"/>
                <a:gd name="T8" fmla="*/ 2 w 78"/>
                <a:gd name="T9" fmla="*/ 2 h 59"/>
                <a:gd name="T10" fmla="*/ 2 w 78"/>
                <a:gd name="T11" fmla="*/ 2 h 59"/>
                <a:gd name="T12" fmla="*/ 0 60000 65536"/>
                <a:gd name="T13" fmla="*/ 0 60000 65536"/>
                <a:gd name="T14" fmla="*/ 0 60000 65536"/>
                <a:gd name="T15" fmla="*/ 0 60000 65536"/>
                <a:gd name="T16" fmla="*/ 0 60000 65536"/>
                <a:gd name="T17" fmla="*/ 0 60000 65536"/>
                <a:gd name="T18" fmla="*/ 0 w 78"/>
                <a:gd name="T19" fmla="*/ 0 h 59"/>
                <a:gd name="T20" fmla="*/ 78 w 78"/>
                <a:gd name="T21" fmla="*/ 59 h 59"/>
              </a:gdLst>
              <a:ahLst/>
              <a:cxnLst>
                <a:cxn ang="T12">
                  <a:pos x="T0" y="T1"/>
                </a:cxn>
                <a:cxn ang="T13">
                  <a:pos x="T2" y="T3"/>
                </a:cxn>
                <a:cxn ang="T14">
                  <a:pos x="T4" y="T5"/>
                </a:cxn>
                <a:cxn ang="T15">
                  <a:pos x="T6" y="T7"/>
                </a:cxn>
                <a:cxn ang="T16">
                  <a:pos x="T8" y="T9"/>
                </a:cxn>
                <a:cxn ang="T17">
                  <a:pos x="T10" y="T11"/>
                </a:cxn>
              </a:cxnLst>
              <a:rect l="T18" t="T19" r="T20" b="T21"/>
              <a:pathLst>
                <a:path w="78" h="59">
                  <a:moveTo>
                    <a:pt x="67" y="59"/>
                  </a:moveTo>
                  <a:lnTo>
                    <a:pt x="2" y="55"/>
                  </a:lnTo>
                  <a:lnTo>
                    <a:pt x="0" y="2"/>
                  </a:lnTo>
                  <a:lnTo>
                    <a:pt x="78" y="0"/>
                  </a:lnTo>
                  <a:lnTo>
                    <a:pt x="67" y="59"/>
                  </a:lnTo>
                  <a:close/>
                </a:path>
              </a:pathLst>
            </a:custGeom>
            <a:solidFill>
              <a:srgbClr val="000000"/>
            </a:solidFill>
            <a:ln w="12700">
              <a:solidFill>
                <a:srgbClr val="000000"/>
              </a:solidFill>
              <a:round/>
              <a:headEnd/>
              <a:tailEnd/>
            </a:ln>
          </p:spPr>
          <p:txBody>
            <a:bodyPr/>
            <a:lstStyle/>
            <a:p>
              <a:endParaRPr lang="en-US"/>
            </a:p>
          </p:txBody>
        </p:sp>
        <p:sp>
          <p:nvSpPr>
            <p:cNvPr id="9234" name="Freeform 21"/>
            <p:cNvSpPr>
              <a:spLocks/>
            </p:cNvSpPr>
            <p:nvPr/>
          </p:nvSpPr>
          <p:spPr bwMode="auto">
            <a:xfrm>
              <a:off x="4952" y="2851"/>
              <a:ext cx="54" cy="17"/>
            </a:xfrm>
            <a:custGeom>
              <a:avLst/>
              <a:gdLst>
                <a:gd name="T0" fmla="*/ 3 w 139"/>
                <a:gd name="T1" fmla="*/ 1 h 43"/>
                <a:gd name="T2" fmla="*/ 0 w 139"/>
                <a:gd name="T3" fmla="*/ 1 h 43"/>
                <a:gd name="T4" fmla="*/ 0 w 139"/>
                <a:gd name="T5" fmla="*/ 0 h 43"/>
                <a:gd name="T6" fmla="*/ 3 w 139"/>
                <a:gd name="T7" fmla="*/ 0 h 43"/>
                <a:gd name="T8" fmla="*/ 3 w 139"/>
                <a:gd name="T9" fmla="*/ 1 h 43"/>
                <a:gd name="T10" fmla="*/ 3 w 139"/>
                <a:gd name="T11" fmla="*/ 1 h 43"/>
                <a:gd name="T12" fmla="*/ 0 60000 65536"/>
                <a:gd name="T13" fmla="*/ 0 60000 65536"/>
                <a:gd name="T14" fmla="*/ 0 60000 65536"/>
                <a:gd name="T15" fmla="*/ 0 60000 65536"/>
                <a:gd name="T16" fmla="*/ 0 60000 65536"/>
                <a:gd name="T17" fmla="*/ 0 60000 65536"/>
                <a:gd name="T18" fmla="*/ 0 w 139"/>
                <a:gd name="T19" fmla="*/ 0 h 43"/>
                <a:gd name="T20" fmla="*/ 139 w 139"/>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139" h="43">
                  <a:moveTo>
                    <a:pt x="135" y="43"/>
                  </a:moveTo>
                  <a:lnTo>
                    <a:pt x="0" y="43"/>
                  </a:lnTo>
                  <a:lnTo>
                    <a:pt x="0" y="2"/>
                  </a:lnTo>
                  <a:lnTo>
                    <a:pt x="139" y="0"/>
                  </a:lnTo>
                  <a:lnTo>
                    <a:pt x="135" y="43"/>
                  </a:lnTo>
                  <a:close/>
                </a:path>
              </a:pathLst>
            </a:custGeom>
            <a:solidFill>
              <a:srgbClr val="000000"/>
            </a:solidFill>
            <a:ln w="12700">
              <a:solidFill>
                <a:srgbClr val="000000"/>
              </a:solidFill>
              <a:round/>
              <a:headEnd/>
              <a:tailEnd/>
            </a:ln>
          </p:spPr>
          <p:txBody>
            <a:bodyPr/>
            <a:lstStyle/>
            <a:p>
              <a:endParaRPr lang="en-US"/>
            </a:p>
          </p:txBody>
        </p:sp>
        <p:sp>
          <p:nvSpPr>
            <p:cNvPr id="9235" name="Freeform 22"/>
            <p:cNvSpPr>
              <a:spLocks/>
            </p:cNvSpPr>
            <p:nvPr/>
          </p:nvSpPr>
          <p:spPr bwMode="auto">
            <a:xfrm>
              <a:off x="4975" y="2805"/>
              <a:ext cx="31" cy="24"/>
            </a:xfrm>
            <a:custGeom>
              <a:avLst/>
              <a:gdLst>
                <a:gd name="T0" fmla="*/ 2 w 78"/>
                <a:gd name="T1" fmla="*/ 2 h 59"/>
                <a:gd name="T2" fmla="*/ 0 w 78"/>
                <a:gd name="T3" fmla="*/ 2 h 59"/>
                <a:gd name="T4" fmla="*/ 0 w 78"/>
                <a:gd name="T5" fmla="*/ 0 h 59"/>
                <a:gd name="T6" fmla="*/ 2 w 78"/>
                <a:gd name="T7" fmla="*/ 0 h 59"/>
                <a:gd name="T8" fmla="*/ 2 w 78"/>
                <a:gd name="T9" fmla="*/ 2 h 59"/>
                <a:gd name="T10" fmla="*/ 2 w 78"/>
                <a:gd name="T11" fmla="*/ 2 h 59"/>
                <a:gd name="T12" fmla="*/ 0 60000 65536"/>
                <a:gd name="T13" fmla="*/ 0 60000 65536"/>
                <a:gd name="T14" fmla="*/ 0 60000 65536"/>
                <a:gd name="T15" fmla="*/ 0 60000 65536"/>
                <a:gd name="T16" fmla="*/ 0 60000 65536"/>
                <a:gd name="T17" fmla="*/ 0 60000 65536"/>
                <a:gd name="T18" fmla="*/ 0 w 78"/>
                <a:gd name="T19" fmla="*/ 0 h 59"/>
                <a:gd name="T20" fmla="*/ 78 w 78"/>
                <a:gd name="T21" fmla="*/ 59 h 59"/>
              </a:gdLst>
              <a:ahLst/>
              <a:cxnLst>
                <a:cxn ang="T12">
                  <a:pos x="T0" y="T1"/>
                </a:cxn>
                <a:cxn ang="T13">
                  <a:pos x="T2" y="T3"/>
                </a:cxn>
                <a:cxn ang="T14">
                  <a:pos x="T4" y="T5"/>
                </a:cxn>
                <a:cxn ang="T15">
                  <a:pos x="T6" y="T7"/>
                </a:cxn>
                <a:cxn ang="T16">
                  <a:pos x="T8" y="T9"/>
                </a:cxn>
                <a:cxn ang="T17">
                  <a:pos x="T10" y="T11"/>
                </a:cxn>
              </a:cxnLst>
              <a:rect l="T18" t="T19" r="T20" b="T21"/>
              <a:pathLst>
                <a:path w="78" h="59">
                  <a:moveTo>
                    <a:pt x="67" y="59"/>
                  </a:moveTo>
                  <a:lnTo>
                    <a:pt x="0" y="57"/>
                  </a:lnTo>
                  <a:lnTo>
                    <a:pt x="0" y="4"/>
                  </a:lnTo>
                  <a:lnTo>
                    <a:pt x="78" y="0"/>
                  </a:lnTo>
                  <a:lnTo>
                    <a:pt x="67" y="59"/>
                  </a:lnTo>
                  <a:close/>
                </a:path>
              </a:pathLst>
            </a:custGeom>
            <a:solidFill>
              <a:srgbClr val="000000"/>
            </a:solidFill>
            <a:ln w="12700">
              <a:solidFill>
                <a:srgbClr val="000000"/>
              </a:solidFill>
              <a:round/>
              <a:headEnd/>
              <a:tailEnd/>
            </a:ln>
          </p:spPr>
          <p:txBody>
            <a:bodyPr/>
            <a:lstStyle/>
            <a:p>
              <a:endParaRPr lang="en-US"/>
            </a:p>
          </p:txBody>
        </p:sp>
        <p:sp>
          <p:nvSpPr>
            <p:cNvPr id="9236" name="Freeform 23"/>
            <p:cNvSpPr>
              <a:spLocks/>
            </p:cNvSpPr>
            <p:nvPr/>
          </p:nvSpPr>
          <p:spPr bwMode="auto">
            <a:xfrm>
              <a:off x="4952" y="2771"/>
              <a:ext cx="54" cy="17"/>
            </a:xfrm>
            <a:custGeom>
              <a:avLst/>
              <a:gdLst>
                <a:gd name="T0" fmla="*/ 3 w 139"/>
                <a:gd name="T1" fmla="*/ 1 h 46"/>
                <a:gd name="T2" fmla="*/ 0 w 139"/>
                <a:gd name="T3" fmla="*/ 1 h 46"/>
                <a:gd name="T4" fmla="*/ 0 w 139"/>
                <a:gd name="T5" fmla="*/ 0 h 46"/>
                <a:gd name="T6" fmla="*/ 3 w 139"/>
                <a:gd name="T7" fmla="*/ 0 h 46"/>
                <a:gd name="T8" fmla="*/ 3 w 139"/>
                <a:gd name="T9" fmla="*/ 1 h 46"/>
                <a:gd name="T10" fmla="*/ 3 w 139"/>
                <a:gd name="T11" fmla="*/ 1 h 46"/>
                <a:gd name="T12" fmla="*/ 0 60000 65536"/>
                <a:gd name="T13" fmla="*/ 0 60000 65536"/>
                <a:gd name="T14" fmla="*/ 0 60000 65536"/>
                <a:gd name="T15" fmla="*/ 0 60000 65536"/>
                <a:gd name="T16" fmla="*/ 0 60000 65536"/>
                <a:gd name="T17" fmla="*/ 0 60000 65536"/>
                <a:gd name="T18" fmla="*/ 0 w 139"/>
                <a:gd name="T19" fmla="*/ 0 h 46"/>
                <a:gd name="T20" fmla="*/ 139 w 139"/>
                <a:gd name="T21" fmla="*/ 46 h 46"/>
              </a:gdLst>
              <a:ahLst/>
              <a:cxnLst>
                <a:cxn ang="T12">
                  <a:pos x="T0" y="T1"/>
                </a:cxn>
                <a:cxn ang="T13">
                  <a:pos x="T2" y="T3"/>
                </a:cxn>
                <a:cxn ang="T14">
                  <a:pos x="T4" y="T5"/>
                </a:cxn>
                <a:cxn ang="T15">
                  <a:pos x="T6" y="T7"/>
                </a:cxn>
                <a:cxn ang="T16">
                  <a:pos x="T8" y="T9"/>
                </a:cxn>
                <a:cxn ang="T17">
                  <a:pos x="T10" y="T11"/>
                </a:cxn>
              </a:cxnLst>
              <a:rect l="T18" t="T19" r="T20" b="T21"/>
              <a:pathLst>
                <a:path w="139" h="46">
                  <a:moveTo>
                    <a:pt x="135" y="46"/>
                  </a:moveTo>
                  <a:lnTo>
                    <a:pt x="0" y="46"/>
                  </a:lnTo>
                  <a:lnTo>
                    <a:pt x="0" y="0"/>
                  </a:lnTo>
                  <a:lnTo>
                    <a:pt x="139" y="0"/>
                  </a:lnTo>
                  <a:lnTo>
                    <a:pt x="135" y="46"/>
                  </a:lnTo>
                  <a:close/>
                </a:path>
              </a:pathLst>
            </a:custGeom>
            <a:solidFill>
              <a:srgbClr val="000000"/>
            </a:solidFill>
            <a:ln w="12700">
              <a:solidFill>
                <a:srgbClr val="000000"/>
              </a:solidFill>
              <a:round/>
              <a:headEnd/>
              <a:tailEnd/>
            </a:ln>
          </p:spPr>
          <p:txBody>
            <a:bodyPr/>
            <a:lstStyle/>
            <a:p>
              <a:endParaRPr lang="en-US"/>
            </a:p>
          </p:txBody>
        </p:sp>
        <p:sp>
          <p:nvSpPr>
            <p:cNvPr id="9237" name="Freeform 24"/>
            <p:cNvSpPr>
              <a:spLocks/>
            </p:cNvSpPr>
            <p:nvPr/>
          </p:nvSpPr>
          <p:spPr bwMode="auto">
            <a:xfrm>
              <a:off x="4975" y="2725"/>
              <a:ext cx="31" cy="24"/>
            </a:xfrm>
            <a:custGeom>
              <a:avLst/>
              <a:gdLst>
                <a:gd name="T0" fmla="*/ 2 w 78"/>
                <a:gd name="T1" fmla="*/ 2 h 61"/>
                <a:gd name="T2" fmla="*/ 0 w 78"/>
                <a:gd name="T3" fmla="*/ 2 h 61"/>
                <a:gd name="T4" fmla="*/ 0 w 78"/>
                <a:gd name="T5" fmla="*/ 0 h 61"/>
                <a:gd name="T6" fmla="*/ 2 w 78"/>
                <a:gd name="T7" fmla="*/ 0 h 61"/>
                <a:gd name="T8" fmla="*/ 2 w 78"/>
                <a:gd name="T9" fmla="*/ 2 h 61"/>
                <a:gd name="T10" fmla="*/ 2 w 78"/>
                <a:gd name="T11" fmla="*/ 2 h 61"/>
                <a:gd name="T12" fmla="*/ 0 60000 65536"/>
                <a:gd name="T13" fmla="*/ 0 60000 65536"/>
                <a:gd name="T14" fmla="*/ 0 60000 65536"/>
                <a:gd name="T15" fmla="*/ 0 60000 65536"/>
                <a:gd name="T16" fmla="*/ 0 60000 65536"/>
                <a:gd name="T17" fmla="*/ 0 60000 65536"/>
                <a:gd name="T18" fmla="*/ 0 w 78"/>
                <a:gd name="T19" fmla="*/ 0 h 61"/>
                <a:gd name="T20" fmla="*/ 78 w 78"/>
                <a:gd name="T21" fmla="*/ 61 h 61"/>
              </a:gdLst>
              <a:ahLst/>
              <a:cxnLst>
                <a:cxn ang="T12">
                  <a:pos x="T0" y="T1"/>
                </a:cxn>
                <a:cxn ang="T13">
                  <a:pos x="T2" y="T3"/>
                </a:cxn>
                <a:cxn ang="T14">
                  <a:pos x="T4" y="T5"/>
                </a:cxn>
                <a:cxn ang="T15">
                  <a:pos x="T6" y="T7"/>
                </a:cxn>
                <a:cxn ang="T16">
                  <a:pos x="T8" y="T9"/>
                </a:cxn>
                <a:cxn ang="T17">
                  <a:pos x="T10" y="T11"/>
                </a:cxn>
              </a:cxnLst>
              <a:rect l="T18" t="T19" r="T20" b="T21"/>
              <a:pathLst>
                <a:path w="78" h="61">
                  <a:moveTo>
                    <a:pt x="70" y="61"/>
                  </a:moveTo>
                  <a:lnTo>
                    <a:pt x="2" y="57"/>
                  </a:lnTo>
                  <a:lnTo>
                    <a:pt x="0" y="2"/>
                  </a:lnTo>
                  <a:lnTo>
                    <a:pt x="78" y="0"/>
                  </a:lnTo>
                  <a:lnTo>
                    <a:pt x="70" y="61"/>
                  </a:lnTo>
                  <a:close/>
                </a:path>
              </a:pathLst>
            </a:custGeom>
            <a:solidFill>
              <a:srgbClr val="000000"/>
            </a:solidFill>
            <a:ln w="12700">
              <a:solidFill>
                <a:srgbClr val="000000"/>
              </a:solidFill>
              <a:round/>
              <a:headEnd/>
              <a:tailEnd/>
            </a:ln>
          </p:spPr>
          <p:txBody>
            <a:bodyPr/>
            <a:lstStyle/>
            <a:p>
              <a:endParaRPr lang="en-US"/>
            </a:p>
          </p:txBody>
        </p:sp>
        <p:sp>
          <p:nvSpPr>
            <p:cNvPr id="9238" name="Freeform 25"/>
            <p:cNvSpPr>
              <a:spLocks/>
            </p:cNvSpPr>
            <p:nvPr/>
          </p:nvSpPr>
          <p:spPr bwMode="auto">
            <a:xfrm>
              <a:off x="4951" y="2690"/>
              <a:ext cx="55" cy="17"/>
            </a:xfrm>
            <a:custGeom>
              <a:avLst/>
              <a:gdLst>
                <a:gd name="T0" fmla="*/ 3 w 139"/>
                <a:gd name="T1" fmla="*/ 1 h 44"/>
                <a:gd name="T2" fmla="*/ 0 w 139"/>
                <a:gd name="T3" fmla="*/ 1 h 44"/>
                <a:gd name="T4" fmla="*/ 0 w 139"/>
                <a:gd name="T5" fmla="*/ 0 h 44"/>
                <a:gd name="T6" fmla="*/ 4 w 139"/>
                <a:gd name="T7" fmla="*/ 0 h 44"/>
                <a:gd name="T8" fmla="*/ 3 w 139"/>
                <a:gd name="T9" fmla="*/ 1 h 44"/>
                <a:gd name="T10" fmla="*/ 3 w 139"/>
                <a:gd name="T11" fmla="*/ 1 h 44"/>
                <a:gd name="T12" fmla="*/ 0 60000 65536"/>
                <a:gd name="T13" fmla="*/ 0 60000 65536"/>
                <a:gd name="T14" fmla="*/ 0 60000 65536"/>
                <a:gd name="T15" fmla="*/ 0 60000 65536"/>
                <a:gd name="T16" fmla="*/ 0 60000 65536"/>
                <a:gd name="T17" fmla="*/ 0 60000 65536"/>
                <a:gd name="T18" fmla="*/ 0 w 139"/>
                <a:gd name="T19" fmla="*/ 0 h 44"/>
                <a:gd name="T20" fmla="*/ 139 w 139"/>
                <a:gd name="T21" fmla="*/ 44 h 44"/>
              </a:gdLst>
              <a:ahLst/>
              <a:cxnLst>
                <a:cxn ang="T12">
                  <a:pos x="T0" y="T1"/>
                </a:cxn>
                <a:cxn ang="T13">
                  <a:pos x="T2" y="T3"/>
                </a:cxn>
                <a:cxn ang="T14">
                  <a:pos x="T4" y="T5"/>
                </a:cxn>
                <a:cxn ang="T15">
                  <a:pos x="T6" y="T7"/>
                </a:cxn>
                <a:cxn ang="T16">
                  <a:pos x="T8" y="T9"/>
                </a:cxn>
                <a:cxn ang="T17">
                  <a:pos x="T10" y="T11"/>
                </a:cxn>
              </a:cxnLst>
              <a:rect l="T18" t="T19" r="T20" b="T21"/>
              <a:pathLst>
                <a:path w="139" h="44">
                  <a:moveTo>
                    <a:pt x="135" y="44"/>
                  </a:moveTo>
                  <a:lnTo>
                    <a:pt x="0" y="44"/>
                  </a:lnTo>
                  <a:lnTo>
                    <a:pt x="0" y="2"/>
                  </a:lnTo>
                  <a:lnTo>
                    <a:pt x="139" y="0"/>
                  </a:lnTo>
                  <a:lnTo>
                    <a:pt x="135" y="44"/>
                  </a:lnTo>
                  <a:close/>
                </a:path>
              </a:pathLst>
            </a:custGeom>
            <a:solidFill>
              <a:srgbClr val="000000"/>
            </a:solidFill>
            <a:ln w="12700">
              <a:solidFill>
                <a:srgbClr val="000000"/>
              </a:solidFill>
              <a:round/>
              <a:headEnd/>
              <a:tailEnd/>
            </a:ln>
          </p:spPr>
          <p:txBody>
            <a:bodyPr/>
            <a:lstStyle/>
            <a:p>
              <a:endParaRPr lang="en-US"/>
            </a:p>
          </p:txBody>
        </p:sp>
        <p:sp>
          <p:nvSpPr>
            <p:cNvPr id="9239" name="Freeform 26"/>
            <p:cNvSpPr>
              <a:spLocks/>
            </p:cNvSpPr>
            <p:nvPr/>
          </p:nvSpPr>
          <p:spPr bwMode="auto">
            <a:xfrm>
              <a:off x="4976" y="2644"/>
              <a:ext cx="30" cy="23"/>
            </a:xfrm>
            <a:custGeom>
              <a:avLst/>
              <a:gdLst>
                <a:gd name="T0" fmla="*/ 2 w 78"/>
                <a:gd name="T1" fmla="*/ 2 h 59"/>
                <a:gd name="T2" fmla="*/ 0 w 78"/>
                <a:gd name="T3" fmla="*/ 2 h 59"/>
                <a:gd name="T4" fmla="*/ 0 w 78"/>
                <a:gd name="T5" fmla="*/ 0 h 59"/>
                <a:gd name="T6" fmla="*/ 2 w 78"/>
                <a:gd name="T7" fmla="*/ 0 h 59"/>
                <a:gd name="T8" fmla="*/ 2 w 78"/>
                <a:gd name="T9" fmla="*/ 2 h 59"/>
                <a:gd name="T10" fmla="*/ 2 w 78"/>
                <a:gd name="T11" fmla="*/ 2 h 59"/>
                <a:gd name="T12" fmla="*/ 0 60000 65536"/>
                <a:gd name="T13" fmla="*/ 0 60000 65536"/>
                <a:gd name="T14" fmla="*/ 0 60000 65536"/>
                <a:gd name="T15" fmla="*/ 0 60000 65536"/>
                <a:gd name="T16" fmla="*/ 0 60000 65536"/>
                <a:gd name="T17" fmla="*/ 0 60000 65536"/>
                <a:gd name="T18" fmla="*/ 0 w 78"/>
                <a:gd name="T19" fmla="*/ 0 h 59"/>
                <a:gd name="T20" fmla="*/ 78 w 78"/>
                <a:gd name="T21" fmla="*/ 59 h 59"/>
              </a:gdLst>
              <a:ahLst/>
              <a:cxnLst>
                <a:cxn ang="T12">
                  <a:pos x="T0" y="T1"/>
                </a:cxn>
                <a:cxn ang="T13">
                  <a:pos x="T2" y="T3"/>
                </a:cxn>
                <a:cxn ang="T14">
                  <a:pos x="T4" y="T5"/>
                </a:cxn>
                <a:cxn ang="T15">
                  <a:pos x="T6" y="T7"/>
                </a:cxn>
                <a:cxn ang="T16">
                  <a:pos x="T8" y="T9"/>
                </a:cxn>
                <a:cxn ang="T17">
                  <a:pos x="T10" y="T11"/>
                </a:cxn>
              </a:cxnLst>
              <a:rect l="T18" t="T19" r="T20" b="T21"/>
              <a:pathLst>
                <a:path w="78" h="59">
                  <a:moveTo>
                    <a:pt x="67" y="59"/>
                  </a:moveTo>
                  <a:lnTo>
                    <a:pt x="2" y="57"/>
                  </a:lnTo>
                  <a:lnTo>
                    <a:pt x="0" y="4"/>
                  </a:lnTo>
                  <a:lnTo>
                    <a:pt x="78" y="0"/>
                  </a:lnTo>
                  <a:lnTo>
                    <a:pt x="67" y="59"/>
                  </a:lnTo>
                  <a:close/>
                </a:path>
              </a:pathLst>
            </a:custGeom>
            <a:solidFill>
              <a:srgbClr val="000000"/>
            </a:solidFill>
            <a:ln w="12700">
              <a:solidFill>
                <a:srgbClr val="000000"/>
              </a:solidFill>
              <a:round/>
              <a:headEnd/>
              <a:tailEnd/>
            </a:ln>
          </p:spPr>
          <p:txBody>
            <a:bodyPr/>
            <a:lstStyle/>
            <a:p>
              <a:endParaRPr lang="en-US"/>
            </a:p>
          </p:txBody>
        </p:sp>
        <p:sp>
          <p:nvSpPr>
            <p:cNvPr id="9240" name="Freeform 27"/>
            <p:cNvSpPr>
              <a:spLocks/>
            </p:cNvSpPr>
            <p:nvPr/>
          </p:nvSpPr>
          <p:spPr bwMode="auto">
            <a:xfrm>
              <a:off x="4952" y="2609"/>
              <a:ext cx="54" cy="17"/>
            </a:xfrm>
            <a:custGeom>
              <a:avLst/>
              <a:gdLst>
                <a:gd name="T0" fmla="*/ 3 w 139"/>
                <a:gd name="T1" fmla="*/ 1 h 43"/>
                <a:gd name="T2" fmla="*/ 0 w 139"/>
                <a:gd name="T3" fmla="*/ 1 h 43"/>
                <a:gd name="T4" fmla="*/ 0 w 139"/>
                <a:gd name="T5" fmla="*/ 0 h 43"/>
                <a:gd name="T6" fmla="*/ 3 w 139"/>
                <a:gd name="T7" fmla="*/ 0 h 43"/>
                <a:gd name="T8" fmla="*/ 3 w 139"/>
                <a:gd name="T9" fmla="*/ 1 h 43"/>
                <a:gd name="T10" fmla="*/ 3 w 139"/>
                <a:gd name="T11" fmla="*/ 1 h 43"/>
                <a:gd name="T12" fmla="*/ 0 60000 65536"/>
                <a:gd name="T13" fmla="*/ 0 60000 65536"/>
                <a:gd name="T14" fmla="*/ 0 60000 65536"/>
                <a:gd name="T15" fmla="*/ 0 60000 65536"/>
                <a:gd name="T16" fmla="*/ 0 60000 65536"/>
                <a:gd name="T17" fmla="*/ 0 60000 65536"/>
                <a:gd name="T18" fmla="*/ 0 w 139"/>
                <a:gd name="T19" fmla="*/ 0 h 43"/>
                <a:gd name="T20" fmla="*/ 139 w 139"/>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139" h="43">
                  <a:moveTo>
                    <a:pt x="135" y="43"/>
                  </a:moveTo>
                  <a:lnTo>
                    <a:pt x="0" y="43"/>
                  </a:lnTo>
                  <a:lnTo>
                    <a:pt x="0" y="0"/>
                  </a:lnTo>
                  <a:lnTo>
                    <a:pt x="139" y="0"/>
                  </a:lnTo>
                  <a:lnTo>
                    <a:pt x="135" y="43"/>
                  </a:lnTo>
                  <a:close/>
                </a:path>
              </a:pathLst>
            </a:custGeom>
            <a:solidFill>
              <a:srgbClr val="000000"/>
            </a:solidFill>
            <a:ln w="12700">
              <a:solidFill>
                <a:srgbClr val="000000"/>
              </a:solidFill>
              <a:round/>
              <a:headEnd/>
              <a:tailEnd/>
            </a:ln>
          </p:spPr>
          <p:txBody>
            <a:bodyPr/>
            <a:lstStyle/>
            <a:p>
              <a:endParaRPr lang="en-US"/>
            </a:p>
          </p:txBody>
        </p:sp>
        <p:sp>
          <p:nvSpPr>
            <p:cNvPr id="9241" name="Freeform 28"/>
            <p:cNvSpPr>
              <a:spLocks/>
            </p:cNvSpPr>
            <p:nvPr/>
          </p:nvSpPr>
          <p:spPr bwMode="auto">
            <a:xfrm>
              <a:off x="4976" y="2563"/>
              <a:ext cx="30" cy="24"/>
            </a:xfrm>
            <a:custGeom>
              <a:avLst/>
              <a:gdLst>
                <a:gd name="T0" fmla="*/ 2 w 76"/>
                <a:gd name="T1" fmla="*/ 2 h 59"/>
                <a:gd name="T2" fmla="*/ 0 w 76"/>
                <a:gd name="T3" fmla="*/ 2 h 59"/>
                <a:gd name="T4" fmla="*/ 0 w 76"/>
                <a:gd name="T5" fmla="*/ 0 h 59"/>
                <a:gd name="T6" fmla="*/ 2 w 76"/>
                <a:gd name="T7" fmla="*/ 0 h 59"/>
                <a:gd name="T8" fmla="*/ 2 w 76"/>
                <a:gd name="T9" fmla="*/ 2 h 59"/>
                <a:gd name="T10" fmla="*/ 2 w 76"/>
                <a:gd name="T11" fmla="*/ 2 h 59"/>
                <a:gd name="T12" fmla="*/ 0 60000 65536"/>
                <a:gd name="T13" fmla="*/ 0 60000 65536"/>
                <a:gd name="T14" fmla="*/ 0 60000 65536"/>
                <a:gd name="T15" fmla="*/ 0 60000 65536"/>
                <a:gd name="T16" fmla="*/ 0 60000 65536"/>
                <a:gd name="T17" fmla="*/ 0 60000 65536"/>
                <a:gd name="T18" fmla="*/ 0 w 76"/>
                <a:gd name="T19" fmla="*/ 0 h 59"/>
                <a:gd name="T20" fmla="*/ 76 w 76"/>
                <a:gd name="T21" fmla="*/ 59 h 59"/>
              </a:gdLst>
              <a:ahLst/>
              <a:cxnLst>
                <a:cxn ang="T12">
                  <a:pos x="T0" y="T1"/>
                </a:cxn>
                <a:cxn ang="T13">
                  <a:pos x="T2" y="T3"/>
                </a:cxn>
                <a:cxn ang="T14">
                  <a:pos x="T4" y="T5"/>
                </a:cxn>
                <a:cxn ang="T15">
                  <a:pos x="T6" y="T7"/>
                </a:cxn>
                <a:cxn ang="T16">
                  <a:pos x="T8" y="T9"/>
                </a:cxn>
                <a:cxn ang="T17">
                  <a:pos x="T10" y="T11"/>
                </a:cxn>
              </a:cxnLst>
              <a:rect l="T18" t="T19" r="T20" b="T21"/>
              <a:pathLst>
                <a:path w="76" h="59">
                  <a:moveTo>
                    <a:pt x="67" y="59"/>
                  </a:moveTo>
                  <a:lnTo>
                    <a:pt x="2" y="57"/>
                  </a:lnTo>
                  <a:lnTo>
                    <a:pt x="0" y="2"/>
                  </a:lnTo>
                  <a:lnTo>
                    <a:pt x="76" y="0"/>
                  </a:lnTo>
                  <a:lnTo>
                    <a:pt x="67" y="59"/>
                  </a:lnTo>
                  <a:close/>
                </a:path>
              </a:pathLst>
            </a:custGeom>
            <a:solidFill>
              <a:srgbClr val="000000"/>
            </a:solidFill>
            <a:ln w="12700">
              <a:solidFill>
                <a:srgbClr val="000000"/>
              </a:solidFill>
              <a:round/>
              <a:headEnd/>
              <a:tailEnd/>
            </a:ln>
          </p:spPr>
          <p:txBody>
            <a:bodyPr/>
            <a:lstStyle/>
            <a:p>
              <a:endParaRPr lang="en-US"/>
            </a:p>
          </p:txBody>
        </p:sp>
        <p:sp>
          <p:nvSpPr>
            <p:cNvPr id="9242" name="Freeform 29"/>
            <p:cNvSpPr>
              <a:spLocks/>
            </p:cNvSpPr>
            <p:nvPr/>
          </p:nvSpPr>
          <p:spPr bwMode="auto">
            <a:xfrm>
              <a:off x="4951" y="2529"/>
              <a:ext cx="55" cy="17"/>
            </a:xfrm>
            <a:custGeom>
              <a:avLst/>
              <a:gdLst>
                <a:gd name="T0" fmla="*/ 3 w 140"/>
                <a:gd name="T1" fmla="*/ 1 h 44"/>
                <a:gd name="T2" fmla="*/ 0 w 140"/>
                <a:gd name="T3" fmla="*/ 1 h 44"/>
                <a:gd name="T4" fmla="*/ 0 w 140"/>
                <a:gd name="T5" fmla="*/ 0 h 44"/>
                <a:gd name="T6" fmla="*/ 4 w 140"/>
                <a:gd name="T7" fmla="*/ 0 h 44"/>
                <a:gd name="T8" fmla="*/ 3 w 140"/>
                <a:gd name="T9" fmla="*/ 1 h 44"/>
                <a:gd name="T10" fmla="*/ 3 w 140"/>
                <a:gd name="T11" fmla="*/ 1 h 44"/>
                <a:gd name="T12" fmla="*/ 0 60000 65536"/>
                <a:gd name="T13" fmla="*/ 0 60000 65536"/>
                <a:gd name="T14" fmla="*/ 0 60000 65536"/>
                <a:gd name="T15" fmla="*/ 0 60000 65536"/>
                <a:gd name="T16" fmla="*/ 0 60000 65536"/>
                <a:gd name="T17" fmla="*/ 0 60000 65536"/>
                <a:gd name="T18" fmla="*/ 0 w 140"/>
                <a:gd name="T19" fmla="*/ 0 h 44"/>
                <a:gd name="T20" fmla="*/ 140 w 140"/>
                <a:gd name="T21" fmla="*/ 44 h 44"/>
              </a:gdLst>
              <a:ahLst/>
              <a:cxnLst>
                <a:cxn ang="T12">
                  <a:pos x="T0" y="T1"/>
                </a:cxn>
                <a:cxn ang="T13">
                  <a:pos x="T2" y="T3"/>
                </a:cxn>
                <a:cxn ang="T14">
                  <a:pos x="T4" y="T5"/>
                </a:cxn>
                <a:cxn ang="T15">
                  <a:pos x="T6" y="T7"/>
                </a:cxn>
                <a:cxn ang="T16">
                  <a:pos x="T8" y="T9"/>
                </a:cxn>
                <a:cxn ang="T17">
                  <a:pos x="T10" y="T11"/>
                </a:cxn>
              </a:cxnLst>
              <a:rect l="T18" t="T19" r="T20" b="T21"/>
              <a:pathLst>
                <a:path w="140" h="44">
                  <a:moveTo>
                    <a:pt x="136" y="44"/>
                  </a:moveTo>
                  <a:lnTo>
                    <a:pt x="1" y="44"/>
                  </a:lnTo>
                  <a:lnTo>
                    <a:pt x="0" y="0"/>
                  </a:lnTo>
                  <a:lnTo>
                    <a:pt x="140" y="0"/>
                  </a:lnTo>
                  <a:lnTo>
                    <a:pt x="136" y="44"/>
                  </a:lnTo>
                  <a:close/>
                </a:path>
              </a:pathLst>
            </a:custGeom>
            <a:solidFill>
              <a:srgbClr val="000000"/>
            </a:solidFill>
            <a:ln w="12700">
              <a:solidFill>
                <a:srgbClr val="000000"/>
              </a:solidFill>
              <a:round/>
              <a:headEnd/>
              <a:tailEnd/>
            </a:ln>
          </p:spPr>
          <p:txBody>
            <a:bodyPr/>
            <a:lstStyle/>
            <a:p>
              <a:endParaRPr lang="en-US"/>
            </a:p>
          </p:txBody>
        </p:sp>
        <p:sp>
          <p:nvSpPr>
            <p:cNvPr id="9243" name="Freeform 30"/>
            <p:cNvSpPr>
              <a:spLocks/>
            </p:cNvSpPr>
            <p:nvPr/>
          </p:nvSpPr>
          <p:spPr bwMode="auto">
            <a:xfrm>
              <a:off x="4977" y="2401"/>
              <a:ext cx="29" cy="24"/>
            </a:xfrm>
            <a:custGeom>
              <a:avLst/>
              <a:gdLst>
                <a:gd name="T0" fmla="*/ 2 w 76"/>
                <a:gd name="T1" fmla="*/ 2 h 61"/>
                <a:gd name="T2" fmla="*/ 0 w 76"/>
                <a:gd name="T3" fmla="*/ 2 h 61"/>
                <a:gd name="T4" fmla="*/ 0 w 76"/>
                <a:gd name="T5" fmla="*/ 0 h 61"/>
                <a:gd name="T6" fmla="*/ 2 w 76"/>
                <a:gd name="T7" fmla="*/ 0 h 61"/>
                <a:gd name="T8" fmla="*/ 2 w 76"/>
                <a:gd name="T9" fmla="*/ 2 h 61"/>
                <a:gd name="T10" fmla="*/ 2 w 76"/>
                <a:gd name="T11" fmla="*/ 2 h 61"/>
                <a:gd name="T12" fmla="*/ 0 60000 65536"/>
                <a:gd name="T13" fmla="*/ 0 60000 65536"/>
                <a:gd name="T14" fmla="*/ 0 60000 65536"/>
                <a:gd name="T15" fmla="*/ 0 60000 65536"/>
                <a:gd name="T16" fmla="*/ 0 60000 65536"/>
                <a:gd name="T17" fmla="*/ 0 60000 65536"/>
                <a:gd name="T18" fmla="*/ 0 w 76"/>
                <a:gd name="T19" fmla="*/ 0 h 61"/>
                <a:gd name="T20" fmla="*/ 76 w 76"/>
                <a:gd name="T21" fmla="*/ 61 h 61"/>
              </a:gdLst>
              <a:ahLst/>
              <a:cxnLst>
                <a:cxn ang="T12">
                  <a:pos x="T0" y="T1"/>
                </a:cxn>
                <a:cxn ang="T13">
                  <a:pos x="T2" y="T3"/>
                </a:cxn>
                <a:cxn ang="T14">
                  <a:pos x="T4" y="T5"/>
                </a:cxn>
                <a:cxn ang="T15">
                  <a:pos x="T6" y="T7"/>
                </a:cxn>
                <a:cxn ang="T16">
                  <a:pos x="T8" y="T9"/>
                </a:cxn>
                <a:cxn ang="T17">
                  <a:pos x="T10" y="T11"/>
                </a:cxn>
              </a:cxnLst>
              <a:rect l="T18" t="T19" r="T20" b="T21"/>
              <a:pathLst>
                <a:path w="76" h="61">
                  <a:moveTo>
                    <a:pt x="68" y="61"/>
                  </a:moveTo>
                  <a:lnTo>
                    <a:pt x="2" y="57"/>
                  </a:lnTo>
                  <a:lnTo>
                    <a:pt x="0" y="4"/>
                  </a:lnTo>
                  <a:lnTo>
                    <a:pt x="76" y="0"/>
                  </a:lnTo>
                  <a:lnTo>
                    <a:pt x="68" y="61"/>
                  </a:lnTo>
                  <a:close/>
                </a:path>
              </a:pathLst>
            </a:custGeom>
            <a:solidFill>
              <a:srgbClr val="000000"/>
            </a:solidFill>
            <a:ln w="12700">
              <a:solidFill>
                <a:srgbClr val="000000"/>
              </a:solidFill>
              <a:round/>
              <a:headEnd/>
              <a:tailEnd/>
            </a:ln>
          </p:spPr>
          <p:txBody>
            <a:bodyPr/>
            <a:lstStyle/>
            <a:p>
              <a:endParaRPr lang="en-US"/>
            </a:p>
          </p:txBody>
        </p:sp>
        <p:sp>
          <p:nvSpPr>
            <p:cNvPr id="9244" name="Freeform 31"/>
            <p:cNvSpPr>
              <a:spLocks/>
            </p:cNvSpPr>
            <p:nvPr/>
          </p:nvSpPr>
          <p:spPr bwMode="auto">
            <a:xfrm>
              <a:off x="4976" y="2483"/>
              <a:ext cx="30" cy="22"/>
            </a:xfrm>
            <a:custGeom>
              <a:avLst/>
              <a:gdLst>
                <a:gd name="T0" fmla="*/ 2 w 76"/>
                <a:gd name="T1" fmla="*/ 1 h 57"/>
                <a:gd name="T2" fmla="*/ 0 w 76"/>
                <a:gd name="T3" fmla="*/ 1 h 57"/>
                <a:gd name="T4" fmla="*/ 0 w 76"/>
                <a:gd name="T5" fmla="*/ 0 h 57"/>
                <a:gd name="T6" fmla="*/ 2 w 76"/>
                <a:gd name="T7" fmla="*/ 0 h 57"/>
                <a:gd name="T8" fmla="*/ 2 w 76"/>
                <a:gd name="T9" fmla="*/ 1 h 57"/>
                <a:gd name="T10" fmla="*/ 2 w 76"/>
                <a:gd name="T11" fmla="*/ 1 h 57"/>
                <a:gd name="T12" fmla="*/ 0 60000 65536"/>
                <a:gd name="T13" fmla="*/ 0 60000 65536"/>
                <a:gd name="T14" fmla="*/ 0 60000 65536"/>
                <a:gd name="T15" fmla="*/ 0 60000 65536"/>
                <a:gd name="T16" fmla="*/ 0 60000 65536"/>
                <a:gd name="T17" fmla="*/ 0 60000 65536"/>
                <a:gd name="T18" fmla="*/ 0 w 76"/>
                <a:gd name="T19" fmla="*/ 0 h 57"/>
                <a:gd name="T20" fmla="*/ 76 w 76"/>
                <a:gd name="T21" fmla="*/ 57 h 57"/>
              </a:gdLst>
              <a:ahLst/>
              <a:cxnLst>
                <a:cxn ang="T12">
                  <a:pos x="T0" y="T1"/>
                </a:cxn>
                <a:cxn ang="T13">
                  <a:pos x="T2" y="T3"/>
                </a:cxn>
                <a:cxn ang="T14">
                  <a:pos x="T4" y="T5"/>
                </a:cxn>
                <a:cxn ang="T15">
                  <a:pos x="T6" y="T7"/>
                </a:cxn>
                <a:cxn ang="T16">
                  <a:pos x="T8" y="T9"/>
                </a:cxn>
                <a:cxn ang="T17">
                  <a:pos x="T10" y="T11"/>
                </a:cxn>
              </a:cxnLst>
              <a:rect l="T18" t="T19" r="T20" b="T21"/>
              <a:pathLst>
                <a:path w="76" h="57">
                  <a:moveTo>
                    <a:pt x="68" y="57"/>
                  </a:moveTo>
                  <a:lnTo>
                    <a:pt x="1" y="56"/>
                  </a:lnTo>
                  <a:lnTo>
                    <a:pt x="0" y="2"/>
                  </a:lnTo>
                  <a:lnTo>
                    <a:pt x="76" y="0"/>
                  </a:lnTo>
                  <a:lnTo>
                    <a:pt x="68" y="57"/>
                  </a:lnTo>
                  <a:close/>
                </a:path>
              </a:pathLst>
            </a:custGeom>
            <a:solidFill>
              <a:srgbClr val="000000"/>
            </a:solidFill>
            <a:ln w="12700">
              <a:solidFill>
                <a:srgbClr val="000000"/>
              </a:solidFill>
              <a:round/>
              <a:headEnd/>
              <a:tailEnd/>
            </a:ln>
          </p:spPr>
          <p:txBody>
            <a:bodyPr/>
            <a:lstStyle/>
            <a:p>
              <a:endParaRPr lang="en-US"/>
            </a:p>
          </p:txBody>
        </p:sp>
        <p:sp>
          <p:nvSpPr>
            <p:cNvPr id="9245" name="Freeform 32"/>
            <p:cNvSpPr>
              <a:spLocks/>
            </p:cNvSpPr>
            <p:nvPr/>
          </p:nvSpPr>
          <p:spPr bwMode="auto">
            <a:xfrm>
              <a:off x="4952" y="2448"/>
              <a:ext cx="54" cy="17"/>
            </a:xfrm>
            <a:custGeom>
              <a:avLst/>
              <a:gdLst>
                <a:gd name="T0" fmla="*/ 3 w 138"/>
                <a:gd name="T1" fmla="*/ 1 h 44"/>
                <a:gd name="T2" fmla="*/ 0 w 138"/>
                <a:gd name="T3" fmla="*/ 1 h 44"/>
                <a:gd name="T4" fmla="*/ 0 w 138"/>
                <a:gd name="T5" fmla="*/ 0 h 44"/>
                <a:gd name="T6" fmla="*/ 3 w 138"/>
                <a:gd name="T7" fmla="*/ 0 h 44"/>
                <a:gd name="T8" fmla="*/ 3 w 138"/>
                <a:gd name="T9" fmla="*/ 1 h 44"/>
                <a:gd name="T10" fmla="*/ 3 w 138"/>
                <a:gd name="T11" fmla="*/ 1 h 44"/>
                <a:gd name="T12" fmla="*/ 0 60000 65536"/>
                <a:gd name="T13" fmla="*/ 0 60000 65536"/>
                <a:gd name="T14" fmla="*/ 0 60000 65536"/>
                <a:gd name="T15" fmla="*/ 0 60000 65536"/>
                <a:gd name="T16" fmla="*/ 0 60000 65536"/>
                <a:gd name="T17" fmla="*/ 0 60000 65536"/>
                <a:gd name="T18" fmla="*/ 0 w 138"/>
                <a:gd name="T19" fmla="*/ 0 h 44"/>
                <a:gd name="T20" fmla="*/ 138 w 138"/>
                <a:gd name="T21" fmla="*/ 44 h 44"/>
              </a:gdLst>
              <a:ahLst/>
              <a:cxnLst>
                <a:cxn ang="T12">
                  <a:pos x="T0" y="T1"/>
                </a:cxn>
                <a:cxn ang="T13">
                  <a:pos x="T2" y="T3"/>
                </a:cxn>
                <a:cxn ang="T14">
                  <a:pos x="T4" y="T5"/>
                </a:cxn>
                <a:cxn ang="T15">
                  <a:pos x="T6" y="T7"/>
                </a:cxn>
                <a:cxn ang="T16">
                  <a:pos x="T8" y="T9"/>
                </a:cxn>
                <a:cxn ang="T17">
                  <a:pos x="T10" y="T11"/>
                </a:cxn>
              </a:cxnLst>
              <a:rect l="T18" t="T19" r="T20" b="T21"/>
              <a:pathLst>
                <a:path w="138" h="44">
                  <a:moveTo>
                    <a:pt x="135" y="44"/>
                  </a:moveTo>
                  <a:lnTo>
                    <a:pt x="0" y="44"/>
                  </a:lnTo>
                  <a:lnTo>
                    <a:pt x="0" y="0"/>
                  </a:lnTo>
                  <a:lnTo>
                    <a:pt x="138" y="0"/>
                  </a:lnTo>
                  <a:lnTo>
                    <a:pt x="135" y="44"/>
                  </a:lnTo>
                  <a:close/>
                </a:path>
              </a:pathLst>
            </a:custGeom>
            <a:solidFill>
              <a:srgbClr val="000000"/>
            </a:solidFill>
            <a:ln w="12700">
              <a:solidFill>
                <a:srgbClr val="000000"/>
              </a:solidFill>
              <a:round/>
              <a:headEnd/>
              <a:tailEnd/>
            </a:ln>
          </p:spPr>
          <p:txBody>
            <a:bodyPr/>
            <a:lstStyle/>
            <a:p>
              <a:endParaRPr lang="en-US"/>
            </a:p>
          </p:txBody>
        </p:sp>
        <p:sp>
          <p:nvSpPr>
            <p:cNvPr id="9246" name="Rectangle 33"/>
            <p:cNvSpPr>
              <a:spLocks noChangeArrowheads="1"/>
            </p:cNvSpPr>
            <p:nvPr/>
          </p:nvSpPr>
          <p:spPr bwMode="auto">
            <a:xfrm>
              <a:off x="4860" y="2372"/>
              <a:ext cx="151" cy="694"/>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9247" name="Freeform 34"/>
            <p:cNvSpPr>
              <a:spLocks/>
            </p:cNvSpPr>
            <p:nvPr/>
          </p:nvSpPr>
          <p:spPr bwMode="auto">
            <a:xfrm>
              <a:off x="4951" y="3013"/>
              <a:ext cx="55" cy="17"/>
            </a:xfrm>
            <a:custGeom>
              <a:avLst/>
              <a:gdLst>
                <a:gd name="T0" fmla="*/ 3 w 141"/>
                <a:gd name="T1" fmla="*/ 1 h 44"/>
                <a:gd name="T2" fmla="*/ 0 w 141"/>
                <a:gd name="T3" fmla="*/ 1 h 44"/>
                <a:gd name="T4" fmla="*/ 0 w 141"/>
                <a:gd name="T5" fmla="*/ 0 h 44"/>
                <a:gd name="T6" fmla="*/ 3 w 141"/>
                <a:gd name="T7" fmla="*/ 0 h 44"/>
                <a:gd name="T8" fmla="*/ 3 w 141"/>
                <a:gd name="T9" fmla="*/ 1 h 44"/>
                <a:gd name="T10" fmla="*/ 3 w 141"/>
                <a:gd name="T11" fmla="*/ 1 h 44"/>
                <a:gd name="T12" fmla="*/ 0 60000 65536"/>
                <a:gd name="T13" fmla="*/ 0 60000 65536"/>
                <a:gd name="T14" fmla="*/ 0 60000 65536"/>
                <a:gd name="T15" fmla="*/ 0 60000 65536"/>
                <a:gd name="T16" fmla="*/ 0 60000 65536"/>
                <a:gd name="T17" fmla="*/ 0 60000 65536"/>
                <a:gd name="T18" fmla="*/ 0 w 141"/>
                <a:gd name="T19" fmla="*/ 0 h 44"/>
                <a:gd name="T20" fmla="*/ 141 w 141"/>
                <a:gd name="T21" fmla="*/ 44 h 44"/>
              </a:gdLst>
              <a:ahLst/>
              <a:cxnLst>
                <a:cxn ang="T12">
                  <a:pos x="T0" y="T1"/>
                </a:cxn>
                <a:cxn ang="T13">
                  <a:pos x="T2" y="T3"/>
                </a:cxn>
                <a:cxn ang="T14">
                  <a:pos x="T4" y="T5"/>
                </a:cxn>
                <a:cxn ang="T15">
                  <a:pos x="T6" y="T7"/>
                </a:cxn>
                <a:cxn ang="T16">
                  <a:pos x="T8" y="T9"/>
                </a:cxn>
                <a:cxn ang="T17">
                  <a:pos x="T10" y="T11"/>
                </a:cxn>
              </a:cxnLst>
              <a:rect l="T18" t="T19" r="T20" b="T21"/>
              <a:pathLst>
                <a:path w="141" h="44">
                  <a:moveTo>
                    <a:pt x="135" y="44"/>
                  </a:moveTo>
                  <a:lnTo>
                    <a:pt x="0" y="44"/>
                  </a:lnTo>
                  <a:lnTo>
                    <a:pt x="0" y="0"/>
                  </a:lnTo>
                  <a:lnTo>
                    <a:pt x="141" y="0"/>
                  </a:lnTo>
                  <a:lnTo>
                    <a:pt x="135" y="44"/>
                  </a:lnTo>
                  <a:close/>
                </a:path>
              </a:pathLst>
            </a:custGeom>
            <a:solidFill>
              <a:srgbClr val="000000"/>
            </a:solidFill>
            <a:ln w="12700">
              <a:solidFill>
                <a:srgbClr val="000000"/>
              </a:solidFill>
              <a:round/>
              <a:headEnd/>
              <a:tailEnd/>
            </a:ln>
          </p:spPr>
          <p:txBody>
            <a:bodyPr/>
            <a:lstStyle/>
            <a:p>
              <a:endParaRPr lang="en-US"/>
            </a:p>
          </p:txBody>
        </p:sp>
      </p:grpSp>
      <p:sp>
        <p:nvSpPr>
          <p:cNvPr id="9228" name="Text Box 35"/>
          <p:cNvSpPr txBox="1">
            <a:spLocks noChangeArrowheads="1"/>
          </p:cNvSpPr>
          <p:nvPr/>
        </p:nvSpPr>
        <p:spPr bwMode="auto">
          <a:xfrm>
            <a:off x="7218363" y="1660525"/>
            <a:ext cx="523875"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6000" b="1">
                <a:solidFill>
                  <a:srgbClr val="33B251"/>
                </a:solidFill>
              </a:rPr>
              <a:t>?</a:t>
            </a:r>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smtClean="0"/>
              <a:t>Phase 3: Payment</a:t>
            </a:r>
          </a:p>
        </p:txBody>
      </p:sp>
      <p:pic>
        <p:nvPicPr>
          <p:cNvPr id="10243" name="Picture 3" descr="automobile_crash_Honda_95870_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02125" y="3105150"/>
            <a:ext cx="4762500" cy="3171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0244" name="Group 4"/>
          <p:cNvGrpSpPr>
            <a:grpSpLocks/>
          </p:cNvGrpSpPr>
          <p:nvPr/>
        </p:nvGrpSpPr>
        <p:grpSpPr bwMode="auto">
          <a:xfrm>
            <a:off x="7167563" y="1439863"/>
            <a:ext cx="2038350" cy="2159000"/>
            <a:chOff x="4266" y="1084"/>
            <a:chExt cx="1015" cy="1075"/>
          </a:xfrm>
        </p:grpSpPr>
        <p:sp>
          <p:nvSpPr>
            <p:cNvPr id="10253" name="AutoShape 5"/>
            <p:cNvSpPr>
              <a:spLocks noChangeArrowheads="1"/>
            </p:cNvSpPr>
            <p:nvPr/>
          </p:nvSpPr>
          <p:spPr bwMode="auto">
            <a:xfrm rot="18704765" flipH="1">
              <a:off x="4920" y="1523"/>
              <a:ext cx="142" cy="581"/>
            </a:xfrm>
            <a:prstGeom prst="roundRect">
              <a:avLst>
                <a:gd name="adj" fmla="val 50000"/>
              </a:avLst>
            </a:prstGeom>
            <a:solidFill>
              <a:srgbClr val="FFFF99"/>
            </a:solidFill>
            <a:ln w="12700" algn="ctr">
              <a:solidFill>
                <a:schemeClr val="bg1"/>
              </a:solidFill>
              <a:round/>
              <a:headEnd/>
              <a:tailEnd/>
            </a:ln>
          </p:spPr>
          <p:txBody>
            <a:bodyPr wrap="none" lIns="0" tIns="0" rIns="0" bIns="0" anchor="ctr">
              <a:spAutoFit/>
            </a:bodyPr>
            <a:lstStyle/>
            <a:p>
              <a:endParaRPr lang="en-US"/>
            </a:p>
          </p:txBody>
        </p:sp>
        <p:sp>
          <p:nvSpPr>
            <p:cNvPr id="10254" name="AutoShape 6"/>
            <p:cNvSpPr>
              <a:spLocks noChangeArrowheads="1"/>
            </p:cNvSpPr>
            <p:nvPr/>
          </p:nvSpPr>
          <p:spPr bwMode="auto">
            <a:xfrm rot="18704765" flipH="1">
              <a:off x="4550" y="1697"/>
              <a:ext cx="142" cy="581"/>
            </a:xfrm>
            <a:prstGeom prst="roundRect">
              <a:avLst>
                <a:gd name="adj" fmla="val 50000"/>
              </a:avLst>
            </a:prstGeom>
            <a:solidFill>
              <a:srgbClr val="FFFF99"/>
            </a:solidFill>
            <a:ln w="12700" algn="ctr">
              <a:solidFill>
                <a:schemeClr val="bg1"/>
              </a:solidFill>
              <a:round/>
              <a:headEnd/>
              <a:tailEnd/>
            </a:ln>
          </p:spPr>
          <p:txBody>
            <a:bodyPr wrap="none" lIns="0" tIns="0" rIns="0" bIns="0" anchor="ctr">
              <a:spAutoFit/>
            </a:bodyPr>
            <a:lstStyle/>
            <a:p>
              <a:endParaRPr lang="en-US"/>
            </a:p>
          </p:txBody>
        </p:sp>
        <p:sp>
          <p:nvSpPr>
            <p:cNvPr id="10255" name="AutoShape 7"/>
            <p:cNvSpPr>
              <a:spLocks noChangeArrowheads="1"/>
            </p:cNvSpPr>
            <p:nvPr/>
          </p:nvSpPr>
          <p:spPr bwMode="auto">
            <a:xfrm rot="18704765" flipH="1">
              <a:off x="4851" y="1650"/>
              <a:ext cx="141" cy="581"/>
            </a:xfrm>
            <a:prstGeom prst="roundRect">
              <a:avLst>
                <a:gd name="adj" fmla="val 50000"/>
              </a:avLst>
            </a:prstGeom>
            <a:solidFill>
              <a:srgbClr val="FFFF99"/>
            </a:solidFill>
            <a:ln w="12700" algn="ctr">
              <a:solidFill>
                <a:schemeClr val="bg1"/>
              </a:solidFill>
              <a:round/>
              <a:headEnd/>
              <a:tailEnd/>
            </a:ln>
          </p:spPr>
          <p:txBody>
            <a:bodyPr wrap="none" lIns="0" tIns="0" rIns="0" bIns="0" anchor="ctr">
              <a:spAutoFit/>
            </a:bodyPr>
            <a:lstStyle/>
            <a:p>
              <a:endParaRPr lang="en-US"/>
            </a:p>
          </p:txBody>
        </p:sp>
        <p:sp>
          <p:nvSpPr>
            <p:cNvPr id="10256" name="AutoShape 8"/>
            <p:cNvSpPr>
              <a:spLocks noChangeArrowheads="1"/>
            </p:cNvSpPr>
            <p:nvPr/>
          </p:nvSpPr>
          <p:spPr bwMode="auto">
            <a:xfrm rot="18704765" flipH="1">
              <a:off x="4684" y="1690"/>
              <a:ext cx="141" cy="581"/>
            </a:xfrm>
            <a:prstGeom prst="roundRect">
              <a:avLst>
                <a:gd name="adj" fmla="val 50000"/>
              </a:avLst>
            </a:prstGeom>
            <a:solidFill>
              <a:srgbClr val="FFFF99"/>
            </a:solidFill>
            <a:ln w="12700" algn="ctr">
              <a:solidFill>
                <a:schemeClr val="bg1"/>
              </a:solidFill>
              <a:round/>
              <a:headEnd/>
              <a:tailEnd/>
            </a:ln>
          </p:spPr>
          <p:txBody>
            <a:bodyPr wrap="none" lIns="0" tIns="0" rIns="0" bIns="0" anchor="ctr">
              <a:spAutoFit/>
            </a:bodyPr>
            <a:lstStyle/>
            <a:p>
              <a:endParaRPr lang="en-US"/>
            </a:p>
          </p:txBody>
        </p:sp>
        <p:sp>
          <p:nvSpPr>
            <p:cNvPr id="10257" name="Rectangle 9"/>
            <p:cNvSpPr>
              <a:spLocks noChangeArrowheads="1"/>
            </p:cNvSpPr>
            <p:nvPr/>
          </p:nvSpPr>
          <p:spPr bwMode="auto">
            <a:xfrm rot="18770112" flipH="1">
              <a:off x="4442" y="1551"/>
              <a:ext cx="718" cy="497"/>
            </a:xfrm>
            <a:prstGeom prst="rect">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10258" name="Rectangle 10"/>
            <p:cNvSpPr>
              <a:spLocks noChangeArrowheads="1"/>
            </p:cNvSpPr>
            <p:nvPr/>
          </p:nvSpPr>
          <p:spPr bwMode="auto">
            <a:xfrm rot="18894043" flipH="1">
              <a:off x="4066" y="1284"/>
              <a:ext cx="693" cy="294"/>
            </a:xfrm>
            <a:prstGeom prst="rect">
              <a:avLst/>
            </a:prstGeom>
            <a:solidFill>
              <a:schemeClr val="hlink"/>
            </a:solidFill>
            <a:ln w="12700" algn="ctr">
              <a:solidFill>
                <a:schemeClr val="bg1"/>
              </a:solidFill>
              <a:miter lim="800000"/>
              <a:headEnd/>
              <a:tailEnd/>
            </a:ln>
          </p:spPr>
          <p:txBody>
            <a:bodyPr lIns="0" tIns="0" rIns="0" bIns="0" anchor="ctr">
              <a:spAutoFit/>
            </a:bodyPr>
            <a:lstStyle/>
            <a:p>
              <a:endParaRPr lang="en-US"/>
            </a:p>
          </p:txBody>
        </p:sp>
        <p:pic>
          <p:nvPicPr>
            <p:cNvPr id="10259" name="Picture 11" descr="BS01887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2570112">
              <a:off x="4630" y="1554"/>
              <a:ext cx="307" cy="4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60" name="Freeform 12"/>
            <p:cNvSpPr>
              <a:spLocks/>
            </p:cNvSpPr>
            <p:nvPr/>
          </p:nvSpPr>
          <p:spPr bwMode="auto">
            <a:xfrm flipH="1">
              <a:off x="4325" y="1334"/>
              <a:ext cx="827" cy="530"/>
            </a:xfrm>
            <a:custGeom>
              <a:avLst/>
              <a:gdLst>
                <a:gd name="T0" fmla="*/ 429 w 702"/>
                <a:gd name="T1" fmla="*/ 497 h 450"/>
                <a:gd name="T2" fmla="*/ 185 w 702"/>
                <a:gd name="T3" fmla="*/ 738 h 450"/>
                <a:gd name="T4" fmla="*/ 99 w 702"/>
                <a:gd name="T5" fmla="*/ 756 h 450"/>
                <a:gd name="T6" fmla="*/ 29 w 702"/>
                <a:gd name="T7" fmla="*/ 716 h 450"/>
                <a:gd name="T8" fmla="*/ 0 w 702"/>
                <a:gd name="T9" fmla="*/ 614 h 450"/>
                <a:gd name="T10" fmla="*/ 64 w 702"/>
                <a:gd name="T11" fmla="*/ 521 h 450"/>
                <a:gd name="T12" fmla="*/ 571 w 702"/>
                <a:gd name="T13" fmla="*/ 29 h 450"/>
                <a:gd name="T14" fmla="*/ 670 w 702"/>
                <a:gd name="T15" fmla="*/ 0 h 450"/>
                <a:gd name="T16" fmla="*/ 802 w 702"/>
                <a:gd name="T17" fmla="*/ 0 h 450"/>
                <a:gd name="T18" fmla="*/ 873 w 702"/>
                <a:gd name="T19" fmla="*/ 40 h 450"/>
                <a:gd name="T20" fmla="*/ 1334 w 702"/>
                <a:gd name="T21" fmla="*/ 525 h 450"/>
                <a:gd name="T22" fmla="*/ 1351 w 702"/>
                <a:gd name="T23" fmla="*/ 617 h 450"/>
                <a:gd name="T24" fmla="*/ 1341 w 702"/>
                <a:gd name="T25" fmla="*/ 716 h 450"/>
                <a:gd name="T26" fmla="*/ 1301 w 702"/>
                <a:gd name="T27" fmla="*/ 809 h 450"/>
                <a:gd name="T28" fmla="*/ 1248 w 702"/>
                <a:gd name="T29" fmla="*/ 866 h 450"/>
                <a:gd name="T30" fmla="*/ 873 w 702"/>
                <a:gd name="T31" fmla="*/ 475 h 450"/>
                <a:gd name="T32" fmla="*/ 790 w 702"/>
                <a:gd name="T33" fmla="*/ 531 h 450"/>
                <a:gd name="T34" fmla="*/ 688 w 702"/>
                <a:gd name="T35" fmla="*/ 554 h 450"/>
                <a:gd name="T36" fmla="*/ 561 w 702"/>
                <a:gd name="T37" fmla="*/ 554 h 450"/>
                <a:gd name="T38" fmla="*/ 478 w 702"/>
                <a:gd name="T39" fmla="*/ 537 h 450"/>
                <a:gd name="T40" fmla="*/ 429 w 702"/>
                <a:gd name="T41" fmla="*/ 497 h 45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702"/>
                <a:gd name="T64" fmla="*/ 0 h 450"/>
                <a:gd name="T65" fmla="*/ 702 w 702"/>
                <a:gd name="T66" fmla="*/ 450 h 450"/>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702" h="450">
                  <a:moveTo>
                    <a:pt x="222" y="258"/>
                  </a:moveTo>
                  <a:lnTo>
                    <a:pt x="96" y="384"/>
                  </a:lnTo>
                  <a:lnTo>
                    <a:pt x="51" y="393"/>
                  </a:lnTo>
                  <a:lnTo>
                    <a:pt x="15" y="372"/>
                  </a:lnTo>
                  <a:lnTo>
                    <a:pt x="0" y="318"/>
                  </a:lnTo>
                  <a:lnTo>
                    <a:pt x="33" y="270"/>
                  </a:lnTo>
                  <a:lnTo>
                    <a:pt x="297" y="15"/>
                  </a:lnTo>
                  <a:lnTo>
                    <a:pt x="348" y="0"/>
                  </a:lnTo>
                  <a:lnTo>
                    <a:pt x="417" y="0"/>
                  </a:lnTo>
                  <a:lnTo>
                    <a:pt x="453" y="21"/>
                  </a:lnTo>
                  <a:lnTo>
                    <a:pt x="693" y="273"/>
                  </a:lnTo>
                  <a:lnTo>
                    <a:pt x="702" y="321"/>
                  </a:lnTo>
                  <a:lnTo>
                    <a:pt x="696" y="372"/>
                  </a:lnTo>
                  <a:lnTo>
                    <a:pt x="675" y="420"/>
                  </a:lnTo>
                  <a:lnTo>
                    <a:pt x="648" y="450"/>
                  </a:lnTo>
                  <a:lnTo>
                    <a:pt x="453" y="246"/>
                  </a:lnTo>
                  <a:lnTo>
                    <a:pt x="411" y="276"/>
                  </a:lnTo>
                  <a:lnTo>
                    <a:pt x="357" y="288"/>
                  </a:lnTo>
                  <a:lnTo>
                    <a:pt x="291" y="288"/>
                  </a:lnTo>
                  <a:lnTo>
                    <a:pt x="249" y="279"/>
                  </a:lnTo>
                  <a:lnTo>
                    <a:pt x="222" y="258"/>
                  </a:lnTo>
                  <a:close/>
                </a:path>
              </a:pathLst>
            </a:custGeom>
            <a:solidFill>
              <a:srgbClr val="FFFF99"/>
            </a:solidFill>
            <a:ln w="12700">
              <a:solidFill>
                <a:schemeClr val="bg1"/>
              </a:solidFill>
              <a:round/>
              <a:headEnd/>
              <a:tailEnd/>
            </a:ln>
          </p:spPr>
          <p:txBody>
            <a:bodyPr lIns="0" tIns="0" rIns="0" bIns="0" anchor="ctr">
              <a:spAutoFit/>
            </a:bodyPr>
            <a:lstStyle/>
            <a:p>
              <a:endParaRPr lang="en-US"/>
            </a:p>
          </p:txBody>
        </p:sp>
      </p:grpSp>
      <p:sp>
        <p:nvSpPr>
          <p:cNvPr id="10245" name="Rectangle 13"/>
          <p:cNvSpPr>
            <a:spLocks noChangeArrowheads="1"/>
          </p:cNvSpPr>
          <p:nvPr/>
        </p:nvSpPr>
        <p:spPr bwMode="auto">
          <a:xfrm>
            <a:off x="733425" y="1493838"/>
            <a:ext cx="2925763" cy="481012"/>
          </a:xfrm>
          <a:prstGeom prst="rect">
            <a:avLst/>
          </a:prstGeom>
          <a:noFill/>
          <a:ln w="28575"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0246" name="Rectangle 14"/>
          <p:cNvSpPr>
            <a:spLocks noChangeArrowheads="1"/>
          </p:cNvSpPr>
          <p:nvPr/>
        </p:nvSpPr>
        <p:spPr bwMode="auto">
          <a:xfrm>
            <a:off x="733425" y="2992438"/>
            <a:ext cx="2925763" cy="481012"/>
          </a:xfrm>
          <a:prstGeom prst="rect">
            <a:avLst/>
          </a:prstGeom>
          <a:noFill/>
          <a:ln w="28575"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0247" name="Rectangle 15"/>
          <p:cNvSpPr>
            <a:spLocks noChangeArrowheads="1"/>
          </p:cNvSpPr>
          <p:nvPr/>
        </p:nvSpPr>
        <p:spPr bwMode="auto">
          <a:xfrm>
            <a:off x="733425" y="4491038"/>
            <a:ext cx="2925763" cy="481012"/>
          </a:xfrm>
          <a:prstGeom prst="rect">
            <a:avLst/>
          </a:prstGeom>
          <a:noFill/>
          <a:ln w="28575"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0248" name="Text Box 16"/>
          <p:cNvSpPr txBox="1">
            <a:spLocks noChangeArrowheads="1"/>
          </p:cNvSpPr>
          <p:nvPr/>
        </p:nvSpPr>
        <p:spPr bwMode="auto">
          <a:xfrm>
            <a:off x="650875" y="1550988"/>
            <a:ext cx="30924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400" b="1"/>
              <a:t>Intake</a:t>
            </a:r>
          </a:p>
        </p:txBody>
      </p:sp>
      <p:sp>
        <p:nvSpPr>
          <p:cNvPr id="10249" name="Text Box 17"/>
          <p:cNvSpPr txBox="1">
            <a:spLocks noChangeArrowheads="1"/>
          </p:cNvSpPr>
          <p:nvPr/>
        </p:nvSpPr>
        <p:spPr bwMode="auto">
          <a:xfrm>
            <a:off x="650875" y="3049588"/>
            <a:ext cx="30924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400" b="1"/>
              <a:t>Adjudication</a:t>
            </a:r>
          </a:p>
        </p:txBody>
      </p:sp>
      <p:sp>
        <p:nvSpPr>
          <p:cNvPr id="10250" name="Text Box 18"/>
          <p:cNvSpPr txBox="1">
            <a:spLocks noChangeArrowheads="1"/>
          </p:cNvSpPr>
          <p:nvPr/>
        </p:nvSpPr>
        <p:spPr bwMode="auto">
          <a:xfrm>
            <a:off x="650875" y="4548188"/>
            <a:ext cx="30924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400" b="1"/>
              <a:t>Payment</a:t>
            </a:r>
          </a:p>
        </p:txBody>
      </p:sp>
      <p:sp>
        <p:nvSpPr>
          <p:cNvPr id="10251" name="Line 19"/>
          <p:cNvSpPr>
            <a:spLocks noChangeShapeType="1"/>
          </p:cNvSpPr>
          <p:nvPr/>
        </p:nvSpPr>
        <p:spPr bwMode="auto">
          <a:xfrm>
            <a:off x="2197100" y="1962150"/>
            <a:ext cx="0" cy="1012825"/>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0252" name="Line 20"/>
          <p:cNvSpPr>
            <a:spLocks noChangeShapeType="1"/>
          </p:cNvSpPr>
          <p:nvPr/>
        </p:nvSpPr>
        <p:spPr bwMode="auto">
          <a:xfrm>
            <a:off x="2197100" y="3482975"/>
            <a:ext cx="0" cy="993775"/>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266" name="Group 2"/>
          <p:cNvGrpSpPr>
            <a:grpSpLocks/>
          </p:cNvGrpSpPr>
          <p:nvPr/>
        </p:nvGrpSpPr>
        <p:grpSpPr bwMode="auto">
          <a:xfrm>
            <a:off x="4335463" y="1955800"/>
            <a:ext cx="2162175" cy="1782763"/>
            <a:chOff x="3332" y="230"/>
            <a:chExt cx="955" cy="789"/>
          </a:xfrm>
        </p:grpSpPr>
        <p:sp>
          <p:nvSpPr>
            <p:cNvPr id="11288" name="AutoShape 3"/>
            <p:cNvSpPr>
              <a:spLocks noChangeArrowheads="1"/>
            </p:cNvSpPr>
            <p:nvPr/>
          </p:nvSpPr>
          <p:spPr bwMode="auto">
            <a:xfrm>
              <a:off x="3332" y="383"/>
              <a:ext cx="955" cy="636"/>
            </a:xfrm>
            <a:prstGeom prst="cube">
              <a:avLst>
                <a:gd name="adj" fmla="val 18921"/>
              </a:avLst>
            </a:prstGeom>
            <a:solidFill>
              <a:srgbClr val="FFFF99"/>
            </a:solidFill>
            <a:ln w="12700">
              <a:solidFill>
                <a:srgbClr val="777777"/>
              </a:solidFill>
              <a:miter lim="800000"/>
              <a:headEnd/>
              <a:tailEnd/>
            </a:ln>
          </p:spPr>
          <p:txBody>
            <a:bodyPr wrap="none" anchor="ctr"/>
            <a:lstStyle/>
            <a:p>
              <a:endParaRPr lang="en-US"/>
            </a:p>
          </p:txBody>
        </p:sp>
        <p:sp>
          <p:nvSpPr>
            <p:cNvPr id="11289" name="Rectangle 4"/>
            <p:cNvSpPr>
              <a:spLocks noChangeArrowheads="1"/>
            </p:cNvSpPr>
            <p:nvPr/>
          </p:nvSpPr>
          <p:spPr bwMode="auto">
            <a:xfrm>
              <a:off x="3609" y="578"/>
              <a:ext cx="275" cy="441"/>
            </a:xfrm>
            <a:prstGeom prst="rect">
              <a:avLst/>
            </a:prstGeom>
            <a:solidFill>
              <a:srgbClr val="CC9900"/>
            </a:solidFill>
            <a:ln w="12700">
              <a:solidFill>
                <a:srgbClr val="777777"/>
              </a:solidFill>
              <a:miter lim="800000"/>
              <a:headEnd/>
              <a:tailEnd/>
            </a:ln>
          </p:spPr>
          <p:txBody>
            <a:bodyPr wrap="none" anchor="ctr"/>
            <a:lstStyle/>
            <a:p>
              <a:endParaRPr lang="en-US"/>
            </a:p>
          </p:txBody>
        </p:sp>
        <p:sp>
          <p:nvSpPr>
            <p:cNvPr id="11290" name="Rectangle 5"/>
            <p:cNvSpPr>
              <a:spLocks noChangeArrowheads="1"/>
            </p:cNvSpPr>
            <p:nvPr/>
          </p:nvSpPr>
          <p:spPr bwMode="auto">
            <a:xfrm>
              <a:off x="3391" y="578"/>
              <a:ext cx="139" cy="206"/>
            </a:xfrm>
            <a:prstGeom prst="rect">
              <a:avLst/>
            </a:prstGeom>
            <a:solidFill>
              <a:srgbClr val="FFFFCC"/>
            </a:solidFill>
            <a:ln w="12700">
              <a:solidFill>
                <a:schemeClr val="bg1"/>
              </a:solidFill>
              <a:miter lim="800000"/>
              <a:headEnd/>
              <a:tailEnd/>
            </a:ln>
          </p:spPr>
          <p:txBody>
            <a:bodyPr wrap="none" anchor="ctr"/>
            <a:lstStyle/>
            <a:p>
              <a:endParaRPr lang="en-US"/>
            </a:p>
          </p:txBody>
        </p:sp>
        <p:sp>
          <p:nvSpPr>
            <p:cNvPr id="11291" name="Rectangle 6"/>
            <p:cNvSpPr>
              <a:spLocks noChangeArrowheads="1"/>
            </p:cNvSpPr>
            <p:nvPr/>
          </p:nvSpPr>
          <p:spPr bwMode="auto">
            <a:xfrm>
              <a:off x="3953" y="578"/>
              <a:ext cx="144" cy="206"/>
            </a:xfrm>
            <a:prstGeom prst="rect">
              <a:avLst/>
            </a:prstGeom>
            <a:solidFill>
              <a:srgbClr val="FFFFCC"/>
            </a:solidFill>
            <a:ln w="12700" algn="ctr">
              <a:solidFill>
                <a:schemeClr val="bg1"/>
              </a:solidFill>
              <a:miter lim="800000"/>
              <a:headEnd/>
              <a:tailEnd/>
            </a:ln>
          </p:spPr>
          <p:txBody>
            <a:bodyPr wrap="none" anchor="ctr"/>
            <a:lstStyle/>
            <a:p>
              <a:endParaRPr lang="en-US"/>
            </a:p>
          </p:txBody>
        </p:sp>
        <p:sp>
          <p:nvSpPr>
            <p:cNvPr id="11292" name="Rectangle 7"/>
            <p:cNvSpPr>
              <a:spLocks noChangeArrowheads="1"/>
            </p:cNvSpPr>
            <p:nvPr/>
          </p:nvSpPr>
          <p:spPr bwMode="auto">
            <a:xfrm>
              <a:off x="3816" y="773"/>
              <a:ext cx="38" cy="91"/>
            </a:xfrm>
            <a:prstGeom prst="rect">
              <a:avLst/>
            </a:prstGeom>
            <a:solidFill>
              <a:schemeClr val="bg1"/>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endParaRPr lang="en-US"/>
            </a:p>
          </p:txBody>
        </p:sp>
        <p:sp>
          <p:nvSpPr>
            <p:cNvPr id="11293" name="Rectangle 8"/>
            <p:cNvSpPr>
              <a:spLocks noChangeArrowheads="1"/>
            </p:cNvSpPr>
            <p:nvPr/>
          </p:nvSpPr>
          <p:spPr bwMode="auto">
            <a:xfrm>
              <a:off x="3429" y="230"/>
              <a:ext cx="683" cy="267"/>
            </a:xfrm>
            <a:prstGeom prst="rect">
              <a:avLst/>
            </a:prstGeom>
            <a:solidFill>
              <a:srgbClr val="CC9900"/>
            </a:solidFill>
            <a:ln w="12700" algn="ctr">
              <a:solidFill>
                <a:srgbClr val="777777"/>
              </a:solidFill>
              <a:miter lim="800000"/>
              <a:headEnd/>
              <a:tailEnd/>
            </a:ln>
          </p:spPr>
          <p:txBody>
            <a:bodyPr wrap="none" anchor="ctr"/>
            <a:lstStyle/>
            <a:p>
              <a:endParaRPr lang="en-US"/>
            </a:p>
          </p:txBody>
        </p:sp>
        <p:sp>
          <p:nvSpPr>
            <p:cNvPr id="11294" name="Line 9"/>
            <p:cNvSpPr>
              <a:spLocks noChangeShapeType="1"/>
            </p:cNvSpPr>
            <p:nvPr/>
          </p:nvSpPr>
          <p:spPr bwMode="auto">
            <a:xfrm>
              <a:off x="4106" y="290"/>
              <a:ext cx="113" cy="121"/>
            </a:xfrm>
            <a:prstGeom prst="line">
              <a:avLst/>
            </a:prstGeom>
            <a:noFill/>
            <a:ln w="12700">
              <a:solidFill>
                <a:srgbClr val="777777"/>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295" name="Line 10"/>
            <p:cNvSpPr>
              <a:spLocks noChangeShapeType="1"/>
            </p:cNvSpPr>
            <p:nvPr/>
          </p:nvSpPr>
          <p:spPr bwMode="auto">
            <a:xfrm>
              <a:off x="4115" y="393"/>
              <a:ext cx="60" cy="62"/>
            </a:xfrm>
            <a:prstGeom prst="line">
              <a:avLst/>
            </a:prstGeom>
            <a:noFill/>
            <a:ln w="12700">
              <a:solidFill>
                <a:srgbClr val="777777"/>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11296" name="Group 11"/>
            <p:cNvGrpSpPr>
              <a:grpSpLocks/>
            </p:cNvGrpSpPr>
            <p:nvPr/>
          </p:nvGrpSpPr>
          <p:grpSpPr bwMode="auto">
            <a:xfrm>
              <a:off x="3459" y="272"/>
              <a:ext cx="607" cy="163"/>
              <a:chOff x="2386" y="998"/>
              <a:chExt cx="529" cy="142"/>
            </a:xfrm>
          </p:grpSpPr>
          <p:sp>
            <p:nvSpPr>
              <p:cNvPr id="11297" name="Line 12"/>
              <p:cNvSpPr>
                <a:spLocks noChangeShapeType="1"/>
              </p:cNvSpPr>
              <p:nvPr/>
            </p:nvSpPr>
            <p:spPr bwMode="invGray">
              <a:xfrm flipH="1">
                <a:off x="2386" y="1002"/>
                <a:ext cx="50" cy="132"/>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298" name="Line 13"/>
              <p:cNvSpPr>
                <a:spLocks noChangeShapeType="1"/>
              </p:cNvSpPr>
              <p:nvPr/>
            </p:nvSpPr>
            <p:spPr bwMode="invGray">
              <a:xfrm>
                <a:off x="2444" y="1002"/>
                <a:ext cx="50" cy="132"/>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299" name="Line 14"/>
              <p:cNvSpPr>
                <a:spLocks noChangeShapeType="1"/>
              </p:cNvSpPr>
              <p:nvPr/>
            </p:nvSpPr>
            <p:spPr bwMode="invGray">
              <a:xfrm>
                <a:off x="2404" y="1084"/>
                <a:ext cx="74"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300" name="Line 15"/>
              <p:cNvSpPr>
                <a:spLocks noChangeShapeType="1"/>
              </p:cNvSpPr>
              <p:nvPr/>
            </p:nvSpPr>
            <p:spPr bwMode="invGray">
              <a:xfrm>
                <a:off x="2430" y="1006"/>
                <a:ext cx="18"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301" name="Line 16"/>
              <p:cNvSpPr>
                <a:spLocks noChangeShapeType="1"/>
              </p:cNvSpPr>
              <p:nvPr/>
            </p:nvSpPr>
            <p:spPr bwMode="invGray">
              <a:xfrm>
                <a:off x="2825" y="998"/>
                <a:ext cx="0" cy="14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302" name="Line 17"/>
              <p:cNvSpPr>
                <a:spLocks noChangeShapeType="1"/>
              </p:cNvSpPr>
              <p:nvPr/>
            </p:nvSpPr>
            <p:spPr bwMode="invGray">
              <a:xfrm>
                <a:off x="2822" y="1007"/>
                <a:ext cx="93"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303" name="Line 18"/>
              <p:cNvSpPr>
                <a:spLocks noChangeShapeType="1"/>
              </p:cNvSpPr>
              <p:nvPr/>
            </p:nvSpPr>
            <p:spPr bwMode="invGray">
              <a:xfrm>
                <a:off x="2822" y="1129"/>
                <a:ext cx="93"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304" name="Line 19"/>
              <p:cNvSpPr>
                <a:spLocks noChangeShapeType="1"/>
              </p:cNvSpPr>
              <p:nvPr/>
            </p:nvSpPr>
            <p:spPr bwMode="invGray">
              <a:xfrm>
                <a:off x="2822" y="1065"/>
                <a:ext cx="88"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305" name="Line 20"/>
              <p:cNvSpPr>
                <a:spLocks noChangeShapeType="1"/>
              </p:cNvSpPr>
              <p:nvPr/>
            </p:nvSpPr>
            <p:spPr bwMode="invGray">
              <a:xfrm>
                <a:off x="2674" y="1000"/>
                <a:ext cx="45" cy="138"/>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306" name="Line 21"/>
              <p:cNvSpPr>
                <a:spLocks noChangeShapeType="1"/>
              </p:cNvSpPr>
              <p:nvPr/>
            </p:nvSpPr>
            <p:spPr bwMode="invGray">
              <a:xfrm flipH="1">
                <a:off x="2721" y="1002"/>
                <a:ext cx="45" cy="138"/>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307" name="Line 22"/>
              <p:cNvSpPr>
                <a:spLocks noChangeShapeType="1"/>
              </p:cNvSpPr>
              <p:nvPr/>
            </p:nvSpPr>
            <p:spPr bwMode="invGray">
              <a:xfrm>
                <a:off x="2665" y="1000"/>
                <a:ext cx="0" cy="138"/>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308" name="Line 23"/>
              <p:cNvSpPr>
                <a:spLocks noChangeShapeType="1"/>
              </p:cNvSpPr>
              <p:nvPr/>
            </p:nvSpPr>
            <p:spPr bwMode="invGray">
              <a:xfrm>
                <a:off x="2776" y="1000"/>
                <a:ext cx="0" cy="138"/>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309" name="Freeform 24"/>
              <p:cNvSpPr>
                <a:spLocks/>
              </p:cNvSpPr>
              <p:nvPr/>
            </p:nvSpPr>
            <p:spPr bwMode="invGray">
              <a:xfrm>
                <a:off x="2520" y="1004"/>
                <a:ext cx="99" cy="67"/>
              </a:xfrm>
              <a:custGeom>
                <a:avLst/>
                <a:gdLst>
                  <a:gd name="T0" fmla="*/ 99 w 99"/>
                  <a:gd name="T1" fmla="*/ 33 h 67"/>
                  <a:gd name="T2" fmla="*/ 93 w 99"/>
                  <a:gd name="T3" fmla="*/ 18 h 67"/>
                  <a:gd name="T4" fmla="*/ 80 w 99"/>
                  <a:gd name="T5" fmla="*/ 7 h 67"/>
                  <a:gd name="T6" fmla="*/ 62 w 99"/>
                  <a:gd name="T7" fmla="*/ 1 h 67"/>
                  <a:gd name="T8" fmla="*/ 44 w 99"/>
                  <a:gd name="T9" fmla="*/ 3 h 67"/>
                  <a:gd name="T10" fmla="*/ 29 w 99"/>
                  <a:gd name="T11" fmla="*/ 7 h 67"/>
                  <a:gd name="T12" fmla="*/ 15 w 99"/>
                  <a:gd name="T13" fmla="*/ 18 h 67"/>
                  <a:gd name="T14" fmla="*/ 3 w 99"/>
                  <a:gd name="T15" fmla="*/ 45 h 67"/>
                  <a:gd name="T16" fmla="*/ 0 w 99"/>
                  <a:gd name="T17" fmla="*/ 67 h 6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99"/>
                  <a:gd name="T28" fmla="*/ 0 h 67"/>
                  <a:gd name="T29" fmla="*/ 99 w 99"/>
                  <a:gd name="T30" fmla="*/ 67 h 6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99" h="67">
                    <a:moveTo>
                      <a:pt x="99" y="33"/>
                    </a:moveTo>
                    <a:cubicBezTo>
                      <a:pt x="97" y="27"/>
                      <a:pt x="96" y="22"/>
                      <a:pt x="93" y="18"/>
                    </a:cubicBezTo>
                    <a:cubicBezTo>
                      <a:pt x="90" y="14"/>
                      <a:pt x="85" y="10"/>
                      <a:pt x="80" y="7"/>
                    </a:cubicBezTo>
                    <a:cubicBezTo>
                      <a:pt x="75" y="4"/>
                      <a:pt x="68" y="2"/>
                      <a:pt x="62" y="1"/>
                    </a:cubicBezTo>
                    <a:cubicBezTo>
                      <a:pt x="56" y="0"/>
                      <a:pt x="49" y="2"/>
                      <a:pt x="44" y="3"/>
                    </a:cubicBezTo>
                    <a:cubicBezTo>
                      <a:pt x="39" y="4"/>
                      <a:pt x="34" y="5"/>
                      <a:pt x="29" y="7"/>
                    </a:cubicBezTo>
                    <a:cubicBezTo>
                      <a:pt x="24" y="9"/>
                      <a:pt x="19" y="12"/>
                      <a:pt x="15" y="18"/>
                    </a:cubicBezTo>
                    <a:cubicBezTo>
                      <a:pt x="11" y="24"/>
                      <a:pt x="5" y="37"/>
                      <a:pt x="3" y="45"/>
                    </a:cubicBezTo>
                    <a:cubicBezTo>
                      <a:pt x="1" y="53"/>
                      <a:pt x="0" y="62"/>
                      <a:pt x="0" y="67"/>
                    </a:cubicBez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1310" name="Freeform 25"/>
              <p:cNvSpPr>
                <a:spLocks/>
              </p:cNvSpPr>
              <p:nvPr/>
            </p:nvSpPr>
            <p:spPr bwMode="invGray">
              <a:xfrm flipV="1">
                <a:off x="2521" y="1066"/>
                <a:ext cx="99" cy="67"/>
              </a:xfrm>
              <a:custGeom>
                <a:avLst/>
                <a:gdLst>
                  <a:gd name="T0" fmla="*/ 99 w 99"/>
                  <a:gd name="T1" fmla="*/ 33 h 67"/>
                  <a:gd name="T2" fmla="*/ 93 w 99"/>
                  <a:gd name="T3" fmla="*/ 18 h 67"/>
                  <a:gd name="T4" fmla="*/ 80 w 99"/>
                  <a:gd name="T5" fmla="*/ 7 h 67"/>
                  <a:gd name="T6" fmla="*/ 62 w 99"/>
                  <a:gd name="T7" fmla="*/ 1 h 67"/>
                  <a:gd name="T8" fmla="*/ 44 w 99"/>
                  <a:gd name="T9" fmla="*/ 3 h 67"/>
                  <a:gd name="T10" fmla="*/ 29 w 99"/>
                  <a:gd name="T11" fmla="*/ 7 h 67"/>
                  <a:gd name="T12" fmla="*/ 15 w 99"/>
                  <a:gd name="T13" fmla="*/ 18 h 67"/>
                  <a:gd name="T14" fmla="*/ 3 w 99"/>
                  <a:gd name="T15" fmla="*/ 45 h 67"/>
                  <a:gd name="T16" fmla="*/ 0 w 99"/>
                  <a:gd name="T17" fmla="*/ 67 h 6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99"/>
                  <a:gd name="T28" fmla="*/ 0 h 67"/>
                  <a:gd name="T29" fmla="*/ 99 w 99"/>
                  <a:gd name="T30" fmla="*/ 67 h 6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99" h="67">
                    <a:moveTo>
                      <a:pt x="99" y="33"/>
                    </a:moveTo>
                    <a:cubicBezTo>
                      <a:pt x="97" y="27"/>
                      <a:pt x="96" y="22"/>
                      <a:pt x="93" y="18"/>
                    </a:cubicBezTo>
                    <a:cubicBezTo>
                      <a:pt x="90" y="14"/>
                      <a:pt x="85" y="10"/>
                      <a:pt x="80" y="7"/>
                    </a:cubicBezTo>
                    <a:cubicBezTo>
                      <a:pt x="75" y="4"/>
                      <a:pt x="68" y="2"/>
                      <a:pt x="62" y="1"/>
                    </a:cubicBezTo>
                    <a:cubicBezTo>
                      <a:pt x="56" y="0"/>
                      <a:pt x="49" y="2"/>
                      <a:pt x="44" y="3"/>
                    </a:cubicBezTo>
                    <a:cubicBezTo>
                      <a:pt x="39" y="4"/>
                      <a:pt x="34" y="5"/>
                      <a:pt x="29" y="7"/>
                    </a:cubicBezTo>
                    <a:cubicBezTo>
                      <a:pt x="24" y="9"/>
                      <a:pt x="19" y="12"/>
                      <a:pt x="15" y="18"/>
                    </a:cubicBezTo>
                    <a:cubicBezTo>
                      <a:pt x="11" y="24"/>
                      <a:pt x="5" y="37"/>
                      <a:pt x="3" y="45"/>
                    </a:cubicBezTo>
                    <a:cubicBezTo>
                      <a:pt x="1" y="53"/>
                      <a:pt x="0" y="62"/>
                      <a:pt x="0" y="67"/>
                    </a:cubicBez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grpSp>
      <p:sp>
        <p:nvSpPr>
          <p:cNvPr id="11267" name="Rectangle 26"/>
          <p:cNvSpPr>
            <a:spLocks noGrp="1" noChangeArrowheads="1"/>
          </p:cNvSpPr>
          <p:nvPr>
            <p:ph type="title"/>
          </p:nvPr>
        </p:nvSpPr>
        <p:spPr/>
        <p:txBody>
          <a:bodyPr/>
          <a:lstStyle/>
          <a:p>
            <a:r>
              <a:rPr lang="en-US" smtClean="0"/>
              <a:t>Phase 4: Recovery</a:t>
            </a:r>
          </a:p>
        </p:txBody>
      </p:sp>
      <p:pic>
        <p:nvPicPr>
          <p:cNvPr id="11268" name="Picture 27" descr="779px-Scrap_yard_22l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953125" y="4375150"/>
            <a:ext cx="3000375" cy="2312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69" name="Picture 28" descr="automobile_crash_Honda_95870_l"/>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083425" y="2133600"/>
            <a:ext cx="1881188" cy="1254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1270" name="Group 29"/>
          <p:cNvGrpSpPr>
            <a:grpSpLocks/>
          </p:cNvGrpSpPr>
          <p:nvPr/>
        </p:nvGrpSpPr>
        <p:grpSpPr bwMode="auto">
          <a:xfrm>
            <a:off x="4171950" y="5219700"/>
            <a:ext cx="1216025" cy="846138"/>
            <a:chOff x="3153" y="1049"/>
            <a:chExt cx="752" cy="523"/>
          </a:xfrm>
        </p:grpSpPr>
        <p:sp>
          <p:nvSpPr>
            <p:cNvPr id="11286" name="Rectangle 30"/>
            <p:cNvSpPr>
              <a:spLocks noChangeArrowheads="1"/>
            </p:cNvSpPr>
            <p:nvPr/>
          </p:nvSpPr>
          <p:spPr bwMode="auto">
            <a:xfrm>
              <a:off x="3153" y="1055"/>
              <a:ext cx="752" cy="517"/>
            </a:xfrm>
            <a:prstGeom prst="rect">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pic>
          <p:nvPicPr>
            <p:cNvPr id="11287" name="Picture 31" descr="BS01887_"/>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352" y="1049"/>
              <a:ext cx="347" cy="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1271" name="Line 32"/>
          <p:cNvSpPr>
            <a:spLocks noChangeShapeType="1"/>
          </p:cNvSpPr>
          <p:nvPr/>
        </p:nvSpPr>
        <p:spPr bwMode="auto">
          <a:xfrm>
            <a:off x="6367463" y="2693988"/>
            <a:ext cx="1379537"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1272" name="Line 33"/>
          <p:cNvSpPr>
            <a:spLocks noChangeShapeType="1"/>
          </p:cNvSpPr>
          <p:nvPr/>
        </p:nvSpPr>
        <p:spPr bwMode="auto">
          <a:xfrm>
            <a:off x="7729538" y="2676525"/>
            <a:ext cx="0" cy="1728788"/>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1273" name="Line 34"/>
          <p:cNvSpPr>
            <a:spLocks noChangeShapeType="1"/>
          </p:cNvSpPr>
          <p:nvPr/>
        </p:nvSpPr>
        <p:spPr bwMode="auto">
          <a:xfrm flipH="1">
            <a:off x="4787900" y="5619750"/>
            <a:ext cx="1181100"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1274" name="Line 35"/>
          <p:cNvSpPr>
            <a:spLocks noChangeShapeType="1"/>
          </p:cNvSpPr>
          <p:nvPr/>
        </p:nvSpPr>
        <p:spPr bwMode="auto">
          <a:xfrm flipV="1">
            <a:off x="4787900" y="3757613"/>
            <a:ext cx="0" cy="1862137"/>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1275" name="Rectangle 36"/>
          <p:cNvSpPr>
            <a:spLocks noChangeArrowheads="1"/>
          </p:cNvSpPr>
          <p:nvPr/>
        </p:nvSpPr>
        <p:spPr bwMode="auto">
          <a:xfrm>
            <a:off x="733425" y="1493838"/>
            <a:ext cx="2925763" cy="481012"/>
          </a:xfrm>
          <a:prstGeom prst="rect">
            <a:avLst/>
          </a:prstGeom>
          <a:noFill/>
          <a:ln w="28575"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1276" name="Rectangle 37"/>
          <p:cNvSpPr>
            <a:spLocks noChangeArrowheads="1"/>
          </p:cNvSpPr>
          <p:nvPr/>
        </p:nvSpPr>
        <p:spPr bwMode="auto">
          <a:xfrm>
            <a:off x="733425" y="2992438"/>
            <a:ext cx="2925763" cy="481012"/>
          </a:xfrm>
          <a:prstGeom prst="rect">
            <a:avLst/>
          </a:prstGeom>
          <a:noFill/>
          <a:ln w="28575"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1277" name="Rectangle 38"/>
          <p:cNvSpPr>
            <a:spLocks noChangeArrowheads="1"/>
          </p:cNvSpPr>
          <p:nvPr/>
        </p:nvSpPr>
        <p:spPr bwMode="auto">
          <a:xfrm>
            <a:off x="733425" y="4491038"/>
            <a:ext cx="2925763" cy="481012"/>
          </a:xfrm>
          <a:prstGeom prst="rect">
            <a:avLst/>
          </a:prstGeom>
          <a:noFill/>
          <a:ln w="28575"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1278" name="Rectangle 39"/>
          <p:cNvSpPr>
            <a:spLocks noChangeArrowheads="1"/>
          </p:cNvSpPr>
          <p:nvPr/>
        </p:nvSpPr>
        <p:spPr bwMode="auto">
          <a:xfrm>
            <a:off x="733425" y="5989638"/>
            <a:ext cx="2925763" cy="481012"/>
          </a:xfrm>
          <a:prstGeom prst="rect">
            <a:avLst/>
          </a:prstGeom>
          <a:noFill/>
          <a:ln w="28575"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1279" name="Text Box 40"/>
          <p:cNvSpPr txBox="1">
            <a:spLocks noChangeArrowheads="1"/>
          </p:cNvSpPr>
          <p:nvPr/>
        </p:nvSpPr>
        <p:spPr bwMode="auto">
          <a:xfrm>
            <a:off x="650875" y="1550988"/>
            <a:ext cx="30924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400" b="1"/>
              <a:t>Intake</a:t>
            </a:r>
          </a:p>
        </p:txBody>
      </p:sp>
      <p:sp>
        <p:nvSpPr>
          <p:cNvPr id="11280" name="Text Box 41"/>
          <p:cNvSpPr txBox="1">
            <a:spLocks noChangeArrowheads="1"/>
          </p:cNvSpPr>
          <p:nvPr/>
        </p:nvSpPr>
        <p:spPr bwMode="auto">
          <a:xfrm>
            <a:off x="650875" y="3049588"/>
            <a:ext cx="30924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400" b="1"/>
              <a:t>Adjudication</a:t>
            </a:r>
          </a:p>
        </p:txBody>
      </p:sp>
      <p:sp>
        <p:nvSpPr>
          <p:cNvPr id="11281" name="Text Box 42"/>
          <p:cNvSpPr txBox="1">
            <a:spLocks noChangeArrowheads="1"/>
          </p:cNvSpPr>
          <p:nvPr/>
        </p:nvSpPr>
        <p:spPr bwMode="auto">
          <a:xfrm>
            <a:off x="650875" y="4548188"/>
            <a:ext cx="30924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400" b="1"/>
              <a:t>Payment</a:t>
            </a:r>
          </a:p>
        </p:txBody>
      </p:sp>
      <p:sp>
        <p:nvSpPr>
          <p:cNvPr id="11282" name="Text Box 43"/>
          <p:cNvSpPr txBox="1">
            <a:spLocks noChangeArrowheads="1"/>
          </p:cNvSpPr>
          <p:nvPr/>
        </p:nvSpPr>
        <p:spPr bwMode="auto">
          <a:xfrm>
            <a:off x="650875" y="6046788"/>
            <a:ext cx="30924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400" b="1"/>
              <a:t>Recovery</a:t>
            </a:r>
          </a:p>
        </p:txBody>
      </p:sp>
      <p:sp>
        <p:nvSpPr>
          <p:cNvPr id="11283" name="Line 44"/>
          <p:cNvSpPr>
            <a:spLocks noChangeShapeType="1"/>
          </p:cNvSpPr>
          <p:nvPr/>
        </p:nvSpPr>
        <p:spPr bwMode="auto">
          <a:xfrm>
            <a:off x="2197100" y="1962150"/>
            <a:ext cx="0" cy="1012825"/>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1284" name="Line 45"/>
          <p:cNvSpPr>
            <a:spLocks noChangeShapeType="1"/>
          </p:cNvSpPr>
          <p:nvPr/>
        </p:nvSpPr>
        <p:spPr bwMode="auto">
          <a:xfrm>
            <a:off x="2197100" y="3482975"/>
            <a:ext cx="0" cy="993775"/>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1285" name="Line 46"/>
          <p:cNvSpPr>
            <a:spLocks noChangeShapeType="1"/>
          </p:cNvSpPr>
          <p:nvPr/>
        </p:nvSpPr>
        <p:spPr bwMode="auto">
          <a:xfrm>
            <a:off x="2197100" y="4983163"/>
            <a:ext cx="0" cy="993775"/>
          </a:xfrm>
          <a:prstGeom prst="line">
            <a:avLst/>
          </a:prstGeom>
          <a:noFill/>
          <a:ln w="28575">
            <a:solidFill>
              <a:schemeClr val="bg1"/>
            </a:solidFill>
            <a:prstDash val="sysDot"/>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smtClean="0"/>
              <a:t>Litigation</a:t>
            </a:r>
          </a:p>
        </p:txBody>
      </p:sp>
      <p:grpSp>
        <p:nvGrpSpPr>
          <p:cNvPr id="12291" name="Group 3"/>
          <p:cNvGrpSpPr>
            <a:grpSpLocks/>
          </p:cNvGrpSpPr>
          <p:nvPr/>
        </p:nvGrpSpPr>
        <p:grpSpPr bwMode="auto">
          <a:xfrm>
            <a:off x="3841750" y="908050"/>
            <a:ext cx="1495425" cy="481013"/>
            <a:chOff x="1572" y="1579"/>
            <a:chExt cx="942" cy="303"/>
          </a:xfrm>
        </p:grpSpPr>
        <p:sp>
          <p:nvSpPr>
            <p:cNvPr id="12319" name="Text Box 4"/>
            <p:cNvSpPr txBox="1">
              <a:spLocks noChangeArrowheads="1"/>
            </p:cNvSpPr>
            <p:nvPr/>
          </p:nvSpPr>
          <p:spPr bwMode="auto">
            <a:xfrm>
              <a:off x="1608" y="1615"/>
              <a:ext cx="870"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400" b="1"/>
                <a:t>Litigation</a:t>
              </a:r>
            </a:p>
          </p:txBody>
        </p:sp>
        <p:sp>
          <p:nvSpPr>
            <p:cNvPr id="12320" name="Rectangle 5"/>
            <p:cNvSpPr>
              <a:spLocks noChangeArrowheads="1"/>
            </p:cNvSpPr>
            <p:nvPr/>
          </p:nvSpPr>
          <p:spPr bwMode="auto">
            <a:xfrm>
              <a:off x="1572" y="1579"/>
              <a:ext cx="942" cy="303"/>
            </a:xfrm>
            <a:prstGeom prst="rect">
              <a:avLst/>
            </a:prstGeom>
            <a:noFill/>
            <a:ln w="28575"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grpSp>
      <p:pic>
        <p:nvPicPr>
          <p:cNvPr id="12292" name="Picture 6" descr="automobile_crash_Honda_95870_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30838" y="3259138"/>
            <a:ext cx="3665537" cy="2441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3" name="Line 7"/>
          <p:cNvSpPr>
            <a:spLocks noChangeShapeType="1"/>
          </p:cNvSpPr>
          <p:nvPr/>
        </p:nvSpPr>
        <p:spPr bwMode="auto">
          <a:xfrm>
            <a:off x="4556125" y="6035675"/>
            <a:ext cx="0" cy="447675"/>
          </a:xfrm>
          <a:prstGeom prst="line">
            <a:avLst/>
          </a:prstGeom>
          <a:noFill/>
          <a:ln w="28575">
            <a:solidFill>
              <a:schemeClr val="bg1"/>
            </a:solidFill>
            <a:prstDash val="sysDot"/>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2294" name="Line 8"/>
          <p:cNvSpPr>
            <a:spLocks noChangeShapeType="1"/>
          </p:cNvSpPr>
          <p:nvPr/>
        </p:nvSpPr>
        <p:spPr bwMode="auto">
          <a:xfrm>
            <a:off x="4556125" y="2393950"/>
            <a:ext cx="0" cy="333375"/>
          </a:xfrm>
          <a:prstGeom prst="line">
            <a:avLst/>
          </a:prstGeom>
          <a:noFill/>
          <a:ln w="28575">
            <a:solidFill>
              <a:schemeClr val="bg1"/>
            </a:solidFill>
            <a:prstDash val="sysDot"/>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2295" name="Line 9"/>
          <p:cNvSpPr>
            <a:spLocks noChangeShapeType="1"/>
          </p:cNvSpPr>
          <p:nvPr/>
        </p:nvSpPr>
        <p:spPr bwMode="auto">
          <a:xfrm>
            <a:off x="4556125" y="3740150"/>
            <a:ext cx="0" cy="698500"/>
          </a:xfrm>
          <a:prstGeom prst="line">
            <a:avLst/>
          </a:prstGeom>
          <a:noFill/>
          <a:ln w="28575">
            <a:solidFill>
              <a:schemeClr val="bg1"/>
            </a:solidFill>
            <a:prstDash val="sysDot"/>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2296" name="Line 10"/>
          <p:cNvSpPr>
            <a:spLocks noChangeShapeType="1"/>
          </p:cNvSpPr>
          <p:nvPr/>
        </p:nvSpPr>
        <p:spPr bwMode="auto">
          <a:xfrm>
            <a:off x="4556125" y="1778000"/>
            <a:ext cx="0" cy="200025"/>
          </a:xfrm>
          <a:prstGeom prst="line">
            <a:avLst/>
          </a:prstGeom>
          <a:noFill/>
          <a:ln w="28575">
            <a:solidFill>
              <a:schemeClr val="bg1"/>
            </a:solidFill>
            <a:prstDash val="sysDot"/>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nvGrpSpPr>
          <p:cNvPr id="12297" name="Group 11"/>
          <p:cNvGrpSpPr>
            <a:grpSpLocks/>
          </p:cNvGrpSpPr>
          <p:nvPr/>
        </p:nvGrpSpPr>
        <p:grpSpPr bwMode="auto">
          <a:xfrm>
            <a:off x="6659563" y="2305050"/>
            <a:ext cx="1123950" cy="1130300"/>
            <a:chOff x="4932" y="501"/>
            <a:chExt cx="708" cy="712"/>
          </a:xfrm>
        </p:grpSpPr>
        <p:sp>
          <p:nvSpPr>
            <p:cNvPr id="12309" name="Freeform 12"/>
            <p:cNvSpPr>
              <a:spLocks/>
            </p:cNvSpPr>
            <p:nvPr/>
          </p:nvSpPr>
          <p:spPr bwMode="auto">
            <a:xfrm>
              <a:off x="4932" y="501"/>
              <a:ext cx="708" cy="703"/>
            </a:xfrm>
            <a:custGeom>
              <a:avLst/>
              <a:gdLst>
                <a:gd name="T0" fmla="*/ 61 w 1542"/>
                <a:gd name="T1" fmla="*/ 68 h 1531"/>
                <a:gd name="T2" fmla="*/ 62 w 1542"/>
                <a:gd name="T3" fmla="*/ 68 h 1531"/>
                <a:gd name="T4" fmla="*/ 64 w 1542"/>
                <a:gd name="T5" fmla="*/ 67 h 1531"/>
                <a:gd name="T6" fmla="*/ 65 w 1542"/>
                <a:gd name="T7" fmla="*/ 67 h 1531"/>
                <a:gd name="T8" fmla="*/ 67 w 1542"/>
                <a:gd name="T9" fmla="*/ 66 h 1531"/>
                <a:gd name="T10" fmla="*/ 67 w 1542"/>
                <a:gd name="T11" fmla="*/ 65 h 1531"/>
                <a:gd name="T12" fmla="*/ 68 w 1542"/>
                <a:gd name="T13" fmla="*/ 63 h 1531"/>
                <a:gd name="T14" fmla="*/ 68 w 1542"/>
                <a:gd name="T15" fmla="*/ 62 h 1531"/>
                <a:gd name="T16" fmla="*/ 68 w 1542"/>
                <a:gd name="T17" fmla="*/ 60 h 1531"/>
                <a:gd name="T18" fmla="*/ 68 w 1542"/>
                <a:gd name="T19" fmla="*/ 8 h 1531"/>
                <a:gd name="T20" fmla="*/ 68 w 1542"/>
                <a:gd name="T21" fmla="*/ 6 h 1531"/>
                <a:gd name="T22" fmla="*/ 68 w 1542"/>
                <a:gd name="T23" fmla="*/ 5 h 1531"/>
                <a:gd name="T24" fmla="*/ 67 w 1542"/>
                <a:gd name="T25" fmla="*/ 4 h 1531"/>
                <a:gd name="T26" fmla="*/ 67 w 1542"/>
                <a:gd name="T27" fmla="*/ 2 h 1531"/>
                <a:gd name="T28" fmla="*/ 65 w 1542"/>
                <a:gd name="T29" fmla="*/ 1 h 1531"/>
                <a:gd name="T30" fmla="*/ 64 w 1542"/>
                <a:gd name="T31" fmla="*/ 0 h 1531"/>
                <a:gd name="T32" fmla="*/ 62 w 1542"/>
                <a:gd name="T33" fmla="*/ 0 h 1531"/>
                <a:gd name="T34" fmla="*/ 61 w 1542"/>
                <a:gd name="T35" fmla="*/ 0 h 1531"/>
                <a:gd name="T36" fmla="*/ 8 w 1542"/>
                <a:gd name="T37" fmla="*/ 0 h 1531"/>
                <a:gd name="T38" fmla="*/ 6 w 1542"/>
                <a:gd name="T39" fmla="*/ 0 h 1531"/>
                <a:gd name="T40" fmla="*/ 5 w 1542"/>
                <a:gd name="T41" fmla="*/ 0 h 1531"/>
                <a:gd name="T42" fmla="*/ 3 w 1542"/>
                <a:gd name="T43" fmla="*/ 1 h 1531"/>
                <a:gd name="T44" fmla="*/ 2 w 1542"/>
                <a:gd name="T45" fmla="*/ 2 h 1531"/>
                <a:gd name="T46" fmla="*/ 1 w 1542"/>
                <a:gd name="T47" fmla="*/ 4 h 1531"/>
                <a:gd name="T48" fmla="*/ 0 w 1542"/>
                <a:gd name="T49" fmla="*/ 5 h 1531"/>
                <a:gd name="T50" fmla="*/ 0 w 1542"/>
                <a:gd name="T51" fmla="*/ 6 h 1531"/>
                <a:gd name="T52" fmla="*/ 0 w 1542"/>
                <a:gd name="T53" fmla="*/ 8 h 1531"/>
                <a:gd name="T54" fmla="*/ 0 w 1542"/>
                <a:gd name="T55" fmla="*/ 60 h 1531"/>
                <a:gd name="T56" fmla="*/ 0 w 1542"/>
                <a:gd name="T57" fmla="*/ 62 h 1531"/>
                <a:gd name="T58" fmla="*/ 0 w 1542"/>
                <a:gd name="T59" fmla="*/ 63 h 1531"/>
                <a:gd name="T60" fmla="*/ 1 w 1542"/>
                <a:gd name="T61" fmla="*/ 65 h 1531"/>
                <a:gd name="T62" fmla="*/ 2 w 1542"/>
                <a:gd name="T63" fmla="*/ 66 h 1531"/>
                <a:gd name="T64" fmla="*/ 3 w 1542"/>
                <a:gd name="T65" fmla="*/ 67 h 1531"/>
                <a:gd name="T66" fmla="*/ 5 w 1542"/>
                <a:gd name="T67" fmla="*/ 67 h 1531"/>
                <a:gd name="T68" fmla="*/ 6 w 1542"/>
                <a:gd name="T69" fmla="*/ 68 h 1531"/>
                <a:gd name="T70" fmla="*/ 8 w 1542"/>
                <a:gd name="T71" fmla="*/ 68 h 1531"/>
                <a:gd name="T72" fmla="*/ 61 w 1542"/>
                <a:gd name="T73" fmla="*/ 68 h 1531"/>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542"/>
                <a:gd name="T112" fmla="*/ 0 h 1531"/>
                <a:gd name="T113" fmla="*/ 1542 w 1542"/>
                <a:gd name="T114" fmla="*/ 1531 h 1531"/>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542" h="1531">
                  <a:moveTo>
                    <a:pt x="1367" y="1531"/>
                  </a:moveTo>
                  <a:lnTo>
                    <a:pt x="1401" y="1527"/>
                  </a:lnTo>
                  <a:lnTo>
                    <a:pt x="1436" y="1517"/>
                  </a:lnTo>
                  <a:lnTo>
                    <a:pt x="1465" y="1500"/>
                  </a:lnTo>
                  <a:lnTo>
                    <a:pt x="1491" y="1479"/>
                  </a:lnTo>
                  <a:lnTo>
                    <a:pt x="1511" y="1454"/>
                  </a:lnTo>
                  <a:lnTo>
                    <a:pt x="1528" y="1424"/>
                  </a:lnTo>
                  <a:lnTo>
                    <a:pt x="1539" y="1390"/>
                  </a:lnTo>
                  <a:lnTo>
                    <a:pt x="1542" y="1356"/>
                  </a:lnTo>
                  <a:lnTo>
                    <a:pt x="1542" y="175"/>
                  </a:lnTo>
                  <a:lnTo>
                    <a:pt x="1539" y="141"/>
                  </a:lnTo>
                  <a:lnTo>
                    <a:pt x="1528" y="107"/>
                  </a:lnTo>
                  <a:lnTo>
                    <a:pt x="1511" y="78"/>
                  </a:lnTo>
                  <a:lnTo>
                    <a:pt x="1491" y="52"/>
                  </a:lnTo>
                  <a:lnTo>
                    <a:pt x="1465" y="31"/>
                  </a:lnTo>
                  <a:lnTo>
                    <a:pt x="1436" y="14"/>
                  </a:lnTo>
                  <a:lnTo>
                    <a:pt x="1401" y="4"/>
                  </a:lnTo>
                  <a:lnTo>
                    <a:pt x="1367" y="0"/>
                  </a:lnTo>
                  <a:lnTo>
                    <a:pt x="175" y="0"/>
                  </a:lnTo>
                  <a:lnTo>
                    <a:pt x="141" y="4"/>
                  </a:lnTo>
                  <a:lnTo>
                    <a:pt x="106" y="14"/>
                  </a:lnTo>
                  <a:lnTo>
                    <a:pt x="77" y="31"/>
                  </a:lnTo>
                  <a:lnTo>
                    <a:pt x="51" y="52"/>
                  </a:lnTo>
                  <a:lnTo>
                    <a:pt x="31" y="78"/>
                  </a:lnTo>
                  <a:lnTo>
                    <a:pt x="14" y="107"/>
                  </a:lnTo>
                  <a:lnTo>
                    <a:pt x="3" y="141"/>
                  </a:lnTo>
                  <a:lnTo>
                    <a:pt x="0" y="175"/>
                  </a:lnTo>
                  <a:lnTo>
                    <a:pt x="0" y="1356"/>
                  </a:lnTo>
                  <a:lnTo>
                    <a:pt x="3" y="1390"/>
                  </a:lnTo>
                  <a:lnTo>
                    <a:pt x="14" y="1424"/>
                  </a:lnTo>
                  <a:lnTo>
                    <a:pt x="31" y="1454"/>
                  </a:lnTo>
                  <a:lnTo>
                    <a:pt x="51" y="1479"/>
                  </a:lnTo>
                  <a:lnTo>
                    <a:pt x="77" y="1500"/>
                  </a:lnTo>
                  <a:lnTo>
                    <a:pt x="106" y="1517"/>
                  </a:lnTo>
                  <a:lnTo>
                    <a:pt x="141" y="1527"/>
                  </a:lnTo>
                  <a:lnTo>
                    <a:pt x="175" y="1531"/>
                  </a:lnTo>
                  <a:lnTo>
                    <a:pt x="1367" y="1531"/>
                  </a:lnTo>
                  <a:close/>
                </a:path>
              </a:pathLst>
            </a:custGeom>
            <a:solidFill>
              <a:srgbClr val="FF9B9E"/>
            </a:solidFill>
            <a:ln w="9525">
              <a:solidFill>
                <a:schemeClr val="bg1"/>
              </a:solidFill>
              <a:round/>
              <a:headEnd/>
              <a:tailEnd/>
            </a:ln>
          </p:spPr>
          <p:txBody>
            <a:bodyPr/>
            <a:lstStyle/>
            <a:p>
              <a:endParaRPr lang="en-US"/>
            </a:p>
          </p:txBody>
        </p:sp>
        <p:sp>
          <p:nvSpPr>
            <p:cNvPr id="12310" name="Freeform 13"/>
            <p:cNvSpPr>
              <a:spLocks/>
            </p:cNvSpPr>
            <p:nvPr/>
          </p:nvSpPr>
          <p:spPr bwMode="auto">
            <a:xfrm>
              <a:off x="5225" y="594"/>
              <a:ext cx="249" cy="123"/>
            </a:xfrm>
            <a:custGeom>
              <a:avLst/>
              <a:gdLst>
                <a:gd name="T0" fmla="*/ 21 w 542"/>
                <a:gd name="T1" fmla="*/ 12 h 269"/>
                <a:gd name="T2" fmla="*/ 21 w 542"/>
                <a:gd name="T3" fmla="*/ 12 h 269"/>
                <a:gd name="T4" fmla="*/ 22 w 542"/>
                <a:gd name="T5" fmla="*/ 12 h 269"/>
                <a:gd name="T6" fmla="*/ 23 w 542"/>
                <a:gd name="T7" fmla="*/ 12 h 269"/>
                <a:gd name="T8" fmla="*/ 23 w 542"/>
                <a:gd name="T9" fmla="*/ 11 h 269"/>
                <a:gd name="T10" fmla="*/ 23 w 542"/>
                <a:gd name="T11" fmla="*/ 11 h 269"/>
                <a:gd name="T12" fmla="*/ 23 w 542"/>
                <a:gd name="T13" fmla="*/ 11 h 269"/>
                <a:gd name="T14" fmla="*/ 24 w 542"/>
                <a:gd name="T15" fmla="*/ 11 h 269"/>
                <a:gd name="T16" fmla="*/ 24 w 542"/>
                <a:gd name="T17" fmla="*/ 10 h 269"/>
                <a:gd name="T18" fmla="*/ 24 w 542"/>
                <a:gd name="T19" fmla="*/ 10 h 269"/>
                <a:gd name="T20" fmla="*/ 24 w 542"/>
                <a:gd name="T21" fmla="*/ 9 h 269"/>
                <a:gd name="T22" fmla="*/ 24 w 542"/>
                <a:gd name="T23" fmla="*/ 8 h 269"/>
                <a:gd name="T24" fmla="*/ 23 w 542"/>
                <a:gd name="T25" fmla="*/ 8 h 269"/>
                <a:gd name="T26" fmla="*/ 23 w 542"/>
                <a:gd name="T27" fmla="*/ 7 h 269"/>
                <a:gd name="T28" fmla="*/ 3 w 542"/>
                <a:gd name="T29" fmla="*/ 0 h 269"/>
                <a:gd name="T30" fmla="*/ 3 w 542"/>
                <a:gd name="T31" fmla="*/ 0 h 269"/>
                <a:gd name="T32" fmla="*/ 2 w 542"/>
                <a:gd name="T33" fmla="*/ 0 h 269"/>
                <a:gd name="T34" fmla="*/ 2 w 542"/>
                <a:gd name="T35" fmla="*/ 0 h 269"/>
                <a:gd name="T36" fmla="*/ 1 w 542"/>
                <a:gd name="T37" fmla="*/ 0 h 269"/>
                <a:gd name="T38" fmla="*/ 1 w 542"/>
                <a:gd name="T39" fmla="*/ 0 h 269"/>
                <a:gd name="T40" fmla="*/ 0 w 542"/>
                <a:gd name="T41" fmla="*/ 0 h 269"/>
                <a:gd name="T42" fmla="*/ 0 w 542"/>
                <a:gd name="T43" fmla="*/ 1 h 269"/>
                <a:gd name="T44" fmla="*/ 0 w 542"/>
                <a:gd name="T45" fmla="*/ 1 h 269"/>
                <a:gd name="T46" fmla="*/ 0 w 542"/>
                <a:gd name="T47" fmla="*/ 1 h 269"/>
                <a:gd name="T48" fmla="*/ 0 w 542"/>
                <a:gd name="T49" fmla="*/ 2 h 269"/>
                <a:gd name="T50" fmla="*/ 0 w 542"/>
                <a:gd name="T51" fmla="*/ 3 h 269"/>
                <a:gd name="T52" fmla="*/ 1 w 542"/>
                <a:gd name="T53" fmla="*/ 4 h 269"/>
                <a:gd name="T54" fmla="*/ 2 w 542"/>
                <a:gd name="T55" fmla="*/ 5 h 269"/>
                <a:gd name="T56" fmla="*/ 21 w 542"/>
                <a:gd name="T57" fmla="*/ 12 h 269"/>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542"/>
                <a:gd name="T88" fmla="*/ 0 h 269"/>
                <a:gd name="T89" fmla="*/ 542 w 542"/>
                <a:gd name="T90" fmla="*/ 269 h 269"/>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542" h="269">
                  <a:moveTo>
                    <a:pt x="468" y="266"/>
                  </a:moveTo>
                  <a:lnTo>
                    <a:pt x="479" y="269"/>
                  </a:lnTo>
                  <a:lnTo>
                    <a:pt x="491" y="269"/>
                  </a:lnTo>
                  <a:lnTo>
                    <a:pt x="501" y="268"/>
                  </a:lnTo>
                  <a:lnTo>
                    <a:pt x="511" y="264"/>
                  </a:lnTo>
                  <a:lnTo>
                    <a:pt x="520" y="259"/>
                  </a:lnTo>
                  <a:lnTo>
                    <a:pt x="527" y="252"/>
                  </a:lnTo>
                  <a:lnTo>
                    <a:pt x="533" y="244"/>
                  </a:lnTo>
                  <a:lnTo>
                    <a:pt x="539" y="233"/>
                  </a:lnTo>
                  <a:lnTo>
                    <a:pt x="542" y="213"/>
                  </a:lnTo>
                  <a:lnTo>
                    <a:pt x="539" y="192"/>
                  </a:lnTo>
                  <a:lnTo>
                    <a:pt x="527" y="175"/>
                  </a:lnTo>
                  <a:lnTo>
                    <a:pt x="508" y="163"/>
                  </a:lnTo>
                  <a:lnTo>
                    <a:pt x="74" y="4"/>
                  </a:lnTo>
                  <a:lnTo>
                    <a:pt x="64" y="0"/>
                  </a:lnTo>
                  <a:lnTo>
                    <a:pt x="53" y="0"/>
                  </a:lnTo>
                  <a:lnTo>
                    <a:pt x="43" y="0"/>
                  </a:lnTo>
                  <a:lnTo>
                    <a:pt x="33" y="4"/>
                  </a:lnTo>
                  <a:lnTo>
                    <a:pt x="22" y="9"/>
                  </a:lnTo>
                  <a:lnTo>
                    <a:pt x="16" y="16"/>
                  </a:lnTo>
                  <a:lnTo>
                    <a:pt x="9" y="24"/>
                  </a:lnTo>
                  <a:lnTo>
                    <a:pt x="4" y="34"/>
                  </a:lnTo>
                  <a:lnTo>
                    <a:pt x="0" y="57"/>
                  </a:lnTo>
                  <a:lnTo>
                    <a:pt x="5" y="77"/>
                  </a:lnTo>
                  <a:lnTo>
                    <a:pt x="17" y="93"/>
                  </a:lnTo>
                  <a:lnTo>
                    <a:pt x="36" y="105"/>
                  </a:lnTo>
                  <a:lnTo>
                    <a:pt x="468" y="26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11" name="Freeform 14"/>
            <p:cNvSpPr>
              <a:spLocks/>
            </p:cNvSpPr>
            <p:nvPr/>
          </p:nvSpPr>
          <p:spPr bwMode="auto">
            <a:xfrm>
              <a:off x="5095" y="902"/>
              <a:ext cx="249" cy="125"/>
            </a:xfrm>
            <a:custGeom>
              <a:avLst/>
              <a:gdLst>
                <a:gd name="T0" fmla="*/ 21 w 542"/>
                <a:gd name="T1" fmla="*/ 13 h 269"/>
                <a:gd name="T2" fmla="*/ 22 w 542"/>
                <a:gd name="T3" fmla="*/ 13 h 269"/>
                <a:gd name="T4" fmla="*/ 22 w 542"/>
                <a:gd name="T5" fmla="*/ 13 h 269"/>
                <a:gd name="T6" fmla="*/ 23 w 542"/>
                <a:gd name="T7" fmla="*/ 13 h 269"/>
                <a:gd name="T8" fmla="*/ 23 w 542"/>
                <a:gd name="T9" fmla="*/ 12 h 269"/>
                <a:gd name="T10" fmla="*/ 23 w 542"/>
                <a:gd name="T11" fmla="*/ 12 h 269"/>
                <a:gd name="T12" fmla="*/ 23 w 542"/>
                <a:gd name="T13" fmla="*/ 12 h 269"/>
                <a:gd name="T14" fmla="*/ 24 w 542"/>
                <a:gd name="T15" fmla="*/ 12 h 269"/>
                <a:gd name="T16" fmla="*/ 24 w 542"/>
                <a:gd name="T17" fmla="*/ 11 h 269"/>
                <a:gd name="T18" fmla="*/ 24 w 542"/>
                <a:gd name="T19" fmla="*/ 11 h 269"/>
                <a:gd name="T20" fmla="*/ 24 w 542"/>
                <a:gd name="T21" fmla="*/ 10 h 269"/>
                <a:gd name="T22" fmla="*/ 24 w 542"/>
                <a:gd name="T23" fmla="*/ 9 h 269"/>
                <a:gd name="T24" fmla="*/ 23 w 542"/>
                <a:gd name="T25" fmla="*/ 8 h 269"/>
                <a:gd name="T26" fmla="*/ 23 w 542"/>
                <a:gd name="T27" fmla="*/ 7 h 269"/>
                <a:gd name="T28" fmla="*/ 3 w 542"/>
                <a:gd name="T29" fmla="*/ 0 h 269"/>
                <a:gd name="T30" fmla="*/ 3 w 542"/>
                <a:gd name="T31" fmla="*/ 0 h 269"/>
                <a:gd name="T32" fmla="*/ 2 w 542"/>
                <a:gd name="T33" fmla="*/ 0 h 269"/>
                <a:gd name="T34" fmla="*/ 2 w 542"/>
                <a:gd name="T35" fmla="*/ 0 h 269"/>
                <a:gd name="T36" fmla="*/ 1 w 542"/>
                <a:gd name="T37" fmla="*/ 0 h 269"/>
                <a:gd name="T38" fmla="*/ 1 w 542"/>
                <a:gd name="T39" fmla="*/ 0 h 269"/>
                <a:gd name="T40" fmla="*/ 0 w 542"/>
                <a:gd name="T41" fmla="*/ 1 h 269"/>
                <a:gd name="T42" fmla="*/ 0 w 542"/>
                <a:gd name="T43" fmla="*/ 1 h 269"/>
                <a:gd name="T44" fmla="*/ 0 w 542"/>
                <a:gd name="T45" fmla="*/ 2 h 269"/>
                <a:gd name="T46" fmla="*/ 0 w 542"/>
                <a:gd name="T47" fmla="*/ 2 h 269"/>
                <a:gd name="T48" fmla="*/ 0 w 542"/>
                <a:gd name="T49" fmla="*/ 3 h 269"/>
                <a:gd name="T50" fmla="*/ 0 w 542"/>
                <a:gd name="T51" fmla="*/ 4 h 269"/>
                <a:gd name="T52" fmla="*/ 1 w 542"/>
                <a:gd name="T53" fmla="*/ 4 h 269"/>
                <a:gd name="T54" fmla="*/ 2 w 542"/>
                <a:gd name="T55" fmla="*/ 5 h 269"/>
                <a:gd name="T56" fmla="*/ 21 w 542"/>
                <a:gd name="T57" fmla="*/ 13 h 269"/>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542"/>
                <a:gd name="T88" fmla="*/ 0 h 269"/>
                <a:gd name="T89" fmla="*/ 542 w 542"/>
                <a:gd name="T90" fmla="*/ 269 h 269"/>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542" h="269">
                  <a:moveTo>
                    <a:pt x="470" y="266"/>
                  </a:moveTo>
                  <a:lnTo>
                    <a:pt x="480" y="269"/>
                  </a:lnTo>
                  <a:lnTo>
                    <a:pt x="492" y="269"/>
                  </a:lnTo>
                  <a:lnTo>
                    <a:pt x="503" y="267"/>
                  </a:lnTo>
                  <a:lnTo>
                    <a:pt x="511" y="264"/>
                  </a:lnTo>
                  <a:lnTo>
                    <a:pt x="520" y="259"/>
                  </a:lnTo>
                  <a:lnTo>
                    <a:pt x="528" y="252"/>
                  </a:lnTo>
                  <a:lnTo>
                    <a:pt x="533" y="243"/>
                  </a:lnTo>
                  <a:lnTo>
                    <a:pt x="539" y="233"/>
                  </a:lnTo>
                  <a:lnTo>
                    <a:pt x="542" y="211"/>
                  </a:lnTo>
                  <a:lnTo>
                    <a:pt x="537" y="190"/>
                  </a:lnTo>
                  <a:lnTo>
                    <a:pt x="525" y="175"/>
                  </a:lnTo>
                  <a:lnTo>
                    <a:pt x="506" y="163"/>
                  </a:lnTo>
                  <a:lnTo>
                    <a:pt x="74" y="3"/>
                  </a:lnTo>
                  <a:lnTo>
                    <a:pt x="64" y="0"/>
                  </a:lnTo>
                  <a:lnTo>
                    <a:pt x="53" y="0"/>
                  </a:lnTo>
                  <a:lnTo>
                    <a:pt x="43" y="1"/>
                  </a:lnTo>
                  <a:lnTo>
                    <a:pt x="33" y="5"/>
                  </a:lnTo>
                  <a:lnTo>
                    <a:pt x="22" y="10"/>
                  </a:lnTo>
                  <a:lnTo>
                    <a:pt x="16" y="17"/>
                  </a:lnTo>
                  <a:lnTo>
                    <a:pt x="9" y="25"/>
                  </a:lnTo>
                  <a:lnTo>
                    <a:pt x="4" y="36"/>
                  </a:lnTo>
                  <a:lnTo>
                    <a:pt x="0" y="58"/>
                  </a:lnTo>
                  <a:lnTo>
                    <a:pt x="5" y="77"/>
                  </a:lnTo>
                  <a:lnTo>
                    <a:pt x="17" y="94"/>
                  </a:lnTo>
                  <a:lnTo>
                    <a:pt x="36" y="104"/>
                  </a:lnTo>
                  <a:lnTo>
                    <a:pt x="470" y="26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12" name="Freeform 15"/>
            <p:cNvSpPr>
              <a:spLocks/>
            </p:cNvSpPr>
            <p:nvPr/>
          </p:nvSpPr>
          <p:spPr bwMode="auto">
            <a:xfrm>
              <a:off x="5135" y="660"/>
              <a:ext cx="298" cy="299"/>
            </a:xfrm>
            <a:custGeom>
              <a:avLst/>
              <a:gdLst>
                <a:gd name="T0" fmla="*/ 20 w 650"/>
                <a:gd name="T1" fmla="*/ 29 h 650"/>
                <a:gd name="T2" fmla="*/ 21 w 650"/>
                <a:gd name="T3" fmla="*/ 29 h 650"/>
                <a:gd name="T4" fmla="*/ 21 w 650"/>
                <a:gd name="T5" fmla="*/ 29 h 650"/>
                <a:gd name="T6" fmla="*/ 21 w 650"/>
                <a:gd name="T7" fmla="*/ 29 h 650"/>
                <a:gd name="T8" fmla="*/ 21 w 650"/>
                <a:gd name="T9" fmla="*/ 29 h 650"/>
                <a:gd name="T10" fmla="*/ 29 w 650"/>
                <a:gd name="T11" fmla="*/ 8 h 650"/>
                <a:gd name="T12" fmla="*/ 29 w 650"/>
                <a:gd name="T13" fmla="*/ 8 h 650"/>
                <a:gd name="T14" fmla="*/ 28 w 650"/>
                <a:gd name="T15" fmla="*/ 8 h 650"/>
                <a:gd name="T16" fmla="*/ 28 w 650"/>
                <a:gd name="T17" fmla="*/ 8 h 650"/>
                <a:gd name="T18" fmla="*/ 28 w 650"/>
                <a:gd name="T19" fmla="*/ 7 h 650"/>
                <a:gd name="T20" fmla="*/ 8 w 650"/>
                <a:gd name="T21" fmla="*/ 0 h 650"/>
                <a:gd name="T22" fmla="*/ 8 w 650"/>
                <a:gd name="T23" fmla="*/ 0 h 650"/>
                <a:gd name="T24" fmla="*/ 8 w 650"/>
                <a:gd name="T25" fmla="*/ 0 h 650"/>
                <a:gd name="T26" fmla="*/ 8 w 650"/>
                <a:gd name="T27" fmla="*/ 0 h 650"/>
                <a:gd name="T28" fmla="*/ 7 w 650"/>
                <a:gd name="T29" fmla="*/ 0 h 650"/>
                <a:gd name="T30" fmla="*/ 0 w 650"/>
                <a:gd name="T31" fmla="*/ 21 h 650"/>
                <a:gd name="T32" fmla="*/ 0 w 650"/>
                <a:gd name="T33" fmla="*/ 21 h 650"/>
                <a:gd name="T34" fmla="*/ 0 w 650"/>
                <a:gd name="T35" fmla="*/ 21 h 650"/>
                <a:gd name="T36" fmla="*/ 0 w 650"/>
                <a:gd name="T37" fmla="*/ 22 h 650"/>
                <a:gd name="T38" fmla="*/ 0 w 650"/>
                <a:gd name="T39" fmla="*/ 22 h 650"/>
                <a:gd name="T40" fmla="*/ 20 w 650"/>
                <a:gd name="T41" fmla="*/ 29 h 65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650"/>
                <a:gd name="T64" fmla="*/ 0 h 650"/>
                <a:gd name="T65" fmla="*/ 650 w 650"/>
                <a:gd name="T66" fmla="*/ 650 h 650"/>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650" h="650">
                  <a:moveTo>
                    <a:pt x="463" y="649"/>
                  </a:moveTo>
                  <a:lnTo>
                    <a:pt x="468" y="650"/>
                  </a:lnTo>
                  <a:lnTo>
                    <a:pt x="473" y="649"/>
                  </a:lnTo>
                  <a:lnTo>
                    <a:pt x="478" y="645"/>
                  </a:lnTo>
                  <a:lnTo>
                    <a:pt x="482" y="640"/>
                  </a:lnTo>
                  <a:lnTo>
                    <a:pt x="650" y="189"/>
                  </a:lnTo>
                  <a:lnTo>
                    <a:pt x="650" y="182"/>
                  </a:lnTo>
                  <a:lnTo>
                    <a:pt x="648" y="177"/>
                  </a:lnTo>
                  <a:lnTo>
                    <a:pt x="644" y="172"/>
                  </a:lnTo>
                  <a:lnTo>
                    <a:pt x="639" y="168"/>
                  </a:lnTo>
                  <a:lnTo>
                    <a:pt x="188" y="2"/>
                  </a:lnTo>
                  <a:lnTo>
                    <a:pt x="181" y="0"/>
                  </a:lnTo>
                  <a:lnTo>
                    <a:pt x="176" y="2"/>
                  </a:lnTo>
                  <a:lnTo>
                    <a:pt x="171" y="5"/>
                  </a:lnTo>
                  <a:lnTo>
                    <a:pt x="169" y="11"/>
                  </a:lnTo>
                  <a:lnTo>
                    <a:pt x="1" y="463"/>
                  </a:lnTo>
                  <a:lnTo>
                    <a:pt x="0" y="470"/>
                  </a:lnTo>
                  <a:lnTo>
                    <a:pt x="1" y="475"/>
                  </a:lnTo>
                  <a:lnTo>
                    <a:pt x="5" y="481"/>
                  </a:lnTo>
                  <a:lnTo>
                    <a:pt x="10" y="482"/>
                  </a:lnTo>
                  <a:lnTo>
                    <a:pt x="463" y="64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13" name="Freeform 16"/>
            <p:cNvSpPr>
              <a:spLocks/>
            </p:cNvSpPr>
            <p:nvPr/>
          </p:nvSpPr>
          <p:spPr bwMode="auto">
            <a:xfrm>
              <a:off x="5008" y="1134"/>
              <a:ext cx="554" cy="79"/>
            </a:xfrm>
            <a:custGeom>
              <a:avLst/>
              <a:gdLst>
                <a:gd name="T0" fmla="*/ 50 w 1206"/>
                <a:gd name="T1" fmla="*/ 8 h 172"/>
                <a:gd name="T2" fmla="*/ 51 w 1206"/>
                <a:gd name="T3" fmla="*/ 8 h 172"/>
                <a:gd name="T4" fmla="*/ 51 w 1206"/>
                <a:gd name="T5" fmla="*/ 7 h 172"/>
                <a:gd name="T6" fmla="*/ 52 w 1206"/>
                <a:gd name="T7" fmla="*/ 7 h 172"/>
                <a:gd name="T8" fmla="*/ 52 w 1206"/>
                <a:gd name="T9" fmla="*/ 6 h 172"/>
                <a:gd name="T10" fmla="*/ 53 w 1206"/>
                <a:gd name="T11" fmla="*/ 6 h 172"/>
                <a:gd name="T12" fmla="*/ 53 w 1206"/>
                <a:gd name="T13" fmla="*/ 5 h 172"/>
                <a:gd name="T14" fmla="*/ 54 w 1206"/>
                <a:gd name="T15" fmla="*/ 5 h 172"/>
                <a:gd name="T16" fmla="*/ 54 w 1206"/>
                <a:gd name="T17" fmla="*/ 4 h 172"/>
                <a:gd name="T18" fmla="*/ 54 w 1206"/>
                <a:gd name="T19" fmla="*/ 4 h 172"/>
                <a:gd name="T20" fmla="*/ 54 w 1206"/>
                <a:gd name="T21" fmla="*/ 3 h 172"/>
                <a:gd name="T22" fmla="*/ 53 w 1206"/>
                <a:gd name="T23" fmla="*/ 2 h 172"/>
                <a:gd name="T24" fmla="*/ 53 w 1206"/>
                <a:gd name="T25" fmla="*/ 2 h 172"/>
                <a:gd name="T26" fmla="*/ 52 w 1206"/>
                <a:gd name="T27" fmla="*/ 1 h 172"/>
                <a:gd name="T28" fmla="*/ 52 w 1206"/>
                <a:gd name="T29" fmla="*/ 0 h 172"/>
                <a:gd name="T30" fmla="*/ 51 w 1206"/>
                <a:gd name="T31" fmla="*/ 0 h 172"/>
                <a:gd name="T32" fmla="*/ 51 w 1206"/>
                <a:gd name="T33" fmla="*/ 0 h 172"/>
                <a:gd name="T34" fmla="*/ 50 w 1206"/>
                <a:gd name="T35" fmla="*/ 0 h 172"/>
                <a:gd name="T36" fmla="*/ 4 w 1206"/>
                <a:gd name="T37" fmla="*/ 0 h 172"/>
                <a:gd name="T38" fmla="*/ 3 w 1206"/>
                <a:gd name="T39" fmla="*/ 0 h 172"/>
                <a:gd name="T40" fmla="*/ 2 w 1206"/>
                <a:gd name="T41" fmla="*/ 0 h 172"/>
                <a:gd name="T42" fmla="*/ 2 w 1206"/>
                <a:gd name="T43" fmla="*/ 0 h 172"/>
                <a:gd name="T44" fmla="*/ 1 w 1206"/>
                <a:gd name="T45" fmla="*/ 1 h 172"/>
                <a:gd name="T46" fmla="*/ 0 w 1206"/>
                <a:gd name="T47" fmla="*/ 2 h 172"/>
                <a:gd name="T48" fmla="*/ 0 w 1206"/>
                <a:gd name="T49" fmla="*/ 2 h 172"/>
                <a:gd name="T50" fmla="*/ 0 w 1206"/>
                <a:gd name="T51" fmla="*/ 3 h 172"/>
                <a:gd name="T52" fmla="*/ 0 w 1206"/>
                <a:gd name="T53" fmla="*/ 4 h 172"/>
                <a:gd name="T54" fmla="*/ 0 w 1206"/>
                <a:gd name="T55" fmla="*/ 4 h 172"/>
                <a:gd name="T56" fmla="*/ 0 w 1206"/>
                <a:gd name="T57" fmla="*/ 5 h 172"/>
                <a:gd name="T58" fmla="*/ 0 w 1206"/>
                <a:gd name="T59" fmla="*/ 5 h 172"/>
                <a:gd name="T60" fmla="*/ 0 w 1206"/>
                <a:gd name="T61" fmla="*/ 6 h 172"/>
                <a:gd name="T62" fmla="*/ 1 w 1206"/>
                <a:gd name="T63" fmla="*/ 6 h 172"/>
                <a:gd name="T64" fmla="*/ 2 w 1206"/>
                <a:gd name="T65" fmla="*/ 7 h 172"/>
                <a:gd name="T66" fmla="*/ 2 w 1206"/>
                <a:gd name="T67" fmla="*/ 7 h 172"/>
                <a:gd name="T68" fmla="*/ 3 w 1206"/>
                <a:gd name="T69" fmla="*/ 8 h 172"/>
                <a:gd name="T70" fmla="*/ 4 w 1206"/>
                <a:gd name="T71" fmla="*/ 8 h 172"/>
                <a:gd name="T72" fmla="*/ 50 w 1206"/>
                <a:gd name="T73" fmla="*/ 8 h 17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206"/>
                <a:gd name="T112" fmla="*/ 0 h 172"/>
                <a:gd name="T113" fmla="*/ 1206 w 1206"/>
                <a:gd name="T114" fmla="*/ 172 h 172"/>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206" h="172">
                  <a:moveTo>
                    <a:pt x="1120" y="172"/>
                  </a:moveTo>
                  <a:lnTo>
                    <a:pt x="1138" y="170"/>
                  </a:lnTo>
                  <a:lnTo>
                    <a:pt x="1155" y="165"/>
                  </a:lnTo>
                  <a:lnTo>
                    <a:pt x="1168" y="158"/>
                  </a:lnTo>
                  <a:lnTo>
                    <a:pt x="1182" y="146"/>
                  </a:lnTo>
                  <a:lnTo>
                    <a:pt x="1192" y="134"/>
                  </a:lnTo>
                  <a:lnTo>
                    <a:pt x="1199" y="120"/>
                  </a:lnTo>
                  <a:lnTo>
                    <a:pt x="1204" y="103"/>
                  </a:lnTo>
                  <a:lnTo>
                    <a:pt x="1206" y="86"/>
                  </a:lnTo>
                  <a:lnTo>
                    <a:pt x="1204" y="69"/>
                  </a:lnTo>
                  <a:lnTo>
                    <a:pt x="1199" y="52"/>
                  </a:lnTo>
                  <a:lnTo>
                    <a:pt x="1192" y="38"/>
                  </a:lnTo>
                  <a:lnTo>
                    <a:pt x="1182" y="24"/>
                  </a:lnTo>
                  <a:lnTo>
                    <a:pt x="1168" y="14"/>
                  </a:lnTo>
                  <a:lnTo>
                    <a:pt x="1155" y="7"/>
                  </a:lnTo>
                  <a:lnTo>
                    <a:pt x="1138" y="2"/>
                  </a:lnTo>
                  <a:lnTo>
                    <a:pt x="1120" y="0"/>
                  </a:lnTo>
                  <a:lnTo>
                    <a:pt x="86" y="0"/>
                  </a:lnTo>
                  <a:lnTo>
                    <a:pt x="69" y="2"/>
                  </a:lnTo>
                  <a:lnTo>
                    <a:pt x="52" y="7"/>
                  </a:lnTo>
                  <a:lnTo>
                    <a:pt x="38" y="14"/>
                  </a:lnTo>
                  <a:lnTo>
                    <a:pt x="26" y="24"/>
                  </a:lnTo>
                  <a:lnTo>
                    <a:pt x="14" y="38"/>
                  </a:lnTo>
                  <a:lnTo>
                    <a:pt x="7" y="52"/>
                  </a:lnTo>
                  <a:lnTo>
                    <a:pt x="2" y="69"/>
                  </a:lnTo>
                  <a:lnTo>
                    <a:pt x="0" y="86"/>
                  </a:lnTo>
                  <a:lnTo>
                    <a:pt x="2" y="103"/>
                  </a:lnTo>
                  <a:lnTo>
                    <a:pt x="7" y="120"/>
                  </a:lnTo>
                  <a:lnTo>
                    <a:pt x="14" y="134"/>
                  </a:lnTo>
                  <a:lnTo>
                    <a:pt x="26" y="146"/>
                  </a:lnTo>
                  <a:lnTo>
                    <a:pt x="38" y="158"/>
                  </a:lnTo>
                  <a:lnTo>
                    <a:pt x="52" y="165"/>
                  </a:lnTo>
                  <a:lnTo>
                    <a:pt x="69" y="170"/>
                  </a:lnTo>
                  <a:lnTo>
                    <a:pt x="86" y="172"/>
                  </a:lnTo>
                  <a:lnTo>
                    <a:pt x="1120" y="17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14" name="Freeform 17"/>
            <p:cNvSpPr>
              <a:spLocks/>
            </p:cNvSpPr>
            <p:nvPr/>
          </p:nvSpPr>
          <p:spPr bwMode="auto">
            <a:xfrm>
              <a:off x="5400" y="818"/>
              <a:ext cx="240" cy="149"/>
            </a:xfrm>
            <a:custGeom>
              <a:avLst/>
              <a:gdLst>
                <a:gd name="T0" fmla="*/ 23 w 522"/>
                <a:gd name="T1" fmla="*/ 8 h 324"/>
                <a:gd name="T2" fmla="*/ 2 w 522"/>
                <a:gd name="T3" fmla="*/ 0 h 324"/>
                <a:gd name="T4" fmla="*/ 0 w 522"/>
                <a:gd name="T5" fmla="*/ 6 h 324"/>
                <a:gd name="T6" fmla="*/ 23 w 522"/>
                <a:gd name="T7" fmla="*/ 15 h 324"/>
                <a:gd name="T8" fmla="*/ 23 w 522"/>
                <a:gd name="T9" fmla="*/ 8 h 324"/>
                <a:gd name="T10" fmla="*/ 0 60000 65536"/>
                <a:gd name="T11" fmla="*/ 0 60000 65536"/>
                <a:gd name="T12" fmla="*/ 0 60000 65536"/>
                <a:gd name="T13" fmla="*/ 0 60000 65536"/>
                <a:gd name="T14" fmla="*/ 0 60000 65536"/>
                <a:gd name="T15" fmla="*/ 0 w 522"/>
                <a:gd name="T16" fmla="*/ 0 h 324"/>
                <a:gd name="T17" fmla="*/ 522 w 522"/>
                <a:gd name="T18" fmla="*/ 324 h 324"/>
              </a:gdLst>
              <a:ahLst/>
              <a:cxnLst>
                <a:cxn ang="T10">
                  <a:pos x="T0" y="T1"/>
                </a:cxn>
                <a:cxn ang="T11">
                  <a:pos x="T2" y="T3"/>
                </a:cxn>
                <a:cxn ang="T12">
                  <a:pos x="T4" y="T5"/>
                </a:cxn>
                <a:cxn ang="T13">
                  <a:pos x="T6" y="T7"/>
                </a:cxn>
                <a:cxn ang="T14">
                  <a:pos x="T8" y="T9"/>
                </a:cxn>
              </a:cxnLst>
              <a:rect l="T15" t="T16" r="T17" b="T18"/>
              <a:pathLst>
                <a:path w="522" h="324">
                  <a:moveTo>
                    <a:pt x="522" y="173"/>
                  </a:moveTo>
                  <a:lnTo>
                    <a:pt x="50" y="0"/>
                  </a:lnTo>
                  <a:lnTo>
                    <a:pt x="0" y="134"/>
                  </a:lnTo>
                  <a:lnTo>
                    <a:pt x="522" y="324"/>
                  </a:lnTo>
                  <a:lnTo>
                    <a:pt x="522" y="17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15" name="Freeform 18"/>
            <p:cNvSpPr>
              <a:spLocks/>
            </p:cNvSpPr>
            <p:nvPr/>
          </p:nvSpPr>
          <p:spPr bwMode="auto">
            <a:xfrm>
              <a:off x="5062" y="1062"/>
              <a:ext cx="442" cy="47"/>
            </a:xfrm>
            <a:custGeom>
              <a:avLst/>
              <a:gdLst>
                <a:gd name="T0" fmla="*/ 40 w 964"/>
                <a:gd name="T1" fmla="*/ 5 h 101"/>
                <a:gd name="T2" fmla="*/ 41 w 964"/>
                <a:gd name="T3" fmla="*/ 5 h 101"/>
                <a:gd name="T4" fmla="*/ 41 w 964"/>
                <a:gd name="T5" fmla="*/ 5 h 101"/>
                <a:gd name="T6" fmla="*/ 42 w 964"/>
                <a:gd name="T7" fmla="*/ 4 h 101"/>
                <a:gd name="T8" fmla="*/ 42 w 964"/>
                <a:gd name="T9" fmla="*/ 4 h 101"/>
                <a:gd name="T10" fmla="*/ 42 w 964"/>
                <a:gd name="T11" fmla="*/ 4 h 101"/>
                <a:gd name="T12" fmla="*/ 43 w 964"/>
                <a:gd name="T13" fmla="*/ 3 h 101"/>
                <a:gd name="T14" fmla="*/ 43 w 964"/>
                <a:gd name="T15" fmla="*/ 3 h 101"/>
                <a:gd name="T16" fmla="*/ 43 w 964"/>
                <a:gd name="T17" fmla="*/ 2 h 101"/>
                <a:gd name="T18" fmla="*/ 43 w 964"/>
                <a:gd name="T19" fmla="*/ 2 h 101"/>
                <a:gd name="T20" fmla="*/ 43 w 964"/>
                <a:gd name="T21" fmla="*/ 2 h 101"/>
                <a:gd name="T22" fmla="*/ 43 w 964"/>
                <a:gd name="T23" fmla="*/ 1 h 101"/>
                <a:gd name="T24" fmla="*/ 42 w 964"/>
                <a:gd name="T25" fmla="*/ 1 h 101"/>
                <a:gd name="T26" fmla="*/ 42 w 964"/>
                <a:gd name="T27" fmla="*/ 0 h 101"/>
                <a:gd name="T28" fmla="*/ 42 w 964"/>
                <a:gd name="T29" fmla="*/ 0 h 101"/>
                <a:gd name="T30" fmla="*/ 41 w 964"/>
                <a:gd name="T31" fmla="*/ 0 h 101"/>
                <a:gd name="T32" fmla="*/ 41 w 964"/>
                <a:gd name="T33" fmla="*/ 0 h 101"/>
                <a:gd name="T34" fmla="*/ 40 w 964"/>
                <a:gd name="T35" fmla="*/ 0 h 101"/>
                <a:gd name="T36" fmla="*/ 2 w 964"/>
                <a:gd name="T37" fmla="*/ 0 h 101"/>
                <a:gd name="T38" fmla="*/ 2 w 964"/>
                <a:gd name="T39" fmla="*/ 0 h 101"/>
                <a:gd name="T40" fmla="*/ 1 w 964"/>
                <a:gd name="T41" fmla="*/ 0 h 101"/>
                <a:gd name="T42" fmla="*/ 1 w 964"/>
                <a:gd name="T43" fmla="*/ 0 h 101"/>
                <a:gd name="T44" fmla="*/ 0 w 964"/>
                <a:gd name="T45" fmla="*/ 0 h 101"/>
                <a:gd name="T46" fmla="*/ 0 w 964"/>
                <a:gd name="T47" fmla="*/ 1 h 101"/>
                <a:gd name="T48" fmla="*/ 0 w 964"/>
                <a:gd name="T49" fmla="*/ 1 h 101"/>
                <a:gd name="T50" fmla="*/ 0 w 964"/>
                <a:gd name="T51" fmla="*/ 2 h 101"/>
                <a:gd name="T52" fmla="*/ 0 w 964"/>
                <a:gd name="T53" fmla="*/ 2 h 101"/>
                <a:gd name="T54" fmla="*/ 0 w 964"/>
                <a:gd name="T55" fmla="*/ 2 h 101"/>
                <a:gd name="T56" fmla="*/ 0 w 964"/>
                <a:gd name="T57" fmla="*/ 3 h 101"/>
                <a:gd name="T58" fmla="*/ 0 w 964"/>
                <a:gd name="T59" fmla="*/ 3 h 101"/>
                <a:gd name="T60" fmla="*/ 0 w 964"/>
                <a:gd name="T61" fmla="*/ 4 h 101"/>
                <a:gd name="T62" fmla="*/ 0 w 964"/>
                <a:gd name="T63" fmla="*/ 4 h 101"/>
                <a:gd name="T64" fmla="*/ 1 w 964"/>
                <a:gd name="T65" fmla="*/ 4 h 101"/>
                <a:gd name="T66" fmla="*/ 1 w 964"/>
                <a:gd name="T67" fmla="*/ 5 h 101"/>
                <a:gd name="T68" fmla="*/ 2 w 964"/>
                <a:gd name="T69" fmla="*/ 5 h 101"/>
                <a:gd name="T70" fmla="*/ 2 w 964"/>
                <a:gd name="T71" fmla="*/ 5 h 101"/>
                <a:gd name="T72" fmla="*/ 40 w 964"/>
                <a:gd name="T73" fmla="*/ 5 h 101"/>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964"/>
                <a:gd name="T112" fmla="*/ 0 h 101"/>
                <a:gd name="T113" fmla="*/ 964 w 964"/>
                <a:gd name="T114" fmla="*/ 101 h 101"/>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964" h="101">
                  <a:moveTo>
                    <a:pt x="913" y="101"/>
                  </a:moveTo>
                  <a:lnTo>
                    <a:pt x="923" y="99"/>
                  </a:lnTo>
                  <a:lnTo>
                    <a:pt x="931" y="98"/>
                  </a:lnTo>
                  <a:lnTo>
                    <a:pt x="942" y="93"/>
                  </a:lnTo>
                  <a:lnTo>
                    <a:pt x="949" y="86"/>
                  </a:lnTo>
                  <a:lnTo>
                    <a:pt x="955" y="79"/>
                  </a:lnTo>
                  <a:lnTo>
                    <a:pt x="961" y="70"/>
                  </a:lnTo>
                  <a:lnTo>
                    <a:pt x="962" y="62"/>
                  </a:lnTo>
                  <a:lnTo>
                    <a:pt x="964" y="51"/>
                  </a:lnTo>
                  <a:lnTo>
                    <a:pt x="962" y="41"/>
                  </a:lnTo>
                  <a:lnTo>
                    <a:pt x="961" y="31"/>
                  </a:lnTo>
                  <a:lnTo>
                    <a:pt x="955" y="22"/>
                  </a:lnTo>
                  <a:lnTo>
                    <a:pt x="949" y="15"/>
                  </a:lnTo>
                  <a:lnTo>
                    <a:pt x="942" y="9"/>
                  </a:lnTo>
                  <a:lnTo>
                    <a:pt x="931" y="3"/>
                  </a:lnTo>
                  <a:lnTo>
                    <a:pt x="923" y="2"/>
                  </a:lnTo>
                  <a:lnTo>
                    <a:pt x="913" y="0"/>
                  </a:lnTo>
                  <a:lnTo>
                    <a:pt x="51" y="0"/>
                  </a:lnTo>
                  <a:lnTo>
                    <a:pt x="41" y="2"/>
                  </a:lnTo>
                  <a:lnTo>
                    <a:pt x="31" y="3"/>
                  </a:lnTo>
                  <a:lnTo>
                    <a:pt x="22" y="9"/>
                  </a:lnTo>
                  <a:lnTo>
                    <a:pt x="15" y="15"/>
                  </a:lnTo>
                  <a:lnTo>
                    <a:pt x="9" y="22"/>
                  </a:lnTo>
                  <a:lnTo>
                    <a:pt x="3" y="31"/>
                  </a:lnTo>
                  <a:lnTo>
                    <a:pt x="2" y="41"/>
                  </a:lnTo>
                  <a:lnTo>
                    <a:pt x="0" y="51"/>
                  </a:lnTo>
                  <a:lnTo>
                    <a:pt x="2" y="62"/>
                  </a:lnTo>
                  <a:lnTo>
                    <a:pt x="3" y="70"/>
                  </a:lnTo>
                  <a:lnTo>
                    <a:pt x="9" y="79"/>
                  </a:lnTo>
                  <a:lnTo>
                    <a:pt x="15" y="86"/>
                  </a:lnTo>
                  <a:lnTo>
                    <a:pt x="22" y="93"/>
                  </a:lnTo>
                  <a:lnTo>
                    <a:pt x="31" y="98"/>
                  </a:lnTo>
                  <a:lnTo>
                    <a:pt x="41" y="99"/>
                  </a:lnTo>
                  <a:lnTo>
                    <a:pt x="51" y="101"/>
                  </a:lnTo>
                  <a:lnTo>
                    <a:pt x="913" y="10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16" name="Freeform 19"/>
            <p:cNvSpPr>
              <a:spLocks/>
            </p:cNvSpPr>
            <p:nvPr/>
          </p:nvSpPr>
          <p:spPr bwMode="auto">
            <a:xfrm>
              <a:off x="4999" y="766"/>
              <a:ext cx="64" cy="48"/>
            </a:xfrm>
            <a:custGeom>
              <a:avLst/>
              <a:gdLst>
                <a:gd name="T0" fmla="*/ 6 w 140"/>
                <a:gd name="T1" fmla="*/ 0 h 106"/>
                <a:gd name="T2" fmla="*/ 0 w 140"/>
                <a:gd name="T3" fmla="*/ 1 h 106"/>
                <a:gd name="T4" fmla="*/ 5 w 140"/>
                <a:gd name="T5" fmla="*/ 5 h 106"/>
                <a:gd name="T6" fmla="*/ 5 w 140"/>
                <a:gd name="T7" fmla="*/ 3 h 106"/>
                <a:gd name="T8" fmla="*/ 5 w 140"/>
                <a:gd name="T9" fmla="*/ 2 h 106"/>
                <a:gd name="T10" fmla="*/ 6 w 140"/>
                <a:gd name="T11" fmla="*/ 1 h 106"/>
                <a:gd name="T12" fmla="*/ 6 w 140"/>
                <a:gd name="T13" fmla="*/ 0 h 106"/>
                <a:gd name="T14" fmla="*/ 0 60000 65536"/>
                <a:gd name="T15" fmla="*/ 0 60000 65536"/>
                <a:gd name="T16" fmla="*/ 0 60000 65536"/>
                <a:gd name="T17" fmla="*/ 0 60000 65536"/>
                <a:gd name="T18" fmla="*/ 0 60000 65536"/>
                <a:gd name="T19" fmla="*/ 0 60000 65536"/>
                <a:gd name="T20" fmla="*/ 0 60000 65536"/>
                <a:gd name="T21" fmla="*/ 0 w 140"/>
                <a:gd name="T22" fmla="*/ 0 h 106"/>
                <a:gd name="T23" fmla="*/ 140 w 140"/>
                <a:gd name="T24" fmla="*/ 106 h 10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0" h="106">
                  <a:moveTo>
                    <a:pt x="140" y="0"/>
                  </a:moveTo>
                  <a:lnTo>
                    <a:pt x="0" y="34"/>
                  </a:lnTo>
                  <a:lnTo>
                    <a:pt x="122" y="106"/>
                  </a:lnTo>
                  <a:lnTo>
                    <a:pt x="125" y="79"/>
                  </a:lnTo>
                  <a:lnTo>
                    <a:pt x="128" y="53"/>
                  </a:lnTo>
                  <a:lnTo>
                    <a:pt x="134" y="26"/>
                  </a:lnTo>
                  <a:lnTo>
                    <a:pt x="14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17" name="Freeform 20"/>
            <p:cNvSpPr>
              <a:spLocks/>
            </p:cNvSpPr>
            <p:nvPr/>
          </p:nvSpPr>
          <p:spPr bwMode="auto">
            <a:xfrm>
              <a:off x="5070" y="611"/>
              <a:ext cx="69" cy="60"/>
            </a:xfrm>
            <a:custGeom>
              <a:avLst/>
              <a:gdLst>
                <a:gd name="T0" fmla="*/ 7 w 149"/>
                <a:gd name="T1" fmla="*/ 2 h 130"/>
                <a:gd name="T2" fmla="*/ 0 w 149"/>
                <a:gd name="T3" fmla="*/ 0 h 130"/>
                <a:gd name="T4" fmla="*/ 4 w 149"/>
                <a:gd name="T5" fmla="*/ 6 h 130"/>
                <a:gd name="T6" fmla="*/ 4 w 149"/>
                <a:gd name="T7" fmla="*/ 6 h 130"/>
                <a:gd name="T8" fmla="*/ 4 w 149"/>
                <a:gd name="T9" fmla="*/ 5 h 130"/>
                <a:gd name="T10" fmla="*/ 5 w 149"/>
                <a:gd name="T11" fmla="*/ 4 h 130"/>
                <a:gd name="T12" fmla="*/ 5 w 149"/>
                <a:gd name="T13" fmla="*/ 4 h 130"/>
                <a:gd name="T14" fmla="*/ 6 w 149"/>
                <a:gd name="T15" fmla="*/ 3 h 130"/>
                <a:gd name="T16" fmla="*/ 6 w 149"/>
                <a:gd name="T17" fmla="*/ 3 h 130"/>
                <a:gd name="T18" fmla="*/ 6 w 149"/>
                <a:gd name="T19" fmla="*/ 2 h 130"/>
                <a:gd name="T20" fmla="*/ 7 w 149"/>
                <a:gd name="T21" fmla="*/ 2 h 13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49"/>
                <a:gd name="T34" fmla="*/ 0 h 130"/>
                <a:gd name="T35" fmla="*/ 149 w 149"/>
                <a:gd name="T36" fmla="*/ 130 h 13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49" h="130">
                  <a:moveTo>
                    <a:pt x="149" y="39"/>
                  </a:moveTo>
                  <a:lnTo>
                    <a:pt x="0" y="0"/>
                  </a:lnTo>
                  <a:lnTo>
                    <a:pt x="79" y="130"/>
                  </a:lnTo>
                  <a:lnTo>
                    <a:pt x="88" y="118"/>
                  </a:lnTo>
                  <a:lnTo>
                    <a:pt x="95" y="108"/>
                  </a:lnTo>
                  <a:lnTo>
                    <a:pt x="103" y="96"/>
                  </a:lnTo>
                  <a:lnTo>
                    <a:pt x="112" y="84"/>
                  </a:lnTo>
                  <a:lnTo>
                    <a:pt x="122" y="72"/>
                  </a:lnTo>
                  <a:lnTo>
                    <a:pt x="131" y="61"/>
                  </a:lnTo>
                  <a:lnTo>
                    <a:pt x="139" y="49"/>
                  </a:lnTo>
                  <a:lnTo>
                    <a:pt x="149" y="3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18" name="Freeform 21"/>
            <p:cNvSpPr>
              <a:spLocks/>
            </p:cNvSpPr>
            <p:nvPr/>
          </p:nvSpPr>
          <p:spPr bwMode="auto">
            <a:xfrm>
              <a:off x="5024" y="692"/>
              <a:ext cx="70" cy="48"/>
            </a:xfrm>
            <a:custGeom>
              <a:avLst/>
              <a:gdLst>
                <a:gd name="T0" fmla="*/ 7 w 153"/>
                <a:gd name="T1" fmla="*/ 0 h 104"/>
                <a:gd name="T2" fmla="*/ 0 w 153"/>
                <a:gd name="T3" fmla="*/ 0 h 104"/>
                <a:gd name="T4" fmla="*/ 5 w 153"/>
                <a:gd name="T5" fmla="*/ 5 h 104"/>
                <a:gd name="T6" fmla="*/ 5 w 153"/>
                <a:gd name="T7" fmla="*/ 4 h 104"/>
                <a:gd name="T8" fmla="*/ 5 w 153"/>
                <a:gd name="T9" fmla="*/ 2 h 104"/>
                <a:gd name="T10" fmla="*/ 6 w 153"/>
                <a:gd name="T11" fmla="*/ 1 h 104"/>
                <a:gd name="T12" fmla="*/ 7 w 153"/>
                <a:gd name="T13" fmla="*/ 0 h 104"/>
                <a:gd name="T14" fmla="*/ 0 60000 65536"/>
                <a:gd name="T15" fmla="*/ 0 60000 65536"/>
                <a:gd name="T16" fmla="*/ 0 60000 65536"/>
                <a:gd name="T17" fmla="*/ 0 60000 65536"/>
                <a:gd name="T18" fmla="*/ 0 60000 65536"/>
                <a:gd name="T19" fmla="*/ 0 60000 65536"/>
                <a:gd name="T20" fmla="*/ 0 60000 65536"/>
                <a:gd name="T21" fmla="*/ 0 w 153"/>
                <a:gd name="T22" fmla="*/ 0 h 104"/>
                <a:gd name="T23" fmla="*/ 153 w 153"/>
                <a:gd name="T24" fmla="*/ 104 h 1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3" h="104">
                  <a:moveTo>
                    <a:pt x="153" y="1"/>
                  </a:moveTo>
                  <a:lnTo>
                    <a:pt x="0" y="0"/>
                  </a:lnTo>
                  <a:lnTo>
                    <a:pt x="106" y="104"/>
                  </a:lnTo>
                  <a:lnTo>
                    <a:pt x="117" y="77"/>
                  </a:lnTo>
                  <a:lnTo>
                    <a:pt x="127" y="51"/>
                  </a:lnTo>
                  <a:lnTo>
                    <a:pt x="139" y="25"/>
                  </a:lnTo>
                  <a:lnTo>
                    <a:pt x="153"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12298" name="Rectangle 22"/>
          <p:cNvSpPr>
            <a:spLocks noChangeArrowheads="1"/>
          </p:cNvSpPr>
          <p:nvPr/>
        </p:nvSpPr>
        <p:spPr bwMode="auto">
          <a:xfrm>
            <a:off x="733425" y="1493838"/>
            <a:ext cx="2925763" cy="481012"/>
          </a:xfrm>
          <a:prstGeom prst="rect">
            <a:avLst/>
          </a:prstGeom>
          <a:noFill/>
          <a:ln w="28575"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2299" name="Rectangle 23"/>
          <p:cNvSpPr>
            <a:spLocks noChangeArrowheads="1"/>
          </p:cNvSpPr>
          <p:nvPr/>
        </p:nvSpPr>
        <p:spPr bwMode="auto">
          <a:xfrm>
            <a:off x="733425" y="2992438"/>
            <a:ext cx="2925763" cy="481012"/>
          </a:xfrm>
          <a:prstGeom prst="rect">
            <a:avLst/>
          </a:prstGeom>
          <a:noFill/>
          <a:ln w="28575"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2300" name="Rectangle 24"/>
          <p:cNvSpPr>
            <a:spLocks noChangeArrowheads="1"/>
          </p:cNvSpPr>
          <p:nvPr/>
        </p:nvSpPr>
        <p:spPr bwMode="auto">
          <a:xfrm>
            <a:off x="733425" y="4491038"/>
            <a:ext cx="2925763" cy="481012"/>
          </a:xfrm>
          <a:prstGeom prst="rect">
            <a:avLst/>
          </a:prstGeom>
          <a:noFill/>
          <a:ln w="28575"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2301" name="Rectangle 25"/>
          <p:cNvSpPr>
            <a:spLocks noChangeArrowheads="1"/>
          </p:cNvSpPr>
          <p:nvPr/>
        </p:nvSpPr>
        <p:spPr bwMode="auto">
          <a:xfrm>
            <a:off x="733425" y="5989638"/>
            <a:ext cx="2925763" cy="481012"/>
          </a:xfrm>
          <a:prstGeom prst="rect">
            <a:avLst/>
          </a:prstGeom>
          <a:noFill/>
          <a:ln w="28575"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2302" name="Text Box 26"/>
          <p:cNvSpPr txBox="1">
            <a:spLocks noChangeArrowheads="1"/>
          </p:cNvSpPr>
          <p:nvPr/>
        </p:nvSpPr>
        <p:spPr bwMode="auto">
          <a:xfrm>
            <a:off x="650875" y="1550988"/>
            <a:ext cx="30924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400" b="1"/>
              <a:t>Intake</a:t>
            </a:r>
          </a:p>
        </p:txBody>
      </p:sp>
      <p:sp>
        <p:nvSpPr>
          <p:cNvPr id="12303" name="Text Box 27"/>
          <p:cNvSpPr txBox="1">
            <a:spLocks noChangeArrowheads="1"/>
          </p:cNvSpPr>
          <p:nvPr/>
        </p:nvSpPr>
        <p:spPr bwMode="auto">
          <a:xfrm>
            <a:off x="650875" y="3049588"/>
            <a:ext cx="30924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400" b="1"/>
              <a:t>Adjudication</a:t>
            </a:r>
          </a:p>
        </p:txBody>
      </p:sp>
      <p:sp>
        <p:nvSpPr>
          <p:cNvPr id="12304" name="Text Box 28"/>
          <p:cNvSpPr txBox="1">
            <a:spLocks noChangeArrowheads="1"/>
          </p:cNvSpPr>
          <p:nvPr/>
        </p:nvSpPr>
        <p:spPr bwMode="auto">
          <a:xfrm>
            <a:off x="650875" y="4548188"/>
            <a:ext cx="30924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400" b="1"/>
              <a:t>Payment</a:t>
            </a:r>
          </a:p>
        </p:txBody>
      </p:sp>
      <p:sp>
        <p:nvSpPr>
          <p:cNvPr id="12305" name="Text Box 29"/>
          <p:cNvSpPr txBox="1">
            <a:spLocks noChangeArrowheads="1"/>
          </p:cNvSpPr>
          <p:nvPr/>
        </p:nvSpPr>
        <p:spPr bwMode="auto">
          <a:xfrm>
            <a:off x="650875" y="6046788"/>
            <a:ext cx="30924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400" b="1"/>
              <a:t>Recovery</a:t>
            </a:r>
          </a:p>
        </p:txBody>
      </p:sp>
      <p:sp>
        <p:nvSpPr>
          <p:cNvPr id="12306" name="Line 30"/>
          <p:cNvSpPr>
            <a:spLocks noChangeShapeType="1"/>
          </p:cNvSpPr>
          <p:nvPr/>
        </p:nvSpPr>
        <p:spPr bwMode="auto">
          <a:xfrm>
            <a:off x="2197100" y="1962150"/>
            <a:ext cx="0" cy="1012825"/>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2307" name="Line 31"/>
          <p:cNvSpPr>
            <a:spLocks noChangeShapeType="1"/>
          </p:cNvSpPr>
          <p:nvPr/>
        </p:nvSpPr>
        <p:spPr bwMode="auto">
          <a:xfrm>
            <a:off x="2197100" y="3482975"/>
            <a:ext cx="0" cy="993775"/>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2308" name="Line 32"/>
          <p:cNvSpPr>
            <a:spLocks noChangeShapeType="1"/>
          </p:cNvSpPr>
          <p:nvPr/>
        </p:nvSpPr>
        <p:spPr bwMode="auto">
          <a:xfrm>
            <a:off x="2197100" y="4983163"/>
            <a:ext cx="0" cy="993775"/>
          </a:xfrm>
          <a:prstGeom prst="line">
            <a:avLst/>
          </a:prstGeom>
          <a:noFill/>
          <a:ln w="28575">
            <a:solidFill>
              <a:schemeClr val="bg1"/>
            </a:solidFill>
            <a:prstDash val="sysDot"/>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1_test-template">
  <a:themeElements>
    <a:clrScheme name="">
      <a:dk1>
        <a:srgbClr val="8F8F5C"/>
      </a:dk1>
      <a:lt1>
        <a:srgbClr val="FFFFFF"/>
      </a:lt1>
      <a:dk2>
        <a:srgbClr val="000000"/>
      </a:dk2>
      <a:lt2>
        <a:srgbClr val="DADAB3"/>
      </a:lt2>
      <a:accent1>
        <a:srgbClr val="003399"/>
      </a:accent1>
      <a:accent2>
        <a:srgbClr val="FF9933"/>
      </a:accent2>
      <a:accent3>
        <a:srgbClr val="AAAAAA"/>
      </a:accent3>
      <a:accent4>
        <a:srgbClr val="DADADA"/>
      </a:accent4>
      <a:accent5>
        <a:srgbClr val="AAADCA"/>
      </a:accent5>
      <a:accent6>
        <a:srgbClr val="E78A2D"/>
      </a:accent6>
      <a:hlink>
        <a:srgbClr val="C0C0C0"/>
      </a:hlink>
      <a:folHlink>
        <a:srgbClr val="FFCC00"/>
      </a:folHlink>
    </a:clrScheme>
    <a:fontScheme name="test-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9050" algn="ctr">
          <a:solidFill>
            <a:srgbClr val="D33941"/>
          </a:solidFill>
          <a:round/>
          <a:headEnd/>
          <a:tailEnd/>
        </a:ln>
      </a:spPr>
      <a:bodyPr wrap="none" lIns="0" tIns="0" rIns="0" bIns="0" anchor="ctr">
        <a:noAutofit/>
      </a:bodyPr>
      <a:lstStyle>
        <a:defPPr algn="ctr">
          <a:spcBef>
            <a:spcPct val="50000"/>
          </a:spcBef>
          <a:spcAft>
            <a:spcPct val="30000"/>
          </a:spcAft>
          <a:buClr>
            <a:schemeClr val="tx1"/>
          </a:buClr>
          <a:defRPr/>
        </a:defPPr>
      </a:lstStyle>
    </a:spDef>
    <a:lnDef>
      <a:spPr bwMode="auto">
        <a:xfrm>
          <a:off x="0" y="0"/>
          <a:ext cx="1" cy="1"/>
        </a:xfrm>
        <a:custGeom>
          <a:avLst/>
          <a:gdLst/>
          <a:ahLst/>
          <a:cxnLst/>
          <a:rect l="0" t="0" r="0" b="0"/>
          <a:pathLst/>
        </a:custGeom>
        <a:noFill/>
        <a:ln w="12700" cap="flat" cmpd="sng" algn="ctr">
          <a:solidFill>
            <a:srgbClr val="FF0000"/>
          </a:solidFill>
          <a:prstDash val="solid"/>
          <a:round/>
          <a:headEnd type="none" w="med" len="med"/>
          <a:tailEnd type="none" w="med" len="med"/>
        </a:ln>
        <a:effectLst/>
      </a:spPr>
      <a:bodyPr vert="horz" wrap="none" lIns="0" tIns="0" rIns="0" bIns="0" numCol="1" anchor="ctr"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30000"/>
          </a:spcAft>
          <a:buClr>
            <a:schemeClr val="tx1"/>
          </a:buClr>
          <a:buSzTx/>
          <a:buFontTx/>
          <a:buNone/>
          <a:tabLst/>
          <a:defRPr kumimoji="0" lang="en-US" sz="2000" b="1" i="0" u="none" strike="noStrike" cap="none" normalizeH="0" baseline="0" smtClean="0">
            <a:ln>
              <a:noFill/>
            </a:ln>
            <a:solidFill>
              <a:srgbClr val="FF0000"/>
            </a:solidFill>
            <a:effectLst/>
            <a:latin typeface="Arial" charset="0"/>
          </a:defRPr>
        </a:defPPr>
      </a:lstStyle>
    </a:lnDef>
    <a:txDef>
      <a:spPr>
        <a:noFill/>
      </a:spPr>
      <a:bodyPr wrap="none" rtlCol="0">
        <a:spAutoFit/>
      </a:bodyPr>
      <a:lstStyle>
        <a:defPPr>
          <a:defRPr dirty="0" err="1" smtClean="0">
            <a:solidFill>
              <a:srgbClr val="C00000"/>
            </a:solidFill>
            <a:latin typeface="Calibri" pitchFamily="34" charset="0"/>
            <a:cs typeface="Calibri" pitchFamily="34" charset="0"/>
          </a:defRPr>
        </a:defPPr>
      </a:lstStyle>
    </a:txDef>
  </a:objectDefaults>
  <a:extraClrSchemeLst>
    <a:extraClrScheme>
      <a:clrScheme name="test-template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est-templat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est-template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est-template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est-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est-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est-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7944</TotalTime>
  <Words>8159</Words>
  <Application>Microsoft Office PowerPoint</Application>
  <PresentationFormat>On-screen Show (4:3)</PresentationFormat>
  <Paragraphs>679</Paragraphs>
  <Slides>55</Slides>
  <Notes>55</Notes>
  <HiddenSlides>3</HiddenSlides>
  <MMClips>0</MMClips>
  <ScaleCrop>false</ScaleCrop>
  <HeadingPairs>
    <vt:vector size="4" baseType="variant">
      <vt:variant>
        <vt:lpstr>Theme</vt:lpstr>
      </vt:variant>
      <vt:variant>
        <vt:i4>1</vt:i4>
      </vt:variant>
      <vt:variant>
        <vt:lpstr>Slide Titles</vt:lpstr>
      </vt:variant>
      <vt:variant>
        <vt:i4>55</vt:i4>
      </vt:variant>
    </vt:vector>
  </HeadingPairs>
  <TitlesOfParts>
    <vt:vector size="56" baseType="lpstr">
      <vt:lpstr>1_test-template</vt:lpstr>
      <vt:lpstr>The Claims Process and Claim Intake</vt:lpstr>
      <vt:lpstr> Lesson objectives</vt:lpstr>
      <vt:lpstr>Lesson outline</vt:lpstr>
      <vt:lpstr>The claims process: two perspectives</vt:lpstr>
      <vt:lpstr>Phase 1: Intake</vt:lpstr>
      <vt:lpstr>Phase 2: Adjudication</vt:lpstr>
      <vt:lpstr>Phase 3: Payment</vt:lpstr>
      <vt:lpstr>Phase 4: Recovery</vt:lpstr>
      <vt:lpstr>Litigation</vt:lpstr>
      <vt:lpstr>Fraud detection and special investigations</vt:lpstr>
      <vt:lpstr>Fundamental and specialized processes</vt:lpstr>
      <vt:lpstr>Lesson outline</vt:lpstr>
      <vt:lpstr>The functional perspective</vt:lpstr>
      <vt:lpstr>Managing claim and exposure maturity</vt:lpstr>
      <vt:lpstr>New loss completion</vt:lpstr>
      <vt:lpstr>The maturing claim/exposure</vt:lpstr>
      <vt:lpstr>Ability to pay</vt:lpstr>
      <vt:lpstr>Stage 1: User creates claim</vt:lpstr>
      <vt:lpstr>Stage 2: Rules "set up" the claim</vt:lpstr>
      <vt:lpstr>Stage 3: Rules/adjuster creates exposures</vt:lpstr>
      <vt:lpstr>(Notes only slide)</vt:lpstr>
      <vt:lpstr>Stage 4: Rules/adjuster creates reserves</vt:lpstr>
      <vt:lpstr>Stage 5: Users complete activities</vt:lpstr>
      <vt:lpstr>Stage 6: Claim and exposures become payable</vt:lpstr>
      <vt:lpstr>Stage 7: Checks are issued</vt:lpstr>
      <vt:lpstr>Stage 8: Exposures and claim are closed</vt:lpstr>
      <vt:lpstr>No one-to-one correspondence of steps</vt:lpstr>
      <vt:lpstr>Lesson outline</vt:lpstr>
      <vt:lpstr>First notice of loss (FNOL)</vt:lpstr>
      <vt:lpstr>(Notes only slide)</vt:lpstr>
      <vt:lpstr>The claim intake process</vt:lpstr>
      <vt:lpstr>(Notes only slide)</vt:lpstr>
      <vt:lpstr>Who manages the intake process?</vt:lpstr>
      <vt:lpstr>Required data: the policy</vt:lpstr>
      <vt:lpstr>Required data: parties involved</vt:lpstr>
      <vt:lpstr>Required data: loss event</vt:lpstr>
      <vt:lpstr>Required data: incident(s)</vt:lpstr>
      <vt:lpstr>The intake process: manually entered claims</vt:lpstr>
      <vt:lpstr>The new claim wizard (NCW)</vt:lpstr>
      <vt:lpstr>The intake process: imported claims</vt:lpstr>
      <vt:lpstr>First notice application integration</vt:lpstr>
      <vt:lpstr>Lesson outline</vt:lpstr>
      <vt:lpstr>The intake process: automated claim setup</vt:lpstr>
      <vt:lpstr>Automated claim setup</vt:lpstr>
      <vt:lpstr>Summary: automated claim setup</vt:lpstr>
      <vt:lpstr>Lesson outline</vt:lpstr>
      <vt:lpstr>The intake process: claim validation</vt:lpstr>
      <vt:lpstr>Ensuring completeness of new claim</vt:lpstr>
      <vt:lpstr>New claim wizard claims</vt:lpstr>
      <vt:lpstr>Imported FNOL claims</vt:lpstr>
      <vt:lpstr>Failing new claim validation</vt:lpstr>
      <vt:lpstr>Lesson objectives review</vt:lpstr>
      <vt:lpstr>Review questions</vt:lpstr>
      <vt:lpstr>Review questions</vt:lpstr>
      <vt:lpstr>Notices</vt:lpstr>
    </vt:vector>
  </TitlesOfParts>
  <Company>Guidewire Software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Claims Process &amp; Intro to Intake (Config Course)</dc:title>
  <dc:creator>Tom Rhoades</dc:creator>
  <dc:description>1040</dc:description>
  <cp:lastModifiedBy>Tom Rhoades</cp:lastModifiedBy>
  <cp:revision>1700</cp:revision>
  <dcterms:created xsi:type="dcterms:W3CDTF">2007-08-02T20:13:16Z</dcterms:created>
  <dcterms:modified xsi:type="dcterms:W3CDTF">2014-07-07T15:51:47Z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BuildNumber">
    <vt:lpwstr>50</vt:lpwstr>
  </property>
  <property fmtid="{D5CDD505-2E9C-101B-9397-08002B2CF9AE}" pid="3" name="SectionVersionNumber">
    <vt:lpwstr>4.0.2.100</vt:lpwstr>
  </property>
</Properties>
</file>