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5"/>
  </p:notesMasterIdLst>
  <p:handoutMasterIdLst>
    <p:handoutMasterId r:id="rId46"/>
  </p:handoutMasterIdLst>
  <p:sldIdLst>
    <p:sldId id="1192" r:id="rId2"/>
    <p:sldId id="1267" r:id="rId3"/>
    <p:sldId id="1294" r:id="rId4"/>
    <p:sldId id="1295" r:id="rId5"/>
    <p:sldId id="1296" r:id="rId6"/>
    <p:sldId id="1297" r:id="rId7"/>
    <p:sldId id="1298" r:id="rId8"/>
    <p:sldId id="1299" r:id="rId9"/>
    <p:sldId id="1300" r:id="rId10"/>
    <p:sldId id="1301" r:id="rId11"/>
    <p:sldId id="1333" r:id="rId12"/>
    <p:sldId id="1302" r:id="rId13"/>
    <p:sldId id="1303" r:id="rId14"/>
    <p:sldId id="1304" r:id="rId15"/>
    <p:sldId id="1305" r:id="rId16"/>
    <p:sldId id="1306" r:id="rId17"/>
    <p:sldId id="1307" r:id="rId18"/>
    <p:sldId id="1308" r:id="rId19"/>
    <p:sldId id="1309" r:id="rId20"/>
    <p:sldId id="1310" r:id="rId21"/>
    <p:sldId id="1311" r:id="rId22"/>
    <p:sldId id="1312" r:id="rId23"/>
    <p:sldId id="1313" r:id="rId24"/>
    <p:sldId id="1314" r:id="rId25"/>
    <p:sldId id="1332" r:id="rId26"/>
    <p:sldId id="1326" r:id="rId27"/>
    <p:sldId id="1327" r:id="rId28"/>
    <p:sldId id="1320" r:id="rId29"/>
    <p:sldId id="1317" r:id="rId30"/>
    <p:sldId id="1319" r:id="rId31"/>
    <p:sldId id="1318" r:id="rId32"/>
    <p:sldId id="1316" r:id="rId33"/>
    <p:sldId id="1315" r:id="rId34"/>
    <p:sldId id="1324" r:id="rId35"/>
    <p:sldId id="1325" r:id="rId36"/>
    <p:sldId id="1322" r:id="rId37"/>
    <p:sldId id="1321" r:id="rId38"/>
    <p:sldId id="1334" r:id="rId39"/>
    <p:sldId id="1323" r:id="rId40"/>
    <p:sldId id="1328" r:id="rId41"/>
    <p:sldId id="1329" r:id="rId42"/>
    <p:sldId id="1330" r:id="rId43"/>
    <p:sldId id="1335" r:id="rId44"/>
  </p:sldIdLst>
  <p:sldSz cx="9144000" cy="6858000" type="screen4x3"/>
  <p:notesSz cx="6858000" cy="9296400"/>
  <p:defaultTextStyle>
    <a:defPPr>
      <a:defRPr lang="en-US"/>
    </a:defPPr>
    <a:lvl1pPr algn="ctr" rtl="0" fontAlgn="base">
      <a:spcBef>
        <a:spcPct val="50000"/>
      </a:spcBef>
      <a:spcAft>
        <a:spcPct val="30000"/>
      </a:spcAft>
      <a:buClr>
        <a:schemeClr val="tx1"/>
      </a:buClr>
      <a:defRPr sz="1400" kern="1200">
        <a:solidFill>
          <a:schemeClr val="bg1"/>
        </a:solidFill>
        <a:latin typeface="Arial" charset="0"/>
        <a:ea typeface="+mn-ea"/>
        <a:cs typeface="+mn-cs"/>
      </a:defRPr>
    </a:lvl1pPr>
    <a:lvl2pPr marL="457200" algn="ctr" rtl="0" fontAlgn="base">
      <a:spcBef>
        <a:spcPct val="50000"/>
      </a:spcBef>
      <a:spcAft>
        <a:spcPct val="30000"/>
      </a:spcAft>
      <a:buClr>
        <a:schemeClr val="tx1"/>
      </a:buClr>
      <a:defRPr sz="1400" kern="1200">
        <a:solidFill>
          <a:schemeClr val="bg1"/>
        </a:solidFill>
        <a:latin typeface="Arial" charset="0"/>
        <a:ea typeface="+mn-ea"/>
        <a:cs typeface="+mn-cs"/>
      </a:defRPr>
    </a:lvl2pPr>
    <a:lvl3pPr marL="914400" algn="ctr" rtl="0" fontAlgn="base">
      <a:spcBef>
        <a:spcPct val="50000"/>
      </a:spcBef>
      <a:spcAft>
        <a:spcPct val="30000"/>
      </a:spcAft>
      <a:buClr>
        <a:schemeClr val="tx1"/>
      </a:buClr>
      <a:defRPr sz="1400" kern="1200">
        <a:solidFill>
          <a:schemeClr val="bg1"/>
        </a:solidFill>
        <a:latin typeface="Arial" charset="0"/>
        <a:ea typeface="+mn-ea"/>
        <a:cs typeface="+mn-cs"/>
      </a:defRPr>
    </a:lvl3pPr>
    <a:lvl4pPr marL="1371600" algn="ctr" rtl="0" fontAlgn="base">
      <a:spcBef>
        <a:spcPct val="50000"/>
      </a:spcBef>
      <a:spcAft>
        <a:spcPct val="30000"/>
      </a:spcAft>
      <a:buClr>
        <a:schemeClr val="tx1"/>
      </a:buClr>
      <a:defRPr sz="1400" kern="1200">
        <a:solidFill>
          <a:schemeClr val="bg1"/>
        </a:solidFill>
        <a:latin typeface="Arial" charset="0"/>
        <a:ea typeface="+mn-ea"/>
        <a:cs typeface="+mn-cs"/>
      </a:defRPr>
    </a:lvl4pPr>
    <a:lvl5pPr marL="1828800" algn="ctr" rtl="0" fontAlgn="base">
      <a:spcBef>
        <a:spcPct val="50000"/>
      </a:spcBef>
      <a:spcAft>
        <a:spcPct val="30000"/>
      </a:spcAft>
      <a:buClr>
        <a:schemeClr val="tx1"/>
      </a:buClr>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FF00FF"/>
    <a:srgbClr val="0033CC"/>
    <a:srgbClr val="000099"/>
    <a:srgbClr val="000066"/>
    <a:srgbClr val="993300"/>
    <a:srgbClr val="FF6600"/>
    <a:srgbClr val="FF0066"/>
    <a:srgbClr val="FF00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94" autoAdjust="0"/>
    <p:restoredTop sz="75728" autoAdjust="0"/>
  </p:normalViewPr>
  <p:slideViewPr>
    <p:cSldViewPr snapToGrid="0">
      <p:cViewPr>
        <p:scale>
          <a:sx n="60" d="100"/>
          <a:sy n="60" d="100"/>
        </p:scale>
        <p:origin x="-2436" y="-732"/>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80" d="100"/>
        <a:sy n="80" d="100"/>
      </p:scale>
      <p:origin x="0" y="1500"/>
    </p:cViewPr>
  </p:sorterViewPr>
  <p:notesViewPr>
    <p:cSldViewPr snapToGrid="0">
      <p:cViewPr varScale="1">
        <p:scale>
          <a:sx n="47" d="100"/>
          <a:sy n="47" d="100"/>
        </p:scale>
        <p:origin x="-268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b="1">
                <a:solidFill>
                  <a:schemeClr val="tx1"/>
                </a:solidFill>
                <a:latin typeface="Times New Roman" pitchFamily="18" charset="0"/>
              </a:defRPr>
            </a:lvl1pPr>
          </a:lstStyle>
          <a:p>
            <a:pPr>
              <a:defRPr/>
            </a:pPr>
            <a:fld id="{D7A3BF65-582F-4986-80CE-BB05B39BC2B3}" type="slidenum">
              <a:rPr lang="en-US" altLang="en-US"/>
              <a:pPr>
                <a:defRPr/>
              </a:pPr>
              <a:t>‹#›</a:t>
            </a:fld>
            <a:endParaRPr lang="en-US" altLang="en-US"/>
          </a:p>
        </p:txBody>
      </p:sp>
    </p:spTree>
    <p:extLst>
      <p:ext uri="{BB962C8B-B14F-4D97-AF65-F5344CB8AC3E}">
        <p14:creationId xmlns:p14="http://schemas.microsoft.com/office/powerpoint/2010/main" val="6341884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i="1">
                <a:solidFill>
                  <a:srgbClr val="000000"/>
                </a:solidFill>
                <a:latin typeface="Times New Roman" pitchFamily="18" charset="0"/>
                <a:cs typeface="Times New Roman" pitchFamily="18" charset="0"/>
              </a:rPr>
              <a:t>Introduction, 2.</a:t>
            </a:r>
            <a:fld id="{5645CC3A-9D9F-438C-ADC0-88579EE81D95}" type="slidenum">
              <a:rPr lang="en-US" sz="110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a:solidFill>
                  <a:schemeClr val="tx1"/>
                </a:solidFill>
                <a:latin typeface="Arial" charset="0"/>
              </a:defRPr>
            </a:lvl1pPr>
          </a:lstStyle>
          <a:p>
            <a:pPr>
              <a:defRPr/>
            </a:pPr>
            <a:r>
              <a:rPr lang="en-US" altLang="en-US"/>
              <a:t>	The Claim File - </a:t>
            </a:r>
            <a:fld id="{C72D5080-8B4F-4810-9267-33C8B04DB7A4}" type="slidenum">
              <a:rPr lang="en-US" altLang="en-US"/>
              <a:pPr>
                <a:defRPr/>
              </a:pPr>
              <a:t>‹#›</a:t>
            </a:fld>
            <a:endParaRPr lang="en-US" altLang="en-US"/>
          </a:p>
        </p:txBody>
      </p:sp>
    </p:spTree>
    <p:extLst>
      <p:ext uri="{BB962C8B-B14F-4D97-AF65-F5344CB8AC3E}">
        <p14:creationId xmlns:p14="http://schemas.microsoft.com/office/powerpoint/2010/main" val="475802824"/>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 File - </a:t>
            </a:r>
            <a:fld id="{77CB5AA7-8743-45C4-B23D-2975834F72BF}" type="slidenum">
              <a:rPr lang="en-US" altLang="en-US" sz="1200" smtClean="0">
                <a:solidFill>
                  <a:schemeClr val="tx1"/>
                </a:solidFill>
              </a:rPr>
              <a:pPr eaLnBrk="1" hangingPunct="1"/>
              <a:t>1</a:t>
            </a:fld>
            <a:endParaRPr lang="en-US" altLang="en-US" sz="1200" smtClean="0">
              <a:solidFill>
                <a:schemeClr val="tx1"/>
              </a:solidFill>
            </a:endParaRPr>
          </a:p>
        </p:txBody>
      </p:sp>
      <p:sp>
        <p:nvSpPr>
          <p:cNvPr id="46084" name="Rectangle 2"/>
          <p:cNvSpPr>
            <a:spLocks noGrp="1" noRot="1" noChangeAspect="1" noChangeArrowheads="1" noTextEdit="1"/>
          </p:cNvSpPr>
          <p:nvPr>
            <p:ph type="sldImg"/>
          </p:nvPr>
        </p:nvSpPr>
        <p:spPr>
          <a:xfrm>
            <a:off x="715963" y="630238"/>
            <a:ext cx="5430837" cy="4073525"/>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 File - </a:t>
            </a:r>
            <a:fld id="{BF36C94D-7EF0-40CB-B888-4BEF43278D6A}" type="slidenum">
              <a:rPr lang="en-US" altLang="en-US" sz="1200" smtClean="0">
                <a:solidFill>
                  <a:schemeClr val="tx1"/>
                </a:solidFill>
              </a:rPr>
              <a:pPr eaLnBrk="1" hangingPunct="1"/>
              <a:t>10</a:t>
            </a:fld>
            <a:endParaRPr lang="en-US" altLang="en-US" sz="1200" smtClean="0">
              <a:solidFill>
                <a:schemeClr val="tx1"/>
              </a:solidFill>
            </a:endParaRPr>
          </a:p>
        </p:txBody>
      </p:sp>
      <p:sp>
        <p:nvSpPr>
          <p:cNvPr id="55300" name="Rectangle 2"/>
          <p:cNvSpPr>
            <a:spLocks noGrp="1" noRot="1" noChangeAspect="1" noChangeArrowheads="1" noTextEdit="1"/>
          </p:cNvSpPr>
          <p:nvPr>
            <p:ph type="sldImg"/>
          </p:nvPr>
        </p:nvSpPr>
        <p:spPr>
          <a:xfrm>
            <a:off x="715963" y="630238"/>
            <a:ext cx="5432425" cy="4073525"/>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one current case where an incident does not represent the damaged item is the "Living Expenses" incident.</a:t>
            </a:r>
          </a:p>
          <a:p>
            <a:pPr eaLnBrk="1" hangingPunct="1"/>
            <a:r>
              <a:rPr lang="en-US" dirty="0" smtClean="0"/>
              <a:t>The incident could belong to the insured (which is covered by a property coverage), or belong to a third party (which would be covered by a liability coverage).</a:t>
            </a:r>
          </a:p>
          <a:p>
            <a:pPr eaLnBrk="1" hangingPunct="1"/>
            <a:r>
              <a:rPr lang="en-US" dirty="0" smtClean="0"/>
              <a:t>Incidents are typically captured when the claim is first created. Some information about incidents may need to be gathered later, but the most ideal circumstance involves an intake process in which all the information about the "what" is captured.</a:t>
            </a:r>
          </a:p>
          <a:p>
            <a:pPr eaLnBrk="1" hangingPunct="1"/>
            <a:r>
              <a:rPr lang="en-US" dirty="0" smtClean="0"/>
              <a:t>Technically speaking, if incident is defined as "an item that suffered damage", then in a claim where a person is hurt, the incident should be called a "body incident". However, the term "injury incident" is more common in the industry and has been adopted by ClaimCenter.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10000"/>
              </a:spcBef>
              <a:spcAft>
                <a:spcPct val="0"/>
              </a:spcAft>
              <a:buClrTx/>
              <a:buSzTx/>
              <a:buFontTx/>
              <a:buNone/>
              <a:tabLst/>
              <a:defRPr/>
            </a:pPr>
            <a:r>
              <a:rPr lang="en-US" baseline="0" dirty="0" smtClean="0"/>
              <a:t>Services are created either when the claim is first created and saved, or after initial claim creation. When services are created in ClaimCenter, they are automatically submitted to vendors. That way, service requests are submitted as soon as possible and vendors receive these requests typically through an vendor portal. The service request can be for a quote to compare prices, a service to be performed, or for both a quote and service. The vendor can start work right away, specify a time frame for completion, delay the request or decline the request. Typically, a Service is tied to an incident such as requesting locksmith services for a burglarized home, or requesting vehicle damage assessment for one or more damaged vehicles, or requesting towing for a disabled vehicle, and so on. Each incident can have one or many services.</a:t>
            </a:r>
          </a:p>
          <a:p>
            <a:pPr marL="0" marR="0" indent="0" algn="l" defTabSz="914400" rtl="0" eaLnBrk="0" fontAlgn="base" latinLnBrk="0" hangingPunct="0">
              <a:lnSpc>
                <a:spcPct val="100000"/>
              </a:lnSpc>
              <a:spcBef>
                <a:spcPct val="1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10000"/>
              </a:spcBef>
              <a:spcAft>
                <a:spcPct val="0"/>
              </a:spcAft>
              <a:buClrTx/>
              <a:buSzTx/>
              <a:buFontTx/>
              <a:buNone/>
              <a:tabLst/>
              <a:defRPr/>
            </a:pPr>
            <a:r>
              <a:rPr lang="en-US" baseline="0" dirty="0" smtClean="0"/>
              <a:t>Technically, the name of the entity in ClaimCenter is Service Request, but for the purposes of training the terms Service and Service Request are interchangeable. </a:t>
            </a:r>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The Claim File - </a:t>
            </a:r>
            <a:fld id="{C72D5080-8B4F-4810-9267-33C8B04DB7A4}" type="slidenum">
              <a:rPr lang="en-US" altLang="en-US" smtClean="0"/>
              <a:pPr>
                <a:defRPr/>
              </a:pPr>
              <a:t>11</a:t>
            </a:fld>
            <a:endParaRPr lang="en-US" altLang="en-US"/>
          </a:p>
        </p:txBody>
      </p:sp>
    </p:spTree>
    <p:extLst>
      <p:ext uri="{BB962C8B-B14F-4D97-AF65-F5344CB8AC3E}">
        <p14:creationId xmlns:p14="http://schemas.microsoft.com/office/powerpoint/2010/main" val="3270691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 File - </a:t>
            </a:r>
            <a:fld id="{39BC0A72-D297-4921-AB84-B2C16E6352CD}" type="slidenum">
              <a:rPr lang="en-US" altLang="en-US" sz="1200" smtClean="0">
                <a:solidFill>
                  <a:schemeClr val="tx1"/>
                </a:solidFill>
              </a:rPr>
              <a:pPr eaLnBrk="1" hangingPunct="1"/>
              <a:t>12</a:t>
            </a:fld>
            <a:endParaRPr lang="en-US" altLang="en-US" sz="1200" smtClean="0">
              <a:solidFill>
                <a:schemeClr val="tx1"/>
              </a:solidFill>
            </a:endParaRPr>
          </a:p>
        </p:txBody>
      </p:sp>
      <p:sp>
        <p:nvSpPr>
          <p:cNvPr id="56324" name="Rectangle 2"/>
          <p:cNvSpPr>
            <a:spLocks noGrp="1" noRot="1" noChangeAspect="1" noChangeArrowheads="1" noTextEdit="1"/>
          </p:cNvSpPr>
          <p:nvPr>
            <p:ph type="sldImg"/>
          </p:nvPr>
        </p:nvSpPr>
        <p:spPr>
          <a:xfrm>
            <a:off x="715963" y="630238"/>
            <a:ext cx="5432425" cy="4073525"/>
          </a:xfrm>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For many claims, a single occurrence of loss involves more than one coverage, and more than one claimant. Exposures are the mechanism used by ClaimCenter for tracking the progress of each possible indemnity. (An indemnity is a payment in compensation for a loss. In property and casualty insurance, the goal is to restore a policyholder to the same financial position after the loss as he was in prior to the loss, without allowing the policyholder to profit from the loss.)</a:t>
            </a:r>
          </a:p>
          <a:p>
            <a:pPr eaLnBrk="1" hangingPunct="1"/>
            <a:r>
              <a:rPr lang="en-US" dirty="0" smtClean="0"/>
              <a:t>The term exposure is used differently in ClaimCenter than it is in PAS systems. The underwriter looks upon the possible coverages as exposures, while in CC it is the coverages that are deemed in effect that lead to the creation of a particular exposure (for a particular claimant).</a:t>
            </a:r>
          </a:p>
          <a:p>
            <a:pPr eaLnBrk="1" hangingPunct="1"/>
            <a:endParaRPr lang="en-US" dirty="0" smtClean="0"/>
          </a:p>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 File - </a:t>
            </a:r>
            <a:fld id="{D1262CD5-7E14-4F1F-81A6-ECA789A55A4B}" type="slidenum">
              <a:rPr lang="en-US" altLang="en-US" sz="1200" smtClean="0">
                <a:solidFill>
                  <a:schemeClr val="tx1"/>
                </a:solidFill>
              </a:rPr>
              <a:pPr eaLnBrk="1" hangingPunct="1"/>
              <a:t>13</a:t>
            </a:fld>
            <a:endParaRPr lang="en-US" altLang="en-US" sz="1200" smtClean="0">
              <a:solidFill>
                <a:schemeClr val="tx1"/>
              </a:solidFill>
            </a:endParaRPr>
          </a:p>
        </p:txBody>
      </p:sp>
      <p:sp>
        <p:nvSpPr>
          <p:cNvPr id="57348" name="Rectangle 2"/>
          <p:cNvSpPr>
            <a:spLocks noGrp="1" noRot="1" noChangeAspect="1" noChangeArrowheads="1" noTextEdit="1"/>
          </p:cNvSpPr>
          <p:nvPr>
            <p:ph type="sldImg"/>
          </p:nvPr>
        </p:nvSpPr>
        <p:spPr>
          <a:xfrm>
            <a:off x="715963" y="630238"/>
            <a:ext cx="5432425" cy="4073525"/>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Every activity is ultimately assigned to a user, who is responsible for completing the task. The activity identifies when the task is expected to be done (due</a:t>
            </a:r>
            <a:r>
              <a:rPr lang="en-US" baseline="0" dirty="0" smtClean="0"/>
              <a:t> date)</a:t>
            </a:r>
            <a:r>
              <a:rPr lang="en-US" dirty="0" smtClean="0"/>
              <a:t> and whether it has been done or not (status). Theoretically, one could say the process of processing a claim is identical to the process of completing its activities.</a:t>
            </a:r>
          </a:p>
          <a:p>
            <a:pPr eaLnBrk="1" hangingPunct="1"/>
            <a:r>
              <a:rPr lang="en-US" dirty="0" smtClean="0"/>
              <a:t>Legacy claim systems often have a "diary" feature. This feature is used to manage claim-handling activities. A user can indicate that he or she (or someone else) has to look at a claim on a particular day. Typically, you can type a short note to remind yourself or the other user why you should look at this claim on a particular day. The diary feature is often limited, particularly in terms of how much text you can enter and how the visibility of this text is controlled, the number of references a given user can make for a claim on a given day (often limited to one), and the logic behind how diary activities get assigned.</a:t>
            </a:r>
          </a:p>
          <a:p>
            <a:pPr eaLnBrk="1" hangingPunct="1"/>
            <a:r>
              <a:rPr lang="en-US" dirty="0" smtClean="0"/>
              <a:t>ClaimCenter replaces the traditional diary with two features: activities and notes. Activities let both users and the system create and assign tasks. Activity assignment can be done manually or through a robust set of assignment rules. Notes let users record information about a claim and associate it to the relevant part of the claim (such as the claim itself, a contact on the claim, or an exposure) without having to tie the note to a specific date or user. Robust visibility rules can control who can view and/or edit the note.</a:t>
            </a:r>
          </a:p>
          <a:p>
            <a:pPr eaLnBrk="1" hangingPunct="1"/>
            <a:endParaRPr lang="en-US" dirty="0" smtClean="0"/>
          </a:p>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 File - </a:t>
            </a:r>
            <a:fld id="{DB4F599D-A575-44BC-B2FC-A5456DF3193C}" type="slidenum">
              <a:rPr lang="en-US" altLang="en-US" sz="1200" smtClean="0">
                <a:solidFill>
                  <a:schemeClr val="tx1"/>
                </a:solidFill>
              </a:rPr>
              <a:pPr eaLnBrk="1" hangingPunct="1"/>
              <a:t>14</a:t>
            </a:fld>
            <a:endParaRPr lang="en-US" altLang="en-US" sz="1200" smtClean="0">
              <a:solidFill>
                <a:schemeClr val="tx1"/>
              </a:solidFill>
            </a:endParaRPr>
          </a:p>
        </p:txBody>
      </p:sp>
      <p:sp>
        <p:nvSpPr>
          <p:cNvPr id="58372" name="Rectangle 2"/>
          <p:cNvSpPr>
            <a:spLocks noGrp="1" noRot="1" noChangeAspect="1" noChangeArrowheads="1" noTextEdit="1"/>
          </p:cNvSpPr>
          <p:nvPr>
            <p:ph type="sldImg"/>
          </p:nvPr>
        </p:nvSpPr>
        <p:spPr>
          <a:xfrm>
            <a:off x="715963" y="630238"/>
            <a:ext cx="5432425" cy="4073525"/>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document is an electronic file or physical piece of paper which contains information relevant to the claim, such as:</a:t>
            </a:r>
          </a:p>
          <a:p>
            <a:pPr lvl="1" eaLnBrk="1" hangingPunct="1"/>
            <a:r>
              <a:rPr lang="en-US" dirty="0" smtClean="0"/>
              <a:t>First Report of Injury</a:t>
            </a:r>
          </a:p>
          <a:p>
            <a:pPr lvl="1" eaLnBrk="1" hangingPunct="1"/>
            <a:r>
              <a:rPr lang="en-US" dirty="0" smtClean="0"/>
              <a:t>Notification of Pending Inspection</a:t>
            </a:r>
          </a:p>
          <a:p>
            <a:pPr lvl="1" eaLnBrk="1" hangingPunct="1"/>
            <a:r>
              <a:rPr lang="en-US" dirty="0" smtClean="0"/>
              <a:t>Affidavit of Vehicle Theft</a:t>
            </a:r>
          </a:p>
          <a:p>
            <a:pPr eaLnBrk="1" hangingPunct="1"/>
            <a:r>
              <a:rPr lang="en-US" dirty="0" smtClean="0"/>
              <a:t>Documents can be used to:</a:t>
            </a:r>
          </a:p>
          <a:p>
            <a:pPr lvl="1" eaLnBrk="1" hangingPunct="1"/>
            <a:r>
              <a:rPr lang="en-US" dirty="0" smtClean="0"/>
              <a:t>Track information on physical pieces of paper (such as photographs of a damaged car, diagrams of the floor plan for a workplace, assessments from mechanics or diagnoses from a doctor)</a:t>
            </a:r>
          </a:p>
          <a:p>
            <a:pPr lvl="1" eaLnBrk="1" hangingPunct="1"/>
            <a:r>
              <a:rPr lang="en-US" dirty="0" smtClean="0"/>
              <a:t>Track information that exists electronically (such as email correspondences, word processing documents that were mailed to the insured, and scanned photographs of property that was stolen)</a:t>
            </a:r>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Unlike the other objects, which are often created automatically by ClaimCenter,</a:t>
            </a:r>
            <a:r>
              <a:rPr lang="en-US" baseline="0" dirty="0" smtClean="0"/>
              <a:t> documents</a:t>
            </a:r>
            <a:r>
              <a:rPr lang="en-US" dirty="0" smtClean="0"/>
              <a:t> are typically created manually by users.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 File - </a:t>
            </a:r>
            <a:fld id="{BB074A43-135C-4640-A61B-4AA0A0737B71}" type="slidenum">
              <a:rPr lang="en-US" altLang="en-US" sz="1200" smtClean="0">
                <a:solidFill>
                  <a:schemeClr val="tx1"/>
                </a:solidFill>
              </a:rPr>
              <a:pPr eaLnBrk="1" hangingPunct="1"/>
              <a:t>15</a:t>
            </a:fld>
            <a:endParaRPr lang="en-US" altLang="en-US" sz="1200" smtClean="0">
              <a:solidFill>
                <a:schemeClr val="tx1"/>
              </a:solidFill>
            </a:endParaRPr>
          </a:p>
        </p:txBody>
      </p:sp>
      <p:sp>
        <p:nvSpPr>
          <p:cNvPr id="59396" name="Rectangle 2"/>
          <p:cNvSpPr>
            <a:spLocks noGrp="1" noRot="1" noChangeAspect="1" noChangeArrowheads="1" noTextEdit="1"/>
          </p:cNvSpPr>
          <p:nvPr>
            <p:ph type="sldImg"/>
          </p:nvPr>
        </p:nvSpPr>
        <p:spPr>
          <a:xfrm>
            <a:off x="715963" y="630238"/>
            <a:ext cx="5432425" cy="4073525"/>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note is a detailed record of the actions or thinking behind the processing of a claim. </a:t>
            </a:r>
          </a:p>
          <a:p>
            <a:pPr eaLnBrk="1" hangingPunct="1"/>
            <a:r>
              <a:rPr lang="en-US" dirty="0" smtClean="0"/>
              <a:t>Legacy claim systems often have a "diary" feature. This feature is used to manage claim-handling activities. A user can indicate that he or she (or someone else) has to look at a claim on a particular day. Typically, you can type a short note to remind yourself or the other user why you should look at this claim on a particular day. The diary feature is often limited, particularly in terms of how much text you can enter and how the visibility of this text is controlled, the number of references a given user can make for a claim on a given day (often limited to one), and the logic behind how diary activities get assigned.</a:t>
            </a:r>
          </a:p>
          <a:p>
            <a:pPr eaLnBrk="1" hangingPunct="1"/>
            <a:r>
              <a:rPr lang="en-US" dirty="0" smtClean="0"/>
              <a:t>ClaimCenter replaces the traditional diary with two features: activities and notes. Activities let both users and the system create and assign tasks. Activity assignment can be done manually or through a robust set of assignment rules. Notes let users record information about a claim and associate it to the relevant part of the claim (such as the claim itself, a contact on the claim, or an exposure) without having to tie the note to a specific date or user. Robust visibility rules can control who can view and/or edit the note.</a:t>
            </a:r>
            <a:br>
              <a:rPr lang="en-US" dirty="0" smtClean="0"/>
            </a:br>
            <a:r>
              <a:rPr lang="en-US" dirty="0" smtClean="0"/>
              <a:t>Notes may be manually created by users or</a:t>
            </a:r>
            <a:r>
              <a:rPr lang="en-US" baseline="0" dirty="0" smtClean="0"/>
              <a:t> generated automatically by ClaimCenter.</a:t>
            </a: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 File - </a:t>
            </a:r>
            <a:fld id="{8509CA4F-9EA8-4C8D-A658-6BCBB18272E9}" type="slidenum">
              <a:rPr lang="en-US" altLang="en-US" sz="1200" smtClean="0">
                <a:solidFill>
                  <a:schemeClr val="tx1"/>
                </a:solidFill>
              </a:rPr>
              <a:pPr eaLnBrk="1" hangingPunct="1"/>
              <a:t>16</a:t>
            </a:fld>
            <a:endParaRPr lang="en-US" altLang="en-US" sz="1200" smtClean="0">
              <a:solidFill>
                <a:schemeClr val="tx1"/>
              </a:solidFill>
            </a:endParaRPr>
          </a:p>
        </p:txBody>
      </p:sp>
      <p:sp>
        <p:nvSpPr>
          <p:cNvPr id="60420" name="Rectangle 2"/>
          <p:cNvSpPr>
            <a:spLocks noGrp="1" noRot="1" noChangeAspect="1" noChangeArrowheads="1" noTextEdit="1"/>
          </p:cNvSpPr>
          <p:nvPr>
            <p:ph type="sldImg"/>
          </p:nvPr>
        </p:nvSpPr>
        <p:spPr>
          <a:xfrm>
            <a:off x="715963" y="630238"/>
            <a:ext cx="5432425" cy="4073525"/>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 File - </a:t>
            </a:r>
            <a:fld id="{66976B1C-7FDC-4D93-8B79-AE6618BF32EA}" type="slidenum">
              <a:rPr lang="en-US" altLang="en-US" sz="1200" smtClean="0">
                <a:solidFill>
                  <a:schemeClr val="tx1"/>
                </a:solidFill>
              </a:rPr>
              <a:pPr eaLnBrk="1" hangingPunct="1"/>
              <a:t>17</a:t>
            </a:fld>
            <a:endParaRPr lang="en-US" altLang="en-US" sz="1200" smtClean="0">
              <a:solidFill>
                <a:schemeClr val="tx1"/>
              </a:solidFill>
            </a:endParaRPr>
          </a:p>
        </p:txBody>
      </p:sp>
      <p:sp>
        <p:nvSpPr>
          <p:cNvPr id="61444" name="Rectangle 2"/>
          <p:cNvSpPr>
            <a:spLocks noGrp="1" noRot="1" noChangeAspect="1" noChangeArrowheads="1" noTextEdit="1"/>
          </p:cNvSpPr>
          <p:nvPr>
            <p:ph type="sldImg"/>
          </p:nvPr>
        </p:nvSpPr>
        <p:spPr>
          <a:xfrm>
            <a:off x="715963" y="630238"/>
            <a:ext cx="5432425" cy="4073525"/>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reserve line can be thought of as a "T-account" set aside for one specific aspect of exposure processing. It contains both credits and debits, and its size is equal to the sum of the credits minus the sum of the debits. Every exposure ultimately has one or more reserve lines.</a:t>
            </a:r>
          </a:p>
          <a:p>
            <a:pPr eaLnBrk="1" hangingPunct="1"/>
            <a:r>
              <a:rPr lang="en-US" dirty="0" smtClean="0"/>
              <a:t>A single exposure might have a single reserve line associated to it. It could also have several reserve lines associated to it if there are multiple "sets" of money for different purposes that must be tracked differently. (For example, an exposure for a collision coverage could have separate reserve lines for auto body damage and glass damage because the carrier tracks these two types of payments differently.)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 File - </a:t>
            </a:r>
            <a:fld id="{AB540A8C-A3C2-4B68-B634-606BC806D4BA}" type="slidenum">
              <a:rPr lang="en-US" altLang="en-US" sz="1200" smtClean="0">
                <a:solidFill>
                  <a:schemeClr val="tx1"/>
                </a:solidFill>
              </a:rPr>
              <a:pPr eaLnBrk="1" hangingPunct="1"/>
              <a:t>18</a:t>
            </a:fld>
            <a:endParaRPr lang="en-US" altLang="en-US" sz="1200" smtClean="0">
              <a:solidFill>
                <a:schemeClr val="tx1"/>
              </a:solidFill>
            </a:endParaRPr>
          </a:p>
        </p:txBody>
      </p:sp>
      <p:sp>
        <p:nvSpPr>
          <p:cNvPr id="62468" name="Rectangle 2"/>
          <p:cNvSpPr>
            <a:spLocks noGrp="1" noRot="1" noChangeAspect="1" noChangeArrowheads="1" noTextEdit="1"/>
          </p:cNvSpPr>
          <p:nvPr>
            <p:ph type="sldImg"/>
          </p:nvPr>
        </p:nvSpPr>
        <p:spPr>
          <a:xfrm>
            <a:off x="715963" y="630238"/>
            <a:ext cx="5432425" cy="4073525"/>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single reserve line might have a single check associated to it. It could also have several checks associated to it if:</a:t>
            </a:r>
          </a:p>
          <a:p>
            <a:pPr lvl="1" eaLnBrk="1" hangingPunct="1"/>
            <a:r>
              <a:rPr lang="en-US" dirty="0" smtClean="0"/>
              <a:t>There are multiple payments (such as a recurring payment to treat ongoing medical care).</a:t>
            </a:r>
          </a:p>
          <a:p>
            <a:pPr lvl="1" eaLnBrk="1" hangingPunct="1"/>
            <a:r>
              <a:rPr lang="en-US" dirty="0" smtClean="0"/>
              <a:t>There are multiple payees (such as a circumstance of litigation where the claimant gets 80% of the settlement and the lawyer gets 20% of the settlement).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 File - </a:t>
            </a:r>
            <a:fld id="{6C2934DC-0538-4847-8EAF-6D5A345D0BB7}" type="slidenum">
              <a:rPr lang="en-US" altLang="en-US" sz="1200" smtClean="0">
                <a:solidFill>
                  <a:schemeClr val="tx1"/>
                </a:solidFill>
              </a:rPr>
              <a:pPr eaLnBrk="1" hangingPunct="1"/>
              <a:t>19</a:t>
            </a:fld>
            <a:endParaRPr lang="en-US" altLang="en-US" sz="1200" smtClean="0">
              <a:solidFill>
                <a:schemeClr val="tx1"/>
              </a:solidFill>
            </a:endParaRPr>
          </a:p>
        </p:txBody>
      </p:sp>
      <p:sp>
        <p:nvSpPr>
          <p:cNvPr id="63492" name="Rectangle 2"/>
          <p:cNvSpPr>
            <a:spLocks noGrp="1" noRot="1" noChangeAspect="1" noChangeArrowheads="1" noTextEdit="1"/>
          </p:cNvSpPr>
          <p:nvPr>
            <p:ph type="sldImg"/>
          </p:nvPr>
        </p:nvSpPr>
        <p:spPr>
          <a:xfrm>
            <a:off x="715963" y="630238"/>
            <a:ext cx="5432425" cy="4073525"/>
          </a:xfrm>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Technically speaking, there are five assignable entities in ClaimCenter: claim, activity, exposure, service request and matter. </a:t>
            </a:r>
            <a:br>
              <a:rPr lang="en-US" dirty="0" smtClean="0"/>
            </a:br>
            <a:r>
              <a:rPr lang="en-US" dirty="0" smtClean="0"/>
              <a:t/>
            </a:r>
            <a:br>
              <a:rPr lang="en-US" dirty="0" smtClean="0"/>
            </a:br>
            <a:r>
              <a:rPr lang="en-US" dirty="0" smtClean="0"/>
              <a:t>Matters are not fundamental to ClaimCenter because they are only needed for claims which involve litigation (whereas every claim which gets paid out involves claims, activities, and exposures). To simplify the discussion of the primary entities, matters have been omitted from the slide above.</a:t>
            </a:r>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
            </a:r>
            <a:br>
              <a:rPr lang="en-US" dirty="0" smtClean="0"/>
            </a:br>
            <a:r>
              <a:rPr lang="en-US" dirty="0" smtClean="0"/>
              <a:t>Services</a:t>
            </a:r>
            <a:r>
              <a:rPr lang="en-US" baseline="0" dirty="0" smtClean="0"/>
              <a:t> are also not required for claims that get paid out, although they are more common on claims than matters because usually incidents require at least one service involving repairs, inspections, or assistance of some kind from a vendor.</a:t>
            </a:r>
            <a:endParaRPr lang="en-US" dirty="0" smtClean="0"/>
          </a:p>
          <a:p>
            <a:pPr eaLnBrk="1" hangingPunct="1"/>
            <a:r>
              <a:rPr lang="en-US" dirty="0" smtClean="0"/>
              <a:t/>
            </a:r>
            <a:br>
              <a:rPr lang="en-US" dirty="0" smtClean="0"/>
            </a:br>
            <a:r>
              <a:rPr lang="en-US" dirty="0" smtClean="0"/>
              <a:t>Each assignable entity on the claim may have its own owner, though it is common for sub-entities (activities, exposures, service requests and matters) to be owned by the claim owner.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 File - </a:t>
            </a:r>
            <a:fld id="{2B084349-EE93-47D4-98B0-E1CCBC8D35CB}" type="slidenum">
              <a:rPr lang="en-US" altLang="en-US" sz="1200" smtClean="0">
                <a:solidFill>
                  <a:schemeClr val="tx1"/>
                </a:solidFill>
              </a:rPr>
              <a:pPr eaLnBrk="1" hangingPunct="1"/>
              <a:t>2</a:t>
            </a:fld>
            <a:endParaRPr lang="en-US" altLang="en-US" sz="1200" smtClean="0">
              <a:solidFill>
                <a:schemeClr val="tx1"/>
              </a:solidFill>
            </a:endParaRPr>
          </a:p>
        </p:txBody>
      </p:sp>
      <p:sp>
        <p:nvSpPr>
          <p:cNvPr id="47108" name="Rectangle 2"/>
          <p:cNvSpPr>
            <a:spLocks noGrp="1" noRot="1" noChangeAspect="1" noChangeArrowheads="1" noTextEdit="1"/>
          </p:cNvSpPr>
          <p:nvPr>
            <p:ph type="sldImg"/>
          </p:nvPr>
        </p:nvSpPr>
        <p:spPr>
          <a:xfrm>
            <a:off x="715963" y="630238"/>
            <a:ext cx="5432425" cy="4073525"/>
          </a:xfrm>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 File - </a:t>
            </a:r>
            <a:fld id="{EBEEB5C3-B406-4414-9677-1190A3D3048D}" type="slidenum">
              <a:rPr lang="en-US" altLang="en-US" sz="1200" smtClean="0">
                <a:solidFill>
                  <a:schemeClr val="tx1"/>
                </a:solidFill>
              </a:rPr>
              <a:pPr eaLnBrk="1" hangingPunct="1"/>
              <a:t>20</a:t>
            </a:fld>
            <a:endParaRPr lang="en-US" altLang="en-US" sz="1200" smtClean="0">
              <a:solidFill>
                <a:schemeClr val="tx1"/>
              </a:solidFill>
            </a:endParaRPr>
          </a:p>
        </p:txBody>
      </p:sp>
      <p:sp>
        <p:nvSpPr>
          <p:cNvPr id="64516" name="Rectangle 2"/>
          <p:cNvSpPr>
            <a:spLocks noGrp="1" noRot="1" noChangeAspect="1" noChangeArrowheads="1" noTextEdit="1"/>
          </p:cNvSpPr>
          <p:nvPr>
            <p:ph type="sldImg"/>
          </p:nvPr>
        </p:nvSpPr>
        <p:spPr>
          <a:xfrm>
            <a:off x="715963" y="630238"/>
            <a:ext cx="5432425" cy="4073525"/>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Typically, a "group level" set of assignment logic is used to assign an object to a group, and then a separate "user level" set of assignment logic is used to assign the object to a member of that group. Assignment is discussed in the "Assignment" lesson.</a:t>
            </a:r>
          </a:p>
          <a:p>
            <a:pPr eaLnBrk="1" hangingPunct="1"/>
            <a:r>
              <a:rPr lang="en-US" dirty="0" smtClean="0"/>
              <a:t>ClaimCenter can be configured so that a claim can be viewed and/or edited only by the owner, by anyone in the same group as the owner, or by any ClaimCenter user. Controlling access to claims is discussed in the "Access Control Lists" lesson.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 File - </a:t>
            </a:r>
            <a:fld id="{FB4748AE-CF67-4CDE-8C94-D8DC8CA1DA55}" type="slidenum">
              <a:rPr lang="en-US" altLang="en-US" sz="1200" smtClean="0">
                <a:solidFill>
                  <a:schemeClr val="tx1"/>
                </a:solidFill>
              </a:rPr>
              <a:pPr eaLnBrk="1" hangingPunct="1"/>
              <a:t>21</a:t>
            </a:fld>
            <a:endParaRPr lang="en-US" altLang="en-US" sz="1200" smtClean="0">
              <a:solidFill>
                <a:schemeClr val="tx1"/>
              </a:solidFill>
            </a:endParaRPr>
          </a:p>
        </p:txBody>
      </p:sp>
      <p:sp>
        <p:nvSpPr>
          <p:cNvPr id="65540" name="Rectangle 2"/>
          <p:cNvSpPr>
            <a:spLocks noGrp="1" noRot="1" noChangeAspect="1" noChangeArrowheads="1" noTextEdit="1"/>
          </p:cNvSpPr>
          <p:nvPr>
            <p:ph type="sldImg"/>
          </p:nvPr>
        </p:nvSpPr>
        <p:spPr>
          <a:xfrm>
            <a:off x="715963" y="630238"/>
            <a:ext cx="5432425" cy="4073525"/>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relationship between policy and claim is one-to-one. Logically speaking, a policy can have many claims associated to it. However, in ClaimCenter, whenever a claim is created, a copy of the policy is created. If two claims get created against the same policy, there are technically two policy objects in ClaimCenter for that one policy.</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 File - </a:t>
            </a:r>
            <a:fld id="{C0233D35-2872-4FF8-B536-B840CE7240D0}" type="slidenum">
              <a:rPr lang="en-US" altLang="en-US" sz="1200" smtClean="0">
                <a:solidFill>
                  <a:schemeClr val="tx1"/>
                </a:solidFill>
              </a:rPr>
              <a:pPr eaLnBrk="1" hangingPunct="1"/>
              <a:t>22</a:t>
            </a:fld>
            <a:endParaRPr lang="en-US" altLang="en-US" sz="1200" smtClean="0">
              <a:solidFill>
                <a:schemeClr val="tx1"/>
              </a:solidFill>
            </a:endParaRPr>
          </a:p>
        </p:txBody>
      </p:sp>
      <p:sp>
        <p:nvSpPr>
          <p:cNvPr id="66564" name="Rectangle 2"/>
          <p:cNvSpPr>
            <a:spLocks noGrp="1" noRot="1" noChangeAspect="1" noChangeArrowheads="1" noTextEdit="1"/>
          </p:cNvSpPr>
          <p:nvPr>
            <p:ph type="sldImg"/>
          </p:nvPr>
        </p:nvSpPr>
        <p:spPr>
          <a:xfrm>
            <a:off x="715963" y="630238"/>
            <a:ext cx="5432425" cy="4073525"/>
          </a:xfrm>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 File - </a:t>
            </a:r>
            <a:fld id="{649D5E64-60D0-4143-8FC9-49F9C962815B}" type="slidenum">
              <a:rPr lang="en-US" altLang="en-US" sz="1200" smtClean="0">
                <a:solidFill>
                  <a:schemeClr val="tx1"/>
                </a:solidFill>
              </a:rPr>
              <a:pPr eaLnBrk="1" hangingPunct="1"/>
              <a:t>23</a:t>
            </a:fld>
            <a:endParaRPr lang="en-US" altLang="en-US" sz="1200" smtClean="0">
              <a:solidFill>
                <a:schemeClr val="tx1"/>
              </a:solidFill>
            </a:endParaRPr>
          </a:p>
        </p:txBody>
      </p:sp>
      <p:sp>
        <p:nvSpPr>
          <p:cNvPr id="67588" name="Rectangle 2"/>
          <p:cNvSpPr>
            <a:spLocks noGrp="1" noRot="1" noChangeAspect="1" noChangeArrowheads="1" noTextEdit="1"/>
          </p:cNvSpPr>
          <p:nvPr>
            <p:ph type="sldImg"/>
          </p:nvPr>
        </p:nvSpPr>
        <p:spPr>
          <a:xfrm>
            <a:off x="715963" y="630238"/>
            <a:ext cx="5432425" cy="4073525"/>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ClaimCenter is a highly configurable application. Consequently, it is impossible to discuss what "should be" or "will be" in the claim file, as this information can and will vary based on the needs of each carrier. This lesson discusses information found in the base application's claim file as well as some information not necessarily found in the base application as examples of how the application can be configured.</a:t>
            </a:r>
          </a:p>
          <a:p>
            <a:pPr eaLnBrk="1" hangingPunct="1"/>
            <a:r>
              <a:rPr lang="en-US" dirty="0" smtClean="0"/>
              <a:t>This lesson discusses all of the menu links in the base application's claim file except the following:</a:t>
            </a:r>
          </a:p>
          <a:p>
            <a:pPr lvl="1" eaLnBrk="1" hangingPunct="1"/>
            <a:r>
              <a:rPr lang="en-US" dirty="0" smtClean="0"/>
              <a:t>Plan of Action - This is discussed in the "Specialized Claim Processes" lesson.</a:t>
            </a:r>
          </a:p>
          <a:p>
            <a:pPr lvl="1" eaLnBrk="1" hangingPunct="1"/>
            <a:r>
              <a:rPr lang="en-US" dirty="0" smtClean="0"/>
              <a:t>FNOL Snapshot - This is discussed in the "New Claim Wizard" lesson.</a:t>
            </a:r>
          </a:p>
          <a:p>
            <a:pPr lvl="1" eaLnBrk="1" hangingPunct="1"/>
            <a:r>
              <a:rPr lang="en-US" dirty="0" smtClean="0"/>
              <a:t>Calendar - This is discussed in the "Activities" lesson and the "Specialized Claim Processes" lesson.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 File - </a:t>
            </a:r>
            <a:fld id="{2D6F7670-88EC-4575-8A75-54AB707FD709}" type="slidenum">
              <a:rPr lang="en-US" altLang="en-US" sz="1200" smtClean="0">
                <a:solidFill>
                  <a:schemeClr val="tx1"/>
                </a:solidFill>
              </a:rPr>
              <a:pPr eaLnBrk="1" hangingPunct="1"/>
              <a:t>24</a:t>
            </a:fld>
            <a:endParaRPr lang="en-US" altLang="en-US" sz="1200" smtClean="0">
              <a:solidFill>
                <a:schemeClr val="tx1"/>
              </a:solidFill>
            </a:endParaRPr>
          </a:p>
        </p:txBody>
      </p:sp>
      <p:sp>
        <p:nvSpPr>
          <p:cNvPr id="68612" name="Rectangle 2"/>
          <p:cNvSpPr>
            <a:spLocks noGrp="1" noRot="1" noChangeAspect="1" noChangeArrowheads="1" noTextEdit="1"/>
          </p:cNvSpPr>
          <p:nvPr>
            <p:ph type="sldImg"/>
          </p:nvPr>
        </p:nvSpPr>
        <p:spPr>
          <a:xfrm>
            <a:off x="715963" y="630238"/>
            <a:ext cx="5432425" cy="4073525"/>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The Summary screen simply repeats information that is available (and in many cases editable) on other screens in the claim file. The Summary screen can help users determine which part of the claim file they need to attend to.</a:t>
            </a:r>
            <a:br>
              <a:rPr lang="en-US" dirty="0" smtClean="0"/>
            </a:br>
            <a:endParaRPr lang="en-US" sz="1000" kern="1200" dirty="0" smtClean="0">
              <a:solidFill>
                <a:schemeClr val="tx1"/>
              </a:solidFill>
              <a:effectLst/>
              <a:latin typeface="Arial" charset="0"/>
              <a:ea typeface="+mn-ea"/>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 File - </a:t>
            </a:r>
            <a:fld id="{2D6F7670-88EC-4575-8A75-54AB707FD709}" type="slidenum">
              <a:rPr lang="en-US" altLang="en-US" sz="1200" smtClean="0">
                <a:solidFill>
                  <a:schemeClr val="tx1"/>
                </a:solidFill>
              </a:rPr>
              <a:pPr eaLnBrk="1" hangingPunct="1"/>
              <a:t>25</a:t>
            </a:fld>
            <a:endParaRPr lang="en-US" altLang="en-US" sz="1200" smtClean="0">
              <a:solidFill>
                <a:schemeClr val="tx1"/>
              </a:solidFill>
            </a:endParaRPr>
          </a:p>
        </p:txBody>
      </p:sp>
      <p:sp>
        <p:nvSpPr>
          <p:cNvPr id="68612" name="Rectangle 2"/>
          <p:cNvSpPr>
            <a:spLocks noGrp="1" noRot="1" noChangeAspect="1" noChangeArrowheads="1" noTextEdit="1"/>
          </p:cNvSpPr>
          <p:nvPr>
            <p:ph type="sldImg"/>
          </p:nvPr>
        </p:nvSpPr>
        <p:spPr>
          <a:xfrm>
            <a:off x="715963" y="630238"/>
            <a:ext cx="5432425" cy="4073525"/>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Summary screen simply repeats information that is available (and in many cases editable) on other screens in the claim file. The Summary screen can help users determine which part of the claim file they need to attend to.</a:t>
            </a:r>
          </a:p>
          <a:p>
            <a:pPr eaLnBrk="1" hangingPunct="1"/>
            <a:r>
              <a:rPr lang="en-US" dirty="0" smtClean="0"/>
              <a:t>The Associations screen lists other claims which are associated to the given claim. For example, if a claim involves two claimants who are both insured by the carrier, then it may be helpful for an adjuster working on one claim to be aware of and have easy access to the other claim. A larger image of the Associated Claims list appears below (which is visible if you view PowerPoint in Notes view (View &gt; Notes Page)).</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en-US" dirty="0" smtClean="0"/>
              <a:t>In the base application, claims are associated to one another using the Associations list, which is available from the Loss Details page (in the Associations</a:t>
            </a:r>
            <a:r>
              <a:rPr lang="en-US" baseline="0" dirty="0" smtClean="0"/>
              <a:t> menu link)</a:t>
            </a:r>
            <a:r>
              <a:rPr lang="en-US" dirty="0" smtClean="0"/>
              <a:t>.</a:t>
            </a:r>
          </a:p>
          <a:p>
            <a:pPr eaLnBrk="1" hangingPunct="1"/>
            <a:endParaRPr lang="en-US"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345" y="6263931"/>
            <a:ext cx="5584342" cy="8440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08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 File - </a:t>
            </a:r>
            <a:fld id="{D81CB799-3021-44A2-B744-6F41BF9F81DD}" type="slidenum">
              <a:rPr lang="en-US" altLang="en-US" sz="1200" smtClean="0">
                <a:solidFill>
                  <a:schemeClr val="tx1"/>
                </a:solidFill>
              </a:rPr>
              <a:pPr eaLnBrk="1" hangingPunct="1"/>
              <a:t>26</a:t>
            </a:fld>
            <a:endParaRPr lang="en-US" altLang="en-US" sz="1200" smtClean="0">
              <a:solidFill>
                <a:schemeClr val="tx1"/>
              </a:solidFill>
            </a:endParaRPr>
          </a:p>
        </p:txBody>
      </p:sp>
      <p:sp>
        <p:nvSpPr>
          <p:cNvPr id="80900" name="Rectangle 2"/>
          <p:cNvSpPr>
            <a:spLocks noGrp="1" noRot="1" noChangeAspect="1" noChangeArrowheads="1" noTextEdit="1"/>
          </p:cNvSpPr>
          <p:nvPr>
            <p:ph type="sldImg"/>
          </p:nvPr>
        </p:nvSpPr>
        <p:spPr>
          <a:xfrm>
            <a:off x="715963" y="630238"/>
            <a:ext cx="5432425" cy="4073525"/>
          </a:xfrm>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owner of the claim and the group to which the claim has been assigned are listed from the Summary &gt; Status menu link, as well as in the info bar.</a:t>
            </a:r>
          </a:p>
          <a:p>
            <a:pPr eaLnBrk="1" hangingPunct="1"/>
            <a:r>
              <a:rPr lang="en-US" dirty="0" smtClean="0"/>
              <a:t>The process for determining an owner and a group is discussed in the "Assignment" lesson.</a:t>
            </a:r>
          </a:p>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19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 File - </a:t>
            </a:r>
            <a:fld id="{6A0CB78F-561F-4907-A8F3-6720C968D37A}" type="slidenum">
              <a:rPr lang="en-US" altLang="en-US" sz="1200" smtClean="0">
                <a:solidFill>
                  <a:schemeClr val="tx1"/>
                </a:solidFill>
              </a:rPr>
              <a:pPr eaLnBrk="1" hangingPunct="1"/>
              <a:t>27</a:t>
            </a:fld>
            <a:endParaRPr lang="en-US" altLang="en-US" sz="1200" smtClean="0">
              <a:solidFill>
                <a:schemeClr val="tx1"/>
              </a:solidFill>
            </a:endParaRPr>
          </a:p>
        </p:txBody>
      </p:sp>
      <p:sp>
        <p:nvSpPr>
          <p:cNvPr id="81924" name="Rectangle 2"/>
          <p:cNvSpPr>
            <a:spLocks noGrp="1" noRot="1" noChangeAspect="1" noChangeArrowheads="1" noTextEdit="1"/>
          </p:cNvSpPr>
          <p:nvPr>
            <p:ph type="sldImg"/>
          </p:nvPr>
        </p:nvSpPr>
        <p:spPr>
          <a:xfrm>
            <a:off x="715963" y="630238"/>
            <a:ext cx="5432425" cy="4073525"/>
          </a:xfrm>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Any user who owns the claim, an exposure on the claim, or an activity on the claim is listed on the Parties Involved page in the Users menu link. Also, any user who has a claim user role on the claim (such as an Independent Appraiser) is also listed on this screen, even if that user does not own any object on the claim</a:t>
            </a:r>
            <a:r>
              <a:rPr lang="en-US" dirty="0"/>
              <a:t>. </a:t>
            </a:r>
            <a:r>
              <a:rPr lang="en-US" dirty="0" smtClean="0"/>
              <a:t>An alternate example (using a different claim) of this is visible </a:t>
            </a:r>
            <a:r>
              <a:rPr lang="en-US" dirty="0"/>
              <a:t>if you view PowerPoint in Notes view (View &gt; Notes Page)).</a:t>
            </a:r>
          </a:p>
          <a:p>
            <a:pPr eaLnBrk="1" hangingPunct="1"/>
            <a:endParaRPr lang="en-US" dirty="0" smtClean="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408" y="5765532"/>
            <a:ext cx="4984557" cy="30703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47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 File - </a:t>
            </a:r>
            <a:fld id="{FF56F959-8284-4E77-8931-0DA9397CC049}" type="slidenum">
              <a:rPr lang="en-US" altLang="en-US" sz="1200" smtClean="0">
                <a:solidFill>
                  <a:schemeClr val="tx1"/>
                </a:solidFill>
              </a:rPr>
              <a:pPr eaLnBrk="1" hangingPunct="1"/>
              <a:t>28</a:t>
            </a:fld>
            <a:endParaRPr lang="en-US" altLang="en-US" sz="1200" smtClean="0">
              <a:solidFill>
                <a:schemeClr val="tx1"/>
              </a:solidFill>
            </a:endParaRPr>
          </a:p>
        </p:txBody>
      </p:sp>
      <p:sp>
        <p:nvSpPr>
          <p:cNvPr id="74756" name="Rectangle 2"/>
          <p:cNvSpPr>
            <a:spLocks noGrp="1" noRot="1" noChangeAspect="1" noChangeArrowheads="1" noTextEdit="1"/>
          </p:cNvSpPr>
          <p:nvPr>
            <p:ph type="sldImg"/>
          </p:nvPr>
        </p:nvSpPr>
        <p:spPr>
          <a:xfrm>
            <a:off x="715963" y="630238"/>
            <a:ext cx="5432425" cy="4073525"/>
          </a:xfrm>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Activities for the given claim are listed from the </a:t>
            </a:r>
            <a:r>
              <a:rPr lang="en-US" dirty="0" err="1" smtClean="0"/>
              <a:t>Workplan</a:t>
            </a:r>
            <a:r>
              <a:rPr lang="en-US" dirty="0" smtClean="0"/>
              <a:t> menu link. (Recall that activities assigned to a given user are listed on that user's Desktop tab.)</a:t>
            </a:r>
          </a:p>
          <a:p>
            <a:pPr eaLnBrk="1" hangingPunct="1"/>
            <a:r>
              <a:rPr lang="en-US" dirty="0" smtClean="0"/>
              <a:t>Activities are discussed in the "Activities" lesson.</a:t>
            </a:r>
          </a:p>
          <a:p>
            <a:pPr eaLnBrk="1" hangingPunct="1"/>
            <a:endParaRPr lang="en-US" dirty="0" smtClean="0"/>
          </a:p>
          <a:p>
            <a:pPr eaLnBrk="1" hangingPunct="1"/>
            <a:endParaRPr lang="en-US" dirty="0" smtClean="0"/>
          </a:p>
          <a:p>
            <a:pPr eaLnBrk="1" hangingPunct="1"/>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16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 File - </a:t>
            </a:r>
            <a:fld id="{E56B4B27-6359-403C-A231-13D93A575C51}" type="slidenum">
              <a:rPr lang="en-US" altLang="en-US" sz="1200" smtClean="0">
                <a:solidFill>
                  <a:schemeClr val="tx1"/>
                </a:solidFill>
              </a:rPr>
              <a:pPr eaLnBrk="1" hangingPunct="1"/>
              <a:t>29</a:t>
            </a:fld>
            <a:endParaRPr lang="en-US" altLang="en-US" sz="1200" smtClean="0">
              <a:solidFill>
                <a:schemeClr val="tx1"/>
              </a:solidFill>
            </a:endParaRPr>
          </a:p>
        </p:txBody>
      </p:sp>
      <p:sp>
        <p:nvSpPr>
          <p:cNvPr id="71684" name="Rectangle 2"/>
          <p:cNvSpPr>
            <a:spLocks noGrp="1" noRot="1" noChangeAspect="1" noChangeArrowheads="1" noTextEdit="1"/>
          </p:cNvSpPr>
          <p:nvPr>
            <p:ph type="sldImg"/>
          </p:nvPr>
        </p:nvSpPr>
        <p:spPr>
          <a:xfrm>
            <a:off x="715963" y="630238"/>
            <a:ext cx="5432425" cy="4073525"/>
          </a:xfrm>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Loss Details screen lists general information about the claim, including information common to multiple exposures (such as the location of the loss, a list of witnesses, contributing factors to the loss, and so on).</a:t>
            </a:r>
          </a:p>
          <a:p>
            <a:pPr eaLnBrk="1" hangingPunct="1"/>
            <a:r>
              <a:rPr lang="en-US" dirty="0" smtClean="0"/>
              <a:t>The nature of the Loss Details screen is highly dependent on the claim's line of business.</a:t>
            </a:r>
          </a:p>
          <a:p>
            <a:pPr eaLnBrk="1" hangingPunct="1"/>
            <a:r>
              <a:rPr lang="en-US" dirty="0" smtClean="0"/>
              <a:t>The Loss Details screen is discussed in detail in the "Adjudicating Claims" lesson.</a:t>
            </a:r>
          </a:p>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 File - </a:t>
            </a:r>
            <a:fld id="{64FD9028-A490-4640-9716-73A11024F96B}" type="slidenum">
              <a:rPr lang="en-US" altLang="en-US" sz="1200" smtClean="0">
                <a:solidFill>
                  <a:schemeClr val="tx1"/>
                </a:solidFill>
              </a:rPr>
              <a:pPr eaLnBrk="1" hangingPunct="1"/>
              <a:t>3</a:t>
            </a:fld>
            <a:endParaRPr lang="en-US" altLang="en-US" sz="1200" smtClean="0">
              <a:solidFill>
                <a:schemeClr val="tx1"/>
              </a:solidFill>
            </a:endParaRPr>
          </a:p>
        </p:txBody>
      </p:sp>
      <p:sp>
        <p:nvSpPr>
          <p:cNvPr id="48132" name="Rectangle 2"/>
          <p:cNvSpPr>
            <a:spLocks noGrp="1" noRot="1" noChangeAspect="1" noChangeArrowheads="1" noTextEdit="1"/>
          </p:cNvSpPr>
          <p:nvPr>
            <p:ph type="sldImg"/>
          </p:nvPr>
        </p:nvSpPr>
        <p:spPr>
          <a:xfrm>
            <a:off x="715963" y="630238"/>
            <a:ext cx="5432425" cy="4073525"/>
          </a:xfrm>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37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 File - </a:t>
            </a:r>
            <a:fld id="{0920674C-F3F7-4DF7-9B29-3FFDB2EA3EDB}" type="slidenum">
              <a:rPr lang="en-US" altLang="en-US" sz="1200" smtClean="0">
                <a:solidFill>
                  <a:schemeClr val="tx1"/>
                </a:solidFill>
              </a:rPr>
              <a:pPr eaLnBrk="1" hangingPunct="1"/>
              <a:t>30</a:t>
            </a:fld>
            <a:endParaRPr lang="en-US" altLang="en-US" sz="1200" smtClean="0">
              <a:solidFill>
                <a:schemeClr val="tx1"/>
              </a:solidFill>
            </a:endParaRPr>
          </a:p>
        </p:txBody>
      </p:sp>
      <p:sp>
        <p:nvSpPr>
          <p:cNvPr id="73732" name="Rectangle 2"/>
          <p:cNvSpPr>
            <a:spLocks noGrp="1" noRot="1" noChangeAspect="1" noChangeArrowheads="1" noTextEdit="1"/>
          </p:cNvSpPr>
          <p:nvPr>
            <p:ph type="sldImg"/>
          </p:nvPr>
        </p:nvSpPr>
        <p:spPr>
          <a:xfrm>
            <a:off x="715963" y="630238"/>
            <a:ext cx="5432425" cy="4073525"/>
          </a:xfrm>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list of incidents across the entire claim is shown on the Loss Details screen. Each incident may again appear on each screen of the exposure to which it is associated. The detail of each incident is displayed on its own screen by following the link of each item in the list.</a:t>
            </a:r>
          </a:p>
          <a:p>
            <a:pPr eaLnBrk="1" hangingPunct="1"/>
            <a:endParaRPr lang="en-US" dirty="0" smtClean="0"/>
          </a:p>
          <a:p>
            <a:pPr eaLnBrk="1" hangingPunct="1"/>
            <a:r>
              <a:rPr lang="en-US" dirty="0" smtClean="0"/>
              <a:t>Incidents are discussed in the "New Claim Wizard" lesson.</a:t>
            </a:r>
          </a:p>
          <a:p>
            <a:pPr eaLnBrk="1" hangingPunct="1"/>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27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 File - </a:t>
            </a:r>
            <a:fld id="{D29F369A-41DB-4F2E-A6FE-27211C20F323}" type="slidenum">
              <a:rPr lang="en-US" altLang="en-US" sz="1200" smtClean="0">
                <a:solidFill>
                  <a:schemeClr val="tx1"/>
                </a:solidFill>
              </a:rPr>
              <a:pPr eaLnBrk="1" hangingPunct="1"/>
              <a:t>31</a:t>
            </a:fld>
            <a:endParaRPr lang="en-US" altLang="en-US" sz="1200" smtClean="0">
              <a:solidFill>
                <a:schemeClr val="tx1"/>
              </a:solidFill>
            </a:endParaRPr>
          </a:p>
        </p:txBody>
      </p:sp>
      <p:sp>
        <p:nvSpPr>
          <p:cNvPr id="72708" name="Rectangle 2"/>
          <p:cNvSpPr>
            <a:spLocks noGrp="1" noRot="1" noChangeAspect="1" noChangeArrowheads="1" noTextEdit="1"/>
          </p:cNvSpPr>
          <p:nvPr>
            <p:ph type="sldImg"/>
          </p:nvPr>
        </p:nvSpPr>
        <p:spPr>
          <a:xfrm>
            <a:off x="715963" y="630238"/>
            <a:ext cx="5432425" cy="4073525"/>
          </a:xfrm>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Each individual exposure is listed from the Exposures menu link. The Type column is a link which navigates to detailed information about the exposure.</a:t>
            </a:r>
          </a:p>
          <a:p>
            <a:pPr eaLnBrk="1" hangingPunct="1"/>
            <a:r>
              <a:rPr lang="en-US" dirty="0" smtClean="0"/>
              <a:t>Exposures are discussed in the "Exposures" lesson.</a:t>
            </a:r>
          </a:p>
          <a:p>
            <a:pPr eaLnBrk="1" hangingPunct="1"/>
            <a:endParaRPr lang="en-US" dirty="0" smtClean="0"/>
          </a:p>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 File - </a:t>
            </a:r>
            <a:fld id="{71C71DAB-3169-4072-901D-0F20005234A8}" type="slidenum">
              <a:rPr lang="en-US" altLang="en-US" sz="1200" smtClean="0">
                <a:solidFill>
                  <a:schemeClr val="tx1"/>
                </a:solidFill>
              </a:rPr>
              <a:pPr eaLnBrk="1" hangingPunct="1"/>
              <a:t>32</a:t>
            </a:fld>
            <a:endParaRPr lang="en-US" altLang="en-US" sz="1200" smtClean="0">
              <a:solidFill>
                <a:schemeClr val="tx1"/>
              </a:solidFill>
            </a:endParaRPr>
          </a:p>
        </p:txBody>
      </p:sp>
      <p:sp>
        <p:nvSpPr>
          <p:cNvPr id="70660" name="Rectangle 2"/>
          <p:cNvSpPr>
            <a:spLocks noGrp="1" noRot="1" noChangeAspect="1" noChangeArrowheads="1" noTextEdit="1"/>
          </p:cNvSpPr>
          <p:nvPr>
            <p:ph type="sldImg"/>
          </p:nvPr>
        </p:nvSpPr>
        <p:spPr>
          <a:xfrm>
            <a:off x="715963" y="630238"/>
            <a:ext cx="5432425" cy="4073525"/>
          </a:xfrm>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Contacts are listed on the Parties Involved &gt; Contacts menu link. The list identifies both each contact and the role or roles the contact has with the claim (such as claimant, reporter, or driver).</a:t>
            </a:r>
          </a:p>
          <a:p>
            <a:pPr eaLnBrk="1" hangingPunct="1"/>
            <a:r>
              <a:rPr lang="en-US" dirty="0" smtClean="0"/>
              <a:t>Contacts are discussed in the "Contacts" lesson.</a:t>
            </a:r>
          </a:p>
          <a:p>
            <a:pPr eaLnBrk="1" hangingPunct="1"/>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96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 File - </a:t>
            </a:r>
            <a:fld id="{23469EE6-AE67-4485-BE80-AA58451AB051}" type="slidenum">
              <a:rPr lang="en-US" altLang="en-US" sz="1200" smtClean="0">
                <a:solidFill>
                  <a:schemeClr val="tx1"/>
                </a:solidFill>
              </a:rPr>
              <a:pPr eaLnBrk="1" hangingPunct="1"/>
              <a:t>33</a:t>
            </a:fld>
            <a:endParaRPr lang="en-US" altLang="en-US" sz="1200" smtClean="0">
              <a:solidFill>
                <a:schemeClr val="tx1"/>
              </a:solidFill>
            </a:endParaRPr>
          </a:p>
        </p:txBody>
      </p:sp>
      <p:sp>
        <p:nvSpPr>
          <p:cNvPr id="69636" name="Rectangle 2"/>
          <p:cNvSpPr>
            <a:spLocks noGrp="1" noRot="1" noChangeAspect="1" noChangeArrowheads="1" noTextEdit="1"/>
          </p:cNvSpPr>
          <p:nvPr>
            <p:ph type="sldImg"/>
          </p:nvPr>
        </p:nvSpPr>
        <p:spPr>
          <a:xfrm>
            <a:off x="715963" y="630238"/>
            <a:ext cx="5432425" cy="4073525"/>
          </a:xfrm>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policy information is listed on the Policy &gt; General menu link. The information displayed and the location of coverage information can vary based on the line of business and the nature of the coverage. (For example, an auto policy may have the policy-level </a:t>
            </a:r>
            <a:r>
              <a:rPr lang="en-US" dirty="0" err="1" smtClean="0"/>
              <a:t>coverages</a:t>
            </a:r>
            <a:r>
              <a:rPr lang="en-US" dirty="0" smtClean="0"/>
              <a:t>, such as a liability coverage, listed on the General menu</a:t>
            </a:r>
            <a:r>
              <a:rPr lang="en-US" baseline="0" dirty="0" smtClean="0"/>
              <a:t> link</a:t>
            </a:r>
            <a:r>
              <a:rPr lang="en-US" dirty="0" smtClean="0"/>
              <a:t> and the vehicle-level </a:t>
            </a:r>
            <a:r>
              <a:rPr lang="en-US" dirty="0" err="1" smtClean="0"/>
              <a:t>coverages</a:t>
            </a:r>
            <a:r>
              <a:rPr lang="en-US" dirty="0" smtClean="0"/>
              <a:t>, such as a collision coverage, on the Vehicles menu link.)</a:t>
            </a:r>
          </a:p>
          <a:p>
            <a:pPr eaLnBrk="1" hangingPunct="1"/>
            <a:r>
              <a:rPr lang="en-US" dirty="0" smtClean="0"/>
              <a:t>In the base application, the General screen lists general information about the policy, including:</a:t>
            </a:r>
          </a:p>
          <a:p>
            <a:pPr lvl="1" eaLnBrk="1" hangingPunct="1"/>
            <a:r>
              <a:rPr lang="en-US" dirty="0" smtClean="0"/>
              <a:t>Its type</a:t>
            </a:r>
          </a:p>
          <a:p>
            <a:pPr lvl="1" eaLnBrk="1" hangingPunct="1"/>
            <a:r>
              <a:rPr lang="en-US" dirty="0" smtClean="0"/>
              <a:t>Its effective and expiration dates</a:t>
            </a:r>
          </a:p>
          <a:p>
            <a:pPr lvl="1" eaLnBrk="1" hangingPunct="1"/>
            <a:r>
              <a:rPr lang="en-US" dirty="0" smtClean="0"/>
              <a:t>Any line-level (policy-level) </a:t>
            </a:r>
            <a:r>
              <a:rPr lang="en-US" dirty="0" err="1" smtClean="0"/>
              <a:t>coverages</a:t>
            </a:r>
            <a:endParaRPr lang="en-US" dirty="0" smtClean="0"/>
          </a:p>
          <a:p>
            <a:pPr eaLnBrk="1" hangingPunct="1"/>
            <a:r>
              <a:rPr lang="en-US" dirty="0" smtClean="0"/>
              <a:t>A line-level coverage is a coverage which is added to a policy at a general level without being tied to a specific thing covered by the policy. For example, a business owner's policy might have a pollution liability coverage which is general to the entire policy and not tied to any one building owned by the business. Line-level </a:t>
            </a:r>
            <a:r>
              <a:rPr lang="en-US" dirty="0" err="1" smtClean="0"/>
              <a:t>coverages</a:t>
            </a:r>
            <a:r>
              <a:rPr lang="en-US" dirty="0" smtClean="0"/>
              <a:t> are not typically found on auto policies, but are typical for workers comp' policies.</a:t>
            </a:r>
          </a:p>
          <a:p>
            <a:pPr eaLnBrk="1" hangingPunct="1"/>
            <a:r>
              <a:rPr lang="en-US" dirty="0" smtClean="0"/>
              <a:t>There is also a screen for property covered on the policy. (Underwriters typically refer to this as the policy's "exposures". The term exposure is used differently in ClaimCenter.)</a:t>
            </a:r>
          </a:p>
          <a:p>
            <a:pPr eaLnBrk="1" hangingPunct="1"/>
            <a:r>
              <a:rPr lang="en-US" dirty="0" smtClean="0"/>
              <a:t>The Endorsements screen lists any endorsements associated to the policy. Endorsements are physical forms printed when a policy is issued, modified, or renewed. They typically detail what is and what isn't covered on the policy.</a:t>
            </a:r>
          </a:p>
          <a:p>
            <a:pPr eaLnBrk="1" hangingPunct="1"/>
            <a:r>
              <a:rPr lang="en-US" dirty="0" smtClean="0"/>
              <a:t>The Aggregate Limits screen lists information about aggregate limits (such as a limit on the bodily injury coverage of $500,000 per loss event).</a:t>
            </a:r>
          </a:p>
          <a:p>
            <a:pPr eaLnBrk="1" hangingPunct="1"/>
            <a:r>
              <a:rPr lang="en-US" dirty="0" smtClean="0"/>
              <a:t>Policies and </a:t>
            </a:r>
            <a:r>
              <a:rPr lang="en-US" dirty="0" err="1" smtClean="0"/>
              <a:t>coverages</a:t>
            </a:r>
            <a:r>
              <a:rPr lang="en-US" dirty="0" smtClean="0"/>
              <a:t> are discussed in the "New Claim Wizard" lesson.</a:t>
            </a:r>
          </a:p>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88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 File - </a:t>
            </a:r>
            <a:fld id="{3C99472B-80A0-4E49-8B63-CACA00E4E1B6}" type="slidenum">
              <a:rPr lang="en-US" altLang="en-US" sz="1200" smtClean="0">
                <a:solidFill>
                  <a:schemeClr val="tx1"/>
                </a:solidFill>
              </a:rPr>
              <a:pPr eaLnBrk="1" hangingPunct="1"/>
              <a:t>34</a:t>
            </a:fld>
            <a:endParaRPr lang="en-US" altLang="en-US" sz="1200" smtClean="0">
              <a:solidFill>
                <a:schemeClr val="tx1"/>
              </a:solidFill>
            </a:endParaRPr>
          </a:p>
        </p:txBody>
      </p:sp>
      <p:sp>
        <p:nvSpPr>
          <p:cNvPr id="78852" name="Rectangle 2"/>
          <p:cNvSpPr>
            <a:spLocks noGrp="1" noRot="1" noChangeAspect="1" noChangeArrowheads="1" noTextEdit="1"/>
          </p:cNvSpPr>
          <p:nvPr>
            <p:ph type="sldImg"/>
          </p:nvPr>
        </p:nvSpPr>
        <p:spPr>
          <a:xfrm>
            <a:off x="715963" y="630238"/>
            <a:ext cx="5432425" cy="4073525"/>
          </a:xfrm>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en-US" smtClean="0"/>
              <a:t>Reserve lines are listed from the Financials &gt; Summary menu link,</a:t>
            </a:r>
            <a:r>
              <a:rPr lang="en-US" baseline="0" smtClean="0"/>
              <a:t> or from the Financials &gt; Transactions menu link.</a:t>
            </a:r>
            <a:endParaRPr lang="en-US" smtClean="0"/>
          </a:p>
          <a:p>
            <a:pPr eaLnBrk="1" hangingPunct="1"/>
            <a:endParaRPr lang="en-US" dirty="0" smtClean="0"/>
          </a:p>
          <a:p>
            <a:pPr eaLnBrk="1" hangingPunct="1"/>
            <a:r>
              <a:rPr lang="en-US" dirty="0" smtClean="0"/>
              <a:t>Reserve lines are discussed in the "Reserves" lesson. Reserves</a:t>
            </a:r>
            <a:r>
              <a:rPr lang="en-US" baseline="0" dirty="0" smtClean="0"/>
              <a:t> are created from Exposures to set aside money for payments to claimants. Reserves are known as “Reserve Lines” so the two terms are synonymous in this course.</a:t>
            </a:r>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98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 File - </a:t>
            </a:r>
            <a:fld id="{67D2407F-811E-470A-8789-E9B063A7EF32}" type="slidenum">
              <a:rPr lang="en-US" altLang="en-US" sz="1200" smtClean="0">
                <a:solidFill>
                  <a:schemeClr val="tx1"/>
                </a:solidFill>
              </a:rPr>
              <a:pPr eaLnBrk="1" hangingPunct="1"/>
              <a:t>35</a:t>
            </a:fld>
            <a:endParaRPr lang="en-US" altLang="en-US" sz="1200" smtClean="0">
              <a:solidFill>
                <a:schemeClr val="tx1"/>
              </a:solidFill>
            </a:endParaRPr>
          </a:p>
        </p:txBody>
      </p:sp>
      <p:sp>
        <p:nvSpPr>
          <p:cNvPr id="79876" name="Rectangle 2"/>
          <p:cNvSpPr>
            <a:spLocks noGrp="1" noRot="1" noChangeAspect="1" noChangeArrowheads="1" noTextEdit="1"/>
          </p:cNvSpPr>
          <p:nvPr>
            <p:ph type="sldImg"/>
          </p:nvPr>
        </p:nvSpPr>
        <p:spPr>
          <a:xfrm>
            <a:off x="715963" y="630238"/>
            <a:ext cx="5432425" cy="4073525"/>
          </a:xfrm>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Checks are listed from the Financials &gt; Checks menu link.</a:t>
            </a:r>
          </a:p>
          <a:p>
            <a:pPr eaLnBrk="1" hangingPunct="1"/>
            <a:r>
              <a:rPr lang="en-US" dirty="0" smtClean="0"/>
              <a:t>Checks are discussed in the "Payments" lesson.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68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 File - </a:t>
            </a:r>
            <a:fld id="{18A4D28A-CF06-4861-8F25-966C7DEFBC67}" type="slidenum">
              <a:rPr lang="en-US" altLang="en-US" sz="1200" smtClean="0">
                <a:solidFill>
                  <a:schemeClr val="tx1"/>
                </a:solidFill>
              </a:rPr>
              <a:pPr eaLnBrk="1" hangingPunct="1"/>
              <a:t>36</a:t>
            </a:fld>
            <a:endParaRPr lang="en-US" altLang="en-US" sz="1200" smtClean="0">
              <a:solidFill>
                <a:schemeClr val="tx1"/>
              </a:solidFill>
            </a:endParaRPr>
          </a:p>
        </p:txBody>
      </p:sp>
      <p:sp>
        <p:nvSpPr>
          <p:cNvPr id="76804" name="Rectangle 2"/>
          <p:cNvSpPr>
            <a:spLocks noGrp="1" noRot="1" noChangeAspect="1" noChangeArrowheads="1" noTextEdit="1"/>
          </p:cNvSpPr>
          <p:nvPr>
            <p:ph type="sldImg"/>
          </p:nvPr>
        </p:nvSpPr>
        <p:spPr>
          <a:xfrm>
            <a:off x="715963" y="630238"/>
            <a:ext cx="5432425" cy="4073525"/>
          </a:xfrm>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Notes are listed from the Notes menu link. Like documents, the screen consists of a set of search criteria on top and a list of notes meeting that search criteria underneath.</a:t>
            </a:r>
          </a:p>
          <a:p>
            <a:pPr eaLnBrk="1" hangingPunct="1"/>
            <a:r>
              <a:rPr lang="en-US" dirty="0" smtClean="0"/>
              <a:t>Notes are discussed in the "Notes" lesson.</a:t>
            </a:r>
          </a:p>
          <a:p>
            <a:pPr eaLnBrk="1" hangingPunct="1"/>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57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 File - </a:t>
            </a:r>
            <a:fld id="{D37D399A-FED9-46FC-A216-1F14F849CECF}" type="slidenum">
              <a:rPr lang="en-US" altLang="en-US" sz="1200" smtClean="0">
                <a:solidFill>
                  <a:schemeClr val="tx1"/>
                </a:solidFill>
              </a:rPr>
              <a:pPr eaLnBrk="1" hangingPunct="1"/>
              <a:t>37</a:t>
            </a:fld>
            <a:endParaRPr lang="en-US" altLang="en-US" sz="1200" smtClean="0">
              <a:solidFill>
                <a:schemeClr val="tx1"/>
              </a:solidFill>
            </a:endParaRPr>
          </a:p>
        </p:txBody>
      </p:sp>
      <p:sp>
        <p:nvSpPr>
          <p:cNvPr id="75780" name="Rectangle 2"/>
          <p:cNvSpPr>
            <a:spLocks noGrp="1" noRot="1" noChangeAspect="1" noChangeArrowheads="1" noTextEdit="1"/>
          </p:cNvSpPr>
          <p:nvPr>
            <p:ph type="sldImg"/>
          </p:nvPr>
        </p:nvSpPr>
        <p:spPr>
          <a:xfrm>
            <a:off x="715963" y="630238"/>
            <a:ext cx="5432425" cy="4073525"/>
          </a:xfrm>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Documents are listed from the Documents menu link. The screen consists of a set of search criteria on top and a list of documents meeting that search criteria underneath.</a:t>
            </a:r>
          </a:p>
          <a:p>
            <a:pPr eaLnBrk="1" hangingPunct="1"/>
            <a:r>
              <a:rPr lang="en-US" dirty="0" smtClean="0"/>
              <a:t>Documents are discussed in the "Documents" lesson.</a:t>
            </a:r>
          </a:p>
          <a:p>
            <a:pPr eaLnBrk="1" hangingPunct="1"/>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Each service is listed from the Services</a:t>
            </a:r>
            <a:r>
              <a:rPr lang="en-US" baseline="0" dirty="0" smtClean="0"/>
              <a:t> </a:t>
            </a:r>
            <a:r>
              <a:rPr lang="en-US" dirty="0" smtClean="0"/>
              <a:t>menu link. Clicking the row for each Service</a:t>
            </a:r>
            <a:r>
              <a:rPr lang="en-US" baseline="0" dirty="0" smtClean="0"/>
              <a:t> displays all information about the Service in the detail view below. The type of service – Quote, Service and Quote and Service are identified in the “Type” column using specific icons (wrench = service, pencil/pad = quote). Services are usually associated to an incident but may be claim-level.</a:t>
            </a:r>
            <a:endParaRPr lang="en-US" dirty="0" smtClean="0"/>
          </a:p>
          <a:p>
            <a:pPr eaLnBrk="1" hangingPunct="1"/>
            <a:r>
              <a:rPr lang="en-US" dirty="0" smtClean="0"/>
              <a:t>Services are discussed in </a:t>
            </a:r>
            <a:r>
              <a:rPr lang="en-US" smtClean="0"/>
              <a:t>the </a:t>
            </a:r>
            <a:r>
              <a:rPr lang="en-US" smtClean="0"/>
              <a:t>“Vendor </a:t>
            </a:r>
            <a:r>
              <a:rPr lang="en-US" dirty="0" smtClean="0"/>
              <a:t>Service Requests” lesson.</a:t>
            </a:r>
          </a:p>
          <a:p>
            <a:endParaRPr lang="en-US" dirty="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The Claim File - </a:t>
            </a:r>
            <a:fld id="{C72D5080-8B4F-4810-9267-33C8B04DB7A4}" type="slidenum">
              <a:rPr lang="en-US" altLang="en-US" smtClean="0"/>
              <a:pPr>
                <a:defRPr/>
              </a:pPr>
              <a:t>38</a:t>
            </a:fld>
            <a:endParaRPr lang="en-US" altLang="en-US"/>
          </a:p>
        </p:txBody>
      </p:sp>
    </p:spTree>
    <p:extLst>
      <p:ext uri="{BB962C8B-B14F-4D97-AF65-F5344CB8AC3E}">
        <p14:creationId xmlns:p14="http://schemas.microsoft.com/office/powerpoint/2010/main" val="17639153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78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 File - </a:t>
            </a:r>
            <a:fld id="{254A08A1-1993-40CE-A63F-105A0969B4A4}" type="slidenum">
              <a:rPr lang="en-US" altLang="en-US" sz="1200" smtClean="0">
                <a:solidFill>
                  <a:schemeClr val="tx1"/>
                </a:solidFill>
              </a:rPr>
              <a:pPr eaLnBrk="1" hangingPunct="1"/>
              <a:t>39</a:t>
            </a:fld>
            <a:endParaRPr lang="en-US" altLang="en-US" sz="1200" smtClean="0">
              <a:solidFill>
                <a:schemeClr val="tx1"/>
              </a:solidFill>
            </a:endParaRPr>
          </a:p>
        </p:txBody>
      </p:sp>
      <p:sp>
        <p:nvSpPr>
          <p:cNvPr id="77828" name="Rectangle 2"/>
          <p:cNvSpPr>
            <a:spLocks noGrp="1" noRot="1" noChangeAspect="1" noChangeArrowheads="1" noTextEdit="1"/>
          </p:cNvSpPr>
          <p:nvPr>
            <p:ph type="sldImg"/>
          </p:nvPr>
        </p:nvSpPr>
        <p:spPr>
          <a:xfrm>
            <a:off x="715963" y="630238"/>
            <a:ext cx="5432425" cy="4073525"/>
          </a:xfrm>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Matters are listed from the Litigation menu link</a:t>
            </a:r>
            <a:r>
              <a:rPr lang="en-US" baseline="0" dirty="0" smtClean="0"/>
              <a:t> (only if a matter has been created on the claim). </a:t>
            </a:r>
            <a:r>
              <a:rPr lang="en-US" baseline="0" smtClean="0"/>
              <a:t>A claim is “in litigation” if a matter has been created.</a:t>
            </a:r>
            <a:endParaRPr lang="en-US" smtClean="0"/>
          </a:p>
          <a:p>
            <a:pPr eaLnBrk="1" hangingPunct="1"/>
            <a:r>
              <a:rPr lang="en-US" smtClean="0"/>
              <a:t>Matters </a:t>
            </a:r>
            <a:r>
              <a:rPr lang="en-US" dirty="0" smtClean="0"/>
              <a:t>are discussed in the "Specialized Claim Processes" lesson.</a:t>
            </a:r>
          </a:p>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 File - </a:t>
            </a:r>
            <a:fld id="{A2F5F5F6-9CD7-4A66-82EC-A1667A540337}" type="slidenum">
              <a:rPr lang="en-US" altLang="en-US" sz="1200" smtClean="0">
                <a:solidFill>
                  <a:schemeClr val="tx1"/>
                </a:solidFill>
              </a:rPr>
              <a:pPr eaLnBrk="1" hangingPunct="1"/>
              <a:t>4</a:t>
            </a:fld>
            <a:endParaRPr lang="en-US" altLang="en-US" sz="1200" smtClean="0">
              <a:solidFill>
                <a:schemeClr val="tx1"/>
              </a:solidFill>
            </a:endParaRPr>
          </a:p>
        </p:txBody>
      </p:sp>
      <p:sp>
        <p:nvSpPr>
          <p:cNvPr id="49156" name="Rectangle 2"/>
          <p:cNvSpPr>
            <a:spLocks noGrp="1" noRot="1" noChangeAspect="1" noChangeArrowheads="1" noTextEdit="1"/>
          </p:cNvSpPr>
          <p:nvPr>
            <p:ph type="sldImg"/>
          </p:nvPr>
        </p:nvSpPr>
        <p:spPr>
          <a:xfrm>
            <a:off x="715963" y="630238"/>
            <a:ext cx="5432425" cy="4073525"/>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data model is the collection of: </a:t>
            </a:r>
          </a:p>
          <a:p>
            <a:pPr lvl="1" eaLnBrk="1" hangingPunct="1"/>
            <a:r>
              <a:rPr lang="en-US" dirty="0" smtClean="0"/>
              <a:t>Entities used by ClaimCenter, along with the associated data types (generally,</a:t>
            </a:r>
            <a:r>
              <a:rPr lang="en-US" baseline="0" dirty="0" smtClean="0"/>
              <a:t> you can think of entities as being associated with database tables and entity instances (objects) with rows in those tables)</a:t>
            </a:r>
            <a:endParaRPr lang="en-US" dirty="0" smtClean="0"/>
          </a:p>
          <a:p>
            <a:pPr lvl="1" eaLnBrk="1" hangingPunct="1"/>
            <a:r>
              <a:rPr lang="en-US" dirty="0" err="1" smtClean="0"/>
              <a:t>Typelists</a:t>
            </a:r>
            <a:r>
              <a:rPr lang="en-US" dirty="0" smtClean="0"/>
              <a:t> (which are sets of hard-coded values typically used for dropdowns and for relationships</a:t>
            </a:r>
            <a:r>
              <a:rPr lang="en-US" baseline="0" dirty="0" smtClean="0"/>
              <a:t> between LOB (Lines of Business)</a:t>
            </a:r>
            <a:r>
              <a:rPr lang="en-US" dirty="0" smtClean="0"/>
              <a:t>) </a:t>
            </a:r>
          </a:p>
          <a:p>
            <a:pPr lvl="1" eaLnBrk="1" hangingPunct="1"/>
            <a:r>
              <a:rPr lang="en-US" dirty="0" smtClean="0"/>
              <a:t>Field validators (which are patterns that can be applied to field to ensure the data meets a given format, such as a 5- or 9-digit requirement for a US zip code or a 6-</a:t>
            </a:r>
            <a:r>
              <a:rPr lang="en-US" baseline="0" dirty="0" smtClean="0"/>
              <a:t>character requirement for a Canadian postal code</a:t>
            </a:r>
            <a:r>
              <a:rPr lang="en-US" dirty="0" smtClean="0"/>
              <a:t>)</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29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 File - </a:t>
            </a:r>
            <a:fld id="{7B03C976-34BA-4C22-A7C3-81BA6B8AF2CF}" type="slidenum">
              <a:rPr lang="en-US" altLang="en-US" sz="1200" smtClean="0">
                <a:solidFill>
                  <a:schemeClr val="tx1"/>
                </a:solidFill>
              </a:rPr>
              <a:pPr eaLnBrk="1" hangingPunct="1"/>
              <a:t>40</a:t>
            </a:fld>
            <a:endParaRPr lang="en-US" altLang="en-US" sz="1200" smtClean="0">
              <a:solidFill>
                <a:schemeClr val="tx1"/>
              </a:solidFill>
            </a:endParaRPr>
          </a:p>
        </p:txBody>
      </p:sp>
      <p:sp>
        <p:nvSpPr>
          <p:cNvPr id="82948" name="Rectangle 2"/>
          <p:cNvSpPr>
            <a:spLocks noGrp="1" noRot="1" noChangeAspect="1" noChangeArrowheads="1" noTextEdit="1"/>
          </p:cNvSpPr>
          <p:nvPr>
            <p:ph type="sldImg"/>
          </p:nvPr>
        </p:nvSpPr>
        <p:spPr>
          <a:xfrm>
            <a:off x="715963" y="630238"/>
            <a:ext cx="5432425" cy="4073525"/>
          </a:xfrm>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History is a list of important events that have taken place for the claim (such as when a claim was viewed or when objects on the claim were assigned and to whom).</a:t>
            </a:r>
          </a:p>
          <a:p>
            <a:pPr eaLnBrk="1" hangingPunct="1"/>
            <a:r>
              <a:rPr lang="en-US" dirty="0" smtClean="0"/>
              <a:t>The History screen can include,</a:t>
            </a:r>
            <a:r>
              <a:rPr lang="en-US" baseline="0" dirty="0" smtClean="0"/>
              <a:t> </a:t>
            </a:r>
            <a:r>
              <a:rPr lang="en-US" baseline="0" smtClean="0"/>
              <a:t>through configuration,</a:t>
            </a:r>
            <a:r>
              <a:rPr lang="en-US" smtClean="0"/>
              <a:t> </a:t>
            </a:r>
            <a:r>
              <a:rPr lang="en-US" dirty="0" smtClean="0"/>
              <a:t>any kind of event a carrier wants to track, such as when the value of the Loss Cause field changes (and what the old and new values are).</a:t>
            </a:r>
          </a:p>
          <a:p>
            <a:pPr eaLnBrk="1" hangingPunct="1"/>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39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 File - </a:t>
            </a:r>
            <a:fld id="{0EE3AF01-6B27-4F19-9955-5101712739FC}" type="slidenum">
              <a:rPr lang="en-US" altLang="en-US" sz="1200" smtClean="0">
                <a:solidFill>
                  <a:schemeClr val="tx1"/>
                </a:solidFill>
              </a:rPr>
              <a:pPr eaLnBrk="1" hangingPunct="1"/>
              <a:t>41</a:t>
            </a:fld>
            <a:endParaRPr lang="en-US" altLang="en-US" sz="1200" smtClean="0">
              <a:solidFill>
                <a:schemeClr val="tx1"/>
              </a:solidFill>
            </a:endParaRPr>
          </a:p>
        </p:txBody>
      </p:sp>
      <p:sp>
        <p:nvSpPr>
          <p:cNvPr id="83972" name="Rectangle 2"/>
          <p:cNvSpPr>
            <a:spLocks noGrp="1" noRot="1" noChangeAspect="1" noChangeArrowheads="1" noTextEdit="1"/>
          </p:cNvSpPr>
          <p:nvPr>
            <p:ph type="sldImg"/>
          </p:nvPr>
        </p:nvSpPr>
        <p:spPr>
          <a:xfrm>
            <a:off x="715963" y="630238"/>
            <a:ext cx="5432425" cy="4073525"/>
          </a:xfrm>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49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 File - </a:t>
            </a:r>
            <a:fld id="{D699825A-B532-4DFA-88FF-F944F224ABAD}" type="slidenum">
              <a:rPr lang="en-US" altLang="en-US" sz="1200" smtClean="0">
                <a:solidFill>
                  <a:schemeClr val="tx1"/>
                </a:solidFill>
              </a:rPr>
              <a:pPr eaLnBrk="1" hangingPunct="1"/>
              <a:t>42</a:t>
            </a:fld>
            <a:endParaRPr lang="en-US" altLang="en-US" sz="1200" smtClean="0">
              <a:solidFill>
                <a:schemeClr val="tx1"/>
              </a:solidFill>
            </a:endParaRPr>
          </a:p>
        </p:txBody>
      </p:sp>
      <p:sp>
        <p:nvSpPr>
          <p:cNvPr id="84996" name="Rectangle 2"/>
          <p:cNvSpPr>
            <a:spLocks noGrp="1" noRot="1" noChangeAspect="1" noChangeArrowheads="1" noTextEdit="1"/>
          </p:cNvSpPr>
          <p:nvPr>
            <p:ph type="sldImg"/>
          </p:nvPr>
        </p:nvSpPr>
        <p:spPr>
          <a:xfrm>
            <a:off x="715963" y="630238"/>
            <a:ext cx="5432425" cy="4073525"/>
          </a:xfrm>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Answers</a:t>
            </a:r>
          </a:p>
          <a:p>
            <a:pPr eaLnBrk="1" hangingPunct="1"/>
            <a:r>
              <a:rPr lang="en-US" dirty="0" smtClean="0"/>
              <a:t>1.	a) Incident</a:t>
            </a:r>
          </a:p>
          <a:p>
            <a:pPr eaLnBrk="1" hangingPunct="1"/>
            <a:r>
              <a:rPr lang="en-US" dirty="0" smtClean="0"/>
              <a:t>	b) Exposure</a:t>
            </a:r>
          </a:p>
          <a:p>
            <a:pPr eaLnBrk="1" hangingPunct="1"/>
            <a:r>
              <a:rPr lang="en-US" dirty="0" smtClean="0"/>
              <a:t>	c) Activity</a:t>
            </a:r>
          </a:p>
          <a:p>
            <a:pPr eaLnBrk="1" hangingPunct="1"/>
            <a:r>
              <a:rPr lang="en-US" dirty="0" smtClean="0"/>
              <a:t>	d) Reserve line and check</a:t>
            </a:r>
          </a:p>
          <a:p>
            <a:pPr eaLnBrk="1" hangingPunct="1"/>
            <a:r>
              <a:rPr lang="en-US" dirty="0" smtClean="0"/>
              <a:t>	e) Policy (see Note)</a:t>
            </a:r>
          </a:p>
          <a:p>
            <a:pPr eaLnBrk="1" hangingPunct="1"/>
            <a:r>
              <a:rPr lang="en-US" dirty="0" smtClean="0"/>
              <a:t>	f) Contact</a:t>
            </a:r>
          </a:p>
          <a:p>
            <a:pPr eaLnBrk="1" hangingPunct="1"/>
            <a:r>
              <a:rPr lang="en-US" dirty="0" smtClean="0"/>
              <a:t>	g)</a:t>
            </a:r>
            <a:r>
              <a:rPr lang="en-US" baseline="0" dirty="0" smtClean="0"/>
              <a:t> Service (or Service Request)</a:t>
            </a:r>
            <a:endParaRPr lang="en-US" dirty="0" smtClean="0"/>
          </a:p>
          <a:p>
            <a:pPr eaLnBrk="1" hangingPunct="1"/>
            <a:r>
              <a:rPr lang="en-US" dirty="0" smtClean="0"/>
              <a:t>2. Not necessarily. It is not unusual for a claim to have exposures and/or activities assigned to someone other than the claim owner, and it is not unusual for other users to have user claim roles on the claim (such as legal or subrogation specialist). All the ClaimCenter users associated to the claim are listed on the Parties Involves --&gt; Users list.</a:t>
            </a:r>
          </a:p>
          <a:p>
            <a:pPr eaLnBrk="1" hangingPunct="1"/>
            <a:endParaRPr lang="en-US" dirty="0" smtClean="0"/>
          </a:p>
          <a:p>
            <a:pPr eaLnBrk="1" hangingPunct="1"/>
            <a:r>
              <a:rPr lang="en-US" dirty="0" smtClean="0"/>
              <a:t>There is also only one group assigned to the claim, but group-to-claim is one-to-many, as a group presumably owns many claims. But couldn’t you say the same for Policy? There is only a single group object, and it can have many claims associated with it - in fact, there is an array key called </a:t>
            </a:r>
            <a:r>
              <a:rPr lang="en-US" dirty="0" err="1" smtClean="0"/>
              <a:t>Group.OpenClaims</a:t>
            </a:r>
            <a:r>
              <a:rPr lang="en-US" dirty="0" smtClean="0"/>
              <a:t>. There are, however, as many Policy objects as there are claims, because we make a clone of the PAS exported policy. The now deprecated array key </a:t>
            </a:r>
            <a:r>
              <a:rPr lang="en-US" dirty="0" err="1" smtClean="0"/>
              <a:t>Policy.Claims</a:t>
            </a:r>
            <a:r>
              <a:rPr lang="en-US" dirty="0" smtClean="0"/>
              <a:t> was a virtual field to provide a way to locate all the claims that were originally derived from the Policy.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The Claim File - </a:t>
            </a:r>
            <a:fld id="{211C349A-83C9-44D0-A356-DBEB3FC715FC}" type="slidenum">
              <a:rPr lang="en-US" altLang="en-US" smtClean="0"/>
              <a:pPr>
                <a:defRPr/>
              </a:pPr>
              <a:t>43</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 File - </a:t>
            </a:r>
            <a:fld id="{686A8748-287A-488C-97E0-9502B26078C9}" type="slidenum">
              <a:rPr lang="en-US" altLang="en-US" sz="1200" smtClean="0">
                <a:solidFill>
                  <a:schemeClr val="tx1"/>
                </a:solidFill>
              </a:rPr>
              <a:pPr eaLnBrk="1" hangingPunct="1"/>
              <a:t>5</a:t>
            </a:fld>
            <a:endParaRPr lang="en-US" altLang="en-US" sz="1200" smtClean="0">
              <a:solidFill>
                <a:schemeClr val="tx1"/>
              </a:solidFill>
            </a:endParaRPr>
          </a:p>
        </p:txBody>
      </p:sp>
      <p:sp>
        <p:nvSpPr>
          <p:cNvPr id="50180" name="Rectangle 2"/>
          <p:cNvSpPr>
            <a:spLocks noGrp="1" noRot="1" noChangeAspect="1" noChangeArrowheads="1" noTextEdit="1"/>
          </p:cNvSpPr>
          <p:nvPr>
            <p:ph type="sldImg"/>
          </p:nvPr>
        </p:nvSpPr>
        <p:spPr>
          <a:xfrm>
            <a:off x="715963" y="630238"/>
            <a:ext cx="5432425" cy="4073525"/>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ClaimCenter does not manage policies and is not the system of record for policies. Instead, it is integrated with an external policy administration system (PAS). Whenever information about a policy is needed, the PAS is queried and the relevant information copied over to ClaimCenter.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 File - </a:t>
            </a:r>
            <a:fld id="{B08BD12F-1C6D-4C99-986E-61CBD57AF3D4}" type="slidenum">
              <a:rPr lang="en-US" altLang="en-US" sz="1200" smtClean="0">
                <a:solidFill>
                  <a:schemeClr val="tx1"/>
                </a:solidFill>
              </a:rPr>
              <a:pPr eaLnBrk="1" hangingPunct="1"/>
              <a:t>6</a:t>
            </a:fld>
            <a:endParaRPr lang="en-US" altLang="en-US" sz="1200" smtClean="0">
              <a:solidFill>
                <a:schemeClr val="tx1"/>
              </a:solidFill>
            </a:endParaRPr>
          </a:p>
        </p:txBody>
      </p:sp>
      <p:sp>
        <p:nvSpPr>
          <p:cNvPr id="51204" name="Rectangle 2"/>
          <p:cNvSpPr>
            <a:spLocks noGrp="1" noRot="1" noChangeAspect="1" noChangeArrowheads="1" noTextEdit="1"/>
          </p:cNvSpPr>
          <p:nvPr>
            <p:ph type="sldImg"/>
          </p:nvPr>
        </p:nvSpPr>
        <p:spPr>
          <a:xfrm>
            <a:off x="715963" y="630238"/>
            <a:ext cx="5432425" cy="4073525"/>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term "insured" refers to the person, group of people, or business covered on the policy. The term "third party" refers to a person who suffers a loss for which the insured is responsible. (The "first party" is the insured, and the "second party" is the carrier.)</a:t>
            </a:r>
          </a:p>
          <a:p>
            <a:pPr eaLnBrk="1" hangingPunct="1"/>
            <a:r>
              <a:rPr lang="en-US" dirty="0" smtClean="0"/>
              <a:t>A property coverage is a coverage in which a tangible asset (a physical object, a real estate location, or the body) of the insured is covered. The coverage exists to repair or replace the asset if it is lost, damaged, or otherwise rendered unusable. (For example, an auto policy's collision coverage covers the car in the event that it is damaged due to a collision. Comprehensive coverage covers the car in the event that it is lost or damaged due to a non-collision event (such as a hail storm or theft). Medical payment coverage covers medical payments (damage done to the insured's body) that results from use of the car.</a:t>
            </a:r>
          </a:p>
          <a:p>
            <a:pPr eaLnBrk="1" hangingPunct="1"/>
            <a:r>
              <a:rPr lang="en-US" dirty="0" smtClean="0"/>
              <a:t>When a claim is filed, the money from losses covered by property coverages goes to the insured. (In some cases, it may go to a business which provided service to the insured, such as an auto shop which repaired the insured's car. But from a logical standpoint, the money is still going to the insured.</a:t>
            </a:r>
          </a:p>
          <a:p>
            <a:pPr eaLnBrk="1" hangingPunct="1"/>
            <a:r>
              <a:rPr lang="en-US" dirty="0" smtClean="0"/>
              <a:t>A liability coverage is an coverage in which the liability of the insured is covered. The coverage exists to provide financial remuneration if a third party suffers a loss for which the insured is liable. (For example, an auto policy's "liability - vehicle damage" coverage covers damage done to a third party's car for which the insured is responsible. "Liability - injury" covers damage done to a third party's body which occurred as the result of the insured operating a vehicle.)</a:t>
            </a:r>
          </a:p>
          <a:p>
            <a:pPr eaLnBrk="1" hangingPunct="1"/>
            <a:r>
              <a:rPr lang="en-US" dirty="0" smtClean="0"/>
              <a:t>When a claim is filed, the money from losses covered by liability coverages goes to the third party.</a:t>
            </a:r>
          </a:p>
          <a:p>
            <a:pPr algn="ctr" eaLnBrk="1" hangingPunct="1"/>
            <a:r>
              <a:rPr lang="en-US" dirty="0" smtClean="0"/>
              <a:t>(continued)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 File - </a:t>
            </a:r>
            <a:fld id="{B0FFF5CD-9369-487D-B896-9F9097A089B2}" type="slidenum">
              <a:rPr lang="en-US" altLang="en-US" sz="1200" smtClean="0">
                <a:solidFill>
                  <a:schemeClr val="tx1"/>
                </a:solidFill>
              </a:rPr>
              <a:pPr eaLnBrk="1" hangingPunct="1"/>
              <a:t>7</a:t>
            </a:fld>
            <a:endParaRPr lang="en-US" altLang="en-US" sz="1200" smtClean="0">
              <a:solidFill>
                <a:schemeClr val="tx1"/>
              </a:solidFill>
            </a:endParaRPr>
          </a:p>
        </p:txBody>
      </p:sp>
      <p:sp>
        <p:nvSpPr>
          <p:cNvPr id="52228" name="Rectangle 2"/>
          <p:cNvSpPr>
            <a:spLocks noGrp="1" noChangeArrowheads="1"/>
          </p:cNvSpPr>
          <p:nvPr>
            <p:ph type="body" idx="1"/>
          </p:nvPr>
        </p:nvSpPr>
        <p:spPr>
          <a:xfrm>
            <a:off x="406400" y="639763"/>
            <a:ext cx="6069013" cy="80946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Some policies may cover only property exposures (such as a business property policy), some may cover only liability exposures (such as a workers' comp policy), and some may cover both (such as an auto policy).</a:t>
            </a:r>
          </a:p>
          <a:p>
            <a:pPr eaLnBrk="1" hangingPunct="1"/>
            <a:r>
              <a:rPr lang="en-US" smtClean="0"/>
              <a:t>There are several different categories of insurance. Guidewire currently focuses on the "property and casualty" category. The name "property and casualty" involves policies with property exposure and liability exposures. (Casualty is the issue of who was the cause of the occurrence, and therefore who is liable for financial remuneration.)</a:t>
            </a:r>
          </a:p>
          <a:p>
            <a:pPr eaLnBrk="1" hangingPunct="1"/>
            <a:endParaRPr lang="en-US" smtClean="0"/>
          </a:p>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 File - </a:t>
            </a:r>
            <a:fld id="{77436A7E-AC61-400E-8161-B83B2E69C650}" type="slidenum">
              <a:rPr lang="en-US" altLang="en-US" sz="1200" smtClean="0">
                <a:solidFill>
                  <a:schemeClr val="tx1"/>
                </a:solidFill>
              </a:rPr>
              <a:pPr eaLnBrk="1" hangingPunct="1"/>
              <a:t>8</a:t>
            </a:fld>
            <a:endParaRPr lang="en-US" altLang="en-US" sz="1200" smtClean="0">
              <a:solidFill>
                <a:schemeClr val="tx1"/>
              </a:solidFill>
            </a:endParaRPr>
          </a:p>
        </p:txBody>
      </p:sp>
      <p:sp>
        <p:nvSpPr>
          <p:cNvPr id="53252" name="Rectangle 2"/>
          <p:cNvSpPr>
            <a:spLocks noGrp="1" noRot="1" noChangeAspect="1" noChangeArrowheads="1" noTextEdit="1"/>
          </p:cNvSpPr>
          <p:nvPr>
            <p:ph type="sldImg"/>
          </p:nvPr>
        </p:nvSpPr>
        <p:spPr>
          <a:xfrm>
            <a:off x="715963" y="630238"/>
            <a:ext cx="5432425" cy="4073525"/>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coverage applies for the claim depending on:</a:t>
            </a:r>
          </a:p>
          <a:p>
            <a:pPr lvl="1" eaLnBrk="1" hangingPunct="1"/>
            <a:r>
              <a:rPr lang="en-US" dirty="0" smtClean="0"/>
              <a:t>Policy effective date</a:t>
            </a:r>
          </a:p>
          <a:p>
            <a:pPr lvl="1" eaLnBrk="1" hangingPunct="1"/>
            <a:r>
              <a:rPr lang="en-US" dirty="0" smtClean="0"/>
              <a:t>Exclusions</a:t>
            </a:r>
          </a:p>
          <a:p>
            <a:pPr lvl="1" eaLnBrk="1" hangingPunct="1"/>
            <a:r>
              <a:rPr lang="en-US" dirty="0" smtClean="0"/>
              <a:t>Terms such as limits and deductibles</a:t>
            </a:r>
          </a:p>
          <a:p>
            <a:pPr eaLnBrk="1" hangingPunct="1"/>
            <a:r>
              <a:rPr lang="en-US" dirty="0" smtClean="0"/>
              <a:t>Initially, a claim must be described as an event in which potentially covered losses occurred. One aspect of the claims process is to reference the relevant policy to ensure that the loss was in fact covered. Even if there is a coverage on the policy, the loss may not be covered because:</a:t>
            </a:r>
          </a:p>
          <a:p>
            <a:pPr lvl="1" eaLnBrk="1" hangingPunct="1"/>
            <a:r>
              <a:rPr lang="en-US" dirty="0" smtClean="0"/>
              <a:t>It occurred when the policy was not in effect.</a:t>
            </a:r>
          </a:p>
          <a:p>
            <a:pPr lvl="1" eaLnBrk="1" hangingPunct="1"/>
            <a:r>
              <a:rPr lang="en-US" dirty="0" smtClean="0"/>
              <a:t>It was a kind of loss specifically excluded from a policy (such as a homeowner's policy which specifically excludes earthquake damage).</a:t>
            </a:r>
          </a:p>
          <a:p>
            <a:pPr lvl="1" eaLnBrk="1" hangingPunct="1"/>
            <a:r>
              <a:rPr lang="en-US" dirty="0" smtClean="0"/>
              <a:t>The amount of loss is outside of the terms of the coverage (such as $250 damage from a collision and a collision coverage with a deductible of $500).</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 File - </a:t>
            </a:r>
            <a:fld id="{57C9C3A9-EE6C-4A98-A46D-344D8B2E7CCB}" type="slidenum">
              <a:rPr lang="en-US" altLang="en-US" sz="1200" smtClean="0">
                <a:solidFill>
                  <a:schemeClr val="tx1"/>
                </a:solidFill>
              </a:rPr>
              <a:pPr eaLnBrk="1" hangingPunct="1"/>
              <a:t>9</a:t>
            </a:fld>
            <a:endParaRPr lang="en-US" altLang="en-US" sz="1200" smtClean="0">
              <a:solidFill>
                <a:schemeClr val="tx1"/>
              </a:solidFill>
            </a:endParaRPr>
          </a:p>
        </p:txBody>
      </p:sp>
      <p:sp>
        <p:nvSpPr>
          <p:cNvPr id="54276" name="Rectangle 2"/>
          <p:cNvSpPr>
            <a:spLocks noGrp="1" noRot="1" noChangeAspect="1" noChangeArrowheads="1" noTextEdit="1"/>
          </p:cNvSpPr>
          <p:nvPr>
            <p:ph type="sldImg"/>
          </p:nvPr>
        </p:nvSpPr>
        <p:spPr>
          <a:xfrm>
            <a:off x="715963" y="630238"/>
            <a:ext cx="5432425" cy="4073525"/>
          </a:xfrm>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Contacts are typically captured when the claim is first created. Some information about contacts may need to be gathered later, but ideally an intake process captures all information about the “who”. Each contact</a:t>
            </a:r>
            <a:r>
              <a:rPr lang="en-US" baseline="0" dirty="0" smtClean="0"/>
              <a:t> involved in a claim must have one or more roles, such as a reporter, claimant, witness, doctor, attorney, repair shop, and so on. This concept will be explained later in the lesson. </a:t>
            </a:r>
          </a:p>
          <a:p>
            <a:pPr eaLnBrk="1" hangingPunct="1"/>
            <a:endParaRPr lang="en-US" baseline="0" dirty="0" smtClean="0"/>
          </a:p>
          <a:p>
            <a:pPr eaLnBrk="1" hangingPunct="1"/>
            <a:r>
              <a:rPr lang="en-US" baseline="0" dirty="0" smtClean="0"/>
              <a:t>Contacts may be thought of as being involved either in the loss (such as an injured person or a company who’s property has been stolen), or involved in providing services (such as auto service vendors or property restoration or repair).</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05794354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31689586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21802561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79513521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98800228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95775534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170842361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1154540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639676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6054793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44817818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90404467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0571CE4F-90E2-4C3F-B256-A9F78D3217CB}"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41"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2"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wmf"/></Relationships>
</file>

<file path=ppt/slides/_rels/slide1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wmf"/></Relationships>
</file>

<file path=ppt/slides/_rels/slide1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wmf"/></Relationships>
</file>

<file path=ppt/slides/_rels/slide1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2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wmf"/></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6.wmf"/></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6.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6.wmf"/></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r>
              <a:rPr lang="en-US" smtClean="0"/>
              <a:t>The Claim File</a:t>
            </a:r>
          </a:p>
        </p:txBody>
      </p:sp>
      <p:sp>
        <p:nvSpPr>
          <p:cNvPr id="4099" name="Text Placeholder 4"/>
          <p:cNvSpPr>
            <a:spLocks noGrp="1"/>
          </p:cNvSpPr>
          <p:nvPr>
            <p:ph type="body" sz="quarter" idx="10"/>
          </p:nvPr>
        </p:nvSpPr>
        <p:spPr>
          <a:xfrm>
            <a:off x="5718175" y="6167438"/>
            <a:ext cx="3089275" cy="273050"/>
          </a:xfrm>
        </p:spPr>
        <p:txBody>
          <a:bodyPr/>
          <a:lstStyle/>
          <a:p>
            <a:r>
              <a:rPr lang="en-US" dirty="0"/>
              <a:t> </a:t>
            </a:r>
            <a:r>
              <a:rPr lang="en-US" dirty="0" smtClean="0"/>
              <a:t>21 June 2014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2"/>
          <p:cNvGrpSpPr>
            <a:grpSpLocks/>
          </p:cNvGrpSpPr>
          <p:nvPr/>
        </p:nvGrpSpPr>
        <p:grpSpPr bwMode="auto">
          <a:xfrm>
            <a:off x="1308100" y="4756150"/>
            <a:ext cx="1216025" cy="833438"/>
            <a:chOff x="3182" y="2642"/>
            <a:chExt cx="1186" cy="813"/>
          </a:xfrm>
        </p:grpSpPr>
        <p:grpSp>
          <p:nvGrpSpPr>
            <p:cNvPr id="13417" name="Group 3"/>
            <p:cNvGrpSpPr>
              <a:grpSpLocks/>
            </p:cNvGrpSpPr>
            <p:nvPr/>
          </p:nvGrpSpPr>
          <p:grpSpPr bwMode="auto">
            <a:xfrm>
              <a:off x="3182" y="2642"/>
              <a:ext cx="1186" cy="813"/>
              <a:chOff x="1732" y="3507"/>
              <a:chExt cx="1186" cy="813"/>
            </a:xfrm>
          </p:grpSpPr>
          <p:sp>
            <p:nvSpPr>
              <p:cNvPr id="13429" name="AutoShape 4"/>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3430" name="AutoShape 5"/>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13418" name="Group 6"/>
            <p:cNvGrpSpPr>
              <a:grpSpLocks/>
            </p:cNvGrpSpPr>
            <p:nvPr/>
          </p:nvGrpSpPr>
          <p:grpSpPr bwMode="auto">
            <a:xfrm>
              <a:off x="3309" y="2668"/>
              <a:ext cx="876" cy="739"/>
              <a:chOff x="3309" y="2668"/>
              <a:chExt cx="876" cy="739"/>
            </a:xfrm>
          </p:grpSpPr>
          <p:sp>
            <p:nvSpPr>
              <p:cNvPr id="13419" name="Freeform 7"/>
              <p:cNvSpPr>
                <a:spLocks/>
              </p:cNvSpPr>
              <p:nvPr/>
            </p:nvSpPr>
            <p:spPr bwMode="auto">
              <a:xfrm>
                <a:off x="3344" y="2668"/>
                <a:ext cx="841" cy="739"/>
              </a:xfrm>
              <a:custGeom>
                <a:avLst/>
                <a:gdLst>
                  <a:gd name="T0" fmla="*/ 50 w 638"/>
                  <a:gd name="T1" fmla="*/ 1680 h 561"/>
                  <a:gd name="T2" fmla="*/ 50 w 638"/>
                  <a:gd name="T3" fmla="*/ 967 h 561"/>
                  <a:gd name="T4" fmla="*/ 0 w 638"/>
                  <a:gd name="T5" fmla="*/ 876 h 561"/>
                  <a:gd name="T6" fmla="*/ 1003 w 638"/>
                  <a:gd name="T7" fmla="*/ 18 h 561"/>
                  <a:gd name="T8" fmla="*/ 1366 w 638"/>
                  <a:gd name="T9" fmla="*/ 361 h 561"/>
                  <a:gd name="T10" fmla="*/ 1366 w 638"/>
                  <a:gd name="T11" fmla="*/ 0 h 561"/>
                  <a:gd name="T12" fmla="*/ 1654 w 638"/>
                  <a:gd name="T13" fmla="*/ 0 h 561"/>
                  <a:gd name="T14" fmla="*/ 1654 w 638"/>
                  <a:gd name="T15" fmla="*/ 642 h 561"/>
                  <a:gd name="T16" fmla="*/ 1927 w 638"/>
                  <a:gd name="T17" fmla="*/ 865 h 561"/>
                  <a:gd name="T18" fmla="*/ 1828 w 638"/>
                  <a:gd name="T19" fmla="*/ 958 h 561"/>
                  <a:gd name="T20" fmla="*/ 1828 w 638"/>
                  <a:gd name="T21" fmla="*/ 1689 h 561"/>
                  <a:gd name="T22" fmla="*/ 50 w 638"/>
                  <a:gd name="T23" fmla="*/ 1680 h 5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8"/>
                  <a:gd name="T37" fmla="*/ 0 h 561"/>
                  <a:gd name="T38" fmla="*/ 638 w 638"/>
                  <a:gd name="T39" fmla="*/ 561 h 5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8" h="561">
                    <a:moveTo>
                      <a:pt x="17" y="558"/>
                    </a:moveTo>
                    <a:lnTo>
                      <a:pt x="17" y="321"/>
                    </a:lnTo>
                    <a:lnTo>
                      <a:pt x="0" y="291"/>
                    </a:lnTo>
                    <a:lnTo>
                      <a:pt x="332" y="6"/>
                    </a:lnTo>
                    <a:lnTo>
                      <a:pt x="452" y="120"/>
                    </a:lnTo>
                    <a:lnTo>
                      <a:pt x="452" y="0"/>
                    </a:lnTo>
                    <a:lnTo>
                      <a:pt x="548" y="0"/>
                    </a:lnTo>
                    <a:lnTo>
                      <a:pt x="548" y="213"/>
                    </a:lnTo>
                    <a:lnTo>
                      <a:pt x="638" y="288"/>
                    </a:lnTo>
                    <a:lnTo>
                      <a:pt x="605" y="318"/>
                    </a:lnTo>
                    <a:lnTo>
                      <a:pt x="605" y="561"/>
                    </a:lnTo>
                    <a:lnTo>
                      <a:pt x="17" y="558"/>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3420" name="Rectangle 8"/>
              <p:cNvSpPr>
                <a:spLocks noChangeArrowheads="1"/>
              </p:cNvSpPr>
              <p:nvPr/>
            </p:nvSpPr>
            <p:spPr bwMode="auto">
              <a:xfrm>
                <a:off x="3695" y="3136"/>
                <a:ext cx="174" cy="268"/>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13421" name="Rectangle 9"/>
              <p:cNvSpPr>
                <a:spLocks noChangeArrowheads="1"/>
              </p:cNvSpPr>
              <p:nvPr/>
            </p:nvSpPr>
            <p:spPr bwMode="auto">
              <a:xfrm>
                <a:off x="3928"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13422" name="Line 10"/>
              <p:cNvSpPr>
                <a:spLocks noChangeShapeType="1"/>
              </p:cNvSpPr>
              <p:nvPr/>
            </p:nvSpPr>
            <p:spPr bwMode="auto">
              <a:xfrm>
                <a:off x="3928"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423" name="Line 11"/>
              <p:cNvSpPr>
                <a:spLocks noChangeShapeType="1"/>
              </p:cNvSpPr>
              <p:nvPr/>
            </p:nvSpPr>
            <p:spPr bwMode="auto">
              <a:xfrm>
                <a:off x="4015" y="3140"/>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424" name="Rectangle 12"/>
              <p:cNvSpPr>
                <a:spLocks noChangeArrowheads="1"/>
              </p:cNvSpPr>
              <p:nvPr/>
            </p:nvSpPr>
            <p:spPr bwMode="auto">
              <a:xfrm>
                <a:off x="3446"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13425" name="Line 13"/>
              <p:cNvSpPr>
                <a:spLocks noChangeShapeType="1"/>
              </p:cNvSpPr>
              <p:nvPr/>
            </p:nvSpPr>
            <p:spPr bwMode="auto">
              <a:xfrm>
                <a:off x="3446"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426" name="Line 14"/>
              <p:cNvSpPr>
                <a:spLocks noChangeShapeType="1"/>
              </p:cNvSpPr>
              <p:nvPr/>
            </p:nvSpPr>
            <p:spPr bwMode="auto">
              <a:xfrm>
                <a:off x="3533" y="3138"/>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427" name="Freeform 15"/>
              <p:cNvSpPr>
                <a:spLocks/>
              </p:cNvSpPr>
              <p:nvPr/>
            </p:nvSpPr>
            <p:spPr bwMode="auto">
              <a:xfrm>
                <a:off x="3309" y="2675"/>
                <a:ext cx="326" cy="428"/>
              </a:xfrm>
              <a:custGeom>
                <a:avLst/>
                <a:gdLst>
                  <a:gd name="T0" fmla="*/ 7 w 1163"/>
                  <a:gd name="T1" fmla="*/ 4 h 1531"/>
                  <a:gd name="T2" fmla="*/ 7 w 1163"/>
                  <a:gd name="T3" fmla="*/ 3 h 1531"/>
                  <a:gd name="T4" fmla="*/ 7 w 1163"/>
                  <a:gd name="T5" fmla="*/ 3 h 1531"/>
                  <a:gd name="T6" fmla="*/ 6 w 1163"/>
                  <a:gd name="T7" fmla="*/ 3 h 1531"/>
                  <a:gd name="T8" fmla="*/ 6 w 1163"/>
                  <a:gd name="T9" fmla="*/ 4 h 1531"/>
                  <a:gd name="T10" fmla="*/ 6 w 1163"/>
                  <a:gd name="T11" fmla="*/ 4 h 1531"/>
                  <a:gd name="T12" fmla="*/ 6 w 1163"/>
                  <a:gd name="T13" fmla="*/ 4 h 1531"/>
                  <a:gd name="T14" fmla="*/ 5 w 1163"/>
                  <a:gd name="T15" fmla="*/ 5 h 1531"/>
                  <a:gd name="T16" fmla="*/ 5 w 1163"/>
                  <a:gd name="T17" fmla="*/ 6 h 1531"/>
                  <a:gd name="T18" fmla="*/ 5 w 1163"/>
                  <a:gd name="T19" fmla="*/ 7 h 1531"/>
                  <a:gd name="T20" fmla="*/ 5 w 1163"/>
                  <a:gd name="T21" fmla="*/ 7 h 1531"/>
                  <a:gd name="T22" fmla="*/ 4 w 1163"/>
                  <a:gd name="T23" fmla="*/ 8 h 1531"/>
                  <a:gd name="T24" fmla="*/ 4 w 1163"/>
                  <a:gd name="T25" fmla="*/ 8 h 1531"/>
                  <a:gd name="T26" fmla="*/ 4 w 1163"/>
                  <a:gd name="T27" fmla="*/ 7 h 1531"/>
                  <a:gd name="T28" fmla="*/ 4 w 1163"/>
                  <a:gd name="T29" fmla="*/ 6 h 1531"/>
                  <a:gd name="T30" fmla="*/ 4 w 1163"/>
                  <a:gd name="T31" fmla="*/ 5 h 1531"/>
                  <a:gd name="T32" fmla="*/ 5 w 1163"/>
                  <a:gd name="T33" fmla="*/ 4 h 1531"/>
                  <a:gd name="T34" fmla="*/ 4 w 1163"/>
                  <a:gd name="T35" fmla="*/ 3 h 1531"/>
                  <a:gd name="T36" fmla="*/ 4 w 1163"/>
                  <a:gd name="T37" fmla="*/ 2 h 1531"/>
                  <a:gd name="T38" fmla="*/ 3 w 1163"/>
                  <a:gd name="T39" fmla="*/ 1 h 1531"/>
                  <a:gd name="T40" fmla="*/ 3 w 1163"/>
                  <a:gd name="T41" fmla="*/ 1 h 1531"/>
                  <a:gd name="T42" fmla="*/ 4 w 1163"/>
                  <a:gd name="T43" fmla="*/ 0 h 1531"/>
                  <a:gd name="T44" fmla="*/ 3 w 1163"/>
                  <a:gd name="T45" fmla="*/ 0 h 1531"/>
                  <a:gd name="T46" fmla="*/ 3 w 1163"/>
                  <a:gd name="T47" fmla="*/ 1 h 1531"/>
                  <a:gd name="T48" fmla="*/ 3 w 1163"/>
                  <a:gd name="T49" fmla="*/ 2 h 1531"/>
                  <a:gd name="T50" fmla="*/ 3 w 1163"/>
                  <a:gd name="T51" fmla="*/ 3 h 1531"/>
                  <a:gd name="T52" fmla="*/ 3 w 1163"/>
                  <a:gd name="T53" fmla="*/ 4 h 1531"/>
                  <a:gd name="T54" fmla="*/ 2 w 1163"/>
                  <a:gd name="T55" fmla="*/ 6 h 1531"/>
                  <a:gd name="T56" fmla="*/ 2 w 1163"/>
                  <a:gd name="T57" fmla="*/ 5 h 1531"/>
                  <a:gd name="T58" fmla="*/ 2 w 1163"/>
                  <a:gd name="T59" fmla="*/ 4 h 1531"/>
                  <a:gd name="T60" fmla="*/ 2 w 1163"/>
                  <a:gd name="T61" fmla="*/ 3 h 1531"/>
                  <a:gd name="T62" fmla="*/ 2 w 1163"/>
                  <a:gd name="T63" fmla="*/ 3 h 1531"/>
                  <a:gd name="T64" fmla="*/ 2 w 1163"/>
                  <a:gd name="T65" fmla="*/ 2 h 1531"/>
                  <a:gd name="T66" fmla="*/ 2 w 1163"/>
                  <a:gd name="T67" fmla="*/ 2 h 1531"/>
                  <a:gd name="T68" fmla="*/ 2 w 1163"/>
                  <a:gd name="T69" fmla="*/ 3 h 1531"/>
                  <a:gd name="T70" fmla="*/ 1 w 1163"/>
                  <a:gd name="T71" fmla="*/ 4 h 1531"/>
                  <a:gd name="T72" fmla="*/ 1 w 1163"/>
                  <a:gd name="T73" fmla="*/ 5 h 1531"/>
                  <a:gd name="T74" fmla="*/ 0 w 1163"/>
                  <a:gd name="T75" fmla="*/ 6 h 1531"/>
                  <a:gd name="T76" fmla="*/ 0 w 1163"/>
                  <a:gd name="T77" fmla="*/ 6 h 1531"/>
                  <a:gd name="T78" fmla="*/ 0 w 1163"/>
                  <a:gd name="T79" fmla="*/ 7 h 1531"/>
                  <a:gd name="T80" fmla="*/ 1 w 1163"/>
                  <a:gd name="T81" fmla="*/ 8 h 1531"/>
                  <a:gd name="T82" fmla="*/ 1 w 1163"/>
                  <a:gd name="T83" fmla="*/ 8 h 1531"/>
                  <a:gd name="T84" fmla="*/ 2 w 1163"/>
                  <a:gd name="T85" fmla="*/ 8 h 1531"/>
                  <a:gd name="T86" fmla="*/ 2 w 1163"/>
                  <a:gd name="T87" fmla="*/ 9 h 1531"/>
                  <a:gd name="T88" fmla="*/ 3 w 1163"/>
                  <a:gd name="T89" fmla="*/ 9 h 1531"/>
                  <a:gd name="T90" fmla="*/ 3 w 1163"/>
                  <a:gd name="T91" fmla="*/ 9 h 1531"/>
                  <a:gd name="T92" fmla="*/ 3 w 1163"/>
                  <a:gd name="T93" fmla="*/ 9 h 1531"/>
                  <a:gd name="T94" fmla="*/ 3 w 1163"/>
                  <a:gd name="T95" fmla="*/ 9 h 1531"/>
                  <a:gd name="T96" fmla="*/ 3 w 1163"/>
                  <a:gd name="T97" fmla="*/ 9 h 1531"/>
                  <a:gd name="T98" fmla="*/ 3 w 1163"/>
                  <a:gd name="T99" fmla="*/ 9 h 1531"/>
                  <a:gd name="T100" fmla="*/ 4 w 1163"/>
                  <a:gd name="T101" fmla="*/ 9 h 1531"/>
                  <a:gd name="T102" fmla="*/ 4 w 1163"/>
                  <a:gd name="T103" fmla="*/ 9 h 1531"/>
                  <a:gd name="T104" fmla="*/ 5 w 1163"/>
                  <a:gd name="T105" fmla="*/ 9 h 1531"/>
                  <a:gd name="T106" fmla="*/ 5 w 1163"/>
                  <a:gd name="T107" fmla="*/ 9 h 1531"/>
                  <a:gd name="T108" fmla="*/ 6 w 1163"/>
                  <a:gd name="T109" fmla="*/ 9 h 1531"/>
                  <a:gd name="T110" fmla="*/ 7 w 1163"/>
                  <a:gd name="T111" fmla="*/ 8 h 1531"/>
                  <a:gd name="T112" fmla="*/ 7 w 1163"/>
                  <a:gd name="T113" fmla="*/ 7 h 1531"/>
                  <a:gd name="T114" fmla="*/ 7 w 1163"/>
                  <a:gd name="T115" fmla="*/ 6 h 15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63"/>
                  <a:gd name="T175" fmla="*/ 0 h 1531"/>
                  <a:gd name="T176" fmla="*/ 1163 w 1163"/>
                  <a:gd name="T177" fmla="*/ 1531 h 15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63" h="1531">
                    <a:moveTo>
                      <a:pt x="1077" y="804"/>
                    </a:moveTo>
                    <a:lnTo>
                      <a:pt x="1075" y="773"/>
                    </a:lnTo>
                    <a:lnTo>
                      <a:pt x="1075" y="739"/>
                    </a:lnTo>
                    <a:lnTo>
                      <a:pt x="1077" y="700"/>
                    </a:lnTo>
                    <a:lnTo>
                      <a:pt x="1082" y="660"/>
                    </a:lnTo>
                    <a:lnTo>
                      <a:pt x="1090" y="621"/>
                    </a:lnTo>
                    <a:lnTo>
                      <a:pt x="1101" y="585"/>
                    </a:lnTo>
                    <a:lnTo>
                      <a:pt x="1116" y="553"/>
                    </a:lnTo>
                    <a:lnTo>
                      <a:pt x="1134" y="528"/>
                    </a:lnTo>
                    <a:lnTo>
                      <a:pt x="1121" y="535"/>
                    </a:lnTo>
                    <a:lnTo>
                      <a:pt x="1108" y="538"/>
                    </a:lnTo>
                    <a:lnTo>
                      <a:pt x="1095" y="543"/>
                    </a:lnTo>
                    <a:lnTo>
                      <a:pt x="1082" y="546"/>
                    </a:lnTo>
                    <a:lnTo>
                      <a:pt x="1070" y="551"/>
                    </a:lnTo>
                    <a:lnTo>
                      <a:pt x="1057" y="556"/>
                    </a:lnTo>
                    <a:lnTo>
                      <a:pt x="1046" y="563"/>
                    </a:lnTo>
                    <a:lnTo>
                      <a:pt x="1034" y="571"/>
                    </a:lnTo>
                    <a:lnTo>
                      <a:pt x="1025" y="579"/>
                    </a:lnTo>
                    <a:lnTo>
                      <a:pt x="1016" y="587"/>
                    </a:lnTo>
                    <a:lnTo>
                      <a:pt x="1008" y="597"/>
                    </a:lnTo>
                    <a:lnTo>
                      <a:pt x="1000" y="605"/>
                    </a:lnTo>
                    <a:lnTo>
                      <a:pt x="992" y="615"/>
                    </a:lnTo>
                    <a:lnTo>
                      <a:pt x="984" y="625"/>
                    </a:lnTo>
                    <a:lnTo>
                      <a:pt x="977" y="634"/>
                    </a:lnTo>
                    <a:lnTo>
                      <a:pt x="969" y="644"/>
                    </a:lnTo>
                    <a:lnTo>
                      <a:pt x="949" y="670"/>
                    </a:lnTo>
                    <a:lnTo>
                      <a:pt x="931" y="696"/>
                    </a:lnTo>
                    <a:lnTo>
                      <a:pt x="915" y="722"/>
                    </a:lnTo>
                    <a:lnTo>
                      <a:pt x="899" y="750"/>
                    </a:lnTo>
                    <a:lnTo>
                      <a:pt x="884" y="778"/>
                    </a:lnTo>
                    <a:lnTo>
                      <a:pt x="871" y="806"/>
                    </a:lnTo>
                    <a:lnTo>
                      <a:pt x="858" y="835"/>
                    </a:lnTo>
                    <a:lnTo>
                      <a:pt x="848" y="866"/>
                    </a:lnTo>
                    <a:lnTo>
                      <a:pt x="838" y="899"/>
                    </a:lnTo>
                    <a:lnTo>
                      <a:pt x="832" y="931"/>
                    </a:lnTo>
                    <a:lnTo>
                      <a:pt x="825" y="965"/>
                    </a:lnTo>
                    <a:lnTo>
                      <a:pt x="819" y="1000"/>
                    </a:lnTo>
                    <a:lnTo>
                      <a:pt x="812" y="1032"/>
                    </a:lnTo>
                    <a:lnTo>
                      <a:pt x="802" y="1067"/>
                    </a:lnTo>
                    <a:lnTo>
                      <a:pt x="793" y="1099"/>
                    </a:lnTo>
                    <a:lnTo>
                      <a:pt x="778" y="1130"/>
                    </a:lnTo>
                    <a:lnTo>
                      <a:pt x="770" y="1147"/>
                    </a:lnTo>
                    <a:lnTo>
                      <a:pt x="760" y="1161"/>
                    </a:lnTo>
                    <a:lnTo>
                      <a:pt x="749" y="1174"/>
                    </a:lnTo>
                    <a:lnTo>
                      <a:pt x="735" y="1186"/>
                    </a:lnTo>
                    <a:lnTo>
                      <a:pt x="722" y="1197"/>
                    </a:lnTo>
                    <a:lnTo>
                      <a:pt x="709" y="1209"/>
                    </a:lnTo>
                    <a:lnTo>
                      <a:pt x="696" y="1220"/>
                    </a:lnTo>
                    <a:lnTo>
                      <a:pt x="682" y="1230"/>
                    </a:lnTo>
                    <a:lnTo>
                      <a:pt x="677" y="1223"/>
                    </a:lnTo>
                    <a:lnTo>
                      <a:pt x="672" y="1217"/>
                    </a:lnTo>
                    <a:lnTo>
                      <a:pt x="667" y="1212"/>
                    </a:lnTo>
                    <a:lnTo>
                      <a:pt x="660" y="1205"/>
                    </a:lnTo>
                    <a:lnTo>
                      <a:pt x="628" y="1168"/>
                    </a:lnTo>
                    <a:lnTo>
                      <a:pt x="605" y="1130"/>
                    </a:lnTo>
                    <a:lnTo>
                      <a:pt x="590" y="1091"/>
                    </a:lnTo>
                    <a:lnTo>
                      <a:pt x="585" y="1050"/>
                    </a:lnTo>
                    <a:lnTo>
                      <a:pt x="587" y="1009"/>
                    </a:lnTo>
                    <a:lnTo>
                      <a:pt x="593" y="967"/>
                    </a:lnTo>
                    <a:lnTo>
                      <a:pt x="606" y="923"/>
                    </a:lnTo>
                    <a:lnTo>
                      <a:pt x="624" y="877"/>
                    </a:lnTo>
                    <a:lnTo>
                      <a:pt x="641" y="843"/>
                    </a:lnTo>
                    <a:lnTo>
                      <a:pt x="660" y="807"/>
                    </a:lnTo>
                    <a:lnTo>
                      <a:pt x="682" y="770"/>
                    </a:lnTo>
                    <a:lnTo>
                      <a:pt x="703" y="732"/>
                    </a:lnTo>
                    <a:lnTo>
                      <a:pt x="721" y="693"/>
                    </a:lnTo>
                    <a:lnTo>
                      <a:pt x="735" y="654"/>
                    </a:lnTo>
                    <a:lnTo>
                      <a:pt x="744" y="615"/>
                    </a:lnTo>
                    <a:lnTo>
                      <a:pt x="744" y="576"/>
                    </a:lnTo>
                    <a:lnTo>
                      <a:pt x="734" y="538"/>
                    </a:lnTo>
                    <a:lnTo>
                      <a:pt x="717" y="504"/>
                    </a:lnTo>
                    <a:lnTo>
                      <a:pt x="693" y="470"/>
                    </a:lnTo>
                    <a:lnTo>
                      <a:pt x="667" y="439"/>
                    </a:lnTo>
                    <a:lnTo>
                      <a:pt x="636" y="409"/>
                    </a:lnTo>
                    <a:lnTo>
                      <a:pt x="606" y="380"/>
                    </a:lnTo>
                    <a:lnTo>
                      <a:pt x="579" y="350"/>
                    </a:lnTo>
                    <a:lnTo>
                      <a:pt x="554" y="323"/>
                    </a:lnTo>
                    <a:lnTo>
                      <a:pt x="535" y="290"/>
                    </a:lnTo>
                    <a:lnTo>
                      <a:pt x="523" y="253"/>
                    </a:lnTo>
                    <a:lnTo>
                      <a:pt x="518" y="213"/>
                    </a:lnTo>
                    <a:lnTo>
                      <a:pt x="518" y="174"/>
                    </a:lnTo>
                    <a:lnTo>
                      <a:pt x="523" y="145"/>
                    </a:lnTo>
                    <a:lnTo>
                      <a:pt x="531" y="120"/>
                    </a:lnTo>
                    <a:lnTo>
                      <a:pt x="543" y="98"/>
                    </a:lnTo>
                    <a:lnTo>
                      <a:pt x="556" y="78"/>
                    </a:lnTo>
                    <a:lnTo>
                      <a:pt x="570" y="58"/>
                    </a:lnTo>
                    <a:lnTo>
                      <a:pt x="588" y="39"/>
                    </a:lnTo>
                    <a:lnTo>
                      <a:pt x="606" y="21"/>
                    </a:lnTo>
                    <a:lnTo>
                      <a:pt x="626" y="0"/>
                    </a:lnTo>
                    <a:lnTo>
                      <a:pt x="592" y="10"/>
                    </a:lnTo>
                    <a:lnTo>
                      <a:pt x="556" y="21"/>
                    </a:lnTo>
                    <a:lnTo>
                      <a:pt x="521" y="36"/>
                    </a:lnTo>
                    <a:lnTo>
                      <a:pt x="490" y="54"/>
                    </a:lnTo>
                    <a:lnTo>
                      <a:pt x="464" y="76"/>
                    </a:lnTo>
                    <a:lnTo>
                      <a:pt x="443" y="103"/>
                    </a:lnTo>
                    <a:lnTo>
                      <a:pt x="430" y="135"/>
                    </a:lnTo>
                    <a:lnTo>
                      <a:pt x="425" y="174"/>
                    </a:lnTo>
                    <a:lnTo>
                      <a:pt x="428" y="227"/>
                    </a:lnTo>
                    <a:lnTo>
                      <a:pt x="438" y="280"/>
                    </a:lnTo>
                    <a:lnTo>
                      <a:pt x="450" y="333"/>
                    </a:lnTo>
                    <a:lnTo>
                      <a:pt x="464" y="385"/>
                    </a:lnTo>
                    <a:lnTo>
                      <a:pt x="476" y="437"/>
                    </a:lnTo>
                    <a:lnTo>
                      <a:pt x="486" y="489"/>
                    </a:lnTo>
                    <a:lnTo>
                      <a:pt x="490" y="543"/>
                    </a:lnTo>
                    <a:lnTo>
                      <a:pt x="489" y="597"/>
                    </a:lnTo>
                    <a:lnTo>
                      <a:pt x="479" y="646"/>
                    </a:lnTo>
                    <a:lnTo>
                      <a:pt x="461" y="691"/>
                    </a:lnTo>
                    <a:lnTo>
                      <a:pt x="438" y="735"/>
                    </a:lnTo>
                    <a:lnTo>
                      <a:pt x="412" y="776"/>
                    </a:lnTo>
                    <a:lnTo>
                      <a:pt x="383" y="817"/>
                    </a:lnTo>
                    <a:lnTo>
                      <a:pt x="352" y="856"/>
                    </a:lnTo>
                    <a:lnTo>
                      <a:pt x="321" y="895"/>
                    </a:lnTo>
                    <a:lnTo>
                      <a:pt x="291" y="934"/>
                    </a:lnTo>
                    <a:lnTo>
                      <a:pt x="291" y="905"/>
                    </a:lnTo>
                    <a:lnTo>
                      <a:pt x="294" y="876"/>
                    </a:lnTo>
                    <a:lnTo>
                      <a:pt x="301" y="845"/>
                    </a:lnTo>
                    <a:lnTo>
                      <a:pt x="309" y="815"/>
                    </a:lnTo>
                    <a:lnTo>
                      <a:pt x="319" y="786"/>
                    </a:lnTo>
                    <a:lnTo>
                      <a:pt x="330" y="757"/>
                    </a:lnTo>
                    <a:lnTo>
                      <a:pt x="340" y="729"/>
                    </a:lnTo>
                    <a:lnTo>
                      <a:pt x="350" y="701"/>
                    </a:lnTo>
                    <a:lnTo>
                      <a:pt x="366" y="651"/>
                    </a:lnTo>
                    <a:lnTo>
                      <a:pt x="378" y="600"/>
                    </a:lnTo>
                    <a:lnTo>
                      <a:pt x="386" y="549"/>
                    </a:lnTo>
                    <a:lnTo>
                      <a:pt x="386" y="497"/>
                    </a:lnTo>
                    <a:lnTo>
                      <a:pt x="384" y="470"/>
                    </a:lnTo>
                    <a:lnTo>
                      <a:pt x="379" y="440"/>
                    </a:lnTo>
                    <a:lnTo>
                      <a:pt x="370" y="412"/>
                    </a:lnTo>
                    <a:lnTo>
                      <a:pt x="356" y="388"/>
                    </a:lnTo>
                    <a:lnTo>
                      <a:pt x="345" y="375"/>
                    </a:lnTo>
                    <a:lnTo>
                      <a:pt x="332" y="365"/>
                    </a:lnTo>
                    <a:lnTo>
                      <a:pt x="317" y="357"/>
                    </a:lnTo>
                    <a:lnTo>
                      <a:pt x="303" y="349"/>
                    </a:lnTo>
                    <a:lnTo>
                      <a:pt x="288" y="342"/>
                    </a:lnTo>
                    <a:lnTo>
                      <a:pt x="273" y="334"/>
                    </a:lnTo>
                    <a:lnTo>
                      <a:pt x="258" y="326"/>
                    </a:lnTo>
                    <a:lnTo>
                      <a:pt x="244" y="316"/>
                    </a:lnTo>
                    <a:lnTo>
                      <a:pt x="260" y="368"/>
                    </a:lnTo>
                    <a:lnTo>
                      <a:pt x="273" y="417"/>
                    </a:lnTo>
                    <a:lnTo>
                      <a:pt x="280" y="465"/>
                    </a:lnTo>
                    <a:lnTo>
                      <a:pt x="281" y="512"/>
                    </a:lnTo>
                    <a:lnTo>
                      <a:pt x="276" y="558"/>
                    </a:lnTo>
                    <a:lnTo>
                      <a:pt x="263" y="603"/>
                    </a:lnTo>
                    <a:lnTo>
                      <a:pt x="242" y="649"/>
                    </a:lnTo>
                    <a:lnTo>
                      <a:pt x="211" y="695"/>
                    </a:lnTo>
                    <a:lnTo>
                      <a:pt x="188" y="722"/>
                    </a:lnTo>
                    <a:lnTo>
                      <a:pt x="167" y="752"/>
                    </a:lnTo>
                    <a:lnTo>
                      <a:pt x="144" y="778"/>
                    </a:lnTo>
                    <a:lnTo>
                      <a:pt x="121" y="806"/>
                    </a:lnTo>
                    <a:lnTo>
                      <a:pt x="100" y="833"/>
                    </a:lnTo>
                    <a:lnTo>
                      <a:pt x="79" y="861"/>
                    </a:lnTo>
                    <a:lnTo>
                      <a:pt x="59" y="889"/>
                    </a:lnTo>
                    <a:lnTo>
                      <a:pt x="43" y="917"/>
                    </a:lnTo>
                    <a:lnTo>
                      <a:pt x="28" y="946"/>
                    </a:lnTo>
                    <a:lnTo>
                      <a:pt x="15" y="975"/>
                    </a:lnTo>
                    <a:lnTo>
                      <a:pt x="7" y="1006"/>
                    </a:lnTo>
                    <a:lnTo>
                      <a:pt x="0" y="1039"/>
                    </a:lnTo>
                    <a:lnTo>
                      <a:pt x="0" y="1071"/>
                    </a:lnTo>
                    <a:lnTo>
                      <a:pt x="2" y="1106"/>
                    </a:lnTo>
                    <a:lnTo>
                      <a:pt x="10" y="1143"/>
                    </a:lnTo>
                    <a:lnTo>
                      <a:pt x="23" y="1181"/>
                    </a:lnTo>
                    <a:lnTo>
                      <a:pt x="38" y="1215"/>
                    </a:lnTo>
                    <a:lnTo>
                      <a:pt x="56" y="1248"/>
                    </a:lnTo>
                    <a:lnTo>
                      <a:pt x="77" y="1277"/>
                    </a:lnTo>
                    <a:lnTo>
                      <a:pt x="102" y="1305"/>
                    </a:lnTo>
                    <a:lnTo>
                      <a:pt x="128" y="1329"/>
                    </a:lnTo>
                    <a:lnTo>
                      <a:pt x="156" y="1349"/>
                    </a:lnTo>
                    <a:lnTo>
                      <a:pt x="188" y="1367"/>
                    </a:lnTo>
                    <a:lnTo>
                      <a:pt x="223" y="1380"/>
                    </a:lnTo>
                    <a:lnTo>
                      <a:pt x="240" y="1385"/>
                    </a:lnTo>
                    <a:lnTo>
                      <a:pt x="258" y="1391"/>
                    </a:lnTo>
                    <a:lnTo>
                      <a:pt x="276" y="1396"/>
                    </a:lnTo>
                    <a:lnTo>
                      <a:pt x="293" y="1401"/>
                    </a:lnTo>
                    <a:lnTo>
                      <a:pt x="311" y="1406"/>
                    </a:lnTo>
                    <a:lnTo>
                      <a:pt x="327" y="1412"/>
                    </a:lnTo>
                    <a:lnTo>
                      <a:pt x="343" y="1417"/>
                    </a:lnTo>
                    <a:lnTo>
                      <a:pt x="360" y="1422"/>
                    </a:lnTo>
                    <a:lnTo>
                      <a:pt x="374" y="1429"/>
                    </a:lnTo>
                    <a:lnTo>
                      <a:pt x="391" y="1435"/>
                    </a:lnTo>
                    <a:lnTo>
                      <a:pt x="405" y="1443"/>
                    </a:lnTo>
                    <a:lnTo>
                      <a:pt x="422" y="1452"/>
                    </a:lnTo>
                    <a:lnTo>
                      <a:pt x="438" y="1460"/>
                    </a:lnTo>
                    <a:lnTo>
                      <a:pt x="453" y="1469"/>
                    </a:lnTo>
                    <a:lnTo>
                      <a:pt x="469" y="1479"/>
                    </a:lnTo>
                    <a:lnTo>
                      <a:pt x="486" y="1491"/>
                    </a:lnTo>
                    <a:lnTo>
                      <a:pt x="494" y="1499"/>
                    </a:lnTo>
                    <a:lnTo>
                      <a:pt x="492" y="1483"/>
                    </a:lnTo>
                    <a:lnTo>
                      <a:pt x="490" y="1468"/>
                    </a:lnTo>
                    <a:lnTo>
                      <a:pt x="489" y="1453"/>
                    </a:lnTo>
                    <a:lnTo>
                      <a:pt x="489" y="1437"/>
                    </a:lnTo>
                    <a:lnTo>
                      <a:pt x="500" y="1448"/>
                    </a:lnTo>
                    <a:lnTo>
                      <a:pt x="510" y="1460"/>
                    </a:lnTo>
                    <a:lnTo>
                      <a:pt x="520" y="1471"/>
                    </a:lnTo>
                    <a:lnTo>
                      <a:pt x="528" y="1483"/>
                    </a:lnTo>
                    <a:lnTo>
                      <a:pt x="536" y="1494"/>
                    </a:lnTo>
                    <a:lnTo>
                      <a:pt x="543" y="1507"/>
                    </a:lnTo>
                    <a:lnTo>
                      <a:pt x="548" y="1518"/>
                    </a:lnTo>
                    <a:lnTo>
                      <a:pt x="552" y="1531"/>
                    </a:lnTo>
                    <a:lnTo>
                      <a:pt x="557" y="1523"/>
                    </a:lnTo>
                    <a:lnTo>
                      <a:pt x="564" y="1517"/>
                    </a:lnTo>
                    <a:lnTo>
                      <a:pt x="572" y="1512"/>
                    </a:lnTo>
                    <a:lnTo>
                      <a:pt x="579" y="1507"/>
                    </a:lnTo>
                    <a:lnTo>
                      <a:pt x="595" y="1518"/>
                    </a:lnTo>
                    <a:lnTo>
                      <a:pt x="613" y="1520"/>
                    </a:lnTo>
                    <a:lnTo>
                      <a:pt x="633" y="1515"/>
                    </a:lnTo>
                    <a:lnTo>
                      <a:pt x="652" y="1505"/>
                    </a:lnTo>
                    <a:lnTo>
                      <a:pt x="672" y="1494"/>
                    </a:lnTo>
                    <a:lnTo>
                      <a:pt x="691" y="1481"/>
                    </a:lnTo>
                    <a:lnTo>
                      <a:pt x="709" y="1469"/>
                    </a:lnTo>
                    <a:lnTo>
                      <a:pt x="727" y="1461"/>
                    </a:lnTo>
                    <a:lnTo>
                      <a:pt x="752" y="1455"/>
                    </a:lnTo>
                    <a:lnTo>
                      <a:pt x="776" y="1450"/>
                    </a:lnTo>
                    <a:lnTo>
                      <a:pt x="801" y="1445"/>
                    </a:lnTo>
                    <a:lnTo>
                      <a:pt x="825" y="1442"/>
                    </a:lnTo>
                    <a:lnTo>
                      <a:pt x="851" y="1439"/>
                    </a:lnTo>
                    <a:lnTo>
                      <a:pt x="876" y="1435"/>
                    </a:lnTo>
                    <a:lnTo>
                      <a:pt x="900" y="1432"/>
                    </a:lnTo>
                    <a:lnTo>
                      <a:pt x="927" y="1429"/>
                    </a:lnTo>
                    <a:lnTo>
                      <a:pt x="949" y="1424"/>
                    </a:lnTo>
                    <a:lnTo>
                      <a:pt x="974" y="1417"/>
                    </a:lnTo>
                    <a:lnTo>
                      <a:pt x="997" y="1411"/>
                    </a:lnTo>
                    <a:lnTo>
                      <a:pt x="1020" y="1401"/>
                    </a:lnTo>
                    <a:lnTo>
                      <a:pt x="1041" y="1391"/>
                    </a:lnTo>
                    <a:lnTo>
                      <a:pt x="1062" y="1377"/>
                    </a:lnTo>
                    <a:lnTo>
                      <a:pt x="1082" y="1362"/>
                    </a:lnTo>
                    <a:lnTo>
                      <a:pt x="1100" y="1342"/>
                    </a:lnTo>
                    <a:lnTo>
                      <a:pt x="1142" y="1277"/>
                    </a:lnTo>
                    <a:lnTo>
                      <a:pt x="1162" y="1210"/>
                    </a:lnTo>
                    <a:lnTo>
                      <a:pt x="1163" y="1143"/>
                    </a:lnTo>
                    <a:lnTo>
                      <a:pt x="1152" y="1078"/>
                    </a:lnTo>
                    <a:lnTo>
                      <a:pt x="1132" y="1009"/>
                    </a:lnTo>
                    <a:lnTo>
                      <a:pt x="1110" y="943"/>
                    </a:lnTo>
                    <a:lnTo>
                      <a:pt x="1090" y="874"/>
                    </a:lnTo>
                    <a:lnTo>
                      <a:pt x="1077" y="804"/>
                    </a:lnTo>
                    <a:close/>
                  </a:path>
                </a:pathLst>
              </a:custGeom>
              <a:solidFill>
                <a:schemeClr val="hlink"/>
              </a:solidFill>
              <a:ln w="9525">
                <a:solidFill>
                  <a:schemeClr val="bg1"/>
                </a:solidFill>
                <a:round/>
                <a:headEnd/>
                <a:tailEnd/>
              </a:ln>
            </p:spPr>
            <p:txBody>
              <a:bodyPr/>
              <a:lstStyle/>
              <a:p>
                <a:endParaRPr lang="en-US"/>
              </a:p>
            </p:txBody>
          </p:sp>
          <p:sp>
            <p:nvSpPr>
              <p:cNvPr id="13428" name="Freeform 16"/>
              <p:cNvSpPr>
                <a:spLocks/>
              </p:cNvSpPr>
              <p:nvPr/>
            </p:nvSpPr>
            <p:spPr bwMode="auto">
              <a:xfrm>
                <a:off x="3332" y="2706"/>
                <a:ext cx="43" cy="49"/>
              </a:xfrm>
              <a:custGeom>
                <a:avLst/>
                <a:gdLst>
                  <a:gd name="T0" fmla="*/ 1 w 154"/>
                  <a:gd name="T1" fmla="*/ 1 h 173"/>
                  <a:gd name="T2" fmla="*/ 1 w 154"/>
                  <a:gd name="T3" fmla="*/ 1 h 173"/>
                  <a:gd name="T4" fmla="*/ 1 w 154"/>
                  <a:gd name="T5" fmla="*/ 1 h 173"/>
                  <a:gd name="T6" fmla="*/ 1 w 154"/>
                  <a:gd name="T7" fmla="*/ 1 h 173"/>
                  <a:gd name="T8" fmla="*/ 1 w 154"/>
                  <a:gd name="T9" fmla="*/ 1 h 173"/>
                  <a:gd name="T10" fmla="*/ 1 w 154"/>
                  <a:gd name="T11" fmla="*/ 1 h 173"/>
                  <a:gd name="T12" fmla="*/ 1 w 154"/>
                  <a:gd name="T13" fmla="*/ 1 h 173"/>
                  <a:gd name="T14" fmla="*/ 1 w 154"/>
                  <a:gd name="T15" fmla="*/ 1 h 173"/>
                  <a:gd name="T16" fmla="*/ 1 w 154"/>
                  <a:gd name="T17" fmla="*/ 0 h 173"/>
                  <a:gd name="T18" fmla="*/ 1 w 154"/>
                  <a:gd name="T19" fmla="*/ 0 h 173"/>
                  <a:gd name="T20" fmla="*/ 0 w 154"/>
                  <a:gd name="T21" fmla="*/ 0 h 173"/>
                  <a:gd name="T22" fmla="*/ 0 w 154"/>
                  <a:gd name="T23" fmla="*/ 0 h 173"/>
                  <a:gd name="T24" fmla="*/ 0 w 154"/>
                  <a:gd name="T25" fmla="*/ 0 h 173"/>
                  <a:gd name="T26" fmla="*/ 0 w 154"/>
                  <a:gd name="T27" fmla="*/ 0 h 173"/>
                  <a:gd name="T28" fmla="*/ 0 w 154"/>
                  <a:gd name="T29" fmla="*/ 0 h 173"/>
                  <a:gd name="T30" fmla="*/ 0 w 154"/>
                  <a:gd name="T31" fmla="*/ 0 h 173"/>
                  <a:gd name="T32" fmla="*/ 0 w 154"/>
                  <a:gd name="T33" fmla="*/ 0 h 173"/>
                  <a:gd name="T34" fmla="*/ 0 w 154"/>
                  <a:gd name="T35" fmla="*/ 0 h 173"/>
                  <a:gd name="T36" fmla="*/ 0 w 154"/>
                  <a:gd name="T37" fmla="*/ 0 h 173"/>
                  <a:gd name="T38" fmla="*/ 0 w 154"/>
                  <a:gd name="T39" fmla="*/ 1 h 173"/>
                  <a:gd name="T40" fmla="*/ 0 w 154"/>
                  <a:gd name="T41" fmla="*/ 1 h 173"/>
                  <a:gd name="T42" fmla="*/ 0 w 154"/>
                  <a:gd name="T43" fmla="*/ 1 h 173"/>
                  <a:gd name="T44" fmla="*/ 1 w 154"/>
                  <a:gd name="T45" fmla="*/ 1 h 173"/>
                  <a:gd name="T46" fmla="*/ 1 w 154"/>
                  <a:gd name="T47" fmla="*/ 1 h 173"/>
                  <a:gd name="T48" fmla="*/ 1 w 154"/>
                  <a:gd name="T49" fmla="*/ 1 h 173"/>
                  <a:gd name="T50" fmla="*/ 1 w 154"/>
                  <a:gd name="T51" fmla="*/ 1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4"/>
                  <a:gd name="T79" fmla="*/ 0 h 173"/>
                  <a:gd name="T80" fmla="*/ 154 w 154"/>
                  <a:gd name="T81" fmla="*/ 173 h 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4" h="173">
                    <a:moveTo>
                      <a:pt x="154" y="131"/>
                    </a:moveTo>
                    <a:lnTo>
                      <a:pt x="149" y="116"/>
                    </a:lnTo>
                    <a:lnTo>
                      <a:pt x="144" y="105"/>
                    </a:lnTo>
                    <a:lnTo>
                      <a:pt x="138" y="95"/>
                    </a:lnTo>
                    <a:lnTo>
                      <a:pt x="128" y="87"/>
                    </a:lnTo>
                    <a:lnTo>
                      <a:pt x="118" y="80"/>
                    </a:lnTo>
                    <a:lnTo>
                      <a:pt x="108" y="74"/>
                    </a:lnTo>
                    <a:lnTo>
                      <a:pt x="95" y="69"/>
                    </a:lnTo>
                    <a:lnTo>
                      <a:pt x="82" y="62"/>
                    </a:lnTo>
                    <a:lnTo>
                      <a:pt x="71" y="57"/>
                    </a:lnTo>
                    <a:lnTo>
                      <a:pt x="59" y="53"/>
                    </a:lnTo>
                    <a:lnTo>
                      <a:pt x="48" y="48"/>
                    </a:lnTo>
                    <a:lnTo>
                      <a:pt x="38" y="41"/>
                    </a:lnTo>
                    <a:lnTo>
                      <a:pt x="30" y="35"/>
                    </a:lnTo>
                    <a:lnTo>
                      <a:pt x="22" y="26"/>
                    </a:lnTo>
                    <a:lnTo>
                      <a:pt x="17" y="15"/>
                    </a:lnTo>
                    <a:lnTo>
                      <a:pt x="12" y="0"/>
                    </a:lnTo>
                    <a:lnTo>
                      <a:pt x="0" y="36"/>
                    </a:lnTo>
                    <a:lnTo>
                      <a:pt x="4" y="66"/>
                    </a:lnTo>
                    <a:lnTo>
                      <a:pt x="18" y="88"/>
                    </a:lnTo>
                    <a:lnTo>
                      <a:pt x="41" y="106"/>
                    </a:lnTo>
                    <a:lnTo>
                      <a:pt x="69" y="123"/>
                    </a:lnTo>
                    <a:lnTo>
                      <a:pt x="98" y="139"/>
                    </a:lnTo>
                    <a:lnTo>
                      <a:pt x="128" y="155"/>
                    </a:lnTo>
                    <a:lnTo>
                      <a:pt x="151" y="173"/>
                    </a:lnTo>
                    <a:lnTo>
                      <a:pt x="154" y="131"/>
                    </a:lnTo>
                    <a:close/>
                  </a:path>
                </a:pathLst>
              </a:custGeom>
              <a:solidFill>
                <a:schemeClr val="hlink"/>
              </a:solidFill>
              <a:ln w="9525">
                <a:solidFill>
                  <a:schemeClr val="bg1"/>
                </a:solidFill>
                <a:round/>
                <a:headEnd/>
                <a:tailEnd/>
              </a:ln>
            </p:spPr>
            <p:txBody>
              <a:bodyPr/>
              <a:lstStyle/>
              <a:p>
                <a:endParaRPr lang="en-US"/>
              </a:p>
            </p:txBody>
          </p:sp>
        </p:grpSp>
      </p:grpSp>
      <p:grpSp>
        <p:nvGrpSpPr>
          <p:cNvPr id="13315" name="Group 17"/>
          <p:cNvGrpSpPr>
            <a:grpSpLocks/>
          </p:cNvGrpSpPr>
          <p:nvPr/>
        </p:nvGrpSpPr>
        <p:grpSpPr bwMode="auto">
          <a:xfrm>
            <a:off x="1308100" y="5641975"/>
            <a:ext cx="1201738" cy="822325"/>
            <a:chOff x="1808" y="2634"/>
            <a:chExt cx="1186" cy="813"/>
          </a:xfrm>
        </p:grpSpPr>
        <p:grpSp>
          <p:nvGrpSpPr>
            <p:cNvPr id="13408" name="Group 18"/>
            <p:cNvGrpSpPr>
              <a:grpSpLocks/>
            </p:cNvGrpSpPr>
            <p:nvPr/>
          </p:nvGrpSpPr>
          <p:grpSpPr bwMode="auto">
            <a:xfrm>
              <a:off x="1808" y="2634"/>
              <a:ext cx="1186" cy="813"/>
              <a:chOff x="1732" y="3507"/>
              <a:chExt cx="1186" cy="813"/>
            </a:xfrm>
          </p:grpSpPr>
          <p:sp>
            <p:nvSpPr>
              <p:cNvPr id="13415" name="AutoShape 19"/>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3416" name="AutoShape 20"/>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13409" name="Group 21"/>
            <p:cNvGrpSpPr>
              <a:grpSpLocks/>
            </p:cNvGrpSpPr>
            <p:nvPr/>
          </p:nvGrpSpPr>
          <p:grpSpPr bwMode="auto">
            <a:xfrm>
              <a:off x="2083" y="2655"/>
              <a:ext cx="617" cy="784"/>
              <a:chOff x="2900" y="2726"/>
              <a:chExt cx="505" cy="642"/>
            </a:xfrm>
          </p:grpSpPr>
          <p:sp>
            <p:nvSpPr>
              <p:cNvPr id="13410" name="Oval 22"/>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3411" name="Freeform 23"/>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13412" name="Freeform 24"/>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13413" name="Freeform 25"/>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13414" name="Line 26"/>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13316" name="Group 27"/>
          <p:cNvGrpSpPr>
            <a:grpSpLocks/>
          </p:cNvGrpSpPr>
          <p:nvPr/>
        </p:nvGrpSpPr>
        <p:grpSpPr bwMode="auto">
          <a:xfrm>
            <a:off x="1298575" y="3876675"/>
            <a:ext cx="1216025" cy="833438"/>
            <a:chOff x="463" y="1743"/>
            <a:chExt cx="1186" cy="813"/>
          </a:xfrm>
        </p:grpSpPr>
        <p:sp>
          <p:nvSpPr>
            <p:cNvPr id="13388" name="Freeform 28"/>
            <p:cNvSpPr>
              <a:spLocks/>
            </p:cNvSpPr>
            <p:nvPr/>
          </p:nvSpPr>
          <p:spPr bwMode="auto">
            <a:xfrm>
              <a:off x="1338" y="2248"/>
              <a:ext cx="137" cy="216"/>
            </a:xfrm>
            <a:custGeom>
              <a:avLst/>
              <a:gdLst>
                <a:gd name="T0" fmla="*/ 1 w 530"/>
                <a:gd name="T1" fmla="*/ 4 h 849"/>
                <a:gd name="T2" fmla="*/ 1 w 530"/>
                <a:gd name="T3" fmla="*/ 4 h 849"/>
                <a:gd name="T4" fmla="*/ 1 w 530"/>
                <a:gd name="T5" fmla="*/ 3 h 849"/>
                <a:gd name="T6" fmla="*/ 0 w 530"/>
                <a:gd name="T7" fmla="*/ 3 h 849"/>
                <a:gd name="T8" fmla="*/ 0 w 530"/>
                <a:gd name="T9" fmla="*/ 3 h 849"/>
                <a:gd name="T10" fmla="*/ 0 w 530"/>
                <a:gd name="T11" fmla="*/ 2 h 849"/>
                <a:gd name="T12" fmla="*/ 0 w 530"/>
                <a:gd name="T13" fmla="*/ 2 h 849"/>
                <a:gd name="T14" fmla="*/ 0 w 530"/>
                <a:gd name="T15" fmla="*/ 1 h 849"/>
                <a:gd name="T16" fmla="*/ 0 w 530"/>
                <a:gd name="T17" fmla="*/ 1 h 849"/>
                <a:gd name="T18" fmla="*/ 1 w 530"/>
                <a:gd name="T19" fmla="*/ 1 h 849"/>
                <a:gd name="T20" fmla="*/ 1 w 530"/>
                <a:gd name="T21" fmla="*/ 0 h 849"/>
                <a:gd name="T22" fmla="*/ 1 w 530"/>
                <a:gd name="T23" fmla="*/ 0 h 849"/>
                <a:gd name="T24" fmla="*/ 2 w 530"/>
                <a:gd name="T25" fmla="*/ 0 h 849"/>
                <a:gd name="T26" fmla="*/ 2 w 530"/>
                <a:gd name="T27" fmla="*/ 0 h 849"/>
                <a:gd name="T28" fmla="*/ 2 w 530"/>
                <a:gd name="T29" fmla="*/ 1 h 849"/>
                <a:gd name="T30" fmla="*/ 2 w 530"/>
                <a:gd name="T31" fmla="*/ 1 h 849"/>
                <a:gd name="T32" fmla="*/ 2 w 530"/>
                <a:gd name="T33" fmla="*/ 2 h 849"/>
                <a:gd name="T34" fmla="*/ 2 w 530"/>
                <a:gd name="T35" fmla="*/ 2 h 849"/>
                <a:gd name="T36" fmla="*/ 2 w 530"/>
                <a:gd name="T37" fmla="*/ 3 h 849"/>
                <a:gd name="T38" fmla="*/ 2 w 530"/>
                <a:gd name="T39" fmla="*/ 3 h 849"/>
                <a:gd name="T40" fmla="*/ 2 w 530"/>
                <a:gd name="T41" fmla="*/ 3 h 849"/>
                <a:gd name="T42" fmla="*/ 1 w 530"/>
                <a:gd name="T43" fmla="*/ 4 h 849"/>
                <a:gd name="T44" fmla="*/ 1 w 530"/>
                <a:gd name="T45" fmla="*/ 4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9" name="Freeform 29"/>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0" name="AutoShape 30"/>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3391" name="AutoShape 31"/>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13392" name="Freeform 32"/>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13393" name="Freeform 33"/>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3394" name="Freeform 34"/>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3395" name="Freeform 35"/>
            <p:cNvSpPr>
              <a:spLocks/>
            </p:cNvSpPr>
            <p:nvPr/>
          </p:nvSpPr>
          <p:spPr bwMode="auto">
            <a:xfrm>
              <a:off x="1142" y="1990"/>
              <a:ext cx="71" cy="99"/>
            </a:xfrm>
            <a:custGeom>
              <a:avLst/>
              <a:gdLst>
                <a:gd name="T0" fmla="*/ 0 w 276"/>
                <a:gd name="T1" fmla="*/ 1 h 388"/>
                <a:gd name="T2" fmla="*/ 0 w 276"/>
                <a:gd name="T3" fmla="*/ 1 h 388"/>
                <a:gd name="T4" fmla="*/ 0 w 276"/>
                <a:gd name="T5" fmla="*/ 1 h 388"/>
                <a:gd name="T6" fmla="*/ 0 w 276"/>
                <a:gd name="T7" fmla="*/ 1 h 388"/>
                <a:gd name="T8" fmla="*/ 0 w 276"/>
                <a:gd name="T9" fmla="*/ 1 h 388"/>
                <a:gd name="T10" fmla="*/ 0 w 276"/>
                <a:gd name="T11" fmla="*/ 1 h 388"/>
                <a:gd name="T12" fmla="*/ 0 w 276"/>
                <a:gd name="T13" fmla="*/ 0 h 388"/>
                <a:gd name="T14" fmla="*/ 0 w 276"/>
                <a:gd name="T15" fmla="*/ 0 h 388"/>
                <a:gd name="T16" fmla="*/ 1 w 276"/>
                <a:gd name="T17" fmla="*/ 0 h 388"/>
                <a:gd name="T18" fmla="*/ 1 w 276"/>
                <a:gd name="T19" fmla="*/ 0 h 388"/>
                <a:gd name="T20" fmla="*/ 1 w 276"/>
                <a:gd name="T21" fmla="*/ 0 h 388"/>
                <a:gd name="T22" fmla="*/ 1 w 276"/>
                <a:gd name="T23" fmla="*/ 0 h 388"/>
                <a:gd name="T24" fmla="*/ 1 w 276"/>
                <a:gd name="T25" fmla="*/ 0 h 388"/>
                <a:gd name="T26" fmla="*/ 1 w 276"/>
                <a:gd name="T27" fmla="*/ 0 h 388"/>
                <a:gd name="T28" fmla="*/ 1 w 276"/>
                <a:gd name="T29" fmla="*/ 0 h 388"/>
                <a:gd name="T30" fmla="*/ 1 w 276"/>
                <a:gd name="T31" fmla="*/ 1 h 388"/>
                <a:gd name="T32" fmla="*/ 1 w 276"/>
                <a:gd name="T33" fmla="*/ 1 h 388"/>
                <a:gd name="T34" fmla="*/ 1 w 276"/>
                <a:gd name="T35" fmla="*/ 1 h 388"/>
                <a:gd name="T36" fmla="*/ 1 w 276"/>
                <a:gd name="T37" fmla="*/ 1 h 388"/>
                <a:gd name="T38" fmla="*/ 1 w 276"/>
                <a:gd name="T39" fmla="*/ 1 h 388"/>
                <a:gd name="T40" fmla="*/ 1 w 276"/>
                <a:gd name="T41" fmla="*/ 2 h 388"/>
                <a:gd name="T42" fmla="*/ 1 w 276"/>
                <a:gd name="T43" fmla="*/ 2 h 388"/>
                <a:gd name="T44" fmla="*/ 1 w 276"/>
                <a:gd name="T45" fmla="*/ 2 h 388"/>
                <a:gd name="T46" fmla="*/ 1 w 276"/>
                <a:gd name="T47" fmla="*/ 2 h 388"/>
                <a:gd name="T48" fmla="*/ 0 w 276"/>
                <a:gd name="T49" fmla="*/ 2 h 388"/>
                <a:gd name="T50" fmla="*/ 0 w 276"/>
                <a:gd name="T51" fmla="*/ 2 h 388"/>
                <a:gd name="T52" fmla="*/ 0 w 276"/>
                <a:gd name="T53" fmla="*/ 2 h 388"/>
                <a:gd name="T54" fmla="*/ 0 w 276"/>
                <a:gd name="T55" fmla="*/ 1 h 388"/>
                <a:gd name="T56" fmla="*/ 0 w 276"/>
                <a:gd name="T57" fmla="*/ 2 h 388"/>
                <a:gd name="T58" fmla="*/ 1 w 276"/>
                <a:gd name="T59" fmla="*/ 2 h 388"/>
                <a:gd name="T60" fmla="*/ 1 w 276"/>
                <a:gd name="T61" fmla="*/ 2 h 388"/>
                <a:gd name="T62" fmla="*/ 1 w 276"/>
                <a:gd name="T63" fmla="*/ 1 h 388"/>
                <a:gd name="T64" fmla="*/ 1 w 276"/>
                <a:gd name="T65" fmla="*/ 1 h 388"/>
                <a:gd name="T66" fmla="*/ 1 w 276"/>
                <a:gd name="T67" fmla="*/ 1 h 388"/>
                <a:gd name="T68" fmla="*/ 1 w 276"/>
                <a:gd name="T69" fmla="*/ 1 h 388"/>
                <a:gd name="T70" fmla="*/ 1 w 276"/>
                <a:gd name="T71" fmla="*/ 1 h 388"/>
                <a:gd name="T72" fmla="*/ 1 w 276"/>
                <a:gd name="T73" fmla="*/ 1 h 388"/>
                <a:gd name="T74" fmla="*/ 1 w 276"/>
                <a:gd name="T75" fmla="*/ 1 h 388"/>
                <a:gd name="T76" fmla="*/ 1 w 276"/>
                <a:gd name="T77" fmla="*/ 1 h 388"/>
                <a:gd name="T78" fmla="*/ 1 w 276"/>
                <a:gd name="T79" fmla="*/ 1 h 388"/>
                <a:gd name="T80" fmla="*/ 1 w 276"/>
                <a:gd name="T81" fmla="*/ 0 h 388"/>
                <a:gd name="T82" fmla="*/ 1 w 276"/>
                <a:gd name="T83" fmla="*/ 0 h 388"/>
                <a:gd name="T84" fmla="*/ 1 w 276"/>
                <a:gd name="T85" fmla="*/ 0 h 388"/>
                <a:gd name="T86" fmla="*/ 1 w 276"/>
                <a:gd name="T87" fmla="*/ 0 h 388"/>
                <a:gd name="T88" fmla="*/ 1 w 276"/>
                <a:gd name="T89" fmla="*/ 0 h 388"/>
                <a:gd name="T90" fmla="*/ 1 w 276"/>
                <a:gd name="T91" fmla="*/ 0 h 388"/>
                <a:gd name="T92" fmla="*/ 0 w 276"/>
                <a:gd name="T93" fmla="*/ 1 h 388"/>
                <a:gd name="T94" fmla="*/ 0 w 276"/>
                <a:gd name="T95" fmla="*/ 1 h 388"/>
                <a:gd name="T96" fmla="*/ 0 w 276"/>
                <a:gd name="T97" fmla="*/ 1 h 388"/>
                <a:gd name="T98" fmla="*/ 0 w 276"/>
                <a:gd name="T99" fmla="*/ 1 h 388"/>
                <a:gd name="T100" fmla="*/ 0 w 276"/>
                <a:gd name="T101" fmla="*/ 1 h 388"/>
                <a:gd name="T102" fmla="*/ 0 w 276"/>
                <a:gd name="T103" fmla="*/ 1 h 388"/>
                <a:gd name="T104" fmla="*/ 0 w 276"/>
                <a:gd name="T105" fmla="*/ 1 h 388"/>
                <a:gd name="T106" fmla="*/ 0 w 276"/>
                <a:gd name="T107" fmla="*/ 1 h 388"/>
                <a:gd name="T108" fmla="*/ 0 w 276"/>
                <a:gd name="T109" fmla="*/ 1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6" name="Freeform 36"/>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7" name="Freeform 37"/>
            <p:cNvSpPr>
              <a:spLocks/>
            </p:cNvSpPr>
            <p:nvPr/>
          </p:nvSpPr>
          <p:spPr bwMode="auto">
            <a:xfrm>
              <a:off x="1153" y="2018"/>
              <a:ext cx="51" cy="36"/>
            </a:xfrm>
            <a:custGeom>
              <a:avLst/>
              <a:gdLst>
                <a:gd name="T0" fmla="*/ 1 w 202"/>
                <a:gd name="T1" fmla="*/ 0 h 141"/>
                <a:gd name="T2" fmla="*/ 0 w 202"/>
                <a:gd name="T3" fmla="*/ 0 h 141"/>
                <a:gd name="T4" fmla="*/ 0 w 202"/>
                <a:gd name="T5" fmla="*/ 0 h 141"/>
                <a:gd name="T6" fmla="*/ 0 w 202"/>
                <a:gd name="T7" fmla="*/ 1 h 141"/>
                <a:gd name="T8" fmla="*/ 1 w 202"/>
                <a:gd name="T9" fmla="*/ 1 h 141"/>
                <a:gd name="T10" fmla="*/ 1 w 202"/>
                <a:gd name="T11" fmla="*/ 0 h 141"/>
                <a:gd name="T12" fmla="*/ 1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8" name="Freeform 38"/>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99" name="Freeform 39"/>
            <p:cNvSpPr>
              <a:spLocks/>
            </p:cNvSpPr>
            <p:nvPr/>
          </p:nvSpPr>
          <p:spPr bwMode="auto">
            <a:xfrm rot="1661969">
              <a:off x="1352" y="1764"/>
              <a:ext cx="205" cy="160"/>
            </a:xfrm>
            <a:custGeom>
              <a:avLst/>
              <a:gdLst>
                <a:gd name="T0" fmla="*/ 2 w 530"/>
                <a:gd name="T1" fmla="*/ 9 h 342"/>
                <a:gd name="T2" fmla="*/ 1 w 530"/>
                <a:gd name="T3" fmla="*/ 9 h 342"/>
                <a:gd name="T4" fmla="*/ 1 w 530"/>
                <a:gd name="T5" fmla="*/ 10 h 342"/>
                <a:gd name="T6" fmla="*/ 0 w 530"/>
                <a:gd name="T7" fmla="*/ 11 h 342"/>
                <a:gd name="T8" fmla="*/ 0 w 530"/>
                <a:gd name="T9" fmla="*/ 12 h 342"/>
                <a:gd name="T10" fmla="*/ 0 w 530"/>
                <a:gd name="T11" fmla="*/ 14 h 342"/>
                <a:gd name="T12" fmla="*/ 1 w 530"/>
                <a:gd name="T13" fmla="*/ 15 h 342"/>
                <a:gd name="T14" fmla="*/ 1 w 530"/>
                <a:gd name="T15" fmla="*/ 16 h 342"/>
                <a:gd name="T16" fmla="*/ 2 w 530"/>
                <a:gd name="T17" fmla="*/ 16 h 342"/>
                <a:gd name="T18" fmla="*/ 2 w 530"/>
                <a:gd name="T19" fmla="*/ 16 h 342"/>
                <a:gd name="T20" fmla="*/ 3 w 530"/>
                <a:gd name="T21" fmla="*/ 16 h 342"/>
                <a:gd name="T22" fmla="*/ 3 w 530"/>
                <a:gd name="T23" fmla="*/ 16 h 342"/>
                <a:gd name="T24" fmla="*/ 4 w 530"/>
                <a:gd name="T25" fmla="*/ 15 h 342"/>
                <a:gd name="T26" fmla="*/ 5 w 530"/>
                <a:gd name="T27" fmla="*/ 14 h 342"/>
                <a:gd name="T28" fmla="*/ 5 w 530"/>
                <a:gd name="T29" fmla="*/ 13 h 342"/>
                <a:gd name="T30" fmla="*/ 6 w 530"/>
                <a:gd name="T31" fmla="*/ 12 h 342"/>
                <a:gd name="T32" fmla="*/ 6 w 530"/>
                <a:gd name="T33" fmla="*/ 13 h 342"/>
                <a:gd name="T34" fmla="*/ 7 w 530"/>
                <a:gd name="T35" fmla="*/ 14 h 342"/>
                <a:gd name="T36" fmla="*/ 7 w 530"/>
                <a:gd name="T37" fmla="*/ 14 h 342"/>
                <a:gd name="T38" fmla="*/ 8 w 530"/>
                <a:gd name="T39" fmla="*/ 14 h 342"/>
                <a:gd name="T40" fmla="*/ 9 w 530"/>
                <a:gd name="T41" fmla="*/ 13 h 342"/>
                <a:gd name="T42" fmla="*/ 9 w 530"/>
                <a:gd name="T43" fmla="*/ 11 h 342"/>
                <a:gd name="T44" fmla="*/ 9 w 530"/>
                <a:gd name="T45" fmla="*/ 10 h 342"/>
                <a:gd name="T46" fmla="*/ 9 w 530"/>
                <a:gd name="T47" fmla="*/ 10 h 342"/>
                <a:gd name="T48" fmla="*/ 9 w 530"/>
                <a:gd name="T49" fmla="*/ 10 h 342"/>
                <a:gd name="T50" fmla="*/ 10 w 530"/>
                <a:gd name="T51" fmla="*/ 10 h 342"/>
                <a:gd name="T52" fmla="*/ 10 w 530"/>
                <a:gd name="T53" fmla="*/ 10 h 342"/>
                <a:gd name="T54" fmla="*/ 11 w 530"/>
                <a:gd name="T55" fmla="*/ 10 h 342"/>
                <a:gd name="T56" fmla="*/ 12 w 530"/>
                <a:gd name="T57" fmla="*/ 9 h 342"/>
                <a:gd name="T58" fmla="*/ 12 w 530"/>
                <a:gd name="T59" fmla="*/ 7 h 342"/>
                <a:gd name="T60" fmla="*/ 12 w 530"/>
                <a:gd name="T61" fmla="*/ 6 h 342"/>
                <a:gd name="T62" fmla="*/ 12 w 530"/>
                <a:gd name="T63" fmla="*/ 4 h 342"/>
                <a:gd name="T64" fmla="*/ 12 w 530"/>
                <a:gd name="T65" fmla="*/ 2 h 342"/>
                <a:gd name="T66" fmla="*/ 11 w 530"/>
                <a:gd name="T67" fmla="*/ 1 h 342"/>
                <a:gd name="T68" fmla="*/ 10 w 530"/>
                <a:gd name="T69" fmla="*/ 0 h 342"/>
                <a:gd name="T70" fmla="*/ 10 w 530"/>
                <a:gd name="T71" fmla="*/ 0 h 342"/>
                <a:gd name="T72" fmla="*/ 9 w 530"/>
                <a:gd name="T73" fmla="*/ 1 h 342"/>
                <a:gd name="T74" fmla="*/ 9 w 530"/>
                <a:gd name="T75" fmla="*/ 2 h 342"/>
                <a:gd name="T76" fmla="*/ 8 w 530"/>
                <a:gd name="T77" fmla="*/ 2 h 342"/>
                <a:gd name="T78" fmla="*/ 8 w 530"/>
                <a:gd name="T79" fmla="*/ 1 h 342"/>
                <a:gd name="T80" fmla="*/ 7 w 530"/>
                <a:gd name="T81" fmla="*/ 1 h 342"/>
                <a:gd name="T82" fmla="*/ 7 w 530"/>
                <a:gd name="T83" fmla="*/ 1 h 342"/>
                <a:gd name="T84" fmla="*/ 6 w 530"/>
                <a:gd name="T85" fmla="*/ 1 h 342"/>
                <a:gd name="T86" fmla="*/ 5 w 530"/>
                <a:gd name="T87" fmla="*/ 2 h 342"/>
                <a:gd name="T88" fmla="*/ 5 w 530"/>
                <a:gd name="T89" fmla="*/ 3 h 342"/>
                <a:gd name="T90" fmla="*/ 5 w 530"/>
                <a:gd name="T91" fmla="*/ 4 h 342"/>
                <a:gd name="T92" fmla="*/ 5 w 530"/>
                <a:gd name="T93" fmla="*/ 6 h 342"/>
                <a:gd name="T94" fmla="*/ 4 w 530"/>
                <a:gd name="T95" fmla="*/ 7 h 342"/>
                <a:gd name="T96" fmla="*/ 3 w 530"/>
                <a:gd name="T97" fmla="*/ 7 h 342"/>
                <a:gd name="T98" fmla="*/ 3 w 530"/>
                <a:gd name="T99" fmla="*/ 8 h 342"/>
                <a:gd name="T100" fmla="*/ 2 w 530"/>
                <a:gd name="T101" fmla="*/ 9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13400" name="Line 40"/>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401" name="Line 41"/>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402" name="Oval 42"/>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3403" name="Freeform 43"/>
            <p:cNvSpPr>
              <a:spLocks/>
            </p:cNvSpPr>
            <p:nvPr/>
          </p:nvSpPr>
          <p:spPr bwMode="auto">
            <a:xfrm>
              <a:off x="611" y="2261"/>
              <a:ext cx="197" cy="198"/>
            </a:xfrm>
            <a:custGeom>
              <a:avLst/>
              <a:gdLst>
                <a:gd name="T0" fmla="*/ 1 w 770"/>
                <a:gd name="T1" fmla="*/ 3 h 778"/>
                <a:gd name="T2" fmla="*/ 1 w 770"/>
                <a:gd name="T3" fmla="*/ 3 h 778"/>
                <a:gd name="T4" fmla="*/ 0 w 770"/>
                <a:gd name="T5" fmla="*/ 3 h 778"/>
                <a:gd name="T6" fmla="*/ 0 w 770"/>
                <a:gd name="T7" fmla="*/ 2 h 778"/>
                <a:gd name="T8" fmla="*/ 0 w 770"/>
                <a:gd name="T9" fmla="*/ 2 h 778"/>
                <a:gd name="T10" fmla="*/ 0 w 770"/>
                <a:gd name="T11" fmla="*/ 2 h 778"/>
                <a:gd name="T12" fmla="*/ 0 w 770"/>
                <a:gd name="T13" fmla="*/ 1 h 778"/>
                <a:gd name="T14" fmla="*/ 0 w 770"/>
                <a:gd name="T15" fmla="*/ 1 h 778"/>
                <a:gd name="T16" fmla="*/ 1 w 770"/>
                <a:gd name="T17" fmla="*/ 1 h 778"/>
                <a:gd name="T18" fmla="*/ 1 w 770"/>
                <a:gd name="T19" fmla="*/ 0 h 778"/>
                <a:gd name="T20" fmla="*/ 1 w 770"/>
                <a:gd name="T21" fmla="*/ 0 h 778"/>
                <a:gd name="T22" fmla="*/ 2 w 770"/>
                <a:gd name="T23" fmla="*/ 0 h 778"/>
                <a:gd name="T24" fmla="*/ 2 w 770"/>
                <a:gd name="T25" fmla="*/ 0 h 778"/>
                <a:gd name="T26" fmla="*/ 2 w 770"/>
                <a:gd name="T27" fmla="*/ 0 h 778"/>
                <a:gd name="T28" fmla="*/ 3 w 770"/>
                <a:gd name="T29" fmla="*/ 1 h 778"/>
                <a:gd name="T30" fmla="*/ 3 w 770"/>
                <a:gd name="T31" fmla="*/ 1 h 778"/>
                <a:gd name="T32" fmla="*/ 3 w 770"/>
                <a:gd name="T33" fmla="*/ 1 h 778"/>
                <a:gd name="T34" fmla="*/ 3 w 770"/>
                <a:gd name="T35" fmla="*/ 2 h 778"/>
                <a:gd name="T36" fmla="*/ 3 w 770"/>
                <a:gd name="T37" fmla="*/ 2 h 778"/>
                <a:gd name="T38" fmla="*/ 3 w 770"/>
                <a:gd name="T39" fmla="*/ 2 h 778"/>
                <a:gd name="T40" fmla="*/ 3 w 770"/>
                <a:gd name="T41" fmla="*/ 3 h 778"/>
                <a:gd name="T42" fmla="*/ 3 w 770"/>
                <a:gd name="T43" fmla="*/ 3 h 778"/>
                <a:gd name="T44" fmla="*/ 2 w 770"/>
                <a:gd name="T45" fmla="*/ 3 h 778"/>
                <a:gd name="T46" fmla="*/ 2 w 770"/>
                <a:gd name="T47" fmla="*/ 3 h 778"/>
                <a:gd name="T48" fmla="*/ 2 w 770"/>
                <a:gd name="T49" fmla="*/ 3 h 778"/>
                <a:gd name="T50" fmla="*/ 1 w 770"/>
                <a:gd name="T51" fmla="*/ 3 h 778"/>
                <a:gd name="T52" fmla="*/ 1 w 770"/>
                <a:gd name="T53" fmla="*/ 3 h 778"/>
                <a:gd name="T54" fmla="*/ 1 w 770"/>
                <a:gd name="T55" fmla="*/ 3 h 778"/>
                <a:gd name="T56" fmla="*/ 2 w 770"/>
                <a:gd name="T57" fmla="*/ 3 h 778"/>
                <a:gd name="T58" fmla="*/ 2 w 770"/>
                <a:gd name="T59" fmla="*/ 3 h 778"/>
                <a:gd name="T60" fmla="*/ 2 w 770"/>
                <a:gd name="T61" fmla="*/ 3 h 778"/>
                <a:gd name="T62" fmla="*/ 2 w 770"/>
                <a:gd name="T63" fmla="*/ 3 h 778"/>
                <a:gd name="T64" fmla="*/ 3 w 770"/>
                <a:gd name="T65" fmla="*/ 2 h 778"/>
                <a:gd name="T66" fmla="*/ 3 w 770"/>
                <a:gd name="T67" fmla="*/ 2 h 778"/>
                <a:gd name="T68" fmla="*/ 3 w 770"/>
                <a:gd name="T69" fmla="*/ 2 h 778"/>
                <a:gd name="T70" fmla="*/ 3 w 770"/>
                <a:gd name="T71" fmla="*/ 2 h 778"/>
                <a:gd name="T72" fmla="*/ 3 w 770"/>
                <a:gd name="T73" fmla="*/ 1 h 778"/>
                <a:gd name="T74" fmla="*/ 3 w 770"/>
                <a:gd name="T75" fmla="*/ 1 h 778"/>
                <a:gd name="T76" fmla="*/ 3 w 770"/>
                <a:gd name="T77" fmla="*/ 1 h 778"/>
                <a:gd name="T78" fmla="*/ 2 w 770"/>
                <a:gd name="T79" fmla="*/ 1 h 778"/>
                <a:gd name="T80" fmla="*/ 2 w 770"/>
                <a:gd name="T81" fmla="*/ 1 h 778"/>
                <a:gd name="T82" fmla="*/ 2 w 770"/>
                <a:gd name="T83" fmla="*/ 1 h 778"/>
                <a:gd name="T84" fmla="*/ 1 w 770"/>
                <a:gd name="T85" fmla="*/ 1 h 778"/>
                <a:gd name="T86" fmla="*/ 1 w 770"/>
                <a:gd name="T87" fmla="*/ 1 h 778"/>
                <a:gd name="T88" fmla="*/ 1 w 770"/>
                <a:gd name="T89" fmla="*/ 1 h 778"/>
                <a:gd name="T90" fmla="*/ 1 w 770"/>
                <a:gd name="T91" fmla="*/ 1 h 778"/>
                <a:gd name="T92" fmla="*/ 1 w 770"/>
                <a:gd name="T93" fmla="*/ 1 h 778"/>
                <a:gd name="T94" fmla="*/ 1 w 770"/>
                <a:gd name="T95" fmla="*/ 2 h 778"/>
                <a:gd name="T96" fmla="*/ 1 w 770"/>
                <a:gd name="T97" fmla="*/ 2 h 778"/>
                <a:gd name="T98" fmla="*/ 1 w 770"/>
                <a:gd name="T99" fmla="*/ 2 h 778"/>
                <a:gd name="T100" fmla="*/ 1 w 770"/>
                <a:gd name="T101" fmla="*/ 2 h 778"/>
                <a:gd name="T102" fmla="*/ 1 w 770"/>
                <a:gd name="T103" fmla="*/ 3 h 778"/>
                <a:gd name="T104" fmla="*/ 1 w 770"/>
                <a:gd name="T105" fmla="*/ 3 h 778"/>
                <a:gd name="T106" fmla="*/ 1 w 770"/>
                <a:gd name="T107" fmla="*/ 3 h 778"/>
                <a:gd name="T108" fmla="*/ 1 w 770"/>
                <a:gd name="T109" fmla="*/ 3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04" name="Freeform 44"/>
            <p:cNvSpPr>
              <a:spLocks/>
            </p:cNvSpPr>
            <p:nvPr/>
          </p:nvSpPr>
          <p:spPr bwMode="auto">
            <a:xfrm>
              <a:off x="653" y="2425"/>
              <a:ext cx="38" cy="24"/>
            </a:xfrm>
            <a:custGeom>
              <a:avLst/>
              <a:gdLst>
                <a:gd name="T0" fmla="*/ 1 w 150"/>
                <a:gd name="T1" fmla="*/ 0 h 93"/>
                <a:gd name="T2" fmla="*/ 0 w 150"/>
                <a:gd name="T3" fmla="*/ 0 h 93"/>
                <a:gd name="T4" fmla="*/ 0 w 150"/>
                <a:gd name="T5" fmla="*/ 0 h 93"/>
                <a:gd name="T6" fmla="*/ 0 w 150"/>
                <a:gd name="T7" fmla="*/ 1 h 93"/>
                <a:gd name="T8" fmla="*/ 1 w 150"/>
                <a:gd name="T9" fmla="*/ 0 h 93"/>
                <a:gd name="T10" fmla="*/ 1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05" name="Oval 45"/>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3406" name="Freeform 46"/>
            <p:cNvSpPr>
              <a:spLocks/>
            </p:cNvSpPr>
            <p:nvPr/>
          </p:nvSpPr>
          <p:spPr bwMode="auto">
            <a:xfrm>
              <a:off x="1336" y="2201"/>
              <a:ext cx="156" cy="249"/>
            </a:xfrm>
            <a:custGeom>
              <a:avLst/>
              <a:gdLst>
                <a:gd name="T0" fmla="*/ 1 w 606"/>
                <a:gd name="T1" fmla="*/ 4 h 969"/>
                <a:gd name="T2" fmla="*/ 0 w 606"/>
                <a:gd name="T3" fmla="*/ 4 h 969"/>
                <a:gd name="T4" fmla="*/ 0 w 606"/>
                <a:gd name="T5" fmla="*/ 3 h 969"/>
                <a:gd name="T6" fmla="*/ 0 w 606"/>
                <a:gd name="T7" fmla="*/ 3 h 969"/>
                <a:gd name="T8" fmla="*/ 0 w 606"/>
                <a:gd name="T9" fmla="*/ 2 h 969"/>
                <a:gd name="T10" fmla="*/ 0 w 606"/>
                <a:gd name="T11" fmla="*/ 2 h 969"/>
                <a:gd name="T12" fmla="*/ 0 w 606"/>
                <a:gd name="T13" fmla="*/ 1 h 969"/>
                <a:gd name="T14" fmla="*/ 0 w 606"/>
                <a:gd name="T15" fmla="*/ 1 h 969"/>
                <a:gd name="T16" fmla="*/ 1 w 606"/>
                <a:gd name="T17" fmla="*/ 1 h 969"/>
                <a:gd name="T18" fmla="*/ 1 w 606"/>
                <a:gd name="T19" fmla="*/ 0 h 969"/>
                <a:gd name="T20" fmla="*/ 1 w 606"/>
                <a:gd name="T21" fmla="*/ 0 h 969"/>
                <a:gd name="T22" fmla="*/ 2 w 606"/>
                <a:gd name="T23" fmla="*/ 0 h 969"/>
                <a:gd name="T24" fmla="*/ 2 w 606"/>
                <a:gd name="T25" fmla="*/ 0 h 969"/>
                <a:gd name="T26" fmla="*/ 2 w 606"/>
                <a:gd name="T27" fmla="*/ 0 h 969"/>
                <a:gd name="T28" fmla="*/ 2 w 606"/>
                <a:gd name="T29" fmla="*/ 1 h 969"/>
                <a:gd name="T30" fmla="*/ 3 w 606"/>
                <a:gd name="T31" fmla="*/ 1 h 969"/>
                <a:gd name="T32" fmla="*/ 3 w 606"/>
                <a:gd name="T33" fmla="*/ 2 h 969"/>
                <a:gd name="T34" fmla="*/ 3 w 606"/>
                <a:gd name="T35" fmla="*/ 2 h 969"/>
                <a:gd name="T36" fmla="*/ 3 w 606"/>
                <a:gd name="T37" fmla="*/ 3 h 969"/>
                <a:gd name="T38" fmla="*/ 3 w 606"/>
                <a:gd name="T39" fmla="*/ 3 h 969"/>
                <a:gd name="T40" fmla="*/ 2 w 606"/>
                <a:gd name="T41" fmla="*/ 3 h 969"/>
                <a:gd name="T42" fmla="*/ 2 w 606"/>
                <a:gd name="T43" fmla="*/ 4 h 969"/>
                <a:gd name="T44" fmla="*/ 2 w 606"/>
                <a:gd name="T45" fmla="*/ 4 h 969"/>
                <a:gd name="T46" fmla="*/ 2 w 606"/>
                <a:gd name="T47" fmla="*/ 4 h 969"/>
                <a:gd name="T48" fmla="*/ 1 w 606"/>
                <a:gd name="T49" fmla="*/ 4 h 969"/>
                <a:gd name="T50" fmla="*/ 1 w 606"/>
                <a:gd name="T51" fmla="*/ 4 h 969"/>
                <a:gd name="T52" fmla="*/ 1 w 606"/>
                <a:gd name="T53" fmla="*/ 4 h 969"/>
                <a:gd name="T54" fmla="*/ 1 w 606"/>
                <a:gd name="T55" fmla="*/ 4 h 969"/>
                <a:gd name="T56" fmla="*/ 1 w 606"/>
                <a:gd name="T57" fmla="*/ 4 h 969"/>
                <a:gd name="T58" fmla="*/ 1 w 606"/>
                <a:gd name="T59" fmla="*/ 4 h 969"/>
                <a:gd name="T60" fmla="*/ 2 w 606"/>
                <a:gd name="T61" fmla="*/ 4 h 969"/>
                <a:gd name="T62" fmla="*/ 2 w 606"/>
                <a:gd name="T63" fmla="*/ 3 h 969"/>
                <a:gd name="T64" fmla="*/ 2 w 606"/>
                <a:gd name="T65" fmla="*/ 3 h 969"/>
                <a:gd name="T66" fmla="*/ 2 w 606"/>
                <a:gd name="T67" fmla="*/ 3 h 969"/>
                <a:gd name="T68" fmla="*/ 2 w 606"/>
                <a:gd name="T69" fmla="*/ 3 h 969"/>
                <a:gd name="T70" fmla="*/ 2 w 606"/>
                <a:gd name="T71" fmla="*/ 2 h 969"/>
                <a:gd name="T72" fmla="*/ 2 w 606"/>
                <a:gd name="T73" fmla="*/ 2 h 969"/>
                <a:gd name="T74" fmla="*/ 2 w 606"/>
                <a:gd name="T75" fmla="*/ 1 h 969"/>
                <a:gd name="T76" fmla="*/ 2 w 606"/>
                <a:gd name="T77" fmla="*/ 1 h 969"/>
                <a:gd name="T78" fmla="*/ 2 w 606"/>
                <a:gd name="T79" fmla="*/ 1 h 969"/>
                <a:gd name="T80" fmla="*/ 2 w 606"/>
                <a:gd name="T81" fmla="*/ 1 h 969"/>
                <a:gd name="T82" fmla="*/ 2 w 606"/>
                <a:gd name="T83" fmla="*/ 1 h 969"/>
                <a:gd name="T84" fmla="*/ 1 w 606"/>
                <a:gd name="T85" fmla="*/ 1 h 969"/>
                <a:gd name="T86" fmla="*/ 1 w 606"/>
                <a:gd name="T87" fmla="*/ 1 h 969"/>
                <a:gd name="T88" fmla="*/ 1 w 606"/>
                <a:gd name="T89" fmla="*/ 1 h 969"/>
                <a:gd name="T90" fmla="*/ 1 w 606"/>
                <a:gd name="T91" fmla="*/ 1 h 969"/>
                <a:gd name="T92" fmla="*/ 1 w 606"/>
                <a:gd name="T93" fmla="*/ 1 h 969"/>
                <a:gd name="T94" fmla="*/ 1 w 606"/>
                <a:gd name="T95" fmla="*/ 2 h 969"/>
                <a:gd name="T96" fmla="*/ 0 w 606"/>
                <a:gd name="T97" fmla="*/ 2 h 969"/>
                <a:gd name="T98" fmla="*/ 0 w 606"/>
                <a:gd name="T99" fmla="*/ 3 h 969"/>
                <a:gd name="T100" fmla="*/ 1 w 606"/>
                <a:gd name="T101" fmla="*/ 3 h 969"/>
                <a:gd name="T102" fmla="*/ 1 w 606"/>
                <a:gd name="T103" fmla="*/ 3 h 969"/>
                <a:gd name="T104" fmla="*/ 1 w 606"/>
                <a:gd name="T105" fmla="*/ 4 h 969"/>
                <a:gd name="T106" fmla="*/ 1 w 606"/>
                <a:gd name="T107" fmla="*/ 4 h 969"/>
                <a:gd name="T108" fmla="*/ 1 w 606"/>
                <a:gd name="T109" fmla="*/ 4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07" name="Freeform 47"/>
            <p:cNvSpPr>
              <a:spLocks/>
            </p:cNvSpPr>
            <p:nvPr/>
          </p:nvSpPr>
          <p:spPr bwMode="auto">
            <a:xfrm>
              <a:off x="1360" y="2402"/>
              <a:ext cx="33" cy="30"/>
            </a:xfrm>
            <a:custGeom>
              <a:avLst/>
              <a:gdLst>
                <a:gd name="T0" fmla="*/ 1 w 122"/>
                <a:gd name="T1" fmla="*/ 0 h 116"/>
                <a:gd name="T2" fmla="*/ 0 w 122"/>
                <a:gd name="T3" fmla="*/ 0 h 116"/>
                <a:gd name="T4" fmla="*/ 0 w 122"/>
                <a:gd name="T5" fmla="*/ 0 h 116"/>
                <a:gd name="T6" fmla="*/ 0 w 122"/>
                <a:gd name="T7" fmla="*/ 1 h 116"/>
                <a:gd name="T8" fmla="*/ 1 w 122"/>
                <a:gd name="T9" fmla="*/ 0 h 116"/>
                <a:gd name="T10" fmla="*/ 1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3317" name="Line 48"/>
          <p:cNvSpPr>
            <a:spLocks noChangeShapeType="1"/>
          </p:cNvSpPr>
          <p:nvPr/>
        </p:nvSpPr>
        <p:spPr bwMode="auto">
          <a:xfrm flipV="1">
            <a:off x="4500563" y="1625600"/>
            <a:ext cx="0" cy="17145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18" name="Rectangle 49"/>
          <p:cNvSpPr>
            <a:spLocks noGrp="1" noChangeArrowheads="1"/>
          </p:cNvSpPr>
          <p:nvPr>
            <p:ph type="title"/>
          </p:nvPr>
        </p:nvSpPr>
        <p:spPr/>
        <p:txBody>
          <a:bodyPr/>
          <a:lstStyle/>
          <a:p>
            <a:r>
              <a:rPr lang="en-US" smtClean="0"/>
              <a:t>Incidents</a:t>
            </a:r>
          </a:p>
        </p:txBody>
      </p:sp>
      <p:sp>
        <p:nvSpPr>
          <p:cNvPr id="13319" name="Rectangle 117"/>
          <p:cNvSpPr>
            <a:spLocks noGrp="1" noChangeArrowheads="1"/>
          </p:cNvSpPr>
          <p:nvPr>
            <p:ph idx="1"/>
          </p:nvPr>
        </p:nvSpPr>
        <p:spPr>
          <a:xfrm>
            <a:off x="5341938" y="1042988"/>
            <a:ext cx="3495675" cy="5197475"/>
          </a:xfrm>
        </p:spPr>
        <p:txBody>
          <a:bodyPr/>
          <a:lstStyle/>
          <a:p>
            <a:pPr>
              <a:buFont typeface="Arial" charset="0"/>
              <a:buChar char="•"/>
            </a:pPr>
            <a:r>
              <a:rPr lang="en-US" smtClean="0"/>
              <a:t>An </a:t>
            </a:r>
            <a:r>
              <a:rPr lang="en-US" b="1" smtClean="0"/>
              <a:t>incident</a:t>
            </a:r>
            <a:r>
              <a:rPr lang="en-US" smtClean="0"/>
              <a:t> entity is a collection of information about damage. It typically represents an item that was lost or damaged, such as:</a:t>
            </a:r>
          </a:p>
          <a:p>
            <a:pPr lvl="1"/>
            <a:r>
              <a:rPr lang="en-US" smtClean="0"/>
              <a:t>A vehicle</a:t>
            </a:r>
          </a:p>
          <a:p>
            <a:pPr lvl="1"/>
            <a:r>
              <a:rPr lang="en-US" smtClean="0"/>
              <a:t>A property</a:t>
            </a:r>
          </a:p>
          <a:p>
            <a:pPr lvl="1"/>
            <a:r>
              <a:rPr lang="en-US" smtClean="0"/>
              <a:t>A person suffering one or more injuries</a:t>
            </a:r>
          </a:p>
        </p:txBody>
      </p:sp>
      <p:grpSp>
        <p:nvGrpSpPr>
          <p:cNvPr id="13320" name="Group 50"/>
          <p:cNvGrpSpPr>
            <a:grpSpLocks/>
          </p:cNvGrpSpPr>
          <p:nvPr/>
        </p:nvGrpSpPr>
        <p:grpSpPr bwMode="auto">
          <a:xfrm>
            <a:off x="3749675" y="1974850"/>
            <a:ext cx="1512888" cy="1114425"/>
            <a:chOff x="2083" y="1606"/>
            <a:chExt cx="1489" cy="1097"/>
          </a:xfrm>
        </p:grpSpPr>
        <p:sp>
          <p:nvSpPr>
            <p:cNvPr id="13355" name="Rectangle 5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3356" name="Freeform 5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3357" name="Freeform 5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3358" name="Freeform 5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3359" name="Freeform 5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3360" name="Rectangle 5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3361" name="Rectangle 5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62" name="AutoShape 5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3363" name="Freeform 59"/>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3364" name="Freeform 60"/>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3365" name="Rectangle 6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66" name="Rectangle 6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67" name="Rectangle 6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3368" name="Group 64"/>
            <p:cNvGrpSpPr>
              <a:grpSpLocks/>
            </p:cNvGrpSpPr>
            <p:nvPr/>
          </p:nvGrpSpPr>
          <p:grpSpPr bwMode="auto">
            <a:xfrm>
              <a:off x="2221" y="1871"/>
              <a:ext cx="518" cy="782"/>
              <a:chOff x="2400" y="1656"/>
              <a:chExt cx="752" cy="1136"/>
            </a:xfrm>
          </p:grpSpPr>
          <p:sp>
            <p:nvSpPr>
              <p:cNvPr id="13381" name="Freeform 6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3382" name="Freeform 6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3383" name="Freeform 6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3384" name="Freeform 6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3385" name="Freeform 6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3386" name="Line 7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87" name="Line 7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3369" name="Group 72"/>
            <p:cNvGrpSpPr>
              <a:grpSpLocks/>
            </p:cNvGrpSpPr>
            <p:nvPr/>
          </p:nvGrpSpPr>
          <p:grpSpPr bwMode="auto">
            <a:xfrm rot="-6511945">
              <a:off x="2834" y="1842"/>
              <a:ext cx="518" cy="783"/>
              <a:chOff x="2400" y="1656"/>
              <a:chExt cx="752" cy="1136"/>
            </a:xfrm>
          </p:grpSpPr>
          <p:sp>
            <p:nvSpPr>
              <p:cNvPr id="13374" name="Freeform 7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3375" name="Freeform 7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3376" name="Freeform 7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3377" name="Freeform 7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3378" name="Freeform 7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3379" name="Line 7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80" name="Line 7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3370" name="Freeform 80"/>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lIns="0" tIns="0" rIns="0" bIns="0" anchor="ctr">
              <a:spAutoFit/>
            </a:bodyPr>
            <a:lstStyle/>
            <a:p>
              <a:endParaRPr lang="en-US"/>
            </a:p>
          </p:txBody>
        </p:sp>
        <p:sp>
          <p:nvSpPr>
            <p:cNvPr id="13371" name="Freeform 81"/>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3372" name="Rectangle 8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73" name="Rectangle 8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3321" name="Group 84"/>
          <p:cNvGrpSpPr>
            <a:grpSpLocks/>
          </p:cNvGrpSpPr>
          <p:nvPr/>
        </p:nvGrpSpPr>
        <p:grpSpPr bwMode="auto">
          <a:xfrm>
            <a:off x="4146550" y="812800"/>
            <a:ext cx="760413" cy="857250"/>
            <a:chOff x="2324" y="435"/>
            <a:chExt cx="933" cy="1052"/>
          </a:xfrm>
        </p:grpSpPr>
        <p:sp>
          <p:nvSpPr>
            <p:cNvPr id="13346" name="AutoShape 8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3347" name="Freeform 86"/>
            <p:cNvSpPr>
              <a:spLocks/>
            </p:cNvSpPr>
            <p:nvPr/>
          </p:nvSpPr>
          <p:spPr bwMode="auto">
            <a:xfrm>
              <a:off x="2442" y="487"/>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348" name="Freeform 87"/>
            <p:cNvSpPr>
              <a:spLocks/>
            </p:cNvSpPr>
            <p:nvPr/>
          </p:nvSpPr>
          <p:spPr bwMode="auto">
            <a:xfrm>
              <a:off x="2442" y="818"/>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349" name="Freeform 88"/>
            <p:cNvSpPr>
              <a:spLocks/>
            </p:cNvSpPr>
            <p:nvPr/>
          </p:nvSpPr>
          <p:spPr bwMode="auto">
            <a:xfrm>
              <a:off x="2442" y="1150"/>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3350" name="Group 89"/>
            <p:cNvGrpSpPr>
              <a:grpSpLocks/>
            </p:cNvGrpSpPr>
            <p:nvPr/>
          </p:nvGrpSpPr>
          <p:grpSpPr bwMode="auto">
            <a:xfrm>
              <a:off x="2889" y="957"/>
              <a:ext cx="348" cy="510"/>
              <a:chOff x="2784" y="3210"/>
              <a:chExt cx="523" cy="772"/>
            </a:xfrm>
          </p:grpSpPr>
          <p:sp>
            <p:nvSpPr>
              <p:cNvPr id="13351" name="AutoShape 9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352" name="AutoShape 9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353" name="AutoShape 9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3354" name="Oval 9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3323" name="Text Box 97"/>
          <p:cNvSpPr txBox="1">
            <a:spLocks noChangeArrowheads="1"/>
          </p:cNvSpPr>
          <p:nvPr/>
        </p:nvSpPr>
        <p:spPr bwMode="auto">
          <a:xfrm>
            <a:off x="247650" y="35496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contact</a:t>
            </a:r>
          </a:p>
        </p:txBody>
      </p:sp>
      <p:sp>
        <p:nvSpPr>
          <p:cNvPr id="13324" name="Text Box 98"/>
          <p:cNvSpPr txBox="1">
            <a:spLocks noChangeArrowheads="1"/>
          </p:cNvSpPr>
          <p:nvPr/>
        </p:nvSpPr>
        <p:spPr bwMode="auto">
          <a:xfrm>
            <a:off x="1322388"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incident</a:t>
            </a:r>
          </a:p>
        </p:txBody>
      </p:sp>
      <p:sp>
        <p:nvSpPr>
          <p:cNvPr id="13325" name="Text Box 99"/>
          <p:cNvSpPr txBox="1">
            <a:spLocks noChangeArrowheads="1"/>
          </p:cNvSpPr>
          <p:nvPr/>
        </p:nvSpPr>
        <p:spPr bwMode="auto">
          <a:xfrm>
            <a:off x="2522538" y="2341563"/>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dirty="0"/>
              <a:t>claim</a:t>
            </a:r>
          </a:p>
        </p:txBody>
      </p:sp>
      <p:sp>
        <p:nvSpPr>
          <p:cNvPr id="13328" name="Line 114"/>
          <p:cNvSpPr>
            <a:spLocks noChangeShapeType="1"/>
          </p:cNvSpPr>
          <p:nvPr/>
        </p:nvSpPr>
        <p:spPr bwMode="auto">
          <a:xfrm>
            <a:off x="698500" y="3330575"/>
            <a:ext cx="38004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9" name="Line 115"/>
          <p:cNvSpPr>
            <a:spLocks noChangeShapeType="1"/>
          </p:cNvSpPr>
          <p:nvPr/>
        </p:nvSpPr>
        <p:spPr bwMode="auto">
          <a:xfrm>
            <a:off x="717550"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30" name="Line 116"/>
          <p:cNvSpPr>
            <a:spLocks noChangeShapeType="1"/>
          </p:cNvSpPr>
          <p:nvPr/>
        </p:nvSpPr>
        <p:spPr bwMode="auto">
          <a:xfrm>
            <a:off x="1900238"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31" name="Text Box 118"/>
          <p:cNvSpPr txBox="1">
            <a:spLocks noChangeArrowheads="1"/>
          </p:cNvSpPr>
          <p:nvPr/>
        </p:nvSpPr>
        <p:spPr bwMode="auto">
          <a:xfrm>
            <a:off x="2767013" y="812800"/>
            <a:ext cx="13049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policy</a:t>
            </a:r>
            <a:br>
              <a:rPr lang="en-US" sz="1800" b="1"/>
            </a:br>
            <a:r>
              <a:rPr lang="en-US" sz="1800" b="1"/>
              <a:t>and</a:t>
            </a:r>
            <a:br>
              <a:rPr lang="en-US" sz="1800" b="1"/>
            </a:br>
            <a:r>
              <a:rPr lang="en-US" sz="1800" b="1"/>
              <a:t>coverages</a:t>
            </a:r>
          </a:p>
        </p:txBody>
      </p:sp>
      <p:grpSp>
        <p:nvGrpSpPr>
          <p:cNvPr id="119" name="Group 48"/>
          <p:cNvGrpSpPr>
            <a:grpSpLocks/>
          </p:cNvGrpSpPr>
          <p:nvPr/>
        </p:nvGrpSpPr>
        <p:grpSpPr bwMode="auto">
          <a:xfrm>
            <a:off x="346123" y="3807029"/>
            <a:ext cx="651326" cy="651327"/>
            <a:chOff x="1350" y="686"/>
            <a:chExt cx="1132" cy="1132"/>
          </a:xfrm>
        </p:grpSpPr>
        <p:sp>
          <p:nvSpPr>
            <p:cNvPr id="120" name="AutoShape 4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21" name="Picture 5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2" name="Group 53"/>
          <p:cNvGrpSpPr>
            <a:grpSpLocks/>
          </p:cNvGrpSpPr>
          <p:nvPr/>
        </p:nvGrpSpPr>
        <p:grpSpPr bwMode="auto">
          <a:xfrm>
            <a:off x="333569" y="4346247"/>
            <a:ext cx="805498" cy="730318"/>
            <a:chOff x="2780" y="1585"/>
            <a:chExt cx="668" cy="605"/>
          </a:xfrm>
        </p:grpSpPr>
        <p:sp>
          <p:nvSpPr>
            <p:cNvPr id="123" name="AutoShape 54"/>
            <p:cNvSpPr>
              <a:spLocks noChangeArrowheads="1"/>
            </p:cNvSpPr>
            <p:nvPr/>
          </p:nvSpPr>
          <p:spPr bwMode="auto">
            <a:xfrm>
              <a:off x="2780" y="1585"/>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grpSp>
          <p:nvGrpSpPr>
            <p:cNvPr id="124" name="Group 55"/>
            <p:cNvGrpSpPr>
              <a:grpSpLocks/>
            </p:cNvGrpSpPr>
            <p:nvPr/>
          </p:nvGrpSpPr>
          <p:grpSpPr bwMode="auto">
            <a:xfrm flipH="1">
              <a:off x="3089" y="1738"/>
              <a:ext cx="359" cy="452"/>
              <a:chOff x="4325" y="1984"/>
              <a:chExt cx="359" cy="452"/>
            </a:xfrm>
          </p:grpSpPr>
          <p:sp>
            <p:nvSpPr>
              <p:cNvPr id="125" name="Freeform 56"/>
              <p:cNvSpPr>
                <a:spLocks/>
              </p:cNvSpPr>
              <p:nvPr/>
            </p:nvSpPr>
            <p:spPr bwMode="auto">
              <a:xfrm>
                <a:off x="4325" y="1984"/>
                <a:ext cx="359" cy="452"/>
              </a:xfrm>
              <a:custGeom>
                <a:avLst/>
                <a:gdLst>
                  <a:gd name="T0" fmla="*/ 36 w 717"/>
                  <a:gd name="T1" fmla="*/ 37 h 906"/>
                  <a:gd name="T2" fmla="*/ 31 w 717"/>
                  <a:gd name="T3" fmla="*/ 41 h 906"/>
                  <a:gd name="T4" fmla="*/ 19 w 717"/>
                  <a:gd name="T5" fmla="*/ 25 h 906"/>
                  <a:gd name="T6" fmla="*/ 23 w 717"/>
                  <a:gd name="T7" fmla="*/ 22 h 906"/>
                  <a:gd name="T8" fmla="*/ 12 w 717"/>
                  <a:gd name="T9" fmla="*/ 8 h 906"/>
                  <a:gd name="T10" fmla="*/ 10 w 717"/>
                  <a:gd name="T11" fmla="*/ 10 h 906"/>
                  <a:gd name="T12" fmla="*/ 3 w 717"/>
                  <a:gd name="T13" fmla="*/ 0 h 906"/>
                  <a:gd name="T14" fmla="*/ 2 w 717"/>
                  <a:gd name="T15" fmla="*/ 0 h 906"/>
                  <a:gd name="T16" fmla="*/ 2 w 717"/>
                  <a:gd name="T17" fmla="*/ 0 h 906"/>
                  <a:gd name="T18" fmla="*/ 1 w 717"/>
                  <a:gd name="T19" fmla="*/ 0 h 906"/>
                  <a:gd name="T20" fmla="*/ 1 w 717"/>
                  <a:gd name="T21" fmla="*/ 0 h 906"/>
                  <a:gd name="T22" fmla="*/ 1 w 717"/>
                  <a:gd name="T23" fmla="*/ 0 h 906"/>
                  <a:gd name="T24" fmla="*/ 0 w 717"/>
                  <a:gd name="T25" fmla="*/ 0 h 906"/>
                  <a:gd name="T26" fmla="*/ 0 w 717"/>
                  <a:gd name="T27" fmla="*/ 1 h 906"/>
                  <a:gd name="T28" fmla="*/ 1 w 717"/>
                  <a:gd name="T29" fmla="*/ 1 h 906"/>
                  <a:gd name="T30" fmla="*/ 8 w 717"/>
                  <a:gd name="T31" fmla="*/ 11 h 906"/>
                  <a:gd name="T32" fmla="*/ 5 w 717"/>
                  <a:gd name="T33" fmla="*/ 13 h 906"/>
                  <a:gd name="T34" fmla="*/ 5 w 717"/>
                  <a:gd name="T35" fmla="*/ 14 h 906"/>
                  <a:gd name="T36" fmla="*/ 5 w 717"/>
                  <a:gd name="T37" fmla="*/ 14 h 906"/>
                  <a:gd name="T38" fmla="*/ 5 w 717"/>
                  <a:gd name="T39" fmla="*/ 15 h 906"/>
                  <a:gd name="T40" fmla="*/ 5 w 717"/>
                  <a:gd name="T41" fmla="*/ 16 h 906"/>
                  <a:gd name="T42" fmla="*/ 5 w 717"/>
                  <a:gd name="T43" fmla="*/ 18 h 906"/>
                  <a:gd name="T44" fmla="*/ 6 w 717"/>
                  <a:gd name="T45" fmla="*/ 20 h 906"/>
                  <a:gd name="T46" fmla="*/ 6 w 717"/>
                  <a:gd name="T47" fmla="*/ 23 h 906"/>
                  <a:gd name="T48" fmla="*/ 7 w 717"/>
                  <a:gd name="T49" fmla="*/ 26 h 906"/>
                  <a:gd name="T50" fmla="*/ 9 w 717"/>
                  <a:gd name="T51" fmla="*/ 29 h 906"/>
                  <a:gd name="T52" fmla="*/ 10 w 717"/>
                  <a:gd name="T53" fmla="*/ 32 h 906"/>
                  <a:gd name="T54" fmla="*/ 12 w 717"/>
                  <a:gd name="T55" fmla="*/ 35 h 906"/>
                  <a:gd name="T56" fmla="*/ 15 w 717"/>
                  <a:gd name="T57" fmla="*/ 39 h 906"/>
                  <a:gd name="T58" fmla="*/ 18 w 717"/>
                  <a:gd name="T59" fmla="*/ 42 h 906"/>
                  <a:gd name="T60" fmla="*/ 22 w 717"/>
                  <a:gd name="T61" fmla="*/ 46 h 906"/>
                  <a:gd name="T62" fmla="*/ 26 w 717"/>
                  <a:gd name="T63" fmla="*/ 49 h 906"/>
                  <a:gd name="T64" fmla="*/ 31 w 717"/>
                  <a:gd name="T65" fmla="*/ 53 h 906"/>
                  <a:gd name="T66" fmla="*/ 36 w 717"/>
                  <a:gd name="T67" fmla="*/ 56 h 906"/>
                  <a:gd name="T68" fmla="*/ 37 w 717"/>
                  <a:gd name="T69" fmla="*/ 56 h 906"/>
                  <a:gd name="T70" fmla="*/ 45 w 717"/>
                  <a:gd name="T71" fmla="*/ 50 h 906"/>
                  <a:gd name="T72" fmla="*/ 36 w 717"/>
                  <a:gd name="T73" fmla="*/ 37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 name="Freeform 57"/>
              <p:cNvSpPr>
                <a:spLocks/>
              </p:cNvSpPr>
              <p:nvPr/>
            </p:nvSpPr>
            <p:spPr bwMode="auto">
              <a:xfrm>
                <a:off x="4378" y="2075"/>
                <a:ext cx="281" cy="341"/>
              </a:xfrm>
              <a:custGeom>
                <a:avLst/>
                <a:gdLst>
                  <a:gd name="T0" fmla="*/ 29 w 562"/>
                  <a:gd name="T1" fmla="*/ 43 h 682"/>
                  <a:gd name="T2" fmla="*/ 24 w 562"/>
                  <a:gd name="T3" fmla="*/ 40 h 682"/>
                  <a:gd name="T4" fmla="*/ 20 w 562"/>
                  <a:gd name="T5" fmla="*/ 37 h 682"/>
                  <a:gd name="T6" fmla="*/ 17 w 562"/>
                  <a:gd name="T7" fmla="*/ 34 h 682"/>
                  <a:gd name="T8" fmla="*/ 13 w 562"/>
                  <a:gd name="T9" fmla="*/ 31 h 682"/>
                  <a:gd name="T10" fmla="*/ 10 w 562"/>
                  <a:gd name="T11" fmla="*/ 27 h 682"/>
                  <a:gd name="T12" fmla="*/ 9 w 562"/>
                  <a:gd name="T13" fmla="*/ 24 h 682"/>
                  <a:gd name="T14" fmla="*/ 6 w 562"/>
                  <a:gd name="T15" fmla="*/ 21 h 682"/>
                  <a:gd name="T16" fmla="*/ 4 w 562"/>
                  <a:gd name="T17" fmla="*/ 20 h 682"/>
                  <a:gd name="T18" fmla="*/ 3 w 562"/>
                  <a:gd name="T19" fmla="*/ 17 h 682"/>
                  <a:gd name="T20" fmla="*/ 2 w 562"/>
                  <a:gd name="T21" fmla="*/ 13 h 682"/>
                  <a:gd name="T22" fmla="*/ 1 w 562"/>
                  <a:gd name="T23" fmla="*/ 11 h 682"/>
                  <a:gd name="T24" fmla="*/ 1 w 562"/>
                  <a:gd name="T25" fmla="*/ 10 h 682"/>
                  <a:gd name="T26" fmla="*/ 1 w 562"/>
                  <a:gd name="T27" fmla="*/ 7 h 682"/>
                  <a:gd name="T28" fmla="*/ 1 w 562"/>
                  <a:gd name="T29" fmla="*/ 5 h 682"/>
                  <a:gd name="T30" fmla="*/ 1 w 562"/>
                  <a:gd name="T31" fmla="*/ 5 h 682"/>
                  <a:gd name="T32" fmla="*/ 0 w 562"/>
                  <a:gd name="T33" fmla="*/ 3 h 682"/>
                  <a:gd name="T34" fmla="*/ 4 w 562"/>
                  <a:gd name="T35" fmla="*/ 0 h 682"/>
                  <a:gd name="T36" fmla="*/ 12 w 562"/>
                  <a:gd name="T37" fmla="*/ 11 h 682"/>
                  <a:gd name="T38" fmla="*/ 9 w 562"/>
                  <a:gd name="T39" fmla="*/ 13 h 682"/>
                  <a:gd name="T40" fmla="*/ 23 w 562"/>
                  <a:gd name="T41" fmla="*/ 34 h 682"/>
                  <a:gd name="T42" fmla="*/ 28 w 562"/>
                  <a:gd name="T43" fmla="*/ 29 h 682"/>
                  <a:gd name="T44" fmla="*/ 35 w 562"/>
                  <a:gd name="T45" fmla="*/ 39 h 682"/>
                  <a:gd name="T46" fmla="*/ 29 w 562"/>
                  <a:gd name="T47" fmla="*/ 43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D39E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27" name="Group 58"/>
          <p:cNvGrpSpPr>
            <a:grpSpLocks/>
          </p:cNvGrpSpPr>
          <p:nvPr/>
        </p:nvGrpSpPr>
        <p:grpSpPr bwMode="auto">
          <a:xfrm>
            <a:off x="239790" y="4869645"/>
            <a:ext cx="782501" cy="775661"/>
            <a:chOff x="2461" y="1618"/>
            <a:chExt cx="635" cy="629"/>
          </a:xfrm>
        </p:grpSpPr>
        <p:sp>
          <p:nvSpPr>
            <p:cNvPr id="128" name="AutoShape 59"/>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129" name="Freeform 60"/>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130" name="Group 61"/>
            <p:cNvGrpSpPr>
              <a:grpSpLocks/>
            </p:cNvGrpSpPr>
            <p:nvPr/>
          </p:nvGrpSpPr>
          <p:grpSpPr bwMode="auto">
            <a:xfrm>
              <a:off x="2461" y="1618"/>
              <a:ext cx="275" cy="318"/>
              <a:chOff x="2983" y="1384"/>
              <a:chExt cx="275" cy="318"/>
            </a:xfrm>
          </p:grpSpPr>
          <p:sp>
            <p:nvSpPr>
              <p:cNvPr id="131" name="Freeform 62"/>
              <p:cNvSpPr>
                <a:spLocks/>
              </p:cNvSpPr>
              <p:nvPr/>
            </p:nvSpPr>
            <p:spPr bwMode="auto">
              <a:xfrm>
                <a:off x="2983" y="1384"/>
                <a:ext cx="275" cy="318"/>
              </a:xfrm>
              <a:custGeom>
                <a:avLst/>
                <a:gdLst>
                  <a:gd name="T0" fmla="*/ 0 w 343"/>
                  <a:gd name="T1" fmla="*/ 82 h 396"/>
                  <a:gd name="T2" fmla="*/ 2 w 343"/>
                  <a:gd name="T3" fmla="*/ 99 h 396"/>
                  <a:gd name="T4" fmla="*/ 5 w 343"/>
                  <a:gd name="T5" fmla="*/ 114 h 396"/>
                  <a:gd name="T6" fmla="*/ 11 w 343"/>
                  <a:gd name="T7" fmla="*/ 128 h 396"/>
                  <a:gd name="T8" fmla="*/ 21 w 343"/>
                  <a:gd name="T9" fmla="*/ 141 h 396"/>
                  <a:gd name="T10" fmla="*/ 31 w 343"/>
                  <a:gd name="T11" fmla="*/ 151 h 396"/>
                  <a:gd name="T12" fmla="*/ 43 w 343"/>
                  <a:gd name="T13" fmla="*/ 158 h 396"/>
                  <a:gd name="T14" fmla="*/ 57 w 343"/>
                  <a:gd name="T15" fmla="*/ 163 h 396"/>
                  <a:gd name="T16" fmla="*/ 71 w 343"/>
                  <a:gd name="T17" fmla="*/ 165 h 396"/>
                  <a:gd name="T18" fmla="*/ 85 w 343"/>
                  <a:gd name="T19" fmla="*/ 163 h 396"/>
                  <a:gd name="T20" fmla="*/ 99 w 343"/>
                  <a:gd name="T21" fmla="*/ 158 h 396"/>
                  <a:gd name="T22" fmla="*/ 111 w 343"/>
                  <a:gd name="T23" fmla="*/ 151 h 396"/>
                  <a:gd name="T24" fmla="*/ 121 w 343"/>
                  <a:gd name="T25" fmla="*/ 141 h 396"/>
                  <a:gd name="T26" fmla="*/ 130 w 343"/>
                  <a:gd name="T27" fmla="*/ 128 h 396"/>
                  <a:gd name="T28" fmla="*/ 136 w 343"/>
                  <a:gd name="T29" fmla="*/ 114 h 396"/>
                  <a:gd name="T30" fmla="*/ 141 w 343"/>
                  <a:gd name="T31" fmla="*/ 99 h 396"/>
                  <a:gd name="T32" fmla="*/ 141 w 343"/>
                  <a:gd name="T33" fmla="*/ 82 h 396"/>
                  <a:gd name="T34" fmla="*/ 141 w 343"/>
                  <a:gd name="T35" fmla="*/ 66 h 396"/>
                  <a:gd name="T36" fmla="*/ 136 w 343"/>
                  <a:gd name="T37" fmla="*/ 50 h 396"/>
                  <a:gd name="T38" fmla="*/ 130 w 343"/>
                  <a:gd name="T39" fmla="*/ 36 h 396"/>
                  <a:gd name="T40" fmla="*/ 121 w 343"/>
                  <a:gd name="T41" fmla="*/ 25 h 396"/>
                  <a:gd name="T42" fmla="*/ 111 w 343"/>
                  <a:gd name="T43" fmla="*/ 14 h 396"/>
                  <a:gd name="T44" fmla="*/ 99 w 343"/>
                  <a:gd name="T45" fmla="*/ 6 h 396"/>
                  <a:gd name="T46" fmla="*/ 85 w 343"/>
                  <a:gd name="T47" fmla="*/ 2 h 396"/>
                  <a:gd name="T48" fmla="*/ 71 w 343"/>
                  <a:gd name="T49" fmla="*/ 0 h 396"/>
                  <a:gd name="T50" fmla="*/ 57 w 343"/>
                  <a:gd name="T51" fmla="*/ 2 h 396"/>
                  <a:gd name="T52" fmla="*/ 43 w 343"/>
                  <a:gd name="T53" fmla="*/ 6 h 396"/>
                  <a:gd name="T54" fmla="*/ 31 w 343"/>
                  <a:gd name="T55" fmla="*/ 14 h 396"/>
                  <a:gd name="T56" fmla="*/ 21 w 343"/>
                  <a:gd name="T57" fmla="*/ 25 h 396"/>
                  <a:gd name="T58" fmla="*/ 11 w 343"/>
                  <a:gd name="T59" fmla="*/ 36 h 396"/>
                  <a:gd name="T60" fmla="*/ 5 w 343"/>
                  <a:gd name="T61" fmla="*/ 50 h 396"/>
                  <a:gd name="T62" fmla="*/ 2 w 343"/>
                  <a:gd name="T63" fmla="*/ 66 h 396"/>
                  <a:gd name="T64" fmla="*/ 0 w 343"/>
                  <a:gd name="T65" fmla="*/ 8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2" name="Freeform 63"/>
              <p:cNvSpPr>
                <a:spLocks/>
              </p:cNvSpPr>
              <p:nvPr/>
            </p:nvSpPr>
            <p:spPr bwMode="auto">
              <a:xfrm>
                <a:off x="2999" y="1400"/>
                <a:ext cx="243" cy="286"/>
              </a:xfrm>
              <a:custGeom>
                <a:avLst/>
                <a:gdLst>
                  <a:gd name="T0" fmla="*/ 0 w 303"/>
                  <a:gd name="T1" fmla="*/ 74 h 356"/>
                  <a:gd name="T2" fmla="*/ 2 w 303"/>
                  <a:gd name="T3" fmla="*/ 59 h 356"/>
                  <a:gd name="T4" fmla="*/ 5 w 303"/>
                  <a:gd name="T5" fmla="*/ 46 h 356"/>
                  <a:gd name="T6" fmla="*/ 11 w 303"/>
                  <a:gd name="T7" fmla="*/ 33 h 356"/>
                  <a:gd name="T8" fmla="*/ 18 w 303"/>
                  <a:gd name="T9" fmla="*/ 22 h 356"/>
                  <a:gd name="T10" fmla="*/ 27 w 303"/>
                  <a:gd name="T11" fmla="*/ 13 h 356"/>
                  <a:gd name="T12" fmla="*/ 38 w 303"/>
                  <a:gd name="T13" fmla="*/ 6 h 356"/>
                  <a:gd name="T14" fmla="*/ 51 w 303"/>
                  <a:gd name="T15" fmla="*/ 2 h 356"/>
                  <a:gd name="T16" fmla="*/ 63 w 303"/>
                  <a:gd name="T17" fmla="*/ 0 h 356"/>
                  <a:gd name="T18" fmla="*/ 75 w 303"/>
                  <a:gd name="T19" fmla="*/ 2 h 356"/>
                  <a:gd name="T20" fmla="*/ 87 w 303"/>
                  <a:gd name="T21" fmla="*/ 6 h 356"/>
                  <a:gd name="T22" fmla="*/ 98 w 303"/>
                  <a:gd name="T23" fmla="*/ 13 h 356"/>
                  <a:gd name="T24" fmla="*/ 107 w 303"/>
                  <a:gd name="T25" fmla="*/ 22 h 356"/>
                  <a:gd name="T26" fmla="*/ 114 w 303"/>
                  <a:gd name="T27" fmla="*/ 33 h 356"/>
                  <a:gd name="T28" fmla="*/ 120 w 303"/>
                  <a:gd name="T29" fmla="*/ 46 h 356"/>
                  <a:gd name="T30" fmla="*/ 124 w 303"/>
                  <a:gd name="T31" fmla="*/ 59 h 356"/>
                  <a:gd name="T32" fmla="*/ 125 w 303"/>
                  <a:gd name="T33" fmla="*/ 74 h 356"/>
                  <a:gd name="T34" fmla="*/ 124 w 303"/>
                  <a:gd name="T35" fmla="*/ 89 h 356"/>
                  <a:gd name="T36" fmla="*/ 120 w 303"/>
                  <a:gd name="T37" fmla="*/ 103 h 356"/>
                  <a:gd name="T38" fmla="*/ 114 w 303"/>
                  <a:gd name="T39" fmla="*/ 116 h 356"/>
                  <a:gd name="T40" fmla="*/ 107 w 303"/>
                  <a:gd name="T41" fmla="*/ 126 h 356"/>
                  <a:gd name="T42" fmla="*/ 98 w 303"/>
                  <a:gd name="T43" fmla="*/ 136 h 356"/>
                  <a:gd name="T44" fmla="*/ 87 w 303"/>
                  <a:gd name="T45" fmla="*/ 143 h 356"/>
                  <a:gd name="T46" fmla="*/ 75 w 303"/>
                  <a:gd name="T47" fmla="*/ 147 h 356"/>
                  <a:gd name="T48" fmla="*/ 63 w 303"/>
                  <a:gd name="T49" fmla="*/ 149 h 356"/>
                  <a:gd name="T50" fmla="*/ 51 w 303"/>
                  <a:gd name="T51" fmla="*/ 147 h 356"/>
                  <a:gd name="T52" fmla="*/ 38 w 303"/>
                  <a:gd name="T53" fmla="*/ 143 h 356"/>
                  <a:gd name="T54" fmla="*/ 27 w 303"/>
                  <a:gd name="T55" fmla="*/ 136 h 356"/>
                  <a:gd name="T56" fmla="*/ 18 w 303"/>
                  <a:gd name="T57" fmla="*/ 126 h 356"/>
                  <a:gd name="T58" fmla="*/ 11 w 303"/>
                  <a:gd name="T59" fmla="*/ 116 h 356"/>
                  <a:gd name="T60" fmla="*/ 5 w 303"/>
                  <a:gd name="T61" fmla="*/ 103 h 356"/>
                  <a:gd name="T62" fmla="*/ 2 w 303"/>
                  <a:gd name="T63" fmla="*/ 89 h 356"/>
                  <a:gd name="T64" fmla="*/ 0 w 303"/>
                  <a:gd name="T65" fmla="*/ 74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 name="Freeform 64"/>
              <p:cNvSpPr>
                <a:spLocks/>
              </p:cNvSpPr>
              <p:nvPr/>
            </p:nvSpPr>
            <p:spPr bwMode="auto">
              <a:xfrm>
                <a:off x="3127" y="1444"/>
                <a:ext cx="77" cy="167"/>
              </a:xfrm>
              <a:custGeom>
                <a:avLst/>
                <a:gdLst>
                  <a:gd name="T0" fmla="*/ 0 w 95"/>
                  <a:gd name="T1" fmla="*/ 8 h 208"/>
                  <a:gd name="T2" fmla="*/ 2 w 95"/>
                  <a:gd name="T3" fmla="*/ 8 h 208"/>
                  <a:gd name="T4" fmla="*/ 3 w 95"/>
                  <a:gd name="T5" fmla="*/ 9 h 208"/>
                  <a:gd name="T6" fmla="*/ 7 w 95"/>
                  <a:gd name="T7" fmla="*/ 10 h 208"/>
                  <a:gd name="T8" fmla="*/ 11 w 95"/>
                  <a:gd name="T9" fmla="*/ 11 h 208"/>
                  <a:gd name="T10" fmla="*/ 15 w 95"/>
                  <a:gd name="T11" fmla="*/ 14 h 208"/>
                  <a:gd name="T12" fmla="*/ 20 w 95"/>
                  <a:gd name="T13" fmla="*/ 18 h 208"/>
                  <a:gd name="T14" fmla="*/ 24 w 95"/>
                  <a:gd name="T15" fmla="*/ 21 h 208"/>
                  <a:gd name="T16" fmla="*/ 28 w 95"/>
                  <a:gd name="T17" fmla="*/ 26 h 208"/>
                  <a:gd name="T18" fmla="*/ 32 w 95"/>
                  <a:gd name="T19" fmla="*/ 38 h 208"/>
                  <a:gd name="T20" fmla="*/ 32 w 95"/>
                  <a:gd name="T21" fmla="*/ 51 h 208"/>
                  <a:gd name="T22" fmla="*/ 28 w 95"/>
                  <a:gd name="T23" fmla="*/ 67 h 208"/>
                  <a:gd name="T24" fmla="*/ 20 w 95"/>
                  <a:gd name="T25" fmla="*/ 83 h 208"/>
                  <a:gd name="T26" fmla="*/ 28 w 95"/>
                  <a:gd name="T27" fmla="*/ 87 h 208"/>
                  <a:gd name="T28" fmla="*/ 36 w 95"/>
                  <a:gd name="T29" fmla="*/ 67 h 208"/>
                  <a:gd name="T30" fmla="*/ 41 w 95"/>
                  <a:gd name="T31" fmla="*/ 51 h 208"/>
                  <a:gd name="T32" fmla="*/ 40 w 95"/>
                  <a:gd name="T33" fmla="*/ 35 h 208"/>
                  <a:gd name="T34" fmla="*/ 36 w 95"/>
                  <a:gd name="T35" fmla="*/ 23 h 208"/>
                  <a:gd name="T36" fmla="*/ 32 w 95"/>
                  <a:gd name="T37" fmla="*/ 17 h 208"/>
                  <a:gd name="T38" fmla="*/ 26 w 95"/>
                  <a:gd name="T39" fmla="*/ 11 h 208"/>
                  <a:gd name="T40" fmla="*/ 21 w 95"/>
                  <a:gd name="T41" fmla="*/ 7 h 208"/>
                  <a:gd name="T42" fmla="*/ 15 w 95"/>
                  <a:gd name="T43" fmla="*/ 4 h 208"/>
                  <a:gd name="T44" fmla="*/ 10 w 95"/>
                  <a:gd name="T45" fmla="*/ 2 h 208"/>
                  <a:gd name="T46" fmla="*/ 6 w 95"/>
                  <a:gd name="T47" fmla="*/ 2 h 208"/>
                  <a:gd name="T48" fmla="*/ 3 w 95"/>
                  <a:gd name="T49" fmla="*/ 0 h 208"/>
                  <a:gd name="T50" fmla="*/ 2 w 95"/>
                  <a:gd name="T51" fmla="*/ 0 h 208"/>
                  <a:gd name="T52" fmla="*/ 0 w 95"/>
                  <a:gd name="T53" fmla="*/ 8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 name="Freeform 65"/>
              <p:cNvSpPr>
                <a:spLocks/>
              </p:cNvSpPr>
              <p:nvPr/>
            </p:nvSpPr>
            <p:spPr bwMode="auto">
              <a:xfrm>
                <a:off x="3074" y="1506"/>
                <a:ext cx="72" cy="95"/>
              </a:xfrm>
              <a:custGeom>
                <a:avLst/>
                <a:gdLst>
                  <a:gd name="T0" fmla="*/ 0 w 90"/>
                  <a:gd name="T1" fmla="*/ 25 h 118"/>
                  <a:gd name="T2" fmla="*/ 2 w 90"/>
                  <a:gd name="T3" fmla="*/ 30 h 118"/>
                  <a:gd name="T4" fmla="*/ 2 w 90"/>
                  <a:gd name="T5" fmla="*/ 35 h 118"/>
                  <a:gd name="T6" fmla="*/ 3 w 90"/>
                  <a:gd name="T7" fmla="*/ 39 h 118"/>
                  <a:gd name="T8" fmla="*/ 5 w 90"/>
                  <a:gd name="T9" fmla="*/ 42 h 118"/>
                  <a:gd name="T10" fmla="*/ 9 w 90"/>
                  <a:gd name="T11" fmla="*/ 45 h 118"/>
                  <a:gd name="T12" fmla="*/ 11 w 90"/>
                  <a:gd name="T13" fmla="*/ 48 h 118"/>
                  <a:gd name="T14" fmla="*/ 15 w 90"/>
                  <a:gd name="T15" fmla="*/ 49 h 118"/>
                  <a:gd name="T16" fmla="*/ 18 w 90"/>
                  <a:gd name="T17" fmla="*/ 49 h 118"/>
                  <a:gd name="T18" fmla="*/ 22 w 90"/>
                  <a:gd name="T19" fmla="*/ 49 h 118"/>
                  <a:gd name="T20" fmla="*/ 26 w 90"/>
                  <a:gd name="T21" fmla="*/ 48 h 118"/>
                  <a:gd name="T22" fmla="*/ 29 w 90"/>
                  <a:gd name="T23" fmla="*/ 45 h 118"/>
                  <a:gd name="T24" fmla="*/ 32 w 90"/>
                  <a:gd name="T25" fmla="*/ 42 h 118"/>
                  <a:gd name="T26" fmla="*/ 34 w 90"/>
                  <a:gd name="T27" fmla="*/ 39 h 118"/>
                  <a:gd name="T28" fmla="*/ 36 w 90"/>
                  <a:gd name="T29" fmla="*/ 35 h 118"/>
                  <a:gd name="T30" fmla="*/ 37 w 90"/>
                  <a:gd name="T31" fmla="*/ 30 h 118"/>
                  <a:gd name="T32" fmla="*/ 37 w 90"/>
                  <a:gd name="T33" fmla="*/ 25 h 118"/>
                  <a:gd name="T34" fmla="*/ 37 w 90"/>
                  <a:gd name="T35" fmla="*/ 20 h 118"/>
                  <a:gd name="T36" fmla="*/ 36 w 90"/>
                  <a:gd name="T37" fmla="*/ 15 h 118"/>
                  <a:gd name="T38" fmla="*/ 34 w 90"/>
                  <a:gd name="T39" fmla="*/ 11 h 118"/>
                  <a:gd name="T40" fmla="*/ 32 w 90"/>
                  <a:gd name="T41" fmla="*/ 7 h 118"/>
                  <a:gd name="T42" fmla="*/ 29 w 90"/>
                  <a:gd name="T43" fmla="*/ 4 h 118"/>
                  <a:gd name="T44" fmla="*/ 26 w 90"/>
                  <a:gd name="T45" fmla="*/ 2 h 118"/>
                  <a:gd name="T46" fmla="*/ 22 w 90"/>
                  <a:gd name="T47" fmla="*/ 2 h 118"/>
                  <a:gd name="T48" fmla="*/ 18 w 90"/>
                  <a:gd name="T49" fmla="*/ 0 h 118"/>
                  <a:gd name="T50" fmla="*/ 15 w 90"/>
                  <a:gd name="T51" fmla="*/ 2 h 118"/>
                  <a:gd name="T52" fmla="*/ 11 w 90"/>
                  <a:gd name="T53" fmla="*/ 2 h 118"/>
                  <a:gd name="T54" fmla="*/ 9 w 90"/>
                  <a:gd name="T55" fmla="*/ 4 h 118"/>
                  <a:gd name="T56" fmla="*/ 5 w 90"/>
                  <a:gd name="T57" fmla="*/ 7 h 118"/>
                  <a:gd name="T58" fmla="*/ 3 w 90"/>
                  <a:gd name="T59" fmla="*/ 11 h 118"/>
                  <a:gd name="T60" fmla="*/ 2 w 90"/>
                  <a:gd name="T61" fmla="*/ 15 h 118"/>
                  <a:gd name="T62" fmla="*/ 2 w 90"/>
                  <a:gd name="T63" fmla="*/ 20 h 118"/>
                  <a:gd name="T64" fmla="*/ 0 w 90"/>
                  <a:gd name="T65" fmla="*/ 25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Freeform 66"/>
              <p:cNvSpPr>
                <a:spLocks/>
              </p:cNvSpPr>
              <p:nvPr/>
            </p:nvSpPr>
            <p:spPr bwMode="auto">
              <a:xfrm>
                <a:off x="3082" y="1514"/>
                <a:ext cx="56" cy="79"/>
              </a:xfrm>
              <a:custGeom>
                <a:avLst/>
                <a:gdLst>
                  <a:gd name="T0" fmla="*/ 0 w 70"/>
                  <a:gd name="T1" fmla="*/ 21 h 98"/>
                  <a:gd name="T2" fmla="*/ 2 w 70"/>
                  <a:gd name="T3" fmla="*/ 13 h 98"/>
                  <a:gd name="T4" fmla="*/ 5 w 70"/>
                  <a:gd name="T5" fmla="*/ 6 h 98"/>
                  <a:gd name="T6" fmla="*/ 9 w 70"/>
                  <a:gd name="T7" fmla="*/ 2 h 98"/>
                  <a:gd name="T8" fmla="*/ 14 w 70"/>
                  <a:gd name="T9" fmla="*/ 0 h 98"/>
                  <a:gd name="T10" fmla="*/ 19 w 70"/>
                  <a:gd name="T11" fmla="*/ 2 h 98"/>
                  <a:gd name="T12" fmla="*/ 24 w 70"/>
                  <a:gd name="T13" fmla="*/ 6 h 98"/>
                  <a:gd name="T14" fmla="*/ 27 w 70"/>
                  <a:gd name="T15" fmla="*/ 13 h 98"/>
                  <a:gd name="T16" fmla="*/ 29 w 70"/>
                  <a:gd name="T17" fmla="*/ 21 h 98"/>
                  <a:gd name="T18" fmla="*/ 27 w 70"/>
                  <a:gd name="T19" fmla="*/ 29 h 98"/>
                  <a:gd name="T20" fmla="*/ 24 w 70"/>
                  <a:gd name="T21" fmla="*/ 35 h 98"/>
                  <a:gd name="T22" fmla="*/ 19 w 70"/>
                  <a:gd name="T23" fmla="*/ 39 h 98"/>
                  <a:gd name="T24" fmla="*/ 14 w 70"/>
                  <a:gd name="T25" fmla="*/ 42 h 98"/>
                  <a:gd name="T26" fmla="*/ 9 w 70"/>
                  <a:gd name="T27" fmla="*/ 39 h 98"/>
                  <a:gd name="T28" fmla="*/ 5 w 70"/>
                  <a:gd name="T29" fmla="*/ 35 h 98"/>
                  <a:gd name="T30" fmla="*/ 2 w 70"/>
                  <a:gd name="T31" fmla="*/ 29 h 98"/>
                  <a:gd name="T32" fmla="*/ 0 w 70"/>
                  <a:gd name="T33" fmla="*/ 21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36" name="Group 135"/>
          <p:cNvGrpSpPr/>
          <p:nvPr/>
        </p:nvGrpSpPr>
        <p:grpSpPr>
          <a:xfrm>
            <a:off x="314349" y="5604315"/>
            <a:ext cx="927168" cy="676638"/>
            <a:chOff x="346122" y="5885642"/>
            <a:chExt cx="1049373" cy="765822"/>
          </a:xfrm>
        </p:grpSpPr>
        <p:grpSp>
          <p:nvGrpSpPr>
            <p:cNvPr id="137" name="Group 18"/>
            <p:cNvGrpSpPr>
              <a:grpSpLocks/>
            </p:cNvGrpSpPr>
            <p:nvPr/>
          </p:nvGrpSpPr>
          <p:grpSpPr bwMode="auto">
            <a:xfrm>
              <a:off x="346122" y="5885642"/>
              <a:ext cx="859923" cy="571787"/>
              <a:chOff x="2496" y="1641"/>
              <a:chExt cx="767" cy="510"/>
            </a:xfrm>
          </p:grpSpPr>
          <p:sp>
            <p:nvSpPr>
              <p:cNvPr id="157" name="AutoShape 19"/>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158" name="Rectangle 20"/>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59" name="Rectangle 21"/>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60" name="Rectangle 22"/>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grpSp>
          <p:nvGrpSpPr>
            <p:cNvPr id="138" name="Group 29"/>
            <p:cNvGrpSpPr>
              <a:grpSpLocks/>
            </p:cNvGrpSpPr>
            <p:nvPr/>
          </p:nvGrpSpPr>
          <p:grpSpPr bwMode="auto">
            <a:xfrm>
              <a:off x="582661" y="6151431"/>
              <a:ext cx="812834" cy="500033"/>
              <a:chOff x="2943" y="3239"/>
              <a:chExt cx="725" cy="446"/>
            </a:xfrm>
          </p:grpSpPr>
          <p:sp>
            <p:nvSpPr>
              <p:cNvPr id="139" name="Freeform 30"/>
              <p:cNvSpPr>
                <a:spLocks/>
              </p:cNvSpPr>
              <p:nvPr/>
            </p:nvSpPr>
            <p:spPr bwMode="auto">
              <a:xfrm>
                <a:off x="3485" y="3548"/>
                <a:ext cx="87" cy="137"/>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 name="Freeform 31"/>
              <p:cNvSpPr>
                <a:spLocks/>
              </p:cNvSpPr>
              <p:nvPr/>
            </p:nvSpPr>
            <p:spPr bwMode="auto">
              <a:xfrm>
                <a:off x="3357" y="3450"/>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 name="Freeform 32"/>
              <p:cNvSpPr>
                <a:spLocks/>
              </p:cNvSpPr>
              <p:nvPr/>
            </p:nvSpPr>
            <p:spPr bwMode="auto">
              <a:xfrm>
                <a:off x="2943" y="3288"/>
                <a:ext cx="725" cy="336"/>
              </a:xfrm>
              <a:custGeom>
                <a:avLst/>
                <a:gdLst>
                  <a:gd name="T0" fmla="*/ 1 w 1140"/>
                  <a:gd name="T1" fmla="*/ 1 h 526"/>
                  <a:gd name="T2" fmla="*/ 1 w 1140"/>
                  <a:gd name="T3" fmla="*/ 1 h 526"/>
                  <a:gd name="T4" fmla="*/ 0 w 1140"/>
                  <a:gd name="T5" fmla="*/ 1 h 526"/>
                  <a:gd name="T6" fmla="*/ 1 w 1140"/>
                  <a:gd name="T7" fmla="*/ 1 h 526"/>
                  <a:gd name="T8" fmla="*/ 1 w 1140"/>
                  <a:gd name="T9" fmla="*/ 1 h 526"/>
                  <a:gd name="T10" fmla="*/ 1 w 1140"/>
                  <a:gd name="T11" fmla="*/ 1 h 526"/>
                  <a:gd name="T12" fmla="*/ 1 w 1140"/>
                  <a:gd name="T13" fmla="*/ 1 h 526"/>
                  <a:gd name="T14" fmla="*/ 1 w 1140"/>
                  <a:gd name="T15" fmla="*/ 1 h 526"/>
                  <a:gd name="T16" fmla="*/ 1 w 1140"/>
                  <a:gd name="T17" fmla="*/ 1 h 526"/>
                  <a:gd name="T18" fmla="*/ 1 w 1140"/>
                  <a:gd name="T19" fmla="*/ 1 h 526"/>
                  <a:gd name="T20" fmla="*/ 1 w 1140"/>
                  <a:gd name="T21" fmla="*/ 1 h 526"/>
                  <a:gd name="T22" fmla="*/ 1 w 1140"/>
                  <a:gd name="T23" fmla="*/ 1 h 526"/>
                  <a:gd name="T24" fmla="*/ 1 w 1140"/>
                  <a:gd name="T25" fmla="*/ 1 h 526"/>
                  <a:gd name="T26" fmla="*/ 1 w 1140"/>
                  <a:gd name="T27" fmla="*/ 0 h 526"/>
                  <a:gd name="T28" fmla="*/ 1 w 1140"/>
                  <a:gd name="T29" fmla="*/ 0 h 526"/>
                  <a:gd name="T30" fmla="*/ 1 w 1140"/>
                  <a:gd name="T31" fmla="*/ 1 h 526"/>
                  <a:gd name="T32" fmla="*/ 1 w 1140"/>
                  <a:gd name="T33" fmla="*/ 1 h 526"/>
                  <a:gd name="T34" fmla="*/ 1 w 1140"/>
                  <a:gd name="T35" fmla="*/ 1 h 526"/>
                  <a:gd name="T36" fmla="*/ 2 w 1140"/>
                  <a:gd name="T37" fmla="*/ 1 h 526"/>
                  <a:gd name="T38" fmla="*/ 2 w 1140"/>
                  <a:gd name="T39" fmla="*/ 1 h 526"/>
                  <a:gd name="T40" fmla="*/ 2 w 1140"/>
                  <a:gd name="T41" fmla="*/ 1 h 526"/>
                  <a:gd name="T42" fmla="*/ 2 w 1140"/>
                  <a:gd name="T43" fmla="*/ 1 h 526"/>
                  <a:gd name="T44" fmla="*/ 2 w 1140"/>
                  <a:gd name="T45" fmla="*/ 1 h 526"/>
                  <a:gd name="T46" fmla="*/ 2 w 1140"/>
                  <a:gd name="T47" fmla="*/ 1 h 526"/>
                  <a:gd name="T48" fmla="*/ 2 w 1140"/>
                  <a:gd name="T49" fmla="*/ 1 h 526"/>
                  <a:gd name="T50" fmla="*/ 2 w 1140"/>
                  <a:gd name="T51" fmla="*/ 1 h 526"/>
                  <a:gd name="T52" fmla="*/ 2 w 1140"/>
                  <a:gd name="T53" fmla="*/ 1 h 526"/>
                  <a:gd name="T54" fmla="*/ 2 w 1140"/>
                  <a:gd name="T55" fmla="*/ 1 h 526"/>
                  <a:gd name="T56" fmla="*/ 2 w 1140"/>
                  <a:gd name="T57" fmla="*/ 1 h 526"/>
                  <a:gd name="T58" fmla="*/ 2 w 1140"/>
                  <a:gd name="T59" fmla="*/ 1 h 526"/>
                  <a:gd name="T60" fmla="*/ 2 w 1140"/>
                  <a:gd name="T61" fmla="*/ 1 h 526"/>
                  <a:gd name="T62" fmla="*/ 2 w 1140"/>
                  <a:gd name="T63" fmla="*/ 1 h 526"/>
                  <a:gd name="T64" fmla="*/ 2 w 1140"/>
                  <a:gd name="T65" fmla="*/ 1 h 526"/>
                  <a:gd name="T66" fmla="*/ 2 w 1140"/>
                  <a:gd name="T67" fmla="*/ 1 h 526"/>
                  <a:gd name="T68" fmla="*/ 2 w 1140"/>
                  <a:gd name="T69" fmla="*/ 1 h 526"/>
                  <a:gd name="T70" fmla="*/ 2 w 1140"/>
                  <a:gd name="T71" fmla="*/ 1 h 526"/>
                  <a:gd name="T72" fmla="*/ 2 w 1140"/>
                  <a:gd name="T73" fmla="*/ 1 h 526"/>
                  <a:gd name="T74" fmla="*/ 2 w 1140"/>
                  <a:gd name="T75" fmla="*/ 1 h 526"/>
                  <a:gd name="T76" fmla="*/ 2 w 1140"/>
                  <a:gd name="T77" fmla="*/ 1 h 526"/>
                  <a:gd name="T78" fmla="*/ 2 w 1140"/>
                  <a:gd name="T79" fmla="*/ 1 h 526"/>
                  <a:gd name="T80" fmla="*/ 2 w 1140"/>
                  <a:gd name="T81" fmla="*/ 1 h 526"/>
                  <a:gd name="T82" fmla="*/ 1 w 1140"/>
                  <a:gd name="T83" fmla="*/ 1 h 526"/>
                  <a:gd name="T84" fmla="*/ 1 w 1140"/>
                  <a:gd name="T85" fmla="*/ 1 h 526"/>
                  <a:gd name="T86" fmla="*/ 1 w 1140"/>
                  <a:gd name="T87" fmla="*/ 1 h 526"/>
                  <a:gd name="T88" fmla="*/ 1 w 1140"/>
                  <a:gd name="T89" fmla="*/ 1 h 526"/>
                  <a:gd name="T90" fmla="*/ 1 w 1140"/>
                  <a:gd name="T91" fmla="*/ 1 h 526"/>
                  <a:gd name="T92" fmla="*/ 1 w 1140"/>
                  <a:gd name="T93" fmla="*/ 1 h 526"/>
                  <a:gd name="T94" fmla="*/ 1 w 1140"/>
                  <a:gd name="T95" fmla="*/ 1 h 526"/>
                  <a:gd name="T96" fmla="*/ 1 w 1140"/>
                  <a:gd name="T97" fmla="*/ 1 h 526"/>
                  <a:gd name="T98" fmla="*/ 1 w 1140"/>
                  <a:gd name="T99" fmla="*/ 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2" name="Freeform 33"/>
              <p:cNvSpPr>
                <a:spLocks/>
              </p:cNvSpPr>
              <p:nvPr/>
            </p:nvSpPr>
            <p:spPr bwMode="auto">
              <a:xfrm>
                <a:off x="3113" y="3325"/>
                <a:ext cx="121" cy="130"/>
              </a:xfrm>
              <a:custGeom>
                <a:avLst/>
                <a:gdLst>
                  <a:gd name="T0" fmla="*/ 0 w 189"/>
                  <a:gd name="T1" fmla="*/ 1 h 204"/>
                  <a:gd name="T2" fmla="*/ 1 w 189"/>
                  <a:gd name="T3" fmla="*/ 1 h 204"/>
                  <a:gd name="T4" fmla="*/ 1 w 189"/>
                  <a:gd name="T5" fmla="*/ 1 h 204"/>
                  <a:gd name="T6" fmla="*/ 1 w 189"/>
                  <a:gd name="T7" fmla="*/ 1 h 204"/>
                  <a:gd name="T8" fmla="*/ 1 w 189"/>
                  <a:gd name="T9" fmla="*/ 1 h 204"/>
                  <a:gd name="T10" fmla="*/ 1 w 189"/>
                  <a:gd name="T11" fmla="*/ 1 h 204"/>
                  <a:gd name="T12" fmla="*/ 1 w 189"/>
                  <a:gd name="T13" fmla="*/ 0 h 204"/>
                  <a:gd name="T14" fmla="*/ 1 w 189"/>
                  <a:gd name="T15" fmla="*/ 1 h 204"/>
                  <a:gd name="T16" fmla="*/ 0 w 189"/>
                  <a:gd name="T17" fmla="*/ 1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3" name="Freeform 34"/>
              <p:cNvSpPr>
                <a:spLocks/>
              </p:cNvSpPr>
              <p:nvPr/>
            </p:nvSpPr>
            <p:spPr bwMode="auto">
              <a:xfrm>
                <a:off x="3255" y="3322"/>
                <a:ext cx="160" cy="135"/>
              </a:xfrm>
              <a:custGeom>
                <a:avLst/>
                <a:gdLst>
                  <a:gd name="T0" fmla="*/ 1 w 252"/>
                  <a:gd name="T1" fmla="*/ 1 h 213"/>
                  <a:gd name="T2" fmla="*/ 0 w 252"/>
                  <a:gd name="T3" fmla="*/ 0 h 213"/>
                  <a:gd name="T4" fmla="*/ 1 w 252"/>
                  <a:gd name="T5" fmla="*/ 0 h 213"/>
                  <a:gd name="T6" fmla="*/ 1 w 252"/>
                  <a:gd name="T7" fmla="*/ 1 h 213"/>
                  <a:gd name="T8" fmla="*/ 1 w 252"/>
                  <a:gd name="T9" fmla="*/ 1 h 213"/>
                  <a:gd name="T10" fmla="*/ 1 w 252"/>
                  <a:gd name="T11" fmla="*/ 1 h 213"/>
                  <a:gd name="T12" fmla="*/ 1 w 252"/>
                  <a:gd name="T13" fmla="*/ 1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 name="Freeform 35"/>
              <p:cNvSpPr>
                <a:spLocks/>
              </p:cNvSpPr>
              <p:nvPr/>
            </p:nvSpPr>
            <p:spPr bwMode="auto">
              <a:xfrm>
                <a:off x="3360" y="3383"/>
                <a:ext cx="45" cy="63"/>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 name="Freeform 36"/>
              <p:cNvSpPr>
                <a:spLocks/>
              </p:cNvSpPr>
              <p:nvPr/>
            </p:nvSpPr>
            <p:spPr bwMode="auto">
              <a:xfrm>
                <a:off x="3362" y="343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6" name="Freeform 37"/>
              <p:cNvSpPr>
                <a:spLocks/>
              </p:cNvSpPr>
              <p:nvPr/>
            </p:nvSpPr>
            <p:spPr bwMode="auto">
              <a:xfrm>
                <a:off x="3367" y="3401"/>
                <a:ext cx="33" cy="23"/>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7" name="Freeform 38"/>
              <p:cNvSpPr>
                <a:spLocks/>
              </p:cNvSpPr>
              <p:nvPr/>
            </p:nvSpPr>
            <p:spPr bwMode="auto">
              <a:xfrm>
                <a:off x="3245" y="3415"/>
                <a:ext cx="195" cy="185"/>
              </a:xfrm>
              <a:custGeom>
                <a:avLst/>
                <a:gdLst>
                  <a:gd name="T0" fmla="*/ 0 w 306"/>
                  <a:gd name="T1" fmla="*/ 1 h 290"/>
                  <a:gd name="T2" fmla="*/ 1 w 306"/>
                  <a:gd name="T3" fmla="*/ 1 h 290"/>
                  <a:gd name="T4" fmla="*/ 1 w 306"/>
                  <a:gd name="T5" fmla="*/ 1 h 290"/>
                  <a:gd name="T6" fmla="*/ 1 w 306"/>
                  <a:gd name="T7" fmla="*/ 1 h 290"/>
                  <a:gd name="T8" fmla="*/ 1 w 306"/>
                  <a:gd name="T9" fmla="*/ 1 h 290"/>
                  <a:gd name="T10" fmla="*/ 1 w 306"/>
                  <a:gd name="T11" fmla="*/ 1 h 290"/>
                  <a:gd name="T12" fmla="*/ 1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8" name="Freeform 39"/>
              <p:cNvSpPr>
                <a:spLocks/>
              </p:cNvSpPr>
              <p:nvPr/>
            </p:nvSpPr>
            <p:spPr bwMode="auto">
              <a:xfrm rot="1661969">
                <a:off x="3494" y="3239"/>
                <a:ext cx="130" cy="102"/>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149" name="Line 40"/>
              <p:cNvSpPr>
                <a:spLocks noChangeShapeType="1"/>
              </p:cNvSpPr>
              <p:nvPr/>
            </p:nvSpPr>
            <p:spPr bwMode="auto">
              <a:xfrm flipH="1" flipV="1">
                <a:off x="3544" y="3332"/>
                <a:ext cx="5" cy="7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0" name="Line 41"/>
              <p:cNvSpPr>
                <a:spLocks noChangeShapeType="1"/>
              </p:cNvSpPr>
              <p:nvPr/>
            </p:nvSpPr>
            <p:spPr bwMode="auto">
              <a:xfrm flipV="1">
                <a:off x="3565" y="3332"/>
                <a:ext cx="22" cy="7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1" name="Oval 42"/>
              <p:cNvSpPr>
                <a:spLocks noChangeArrowheads="1"/>
              </p:cNvSpPr>
              <p:nvPr/>
            </p:nvSpPr>
            <p:spPr bwMode="auto">
              <a:xfrm>
                <a:off x="3034" y="3568"/>
                <a:ext cx="103" cy="101"/>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52" name="Freeform 43"/>
              <p:cNvSpPr>
                <a:spLocks/>
              </p:cNvSpPr>
              <p:nvPr/>
            </p:nvSpPr>
            <p:spPr bwMode="auto">
              <a:xfrm>
                <a:off x="3022" y="3556"/>
                <a:ext cx="126" cy="126"/>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 name="Freeform 44"/>
              <p:cNvSpPr>
                <a:spLocks/>
              </p:cNvSpPr>
              <p:nvPr/>
            </p:nvSpPr>
            <p:spPr bwMode="auto">
              <a:xfrm>
                <a:off x="3049" y="3661"/>
                <a:ext cx="24"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 name="Oval 45"/>
              <p:cNvSpPr>
                <a:spLocks noChangeArrowheads="1"/>
              </p:cNvSpPr>
              <p:nvPr/>
            </p:nvSpPr>
            <p:spPr bwMode="auto">
              <a:xfrm>
                <a:off x="3492" y="3528"/>
                <a:ext cx="80" cy="138"/>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55" name="Freeform 46"/>
              <p:cNvSpPr>
                <a:spLocks/>
              </p:cNvSpPr>
              <p:nvPr/>
            </p:nvSpPr>
            <p:spPr bwMode="auto">
              <a:xfrm>
                <a:off x="3484" y="3518"/>
                <a:ext cx="99" cy="158"/>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 name="Freeform 47"/>
              <p:cNvSpPr>
                <a:spLocks/>
              </p:cNvSpPr>
              <p:nvPr/>
            </p:nvSpPr>
            <p:spPr bwMode="auto">
              <a:xfrm>
                <a:off x="3499" y="3646"/>
                <a:ext cx="21"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Line 70"/>
          <p:cNvSpPr>
            <a:spLocks noChangeShapeType="1"/>
          </p:cNvSpPr>
          <p:nvPr/>
        </p:nvSpPr>
        <p:spPr bwMode="auto">
          <a:xfrm flipH="1" flipV="1">
            <a:off x="2499095" y="6116531"/>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05" name="Line 70"/>
          <p:cNvSpPr>
            <a:spLocks noChangeShapeType="1"/>
          </p:cNvSpPr>
          <p:nvPr/>
        </p:nvSpPr>
        <p:spPr bwMode="auto">
          <a:xfrm flipH="1" flipV="1">
            <a:off x="2499095" y="5256206"/>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 name="Title 1"/>
          <p:cNvSpPr>
            <a:spLocks noGrp="1"/>
          </p:cNvSpPr>
          <p:nvPr>
            <p:ph type="title"/>
          </p:nvPr>
        </p:nvSpPr>
        <p:spPr/>
        <p:txBody>
          <a:bodyPr/>
          <a:lstStyle/>
          <a:p>
            <a:r>
              <a:rPr lang="en-US" dirty="0" smtClean="0"/>
              <a:t>Services</a:t>
            </a:r>
            <a:endParaRPr lang="en-US" dirty="0"/>
          </a:p>
        </p:txBody>
      </p:sp>
      <p:sp>
        <p:nvSpPr>
          <p:cNvPr id="6" name="Line 2"/>
          <p:cNvSpPr>
            <a:spLocks noChangeShapeType="1"/>
          </p:cNvSpPr>
          <p:nvPr/>
        </p:nvSpPr>
        <p:spPr bwMode="auto">
          <a:xfrm flipV="1">
            <a:off x="4500563" y="1625600"/>
            <a:ext cx="0" cy="17145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 name="Line 3"/>
          <p:cNvSpPr>
            <a:spLocks noChangeShapeType="1"/>
          </p:cNvSpPr>
          <p:nvPr/>
        </p:nvSpPr>
        <p:spPr bwMode="auto">
          <a:xfrm>
            <a:off x="698500" y="3330575"/>
            <a:ext cx="381476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 name="Rectangle 72"/>
          <p:cNvSpPr>
            <a:spLocks noGrp="1" noChangeArrowheads="1"/>
          </p:cNvSpPr>
          <p:nvPr>
            <p:ph idx="1"/>
          </p:nvPr>
        </p:nvSpPr>
        <p:spPr>
          <a:xfrm>
            <a:off x="5169087" y="1042988"/>
            <a:ext cx="3794159" cy="5197475"/>
          </a:xfrm>
        </p:spPr>
        <p:txBody>
          <a:bodyPr/>
          <a:lstStyle/>
          <a:p>
            <a:pPr>
              <a:buFont typeface="Arial" charset="0"/>
              <a:buChar char="•"/>
            </a:pPr>
            <a:r>
              <a:rPr lang="en-US" dirty="0" smtClean="0"/>
              <a:t>A </a:t>
            </a:r>
            <a:r>
              <a:rPr lang="en-US" b="1" dirty="0" smtClean="0"/>
              <a:t>service </a:t>
            </a:r>
            <a:r>
              <a:rPr lang="en-US" dirty="0" smtClean="0"/>
              <a:t>is a request for work to be performed by a vendor, usually related to an incident.</a:t>
            </a:r>
          </a:p>
          <a:p>
            <a:pPr lvl="1">
              <a:buFont typeface="Arial" charset="0"/>
              <a:buChar char="•"/>
            </a:pPr>
            <a:r>
              <a:rPr lang="en-US" dirty="0" smtClean="0"/>
              <a:t>Examples include auto inspection/repair, roadside assistance, locksmith, appraisal, etc.</a:t>
            </a:r>
          </a:p>
          <a:p>
            <a:pPr lvl="1">
              <a:buFont typeface="Arial" charset="0"/>
              <a:buChar char="•"/>
            </a:pPr>
            <a:r>
              <a:rPr lang="en-US" dirty="0" smtClean="0"/>
              <a:t>Service types can include Quote only, Service only, or both Quote and Service</a:t>
            </a:r>
          </a:p>
          <a:p>
            <a:pPr lvl="1">
              <a:buFont typeface="Arial" charset="0"/>
              <a:buChar char="•"/>
            </a:pPr>
            <a:r>
              <a:rPr lang="en-US" dirty="0" smtClean="0"/>
              <a:t>Services can track quotes and vendor communications</a:t>
            </a:r>
          </a:p>
        </p:txBody>
      </p:sp>
      <p:grpSp>
        <p:nvGrpSpPr>
          <p:cNvPr id="9" name="Group 5"/>
          <p:cNvGrpSpPr>
            <a:grpSpLocks/>
          </p:cNvGrpSpPr>
          <p:nvPr/>
        </p:nvGrpSpPr>
        <p:grpSpPr bwMode="auto">
          <a:xfrm>
            <a:off x="3749675" y="1974850"/>
            <a:ext cx="1512888" cy="1114425"/>
            <a:chOff x="2083" y="1606"/>
            <a:chExt cx="1489" cy="1097"/>
          </a:xfrm>
        </p:grpSpPr>
        <p:sp>
          <p:nvSpPr>
            <p:cNvPr id="10" name="Rectangle 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1" name="Freeform 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 name="Freeform 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3" name="Freeform 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4" name="Freeform 1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5" name="Rectangle 1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6" name="Rectangle 1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 name="AutoShape 1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8" name="Freeform 14"/>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 name="Freeform 15"/>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0" name="Rectangle 1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1" name="Rectangle 1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 name="Rectangle 1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3" name="Group 19"/>
            <p:cNvGrpSpPr>
              <a:grpSpLocks/>
            </p:cNvGrpSpPr>
            <p:nvPr/>
          </p:nvGrpSpPr>
          <p:grpSpPr bwMode="auto">
            <a:xfrm>
              <a:off x="2221" y="1871"/>
              <a:ext cx="518" cy="782"/>
              <a:chOff x="2400" y="1656"/>
              <a:chExt cx="752" cy="1136"/>
            </a:xfrm>
          </p:grpSpPr>
          <p:sp>
            <p:nvSpPr>
              <p:cNvPr id="36" name="Freeform 2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7" name="Freeform 2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8" name="Freeform 2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9" name="Freeform 2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0" name="Freeform 2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41" name="Line 2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2" name="Line 2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4" name="Group 27"/>
            <p:cNvGrpSpPr>
              <a:grpSpLocks/>
            </p:cNvGrpSpPr>
            <p:nvPr/>
          </p:nvGrpSpPr>
          <p:grpSpPr bwMode="auto">
            <a:xfrm rot="-6511945">
              <a:off x="2834" y="1842"/>
              <a:ext cx="518" cy="783"/>
              <a:chOff x="2400" y="1656"/>
              <a:chExt cx="752" cy="1136"/>
            </a:xfrm>
          </p:grpSpPr>
          <p:sp>
            <p:nvSpPr>
              <p:cNvPr id="29" name="Freeform 2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0" name="Freeform 2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1" name="Freeform 3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2" name="Freeform 3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3" name="Freeform 3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4" name="Line 3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 name="Line 3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5" name="Freeform 35"/>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lIns="0" tIns="0" rIns="0" bIns="0" anchor="ctr">
              <a:spAutoFit/>
            </a:bodyPr>
            <a:lstStyle/>
            <a:p>
              <a:endParaRPr lang="en-US"/>
            </a:p>
          </p:txBody>
        </p:sp>
        <p:sp>
          <p:nvSpPr>
            <p:cNvPr id="26" name="Freeform 36"/>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7" name="Rectangle 3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8" name="Rectangle 3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43" name="Group 39"/>
          <p:cNvGrpSpPr>
            <a:grpSpLocks/>
          </p:cNvGrpSpPr>
          <p:nvPr/>
        </p:nvGrpSpPr>
        <p:grpSpPr bwMode="auto">
          <a:xfrm>
            <a:off x="4146550" y="812800"/>
            <a:ext cx="760413" cy="857250"/>
            <a:chOff x="2324" y="435"/>
            <a:chExt cx="933" cy="1052"/>
          </a:xfrm>
        </p:grpSpPr>
        <p:sp>
          <p:nvSpPr>
            <p:cNvPr id="44" name="AutoShape 40"/>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45" name="Freeform 41"/>
            <p:cNvSpPr>
              <a:spLocks/>
            </p:cNvSpPr>
            <p:nvPr/>
          </p:nvSpPr>
          <p:spPr bwMode="auto">
            <a:xfrm>
              <a:off x="2442" y="487"/>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46" name="Freeform 42"/>
            <p:cNvSpPr>
              <a:spLocks/>
            </p:cNvSpPr>
            <p:nvPr/>
          </p:nvSpPr>
          <p:spPr bwMode="auto">
            <a:xfrm>
              <a:off x="2442" y="818"/>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47" name="Freeform 43"/>
            <p:cNvSpPr>
              <a:spLocks/>
            </p:cNvSpPr>
            <p:nvPr/>
          </p:nvSpPr>
          <p:spPr bwMode="auto">
            <a:xfrm>
              <a:off x="2442" y="1150"/>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8" name="Group 44"/>
            <p:cNvGrpSpPr>
              <a:grpSpLocks/>
            </p:cNvGrpSpPr>
            <p:nvPr/>
          </p:nvGrpSpPr>
          <p:grpSpPr bwMode="auto">
            <a:xfrm>
              <a:off x="2889" y="957"/>
              <a:ext cx="348" cy="510"/>
              <a:chOff x="2784" y="3210"/>
              <a:chExt cx="523" cy="772"/>
            </a:xfrm>
          </p:grpSpPr>
          <p:sp>
            <p:nvSpPr>
              <p:cNvPr id="49" name="AutoShape 45"/>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50" name="AutoShape 46"/>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51" name="AutoShape 47"/>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52" name="Oval 48"/>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53" name="Text Box 52"/>
          <p:cNvSpPr txBox="1">
            <a:spLocks noChangeArrowheads="1"/>
          </p:cNvSpPr>
          <p:nvPr/>
        </p:nvSpPr>
        <p:spPr bwMode="auto">
          <a:xfrm>
            <a:off x="247650" y="35496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contact</a:t>
            </a:r>
          </a:p>
        </p:txBody>
      </p:sp>
      <p:sp>
        <p:nvSpPr>
          <p:cNvPr id="55" name="Text Box 54"/>
          <p:cNvSpPr txBox="1">
            <a:spLocks noChangeArrowheads="1"/>
          </p:cNvSpPr>
          <p:nvPr/>
        </p:nvSpPr>
        <p:spPr bwMode="auto">
          <a:xfrm>
            <a:off x="2522538" y="2341563"/>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dirty="0"/>
              <a:t>claim</a:t>
            </a:r>
          </a:p>
        </p:txBody>
      </p:sp>
      <p:sp>
        <p:nvSpPr>
          <p:cNvPr id="56" name="Line 69"/>
          <p:cNvSpPr>
            <a:spLocks noChangeShapeType="1"/>
          </p:cNvSpPr>
          <p:nvPr/>
        </p:nvSpPr>
        <p:spPr bwMode="auto">
          <a:xfrm>
            <a:off x="717550"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8" name="Line 71"/>
          <p:cNvSpPr>
            <a:spLocks noChangeShapeType="1"/>
          </p:cNvSpPr>
          <p:nvPr/>
        </p:nvSpPr>
        <p:spPr bwMode="auto">
          <a:xfrm>
            <a:off x="3115667"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6" name="Text Box 80"/>
          <p:cNvSpPr txBox="1">
            <a:spLocks noChangeArrowheads="1"/>
          </p:cNvSpPr>
          <p:nvPr/>
        </p:nvSpPr>
        <p:spPr bwMode="auto">
          <a:xfrm>
            <a:off x="2553361"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s</a:t>
            </a:r>
            <a:r>
              <a:rPr lang="en-US" sz="1800" b="1" dirty="0" smtClean="0"/>
              <a:t>ervice</a:t>
            </a:r>
            <a:endParaRPr lang="en-US" sz="1800" b="1" dirty="0"/>
          </a:p>
        </p:txBody>
      </p:sp>
      <p:sp>
        <p:nvSpPr>
          <p:cNvPr id="127" name="Text Box 141"/>
          <p:cNvSpPr txBox="1">
            <a:spLocks noChangeArrowheads="1"/>
          </p:cNvSpPr>
          <p:nvPr/>
        </p:nvSpPr>
        <p:spPr bwMode="auto">
          <a:xfrm>
            <a:off x="2767013" y="812800"/>
            <a:ext cx="13049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policy</a:t>
            </a:r>
            <a:br>
              <a:rPr lang="en-US" sz="1800" b="1"/>
            </a:br>
            <a:r>
              <a:rPr lang="en-US" sz="1800" b="1"/>
              <a:t>and</a:t>
            </a:r>
            <a:br>
              <a:rPr lang="en-US" sz="1800" b="1"/>
            </a:br>
            <a:r>
              <a:rPr lang="en-US" sz="1800" b="1"/>
              <a:t>coverages</a:t>
            </a:r>
          </a:p>
        </p:txBody>
      </p:sp>
      <p:grpSp>
        <p:nvGrpSpPr>
          <p:cNvPr id="128" name="Group 48"/>
          <p:cNvGrpSpPr>
            <a:grpSpLocks/>
          </p:cNvGrpSpPr>
          <p:nvPr/>
        </p:nvGrpSpPr>
        <p:grpSpPr bwMode="auto">
          <a:xfrm>
            <a:off x="346123" y="3807029"/>
            <a:ext cx="651326" cy="651327"/>
            <a:chOff x="1350" y="686"/>
            <a:chExt cx="1132" cy="1132"/>
          </a:xfrm>
        </p:grpSpPr>
        <p:sp>
          <p:nvSpPr>
            <p:cNvPr id="129" name="AutoShape 4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30" name="Picture 5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1" name="Group 53"/>
          <p:cNvGrpSpPr>
            <a:grpSpLocks/>
          </p:cNvGrpSpPr>
          <p:nvPr/>
        </p:nvGrpSpPr>
        <p:grpSpPr bwMode="auto">
          <a:xfrm>
            <a:off x="333569" y="4346247"/>
            <a:ext cx="805498" cy="730318"/>
            <a:chOff x="2780" y="1585"/>
            <a:chExt cx="668" cy="605"/>
          </a:xfrm>
        </p:grpSpPr>
        <p:sp>
          <p:nvSpPr>
            <p:cNvPr id="132" name="AutoShape 54"/>
            <p:cNvSpPr>
              <a:spLocks noChangeArrowheads="1"/>
            </p:cNvSpPr>
            <p:nvPr/>
          </p:nvSpPr>
          <p:spPr bwMode="auto">
            <a:xfrm>
              <a:off x="2780" y="1585"/>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grpSp>
          <p:nvGrpSpPr>
            <p:cNvPr id="133" name="Group 55"/>
            <p:cNvGrpSpPr>
              <a:grpSpLocks/>
            </p:cNvGrpSpPr>
            <p:nvPr/>
          </p:nvGrpSpPr>
          <p:grpSpPr bwMode="auto">
            <a:xfrm flipH="1">
              <a:off x="3089" y="1738"/>
              <a:ext cx="359" cy="452"/>
              <a:chOff x="4325" y="1984"/>
              <a:chExt cx="359" cy="452"/>
            </a:xfrm>
          </p:grpSpPr>
          <p:sp>
            <p:nvSpPr>
              <p:cNvPr id="134" name="Freeform 56"/>
              <p:cNvSpPr>
                <a:spLocks/>
              </p:cNvSpPr>
              <p:nvPr/>
            </p:nvSpPr>
            <p:spPr bwMode="auto">
              <a:xfrm>
                <a:off x="4325" y="1984"/>
                <a:ext cx="359" cy="452"/>
              </a:xfrm>
              <a:custGeom>
                <a:avLst/>
                <a:gdLst>
                  <a:gd name="T0" fmla="*/ 36 w 717"/>
                  <a:gd name="T1" fmla="*/ 37 h 906"/>
                  <a:gd name="T2" fmla="*/ 31 w 717"/>
                  <a:gd name="T3" fmla="*/ 41 h 906"/>
                  <a:gd name="T4" fmla="*/ 19 w 717"/>
                  <a:gd name="T5" fmla="*/ 25 h 906"/>
                  <a:gd name="T6" fmla="*/ 23 w 717"/>
                  <a:gd name="T7" fmla="*/ 22 h 906"/>
                  <a:gd name="T8" fmla="*/ 12 w 717"/>
                  <a:gd name="T9" fmla="*/ 8 h 906"/>
                  <a:gd name="T10" fmla="*/ 10 w 717"/>
                  <a:gd name="T11" fmla="*/ 10 h 906"/>
                  <a:gd name="T12" fmla="*/ 3 w 717"/>
                  <a:gd name="T13" fmla="*/ 0 h 906"/>
                  <a:gd name="T14" fmla="*/ 2 w 717"/>
                  <a:gd name="T15" fmla="*/ 0 h 906"/>
                  <a:gd name="T16" fmla="*/ 2 w 717"/>
                  <a:gd name="T17" fmla="*/ 0 h 906"/>
                  <a:gd name="T18" fmla="*/ 1 w 717"/>
                  <a:gd name="T19" fmla="*/ 0 h 906"/>
                  <a:gd name="T20" fmla="*/ 1 w 717"/>
                  <a:gd name="T21" fmla="*/ 0 h 906"/>
                  <a:gd name="T22" fmla="*/ 1 w 717"/>
                  <a:gd name="T23" fmla="*/ 0 h 906"/>
                  <a:gd name="T24" fmla="*/ 0 w 717"/>
                  <a:gd name="T25" fmla="*/ 0 h 906"/>
                  <a:gd name="T26" fmla="*/ 0 w 717"/>
                  <a:gd name="T27" fmla="*/ 1 h 906"/>
                  <a:gd name="T28" fmla="*/ 1 w 717"/>
                  <a:gd name="T29" fmla="*/ 1 h 906"/>
                  <a:gd name="T30" fmla="*/ 8 w 717"/>
                  <a:gd name="T31" fmla="*/ 11 h 906"/>
                  <a:gd name="T32" fmla="*/ 5 w 717"/>
                  <a:gd name="T33" fmla="*/ 13 h 906"/>
                  <a:gd name="T34" fmla="*/ 5 w 717"/>
                  <a:gd name="T35" fmla="*/ 14 h 906"/>
                  <a:gd name="T36" fmla="*/ 5 w 717"/>
                  <a:gd name="T37" fmla="*/ 14 h 906"/>
                  <a:gd name="T38" fmla="*/ 5 w 717"/>
                  <a:gd name="T39" fmla="*/ 15 h 906"/>
                  <a:gd name="T40" fmla="*/ 5 w 717"/>
                  <a:gd name="T41" fmla="*/ 16 h 906"/>
                  <a:gd name="T42" fmla="*/ 5 w 717"/>
                  <a:gd name="T43" fmla="*/ 18 h 906"/>
                  <a:gd name="T44" fmla="*/ 6 w 717"/>
                  <a:gd name="T45" fmla="*/ 20 h 906"/>
                  <a:gd name="T46" fmla="*/ 6 w 717"/>
                  <a:gd name="T47" fmla="*/ 23 h 906"/>
                  <a:gd name="T48" fmla="*/ 7 w 717"/>
                  <a:gd name="T49" fmla="*/ 26 h 906"/>
                  <a:gd name="T50" fmla="*/ 9 w 717"/>
                  <a:gd name="T51" fmla="*/ 29 h 906"/>
                  <a:gd name="T52" fmla="*/ 10 w 717"/>
                  <a:gd name="T53" fmla="*/ 32 h 906"/>
                  <a:gd name="T54" fmla="*/ 12 w 717"/>
                  <a:gd name="T55" fmla="*/ 35 h 906"/>
                  <a:gd name="T56" fmla="*/ 15 w 717"/>
                  <a:gd name="T57" fmla="*/ 39 h 906"/>
                  <a:gd name="T58" fmla="*/ 18 w 717"/>
                  <a:gd name="T59" fmla="*/ 42 h 906"/>
                  <a:gd name="T60" fmla="*/ 22 w 717"/>
                  <a:gd name="T61" fmla="*/ 46 h 906"/>
                  <a:gd name="T62" fmla="*/ 26 w 717"/>
                  <a:gd name="T63" fmla="*/ 49 h 906"/>
                  <a:gd name="T64" fmla="*/ 31 w 717"/>
                  <a:gd name="T65" fmla="*/ 53 h 906"/>
                  <a:gd name="T66" fmla="*/ 36 w 717"/>
                  <a:gd name="T67" fmla="*/ 56 h 906"/>
                  <a:gd name="T68" fmla="*/ 37 w 717"/>
                  <a:gd name="T69" fmla="*/ 56 h 906"/>
                  <a:gd name="T70" fmla="*/ 45 w 717"/>
                  <a:gd name="T71" fmla="*/ 50 h 906"/>
                  <a:gd name="T72" fmla="*/ 36 w 717"/>
                  <a:gd name="T73" fmla="*/ 37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Freeform 57"/>
              <p:cNvSpPr>
                <a:spLocks/>
              </p:cNvSpPr>
              <p:nvPr/>
            </p:nvSpPr>
            <p:spPr bwMode="auto">
              <a:xfrm>
                <a:off x="4378" y="2075"/>
                <a:ext cx="281" cy="341"/>
              </a:xfrm>
              <a:custGeom>
                <a:avLst/>
                <a:gdLst>
                  <a:gd name="T0" fmla="*/ 29 w 562"/>
                  <a:gd name="T1" fmla="*/ 43 h 682"/>
                  <a:gd name="T2" fmla="*/ 24 w 562"/>
                  <a:gd name="T3" fmla="*/ 40 h 682"/>
                  <a:gd name="T4" fmla="*/ 20 w 562"/>
                  <a:gd name="T5" fmla="*/ 37 h 682"/>
                  <a:gd name="T6" fmla="*/ 17 w 562"/>
                  <a:gd name="T7" fmla="*/ 34 h 682"/>
                  <a:gd name="T8" fmla="*/ 13 w 562"/>
                  <a:gd name="T9" fmla="*/ 31 h 682"/>
                  <a:gd name="T10" fmla="*/ 10 w 562"/>
                  <a:gd name="T11" fmla="*/ 27 h 682"/>
                  <a:gd name="T12" fmla="*/ 9 w 562"/>
                  <a:gd name="T13" fmla="*/ 24 h 682"/>
                  <a:gd name="T14" fmla="*/ 6 w 562"/>
                  <a:gd name="T15" fmla="*/ 21 h 682"/>
                  <a:gd name="T16" fmla="*/ 4 w 562"/>
                  <a:gd name="T17" fmla="*/ 20 h 682"/>
                  <a:gd name="T18" fmla="*/ 3 w 562"/>
                  <a:gd name="T19" fmla="*/ 17 h 682"/>
                  <a:gd name="T20" fmla="*/ 2 w 562"/>
                  <a:gd name="T21" fmla="*/ 13 h 682"/>
                  <a:gd name="T22" fmla="*/ 1 w 562"/>
                  <a:gd name="T23" fmla="*/ 11 h 682"/>
                  <a:gd name="T24" fmla="*/ 1 w 562"/>
                  <a:gd name="T25" fmla="*/ 10 h 682"/>
                  <a:gd name="T26" fmla="*/ 1 w 562"/>
                  <a:gd name="T27" fmla="*/ 7 h 682"/>
                  <a:gd name="T28" fmla="*/ 1 w 562"/>
                  <a:gd name="T29" fmla="*/ 5 h 682"/>
                  <a:gd name="T30" fmla="*/ 1 w 562"/>
                  <a:gd name="T31" fmla="*/ 5 h 682"/>
                  <a:gd name="T32" fmla="*/ 0 w 562"/>
                  <a:gd name="T33" fmla="*/ 3 h 682"/>
                  <a:gd name="T34" fmla="*/ 4 w 562"/>
                  <a:gd name="T35" fmla="*/ 0 h 682"/>
                  <a:gd name="T36" fmla="*/ 12 w 562"/>
                  <a:gd name="T37" fmla="*/ 11 h 682"/>
                  <a:gd name="T38" fmla="*/ 9 w 562"/>
                  <a:gd name="T39" fmla="*/ 13 h 682"/>
                  <a:gd name="T40" fmla="*/ 23 w 562"/>
                  <a:gd name="T41" fmla="*/ 34 h 682"/>
                  <a:gd name="T42" fmla="*/ 28 w 562"/>
                  <a:gd name="T43" fmla="*/ 29 h 682"/>
                  <a:gd name="T44" fmla="*/ 35 w 562"/>
                  <a:gd name="T45" fmla="*/ 39 h 682"/>
                  <a:gd name="T46" fmla="*/ 29 w 562"/>
                  <a:gd name="T47" fmla="*/ 43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D39E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36" name="Group 58"/>
          <p:cNvGrpSpPr>
            <a:grpSpLocks/>
          </p:cNvGrpSpPr>
          <p:nvPr/>
        </p:nvGrpSpPr>
        <p:grpSpPr bwMode="auto">
          <a:xfrm>
            <a:off x="239790" y="4869645"/>
            <a:ext cx="782501" cy="775661"/>
            <a:chOff x="2461" y="1618"/>
            <a:chExt cx="635" cy="629"/>
          </a:xfrm>
        </p:grpSpPr>
        <p:sp>
          <p:nvSpPr>
            <p:cNvPr id="137" name="AutoShape 59"/>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138" name="Freeform 60"/>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139" name="Group 61"/>
            <p:cNvGrpSpPr>
              <a:grpSpLocks/>
            </p:cNvGrpSpPr>
            <p:nvPr/>
          </p:nvGrpSpPr>
          <p:grpSpPr bwMode="auto">
            <a:xfrm>
              <a:off x="2461" y="1618"/>
              <a:ext cx="275" cy="318"/>
              <a:chOff x="2983" y="1384"/>
              <a:chExt cx="275" cy="318"/>
            </a:xfrm>
          </p:grpSpPr>
          <p:sp>
            <p:nvSpPr>
              <p:cNvPr id="140" name="Freeform 62"/>
              <p:cNvSpPr>
                <a:spLocks/>
              </p:cNvSpPr>
              <p:nvPr/>
            </p:nvSpPr>
            <p:spPr bwMode="auto">
              <a:xfrm>
                <a:off x="2983" y="1384"/>
                <a:ext cx="275" cy="318"/>
              </a:xfrm>
              <a:custGeom>
                <a:avLst/>
                <a:gdLst>
                  <a:gd name="T0" fmla="*/ 0 w 343"/>
                  <a:gd name="T1" fmla="*/ 82 h 396"/>
                  <a:gd name="T2" fmla="*/ 2 w 343"/>
                  <a:gd name="T3" fmla="*/ 99 h 396"/>
                  <a:gd name="T4" fmla="*/ 5 w 343"/>
                  <a:gd name="T5" fmla="*/ 114 h 396"/>
                  <a:gd name="T6" fmla="*/ 11 w 343"/>
                  <a:gd name="T7" fmla="*/ 128 h 396"/>
                  <a:gd name="T8" fmla="*/ 21 w 343"/>
                  <a:gd name="T9" fmla="*/ 141 h 396"/>
                  <a:gd name="T10" fmla="*/ 31 w 343"/>
                  <a:gd name="T11" fmla="*/ 151 h 396"/>
                  <a:gd name="T12" fmla="*/ 43 w 343"/>
                  <a:gd name="T13" fmla="*/ 158 h 396"/>
                  <a:gd name="T14" fmla="*/ 57 w 343"/>
                  <a:gd name="T15" fmla="*/ 163 h 396"/>
                  <a:gd name="T16" fmla="*/ 71 w 343"/>
                  <a:gd name="T17" fmla="*/ 165 h 396"/>
                  <a:gd name="T18" fmla="*/ 85 w 343"/>
                  <a:gd name="T19" fmla="*/ 163 h 396"/>
                  <a:gd name="T20" fmla="*/ 99 w 343"/>
                  <a:gd name="T21" fmla="*/ 158 h 396"/>
                  <a:gd name="T22" fmla="*/ 111 w 343"/>
                  <a:gd name="T23" fmla="*/ 151 h 396"/>
                  <a:gd name="T24" fmla="*/ 121 w 343"/>
                  <a:gd name="T25" fmla="*/ 141 h 396"/>
                  <a:gd name="T26" fmla="*/ 130 w 343"/>
                  <a:gd name="T27" fmla="*/ 128 h 396"/>
                  <a:gd name="T28" fmla="*/ 136 w 343"/>
                  <a:gd name="T29" fmla="*/ 114 h 396"/>
                  <a:gd name="T30" fmla="*/ 141 w 343"/>
                  <a:gd name="T31" fmla="*/ 99 h 396"/>
                  <a:gd name="T32" fmla="*/ 141 w 343"/>
                  <a:gd name="T33" fmla="*/ 82 h 396"/>
                  <a:gd name="T34" fmla="*/ 141 w 343"/>
                  <a:gd name="T35" fmla="*/ 66 h 396"/>
                  <a:gd name="T36" fmla="*/ 136 w 343"/>
                  <a:gd name="T37" fmla="*/ 50 h 396"/>
                  <a:gd name="T38" fmla="*/ 130 w 343"/>
                  <a:gd name="T39" fmla="*/ 36 h 396"/>
                  <a:gd name="T40" fmla="*/ 121 w 343"/>
                  <a:gd name="T41" fmla="*/ 25 h 396"/>
                  <a:gd name="T42" fmla="*/ 111 w 343"/>
                  <a:gd name="T43" fmla="*/ 14 h 396"/>
                  <a:gd name="T44" fmla="*/ 99 w 343"/>
                  <a:gd name="T45" fmla="*/ 6 h 396"/>
                  <a:gd name="T46" fmla="*/ 85 w 343"/>
                  <a:gd name="T47" fmla="*/ 2 h 396"/>
                  <a:gd name="T48" fmla="*/ 71 w 343"/>
                  <a:gd name="T49" fmla="*/ 0 h 396"/>
                  <a:gd name="T50" fmla="*/ 57 w 343"/>
                  <a:gd name="T51" fmla="*/ 2 h 396"/>
                  <a:gd name="T52" fmla="*/ 43 w 343"/>
                  <a:gd name="T53" fmla="*/ 6 h 396"/>
                  <a:gd name="T54" fmla="*/ 31 w 343"/>
                  <a:gd name="T55" fmla="*/ 14 h 396"/>
                  <a:gd name="T56" fmla="*/ 21 w 343"/>
                  <a:gd name="T57" fmla="*/ 25 h 396"/>
                  <a:gd name="T58" fmla="*/ 11 w 343"/>
                  <a:gd name="T59" fmla="*/ 36 h 396"/>
                  <a:gd name="T60" fmla="*/ 5 w 343"/>
                  <a:gd name="T61" fmla="*/ 50 h 396"/>
                  <a:gd name="T62" fmla="*/ 2 w 343"/>
                  <a:gd name="T63" fmla="*/ 66 h 396"/>
                  <a:gd name="T64" fmla="*/ 0 w 343"/>
                  <a:gd name="T65" fmla="*/ 8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 name="Freeform 63"/>
              <p:cNvSpPr>
                <a:spLocks/>
              </p:cNvSpPr>
              <p:nvPr/>
            </p:nvSpPr>
            <p:spPr bwMode="auto">
              <a:xfrm>
                <a:off x="2999" y="1400"/>
                <a:ext cx="243" cy="286"/>
              </a:xfrm>
              <a:custGeom>
                <a:avLst/>
                <a:gdLst>
                  <a:gd name="T0" fmla="*/ 0 w 303"/>
                  <a:gd name="T1" fmla="*/ 74 h 356"/>
                  <a:gd name="T2" fmla="*/ 2 w 303"/>
                  <a:gd name="T3" fmla="*/ 59 h 356"/>
                  <a:gd name="T4" fmla="*/ 5 w 303"/>
                  <a:gd name="T5" fmla="*/ 46 h 356"/>
                  <a:gd name="T6" fmla="*/ 11 w 303"/>
                  <a:gd name="T7" fmla="*/ 33 h 356"/>
                  <a:gd name="T8" fmla="*/ 18 w 303"/>
                  <a:gd name="T9" fmla="*/ 22 h 356"/>
                  <a:gd name="T10" fmla="*/ 27 w 303"/>
                  <a:gd name="T11" fmla="*/ 13 h 356"/>
                  <a:gd name="T12" fmla="*/ 38 w 303"/>
                  <a:gd name="T13" fmla="*/ 6 h 356"/>
                  <a:gd name="T14" fmla="*/ 51 w 303"/>
                  <a:gd name="T15" fmla="*/ 2 h 356"/>
                  <a:gd name="T16" fmla="*/ 63 w 303"/>
                  <a:gd name="T17" fmla="*/ 0 h 356"/>
                  <a:gd name="T18" fmla="*/ 75 w 303"/>
                  <a:gd name="T19" fmla="*/ 2 h 356"/>
                  <a:gd name="T20" fmla="*/ 87 w 303"/>
                  <a:gd name="T21" fmla="*/ 6 h 356"/>
                  <a:gd name="T22" fmla="*/ 98 w 303"/>
                  <a:gd name="T23" fmla="*/ 13 h 356"/>
                  <a:gd name="T24" fmla="*/ 107 w 303"/>
                  <a:gd name="T25" fmla="*/ 22 h 356"/>
                  <a:gd name="T26" fmla="*/ 114 w 303"/>
                  <a:gd name="T27" fmla="*/ 33 h 356"/>
                  <a:gd name="T28" fmla="*/ 120 w 303"/>
                  <a:gd name="T29" fmla="*/ 46 h 356"/>
                  <a:gd name="T30" fmla="*/ 124 w 303"/>
                  <a:gd name="T31" fmla="*/ 59 h 356"/>
                  <a:gd name="T32" fmla="*/ 125 w 303"/>
                  <a:gd name="T33" fmla="*/ 74 h 356"/>
                  <a:gd name="T34" fmla="*/ 124 w 303"/>
                  <a:gd name="T35" fmla="*/ 89 h 356"/>
                  <a:gd name="T36" fmla="*/ 120 w 303"/>
                  <a:gd name="T37" fmla="*/ 103 h 356"/>
                  <a:gd name="T38" fmla="*/ 114 w 303"/>
                  <a:gd name="T39" fmla="*/ 116 h 356"/>
                  <a:gd name="T40" fmla="*/ 107 w 303"/>
                  <a:gd name="T41" fmla="*/ 126 h 356"/>
                  <a:gd name="T42" fmla="*/ 98 w 303"/>
                  <a:gd name="T43" fmla="*/ 136 h 356"/>
                  <a:gd name="T44" fmla="*/ 87 w 303"/>
                  <a:gd name="T45" fmla="*/ 143 h 356"/>
                  <a:gd name="T46" fmla="*/ 75 w 303"/>
                  <a:gd name="T47" fmla="*/ 147 h 356"/>
                  <a:gd name="T48" fmla="*/ 63 w 303"/>
                  <a:gd name="T49" fmla="*/ 149 h 356"/>
                  <a:gd name="T50" fmla="*/ 51 w 303"/>
                  <a:gd name="T51" fmla="*/ 147 h 356"/>
                  <a:gd name="T52" fmla="*/ 38 w 303"/>
                  <a:gd name="T53" fmla="*/ 143 h 356"/>
                  <a:gd name="T54" fmla="*/ 27 w 303"/>
                  <a:gd name="T55" fmla="*/ 136 h 356"/>
                  <a:gd name="T56" fmla="*/ 18 w 303"/>
                  <a:gd name="T57" fmla="*/ 126 h 356"/>
                  <a:gd name="T58" fmla="*/ 11 w 303"/>
                  <a:gd name="T59" fmla="*/ 116 h 356"/>
                  <a:gd name="T60" fmla="*/ 5 w 303"/>
                  <a:gd name="T61" fmla="*/ 103 h 356"/>
                  <a:gd name="T62" fmla="*/ 2 w 303"/>
                  <a:gd name="T63" fmla="*/ 89 h 356"/>
                  <a:gd name="T64" fmla="*/ 0 w 303"/>
                  <a:gd name="T65" fmla="*/ 74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 name="Freeform 64"/>
              <p:cNvSpPr>
                <a:spLocks/>
              </p:cNvSpPr>
              <p:nvPr/>
            </p:nvSpPr>
            <p:spPr bwMode="auto">
              <a:xfrm>
                <a:off x="3127" y="1444"/>
                <a:ext cx="77" cy="167"/>
              </a:xfrm>
              <a:custGeom>
                <a:avLst/>
                <a:gdLst>
                  <a:gd name="T0" fmla="*/ 0 w 95"/>
                  <a:gd name="T1" fmla="*/ 8 h 208"/>
                  <a:gd name="T2" fmla="*/ 2 w 95"/>
                  <a:gd name="T3" fmla="*/ 8 h 208"/>
                  <a:gd name="T4" fmla="*/ 3 w 95"/>
                  <a:gd name="T5" fmla="*/ 9 h 208"/>
                  <a:gd name="T6" fmla="*/ 7 w 95"/>
                  <a:gd name="T7" fmla="*/ 10 h 208"/>
                  <a:gd name="T8" fmla="*/ 11 w 95"/>
                  <a:gd name="T9" fmla="*/ 11 h 208"/>
                  <a:gd name="T10" fmla="*/ 15 w 95"/>
                  <a:gd name="T11" fmla="*/ 14 h 208"/>
                  <a:gd name="T12" fmla="*/ 20 w 95"/>
                  <a:gd name="T13" fmla="*/ 18 h 208"/>
                  <a:gd name="T14" fmla="*/ 24 w 95"/>
                  <a:gd name="T15" fmla="*/ 21 h 208"/>
                  <a:gd name="T16" fmla="*/ 28 w 95"/>
                  <a:gd name="T17" fmla="*/ 26 h 208"/>
                  <a:gd name="T18" fmla="*/ 32 w 95"/>
                  <a:gd name="T19" fmla="*/ 38 h 208"/>
                  <a:gd name="T20" fmla="*/ 32 w 95"/>
                  <a:gd name="T21" fmla="*/ 51 h 208"/>
                  <a:gd name="T22" fmla="*/ 28 w 95"/>
                  <a:gd name="T23" fmla="*/ 67 h 208"/>
                  <a:gd name="T24" fmla="*/ 20 w 95"/>
                  <a:gd name="T25" fmla="*/ 83 h 208"/>
                  <a:gd name="T26" fmla="*/ 28 w 95"/>
                  <a:gd name="T27" fmla="*/ 87 h 208"/>
                  <a:gd name="T28" fmla="*/ 36 w 95"/>
                  <a:gd name="T29" fmla="*/ 67 h 208"/>
                  <a:gd name="T30" fmla="*/ 41 w 95"/>
                  <a:gd name="T31" fmla="*/ 51 h 208"/>
                  <a:gd name="T32" fmla="*/ 40 w 95"/>
                  <a:gd name="T33" fmla="*/ 35 h 208"/>
                  <a:gd name="T34" fmla="*/ 36 w 95"/>
                  <a:gd name="T35" fmla="*/ 23 h 208"/>
                  <a:gd name="T36" fmla="*/ 32 w 95"/>
                  <a:gd name="T37" fmla="*/ 17 h 208"/>
                  <a:gd name="T38" fmla="*/ 26 w 95"/>
                  <a:gd name="T39" fmla="*/ 11 h 208"/>
                  <a:gd name="T40" fmla="*/ 21 w 95"/>
                  <a:gd name="T41" fmla="*/ 7 h 208"/>
                  <a:gd name="T42" fmla="*/ 15 w 95"/>
                  <a:gd name="T43" fmla="*/ 4 h 208"/>
                  <a:gd name="T44" fmla="*/ 10 w 95"/>
                  <a:gd name="T45" fmla="*/ 2 h 208"/>
                  <a:gd name="T46" fmla="*/ 6 w 95"/>
                  <a:gd name="T47" fmla="*/ 2 h 208"/>
                  <a:gd name="T48" fmla="*/ 3 w 95"/>
                  <a:gd name="T49" fmla="*/ 0 h 208"/>
                  <a:gd name="T50" fmla="*/ 2 w 95"/>
                  <a:gd name="T51" fmla="*/ 0 h 208"/>
                  <a:gd name="T52" fmla="*/ 0 w 95"/>
                  <a:gd name="T53" fmla="*/ 8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 name="Freeform 65"/>
              <p:cNvSpPr>
                <a:spLocks/>
              </p:cNvSpPr>
              <p:nvPr/>
            </p:nvSpPr>
            <p:spPr bwMode="auto">
              <a:xfrm>
                <a:off x="3074" y="1506"/>
                <a:ext cx="72" cy="95"/>
              </a:xfrm>
              <a:custGeom>
                <a:avLst/>
                <a:gdLst>
                  <a:gd name="T0" fmla="*/ 0 w 90"/>
                  <a:gd name="T1" fmla="*/ 25 h 118"/>
                  <a:gd name="T2" fmla="*/ 2 w 90"/>
                  <a:gd name="T3" fmla="*/ 30 h 118"/>
                  <a:gd name="T4" fmla="*/ 2 w 90"/>
                  <a:gd name="T5" fmla="*/ 35 h 118"/>
                  <a:gd name="T6" fmla="*/ 3 w 90"/>
                  <a:gd name="T7" fmla="*/ 39 h 118"/>
                  <a:gd name="T8" fmla="*/ 5 w 90"/>
                  <a:gd name="T9" fmla="*/ 42 h 118"/>
                  <a:gd name="T10" fmla="*/ 9 w 90"/>
                  <a:gd name="T11" fmla="*/ 45 h 118"/>
                  <a:gd name="T12" fmla="*/ 11 w 90"/>
                  <a:gd name="T13" fmla="*/ 48 h 118"/>
                  <a:gd name="T14" fmla="*/ 15 w 90"/>
                  <a:gd name="T15" fmla="*/ 49 h 118"/>
                  <a:gd name="T16" fmla="*/ 18 w 90"/>
                  <a:gd name="T17" fmla="*/ 49 h 118"/>
                  <a:gd name="T18" fmla="*/ 22 w 90"/>
                  <a:gd name="T19" fmla="*/ 49 h 118"/>
                  <a:gd name="T20" fmla="*/ 26 w 90"/>
                  <a:gd name="T21" fmla="*/ 48 h 118"/>
                  <a:gd name="T22" fmla="*/ 29 w 90"/>
                  <a:gd name="T23" fmla="*/ 45 h 118"/>
                  <a:gd name="T24" fmla="*/ 32 w 90"/>
                  <a:gd name="T25" fmla="*/ 42 h 118"/>
                  <a:gd name="T26" fmla="*/ 34 w 90"/>
                  <a:gd name="T27" fmla="*/ 39 h 118"/>
                  <a:gd name="T28" fmla="*/ 36 w 90"/>
                  <a:gd name="T29" fmla="*/ 35 h 118"/>
                  <a:gd name="T30" fmla="*/ 37 w 90"/>
                  <a:gd name="T31" fmla="*/ 30 h 118"/>
                  <a:gd name="T32" fmla="*/ 37 w 90"/>
                  <a:gd name="T33" fmla="*/ 25 h 118"/>
                  <a:gd name="T34" fmla="*/ 37 w 90"/>
                  <a:gd name="T35" fmla="*/ 20 h 118"/>
                  <a:gd name="T36" fmla="*/ 36 w 90"/>
                  <a:gd name="T37" fmla="*/ 15 h 118"/>
                  <a:gd name="T38" fmla="*/ 34 w 90"/>
                  <a:gd name="T39" fmla="*/ 11 h 118"/>
                  <a:gd name="T40" fmla="*/ 32 w 90"/>
                  <a:gd name="T41" fmla="*/ 7 h 118"/>
                  <a:gd name="T42" fmla="*/ 29 w 90"/>
                  <a:gd name="T43" fmla="*/ 4 h 118"/>
                  <a:gd name="T44" fmla="*/ 26 w 90"/>
                  <a:gd name="T45" fmla="*/ 2 h 118"/>
                  <a:gd name="T46" fmla="*/ 22 w 90"/>
                  <a:gd name="T47" fmla="*/ 2 h 118"/>
                  <a:gd name="T48" fmla="*/ 18 w 90"/>
                  <a:gd name="T49" fmla="*/ 0 h 118"/>
                  <a:gd name="T50" fmla="*/ 15 w 90"/>
                  <a:gd name="T51" fmla="*/ 2 h 118"/>
                  <a:gd name="T52" fmla="*/ 11 w 90"/>
                  <a:gd name="T53" fmla="*/ 2 h 118"/>
                  <a:gd name="T54" fmla="*/ 9 w 90"/>
                  <a:gd name="T55" fmla="*/ 4 h 118"/>
                  <a:gd name="T56" fmla="*/ 5 w 90"/>
                  <a:gd name="T57" fmla="*/ 7 h 118"/>
                  <a:gd name="T58" fmla="*/ 3 w 90"/>
                  <a:gd name="T59" fmla="*/ 11 h 118"/>
                  <a:gd name="T60" fmla="*/ 2 w 90"/>
                  <a:gd name="T61" fmla="*/ 15 h 118"/>
                  <a:gd name="T62" fmla="*/ 2 w 90"/>
                  <a:gd name="T63" fmla="*/ 20 h 118"/>
                  <a:gd name="T64" fmla="*/ 0 w 90"/>
                  <a:gd name="T65" fmla="*/ 25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 name="Freeform 66"/>
              <p:cNvSpPr>
                <a:spLocks/>
              </p:cNvSpPr>
              <p:nvPr/>
            </p:nvSpPr>
            <p:spPr bwMode="auto">
              <a:xfrm>
                <a:off x="3082" y="1514"/>
                <a:ext cx="56" cy="79"/>
              </a:xfrm>
              <a:custGeom>
                <a:avLst/>
                <a:gdLst>
                  <a:gd name="T0" fmla="*/ 0 w 70"/>
                  <a:gd name="T1" fmla="*/ 21 h 98"/>
                  <a:gd name="T2" fmla="*/ 2 w 70"/>
                  <a:gd name="T3" fmla="*/ 13 h 98"/>
                  <a:gd name="T4" fmla="*/ 5 w 70"/>
                  <a:gd name="T5" fmla="*/ 6 h 98"/>
                  <a:gd name="T6" fmla="*/ 9 w 70"/>
                  <a:gd name="T7" fmla="*/ 2 h 98"/>
                  <a:gd name="T8" fmla="*/ 14 w 70"/>
                  <a:gd name="T9" fmla="*/ 0 h 98"/>
                  <a:gd name="T10" fmla="*/ 19 w 70"/>
                  <a:gd name="T11" fmla="*/ 2 h 98"/>
                  <a:gd name="T12" fmla="*/ 24 w 70"/>
                  <a:gd name="T13" fmla="*/ 6 h 98"/>
                  <a:gd name="T14" fmla="*/ 27 w 70"/>
                  <a:gd name="T15" fmla="*/ 13 h 98"/>
                  <a:gd name="T16" fmla="*/ 29 w 70"/>
                  <a:gd name="T17" fmla="*/ 21 h 98"/>
                  <a:gd name="T18" fmla="*/ 27 w 70"/>
                  <a:gd name="T19" fmla="*/ 29 h 98"/>
                  <a:gd name="T20" fmla="*/ 24 w 70"/>
                  <a:gd name="T21" fmla="*/ 35 h 98"/>
                  <a:gd name="T22" fmla="*/ 19 w 70"/>
                  <a:gd name="T23" fmla="*/ 39 h 98"/>
                  <a:gd name="T24" fmla="*/ 14 w 70"/>
                  <a:gd name="T25" fmla="*/ 42 h 98"/>
                  <a:gd name="T26" fmla="*/ 9 w 70"/>
                  <a:gd name="T27" fmla="*/ 39 h 98"/>
                  <a:gd name="T28" fmla="*/ 5 w 70"/>
                  <a:gd name="T29" fmla="*/ 35 h 98"/>
                  <a:gd name="T30" fmla="*/ 2 w 70"/>
                  <a:gd name="T31" fmla="*/ 29 h 98"/>
                  <a:gd name="T32" fmla="*/ 0 w 70"/>
                  <a:gd name="T33" fmla="*/ 21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45" name="Group 144"/>
          <p:cNvGrpSpPr/>
          <p:nvPr/>
        </p:nvGrpSpPr>
        <p:grpSpPr>
          <a:xfrm>
            <a:off x="314349" y="5604315"/>
            <a:ext cx="927168" cy="676638"/>
            <a:chOff x="346122" y="5885642"/>
            <a:chExt cx="1049373" cy="765822"/>
          </a:xfrm>
        </p:grpSpPr>
        <p:grpSp>
          <p:nvGrpSpPr>
            <p:cNvPr id="146" name="Group 18"/>
            <p:cNvGrpSpPr>
              <a:grpSpLocks/>
            </p:cNvGrpSpPr>
            <p:nvPr/>
          </p:nvGrpSpPr>
          <p:grpSpPr bwMode="auto">
            <a:xfrm>
              <a:off x="346122" y="5885642"/>
              <a:ext cx="859923" cy="571787"/>
              <a:chOff x="2496" y="1641"/>
              <a:chExt cx="767" cy="510"/>
            </a:xfrm>
          </p:grpSpPr>
          <p:sp>
            <p:nvSpPr>
              <p:cNvPr id="166" name="AutoShape 19"/>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167" name="Rectangle 20"/>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68" name="Rectangle 21"/>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69" name="Rectangle 22"/>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grpSp>
          <p:nvGrpSpPr>
            <p:cNvPr id="147" name="Group 29"/>
            <p:cNvGrpSpPr>
              <a:grpSpLocks/>
            </p:cNvGrpSpPr>
            <p:nvPr/>
          </p:nvGrpSpPr>
          <p:grpSpPr bwMode="auto">
            <a:xfrm>
              <a:off x="582661" y="6151431"/>
              <a:ext cx="812834" cy="500033"/>
              <a:chOff x="2943" y="3239"/>
              <a:chExt cx="725" cy="446"/>
            </a:xfrm>
          </p:grpSpPr>
          <p:sp>
            <p:nvSpPr>
              <p:cNvPr id="148" name="Freeform 30"/>
              <p:cNvSpPr>
                <a:spLocks/>
              </p:cNvSpPr>
              <p:nvPr/>
            </p:nvSpPr>
            <p:spPr bwMode="auto">
              <a:xfrm>
                <a:off x="3485" y="3548"/>
                <a:ext cx="87" cy="137"/>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 name="Freeform 31"/>
              <p:cNvSpPr>
                <a:spLocks/>
              </p:cNvSpPr>
              <p:nvPr/>
            </p:nvSpPr>
            <p:spPr bwMode="auto">
              <a:xfrm>
                <a:off x="3357" y="3450"/>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0" name="Freeform 32"/>
              <p:cNvSpPr>
                <a:spLocks/>
              </p:cNvSpPr>
              <p:nvPr/>
            </p:nvSpPr>
            <p:spPr bwMode="auto">
              <a:xfrm>
                <a:off x="2943" y="3288"/>
                <a:ext cx="725" cy="336"/>
              </a:xfrm>
              <a:custGeom>
                <a:avLst/>
                <a:gdLst>
                  <a:gd name="T0" fmla="*/ 1 w 1140"/>
                  <a:gd name="T1" fmla="*/ 1 h 526"/>
                  <a:gd name="T2" fmla="*/ 1 w 1140"/>
                  <a:gd name="T3" fmla="*/ 1 h 526"/>
                  <a:gd name="T4" fmla="*/ 0 w 1140"/>
                  <a:gd name="T5" fmla="*/ 1 h 526"/>
                  <a:gd name="T6" fmla="*/ 1 w 1140"/>
                  <a:gd name="T7" fmla="*/ 1 h 526"/>
                  <a:gd name="T8" fmla="*/ 1 w 1140"/>
                  <a:gd name="T9" fmla="*/ 1 h 526"/>
                  <a:gd name="T10" fmla="*/ 1 w 1140"/>
                  <a:gd name="T11" fmla="*/ 1 h 526"/>
                  <a:gd name="T12" fmla="*/ 1 w 1140"/>
                  <a:gd name="T13" fmla="*/ 1 h 526"/>
                  <a:gd name="T14" fmla="*/ 1 w 1140"/>
                  <a:gd name="T15" fmla="*/ 1 h 526"/>
                  <a:gd name="T16" fmla="*/ 1 w 1140"/>
                  <a:gd name="T17" fmla="*/ 1 h 526"/>
                  <a:gd name="T18" fmla="*/ 1 w 1140"/>
                  <a:gd name="T19" fmla="*/ 1 h 526"/>
                  <a:gd name="T20" fmla="*/ 1 w 1140"/>
                  <a:gd name="T21" fmla="*/ 1 h 526"/>
                  <a:gd name="T22" fmla="*/ 1 w 1140"/>
                  <a:gd name="T23" fmla="*/ 1 h 526"/>
                  <a:gd name="T24" fmla="*/ 1 w 1140"/>
                  <a:gd name="T25" fmla="*/ 1 h 526"/>
                  <a:gd name="T26" fmla="*/ 1 w 1140"/>
                  <a:gd name="T27" fmla="*/ 0 h 526"/>
                  <a:gd name="T28" fmla="*/ 1 w 1140"/>
                  <a:gd name="T29" fmla="*/ 0 h 526"/>
                  <a:gd name="T30" fmla="*/ 1 w 1140"/>
                  <a:gd name="T31" fmla="*/ 1 h 526"/>
                  <a:gd name="T32" fmla="*/ 1 w 1140"/>
                  <a:gd name="T33" fmla="*/ 1 h 526"/>
                  <a:gd name="T34" fmla="*/ 1 w 1140"/>
                  <a:gd name="T35" fmla="*/ 1 h 526"/>
                  <a:gd name="T36" fmla="*/ 2 w 1140"/>
                  <a:gd name="T37" fmla="*/ 1 h 526"/>
                  <a:gd name="T38" fmla="*/ 2 w 1140"/>
                  <a:gd name="T39" fmla="*/ 1 h 526"/>
                  <a:gd name="T40" fmla="*/ 2 w 1140"/>
                  <a:gd name="T41" fmla="*/ 1 h 526"/>
                  <a:gd name="T42" fmla="*/ 2 w 1140"/>
                  <a:gd name="T43" fmla="*/ 1 h 526"/>
                  <a:gd name="T44" fmla="*/ 2 w 1140"/>
                  <a:gd name="T45" fmla="*/ 1 h 526"/>
                  <a:gd name="T46" fmla="*/ 2 w 1140"/>
                  <a:gd name="T47" fmla="*/ 1 h 526"/>
                  <a:gd name="T48" fmla="*/ 2 w 1140"/>
                  <a:gd name="T49" fmla="*/ 1 h 526"/>
                  <a:gd name="T50" fmla="*/ 2 w 1140"/>
                  <a:gd name="T51" fmla="*/ 1 h 526"/>
                  <a:gd name="T52" fmla="*/ 2 w 1140"/>
                  <a:gd name="T53" fmla="*/ 1 h 526"/>
                  <a:gd name="T54" fmla="*/ 2 w 1140"/>
                  <a:gd name="T55" fmla="*/ 1 h 526"/>
                  <a:gd name="T56" fmla="*/ 2 w 1140"/>
                  <a:gd name="T57" fmla="*/ 1 h 526"/>
                  <a:gd name="T58" fmla="*/ 2 w 1140"/>
                  <a:gd name="T59" fmla="*/ 1 h 526"/>
                  <a:gd name="T60" fmla="*/ 2 w 1140"/>
                  <a:gd name="T61" fmla="*/ 1 h 526"/>
                  <a:gd name="T62" fmla="*/ 2 w 1140"/>
                  <a:gd name="T63" fmla="*/ 1 h 526"/>
                  <a:gd name="T64" fmla="*/ 2 w 1140"/>
                  <a:gd name="T65" fmla="*/ 1 h 526"/>
                  <a:gd name="T66" fmla="*/ 2 w 1140"/>
                  <a:gd name="T67" fmla="*/ 1 h 526"/>
                  <a:gd name="T68" fmla="*/ 2 w 1140"/>
                  <a:gd name="T69" fmla="*/ 1 h 526"/>
                  <a:gd name="T70" fmla="*/ 2 w 1140"/>
                  <a:gd name="T71" fmla="*/ 1 h 526"/>
                  <a:gd name="T72" fmla="*/ 2 w 1140"/>
                  <a:gd name="T73" fmla="*/ 1 h 526"/>
                  <a:gd name="T74" fmla="*/ 2 w 1140"/>
                  <a:gd name="T75" fmla="*/ 1 h 526"/>
                  <a:gd name="T76" fmla="*/ 2 w 1140"/>
                  <a:gd name="T77" fmla="*/ 1 h 526"/>
                  <a:gd name="T78" fmla="*/ 2 w 1140"/>
                  <a:gd name="T79" fmla="*/ 1 h 526"/>
                  <a:gd name="T80" fmla="*/ 2 w 1140"/>
                  <a:gd name="T81" fmla="*/ 1 h 526"/>
                  <a:gd name="T82" fmla="*/ 1 w 1140"/>
                  <a:gd name="T83" fmla="*/ 1 h 526"/>
                  <a:gd name="T84" fmla="*/ 1 w 1140"/>
                  <a:gd name="T85" fmla="*/ 1 h 526"/>
                  <a:gd name="T86" fmla="*/ 1 w 1140"/>
                  <a:gd name="T87" fmla="*/ 1 h 526"/>
                  <a:gd name="T88" fmla="*/ 1 w 1140"/>
                  <a:gd name="T89" fmla="*/ 1 h 526"/>
                  <a:gd name="T90" fmla="*/ 1 w 1140"/>
                  <a:gd name="T91" fmla="*/ 1 h 526"/>
                  <a:gd name="T92" fmla="*/ 1 w 1140"/>
                  <a:gd name="T93" fmla="*/ 1 h 526"/>
                  <a:gd name="T94" fmla="*/ 1 w 1140"/>
                  <a:gd name="T95" fmla="*/ 1 h 526"/>
                  <a:gd name="T96" fmla="*/ 1 w 1140"/>
                  <a:gd name="T97" fmla="*/ 1 h 526"/>
                  <a:gd name="T98" fmla="*/ 1 w 1140"/>
                  <a:gd name="T99" fmla="*/ 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51" name="Freeform 33"/>
              <p:cNvSpPr>
                <a:spLocks/>
              </p:cNvSpPr>
              <p:nvPr/>
            </p:nvSpPr>
            <p:spPr bwMode="auto">
              <a:xfrm>
                <a:off x="3113" y="3325"/>
                <a:ext cx="121" cy="130"/>
              </a:xfrm>
              <a:custGeom>
                <a:avLst/>
                <a:gdLst>
                  <a:gd name="T0" fmla="*/ 0 w 189"/>
                  <a:gd name="T1" fmla="*/ 1 h 204"/>
                  <a:gd name="T2" fmla="*/ 1 w 189"/>
                  <a:gd name="T3" fmla="*/ 1 h 204"/>
                  <a:gd name="T4" fmla="*/ 1 w 189"/>
                  <a:gd name="T5" fmla="*/ 1 h 204"/>
                  <a:gd name="T6" fmla="*/ 1 w 189"/>
                  <a:gd name="T7" fmla="*/ 1 h 204"/>
                  <a:gd name="T8" fmla="*/ 1 w 189"/>
                  <a:gd name="T9" fmla="*/ 1 h 204"/>
                  <a:gd name="T10" fmla="*/ 1 w 189"/>
                  <a:gd name="T11" fmla="*/ 1 h 204"/>
                  <a:gd name="T12" fmla="*/ 1 w 189"/>
                  <a:gd name="T13" fmla="*/ 0 h 204"/>
                  <a:gd name="T14" fmla="*/ 1 w 189"/>
                  <a:gd name="T15" fmla="*/ 1 h 204"/>
                  <a:gd name="T16" fmla="*/ 0 w 189"/>
                  <a:gd name="T17" fmla="*/ 1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52" name="Freeform 34"/>
              <p:cNvSpPr>
                <a:spLocks/>
              </p:cNvSpPr>
              <p:nvPr/>
            </p:nvSpPr>
            <p:spPr bwMode="auto">
              <a:xfrm>
                <a:off x="3255" y="3322"/>
                <a:ext cx="160" cy="135"/>
              </a:xfrm>
              <a:custGeom>
                <a:avLst/>
                <a:gdLst>
                  <a:gd name="T0" fmla="*/ 1 w 252"/>
                  <a:gd name="T1" fmla="*/ 1 h 213"/>
                  <a:gd name="T2" fmla="*/ 0 w 252"/>
                  <a:gd name="T3" fmla="*/ 0 h 213"/>
                  <a:gd name="T4" fmla="*/ 1 w 252"/>
                  <a:gd name="T5" fmla="*/ 0 h 213"/>
                  <a:gd name="T6" fmla="*/ 1 w 252"/>
                  <a:gd name="T7" fmla="*/ 1 h 213"/>
                  <a:gd name="T8" fmla="*/ 1 w 252"/>
                  <a:gd name="T9" fmla="*/ 1 h 213"/>
                  <a:gd name="T10" fmla="*/ 1 w 252"/>
                  <a:gd name="T11" fmla="*/ 1 h 213"/>
                  <a:gd name="T12" fmla="*/ 1 w 252"/>
                  <a:gd name="T13" fmla="*/ 1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53" name="Freeform 35"/>
              <p:cNvSpPr>
                <a:spLocks/>
              </p:cNvSpPr>
              <p:nvPr/>
            </p:nvSpPr>
            <p:spPr bwMode="auto">
              <a:xfrm>
                <a:off x="3360" y="3383"/>
                <a:ext cx="45" cy="63"/>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 name="Freeform 36"/>
              <p:cNvSpPr>
                <a:spLocks/>
              </p:cNvSpPr>
              <p:nvPr/>
            </p:nvSpPr>
            <p:spPr bwMode="auto">
              <a:xfrm>
                <a:off x="3362" y="343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 name="Freeform 37"/>
              <p:cNvSpPr>
                <a:spLocks/>
              </p:cNvSpPr>
              <p:nvPr/>
            </p:nvSpPr>
            <p:spPr bwMode="auto">
              <a:xfrm>
                <a:off x="3367" y="3401"/>
                <a:ext cx="33" cy="23"/>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 name="Freeform 38"/>
              <p:cNvSpPr>
                <a:spLocks/>
              </p:cNvSpPr>
              <p:nvPr/>
            </p:nvSpPr>
            <p:spPr bwMode="auto">
              <a:xfrm>
                <a:off x="3245" y="3415"/>
                <a:ext cx="195" cy="185"/>
              </a:xfrm>
              <a:custGeom>
                <a:avLst/>
                <a:gdLst>
                  <a:gd name="T0" fmla="*/ 0 w 306"/>
                  <a:gd name="T1" fmla="*/ 1 h 290"/>
                  <a:gd name="T2" fmla="*/ 1 w 306"/>
                  <a:gd name="T3" fmla="*/ 1 h 290"/>
                  <a:gd name="T4" fmla="*/ 1 w 306"/>
                  <a:gd name="T5" fmla="*/ 1 h 290"/>
                  <a:gd name="T6" fmla="*/ 1 w 306"/>
                  <a:gd name="T7" fmla="*/ 1 h 290"/>
                  <a:gd name="T8" fmla="*/ 1 w 306"/>
                  <a:gd name="T9" fmla="*/ 1 h 290"/>
                  <a:gd name="T10" fmla="*/ 1 w 306"/>
                  <a:gd name="T11" fmla="*/ 1 h 290"/>
                  <a:gd name="T12" fmla="*/ 1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7" name="Freeform 39"/>
              <p:cNvSpPr>
                <a:spLocks/>
              </p:cNvSpPr>
              <p:nvPr/>
            </p:nvSpPr>
            <p:spPr bwMode="auto">
              <a:xfrm rot="1661969">
                <a:off x="3494" y="3239"/>
                <a:ext cx="130" cy="102"/>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158" name="Line 40"/>
              <p:cNvSpPr>
                <a:spLocks noChangeShapeType="1"/>
              </p:cNvSpPr>
              <p:nvPr/>
            </p:nvSpPr>
            <p:spPr bwMode="auto">
              <a:xfrm flipH="1" flipV="1">
                <a:off x="3544" y="3332"/>
                <a:ext cx="5" cy="7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9" name="Line 41"/>
              <p:cNvSpPr>
                <a:spLocks noChangeShapeType="1"/>
              </p:cNvSpPr>
              <p:nvPr/>
            </p:nvSpPr>
            <p:spPr bwMode="auto">
              <a:xfrm flipV="1">
                <a:off x="3565" y="3332"/>
                <a:ext cx="22" cy="7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0" name="Oval 42"/>
              <p:cNvSpPr>
                <a:spLocks noChangeArrowheads="1"/>
              </p:cNvSpPr>
              <p:nvPr/>
            </p:nvSpPr>
            <p:spPr bwMode="auto">
              <a:xfrm>
                <a:off x="3034" y="3568"/>
                <a:ext cx="103" cy="101"/>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61" name="Freeform 43"/>
              <p:cNvSpPr>
                <a:spLocks/>
              </p:cNvSpPr>
              <p:nvPr/>
            </p:nvSpPr>
            <p:spPr bwMode="auto">
              <a:xfrm>
                <a:off x="3022" y="3556"/>
                <a:ext cx="126" cy="126"/>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 name="Freeform 44"/>
              <p:cNvSpPr>
                <a:spLocks/>
              </p:cNvSpPr>
              <p:nvPr/>
            </p:nvSpPr>
            <p:spPr bwMode="auto">
              <a:xfrm>
                <a:off x="3049" y="3661"/>
                <a:ext cx="24"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 name="Oval 45"/>
              <p:cNvSpPr>
                <a:spLocks noChangeArrowheads="1"/>
              </p:cNvSpPr>
              <p:nvPr/>
            </p:nvSpPr>
            <p:spPr bwMode="auto">
              <a:xfrm>
                <a:off x="3492" y="3528"/>
                <a:ext cx="80" cy="138"/>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64" name="Freeform 46"/>
              <p:cNvSpPr>
                <a:spLocks/>
              </p:cNvSpPr>
              <p:nvPr/>
            </p:nvSpPr>
            <p:spPr bwMode="auto">
              <a:xfrm>
                <a:off x="3484" y="3518"/>
                <a:ext cx="99" cy="158"/>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 name="Freeform 47"/>
              <p:cNvSpPr>
                <a:spLocks/>
              </p:cNvSpPr>
              <p:nvPr/>
            </p:nvSpPr>
            <p:spPr bwMode="auto">
              <a:xfrm>
                <a:off x="3499" y="3646"/>
                <a:ext cx="21"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70" name="Line 70"/>
          <p:cNvSpPr>
            <a:spLocks noChangeShapeType="1"/>
          </p:cNvSpPr>
          <p:nvPr/>
        </p:nvSpPr>
        <p:spPr bwMode="auto">
          <a:xfrm flipH="1" flipV="1">
            <a:off x="2499095" y="4362591"/>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177" name="Group 2"/>
          <p:cNvGrpSpPr>
            <a:grpSpLocks/>
          </p:cNvGrpSpPr>
          <p:nvPr/>
        </p:nvGrpSpPr>
        <p:grpSpPr bwMode="auto">
          <a:xfrm>
            <a:off x="1308100" y="4756150"/>
            <a:ext cx="1216025" cy="833438"/>
            <a:chOff x="3182" y="2642"/>
            <a:chExt cx="1186" cy="813"/>
          </a:xfrm>
        </p:grpSpPr>
        <p:grpSp>
          <p:nvGrpSpPr>
            <p:cNvPr id="178" name="Group 3"/>
            <p:cNvGrpSpPr>
              <a:grpSpLocks/>
            </p:cNvGrpSpPr>
            <p:nvPr/>
          </p:nvGrpSpPr>
          <p:grpSpPr bwMode="auto">
            <a:xfrm>
              <a:off x="3182" y="2642"/>
              <a:ext cx="1186" cy="813"/>
              <a:chOff x="1732" y="3507"/>
              <a:chExt cx="1186" cy="813"/>
            </a:xfrm>
          </p:grpSpPr>
          <p:sp>
            <p:nvSpPr>
              <p:cNvPr id="190" name="AutoShape 4"/>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91" name="AutoShape 5"/>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179" name="Group 6"/>
            <p:cNvGrpSpPr>
              <a:grpSpLocks/>
            </p:cNvGrpSpPr>
            <p:nvPr/>
          </p:nvGrpSpPr>
          <p:grpSpPr bwMode="auto">
            <a:xfrm>
              <a:off x="3309" y="2668"/>
              <a:ext cx="876" cy="739"/>
              <a:chOff x="3309" y="2668"/>
              <a:chExt cx="876" cy="739"/>
            </a:xfrm>
          </p:grpSpPr>
          <p:sp>
            <p:nvSpPr>
              <p:cNvPr id="180" name="Freeform 7"/>
              <p:cNvSpPr>
                <a:spLocks/>
              </p:cNvSpPr>
              <p:nvPr/>
            </p:nvSpPr>
            <p:spPr bwMode="auto">
              <a:xfrm>
                <a:off x="3344" y="2668"/>
                <a:ext cx="841" cy="739"/>
              </a:xfrm>
              <a:custGeom>
                <a:avLst/>
                <a:gdLst>
                  <a:gd name="T0" fmla="*/ 50 w 638"/>
                  <a:gd name="T1" fmla="*/ 1680 h 561"/>
                  <a:gd name="T2" fmla="*/ 50 w 638"/>
                  <a:gd name="T3" fmla="*/ 967 h 561"/>
                  <a:gd name="T4" fmla="*/ 0 w 638"/>
                  <a:gd name="T5" fmla="*/ 876 h 561"/>
                  <a:gd name="T6" fmla="*/ 1003 w 638"/>
                  <a:gd name="T7" fmla="*/ 18 h 561"/>
                  <a:gd name="T8" fmla="*/ 1366 w 638"/>
                  <a:gd name="T9" fmla="*/ 361 h 561"/>
                  <a:gd name="T10" fmla="*/ 1366 w 638"/>
                  <a:gd name="T11" fmla="*/ 0 h 561"/>
                  <a:gd name="T12" fmla="*/ 1654 w 638"/>
                  <a:gd name="T13" fmla="*/ 0 h 561"/>
                  <a:gd name="T14" fmla="*/ 1654 w 638"/>
                  <a:gd name="T15" fmla="*/ 642 h 561"/>
                  <a:gd name="T16" fmla="*/ 1927 w 638"/>
                  <a:gd name="T17" fmla="*/ 865 h 561"/>
                  <a:gd name="T18" fmla="*/ 1828 w 638"/>
                  <a:gd name="T19" fmla="*/ 958 h 561"/>
                  <a:gd name="T20" fmla="*/ 1828 w 638"/>
                  <a:gd name="T21" fmla="*/ 1689 h 561"/>
                  <a:gd name="T22" fmla="*/ 50 w 638"/>
                  <a:gd name="T23" fmla="*/ 1680 h 5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8"/>
                  <a:gd name="T37" fmla="*/ 0 h 561"/>
                  <a:gd name="T38" fmla="*/ 638 w 638"/>
                  <a:gd name="T39" fmla="*/ 561 h 5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8" h="561">
                    <a:moveTo>
                      <a:pt x="17" y="558"/>
                    </a:moveTo>
                    <a:lnTo>
                      <a:pt x="17" y="321"/>
                    </a:lnTo>
                    <a:lnTo>
                      <a:pt x="0" y="291"/>
                    </a:lnTo>
                    <a:lnTo>
                      <a:pt x="332" y="6"/>
                    </a:lnTo>
                    <a:lnTo>
                      <a:pt x="452" y="120"/>
                    </a:lnTo>
                    <a:lnTo>
                      <a:pt x="452" y="0"/>
                    </a:lnTo>
                    <a:lnTo>
                      <a:pt x="548" y="0"/>
                    </a:lnTo>
                    <a:lnTo>
                      <a:pt x="548" y="213"/>
                    </a:lnTo>
                    <a:lnTo>
                      <a:pt x="638" y="288"/>
                    </a:lnTo>
                    <a:lnTo>
                      <a:pt x="605" y="318"/>
                    </a:lnTo>
                    <a:lnTo>
                      <a:pt x="605" y="561"/>
                    </a:lnTo>
                    <a:lnTo>
                      <a:pt x="17" y="558"/>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81" name="Rectangle 8"/>
              <p:cNvSpPr>
                <a:spLocks noChangeArrowheads="1"/>
              </p:cNvSpPr>
              <p:nvPr/>
            </p:nvSpPr>
            <p:spPr bwMode="auto">
              <a:xfrm>
                <a:off x="3695" y="3136"/>
                <a:ext cx="174" cy="268"/>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182" name="Rectangle 9"/>
              <p:cNvSpPr>
                <a:spLocks noChangeArrowheads="1"/>
              </p:cNvSpPr>
              <p:nvPr/>
            </p:nvSpPr>
            <p:spPr bwMode="auto">
              <a:xfrm>
                <a:off x="3928"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183" name="Line 10"/>
              <p:cNvSpPr>
                <a:spLocks noChangeShapeType="1"/>
              </p:cNvSpPr>
              <p:nvPr/>
            </p:nvSpPr>
            <p:spPr bwMode="auto">
              <a:xfrm>
                <a:off x="3928"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 name="Line 11"/>
              <p:cNvSpPr>
                <a:spLocks noChangeShapeType="1"/>
              </p:cNvSpPr>
              <p:nvPr/>
            </p:nvSpPr>
            <p:spPr bwMode="auto">
              <a:xfrm>
                <a:off x="4015" y="3140"/>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 name="Rectangle 12"/>
              <p:cNvSpPr>
                <a:spLocks noChangeArrowheads="1"/>
              </p:cNvSpPr>
              <p:nvPr/>
            </p:nvSpPr>
            <p:spPr bwMode="auto">
              <a:xfrm>
                <a:off x="3446"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186" name="Line 13"/>
              <p:cNvSpPr>
                <a:spLocks noChangeShapeType="1"/>
              </p:cNvSpPr>
              <p:nvPr/>
            </p:nvSpPr>
            <p:spPr bwMode="auto">
              <a:xfrm>
                <a:off x="3446"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7" name="Line 14"/>
              <p:cNvSpPr>
                <a:spLocks noChangeShapeType="1"/>
              </p:cNvSpPr>
              <p:nvPr/>
            </p:nvSpPr>
            <p:spPr bwMode="auto">
              <a:xfrm>
                <a:off x="3533" y="3138"/>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8" name="Freeform 15"/>
              <p:cNvSpPr>
                <a:spLocks/>
              </p:cNvSpPr>
              <p:nvPr/>
            </p:nvSpPr>
            <p:spPr bwMode="auto">
              <a:xfrm>
                <a:off x="3309" y="2675"/>
                <a:ext cx="326" cy="428"/>
              </a:xfrm>
              <a:custGeom>
                <a:avLst/>
                <a:gdLst>
                  <a:gd name="T0" fmla="*/ 7 w 1163"/>
                  <a:gd name="T1" fmla="*/ 4 h 1531"/>
                  <a:gd name="T2" fmla="*/ 7 w 1163"/>
                  <a:gd name="T3" fmla="*/ 3 h 1531"/>
                  <a:gd name="T4" fmla="*/ 7 w 1163"/>
                  <a:gd name="T5" fmla="*/ 3 h 1531"/>
                  <a:gd name="T6" fmla="*/ 6 w 1163"/>
                  <a:gd name="T7" fmla="*/ 3 h 1531"/>
                  <a:gd name="T8" fmla="*/ 6 w 1163"/>
                  <a:gd name="T9" fmla="*/ 4 h 1531"/>
                  <a:gd name="T10" fmla="*/ 6 w 1163"/>
                  <a:gd name="T11" fmla="*/ 4 h 1531"/>
                  <a:gd name="T12" fmla="*/ 6 w 1163"/>
                  <a:gd name="T13" fmla="*/ 4 h 1531"/>
                  <a:gd name="T14" fmla="*/ 5 w 1163"/>
                  <a:gd name="T15" fmla="*/ 5 h 1531"/>
                  <a:gd name="T16" fmla="*/ 5 w 1163"/>
                  <a:gd name="T17" fmla="*/ 6 h 1531"/>
                  <a:gd name="T18" fmla="*/ 5 w 1163"/>
                  <a:gd name="T19" fmla="*/ 7 h 1531"/>
                  <a:gd name="T20" fmla="*/ 5 w 1163"/>
                  <a:gd name="T21" fmla="*/ 7 h 1531"/>
                  <a:gd name="T22" fmla="*/ 4 w 1163"/>
                  <a:gd name="T23" fmla="*/ 8 h 1531"/>
                  <a:gd name="T24" fmla="*/ 4 w 1163"/>
                  <a:gd name="T25" fmla="*/ 8 h 1531"/>
                  <a:gd name="T26" fmla="*/ 4 w 1163"/>
                  <a:gd name="T27" fmla="*/ 7 h 1531"/>
                  <a:gd name="T28" fmla="*/ 4 w 1163"/>
                  <a:gd name="T29" fmla="*/ 6 h 1531"/>
                  <a:gd name="T30" fmla="*/ 4 w 1163"/>
                  <a:gd name="T31" fmla="*/ 5 h 1531"/>
                  <a:gd name="T32" fmla="*/ 5 w 1163"/>
                  <a:gd name="T33" fmla="*/ 4 h 1531"/>
                  <a:gd name="T34" fmla="*/ 4 w 1163"/>
                  <a:gd name="T35" fmla="*/ 3 h 1531"/>
                  <a:gd name="T36" fmla="*/ 4 w 1163"/>
                  <a:gd name="T37" fmla="*/ 2 h 1531"/>
                  <a:gd name="T38" fmla="*/ 3 w 1163"/>
                  <a:gd name="T39" fmla="*/ 1 h 1531"/>
                  <a:gd name="T40" fmla="*/ 3 w 1163"/>
                  <a:gd name="T41" fmla="*/ 1 h 1531"/>
                  <a:gd name="T42" fmla="*/ 4 w 1163"/>
                  <a:gd name="T43" fmla="*/ 0 h 1531"/>
                  <a:gd name="T44" fmla="*/ 3 w 1163"/>
                  <a:gd name="T45" fmla="*/ 0 h 1531"/>
                  <a:gd name="T46" fmla="*/ 3 w 1163"/>
                  <a:gd name="T47" fmla="*/ 1 h 1531"/>
                  <a:gd name="T48" fmla="*/ 3 w 1163"/>
                  <a:gd name="T49" fmla="*/ 2 h 1531"/>
                  <a:gd name="T50" fmla="*/ 3 w 1163"/>
                  <a:gd name="T51" fmla="*/ 3 h 1531"/>
                  <a:gd name="T52" fmla="*/ 3 w 1163"/>
                  <a:gd name="T53" fmla="*/ 4 h 1531"/>
                  <a:gd name="T54" fmla="*/ 2 w 1163"/>
                  <a:gd name="T55" fmla="*/ 6 h 1531"/>
                  <a:gd name="T56" fmla="*/ 2 w 1163"/>
                  <a:gd name="T57" fmla="*/ 5 h 1531"/>
                  <a:gd name="T58" fmla="*/ 2 w 1163"/>
                  <a:gd name="T59" fmla="*/ 4 h 1531"/>
                  <a:gd name="T60" fmla="*/ 2 w 1163"/>
                  <a:gd name="T61" fmla="*/ 3 h 1531"/>
                  <a:gd name="T62" fmla="*/ 2 w 1163"/>
                  <a:gd name="T63" fmla="*/ 3 h 1531"/>
                  <a:gd name="T64" fmla="*/ 2 w 1163"/>
                  <a:gd name="T65" fmla="*/ 2 h 1531"/>
                  <a:gd name="T66" fmla="*/ 2 w 1163"/>
                  <a:gd name="T67" fmla="*/ 2 h 1531"/>
                  <a:gd name="T68" fmla="*/ 2 w 1163"/>
                  <a:gd name="T69" fmla="*/ 3 h 1531"/>
                  <a:gd name="T70" fmla="*/ 1 w 1163"/>
                  <a:gd name="T71" fmla="*/ 4 h 1531"/>
                  <a:gd name="T72" fmla="*/ 1 w 1163"/>
                  <a:gd name="T73" fmla="*/ 5 h 1531"/>
                  <a:gd name="T74" fmla="*/ 0 w 1163"/>
                  <a:gd name="T75" fmla="*/ 6 h 1531"/>
                  <a:gd name="T76" fmla="*/ 0 w 1163"/>
                  <a:gd name="T77" fmla="*/ 6 h 1531"/>
                  <a:gd name="T78" fmla="*/ 0 w 1163"/>
                  <a:gd name="T79" fmla="*/ 7 h 1531"/>
                  <a:gd name="T80" fmla="*/ 1 w 1163"/>
                  <a:gd name="T81" fmla="*/ 8 h 1531"/>
                  <a:gd name="T82" fmla="*/ 1 w 1163"/>
                  <a:gd name="T83" fmla="*/ 8 h 1531"/>
                  <a:gd name="T84" fmla="*/ 2 w 1163"/>
                  <a:gd name="T85" fmla="*/ 8 h 1531"/>
                  <a:gd name="T86" fmla="*/ 2 w 1163"/>
                  <a:gd name="T87" fmla="*/ 9 h 1531"/>
                  <a:gd name="T88" fmla="*/ 3 w 1163"/>
                  <a:gd name="T89" fmla="*/ 9 h 1531"/>
                  <a:gd name="T90" fmla="*/ 3 w 1163"/>
                  <a:gd name="T91" fmla="*/ 9 h 1531"/>
                  <a:gd name="T92" fmla="*/ 3 w 1163"/>
                  <a:gd name="T93" fmla="*/ 9 h 1531"/>
                  <a:gd name="T94" fmla="*/ 3 w 1163"/>
                  <a:gd name="T95" fmla="*/ 9 h 1531"/>
                  <a:gd name="T96" fmla="*/ 3 w 1163"/>
                  <a:gd name="T97" fmla="*/ 9 h 1531"/>
                  <a:gd name="T98" fmla="*/ 3 w 1163"/>
                  <a:gd name="T99" fmla="*/ 9 h 1531"/>
                  <a:gd name="T100" fmla="*/ 4 w 1163"/>
                  <a:gd name="T101" fmla="*/ 9 h 1531"/>
                  <a:gd name="T102" fmla="*/ 4 w 1163"/>
                  <a:gd name="T103" fmla="*/ 9 h 1531"/>
                  <a:gd name="T104" fmla="*/ 5 w 1163"/>
                  <a:gd name="T105" fmla="*/ 9 h 1531"/>
                  <a:gd name="T106" fmla="*/ 5 w 1163"/>
                  <a:gd name="T107" fmla="*/ 9 h 1531"/>
                  <a:gd name="T108" fmla="*/ 6 w 1163"/>
                  <a:gd name="T109" fmla="*/ 9 h 1531"/>
                  <a:gd name="T110" fmla="*/ 7 w 1163"/>
                  <a:gd name="T111" fmla="*/ 8 h 1531"/>
                  <a:gd name="T112" fmla="*/ 7 w 1163"/>
                  <a:gd name="T113" fmla="*/ 7 h 1531"/>
                  <a:gd name="T114" fmla="*/ 7 w 1163"/>
                  <a:gd name="T115" fmla="*/ 6 h 15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63"/>
                  <a:gd name="T175" fmla="*/ 0 h 1531"/>
                  <a:gd name="T176" fmla="*/ 1163 w 1163"/>
                  <a:gd name="T177" fmla="*/ 1531 h 15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63" h="1531">
                    <a:moveTo>
                      <a:pt x="1077" y="804"/>
                    </a:moveTo>
                    <a:lnTo>
                      <a:pt x="1075" y="773"/>
                    </a:lnTo>
                    <a:lnTo>
                      <a:pt x="1075" y="739"/>
                    </a:lnTo>
                    <a:lnTo>
                      <a:pt x="1077" y="700"/>
                    </a:lnTo>
                    <a:lnTo>
                      <a:pt x="1082" y="660"/>
                    </a:lnTo>
                    <a:lnTo>
                      <a:pt x="1090" y="621"/>
                    </a:lnTo>
                    <a:lnTo>
                      <a:pt x="1101" y="585"/>
                    </a:lnTo>
                    <a:lnTo>
                      <a:pt x="1116" y="553"/>
                    </a:lnTo>
                    <a:lnTo>
                      <a:pt x="1134" y="528"/>
                    </a:lnTo>
                    <a:lnTo>
                      <a:pt x="1121" y="535"/>
                    </a:lnTo>
                    <a:lnTo>
                      <a:pt x="1108" y="538"/>
                    </a:lnTo>
                    <a:lnTo>
                      <a:pt x="1095" y="543"/>
                    </a:lnTo>
                    <a:lnTo>
                      <a:pt x="1082" y="546"/>
                    </a:lnTo>
                    <a:lnTo>
                      <a:pt x="1070" y="551"/>
                    </a:lnTo>
                    <a:lnTo>
                      <a:pt x="1057" y="556"/>
                    </a:lnTo>
                    <a:lnTo>
                      <a:pt x="1046" y="563"/>
                    </a:lnTo>
                    <a:lnTo>
                      <a:pt x="1034" y="571"/>
                    </a:lnTo>
                    <a:lnTo>
                      <a:pt x="1025" y="579"/>
                    </a:lnTo>
                    <a:lnTo>
                      <a:pt x="1016" y="587"/>
                    </a:lnTo>
                    <a:lnTo>
                      <a:pt x="1008" y="597"/>
                    </a:lnTo>
                    <a:lnTo>
                      <a:pt x="1000" y="605"/>
                    </a:lnTo>
                    <a:lnTo>
                      <a:pt x="992" y="615"/>
                    </a:lnTo>
                    <a:lnTo>
                      <a:pt x="984" y="625"/>
                    </a:lnTo>
                    <a:lnTo>
                      <a:pt x="977" y="634"/>
                    </a:lnTo>
                    <a:lnTo>
                      <a:pt x="969" y="644"/>
                    </a:lnTo>
                    <a:lnTo>
                      <a:pt x="949" y="670"/>
                    </a:lnTo>
                    <a:lnTo>
                      <a:pt x="931" y="696"/>
                    </a:lnTo>
                    <a:lnTo>
                      <a:pt x="915" y="722"/>
                    </a:lnTo>
                    <a:lnTo>
                      <a:pt x="899" y="750"/>
                    </a:lnTo>
                    <a:lnTo>
                      <a:pt x="884" y="778"/>
                    </a:lnTo>
                    <a:lnTo>
                      <a:pt x="871" y="806"/>
                    </a:lnTo>
                    <a:lnTo>
                      <a:pt x="858" y="835"/>
                    </a:lnTo>
                    <a:lnTo>
                      <a:pt x="848" y="866"/>
                    </a:lnTo>
                    <a:lnTo>
                      <a:pt x="838" y="899"/>
                    </a:lnTo>
                    <a:lnTo>
                      <a:pt x="832" y="931"/>
                    </a:lnTo>
                    <a:lnTo>
                      <a:pt x="825" y="965"/>
                    </a:lnTo>
                    <a:lnTo>
                      <a:pt x="819" y="1000"/>
                    </a:lnTo>
                    <a:lnTo>
                      <a:pt x="812" y="1032"/>
                    </a:lnTo>
                    <a:lnTo>
                      <a:pt x="802" y="1067"/>
                    </a:lnTo>
                    <a:lnTo>
                      <a:pt x="793" y="1099"/>
                    </a:lnTo>
                    <a:lnTo>
                      <a:pt x="778" y="1130"/>
                    </a:lnTo>
                    <a:lnTo>
                      <a:pt x="770" y="1147"/>
                    </a:lnTo>
                    <a:lnTo>
                      <a:pt x="760" y="1161"/>
                    </a:lnTo>
                    <a:lnTo>
                      <a:pt x="749" y="1174"/>
                    </a:lnTo>
                    <a:lnTo>
                      <a:pt x="735" y="1186"/>
                    </a:lnTo>
                    <a:lnTo>
                      <a:pt x="722" y="1197"/>
                    </a:lnTo>
                    <a:lnTo>
                      <a:pt x="709" y="1209"/>
                    </a:lnTo>
                    <a:lnTo>
                      <a:pt x="696" y="1220"/>
                    </a:lnTo>
                    <a:lnTo>
                      <a:pt x="682" y="1230"/>
                    </a:lnTo>
                    <a:lnTo>
                      <a:pt x="677" y="1223"/>
                    </a:lnTo>
                    <a:lnTo>
                      <a:pt x="672" y="1217"/>
                    </a:lnTo>
                    <a:lnTo>
                      <a:pt x="667" y="1212"/>
                    </a:lnTo>
                    <a:lnTo>
                      <a:pt x="660" y="1205"/>
                    </a:lnTo>
                    <a:lnTo>
                      <a:pt x="628" y="1168"/>
                    </a:lnTo>
                    <a:lnTo>
                      <a:pt x="605" y="1130"/>
                    </a:lnTo>
                    <a:lnTo>
                      <a:pt x="590" y="1091"/>
                    </a:lnTo>
                    <a:lnTo>
                      <a:pt x="585" y="1050"/>
                    </a:lnTo>
                    <a:lnTo>
                      <a:pt x="587" y="1009"/>
                    </a:lnTo>
                    <a:lnTo>
                      <a:pt x="593" y="967"/>
                    </a:lnTo>
                    <a:lnTo>
                      <a:pt x="606" y="923"/>
                    </a:lnTo>
                    <a:lnTo>
                      <a:pt x="624" y="877"/>
                    </a:lnTo>
                    <a:lnTo>
                      <a:pt x="641" y="843"/>
                    </a:lnTo>
                    <a:lnTo>
                      <a:pt x="660" y="807"/>
                    </a:lnTo>
                    <a:lnTo>
                      <a:pt x="682" y="770"/>
                    </a:lnTo>
                    <a:lnTo>
                      <a:pt x="703" y="732"/>
                    </a:lnTo>
                    <a:lnTo>
                      <a:pt x="721" y="693"/>
                    </a:lnTo>
                    <a:lnTo>
                      <a:pt x="735" y="654"/>
                    </a:lnTo>
                    <a:lnTo>
                      <a:pt x="744" y="615"/>
                    </a:lnTo>
                    <a:lnTo>
                      <a:pt x="744" y="576"/>
                    </a:lnTo>
                    <a:lnTo>
                      <a:pt x="734" y="538"/>
                    </a:lnTo>
                    <a:lnTo>
                      <a:pt x="717" y="504"/>
                    </a:lnTo>
                    <a:lnTo>
                      <a:pt x="693" y="470"/>
                    </a:lnTo>
                    <a:lnTo>
                      <a:pt x="667" y="439"/>
                    </a:lnTo>
                    <a:lnTo>
                      <a:pt x="636" y="409"/>
                    </a:lnTo>
                    <a:lnTo>
                      <a:pt x="606" y="380"/>
                    </a:lnTo>
                    <a:lnTo>
                      <a:pt x="579" y="350"/>
                    </a:lnTo>
                    <a:lnTo>
                      <a:pt x="554" y="323"/>
                    </a:lnTo>
                    <a:lnTo>
                      <a:pt x="535" y="290"/>
                    </a:lnTo>
                    <a:lnTo>
                      <a:pt x="523" y="253"/>
                    </a:lnTo>
                    <a:lnTo>
                      <a:pt x="518" y="213"/>
                    </a:lnTo>
                    <a:lnTo>
                      <a:pt x="518" y="174"/>
                    </a:lnTo>
                    <a:lnTo>
                      <a:pt x="523" y="145"/>
                    </a:lnTo>
                    <a:lnTo>
                      <a:pt x="531" y="120"/>
                    </a:lnTo>
                    <a:lnTo>
                      <a:pt x="543" y="98"/>
                    </a:lnTo>
                    <a:lnTo>
                      <a:pt x="556" y="78"/>
                    </a:lnTo>
                    <a:lnTo>
                      <a:pt x="570" y="58"/>
                    </a:lnTo>
                    <a:lnTo>
                      <a:pt x="588" y="39"/>
                    </a:lnTo>
                    <a:lnTo>
                      <a:pt x="606" y="21"/>
                    </a:lnTo>
                    <a:lnTo>
                      <a:pt x="626" y="0"/>
                    </a:lnTo>
                    <a:lnTo>
                      <a:pt x="592" y="10"/>
                    </a:lnTo>
                    <a:lnTo>
                      <a:pt x="556" y="21"/>
                    </a:lnTo>
                    <a:lnTo>
                      <a:pt x="521" y="36"/>
                    </a:lnTo>
                    <a:lnTo>
                      <a:pt x="490" y="54"/>
                    </a:lnTo>
                    <a:lnTo>
                      <a:pt x="464" y="76"/>
                    </a:lnTo>
                    <a:lnTo>
                      <a:pt x="443" y="103"/>
                    </a:lnTo>
                    <a:lnTo>
                      <a:pt x="430" y="135"/>
                    </a:lnTo>
                    <a:lnTo>
                      <a:pt x="425" y="174"/>
                    </a:lnTo>
                    <a:lnTo>
                      <a:pt x="428" y="227"/>
                    </a:lnTo>
                    <a:lnTo>
                      <a:pt x="438" y="280"/>
                    </a:lnTo>
                    <a:lnTo>
                      <a:pt x="450" y="333"/>
                    </a:lnTo>
                    <a:lnTo>
                      <a:pt x="464" y="385"/>
                    </a:lnTo>
                    <a:lnTo>
                      <a:pt x="476" y="437"/>
                    </a:lnTo>
                    <a:lnTo>
                      <a:pt x="486" y="489"/>
                    </a:lnTo>
                    <a:lnTo>
                      <a:pt x="490" y="543"/>
                    </a:lnTo>
                    <a:lnTo>
                      <a:pt x="489" y="597"/>
                    </a:lnTo>
                    <a:lnTo>
                      <a:pt x="479" y="646"/>
                    </a:lnTo>
                    <a:lnTo>
                      <a:pt x="461" y="691"/>
                    </a:lnTo>
                    <a:lnTo>
                      <a:pt x="438" y="735"/>
                    </a:lnTo>
                    <a:lnTo>
                      <a:pt x="412" y="776"/>
                    </a:lnTo>
                    <a:lnTo>
                      <a:pt x="383" y="817"/>
                    </a:lnTo>
                    <a:lnTo>
                      <a:pt x="352" y="856"/>
                    </a:lnTo>
                    <a:lnTo>
                      <a:pt x="321" y="895"/>
                    </a:lnTo>
                    <a:lnTo>
                      <a:pt x="291" y="934"/>
                    </a:lnTo>
                    <a:lnTo>
                      <a:pt x="291" y="905"/>
                    </a:lnTo>
                    <a:lnTo>
                      <a:pt x="294" y="876"/>
                    </a:lnTo>
                    <a:lnTo>
                      <a:pt x="301" y="845"/>
                    </a:lnTo>
                    <a:lnTo>
                      <a:pt x="309" y="815"/>
                    </a:lnTo>
                    <a:lnTo>
                      <a:pt x="319" y="786"/>
                    </a:lnTo>
                    <a:lnTo>
                      <a:pt x="330" y="757"/>
                    </a:lnTo>
                    <a:lnTo>
                      <a:pt x="340" y="729"/>
                    </a:lnTo>
                    <a:lnTo>
                      <a:pt x="350" y="701"/>
                    </a:lnTo>
                    <a:lnTo>
                      <a:pt x="366" y="651"/>
                    </a:lnTo>
                    <a:lnTo>
                      <a:pt x="378" y="600"/>
                    </a:lnTo>
                    <a:lnTo>
                      <a:pt x="386" y="549"/>
                    </a:lnTo>
                    <a:lnTo>
                      <a:pt x="386" y="497"/>
                    </a:lnTo>
                    <a:lnTo>
                      <a:pt x="384" y="470"/>
                    </a:lnTo>
                    <a:lnTo>
                      <a:pt x="379" y="440"/>
                    </a:lnTo>
                    <a:lnTo>
                      <a:pt x="370" y="412"/>
                    </a:lnTo>
                    <a:lnTo>
                      <a:pt x="356" y="388"/>
                    </a:lnTo>
                    <a:lnTo>
                      <a:pt x="345" y="375"/>
                    </a:lnTo>
                    <a:lnTo>
                      <a:pt x="332" y="365"/>
                    </a:lnTo>
                    <a:lnTo>
                      <a:pt x="317" y="357"/>
                    </a:lnTo>
                    <a:lnTo>
                      <a:pt x="303" y="349"/>
                    </a:lnTo>
                    <a:lnTo>
                      <a:pt x="288" y="342"/>
                    </a:lnTo>
                    <a:lnTo>
                      <a:pt x="273" y="334"/>
                    </a:lnTo>
                    <a:lnTo>
                      <a:pt x="258" y="326"/>
                    </a:lnTo>
                    <a:lnTo>
                      <a:pt x="244" y="316"/>
                    </a:lnTo>
                    <a:lnTo>
                      <a:pt x="260" y="368"/>
                    </a:lnTo>
                    <a:lnTo>
                      <a:pt x="273" y="417"/>
                    </a:lnTo>
                    <a:lnTo>
                      <a:pt x="280" y="465"/>
                    </a:lnTo>
                    <a:lnTo>
                      <a:pt x="281" y="512"/>
                    </a:lnTo>
                    <a:lnTo>
                      <a:pt x="276" y="558"/>
                    </a:lnTo>
                    <a:lnTo>
                      <a:pt x="263" y="603"/>
                    </a:lnTo>
                    <a:lnTo>
                      <a:pt x="242" y="649"/>
                    </a:lnTo>
                    <a:lnTo>
                      <a:pt x="211" y="695"/>
                    </a:lnTo>
                    <a:lnTo>
                      <a:pt x="188" y="722"/>
                    </a:lnTo>
                    <a:lnTo>
                      <a:pt x="167" y="752"/>
                    </a:lnTo>
                    <a:lnTo>
                      <a:pt x="144" y="778"/>
                    </a:lnTo>
                    <a:lnTo>
                      <a:pt x="121" y="806"/>
                    </a:lnTo>
                    <a:lnTo>
                      <a:pt x="100" y="833"/>
                    </a:lnTo>
                    <a:lnTo>
                      <a:pt x="79" y="861"/>
                    </a:lnTo>
                    <a:lnTo>
                      <a:pt x="59" y="889"/>
                    </a:lnTo>
                    <a:lnTo>
                      <a:pt x="43" y="917"/>
                    </a:lnTo>
                    <a:lnTo>
                      <a:pt x="28" y="946"/>
                    </a:lnTo>
                    <a:lnTo>
                      <a:pt x="15" y="975"/>
                    </a:lnTo>
                    <a:lnTo>
                      <a:pt x="7" y="1006"/>
                    </a:lnTo>
                    <a:lnTo>
                      <a:pt x="0" y="1039"/>
                    </a:lnTo>
                    <a:lnTo>
                      <a:pt x="0" y="1071"/>
                    </a:lnTo>
                    <a:lnTo>
                      <a:pt x="2" y="1106"/>
                    </a:lnTo>
                    <a:lnTo>
                      <a:pt x="10" y="1143"/>
                    </a:lnTo>
                    <a:lnTo>
                      <a:pt x="23" y="1181"/>
                    </a:lnTo>
                    <a:lnTo>
                      <a:pt x="38" y="1215"/>
                    </a:lnTo>
                    <a:lnTo>
                      <a:pt x="56" y="1248"/>
                    </a:lnTo>
                    <a:lnTo>
                      <a:pt x="77" y="1277"/>
                    </a:lnTo>
                    <a:lnTo>
                      <a:pt x="102" y="1305"/>
                    </a:lnTo>
                    <a:lnTo>
                      <a:pt x="128" y="1329"/>
                    </a:lnTo>
                    <a:lnTo>
                      <a:pt x="156" y="1349"/>
                    </a:lnTo>
                    <a:lnTo>
                      <a:pt x="188" y="1367"/>
                    </a:lnTo>
                    <a:lnTo>
                      <a:pt x="223" y="1380"/>
                    </a:lnTo>
                    <a:lnTo>
                      <a:pt x="240" y="1385"/>
                    </a:lnTo>
                    <a:lnTo>
                      <a:pt x="258" y="1391"/>
                    </a:lnTo>
                    <a:lnTo>
                      <a:pt x="276" y="1396"/>
                    </a:lnTo>
                    <a:lnTo>
                      <a:pt x="293" y="1401"/>
                    </a:lnTo>
                    <a:lnTo>
                      <a:pt x="311" y="1406"/>
                    </a:lnTo>
                    <a:lnTo>
                      <a:pt x="327" y="1412"/>
                    </a:lnTo>
                    <a:lnTo>
                      <a:pt x="343" y="1417"/>
                    </a:lnTo>
                    <a:lnTo>
                      <a:pt x="360" y="1422"/>
                    </a:lnTo>
                    <a:lnTo>
                      <a:pt x="374" y="1429"/>
                    </a:lnTo>
                    <a:lnTo>
                      <a:pt x="391" y="1435"/>
                    </a:lnTo>
                    <a:lnTo>
                      <a:pt x="405" y="1443"/>
                    </a:lnTo>
                    <a:lnTo>
                      <a:pt x="422" y="1452"/>
                    </a:lnTo>
                    <a:lnTo>
                      <a:pt x="438" y="1460"/>
                    </a:lnTo>
                    <a:lnTo>
                      <a:pt x="453" y="1469"/>
                    </a:lnTo>
                    <a:lnTo>
                      <a:pt x="469" y="1479"/>
                    </a:lnTo>
                    <a:lnTo>
                      <a:pt x="486" y="1491"/>
                    </a:lnTo>
                    <a:lnTo>
                      <a:pt x="494" y="1499"/>
                    </a:lnTo>
                    <a:lnTo>
                      <a:pt x="492" y="1483"/>
                    </a:lnTo>
                    <a:lnTo>
                      <a:pt x="490" y="1468"/>
                    </a:lnTo>
                    <a:lnTo>
                      <a:pt x="489" y="1453"/>
                    </a:lnTo>
                    <a:lnTo>
                      <a:pt x="489" y="1437"/>
                    </a:lnTo>
                    <a:lnTo>
                      <a:pt x="500" y="1448"/>
                    </a:lnTo>
                    <a:lnTo>
                      <a:pt x="510" y="1460"/>
                    </a:lnTo>
                    <a:lnTo>
                      <a:pt x="520" y="1471"/>
                    </a:lnTo>
                    <a:lnTo>
                      <a:pt x="528" y="1483"/>
                    </a:lnTo>
                    <a:lnTo>
                      <a:pt x="536" y="1494"/>
                    </a:lnTo>
                    <a:lnTo>
                      <a:pt x="543" y="1507"/>
                    </a:lnTo>
                    <a:lnTo>
                      <a:pt x="548" y="1518"/>
                    </a:lnTo>
                    <a:lnTo>
                      <a:pt x="552" y="1531"/>
                    </a:lnTo>
                    <a:lnTo>
                      <a:pt x="557" y="1523"/>
                    </a:lnTo>
                    <a:lnTo>
                      <a:pt x="564" y="1517"/>
                    </a:lnTo>
                    <a:lnTo>
                      <a:pt x="572" y="1512"/>
                    </a:lnTo>
                    <a:lnTo>
                      <a:pt x="579" y="1507"/>
                    </a:lnTo>
                    <a:lnTo>
                      <a:pt x="595" y="1518"/>
                    </a:lnTo>
                    <a:lnTo>
                      <a:pt x="613" y="1520"/>
                    </a:lnTo>
                    <a:lnTo>
                      <a:pt x="633" y="1515"/>
                    </a:lnTo>
                    <a:lnTo>
                      <a:pt x="652" y="1505"/>
                    </a:lnTo>
                    <a:lnTo>
                      <a:pt x="672" y="1494"/>
                    </a:lnTo>
                    <a:lnTo>
                      <a:pt x="691" y="1481"/>
                    </a:lnTo>
                    <a:lnTo>
                      <a:pt x="709" y="1469"/>
                    </a:lnTo>
                    <a:lnTo>
                      <a:pt x="727" y="1461"/>
                    </a:lnTo>
                    <a:lnTo>
                      <a:pt x="752" y="1455"/>
                    </a:lnTo>
                    <a:lnTo>
                      <a:pt x="776" y="1450"/>
                    </a:lnTo>
                    <a:lnTo>
                      <a:pt x="801" y="1445"/>
                    </a:lnTo>
                    <a:lnTo>
                      <a:pt x="825" y="1442"/>
                    </a:lnTo>
                    <a:lnTo>
                      <a:pt x="851" y="1439"/>
                    </a:lnTo>
                    <a:lnTo>
                      <a:pt x="876" y="1435"/>
                    </a:lnTo>
                    <a:lnTo>
                      <a:pt x="900" y="1432"/>
                    </a:lnTo>
                    <a:lnTo>
                      <a:pt x="927" y="1429"/>
                    </a:lnTo>
                    <a:lnTo>
                      <a:pt x="949" y="1424"/>
                    </a:lnTo>
                    <a:lnTo>
                      <a:pt x="974" y="1417"/>
                    </a:lnTo>
                    <a:lnTo>
                      <a:pt x="997" y="1411"/>
                    </a:lnTo>
                    <a:lnTo>
                      <a:pt x="1020" y="1401"/>
                    </a:lnTo>
                    <a:lnTo>
                      <a:pt x="1041" y="1391"/>
                    </a:lnTo>
                    <a:lnTo>
                      <a:pt x="1062" y="1377"/>
                    </a:lnTo>
                    <a:lnTo>
                      <a:pt x="1082" y="1362"/>
                    </a:lnTo>
                    <a:lnTo>
                      <a:pt x="1100" y="1342"/>
                    </a:lnTo>
                    <a:lnTo>
                      <a:pt x="1142" y="1277"/>
                    </a:lnTo>
                    <a:lnTo>
                      <a:pt x="1162" y="1210"/>
                    </a:lnTo>
                    <a:lnTo>
                      <a:pt x="1163" y="1143"/>
                    </a:lnTo>
                    <a:lnTo>
                      <a:pt x="1152" y="1078"/>
                    </a:lnTo>
                    <a:lnTo>
                      <a:pt x="1132" y="1009"/>
                    </a:lnTo>
                    <a:lnTo>
                      <a:pt x="1110" y="943"/>
                    </a:lnTo>
                    <a:lnTo>
                      <a:pt x="1090" y="874"/>
                    </a:lnTo>
                    <a:lnTo>
                      <a:pt x="1077" y="804"/>
                    </a:lnTo>
                    <a:close/>
                  </a:path>
                </a:pathLst>
              </a:custGeom>
              <a:solidFill>
                <a:schemeClr val="hlink"/>
              </a:solidFill>
              <a:ln w="9525">
                <a:solidFill>
                  <a:schemeClr val="bg1"/>
                </a:solidFill>
                <a:round/>
                <a:headEnd/>
                <a:tailEnd/>
              </a:ln>
            </p:spPr>
            <p:txBody>
              <a:bodyPr/>
              <a:lstStyle/>
              <a:p>
                <a:endParaRPr lang="en-US"/>
              </a:p>
            </p:txBody>
          </p:sp>
          <p:sp>
            <p:nvSpPr>
              <p:cNvPr id="189" name="Freeform 16"/>
              <p:cNvSpPr>
                <a:spLocks/>
              </p:cNvSpPr>
              <p:nvPr/>
            </p:nvSpPr>
            <p:spPr bwMode="auto">
              <a:xfrm>
                <a:off x="3332" y="2706"/>
                <a:ext cx="43" cy="49"/>
              </a:xfrm>
              <a:custGeom>
                <a:avLst/>
                <a:gdLst>
                  <a:gd name="T0" fmla="*/ 1 w 154"/>
                  <a:gd name="T1" fmla="*/ 1 h 173"/>
                  <a:gd name="T2" fmla="*/ 1 w 154"/>
                  <a:gd name="T3" fmla="*/ 1 h 173"/>
                  <a:gd name="T4" fmla="*/ 1 w 154"/>
                  <a:gd name="T5" fmla="*/ 1 h 173"/>
                  <a:gd name="T6" fmla="*/ 1 w 154"/>
                  <a:gd name="T7" fmla="*/ 1 h 173"/>
                  <a:gd name="T8" fmla="*/ 1 w 154"/>
                  <a:gd name="T9" fmla="*/ 1 h 173"/>
                  <a:gd name="T10" fmla="*/ 1 w 154"/>
                  <a:gd name="T11" fmla="*/ 1 h 173"/>
                  <a:gd name="T12" fmla="*/ 1 w 154"/>
                  <a:gd name="T13" fmla="*/ 1 h 173"/>
                  <a:gd name="T14" fmla="*/ 1 w 154"/>
                  <a:gd name="T15" fmla="*/ 1 h 173"/>
                  <a:gd name="T16" fmla="*/ 1 w 154"/>
                  <a:gd name="T17" fmla="*/ 0 h 173"/>
                  <a:gd name="T18" fmla="*/ 1 w 154"/>
                  <a:gd name="T19" fmla="*/ 0 h 173"/>
                  <a:gd name="T20" fmla="*/ 0 w 154"/>
                  <a:gd name="T21" fmla="*/ 0 h 173"/>
                  <a:gd name="T22" fmla="*/ 0 w 154"/>
                  <a:gd name="T23" fmla="*/ 0 h 173"/>
                  <a:gd name="T24" fmla="*/ 0 w 154"/>
                  <a:gd name="T25" fmla="*/ 0 h 173"/>
                  <a:gd name="T26" fmla="*/ 0 w 154"/>
                  <a:gd name="T27" fmla="*/ 0 h 173"/>
                  <a:gd name="T28" fmla="*/ 0 w 154"/>
                  <a:gd name="T29" fmla="*/ 0 h 173"/>
                  <a:gd name="T30" fmla="*/ 0 w 154"/>
                  <a:gd name="T31" fmla="*/ 0 h 173"/>
                  <a:gd name="T32" fmla="*/ 0 w 154"/>
                  <a:gd name="T33" fmla="*/ 0 h 173"/>
                  <a:gd name="T34" fmla="*/ 0 w 154"/>
                  <a:gd name="T35" fmla="*/ 0 h 173"/>
                  <a:gd name="T36" fmla="*/ 0 w 154"/>
                  <a:gd name="T37" fmla="*/ 0 h 173"/>
                  <a:gd name="T38" fmla="*/ 0 w 154"/>
                  <a:gd name="T39" fmla="*/ 1 h 173"/>
                  <a:gd name="T40" fmla="*/ 0 w 154"/>
                  <a:gd name="T41" fmla="*/ 1 h 173"/>
                  <a:gd name="T42" fmla="*/ 0 w 154"/>
                  <a:gd name="T43" fmla="*/ 1 h 173"/>
                  <a:gd name="T44" fmla="*/ 1 w 154"/>
                  <a:gd name="T45" fmla="*/ 1 h 173"/>
                  <a:gd name="T46" fmla="*/ 1 w 154"/>
                  <a:gd name="T47" fmla="*/ 1 h 173"/>
                  <a:gd name="T48" fmla="*/ 1 w 154"/>
                  <a:gd name="T49" fmla="*/ 1 h 173"/>
                  <a:gd name="T50" fmla="*/ 1 w 154"/>
                  <a:gd name="T51" fmla="*/ 1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4"/>
                  <a:gd name="T79" fmla="*/ 0 h 173"/>
                  <a:gd name="T80" fmla="*/ 154 w 154"/>
                  <a:gd name="T81" fmla="*/ 173 h 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4" h="173">
                    <a:moveTo>
                      <a:pt x="154" y="131"/>
                    </a:moveTo>
                    <a:lnTo>
                      <a:pt x="149" y="116"/>
                    </a:lnTo>
                    <a:lnTo>
                      <a:pt x="144" y="105"/>
                    </a:lnTo>
                    <a:lnTo>
                      <a:pt x="138" y="95"/>
                    </a:lnTo>
                    <a:lnTo>
                      <a:pt x="128" y="87"/>
                    </a:lnTo>
                    <a:lnTo>
                      <a:pt x="118" y="80"/>
                    </a:lnTo>
                    <a:lnTo>
                      <a:pt x="108" y="74"/>
                    </a:lnTo>
                    <a:lnTo>
                      <a:pt x="95" y="69"/>
                    </a:lnTo>
                    <a:lnTo>
                      <a:pt x="82" y="62"/>
                    </a:lnTo>
                    <a:lnTo>
                      <a:pt x="71" y="57"/>
                    </a:lnTo>
                    <a:lnTo>
                      <a:pt x="59" y="53"/>
                    </a:lnTo>
                    <a:lnTo>
                      <a:pt x="48" y="48"/>
                    </a:lnTo>
                    <a:lnTo>
                      <a:pt x="38" y="41"/>
                    </a:lnTo>
                    <a:lnTo>
                      <a:pt x="30" y="35"/>
                    </a:lnTo>
                    <a:lnTo>
                      <a:pt x="22" y="26"/>
                    </a:lnTo>
                    <a:lnTo>
                      <a:pt x="17" y="15"/>
                    </a:lnTo>
                    <a:lnTo>
                      <a:pt x="12" y="0"/>
                    </a:lnTo>
                    <a:lnTo>
                      <a:pt x="0" y="36"/>
                    </a:lnTo>
                    <a:lnTo>
                      <a:pt x="4" y="66"/>
                    </a:lnTo>
                    <a:lnTo>
                      <a:pt x="18" y="88"/>
                    </a:lnTo>
                    <a:lnTo>
                      <a:pt x="41" y="106"/>
                    </a:lnTo>
                    <a:lnTo>
                      <a:pt x="69" y="123"/>
                    </a:lnTo>
                    <a:lnTo>
                      <a:pt x="98" y="139"/>
                    </a:lnTo>
                    <a:lnTo>
                      <a:pt x="128" y="155"/>
                    </a:lnTo>
                    <a:lnTo>
                      <a:pt x="151" y="173"/>
                    </a:lnTo>
                    <a:lnTo>
                      <a:pt x="154" y="131"/>
                    </a:lnTo>
                    <a:close/>
                  </a:path>
                </a:pathLst>
              </a:custGeom>
              <a:solidFill>
                <a:schemeClr val="hlink"/>
              </a:solidFill>
              <a:ln w="9525">
                <a:solidFill>
                  <a:schemeClr val="bg1"/>
                </a:solidFill>
                <a:round/>
                <a:headEnd/>
                <a:tailEnd/>
              </a:ln>
            </p:spPr>
            <p:txBody>
              <a:bodyPr/>
              <a:lstStyle/>
              <a:p>
                <a:endParaRPr lang="en-US"/>
              </a:p>
            </p:txBody>
          </p:sp>
        </p:grpSp>
      </p:grpSp>
      <p:grpSp>
        <p:nvGrpSpPr>
          <p:cNvPr id="192" name="Group 17"/>
          <p:cNvGrpSpPr>
            <a:grpSpLocks/>
          </p:cNvGrpSpPr>
          <p:nvPr/>
        </p:nvGrpSpPr>
        <p:grpSpPr bwMode="auto">
          <a:xfrm>
            <a:off x="1308100" y="5641975"/>
            <a:ext cx="1201738" cy="822325"/>
            <a:chOff x="1808" y="2634"/>
            <a:chExt cx="1186" cy="813"/>
          </a:xfrm>
        </p:grpSpPr>
        <p:grpSp>
          <p:nvGrpSpPr>
            <p:cNvPr id="193" name="Group 18"/>
            <p:cNvGrpSpPr>
              <a:grpSpLocks/>
            </p:cNvGrpSpPr>
            <p:nvPr/>
          </p:nvGrpSpPr>
          <p:grpSpPr bwMode="auto">
            <a:xfrm>
              <a:off x="1808" y="2634"/>
              <a:ext cx="1186" cy="813"/>
              <a:chOff x="1732" y="3507"/>
              <a:chExt cx="1186" cy="813"/>
            </a:xfrm>
          </p:grpSpPr>
          <p:sp>
            <p:nvSpPr>
              <p:cNvPr id="200" name="AutoShape 19"/>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01" name="AutoShape 20"/>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194" name="Group 21"/>
            <p:cNvGrpSpPr>
              <a:grpSpLocks/>
            </p:cNvGrpSpPr>
            <p:nvPr/>
          </p:nvGrpSpPr>
          <p:grpSpPr bwMode="auto">
            <a:xfrm>
              <a:off x="2083" y="2655"/>
              <a:ext cx="617" cy="784"/>
              <a:chOff x="2900" y="2726"/>
              <a:chExt cx="505" cy="642"/>
            </a:xfrm>
          </p:grpSpPr>
          <p:sp>
            <p:nvSpPr>
              <p:cNvPr id="195" name="Oval 22"/>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96" name="Freeform 23"/>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197" name="Freeform 24"/>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198" name="Freeform 25"/>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199" name="Line 26"/>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202" name="Group 27"/>
          <p:cNvGrpSpPr>
            <a:grpSpLocks/>
          </p:cNvGrpSpPr>
          <p:nvPr/>
        </p:nvGrpSpPr>
        <p:grpSpPr bwMode="auto">
          <a:xfrm>
            <a:off x="1298575" y="3876675"/>
            <a:ext cx="1216025" cy="833438"/>
            <a:chOff x="463" y="1743"/>
            <a:chExt cx="1186" cy="813"/>
          </a:xfrm>
        </p:grpSpPr>
        <p:sp>
          <p:nvSpPr>
            <p:cNvPr id="203" name="Freeform 28"/>
            <p:cNvSpPr>
              <a:spLocks/>
            </p:cNvSpPr>
            <p:nvPr/>
          </p:nvSpPr>
          <p:spPr bwMode="auto">
            <a:xfrm>
              <a:off x="1338" y="2248"/>
              <a:ext cx="137" cy="216"/>
            </a:xfrm>
            <a:custGeom>
              <a:avLst/>
              <a:gdLst>
                <a:gd name="T0" fmla="*/ 1 w 530"/>
                <a:gd name="T1" fmla="*/ 4 h 849"/>
                <a:gd name="T2" fmla="*/ 1 w 530"/>
                <a:gd name="T3" fmla="*/ 4 h 849"/>
                <a:gd name="T4" fmla="*/ 1 w 530"/>
                <a:gd name="T5" fmla="*/ 3 h 849"/>
                <a:gd name="T6" fmla="*/ 0 w 530"/>
                <a:gd name="T7" fmla="*/ 3 h 849"/>
                <a:gd name="T8" fmla="*/ 0 w 530"/>
                <a:gd name="T9" fmla="*/ 3 h 849"/>
                <a:gd name="T10" fmla="*/ 0 w 530"/>
                <a:gd name="T11" fmla="*/ 2 h 849"/>
                <a:gd name="T12" fmla="*/ 0 w 530"/>
                <a:gd name="T13" fmla="*/ 2 h 849"/>
                <a:gd name="T14" fmla="*/ 0 w 530"/>
                <a:gd name="T15" fmla="*/ 1 h 849"/>
                <a:gd name="T16" fmla="*/ 0 w 530"/>
                <a:gd name="T17" fmla="*/ 1 h 849"/>
                <a:gd name="T18" fmla="*/ 1 w 530"/>
                <a:gd name="T19" fmla="*/ 1 h 849"/>
                <a:gd name="T20" fmla="*/ 1 w 530"/>
                <a:gd name="T21" fmla="*/ 0 h 849"/>
                <a:gd name="T22" fmla="*/ 1 w 530"/>
                <a:gd name="T23" fmla="*/ 0 h 849"/>
                <a:gd name="T24" fmla="*/ 2 w 530"/>
                <a:gd name="T25" fmla="*/ 0 h 849"/>
                <a:gd name="T26" fmla="*/ 2 w 530"/>
                <a:gd name="T27" fmla="*/ 0 h 849"/>
                <a:gd name="T28" fmla="*/ 2 w 530"/>
                <a:gd name="T29" fmla="*/ 1 h 849"/>
                <a:gd name="T30" fmla="*/ 2 w 530"/>
                <a:gd name="T31" fmla="*/ 1 h 849"/>
                <a:gd name="T32" fmla="*/ 2 w 530"/>
                <a:gd name="T33" fmla="*/ 2 h 849"/>
                <a:gd name="T34" fmla="*/ 2 w 530"/>
                <a:gd name="T35" fmla="*/ 2 h 849"/>
                <a:gd name="T36" fmla="*/ 2 w 530"/>
                <a:gd name="T37" fmla="*/ 3 h 849"/>
                <a:gd name="T38" fmla="*/ 2 w 530"/>
                <a:gd name="T39" fmla="*/ 3 h 849"/>
                <a:gd name="T40" fmla="*/ 2 w 530"/>
                <a:gd name="T41" fmla="*/ 3 h 849"/>
                <a:gd name="T42" fmla="*/ 1 w 530"/>
                <a:gd name="T43" fmla="*/ 4 h 849"/>
                <a:gd name="T44" fmla="*/ 1 w 530"/>
                <a:gd name="T45" fmla="*/ 4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 name="Freeform 29"/>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 name="AutoShape 30"/>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06" name="AutoShape 31"/>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207" name="Freeform 32"/>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08" name="Freeform 33"/>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09" name="Freeform 34"/>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10" name="Freeform 35"/>
            <p:cNvSpPr>
              <a:spLocks/>
            </p:cNvSpPr>
            <p:nvPr/>
          </p:nvSpPr>
          <p:spPr bwMode="auto">
            <a:xfrm>
              <a:off x="1142" y="1990"/>
              <a:ext cx="71" cy="99"/>
            </a:xfrm>
            <a:custGeom>
              <a:avLst/>
              <a:gdLst>
                <a:gd name="T0" fmla="*/ 0 w 276"/>
                <a:gd name="T1" fmla="*/ 1 h 388"/>
                <a:gd name="T2" fmla="*/ 0 w 276"/>
                <a:gd name="T3" fmla="*/ 1 h 388"/>
                <a:gd name="T4" fmla="*/ 0 w 276"/>
                <a:gd name="T5" fmla="*/ 1 h 388"/>
                <a:gd name="T6" fmla="*/ 0 w 276"/>
                <a:gd name="T7" fmla="*/ 1 h 388"/>
                <a:gd name="T8" fmla="*/ 0 w 276"/>
                <a:gd name="T9" fmla="*/ 1 h 388"/>
                <a:gd name="T10" fmla="*/ 0 w 276"/>
                <a:gd name="T11" fmla="*/ 1 h 388"/>
                <a:gd name="T12" fmla="*/ 0 w 276"/>
                <a:gd name="T13" fmla="*/ 0 h 388"/>
                <a:gd name="T14" fmla="*/ 0 w 276"/>
                <a:gd name="T15" fmla="*/ 0 h 388"/>
                <a:gd name="T16" fmla="*/ 1 w 276"/>
                <a:gd name="T17" fmla="*/ 0 h 388"/>
                <a:gd name="T18" fmla="*/ 1 w 276"/>
                <a:gd name="T19" fmla="*/ 0 h 388"/>
                <a:gd name="T20" fmla="*/ 1 w 276"/>
                <a:gd name="T21" fmla="*/ 0 h 388"/>
                <a:gd name="T22" fmla="*/ 1 w 276"/>
                <a:gd name="T23" fmla="*/ 0 h 388"/>
                <a:gd name="T24" fmla="*/ 1 w 276"/>
                <a:gd name="T25" fmla="*/ 0 h 388"/>
                <a:gd name="T26" fmla="*/ 1 w 276"/>
                <a:gd name="T27" fmla="*/ 0 h 388"/>
                <a:gd name="T28" fmla="*/ 1 w 276"/>
                <a:gd name="T29" fmla="*/ 0 h 388"/>
                <a:gd name="T30" fmla="*/ 1 w 276"/>
                <a:gd name="T31" fmla="*/ 1 h 388"/>
                <a:gd name="T32" fmla="*/ 1 w 276"/>
                <a:gd name="T33" fmla="*/ 1 h 388"/>
                <a:gd name="T34" fmla="*/ 1 w 276"/>
                <a:gd name="T35" fmla="*/ 1 h 388"/>
                <a:gd name="T36" fmla="*/ 1 w 276"/>
                <a:gd name="T37" fmla="*/ 1 h 388"/>
                <a:gd name="T38" fmla="*/ 1 w 276"/>
                <a:gd name="T39" fmla="*/ 1 h 388"/>
                <a:gd name="T40" fmla="*/ 1 w 276"/>
                <a:gd name="T41" fmla="*/ 2 h 388"/>
                <a:gd name="T42" fmla="*/ 1 w 276"/>
                <a:gd name="T43" fmla="*/ 2 h 388"/>
                <a:gd name="T44" fmla="*/ 1 w 276"/>
                <a:gd name="T45" fmla="*/ 2 h 388"/>
                <a:gd name="T46" fmla="*/ 1 w 276"/>
                <a:gd name="T47" fmla="*/ 2 h 388"/>
                <a:gd name="T48" fmla="*/ 0 w 276"/>
                <a:gd name="T49" fmla="*/ 2 h 388"/>
                <a:gd name="T50" fmla="*/ 0 w 276"/>
                <a:gd name="T51" fmla="*/ 2 h 388"/>
                <a:gd name="T52" fmla="*/ 0 w 276"/>
                <a:gd name="T53" fmla="*/ 2 h 388"/>
                <a:gd name="T54" fmla="*/ 0 w 276"/>
                <a:gd name="T55" fmla="*/ 1 h 388"/>
                <a:gd name="T56" fmla="*/ 0 w 276"/>
                <a:gd name="T57" fmla="*/ 2 h 388"/>
                <a:gd name="T58" fmla="*/ 1 w 276"/>
                <a:gd name="T59" fmla="*/ 2 h 388"/>
                <a:gd name="T60" fmla="*/ 1 w 276"/>
                <a:gd name="T61" fmla="*/ 2 h 388"/>
                <a:gd name="T62" fmla="*/ 1 w 276"/>
                <a:gd name="T63" fmla="*/ 1 h 388"/>
                <a:gd name="T64" fmla="*/ 1 w 276"/>
                <a:gd name="T65" fmla="*/ 1 h 388"/>
                <a:gd name="T66" fmla="*/ 1 w 276"/>
                <a:gd name="T67" fmla="*/ 1 h 388"/>
                <a:gd name="T68" fmla="*/ 1 w 276"/>
                <a:gd name="T69" fmla="*/ 1 h 388"/>
                <a:gd name="T70" fmla="*/ 1 w 276"/>
                <a:gd name="T71" fmla="*/ 1 h 388"/>
                <a:gd name="T72" fmla="*/ 1 w 276"/>
                <a:gd name="T73" fmla="*/ 1 h 388"/>
                <a:gd name="T74" fmla="*/ 1 w 276"/>
                <a:gd name="T75" fmla="*/ 1 h 388"/>
                <a:gd name="T76" fmla="*/ 1 w 276"/>
                <a:gd name="T77" fmla="*/ 1 h 388"/>
                <a:gd name="T78" fmla="*/ 1 w 276"/>
                <a:gd name="T79" fmla="*/ 1 h 388"/>
                <a:gd name="T80" fmla="*/ 1 w 276"/>
                <a:gd name="T81" fmla="*/ 0 h 388"/>
                <a:gd name="T82" fmla="*/ 1 w 276"/>
                <a:gd name="T83" fmla="*/ 0 h 388"/>
                <a:gd name="T84" fmla="*/ 1 w 276"/>
                <a:gd name="T85" fmla="*/ 0 h 388"/>
                <a:gd name="T86" fmla="*/ 1 w 276"/>
                <a:gd name="T87" fmla="*/ 0 h 388"/>
                <a:gd name="T88" fmla="*/ 1 w 276"/>
                <a:gd name="T89" fmla="*/ 0 h 388"/>
                <a:gd name="T90" fmla="*/ 1 w 276"/>
                <a:gd name="T91" fmla="*/ 0 h 388"/>
                <a:gd name="T92" fmla="*/ 0 w 276"/>
                <a:gd name="T93" fmla="*/ 1 h 388"/>
                <a:gd name="T94" fmla="*/ 0 w 276"/>
                <a:gd name="T95" fmla="*/ 1 h 388"/>
                <a:gd name="T96" fmla="*/ 0 w 276"/>
                <a:gd name="T97" fmla="*/ 1 h 388"/>
                <a:gd name="T98" fmla="*/ 0 w 276"/>
                <a:gd name="T99" fmla="*/ 1 h 388"/>
                <a:gd name="T100" fmla="*/ 0 w 276"/>
                <a:gd name="T101" fmla="*/ 1 h 388"/>
                <a:gd name="T102" fmla="*/ 0 w 276"/>
                <a:gd name="T103" fmla="*/ 1 h 388"/>
                <a:gd name="T104" fmla="*/ 0 w 276"/>
                <a:gd name="T105" fmla="*/ 1 h 388"/>
                <a:gd name="T106" fmla="*/ 0 w 276"/>
                <a:gd name="T107" fmla="*/ 1 h 388"/>
                <a:gd name="T108" fmla="*/ 0 w 276"/>
                <a:gd name="T109" fmla="*/ 1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 name="Freeform 36"/>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 name="Freeform 37"/>
            <p:cNvSpPr>
              <a:spLocks/>
            </p:cNvSpPr>
            <p:nvPr/>
          </p:nvSpPr>
          <p:spPr bwMode="auto">
            <a:xfrm>
              <a:off x="1153" y="2018"/>
              <a:ext cx="51" cy="36"/>
            </a:xfrm>
            <a:custGeom>
              <a:avLst/>
              <a:gdLst>
                <a:gd name="T0" fmla="*/ 1 w 202"/>
                <a:gd name="T1" fmla="*/ 0 h 141"/>
                <a:gd name="T2" fmla="*/ 0 w 202"/>
                <a:gd name="T3" fmla="*/ 0 h 141"/>
                <a:gd name="T4" fmla="*/ 0 w 202"/>
                <a:gd name="T5" fmla="*/ 0 h 141"/>
                <a:gd name="T6" fmla="*/ 0 w 202"/>
                <a:gd name="T7" fmla="*/ 1 h 141"/>
                <a:gd name="T8" fmla="*/ 1 w 202"/>
                <a:gd name="T9" fmla="*/ 1 h 141"/>
                <a:gd name="T10" fmla="*/ 1 w 202"/>
                <a:gd name="T11" fmla="*/ 0 h 141"/>
                <a:gd name="T12" fmla="*/ 1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 name="Freeform 38"/>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4" name="Freeform 39"/>
            <p:cNvSpPr>
              <a:spLocks/>
            </p:cNvSpPr>
            <p:nvPr/>
          </p:nvSpPr>
          <p:spPr bwMode="auto">
            <a:xfrm rot="1661969">
              <a:off x="1352" y="1764"/>
              <a:ext cx="205" cy="160"/>
            </a:xfrm>
            <a:custGeom>
              <a:avLst/>
              <a:gdLst>
                <a:gd name="T0" fmla="*/ 2 w 530"/>
                <a:gd name="T1" fmla="*/ 9 h 342"/>
                <a:gd name="T2" fmla="*/ 1 w 530"/>
                <a:gd name="T3" fmla="*/ 9 h 342"/>
                <a:gd name="T4" fmla="*/ 1 w 530"/>
                <a:gd name="T5" fmla="*/ 10 h 342"/>
                <a:gd name="T6" fmla="*/ 0 w 530"/>
                <a:gd name="T7" fmla="*/ 11 h 342"/>
                <a:gd name="T8" fmla="*/ 0 w 530"/>
                <a:gd name="T9" fmla="*/ 12 h 342"/>
                <a:gd name="T10" fmla="*/ 0 w 530"/>
                <a:gd name="T11" fmla="*/ 14 h 342"/>
                <a:gd name="T12" fmla="*/ 1 w 530"/>
                <a:gd name="T13" fmla="*/ 15 h 342"/>
                <a:gd name="T14" fmla="*/ 1 w 530"/>
                <a:gd name="T15" fmla="*/ 16 h 342"/>
                <a:gd name="T16" fmla="*/ 2 w 530"/>
                <a:gd name="T17" fmla="*/ 16 h 342"/>
                <a:gd name="T18" fmla="*/ 2 w 530"/>
                <a:gd name="T19" fmla="*/ 16 h 342"/>
                <a:gd name="T20" fmla="*/ 3 w 530"/>
                <a:gd name="T21" fmla="*/ 16 h 342"/>
                <a:gd name="T22" fmla="*/ 3 w 530"/>
                <a:gd name="T23" fmla="*/ 16 h 342"/>
                <a:gd name="T24" fmla="*/ 4 w 530"/>
                <a:gd name="T25" fmla="*/ 15 h 342"/>
                <a:gd name="T26" fmla="*/ 5 w 530"/>
                <a:gd name="T27" fmla="*/ 14 h 342"/>
                <a:gd name="T28" fmla="*/ 5 w 530"/>
                <a:gd name="T29" fmla="*/ 13 h 342"/>
                <a:gd name="T30" fmla="*/ 6 w 530"/>
                <a:gd name="T31" fmla="*/ 12 h 342"/>
                <a:gd name="T32" fmla="*/ 6 w 530"/>
                <a:gd name="T33" fmla="*/ 13 h 342"/>
                <a:gd name="T34" fmla="*/ 7 w 530"/>
                <a:gd name="T35" fmla="*/ 14 h 342"/>
                <a:gd name="T36" fmla="*/ 7 w 530"/>
                <a:gd name="T37" fmla="*/ 14 h 342"/>
                <a:gd name="T38" fmla="*/ 8 w 530"/>
                <a:gd name="T39" fmla="*/ 14 h 342"/>
                <a:gd name="T40" fmla="*/ 9 w 530"/>
                <a:gd name="T41" fmla="*/ 13 h 342"/>
                <a:gd name="T42" fmla="*/ 9 w 530"/>
                <a:gd name="T43" fmla="*/ 11 h 342"/>
                <a:gd name="T44" fmla="*/ 9 w 530"/>
                <a:gd name="T45" fmla="*/ 10 h 342"/>
                <a:gd name="T46" fmla="*/ 9 w 530"/>
                <a:gd name="T47" fmla="*/ 10 h 342"/>
                <a:gd name="T48" fmla="*/ 9 w 530"/>
                <a:gd name="T49" fmla="*/ 10 h 342"/>
                <a:gd name="T50" fmla="*/ 10 w 530"/>
                <a:gd name="T51" fmla="*/ 10 h 342"/>
                <a:gd name="T52" fmla="*/ 10 w 530"/>
                <a:gd name="T53" fmla="*/ 10 h 342"/>
                <a:gd name="T54" fmla="*/ 11 w 530"/>
                <a:gd name="T55" fmla="*/ 10 h 342"/>
                <a:gd name="T56" fmla="*/ 12 w 530"/>
                <a:gd name="T57" fmla="*/ 9 h 342"/>
                <a:gd name="T58" fmla="*/ 12 w 530"/>
                <a:gd name="T59" fmla="*/ 7 h 342"/>
                <a:gd name="T60" fmla="*/ 12 w 530"/>
                <a:gd name="T61" fmla="*/ 6 h 342"/>
                <a:gd name="T62" fmla="*/ 12 w 530"/>
                <a:gd name="T63" fmla="*/ 4 h 342"/>
                <a:gd name="T64" fmla="*/ 12 w 530"/>
                <a:gd name="T65" fmla="*/ 2 h 342"/>
                <a:gd name="T66" fmla="*/ 11 w 530"/>
                <a:gd name="T67" fmla="*/ 1 h 342"/>
                <a:gd name="T68" fmla="*/ 10 w 530"/>
                <a:gd name="T69" fmla="*/ 0 h 342"/>
                <a:gd name="T70" fmla="*/ 10 w 530"/>
                <a:gd name="T71" fmla="*/ 0 h 342"/>
                <a:gd name="T72" fmla="*/ 9 w 530"/>
                <a:gd name="T73" fmla="*/ 1 h 342"/>
                <a:gd name="T74" fmla="*/ 9 w 530"/>
                <a:gd name="T75" fmla="*/ 2 h 342"/>
                <a:gd name="T76" fmla="*/ 8 w 530"/>
                <a:gd name="T77" fmla="*/ 2 h 342"/>
                <a:gd name="T78" fmla="*/ 8 w 530"/>
                <a:gd name="T79" fmla="*/ 1 h 342"/>
                <a:gd name="T80" fmla="*/ 7 w 530"/>
                <a:gd name="T81" fmla="*/ 1 h 342"/>
                <a:gd name="T82" fmla="*/ 7 w 530"/>
                <a:gd name="T83" fmla="*/ 1 h 342"/>
                <a:gd name="T84" fmla="*/ 6 w 530"/>
                <a:gd name="T85" fmla="*/ 1 h 342"/>
                <a:gd name="T86" fmla="*/ 5 w 530"/>
                <a:gd name="T87" fmla="*/ 2 h 342"/>
                <a:gd name="T88" fmla="*/ 5 w 530"/>
                <a:gd name="T89" fmla="*/ 3 h 342"/>
                <a:gd name="T90" fmla="*/ 5 w 530"/>
                <a:gd name="T91" fmla="*/ 4 h 342"/>
                <a:gd name="T92" fmla="*/ 5 w 530"/>
                <a:gd name="T93" fmla="*/ 6 h 342"/>
                <a:gd name="T94" fmla="*/ 4 w 530"/>
                <a:gd name="T95" fmla="*/ 7 h 342"/>
                <a:gd name="T96" fmla="*/ 3 w 530"/>
                <a:gd name="T97" fmla="*/ 7 h 342"/>
                <a:gd name="T98" fmla="*/ 3 w 530"/>
                <a:gd name="T99" fmla="*/ 8 h 342"/>
                <a:gd name="T100" fmla="*/ 2 w 530"/>
                <a:gd name="T101" fmla="*/ 9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215" name="Line 40"/>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6" name="Line 41"/>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7" name="Oval 42"/>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218" name="Freeform 43"/>
            <p:cNvSpPr>
              <a:spLocks/>
            </p:cNvSpPr>
            <p:nvPr/>
          </p:nvSpPr>
          <p:spPr bwMode="auto">
            <a:xfrm>
              <a:off x="611" y="2261"/>
              <a:ext cx="197" cy="198"/>
            </a:xfrm>
            <a:custGeom>
              <a:avLst/>
              <a:gdLst>
                <a:gd name="T0" fmla="*/ 1 w 770"/>
                <a:gd name="T1" fmla="*/ 3 h 778"/>
                <a:gd name="T2" fmla="*/ 1 w 770"/>
                <a:gd name="T3" fmla="*/ 3 h 778"/>
                <a:gd name="T4" fmla="*/ 0 w 770"/>
                <a:gd name="T5" fmla="*/ 3 h 778"/>
                <a:gd name="T6" fmla="*/ 0 w 770"/>
                <a:gd name="T7" fmla="*/ 2 h 778"/>
                <a:gd name="T8" fmla="*/ 0 w 770"/>
                <a:gd name="T9" fmla="*/ 2 h 778"/>
                <a:gd name="T10" fmla="*/ 0 w 770"/>
                <a:gd name="T11" fmla="*/ 2 h 778"/>
                <a:gd name="T12" fmla="*/ 0 w 770"/>
                <a:gd name="T13" fmla="*/ 1 h 778"/>
                <a:gd name="T14" fmla="*/ 0 w 770"/>
                <a:gd name="T15" fmla="*/ 1 h 778"/>
                <a:gd name="T16" fmla="*/ 1 w 770"/>
                <a:gd name="T17" fmla="*/ 1 h 778"/>
                <a:gd name="T18" fmla="*/ 1 w 770"/>
                <a:gd name="T19" fmla="*/ 0 h 778"/>
                <a:gd name="T20" fmla="*/ 1 w 770"/>
                <a:gd name="T21" fmla="*/ 0 h 778"/>
                <a:gd name="T22" fmla="*/ 2 w 770"/>
                <a:gd name="T23" fmla="*/ 0 h 778"/>
                <a:gd name="T24" fmla="*/ 2 w 770"/>
                <a:gd name="T25" fmla="*/ 0 h 778"/>
                <a:gd name="T26" fmla="*/ 2 w 770"/>
                <a:gd name="T27" fmla="*/ 0 h 778"/>
                <a:gd name="T28" fmla="*/ 3 w 770"/>
                <a:gd name="T29" fmla="*/ 1 h 778"/>
                <a:gd name="T30" fmla="*/ 3 w 770"/>
                <a:gd name="T31" fmla="*/ 1 h 778"/>
                <a:gd name="T32" fmla="*/ 3 w 770"/>
                <a:gd name="T33" fmla="*/ 1 h 778"/>
                <a:gd name="T34" fmla="*/ 3 w 770"/>
                <a:gd name="T35" fmla="*/ 2 h 778"/>
                <a:gd name="T36" fmla="*/ 3 w 770"/>
                <a:gd name="T37" fmla="*/ 2 h 778"/>
                <a:gd name="T38" fmla="*/ 3 w 770"/>
                <a:gd name="T39" fmla="*/ 2 h 778"/>
                <a:gd name="T40" fmla="*/ 3 w 770"/>
                <a:gd name="T41" fmla="*/ 3 h 778"/>
                <a:gd name="T42" fmla="*/ 3 w 770"/>
                <a:gd name="T43" fmla="*/ 3 h 778"/>
                <a:gd name="T44" fmla="*/ 2 w 770"/>
                <a:gd name="T45" fmla="*/ 3 h 778"/>
                <a:gd name="T46" fmla="*/ 2 w 770"/>
                <a:gd name="T47" fmla="*/ 3 h 778"/>
                <a:gd name="T48" fmla="*/ 2 w 770"/>
                <a:gd name="T49" fmla="*/ 3 h 778"/>
                <a:gd name="T50" fmla="*/ 1 w 770"/>
                <a:gd name="T51" fmla="*/ 3 h 778"/>
                <a:gd name="T52" fmla="*/ 1 w 770"/>
                <a:gd name="T53" fmla="*/ 3 h 778"/>
                <a:gd name="T54" fmla="*/ 1 w 770"/>
                <a:gd name="T55" fmla="*/ 3 h 778"/>
                <a:gd name="T56" fmla="*/ 2 w 770"/>
                <a:gd name="T57" fmla="*/ 3 h 778"/>
                <a:gd name="T58" fmla="*/ 2 w 770"/>
                <a:gd name="T59" fmla="*/ 3 h 778"/>
                <a:gd name="T60" fmla="*/ 2 w 770"/>
                <a:gd name="T61" fmla="*/ 3 h 778"/>
                <a:gd name="T62" fmla="*/ 2 w 770"/>
                <a:gd name="T63" fmla="*/ 3 h 778"/>
                <a:gd name="T64" fmla="*/ 3 w 770"/>
                <a:gd name="T65" fmla="*/ 2 h 778"/>
                <a:gd name="T66" fmla="*/ 3 w 770"/>
                <a:gd name="T67" fmla="*/ 2 h 778"/>
                <a:gd name="T68" fmla="*/ 3 w 770"/>
                <a:gd name="T69" fmla="*/ 2 h 778"/>
                <a:gd name="T70" fmla="*/ 3 w 770"/>
                <a:gd name="T71" fmla="*/ 2 h 778"/>
                <a:gd name="T72" fmla="*/ 3 w 770"/>
                <a:gd name="T73" fmla="*/ 1 h 778"/>
                <a:gd name="T74" fmla="*/ 3 w 770"/>
                <a:gd name="T75" fmla="*/ 1 h 778"/>
                <a:gd name="T76" fmla="*/ 3 w 770"/>
                <a:gd name="T77" fmla="*/ 1 h 778"/>
                <a:gd name="T78" fmla="*/ 2 w 770"/>
                <a:gd name="T79" fmla="*/ 1 h 778"/>
                <a:gd name="T80" fmla="*/ 2 w 770"/>
                <a:gd name="T81" fmla="*/ 1 h 778"/>
                <a:gd name="T82" fmla="*/ 2 w 770"/>
                <a:gd name="T83" fmla="*/ 1 h 778"/>
                <a:gd name="T84" fmla="*/ 1 w 770"/>
                <a:gd name="T85" fmla="*/ 1 h 778"/>
                <a:gd name="T86" fmla="*/ 1 w 770"/>
                <a:gd name="T87" fmla="*/ 1 h 778"/>
                <a:gd name="T88" fmla="*/ 1 w 770"/>
                <a:gd name="T89" fmla="*/ 1 h 778"/>
                <a:gd name="T90" fmla="*/ 1 w 770"/>
                <a:gd name="T91" fmla="*/ 1 h 778"/>
                <a:gd name="T92" fmla="*/ 1 w 770"/>
                <a:gd name="T93" fmla="*/ 1 h 778"/>
                <a:gd name="T94" fmla="*/ 1 w 770"/>
                <a:gd name="T95" fmla="*/ 2 h 778"/>
                <a:gd name="T96" fmla="*/ 1 w 770"/>
                <a:gd name="T97" fmla="*/ 2 h 778"/>
                <a:gd name="T98" fmla="*/ 1 w 770"/>
                <a:gd name="T99" fmla="*/ 2 h 778"/>
                <a:gd name="T100" fmla="*/ 1 w 770"/>
                <a:gd name="T101" fmla="*/ 2 h 778"/>
                <a:gd name="T102" fmla="*/ 1 w 770"/>
                <a:gd name="T103" fmla="*/ 3 h 778"/>
                <a:gd name="T104" fmla="*/ 1 w 770"/>
                <a:gd name="T105" fmla="*/ 3 h 778"/>
                <a:gd name="T106" fmla="*/ 1 w 770"/>
                <a:gd name="T107" fmla="*/ 3 h 778"/>
                <a:gd name="T108" fmla="*/ 1 w 770"/>
                <a:gd name="T109" fmla="*/ 3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 name="Freeform 44"/>
            <p:cNvSpPr>
              <a:spLocks/>
            </p:cNvSpPr>
            <p:nvPr/>
          </p:nvSpPr>
          <p:spPr bwMode="auto">
            <a:xfrm>
              <a:off x="653" y="2425"/>
              <a:ext cx="38" cy="24"/>
            </a:xfrm>
            <a:custGeom>
              <a:avLst/>
              <a:gdLst>
                <a:gd name="T0" fmla="*/ 1 w 150"/>
                <a:gd name="T1" fmla="*/ 0 h 93"/>
                <a:gd name="T2" fmla="*/ 0 w 150"/>
                <a:gd name="T3" fmla="*/ 0 h 93"/>
                <a:gd name="T4" fmla="*/ 0 w 150"/>
                <a:gd name="T5" fmla="*/ 0 h 93"/>
                <a:gd name="T6" fmla="*/ 0 w 150"/>
                <a:gd name="T7" fmla="*/ 1 h 93"/>
                <a:gd name="T8" fmla="*/ 1 w 150"/>
                <a:gd name="T9" fmla="*/ 0 h 93"/>
                <a:gd name="T10" fmla="*/ 1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 name="Oval 45"/>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221" name="Freeform 46"/>
            <p:cNvSpPr>
              <a:spLocks/>
            </p:cNvSpPr>
            <p:nvPr/>
          </p:nvSpPr>
          <p:spPr bwMode="auto">
            <a:xfrm>
              <a:off x="1336" y="2201"/>
              <a:ext cx="156" cy="249"/>
            </a:xfrm>
            <a:custGeom>
              <a:avLst/>
              <a:gdLst>
                <a:gd name="T0" fmla="*/ 1 w 606"/>
                <a:gd name="T1" fmla="*/ 4 h 969"/>
                <a:gd name="T2" fmla="*/ 0 w 606"/>
                <a:gd name="T3" fmla="*/ 4 h 969"/>
                <a:gd name="T4" fmla="*/ 0 w 606"/>
                <a:gd name="T5" fmla="*/ 3 h 969"/>
                <a:gd name="T6" fmla="*/ 0 w 606"/>
                <a:gd name="T7" fmla="*/ 3 h 969"/>
                <a:gd name="T8" fmla="*/ 0 w 606"/>
                <a:gd name="T9" fmla="*/ 2 h 969"/>
                <a:gd name="T10" fmla="*/ 0 w 606"/>
                <a:gd name="T11" fmla="*/ 2 h 969"/>
                <a:gd name="T12" fmla="*/ 0 w 606"/>
                <a:gd name="T13" fmla="*/ 1 h 969"/>
                <a:gd name="T14" fmla="*/ 0 w 606"/>
                <a:gd name="T15" fmla="*/ 1 h 969"/>
                <a:gd name="T16" fmla="*/ 1 w 606"/>
                <a:gd name="T17" fmla="*/ 1 h 969"/>
                <a:gd name="T18" fmla="*/ 1 w 606"/>
                <a:gd name="T19" fmla="*/ 0 h 969"/>
                <a:gd name="T20" fmla="*/ 1 w 606"/>
                <a:gd name="T21" fmla="*/ 0 h 969"/>
                <a:gd name="T22" fmla="*/ 2 w 606"/>
                <a:gd name="T23" fmla="*/ 0 h 969"/>
                <a:gd name="T24" fmla="*/ 2 w 606"/>
                <a:gd name="T25" fmla="*/ 0 h 969"/>
                <a:gd name="T26" fmla="*/ 2 w 606"/>
                <a:gd name="T27" fmla="*/ 0 h 969"/>
                <a:gd name="T28" fmla="*/ 2 w 606"/>
                <a:gd name="T29" fmla="*/ 1 h 969"/>
                <a:gd name="T30" fmla="*/ 3 w 606"/>
                <a:gd name="T31" fmla="*/ 1 h 969"/>
                <a:gd name="T32" fmla="*/ 3 w 606"/>
                <a:gd name="T33" fmla="*/ 2 h 969"/>
                <a:gd name="T34" fmla="*/ 3 w 606"/>
                <a:gd name="T35" fmla="*/ 2 h 969"/>
                <a:gd name="T36" fmla="*/ 3 w 606"/>
                <a:gd name="T37" fmla="*/ 3 h 969"/>
                <a:gd name="T38" fmla="*/ 3 w 606"/>
                <a:gd name="T39" fmla="*/ 3 h 969"/>
                <a:gd name="T40" fmla="*/ 2 w 606"/>
                <a:gd name="T41" fmla="*/ 3 h 969"/>
                <a:gd name="T42" fmla="*/ 2 w 606"/>
                <a:gd name="T43" fmla="*/ 4 h 969"/>
                <a:gd name="T44" fmla="*/ 2 w 606"/>
                <a:gd name="T45" fmla="*/ 4 h 969"/>
                <a:gd name="T46" fmla="*/ 2 w 606"/>
                <a:gd name="T47" fmla="*/ 4 h 969"/>
                <a:gd name="T48" fmla="*/ 1 w 606"/>
                <a:gd name="T49" fmla="*/ 4 h 969"/>
                <a:gd name="T50" fmla="*/ 1 w 606"/>
                <a:gd name="T51" fmla="*/ 4 h 969"/>
                <a:gd name="T52" fmla="*/ 1 w 606"/>
                <a:gd name="T53" fmla="*/ 4 h 969"/>
                <a:gd name="T54" fmla="*/ 1 w 606"/>
                <a:gd name="T55" fmla="*/ 4 h 969"/>
                <a:gd name="T56" fmla="*/ 1 w 606"/>
                <a:gd name="T57" fmla="*/ 4 h 969"/>
                <a:gd name="T58" fmla="*/ 1 w 606"/>
                <a:gd name="T59" fmla="*/ 4 h 969"/>
                <a:gd name="T60" fmla="*/ 2 w 606"/>
                <a:gd name="T61" fmla="*/ 4 h 969"/>
                <a:gd name="T62" fmla="*/ 2 w 606"/>
                <a:gd name="T63" fmla="*/ 3 h 969"/>
                <a:gd name="T64" fmla="*/ 2 w 606"/>
                <a:gd name="T65" fmla="*/ 3 h 969"/>
                <a:gd name="T66" fmla="*/ 2 w 606"/>
                <a:gd name="T67" fmla="*/ 3 h 969"/>
                <a:gd name="T68" fmla="*/ 2 w 606"/>
                <a:gd name="T69" fmla="*/ 3 h 969"/>
                <a:gd name="T70" fmla="*/ 2 w 606"/>
                <a:gd name="T71" fmla="*/ 2 h 969"/>
                <a:gd name="T72" fmla="*/ 2 w 606"/>
                <a:gd name="T73" fmla="*/ 2 h 969"/>
                <a:gd name="T74" fmla="*/ 2 w 606"/>
                <a:gd name="T75" fmla="*/ 1 h 969"/>
                <a:gd name="T76" fmla="*/ 2 w 606"/>
                <a:gd name="T77" fmla="*/ 1 h 969"/>
                <a:gd name="T78" fmla="*/ 2 w 606"/>
                <a:gd name="T79" fmla="*/ 1 h 969"/>
                <a:gd name="T80" fmla="*/ 2 w 606"/>
                <a:gd name="T81" fmla="*/ 1 h 969"/>
                <a:gd name="T82" fmla="*/ 2 w 606"/>
                <a:gd name="T83" fmla="*/ 1 h 969"/>
                <a:gd name="T84" fmla="*/ 1 w 606"/>
                <a:gd name="T85" fmla="*/ 1 h 969"/>
                <a:gd name="T86" fmla="*/ 1 w 606"/>
                <a:gd name="T87" fmla="*/ 1 h 969"/>
                <a:gd name="T88" fmla="*/ 1 w 606"/>
                <a:gd name="T89" fmla="*/ 1 h 969"/>
                <a:gd name="T90" fmla="*/ 1 w 606"/>
                <a:gd name="T91" fmla="*/ 1 h 969"/>
                <a:gd name="T92" fmla="*/ 1 w 606"/>
                <a:gd name="T93" fmla="*/ 1 h 969"/>
                <a:gd name="T94" fmla="*/ 1 w 606"/>
                <a:gd name="T95" fmla="*/ 2 h 969"/>
                <a:gd name="T96" fmla="*/ 0 w 606"/>
                <a:gd name="T97" fmla="*/ 2 h 969"/>
                <a:gd name="T98" fmla="*/ 0 w 606"/>
                <a:gd name="T99" fmla="*/ 3 h 969"/>
                <a:gd name="T100" fmla="*/ 1 w 606"/>
                <a:gd name="T101" fmla="*/ 3 h 969"/>
                <a:gd name="T102" fmla="*/ 1 w 606"/>
                <a:gd name="T103" fmla="*/ 3 h 969"/>
                <a:gd name="T104" fmla="*/ 1 w 606"/>
                <a:gd name="T105" fmla="*/ 4 h 969"/>
                <a:gd name="T106" fmla="*/ 1 w 606"/>
                <a:gd name="T107" fmla="*/ 4 h 969"/>
                <a:gd name="T108" fmla="*/ 1 w 606"/>
                <a:gd name="T109" fmla="*/ 4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 name="Freeform 47"/>
            <p:cNvSpPr>
              <a:spLocks/>
            </p:cNvSpPr>
            <p:nvPr/>
          </p:nvSpPr>
          <p:spPr bwMode="auto">
            <a:xfrm>
              <a:off x="1360" y="2402"/>
              <a:ext cx="33" cy="30"/>
            </a:xfrm>
            <a:custGeom>
              <a:avLst/>
              <a:gdLst>
                <a:gd name="T0" fmla="*/ 1 w 122"/>
                <a:gd name="T1" fmla="*/ 0 h 116"/>
                <a:gd name="T2" fmla="*/ 0 w 122"/>
                <a:gd name="T3" fmla="*/ 0 h 116"/>
                <a:gd name="T4" fmla="*/ 0 w 122"/>
                <a:gd name="T5" fmla="*/ 0 h 116"/>
                <a:gd name="T6" fmla="*/ 0 w 122"/>
                <a:gd name="T7" fmla="*/ 1 h 116"/>
                <a:gd name="T8" fmla="*/ 1 w 122"/>
                <a:gd name="T9" fmla="*/ 0 h 116"/>
                <a:gd name="T10" fmla="*/ 1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23" name="Text Box 98"/>
          <p:cNvSpPr txBox="1">
            <a:spLocks noChangeArrowheads="1"/>
          </p:cNvSpPr>
          <p:nvPr/>
        </p:nvSpPr>
        <p:spPr bwMode="auto">
          <a:xfrm>
            <a:off x="1322388"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incident</a:t>
            </a:r>
          </a:p>
        </p:txBody>
      </p:sp>
      <p:sp>
        <p:nvSpPr>
          <p:cNvPr id="224" name="Line 116"/>
          <p:cNvSpPr>
            <a:spLocks noChangeShapeType="1"/>
          </p:cNvSpPr>
          <p:nvPr/>
        </p:nvSpPr>
        <p:spPr bwMode="auto">
          <a:xfrm>
            <a:off x="1900238"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1" name="Group 170"/>
          <p:cNvGrpSpPr/>
          <p:nvPr/>
        </p:nvGrpSpPr>
        <p:grpSpPr>
          <a:xfrm>
            <a:off x="2692479" y="3833629"/>
            <a:ext cx="762000" cy="741506"/>
            <a:chOff x="4343400" y="4495800"/>
            <a:chExt cx="762000" cy="741506"/>
          </a:xfrm>
        </p:grpSpPr>
        <p:sp>
          <p:nvSpPr>
            <p:cNvPr id="172" name="Rounded Rectangle 171"/>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175" name="Straight Connector 174"/>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176" name="Picture 17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225" name="Picture 2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173" name="Group 172"/>
          <p:cNvGrpSpPr/>
          <p:nvPr/>
        </p:nvGrpSpPr>
        <p:grpSpPr>
          <a:xfrm>
            <a:off x="2874197" y="3986029"/>
            <a:ext cx="762000" cy="741506"/>
            <a:chOff x="4343400" y="4495800"/>
            <a:chExt cx="762000" cy="741506"/>
          </a:xfrm>
        </p:grpSpPr>
        <p:sp>
          <p:nvSpPr>
            <p:cNvPr id="174" name="Rounded Rectangle 173"/>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236" name="Straight Connector 235"/>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237" name="Picture 2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238" name="Picture 23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306" name="Group 305"/>
          <p:cNvGrpSpPr/>
          <p:nvPr/>
        </p:nvGrpSpPr>
        <p:grpSpPr>
          <a:xfrm>
            <a:off x="2692479" y="4756194"/>
            <a:ext cx="762000" cy="741506"/>
            <a:chOff x="4343400" y="4495800"/>
            <a:chExt cx="762000" cy="741506"/>
          </a:xfrm>
        </p:grpSpPr>
        <p:sp>
          <p:nvSpPr>
            <p:cNvPr id="307" name="Rounded Rectangle 306"/>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308" name="Straight Connector 307"/>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309" name="Picture 30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310" name="Picture 30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311" name="Group 310"/>
          <p:cNvGrpSpPr/>
          <p:nvPr/>
        </p:nvGrpSpPr>
        <p:grpSpPr>
          <a:xfrm>
            <a:off x="2859287" y="4908594"/>
            <a:ext cx="762000" cy="741506"/>
            <a:chOff x="4343400" y="4495800"/>
            <a:chExt cx="762000" cy="741506"/>
          </a:xfrm>
        </p:grpSpPr>
        <p:sp>
          <p:nvSpPr>
            <p:cNvPr id="312" name="Rounded Rectangle 311"/>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313" name="Straight Connector 312"/>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314" name="Picture 3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315" name="Picture 3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326" name="Group 325"/>
          <p:cNvGrpSpPr/>
          <p:nvPr/>
        </p:nvGrpSpPr>
        <p:grpSpPr>
          <a:xfrm>
            <a:off x="2692479" y="5669691"/>
            <a:ext cx="762000" cy="741506"/>
            <a:chOff x="4343400" y="4495800"/>
            <a:chExt cx="762000" cy="741506"/>
          </a:xfrm>
        </p:grpSpPr>
        <p:sp>
          <p:nvSpPr>
            <p:cNvPr id="327" name="Rounded Rectangle 326"/>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328" name="Straight Connector 327"/>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329" name="Picture 3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330" name="Picture 3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331" name="Group 330"/>
          <p:cNvGrpSpPr/>
          <p:nvPr/>
        </p:nvGrpSpPr>
        <p:grpSpPr>
          <a:xfrm>
            <a:off x="2844879" y="5822091"/>
            <a:ext cx="762000" cy="741506"/>
            <a:chOff x="4343400" y="4495800"/>
            <a:chExt cx="762000" cy="741506"/>
          </a:xfrm>
        </p:grpSpPr>
        <p:sp>
          <p:nvSpPr>
            <p:cNvPr id="332" name="Rounded Rectangle 331"/>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333" name="Straight Connector 332"/>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334" name="Picture 3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335" name="Picture 3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spTree>
    <p:extLst>
      <p:ext uri="{BB962C8B-B14F-4D97-AF65-F5344CB8AC3E}">
        <p14:creationId xmlns:p14="http://schemas.microsoft.com/office/powerpoint/2010/main" val="417089292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2"/>
          <p:cNvSpPr>
            <a:spLocks noChangeShapeType="1"/>
          </p:cNvSpPr>
          <p:nvPr/>
        </p:nvSpPr>
        <p:spPr bwMode="auto">
          <a:xfrm flipV="1">
            <a:off x="4500563" y="1625600"/>
            <a:ext cx="0" cy="17145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39" name="Line 3"/>
          <p:cNvSpPr>
            <a:spLocks noChangeShapeType="1"/>
          </p:cNvSpPr>
          <p:nvPr/>
        </p:nvSpPr>
        <p:spPr bwMode="auto">
          <a:xfrm>
            <a:off x="698500" y="3330575"/>
            <a:ext cx="381476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0" name="Rectangle 4"/>
          <p:cNvSpPr>
            <a:spLocks noGrp="1" noChangeArrowheads="1"/>
          </p:cNvSpPr>
          <p:nvPr>
            <p:ph type="title"/>
          </p:nvPr>
        </p:nvSpPr>
        <p:spPr/>
        <p:txBody>
          <a:bodyPr/>
          <a:lstStyle/>
          <a:p>
            <a:r>
              <a:rPr lang="en-US" smtClean="0"/>
              <a:t>Exposures</a:t>
            </a:r>
          </a:p>
        </p:txBody>
      </p:sp>
      <p:sp>
        <p:nvSpPr>
          <p:cNvPr id="14341" name="Rectangle 72"/>
          <p:cNvSpPr>
            <a:spLocks noGrp="1" noChangeArrowheads="1"/>
          </p:cNvSpPr>
          <p:nvPr>
            <p:ph idx="1"/>
          </p:nvPr>
        </p:nvSpPr>
        <p:spPr>
          <a:xfrm>
            <a:off x="5341938" y="1042988"/>
            <a:ext cx="3495675" cy="5197475"/>
          </a:xfrm>
        </p:spPr>
        <p:txBody>
          <a:bodyPr/>
          <a:lstStyle/>
          <a:p>
            <a:pPr>
              <a:buFont typeface="Arial" charset="0"/>
              <a:buChar char="•"/>
            </a:pPr>
            <a:r>
              <a:rPr lang="en-US" dirty="0" smtClean="0"/>
              <a:t>An </a:t>
            </a:r>
            <a:r>
              <a:rPr lang="en-US" b="1" dirty="0" smtClean="0"/>
              <a:t>exposure</a:t>
            </a:r>
            <a:r>
              <a:rPr lang="en-US" dirty="0" smtClean="0"/>
              <a:t> is a set of data used to track a potential payment from one coverage to one claimant</a:t>
            </a:r>
          </a:p>
        </p:txBody>
      </p:sp>
      <p:grpSp>
        <p:nvGrpSpPr>
          <p:cNvPr id="14342" name="Group 5"/>
          <p:cNvGrpSpPr>
            <a:grpSpLocks/>
          </p:cNvGrpSpPr>
          <p:nvPr/>
        </p:nvGrpSpPr>
        <p:grpSpPr bwMode="auto">
          <a:xfrm>
            <a:off x="3749675" y="1974850"/>
            <a:ext cx="1512888" cy="1114425"/>
            <a:chOff x="2083" y="1606"/>
            <a:chExt cx="1489" cy="1097"/>
          </a:xfrm>
        </p:grpSpPr>
        <p:sp>
          <p:nvSpPr>
            <p:cNvPr id="14445" name="Rectangle 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4446" name="Freeform 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4447" name="Freeform 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4448" name="Freeform 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4449" name="Freeform 1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4450" name="Rectangle 1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4451" name="Rectangle 1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52" name="AutoShape 1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4453" name="Freeform 14"/>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4454" name="Freeform 15"/>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4455" name="Rectangle 1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56" name="Rectangle 1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57" name="Rectangle 1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4458" name="Group 19"/>
            <p:cNvGrpSpPr>
              <a:grpSpLocks/>
            </p:cNvGrpSpPr>
            <p:nvPr/>
          </p:nvGrpSpPr>
          <p:grpSpPr bwMode="auto">
            <a:xfrm>
              <a:off x="2221" y="1871"/>
              <a:ext cx="518" cy="782"/>
              <a:chOff x="2400" y="1656"/>
              <a:chExt cx="752" cy="1136"/>
            </a:xfrm>
          </p:grpSpPr>
          <p:sp>
            <p:nvSpPr>
              <p:cNvPr id="14471" name="Freeform 2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4472" name="Freeform 2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4473" name="Freeform 2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4474" name="Freeform 2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4475" name="Freeform 2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4476" name="Line 2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77" name="Line 2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4459" name="Group 27"/>
            <p:cNvGrpSpPr>
              <a:grpSpLocks/>
            </p:cNvGrpSpPr>
            <p:nvPr/>
          </p:nvGrpSpPr>
          <p:grpSpPr bwMode="auto">
            <a:xfrm rot="-6511945">
              <a:off x="2834" y="1842"/>
              <a:ext cx="518" cy="783"/>
              <a:chOff x="2400" y="1656"/>
              <a:chExt cx="752" cy="1136"/>
            </a:xfrm>
          </p:grpSpPr>
          <p:sp>
            <p:nvSpPr>
              <p:cNvPr id="14464" name="Freeform 2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4465" name="Freeform 2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4466" name="Freeform 3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4467" name="Freeform 3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4468" name="Freeform 3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4469" name="Line 3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70" name="Line 3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4460" name="Freeform 35"/>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lIns="0" tIns="0" rIns="0" bIns="0" anchor="ctr">
              <a:spAutoFit/>
            </a:bodyPr>
            <a:lstStyle/>
            <a:p>
              <a:endParaRPr lang="en-US"/>
            </a:p>
          </p:txBody>
        </p:sp>
        <p:sp>
          <p:nvSpPr>
            <p:cNvPr id="14461" name="Freeform 36"/>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4462" name="Rectangle 3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63" name="Rectangle 3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4343" name="Group 39"/>
          <p:cNvGrpSpPr>
            <a:grpSpLocks/>
          </p:cNvGrpSpPr>
          <p:nvPr/>
        </p:nvGrpSpPr>
        <p:grpSpPr bwMode="auto">
          <a:xfrm>
            <a:off x="4146550" y="812800"/>
            <a:ext cx="760413" cy="857250"/>
            <a:chOff x="2324" y="435"/>
            <a:chExt cx="933" cy="1052"/>
          </a:xfrm>
        </p:grpSpPr>
        <p:sp>
          <p:nvSpPr>
            <p:cNvPr id="14436" name="AutoShape 40"/>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4437" name="Freeform 41"/>
            <p:cNvSpPr>
              <a:spLocks/>
            </p:cNvSpPr>
            <p:nvPr/>
          </p:nvSpPr>
          <p:spPr bwMode="auto">
            <a:xfrm>
              <a:off x="2442" y="487"/>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4438" name="Freeform 42"/>
            <p:cNvSpPr>
              <a:spLocks/>
            </p:cNvSpPr>
            <p:nvPr/>
          </p:nvSpPr>
          <p:spPr bwMode="auto">
            <a:xfrm>
              <a:off x="2442" y="818"/>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4439" name="Freeform 43"/>
            <p:cNvSpPr>
              <a:spLocks/>
            </p:cNvSpPr>
            <p:nvPr/>
          </p:nvSpPr>
          <p:spPr bwMode="auto">
            <a:xfrm>
              <a:off x="2442" y="1150"/>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4440" name="Group 44"/>
            <p:cNvGrpSpPr>
              <a:grpSpLocks/>
            </p:cNvGrpSpPr>
            <p:nvPr/>
          </p:nvGrpSpPr>
          <p:grpSpPr bwMode="auto">
            <a:xfrm>
              <a:off x="2889" y="957"/>
              <a:ext cx="348" cy="510"/>
              <a:chOff x="2784" y="3210"/>
              <a:chExt cx="523" cy="772"/>
            </a:xfrm>
          </p:grpSpPr>
          <p:sp>
            <p:nvSpPr>
              <p:cNvPr id="14441" name="AutoShape 45"/>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4442" name="AutoShape 46"/>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4443" name="AutoShape 47"/>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4444" name="Oval 48"/>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4347" name="Text Box 54"/>
          <p:cNvSpPr txBox="1">
            <a:spLocks noChangeArrowheads="1"/>
          </p:cNvSpPr>
          <p:nvPr/>
        </p:nvSpPr>
        <p:spPr bwMode="auto">
          <a:xfrm>
            <a:off x="2522538" y="2341563"/>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dirty="0"/>
              <a:t>claim</a:t>
            </a:r>
          </a:p>
        </p:txBody>
      </p:sp>
      <p:sp>
        <p:nvSpPr>
          <p:cNvPr id="14352" name="Line 71"/>
          <p:cNvSpPr>
            <a:spLocks noChangeShapeType="1"/>
          </p:cNvSpPr>
          <p:nvPr/>
        </p:nvSpPr>
        <p:spPr bwMode="auto">
          <a:xfrm>
            <a:off x="4262777" y="3318079"/>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353" name="Group 73"/>
          <p:cNvGrpSpPr>
            <a:grpSpLocks/>
          </p:cNvGrpSpPr>
          <p:nvPr/>
        </p:nvGrpSpPr>
        <p:grpSpPr bwMode="auto">
          <a:xfrm>
            <a:off x="3851275" y="3895725"/>
            <a:ext cx="781050" cy="776288"/>
            <a:chOff x="3360" y="800"/>
            <a:chExt cx="620" cy="616"/>
          </a:xfrm>
        </p:grpSpPr>
        <p:sp>
          <p:nvSpPr>
            <p:cNvPr id="14416" name="AutoShape 7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4417" name="Freeform 75"/>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4418" name="Group 76"/>
            <p:cNvGrpSpPr>
              <a:grpSpLocks/>
            </p:cNvGrpSpPr>
            <p:nvPr/>
          </p:nvGrpSpPr>
          <p:grpSpPr bwMode="auto">
            <a:xfrm flipH="1">
              <a:off x="3749" y="1171"/>
              <a:ext cx="212" cy="213"/>
              <a:chOff x="1350" y="686"/>
              <a:chExt cx="1132" cy="1132"/>
            </a:xfrm>
          </p:grpSpPr>
          <p:sp>
            <p:nvSpPr>
              <p:cNvPr id="14420" name="AutoShape 7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4421" name="Picture 78"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419" name="Picture 79"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354" name="Text Box 80"/>
          <p:cNvSpPr txBox="1">
            <a:spLocks noChangeArrowheads="1"/>
          </p:cNvSpPr>
          <p:nvPr/>
        </p:nvSpPr>
        <p:spPr bwMode="auto">
          <a:xfrm>
            <a:off x="3650082"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exposure</a:t>
            </a:r>
          </a:p>
        </p:txBody>
      </p:sp>
      <p:grpSp>
        <p:nvGrpSpPr>
          <p:cNvPr id="14355" name="Group 81"/>
          <p:cNvGrpSpPr>
            <a:grpSpLocks/>
          </p:cNvGrpSpPr>
          <p:nvPr/>
        </p:nvGrpSpPr>
        <p:grpSpPr bwMode="auto">
          <a:xfrm>
            <a:off x="3851275" y="4764088"/>
            <a:ext cx="781050" cy="776287"/>
            <a:chOff x="3360" y="800"/>
            <a:chExt cx="620" cy="616"/>
          </a:xfrm>
        </p:grpSpPr>
        <p:sp>
          <p:nvSpPr>
            <p:cNvPr id="14410" name="AutoShape 8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4411" name="Freeform 83"/>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4412" name="Group 84"/>
            <p:cNvGrpSpPr>
              <a:grpSpLocks/>
            </p:cNvGrpSpPr>
            <p:nvPr/>
          </p:nvGrpSpPr>
          <p:grpSpPr bwMode="auto">
            <a:xfrm flipH="1">
              <a:off x="3749" y="1171"/>
              <a:ext cx="212" cy="213"/>
              <a:chOff x="1350" y="686"/>
              <a:chExt cx="1132" cy="1132"/>
            </a:xfrm>
          </p:grpSpPr>
          <p:sp>
            <p:nvSpPr>
              <p:cNvPr id="14414" name="AutoShape 8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4415" name="Picture 8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413" name="Picture 8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56" name="Group 88"/>
          <p:cNvGrpSpPr>
            <a:grpSpLocks/>
          </p:cNvGrpSpPr>
          <p:nvPr/>
        </p:nvGrpSpPr>
        <p:grpSpPr bwMode="auto">
          <a:xfrm>
            <a:off x="3851275" y="5634038"/>
            <a:ext cx="781050" cy="776287"/>
            <a:chOff x="3360" y="800"/>
            <a:chExt cx="620" cy="616"/>
          </a:xfrm>
        </p:grpSpPr>
        <p:sp>
          <p:nvSpPr>
            <p:cNvPr id="14404" name="AutoShape 8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4405" name="Freeform 90"/>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4406" name="Group 91"/>
            <p:cNvGrpSpPr>
              <a:grpSpLocks/>
            </p:cNvGrpSpPr>
            <p:nvPr/>
          </p:nvGrpSpPr>
          <p:grpSpPr bwMode="auto">
            <a:xfrm flipH="1">
              <a:off x="3749" y="1171"/>
              <a:ext cx="212" cy="213"/>
              <a:chOff x="1350" y="686"/>
              <a:chExt cx="1132" cy="1132"/>
            </a:xfrm>
          </p:grpSpPr>
          <p:sp>
            <p:nvSpPr>
              <p:cNvPr id="14408" name="AutoShape 9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4409" name="Picture 9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407" name="Picture 9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360" name="Text Box 141"/>
          <p:cNvSpPr txBox="1">
            <a:spLocks noChangeArrowheads="1"/>
          </p:cNvSpPr>
          <p:nvPr/>
        </p:nvSpPr>
        <p:spPr bwMode="auto">
          <a:xfrm>
            <a:off x="2767013" y="812800"/>
            <a:ext cx="13049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policy</a:t>
            </a:r>
            <a:br>
              <a:rPr lang="en-US" sz="1800" b="1"/>
            </a:br>
            <a:r>
              <a:rPr lang="en-US" sz="1800" b="1"/>
              <a:t>and</a:t>
            </a:r>
            <a:br>
              <a:rPr lang="en-US" sz="1800" b="1"/>
            </a:br>
            <a:r>
              <a:rPr lang="en-US" sz="1800" b="1"/>
              <a:t>coverages</a:t>
            </a:r>
          </a:p>
        </p:txBody>
      </p:sp>
      <p:sp>
        <p:nvSpPr>
          <p:cNvPr id="185" name="Line 3"/>
          <p:cNvSpPr>
            <a:spLocks noChangeShapeType="1"/>
          </p:cNvSpPr>
          <p:nvPr/>
        </p:nvSpPr>
        <p:spPr bwMode="auto">
          <a:xfrm>
            <a:off x="698500" y="3330575"/>
            <a:ext cx="381476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2" name="Line 69"/>
          <p:cNvSpPr>
            <a:spLocks noChangeShapeType="1"/>
          </p:cNvSpPr>
          <p:nvPr/>
        </p:nvSpPr>
        <p:spPr bwMode="auto">
          <a:xfrm>
            <a:off x="717550"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4" name="Line 116"/>
          <p:cNvSpPr>
            <a:spLocks noChangeShapeType="1"/>
          </p:cNvSpPr>
          <p:nvPr/>
        </p:nvSpPr>
        <p:spPr bwMode="auto">
          <a:xfrm>
            <a:off x="1900238"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 name="Line 71"/>
          <p:cNvSpPr>
            <a:spLocks noChangeShapeType="1"/>
          </p:cNvSpPr>
          <p:nvPr/>
        </p:nvSpPr>
        <p:spPr bwMode="auto">
          <a:xfrm>
            <a:off x="3115667"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0" name="Line 70"/>
          <p:cNvSpPr>
            <a:spLocks noChangeShapeType="1"/>
          </p:cNvSpPr>
          <p:nvPr/>
        </p:nvSpPr>
        <p:spPr bwMode="auto">
          <a:xfrm flipH="1" flipV="1">
            <a:off x="2499095" y="6116531"/>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91" name="Line 70"/>
          <p:cNvSpPr>
            <a:spLocks noChangeShapeType="1"/>
          </p:cNvSpPr>
          <p:nvPr/>
        </p:nvSpPr>
        <p:spPr bwMode="auto">
          <a:xfrm flipH="1" flipV="1">
            <a:off x="2499095" y="5256206"/>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92" name="Text Box 52"/>
          <p:cNvSpPr txBox="1">
            <a:spLocks noChangeArrowheads="1"/>
          </p:cNvSpPr>
          <p:nvPr/>
        </p:nvSpPr>
        <p:spPr bwMode="auto">
          <a:xfrm>
            <a:off x="247650" y="35496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contact</a:t>
            </a:r>
          </a:p>
        </p:txBody>
      </p:sp>
      <p:sp>
        <p:nvSpPr>
          <p:cNvPr id="293" name="Text Box 80"/>
          <p:cNvSpPr txBox="1">
            <a:spLocks noChangeArrowheads="1"/>
          </p:cNvSpPr>
          <p:nvPr/>
        </p:nvSpPr>
        <p:spPr bwMode="auto">
          <a:xfrm>
            <a:off x="2553361"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s</a:t>
            </a:r>
            <a:r>
              <a:rPr lang="en-US" sz="1800" b="1" dirty="0" smtClean="0"/>
              <a:t>ervice</a:t>
            </a:r>
            <a:endParaRPr lang="en-US" sz="1800" b="1" dirty="0"/>
          </a:p>
        </p:txBody>
      </p:sp>
      <p:grpSp>
        <p:nvGrpSpPr>
          <p:cNvPr id="294" name="Group 48"/>
          <p:cNvGrpSpPr>
            <a:grpSpLocks/>
          </p:cNvGrpSpPr>
          <p:nvPr/>
        </p:nvGrpSpPr>
        <p:grpSpPr bwMode="auto">
          <a:xfrm>
            <a:off x="346123" y="3807029"/>
            <a:ext cx="651326" cy="651327"/>
            <a:chOff x="1350" y="686"/>
            <a:chExt cx="1132" cy="1132"/>
          </a:xfrm>
        </p:grpSpPr>
        <p:sp>
          <p:nvSpPr>
            <p:cNvPr id="295" name="AutoShape 4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96" name="Picture 5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 name="Group 53"/>
          <p:cNvGrpSpPr>
            <a:grpSpLocks/>
          </p:cNvGrpSpPr>
          <p:nvPr/>
        </p:nvGrpSpPr>
        <p:grpSpPr bwMode="auto">
          <a:xfrm>
            <a:off x="333569" y="4346247"/>
            <a:ext cx="805498" cy="730318"/>
            <a:chOff x="2780" y="1585"/>
            <a:chExt cx="668" cy="605"/>
          </a:xfrm>
        </p:grpSpPr>
        <p:sp>
          <p:nvSpPr>
            <p:cNvPr id="298" name="AutoShape 54"/>
            <p:cNvSpPr>
              <a:spLocks noChangeArrowheads="1"/>
            </p:cNvSpPr>
            <p:nvPr/>
          </p:nvSpPr>
          <p:spPr bwMode="auto">
            <a:xfrm>
              <a:off x="2780" y="1585"/>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grpSp>
          <p:nvGrpSpPr>
            <p:cNvPr id="299" name="Group 55"/>
            <p:cNvGrpSpPr>
              <a:grpSpLocks/>
            </p:cNvGrpSpPr>
            <p:nvPr/>
          </p:nvGrpSpPr>
          <p:grpSpPr bwMode="auto">
            <a:xfrm flipH="1">
              <a:off x="3089" y="1738"/>
              <a:ext cx="359" cy="452"/>
              <a:chOff x="4325" y="1984"/>
              <a:chExt cx="359" cy="452"/>
            </a:xfrm>
          </p:grpSpPr>
          <p:sp>
            <p:nvSpPr>
              <p:cNvPr id="300" name="Freeform 56"/>
              <p:cNvSpPr>
                <a:spLocks/>
              </p:cNvSpPr>
              <p:nvPr/>
            </p:nvSpPr>
            <p:spPr bwMode="auto">
              <a:xfrm>
                <a:off x="4325" y="1984"/>
                <a:ext cx="359" cy="452"/>
              </a:xfrm>
              <a:custGeom>
                <a:avLst/>
                <a:gdLst>
                  <a:gd name="T0" fmla="*/ 36 w 717"/>
                  <a:gd name="T1" fmla="*/ 37 h 906"/>
                  <a:gd name="T2" fmla="*/ 31 w 717"/>
                  <a:gd name="T3" fmla="*/ 41 h 906"/>
                  <a:gd name="T4" fmla="*/ 19 w 717"/>
                  <a:gd name="T5" fmla="*/ 25 h 906"/>
                  <a:gd name="T6" fmla="*/ 23 w 717"/>
                  <a:gd name="T7" fmla="*/ 22 h 906"/>
                  <a:gd name="T8" fmla="*/ 12 w 717"/>
                  <a:gd name="T9" fmla="*/ 8 h 906"/>
                  <a:gd name="T10" fmla="*/ 10 w 717"/>
                  <a:gd name="T11" fmla="*/ 10 h 906"/>
                  <a:gd name="T12" fmla="*/ 3 w 717"/>
                  <a:gd name="T13" fmla="*/ 0 h 906"/>
                  <a:gd name="T14" fmla="*/ 2 w 717"/>
                  <a:gd name="T15" fmla="*/ 0 h 906"/>
                  <a:gd name="T16" fmla="*/ 2 w 717"/>
                  <a:gd name="T17" fmla="*/ 0 h 906"/>
                  <a:gd name="T18" fmla="*/ 1 w 717"/>
                  <a:gd name="T19" fmla="*/ 0 h 906"/>
                  <a:gd name="T20" fmla="*/ 1 w 717"/>
                  <a:gd name="T21" fmla="*/ 0 h 906"/>
                  <a:gd name="T22" fmla="*/ 1 w 717"/>
                  <a:gd name="T23" fmla="*/ 0 h 906"/>
                  <a:gd name="T24" fmla="*/ 0 w 717"/>
                  <a:gd name="T25" fmla="*/ 0 h 906"/>
                  <a:gd name="T26" fmla="*/ 0 w 717"/>
                  <a:gd name="T27" fmla="*/ 1 h 906"/>
                  <a:gd name="T28" fmla="*/ 1 w 717"/>
                  <a:gd name="T29" fmla="*/ 1 h 906"/>
                  <a:gd name="T30" fmla="*/ 8 w 717"/>
                  <a:gd name="T31" fmla="*/ 11 h 906"/>
                  <a:gd name="T32" fmla="*/ 5 w 717"/>
                  <a:gd name="T33" fmla="*/ 13 h 906"/>
                  <a:gd name="T34" fmla="*/ 5 w 717"/>
                  <a:gd name="T35" fmla="*/ 14 h 906"/>
                  <a:gd name="T36" fmla="*/ 5 w 717"/>
                  <a:gd name="T37" fmla="*/ 14 h 906"/>
                  <a:gd name="T38" fmla="*/ 5 w 717"/>
                  <a:gd name="T39" fmla="*/ 15 h 906"/>
                  <a:gd name="T40" fmla="*/ 5 w 717"/>
                  <a:gd name="T41" fmla="*/ 16 h 906"/>
                  <a:gd name="T42" fmla="*/ 5 w 717"/>
                  <a:gd name="T43" fmla="*/ 18 h 906"/>
                  <a:gd name="T44" fmla="*/ 6 w 717"/>
                  <a:gd name="T45" fmla="*/ 20 h 906"/>
                  <a:gd name="T46" fmla="*/ 6 w 717"/>
                  <a:gd name="T47" fmla="*/ 23 h 906"/>
                  <a:gd name="T48" fmla="*/ 7 w 717"/>
                  <a:gd name="T49" fmla="*/ 26 h 906"/>
                  <a:gd name="T50" fmla="*/ 9 w 717"/>
                  <a:gd name="T51" fmla="*/ 29 h 906"/>
                  <a:gd name="T52" fmla="*/ 10 w 717"/>
                  <a:gd name="T53" fmla="*/ 32 h 906"/>
                  <a:gd name="T54" fmla="*/ 12 w 717"/>
                  <a:gd name="T55" fmla="*/ 35 h 906"/>
                  <a:gd name="T56" fmla="*/ 15 w 717"/>
                  <a:gd name="T57" fmla="*/ 39 h 906"/>
                  <a:gd name="T58" fmla="*/ 18 w 717"/>
                  <a:gd name="T59" fmla="*/ 42 h 906"/>
                  <a:gd name="T60" fmla="*/ 22 w 717"/>
                  <a:gd name="T61" fmla="*/ 46 h 906"/>
                  <a:gd name="T62" fmla="*/ 26 w 717"/>
                  <a:gd name="T63" fmla="*/ 49 h 906"/>
                  <a:gd name="T64" fmla="*/ 31 w 717"/>
                  <a:gd name="T65" fmla="*/ 53 h 906"/>
                  <a:gd name="T66" fmla="*/ 36 w 717"/>
                  <a:gd name="T67" fmla="*/ 56 h 906"/>
                  <a:gd name="T68" fmla="*/ 37 w 717"/>
                  <a:gd name="T69" fmla="*/ 56 h 906"/>
                  <a:gd name="T70" fmla="*/ 45 w 717"/>
                  <a:gd name="T71" fmla="*/ 50 h 906"/>
                  <a:gd name="T72" fmla="*/ 36 w 717"/>
                  <a:gd name="T73" fmla="*/ 37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 name="Freeform 57"/>
              <p:cNvSpPr>
                <a:spLocks/>
              </p:cNvSpPr>
              <p:nvPr/>
            </p:nvSpPr>
            <p:spPr bwMode="auto">
              <a:xfrm>
                <a:off x="4378" y="2075"/>
                <a:ext cx="281" cy="341"/>
              </a:xfrm>
              <a:custGeom>
                <a:avLst/>
                <a:gdLst>
                  <a:gd name="T0" fmla="*/ 29 w 562"/>
                  <a:gd name="T1" fmla="*/ 43 h 682"/>
                  <a:gd name="T2" fmla="*/ 24 w 562"/>
                  <a:gd name="T3" fmla="*/ 40 h 682"/>
                  <a:gd name="T4" fmla="*/ 20 w 562"/>
                  <a:gd name="T5" fmla="*/ 37 h 682"/>
                  <a:gd name="T6" fmla="*/ 17 w 562"/>
                  <a:gd name="T7" fmla="*/ 34 h 682"/>
                  <a:gd name="T8" fmla="*/ 13 w 562"/>
                  <a:gd name="T9" fmla="*/ 31 h 682"/>
                  <a:gd name="T10" fmla="*/ 10 w 562"/>
                  <a:gd name="T11" fmla="*/ 27 h 682"/>
                  <a:gd name="T12" fmla="*/ 9 w 562"/>
                  <a:gd name="T13" fmla="*/ 24 h 682"/>
                  <a:gd name="T14" fmla="*/ 6 w 562"/>
                  <a:gd name="T15" fmla="*/ 21 h 682"/>
                  <a:gd name="T16" fmla="*/ 4 w 562"/>
                  <a:gd name="T17" fmla="*/ 20 h 682"/>
                  <a:gd name="T18" fmla="*/ 3 w 562"/>
                  <a:gd name="T19" fmla="*/ 17 h 682"/>
                  <a:gd name="T20" fmla="*/ 2 w 562"/>
                  <a:gd name="T21" fmla="*/ 13 h 682"/>
                  <a:gd name="T22" fmla="*/ 1 w 562"/>
                  <a:gd name="T23" fmla="*/ 11 h 682"/>
                  <a:gd name="T24" fmla="*/ 1 w 562"/>
                  <a:gd name="T25" fmla="*/ 10 h 682"/>
                  <a:gd name="T26" fmla="*/ 1 w 562"/>
                  <a:gd name="T27" fmla="*/ 7 h 682"/>
                  <a:gd name="T28" fmla="*/ 1 w 562"/>
                  <a:gd name="T29" fmla="*/ 5 h 682"/>
                  <a:gd name="T30" fmla="*/ 1 w 562"/>
                  <a:gd name="T31" fmla="*/ 5 h 682"/>
                  <a:gd name="T32" fmla="*/ 0 w 562"/>
                  <a:gd name="T33" fmla="*/ 3 h 682"/>
                  <a:gd name="T34" fmla="*/ 4 w 562"/>
                  <a:gd name="T35" fmla="*/ 0 h 682"/>
                  <a:gd name="T36" fmla="*/ 12 w 562"/>
                  <a:gd name="T37" fmla="*/ 11 h 682"/>
                  <a:gd name="T38" fmla="*/ 9 w 562"/>
                  <a:gd name="T39" fmla="*/ 13 h 682"/>
                  <a:gd name="T40" fmla="*/ 23 w 562"/>
                  <a:gd name="T41" fmla="*/ 34 h 682"/>
                  <a:gd name="T42" fmla="*/ 28 w 562"/>
                  <a:gd name="T43" fmla="*/ 29 h 682"/>
                  <a:gd name="T44" fmla="*/ 35 w 562"/>
                  <a:gd name="T45" fmla="*/ 39 h 682"/>
                  <a:gd name="T46" fmla="*/ 29 w 562"/>
                  <a:gd name="T47" fmla="*/ 43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D39E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302" name="Group 58"/>
          <p:cNvGrpSpPr>
            <a:grpSpLocks/>
          </p:cNvGrpSpPr>
          <p:nvPr/>
        </p:nvGrpSpPr>
        <p:grpSpPr bwMode="auto">
          <a:xfrm>
            <a:off x="239790" y="4869645"/>
            <a:ext cx="782501" cy="775661"/>
            <a:chOff x="2461" y="1618"/>
            <a:chExt cx="635" cy="629"/>
          </a:xfrm>
        </p:grpSpPr>
        <p:sp>
          <p:nvSpPr>
            <p:cNvPr id="303" name="AutoShape 59"/>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304" name="Freeform 60"/>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305" name="Group 61"/>
            <p:cNvGrpSpPr>
              <a:grpSpLocks/>
            </p:cNvGrpSpPr>
            <p:nvPr/>
          </p:nvGrpSpPr>
          <p:grpSpPr bwMode="auto">
            <a:xfrm>
              <a:off x="2461" y="1618"/>
              <a:ext cx="275" cy="318"/>
              <a:chOff x="2983" y="1384"/>
              <a:chExt cx="275" cy="318"/>
            </a:xfrm>
          </p:grpSpPr>
          <p:sp>
            <p:nvSpPr>
              <p:cNvPr id="306" name="Freeform 62"/>
              <p:cNvSpPr>
                <a:spLocks/>
              </p:cNvSpPr>
              <p:nvPr/>
            </p:nvSpPr>
            <p:spPr bwMode="auto">
              <a:xfrm>
                <a:off x="2983" y="1384"/>
                <a:ext cx="275" cy="318"/>
              </a:xfrm>
              <a:custGeom>
                <a:avLst/>
                <a:gdLst>
                  <a:gd name="T0" fmla="*/ 0 w 343"/>
                  <a:gd name="T1" fmla="*/ 82 h 396"/>
                  <a:gd name="T2" fmla="*/ 2 w 343"/>
                  <a:gd name="T3" fmla="*/ 99 h 396"/>
                  <a:gd name="T4" fmla="*/ 5 w 343"/>
                  <a:gd name="T5" fmla="*/ 114 h 396"/>
                  <a:gd name="T6" fmla="*/ 11 w 343"/>
                  <a:gd name="T7" fmla="*/ 128 h 396"/>
                  <a:gd name="T8" fmla="*/ 21 w 343"/>
                  <a:gd name="T9" fmla="*/ 141 h 396"/>
                  <a:gd name="T10" fmla="*/ 31 w 343"/>
                  <a:gd name="T11" fmla="*/ 151 h 396"/>
                  <a:gd name="T12" fmla="*/ 43 w 343"/>
                  <a:gd name="T13" fmla="*/ 158 h 396"/>
                  <a:gd name="T14" fmla="*/ 57 w 343"/>
                  <a:gd name="T15" fmla="*/ 163 h 396"/>
                  <a:gd name="T16" fmla="*/ 71 w 343"/>
                  <a:gd name="T17" fmla="*/ 165 h 396"/>
                  <a:gd name="T18" fmla="*/ 85 w 343"/>
                  <a:gd name="T19" fmla="*/ 163 h 396"/>
                  <a:gd name="T20" fmla="*/ 99 w 343"/>
                  <a:gd name="T21" fmla="*/ 158 h 396"/>
                  <a:gd name="T22" fmla="*/ 111 w 343"/>
                  <a:gd name="T23" fmla="*/ 151 h 396"/>
                  <a:gd name="T24" fmla="*/ 121 w 343"/>
                  <a:gd name="T25" fmla="*/ 141 h 396"/>
                  <a:gd name="T26" fmla="*/ 130 w 343"/>
                  <a:gd name="T27" fmla="*/ 128 h 396"/>
                  <a:gd name="T28" fmla="*/ 136 w 343"/>
                  <a:gd name="T29" fmla="*/ 114 h 396"/>
                  <a:gd name="T30" fmla="*/ 141 w 343"/>
                  <a:gd name="T31" fmla="*/ 99 h 396"/>
                  <a:gd name="T32" fmla="*/ 141 w 343"/>
                  <a:gd name="T33" fmla="*/ 82 h 396"/>
                  <a:gd name="T34" fmla="*/ 141 w 343"/>
                  <a:gd name="T35" fmla="*/ 66 h 396"/>
                  <a:gd name="T36" fmla="*/ 136 w 343"/>
                  <a:gd name="T37" fmla="*/ 50 h 396"/>
                  <a:gd name="T38" fmla="*/ 130 w 343"/>
                  <a:gd name="T39" fmla="*/ 36 h 396"/>
                  <a:gd name="T40" fmla="*/ 121 w 343"/>
                  <a:gd name="T41" fmla="*/ 25 h 396"/>
                  <a:gd name="T42" fmla="*/ 111 w 343"/>
                  <a:gd name="T43" fmla="*/ 14 h 396"/>
                  <a:gd name="T44" fmla="*/ 99 w 343"/>
                  <a:gd name="T45" fmla="*/ 6 h 396"/>
                  <a:gd name="T46" fmla="*/ 85 w 343"/>
                  <a:gd name="T47" fmla="*/ 2 h 396"/>
                  <a:gd name="T48" fmla="*/ 71 w 343"/>
                  <a:gd name="T49" fmla="*/ 0 h 396"/>
                  <a:gd name="T50" fmla="*/ 57 w 343"/>
                  <a:gd name="T51" fmla="*/ 2 h 396"/>
                  <a:gd name="T52" fmla="*/ 43 w 343"/>
                  <a:gd name="T53" fmla="*/ 6 h 396"/>
                  <a:gd name="T54" fmla="*/ 31 w 343"/>
                  <a:gd name="T55" fmla="*/ 14 h 396"/>
                  <a:gd name="T56" fmla="*/ 21 w 343"/>
                  <a:gd name="T57" fmla="*/ 25 h 396"/>
                  <a:gd name="T58" fmla="*/ 11 w 343"/>
                  <a:gd name="T59" fmla="*/ 36 h 396"/>
                  <a:gd name="T60" fmla="*/ 5 w 343"/>
                  <a:gd name="T61" fmla="*/ 50 h 396"/>
                  <a:gd name="T62" fmla="*/ 2 w 343"/>
                  <a:gd name="T63" fmla="*/ 66 h 396"/>
                  <a:gd name="T64" fmla="*/ 0 w 343"/>
                  <a:gd name="T65" fmla="*/ 8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 name="Freeform 63"/>
              <p:cNvSpPr>
                <a:spLocks/>
              </p:cNvSpPr>
              <p:nvPr/>
            </p:nvSpPr>
            <p:spPr bwMode="auto">
              <a:xfrm>
                <a:off x="2999" y="1400"/>
                <a:ext cx="243" cy="286"/>
              </a:xfrm>
              <a:custGeom>
                <a:avLst/>
                <a:gdLst>
                  <a:gd name="T0" fmla="*/ 0 w 303"/>
                  <a:gd name="T1" fmla="*/ 74 h 356"/>
                  <a:gd name="T2" fmla="*/ 2 w 303"/>
                  <a:gd name="T3" fmla="*/ 59 h 356"/>
                  <a:gd name="T4" fmla="*/ 5 w 303"/>
                  <a:gd name="T5" fmla="*/ 46 h 356"/>
                  <a:gd name="T6" fmla="*/ 11 w 303"/>
                  <a:gd name="T7" fmla="*/ 33 h 356"/>
                  <a:gd name="T8" fmla="*/ 18 w 303"/>
                  <a:gd name="T9" fmla="*/ 22 h 356"/>
                  <a:gd name="T10" fmla="*/ 27 w 303"/>
                  <a:gd name="T11" fmla="*/ 13 h 356"/>
                  <a:gd name="T12" fmla="*/ 38 w 303"/>
                  <a:gd name="T13" fmla="*/ 6 h 356"/>
                  <a:gd name="T14" fmla="*/ 51 w 303"/>
                  <a:gd name="T15" fmla="*/ 2 h 356"/>
                  <a:gd name="T16" fmla="*/ 63 w 303"/>
                  <a:gd name="T17" fmla="*/ 0 h 356"/>
                  <a:gd name="T18" fmla="*/ 75 w 303"/>
                  <a:gd name="T19" fmla="*/ 2 h 356"/>
                  <a:gd name="T20" fmla="*/ 87 w 303"/>
                  <a:gd name="T21" fmla="*/ 6 h 356"/>
                  <a:gd name="T22" fmla="*/ 98 w 303"/>
                  <a:gd name="T23" fmla="*/ 13 h 356"/>
                  <a:gd name="T24" fmla="*/ 107 w 303"/>
                  <a:gd name="T25" fmla="*/ 22 h 356"/>
                  <a:gd name="T26" fmla="*/ 114 w 303"/>
                  <a:gd name="T27" fmla="*/ 33 h 356"/>
                  <a:gd name="T28" fmla="*/ 120 w 303"/>
                  <a:gd name="T29" fmla="*/ 46 h 356"/>
                  <a:gd name="T30" fmla="*/ 124 w 303"/>
                  <a:gd name="T31" fmla="*/ 59 h 356"/>
                  <a:gd name="T32" fmla="*/ 125 w 303"/>
                  <a:gd name="T33" fmla="*/ 74 h 356"/>
                  <a:gd name="T34" fmla="*/ 124 w 303"/>
                  <a:gd name="T35" fmla="*/ 89 h 356"/>
                  <a:gd name="T36" fmla="*/ 120 w 303"/>
                  <a:gd name="T37" fmla="*/ 103 h 356"/>
                  <a:gd name="T38" fmla="*/ 114 w 303"/>
                  <a:gd name="T39" fmla="*/ 116 h 356"/>
                  <a:gd name="T40" fmla="*/ 107 w 303"/>
                  <a:gd name="T41" fmla="*/ 126 h 356"/>
                  <a:gd name="T42" fmla="*/ 98 w 303"/>
                  <a:gd name="T43" fmla="*/ 136 h 356"/>
                  <a:gd name="T44" fmla="*/ 87 w 303"/>
                  <a:gd name="T45" fmla="*/ 143 h 356"/>
                  <a:gd name="T46" fmla="*/ 75 w 303"/>
                  <a:gd name="T47" fmla="*/ 147 h 356"/>
                  <a:gd name="T48" fmla="*/ 63 w 303"/>
                  <a:gd name="T49" fmla="*/ 149 h 356"/>
                  <a:gd name="T50" fmla="*/ 51 w 303"/>
                  <a:gd name="T51" fmla="*/ 147 h 356"/>
                  <a:gd name="T52" fmla="*/ 38 w 303"/>
                  <a:gd name="T53" fmla="*/ 143 h 356"/>
                  <a:gd name="T54" fmla="*/ 27 w 303"/>
                  <a:gd name="T55" fmla="*/ 136 h 356"/>
                  <a:gd name="T56" fmla="*/ 18 w 303"/>
                  <a:gd name="T57" fmla="*/ 126 h 356"/>
                  <a:gd name="T58" fmla="*/ 11 w 303"/>
                  <a:gd name="T59" fmla="*/ 116 h 356"/>
                  <a:gd name="T60" fmla="*/ 5 w 303"/>
                  <a:gd name="T61" fmla="*/ 103 h 356"/>
                  <a:gd name="T62" fmla="*/ 2 w 303"/>
                  <a:gd name="T63" fmla="*/ 89 h 356"/>
                  <a:gd name="T64" fmla="*/ 0 w 303"/>
                  <a:gd name="T65" fmla="*/ 74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 name="Freeform 64"/>
              <p:cNvSpPr>
                <a:spLocks/>
              </p:cNvSpPr>
              <p:nvPr/>
            </p:nvSpPr>
            <p:spPr bwMode="auto">
              <a:xfrm>
                <a:off x="3127" y="1444"/>
                <a:ext cx="77" cy="167"/>
              </a:xfrm>
              <a:custGeom>
                <a:avLst/>
                <a:gdLst>
                  <a:gd name="T0" fmla="*/ 0 w 95"/>
                  <a:gd name="T1" fmla="*/ 8 h 208"/>
                  <a:gd name="T2" fmla="*/ 2 w 95"/>
                  <a:gd name="T3" fmla="*/ 8 h 208"/>
                  <a:gd name="T4" fmla="*/ 3 w 95"/>
                  <a:gd name="T5" fmla="*/ 9 h 208"/>
                  <a:gd name="T6" fmla="*/ 7 w 95"/>
                  <a:gd name="T7" fmla="*/ 10 h 208"/>
                  <a:gd name="T8" fmla="*/ 11 w 95"/>
                  <a:gd name="T9" fmla="*/ 11 h 208"/>
                  <a:gd name="T10" fmla="*/ 15 w 95"/>
                  <a:gd name="T11" fmla="*/ 14 h 208"/>
                  <a:gd name="T12" fmla="*/ 20 w 95"/>
                  <a:gd name="T13" fmla="*/ 18 h 208"/>
                  <a:gd name="T14" fmla="*/ 24 w 95"/>
                  <a:gd name="T15" fmla="*/ 21 h 208"/>
                  <a:gd name="T16" fmla="*/ 28 w 95"/>
                  <a:gd name="T17" fmla="*/ 26 h 208"/>
                  <a:gd name="T18" fmla="*/ 32 w 95"/>
                  <a:gd name="T19" fmla="*/ 38 h 208"/>
                  <a:gd name="T20" fmla="*/ 32 w 95"/>
                  <a:gd name="T21" fmla="*/ 51 h 208"/>
                  <a:gd name="T22" fmla="*/ 28 w 95"/>
                  <a:gd name="T23" fmla="*/ 67 h 208"/>
                  <a:gd name="T24" fmla="*/ 20 w 95"/>
                  <a:gd name="T25" fmla="*/ 83 h 208"/>
                  <a:gd name="T26" fmla="*/ 28 w 95"/>
                  <a:gd name="T27" fmla="*/ 87 h 208"/>
                  <a:gd name="T28" fmla="*/ 36 w 95"/>
                  <a:gd name="T29" fmla="*/ 67 h 208"/>
                  <a:gd name="T30" fmla="*/ 41 w 95"/>
                  <a:gd name="T31" fmla="*/ 51 h 208"/>
                  <a:gd name="T32" fmla="*/ 40 w 95"/>
                  <a:gd name="T33" fmla="*/ 35 h 208"/>
                  <a:gd name="T34" fmla="*/ 36 w 95"/>
                  <a:gd name="T35" fmla="*/ 23 h 208"/>
                  <a:gd name="T36" fmla="*/ 32 w 95"/>
                  <a:gd name="T37" fmla="*/ 17 h 208"/>
                  <a:gd name="T38" fmla="*/ 26 w 95"/>
                  <a:gd name="T39" fmla="*/ 11 h 208"/>
                  <a:gd name="T40" fmla="*/ 21 w 95"/>
                  <a:gd name="T41" fmla="*/ 7 h 208"/>
                  <a:gd name="T42" fmla="*/ 15 w 95"/>
                  <a:gd name="T43" fmla="*/ 4 h 208"/>
                  <a:gd name="T44" fmla="*/ 10 w 95"/>
                  <a:gd name="T45" fmla="*/ 2 h 208"/>
                  <a:gd name="T46" fmla="*/ 6 w 95"/>
                  <a:gd name="T47" fmla="*/ 2 h 208"/>
                  <a:gd name="T48" fmla="*/ 3 w 95"/>
                  <a:gd name="T49" fmla="*/ 0 h 208"/>
                  <a:gd name="T50" fmla="*/ 2 w 95"/>
                  <a:gd name="T51" fmla="*/ 0 h 208"/>
                  <a:gd name="T52" fmla="*/ 0 w 95"/>
                  <a:gd name="T53" fmla="*/ 8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 name="Freeform 65"/>
              <p:cNvSpPr>
                <a:spLocks/>
              </p:cNvSpPr>
              <p:nvPr/>
            </p:nvSpPr>
            <p:spPr bwMode="auto">
              <a:xfrm>
                <a:off x="3074" y="1506"/>
                <a:ext cx="72" cy="95"/>
              </a:xfrm>
              <a:custGeom>
                <a:avLst/>
                <a:gdLst>
                  <a:gd name="T0" fmla="*/ 0 w 90"/>
                  <a:gd name="T1" fmla="*/ 25 h 118"/>
                  <a:gd name="T2" fmla="*/ 2 w 90"/>
                  <a:gd name="T3" fmla="*/ 30 h 118"/>
                  <a:gd name="T4" fmla="*/ 2 w 90"/>
                  <a:gd name="T5" fmla="*/ 35 h 118"/>
                  <a:gd name="T6" fmla="*/ 3 w 90"/>
                  <a:gd name="T7" fmla="*/ 39 h 118"/>
                  <a:gd name="T8" fmla="*/ 5 w 90"/>
                  <a:gd name="T9" fmla="*/ 42 h 118"/>
                  <a:gd name="T10" fmla="*/ 9 w 90"/>
                  <a:gd name="T11" fmla="*/ 45 h 118"/>
                  <a:gd name="T12" fmla="*/ 11 w 90"/>
                  <a:gd name="T13" fmla="*/ 48 h 118"/>
                  <a:gd name="T14" fmla="*/ 15 w 90"/>
                  <a:gd name="T15" fmla="*/ 49 h 118"/>
                  <a:gd name="T16" fmla="*/ 18 w 90"/>
                  <a:gd name="T17" fmla="*/ 49 h 118"/>
                  <a:gd name="T18" fmla="*/ 22 w 90"/>
                  <a:gd name="T19" fmla="*/ 49 h 118"/>
                  <a:gd name="T20" fmla="*/ 26 w 90"/>
                  <a:gd name="T21" fmla="*/ 48 h 118"/>
                  <a:gd name="T22" fmla="*/ 29 w 90"/>
                  <a:gd name="T23" fmla="*/ 45 h 118"/>
                  <a:gd name="T24" fmla="*/ 32 w 90"/>
                  <a:gd name="T25" fmla="*/ 42 h 118"/>
                  <a:gd name="T26" fmla="*/ 34 w 90"/>
                  <a:gd name="T27" fmla="*/ 39 h 118"/>
                  <a:gd name="T28" fmla="*/ 36 w 90"/>
                  <a:gd name="T29" fmla="*/ 35 h 118"/>
                  <a:gd name="T30" fmla="*/ 37 w 90"/>
                  <a:gd name="T31" fmla="*/ 30 h 118"/>
                  <a:gd name="T32" fmla="*/ 37 w 90"/>
                  <a:gd name="T33" fmla="*/ 25 h 118"/>
                  <a:gd name="T34" fmla="*/ 37 w 90"/>
                  <a:gd name="T35" fmla="*/ 20 h 118"/>
                  <a:gd name="T36" fmla="*/ 36 w 90"/>
                  <a:gd name="T37" fmla="*/ 15 h 118"/>
                  <a:gd name="T38" fmla="*/ 34 w 90"/>
                  <a:gd name="T39" fmla="*/ 11 h 118"/>
                  <a:gd name="T40" fmla="*/ 32 w 90"/>
                  <a:gd name="T41" fmla="*/ 7 h 118"/>
                  <a:gd name="T42" fmla="*/ 29 w 90"/>
                  <a:gd name="T43" fmla="*/ 4 h 118"/>
                  <a:gd name="T44" fmla="*/ 26 w 90"/>
                  <a:gd name="T45" fmla="*/ 2 h 118"/>
                  <a:gd name="T46" fmla="*/ 22 w 90"/>
                  <a:gd name="T47" fmla="*/ 2 h 118"/>
                  <a:gd name="T48" fmla="*/ 18 w 90"/>
                  <a:gd name="T49" fmla="*/ 0 h 118"/>
                  <a:gd name="T50" fmla="*/ 15 w 90"/>
                  <a:gd name="T51" fmla="*/ 2 h 118"/>
                  <a:gd name="T52" fmla="*/ 11 w 90"/>
                  <a:gd name="T53" fmla="*/ 2 h 118"/>
                  <a:gd name="T54" fmla="*/ 9 w 90"/>
                  <a:gd name="T55" fmla="*/ 4 h 118"/>
                  <a:gd name="T56" fmla="*/ 5 w 90"/>
                  <a:gd name="T57" fmla="*/ 7 h 118"/>
                  <a:gd name="T58" fmla="*/ 3 w 90"/>
                  <a:gd name="T59" fmla="*/ 11 h 118"/>
                  <a:gd name="T60" fmla="*/ 2 w 90"/>
                  <a:gd name="T61" fmla="*/ 15 h 118"/>
                  <a:gd name="T62" fmla="*/ 2 w 90"/>
                  <a:gd name="T63" fmla="*/ 20 h 118"/>
                  <a:gd name="T64" fmla="*/ 0 w 90"/>
                  <a:gd name="T65" fmla="*/ 25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 name="Freeform 66"/>
              <p:cNvSpPr>
                <a:spLocks/>
              </p:cNvSpPr>
              <p:nvPr/>
            </p:nvSpPr>
            <p:spPr bwMode="auto">
              <a:xfrm>
                <a:off x="3082" y="1514"/>
                <a:ext cx="56" cy="79"/>
              </a:xfrm>
              <a:custGeom>
                <a:avLst/>
                <a:gdLst>
                  <a:gd name="T0" fmla="*/ 0 w 70"/>
                  <a:gd name="T1" fmla="*/ 21 h 98"/>
                  <a:gd name="T2" fmla="*/ 2 w 70"/>
                  <a:gd name="T3" fmla="*/ 13 h 98"/>
                  <a:gd name="T4" fmla="*/ 5 w 70"/>
                  <a:gd name="T5" fmla="*/ 6 h 98"/>
                  <a:gd name="T6" fmla="*/ 9 w 70"/>
                  <a:gd name="T7" fmla="*/ 2 h 98"/>
                  <a:gd name="T8" fmla="*/ 14 w 70"/>
                  <a:gd name="T9" fmla="*/ 0 h 98"/>
                  <a:gd name="T10" fmla="*/ 19 w 70"/>
                  <a:gd name="T11" fmla="*/ 2 h 98"/>
                  <a:gd name="T12" fmla="*/ 24 w 70"/>
                  <a:gd name="T13" fmla="*/ 6 h 98"/>
                  <a:gd name="T14" fmla="*/ 27 w 70"/>
                  <a:gd name="T15" fmla="*/ 13 h 98"/>
                  <a:gd name="T16" fmla="*/ 29 w 70"/>
                  <a:gd name="T17" fmla="*/ 21 h 98"/>
                  <a:gd name="T18" fmla="*/ 27 w 70"/>
                  <a:gd name="T19" fmla="*/ 29 h 98"/>
                  <a:gd name="T20" fmla="*/ 24 w 70"/>
                  <a:gd name="T21" fmla="*/ 35 h 98"/>
                  <a:gd name="T22" fmla="*/ 19 w 70"/>
                  <a:gd name="T23" fmla="*/ 39 h 98"/>
                  <a:gd name="T24" fmla="*/ 14 w 70"/>
                  <a:gd name="T25" fmla="*/ 42 h 98"/>
                  <a:gd name="T26" fmla="*/ 9 w 70"/>
                  <a:gd name="T27" fmla="*/ 39 h 98"/>
                  <a:gd name="T28" fmla="*/ 5 w 70"/>
                  <a:gd name="T29" fmla="*/ 35 h 98"/>
                  <a:gd name="T30" fmla="*/ 2 w 70"/>
                  <a:gd name="T31" fmla="*/ 29 h 98"/>
                  <a:gd name="T32" fmla="*/ 0 w 70"/>
                  <a:gd name="T33" fmla="*/ 21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311" name="Group 310"/>
          <p:cNvGrpSpPr/>
          <p:nvPr/>
        </p:nvGrpSpPr>
        <p:grpSpPr>
          <a:xfrm>
            <a:off x="314349" y="5604315"/>
            <a:ext cx="927168" cy="676638"/>
            <a:chOff x="346122" y="5885642"/>
            <a:chExt cx="1049373" cy="765822"/>
          </a:xfrm>
        </p:grpSpPr>
        <p:grpSp>
          <p:nvGrpSpPr>
            <p:cNvPr id="312" name="Group 18"/>
            <p:cNvGrpSpPr>
              <a:grpSpLocks/>
            </p:cNvGrpSpPr>
            <p:nvPr/>
          </p:nvGrpSpPr>
          <p:grpSpPr bwMode="auto">
            <a:xfrm>
              <a:off x="346122" y="5885642"/>
              <a:ext cx="859923" cy="571787"/>
              <a:chOff x="2496" y="1641"/>
              <a:chExt cx="767" cy="510"/>
            </a:xfrm>
          </p:grpSpPr>
          <p:sp>
            <p:nvSpPr>
              <p:cNvPr id="332" name="AutoShape 19"/>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333" name="Rectangle 20"/>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334" name="Rectangle 21"/>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35" name="Rectangle 22"/>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grpSp>
          <p:nvGrpSpPr>
            <p:cNvPr id="313" name="Group 29"/>
            <p:cNvGrpSpPr>
              <a:grpSpLocks/>
            </p:cNvGrpSpPr>
            <p:nvPr/>
          </p:nvGrpSpPr>
          <p:grpSpPr bwMode="auto">
            <a:xfrm>
              <a:off x="582661" y="6151431"/>
              <a:ext cx="812834" cy="500033"/>
              <a:chOff x="2943" y="3239"/>
              <a:chExt cx="725" cy="446"/>
            </a:xfrm>
          </p:grpSpPr>
          <p:sp>
            <p:nvSpPr>
              <p:cNvPr id="314" name="Freeform 30"/>
              <p:cNvSpPr>
                <a:spLocks/>
              </p:cNvSpPr>
              <p:nvPr/>
            </p:nvSpPr>
            <p:spPr bwMode="auto">
              <a:xfrm>
                <a:off x="3485" y="3548"/>
                <a:ext cx="87" cy="137"/>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 name="Freeform 31"/>
              <p:cNvSpPr>
                <a:spLocks/>
              </p:cNvSpPr>
              <p:nvPr/>
            </p:nvSpPr>
            <p:spPr bwMode="auto">
              <a:xfrm>
                <a:off x="3357" y="3450"/>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 name="Freeform 32"/>
              <p:cNvSpPr>
                <a:spLocks/>
              </p:cNvSpPr>
              <p:nvPr/>
            </p:nvSpPr>
            <p:spPr bwMode="auto">
              <a:xfrm>
                <a:off x="2943" y="3288"/>
                <a:ext cx="725" cy="336"/>
              </a:xfrm>
              <a:custGeom>
                <a:avLst/>
                <a:gdLst>
                  <a:gd name="T0" fmla="*/ 1 w 1140"/>
                  <a:gd name="T1" fmla="*/ 1 h 526"/>
                  <a:gd name="T2" fmla="*/ 1 w 1140"/>
                  <a:gd name="T3" fmla="*/ 1 h 526"/>
                  <a:gd name="T4" fmla="*/ 0 w 1140"/>
                  <a:gd name="T5" fmla="*/ 1 h 526"/>
                  <a:gd name="T6" fmla="*/ 1 w 1140"/>
                  <a:gd name="T7" fmla="*/ 1 h 526"/>
                  <a:gd name="T8" fmla="*/ 1 w 1140"/>
                  <a:gd name="T9" fmla="*/ 1 h 526"/>
                  <a:gd name="T10" fmla="*/ 1 w 1140"/>
                  <a:gd name="T11" fmla="*/ 1 h 526"/>
                  <a:gd name="T12" fmla="*/ 1 w 1140"/>
                  <a:gd name="T13" fmla="*/ 1 h 526"/>
                  <a:gd name="T14" fmla="*/ 1 w 1140"/>
                  <a:gd name="T15" fmla="*/ 1 h 526"/>
                  <a:gd name="T16" fmla="*/ 1 w 1140"/>
                  <a:gd name="T17" fmla="*/ 1 h 526"/>
                  <a:gd name="T18" fmla="*/ 1 w 1140"/>
                  <a:gd name="T19" fmla="*/ 1 h 526"/>
                  <a:gd name="T20" fmla="*/ 1 w 1140"/>
                  <a:gd name="T21" fmla="*/ 1 h 526"/>
                  <a:gd name="T22" fmla="*/ 1 w 1140"/>
                  <a:gd name="T23" fmla="*/ 1 h 526"/>
                  <a:gd name="T24" fmla="*/ 1 w 1140"/>
                  <a:gd name="T25" fmla="*/ 1 h 526"/>
                  <a:gd name="T26" fmla="*/ 1 w 1140"/>
                  <a:gd name="T27" fmla="*/ 0 h 526"/>
                  <a:gd name="T28" fmla="*/ 1 w 1140"/>
                  <a:gd name="T29" fmla="*/ 0 h 526"/>
                  <a:gd name="T30" fmla="*/ 1 w 1140"/>
                  <a:gd name="T31" fmla="*/ 1 h 526"/>
                  <a:gd name="T32" fmla="*/ 1 w 1140"/>
                  <a:gd name="T33" fmla="*/ 1 h 526"/>
                  <a:gd name="T34" fmla="*/ 1 w 1140"/>
                  <a:gd name="T35" fmla="*/ 1 h 526"/>
                  <a:gd name="T36" fmla="*/ 2 w 1140"/>
                  <a:gd name="T37" fmla="*/ 1 h 526"/>
                  <a:gd name="T38" fmla="*/ 2 w 1140"/>
                  <a:gd name="T39" fmla="*/ 1 h 526"/>
                  <a:gd name="T40" fmla="*/ 2 w 1140"/>
                  <a:gd name="T41" fmla="*/ 1 h 526"/>
                  <a:gd name="T42" fmla="*/ 2 w 1140"/>
                  <a:gd name="T43" fmla="*/ 1 h 526"/>
                  <a:gd name="T44" fmla="*/ 2 w 1140"/>
                  <a:gd name="T45" fmla="*/ 1 h 526"/>
                  <a:gd name="T46" fmla="*/ 2 w 1140"/>
                  <a:gd name="T47" fmla="*/ 1 h 526"/>
                  <a:gd name="T48" fmla="*/ 2 w 1140"/>
                  <a:gd name="T49" fmla="*/ 1 h 526"/>
                  <a:gd name="T50" fmla="*/ 2 w 1140"/>
                  <a:gd name="T51" fmla="*/ 1 h 526"/>
                  <a:gd name="T52" fmla="*/ 2 w 1140"/>
                  <a:gd name="T53" fmla="*/ 1 h 526"/>
                  <a:gd name="T54" fmla="*/ 2 w 1140"/>
                  <a:gd name="T55" fmla="*/ 1 h 526"/>
                  <a:gd name="T56" fmla="*/ 2 w 1140"/>
                  <a:gd name="T57" fmla="*/ 1 h 526"/>
                  <a:gd name="T58" fmla="*/ 2 w 1140"/>
                  <a:gd name="T59" fmla="*/ 1 h 526"/>
                  <a:gd name="T60" fmla="*/ 2 w 1140"/>
                  <a:gd name="T61" fmla="*/ 1 h 526"/>
                  <a:gd name="T62" fmla="*/ 2 w 1140"/>
                  <a:gd name="T63" fmla="*/ 1 h 526"/>
                  <a:gd name="T64" fmla="*/ 2 w 1140"/>
                  <a:gd name="T65" fmla="*/ 1 h 526"/>
                  <a:gd name="T66" fmla="*/ 2 w 1140"/>
                  <a:gd name="T67" fmla="*/ 1 h 526"/>
                  <a:gd name="T68" fmla="*/ 2 w 1140"/>
                  <a:gd name="T69" fmla="*/ 1 h 526"/>
                  <a:gd name="T70" fmla="*/ 2 w 1140"/>
                  <a:gd name="T71" fmla="*/ 1 h 526"/>
                  <a:gd name="T72" fmla="*/ 2 w 1140"/>
                  <a:gd name="T73" fmla="*/ 1 h 526"/>
                  <a:gd name="T74" fmla="*/ 2 w 1140"/>
                  <a:gd name="T75" fmla="*/ 1 h 526"/>
                  <a:gd name="T76" fmla="*/ 2 w 1140"/>
                  <a:gd name="T77" fmla="*/ 1 h 526"/>
                  <a:gd name="T78" fmla="*/ 2 w 1140"/>
                  <a:gd name="T79" fmla="*/ 1 h 526"/>
                  <a:gd name="T80" fmla="*/ 2 w 1140"/>
                  <a:gd name="T81" fmla="*/ 1 h 526"/>
                  <a:gd name="T82" fmla="*/ 1 w 1140"/>
                  <a:gd name="T83" fmla="*/ 1 h 526"/>
                  <a:gd name="T84" fmla="*/ 1 w 1140"/>
                  <a:gd name="T85" fmla="*/ 1 h 526"/>
                  <a:gd name="T86" fmla="*/ 1 w 1140"/>
                  <a:gd name="T87" fmla="*/ 1 h 526"/>
                  <a:gd name="T88" fmla="*/ 1 w 1140"/>
                  <a:gd name="T89" fmla="*/ 1 h 526"/>
                  <a:gd name="T90" fmla="*/ 1 w 1140"/>
                  <a:gd name="T91" fmla="*/ 1 h 526"/>
                  <a:gd name="T92" fmla="*/ 1 w 1140"/>
                  <a:gd name="T93" fmla="*/ 1 h 526"/>
                  <a:gd name="T94" fmla="*/ 1 w 1140"/>
                  <a:gd name="T95" fmla="*/ 1 h 526"/>
                  <a:gd name="T96" fmla="*/ 1 w 1140"/>
                  <a:gd name="T97" fmla="*/ 1 h 526"/>
                  <a:gd name="T98" fmla="*/ 1 w 1140"/>
                  <a:gd name="T99" fmla="*/ 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7" name="Freeform 33"/>
              <p:cNvSpPr>
                <a:spLocks/>
              </p:cNvSpPr>
              <p:nvPr/>
            </p:nvSpPr>
            <p:spPr bwMode="auto">
              <a:xfrm>
                <a:off x="3113" y="3325"/>
                <a:ext cx="121" cy="130"/>
              </a:xfrm>
              <a:custGeom>
                <a:avLst/>
                <a:gdLst>
                  <a:gd name="T0" fmla="*/ 0 w 189"/>
                  <a:gd name="T1" fmla="*/ 1 h 204"/>
                  <a:gd name="T2" fmla="*/ 1 w 189"/>
                  <a:gd name="T3" fmla="*/ 1 h 204"/>
                  <a:gd name="T4" fmla="*/ 1 w 189"/>
                  <a:gd name="T5" fmla="*/ 1 h 204"/>
                  <a:gd name="T6" fmla="*/ 1 w 189"/>
                  <a:gd name="T7" fmla="*/ 1 h 204"/>
                  <a:gd name="T8" fmla="*/ 1 w 189"/>
                  <a:gd name="T9" fmla="*/ 1 h 204"/>
                  <a:gd name="T10" fmla="*/ 1 w 189"/>
                  <a:gd name="T11" fmla="*/ 1 h 204"/>
                  <a:gd name="T12" fmla="*/ 1 w 189"/>
                  <a:gd name="T13" fmla="*/ 0 h 204"/>
                  <a:gd name="T14" fmla="*/ 1 w 189"/>
                  <a:gd name="T15" fmla="*/ 1 h 204"/>
                  <a:gd name="T16" fmla="*/ 0 w 189"/>
                  <a:gd name="T17" fmla="*/ 1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 name="Freeform 34"/>
              <p:cNvSpPr>
                <a:spLocks/>
              </p:cNvSpPr>
              <p:nvPr/>
            </p:nvSpPr>
            <p:spPr bwMode="auto">
              <a:xfrm>
                <a:off x="3255" y="3322"/>
                <a:ext cx="160" cy="135"/>
              </a:xfrm>
              <a:custGeom>
                <a:avLst/>
                <a:gdLst>
                  <a:gd name="T0" fmla="*/ 1 w 252"/>
                  <a:gd name="T1" fmla="*/ 1 h 213"/>
                  <a:gd name="T2" fmla="*/ 0 w 252"/>
                  <a:gd name="T3" fmla="*/ 0 h 213"/>
                  <a:gd name="T4" fmla="*/ 1 w 252"/>
                  <a:gd name="T5" fmla="*/ 0 h 213"/>
                  <a:gd name="T6" fmla="*/ 1 w 252"/>
                  <a:gd name="T7" fmla="*/ 1 h 213"/>
                  <a:gd name="T8" fmla="*/ 1 w 252"/>
                  <a:gd name="T9" fmla="*/ 1 h 213"/>
                  <a:gd name="T10" fmla="*/ 1 w 252"/>
                  <a:gd name="T11" fmla="*/ 1 h 213"/>
                  <a:gd name="T12" fmla="*/ 1 w 252"/>
                  <a:gd name="T13" fmla="*/ 1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9" name="Freeform 35"/>
              <p:cNvSpPr>
                <a:spLocks/>
              </p:cNvSpPr>
              <p:nvPr/>
            </p:nvSpPr>
            <p:spPr bwMode="auto">
              <a:xfrm>
                <a:off x="3360" y="3383"/>
                <a:ext cx="45" cy="63"/>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 name="Freeform 36"/>
              <p:cNvSpPr>
                <a:spLocks/>
              </p:cNvSpPr>
              <p:nvPr/>
            </p:nvSpPr>
            <p:spPr bwMode="auto">
              <a:xfrm>
                <a:off x="3362" y="343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 name="Freeform 37"/>
              <p:cNvSpPr>
                <a:spLocks/>
              </p:cNvSpPr>
              <p:nvPr/>
            </p:nvSpPr>
            <p:spPr bwMode="auto">
              <a:xfrm>
                <a:off x="3367" y="3401"/>
                <a:ext cx="33" cy="23"/>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 name="Freeform 38"/>
              <p:cNvSpPr>
                <a:spLocks/>
              </p:cNvSpPr>
              <p:nvPr/>
            </p:nvSpPr>
            <p:spPr bwMode="auto">
              <a:xfrm>
                <a:off x="3245" y="3415"/>
                <a:ext cx="195" cy="185"/>
              </a:xfrm>
              <a:custGeom>
                <a:avLst/>
                <a:gdLst>
                  <a:gd name="T0" fmla="*/ 0 w 306"/>
                  <a:gd name="T1" fmla="*/ 1 h 290"/>
                  <a:gd name="T2" fmla="*/ 1 w 306"/>
                  <a:gd name="T3" fmla="*/ 1 h 290"/>
                  <a:gd name="T4" fmla="*/ 1 w 306"/>
                  <a:gd name="T5" fmla="*/ 1 h 290"/>
                  <a:gd name="T6" fmla="*/ 1 w 306"/>
                  <a:gd name="T7" fmla="*/ 1 h 290"/>
                  <a:gd name="T8" fmla="*/ 1 w 306"/>
                  <a:gd name="T9" fmla="*/ 1 h 290"/>
                  <a:gd name="T10" fmla="*/ 1 w 306"/>
                  <a:gd name="T11" fmla="*/ 1 h 290"/>
                  <a:gd name="T12" fmla="*/ 1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23" name="Freeform 39"/>
              <p:cNvSpPr>
                <a:spLocks/>
              </p:cNvSpPr>
              <p:nvPr/>
            </p:nvSpPr>
            <p:spPr bwMode="auto">
              <a:xfrm rot="1661969">
                <a:off x="3494" y="3239"/>
                <a:ext cx="130" cy="102"/>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324" name="Line 40"/>
              <p:cNvSpPr>
                <a:spLocks noChangeShapeType="1"/>
              </p:cNvSpPr>
              <p:nvPr/>
            </p:nvSpPr>
            <p:spPr bwMode="auto">
              <a:xfrm flipH="1" flipV="1">
                <a:off x="3544" y="3332"/>
                <a:ext cx="5" cy="7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5" name="Line 41"/>
              <p:cNvSpPr>
                <a:spLocks noChangeShapeType="1"/>
              </p:cNvSpPr>
              <p:nvPr/>
            </p:nvSpPr>
            <p:spPr bwMode="auto">
              <a:xfrm flipV="1">
                <a:off x="3565" y="3332"/>
                <a:ext cx="22" cy="7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6" name="Oval 42"/>
              <p:cNvSpPr>
                <a:spLocks noChangeArrowheads="1"/>
              </p:cNvSpPr>
              <p:nvPr/>
            </p:nvSpPr>
            <p:spPr bwMode="auto">
              <a:xfrm>
                <a:off x="3034" y="3568"/>
                <a:ext cx="103" cy="101"/>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327" name="Freeform 43"/>
              <p:cNvSpPr>
                <a:spLocks/>
              </p:cNvSpPr>
              <p:nvPr/>
            </p:nvSpPr>
            <p:spPr bwMode="auto">
              <a:xfrm>
                <a:off x="3022" y="3556"/>
                <a:ext cx="126" cy="126"/>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 name="Freeform 44"/>
              <p:cNvSpPr>
                <a:spLocks/>
              </p:cNvSpPr>
              <p:nvPr/>
            </p:nvSpPr>
            <p:spPr bwMode="auto">
              <a:xfrm>
                <a:off x="3049" y="3661"/>
                <a:ext cx="24"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 name="Oval 45"/>
              <p:cNvSpPr>
                <a:spLocks noChangeArrowheads="1"/>
              </p:cNvSpPr>
              <p:nvPr/>
            </p:nvSpPr>
            <p:spPr bwMode="auto">
              <a:xfrm>
                <a:off x="3492" y="3528"/>
                <a:ext cx="80" cy="138"/>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330" name="Freeform 46"/>
              <p:cNvSpPr>
                <a:spLocks/>
              </p:cNvSpPr>
              <p:nvPr/>
            </p:nvSpPr>
            <p:spPr bwMode="auto">
              <a:xfrm>
                <a:off x="3484" y="3518"/>
                <a:ext cx="99" cy="158"/>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1" name="Freeform 47"/>
              <p:cNvSpPr>
                <a:spLocks/>
              </p:cNvSpPr>
              <p:nvPr/>
            </p:nvSpPr>
            <p:spPr bwMode="auto">
              <a:xfrm>
                <a:off x="3499" y="3646"/>
                <a:ext cx="21"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36" name="Line 70"/>
          <p:cNvSpPr>
            <a:spLocks noChangeShapeType="1"/>
          </p:cNvSpPr>
          <p:nvPr/>
        </p:nvSpPr>
        <p:spPr bwMode="auto">
          <a:xfrm flipH="1" flipV="1">
            <a:off x="2499095" y="4362591"/>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337" name="Group 2"/>
          <p:cNvGrpSpPr>
            <a:grpSpLocks/>
          </p:cNvGrpSpPr>
          <p:nvPr/>
        </p:nvGrpSpPr>
        <p:grpSpPr bwMode="auto">
          <a:xfrm>
            <a:off x="1308100" y="4756150"/>
            <a:ext cx="1216025" cy="833438"/>
            <a:chOff x="3182" y="2642"/>
            <a:chExt cx="1186" cy="813"/>
          </a:xfrm>
        </p:grpSpPr>
        <p:grpSp>
          <p:nvGrpSpPr>
            <p:cNvPr id="338" name="Group 3"/>
            <p:cNvGrpSpPr>
              <a:grpSpLocks/>
            </p:cNvGrpSpPr>
            <p:nvPr/>
          </p:nvGrpSpPr>
          <p:grpSpPr bwMode="auto">
            <a:xfrm>
              <a:off x="3182" y="2642"/>
              <a:ext cx="1186" cy="813"/>
              <a:chOff x="1732" y="3507"/>
              <a:chExt cx="1186" cy="813"/>
            </a:xfrm>
          </p:grpSpPr>
          <p:sp>
            <p:nvSpPr>
              <p:cNvPr id="350" name="AutoShape 4"/>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351" name="AutoShape 5"/>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339" name="Group 6"/>
            <p:cNvGrpSpPr>
              <a:grpSpLocks/>
            </p:cNvGrpSpPr>
            <p:nvPr/>
          </p:nvGrpSpPr>
          <p:grpSpPr bwMode="auto">
            <a:xfrm>
              <a:off x="3309" y="2668"/>
              <a:ext cx="876" cy="739"/>
              <a:chOff x="3309" y="2668"/>
              <a:chExt cx="876" cy="739"/>
            </a:xfrm>
          </p:grpSpPr>
          <p:sp>
            <p:nvSpPr>
              <p:cNvPr id="340" name="Freeform 7"/>
              <p:cNvSpPr>
                <a:spLocks/>
              </p:cNvSpPr>
              <p:nvPr/>
            </p:nvSpPr>
            <p:spPr bwMode="auto">
              <a:xfrm>
                <a:off x="3344" y="2668"/>
                <a:ext cx="841" cy="739"/>
              </a:xfrm>
              <a:custGeom>
                <a:avLst/>
                <a:gdLst>
                  <a:gd name="T0" fmla="*/ 50 w 638"/>
                  <a:gd name="T1" fmla="*/ 1680 h 561"/>
                  <a:gd name="T2" fmla="*/ 50 w 638"/>
                  <a:gd name="T3" fmla="*/ 967 h 561"/>
                  <a:gd name="T4" fmla="*/ 0 w 638"/>
                  <a:gd name="T5" fmla="*/ 876 h 561"/>
                  <a:gd name="T6" fmla="*/ 1003 w 638"/>
                  <a:gd name="T7" fmla="*/ 18 h 561"/>
                  <a:gd name="T8" fmla="*/ 1366 w 638"/>
                  <a:gd name="T9" fmla="*/ 361 h 561"/>
                  <a:gd name="T10" fmla="*/ 1366 w 638"/>
                  <a:gd name="T11" fmla="*/ 0 h 561"/>
                  <a:gd name="T12" fmla="*/ 1654 w 638"/>
                  <a:gd name="T13" fmla="*/ 0 h 561"/>
                  <a:gd name="T14" fmla="*/ 1654 w 638"/>
                  <a:gd name="T15" fmla="*/ 642 h 561"/>
                  <a:gd name="T16" fmla="*/ 1927 w 638"/>
                  <a:gd name="T17" fmla="*/ 865 h 561"/>
                  <a:gd name="T18" fmla="*/ 1828 w 638"/>
                  <a:gd name="T19" fmla="*/ 958 h 561"/>
                  <a:gd name="T20" fmla="*/ 1828 w 638"/>
                  <a:gd name="T21" fmla="*/ 1689 h 561"/>
                  <a:gd name="T22" fmla="*/ 50 w 638"/>
                  <a:gd name="T23" fmla="*/ 1680 h 5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8"/>
                  <a:gd name="T37" fmla="*/ 0 h 561"/>
                  <a:gd name="T38" fmla="*/ 638 w 638"/>
                  <a:gd name="T39" fmla="*/ 561 h 5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8" h="561">
                    <a:moveTo>
                      <a:pt x="17" y="558"/>
                    </a:moveTo>
                    <a:lnTo>
                      <a:pt x="17" y="321"/>
                    </a:lnTo>
                    <a:lnTo>
                      <a:pt x="0" y="291"/>
                    </a:lnTo>
                    <a:lnTo>
                      <a:pt x="332" y="6"/>
                    </a:lnTo>
                    <a:lnTo>
                      <a:pt x="452" y="120"/>
                    </a:lnTo>
                    <a:lnTo>
                      <a:pt x="452" y="0"/>
                    </a:lnTo>
                    <a:lnTo>
                      <a:pt x="548" y="0"/>
                    </a:lnTo>
                    <a:lnTo>
                      <a:pt x="548" y="213"/>
                    </a:lnTo>
                    <a:lnTo>
                      <a:pt x="638" y="288"/>
                    </a:lnTo>
                    <a:lnTo>
                      <a:pt x="605" y="318"/>
                    </a:lnTo>
                    <a:lnTo>
                      <a:pt x="605" y="561"/>
                    </a:lnTo>
                    <a:lnTo>
                      <a:pt x="17" y="558"/>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41" name="Rectangle 8"/>
              <p:cNvSpPr>
                <a:spLocks noChangeArrowheads="1"/>
              </p:cNvSpPr>
              <p:nvPr/>
            </p:nvSpPr>
            <p:spPr bwMode="auto">
              <a:xfrm>
                <a:off x="3695" y="3136"/>
                <a:ext cx="174" cy="268"/>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342" name="Rectangle 9"/>
              <p:cNvSpPr>
                <a:spLocks noChangeArrowheads="1"/>
              </p:cNvSpPr>
              <p:nvPr/>
            </p:nvSpPr>
            <p:spPr bwMode="auto">
              <a:xfrm>
                <a:off x="3928"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343" name="Line 10"/>
              <p:cNvSpPr>
                <a:spLocks noChangeShapeType="1"/>
              </p:cNvSpPr>
              <p:nvPr/>
            </p:nvSpPr>
            <p:spPr bwMode="auto">
              <a:xfrm>
                <a:off x="3928"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4" name="Line 11"/>
              <p:cNvSpPr>
                <a:spLocks noChangeShapeType="1"/>
              </p:cNvSpPr>
              <p:nvPr/>
            </p:nvSpPr>
            <p:spPr bwMode="auto">
              <a:xfrm>
                <a:off x="4015" y="3140"/>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5" name="Rectangle 12"/>
              <p:cNvSpPr>
                <a:spLocks noChangeArrowheads="1"/>
              </p:cNvSpPr>
              <p:nvPr/>
            </p:nvSpPr>
            <p:spPr bwMode="auto">
              <a:xfrm>
                <a:off x="3446"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346" name="Line 13"/>
              <p:cNvSpPr>
                <a:spLocks noChangeShapeType="1"/>
              </p:cNvSpPr>
              <p:nvPr/>
            </p:nvSpPr>
            <p:spPr bwMode="auto">
              <a:xfrm>
                <a:off x="3446"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7" name="Line 14"/>
              <p:cNvSpPr>
                <a:spLocks noChangeShapeType="1"/>
              </p:cNvSpPr>
              <p:nvPr/>
            </p:nvSpPr>
            <p:spPr bwMode="auto">
              <a:xfrm>
                <a:off x="3533" y="3138"/>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8" name="Freeform 15"/>
              <p:cNvSpPr>
                <a:spLocks/>
              </p:cNvSpPr>
              <p:nvPr/>
            </p:nvSpPr>
            <p:spPr bwMode="auto">
              <a:xfrm>
                <a:off x="3309" y="2675"/>
                <a:ext cx="326" cy="428"/>
              </a:xfrm>
              <a:custGeom>
                <a:avLst/>
                <a:gdLst>
                  <a:gd name="T0" fmla="*/ 7 w 1163"/>
                  <a:gd name="T1" fmla="*/ 4 h 1531"/>
                  <a:gd name="T2" fmla="*/ 7 w 1163"/>
                  <a:gd name="T3" fmla="*/ 3 h 1531"/>
                  <a:gd name="T4" fmla="*/ 7 w 1163"/>
                  <a:gd name="T5" fmla="*/ 3 h 1531"/>
                  <a:gd name="T6" fmla="*/ 6 w 1163"/>
                  <a:gd name="T7" fmla="*/ 3 h 1531"/>
                  <a:gd name="T8" fmla="*/ 6 w 1163"/>
                  <a:gd name="T9" fmla="*/ 4 h 1531"/>
                  <a:gd name="T10" fmla="*/ 6 w 1163"/>
                  <a:gd name="T11" fmla="*/ 4 h 1531"/>
                  <a:gd name="T12" fmla="*/ 6 w 1163"/>
                  <a:gd name="T13" fmla="*/ 4 h 1531"/>
                  <a:gd name="T14" fmla="*/ 5 w 1163"/>
                  <a:gd name="T15" fmla="*/ 5 h 1531"/>
                  <a:gd name="T16" fmla="*/ 5 w 1163"/>
                  <a:gd name="T17" fmla="*/ 6 h 1531"/>
                  <a:gd name="T18" fmla="*/ 5 w 1163"/>
                  <a:gd name="T19" fmla="*/ 7 h 1531"/>
                  <a:gd name="T20" fmla="*/ 5 w 1163"/>
                  <a:gd name="T21" fmla="*/ 7 h 1531"/>
                  <a:gd name="T22" fmla="*/ 4 w 1163"/>
                  <a:gd name="T23" fmla="*/ 8 h 1531"/>
                  <a:gd name="T24" fmla="*/ 4 w 1163"/>
                  <a:gd name="T25" fmla="*/ 8 h 1531"/>
                  <a:gd name="T26" fmla="*/ 4 w 1163"/>
                  <a:gd name="T27" fmla="*/ 7 h 1531"/>
                  <a:gd name="T28" fmla="*/ 4 w 1163"/>
                  <a:gd name="T29" fmla="*/ 6 h 1531"/>
                  <a:gd name="T30" fmla="*/ 4 w 1163"/>
                  <a:gd name="T31" fmla="*/ 5 h 1531"/>
                  <a:gd name="T32" fmla="*/ 5 w 1163"/>
                  <a:gd name="T33" fmla="*/ 4 h 1531"/>
                  <a:gd name="T34" fmla="*/ 4 w 1163"/>
                  <a:gd name="T35" fmla="*/ 3 h 1531"/>
                  <a:gd name="T36" fmla="*/ 4 w 1163"/>
                  <a:gd name="T37" fmla="*/ 2 h 1531"/>
                  <a:gd name="T38" fmla="*/ 3 w 1163"/>
                  <a:gd name="T39" fmla="*/ 1 h 1531"/>
                  <a:gd name="T40" fmla="*/ 3 w 1163"/>
                  <a:gd name="T41" fmla="*/ 1 h 1531"/>
                  <a:gd name="T42" fmla="*/ 4 w 1163"/>
                  <a:gd name="T43" fmla="*/ 0 h 1531"/>
                  <a:gd name="T44" fmla="*/ 3 w 1163"/>
                  <a:gd name="T45" fmla="*/ 0 h 1531"/>
                  <a:gd name="T46" fmla="*/ 3 w 1163"/>
                  <a:gd name="T47" fmla="*/ 1 h 1531"/>
                  <a:gd name="T48" fmla="*/ 3 w 1163"/>
                  <a:gd name="T49" fmla="*/ 2 h 1531"/>
                  <a:gd name="T50" fmla="*/ 3 w 1163"/>
                  <a:gd name="T51" fmla="*/ 3 h 1531"/>
                  <a:gd name="T52" fmla="*/ 3 w 1163"/>
                  <a:gd name="T53" fmla="*/ 4 h 1531"/>
                  <a:gd name="T54" fmla="*/ 2 w 1163"/>
                  <a:gd name="T55" fmla="*/ 6 h 1531"/>
                  <a:gd name="T56" fmla="*/ 2 w 1163"/>
                  <a:gd name="T57" fmla="*/ 5 h 1531"/>
                  <a:gd name="T58" fmla="*/ 2 w 1163"/>
                  <a:gd name="T59" fmla="*/ 4 h 1531"/>
                  <a:gd name="T60" fmla="*/ 2 w 1163"/>
                  <a:gd name="T61" fmla="*/ 3 h 1531"/>
                  <a:gd name="T62" fmla="*/ 2 w 1163"/>
                  <a:gd name="T63" fmla="*/ 3 h 1531"/>
                  <a:gd name="T64" fmla="*/ 2 w 1163"/>
                  <a:gd name="T65" fmla="*/ 2 h 1531"/>
                  <a:gd name="T66" fmla="*/ 2 w 1163"/>
                  <a:gd name="T67" fmla="*/ 2 h 1531"/>
                  <a:gd name="T68" fmla="*/ 2 w 1163"/>
                  <a:gd name="T69" fmla="*/ 3 h 1531"/>
                  <a:gd name="T70" fmla="*/ 1 w 1163"/>
                  <a:gd name="T71" fmla="*/ 4 h 1531"/>
                  <a:gd name="T72" fmla="*/ 1 w 1163"/>
                  <a:gd name="T73" fmla="*/ 5 h 1531"/>
                  <a:gd name="T74" fmla="*/ 0 w 1163"/>
                  <a:gd name="T75" fmla="*/ 6 h 1531"/>
                  <a:gd name="T76" fmla="*/ 0 w 1163"/>
                  <a:gd name="T77" fmla="*/ 6 h 1531"/>
                  <a:gd name="T78" fmla="*/ 0 w 1163"/>
                  <a:gd name="T79" fmla="*/ 7 h 1531"/>
                  <a:gd name="T80" fmla="*/ 1 w 1163"/>
                  <a:gd name="T81" fmla="*/ 8 h 1531"/>
                  <a:gd name="T82" fmla="*/ 1 w 1163"/>
                  <a:gd name="T83" fmla="*/ 8 h 1531"/>
                  <a:gd name="T84" fmla="*/ 2 w 1163"/>
                  <a:gd name="T85" fmla="*/ 8 h 1531"/>
                  <a:gd name="T86" fmla="*/ 2 w 1163"/>
                  <a:gd name="T87" fmla="*/ 9 h 1531"/>
                  <a:gd name="T88" fmla="*/ 3 w 1163"/>
                  <a:gd name="T89" fmla="*/ 9 h 1531"/>
                  <a:gd name="T90" fmla="*/ 3 w 1163"/>
                  <a:gd name="T91" fmla="*/ 9 h 1531"/>
                  <a:gd name="T92" fmla="*/ 3 w 1163"/>
                  <a:gd name="T93" fmla="*/ 9 h 1531"/>
                  <a:gd name="T94" fmla="*/ 3 w 1163"/>
                  <a:gd name="T95" fmla="*/ 9 h 1531"/>
                  <a:gd name="T96" fmla="*/ 3 w 1163"/>
                  <a:gd name="T97" fmla="*/ 9 h 1531"/>
                  <a:gd name="T98" fmla="*/ 3 w 1163"/>
                  <a:gd name="T99" fmla="*/ 9 h 1531"/>
                  <a:gd name="T100" fmla="*/ 4 w 1163"/>
                  <a:gd name="T101" fmla="*/ 9 h 1531"/>
                  <a:gd name="T102" fmla="*/ 4 w 1163"/>
                  <a:gd name="T103" fmla="*/ 9 h 1531"/>
                  <a:gd name="T104" fmla="*/ 5 w 1163"/>
                  <a:gd name="T105" fmla="*/ 9 h 1531"/>
                  <a:gd name="T106" fmla="*/ 5 w 1163"/>
                  <a:gd name="T107" fmla="*/ 9 h 1531"/>
                  <a:gd name="T108" fmla="*/ 6 w 1163"/>
                  <a:gd name="T109" fmla="*/ 9 h 1531"/>
                  <a:gd name="T110" fmla="*/ 7 w 1163"/>
                  <a:gd name="T111" fmla="*/ 8 h 1531"/>
                  <a:gd name="T112" fmla="*/ 7 w 1163"/>
                  <a:gd name="T113" fmla="*/ 7 h 1531"/>
                  <a:gd name="T114" fmla="*/ 7 w 1163"/>
                  <a:gd name="T115" fmla="*/ 6 h 15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63"/>
                  <a:gd name="T175" fmla="*/ 0 h 1531"/>
                  <a:gd name="T176" fmla="*/ 1163 w 1163"/>
                  <a:gd name="T177" fmla="*/ 1531 h 15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63" h="1531">
                    <a:moveTo>
                      <a:pt x="1077" y="804"/>
                    </a:moveTo>
                    <a:lnTo>
                      <a:pt x="1075" y="773"/>
                    </a:lnTo>
                    <a:lnTo>
                      <a:pt x="1075" y="739"/>
                    </a:lnTo>
                    <a:lnTo>
                      <a:pt x="1077" y="700"/>
                    </a:lnTo>
                    <a:lnTo>
                      <a:pt x="1082" y="660"/>
                    </a:lnTo>
                    <a:lnTo>
                      <a:pt x="1090" y="621"/>
                    </a:lnTo>
                    <a:lnTo>
                      <a:pt x="1101" y="585"/>
                    </a:lnTo>
                    <a:lnTo>
                      <a:pt x="1116" y="553"/>
                    </a:lnTo>
                    <a:lnTo>
                      <a:pt x="1134" y="528"/>
                    </a:lnTo>
                    <a:lnTo>
                      <a:pt x="1121" y="535"/>
                    </a:lnTo>
                    <a:lnTo>
                      <a:pt x="1108" y="538"/>
                    </a:lnTo>
                    <a:lnTo>
                      <a:pt x="1095" y="543"/>
                    </a:lnTo>
                    <a:lnTo>
                      <a:pt x="1082" y="546"/>
                    </a:lnTo>
                    <a:lnTo>
                      <a:pt x="1070" y="551"/>
                    </a:lnTo>
                    <a:lnTo>
                      <a:pt x="1057" y="556"/>
                    </a:lnTo>
                    <a:lnTo>
                      <a:pt x="1046" y="563"/>
                    </a:lnTo>
                    <a:lnTo>
                      <a:pt x="1034" y="571"/>
                    </a:lnTo>
                    <a:lnTo>
                      <a:pt x="1025" y="579"/>
                    </a:lnTo>
                    <a:lnTo>
                      <a:pt x="1016" y="587"/>
                    </a:lnTo>
                    <a:lnTo>
                      <a:pt x="1008" y="597"/>
                    </a:lnTo>
                    <a:lnTo>
                      <a:pt x="1000" y="605"/>
                    </a:lnTo>
                    <a:lnTo>
                      <a:pt x="992" y="615"/>
                    </a:lnTo>
                    <a:lnTo>
                      <a:pt x="984" y="625"/>
                    </a:lnTo>
                    <a:lnTo>
                      <a:pt x="977" y="634"/>
                    </a:lnTo>
                    <a:lnTo>
                      <a:pt x="969" y="644"/>
                    </a:lnTo>
                    <a:lnTo>
                      <a:pt x="949" y="670"/>
                    </a:lnTo>
                    <a:lnTo>
                      <a:pt x="931" y="696"/>
                    </a:lnTo>
                    <a:lnTo>
                      <a:pt x="915" y="722"/>
                    </a:lnTo>
                    <a:lnTo>
                      <a:pt x="899" y="750"/>
                    </a:lnTo>
                    <a:lnTo>
                      <a:pt x="884" y="778"/>
                    </a:lnTo>
                    <a:lnTo>
                      <a:pt x="871" y="806"/>
                    </a:lnTo>
                    <a:lnTo>
                      <a:pt x="858" y="835"/>
                    </a:lnTo>
                    <a:lnTo>
                      <a:pt x="848" y="866"/>
                    </a:lnTo>
                    <a:lnTo>
                      <a:pt x="838" y="899"/>
                    </a:lnTo>
                    <a:lnTo>
                      <a:pt x="832" y="931"/>
                    </a:lnTo>
                    <a:lnTo>
                      <a:pt x="825" y="965"/>
                    </a:lnTo>
                    <a:lnTo>
                      <a:pt x="819" y="1000"/>
                    </a:lnTo>
                    <a:lnTo>
                      <a:pt x="812" y="1032"/>
                    </a:lnTo>
                    <a:lnTo>
                      <a:pt x="802" y="1067"/>
                    </a:lnTo>
                    <a:lnTo>
                      <a:pt x="793" y="1099"/>
                    </a:lnTo>
                    <a:lnTo>
                      <a:pt x="778" y="1130"/>
                    </a:lnTo>
                    <a:lnTo>
                      <a:pt x="770" y="1147"/>
                    </a:lnTo>
                    <a:lnTo>
                      <a:pt x="760" y="1161"/>
                    </a:lnTo>
                    <a:lnTo>
                      <a:pt x="749" y="1174"/>
                    </a:lnTo>
                    <a:lnTo>
                      <a:pt x="735" y="1186"/>
                    </a:lnTo>
                    <a:lnTo>
                      <a:pt x="722" y="1197"/>
                    </a:lnTo>
                    <a:lnTo>
                      <a:pt x="709" y="1209"/>
                    </a:lnTo>
                    <a:lnTo>
                      <a:pt x="696" y="1220"/>
                    </a:lnTo>
                    <a:lnTo>
                      <a:pt x="682" y="1230"/>
                    </a:lnTo>
                    <a:lnTo>
                      <a:pt x="677" y="1223"/>
                    </a:lnTo>
                    <a:lnTo>
                      <a:pt x="672" y="1217"/>
                    </a:lnTo>
                    <a:lnTo>
                      <a:pt x="667" y="1212"/>
                    </a:lnTo>
                    <a:lnTo>
                      <a:pt x="660" y="1205"/>
                    </a:lnTo>
                    <a:lnTo>
                      <a:pt x="628" y="1168"/>
                    </a:lnTo>
                    <a:lnTo>
                      <a:pt x="605" y="1130"/>
                    </a:lnTo>
                    <a:lnTo>
                      <a:pt x="590" y="1091"/>
                    </a:lnTo>
                    <a:lnTo>
                      <a:pt x="585" y="1050"/>
                    </a:lnTo>
                    <a:lnTo>
                      <a:pt x="587" y="1009"/>
                    </a:lnTo>
                    <a:lnTo>
                      <a:pt x="593" y="967"/>
                    </a:lnTo>
                    <a:lnTo>
                      <a:pt x="606" y="923"/>
                    </a:lnTo>
                    <a:lnTo>
                      <a:pt x="624" y="877"/>
                    </a:lnTo>
                    <a:lnTo>
                      <a:pt x="641" y="843"/>
                    </a:lnTo>
                    <a:lnTo>
                      <a:pt x="660" y="807"/>
                    </a:lnTo>
                    <a:lnTo>
                      <a:pt x="682" y="770"/>
                    </a:lnTo>
                    <a:lnTo>
                      <a:pt x="703" y="732"/>
                    </a:lnTo>
                    <a:lnTo>
                      <a:pt x="721" y="693"/>
                    </a:lnTo>
                    <a:lnTo>
                      <a:pt x="735" y="654"/>
                    </a:lnTo>
                    <a:lnTo>
                      <a:pt x="744" y="615"/>
                    </a:lnTo>
                    <a:lnTo>
                      <a:pt x="744" y="576"/>
                    </a:lnTo>
                    <a:lnTo>
                      <a:pt x="734" y="538"/>
                    </a:lnTo>
                    <a:lnTo>
                      <a:pt x="717" y="504"/>
                    </a:lnTo>
                    <a:lnTo>
                      <a:pt x="693" y="470"/>
                    </a:lnTo>
                    <a:lnTo>
                      <a:pt x="667" y="439"/>
                    </a:lnTo>
                    <a:lnTo>
                      <a:pt x="636" y="409"/>
                    </a:lnTo>
                    <a:lnTo>
                      <a:pt x="606" y="380"/>
                    </a:lnTo>
                    <a:lnTo>
                      <a:pt x="579" y="350"/>
                    </a:lnTo>
                    <a:lnTo>
                      <a:pt x="554" y="323"/>
                    </a:lnTo>
                    <a:lnTo>
                      <a:pt x="535" y="290"/>
                    </a:lnTo>
                    <a:lnTo>
                      <a:pt x="523" y="253"/>
                    </a:lnTo>
                    <a:lnTo>
                      <a:pt x="518" y="213"/>
                    </a:lnTo>
                    <a:lnTo>
                      <a:pt x="518" y="174"/>
                    </a:lnTo>
                    <a:lnTo>
                      <a:pt x="523" y="145"/>
                    </a:lnTo>
                    <a:lnTo>
                      <a:pt x="531" y="120"/>
                    </a:lnTo>
                    <a:lnTo>
                      <a:pt x="543" y="98"/>
                    </a:lnTo>
                    <a:lnTo>
                      <a:pt x="556" y="78"/>
                    </a:lnTo>
                    <a:lnTo>
                      <a:pt x="570" y="58"/>
                    </a:lnTo>
                    <a:lnTo>
                      <a:pt x="588" y="39"/>
                    </a:lnTo>
                    <a:lnTo>
                      <a:pt x="606" y="21"/>
                    </a:lnTo>
                    <a:lnTo>
                      <a:pt x="626" y="0"/>
                    </a:lnTo>
                    <a:lnTo>
                      <a:pt x="592" y="10"/>
                    </a:lnTo>
                    <a:lnTo>
                      <a:pt x="556" y="21"/>
                    </a:lnTo>
                    <a:lnTo>
                      <a:pt x="521" y="36"/>
                    </a:lnTo>
                    <a:lnTo>
                      <a:pt x="490" y="54"/>
                    </a:lnTo>
                    <a:lnTo>
                      <a:pt x="464" y="76"/>
                    </a:lnTo>
                    <a:lnTo>
                      <a:pt x="443" y="103"/>
                    </a:lnTo>
                    <a:lnTo>
                      <a:pt x="430" y="135"/>
                    </a:lnTo>
                    <a:lnTo>
                      <a:pt x="425" y="174"/>
                    </a:lnTo>
                    <a:lnTo>
                      <a:pt x="428" y="227"/>
                    </a:lnTo>
                    <a:lnTo>
                      <a:pt x="438" y="280"/>
                    </a:lnTo>
                    <a:lnTo>
                      <a:pt x="450" y="333"/>
                    </a:lnTo>
                    <a:lnTo>
                      <a:pt x="464" y="385"/>
                    </a:lnTo>
                    <a:lnTo>
                      <a:pt x="476" y="437"/>
                    </a:lnTo>
                    <a:lnTo>
                      <a:pt x="486" y="489"/>
                    </a:lnTo>
                    <a:lnTo>
                      <a:pt x="490" y="543"/>
                    </a:lnTo>
                    <a:lnTo>
                      <a:pt x="489" y="597"/>
                    </a:lnTo>
                    <a:lnTo>
                      <a:pt x="479" y="646"/>
                    </a:lnTo>
                    <a:lnTo>
                      <a:pt x="461" y="691"/>
                    </a:lnTo>
                    <a:lnTo>
                      <a:pt x="438" y="735"/>
                    </a:lnTo>
                    <a:lnTo>
                      <a:pt x="412" y="776"/>
                    </a:lnTo>
                    <a:lnTo>
                      <a:pt x="383" y="817"/>
                    </a:lnTo>
                    <a:lnTo>
                      <a:pt x="352" y="856"/>
                    </a:lnTo>
                    <a:lnTo>
                      <a:pt x="321" y="895"/>
                    </a:lnTo>
                    <a:lnTo>
                      <a:pt x="291" y="934"/>
                    </a:lnTo>
                    <a:lnTo>
                      <a:pt x="291" y="905"/>
                    </a:lnTo>
                    <a:lnTo>
                      <a:pt x="294" y="876"/>
                    </a:lnTo>
                    <a:lnTo>
                      <a:pt x="301" y="845"/>
                    </a:lnTo>
                    <a:lnTo>
                      <a:pt x="309" y="815"/>
                    </a:lnTo>
                    <a:lnTo>
                      <a:pt x="319" y="786"/>
                    </a:lnTo>
                    <a:lnTo>
                      <a:pt x="330" y="757"/>
                    </a:lnTo>
                    <a:lnTo>
                      <a:pt x="340" y="729"/>
                    </a:lnTo>
                    <a:lnTo>
                      <a:pt x="350" y="701"/>
                    </a:lnTo>
                    <a:lnTo>
                      <a:pt x="366" y="651"/>
                    </a:lnTo>
                    <a:lnTo>
                      <a:pt x="378" y="600"/>
                    </a:lnTo>
                    <a:lnTo>
                      <a:pt x="386" y="549"/>
                    </a:lnTo>
                    <a:lnTo>
                      <a:pt x="386" y="497"/>
                    </a:lnTo>
                    <a:lnTo>
                      <a:pt x="384" y="470"/>
                    </a:lnTo>
                    <a:lnTo>
                      <a:pt x="379" y="440"/>
                    </a:lnTo>
                    <a:lnTo>
                      <a:pt x="370" y="412"/>
                    </a:lnTo>
                    <a:lnTo>
                      <a:pt x="356" y="388"/>
                    </a:lnTo>
                    <a:lnTo>
                      <a:pt x="345" y="375"/>
                    </a:lnTo>
                    <a:lnTo>
                      <a:pt x="332" y="365"/>
                    </a:lnTo>
                    <a:lnTo>
                      <a:pt x="317" y="357"/>
                    </a:lnTo>
                    <a:lnTo>
                      <a:pt x="303" y="349"/>
                    </a:lnTo>
                    <a:lnTo>
                      <a:pt x="288" y="342"/>
                    </a:lnTo>
                    <a:lnTo>
                      <a:pt x="273" y="334"/>
                    </a:lnTo>
                    <a:lnTo>
                      <a:pt x="258" y="326"/>
                    </a:lnTo>
                    <a:lnTo>
                      <a:pt x="244" y="316"/>
                    </a:lnTo>
                    <a:lnTo>
                      <a:pt x="260" y="368"/>
                    </a:lnTo>
                    <a:lnTo>
                      <a:pt x="273" y="417"/>
                    </a:lnTo>
                    <a:lnTo>
                      <a:pt x="280" y="465"/>
                    </a:lnTo>
                    <a:lnTo>
                      <a:pt x="281" y="512"/>
                    </a:lnTo>
                    <a:lnTo>
                      <a:pt x="276" y="558"/>
                    </a:lnTo>
                    <a:lnTo>
                      <a:pt x="263" y="603"/>
                    </a:lnTo>
                    <a:lnTo>
                      <a:pt x="242" y="649"/>
                    </a:lnTo>
                    <a:lnTo>
                      <a:pt x="211" y="695"/>
                    </a:lnTo>
                    <a:lnTo>
                      <a:pt x="188" y="722"/>
                    </a:lnTo>
                    <a:lnTo>
                      <a:pt x="167" y="752"/>
                    </a:lnTo>
                    <a:lnTo>
                      <a:pt x="144" y="778"/>
                    </a:lnTo>
                    <a:lnTo>
                      <a:pt x="121" y="806"/>
                    </a:lnTo>
                    <a:lnTo>
                      <a:pt x="100" y="833"/>
                    </a:lnTo>
                    <a:lnTo>
                      <a:pt x="79" y="861"/>
                    </a:lnTo>
                    <a:lnTo>
                      <a:pt x="59" y="889"/>
                    </a:lnTo>
                    <a:lnTo>
                      <a:pt x="43" y="917"/>
                    </a:lnTo>
                    <a:lnTo>
                      <a:pt x="28" y="946"/>
                    </a:lnTo>
                    <a:lnTo>
                      <a:pt x="15" y="975"/>
                    </a:lnTo>
                    <a:lnTo>
                      <a:pt x="7" y="1006"/>
                    </a:lnTo>
                    <a:lnTo>
                      <a:pt x="0" y="1039"/>
                    </a:lnTo>
                    <a:lnTo>
                      <a:pt x="0" y="1071"/>
                    </a:lnTo>
                    <a:lnTo>
                      <a:pt x="2" y="1106"/>
                    </a:lnTo>
                    <a:lnTo>
                      <a:pt x="10" y="1143"/>
                    </a:lnTo>
                    <a:lnTo>
                      <a:pt x="23" y="1181"/>
                    </a:lnTo>
                    <a:lnTo>
                      <a:pt x="38" y="1215"/>
                    </a:lnTo>
                    <a:lnTo>
                      <a:pt x="56" y="1248"/>
                    </a:lnTo>
                    <a:lnTo>
                      <a:pt x="77" y="1277"/>
                    </a:lnTo>
                    <a:lnTo>
                      <a:pt x="102" y="1305"/>
                    </a:lnTo>
                    <a:lnTo>
                      <a:pt x="128" y="1329"/>
                    </a:lnTo>
                    <a:lnTo>
                      <a:pt x="156" y="1349"/>
                    </a:lnTo>
                    <a:lnTo>
                      <a:pt x="188" y="1367"/>
                    </a:lnTo>
                    <a:lnTo>
                      <a:pt x="223" y="1380"/>
                    </a:lnTo>
                    <a:lnTo>
                      <a:pt x="240" y="1385"/>
                    </a:lnTo>
                    <a:lnTo>
                      <a:pt x="258" y="1391"/>
                    </a:lnTo>
                    <a:lnTo>
                      <a:pt x="276" y="1396"/>
                    </a:lnTo>
                    <a:lnTo>
                      <a:pt x="293" y="1401"/>
                    </a:lnTo>
                    <a:lnTo>
                      <a:pt x="311" y="1406"/>
                    </a:lnTo>
                    <a:lnTo>
                      <a:pt x="327" y="1412"/>
                    </a:lnTo>
                    <a:lnTo>
                      <a:pt x="343" y="1417"/>
                    </a:lnTo>
                    <a:lnTo>
                      <a:pt x="360" y="1422"/>
                    </a:lnTo>
                    <a:lnTo>
                      <a:pt x="374" y="1429"/>
                    </a:lnTo>
                    <a:lnTo>
                      <a:pt x="391" y="1435"/>
                    </a:lnTo>
                    <a:lnTo>
                      <a:pt x="405" y="1443"/>
                    </a:lnTo>
                    <a:lnTo>
                      <a:pt x="422" y="1452"/>
                    </a:lnTo>
                    <a:lnTo>
                      <a:pt x="438" y="1460"/>
                    </a:lnTo>
                    <a:lnTo>
                      <a:pt x="453" y="1469"/>
                    </a:lnTo>
                    <a:lnTo>
                      <a:pt x="469" y="1479"/>
                    </a:lnTo>
                    <a:lnTo>
                      <a:pt x="486" y="1491"/>
                    </a:lnTo>
                    <a:lnTo>
                      <a:pt x="494" y="1499"/>
                    </a:lnTo>
                    <a:lnTo>
                      <a:pt x="492" y="1483"/>
                    </a:lnTo>
                    <a:lnTo>
                      <a:pt x="490" y="1468"/>
                    </a:lnTo>
                    <a:lnTo>
                      <a:pt x="489" y="1453"/>
                    </a:lnTo>
                    <a:lnTo>
                      <a:pt x="489" y="1437"/>
                    </a:lnTo>
                    <a:lnTo>
                      <a:pt x="500" y="1448"/>
                    </a:lnTo>
                    <a:lnTo>
                      <a:pt x="510" y="1460"/>
                    </a:lnTo>
                    <a:lnTo>
                      <a:pt x="520" y="1471"/>
                    </a:lnTo>
                    <a:lnTo>
                      <a:pt x="528" y="1483"/>
                    </a:lnTo>
                    <a:lnTo>
                      <a:pt x="536" y="1494"/>
                    </a:lnTo>
                    <a:lnTo>
                      <a:pt x="543" y="1507"/>
                    </a:lnTo>
                    <a:lnTo>
                      <a:pt x="548" y="1518"/>
                    </a:lnTo>
                    <a:lnTo>
                      <a:pt x="552" y="1531"/>
                    </a:lnTo>
                    <a:lnTo>
                      <a:pt x="557" y="1523"/>
                    </a:lnTo>
                    <a:lnTo>
                      <a:pt x="564" y="1517"/>
                    </a:lnTo>
                    <a:lnTo>
                      <a:pt x="572" y="1512"/>
                    </a:lnTo>
                    <a:lnTo>
                      <a:pt x="579" y="1507"/>
                    </a:lnTo>
                    <a:lnTo>
                      <a:pt x="595" y="1518"/>
                    </a:lnTo>
                    <a:lnTo>
                      <a:pt x="613" y="1520"/>
                    </a:lnTo>
                    <a:lnTo>
                      <a:pt x="633" y="1515"/>
                    </a:lnTo>
                    <a:lnTo>
                      <a:pt x="652" y="1505"/>
                    </a:lnTo>
                    <a:lnTo>
                      <a:pt x="672" y="1494"/>
                    </a:lnTo>
                    <a:lnTo>
                      <a:pt x="691" y="1481"/>
                    </a:lnTo>
                    <a:lnTo>
                      <a:pt x="709" y="1469"/>
                    </a:lnTo>
                    <a:lnTo>
                      <a:pt x="727" y="1461"/>
                    </a:lnTo>
                    <a:lnTo>
                      <a:pt x="752" y="1455"/>
                    </a:lnTo>
                    <a:lnTo>
                      <a:pt x="776" y="1450"/>
                    </a:lnTo>
                    <a:lnTo>
                      <a:pt x="801" y="1445"/>
                    </a:lnTo>
                    <a:lnTo>
                      <a:pt x="825" y="1442"/>
                    </a:lnTo>
                    <a:lnTo>
                      <a:pt x="851" y="1439"/>
                    </a:lnTo>
                    <a:lnTo>
                      <a:pt x="876" y="1435"/>
                    </a:lnTo>
                    <a:lnTo>
                      <a:pt x="900" y="1432"/>
                    </a:lnTo>
                    <a:lnTo>
                      <a:pt x="927" y="1429"/>
                    </a:lnTo>
                    <a:lnTo>
                      <a:pt x="949" y="1424"/>
                    </a:lnTo>
                    <a:lnTo>
                      <a:pt x="974" y="1417"/>
                    </a:lnTo>
                    <a:lnTo>
                      <a:pt x="997" y="1411"/>
                    </a:lnTo>
                    <a:lnTo>
                      <a:pt x="1020" y="1401"/>
                    </a:lnTo>
                    <a:lnTo>
                      <a:pt x="1041" y="1391"/>
                    </a:lnTo>
                    <a:lnTo>
                      <a:pt x="1062" y="1377"/>
                    </a:lnTo>
                    <a:lnTo>
                      <a:pt x="1082" y="1362"/>
                    </a:lnTo>
                    <a:lnTo>
                      <a:pt x="1100" y="1342"/>
                    </a:lnTo>
                    <a:lnTo>
                      <a:pt x="1142" y="1277"/>
                    </a:lnTo>
                    <a:lnTo>
                      <a:pt x="1162" y="1210"/>
                    </a:lnTo>
                    <a:lnTo>
                      <a:pt x="1163" y="1143"/>
                    </a:lnTo>
                    <a:lnTo>
                      <a:pt x="1152" y="1078"/>
                    </a:lnTo>
                    <a:lnTo>
                      <a:pt x="1132" y="1009"/>
                    </a:lnTo>
                    <a:lnTo>
                      <a:pt x="1110" y="943"/>
                    </a:lnTo>
                    <a:lnTo>
                      <a:pt x="1090" y="874"/>
                    </a:lnTo>
                    <a:lnTo>
                      <a:pt x="1077" y="804"/>
                    </a:lnTo>
                    <a:close/>
                  </a:path>
                </a:pathLst>
              </a:custGeom>
              <a:solidFill>
                <a:schemeClr val="hlink"/>
              </a:solidFill>
              <a:ln w="9525">
                <a:solidFill>
                  <a:schemeClr val="bg1"/>
                </a:solidFill>
                <a:round/>
                <a:headEnd/>
                <a:tailEnd/>
              </a:ln>
            </p:spPr>
            <p:txBody>
              <a:bodyPr/>
              <a:lstStyle/>
              <a:p>
                <a:endParaRPr lang="en-US"/>
              </a:p>
            </p:txBody>
          </p:sp>
          <p:sp>
            <p:nvSpPr>
              <p:cNvPr id="349" name="Freeform 16"/>
              <p:cNvSpPr>
                <a:spLocks/>
              </p:cNvSpPr>
              <p:nvPr/>
            </p:nvSpPr>
            <p:spPr bwMode="auto">
              <a:xfrm>
                <a:off x="3332" y="2706"/>
                <a:ext cx="43" cy="49"/>
              </a:xfrm>
              <a:custGeom>
                <a:avLst/>
                <a:gdLst>
                  <a:gd name="T0" fmla="*/ 1 w 154"/>
                  <a:gd name="T1" fmla="*/ 1 h 173"/>
                  <a:gd name="T2" fmla="*/ 1 w 154"/>
                  <a:gd name="T3" fmla="*/ 1 h 173"/>
                  <a:gd name="T4" fmla="*/ 1 w 154"/>
                  <a:gd name="T5" fmla="*/ 1 h 173"/>
                  <a:gd name="T6" fmla="*/ 1 w 154"/>
                  <a:gd name="T7" fmla="*/ 1 h 173"/>
                  <a:gd name="T8" fmla="*/ 1 w 154"/>
                  <a:gd name="T9" fmla="*/ 1 h 173"/>
                  <a:gd name="T10" fmla="*/ 1 w 154"/>
                  <a:gd name="T11" fmla="*/ 1 h 173"/>
                  <a:gd name="T12" fmla="*/ 1 w 154"/>
                  <a:gd name="T13" fmla="*/ 1 h 173"/>
                  <a:gd name="T14" fmla="*/ 1 w 154"/>
                  <a:gd name="T15" fmla="*/ 1 h 173"/>
                  <a:gd name="T16" fmla="*/ 1 w 154"/>
                  <a:gd name="T17" fmla="*/ 0 h 173"/>
                  <a:gd name="T18" fmla="*/ 1 w 154"/>
                  <a:gd name="T19" fmla="*/ 0 h 173"/>
                  <a:gd name="T20" fmla="*/ 0 w 154"/>
                  <a:gd name="T21" fmla="*/ 0 h 173"/>
                  <a:gd name="T22" fmla="*/ 0 w 154"/>
                  <a:gd name="T23" fmla="*/ 0 h 173"/>
                  <a:gd name="T24" fmla="*/ 0 w 154"/>
                  <a:gd name="T25" fmla="*/ 0 h 173"/>
                  <a:gd name="T26" fmla="*/ 0 w 154"/>
                  <a:gd name="T27" fmla="*/ 0 h 173"/>
                  <a:gd name="T28" fmla="*/ 0 w 154"/>
                  <a:gd name="T29" fmla="*/ 0 h 173"/>
                  <a:gd name="T30" fmla="*/ 0 w 154"/>
                  <a:gd name="T31" fmla="*/ 0 h 173"/>
                  <a:gd name="T32" fmla="*/ 0 w 154"/>
                  <a:gd name="T33" fmla="*/ 0 h 173"/>
                  <a:gd name="T34" fmla="*/ 0 w 154"/>
                  <a:gd name="T35" fmla="*/ 0 h 173"/>
                  <a:gd name="T36" fmla="*/ 0 w 154"/>
                  <a:gd name="T37" fmla="*/ 0 h 173"/>
                  <a:gd name="T38" fmla="*/ 0 w 154"/>
                  <a:gd name="T39" fmla="*/ 1 h 173"/>
                  <a:gd name="T40" fmla="*/ 0 w 154"/>
                  <a:gd name="T41" fmla="*/ 1 h 173"/>
                  <a:gd name="T42" fmla="*/ 0 w 154"/>
                  <a:gd name="T43" fmla="*/ 1 h 173"/>
                  <a:gd name="T44" fmla="*/ 1 w 154"/>
                  <a:gd name="T45" fmla="*/ 1 h 173"/>
                  <a:gd name="T46" fmla="*/ 1 w 154"/>
                  <a:gd name="T47" fmla="*/ 1 h 173"/>
                  <a:gd name="T48" fmla="*/ 1 w 154"/>
                  <a:gd name="T49" fmla="*/ 1 h 173"/>
                  <a:gd name="T50" fmla="*/ 1 w 154"/>
                  <a:gd name="T51" fmla="*/ 1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4"/>
                  <a:gd name="T79" fmla="*/ 0 h 173"/>
                  <a:gd name="T80" fmla="*/ 154 w 154"/>
                  <a:gd name="T81" fmla="*/ 173 h 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4" h="173">
                    <a:moveTo>
                      <a:pt x="154" y="131"/>
                    </a:moveTo>
                    <a:lnTo>
                      <a:pt x="149" y="116"/>
                    </a:lnTo>
                    <a:lnTo>
                      <a:pt x="144" y="105"/>
                    </a:lnTo>
                    <a:lnTo>
                      <a:pt x="138" y="95"/>
                    </a:lnTo>
                    <a:lnTo>
                      <a:pt x="128" y="87"/>
                    </a:lnTo>
                    <a:lnTo>
                      <a:pt x="118" y="80"/>
                    </a:lnTo>
                    <a:lnTo>
                      <a:pt x="108" y="74"/>
                    </a:lnTo>
                    <a:lnTo>
                      <a:pt x="95" y="69"/>
                    </a:lnTo>
                    <a:lnTo>
                      <a:pt x="82" y="62"/>
                    </a:lnTo>
                    <a:lnTo>
                      <a:pt x="71" y="57"/>
                    </a:lnTo>
                    <a:lnTo>
                      <a:pt x="59" y="53"/>
                    </a:lnTo>
                    <a:lnTo>
                      <a:pt x="48" y="48"/>
                    </a:lnTo>
                    <a:lnTo>
                      <a:pt x="38" y="41"/>
                    </a:lnTo>
                    <a:lnTo>
                      <a:pt x="30" y="35"/>
                    </a:lnTo>
                    <a:lnTo>
                      <a:pt x="22" y="26"/>
                    </a:lnTo>
                    <a:lnTo>
                      <a:pt x="17" y="15"/>
                    </a:lnTo>
                    <a:lnTo>
                      <a:pt x="12" y="0"/>
                    </a:lnTo>
                    <a:lnTo>
                      <a:pt x="0" y="36"/>
                    </a:lnTo>
                    <a:lnTo>
                      <a:pt x="4" y="66"/>
                    </a:lnTo>
                    <a:lnTo>
                      <a:pt x="18" y="88"/>
                    </a:lnTo>
                    <a:lnTo>
                      <a:pt x="41" y="106"/>
                    </a:lnTo>
                    <a:lnTo>
                      <a:pt x="69" y="123"/>
                    </a:lnTo>
                    <a:lnTo>
                      <a:pt x="98" y="139"/>
                    </a:lnTo>
                    <a:lnTo>
                      <a:pt x="128" y="155"/>
                    </a:lnTo>
                    <a:lnTo>
                      <a:pt x="151" y="173"/>
                    </a:lnTo>
                    <a:lnTo>
                      <a:pt x="154" y="131"/>
                    </a:lnTo>
                    <a:close/>
                  </a:path>
                </a:pathLst>
              </a:custGeom>
              <a:solidFill>
                <a:schemeClr val="hlink"/>
              </a:solidFill>
              <a:ln w="9525">
                <a:solidFill>
                  <a:schemeClr val="bg1"/>
                </a:solidFill>
                <a:round/>
                <a:headEnd/>
                <a:tailEnd/>
              </a:ln>
            </p:spPr>
            <p:txBody>
              <a:bodyPr/>
              <a:lstStyle/>
              <a:p>
                <a:endParaRPr lang="en-US"/>
              </a:p>
            </p:txBody>
          </p:sp>
        </p:grpSp>
      </p:grpSp>
      <p:grpSp>
        <p:nvGrpSpPr>
          <p:cNvPr id="352" name="Group 17"/>
          <p:cNvGrpSpPr>
            <a:grpSpLocks/>
          </p:cNvGrpSpPr>
          <p:nvPr/>
        </p:nvGrpSpPr>
        <p:grpSpPr bwMode="auto">
          <a:xfrm>
            <a:off x="1308100" y="5641975"/>
            <a:ext cx="1201738" cy="822325"/>
            <a:chOff x="1808" y="2634"/>
            <a:chExt cx="1186" cy="813"/>
          </a:xfrm>
        </p:grpSpPr>
        <p:grpSp>
          <p:nvGrpSpPr>
            <p:cNvPr id="353" name="Group 18"/>
            <p:cNvGrpSpPr>
              <a:grpSpLocks/>
            </p:cNvGrpSpPr>
            <p:nvPr/>
          </p:nvGrpSpPr>
          <p:grpSpPr bwMode="auto">
            <a:xfrm>
              <a:off x="1808" y="2634"/>
              <a:ext cx="1186" cy="813"/>
              <a:chOff x="1732" y="3507"/>
              <a:chExt cx="1186" cy="813"/>
            </a:xfrm>
          </p:grpSpPr>
          <p:sp>
            <p:nvSpPr>
              <p:cNvPr id="360" name="AutoShape 19"/>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361" name="AutoShape 20"/>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354" name="Group 21"/>
            <p:cNvGrpSpPr>
              <a:grpSpLocks/>
            </p:cNvGrpSpPr>
            <p:nvPr/>
          </p:nvGrpSpPr>
          <p:grpSpPr bwMode="auto">
            <a:xfrm>
              <a:off x="2083" y="2655"/>
              <a:ext cx="617" cy="784"/>
              <a:chOff x="2900" y="2726"/>
              <a:chExt cx="505" cy="642"/>
            </a:xfrm>
          </p:grpSpPr>
          <p:sp>
            <p:nvSpPr>
              <p:cNvPr id="355" name="Oval 22"/>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356" name="Freeform 23"/>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357" name="Freeform 24"/>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358" name="Freeform 25"/>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359" name="Line 26"/>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362" name="Group 27"/>
          <p:cNvGrpSpPr>
            <a:grpSpLocks/>
          </p:cNvGrpSpPr>
          <p:nvPr/>
        </p:nvGrpSpPr>
        <p:grpSpPr bwMode="auto">
          <a:xfrm>
            <a:off x="1298575" y="3876675"/>
            <a:ext cx="1216025" cy="833438"/>
            <a:chOff x="463" y="1743"/>
            <a:chExt cx="1186" cy="813"/>
          </a:xfrm>
        </p:grpSpPr>
        <p:sp>
          <p:nvSpPr>
            <p:cNvPr id="363" name="Freeform 28"/>
            <p:cNvSpPr>
              <a:spLocks/>
            </p:cNvSpPr>
            <p:nvPr/>
          </p:nvSpPr>
          <p:spPr bwMode="auto">
            <a:xfrm>
              <a:off x="1338" y="2248"/>
              <a:ext cx="137" cy="216"/>
            </a:xfrm>
            <a:custGeom>
              <a:avLst/>
              <a:gdLst>
                <a:gd name="T0" fmla="*/ 1 w 530"/>
                <a:gd name="T1" fmla="*/ 4 h 849"/>
                <a:gd name="T2" fmla="*/ 1 w 530"/>
                <a:gd name="T3" fmla="*/ 4 h 849"/>
                <a:gd name="T4" fmla="*/ 1 w 530"/>
                <a:gd name="T5" fmla="*/ 3 h 849"/>
                <a:gd name="T6" fmla="*/ 0 w 530"/>
                <a:gd name="T7" fmla="*/ 3 h 849"/>
                <a:gd name="T8" fmla="*/ 0 w 530"/>
                <a:gd name="T9" fmla="*/ 3 h 849"/>
                <a:gd name="T10" fmla="*/ 0 w 530"/>
                <a:gd name="T11" fmla="*/ 2 h 849"/>
                <a:gd name="T12" fmla="*/ 0 w 530"/>
                <a:gd name="T13" fmla="*/ 2 h 849"/>
                <a:gd name="T14" fmla="*/ 0 w 530"/>
                <a:gd name="T15" fmla="*/ 1 h 849"/>
                <a:gd name="T16" fmla="*/ 0 w 530"/>
                <a:gd name="T17" fmla="*/ 1 h 849"/>
                <a:gd name="T18" fmla="*/ 1 w 530"/>
                <a:gd name="T19" fmla="*/ 1 h 849"/>
                <a:gd name="T20" fmla="*/ 1 w 530"/>
                <a:gd name="T21" fmla="*/ 0 h 849"/>
                <a:gd name="T22" fmla="*/ 1 w 530"/>
                <a:gd name="T23" fmla="*/ 0 h 849"/>
                <a:gd name="T24" fmla="*/ 2 w 530"/>
                <a:gd name="T25" fmla="*/ 0 h 849"/>
                <a:gd name="T26" fmla="*/ 2 w 530"/>
                <a:gd name="T27" fmla="*/ 0 h 849"/>
                <a:gd name="T28" fmla="*/ 2 w 530"/>
                <a:gd name="T29" fmla="*/ 1 h 849"/>
                <a:gd name="T30" fmla="*/ 2 w 530"/>
                <a:gd name="T31" fmla="*/ 1 h 849"/>
                <a:gd name="T32" fmla="*/ 2 w 530"/>
                <a:gd name="T33" fmla="*/ 2 h 849"/>
                <a:gd name="T34" fmla="*/ 2 w 530"/>
                <a:gd name="T35" fmla="*/ 2 h 849"/>
                <a:gd name="T36" fmla="*/ 2 w 530"/>
                <a:gd name="T37" fmla="*/ 3 h 849"/>
                <a:gd name="T38" fmla="*/ 2 w 530"/>
                <a:gd name="T39" fmla="*/ 3 h 849"/>
                <a:gd name="T40" fmla="*/ 2 w 530"/>
                <a:gd name="T41" fmla="*/ 3 h 849"/>
                <a:gd name="T42" fmla="*/ 1 w 530"/>
                <a:gd name="T43" fmla="*/ 4 h 849"/>
                <a:gd name="T44" fmla="*/ 1 w 530"/>
                <a:gd name="T45" fmla="*/ 4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4" name="Freeform 29"/>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 name="AutoShape 30"/>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366" name="AutoShape 31"/>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367" name="Freeform 32"/>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368" name="Freeform 33"/>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69" name="Freeform 34"/>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70" name="Freeform 35"/>
            <p:cNvSpPr>
              <a:spLocks/>
            </p:cNvSpPr>
            <p:nvPr/>
          </p:nvSpPr>
          <p:spPr bwMode="auto">
            <a:xfrm>
              <a:off x="1142" y="1990"/>
              <a:ext cx="71" cy="99"/>
            </a:xfrm>
            <a:custGeom>
              <a:avLst/>
              <a:gdLst>
                <a:gd name="T0" fmla="*/ 0 w 276"/>
                <a:gd name="T1" fmla="*/ 1 h 388"/>
                <a:gd name="T2" fmla="*/ 0 w 276"/>
                <a:gd name="T3" fmla="*/ 1 h 388"/>
                <a:gd name="T4" fmla="*/ 0 w 276"/>
                <a:gd name="T5" fmla="*/ 1 h 388"/>
                <a:gd name="T6" fmla="*/ 0 w 276"/>
                <a:gd name="T7" fmla="*/ 1 h 388"/>
                <a:gd name="T8" fmla="*/ 0 w 276"/>
                <a:gd name="T9" fmla="*/ 1 h 388"/>
                <a:gd name="T10" fmla="*/ 0 w 276"/>
                <a:gd name="T11" fmla="*/ 1 h 388"/>
                <a:gd name="T12" fmla="*/ 0 w 276"/>
                <a:gd name="T13" fmla="*/ 0 h 388"/>
                <a:gd name="T14" fmla="*/ 0 w 276"/>
                <a:gd name="T15" fmla="*/ 0 h 388"/>
                <a:gd name="T16" fmla="*/ 1 w 276"/>
                <a:gd name="T17" fmla="*/ 0 h 388"/>
                <a:gd name="T18" fmla="*/ 1 w 276"/>
                <a:gd name="T19" fmla="*/ 0 h 388"/>
                <a:gd name="T20" fmla="*/ 1 w 276"/>
                <a:gd name="T21" fmla="*/ 0 h 388"/>
                <a:gd name="T22" fmla="*/ 1 w 276"/>
                <a:gd name="T23" fmla="*/ 0 h 388"/>
                <a:gd name="T24" fmla="*/ 1 w 276"/>
                <a:gd name="T25" fmla="*/ 0 h 388"/>
                <a:gd name="T26" fmla="*/ 1 w 276"/>
                <a:gd name="T27" fmla="*/ 0 h 388"/>
                <a:gd name="T28" fmla="*/ 1 w 276"/>
                <a:gd name="T29" fmla="*/ 0 h 388"/>
                <a:gd name="T30" fmla="*/ 1 w 276"/>
                <a:gd name="T31" fmla="*/ 1 h 388"/>
                <a:gd name="T32" fmla="*/ 1 w 276"/>
                <a:gd name="T33" fmla="*/ 1 h 388"/>
                <a:gd name="T34" fmla="*/ 1 w 276"/>
                <a:gd name="T35" fmla="*/ 1 h 388"/>
                <a:gd name="T36" fmla="*/ 1 w 276"/>
                <a:gd name="T37" fmla="*/ 1 h 388"/>
                <a:gd name="T38" fmla="*/ 1 w 276"/>
                <a:gd name="T39" fmla="*/ 1 h 388"/>
                <a:gd name="T40" fmla="*/ 1 w 276"/>
                <a:gd name="T41" fmla="*/ 2 h 388"/>
                <a:gd name="T42" fmla="*/ 1 w 276"/>
                <a:gd name="T43" fmla="*/ 2 h 388"/>
                <a:gd name="T44" fmla="*/ 1 w 276"/>
                <a:gd name="T45" fmla="*/ 2 h 388"/>
                <a:gd name="T46" fmla="*/ 1 w 276"/>
                <a:gd name="T47" fmla="*/ 2 h 388"/>
                <a:gd name="T48" fmla="*/ 0 w 276"/>
                <a:gd name="T49" fmla="*/ 2 h 388"/>
                <a:gd name="T50" fmla="*/ 0 w 276"/>
                <a:gd name="T51" fmla="*/ 2 h 388"/>
                <a:gd name="T52" fmla="*/ 0 w 276"/>
                <a:gd name="T53" fmla="*/ 2 h 388"/>
                <a:gd name="T54" fmla="*/ 0 w 276"/>
                <a:gd name="T55" fmla="*/ 1 h 388"/>
                <a:gd name="T56" fmla="*/ 0 w 276"/>
                <a:gd name="T57" fmla="*/ 2 h 388"/>
                <a:gd name="T58" fmla="*/ 1 w 276"/>
                <a:gd name="T59" fmla="*/ 2 h 388"/>
                <a:gd name="T60" fmla="*/ 1 w 276"/>
                <a:gd name="T61" fmla="*/ 2 h 388"/>
                <a:gd name="T62" fmla="*/ 1 w 276"/>
                <a:gd name="T63" fmla="*/ 1 h 388"/>
                <a:gd name="T64" fmla="*/ 1 w 276"/>
                <a:gd name="T65" fmla="*/ 1 h 388"/>
                <a:gd name="T66" fmla="*/ 1 w 276"/>
                <a:gd name="T67" fmla="*/ 1 h 388"/>
                <a:gd name="T68" fmla="*/ 1 w 276"/>
                <a:gd name="T69" fmla="*/ 1 h 388"/>
                <a:gd name="T70" fmla="*/ 1 w 276"/>
                <a:gd name="T71" fmla="*/ 1 h 388"/>
                <a:gd name="T72" fmla="*/ 1 w 276"/>
                <a:gd name="T73" fmla="*/ 1 h 388"/>
                <a:gd name="T74" fmla="*/ 1 w 276"/>
                <a:gd name="T75" fmla="*/ 1 h 388"/>
                <a:gd name="T76" fmla="*/ 1 w 276"/>
                <a:gd name="T77" fmla="*/ 1 h 388"/>
                <a:gd name="T78" fmla="*/ 1 w 276"/>
                <a:gd name="T79" fmla="*/ 1 h 388"/>
                <a:gd name="T80" fmla="*/ 1 w 276"/>
                <a:gd name="T81" fmla="*/ 0 h 388"/>
                <a:gd name="T82" fmla="*/ 1 w 276"/>
                <a:gd name="T83" fmla="*/ 0 h 388"/>
                <a:gd name="T84" fmla="*/ 1 w 276"/>
                <a:gd name="T85" fmla="*/ 0 h 388"/>
                <a:gd name="T86" fmla="*/ 1 w 276"/>
                <a:gd name="T87" fmla="*/ 0 h 388"/>
                <a:gd name="T88" fmla="*/ 1 w 276"/>
                <a:gd name="T89" fmla="*/ 0 h 388"/>
                <a:gd name="T90" fmla="*/ 1 w 276"/>
                <a:gd name="T91" fmla="*/ 0 h 388"/>
                <a:gd name="T92" fmla="*/ 0 w 276"/>
                <a:gd name="T93" fmla="*/ 1 h 388"/>
                <a:gd name="T94" fmla="*/ 0 w 276"/>
                <a:gd name="T95" fmla="*/ 1 h 388"/>
                <a:gd name="T96" fmla="*/ 0 w 276"/>
                <a:gd name="T97" fmla="*/ 1 h 388"/>
                <a:gd name="T98" fmla="*/ 0 w 276"/>
                <a:gd name="T99" fmla="*/ 1 h 388"/>
                <a:gd name="T100" fmla="*/ 0 w 276"/>
                <a:gd name="T101" fmla="*/ 1 h 388"/>
                <a:gd name="T102" fmla="*/ 0 w 276"/>
                <a:gd name="T103" fmla="*/ 1 h 388"/>
                <a:gd name="T104" fmla="*/ 0 w 276"/>
                <a:gd name="T105" fmla="*/ 1 h 388"/>
                <a:gd name="T106" fmla="*/ 0 w 276"/>
                <a:gd name="T107" fmla="*/ 1 h 388"/>
                <a:gd name="T108" fmla="*/ 0 w 276"/>
                <a:gd name="T109" fmla="*/ 1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 name="Freeform 36"/>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 name="Freeform 37"/>
            <p:cNvSpPr>
              <a:spLocks/>
            </p:cNvSpPr>
            <p:nvPr/>
          </p:nvSpPr>
          <p:spPr bwMode="auto">
            <a:xfrm>
              <a:off x="1153" y="2018"/>
              <a:ext cx="51" cy="36"/>
            </a:xfrm>
            <a:custGeom>
              <a:avLst/>
              <a:gdLst>
                <a:gd name="T0" fmla="*/ 1 w 202"/>
                <a:gd name="T1" fmla="*/ 0 h 141"/>
                <a:gd name="T2" fmla="*/ 0 w 202"/>
                <a:gd name="T3" fmla="*/ 0 h 141"/>
                <a:gd name="T4" fmla="*/ 0 w 202"/>
                <a:gd name="T5" fmla="*/ 0 h 141"/>
                <a:gd name="T6" fmla="*/ 0 w 202"/>
                <a:gd name="T7" fmla="*/ 1 h 141"/>
                <a:gd name="T8" fmla="*/ 1 w 202"/>
                <a:gd name="T9" fmla="*/ 1 h 141"/>
                <a:gd name="T10" fmla="*/ 1 w 202"/>
                <a:gd name="T11" fmla="*/ 0 h 141"/>
                <a:gd name="T12" fmla="*/ 1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 name="Freeform 38"/>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74" name="Freeform 39"/>
            <p:cNvSpPr>
              <a:spLocks/>
            </p:cNvSpPr>
            <p:nvPr/>
          </p:nvSpPr>
          <p:spPr bwMode="auto">
            <a:xfrm rot="1661969">
              <a:off x="1352" y="1764"/>
              <a:ext cx="205" cy="160"/>
            </a:xfrm>
            <a:custGeom>
              <a:avLst/>
              <a:gdLst>
                <a:gd name="T0" fmla="*/ 2 w 530"/>
                <a:gd name="T1" fmla="*/ 9 h 342"/>
                <a:gd name="T2" fmla="*/ 1 w 530"/>
                <a:gd name="T3" fmla="*/ 9 h 342"/>
                <a:gd name="T4" fmla="*/ 1 w 530"/>
                <a:gd name="T5" fmla="*/ 10 h 342"/>
                <a:gd name="T6" fmla="*/ 0 w 530"/>
                <a:gd name="T7" fmla="*/ 11 h 342"/>
                <a:gd name="T8" fmla="*/ 0 w 530"/>
                <a:gd name="T9" fmla="*/ 12 h 342"/>
                <a:gd name="T10" fmla="*/ 0 w 530"/>
                <a:gd name="T11" fmla="*/ 14 h 342"/>
                <a:gd name="T12" fmla="*/ 1 w 530"/>
                <a:gd name="T13" fmla="*/ 15 h 342"/>
                <a:gd name="T14" fmla="*/ 1 w 530"/>
                <a:gd name="T15" fmla="*/ 16 h 342"/>
                <a:gd name="T16" fmla="*/ 2 w 530"/>
                <a:gd name="T17" fmla="*/ 16 h 342"/>
                <a:gd name="T18" fmla="*/ 2 w 530"/>
                <a:gd name="T19" fmla="*/ 16 h 342"/>
                <a:gd name="T20" fmla="*/ 3 w 530"/>
                <a:gd name="T21" fmla="*/ 16 h 342"/>
                <a:gd name="T22" fmla="*/ 3 w 530"/>
                <a:gd name="T23" fmla="*/ 16 h 342"/>
                <a:gd name="T24" fmla="*/ 4 w 530"/>
                <a:gd name="T25" fmla="*/ 15 h 342"/>
                <a:gd name="T26" fmla="*/ 5 w 530"/>
                <a:gd name="T27" fmla="*/ 14 h 342"/>
                <a:gd name="T28" fmla="*/ 5 w 530"/>
                <a:gd name="T29" fmla="*/ 13 h 342"/>
                <a:gd name="T30" fmla="*/ 6 w 530"/>
                <a:gd name="T31" fmla="*/ 12 h 342"/>
                <a:gd name="T32" fmla="*/ 6 w 530"/>
                <a:gd name="T33" fmla="*/ 13 h 342"/>
                <a:gd name="T34" fmla="*/ 7 w 530"/>
                <a:gd name="T35" fmla="*/ 14 h 342"/>
                <a:gd name="T36" fmla="*/ 7 w 530"/>
                <a:gd name="T37" fmla="*/ 14 h 342"/>
                <a:gd name="T38" fmla="*/ 8 w 530"/>
                <a:gd name="T39" fmla="*/ 14 h 342"/>
                <a:gd name="T40" fmla="*/ 9 w 530"/>
                <a:gd name="T41" fmla="*/ 13 h 342"/>
                <a:gd name="T42" fmla="*/ 9 w 530"/>
                <a:gd name="T43" fmla="*/ 11 h 342"/>
                <a:gd name="T44" fmla="*/ 9 w 530"/>
                <a:gd name="T45" fmla="*/ 10 h 342"/>
                <a:gd name="T46" fmla="*/ 9 w 530"/>
                <a:gd name="T47" fmla="*/ 10 h 342"/>
                <a:gd name="T48" fmla="*/ 9 w 530"/>
                <a:gd name="T49" fmla="*/ 10 h 342"/>
                <a:gd name="T50" fmla="*/ 10 w 530"/>
                <a:gd name="T51" fmla="*/ 10 h 342"/>
                <a:gd name="T52" fmla="*/ 10 w 530"/>
                <a:gd name="T53" fmla="*/ 10 h 342"/>
                <a:gd name="T54" fmla="*/ 11 w 530"/>
                <a:gd name="T55" fmla="*/ 10 h 342"/>
                <a:gd name="T56" fmla="*/ 12 w 530"/>
                <a:gd name="T57" fmla="*/ 9 h 342"/>
                <a:gd name="T58" fmla="*/ 12 w 530"/>
                <a:gd name="T59" fmla="*/ 7 h 342"/>
                <a:gd name="T60" fmla="*/ 12 w 530"/>
                <a:gd name="T61" fmla="*/ 6 h 342"/>
                <a:gd name="T62" fmla="*/ 12 w 530"/>
                <a:gd name="T63" fmla="*/ 4 h 342"/>
                <a:gd name="T64" fmla="*/ 12 w 530"/>
                <a:gd name="T65" fmla="*/ 2 h 342"/>
                <a:gd name="T66" fmla="*/ 11 w 530"/>
                <a:gd name="T67" fmla="*/ 1 h 342"/>
                <a:gd name="T68" fmla="*/ 10 w 530"/>
                <a:gd name="T69" fmla="*/ 0 h 342"/>
                <a:gd name="T70" fmla="*/ 10 w 530"/>
                <a:gd name="T71" fmla="*/ 0 h 342"/>
                <a:gd name="T72" fmla="*/ 9 w 530"/>
                <a:gd name="T73" fmla="*/ 1 h 342"/>
                <a:gd name="T74" fmla="*/ 9 w 530"/>
                <a:gd name="T75" fmla="*/ 2 h 342"/>
                <a:gd name="T76" fmla="*/ 8 w 530"/>
                <a:gd name="T77" fmla="*/ 2 h 342"/>
                <a:gd name="T78" fmla="*/ 8 w 530"/>
                <a:gd name="T79" fmla="*/ 1 h 342"/>
                <a:gd name="T80" fmla="*/ 7 w 530"/>
                <a:gd name="T81" fmla="*/ 1 h 342"/>
                <a:gd name="T82" fmla="*/ 7 w 530"/>
                <a:gd name="T83" fmla="*/ 1 h 342"/>
                <a:gd name="T84" fmla="*/ 6 w 530"/>
                <a:gd name="T85" fmla="*/ 1 h 342"/>
                <a:gd name="T86" fmla="*/ 5 w 530"/>
                <a:gd name="T87" fmla="*/ 2 h 342"/>
                <a:gd name="T88" fmla="*/ 5 w 530"/>
                <a:gd name="T89" fmla="*/ 3 h 342"/>
                <a:gd name="T90" fmla="*/ 5 w 530"/>
                <a:gd name="T91" fmla="*/ 4 h 342"/>
                <a:gd name="T92" fmla="*/ 5 w 530"/>
                <a:gd name="T93" fmla="*/ 6 h 342"/>
                <a:gd name="T94" fmla="*/ 4 w 530"/>
                <a:gd name="T95" fmla="*/ 7 h 342"/>
                <a:gd name="T96" fmla="*/ 3 w 530"/>
                <a:gd name="T97" fmla="*/ 7 h 342"/>
                <a:gd name="T98" fmla="*/ 3 w 530"/>
                <a:gd name="T99" fmla="*/ 8 h 342"/>
                <a:gd name="T100" fmla="*/ 2 w 530"/>
                <a:gd name="T101" fmla="*/ 9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375" name="Line 40"/>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6" name="Line 41"/>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7" name="Oval 42"/>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378" name="Freeform 43"/>
            <p:cNvSpPr>
              <a:spLocks/>
            </p:cNvSpPr>
            <p:nvPr/>
          </p:nvSpPr>
          <p:spPr bwMode="auto">
            <a:xfrm>
              <a:off x="611" y="2261"/>
              <a:ext cx="197" cy="198"/>
            </a:xfrm>
            <a:custGeom>
              <a:avLst/>
              <a:gdLst>
                <a:gd name="T0" fmla="*/ 1 w 770"/>
                <a:gd name="T1" fmla="*/ 3 h 778"/>
                <a:gd name="T2" fmla="*/ 1 w 770"/>
                <a:gd name="T3" fmla="*/ 3 h 778"/>
                <a:gd name="T4" fmla="*/ 0 w 770"/>
                <a:gd name="T5" fmla="*/ 3 h 778"/>
                <a:gd name="T6" fmla="*/ 0 w 770"/>
                <a:gd name="T7" fmla="*/ 2 h 778"/>
                <a:gd name="T8" fmla="*/ 0 w 770"/>
                <a:gd name="T9" fmla="*/ 2 h 778"/>
                <a:gd name="T10" fmla="*/ 0 w 770"/>
                <a:gd name="T11" fmla="*/ 2 h 778"/>
                <a:gd name="T12" fmla="*/ 0 w 770"/>
                <a:gd name="T13" fmla="*/ 1 h 778"/>
                <a:gd name="T14" fmla="*/ 0 w 770"/>
                <a:gd name="T15" fmla="*/ 1 h 778"/>
                <a:gd name="T16" fmla="*/ 1 w 770"/>
                <a:gd name="T17" fmla="*/ 1 h 778"/>
                <a:gd name="T18" fmla="*/ 1 w 770"/>
                <a:gd name="T19" fmla="*/ 0 h 778"/>
                <a:gd name="T20" fmla="*/ 1 w 770"/>
                <a:gd name="T21" fmla="*/ 0 h 778"/>
                <a:gd name="T22" fmla="*/ 2 w 770"/>
                <a:gd name="T23" fmla="*/ 0 h 778"/>
                <a:gd name="T24" fmla="*/ 2 w 770"/>
                <a:gd name="T25" fmla="*/ 0 h 778"/>
                <a:gd name="T26" fmla="*/ 2 w 770"/>
                <a:gd name="T27" fmla="*/ 0 h 778"/>
                <a:gd name="T28" fmla="*/ 3 w 770"/>
                <a:gd name="T29" fmla="*/ 1 h 778"/>
                <a:gd name="T30" fmla="*/ 3 w 770"/>
                <a:gd name="T31" fmla="*/ 1 h 778"/>
                <a:gd name="T32" fmla="*/ 3 w 770"/>
                <a:gd name="T33" fmla="*/ 1 h 778"/>
                <a:gd name="T34" fmla="*/ 3 w 770"/>
                <a:gd name="T35" fmla="*/ 2 h 778"/>
                <a:gd name="T36" fmla="*/ 3 w 770"/>
                <a:gd name="T37" fmla="*/ 2 h 778"/>
                <a:gd name="T38" fmla="*/ 3 w 770"/>
                <a:gd name="T39" fmla="*/ 2 h 778"/>
                <a:gd name="T40" fmla="*/ 3 w 770"/>
                <a:gd name="T41" fmla="*/ 3 h 778"/>
                <a:gd name="T42" fmla="*/ 3 w 770"/>
                <a:gd name="T43" fmla="*/ 3 h 778"/>
                <a:gd name="T44" fmla="*/ 2 w 770"/>
                <a:gd name="T45" fmla="*/ 3 h 778"/>
                <a:gd name="T46" fmla="*/ 2 w 770"/>
                <a:gd name="T47" fmla="*/ 3 h 778"/>
                <a:gd name="T48" fmla="*/ 2 w 770"/>
                <a:gd name="T49" fmla="*/ 3 h 778"/>
                <a:gd name="T50" fmla="*/ 1 w 770"/>
                <a:gd name="T51" fmla="*/ 3 h 778"/>
                <a:gd name="T52" fmla="*/ 1 w 770"/>
                <a:gd name="T53" fmla="*/ 3 h 778"/>
                <a:gd name="T54" fmla="*/ 1 w 770"/>
                <a:gd name="T55" fmla="*/ 3 h 778"/>
                <a:gd name="T56" fmla="*/ 2 w 770"/>
                <a:gd name="T57" fmla="*/ 3 h 778"/>
                <a:gd name="T58" fmla="*/ 2 w 770"/>
                <a:gd name="T59" fmla="*/ 3 h 778"/>
                <a:gd name="T60" fmla="*/ 2 w 770"/>
                <a:gd name="T61" fmla="*/ 3 h 778"/>
                <a:gd name="T62" fmla="*/ 2 w 770"/>
                <a:gd name="T63" fmla="*/ 3 h 778"/>
                <a:gd name="T64" fmla="*/ 3 w 770"/>
                <a:gd name="T65" fmla="*/ 2 h 778"/>
                <a:gd name="T66" fmla="*/ 3 w 770"/>
                <a:gd name="T67" fmla="*/ 2 h 778"/>
                <a:gd name="T68" fmla="*/ 3 w 770"/>
                <a:gd name="T69" fmla="*/ 2 h 778"/>
                <a:gd name="T70" fmla="*/ 3 w 770"/>
                <a:gd name="T71" fmla="*/ 2 h 778"/>
                <a:gd name="T72" fmla="*/ 3 w 770"/>
                <a:gd name="T73" fmla="*/ 1 h 778"/>
                <a:gd name="T74" fmla="*/ 3 w 770"/>
                <a:gd name="T75" fmla="*/ 1 h 778"/>
                <a:gd name="T76" fmla="*/ 3 w 770"/>
                <a:gd name="T77" fmla="*/ 1 h 778"/>
                <a:gd name="T78" fmla="*/ 2 w 770"/>
                <a:gd name="T79" fmla="*/ 1 h 778"/>
                <a:gd name="T80" fmla="*/ 2 w 770"/>
                <a:gd name="T81" fmla="*/ 1 h 778"/>
                <a:gd name="T82" fmla="*/ 2 w 770"/>
                <a:gd name="T83" fmla="*/ 1 h 778"/>
                <a:gd name="T84" fmla="*/ 1 w 770"/>
                <a:gd name="T85" fmla="*/ 1 h 778"/>
                <a:gd name="T86" fmla="*/ 1 w 770"/>
                <a:gd name="T87" fmla="*/ 1 h 778"/>
                <a:gd name="T88" fmla="*/ 1 w 770"/>
                <a:gd name="T89" fmla="*/ 1 h 778"/>
                <a:gd name="T90" fmla="*/ 1 w 770"/>
                <a:gd name="T91" fmla="*/ 1 h 778"/>
                <a:gd name="T92" fmla="*/ 1 w 770"/>
                <a:gd name="T93" fmla="*/ 1 h 778"/>
                <a:gd name="T94" fmla="*/ 1 w 770"/>
                <a:gd name="T95" fmla="*/ 2 h 778"/>
                <a:gd name="T96" fmla="*/ 1 w 770"/>
                <a:gd name="T97" fmla="*/ 2 h 778"/>
                <a:gd name="T98" fmla="*/ 1 w 770"/>
                <a:gd name="T99" fmla="*/ 2 h 778"/>
                <a:gd name="T100" fmla="*/ 1 w 770"/>
                <a:gd name="T101" fmla="*/ 2 h 778"/>
                <a:gd name="T102" fmla="*/ 1 w 770"/>
                <a:gd name="T103" fmla="*/ 3 h 778"/>
                <a:gd name="T104" fmla="*/ 1 w 770"/>
                <a:gd name="T105" fmla="*/ 3 h 778"/>
                <a:gd name="T106" fmla="*/ 1 w 770"/>
                <a:gd name="T107" fmla="*/ 3 h 778"/>
                <a:gd name="T108" fmla="*/ 1 w 770"/>
                <a:gd name="T109" fmla="*/ 3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 name="Freeform 44"/>
            <p:cNvSpPr>
              <a:spLocks/>
            </p:cNvSpPr>
            <p:nvPr/>
          </p:nvSpPr>
          <p:spPr bwMode="auto">
            <a:xfrm>
              <a:off x="653" y="2425"/>
              <a:ext cx="38" cy="24"/>
            </a:xfrm>
            <a:custGeom>
              <a:avLst/>
              <a:gdLst>
                <a:gd name="T0" fmla="*/ 1 w 150"/>
                <a:gd name="T1" fmla="*/ 0 h 93"/>
                <a:gd name="T2" fmla="*/ 0 w 150"/>
                <a:gd name="T3" fmla="*/ 0 h 93"/>
                <a:gd name="T4" fmla="*/ 0 w 150"/>
                <a:gd name="T5" fmla="*/ 0 h 93"/>
                <a:gd name="T6" fmla="*/ 0 w 150"/>
                <a:gd name="T7" fmla="*/ 1 h 93"/>
                <a:gd name="T8" fmla="*/ 1 w 150"/>
                <a:gd name="T9" fmla="*/ 0 h 93"/>
                <a:gd name="T10" fmla="*/ 1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 name="Oval 45"/>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381" name="Freeform 46"/>
            <p:cNvSpPr>
              <a:spLocks/>
            </p:cNvSpPr>
            <p:nvPr/>
          </p:nvSpPr>
          <p:spPr bwMode="auto">
            <a:xfrm>
              <a:off x="1336" y="2201"/>
              <a:ext cx="156" cy="249"/>
            </a:xfrm>
            <a:custGeom>
              <a:avLst/>
              <a:gdLst>
                <a:gd name="T0" fmla="*/ 1 w 606"/>
                <a:gd name="T1" fmla="*/ 4 h 969"/>
                <a:gd name="T2" fmla="*/ 0 w 606"/>
                <a:gd name="T3" fmla="*/ 4 h 969"/>
                <a:gd name="T4" fmla="*/ 0 w 606"/>
                <a:gd name="T5" fmla="*/ 3 h 969"/>
                <a:gd name="T6" fmla="*/ 0 w 606"/>
                <a:gd name="T7" fmla="*/ 3 h 969"/>
                <a:gd name="T8" fmla="*/ 0 w 606"/>
                <a:gd name="T9" fmla="*/ 2 h 969"/>
                <a:gd name="T10" fmla="*/ 0 w 606"/>
                <a:gd name="T11" fmla="*/ 2 h 969"/>
                <a:gd name="T12" fmla="*/ 0 w 606"/>
                <a:gd name="T13" fmla="*/ 1 h 969"/>
                <a:gd name="T14" fmla="*/ 0 w 606"/>
                <a:gd name="T15" fmla="*/ 1 h 969"/>
                <a:gd name="T16" fmla="*/ 1 w 606"/>
                <a:gd name="T17" fmla="*/ 1 h 969"/>
                <a:gd name="T18" fmla="*/ 1 w 606"/>
                <a:gd name="T19" fmla="*/ 0 h 969"/>
                <a:gd name="T20" fmla="*/ 1 w 606"/>
                <a:gd name="T21" fmla="*/ 0 h 969"/>
                <a:gd name="T22" fmla="*/ 2 w 606"/>
                <a:gd name="T23" fmla="*/ 0 h 969"/>
                <a:gd name="T24" fmla="*/ 2 w 606"/>
                <a:gd name="T25" fmla="*/ 0 h 969"/>
                <a:gd name="T26" fmla="*/ 2 w 606"/>
                <a:gd name="T27" fmla="*/ 0 h 969"/>
                <a:gd name="T28" fmla="*/ 2 w 606"/>
                <a:gd name="T29" fmla="*/ 1 h 969"/>
                <a:gd name="T30" fmla="*/ 3 w 606"/>
                <a:gd name="T31" fmla="*/ 1 h 969"/>
                <a:gd name="T32" fmla="*/ 3 w 606"/>
                <a:gd name="T33" fmla="*/ 2 h 969"/>
                <a:gd name="T34" fmla="*/ 3 w 606"/>
                <a:gd name="T35" fmla="*/ 2 h 969"/>
                <a:gd name="T36" fmla="*/ 3 w 606"/>
                <a:gd name="T37" fmla="*/ 3 h 969"/>
                <a:gd name="T38" fmla="*/ 3 w 606"/>
                <a:gd name="T39" fmla="*/ 3 h 969"/>
                <a:gd name="T40" fmla="*/ 2 w 606"/>
                <a:gd name="T41" fmla="*/ 3 h 969"/>
                <a:gd name="T42" fmla="*/ 2 w 606"/>
                <a:gd name="T43" fmla="*/ 4 h 969"/>
                <a:gd name="T44" fmla="*/ 2 w 606"/>
                <a:gd name="T45" fmla="*/ 4 h 969"/>
                <a:gd name="T46" fmla="*/ 2 w 606"/>
                <a:gd name="T47" fmla="*/ 4 h 969"/>
                <a:gd name="T48" fmla="*/ 1 w 606"/>
                <a:gd name="T49" fmla="*/ 4 h 969"/>
                <a:gd name="T50" fmla="*/ 1 w 606"/>
                <a:gd name="T51" fmla="*/ 4 h 969"/>
                <a:gd name="T52" fmla="*/ 1 w 606"/>
                <a:gd name="T53" fmla="*/ 4 h 969"/>
                <a:gd name="T54" fmla="*/ 1 w 606"/>
                <a:gd name="T55" fmla="*/ 4 h 969"/>
                <a:gd name="T56" fmla="*/ 1 w 606"/>
                <a:gd name="T57" fmla="*/ 4 h 969"/>
                <a:gd name="T58" fmla="*/ 1 w 606"/>
                <a:gd name="T59" fmla="*/ 4 h 969"/>
                <a:gd name="T60" fmla="*/ 2 w 606"/>
                <a:gd name="T61" fmla="*/ 4 h 969"/>
                <a:gd name="T62" fmla="*/ 2 w 606"/>
                <a:gd name="T63" fmla="*/ 3 h 969"/>
                <a:gd name="T64" fmla="*/ 2 w 606"/>
                <a:gd name="T65" fmla="*/ 3 h 969"/>
                <a:gd name="T66" fmla="*/ 2 w 606"/>
                <a:gd name="T67" fmla="*/ 3 h 969"/>
                <a:gd name="T68" fmla="*/ 2 w 606"/>
                <a:gd name="T69" fmla="*/ 3 h 969"/>
                <a:gd name="T70" fmla="*/ 2 w 606"/>
                <a:gd name="T71" fmla="*/ 2 h 969"/>
                <a:gd name="T72" fmla="*/ 2 w 606"/>
                <a:gd name="T73" fmla="*/ 2 h 969"/>
                <a:gd name="T74" fmla="*/ 2 w 606"/>
                <a:gd name="T75" fmla="*/ 1 h 969"/>
                <a:gd name="T76" fmla="*/ 2 w 606"/>
                <a:gd name="T77" fmla="*/ 1 h 969"/>
                <a:gd name="T78" fmla="*/ 2 w 606"/>
                <a:gd name="T79" fmla="*/ 1 h 969"/>
                <a:gd name="T80" fmla="*/ 2 w 606"/>
                <a:gd name="T81" fmla="*/ 1 h 969"/>
                <a:gd name="T82" fmla="*/ 2 w 606"/>
                <a:gd name="T83" fmla="*/ 1 h 969"/>
                <a:gd name="T84" fmla="*/ 1 w 606"/>
                <a:gd name="T85" fmla="*/ 1 h 969"/>
                <a:gd name="T86" fmla="*/ 1 w 606"/>
                <a:gd name="T87" fmla="*/ 1 h 969"/>
                <a:gd name="T88" fmla="*/ 1 w 606"/>
                <a:gd name="T89" fmla="*/ 1 h 969"/>
                <a:gd name="T90" fmla="*/ 1 w 606"/>
                <a:gd name="T91" fmla="*/ 1 h 969"/>
                <a:gd name="T92" fmla="*/ 1 w 606"/>
                <a:gd name="T93" fmla="*/ 1 h 969"/>
                <a:gd name="T94" fmla="*/ 1 w 606"/>
                <a:gd name="T95" fmla="*/ 2 h 969"/>
                <a:gd name="T96" fmla="*/ 0 w 606"/>
                <a:gd name="T97" fmla="*/ 2 h 969"/>
                <a:gd name="T98" fmla="*/ 0 w 606"/>
                <a:gd name="T99" fmla="*/ 3 h 969"/>
                <a:gd name="T100" fmla="*/ 1 w 606"/>
                <a:gd name="T101" fmla="*/ 3 h 969"/>
                <a:gd name="T102" fmla="*/ 1 w 606"/>
                <a:gd name="T103" fmla="*/ 3 h 969"/>
                <a:gd name="T104" fmla="*/ 1 w 606"/>
                <a:gd name="T105" fmla="*/ 4 h 969"/>
                <a:gd name="T106" fmla="*/ 1 w 606"/>
                <a:gd name="T107" fmla="*/ 4 h 969"/>
                <a:gd name="T108" fmla="*/ 1 w 606"/>
                <a:gd name="T109" fmla="*/ 4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 name="Freeform 47"/>
            <p:cNvSpPr>
              <a:spLocks/>
            </p:cNvSpPr>
            <p:nvPr/>
          </p:nvSpPr>
          <p:spPr bwMode="auto">
            <a:xfrm>
              <a:off x="1360" y="2402"/>
              <a:ext cx="33" cy="30"/>
            </a:xfrm>
            <a:custGeom>
              <a:avLst/>
              <a:gdLst>
                <a:gd name="T0" fmla="*/ 1 w 122"/>
                <a:gd name="T1" fmla="*/ 0 h 116"/>
                <a:gd name="T2" fmla="*/ 0 w 122"/>
                <a:gd name="T3" fmla="*/ 0 h 116"/>
                <a:gd name="T4" fmla="*/ 0 w 122"/>
                <a:gd name="T5" fmla="*/ 0 h 116"/>
                <a:gd name="T6" fmla="*/ 0 w 122"/>
                <a:gd name="T7" fmla="*/ 1 h 116"/>
                <a:gd name="T8" fmla="*/ 1 w 122"/>
                <a:gd name="T9" fmla="*/ 0 h 116"/>
                <a:gd name="T10" fmla="*/ 1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83" name="Text Box 98"/>
          <p:cNvSpPr txBox="1">
            <a:spLocks noChangeArrowheads="1"/>
          </p:cNvSpPr>
          <p:nvPr/>
        </p:nvSpPr>
        <p:spPr bwMode="auto">
          <a:xfrm>
            <a:off x="1322388"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incident</a:t>
            </a:r>
          </a:p>
        </p:txBody>
      </p:sp>
      <p:grpSp>
        <p:nvGrpSpPr>
          <p:cNvPr id="384" name="Group 383"/>
          <p:cNvGrpSpPr/>
          <p:nvPr/>
        </p:nvGrpSpPr>
        <p:grpSpPr>
          <a:xfrm>
            <a:off x="2692479" y="3833629"/>
            <a:ext cx="762000" cy="741506"/>
            <a:chOff x="4343400" y="4495800"/>
            <a:chExt cx="762000" cy="741506"/>
          </a:xfrm>
        </p:grpSpPr>
        <p:sp>
          <p:nvSpPr>
            <p:cNvPr id="385" name="Rounded Rectangle 384"/>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386" name="Straight Connector 385"/>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387" name="Picture 38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388" name="Picture 38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389" name="Group 388"/>
          <p:cNvGrpSpPr/>
          <p:nvPr/>
        </p:nvGrpSpPr>
        <p:grpSpPr>
          <a:xfrm>
            <a:off x="2874197" y="3986029"/>
            <a:ext cx="762000" cy="741506"/>
            <a:chOff x="4343400" y="4495800"/>
            <a:chExt cx="762000" cy="741506"/>
          </a:xfrm>
        </p:grpSpPr>
        <p:sp>
          <p:nvSpPr>
            <p:cNvPr id="390" name="Rounded Rectangle 389"/>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391" name="Straight Connector 390"/>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392" name="Picture 39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393" name="Picture 39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394" name="Group 393"/>
          <p:cNvGrpSpPr/>
          <p:nvPr/>
        </p:nvGrpSpPr>
        <p:grpSpPr>
          <a:xfrm>
            <a:off x="2692479" y="4756194"/>
            <a:ext cx="762000" cy="741506"/>
            <a:chOff x="4343400" y="4495800"/>
            <a:chExt cx="762000" cy="741506"/>
          </a:xfrm>
        </p:grpSpPr>
        <p:sp>
          <p:nvSpPr>
            <p:cNvPr id="395" name="Rounded Rectangle 394"/>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396" name="Straight Connector 395"/>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397" name="Picture 3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398" name="Picture 39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399" name="Group 398"/>
          <p:cNvGrpSpPr/>
          <p:nvPr/>
        </p:nvGrpSpPr>
        <p:grpSpPr>
          <a:xfrm>
            <a:off x="2859287" y="4908594"/>
            <a:ext cx="762000" cy="741506"/>
            <a:chOff x="4343400" y="4495800"/>
            <a:chExt cx="762000" cy="741506"/>
          </a:xfrm>
        </p:grpSpPr>
        <p:sp>
          <p:nvSpPr>
            <p:cNvPr id="400" name="Rounded Rectangle 399"/>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401" name="Straight Connector 400"/>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402" name="Picture 40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403" name="Picture 40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404" name="Group 403"/>
          <p:cNvGrpSpPr/>
          <p:nvPr/>
        </p:nvGrpSpPr>
        <p:grpSpPr>
          <a:xfrm>
            <a:off x="2692479" y="5669691"/>
            <a:ext cx="762000" cy="741506"/>
            <a:chOff x="4343400" y="4495800"/>
            <a:chExt cx="762000" cy="741506"/>
          </a:xfrm>
        </p:grpSpPr>
        <p:sp>
          <p:nvSpPr>
            <p:cNvPr id="405" name="Rounded Rectangle 404"/>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406" name="Straight Connector 405"/>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407" name="Picture 40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408" name="Picture 40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409" name="Group 408"/>
          <p:cNvGrpSpPr/>
          <p:nvPr/>
        </p:nvGrpSpPr>
        <p:grpSpPr>
          <a:xfrm>
            <a:off x="2844879" y="5822091"/>
            <a:ext cx="762000" cy="741506"/>
            <a:chOff x="4343400" y="4495800"/>
            <a:chExt cx="762000" cy="741506"/>
          </a:xfrm>
        </p:grpSpPr>
        <p:sp>
          <p:nvSpPr>
            <p:cNvPr id="410" name="Rounded Rectangle 409"/>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411" name="Straight Connector 410"/>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412" name="Picture 4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413" name="Picture 4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2"/>
          <p:cNvSpPr>
            <a:spLocks noChangeShapeType="1"/>
          </p:cNvSpPr>
          <p:nvPr/>
        </p:nvSpPr>
        <p:spPr bwMode="auto">
          <a:xfrm flipV="1">
            <a:off x="4500563" y="1625600"/>
            <a:ext cx="0" cy="17145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64" name="Rectangle 4"/>
          <p:cNvSpPr>
            <a:spLocks noGrp="1" noChangeArrowheads="1"/>
          </p:cNvSpPr>
          <p:nvPr>
            <p:ph type="title"/>
          </p:nvPr>
        </p:nvSpPr>
        <p:spPr/>
        <p:txBody>
          <a:bodyPr/>
          <a:lstStyle/>
          <a:p>
            <a:r>
              <a:rPr lang="en-US" smtClean="0"/>
              <a:t>Activities</a:t>
            </a:r>
          </a:p>
        </p:txBody>
      </p:sp>
      <p:sp>
        <p:nvSpPr>
          <p:cNvPr id="15365" name="Rectangle 94"/>
          <p:cNvSpPr>
            <a:spLocks noGrp="1" noChangeArrowheads="1"/>
          </p:cNvSpPr>
          <p:nvPr>
            <p:ph idx="1"/>
          </p:nvPr>
        </p:nvSpPr>
        <p:spPr>
          <a:xfrm>
            <a:off x="5835650" y="1042988"/>
            <a:ext cx="3001963" cy="5197475"/>
          </a:xfrm>
        </p:spPr>
        <p:txBody>
          <a:bodyPr/>
          <a:lstStyle/>
          <a:p>
            <a:pPr>
              <a:buFont typeface="Arial" charset="0"/>
              <a:buChar char="•"/>
            </a:pPr>
            <a:r>
              <a:rPr lang="en-US" dirty="0" smtClean="0"/>
              <a:t>An </a:t>
            </a:r>
            <a:r>
              <a:rPr lang="en-US" b="1" dirty="0" smtClean="0"/>
              <a:t>activity</a:t>
            </a:r>
            <a:r>
              <a:rPr lang="en-US" dirty="0" smtClean="0"/>
              <a:t> is a task required to process a claim</a:t>
            </a:r>
          </a:p>
          <a:p>
            <a:pPr lvl="1"/>
            <a:r>
              <a:rPr lang="en-US" dirty="0" smtClean="0"/>
              <a:t>The set of activities associated to a given claim is often referred to as the claim's "</a:t>
            </a:r>
            <a:r>
              <a:rPr lang="en-US" dirty="0" err="1" smtClean="0"/>
              <a:t>workplan</a:t>
            </a:r>
            <a:r>
              <a:rPr lang="en-US" dirty="0" smtClean="0"/>
              <a:t>"</a:t>
            </a:r>
          </a:p>
          <a:p>
            <a:pPr lvl="1"/>
            <a:r>
              <a:rPr lang="en-US" dirty="0" smtClean="0"/>
              <a:t>Activity </a:t>
            </a:r>
            <a:r>
              <a:rPr lang="en-US" dirty="0"/>
              <a:t>due </a:t>
            </a:r>
            <a:r>
              <a:rPr lang="en-US" dirty="0" smtClean="0"/>
              <a:t>dates </a:t>
            </a:r>
            <a:r>
              <a:rPr lang="en-US" dirty="0"/>
              <a:t>and </a:t>
            </a:r>
            <a:r>
              <a:rPr lang="en-US" dirty="0" smtClean="0"/>
              <a:t>statuses used for business processes and reporting</a:t>
            </a:r>
          </a:p>
        </p:txBody>
      </p:sp>
      <p:grpSp>
        <p:nvGrpSpPr>
          <p:cNvPr id="15366" name="Group 5"/>
          <p:cNvGrpSpPr>
            <a:grpSpLocks/>
          </p:cNvGrpSpPr>
          <p:nvPr/>
        </p:nvGrpSpPr>
        <p:grpSpPr bwMode="auto">
          <a:xfrm>
            <a:off x="3749675" y="1974850"/>
            <a:ext cx="1512888" cy="1114425"/>
            <a:chOff x="2083" y="1606"/>
            <a:chExt cx="1489" cy="1097"/>
          </a:xfrm>
        </p:grpSpPr>
        <p:sp>
          <p:nvSpPr>
            <p:cNvPr id="15495" name="Rectangle 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5496" name="Freeform 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5497" name="Freeform 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5498" name="Freeform 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5499" name="Freeform 1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5500" name="Rectangle 1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5501" name="Rectangle 1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502" name="AutoShape 1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5503" name="Freeform 14"/>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5504" name="Freeform 15"/>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5505" name="Rectangle 1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506" name="Rectangle 1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507" name="Rectangle 1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5508" name="Group 19"/>
            <p:cNvGrpSpPr>
              <a:grpSpLocks/>
            </p:cNvGrpSpPr>
            <p:nvPr/>
          </p:nvGrpSpPr>
          <p:grpSpPr bwMode="auto">
            <a:xfrm>
              <a:off x="2221" y="1871"/>
              <a:ext cx="518" cy="782"/>
              <a:chOff x="2400" y="1656"/>
              <a:chExt cx="752" cy="1136"/>
            </a:xfrm>
          </p:grpSpPr>
          <p:sp>
            <p:nvSpPr>
              <p:cNvPr id="15521" name="Freeform 2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5522" name="Freeform 2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5523" name="Freeform 2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5524" name="Freeform 2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5525" name="Freeform 2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5526" name="Line 2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527" name="Line 2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5509" name="Group 27"/>
            <p:cNvGrpSpPr>
              <a:grpSpLocks/>
            </p:cNvGrpSpPr>
            <p:nvPr/>
          </p:nvGrpSpPr>
          <p:grpSpPr bwMode="auto">
            <a:xfrm rot="-6511945">
              <a:off x="2834" y="1842"/>
              <a:ext cx="518" cy="783"/>
              <a:chOff x="2400" y="1656"/>
              <a:chExt cx="752" cy="1136"/>
            </a:xfrm>
          </p:grpSpPr>
          <p:sp>
            <p:nvSpPr>
              <p:cNvPr id="15514" name="Freeform 2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5515" name="Freeform 2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5516" name="Freeform 3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5517" name="Freeform 3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5518" name="Freeform 3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5519" name="Line 3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520" name="Line 3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5510" name="Freeform 35"/>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lIns="0" tIns="0" rIns="0" bIns="0" anchor="ctr">
              <a:spAutoFit/>
            </a:bodyPr>
            <a:lstStyle/>
            <a:p>
              <a:endParaRPr lang="en-US"/>
            </a:p>
          </p:txBody>
        </p:sp>
        <p:sp>
          <p:nvSpPr>
            <p:cNvPr id="15511" name="Freeform 36"/>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5512" name="Rectangle 3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513" name="Rectangle 3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5367" name="Group 39"/>
          <p:cNvGrpSpPr>
            <a:grpSpLocks/>
          </p:cNvGrpSpPr>
          <p:nvPr/>
        </p:nvGrpSpPr>
        <p:grpSpPr bwMode="auto">
          <a:xfrm>
            <a:off x="4759325" y="3887788"/>
            <a:ext cx="620713" cy="788987"/>
            <a:chOff x="2401" y="425"/>
            <a:chExt cx="907" cy="1154"/>
          </a:xfrm>
        </p:grpSpPr>
        <p:sp>
          <p:nvSpPr>
            <p:cNvPr id="15489" name="Rectangle 4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5490" name="Line 4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91" name="Line 4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92" name="Rectangle 4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5493" name="Freeform 44"/>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5494" name="Line 4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5368" name="Group 46"/>
          <p:cNvGrpSpPr>
            <a:grpSpLocks/>
          </p:cNvGrpSpPr>
          <p:nvPr/>
        </p:nvGrpSpPr>
        <p:grpSpPr bwMode="auto">
          <a:xfrm>
            <a:off x="4146550" y="812800"/>
            <a:ext cx="760413" cy="857250"/>
            <a:chOff x="2324" y="435"/>
            <a:chExt cx="933" cy="1052"/>
          </a:xfrm>
        </p:grpSpPr>
        <p:sp>
          <p:nvSpPr>
            <p:cNvPr id="15480" name="AutoShape 47"/>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5481" name="Freeform 48"/>
            <p:cNvSpPr>
              <a:spLocks/>
            </p:cNvSpPr>
            <p:nvPr/>
          </p:nvSpPr>
          <p:spPr bwMode="auto">
            <a:xfrm>
              <a:off x="2442" y="487"/>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482" name="Freeform 49"/>
            <p:cNvSpPr>
              <a:spLocks/>
            </p:cNvSpPr>
            <p:nvPr/>
          </p:nvSpPr>
          <p:spPr bwMode="auto">
            <a:xfrm>
              <a:off x="2442" y="818"/>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483" name="Freeform 50"/>
            <p:cNvSpPr>
              <a:spLocks/>
            </p:cNvSpPr>
            <p:nvPr/>
          </p:nvSpPr>
          <p:spPr bwMode="auto">
            <a:xfrm>
              <a:off x="2442" y="1150"/>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5484" name="Group 51"/>
            <p:cNvGrpSpPr>
              <a:grpSpLocks/>
            </p:cNvGrpSpPr>
            <p:nvPr/>
          </p:nvGrpSpPr>
          <p:grpSpPr bwMode="auto">
            <a:xfrm>
              <a:off x="2889" y="957"/>
              <a:ext cx="348" cy="510"/>
              <a:chOff x="2784" y="3210"/>
              <a:chExt cx="523" cy="772"/>
            </a:xfrm>
          </p:grpSpPr>
          <p:sp>
            <p:nvSpPr>
              <p:cNvPr id="15485" name="AutoShape 52"/>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86" name="AutoShape 53"/>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87" name="AutoShape 54"/>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5488" name="Oval 55"/>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5372" name="Text Box 61"/>
          <p:cNvSpPr txBox="1">
            <a:spLocks noChangeArrowheads="1"/>
          </p:cNvSpPr>
          <p:nvPr/>
        </p:nvSpPr>
        <p:spPr bwMode="auto">
          <a:xfrm>
            <a:off x="4664075"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activity</a:t>
            </a:r>
          </a:p>
        </p:txBody>
      </p:sp>
      <p:sp>
        <p:nvSpPr>
          <p:cNvPr id="15373" name="Text Box 62"/>
          <p:cNvSpPr txBox="1">
            <a:spLocks noChangeArrowheads="1"/>
          </p:cNvSpPr>
          <p:nvPr/>
        </p:nvSpPr>
        <p:spPr bwMode="auto">
          <a:xfrm>
            <a:off x="2522538" y="2341563"/>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dirty="0"/>
              <a:t>claim</a:t>
            </a:r>
          </a:p>
        </p:txBody>
      </p:sp>
      <p:grpSp>
        <p:nvGrpSpPr>
          <p:cNvPr id="15374" name="Group 63"/>
          <p:cNvGrpSpPr>
            <a:grpSpLocks/>
          </p:cNvGrpSpPr>
          <p:nvPr/>
        </p:nvGrpSpPr>
        <p:grpSpPr bwMode="auto">
          <a:xfrm>
            <a:off x="4918075" y="4289425"/>
            <a:ext cx="620713" cy="788988"/>
            <a:chOff x="2401" y="425"/>
            <a:chExt cx="907" cy="1154"/>
          </a:xfrm>
        </p:grpSpPr>
        <p:sp>
          <p:nvSpPr>
            <p:cNvPr id="15472" name="Rectangle 64"/>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5473" name="Line 65"/>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74" name="Line 66"/>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75" name="Rectangle 67"/>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5476" name="Freeform 68"/>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5477" name="Line 6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5375" name="Group 70"/>
          <p:cNvGrpSpPr>
            <a:grpSpLocks/>
          </p:cNvGrpSpPr>
          <p:nvPr/>
        </p:nvGrpSpPr>
        <p:grpSpPr bwMode="auto">
          <a:xfrm>
            <a:off x="5075238" y="4689475"/>
            <a:ext cx="620712" cy="788988"/>
            <a:chOff x="2401" y="425"/>
            <a:chExt cx="907" cy="1154"/>
          </a:xfrm>
        </p:grpSpPr>
        <p:sp>
          <p:nvSpPr>
            <p:cNvPr id="15466" name="Rectangle 71"/>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5467" name="Line 72"/>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68" name="Line 73"/>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69" name="Rectangle 74"/>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5470" name="Freeform 75"/>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5471" name="Line 76"/>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5381" name="AutoShape 95"/>
          <p:cNvSpPr>
            <a:spLocks noChangeArrowheads="1"/>
          </p:cNvSpPr>
          <p:nvPr/>
        </p:nvSpPr>
        <p:spPr bwMode="auto">
          <a:xfrm>
            <a:off x="4687888" y="3827463"/>
            <a:ext cx="1190625" cy="180816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382" name="Text Box 96"/>
          <p:cNvSpPr txBox="1">
            <a:spLocks noChangeArrowheads="1"/>
          </p:cNvSpPr>
          <p:nvPr/>
        </p:nvSpPr>
        <p:spPr bwMode="auto">
          <a:xfrm>
            <a:off x="4689475" y="5964238"/>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solidFill>
                  <a:srgbClr val="FF0000"/>
                </a:solidFill>
              </a:rPr>
              <a:t>workplan</a:t>
            </a:r>
          </a:p>
        </p:txBody>
      </p:sp>
      <p:sp>
        <p:nvSpPr>
          <p:cNvPr id="15383" name="Line 97"/>
          <p:cNvSpPr>
            <a:spLocks noChangeShapeType="1"/>
          </p:cNvSpPr>
          <p:nvPr/>
        </p:nvSpPr>
        <p:spPr bwMode="auto">
          <a:xfrm>
            <a:off x="5286375" y="5635625"/>
            <a:ext cx="0" cy="3175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87" name="Line 144"/>
          <p:cNvSpPr>
            <a:spLocks noChangeShapeType="1"/>
          </p:cNvSpPr>
          <p:nvPr/>
        </p:nvSpPr>
        <p:spPr bwMode="auto">
          <a:xfrm>
            <a:off x="5283200" y="33226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92" name="Text Box 167"/>
          <p:cNvSpPr txBox="1">
            <a:spLocks noChangeArrowheads="1"/>
          </p:cNvSpPr>
          <p:nvPr/>
        </p:nvSpPr>
        <p:spPr bwMode="auto">
          <a:xfrm>
            <a:off x="2767013" y="812800"/>
            <a:ext cx="13049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policy</a:t>
            </a:r>
            <a:br>
              <a:rPr lang="en-US" sz="1800" b="1"/>
            </a:br>
            <a:r>
              <a:rPr lang="en-US" sz="1800" b="1"/>
              <a:t>and</a:t>
            </a:r>
            <a:br>
              <a:rPr lang="en-US" sz="1800" b="1"/>
            </a:br>
            <a:r>
              <a:rPr lang="en-US" sz="1800" b="1"/>
              <a:t>coverages</a:t>
            </a:r>
          </a:p>
        </p:txBody>
      </p:sp>
      <p:sp>
        <p:nvSpPr>
          <p:cNvPr id="331" name="Line 3"/>
          <p:cNvSpPr>
            <a:spLocks noChangeShapeType="1"/>
          </p:cNvSpPr>
          <p:nvPr/>
        </p:nvSpPr>
        <p:spPr bwMode="auto">
          <a:xfrm>
            <a:off x="698499" y="3330575"/>
            <a:ext cx="464808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04" name="Line 3"/>
          <p:cNvSpPr>
            <a:spLocks noChangeShapeType="1"/>
          </p:cNvSpPr>
          <p:nvPr/>
        </p:nvSpPr>
        <p:spPr bwMode="auto">
          <a:xfrm>
            <a:off x="698500" y="3330575"/>
            <a:ext cx="381476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 name="Line 71"/>
          <p:cNvSpPr>
            <a:spLocks noChangeShapeType="1"/>
          </p:cNvSpPr>
          <p:nvPr/>
        </p:nvSpPr>
        <p:spPr bwMode="auto">
          <a:xfrm>
            <a:off x="4262777" y="3318079"/>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6" name="Group 73"/>
          <p:cNvGrpSpPr>
            <a:grpSpLocks/>
          </p:cNvGrpSpPr>
          <p:nvPr/>
        </p:nvGrpSpPr>
        <p:grpSpPr bwMode="auto">
          <a:xfrm>
            <a:off x="3851275" y="3895725"/>
            <a:ext cx="781050" cy="776288"/>
            <a:chOff x="3360" y="800"/>
            <a:chExt cx="620" cy="616"/>
          </a:xfrm>
        </p:grpSpPr>
        <p:sp>
          <p:nvSpPr>
            <p:cNvPr id="207" name="AutoShape 7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08" name="Freeform 75"/>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09" name="Group 76"/>
            <p:cNvGrpSpPr>
              <a:grpSpLocks/>
            </p:cNvGrpSpPr>
            <p:nvPr/>
          </p:nvGrpSpPr>
          <p:grpSpPr bwMode="auto">
            <a:xfrm flipH="1">
              <a:off x="3749" y="1171"/>
              <a:ext cx="212" cy="213"/>
              <a:chOff x="1350" y="686"/>
              <a:chExt cx="1132" cy="1132"/>
            </a:xfrm>
          </p:grpSpPr>
          <p:sp>
            <p:nvSpPr>
              <p:cNvPr id="333" name="AutoShape 7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334" name="Picture 78"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17" name="Picture 79"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35" name="Text Box 80"/>
          <p:cNvSpPr txBox="1">
            <a:spLocks noChangeArrowheads="1"/>
          </p:cNvSpPr>
          <p:nvPr/>
        </p:nvSpPr>
        <p:spPr bwMode="auto">
          <a:xfrm>
            <a:off x="3650082"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exposure</a:t>
            </a:r>
          </a:p>
        </p:txBody>
      </p:sp>
      <p:grpSp>
        <p:nvGrpSpPr>
          <p:cNvPr id="336" name="Group 81"/>
          <p:cNvGrpSpPr>
            <a:grpSpLocks/>
          </p:cNvGrpSpPr>
          <p:nvPr/>
        </p:nvGrpSpPr>
        <p:grpSpPr bwMode="auto">
          <a:xfrm>
            <a:off x="3851275" y="4764088"/>
            <a:ext cx="781050" cy="776287"/>
            <a:chOff x="3360" y="800"/>
            <a:chExt cx="620" cy="616"/>
          </a:xfrm>
        </p:grpSpPr>
        <p:sp>
          <p:nvSpPr>
            <p:cNvPr id="337" name="AutoShape 8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338" name="Freeform 83"/>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39" name="Group 84"/>
            <p:cNvGrpSpPr>
              <a:grpSpLocks/>
            </p:cNvGrpSpPr>
            <p:nvPr/>
          </p:nvGrpSpPr>
          <p:grpSpPr bwMode="auto">
            <a:xfrm flipH="1">
              <a:off x="3749" y="1171"/>
              <a:ext cx="212" cy="213"/>
              <a:chOff x="1350" y="686"/>
              <a:chExt cx="1132" cy="1132"/>
            </a:xfrm>
          </p:grpSpPr>
          <p:sp>
            <p:nvSpPr>
              <p:cNvPr id="341" name="AutoShape 8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342" name="Picture 8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40" name="Picture 8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3" name="Group 88"/>
          <p:cNvGrpSpPr>
            <a:grpSpLocks/>
          </p:cNvGrpSpPr>
          <p:nvPr/>
        </p:nvGrpSpPr>
        <p:grpSpPr bwMode="auto">
          <a:xfrm>
            <a:off x="3851275" y="5634038"/>
            <a:ext cx="781050" cy="776287"/>
            <a:chOff x="3360" y="800"/>
            <a:chExt cx="620" cy="616"/>
          </a:xfrm>
        </p:grpSpPr>
        <p:sp>
          <p:nvSpPr>
            <p:cNvPr id="344" name="AutoShape 8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345" name="Freeform 90"/>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46" name="Group 91"/>
            <p:cNvGrpSpPr>
              <a:grpSpLocks/>
            </p:cNvGrpSpPr>
            <p:nvPr/>
          </p:nvGrpSpPr>
          <p:grpSpPr bwMode="auto">
            <a:xfrm flipH="1">
              <a:off x="3749" y="1171"/>
              <a:ext cx="212" cy="213"/>
              <a:chOff x="1350" y="686"/>
              <a:chExt cx="1132" cy="1132"/>
            </a:xfrm>
          </p:grpSpPr>
          <p:sp>
            <p:nvSpPr>
              <p:cNvPr id="348" name="AutoShape 9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349" name="Picture 9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47" name="Picture 9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50" name="Line 3"/>
          <p:cNvSpPr>
            <a:spLocks noChangeShapeType="1"/>
          </p:cNvSpPr>
          <p:nvPr/>
        </p:nvSpPr>
        <p:spPr bwMode="auto">
          <a:xfrm>
            <a:off x="698500" y="3330575"/>
            <a:ext cx="381476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1" name="Line 69"/>
          <p:cNvSpPr>
            <a:spLocks noChangeShapeType="1"/>
          </p:cNvSpPr>
          <p:nvPr/>
        </p:nvSpPr>
        <p:spPr bwMode="auto">
          <a:xfrm>
            <a:off x="717550"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2" name="Line 116"/>
          <p:cNvSpPr>
            <a:spLocks noChangeShapeType="1"/>
          </p:cNvSpPr>
          <p:nvPr/>
        </p:nvSpPr>
        <p:spPr bwMode="auto">
          <a:xfrm>
            <a:off x="1900238"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3" name="Line 71"/>
          <p:cNvSpPr>
            <a:spLocks noChangeShapeType="1"/>
          </p:cNvSpPr>
          <p:nvPr/>
        </p:nvSpPr>
        <p:spPr bwMode="auto">
          <a:xfrm>
            <a:off x="3115667"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4" name="Line 70"/>
          <p:cNvSpPr>
            <a:spLocks noChangeShapeType="1"/>
          </p:cNvSpPr>
          <p:nvPr/>
        </p:nvSpPr>
        <p:spPr bwMode="auto">
          <a:xfrm flipH="1" flipV="1">
            <a:off x="2499095" y="6116531"/>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55" name="Line 70"/>
          <p:cNvSpPr>
            <a:spLocks noChangeShapeType="1"/>
          </p:cNvSpPr>
          <p:nvPr/>
        </p:nvSpPr>
        <p:spPr bwMode="auto">
          <a:xfrm flipH="1" flipV="1">
            <a:off x="2499095" y="5256206"/>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56" name="Text Box 52"/>
          <p:cNvSpPr txBox="1">
            <a:spLocks noChangeArrowheads="1"/>
          </p:cNvSpPr>
          <p:nvPr/>
        </p:nvSpPr>
        <p:spPr bwMode="auto">
          <a:xfrm>
            <a:off x="247650" y="35496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contact</a:t>
            </a:r>
          </a:p>
        </p:txBody>
      </p:sp>
      <p:sp>
        <p:nvSpPr>
          <p:cNvPr id="357" name="Text Box 80"/>
          <p:cNvSpPr txBox="1">
            <a:spLocks noChangeArrowheads="1"/>
          </p:cNvSpPr>
          <p:nvPr/>
        </p:nvSpPr>
        <p:spPr bwMode="auto">
          <a:xfrm>
            <a:off x="2553361"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s</a:t>
            </a:r>
            <a:r>
              <a:rPr lang="en-US" sz="1800" b="1" dirty="0" smtClean="0"/>
              <a:t>ervice</a:t>
            </a:r>
            <a:endParaRPr lang="en-US" sz="1800" b="1" dirty="0"/>
          </a:p>
        </p:txBody>
      </p:sp>
      <p:grpSp>
        <p:nvGrpSpPr>
          <p:cNvPr id="358" name="Group 48"/>
          <p:cNvGrpSpPr>
            <a:grpSpLocks/>
          </p:cNvGrpSpPr>
          <p:nvPr/>
        </p:nvGrpSpPr>
        <p:grpSpPr bwMode="auto">
          <a:xfrm>
            <a:off x="346123" y="3807029"/>
            <a:ext cx="651326" cy="651327"/>
            <a:chOff x="1350" y="686"/>
            <a:chExt cx="1132" cy="1132"/>
          </a:xfrm>
        </p:grpSpPr>
        <p:sp>
          <p:nvSpPr>
            <p:cNvPr id="359" name="AutoShape 4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360" name="Picture 5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1" name="Group 53"/>
          <p:cNvGrpSpPr>
            <a:grpSpLocks/>
          </p:cNvGrpSpPr>
          <p:nvPr/>
        </p:nvGrpSpPr>
        <p:grpSpPr bwMode="auto">
          <a:xfrm>
            <a:off x="333569" y="4346247"/>
            <a:ext cx="805498" cy="730318"/>
            <a:chOff x="2780" y="1585"/>
            <a:chExt cx="668" cy="605"/>
          </a:xfrm>
        </p:grpSpPr>
        <p:sp>
          <p:nvSpPr>
            <p:cNvPr id="362" name="AutoShape 54"/>
            <p:cNvSpPr>
              <a:spLocks noChangeArrowheads="1"/>
            </p:cNvSpPr>
            <p:nvPr/>
          </p:nvSpPr>
          <p:spPr bwMode="auto">
            <a:xfrm>
              <a:off x="2780" y="1585"/>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grpSp>
          <p:nvGrpSpPr>
            <p:cNvPr id="363" name="Group 55"/>
            <p:cNvGrpSpPr>
              <a:grpSpLocks/>
            </p:cNvGrpSpPr>
            <p:nvPr/>
          </p:nvGrpSpPr>
          <p:grpSpPr bwMode="auto">
            <a:xfrm flipH="1">
              <a:off x="3089" y="1738"/>
              <a:ext cx="359" cy="452"/>
              <a:chOff x="4325" y="1984"/>
              <a:chExt cx="359" cy="452"/>
            </a:xfrm>
          </p:grpSpPr>
          <p:sp>
            <p:nvSpPr>
              <p:cNvPr id="364" name="Freeform 56"/>
              <p:cNvSpPr>
                <a:spLocks/>
              </p:cNvSpPr>
              <p:nvPr/>
            </p:nvSpPr>
            <p:spPr bwMode="auto">
              <a:xfrm>
                <a:off x="4325" y="1984"/>
                <a:ext cx="359" cy="452"/>
              </a:xfrm>
              <a:custGeom>
                <a:avLst/>
                <a:gdLst>
                  <a:gd name="T0" fmla="*/ 36 w 717"/>
                  <a:gd name="T1" fmla="*/ 37 h 906"/>
                  <a:gd name="T2" fmla="*/ 31 w 717"/>
                  <a:gd name="T3" fmla="*/ 41 h 906"/>
                  <a:gd name="T4" fmla="*/ 19 w 717"/>
                  <a:gd name="T5" fmla="*/ 25 h 906"/>
                  <a:gd name="T6" fmla="*/ 23 w 717"/>
                  <a:gd name="T7" fmla="*/ 22 h 906"/>
                  <a:gd name="T8" fmla="*/ 12 w 717"/>
                  <a:gd name="T9" fmla="*/ 8 h 906"/>
                  <a:gd name="T10" fmla="*/ 10 w 717"/>
                  <a:gd name="T11" fmla="*/ 10 h 906"/>
                  <a:gd name="T12" fmla="*/ 3 w 717"/>
                  <a:gd name="T13" fmla="*/ 0 h 906"/>
                  <a:gd name="T14" fmla="*/ 2 w 717"/>
                  <a:gd name="T15" fmla="*/ 0 h 906"/>
                  <a:gd name="T16" fmla="*/ 2 w 717"/>
                  <a:gd name="T17" fmla="*/ 0 h 906"/>
                  <a:gd name="T18" fmla="*/ 1 w 717"/>
                  <a:gd name="T19" fmla="*/ 0 h 906"/>
                  <a:gd name="T20" fmla="*/ 1 w 717"/>
                  <a:gd name="T21" fmla="*/ 0 h 906"/>
                  <a:gd name="T22" fmla="*/ 1 w 717"/>
                  <a:gd name="T23" fmla="*/ 0 h 906"/>
                  <a:gd name="T24" fmla="*/ 0 w 717"/>
                  <a:gd name="T25" fmla="*/ 0 h 906"/>
                  <a:gd name="T26" fmla="*/ 0 w 717"/>
                  <a:gd name="T27" fmla="*/ 1 h 906"/>
                  <a:gd name="T28" fmla="*/ 1 w 717"/>
                  <a:gd name="T29" fmla="*/ 1 h 906"/>
                  <a:gd name="T30" fmla="*/ 8 w 717"/>
                  <a:gd name="T31" fmla="*/ 11 h 906"/>
                  <a:gd name="T32" fmla="*/ 5 w 717"/>
                  <a:gd name="T33" fmla="*/ 13 h 906"/>
                  <a:gd name="T34" fmla="*/ 5 w 717"/>
                  <a:gd name="T35" fmla="*/ 14 h 906"/>
                  <a:gd name="T36" fmla="*/ 5 w 717"/>
                  <a:gd name="T37" fmla="*/ 14 h 906"/>
                  <a:gd name="T38" fmla="*/ 5 w 717"/>
                  <a:gd name="T39" fmla="*/ 15 h 906"/>
                  <a:gd name="T40" fmla="*/ 5 w 717"/>
                  <a:gd name="T41" fmla="*/ 16 h 906"/>
                  <a:gd name="T42" fmla="*/ 5 w 717"/>
                  <a:gd name="T43" fmla="*/ 18 h 906"/>
                  <a:gd name="T44" fmla="*/ 6 w 717"/>
                  <a:gd name="T45" fmla="*/ 20 h 906"/>
                  <a:gd name="T46" fmla="*/ 6 w 717"/>
                  <a:gd name="T47" fmla="*/ 23 h 906"/>
                  <a:gd name="T48" fmla="*/ 7 w 717"/>
                  <a:gd name="T49" fmla="*/ 26 h 906"/>
                  <a:gd name="T50" fmla="*/ 9 w 717"/>
                  <a:gd name="T51" fmla="*/ 29 h 906"/>
                  <a:gd name="T52" fmla="*/ 10 w 717"/>
                  <a:gd name="T53" fmla="*/ 32 h 906"/>
                  <a:gd name="T54" fmla="*/ 12 w 717"/>
                  <a:gd name="T55" fmla="*/ 35 h 906"/>
                  <a:gd name="T56" fmla="*/ 15 w 717"/>
                  <a:gd name="T57" fmla="*/ 39 h 906"/>
                  <a:gd name="T58" fmla="*/ 18 w 717"/>
                  <a:gd name="T59" fmla="*/ 42 h 906"/>
                  <a:gd name="T60" fmla="*/ 22 w 717"/>
                  <a:gd name="T61" fmla="*/ 46 h 906"/>
                  <a:gd name="T62" fmla="*/ 26 w 717"/>
                  <a:gd name="T63" fmla="*/ 49 h 906"/>
                  <a:gd name="T64" fmla="*/ 31 w 717"/>
                  <a:gd name="T65" fmla="*/ 53 h 906"/>
                  <a:gd name="T66" fmla="*/ 36 w 717"/>
                  <a:gd name="T67" fmla="*/ 56 h 906"/>
                  <a:gd name="T68" fmla="*/ 37 w 717"/>
                  <a:gd name="T69" fmla="*/ 56 h 906"/>
                  <a:gd name="T70" fmla="*/ 45 w 717"/>
                  <a:gd name="T71" fmla="*/ 50 h 906"/>
                  <a:gd name="T72" fmla="*/ 36 w 717"/>
                  <a:gd name="T73" fmla="*/ 37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 name="Freeform 57"/>
              <p:cNvSpPr>
                <a:spLocks/>
              </p:cNvSpPr>
              <p:nvPr/>
            </p:nvSpPr>
            <p:spPr bwMode="auto">
              <a:xfrm>
                <a:off x="4378" y="2075"/>
                <a:ext cx="281" cy="341"/>
              </a:xfrm>
              <a:custGeom>
                <a:avLst/>
                <a:gdLst>
                  <a:gd name="T0" fmla="*/ 29 w 562"/>
                  <a:gd name="T1" fmla="*/ 43 h 682"/>
                  <a:gd name="T2" fmla="*/ 24 w 562"/>
                  <a:gd name="T3" fmla="*/ 40 h 682"/>
                  <a:gd name="T4" fmla="*/ 20 w 562"/>
                  <a:gd name="T5" fmla="*/ 37 h 682"/>
                  <a:gd name="T6" fmla="*/ 17 w 562"/>
                  <a:gd name="T7" fmla="*/ 34 h 682"/>
                  <a:gd name="T8" fmla="*/ 13 w 562"/>
                  <a:gd name="T9" fmla="*/ 31 h 682"/>
                  <a:gd name="T10" fmla="*/ 10 w 562"/>
                  <a:gd name="T11" fmla="*/ 27 h 682"/>
                  <a:gd name="T12" fmla="*/ 9 w 562"/>
                  <a:gd name="T13" fmla="*/ 24 h 682"/>
                  <a:gd name="T14" fmla="*/ 6 w 562"/>
                  <a:gd name="T15" fmla="*/ 21 h 682"/>
                  <a:gd name="T16" fmla="*/ 4 w 562"/>
                  <a:gd name="T17" fmla="*/ 20 h 682"/>
                  <a:gd name="T18" fmla="*/ 3 w 562"/>
                  <a:gd name="T19" fmla="*/ 17 h 682"/>
                  <a:gd name="T20" fmla="*/ 2 w 562"/>
                  <a:gd name="T21" fmla="*/ 13 h 682"/>
                  <a:gd name="T22" fmla="*/ 1 w 562"/>
                  <a:gd name="T23" fmla="*/ 11 h 682"/>
                  <a:gd name="T24" fmla="*/ 1 w 562"/>
                  <a:gd name="T25" fmla="*/ 10 h 682"/>
                  <a:gd name="T26" fmla="*/ 1 w 562"/>
                  <a:gd name="T27" fmla="*/ 7 h 682"/>
                  <a:gd name="T28" fmla="*/ 1 w 562"/>
                  <a:gd name="T29" fmla="*/ 5 h 682"/>
                  <a:gd name="T30" fmla="*/ 1 w 562"/>
                  <a:gd name="T31" fmla="*/ 5 h 682"/>
                  <a:gd name="T32" fmla="*/ 0 w 562"/>
                  <a:gd name="T33" fmla="*/ 3 h 682"/>
                  <a:gd name="T34" fmla="*/ 4 w 562"/>
                  <a:gd name="T35" fmla="*/ 0 h 682"/>
                  <a:gd name="T36" fmla="*/ 12 w 562"/>
                  <a:gd name="T37" fmla="*/ 11 h 682"/>
                  <a:gd name="T38" fmla="*/ 9 w 562"/>
                  <a:gd name="T39" fmla="*/ 13 h 682"/>
                  <a:gd name="T40" fmla="*/ 23 w 562"/>
                  <a:gd name="T41" fmla="*/ 34 h 682"/>
                  <a:gd name="T42" fmla="*/ 28 w 562"/>
                  <a:gd name="T43" fmla="*/ 29 h 682"/>
                  <a:gd name="T44" fmla="*/ 35 w 562"/>
                  <a:gd name="T45" fmla="*/ 39 h 682"/>
                  <a:gd name="T46" fmla="*/ 29 w 562"/>
                  <a:gd name="T47" fmla="*/ 43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D39E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366" name="Group 58"/>
          <p:cNvGrpSpPr>
            <a:grpSpLocks/>
          </p:cNvGrpSpPr>
          <p:nvPr/>
        </p:nvGrpSpPr>
        <p:grpSpPr bwMode="auto">
          <a:xfrm>
            <a:off x="239790" y="4869645"/>
            <a:ext cx="782501" cy="775661"/>
            <a:chOff x="2461" y="1618"/>
            <a:chExt cx="635" cy="629"/>
          </a:xfrm>
        </p:grpSpPr>
        <p:sp>
          <p:nvSpPr>
            <p:cNvPr id="367" name="AutoShape 59"/>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368" name="Freeform 60"/>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369" name="Group 61"/>
            <p:cNvGrpSpPr>
              <a:grpSpLocks/>
            </p:cNvGrpSpPr>
            <p:nvPr/>
          </p:nvGrpSpPr>
          <p:grpSpPr bwMode="auto">
            <a:xfrm>
              <a:off x="2461" y="1618"/>
              <a:ext cx="275" cy="318"/>
              <a:chOff x="2983" y="1384"/>
              <a:chExt cx="275" cy="318"/>
            </a:xfrm>
          </p:grpSpPr>
          <p:sp>
            <p:nvSpPr>
              <p:cNvPr id="370" name="Freeform 62"/>
              <p:cNvSpPr>
                <a:spLocks/>
              </p:cNvSpPr>
              <p:nvPr/>
            </p:nvSpPr>
            <p:spPr bwMode="auto">
              <a:xfrm>
                <a:off x="2983" y="1384"/>
                <a:ext cx="275" cy="318"/>
              </a:xfrm>
              <a:custGeom>
                <a:avLst/>
                <a:gdLst>
                  <a:gd name="T0" fmla="*/ 0 w 343"/>
                  <a:gd name="T1" fmla="*/ 82 h 396"/>
                  <a:gd name="T2" fmla="*/ 2 w 343"/>
                  <a:gd name="T3" fmla="*/ 99 h 396"/>
                  <a:gd name="T4" fmla="*/ 5 w 343"/>
                  <a:gd name="T5" fmla="*/ 114 h 396"/>
                  <a:gd name="T6" fmla="*/ 11 w 343"/>
                  <a:gd name="T7" fmla="*/ 128 h 396"/>
                  <a:gd name="T8" fmla="*/ 21 w 343"/>
                  <a:gd name="T9" fmla="*/ 141 h 396"/>
                  <a:gd name="T10" fmla="*/ 31 w 343"/>
                  <a:gd name="T11" fmla="*/ 151 h 396"/>
                  <a:gd name="T12" fmla="*/ 43 w 343"/>
                  <a:gd name="T13" fmla="*/ 158 h 396"/>
                  <a:gd name="T14" fmla="*/ 57 w 343"/>
                  <a:gd name="T15" fmla="*/ 163 h 396"/>
                  <a:gd name="T16" fmla="*/ 71 w 343"/>
                  <a:gd name="T17" fmla="*/ 165 h 396"/>
                  <a:gd name="T18" fmla="*/ 85 w 343"/>
                  <a:gd name="T19" fmla="*/ 163 h 396"/>
                  <a:gd name="T20" fmla="*/ 99 w 343"/>
                  <a:gd name="T21" fmla="*/ 158 h 396"/>
                  <a:gd name="T22" fmla="*/ 111 w 343"/>
                  <a:gd name="T23" fmla="*/ 151 h 396"/>
                  <a:gd name="T24" fmla="*/ 121 w 343"/>
                  <a:gd name="T25" fmla="*/ 141 h 396"/>
                  <a:gd name="T26" fmla="*/ 130 w 343"/>
                  <a:gd name="T27" fmla="*/ 128 h 396"/>
                  <a:gd name="T28" fmla="*/ 136 w 343"/>
                  <a:gd name="T29" fmla="*/ 114 h 396"/>
                  <a:gd name="T30" fmla="*/ 141 w 343"/>
                  <a:gd name="T31" fmla="*/ 99 h 396"/>
                  <a:gd name="T32" fmla="*/ 141 w 343"/>
                  <a:gd name="T33" fmla="*/ 82 h 396"/>
                  <a:gd name="T34" fmla="*/ 141 w 343"/>
                  <a:gd name="T35" fmla="*/ 66 h 396"/>
                  <a:gd name="T36" fmla="*/ 136 w 343"/>
                  <a:gd name="T37" fmla="*/ 50 h 396"/>
                  <a:gd name="T38" fmla="*/ 130 w 343"/>
                  <a:gd name="T39" fmla="*/ 36 h 396"/>
                  <a:gd name="T40" fmla="*/ 121 w 343"/>
                  <a:gd name="T41" fmla="*/ 25 h 396"/>
                  <a:gd name="T42" fmla="*/ 111 w 343"/>
                  <a:gd name="T43" fmla="*/ 14 h 396"/>
                  <a:gd name="T44" fmla="*/ 99 w 343"/>
                  <a:gd name="T45" fmla="*/ 6 h 396"/>
                  <a:gd name="T46" fmla="*/ 85 w 343"/>
                  <a:gd name="T47" fmla="*/ 2 h 396"/>
                  <a:gd name="T48" fmla="*/ 71 w 343"/>
                  <a:gd name="T49" fmla="*/ 0 h 396"/>
                  <a:gd name="T50" fmla="*/ 57 w 343"/>
                  <a:gd name="T51" fmla="*/ 2 h 396"/>
                  <a:gd name="T52" fmla="*/ 43 w 343"/>
                  <a:gd name="T53" fmla="*/ 6 h 396"/>
                  <a:gd name="T54" fmla="*/ 31 w 343"/>
                  <a:gd name="T55" fmla="*/ 14 h 396"/>
                  <a:gd name="T56" fmla="*/ 21 w 343"/>
                  <a:gd name="T57" fmla="*/ 25 h 396"/>
                  <a:gd name="T58" fmla="*/ 11 w 343"/>
                  <a:gd name="T59" fmla="*/ 36 h 396"/>
                  <a:gd name="T60" fmla="*/ 5 w 343"/>
                  <a:gd name="T61" fmla="*/ 50 h 396"/>
                  <a:gd name="T62" fmla="*/ 2 w 343"/>
                  <a:gd name="T63" fmla="*/ 66 h 396"/>
                  <a:gd name="T64" fmla="*/ 0 w 343"/>
                  <a:gd name="T65" fmla="*/ 8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 name="Freeform 63"/>
              <p:cNvSpPr>
                <a:spLocks/>
              </p:cNvSpPr>
              <p:nvPr/>
            </p:nvSpPr>
            <p:spPr bwMode="auto">
              <a:xfrm>
                <a:off x="2999" y="1400"/>
                <a:ext cx="243" cy="286"/>
              </a:xfrm>
              <a:custGeom>
                <a:avLst/>
                <a:gdLst>
                  <a:gd name="T0" fmla="*/ 0 w 303"/>
                  <a:gd name="T1" fmla="*/ 74 h 356"/>
                  <a:gd name="T2" fmla="*/ 2 w 303"/>
                  <a:gd name="T3" fmla="*/ 59 h 356"/>
                  <a:gd name="T4" fmla="*/ 5 w 303"/>
                  <a:gd name="T5" fmla="*/ 46 h 356"/>
                  <a:gd name="T6" fmla="*/ 11 w 303"/>
                  <a:gd name="T7" fmla="*/ 33 h 356"/>
                  <a:gd name="T8" fmla="*/ 18 w 303"/>
                  <a:gd name="T9" fmla="*/ 22 h 356"/>
                  <a:gd name="T10" fmla="*/ 27 w 303"/>
                  <a:gd name="T11" fmla="*/ 13 h 356"/>
                  <a:gd name="T12" fmla="*/ 38 w 303"/>
                  <a:gd name="T13" fmla="*/ 6 h 356"/>
                  <a:gd name="T14" fmla="*/ 51 w 303"/>
                  <a:gd name="T15" fmla="*/ 2 h 356"/>
                  <a:gd name="T16" fmla="*/ 63 w 303"/>
                  <a:gd name="T17" fmla="*/ 0 h 356"/>
                  <a:gd name="T18" fmla="*/ 75 w 303"/>
                  <a:gd name="T19" fmla="*/ 2 h 356"/>
                  <a:gd name="T20" fmla="*/ 87 w 303"/>
                  <a:gd name="T21" fmla="*/ 6 h 356"/>
                  <a:gd name="T22" fmla="*/ 98 w 303"/>
                  <a:gd name="T23" fmla="*/ 13 h 356"/>
                  <a:gd name="T24" fmla="*/ 107 w 303"/>
                  <a:gd name="T25" fmla="*/ 22 h 356"/>
                  <a:gd name="T26" fmla="*/ 114 w 303"/>
                  <a:gd name="T27" fmla="*/ 33 h 356"/>
                  <a:gd name="T28" fmla="*/ 120 w 303"/>
                  <a:gd name="T29" fmla="*/ 46 h 356"/>
                  <a:gd name="T30" fmla="*/ 124 w 303"/>
                  <a:gd name="T31" fmla="*/ 59 h 356"/>
                  <a:gd name="T32" fmla="*/ 125 w 303"/>
                  <a:gd name="T33" fmla="*/ 74 h 356"/>
                  <a:gd name="T34" fmla="*/ 124 w 303"/>
                  <a:gd name="T35" fmla="*/ 89 h 356"/>
                  <a:gd name="T36" fmla="*/ 120 w 303"/>
                  <a:gd name="T37" fmla="*/ 103 h 356"/>
                  <a:gd name="T38" fmla="*/ 114 w 303"/>
                  <a:gd name="T39" fmla="*/ 116 h 356"/>
                  <a:gd name="T40" fmla="*/ 107 w 303"/>
                  <a:gd name="T41" fmla="*/ 126 h 356"/>
                  <a:gd name="T42" fmla="*/ 98 w 303"/>
                  <a:gd name="T43" fmla="*/ 136 h 356"/>
                  <a:gd name="T44" fmla="*/ 87 w 303"/>
                  <a:gd name="T45" fmla="*/ 143 h 356"/>
                  <a:gd name="T46" fmla="*/ 75 w 303"/>
                  <a:gd name="T47" fmla="*/ 147 h 356"/>
                  <a:gd name="T48" fmla="*/ 63 w 303"/>
                  <a:gd name="T49" fmla="*/ 149 h 356"/>
                  <a:gd name="T50" fmla="*/ 51 w 303"/>
                  <a:gd name="T51" fmla="*/ 147 h 356"/>
                  <a:gd name="T52" fmla="*/ 38 w 303"/>
                  <a:gd name="T53" fmla="*/ 143 h 356"/>
                  <a:gd name="T54" fmla="*/ 27 w 303"/>
                  <a:gd name="T55" fmla="*/ 136 h 356"/>
                  <a:gd name="T56" fmla="*/ 18 w 303"/>
                  <a:gd name="T57" fmla="*/ 126 h 356"/>
                  <a:gd name="T58" fmla="*/ 11 w 303"/>
                  <a:gd name="T59" fmla="*/ 116 h 356"/>
                  <a:gd name="T60" fmla="*/ 5 w 303"/>
                  <a:gd name="T61" fmla="*/ 103 h 356"/>
                  <a:gd name="T62" fmla="*/ 2 w 303"/>
                  <a:gd name="T63" fmla="*/ 89 h 356"/>
                  <a:gd name="T64" fmla="*/ 0 w 303"/>
                  <a:gd name="T65" fmla="*/ 74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 name="Freeform 64"/>
              <p:cNvSpPr>
                <a:spLocks/>
              </p:cNvSpPr>
              <p:nvPr/>
            </p:nvSpPr>
            <p:spPr bwMode="auto">
              <a:xfrm>
                <a:off x="3127" y="1444"/>
                <a:ext cx="77" cy="167"/>
              </a:xfrm>
              <a:custGeom>
                <a:avLst/>
                <a:gdLst>
                  <a:gd name="T0" fmla="*/ 0 w 95"/>
                  <a:gd name="T1" fmla="*/ 8 h 208"/>
                  <a:gd name="T2" fmla="*/ 2 w 95"/>
                  <a:gd name="T3" fmla="*/ 8 h 208"/>
                  <a:gd name="T4" fmla="*/ 3 w 95"/>
                  <a:gd name="T5" fmla="*/ 9 h 208"/>
                  <a:gd name="T6" fmla="*/ 7 w 95"/>
                  <a:gd name="T7" fmla="*/ 10 h 208"/>
                  <a:gd name="T8" fmla="*/ 11 w 95"/>
                  <a:gd name="T9" fmla="*/ 11 h 208"/>
                  <a:gd name="T10" fmla="*/ 15 w 95"/>
                  <a:gd name="T11" fmla="*/ 14 h 208"/>
                  <a:gd name="T12" fmla="*/ 20 w 95"/>
                  <a:gd name="T13" fmla="*/ 18 h 208"/>
                  <a:gd name="T14" fmla="*/ 24 w 95"/>
                  <a:gd name="T15" fmla="*/ 21 h 208"/>
                  <a:gd name="T16" fmla="*/ 28 w 95"/>
                  <a:gd name="T17" fmla="*/ 26 h 208"/>
                  <a:gd name="T18" fmla="*/ 32 w 95"/>
                  <a:gd name="T19" fmla="*/ 38 h 208"/>
                  <a:gd name="T20" fmla="*/ 32 w 95"/>
                  <a:gd name="T21" fmla="*/ 51 h 208"/>
                  <a:gd name="T22" fmla="*/ 28 w 95"/>
                  <a:gd name="T23" fmla="*/ 67 h 208"/>
                  <a:gd name="T24" fmla="*/ 20 w 95"/>
                  <a:gd name="T25" fmla="*/ 83 h 208"/>
                  <a:gd name="T26" fmla="*/ 28 w 95"/>
                  <a:gd name="T27" fmla="*/ 87 h 208"/>
                  <a:gd name="T28" fmla="*/ 36 w 95"/>
                  <a:gd name="T29" fmla="*/ 67 h 208"/>
                  <a:gd name="T30" fmla="*/ 41 w 95"/>
                  <a:gd name="T31" fmla="*/ 51 h 208"/>
                  <a:gd name="T32" fmla="*/ 40 w 95"/>
                  <a:gd name="T33" fmla="*/ 35 h 208"/>
                  <a:gd name="T34" fmla="*/ 36 w 95"/>
                  <a:gd name="T35" fmla="*/ 23 h 208"/>
                  <a:gd name="T36" fmla="*/ 32 w 95"/>
                  <a:gd name="T37" fmla="*/ 17 h 208"/>
                  <a:gd name="T38" fmla="*/ 26 w 95"/>
                  <a:gd name="T39" fmla="*/ 11 h 208"/>
                  <a:gd name="T40" fmla="*/ 21 w 95"/>
                  <a:gd name="T41" fmla="*/ 7 h 208"/>
                  <a:gd name="T42" fmla="*/ 15 w 95"/>
                  <a:gd name="T43" fmla="*/ 4 h 208"/>
                  <a:gd name="T44" fmla="*/ 10 w 95"/>
                  <a:gd name="T45" fmla="*/ 2 h 208"/>
                  <a:gd name="T46" fmla="*/ 6 w 95"/>
                  <a:gd name="T47" fmla="*/ 2 h 208"/>
                  <a:gd name="T48" fmla="*/ 3 w 95"/>
                  <a:gd name="T49" fmla="*/ 0 h 208"/>
                  <a:gd name="T50" fmla="*/ 2 w 95"/>
                  <a:gd name="T51" fmla="*/ 0 h 208"/>
                  <a:gd name="T52" fmla="*/ 0 w 95"/>
                  <a:gd name="T53" fmla="*/ 8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 name="Freeform 65"/>
              <p:cNvSpPr>
                <a:spLocks/>
              </p:cNvSpPr>
              <p:nvPr/>
            </p:nvSpPr>
            <p:spPr bwMode="auto">
              <a:xfrm>
                <a:off x="3074" y="1506"/>
                <a:ext cx="72" cy="95"/>
              </a:xfrm>
              <a:custGeom>
                <a:avLst/>
                <a:gdLst>
                  <a:gd name="T0" fmla="*/ 0 w 90"/>
                  <a:gd name="T1" fmla="*/ 25 h 118"/>
                  <a:gd name="T2" fmla="*/ 2 w 90"/>
                  <a:gd name="T3" fmla="*/ 30 h 118"/>
                  <a:gd name="T4" fmla="*/ 2 w 90"/>
                  <a:gd name="T5" fmla="*/ 35 h 118"/>
                  <a:gd name="T6" fmla="*/ 3 w 90"/>
                  <a:gd name="T7" fmla="*/ 39 h 118"/>
                  <a:gd name="T8" fmla="*/ 5 w 90"/>
                  <a:gd name="T9" fmla="*/ 42 h 118"/>
                  <a:gd name="T10" fmla="*/ 9 w 90"/>
                  <a:gd name="T11" fmla="*/ 45 h 118"/>
                  <a:gd name="T12" fmla="*/ 11 w 90"/>
                  <a:gd name="T13" fmla="*/ 48 h 118"/>
                  <a:gd name="T14" fmla="*/ 15 w 90"/>
                  <a:gd name="T15" fmla="*/ 49 h 118"/>
                  <a:gd name="T16" fmla="*/ 18 w 90"/>
                  <a:gd name="T17" fmla="*/ 49 h 118"/>
                  <a:gd name="T18" fmla="*/ 22 w 90"/>
                  <a:gd name="T19" fmla="*/ 49 h 118"/>
                  <a:gd name="T20" fmla="*/ 26 w 90"/>
                  <a:gd name="T21" fmla="*/ 48 h 118"/>
                  <a:gd name="T22" fmla="*/ 29 w 90"/>
                  <a:gd name="T23" fmla="*/ 45 h 118"/>
                  <a:gd name="T24" fmla="*/ 32 w 90"/>
                  <a:gd name="T25" fmla="*/ 42 h 118"/>
                  <a:gd name="T26" fmla="*/ 34 w 90"/>
                  <a:gd name="T27" fmla="*/ 39 h 118"/>
                  <a:gd name="T28" fmla="*/ 36 w 90"/>
                  <a:gd name="T29" fmla="*/ 35 h 118"/>
                  <a:gd name="T30" fmla="*/ 37 w 90"/>
                  <a:gd name="T31" fmla="*/ 30 h 118"/>
                  <a:gd name="T32" fmla="*/ 37 w 90"/>
                  <a:gd name="T33" fmla="*/ 25 h 118"/>
                  <a:gd name="T34" fmla="*/ 37 w 90"/>
                  <a:gd name="T35" fmla="*/ 20 h 118"/>
                  <a:gd name="T36" fmla="*/ 36 w 90"/>
                  <a:gd name="T37" fmla="*/ 15 h 118"/>
                  <a:gd name="T38" fmla="*/ 34 w 90"/>
                  <a:gd name="T39" fmla="*/ 11 h 118"/>
                  <a:gd name="T40" fmla="*/ 32 w 90"/>
                  <a:gd name="T41" fmla="*/ 7 h 118"/>
                  <a:gd name="T42" fmla="*/ 29 w 90"/>
                  <a:gd name="T43" fmla="*/ 4 h 118"/>
                  <a:gd name="T44" fmla="*/ 26 w 90"/>
                  <a:gd name="T45" fmla="*/ 2 h 118"/>
                  <a:gd name="T46" fmla="*/ 22 w 90"/>
                  <a:gd name="T47" fmla="*/ 2 h 118"/>
                  <a:gd name="T48" fmla="*/ 18 w 90"/>
                  <a:gd name="T49" fmla="*/ 0 h 118"/>
                  <a:gd name="T50" fmla="*/ 15 w 90"/>
                  <a:gd name="T51" fmla="*/ 2 h 118"/>
                  <a:gd name="T52" fmla="*/ 11 w 90"/>
                  <a:gd name="T53" fmla="*/ 2 h 118"/>
                  <a:gd name="T54" fmla="*/ 9 w 90"/>
                  <a:gd name="T55" fmla="*/ 4 h 118"/>
                  <a:gd name="T56" fmla="*/ 5 w 90"/>
                  <a:gd name="T57" fmla="*/ 7 h 118"/>
                  <a:gd name="T58" fmla="*/ 3 w 90"/>
                  <a:gd name="T59" fmla="*/ 11 h 118"/>
                  <a:gd name="T60" fmla="*/ 2 w 90"/>
                  <a:gd name="T61" fmla="*/ 15 h 118"/>
                  <a:gd name="T62" fmla="*/ 2 w 90"/>
                  <a:gd name="T63" fmla="*/ 20 h 118"/>
                  <a:gd name="T64" fmla="*/ 0 w 90"/>
                  <a:gd name="T65" fmla="*/ 25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 name="Freeform 66"/>
              <p:cNvSpPr>
                <a:spLocks/>
              </p:cNvSpPr>
              <p:nvPr/>
            </p:nvSpPr>
            <p:spPr bwMode="auto">
              <a:xfrm>
                <a:off x="3082" y="1514"/>
                <a:ext cx="56" cy="79"/>
              </a:xfrm>
              <a:custGeom>
                <a:avLst/>
                <a:gdLst>
                  <a:gd name="T0" fmla="*/ 0 w 70"/>
                  <a:gd name="T1" fmla="*/ 21 h 98"/>
                  <a:gd name="T2" fmla="*/ 2 w 70"/>
                  <a:gd name="T3" fmla="*/ 13 h 98"/>
                  <a:gd name="T4" fmla="*/ 5 w 70"/>
                  <a:gd name="T5" fmla="*/ 6 h 98"/>
                  <a:gd name="T6" fmla="*/ 9 w 70"/>
                  <a:gd name="T7" fmla="*/ 2 h 98"/>
                  <a:gd name="T8" fmla="*/ 14 w 70"/>
                  <a:gd name="T9" fmla="*/ 0 h 98"/>
                  <a:gd name="T10" fmla="*/ 19 w 70"/>
                  <a:gd name="T11" fmla="*/ 2 h 98"/>
                  <a:gd name="T12" fmla="*/ 24 w 70"/>
                  <a:gd name="T13" fmla="*/ 6 h 98"/>
                  <a:gd name="T14" fmla="*/ 27 w 70"/>
                  <a:gd name="T15" fmla="*/ 13 h 98"/>
                  <a:gd name="T16" fmla="*/ 29 w 70"/>
                  <a:gd name="T17" fmla="*/ 21 h 98"/>
                  <a:gd name="T18" fmla="*/ 27 w 70"/>
                  <a:gd name="T19" fmla="*/ 29 h 98"/>
                  <a:gd name="T20" fmla="*/ 24 w 70"/>
                  <a:gd name="T21" fmla="*/ 35 h 98"/>
                  <a:gd name="T22" fmla="*/ 19 w 70"/>
                  <a:gd name="T23" fmla="*/ 39 h 98"/>
                  <a:gd name="T24" fmla="*/ 14 w 70"/>
                  <a:gd name="T25" fmla="*/ 42 h 98"/>
                  <a:gd name="T26" fmla="*/ 9 w 70"/>
                  <a:gd name="T27" fmla="*/ 39 h 98"/>
                  <a:gd name="T28" fmla="*/ 5 w 70"/>
                  <a:gd name="T29" fmla="*/ 35 h 98"/>
                  <a:gd name="T30" fmla="*/ 2 w 70"/>
                  <a:gd name="T31" fmla="*/ 29 h 98"/>
                  <a:gd name="T32" fmla="*/ 0 w 70"/>
                  <a:gd name="T33" fmla="*/ 21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375" name="Group 374"/>
          <p:cNvGrpSpPr/>
          <p:nvPr/>
        </p:nvGrpSpPr>
        <p:grpSpPr>
          <a:xfrm>
            <a:off x="314349" y="5604315"/>
            <a:ext cx="927168" cy="676638"/>
            <a:chOff x="346122" y="5885642"/>
            <a:chExt cx="1049373" cy="765822"/>
          </a:xfrm>
        </p:grpSpPr>
        <p:grpSp>
          <p:nvGrpSpPr>
            <p:cNvPr id="376" name="Group 18"/>
            <p:cNvGrpSpPr>
              <a:grpSpLocks/>
            </p:cNvGrpSpPr>
            <p:nvPr/>
          </p:nvGrpSpPr>
          <p:grpSpPr bwMode="auto">
            <a:xfrm>
              <a:off x="346122" y="5885642"/>
              <a:ext cx="859923" cy="571787"/>
              <a:chOff x="2496" y="1641"/>
              <a:chExt cx="767" cy="510"/>
            </a:xfrm>
          </p:grpSpPr>
          <p:sp>
            <p:nvSpPr>
              <p:cNvPr id="396" name="AutoShape 19"/>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397" name="Rectangle 20"/>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398" name="Rectangle 21"/>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99" name="Rectangle 22"/>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grpSp>
          <p:nvGrpSpPr>
            <p:cNvPr id="377" name="Group 29"/>
            <p:cNvGrpSpPr>
              <a:grpSpLocks/>
            </p:cNvGrpSpPr>
            <p:nvPr/>
          </p:nvGrpSpPr>
          <p:grpSpPr bwMode="auto">
            <a:xfrm>
              <a:off x="582661" y="6151431"/>
              <a:ext cx="812834" cy="500033"/>
              <a:chOff x="2943" y="3239"/>
              <a:chExt cx="725" cy="446"/>
            </a:xfrm>
          </p:grpSpPr>
          <p:sp>
            <p:nvSpPr>
              <p:cNvPr id="378" name="Freeform 30"/>
              <p:cNvSpPr>
                <a:spLocks/>
              </p:cNvSpPr>
              <p:nvPr/>
            </p:nvSpPr>
            <p:spPr bwMode="auto">
              <a:xfrm>
                <a:off x="3485" y="3548"/>
                <a:ext cx="87" cy="137"/>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 name="Freeform 31"/>
              <p:cNvSpPr>
                <a:spLocks/>
              </p:cNvSpPr>
              <p:nvPr/>
            </p:nvSpPr>
            <p:spPr bwMode="auto">
              <a:xfrm>
                <a:off x="3357" y="3450"/>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 name="Freeform 32"/>
              <p:cNvSpPr>
                <a:spLocks/>
              </p:cNvSpPr>
              <p:nvPr/>
            </p:nvSpPr>
            <p:spPr bwMode="auto">
              <a:xfrm>
                <a:off x="2943" y="3288"/>
                <a:ext cx="725" cy="336"/>
              </a:xfrm>
              <a:custGeom>
                <a:avLst/>
                <a:gdLst>
                  <a:gd name="T0" fmla="*/ 1 w 1140"/>
                  <a:gd name="T1" fmla="*/ 1 h 526"/>
                  <a:gd name="T2" fmla="*/ 1 w 1140"/>
                  <a:gd name="T3" fmla="*/ 1 h 526"/>
                  <a:gd name="T4" fmla="*/ 0 w 1140"/>
                  <a:gd name="T5" fmla="*/ 1 h 526"/>
                  <a:gd name="T6" fmla="*/ 1 w 1140"/>
                  <a:gd name="T7" fmla="*/ 1 h 526"/>
                  <a:gd name="T8" fmla="*/ 1 w 1140"/>
                  <a:gd name="T9" fmla="*/ 1 h 526"/>
                  <a:gd name="T10" fmla="*/ 1 w 1140"/>
                  <a:gd name="T11" fmla="*/ 1 h 526"/>
                  <a:gd name="T12" fmla="*/ 1 w 1140"/>
                  <a:gd name="T13" fmla="*/ 1 h 526"/>
                  <a:gd name="T14" fmla="*/ 1 w 1140"/>
                  <a:gd name="T15" fmla="*/ 1 h 526"/>
                  <a:gd name="T16" fmla="*/ 1 w 1140"/>
                  <a:gd name="T17" fmla="*/ 1 h 526"/>
                  <a:gd name="T18" fmla="*/ 1 w 1140"/>
                  <a:gd name="T19" fmla="*/ 1 h 526"/>
                  <a:gd name="T20" fmla="*/ 1 w 1140"/>
                  <a:gd name="T21" fmla="*/ 1 h 526"/>
                  <a:gd name="T22" fmla="*/ 1 w 1140"/>
                  <a:gd name="T23" fmla="*/ 1 h 526"/>
                  <a:gd name="T24" fmla="*/ 1 w 1140"/>
                  <a:gd name="T25" fmla="*/ 1 h 526"/>
                  <a:gd name="T26" fmla="*/ 1 w 1140"/>
                  <a:gd name="T27" fmla="*/ 0 h 526"/>
                  <a:gd name="T28" fmla="*/ 1 w 1140"/>
                  <a:gd name="T29" fmla="*/ 0 h 526"/>
                  <a:gd name="T30" fmla="*/ 1 w 1140"/>
                  <a:gd name="T31" fmla="*/ 1 h 526"/>
                  <a:gd name="T32" fmla="*/ 1 w 1140"/>
                  <a:gd name="T33" fmla="*/ 1 h 526"/>
                  <a:gd name="T34" fmla="*/ 1 w 1140"/>
                  <a:gd name="T35" fmla="*/ 1 h 526"/>
                  <a:gd name="T36" fmla="*/ 2 w 1140"/>
                  <a:gd name="T37" fmla="*/ 1 h 526"/>
                  <a:gd name="T38" fmla="*/ 2 w 1140"/>
                  <a:gd name="T39" fmla="*/ 1 h 526"/>
                  <a:gd name="T40" fmla="*/ 2 w 1140"/>
                  <a:gd name="T41" fmla="*/ 1 h 526"/>
                  <a:gd name="T42" fmla="*/ 2 w 1140"/>
                  <a:gd name="T43" fmla="*/ 1 h 526"/>
                  <a:gd name="T44" fmla="*/ 2 w 1140"/>
                  <a:gd name="T45" fmla="*/ 1 h 526"/>
                  <a:gd name="T46" fmla="*/ 2 w 1140"/>
                  <a:gd name="T47" fmla="*/ 1 h 526"/>
                  <a:gd name="T48" fmla="*/ 2 w 1140"/>
                  <a:gd name="T49" fmla="*/ 1 h 526"/>
                  <a:gd name="T50" fmla="*/ 2 w 1140"/>
                  <a:gd name="T51" fmla="*/ 1 h 526"/>
                  <a:gd name="T52" fmla="*/ 2 w 1140"/>
                  <a:gd name="T53" fmla="*/ 1 h 526"/>
                  <a:gd name="T54" fmla="*/ 2 w 1140"/>
                  <a:gd name="T55" fmla="*/ 1 h 526"/>
                  <a:gd name="T56" fmla="*/ 2 w 1140"/>
                  <a:gd name="T57" fmla="*/ 1 h 526"/>
                  <a:gd name="T58" fmla="*/ 2 w 1140"/>
                  <a:gd name="T59" fmla="*/ 1 h 526"/>
                  <a:gd name="T60" fmla="*/ 2 w 1140"/>
                  <a:gd name="T61" fmla="*/ 1 h 526"/>
                  <a:gd name="T62" fmla="*/ 2 w 1140"/>
                  <a:gd name="T63" fmla="*/ 1 h 526"/>
                  <a:gd name="T64" fmla="*/ 2 w 1140"/>
                  <a:gd name="T65" fmla="*/ 1 h 526"/>
                  <a:gd name="T66" fmla="*/ 2 w 1140"/>
                  <a:gd name="T67" fmla="*/ 1 h 526"/>
                  <a:gd name="T68" fmla="*/ 2 w 1140"/>
                  <a:gd name="T69" fmla="*/ 1 h 526"/>
                  <a:gd name="T70" fmla="*/ 2 w 1140"/>
                  <a:gd name="T71" fmla="*/ 1 h 526"/>
                  <a:gd name="T72" fmla="*/ 2 w 1140"/>
                  <a:gd name="T73" fmla="*/ 1 h 526"/>
                  <a:gd name="T74" fmla="*/ 2 w 1140"/>
                  <a:gd name="T75" fmla="*/ 1 h 526"/>
                  <a:gd name="T76" fmla="*/ 2 w 1140"/>
                  <a:gd name="T77" fmla="*/ 1 h 526"/>
                  <a:gd name="T78" fmla="*/ 2 w 1140"/>
                  <a:gd name="T79" fmla="*/ 1 h 526"/>
                  <a:gd name="T80" fmla="*/ 2 w 1140"/>
                  <a:gd name="T81" fmla="*/ 1 h 526"/>
                  <a:gd name="T82" fmla="*/ 1 w 1140"/>
                  <a:gd name="T83" fmla="*/ 1 h 526"/>
                  <a:gd name="T84" fmla="*/ 1 w 1140"/>
                  <a:gd name="T85" fmla="*/ 1 h 526"/>
                  <a:gd name="T86" fmla="*/ 1 w 1140"/>
                  <a:gd name="T87" fmla="*/ 1 h 526"/>
                  <a:gd name="T88" fmla="*/ 1 w 1140"/>
                  <a:gd name="T89" fmla="*/ 1 h 526"/>
                  <a:gd name="T90" fmla="*/ 1 w 1140"/>
                  <a:gd name="T91" fmla="*/ 1 h 526"/>
                  <a:gd name="T92" fmla="*/ 1 w 1140"/>
                  <a:gd name="T93" fmla="*/ 1 h 526"/>
                  <a:gd name="T94" fmla="*/ 1 w 1140"/>
                  <a:gd name="T95" fmla="*/ 1 h 526"/>
                  <a:gd name="T96" fmla="*/ 1 w 1140"/>
                  <a:gd name="T97" fmla="*/ 1 h 526"/>
                  <a:gd name="T98" fmla="*/ 1 w 1140"/>
                  <a:gd name="T99" fmla="*/ 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81" name="Freeform 33"/>
              <p:cNvSpPr>
                <a:spLocks/>
              </p:cNvSpPr>
              <p:nvPr/>
            </p:nvSpPr>
            <p:spPr bwMode="auto">
              <a:xfrm>
                <a:off x="3113" y="3325"/>
                <a:ext cx="121" cy="130"/>
              </a:xfrm>
              <a:custGeom>
                <a:avLst/>
                <a:gdLst>
                  <a:gd name="T0" fmla="*/ 0 w 189"/>
                  <a:gd name="T1" fmla="*/ 1 h 204"/>
                  <a:gd name="T2" fmla="*/ 1 w 189"/>
                  <a:gd name="T3" fmla="*/ 1 h 204"/>
                  <a:gd name="T4" fmla="*/ 1 w 189"/>
                  <a:gd name="T5" fmla="*/ 1 h 204"/>
                  <a:gd name="T6" fmla="*/ 1 w 189"/>
                  <a:gd name="T7" fmla="*/ 1 h 204"/>
                  <a:gd name="T8" fmla="*/ 1 w 189"/>
                  <a:gd name="T9" fmla="*/ 1 h 204"/>
                  <a:gd name="T10" fmla="*/ 1 w 189"/>
                  <a:gd name="T11" fmla="*/ 1 h 204"/>
                  <a:gd name="T12" fmla="*/ 1 w 189"/>
                  <a:gd name="T13" fmla="*/ 0 h 204"/>
                  <a:gd name="T14" fmla="*/ 1 w 189"/>
                  <a:gd name="T15" fmla="*/ 1 h 204"/>
                  <a:gd name="T16" fmla="*/ 0 w 189"/>
                  <a:gd name="T17" fmla="*/ 1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82" name="Freeform 34"/>
              <p:cNvSpPr>
                <a:spLocks/>
              </p:cNvSpPr>
              <p:nvPr/>
            </p:nvSpPr>
            <p:spPr bwMode="auto">
              <a:xfrm>
                <a:off x="3255" y="3322"/>
                <a:ext cx="160" cy="135"/>
              </a:xfrm>
              <a:custGeom>
                <a:avLst/>
                <a:gdLst>
                  <a:gd name="T0" fmla="*/ 1 w 252"/>
                  <a:gd name="T1" fmla="*/ 1 h 213"/>
                  <a:gd name="T2" fmla="*/ 0 w 252"/>
                  <a:gd name="T3" fmla="*/ 0 h 213"/>
                  <a:gd name="T4" fmla="*/ 1 w 252"/>
                  <a:gd name="T5" fmla="*/ 0 h 213"/>
                  <a:gd name="T6" fmla="*/ 1 w 252"/>
                  <a:gd name="T7" fmla="*/ 1 h 213"/>
                  <a:gd name="T8" fmla="*/ 1 w 252"/>
                  <a:gd name="T9" fmla="*/ 1 h 213"/>
                  <a:gd name="T10" fmla="*/ 1 w 252"/>
                  <a:gd name="T11" fmla="*/ 1 h 213"/>
                  <a:gd name="T12" fmla="*/ 1 w 252"/>
                  <a:gd name="T13" fmla="*/ 1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83" name="Freeform 35"/>
              <p:cNvSpPr>
                <a:spLocks/>
              </p:cNvSpPr>
              <p:nvPr/>
            </p:nvSpPr>
            <p:spPr bwMode="auto">
              <a:xfrm>
                <a:off x="3360" y="3383"/>
                <a:ext cx="45" cy="63"/>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4" name="Freeform 36"/>
              <p:cNvSpPr>
                <a:spLocks/>
              </p:cNvSpPr>
              <p:nvPr/>
            </p:nvSpPr>
            <p:spPr bwMode="auto">
              <a:xfrm>
                <a:off x="3362" y="343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5" name="Freeform 37"/>
              <p:cNvSpPr>
                <a:spLocks/>
              </p:cNvSpPr>
              <p:nvPr/>
            </p:nvSpPr>
            <p:spPr bwMode="auto">
              <a:xfrm>
                <a:off x="3367" y="3401"/>
                <a:ext cx="33" cy="23"/>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6" name="Freeform 38"/>
              <p:cNvSpPr>
                <a:spLocks/>
              </p:cNvSpPr>
              <p:nvPr/>
            </p:nvSpPr>
            <p:spPr bwMode="auto">
              <a:xfrm>
                <a:off x="3245" y="3415"/>
                <a:ext cx="195" cy="185"/>
              </a:xfrm>
              <a:custGeom>
                <a:avLst/>
                <a:gdLst>
                  <a:gd name="T0" fmla="*/ 0 w 306"/>
                  <a:gd name="T1" fmla="*/ 1 h 290"/>
                  <a:gd name="T2" fmla="*/ 1 w 306"/>
                  <a:gd name="T3" fmla="*/ 1 h 290"/>
                  <a:gd name="T4" fmla="*/ 1 w 306"/>
                  <a:gd name="T5" fmla="*/ 1 h 290"/>
                  <a:gd name="T6" fmla="*/ 1 w 306"/>
                  <a:gd name="T7" fmla="*/ 1 h 290"/>
                  <a:gd name="T8" fmla="*/ 1 w 306"/>
                  <a:gd name="T9" fmla="*/ 1 h 290"/>
                  <a:gd name="T10" fmla="*/ 1 w 306"/>
                  <a:gd name="T11" fmla="*/ 1 h 290"/>
                  <a:gd name="T12" fmla="*/ 1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87" name="Freeform 39"/>
              <p:cNvSpPr>
                <a:spLocks/>
              </p:cNvSpPr>
              <p:nvPr/>
            </p:nvSpPr>
            <p:spPr bwMode="auto">
              <a:xfrm rot="1661969">
                <a:off x="3494" y="3239"/>
                <a:ext cx="130" cy="102"/>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388" name="Line 40"/>
              <p:cNvSpPr>
                <a:spLocks noChangeShapeType="1"/>
              </p:cNvSpPr>
              <p:nvPr/>
            </p:nvSpPr>
            <p:spPr bwMode="auto">
              <a:xfrm flipH="1" flipV="1">
                <a:off x="3544" y="3332"/>
                <a:ext cx="5" cy="7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89" name="Line 41"/>
              <p:cNvSpPr>
                <a:spLocks noChangeShapeType="1"/>
              </p:cNvSpPr>
              <p:nvPr/>
            </p:nvSpPr>
            <p:spPr bwMode="auto">
              <a:xfrm flipV="1">
                <a:off x="3565" y="3332"/>
                <a:ext cx="22" cy="7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90" name="Oval 42"/>
              <p:cNvSpPr>
                <a:spLocks noChangeArrowheads="1"/>
              </p:cNvSpPr>
              <p:nvPr/>
            </p:nvSpPr>
            <p:spPr bwMode="auto">
              <a:xfrm>
                <a:off x="3034" y="3568"/>
                <a:ext cx="103" cy="101"/>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391" name="Freeform 43"/>
              <p:cNvSpPr>
                <a:spLocks/>
              </p:cNvSpPr>
              <p:nvPr/>
            </p:nvSpPr>
            <p:spPr bwMode="auto">
              <a:xfrm>
                <a:off x="3022" y="3556"/>
                <a:ext cx="126" cy="126"/>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2" name="Freeform 44"/>
              <p:cNvSpPr>
                <a:spLocks/>
              </p:cNvSpPr>
              <p:nvPr/>
            </p:nvSpPr>
            <p:spPr bwMode="auto">
              <a:xfrm>
                <a:off x="3049" y="3661"/>
                <a:ext cx="24"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3" name="Oval 45"/>
              <p:cNvSpPr>
                <a:spLocks noChangeArrowheads="1"/>
              </p:cNvSpPr>
              <p:nvPr/>
            </p:nvSpPr>
            <p:spPr bwMode="auto">
              <a:xfrm>
                <a:off x="3492" y="3528"/>
                <a:ext cx="80" cy="138"/>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394" name="Freeform 46"/>
              <p:cNvSpPr>
                <a:spLocks/>
              </p:cNvSpPr>
              <p:nvPr/>
            </p:nvSpPr>
            <p:spPr bwMode="auto">
              <a:xfrm>
                <a:off x="3484" y="3518"/>
                <a:ext cx="99" cy="158"/>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5" name="Freeform 47"/>
              <p:cNvSpPr>
                <a:spLocks/>
              </p:cNvSpPr>
              <p:nvPr/>
            </p:nvSpPr>
            <p:spPr bwMode="auto">
              <a:xfrm>
                <a:off x="3499" y="3646"/>
                <a:ext cx="21"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400" name="Line 70"/>
          <p:cNvSpPr>
            <a:spLocks noChangeShapeType="1"/>
          </p:cNvSpPr>
          <p:nvPr/>
        </p:nvSpPr>
        <p:spPr bwMode="auto">
          <a:xfrm flipH="1" flipV="1">
            <a:off x="2499095" y="4362591"/>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401" name="Group 2"/>
          <p:cNvGrpSpPr>
            <a:grpSpLocks/>
          </p:cNvGrpSpPr>
          <p:nvPr/>
        </p:nvGrpSpPr>
        <p:grpSpPr bwMode="auto">
          <a:xfrm>
            <a:off x="1308100" y="4756150"/>
            <a:ext cx="1216025" cy="833438"/>
            <a:chOff x="3182" y="2642"/>
            <a:chExt cx="1186" cy="813"/>
          </a:xfrm>
        </p:grpSpPr>
        <p:grpSp>
          <p:nvGrpSpPr>
            <p:cNvPr id="402" name="Group 3"/>
            <p:cNvGrpSpPr>
              <a:grpSpLocks/>
            </p:cNvGrpSpPr>
            <p:nvPr/>
          </p:nvGrpSpPr>
          <p:grpSpPr bwMode="auto">
            <a:xfrm>
              <a:off x="3182" y="2642"/>
              <a:ext cx="1186" cy="813"/>
              <a:chOff x="1732" y="3507"/>
              <a:chExt cx="1186" cy="813"/>
            </a:xfrm>
          </p:grpSpPr>
          <p:sp>
            <p:nvSpPr>
              <p:cNvPr id="414" name="AutoShape 4"/>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415" name="AutoShape 5"/>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403" name="Group 6"/>
            <p:cNvGrpSpPr>
              <a:grpSpLocks/>
            </p:cNvGrpSpPr>
            <p:nvPr/>
          </p:nvGrpSpPr>
          <p:grpSpPr bwMode="auto">
            <a:xfrm>
              <a:off x="3309" y="2668"/>
              <a:ext cx="876" cy="739"/>
              <a:chOff x="3309" y="2668"/>
              <a:chExt cx="876" cy="739"/>
            </a:xfrm>
          </p:grpSpPr>
          <p:sp>
            <p:nvSpPr>
              <p:cNvPr id="404" name="Freeform 7"/>
              <p:cNvSpPr>
                <a:spLocks/>
              </p:cNvSpPr>
              <p:nvPr/>
            </p:nvSpPr>
            <p:spPr bwMode="auto">
              <a:xfrm>
                <a:off x="3344" y="2668"/>
                <a:ext cx="841" cy="739"/>
              </a:xfrm>
              <a:custGeom>
                <a:avLst/>
                <a:gdLst>
                  <a:gd name="T0" fmla="*/ 50 w 638"/>
                  <a:gd name="T1" fmla="*/ 1680 h 561"/>
                  <a:gd name="T2" fmla="*/ 50 w 638"/>
                  <a:gd name="T3" fmla="*/ 967 h 561"/>
                  <a:gd name="T4" fmla="*/ 0 w 638"/>
                  <a:gd name="T5" fmla="*/ 876 h 561"/>
                  <a:gd name="T6" fmla="*/ 1003 w 638"/>
                  <a:gd name="T7" fmla="*/ 18 h 561"/>
                  <a:gd name="T8" fmla="*/ 1366 w 638"/>
                  <a:gd name="T9" fmla="*/ 361 h 561"/>
                  <a:gd name="T10" fmla="*/ 1366 w 638"/>
                  <a:gd name="T11" fmla="*/ 0 h 561"/>
                  <a:gd name="T12" fmla="*/ 1654 w 638"/>
                  <a:gd name="T13" fmla="*/ 0 h 561"/>
                  <a:gd name="T14" fmla="*/ 1654 w 638"/>
                  <a:gd name="T15" fmla="*/ 642 h 561"/>
                  <a:gd name="T16" fmla="*/ 1927 w 638"/>
                  <a:gd name="T17" fmla="*/ 865 h 561"/>
                  <a:gd name="T18" fmla="*/ 1828 w 638"/>
                  <a:gd name="T19" fmla="*/ 958 h 561"/>
                  <a:gd name="T20" fmla="*/ 1828 w 638"/>
                  <a:gd name="T21" fmla="*/ 1689 h 561"/>
                  <a:gd name="T22" fmla="*/ 50 w 638"/>
                  <a:gd name="T23" fmla="*/ 1680 h 5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8"/>
                  <a:gd name="T37" fmla="*/ 0 h 561"/>
                  <a:gd name="T38" fmla="*/ 638 w 638"/>
                  <a:gd name="T39" fmla="*/ 561 h 5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8" h="561">
                    <a:moveTo>
                      <a:pt x="17" y="558"/>
                    </a:moveTo>
                    <a:lnTo>
                      <a:pt x="17" y="321"/>
                    </a:lnTo>
                    <a:lnTo>
                      <a:pt x="0" y="291"/>
                    </a:lnTo>
                    <a:lnTo>
                      <a:pt x="332" y="6"/>
                    </a:lnTo>
                    <a:lnTo>
                      <a:pt x="452" y="120"/>
                    </a:lnTo>
                    <a:lnTo>
                      <a:pt x="452" y="0"/>
                    </a:lnTo>
                    <a:lnTo>
                      <a:pt x="548" y="0"/>
                    </a:lnTo>
                    <a:lnTo>
                      <a:pt x="548" y="213"/>
                    </a:lnTo>
                    <a:lnTo>
                      <a:pt x="638" y="288"/>
                    </a:lnTo>
                    <a:lnTo>
                      <a:pt x="605" y="318"/>
                    </a:lnTo>
                    <a:lnTo>
                      <a:pt x="605" y="561"/>
                    </a:lnTo>
                    <a:lnTo>
                      <a:pt x="17" y="558"/>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405" name="Rectangle 8"/>
              <p:cNvSpPr>
                <a:spLocks noChangeArrowheads="1"/>
              </p:cNvSpPr>
              <p:nvPr/>
            </p:nvSpPr>
            <p:spPr bwMode="auto">
              <a:xfrm>
                <a:off x="3695" y="3136"/>
                <a:ext cx="174" cy="268"/>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406" name="Rectangle 9"/>
              <p:cNvSpPr>
                <a:spLocks noChangeArrowheads="1"/>
              </p:cNvSpPr>
              <p:nvPr/>
            </p:nvSpPr>
            <p:spPr bwMode="auto">
              <a:xfrm>
                <a:off x="3928"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407" name="Line 10"/>
              <p:cNvSpPr>
                <a:spLocks noChangeShapeType="1"/>
              </p:cNvSpPr>
              <p:nvPr/>
            </p:nvSpPr>
            <p:spPr bwMode="auto">
              <a:xfrm>
                <a:off x="3928"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08" name="Line 11"/>
              <p:cNvSpPr>
                <a:spLocks noChangeShapeType="1"/>
              </p:cNvSpPr>
              <p:nvPr/>
            </p:nvSpPr>
            <p:spPr bwMode="auto">
              <a:xfrm>
                <a:off x="4015" y="3140"/>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09" name="Rectangle 12"/>
              <p:cNvSpPr>
                <a:spLocks noChangeArrowheads="1"/>
              </p:cNvSpPr>
              <p:nvPr/>
            </p:nvSpPr>
            <p:spPr bwMode="auto">
              <a:xfrm>
                <a:off x="3446"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410" name="Line 13"/>
              <p:cNvSpPr>
                <a:spLocks noChangeShapeType="1"/>
              </p:cNvSpPr>
              <p:nvPr/>
            </p:nvSpPr>
            <p:spPr bwMode="auto">
              <a:xfrm>
                <a:off x="3446"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1" name="Line 14"/>
              <p:cNvSpPr>
                <a:spLocks noChangeShapeType="1"/>
              </p:cNvSpPr>
              <p:nvPr/>
            </p:nvSpPr>
            <p:spPr bwMode="auto">
              <a:xfrm>
                <a:off x="3533" y="3138"/>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2" name="Freeform 15"/>
              <p:cNvSpPr>
                <a:spLocks/>
              </p:cNvSpPr>
              <p:nvPr/>
            </p:nvSpPr>
            <p:spPr bwMode="auto">
              <a:xfrm>
                <a:off x="3309" y="2675"/>
                <a:ext cx="326" cy="428"/>
              </a:xfrm>
              <a:custGeom>
                <a:avLst/>
                <a:gdLst>
                  <a:gd name="T0" fmla="*/ 7 w 1163"/>
                  <a:gd name="T1" fmla="*/ 4 h 1531"/>
                  <a:gd name="T2" fmla="*/ 7 w 1163"/>
                  <a:gd name="T3" fmla="*/ 3 h 1531"/>
                  <a:gd name="T4" fmla="*/ 7 w 1163"/>
                  <a:gd name="T5" fmla="*/ 3 h 1531"/>
                  <a:gd name="T6" fmla="*/ 6 w 1163"/>
                  <a:gd name="T7" fmla="*/ 3 h 1531"/>
                  <a:gd name="T8" fmla="*/ 6 w 1163"/>
                  <a:gd name="T9" fmla="*/ 4 h 1531"/>
                  <a:gd name="T10" fmla="*/ 6 w 1163"/>
                  <a:gd name="T11" fmla="*/ 4 h 1531"/>
                  <a:gd name="T12" fmla="*/ 6 w 1163"/>
                  <a:gd name="T13" fmla="*/ 4 h 1531"/>
                  <a:gd name="T14" fmla="*/ 5 w 1163"/>
                  <a:gd name="T15" fmla="*/ 5 h 1531"/>
                  <a:gd name="T16" fmla="*/ 5 w 1163"/>
                  <a:gd name="T17" fmla="*/ 6 h 1531"/>
                  <a:gd name="T18" fmla="*/ 5 w 1163"/>
                  <a:gd name="T19" fmla="*/ 7 h 1531"/>
                  <a:gd name="T20" fmla="*/ 5 w 1163"/>
                  <a:gd name="T21" fmla="*/ 7 h 1531"/>
                  <a:gd name="T22" fmla="*/ 4 w 1163"/>
                  <a:gd name="T23" fmla="*/ 8 h 1531"/>
                  <a:gd name="T24" fmla="*/ 4 w 1163"/>
                  <a:gd name="T25" fmla="*/ 8 h 1531"/>
                  <a:gd name="T26" fmla="*/ 4 w 1163"/>
                  <a:gd name="T27" fmla="*/ 7 h 1531"/>
                  <a:gd name="T28" fmla="*/ 4 w 1163"/>
                  <a:gd name="T29" fmla="*/ 6 h 1531"/>
                  <a:gd name="T30" fmla="*/ 4 w 1163"/>
                  <a:gd name="T31" fmla="*/ 5 h 1531"/>
                  <a:gd name="T32" fmla="*/ 5 w 1163"/>
                  <a:gd name="T33" fmla="*/ 4 h 1531"/>
                  <a:gd name="T34" fmla="*/ 4 w 1163"/>
                  <a:gd name="T35" fmla="*/ 3 h 1531"/>
                  <a:gd name="T36" fmla="*/ 4 w 1163"/>
                  <a:gd name="T37" fmla="*/ 2 h 1531"/>
                  <a:gd name="T38" fmla="*/ 3 w 1163"/>
                  <a:gd name="T39" fmla="*/ 1 h 1531"/>
                  <a:gd name="T40" fmla="*/ 3 w 1163"/>
                  <a:gd name="T41" fmla="*/ 1 h 1531"/>
                  <a:gd name="T42" fmla="*/ 4 w 1163"/>
                  <a:gd name="T43" fmla="*/ 0 h 1531"/>
                  <a:gd name="T44" fmla="*/ 3 w 1163"/>
                  <a:gd name="T45" fmla="*/ 0 h 1531"/>
                  <a:gd name="T46" fmla="*/ 3 w 1163"/>
                  <a:gd name="T47" fmla="*/ 1 h 1531"/>
                  <a:gd name="T48" fmla="*/ 3 w 1163"/>
                  <a:gd name="T49" fmla="*/ 2 h 1531"/>
                  <a:gd name="T50" fmla="*/ 3 w 1163"/>
                  <a:gd name="T51" fmla="*/ 3 h 1531"/>
                  <a:gd name="T52" fmla="*/ 3 w 1163"/>
                  <a:gd name="T53" fmla="*/ 4 h 1531"/>
                  <a:gd name="T54" fmla="*/ 2 w 1163"/>
                  <a:gd name="T55" fmla="*/ 6 h 1531"/>
                  <a:gd name="T56" fmla="*/ 2 w 1163"/>
                  <a:gd name="T57" fmla="*/ 5 h 1531"/>
                  <a:gd name="T58" fmla="*/ 2 w 1163"/>
                  <a:gd name="T59" fmla="*/ 4 h 1531"/>
                  <a:gd name="T60" fmla="*/ 2 w 1163"/>
                  <a:gd name="T61" fmla="*/ 3 h 1531"/>
                  <a:gd name="T62" fmla="*/ 2 w 1163"/>
                  <a:gd name="T63" fmla="*/ 3 h 1531"/>
                  <a:gd name="T64" fmla="*/ 2 w 1163"/>
                  <a:gd name="T65" fmla="*/ 2 h 1531"/>
                  <a:gd name="T66" fmla="*/ 2 w 1163"/>
                  <a:gd name="T67" fmla="*/ 2 h 1531"/>
                  <a:gd name="T68" fmla="*/ 2 w 1163"/>
                  <a:gd name="T69" fmla="*/ 3 h 1531"/>
                  <a:gd name="T70" fmla="*/ 1 w 1163"/>
                  <a:gd name="T71" fmla="*/ 4 h 1531"/>
                  <a:gd name="T72" fmla="*/ 1 w 1163"/>
                  <a:gd name="T73" fmla="*/ 5 h 1531"/>
                  <a:gd name="T74" fmla="*/ 0 w 1163"/>
                  <a:gd name="T75" fmla="*/ 6 h 1531"/>
                  <a:gd name="T76" fmla="*/ 0 w 1163"/>
                  <a:gd name="T77" fmla="*/ 6 h 1531"/>
                  <a:gd name="T78" fmla="*/ 0 w 1163"/>
                  <a:gd name="T79" fmla="*/ 7 h 1531"/>
                  <a:gd name="T80" fmla="*/ 1 w 1163"/>
                  <a:gd name="T81" fmla="*/ 8 h 1531"/>
                  <a:gd name="T82" fmla="*/ 1 w 1163"/>
                  <a:gd name="T83" fmla="*/ 8 h 1531"/>
                  <a:gd name="T84" fmla="*/ 2 w 1163"/>
                  <a:gd name="T85" fmla="*/ 8 h 1531"/>
                  <a:gd name="T86" fmla="*/ 2 w 1163"/>
                  <a:gd name="T87" fmla="*/ 9 h 1531"/>
                  <a:gd name="T88" fmla="*/ 3 w 1163"/>
                  <a:gd name="T89" fmla="*/ 9 h 1531"/>
                  <a:gd name="T90" fmla="*/ 3 w 1163"/>
                  <a:gd name="T91" fmla="*/ 9 h 1531"/>
                  <a:gd name="T92" fmla="*/ 3 w 1163"/>
                  <a:gd name="T93" fmla="*/ 9 h 1531"/>
                  <a:gd name="T94" fmla="*/ 3 w 1163"/>
                  <a:gd name="T95" fmla="*/ 9 h 1531"/>
                  <a:gd name="T96" fmla="*/ 3 w 1163"/>
                  <a:gd name="T97" fmla="*/ 9 h 1531"/>
                  <a:gd name="T98" fmla="*/ 3 w 1163"/>
                  <a:gd name="T99" fmla="*/ 9 h 1531"/>
                  <a:gd name="T100" fmla="*/ 4 w 1163"/>
                  <a:gd name="T101" fmla="*/ 9 h 1531"/>
                  <a:gd name="T102" fmla="*/ 4 w 1163"/>
                  <a:gd name="T103" fmla="*/ 9 h 1531"/>
                  <a:gd name="T104" fmla="*/ 5 w 1163"/>
                  <a:gd name="T105" fmla="*/ 9 h 1531"/>
                  <a:gd name="T106" fmla="*/ 5 w 1163"/>
                  <a:gd name="T107" fmla="*/ 9 h 1531"/>
                  <a:gd name="T108" fmla="*/ 6 w 1163"/>
                  <a:gd name="T109" fmla="*/ 9 h 1531"/>
                  <a:gd name="T110" fmla="*/ 7 w 1163"/>
                  <a:gd name="T111" fmla="*/ 8 h 1531"/>
                  <a:gd name="T112" fmla="*/ 7 w 1163"/>
                  <a:gd name="T113" fmla="*/ 7 h 1531"/>
                  <a:gd name="T114" fmla="*/ 7 w 1163"/>
                  <a:gd name="T115" fmla="*/ 6 h 15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63"/>
                  <a:gd name="T175" fmla="*/ 0 h 1531"/>
                  <a:gd name="T176" fmla="*/ 1163 w 1163"/>
                  <a:gd name="T177" fmla="*/ 1531 h 15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63" h="1531">
                    <a:moveTo>
                      <a:pt x="1077" y="804"/>
                    </a:moveTo>
                    <a:lnTo>
                      <a:pt x="1075" y="773"/>
                    </a:lnTo>
                    <a:lnTo>
                      <a:pt x="1075" y="739"/>
                    </a:lnTo>
                    <a:lnTo>
                      <a:pt x="1077" y="700"/>
                    </a:lnTo>
                    <a:lnTo>
                      <a:pt x="1082" y="660"/>
                    </a:lnTo>
                    <a:lnTo>
                      <a:pt x="1090" y="621"/>
                    </a:lnTo>
                    <a:lnTo>
                      <a:pt x="1101" y="585"/>
                    </a:lnTo>
                    <a:lnTo>
                      <a:pt x="1116" y="553"/>
                    </a:lnTo>
                    <a:lnTo>
                      <a:pt x="1134" y="528"/>
                    </a:lnTo>
                    <a:lnTo>
                      <a:pt x="1121" y="535"/>
                    </a:lnTo>
                    <a:lnTo>
                      <a:pt x="1108" y="538"/>
                    </a:lnTo>
                    <a:lnTo>
                      <a:pt x="1095" y="543"/>
                    </a:lnTo>
                    <a:lnTo>
                      <a:pt x="1082" y="546"/>
                    </a:lnTo>
                    <a:lnTo>
                      <a:pt x="1070" y="551"/>
                    </a:lnTo>
                    <a:lnTo>
                      <a:pt x="1057" y="556"/>
                    </a:lnTo>
                    <a:lnTo>
                      <a:pt x="1046" y="563"/>
                    </a:lnTo>
                    <a:lnTo>
                      <a:pt x="1034" y="571"/>
                    </a:lnTo>
                    <a:lnTo>
                      <a:pt x="1025" y="579"/>
                    </a:lnTo>
                    <a:lnTo>
                      <a:pt x="1016" y="587"/>
                    </a:lnTo>
                    <a:lnTo>
                      <a:pt x="1008" y="597"/>
                    </a:lnTo>
                    <a:lnTo>
                      <a:pt x="1000" y="605"/>
                    </a:lnTo>
                    <a:lnTo>
                      <a:pt x="992" y="615"/>
                    </a:lnTo>
                    <a:lnTo>
                      <a:pt x="984" y="625"/>
                    </a:lnTo>
                    <a:lnTo>
                      <a:pt x="977" y="634"/>
                    </a:lnTo>
                    <a:lnTo>
                      <a:pt x="969" y="644"/>
                    </a:lnTo>
                    <a:lnTo>
                      <a:pt x="949" y="670"/>
                    </a:lnTo>
                    <a:lnTo>
                      <a:pt x="931" y="696"/>
                    </a:lnTo>
                    <a:lnTo>
                      <a:pt x="915" y="722"/>
                    </a:lnTo>
                    <a:lnTo>
                      <a:pt x="899" y="750"/>
                    </a:lnTo>
                    <a:lnTo>
                      <a:pt x="884" y="778"/>
                    </a:lnTo>
                    <a:lnTo>
                      <a:pt x="871" y="806"/>
                    </a:lnTo>
                    <a:lnTo>
                      <a:pt x="858" y="835"/>
                    </a:lnTo>
                    <a:lnTo>
                      <a:pt x="848" y="866"/>
                    </a:lnTo>
                    <a:lnTo>
                      <a:pt x="838" y="899"/>
                    </a:lnTo>
                    <a:lnTo>
                      <a:pt x="832" y="931"/>
                    </a:lnTo>
                    <a:lnTo>
                      <a:pt x="825" y="965"/>
                    </a:lnTo>
                    <a:lnTo>
                      <a:pt x="819" y="1000"/>
                    </a:lnTo>
                    <a:lnTo>
                      <a:pt x="812" y="1032"/>
                    </a:lnTo>
                    <a:lnTo>
                      <a:pt x="802" y="1067"/>
                    </a:lnTo>
                    <a:lnTo>
                      <a:pt x="793" y="1099"/>
                    </a:lnTo>
                    <a:lnTo>
                      <a:pt x="778" y="1130"/>
                    </a:lnTo>
                    <a:lnTo>
                      <a:pt x="770" y="1147"/>
                    </a:lnTo>
                    <a:lnTo>
                      <a:pt x="760" y="1161"/>
                    </a:lnTo>
                    <a:lnTo>
                      <a:pt x="749" y="1174"/>
                    </a:lnTo>
                    <a:lnTo>
                      <a:pt x="735" y="1186"/>
                    </a:lnTo>
                    <a:lnTo>
                      <a:pt x="722" y="1197"/>
                    </a:lnTo>
                    <a:lnTo>
                      <a:pt x="709" y="1209"/>
                    </a:lnTo>
                    <a:lnTo>
                      <a:pt x="696" y="1220"/>
                    </a:lnTo>
                    <a:lnTo>
                      <a:pt x="682" y="1230"/>
                    </a:lnTo>
                    <a:lnTo>
                      <a:pt x="677" y="1223"/>
                    </a:lnTo>
                    <a:lnTo>
                      <a:pt x="672" y="1217"/>
                    </a:lnTo>
                    <a:lnTo>
                      <a:pt x="667" y="1212"/>
                    </a:lnTo>
                    <a:lnTo>
                      <a:pt x="660" y="1205"/>
                    </a:lnTo>
                    <a:lnTo>
                      <a:pt x="628" y="1168"/>
                    </a:lnTo>
                    <a:lnTo>
                      <a:pt x="605" y="1130"/>
                    </a:lnTo>
                    <a:lnTo>
                      <a:pt x="590" y="1091"/>
                    </a:lnTo>
                    <a:lnTo>
                      <a:pt x="585" y="1050"/>
                    </a:lnTo>
                    <a:lnTo>
                      <a:pt x="587" y="1009"/>
                    </a:lnTo>
                    <a:lnTo>
                      <a:pt x="593" y="967"/>
                    </a:lnTo>
                    <a:lnTo>
                      <a:pt x="606" y="923"/>
                    </a:lnTo>
                    <a:lnTo>
                      <a:pt x="624" y="877"/>
                    </a:lnTo>
                    <a:lnTo>
                      <a:pt x="641" y="843"/>
                    </a:lnTo>
                    <a:lnTo>
                      <a:pt x="660" y="807"/>
                    </a:lnTo>
                    <a:lnTo>
                      <a:pt x="682" y="770"/>
                    </a:lnTo>
                    <a:lnTo>
                      <a:pt x="703" y="732"/>
                    </a:lnTo>
                    <a:lnTo>
                      <a:pt x="721" y="693"/>
                    </a:lnTo>
                    <a:lnTo>
                      <a:pt x="735" y="654"/>
                    </a:lnTo>
                    <a:lnTo>
                      <a:pt x="744" y="615"/>
                    </a:lnTo>
                    <a:lnTo>
                      <a:pt x="744" y="576"/>
                    </a:lnTo>
                    <a:lnTo>
                      <a:pt x="734" y="538"/>
                    </a:lnTo>
                    <a:lnTo>
                      <a:pt x="717" y="504"/>
                    </a:lnTo>
                    <a:lnTo>
                      <a:pt x="693" y="470"/>
                    </a:lnTo>
                    <a:lnTo>
                      <a:pt x="667" y="439"/>
                    </a:lnTo>
                    <a:lnTo>
                      <a:pt x="636" y="409"/>
                    </a:lnTo>
                    <a:lnTo>
                      <a:pt x="606" y="380"/>
                    </a:lnTo>
                    <a:lnTo>
                      <a:pt x="579" y="350"/>
                    </a:lnTo>
                    <a:lnTo>
                      <a:pt x="554" y="323"/>
                    </a:lnTo>
                    <a:lnTo>
                      <a:pt x="535" y="290"/>
                    </a:lnTo>
                    <a:lnTo>
                      <a:pt x="523" y="253"/>
                    </a:lnTo>
                    <a:lnTo>
                      <a:pt x="518" y="213"/>
                    </a:lnTo>
                    <a:lnTo>
                      <a:pt x="518" y="174"/>
                    </a:lnTo>
                    <a:lnTo>
                      <a:pt x="523" y="145"/>
                    </a:lnTo>
                    <a:lnTo>
                      <a:pt x="531" y="120"/>
                    </a:lnTo>
                    <a:lnTo>
                      <a:pt x="543" y="98"/>
                    </a:lnTo>
                    <a:lnTo>
                      <a:pt x="556" y="78"/>
                    </a:lnTo>
                    <a:lnTo>
                      <a:pt x="570" y="58"/>
                    </a:lnTo>
                    <a:lnTo>
                      <a:pt x="588" y="39"/>
                    </a:lnTo>
                    <a:lnTo>
                      <a:pt x="606" y="21"/>
                    </a:lnTo>
                    <a:lnTo>
                      <a:pt x="626" y="0"/>
                    </a:lnTo>
                    <a:lnTo>
                      <a:pt x="592" y="10"/>
                    </a:lnTo>
                    <a:lnTo>
                      <a:pt x="556" y="21"/>
                    </a:lnTo>
                    <a:lnTo>
                      <a:pt x="521" y="36"/>
                    </a:lnTo>
                    <a:lnTo>
                      <a:pt x="490" y="54"/>
                    </a:lnTo>
                    <a:lnTo>
                      <a:pt x="464" y="76"/>
                    </a:lnTo>
                    <a:lnTo>
                      <a:pt x="443" y="103"/>
                    </a:lnTo>
                    <a:lnTo>
                      <a:pt x="430" y="135"/>
                    </a:lnTo>
                    <a:lnTo>
                      <a:pt x="425" y="174"/>
                    </a:lnTo>
                    <a:lnTo>
                      <a:pt x="428" y="227"/>
                    </a:lnTo>
                    <a:lnTo>
                      <a:pt x="438" y="280"/>
                    </a:lnTo>
                    <a:lnTo>
                      <a:pt x="450" y="333"/>
                    </a:lnTo>
                    <a:lnTo>
                      <a:pt x="464" y="385"/>
                    </a:lnTo>
                    <a:lnTo>
                      <a:pt x="476" y="437"/>
                    </a:lnTo>
                    <a:lnTo>
                      <a:pt x="486" y="489"/>
                    </a:lnTo>
                    <a:lnTo>
                      <a:pt x="490" y="543"/>
                    </a:lnTo>
                    <a:lnTo>
                      <a:pt x="489" y="597"/>
                    </a:lnTo>
                    <a:lnTo>
                      <a:pt x="479" y="646"/>
                    </a:lnTo>
                    <a:lnTo>
                      <a:pt x="461" y="691"/>
                    </a:lnTo>
                    <a:lnTo>
                      <a:pt x="438" y="735"/>
                    </a:lnTo>
                    <a:lnTo>
                      <a:pt x="412" y="776"/>
                    </a:lnTo>
                    <a:lnTo>
                      <a:pt x="383" y="817"/>
                    </a:lnTo>
                    <a:lnTo>
                      <a:pt x="352" y="856"/>
                    </a:lnTo>
                    <a:lnTo>
                      <a:pt x="321" y="895"/>
                    </a:lnTo>
                    <a:lnTo>
                      <a:pt x="291" y="934"/>
                    </a:lnTo>
                    <a:lnTo>
                      <a:pt x="291" y="905"/>
                    </a:lnTo>
                    <a:lnTo>
                      <a:pt x="294" y="876"/>
                    </a:lnTo>
                    <a:lnTo>
                      <a:pt x="301" y="845"/>
                    </a:lnTo>
                    <a:lnTo>
                      <a:pt x="309" y="815"/>
                    </a:lnTo>
                    <a:lnTo>
                      <a:pt x="319" y="786"/>
                    </a:lnTo>
                    <a:lnTo>
                      <a:pt x="330" y="757"/>
                    </a:lnTo>
                    <a:lnTo>
                      <a:pt x="340" y="729"/>
                    </a:lnTo>
                    <a:lnTo>
                      <a:pt x="350" y="701"/>
                    </a:lnTo>
                    <a:lnTo>
                      <a:pt x="366" y="651"/>
                    </a:lnTo>
                    <a:lnTo>
                      <a:pt x="378" y="600"/>
                    </a:lnTo>
                    <a:lnTo>
                      <a:pt x="386" y="549"/>
                    </a:lnTo>
                    <a:lnTo>
                      <a:pt x="386" y="497"/>
                    </a:lnTo>
                    <a:lnTo>
                      <a:pt x="384" y="470"/>
                    </a:lnTo>
                    <a:lnTo>
                      <a:pt x="379" y="440"/>
                    </a:lnTo>
                    <a:lnTo>
                      <a:pt x="370" y="412"/>
                    </a:lnTo>
                    <a:lnTo>
                      <a:pt x="356" y="388"/>
                    </a:lnTo>
                    <a:lnTo>
                      <a:pt x="345" y="375"/>
                    </a:lnTo>
                    <a:lnTo>
                      <a:pt x="332" y="365"/>
                    </a:lnTo>
                    <a:lnTo>
                      <a:pt x="317" y="357"/>
                    </a:lnTo>
                    <a:lnTo>
                      <a:pt x="303" y="349"/>
                    </a:lnTo>
                    <a:lnTo>
                      <a:pt x="288" y="342"/>
                    </a:lnTo>
                    <a:lnTo>
                      <a:pt x="273" y="334"/>
                    </a:lnTo>
                    <a:lnTo>
                      <a:pt x="258" y="326"/>
                    </a:lnTo>
                    <a:lnTo>
                      <a:pt x="244" y="316"/>
                    </a:lnTo>
                    <a:lnTo>
                      <a:pt x="260" y="368"/>
                    </a:lnTo>
                    <a:lnTo>
                      <a:pt x="273" y="417"/>
                    </a:lnTo>
                    <a:lnTo>
                      <a:pt x="280" y="465"/>
                    </a:lnTo>
                    <a:lnTo>
                      <a:pt x="281" y="512"/>
                    </a:lnTo>
                    <a:lnTo>
                      <a:pt x="276" y="558"/>
                    </a:lnTo>
                    <a:lnTo>
                      <a:pt x="263" y="603"/>
                    </a:lnTo>
                    <a:lnTo>
                      <a:pt x="242" y="649"/>
                    </a:lnTo>
                    <a:lnTo>
                      <a:pt x="211" y="695"/>
                    </a:lnTo>
                    <a:lnTo>
                      <a:pt x="188" y="722"/>
                    </a:lnTo>
                    <a:lnTo>
                      <a:pt x="167" y="752"/>
                    </a:lnTo>
                    <a:lnTo>
                      <a:pt x="144" y="778"/>
                    </a:lnTo>
                    <a:lnTo>
                      <a:pt x="121" y="806"/>
                    </a:lnTo>
                    <a:lnTo>
                      <a:pt x="100" y="833"/>
                    </a:lnTo>
                    <a:lnTo>
                      <a:pt x="79" y="861"/>
                    </a:lnTo>
                    <a:lnTo>
                      <a:pt x="59" y="889"/>
                    </a:lnTo>
                    <a:lnTo>
                      <a:pt x="43" y="917"/>
                    </a:lnTo>
                    <a:lnTo>
                      <a:pt x="28" y="946"/>
                    </a:lnTo>
                    <a:lnTo>
                      <a:pt x="15" y="975"/>
                    </a:lnTo>
                    <a:lnTo>
                      <a:pt x="7" y="1006"/>
                    </a:lnTo>
                    <a:lnTo>
                      <a:pt x="0" y="1039"/>
                    </a:lnTo>
                    <a:lnTo>
                      <a:pt x="0" y="1071"/>
                    </a:lnTo>
                    <a:lnTo>
                      <a:pt x="2" y="1106"/>
                    </a:lnTo>
                    <a:lnTo>
                      <a:pt x="10" y="1143"/>
                    </a:lnTo>
                    <a:lnTo>
                      <a:pt x="23" y="1181"/>
                    </a:lnTo>
                    <a:lnTo>
                      <a:pt x="38" y="1215"/>
                    </a:lnTo>
                    <a:lnTo>
                      <a:pt x="56" y="1248"/>
                    </a:lnTo>
                    <a:lnTo>
                      <a:pt x="77" y="1277"/>
                    </a:lnTo>
                    <a:lnTo>
                      <a:pt x="102" y="1305"/>
                    </a:lnTo>
                    <a:lnTo>
                      <a:pt x="128" y="1329"/>
                    </a:lnTo>
                    <a:lnTo>
                      <a:pt x="156" y="1349"/>
                    </a:lnTo>
                    <a:lnTo>
                      <a:pt x="188" y="1367"/>
                    </a:lnTo>
                    <a:lnTo>
                      <a:pt x="223" y="1380"/>
                    </a:lnTo>
                    <a:lnTo>
                      <a:pt x="240" y="1385"/>
                    </a:lnTo>
                    <a:lnTo>
                      <a:pt x="258" y="1391"/>
                    </a:lnTo>
                    <a:lnTo>
                      <a:pt x="276" y="1396"/>
                    </a:lnTo>
                    <a:lnTo>
                      <a:pt x="293" y="1401"/>
                    </a:lnTo>
                    <a:lnTo>
                      <a:pt x="311" y="1406"/>
                    </a:lnTo>
                    <a:lnTo>
                      <a:pt x="327" y="1412"/>
                    </a:lnTo>
                    <a:lnTo>
                      <a:pt x="343" y="1417"/>
                    </a:lnTo>
                    <a:lnTo>
                      <a:pt x="360" y="1422"/>
                    </a:lnTo>
                    <a:lnTo>
                      <a:pt x="374" y="1429"/>
                    </a:lnTo>
                    <a:lnTo>
                      <a:pt x="391" y="1435"/>
                    </a:lnTo>
                    <a:lnTo>
                      <a:pt x="405" y="1443"/>
                    </a:lnTo>
                    <a:lnTo>
                      <a:pt x="422" y="1452"/>
                    </a:lnTo>
                    <a:lnTo>
                      <a:pt x="438" y="1460"/>
                    </a:lnTo>
                    <a:lnTo>
                      <a:pt x="453" y="1469"/>
                    </a:lnTo>
                    <a:lnTo>
                      <a:pt x="469" y="1479"/>
                    </a:lnTo>
                    <a:lnTo>
                      <a:pt x="486" y="1491"/>
                    </a:lnTo>
                    <a:lnTo>
                      <a:pt x="494" y="1499"/>
                    </a:lnTo>
                    <a:lnTo>
                      <a:pt x="492" y="1483"/>
                    </a:lnTo>
                    <a:lnTo>
                      <a:pt x="490" y="1468"/>
                    </a:lnTo>
                    <a:lnTo>
                      <a:pt x="489" y="1453"/>
                    </a:lnTo>
                    <a:lnTo>
                      <a:pt x="489" y="1437"/>
                    </a:lnTo>
                    <a:lnTo>
                      <a:pt x="500" y="1448"/>
                    </a:lnTo>
                    <a:lnTo>
                      <a:pt x="510" y="1460"/>
                    </a:lnTo>
                    <a:lnTo>
                      <a:pt x="520" y="1471"/>
                    </a:lnTo>
                    <a:lnTo>
                      <a:pt x="528" y="1483"/>
                    </a:lnTo>
                    <a:lnTo>
                      <a:pt x="536" y="1494"/>
                    </a:lnTo>
                    <a:lnTo>
                      <a:pt x="543" y="1507"/>
                    </a:lnTo>
                    <a:lnTo>
                      <a:pt x="548" y="1518"/>
                    </a:lnTo>
                    <a:lnTo>
                      <a:pt x="552" y="1531"/>
                    </a:lnTo>
                    <a:lnTo>
                      <a:pt x="557" y="1523"/>
                    </a:lnTo>
                    <a:lnTo>
                      <a:pt x="564" y="1517"/>
                    </a:lnTo>
                    <a:lnTo>
                      <a:pt x="572" y="1512"/>
                    </a:lnTo>
                    <a:lnTo>
                      <a:pt x="579" y="1507"/>
                    </a:lnTo>
                    <a:lnTo>
                      <a:pt x="595" y="1518"/>
                    </a:lnTo>
                    <a:lnTo>
                      <a:pt x="613" y="1520"/>
                    </a:lnTo>
                    <a:lnTo>
                      <a:pt x="633" y="1515"/>
                    </a:lnTo>
                    <a:lnTo>
                      <a:pt x="652" y="1505"/>
                    </a:lnTo>
                    <a:lnTo>
                      <a:pt x="672" y="1494"/>
                    </a:lnTo>
                    <a:lnTo>
                      <a:pt x="691" y="1481"/>
                    </a:lnTo>
                    <a:lnTo>
                      <a:pt x="709" y="1469"/>
                    </a:lnTo>
                    <a:lnTo>
                      <a:pt x="727" y="1461"/>
                    </a:lnTo>
                    <a:lnTo>
                      <a:pt x="752" y="1455"/>
                    </a:lnTo>
                    <a:lnTo>
                      <a:pt x="776" y="1450"/>
                    </a:lnTo>
                    <a:lnTo>
                      <a:pt x="801" y="1445"/>
                    </a:lnTo>
                    <a:lnTo>
                      <a:pt x="825" y="1442"/>
                    </a:lnTo>
                    <a:lnTo>
                      <a:pt x="851" y="1439"/>
                    </a:lnTo>
                    <a:lnTo>
                      <a:pt x="876" y="1435"/>
                    </a:lnTo>
                    <a:lnTo>
                      <a:pt x="900" y="1432"/>
                    </a:lnTo>
                    <a:lnTo>
                      <a:pt x="927" y="1429"/>
                    </a:lnTo>
                    <a:lnTo>
                      <a:pt x="949" y="1424"/>
                    </a:lnTo>
                    <a:lnTo>
                      <a:pt x="974" y="1417"/>
                    </a:lnTo>
                    <a:lnTo>
                      <a:pt x="997" y="1411"/>
                    </a:lnTo>
                    <a:lnTo>
                      <a:pt x="1020" y="1401"/>
                    </a:lnTo>
                    <a:lnTo>
                      <a:pt x="1041" y="1391"/>
                    </a:lnTo>
                    <a:lnTo>
                      <a:pt x="1062" y="1377"/>
                    </a:lnTo>
                    <a:lnTo>
                      <a:pt x="1082" y="1362"/>
                    </a:lnTo>
                    <a:lnTo>
                      <a:pt x="1100" y="1342"/>
                    </a:lnTo>
                    <a:lnTo>
                      <a:pt x="1142" y="1277"/>
                    </a:lnTo>
                    <a:lnTo>
                      <a:pt x="1162" y="1210"/>
                    </a:lnTo>
                    <a:lnTo>
                      <a:pt x="1163" y="1143"/>
                    </a:lnTo>
                    <a:lnTo>
                      <a:pt x="1152" y="1078"/>
                    </a:lnTo>
                    <a:lnTo>
                      <a:pt x="1132" y="1009"/>
                    </a:lnTo>
                    <a:lnTo>
                      <a:pt x="1110" y="943"/>
                    </a:lnTo>
                    <a:lnTo>
                      <a:pt x="1090" y="874"/>
                    </a:lnTo>
                    <a:lnTo>
                      <a:pt x="1077" y="804"/>
                    </a:lnTo>
                    <a:close/>
                  </a:path>
                </a:pathLst>
              </a:custGeom>
              <a:solidFill>
                <a:schemeClr val="hlink"/>
              </a:solidFill>
              <a:ln w="9525">
                <a:solidFill>
                  <a:schemeClr val="bg1"/>
                </a:solidFill>
                <a:round/>
                <a:headEnd/>
                <a:tailEnd/>
              </a:ln>
            </p:spPr>
            <p:txBody>
              <a:bodyPr/>
              <a:lstStyle/>
              <a:p>
                <a:endParaRPr lang="en-US"/>
              </a:p>
            </p:txBody>
          </p:sp>
          <p:sp>
            <p:nvSpPr>
              <p:cNvPr id="413" name="Freeform 16"/>
              <p:cNvSpPr>
                <a:spLocks/>
              </p:cNvSpPr>
              <p:nvPr/>
            </p:nvSpPr>
            <p:spPr bwMode="auto">
              <a:xfrm>
                <a:off x="3332" y="2706"/>
                <a:ext cx="43" cy="49"/>
              </a:xfrm>
              <a:custGeom>
                <a:avLst/>
                <a:gdLst>
                  <a:gd name="T0" fmla="*/ 1 w 154"/>
                  <a:gd name="T1" fmla="*/ 1 h 173"/>
                  <a:gd name="T2" fmla="*/ 1 w 154"/>
                  <a:gd name="T3" fmla="*/ 1 h 173"/>
                  <a:gd name="T4" fmla="*/ 1 w 154"/>
                  <a:gd name="T5" fmla="*/ 1 h 173"/>
                  <a:gd name="T6" fmla="*/ 1 w 154"/>
                  <a:gd name="T7" fmla="*/ 1 h 173"/>
                  <a:gd name="T8" fmla="*/ 1 w 154"/>
                  <a:gd name="T9" fmla="*/ 1 h 173"/>
                  <a:gd name="T10" fmla="*/ 1 w 154"/>
                  <a:gd name="T11" fmla="*/ 1 h 173"/>
                  <a:gd name="T12" fmla="*/ 1 w 154"/>
                  <a:gd name="T13" fmla="*/ 1 h 173"/>
                  <a:gd name="T14" fmla="*/ 1 w 154"/>
                  <a:gd name="T15" fmla="*/ 1 h 173"/>
                  <a:gd name="T16" fmla="*/ 1 w 154"/>
                  <a:gd name="T17" fmla="*/ 0 h 173"/>
                  <a:gd name="T18" fmla="*/ 1 w 154"/>
                  <a:gd name="T19" fmla="*/ 0 h 173"/>
                  <a:gd name="T20" fmla="*/ 0 w 154"/>
                  <a:gd name="T21" fmla="*/ 0 h 173"/>
                  <a:gd name="T22" fmla="*/ 0 w 154"/>
                  <a:gd name="T23" fmla="*/ 0 h 173"/>
                  <a:gd name="T24" fmla="*/ 0 w 154"/>
                  <a:gd name="T25" fmla="*/ 0 h 173"/>
                  <a:gd name="T26" fmla="*/ 0 w 154"/>
                  <a:gd name="T27" fmla="*/ 0 h 173"/>
                  <a:gd name="T28" fmla="*/ 0 w 154"/>
                  <a:gd name="T29" fmla="*/ 0 h 173"/>
                  <a:gd name="T30" fmla="*/ 0 w 154"/>
                  <a:gd name="T31" fmla="*/ 0 h 173"/>
                  <a:gd name="T32" fmla="*/ 0 w 154"/>
                  <a:gd name="T33" fmla="*/ 0 h 173"/>
                  <a:gd name="T34" fmla="*/ 0 w 154"/>
                  <a:gd name="T35" fmla="*/ 0 h 173"/>
                  <a:gd name="T36" fmla="*/ 0 w 154"/>
                  <a:gd name="T37" fmla="*/ 0 h 173"/>
                  <a:gd name="T38" fmla="*/ 0 w 154"/>
                  <a:gd name="T39" fmla="*/ 1 h 173"/>
                  <a:gd name="T40" fmla="*/ 0 w 154"/>
                  <a:gd name="T41" fmla="*/ 1 h 173"/>
                  <a:gd name="T42" fmla="*/ 0 w 154"/>
                  <a:gd name="T43" fmla="*/ 1 h 173"/>
                  <a:gd name="T44" fmla="*/ 1 w 154"/>
                  <a:gd name="T45" fmla="*/ 1 h 173"/>
                  <a:gd name="T46" fmla="*/ 1 w 154"/>
                  <a:gd name="T47" fmla="*/ 1 h 173"/>
                  <a:gd name="T48" fmla="*/ 1 w 154"/>
                  <a:gd name="T49" fmla="*/ 1 h 173"/>
                  <a:gd name="T50" fmla="*/ 1 w 154"/>
                  <a:gd name="T51" fmla="*/ 1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4"/>
                  <a:gd name="T79" fmla="*/ 0 h 173"/>
                  <a:gd name="T80" fmla="*/ 154 w 154"/>
                  <a:gd name="T81" fmla="*/ 173 h 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4" h="173">
                    <a:moveTo>
                      <a:pt x="154" y="131"/>
                    </a:moveTo>
                    <a:lnTo>
                      <a:pt x="149" y="116"/>
                    </a:lnTo>
                    <a:lnTo>
                      <a:pt x="144" y="105"/>
                    </a:lnTo>
                    <a:lnTo>
                      <a:pt x="138" y="95"/>
                    </a:lnTo>
                    <a:lnTo>
                      <a:pt x="128" y="87"/>
                    </a:lnTo>
                    <a:lnTo>
                      <a:pt x="118" y="80"/>
                    </a:lnTo>
                    <a:lnTo>
                      <a:pt x="108" y="74"/>
                    </a:lnTo>
                    <a:lnTo>
                      <a:pt x="95" y="69"/>
                    </a:lnTo>
                    <a:lnTo>
                      <a:pt x="82" y="62"/>
                    </a:lnTo>
                    <a:lnTo>
                      <a:pt x="71" y="57"/>
                    </a:lnTo>
                    <a:lnTo>
                      <a:pt x="59" y="53"/>
                    </a:lnTo>
                    <a:lnTo>
                      <a:pt x="48" y="48"/>
                    </a:lnTo>
                    <a:lnTo>
                      <a:pt x="38" y="41"/>
                    </a:lnTo>
                    <a:lnTo>
                      <a:pt x="30" y="35"/>
                    </a:lnTo>
                    <a:lnTo>
                      <a:pt x="22" y="26"/>
                    </a:lnTo>
                    <a:lnTo>
                      <a:pt x="17" y="15"/>
                    </a:lnTo>
                    <a:lnTo>
                      <a:pt x="12" y="0"/>
                    </a:lnTo>
                    <a:lnTo>
                      <a:pt x="0" y="36"/>
                    </a:lnTo>
                    <a:lnTo>
                      <a:pt x="4" y="66"/>
                    </a:lnTo>
                    <a:lnTo>
                      <a:pt x="18" y="88"/>
                    </a:lnTo>
                    <a:lnTo>
                      <a:pt x="41" y="106"/>
                    </a:lnTo>
                    <a:lnTo>
                      <a:pt x="69" y="123"/>
                    </a:lnTo>
                    <a:lnTo>
                      <a:pt x="98" y="139"/>
                    </a:lnTo>
                    <a:lnTo>
                      <a:pt x="128" y="155"/>
                    </a:lnTo>
                    <a:lnTo>
                      <a:pt x="151" y="173"/>
                    </a:lnTo>
                    <a:lnTo>
                      <a:pt x="154" y="131"/>
                    </a:lnTo>
                    <a:close/>
                  </a:path>
                </a:pathLst>
              </a:custGeom>
              <a:solidFill>
                <a:schemeClr val="hlink"/>
              </a:solidFill>
              <a:ln w="9525">
                <a:solidFill>
                  <a:schemeClr val="bg1"/>
                </a:solidFill>
                <a:round/>
                <a:headEnd/>
                <a:tailEnd/>
              </a:ln>
            </p:spPr>
            <p:txBody>
              <a:bodyPr/>
              <a:lstStyle/>
              <a:p>
                <a:endParaRPr lang="en-US"/>
              </a:p>
            </p:txBody>
          </p:sp>
        </p:grpSp>
      </p:grpSp>
      <p:grpSp>
        <p:nvGrpSpPr>
          <p:cNvPr id="416" name="Group 17"/>
          <p:cNvGrpSpPr>
            <a:grpSpLocks/>
          </p:cNvGrpSpPr>
          <p:nvPr/>
        </p:nvGrpSpPr>
        <p:grpSpPr bwMode="auto">
          <a:xfrm>
            <a:off x="1308100" y="5641975"/>
            <a:ext cx="1201738" cy="822325"/>
            <a:chOff x="1808" y="2634"/>
            <a:chExt cx="1186" cy="813"/>
          </a:xfrm>
        </p:grpSpPr>
        <p:grpSp>
          <p:nvGrpSpPr>
            <p:cNvPr id="417" name="Group 18"/>
            <p:cNvGrpSpPr>
              <a:grpSpLocks/>
            </p:cNvGrpSpPr>
            <p:nvPr/>
          </p:nvGrpSpPr>
          <p:grpSpPr bwMode="auto">
            <a:xfrm>
              <a:off x="1808" y="2634"/>
              <a:ext cx="1186" cy="813"/>
              <a:chOff x="1732" y="3507"/>
              <a:chExt cx="1186" cy="813"/>
            </a:xfrm>
          </p:grpSpPr>
          <p:sp>
            <p:nvSpPr>
              <p:cNvPr id="424" name="AutoShape 19"/>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425" name="AutoShape 20"/>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418" name="Group 21"/>
            <p:cNvGrpSpPr>
              <a:grpSpLocks/>
            </p:cNvGrpSpPr>
            <p:nvPr/>
          </p:nvGrpSpPr>
          <p:grpSpPr bwMode="auto">
            <a:xfrm>
              <a:off x="2083" y="2655"/>
              <a:ext cx="617" cy="784"/>
              <a:chOff x="2900" y="2726"/>
              <a:chExt cx="505" cy="642"/>
            </a:xfrm>
          </p:grpSpPr>
          <p:sp>
            <p:nvSpPr>
              <p:cNvPr id="419" name="Oval 22"/>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420" name="Freeform 23"/>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421" name="Freeform 24"/>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422" name="Freeform 25"/>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423" name="Line 26"/>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426" name="Group 27"/>
          <p:cNvGrpSpPr>
            <a:grpSpLocks/>
          </p:cNvGrpSpPr>
          <p:nvPr/>
        </p:nvGrpSpPr>
        <p:grpSpPr bwMode="auto">
          <a:xfrm>
            <a:off x="1298575" y="3876675"/>
            <a:ext cx="1216025" cy="833438"/>
            <a:chOff x="463" y="1743"/>
            <a:chExt cx="1186" cy="813"/>
          </a:xfrm>
        </p:grpSpPr>
        <p:sp>
          <p:nvSpPr>
            <p:cNvPr id="427" name="Freeform 28"/>
            <p:cNvSpPr>
              <a:spLocks/>
            </p:cNvSpPr>
            <p:nvPr/>
          </p:nvSpPr>
          <p:spPr bwMode="auto">
            <a:xfrm>
              <a:off x="1338" y="2248"/>
              <a:ext cx="137" cy="216"/>
            </a:xfrm>
            <a:custGeom>
              <a:avLst/>
              <a:gdLst>
                <a:gd name="T0" fmla="*/ 1 w 530"/>
                <a:gd name="T1" fmla="*/ 4 h 849"/>
                <a:gd name="T2" fmla="*/ 1 w 530"/>
                <a:gd name="T3" fmla="*/ 4 h 849"/>
                <a:gd name="T4" fmla="*/ 1 w 530"/>
                <a:gd name="T5" fmla="*/ 3 h 849"/>
                <a:gd name="T6" fmla="*/ 0 w 530"/>
                <a:gd name="T7" fmla="*/ 3 h 849"/>
                <a:gd name="T8" fmla="*/ 0 w 530"/>
                <a:gd name="T9" fmla="*/ 3 h 849"/>
                <a:gd name="T10" fmla="*/ 0 w 530"/>
                <a:gd name="T11" fmla="*/ 2 h 849"/>
                <a:gd name="T12" fmla="*/ 0 w 530"/>
                <a:gd name="T13" fmla="*/ 2 h 849"/>
                <a:gd name="T14" fmla="*/ 0 w 530"/>
                <a:gd name="T15" fmla="*/ 1 h 849"/>
                <a:gd name="T16" fmla="*/ 0 w 530"/>
                <a:gd name="T17" fmla="*/ 1 h 849"/>
                <a:gd name="T18" fmla="*/ 1 w 530"/>
                <a:gd name="T19" fmla="*/ 1 h 849"/>
                <a:gd name="T20" fmla="*/ 1 w 530"/>
                <a:gd name="T21" fmla="*/ 0 h 849"/>
                <a:gd name="T22" fmla="*/ 1 w 530"/>
                <a:gd name="T23" fmla="*/ 0 h 849"/>
                <a:gd name="T24" fmla="*/ 2 w 530"/>
                <a:gd name="T25" fmla="*/ 0 h 849"/>
                <a:gd name="T26" fmla="*/ 2 w 530"/>
                <a:gd name="T27" fmla="*/ 0 h 849"/>
                <a:gd name="T28" fmla="*/ 2 w 530"/>
                <a:gd name="T29" fmla="*/ 1 h 849"/>
                <a:gd name="T30" fmla="*/ 2 w 530"/>
                <a:gd name="T31" fmla="*/ 1 h 849"/>
                <a:gd name="T32" fmla="*/ 2 w 530"/>
                <a:gd name="T33" fmla="*/ 2 h 849"/>
                <a:gd name="T34" fmla="*/ 2 w 530"/>
                <a:gd name="T35" fmla="*/ 2 h 849"/>
                <a:gd name="T36" fmla="*/ 2 w 530"/>
                <a:gd name="T37" fmla="*/ 3 h 849"/>
                <a:gd name="T38" fmla="*/ 2 w 530"/>
                <a:gd name="T39" fmla="*/ 3 h 849"/>
                <a:gd name="T40" fmla="*/ 2 w 530"/>
                <a:gd name="T41" fmla="*/ 3 h 849"/>
                <a:gd name="T42" fmla="*/ 1 w 530"/>
                <a:gd name="T43" fmla="*/ 4 h 849"/>
                <a:gd name="T44" fmla="*/ 1 w 530"/>
                <a:gd name="T45" fmla="*/ 4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8" name="Freeform 29"/>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9" name="AutoShape 30"/>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430" name="AutoShape 31"/>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431" name="Freeform 32"/>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432" name="Freeform 33"/>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433" name="Freeform 34"/>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434" name="Freeform 35"/>
            <p:cNvSpPr>
              <a:spLocks/>
            </p:cNvSpPr>
            <p:nvPr/>
          </p:nvSpPr>
          <p:spPr bwMode="auto">
            <a:xfrm>
              <a:off x="1142" y="1990"/>
              <a:ext cx="71" cy="99"/>
            </a:xfrm>
            <a:custGeom>
              <a:avLst/>
              <a:gdLst>
                <a:gd name="T0" fmla="*/ 0 w 276"/>
                <a:gd name="T1" fmla="*/ 1 h 388"/>
                <a:gd name="T2" fmla="*/ 0 w 276"/>
                <a:gd name="T3" fmla="*/ 1 h 388"/>
                <a:gd name="T4" fmla="*/ 0 w 276"/>
                <a:gd name="T5" fmla="*/ 1 h 388"/>
                <a:gd name="T6" fmla="*/ 0 w 276"/>
                <a:gd name="T7" fmla="*/ 1 h 388"/>
                <a:gd name="T8" fmla="*/ 0 w 276"/>
                <a:gd name="T9" fmla="*/ 1 h 388"/>
                <a:gd name="T10" fmla="*/ 0 w 276"/>
                <a:gd name="T11" fmla="*/ 1 h 388"/>
                <a:gd name="T12" fmla="*/ 0 w 276"/>
                <a:gd name="T13" fmla="*/ 0 h 388"/>
                <a:gd name="T14" fmla="*/ 0 w 276"/>
                <a:gd name="T15" fmla="*/ 0 h 388"/>
                <a:gd name="T16" fmla="*/ 1 w 276"/>
                <a:gd name="T17" fmla="*/ 0 h 388"/>
                <a:gd name="T18" fmla="*/ 1 w 276"/>
                <a:gd name="T19" fmla="*/ 0 h 388"/>
                <a:gd name="T20" fmla="*/ 1 w 276"/>
                <a:gd name="T21" fmla="*/ 0 h 388"/>
                <a:gd name="T22" fmla="*/ 1 w 276"/>
                <a:gd name="T23" fmla="*/ 0 h 388"/>
                <a:gd name="T24" fmla="*/ 1 w 276"/>
                <a:gd name="T25" fmla="*/ 0 h 388"/>
                <a:gd name="T26" fmla="*/ 1 w 276"/>
                <a:gd name="T27" fmla="*/ 0 h 388"/>
                <a:gd name="T28" fmla="*/ 1 w 276"/>
                <a:gd name="T29" fmla="*/ 0 h 388"/>
                <a:gd name="T30" fmla="*/ 1 w 276"/>
                <a:gd name="T31" fmla="*/ 1 h 388"/>
                <a:gd name="T32" fmla="*/ 1 w 276"/>
                <a:gd name="T33" fmla="*/ 1 h 388"/>
                <a:gd name="T34" fmla="*/ 1 w 276"/>
                <a:gd name="T35" fmla="*/ 1 h 388"/>
                <a:gd name="T36" fmla="*/ 1 w 276"/>
                <a:gd name="T37" fmla="*/ 1 h 388"/>
                <a:gd name="T38" fmla="*/ 1 w 276"/>
                <a:gd name="T39" fmla="*/ 1 h 388"/>
                <a:gd name="T40" fmla="*/ 1 w 276"/>
                <a:gd name="T41" fmla="*/ 2 h 388"/>
                <a:gd name="T42" fmla="*/ 1 w 276"/>
                <a:gd name="T43" fmla="*/ 2 h 388"/>
                <a:gd name="T44" fmla="*/ 1 w 276"/>
                <a:gd name="T45" fmla="*/ 2 h 388"/>
                <a:gd name="T46" fmla="*/ 1 w 276"/>
                <a:gd name="T47" fmla="*/ 2 h 388"/>
                <a:gd name="T48" fmla="*/ 0 w 276"/>
                <a:gd name="T49" fmla="*/ 2 h 388"/>
                <a:gd name="T50" fmla="*/ 0 w 276"/>
                <a:gd name="T51" fmla="*/ 2 h 388"/>
                <a:gd name="T52" fmla="*/ 0 w 276"/>
                <a:gd name="T53" fmla="*/ 2 h 388"/>
                <a:gd name="T54" fmla="*/ 0 w 276"/>
                <a:gd name="T55" fmla="*/ 1 h 388"/>
                <a:gd name="T56" fmla="*/ 0 w 276"/>
                <a:gd name="T57" fmla="*/ 2 h 388"/>
                <a:gd name="T58" fmla="*/ 1 w 276"/>
                <a:gd name="T59" fmla="*/ 2 h 388"/>
                <a:gd name="T60" fmla="*/ 1 w 276"/>
                <a:gd name="T61" fmla="*/ 2 h 388"/>
                <a:gd name="T62" fmla="*/ 1 w 276"/>
                <a:gd name="T63" fmla="*/ 1 h 388"/>
                <a:gd name="T64" fmla="*/ 1 w 276"/>
                <a:gd name="T65" fmla="*/ 1 h 388"/>
                <a:gd name="T66" fmla="*/ 1 w 276"/>
                <a:gd name="T67" fmla="*/ 1 h 388"/>
                <a:gd name="T68" fmla="*/ 1 w 276"/>
                <a:gd name="T69" fmla="*/ 1 h 388"/>
                <a:gd name="T70" fmla="*/ 1 w 276"/>
                <a:gd name="T71" fmla="*/ 1 h 388"/>
                <a:gd name="T72" fmla="*/ 1 w 276"/>
                <a:gd name="T73" fmla="*/ 1 h 388"/>
                <a:gd name="T74" fmla="*/ 1 w 276"/>
                <a:gd name="T75" fmla="*/ 1 h 388"/>
                <a:gd name="T76" fmla="*/ 1 w 276"/>
                <a:gd name="T77" fmla="*/ 1 h 388"/>
                <a:gd name="T78" fmla="*/ 1 w 276"/>
                <a:gd name="T79" fmla="*/ 1 h 388"/>
                <a:gd name="T80" fmla="*/ 1 w 276"/>
                <a:gd name="T81" fmla="*/ 0 h 388"/>
                <a:gd name="T82" fmla="*/ 1 w 276"/>
                <a:gd name="T83" fmla="*/ 0 h 388"/>
                <a:gd name="T84" fmla="*/ 1 w 276"/>
                <a:gd name="T85" fmla="*/ 0 h 388"/>
                <a:gd name="T86" fmla="*/ 1 w 276"/>
                <a:gd name="T87" fmla="*/ 0 h 388"/>
                <a:gd name="T88" fmla="*/ 1 w 276"/>
                <a:gd name="T89" fmla="*/ 0 h 388"/>
                <a:gd name="T90" fmla="*/ 1 w 276"/>
                <a:gd name="T91" fmla="*/ 0 h 388"/>
                <a:gd name="T92" fmla="*/ 0 w 276"/>
                <a:gd name="T93" fmla="*/ 1 h 388"/>
                <a:gd name="T94" fmla="*/ 0 w 276"/>
                <a:gd name="T95" fmla="*/ 1 h 388"/>
                <a:gd name="T96" fmla="*/ 0 w 276"/>
                <a:gd name="T97" fmla="*/ 1 h 388"/>
                <a:gd name="T98" fmla="*/ 0 w 276"/>
                <a:gd name="T99" fmla="*/ 1 h 388"/>
                <a:gd name="T100" fmla="*/ 0 w 276"/>
                <a:gd name="T101" fmla="*/ 1 h 388"/>
                <a:gd name="T102" fmla="*/ 0 w 276"/>
                <a:gd name="T103" fmla="*/ 1 h 388"/>
                <a:gd name="T104" fmla="*/ 0 w 276"/>
                <a:gd name="T105" fmla="*/ 1 h 388"/>
                <a:gd name="T106" fmla="*/ 0 w 276"/>
                <a:gd name="T107" fmla="*/ 1 h 388"/>
                <a:gd name="T108" fmla="*/ 0 w 276"/>
                <a:gd name="T109" fmla="*/ 1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5" name="Freeform 36"/>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6" name="Freeform 37"/>
            <p:cNvSpPr>
              <a:spLocks/>
            </p:cNvSpPr>
            <p:nvPr/>
          </p:nvSpPr>
          <p:spPr bwMode="auto">
            <a:xfrm>
              <a:off x="1153" y="2018"/>
              <a:ext cx="51" cy="36"/>
            </a:xfrm>
            <a:custGeom>
              <a:avLst/>
              <a:gdLst>
                <a:gd name="T0" fmla="*/ 1 w 202"/>
                <a:gd name="T1" fmla="*/ 0 h 141"/>
                <a:gd name="T2" fmla="*/ 0 w 202"/>
                <a:gd name="T3" fmla="*/ 0 h 141"/>
                <a:gd name="T4" fmla="*/ 0 w 202"/>
                <a:gd name="T5" fmla="*/ 0 h 141"/>
                <a:gd name="T6" fmla="*/ 0 w 202"/>
                <a:gd name="T7" fmla="*/ 1 h 141"/>
                <a:gd name="T8" fmla="*/ 1 w 202"/>
                <a:gd name="T9" fmla="*/ 1 h 141"/>
                <a:gd name="T10" fmla="*/ 1 w 202"/>
                <a:gd name="T11" fmla="*/ 0 h 141"/>
                <a:gd name="T12" fmla="*/ 1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7" name="Freeform 38"/>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38" name="Freeform 39"/>
            <p:cNvSpPr>
              <a:spLocks/>
            </p:cNvSpPr>
            <p:nvPr/>
          </p:nvSpPr>
          <p:spPr bwMode="auto">
            <a:xfrm rot="1661969">
              <a:off x="1352" y="1764"/>
              <a:ext cx="205" cy="160"/>
            </a:xfrm>
            <a:custGeom>
              <a:avLst/>
              <a:gdLst>
                <a:gd name="T0" fmla="*/ 2 w 530"/>
                <a:gd name="T1" fmla="*/ 9 h 342"/>
                <a:gd name="T2" fmla="*/ 1 w 530"/>
                <a:gd name="T3" fmla="*/ 9 h 342"/>
                <a:gd name="T4" fmla="*/ 1 w 530"/>
                <a:gd name="T5" fmla="*/ 10 h 342"/>
                <a:gd name="T6" fmla="*/ 0 w 530"/>
                <a:gd name="T7" fmla="*/ 11 h 342"/>
                <a:gd name="T8" fmla="*/ 0 w 530"/>
                <a:gd name="T9" fmla="*/ 12 h 342"/>
                <a:gd name="T10" fmla="*/ 0 w 530"/>
                <a:gd name="T11" fmla="*/ 14 h 342"/>
                <a:gd name="T12" fmla="*/ 1 w 530"/>
                <a:gd name="T13" fmla="*/ 15 h 342"/>
                <a:gd name="T14" fmla="*/ 1 w 530"/>
                <a:gd name="T15" fmla="*/ 16 h 342"/>
                <a:gd name="T16" fmla="*/ 2 w 530"/>
                <a:gd name="T17" fmla="*/ 16 h 342"/>
                <a:gd name="T18" fmla="*/ 2 w 530"/>
                <a:gd name="T19" fmla="*/ 16 h 342"/>
                <a:gd name="T20" fmla="*/ 3 w 530"/>
                <a:gd name="T21" fmla="*/ 16 h 342"/>
                <a:gd name="T22" fmla="*/ 3 w 530"/>
                <a:gd name="T23" fmla="*/ 16 h 342"/>
                <a:gd name="T24" fmla="*/ 4 w 530"/>
                <a:gd name="T25" fmla="*/ 15 h 342"/>
                <a:gd name="T26" fmla="*/ 5 w 530"/>
                <a:gd name="T27" fmla="*/ 14 h 342"/>
                <a:gd name="T28" fmla="*/ 5 w 530"/>
                <a:gd name="T29" fmla="*/ 13 h 342"/>
                <a:gd name="T30" fmla="*/ 6 w 530"/>
                <a:gd name="T31" fmla="*/ 12 h 342"/>
                <a:gd name="T32" fmla="*/ 6 w 530"/>
                <a:gd name="T33" fmla="*/ 13 h 342"/>
                <a:gd name="T34" fmla="*/ 7 w 530"/>
                <a:gd name="T35" fmla="*/ 14 h 342"/>
                <a:gd name="T36" fmla="*/ 7 w 530"/>
                <a:gd name="T37" fmla="*/ 14 h 342"/>
                <a:gd name="T38" fmla="*/ 8 w 530"/>
                <a:gd name="T39" fmla="*/ 14 h 342"/>
                <a:gd name="T40" fmla="*/ 9 w 530"/>
                <a:gd name="T41" fmla="*/ 13 h 342"/>
                <a:gd name="T42" fmla="*/ 9 w 530"/>
                <a:gd name="T43" fmla="*/ 11 h 342"/>
                <a:gd name="T44" fmla="*/ 9 w 530"/>
                <a:gd name="T45" fmla="*/ 10 h 342"/>
                <a:gd name="T46" fmla="*/ 9 w 530"/>
                <a:gd name="T47" fmla="*/ 10 h 342"/>
                <a:gd name="T48" fmla="*/ 9 w 530"/>
                <a:gd name="T49" fmla="*/ 10 h 342"/>
                <a:gd name="T50" fmla="*/ 10 w 530"/>
                <a:gd name="T51" fmla="*/ 10 h 342"/>
                <a:gd name="T52" fmla="*/ 10 w 530"/>
                <a:gd name="T53" fmla="*/ 10 h 342"/>
                <a:gd name="T54" fmla="*/ 11 w 530"/>
                <a:gd name="T55" fmla="*/ 10 h 342"/>
                <a:gd name="T56" fmla="*/ 12 w 530"/>
                <a:gd name="T57" fmla="*/ 9 h 342"/>
                <a:gd name="T58" fmla="*/ 12 w 530"/>
                <a:gd name="T59" fmla="*/ 7 h 342"/>
                <a:gd name="T60" fmla="*/ 12 w 530"/>
                <a:gd name="T61" fmla="*/ 6 h 342"/>
                <a:gd name="T62" fmla="*/ 12 w 530"/>
                <a:gd name="T63" fmla="*/ 4 h 342"/>
                <a:gd name="T64" fmla="*/ 12 w 530"/>
                <a:gd name="T65" fmla="*/ 2 h 342"/>
                <a:gd name="T66" fmla="*/ 11 w 530"/>
                <a:gd name="T67" fmla="*/ 1 h 342"/>
                <a:gd name="T68" fmla="*/ 10 w 530"/>
                <a:gd name="T69" fmla="*/ 0 h 342"/>
                <a:gd name="T70" fmla="*/ 10 w 530"/>
                <a:gd name="T71" fmla="*/ 0 h 342"/>
                <a:gd name="T72" fmla="*/ 9 w 530"/>
                <a:gd name="T73" fmla="*/ 1 h 342"/>
                <a:gd name="T74" fmla="*/ 9 w 530"/>
                <a:gd name="T75" fmla="*/ 2 h 342"/>
                <a:gd name="T76" fmla="*/ 8 w 530"/>
                <a:gd name="T77" fmla="*/ 2 h 342"/>
                <a:gd name="T78" fmla="*/ 8 w 530"/>
                <a:gd name="T79" fmla="*/ 1 h 342"/>
                <a:gd name="T80" fmla="*/ 7 w 530"/>
                <a:gd name="T81" fmla="*/ 1 h 342"/>
                <a:gd name="T82" fmla="*/ 7 w 530"/>
                <a:gd name="T83" fmla="*/ 1 h 342"/>
                <a:gd name="T84" fmla="*/ 6 w 530"/>
                <a:gd name="T85" fmla="*/ 1 h 342"/>
                <a:gd name="T86" fmla="*/ 5 w 530"/>
                <a:gd name="T87" fmla="*/ 2 h 342"/>
                <a:gd name="T88" fmla="*/ 5 w 530"/>
                <a:gd name="T89" fmla="*/ 3 h 342"/>
                <a:gd name="T90" fmla="*/ 5 w 530"/>
                <a:gd name="T91" fmla="*/ 4 h 342"/>
                <a:gd name="T92" fmla="*/ 5 w 530"/>
                <a:gd name="T93" fmla="*/ 6 h 342"/>
                <a:gd name="T94" fmla="*/ 4 w 530"/>
                <a:gd name="T95" fmla="*/ 7 h 342"/>
                <a:gd name="T96" fmla="*/ 3 w 530"/>
                <a:gd name="T97" fmla="*/ 7 h 342"/>
                <a:gd name="T98" fmla="*/ 3 w 530"/>
                <a:gd name="T99" fmla="*/ 8 h 342"/>
                <a:gd name="T100" fmla="*/ 2 w 530"/>
                <a:gd name="T101" fmla="*/ 9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439" name="Line 40"/>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40" name="Line 41"/>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41" name="Oval 42"/>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442" name="Freeform 43"/>
            <p:cNvSpPr>
              <a:spLocks/>
            </p:cNvSpPr>
            <p:nvPr/>
          </p:nvSpPr>
          <p:spPr bwMode="auto">
            <a:xfrm>
              <a:off x="611" y="2261"/>
              <a:ext cx="197" cy="198"/>
            </a:xfrm>
            <a:custGeom>
              <a:avLst/>
              <a:gdLst>
                <a:gd name="T0" fmla="*/ 1 w 770"/>
                <a:gd name="T1" fmla="*/ 3 h 778"/>
                <a:gd name="T2" fmla="*/ 1 w 770"/>
                <a:gd name="T3" fmla="*/ 3 h 778"/>
                <a:gd name="T4" fmla="*/ 0 w 770"/>
                <a:gd name="T5" fmla="*/ 3 h 778"/>
                <a:gd name="T6" fmla="*/ 0 w 770"/>
                <a:gd name="T7" fmla="*/ 2 h 778"/>
                <a:gd name="T8" fmla="*/ 0 w 770"/>
                <a:gd name="T9" fmla="*/ 2 h 778"/>
                <a:gd name="T10" fmla="*/ 0 w 770"/>
                <a:gd name="T11" fmla="*/ 2 h 778"/>
                <a:gd name="T12" fmla="*/ 0 w 770"/>
                <a:gd name="T13" fmla="*/ 1 h 778"/>
                <a:gd name="T14" fmla="*/ 0 w 770"/>
                <a:gd name="T15" fmla="*/ 1 h 778"/>
                <a:gd name="T16" fmla="*/ 1 w 770"/>
                <a:gd name="T17" fmla="*/ 1 h 778"/>
                <a:gd name="T18" fmla="*/ 1 w 770"/>
                <a:gd name="T19" fmla="*/ 0 h 778"/>
                <a:gd name="T20" fmla="*/ 1 w 770"/>
                <a:gd name="T21" fmla="*/ 0 h 778"/>
                <a:gd name="T22" fmla="*/ 2 w 770"/>
                <a:gd name="T23" fmla="*/ 0 h 778"/>
                <a:gd name="T24" fmla="*/ 2 w 770"/>
                <a:gd name="T25" fmla="*/ 0 h 778"/>
                <a:gd name="T26" fmla="*/ 2 w 770"/>
                <a:gd name="T27" fmla="*/ 0 h 778"/>
                <a:gd name="T28" fmla="*/ 3 w 770"/>
                <a:gd name="T29" fmla="*/ 1 h 778"/>
                <a:gd name="T30" fmla="*/ 3 w 770"/>
                <a:gd name="T31" fmla="*/ 1 h 778"/>
                <a:gd name="T32" fmla="*/ 3 w 770"/>
                <a:gd name="T33" fmla="*/ 1 h 778"/>
                <a:gd name="T34" fmla="*/ 3 w 770"/>
                <a:gd name="T35" fmla="*/ 2 h 778"/>
                <a:gd name="T36" fmla="*/ 3 w 770"/>
                <a:gd name="T37" fmla="*/ 2 h 778"/>
                <a:gd name="T38" fmla="*/ 3 w 770"/>
                <a:gd name="T39" fmla="*/ 2 h 778"/>
                <a:gd name="T40" fmla="*/ 3 w 770"/>
                <a:gd name="T41" fmla="*/ 3 h 778"/>
                <a:gd name="T42" fmla="*/ 3 w 770"/>
                <a:gd name="T43" fmla="*/ 3 h 778"/>
                <a:gd name="T44" fmla="*/ 2 w 770"/>
                <a:gd name="T45" fmla="*/ 3 h 778"/>
                <a:gd name="T46" fmla="*/ 2 w 770"/>
                <a:gd name="T47" fmla="*/ 3 h 778"/>
                <a:gd name="T48" fmla="*/ 2 w 770"/>
                <a:gd name="T49" fmla="*/ 3 h 778"/>
                <a:gd name="T50" fmla="*/ 1 w 770"/>
                <a:gd name="T51" fmla="*/ 3 h 778"/>
                <a:gd name="T52" fmla="*/ 1 w 770"/>
                <a:gd name="T53" fmla="*/ 3 h 778"/>
                <a:gd name="T54" fmla="*/ 1 w 770"/>
                <a:gd name="T55" fmla="*/ 3 h 778"/>
                <a:gd name="T56" fmla="*/ 2 w 770"/>
                <a:gd name="T57" fmla="*/ 3 h 778"/>
                <a:gd name="T58" fmla="*/ 2 w 770"/>
                <a:gd name="T59" fmla="*/ 3 h 778"/>
                <a:gd name="T60" fmla="*/ 2 w 770"/>
                <a:gd name="T61" fmla="*/ 3 h 778"/>
                <a:gd name="T62" fmla="*/ 2 w 770"/>
                <a:gd name="T63" fmla="*/ 3 h 778"/>
                <a:gd name="T64" fmla="*/ 3 w 770"/>
                <a:gd name="T65" fmla="*/ 2 h 778"/>
                <a:gd name="T66" fmla="*/ 3 w 770"/>
                <a:gd name="T67" fmla="*/ 2 h 778"/>
                <a:gd name="T68" fmla="*/ 3 w 770"/>
                <a:gd name="T69" fmla="*/ 2 h 778"/>
                <a:gd name="T70" fmla="*/ 3 w 770"/>
                <a:gd name="T71" fmla="*/ 2 h 778"/>
                <a:gd name="T72" fmla="*/ 3 w 770"/>
                <a:gd name="T73" fmla="*/ 1 h 778"/>
                <a:gd name="T74" fmla="*/ 3 w 770"/>
                <a:gd name="T75" fmla="*/ 1 h 778"/>
                <a:gd name="T76" fmla="*/ 3 w 770"/>
                <a:gd name="T77" fmla="*/ 1 h 778"/>
                <a:gd name="T78" fmla="*/ 2 w 770"/>
                <a:gd name="T79" fmla="*/ 1 h 778"/>
                <a:gd name="T80" fmla="*/ 2 w 770"/>
                <a:gd name="T81" fmla="*/ 1 h 778"/>
                <a:gd name="T82" fmla="*/ 2 w 770"/>
                <a:gd name="T83" fmla="*/ 1 h 778"/>
                <a:gd name="T84" fmla="*/ 1 w 770"/>
                <a:gd name="T85" fmla="*/ 1 h 778"/>
                <a:gd name="T86" fmla="*/ 1 w 770"/>
                <a:gd name="T87" fmla="*/ 1 h 778"/>
                <a:gd name="T88" fmla="*/ 1 w 770"/>
                <a:gd name="T89" fmla="*/ 1 h 778"/>
                <a:gd name="T90" fmla="*/ 1 w 770"/>
                <a:gd name="T91" fmla="*/ 1 h 778"/>
                <a:gd name="T92" fmla="*/ 1 w 770"/>
                <a:gd name="T93" fmla="*/ 1 h 778"/>
                <a:gd name="T94" fmla="*/ 1 w 770"/>
                <a:gd name="T95" fmla="*/ 2 h 778"/>
                <a:gd name="T96" fmla="*/ 1 w 770"/>
                <a:gd name="T97" fmla="*/ 2 h 778"/>
                <a:gd name="T98" fmla="*/ 1 w 770"/>
                <a:gd name="T99" fmla="*/ 2 h 778"/>
                <a:gd name="T100" fmla="*/ 1 w 770"/>
                <a:gd name="T101" fmla="*/ 2 h 778"/>
                <a:gd name="T102" fmla="*/ 1 w 770"/>
                <a:gd name="T103" fmla="*/ 3 h 778"/>
                <a:gd name="T104" fmla="*/ 1 w 770"/>
                <a:gd name="T105" fmla="*/ 3 h 778"/>
                <a:gd name="T106" fmla="*/ 1 w 770"/>
                <a:gd name="T107" fmla="*/ 3 h 778"/>
                <a:gd name="T108" fmla="*/ 1 w 770"/>
                <a:gd name="T109" fmla="*/ 3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 name="Freeform 44"/>
            <p:cNvSpPr>
              <a:spLocks/>
            </p:cNvSpPr>
            <p:nvPr/>
          </p:nvSpPr>
          <p:spPr bwMode="auto">
            <a:xfrm>
              <a:off x="653" y="2425"/>
              <a:ext cx="38" cy="24"/>
            </a:xfrm>
            <a:custGeom>
              <a:avLst/>
              <a:gdLst>
                <a:gd name="T0" fmla="*/ 1 w 150"/>
                <a:gd name="T1" fmla="*/ 0 h 93"/>
                <a:gd name="T2" fmla="*/ 0 w 150"/>
                <a:gd name="T3" fmla="*/ 0 h 93"/>
                <a:gd name="T4" fmla="*/ 0 w 150"/>
                <a:gd name="T5" fmla="*/ 0 h 93"/>
                <a:gd name="T6" fmla="*/ 0 w 150"/>
                <a:gd name="T7" fmla="*/ 1 h 93"/>
                <a:gd name="T8" fmla="*/ 1 w 150"/>
                <a:gd name="T9" fmla="*/ 0 h 93"/>
                <a:gd name="T10" fmla="*/ 1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 name="Oval 45"/>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445" name="Freeform 46"/>
            <p:cNvSpPr>
              <a:spLocks/>
            </p:cNvSpPr>
            <p:nvPr/>
          </p:nvSpPr>
          <p:spPr bwMode="auto">
            <a:xfrm>
              <a:off x="1336" y="2201"/>
              <a:ext cx="156" cy="249"/>
            </a:xfrm>
            <a:custGeom>
              <a:avLst/>
              <a:gdLst>
                <a:gd name="T0" fmla="*/ 1 w 606"/>
                <a:gd name="T1" fmla="*/ 4 h 969"/>
                <a:gd name="T2" fmla="*/ 0 w 606"/>
                <a:gd name="T3" fmla="*/ 4 h 969"/>
                <a:gd name="T4" fmla="*/ 0 w 606"/>
                <a:gd name="T5" fmla="*/ 3 h 969"/>
                <a:gd name="T6" fmla="*/ 0 w 606"/>
                <a:gd name="T7" fmla="*/ 3 h 969"/>
                <a:gd name="T8" fmla="*/ 0 w 606"/>
                <a:gd name="T9" fmla="*/ 2 h 969"/>
                <a:gd name="T10" fmla="*/ 0 w 606"/>
                <a:gd name="T11" fmla="*/ 2 h 969"/>
                <a:gd name="T12" fmla="*/ 0 w 606"/>
                <a:gd name="T13" fmla="*/ 1 h 969"/>
                <a:gd name="T14" fmla="*/ 0 w 606"/>
                <a:gd name="T15" fmla="*/ 1 h 969"/>
                <a:gd name="T16" fmla="*/ 1 w 606"/>
                <a:gd name="T17" fmla="*/ 1 h 969"/>
                <a:gd name="T18" fmla="*/ 1 w 606"/>
                <a:gd name="T19" fmla="*/ 0 h 969"/>
                <a:gd name="T20" fmla="*/ 1 w 606"/>
                <a:gd name="T21" fmla="*/ 0 h 969"/>
                <a:gd name="T22" fmla="*/ 2 w 606"/>
                <a:gd name="T23" fmla="*/ 0 h 969"/>
                <a:gd name="T24" fmla="*/ 2 w 606"/>
                <a:gd name="T25" fmla="*/ 0 h 969"/>
                <a:gd name="T26" fmla="*/ 2 w 606"/>
                <a:gd name="T27" fmla="*/ 0 h 969"/>
                <a:gd name="T28" fmla="*/ 2 w 606"/>
                <a:gd name="T29" fmla="*/ 1 h 969"/>
                <a:gd name="T30" fmla="*/ 3 w 606"/>
                <a:gd name="T31" fmla="*/ 1 h 969"/>
                <a:gd name="T32" fmla="*/ 3 w 606"/>
                <a:gd name="T33" fmla="*/ 2 h 969"/>
                <a:gd name="T34" fmla="*/ 3 w 606"/>
                <a:gd name="T35" fmla="*/ 2 h 969"/>
                <a:gd name="T36" fmla="*/ 3 w 606"/>
                <a:gd name="T37" fmla="*/ 3 h 969"/>
                <a:gd name="T38" fmla="*/ 3 w 606"/>
                <a:gd name="T39" fmla="*/ 3 h 969"/>
                <a:gd name="T40" fmla="*/ 2 w 606"/>
                <a:gd name="T41" fmla="*/ 3 h 969"/>
                <a:gd name="T42" fmla="*/ 2 w 606"/>
                <a:gd name="T43" fmla="*/ 4 h 969"/>
                <a:gd name="T44" fmla="*/ 2 w 606"/>
                <a:gd name="T45" fmla="*/ 4 h 969"/>
                <a:gd name="T46" fmla="*/ 2 w 606"/>
                <a:gd name="T47" fmla="*/ 4 h 969"/>
                <a:gd name="T48" fmla="*/ 1 w 606"/>
                <a:gd name="T49" fmla="*/ 4 h 969"/>
                <a:gd name="T50" fmla="*/ 1 w 606"/>
                <a:gd name="T51" fmla="*/ 4 h 969"/>
                <a:gd name="T52" fmla="*/ 1 w 606"/>
                <a:gd name="T53" fmla="*/ 4 h 969"/>
                <a:gd name="T54" fmla="*/ 1 w 606"/>
                <a:gd name="T55" fmla="*/ 4 h 969"/>
                <a:gd name="T56" fmla="*/ 1 w 606"/>
                <a:gd name="T57" fmla="*/ 4 h 969"/>
                <a:gd name="T58" fmla="*/ 1 w 606"/>
                <a:gd name="T59" fmla="*/ 4 h 969"/>
                <a:gd name="T60" fmla="*/ 2 w 606"/>
                <a:gd name="T61" fmla="*/ 4 h 969"/>
                <a:gd name="T62" fmla="*/ 2 w 606"/>
                <a:gd name="T63" fmla="*/ 3 h 969"/>
                <a:gd name="T64" fmla="*/ 2 w 606"/>
                <a:gd name="T65" fmla="*/ 3 h 969"/>
                <a:gd name="T66" fmla="*/ 2 w 606"/>
                <a:gd name="T67" fmla="*/ 3 h 969"/>
                <a:gd name="T68" fmla="*/ 2 w 606"/>
                <a:gd name="T69" fmla="*/ 3 h 969"/>
                <a:gd name="T70" fmla="*/ 2 w 606"/>
                <a:gd name="T71" fmla="*/ 2 h 969"/>
                <a:gd name="T72" fmla="*/ 2 w 606"/>
                <a:gd name="T73" fmla="*/ 2 h 969"/>
                <a:gd name="T74" fmla="*/ 2 w 606"/>
                <a:gd name="T75" fmla="*/ 1 h 969"/>
                <a:gd name="T76" fmla="*/ 2 w 606"/>
                <a:gd name="T77" fmla="*/ 1 h 969"/>
                <a:gd name="T78" fmla="*/ 2 w 606"/>
                <a:gd name="T79" fmla="*/ 1 h 969"/>
                <a:gd name="T80" fmla="*/ 2 w 606"/>
                <a:gd name="T81" fmla="*/ 1 h 969"/>
                <a:gd name="T82" fmla="*/ 2 w 606"/>
                <a:gd name="T83" fmla="*/ 1 h 969"/>
                <a:gd name="T84" fmla="*/ 1 w 606"/>
                <a:gd name="T85" fmla="*/ 1 h 969"/>
                <a:gd name="T86" fmla="*/ 1 w 606"/>
                <a:gd name="T87" fmla="*/ 1 h 969"/>
                <a:gd name="T88" fmla="*/ 1 w 606"/>
                <a:gd name="T89" fmla="*/ 1 h 969"/>
                <a:gd name="T90" fmla="*/ 1 w 606"/>
                <a:gd name="T91" fmla="*/ 1 h 969"/>
                <a:gd name="T92" fmla="*/ 1 w 606"/>
                <a:gd name="T93" fmla="*/ 1 h 969"/>
                <a:gd name="T94" fmla="*/ 1 w 606"/>
                <a:gd name="T95" fmla="*/ 2 h 969"/>
                <a:gd name="T96" fmla="*/ 0 w 606"/>
                <a:gd name="T97" fmla="*/ 2 h 969"/>
                <a:gd name="T98" fmla="*/ 0 w 606"/>
                <a:gd name="T99" fmla="*/ 3 h 969"/>
                <a:gd name="T100" fmla="*/ 1 w 606"/>
                <a:gd name="T101" fmla="*/ 3 h 969"/>
                <a:gd name="T102" fmla="*/ 1 w 606"/>
                <a:gd name="T103" fmla="*/ 3 h 969"/>
                <a:gd name="T104" fmla="*/ 1 w 606"/>
                <a:gd name="T105" fmla="*/ 4 h 969"/>
                <a:gd name="T106" fmla="*/ 1 w 606"/>
                <a:gd name="T107" fmla="*/ 4 h 969"/>
                <a:gd name="T108" fmla="*/ 1 w 606"/>
                <a:gd name="T109" fmla="*/ 4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6" name="Freeform 47"/>
            <p:cNvSpPr>
              <a:spLocks/>
            </p:cNvSpPr>
            <p:nvPr/>
          </p:nvSpPr>
          <p:spPr bwMode="auto">
            <a:xfrm>
              <a:off x="1360" y="2402"/>
              <a:ext cx="33" cy="30"/>
            </a:xfrm>
            <a:custGeom>
              <a:avLst/>
              <a:gdLst>
                <a:gd name="T0" fmla="*/ 1 w 122"/>
                <a:gd name="T1" fmla="*/ 0 h 116"/>
                <a:gd name="T2" fmla="*/ 0 w 122"/>
                <a:gd name="T3" fmla="*/ 0 h 116"/>
                <a:gd name="T4" fmla="*/ 0 w 122"/>
                <a:gd name="T5" fmla="*/ 0 h 116"/>
                <a:gd name="T6" fmla="*/ 0 w 122"/>
                <a:gd name="T7" fmla="*/ 1 h 116"/>
                <a:gd name="T8" fmla="*/ 1 w 122"/>
                <a:gd name="T9" fmla="*/ 0 h 116"/>
                <a:gd name="T10" fmla="*/ 1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47" name="Text Box 98"/>
          <p:cNvSpPr txBox="1">
            <a:spLocks noChangeArrowheads="1"/>
          </p:cNvSpPr>
          <p:nvPr/>
        </p:nvSpPr>
        <p:spPr bwMode="auto">
          <a:xfrm>
            <a:off x="1322388"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incident</a:t>
            </a:r>
          </a:p>
        </p:txBody>
      </p:sp>
      <p:grpSp>
        <p:nvGrpSpPr>
          <p:cNvPr id="448" name="Group 447"/>
          <p:cNvGrpSpPr/>
          <p:nvPr/>
        </p:nvGrpSpPr>
        <p:grpSpPr>
          <a:xfrm>
            <a:off x="2692479" y="3833629"/>
            <a:ext cx="762000" cy="741506"/>
            <a:chOff x="4343400" y="4495800"/>
            <a:chExt cx="762000" cy="741506"/>
          </a:xfrm>
        </p:grpSpPr>
        <p:sp>
          <p:nvSpPr>
            <p:cNvPr id="449" name="Rounded Rectangle 448"/>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450" name="Straight Connector 449"/>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451" name="Picture 45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452" name="Picture 45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453" name="Group 452"/>
          <p:cNvGrpSpPr/>
          <p:nvPr/>
        </p:nvGrpSpPr>
        <p:grpSpPr>
          <a:xfrm>
            <a:off x="2874197" y="3986029"/>
            <a:ext cx="762000" cy="741506"/>
            <a:chOff x="4343400" y="4495800"/>
            <a:chExt cx="762000" cy="741506"/>
          </a:xfrm>
        </p:grpSpPr>
        <p:sp>
          <p:nvSpPr>
            <p:cNvPr id="454" name="Rounded Rectangle 453"/>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455" name="Straight Connector 454"/>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456" name="Picture 45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457" name="Picture 45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458" name="Group 457"/>
          <p:cNvGrpSpPr/>
          <p:nvPr/>
        </p:nvGrpSpPr>
        <p:grpSpPr>
          <a:xfrm>
            <a:off x="2692479" y="4756194"/>
            <a:ext cx="762000" cy="741506"/>
            <a:chOff x="4343400" y="4495800"/>
            <a:chExt cx="762000" cy="741506"/>
          </a:xfrm>
        </p:grpSpPr>
        <p:sp>
          <p:nvSpPr>
            <p:cNvPr id="459" name="Rounded Rectangle 458"/>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460" name="Straight Connector 459"/>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461" name="Picture 46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462" name="Picture 46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463" name="Group 462"/>
          <p:cNvGrpSpPr/>
          <p:nvPr/>
        </p:nvGrpSpPr>
        <p:grpSpPr>
          <a:xfrm>
            <a:off x="2859287" y="4908594"/>
            <a:ext cx="762000" cy="741506"/>
            <a:chOff x="4343400" y="4495800"/>
            <a:chExt cx="762000" cy="741506"/>
          </a:xfrm>
        </p:grpSpPr>
        <p:sp>
          <p:nvSpPr>
            <p:cNvPr id="464" name="Rounded Rectangle 463"/>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465" name="Straight Connector 464"/>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466" name="Picture 46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467" name="Picture 46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468" name="Group 467"/>
          <p:cNvGrpSpPr/>
          <p:nvPr/>
        </p:nvGrpSpPr>
        <p:grpSpPr>
          <a:xfrm>
            <a:off x="2692479" y="5669691"/>
            <a:ext cx="762000" cy="741506"/>
            <a:chOff x="4343400" y="4495800"/>
            <a:chExt cx="762000" cy="741506"/>
          </a:xfrm>
        </p:grpSpPr>
        <p:sp>
          <p:nvSpPr>
            <p:cNvPr id="469" name="Rounded Rectangle 468"/>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470" name="Straight Connector 469"/>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471" name="Picture 47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472" name="Picture 47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473" name="Group 472"/>
          <p:cNvGrpSpPr/>
          <p:nvPr/>
        </p:nvGrpSpPr>
        <p:grpSpPr>
          <a:xfrm>
            <a:off x="2844879" y="5822091"/>
            <a:ext cx="762000" cy="741506"/>
            <a:chOff x="4343400" y="4495800"/>
            <a:chExt cx="762000" cy="741506"/>
          </a:xfrm>
        </p:grpSpPr>
        <p:sp>
          <p:nvSpPr>
            <p:cNvPr id="474" name="Rounded Rectangle 473"/>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475" name="Straight Connector 474"/>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476" name="Picture 47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477" name="Picture 4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
          <p:cNvGrpSpPr>
            <a:grpSpLocks/>
          </p:cNvGrpSpPr>
          <p:nvPr/>
        </p:nvGrpSpPr>
        <p:grpSpPr bwMode="auto">
          <a:xfrm>
            <a:off x="5942013" y="3887788"/>
            <a:ext cx="644525" cy="727075"/>
            <a:chOff x="3445" y="2543"/>
            <a:chExt cx="406" cy="458"/>
          </a:xfrm>
        </p:grpSpPr>
        <p:sp>
          <p:nvSpPr>
            <p:cNvPr id="16559" name="AutoShape 3"/>
            <p:cNvSpPr>
              <a:spLocks noChangeArrowheads="1"/>
            </p:cNvSpPr>
            <p:nvPr/>
          </p:nvSpPr>
          <p:spPr bwMode="auto">
            <a:xfrm rot="10800000" flipH="1">
              <a:off x="3445" y="2543"/>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6560" name="Line 4"/>
            <p:cNvSpPr>
              <a:spLocks noChangeShapeType="1"/>
            </p:cNvSpPr>
            <p:nvPr/>
          </p:nvSpPr>
          <p:spPr bwMode="auto">
            <a:xfrm>
              <a:off x="3502" y="273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561" name="Line 5"/>
            <p:cNvSpPr>
              <a:spLocks noChangeShapeType="1"/>
            </p:cNvSpPr>
            <p:nvPr/>
          </p:nvSpPr>
          <p:spPr bwMode="auto">
            <a:xfrm>
              <a:off x="3502" y="2804"/>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562" name="Line 6"/>
            <p:cNvSpPr>
              <a:spLocks noChangeShapeType="1"/>
            </p:cNvSpPr>
            <p:nvPr/>
          </p:nvSpPr>
          <p:spPr bwMode="auto">
            <a:xfrm>
              <a:off x="3502" y="2871"/>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563" name="Line 7"/>
            <p:cNvSpPr>
              <a:spLocks noChangeShapeType="1"/>
            </p:cNvSpPr>
            <p:nvPr/>
          </p:nvSpPr>
          <p:spPr bwMode="auto">
            <a:xfrm>
              <a:off x="3502" y="2937"/>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564" name="Freeform 8"/>
            <p:cNvSpPr>
              <a:spLocks/>
            </p:cNvSpPr>
            <p:nvPr/>
          </p:nvSpPr>
          <p:spPr bwMode="auto">
            <a:xfrm>
              <a:off x="3498" y="2568"/>
              <a:ext cx="293" cy="132"/>
            </a:xfrm>
            <a:custGeom>
              <a:avLst/>
              <a:gdLst>
                <a:gd name="T0" fmla="*/ 0 w 609"/>
                <a:gd name="T1" fmla="*/ 11 h 275"/>
                <a:gd name="T2" fmla="*/ 3 w 609"/>
                <a:gd name="T3" fmla="*/ 4 h 275"/>
                <a:gd name="T4" fmla="*/ 4 w 609"/>
                <a:gd name="T5" fmla="*/ 14 h 275"/>
                <a:gd name="T6" fmla="*/ 5 w 609"/>
                <a:gd name="T7" fmla="*/ 7 h 275"/>
                <a:gd name="T8" fmla="*/ 8 w 609"/>
                <a:gd name="T9" fmla="*/ 13 h 275"/>
                <a:gd name="T10" fmla="*/ 9 w 609"/>
                <a:gd name="T11" fmla="*/ 0 h 275"/>
                <a:gd name="T12" fmla="*/ 11 w 609"/>
                <a:gd name="T13" fmla="*/ 8 h 275"/>
                <a:gd name="T14" fmla="*/ 16 w 609"/>
                <a:gd name="T15" fmla="*/ 7 h 275"/>
                <a:gd name="T16" fmla="*/ 17 w 609"/>
                <a:gd name="T17" fmla="*/ 12 h 275"/>
                <a:gd name="T18" fmla="*/ 20 w 609"/>
                <a:gd name="T19" fmla="*/ 10 h 275"/>
                <a:gd name="T20" fmla="*/ 25 w 609"/>
                <a:gd name="T21" fmla="*/ 9 h 275"/>
                <a:gd name="T22" fmla="*/ 29 w 609"/>
                <a:gd name="T23" fmla="*/ 12 h 275"/>
                <a:gd name="T24" fmla="*/ 33 w 609"/>
                <a:gd name="T25" fmla="*/ 11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6387" name="Group 9"/>
          <p:cNvGrpSpPr>
            <a:grpSpLocks/>
          </p:cNvGrpSpPr>
          <p:nvPr/>
        </p:nvGrpSpPr>
        <p:grpSpPr bwMode="auto">
          <a:xfrm>
            <a:off x="6132513" y="4268788"/>
            <a:ext cx="644525" cy="727075"/>
            <a:chOff x="3541" y="2795"/>
            <a:chExt cx="406" cy="458"/>
          </a:xfrm>
        </p:grpSpPr>
        <p:sp>
          <p:nvSpPr>
            <p:cNvPr id="16553" name="AutoShape 10"/>
            <p:cNvSpPr>
              <a:spLocks noChangeArrowheads="1"/>
            </p:cNvSpPr>
            <p:nvPr/>
          </p:nvSpPr>
          <p:spPr bwMode="auto">
            <a:xfrm rot="10800000" flipH="1">
              <a:off x="3541" y="2795"/>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6554" name="Line 11"/>
            <p:cNvSpPr>
              <a:spLocks noChangeShapeType="1"/>
            </p:cNvSpPr>
            <p:nvPr/>
          </p:nvSpPr>
          <p:spPr bwMode="auto">
            <a:xfrm>
              <a:off x="3598" y="2988"/>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555" name="Line 12"/>
            <p:cNvSpPr>
              <a:spLocks noChangeShapeType="1"/>
            </p:cNvSpPr>
            <p:nvPr/>
          </p:nvSpPr>
          <p:spPr bwMode="auto">
            <a:xfrm>
              <a:off x="3598" y="305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556" name="Line 13"/>
            <p:cNvSpPr>
              <a:spLocks noChangeShapeType="1"/>
            </p:cNvSpPr>
            <p:nvPr/>
          </p:nvSpPr>
          <p:spPr bwMode="auto">
            <a:xfrm>
              <a:off x="3598" y="3123"/>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557" name="Line 14"/>
            <p:cNvSpPr>
              <a:spLocks noChangeShapeType="1"/>
            </p:cNvSpPr>
            <p:nvPr/>
          </p:nvSpPr>
          <p:spPr bwMode="auto">
            <a:xfrm>
              <a:off x="3598" y="3189"/>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558" name="Freeform 15"/>
            <p:cNvSpPr>
              <a:spLocks/>
            </p:cNvSpPr>
            <p:nvPr/>
          </p:nvSpPr>
          <p:spPr bwMode="auto">
            <a:xfrm>
              <a:off x="3594" y="2820"/>
              <a:ext cx="293" cy="132"/>
            </a:xfrm>
            <a:custGeom>
              <a:avLst/>
              <a:gdLst>
                <a:gd name="T0" fmla="*/ 0 w 609"/>
                <a:gd name="T1" fmla="*/ 11 h 275"/>
                <a:gd name="T2" fmla="*/ 3 w 609"/>
                <a:gd name="T3" fmla="*/ 4 h 275"/>
                <a:gd name="T4" fmla="*/ 4 w 609"/>
                <a:gd name="T5" fmla="*/ 14 h 275"/>
                <a:gd name="T6" fmla="*/ 5 w 609"/>
                <a:gd name="T7" fmla="*/ 7 h 275"/>
                <a:gd name="T8" fmla="*/ 8 w 609"/>
                <a:gd name="T9" fmla="*/ 13 h 275"/>
                <a:gd name="T10" fmla="*/ 9 w 609"/>
                <a:gd name="T11" fmla="*/ 0 h 275"/>
                <a:gd name="T12" fmla="*/ 11 w 609"/>
                <a:gd name="T13" fmla="*/ 8 h 275"/>
                <a:gd name="T14" fmla="*/ 16 w 609"/>
                <a:gd name="T15" fmla="*/ 7 h 275"/>
                <a:gd name="T16" fmla="*/ 17 w 609"/>
                <a:gd name="T17" fmla="*/ 12 h 275"/>
                <a:gd name="T18" fmla="*/ 20 w 609"/>
                <a:gd name="T19" fmla="*/ 10 h 275"/>
                <a:gd name="T20" fmla="*/ 25 w 609"/>
                <a:gd name="T21" fmla="*/ 9 h 275"/>
                <a:gd name="T22" fmla="*/ 29 w 609"/>
                <a:gd name="T23" fmla="*/ 12 h 275"/>
                <a:gd name="T24" fmla="*/ 33 w 609"/>
                <a:gd name="T25" fmla="*/ 11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6388" name="Line 16"/>
          <p:cNvSpPr>
            <a:spLocks noChangeShapeType="1"/>
          </p:cNvSpPr>
          <p:nvPr/>
        </p:nvSpPr>
        <p:spPr bwMode="auto">
          <a:xfrm flipV="1">
            <a:off x="4500563" y="1625600"/>
            <a:ext cx="0" cy="16859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89" name="Rectangle 17"/>
          <p:cNvSpPr>
            <a:spLocks noGrp="1" noChangeArrowheads="1"/>
          </p:cNvSpPr>
          <p:nvPr>
            <p:ph type="title"/>
          </p:nvPr>
        </p:nvSpPr>
        <p:spPr/>
        <p:txBody>
          <a:bodyPr/>
          <a:lstStyle/>
          <a:p>
            <a:r>
              <a:rPr lang="en-US" smtClean="0"/>
              <a:t>Documents</a:t>
            </a:r>
          </a:p>
        </p:txBody>
      </p:sp>
      <p:sp>
        <p:nvSpPr>
          <p:cNvPr id="16390" name="Rectangle 89"/>
          <p:cNvSpPr>
            <a:spLocks noGrp="1" noChangeArrowheads="1"/>
          </p:cNvSpPr>
          <p:nvPr>
            <p:ph idx="1"/>
          </p:nvPr>
        </p:nvSpPr>
        <p:spPr>
          <a:xfrm>
            <a:off x="5341938" y="1042988"/>
            <a:ext cx="3495675" cy="2147887"/>
          </a:xfrm>
        </p:spPr>
        <p:txBody>
          <a:bodyPr/>
          <a:lstStyle/>
          <a:p>
            <a:pPr>
              <a:buFont typeface="Arial" charset="0"/>
              <a:buChar char="•"/>
            </a:pPr>
            <a:r>
              <a:rPr lang="en-US" smtClean="0"/>
              <a:t>A </a:t>
            </a:r>
            <a:r>
              <a:rPr lang="en-US" b="1" smtClean="0"/>
              <a:t>document</a:t>
            </a:r>
            <a:r>
              <a:rPr lang="en-US" smtClean="0"/>
              <a:t> is an electronic file or physical piece of paper which contains information relevant to the claim</a:t>
            </a:r>
          </a:p>
        </p:txBody>
      </p:sp>
      <p:grpSp>
        <p:nvGrpSpPr>
          <p:cNvPr id="16391" name="Group 18"/>
          <p:cNvGrpSpPr>
            <a:grpSpLocks/>
          </p:cNvGrpSpPr>
          <p:nvPr/>
        </p:nvGrpSpPr>
        <p:grpSpPr bwMode="auto">
          <a:xfrm>
            <a:off x="3749675" y="1974850"/>
            <a:ext cx="1512888" cy="1114425"/>
            <a:chOff x="2083" y="1606"/>
            <a:chExt cx="1489" cy="1097"/>
          </a:xfrm>
        </p:grpSpPr>
        <p:sp>
          <p:nvSpPr>
            <p:cNvPr id="16520" name="Rectangle 19"/>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6521" name="Freeform 20"/>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6522" name="Freeform 21"/>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6523" name="Freeform 22"/>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6524" name="Freeform 23"/>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6525" name="Rectangle 24"/>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6526" name="Rectangle 25"/>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6527" name="AutoShape 26"/>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6528" name="Freeform 27"/>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6529" name="Freeform 28"/>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6530" name="Rectangle 29"/>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6531" name="Rectangle 30"/>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6532" name="Rectangle 31"/>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6533" name="Group 32"/>
            <p:cNvGrpSpPr>
              <a:grpSpLocks/>
            </p:cNvGrpSpPr>
            <p:nvPr/>
          </p:nvGrpSpPr>
          <p:grpSpPr bwMode="auto">
            <a:xfrm>
              <a:off x="2221" y="1871"/>
              <a:ext cx="518" cy="782"/>
              <a:chOff x="2400" y="1656"/>
              <a:chExt cx="752" cy="1136"/>
            </a:xfrm>
          </p:grpSpPr>
          <p:sp>
            <p:nvSpPr>
              <p:cNvPr id="16546" name="Freeform 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6547" name="Freeform 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6548" name="Freeform 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6549" name="Freeform 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6550" name="Freeform 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6551" name="Line 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552" name="Line 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6534" name="Group 40"/>
            <p:cNvGrpSpPr>
              <a:grpSpLocks/>
            </p:cNvGrpSpPr>
            <p:nvPr/>
          </p:nvGrpSpPr>
          <p:grpSpPr bwMode="auto">
            <a:xfrm rot="-6511945">
              <a:off x="2834" y="1842"/>
              <a:ext cx="518" cy="783"/>
              <a:chOff x="2400" y="1656"/>
              <a:chExt cx="752" cy="1136"/>
            </a:xfrm>
          </p:grpSpPr>
          <p:sp>
            <p:nvSpPr>
              <p:cNvPr id="16539" name="Freeform 4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6540" name="Freeform 4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6541" name="Freeform 4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6542" name="Freeform 4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6543" name="Freeform 4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6544" name="Line 4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545" name="Line 4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6535" name="Freeform 48"/>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lIns="0" tIns="0" rIns="0" bIns="0" anchor="ctr">
              <a:spAutoFit/>
            </a:bodyPr>
            <a:lstStyle/>
            <a:p>
              <a:endParaRPr lang="en-US"/>
            </a:p>
          </p:txBody>
        </p:sp>
        <p:sp>
          <p:nvSpPr>
            <p:cNvPr id="16536" name="Freeform 49"/>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6537" name="Rectangle 50"/>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6538" name="Rectangle 51"/>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6392" name="Group 52"/>
          <p:cNvGrpSpPr>
            <a:grpSpLocks/>
          </p:cNvGrpSpPr>
          <p:nvPr/>
        </p:nvGrpSpPr>
        <p:grpSpPr bwMode="auto">
          <a:xfrm>
            <a:off x="4146550" y="812800"/>
            <a:ext cx="760413" cy="857250"/>
            <a:chOff x="2324" y="435"/>
            <a:chExt cx="933" cy="1052"/>
          </a:xfrm>
        </p:grpSpPr>
        <p:sp>
          <p:nvSpPr>
            <p:cNvPr id="16511" name="AutoShape 53"/>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6512" name="Freeform 54"/>
            <p:cNvSpPr>
              <a:spLocks/>
            </p:cNvSpPr>
            <p:nvPr/>
          </p:nvSpPr>
          <p:spPr bwMode="auto">
            <a:xfrm>
              <a:off x="2442" y="487"/>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6513" name="Freeform 55"/>
            <p:cNvSpPr>
              <a:spLocks/>
            </p:cNvSpPr>
            <p:nvPr/>
          </p:nvSpPr>
          <p:spPr bwMode="auto">
            <a:xfrm>
              <a:off x="2442" y="818"/>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6514" name="Freeform 56"/>
            <p:cNvSpPr>
              <a:spLocks/>
            </p:cNvSpPr>
            <p:nvPr/>
          </p:nvSpPr>
          <p:spPr bwMode="auto">
            <a:xfrm>
              <a:off x="2442" y="1150"/>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6515" name="Group 57"/>
            <p:cNvGrpSpPr>
              <a:grpSpLocks/>
            </p:cNvGrpSpPr>
            <p:nvPr/>
          </p:nvGrpSpPr>
          <p:grpSpPr bwMode="auto">
            <a:xfrm>
              <a:off x="2889" y="957"/>
              <a:ext cx="348" cy="510"/>
              <a:chOff x="2784" y="3210"/>
              <a:chExt cx="523" cy="772"/>
            </a:xfrm>
          </p:grpSpPr>
          <p:sp>
            <p:nvSpPr>
              <p:cNvPr id="16516" name="AutoShape 58"/>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6517" name="AutoShape 59"/>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6518" name="AutoShape 60"/>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6519" name="Oval 61"/>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6396" name="Text Box 67"/>
          <p:cNvSpPr txBox="1">
            <a:spLocks noChangeArrowheads="1"/>
          </p:cNvSpPr>
          <p:nvPr/>
        </p:nvSpPr>
        <p:spPr bwMode="auto">
          <a:xfrm>
            <a:off x="5745163"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document</a:t>
            </a:r>
          </a:p>
        </p:txBody>
      </p:sp>
      <p:sp>
        <p:nvSpPr>
          <p:cNvPr id="16397" name="Text Box 68"/>
          <p:cNvSpPr txBox="1">
            <a:spLocks noChangeArrowheads="1"/>
          </p:cNvSpPr>
          <p:nvPr/>
        </p:nvSpPr>
        <p:spPr bwMode="auto">
          <a:xfrm>
            <a:off x="2522538" y="2341563"/>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a:t>claim</a:t>
            </a:r>
          </a:p>
        </p:txBody>
      </p:sp>
      <p:sp>
        <p:nvSpPr>
          <p:cNvPr id="16402" name="Line 85"/>
          <p:cNvSpPr>
            <a:spLocks noChangeShapeType="1"/>
          </p:cNvSpPr>
          <p:nvPr/>
        </p:nvSpPr>
        <p:spPr bwMode="auto">
          <a:xfrm>
            <a:off x="6065838"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17" name="Text Box 180"/>
          <p:cNvSpPr txBox="1">
            <a:spLocks noChangeArrowheads="1"/>
          </p:cNvSpPr>
          <p:nvPr/>
        </p:nvSpPr>
        <p:spPr bwMode="auto">
          <a:xfrm>
            <a:off x="2767013" y="812800"/>
            <a:ext cx="13049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policy</a:t>
            </a:r>
            <a:br>
              <a:rPr lang="en-US" sz="1800" b="1"/>
            </a:br>
            <a:r>
              <a:rPr lang="en-US" sz="1800" b="1"/>
              <a:t>and</a:t>
            </a:r>
            <a:br>
              <a:rPr lang="en-US" sz="1800" b="1"/>
            </a:br>
            <a:r>
              <a:rPr lang="en-US" sz="1800" b="1"/>
              <a:t>coverages</a:t>
            </a:r>
          </a:p>
        </p:txBody>
      </p:sp>
      <p:sp>
        <p:nvSpPr>
          <p:cNvPr id="370" name="Line 3"/>
          <p:cNvSpPr>
            <a:spLocks noChangeShapeType="1"/>
          </p:cNvSpPr>
          <p:nvPr/>
        </p:nvSpPr>
        <p:spPr bwMode="auto">
          <a:xfrm>
            <a:off x="698499" y="3330575"/>
            <a:ext cx="536733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215" name="Group 39"/>
          <p:cNvGrpSpPr>
            <a:grpSpLocks/>
          </p:cNvGrpSpPr>
          <p:nvPr/>
        </p:nvGrpSpPr>
        <p:grpSpPr bwMode="auto">
          <a:xfrm>
            <a:off x="4759325" y="3887788"/>
            <a:ext cx="620713" cy="788987"/>
            <a:chOff x="2401" y="425"/>
            <a:chExt cx="907" cy="1154"/>
          </a:xfrm>
        </p:grpSpPr>
        <p:sp>
          <p:nvSpPr>
            <p:cNvPr id="216" name="Rectangle 4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17" name="Line 4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8" name="Line 4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9" name="Rectangle 4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20" name="Freeform 44"/>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21" name="Line 4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22" name="Text Box 61"/>
          <p:cNvSpPr txBox="1">
            <a:spLocks noChangeArrowheads="1"/>
          </p:cNvSpPr>
          <p:nvPr/>
        </p:nvSpPr>
        <p:spPr bwMode="auto">
          <a:xfrm>
            <a:off x="4664075"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activity</a:t>
            </a:r>
          </a:p>
        </p:txBody>
      </p:sp>
      <p:grpSp>
        <p:nvGrpSpPr>
          <p:cNvPr id="256" name="Group 63"/>
          <p:cNvGrpSpPr>
            <a:grpSpLocks/>
          </p:cNvGrpSpPr>
          <p:nvPr/>
        </p:nvGrpSpPr>
        <p:grpSpPr bwMode="auto">
          <a:xfrm>
            <a:off x="4918075" y="4289425"/>
            <a:ext cx="620713" cy="788988"/>
            <a:chOff x="2401" y="425"/>
            <a:chExt cx="907" cy="1154"/>
          </a:xfrm>
        </p:grpSpPr>
        <p:sp>
          <p:nvSpPr>
            <p:cNvPr id="372" name="Rectangle 64"/>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73" name="Line 65"/>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4" name="Line 66"/>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5" name="Rectangle 67"/>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76" name="Freeform 68"/>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377" name="Line 6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78" name="Group 70"/>
          <p:cNvGrpSpPr>
            <a:grpSpLocks/>
          </p:cNvGrpSpPr>
          <p:nvPr/>
        </p:nvGrpSpPr>
        <p:grpSpPr bwMode="auto">
          <a:xfrm>
            <a:off x="5075238" y="4689475"/>
            <a:ext cx="620712" cy="788988"/>
            <a:chOff x="2401" y="425"/>
            <a:chExt cx="907" cy="1154"/>
          </a:xfrm>
        </p:grpSpPr>
        <p:sp>
          <p:nvSpPr>
            <p:cNvPr id="379" name="Rectangle 71"/>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80" name="Line 72"/>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1" name="Line 73"/>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2" name="Rectangle 74"/>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83" name="Freeform 75"/>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384" name="Line 76"/>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88" name="Group 73"/>
          <p:cNvGrpSpPr>
            <a:grpSpLocks/>
          </p:cNvGrpSpPr>
          <p:nvPr/>
        </p:nvGrpSpPr>
        <p:grpSpPr bwMode="auto">
          <a:xfrm>
            <a:off x="3851275" y="3895725"/>
            <a:ext cx="781050" cy="776288"/>
            <a:chOff x="3360" y="800"/>
            <a:chExt cx="620" cy="616"/>
          </a:xfrm>
        </p:grpSpPr>
        <p:sp>
          <p:nvSpPr>
            <p:cNvPr id="389" name="AutoShape 7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390" name="Freeform 75"/>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91" name="Group 76"/>
            <p:cNvGrpSpPr>
              <a:grpSpLocks/>
            </p:cNvGrpSpPr>
            <p:nvPr/>
          </p:nvGrpSpPr>
          <p:grpSpPr bwMode="auto">
            <a:xfrm flipH="1">
              <a:off x="3749" y="1171"/>
              <a:ext cx="212" cy="213"/>
              <a:chOff x="1350" y="686"/>
              <a:chExt cx="1132" cy="1132"/>
            </a:xfrm>
          </p:grpSpPr>
          <p:sp>
            <p:nvSpPr>
              <p:cNvPr id="393" name="AutoShape 7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394" name="Picture 78"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92" name="Picture 79"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95" name="Text Box 80"/>
          <p:cNvSpPr txBox="1">
            <a:spLocks noChangeArrowheads="1"/>
          </p:cNvSpPr>
          <p:nvPr/>
        </p:nvSpPr>
        <p:spPr bwMode="auto">
          <a:xfrm>
            <a:off x="3650082"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exposure</a:t>
            </a:r>
          </a:p>
        </p:txBody>
      </p:sp>
      <p:grpSp>
        <p:nvGrpSpPr>
          <p:cNvPr id="396" name="Group 81"/>
          <p:cNvGrpSpPr>
            <a:grpSpLocks/>
          </p:cNvGrpSpPr>
          <p:nvPr/>
        </p:nvGrpSpPr>
        <p:grpSpPr bwMode="auto">
          <a:xfrm>
            <a:off x="3851275" y="4764088"/>
            <a:ext cx="781050" cy="776287"/>
            <a:chOff x="3360" y="800"/>
            <a:chExt cx="620" cy="616"/>
          </a:xfrm>
        </p:grpSpPr>
        <p:sp>
          <p:nvSpPr>
            <p:cNvPr id="397" name="AutoShape 8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398" name="Freeform 83"/>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99" name="Group 84"/>
            <p:cNvGrpSpPr>
              <a:grpSpLocks/>
            </p:cNvGrpSpPr>
            <p:nvPr/>
          </p:nvGrpSpPr>
          <p:grpSpPr bwMode="auto">
            <a:xfrm flipH="1">
              <a:off x="3749" y="1171"/>
              <a:ext cx="212" cy="213"/>
              <a:chOff x="1350" y="686"/>
              <a:chExt cx="1132" cy="1132"/>
            </a:xfrm>
          </p:grpSpPr>
          <p:sp>
            <p:nvSpPr>
              <p:cNvPr id="401" name="AutoShape 8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02" name="Picture 8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00" name="Picture 8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3" name="Group 88"/>
          <p:cNvGrpSpPr>
            <a:grpSpLocks/>
          </p:cNvGrpSpPr>
          <p:nvPr/>
        </p:nvGrpSpPr>
        <p:grpSpPr bwMode="auto">
          <a:xfrm>
            <a:off x="3851275" y="5634038"/>
            <a:ext cx="781050" cy="776287"/>
            <a:chOff x="3360" y="800"/>
            <a:chExt cx="620" cy="616"/>
          </a:xfrm>
        </p:grpSpPr>
        <p:sp>
          <p:nvSpPr>
            <p:cNvPr id="404" name="AutoShape 8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05" name="Freeform 90"/>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06" name="Group 91"/>
            <p:cNvGrpSpPr>
              <a:grpSpLocks/>
            </p:cNvGrpSpPr>
            <p:nvPr/>
          </p:nvGrpSpPr>
          <p:grpSpPr bwMode="auto">
            <a:xfrm flipH="1">
              <a:off x="3749" y="1171"/>
              <a:ext cx="212" cy="213"/>
              <a:chOff x="1350" y="686"/>
              <a:chExt cx="1132" cy="1132"/>
            </a:xfrm>
          </p:grpSpPr>
          <p:sp>
            <p:nvSpPr>
              <p:cNvPr id="408" name="AutoShape 9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09" name="Picture 9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07" name="Picture 9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0" name="Line 70"/>
          <p:cNvSpPr>
            <a:spLocks noChangeShapeType="1"/>
          </p:cNvSpPr>
          <p:nvPr/>
        </p:nvSpPr>
        <p:spPr bwMode="auto">
          <a:xfrm flipH="1" flipV="1">
            <a:off x="2499095" y="6116531"/>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11" name="Line 70"/>
          <p:cNvSpPr>
            <a:spLocks noChangeShapeType="1"/>
          </p:cNvSpPr>
          <p:nvPr/>
        </p:nvSpPr>
        <p:spPr bwMode="auto">
          <a:xfrm flipH="1" flipV="1">
            <a:off x="2499095" y="5256206"/>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12" name="Text Box 52"/>
          <p:cNvSpPr txBox="1">
            <a:spLocks noChangeArrowheads="1"/>
          </p:cNvSpPr>
          <p:nvPr/>
        </p:nvSpPr>
        <p:spPr bwMode="auto">
          <a:xfrm>
            <a:off x="247650" y="35496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contact</a:t>
            </a:r>
          </a:p>
        </p:txBody>
      </p:sp>
      <p:sp>
        <p:nvSpPr>
          <p:cNvPr id="413" name="Text Box 80"/>
          <p:cNvSpPr txBox="1">
            <a:spLocks noChangeArrowheads="1"/>
          </p:cNvSpPr>
          <p:nvPr/>
        </p:nvSpPr>
        <p:spPr bwMode="auto">
          <a:xfrm>
            <a:off x="2553361"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s</a:t>
            </a:r>
            <a:r>
              <a:rPr lang="en-US" sz="1800" b="1" dirty="0" smtClean="0"/>
              <a:t>ervice</a:t>
            </a:r>
            <a:endParaRPr lang="en-US" sz="1800" b="1" dirty="0"/>
          </a:p>
        </p:txBody>
      </p:sp>
      <p:grpSp>
        <p:nvGrpSpPr>
          <p:cNvPr id="414" name="Group 48"/>
          <p:cNvGrpSpPr>
            <a:grpSpLocks/>
          </p:cNvGrpSpPr>
          <p:nvPr/>
        </p:nvGrpSpPr>
        <p:grpSpPr bwMode="auto">
          <a:xfrm>
            <a:off x="346123" y="3807029"/>
            <a:ext cx="651326" cy="651327"/>
            <a:chOff x="1350" y="686"/>
            <a:chExt cx="1132" cy="1132"/>
          </a:xfrm>
        </p:grpSpPr>
        <p:sp>
          <p:nvSpPr>
            <p:cNvPr id="415" name="AutoShape 4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16" name="Picture 5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7" name="Group 53"/>
          <p:cNvGrpSpPr>
            <a:grpSpLocks/>
          </p:cNvGrpSpPr>
          <p:nvPr/>
        </p:nvGrpSpPr>
        <p:grpSpPr bwMode="auto">
          <a:xfrm>
            <a:off x="333569" y="4346247"/>
            <a:ext cx="805498" cy="730318"/>
            <a:chOff x="2780" y="1585"/>
            <a:chExt cx="668" cy="605"/>
          </a:xfrm>
        </p:grpSpPr>
        <p:sp>
          <p:nvSpPr>
            <p:cNvPr id="418" name="AutoShape 54"/>
            <p:cNvSpPr>
              <a:spLocks noChangeArrowheads="1"/>
            </p:cNvSpPr>
            <p:nvPr/>
          </p:nvSpPr>
          <p:spPr bwMode="auto">
            <a:xfrm>
              <a:off x="2780" y="1585"/>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grpSp>
          <p:nvGrpSpPr>
            <p:cNvPr id="419" name="Group 55"/>
            <p:cNvGrpSpPr>
              <a:grpSpLocks/>
            </p:cNvGrpSpPr>
            <p:nvPr/>
          </p:nvGrpSpPr>
          <p:grpSpPr bwMode="auto">
            <a:xfrm flipH="1">
              <a:off x="3089" y="1738"/>
              <a:ext cx="359" cy="452"/>
              <a:chOff x="4325" y="1984"/>
              <a:chExt cx="359" cy="452"/>
            </a:xfrm>
          </p:grpSpPr>
          <p:sp>
            <p:nvSpPr>
              <p:cNvPr id="420" name="Freeform 56"/>
              <p:cNvSpPr>
                <a:spLocks/>
              </p:cNvSpPr>
              <p:nvPr/>
            </p:nvSpPr>
            <p:spPr bwMode="auto">
              <a:xfrm>
                <a:off x="4325" y="1984"/>
                <a:ext cx="359" cy="452"/>
              </a:xfrm>
              <a:custGeom>
                <a:avLst/>
                <a:gdLst>
                  <a:gd name="T0" fmla="*/ 36 w 717"/>
                  <a:gd name="T1" fmla="*/ 37 h 906"/>
                  <a:gd name="T2" fmla="*/ 31 w 717"/>
                  <a:gd name="T3" fmla="*/ 41 h 906"/>
                  <a:gd name="T4" fmla="*/ 19 w 717"/>
                  <a:gd name="T5" fmla="*/ 25 h 906"/>
                  <a:gd name="T6" fmla="*/ 23 w 717"/>
                  <a:gd name="T7" fmla="*/ 22 h 906"/>
                  <a:gd name="T8" fmla="*/ 12 w 717"/>
                  <a:gd name="T9" fmla="*/ 8 h 906"/>
                  <a:gd name="T10" fmla="*/ 10 w 717"/>
                  <a:gd name="T11" fmla="*/ 10 h 906"/>
                  <a:gd name="T12" fmla="*/ 3 w 717"/>
                  <a:gd name="T13" fmla="*/ 0 h 906"/>
                  <a:gd name="T14" fmla="*/ 2 w 717"/>
                  <a:gd name="T15" fmla="*/ 0 h 906"/>
                  <a:gd name="T16" fmla="*/ 2 w 717"/>
                  <a:gd name="T17" fmla="*/ 0 h 906"/>
                  <a:gd name="T18" fmla="*/ 1 w 717"/>
                  <a:gd name="T19" fmla="*/ 0 h 906"/>
                  <a:gd name="T20" fmla="*/ 1 w 717"/>
                  <a:gd name="T21" fmla="*/ 0 h 906"/>
                  <a:gd name="T22" fmla="*/ 1 w 717"/>
                  <a:gd name="T23" fmla="*/ 0 h 906"/>
                  <a:gd name="T24" fmla="*/ 0 w 717"/>
                  <a:gd name="T25" fmla="*/ 0 h 906"/>
                  <a:gd name="T26" fmla="*/ 0 w 717"/>
                  <a:gd name="T27" fmla="*/ 1 h 906"/>
                  <a:gd name="T28" fmla="*/ 1 w 717"/>
                  <a:gd name="T29" fmla="*/ 1 h 906"/>
                  <a:gd name="T30" fmla="*/ 8 w 717"/>
                  <a:gd name="T31" fmla="*/ 11 h 906"/>
                  <a:gd name="T32" fmla="*/ 5 w 717"/>
                  <a:gd name="T33" fmla="*/ 13 h 906"/>
                  <a:gd name="T34" fmla="*/ 5 w 717"/>
                  <a:gd name="T35" fmla="*/ 14 h 906"/>
                  <a:gd name="T36" fmla="*/ 5 w 717"/>
                  <a:gd name="T37" fmla="*/ 14 h 906"/>
                  <a:gd name="T38" fmla="*/ 5 w 717"/>
                  <a:gd name="T39" fmla="*/ 15 h 906"/>
                  <a:gd name="T40" fmla="*/ 5 w 717"/>
                  <a:gd name="T41" fmla="*/ 16 h 906"/>
                  <a:gd name="T42" fmla="*/ 5 w 717"/>
                  <a:gd name="T43" fmla="*/ 18 h 906"/>
                  <a:gd name="T44" fmla="*/ 6 w 717"/>
                  <a:gd name="T45" fmla="*/ 20 h 906"/>
                  <a:gd name="T46" fmla="*/ 6 w 717"/>
                  <a:gd name="T47" fmla="*/ 23 h 906"/>
                  <a:gd name="T48" fmla="*/ 7 w 717"/>
                  <a:gd name="T49" fmla="*/ 26 h 906"/>
                  <a:gd name="T50" fmla="*/ 9 w 717"/>
                  <a:gd name="T51" fmla="*/ 29 h 906"/>
                  <a:gd name="T52" fmla="*/ 10 w 717"/>
                  <a:gd name="T53" fmla="*/ 32 h 906"/>
                  <a:gd name="T54" fmla="*/ 12 w 717"/>
                  <a:gd name="T55" fmla="*/ 35 h 906"/>
                  <a:gd name="T56" fmla="*/ 15 w 717"/>
                  <a:gd name="T57" fmla="*/ 39 h 906"/>
                  <a:gd name="T58" fmla="*/ 18 w 717"/>
                  <a:gd name="T59" fmla="*/ 42 h 906"/>
                  <a:gd name="T60" fmla="*/ 22 w 717"/>
                  <a:gd name="T61" fmla="*/ 46 h 906"/>
                  <a:gd name="T62" fmla="*/ 26 w 717"/>
                  <a:gd name="T63" fmla="*/ 49 h 906"/>
                  <a:gd name="T64" fmla="*/ 31 w 717"/>
                  <a:gd name="T65" fmla="*/ 53 h 906"/>
                  <a:gd name="T66" fmla="*/ 36 w 717"/>
                  <a:gd name="T67" fmla="*/ 56 h 906"/>
                  <a:gd name="T68" fmla="*/ 37 w 717"/>
                  <a:gd name="T69" fmla="*/ 56 h 906"/>
                  <a:gd name="T70" fmla="*/ 45 w 717"/>
                  <a:gd name="T71" fmla="*/ 50 h 906"/>
                  <a:gd name="T72" fmla="*/ 36 w 717"/>
                  <a:gd name="T73" fmla="*/ 37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1" name="Freeform 57"/>
              <p:cNvSpPr>
                <a:spLocks/>
              </p:cNvSpPr>
              <p:nvPr/>
            </p:nvSpPr>
            <p:spPr bwMode="auto">
              <a:xfrm>
                <a:off x="4378" y="2075"/>
                <a:ext cx="281" cy="341"/>
              </a:xfrm>
              <a:custGeom>
                <a:avLst/>
                <a:gdLst>
                  <a:gd name="T0" fmla="*/ 29 w 562"/>
                  <a:gd name="T1" fmla="*/ 43 h 682"/>
                  <a:gd name="T2" fmla="*/ 24 w 562"/>
                  <a:gd name="T3" fmla="*/ 40 h 682"/>
                  <a:gd name="T4" fmla="*/ 20 w 562"/>
                  <a:gd name="T5" fmla="*/ 37 h 682"/>
                  <a:gd name="T6" fmla="*/ 17 w 562"/>
                  <a:gd name="T7" fmla="*/ 34 h 682"/>
                  <a:gd name="T8" fmla="*/ 13 w 562"/>
                  <a:gd name="T9" fmla="*/ 31 h 682"/>
                  <a:gd name="T10" fmla="*/ 10 w 562"/>
                  <a:gd name="T11" fmla="*/ 27 h 682"/>
                  <a:gd name="T12" fmla="*/ 9 w 562"/>
                  <a:gd name="T13" fmla="*/ 24 h 682"/>
                  <a:gd name="T14" fmla="*/ 6 w 562"/>
                  <a:gd name="T15" fmla="*/ 21 h 682"/>
                  <a:gd name="T16" fmla="*/ 4 w 562"/>
                  <a:gd name="T17" fmla="*/ 20 h 682"/>
                  <a:gd name="T18" fmla="*/ 3 w 562"/>
                  <a:gd name="T19" fmla="*/ 17 h 682"/>
                  <a:gd name="T20" fmla="*/ 2 w 562"/>
                  <a:gd name="T21" fmla="*/ 13 h 682"/>
                  <a:gd name="T22" fmla="*/ 1 w 562"/>
                  <a:gd name="T23" fmla="*/ 11 h 682"/>
                  <a:gd name="T24" fmla="*/ 1 w 562"/>
                  <a:gd name="T25" fmla="*/ 10 h 682"/>
                  <a:gd name="T26" fmla="*/ 1 w 562"/>
                  <a:gd name="T27" fmla="*/ 7 h 682"/>
                  <a:gd name="T28" fmla="*/ 1 w 562"/>
                  <a:gd name="T29" fmla="*/ 5 h 682"/>
                  <a:gd name="T30" fmla="*/ 1 w 562"/>
                  <a:gd name="T31" fmla="*/ 5 h 682"/>
                  <a:gd name="T32" fmla="*/ 0 w 562"/>
                  <a:gd name="T33" fmla="*/ 3 h 682"/>
                  <a:gd name="T34" fmla="*/ 4 w 562"/>
                  <a:gd name="T35" fmla="*/ 0 h 682"/>
                  <a:gd name="T36" fmla="*/ 12 w 562"/>
                  <a:gd name="T37" fmla="*/ 11 h 682"/>
                  <a:gd name="T38" fmla="*/ 9 w 562"/>
                  <a:gd name="T39" fmla="*/ 13 h 682"/>
                  <a:gd name="T40" fmla="*/ 23 w 562"/>
                  <a:gd name="T41" fmla="*/ 34 h 682"/>
                  <a:gd name="T42" fmla="*/ 28 w 562"/>
                  <a:gd name="T43" fmla="*/ 29 h 682"/>
                  <a:gd name="T44" fmla="*/ 35 w 562"/>
                  <a:gd name="T45" fmla="*/ 39 h 682"/>
                  <a:gd name="T46" fmla="*/ 29 w 562"/>
                  <a:gd name="T47" fmla="*/ 43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D39E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422" name="Group 58"/>
          <p:cNvGrpSpPr>
            <a:grpSpLocks/>
          </p:cNvGrpSpPr>
          <p:nvPr/>
        </p:nvGrpSpPr>
        <p:grpSpPr bwMode="auto">
          <a:xfrm>
            <a:off x="239790" y="4869645"/>
            <a:ext cx="782501" cy="775661"/>
            <a:chOff x="2461" y="1618"/>
            <a:chExt cx="635" cy="629"/>
          </a:xfrm>
        </p:grpSpPr>
        <p:sp>
          <p:nvSpPr>
            <p:cNvPr id="423" name="AutoShape 59"/>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424" name="Freeform 60"/>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425" name="Group 61"/>
            <p:cNvGrpSpPr>
              <a:grpSpLocks/>
            </p:cNvGrpSpPr>
            <p:nvPr/>
          </p:nvGrpSpPr>
          <p:grpSpPr bwMode="auto">
            <a:xfrm>
              <a:off x="2461" y="1618"/>
              <a:ext cx="275" cy="318"/>
              <a:chOff x="2983" y="1384"/>
              <a:chExt cx="275" cy="318"/>
            </a:xfrm>
          </p:grpSpPr>
          <p:sp>
            <p:nvSpPr>
              <p:cNvPr id="426" name="Freeform 62"/>
              <p:cNvSpPr>
                <a:spLocks/>
              </p:cNvSpPr>
              <p:nvPr/>
            </p:nvSpPr>
            <p:spPr bwMode="auto">
              <a:xfrm>
                <a:off x="2983" y="1384"/>
                <a:ext cx="275" cy="318"/>
              </a:xfrm>
              <a:custGeom>
                <a:avLst/>
                <a:gdLst>
                  <a:gd name="T0" fmla="*/ 0 w 343"/>
                  <a:gd name="T1" fmla="*/ 82 h 396"/>
                  <a:gd name="T2" fmla="*/ 2 w 343"/>
                  <a:gd name="T3" fmla="*/ 99 h 396"/>
                  <a:gd name="T4" fmla="*/ 5 w 343"/>
                  <a:gd name="T5" fmla="*/ 114 h 396"/>
                  <a:gd name="T6" fmla="*/ 11 w 343"/>
                  <a:gd name="T7" fmla="*/ 128 h 396"/>
                  <a:gd name="T8" fmla="*/ 21 w 343"/>
                  <a:gd name="T9" fmla="*/ 141 h 396"/>
                  <a:gd name="T10" fmla="*/ 31 w 343"/>
                  <a:gd name="T11" fmla="*/ 151 h 396"/>
                  <a:gd name="T12" fmla="*/ 43 w 343"/>
                  <a:gd name="T13" fmla="*/ 158 h 396"/>
                  <a:gd name="T14" fmla="*/ 57 w 343"/>
                  <a:gd name="T15" fmla="*/ 163 h 396"/>
                  <a:gd name="T16" fmla="*/ 71 w 343"/>
                  <a:gd name="T17" fmla="*/ 165 h 396"/>
                  <a:gd name="T18" fmla="*/ 85 w 343"/>
                  <a:gd name="T19" fmla="*/ 163 h 396"/>
                  <a:gd name="T20" fmla="*/ 99 w 343"/>
                  <a:gd name="T21" fmla="*/ 158 h 396"/>
                  <a:gd name="T22" fmla="*/ 111 w 343"/>
                  <a:gd name="T23" fmla="*/ 151 h 396"/>
                  <a:gd name="T24" fmla="*/ 121 w 343"/>
                  <a:gd name="T25" fmla="*/ 141 h 396"/>
                  <a:gd name="T26" fmla="*/ 130 w 343"/>
                  <a:gd name="T27" fmla="*/ 128 h 396"/>
                  <a:gd name="T28" fmla="*/ 136 w 343"/>
                  <a:gd name="T29" fmla="*/ 114 h 396"/>
                  <a:gd name="T30" fmla="*/ 141 w 343"/>
                  <a:gd name="T31" fmla="*/ 99 h 396"/>
                  <a:gd name="T32" fmla="*/ 141 w 343"/>
                  <a:gd name="T33" fmla="*/ 82 h 396"/>
                  <a:gd name="T34" fmla="*/ 141 w 343"/>
                  <a:gd name="T35" fmla="*/ 66 h 396"/>
                  <a:gd name="T36" fmla="*/ 136 w 343"/>
                  <a:gd name="T37" fmla="*/ 50 h 396"/>
                  <a:gd name="T38" fmla="*/ 130 w 343"/>
                  <a:gd name="T39" fmla="*/ 36 h 396"/>
                  <a:gd name="T40" fmla="*/ 121 w 343"/>
                  <a:gd name="T41" fmla="*/ 25 h 396"/>
                  <a:gd name="T42" fmla="*/ 111 w 343"/>
                  <a:gd name="T43" fmla="*/ 14 h 396"/>
                  <a:gd name="T44" fmla="*/ 99 w 343"/>
                  <a:gd name="T45" fmla="*/ 6 h 396"/>
                  <a:gd name="T46" fmla="*/ 85 w 343"/>
                  <a:gd name="T47" fmla="*/ 2 h 396"/>
                  <a:gd name="T48" fmla="*/ 71 w 343"/>
                  <a:gd name="T49" fmla="*/ 0 h 396"/>
                  <a:gd name="T50" fmla="*/ 57 w 343"/>
                  <a:gd name="T51" fmla="*/ 2 h 396"/>
                  <a:gd name="T52" fmla="*/ 43 w 343"/>
                  <a:gd name="T53" fmla="*/ 6 h 396"/>
                  <a:gd name="T54" fmla="*/ 31 w 343"/>
                  <a:gd name="T55" fmla="*/ 14 h 396"/>
                  <a:gd name="T56" fmla="*/ 21 w 343"/>
                  <a:gd name="T57" fmla="*/ 25 h 396"/>
                  <a:gd name="T58" fmla="*/ 11 w 343"/>
                  <a:gd name="T59" fmla="*/ 36 h 396"/>
                  <a:gd name="T60" fmla="*/ 5 w 343"/>
                  <a:gd name="T61" fmla="*/ 50 h 396"/>
                  <a:gd name="T62" fmla="*/ 2 w 343"/>
                  <a:gd name="T63" fmla="*/ 66 h 396"/>
                  <a:gd name="T64" fmla="*/ 0 w 343"/>
                  <a:gd name="T65" fmla="*/ 8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7" name="Freeform 63"/>
              <p:cNvSpPr>
                <a:spLocks/>
              </p:cNvSpPr>
              <p:nvPr/>
            </p:nvSpPr>
            <p:spPr bwMode="auto">
              <a:xfrm>
                <a:off x="2999" y="1400"/>
                <a:ext cx="243" cy="286"/>
              </a:xfrm>
              <a:custGeom>
                <a:avLst/>
                <a:gdLst>
                  <a:gd name="T0" fmla="*/ 0 w 303"/>
                  <a:gd name="T1" fmla="*/ 74 h 356"/>
                  <a:gd name="T2" fmla="*/ 2 w 303"/>
                  <a:gd name="T3" fmla="*/ 59 h 356"/>
                  <a:gd name="T4" fmla="*/ 5 w 303"/>
                  <a:gd name="T5" fmla="*/ 46 h 356"/>
                  <a:gd name="T6" fmla="*/ 11 w 303"/>
                  <a:gd name="T7" fmla="*/ 33 h 356"/>
                  <a:gd name="T8" fmla="*/ 18 w 303"/>
                  <a:gd name="T9" fmla="*/ 22 h 356"/>
                  <a:gd name="T10" fmla="*/ 27 w 303"/>
                  <a:gd name="T11" fmla="*/ 13 h 356"/>
                  <a:gd name="T12" fmla="*/ 38 w 303"/>
                  <a:gd name="T13" fmla="*/ 6 h 356"/>
                  <a:gd name="T14" fmla="*/ 51 w 303"/>
                  <a:gd name="T15" fmla="*/ 2 h 356"/>
                  <a:gd name="T16" fmla="*/ 63 w 303"/>
                  <a:gd name="T17" fmla="*/ 0 h 356"/>
                  <a:gd name="T18" fmla="*/ 75 w 303"/>
                  <a:gd name="T19" fmla="*/ 2 h 356"/>
                  <a:gd name="T20" fmla="*/ 87 w 303"/>
                  <a:gd name="T21" fmla="*/ 6 h 356"/>
                  <a:gd name="T22" fmla="*/ 98 w 303"/>
                  <a:gd name="T23" fmla="*/ 13 h 356"/>
                  <a:gd name="T24" fmla="*/ 107 w 303"/>
                  <a:gd name="T25" fmla="*/ 22 h 356"/>
                  <a:gd name="T26" fmla="*/ 114 w 303"/>
                  <a:gd name="T27" fmla="*/ 33 h 356"/>
                  <a:gd name="T28" fmla="*/ 120 w 303"/>
                  <a:gd name="T29" fmla="*/ 46 h 356"/>
                  <a:gd name="T30" fmla="*/ 124 w 303"/>
                  <a:gd name="T31" fmla="*/ 59 h 356"/>
                  <a:gd name="T32" fmla="*/ 125 w 303"/>
                  <a:gd name="T33" fmla="*/ 74 h 356"/>
                  <a:gd name="T34" fmla="*/ 124 w 303"/>
                  <a:gd name="T35" fmla="*/ 89 h 356"/>
                  <a:gd name="T36" fmla="*/ 120 w 303"/>
                  <a:gd name="T37" fmla="*/ 103 h 356"/>
                  <a:gd name="T38" fmla="*/ 114 w 303"/>
                  <a:gd name="T39" fmla="*/ 116 h 356"/>
                  <a:gd name="T40" fmla="*/ 107 w 303"/>
                  <a:gd name="T41" fmla="*/ 126 h 356"/>
                  <a:gd name="T42" fmla="*/ 98 w 303"/>
                  <a:gd name="T43" fmla="*/ 136 h 356"/>
                  <a:gd name="T44" fmla="*/ 87 w 303"/>
                  <a:gd name="T45" fmla="*/ 143 h 356"/>
                  <a:gd name="T46" fmla="*/ 75 w 303"/>
                  <a:gd name="T47" fmla="*/ 147 h 356"/>
                  <a:gd name="T48" fmla="*/ 63 w 303"/>
                  <a:gd name="T49" fmla="*/ 149 h 356"/>
                  <a:gd name="T50" fmla="*/ 51 w 303"/>
                  <a:gd name="T51" fmla="*/ 147 h 356"/>
                  <a:gd name="T52" fmla="*/ 38 w 303"/>
                  <a:gd name="T53" fmla="*/ 143 h 356"/>
                  <a:gd name="T54" fmla="*/ 27 w 303"/>
                  <a:gd name="T55" fmla="*/ 136 h 356"/>
                  <a:gd name="T56" fmla="*/ 18 w 303"/>
                  <a:gd name="T57" fmla="*/ 126 h 356"/>
                  <a:gd name="T58" fmla="*/ 11 w 303"/>
                  <a:gd name="T59" fmla="*/ 116 h 356"/>
                  <a:gd name="T60" fmla="*/ 5 w 303"/>
                  <a:gd name="T61" fmla="*/ 103 h 356"/>
                  <a:gd name="T62" fmla="*/ 2 w 303"/>
                  <a:gd name="T63" fmla="*/ 89 h 356"/>
                  <a:gd name="T64" fmla="*/ 0 w 303"/>
                  <a:gd name="T65" fmla="*/ 74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8" name="Freeform 64"/>
              <p:cNvSpPr>
                <a:spLocks/>
              </p:cNvSpPr>
              <p:nvPr/>
            </p:nvSpPr>
            <p:spPr bwMode="auto">
              <a:xfrm>
                <a:off x="3127" y="1444"/>
                <a:ext cx="77" cy="167"/>
              </a:xfrm>
              <a:custGeom>
                <a:avLst/>
                <a:gdLst>
                  <a:gd name="T0" fmla="*/ 0 w 95"/>
                  <a:gd name="T1" fmla="*/ 8 h 208"/>
                  <a:gd name="T2" fmla="*/ 2 w 95"/>
                  <a:gd name="T3" fmla="*/ 8 h 208"/>
                  <a:gd name="T4" fmla="*/ 3 w 95"/>
                  <a:gd name="T5" fmla="*/ 9 h 208"/>
                  <a:gd name="T6" fmla="*/ 7 w 95"/>
                  <a:gd name="T7" fmla="*/ 10 h 208"/>
                  <a:gd name="T8" fmla="*/ 11 w 95"/>
                  <a:gd name="T9" fmla="*/ 11 h 208"/>
                  <a:gd name="T10" fmla="*/ 15 w 95"/>
                  <a:gd name="T11" fmla="*/ 14 h 208"/>
                  <a:gd name="T12" fmla="*/ 20 w 95"/>
                  <a:gd name="T13" fmla="*/ 18 h 208"/>
                  <a:gd name="T14" fmla="*/ 24 w 95"/>
                  <a:gd name="T15" fmla="*/ 21 h 208"/>
                  <a:gd name="T16" fmla="*/ 28 w 95"/>
                  <a:gd name="T17" fmla="*/ 26 h 208"/>
                  <a:gd name="T18" fmla="*/ 32 w 95"/>
                  <a:gd name="T19" fmla="*/ 38 h 208"/>
                  <a:gd name="T20" fmla="*/ 32 w 95"/>
                  <a:gd name="T21" fmla="*/ 51 h 208"/>
                  <a:gd name="T22" fmla="*/ 28 w 95"/>
                  <a:gd name="T23" fmla="*/ 67 h 208"/>
                  <a:gd name="T24" fmla="*/ 20 w 95"/>
                  <a:gd name="T25" fmla="*/ 83 h 208"/>
                  <a:gd name="T26" fmla="*/ 28 w 95"/>
                  <a:gd name="T27" fmla="*/ 87 h 208"/>
                  <a:gd name="T28" fmla="*/ 36 w 95"/>
                  <a:gd name="T29" fmla="*/ 67 h 208"/>
                  <a:gd name="T30" fmla="*/ 41 w 95"/>
                  <a:gd name="T31" fmla="*/ 51 h 208"/>
                  <a:gd name="T32" fmla="*/ 40 w 95"/>
                  <a:gd name="T33" fmla="*/ 35 h 208"/>
                  <a:gd name="T34" fmla="*/ 36 w 95"/>
                  <a:gd name="T35" fmla="*/ 23 h 208"/>
                  <a:gd name="T36" fmla="*/ 32 w 95"/>
                  <a:gd name="T37" fmla="*/ 17 h 208"/>
                  <a:gd name="T38" fmla="*/ 26 w 95"/>
                  <a:gd name="T39" fmla="*/ 11 h 208"/>
                  <a:gd name="T40" fmla="*/ 21 w 95"/>
                  <a:gd name="T41" fmla="*/ 7 h 208"/>
                  <a:gd name="T42" fmla="*/ 15 w 95"/>
                  <a:gd name="T43" fmla="*/ 4 h 208"/>
                  <a:gd name="T44" fmla="*/ 10 w 95"/>
                  <a:gd name="T45" fmla="*/ 2 h 208"/>
                  <a:gd name="T46" fmla="*/ 6 w 95"/>
                  <a:gd name="T47" fmla="*/ 2 h 208"/>
                  <a:gd name="T48" fmla="*/ 3 w 95"/>
                  <a:gd name="T49" fmla="*/ 0 h 208"/>
                  <a:gd name="T50" fmla="*/ 2 w 95"/>
                  <a:gd name="T51" fmla="*/ 0 h 208"/>
                  <a:gd name="T52" fmla="*/ 0 w 95"/>
                  <a:gd name="T53" fmla="*/ 8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9" name="Freeform 65"/>
              <p:cNvSpPr>
                <a:spLocks/>
              </p:cNvSpPr>
              <p:nvPr/>
            </p:nvSpPr>
            <p:spPr bwMode="auto">
              <a:xfrm>
                <a:off x="3074" y="1506"/>
                <a:ext cx="72" cy="95"/>
              </a:xfrm>
              <a:custGeom>
                <a:avLst/>
                <a:gdLst>
                  <a:gd name="T0" fmla="*/ 0 w 90"/>
                  <a:gd name="T1" fmla="*/ 25 h 118"/>
                  <a:gd name="T2" fmla="*/ 2 w 90"/>
                  <a:gd name="T3" fmla="*/ 30 h 118"/>
                  <a:gd name="T4" fmla="*/ 2 w 90"/>
                  <a:gd name="T5" fmla="*/ 35 h 118"/>
                  <a:gd name="T6" fmla="*/ 3 w 90"/>
                  <a:gd name="T7" fmla="*/ 39 h 118"/>
                  <a:gd name="T8" fmla="*/ 5 w 90"/>
                  <a:gd name="T9" fmla="*/ 42 h 118"/>
                  <a:gd name="T10" fmla="*/ 9 w 90"/>
                  <a:gd name="T11" fmla="*/ 45 h 118"/>
                  <a:gd name="T12" fmla="*/ 11 w 90"/>
                  <a:gd name="T13" fmla="*/ 48 h 118"/>
                  <a:gd name="T14" fmla="*/ 15 w 90"/>
                  <a:gd name="T15" fmla="*/ 49 h 118"/>
                  <a:gd name="T16" fmla="*/ 18 w 90"/>
                  <a:gd name="T17" fmla="*/ 49 h 118"/>
                  <a:gd name="T18" fmla="*/ 22 w 90"/>
                  <a:gd name="T19" fmla="*/ 49 h 118"/>
                  <a:gd name="T20" fmla="*/ 26 w 90"/>
                  <a:gd name="T21" fmla="*/ 48 h 118"/>
                  <a:gd name="T22" fmla="*/ 29 w 90"/>
                  <a:gd name="T23" fmla="*/ 45 h 118"/>
                  <a:gd name="T24" fmla="*/ 32 w 90"/>
                  <a:gd name="T25" fmla="*/ 42 h 118"/>
                  <a:gd name="T26" fmla="*/ 34 w 90"/>
                  <a:gd name="T27" fmla="*/ 39 h 118"/>
                  <a:gd name="T28" fmla="*/ 36 w 90"/>
                  <a:gd name="T29" fmla="*/ 35 h 118"/>
                  <a:gd name="T30" fmla="*/ 37 w 90"/>
                  <a:gd name="T31" fmla="*/ 30 h 118"/>
                  <a:gd name="T32" fmla="*/ 37 w 90"/>
                  <a:gd name="T33" fmla="*/ 25 h 118"/>
                  <a:gd name="T34" fmla="*/ 37 w 90"/>
                  <a:gd name="T35" fmla="*/ 20 h 118"/>
                  <a:gd name="T36" fmla="*/ 36 w 90"/>
                  <a:gd name="T37" fmla="*/ 15 h 118"/>
                  <a:gd name="T38" fmla="*/ 34 w 90"/>
                  <a:gd name="T39" fmla="*/ 11 h 118"/>
                  <a:gd name="T40" fmla="*/ 32 w 90"/>
                  <a:gd name="T41" fmla="*/ 7 h 118"/>
                  <a:gd name="T42" fmla="*/ 29 w 90"/>
                  <a:gd name="T43" fmla="*/ 4 h 118"/>
                  <a:gd name="T44" fmla="*/ 26 w 90"/>
                  <a:gd name="T45" fmla="*/ 2 h 118"/>
                  <a:gd name="T46" fmla="*/ 22 w 90"/>
                  <a:gd name="T47" fmla="*/ 2 h 118"/>
                  <a:gd name="T48" fmla="*/ 18 w 90"/>
                  <a:gd name="T49" fmla="*/ 0 h 118"/>
                  <a:gd name="T50" fmla="*/ 15 w 90"/>
                  <a:gd name="T51" fmla="*/ 2 h 118"/>
                  <a:gd name="T52" fmla="*/ 11 w 90"/>
                  <a:gd name="T53" fmla="*/ 2 h 118"/>
                  <a:gd name="T54" fmla="*/ 9 w 90"/>
                  <a:gd name="T55" fmla="*/ 4 h 118"/>
                  <a:gd name="T56" fmla="*/ 5 w 90"/>
                  <a:gd name="T57" fmla="*/ 7 h 118"/>
                  <a:gd name="T58" fmla="*/ 3 w 90"/>
                  <a:gd name="T59" fmla="*/ 11 h 118"/>
                  <a:gd name="T60" fmla="*/ 2 w 90"/>
                  <a:gd name="T61" fmla="*/ 15 h 118"/>
                  <a:gd name="T62" fmla="*/ 2 w 90"/>
                  <a:gd name="T63" fmla="*/ 20 h 118"/>
                  <a:gd name="T64" fmla="*/ 0 w 90"/>
                  <a:gd name="T65" fmla="*/ 25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 name="Freeform 66"/>
              <p:cNvSpPr>
                <a:spLocks/>
              </p:cNvSpPr>
              <p:nvPr/>
            </p:nvSpPr>
            <p:spPr bwMode="auto">
              <a:xfrm>
                <a:off x="3082" y="1514"/>
                <a:ext cx="56" cy="79"/>
              </a:xfrm>
              <a:custGeom>
                <a:avLst/>
                <a:gdLst>
                  <a:gd name="T0" fmla="*/ 0 w 70"/>
                  <a:gd name="T1" fmla="*/ 21 h 98"/>
                  <a:gd name="T2" fmla="*/ 2 w 70"/>
                  <a:gd name="T3" fmla="*/ 13 h 98"/>
                  <a:gd name="T4" fmla="*/ 5 w 70"/>
                  <a:gd name="T5" fmla="*/ 6 h 98"/>
                  <a:gd name="T6" fmla="*/ 9 w 70"/>
                  <a:gd name="T7" fmla="*/ 2 h 98"/>
                  <a:gd name="T8" fmla="*/ 14 w 70"/>
                  <a:gd name="T9" fmla="*/ 0 h 98"/>
                  <a:gd name="T10" fmla="*/ 19 w 70"/>
                  <a:gd name="T11" fmla="*/ 2 h 98"/>
                  <a:gd name="T12" fmla="*/ 24 w 70"/>
                  <a:gd name="T13" fmla="*/ 6 h 98"/>
                  <a:gd name="T14" fmla="*/ 27 w 70"/>
                  <a:gd name="T15" fmla="*/ 13 h 98"/>
                  <a:gd name="T16" fmla="*/ 29 w 70"/>
                  <a:gd name="T17" fmla="*/ 21 h 98"/>
                  <a:gd name="T18" fmla="*/ 27 w 70"/>
                  <a:gd name="T19" fmla="*/ 29 h 98"/>
                  <a:gd name="T20" fmla="*/ 24 w 70"/>
                  <a:gd name="T21" fmla="*/ 35 h 98"/>
                  <a:gd name="T22" fmla="*/ 19 w 70"/>
                  <a:gd name="T23" fmla="*/ 39 h 98"/>
                  <a:gd name="T24" fmla="*/ 14 w 70"/>
                  <a:gd name="T25" fmla="*/ 42 h 98"/>
                  <a:gd name="T26" fmla="*/ 9 w 70"/>
                  <a:gd name="T27" fmla="*/ 39 h 98"/>
                  <a:gd name="T28" fmla="*/ 5 w 70"/>
                  <a:gd name="T29" fmla="*/ 35 h 98"/>
                  <a:gd name="T30" fmla="*/ 2 w 70"/>
                  <a:gd name="T31" fmla="*/ 29 h 98"/>
                  <a:gd name="T32" fmla="*/ 0 w 70"/>
                  <a:gd name="T33" fmla="*/ 21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431" name="Group 430"/>
          <p:cNvGrpSpPr/>
          <p:nvPr/>
        </p:nvGrpSpPr>
        <p:grpSpPr>
          <a:xfrm>
            <a:off x="314349" y="5604315"/>
            <a:ext cx="927168" cy="676638"/>
            <a:chOff x="346122" y="5885642"/>
            <a:chExt cx="1049373" cy="765822"/>
          </a:xfrm>
        </p:grpSpPr>
        <p:grpSp>
          <p:nvGrpSpPr>
            <p:cNvPr id="432" name="Group 18"/>
            <p:cNvGrpSpPr>
              <a:grpSpLocks/>
            </p:cNvGrpSpPr>
            <p:nvPr/>
          </p:nvGrpSpPr>
          <p:grpSpPr bwMode="auto">
            <a:xfrm>
              <a:off x="346122" y="5885642"/>
              <a:ext cx="859923" cy="571787"/>
              <a:chOff x="2496" y="1641"/>
              <a:chExt cx="767" cy="510"/>
            </a:xfrm>
          </p:grpSpPr>
          <p:sp>
            <p:nvSpPr>
              <p:cNvPr id="452" name="AutoShape 19"/>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453" name="Rectangle 20"/>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454" name="Rectangle 21"/>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55" name="Rectangle 22"/>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grpSp>
          <p:nvGrpSpPr>
            <p:cNvPr id="433" name="Group 29"/>
            <p:cNvGrpSpPr>
              <a:grpSpLocks/>
            </p:cNvGrpSpPr>
            <p:nvPr/>
          </p:nvGrpSpPr>
          <p:grpSpPr bwMode="auto">
            <a:xfrm>
              <a:off x="582661" y="6151431"/>
              <a:ext cx="812834" cy="500033"/>
              <a:chOff x="2943" y="3239"/>
              <a:chExt cx="725" cy="446"/>
            </a:xfrm>
          </p:grpSpPr>
          <p:sp>
            <p:nvSpPr>
              <p:cNvPr id="434" name="Freeform 30"/>
              <p:cNvSpPr>
                <a:spLocks/>
              </p:cNvSpPr>
              <p:nvPr/>
            </p:nvSpPr>
            <p:spPr bwMode="auto">
              <a:xfrm>
                <a:off x="3485" y="3548"/>
                <a:ext cx="87" cy="137"/>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5" name="Freeform 31"/>
              <p:cNvSpPr>
                <a:spLocks/>
              </p:cNvSpPr>
              <p:nvPr/>
            </p:nvSpPr>
            <p:spPr bwMode="auto">
              <a:xfrm>
                <a:off x="3357" y="3450"/>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6" name="Freeform 32"/>
              <p:cNvSpPr>
                <a:spLocks/>
              </p:cNvSpPr>
              <p:nvPr/>
            </p:nvSpPr>
            <p:spPr bwMode="auto">
              <a:xfrm>
                <a:off x="2943" y="3288"/>
                <a:ext cx="725" cy="336"/>
              </a:xfrm>
              <a:custGeom>
                <a:avLst/>
                <a:gdLst>
                  <a:gd name="T0" fmla="*/ 1 w 1140"/>
                  <a:gd name="T1" fmla="*/ 1 h 526"/>
                  <a:gd name="T2" fmla="*/ 1 w 1140"/>
                  <a:gd name="T3" fmla="*/ 1 h 526"/>
                  <a:gd name="T4" fmla="*/ 0 w 1140"/>
                  <a:gd name="T5" fmla="*/ 1 h 526"/>
                  <a:gd name="T6" fmla="*/ 1 w 1140"/>
                  <a:gd name="T7" fmla="*/ 1 h 526"/>
                  <a:gd name="T8" fmla="*/ 1 w 1140"/>
                  <a:gd name="T9" fmla="*/ 1 h 526"/>
                  <a:gd name="T10" fmla="*/ 1 w 1140"/>
                  <a:gd name="T11" fmla="*/ 1 h 526"/>
                  <a:gd name="T12" fmla="*/ 1 w 1140"/>
                  <a:gd name="T13" fmla="*/ 1 h 526"/>
                  <a:gd name="T14" fmla="*/ 1 w 1140"/>
                  <a:gd name="T15" fmla="*/ 1 h 526"/>
                  <a:gd name="T16" fmla="*/ 1 w 1140"/>
                  <a:gd name="T17" fmla="*/ 1 h 526"/>
                  <a:gd name="T18" fmla="*/ 1 w 1140"/>
                  <a:gd name="T19" fmla="*/ 1 h 526"/>
                  <a:gd name="T20" fmla="*/ 1 w 1140"/>
                  <a:gd name="T21" fmla="*/ 1 h 526"/>
                  <a:gd name="T22" fmla="*/ 1 w 1140"/>
                  <a:gd name="T23" fmla="*/ 1 h 526"/>
                  <a:gd name="T24" fmla="*/ 1 w 1140"/>
                  <a:gd name="T25" fmla="*/ 1 h 526"/>
                  <a:gd name="T26" fmla="*/ 1 w 1140"/>
                  <a:gd name="T27" fmla="*/ 0 h 526"/>
                  <a:gd name="T28" fmla="*/ 1 w 1140"/>
                  <a:gd name="T29" fmla="*/ 0 h 526"/>
                  <a:gd name="T30" fmla="*/ 1 w 1140"/>
                  <a:gd name="T31" fmla="*/ 1 h 526"/>
                  <a:gd name="T32" fmla="*/ 1 w 1140"/>
                  <a:gd name="T33" fmla="*/ 1 h 526"/>
                  <a:gd name="T34" fmla="*/ 1 w 1140"/>
                  <a:gd name="T35" fmla="*/ 1 h 526"/>
                  <a:gd name="T36" fmla="*/ 2 w 1140"/>
                  <a:gd name="T37" fmla="*/ 1 h 526"/>
                  <a:gd name="T38" fmla="*/ 2 w 1140"/>
                  <a:gd name="T39" fmla="*/ 1 h 526"/>
                  <a:gd name="T40" fmla="*/ 2 w 1140"/>
                  <a:gd name="T41" fmla="*/ 1 h 526"/>
                  <a:gd name="T42" fmla="*/ 2 w 1140"/>
                  <a:gd name="T43" fmla="*/ 1 h 526"/>
                  <a:gd name="T44" fmla="*/ 2 w 1140"/>
                  <a:gd name="T45" fmla="*/ 1 h 526"/>
                  <a:gd name="T46" fmla="*/ 2 w 1140"/>
                  <a:gd name="T47" fmla="*/ 1 h 526"/>
                  <a:gd name="T48" fmla="*/ 2 w 1140"/>
                  <a:gd name="T49" fmla="*/ 1 h 526"/>
                  <a:gd name="T50" fmla="*/ 2 w 1140"/>
                  <a:gd name="T51" fmla="*/ 1 h 526"/>
                  <a:gd name="T52" fmla="*/ 2 w 1140"/>
                  <a:gd name="T53" fmla="*/ 1 h 526"/>
                  <a:gd name="T54" fmla="*/ 2 w 1140"/>
                  <a:gd name="T55" fmla="*/ 1 h 526"/>
                  <a:gd name="T56" fmla="*/ 2 w 1140"/>
                  <a:gd name="T57" fmla="*/ 1 h 526"/>
                  <a:gd name="T58" fmla="*/ 2 w 1140"/>
                  <a:gd name="T59" fmla="*/ 1 h 526"/>
                  <a:gd name="T60" fmla="*/ 2 w 1140"/>
                  <a:gd name="T61" fmla="*/ 1 h 526"/>
                  <a:gd name="T62" fmla="*/ 2 w 1140"/>
                  <a:gd name="T63" fmla="*/ 1 h 526"/>
                  <a:gd name="T64" fmla="*/ 2 w 1140"/>
                  <a:gd name="T65" fmla="*/ 1 h 526"/>
                  <a:gd name="T66" fmla="*/ 2 w 1140"/>
                  <a:gd name="T67" fmla="*/ 1 h 526"/>
                  <a:gd name="T68" fmla="*/ 2 w 1140"/>
                  <a:gd name="T69" fmla="*/ 1 h 526"/>
                  <a:gd name="T70" fmla="*/ 2 w 1140"/>
                  <a:gd name="T71" fmla="*/ 1 h 526"/>
                  <a:gd name="T72" fmla="*/ 2 w 1140"/>
                  <a:gd name="T73" fmla="*/ 1 h 526"/>
                  <a:gd name="T74" fmla="*/ 2 w 1140"/>
                  <a:gd name="T75" fmla="*/ 1 h 526"/>
                  <a:gd name="T76" fmla="*/ 2 w 1140"/>
                  <a:gd name="T77" fmla="*/ 1 h 526"/>
                  <a:gd name="T78" fmla="*/ 2 w 1140"/>
                  <a:gd name="T79" fmla="*/ 1 h 526"/>
                  <a:gd name="T80" fmla="*/ 2 w 1140"/>
                  <a:gd name="T81" fmla="*/ 1 h 526"/>
                  <a:gd name="T82" fmla="*/ 1 w 1140"/>
                  <a:gd name="T83" fmla="*/ 1 h 526"/>
                  <a:gd name="T84" fmla="*/ 1 w 1140"/>
                  <a:gd name="T85" fmla="*/ 1 h 526"/>
                  <a:gd name="T86" fmla="*/ 1 w 1140"/>
                  <a:gd name="T87" fmla="*/ 1 h 526"/>
                  <a:gd name="T88" fmla="*/ 1 w 1140"/>
                  <a:gd name="T89" fmla="*/ 1 h 526"/>
                  <a:gd name="T90" fmla="*/ 1 w 1140"/>
                  <a:gd name="T91" fmla="*/ 1 h 526"/>
                  <a:gd name="T92" fmla="*/ 1 w 1140"/>
                  <a:gd name="T93" fmla="*/ 1 h 526"/>
                  <a:gd name="T94" fmla="*/ 1 w 1140"/>
                  <a:gd name="T95" fmla="*/ 1 h 526"/>
                  <a:gd name="T96" fmla="*/ 1 w 1140"/>
                  <a:gd name="T97" fmla="*/ 1 h 526"/>
                  <a:gd name="T98" fmla="*/ 1 w 1140"/>
                  <a:gd name="T99" fmla="*/ 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37" name="Freeform 33"/>
              <p:cNvSpPr>
                <a:spLocks/>
              </p:cNvSpPr>
              <p:nvPr/>
            </p:nvSpPr>
            <p:spPr bwMode="auto">
              <a:xfrm>
                <a:off x="3113" y="3325"/>
                <a:ext cx="121" cy="130"/>
              </a:xfrm>
              <a:custGeom>
                <a:avLst/>
                <a:gdLst>
                  <a:gd name="T0" fmla="*/ 0 w 189"/>
                  <a:gd name="T1" fmla="*/ 1 h 204"/>
                  <a:gd name="T2" fmla="*/ 1 w 189"/>
                  <a:gd name="T3" fmla="*/ 1 h 204"/>
                  <a:gd name="T4" fmla="*/ 1 w 189"/>
                  <a:gd name="T5" fmla="*/ 1 h 204"/>
                  <a:gd name="T6" fmla="*/ 1 w 189"/>
                  <a:gd name="T7" fmla="*/ 1 h 204"/>
                  <a:gd name="T8" fmla="*/ 1 w 189"/>
                  <a:gd name="T9" fmla="*/ 1 h 204"/>
                  <a:gd name="T10" fmla="*/ 1 w 189"/>
                  <a:gd name="T11" fmla="*/ 1 h 204"/>
                  <a:gd name="T12" fmla="*/ 1 w 189"/>
                  <a:gd name="T13" fmla="*/ 0 h 204"/>
                  <a:gd name="T14" fmla="*/ 1 w 189"/>
                  <a:gd name="T15" fmla="*/ 1 h 204"/>
                  <a:gd name="T16" fmla="*/ 0 w 189"/>
                  <a:gd name="T17" fmla="*/ 1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38" name="Freeform 34"/>
              <p:cNvSpPr>
                <a:spLocks/>
              </p:cNvSpPr>
              <p:nvPr/>
            </p:nvSpPr>
            <p:spPr bwMode="auto">
              <a:xfrm>
                <a:off x="3255" y="3322"/>
                <a:ext cx="160" cy="135"/>
              </a:xfrm>
              <a:custGeom>
                <a:avLst/>
                <a:gdLst>
                  <a:gd name="T0" fmla="*/ 1 w 252"/>
                  <a:gd name="T1" fmla="*/ 1 h 213"/>
                  <a:gd name="T2" fmla="*/ 0 w 252"/>
                  <a:gd name="T3" fmla="*/ 0 h 213"/>
                  <a:gd name="T4" fmla="*/ 1 w 252"/>
                  <a:gd name="T5" fmla="*/ 0 h 213"/>
                  <a:gd name="T6" fmla="*/ 1 w 252"/>
                  <a:gd name="T7" fmla="*/ 1 h 213"/>
                  <a:gd name="T8" fmla="*/ 1 w 252"/>
                  <a:gd name="T9" fmla="*/ 1 h 213"/>
                  <a:gd name="T10" fmla="*/ 1 w 252"/>
                  <a:gd name="T11" fmla="*/ 1 h 213"/>
                  <a:gd name="T12" fmla="*/ 1 w 252"/>
                  <a:gd name="T13" fmla="*/ 1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39" name="Freeform 35"/>
              <p:cNvSpPr>
                <a:spLocks/>
              </p:cNvSpPr>
              <p:nvPr/>
            </p:nvSpPr>
            <p:spPr bwMode="auto">
              <a:xfrm>
                <a:off x="3360" y="3383"/>
                <a:ext cx="45" cy="63"/>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 name="Freeform 36"/>
              <p:cNvSpPr>
                <a:spLocks/>
              </p:cNvSpPr>
              <p:nvPr/>
            </p:nvSpPr>
            <p:spPr bwMode="auto">
              <a:xfrm>
                <a:off x="3362" y="343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 name="Freeform 37"/>
              <p:cNvSpPr>
                <a:spLocks/>
              </p:cNvSpPr>
              <p:nvPr/>
            </p:nvSpPr>
            <p:spPr bwMode="auto">
              <a:xfrm>
                <a:off x="3367" y="3401"/>
                <a:ext cx="33" cy="23"/>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 name="Freeform 38"/>
              <p:cNvSpPr>
                <a:spLocks/>
              </p:cNvSpPr>
              <p:nvPr/>
            </p:nvSpPr>
            <p:spPr bwMode="auto">
              <a:xfrm>
                <a:off x="3245" y="3415"/>
                <a:ext cx="195" cy="185"/>
              </a:xfrm>
              <a:custGeom>
                <a:avLst/>
                <a:gdLst>
                  <a:gd name="T0" fmla="*/ 0 w 306"/>
                  <a:gd name="T1" fmla="*/ 1 h 290"/>
                  <a:gd name="T2" fmla="*/ 1 w 306"/>
                  <a:gd name="T3" fmla="*/ 1 h 290"/>
                  <a:gd name="T4" fmla="*/ 1 w 306"/>
                  <a:gd name="T5" fmla="*/ 1 h 290"/>
                  <a:gd name="T6" fmla="*/ 1 w 306"/>
                  <a:gd name="T7" fmla="*/ 1 h 290"/>
                  <a:gd name="T8" fmla="*/ 1 w 306"/>
                  <a:gd name="T9" fmla="*/ 1 h 290"/>
                  <a:gd name="T10" fmla="*/ 1 w 306"/>
                  <a:gd name="T11" fmla="*/ 1 h 290"/>
                  <a:gd name="T12" fmla="*/ 1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43" name="Freeform 39"/>
              <p:cNvSpPr>
                <a:spLocks/>
              </p:cNvSpPr>
              <p:nvPr/>
            </p:nvSpPr>
            <p:spPr bwMode="auto">
              <a:xfrm rot="1661969">
                <a:off x="3494" y="3239"/>
                <a:ext cx="130" cy="102"/>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444" name="Line 40"/>
              <p:cNvSpPr>
                <a:spLocks noChangeShapeType="1"/>
              </p:cNvSpPr>
              <p:nvPr/>
            </p:nvSpPr>
            <p:spPr bwMode="auto">
              <a:xfrm flipH="1" flipV="1">
                <a:off x="3544" y="3332"/>
                <a:ext cx="5" cy="7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45" name="Line 41"/>
              <p:cNvSpPr>
                <a:spLocks noChangeShapeType="1"/>
              </p:cNvSpPr>
              <p:nvPr/>
            </p:nvSpPr>
            <p:spPr bwMode="auto">
              <a:xfrm flipV="1">
                <a:off x="3565" y="3332"/>
                <a:ext cx="22" cy="7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46" name="Oval 42"/>
              <p:cNvSpPr>
                <a:spLocks noChangeArrowheads="1"/>
              </p:cNvSpPr>
              <p:nvPr/>
            </p:nvSpPr>
            <p:spPr bwMode="auto">
              <a:xfrm>
                <a:off x="3034" y="3568"/>
                <a:ext cx="103" cy="101"/>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447" name="Freeform 43"/>
              <p:cNvSpPr>
                <a:spLocks/>
              </p:cNvSpPr>
              <p:nvPr/>
            </p:nvSpPr>
            <p:spPr bwMode="auto">
              <a:xfrm>
                <a:off x="3022" y="3556"/>
                <a:ext cx="126" cy="126"/>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8" name="Freeform 44"/>
              <p:cNvSpPr>
                <a:spLocks/>
              </p:cNvSpPr>
              <p:nvPr/>
            </p:nvSpPr>
            <p:spPr bwMode="auto">
              <a:xfrm>
                <a:off x="3049" y="3661"/>
                <a:ext cx="24"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9" name="Oval 45"/>
              <p:cNvSpPr>
                <a:spLocks noChangeArrowheads="1"/>
              </p:cNvSpPr>
              <p:nvPr/>
            </p:nvSpPr>
            <p:spPr bwMode="auto">
              <a:xfrm>
                <a:off x="3492" y="3528"/>
                <a:ext cx="80" cy="138"/>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450" name="Freeform 46"/>
              <p:cNvSpPr>
                <a:spLocks/>
              </p:cNvSpPr>
              <p:nvPr/>
            </p:nvSpPr>
            <p:spPr bwMode="auto">
              <a:xfrm>
                <a:off x="3484" y="3518"/>
                <a:ext cx="99" cy="158"/>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1" name="Freeform 47"/>
              <p:cNvSpPr>
                <a:spLocks/>
              </p:cNvSpPr>
              <p:nvPr/>
            </p:nvSpPr>
            <p:spPr bwMode="auto">
              <a:xfrm>
                <a:off x="3499" y="3646"/>
                <a:ext cx="21"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456" name="Line 70"/>
          <p:cNvSpPr>
            <a:spLocks noChangeShapeType="1"/>
          </p:cNvSpPr>
          <p:nvPr/>
        </p:nvSpPr>
        <p:spPr bwMode="auto">
          <a:xfrm flipH="1" flipV="1">
            <a:off x="2499095" y="4362591"/>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457" name="Group 2"/>
          <p:cNvGrpSpPr>
            <a:grpSpLocks/>
          </p:cNvGrpSpPr>
          <p:nvPr/>
        </p:nvGrpSpPr>
        <p:grpSpPr bwMode="auto">
          <a:xfrm>
            <a:off x="1308100" y="4756150"/>
            <a:ext cx="1216025" cy="833438"/>
            <a:chOff x="3182" y="2642"/>
            <a:chExt cx="1186" cy="813"/>
          </a:xfrm>
        </p:grpSpPr>
        <p:grpSp>
          <p:nvGrpSpPr>
            <p:cNvPr id="458" name="Group 3"/>
            <p:cNvGrpSpPr>
              <a:grpSpLocks/>
            </p:cNvGrpSpPr>
            <p:nvPr/>
          </p:nvGrpSpPr>
          <p:grpSpPr bwMode="auto">
            <a:xfrm>
              <a:off x="3182" y="2642"/>
              <a:ext cx="1186" cy="813"/>
              <a:chOff x="1732" y="3507"/>
              <a:chExt cx="1186" cy="813"/>
            </a:xfrm>
          </p:grpSpPr>
          <p:sp>
            <p:nvSpPr>
              <p:cNvPr id="470" name="AutoShape 4"/>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471" name="AutoShape 5"/>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459" name="Group 6"/>
            <p:cNvGrpSpPr>
              <a:grpSpLocks/>
            </p:cNvGrpSpPr>
            <p:nvPr/>
          </p:nvGrpSpPr>
          <p:grpSpPr bwMode="auto">
            <a:xfrm>
              <a:off x="3309" y="2668"/>
              <a:ext cx="876" cy="739"/>
              <a:chOff x="3309" y="2668"/>
              <a:chExt cx="876" cy="739"/>
            </a:xfrm>
          </p:grpSpPr>
          <p:sp>
            <p:nvSpPr>
              <p:cNvPr id="460" name="Freeform 7"/>
              <p:cNvSpPr>
                <a:spLocks/>
              </p:cNvSpPr>
              <p:nvPr/>
            </p:nvSpPr>
            <p:spPr bwMode="auto">
              <a:xfrm>
                <a:off x="3344" y="2668"/>
                <a:ext cx="841" cy="739"/>
              </a:xfrm>
              <a:custGeom>
                <a:avLst/>
                <a:gdLst>
                  <a:gd name="T0" fmla="*/ 50 w 638"/>
                  <a:gd name="T1" fmla="*/ 1680 h 561"/>
                  <a:gd name="T2" fmla="*/ 50 w 638"/>
                  <a:gd name="T3" fmla="*/ 967 h 561"/>
                  <a:gd name="T4" fmla="*/ 0 w 638"/>
                  <a:gd name="T5" fmla="*/ 876 h 561"/>
                  <a:gd name="T6" fmla="*/ 1003 w 638"/>
                  <a:gd name="T7" fmla="*/ 18 h 561"/>
                  <a:gd name="T8" fmla="*/ 1366 w 638"/>
                  <a:gd name="T9" fmla="*/ 361 h 561"/>
                  <a:gd name="T10" fmla="*/ 1366 w 638"/>
                  <a:gd name="T11" fmla="*/ 0 h 561"/>
                  <a:gd name="T12" fmla="*/ 1654 w 638"/>
                  <a:gd name="T13" fmla="*/ 0 h 561"/>
                  <a:gd name="T14" fmla="*/ 1654 w 638"/>
                  <a:gd name="T15" fmla="*/ 642 h 561"/>
                  <a:gd name="T16" fmla="*/ 1927 w 638"/>
                  <a:gd name="T17" fmla="*/ 865 h 561"/>
                  <a:gd name="T18" fmla="*/ 1828 w 638"/>
                  <a:gd name="T19" fmla="*/ 958 h 561"/>
                  <a:gd name="T20" fmla="*/ 1828 w 638"/>
                  <a:gd name="T21" fmla="*/ 1689 h 561"/>
                  <a:gd name="T22" fmla="*/ 50 w 638"/>
                  <a:gd name="T23" fmla="*/ 1680 h 5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8"/>
                  <a:gd name="T37" fmla="*/ 0 h 561"/>
                  <a:gd name="T38" fmla="*/ 638 w 638"/>
                  <a:gd name="T39" fmla="*/ 561 h 5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8" h="561">
                    <a:moveTo>
                      <a:pt x="17" y="558"/>
                    </a:moveTo>
                    <a:lnTo>
                      <a:pt x="17" y="321"/>
                    </a:lnTo>
                    <a:lnTo>
                      <a:pt x="0" y="291"/>
                    </a:lnTo>
                    <a:lnTo>
                      <a:pt x="332" y="6"/>
                    </a:lnTo>
                    <a:lnTo>
                      <a:pt x="452" y="120"/>
                    </a:lnTo>
                    <a:lnTo>
                      <a:pt x="452" y="0"/>
                    </a:lnTo>
                    <a:lnTo>
                      <a:pt x="548" y="0"/>
                    </a:lnTo>
                    <a:lnTo>
                      <a:pt x="548" y="213"/>
                    </a:lnTo>
                    <a:lnTo>
                      <a:pt x="638" y="288"/>
                    </a:lnTo>
                    <a:lnTo>
                      <a:pt x="605" y="318"/>
                    </a:lnTo>
                    <a:lnTo>
                      <a:pt x="605" y="561"/>
                    </a:lnTo>
                    <a:lnTo>
                      <a:pt x="17" y="558"/>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461" name="Rectangle 8"/>
              <p:cNvSpPr>
                <a:spLocks noChangeArrowheads="1"/>
              </p:cNvSpPr>
              <p:nvPr/>
            </p:nvSpPr>
            <p:spPr bwMode="auto">
              <a:xfrm>
                <a:off x="3695" y="3136"/>
                <a:ext cx="174" cy="268"/>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462" name="Rectangle 9"/>
              <p:cNvSpPr>
                <a:spLocks noChangeArrowheads="1"/>
              </p:cNvSpPr>
              <p:nvPr/>
            </p:nvSpPr>
            <p:spPr bwMode="auto">
              <a:xfrm>
                <a:off x="3928"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463" name="Line 10"/>
              <p:cNvSpPr>
                <a:spLocks noChangeShapeType="1"/>
              </p:cNvSpPr>
              <p:nvPr/>
            </p:nvSpPr>
            <p:spPr bwMode="auto">
              <a:xfrm>
                <a:off x="3928"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64" name="Line 11"/>
              <p:cNvSpPr>
                <a:spLocks noChangeShapeType="1"/>
              </p:cNvSpPr>
              <p:nvPr/>
            </p:nvSpPr>
            <p:spPr bwMode="auto">
              <a:xfrm>
                <a:off x="4015" y="3140"/>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65" name="Rectangle 12"/>
              <p:cNvSpPr>
                <a:spLocks noChangeArrowheads="1"/>
              </p:cNvSpPr>
              <p:nvPr/>
            </p:nvSpPr>
            <p:spPr bwMode="auto">
              <a:xfrm>
                <a:off x="3446"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466" name="Line 13"/>
              <p:cNvSpPr>
                <a:spLocks noChangeShapeType="1"/>
              </p:cNvSpPr>
              <p:nvPr/>
            </p:nvSpPr>
            <p:spPr bwMode="auto">
              <a:xfrm>
                <a:off x="3446"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67" name="Line 14"/>
              <p:cNvSpPr>
                <a:spLocks noChangeShapeType="1"/>
              </p:cNvSpPr>
              <p:nvPr/>
            </p:nvSpPr>
            <p:spPr bwMode="auto">
              <a:xfrm>
                <a:off x="3533" y="3138"/>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68" name="Freeform 15"/>
              <p:cNvSpPr>
                <a:spLocks/>
              </p:cNvSpPr>
              <p:nvPr/>
            </p:nvSpPr>
            <p:spPr bwMode="auto">
              <a:xfrm>
                <a:off x="3309" y="2675"/>
                <a:ext cx="326" cy="428"/>
              </a:xfrm>
              <a:custGeom>
                <a:avLst/>
                <a:gdLst>
                  <a:gd name="T0" fmla="*/ 7 w 1163"/>
                  <a:gd name="T1" fmla="*/ 4 h 1531"/>
                  <a:gd name="T2" fmla="*/ 7 w 1163"/>
                  <a:gd name="T3" fmla="*/ 3 h 1531"/>
                  <a:gd name="T4" fmla="*/ 7 w 1163"/>
                  <a:gd name="T5" fmla="*/ 3 h 1531"/>
                  <a:gd name="T6" fmla="*/ 6 w 1163"/>
                  <a:gd name="T7" fmla="*/ 3 h 1531"/>
                  <a:gd name="T8" fmla="*/ 6 w 1163"/>
                  <a:gd name="T9" fmla="*/ 4 h 1531"/>
                  <a:gd name="T10" fmla="*/ 6 w 1163"/>
                  <a:gd name="T11" fmla="*/ 4 h 1531"/>
                  <a:gd name="T12" fmla="*/ 6 w 1163"/>
                  <a:gd name="T13" fmla="*/ 4 h 1531"/>
                  <a:gd name="T14" fmla="*/ 5 w 1163"/>
                  <a:gd name="T15" fmla="*/ 5 h 1531"/>
                  <a:gd name="T16" fmla="*/ 5 w 1163"/>
                  <a:gd name="T17" fmla="*/ 6 h 1531"/>
                  <a:gd name="T18" fmla="*/ 5 w 1163"/>
                  <a:gd name="T19" fmla="*/ 7 h 1531"/>
                  <a:gd name="T20" fmla="*/ 5 w 1163"/>
                  <a:gd name="T21" fmla="*/ 7 h 1531"/>
                  <a:gd name="T22" fmla="*/ 4 w 1163"/>
                  <a:gd name="T23" fmla="*/ 8 h 1531"/>
                  <a:gd name="T24" fmla="*/ 4 w 1163"/>
                  <a:gd name="T25" fmla="*/ 8 h 1531"/>
                  <a:gd name="T26" fmla="*/ 4 w 1163"/>
                  <a:gd name="T27" fmla="*/ 7 h 1531"/>
                  <a:gd name="T28" fmla="*/ 4 w 1163"/>
                  <a:gd name="T29" fmla="*/ 6 h 1531"/>
                  <a:gd name="T30" fmla="*/ 4 w 1163"/>
                  <a:gd name="T31" fmla="*/ 5 h 1531"/>
                  <a:gd name="T32" fmla="*/ 5 w 1163"/>
                  <a:gd name="T33" fmla="*/ 4 h 1531"/>
                  <a:gd name="T34" fmla="*/ 4 w 1163"/>
                  <a:gd name="T35" fmla="*/ 3 h 1531"/>
                  <a:gd name="T36" fmla="*/ 4 w 1163"/>
                  <a:gd name="T37" fmla="*/ 2 h 1531"/>
                  <a:gd name="T38" fmla="*/ 3 w 1163"/>
                  <a:gd name="T39" fmla="*/ 1 h 1531"/>
                  <a:gd name="T40" fmla="*/ 3 w 1163"/>
                  <a:gd name="T41" fmla="*/ 1 h 1531"/>
                  <a:gd name="T42" fmla="*/ 4 w 1163"/>
                  <a:gd name="T43" fmla="*/ 0 h 1531"/>
                  <a:gd name="T44" fmla="*/ 3 w 1163"/>
                  <a:gd name="T45" fmla="*/ 0 h 1531"/>
                  <a:gd name="T46" fmla="*/ 3 w 1163"/>
                  <a:gd name="T47" fmla="*/ 1 h 1531"/>
                  <a:gd name="T48" fmla="*/ 3 w 1163"/>
                  <a:gd name="T49" fmla="*/ 2 h 1531"/>
                  <a:gd name="T50" fmla="*/ 3 w 1163"/>
                  <a:gd name="T51" fmla="*/ 3 h 1531"/>
                  <a:gd name="T52" fmla="*/ 3 w 1163"/>
                  <a:gd name="T53" fmla="*/ 4 h 1531"/>
                  <a:gd name="T54" fmla="*/ 2 w 1163"/>
                  <a:gd name="T55" fmla="*/ 6 h 1531"/>
                  <a:gd name="T56" fmla="*/ 2 w 1163"/>
                  <a:gd name="T57" fmla="*/ 5 h 1531"/>
                  <a:gd name="T58" fmla="*/ 2 w 1163"/>
                  <a:gd name="T59" fmla="*/ 4 h 1531"/>
                  <a:gd name="T60" fmla="*/ 2 w 1163"/>
                  <a:gd name="T61" fmla="*/ 3 h 1531"/>
                  <a:gd name="T62" fmla="*/ 2 w 1163"/>
                  <a:gd name="T63" fmla="*/ 3 h 1531"/>
                  <a:gd name="T64" fmla="*/ 2 w 1163"/>
                  <a:gd name="T65" fmla="*/ 2 h 1531"/>
                  <a:gd name="T66" fmla="*/ 2 w 1163"/>
                  <a:gd name="T67" fmla="*/ 2 h 1531"/>
                  <a:gd name="T68" fmla="*/ 2 w 1163"/>
                  <a:gd name="T69" fmla="*/ 3 h 1531"/>
                  <a:gd name="T70" fmla="*/ 1 w 1163"/>
                  <a:gd name="T71" fmla="*/ 4 h 1531"/>
                  <a:gd name="T72" fmla="*/ 1 w 1163"/>
                  <a:gd name="T73" fmla="*/ 5 h 1531"/>
                  <a:gd name="T74" fmla="*/ 0 w 1163"/>
                  <a:gd name="T75" fmla="*/ 6 h 1531"/>
                  <a:gd name="T76" fmla="*/ 0 w 1163"/>
                  <a:gd name="T77" fmla="*/ 6 h 1531"/>
                  <a:gd name="T78" fmla="*/ 0 w 1163"/>
                  <a:gd name="T79" fmla="*/ 7 h 1531"/>
                  <a:gd name="T80" fmla="*/ 1 w 1163"/>
                  <a:gd name="T81" fmla="*/ 8 h 1531"/>
                  <a:gd name="T82" fmla="*/ 1 w 1163"/>
                  <a:gd name="T83" fmla="*/ 8 h 1531"/>
                  <a:gd name="T84" fmla="*/ 2 w 1163"/>
                  <a:gd name="T85" fmla="*/ 8 h 1531"/>
                  <a:gd name="T86" fmla="*/ 2 w 1163"/>
                  <a:gd name="T87" fmla="*/ 9 h 1531"/>
                  <a:gd name="T88" fmla="*/ 3 w 1163"/>
                  <a:gd name="T89" fmla="*/ 9 h 1531"/>
                  <a:gd name="T90" fmla="*/ 3 w 1163"/>
                  <a:gd name="T91" fmla="*/ 9 h 1531"/>
                  <a:gd name="T92" fmla="*/ 3 w 1163"/>
                  <a:gd name="T93" fmla="*/ 9 h 1531"/>
                  <a:gd name="T94" fmla="*/ 3 w 1163"/>
                  <a:gd name="T95" fmla="*/ 9 h 1531"/>
                  <a:gd name="T96" fmla="*/ 3 w 1163"/>
                  <a:gd name="T97" fmla="*/ 9 h 1531"/>
                  <a:gd name="T98" fmla="*/ 3 w 1163"/>
                  <a:gd name="T99" fmla="*/ 9 h 1531"/>
                  <a:gd name="T100" fmla="*/ 4 w 1163"/>
                  <a:gd name="T101" fmla="*/ 9 h 1531"/>
                  <a:gd name="T102" fmla="*/ 4 w 1163"/>
                  <a:gd name="T103" fmla="*/ 9 h 1531"/>
                  <a:gd name="T104" fmla="*/ 5 w 1163"/>
                  <a:gd name="T105" fmla="*/ 9 h 1531"/>
                  <a:gd name="T106" fmla="*/ 5 w 1163"/>
                  <a:gd name="T107" fmla="*/ 9 h 1531"/>
                  <a:gd name="T108" fmla="*/ 6 w 1163"/>
                  <a:gd name="T109" fmla="*/ 9 h 1531"/>
                  <a:gd name="T110" fmla="*/ 7 w 1163"/>
                  <a:gd name="T111" fmla="*/ 8 h 1531"/>
                  <a:gd name="T112" fmla="*/ 7 w 1163"/>
                  <a:gd name="T113" fmla="*/ 7 h 1531"/>
                  <a:gd name="T114" fmla="*/ 7 w 1163"/>
                  <a:gd name="T115" fmla="*/ 6 h 15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63"/>
                  <a:gd name="T175" fmla="*/ 0 h 1531"/>
                  <a:gd name="T176" fmla="*/ 1163 w 1163"/>
                  <a:gd name="T177" fmla="*/ 1531 h 15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63" h="1531">
                    <a:moveTo>
                      <a:pt x="1077" y="804"/>
                    </a:moveTo>
                    <a:lnTo>
                      <a:pt x="1075" y="773"/>
                    </a:lnTo>
                    <a:lnTo>
                      <a:pt x="1075" y="739"/>
                    </a:lnTo>
                    <a:lnTo>
                      <a:pt x="1077" y="700"/>
                    </a:lnTo>
                    <a:lnTo>
                      <a:pt x="1082" y="660"/>
                    </a:lnTo>
                    <a:lnTo>
                      <a:pt x="1090" y="621"/>
                    </a:lnTo>
                    <a:lnTo>
                      <a:pt x="1101" y="585"/>
                    </a:lnTo>
                    <a:lnTo>
                      <a:pt x="1116" y="553"/>
                    </a:lnTo>
                    <a:lnTo>
                      <a:pt x="1134" y="528"/>
                    </a:lnTo>
                    <a:lnTo>
                      <a:pt x="1121" y="535"/>
                    </a:lnTo>
                    <a:lnTo>
                      <a:pt x="1108" y="538"/>
                    </a:lnTo>
                    <a:lnTo>
                      <a:pt x="1095" y="543"/>
                    </a:lnTo>
                    <a:lnTo>
                      <a:pt x="1082" y="546"/>
                    </a:lnTo>
                    <a:lnTo>
                      <a:pt x="1070" y="551"/>
                    </a:lnTo>
                    <a:lnTo>
                      <a:pt x="1057" y="556"/>
                    </a:lnTo>
                    <a:lnTo>
                      <a:pt x="1046" y="563"/>
                    </a:lnTo>
                    <a:lnTo>
                      <a:pt x="1034" y="571"/>
                    </a:lnTo>
                    <a:lnTo>
                      <a:pt x="1025" y="579"/>
                    </a:lnTo>
                    <a:lnTo>
                      <a:pt x="1016" y="587"/>
                    </a:lnTo>
                    <a:lnTo>
                      <a:pt x="1008" y="597"/>
                    </a:lnTo>
                    <a:lnTo>
                      <a:pt x="1000" y="605"/>
                    </a:lnTo>
                    <a:lnTo>
                      <a:pt x="992" y="615"/>
                    </a:lnTo>
                    <a:lnTo>
                      <a:pt x="984" y="625"/>
                    </a:lnTo>
                    <a:lnTo>
                      <a:pt x="977" y="634"/>
                    </a:lnTo>
                    <a:lnTo>
                      <a:pt x="969" y="644"/>
                    </a:lnTo>
                    <a:lnTo>
                      <a:pt x="949" y="670"/>
                    </a:lnTo>
                    <a:lnTo>
                      <a:pt x="931" y="696"/>
                    </a:lnTo>
                    <a:lnTo>
                      <a:pt x="915" y="722"/>
                    </a:lnTo>
                    <a:lnTo>
                      <a:pt x="899" y="750"/>
                    </a:lnTo>
                    <a:lnTo>
                      <a:pt x="884" y="778"/>
                    </a:lnTo>
                    <a:lnTo>
                      <a:pt x="871" y="806"/>
                    </a:lnTo>
                    <a:lnTo>
                      <a:pt x="858" y="835"/>
                    </a:lnTo>
                    <a:lnTo>
                      <a:pt x="848" y="866"/>
                    </a:lnTo>
                    <a:lnTo>
                      <a:pt x="838" y="899"/>
                    </a:lnTo>
                    <a:lnTo>
                      <a:pt x="832" y="931"/>
                    </a:lnTo>
                    <a:lnTo>
                      <a:pt x="825" y="965"/>
                    </a:lnTo>
                    <a:lnTo>
                      <a:pt x="819" y="1000"/>
                    </a:lnTo>
                    <a:lnTo>
                      <a:pt x="812" y="1032"/>
                    </a:lnTo>
                    <a:lnTo>
                      <a:pt x="802" y="1067"/>
                    </a:lnTo>
                    <a:lnTo>
                      <a:pt x="793" y="1099"/>
                    </a:lnTo>
                    <a:lnTo>
                      <a:pt x="778" y="1130"/>
                    </a:lnTo>
                    <a:lnTo>
                      <a:pt x="770" y="1147"/>
                    </a:lnTo>
                    <a:lnTo>
                      <a:pt x="760" y="1161"/>
                    </a:lnTo>
                    <a:lnTo>
                      <a:pt x="749" y="1174"/>
                    </a:lnTo>
                    <a:lnTo>
                      <a:pt x="735" y="1186"/>
                    </a:lnTo>
                    <a:lnTo>
                      <a:pt x="722" y="1197"/>
                    </a:lnTo>
                    <a:lnTo>
                      <a:pt x="709" y="1209"/>
                    </a:lnTo>
                    <a:lnTo>
                      <a:pt x="696" y="1220"/>
                    </a:lnTo>
                    <a:lnTo>
                      <a:pt x="682" y="1230"/>
                    </a:lnTo>
                    <a:lnTo>
                      <a:pt x="677" y="1223"/>
                    </a:lnTo>
                    <a:lnTo>
                      <a:pt x="672" y="1217"/>
                    </a:lnTo>
                    <a:lnTo>
                      <a:pt x="667" y="1212"/>
                    </a:lnTo>
                    <a:lnTo>
                      <a:pt x="660" y="1205"/>
                    </a:lnTo>
                    <a:lnTo>
                      <a:pt x="628" y="1168"/>
                    </a:lnTo>
                    <a:lnTo>
                      <a:pt x="605" y="1130"/>
                    </a:lnTo>
                    <a:lnTo>
                      <a:pt x="590" y="1091"/>
                    </a:lnTo>
                    <a:lnTo>
                      <a:pt x="585" y="1050"/>
                    </a:lnTo>
                    <a:lnTo>
                      <a:pt x="587" y="1009"/>
                    </a:lnTo>
                    <a:lnTo>
                      <a:pt x="593" y="967"/>
                    </a:lnTo>
                    <a:lnTo>
                      <a:pt x="606" y="923"/>
                    </a:lnTo>
                    <a:lnTo>
                      <a:pt x="624" y="877"/>
                    </a:lnTo>
                    <a:lnTo>
                      <a:pt x="641" y="843"/>
                    </a:lnTo>
                    <a:lnTo>
                      <a:pt x="660" y="807"/>
                    </a:lnTo>
                    <a:lnTo>
                      <a:pt x="682" y="770"/>
                    </a:lnTo>
                    <a:lnTo>
                      <a:pt x="703" y="732"/>
                    </a:lnTo>
                    <a:lnTo>
                      <a:pt x="721" y="693"/>
                    </a:lnTo>
                    <a:lnTo>
                      <a:pt x="735" y="654"/>
                    </a:lnTo>
                    <a:lnTo>
                      <a:pt x="744" y="615"/>
                    </a:lnTo>
                    <a:lnTo>
                      <a:pt x="744" y="576"/>
                    </a:lnTo>
                    <a:lnTo>
                      <a:pt x="734" y="538"/>
                    </a:lnTo>
                    <a:lnTo>
                      <a:pt x="717" y="504"/>
                    </a:lnTo>
                    <a:lnTo>
                      <a:pt x="693" y="470"/>
                    </a:lnTo>
                    <a:lnTo>
                      <a:pt x="667" y="439"/>
                    </a:lnTo>
                    <a:lnTo>
                      <a:pt x="636" y="409"/>
                    </a:lnTo>
                    <a:lnTo>
                      <a:pt x="606" y="380"/>
                    </a:lnTo>
                    <a:lnTo>
                      <a:pt x="579" y="350"/>
                    </a:lnTo>
                    <a:lnTo>
                      <a:pt x="554" y="323"/>
                    </a:lnTo>
                    <a:lnTo>
                      <a:pt x="535" y="290"/>
                    </a:lnTo>
                    <a:lnTo>
                      <a:pt x="523" y="253"/>
                    </a:lnTo>
                    <a:lnTo>
                      <a:pt x="518" y="213"/>
                    </a:lnTo>
                    <a:lnTo>
                      <a:pt x="518" y="174"/>
                    </a:lnTo>
                    <a:lnTo>
                      <a:pt x="523" y="145"/>
                    </a:lnTo>
                    <a:lnTo>
                      <a:pt x="531" y="120"/>
                    </a:lnTo>
                    <a:lnTo>
                      <a:pt x="543" y="98"/>
                    </a:lnTo>
                    <a:lnTo>
                      <a:pt x="556" y="78"/>
                    </a:lnTo>
                    <a:lnTo>
                      <a:pt x="570" y="58"/>
                    </a:lnTo>
                    <a:lnTo>
                      <a:pt x="588" y="39"/>
                    </a:lnTo>
                    <a:lnTo>
                      <a:pt x="606" y="21"/>
                    </a:lnTo>
                    <a:lnTo>
                      <a:pt x="626" y="0"/>
                    </a:lnTo>
                    <a:lnTo>
                      <a:pt x="592" y="10"/>
                    </a:lnTo>
                    <a:lnTo>
                      <a:pt x="556" y="21"/>
                    </a:lnTo>
                    <a:lnTo>
                      <a:pt x="521" y="36"/>
                    </a:lnTo>
                    <a:lnTo>
                      <a:pt x="490" y="54"/>
                    </a:lnTo>
                    <a:lnTo>
                      <a:pt x="464" y="76"/>
                    </a:lnTo>
                    <a:lnTo>
                      <a:pt x="443" y="103"/>
                    </a:lnTo>
                    <a:lnTo>
                      <a:pt x="430" y="135"/>
                    </a:lnTo>
                    <a:lnTo>
                      <a:pt x="425" y="174"/>
                    </a:lnTo>
                    <a:lnTo>
                      <a:pt x="428" y="227"/>
                    </a:lnTo>
                    <a:lnTo>
                      <a:pt x="438" y="280"/>
                    </a:lnTo>
                    <a:lnTo>
                      <a:pt x="450" y="333"/>
                    </a:lnTo>
                    <a:lnTo>
                      <a:pt x="464" y="385"/>
                    </a:lnTo>
                    <a:lnTo>
                      <a:pt x="476" y="437"/>
                    </a:lnTo>
                    <a:lnTo>
                      <a:pt x="486" y="489"/>
                    </a:lnTo>
                    <a:lnTo>
                      <a:pt x="490" y="543"/>
                    </a:lnTo>
                    <a:lnTo>
                      <a:pt x="489" y="597"/>
                    </a:lnTo>
                    <a:lnTo>
                      <a:pt x="479" y="646"/>
                    </a:lnTo>
                    <a:lnTo>
                      <a:pt x="461" y="691"/>
                    </a:lnTo>
                    <a:lnTo>
                      <a:pt x="438" y="735"/>
                    </a:lnTo>
                    <a:lnTo>
                      <a:pt x="412" y="776"/>
                    </a:lnTo>
                    <a:lnTo>
                      <a:pt x="383" y="817"/>
                    </a:lnTo>
                    <a:lnTo>
                      <a:pt x="352" y="856"/>
                    </a:lnTo>
                    <a:lnTo>
                      <a:pt x="321" y="895"/>
                    </a:lnTo>
                    <a:lnTo>
                      <a:pt x="291" y="934"/>
                    </a:lnTo>
                    <a:lnTo>
                      <a:pt x="291" y="905"/>
                    </a:lnTo>
                    <a:lnTo>
                      <a:pt x="294" y="876"/>
                    </a:lnTo>
                    <a:lnTo>
                      <a:pt x="301" y="845"/>
                    </a:lnTo>
                    <a:lnTo>
                      <a:pt x="309" y="815"/>
                    </a:lnTo>
                    <a:lnTo>
                      <a:pt x="319" y="786"/>
                    </a:lnTo>
                    <a:lnTo>
                      <a:pt x="330" y="757"/>
                    </a:lnTo>
                    <a:lnTo>
                      <a:pt x="340" y="729"/>
                    </a:lnTo>
                    <a:lnTo>
                      <a:pt x="350" y="701"/>
                    </a:lnTo>
                    <a:lnTo>
                      <a:pt x="366" y="651"/>
                    </a:lnTo>
                    <a:lnTo>
                      <a:pt x="378" y="600"/>
                    </a:lnTo>
                    <a:lnTo>
                      <a:pt x="386" y="549"/>
                    </a:lnTo>
                    <a:lnTo>
                      <a:pt x="386" y="497"/>
                    </a:lnTo>
                    <a:lnTo>
                      <a:pt x="384" y="470"/>
                    </a:lnTo>
                    <a:lnTo>
                      <a:pt x="379" y="440"/>
                    </a:lnTo>
                    <a:lnTo>
                      <a:pt x="370" y="412"/>
                    </a:lnTo>
                    <a:lnTo>
                      <a:pt x="356" y="388"/>
                    </a:lnTo>
                    <a:lnTo>
                      <a:pt x="345" y="375"/>
                    </a:lnTo>
                    <a:lnTo>
                      <a:pt x="332" y="365"/>
                    </a:lnTo>
                    <a:lnTo>
                      <a:pt x="317" y="357"/>
                    </a:lnTo>
                    <a:lnTo>
                      <a:pt x="303" y="349"/>
                    </a:lnTo>
                    <a:lnTo>
                      <a:pt x="288" y="342"/>
                    </a:lnTo>
                    <a:lnTo>
                      <a:pt x="273" y="334"/>
                    </a:lnTo>
                    <a:lnTo>
                      <a:pt x="258" y="326"/>
                    </a:lnTo>
                    <a:lnTo>
                      <a:pt x="244" y="316"/>
                    </a:lnTo>
                    <a:lnTo>
                      <a:pt x="260" y="368"/>
                    </a:lnTo>
                    <a:lnTo>
                      <a:pt x="273" y="417"/>
                    </a:lnTo>
                    <a:lnTo>
                      <a:pt x="280" y="465"/>
                    </a:lnTo>
                    <a:lnTo>
                      <a:pt x="281" y="512"/>
                    </a:lnTo>
                    <a:lnTo>
                      <a:pt x="276" y="558"/>
                    </a:lnTo>
                    <a:lnTo>
                      <a:pt x="263" y="603"/>
                    </a:lnTo>
                    <a:lnTo>
                      <a:pt x="242" y="649"/>
                    </a:lnTo>
                    <a:lnTo>
                      <a:pt x="211" y="695"/>
                    </a:lnTo>
                    <a:lnTo>
                      <a:pt x="188" y="722"/>
                    </a:lnTo>
                    <a:lnTo>
                      <a:pt x="167" y="752"/>
                    </a:lnTo>
                    <a:lnTo>
                      <a:pt x="144" y="778"/>
                    </a:lnTo>
                    <a:lnTo>
                      <a:pt x="121" y="806"/>
                    </a:lnTo>
                    <a:lnTo>
                      <a:pt x="100" y="833"/>
                    </a:lnTo>
                    <a:lnTo>
                      <a:pt x="79" y="861"/>
                    </a:lnTo>
                    <a:lnTo>
                      <a:pt x="59" y="889"/>
                    </a:lnTo>
                    <a:lnTo>
                      <a:pt x="43" y="917"/>
                    </a:lnTo>
                    <a:lnTo>
                      <a:pt x="28" y="946"/>
                    </a:lnTo>
                    <a:lnTo>
                      <a:pt x="15" y="975"/>
                    </a:lnTo>
                    <a:lnTo>
                      <a:pt x="7" y="1006"/>
                    </a:lnTo>
                    <a:lnTo>
                      <a:pt x="0" y="1039"/>
                    </a:lnTo>
                    <a:lnTo>
                      <a:pt x="0" y="1071"/>
                    </a:lnTo>
                    <a:lnTo>
                      <a:pt x="2" y="1106"/>
                    </a:lnTo>
                    <a:lnTo>
                      <a:pt x="10" y="1143"/>
                    </a:lnTo>
                    <a:lnTo>
                      <a:pt x="23" y="1181"/>
                    </a:lnTo>
                    <a:lnTo>
                      <a:pt x="38" y="1215"/>
                    </a:lnTo>
                    <a:lnTo>
                      <a:pt x="56" y="1248"/>
                    </a:lnTo>
                    <a:lnTo>
                      <a:pt x="77" y="1277"/>
                    </a:lnTo>
                    <a:lnTo>
                      <a:pt x="102" y="1305"/>
                    </a:lnTo>
                    <a:lnTo>
                      <a:pt x="128" y="1329"/>
                    </a:lnTo>
                    <a:lnTo>
                      <a:pt x="156" y="1349"/>
                    </a:lnTo>
                    <a:lnTo>
                      <a:pt x="188" y="1367"/>
                    </a:lnTo>
                    <a:lnTo>
                      <a:pt x="223" y="1380"/>
                    </a:lnTo>
                    <a:lnTo>
                      <a:pt x="240" y="1385"/>
                    </a:lnTo>
                    <a:lnTo>
                      <a:pt x="258" y="1391"/>
                    </a:lnTo>
                    <a:lnTo>
                      <a:pt x="276" y="1396"/>
                    </a:lnTo>
                    <a:lnTo>
                      <a:pt x="293" y="1401"/>
                    </a:lnTo>
                    <a:lnTo>
                      <a:pt x="311" y="1406"/>
                    </a:lnTo>
                    <a:lnTo>
                      <a:pt x="327" y="1412"/>
                    </a:lnTo>
                    <a:lnTo>
                      <a:pt x="343" y="1417"/>
                    </a:lnTo>
                    <a:lnTo>
                      <a:pt x="360" y="1422"/>
                    </a:lnTo>
                    <a:lnTo>
                      <a:pt x="374" y="1429"/>
                    </a:lnTo>
                    <a:lnTo>
                      <a:pt x="391" y="1435"/>
                    </a:lnTo>
                    <a:lnTo>
                      <a:pt x="405" y="1443"/>
                    </a:lnTo>
                    <a:lnTo>
                      <a:pt x="422" y="1452"/>
                    </a:lnTo>
                    <a:lnTo>
                      <a:pt x="438" y="1460"/>
                    </a:lnTo>
                    <a:lnTo>
                      <a:pt x="453" y="1469"/>
                    </a:lnTo>
                    <a:lnTo>
                      <a:pt x="469" y="1479"/>
                    </a:lnTo>
                    <a:lnTo>
                      <a:pt x="486" y="1491"/>
                    </a:lnTo>
                    <a:lnTo>
                      <a:pt x="494" y="1499"/>
                    </a:lnTo>
                    <a:lnTo>
                      <a:pt x="492" y="1483"/>
                    </a:lnTo>
                    <a:lnTo>
                      <a:pt x="490" y="1468"/>
                    </a:lnTo>
                    <a:lnTo>
                      <a:pt x="489" y="1453"/>
                    </a:lnTo>
                    <a:lnTo>
                      <a:pt x="489" y="1437"/>
                    </a:lnTo>
                    <a:lnTo>
                      <a:pt x="500" y="1448"/>
                    </a:lnTo>
                    <a:lnTo>
                      <a:pt x="510" y="1460"/>
                    </a:lnTo>
                    <a:lnTo>
                      <a:pt x="520" y="1471"/>
                    </a:lnTo>
                    <a:lnTo>
                      <a:pt x="528" y="1483"/>
                    </a:lnTo>
                    <a:lnTo>
                      <a:pt x="536" y="1494"/>
                    </a:lnTo>
                    <a:lnTo>
                      <a:pt x="543" y="1507"/>
                    </a:lnTo>
                    <a:lnTo>
                      <a:pt x="548" y="1518"/>
                    </a:lnTo>
                    <a:lnTo>
                      <a:pt x="552" y="1531"/>
                    </a:lnTo>
                    <a:lnTo>
                      <a:pt x="557" y="1523"/>
                    </a:lnTo>
                    <a:lnTo>
                      <a:pt x="564" y="1517"/>
                    </a:lnTo>
                    <a:lnTo>
                      <a:pt x="572" y="1512"/>
                    </a:lnTo>
                    <a:lnTo>
                      <a:pt x="579" y="1507"/>
                    </a:lnTo>
                    <a:lnTo>
                      <a:pt x="595" y="1518"/>
                    </a:lnTo>
                    <a:lnTo>
                      <a:pt x="613" y="1520"/>
                    </a:lnTo>
                    <a:lnTo>
                      <a:pt x="633" y="1515"/>
                    </a:lnTo>
                    <a:lnTo>
                      <a:pt x="652" y="1505"/>
                    </a:lnTo>
                    <a:lnTo>
                      <a:pt x="672" y="1494"/>
                    </a:lnTo>
                    <a:lnTo>
                      <a:pt x="691" y="1481"/>
                    </a:lnTo>
                    <a:lnTo>
                      <a:pt x="709" y="1469"/>
                    </a:lnTo>
                    <a:lnTo>
                      <a:pt x="727" y="1461"/>
                    </a:lnTo>
                    <a:lnTo>
                      <a:pt x="752" y="1455"/>
                    </a:lnTo>
                    <a:lnTo>
                      <a:pt x="776" y="1450"/>
                    </a:lnTo>
                    <a:lnTo>
                      <a:pt x="801" y="1445"/>
                    </a:lnTo>
                    <a:lnTo>
                      <a:pt x="825" y="1442"/>
                    </a:lnTo>
                    <a:lnTo>
                      <a:pt x="851" y="1439"/>
                    </a:lnTo>
                    <a:lnTo>
                      <a:pt x="876" y="1435"/>
                    </a:lnTo>
                    <a:lnTo>
                      <a:pt x="900" y="1432"/>
                    </a:lnTo>
                    <a:lnTo>
                      <a:pt x="927" y="1429"/>
                    </a:lnTo>
                    <a:lnTo>
                      <a:pt x="949" y="1424"/>
                    </a:lnTo>
                    <a:lnTo>
                      <a:pt x="974" y="1417"/>
                    </a:lnTo>
                    <a:lnTo>
                      <a:pt x="997" y="1411"/>
                    </a:lnTo>
                    <a:lnTo>
                      <a:pt x="1020" y="1401"/>
                    </a:lnTo>
                    <a:lnTo>
                      <a:pt x="1041" y="1391"/>
                    </a:lnTo>
                    <a:lnTo>
                      <a:pt x="1062" y="1377"/>
                    </a:lnTo>
                    <a:lnTo>
                      <a:pt x="1082" y="1362"/>
                    </a:lnTo>
                    <a:lnTo>
                      <a:pt x="1100" y="1342"/>
                    </a:lnTo>
                    <a:lnTo>
                      <a:pt x="1142" y="1277"/>
                    </a:lnTo>
                    <a:lnTo>
                      <a:pt x="1162" y="1210"/>
                    </a:lnTo>
                    <a:lnTo>
                      <a:pt x="1163" y="1143"/>
                    </a:lnTo>
                    <a:lnTo>
                      <a:pt x="1152" y="1078"/>
                    </a:lnTo>
                    <a:lnTo>
                      <a:pt x="1132" y="1009"/>
                    </a:lnTo>
                    <a:lnTo>
                      <a:pt x="1110" y="943"/>
                    </a:lnTo>
                    <a:lnTo>
                      <a:pt x="1090" y="874"/>
                    </a:lnTo>
                    <a:lnTo>
                      <a:pt x="1077" y="804"/>
                    </a:lnTo>
                    <a:close/>
                  </a:path>
                </a:pathLst>
              </a:custGeom>
              <a:solidFill>
                <a:schemeClr val="hlink"/>
              </a:solidFill>
              <a:ln w="9525">
                <a:solidFill>
                  <a:schemeClr val="bg1"/>
                </a:solidFill>
                <a:round/>
                <a:headEnd/>
                <a:tailEnd/>
              </a:ln>
            </p:spPr>
            <p:txBody>
              <a:bodyPr/>
              <a:lstStyle/>
              <a:p>
                <a:endParaRPr lang="en-US"/>
              </a:p>
            </p:txBody>
          </p:sp>
          <p:sp>
            <p:nvSpPr>
              <p:cNvPr id="469" name="Freeform 16"/>
              <p:cNvSpPr>
                <a:spLocks/>
              </p:cNvSpPr>
              <p:nvPr/>
            </p:nvSpPr>
            <p:spPr bwMode="auto">
              <a:xfrm>
                <a:off x="3332" y="2706"/>
                <a:ext cx="43" cy="49"/>
              </a:xfrm>
              <a:custGeom>
                <a:avLst/>
                <a:gdLst>
                  <a:gd name="T0" fmla="*/ 1 w 154"/>
                  <a:gd name="T1" fmla="*/ 1 h 173"/>
                  <a:gd name="T2" fmla="*/ 1 w 154"/>
                  <a:gd name="T3" fmla="*/ 1 h 173"/>
                  <a:gd name="T4" fmla="*/ 1 w 154"/>
                  <a:gd name="T5" fmla="*/ 1 h 173"/>
                  <a:gd name="T6" fmla="*/ 1 w 154"/>
                  <a:gd name="T7" fmla="*/ 1 h 173"/>
                  <a:gd name="T8" fmla="*/ 1 w 154"/>
                  <a:gd name="T9" fmla="*/ 1 h 173"/>
                  <a:gd name="T10" fmla="*/ 1 w 154"/>
                  <a:gd name="T11" fmla="*/ 1 h 173"/>
                  <a:gd name="T12" fmla="*/ 1 w 154"/>
                  <a:gd name="T13" fmla="*/ 1 h 173"/>
                  <a:gd name="T14" fmla="*/ 1 w 154"/>
                  <a:gd name="T15" fmla="*/ 1 h 173"/>
                  <a:gd name="T16" fmla="*/ 1 w 154"/>
                  <a:gd name="T17" fmla="*/ 0 h 173"/>
                  <a:gd name="T18" fmla="*/ 1 w 154"/>
                  <a:gd name="T19" fmla="*/ 0 h 173"/>
                  <a:gd name="T20" fmla="*/ 0 w 154"/>
                  <a:gd name="T21" fmla="*/ 0 h 173"/>
                  <a:gd name="T22" fmla="*/ 0 w 154"/>
                  <a:gd name="T23" fmla="*/ 0 h 173"/>
                  <a:gd name="T24" fmla="*/ 0 w 154"/>
                  <a:gd name="T25" fmla="*/ 0 h 173"/>
                  <a:gd name="T26" fmla="*/ 0 w 154"/>
                  <a:gd name="T27" fmla="*/ 0 h 173"/>
                  <a:gd name="T28" fmla="*/ 0 w 154"/>
                  <a:gd name="T29" fmla="*/ 0 h 173"/>
                  <a:gd name="T30" fmla="*/ 0 w 154"/>
                  <a:gd name="T31" fmla="*/ 0 h 173"/>
                  <a:gd name="T32" fmla="*/ 0 w 154"/>
                  <a:gd name="T33" fmla="*/ 0 h 173"/>
                  <a:gd name="T34" fmla="*/ 0 w 154"/>
                  <a:gd name="T35" fmla="*/ 0 h 173"/>
                  <a:gd name="T36" fmla="*/ 0 w 154"/>
                  <a:gd name="T37" fmla="*/ 0 h 173"/>
                  <a:gd name="T38" fmla="*/ 0 w 154"/>
                  <a:gd name="T39" fmla="*/ 1 h 173"/>
                  <a:gd name="T40" fmla="*/ 0 w 154"/>
                  <a:gd name="T41" fmla="*/ 1 h 173"/>
                  <a:gd name="T42" fmla="*/ 0 w 154"/>
                  <a:gd name="T43" fmla="*/ 1 h 173"/>
                  <a:gd name="T44" fmla="*/ 1 w 154"/>
                  <a:gd name="T45" fmla="*/ 1 h 173"/>
                  <a:gd name="T46" fmla="*/ 1 w 154"/>
                  <a:gd name="T47" fmla="*/ 1 h 173"/>
                  <a:gd name="T48" fmla="*/ 1 w 154"/>
                  <a:gd name="T49" fmla="*/ 1 h 173"/>
                  <a:gd name="T50" fmla="*/ 1 w 154"/>
                  <a:gd name="T51" fmla="*/ 1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4"/>
                  <a:gd name="T79" fmla="*/ 0 h 173"/>
                  <a:gd name="T80" fmla="*/ 154 w 154"/>
                  <a:gd name="T81" fmla="*/ 173 h 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4" h="173">
                    <a:moveTo>
                      <a:pt x="154" y="131"/>
                    </a:moveTo>
                    <a:lnTo>
                      <a:pt x="149" y="116"/>
                    </a:lnTo>
                    <a:lnTo>
                      <a:pt x="144" y="105"/>
                    </a:lnTo>
                    <a:lnTo>
                      <a:pt x="138" y="95"/>
                    </a:lnTo>
                    <a:lnTo>
                      <a:pt x="128" y="87"/>
                    </a:lnTo>
                    <a:lnTo>
                      <a:pt x="118" y="80"/>
                    </a:lnTo>
                    <a:lnTo>
                      <a:pt x="108" y="74"/>
                    </a:lnTo>
                    <a:lnTo>
                      <a:pt x="95" y="69"/>
                    </a:lnTo>
                    <a:lnTo>
                      <a:pt x="82" y="62"/>
                    </a:lnTo>
                    <a:lnTo>
                      <a:pt x="71" y="57"/>
                    </a:lnTo>
                    <a:lnTo>
                      <a:pt x="59" y="53"/>
                    </a:lnTo>
                    <a:lnTo>
                      <a:pt x="48" y="48"/>
                    </a:lnTo>
                    <a:lnTo>
                      <a:pt x="38" y="41"/>
                    </a:lnTo>
                    <a:lnTo>
                      <a:pt x="30" y="35"/>
                    </a:lnTo>
                    <a:lnTo>
                      <a:pt x="22" y="26"/>
                    </a:lnTo>
                    <a:lnTo>
                      <a:pt x="17" y="15"/>
                    </a:lnTo>
                    <a:lnTo>
                      <a:pt x="12" y="0"/>
                    </a:lnTo>
                    <a:lnTo>
                      <a:pt x="0" y="36"/>
                    </a:lnTo>
                    <a:lnTo>
                      <a:pt x="4" y="66"/>
                    </a:lnTo>
                    <a:lnTo>
                      <a:pt x="18" y="88"/>
                    </a:lnTo>
                    <a:lnTo>
                      <a:pt x="41" y="106"/>
                    </a:lnTo>
                    <a:lnTo>
                      <a:pt x="69" y="123"/>
                    </a:lnTo>
                    <a:lnTo>
                      <a:pt x="98" y="139"/>
                    </a:lnTo>
                    <a:lnTo>
                      <a:pt x="128" y="155"/>
                    </a:lnTo>
                    <a:lnTo>
                      <a:pt x="151" y="173"/>
                    </a:lnTo>
                    <a:lnTo>
                      <a:pt x="154" y="131"/>
                    </a:lnTo>
                    <a:close/>
                  </a:path>
                </a:pathLst>
              </a:custGeom>
              <a:solidFill>
                <a:schemeClr val="hlink"/>
              </a:solidFill>
              <a:ln w="9525">
                <a:solidFill>
                  <a:schemeClr val="bg1"/>
                </a:solidFill>
                <a:round/>
                <a:headEnd/>
                <a:tailEnd/>
              </a:ln>
            </p:spPr>
            <p:txBody>
              <a:bodyPr/>
              <a:lstStyle/>
              <a:p>
                <a:endParaRPr lang="en-US"/>
              </a:p>
            </p:txBody>
          </p:sp>
        </p:grpSp>
      </p:grpSp>
      <p:grpSp>
        <p:nvGrpSpPr>
          <p:cNvPr id="472" name="Group 17"/>
          <p:cNvGrpSpPr>
            <a:grpSpLocks/>
          </p:cNvGrpSpPr>
          <p:nvPr/>
        </p:nvGrpSpPr>
        <p:grpSpPr bwMode="auto">
          <a:xfrm>
            <a:off x="1308100" y="5641975"/>
            <a:ext cx="1201738" cy="822325"/>
            <a:chOff x="1808" y="2634"/>
            <a:chExt cx="1186" cy="813"/>
          </a:xfrm>
        </p:grpSpPr>
        <p:grpSp>
          <p:nvGrpSpPr>
            <p:cNvPr id="473" name="Group 18"/>
            <p:cNvGrpSpPr>
              <a:grpSpLocks/>
            </p:cNvGrpSpPr>
            <p:nvPr/>
          </p:nvGrpSpPr>
          <p:grpSpPr bwMode="auto">
            <a:xfrm>
              <a:off x="1808" y="2634"/>
              <a:ext cx="1186" cy="813"/>
              <a:chOff x="1732" y="3507"/>
              <a:chExt cx="1186" cy="813"/>
            </a:xfrm>
          </p:grpSpPr>
          <p:sp>
            <p:nvSpPr>
              <p:cNvPr id="480" name="AutoShape 19"/>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481" name="AutoShape 20"/>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474" name="Group 21"/>
            <p:cNvGrpSpPr>
              <a:grpSpLocks/>
            </p:cNvGrpSpPr>
            <p:nvPr/>
          </p:nvGrpSpPr>
          <p:grpSpPr bwMode="auto">
            <a:xfrm>
              <a:off x="2083" y="2655"/>
              <a:ext cx="617" cy="784"/>
              <a:chOff x="2900" y="2726"/>
              <a:chExt cx="505" cy="642"/>
            </a:xfrm>
          </p:grpSpPr>
          <p:sp>
            <p:nvSpPr>
              <p:cNvPr id="475" name="Oval 22"/>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476" name="Freeform 23"/>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477" name="Freeform 24"/>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478" name="Freeform 25"/>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479" name="Line 26"/>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482" name="Group 27"/>
          <p:cNvGrpSpPr>
            <a:grpSpLocks/>
          </p:cNvGrpSpPr>
          <p:nvPr/>
        </p:nvGrpSpPr>
        <p:grpSpPr bwMode="auto">
          <a:xfrm>
            <a:off x="1298575" y="3876675"/>
            <a:ext cx="1216025" cy="833438"/>
            <a:chOff x="463" y="1743"/>
            <a:chExt cx="1186" cy="813"/>
          </a:xfrm>
        </p:grpSpPr>
        <p:sp>
          <p:nvSpPr>
            <p:cNvPr id="483" name="Freeform 28"/>
            <p:cNvSpPr>
              <a:spLocks/>
            </p:cNvSpPr>
            <p:nvPr/>
          </p:nvSpPr>
          <p:spPr bwMode="auto">
            <a:xfrm>
              <a:off x="1338" y="2248"/>
              <a:ext cx="137" cy="216"/>
            </a:xfrm>
            <a:custGeom>
              <a:avLst/>
              <a:gdLst>
                <a:gd name="T0" fmla="*/ 1 w 530"/>
                <a:gd name="T1" fmla="*/ 4 h 849"/>
                <a:gd name="T2" fmla="*/ 1 w 530"/>
                <a:gd name="T3" fmla="*/ 4 h 849"/>
                <a:gd name="T4" fmla="*/ 1 w 530"/>
                <a:gd name="T5" fmla="*/ 3 h 849"/>
                <a:gd name="T6" fmla="*/ 0 w 530"/>
                <a:gd name="T7" fmla="*/ 3 h 849"/>
                <a:gd name="T8" fmla="*/ 0 w 530"/>
                <a:gd name="T9" fmla="*/ 3 h 849"/>
                <a:gd name="T10" fmla="*/ 0 w 530"/>
                <a:gd name="T11" fmla="*/ 2 h 849"/>
                <a:gd name="T12" fmla="*/ 0 w 530"/>
                <a:gd name="T13" fmla="*/ 2 h 849"/>
                <a:gd name="T14" fmla="*/ 0 w 530"/>
                <a:gd name="T15" fmla="*/ 1 h 849"/>
                <a:gd name="T16" fmla="*/ 0 w 530"/>
                <a:gd name="T17" fmla="*/ 1 h 849"/>
                <a:gd name="T18" fmla="*/ 1 w 530"/>
                <a:gd name="T19" fmla="*/ 1 h 849"/>
                <a:gd name="T20" fmla="*/ 1 w 530"/>
                <a:gd name="T21" fmla="*/ 0 h 849"/>
                <a:gd name="T22" fmla="*/ 1 w 530"/>
                <a:gd name="T23" fmla="*/ 0 h 849"/>
                <a:gd name="T24" fmla="*/ 2 w 530"/>
                <a:gd name="T25" fmla="*/ 0 h 849"/>
                <a:gd name="T26" fmla="*/ 2 w 530"/>
                <a:gd name="T27" fmla="*/ 0 h 849"/>
                <a:gd name="T28" fmla="*/ 2 w 530"/>
                <a:gd name="T29" fmla="*/ 1 h 849"/>
                <a:gd name="T30" fmla="*/ 2 w 530"/>
                <a:gd name="T31" fmla="*/ 1 h 849"/>
                <a:gd name="T32" fmla="*/ 2 w 530"/>
                <a:gd name="T33" fmla="*/ 2 h 849"/>
                <a:gd name="T34" fmla="*/ 2 w 530"/>
                <a:gd name="T35" fmla="*/ 2 h 849"/>
                <a:gd name="T36" fmla="*/ 2 w 530"/>
                <a:gd name="T37" fmla="*/ 3 h 849"/>
                <a:gd name="T38" fmla="*/ 2 w 530"/>
                <a:gd name="T39" fmla="*/ 3 h 849"/>
                <a:gd name="T40" fmla="*/ 2 w 530"/>
                <a:gd name="T41" fmla="*/ 3 h 849"/>
                <a:gd name="T42" fmla="*/ 1 w 530"/>
                <a:gd name="T43" fmla="*/ 4 h 849"/>
                <a:gd name="T44" fmla="*/ 1 w 530"/>
                <a:gd name="T45" fmla="*/ 4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 name="Freeform 29"/>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 name="AutoShape 30"/>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486" name="AutoShape 31"/>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487" name="Freeform 32"/>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488" name="Freeform 33"/>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489" name="Freeform 34"/>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490" name="Freeform 35"/>
            <p:cNvSpPr>
              <a:spLocks/>
            </p:cNvSpPr>
            <p:nvPr/>
          </p:nvSpPr>
          <p:spPr bwMode="auto">
            <a:xfrm>
              <a:off x="1142" y="1990"/>
              <a:ext cx="71" cy="99"/>
            </a:xfrm>
            <a:custGeom>
              <a:avLst/>
              <a:gdLst>
                <a:gd name="T0" fmla="*/ 0 w 276"/>
                <a:gd name="T1" fmla="*/ 1 h 388"/>
                <a:gd name="T2" fmla="*/ 0 w 276"/>
                <a:gd name="T3" fmla="*/ 1 h 388"/>
                <a:gd name="T4" fmla="*/ 0 w 276"/>
                <a:gd name="T5" fmla="*/ 1 h 388"/>
                <a:gd name="T6" fmla="*/ 0 w 276"/>
                <a:gd name="T7" fmla="*/ 1 h 388"/>
                <a:gd name="T8" fmla="*/ 0 w 276"/>
                <a:gd name="T9" fmla="*/ 1 h 388"/>
                <a:gd name="T10" fmla="*/ 0 w 276"/>
                <a:gd name="T11" fmla="*/ 1 h 388"/>
                <a:gd name="T12" fmla="*/ 0 w 276"/>
                <a:gd name="T13" fmla="*/ 0 h 388"/>
                <a:gd name="T14" fmla="*/ 0 w 276"/>
                <a:gd name="T15" fmla="*/ 0 h 388"/>
                <a:gd name="T16" fmla="*/ 1 w 276"/>
                <a:gd name="T17" fmla="*/ 0 h 388"/>
                <a:gd name="T18" fmla="*/ 1 w 276"/>
                <a:gd name="T19" fmla="*/ 0 h 388"/>
                <a:gd name="T20" fmla="*/ 1 w 276"/>
                <a:gd name="T21" fmla="*/ 0 h 388"/>
                <a:gd name="T22" fmla="*/ 1 w 276"/>
                <a:gd name="T23" fmla="*/ 0 h 388"/>
                <a:gd name="T24" fmla="*/ 1 w 276"/>
                <a:gd name="T25" fmla="*/ 0 h 388"/>
                <a:gd name="T26" fmla="*/ 1 w 276"/>
                <a:gd name="T27" fmla="*/ 0 h 388"/>
                <a:gd name="T28" fmla="*/ 1 w 276"/>
                <a:gd name="T29" fmla="*/ 0 h 388"/>
                <a:gd name="T30" fmla="*/ 1 w 276"/>
                <a:gd name="T31" fmla="*/ 1 h 388"/>
                <a:gd name="T32" fmla="*/ 1 w 276"/>
                <a:gd name="T33" fmla="*/ 1 h 388"/>
                <a:gd name="T34" fmla="*/ 1 w 276"/>
                <a:gd name="T35" fmla="*/ 1 h 388"/>
                <a:gd name="T36" fmla="*/ 1 w 276"/>
                <a:gd name="T37" fmla="*/ 1 h 388"/>
                <a:gd name="T38" fmla="*/ 1 w 276"/>
                <a:gd name="T39" fmla="*/ 1 h 388"/>
                <a:gd name="T40" fmla="*/ 1 w 276"/>
                <a:gd name="T41" fmla="*/ 2 h 388"/>
                <a:gd name="T42" fmla="*/ 1 w 276"/>
                <a:gd name="T43" fmla="*/ 2 h 388"/>
                <a:gd name="T44" fmla="*/ 1 w 276"/>
                <a:gd name="T45" fmla="*/ 2 h 388"/>
                <a:gd name="T46" fmla="*/ 1 w 276"/>
                <a:gd name="T47" fmla="*/ 2 h 388"/>
                <a:gd name="T48" fmla="*/ 0 w 276"/>
                <a:gd name="T49" fmla="*/ 2 h 388"/>
                <a:gd name="T50" fmla="*/ 0 w 276"/>
                <a:gd name="T51" fmla="*/ 2 h 388"/>
                <a:gd name="T52" fmla="*/ 0 w 276"/>
                <a:gd name="T53" fmla="*/ 2 h 388"/>
                <a:gd name="T54" fmla="*/ 0 w 276"/>
                <a:gd name="T55" fmla="*/ 1 h 388"/>
                <a:gd name="T56" fmla="*/ 0 w 276"/>
                <a:gd name="T57" fmla="*/ 2 h 388"/>
                <a:gd name="T58" fmla="*/ 1 w 276"/>
                <a:gd name="T59" fmla="*/ 2 h 388"/>
                <a:gd name="T60" fmla="*/ 1 w 276"/>
                <a:gd name="T61" fmla="*/ 2 h 388"/>
                <a:gd name="T62" fmla="*/ 1 w 276"/>
                <a:gd name="T63" fmla="*/ 1 h 388"/>
                <a:gd name="T64" fmla="*/ 1 w 276"/>
                <a:gd name="T65" fmla="*/ 1 h 388"/>
                <a:gd name="T66" fmla="*/ 1 w 276"/>
                <a:gd name="T67" fmla="*/ 1 h 388"/>
                <a:gd name="T68" fmla="*/ 1 w 276"/>
                <a:gd name="T69" fmla="*/ 1 h 388"/>
                <a:gd name="T70" fmla="*/ 1 w 276"/>
                <a:gd name="T71" fmla="*/ 1 h 388"/>
                <a:gd name="T72" fmla="*/ 1 w 276"/>
                <a:gd name="T73" fmla="*/ 1 h 388"/>
                <a:gd name="T74" fmla="*/ 1 w 276"/>
                <a:gd name="T75" fmla="*/ 1 h 388"/>
                <a:gd name="T76" fmla="*/ 1 w 276"/>
                <a:gd name="T77" fmla="*/ 1 h 388"/>
                <a:gd name="T78" fmla="*/ 1 w 276"/>
                <a:gd name="T79" fmla="*/ 1 h 388"/>
                <a:gd name="T80" fmla="*/ 1 w 276"/>
                <a:gd name="T81" fmla="*/ 0 h 388"/>
                <a:gd name="T82" fmla="*/ 1 w 276"/>
                <a:gd name="T83" fmla="*/ 0 h 388"/>
                <a:gd name="T84" fmla="*/ 1 w 276"/>
                <a:gd name="T85" fmla="*/ 0 h 388"/>
                <a:gd name="T86" fmla="*/ 1 w 276"/>
                <a:gd name="T87" fmla="*/ 0 h 388"/>
                <a:gd name="T88" fmla="*/ 1 w 276"/>
                <a:gd name="T89" fmla="*/ 0 h 388"/>
                <a:gd name="T90" fmla="*/ 1 w 276"/>
                <a:gd name="T91" fmla="*/ 0 h 388"/>
                <a:gd name="T92" fmla="*/ 0 w 276"/>
                <a:gd name="T93" fmla="*/ 1 h 388"/>
                <a:gd name="T94" fmla="*/ 0 w 276"/>
                <a:gd name="T95" fmla="*/ 1 h 388"/>
                <a:gd name="T96" fmla="*/ 0 w 276"/>
                <a:gd name="T97" fmla="*/ 1 h 388"/>
                <a:gd name="T98" fmla="*/ 0 w 276"/>
                <a:gd name="T99" fmla="*/ 1 h 388"/>
                <a:gd name="T100" fmla="*/ 0 w 276"/>
                <a:gd name="T101" fmla="*/ 1 h 388"/>
                <a:gd name="T102" fmla="*/ 0 w 276"/>
                <a:gd name="T103" fmla="*/ 1 h 388"/>
                <a:gd name="T104" fmla="*/ 0 w 276"/>
                <a:gd name="T105" fmla="*/ 1 h 388"/>
                <a:gd name="T106" fmla="*/ 0 w 276"/>
                <a:gd name="T107" fmla="*/ 1 h 388"/>
                <a:gd name="T108" fmla="*/ 0 w 276"/>
                <a:gd name="T109" fmla="*/ 1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1" name="Freeform 36"/>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2" name="Freeform 37"/>
            <p:cNvSpPr>
              <a:spLocks/>
            </p:cNvSpPr>
            <p:nvPr/>
          </p:nvSpPr>
          <p:spPr bwMode="auto">
            <a:xfrm>
              <a:off x="1153" y="2018"/>
              <a:ext cx="51" cy="36"/>
            </a:xfrm>
            <a:custGeom>
              <a:avLst/>
              <a:gdLst>
                <a:gd name="T0" fmla="*/ 1 w 202"/>
                <a:gd name="T1" fmla="*/ 0 h 141"/>
                <a:gd name="T2" fmla="*/ 0 w 202"/>
                <a:gd name="T3" fmla="*/ 0 h 141"/>
                <a:gd name="T4" fmla="*/ 0 w 202"/>
                <a:gd name="T5" fmla="*/ 0 h 141"/>
                <a:gd name="T6" fmla="*/ 0 w 202"/>
                <a:gd name="T7" fmla="*/ 1 h 141"/>
                <a:gd name="T8" fmla="*/ 1 w 202"/>
                <a:gd name="T9" fmla="*/ 1 h 141"/>
                <a:gd name="T10" fmla="*/ 1 w 202"/>
                <a:gd name="T11" fmla="*/ 0 h 141"/>
                <a:gd name="T12" fmla="*/ 1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3" name="Freeform 38"/>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94" name="Freeform 39"/>
            <p:cNvSpPr>
              <a:spLocks/>
            </p:cNvSpPr>
            <p:nvPr/>
          </p:nvSpPr>
          <p:spPr bwMode="auto">
            <a:xfrm rot="1661969">
              <a:off x="1352" y="1764"/>
              <a:ext cx="205" cy="160"/>
            </a:xfrm>
            <a:custGeom>
              <a:avLst/>
              <a:gdLst>
                <a:gd name="T0" fmla="*/ 2 w 530"/>
                <a:gd name="T1" fmla="*/ 9 h 342"/>
                <a:gd name="T2" fmla="*/ 1 w 530"/>
                <a:gd name="T3" fmla="*/ 9 h 342"/>
                <a:gd name="T4" fmla="*/ 1 w 530"/>
                <a:gd name="T5" fmla="*/ 10 h 342"/>
                <a:gd name="T6" fmla="*/ 0 w 530"/>
                <a:gd name="T7" fmla="*/ 11 h 342"/>
                <a:gd name="T8" fmla="*/ 0 w 530"/>
                <a:gd name="T9" fmla="*/ 12 h 342"/>
                <a:gd name="T10" fmla="*/ 0 w 530"/>
                <a:gd name="T11" fmla="*/ 14 h 342"/>
                <a:gd name="T12" fmla="*/ 1 w 530"/>
                <a:gd name="T13" fmla="*/ 15 h 342"/>
                <a:gd name="T14" fmla="*/ 1 w 530"/>
                <a:gd name="T15" fmla="*/ 16 h 342"/>
                <a:gd name="T16" fmla="*/ 2 w 530"/>
                <a:gd name="T17" fmla="*/ 16 h 342"/>
                <a:gd name="T18" fmla="*/ 2 w 530"/>
                <a:gd name="T19" fmla="*/ 16 h 342"/>
                <a:gd name="T20" fmla="*/ 3 w 530"/>
                <a:gd name="T21" fmla="*/ 16 h 342"/>
                <a:gd name="T22" fmla="*/ 3 w 530"/>
                <a:gd name="T23" fmla="*/ 16 h 342"/>
                <a:gd name="T24" fmla="*/ 4 w 530"/>
                <a:gd name="T25" fmla="*/ 15 h 342"/>
                <a:gd name="T26" fmla="*/ 5 w 530"/>
                <a:gd name="T27" fmla="*/ 14 h 342"/>
                <a:gd name="T28" fmla="*/ 5 w 530"/>
                <a:gd name="T29" fmla="*/ 13 h 342"/>
                <a:gd name="T30" fmla="*/ 6 w 530"/>
                <a:gd name="T31" fmla="*/ 12 h 342"/>
                <a:gd name="T32" fmla="*/ 6 w 530"/>
                <a:gd name="T33" fmla="*/ 13 h 342"/>
                <a:gd name="T34" fmla="*/ 7 w 530"/>
                <a:gd name="T35" fmla="*/ 14 h 342"/>
                <a:gd name="T36" fmla="*/ 7 w 530"/>
                <a:gd name="T37" fmla="*/ 14 h 342"/>
                <a:gd name="T38" fmla="*/ 8 w 530"/>
                <a:gd name="T39" fmla="*/ 14 h 342"/>
                <a:gd name="T40" fmla="*/ 9 w 530"/>
                <a:gd name="T41" fmla="*/ 13 h 342"/>
                <a:gd name="T42" fmla="*/ 9 w 530"/>
                <a:gd name="T43" fmla="*/ 11 h 342"/>
                <a:gd name="T44" fmla="*/ 9 w 530"/>
                <a:gd name="T45" fmla="*/ 10 h 342"/>
                <a:gd name="T46" fmla="*/ 9 w 530"/>
                <a:gd name="T47" fmla="*/ 10 h 342"/>
                <a:gd name="T48" fmla="*/ 9 w 530"/>
                <a:gd name="T49" fmla="*/ 10 h 342"/>
                <a:gd name="T50" fmla="*/ 10 w 530"/>
                <a:gd name="T51" fmla="*/ 10 h 342"/>
                <a:gd name="T52" fmla="*/ 10 w 530"/>
                <a:gd name="T53" fmla="*/ 10 h 342"/>
                <a:gd name="T54" fmla="*/ 11 w 530"/>
                <a:gd name="T55" fmla="*/ 10 h 342"/>
                <a:gd name="T56" fmla="*/ 12 w 530"/>
                <a:gd name="T57" fmla="*/ 9 h 342"/>
                <a:gd name="T58" fmla="*/ 12 w 530"/>
                <a:gd name="T59" fmla="*/ 7 h 342"/>
                <a:gd name="T60" fmla="*/ 12 w 530"/>
                <a:gd name="T61" fmla="*/ 6 h 342"/>
                <a:gd name="T62" fmla="*/ 12 w 530"/>
                <a:gd name="T63" fmla="*/ 4 h 342"/>
                <a:gd name="T64" fmla="*/ 12 w 530"/>
                <a:gd name="T65" fmla="*/ 2 h 342"/>
                <a:gd name="T66" fmla="*/ 11 w 530"/>
                <a:gd name="T67" fmla="*/ 1 h 342"/>
                <a:gd name="T68" fmla="*/ 10 w 530"/>
                <a:gd name="T69" fmla="*/ 0 h 342"/>
                <a:gd name="T70" fmla="*/ 10 w 530"/>
                <a:gd name="T71" fmla="*/ 0 h 342"/>
                <a:gd name="T72" fmla="*/ 9 w 530"/>
                <a:gd name="T73" fmla="*/ 1 h 342"/>
                <a:gd name="T74" fmla="*/ 9 w 530"/>
                <a:gd name="T75" fmla="*/ 2 h 342"/>
                <a:gd name="T76" fmla="*/ 8 w 530"/>
                <a:gd name="T77" fmla="*/ 2 h 342"/>
                <a:gd name="T78" fmla="*/ 8 w 530"/>
                <a:gd name="T79" fmla="*/ 1 h 342"/>
                <a:gd name="T80" fmla="*/ 7 w 530"/>
                <a:gd name="T81" fmla="*/ 1 h 342"/>
                <a:gd name="T82" fmla="*/ 7 w 530"/>
                <a:gd name="T83" fmla="*/ 1 h 342"/>
                <a:gd name="T84" fmla="*/ 6 w 530"/>
                <a:gd name="T85" fmla="*/ 1 h 342"/>
                <a:gd name="T86" fmla="*/ 5 w 530"/>
                <a:gd name="T87" fmla="*/ 2 h 342"/>
                <a:gd name="T88" fmla="*/ 5 w 530"/>
                <a:gd name="T89" fmla="*/ 3 h 342"/>
                <a:gd name="T90" fmla="*/ 5 w 530"/>
                <a:gd name="T91" fmla="*/ 4 h 342"/>
                <a:gd name="T92" fmla="*/ 5 w 530"/>
                <a:gd name="T93" fmla="*/ 6 h 342"/>
                <a:gd name="T94" fmla="*/ 4 w 530"/>
                <a:gd name="T95" fmla="*/ 7 h 342"/>
                <a:gd name="T96" fmla="*/ 3 w 530"/>
                <a:gd name="T97" fmla="*/ 7 h 342"/>
                <a:gd name="T98" fmla="*/ 3 w 530"/>
                <a:gd name="T99" fmla="*/ 8 h 342"/>
                <a:gd name="T100" fmla="*/ 2 w 530"/>
                <a:gd name="T101" fmla="*/ 9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495" name="Line 40"/>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96" name="Line 41"/>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97" name="Oval 42"/>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498" name="Freeform 43"/>
            <p:cNvSpPr>
              <a:spLocks/>
            </p:cNvSpPr>
            <p:nvPr/>
          </p:nvSpPr>
          <p:spPr bwMode="auto">
            <a:xfrm>
              <a:off x="611" y="2261"/>
              <a:ext cx="197" cy="198"/>
            </a:xfrm>
            <a:custGeom>
              <a:avLst/>
              <a:gdLst>
                <a:gd name="T0" fmla="*/ 1 w 770"/>
                <a:gd name="T1" fmla="*/ 3 h 778"/>
                <a:gd name="T2" fmla="*/ 1 w 770"/>
                <a:gd name="T3" fmla="*/ 3 h 778"/>
                <a:gd name="T4" fmla="*/ 0 w 770"/>
                <a:gd name="T5" fmla="*/ 3 h 778"/>
                <a:gd name="T6" fmla="*/ 0 w 770"/>
                <a:gd name="T7" fmla="*/ 2 h 778"/>
                <a:gd name="T8" fmla="*/ 0 w 770"/>
                <a:gd name="T9" fmla="*/ 2 h 778"/>
                <a:gd name="T10" fmla="*/ 0 w 770"/>
                <a:gd name="T11" fmla="*/ 2 h 778"/>
                <a:gd name="T12" fmla="*/ 0 w 770"/>
                <a:gd name="T13" fmla="*/ 1 h 778"/>
                <a:gd name="T14" fmla="*/ 0 w 770"/>
                <a:gd name="T15" fmla="*/ 1 h 778"/>
                <a:gd name="T16" fmla="*/ 1 w 770"/>
                <a:gd name="T17" fmla="*/ 1 h 778"/>
                <a:gd name="T18" fmla="*/ 1 w 770"/>
                <a:gd name="T19" fmla="*/ 0 h 778"/>
                <a:gd name="T20" fmla="*/ 1 w 770"/>
                <a:gd name="T21" fmla="*/ 0 h 778"/>
                <a:gd name="T22" fmla="*/ 2 w 770"/>
                <a:gd name="T23" fmla="*/ 0 h 778"/>
                <a:gd name="T24" fmla="*/ 2 w 770"/>
                <a:gd name="T25" fmla="*/ 0 h 778"/>
                <a:gd name="T26" fmla="*/ 2 w 770"/>
                <a:gd name="T27" fmla="*/ 0 h 778"/>
                <a:gd name="T28" fmla="*/ 3 w 770"/>
                <a:gd name="T29" fmla="*/ 1 h 778"/>
                <a:gd name="T30" fmla="*/ 3 w 770"/>
                <a:gd name="T31" fmla="*/ 1 h 778"/>
                <a:gd name="T32" fmla="*/ 3 w 770"/>
                <a:gd name="T33" fmla="*/ 1 h 778"/>
                <a:gd name="T34" fmla="*/ 3 w 770"/>
                <a:gd name="T35" fmla="*/ 2 h 778"/>
                <a:gd name="T36" fmla="*/ 3 w 770"/>
                <a:gd name="T37" fmla="*/ 2 h 778"/>
                <a:gd name="T38" fmla="*/ 3 w 770"/>
                <a:gd name="T39" fmla="*/ 2 h 778"/>
                <a:gd name="T40" fmla="*/ 3 w 770"/>
                <a:gd name="T41" fmla="*/ 3 h 778"/>
                <a:gd name="T42" fmla="*/ 3 w 770"/>
                <a:gd name="T43" fmla="*/ 3 h 778"/>
                <a:gd name="T44" fmla="*/ 2 w 770"/>
                <a:gd name="T45" fmla="*/ 3 h 778"/>
                <a:gd name="T46" fmla="*/ 2 w 770"/>
                <a:gd name="T47" fmla="*/ 3 h 778"/>
                <a:gd name="T48" fmla="*/ 2 w 770"/>
                <a:gd name="T49" fmla="*/ 3 h 778"/>
                <a:gd name="T50" fmla="*/ 1 w 770"/>
                <a:gd name="T51" fmla="*/ 3 h 778"/>
                <a:gd name="T52" fmla="*/ 1 w 770"/>
                <a:gd name="T53" fmla="*/ 3 h 778"/>
                <a:gd name="T54" fmla="*/ 1 w 770"/>
                <a:gd name="T55" fmla="*/ 3 h 778"/>
                <a:gd name="T56" fmla="*/ 2 w 770"/>
                <a:gd name="T57" fmla="*/ 3 h 778"/>
                <a:gd name="T58" fmla="*/ 2 w 770"/>
                <a:gd name="T59" fmla="*/ 3 h 778"/>
                <a:gd name="T60" fmla="*/ 2 w 770"/>
                <a:gd name="T61" fmla="*/ 3 h 778"/>
                <a:gd name="T62" fmla="*/ 2 w 770"/>
                <a:gd name="T63" fmla="*/ 3 h 778"/>
                <a:gd name="T64" fmla="*/ 3 w 770"/>
                <a:gd name="T65" fmla="*/ 2 h 778"/>
                <a:gd name="T66" fmla="*/ 3 w 770"/>
                <a:gd name="T67" fmla="*/ 2 h 778"/>
                <a:gd name="T68" fmla="*/ 3 w 770"/>
                <a:gd name="T69" fmla="*/ 2 h 778"/>
                <a:gd name="T70" fmla="*/ 3 w 770"/>
                <a:gd name="T71" fmla="*/ 2 h 778"/>
                <a:gd name="T72" fmla="*/ 3 w 770"/>
                <a:gd name="T73" fmla="*/ 1 h 778"/>
                <a:gd name="T74" fmla="*/ 3 w 770"/>
                <a:gd name="T75" fmla="*/ 1 h 778"/>
                <a:gd name="T76" fmla="*/ 3 w 770"/>
                <a:gd name="T77" fmla="*/ 1 h 778"/>
                <a:gd name="T78" fmla="*/ 2 w 770"/>
                <a:gd name="T79" fmla="*/ 1 h 778"/>
                <a:gd name="T80" fmla="*/ 2 w 770"/>
                <a:gd name="T81" fmla="*/ 1 h 778"/>
                <a:gd name="T82" fmla="*/ 2 w 770"/>
                <a:gd name="T83" fmla="*/ 1 h 778"/>
                <a:gd name="T84" fmla="*/ 1 w 770"/>
                <a:gd name="T85" fmla="*/ 1 h 778"/>
                <a:gd name="T86" fmla="*/ 1 w 770"/>
                <a:gd name="T87" fmla="*/ 1 h 778"/>
                <a:gd name="T88" fmla="*/ 1 w 770"/>
                <a:gd name="T89" fmla="*/ 1 h 778"/>
                <a:gd name="T90" fmla="*/ 1 w 770"/>
                <a:gd name="T91" fmla="*/ 1 h 778"/>
                <a:gd name="T92" fmla="*/ 1 w 770"/>
                <a:gd name="T93" fmla="*/ 1 h 778"/>
                <a:gd name="T94" fmla="*/ 1 w 770"/>
                <a:gd name="T95" fmla="*/ 2 h 778"/>
                <a:gd name="T96" fmla="*/ 1 w 770"/>
                <a:gd name="T97" fmla="*/ 2 h 778"/>
                <a:gd name="T98" fmla="*/ 1 w 770"/>
                <a:gd name="T99" fmla="*/ 2 h 778"/>
                <a:gd name="T100" fmla="*/ 1 w 770"/>
                <a:gd name="T101" fmla="*/ 2 h 778"/>
                <a:gd name="T102" fmla="*/ 1 w 770"/>
                <a:gd name="T103" fmla="*/ 3 h 778"/>
                <a:gd name="T104" fmla="*/ 1 w 770"/>
                <a:gd name="T105" fmla="*/ 3 h 778"/>
                <a:gd name="T106" fmla="*/ 1 w 770"/>
                <a:gd name="T107" fmla="*/ 3 h 778"/>
                <a:gd name="T108" fmla="*/ 1 w 770"/>
                <a:gd name="T109" fmla="*/ 3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9" name="Freeform 44"/>
            <p:cNvSpPr>
              <a:spLocks/>
            </p:cNvSpPr>
            <p:nvPr/>
          </p:nvSpPr>
          <p:spPr bwMode="auto">
            <a:xfrm>
              <a:off x="653" y="2425"/>
              <a:ext cx="38" cy="24"/>
            </a:xfrm>
            <a:custGeom>
              <a:avLst/>
              <a:gdLst>
                <a:gd name="T0" fmla="*/ 1 w 150"/>
                <a:gd name="T1" fmla="*/ 0 h 93"/>
                <a:gd name="T2" fmla="*/ 0 w 150"/>
                <a:gd name="T3" fmla="*/ 0 h 93"/>
                <a:gd name="T4" fmla="*/ 0 w 150"/>
                <a:gd name="T5" fmla="*/ 0 h 93"/>
                <a:gd name="T6" fmla="*/ 0 w 150"/>
                <a:gd name="T7" fmla="*/ 1 h 93"/>
                <a:gd name="T8" fmla="*/ 1 w 150"/>
                <a:gd name="T9" fmla="*/ 0 h 93"/>
                <a:gd name="T10" fmla="*/ 1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0" name="Oval 45"/>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501" name="Freeform 46"/>
            <p:cNvSpPr>
              <a:spLocks/>
            </p:cNvSpPr>
            <p:nvPr/>
          </p:nvSpPr>
          <p:spPr bwMode="auto">
            <a:xfrm>
              <a:off x="1336" y="2201"/>
              <a:ext cx="156" cy="249"/>
            </a:xfrm>
            <a:custGeom>
              <a:avLst/>
              <a:gdLst>
                <a:gd name="T0" fmla="*/ 1 w 606"/>
                <a:gd name="T1" fmla="*/ 4 h 969"/>
                <a:gd name="T2" fmla="*/ 0 w 606"/>
                <a:gd name="T3" fmla="*/ 4 h 969"/>
                <a:gd name="T4" fmla="*/ 0 w 606"/>
                <a:gd name="T5" fmla="*/ 3 h 969"/>
                <a:gd name="T6" fmla="*/ 0 w 606"/>
                <a:gd name="T7" fmla="*/ 3 h 969"/>
                <a:gd name="T8" fmla="*/ 0 w 606"/>
                <a:gd name="T9" fmla="*/ 2 h 969"/>
                <a:gd name="T10" fmla="*/ 0 w 606"/>
                <a:gd name="T11" fmla="*/ 2 h 969"/>
                <a:gd name="T12" fmla="*/ 0 w 606"/>
                <a:gd name="T13" fmla="*/ 1 h 969"/>
                <a:gd name="T14" fmla="*/ 0 w 606"/>
                <a:gd name="T15" fmla="*/ 1 h 969"/>
                <a:gd name="T16" fmla="*/ 1 w 606"/>
                <a:gd name="T17" fmla="*/ 1 h 969"/>
                <a:gd name="T18" fmla="*/ 1 w 606"/>
                <a:gd name="T19" fmla="*/ 0 h 969"/>
                <a:gd name="T20" fmla="*/ 1 w 606"/>
                <a:gd name="T21" fmla="*/ 0 h 969"/>
                <a:gd name="T22" fmla="*/ 2 w 606"/>
                <a:gd name="T23" fmla="*/ 0 h 969"/>
                <a:gd name="T24" fmla="*/ 2 w 606"/>
                <a:gd name="T25" fmla="*/ 0 h 969"/>
                <a:gd name="T26" fmla="*/ 2 w 606"/>
                <a:gd name="T27" fmla="*/ 0 h 969"/>
                <a:gd name="T28" fmla="*/ 2 w 606"/>
                <a:gd name="T29" fmla="*/ 1 h 969"/>
                <a:gd name="T30" fmla="*/ 3 w 606"/>
                <a:gd name="T31" fmla="*/ 1 h 969"/>
                <a:gd name="T32" fmla="*/ 3 w 606"/>
                <a:gd name="T33" fmla="*/ 2 h 969"/>
                <a:gd name="T34" fmla="*/ 3 w 606"/>
                <a:gd name="T35" fmla="*/ 2 h 969"/>
                <a:gd name="T36" fmla="*/ 3 w 606"/>
                <a:gd name="T37" fmla="*/ 3 h 969"/>
                <a:gd name="T38" fmla="*/ 3 w 606"/>
                <a:gd name="T39" fmla="*/ 3 h 969"/>
                <a:gd name="T40" fmla="*/ 2 w 606"/>
                <a:gd name="T41" fmla="*/ 3 h 969"/>
                <a:gd name="T42" fmla="*/ 2 w 606"/>
                <a:gd name="T43" fmla="*/ 4 h 969"/>
                <a:gd name="T44" fmla="*/ 2 w 606"/>
                <a:gd name="T45" fmla="*/ 4 h 969"/>
                <a:gd name="T46" fmla="*/ 2 w 606"/>
                <a:gd name="T47" fmla="*/ 4 h 969"/>
                <a:gd name="T48" fmla="*/ 1 w 606"/>
                <a:gd name="T49" fmla="*/ 4 h 969"/>
                <a:gd name="T50" fmla="*/ 1 w 606"/>
                <a:gd name="T51" fmla="*/ 4 h 969"/>
                <a:gd name="T52" fmla="*/ 1 w 606"/>
                <a:gd name="T53" fmla="*/ 4 h 969"/>
                <a:gd name="T54" fmla="*/ 1 w 606"/>
                <a:gd name="T55" fmla="*/ 4 h 969"/>
                <a:gd name="T56" fmla="*/ 1 w 606"/>
                <a:gd name="T57" fmla="*/ 4 h 969"/>
                <a:gd name="T58" fmla="*/ 1 w 606"/>
                <a:gd name="T59" fmla="*/ 4 h 969"/>
                <a:gd name="T60" fmla="*/ 2 w 606"/>
                <a:gd name="T61" fmla="*/ 4 h 969"/>
                <a:gd name="T62" fmla="*/ 2 w 606"/>
                <a:gd name="T63" fmla="*/ 3 h 969"/>
                <a:gd name="T64" fmla="*/ 2 w 606"/>
                <a:gd name="T65" fmla="*/ 3 h 969"/>
                <a:gd name="T66" fmla="*/ 2 w 606"/>
                <a:gd name="T67" fmla="*/ 3 h 969"/>
                <a:gd name="T68" fmla="*/ 2 w 606"/>
                <a:gd name="T69" fmla="*/ 3 h 969"/>
                <a:gd name="T70" fmla="*/ 2 w 606"/>
                <a:gd name="T71" fmla="*/ 2 h 969"/>
                <a:gd name="T72" fmla="*/ 2 w 606"/>
                <a:gd name="T73" fmla="*/ 2 h 969"/>
                <a:gd name="T74" fmla="*/ 2 w 606"/>
                <a:gd name="T75" fmla="*/ 1 h 969"/>
                <a:gd name="T76" fmla="*/ 2 w 606"/>
                <a:gd name="T77" fmla="*/ 1 h 969"/>
                <a:gd name="T78" fmla="*/ 2 w 606"/>
                <a:gd name="T79" fmla="*/ 1 h 969"/>
                <a:gd name="T80" fmla="*/ 2 w 606"/>
                <a:gd name="T81" fmla="*/ 1 h 969"/>
                <a:gd name="T82" fmla="*/ 2 w 606"/>
                <a:gd name="T83" fmla="*/ 1 h 969"/>
                <a:gd name="T84" fmla="*/ 1 w 606"/>
                <a:gd name="T85" fmla="*/ 1 h 969"/>
                <a:gd name="T86" fmla="*/ 1 w 606"/>
                <a:gd name="T87" fmla="*/ 1 h 969"/>
                <a:gd name="T88" fmla="*/ 1 w 606"/>
                <a:gd name="T89" fmla="*/ 1 h 969"/>
                <a:gd name="T90" fmla="*/ 1 w 606"/>
                <a:gd name="T91" fmla="*/ 1 h 969"/>
                <a:gd name="T92" fmla="*/ 1 w 606"/>
                <a:gd name="T93" fmla="*/ 1 h 969"/>
                <a:gd name="T94" fmla="*/ 1 w 606"/>
                <a:gd name="T95" fmla="*/ 2 h 969"/>
                <a:gd name="T96" fmla="*/ 0 w 606"/>
                <a:gd name="T97" fmla="*/ 2 h 969"/>
                <a:gd name="T98" fmla="*/ 0 w 606"/>
                <a:gd name="T99" fmla="*/ 3 h 969"/>
                <a:gd name="T100" fmla="*/ 1 w 606"/>
                <a:gd name="T101" fmla="*/ 3 h 969"/>
                <a:gd name="T102" fmla="*/ 1 w 606"/>
                <a:gd name="T103" fmla="*/ 3 h 969"/>
                <a:gd name="T104" fmla="*/ 1 w 606"/>
                <a:gd name="T105" fmla="*/ 4 h 969"/>
                <a:gd name="T106" fmla="*/ 1 w 606"/>
                <a:gd name="T107" fmla="*/ 4 h 969"/>
                <a:gd name="T108" fmla="*/ 1 w 606"/>
                <a:gd name="T109" fmla="*/ 4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 name="Freeform 47"/>
            <p:cNvSpPr>
              <a:spLocks/>
            </p:cNvSpPr>
            <p:nvPr/>
          </p:nvSpPr>
          <p:spPr bwMode="auto">
            <a:xfrm>
              <a:off x="1360" y="2402"/>
              <a:ext cx="33" cy="30"/>
            </a:xfrm>
            <a:custGeom>
              <a:avLst/>
              <a:gdLst>
                <a:gd name="T0" fmla="*/ 1 w 122"/>
                <a:gd name="T1" fmla="*/ 0 h 116"/>
                <a:gd name="T2" fmla="*/ 0 w 122"/>
                <a:gd name="T3" fmla="*/ 0 h 116"/>
                <a:gd name="T4" fmla="*/ 0 w 122"/>
                <a:gd name="T5" fmla="*/ 0 h 116"/>
                <a:gd name="T6" fmla="*/ 0 w 122"/>
                <a:gd name="T7" fmla="*/ 1 h 116"/>
                <a:gd name="T8" fmla="*/ 1 w 122"/>
                <a:gd name="T9" fmla="*/ 0 h 116"/>
                <a:gd name="T10" fmla="*/ 1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03" name="Text Box 98"/>
          <p:cNvSpPr txBox="1">
            <a:spLocks noChangeArrowheads="1"/>
          </p:cNvSpPr>
          <p:nvPr/>
        </p:nvSpPr>
        <p:spPr bwMode="auto">
          <a:xfrm>
            <a:off x="1322388"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incident</a:t>
            </a:r>
          </a:p>
        </p:txBody>
      </p:sp>
      <p:grpSp>
        <p:nvGrpSpPr>
          <p:cNvPr id="504" name="Group 503"/>
          <p:cNvGrpSpPr/>
          <p:nvPr/>
        </p:nvGrpSpPr>
        <p:grpSpPr>
          <a:xfrm>
            <a:off x="2692479" y="3833629"/>
            <a:ext cx="762000" cy="741506"/>
            <a:chOff x="4343400" y="4495800"/>
            <a:chExt cx="762000" cy="741506"/>
          </a:xfrm>
        </p:grpSpPr>
        <p:sp>
          <p:nvSpPr>
            <p:cNvPr id="505" name="Rounded Rectangle 504"/>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06" name="Straight Connector 505"/>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07" name="Picture 50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08" name="Picture 50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09" name="Group 508"/>
          <p:cNvGrpSpPr/>
          <p:nvPr/>
        </p:nvGrpSpPr>
        <p:grpSpPr>
          <a:xfrm>
            <a:off x="2874197" y="3986029"/>
            <a:ext cx="762000" cy="741506"/>
            <a:chOff x="4343400" y="4495800"/>
            <a:chExt cx="762000" cy="741506"/>
          </a:xfrm>
        </p:grpSpPr>
        <p:sp>
          <p:nvSpPr>
            <p:cNvPr id="510" name="Rounded Rectangle 509"/>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11" name="Straight Connector 510"/>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12" name="Picture 5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13" name="Picture 5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14" name="Group 513"/>
          <p:cNvGrpSpPr/>
          <p:nvPr/>
        </p:nvGrpSpPr>
        <p:grpSpPr>
          <a:xfrm>
            <a:off x="2692479" y="4756194"/>
            <a:ext cx="762000" cy="741506"/>
            <a:chOff x="4343400" y="4495800"/>
            <a:chExt cx="762000" cy="741506"/>
          </a:xfrm>
        </p:grpSpPr>
        <p:sp>
          <p:nvSpPr>
            <p:cNvPr id="515" name="Rounded Rectangle 514"/>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16" name="Straight Connector 515"/>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17" name="Picture 5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18" name="Picture 5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19" name="Group 518"/>
          <p:cNvGrpSpPr/>
          <p:nvPr/>
        </p:nvGrpSpPr>
        <p:grpSpPr>
          <a:xfrm>
            <a:off x="2859287" y="4908594"/>
            <a:ext cx="762000" cy="741506"/>
            <a:chOff x="4343400" y="4495800"/>
            <a:chExt cx="762000" cy="741506"/>
          </a:xfrm>
        </p:grpSpPr>
        <p:sp>
          <p:nvSpPr>
            <p:cNvPr id="520" name="Rounded Rectangle 519"/>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21" name="Straight Connector 520"/>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22" name="Picture 5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23" name="Picture 5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24" name="Group 523"/>
          <p:cNvGrpSpPr/>
          <p:nvPr/>
        </p:nvGrpSpPr>
        <p:grpSpPr>
          <a:xfrm>
            <a:off x="2692479" y="5669691"/>
            <a:ext cx="762000" cy="741506"/>
            <a:chOff x="4343400" y="4495800"/>
            <a:chExt cx="762000" cy="741506"/>
          </a:xfrm>
        </p:grpSpPr>
        <p:sp>
          <p:nvSpPr>
            <p:cNvPr id="525" name="Rounded Rectangle 524"/>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26" name="Straight Connector 525"/>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27" name="Picture 5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28" name="Picture 5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29" name="Group 528"/>
          <p:cNvGrpSpPr/>
          <p:nvPr/>
        </p:nvGrpSpPr>
        <p:grpSpPr>
          <a:xfrm>
            <a:off x="2844879" y="5822091"/>
            <a:ext cx="762000" cy="741506"/>
            <a:chOff x="4343400" y="4495800"/>
            <a:chExt cx="762000" cy="741506"/>
          </a:xfrm>
        </p:grpSpPr>
        <p:sp>
          <p:nvSpPr>
            <p:cNvPr id="530" name="Rounded Rectangle 529"/>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31" name="Straight Connector 530"/>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32" name="Picture 5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33" name="Picture 5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sp>
        <p:nvSpPr>
          <p:cNvPr id="534" name="Line 144"/>
          <p:cNvSpPr>
            <a:spLocks noChangeShapeType="1"/>
          </p:cNvSpPr>
          <p:nvPr/>
        </p:nvSpPr>
        <p:spPr bwMode="auto">
          <a:xfrm>
            <a:off x="5283200" y="33226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35" name="Line 71"/>
          <p:cNvSpPr>
            <a:spLocks noChangeShapeType="1"/>
          </p:cNvSpPr>
          <p:nvPr/>
        </p:nvSpPr>
        <p:spPr bwMode="auto">
          <a:xfrm>
            <a:off x="4262777" y="3318079"/>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36" name="Line 69"/>
          <p:cNvSpPr>
            <a:spLocks noChangeShapeType="1"/>
          </p:cNvSpPr>
          <p:nvPr/>
        </p:nvSpPr>
        <p:spPr bwMode="auto">
          <a:xfrm>
            <a:off x="717550"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37" name="Line 116"/>
          <p:cNvSpPr>
            <a:spLocks noChangeShapeType="1"/>
          </p:cNvSpPr>
          <p:nvPr/>
        </p:nvSpPr>
        <p:spPr bwMode="auto">
          <a:xfrm>
            <a:off x="1900238"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38" name="Line 71"/>
          <p:cNvSpPr>
            <a:spLocks noChangeShapeType="1"/>
          </p:cNvSpPr>
          <p:nvPr/>
        </p:nvSpPr>
        <p:spPr bwMode="auto">
          <a:xfrm>
            <a:off x="3115667"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2"/>
          <p:cNvSpPr>
            <a:spLocks noChangeShapeType="1"/>
          </p:cNvSpPr>
          <p:nvPr/>
        </p:nvSpPr>
        <p:spPr bwMode="auto">
          <a:xfrm flipV="1">
            <a:off x="4500563" y="1625600"/>
            <a:ext cx="0" cy="16859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1" name="Rectangle 3"/>
          <p:cNvSpPr>
            <a:spLocks noGrp="1" noChangeArrowheads="1"/>
          </p:cNvSpPr>
          <p:nvPr>
            <p:ph type="title"/>
          </p:nvPr>
        </p:nvSpPr>
        <p:spPr/>
        <p:txBody>
          <a:bodyPr/>
          <a:lstStyle/>
          <a:p>
            <a:r>
              <a:rPr lang="en-US" smtClean="0"/>
              <a:t>Notes</a:t>
            </a:r>
          </a:p>
        </p:txBody>
      </p:sp>
      <p:sp>
        <p:nvSpPr>
          <p:cNvPr id="17412" name="Rectangle 77"/>
          <p:cNvSpPr>
            <a:spLocks noGrp="1" noChangeArrowheads="1"/>
          </p:cNvSpPr>
          <p:nvPr>
            <p:ph idx="1"/>
          </p:nvPr>
        </p:nvSpPr>
        <p:spPr>
          <a:xfrm>
            <a:off x="5341938" y="1042988"/>
            <a:ext cx="3495675" cy="2147887"/>
          </a:xfrm>
        </p:spPr>
        <p:txBody>
          <a:bodyPr/>
          <a:lstStyle/>
          <a:p>
            <a:pPr>
              <a:buFont typeface="Arial" charset="0"/>
              <a:buChar char="•"/>
            </a:pPr>
            <a:r>
              <a:rPr lang="en-US" smtClean="0"/>
              <a:t>A </a:t>
            </a:r>
            <a:r>
              <a:rPr lang="en-US" b="1" smtClean="0"/>
              <a:t>note</a:t>
            </a:r>
            <a:r>
              <a:rPr lang="en-US" smtClean="0"/>
              <a:t> is a text entry which details the events, courses of actions, and/or thinking of a user during the processing of a claim </a:t>
            </a:r>
          </a:p>
        </p:txBody>
      </p:sp>
      <p:grpSp>
        <p:nvGrpSpPr>
          <p:cNvPr id="17413" name="Group 4"/>
          <p:cNvGrpSpPr>
            <a:grpSpLocks/>
          </p:cNvGrpSpPr>
          <p:nvPr/>
        </p:nvGrpSpPr>
        <p:grpSpPr bwMode="auto">
          <a:xfrm>
            <a:off x="3749675" y="1974850"/>
            <a:ext cx="1512888" cy="1114425"/>
            <a:chOff x="2083" y="1606"/>
            <a:chExt cx="1489" cy="1097"/>
          </a:xfrm>
        </p:grpSpPr>
        <p:sp>
          <p:nvSpPr>
            <p:cNvPr id="17599" name="Rectangle 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7600" name="Freeform 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7601" name="Freeform 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7602" name="Freeform 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7603" name="Freeform 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7604" name="Rectangle 1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7605" name="Rectangle 1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606" name="AutoShape 1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7607" name="Freeform 13"/>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7608" name="Freeform 14"/>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7609" name="Rectangle 1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610" name="Rectangle 1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611" name="Rectangle 1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7612" name="Group 18"/>
            <p:cNvGrpSpPr>
              <a:grpSpLocks/>
            </p:cNvGrpSpPr>
            <p:nvPr/>
          </p:nvGrpSpPr>
          <p:grpSpPr bwMode="auto">
            <a:xfrm>
              <a:off x="2221" y="1871"/>
              <a:ext cx="518" cy="782"/>
              <a:chOff x="2400" y="1656"/>
              <a:chExt cx="752" cy="1136"/>
            </a:xfrm>
          </p:grpSpPr>
          <p:sp>
            <p:nvSpPr>
              <p:cNvPr id="17625" name="Freeform 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7626" name="Freeform 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627" name="Freeform 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628" name="Freeform 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629" name="Freeform 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7630" name="Line 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631" name="Line 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7613" name="Group 26"/>
            <p:cNvGrpSpPr>
              <a:grpSpLocks/>
            </p:cNvGrpSpPr>
            <p:nvPr/>
          </p:nvGrpSpPr>
          <p:grpSpPr bwMode="auto">
            <a:xfrm rot="-6511945">
              <a:off x="2834" y="1842"/>
              <a:ext cx="518" cy="783"/>
              <a:chOff x="2400" y="1656"/>
              <a:chExt cx="752" cy="1136"/>
            </a:xfrm>
          </p:grpSpPr>
          <p:sp>
            <p:nvSpPr>
              <p:cNvPr id="17618" name="Freeform 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7619" name="Freeform 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620" name="Freeform 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621" name="Freeform 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622" name="Freeform 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623" name="Line 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624" name="Line 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7614" name="Freeform 34"/>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lIns="0" tIns="0" rIns="0" bIns="0" anchor="ctr">
              <a:spAutoFit/>
            </a:bodyPr>
            <a:lstStyle/>
            <a:p>
              <a:endParaRPr lang="en-US"/>
            </a:p>
          </p:txBody>
        </p:sp>
        <p:sp>
          <p:nvSpPr>
            <p:cNvPr id="17615" name="Freeform 35"/>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7616" name="Rectangle 3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617" name="Rectangle 3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7414" name="Group 38"/>
          <p:cNvGrpSpPr>
            <a:grpSpLocks/>
          </p:cNvGrpSpPr>
          <p:nvPr/>
        </p:nvGrpSpPr>
        <p:grpSpPr bwMode="auto">
          <a:xfrm>
            <a:off x="4146550" y="812800"/>
            <a:ext cx="760413" cy="857250"/>
            <a:chOff x="2324" y="435"/>
            <a:chExt cx="933" cy="1052"/>
          </a:xfrm>
        </p:grpSpPr>
        <p:sp>
          <p:nvSpPr>
            <p:cNvPr id="17590" name="AutoShape 3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7591" name="Freeform 40"/>
            <p:cNvSpPr>
              <a:spLocks/>
            </p:cNvSpPr>
            <p:nvPr/>
          </p:nvSpPr>
          <p:spPr bwMode="auto">
            <a:xfrm>
              <a:off x="2442" y="487"/>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7592" name="Freeform 41"/>
            <p:cNvSpPr>
              <a:spLocks/>
            </p:cNvSpPr>
            <p:nvPr/>
          </p:nvSpPr>
          <p:spPr bwMode="auto">
            <a:xfrm>
              <a:off x="2442" y="818"/>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7593" name="Freeform 42"/>
            <p:cNvSpPr>
              <a:spLocks/>
            </p:cNvSpPr>
            <p:nvPr/>
          </p:nvSpPr>
          <p:spPr bwMode="auto">
            <a:xfrm>
              <a:off x="2442" y="1150"/>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7594" name="Group 43"/>
            <p:cNvGrpSpPr>
              <a:grpSpLocks/>
            </p:cNvGrpSpPr>
            <p:nvPr/>
          </p:nvGrpSpPr>
          <p:grpSpPr bwMode="auto">
            <a:xfrm>
              <a:off x="2889" y="957"/>
              <a:ext cx="348" cy="510"/>
              <a:chOff x="2784" y="3210"/>
              <a:chExt cx="523" cy="772"/>
            </a:xfrm>
          </p:grpSpPr>
          <p:sp>
            <p:nvSpPr>
              <p:cNvPr id="17595" name="AutoShape 4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7596" name="AutoShape 4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7597" name="AutoShape 4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7598" name="Oval 4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7418" name="Text Box 53"/>
          <p:cNvSpPr txBox="1">
            <a:spLocks noChangeArrowheads="1"/>
          </p:cNvSpPr>
          <p:nvPr/>
        </p:nvSpPr>
        <p:spPr bwMode="auto">
          <a:xfrm>
            <a:off x="6680200"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note</a:t>
            </a:r>
          </a:p>
        </p:txBody>
      </p:sp>
      <p:sp>
        <p:nvSpPr>
          <p:cNvPr id="17420" name="Text Box 55"/>
          <p:cNvSpPr txBox="1">
            <a:spLocks noChangeArrowheads="1"/>
          </p:cNvSpPr>
          <p:nvPr/>
        </p:nvSpPr>
        <p:spPr bwMode="auto">
          <a:xfrm>
            <a:off x="2522538" y="2341563"/>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a:t>claim</a:t>
            </a:r>
          </a:p>
        </p:txBody>
      </p:sp>
      <p:sp>
        <p:nvSpPr>
          <p:cNvPr id="17426" name="Line 73"/>
          <p:cNvSpPr>
            <a:spLocks noChangeShapeType="1"/>
          </p:cNvSpPr>
          <p:nvPr/>
        </p:nvSpPr>
        <p:spPr bwMode="auto">
          <a:xfrm>
            <a:off x="7224713"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32" name="Group 92"/>
          <p:cNvGrpSpPr>
            <a:grpSpLocks/>
          </p:cNvGrpSpPr>
          <p:nvPr/>
        </p:nvGrpSpPr>
        <p:grpSpPr bwMode="auto">
          <a:xfrm>
            <a:off x="6792913" y="3868738"/>
            <a:ext cx="928687" cy="2408237"/>
            <a:chOff x="4279" y="2531"/>
            <a:chExt cx="585" cy="1517"/>
          </a:xfrm>
        </p:grpSpPr>
        <p:grpSp>
          <p:nvGrpSpPr>
            <p:cNvPr id="17524" name="Group 93"/>
            <p:cNvGrpSpPr>
              <a:grpSpLocks/>
            </p:cNvGrpSpPr>
            <p:nvPr/>
          </p:nvGrpSpPr>
          <p:grpSpPr bwMode="auto">
            <a:xfrm>
              <a:off x="4279" y="2531"/>
              <a:ext cx="585" cy="521"/>
              <a:chOff x="2322" y="507"/>
              <a:chExt cx="1203" cy="1071"/>
            </a:xfrm>
          </p:grpSpPr>
          <p:sp>
            <p:nvSpPr>
              <p:cNvPr id="17555" name="Freeform 9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17556" name="Oval 95"/>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17557" name="Freeform 9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17558" name="Line 97"/>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559" name="Freeform 9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560" name="Freeform 9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561" name="Freeform 10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562" name="Freeform 10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563" name="Oval 102"/>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nvGrpSpPr>
            <p:cNvPr id="17525" name="Group 103"/>
            <p:cNvGrpSpPr>
              <a:grpSpLocks/>
            </p:cNvGrpSpPr>
            <p:nvPr/>
          </p:nvGrpSpPr>
          <p:grpSpPr bwMode="auto">
            <a:xfrm>
              <a:off x="4279" y="2863"/>
              <a:ext cx="585" cy="521"/>
              <a:chOff x="2322" y="507"/>
              <a:chExt cx="1203" cy="1071"/>
            </a:xfrm>
          </p:grpSpPr>
          <p:sp>
            <p:nvSpPr>
              <p:cNvPr id="17546" name="Freeform 10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17547" name="Oval 105"/>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17548" name="Freeform 10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17549" name="Line 107"/>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550" name="Freeform 10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551" name="Freeform 10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552" name="Freeform 11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553" name="Freeform 11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554" name="Oval 112"/>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nvGrpSpPr>
            <p:cNvPr id="17526" name="Group 113"/>
            <p:cNvGrpSpPr>
              <a:grpSpLocks/>
            </p:cNvGrpSpPr>
            <p:nvPr/>
          </p:nvGrpSpPr>
          <p:grpSpPr bwMode="auto">
            <a:xfrm>
              <a:off x="4279" y="3195"/>
              <a:ext cx="585" cy="521"/>
              <a:chOff x="2322" y="507"/>
              <a:chExt cx="1203" cy="1071"/>
            </a:xfrm>
          </p:grpSpPr>
          <p:sp>
            <p:nvSpPr>
              <p:cNvPr id="17537" name="Freeform 11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17538" name="Oval 115"/>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17539" name="Freeform 11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17540" name="Line 117"/>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541" name="Freeform 11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542" name="Freeform 11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543" name="Freeform 12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544" name="Freeform 12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545" name="Oval 122"/>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nvGrpSpPr>
            <p:cNvPr id="17527" name="Group 123"/>
            <p:cNvGrpSpPr>
              <a:grpSpLocks/>
            </p:cNvGrpSpPr>
            <p:nvPr/>
          </p:nvGrpSpPr>
          <p:grpSpPr bwMode="auto">
            <a:xfrm>
              <a:off x="4279" y="3527"/>
              <a:ext cx="585" cy="521"/>
              <a:chOff x="2322" y="507"/>
              <a:chExt cx="1203" cy="1071"/>
            </a:xfrm>
          </p:grpSpPr>
          <p:sp>
            <p:nvSpPr>
              <p:cNvPr id="17528" name="Freeform 12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17529" name="Oval 125"/>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17530" name="Freeform 12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17531" name="Line 127"/>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532" name="Freeform 12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533" name="Freeform 12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534" name="Freeform 13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535" name="Freeform 13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536" name="Oval 132"/>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sp>
        <p:nvSpPr>
          <p:cNvPr id="17444" name="Text Box 223"/>
          <p:cNvSpPr txBox="1">
            <a:spLocks noChangeArrowheads="1"/>
          </p:cNvSpPr>
          <p:nvPr/>
        </p:nvSpPr>
        <p:spPr bwMode="auto">
          <a:xfrm>
            <a:off x="2767013" y="812800"/>
            <a:ext cx="13049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policy</a:t>
            </a:r>
            <a:br>
              <a:rPr lang="en-US" sz="1800" b="1"/>
            </a:br>
            <a:r>
              <a:rPr lang="en-US" sz="1800" b="1"/>
              <a:t>and</a:t>
            </a:r>
            <a:br>
              <a:rPr lang="en-US" sz="1800" b="1"/>
            </a:br>
            <a:r>
              <a:rPr lang="en-US" sz="1800" b="1"/>
              <a:t>coverages</a:t>
            </a:r>
          </a:p>
        </p:txBody>
      </p:sp>
      <p:sp>
        <p:nvSpPr>
          <p:cNvPr id="428" name="Line 3"/>
          <p:cNvSpPr>
            <a:spLocks noChangeShapeType="1"/>
          </p:cNvSpPr>
          <p:nvPr/>
        </p:nvSpPr>
        <p:spPr bwMode="auto">
          <a:xfrm>
            <a:off x="698499" y="3330575"/>
            <a:ext cx="653096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258" name="Group 2"/>
          <p:cNvGrpSpPr>
            <a:grpSpLocks/>
          </p:cNvGrpSpPr>
          <p:nvPr/>
        </p:nvGrpSpPr>
        <p:grpSpPr bwMode="auto">
          <a:xfrm>
            <a:off x="5942013" y="3887788"/>
            <a:ext cx="644525" cy="727075"/>
            <a:chOff x="3445" y="2543"/>
            <a:chExt cx="406" cy="458"/>
          </a:xfrm>
        </p:grpSpPr>
        <p:sp>
          <p:nvSpPr>
            <p:cNvPr id="259" name="AutoShape 3"/>
            <p:cNvSpPr>
              <a:spLocks noChangeArrowheads="1"/>
            </p:cNvSpPr>
            <p:nvPr/>
          </p:nvSpPr>
          <p:spPr bwMode="auto">
            <a:xfrm rot="10800000" flipH="1">
              <a:off x="3445" y="2543"/>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60" name="Line 4"/>
            <p:cNvSpPr>
              <a:spLocks noChangeShapeType="1"/>
            </p:cNvSpPr>
            <p:nvPr/>
          </p:nvSpPr>
          <p:spPr bwMode="auto">
            <a:xfrm>
              <a:off x="3502" y="273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1" name="Line 5"/>
            <p:cNvSpPr>
              <a:spLocks noChangeShapeType="1"/>
            </p:cNvSpPr>
            <p:nvPr/>
          </p:nvSpPr>
          <p:spPr bwMode="auto">
            <a:xfrm>
              <a:off x="3502" y="2804"/>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2" name="Line 6"/>
            <p:cNvSpPr>
              <a:spLocks noChangeShapeType="1"/>
            </p:cNvSpPr>
            <p:nvPr/>
          </p:nvSpPr>
          <p:spPr bwMode="auto">
            <a:xfrm>
              <a:off x="3502" y="2871"/>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3" name="Line 7"/>
            <p:cNvSpPr>
              <a:spLocks noChangeShapeType="1"/>
            </p:cNvSpPr>
            <p:nvPr/>
          </p:nvSpPr>
          <p:spPr bwMode="auto">
            <a:xfrm>
              <a:off x="3502" y="2937"/>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4" name="Freeform 8"/>
            <p:cNvSpPr>
              <a:spLocks/>
            </p:cNvSpPr>
            <p:nvPr/>
          </p:nvSpPr>
          <p:spPr bwMode="auto">
            <a:xfrm>
              <a:off x="3498" y="2568"/>
              <a:ext cx="293" cy="132"/>
            </a:xfrm>
            <a:custGeom>
              <a:avLst/>
              <a:gdLst>
                <a:gd name="T0" fmla="*/ 0 w 609"/>
                <a:gd name="T1" fmla="*/ 11 h 275"/>
                <a:gd name="T2" fmla="*/ 3 w 609"/>
                <a:gd name="T3" fmla="*/ 4 h 275"/>
                <a:gd name="T4" fmla="*/ 4 w 609"/>
                <a:gd name="T5" fmla="*/ 14 h 275"/>
                <a:gd name="T6" fmla="*/ 5 w 609"/>
                <a:gd name="T7" fmla="*/ 7 h 275"/>
                <a:gd name="T8" fmla="*/ 8 w 609"/>
                <a:gd name="T9" fmla="*/ 13 h 275"/>
                <a:gd name="T10" fmla="*/ 9 w 609"/>
                <a:gd name="T11" fmla="*/ 0 h 275"/>
                <a:gd name="T12" fmla="*/ 11 w 609"/>
                <a:gd name="T13" fmla="*/ 8 h 275"/>
                <a:gd name="T14" fmla="*/ 16 w 609"/>
                <a:gd name="T15" fmla="*/ 7 h 275"/>
                <a:gd name="T16" fmla="*/ 17 w 609"/>
                <a:gd name="T17" fmla="*/ 12 h 275"/>
                <a:gd name="T18" fmla="*/ 20 w 609"/>
                <a:gd name="T19" fmla="*/ 10 h 275"/>
                <a:gd name="T20" fmla="*/ 25 w 609"/>
                <a:gd name="T21" fmla="*/ 9 h 275"/>
                <a:gd name="T22" fmla="*/ 29 w 609"/>
                <a:gd name="T23" fmla="*/ 12 h 275"/>
                <a:gd name="T24" fmla="*/ 33 w 609"/>
                <a:gd name="T25" fmla="*/ 11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265" name="Group 9"/>
          <p:cNvGrpSpPr>
            <a:grpSpLocks/>
          </p:cNvGrpSpPr>
          <p:nvPr/>
        </p:nvGrpSpPr>
        <p:grpSpPr bwMode="auto">
          <a:xfrm>
            <a:off x="6132513" y="4268788"/>
            <a:ext cx="644525" cy="727075"/>
            <a:chOff x="3541" y="2795"/>
            <a:chExt cx="406" cy="458"/>
          </a:xfrm>
        </p:grpSpPr>
        <p:sp>
          <p:nvSpPr>
            <p:cNvPr id="430" name="AutoShape 10"/>
            <p:cNvSpPr>
              <a:spLocks noChangeArrowheads="1"/>
            </p:cNvSpPr>
            <p:nvPr/>
          </p:nvSpPr>
          <p:spPr bwMode="auto">
            <a:xfrm rot="10800000" flipH="1">
              <a:off x="3541" y="2795"/>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431" name="Line 11"/>
            <p:cNvSpPr>
              <a:spLocks noChangeShapeType="1"/>
            </p:cNvSpPr>
            <p:nvPr/>
          </p:nvSpPr>
          <p:spPr bwMode="auto">
            <a:xfrm>
              <a:off x="3598" y="2988"/>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2" name="Line 12"/>
            <p:cNvSpPr>
              <a:spLocks noChangeShapeType="1"/>
            </p:cNvSpPr>
            <p:nvPr/>
          </p:nvSpPr>
          <p:spPr bwMode="auto">
            <a:xfrm>
              <a:off x="3598" y="305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3" name="Line 13"/>
            <p:cNvSpPr>
              <a:spLocks noChangeShapeType="1"/>
            </p:cNvSpPr>
            <p:nvPr/>
          </p:nvSpPr>
          <p:spPr bwMode="auto">
            <a:xfrm>
              <a:off x="3598" y="3123"/>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4" name="Line 14"/>
            <p:cNvSpPr>
              <a:spLocks noChangeShapeType="1"/>
            </p:cNvSpPr>
            <p:nvPr/>
          </p:nvSpPr>
          <p:spPr bwMode="auto">
            <a:xfrm>
              <a:off x="3598" y="3189"/>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5" name="Freeform 15"/>
            <p:cNvSpPr>
              <a:spLocks/>
            </p:cNvSpPr>
            <p:nvPr/>
          </p:nvSpPr>
          <p:spPr bwMode="auto">
            <a:xfrm>
              <a:off x="3594" y="2820"/>
              <a:ext cx="293" cy="132"/>
            </a:xfrm>
            <a:custGeom>
              <a:avLst/>
              <a:gdLst>
                <a:gd name="T0" fmla="*/ 0 w 609"/>
                <a:gd name="T1" fmla="*/ 11 h 275"/>
                <a:gd name="T2" fmla="*/ 3 w 609"/>
                <a:gd name="T3" fmla="*/ 4 h 275"/>
                <a:gd name="T4" fmla="*/ 4 w 609"/>
                <a:gd name="T5" fmla="*/ 14 h 275"/>
                <a:gd name="T6" fmla="*/ 5 w 609"/>
                <a:gd name="T7" fmla="*/ 7 h 275"/>
                <a:gd name="T8" fmla="*/ 8 w 609"/>
                <a:gd name="T9" fmla="*/ 13 h 275"/>
                <a:gd name="T10" fmla="*/ 9 w 609"/>
                <a:gd name="T11" fmla="*/ 0 h 275"/>
                <a:gd name="T12" fmla="*/ 11 w 609"/>
                <a:gd name="T13" fmla="*/ 8 h 275"/>
                <a:gd name="T14" fmla="*/ 16 w 609"/>
                <a:gd name="T15" fmla="*/ 7 h 275"/>
                <a:gd name="T16" fmla="*/ 17 w 609"/>
                <a:gd name="T17" fmla="*/ 12 h 275"/>
                <a:gd name="T18" fmla="*/ 20 w 609"/>
                <a:gd name="T19" fmla="*/ 10 h 275"/>
                <a:gd name="T20" fmla="*/ 25 w 609"/>
                <a:gd name="T21" fmla="*/ 9 h 275"/>
                <a:gd name="T22" fmla="*/ 29 w 609"/>
                <a:gd name="T23" fmla="*/ 12 h 275"/>
                <a:gd name="T24" fmla="*/ 33 w 609"/>
                <a:gd name="T25" fmla="*/ 11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436" name="Text Box 67"/>
          <p:cNvSpPr txBox="1">
            <a:spLocks noChangeArrowheads="1"/>
          </p:cNvSpPr>
          <p:nvPr/>
        </p:nvSpPr>
        <p:spPr bwMode="auto">
          <a:xfrm>
            <a:off x="5745163"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document</a:t>
            </a:r>
          </a:p>
        </p:txBody>
      </p:sp>
      <p:sp>
        <p:nvSpPr>
          <p:cNvPr id="437" name="Line 85"/>
          <p:cNvSpPr>
            <a:spLocks noChangeShapeType="1"/>
          </p:cNvSpPr>
          <p:nvPr/>
        </p:nvSpPr>
        <p:spPr bwMode="auto">
          <a:xfrm>
            <a:off x="6065838"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38" name="Line 3"/>
          <p:cNvSpPr>
            <a:spLocks noChangeShapeType="1"/>
          </p:cNvSpPr>
          <p:nvPr/>
        </p:nvSpPr>
        <p:spPr bwMode="auto">
          <a:xfrm>
            <a:off x="698499" y="3330575"/>
            <a:ext cx="536733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439" name="Group 39"/>
          <p:cNvGrpSpPr>
            <a:grpSpLocks/>
          </p:cNvGrpSpPr>
          <p:nvPr/>
        </p:nvGrpSpPr>
        <p:grpSpPr bwMode="auto">
          <a:xfrm>
            <a:off x="4759325" y="3887788"/>
            <a:ext cx="620713" cy="788987"/>
            <a:chOff x="2401" y="425"/>
            <a:chExt cx="907" cy="1154"/>
          </a:xfrm>
        </p:grpSpPr>
        <p:sp>
          <p:nvSpPr>
            <p:cNvPr id="440" name="Rectangle 4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41" name="Line 4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 name="Line 4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 name="Rectangle 4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44" name="Freeform 44"/>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445" name="Line 4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46" name="Text Box 61"/>
          <p:cNvSpPr txBox="1">
            <a:spLocks noChangeArrowheads="1"/>
          </p:cNvSpPr>
          <p:nvPr/>
        </p:nvSpPr>
        <p:spPr bwMode="auto">
          <a:xfrm>
            <a:off x="4664075"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activity</a:t>
            </a:r>
          </a:p>
        </p:txBody>
      </p:sp>
      <p:grpSp>
        <p:nvGrpSpPr>
          <p:cNvPr id="447" name="Group 63"/>
          <p:cNvGrpSpPr>
            <a:grpSpLocks/>
          </p:cNvGrpSpPr>
          <p:nvPr/>
        </p:nvGrpSpPr>
        <p:grpSpPr bwMode="auto">
          <a:xfrm>
            <a:off x="4918075" y="4289425"/>
            <a:ext cx="620713" cy="788988"/>
            <a:chOff x="2401" y="425"/>
            <a:chExt cx="907" cy="1154"/>
          </a:xfrm>
        </p:grpSpPr>
        <p:sp>
          <p:nvSpPr>
            <p:cNvPr id="448" name="Rectangle 64"/>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49" name="Line 65"/>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 name="Line 66"/>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 name="Rectangle 67"/>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52" name="Freeform 68"/>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453" name="Line 6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54" name="Group 70"/>
          <p:cNvGrpSpPr>
            <a:grpSpLocks/>
          </p:cNvGrpSpPr>
          <p:nvPr/>
        </p:nvGrpSpPr>
        <p:grpSpPr bwMode="auto">
          <a:xfrm>
            <a:off x="5075238" y="4689475"/>
            <a:ext cx="620712" cy="788988"/>
            <a:chOff x="2401" y="425"/>
            <a:chExt cx="907" cy="1154"/>
          </a:xfrm>
        </p:grpSpPr>
        <p:sp>
          <p:nvSpPr>
            <p:cNvPr id="455" name="Rectangle 71"/>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56" name="Line 72"/>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7" name="Line 73"/>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8" name="Rectangle 74"/>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59" name="Freeform 75"/>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460" name="Line 76"/>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64" name="Group 73"/>
          <p:cNvGrpSpPr>
            <a:grpSpLocks/>
          </p:cNvGrpSpPr>
          <p:nvPr/>
        </p:nvGrpSpPr>
        <p:grpSpPr bwMode="auto">
          <a:xfrm>
            <a:off x="3851275" y="3895725"/>
            <a:ext cx="781050" cy="776288"/>
            <a:chOff x="3360" y="800"/>
            <a:chExt cx="620" cy="616"/>
          </a:xfrm>
        </p:grpSpPr>
        <p:sp>
          <p:nvSpPr>
            <p:cNvPr id="465" name="AutoShape 7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66" name="Freeform 75"/>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67" name="Group 76"/>
            <p:cNvGrpSpPr>
              <a:grpSpLocks/>
            </p:cNvGrpSpPr>
            <p:nvPr/>
          </p:nvGrpSpPr>
          <p:grpSpPr bwMode="auto">
            <a:xfrm flipH="1">
              <a:off x="3749" y="1171"/>
              <a:ext cx="212" cy="213"/>
              <a:chOff x="1350" y="686"/>
              <a:chExt cx="1132" cy="1132"/>
            </a:xfrm>
          </p:grpSpPr>
          <p:sp>
            <p:nvSpPr>
              <p:cNvPr id="469" name="AutoShape 7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70" name="Picture 78"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68" name="Picture 79"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71" name="Text Box 80"/>
          <p:cNvSpPr txBox="1">
            <a:spLocks noChangeArrowheads="1"/>
          </p:cNvSpPr>
          <p:nvPr/>
        </p:nvSpPr>
        <p:spPr bwMode="auto">
          <a:xfrm>
            <a:off x="3650082"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exposure</a:t>
            </a:r>
          </a:p>
        </p:txBody>
      </p:sp>
      <p:grpSp>
        <p:nvGrpSpPr>
          <p:cNvPr id="472" name="Group 81"/>
          <p:cNvGrpSpPr>
            <a:grpSpLocks/>
          </p:cNvGrpSpPr>
          <p:nvPr/>
        </p:nvGrpSpPr>
        <p:grpSpPr bwMode="auto">
          <a:xfrm>
            <a:off x="3851275" y="4764088"/>
            <a:ext cx="781050" cy="776287"/>
            <a:chOff x="3360" y="800"/>
            <a:chExt cx="620" cy="616"/>
          </a:xfrm>
        </p:grpSpPr>
        <p:sp>
          <p:nvSpPr>
            <p:cNvPr id="473" name="AutoShape 8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74" name="Freeform 83"/>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75" name="Group 84"/>
            <p:cNvGrpSpPr>
              <a:grpSpLocks/>
            </p:cNvGrpSpPr>
            <p:nvPr/>
          </p:nvGrpSpPr>
          <p:grpSpPr bwMode="auto">
            <a:xfrm flipH="1">
              <a:off x="3749" y="1171"/>
              <a:ext cx="212" cy="213"/>
              <a:chOff x="1350" y="686"/>
              <a:chExt cx="1132" cy="1132"/>
            </a:xfrm>
          </p:grpSpPr>
          <p:sp>
            <p:nvSpPr>
              <p:cNvPr id="477" name="AutoShape 8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78" name="Picture 8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76" name="Picture 8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79" name="Group 88"/>
          <p:cNvGrpSpPr>
            <a:grpSpLocks/>
          </p:cNvGrpSpPr>
          <p:nvPr/>
        </p:nvGrpSpPr>
        <p:grpSpPr bwMode="auto">
          <a:xfrm>
            <a:off x="3851275" y="5634038"/>
            <a:ext cx="781050" cy="776287"/>
            <a:chOff x="3360" y="800"/>
            <a:chExt cx="620" cy="616"/>
          </a:xfrm>
        </p:grpSpPr>
        <p:sp>
          <p:nvSpPr>
            <p:cNvPr id="480" name="AutoShape 8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81" name="Freeform 90"/>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82" name="Group 91"/>
            <p:cNvGrpSpPr>
              <a:grpSpLocks/>
            </p:cNvGrpSpPr>
            <p:nvPr/>
          </p:nvGrpSpPr>
          <p:grpSpPr bwMode="auto">
            <a:xfrm flipH="1">
              <a:off x="3749" y="1171"/>
              <a:ext cx="212" cy="213"/>
              <a:chOff x="1350" y="686"/>
              <a:chExt cx="1132" cy="1132"/>
            </a:xfrm>
          </p:grpSpPr>
          <p:sp>
            <p:nvSpPr>
              <p:cNvPr id="484" name="AutoShape 9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85" name="Picture 9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83" name="Picture 9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86" name="Line 70"/>
          <p:cNvSpPr>
            <a:spLocks noChangeShapeType="1"/>
          </p:cNvSpPr>
          <p:nvPr/>
        </p:nvSpPr>
        <p:spPr bwMode="auto">
          <a:xfrm flipH="1" flipV="1">
            <a:off x="2499095" y="6116531"/>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87" name="Line 70"/>
          <p:cNvSpPr>
            <a:spLocks noChangeShapeType="1"/>
          </p:cNvSpPr>
          <p:nvPr/>
        </p:nvSpPr>
        <p:spPr bwMode="auto">
          <a:xfrm flipH="1" flipV="1">
            <a:off x="2499095" y="5256206"/>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88" name="Text Box 52"/>
          <p:cNvSpPr txBox="1">
            <a:spLocks noChangeArrowheads="1"/>
          </p:cNvSpPr>
          <p:nvPr/>
        </p:nvSpPr>
        <p:spPr bwMode="auto">
          <a:xfrm>
            <a:off x="247650" y="35496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contact</a:t>
            </a:r>
          </a:p>
        </p:txBody>
      </p:sp>
      <p:sp>
        <p:nvSpPr>
          <p:cNvPr id="489" name="Text Box 80"/>
          <p:cNvSpPr txBox="1">
            <a:spLocks noChangeArrowheads="1"/>
          </p:cNvSpPr>
          <p:nvPr/>
        </p:nvSpPr>
        <p:spPr bwMode="auto">
          <a:xfrm>
            <a:off x="2553361"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s</a:t>
            </a:r>
            <a:r>
              <a:rPr lang="en-US" sz="1800" b="1" dirty="0" smtClean="0"/>
              <a:t>ervice</a:t>
            </a:r>
            <a:endParaRPr lang="en-US" sz="1800" b="1" dirty="0"/>
          </a:p>
        </p:txBody>
      </p:sp>
      <p:grpSp>
        <p:nvGrpSpPr>
          <p:cNvPr id="490" name="Group 48"/>
          <p:cNvGrpSpPr>
            <a:grpSpLocks/>
          </p:cNvGrpSpPr>
          <p:nvPr/>
        </p:nvGrpSpPr>
        <p:grpSpPr bwMode="auto">
          <a:xfrm>
            <a:off x="346123" y="3807029"/>
            <a:ext cx="651326" cy="651327"/>
            <a:chOff x="1350" y="686"/>
            <a:chExt cx="1132" cy="1132"/>
          </a:xfrm>
        </p:grpSpPr>
        <p:sp>
          <p:nvSpPr>
            <p:cNvPr id="491" name="AutoShape 4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92" name="Picture 5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93" name="Group 53"/>
          <p:cNvGrpSpPr>
            <a:grpSpLocks/>
          </p:cNvGrpSpPr>
          <p:nvPr/>
        </p:nvGrpSpPr>
        <p:grpSpPr bwMode="auto">
          <a:xfrm>
            <a:off x="333569" y="4346247"/>
            <a:ext cx="805498" cy="730318"/>
            <a:chOff x="2780" y="1585"/>
            <a:chExt cx="668" cy="605"/>
          </a:xfrm>
        </p:grpSpPr>
        <p:sp>
          <p:nvSpPr>
            <p:cNvPr id="494" name="AutoShape 54"/>
            <p:cNvSpPr>
              <a:spLocks noChangeArrowheads="1"/>
            </p:cNvSpPr>
            <p:nvPr/>
          </p:nvSpPr>
          <p:spPr bwMode="auto">
            <a:xfrm>
              <a:off x="2780" y="1585"/>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grpSp>
          <p:nvGrpSpPr>
            <p:cNvPr id="495" name="Group 55"/>
            <p:cNvGrpSpPr>
              <a:grpSpLocks/>
            </p:cNvGrpSpPr>
            <p:nvPr/>
          </p:nvGrpSpPr>
          <p:grpSpPr bwMode="auto">
            <a:xfrm flipH="1">
              <a:off x="3089" y="1738"/>
              <a:ext cx="359" cy="452"/>
              <a:chOff x="4325" y="1984"/>
              <a:chExt cx="359" cy="452"/>
            </a:xfrm>
          </p:grpSpPr>
          <p:sp>
            <p:nvSpPr>
              <p:cNvPr id="496" name="Freeform 56"/>
              <p:cNvSpPr>
                <a:spLocks/>
              </p:cNvSpPr>
              <p:nvPr/>
            </p:nvSpPr>
            <p:spPr bwMode="auto">
              <a:xfrm>
                <a:off x="4325" y="1984"/>
                <a:ext cx="359" cy="452"/>
              </a:xfrm>
              <a:custGeom>
                <a:avLst/>
                <a:gdLst>
                  <a:gd name="T0" fmla="*/ 36 w 717"/>
                  <a:gd name="T1" fmla="*/ 37 h 906"/>
                  <a:gd name="T2" fmla="*/ 31 w 717"/>
                  <a:gd name="T3" fmla="*/ 41 h 906"/>
                  <a:gd name="T4" fmla="*/ 19 w 717"/>
                  <a:gd name="T5" fmla="*/ 25 h 906"/>
                  <a:gd name="T6" fmla="*/ 23 w 717"/>
                  <a:gd name="T7" fmla="*/ 22 h 906"/>
                  <a:gd name="T8" fmla="*/ 12 w 717"/>
                  <a:gd name="T9" fmla="*/ 8 h 906"/>
                  <a:gd name="T10" fmla="*/ 10 w 717"/>
                  <a:gd name="T11" fmla="*/ 10 h 906"/>
                  <a:gd name="T12" fmla="*/ 3 w 717"/>
                  <a:gd name="T13" fmla="*/ 0 h 906"/>
                  <a:gd name="T14" fmla="*/ 2 w 717"/>
                  <a:gd name="T15" fmla="*/ 0 h 906"/>
                  <a:gd name="T16" fmla="*/ 2 w 717"/>
                  <a:gd name="T17" fmla="*/ 0 h 906"/>
                  <a:gd name="T18" fmla="*/ 1 w 717"/>
                  <a:gd name="T19" fmla="*/ 0 h 906"/>
                  <a:gd name="T20" fmla="*/ 1 w 717"/>
                  <a:gd name="T21" fmla="*/ 0 h 906"/>
                  <a:gd name="T22" fmla="*/ 1 w 717"/>
                  <a:gd name="T23" fmla="*/ 0 h 906"/>
                  <a:gd name="T24" fmla="*/ 0 w 717"/>
                  <a:gd name="T25" fmla="*/ 0 h 906"/>
                  <a:gd name="T26" fmla="*/ 0 w 717"/>
                  <a:gd name="T27" fmla="*/ 1 h 906"/>
                  <a:gd name="T28" fmla="*/ 1 w 717"/>
                  <a:gd name="T29" fmla="*/ 1 h 906"/>
                  <a:gd name="T30" fmla="*/ 8 w 717"/>
                  <a:gd name="T31" fmla="*/ 11 h 906"/>
                  <a:gd name="T32" fmla="*/ 5 w 717"/>
                  <a:gd name="T33" fmla="*/ 13 h 906"/>
                  <a:gd name="T34" fmla="*/ 5 w 717"/>
                  <a:gd name="T35" fmla="*/ 14 h 906"/>
                  <a:gd name="T36" fmla="*/ 5 w 717"/>
                  <a:gd name="T37" fmla="*/ 14 h 906"/>
                  <a:gd name="T38" fmla="*/ 5 w 717"/>
                  <a:gd name="T39" fmla="*/ 15 h 906"/>
                  <a:gd name="T40" fmla="*/ 5 w 717"/>
                  <a:gd name="T41" fmla="*/ 16 h 906"/>
                  <a:gd name="T42" fmla="*/ 5 w 717"/>
                  <a:gd name="T43" fmla="*/ 18 h 906"/>
                  <a:gd name="T44" fmla="*/ 6 w 717"/>
                  <a:gd name="T45" fmla="*/ 20 h 906"/>
                  <a:gd name="T46" fmla="*/ 6 w 717"/>
                  <a:gd name="T47" fmla="*/ 23 h 906"/>
                  <a:gd name="T48" fmla="*/ 7 w 717"/>
                  <a:gd name="T49" fmla="*/ 26 h 906"/>
                  <a:gd name="T50" fmla="*/ 9 w 717"/>
                  <a:gd name="T51" fmla="*/ 29 h 906"/>
                  <a:gd name="T52" fmla="*/ 10 w 717"/>
                  <a:gd name="T53" fmla="*/ 32 h 906"/>
                  <a:gd name="T54" fmla="*/ 12 w 717"/>
                  <a:gd name="T55" fmla="*/ 35 h 906"/>
                  <a:gd name="T56" fmla="*/ 15 w 717"/>
                  <a:gd name="T57" fmla="*/ 39 h 906"/>
                  <a:gd name="T58" fmla="*/ 18 w 717"/>
                  <a:gd name="T59" fmla="*/ 42 h 906"/>
                  <a:gd name="T60" fmla="*/ 22 w 717"/>
                  <a:gd name="T61" fmla="*/ 46 h 906"/>
                  <a:gd name="T62" fmla="*/ 26 w 717"/>
                  <a:gd name="T63" fmla="*/ 49 h 906"/>
                  <a:gd name="T64" fmla="*/ 31 w 717"/>
                  <a:gd name="T65" fmla="*/ 53 h 906"/>
                  <a:gd name="T66" fmla="*/ 36 w 717"/>
                  <a:gd name="T67" fmla="*/ 56 h 906"/>
                  <a:gd name="T68" fmla="*/ 37 w 717"/>
                  <a:gd name="T69" fmla="*/ 56 h 906"/>
                  <a:gd name="T70" fmla="*/ 45 w 717"/>
                  <a:gd name="T71" fmla="*/ 50 h 906"/>
                  <a:gd name="T72" fmla="*/ 36 w 717"/>
                  <a:gd name="T73" fmla="*/ 37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7" name="Freeform 57"/>
              <p:cNvSpPr>
                <a:spLocks/>
              </p:cNvSpPr>
              <p:nvPr/>
            </p:nvSpPr>
            <p:spPr bwMode="auto">
              <a:xfrm>
                <a:off x="4378" y="2075"/>
                <a:ext cx="281" cy="341"/>
              </a:xfrm>
              <a:custGeom>
                <a:avLst/>
                <a:gdLst>
                  <a:gd name="T0" fmla="*/ 29 w 562"/>
                  <a:gd name="T1" fmla="*/ 43 h 682"/>
                  <a:gd name="T2" fmla="*/ 24 w 562"/>
                  <a:gd name="T3" fmla="*/ 40 h 682"/>
                  <a:gd name="T4" fmla="*/ 20 w 562"/>
                  <a:gd name="T5" fmla="*/ 37 h 682"/>
                  <a:gd name="T6" fmla="*/ 17 w 562"/>
                  <a:gd name="T7" fmla="*/ 34 h 682"/>
                  <a:gd name="T8" fmla="*/ 13 w 562"/>
                  <a:gd name="T9" fmla="*/ 31 h 682"/>
                  <a:gd name="T10" fmla="*/ 10 w 562"/>
                  <a:gd name="T11" fmla="*/ 27 h 682"/>
                  <a:gd name="T12" fmla="*/ 9 w 562"/>
                  <a:gd name="T13" fmla="*/ 24 h 682"/>
                  <a:gd name="T14" fmla="*/ 6 w 562"/>
                  <a:gd name="T15" fmla="*/ 21 h 682"/>
                  <a:gd name="T16" fmla="*/ 4 w 562"/>
                  <a:gd name="T17" fmla="*/ 20 h 682"/>
                  <a:gd name="T18" fmla="*/ 3 w 562"/>
                  <a:gd name="T19" fmla="*/ 17 h 682"/>
                  <a:gd name="T20" fmla="*/ 2 w 562"/>
                  <a:gd name="T21" fmla="*/ 13 h 682"/>
                  <a:gd name="T22" fmla="*/ 1 w 562"/>
                  <a:gd name="T23" fmla="*/ 11 h 682"/>
                  <a:gd name="T24" fmla="*/ 1 w 562"/>
                  <a:gd name="T25" fmla="*/ 10 h 682"/>
                  <a:gd name="T26" fmla="*/ 1 w 562"/>
                  <a:gd name="T27" fmla="*/ 7 h 682"/>
                  <a:gd name="T28" fmla="*/ 1 w 562"/>
                  <a:gd name="T29" fmla="*/ 5 h 682"/>
                  <a:gd name="T30" fmla="*/ 1 w 562"/>
                  <a:gd name="T31" fmla="*/ 5 h 682"/>
                  <a:gd name="T32" fmla="*/ 0 w 562"/>
                  <a:gd name="T33" fmla="*/ 3 h 682"/>
                  <a:gd name="T34" fmla="*/ 4 w 562"/>
                  <a:gd name="T35" fmla="*/ 0 h 682"/>
                  <a:gd name="T36" fmla="*/ 12 w 562"/>
                  <a:gd name="T37" fmla="*/ 11 h 682"/>
                  <a:gd name="T38" fmla="*/ 9 w 562"/>
                  <a:gd name="T39" fmla="*/ 13 h 682"/>
                  <a:gd name="T40" fmla="*/ 23 w 562"/>
                  <a:gd name="T41" fmla="*/ 34 h 682"/>
                  <a:gd name="T42" fmla="*/ 28 w 562"/>
                  <a:gd name="T43" fmla="*/ 29 h 682"/>
                  <a:gd name="T44" fmla="*/ 35 w 562"/>
                  <a:gd name="T45" fmla="*/ 39 h 682"/>
                  <a:gd name="T46" fmla="*/ 29 w 562"/>
                  <a:gd name="T47" fmla="*/ 43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D39E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498" name="Group 58"/>
          <p:cNvGrpSpPr>
            <a:grpSpLocks/>
          </p:cNvGrpSpPr>
          <p:nvPr/>
        </p:nvGrpSpPr>
        <p:grpSpPr bwMode="auto">
          <a:xfrm>
            <a:off x="239790" y="4869645"/>
            <a:ext cx="782501" cy="775661"/>
            <a:chOff x="2461" y="1618"/>
            <a:chExt cx="635" cy="629"/>
          </a:xfrm>
        </p:grpSpPr>
        <p:sp>
          <p:nvSpPr>
            <p:cNvPr id="499" name="AutoShape 59"/>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500" name="Freeform 60"/>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501" name="Group 61"/>
            <p:cNvGrpSpPr>
              <a:grpSpLocks/>
            </p:cNvGrpSpPr>
            <p:nvPr/>
          </p:nvGrpSpPr>
          <p:grpSpPr bwMode="auto">
            <a:xfrm>
              <a:off x="2461" y="1618"/>
              <a:ext cx="275" cy="318"/>
              <a:chOff x="2983" y="1384"/>
              <a:chExt cx="275" cy="318"/>
            </a:xfrm>
          </p:grpSpPr>
          <p:sp>
            <p:nvSpPr>
              <p:cNvPr id="502" name="Freeform 62"/>
              <p:cNvSpPr>
                <a:spLocks/>
              </p:cNvSpPr>
              <p:nvPr/>
            </p:nvSpPr>
            <p:spPr bwMode="auto">
              <a:xfrm>
                <a:off x="2983" y="1384"/>
                <a:ext cx="275" cy="318"/>
              </a:xfrm>
              <a:custGeom>
                <a:avLst/>
                <a:gdLst>
                  <a:gd name="T0" fmla="*/ 0 w 343"/>
                  <a:gd name="T1" fmla="*/ 82 h 396"/>
                  <a:gd name="T2" fmla="*/ 2 w 343"/>
                  <a:gd name="T3" fmla="*/ 99 h 396"/>
                  <a:gd name="T4" fmla="*/ 5 w 343"/>
                  <a:gd name="T5" fmla="*/ 114 h 396"/>
                  <a:gd name="T6" fmla="*/ 11 w 343"/>
                  <a:gd name="T7" fmla="*/ 128 h 396"/>
                  <a:gd name="T8" fmla="*/ 21 w 343"/>
                  <a:gd name="T9" fmla="*/ 141 h 396"/>
                  <a:gd name="T10" fmla="*/ 31 w 343"/>
                  <a:gd name="T11" fmla="*/ 151 h 396"/>
                  <a:gd name="T12" fmla="*/ 43 w 343"/>
                  <a:gd name="T13" fmla="*/ 158 h 396"/>
                  <a:gd name="T14" fmla="*/ 57 w 343"/>
                  <a:gd name="T15" fmla="*/ 163 h 396"/>
                  <a:gd name="T16" fmla="*/ 71 w 343"/>
                  <a:gd name="T17" fmla="*/ 165 h 396"/>
                  <a:gd name="T18" fmla="*/ 85 w 343"/>
                  <a:gd name="T19" fmla="*/ 163 h 396"/>
                  <a:gd name="T20" fmla="*/ 99 w 343"/>
                  <a:gd name="T21" fmla="*/ 158 h 396"/>
                  <a:gd name="T22" fmla="*/ 111 w 343"/>
                  <a:gd name="T23" fmla="*/ 151 h 396"/>
                  <a:gd name="T24" fmla="*/ 121 w 343"/>
                  <a:gd name="T25" fmla="*/ 141 h 396"/>
                  <a:gd name="T26" fmla="*/ 130 w 343"/>
                  <a:gd name="T27" fmla="*/ 128 h 396"/>
                  <a:gd name="T28" fmla="*/ 136 w 343"/>
                  <a:gd name="T29" fmla="*/ 114 h 396"/>
                  <a:gd name="T30" fmla="*/ 141 w 343"/>
                  <a:gd name="T31" fmla="*/ 99 h 396"/>
                  <a:gd name="T32" fmla="*/ 141 w 343"/>
                  <a:gd name="T33" fmla="*/ 82 h 396"/>
                  <a:gd name="T34" fmla="*/ 141 w 343"/>
                  <a:gd name="T35" fmla="*/ 66 h 396"/>
                  <a:gd name="T36" fmla="*/ 136 w 343"/>
                  <a:gd name="T37" fmla="*/ 50 h 396"/>
                  <a:gd name="T38" fmla="*/ 130 w 343"/>
                  <a:gd name="T39" fmla="*/ 36 h 396"/>
                  <a:gd name="T40" fmla="*/ 121 w 343"/>
                  <a:gd name="T41" fmla="*/ 25 h 396"/>
                  <a:gd name="T42" fmla="*/ 111 w 343"/>
                  <a:gd name="T43" fmla="*/ 14 h 396"/>
                  <a:gd name="T44" fmla="*/ 99 w 343"/>
                  <a:gd name="T45" fmla="*/ 6 h 396"/>
                  <a:gd name="T46" fmla="*/ 85 w 343"/>
                  <a:gd name="T47" fmla="*/ 2 h 396"/>
                  <a:gd name="T48" fmla="*/ 71 w 343"/>
                  <a:gd name="T49" fmla="*/ 0 h 396"/>
                  <a:gd name="T50" fmla="*/ 57 w 343"/>
                  <a:gd name="T51" fmla="*/ 2 h 396"/>
                  <a:gd name="T52" fmla="*/ 43 w 343"/>
                  <a:gd name="T53" fmla="*/ 6 h 396"/>
                  <a:gd name="T54" fmla="*/ 31 w 343"/>
                  <a:gd name="T55" fmla="*/ 14 h 396"/>
                  <a:gd name="T56" fmla="*/ 21 w 343"/>
                  <a:gd name="T57" fmla="*/ 25 h 396"/>
                  <a:gd name="T58" fmla="*/ 11 w 343"/>
                  <a:gd name="T59" fmla="*/ 36 h 396"/>
                  <a:gd name="T60" fmla="*/ 5 w 343"/>
                  <a:gd name="T61" fmla="*/ 50 h 396"/>
                  <a:gd name="T62" fmla="*/ 2 w 343"/>
                  <a:gd name="T63" fmla="*/ 66 h 396"/>
                  <a:gd name="T64" fmla="*/ 0 w 343"/>
                  <a:gd name="T65" fmla="*/ 8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3" name="Freeform 63"/>
              <p:cNvSpPr>
                <a:spLocks/>
              </p:cNvSpPr>
              <p:nvPr/>
            </p:nvSpPr>
            <p:spPr bwMode="auto">
              <a:xfrm>
                <a:off x="2999" y="1400"/>
                <a:ext cx="243" cy="286"/>
              </a:xfrm>
              <a:custGeom>
                <a:avLst/>
                <a:gdLst>
                  <a:gd name="T0" fmla="*/ 0 w 303"/>
                  <a:gd name="T1" fmla="*/ 74 h 356"/>
                  <a:gd name="T2" fmla="*/ 2 w 303"/>
                  <a:gd name="T3" fmla="*/ 59 h 356"/>
                  <a:gd name="T4" fmla="*/ 5 w 303"/>
                  <a:gd name="T5" fmla="*/ 46 h 356"/>
                  <a:gd name="T6" fmla="*/ 11 w 303"/>
                  <a:gd name="T7" fmla="*/ 33 h 356"/>
                  <a:gd name="T8" fmla="*/ 18 w 303"/>
                  <a:gd name="T9" fmla="*/ 22 h 356"/>
                  <a:gd name="T10" fmla="*/ 27 w 303"/>
                  <a:gd name="T11" fmla="*/ 13 h 356"/>
                  <a:gd name="T12" fmla="*/ 38 w 303"/>
                  <a:gd name="T13" fmla="*/ 6 h 356"/>
                  <a:gd name="T14" fmla="*/ 51 w 303"/>
                  <a:gd name="T15" fmla="*/ 2 h 356"/>
                  <a:gd name="T16" fmla="*/ 63 w 303"/>
                  <a:gd name="T17" fmla="*/ 0 h 356"/>
                  <a:gd name="T18" fmla="*/ 75 w 303"/>
                  <a:gd name="T19" fmla="*/ 2 h 356"/>
                  <a:gd name="T20" fmla="*/ 87 w 303"/>
                  <a:gd name="T21" fmla="*/ 6 h 356"/>
                  <a:gd name="T22" fmla="*/ 98 w 303"/>
                  <a:gd name="T23" fmla="*/ 13 h 356"/>
                  <a:gd name="T24" fmla="*/ 107 w 303"/>
                  <a:gd name="T25" fmla="*/ 22 h 356"/>
                  <a:gd name="T26" fmla="*/ 114 w 303"/>
                  <a:gd name="T27" fmla="*/ 33 h 356"/>
                  <a:gd name="T28" fmla="*/ 120 w 303"/>
                  <a:gd name="T29" fmla="*/ 46 h 356"/>
                  <a:gd name="T30" fmla="*/ 124 w 303"/>
                  <a:gd name="T31" fmla="*/ 59 h 356"/>
                  <a:gd name="T32" fmla="*/ 125 w 303"/>
                  <a:gd name="T33" fmla="*/ 74 h 356"/>
                  <a:gd name="T34" fmla="*/ 124 w 303"/>
                  <a:gd name="T35" fmla="*/ 89 h 356"/>
                  <a:gd name="T36" fmla="*/ 120 w 303"/>
                  <a:gd name="T37" fmla="*/ 103 h 356"/>
                  <a:gd name="T38" fmla="*/ 114 w 303"/>
                  <a:gd name="T39" fmla="*/ 116 h 356"/>
                  <a:gd name="T40" fmla="*/ 107 w 303"/>
                  <a:gd name="T41" fmla="*/ 126 h 356"/>
                  <a:gd name="T42" fmla="*/ 98 w 303"/>
                  <a:gd name="T43" fmla="*/ 136 h 356"/>
                  <a:gd name="T44" fmla="*/ 87 w 303"/>
                  <a:gd name="T45" fmla="*/ 143 h 356"/>
                  <a:gd name="T46" fmla="*/ 75 w 303"/>
                  <a:gd name="T47" fmla="*/ 147 h 356"/>
                  <a:gd name="T48" fmla="*/ 63 w 303"/>
                  <a:gd name="T49" fmla="*/ 149 h 356"/>
                  <a:gd name="T50" fmla="*/ 51 w 303"/>
                  <a:gd name="T51" fmla="*/ 147 h 356"/>
                  <a:gd name="T52" fmla="*/ 38 w 303"/>
                  <a:gd name="T53" fmla="*/ 143 h 356"/>
                  <a:gd name="T54" fmla="*/ 27 w 303"/>
                  <a:gd name="T55" fmla="*/ 136 h 356"/>
                  <a:gd name="T56" fmla="*/ 18 w 303"/>
                  <a:gd name="T57" fmla="*/ 126 h 356"/>
                  <a:gd name="T58" fmla="*/ 11 w 303"/>
                  <a:gd name="T59" fmla="*/ 116 h 356"/>
                  <a:gd name="T60" fmla="*/ 5 w 303"/>
                  <a:gd name="T61" fmla="*/ 103 h 356"/>
                  <a:gd name="T62" fmla="*/ 2 w 303"/>
                  <a:gd name="T63" fmla="*/ 89 h 356"/>
                  <a:gd name="T64" fmla="*/ 0 w 303"/>
                  <a:gd name="T65" fmla="*/ 74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4" name="Freeform 64"/>
              <p:cNvSpPr>
                <a:spLocks/>
              </p:cNvSpPr>
              <p:nvPr/>
            </p:nvSpPr>
            <p:spPr bwMode="auto">
              <a:xfrm>
                <a:off x="3127" y="1444"/>
                <a:ext cx="77" cy="167"/>
              </a:xfrm>
              <a:custGeom>
                <a:avLst/>
                <a:gdLst>
                  <a:gd name="T0" fmla="*/ 0 w 95"/>
                  <a:gd name="T1" fmla="*/ 8 h 208"/>
                  <a:gd name="T2" fmla="*/ 2 w 95"/>
                  <a:gd name="T3" fmla="*/ 8 h 208"/>
                  <a:gd name="T4" fmla="*/ 3 w 95"/>
                  <a:gd name="T5" fmla="*/ 9 h 208"/>
                  <a:gd name="T6" fmla="*/ 7 w 95"/>
                  <a:gd name="T7" fmla="*/ 10 h 208"/>
                  <a:gd name="T8" fmla="*/ 11 w 95"/>
                  <a:gd name="T9" fmla="*/ 11 h 208"/>
                  <a:gd name="T10" fmla="*/ 15 w 95"/>
                  <a:gd name="T11" fmla="*/ 14 h 208"/>
                  <a:gd name="T12" fmla="*/ 20 w 95"/>
                  <a:gd name="T13" fmla="*/ 18 h 208"/>
                  <a:gd name="T14" fmla="*/ 24 w 95"/>
                  <a:gd name="T15" fmla="*/ 21 h 208"/>
                  <a:gd name="T16" fmla="*/ 28 w 95"/>
                  <a:gd name="T17" fmla="*/ 26 h 208"/>
                  <a:gd name="T18" fmla="*/ 32 w 95"/>
                  <a:gd name="T19" fmla="*/ 38 h 208"/>
                  <a:gd name="T20" fmla="*/ 32 w 95"/>
                  <a:gd name="T21" fmla="*/ 51 h 208"/>
                  <a:gd name="T22" fmla="*/ 28 w 95"/>
                  <a:gd name="T23" fmla="*/ 67 h 208"/>
                  <a:gd name="T24" fmla="*/ 20 w 95"/>
                  <a:gd name="T25" fmla="*/ 83 h 208"/>
                  <a:gd name="T26" fmla="*/ 28 w 95"/>
                  <a:gd name="T27" fmla="*/ 87 h 208"/>
                  <a:gd name="T28" fmla="*/ 36 w 95"/>
                  <a:gd name="T29" fmla="*/ 67 h 208"/>
                  <a:gd name="T30" fmla="*/ 41 w 95"/>
                  <a:gd name="T31" fmla="*/ 51 h 208"/>
                  <a:gd name="T32" fmla="*/ 40 w 95"/>
                  <a:gd name="T33" fmla="*/ 35 h 208"/>
                  <a:gd name="T34" fmla="*/ 36 w 95"/>
                  <a:gd name="T35" fmla="*/ 23 h 208"/>
                  <a:gd name="T36" fmla="*/ 32 w 95"/>
                  <a:gd name="T37" fmla="*/ 17 h 208"/>
                  <a:gd name="T38" fmla="*/ 26 w 95"/>
                  <a:gd name="T39" fmla="*/ 11 h 208"/>
                  <a:gd name="T40" fmla="*/ 21 w 95"/>
                  <a:gd name="T41" fmla="*/ 7 h 208"/>
                  <a:gd name="T42" fmla="*/ 15 w 95"/>
                  <a:gd name="T43" fmla="*/ 4 h 208"/>
                  <a:gd name="T44" fmla="*/ 10 w 95"/>
                  <a:gd name="T45" fmla="*/ 2 h 208"/>
                  <a:gd name="T46" fmla="*/ 6 w 95"/>
                  <a:gd name="T47" fmla="*/ 2 h 208"/>
                  <a:gd name="T48" fmla="*/ 3 w 95"/>
                  <a:gd name="T49" fmla="*/ 0 h 208"/>
                  <a:gd name="T50" fmla="*/ 2 w 95"/>
                  <a:gd name="T51" fmla="*/ 0 h 208"/>
                  <a:gd name="T52" fmla="*/ 0 w 95"/>
                  <a:gd name="T53" fmla="*/ 8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5" name="Freeform 65"/>
              <p:cNvSpPr>
                <a:spLocks/>
              </p:cNvSpPr>
              <p:nvPr/>
            </p:nvSpPr>
            <p:spPr bwMode="auto">
              <a:xfrm>
                <a:off x="3074" y="1506"/>
                <a:ext cx="72" cy="95"/>
              </a:xfrm>
              <a:custGeom>
                <a:avLst/>
                <a:gdLst>
                  <a:gd name="T0" fmla="*/ 0 w 90"/>
                  <a:gd name="T1" fmla="*/ 25 h 118"/>
                  <a:gd name="T2" fmla="*/ 2 w 90"/>
                  <a:gd name="T3" fmla="*/ 30 h 118"/>
                  <a:gd name="T4" fmla="*/ 2 w 90"/>
                  <a:gd name="T5" fmla="*/ 35 h 118"/>
                  <a:gd name="T6" fmla="*/ 3 w 90"/>
                  <a:gd name="T7" fmla="*/ 39 h 118"/>
                  <a:gd name="T8" fmla="*/ 5 w 90"/>
                  <a:gd name="T9" fmla="*/ 42 h 118"/>
                  <a:gd name="T10" fmla="*/ 9 w 90"/>
                  <a:gd name="T11" fmla="*/ 45 h 118"/>
                  <a:gd name="T12" fmla="*/ 11 w 90"/>
                  <a:gd name="T13" fmla="*/ 48 h 118"/>
                  <a:gd name="T14" fmla="*/ 15 w 90"/>
                  <a:gd name="T15" fmla="*/ 49 h 118"/>
                  <a:gd name="T16" fmla="*/ 18 w 90"/>
                  <a:gd name="T17" fmla="*/ 49 h 118"/>
                  <a:gd name="T18" fmla="*/ 22 w 90"/>
                  <a:gd name="T19" fmla="*/ 49 h 118"/>
                  <a:gd name="T20" fmla="*/ 26 w 90"/>
                  <a:gd name="T21" fmla="*/ 48 h 118"/>
                  <a:gd name="T22" fmla="*/ 29 w 90"/>
                  <a:gd name="T23" fmla="*/ 45 h 118"/>
                  <a:gd name="T24" fmla="*/ 32 w 90"/>
                  <a:gd name="T25" fmla="*/ 42 h 118"/>
                  <a:gd name="T26" fmla="*/ 34 w 90"/>
                  <a:gd name="T27" fmla="*/ 39 h 118"/>
                  <a:gd name="T28" fmla="*/ 36 w 90"/>
                  <a:gd name="T29" fmla="*/ 35 h 118"/>
                  <a:gd name="T30" fmla="*/ 37 w 90"/>
                  <a:gd name="T31" fmla="*/ 30 h 118"/>
                  <a:gd name="T32" fmla="*/ 37 w 90"/>
                  <a:gd name="T33" fmla="*/ 25 h 118"/>
                  <a:gd name="T34" fmla="*/ 37 w 90"/>
                  <a:gd name="T35" fmla="*/ 20 h 118"/>
                  <a:gd name="T36" fmla="*/ 36 w 90"/>
                  <a:gd name="T37" fmla="*/ 15 h 118"/>
                  <a:gd name="T38" fmla="*/ 34 w 90"/>
                  <a:gd name="T39" fmla="*/ 11 h 118"/>
                  <a:gd name="T40" fmla="*/ 32 w 90"/>
                  <a:gd name="T41" fmla="*/ 7 h 118"/>
                  <a:gd name="T42" fmla="*/ 29 w 90"/>
                  <a:gd name="T43" fmla="*/ 4 h 118"/>
                  <a:gd name="T44" fmla="*/ 26 w 90"/>
                  <a:gd name="T45" fmla="*/ 2 h 118"/>
                  <a:gd name="T46" fmla="*/ 22 w 90"/>
                  <a:gd name="T47" fmla="*/ 2 h 118"/>
                  <a:gd name="T48" fmla="*/ 18 w 90"/>
                  <a:gd name="T49" fmla="*/ 0 h 118"/>
                  <a:gd name="T50" fmla="*/ 15 w 90"/>
                  <a:gd name="T51" fmla="*/ 2 h 118"/>
                  <a:gd name="T52" fmla="*/ 11 w 90"/>
                  <a:gd name="T53" fmla="*/ 2 h 118"/>
                  <a:gd name="T54" fmla="*/ 9 w 90"/>
                  <a:gd name="T55" fmla="*/ 4 h 118"/>
                  <a:gd name="T56" fmla="*/ 5 w 90"/>
                  <a:gd name="T57" fmla="*/ 7 h 118"/>
                  <a:gd name="T58" fmla="*/ 3 w 90"/>
                  <a:gd name="T59" fmla="*/ 11 h 118"/>
                  <a:gd name="T60" fmla="*/ 2 w 90"/>
                  <a:gd name="T61" fmla="*/ 15 h 118"/>
                  <a:gd name="T62" fmla="*/ 2 w 90"/>
                  <a:gd name="T63" fmla="*/ 20 h 118"/>
                  <a:gd name="T64" fmla="*/ 0 w 90"/>
                  <a:gd name="T65" fmla="*/ 25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6" name="Freeform 66"/>
              <p:cNvSpPr>
                <a:spLocks/>
              </p:cNvSpPr>
              <p:nvPr/>
            </p:nvSpPr>
            <p:spPr bwMode="auto">
              <a:xfrm>
                <a:off x="3082" y="1514"/>
                <a:ext cx="56" cy="79"/>
              </a:xfrm>
              <a:custGeom>
                <a:avLst/>
                <a:gdLst>
                  <a:gd name="T0" fmla="*/ 0 w 70"/>
                  <a:gd name="T1" fmla="*/ 21 h 98"/>
                  <a:gd name="T2" fmla="*/ 2 w 70"/>
                  <a:gd name="T3" fmla="*/ 13 h 98"/>
                  <a:gd name="T4" fmla="*/ 5 w 70"/>
                  <a:gd name="T5" fmla="*/ 6 h 98"/>
                  <a:gd name="T6" fmla="*/ 9 w 70"/>
                  <a:gd name="T7" fmla="*/ 2 h 98"/>
                  <a:gd name="T8" fmla="*/ 14 w 70"/>
                  <a:gd name="T9" fmla="*/ 0 h 98"/>
                  <a:gd name="T10" fmla="*/ 19 w 70"/>
                  <a:gd name="T11" fmla="*/ 2 h 98"/>
                  <a:gd name="T12" fmla="*/ 24 w 70"/>
                  <a:gd name="T13" fmla="*/ 6 h 98"/>
                  <a:gd name="T14" fmla="*/ 27 w 70"/>
                  <a:gd name="T15" fmla="*/ 13 h 98"/>
                  <a:gd name="T16" fmla="*/ 29 w 70"/>
                  <a:gd name="T17" fmla="*/ 21 h 98"/>
                  <a:gd name="T18" fmla="*/ 27 w 70"/>
                  <a:gd name="T19" fmla="*/ 29 h 98"/>
                  <a:gd name="T20" fmla="*/ 24 w 70"/>
                  <a:gd name="T21" fmla="*/ 35 h 98"/>
                  <a:gd name="T22" fmla="*/ 19 w 70"/>
                  <a:gd name="T23" fmla="*/ 39 h 98"/>
                  <a:gd name="T24" fmla="*/ 14 w 70"/>
                  <a:gd name="T25" fmla="*/ 42 h 98"/>
                  <a:gd name="T26" fmla="*/ 9 w 70"/>
                  <a:gd name="T27" fmla="*/ 39 h 98"/>
                  <a:gd name="T28" fmla="*/ 5 w 70"/>
                  <a:gd name="T29" fmla="*/ 35 h 98"/>
                  <a:gd name="T30" fmla="*/ 2 w 70"/>
                  <a:gd name="T31" fmla="*/ 29 h 98"/>
                  <a:gd name="T32" fmla="*/ 0 w 70"/>
                  <a:gd name="T33" fmla="*/ 21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507" name="Group 506"/>
          <p:cNvGrpSpPr/>
          <p:nvPr/>
        </p:nvGrpSpPr>
        <p:grpSpPr>
          <a:xfrm>
            <a:off x="314349" y="5604315"/>
            <a:ext cx="927168" cy="676638"/>
            <a:chOff x="346122" y="5885642"/>
            <a:chExt cx="1049373" cy="765822"/>
          </a:xfrm>
        </p:grpSpPr>
        <p:grpSp>
          <p:nvGrpSpPr>
            <p:cNvPr id="508" name="Group 18"/>
            <p:cNvGrpSpPr>
              <a:grpSpLocks/>
            </p:cNvGrpSpPr>
            <p:nvPr/>
          </p:nvGrpSpPr>
          <p:grpSpPr bwMode="auto">
            <a:xfrm>
              <a:off x="346122" y="5885642"/>
              <a:ext cx="859923" cy="571787"/>
              <a:chOff x="2496" y="1641"/>
              <a:chExt cx="767" cy="510"/>
            </a:xfrm>
          </p:grpSpPr>
          <p:sp>
            <p:nvSpPr>
              <p:cNvPr id="528" name="AutoShape 19"/>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529" name="Rectangle 20"/>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530" name="Rectangle 21"/>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531" name="Rectangle 22"/>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grpSp>
          <p:nvGrpSpPr>
            <p:cNvPr id="509" name="Group 29"/>
            <p:cNvGrpSpPr>
              <a:grpSpLocks/>
            </p:cNvGrpSpPr>
            <p:nvPr/>
          </p:nvGrpSpPr>
          <p:grpSpPr bwMode="auto">
            <a:xfrm>
              <a:off x="582661" y="6151431"/>
              <a:ext cx="812834" cy="500033"/>
              <a:chOff x="2943" y="3239"/>
              <a:chExt cx="725" cy="446"/>
            </a:xfrm>
          </p:grpSpPr>
          <p:sp>
            <p:nvSpPr>
              <p:cNvPr id="510" name="Freeform 30"/>
              <p:cNvSpPr>
                <a:spLocks/>
              </p:cNvSpPr>
              <p:nvPr/>
            </p:nvSpPr>
            <p:spPr bwMode="auto">
              <a:xfrm>
                <a:off x="3485" y="3548"/>
                <a:ext cx="87" cy="137"/>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1" name="Freeform 31"/>
              <p:cNvSpPr>
                <a:spLocks/>
              </p:cNvSpPr>
              <p:nvPr/>
            </p:nvSpPr>
            <p:spPr bwMode="auto">
              <a:xfrm>
                <a:off x="3357" y="3450"/>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 name="Freeform 32"/>
              <p:cNvSpPr>
                <a:spLocks/>
              </p:cNvSpPr>
              <p:nvPr/>
            </p:nvSpPr>
            <p:spPr bwMode="auto">
              <a:xfrm>
                <a:off x="2943" y="3288"/>
                <a:ext cx="725" cy="336"/>
              </a:xfrm>
              <a:custGeom>
                <a:avLst/>
                <a:gdLst>
                  <a:gd name="T0" fmla="*/ 1 w 1140"/>
                  <a:gd name="T1" fmla="*/ 1 h 526"/>
                  <a:gd name="T2" fmla="*/ 1 w 1140"/>
                  <a:gd name="T3" fmla="*/ 1 h 526"/>
                  <a:gd name="T4" fmla="*/ 0 w 1140"/>
                  <a:gd name="T5" fmla="*/ 1 h 526"/>
                  <a:gd name="T6" fmla="*/ 1 w 1140"/>
                  <a:gd name="T7" fmla="*/ 1 h 526"/>
                  <a:gd name="T8" fmla="*/ 1 w 1140"/>
                  <a:gd name="T9" fmla="*/ 1 h 526"/>
                  <a:gd name="T10" fmla="*/ 1 w 1140"/>
                  <a:gd name="T11" fmla="*/ 1 h 526"/>
                  <a:gd name="T12" fmla="*/ 1 w 1140"/>
                  <a:gd name="T13" fmla="*/ 1 h 526"/>
                  <a:gd name="T14" fmla="*/ 1 w 1140"/>
                  <a:gd name="T15" fmla="*/ 1 h 526"/>
                  <a:gd name="T16" fmla="*/ 1 w 1140"/>
                  <a:gd name="T17" fmla="*/ 1 h 526"/>
                  <a:gd name="T18" fmla="*/ 1 w 1140"/>
                  <a:gd name="T19" fmla="*/ 1 h 526"/>
                  <a:gd name="T20" fmla="*/ 1 w 1140"/>
                  <a:gd name="T21" fmla="*/ 1 h 526"/>
                  <a:gd name="T22" fmla="*/ 1 w 1140"/>
                  <a:gd name="T23" fmla="*/ 1 h 526"/>
                  <a:gd name="T24" fmla="*/ 1 w 1140"/>
                  <a:gd name="T25" fmla="*/ 1 h 526"/>
                  <a:gd name="T26" fmla="*/ 1 w 1140"/>
                  <a:gd name="T27" fmla="*/ 0 h 526"/>
                  <a:gd name="T28" fmla="*/ 1 w 1140"/>
                  <a:gd name="T29" fmla="*/ 0 h 526"/>
                  <a:gd name="T30" fmla="*/ 1 w 1140"/>
                  <a:gd name="T31" fmla="*/ 1 h 526"/>
                  <a:gd name="T32" fmla="*/ 1 w 1140"/>
                  <a:gd name="T33" fmla="*/ 1 h 526"/>
                  <a:gd name="T34" fmla="*/ 1 w 1140"/>
                  <a:gd name="T35" fmla="*/ 1 h 526"/>
                  <a:gd name="T36" fmla="*/ 2 w 1140"/>
                  <a:gd name="T37" fmla="*/ 1 h 526"/>
                  <a:gd name="T38" fmla="*/ 2 w 1140"/>
                  <a:gd name="T39" fmla="*/ 1 h 526"/>
                  <a:gd name="T40" fmla="*/ 2 w 1140"/>
                  <a:gd name="T41" fmla="*/ 1 h 526"/>
                  <a:gd name="T42" fmla="*/ 2 w 1140"/>
                  <a:gd name="T43" fmla="*/ 1 h 526"/>
                  <a:gd name="T44" fmla="*/ 2 w 1140"/>
                  <a:gd name="T45" fmla="*/ 1 h 526"/>
                  <a:gd name="T46" fmla="*/ 2 w 1140"/>
                  <a:gd name="T47" fmla="*/ 1 h 526"/>
                  <a:gd name="T48" fmla="*/ 2 w 1140"/>
                  <a:gd name="T49" fmla="*/ 1 h 526"/>
                  <a:gd name="T50" fmla="*/ 2 w 1140"/>
                  <a:gd name="T51" fmla="*/ 1 h 526"/>
                  <a:gd name="T52" fmla="*/ 2 w 1140"/>
                  <a:gd name="T53" fmla="*/ 1 h 526"/>
                  <a:gd name="T54" fmla="*/ 2 w 1140"/>
                  <a:gd name="T55" fmla="*/ 1 h 526"/>
                  <a:gd name="T56" fmla="*/ 2 w 1140"/>
                  <a:gd name="T57" fmla="*/ 1 h 526"/>
                  <a:gd name="T58" fmla="*/ 2 w 1140"/>
                  <a:gd name="T59" fmla="*/ 1 h 526"/>
                  <a:gd name="T60" fmla="*/ 2 w 1140"/>
                  <a:gd name="T61" fmla="*/ 1 h 526"/>
                  <a:gd name="T62" fmla="*/ 2 w 1140"/>
                  <a:gd name="T63" fmla="*/ 1 h 526"/>
                  <a:gd name="T64" fmla="*/ 2 w 1140"/>
                  <a:gd name="T65" fmla="*/ 1 h 526"/>
                  <a:gd name="T66" fmla="*/ 2 w 1140"/>
                  <a:gd name="T67" fmla="*/ 1 h 526"/>
                  <a:gd name="T68" fmla="*/ 2 w 1140"/>
                  <a:gd name="T69" fmla="*/ 1 h 526"/>
                  <a:gd name="T70" fmla="*/ 2 w 1140"/>
                  <a:gd name="T71" fmla="*/ 1 h 526"/>
                  <a:gd name="T72" fmla="*/ 2 w 1140"/>
                  <a:gd name="T73" fmla="*/ 1 h 526"/>
                  <a:gd name="T74" fmla="*/ 2 w 1140"/>
                  <a:gd name="T75" fmla="*/ 1 h 526"/>
                  <a:gd name="T76" fmla="*/ 2 w 1140"/>
                  <a:gd name="T77" fmla="*/ 1 h 526"/>
                  <a:gd name="T78" fmla="*/ 2 w 1140"/>
                  <a:gd name="T79" fmla="*/ 1 h 526"/>
                  <a:gd name="T80" fmla="*/ 2 w 1140"/>
                  <a:gd name="T81" fmla="*/ 1 h 526"/>
                  <a:gd name="T82" fmla="*/ 1 w 1140"/>
                  <a:gd name="T83" fmla="*/ 1 h 526"/>
                  <a:gd name="T84" fmla="*/ 1 w 1140"/>
                  <a:gd name="T85" fmla="*/ 1 h 526"/>
                  <a:gd name="T86" fmla="*/ 1 w 1140"/>
                  <a:gd name="T87" fmla="*/ 1 h 526"/>
                  <a:gd name="T88" fmla="*/ 1 w 1140"/>
                  <a:gd name="T89" fmla="*/ 1 h 526"/>
                  <a:gd name="T90" fmla="*/ 1 w 1140"/>
                  <a:gd name="T91" fmla="*/ 1 h 526"/>
                  <a:gd name="T92" fmla="*/ 1 w 1140"/>
                  <a:gd name="T93" fmla="*/ 1 h 526"/>
                  <a:gd name="T94" fmla="*/ 1 w 1140"/>
                  <a:gd name="T95" fmla="*/ 1 h 526"/>
                  <a:gd name="T96" fmla="*/ 1 w 1140"/>
                  <a:gd name="T97" fmla="*/ 1 h 526"/>
                  <a:gd name="T98" fmla="*/ 1 w 1140"/>
                  <a:gd name="T99" fmla="*/ 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513" name="Freeform 33"/>
              <p:cNvSpPr>
                <a:spLocks/>
              </p:cNvSpPr>
              <p:nvPr/>
            </p:nvSpPr>
            <p:spPr bwMode="auto">
              <a:xfrm>
                <a:off x="3113" y="3325"/>
                <a:ext cx="121" cy="130"/>
              </a:xfrm>
              <a:custGeom>
                <a:avLst/>
                <a:gdLst>
                  <a:gd name="T0" fmla="*/ 0 w 189"/>
                  <a:gd name="T1" fmla="*/ 1 h 204"/>
                  <a:gd name="T2" fmla="*/ 1 w 189"/>
                  <a:gd name="T3" fmla="*/ 1 h 204"/>
                  <a:gd name="T4" fmla="*/ 1 w 189"/>
                  <a:gd name="T5" fmla="*/ 1 h 204"/>
                  <a:gd name="T6" fmla="*/ 1 w 189"/>
                  <a:gd name="T7" fmla="*/ 1 h 204"/>
                  <a:gd name="T8" fmla="*/ 1 w 189"/>
                  <a:gd name="T9" fmla="*/ 1 h 204"/>
                  <a:gd name="T10" fmla="*/ 1 w 189"/>
                  <a:gd name="T11" fmla="*/ 1 h 204"/>
                  <a:gd name="T12" fmla="*/ 1 w 189"/>
                  <a:gd name="T13" fmla="*/ 0 h 204"/>
                  <a:gd name="T14" fmla="*/ 1 w 189"/>
                  <a:gd name="T15" fmla="*/ 1 h 204"/>
                  <a:gd name="T16" fmla="*/ 0 w 189"/>
                  <a:gd name="T17" fmla="*/ 1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514" name="Freeform 34"/>
              <p:cNvSpPr>
                <a:spLocks/>
              </p:cNvSpPr>
              <p:nvPr/>
            </p:nvSpPr>
            <p:spPr bwMode="auto">
              <a:xfrm>
                <a:off x="3255" y="3322"/>
                <a:ext cx="160" cy="135"/>
              </a:xfrm>
              <a:custGeom>
                <a:avLst/>
                <a:gdLst>
                  <a:gd name="T0" fmla="*/ 1 w 252"/>
                  <a:gd name="T1" fmla="*/ 1 h 213"/>
                  <a:gd name="T2" fmla="*/ 0 w 252"/>
                  <a:gd name="T3" fmla="*/ 0 h 213"/>
                  <a:gd name="T4" fmla="*/ 1 w 252"/>
                  <a:gd name="T5" fmla="*/ 0 h 213"/>
                  <a:gd name="T6" fmla="*/ 1 w 252"/>
                  <a:gd name="T7" fmla="*/ 1 h 213"/>
                  <a:gd name="T8" fmla="*/ 1 w 252"/>
                  <a:gd name="T9" fmla="*/ 1 h 213"/>
                  <a:gd name="T10" fmla="*/ 1 w 252"/>
                  <a:gd name="T11" fmla="*/ 1 h 213"/>
                  <a:gd name="T12" fmla="*/ 1 w 252"/>
                  <a:gd name="T13" fmla="*/ 1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515" name="Freeform 35"/>
              <p:cNvSpPr>
                <a:spLocks/>
              </p:cNvSpPr>
              <p:nvPr/>
            </p:nvSpPr>
            <p:spPr bwMode="auto">
              <a:xfrm>
                <a:off x="3360" y="3383"/>
                <a:ext cx="45" cy="63"/>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 name="Freeform 36"/>
              <p:cNvSpPr>
                <a:spLocks/>
              </p:cNvSpPr>
              <p:nvPr/>
            </p:nvSpPr>
            <p:spPr bwMode="auto">
              <a:xfrm>
                <a:off x="3362" y="343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7" name="Freeform 37"/>
              <p:cNvSpPr>
                <a:spLocks/>
              </p:cNvSpPr>
              <p:nvPr/>
            </p:nvSpPr>
            <p:spPr bwMode="auto">
              <a:xfrm>
                <a:off x="3367" y="3401"/>
                <a:ext cx="33" cy="23"/>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8" name="Freeform 38"/>
              <p:cNvSpPr>
                <a:spLocks/>
              </p:cNvSpPr>
              <p:nvPr/>
            </p:nvSpPr>
            <p:spPr bwMode="auto">
              <a:xfrm>
                <a:off x="3245" y="3415"/>
                <a:ext cx="195" cy="185"/>
              </a:xfrm>
              <a:custGeom>
                <a:avLst/>
                <a:gdLst>
                  <a:gd name="T0" fmla="*/ 0 w 306"/>
                  <a:gd name="T1" fmla="*/ 1 h 290"/>
                  <a:gd name="T2" fmla="*/ 1 w 306"/>
                  <a:gd name="T3" fmla="*/ 1 h 290"/>
                  <a:gd name="T4" fmla="*/ 1 w 306"/>
                  <a:gd name="T5" fmla="*/ 1 h 290"/>
                  <a:gd name="T6" fmla="*/ 1 w 306"/>
                  <a:gd name="T7" fmla="*/ 1 h 290"/>
                  <a:gd name="T8" fmla="*/ 1 w 306"/>
                  <a:gd name="T9" fmla="*/ 1 h 290"/>
                  <a:gd name="T10" fmla="*/ 1 w 306"/>
                  <a:gd name="T11" fmla="*/ 1 h 290"/>
                  <a:gd name="T12" fmla="*/ 1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519" name="Freeform 39"/>
              <p:cNvSpPr>
                <a:spLocks/>
              </p:cNvSpPr>
              <p:nvPr/>
            </p:nvSpPr>
            <p:spPr bwMode="auto">
              <a:xfrm rot="1661969">
                <a:off x="3494" y="3239"/>
                <a:ext cx="130" cy="102"/>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520" name="Line 40"/>
              <p:cNvSpPr>
                <a:spLocks noChangeShapeType="1"/>
              </p:cNvSpPr>
              <p:nvPr/>
            </p:nvSpPr>
            <p:spPr bwMode="auto">
              <a:xfrm flipH="1" flipV="1">
                <a:off x="3544" y="3332"/>
                <a:ext cx="5" cy="7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21" name="Line 41"/>
              <p:cNvSpPr>
                <a:spLocks noChangeShapeType="1"/>
              </p:cNvSpPr>
              <p:nvPr/>
            </p:nvSpPr>
            <p:spPr bwMode="auto">
              <a:xfrm flipV="1">
                <a:off x="3565" y="3332"/>
                <a:ext cx="22" cy="7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22" name="Oval 42"/>
              <p:cNvSpPr>
                <a:spLocks noChangeArrowheads="1"/>
              </p:cNvSpPr>
              <p:nvPr/>
            </p:nvSpPr>
            <p:spPr bwMode="auto">
              <a:xfrm>
                <a:off x="3034" y="3568"/>
                <a:ext cx="103" cy="101"/>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523" name="Freeform 43"/>
              <p:cNvSpPr>
                <a:spLocks/>
              </p:cNvSpPr>
              <p:nvPr/>
            </p:nvSpPr>
            <p:spPr bwMode="auto">
              <a:xfrm>
                <a:off x="3022" y="3556"/>
                <a:ext cx="126" cy="126"/>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4" name="Freeform 44"/>
              <p:cNvSpPr>
                <a:spLocks/>
              </p:cNvSpPr>
              <p:nvPr/>
            </p:nvSpPr>
            <p:spPr bwMode="auto">
              <a:xfrm>
                <a:off x="3049" y="3661"/>
                <a:ext cx="24"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5" name="Oval 45"/>
              <p:cNvSpPr>
                <a:spLocks noChangeArrowheads="1"/>
              </p:cNvSpPr>
              <p:nvPr/>
            </p:nvSpPr>
            <p:spPr bwMode="auto">
              <a:xfrm>
                <a:off x="3492" y="3528"/>
                <a:ext cx="80" cy="138"/>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526" name="Freeform 46"/>
              <p:cNvSpPr>
                <a:spLocks/>
              </p:cNvSpPr>
              <p:nvPr/>
            </p:nvSpPr>
            <p:spPr bwMode="auto">
              <a:xfrm>
                <a:off x="3484" y="3518"/>
                <a:ext cx="99" cy="158"/>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7" name="Freeform 47"/>
              <p:cNvSpPr>
                <a:spLocks/>
              </p:cNvSpPr>
              <p:nvPr/>
            </p:nvSpPr>
            <p:spPr bwMode="auto">
              <a:xfrm>
                <a:off x="3499" y="3646"/>
                <a:ext cx="21"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532" name="Line 70"/>
          <p:cNvSpPr>
            <a:spLocks noChangeShapeType="1"/>
          </p:cNvSpPr>
          <p:nvPr/>
        </p:nvSpPr>
        <p:spPr bwMode="auto">
          <a:xfrm flipH="1" flipV="1">
            <a:off x="2499095" y="4362591"/>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533" name="Group 2"/>
          <p:cNvGrpSpPr>
            <a:grpSpLocks/>
          </p:cNvGrpSpPr>
          <p:nvPr/>
        </p:nvGrpSpPr>
        <p:grpSpPr bwMode="auto">
          <a:xfrm>
            <a:off x="1308100" y="4756150"/>
            <a:ext cx="1216025" cy="833438"/>
            <a:chOff x="3182" y="2642"/>
            <a:chExt cx="1186" cy="813"/>
          </a:xfrm>
        </p:grpSpPr>
        <p:grpSp>
          <p:nvGrpSpPr>
            <p:cNvPr id="534" name="Group 3"/>
            <p:cNvGrpSpPr>
              <a:grpSpLocks/>
            </p:cNvGrpSpPr>
            <p:nvPr/>
          </p:nvGrpSpPr>
          <p:grpSpPr bwMode="auto">
            <a:xfrm>
              <a:off x="3182" y="2642"/>
              <a:ext cx="1186" cy="813"/>
              <a:chOff x="1732" y="3507"/>
              <a:chExt cx="1186" cy="813"/>
            </a:xfrm>
          </p:grpSpPr>
          <p:sp>
            <p:nvSpPr>
              <p:cNvPr id="546" name="AutoShape 4"/>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547" name="AutoShape 5"/>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535" name="Group 6"/>
            <p:cNvGrpSpPr>
              <a:grpSpLocks/>
            </p:cNvGrpSpPr>
            <p:nvPr/>
          </p:nvGrpSpPr>
          <p:grpSpPr bwMode="auto">
            <a:xfrm>
              <a:off x="3309" y="2668"/>
              <a:ext cx="876" cy="739"/>
              <a:chOff x="3309" y="2668"/>
              <a:chExt cx="876" cy="739"/>
            </a:xfrm>
          </p:grpSpPr>
          <p:sp>
            <p:nvSpPr>
              <p:cNvPr id="536" name="Freeform 7"/>
              <p:cNvSpPr>
                <a:spLocks/>
              </p:cNvSpPr>
              <p:nvPr/>
            </p:nvSpPr>
            <p:spPr bwMode="auto">
              <a:xfrm>
                <a:off x="3344" y="2668"/>
                <a:ext cx="841" cy="739"/>
              </a:xfrm>
              <a:custGeom>
                <a:avLst/>
                <a:gdLst>
                  <a:gd name="T0" fmla="*/ 50 w 638"/>
                  <a:gd name="T1" fmla="*/ 1680 h 561"/>
                  <a:gd name="T2" fmla="*/ 50 w 638"/>
                  <a:gd name="T3" fmla="*/ 967 h 561"/>
                  <a:gd name="T4" fmla="*/ 0 w 638"/>
                  <a:gd name="T5" fmla="*/ 876 h 561"/>
                  <a:gd name="T6" fmla="*/ 1003 w 638"/>
                  <a:gd name="T7" fmla="*/ 18 h 561"/>
                  <a:gd name="T8" fmla="*/ 1366 w 638"/>
                  <a:gd name="T9" fmla="*/ 361 h 561"/>
                  <a:gd name="T10" fmla="*/ 1366 w 638"/>
                  <a:gd name="T11" fmla="*/ 0 h 561"/>
                  <a:gd name="T12" fmla="*/ 1654 w 638"/>
                  <a:gd name="T13" fmla="*/ 0 h 561"/>
                  <a:gd name="T14" fmla="*/ 1654 w 638"/>
                  <a:gd name="T15" fmla="*/ 642 h 561"/>
                  <a:gd name="T16" fmla="*/ 1927 w 638"/>
                  <a:gd name="T17" fmla="*/ 865 h 561"/>
                  <a:gd name="T18" fmla="*/ 1828 w 638"/>
                  <a:gd name="T19" fmla="*/ 958 h 561"/>
                  <a:gd name="T20" fmla="*/ 1828 w 638"/>
                  <a:gd name="T21" fmla="*/ 1689 h 561"/>
                  <a:gd name="T22" fmla="*/ 50 w 638"/>
                  <a:gd name="T23" fmla="*/ 1680 h 5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8"/>
                  <a:gd name="T37" fmla="*/ 0 h 561"/>
                  <a:gd name="T38" fmla="*/ 638 w 638"/>
                  <a:gd name="T39" fmla="*/ 561 h 5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8" h="561">
                    <a:moveTo>
                      <a:pt x="17" y="558"/>
                    </a:moveTo>
                    <a:lnTo>
                      <a:pt x="17" y="321"/>
                    </a:lnTo>
                    <a:lnTo>
                      <a:pt x="0" y="291"/>
                    </a:lnTo>
                    <a:lnTo>
                      <a:pt x="332" y="6"/>
                    </a:lnTo>
                    <a:lnTo>
                      <a:pt x="452" y="120"/>
                    </a:lnTo>
                    <a:lnTo>
                      <a:pt x="452" y="0"/>
                    </a:lnTo>
                    <a:lnTo>
                      <a:pt x="548" y="0"/>
                    </a:lnTo>
                    <a:lnTo>
                      <a:pt x="548" y="213"/>
                    </a:lnTo>
                    <a:lnTo>
                      <a:pt x="638" y="288"/>
                    </a:lnTo>
                    <a:lnTo>
                      <a:pt x="605" y="318"/>
                    </a:lnTo>
                    <a:lnTo>
                      <a:pt x="605" y="561"/>
                    </a:lnTo>
                    <a:lnTo>
                      <a:pt x="17" y="558"/>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537" name="Rectangle 8"/>
              <p:cNvSpPr>
                <a:spLocks noChangeArrowheads="1"/>
              </p:cNvSpPr>
              <p:nvPr/>
            </p:nvSpPr>
            <p:spPr bwMode="auto">
              <a:xfrm>
                <a:off x="3695" y="3136"/>
                <a:ext cx="174" cy="268"/>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538" name="Rectangle 9"/>
              <p:cNvSpPr>
                <a:spLocks noChangeArrowheads="1"/>
              </p:cNvSpPr>
              <p:nvPr/>
            </p:nvSpPr>
            <p:spPr bwMode="auto">
              <a:xfrm>
                <a:off x="3928"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539" name="Line 10"/>
              <p:cNvSpPr>
                <a:spLocks noChangeShapeType="1"/>
              </p:cNvSpPr>
              <p:nvPr/>
            </p:nvSpPr>
            <p:spPr bwMode="auto">
              <a:xfrm>
                <a:off x="3928"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40" name="Line 11"/>
              <p:cNvSpPr>
                <a:spLocks noChangeShapeType="1"/>
              </p:cNvSpPr>
              <p:nvPr/>
            </p:nvSpPr>
            <p:spPr bwMode="auto">
              <a:xfrm>
                <a:off x="4015" y="3140"/>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41" name="Rectangle 12"/>
              <p:cNvSpPr>
                <a:spLocks noChangeArrowheads="1"/>
              </p:cNvSpPr>
              <p:nvPr/>
            </p:nvSpPr>
            <p:spPr bwMode="auto">
              <a:xfrm>
                <a:off x="3446"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542" name="Line 13"/>
              <p:cNvSpPr>
                <a:spLocks noChangeShapeType="1"/>
              </p:cNvSpPr>
              <p:nvPr/>
            </p:nvSpPr>
            <p:spPr bwMode="auto">
              <a:xfrm>
                <a:off x="3446"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43" name="Line 14"/>
              <p:cNvSpPr>
                <a:spLocks noChangeShapeType="1"/>
              </p:cNvSpPr>
              <p:nvPr/>
            </p:nvSpPr>
            <p:spPr bwMode="auto">
              <a:xfrm>
                <a:off x="3533" y="3138"/>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44" name="Freeform 15"/>
              <p:cNvSpPr>
                <a:spLocks/>
              </p:cNvSpPr>
              <p:nvPr/>
            </p:nvSpPr>
            <p:spPr bwMode="auto">
              <a:xfrm>
                <a:off x="3309" y="2675"/>
                <a:ext cx="326" cy="428"/>
              </a:xfrm>
              <a:custGeom>
                <a:avLst/>
                <a:gdLst>
                  <a:gd name="T0" fmla="*/ 7 w 1163"/>
                  <a:gd name="T1" fmla="*/ 4 h 1531"/>
                  <a:gd name="T2" fmla="*/ 7 w 1163"/>
                  <a:gd name="T3" fmla="*/ 3 h 1531"/>
                  <a:gd name="T4" fmla="*/ 7 w 1163"/>
                  <a:gd name="T5" fmla="*/ 3 h 1531"/>
                  <a:gd name="T6" fmla="*/ 6 w 1163"/>
                  <a:gd name="T7" fmla="*/ 3 h 1531"/>
                  <a:gd name="T8" fmla="*/ 6 w 1163"/>
                  <a:gd name="T9" fmla="*/ 4 h 1531"/>
                  <a:gd name="T10" fmla="*/ 6 w 1163"/>
                  <a:gd name="T11" fmla="*/ 4 h 1531"/>
                  <a:gd name="T12" fmla="*/ 6 w 1163"/>
                  <a:gd name="T13" fmla="*/ 4 h 1531"/>
                  <a:gd name="T14" fmla="*/ 5 w 1163"/>
                  <a:gd name="T15" fmla="*/ 5 h 1531"/>
                  <a:gd name="T16" fmla="*/ 5 w 1163"/>
                  <a:gd name="T17" fmla="*/ 6 h 1531"/>
                  <a:gd name="T18" fmla="*/ 5 w 1163"/>
                  <a:gd name="T19" fmla="*/ 7 h 1531"/>
                  <a:gd name="T20" fmla="*/ 5 w 1163"/>
                  <a:gd name="T21" fmla="*/ 7 h 1531"/>
                  <a:gd name="T22" fmla="*/ 4 w 1163"/>
                  <a:gd name="T23" fmla="*/ 8 h 1531"/>
                  <a:gd name="T24" fmla="*/ 4 w 1163"/>
                  <a:gd name="T25" fmla="*/ 8 h 1531"/>
                  <a:gd name="T26" fmla="*/ 4 w 1163"/>
                  <a:gd name="T27" fmla="*/ 7 h 1531"/>
                  <a:gd name="T28" fmla="*/ 4 w 1163"/>
                  <a:gd name="T29" fmla="*/ 6 h 1531"/>
                  <a:gd name="T30" fmla="*/ 4 w 1163"/>
                  <a:gd name="T31" fmla="*/ 5 h 1531"/>
                  <a:gd name="T32" fmla="*/ 5 w 1163"/>
                  <a:gd name="T33" fmla="*/ 4 h 1531"/>
                  <a:gd name="T34" fmla="*/ 4 w 1163"/>
                  <a:gd name="T35" fmla="*/ 3 h 1531"/>
                  <a:gd name="T36" fmla="*/ 4 w 1163"/>
                  <a:gd name="T37" fmla="*/ 2 h 1531"/>
                  <a:gd name="T38" fmla="*/ 3 w 1163"/>
                  <a:gd name="T39" fmla="*/ 1 h 1531"/>
                  <a:gd name="T40" fmla="*/ 3 w 1163"/>
                  <a:gd name="T41" fmla="*/ 1 h 1531"/>
                  <a:gd name="T42" fmla="*/ 4 w 1163"/>
                  <a:gd name="T43" fmla="*/ 0 h 1531"/>
                  <a:gd name="T44" fmla="*/ 3 w 1163"/>
                  <a:gd name="T45" fmla="*/ 0 h 1531"/>
                  <a:gd name="T46" fmla="*/ 3 w 1163"/>
                  <a:gd name="T47" fmla="*/ 1 h 1531"/>
                  <a:gd name="T48" fmla="*/ 3 w 1163"/>
                  <a:gd name="T49" fmla="*/ 2 h 1531"/>
                  <a:gd name="T50" fmla="*/ 3 w 1163"/>
                  <a:gd name="T51" fmla="*/ 3 h 1531"/>
                  <a:gd name="T52" fmla="*/ 3 w 1163"/>
                  <a:gd name="T53" fmla="*/ 4 h 1531"/>
                  <a:gd name="T54" fmla="*/ 2 w 1163"/>
                  <a:gd name="T55" fmla="*/ 6 h 1531"/>
                  <a:gd name="T56" fmla="*/ 2 w 1163"/>
                  <a:gd name="T57" fmla="*/ 5 h 1531"/>
                  <a:gd name="T58" fmla="*/ 2 w 1163"/>
                  <a:gd name="T59" fmla="*/ 4 h 1531"/>
                  <a:gd name="T60" fmla="*/ 2 w 1163"/>
                  <a:gd name="T61" fmla="*/ 3 h 1531"/>
                  <a:gd name="T62" fmla="*/ 2 w 1163"/>
                  <a:gd name="T63" fmla="*/ 3 h 1531"/>
                  <a:gd name="T64" fmla="*/ 2 w 1163"/>
                  <a:gd name="T65" fmla="*/ 2 h 1531"/>
                  <a:gd name="T66" fmla="*/ 2 w 1163"/>
                  <a:gd name="T67" fmla="*/ 2 h 1531"/>
                  <a:gd name="T68" fmla="*/ 2 w 1163"/>
                  <a:gd name="T69" fmla="*/ 3 h 1531"/>
                  <a:gd name="T70" fmla="*/ 1 w 1163"/>
                  <a:gd name="T71" fmla="*/ 4 h 1531"/>
                  <a:gd name="T72" fmla="*/ 1 w 1163"/>
                  <a:gd name="T73" fmla="*/ 5 h 1531"/>
                  <a:gd name="T74" fmla="*/ 0 w 1163"/>
                  <a:gd name="T75" fmla="*/ 6 h 1531"/>
                  <a:gd name="T76" fmla="*/ 0 w 1163"/>
                  <a:gd name="T77" fmla="*/ 6 h 1531"/>
                  <a:gd name="T78" fmla="*/ 0 w 1163"/>
                  <a:gd name="T79" fmla="*/ 7 h 1531"/>
                  <a:gd name="T80" fmla="*/ 1 w 1163"/>
                  <a:gd name="T81" fmla="*/ 8 h 1531"/>
                  <a:gd name="T82" fmla="*/ 1 w 1163"/>
                  <a:gd name="T83" fmla="*/ 8 h 1531"/>
                  <a:gd name="T84" fmla="*/ 2 w 1163"/>
                  <a:gd name="T85" fmla="*/ 8 h 1531"/>
                  <a:gd name="T86" fmla="*/ 2 w 1163"/>
                  <a:gd name="T87" fmla="*/ 9 h 1531"/>
                  <a:gd name="T88" fmla="*/ 3 w 1163"/>
                  <a:gd name="T89" fmla="*/ 9 h 1531"/>
                  <a:gd name="T90" fmla="*/ 3 w 1163"/>
                  <a:gd name="T91" fmla="*/ 9 h 1531"/>
                  <a:gd name="T92" fmla="*/ 3 w 1163"/>
                  <a:gd name="T93" fmla="*/ 9 h 1531"/>
                  <a:gd name="T94" fmla="*/ 3 w 1163"/>
                  <a:gd name="T95" fmla="*/ 9 h 1531"/>
                  <a:gd name="T96" fmla="*/ 3 w 1163"/>
                  <a:gd name="T97" fmla="*/ 9 h 1531"/>
                  <a:gd name="T98" fmla="*/ 3 w 1163"/>
                  <a:gd name="T99" fmla="*/ 9 h 1531"/>
                  <a:gd name="T100" fmla="*/ 4 w 1163"/>
                  <a:gd name="T101" fmla="*/ 9 h 1531"/>
                  <a:gd name="T102" fmla="*/ 4 w 1163"/>
                  <a:gd name="T103" fmla="*/ 9 h 1531"/>
                  <a:gd name="T104" fmla="*/ 5 w 1163"/>
                  <a:gd name="T105" fmla="*/ 9 h 1531"/>
                  <a:gd name="T106" fmla="*/ 5 w 1163"/>
                  <a:gd name="T107" fmla="*/ 9 h 1531"/>
                  <a:gd name="T108" fmla="*/ 6 w 1163"/>
                  <a:gd name="T109" fmla="*/ 9 h 1531"/>
                  <a:gd name="T110" fmla="*/ 7 w 1163"/>
                  <a:gd name="T111" fmla="*/ 8 h 1531"/>
                  <a:gd name="T112" fmla="*/ 7 w 1163"/>
                  <a:gd name="T113" fmla="*/ 7 h 1531"/>
                  <a:gd name="T114" fmla="*/ 7 w 1163"/>
                  <a:gd name="T115" fmla="*/ 6 h 15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63"/>
                  <a:gd name="T175" fmla="*/ 0 h 1531"/>
                  <a:gd name="T176" fmla="*/ 1163 w 1163"/>
                  <a:gd name="T177" fmla="*/ 1531 h 15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63" h="1531">
                    <a:moveTo>
                      <a:pt x="1077" y="804"/>
                    </a:moveTo>
                    <a:lnTo>
                      <a:pt x="1075" y="773"/>
                    </a:lnTo>
                    <a:lnTo>
                      <a:pt x="1075" y="739"/>
                    </a:lnTo>
                    <a:lnTo>
                      <a:pt x="1077" y="700"/>
                    </a:lnTo>
                    <a:lnTo>
                      <a:pt x="1082" y="660"/>
                    </a:lnTo>
                    <a:lnTo>
                      <a:pt x="1090" y="621"/>
                    </a:lnTo>
                    <a:lnTo>
                      <a:pt x="1101" y="585"/>
                    </a:lnTo>
                    <a:lnTo>
                      <a:pt x="1116" y="553"/>
                    </a:lnTo>
                    <a:lnTo>
                      <a:pt x="1134" y="528"/>
                    </a:lnTo>
                    <a:lnTo>
                      <a:pt x="1121" y="535"/>
                    </a:lnTo>
                    <a:lnTo>
                      <a:pt x="1108" y="538"/>
                    </a:lnTo>
                    <a:lnTo>
                      <a:pt x="1095" y="543"/>
                    </a:lnTo>
                    <a:lnTo>
                      <a:pt x="1082" y="546"/>
                    </a:lnTo>
                    <a:lnTo>
                      <a:pt x="1070" y="551"/>
                    </a:lnTo>
                    <a:lnTo>
                      <a:pt x="1057" y="556"/>
                    </a:lnTo>
                    <a:lnTo>
                      <a:pt x="1046" y="563"/>
                    </a:lnTo>
                    <a:lnTo>
                      <a:pt x="1034" y="571"/>
                    </a:lnTo>
                    <a:lnTo>
                      <a:pt x="1025" y="579"/>
                    </a:lnTo>
                    <a:lnTo>
                      <a:pt x="1016" y="587"/>
                    </a:lnTo>
                    <a:lnTo>
                      <a:pt x="1008" y="597"/>
                    </a:lnTo>
                    <a:lnTo>
                      <a:pt x="1000" y="605"/>
                    </a:lnTo>
                    <a:lnTo>
                      <a:pt x="992" y="615"/>
                    </a:lnTo>
                    <a:lnTo>
                      <a:pt x="984" y="625"/>
                    </a:lnTo>
                    <a:lnTo>
                      <a:pt x="977" y="634"/>
                    </a:lnTo>
                    <a:lnTo>
                      <a:pt x="969" y="644"/>
                    </a:lnTo>
                    <a:lnTo>
                      <a:pt x="949" y="670"/>
                    </a:lnTo>
                    <a:lnTo>
                      <a:pt x="931" y="696"/>
                    </a:lnTo>
                    <a:lnTo>
                      <a:pt x="915" y="722"/>
                    </a:lnTo>
                    <a:lnTo>
                      <a:pt x="899" y="750"/>
                    </a:lnTo>
                    <a:lnTo>
                      <a:pt x="884" y="778"/>
                    </a:lnTo>
                    <a:lnTo>
                      <a:pt x="871" y="806"/>
                    </a:lnTo>
                    <a:lnTo>
                      <a:pt x="858" y="835"/>
                    </a:lnTo>
                    <a:lnTo>
                      <a:pt x="848" y="866"/>
                    </a:lnTo>
                    <a:lnTo>
                      <a:pt x="838" y="899"/>
                    </a:lnTo>
                    <a:lnTo>
                      <a:pt x="832" y="931"/>
                    </a:lnTo>
                    <a:lnTo>
                      <a:pt x="825" y="965"/>
                    </a:lnTo>
                    <a:lnTo>
                      <a:pt x="819" y="1000"/>
                    </a:lnTo>
                    <a:lnTo>
                      <a:pt x="812" y="1032"/>
                    </a:lnTo>
                    <a:lnTo>
                      <a:pt x="802" y="1067"/>
                    </a:lnTo>
                    <a:lnTo>
                      <a:pt x="793" y="1099"/>
                    </a:lnTo>
                    <a:lnTo>
                      <a:pt x="778" y="1130"/>
                    </a:lnTo>
                    <a:lnTo>
                      <a:pt x="770" y="1147"/>
                    </a:lnTo>
                    <a:lnTo>
                      <a:pt x="760" y="1161"/>
                    </a:lnTo>
                    <a:lnTo>
                      <a:pt x="749" y="1174"/>
                    </a:lnTo>
                    <a:lnTo>
                      <a:pt x="735" y="1186"/>
                    </a:lnTo>
                    <a:lnTo>
                      <a:pt x="722" y="1197"/>
                    </a:lnTo>
                    <a:lnTo>
                      <a:pt x="709" y="1209"/>
                    </a:lnTo>
                    <a:lnTo>
                      <a:pt x="696" y="1220"/>
                    </a:lnTo>
                    <a:lnTo>
                      <a:pt x="682" y="1230"/>
                    </a:lnTo>
                    <a:lnTo>
                      <a:pt x="677" y="1223"/>
                    </a:lnTo>
                    <a:lnTo>
                      <a:pt x="672" y="1217"/>
                    </a:lnTo>
                    <a:lnTo>
                      <a:pt x="667" y="1212"/>
                    </a:lnTo>
                    <a:lnTo>
                      <a:pt x="660" y="1205"/>
                    </a:lnTo>
                    <a:lnTo>
                      <a:pt x="628" y="1168"/>
                    </a:lnTo>
                    <a:lnTo>
                      <a:pt x="605" y="1130"/>
                    </a:lnTo>
                    <a:lnTo>
                      <a:pt x="590" y="1091"/>
                    </a:lnTo>
                    <a:lnTo>
                      <a:pt x="585" y="1050"/>
                    </a:lnTo>
                    <a:lnTo>
                      <a:pt x="587" y="1009"/>
                    </a:lnTo>
                    <a:lnTo>
                      <a:pt x="593" y="967"/>
                    </a:lnTo>
                    <a:lnTo>
                      <a:pt x="606" y="923"/>
                    </a:lnTo>
                    <a:lnTo>
                      <a:pt x="624" y="877"/>
                    </a:lnTo>
                    <a:lnTo>
                      <a:pt x="641" y="843"/>
                    </a:lnTo>
                    <a:lnTo>
                      <a:pt x="660" y="807"/>
                    </a:lnTo>
                    <a:lnTo>
                      <a:pt x="682" y="770"/>
                    </a:lnTo>
                    <a:lnTo>
                      <a:pt x="703" y="732"/>
                    </a:lnTo>
                    <a:lnTo>
                      <a:pt x="721" y="693"/>
                    </a:lnTo>
                    <a:lnTo>
                      <a:pt x="735" y="654"/>
                    </a:lnTo>
                    <a:lnTo>
                      <a:pt x="744" y="615"/>
                    </a:lnTo>
                    <a:lnTo>
                      <a:pt x="744" y="576"/>
                    </a:lnTo>
                    <a:lnTo>
                      <a:pt x="734" y="538"/>
                    </a:lnTo>
                    <a:lnTo>
                      <a:pt x="717" y="504"/>
                    </a:lnTo>
                    <a:lnTo>
                      <a:pt x="693" y="470"/>
                    </a:lnTo>
                    <a:lnTo>
                      <a:pt x="667" y="439"/>
                    </a:lnTo>
                    <a:lnTo>
                      <a:pt x="636" y="409"/>
                    </a:lnTo>
                    <a:lnTo>
                      <a:pt x="606" y="380"/>
                    </a:lnTo>
                    <a:lnTo>
                      <a:pt x="579" y="350"/>
                    </a:lnTo>
                    <a:lnTo>
                      <a:pt x="554" y="323"/>
                    </a:lnTo>
                    <a:lnTo>
                      <a:pt x="535" y="290"/>
                    </a:lnTo>
                    <a:lnTo>
                      <a:pt x="523" y="253"/>
                    </a:lnTo>
                    <a:lnTo>
                      <a:pt x="518" y="213"/>
                    </a:lnTo>
                    <a:lnTo>
                      <a:pt x="518" y="174"/>
                    </a:lnTo>
                    <a:lnTo>
                      <a:pt x="523" y="145"/>
                    </a:lnTo>
                    <a:lnTo>
                      <a:pt x="531" y="120"/>
                    </a:lnTo>
                    <a:lnTo>
                      <a:pt x="543" y="98"/>
                    </a:lnTo>
                    <a:lnTo>
                      <a:pt x="556" y="78"/>
                    </a:lnTo>
                    <a:lnTo>
                      <a:pt x="570" y="58"/>
                    </a:lnTo>
                    <a:lnTo>
                      <a:pt x="588" y="39"/>
                    </a:lnTo>
                    <a:lnTo>
                      <a:pt x="606" y="21"/>
                    </a:lnTo>
                    <a:lnTo>
                      <a:pt x="626" y="0"/>
                    </a:lnTo>
                    <a:lnTo>
                      <a:pt x="592" y="10"/>
                    </a:lnTo>
                    <a:lnTo>
                      <a:pt x="556" y="21"/>
                    </a:lnTo>
                    <a:lnTo>
                      <a:pt x="521" y="36"/>
                    </a:lnTo>
                    <a:lnTo>
                      <a:pt x="490" y="54"/>
                    </a:lnTo>
                    <a:lnTo>
                      <a:pt x="464" y="76"/>
                    </a:lnTo>
                    <a:lnTo>
                      <a:pt x="443" y="103"/>
                    </a:lnTo>
                    <a:lnTo>
                      <a:pt x="430" y="135"/>
                    </a:lnTo>
                    <a:lnTo>
                      <a:pt x="425" y="174"/>
                    </a:lnTo>
                    <a:lnTo>
                      <a:pt x="428" y="227"/>
                    </a:lnTo>
                    <a:lnTo>
                      <a:pt x="438" y="280"/>
                    </a:lnTo>
                    <a:lnTo>
                      <a:pt x="450" y="333"/>
                    </a:lnTo>
                    <a:lnTo>
                      <a:pt x="464" y="385"/>
                    </a:lnTo>
                    <a:lnTo>
                      <a:pt x="476" y="437"/>
                    </a:lnTo>
                    <a:lnTo>
                      <a:pt x="486" y="489"/>
                    </a:lnTo>
                    <a:lnTo>
                      <a:pt x="490" y="543"/>
                    </a:lnTo>
                    <a:lnTo>
                      <a:pt x="489" y="597"/>
                    </a:lnTo>
                    <a:lnTo>
                      <a:pt x="479" y="646"/>
                    </a:lnTo>
                    <a:lnTo>
                      <a:pt x="461" y="691"/>
                    </a:lnTo>
                    <a:lnTo>
                      <a:pt x="438" y="735"/>
                    </a:lnTo>
                    <a:lnTo>
                      <a:pt x="412" y="776"/>
                    </a:lnTo>
                    <a:lnTo>
                      <a:pt x="383" y="817"/>
                    </a:lnTo>
                    <a:lnTo>
                      <a:pt x="352" y="856"/>
                    </a:lnTo>
                    <a:lnTo>
                      <a:pt x="321" y="895"/>
                    </a:lnTo>
                    <a:lnTo>
                      <a:pt x="291" y="934"/>
                    </a:lnTo>
                    <a:lnTo>
                      <a:pt x="291" y="905"/>
                    </a:lnTo>
                    <a:lnTo>
                      <a:pt x="294" y="876"/>
                    </a:lnTo>
                    <a:lnTo>
                      <a:pt x="301" y="845"/>
                    </a:lnTo>
                    <a:lnTo>
                      <a:pt x="309" y="815"/>
                    </a:lnTo>
                    <a:lnTo>
                      <a:pt x="319" y="786"/>
                    </a:lnTo>
                    <a:lnTo>
                      <a:pt x="330" y="757"/>
                    </a:lnTo>
                    <a:lnTo>
                      <a:pt x="340" y="729"/>
                    </a:lnTo>
                    <a:lnTo>
                      <a:pt x="350" y="701"/>
                    </a:lnTo>
                    <a:lnTo>
                      <a:pt x="366" y="651"/>
                    </a:lnTo>
                    <a:lnTo>
                      <a:pt x="378" y="600"/>
                    </a:lnTo>
                    <a:lnTo>
                      <a:pt x="386" y="549"/>
                    </a:lnTo>
                    <a:lnTo>
                      <a:pt x="386" y="497"/>
                    </a:lnTo>
                    <a:lnTo>
                      <a:pt x="384" y="470"/>
                    </a:lnTo>
                    <a:lnTo>
                      <a:pt x="379" y="440"/>
                    </a:lnTo>
                    <a:lnTo>
                      <a:pt x="370" y="412"/>
                    </a:lnTo>
                    <a:lnTo>
                      <a:pt x="356" y="388"/>
                    </a:lnTo>
                    <a:lnTo>
                      <a:pt x="345" y="375"/>
                    </a:lnTo>
                    <a:lnTo>
                      <a:pt x="332" y="365"/>
                    </a:lnTo>
                    <a:lnTo>
                      <a:pt x="317" y="357"/>
                    </a:lnTo>
                    <a:lnTo>
                      <a:pt x="303" y="349"/>
                    </a:lnTo>
                    <a:lnTo>
                      <a:pt x="288" y="342"/>
                    </a:lnTo>
                    <a:lnTo>
                      <a:pt x="273" y="334"/>
                    </a:lnTo>
                    <a:lnTo>
                      <a:pt x="258" y="326"/>
                    </a:lnTo>
                    <a:lnTo>
                      <a:pt x="244" y="316"/>
                    </a:lnTo>
                    <a:lnTo>
                      <a:pt x="260" y="368"/>
                    </a:lnTo>
                    <a:lnTo>
                      <a:pt x="273" y="417"/>
                    </a:lnTo>
                    <a:lnTo>
                      <a:pt x="280" y="465"/>
                    </a:lnTo>
                    <a:lnTo>
                      <a:pt x="281" y="512"/>
                    </a:lnTo>
                    <a:lnTo>
                      <a:pt x="276" y="558"/>
                    </a:lnTo>
                    <a:lnTo>
                      <a:pt x="263" y="603"/>
                    </a:lnTo>
                    <a:lnTo>
                      <a:pt x="242" y="649"/>
                    </a:lnTo>
                    <a:lnTo>
                      <a:pt x="211" y="695"/>
                    </a:lnTo>
                    <a:lnTo>
                      <a:pt x="188" y="722"/>
                    </a:lnTo>
                    <a:lnTo>
                      <a:pt x="167" y="752"/>
                    </a:lnTo>
                    <a:lnTo>
                      <a:pt x="144" y="778"/>
                    </a:lnTo>
                    <a:lnTo>
                      <a:pt x="121" y="806"/>
                    </a:lnTo>
                    <a:lnTo>
                      <a:pt x="100" y="833"/>
                    </a:lnTo>
                    <a:lnTo>
                      <a:pt x="79" y="861"/>
                    </a:lnTo>
                    <a:lnTo>
                      <a:pt x="59" y="889"/>
                    </a:lnTo>
                    <a:lnTo>
                      <a:pt x="43" y="917"/>
                    </a:lnTo>
                    <a:lnTo>
                      <a:pt x="28" y="946"/>
                    </a:lnTo>
                    <a:lnTo>
                      <a:pt x="15" y="975"/>
                    </a:lnTo>
                    <a:lnTo>
                      <a:pt x="7" y="1006"/>
                    </a:lnTo>
                    <a:lnTo>
                      <a:pt x="0" y="1039"/>
                    </a:lnTo>
                    <a:lnTo>
                      <a:pt x="0" y="1071"/>
                    </a:lnTo>
                    <a:lnTo>
                      <a:pt x="2" y="1106"/>
                    </a:lnTo>
                    <a:lnTo>
                      <a:pt x="10" y="1143"/>
                    </a:lnTo>
                    <a:lnTo>
                      <a:pt x="23" y="1181"/>
                    </a:lnTo>
                    <a:lnTo>
                      <a:pt x="38" y="1215"/>
                    </a:lnTo>
                    <a:lnTo>
                      <a:pt x="56" y="1248"/>
                    </a:lnTo>
                    <a:lnTo>
                      <a:pt x="77" y="1277"/>
                    </a:lnTo>
                    <a:lnTo>
                      <a:pt x="102" y="1305"/>
                    </a:lnTo>
                    <a:lnTo>
                      <a:pt x="128" y="1329"/>
                    </a:lnTo>
                    <a:lnTo>
                      <a:pt x="156" y="1349"/>
                    </a:lnTo>
                    <a:lnTo>
                      <a:pt x="188" y="1367"/>
                    </a:lnTo>
                    <a:lnTo>
                      <a:pt x="223" y="1380"/>
                    </a:lnTo>
                    <a:lnTo>
                      <a:pt x="240" y="1385"/>
                    </a:lnTo>
                    <a:lnTo>
                      <a:pt x="258" y="1391"/>
                    </a:lnTo>
                    <a:lnTo>
                      <a:pt x="276" y="1396"/>
                    </a:lnTo>
                    <a:lnTo>
                      <a:pt x="293" y="1401"/>
                    </a:lnTo>
                    <a:lnTo>
                      <a:pt x="311" y="1406"/>
                    </a:lnTo>
                    <a:lnTo>
                      <a:pt x="327" y="1412"/>
                    </a:lnTo>
                    <a:lnTo>
                      <a:pt x="343" y="1417"/>
                    </a:lnTo>
                    <a:lnTo>
                      <a:pt x="360" y="1422"/>
                    </a:lnTo>
                    <a:lnTo>
                      <a:pt x="374" y="1429"/>
                    </a:lnTo>
                    <a:lnTo>
                      <a:pt x="391" y="1435"/>
                    </a:lnTo>
                    <a:lnTo>
                      <a:pt x="405" y="1443"/>
                    </a:lnTo>
                    <a:lnTo>
                      <a:pt x="422" y="1452"/>
                    </a:lnTo>
                    <a:lnTo>
                      <a:pt x="438" y="1460"/>
                    </a:lnTo>
                    <a:lnTo>
                      <a:pt x="453" y="1469"/>
                    </a:lnTo>
                    <a:lnTo>
                      <a:pt x="469" y="1479"/>
                    </a:lnTo>
                    <a:lnTo>
                      <a:pt x="486" y="1491"/>
                    </a:lnTo>
                    <a:lnTo>
                      <a:pt x="494" y="1499"/>
                    </a:lnTo>
                    <a:lnTo>
                      <a:pt x="492" y="1483"/>
                    </a:lnTo>
                    <a:lnTo>
                      <a:pt x="490" y="1468"/>
                    </a:lnTo>
                    <a:lnTo>
                      <a:pt x="489" y="1453"/>
                    </a:lnTo>
                    <a:lnTo>
                      <a:pt x="489" y="1437"/>
                    </a:lnTo>
                    <a:lnTo>
                      <a:pt x="500" y="1448"/>
                    </a:lnTo>
                    <a:lnTo>
                      <a:pt x="510" y="1460"/>
                    </a:lnTo>
                    <a:lnTo>
                      <a:pt x="520" y="1471"/>
                    </a:lnTo>
                    <a:lnTo>
                      <a:pt x="528" y="1483"/>
                    </a:lnTo>
                    <a:lnTo>
                      <a:pt x="536" y="1494"/>
                    </a:lnTo>
                    <a:lnTo>
                      <a:pt x="543" y="1507"/>
                    </a:lnTo>
                    <a:lnTo>
                      <a:pt x="548" y="1518"/>
                    </a:lnTo>
                    <a:lnTo>
                      <a:pt x="552" y="1531"/>
                    </a:lnTo>
                    <a:lnTo>
                      <a:pt x="557" y="1523"/>
                    </a:lnTo>
                    <a:lnTo>
                      <a:pt x="564" y="1517"/>
                    </a:lnTo>
                    <a:lnTo>
                      <a:pt x="572" y="1512"/>
                    </a:lnTo>
                    <a:lnTo>
                      <a:pt x="579" y="1507"/>
                    </a:lnTo>
                    <a:lnTo>
                      <a:pt x="595" y="1518"/>
                    </a:lnTo>
                    <a:lnTo>
                      <a:pt x="613" y="1520"/>
                    </a:lnTo>
                    <a:lnTo>
                      <a:pt x="633" y="1515"/>
                    </a:lnTo>
                    <a:lnTo>
                      <a:pt x="652" y="1505"/>
                    </a:lnTo>
                    <a:lnTo>
                      <a:pt x="672" y="1494"/>
                    </a:lnTo>
                    <a:lnTo>
                      <a:pt x="691" y="1481"/>
                    </a:lnTo>
                    <a:lnTo>
                      <a:pt x="709" y="1469"/>
                    </a:lnTo>
                    <a:lnTo>
                      <a:pt x="727" y="1461"/>
                    </a:lnTo>
                    <a:lnTo>
                      <a:pt x="752" y="1455"/>
                    </a:lnTo>
                    <a:lnTo>
                      <a:pt x="776" y="1450"/>
                    </a:lnTo>
                    <a:lnTo>
                      <a:pt x="801" y="1445"/>
                    </a:lnTo>
                    <a:lnTo>
                      <a:pt x="825" y="1442"/>
                    </a:lnTo>
                    <a:lnTo>
                      <a:pt x="851" y="1439"/>
                    </a:lnTo>
                    <a:lnTo>
                      <a:pt x="876" y="1435"/>
                    </a:lnTo>
                    <a:lnTo>
                      <a:pt x="900" y="1432"/>
                    </a:lnTo>
                    <a:lnTo>
                      <a:pt x="927" y="1429"/>
                    </a:lnTo>
                    <a:lnTo>
                      <a:pt x="949" y="1424"/>
                    </a:lnTo>
                    <a:lnTo>
                      <a:pt x="974" y="1417"/>
                    </a:lnTo>
                    <a:lnTo>
                      <a:pt x="997" y="1411"/>
                    </a:lnTo>
                    <a:lnTo>
                      <a:pt x="1020" y="1401"/>
                    </a:lnTo>
                    <a:lnTo>
                      <a:pt x="1041" y="1391"/>
                    </a:lnTo>
                    <a:lnTo>
                      <a:pt x="1062" y="1377"/>
                    </a:lnTo>
                    <a:lnTo>
                      <a:pt x="1082" y="1362"/>
                    </a:lnTo>
                    <a:lnTo>
                      <a:pt x="1100" y="1342"/>
                    </a:lnTo>
                    <a:lnTo>
                      <a:pt x="1142" y="1277"/>
                    </a:lnTo>
                    <a:lnTo>
                      <a:pt x="1162" y="1210"/>
                    </a:lnTo>
                    <a:lnTo>
                      <a:pt x="1163" y="1143"/>
                    </a:lnTo>
                    <a:lnTo>
                      <a:pt x="1152" y="1078"/>
                    </a:lnTo>
                    <a:lnTo>
                      <a:pt x="1132" y="1009"/>
                    </a:lnTo>
                    <a:lnTo>
                      <a:pt x="1110" y="943"/>
                    </a:lnTo>
                    <a:lnTo>
                      <a:pt x="1090" y="874"/>
                    </a:lnTo>
                    <a:lnTo>
                      <a:pt x="1077" y="804"/>
                    </a:lnTo>
                    <a:close/>
                  </a:path>
                </a:pathLst>
              </a:custGeom>
              <a:solidFill>
                <a:schemeClr val="hlink"/>
              </a:solidFill>
              <a:ln w="9525">
                <a:solidFill>
                  <a:schemeClr val="bg1"/>
                </a:solidFill>
                <a:round/>
                <a:headEnd/>
                <a:tailEnd/>
              </a:ln>
            </p:spPr>
            <p:txBody>
              <a:bodyPr/>
              <a:lstStyle/>
              <a:p>
                <a:endParaRPr lang="en-US"/>
              </a:p>
            </p:txBody>
          </p:sp>
          <p:sp>
            <p:nvSpPr>
              <p:cNvPr id="545" name="Freeform 16"/>
              <p:cNvSpPr>
                <a:spLocks/>
              </p:cNvSpPr>
              <p:nvPr/>
            </p:nvSpPr>
            <p:spPr bwMode="auto">
              <a:xfrm>
                <a:off x="3332" y="2706"/>
                <a:ext cx="43" cy="49"/>
              </a:xfrm>
              <a:custGeom>
                <a:avLst/>
                <a:gdLst>
                  <a:gd name="T0" fmla="*/ 1 w 154"/>
                  <a:gd name="T1" fmla="*/ 1 h 173"/>
                  <a:gd name="T2" fmla="*/ 1 w 154"/>
                  <a:gd name="T3" fmla="*/ 1 h 173"/>
                  <a:gd name="T4" fmla="*/ 1 w 154"/>
                  <a:gd name="T5" fmla="*/ 1 h 173"/>
                  <a:gd name="T6" fmla="*/ 1 w 154"/>
                  <a:gd name="T7" fmla="*/ 1 h 173"/>
                  <a:gd name="T8" fmla="*/ 1 w 154"/>
                  <a:gd name="T9" fmla="*/ 1 h 173"/>
                  <a:gd name="T10" fmla="*/ 1 w 154"/>
                  <a:gd name="T11" fmla="*/ 1 h 173"/>
                  <a:gd name="T12" fmla="*/ 1 w 154"/>
                  <a:gd name="T13" fmla="*/ 1 h 173"/>
                  <a:gd name="T14" fmla="*/ 1 w 154"/>
                  <a:gd name="T15" fmla="*/ 1 h 173"/>
                  <a:gd name="T16" fmla="*/ 1 w 154"/>
                  <a:gd name="T17" fmla="*/ 0 h 173"/>
                  <a:gd name="T18" fmla="*/ 1 w 154"/>
                  <a:gd name="T19" fmla="*/ 0 h 173"/>
                  <a:gd name="T20" fmla="*/ 0 w 154"/>
                  <a:gd name="T21" fmla="*/ 0 h 173"/>
                  <a:gd name="T22" fmla="*/ 0 w 154"/>
                  <a:gd name="T23" fmla="*/ 0 h 173"/>
                  <a:gd name="T24" fmla="*/ 0 w 154"/>
                  <a:gd name="T25" fmla="*/ 0 h 173"/>
                  <a:gd name="T26" fmla="*/ 0 w 154"/>
                  <a:gd name="T27" fmla="*/ 0 h 173"/>
                  <a:gd name="T28" fmla="*/ 0 w 154"/>
                  <a:gd name="T29" fmla="*/ 0 h 173"/>
                  <a:gd name="T30" fmla="*/ 0 w 154"/>
                  <a:gd name="T31" fmla="*/ 0 h 173"/>
                  <a:gd name="T32" fmla="*/ 0 w 154"/>
                  <a:gd name="T33" fmla="*/ 0 h 173"/>
                  <a:gd name="T34" fmla="*/ 0 w 154"/>
                  <a:gd name="T35" fmla="*/ 0 h 173"/>
                  <a:gd name="T36" fmla="*/ 0 w 154"/>
                  <a:gd name="T37" fmla="*/ 0 h 173"/>
                  <a:gd name="T38" fmla="*/ 0 w 154"/>
                  <a:gd name="T39" fmla="*/ 1 h 173"/>
                  <a:gd name="T40" fmla="*/ 0 w 154"/>
                  <a:gd name="T41" fmla="*/ 1 h 173"/>
                  <a:gd name="T42" fmla="*/ 0 w 154"/>
                  <a:gd name="T43" fmla="*/ 1 h 173"/>
                  <a:gd name="T44" fmla="*/ 1 w 154"/>
                  <a:gd name="T45" fmla="*/ 1 h 173"/>
                  <a:gd name="T46" fmla="*/ 1 w 154"/>
                  <a:gd name="T47" fmla="*/ 1 h 173"/>
                  <a:gd name="T48" fmla="*/ 1 w 154"/>
                  <a:gd name="T49" fmla="*/ 1 h 173"/>
                  <a:gd name="T50" fmla="*/ 1 w 154"/>
                  <a:gd name="T51" fmla="*/ 1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4"/>
                  <a:gd name="T79" fmla="*/ 0 h 173"/>
                  <a:gd name="T80" fmla="*/ 154 w 154"/>
                  <a:gd name="T81" fmla="*/ 173 h 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4" h="173">
                    <a:moveTo>
                      <a:pt x="154" y="131"/>
                    </a:moveTo>
                    <a:lnTo>
                      <a:pt x="149" y="116"/>
                    </a:lnTo>
                    <a:lnTo>
                      <a:pt x="144" y="105"/>
                    </a:lnTo>
                    <a:lnTo>
                      <a:pt x="138" y="95"/>
                    </a:lnTo>
                    <a:lnTo>
                      <a:pt x="128" y="87"/>
                    </a:lnTo>
                    <a:lnTo>
                      <a:pt x="118" y="80"/>
                    </a:lnTo>
                    <a:lnTo>
                      <a:pt x="108" y="74"/>
                    </a:lnTo>
                    <a:lnTo>
                      <a:pt x="95" y="69"/>
                    </a:lnTo>
                    <a:lnTo>
                      <a:pt x="82" y="62"/>
                    </a:lnTo>
                    <a:lnTo>
                      <a:pt x="71" y="57"/>
                    </a:lnTo>
                    <a:lnTo>
                      <a:pt x="59" y="53"/>
                    </a:lnTo>
                    <a:lnTo>
                      <a:pt x="48" y="48"/>
                    </a:lnTo>
                    <a:lnTo>
                      <a:pt x="38" y="41"/>
                    </a:lnTo>
                    <a:lnTo>
                      <a:pt x="30" y="35"/>
                    </a:lnTo>
                    <a:lnTo>
                      <a:pt x="22" y="26"/>
                    </a:lnTo>
                    <a:lnTo>
                      <a:pt x="17" y="15"/>
                    </a:lnTo>
                    <a:lnTo>
                      <a:pt x="12" y="0"/>
                    </a:lnTo>
                    <a:lnTo>
                      <a:pt x="0" y="36"/>
                    </a:lnTo>
                    <a:lnTo>
                      <a:pt x="4" y="66"/>
                    </a:lnTo>
                    <a:lnTo>
                      <a:pt x="18" y="88"/>
                    </a:lnTo>
                    <a:lnTo>
                      <a:pt x="41" y="106"/>
                    </a:lnTo>
                    <a:lnTo>
                      <a:pt x="69" y="123"/>
                    </a:lnTo>
                    <a:lnTo>
                      <a:pt x="98" y="139"/>
                    </a:lnTo>
                    <a:lnTo>
                      <a:pt x="128" y="155"/>
                    </a:lnTo>
                    <a:lnTo>
                      <a:pt x="151" y="173"/>
                    </a:lnTo>
                    <a:lnTo>
                      <a:pt x="154" y="131"/>
                    </a:lnTo>
                    <a:close/>
                  </a:path>
                </a:pathLst>
              </a:custGeom>
              <a:solidFill>
                <a:schemeClr val="hlink"/>
              </a:solidFill>
              <a:ln w="9525">
                <a:solidFill>
                  <a:schemeClr val="bg1"/>
                </a:solidFill>
                <a:round/>
                <a:headEnd/>
                <a:tailEnd/>
              </a:ln>
            </p:spPr>
            <p:txBody>
              <a:bodyPr/>
              <a:lstStyle/>
              <a:p>
                <a:endParaRPr lang="en-US"/>
              </a:p>
            </p:txBody>
          </p:sp>
        </p:grpSp>
      </p:grpSp>
      <p:grpSp>
        <p:nvGrpSpPr>
          <p:cNvPr id="548" name="Group 17"/>
          <p:cNvGrpSpPr>
            <a:grpSpLocks/>
          </p:cNvGrpSpPr>
          <p:nvPr/>
        </p:nvGrpSpPr>
        <p:grpSpPr bwMode="auto">
          <a:xfrm>
            <a:off x="1308100" y="5641975"/>
            <a:ext cx="1201738" cy="822325"/>
            <a:chOff x="1808" y="2634"/>
            <a:chExt cx="1186" cy="813"/>
          </a:xfrm>
        </p:grpSpPr>
        <p:grpSp>
          <p:nvGrpSpPr>
            <p:cNvPr id="549" name="Group 18"/>
            <p:cNvGrpSpPr>
              <a:grpSpLocks/>
            </p:cNvGrpSpPr>
            <p:nvPr/>
          </p:nvGrpSpPr>
          <p:grpSpPr bwMode="auto">
            <a:xfrm>
              <a:off x="1808" y="2634"/>
              <a:ext cx="1186" cy="813"/>
              <a:chOff x="1732" y="3507"/>
              <a:chExt cx="1186" cy="813"/>
            </a:xfrm>
          </p:grpSpPr>
          <p:sp>
            <p:nvSpPr>
              <p:cNvPr id="556" name="AutoShape 19"/>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557" name="AutoShape 20"/>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550" name="Group 21"/>
            <p:cNvGrpSpPr>
              <a:grpSpLocks/>
            </p:cNvGrpSpPr>
            <p:nvPr/>
          </p:nvGrpSpPr>
          <p:grpSpPr bwMode="auto">
            <a:xfrm>
              <a:off x="2083" y="2655"/>
              <a:ext cx="617" cy="784"/>
              <a:chOff x="2900" y="2726"/>
              <a:chExt cx="505" cy="642"/>
            </a:xfrm>
          </p:grpSpPr>
          <p:sp>
            <p:nvSpPr>
              <p:cNvPr id="551" name="Oval 22"/>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552" name="Freeform 23"/>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553" name="Freeform 24"/>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554" name="Freeform 25"/>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555" name="Line 26"/>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558" name="Group 27"/>
          <p:cNvGrpSpPr>
            <a:grpSpLocks/>
          </p:cNvGrpSpPr>
          <p:nvPr/>
        </p:nvGrpSpPr>
        <p:grpSpPr bwMode="auto">
          <a:xfrm>
            <a:off x="1298575" y="3876675"/>
            <a:ext cx="1216025" cy="833438"/>
            <a:chOff x="463" y="1743"/>
            <a:chExt cx="1186" cy="813"/>
          </a:xfrm>
        </p:grpSpPr>
        <p:sp>
          <p:nvSpPr>
            <p:cNvPr id="559" name="Freeform 28"/>
            <p:cNvSpPr>
              <a:spLocks/>
            </p:cNvSpPr>
            <p:nvPr/>
          </p:nvSpPr>
          <p:spPr bwMode="auto">
            <a:xfrm>
              <a:off x="1338" y="2248"/>
              <a:ext cx="137" cy="216"/>
            </a:xfrm>
            <a:custGeom>
              <a:avLst/>
              <a:gdLst>
                <a:gd name="T0" fmla="*/ 1 w 530"/>
                <a:gd name="T1" fmla="*/ 4 h 849"/>
                <a:gd name="T2" fmla="*/ 1 w 530"/>
                <a:gd name="T3" fmla="*/ 4 h 849"/>
                <a:gd name="T4" fmla="*/ 1 w 530"/>
                <a:gd name="T5" fmla="*/ 3 h 849"/>
                <a:gd name="T6" fmla="*/ 0 w 530"/>
                <a:gd name="T7" fmla="*/ 3 h 849"/>
                <a:gd name="T8" fmla="*/ 0 w 530"/>
                <a:gd name="T9" fmla="*/ 3 h 849"/>
                <a:gd name="T10" fmla="*/ 0 w 530"/>
                <a:gd name="T11" fmla="*/ 2 h 849"/>
                <a:gd name="T12" fmla="*/ 0 w 530"/>
                <a:gd name="T13" fmla="*/ 2 h 849"/>
                <a:gd name="T14" fmla="*/ 0 w 530"/>
                <a:gd name="T15" fmla="*/ 1 h 849"/>
                <a:gd name="T16" fmla="*/ 0 w 530"/>
                <a:gd name="T17" fmla="*/ 1 h 849"/>
                <a:gd name="T18" fmla="*/ 1 w 530"/>
                <a:gd name="T19" fmla="*/ 1 h 849"/>
                <a:gd name="T20" fmla="*/ 1 w 530"/>
                <a:gd name="T21" fmla="*/ 0 h 849"/>
                <a:gd name="T22" fmla="*/ 1 w 530"/>
                <a:gd name="T23" fmla="*/ 0 h 849"/>
                <a:gd name="T24" fmla="*/ 2 w 530"/>
                <a:gd name="T25" fmla="*/ 0 h 849"/>
                <a:gd name="T26" fmla="*/ 2 w 530"/>
                <a:gd name="T27" fmla="*/ 0 h 849"/>
                <a:gd name="T28" fmla="*/ 2 w 530"/>
                <a:gd name="T29" fmla="*/ 1 h 849"/>
                <a:gd name="T30" fmla="*/ 2 w 530"/>
                <a:gd name="T31" fmla="*/ 1 h 849"/>
                <a:gd name="T32" fmla="*/ 2 w 530"/>
                <a:gd name="T33" fmla="*/ 2 h 849"/>
                <a:gd name="T34" fmla="*/ 2 w 530"/>
                <a:gd name="T35" fmla="*/ 2 h 849"/>
                <a:gd name="T36" fmla="*/ 2 w 530"/>
                <a:gd name="T37" fmla="*/ 3 h 849"/>
                <a:gd name="T38" fmla="*/ 2 w 530"/>
                <a:gd name="T39" fmla="*/ 3 h 849"/>
                <a:gd name="T40" fmla="*/ 2 w 530"/>
                <a:gd name="T41" fmla="*/ 3 h 849"/>
                <a:gd name="T42" fmla="*/ 1 w 530"/>
                <a:gd name="T43" fmla="*/ 4 h 849"/>
                <a:gd name="T44" fmla="*/ 1 w 530"/>
                <a:gd name="T45" fmla="*/ 4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0" name="Freeform 29"/>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1" name="AutoShape 30"/>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562" name="AutoShape 31"/>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563" name="Freeform 32"/>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564" name="Freeform 33"/>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565" name="Freeform 34"/>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566" name="Freeform 35"/>
            <p:cNvSpPr>
              <a:spLocks/>
            </p:cNvSpPr>
            <p:nvPr/>
          </p:nvSpPr>
          <p:spPr bwMode="auto">
            <a:xfrm>
              <a:off x="1142" y="1990"/>
              <a:ext cx="71" cy="99"/>
            </a:xfrm>
            <a:custGeom>
              <a:avLst/>
              <a:gdLst>
                <a:gd name="T0" fmla="*/ 0 w 276"/>
                <a:gd name="T1" fmla="*/ 1 h 388"/>
                <a:gd name="T2" fmla="*/ 0 w 276"/>
                <a:gd name="T3" fmla="*/ 1 h 388"/>
                <a:gd name="T4" fmla="*/ 0 w 276"/>
                <a:gd name="T5" fmla="*/ 1 h 388"/>
                <a:gd name="T6" fmla="*/ 0 w 276"/>
                <a:gd name="T7" fmla="*/ 1 h 388"/>
                <a:gd name="T8" fmla="*/ 0 w 276"/>
                <a:gd name="T9" fmla="*/ 1 h 388"/>
                <a:gd name="T10" fmla="*/ 0 w 276"/>
                <a:gd name="T11" fmla="*/ 1 h 388"/>
                <a:gd name="T12" fmla="*/ 0 w 276"/>
                <a:gd name="T13" fmla="*/ 0 h 388"/>
                <a:gd name="T14" fmla="*/ 0 w 276"/>
                <a:gd name="T15" fmla="*/ 0 h 388"/>
                <a:gd name="T16" fmla="*/ 1 w 276"/>
                <a:gd name="T17" fmla="*/ 0 h 388"/>
                <a:gd name="T18" fmla="*/ 1 w 276"/>
                <a:gd name="T19" fmla="*/ 0 h 388"/>
                <a:gd name="T20" fmla="*/ 1 w 276"/>
                <a:gd name="T21" fmla="*/ 0 h 388"/>
                <a:gd name="T22" fmla="*/ 1 w 276"/>
                <a:gd name="T23" fmla="*/ 0 h 388"/>
                <a:gd name="T24" fmla="*/ 1 w 276"/>
                <a:gd name="T25" fmla="*/ 0 h 388"/>
                <a:gd name="T26" fmla="*/ 1 w 276"/>
                <a:gd name="T27" fmla="*/ 0 h 388"/>
                <a:gd name="T28" fmla="*/ 1 w 276"/>
                <a:gd name="T29" fmla="*/ 0 h 388"/>
                <a:gd name="T30" fmla="*/ 1 w 276"/>
                <a:gd name="T31" fmla="*/ 1 h 388"/>
                <a:gd name="T32" fmla="*/ 1 w 276"/>
                <a:gd name="T33" fmla="*/ 1 h 388"/>
                <a:gd name="T34" fmla="*/ 1 w 276"/>
                <a:gd name="T35" fmla="*/ 1 h 388"/>
                <a:gd name="T36" fmla="*/ 1 w 276"/>
                <a:gd name="T37" fmla="*/ 1 h 388"/>
                <a:gd name="T38" fmla="*/ 1 w 276"/>
                <a:gd name="T39" fmla="*/ 1 h 388"/>
                <a:gd name="T40" fmla="*/ 1 w 276"/>
                <a:gd name="T41" fmla="*/ 2 h 388"/>
                <a:gd name="T42" fmla="*/ 1 w 276"/>
                <a:gd name="T43" fmla="*/ 2 h 388"/>
                <a:gd name="T44" fmla="*/ 1 w 276"/>
                <a:gd name="T45" fmla="*/ 2 h 388"/>
                <a:gd name="T46" fmla="*/ 1 w 276"/>
                <a:gd name="T47" fmla="*/ 2 h 388"/>
                <a:gd name="T48" fmla="*/ 0 w 276"/>
                <a:gd name="T49" fmla="*/ 2 h 388"/>
                <a:gd name="T50" fmla="*/ 0 w 276"/>
                <a:gd name="T51" fmla="*/ 2 h 388"/>
                <a:gd name="T52" fmla="*/ 0 w 276"/>
                <a:gd name="T53" fmla="*/ 2 h 388"/>
                <a:gd name="T54" fmla="*/ 0 w 276"/>
                <a:gd name="T55" fmla="*/ 1 h 388"/>
                <a:gd name="T56" fmla="*/ 0 w 276"/>
                <a:gd name="T57" fmla="*/ 2 h 388"/>
                <a:gd name="T58" fmla="*/ 1 w 276"/>
                <a:gd name="T59" fmla="*/ 2 h 388"/>
                <a:gd name="T60" fmla="*/ 1 w 276"/>
                <a:gd name="T61" fmla="*/ 2 h 388"/>
                <a:gd name="T62" fmla="*/ 1 w 276"/>
                <a:gd name="T63" fmla="*/ 1 h 388"/>
                <a:gd name="T64" fmla="*/ 1 w 276"/>
                <a:gd name="T65" fmla="*/ 1 h 388"/>
                <a:gd name="T66" fmla="*/ 1 w 276"/>
                <a:gd name="T67" fmla="*/ 1 h 388"/>
                <a:gd name="T68" fmla="*/ 1 w 276"/>
                <a:gd name="T69" fmla="*/ 1 h 388"/>
                <a:gd name="T70" fmla="*/ 1 w 276"/>
                <a:gd name="T71" fmla="*/ 1 h 388"/>
                <a:gd name="T72" fmla="*/ 1 w 276"/>
                <a:gd name="T73" fmla="*/ 1 h 388"/>
                <a:gd name="T74" fmla="*/ 1 w 276"/>
                <a:gd name="T75" fmla="*/ 1 h 388"/>
                <a:gd name="T76" fmla="*/ 1 w 276"/>
                <a:gd name="T77" fmla="*/ 1 h 388"/>
                <a:gd name="T78" fmla="*/ 1 w 276"/>
                <a:gd name="T79" fmla="*/ 1 h 388"/>
                <a:gd name="T80" fmla="*/ 1 w 276"/>
                <a:gd name="T81" fmla="*/ 0 h 388"/>
                <a:gd name="T82" fmla="*/ 1 w 276"/>
                <a:gd name="T83" fmla="*/ 0 h 388"/>
                <a:gd name="T84" fmla="*/ 1 w 276"/>
                <a:gd name="T85" fmla="*/ 0 h 388"/>
                <a:gd name="T86" fmla="*/ 1 w 276"/>
                <a:gd name="T87" fmla="*/ 0 h 388"/>
                <a:gd name="T88" fmla="*/ 1 w 276"/>
                <a:gd name="T89" fmla="*/ 0 h 388"/>
                <a:gd name="T90" fmla="*/ 1 w 276"/>
                <a:gd name="T91" fmla="*/ 0 h 388"/>
                <a:gd name="T92" fmla="*/ 0 w 276"/>
                <a:gd name="T93" fmla="*/ 1 h 388"/>
                <a:gd name="T94" fmla="*/ 0 w 276"/>
                <a:gd name="T95" fmla="*/ 1 h 388"/>
                <a:gd name="T96" fmla="*/ 0 w 276"/>
                <a:gd name="T97" fmla="*/ 1 h 388"/>
                <a:gd name="T98" fmla="*/ 0 w 276"/>
                <a:gd name="T99" fmla="*/ 1 h 388"/>
                <a:gd name="T100" fmla="*/ 0 w 276"/>
                <a:gd name="T101" fmla="*/ 1 h 388"/>
                <a:gd name="T102" fmla="*/ 0 w 276"/>
                <a:gd name="T103" fmla="*/ 1 h 388"/>
                <a:gd name="T104" fmla="*/ 0 w 276"/>
                <a:gd name="T105" fmla="*/ 1 h 388"/>
                <a:gd name="T106" fmla="*/ 0 w 276"/>
                <a:gd name="T107" fmla="*/ 1 h 388"/>
                <a:gd name="T108" fmla="*/ 0 w 276"/>
                <a:gd name="T109" fmla="*/ 1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 name="Freeform 36"/>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 name="Freeform 37"/>
            <p:cNvSpPr>
              <a:spLocks/>
            </p:cNvSpPr>
            <p:nvPr/>
          </p:nvSpPr>
          <p:spPr bwMode="auto">
            <a:xfrm>
              <a:off x="1153" y="2018"/>
              <a:ext cx="51" cy="36"/>
            </a:xfrm>
            <a:custGeom>
              <a:avLst/>
              <a:gdLst>
                <a:gd name="T0" fmla="*/ 1 w 202"/>
                <a:gd name="T1" fmla="*/ 0 h 141"/>
                <a:gd name="T2" fmla="*/ 0 w 202"/>
                <a:gd name="T3" fmla="*/ 0 h 141"/>
                <a:gd name="T4" fmla="*/ 0 w 202"/>
                <a:gd name="T5" fmla="*/ 0 h 141"/>
                <a:gd name="T6" fmla="*/ 0 w 202"/>
                <a:gd name="T7" fmla="*/ 1 h 141"/>
                <a:gd name="T8" fmla="*/ 1 w 202"/>
                <a:gd name="T9" fmla="*/ 1 h 141"/>
                <a:gd name="T10" fmla="*/ 1 w 202"/>
                <a:gd name="T11" fmla="*/ 0 h 141"/>
                <a:gd name="T12" fmla="*/ 1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9" name="Freeform 38"/>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570" name="Freeform 39"/>
            <p:cNvSpPr>
              <a:spLocks/>
            </p:cNvSpPr>
            <p:nvPr/>
          </p:nvSpPr>
          <p:spPr bwMode="auto">
            <a:xfrm rot="1661969">
              <a:off x="1352" y="1764"/>
              <a:ext cx="205" cy="160"/>
            </a:xfrm>
            <a:custGeom>
              <a:avLst/>
              <a:gdLst>
                <a:gd name="T0" fmla="*/ 2 w 530"/>
                <a:gd name="T1" fmla="*/ 9 h 342"/>
                <a:gd name="T2" fmla="*/ 1 w 530"/>
                <a:gd name="T3" fmla="*/ 9 h 342"/>
                <a:gd name="T4" fmla="*/ 1 w 530"/>
                <a:gd name="T5" fmla="*/ 10 h 342"/>
                <a:gd name="T6" fmla="*/ 0 w 530"/>
                <a:gd name="T7" fmla="*/ 11 h 342"/>
                <a:gd name="T8" fmla="*/ 0 w 530"/>
                <a:gd name="T9" fmla="*/ 12 h 342"/>
                <a:gd name="T10" fmla="*/ 0 w 530"/>
                <a:gd name="T11" fmla="*/ 14 h 342"/>
                <a:gd name="T12" fmla="*/ 1 w 530"/>
                <a:gd name="T13" fmla="*/ 15 h 342"/>
                <a:gd name="T14" fmla="*/ 1 w 530"/>
                <a:gd name="T15" fmla="*/ 16 h 342"/>
                <a:gd name="T16" fmla="*/ 2 w 530"/>
                <a:gd name="T17" fmla="*/ 16 h 342"/>
                <a:gd name="T18" fmla="*/ 2 w 530"/>
                <a:gd name="T19" fmla="*/ 16 h 342"/>
                <a:gd name="T20" fmla="*/ 3 w 530"/>
                <a:gd name="T21" fmla="*/ 16 h 342"/>
                <a:gd name="T22" fmla="*/ 3 w 530"/>
                <a:gd name="T23" fmla="*/ 16 h 342"/>
                <a:gd name="T24" fmla="*/ 4 w 530"/>
                <a:gd name="T25" fmla="*/ 15 h 342"/>
                <a:gd name="T26" fmla="*/ 5 w 530"/>
                <a:gd name="T27" fmla="*/ 14 h 342"/>
                <a:gd name="T28" fmla="*/ 5 w 530"/>
                <a:gd name="T29" fmla="*/ 13 h 342"/>
                <a:gd name="T30" fmla="*/ 6 w 530"/>
                <a:gd name="T31" fmla="*/ 12 h 342"/>
                <a:gd name="T32" fmla="*/ 6 w 530"/>
                <a:gd name="T33" fmla="*/ 13 h 342"/>
                <a:gd name="T34" fmla="*/ 7 w 530"/>
                <a:gd name="T35" fmla="*/ 14 h 342"/>
                <a:gd name="T36" fmla="*/ 7 w 530"/>
                <a:gd name="T37" fmla="*/ 14 h 342"/>
                <a:gd name="T38" fmla="*/ 8 w 530"/>
                <a:gd name="T39" fmla="*/ 14 h 342"/>
                <a:gd name="T40" fmla="*/ 9 w 530"/>
                <a:gd name="T41" fmla="*/ 13 h 342"/>
                <a:gd name="T42" fmla="*/ 9 w 530"/>
                <a:gd name="T43" fmla="*/ 11 h 342"/>
                <a:gd name="T44" fmla="*/ 9 w 530"/>
                <a:gd name="T45" fmla="*/ 10 h 342"/>
                <a:gd name="T46" fmla="*/ 9 w 530"/>
                <a:gd name="T47" fmla="*/ 10 h 342"/>
                <a:gd name="T48" fmla="*/ 9 w 530"/>
                <a:gd name="T49" fmla="*/ 10 h 342"/>
                <a:gd name="T50" fmla="*/ 10 w 530"/>
                <a:gd name="T51" fmla="*/ 10 h 342"/>
                <a:gd name="T52" fmla="*/ 10 w 530"/>
                <a:gd name="T53" fmla="*/ 10 h 342"/>
                <a:gd name="T54" fmla="*/ 11 w 530"/>
                <a:gd name="T55" fmla="*/ 10 h 342"/>
                <a:gd name="T56" fmla="*/ 12 w 530"/>
                <a:gd name="T57" fmla="*/ 9 h 342"/>
                <a:gd name="T58" fmla="*/ 12 w 530"/>
                <a:gd name="T59" fmla="*/ 7 h 342"/>
                <a:gd name="T60" fmla="*/ 12 w 530"/>
                <a:gd name="T61" fmla="*/ 6 h 342"/>
                <a:gd name="T62" fmla="*/ 12 w 530"/>
                <a:gd name="T63" fmla="*/ 4 h 342"/>
                <a:gd name="T64" fmla="*/ 12 w 530"/>
                <a:gd name="T65" fmla="*/ 2 h 342"/>
                <a:gd name="T66" fmla="*/ 11 w 530"/>
                <a:gd name="T67" fmla="*/ 1 h 342"/>
                <a:gd name="T68" fmla="*/ 10 w 530"/>
                <a:gd name="T69" fmla="*/ 0 h 342"/>
                <a:gd name="T70" fmla="*/ 10 w 530"/>
                <a:gd name="T71" fmla="*/ 0 h 342"/>
                <a:gd name="T72" fmla="*/ 9 w 530"/>
                <a:gd name="T73" fmla="*/ 1 h 342"/>
                <a:gd name="T74" fmla="*/ 9 w 530"/>
                <a:gd name="T75" fmla="*/ 2 h 342"/>
                <a:gd name="T76" fmla="*/ 8 w 530"/>
                <a:gd name="T77" fmla="*/ 2 h 342"/>
                <a:gd name="T78" fmla="*/ 8 w 530"/>
                <a:gd name="T79" fmla="*/ 1 h 342"/>
                <a:gd name="T80" fmla="*/ 7 w 530"/>
                <a:gd name="T81" fmla="*/ 1 h 342"/>
                <a:gd name="T82" fmla="*/ 7 w 530"/>
                <a:gd name="T83" fmla="*/ 1 h 342"/>
                <a:gd name="T84" fmla="*/ 6 w 530"/>
                <a:gd name="T85" fmla="*/ 1 h 342"/>
                <a:gd name="T86" fmla="*/ 5 w 530"/>
                <a:gd name="T87" fmla="*/ 2 h 342"/>
                <a:gd name="T88" fmla="*/ 5 w 530"/>
                <a:gd name="T89" fmla="*/ 3 h 342"/>
                <a:gd name="T90" fmla="*/ 5 w 530"/>
                <a:gd name="T91" fmla="*/ 4 h 342"/>
                <a:gd name="T92" fmla="*/ 5 w 530"/>
                <a:gd name="T93" fmla="*/ 6 h 342"/>
                <a:gd name="T94" fmla="*/ 4 w 530"/>
                <a:gd name="T95" fmla="*/ 7 h 342"/>
                <a:gd name="T96" fmla="*/ 3 w 530"/>
                <a:gd name="T97" fmla="*/ 7 h 342"/>
                <a:gd name="T98" fmla="*/ 3 w 530"/>
                <a:gd name="T99" fmla="*/ 8 h 342"/>
                <a:gd name="T100" fmla="*/ 2 w 530"/>
                <a:gd name="T101" fmla="*/ 9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571" name="Line 40"/>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72" name="Line 41"/>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73" name="Oval 42"/>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574" name="Freeform 43"/>
            <p:cNvSpPr>
              <a:spLocks/>
            </p:cNvSpPr>
            <p:nvPr/>
          </p:nvSpPr>
          <p:spPr bwMode="auto">
            <a:xfrm>
              <a:off x="611" y="2261"/>
              <a:ext cx="197" cy="198"/>
            </a:xfrm>
            <a:custGeom>
              <a:avLst/>
              <a:gdLst>
                <a:gd name="T0" fmla="*/ 1 w 770"/>
                <a:gd name="T1" fmla="*/ 3 h 778"/>
                <a:gd name="T2" fmla="*/ 1 w 770"/>
                <a:gd name="T3" fmla="*/ 3 h 778"/>
                <a:gd name="T4" fmla="*/ 0 w 770"/>
                <a:gd name="T5" fmla="*/ 3 h 778"/>
                <a:gd name="T6" fmla="*/ 0 w 770"/>
                <a:gd name="T7" fmla="*/ 2 h 778"/>
                <a:gd name="T8" fmla="*/ 0 w 770"/>
                <a:gd name="T9" fmla="*/ 2 h 778"/>
                <a:gd name="T10" fmla="*/ 0 w 770"/>
                <a:gd name="T11" fmla="*/ 2 h 778"/>
                <a:gd name="T12" fmla="*/ 0 w 770"/>
                <a:gd name="T13" fmla="*/ 1 h 778"/>
                <a:gd name="T14" fmla="*/ 0 w 770"/>
                <a:gd name="T15" fmla="*/ 1 h 778"/>
                <a:gd name="T16" fmla="*/ 1 w 770"/>
                <a:gd name="T17" fmla="*/ 1 h 778"/>
                <a:gd name="T18" fmla="*/ 1 w 770"/>
                <a:gd name="T19" fmla="*/ 0 h 778"/>
                <a:gd name="T20" fmla="*/ 1 w 770"/>
                <a:gd name="T21" fmla="*/ 0 h 778"/>
                <a:gd name="T22" fmla="*/ 2 w 770"/>
                <a:gd name="T23" fmla="*/ 0 h 778"/>
                <a:gd name="T24" fmla="*/ 2 w 770"/>
                <a:gd name="T25" fmla="*/ 0 h 778"/>
                <a:gd name="T26" fmla="*/ 2 w 770"/>
                <a:gd name="T27" fmla="*/ 0 h 778"/>
                <a:gd name="T28" fmla="*/ 3 w 770"/>
                <a:gd name="T29" fmla="*/ 1 h 778"/>
                <a:gd name="T30" fmla="*/ 3 w 770"/>
                <a:gd name="T31" fmla="*/ 1 h 778"/>
                <a:gd name="T32" fmla="*/ 3 w 770"/>
                <a:gd name="T33" fmla="*/ 1 h 778"/>
                <a:gd name="T34" fmla="*/ 3 w 770"/>
                <a:gd name="T35" fmla="*/ 2 h 778"/>
                <a:gd name="T36" fmla="*/ 3 w 770"/>
                <a:gd name="T37" fmla="*/ 2 h 778"/>
                <a:gd name="T38" fmla="*/ 3 w 770"/>
                <a:gd name="T39" fmla="*/ 2 h 778"/>
                <a:gd name="T40" fmla="*/ 3 w 770"/>
                <a:gd name="T41" fmla="*/ 3 h 778"/>
                <a:gd name="T42" fmla="*/ 3 w 770"/>
                <a:gd name="T43" fmla="*/ 3 h 778"/>
                <a:gd name="T44" fmla="*/ 2 w 770"/>
                <a:gd name="T45" fmla="*/ 3 h 778"/>
                <a:gd name="T46" fmla="*/ 2 w 770"/>
                <a:gd name="T47" fmla="*/ 3 h 778"/>
                <a:gd name="T48" fmla="*/ 2 w 770"/>
                <a:gd name="T49" fmla="*/ 3 h 778"/>
                <a:gd name="T50" fmla="*/ 1 w 770"/>
                <a:gd name="T51" fmla="*/ 3 h 778"/>
                <a:gd name="T52" fmla="*/ 1 w 770"/>
                <a:gd name="T53" fmla="*/ 3 h 778"/>
                <a:gd name="T54" fmla="*/ 1 w 770"/>
                <a:gd name="T55" fmla="*/ 3 h 778"/>
                <a:gd name="T56" fmla="*/ 2 w 770"/>
                <a:gd name="T57" fmla="*/ 3 h 778"/>
                <a:gd name="T58" fmla="*/ 2 w 770"/>
                <a:gd name="T59" fmla="*/ 3 h 778"/>
                <a:gd name="T60" fmla="*/ 2 w 770"/>
                <a:gd name="T61" fmla="*/ 3 h 778"/>
                <a:gd name="T62" fmla="*/ 2 w 770"/>
                <a:gd name="T63" fmla="*/ 3 h 778"/>
                <a:gd name="T64" fmla="*/ 3 w 770"/>
                <a:gd name="T65" fmla="*/ 2 h 778"/>
                <a:gd name="T66" fmla="*/ 3 w 770"/>
                <a:gd name="T67" fmla="*/ 2 h 778"/>
                <a:gd name="T68" fmla="*/ 3 w 770"/>
                <a:gd name="T69" fmla="*/ 2 h 778"/>
                <a:gd name="T70" fmla="*/ 3 w 770"/>
                <a:gd name="T71" fmla="*/ 2 h 778"/>
                <a:gd name="T72" fmla="*/ 3 w 770"/>
                <a:gd name="T73" fmla="*/ 1 h 778"/>
                <a:gd name="T74" fmla="*/ 3 w 770"/>
                <a:gd name="T75" fmla="*/ 1 h 778"/>
                <a:gd name="T76" fmla="*/ 3 w 770"/>
                <a:gd name="T77" fmla="*/ 1 h 778"/>
                <a:gd name="T78" fmla="*/ 2 w 770"/>
                <a:gd name="T79" fmla="*/ 1 h 778"/>
                <a:gd name="T80" fmla="*/ 2 w 770"/>
                <a:gd name="T81" fmla="*/ 1 h 778"/>
                <a:gd name="T82" fmla="*/ 2 w 770"/>
                <a:gd name="T83" fmla="*/ 1 h 778"/>
                <a:gd name="T84" fmla="*/ 1 w 770"/>
                <a:gd name="T85" fmla="*/ 1 h 778"/>
                <a:gd name="T86" fmla="*/ 1 w 770"/>
                <a:gd name="T87" fmla="*/ 1 h 778"/>
                <a:gd name="T88" fmla="*/ 1 w 770"/>
                <a:gd name="T89" fmla="*/ 1 h 778"/>
                <a:gd name="T90" fmla="*/ 1 w 770"/>
                <a:gd name="T91" fmla="*/ 1 h 778"/>
                <a:gd name="T92" fmla="*/ 1 w 770"/>
                <a:gd name="T93" fmla="*/ 1 h 778"/>
                <a:gd name="T94" fmla="*/ 1 w 770"/>
                <a:gd name="T95" fmla="*/ 2 h 778"/>
                <a:gd name="T96" fmla="*/ 1 w 770"/>
                <a:gd name="T97" fmla="*/ 2 h 778"/>
                <a:gd name="T98" fmla="*/ 1 w 770"/>
                <a:gd name="T99" fmla="*/ 2 h 778"/>
                <a:gd name="T100" fmla="*/ 1 w 770"/>
                <a:gd name="T101" fmla="*/ 2 h 778"/>
                <a:gd name="T102" fmla="*/ 1 w 770"/>
                <a:gd name="T103" fmla="*/ 3 h 778"/>
                <a:gd name="T104" fmla="*/ 1 w 770"/>
                <a:gd name="T105" fmla="*/ 3 h 778"/>
                <a:gd name="T106" fmla="*/ 1 w 770"/>
                <a:gd name="T107" fmla="*/ 3 h 778"/>
                <a:gd name="T108" fmla="*/ 1 w 770"/>
                <a:gd name="T109" fmla="*/ 3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5" name="Freeform 44"/>
            <p:cNvSpPr>
              <a:spLocks/>
            </p:cNvSpPr>
            <p:nvPr/>
          </p:nvSpPr>
          <p:spPr bwMode="auto">
            <a:xfrm>
              <a:off x="653" y="2425"/>
              <a:ext cx="38" cy="24"/>
            </a:xfrm>
            <a:custGeom>
              <a:avLst/>
              <a:gdLst>
                <a:gd name="T0" fmla="*/ 1 w 150"/>
                <a:gd name="T1" fmla="*/ 0 h 93"/>
                <a:gd name="T2" fmla="*/ 0 w 150"/>
                <a:gd name="T3" fmla="*/ 0 h 93"/>
                <a:gd name="T4" fmla="*/ 0 w 150"/>
                <a:gd name="T5" fmla="*/ 0 h 93"/>
                <a:gd name="T6" fmla="*/ 0 w 150"/>
                <a:gd name="T7" fmla="*/ 1 h 93"/>
                <a:gd name="T8" fmla="*/ 1 w 150"/>
                <a:gd name="T9" fmla="*/ 0 h 93"/>
                <a:gd name="T10" fmla="*/ 1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6" name="Oval 45"/>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577" name="Freeform 46"/>
            <p:cNvSpPr>
              <a:spLocks/>
            </p:cNvSpPr>
            <p:nvPr/>
          </p:nvSpPr>
          <p:spPr bwMode="auto">
            <a:xfrm>
              <a:off x="1336" y="2201"/>
              <a:ext cx="156" cy="249"/>
            </a:xfrm>
            <a:custGeom>
              <a:avLst/>
              <a:gdLst>
                <a:gd name="T0" fmla="*/ 1 w 606"/>
                <a:gd name="T1" fmla="*/ 4 h 969"/>
                <a:gd name="T2" fmla="*/ 0 w 606"/>
                <a:gd name="T3" fmla="*/ 4 h 969"/>
                <a:gd name="T4" fmla="*/ 0 w 606"/>
                <a:gd name="T5" fmla="*/ 3 h 969"/>
                <a:gd name="T6" fmla="*/ 0 w 606"/>
                <a:gd name="T7" fmla="*/ 3 h 969"/>
                <a:gd name="T8" fmla="*/ 0 w 606"/>
                <a:gd name="T9" fmla="*/ 2 h 969"/>
                <a:gd name="T10" fmla="*/ 0 w 606"/>
                <a:gd name="T11" fmla="*/ 2 h 969"/>
                <a:gd name="T12" fmla="*/ 0 w 606"/>
                <a:gd name="T13" fmla="*/ 1 h 969"/>
                <a:gd name="T14" fmla="*/ 0 w 606"/>
                <a:gd name="T15" fmla="*/ 1 h 969"/>
                <a:gd name="T16" fmla="*/ 1 w 606"/>
                <a:gd name="T17" fmla="*/ 1 h 969"/>
                <a:gd name="T18" fmla="*/ 1 w 606"/>
                <a:gd name="T19" fmla="*/ 0 h 969"/>
                <a:gd name="T20" fmla="*/ 1 w 606"/>
                <a:gd name="T21" fmla="*/ 0 h 969"/>
                <a:gd name="T22" fmla="*/ 2 w 606"/>
                <a:gd name="T23" fmla="*/ 0 h 969"/>
                <a:gd name="T24" fmla="*/ 2 w 606"/>
                <a:gd name="T25" fmla="*/ 0 h 969"/>
                <a:gd name="T26" fmla="*/ 2 w 606"/>
                <a:gd name="T27" fmla="*/ 0 h 969"/>
                <a:gd name="T28" fmla="*/ 2 w 606"/>
                <a:gd name="T29" fmla="*/ 1 h 969"/>
                <a:gd name="T30" fmla="*/ 3 w 606"/>
                <a:gd name="T31" fmla="*/ 1 h 969"/>
                <a:gd name="T32" fmla="*/ 3 w 606"/>
                <a:gd name="T33" fmla="*/ 2 h 969"/>
                <a:gd name="T34" fmla="*/ 3 w 606"/>
                <a:gd name="T35" fmla="*/ 2 h 969"/>
                <a:gd name="T36" fmla="*/ 3 w 606"/>
                <a:gd name="T37" fmla="*/ 3 h 969"/>
                <a:gd name="T38" fmla="*/ 3 w 606"/>
                <a:gd name="T39" fmla="*/ 3 h 969"/>
                <a:gd name="T40" fmla="*/ 2 w 606"/>
                <a:gd name="T41" fmla="*/ 3 h 969"/>
                <a:gd name="T42" fmla="*/ 2 w 606"/>
                <a:gd name="T43" fmla="*/ 4 h 969"/>
                <a:gd name="T44" fmla="*/ 2 w 606"/>
                <a:gd name="T45" fmla="*/ 4 h 969"/>
                <a:gd name="T46" fmla="*/ 2 w 606"/>
                <a:gd name="T47" fmla="*/ 4 h 969"/>
                <a:gd name="T48" fmla="*/ 1 w 606"/>
                <a:gd name="T49" fmla="*/ 4 h 969"/>
                <a:gd name="T50" fmla="*/ 1 w 606"/>
                <a:gd name="T51" fmla="*/ 4 h 969"/>
                <a:gd name="T52" fmla="*/ 1 w 606"/>
                <a:gd name="T53" fmla="*/ 4 h 969"/>
                <a:gd name="T54" fmla="*/ 1 w 606"/>
                <a:gd name="T55" fmla="*/ 4 h 969"/>
                <a:gd name="T56" fmla="*/ 1 w 606"/>
                <a:gd name="T57" fmla="*/ 4 h 969"/>
                <a:gd name="T58" fmla="*/ 1 w 606"/>
                <a:gd name="T59" fmla="*/ 4 h 969"/>
                <a:gd name="T60" fmla="*/ 2 w 606"/>
                <a:gd name="T61" fmla="*/ 4 h 969"/>
                <a:gd name="T62" fmla="*/ 2 w 606"/>
                <a:gd name="T63" fmla="*/ 3 h 969"/>
                <a:gd name="T64" fmla="*/ 2 w 606"/>
                <a:gd name="T65" fmla="*/ 3 h 969"/>
                <a:gd name="T66" fmla="*/ 2 w 606"/>
                <a:gd name="T67" fmla="*/ 3 h 969"/>
                <a:gd name="T68" fmla="*/ 2 w 606"/>
                <a:gd name="T69" fmla="*/ 3 h 969"/>
                <a:gd name="T70" fmla="*/ 2 w 606"/>
                <a:gd name="T71" fmla="*/ 2 h 969"/>
                <a:gd name="T72" fmla="*/ 2 w 606"/>
                <a:gd name="T73" fmla="*/ 2 h 969"/>
                <a:gd name="T74" fmla="*/ 2 w 606"/>
                <a:gd name="T75" fmla="*/ 1 h 969"/>
                <a:gd name="T76" fmla="*/ 2 w 606"/>
                <a:gd name="T77" fmla="*/ 1 h 969"/>
                <a:gd name="T78" fmla="*/ 2 w 606"/>
                <a:gd name="T79" fmla="*/ 1 h 969"/>
                <a:gd name="T80" fmla="*/ 2 w 606"/>
                <a:gd name="T81" fmla="*/ 1 h 969"/>
                <a:gd name="T82" fmla="*/ 2 w 606"/>
                <a:gd name="T83" fmla="*/ 1 h 969"/>
                <a:gd name="T84" fmla="*/ 1 w 606"/>
                <a:gd name="T85" fmla="*/ 1 h 969"/>
                <a:gd name="T86" fmla="*/ 1 w 606"/>
                <a:gd name="T87" fmla="*/ 1 h 969"/>
                <a:gd name="T88" fmla="*/ 1 w 606"/>
                <a:gd name="T89" fmla="*/ 1 h 969"/>
                <a:gd name="T90" fmla="*/ 1 w 606"/>
                <a:gd name="T91" fmla="*/ 1 h 969"/>
                <a:gd name="T92" fmla="*/ 1 w 606"/>
                <a:gd name="T93" fmla="*/ 1 h 969"/>
                <a:gd name="T94" fmla="*/ 1 w 606"/>
                <a:gd name="T95" fmla="*/ 2 h 969"/>
                <a:gd name="T96" fmla="*/ 0 w 606"/>
                <a:gd name="T97" fmla="*/ 2 h 969"/>
                <a:gd name="T98" fmla="*/ 0 w 606"/>
                <a:gd name="T99" fmla="*/ 3 h 969"/>
                <a:gd name="T100" fmla="*/ 1 w 606"/>
                <a:gd name="T101" fmla="*/ 3 h 969"/>
                <a:gd name="T102" fmla="*/ 1 w 606"/>
                <a:gd name="T103" fmla="*/ 3 h 969"/>
                <a:gd name="T104" fmla="*/ 1 w 606"/>
                <a:gd name="T105" fmla="*/ 4 h 969"/>
                <a:gd name="T106" fmla="*/ 1 w 606"/>
                <a:gd name="T107" fmla="*/ 4 h 969"/>
                <a:gd name="T108" fmla="*/ 1 w 606"/>
                <a:gd name="T109" fmla="*/ 4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8" name="Freeform 47"/>
            <p:cNvSpPr>
              <a:spLocks/>
            </p:cNvSpPr>
            <p:nvPr/>
          </p:nvSpPr>
          <p:spPr bwMode="auto">
            <a:xfrm>
              <a:off x="1360" y="2402"/>
              <a:ext cx="33" cy="30"/>
            </a:xfrm>
            <a:custGeom>
              <a:avLst/>
              <a:gdLst>
                <a:gd name="T0" fmla="*/ 1 w 122"/>
                <a:gd name="T1" fmla="*/ 0 h 116"/>
                <a:gd name="T2" fmla="*/ 0 w 122"/>
                <a:gd name="T3" fmla="*/ 0 h 116"/>
                <a:gd name="T4" fmla="*/ 0 w 122"/>
                <a:gd name="T5" fmla="*/ 0 h 116"/>
                <a:gd name="T6" fmla="*/ 0 w 122"/>
                <a:gd name="T7" fmla="*/ 1 h 116"/>
                <a:gd name="T8" fmla="*/ 1 w 122"/>
                <a:gd name="T9" fmla="*/ 0 h 116"/>
                <a:gd name="T10" fmla="*/ 1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79" name="Text Box 98"/>
          <p:cNvSpPr txBox="1">
            <a:spLocks noChangeArrowheads="1"/>
          </p:cNvSpPr>
          <p:nvPr/>
        </p:nvSpPr>
        <p:spPr bwMode="auto">
          <a:xfrm>
            <a:off x="1322388"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incident</a:t>
            </a:r>
          </a:p>
        </p:txBody>
      </p:sp>
      <p:grpSp>
        <p:nvGrpSpPr>
          <p:cNvPr id="580" name="Group 579"/>
          <p:cNvGrpSpPr/>
          <p:nvPr/>
        </p:nvGrpSpPr>
        <p:grpSpPr>
          <a:xfrm>
            <a:off x="2692479" y="3833629"/>
            <a:ext cx="762000" cy="741506"/>
            <a:chOff x="4343400" y="4495800"/>
            <a:chExt cx="762000" cy="741506"/>
          </a:xfrm>
        </p:grpSpPr>
        <p:sp>
          <p:nvSpPr>
            <p:cNvPr id="581" name="Rounded Rectangle 580"/>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82" name="Straight Connector 581"/>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83" name="Picture 58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84" name="Picture 58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85" name="Group 584"/>
          <p:cNvGrpSpPr/>
          <p:nvPr/>
        </p:nvGrpSpPr>
        <p:grpSpPr>
          <a:xfrm>
            <a:off x="2874197" y="3986029"/>
            <a:ext cx="762000" cy="741506"/>
            <a:chOff x="4343400" y="4495800"/>
            <a:chExt cx="762000" cy="741506"/>
          </a:xfrm>
        </p:grpSpPr>
        <p:sp>
          <p:nvSpPr>
            <p:cNvPr id="586" name="Rounded Rectangle 585"/>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87" name="Straight Connector 586"/>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88" name="Picture 58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89" name="Picture 58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90" name="Group 589"/>
          <p:cNvGrpSpPr/>
          <p:nvPr/>
        </p:nvGrpSpPr>
        <p:grpSpPr>
          <a:xfrm>
            <a:off x="2692479" y="4756194"/>
            <a:ext cx="762000" cy="741506"/>
            <a:chOff x="4343400" y="4495800"/>
            <a:chExt cx="762000" cy="741506"/>
          </a:xfrm>
        </p:grpSpPr>
        <p:sp>
          <p:nvSpPr>
            <p:cNvPr id="591" name="Rounded Rectangle 590"/>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92" name="Straight Connector 591"/>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93" name="Picture 59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94" name="Picture 59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95" name="Group 594"/>
          <p:cNvGrpSpPr/>
          <p:nvPr/>
        </p:nvGrpSpPr>
        <p:grpSpPr>
          <a:xfrm>
            <a:off x="2859287" y="4908594"/>
            <a:ext cx="762000" cy="741506"/>
            <a:chOff x="4343400" y="4495800"/>
            <a:chExt cx="762000" cy="741506"/>
          </a:xfrm>
        </p:grpSpPr>
        <p:sp>
          <p:nvSpPr>
            <p:cNvPr id="596" name="Rounded Rectangle 595"/>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97" name="Straight Connector 596"/>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98" name="Picture 59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99" name="Picture 59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600" name="Group 599"/>
          <p:cNvGrpSpPr/>
          <p:nvPr/>
        </p:nvGrpSpPr>
        <p:grpSpPr>
          <a:xfrm>
            <a:off x="2692479" y="5669691"/>
            <a:ext cx="762000" cy="741506"/>
            <a:chOff x="4343400" y="4495800"/>
            <a:chExt cx="762000" cy="741506"/>
          </a:xfrm>
        </p:grpSpPr>
        <p:sp>
          <p:nvSpPr>
            <p:cNvPr id="601" name="Rounded Rectangle 600"/>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602" name="Straight Connector 601"/>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603" name="Picture 60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604" name="Picture 60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605" name="Group 604"/>
          <p:cNvGrpSpPr/>
          <p:nvPr/>
        </p:nvGrpSpPr>
        <p:grpSpPr>
          <a:xfrm>
            <a:off x="2844879" y="5822091"/>
            <a:ext cx="762000" cy="741506"/>
            <a:chOff x="4343400" y="4495800"/>
            <a:chExt cx="762000" cy="741506"/>
          </a:xfrm>
        </p:grpSpPr>
        <p:sp>
          <p:nvSpPr>
            <p:cNvPr id="606" name="Rounded Rectangle 605"/>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607" name="Straight Connector 606"/>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608" name="Picture 60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609" name="Picture 60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sp>
        <p:nvSpPr>
          <p:cNvPr id="610" name="Line 144"/>
          <p:cNvSpPr>
            <a:spLocks noChangeShapeType="1"/>
          </p:cNvSpPr>
          <p:nvPr/>
        </p:nvSpPr>
        <p:spPr bwMode="auto">
          <a:xfrm>
            <a:off x="5283200" y="33226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11" name="Line 71"/>
          <p:cNvSpPr>
            <a:spLocks noChangeShapeType="1"/>
          </p:cNvSpPr>
          <p:nvPr/>
        </p:nvSpPr>
        <p:spPr bwMode="auto">
          <a:xfrm>
            <a:off x="4262777" y="3318079"/>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12" name="Line 69"/>
          <p:cNvSpPr>
            <a:spLocks noChangeShapeType="1"/>
          </p:cNvSpPr>
          <p:nvPr/>
        </p:nvSpPr>
        <p:spPr bwMode="auto">
          <a:xfrm>
            <a:off x="717550"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13" name="Line 116"/>
          <p:cNvSpPr>
            <a:spLocks noChangeShapeType="1"/>
          </p:cNvSpPr>
          <p:nvPr/>
        </p:nvSpPr>
        <p:spPr bwMode="auto">
          <a:xfrm>
            <a:off x="1900238"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14" name="Line 71"/>
          <p:cNvSpPr>
            <a:spLocks noChangeShapeType="1"/>
          </p:cNvSpPr>
          <p:nvPr/>
        </p:nvSpPr>
        <p:spPr bwMode="auto">
          <a:xfrm>
            <a:off x="3115667"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2"/>
          <p:cNvGrpSpPr>
            <a:grpSpLocks/>
          </p:cNvGrpSpPr>
          <p:nvPr/>
        </p:nvGrpSpPr>
        <p:grpSpPr bwMode="auto">
          <a:xfrm>
            <a:off x="7975600" y="3865563"/>
            <a:ext cx="746125" cy="749300"/>
            <a:chOff x="4932" y="501"/>
            <a:chExt cx="708" cy="712"/>
          </a:xfrm>
        </p:grpSpPr>
        <p:sp>
          <p:nvSpPr>
            <p:cNvPr id="18669" name="Freeform 3"/>
            <p:cNvSpPr>
              <a:spLocks/>
            </p:cNvSpPr>
            <p:nvPr/>
          </p:nvSpPr>
          <p:spPr bwMode="auto">
            <a:xfrm>
              <a:off x="4932" y="501"/>
              <a:ext cx="708" cy="703"/>
            </a:xfrm>
            <a:custGeom>
              <a:avLst/>
              <a:gdLst>
                <a:gd name="T0" fmla="*/ 61 w 1542"/>
                <a:gd name="T1" fmla="*/ 68 h 1531"/>
                <a:gd name="T2" fmla="*/ 62 w 1542"/>
                <a:gd name="T3" fmla="*/ 68 h 1531"/>
                <a:gd name="T4" fmla="*/ 64 w 1542"/>
                <a:gd name="T5" fmla="*/ 67 h 1531"/>
                <a:gd name="T6" fmla="*/ 65 w 1542"/>
                <a:gd name="T7" fmla="*/ 67 h 1531"/>
                <a:gd name="T8" fmla="*/ 67 w 1542"/>
                <a:gd name="T9" fmla="*/ 66 h 1531"/>
                <a:gd name="T10" fmla="*/ 67 w 1542"/>
                <a:gd name="T11" fmla="*/ 65 h 1531"/>
                <a:gd name="T12" fmla="*/ 68 w 1542"/>
                <a:gd name="T13" fmla="*/ 63 h 1531"/>
                <a:gd name="T14" fmla="*/ 68 w 1542"/>
                <a:gd name="T15" fmla="*/ 62 h 1531"/>
                <a:gd name="T16" fmla="*/ 68 w 1542"/>
                <a:gd name="T17" fmla="*/ 60 h 1531"/>
                <a:gd name="T18" fmla="*/ 68 w 1542"/>
                <a:gd name="T19" fmla="*/ 8 h 1531"/>
                <a:gd name="T20" fmla="*/ 68 w 1542"/>
                <a:gd name="T21" fmla="*/ 6 h 1531"/>
                <a:gd name="T22" fmla="*/ 68 w 1542"/>
                <a:gd name="T23" fmla="*/ 5 h 1531"/>
                <a:gd name="T24" fmla="*/ 67 w 1542"/>
                <a:gd name="T25" fmla="*/ 4 h 1531"/>
                <a:gd name="T26" fmla="*/ 67 w 1542"/>
                <a:gd name="T27" fmla="*/ 2 h 1531"/>
                <a:gd name="T28" fmla="*/ 65 w 1542"/>
                <a:gd name="T29" fmla="*/ 1 h 1531"/>
                <a:gd name="T30" fmla="*/ 64 w 1542"/>
                <a:gd name="T31" fmla="*/ 0 h 1531"/>
                <a:gd name="T32" fmla="*/ 62 w 1542"/>
                <a:gd name="T33" fmla="*/ 0 h 1531"/>
                <a:gd name="T34" fmla="*/ 61 w 1542"/>
                <a:gd name="T35" fmla="*/ 0 h 1531"/>
                <a:gd name="T36" fmla="*/ 8 w 1542"/>
                <a:gd name="T37" fmla="*/ 0 h 1531"/>
                <a:gd name="T38" fmla="*/ 6 w 1542"/>
                <a:gd name="T39" fmla="*/ 0 h 1531"/>
                <a:gd name="T40" fmla="*/ 5 w 1542"/>
                <a:gd name="T41" fmla="*/ 0 h 1531"/>
                <a:gd name="T42" fmla="*/ 3 w 1542"/>
                <a:gd name="T43" fmla="*/ 1 h 1531"/>
                <a:gd name="T44" fmla="*/ 2 w 1542"/>
                <a:gd name="T45" fmla="*/ 2 h 1531"/>
                <a:gd name="T46" fmla="*/ 1 w 1542"/>
                <a:gd name="T47" fmla="*/ 4 h 1531"/>
                <a:gd name="T48" fmla="*/ 0 w 1542"/>
                <a:gd name="T49" fmla="*/ 5 h 1531"/>
                <a:gd name="T50" fmla="*/ 0 w 1542"/>
                <a:gd name="T51" fmla="*/ 6 h 1531"/>
                <a:gd name="T52" fmla="*/ 0 w 1542"/>
                <a:gd name="T53" fmla="*/ 8 h 1531"/>
                <a:gd name="T54" fmla="*/ 0 w 1542"/>
                <a:gd name="T55" fmla="*/ 60 h 1531"/>
                <a:gd name="T56" fmla="*/ 0 w 1542"/>
                <a:gd name="T57" fmla="*/ 62 h 1531"/>
                <a:gd name="T58" fmla="*/ 0 w 1542"/>
                <a:gd name="T59" fmla="*/ 63 h 1531"/>
                <a:gd name="T60" fmla="*/ 1 w 1542"/>
                <a:gd name="T61" fmla="*/ 65 h 1531"/>
                <a:gd name="T62" fmla="*/ 2 w 1542"/>
                <a:gd name="T63" fmla="*/ 66 h 1531"/>
                <a:gd name="T64" fmla="*/ 3 w 1542"/>
                <a:gd name="T65" fmla="*/ 67 h 1531"/>
                <a:gd name="T66" fmla="*/ 5 w 1542"/>
                <a:gd name="T67" fmla="*/ 67 h 1531"/>
                <a:gd name="T68" fmla="*/ 6 w 1542"/>
                <a:gd name="T69" fmla="*/ 68 h 1531"/>
                <a:gd name="T70" fmla="*/ 8 w 1542"/>
                <a:gd name="T71" fmla="*/ 68 h 1531"/>
                <a:gd name="T72" fmla="*/ 61 w 1542"/>
                <a:gd name="T73" fmla="*/ 68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18670" name="Freeform 4"/>
            <p:cNvSpPr>
              <a:spLocks/>
            </p:cNvSpPr>
            <p:nvPr/>
          </p:nvSpPr>
          <p:spPr bwMode="auto">
            <a:xfrm>
              <a:off x="5225" y="594"/>
              <a:ext cx="249" cy="123"/>
            </a:xfrm>
            <a:custGeom>
              <a:avLst/>
              <a:gdLst>
                <a:gd name="T0" fmla="*/ 21 w 542"/>
                <a:gd name="T1" fmla="*/ 12 h 269"/>
                <a:gd name="T2" fmla="*/ 21 w 542"/>
                <a:gd name="T3" fmla="*/ 12 h 269"/>
                <a:gd name="T4" fmla="*/ 22 w 542"/>
                <a:gd name="T5" fmla="*/ 12 h 269"/>
                <a:gd name="T6" fmla="*/ 23 w 542"/>
                <a:gd name="T7" fmla="*/ 12 h 269"/>
                <a:gd name="T8" fmla="*/ 23 w 542"/>
                <a:gd name="T9" fmla="*/ 11 h 269"/>
                <a:gd name="T10" fmla="*/ 23 w 542"/>
                <a:gd name="T11" fmla="*/ 11 h 269"/>
                <a:gd name="T12" fmla="*/ 23 w 542"/>
                <a:gd name="T13" fmla="*/ 11 h 269"/>
                <a:gd name="T14" fmla="*/ 24 w 542"/>
                <a:gd name="T15" fmla="*/ 11 h 269"/>
                <a:gd name="T16" fmla="*/ 24 w 542"/>
                <a:gd name="T17" fmla="*/ 10 h 269"/>
                <a:gd name="T18" fmla="*/ 24 w 542"/>
                <a:gd name="T19" fmla="*/ 10 h 269"/>
                <a:gd name="T20" fmla="*/ 24 w 542"/>
                <a:gd name="T21" fmla="*/ 9 h 269"/>
                <a:gd name="T22" fmla="*/ 24 w 542"/>
                <a:gd name="T23" fmla="*/ 8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0 h 269"/>
                <a:gd name="T42" fmla="*/ 0 w 542"/>
                <a:gd name="T43" fmla="*/ 1 h 269"/>
                <a:gd name="T44" fmla="*/ 0 w 542"/>
                <a:gd name="T45" fmla="*/ 1 h 269"/>
                <a:gd name="T46" fmla="*/ 0 w 542"/>
                <a:gd name="T47" fmla="*/ 1 h 269"/>
                <a:gd name="T48" fmla="*/ 0 w 542"/>
                <a:gd name="T49" fmla="*/ 2 h 269"/>
                <a:gd name="T50" fmla="*/ 0 w 542"/>
                <a:gd name="T51" fmla="*/ 3 h 269"/>
                <a:gd name="T52" fmla="*/ 1 w 542"/>
                <a:gd name="T53" fmla="*/ 4 h 269"/>
                <a:gd name="T54" fmla="*/ 2 w 542"/>
                <a:gd name="T55" fmla="*/ 5 h 269"/>
                <a:gd name="T56" fmla="*/ 21 w 542"/>
                <a:gd name="T57" fmla="*/ 1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71" name="Freeform 5"/>
            <p:cNvSpPr>
              <a:spLocks/>
            </p:cNvSpPr>
            <p:nvPr/>
          </p:nvSpPr>
          <p:spPr bwMode="auto">
            <a:xfrm>
              <a:off x="5095" y="902"/>
              <a:ext cx="249" cy="125"/>
            </a:xfrm>
            <a:custGeom>
              <a:avLst/>
              <a:gdLst>
                <a:gd name="T0" fmla="*/ 21 w 542"/>
                <a:gd name="T1" fmla="*/ 13 h 269"/>
                <a:gd name="T2" fmla="*/ 22 w 542"/>
                <a:gd name="T3" fmla="*/ 13 h 269"/>
                <a:gd name="T4" fmla="*/ 22 w 542"/>
                <a:gd name="T5" fmla="*/ 13 h 269"/>
                <a:gd name="T6" fmla="*/ 23 w 542"/>
                <a:gd name="T7" fmla="*/ 13 h 269"/>
                <a:gd name="T8" fmla="*/ 23 w 542"/>
                <a:gd name="T9" fmla="*/ 12 h 269"/>
                <a:gd name="T10" fmla="*/ 23 w 542"/>
                <a:gd name="T11" fmla="*/ 12 h 269"/>
                <a:gd name="T12" fmla="*/ 23 w 542"/>
                <a:gd name="T13" fmla="*/ 12 h 269"/>
                <a:gd name="T14" fmla="*/ 24 w 542"/>
                <a:gd name="T15" fmla="*/ 12 h 269"/>
                <a:gd name="T16" fmla="*/ 24 w 542"/>
                <a:gd name="T17" fmla="*/ 11 h 269"/>
                <a:gd name="T18" fmla="*/ 24 w 542"/>
                <a:gd name="T19" fmla="*/ 11 h 269"/>
                <a:gd name="T20" fmla="*/ 24 w 542"/>
                <a:gd name="T21" fmla="*/ 10 h 269"/>
                <a:gd name="T22" fmla="*/ 24 w 542"/>
                <a:gd name="T23" fmla="*/ 9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1 h 269"/>
                <a:gd name="T42" fmla="*/ 0 w 542"/>
                <a:gd name="T43" fmla="*/ 1 h 269"/>
                <a:gd name="T44" fmla="*/ 0 w 542"/>
                <a:gd name="T45" fmla="*/ 2 h 269"/>
                <a:gd name="T46" fmla="*/ 0 w 542"/>
                <a:gd name="T47" fmla="*/ 2 h 269"/>
                <a:gd name="T48" fmla="*/ 0 w 542"/>
                <a:gd name="T49" fmla="*/ 3 h 269"/>
                <a:gd name="T50" fmla="*/ 0 w 542"/>
                <a:gd name="T51" fmla="*/ 4 h 269"/>
                <a:gd name="T52" fmla="*/ 1 w 542"/>
                <a:gd name="T53" fmla="*/ 4 h 269"/>
                <a:gd name="T54" fmla="*/ 2 w 542"/>
                <a:gd name="T55" fmla="*/ 5 h 269"/>
                <a:gd name="T56" fmla="*/ 21 w 542"/>
                <a:gd name="T57" fmla="*/ 1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72" name="Freeform 6"/>
            <p:cNvSpPr>
              <a:spLocks/>
            </p:cNvSpPr>
            <p:nvPr/>
          </p:nvSpPr>
          <p:spPr bwMode="auto">
            <a:xfrm>
              <a:off x="5135" y="660"/>
              <a:ext cx="298" cy="299"/>
            </a:xfrm>
            <a:custGeom>
              <a:avLst/>
              <a:gdLst>
                <a:gd name="T0" fmla="*/ 20 w 650"/>
                <a:gd name="T1" fmla="*/ 29 h 650"/>
                <a:gd name="T2" fmla="*/ 21 w 650"/>
                <a:gd name="T3" fmla="*/ 29 h 650"/>
                <a:gd name="T4" fmla="*/ 21 w 650"/>
                <a:gd name="T5" fmla="*/ 29 h 650"/>
                <a:gd name="T6" fmla="*/ 21 w 650"/>
                <a:gd name="T7" fmla="*/ 29 h 650"/>
                <a:gd name="T8" fmla="*/ 21 w 650"/>
                <a:gd name="T9" fmla="*/ 29 h 650"/>
                <a:gd name="T10" fmla="*/ 29 w 650"/>
                <a:gd name="T11" fmla="*/ 8 h 650"/>
                <a:gd name="T12" fmla="*/ 29 w 650"/>
                <a:gd name="T13" fmla="*/ 8 h 650"/>
                <a:gd name="T14" fmla="*/ 28 w 650"/>
                <a:gd name="T15" fmla="*/ 8 h 650"/>
                <a:gd name="T16" fmla="*/ 28 w 650"/>
                <a:gd name="T17" fmla="*/ 8 h 650"/>
                <a:gd name="T18" fmla="*/ 28 w 650"/>
                <a:gd name="T19" fmla="*/ 7 h 650"/>
                <a:gd name="T20" fmla="*/ 8 w 650"/>
                <a:gd name="T21" fmla="*/ 0 h 650"/>
                <a:gd name="T22" fmla="*/ 8 w 650"/>
                <a:gd name="T23" fmla="*/ 0 h 650"/>
                <a:gd name="T24" fmla="*/ 8 w 650"/>
                <a:gd name="T25" fmla="*/ 0 h 650"/>
                <a:gd name="T26" fmla="*/ 8 w 650"/>
                <a:gd name="T27" fmla="*/ 0 h 650"/>
                <a:gd name="T28" fmla="*/ 7 w 650"/>
                <a:gd name="T29" fmla="*/ 0 h 650"/>
                <a:gd name="T30" fmla="*/ 0 w 650"/>
                <a:gd name="T31" fmla="*/ 21 h 650"/>
                <a:gd name="T32" fmla="*/ 0 w 650"/>
                <a:gd name="T33" fmla="*/ 21 h 650"/>
                <a:gd name="T34" fmla="*/ 0 w 650"/>
                <a:gd name="T35" fmla="*/ 21 h 650"/>
                <a:gd name="T36" fmla="*/ 0 w 650"/>
                <a:gd name="T37" fmla="*/ 22 h 650"/>
                <a:gd name="T38" fmla="*/ 0 w 650"/>
                <a:gd name="T39" fmla="*/ 22 h 650"/>
                <a:gd name="T40" fmla="*/ 20 w 650"/>
                <a:gd name="T41" fmla="*/ 29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73" name="Freeform 7"/>
            <p:cNvSpPr>
              <a:spLocks/>
            </p:cNvSpPr>
            <p:nvPr/>
          </p:nvSpPr>
          <p:spPr bwMode="auto">
            <a:xfrm>
              <a:off x="5008" y="1134"/>
              <a:ext cx="554" cy="79"/>
            </a:xfrm>
            <a:custGeom>
              <a:avLst/>
              <a:gdLst>
                <a:gd name="T0" fmla="*/ 50 w 1206"/>
                <a:gd name="T1" fmla="*/ 8 h 172"/>
                <a:gd name="T2" fmla="*/ 51 w 1206"/>
                <a:gd name="T3" fmla="*/ 8 h 172"/>
                <a:gd name="T4" fmla="*/ 51 w 1206"/>
                <a:gd name="T5" fmla="*/ 7 h 172"/>
                <a:gd name="T6" fmla="*/ 52 w 1206"/>
                <a:gd name="T7" fmla="*/ 7 h 172"/>
                <a:gd name="T8" fmla="*/ 52 w 1206"/>
                <a:gd name="T9" fmla="*/ 6 h 172"/>
                <a:gd name="T10" fmla="*/ 53 w 1206"/>
                <a:gd name="T11" fmla="*/ 6 h 172"/>
                <a:gd name="T12" fmla="*/ 53 w 1206"/>
                <a:gd name="T13" fmla="*/ 5 h 172"/>
                <a:gd name="T14" fmla="*/ 54 w 1206"/>
                <a:gd name="T15" fmla="*/ 5 h 172"/>
                <a:gd name="T16" fmla="*/ 54 w 1206"/>
                <a:gd name="T17" fmla="*/ 4 h 172"/>
                <a:gd name="T18" fmla="*/ 54 w 1206"/>
                <a:gd name="T19" fmla="*/ 4 h 172"/>
                <a:gd name="T20" fmla="*/ 54 w 1206"/>
                <a:gd name="T21" fmla="*/ 3 h 172"/>
                <a:gd name="T22" fmla="*/ 53 w 1206"/>
                <a:gd name="T23" fmla="*/ 2 h 172"/>
                <a:gd name="T24" fmla="*/ 53 w 1206"/>
                <a:gd name="T25" fmla="*/ 2 h 172"/>
                <a:gd name="T26" fmla="*/ 52 w 1206"/>
                <a:gd name="T27" fmla="*/ 1 h 172"/>
                <a:gd name="T28" fmla="*/ 52 w 1206"/>
                <a:gd name="T29" fmla="*/ 0 h 172"/>
                <a:gd name="T30" fmla="*/ 51 w 1206"/>
                <a:gd name="T31" fmla="*/ 0 h 172"/>
                <a:gd name="T32" fmla="*/ 51 w 1206"/>
                <a:gd name="T33" fmla="*/ 0 h 172"/>
                <a:gd name="T34" fmla="*/ 50 w 1206"/>
                <a:gd name="T35" fmla="*/ 0 h 172"/>
                <a:gd name="T36" fmla="*/ 4 w 1206"/>
                <a:gd name="T37" fmla="*/ 0 h 172"/>
                <a:gd name="T38" fmla="*/ 3 w 1206"/>
                <a:gd name="T39" fmla="*/ 0 h 172"/>
                <a:gd name="T40" fmla="*/ 2 w 1206"/>
                <a:gd name="T41" fmla="*/ 0 h 172"/>
                <a:gd name="T42" fmla="*/ 2 w 1206"/>
                <a:gd name="T43" fmla="*/ 0 h 172"/>
                <a:gd name="T44" fmla="*/ 1 w 1206"/>
                <a:gd name="T45" fmla="*/ 1 h 172"/>
                <a:gd name="T46" fmla="*/ 0 w 1206"/>
                <a:gd name="T47" fmla="*/ 2 h 172"/>
                <a:gd name="T48" fmla="*/ 0 w 1206"/>
                <a:gd name="T49" fmla="*/ 2 h 172"/>
                <a:gd name="T50" fmla="*/ 0 w 1206"/>
                <a:gd name="T51" fmla="*/ 3 h 172"/>
                <a:gd name="T52" fmla="*/ 0 w 1206"/>
                <a:gd name="T53" fmla="*/ 4 h 172"/>
                <a:gd name="T54" fmla="*/ 0 w 1206"/>
                <a:gd name="T55" fmla="*/ 4 h 172"/>
                <a:gd name="T56" fmla="*/ 0 w 1206"/>
                <a:gd name="T57" fmla="*/ 5 h 172"/>
                <a:gd name="T58" fmla="*/ 0 w 1206"/>
                <a:gd name="T59" fmla="*/ 5 h 172"/>
                <a:gd name="T60" fmla="*/ 0 w 1206"/>
                <a:gd name="T61" fmla="*/ 6 h 172"/>
                <a:gd name="T62" fmla="*/ 1 w 1206"/>
                <a:gd name="T63" fmla="*/ 6 h 172"/>
                <a:gd name="T64" fmla="*/ 2 w 1206"/>
                <a:gd name="T65" fmla="*/ 7 h 172"/>
                <a:gd name="T66" fmla="*/ 2 w 1206"/>
                <a:gd name="T67" fmla="*/ 7 h 172"/>
                <a:gd name="T68" fmla="*/ 3 w 1206"/>
                <a:gd name="T69" fmla="*/ 8 h 172"/>
                <a:gd name="T70" fmla="*/ 4 w 1206"/>
                <a:gd name="T71" fmla="*/ 8 h 172"/>
                <a:gd name="T72" fmla="*/ 50 w 1206"/>
                <a:gd name="T73" fmla="*/ 8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74" name="Freeform 8"/>
            <p:cNvSpPr>
              <a:spLocks/>
            </p:cNvSpPr>
            <p:nvPr/>
          </p:nvSpPr>
          <p:spPr bwMode="auto">
            <a:xfrm>
              <a:off x="5400" y="818"/>
              <a:ext cx="240" cy="149"/>
            </a:xfrm>
            <a:custGeom>
              <a:avLst/>
              <a:gdLst>
                <a:gd name="T0" fmla="*/ 23 w 522"/>
                <a:gd name="T1" fmla="*/ 8 h 324"/>
                <a:gd name="T2" fmla="*/ 2 w 522"/>
                <a:gd name="T3" fmla="*/ 0 h 324"/>
                <a:gd name="T4" fmla="*/ 0 w 522"/>
                <a:gd name="T5" fmla="*/ 6 h 324"/>
                <a:gd name="T6" fmla="*/ 23 w 522"/>
                <a:gd name="T7" fmla="*/ 15 h 324"/>
                <a:gd name="T8" fmla="*/ 23 w 522"/>
                <a:gd name="T9" fmla="*/ 8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75" name="Freeform 9"/>
            <p:cNvSpPr>
              <a:spLocks/>
            </p:cNvSpPr>
            <p:nvPr/>
          </p:nvSpPr>
          <p:spPr bwMode="auto">
            <a:xfrm>
              <a:off x="5062" y="1062"/>
              <a:ext cx="442" cy="47"/>
            </a:xfrm>
            <a:custGeom>
              <a:avLst/>
              <a:gdLst>
                <a:gd name="T0" fmla="*/ 40 w 964"/>
                <a:gd name="T1" fmla="*/ 5 h 101"/>
                <a:gd name="T2" fmla="*/ 41 w 964"/>
                <a:gd name="T3" fmla="*/ 5 h 101"/>
                <a:gd name="T4" fmla="*/ 41 w 964"/>
                <a:gd name="T5" fmla="*/ 5 h 101"/>
                <a:gd name="T6" fmla="*/ 42 w 964"/>
                <a:gd name="T7" fmla="*/ 4 h 101"/>
                <a:gd name="T8" fmla="*/ 42 w 964"/>
                <a:gd name="T9" fmla="*/ 4 h 101"/>
                <a:gd name="T10" fmla="*/ 42 w 964"/>
                <a:gd name="T11" fmla="*/ 4 h 101"/>
                <a:gd name="T12" fmla="*/ 43 w 964"/>
                <a:gd name="T13" fmla="*/ 3 h 101"/>
                <a:gd name="T14" fmla="*/ 43 w 964"/>
                <a:gd name="T15" fmla="*/ 3 h 101"/>
                <a:gd name="T16" fmla="*/ 43 w 964"/>
                <a:gd name="T17" fmla="*/ 2 h 101"/>
                <a:gd name="T18" fmla="*/ 43 w 964"/>
                <a:gd name="T19" fmla="*/ 2 h 101"/>
                <a:gd name="T20" fmla="*/ 43 w 964"/>
                <a:gd name="T21" fmla="*/ 2 h 101"/>
                <a:gd name="T22" fmla="*/ 43 w 964"/>
                <a:gd name="T23" fmla="*/ 1 h 101"/>
                <a:gd name="T24" fmla="*/ 42 w 964"/>
                <a:gd name="T25" fmla="*/ 1 h 101"/>
                <a:gd name="T26" fmla="*/ 42 w 964"/>
                <a:gd name="T27" fmla="*/ 0 h 101"/>
                <a:gd name="T28" fmla="*/ 42 w 964"/>
                <a:gd name="T29" fmla="*/ 0 h 101"/>
                <a:gd name="T30" fmla="*/ 41 w 964"/>
                <a:gd name="T31" fmla="*/ 0 h 101"/>
                <a:gd name="T32" fmla="*/ 41 w 964"/>
                <a:gd name="T33" fmla="*/ 0 h 101"/>
                <a:gd name="T34" fmla="*/ 40 w 964"/>
                <a:gd name="T35" fmla="*/ 0 h 101"/>
                <a:gd name="T36" fmla="*/ 2 w 964"/>
                <a:gd name="T37" fmla="*/ 0 h 101"/>
                <a:gd name="T38" fmla="*/ 2 w 964"/>
                <a:gd name="T39" fmla="*/ 0 h 101"/>
                <a:gd name="T40" fmla="*/ 1 w 964"/>
                <a:gd name="T41" fmla="*/ 0 h 101"/>
                <a:gd name="T42" fmla="*/ 1 w 964"/>
                <a:gd name="T43" fmla="*/ 0 h 101"/>
                <a:gd name="T44" fmla="*/ 0 w 964"/>
                <a:gd name="T45" fmla="*/ 0 h 101"/>
                <a:gd name="T46" fmla="*/ 0 w 964"/>
                <a:gd name="T47" fmla="*/ 1 h 101"/>
                <a:gd name="T48" fmla="*/ 0 w 964"/>
                <a:gd name="T49" fmla="*/ 1 h 101"/>
                <a:gd name="T50" fmla="*/ 0 w 964"/>
                <a:gd name="T51" fmla="*/ 2 h 101"/>
                <a:gd name="T52" fmla="*/ 0 w 964"/>
                <a:gd name="T53" fmla="*/ 2 h 101"/>
                <a:gd name="T54" fmla="*/ 0 w 964"/>
                <a:gd name="T55" fmla="*/ 2 h 101"/>
                <a:gd name="T56" fmla="*/ 0 w 964"/>
                <a:gd name="T57" fmla="*/ 3 h 101"/>
                <a:gd name="T58" fmla="*/ 0 w 964"/>
                <a:gd name="T59" fmla="*/ 3 h 101"/>
                <a:gd name="T60" fmla="*/ 0 w 964"/>
                <a:gd name="T61" fmla="*/ 4 h 101"/>
                <a:gd name="T62" fmla="*/ 0 w 964"/>
                <a:gd name="T63" fmla="*/ 4 h 101"/>
                <a:gd name="T64" fmla="*/ 1 w 964"/>
                <a:gd name="T65" fmla="*/ 4 h 101"/>
                <a:gd name="T66" fmla="*/ 1 w 964"/>
                <a:gd name="T67" fmla="*/ 5 h 101"/>
                <a:gd name="T68" fmla="*/ 2 w 964"/>
                <a:gd name="T69" fmla="*/ 5 h 101"/>
                <a:gd name="T70" fmla="*/ 2 w 964"/>
                <a:gd name="T71" fmla="*/ 5 h 101"/>
                <a:gd name="T72" fmla="*/ 40 w 964"/>
                <a:gd name="T73" fmla="*/ 5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76" name="Freeform 10"/>
            <p:cNvSpPr>
              <a:spLocks/>
            </p:cNvSpPr>
            <p:nvPr/>
          </p:nvSpPr>
          <p:spPr bwMode="auto">
            <a:xfrm>
              <a:off x="4999" y="766"/>
              <a:ext cx="64" cy="48"/>
            </a:xfrm>
            <a:custGeom>
              <a:avLst/>
              <a:gdLst>
                <a:gd name="T0" fmla="*/ 6 w 140"/>
                <a:gd name="T1" fmla="*/ 0 h 106"/>
                <a:gd name="T2" fmla="*/ 0 w 140"/>
                <a:gd name="T3" fmla="*/ 1 h 106"/>
                <a:gd name="T4" fmla="*/ 5 w 140"/>
                <a:gd name="T5" fmla="*/ 5 h 106"/>
                <a:gd name="T6" fmla="*/ 5 w 140"/>
                <a:gd name="T7" fmla="*/ 3 h 106"/>
                <a:gd name="T8" fmla="*/ 5 w 140"/>
                <a:gd name="T9" fmla="*/ 2 h 106"/>
                <a:gd name="T10" fmla="*/ 6 w 140"/>
                <a:gd name="T11" fmla="*/ 1 h 106"/>
                <a:gd name="T12" fmla="*/ 6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77" name="Freeform 11"/>
            <p:cNvSpPr>
              <a:spLocks/>
            </p:cNvSpPr>
            <p:nvPr/>
          </p:nvSpPr>
          <p:spPr bwMode="auto">
            <a:xfrm>
              <a:off x="5070" y="611"/>
              <a:ext cx="69" cy="60"/>
            </a:xfrm>
            <a:custGeom>
              <a:avLst/>
              <a:gdLst>
                <a:gd name="T0" fmla="*/ 7 w 149"/>
                <a:gd name="T1" fmla="*/ 2 h 130"/>
                <a:gd name="T2" fmla="*/ 0 w 149"/>
                <a:gd name="T3" fmla="*/ 0 h 130"/>
                <a:gd name="T4" fmla="*/ 4 w 149"/>
                <a:gd name="T5" fmla="*/ 6 h 130"/>
                <a:gd name="T6" fmla="*/ 4 w 149"/>
                <a:gd name="T7" fmla="*/ 6 h 130"/>
                <a:gd name="T8" fmla="*/ 4 w 149"/>
                <a:gd name="T9" fmla="*/ 5 h 130"/>
                <a:gd name="T10" fmla="*/ 5 w 149"/>
                <a:gd name="T11" fmla="*/ 4 h 130"/>
                <a:gd name="T12" fmla="*/ 5 w 149"/>
                <a:gd name="T13" fmla="*/ 4 h 130"/>
                <a:gd name="T14" fmla="*/ 6 w 149"/>
                <a:gd name="T15" fmla="*/ 3 h 130"/>
                <a:gd name="T16" fmla="*/ 6 w 149"/>
                <a:gd name="T17" fmla="*/ 3 h 130"/>
                <a:gd name="T18" fmla="*/ 6 w 149"/>
                <a:gd name="T19" fmla="*/ 2 h 130"/>
                <a:gd name="T20" fmla="*/ 7 w 149"/>
                <a:gd name="T21" fmla="*/ 2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78" name="Freeform 12"/>
            <p:cNvSpPr>
              <a:spLocks/>
            </p:cNvSpPr>
            <p:nvPr/>
          </p:nvSpPr>
          <p:spPr bwMode="auto">
            <a:xfrm>
              <a:off x="5024" y="692"/>
              <a:ext cx="70" cy="48"/>
            </a:xfrm>
            <a:custGeom>
              <a:avLst/>
              <a:gdLst>
                <a:gd name="T0" fmla="*/ 7 w 153"/>
                <a:gd name="T1" fmla="*/ 0 h 104"/>
                <a:gd name="T2" fmla="*/ 0 w 153"/>
                <a:gd name="T3" fmla="*/ 0 h 104"/>
                <a:gd name="T4" fmla="*/ 5 w 153"/>
                <a:gd name="T5" fmla="*/ 5 h 104"/>
                <a:gd name="T6" fmla="*/ 5 w 153"/>
                <a:gd name="T7" fmla="*/ 4 h 104"/>
                <a:gd name="T8" fmla="*/ 5 w 153"/>
                <a:gd name="T9" fmla="*/ 2 h 104"/>
                <a:gd name="T10" fmla="*/ 6 w 153"/>
                <a:gd name="T11" fmla="*/ 1 h 104"/>
                <a:gd name="T12" fmla="*/ 7 w 153"/>
                <a:gd name="T13" fmla="*/ 0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8435" name="Group 13"/>
          <p:cNvGrpSpPr>
            <a:grpSpLocks/>
          </p:cNvGrpSpPr>
          <p:nvPr/>
        </p:nvGrpSpPr>
        <p:grpSpPr bwMode="auto">
          <a:xfrm>
            <a:off x="8154988" y="4083050"/>
            <a:ext cx="746125" cy="749300"/>
            <a:chOff x="4932" y="501"/>
            <a:chExt cx="708" cy="712"/>
          </a:xfrm>
        </p:grpSpPr>
        <p:sp>
          <p:nvSpPr>
            <p:cNvPr id="18659" name="Freeform 14"/>
            <p:cNvSpPr>
              <a:spLocks/>
            </p:cNvSpPr>
            <p:nvPr/>
          </p:nvSpPr>
          <p:spPr bwMode="auto">
            <a:xfrm>
              <a:off x="4932" y="501"/>
              <a:ext cx="708" cy="703"/>
            </a:xfrm>
            <a:custGeom>
              <a:avLst/>
              <a:gdLst>
                <a:gd name="T0" fmla="*/ 61 w 1542"/>
                <a:gd name="T1" fmla="*/ 68 h 1531"/>
                <a:gd name="T2" fmla="*/ 62 w 1542"/>
                <a:gd name="T3" fmla="*/ 68 h 1531"/>
                <a:gd name="T4" fmla="*/ 64 w 1542"/>
                <a:gd name="T5" fmla="*/ 67 h 1531"/>
                <a:gd name="T6" fmla="*/ 65 w 1542"/>
                <a:gd name="T7" fmla="*/ 67 h 1531"/>
                <a:gd name="T8" fmla="*/ 67 w 1542"/>
                <a:gd name="T9" fmla="*/ 66 h 1531"/>
                <a:gd name="T10" fmla="*/ 67 w 1542"/>
                <a:gd name="T11" fmla="*/ 65 h 1531"/>
                <a:gd name="T12" fmla="*/ 68 w 1542"/>
                <a:gd name="T13" fmla="*/ 63 h 1531"/>
                <a:gd name="T14" fmla="*/ 68 w 1542"/>
                <a:gd name="T15" fmla="*/ 62 h 1531"/>
                <a:gd name="T16" fmla="*/ 68 w 1542"/>
                <a:gd name="T17" fmla="*/ 60 h 1531"/>
                <a:gd name="T18" fmla="*/ 68 w 1542"/>
                <a:gd name="T19" fmla="*/ 8 h 1531"/>
                <a:gd name="T20" fmla="*/ 68 w 1542"/>
                <a:gd name="T21" fmla="*/ 6 h 1531"/>
                <a:gd name="T22" fmla="*/ 68 w 1542"/>
                <a:gd name="T23" fmla="*/ 5 h 1531"/>
                <a:gd name="T24" fmla="*/ 67 w 1542"/>
                <a:gd name="T25" fmla="*/ 4 h 1531"/>
                <a:gd name="T26" fmla="*/ 67 w 1542"/>
                <a:gd name="T27" fmla="*/ 2 h 1531"/>
                <a:gd name="T28" fmla="*/ 65 w 1542"/>
                <a:gd name="T29" fmla="*/ 1 h 1531"/>
                <a:gd name="T30" fmla="*/ 64 w 1542"/>
                <a:gd name="T31" fmla="*/ 0 h 1531"/>
                <a:gd name="T32" fmla="*/ 62 w 1542"/>
                <a:gd name="T33" fmla="*/ 0 h 1531"/>
                <a:gd name="T34" fmla="*/ 61 w 1542"/>
                <a:gd name="T35" fmla="*/ 0 h 1531"/>
                <a:gd name="T36" fmla="*/ 8 w 1542"/>
                <a:gd name="T37" fmla="*/ 0 h 1531"/>
                <a:gd name="T38" fmla="*/ 6 w 1542"/>
                <a:gd name="T39" fmla="*/ 0 h 1531"/>
                <a:gd name="T40" fmla="*/ 5 w 1542"/>
                <a:gd name="T41" fmla="*/ 0 h 1531"/>
                <a:gd name="T42" fmla="*/ 3 w 1542"/>
                <a:gd name="T43" fmla="*/ 1 h 1531"/>
                <a:gd name="T44" fmla="*/ 2 w 1542"/>
                <a:gd name="T45" fmla="*/ 2 h 1531"/>
                <a:gd name="T46" fmla="*/ 1 w 1542"/>
                <a:gd name="T47" fmla="*/ 4 h 1531"/>
                <a:gd name="T48" fmla="*/ 0 w 1542"/>
                <a:gd name="T49" fmla="*/ 5 h 1531"/>
                <a:gd name="T50" fmla="*/ 0 w 1542"/>
                <a:gd name="T51" fmla="*/ 6 h 1531"/>
                <a:gd name="T52" fmla="*/ 0 w 1542"/>
                <a:gd name="T53" fmla="*/ 8 h 1531"/>
                <a:gd name="T54" fmla="*/ 0 w 1542"/>
                <a:gd name="T55" fmla="*/ 60 h 1531"/>
                <a:gd name="T56" fmla="*/ 0 w 1542"/>
                <a:gd name="T57" fmla="*/ 62 h 1531"/>
                <a:gd name="T58" fmla="*/ 0 w 1542"/>
                <a:gd name="T59" fmla="*/ 63 h 1531"/>
                <a:gd name="T60" fmla="*/ 1 w 1542"/>
                <a:gd name="T61" fmla="*/ 65 h 1531"/>
                <a:gd name="T62" fmla="*/ 2 w 1542"/>
                <a:gd name="T63" fmla="*/ 66 h 1531"/>
                <a:gd name="T64" fmla="*/ 3 w 1542"/>
                <a:gd name="T65" fmla="*/ 67 h 1531"/>
                <a:gd name="T66" fmla="*/ 5 w 1542"/>
                <a:gd name="T67" fmla="*/ 67 h 1531"/>
                <a:gd name="T68" fmla="*/ 6 w 1542"/>
                <a:gd name="T69" fmla="*/ 68 h 1531"/>
                <a:gd name="T70" fmla="*/ 8 w 1542"/>
                <a:gd name="T71" fmla="*/ 68 h 1531"/>
                <a:gd name="T72" fmla="*/ 61 w 1542"/>
                <a:gd name="T73" fmla="*/ 68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18660" name="Freeform 15"/>
            <p:cNvSpPr>
              <a:spLocks/>
            </p:cNvSpPr>
            <p:nvPr/>
          </p:nvSpPr>
          <p:spPr bwMode="auto">
            <a:xfrm>
              <a:off x="5225" y="594"/>
              <a:ext cx="249" cy="123"/>
            </a:xfrm>
            <a:custGeom>
              <a:avLst/>
              <a:gdLst>
                <a:gd name="T0" fmla="*/ 21 w 542"/>
                <a:gd name="T1" fmla="*/ 12 h 269"/>
                <a:gd name="T2" fmla="*/ 21 w 542"/>
                <a:gd name="T3" fmla="*/ 12 h 269"/>
                <a:gd name="T4" fmla="*/ 22 w 542"/>
                <a:gd name="T5" fmla="*/ 12 h 269"/>
                <a:gd name="T6" fmla="*/ 23 w 542"/>
                <a:gd name="T7" fmla="*/ 12 h 269"/>
                <a:gd name="T8" fmla="*/ 23 w 542"/>
                <a:gd name="T9" fmla="*/ 11 h 269"/>
                <a:gd name="T10" fmla="*/ 23 w 542"/>
                <a:gd name="T11" fmla="*/ 11 h 269"/>
                <a:gd name="T12" fmla="*/ 23 w 542"/>
                <a:gd name="T13" fmla="*/ 11 h 269"/>
                <a:gd name="T14" fmla="*/ 24 w 542"/>
                <a:gd name="T15" fmla="*/ 11 h 269"/>
                <a:gd name="T16" fmla="*/ 24 w 542"/>
                <a:gd name="T17" fmla="*/ 10 h 269"/>
                <a:gd name="T18" fmla="*/ 24 w 542"/>
                <a:gd name="T19" fmla="*/ 10 h 269"/>
                <a:gd name="T20" fmla="*/ 24 w 542"/>
                <a:gd name="T21" fmla="*/ 9 h 269"/>
                <a:gd name="T22" fmla="*/ 24 w 542"/>
                <a:gd name="T23" fmla="*/ 8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0 h 269"/>
                <a:gd name="T42" fmla="*/ 0 w 542"/>
                <a:gd name="T43" fmla="*/ 1 h 269"/>
                <a:gd name="T44" fmla="*/ 0 w 542"/>
                <a:gd name="T45" fmla="*/ 1 h 269"/>
                <a:gd name="T46" fmla="*/ 0 w 542"/>
                <a:gd name="T47" fmla="*/ 1 h 269"/>
                <a:gd name="T48" fmla="*/ 0 w 542"/>
                <a:gd name="T49" fmla="*/ 2 h 269"/>
                <a:gd name="T50" fmla="*/ 0 w 542"/>
                <a:gd name="T51" fmla="*/ 3 h 269"/>
                <a:gd name="T52" fmla="*/ 1 w 542"/>
                <a:gd name="T53" fmla="*/ 4 h 269"/>
                <a:gd name="T54" fmla="*/ 2 w 542"/>
                <a:gd name="T55" fmla="*/ 5 h 269"/>
                <a:gd name="T56" fmla="*/ 21 w 542"/>
                <a:gd name="T57" fmla="*/ 1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61" name="Freeform 16"/>
            <p:cNvSpPr>
              <a:spLocks/>
            </p:cNvSpPr>
            <p:nvPr/>
          </p:nvSpPr>
          <p:spPr bwMode="auto">
            <a:xfrm>
              <a:off x="5095" y="902"/>
              <a:ext cx="249" cy="125"/>
            </a:xfrm>
            <a:custGeom>
              <a:avLst/>
              <a:gdLst>
                <a:gd name="T0" fmla="*/ 21 w 542"/>
                <a:gd name="T1" fmla="*/ 13 h 269"/>
                <a:gd name="T2" fmla="*/ 22 w 542"/>
                <a:gd name="T3" fmla="*/ 13 h 269"/>
                <a:gd name="T4" fmla="*/ 22 w 542"/>
                <a:gd name="T5" fmla="*/ 13 h 269"/>
                <a:gd name="T6" fmla="*/ 23 w 542"/>
                <a:gd name="T7" fmla="*/ 13 h 269"/>
                <a:gd name="T8" fmla="*/ 23 w 542"/>
                <a:gd name="T9" fmla="*/ 12 h 269"/>
                <a:gd name="T10" fmla="*/ 23 w 542"/>
                <a:gd name="T11" fmla="*/ 12 h 269"/>
                <a:gd name="T12" fmla="*/ 23 w 542"/>
                <a:gd name="T13" fmla="*/ 12 h 269"/>
                <a:gd name="T14" fmla="*/ 24 w 542"/>
                <a:gd name="T15" fmla="*/ 12 h 269"/>
                <a:gd name="T16" fmla="*/ 24 w 542"/>
                <a:gd name="T17" fmla="*/ 11 h 269"/>
                <a:gd name="T18" fmla="*/ 24 w 542"/>
                <a:gd name="T19" fmla="*/ 11 h 269"/>
                <a:gd name="T20" fmla="*/ 24 w 542"/>
                <a:gd name="T21" fmla="*/ 10 h 269"/>
                <a:gd name="T22" fmla="*/ 24 w 542"/>
                <a:gd name="T23" fmla="*/ 9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1 h 269"/>
                <a:gd name="T42" fmla="*/ 0 w 542"/>
                <a:gd name="T43" fmla="*/ 1 h 269"/>
                <a:gd name="T44" fmla="*/ 0 w 542"/>
                <a:gd name="T45" fmla="*/ 2 h 269"/>
                <a:gd name="T46" fmla="*/ 0 w 542"/>
                <a:gd name="T47" fmla="*/ 2 h 269"/>
                <a:gd name="T48" fmla="*/ 0 w 542"/>
                <a:gd name="T49" fmla="*/ 3 h 269"/>
                <a:gd name="T50" fmla="*/ 0 w 542"/>
                <a:gd name="T51" fmla="*/ 4 h 269"/>
                <a:gd name="T52" fmla="*/ 1 w 542"/>
                <a:gd name="T53" fmla="*/ 4 h 269"/>
                <a:gd name="T54" fmla="*/ 2 w 542"/>
                <a:gd name="T55" fmla="*/ 5 h 269"/>
                <a:gd name="T56" fmla="*/ 21 w 542"/>
                <a:gd name="T57" fmla="*/ 1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62" name="Freeform 17"/>
            <p:cNvSpPr>
              <a:spLocks/>
            </p:cNvSpPr>
            <p:nvPr/>
          </p:nvSpPr>
          <p:spPr bwMode="auto">
            <a:xfrm>
              <a:off x="5135" y="660"/>
              <a:ext cx="298" cy="299"/>
            </a:xfrm>
            <a:custGeom>
              <a:avLst/>
              <a:gdLst>
                <a:gd name="T0" fmla="*/ 20 w 650"/>
                <a:gd name="T1" fmla="*/ 29 h 650"/>
                <a:gd name="T2" fmla="*/ 21 w 650"/>
                <a:gd name="T3" fmla="*/ 29 h 650"/>
                <a:gd name="T4" fmla="*/ 21 w 650"/>
                <a:gd name="T5" fmla="*/ 29 h 650"/>
                <a:gd name="T6" fmla="*/ 21 w 650"/>
                <a:gd name="T7" fmla="*/ 29 h 650"/>
                <a:gd name="T8" fmla="*/ 21 w 650"/>
                <a:gd name="T9" fmla="*/ 29 h 650"/>
                <a:gd name="T10" fmla="*/ 29 w 650"/>
                <a:gd name="T11" fmla="*/ 8 h 650"/>
                <a:gd name="T12" fmla="*/ 29 w 650"/>
                <a:gd name="T13" fmla="*/ 8 h 650"/>
                <a:gd name="T14" fmla="*/ 28 w 650"/>
                <a:gd name="T15" fmla="*/ 8 h 650"/>
                <a:gd name="T16" fmla="*/ 28 w 650"/>
                <a:gd name="T17" fmla="*/ 8 h 650"/>
                <a:gd name="T18" fmla="*/ 28 w 650"/>
                <a:gd name="T19" fmla="*/ 7 h 650"/>
                <a:gd name="T20" fmla="*/ 8 w 650"/>
                <a:gd name="T21" fmla="*/ 0 h 650"/>
                <a:gd name="T22" fmla="*/ 8 w 650"/>
                <a:gd name="T23" fmla="*/ 0 h 650"/>
                <a:gd name="T24" fmla="*/ 8 w 650"/>
                <a:gd name="T25" fmla="*/ 0 h 650"/>
                <a:gd name="T26" fmla="*/ 8 w 650"/>
                <a:gd name="T27" fmla="*/ 0 h 650"/>
                <a:gd name="T28" fmla="*/ 7 w 650"/>
                <a:gd name="T29" fmla="*/ 0 h 650"/>
                <a:gd name="T30" fmla="*/ 0 w 650"/>
                <a:gd name="T31" fmla="*/ 21 h 650"/>
                <a:gd name="T32" fmla="*/ 0 w 650"/>
                <a:gd name="T33" fmla="*/ 21 h 650"/>
                <a:gd name="T34" fmla="*/ 0 w 650"/>
                <a:gd name="T35" fmla="*/ 21 h 650"/>
                <a:gd name="T36" fmla="*/ 0 w 650"/>
                <a:gd name="T37" fmla="*/ 22 h 650"/>
                <a:gd name="T38" fmla="*/ 0 w 650"/>
                <a:gd name="T39" fmla="*/ 22 h 650"/>
                <a:gd name="T40" fmla="*/ 20 w 650"/>
                <a:gd name="T41" fmla="*/ 29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63" name="Freeform 18"/>
            <p:cNvSpPr>
              <a:spLocks/>
            </p:cNvSpPr>
            <p:nvPr/>
          </p:nvSpPr>
          <p:spPr bwMode="auto">
            <a:xfrm>
              <a:off x="5008" y="1134"/>
              <a:ext cx="554" cy="79"/>
            </a:xfrm>
            <a:custGeom>
              <a:avLst/>
              <a:gdLst>
                <a:gd name="T0" fmla="*/ 50 w 1206"/>
                <a:gd name="T1" fmla="*/ 8 h 172"/>
                <a:gd name="T2" fmla="*/ 51 w 1206"/>
                <a:gd name="T3" fmla="*/ 8 h 172"/>
                <a:gd name="T4" fmla="*/ 51 w 1206"/>
                <a:gd name="T5" fmla="*/ 7 h 172"/>
                <a:gd name="T6" fmla="*/ 52 w 1206"/>
                <a:gd name="T7" fmla="*/ 7 h 172"/>
                <a:gd name="T8" fmla="*/ 52 w 1206"/>
                <a:gd name="T9" fmla="*/ 6 h 172"/>
                <a:gd name="T10" fmla="*/ 53 w 1206"/>
                <a:gd name="T11" fmla="*/ 6 h 172"/>
                <a:gd name="T12" fmla="*/ 53 w 1206"/>
                <a:gd name="T13" fmla="*/ 5 h 172"/>
                <a:gd name="T14" fmla="*/ 54 w 1206"/>
                <a:gd name="T15" fmla="*/ 5 h 172"/>
                <a:gd name="T16" fmla="*/ 54 w 1206"/>
                <a:gd name="T17" fmla="*/ 4 h 172"/>
                <a:gd name="T18" fmla="*/ 54 w 1206"/>
                <a:gd name="T19" fmla="*/ 4 h 172"/>
                <a:gd name="T20" fmla="*/ 54 w 1206"/>
                <a:gd name="T21" fmla="*/ 3 h 172"/>
                <a:gd name="T22" fmla="*/ 53 w 1206"/>
                <a:gd name="T23" fmla="*/ 2 h 172"/>
                <a:gd name="T24" fmla="*/ 53 w 1206"/>
                <a:gd name="T25" fmla="*/ 2 h 172"/>
                <a:gd name="T26" fmla="*/ 52 w 1206"/>
                <a:gd name="T27" fmla="*/ 1 h 172"/>
                <a:gd name="T28" fmla="*/ 52 w 1206"/>
                <a:gd name="T29" fmla="*/ 0 h 172"/>
                <a:gd name="T30" fmla="*/ 51 w 1206"/>
                <a:gd name="T31" fmla="*/ 0 h 172"/>
                <a:gd name="T32" fmla="*/ 51 w 1206"/>
                <a:gd name="T33" fmla="*/ 0 h 172"/>
                <a:gd name="T34" fmla="*/ 50 w 1206"/>
                <a:gd name="T35" fmla="*/ 0 h 172"/>
                <a:gd name="T36" fmla="*/ 4 w 1206"/>
                <a:gd name="T37" fmla="*/ 0 h 172"/>
                <a:gd name="T38" fmla="*/ 3 w 1206"/>
                <a:gd name="T39" fmla="*/ 0 h 172"/>
                <a:gd name="T40" fmla="*/ 2 w 1206"/>
                <a:gd name="T41" fmla="*/ 0 h 172"/>
                <a:gd name="T42" fmla="*/ 2 w 1206"/>
                <a:gd name="T43" fmla="*/ 0 h 172"/>
                <a:gd name="T44" fmla="*/ 1 w 1206"/>
                <a:gd name="T45" fmla="*/ 1 h 172"/>
                <a:gd name="T46" fmla="*/ 0 w 1206"/>
                <a:gd name="T47" fmla="*/ 2 h 172"/>
                <a:gd name="T48" fmla="*/ 0 w 1206"/>
                <a:gd name="T49" fmla="*/ 2 h 172"/>
                <a:gd name="T50" fmla="*/ 0 w 1206"/>
                <a:gd name="T51" fmla="*/ 3 h 172"/>
                <a:gd name="T52" fmla="*/ 0 w 1206"/>
                <a:gd name="T53" fmla="*/ 4 h 172"/>
                <a:gd name="T54" fmla="*/ 0 w 1206"/>
                <a:gd name="T55" fmla="*/ 4 h 172"/>
                <a:gd name="T56" fmla="*/ 0 w 1206"/>
                <a:gd name="T57" fmla="*/ 5 h 172"/>
                <a:gd name="T58" fmla="*/ 0 w 1206"/>
                <a:gd name="T59" fmla="*/ 5 h 172"/>
                <a:gd name="T60" fmla="*/ 0 w 1206"/>
                <a:gd name="T61" fmla="*/ 6 h 172"/>
                <a:gd name="T62" fmla="*/ 1 w 1206"/>
                <a:gd name="T63" fmla="*/ 6 h 172"/>
                <a:gd name="T64" fmla="*/ 2 w 1206"/>
                <a:gd name="T65" fmla="*/ 7 h 172"/>
                <a:gd name="T66" fmla="*/ 2 w 1206"/>
                <a:gd name="T67" fmla="*/ 7 h 172"/>
                <a:gd name="T68" fmla="*/ 3 w 1206"/>
                <a:gd name="T69" fmla="*/ 8 h 172"/>
                <a:gd name="T70" fmla="*/ 4 w 1206"/>
                <a:gd name="T71" fmla="*/ 8 h 172"/>
                <a:gd name="T72" fmla="*/ 50 w 1206"/>
                <a:gd name="T73" fmla="*/ 8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64" name="Freeform 19"/>
            <p:cNvSpPr>
              <a:spLocks/>
            </p:cNvSpPr>
            <p:nvPr/>
          </p:nvSpPr>
          <p:spPr bwMode="auto">
            <a:xfrm>
              <a:off x="5400" y="818"/>
              <a:ext cx="240" cy="149"/>
            </a:xfrm>
            <a:custGeom>
              <a:avLst/>
              <a:gdLst>
                <a:gd name="T0" fmla="*/ 23 w 522"/>
                <a:gd name="T1" fmla="*/ 8 h 324"/>
                <a:gd name="T2" fmla="*/ 2 w 522"/>
                <a:gd name="T3" fmla="*/ 0 h 324"/>
                <a:gd name="T4" fmla="*/ 0 w 522"/>
                <a:gd name="T5" fmla="*/ 6 h 324"/>
                <a:gd name="T6" fmla="*/ 23 w 522"/>
                <a:gd name="T7" fmla="*/ 15 h 324"/>
                <a:gd name="T8" fmla="*/ 23 w 522"/>
                <a:gd name="T9" fmla="*/ 8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65" name="Freeform 20"/>
            <p:cNvSpPr>
              <a:spLocks/>
            </p:cNvSpPr>
            <p:nvPr/>
          </p:nvSpPr>
          <p:spPr bwMode="auto">
            <a:xfrm>
              <a:off x="5062" y="1062"/>
              <a:ext cx="442" cy="47"/>
            </a:xfrm>
            <a:custGeom>
              <a:avLst/>
              <a:gdLst>
                <a:gd name="T0" fmla="*/ 40 w 964"/>
                <a:gd name="T1" fmla="*/ 5 h 101"/>
                <a:gd name="T2" fmla="*/ 41 w 964"/>
                <a:gd name="T3" fmla="*/ 5 h 101"/>
                <a:gd name="T4" fmla="*/ 41 w 964"/>
                <a:gd name="T5" fmla="*/ 5 h 101"/>
                <a:gd name="T6" fmla="*/ 42 w 964"/>
                <a:gd name="T7" fmla="*/ 4 h 101"/>
                <a:gd name="T8" fmla="*/ 42 w 964"/>
                <a:gd name="T9" fmla="*/ 4 h 101"/>
                <a:gd name="T10" fmla="*/ 42 w 964"/>
                <a:gd name="T11" fmla="*/ 4 h 101"/>
                <a:gd name="T12" fmla="*/ 43 w 964"/>
                <a:gd name="T13" fmla="*/ 3 h 101"/>
                <a:gd name="T14" fmla="*/ 43 w 964"/>
                <a:gd name="T15" fmla="*/ 3 h 101"/>
                <a:gd name="T16" fmla="*/ 43 w 964"/>
                <a:gd name="T17" fmla="*/ 2 h 101"/>
                <a:gd name="T18" fmla="*/ 43 w 964"/>
                <a:gd name="T19" fmla="*/ 2 h 101"/>
                <a:gd name="T20" fmla="*/ 43 w 964"/>
                <a:gd name="T21" fmla="*/ 2 h 101"/>
                <a:gd name="T22" fmla="*/ 43 w 964"/>
                <a:gd name="T23" fmla="*/ 1 h 101"/>
                <a:gd name="T24" fmla="*/ 42 w 964"/>
                <a:gd name="T25" fmla="*/ 1 h 101"/>
                <a:gd name="T26" fmla="*/ 42 w 964"/>
                <a:gd name="T27" fmla="*/ 0 h 101"/>
                <a:gd name="T28" fmla="*/ 42 w 964"/>
                <a:gd name="T29" fmla="*/ 0 h 101"/>
                <a:gd name="T30" fmla="*/ 41 w 964"/>
                <a:gd name="T31" fmla="*/ 0 h 101"/>
                <a:gd name="T32" fmla="*/ 41 w 964"/>
                <a:gd name="T33" fmla="*/ 0 h 101"/>
                <a:gd name="T34" fmla="*/ 40 w 964"/>
                <a:gd name="T35" fmla="*/ 0 h 101"/>
                <a:gd name="T36" fmla="*/ 2 w 964"/>
                <a:gd name="T37" fmla="*/ 0 h 101"/>
                <a:gd name="T38" fmla="*/ 2 w 964"/>
                <a:gd name="T39" fmla="*/ 0 h 101"/>
                <a:gd name="T40" fmla="*/ 1 w 964"/>
                <a:gd name="T41" fmla="*/ 0 h 101"/>
                <a:gd name="T42" fmla="*/ 1 w 964"/>
                <a:gd name="T43" fmla="*/ 0 h 101"/>
                <a:gd name="T44" fmla="*/ 0 w 964"/>
                <a:gd name="T45" fmla="*/ 0 h 101"/>
                <a:gd name="T46" fmla="*/ 0 w 964"/>
                <a:gd name="T47" fmla="*/ 1 h 101"/>
                <a:gd name="T48" fmla="*/ 0 w 964"/>
                <a:gd name="T49" fmla="*/ 1 h 101"/>
                <a:gd name="T50" fmla="*/ 0 w 964"/>
                <a:gd name="T51" fmla="*/ 2 h 101"/>
                <a:gd name="T52" fmla="*/ 0 w 964"/>
                <a:gd name="T53" fmla="*/ 2 h 101"/>
                <a:gd name="T54" fmla="*/ 0 w 964"/>
                <a:gd name="T55" fmla="*/ 2 h 101"/>
                <a:gd name="T56" fmla="*/ 0 w 964"/>
                <a:gd name="T57" fmla="*/ 3 h 101"/>
                <a:gd name="T58" fmla="*/ 0 w 964"/>
                <a:gd name="T59" fmla="*/ 3 h 101"/>
                <a:gd name="T60" fmla="*/ 0 w 964"/>
                <a:gd name="T61" fmla="*/ 4 h 101"/>
                <a:gd name="T62" fmla="*/ 0 w 964"/>
                <a:gd name="T63" fmla="*/ 4 h 101"/>
                <a:gd name="T64" fmla="*/ 1 w 964"/>
                <a:gd name="T65" fmla="*/ 4 h 101"/>
                <a:gd name="T66" fmla="*/ 1 w 964"/>
                <a:gd name="T67" fmla="*/ 5 h 101"/>
                <a:gd name="T68" fmla="*/ 2 w 964"/>
                <a:gd name="T69" fmla="*/ 5 h 101"/>
                <a:gd name="T70" fmla="*/ 2 w 964"/>
                <a:gd name="T71" fmla="*/ 5 h 101"/>
                <a:gd name="T72" fmla="*/ 40 w 964"/>
                <a:gd name="T73" fmla="*/ 5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66" name="Freeform 21"/>
            <p:cNvSpPr>
              <a:spLocks/>
            </p:cNvSpPr>
            <p:nvPr/>
          </p:nvSpPr>
          <p:spPr bwMode="auto">
            <a:xfrm>
              <a:off x="4999" y="766"/>
              <a:ext cx="64" cy="48"/>
            </a:xfrm>
            <a:custGeom>
              <a:avLst/>
              <a:gdLst>
                <a:gd name="T0" fmla="*/ 6 w 140"/>
                <a:gd name="T1" fmla="*/ 0 h 106"/>
                <a:gd name="T2" fmla="*/ 0 w 140"/>
                <a:gd name="T3" fmla="*/ 1 h 106"/>
                <a:gd name="T4" fmla="*/ 5 w 140"/>
                <a:gd name="T5" fmla="*/ 5 h 106"/>
                <a:gd name="T6" fmla="*/ 5 w 140"/>
                <a:gd name="T7" fmla="*/ 3 h 106"/>
                <a:gd name="T8" fmla="*/ 5 w 140"/>
                <a:gd name="T9" fmla="*/ 2 h 106"/>
                <a:gd name="T10" fmla="*/ 6 w 140"/>
                <a:gd name="T11" fmla="*/ 1 h 106"/>
                <a:gd name="T12" fmla="*/ 6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67" name="Freeform 22"/>
            <p:cNvSpPr>
              <a:spLocks/>
            </p:cNvSpPr>
            <p:nvPr/>
          </p:nvSpPr>
          <p:spPr bwMode="auto">
            <a:xfrm>
              <a:off x="5070" y="611"/>
              <a:ext cx="69" cy="60"/>
            </a:xfrm>
            <a:custGeom>
              <a:avLst/>
              <a:gdLst>
                <a:gd name="T0" fmla="*/ 7 w 149"/>
                <a:gd name="T1" fmla="*/ 2 h 130"/>
                <a:gd name="T2" fmla="*/ 0 w 149"/>
                <a:gd name="T3" fmla="*/ 0 h 130"/>
                <a:gd name="T4" fmla="*/ 4 w 149"/>
                <a:gd name="T5" fmla="*/ 6 h 130"/>
                <a:gd name="T6" fmla="*/ 4 w 149"/>
                <a:gd name="T7" fmla="*/ 6 h 130"/>
                <a:gd name="T8" fmla="*/ 4 w 149"/>
                <a:gd name="T9" fmla="*/ 5 h 130"/>
                <a:gd name="T10" fmla="*/ 5 w 149"/>
                <a:gd name="T11" fmla="*/ 4 h 130"/>
                <a:gd name="T12" fmla="*/ 5 w 149"/>
                <a:gd name="T13" fmla="*/ 4 h 130"/>
                <a:gd name="T14" fmla="*/ 6 w 149"/>
                <a:gd name="T15" fmla="*/ 3 h 130"/>
                <a:gd name="T16" fmla="*/ 6 w 149"/>
                <a:gd name="T17" fmla="*/ 3 h 130"/>
                <a:gd name="T18" fmla="*/ 6 w 149"/>
                <a:gd name="T19" fmla="*/ 2 h 130"/>
                <a:gd name="T20" fmla="*/ 7 w 149"/>
                <a:gd name="T21" fmla="*/ 2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68" name="Freeform 23"/>
            <p:cNvSpPr>
              <a:spLocks/>
            </p:cNvSpPr>
            <p:nvPr/>
          </p:nvSpPr>
          <p:spPr bwMode="auto">
            <a:xfrm>
              <a:off x="5024" y="692"/>
              <a:ext cx="70" cy="48"/>
            </a:xfrm>
            <a:custGeom>
              <a:avLst/>
              <a:gdLst>
                <a:gd name="T0" fmla="*/ 7 w 153"/>
                <a:gd name="T1" fmla="*/ 0 h 104"/>
                <a:gd name="T2" fmla="*/ 0 w 153"/>
                <a:gd name="T3" fmla="*/ 0 h 104"/>
                <a:gd name="T4" fmla="*/ 5 w 153"/>
                <a:gd name="T5" fmla="*/ 5 h 104"/>
                <a:gd name="T6" fmla="*/ 5 w 153"/>
                <a:gd name="T7" fmla="*/ 4 h 104"/>
                <a:gd name="T8" fmla="*/ 5 w 153"/>
                <a:gd name="T9" fmla="*/ 2 h 104"/>
                <a:gd name="T10" fmla="*/ 6 w 153"/>
                <a:gd name="T11" fmla="*/ 1 h 104"/>
                <a:gd name="T12" fmla="*/ 7 w 153"/>
                <a:gd name="T13" fmla="*/ 0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8436" name="Line 24"/>
          <p:cNvSpPr>
            <a:spLocks noChangeShapeType="1"/>
          </p:cNvSpPr>
          <p:nvPr/>
        </p:nvSpPr>
        <p:spPr bwMode="auto">
          <a:xfrm flipV="1">
            <a:off x="4500563" y="1625600"/>
            <a:ext cx="0" cy="16859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37" name="Rectangle 25"/>
          <p:cNvSpPr>
            <a:spLocks noGrp="1" noChangeArrowheads="1"/>
          </p:cNvSpPr>
          <p:nvPr>
            <p:ph type="title"/>
          </p:nvPr>
        </p:nvSpPr>
        <p:spPr/>
        <p:txBody>
          <a:bodyPr/>
          <a:lstStyle/>
          <a:p>
            <a:r>
              <a:rPr lang="en-US" dirty="0" smtClean="0"/>
              <a:t>Matters</a:t>
            </a:r>
          </a:p>
        </p:txBody>
      </p:sp>
      <p:sp>
        <p:nvSpPr>
          <p:cNvPr id="18438" name="Rectangle 101"/>
          <p:cNvSpPr>
            <a:spLocks noGrp="1" noChangeArrowheads="1"/>
          </p:cNvSpPr>
          <p:nvPr>
            <p:ph idx="1"/>
          </p:nvPr>
        </p:nvSpPr>
        <p:spPr>
          <a:xfrm>
            <a:off x="5341938" y="1042988"/>
            <a:ext cx="3495675" cy="2147887"/>
          </a:xfrm>
        </p:spPr>
        <p:txBody>
          <a:bodyPr/>
          <a:lstStyle/>
          <a:p>
            <a:pPr>
              <a:buFont typeface="Arial" charset="0"/>
              <a:buChar char="•"/>
            </a:pPr>
            <a:r>
              <a:rPr lang="en-US" smtClean="0"/>
              <a:t>A </a:t>
            </a:r>
            <a:r>
              <a:rPr lang="en-US" b="1" smtClean="0"/>
              <a:t>matter</a:t>
            </a:r>
            <a:r>
              <a:rPr lang="en-US" smtClean="0"/>
              <a:t> is a set of data pertaining to a single (potential) lawsuit</a:t>
            </a:r>
          </a:p>
        </p:txBody>
      </p:sp>
      <p:grpSp>
        <p:nvGrpSpPr>
          <p:cNvPr id="18439" name="Group 26"/>
          <p:cNvGrpSpPr>
            <a:grpSpLocks/>
          </p:cNvGrpSpPr>
          <p:nvPr/>
        </p:nvGrpSpPr>
        <p:grpSpPr bwMode="auto">
          <a:xfrm>
            <a:off x="3749675" y="1974850"/>
            <a:ext cx="1512888" cy="1114425"/>
            <a:chOff x="2083" y="1606"/>
            <a:chExt cx="1489" cy="1097"/>
          </a:xfrm>
        </p:grpSpPr>
        <p:sp>
          <p:nvSpPr>
            <p:cNvPr id="18626" name="Rectangle 27"/>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8627" name="Freeform 28"/>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8628" name="Freeform 29"/>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8629" name="Freeform 30"/>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8630" name="Freeform 31"/>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8631" name="Rectangle 32"/>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8632" name="Rectangle 33"/>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633" name="AutoShape 34"/>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8634" name="Freeform 35"/>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8635" name="Freeform 36"/>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8636" name="Rectangle 37"/>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637" name="Rectangle 38"/>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638" name="Rectangle 39"/>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8639" name="Group 40"/>
            <p:cNvGrpSpPr>
              <a:grpSpLocks/>
            </p:cNvGrpSpPr>
            <p:nvPr/>
          </p:nvGrpSpPr>
          <p:grpSpPr bwMode="auto">
            <a:xfrm>
              <a:off x="2221" y="1871"/>
              <a:ext cx="518" cy="782"/>
              <a:chOff x="2400" y="1656"/>
              <a:chExt cx="752" cy="1136"/>
            </a:xfrm>
          </p:grpSpPr>
          <p:sp>
            <p:nvSpPr>
              <p:cNvPr id="18652" name="Freeform 4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8653" name="Freeform 4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654" name="Freeform 4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655" name="Freeform 4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656" name="Freeform 4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8657" name="Line 4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658" name="Line 4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8640" name="Group 48"/>
            <p:cNvGrpSpPr>
              <a:grpSpLocks/>
            </p:cNvGrpSpPr>
            <p:nvPr/>
          </p:nvGrpSpPr>
          <p:grpSpPr bwMode="auto">
            <a:xfrm rot="-6511945">
              <a:off x="2834" y="1842"/>
              <a:ext cx="518" cy="783"/>
              <a:chOff x="2400" y="1656"/>
              <a:chExt cx="752" cy="1136"/>
            </a:xfrm>
          </p:grpSpPr>
          <p:sp>
            <p:nvSpPr>
              <p:cNvPr id="18645" name="Freeform 4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8646" name="Freeform 5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647" name="Freeform 5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648" name="Freeform 5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649" name="Freeform 5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650" name="Line 5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651" name="Line 5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8641" name="Freeform 56"/>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lIns="0" tIns="0" rIns="0" bIns="0" anchor="ctr">
              <a:spAutoFit/>
            </a:bodyPr>
            <a:lstStyle/>
            <a:p>
              <a:endParaRPr lang="en-US"/>
            </a:p>
          </p:txBody>
        </p:sp>
        <p:sp>
          <p:nvSpPr>
            <p:cNvPr id="18642" name="Freeform 57"/>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8643" name="Rectangle 58"/>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644" name="Rectangle 59"/>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8440" name="Group 60"/>
          <p:cNvGrpSpPr>
            <a:grpSpLocks/>
          </p:cNvGrpSpPr>
          <p:nvPr/>
        </p:nvGrpSpPr>
        <p:grpSpPr bwMode="auto">
          <a:xfrm>
            <a:off x="4146550" y="812800"/>
            <a:ext cx="760413" cy="857250"/>
            <a:chOff x="2324" y="435"/>
            <a:chExt cx="933" cy="1052"/>
          </a:xfrm>
        </p:grpSpPr>
        <p:sp>
          <p:nvSpPr>
            <p:cNvPr id="18617" name="AutoShape 6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8618" name="Freeform 62"/>
            <p:cNvSpPr>
              <a:spLocks/>
            </p:cNvSpPr>
            <p:nvPr/>
          </p:nvSpPr>
          <p:spPr bwMode="auto">
            <a:xfrm>
              <a:off x="2442" y="487"/>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8619" name="Freeform 63"/>
            <p:cNvSpPr>
              <a:spLocks/>
            </p:cNvSpPr>
            <p:nvPr/>
          </p:nvSpPr>
          <p:spPr bwMode="auto">
            <a:xfrm>
              <a:off x="2442" y="818"/>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8620" name="Freeform 64"/>
            <p:cNvSpPr>
              <a:spLocks/>
            </p:cNvSpPr>
            <p:nvPr/>
          </p:nvSpPr>
          <p:spPr bwMode="auto">
            <a:xfrm>
              <a:off x="2442" y="1150"/>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8621" name="Group 65"/>
            <p:cNvGrpSpPr>
              <a:grpSpLocks/>
            </p:cNvGrpSpPr>
            <p:nvPr/>
          </p:nvGrpSpPr>
          <p:grpSpPr bwMode="auto">
            <a:xfrm>
              <a:off x="2889" y="957"/>
              <a:ext cx="348" cy="510"/>
              <a:chOff x="2784" y="3210"/>
              <a:chExt cx="523" cy="772"/>
            </a:xfrm>
          </p:grpSpPr>
          <p:sp>
            <p:nvSpPr>
              <p:cNvPr id="18622" name="AutoShape 6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8623" name="AutoShape 6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8624" name="AutoShape 6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8625" name="Oval 6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8443" name="Text Box 74"/>
          <p:cNvSpPr txBox="1">
            <a:spLocks noChangeArrowheads="1"/>
          </p:cNvSpPr>
          <p:nvPr/>
        </p:nvSpPr>
        <p:spPr bwMode="auto">
          <a:xfrm>
            <a:off x="7807325"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matter</a:t>
            </a:r>
          </a:p>
        </p:txBody>
      </p:sp>
      <p:sp>
        <p:nvSpPr>
          <p:cNvPr id="18447" name="Text Box 78"/>
          <p:cNvSpPr txBox="1">
            <a:spLocks noChangeArrowheads="1"/>
          </p:cNvSpPr>
          <p:nvPr/>
        </p:nvSpPr>
        <p:spPr bwMode="auto">
          <a:xfrm>
            <a:off x="2522538" y="2341563"/>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a:t>claim</a:t>
            </a:r>
          </a:p>
        </p:txBody>
      </p:sp>
      <p:sp>
        <p:nvSpPr>
          <p:cNvPr id="18450" name="Line 93"/>
          <p:cNvSpPr>
            <a:spLocks noChangeShapeType="1"/>
          </p:cNvSpPr>
          <p:nvPr/>
        </p:nvSpPr>
        <p:spPr bwMode="auto">
          <a:xfrm>
            <a:off x="698500" y="3330575"/>
            <a:ext cx="77470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52" name="Line 95"/>
          <p:cNvSpPr>
            <a:spLocks noChangeShapeType="1"/>
          </p:cNvSpPr>
          <p:nvPr/>
        </p:nvSpPr>
        <p:spPr bwMode="auto">
          <a:xfrm>
            <a:off x="8455025"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75" name="Text Box 246"/>
          <p:cNvSpPr txBox="1">
            <a:spLocks noChangeArrowheads="1"/>
          </p:cNvSpPr>
          <p:nvPr/>
        </p:nvSpPr>
        <p:spPr bwMode="auto">
          <a:xfrm>
            <a:off x="2767013" y="812800"/>
            <a:ext cx="13049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policy</a:t>
            </a:r>
            <a:br>
              <a:rPr lang="en-US" sz="1800" b="1"/>
            </a:br>
            <a:r>
              <a:rPr lang="en-US" sz="1800" b="1"/>
              <a:t>and</a:t>
            </a:r>
            <a:br>
              <a:rPr lang="en-US" sz="1800" b="1"/>
            </a:br>
            <a:r>
              <a:rPr lang="en-US" sz="1800" b="1"/>
              <a:t>coverages</a:t>
            </a:r>
          </a:p>
        </p:txBody>
      </p:sp>
      <p:sp>
        <p:nvSpPr>
          <p:cNvPr id="289" name="Text Box 53"/>
          <p:cNvSpPr txBox="1">
            <a:spLocks noChangeArrowheads="1"/>
          </p:cNvSpPr>
          <p:nvPr/>
        </p:nvSpPr>
        <p:spPr bwMode="auto">
          <a:xfrm>
            <a:off x="6680200"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note</a:t>
            </a:r>
          </a:p>
        </p:txBody>
      </p:sp>
      <p:sp>
        <p:nvSpPr>
          <p:cNvPr id="290" name="Line 73"/>
          <p:cNvSpPr>
            <a:spLocks noChangeShapeType="1"/>
          </p:cNvSpPr>
          <p:nvPr/>
        </p:nvSpPr>
        <p:spPr bwMode="auto">
          <a:xfrm>
            <a:off x="7224713"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91" name="Group 92"/>
          <p:cNvGrpSpPr>
            <a:grpSpLocks/>
          </p:cNvGrpSpPr>
          <p:nvPr/>
        </p:nvGrpSpPr>
        <p:grpSpPr bwMode="auto">
          <a:xfrm>
            <a:off x="6792913" y="3868738"/>
            <a:ext cx="928687" cy="2408237"/>
            <a:chOff x="4279" y="2531"/>
            <a:chExt cx="585" cy="1517"/>
          </a:xfrm>
        </p:grpSpPr>
        <p:grpSp>
          <p:nvGrpSpPr>
            <p:cNvPr id="292" name="Group 93"/>
            <p:cNvGrpSpPr>
              <a:grpSpLocks/>
            </p:cNvGrpSpPr>
            <p:nvPr/>
          </p:nvGrpSpPr>
          <p:grpSpPr bwMode="auto">
            <a:xfrm>
              <a:off x="4279" y="2531"/>
              <a:ext cx="585" cy="521"/>
              <a:chOff x="2322" y="507"/>
              <a:chExt cx="1203" cy="1071"/>
            </a:xfrm>
          </p:grpSpPr>
          <p:sp>
            <p:nvSpPr>
              <p:cNvPr id="323" name="Freeform 9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324" name="Oval 95"/>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325" name="Freeform 9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326" name="Line 97"/>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7" name="Freeform 9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28" name="Freeform 9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29" name="Freeform 10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0" name="Freeform 10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1" name="Oval 102"/>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nvGrpSpPr>
            <p:cNvPr id="293" name="Group 103"/>
            <p:cNvGrpSpPr>
              <a:grpSpLocks/>
            </p:cNvGrpSpPr>
            <p:nvPr/>
          </p:nvGrpSpPr>
          <p:grpSpPr bwMode="auto">
            <a:xfrm>
              <a:off x="4279" y="2863"/>
              <a:ext cx="585" cy="521"/>
              <a:chOff x="2322" y="507"/>
              <a:chExt cx="1203" cy="1071"/>
            </a:xfrm>
          </p:grpSpPr>
          <p:sp>
            <p:nvSpPr>
              <p:cNvPr id="314" name="Freeform 10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315" name="Oval 105"/>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316" name="Freeform 10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317" name="Line 107"/>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8" name="Freeform 10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19" name="Freeform 10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20" name="Freeform 11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21" name="Freeform 11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22" name="Oval 112"/>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nvGrpSpPr>
            <p:cNvPr id="294" name="Group 113"/>
            <p:cNvGrpSpPr>
              <a:grpSpLocks/>
            </p:cNvGrpSpPr>
            <p:nvPr/>
          </p:nvGrpSpPr>
          <p:grpSpPr bwMode="auto">
            <a:xfrm>
              <a:off x="4279" y="3195"/>
              <a:ext cx="585" cy="521"/>
              <a:chOff x="2322" y="507"/>
              <a:chExt cx="1203" cy="1071"/>
            </a:xfrm>
          </p:grpSpPr>
          <p:sp>
            <p:nvSpPr>
              <p:cNvPr id="305" name="Freeform 11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306" name="Oval 115"/>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307" name="Freeform 11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308" name="Line 117"/>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9" name="Freeform 11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10" name="Freeform 11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11" name="Freeform 12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12" name="Freeform 12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13" name="Oval 122"/>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nvGrpSpPr>
            <p:cNvPr id="295" name="Group 123"/>
            <p:cNvGrpSpPr>
              <a:grpSpLocks/>
            </p:cNvGrpSpPr>
            <p:nvPr/>
          </p:nvGrpSpPr>
          <p:grpSpPr bwMode="auto">
            <a:xfrm>
              <a:off x="4279" y="3527"/>
              <a:ext cx="585" cy="521"/>
              <a:chOff x="2322" y="507"/>
              <a:chExt cx="1203" cy="1071"/>
            </a:xfrm>
          </p:grpSpPr>
          <p:sp>
            <p:nvSpPr>
              <p:cNvPr id="296" name="Freeform 12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297" name="Oval 125"/>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298" name="Freeform 12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299" name="Line 127"/>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0" name="Freeform 12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1" name="Freeform 12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2" name="Freeform 13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3" name="Freeform 13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4" name="Oval 132"/>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sp>
        <p:nvSpPr>
          <p:cNvPr id="332" name="Line 3"/>
          <p:cNvSpPr>
            <a:spLocks noChangeShapeType="1"/>
          </p:cNvSpPr>
          <p:nvPr/>
        </p:nvSpPr>
        <p:spPr bwMode="auto">
          <a:xfrm>
            <a:off x="698499" y="3330575"/>
            <a:ext cx="653096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333" name="Group 2"/>
          <p:cNvGrpSpPr>
            <a:grpSpLocks/>
          </p:cNvGrpSpPr>
          <p:nvPr/>
        </p:nvGrpSpPr>
        <p:grpSpPr bwMode="auto">
          <a:xfrm>
            <a:off x="5942013" y="3887788"/>
            <a:ext cx="644525" cy="727075"/>
            <a:chOff x="3445" y="2543"/>
            <a:chExt cx="406" cy="458"/>
          </a:xfrm>
        </p:grpSpPr>
        <p:sp>
          <p:nvSpPr>
            <p:cNvPr id="334" name="AutoShape 3"/>
            <p:cNvSpPr>
              <a:spLocks noChangeArrowheads="1"/>
            </p:cNvSpPr>
            <p:nvPr/>
          </p:nvSpPr>
          <p:spPr bwMode="auto">
            <a:xfrm rot="10800000" flipH="1">
              <a:off x="3445" y="2543"/>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35" name="Line 4"/>
            <p:cNvSpPr>
              <a:spLocks noChangeShapeType="1"/>
            </p:cNvSpPr>
            <p:nvPr/>
          </p:nvSpPr>
          <p:spPr bwMode="auto">
            <a:xfrm>
              <a:off x="3502" y="273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6" name="Line 5"/>
            <p:cNvSpPr>
              <a:spLocks noChangeShapeType="1"/>
            </p:cNvSpPr>
            <p:nvPr/>
          </p:nvSpPr>
          <p:spPr bwMode="auto">
            <a:xfrm>
              <a:off x="3502" y="2804"/>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7" name="Line 6"/>
            <p:cNvSpPr>
              <a:spLocks noChangeShapeType="1"/>
            </p:cNvSpPr>
            <p:nvPr/>
          </p:nvSpPr>
          <p:spPr bwMode="auto">
            <a:xfrm>
              <a:off x="3502" y="2871"/>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 name="Line 7"/>
            <p:cNvSpPr>
              <a:spLocks noChangeShapeType="1"/>
            </p:cNvSpPr>
            <p:nvPr/>
          </p:nvSpPr>
          <p:spPr bwMode="auto">
            <a:xfrm>
              <a:off x="3502" y="2937"/>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9" name="Freeform 8"/>
            <p:cNvSpPr>
              <a:spLocks/>
            </p:cNvSpPr>
            <p:nvPr/>
          </p:nvSpPr>
          <p:spPr bwMode="auto">
            <a:xfrm>
              <a:off x="3498" y="2568"/>
              <a:ext cx="293" cy="132"/>
            </a:xfrm>
            <a:custGeom>
              <a:avLst/>
              <a:gdLst>
                <a:gd name="T0" fmla="*/ 0 w 609"/>
                <a:gd name="T1" fmla="*/ 11 h 275"/>
                <a:gd name="T2" fmla="*/ 3 w 609"/>
                <a:gd name="T3" fmla="*/ 4 h 275"/>
                <a:gd name="T4" fmla="*/ 4 w 609"/>
                <a:gd name="T5" fmla="*/ 14 h 275"/>
                <a:gd name="T6" fmla="*/ 5 w 609"/>
                <a:gd name="T7" fmla="*/ 7 h 275"/>
                <a:gd name="T8" fmla="*/ 8 w 609"/>
                <a:gd name="T9" fmla="*/ 13 h 275"/>
                <a:gd name="T10" fmla="*/ 9 w 609"/>
                <a:gd name="T11" fmla="*/ 0 h 275"/>
                <a:gd name="T12" fmla="*/ 11 w 609"/>
                <a:gd name="T13" fmla="*/ 8 h 275"/>
                <a:gd name="T14" fmla="*/ 16 w 609"/>
                <a:gd name="T15" fmla="*/ 7 h 275"/>
                <a:gd name="T16" fmla="*/ 17 w 609"/>
                <a:gd name="T17" fmla="*/ 12 h 275"/>
                <a:gd name="T18" fmla="*/ 20 w 609"/>
                <a:gd name="T19" fmla="*/ 10 h 275"/>
                <a:gd name="T20" fmla="*/ 25 w 609"/>
                <a:gd name="T21" fmla="*/ 9 h 275"/>
                <a:gd name="T22" fmla="*/ 29 w 609"/>
                <a:gd name="T23" fmla="*/ 12 h 275"/>
                <a:gd name="T24" fmla="*/ 33 w 609"/>
                <a:gd name="T25" fmla="*/ 11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40" name="Group 9"/>
          <p:cNvGrpSpPr>
            <a:grpSpLocks/>
          </p:cNvGrpSpPr>
          <p:nvPr/>
        </p:nvGrpSpPr>
        <p:grpSpPr bwMode="auto">
          <a:xfrm>
            <a:off x="6132513" y="4268788"/>
            <a:ext cx="644525" cy="727075"/>
            <a:chOff x="3541" y="2795"/>
            <a:chExt cx="406" cy="458"/>
          </a:xfrm>
        </p:grpSpPr>
        <p:sp>
          <p:nvSpPr>
            <p:cNvPr id="341" name="AutoShape 10"/>
            <p:cNvSpPr>
              <a:spLocks noChangeArrowheads="1"/>
            </p:cNvSpPr>
            <p:nvPr/>
          </p:nvSpPr>
          <p:spPr bwMode="auto">
            <a:xfrm rot="10800000" flipH="1">
              <a:off x="3541" y="2795"/>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42" name="Line 11"/>
            <p:cNvSpPr>
              <a:spLocks noChangeShapeType="1"/>
            </p:cNvSpPr>
            <p:nvPr/>
          </p:nvSpPr>
          <p:spPr bwMode="auto">
            <a:xfrm>
              <a:off x="3598" y="2988"/>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3" name="Line 12"/>
            <p:cNvSpPr>
              <a:spLocks noChangeShapeType="1"/>
            </p:cNvSpPr>
            <p:nvPr/>
          </p:nvSpPr>
          <p:spPr bwMode="auto">
            <a:xfrm>
              <a:off x="3598" y="305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4" name="Line 13"/>
            <p:cNvSpPr>
              <a:spLocks noChangeShapeType="1"/>
            </p:cNvSpPr>
            <p:nvPr/>
          </p:nvSpPr>
          <p:spPr bwMode="auto">
            <a:xfrm>
              <a:off x="3598" y="3123"/>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5" name="Line 14"/>
            <p:cNvSpPr>
              <a:spLocks noChangeShapeType="1"/>
            </p:cNvSpPr>
            <p:nvPr/>
          </p:nvSpPr>
          <p:spPr bwMode="auto">
            <a:xfrm>
              <a:off x="3598" y="3189"/>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6" name="Freeform 15"/>
            <p:cNvSpPr>
              <a:spLocks/>
            </p:cNvSpPr>
            <p:nvPr/>
          </p:nvSpPr>
          <p:spPr bwMode="auto">
            <a:xfrm>
              <a:off x="3594" y="2820"/>
              <a:ext cx="293" cy="132"/>
            </a:xfrm>
            <a:custGeom>
              <a:avLst/>
              <a:gdLst>
                <a:gd name="T0" fmla="*/ 0 w 609"/>
                <a:gd name="T1" fmla="*/ 11 h 275"/>
                <a:gd name="T2" fmla="*/ 3 w 609"/>
                <a:gd name="T3" fmla="*/ 4 h 275"/>
                <a:gd name="T4" fmla="*/ 4 w 609"/>
                <a:gd name="T5" fmla="*/ 14 h 275"/>
                <a:gd name="T6" fmla="*/ 5 w 609"/>
                <a:gd name="T7" fmla="*/ 7 h 275"/>
                <a:gd name="T8" fmla="*/ 8 w 609"/>
                <a:gd name="T9" fmla="*/ 13 h 275"/>
                <a:gd name="T10" fmla="*/ 9 w 609"/>
                <a:gd name="T11" fmla="*/ 0 h 275"/>
                <a:gd name="T12" fmla="*/ 11 w 609"/>
                <a:gd name="T13" fmla="*/ 8 h 275"/>
                <a:gd name="T14" fmla="*/ 16 w 609"/>
                <a:gd name="T15" fmla="*/ 7 h 275"/>
                <a:gd name="T16" fmla="*/ 17 w 609"/>
                <a:gd name="T17" fmla="*/ 12 h 275"/>
                <a:gd name="T18" fmla="*/ 20 w 609"/>
                <a:gd name="T19" fmla="*/ 10 h 275"/>
                <a:gd name="T20" fmla="*/ 25 w 609"/>
                <a:gd name="T21" fmla="*/ 9 h 275"/>
                <a:gd name="T22" fmla="*/ 29 w 609"/>
                <a:gd name="T23" fmla="*/ 12 h 275"/>
                <a:gd name="T24" fmla="*/ 33 w 609"/>
                <a:gd name="T25" fmla="*/ 11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347" name="Text Box 67"/>
          <p:cNvSpPr txBox="1">
            <a:spLocks noChangeArrowheads="1"/>
          </p:cNvSpPr>
          <p:nvPr/>
        </p:nvSpPr>
        <p:spPr bwMode="auto">
          <a:xfrm>
            <a:off x="5745163"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document</a:t>
            </a:r>
          </a:p>
        </p:txBody>
      </p:sp>
      <p:sp>
        <p:nvSpPr>
          <p:cNvPr id="348" name="Line 85"/>
          <p:cNvSpPr>
            <a:spLocks noChangeShapeType="1"/>
          </p:cNvSpPr>
          <p:nvPr/>
        </p:nvSpPr>
        <p:spPr bwMode="auto">
          <a:xfrm>
            <a:off x="6065838"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9" name="Line 3"/>
          <p:cNvSpPr>
            <a:spLocks noChangeShapeType="1"/>
          </p:cNvSpPr>
          <p:nvPr/>
        </p:nvSpPr>
        <p:spPr bwMode="auto">
          <a:xfrm>
            <a:off x="698499" y="3330575"/>
            <a:ext cx="536733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350" name="Group 39"/>
          <p:cNvGrpSpPr>
            <a:grpSpLocks/>
          </p:cNvGrpSpPr>
          <p:nvPr/>
        </p:nvGrpSpPr>
        <p:grpSpPr bwMode="auto">
          <a:xfrm>
            <a:off x="4759325" y="3887788"/>
            <a:ext cx="620713" cy="788987"/>
            <a:chOff x="2401" y="425"/>
            <a:chExt cx="907" cy="1154"/>
          </a:xfrm>
        </p:grpSpPr>
        <p:sp>
          <p:nvSpPr>
            <p:cNvPr id="351" name="Rectangle 4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52" name="Line 4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3" name="Line 4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4" name="Rectangle 4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55" name="Freeform 44"/>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356" name="Line 4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57" name="Text Box 61"/>
          <p:cNvSpPr txBox="1">
            <a:spLocks noChangeArrowheads="1"/>
          </p:cNvSpPr>
          <p:nvPr/>
        </p:nvSpPr>
        <p:spPr bwMode="auto">
          <a:xfrm>
            <a:off x="4664075"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activity</a:t>
            </a:r>
          </a:p>
        </p:txBody>
      </p:sp>
      <p:grpSp>
        <p:nvGrpSpPr>
          <p:cNvPr id="358" name="Group 63"/>
          <p:cNvGrpSpPr>
            <a:grpSpLocks/>
          </p:cNvGrpSpPr>
          <p:nvPr/>
        </p:nvGrpSpPr>
        <p:grpSpPr bwMode="auto">
          <a:xfrm>
            <a:off x="4918075" y="4289425"/>
            <a:ext cx="620713" cy="788988"/>
            <a:chOff x="2401" y="425"/>
            <a:chExt cx="907" cy="1154"/>
          </a:xfrm>
        </p:grpSpPr>
        <p:sp>
          <p:nvSpPr>
            <p:cNvPr id="359" name="Rectangle 64"/>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60" name="Line 65"/>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1" name="Line 66"/>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2" name="Rectangle 67"/>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63" name="Freeform 68"/>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364" name="Line 6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65" name="Group 70"/>
          <p:cNvGrpSpPr>
            <a:grpSpLocks/>
          </p:cNvGrpSpPr>
          <p:nvPr/>
        </p:nvGrpSpPr>
        <p:grpSpPr bwMode="auto">
          <a:xfrm>
            <a:off x="5075238" y="4689475"/>
            <a:ext cx="620712" cy="788988"/>
            <a:chOff x="2401" y="425"/>
            <a:chExt cx="907" cy="1154"/>
          </a:xfrm>
        </p:grpSpPr>
        <p:sp>
          <p:nvSpPr>
            <p:cNvPr id="366" name="Rectangle 71"/>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67" name="Line 72"/>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 name="Line 73"/>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 name="Rectangle 74"/>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70" name="Freeform 75"/>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371" name="Line 76"/>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75" name="Group 73"/>
          <p:cNvGrpSpPr>
            <a:grpSpLocks/>
          </p:cNvGrpSpPr>
          <p:nvPr/>
        </p:nvGrpSpPr>
        <p:grpSpPr bwMode="auto">
          <a:xfrm>
            <a:off x="3851275" y="3895725"/>
            <a:ext cx="781050" cy="776288"/>
            <a:chOff x="3360" y="800"/>
            <a:chExt cx="620" cy="616"/>
          </a:xfrm>
        </p:grpSpPr>
        <p:sp>
          <p:nvSpPr>
            <p:cNvPr id="376" name="AutoShape 7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377" name="Freeform 75"/>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78" name="Group 76"/>
            <p:cNvGrpSpPr>
              <a:grpSpLocks/>
            </p:cNvGrpSpPr>
            <p:nvPr/>
          </p:nvGrpSpPr>
          <p:grpSpPr bwMode="auto">
            <a:xfrm flipH="1">
              <a:off x="3749" y="1171"/>
              <a:ext cx="212" cy="213"/>
              <a:chOff x="1350" y="686"/>
              <a:chExt cx="1132" cy="1132"/>
            </a:xfrm>
          </p:grpSpPr>
          <p:sp>
            <p:nvSpPr>
              <p:cNvPr id="380" name="AutoShape 7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381" name="Picture 78"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79" name="Picture 79"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82" name="Text Box 80"/>
          <p:cNvSpPr txBox="1">
            <a:spLocks noChangeArrowheads="1"/>
          </p:cNvSpPr>
          <p:nvPr/>
        </p:nvSpPr>
        <p:spPr bwMode="auto">
          <a:xfrm>
            <a:off x="3650082"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exposure</a:t>
            </a:r>
          </a:p>
        </p:txBody>
      </p:sp>
      <p:grpSp>
        <p:nvGrpSpPr>
          <p:cNvPr id="383" name="Group 81"/>
          <p:cNvGrpSpPr>
            <a:grpSpLocks/>
          </p:cNvGrpSpPr>
          <p:nvPr/>
        </p:nvGrpSpPr>
        <p:grpSpPr bwMode="auto">
          <a:xfrm>
            <a:off x="3851275" y="4764088"/>
            <a:ext cx="781050" cy="776287"/>
            <a:chOff x="3360" y="800"/>
            <a:chExt cx="620" cy="616"/>
          </a:xfrm>
        </p:grpSpPr>
        <p:sp>
          <p:nvSpPr>
            <p:cNvPr id="384" name="AutoShape 8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385" name="Freeform 83"/>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86" name="Group 84"/>
            <p:cNvGrpSpPr>
              <a:grpSpLocks/>
            </p:cNvGrpSpPr>
            <p:nvPr/>
          </p:nvGrpSpPr>
          <p:grpSpPr bwMode="auto">
            <a:xfrm flipH="1">
              <a:off x="3749" y="1171"/>
              <a:ext cx="212" cy="213"/>
              <a:chOff x="1350" y="686"/>
              <a:chExt cx="1132" cy="1132"/>
            </a:xfrm>
          </p:grpSpPr>
          <p:sp>
            <p:nvSpPr>
              <p:cNvPr id="388" name="AutoShape 8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389" name="Picture 8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87" name="Picture 8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90" name="Group 88"/>
          <p:cNvGrpSpPr>
            <a:grpSpLocks/>
          </p:cNvGrpSpPr>
          <p:nvPr/>
        </p:nvGrpSpPr>
        <p:grpSpPr bwMode="auto">
          <a:xfrm>
            <a:off x="3851275" y="5634038"/>
            <a:ext cx="781050" cy="776287"/>
            <a:chOff x="3360" y="800"/>
            <a:chExt cx="620" cy="616"/>
          </a:xfrm>
        </p:grpSpPr>
        <p:sp>
          <p:nvSpPr>
            <p:cNvPr id="391" name="AutoShape 8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392" name="Freeform 90"/>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93" name="Group 91"/>
            <p:cNvGrpSpPr>
              <a:grpSpLocks/>
            </p:cNvGrpSpPr>
            <p:nvPr/>
          </p:nvGrpSpPr>
          <p:grpSpPr bwMode="auto">
            <a:xfrm flipH="1">
              <a:off x="3749" y="1171"/>
              <a:ext cx="212" cy="213"/>
              <a:chOff x="1350" y="686"/>
              <a:chExt cx="1132" cy="1132"/>
            </a:xfrm>
          </p:grpSpPr>
          <p:sp>
            <p:nvSpPr>
              <p:cNvPr id="395" name="AutoShape 9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396" name="Picture 9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94" name="Picture 9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97" name="Line 70"/>
          <p:cNvSpPr>
            <a:spLocks noChangeShapeType="1"/>
          </p:cNvSpPr>
          <p:nvPr/>
        </p:nvSpPr>
        <p:spPr bwMode="auto">
          <a:xfrm flipH="1" flipV="1">
            <a:off x="2499095" y="6116531"/>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98" name="Line 70"/>
          <p:cNvSpPr>
            <a:spLocks noChangeShapeType="1"/>
          </p:cNvSpPr>
          <p:nvPr/>
        </p:nvSpPr>
        <p:spPr bwMode="auto">
          <a:xfrm flipH="1" flipV="1">
            <a:off x="2499095" y="5256206"/>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99" name="Text Box 52"/>
          <p:cNvSpPr txBox="1">
            <a:spLocks noChangeArrowheads="1"/>
          </p:cNvSpPr>
          <p:nvPr/>
        </p:nvSpPr>
        <p:spPr bwMode="auto">
          <a:xfrm>
            <a:off x="247650" y="35496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contact</a:t>
            </a:r>
          </a:p>
        </p:txBody>
      </p:sp>
      <p:sp>
        <p:nvSpPr>
          <p:cNvPr id="400" name="Text Box 80"/>
          <p:cNvSpPr txBox="1">
            <a:spLocks noChangeArrowheads="1"/>
          </p:cNvSpPr>
          <p:nvPr/>
        </p:nvSpPr>
        <p:spPr bwMode="auto">
          <a:xfrm>
            <a:off x="2553361"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s</a:t>
            </a:r>
            <a:r>
              <a:rPr lang="en-US" sz="1800" b="1" dirty="0" smtClean="0"/>
              <a:t>ervice</a:t>
            </a:r>
            <a:endParaRPr lang="en-US" sz="1800" b="1" dirty="0"/>
          </a:p>
        </p:txBody>
      </p:sp>
      <p:grpSp>
        <p:nvGrpSpPr>
          <p:cNvPr id="401" name="Group 48"/>
          <p:cNvGrpSpPr>
            <a:grpSpLocks/>
          </p:cNvGrpSpPr>
          <p:nvPr/>
        </p:nvGrpSpPr>
        <p:grpSpPr bwMode="auto">
          <a:xfrm>
            <a:off x="346123" y="3807029"/>
            <a:ext cx="651326" cy="651327"/>
            <a:chOff x="1350" y="686"/>
            <a:chExt cx="1132" cy="1132"/>
          </a:xfrm>
        </p:grpSpPr>
        <p:sp>
          <p:nvSpPr>
            <p:cNvPr id="402" name="AutoShape 4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03" name="Picture 5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4" name="Group 53"/>
          <p:cNvGrpSpPr>
            <a:grpSpLocks/>
          </p:cNvGrpSpPr>
          <p:nvPr/>
        </p:nvGrpSpPr>
        <p:grpSpPr bwMode="auto">
          <a:xfrm>
            <a:off x="333569" y="4346247"/>
            <a:ext cx="805498" cy="730318"/>
            <a:chOff x="2780" y="1585"/>
            <a:chExt cx="668" cy="605"/>
          </a:xfrm>
        </p:grpSpPr>
        <p:sp>
          <p:nvSpPr>
            <p:cNvPr id="405" name="AutoShape 54"/>
            <p:cNvSpPr>
              <a:spLocks noChangeArrowheads="1"/>
            </p:cNvSpPr>
            <p:nvPr/>
          </p:nvSpPr>
          <p:spPr bwMode="auto">
            <a:xfrm>
              <a:off x="2780" y="1585"/>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grpSp>
          <p:nvGrpSpPr>
            <p:cNvPr id="406" name="Group 55"/>
            <p:cNvGrpSpPr>
              <a:grpSpLocks/>
            </p:cNvGrpSpPr>
            <p:nvPr/>
          </p:nvGrpSpPr>
          <p:grpSpPr bwMode="auto">
            <a:xfrm flipH="1">
              <a:off x="3089" y="1738"/>
              <a:ext cx="359" cy="452"/>
              <a:chOff x="4325" y="1984"/>
              <a:chExt cx="359" cy="452"/>
            </a:xfrm>
          </p:grpSpPr>
          <p:sp>
            <p:nvSpPr>
              <p:cNvPr id="407" name="Freeform 56"/>
              <p:cNvSpPr>
                <a:spLocks/>
              </p:cNvSpPr>
              <p:nvPr/>
            </p:nvSpPr>
            <p:spPr bwMode="auto">
              <a:xfrm>
                <a:off x="4325" y="1984"/>
                <a:ext cx="359" cy="452"/>
              </a:xfrm>
              <a:custGeom>
                <a:avLst/>
                <a:gdLst>
                  <a:gd name="T0" fmla="*/ 36 w 717"/>
                  <a:gd name="T1" fmla="*/ 37 h 906"/>
                  <a:gd name="T2" fmla="*/ 31 w 717"/>
                  <a:gd name="T3" fmla="*/ 41 h 906"/>
                  <a:gd name="T4" fmla="*/ 19 w 717"/>
                  <a:gd name="T5" fmla="*/ 25 h 906"/>
                  <a:gd name="T6" fmla="*/ 23 w 717"/>
                  <a:gd name="T7" fmla="*/ 22 h 906"/>
                  <a:gd name="T8" fmla="*/ 12 w 717"/>
                  <a:gd name="T9" fmla="*/ 8 h 906"/>
                  <a:gd name="T10" fmla="*/ 10 w 717"/>
                  <a:gd name="T11" fmla="*/ 10 h 906"/>
                  <a:gd name="T12" fmla="*/ 3 w 717"/>
                  <a:gd name="T13" fmla="*/ 0 h 906"/>
                  <a:gd name="T14" fmla="*/ 2 w 717"/>
                  <a:gd name="T15" fmla="*/ 0 h 906"/>
                  <a:gd name="T16" fmla="*/ 2 w 717"/>
                  <a:gd name="T17" fmla="*/ 0 h 906"/>
                  <a:gd name="T18" fmla="*/ 1 w 717"/>
                  <a:gd name="T19" fmla="*/ 0 h 906"/>
                  <a:gd name="T20" fmla="*/ 1 w 717"/>
                  <a:gd name="T21" fmla="*/ 0 h 906"/>
                  <a:gd name="T22" fmla="*/ 1 w 717"/>
                  <a:gd name="T23" fmla="*/ 0 h 906"/>
                  <a:gd name="T24" fmla="*/ 0 w 717"/>
                  <a:gd name="T25" fmla="*/ 0 h 906"/>
                  <a:gd name="T26" fmla="*/ 0 w 717"/>
                  <a:gd name="T27" fmla="*/ 1 h 906"/>
                  <a:gd name="T28" fmla="*/ 1 w 717"/>
                  <a:gd name="T29" fmla="*/ 1 h 906"/>
                  <a:gd name="T30" fmla="*/ 8 w 717"/>
                  <a:gd name="T31" fmla="*/ 11 h 906"/>
                  <a:gd name="T32" fmla="*/ 5 w 717"/>
                  <a:gd name="T33" fmla="*/ 13 h 906"/>
                  <a:gd name="T34" fmla="*/ 5 w 717"/>
                  <a:gd name="T35" fmla="*/ 14 h 906"/>
                  <a:gd name="T36" fmla="*/ 5 w 717"/>
                  <a:gd name="T37" fmla="*/ 14 h 906"/>
                  <a:gd name="T38" fmla="*/ 5 w 717"/>
                  <a:gd name="T39" fmla="*/ 15 h 906"/>
                  <a:gd name="T40" fmla="*/ 5 w 717"/>
                  <a:gd name="T41" fmla="*/ 16 h 906"/>
                  <a:gd name="T42" fmla="*/ 5 w 717"/>
                  <a:gd name="T43" fmla="*/ 18 h 906"/>
                  <a:gd name="T44" fmla="*/ 6 w 717"/>
                  <a:gd name="T45" fmla="*/ 20 h 906"/>
                  <a:gd name="T46" fmla="*/ 6 w 717"/>
                  <a:gd name="T47" fmla="*/ 23 h 906"/>
                  <a:gd name="T48" fmla="*/ 7 w 717"/>
                  <a:gd name="T49" fmla="*/ 26 h 906"/>
                  <a:gd name="T50" fmla="*/ 9 w 717"/>
                  <a:gd name="T51" fmla="*/ 29 h 906"/>
                  <a:gd name="T52" fmla="*/ 10 w 717"/>
                  <a:gd name="T53" fmla="*/ 32 h 906"/>
                  <a:gd name="T54" fmla="*/ 12 w 717"/>
                  <a:gd name="T55" fmla="*/ 35 h 906"/>
                  <a:gd name="T56" fmla="*/ 15 w 717"/>
                  <a:gd name="T57" fmla="*/ 39 h 906"/>
                  <a:gd name="T58" fmla="*/ 18 w 717"/>
                  <a:gd name="T59" fmla="*/ 42 h 906"/>
                  <a:gd name="T60" fmla="*/ 22 w 717"/>
                  <a:gd name="T61" fmla="*/ 46 h 906"/>
                  <a:gd name="T62" fmla="*/ 26 w 717"/>
                  <a:gd name="T63" fmla="*/ 49 h 906"/>
                  <a:gd name="T64" fmla="*/ 31 w 717"/>
                  <a:gd name="T65" fmla="*/ 53 h 906"/>
                  <a:gd name="T66" fmla="*/ 36 w 717"/>
                  <a:gd name="T67" fmla="*/ 56 h 906"/>
                  <a:gd name="T68" fmla="*/ 37 w 717"/>
                  <a:gd name="T69" fmla="*/ 56 h 906"/>
                  <a:gd name="T70" fmla="*/ 45 w 717"/>
                  <a:gd name="T71" fmla="*/ 50 h 906"/>
                  <a:gd name="T72" fmla="*/ 36 w 717"/>
                  <a:gd name="T73" fmla="*/ 37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8" name="Freeform 57"/>
              <p:cNvSpPr>
                <a:spLocks/>
              </p:cNvSpPr>
              <p:nvPr/>
            </p:nvSpPr>
            <p:spPr bwMode="auto">
              <a:xfrm>
                <a:off x="4378" y="2075"/>
                <a:ext cx="281" cy="341"/>
              </a:xfrm>
              <a:custGeom>
                <a:avLst/>
                <a:gdLst>
                  <a:gd name="T0" fmla="*/ 29 w 562"/>
                  <a:gd name="T1" fmla="*/ 43 h 682"/>
                  <a:gd name="T2" fmla="*/ 24 w 562"/>
                  <a:gd name="T3" fmla="*/ 40 h 682"/>
                  <a:gd name="T4" fmla="*/ 20 w 562"/>
                  <a:gd name="T5" fmla="*/ 37 h 682"/>
                  <a:gd name="T6" fmla="*/ 17 w 562"/>
                  <a:gd name="T7" fmla="*/ 34 h 682"/>
                  <a:gd name="T8" fmla="*/ 13 w 562"/>
                  <a:gd name="T9" fmla="*/ 31 h 682"/>
                  <a:gd name="T10" fmla="*/ 10 w 562"/>
                  <a:gd name="T11" fmla="*/ 27 h 682"/>
                  <a:gd name="T12" fmla="*/ 9 w 562"/>
                  <a:gd name="T13" fmla="*/ 24 h 682"/>
                  <a:gd name="T14" fmla="*/ 6 w 562"/>
                  <a:gd name="T15" fmla="*/ 21 h 682"/>
                  <a:gd name="T16" fmla="*/ 4 w 562"/>
                  <a:gd name="T17" fmla="*/ 20 h 682"/>
                  <a:gd name="T18" fmla="*/ 3 w 562"/>
                  <a:gd name="T19" fmla="*/ 17 h 682"/>
                  <a:gd name="T20" fmla="*/ 2 w 562"/>
                  <a:gd name="T21" fmla="*/ 13 h 682"/>
                  <a:gd name="T22" fmla="*/ 1 w 562"/>
                  <a:gd name="T23" fmla="*/ 11 h 682"/>
                  <a:gd name="T24" fmla="*/ 1 w 562"/>
                  <a:gd name="T25" fmla="*/ 10 h 682"/>
                  <a:gd name="T26" fmla="*/ 1 w 562"/>
                  <a:gd name="T27" fmla="*/ 7 h 682"/>
                  <a:gd name="T28" fmla="*/ 1 w 562"/>
                  <a:gd name="T29" fmla="*/ 5 h 682"/>
                  <a:gd name="T30" fmla="*/ 1 w 562"/>
                  <a:gd name="T31" fmla="*/ 5 h 682"/>
                  <a:gd name="T32" fmla="*/ 0 w 562"/>
                  <a:gd name="T33" fmla="*/ 3 h 682"/>
                  <a:gd name="T34" fmla="*/ 4 w 562"/>
                  <a:gd name="T35" fmla="*/ 0 h 682"/>
                  <a:gd name="T36" fmla="*/ 12 w 562"/>
                  <a:gd name="T37" fmla="*/ 11 h 682"/>
                  <a:gd name="T38" fmla="*/ 9 w 562"/>
                  <a:gd name="T39" fmla="*/ 13 h 682"/>
                  <a:gd name="T40" fmla="*/ 23 w 562"/>
                  <a:gd name="T41" fmla="*/ 34 h 682"/>
                  <a:gd name="T42" fmla="*/ 28 w 562"/>
                  <a:gd name="T43" fmla="*/ 29 h 682"/>
                  <a:gd name="T44" fmla="*/ 35 w 562"/>
                  <a:gd name="T45" fmla="*/ 39 h 682"/>
                  <a:gd name="T46" fmla="*/ 29 w 562"/>
                  <a:gd name="T47" fmla="*/ 43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D39E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409" name="Group 58"/>
          <p:cNvGrpSpPr>
            <a:grpSpLocks/>
          </p:cNvGrpSpPr>
          <p:nvPr/>
        </p:nvGrpSpPr>
        <p:grpSpPr bwMode="auto">
          <a:xfrm>
            <a:off x="239790" y="4869645"/>
            <a:ext cx="782501" cy="775661"/>
            <a:chOff x="2461" y="1618"/>
            <a:chExt cx="635" cy="629"/>
          </a:xfrm>
        </p:grpSpPr>
        <p:sp>
          <p:nvSpPr>
            <p:cNvPr id="410" name="AutoShape 59"/>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411" name="Freeform 60"/>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412" name="Group 61"/>
            <p:cNvGrpSpPr>
              <a:grpSpLocks/>
            </p:cNvGrpSpPr>
            <p:nvPr/>
          </p:nvGrpSpPr>
          <p:grpSpPr bwMode="auto">
            <a:xfrm>
              <a:off x="2461" y="1618"/>
              <a:ext cx="275" cy="318"/>
              <a:chOff x="2983" y="1384"/>
              <a:chExt cx="275" cy="318"/>
            </a:xfrm>
          </p:grpSpPr>
          <p:sp>
            <p:nvSpPr>
              <p:cNvPr id="413" name="Freeform 62"/>
              <p:cNvSpPr>
                <a:spLocks/>
              </p:cNvSpPr>
              <p:nvPr/>
            </p:nvSpPr>
            <p:spPr bwMode="auto">
              <a:xfrm>
                <a:off x="2983" y="1384"/>
                <a:ext cx="275" cy="318"/>
              </a:xfrm>
              <a:custGeom>
                <a:avLst/>
                <a:gdLst>
                  <a:gd name="T0" fmla="*/ 0 w 343"/>
                  <a:gd name="T1" fmla="*/ 82 h 396"/>
                  <a:gd name="T2" fmla="*/ 2 w 343"/>
                  <a:gd name="T3" fmla="*/ 99 h 396"/>
                  <a:gd name="T4" fmla="*/ 5 w 343"/>
                  <a:gd name="T5" fmla="*/ 114 h 396"/>
                  <a:gd name="T6" fmla="*/ 11 w 343"/>
                  <a:gd name="T7" fmla="*/ 128 h 396"/>
                  <a:gd name="T8" fmla="*/ 21 w 343"/>
                  <a:gd name="T9" fmla="*/ 141 h 396"/>
                  <a:gd name="T10" fmla="*/ 31 w 343"/>
                  <a:gd name="T11" fmla="*/ 151 h 396"/>
                  <a:gd name="T12" fmla="*/ 43 w 343"/>
                  <a:gd name="T13" fmla="*/ 158 h 396"/>
                  <a:gd name="T14" fmla="*/ 57 w 343"/>
                  <a:gd name="T15" fmla="*/ 163 h 396"/>
                  <a:gd name="T16" fmla="*/ 71 w 343"/>
                  <a:gd name="T17" fmla="*/ 165 h 396"/>
                  <a:gd name="T18" fmla="*/ 85 w 343"/>
                  <a:gd name="T19" fmla="*/ 163 h 396"/>
                  <a:gd name="T20" fmla="*/ 99 w 343"/>
                  <a:gd name="T21" fmla="*/ 158 h 396"/>
                  <a:gd name="T22" fmla="*/ 111 w 343"/>
                  <a:gd name="T23" fmla="*/ 151 h 396"/>
                  <a:gd name="T24" fmla="*/ 121 w 343"/>
                  <a:gd name="T25" fmla="*/ 141 h 396"/>
                  <a:gd name="T26" fmla="*/ 130 w 343"/>
                  <a:gd name="T27" fmla="*/ 128 h 396"/>
                  <a:gd name="T28" fmla="*/ 136 w 343"/>
                  <a:gd name="T29" fmla="*/ 114 h 396"/>
                  <a:gd name="T30" fmla="*/ 141 w 343"/>
                  <a:gd name="T31" fmla="*/ 99 h 396"/>
                  <a:gd name="T32" fmla="*/ 141 w 343"/>
                  <a:gd name="T33" fmla="*/ 82 h 396"/>
                  <a:gd name="T34" fmla="*/ 141 w 343"/>
                  <a:gd name="T35" fmla="*/ 66 h 396"/>
                  <a:gd name="T36" fmla="*/ 136 w 343"/>
                  <a:gd name="T37" fmla="*/ 50 h 396"/>
                  <a:gd name="T38" fmla="*/ 130 w 343"/>
                  <a:gd name="T39" fmla="*/ 36 h 396"/>
                  <a:gd name="T40" fmla="*/ 121 w 343"/>
                  <a:gd name="T41" fmla="*/ 25 h 396"/>
                  <a:gd name="T42" fmla="*/ 111 w 343"/>
                  <a:gd name="T43" fmla="*/ 14 h 396"/>
                  <a:gd name="T44" fmla="*/ 99 w 343"/>
                  <a:gd name="T45" fmla="*/ 6 h 396"/>
                  <a:gd name="T46" fmla="*/ 85 w 343"/>
                  <a:gd name="T47" fmla="*/ 2 h 396"/>
                  <a:gd name="T48" fmla="*/ 71 w 343"/>
                  <a:gd name="T49" fmla="*/ 0 h 396"/>
                  <a:gd name="T50" fmla="*/ 57 w 343"/>
                  <a:gd name="T51" fmla="*/ 2 h 396"/>
                  <a:gd name="T52" fmla="*/ 43 w 343"/>
                  <a:gd name="T53" fmla="*/ 6 h 396"/>
                  <a:gd name="T54" fmla="*/ 31 w 343"/>
                  <a:gd name="T55" fmla="*/ 14 h 396"/>
                  <a:gd name="T56" fmla="*/ 21 w 343"/>
                  <a:gd name="T57" fmla="*/ 25 h 396"/>
                  <a:gd name="T58" fmla="*/ 11 w 343"/>
                  <a:gd name="T59" fmla="*/ 36 h 396"/>
                  <a:gd name="T60" fmla="*/ 5 w 343"/>
                  <a:gd name="T61" fmla="*/ 50 h 396"/>
                  <a:gd name="T62" fmla="*/ 2 w 343"/>
                  <a:gd name="T63" fmla="*/ 66 h 396"/>
                  <a:gd name="T64" fmla="*/ 0 w 343"/>
                  <a:gd name="T65" fmla="*/ 8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4" name="Freeform 63"/>
              <p:cNvSpPr>
                <a:spLocks/>
              </p:cNvSpPr>
              <p:nvPr/>
            </p:nvSpPr>
            <p:spPr bwMode="auto">
              <a:xfrm>
                <a:off x="2999" y="1400"/>
                <a:ext cx="243" cy="286"/>
              </a:xfrm>
              <a:custGeom>
                <a:avLst/>
                <a:gdLst>
                  <a:gd name="T0" fmla="*/ 0 w 303"/>
                  <a:gd name="T1" fmla="*/ 74 h 356"/>
                  <a:gd name="T2" fmla="*/ 2 w 303"/>
                  <a:gd name="T3" fmla="*/ 59 h 356"/>
                  <a:gd name="T4" fmla="*/ 5 w 303"/>
                  <a:gd name="T5" fmla="*/ 46 h 356"/>
                  <a:gd name="T6" fmla="*/ 11 w 303"/>
                  <a:gd name="T7" fmla="*/ 33 h 356"/>
                  <a:gd name="T8" fmla="*/ 18 w 303"/>
                  <a:gd name="T9" fmla="*/ 22 h 356"/>
                  <a:gd name="T10" fmla="*/ 27 w 303"/>
                  <a:gd name="T11" fmla="*/ 13 h 356"/>
                  <a:gd name="T12" fmla="*/ 38 w 303"/>
                  <a:gd name="T13" fmla="*/ 6 h 356"/>
                  <a:gd name="T14" fmla="*/ 51 w 303"/>
                  <a:gd name="T15" fmla="*/ 2 h 356"/>
                  <a:gd name="T16" fmla="*/ 63 w 303"/>
                  <a:gd name="T17" fmla="*/ 0 h 356"/>
                  <a:gd name="T18" fmla="*/ 75 w 303"/>
                  <a:gd name="T19" fmla="*/ 2 h 356"/>
                  <a:gd name="T20" fmla="*/ 87 w 303"/>
                  <a:gd name="T21" fmla="*/ 6 h 356"/>
                  <a:gd name="T22" fmla="*/ 98 w 303"/>
                  <a:gd name="T23" fmla="*/ 13 h 356"/>
                  <a:gd name="T24" fmla="*/ 107 w 303"/>
                  <a:gd name="T25" fmla="*/ 22 h 356"/>
                  <a:gd name="T26" fmla="*/ 114 w 303"/>
                  <a:gd name="T27" fmla="*/ 33 h 356"/>
                  <a:gd name="T28" fmla="*/ 120 w 303"/>
                  <a:gd name="T29" fmla="*/ 46 h 356"/>
                  <a:gd name="T30" fmla="*/ 124 w 303"/>
                  <a:gd name="T31" fmla="*/ 59 h 356"/>
                  <a:gd name="T32" fmla="*/ 125 w 303"/>
                  <a:gd name="T33" fmla="*/ 74 h 356"/>
                  <a:gd name="T34" fmla="*/ 124 w 303"/>
                  <a:gd name="T35" fmla="*/ 89 h 356"/>
                  <a:gd name="T36" fmla="*/ 120 w 303"/>
                  <a:gd name="T37" fmla="*/ 103 h 356"/>
                  <a:gd name="T38" fmla="*/ 114 w 303"/>
                  <a:gd name="T39" fmla="*/ 116 h 356"/>
                  <a:gd name="T40" fmla="*/ 107 w 303"/>
                  <a:gd name="T41" fmla="*/ 126 h 356"/>
                  <a:gd name="T42" fmla="*/ 98 w 303"/>
                  <a:gd name="T43" fmla="*/ 136 h 356"/>
                  <a:gd name="T44" fmla="*/ 87 w 303"/>
                  <a:gd name="T45" fmla="*/ 143 h 356"/>
                  <a:gd name="T46" fmla="*/ 75 w 303"/>
                  <a:gd name="T47" fmla="*/ 147 h 356"/>
                  <a:gd name="T48" fmla="*/ 63 w 303"/>
                  <a:gd name="T49" fmla="*/ 149 h 356"/>
                  <a:gd name="T50" fmla="*/ 51 w 303"/>
                  <a:gd name="T51" fmla="*/ 147 h 356"/>
                  <a:gd name="T52" fmla="*/ 38 w 303"/>
                  <a:gd name="T53" fmla="*/ 143 h 356"/>
                  <a:gd name="T54" fmla="*/ 27 w 303"/>
                  <a:gd name="T55" fmla="*/ 136 h 356"/>
                  <a:gd name="T56" fmla="*/ 18 w 303"/>
                  <a:gd name="T57" fmla="*/ 126 h 356"/>
                  <a:gd name="T58" fmla="*/ 11 w 303"/>
                  <a:gd name="T59" fmla="*/ 116 h 356"/>
                  <a:gd name="T60" fmla="*/ 5 w 303"/>
                  <a:gd name="T61" fmla="*/ 103 h 356"/>
                  <a:gd name="T62" fmla="*/ 2 w 303"/>
                  <a:gd name="T63" fmla="*/ 89 h 356"/>
                  <a:gd name="T64" fmla="*/ 0 w 303"/>
                  <a:gd name="T65" fmla="*/ 74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5" name="Freeform 64"/>
              <p:cNvSpPr>
                <a:spLocks/>
              </p:cNvSpPr>
              <p:nvPr/>
            </p:nvSpPr>
            <p:spPr bwMode="auto">
              <a:xfrm>
                <a:off x="3127" y="1444"/>
                <a:ext cx="77" cy="167"/>
              </a:xfrm>
              <a:custGeom>
                <a:avLst/>
                <a:gdLst>
                  <a:gd name="T0" fmla="*/ 0 w 95"/>
                  <a:gd name="T1" fmla="*/ 8 h 208"/>
                  <a:gd name="T2" fmla="*/ 2 w 95"/>
                  <a:gd name="T3" fmla="*/ 8 h 208"/>
                  <a:gd name="T4" fmla="*/ 3 w 95"/>
                  <a:gd name="T5" fmla="*/ 9 h 208"/>
                  <a:gd name="T6" fmla="*/ 7 w 95"/>
                  <a:gd name="T7" fmla="*/ 10 h 208"/>
                  <a:gd name="T8" fmla="*/ 11 w 95"/>
                  <a:gd name="T9" fmla="*/ 11 h 208"/>
                  <a:gd name="T10" fmla="*/ 15 w 95"/>
                  <a:gd name="T11" fmla="*/ 14 h 208"/>
                  <a:gd name="T12" fmla="*/ 20 w 95"/>
                  <a:gd name="T13" fmla="*/ 18 h 208"/>
                  <a:gd name="T14" fmla="*/ 24 w 95"/>
                  <a:gd name="T15" fmla="*/ 21 h 208"/>
                  <a:gd name="T16" fmla="*/ 28 w 95"/>
                  <a:gd name="T17" fmla="*/ 26 h 208"/>
                  <a:gd name="T18" fmla="*/ 32 w 95"/>
                  <a:gd name="T19" fmla="*/ 38 h 208"/>
                  <a:gd name="T20" fmla="*/ 32 w 95"/>
                  <a:gd name="T21" fmla="*/ 51 h 208"/>
                  <a:gd name="T22" fmla="*/ 28 w 95"/>
                  <a:gd name="T23" fmla="*/ 67 h 208"/>
                  <a:gd name="T24" fmla="*/ 20 w 95"/>
                  <a:gd name="T25" fmla="*/ 83 h 208"/>
                  <a:gd name="T26" fmla="*/ 28 w 95"/>
                  <a:gd name="T27" fmla="*/ 87 h 208"/>
                  <a:gd name="T28" fmla="*/ 36 w 95"/>
                  <a:gd name="T29" fmla="*/ 67 h 208"/>
                  <a:gd name="T30" fmla="*/ 41 w 95"/>
                  <a:gd name="T31" fmla="*/ 51 h 208"/>
                  <a:gd name="T32" fmla="*/ 40 w 95"/>
                  <a:gd name="T33" fmla="*/ 35 h 208"/>
                  <a:gd name="T34" fmla="*/ 36 w 95"/>
                  <a:gd name="T35" fmla="*/ 23 h 208"/>
                  <a:gd name="T36" fmla="*/ 32 w 95"/>
                  <a:gd name="T37" fmla="*/ 17 h 208"/>
                  <a:gd name="T38" fmla="*/ 26 w 95"/>
                  <a:gd name="T39" fmla="*/ 11 h 208"/>
                  <a:gd name="T40" fmla="*/ 21 w 95"/>
                  <a:gd name="T41" fmla="*/ 7 h 208"/>
                  <a:gd name="T42" fmla="*/ 15 w 95"/>
                  <a:gd name="T43" fmla="*/ 4 h 208"/>
                  <a:gd name="T44" fmla="*/ 10 w 95"/>
                  <a:gd name="T45" fmla="*/ 2 h 208"/>
                  <a:gd name="T46" fmla="*/ 6 w 95"/>
                  <a:gd name="T47" fmla="*/ 2 h 208"/>
                  <a:gd name="T48" fmla="*/ 3 w 95"/>
                  <a:gd name="T49" fmla="*/ 0 h 208"/>
                  <a:gd name="T50" fmla="*/ 2 w 95"/>
                  <a:gd name="T51" fmla="*/ 0 h 208"/>
                  <a:gd name="T52" fmla="*/ 0 w 95"/>
                  <a:gd name="T53" fmla="*/ 8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6" name="Freeform 65"/>
              <p:cNvSpPr>
                <a:spLocks/>
              </p:cNvSpPr>
              <p:nvPr/>
            </p:nvSpPr>
            <p:spPr bwMode="auto">
              <a:xfrm>
                <a:off x="3074" y="1506"/>
                <a:ext cx="72" cy="95"/>
              </a:xfrm>
              <a:custGeom>
                <a:avLst/>
                <a:gdLst>
                  <a:gd name="T0" fmla="*/ 0 w 90"/>
                  <a:gd name="T1" fmla="*/ 25 h 118"/>
                  <a:gd name="T2" fmla="*/ 2 w 90"/>
                  <a:gd name="T3" fmla="*/ 30 h 118"/>
                  <a:gd name="T4" fmla="*/ 2 w 90"/>
                  <a:gd name="T5" fmla="*/ 35 h 118"/>
                  <a:gd name="T6" fmla="*/ 3 w 90"/>
                  <a:gd name="T7" fmla="*/ 39 h 118"/>
                  <a:gd name="T8" fmla="*/ 5 w 90"/>
                  <a:gd name="T9" fmla="*/ 42 h 118"/>
                  <a:gd name="T10" fmla="*/ 9 w 90"/>
                  <a:gd name="T11" fmla="*/ 45 h 118"/>
                  <a:gd name="T12" fmla="*/ 11 w 90"/>
                  <a:gd name="T13" fmla="*/ 48 h 118"/>
                  <a:gd name="T14" fmla="*/ 15 w 90"/>
                  <a:gd name="T15" fmla="*/ 49 h 118"/>
                  <a:gd name="T16" fmla="*/ 18 w 90"/>
                  <a:gd name="T17" fmla="*/ 49 h 118"/>
                  <a:gd name="T18" fmla="*/ 22 w 90"/>
                  <a:gd name="T19" fmla="*/ 49 h 118"/>
                  <a:gd name="T20" fmla="*/ 26 w 90"/>
                  <a:gd name="T21" fmla="*/ 48 h 118"/>
                  <a:gd name="T22" fmla="*/ 29 w 90"/>
                  <a:gd name="T23" fmla="*/ 45 h 118"/>
                  <a:gd name="T24" fmla="*/ 32 w 90"/>
                  <a:gd name="T25" fmla="*/ 42 h 118"/>
                  <a:gd name="T26" fmla="*/ 34 w 90"/>
                  <a:gd name="T27" fmla="*/ 39 h 118"/>
                  <a:gd name="T28" fmla="*/ 36 w 90"/>
                  <a:gd name="T29" fmla="*/ 35 h 118"/>
                  <a:gd name="T30" fmla="*/ 37 w 90"/>
                  <a:gd name="T31" fmla="*/ 30 h 118"/>
                  <a:gd name="T32" fmla="*/ 37 w 90"/>
                  <a:gd name="T33" fmla="*/ 25 h 118"/>
                  <a:gd name="T34" fmla="*/ 37 w 90"/>
                  <a:gd name="T35" fmla="*/ 20 h 118"/>
                  <a:gd name="T36" fmla="*/ 36 w 90"/>
                  <a:gd name="T37" fmla="*/ 15 h 118"/>
                  <a:gd name="T38" fmla="*/ 34 w 90"/>
                  <a:gd name="T39" fmla="*/ 11 h 118"/>
                  <a:gd name="T40" fmla="*/ 32 w 90"/>
                  <a:gd name="T41" fmla="*/ 7 h 118"/>
                  <a:gd name="T42" fmla="*/ 29 w 90"/>
                  <a:gd name="T43" fmla="*/ 4 h 118"/>
                  <a:gd name="T44" fmla="*/ 26 w 90"/>
                  <a:gd name="T45" fmla="*/ 2 h 118"/>
                  <a:gd name="T46" fmla="*/ 22 w 90"/>
                  <a:gd name="T47" fmla="*/ 2 h 118"/>
                  <a:gd name="T48" fmla="*/ 18 w 90"/>
                  <a:gd name="T49" fmla="*/ 0 h 118"/>
                  <a:gd name="T50" fmla="*/ 15 w 90"/>
                  <a:gd name="T51" fmla="*/ 2 h 118"/>
                  <a:gd name="T52" fmla="*/ 11 w 90"/>
                  <a:gd name="T53" fmla="*/ 2 h 118"/>
                  <a:gd name="T54" fmla="*/ 9 w 90"/>
                  <a:gd name="T55" fmla="*/ 4 h 118"/>
                  <a:gd name="T56" fmla="*/ 5 w 90"/>
                  <a:gd name="T57" fmla="*/ 7 h 118"/>
                  <a:gd name="T58" fmla="*/ 3 w 90"/>
                  <a:gd name="T59" fmla="*/ 11 h 118"/>
                  <a:gd name="T60" fmla="*/ 2 w 90"/>
                  <a:gd name="T61" fmla="*/ 15 h 118"/>
                  <a:gd name="T62" fmla="*/ 2 w 90"/>
                  <a:gd name="T63" fmla="*/ 20 h 118"/>
                  <a:gd name="T64" fmla="*/ 0 w 90"/>
                  <a:gd name="T65" fmla="*/ 25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7" name="Freeform 66"/>
              <p:cNvSpPr>
                <a:spLocks/>
              </p:cNvSpPr>
              <p:nvPr/>
            </p:nvSpPr>
            <p:spPr bwMode="auto">
              <a:xfrm>
                <a:off x="3082" y="1514"/>
                <a:ext cx="56" cy="79"/>
              </a:xfrm>
              <a:custGeom>
                <a:avLst/>
                <a:gdLst>
                  <a:gd name="T0" fmla="*/ 0 w 70"/>
                  <a:gd name="T1" fmla="*/ 21 h 98"/>
                  <a:gd name="T2" fmla="*/ 2 w 70"/>
                  <a:gd name="T3" fmla="*/ 13 h 98"/>
                  <a:gd name="T4" fmla="*/ 5 w 70"/>
                  <a:gd name="T5" fmla="*/ 6 h 98"/>
                  <a:gd name="T6" fmla="*/ 9 w 70"/>
                  <a:gd name="T7" fmla="*/ 2 h 98"/>
                  <a:gd name="T8" fmla="*/ 14 w 70"/>
                  <a:gd name="T9" fmla="*/ 0 h 98"/>
                  <a:gd name="T10" fmla="*/ 19 w 70"/>
                  <a:gd name="T11" fmla="*/ 2 h 98"/>
                  <a:gd name="T12" fmla="*/ 24 w 70"/>
                  <a:gd name="T13" fmla="*/ 6 h 98"/>
                  <a:gd name="T14" fmla="*/ 27 w 70"/>
                  <a:gd name="T15" fmla="*/ 13 h 98"/>
                  <a:gd name="T16" fmla="*/ 29 w 70"/>
                  <a:gd name="T17" fmla="*/ 21 h 98"/>
                  <a:gd name="T18" fmla="*/ 27 w 70"/>
                  <a:gd name="T19" fmla="*/ 29 h 98"/>
                  <a:gd name="T20" fmla="*/ 24 w 70"/>
                  <a:gd name="T21" fmla="*/ 35 h 98"/>
                  <a:gd name="T22" fmla="*/ 19 w 70"/>
                  <a:gd name="T23" fmla="*/ 39 h 98"/>
                  <a:gd name="T24" fmla="*/ 14 w 70"/>
                  <a:gd name="T25" fmla="*/ 42 h 98"/>
                  <a:gd name="T26" fmla="*/ 9 w 70"/>
                  <a:gd name="T27" fmla="*/ 39 h 98"/>
                  <a:gd name="T28" fmla="*/ 5 w 70"/>
                  <a:gd name="T29" fmla="*/ 35 h 98"/>
                  <a:gd name="T30" fmla="*/ 2 w 70"/>
                  <a:gd name="T31" fmla="*/ 29 h 98"/>
                  <a:gd name="T32" fmla="*/ 0 w 70"/>
                  <a:gd name="T33" fmla="*/ 21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418" name="Group 417"/>
          <p:cNvGrpSpPr/>
          <p:nvPr/>
        </p:nvGrpSpPr>
        <p:grpSpPr>
          <a:xfrm>
            <a:off x="314349" y="5604315"/>
            <a:ext cx="927168" cy="676638"/>
            <a:chOff x="346122" y="5885642"/>
            <a:chExt cx="1049373" cy="765822"/>
          </a:xfrm>
        </p:grpSpPr>
        <p:grpSp>
          <p:nvGrpSpPr>
            <p:cNvPr id="419" name="Group 18"/>
            <p:cNvGrpSpPr>
              <a:grpSpLocks/>
            </p:cNvGrpSpPr>
            <p:nvPr/>
          </p:nvGrpSpPr>
          <p:grpSpPr bwMode="auto">
            <a:xfrm>
              <a:off x="346122" y="5885642"/>
              <a:ext cx="859923" cy="571787"/>
              <a:chOff x="2496" y="1641"/>
              <a:chExt cx="767" cy="510"/>
            </a:xfrm>
          </p:grpSpPr>
          <p:sp>
            <p:nvSpPr>
              <p:cNvPr id="439" name="AutoShape 19"/>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440" name="Rectangle 20"/>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441" name="Rectangle 21"/>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42" name="Rectangle 22"/>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grpSp>
          <p:nvGrpSpPr>
            <p:cNvPr id="420" name="Group 29"/>
            <p:cNvGrpSpPr>
              <a:grpSpLocks/>
            </p:cNvGrpSpPr>
            <p:nvPr/>
          </p:nvGrpSpPr>
          <p:grpSpPr bwMode="auto">
            <a:xfrm>
              <a:off x="582661" y="6151431"/>
              <a:ext cx="812834" cy="500033"/>
              <a:chOff x="2943" y="3239"/>
              <a:chExt cx="725" cy="446"/>
            </a:xfrm>
          </p:grpSpPr>
          <p:sp>
            <p:nvSpPr>
              <p:cNvPr id="421" name="Freeform 30"/>
              <p:cNvSpPr>
                <a:spLocks/>
              </p:cNvSpPr>
              <p:nvPr/>
            </p:nvSpPr>
            <p:spPr bwMode="auto">
              <a:xfrm>
                <a:off x="3485" y="3548"/>
                <a:ext cx="87" cy="137"/>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2" name="Freeform 31"/>
              <p:cNvSpPr>
                <a:spLocks/>
              </p:cNvSpPr>
              <p:nvPr/>
            </p:nvSpPr>
            <p:spPr bwMode="auto">
              <a:xfrm>
                <a:off x="3357" y="3450"/>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3" name="Freeform 32"/>
              <p:cNvSpPr>
                <a:spLocks/>
              </p:cNvSpPr>
              <p:nvPr/>
            </p:nvSpPr>
            <p:spPr bwMode="auto">
              <a:xfrm>
                <a:off x="2943" y="3288"/>
                <a:ext cx="725" cy="336"/>
              </a:xfrm>
              <a:custGeom>
                <a:avLst/>
                <a:gdLst>
                  <a:gd name="T0" fmla="*/ 1 w 1140"/>
                  <a:gd name="T1" fmla="*/ 1 h 526"/>
                  <a:gd name="T2" fmla="*/ 1 w 1140"/>
                  <a:gd name="T3" fmla="*/ 1 h 526"/>
                  <a:gd name="T4" fmla="*/ 0 w 1140"/>
                  <a:gd name="T5" fmla="*/ 1 h 526"/>
                  <a:gd name="T6" fmla="*/ 1 w 1140"/>
                  <a:gd name="T7" fmla="*/ 1 h 526"/>
                  <a:gd name="T8" fmla="*/ 1 w 1140"/>
                  <a:gd name="T9" fmla="*/ 1 h 526"/>
                  <a:gd name="T10" fmla="*/ 1 w 1140"/>
                  <a:gd name="T11" fmla="*/ 1 h 526"/>
                  <a:gd name="T12" fmla="*/ 1 w 1140"/>
                  <a:gd name="T13" fmla="*/ 1 h 526"/>
                  <a:gd name="T14" fmla="*/ 1 w 1140"/>
                  <a:gd name="T15" fmla="*/ 1 h 526"/>
                  <a:gd name="T16" fmla="*/ 1 w 1140"/>
                  <a:gd name="T17" fmla="*/ 1 h 526"/>
                  <a:gd name="T18" fmla="*/ 1 w 1140"/>
                  <a:gd name="T19" fmla="*/ 1 h 526"/>
                  <a:gd name="T20" fmla="*/ 1 w 1140"/>
                  <a:gd name="T21" fmla="*/ 1 h 526"/>
                  <a:gd name="T22" fmla="*/ 1 w 1140"/>
                  <a:gd name="T23" fmla="*/ 1 h 526"/>
                  <a:gd name="T24" fmla="*/ 1 w 1140"/>
                  <a:gd name="T25" fmla="*/ 1 h 526"/>
                  <a:gd name="T26" fmla="*/ 1 w 1140"/>
                  <a:gd name="T27" fmla="*/ 0 h 526"/>
                  <a:gd name="T28" fmla="*/ 1 w 1140"/>
                  <a:gd name="T29" fmla="*/ 0 h 526"/>
                  <a:gd name="T30" fmla="*/ 1 w 1140"/>
                  <a:gd name="T31" fmla="*/ 1 h 526"/>
                  <a:gd name="T32" fmla="*/ 1 w 1140"/>
                  <a:gd name="T33" fmla="*/ 1 h 526"/>
                  <a:gd name="T34" fmla="*/ 1 w 1140"/>
                  <a:gd name="T35" fmla="*/ 1 h 526"/>
                  <a:gd name="T36" fmla="*/ 2 w 1140"/>
                  <a:gd name="T37" fmla="*/ 1 h 526"/>
                  <a:gd name="T38" fmla="*/ 2 w 1140"/>
                  <a:gd name="T39" fmla="*/ 1 h 526"/>
                  <a:gd name="T40" fmla="*/ 2 w 1140"/>
                  <a:gd name="T41" fmla="*/ 1 h 526"/>
                  <a:gd name="T42" fmla="*/ 2 w 1140"/>
                  <a:gd name="T43" fmla="*/ 1 h 526"/>
                  <a:gd name="T44" fmla="*/ 2 w 1140"/>
                  <a:gd name="T45" fmla="*/ 1 h 526"/>
                  <a:gd name="T46" fmla="*/ 2 w 1140"/>
                  <a:gd name="T47" fmla="*/ 1 h 526"/>
                  <a:gd name="T48" fmla="*/ 2 w 1140"/>
                  <a:gd name="T49" fmla="*/ 1 h 526"/>
                  <a:gd name="T50" fmla="*/ 2 w 1140"/>
                  <a:gd name="T51" fmla="*/ 1 h 526"/>
                  <a:gd name="T52" fmla="*/ 2 w 1140"/>
                  <a:gd name="T53" fmla="*/ 1 h 526"/>
                  <a:gd name="T54" fmla="*/ 2 w 1140"/>
                  <a:gd name="T55" fmla="*/ 1 h 526"/>
                  <a:gd name="T56" fmla="*/ 2 w 1140"/>
                  <a:gd name="T57" fmla="*/ 1 h 526"/>
                  <a:gd name="T58" fmla="*/ 2 w 1140"/>
                  <a:gd name="T59" fmla="*/ 1 h 526"/>
                  <a:gd name="T60" fmla="*/ 2 w 1140"/>
                  <a:gd name="T61" fmla="*/ 1 h 526"/>
                  <a:gd name="T62" fmla="*/ 2 w 1140"/>
                  <a:gd name="T63" fmla="*/ 1 h 526"/>
                  <a:gd name="T64" fmla="*/ 2 w 1140"/>
                  <a:gd name="T65" fmla="*/ 1 h 526"/>
                  <a:gd name="T66" fmla="*/ 2 w 1140"/>
                  <a:gd name="T67" fmla="*/ 1 h 526"/>
                  <a:gd name="T68" fmla="*/ 2 w 1140"/>
                  <a:gd name="T69" fmla="*/ 1 h 526"/>
                  <a:gd name="T70" fmla="*/ 2 w 1140"/>
                  <a:gd name="T71" fmla="*/ 1 h 526"/>
                  <a:gd name="T72" fmla="*/ 2 w 1140"/>
                  <a:gd name="T73" fmla="*/ 1 h 526"/>
                  <a:gd name="T74" fmla="*/ 2 w 1140"/>
                  <a:gd name="T75" fmla="*/ 1 h 526"/>
                  <a:gd name="T76" fmla="*/ 2 w 1140"/>
                  <a:gd name="T77" fmla="*/ 1 h 526"/>
                  <a:gd name="T78" fmla="*/ 2 w 1140"/>
                  <a:gd name="T79" fmla="*/ 1 h 526"/>
                  <a:gd name="T80" fmla="*/ 2 w 1140"/>
                  <a:gd name="T81" fmla="*/ 1 h 526"/>
                  <a:gd name="T82" fmla="*/ 1 w 1140"/>
                  <a:gd name="T83" fmla="*/ 1 h 526"/>
                  <a:gd name="T84" fmla="*/ 1 w 1140"/>
                  <a:gd name="T85" fmla="*/ 1 h 526"/>
                  <a:gd name="T86" fmla="*/ 1 w 1140"/>
                  <a:gd name="T87" fmla="*/ 1 h 526"/>
                  <a:gd name="T88" fmla="*/ 1 w 1140"/>
                  <a:gd name="T89" fmla="*/ 1 h 526"/>
                  <a:gd name="T90" fmla="*/ 1 w 1140"/>
                  <a:gd name="T91" fmla="*/ 1 h 526"/>
                  <a:gd name="T92" fmla="*/ 1 w 1140"/>
                  <a:gd name="T93" fmla="*/ 1 h 526"/>
                  <a:gd name="T94" fmla="*/ 1 w 1140"/>
                  <a:gd name="T95" fmla="*/ 1 h 526"/>
                  <a:gd name="T96" fmla="*/ 1 w 1140"/>
                  <a:gd name="T97" fmla="*/ 1 h 526"/>
                  <a:gd name="T98" fmla="*/ 1 w 1140"/>
                  <a:gd name="T99" fmla="*/ 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24" name="Freeform 33"/>
              <p:cNvSpPr>
                <a:spLocks/>
              </p:cNvSpPr>
              <p:nvPr/>
            </p:nvSpPr>
            <p:spPr bwMode="auto">
              <a:xfrm>
                <a:off x="3113" y="3325"/>
                <a:ext cx="121" cy="130"/>
              </a:xfrm>
              <a:custGeom>
                <a:avLst/>
                <a:gdLst>
                  <a:gd name="T0" fmla="*/ 0 w 189"/>
                  <a:gd name="T1" fmla="*/ 1 h 204"/>
                  <a:gd name="T2" fmla="*/ 1 w 189"/>
                  <a:gd name="T3" fmla="*/ 1 h 204"/>
                  <a:gd name="T4" fmla="*/ 1 w 189"/>
                  <a:gd name="T5" fmla="*/ 1 h 204"/>
                  <a:gd name="T6" fmla="*/ 1 w 189"/>
                  <a:gd name="T7" fmla="*/ 1 h 204"/>
                  <a:gd name="T8" fmla="*/ 1 w 189"/>
                  <a:gd name="T9" fmla="*/ 1 h 204"/>
                  <a:gd name="T10" fmla="*/ 1 w 189"/>
                  <a:gd name="T11" fmla="*/ 1 h 204"/>
                  <a:gd name="T12" fmla="*/ 1 w 189"/>
                  <a:gd name="T13" fmla="*/ 0 h 204"/>
                  <a:gd name="T14" fmla="*/ 1 w 189"/>
                  <a:gd name="T15" fmla="*/ 1 h 204"/>
                  <a:gd name="T16" fmla="*/ 0 w 189"/>
                  <a:gd name="T17" fmla="*/ 1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25" name="Freeform 34"/>
              <p:cNvSpPr>
                <a:spLocks/>
              </p:cNvSpPr>
              <p:nvPr/>
            </p:nvSpPr>
            <p:spPr bwMode="auto">
              <a:xfrm>
                <a:off x="3255" y="3322"/>
                <a:ext cx="160" cy="135"/>
              </a:xfrm>
              <a:custGeom>
                <a:avLst/>
                <a:gdLst>
                  <a:gd name="T0" fmla="*/ 1 w 252"/>
                  <a:gd name="T1" fmla="*/ 1 h 213"/>
                  <a:gd name="T2" fmla="*/ 0 w 252"/>
                  <a:gd name="T3" fmla="*/ 0 h 213"/>
                  <a:gd name="T4" fmla="*/ 1 w 252"/>
                  <a:gd name="T5" fmla="*/ 0 h 213"/>
                  <a:gd name="T6" fmla="*/ 1 w 252"/>
                  <a:gd name="T7" fmla="*/ 1 h 213"/>
                  <a:gd name="T8" fmla="*/ 1 w 252"/>
                  <a:gd name="T9" fmla="*/ 1 h 213"/>
                  <a:gd name="T10" fmla="*/ 1 w 252"/>
                  <a:gd name="T11" fmla="*/ 1 h 213"/>
                  <a:gd name="T12" fmla="*/ 1 w 252"/>
                  <a:gd name="T13" fmla="*/ 1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26" name="Freeform 35"/>
              <p:cNvSpPr>
                <a:spLocks/>
              </p:cNvSpPr>
              <p:nvPr/>
            </p:nvSpPr>
            <p:spPr bwMode="auto">
              <a:xfrm>
                <a:off x="3360" y="3383"/>
                <a:ext cx="45" cy="63"/>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7" name="Freeform 36"/>
              <p:cNvSpPr>
                <a:spLocks/>
              </p:cNvSpPr>
              <p:nvPr/>
            </p:nvSpPr>
            <p:spPr bwMode="auto">
              <a:xfrm>
                <a:off x="3362" y="343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8" name="Freeform 37"/>
              <p:cNvSpPr>
                <a:spLocks/>
              </p:cNvSpPr>
              <p:nvPr/>
            </p:nvSpPr>
            <p:spPr bwMode="auto">
              <a:xfrm>
                <a:off x="3367" y="3401"/>
                <a:ext cx="33" cy="23"/>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9" name="Freeform 38"/>
              <p:cNvSpPr>
                <a:spLocks/>
              </p:cNvSpPr>
              <p:nvPr/>
            </p:nvSpPr>
            <p:spPr bwMode="auto">
              <a:xfrm>
                <a:off x="3245" y="3415"/>
                <a:ext cx="195" cy="185"/>
              </a:xfrm>
              <a:custGeom>
                <a:avLst/>
                <a:gdLst>
                  <a:gd name="T0" fmla="*/ 0 w 306"/>
                  <a:gd name="T1" fmla="*/ 1 h 290"/>
                  <a:gd name="T2" fmla="*/ 1 w 306"/>
                  <a:gd name="T3" fmla="*/ 1 h 290"/>
                  <a:gd name="T4" fmla="*/ 1 w 306"/>
                  <a:gd name="T5" fmla="*/ 1 h 290"/>
                  <a:gd name="T6" fmla="*/ 1 w 306"/>
                  <a:gd name="T7" fmla="*/ 1 h 290"/>
                  <a:gd name="T8" fmla="*/ 1 w 306"/>
                  <a:gd name="T9" fmla="*/ 1 h 290"/>
                  <a:gd name="T10" fmla="*/ 1 w 306"/>
                  <a:gd name="T11" fmla="*/ 1 h 290"/>
                  <a:gd name="T12" fmla="*/ 1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30" name="Freeform 39"/>
              <p:cNvSpPr>
                <a:spLocks/>
              </p:cNvSpPr>
              <p:nvPr/>
            </p:nvSpPr>
            <p:spPr bwMode="auto">
              <a:xfrm rot="1661969">
                <a:off x="3494" y="3239"/>
                <a:ext cx="130" cy="102"/>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431" name="Line 40"/>
              <p:cNvSpPr>
                <a:spLocks noChangeShapeType="1"/>
              </p:cNvSpPr>
              <p:nvPr/>
            </p:nvSpPr>
            <p:spPr bwMode="auto">
              <a:xfrm flipH="1" flipV="1">
                <a:off x="3544" y="3332"/>
                <a:ext cx="5" cy="7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2" name="Line 41"/>
              <p:cNvSpPr>
                <a:spLocks noChangeShapeType="1"/>
              </p:cNvSpPr>
              <p:nvPr/>
            </p:nvSpPr>
            <p:spPr bwMode="auto">
              <a:xfrm flipV="1">
                <a:off x="3565" y="3332"/>
                <a:ext cx="22" cy="7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3" name="Oval 42"/>
              <p:cNvSpPr>
                <a:spLocks noChangeArrowheads="1"/>
              </p:cNvSpPr>
              <p:nvPr/>
            </p:nvSpPr>
            <p:spPr bwMode="auto">
              <a:xfrm>
                <a:off x="3034" y="3568"/>
                <a:ext cx="103" cy="101"/>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434" name="Freeform 43"/>
              <p:cNvSpPr>
                <a:spLocks/>
              </p:cNvSpPr>
              <p:nvPr/>
            </p:nvSpPr>
            <p:spPr bwMode="auto">
              <a:xfrm>
                <a:off x="3022" y="3556"/>
                <a:ext cx="126" cy="126"/>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5" name="Freeform 44"/>
              <p:cNvSpPr>
                <a:spLocks/>
              </p:cNvSpPr>
              <p:nvPr/>
            </p:nvSpPr>
            <p:spPr bwMode="auto">
              <a:xfrm>
                <a:off x="3049" y="3661"/>
                <a:ext cx="24"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6" name="Oval 45"/>
              <p:cNvSpPr>
                <a:spLocks noChangeArrowheads="1"/>
              </p:cNvSpPr>
              <p:nvPr/>
            </p:nvSpPr>
            <p:spPr bwMode="auto">
              <a:xfrm>
                <a:off x="3492" y="3528"/>
                <a:ext cx="80" cy="138"/>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437" name="Freeform 46"/>
              <p:cNvSpPr>
                <a:spLocks/>
              </p:cNvSpPr>
              <p:nvPr/>
            </p:nvSpPr>
            <p:spPr bwMode="auto">
              <a:xfrm>
                <a:off x="3484" y="3518"/>
                <a:ext cx="99" cy="158"/>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8" name="Freeform 47"/>
              <p:cNvSpPr>
                <a:spLocks/>
              </p:cNvSpPr>
              <p:nvPr/>
            </p:nvSpPr>
            <p:spPr bwMode="auto">
              <a:xfrm>
                <a:off x="3499" y="3646"/>
                <a:ext cx="21"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443" name="Line 70"/>
          <p:cNvSpPr>
            <a:spLocks noChangeShapeType="1"/>
          </p:cNvSpPr>
          <p:nvPr/>
        </p:nvSpPr>
        <p:spPr bwMode="auto">
          <a:xfrm flipH="1" flipV="1">
            <a:off x="2499095" y="4362591"/>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444" name="Group 2"/>
          <p:cNvGrpSpPr>
            <a:grpSpLocks/>
          </p:cNvGrpSpPr>
          <p:nvPr/>
        </p:nvGrpSpPr>
        <p:grpSpPr bwMode="auto">
          <a:xfrm>
            <a:off x="1308100" y="4756150"/>
            <a:ext cx="1216025" cy="833438"/>
            <a:chOff x="3182" y="2642"/>
            <a:chExt cx="1186" cy="813"/>
          </a:xfrm>
        </p:grpSpPr>
        <p:grpSp>
          <p:nvGrpSpPr>
            <p:cNvPr id="445" name="Group 3"/>
            <p:cNvGrpSpPr>
              <a:grpSpLocks/>
            </p:cNvGrpSpPr>
            <p:nvPr/>
          </p:nvGrpSpPr>
          <p:grpSpPr bwMode="auto">
            <a:xfrm>
              <a:off x="3182" y="2642"/>
              <a:ext cx="1186" cy="813"/>
              <a:chOff x="1732" y="3507"/>
              <a:chExt cx="1186" cy="813"/>
            </a:xfrm>
          </p:grpSpPr>
          <p:sp>
            <p:nvSpPr>
              <p:cNvPr id="457" name="AutoShape 4"/>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458" name="AutoShape 5"/>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446" name="Group 6"/>
            <p:cNvGrpSpPr>
              <a:grpSpLocks/>
            </p:cNvGrpSpPr>
            <p:nvPr/>
          </p:nvGrpSpPr>
          <p:grpSpPr bwMode="auto">
            <a:xfrm>
              <a:off x="3309" y="2668"/>
              <a:ext cx="876" cy="739"/>
              <a:chOff x="3309" y="2668"/>
              <a:chExt cx="876" cy="739"/>
            </a:xfrm>
          </p:grpSpPr>
          <p:sp>
            <p:nvSpPr>
              <p:cNvPr id="447" name="Freeform 7"/>
              <p:cNvSpPr>
                <a:spLocks/>
              </p:cNvSpPr>
              <p:nvPr/>
            </p:nvSpPr>
            <p:spPr bwMode="auto">
              <a:xfrm>
                <a:off x="3344" y="2668"/>
                <a:ext cx="841" cy="739"/>
              </a:xfrm>
              <a:custGeom>
                <a:avLst/>
                <a:gdLst>
                  <a:gd name="T0" fmla="*/ 50 w 638"/>
                  <a:gd name="T1" fmla="*/ 1680 h 561"/>
                  <a:gd name="T2" fmla="*/ 50 w 638"/>
                  <a:gd name="T3" fmla="*/ 967 h 561"/>
                  <a:gd name="T4" fmla="*/ 0 w 638"/>
                  <a:gd name="T5" fmla="*/ 876 h 561"/>
                  <a:gd name="T6" fmla="*/ 1003 w 638"/>
                  <a:gd name="T7" fmla="*/ 18 h 561"/>
                  <a:gd name="T8" fmla="*/ 1366 w 638"/>
                  <a:gd name="T9" fmla="*/ 361 h 561"/>
                  <a:gd name="T10" fmla="*/ 1366 w 638"/>
                  <a:gd name="T11" fmla="*/ 0 h 561"/>
                  <a:gd name="T12" fmla="*/ 1654 w 638"/>
                  <a:gd name="T13" fmla="*/ 0 h 561"/>
                  <a:gd name="T14" fmla="*/ 1654 w 638"/>
                  <a:gd name="T15" fmla="*/ 642 h 561"/>
                  <a:gd name="T16" fmla="*/ 1927 w 638"/>
                  <a:gd name="T17" fmla="*/ 865 h 561"/>
                  <a:gd name="T18" fmla="*/ 1828 w 638"/>
                  <a:gd name="T19" fmla="*/ 958 h 561"/>
                  <a:gd name="T20" fmla="*/ 1828 w 638"/>
                  <a:gd name="T21" fmla="*/ 1689 h 561"/>
                  <a:gd name="T22" fmla="*/ 50 w 638"/>
                  <a:gd name="T23" fmla="*/ 1680 h 5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8"/>
                  <a:gd name="T37" fmla="*/ 0 h 561"/>
                  <a:gd name="T38" fmla="*/ 638 w 638"/>
                  <a:gd name="T39" fmla="*/ 561 h 5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8" h="561">
                    <a:moveTo>
                      <a:pt x="17" y="558"/>
                    </a:moveTo>
                    <a:lnTo>
                      <a:pt x="17" y="321"/>
                    </a:lnTo>
                    <a:lnTo>
                      <a:pt x="0" y="291"/>
                    </a:lnTo>
                    <a:lnTo>
                      <a:pt x="332" y="6"/>
                    </a:lnTo>
                    <a:lnTo>
                      <a:pt x="452" y="120"/>
                    </a:lnTo>
                    <a:lnTo>
                      <a:pt x="452" y="0"/>
                    </a:lnTo>
                    <a:lnTo>
                      <a:pt x="548" y="0"/>
                    </a:lnTo>
                    <a:lnTo>
                      <a:pt x="548" y="213"/>
                    </a:lnTo>
                    <a:lnTo>
                      <a:pt x="638" y="288"/>
                    </a:lnTo>
                    <a:lnTo>
                      <a:pt x="605" y="318"/>
                    </a:lnTo>
                    <a:lnTo>
                      <a:pt x="605" y="561"/>
                    </a:lnTo>
                    <a:lnTo>
                      <a:pt x="17" y="558"/>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448" name="Rectangle 8"/>
              <p:cNvSpPr>
                <a:spLocks noChangeArrowheads="1"/>
              </p:cNvSpPr>
              <p:nvPr/>
            </p:nvSpPr>
            <p:spPr bwMode="auto">
              <a:xfrm>
                <a:off x="3695" y="3136"/>
                <a:ext cx="174" cy="268"/>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449" name="Rectangle 9"/>
              <p:cNvSpPr>
                <a:spLocks noChangeArrowheads="1"/>
              </p:cNvSpPr>
              <p:nvPr/>
            </p:nvSpPr>
            <p:spPr bwMode="auto">
              <a:xfrm>
                <a:off x="3928"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450" name="Line 10"/>
              <p:cNvSpPr>
                <a:spLocks noChangeShapeType="1"/>
              </p:cNvSpPr>
              <p:nvPr/>
            </p:nvSpPr>
            <p:spPr bwMode="auto">
              <a:xfrm>
                <a:off x="3928"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51" name="Line 11"/>
              <p:cNvSpPr>
                <a:spLocks noChangeShapeType="1"/>
              </p:cNvSpPr>
              <p:nvPr/>
            </p:nvSpPr>
            <p:spPr bwMode="auto">
              <a:xfrm>
                <a:off x="4015" y="3140"/>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52" name="Rectangle 12"/>
              <p:cNvSpPr>
                <a:spLocks noChangeArrowheads="1"/>
              </p:cNvSpPr>
              <p:nvPr/>
            </p:nvSpPr>
            <p:spPr bwMode="auto">
              <a:xfrm>
                <a:off x="3446"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453" name="Line 13"/>
              <p:cNvSpPr>
                <a:spLocks noChangeShapeType="1"/>
              </p:cNvSpPr>
              <p:nvPr/>
            </p:nvSpPr>
            <p:spPr bwMode="auto">
              <a:xfrm>
                <a:off x="3446"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54" name="Line 14"/>
              <p:cNvSpPr>
                <a:spLocks noChangeShapeType="1"/>
              </p:cNvSpPr>
              <p:nvPr/>
            </p:nvSpPr>
            <p:spPr bwMode="auto">
              <a:xfrm>
                <a:off x="3533" y="3138"/>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55" name="Freeform 15"/>
              <p:cNvSpPr>
                <a:spLocks/>
              </p:cNvSpPr>
              <p:nvPr/>
            </p:nvSpPr>
            <p:spPr bwMode="auto">
              <a:xfrm>
                <a:off x="3309" y="2675"/>
                <a:ext cx="326" cy="428"/>
              </a:xfrm>
              <a:custGeom>
                <a:avLst/>
                <a:gdLst>
                  <a:gd name="T0" fmla="*/ 7 w 1163"/>
                  <a:gd name="T1" fmla="*/ 4 h 1531"/>
                  <a:gd name="T2" fmla="*/ 7 w 1163"/>
                  <a:gd name="T3" fmla="*/ 3 h 1531"/>
                  <a:gd name="T4" fmla="*/ 7 w 1163"/>
                  <a:gd name="T5" fmla="*/ 3 h 1531"/>
                  <a:gd name="T6" fmla="*/ 6 w 1163"/>
                  <a:gd name="T7" fmla="*/ 3 h 1531"/>
                  <a:gd name="T8" fmla="*/ 6 w 1163"/>
                  <a:gd name="T9" fmla="*/ 4 h 1531"/>
                  <a:gd name="T10" fmla="*/ 6 w 1163"/>
                  <a:gd name="T11" fmla="*/ 4 h 1531"/>
                  <a:gd name="T12" fmla="*/ 6 w 1163"/>
                  <a:gd name="T13" fmla="*/ 4 h 1531"/>
                  <a:gd name="T14" fmla="*/ 5 w 1163"/>
                  <a:gd name="T15" fmla="*/ 5 h 1531"/>
                  <a:gd name="T16" fmla="*/ 5 w 1163"/>
                  <a:gd name="T17" fmla="*/ 6 h 1531"/>
                  <a:gd name="T18" fmla="*/ 5 w 1163"/>
                  <a:gd name="T19" fmla="*/ 7 h 1531"/>
                  <a:gd name="T20" fmla="*/ 5 w 1163"/>
                  <a:gd name="T21" fmla="*/ 7 h 1531"/>
                  <a:gd name="T22" fmla="*/ 4 w 1163"/>
                  <a:gd name="T23" fmla="*/ 8 h 1531"/>
                  <a:gd name="T24" fmla="*/ 4 w 1163"/>
                  <a:gd name="T25" fmla="*/ 8 h 1531"/>
                  <a:gd name="T26" fmla="*/ 4 w 1163"/>
                  <a:gd name="T27" fmla="*/ 7 h 1531"/>
                  <a:gd name="T28" fmla="*/ 4 w 1163"/>
                  <a:gd name="T29" fmla="*/ 6 h 1531"/>
                  <a:gd name="T30" fmla="*/ 4 w 1163"/>
                  <a:gd name="T31" fmla="*/ 5 h 1531"/>
                  <a:gd name="T32" fmla="*/ 5 w 1163"/>
                  <a:gd name="T33" fmla="*/ 4 h 1531"/>
                  <a:gd name="T34" fmla="*/ 4 w 1163"/>
                  <a:gd name="T35" fmla="*/ 3 h 1531"/>
                  <a:gd name="T36" fmla="*/ 4 w 1163"/>
                  <a:gd name="T37" fmla="*/ 2 h 1531"/>
                  <a:gd name="T38" fmla="*/ 3 w 1163"/>
                  <a:gd name="T39" fmla="*/ 1 h 1531"/>
                  <a:gd name="T40" fmla="*/ 3 w 1163"/>
                  <a:gd name="T41" fmla="*/ 1 h 1531"/>
                  <a:gd name="T42" fmla="*/ 4 w 1163"/>
                  <a:gd name="T43" fmla="*/ 0 h 1531"/>
                  <a:gd name="T44" fmla="*/ 3 w 1163"/>
                  <a:gd name="T45" fmla="*/ 0 h 1531"/>
                  <a:gd name="T46" fmla="*/ 3 w 1163"/>
                  <a:gd name="T47" fmla="*/ 1 h 1531"/>
                  <a:gd name="T48" fmla="*/ 3 w 1163"/>
                  <a:gd name="T49" fmla="*/ 2 h 1531"/>
                  <a:gd name="T50" fmla="*/ 3 w 1163"/>
                  <a:gd name="T51" fmla="*/ 3 h 1531"/>
                  <a:gd name="T52" fmla="*/ 3 w 1163"/>
                  <a:gd name="T53" fmla="*/ 4 h 1531"/>
                  <a:gd name="T54" fmla="*/ 2 w 1163"/>
                  <a:gd name="T55" fmla="*/ 6 h 1531"/>
                  <a:gd name="T56" fmla="*/ 2 w 1163"/>
                  <a:gd name="T57" fmla="*/ 5 h 1531"/>
                  <a:gd name="T58" fmla="*/ 2 w 1163"/>
                  <a:gd name="T59" fmla="*/ 4 h 1531"/>
                  <a:gd name="T60" fmla="*/ 2 w 1163"/>
                  <a:gd name="T61" fmla="*/ 3 h 1531"/>
                  <a:gd name="T62" fmla="*/ 2 w 1163"/>
                  <a:gd name="T63" fmla="*/ 3 h 1531"/>
                  <a:gd name="T64" fmla="*/ 2 w 1163"/>
                  <a:gd name="T65" fmla="*/ 2 h 1531"/>
                  <a:gd name="T66" fmla="*/ 2 w 1163"/>
                  <a:gd name="T67" fmla="*/ 2 h 1531"/>
                  <a:gd name="T68" fmla="*/ 2 w 1163"/>
                  <a:gd name="T69" fmla="*/ 3 h 1531"/>
                  <a:gd name="T70" fmla="*/ 1 w 1163"/>
                  <a:gd name="T71" fmla="*/ 4 h 1531"/>
                  <a:gd name="T72" fmla="*/ 1 w 1163"/>
                  <a:gd name="T73" fmla="*/ 5 h 1531"/>
                  <a:gd name="T74" fmla="*/ 0 w 1163"/>
                  <a:gd name="T75" fmla="*/ 6 h 1531"/>
                  <a:gd name="T76" fmla="*/ 0 w 1163"/>
                  <a:gd name="T77" fmla="*/ 6 h 1531"/>
                  <a:gd name="T78" fmla="*/ 0 w 1163"/>
                  <a:gd name="T79" fmla="*/ 7 h 1531"/>
                  <a:gd name="T80" fmla="*/ 1 w 1163"/>
                  <a:gd name="T81" fmla="*/ 8 h 1531"/>
                  <a:gd name="T82" fmla="*/ 1 w 1163"/>
                  <a:gd name="T83" fmla="*/ 8 h 1531"/>
                  <a:gd name="T84" fmla="*/ 2 w 1163"/>
                  <a:gd name="T85" fmla="*/ 8 h 1531"/>
                  <a:gd name="T86" fmla="*/ 2 w 1163"/>
                  <a:gd name="T87" fmla="*/ 9 h 1531"/>
                  <a:gd name="T88" fmla="*/ 3 w 1163"/>
                  <a:gd name="T89" fmla="*/ 9 h 1531"/>
                  <a:gd name="T90" fmla="*/ 3 w 1163"/>
                  <a:gd name="T91" fmla="*/ 9 h 1531"/>
                  <a:gd name="T92" fmla="*/ 3 w 1163"/>
                  <a:gd name="T93" fmla="*/ 9 h 1531"/>
                  <a:gd name="T94" fmla="*/ 3 w 1163"/>
                  <a:gd name="T95" fmla="*/ 9 h 1531"/>
                  <a:gd name="T96" fmla="*/ 3 w 1163"/>
                  <a:gd name="T97" fmla="*/ 9 h 1531"/>
                  <a:gd name="T98" fmla="*/ 3 w 1163"/>
                  <a:gd name="T99" fmla="*/ 9 h 1531"/>
                  <a:gd name="T100" fmla="*/ 4 w 1163"/>
                  <a:gd name="T101" fmla="*/ 9 h 1531"/>
                  <a:gd name="T102" fmla="*/ 4 w 1163"/>
                  <a:gd name="T103" fmla="*/ 9 h 1531"/>
                  <a:gd name="T104" fmla="*/ 5 w 1163"/>
                  <a:gd name="T105" fmla="*/ 9 h 1531"/>
                  <a:gd name="T106" fmla="*/ 5 w 1163"/>
                  <a:gd name="T107" fmla="*/ 9 h 1531"/>
                  <a:gd name="T108" fmla="*/ 6 w 1163"/>
                  <a:gd name="T109" fmla="*/ 9 h 1531"/>
                  <a:gd name="T110" fmla="*/ 7 w 1163"/>
                  <a:gd name="T111" fmla="*/ 8 h 1531"/>
                  <a:gd name="T112" fmla="*/ 7 w 1163"/>
                  <a:gd name="T113" fmla="*/ 7 h 1531"/>
                  <a:gd name="T114" fmla="*/ 7 w 1163"/>
                  <a:gd name="T115" fmla="*/ 6 h 15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63"/>
                  <a:gd name="T175" fmla="*/ 0 h 1531"/>
                  <a:gd name="T176" fmla="*/ 1163 w 1163"/>
                  <a:gd name="T177" fmla="*/ 1531 h 15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63" h="1531">
                    <a:moveTo>
                      <a:pt x="1077" y="804"/>
                    </a:moveTo>
                    <a:lnTo>
                      <a:pt x="1075" y="773"/>
                    </a:lnTo>
                    <a:lnTo>
                      <a:pt x="1075" y="739"/>
                    </a:lnTo>
                    <a:lnTo>
                      <a:pt x="1077" y="700"/>
                    </a:lnTo>
                    <a:lnTo>
                      <a:pt x="1082" y="660"/>
                    </a:lnTo>
                    <a:lnTo>
                      <a:pt x="1090" y="621"/>
                    </a:lnTo>
                    <a:lnTo>
                      <a:pt x="1101" y="585"/>
                    </a:lnTo>
                    <a:lnTo>
                      <a:pt x="1116" y="553"/>
                    </a:lnTo>
                    <a:lnTo>
                      <a:pt x="1134" y="528"/>
                    </a:lnTo>
                    <a:lnTo>
                      <a:pt x="1121" y="535"/>
                    </a:lnTo>
                    <a:lnTo>
                      <a:pt x="1108" y="538"/>
                    </a:lnTo>
                    <a:lnTo>
                      <a:pt x="1095" y="543"/>
                    </a:lnTo>
                    <a:lnTo>
                      <a:pt x="1082" y="546"/>
                    </a:lnTo>
                    <a:lnTo>
                      <a:pt x="1070" y="551"/>
                    </a:lnTo>
                    <a:lnTo>
                      <a:pt x="1057" y="556"/>
                    </a:lnTo>
                    <a:lnTo>
                      <a:pt x="1046" y="563"/>
                    </a:lnTo>
                    <a:lnTo>
                      <a:pt x="1034" y="571"/>
                    </a:lnTo>
                    <a:lnTo>
                      <a:pt x="1025" y="579"/>
                    </a:lnTo>
                    <a:lnTo>
                      <a:pt x="1016" y="587"/>
                    </a:lnTo>
                    <a:lnTo>
                      <a:pt x="1008" y="597"/>
                    </a:lnTo>
                    <a:lnTo>
                      <a:pt x="1000" y="605"/>
                    </a:lnTo>
                    <a:lnTo>
                      <a:pt x="992" y="615"/>
                    </a:lnTo>
                    <a:lnTo>
                      <a:pt x="984" y="625"/>
                    </a:lnTo>
                    <a:lnTo>
                      <a:pt x="977" y="634"/>
                    </a:lnTo>
                    <a:lnTo>
                      <a:pt x="969" y="644"/>
                    </a:lnTo>
                    <a:lnTo>
                      <a:pt x="949" y="670"/>
                    </a:lnTo>
                    <a:lnTo>
                      <a:pt x="931" y="696"/>
                    </a:lnTo>
                    <a:lnTo>
                      <a:pt x="915" y="722"/>
                    </a:lnTo>
                    <a:lnTo>
                      <a:pt x="899" y="750"/>
                    </a:lnTo>
                    <a:lnTo>
                      <a:pt x="884" y="778"/>
                    </a:lnTo>
                    <a:lnTo>
                      <a:pt x="871" y="806"/>
                    </a:lnTo>
                    <a:lnTo>
                      <a:pt x="858" y="835"/>
                    </a:lnTo>
                    <a:lnTo>
                      <a:pt x="848" y="866"/>
                    </a:lnTo>
                    <a:lnTo>
                      <a:pt x="838" y="899"/>
                    </a:lnTo>
                    <a:lnTo>
                      <a:pt x="832" y="931"/>
                    </a:lnTo>
                    <a:lnTo>
                      <a:pt x="825" y="965"/>
                    </a:lnTo>
                    <a:lnTo>
                      <a:pt x="819" y="1000"/>
                    </a:lnTo>
                    <a:lnTo>
                      <a:pt x="812" y="1032"/>
                    </a:lnTo>
                    <a:lnTo>
                      <a:pt x="802" y="1067"/>
                    </a:lnTo>
                    <a:lnTo>
                      <a:pt x="793" y="1099"/>
                    </a:lnTo>
                    <a:lnTo>
                      <a:pt x="778" y="1130"/>
                    </a:lnTo>
                    <a:lnTo>
                      <a:pt x="770" y="1147"/>
                    </a:lnTo>
                    <a:lnTo>
                      <a:pt x="760" y="1161"/>
                    </a:lnTo>
                    <a:lnTo>
                      <a:pt x="749" y="1174"/>
                    </a:lnTo>
                    <a:lnTo>
                      <a:pt x="735" y="1186"/>
                    </a:lnTo>
                    <a:lnTo>
                      <a:pt x="722" y="1197"/>
                    </a:lnTo>
                    <a:lnTo>
                      <a:pt x="709" y="1209"/>
                    </a:lnTo>
                    <a:lnTo>
                      <a:pt x="696" y="1220"/>
                    </a:lnTo>
                    <a:lnTo>
                      <a:pt x="682" y="1230"/>
                    </a:lnTo>
                    <a:lnTo>
                      <a:pt x="677" y="1223"/>
                    </a:lnTo>
                    <a:lnTo>
                      <a:pt x="672" y="1217"/>
                    </a:lnTo>
                    <a:lnTo>
                      <a:pt x="667" y="1212"/>
                    </a:lnTo>
                    <a:lnTo>
                      <a:pt x="660" y="1205"/>
                    </a:lnTo>
                    <a:lnTo>
                      <a:pt x="628" y="1168"/>
                    </a:lnTo>
                    <a:lnTo>
                      <a:pt x="605" y="1130"/>
                    </a:lnTo>
                    <a:lnTo>
                      <a:pt x="590" y="1091"/>
                    </a:lnTo>
                    <a:lnTo>
                      <a:pt x="585" y="1050"/>
                    </a:lnTo>
                    <a:lnTo>
                      <a:pt x="587" y="1009"/>
                    </a:lnTo>
                    <a:lnTo>
                      <a:pt x="593" y="967"/>
                    </a:lnTo>
                    <a:lnTo>
                      <a:pt x="606" y="923"/>
                    </a:lnTo>
                    <a:lnTo>
                      <a:pt x="624" y="877"/>
                    </a:lnTo>
                    <a:lnTo>
                      <a:pt x="641" y="843"/>
                    </a:lnTo>
                    <a:lnTo>
                      <a:pt x="660" y="807"/>
                    </a:lnTo>
                    <a:lnTo>
                      <a:pt x="682" y="770"/>
                    </a:lnTo>
                    <a:lnTo>
                      <a:pt x="703" y="732"/>
                    </a:lnTo>
                    <a:lnTo>
                      <a:pt x="721" y="693"/>
                    </a:lnTo>
                    <a:lnTo>
                      <a:pt x="735" y="654"/>
                    </a:lnTo>
                    <a:lnTo>
                      <a:pt x="744" y="615"/>
                    </a:lnTo>
                    <a:lnTo>
                      <a:pt x="744" y="576"/>
                    </a:lnTo>
                    <a:lnTo>
                      <a:pt x="734" y="538"/>
                    </a:lnTo>
                    <a:lnTo>
                      <a:pt x="717" y="504"/>
                    </a:lnTo>
                    <a:lnTo>
                      <a:pt x="693" y="470"/>
                    </a:lnTo>
                    <a:lnTo>
                      <a:pt x="667" y="439"/>
                    </a:lnTo>
                    <a:lnTo>
                      <a:pt x="636" y="409"/>
                    </a:lnTo>
                    <a:lnTo>
                      <a:pt x="606" y="380"/>
                    </a:lnTo>
                    <a:lnTo>
                      <a:pt x="579" y="350"/>
                    </a:lnTo>
                    <a:lnTo>
                      <a:pt x="554" y="323"/>
                    </a:lnTo>
                    <a:lnTo>
                      <a:pt x="535" y="290"/>
                    </a:lnTo>
                    <a:lnTo>
                      <a:pt x="523" y="253"/>
                    </a:lnTo>
                    <a:lnTo>
                      <a:pt x="518" y="213"/>
                    </a:lnTo>
                    <a:lnTo>
                      <a:pt x="518" y="174"/>
                    </a:lnTo>
                    <a:lnTo>
                      <a:pt x="523" y="145"/>
                    </a:lnTo>
                    <a:lnTo>
                      <a:pt x="531" y="120"/>
                    </a:lnTo>
                    <a:lnTo>
                      <a:pt x="543" y="98"/>
                    </a:lnTo>
                    <a:lnTo>
                      <a:pt x="556" y="78"/>
                    </a:lnTo>
                    <a:lnTo>
                      <a:pt x="570" y="58"/>
                    </a:lnTo>
                    <a:lnTo>
                      <a:pt x="588" y="39"/>
                    </a:lnTo>
                    <a:lnTo>
                      <a:pt x="606" y="21"/>
                    </a:lnTo>
                    <a:lnTo>
                      <a:pt x="626" y="0"/>
                    </a:lnTo>
                    <a:lnTo>
                      <a:pt x="592" y="10"/>
                    </a:lnTo>
                    <a:lnTo>
                      <a:pt x="556" y="21"/>
                    </a:lnTo>
                    <a:lnTo>
                      <a:pt x="521" y="36"/>
                    </a:lnTo>
                    <a:lnTo>
                      <a:pt x="490" y="54"/>
                    </a:lnTo>
                    <a:lnTo>
                      <a:pt x="464" y="76"/>
                    </a:lnTo>
                    <a:lnTo>
                      <a:pt x="443" y="103"/>
                    </a:lnTo>
                    <a:lnTo>
                      <a:pt x="430" y="135"/>
                    </a:lnTo>
                    <a:lnTo>
                      <a:pt x="425" y="174"/>
                    </a:lnTo>
                    <a:lnTo>
                      <a:pt x="428" y="227"/>
                    </a:lnTo>
                    <a:lnTo>
                      <a:pt x="438" y="280"/>
                    </a:lnTo>
                    <a:lnTo>
                      <a:pt x="450" y="333"/>
                    </a:lnTo>
                    <a:lnTo>
                      <a:pt x="464" y="385"/>
                    </a:lnTo>
                    <a:lnTo>
                      <a:pt x="476" y="437"/>
                    </a:lnTo>
                    <a:lnTo>
                      <a:pt x="486" y="489"/>
                    </a:lnTo>
                    <a:lnTo>
                      <a:pt x="490" y="543"/>
                    </a:lnTo>
                    <a:lnTo>
                      <a:pt x="489" y="597"/>
                    </a:lnTo>
                    <a:lnTo>
                      <a:pt x="479" y="646"/>
                    </a:lnTo>
                    <a:lnTo>
                      <a:pt x="461" y="691"/>
                    </a:lnTo>
                    <a:lnTo>
                      <a:pt x="438" y="735"/>
                    </a:lnTo>
                    <a:lnTo>
                      <a:pt x="412" y="776"/>
                    </a:lnTo>
                    <a:lnTo>
                      <a:pt x="383" y="817"/>
                    </a:lnTo>
                    <a:lnTo>
                      <a:pt x="352" y="856"/>
                    </a:lnTo>
                    <a:lnTo>
                      <a:pt x="321" y="895"/>
                    </a:lnTo>
                    <a:lnTo>
                      <a:pt x="291" y="934"/>
                    </a:lnTo>
                    <a:lnTo>
                      <a:pt x="291" y="905"/>
                    </a:lnTo>
                    <a:lnTo>
                      <a:pt x="294" y="876"/>
                    </a:lnTo>
                    <a:lnTo>
                      <a:pt x="301" y="845"/>
                    </a:lnTo>
                    <a:lnTo>
                      <a:pt x="309" y="815"/>
                    </a:lnTo>
                    <a:lnTo>
                      <a:pt x="319" y="786"/>
                    </a:lnTo>
                    <a:lnTo>
                      <a:pt x="330" y="757"/>
                    </a:lnTo>
                    <a:lnTo>
                      <a:pt x="340" y="729"/>
                    </a:lnTo>
                    <a:lnTo>
                      <a:pt x="350" y="701"/>
                    </a:lnTo>
                    <a:lnTo>
                      <a:pt x="366" y="651"/>
                    </a:lnTo>
                    <a:lnTo>
                      <a:pt x="378" y="600"/>
                    </a:lnTo>
                    <a:lnTo>
                      <a:pt x="386" y="549"/>
                    </a:lnTo>
                    <a:lnTo>
                      <a:pt x="386" y="497"/>
                    </a:lnTo>
                    <a:lnTo>
                      <a:pt x="384" y="470"/>
                    </a:lnTo>
                    <a:lnTo>
                      <a:pt x="379" y="440"/>
                    </a:lnTo>
                    <a:lnTo>
                      <a:pt x="370" y="412"/>
                    </a:lnTo>
                    <a:lnTo>
                      <a:pt x="356" y="388"/>
                    </a:lnTo>
                    <a:lnTo>
                      <a:pt x="345" y="375"/>
                    </a:lnTo>
                    <a:lnTo>
                      <a:pt x="332" y="365"/>
                    </a:lnTo>
                    <a:lnTo>
                      <a:pt x="317" y="357"/>
                    </a:lnTo>
                    <a:lnTo>
                      <a:pt x="303" y="349"/>
                    </a:lnTo>
                    <a:lnTo>
                      <a:pt x="288" y="342"/>
                    </a:lnTo>
                    <a:lnTo>
                      <a:pt x="273" y="334"/>
                    </a:lnTo>
                    <a:lnTo>
                      <a:pt x="258" y="326"/>
                    </a:lnTo>
                    <a:lnTo>
                      <a:pt x="244" y="316"/>
                    </a:lnTo>
                    <a:lnTo>
                      <a:pt x="260" y="368"/>
                    </a:lnTo>
                    <a:lnTo>
                      <a:pt x="273" y="417"/>
                    </a:lnTo>
                    <a:lnTo>
                      <a:pt x="280" y="465"/>
                    </a:lnTo>
                    <a:lnTo>
                      <a:pt x="281" y="512"/>
                    </a:lnTo>
                    <a:lnTo>
                      <a:pt x="276" y="558"/>
                    </a:lnTo>
                    <a:lnTo>
                      <a:pt x="263" y="603"/>
                    </a:lnTo>
                    <a:lnTo>
                      <a:pt x="242" y="649"/>
                    </a:lnTo>
                    <a:lnTo>
                      <a:pt x="211" y="695"/>
                    </a:lnTo>
                    <a:lnTo>
                      <a:pt x="188" y="722"/>
                    </a:lnTo>
                    <a:lnTo>
                      <a:pt x="167" y="752"/>
                    </a:lnTo>
                    <a:lnTo>
                      <a:pt x="144" y="778"/>
                    </a:lnTo>
                    <a:lnTo>
                      <a:pt x="121" y="806"/>
                    </a:lnTo>
                    <a:lnTo>
                      <a:pt x="100" y="833"/>
                    </a:lnTo>
                    <a:lnTo>
                      <a:pt x="79" y="861"/>
                    </a:lnTo>
                    <a:lnTo>
                      <a:pt x="59" y="889"/>
                    </a:lnTo>
                    <a:lnTo>
                      <a:pt x="43" y="917"/>
                    </a:lnTo>
                    <a:lnTo>
                      <a:pt x="28" y="946"/>
                    </a:lnTo>
                    <a:lnTo>
                      <a:pt x="15" y="975"/>
                    </a:lnTo>
                    <a:lnTo>
                      <a:pt x="7" y="1006"/>
                    </a:lnTo>
                    <a:lnTo>
                      <a:pt x="0" y="1039"/>
                    </a:lnTo>
                    <a:lnTo>
                      <a:pt x="0" y="1071"/>
                    </a:lnTo>
                    <a:lnTo>
                      <a:pt x="2" y="1106"/>
                    </a:lnTo>
                    <a:lnTo>
                      <a:pt x="10" y="1143"/>
                    </a:lnTo>
                    <a:lnTo>
                      <a:pt x="23" y="1181"/>
                    </a:lnTo>
                    <a:lnTo>
                      <a:pt x="38" y="1215"/>
                    </a:lnTo>
                    <a:lnTo>
                      <a:pt x="56" y="1248"/>
                    </a:lnTo>
                    <a:lnTo>
                      <a:pt x="77" y="1277"/>
                    </a:lnTo>
                    <a:lnTo>
                      <a:pt x="102" y="1305"/>
                    </a:lnTo>
                    <a:lnTo>
                      <a:pt x="128" y="1329"/>
                    </a:lnTo>
                    <a:lnTo>
                      <a:pt x="156" y="1349"/>
                    </a:lnTo>
                    <a:lnTo>
                      <a:pt x="188" y="1367"/>
                    </a:lnTo>
                    <a:lnTo>
                      <a:pt x="223" y="1380"/>
                    </a:lnTo>
                    <a:lnTo>
                      <a:pt x="240" y="1385"/>
                    </a:lnTo>
                    <a:lnTo>
                      <a:pt x="258" y="1391"/>
                    </a:lnTo>
                    <a:lnTo>
                      <a:pt x="276" y="1396"/>
                    </a:lnTo>
                    <a:lnTo>
                      <a:pt x="293" y="1401"/>
                    </a:lnTo>
                    <a:lnTo>
                      <a:pt x="311" y="1406"/>
                    </a:lnTo>
                    <a:lnTo>
                      <a:pt x="327" y="1412"/>
                    </a:lnTo>
                    <a:lnTo>
                      <a:pt x="343" y="1417"/>
                    </a:lnTo>
                    <a:lnTo>
                      <a:pt x="360" y="1422"/>
                    </a:lnTo>
                    <a:lnTo>
                      <a:pt x="374" y="1429"/>
                    </a:lnTo>
                    <a:lnTo>
                      <a:pt x="391" y="1435"/>
                    </a:lnTo>
                    <a:lnTo>
                      <a:pt x="405" y="1443"/>
                    </a:lnTo>
                    <a:lnTo>
                      <a:pt x="422" y="1452"/>
                    </a:lnTo>
                    <a:lnTo>
                      <a:pt x="438" y="1460"/>
                    </a:lnTo>
                    <a:lnTo>
                      <a:pt x="453" y="1469"/>
                    </a:lnTo>
                    <a:lnTo>
                      <a:pt x="469" y="1479"/>
                    </a:lnTo>
                    <a:lnTo>
                      <a:pt x="486" y="1491"/>
                    </a:lnTo>
                    <a:lnTo>
                      <a:pt x="494" y="1499"/>
                    </a:lnTo>
                    <a:lnTo>
                      <a:pt x="492" y="1483"/>
                    </a:lnTo>
                    <a:lnTo>
                      <a:pt x="490" y="1468"/>
                    </a:lnTo>
                    <a:lnTo>
                      <a:pt x="489" y="1453"/>
                    </a:lnTo>
                    <a:lnTo>
                      <a:pt x="489" y="1437"/>
                    </a:lnTo>
                    <a:lnTo>
                      <a:pt x="500" y="1448"/>
                    </a:lnTo>
                    <a:lnTo>
                      <a:pt x="510" y="1460"/>
                    </a:lnTo>
                    <a:lnTo>
                      <a:pt x="520" y="1471"/>
                    </a:lnTo>
                    <a:lnTo>
                      <a:pt x="528" y="1483"/>
                    </a:lnTo>
                    <a:lnTo>
                      <a:pt x="536" y="1494"/>
                    </a:lnTo>
                    <a:lnTo>
                      <a:pt x="543" y="1507"/>
                    </a:lnTo>
                    <a:lnTo>
                      <a:pt x="548" y="1518"/>
                    </a:lnTo>
                    <a:lnTo>
                      <a:pt x="552" y="1531"/>
                    </a:lnTo>
                    <a:lnTo>
                      <a:pt x="557" y="1523"/>
                    </a:lnTo>
                    <a:lnTo>
                      <a:pt x="564" y="1517"/>
                    </a:lnTo>
                    <a:lnTo>
                      <a:pt x="572" y="1512"/>
                    </a:lnTo>
                    <a:lnTo>
                      <a:pt x="579" y="1507"/>
                    </a:lnTo>
                    <a:lnTo>
                      <a:pt x="595" y="1518"/>
                    </a:lnTo>
                    <a:lnTo>
                      <a:pt x="613" y="1520"/>
                    </a:lnTo>
                    <a:lnTo>
                      <a:pt x="633" y="1515"/>
                    </a:lnTo>
                    <a:lnTo>
                      <a:pt x="652" y="1505"/>
                    </a:lnTo>
                    <a:lnTo>
                      <a:pt x="672" y="1494"/>
                    </a:lnTo>
                    <a:lnTo>
                      <a:pt x="691" y="1481"/>
                    </a:lnTo>
                    <a:lnTo>
                      <a:pt x="709" y="1469"/>
                    </a:lnTo>
                    <a:lnTo>
                      <a:pt x="727" y="1461"/>
                    </a:lnTo>
                    <a:lnTo>
                      <a:pt x="752" y="1455"/>
                    </a:lnTo>
                    <a:lnTo>
                      <a:pt x="776" y="1450"/>
                    </a:lnTo>
                    <a:lnTo>
                      <a:pt x="801" y="1445"/>
                    </a:lnTo>
                    <a:lnTo>
                      <a:pt x="825" y="1442"/>
                    </a:lnTo>
                    <a:lnTo>
                      <a:pt x="851" y="1439"/>
                    </a:lnTo>
                    <a:lnTo>
                      <a:pt x="876" y="1435"/>
                    </a:lnTo>
                    <a:lnTo>
                      <a:pt x="900" y="1432"/>
                    </a:lnTo>
                    <a:lnTo>
                      <a:pt x="927" y="1429"/>
                    </a:lnTo>
                    <a:lnTo>
                      <a:pt x="949" y="1424"/>
                    </a:lnTo>
                    <a:lnTo>
                      <a:pt x="974" y="1417"/>
                    </a:lnTo>
                    <a:lnTo>
                      <a:pt x="997" y="1411"/>
                    </a:lnTo>
                    <a:lnTo>
                      <a:pt x="1020" y="1401"/>
                    </a:lnTo>
                    <a:lnTo>
                      <a:pt x="1041" y="1391"/>
                    </a:lnTo>
                    <a:lnTo>
                      <a:pt x="1062" y="1377"/>
                    </a:lnTo>
                    <a:lnTo>
                      <a:pt x="1082" y="1362"/>
                    </a:lnTo>
                    <a:lnTo>
                      <a:pt x="1100" y="1342"/>
                    </a:lnTo>
                    <a:lnTo>
                      <a:pt x="1142" y="1277"/>
                    </a:lnTo>
                    <a:lnTo>
                      <a:pt x="1162" y="1210"/>
                    </a:lnTo>
                    <a:lnTo>
                      <a:pt x="1163" y="1143"/>
                    </a:lnTo>
                    <a:lnTo>
                      <a:pt x="1152" y="1078"/>
                    </a:lnTo>
                    <a:lnTo>
                      <a:pt x="1132" y="1009"/>
                    </a:lnTo>
                    <a:lnTo>
                      <a:pt x="1110" y="943"/>
                    </a:lnTo>
                    <a:lnTo>
                      <a:pt x="1090" y="874"/>
                    </a:lnTo>
                    <a:lnTo>
                      <a:pt x="1077" y="804"/>
                    </a:lnTo>
                    <a:close/>
                  </a:path>
                </a:pathLst>
              </a:custGeom>
              <a:solidFill>
                <a:schemeClr val="hlink"/>
              </a:solidFill>
              <a:ln w="9525">
                <a:solidFill>
                  <a:schemeClr val="bg1"/>
                </a:solidFill>
                <a:round/>
                <a:headEnd/>
                <a:tailEnd/>
              </a:ln>
            </p:spPr>
            <p:txBody>
              <a:bodyPr/>
              <a:lstStyle/>
              <a:p>
                <a:endParaRPr lang="en-US"/>
              </a:p>
            </p:txBody>
          </p:sp>
          <p:sp>
            <p:nvSpPr>
              <p:cNvPr id="456" name="Freeform 16"/>
              <p:cNvSpPr>
                <a:spLocks/>
              </p:cNvSpPr>
              <p:nvPr/>
            </p:nvSpPr>
            <p:spPr bwMode="auto">
              <a:xfrm>
                <a:off x="3332" y="2706"/>
                <a:ext cx="43" cy="49"/>
              </a:xfrm>
              <a:custGeom>
                <a:avLst/>
                <a:gdLst>
                  <a:gd name="T0" fmla="*/ 1 w 154"/>
                  <a:gd name="T1" fmla="*/ 1 h 173"/>
                  <a:gd name="T2" fmla="*/ 1 w 154"/>
                  <a:gd name="T3" fmla="*/ 1 h 173"/>
                  <a:gd name="T4" fmla="*/ 1 w 154"/>
                  <a:gd name="T5" fmla="*/ 1 h 173"/>
                  <a:gd name="T6" fmla="*/ 1 w 154"/>
                  <a:gd name="T7" fmla="*/ 1 h 173"/>
                  <a:gd name="T8" fmla="*/ 1 w 154"/>
                  <a:gd name="T9" fmla="*/ 1 h 173"/>
                  <a:gd name="T10" fmla="*/ 1 w 154"/>
                  <a:gd name="T11" fmla="*/ 1 h 173"/>
                  <a:gd name="T12" fmla="*/ 1 w 154"/>
                  <a:gd name="T13" fmla="*/ 1 h 173"/>
                  <a:gd name="T14" fmla="*/ 1 w 154"/>
                  <a:gd name="T15" fmla="*/ 1 h 173"/>
                  <a:gd name="T16" fmla="*/ 1 w 154"/>
                  <a:gd name="T17" fmla="*/ 0 h 173"/>
                  <a:gd name="T18" fmla="*/ 1 w 154"/>
                  <a:gd name="T19" fmla="*/ 0 h 173"/>
                  <a:gd name="T20" fmla="*/ 0 w 154"/>
                  <a:gd name="T21" fmla="*/ 0 h 173"/>
                  <a:gd name="T22" fmla="*/ 0 w 154"/>
                  <a:gd name="T23" fmla="*/ 0 h 173"/>
                  <a:gd name="T24" fmla="*/ 0 w 154"/>
                  <a:gd name="T25" fmla="*/ 0 h 173"/>
                  <a:gd name="T26" fmla="*/ 0 w 154"/>
                  <a:gd name="T27" fmla="*/ 0 h 173"/>
                  <a:gd name="T28" fmla="*/ 0 w 154"/>
                  <a:gd name="T29" fmla="*/ 0 h 173"/>
                  <a:gd name="T30" fmla="*/ 0 w 154"/>
                  <a:gd name="T31" fmla="*/ 0 h 173"/>
                  <a:gd name="T32" fmla="*/ 0 w 154"/>
                  <a:gd name="T33" fmla="*/ 0 h 173"/>
                  <a:gd name="T34" fmla="*/ 0 w 154"/>
                  <a:gd name="T35" fmla="*/ 0 h 173"/>
                  <a:gd name="T36" fmla="*/ 0 w 154"/>
                  <a:gd name="T37" fmla="*/ 0 h 173"/>
                  <a:gd name="T38" fmla="*/ 0 w 154"/>
                  <a:gd name="T39" fmla="*/ 1 h 173"/>
                  <a:gd name="T40" fmla="*/ 0 w 154"/>
                  <a:gd name="T41" fmla="*/ 1 h 173"/>
                  <a:gd name="T42" fmla="*/ 0 w 154"/>
                  <a:gd name="T43" fmla="*/ 1 h 173"/>
                  <a:gd name="T44" fmla="*/ 1 w 154"/>
                  <a:gd name="T45" fmla="*/ 1 h 173"/>
                  <a:gd name="T46" fmla="*/ 1 w 154"/>
                  <a:gd name="T47" fmla="*/ 1 h 173"/>
                  <a:gd name="T48" fmla="*/ 1 w 154"/>
                  <a:gd name="T49" fmla="*/ 1 h 173"/>
                  <a:gd name="T50" fmla="*/ 1 w 154"/>
                  <a:gd name="T51" fmla="*/ 1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4"/>
                  <a:gd name="T79" fmla="*/ 0 h 173"/>
                  <a:gd name="T80" fmla="*/ 154 w 154"/>
                  <a:gd name="T81" fmla="*/ 173 h 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4" h="173">
                    <a:moveTo>
                      <a:pt x="154" y="131"/>
                    </a:moveTo>
                    <a:lnTo>
                      <a:pt x="149" y="116"/>
                    </a:lnTo>
                    <a:lnTo>
                      <a:pt x="144" y="105"/>
                    </a:lnTo>
                    <a:lnTo>
                      <a:pt x="138" y="95"/>
                    </a:lnTo>
                    <a:lnTo>
                      <a:pt x="128" y="87"/>
                    </a:lnTo>
                    <a:lnTo>
                      <a:pt x="118" y="80"/>
                    </a:lnTo>
                    <a:lnTo>
                      <a:pt x="108" y="74"/>
                    </a:lnTo>
                    <a:lnTo>
                      <a:pt x="95" y="69"/>
                    </a:lnTo>
                    <a:lnTo>
                      <a:pt x="82" y="62"/>
                    </a:lnTo>
                    <a:lnTo>
                      <a:pt x="71" y="57"/>
                    </a:lnTo>
                    <a:lnTo>
                      <a:pt x="59" y="53"/>
                    </a:lnTo>
                    <a:lnTo>
                      <a:pt x="48" y="48"/>
                    </a:lnTo>
                    <a:lnTo>
                      <a:pt x="38" y="41"/>
                    </a:lnTo>
                    <a:lnTo>
                      <a:pt x="30" y="35"/>
                    </a:lnTo>
                    <a:lnTo>
                      <a:pt x="22" y="26"/>
                    </a:lnTo>
                    <a:lnTo>
                      <a:pt x="17" y="15"/>
                    </a:lnTo>
                    <a:lnTo>
                      <a:pt x="12" y="0"/>
                    </a:lnTo>
                    <a:lnTo>
                      <a:pt x="0" y="36"/>
                    </a:lnTo>
                    <a:lnTo>
                      <a:pt x="4" y="66"/>
                    </a:lnTo>
                    <a:lnTo>
                      <a:pt x="18" y="88"/>
                    </a:lnTo>
                    <a:lnTo>
                      <a:pt x="41" y="106"/>
                    </a:lnTo>
                    <a:lnTo>
                      <a:pt x="69" y="123"/>
                    </a:lnTo>
                    <a:lnTo>
                      <a:pt x="98" y="139"/>
                    </a:lnTo>
                    <a:lnTo>
                      <a:pt x="128" y="155"/>
                    </a:lnTo>
                    <a:lnTo>
                      <a:pt x="151" y="173"/>
                    </a:lnTo>
                    <a:lnTo>
                      <a:pt x="154" y="131"/>
                    </a:lnTo>
                    <a:close/>
                  </a:path>
                </a:pathLst>
              </a:custGeom>
              <a:solidFill>
                <a:schemeClr val="hlink"/>
              </a:solidFill>
              <a:ln w="9525">
                <a:solidFill>
                  <a:schemeClr val="bg1"/>
                </a:solidFill>
                <a:round/>
                <a:headEnd/>
                <a:tailEnd/>
              </a:ln>
            </p:spPr>
            <p:txBody>
              <a:bodyPr/>
              <a:lstStyle/>
              <a:p>
                <a:endParaRPr lang="en-US"/>
              </a:p>
            </p:txBody>
          </p:sp>
        </p:grpSp>
      </p:grpSp>
      <p:grpSp>
        <p:nvGrpSpPr>
          <p:cNvPr id="459" name="Group 17"/>
          <p:cNvGrpSpPr>
            <a:grpSpLocks/>
          </p:cNvGrpSpPr>
          <p:nvPr/>
        </p:nvGrpSpPr>
        <p:grpSpPr bwMode="auto">
          <a:xfrm>
            <a:off x="1308100" y="5641975"/>
            <a:ext cx="1201738" cy="822325"/>
            <a:chOff x="1808" y="2634"/>
            <a:chExt cx="1186" cy="813"/>
          </a:xfrm>
        </p:grpSpPr>
        <p:grpSp>
          <p:nvGrpSpPr>
            <p:cNvPr id="460" name="Group 18"/>
            <p:cNvGrpSpPr>
              <a:grpSpLocks/>
            </p:cNvGrpSpPr>
            <p:nvPr/>
          </p:nvGrpSpPr>
          <p:grpSpPr bwMode="auto">
            <a:xfrm>
              <a:off x="1808" y="2634"/>
              <a:ext cx="1186" cy="813"/>
              <a:chOff x="1732" y="3507"/>
              <a:chExt cx="1186" cy="813"/>
            </a:xfrm>
          </p:grpSpPr>
          <p:sp>
            <p:nvSpPr>
              <p:cNvPr id="467" name="AutoShape 19"/>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468" name="AutoShape 20"/>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461" name="Group 21"/>
            <p:cNvGrpSpPr>
              <a:grpSpLocks/>
            </p:cNvGrpSpPr>
            <p:nvPr/>
          </p:nvGrpSpPr>
          <p:grpSpPr bwMode="auto">
            <a:xfrm>
              <a:off x="2083" y="2655"/>
              <a:ext cx="617" cy="784"/>
              <a:chOff x="2900" y="2726"/>
              <a:chExt cx="505" cy="642"/>
            </a:xfrm>
          </p:grpSpPr>
          <p:sp>
            <p:nvSpPr>
              <p:cNvPr id="462" name="Oval 22"/>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463" name="Freeform 23"/>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464" name="Freeform 24"/>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465" name="Freeform 25"/>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466" name="Line 26"/>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469" name="Group 27"/>
          <p:cNvGrpSpPr>
            <a:grpSpLocks/>
          </p:cNvGrpSpPr>
          <p:nvPr/>
        </p:nvGrpSpPr>
        <p:grpSpPr bwMode="auto">
          <a:xfrm>
            <a:off x="1298575" y="3876675"/>
            <a:ext cx="1216025" cy="833438"/>
            <a:chOff x="463" y="1743"/>
            <a:chExt cx="1186" cy="813"/>
          </a:xfrm>
        </p:grpSpPr>
        <p:sp>
          <p:nvSpPr>
            <p:cNvPr id="470" name="Freeform 28"/>
            <p:cNvSpPr>
              <a:spLocks/>
            </p:cNvSpPr>
            <p:nvPr/>
          </p:nvSpPr>
          <p:spPr bwMode="auto">
            <a:xfrm>
              <a:off x="1338" y="2248"/>
              <a:ext cx="137" cy="216"/>
            </a:xfrm>
            <a:custGeom>
              <a:avLst/>
              <a:gdLst>
                <a:gd name="T0" fmla="*/ 1 w 530"/>
                <a:gd name="T1" fmla="*/ 4 h 849"/>
                <a:gd name="T2" fmla="*/ 1 w 530"/>
                <a:gd name="T3" fmla="*/ 4 h 849"/>
                <a:gd name="T4" fmla="*/ 1 w 530"/>
                <a:gd name="T5" fmla="*/ 3 h 849"/>
                <a:gd name="T6" fmla="*/ 0 w 530"/>
                <a:gd name="T7" fmla="*/ 3 h 849"/>
                <a:gd name="T8" fmla="*/ 0 w 530"/>
                <a:gd name="T9" fmla="*/ 3 h 849"/>
                <a:gd name="T10" fmla="*/ 0 w 530"/>
                <a:gd name="T11" fmla="*/ 2 h 849"/>
                <a:gd name="T12" fmla="*/ 0 w 530"/>
                <a:gd name="T13" fmla="*/ 2 h 849"/>
                <a:gd name="T14" fmla="*/ 0 w 530"/>
                <a:gd name="T15" fmla="*/ 1 h 849"/>
                <a:gd name="T16" fmla="*/ 0 w 530"/>
                <a:gd name="T17" fmla="*/ 1 h 849"/>
                <a:gd name="T18" fmla="*/ 1 w 530"/>
                <a:gd name="T19" fmla="*/ 1 h 849"/>
                <a:gd name="T20" fmla="*/ 1 w 530"/>
                <a:gd name="T21" fmla="*/ 0 h 849"/>
                <a:gd name="T22" fmla="*/ 1 w 530"/>
                <a:gd name="T23" fmla="*/ 0 h 849"/>
                <a:gd name="T24" fmla="*/ 2 w 530"/>
                <a:gd name="T25" fmla="*/ 0 h 849"/>
                <a:gd name="T26" fmla="*/ 2 w 530"/>
                <a:gd name="T27" fmla="*/ 0 h 849"/>
                <a:gd name="T28" fmla="*/ 2 w 530"/>
                <a:gd name="T29" fmla="*/ 1 h 849"/>
                <a:gd name="T30" fmla="*/ 2 w 530"/>
                <a:gd name="T31" fmla="*/ 1 h 849"/>
                <a:gd name="T32" fmla="*/ 2 w 530"/>
                <a:gd name="T33" fmla="*/ 2 h 849"/>
                <a:gd name="T34" fmla="*/ 2 w 530"/>
                <a:gd name="T35" fmla="*/ 2 h 849"/>
                <a:gd name="T36" fmla="*/ 2 w 530"/>
                <a:gd name="T37" fmla="*/ 3 h 849"/>
                <a:gd name="T38" fmla="*/ 2 w 530"/>
                <a:gd name="T39" fmla="*/ 3 h 849"/>
                <a:gd name="T40" fmla="*/ 2 w 530"/>
                <a:gd name="T41" fmla="*/ 3 h 849"/>
                <a:gd name="T42" fmla="*/ 1 w 530"/>
                <a:gd name="T43" fmla="*/ 4 h 849"/>
                <a:gd name="T44" fmla="*/ 1 w 530"/>
                <a:gd name="T45" fmla="*/ 4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 name="Freeform 29"/>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2" name="AutoShape 30"/>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473" name="AutoShape 31"/>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474" name="Freeform 32"/>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475" name="Freeform 33"/>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476" name="Freeform 34"/>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477" name="Freeform 35"/>
            <p:cNvSpPr>
              <a:spLocks/>
            </p:cNvSpPr>
            <p:nvPr/>
          </p:nvSpPr>
          <p:spPr bwMode="auto">
            <a:xfrm>
              <a:off x="1142" y="1990"/>
              <a:ext cx="71" cy="99"/>
            </a:xfrm>
            <a:custGeom>
              <a:avLst/>
              <a:gdLst>
                <a:gd name="T0" fmla="*/ 0 w 276"/>
                <a:gd name="T1" fmla="*/ 1 h 388"/>
                <a:gd name="T2" fmla="*/ 0 w 276"/>
                <a:gd name="T3" fmla="*/ 1 h 388"/>
                <a:gd name="T4" fmla="*/ 0 w 276"/>
                <a:gd name="T5" fmla="*/ 1 h 388"/>
                <a:gd name="T6" fmla="*/ 0 w 276"/>
                <a:gd name="T7" fmla="*/ 1 h 388"/>
                <a:gd name="T8" fmla="*/ 0 w 276"/>
                <a:gd name="T9" fmla="*/ 1 h 388"/>
                <a:gd name="T10" fmla="*/ 0 w 276"/>
                <a:gd name="T11" fmla="*/ 1 h 388"/>
                <a:gd name="T12" fmla="*/ 0 w 276"/>
                <a:gd name="T13" fmla="*/ 0 h 388"/>
                <a:gd name="T14" fmla="*/ 0 w 276"/>
                <a:gd name="T15" fmla="*/ 0 h 388"/>
                <a:gd name="T16" fmla="*/ 1 w 276"/>
                <a:gd name="T17" fmla="*/ 0 h 388"/>
                <a:gd name="T18" fmla="*/ 1 w 276"/>
                <a:gd name="T19" fmla="*/ 0 h 388"/>
                <a:gd name="T20" fmla="*/ 1 w 276"/>
                <a:gd name="T21" fmla="*/ 0 h 388"/>
                <a:gd name="T22" fmla="*/ 1 w 276"/>
                <a:gd name="T23" fmla="*/ 0 h 388"/>
                <a:gd name="T24" fmla="*/ 1 w 276"/>
                <a:gd name="T25" fmla="*/ 0 h 388"/>
                <a:gd name="T26" fmla="*/ 1 w 276"/>
                <a:gd name="T27" fmla="*/ 0 h 388"/>
                <a:gd name="T28" fmla="*/ 1 w 276"/>
                <a:gd name="T29" fmla="*/ 0 h 388"/>
                <a:gd name="T30" fmla="*/ 1 w 276"/>
                <a:gd name="T31" fmla="*/ 1 h 388"/>
                <a:gd name="T32" fmla="*/ 1 w 276"/>
                <a:gd name="T33" fmla="*/ 1 h 388"/>
                <a:gd name="T34" fmla="*/ 1 w 276"/>
                <a:gd name="T35" fmla="*/ 1 h 388"/>
                <a:gd name="T36" fmla="*/ 1 w 276"/>
                <a:gd name="T37" fmla="*/ 1 h 388"/>
                <a:gd name="T38" fmla="*/ 1 w 276"/>
                <a:gd name="T39" fmla="*/ 1 h 388"/>
                <a:gd name="T40" fmla="*/ 1 w 276"/>
                <a:gd name="T41" fmla="*/ 2 h 388"/>
                <a:gd name="T42" fmla="*/ 1 w 276"/>
                <a:gd name="T43" fmla="*/ 2 h 388"/>
                <a:gd name="T44" fmla="*/ 1 w 276"/>
                <a:gd name="T45" fmla="*/ 2 h 388"/>
                <a:gd name="T46" fmla="*/ 1 w 276"/>
                <a:gd name="T47" fmla="*/ 2 h 388"/>
                <a:gd name="T48" fmla="*/ 0 w 276"/>
                <a:gd name="T49" fmla="*/ 2 h 388"/>
                <a:gd name="T50" fmla="*/ 0 w 276"/>
                <a:gd name="T51" fmla="*/ 2 h 388"/>
                <a:gd name="T52" fmla="*/ 0 w 276"/>
                <a:gd name="T53" fmla="*/ 2 h 388"/>
                <a:gd name="T54" fmla="*/ 0 w 276"/>
                <a:gd name="T55" fmla="*/ 1 h 388"/>
                <a:gd name="T56" fmla="*/ 0 w 276"/>
                <a:gd name="T57" fmla="*/ 2 h 388"/>
                <a:gd name="T58" fmla="*/ 1 w 276"/>
                <a:gd name="T59" fmla="*/ 2 h 388"/>
                <a:gd name="T60" fmla="*/ 1 w 276"/>
                <a:gd name="T61" fmla="*/ 2 h 388"/>
                <a:gd name="T62" fmla="*/ 1 w 276"/>
                <a:gd name="T63" fmla="*/ 1 h 388"/>
                <a:gd name="T64" fmla="*/ 1 w 276"/>
                <a:gd name="T65" fmla="*/ 1 h 388"/>
                <a:gd name="T66" fmla="*/ 1 w 276"/>
                <a:gd name="T67" fmla="*/ 1 h 388"/>
                <a:gd name="T68" fmla="*/ 1 w 276"/>
                <a:gd name="T69" fmla="*/ 1 h 388"/>
                <a:gd name="T70" fmla="*/ 1 w 276"/>
                <a:gd name="T71" fmla="*/ 1 h 388"/>
                <a:gd name="T72" fmla="*/ 1 w 276"/>
                <a:gd name="T73" fmla="*/ 1 h 388"/>
                <a:gd name="T74" fmla="*/ 1 w 276"/>
                <a:gd name="T75" fmla="*/ 1 h 388"/>
                <a:gd name="T76" fmla="*/ 1 w 276"/>
                <a:gd name="T77" fmla="*/ 1 h 388"/>
                <a:gd name="T78" fmla="*/ 1 w 276"/>
                <a:gd name="T79" fmla="*/ 1 h 388"/>
                <a:gd name="T80" fmla="*/ 1 w 276"/>
                <a:gd name="T81" fmla="*/ 0 h 388"/>
                <a:gd name="T82" fmla="*/ 1 w 276"/>
                <a:gd name="T83" fmla="*/ 0 h 388"/>
                <a:gd name="T84" fmla="*/ 1 w 276"/>
                <a:gd name="T85" fmla="*/ 0 h 388"/>
                <a:gd name="T86" fmla="*/ 1 w 276"/>
                <a:gd name="T87" fmla="*/ 0 h 388"/>
                <a:gd name="T88" fmla="*/ 1 w 276"/>
                <a:gd name="T89" fmla="*/ 0 h 388"/>
                <a:gd name="T90" fmla="*/ 1 w 276"/>
                <a:gd name="T91" fmla="*/ 0 h 388"/>
                <a:gd name="T92" fmla="*/ 0 w 276"/>
                <a:gd name="T93" fmla="*/ 1 h 388"/>
                <a:gd name="T94" fmla="*/ 0 w 276"/>
                <a:gd name="T95" fmla="*/ 1 h 388"/>
                <a:gd name="T96" fmla="*/ 0 w 276"/>
                <a:gd name="T97" fmla="*/ 1 h 388"/>
                <a:gd name="T98" fmla="*/ 0 w 276"/>
                <a:gd name="T99" fmla="*/ 1 h 388"/>
                <a:gd name="T100" fmla="*/ 0 w 276"/>
                <a:gd name="T101" fmla="*/ 1 h 388"/>
                <a:gd name="T102" fmla="*/ 0 w 276"/>
                <a:gd name="T103" fmla="*/ 1 h 388"/>
                <a:gd name="T104" fmla="*/ 0 w 276"/>
                <a:gd name="T105" fmla="*/ 1 h 388"/>
                <a:gd name="T106" fmla="*/ 0 w 276"/>
                <a:gd name="T107" fmla="*/ 1 h 388"/>
                <a:gd name="T108" fmla="*/ 0 w 276"/>
                <a:gd name="T109" fmla="*/ 1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8" name="Freeform 36"/>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9" name="Freeform 37"/>
            <p:cNvSpPr>
              <a:spLocks/>
            </p:cNvSpPr>
            <p:nvPr/>
          </p:nvSpPr>
          <p:spPr bwMode="auto">
            <a:xfrm>
              <a:off x="1153" y="2018"/>
              <a:ext cx="51" cy="36"/>
            </a:xfrm>
            <a:custGeom>
              <a:avLst/>
              <a:gdLst>
                <a:gd name="T0" fmla="*/ 1 w 202"/>
                <a:gd name="T1" fmla="*/ 0 h 141"/>
                <a:gd name="T2" fmla="*/ 0 w 202"/>
                <a:gd name="T3" fmla="*/ 0 h 141"/>
                <a:gd name="T4" fmla="*/ 0 w 202"/>
                <a:gd name="T5" fmla="*/ 0 h 141"/>
                <a:gd name="T6" fmla="*/ 0 w 202"/>
                <a:gd name="T7" fmla="*/ 1 h 141"/>
                <a:gd name="T8" fmla="*/ 1 w 202"/>
                <a:gd name="T9" fmla="*/ 1 h 141"/>
                <a:gd name="T10" fmla="*/ 1 w 202"/>
                <a:gd name="T11" fmla="*/ 0 h 141"/>
                <a:gd name="T12" fmla="*/ 1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0" name="Freeform 38"/>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81" name="Freeform 39"/>
            <p:cNvSpPr>
              <a:spLocks/>
            </p:cNvSpPr>
            <p:nvPr/>
          </p:nvSpPr>
          <p:spPr bwMode="auto">
            <a:xfrm rot="1661969">
              <a:off x="1352" y="1764"/>
              <a:ext cx="205" cy="160"/>
            </a:xfrm>
            <a:custGeom>
              <a:avLst/>
              <a:gdLst>
                <a:gd name="T0" fmla="*/ 2 w 530"/>
                <a:gd name="T1" fmla="*/ 9 h 342"/>
                <a:gd name="T2" fmla="*/ 1 w 530"/>
                <a:gd name="T3" fmla="*/ 9 h 342"/>
                <a:gd name="T4" fmla="*/ 1 w 530"/>
                <a:gd name="T5" fmla="*/ 10 h 342"/>
                <a:gd name="T6" fmla="*/ 0 w 530"/>
                <a:gd name="T7" fmla="*/ 11 h 342"/>
                <a:gd name="T8" fmla="*/ 0 w 530"/>
                <a:gd name="T9" fmla="*/ 12 h 342"/>
                <a:gd name="T10" fmla="*/ 0 w 530"/>
                <a:gd name="T11" fmla="*/ 14 h 342"/>
                <a:gd name="T12" fmla="*/ 1 w 530"/>
                <a:gd name="T13" fmla="*/ 15 h 342"/>
                <a:gd name="T14" fmla="*/ 1 w 530"/>
                <a:gd name="T15" fmla="*/ 16 h 342"/>
                <a:gd name="T16" fmla="*/ 2 w 530"/>
                <a:gd name="T17" fmla="*/ 16 h 342"/>
                <a:gd name="T18" fmla="*/ 2 w 530"/>
                <a:gd name="T19" fmla="*/ 16 h 342"/>
                <a:gd name="T20" fmla="*/ 3 w 530"/>
                <a:gd name="T21" fmla="*/ 16 h 342"/>
                <a:gd name="T22" fmla="*/ 3 w 530"/>
                <a:gd name="T23" fmla="*/ 16 h 342"/>
                <a:gd name="T24" fmla="*/ 4 w 530"/>
                <a:gd name="T25" fmla="*/ 15 h 342"/>
                <a:gd name="T26" fmla="*/ 5 w 530"/>
                <a:gd name="T27" fmla="*/ 14 h 342"/>
                <a:gd name="T28" fmla="*/ 5 w 530"/>
                <a:gd name="T29" fmla="*/ 13 h 342"/>
                <a:gd name="T30" fmla="*/ 6 w 530"/>
                <a:gd name="T31" fmla="*/ 12 h 342"/>
                <a:gd name="T32" fmla="*/ 6 w 530"/>
                <a:gd name="T33" fmla="*/ 13 h 342"/>
                <a:gd name="T34" fmla="*/ 7 w 530"/>
                <a:gd name="T35" fmla="*/ 14 h 342"/>
                <a:gd name="T36" fmla="*/ 7 w 530"/>
                <a:gd name="T37" fmla="*/ 14 h 342"/>
                <a:gd name="T38" fmla="*/ 8 w 530"/>
                <a:gd name="T39" fmla="*/ 14 h 342"/>
                <a:gd name="T40" fmla="*/ 9 w 530"/>
                <a:gd name="T41" fmla="*/ 13 h 342"/>
                <a:gd name="T42" fmla="*/ 9 w 530"/>
                <a:gd name="T43" fmla="*/ 11 h 342"/>
                <a:gd name="T44" fmla="*/ 9 w 530"/>
                <a:gd name="T45" fmla="*/ 10 h 342"/>
                <a:gd name="T46" fmla="*/ 9 w 530"/>
                <a:gd name="T47" fmla="*/ 10 h 342"/>
                <a:gd name="T48" fmla="*/ 9 w 530"/>
                <a:gd name="T49" fmla="*/ 10 h 342"/>
                <a:gd name="T50" fmla="*/ 10 w 530"/>
                <a:gd name="T51" fmla="*/ 10 h 342"/>
                <a:gd name="T52" fmla="*/ 10 w 530"/>
                <a:gd name="T53" fmla="*/ 10 h 342"/>
                <a:gd name="T54" fmla="*/ 11 w 530"/>
                <a:gd name="T55" fmla="*/ 10 h 342"/>
                <a:gd name="T56" fmla="*/ 12 w 530"/>
                <a:gd name="T57" fmla="*/ 9 h 342"/>
                <a:gd name="T58" fmla="*/ 12 w 530"/>
                <a:gd name="T59" fmla="*/ 7 h 342"/>
                <a:gd name="T60" fmla="*/ 12 w 530"/>
                <a:gd name="T61" fmla="*/ 6 h 342"/>
                <a:gd name="T62" fmla="*/ 12 w 530"/>
                <a:gd name="T63" fmla="*/ 4 h 342"/>
                <a:gd name="T64" fmla="*/ 12 w 530"/>
                <a:gd name="T65" fmla="*/ 2 h 342"/>
                <a:gd name="T66" fmla="*/ 11 w 530"/>
                <a:gd name="T67" fmla="*/ 1 h 342"/>
                <a:gd name="T68" fmla="*/ 10 w 530"/>
                <a:gd name="T69" fmla="*/ 0 h 342"/>
                <a:gd name="T70" fmla="*/ 10 w 530"/>
                <a:gd name="T71" fmla="*/ 0 h 342"/>
                <a:gd name="T72" fmla="*/ 9 w 530"/>
                <a:gd name="T73" fmla="*/ 1 h 342"/>
                <a:gd name="T74" fmla="*/ 9 w 530"/>
                <a:gd name="T75" fmla="*/ 2 h 342"/>
                <a:gd name="T76" fmla="*/ 8 w 530"/>
                <a:gd name="T77" fmla="*/ 2 h 342"/>
                <a:gd name="T78" fmla="*/ 8 w 530"/>
                <a:gd name="T79" fmla="*/ 1 h 342"/>
                <a:gd name="T80" fmla="*/ 7 w 530"/>
                <a:gd name="T81" fmla="*/ 1 h 342"/>
                <a:gd name="T82" fmla="*/ 7 w 530"/>
                <a:gd name="T83" fmla="*/ 1 h 342"/>
                <a:gd name="T84" fmla="*/ 6 w 530"/>
                <a:gd name="T85" fmla="*/ 1 h 342"/>
                <a:gd name="T86" fmla="*/ 5 w 530"/>
                <a:gd name="T87" fmla="*/ 2 h 342"/>
                <a:gd name="T88" fmla="*/ 5 w 530"/>
                <a:gd name="T89" fmla="*/ 3 h 342"/>
                <a:gd name="T90" fmla="*/ 5 w 530"/>
                <a:gd name="T91" fmla="*/ 4 h 342"/>
                <a:gd name="T92" fmla="*/ 5 w 530"/>
                <a:gd name="T93" fmla="*/ 6 h 342"/>
                <a:gd name="T94" fmla="*/ 4 w 530"/>
                <a:gd name="T95" fmla="*/ 7 h 342"/>
                <a:gd name="T96" fmla="*/ 3 w 530"/>
                <a:gd name="T97" fmla="*/ 7 h 342"/>
                <a:gd name="T98" fmla="*/ 3 w 530"/>
                <a:gd name="T99" fmla="*/ 8 h 342"/>
                <a:gd name="T100" fmla="*/ 2 w 530"/>
                <a:gd name="T101" fmla="*/ 9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482" name="Line 40"/>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83" name="Line 41"/>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84" name="Oval 42"/>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485" name="Freeform 43"/>
            <p:cNvSpPr>
              <a:spLocks/>
            </p:cNvSpPr>
            <p:nvPr/>
          </p:nvSpPr>
          <p:spPr bwMode="auto">
            <a:xfrm>
              <a:off x="611" y="2261"/>
              <a:ext cx="197" cy="198"/>
            </a:xfrm>
            <a:custGeom>
              <a:avLst/>
              <a:gdLst>
                <a:gd name="T0" fmla="*/ 1 w 770"/>
                <a:gd name="T1" fmla="*/ 3 h 778"/>
                <a:gd name="T2" fmla="*/ 1 w 770"/>
                <a:gd name="T3" fmla="*/ 3 h 778"/>
                <a:gd name="T4" fmla="*/ 0 w 770"/>
                <a:gd name="T5" fmla="*/ 3 h 778"/>
                <a:gd name="T6" fmla="*/ 0 w 770"/>
                <a:gd name="T7" fmla="*/ 2 h 778"/>
                <a:gd name="T8" fmla="*/ 0 w 770"/>
                <a:gd name="T9" fmla="*/ 2 h 778"/>
                <a:gd name="T10" fmla="*/ 0 w 770"/>
                <a:gd name="T11" fmla="*/ 2 h 778"/>
                <a:gd name="T12" fmla="*/ 0 w 770"/>
                <a:gd name="T13" fmla="*/ 1 h 778"/>
                <a:gd name="T14" fmla="*/ 0 w 770"/>
                <a:gd name="T15" fmla="*/ 1 h 778"/>
                <a:gd name="T16" fmla="*/ 1 w 770"/>
                <a:gd name="T17" fmla="*/ 1 h 778"/>
                <a:gd name="T18" fmla="*/ 1 w 770"/>
                <a:gd name="T19" fmla="*/ 0 h 778"/>
                <a:gd name="T20" fmla="*/ 1 w 770"/>
                <a:gd name="T21" fmla="*/ 0 h 778"/>
                <a:gd name="T22" fmla="*/ 2 w 770"/>
                <a:gd name="T23" fmla="*/ 0 h 778"/>
                <a:gd name="T24" fmla="*/ 2 w 770"/>
                <a:gd name="T25" fmla="*/ 0 h 778"/>
                <a:gd name="T26" fmla="*/ 2 w 770"/>
                <a:gd name="T27" fmla="*/ 0 h 778"/>
                <a:gd name="T28" fmla="*/ 3 w 770"/>
                <a:gd name="T29" fmla="*/ 1 h 778"/>
                <a:gd name="T30" fmla="*/ 3 w 770"/>
                <a:gd name="T31" fmla="*/ 1 h 778"/>
                <a:gd name="T32" fmla="*/ 3 w 770"/>
                <a:gd name="T33" fmla="*/ 1 h 778"/>
                <a:gd name="T34" fmla="*/ 3 w 770"/>
                <a:gd name="T35" fmla="*/ 2 h 778"/>
                <a:gd name="T36" fmla="*/ 3 w 770"/>
                <a:gd name="T37" fmla="*/ 2 h 778"/>
                <a:gd name="T38" fmla="*/ 3 w 770"/>
                <a:gd name="T39" fmla="*/ 2 h 778"/>
                <a:gd name="T40" fmla="*/ 3 w 770"/>
                <a:gd name="T41" fmla="*/ 3 h 778"/>
                <a:gd name="T42" fmla="*/ 3 w 770"/>
                <a:gd name="T43" fmla="*/ 3 h 778"/>
                <a:gd name="T44" fmla="*/ 2 w 770"/>
                <a:gd name="T45" fmla="*/ 3 h 778"/>
                <a:gd name="T46" fmla="*/ 2 w 770"/>
                <a:gd name="T47" fmla="*/ 3 h 778"/>
                <a:gd name="T48" fmla="*/ 2 w 770"/>
                <a:gd name="T49" fmla="*/ 3 h 778"/>
                <a:gd name="T50" fmla="*/ 1 w 770"/>
                <a:gd name="T51" fmla="*/ 3 h 778"/>
                <a:gd name="T52" fmla="*/ 1 w 770"/>
                <a:gd name="T53" fmla="*/ 3 h 778"/>
                <a:gd name="T54" fmla="*/ 1 w 770"/>
                <a:gd name="T55" fmla="*/ 3 h 778"/>
                <a:gd name="T56" fmla="*/ 2 w 770"/>
                <a:gd name="T57" fmla="*/ 3 h 778"/>
                <a:gd name="T58" fmla="*/ 2 w 770"/>
                <a:gd name="T59" fmla="*/ 3 h 778"/>
                <a:gd name="T60" fmla="*/ 2 w 770"/>
                <a:gd name="T61" fmla="*/ 3 h 778"/>
                <a:gd name="T62" fmla="*/ 2 w 770"/>
                <a:gd name="T63" fmla="*/ 3 h 778"/>
                <a:gd name="T64" fmla="*/ 3 w 770"/>
                <a:gd name="T65" fmla="*/ 2 h 778"/>
                <a:gd name="T66" fmla="*/ 3 w 770"/>
                <a:gd name="T67" fmla="*/ 2 h 778"/>
                <a:gd name="T68" fmla="*/ 3 w 770"/>
                <a:gd name="T69" fmla="*/ 2 h 778"/>
                <a:gd name="T70" fmla="*/ 3 w 770"/>
                <a:gd name="T71" fmla="*/ 2 h 778"/>
                <a:gd name="T72" fmla="*/ 3 w 770"/>
                <a:gd name="T73" fmla="*/ 1 h 778"/>
                <a:gd name="T74" fmla="*/ 3 w 770"/>
                <a:gd name="T75" fmla="*/ 1 h 778"/>
                <a:gd name="T76" fmla="*/ 3 w 770"/>
                <a:gd name="T77" fmla="*/ 1 h 778"/>
                <a:gd name="T78" fmla="*/ 2 w 770"/>
                <a:gd name="T79" fmla="*/ 1 h 778"/>
                <a:gd name="T80" fmla="*/ 2 w 770"/>
                <a:gd name="T81" fmla="*/ 1 h 778"/>
                <a:gd name="T82" fmla="*/ 2 w 770"/>
                <a:gd name="T83" fmla="*/ 1 h 778"/>
                <a:gd name="T84" fmla="*/ 1 w 770"/>
                <a:gd name="T85" fmla="*/ 1 h 778"/>
                <a:gd name="T86" fmla="*/ 1 w 770"/>
                <a:gd name="T87" fmla="*/ 1 h 778"/>
                <a:gd name="T88" fmla="*/ 1 w 770"/>
                <a:gd name="T89" fmla="*/ 1 h 778"/>
                <a:gd name="T90" fmla="*/ 1 w 770"/>
                <a:gd name="T91" fmla="*/ 1 h 778"/>
                <a:gd name="T92" fmla="*/ 1 w 770"/>
                <a:gd name="T93" fmla="*/ 1 h 778"/>
                <a:gd name="T94" fmla="*/ 1 w 770"/>
                <a:gd name="T95" fmla="*/ 2 h 778"/>
                <a:gd name="T96" fmla="*/ 1 w 770"/>
                <a:gd name="T97" fmla="*/ 2 h 778"/>
                <a:gd name="T98" fmla="*/ 1 w 770"/>
                <a:gd name="T99" fmla="*/ 2 h 778"/>
                <a:gd name="T100" fmla="*/ 1 w 770"/>
                <a:gd name="T101" fmla="*/ 2 h 778"/>
                <a:gd name="T102" fmla="*/ 1 w 770"/>
                <a:gd name="T103" fmla="*/ 3 h 778"/>
                <a:gd name="T104" fmla="*/ 1 w 770"/>
                <a:gd name="T105" fmla="*/ 3 h 778"/>
                <a:gd name="T106" fmla="*/ 1 w 770"/>
                <a:gd name="T107" fmla="*/ 3 h 778"/>
                <a:gd name="T108" fmla="*/ 1 w 770"/>
                <a:gd name="T109" fmla="*/ 3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6" name="Freeform 44"/>
            <p:cNvSpPr>
              <a:spLocks/>
            </p:cNvSpPr>
            <p:nvPr/>
          </p:nvSpPr>
          <p:spPr bwMode="auto">
            <a:xfrm>
              <a:off x="653" y="2425"/>
              <a:ext cx="38" cy="24"/>
            </a:xfrm>
            <a:custGeom>
              <a:avLst/>
              <a:gdLst>
                <a:gd name="T0" fmla="*/ 1 w 150"/>
                <a:gd name="T1" fmla="*/ 0 h 93"/>
                <a:gd name="T2" fmla="*/ 0 w 150"/>
                <a:gd name="T3" fmla="*/ 0 h 93"/>
                <a:gd name="T4" fmla="*/ 0 w 150"/>
                <a:gd name="T5" fmla="*/ 0 h 93"/>
                <a:gd name="T6" fmla="*/ 0 w 150"/>
                <a:gd name="T7" fmla="*/ 1 h 93"/>
                <a:gd name="T8" fmla="*/ 1 w 150"/>
                <a:gd name="T9" fmla="*/ 0 h 93"/>
                <a:gd name="T10" fmla="*/ 1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7" name="Oval 45"/>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488" name="Freeform 46"/>
            <p:cNvSpPr>
              <a:spLocks/>
            </p:cNvSpPr>
            <p:nvPr/>
          </p:nvSpPr>
          <p:spPr bwMode="auto">
            <a:xfrm>
              <a:off x="1336" y="2201"/>
              <a:ext cx="156" cy="249"/>
            </a:xfrm>
            <a:custGeom>
              <a:avLst/>
              <a:gdLst>
                <a:gd name="T0" fmla="*/ 1 w 606"/>
                <a:gd name="T1" fmla="*/ 4 h 969"/>
                <a:gd name="T2" fmla="*/ 0 w 606"/>
                <a:gd name="T3" fmla="*/ 4 h 969"/>
                <a:gd name="T4" fmla="*/ 0 w 606"/>
                <a:gd name="T5" fmla="*/ 3 h 969"/>
                <a:gd name="T6" fmla="*/ 0 w 606"/>
                <a:gd name="T7" fmla="*/ 3 h 969"/>
                <a:gd name="T8" fmla="*/ 0 w 606"/>
                <a:gd name="T9" fmla="*/ 2 h 969"/>
                <a:gd name="T10" fmla="*/ 0 w 606"/>
                <a:gd name="T11" fmla="*/ 2 h 969"/>
                <a:gd name="T12" fmla="*/ 0 w 606"/>
                <a:gd name="T13" fmla="*/ 1 h 969"/>
                <a:gd name="T14" fmla="*/ 0 w 606"/>
                <a:gd name="T15" fmla="*/ 1 h 969"/>
                <a:gd name="T16" fmla="*/ 1 w 606"/>
                <a:gd name="T17" fmla="*/ 1 h 969"/>
                <a:gd name="T18" fmla="*/ 1 w 606"/>
                <a:gd name="T19" fmla="*/ 0 h 969"/>
                <a:gd name="T20" fmla="*/ 1 w 606"/>
                <a:gd name="T21" fmla="*/ 0 h 969"/>
                <a:gd name="T22" fmla="*/ 2 w 606"/>
                <a:gd name="T23" fmla="*/ 0 h 969"/>
                <a:gd name="T24" fmla="*/ 2 w 606"/>
                <a:gd name="T25" fmla="*/ 0 h 969"/>
                <a:gd name="T26" fmla="*/ 2 w 606"/>
                <a:gd name="T27" fmla="*/ 0 h 969"/>
                <a:gd name="T28" fmla="*/ 2 w 606"/>
                <a:gd name="T29" fmla="*/ 1 h 969"/>
                <a:gd name="T30" fmla="*/ 3 w 606"/>
                <a:gd name="T31" fmla="*/ 1 h 969"/>
                <a:gd name="T32" fmla="*/ 3 w 606"/>
                <a:gd name="T33" fmla="*/ 2 h 969"/>
                <a:gd name="T34" fmla="*/ 3 w 606"/>
                <a:gd name="T35" fmla="*/ 2 h 969"/>
                <a:gd name="T36" fmla="*/ 3 w 606"/>
                <a:gd name="T37" fmla="*/ 3 h 969"/>
                <a:gd name="T38" fmla="*/ 3 w 606"/>
                <a:gd name="T39" fmla="*/ 3 h 969"/>
                <a:gd name="T40" fmla="*/ 2 w 606"/>
                <a:gd name="T41" fmla="*/ 3 h 969"/>
                <a:gd name="T42" fmla="*/ 2 w 606"/>
                <a:gd name="T43" fmla="*/ 4 h 969"/>
                <a:gd name="T44" fmla="*/ 2 w 606"/>
                <a:gd name="T45" fmla="*/ 4 h 969"/>
                <a:gd name="T46" fmla="*/ 2 w 606"/>
                <a:gd name="T47" fmla="*/ 4 h 969"/>
                <a:gd name="T48" fmla="*/ 1 w 606"/>
                <a:gd name="T49" fmla="*/ 4 h 969"/>
                <a:gd name="T50" fmla="*/ 1 w 606"/>
                <a:gd name="T51" fmla="*/ 4 h 969"/>
                <a:gd name="T52" fmla="*/ 1 w 606"/>
                <a:gd name="T53" fmla="*/ 4 h 969"/>
                <a:gd name="T54" fmla="*/ 1 w 606"/>
                <a:gd name="T55" fmla="*/ 4 h 969"/>
                <a:gd name="T56" fmla="*/ 1 w 606"/>
                <a:gd name="T57" fmla="*/ 4 h 969"/>
                <a:gd name="T58" fmla="*/ 1 w 606"/>
                <a:gd name="T59" fmla="*/ 4 h 969"/>
                <a:gd name="T60" fmla="*/ 2 w 606"/>
                <a:gd name="T61" fmla="*/ 4 h 969"/>
                <a:gd name="T62" fmla="*/ 2 w 606"/>
                <a:gd name="T63" fmla="*/ 3 h 969"/>
                <a:gd name="T64" fmla="*/ 2 w 606"/>
                <a:gd name="T65" fmla="*/ 3 h 969"/>
                <a:gd name="T66" fmla="*/ 2 w 606"/>
                <a:gd name="T67" fmla="*/ 3 h 969"/>
                <a:gd name="T68" fmla="*/ 2 w 606"/>
                <a:gd name="T69" fmla="*/ 3 h 969"/>
                <a:gd name="T70" fmla="*/ 2 w 606"/>
                <a:gd name="T71" fmla="*/ 2 h 969"/>
                <a:gd name="T72" fmla="*/ 2 w 606"/>
                <a:gd name="T73" fmla="*/ 2 h 969"/>
                <a:gd name="T74" fmla="*/ 2 w 606"/>
                <a:gd name="T75" fmla="*/ 1 h 969"/>
                <a:gd name="T76" fmla="*/ 2 w 606"/>
                <a:gd name="T77" fmla="*/ 1 h 969"/>
                <a:gd name="T78" fmla="*/ 2 w 606"/>
                <a:gd name="T79" fmla="*/ 1 h 969"/>
                <a:gd name="T80" fmla="*/ 2 w 606"/>
                <a:gd name="T81" fmla="*/ 1 h 969"/>
                <a:gd name="T82" fmla="*/ 2 w 606"/>
                <a:gd name="T83" fmla="*/ 1 h 969"/>
                <a:gd name="T84" fmla="*/ 1 w 606"/>
                <a:gd name="T85" fmla="*/ 1 h 969"/>
                <a:gd name="T86" fmla="*/ 1 w 606"/>
                <a:gd name="T87" fmla="*/ 1 h 969"/>
                <a:gd name="T88" fmla="*/ 1 w 606"/>
                <a:gd name="T89" fmla="*/ 1 h 969"/>
                <a:gd name="T90" fmla="*/ 1 w 606"/>
                <a:gd name="T91" fmla="*/ 1 h 969"/>
                <a:gd name="T92" fmla="*/ 1 w 606"/>
                <a:gd name="T93" fmla="*/ 1 h 969"/>
                <a:gd name="T94" fmla="*/ 1 w 606"/>
                <a:gd name="T95" fmla="*/ 2 h 969"/>
                <a:gd name="T96" fmla="*/ 0 w 606"/>
                <a:gd name="T97" fmla="*/ 2 h 969"/>
                <a:gd name="T98" fmla="*/ 0 w 606"/>
                <a:gd name="T99" fmla="*/ 3 h 969"/>
                <a:gd name="T100" fmla="*/ 1 w 606"/>
                <a:gd name="T101" fmla="*/ 3 h 969"/>
                <a:gd name="T102" fmla="*/ 1 w 606"/>
                <a:gd name="T103" fmla="*/ 3 h 969"/>
                <a:gd name="T104" fmla="*/ 1 w 606"/>
                <a:gd name="T105" fmla="*/ 4 h 969"/>
                <a:gd name="T106" fmla="*/ 1 w 606"/>
                <a:gd name="T107" fmla="*/ 4 h 969"/>
                <a:gd name="T108" fmla="*/ 1 w 606"/>
                <a:gd name="T109" fmla="*/ 4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9" name="Freeform 47"/>
            <p:cNvSpPr>
              <a:spLocks/>
            </p:cNvSpPr>
            <p:nvPr/>
          </p:nvSpPr>
          <p:spPr bwMode="auto">
            <a:xfrm>
              <a:off x="1360" y="2402"/>
              <a:ext cx="33" cy="30"/>
            </a:xfrm>
            <a:custGeom>
              <a:avLst/>
              <a:gdLst>
                <a:gd name="T0" fmla="*/ 1 w 122"/>
                <a:gd name="T1" fmla="*/ 0 h 116"/>
                <a:gd name="T2" fmla="*/ 0 w 122"/>
                <a:gd name="T3" fmla="*/ 0 h 116"/>
                <a:gd name="T4" fmla="*/ 0 w 122"/>
                <a:gd name="T5" fmla="*/ 0 h 116"/>
                <a:gd name="T6" fmla="*/ 0 w 122"/>
                <a:gd name="T7" fmla="*/ 1 h 116"/>
                <a:gd name="T8" fmla="*/ 1 w 122"/>
                <a:gd name="T9" fmla="*/ 0 h 116"/>
                <a:gd name="T10" fmla="*/ 1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90" name="Text Box 98"/>
          <p:cNvSpPr txBox="1">
            <a:spLocks noChangeArrowheads="1"/>
          </p:cNvSpPr>
          <p:nvPr/>
        </p:nvSpPr>
        <p:spPr bwMode="auto">
          <a:xfrm>
            <a:off x="1322388"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incident</a:t>
            </a:r>
          </a:p>
        </p:txBody>
      </p:sp>
      <p:grpSp>
        <p:nvGrpSpPr>
          <p:cNvPr id="491" name="Group 490"/>
          <p:cNvGrpSpPr/>
          <p:nvPr/>
        </p:nvGrpSpPr>
        <p:grpSpPr>
          <a:xfrm>
            <a:off x="2692479" y="3833629"/>
            <a:ext cx="762000" cy="741506"/>
            <a:chOff x="4343400" y="4495800"/>
            <a:chExt cx="762000" cy="741506"/>
          </a:xfrm>
        </p:grpSpPr>
        <p:sp>
          <p:nvSpPr>
            <p:cNvPr id="492" name="Rounded Rectangle 491"/>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493" name="Straight Connector 492"/>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494" name="Picture 49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495" name="Picture 49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496" name="Group 495"/>
          <p:cNvGrpSpPr/>
          <p:nvPr/>
        </p:nvGrpSpPr>
        <p:grpSpPr>
          <a:xfrm>
            <a:off x="2874197" y="3986029"/>
            <a:ext cx="762000" cy="741506"/>
            <a:chOff x="4343400" y="4495800"/>
            <a:chExt cx="762000" cy="741506"/>
          </a:xfrm>
        </p:grpSpPr>
        <p:sp>
          <p:nvSpPr>
            <p:cNvPr id="497" name="Rounded Rectangle 496"/>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498" name="Straight Connector 497"/>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499" name="Picture 49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00" name="Picture 49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01" name="Group 500"/>
          <p:cNvGrpSpPr/>
          <p:nvPr/>
        </p:nvGrpSpPr>
        <p:grpSpPr>
          <a:xfrm>
            <a:off x="2692479" y="4756194"/>
            <a:ext cx="762000" cy="741506"/>
            <a:chOff x="4343400" y="4495800"/>
            <a:chExt cx="762000" cy="741506"/>
          </a:xfrm>
        </p:grpSpPr>
        <p:sp>
          <p:nvSpPr>
            <p:cNvPr id="502" name="Rounded Rectangle 501"/>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03" name="Straight Connector 502"/>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04" name="Picture 50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05" name="Picture 50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06" name="Group 505"/>
          <p:cNvGrpSpPr/>
          <p:nvPr/>
        </p:nvGrpSpPr>
        <p:grpSpPr>
          <a:xfrm>
            <a:off x="2859287" y="4908594"/>
            <a:ext cx="762000" cy="741506"/>
            <a:chOff x="4343400" y="4495800"/>
            <a:chExt cx="762000" cy="741506"/>
          </a:xfrm>
        </p:grpSpPr>
        <p:sp>
          <p:nvSpPr>
            <p:cNvPr id="507" name="Rounded Rectangle 506"/>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08" name="Straight Connector 507"/>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09" name="Picture 50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10" name="Picture 50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11" name="Group 510"/>
          <p:cNvGrpSpPr/>
          <p:nvPr/>
        </p:nvGrpSpPr>
        <p:grpSpPr>
          <a:xfrm>
            <a:off x="2692479" y="5669691"/>
            <a:ext cx="762000" cy="741506"/>
            <a:chOff x="4343400" y="4495800"/>
            <a:chExt cx="762000" cy="741506"/>
          </a:xfrm>
        </p:grpSpPr>
        <p:sp>
          <p:nvSpPr>
            <p:cNvPr id="512" name="Rounded Rectangle 511"/>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13" name="Straight Connector 512"/>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14" name="Picture 5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15" name="Picture 5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16" name="Group 515"/>
          <p:cNvGrpSpPr/>
          <p:nvPr/>
        </p:nvGrpSpPr>
        <p:grpSpPr>
          <a:xfrm>
            <a:off x="2844879" y="5822091"/>
            <a:ext cx="762000" cy="741506"/>
            <a:chOff x="4343400" y="4495800"/>
            <a:chExt cx="762000" cy="741506"/>
          </a:xfrm>
        </p:grpSpPr>
        <p:sp>
          <p:nvSpPr>
            <p:cNvPr id="517" name="Rounded Rectangle 516"/>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18" name="Straight Connector 517"/>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19" name="Picture 5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20" name="Picture 5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sp>
        <p:nvSpPr>
          <p:cNvPr id="521" name="Line 144"/>
          <p:cNvSpPr>
            <a:spLocks noChangeShapeType="1"/>
          </p:cNvSpPr>
          <p:nvPr/>
        </p:nvSpPr>
        <p:spPr bwMode="auto">
          <a:xfrm>
            <a:off x="5283200" y="33226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22" name="Line 71"/>
          <p:cNvSpPr>
            <a:spLocks noChangeShapeType="1"/>
          </p:cNvSpPr>
          <p:nvPr/>
        </p:nvSpPr>
        <p:spPr bwMode="auto">
          <a:xfrm>
            <a:off x="4262777" y="3318079"/>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23" name="Line 69"/>
          <p:cNvSpPr>
            <a:spLocks noChangeShapeType="1"/>
          </p:cNvSpPr>
          <p:nvPr/>
        </p:nvSpPr>
        <p:spPr bwMode="auto">
          <a:xfrm>
            <a:off x="717550"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24" name="Line 116"/>
          <p:cNvSpPr>
            <a:spLocks noChangeShapeType="1"/>
          </p:cNvSpPr>
          <p:nvPr/>
        </p:nvSpPr>
        <p:spPr bwMode="auto">
          <a:xfrm>
            <a:off x="1900238"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25" name="Line 71"/>
          <p:cNvSpPr>
            <a:spLocks noChangeShapeType="1"/>
          </p:cNvSpPr>
          <p:nvPr/>
        </p:nvSpPr>
        <p:spPr bwMode="auto">
          <a:xfrm>
            <a:off x="3115667"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Line 2"/>
          <p:cNvSpPr>
            <a:spLocks noChangeShapeType="1"/>
          </p:cNvSpPr>
          <p:nvPr/>
        </p:nvSpPr>
        <p:spPr bwMode="auto">
          <a:xfrm>
            <a:off x="4335119" y="5795963"/>
            <a:ext cx="8318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59" name="Line 3"/>
          <p:cNvSpPr>
            <a:spLocks noChangeShapeType="1"/>
          </p:cNvSpPr>
          <p:nvPr/>
        </p:nvSpPr>
        <p:spPr bwMode="auto">
          <a:xfrm>
            <a:off x="4354169" y="6316663"/>
            <a:ext cx="9525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0" name="Line 4"/>
          <p:cNvSpPr>
            <a:spLocks noChangeShapeType="1"/>
          </p:cNvSpPr>
          <p:nvPr/>
        </p:nvSpPr>
        <p:spPr bwMode="auto">
          <a:xfrm flipV="1">
            <a:off x="4500563" y="1625600"/>
            <a:ext cx="0" cy="16859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1" name="Rectangle 5"/>
          <p:cNvSpPr>
            <a:spLocks noGrp="1" noChangeArrowheads="1"/>
          </p:cNvSpPr>
          <p:nvPr>
            <p:ph type="title"/>
          </p:nvPr>
        </p:nvSpPr>
        <p:spPr/>
        <p:txBody>
          <a:bodyPr/>
          <a:lstStyle/>
          <a:p>
            <a:r>
              <a:rPr lang="en-US" dirty="0" smtClean="0"/>
              <a:t>Reserve lines</a:t>
            </a:r>
          </a:p>
        </p:txBody>
      </p:sp>
      <p:sp>
        <p:nvSpPr>
          <p:cNvPr id="19462" name="Rectangle 82"/>
          <p:cNvSpPr>
            <a:spLocks noGrp="1" noChangeArrowheads="1"/>
          </p:cNvSpPr>
          <p:nvPr>
            <p:ph idx="1"/>
          </p:nvPr>
        </p:nvSpPr>
        <p:spPr>
          <a:xfrm>
            <a:off x="5341938" y="1042988"/>
            <a:ext cx="3495675" cy="2147887"/>
          </a:xfrm>
        </p:spPr>
        <p:txBody>
          <a:bodyPr/>
          <a:lstStyle/>
          <a:p>
            <a:pPr>
              <a:buFont typeface="Arial" charset="0"/>
              <a:buChar char="•"/>
            </a:pPr>
            <a:r>
              <a:rPr lang="en-US" smtClean="0"/>
              <a:t>A </a:t>
            </a:r>
            <a:r>
              <a:rPr lang="en-US" b="1" smtClean="0"/>
              <a:t>reserve line</a:t>
            </a:r>
            <a:r>
              <a:rPr lang="en-US" smtClean="0"/>
              <a:t> is an amount of money set aside for expected payments related to a given exposure</a:t>
            </a:r>
          </a:p>
        </p:txBody>
      </p:sp>
      <p:grpSp>
        <p:nvGrpSpPr>
          <p:cNvPr id="19463" name="Group 6"/>
          <p:cNvGrpSpPr>
            <a:grpSpLocks/>
          </p:cNvGrpSpPr>
          <p:nvPr/>
        </p:nvGrpSpPr>
        <p:grpSpPr bwMode="auto">
          <a:xfrm>
            <a:off x="3749675" y="1974850"/>
            <a:ext cx="1512888" cy="1114425"/>
            <a:chOff x="2083" y="1606"/>
            <a:chExt cx="1489" cy="1097"/>
          </a:xfrm>
        </p:grpSpPr>
        <p:sp>
          <p:nvSpPr>
            <p:cNvPr id="19685" name="Rectangle 7"/>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9686" name="Freeform 8"/>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687" name="Freeform 9"/>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688" name="Freeform 10"/>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689" name="Freeform 11"/>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690" name="Rectangle 12"/>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9691" name="Rectangle 13"/>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692" name="AutoShape 14"/>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9693" name="Freeform 15"/>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694" name="Freeform 16"/>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695" name="Rectangle 17"/>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696" name="Rectangle 18"/>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697" name="Rectangle 19"/>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9698" name="Group 20"/>
            <p:cNvGrpSpPr>
              <a:grpSpLocks/>
            </p:cNvGrpSpPr>
            <p:nvPr/>
          </p:nvGrpSpPr>
          <p:grpSpPr bwMode="auto">
            <a:xfrm>
              <a:off x="2221" y="1871"/>
              <a:ext cx="518" cy="782"/>
              <a:chOff x="2400" y="1656"/>
              <a:chExt cx="752" cy="1136"/>
            </a:xfrm>
          </p:grpSpPr>
          <p:sp>
            <p:nvSpPr>
              <p:cNvPr id="19711" name="Freeform 2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9712" name="Freeform 2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713" name="Freeform 2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714" name="Freeform 2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715" name="Freeform 2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9716" name="Line 2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717" name="Line 2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9699" name="Group 28"/>
            <p:cNvGrpSpPr>
              <a:grpSpLocks/>
            </p:cNvGrpSpPr>
            <p:nvPr/>
          </p:nvGrpSpPr>
          <p:grpSpPr bwMode="auto">
            <a:xfrm rot="-6511945">
              <a:off x="2834" y="1842"/>
              <a:ext cx="518" cy="783"/>
              <a:chOff x="2400" y="1656"/>
              <a:chExt cx="752" cy="1136"/>
            </a:xfrm>
          </p:grpSpPr>
          <p:sp>
            <p:nvSpPr>
              <p:cNvPr id="19704" name="Freeform 2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9705" name="Freeform 3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706" name="Freeform 3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707" name="Freeform 3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708" name="Freeform 3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709" name="Line 3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710" name="Line 3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9700" name="Freeform 36"/>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lIns="0" tIns="0" rIns="0" bIns="0" anchor="ctr">
              <a:spAutoFit/>
            </a:bodyPr>
            <a:lstStyle/>
            <a:p>
              <a:endParaRPr lang="en-US"/>
            </a:p>
          </p:txBody>
        </p:sp>
        <p:sp>
          <p:nvSpPr>
            <p:cNvPr id="19701" name="Freeform 37"/>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702" name="Rectangle 38"/>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703" name="Rectangle 39"/>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9464" name="Group 40"/>
          <p:cNvGrpSpPr>
            <a:grpSpLocks/>
          </p:cNvGrpSpPr>
          <p:nvPr/>
        </p:nvGrpSpPr>
        <p:grpSpPr bwMode="auto">
          <a:xfrm>
            <a:off x="4146550" y="812800"/>
            <a:ext cx="760413" cy="857250"/>
            <a:chOff x="2324" y="435"/>
            <a:chExt cx="933" cy="1052"/>
          </a:xfrm>
        </p:grpSpPr>
        <p:sp>
          <p:nvSpPr>
            <p:cNvPr id="19676" name="AutoShape 4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677" name="Freeform 42"/>
            <p:cNvSpPr>
              <a:spLocks/>
            </p:cNvSpPr>
            <p:nvPr/>
          </p:nvSpPr>
          <p:spPr bwMode="auto">
            <a:xfrm>
              <a:off x="2442" y="487"/>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678" name="Freeform 43"/>
            <p:cNvSpPr>
              <a:spLocks/>
            </p:cNvSpPr>
            <p:nvPr/>
          </p:nvSpPr>
          <p:spPr bwMode="auto">
            <a:xfrm>
              <a:off x="2442" y="818"/>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679" name="Freeform 44"/>
            <p:cNvSpPr>
              <a:spLocks/>
            </p:cNvSpPr>
            <p:nvPr/>
          </p:nvSpPr>
          <p:spPr bwMode="auto">
            <a:xfrm>
              <a:off x="2442" y="1150"/>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9680" name="Group 45"/>
            <p:cNvGrpSpPr>
              <a:grpSpLocks/>
            </p:cNvGrpSpPr>
            <p:nvPr/>
          </p:nvGrpSpPr>
          <p:grpSpPr bwMode="auto">
            <a:xfrm>
              <a:off x="2889" y="957"/>
              <a:ext cx="348" cy="510"/>
              <a:chOff x="2784" y="3210"/>
              <a:chExt cx="523" cy="772"/>
            </a:xfrm>
          </p:grpSpPr>
          <p:sp>
            <p:nvSpPr>
              <p:cNvPr id="19681" name="AutoShape 4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682" name="AutoShape 4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683" name="AutoShape 4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684" name="Oval 4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9471" name="Text Box 58"/>
          <p:cNvSpPr txBox="1">
            <a:spLocks noChangeArrowheads="1"/>
          </p:cNvSpPr>
          <p:nvPr/>
        </p:nvSpPr>
        <p:spPr bwMode="auto">
          <a:xfrm>
            <a:off x="2522538" y="2341563"/>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a:t>claim</a:t>
            </a:r>
          </a:p>
        </p:txBody>
      </p:sp>
      <p:sp>
        <p:nvSpPr>
          <p:cNvPr id="19482" name="Text Box 81"/>
          <p:cNvSpPr txBox="1">
            <a:spLocks noChangeArrowheads="1"/>
          </p:cNvSpPr>
          <p:nvPr/>
        </p:nvSpPr>
        <p:spPr bwMode="auto">
          <a:xfrm>
            <a:off x="2767013" y="812800"/>
            <a:ext cx="13049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policy</a:t>
            </a:r>
            <a:br>
              <a:rPr lang="en-US" sz="1800" b="1"/>
            </a:br>
            <a:r>
              <a:rPr lang="en-US" sz="1800" b="1"/>
              <a:t>and</a:t>
            </a:r>
            <a:br>
              <a:rPr lang="en-US" sz="1800" b="1"/>
            </a:br>
            <a:r>
              <a:rPr lang="en-US" sz="1800" b="1"/>
              <a:t>coverages</a:t>
            </a:r>
          </a:p>
        </p:txBody>
      </p:sp>
      <p:sp>
        <p:nvSpPr>
          <p:cNvPr id="19487" name="Line 117"/>
          <p:cNvSpPr>
            <a:spLocks noChangeShapeType="1"/>
          </p:cNvSpPr>
          <p:nvPr/>
        </p:nvSpPr>
        <p:spPr bwMode="auto">
          <a:xfrm>
            <a:off x="8283575" y="1063625"/>
            <a:ext cx="75565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8" name="Line 118"/>
          <p:cNvSpPr>
            <a:spLocks noChangeShapeType="1"/>
          </p:cNvSpPr>
          <p:nvPr/>
        </p:nvSpPr>
        <p:spPr bwMode="auto">
          <a:xfrm flipH="1">
            <a:off x="5235575" y="6003925"/>
            <a:ext cx="380365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9" name="Line 119"/>
          <p:cNvSpPr>
            <a:spLocks noChangeShapeType="1"/>
          </p:cNvSpPr>
          <p:nvPr/>
        </p:nvSpPr>
        <p:spPr bwMode="auto">
          <a:xfrm flipV="1">
            <a:off x="9039225" y="1046163"/>
            <a:ext cx="0" cy="497205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502" name="Group 225"/>
          <p:cNvGrpSpPr>
            <a:grpSpLocks/>
          </p:cNvGrpSpPr>
          <p:nvPr/>
        </p:nvGrpSpPr>
        <p:grpSpPr bwMode="auto">
          <a:xfrm>
            <a:off x="4945198" y="5651500"/>
            <a:ext cx="581025" cy="561975"/>
            <a:chOff x="4200" y="2899"/>
            <a:chExt cx="915" cy="885"/>
          </a:xfrm>
        </p:grpSpPr>
        <p:sp>
          <p:nvSpPr>
            <p:cNvPr id="19522" name="Rectangle 226"/>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9523" name="AutoShape 227"/>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9524" name="AutoShape 228"/>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9525" name="AutoShape 229"/>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9526" name="Freeform 230"/>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9527" name="Freeform 231"/>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9528" name="Freeform 232"/>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9529" name="Freeform 233"/>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9530" name="Freeform 234"/>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9531" name="Freeform 235"/>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9532" name="Freeform 236"/>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9533" name="Line 237"/>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34" name="Line 238"/>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35" name="Line 239"/>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36" name="Line 240"/>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37" name="Line 241"/>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38" name="Line 242"/>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9503" name="Text Box 243"/>
          <p:cNvSpPr txBox="1">
            <a:spLocks noChangeArrowheads="1"/>
          </p:cNvSpPr>
          <p:nvPr/>
        </p:nvSpPr>
        <p:spPr bwMode="auto">
          <a:xfrm>
            <a:off x="4568961" y="5345113"/>
            <a:ext cx="15779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reserve line</a:t>
            </a:r>
          </a:p>
        </p:txBody>
      </p:sp>
      <p:grpSp>
        <p:nvGrpSpPr>
          <p:cNvPr id="19504" name="Group 244"/>
          <p:cNvGrpSpPr>
            <a:grpSpLocks/>
          </p:cNvGrpSpPr>
          <p:nvPr/>
        </p:nvGrpSpPr>
        <p:grpSpPr bwMode="auto">
          <a:xfrm>
            <a:off x="5165861" y="5861050"/>
            <a:ext cx="581025" cy="561975"/>
            <a:chOff x="4200" y="2899"/>
            <a:chExt cx="915" cy="885"/>
          </a:xfrm>
        </p:grpSpPr>
        <p:sp>
          <p:nvSpPr>
            <p:cNvPr id="19505" name="Rectangle 245"/>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9506" name="AutoShape 246"/>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9507" name="AutoShape 247"/>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9508" name="AutoShape 248"/>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9509" name="Freeform 249"/>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9510" name="Freeform 250"/>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9511" name="Freeform 251"/>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9512" name="Freeform 252"/>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9513" name="Freeform 253"/>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9514" name="Freeform 254"/>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9515" name="Freeform 255"/>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9516" name="Line 256"/>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17" name="Line 257"/>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18" name="Line 258"/>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19" name="Line 259"/>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20" name="Line 260"/>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21" name="Line 261"/>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04" name="Group 2"/>
          <p:cNvGrpSpPr>
            <a:grpSpLocks/>
          </p:cNvGrpSpPr>
          <p:nvPr/>
        </p:nvGrpSpPr>
        <p:grpSpPr bwMode="auto">
          <a:xfrm>
            <a:off x="7975600" y="3865563"/>
            <a:ext cx="746125" cy="749300"/>
            <a:chOff x="4932" y="501"/>
            <a:chExt cx="708" cy="712"/>
          </a:xfrm>
        </p:grpSpPr>
        <p:sp>
          <p:nvSpPr>
            <p:cNvPr id="305" name="Freeform 3"/>
            <p:cNvSpPr>
              <a:spLocks/>
            </p:cNvSpPr>
            <p:nvPr/>
          </p:nvSpPr>
          <p:spPr bwMode="auto">
            <a:xfrm>
              <a:off x="4932" y="501"/>
              <a:ext cx="708" cy="703"/>
            </a:xfrm>
            <a:custGeom>
              <a:avLst/>
              <a:gdLst>
                <a:gd name="T0" fmla="*/ 61 w 1542"/>
                <a:gd name="T1" fmla="*/ 68 h 1531"/>
                <a:gd name="T2" fmla="*/ 62 w 1542"/>
                <a:gd name="T3" fmla="*/ 68 h 1531"/>
                <a:gd name="T4" fmla="*/ 64 w 1542"/>
                <a:gd name="T5" fmla="*/ 67 h 1531"/>
                <a:gd name="T6" fmla="*/ 65 w 1542"/>
                <a:gd name="T7" fmla="*/ 67 h 1531"/>
                <a:gd name="T8" fmla="*/ 67 w 1542"/>
                <a:gd name="T9" fmla="*/ 66 h 1531"/>
                <a:gd name="T10" fmla="*/ 67 w 1542"/>
                <a:gd name="T11" fmla="*/ 65 h 1531"/>
                <a:gd name="T12" fmla="*/ 68 w 1542"/>
                <a:gd name="T13" fmla="*/ 63 h 1531"/>
                <a:gd name="T14" fmla="*/ 68 w 1542"/>
                <a:gd name="T15" fmla="*/ 62 h 1531"/>
                <a:gd name="T16" fmla="*/ 68 w 1542"/>
                <a:gd name="T17" fmla="*/ 60 h 1531"/>
                <a:gd name="T18" fmla="*/ 68 w 1542"/>
                <a:gd name="T19" fmla="*/ 8 h 1531"/>
                <a:gd name="T20" fmla="*/ 68 w 1542"/>
                <a:gd name="T21" fmla="*/ 6 h 1531"/>
                <a:gd name="T22" fmla="*/ 68 w 1542"/>
                <a:gd name="T23" fmla="*/ 5 h 1531"/>
                <a:gd name="T24" fmla="*/ 67 w 1542"/>
                <a:gd name="T25" fmla="*/ 4 h 1531"/>
                <a:gd name="T26" fmla="*/ 67 w 1542"/>
                <a:gd name="T27" fmla="*/ 2 h 1531"/>
                <a:gd name="T28" fmla="*/ 65 w 1542"/>
                <a:gd name="T29" fmla="*/ 1 h 1531"/>
                <a:gd name="T30" fmla="*/ 64 w 1542"/>
                <a:gd name="T31" fmla="*/ 0 h 1531"/>
                <a:gd name="T32" fmla="*/ 62 w 1542"/>
                <a:gd name="T33" fmla="*/ 0 h 1531"/>
                <a:gd name="T34" fmla="*/ 61 w 1542"/>
                <a:gd name="T35" fmla="*/ 0 h 1531"/>
                <a:gd name="T36" fmla="*/ 8 w 1542"/>
                <a:gd name="T37" fmla="*/ 0 h 1531"/>
                <a:gd name="T38" fmla="*/ 6 w 1542"/>
                <a:gd name="T39" fmla="*/ 0 h 1531"/>
                <a:gd name="T40" fmla="*/ 5 w 1542"/>
                <a:gd name="T41" fmla="*/ 0 h 1531"/>
                <a:gd name="T42" fmla="*/ 3 w 1542"/>
                <a:gd name="T43" fmla="*/ 1 h 1531"/>
                <a:gd name="T44" fmla="*/ 2 w 1542"/>
                <a:gd name="T45" fmla="*/ 2 h 1531"/>
                <a:gd name="T46" fmla="*/ 1 w 1542"/>
                <a:gd name="T47" fmla="*/ 4 h 1531"/>
                <a:gd name="T48" fmla="*/ 0 w 1542"/>
                <a:gd name="T49" fmla="*/ 5 h 1531"/>
                <a:gd name="T50" fmla="*/ 0 w 1542"/>
                <a:gd name="T51" fmla="*/ 6 h 1531"/>
                <a:gd name="T52" fmla="*/ 0 w 1542"/>
                <a:gd name="T53" fmla="*/ 8 h 1531"/>
                <a:gd name="T54" fmla="*/ 0 w 1542"/>
                <a:gd name="T55" fmla="*/ 60 h 1531"/>
                <a:gd name="T56" fmla="*/ 0 w 1542"/>
                <a:gd name="T57" fmla="*/ 62 h 1531"/>
                <a:gd name="T58" fmla="*/ 0 w 1542"/>
                <a:gd name="T59" fmla="*/ 63 h 1531"/>
                <a:gd name="T60" fmla="*/ 1 w 1542"/>
                <a:gd name="T61" fmla="*/ 65 h 1531"/>
                <a:gd name="T62" fmla="*/ 2 w 1542"/>
                <a:gd name="T63" fmla="*/ 66 h 1531"/>
                <a:gd name="T64" fmla="*/ 3 w 1542"/>
                <a:gd name="T65" fmla="*/ 67 h 1531"/>
                <a:gd name="T66" fmla="*/ 5 w 1542"/>
                <a:gd name="T67" fmla="*/ 67 h 1531"/>
                <a:gd name="T68" fmla="*/ 6 w 1542"/>
                <a:gd name="T69" fmla="*/ 68 h 1531"/>
                <a:gd name="T70" fmla="*/ 8 w 1542"/>
                <a:gd name="T71" fmla="*/ 68 h 1531"/>
                <a:gd name="T72" fmla="*/ 61 w 1542"/>
                <a:gd name="T73" fmla="*/ 68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306" name="Freeform 4"/>
            <p:cNvSpPr>
              <a:spLocks/>
            </p:cNvSpPr>
            <p:nvPr/>
          </p:nvSpPr>
          <p:spPr bwMode="auto">
            <a:xfrm>
              <a:off x="5225" y="594"/>
              <a:ext cx="249" cy="123"/>
            </a:xfrm>
            <a:custGeom>
              <a:avLst/>
              <a:gdLst>
                <a:gd name="T0" fmla="*/ 21 w 542"/>
                <a:gd name="T1" fmla="*/ 12 h 269"/>
                <a:gd name="T2" fmla="*/ 21 w 542"/>
                <a:gd name="T3" fmla="*/ 12 h 269"/>
                <a:gd name="T4" fmla="*/ 22 w 542"/>
                <a:gd name="T5" fmla="*/ 12 h 269"/>
                <a:gd name="T6" fmla="*/ 23 w 542"/>
                <a:gd name="T7" fmla="*/ 12 h 269"/>
                <a:gd name="T8" fmla="*/ 23 w 542"/>
                <a:gd name="T9" fmla="*/ 11 h 269"/>
                <a:gd name="T10" fmla="*/ 23 w 542"/>
                <a:gd name="T11" fmla="*/ 11 h 269"/>
                <a:gd name="T12" fmla="*/ 23 w 542"/>
                <a:gd name="T13" fmla="*/ 11 h 269"/>
                <a:gd name="T14" fmla="*/ 24 w 542"/>
                <a:gd name="T15" fmla="*/ 11 h 269"/>
                <a:gd name="T16" fmla="*/ 24 w 542"/>
                <a:gd name="T17" fmla="*/ 10 h 269"/>
                <a:gd name="T18" fmla="*/ 24 w 542"/>
                <a:gd name="T19" fmla="*/ 10 h 269"/>
                <a:gd name="T20" fmla="*/ 24 w 542"/>
                <a:gd name="T21" fmla="*/ 9 h 269"/>
                <a:gd name="T22" fmla="*/ 24 w 542"/>
                <a:gd name="T23" fmla="*/ 8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0 h 269"/>
                <a:gd name="T42" fmla="*/ 0 w 542"/>
                <a:gd name="T43" fmla="*/ 1 h 269"/>
                <a:gd name="T44" fmla="*/ 0 w 542"/>
                <a:gd name="T45" fmla="*/ 1 h 269"/>
                <a:gd name="T46" fmla="*/ 0 w 542"/>
                <a:gd name="T47" fmla="*/ 1 h 269"/>
                <a:gd name="T48" fmla="*/ 0 w 542"/>
                <a:gd name="T49" fmla="*/ 2 h 269"/>
                <a:gd name="T50" fmla="*/ 0 w 542"/>
                <a:gd name="T51" fmla="*/ 3 h 269"/>
                <a:gd name="T52" fmla="*/ 1 w 542"/>
                <a:gd name="T53" fmla="*/ 4 h 269"/>
                <a:gd name="T54" fmla="*/ 2 w 542"/>
                <a:gd name="T55" fmla="*/ 5 h 269"/>
                <a:gd name="T56" fmla="*/ 21 w 542"/>
                <a:gd name="T57" fmla="*/ 1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 name="Freeform 5"/>
            <p:cNvSpPr>
              <a:spLocks/>
            </p:cNvSpPr>
            <p:nvPr/>
          </p:nvSpPr>
          <p:spPr bwMode="auto">
            <a:xfrm>
              <a:off x="5095" y="902"/>
              <a:ext cx="249" cy="125"/>
            </a:xfrm>
            <a:custGeom>
              <a:avLst/>
              <a:gdLst>
                <a:gd name="T0" fmla="*/ 21 w 542"/>
                <a:gd name="T1" fmla="*/ 13 h 269"/>
                <a:gd name="T2" fmla="*/ 22 w 542"/>
                <a:gd name="T3" fmla="*/ 13 h 269"/>
                <a:gd name="T4" fmla="*/ 22 w 542"/>
                <a:gd name="T5" fmla="*/ 13 h 269"/>
                <a:gd name="T6" fmla="*/ 23 w 542"/>
                <a:gd name="T7" fmla="*/ 13 h 269"/>
                <a:gd name="T8" fmla="*/ 23 w 542"/>
                <a:gd name="T9" fmla="*/ 12 h 269"/>
                <a:gd name="T10" fmla="*/ 23 w 542"/>
                <a:gd name="T11" fmla="*/ 12 h 269"/>
                <a:gd name="T12" fmla="*/ 23 w 542"/>
                <a:gd name="T13" fmla="*/ 12 h 269"/>
                <a:gd name="T14" fmla="*/ 24 w 542"/>
                <a:gd name="T15" fmla="*/ 12 h 269"/>
                <a:gd name="T16" fmla="*/ 24 w 542"/>
                <a:gd name="T17" fmla="*/ 11 h 269"/>
                <a:gd name="T18" fmla="*/ 24 w 542"/>
                <a:gd name="T19" fmla="*/ 11 h 269"/>
                <a:gd name="T20" fmla="*/ 24 w 542"/>
                <a:gd name="T21" fmla="*/ 10 h 269"/>
                <a:gd name="T22" fmla="*/ 24 w 542"/>
                <a:gd name="T23" fmla="*/ 9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1 h 269"/>
                <a:gd name="T42" fmla="*/ 0 w 542"/>
                <a:gd name="T43" fmla="*/ 1 h 269"/>
                <a:gd name="T44" fmla="*/ 0 w 542"/>
                <a:gd name="T45" fmla="*/ 2 h 269"/>
                <a:gd name="T46" fmla="*/ 0 w 542"/>
                <a:gd name="T47" fmla="*/ 2 h 269"/>
                <a:gd name="T48" fmla="*/ 0 w 542"/>
                <a:gd name="T49" fmla="*/ 3 h 269"/>
                <a:gd name="T50" fmla="*/ 0 w 542"/>
                <a:gd name="T51" fmla="*/ 4 h 269"/>
                <a:gd name="T52" fmla="*/ 1 w 542"/>
                <a:gd name="T53" fmla="*/ 4 h 269"/>
                <a:gd name="T54" fmla="*/ 2 w 542"/>
                <a:gd name="T55" fmla="*/ 5 h 269"/>
                <a:gd name="T56" fmla="*/ 21 w 542"/>
                <a:gd name="T57" fmla="*/ 1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 name="Freeform 6"/>
            <p:cNvSpPr>
              <a:spLocks/>
            </p:cNvSpPr>
            <p:nvPr/>
          </p:nvSpPr>
          <p:spPr bwMode="auto">
            <a:xfrm>
              <a:off x="5135" y="660"/>
              <a:ext cx="298" cy="299"/>
            </a:xfrm>
            <a:custGeom>
              <a:avLst/>
              <a:gdLst>
                <a:gd name="T0" fmla="*/ 20 w 650"/>
                <a:gd name="T1" fmla="*/ 29 h 650"/>
                <a:gd name="T2" fmla="*/ 21 w 650"/>
                <a:gd name="T3" fmla="*/ 29 h 650"/>
                <a:gd name="T4" fmla="*/ 21 w 650"/>
                <a:gd name="T5" fmla="*/ 29 h 650"/>
                <a:gd name="T6" fmla="*/ 21 w 650"/>
                <a:gd name="T7" fmla="*/ 29 h 650"/>
                <a:gd name="T8" fmla="*/ 21 w 650"/>
                <a:gd name="T9" fmla="*/ 29 h 650"/>
                <a:gd name="T10" fmla="*/ 29 w 650"/>
                <a:gd name="T11" fmla="*/ 8 h 650"/>
                <a:gd name="T12" fmla="*/ 29 w 650"/>
                <a:gd name="T13" fmla="*/ 8 h 650"/>
                <a:gd name="T14" fmla="*/ 28 w 650"/>
                <a:gd name="T15" fmla="*/ 8 h 650"/>
                <a:gd name="T16" fmla="*/ 28 w 650"/>
                <a:gd name="T17" fmla="*/ 8 h 650"/>
                <a:gd name="T18" fmla="*/ 28 w 650"/>
                <a:gd name="T19" fmla="*/ 7 h 650"/>
                <a:gd name="T20" fmla="*/ 8 w 650"/>
                <a:gd name="T21" fmla="*/ 0 h 650"/>
                <a:gd name="T22" fmla="*/ 8 w 650"/>
                <a:gd name="T23" fmla="*/ 0 h 650"/>
                <a:gd name="T24" fmla="*/ 8 w 650"/>
                <a:gd name="T25" fmla="*/ 0 h 650"/>
                <a:gd name="T26" fmla="*/ 8 w 650"/>
                <a:gd name="T27" fmla="*/ 0 h 650"/>
                <a:gd name="T28" fmla="*/ 7 w 650"/>
                <a:gd name="T29" fmla="*/ 0 h 650"/>
                <a:gd name="T30" fmla="*/ 0 w 650"/>
                <a:gd name="T31" fmla="*/ 21 h 650"/>
                <a:gd name="T32" fmla="*/ 0 w 650"/>
                <a:gd name="T33" fmla="*/ 21 h 650"/>
                <a:gd name="T34" fmla="*/ 0 w 650"/>
                <a:gd name="T35" fmla="*/ 21 h 650"/>
                <a:gd name="T36" fmla="*/ 0 w 650"/>
                <a:gd name="T37" fmla="*/ 22 h 650"/>
                <a:gd name="T38" fmla="*/ 0 w 650"/>
                <a:gd name="T39" fmla="*/ 22 h 650"/>
                <a:gd name="T40" fmla="*/ 20 w 650"/>
                <a:gd name="T41" fmla="*/ 29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 name="Freeform 7"/>
            <p:cNvSpPr>
              <a:spLocks/>
            </p:cNvSpPr>
            <p:nvPr/>
          </p:nvSpPr>
          <p:spPr bwMode="auto">
            <a:xfrm>
              <a:off x="5008" y="1134"/>
              <a:ext cx="554" cy="79"/>
            </a:xfrm>
            <a:custGeom>
              <a:avLst/>
              <a:gdLst>
                <a:gd name="T0" fmla="*/ 50 w 1206"/>
                <a:gd name="T1" fmla="*/ 8 h 172"/>
                <a:gd name="T2" fmla="*/ 51 w 1206"/>
                <a:gd name="T3" fmla="*/ 8 h 172"/>
                <a:gd name="T4" fmla="*/ 51 w 1206"/>
                <a:gd name="T5" fmla="*/ 7 h 172"/>
                <a:gd name="T6" fmla="*/ 52 w 1206"/>
                <a:gd name="T7" fmla="*/ 7 h 172"/>
                <a:gd name="T8" fmla="*/ 52 w 1206"/>
                <a:gd name="T9" fmla="*/ 6 h 172"/>
                <a:gd name="T10" fmla="*/ 53 w 1206"/>
                <a:gd name="T11" fmla="*/ 6 h 172"/>
                <a:gd name="T12" fmla="*/ 53 w 1206"/>
                <a:gd name="T13" fmla="*/ 5 h 172"/>
                <a:gd name="T14" fmla="*/ 54 w 1206"/>
                <a:gd name="T15" fmla="*/ 5 h 172"/>
                <a:gd name="T16" fmla="*/ 54 w 1206"/>
                <a:gd name="T17" fmla="*/ 4 h 172"/>
                <a:gd name="T18" fmla="*/ 54 w 1206"/>
                <a:gd name="T19" fmla="*/ 4 h 172"/>
                <a:gd name="T20" fmla="*/ 54 w 1206"/>
                <a:gd name="T21" fmla="*/ 3 h 172"/>
                <a:gd name="T22" fmla="*/ 53 w 1206"/>
                <a:gd name="T23" fmla="*/ 2 h 172"/>
                <a:gd name="T24" fmla="*/ 53 w 1206"/>
                <a:gd name="T25" fmla="*/ 2 h 172"/>
                <a:gd name="T26" fmla="*/ 52 w 1206"/>
                <a:gd name="T27" fmla="*/ 1 h 172"/>
                <a:gd name="T28" fmla="*/ 52 w 1206"/>
                <a:gd name="T29" fmla="*/ 0 h 172"/>
                <a:gd name="T30" fmla="*/ 51 w 1206"/>
                <a:gd name="T31" fmla="*/ 0 h 172"/>
                <a:gd name="T32" fmla="*/ 51 w 1206"/>
                <a:gd name="T33" fmla="*/ 0 h 172"/>
                <a:gd name="T34" fmla="*/ 50 w 1206"/>
                <a:gd name="T35" fmla="*/ 0 h 172"/>
                <a:gd name="T36" fmla="*/ 4 w 1206"/>
                <a:gd name="T37" fmla="*/ 0 h 172"/>
                <a:gd name="T38" fmla="*/ 3 w 1206"/>
                <a:gd name="T39" fmla="*/ 0 h 172"/>
                <a:gd name="T40" fmla="*/ 2 w 1206"/>
                <a:gd name="T41" fmla="*/ 0 h 172"/>
                <a:gd name="T42" fmla="*/ 2 w 1206"/>
                <a:gd name="T43" fmla="*/ 0 h 172"/>
                <a:gd name="T44" fmla="*/ 1 w 1206"/>
                <a:gd name="T45" fmla="*/ 1 h 172"/>
                <a:gd name="T46" fmla="*/ 0 w 1206"/>
                <a:gd name="T47" fmla="*/ 2 h 172"/>
                <a:gd name="T48" fmla="*/ 0 w 1206"/>
                <a:gd name="T49" fmla="*/ 2 h 172"/>
                <a:gd name="T50" fmla="*/ 0 w 1206"/>
                <a:gd name="T51" fmla="*/ 3 h 172"/>
                <a:gd name="T52" fmla="*/ 0 w 1206"/>
                <a:gd name="T53" fmla="*/ 4 h 172"/>
                <a:gd name="T54" fmla="*/ 0 w 1206"/>
                <a:gd name="T55" fmla="*/ 4 h 172"/>
                <a:gd name="T56" fmla="*/ 0 w 1206"/>
                <a:gd name="T57" fmla="*/ 5 h 172"/>
                <a:gd name="T58" fmla="*/ 0 w 1206"/>
                <a:gd name="T59" fmla="*/ 5 h 172"/>
                <a:gd name="T60" fmla="*/ 0 w 1206"/>
                <a:gd name="T61" fmla="*/ 6 h 172"/>
                <a:gd name="T62" fmla="*/ 1 w 1206"/>
                <a:gd name="T63" fmla="*/ 6 h 172"/>
                <a:gd name="T64" fmla="*/ 2 w 1206"/>
                <a:gd name="T65" fmla="*/ 7 h 172"/>
                <a:gd name="T66" fmla="*/ 2 w 1206"/>
                <a:gd name="T67" fmla="*/ 7 h 172"/>
                <a:gd name="T68" fmla="*/ 3 w 1206"/>
                <a:gd name="T69" fmla="*/ 8 h 172"/>
                <a:gd name="T70" fmla="*/ 4 w 1206"/>
                <a:gd name="T71" fmla="*/ 8 h 172"/>
                <a:gd name="T72" fmla="*/ 50 w 1206"/>
                <a:gd name="T73" fmla="*/ 8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 name="Freeform 8"/>
            <p:cNvSpPr>
              <a:spLocks/>
            </p:cNvSpPr>
            <p:nvPr/>
          </p:nvSpPr>
          <p:spPr bwMode="auto">
            <a:xfrm>
              <a:off x="5400" y="818"/>
              <a:ext cx="240" cy="149"/>
            </a:xfrm>
            <a:custGeom>
              <a:avLst/>
              <a:gdLst>
                <a:gd name="T0" fmla="*/ 23 w 522"/>
                <a:gd name="T1" fmla="*/ 8 h 324"/>
                <a:gd name="T2" fmla="*/ 2 w 522"/>
                <a:gd name="T3" fmla="*/ 0 h 324"/>
                <a:gd name="T4" fmla="*/ 0 w 522"/>
                <a:gd name="T5" fmla="*/ 6 h 324"/>
                <a:gd name="T6" fmla="*/ 23 w 522"/>
                <a:gd name="T7" fmla="*/ 15 h 324"/>
                <a:gd name="T8" fmla="*/ 23 w 522"/>
                <a:gd name="T9" fmla="*/ 8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 name="Freeform 9"/>
            <p:cNvSpPr>
              <a:spLocks/>
            </p:cNvSpPr>
            <p:nvPr/>
          </p:nvSpPr>
          <p:spPr bwMode="auto">
            <a:xfrm>
              <a:off x="5062" y="1062"/>
              <a:ext cx="442" cy="47"/>
            </a:xfrm>
            <a:custGeom>
              <a:avLst/>
              <a:gdLst>
                <a:gd name="T0" fmla="*/ 40 w 964"/>
                <a:gd name="T1" fmla="*/ 5 h 101"/>
                <a:gd name="T2" fmla="*/ 41 w 964"/>
                <a:gd name="T3" fmla="*/ 5 h 101"/>
                <a:gd name="T4" fmla="*/ 41 w 964"/>
                <a:gd name="T5" fmla="*/ 5 h 101"/>
                <a:gd name="T6" fmla="*/ 42 w 964"/>
                <a:gd name="T7" fmla="*/ 4 h 101"/>
                <a:gd name="T8" fmla="*/ 42 w 964"/>
                <a:gd name="T9" fmla="*/ 4 h 101"/>
                <a:gd name="T10" fmla="*/ 42 w 964"/>
                <a:gd name="T11" fmla="*/ 4 h 101"/>
                <a:gd name="T12" fmla="*/ 43 w 964"/>
                <a:gd name="T13" fmla="*/ 3 h 101"/>
                <a:gd name="T14" fmla="*/ 43 w 964"/>
                <a:gd name="T15" fmla="*/ 3 h 101"/>
                <a:gd name="T16" fmla="*/ 43 w 964"/>
                <a:gd name="T17" fmla="*/ 2 h 101"/>
                <a:gd name="T18" fmla="*/ 43 w 964"/>
                <a:gd name="T19" fmla="*/ 2 h 101"/>
                <a:gd name="T20" fmla="*/ 43 w 964"/>
                <a:gd name="T21" fmla="*/ 2 h 101"/>
                <a:gd name="T22" fmla="*/ 43 w 964"/>
                <a:gd name="T23" fmla="*/ 1 h 101"/>
                <a:gd name="T24" fmla="*/ 42 w 964"/>
                <a:gd name="T25" fmla="*/ 1 h 101"/>
                <a:gd name="T26" fmla="*/ 42 w 964"/>
                <a:gd name="T27" fmla="*/ 0 h 101"/>
                <a:gd name="T28" fmla="*/ 42 w 964"/>
                <a:gd name="T29" fmla="*/ 0 h 101"/>
                <a:gd name="T30" fmla="*/ 41 w 964"/>
                <a:gd name="T31" fmla="*/ 0 h 101"/>
                <a:gd name="T32" fmla="*/ 41 w 964"/>
                <a:gd name="T33" fmla="*/ 0 h 101"/>
                <a:gd name="T34" fmla="*/ 40 w 964"/>
                <a:gd name="T35" fmla="*/ 0 h 101"/>
                <a:gd name="T36" fmla="*/ 2 w 964"/>
                <a:gd name="T37" fmla="*/ 0 h 101"/>
                <a:gd name="T38" fmla="*/ 2 w 964"/>
                <a:gd name="T39" fmla="*/ 0 h 101"/>
                <a:gd name="T40" fmla="*/ 1 w 964"/>
                <a:gd name="T41" fmla="*/ 0 h 101"/>
                <a:gd name="T42" fmla="*/ 1 w 964"/>
                <a:gd name="T43" fmla="*/ 0 h 101"/>
                <a:gd name="T44" fmla="*/ 0 w 964"/>
                <a:gd name="T45" fmla="*/ 0 h 101"/>
                <a:gd name="T46" fmla="*/ 0 w 964"/>
                <a:gd name="T47" fmla="*/ 1 h 101"/>
                <a:gd name="T48" fmla="*/ 0 w 964"/>
                <a:gd name="T49" fmla="*/ 1 h 101"/>
                <a:gd name="T50" fmla="*/ 0 w 964"/>
                <a:gd name="T51" fmla="*/ 2 h 101"/>
                <a:gd name="T52" fmla="*/ 0 w 964"/>
                <a:gd name="T53" fmla="*/ 2 h 101"/>
                <a:gd name="T54" fmla="*/ 0 w 964"/>
                <a:gd name="T55" fmla="*/ 2 h 101"/>
                <a:gd name="T56" fmla="*/ 0 w 964"/>
                <a:gd name="T57" fmla="*/ 3 h 101"/>
                <a:gd name="T58" fmla="*/ 0 w 964"/>
                <a:gd name="T59" fmla="*/ 3 h 101"/>
                <a:gd name="T60" fmla="*/ 0 w 964"/>
                <a:gd name="T61" fmla="*/ 4 h 101"/>
                <a:gd name="T62" fmla="*/ 0 w 964"/>
                <a:gd name="T63" fmla="*/ 4 h 101"/>
                <a:gd name="T64" fmla="*/ 1 w 964"/>
                <a:gd name="T65" fmla="*/ 4 h 101"/>
                <a:gd name="T66" fmla="*/ 1 w 964"/>
                <a:gd name="T67" fmla="*/ 5 h 101"/>
                <a:gd name="T68" fmla="*/ 2 w 964"/>
                <a:gd name="T69" fmla="*/ 5 h 101"/>
                <a:gd name="T70" fmla="*/ 2 w 964"/>
                <a:gd name="T71" fmla="*/ 5 h 101"/>
                <a:gd name="T72" fmla="*/ 40 w 964"/>
                <a:gd name="T73" fmla="*/ 5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 name="Freeform 10"/>
            <p:cNvSpPr>
              <a:spLocks/>
            </p:cNvSpPr>
            <p:nvPr/>
          </p:nvSpPr>
          <p:spPr bwMode="auto">
            <a:xfrm>
              <a:off x="4999" y="766"/>
              <a:ext cx="64" cy="48"/>
            </a:xfrm>
            <a:custGeom>
              <a:avLst/>
              <a:gdLst>
                <a:gd name="T0" fmla="*/ 6 w 140"/>
                <a:gd name="T1" fmla="*/ 0 h 106"/>
                <a:gd name="T2" fmla="*/ 0 w 140"/>
                <a:gd name="T3" fmla="*/ 1 h 106"/>
                <a:gd name="T4" fmla="*/ 5 w 140"/>
                <a:gd name="T5" fmla="*/ 5 h 106"/>
                <a:gd name="T6" fmla="*/ 5 w 140"/>
                <a:gd name="T7" fmla="*/ 3 h 106"/>
                <a:gd name="T8" fmla="*/ 5 w 140"/>
                <a:gd name="T9" fmla="*/ 2 h 106"/>
                <a:gd name="T10" fmla="*/ 6 w 140"/>
                <a:gd name="T11" fmla="*/ 1 h 106"/>
                <a:gd name="T12" fmla="*/ 6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 name="Freeform 11"/>
            <p:cNvSpPr>
              <a:spLocks/>
            </p:cNvSpPr>
            <p:nvPr/>
          </p:nvSpPr>
          <p:spPr bwMode="auto">
            <a:xfrm>
              <a:off x="5070" y="611"/>
              <a:ext cx="69" cy="60"/>
            </a:xfrm>
            <a:custGeom>
              <a:avLst/>
              <a:gdLst>
                <a:gd name="T0" fmla="*/ 7 w 149"/>
                <a:gd name="T1" fmla="*/ 2 h 130"/>
                <a:gd name="T2" fmla="*/ 0 w 149"/>
                <a:gd name="T3" fmla="*/ 0 h 130"/>
                <a:gd name="T4" fmla="*/ 4 w 149"/>
                <a:gd name="T5" fmla="*/ 6 h 130"/>
                <a:gd name="T6" fmla="*/ 4 w 149"/>
                <a:gd name="T7" fmla="*/ 6 h 130"/>
                <a:gd name="T8" fmla="*/ 4 w 149"/>
                <a:gd name="T9" fmla="*/ 5 h 130"/>
                <a:gd name="T10" fmla="*/ 5 w 149"/>
                <a:gd name="T11" fmla="*/ 4 h 130"/>
                <a:gd name="T12" fmla="*/ 5 w 149"/>
                <a:gd name="T13" fmla="*/ 4 h 130"/>
                <a:gd name="T14" fmla="*/ 6 w 149"/>
                <a:gd name="T15" fmla="*/ 3 h 130"/>
                <a:gd name="T16" fmla="*/ 6 w 149"/>
                <a:gd name="T17" fmla="*/ 3 h 130"/>
                <a:gd name="T18" fmla="*/ 6 w 149"/>
                <a:gd name="T19" fmla="*/ 2 h 130"/>
                <a:gd name="T20" fmla="*/ 7 w 149"/>
                <a:gd name="T21" fmla="*/ 2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 name="Freeform 12"/>
            <p:cNvSpPr>
              <a:spLocks/>
            </p:cNvSpPr>
            <p:nvPr/>
          </p:nvSpPr>
          <p:spPr bwMode="auto">
            <a:xfrm>
              <a:off x="5024" y="692"/>
              <a:ext cx="70" cy="48"/>
            </a:xfrm>
            <a:custGeom>
              <a:avLst/>
              <a:gdLst>
                <a:gd name="T0" fmla="*/ 7 w 153"/>
                <a:gd name="T1" fmla="*/ 0 h 104"/>
                <a:gd name="T2" fmla="*/ 0 w 153"/>
                <a:gd name="T3" fmla="*/ 0 h 104"/>
                <a:gd name="T4" fmla="*/ 5 w 153"/>
                <a:gd name="T5" fmla="*/ 5 h 104"/>
                <a:gd name="T6" fmla="*/ 5 w 153"/>
                <a:gd name="T7" fmla="*/ 4 h 104"/>
                <a:gd name="T8" fmla="*/ 5 w 153"/>
                <a:gd name="T9" fmla="*/ 2 h 104"/>
                <a:gd name="T10" fmla="*/ 6 w 153"/>
                <a:gd name="T11" fmla="*/ 1 h 104"/>
                <a:gd name="T12" fmla="*/ 7 w 153"/>
                <a:gd name="T13" fmla="*/ 0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15" name="Group 13"/>
          <p:cNvGrpSpPr>
            <a:grpSpLocks/>
          </p:cNvGrpSpPr>
          <p:nvPr/>
        </p:nvGrpSpPr>
        <p:grpSpPr bwMode="auto">
          <a:xfrm>
            <a:off x="8154988" y="4083050"/>
            <a:ext cx="746125" cy="749300"/>
            <a:chOff x="4932" y="501"/>
            <a:chExt cx="708" cy="712"/>
          </a:xfrm>
        </p:grpSpPr>
        <p:sp>
          <p:nvSpPr>
            <p:cNvPr id="316" name="Freeform 14"/>
            <p:cNvSpPr>
              <a:spLocks/>
            </p:cNvSpPr>
            <p:nvPr/>
          </p:nvSpPr>
          <p:spPr bwMode="auto">
            <a:xfrm>
              <a:off x="4932" y="501"/>
              <a:ext cx="708" cy="703"/>
            </a:xfrm>
            <a:custGeom>
              <a:avLst/>
              <a:gdLst>
                <a:gd name="T0" fmla="*/ 61 w 1542"/>
                <a:gd name="T1" fmla="*/ 68 h 1531"/>
                <a:gd name="T2" fmla="*/ 62 w 1542"/>
                <a:gd name="T3" fmla="*/ 68 h 1531"/>
                <a:gd name="T4" fmla="*/ 64 w 1542"/>
                <a:gd name="T5" fmla="*/ 67 h 1531"/>
                <a:gd name="T6" fmla="*/ 65 w 1542"/>
                <a:gd name="T7" fmla="*/ 67 h 1531"/>
                <a:gd name="T8" fmla="*/ 67 w 1542"/>
                <a:gd name="T9" fmla="*/ 66 h 1531"/>
                <a:gd name="T10" fmla="*/ 67 w 1542"/>
                <a:gd name="T11" fmla="*/ 65 h 1531"/>
                <a:gd name="T12" fmla="*/ 68 w 1542"/>
                <a:gd name="T13" fmla="*/ 63 h 1531"/>
                <a:gd name="T14" fmla="*/ 68 w 1542"/>
                <a:gd name="T15" fmla="*/ 62 h 1531"/>
                <a:gd name="T16" fmla="*/ 68 w 1542"/>
                <a:gd name="T17" fmla="*/ 60 h 1531"/>
                <a:gd name="T18" fmla="*/ 68 w 1542"/>
                <a:gd name="T19" fmla="*/ 8 h 1531"/>
                <a:gd name="T20" fmla="*/ 68 w 1542"/>
                <a:gd name="T21" fmla="*/ 6 h 1531"/>
                <a:gd name="T22" fmla="*/ 68 w 1542"/>
                <a:gd name="T23" fmla="*/ 5 h 1531"/>
                <a:gd name="T24" fmla="*/ 67 w 1542"/>
                <a:gd name="T25" fmla="*/ 4 h 1531"/>
                <a:gd name="T26" fmla="*/ 67 w 1542"/>
                <a:gd name="T27" fmla="*/ 2 h 1531"/>
                <a:gd name="T28" fmla="*/ 65 w 1542"/>
                <a:gd name="T29" fmla="*/ 1 h 1531"/>
                <a:gd name="T30" fmla="*/ 64 w 1542"/>
                <a:gd name="T31" fmla="*/ 0 h 1531"/>
                <a:gd name="T32" fmla="*/ 62 w 1542"/>
                <a:gd name="T33" fmla="*/ 0 h 1531"/>
                <a:gd name="T34" fmla="*/ 61 w 1542"/>
                <a:gd name="T35" fmla="*/ 0 h 1531"/>
                <a:gd name="T36" fmla="*/ 8 w 1542"/>
                <a:gd name="T37" fmla="*/ 0 h 1531"/>
                <a:gd name="T38" fmla="*/ 6 w 1542"/>
                <a:gd name="T39" fmla="*/ 0 h 1531"/>
                <a:gd name="T40" fmla="*/ 5 w 1542"/>
                <a:gd name="T41" fmla="*/ 0 h 1531"/>
                <a:gd name="T42" fmla="*/ 3 w 1542"/>
                <a:gd name="T43" fmla="*/ 1 h 1531"/>
                <a:gd name="T44" fmla="*/ 2 w 1542"/>
                <a:gd name="T45" fmla="*/ 2 h 1531"/>
                <a:gd name="T46" fmla="*/ 1 w 1542"/>
                <a:gd name="T47" fmla="*/ 4 h 1531"/>
                <a:gd name="T48" fmla="*/ 0 w 1542"/>
                <a:gd name="T49" fmla="*/ 5 h 1531"/>
                <a:gd name="T50" fmla="*/ 0 w 1542"/>
                <a:gd name="T51" fmla="*/ 6 h 1531"/>
                <a:gd name="T52" fmla="*/ 0 w 1542"/>
                <a:gd name="T53" fmla="*/ 8 h 1531"/>
                <a:gd name="T54" fmla="*/ 0 w 1542"/>
                <a:gd name="T55" fmla="*/ 60 h 1531"/>
                <a:gd name="T56" fmla="*/ 0 w 1542"/>
                <a:gd name="T57" fmla="*/ 62 h 1531"/>
                <a:gd name="T58" fmla="*/ 0 w 1542"/>
                <a:gd name="T59" fmla="*/ 63 h 1531"/>
                <a:gd name="T60" fmla="*/ 1 w 1542"/>
                <a:gd name="T61" fmla="*/ 65 h 1531"/>
                <a:gd name="T62" fmla="*/ 2 w 1542"/>
                <a:gd name="T63" fmla="*/ 66 h 1531"/>
                <a:gd name="T64" fmla="*/ 3 w 1542"/>
                <a:gd name="T65" fmla="*/ 67 h 1531"/>
                <a:gd name="T66" fmla="*/ 5 w 1542"/>
                <a:gd name="T67" fmla="*/ 67 h 1531"/>
                <a:gd name="T68" fmla="*/ 6 w 1542"/>
                <a:gd name="T69" fmla="*/ 68 h 1531"/>
                <a:gd name="T70" fmla="*/ 8 w 1542"/>
                <a:gd name="T71" fmla="*/ 68 h 1531"/>
                <a:gd name="T72" fmla="*/ 61 w 1542"/>
                <a:gd name="T73" fmla="*/ 68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317" name="Freeform 15"/>
            <p:cNvSpPr>
              <a:spLocks/>
            </p:cNvSpPr>
            <p:nvPr/>
          </p:nvSpPr>
          <p:spPr bwMode="auto">
            <a:xfrm>
              <a:off x="5225" y="594"/>
              <a:ext cx="249" cy="123"/>
            </a:xfrm>
            <a:custGeom>
              <a:avLst/>
              <a:gdLst>
                <a:gd name="T0" fmla="*/ 21 w 542"/>
                <a:gd name="T1" fmla="*/ 12 h 269"/>
                <a:gd name="T2" fmla="*/ 21 w 542"/>
                <a:gd name="T3" fmla="*/ 12 h 269"/>
                <a:gd name="T4" fmla="*/ 22 w 542"/>
                <a:gd name="T5" fmla="*/ 12 h 269"/>
                <a:gd name="T6" fmla="*/ 23 w 542"/>
                <a:gd name="T7" fmla="*/ 12 h 269"/>
                <a:gd name="T8" fmla="*/ 23 w 542"/>
                <a:gd name="T9" fmla="*/ 11 h 269"/>
                <a:gd name="T10" fmla="*/ 23 w 542"/>
                <a:gd name="T11" fmla="*/ 11 h 269"/>
                <a:gd name="T12" fmla="*/ 23 w 542"/>
                <a:gd name="T13" fmla="*/ 11 h 269"/>
                <a:gd name="T14" fmla="*/ 24 w 542"/>
                <a:gd name="T15" fmla="*/ 11 h 269"/>
                <a:gd name="T16" fmla="*/ 24 w 542"/>
                <a:gd name="T17" fmla="*/ 10 h 269"/>
                <a:gd name="T18" fmla="*/ 24 w 542"/>
                <a:gd name="T19" fmla="*/ 10 h 269"/>
                <a:gd name="T20" fmla="*/ 24 w 542"/>
                <a:gd name="T21" fmla="*/ 9 h 269"/>
                <a:gd name="T22" fmla="*/ 24 w 542"/>
                <a:gd name="T23" fmla="*/ 8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0 h 269"/>
                <a:gd name="T42" fmla="*/ 0 w 542"/>
                <a:gd name="T43" fmla="*/ 1 h 269"/>
                <a:gd name="T44" fmla="*/ 0 w 542"/>
                <a:gd name="T45" fmla="*/ 1 h 269"/>
                <a:gd name="T46" fmla="*/ 0 w 542"/>
                <a:gd name="T47" fmla="*/ 1 h 269"/>
                <a:gd name="T48" fmla="*/ 0 w 542"/>
                <a:gd name="T49" fmla="*/ 2 h 269"/>
                <a:gd name="T50" fmla="*/ 0 w 542"/>
                <a:gd name="T51" fmla="*/ 3 h 269"/>
                <a:gd name="T52" fmla="*/ 1 w 542"/>
                <a:gd name="T53" fmla="*/ 4 h 269"/>
                <a:gd name="T54" fmla="*/ 2 w 542"/>
                <a:gd name="T55" fmla="*/ 5 h 269"/>
                <a:gd name="T56" fmla="*/ 21 w 542"/>
                <a:gd name="T57" fmla="*/ 1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 name="Freeform 16"/>
            <p:cNvSpPr>
              <a:spLocks/>
            </p:cNvSpPr>
            <p:nvPr/>
          </p:nvSpPr>
          <p:spPr bwMode="auto">
            <a:xfrm>
              <a:off x="5095" y="902"/>
              <a:ext cx="249" cy="125"/>
            </a:xfrm>
            <a:custGeom>
              <a:avLst/>
              <a:gdLst>
                <a:gd name="T0" fmla="*/ 21 w 542"/>
                <a:gd name="T1" fmla="*/ 13 h 269"/>
                <a:gd name="T2" fmla="*/ 22 w 542"/>
                <a:gd name="T3" fmla="*/ 13 h 269"/>
                <a:gd name="T4" fmla="*/ 22 w 542"/>
                <a:gd name="T5" fmla="*/ 13 h 269"/>
                <a:gd name="T6" fmla="*/ 23 w 542"/>
                <a:gd name="T7" fmla="*/ 13 h 269"/>
                <a:gd name="T8" fmla="*/ 23 w 542"/>
                <a:gd name="T9" fmla="*/ 12 h 269"/>
                <a:gd name="T10" fmla="*/ 23 w 542"/>
                <a:gd name="T11" fmla="*/ 12 h 269"/>
                <a:gd name="T12" fmla="*/ 23 w 542"/>
                <a:gd name="T13" fmla="*/ 12 h 269"/>
                <a:gd name="T14" fmla="*/ 24 w 542"/>
                <a:gd name="T15" fmla="*/ 12 h 269"/>
                <a:gd name="T16" fmla="*/ 24 w 542"/>
                <a:gd name="T17" fmla="*/ 11 h 269"/>
                <a:gd name="T18" fmla="*/ 24 w 542"/>
                <a:gd name="T19" fmla="*/ 11 h 269"/>
                <a:gd name="T20" fmla="*/ 24 w 542"/>
                <a:gd name="T21" fmla="*/ 10 h 269"/>
                <a:gd name="T22" fmla="*/ 24 w 542"/>
                <a:gd name="T23" fmla="*/ 9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1 h 269"/>
                <a:gd name="T42" fmla="*/ 0 w 542"/>
                <a:gd name="T43" fmla="*/ 1 h 269"/>
                <a:gd name="T44" fmla="*/ 0 w 542"/>
                <a:gd name="T45" fmla="*/ 2 h 269"/>
                <a:gd name="T46" fmla="*/ 0 w 542"/>
                <a:gd name="T47" fmla="*/ 2 h 269"/>
                <a:gd name="T48" fmla="*/ 0 w 542"/>
                <a:gd name="T49" fmla="*/ 3 h 269"/>
                <a:gd name="T50" fmla="*/ 0 w 542"/>
                <a:gd name="T51" fmla="*/ 4 h 269"/>
                <a:gd name="T52" fmla="*/ 1 w 542"/>
                <a:gd name="T53" fmla="*/ 4 h 269"/>
                <a:gd name="T54" fmla="*/ 2 w 542"/>
                <a:gd name="T55" fmla="*/ 5 h 269"/>
                <a:gd name="T56" fmla="*/ 21 w 542"/>
                <a:gd name="T57" fmla="*/ 1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 name="Freeform 17"/>
            <p:cNvSpPr>
              <a:spLocks/>
            </p:cNvSpPr>
            <p:nvPr/>
          </p:nvSpPr>
          <p:spPr bwMode="auto">
            <a:xfrm>
              <a:off x="5135" y="660"/>
              <a:ext cx="298" cy="299"/>
            </a:xfrm>
            <a:custGeom>
              <a:avLst/>
              <a:gdLst>
                <a:gd name="T0" fmla="*/ 20 w 650"/>
                <a:gd name="T1" fmla="*/ 29 h 650"/>
                <a:gd name="T2" fmla="*/ 21 w 650"/>
                <a:gd name="T3" fmla="*/ 29 h 650"/>
                <a:gd name="T4" fmla="*/ 21 w 650"/>
                <a:gd name="T5" fmla="*/ 29 h 650"/>
                <a:gd name="T6" fmla="*/ 21 w 650"/>
                <a:gd name="T7" fmla="*/ 29 h 650"/>
                <a:gd name="T8" fmla="*/ 21 w 650"/>
                <a:gd name="T9" fmla="*/ 29 h 650"/>
                <a:gd name="T10" fmla="*/ 29 w 650"/>
                <a:gd name="T11" fmla="*/ 8 h 650"/>
                <a:gd name="T12" fmla="*/ 29 w 650"/>
                <a:gd name="T13" fmla="*/ 8 h 650"/>
                <a:gd name="T14" fmla="*/ 28 w 650"/>
                <a:gd name="T15" fmla="*/ 8 h 650"/>
                <a:gd name="T16" fmla="*/ 28 w 650"/>
                <a:gd name="T17" fmla="*/ 8 h 650"/>
                <a:gd name="T18" fmla="*/ 28 w 650"/>
                <a:gd name="T19" fmla="*/ 7 h 650"/>
                <a:gd name="T20" fmla="*/ 8 w 650"/>
                <a:gd name="T21" fmla="*/ 0 h 650"/>
                <a:gd name="T22" fmla="*/ 8 w 650"/>
                <a:gd name="T23" fmla="*/ 0 h 650"/>
                <a:gd name="T24" fmla="*/ 8 w 650"/>
                <a:gd name="T25" fmla="*/ 0 h 650"/>
                <a:gd name="T26" fmla="*/ 8 w 650"/>
                <a:gd name="T27" fmla="*/ 0 h 650"/>
                <a:gd name="T28" fmla="*/ 7 w 650"/>
                <a:gd name="T29" fmla="*/ 0 h 650"/>
                <a:gd name="T30" fmla="*/ 0 w 650"/>
                <a:gd name="T31" fmla="*/ 21 h 650"/>
                <a:gd name="T32" fmla="*/ 0 w 650"/>
                <a:gd name="T33" fmla="*/ 21 h 650"/>
                <a:gd name="T34" fmla="*/ 0 w 650"/>
                <a:gd name="T35" fmla="*/ 21 h 650"/>
                <a:gd name="T36" fmla="*/ 0 w 650"/>
                <a:gd name="T37" fmla="*/ 22 h 650"/>
                <a:gd name="T38" fmla="*/ 0 w 650"/>
                <a:gd name="T39" fmla="*/ 22 h 650"/>
                <a:gd name="T40" fmla="*/ 20 w 650"/>
                <a:gd name="T41" fmla="*/ 29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 name="Freeform 18"/>
            <p:cNvSpPr>
              <a:spLocks/>
            </p:cNvSpPr>
            <p:nvPr/>
          </p:nvSpPr>
          <p:spPr bwMode="auto">
            <a:xfrm>
              <a:off x="5008" y="1134"/>
              <a:ext cx="554" cy="79"/>
            </a:xfrm>
            <a:custGeom>
              <a:avLst/>
              <a:gdLst>
                <a:gd name="T0" fmla="*/ 50 w 1206"/>
                <a:gd name="T1" fmla="*/ 8 h 172"/>
                <a:gd name="T2" fmla="*/ 51 w 1206"/>
                <a:gd name="T3" fmla="*/ 8 h 172"/>
                <a:gd name="T4" fmla="*/ 51 w 1206"/>
                <a:gd name="T5" fmla="*/ 7 h 172"/>
                <a:gd name="T6" fmla="*/ 52 w 1206"/>
                <a:gd name="T7" fmla="*/ 7 h 172"/>
                <a:gd name="T8" fmla="*/ 52 w 1206"/>
                <a:gd name="T9" fmla="*/ 6 h 172"/>
                <a:gd name="T10" fmla="*/ 53 w 1206"/>
                <a:gd name="T11" fmla="*/ 6 h 172"/>
                <a:gd name="T12" fmla="*/ 53 w 1206"/>
                <a:gd name="T13" fmla="*/ 5 h 172"/>
                <a:gd name="T14" fmla="*/ 54 w 1206"/>
                <a:gd name="T15" fmla="*/ 5 h 172"/>
                <a:gd name="T16" fmla="*/ 54 w 1206"/>
                <a:gd name="T17" fmla="*/ 4 h 172"/>
                <a:gd name="T18" fmla="*/ 54 w 1206"/>
                <a:gd name="T19" fmla="*/ 4 h 172"/>
                <a:gd name="T20" fmla="*/ 54 w 1206"/>
                <a:gd name="T21" fmla="*/ 3 h 172"/>
                <a:gd name="T22" fmla="*/ 53 w 1206"/>
                <a:gd name="T23" fmla="*/ 2 h 172"/>
                <a:gd name="T24" fmla="*/ 53 w 1206"/>
                <a:gd name="T25" fmla="*/ 2 h 172"/>
                <a:gd name="T26" fmla="*/ 52 w 1206"/>
                <a:gd name="T27" fmla="*/ 1 h 172"/>
                <a:gd name="T28" fmla="*/ 52 w 1206"/>
                <a:gd name="T29" fmla="*/ 0 h 172"/>
                <a:gd name="T30" fmla="*/ 51 w 1206"/>
                <a:gd name="T31" fmla="*/ 0 h 172"/>
                <a:gd name="T32" fmla="*/ 51 w 1206"/>
                <a:gd name="T33" fmla="*/ 0 h 172"/>
                <a:gd name="T34" fmla="*/ 50 w 1206"/>
                <a:gd name="T35" fmla="*/ 0 h 172"/>
                <a:gd name="T36" fmla="*/ 4 w 1206"/>
                <a:gd name="T37" fmla="*/ 0 h 172"/>
                <a:gd name="T38" fmla="*/ 3 w 1206"/>
                <a:gd name="T39" fmla="*/ 0 h 172"/>
                <a:gd name="T40" fmla="*/ 2 w 1206"/>
                <a:gd name="T41" fmla="*/ 0 h 172"/>
                <a:gd name="T42" fmla="*/ 2 w 1206"/>
                <a:gd name="T43" fmla="*/ 0 h 172"/>
                <a:gd name="T44" fmla="*/ 1 w 1206"/>
                <a:gd name="T45" fmla="*/ 1 h 172"/>
                <a:gd name="T46" fmla="*/ 0 w 1206"/>
                <a:gd name="T47" fmla="*/ 2 h 172"/>
                <a:gd name="T48" fmla="*/ 0 w 1206"/>
                <a:gd name="T49" fmla="*/ 2 h 172"/>
                <a:gd name="T50" fmla="*/ 0 w 1206"/>
                <a:gd name="T51" fmla="*/ 3 h 172"/>
                <a:gd name="T52" fmla="*/ 0 w 1206"/>
                <a:gd name="T53" fmla="*/ 4 h 172"/>
                <a:gd name="T54" fmla="*/ 0 w 1206"/>
                <a:gd name="T55" fmla="*/ 4 h 172"/>
                <a:gd name="T56" fmla="*/ 0 w 1206"/>
                <a:gd name="T57" fmla="*/ 5 h 172"/>
                <a:gd name="T58" fmla="*/ 0 w 1206"/>
                <a:gd name="T59" fmla="*/ 5 h 172"/>
                <a:gd name="T60" fmla="*/ 0 w 1206"/>
                <a:gd name="T61" fmla="*/ 6 h 172"/>
                <a:gd name="T62" fmla="*/ 1 w 1206"/>
                <a:gd name="T63" fmla="*/ 6 h 172"/>
                <a:gd name="T64" fmla="*/ 2 w 1206"/>
                <a:gd name="T65" fmla="*/ 7 h 172"/>
                <a:gd name="T66" fmla="*/ 2 w 1206"/>
                <a:gd name="T67" fmla="*/ 7 h 172"/>
                <a:gd name="T68" fmla="*/ 3 w 1206"/>
                <a:gd name="T69" fmla="*/ 8 h 172"/>
                <a:gd name="T70" fmla="*/ 4 w 1206"/>
                <a:gd name="T71" fmla="*/ 8 h 172"/>
                <a:gd name="T72" fmla="*/ 50 w 1206"/>
                <a:gd name="T73" fmla="*/ 8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 name="Freeform 19"/>
            <p:cNvSpPr>
              <a:spLocks/>
            </p:cNvSpPr>
            <p:nvPr/>
          </p:nvSpPr>
          <p:spPr bwMode="auto">
            <a:xfrm>
              <a:off x="5400" y="818"/>
              <a:ext cx="240" cy="149"/>
            </a:xfrm>
            <a:custGeom>
              <a:avLst/>
              <a:gdLst>
                <a:gd name="T0" fmla="*/ 23 w 522"/>
                <a:gd name="T1" fmla="*/ 8 h 324"/>
                <a:gd name="T2" fmla="*/ 2 w 522"/>
                <a:gd name="T3" fmla="*/ 0 h 324"/>
                <a:gd name="T4" fmla="*/ 0 w 522"/>
                <a:gd name="T5" fmla="*/ 6 h 324"/>
                <a:gd name="T6" fmla="*/ 23 w 522"/>
                <a:gd name="T7" fmla="*/ 15 h 324"/>
                <a:gd name="T8" fmla="*/ 23 w 522"/>
                <a:gd name="T9" fmla="*/ 8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 name="Freeform 20"/>
            <p:cNvSpPr>
              <a:spLocks/>
            </p:cNvSpPr>
            <p:nvPr/>
          </p:nvSpPr>
          <p:spPr bwMode="auto">
            <a:xfrm>
              <a:off x="5062" y="1062"/>
              <a:ext cx="442" cy="47"/>
            </a:xfrm>
            <a:custGeom>
              <a:avLst/>
              <a:gdLst>
                <a:gd name="T0" fmla="*/ 40 w 964"/>
                <a:gd name="T1" fmla="*/ 5 h 101"/>
                <a:gd name="T2" fmla="*/ 41 w 964"/>
                <a:gd name="T3" fmla="*/ 5 h 101"/>
                <a:gd name="T4" fmla="*/ 41 w 964"/>
                <a:gd name="T5" fmla="*/ 5 h 101"/>
                <a:gd name="T6" fmla="*/ 42 w 964"/>
                <a:gd name="T7" fmla="*/ 4 h 101"/>
                <a:gd name="T8" fmla="*/ 42 w 964"/>
                <a:gd name="T9" fmla="*/ 4 h 101"/>
                <a:gd name="T10" fmla="*/ 42 w 964"/>
                <a:gd name="T11" fmla="*/ 4 h 101"/>
                <a:gd name="T12" fmla="*/ 43 w 964"/>
                <a:gd name="T13" fmla="*/ 3 h 101"/>
                <a:gd name="T14" fmla="*/ 43 w 964"/>
                <a:gd name="T15" fmla="*/ 3 h 101"/>
                <a:gd name="T16" fmla="*/ 43 w 964"/>
                <a:gd name="T17" fmla="*/ 2 h 101"/>
                <a:gd name="T18" fmla="*/ 43 w 964"/>
                <a:gd name="T19" fmla="*/ 2 h 101"/>
                <a:gd name="T20" fmla="*/ 43 w 964"/>
                <a:gd name="T21" fmla="*/ 2 h 101"/>
                <a:gd name="T22" fmla="*/ 43 w 964"/>
                <a:gd name="T23" fmla="*/ 1 h 101"/>
                <a:gd name="T24" fmla="*/ 42 w 964"/>
                <a:gd name="T25" fmla="*/ 1 h 101"/>
                <a:gd name="T26" fmla="*/ 42 w 964"/>
                <a:gd name="T27" fmla="*/ 0 h 101"/>
                <a:gd name="T28" fmla="*/ 42 w 964"/>
                <a:gd name="T29" fmla="*/ 0 h 101"/>
                <a:gd name="T30" fmla="*/ 41 w 964"/>
                <a:gd name="T31" fmla="*/ 0 h 101"/>
                <a:gd name="T32" fmla="*/ 41 w 964"/>
                <a:gd name="T33" fmla="*/ 0 h 101"/>
                <a:gd name="T34" fmla="*/ 40 w 964"/>
                <a:gd name="T35" fmla="*/ 0 h 101"/>
                <a:gd name="T36" fmla="*/ 2 w 964"/>
                <a:gd name="T37" fmla="*/ 0 h 101"/>
                <a:gd name="T38" fmla="*/ 2 w 964"/>
                <a:gd name="T39" fmla="*/ 0 h 101"/>
                <a:gd name="T40" fmla="*/ 1 w 964"/>
                <a:gd name="T41" fmla="*/ 0 h 101"/>
                <a:gd name="T42" fmla="*/ 1 w 964"/>
                <a:gd name="T43" fmla="*/ 0 h 101"/>
                <a:gd name="T44" fmla="*/ 0 w 964"/>
                <a:gd name="T45" fmla="*/ 0 h 101"/>
                <a:gd name="T46" fmla="*/ 0 w 964"/>
                <a:gd name="T47" fmla="*/ 1 h 101"/>
                <a:gd name="T48" fmla="*/ 0 w 964"/>
                <a:gd name="T49" fmla="*/ 1 h 101"/>
                <a:gd name="T50" fmla="*/ 0 w 964"/>
                <a:gd name="T51" fmla="*/ 2 h 101"/>
                <a:gd name="T52" fmla="*/ 0 w 964"/>
                <a:gd name="T53" fmla="*/ 2 h 101"/>
                <a:gd name="T54" fmla="*/ 0 w 964"/>
                <a:gd name="T55" fmla="*/ 2 h 101"/>
                <a:gd name="T56" fmla="*/ 0 w 964"/>
                <a:gd name="T57" fmla="*/ 3 h 101"/>
                <a:gd name="T58" fmla="*/ 0 w 964"/>
                <a:gd name="T59" fmla="*/ 3 h 101"/>
                <a:gd name="T60" fmla="*/ 0 w 964"/>
                <a:gd name="T61" fmla="*/ 4 h 101"/>
                <a:gd name="T62" fmla="*/ 0 w 964"/>
                <a:gd name="T63" fmla="*/ 4 h 101"/>
                <a:gd name="T64" fmla="*/ 1 w 964"/>
                <a:gd name="T65" fmla="*/ 4 h 101"/>
                <a:gd name="T66" fmla="*/ 1 w 964"/>
                <a:gd name="T67" fmla="*/ 5 h 101"/>
                <a:gd name="T68" fmla="*/ 2 w 964"/>
                <a:gd name="T69" fmla="*/ 5 h 101"/>
                <a:gd name="T70" fmla="*/ 2 w 964"/>
                <a:gd name="T71" fmla="*/ 5 h 101"/>
                <a:gd name="T72" fmla="*/ 40 w 964"/>
                <a:gd name="T73" fmla="*/ 5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 name="Freeform 21"/>
            <p:cNvSpPr>
              <a:spLocks/>
            </p:cNvSpPr>
            <p:nvPr/>
          </p:nvSpPr>
          <p:spPr bwMode="auto">
            <a:xfrm>
              <a:off x="4999" y="766"/>
              <a:ext cx="64" cy="48"/>
            </a:xfrm>
            <a:custGeom>
              <a:avLst/>
              <a:gdLst>
                <a:gd name="T0" fmla="*/ 6 w 140"/>
                <a:gd name="T1" fmla="*/ 0 h 106"/>
                <a:gd name="T2" fmla="*/ 0 w 140"/>
                <a:gd name="T3" fmla="*/ 1 h 106"/>
                <a:gd name="T4" fmla="*/ 5 w 140"/>
                <a:gd name="T5" fmla="*/ 5 h 106"/>
                <a:gd name="T6" fmla="*/ 5 w 140"/>
                <a:gd name="T7" fmla="*/ 3 h 106"/>
                <a:gd name="T8" fmla="*/ 5 w 140"/>
                <a:gd name="T9" fmla="*/ 2 h 106"/>
                <a:gd name="T10" fmla="*/ 6 w 140"/>
                <a:gd name="T11" fmla="*/ 1 h 106"/>
                <a:gd name="T12" fmla="*/ 6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4" name="Freeform 22"/>
            <p:cNvSpPr>
              <a:spLocks/>
            </p:cNvSpPr>
            <p:nvPr/>
          </p:nvSpPr>
          <p:spPr bwMode="auto">
            <a:xfrm>
              <a:off x="5070" y="611"/>
              <a:ext cx="69" cy="60"/>
            </a:xfrm>
            <a:custGeom>
              <a:avLst/>
              <a:gdLst>
                <a:gd name="T0" fmla="*/ 7 w 149"/>
                <a:gd name="T1" fmla="*/ 2 h 130"/>
                <a:gd name="T2" fmla="*/ 0 w 149"/>
                <a:gd name="T3" fmla="*/ 0 h 130"/>
                <a:gd name="T4" fmla="*/ 4 w 149"/>
                <a:gd name="T5" fmla="*/ 6 h 130"/>
                <a:gd name="T6" fmla="*/ 4 w 149"/>
                <a:gd name="T7" fmla="*/ 6 h 130"/>
                <a:gd name="T8" fmla="*/ 4 w 149"/>
                <a:gd name="T9" fmla="*/ 5 h 130"/>
                <a:gd name="T10" fmla="*/ 5 w 149"/>
                <a:gd name="T11" fmla="*/ 4 h 130"/>
                <a:gd name="T12" fmla="*/ 5 w 149"/>
                <a:gd name="T13" fmla="*/ 4 h 130"/>
                <a:gd name="T14" fmla="*/ 6 w 149"/>
                <a:gd name="T15" fmla="*/ 3 h 130"/>
                <a:gd name="T16" fmla="*/ 6 w 149"/>
                <a:gd name="T17" fmla="*/ 3 h 130"/>
                <a:gd name="T18" fmla="*/ 6 w 149"/>
                <a:gd name="T19" fmla="*/ 2 h 130"/>
                <a:gd name="T20" fmla="*/ 7 w 149"/>
                <a:gd name="T21" fmla="*/ 2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5" name="Freeform 23"/>
            <p:cNvSpPr>
              <a:spLocks/>
            </p:cNvSpPr>
            <p:nvPr/>
          </p:nvSpPr>
          <p:spPr bwMode="auto">
            <a:xfrm>
              <a:off x="5024" y="692"/>
              <a:ext cx="70" cy="48"/>
            </a:xfrm>
            <a:custGeom>
              <a:avLst/>
              <a:gdLst>
                <a:gd name="T0" fmla="*/ 7 w 153"/>
                <a:gd name="T1" fmla="*/ 0 h 104"/>
                <a:gd name="T2" fmla="*/ 0 w 153"/>
                <a:gd name="T3" fmla="*/ 0 h 104"/>
                <a:gd name="T4" fmla="*/ 5 w 153"/>
                <a:gd name="T5" fmla="*/ 5 h 104"/>
                <a:gd name="T6" fmla="*/ 5 w 153"/>
                <a:gd name="T7" fmla="*/ 4 h 104"/>
                <a:gd name="T8" fmla="*/ 5 w 153"/>
                <a:gd name="T9" fmla="*/ 2 h 104"/>
                <a:gd name="T10" fmla="*/ 6 w 153"/>
                <a:gd name="T11" fmla="*/ 1 h 104"/>
                <a:gd name="T12" fmla="*/ 7 w 153"/>
                <a:gd name="T13" fmla="*/ 0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26" name="Text Box 74"/>
          <p:cNvSpPr txBox="1">
            <a:spLocks noChangeArrowheads="1"/>
          </p:cNvSpPr>
          <p:nvPr/>
        </p:nvSpPr>
        <p:spPr bwMode="auto">
          <a:xfrm>
            <a:off x="7807325"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matter</a:t>
            </a:r>
          </a:p>
        </p:txBody>
      </p:sp>
      <p:sp>
        <p:nvSpPr>
          <p:cNvPr id="327" name="Line 93"/>
          <p:cNvSpPr>
            <a:spLocks noChangeShapeType="1"/>
          </p:cNvSpPr>
          <p:nvPr/>
        </p:nvSpPr>
        <p:spPr bwMode="auto">
          <a:xfrm>
            <a:off x="698500" y="3330575"/>
            <a:ext cx="77470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8" name="Line 95"/>
          <p:cNvSpPr>
            <a:spLocks noChangeShapeType="1"/>
          </p:cNvSpPr>
          <p:nvPr/>
        </p:nvSpPr>
        <p:spPr bwMode="auto">
          <a:xfrm>
            <a:off x="8455025"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9" name="Text Box 53"/>
          <p:cNvSpPr txBox="1">
            <a:spLocks noChangeArrowheads="1"/>
          </p:cNvSpPr>
          <p:nvPr/>
        </p:nvSpPr>
        <p:spPr bwMode="auto">
          <a:xfrm>
            <a:off x="6680200"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note</a:t>
            </a:r>
          </a:p>
        </p:txBody>
      </p:sp>
      <p:sp>
        <p:nvSpPr>
          <p:cNvPr id="330" name="Line 73"/>
          <p:cNvSpPr>
            <a:spLocks noChangeShapeType="1"/>
          </p:cNvSpPr>
          <p:nvPr/>
        </p:nvSpPr>
        <p:spPr bwMode="auto">
          <a:xfrm>
            <a:off x="7224713"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31" name="Group 92"/>
          <p:cNvGrpSpPr>
            <a:grpSpLocks/>
          </p:cNvGrpSpPr>
          <p:nvPr/>
        </p:nvGrpSpPr>
        <p:grpSpPr bwMode="auto">
          <a:xfrm>
            <a:off x="6844921" y="3868740"/>
            <a:ext cx="928687" cy="1354138"/>
            <a:chOff x="4279" y="2531"/>
            <a:chExt cx="585" cy="853"/>
          </a:xfrm>
        </p:grpSpPr>
        <p:grpSp>
          <p:nvGrpSpPr>
            <p:cNvPr id="332" name="Group 93"/>
            <p:cNvGrpSpPr>
              <a:grpSpLocks/>
            </p:cNvGrpSpPr>
            <p:nvPr/>
          </p:nvGrpSpPr>
          <p:grpSpPr bwMode="auto">
            <a:xfrm>
              <a:off x="4279" y="2531"/>
              <a:ext cx="585" cy="521"/>
              <a:chOff x="2322" y="507"/>
              <a:chExt cx="1203" cy="1071"/>
            </a:xfrm>
          </p:grpSpPr>
          <p:sp>
            <p:nvSpPr>
              <p:cNvPr id="363" name="Freeform 9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364" name="Oval 95"/>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365" name="Freeform 9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366" name="Line 97"/>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7" name="Freeform 9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68" name="Freeform 9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69" name="Freeform 10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70" name="Freeform 10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71" name="Oval 102"/>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nvGrpSpPr>
            <p:cNvPr id="333" name="Group 103"/>
            <p:cNvGrpSpPr>
              <a:grpSpLocks/>
            </p:cNvGrpSpPr>
            <p:nvPr/>
          </p:nvGrpSpPr>
          <p:grpSpPr bwMode="auto">
            <a:xfrm>
              <a:off x="4279" y="2863"/>
              <a:ext cx="585" cy="521"/>
              <a:chOff x="2322" y="507"/>
              <a:chExt cx="1203" cy="1071"/>
            </a:xfrm>
          </p:grpSpPr>
          <p:sp>
            <p:nvSpPr>
              <p:cNvPr id="354" name="Freeform 10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355" name="Oval 105"/>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356" name="Freeform 10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357" name="Line 107"/>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 name="Freeform 10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9" name="Freeform 10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60" name="Freeform 11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61" name="Freeform 11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62" name="Oval 112"/>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sp>
        <p:nvSpPr>
          <p:cNvPr id="372" name="Line 3"/>
          <p:cNvSpPr>
            <a:spLocks noChangeShapeType="1"/>
          </p:cNvSpPr>
          <p:nvPr/>
        </p:nvSpPr>
        <p:spPr bwMode="auto">
          <a:xfrm>
            <a:off x="698499" y="3330575"/>
            <a:ext cx="653096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373" name="Group 2"/>
          <p:cNvGrpSpPr>
            <a:grpSpLocks/>
          </p:cNvGrpSpPr>
          <p:nvPr/>
        </p:nvGrpSpPr>
        <p:grpSpPr bwMode="auto">
          <a:xfrm>
            <a:off x="5942013" y="3887788"/>
            <a:ext cx="644525" cy="727075"/>
            <a:chOff x="3445" y="2543"/>
            <a:chExt cx="406" cy="458"/>
          </a:xfrm>
        </p:grpSpPr>
        <p:sp>
          <p:nvSpPr>
            <p:cNvPr id="374" name="AutoShape 3"/>
            <p:cNvSpPr>
              <a:spLocks noChangeArrowheads="1"/>
            </p:cNvSpPr>
            <p:nvPr/>
          </p:nvSpPr>
          <p:spPr bwMode="auto">
            <a:xfrm rot="10800000" flipH="1">
              <a:off x="3445" y="2543"/>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75" name="Line 4"/>
            <p:cNvSpPr>
              <a:spLocks noChangeShapeType="1"/>
            </p:cNvSpPr>
            <p:nvPr/>
          </p:nvSpPr>
          <p:spPr bwMode="auto">
            <a:xfrm>
              <a:off x="3502" y="273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6" name="Line 5"/>
            <p:cNvSpPr>
              <a:spLocks noChangeShapeType="1"/>
            </p:cNvSpPr>
            <p:nvPr/>
          </p:nvSpPr>
          <p:spPr bwMode="auto">
            <a:xfrm>
              <a:off x="3502" y="2804"/>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7" name="Line 6"/>
            <p:cNvSpPr>
              <a:spLocks noChangeShapeType="1"/>
            </p:cNvSpPr>
            <p:nvPr/>
          </p:nvSpPr>
          <p:spPr bwMode="auto">
            <a:xfrm>
              <a:off x="3502" y="2871"/>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8" name="Line 7"/>
            <p:cNvSpPr>
              <a:spLocks noChangeShapeType="1"/>
            </p:cNvSpPr>
            <p:nvPr/>
          </p:nvSpPr>
          <p:spPr bwMode="auto">
            <a:xfrm>
              <a:off x="3502" y="2937"/>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9" name="Freeform 8"/>
            <p:cNvSpPr>
              <a:spLocks/>
            </p:cNvSpPr>
            <p:nvPr/>
          </p:nvSpPr>
          <p:spPr bwMode="auto">
            <a:xfrm>
              <a:off x="3498" y="2568"/>
              <a:ext cx="293" cy="132"/>
            </a:xfrm>
            <a:custGeom>
              <a:avLst/>
              <a:gdLst>
                <a:gd name="T0" fmla="*/ 0 w 609"/>
                <a:gd name="T1" fmla="*/ 11 h 275"/>
                <a:gd name="T2" fmla="*/ 3 w 609"/>
                <a:gd name="T3" fmla="*/ 4 h 275"/>
                <a:gd name="T4" fmla="*/ 4 w 609"/>
                <a:gd name="T5" fmla="*/ 14 h 275"/>
                <a:gd name="T6" fmla="*/ 5 w 609"/>
                <a:gd name="T7" fmla="*/ 7 h 275"/>
                <a:gd name="T8" fmla="*/ 8 w 609"/>
                <a:gd name="T9" fmla="*/ 13 h 275"/>
                <a:gd name="T10" fmla="*/ 9 w 609"/>
                <a:gd name="T11" fmla="*/ 0 h 275"/>
                <a:gd name="T12" fmla="*/ 11 w 609"/>
                <a:gd name="T13" fmla="*/ 8 h 275"/>
                <a:gd name="T14" fmla="*/ 16 w 609"/>
                <a:gd name="T15" fmla="*/ 7 h 275"/>
                <a:gd name="T16" fmla="*/ 17 w 609"/>
                <a:gd name="T17" fmla="*/ 12 h 275"/>
                <a:gd name="T18" fmla="*/ 20 w 609"/>
                <a:gd name="T19" fmla="*/ 10 h 275"/>
                <a:gd name="T20" fmla="*/ 25 w 609"/>
                <a:gd name="T21" fmla="*/ 9 h 275"/>
                <a:gd name="T22" fmla="*/ 29 w 609"/>
                <a:gd name="T23" fmla="*/ 12 h 275"/>
                <a:gd name="T24" fmla="*/ 33 w 609"/>
                <a:gd name="T25" fmla="*/ 11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80" name="Group 9"/>
          <p:cNvGrpSpPr>
            <a:grpSpLocks/>
          </p:cNvGrpSpPr>
          <p:nvPr/>
        </p:nvGrpSpPr>
        <p:grpSpPr bwMode="auto">
          <a:xfrm>
            <a:off x="6132513" y="4268788"/>
            <a:ext cx="644525" cy="727075"/>
            <a:chOff x="3541" y="2795"/>
            <a:chExt cx="406" cy="458"/>
          </a:xfrm>
        </p:grpSpPr>
        <p:sp>
          <p:nvSpPr>
            <p:cNvPr id="381" name="AutoShape 10"/>
            <p:cNvSpPr>
              <a:spLocks noChangeArrowheads="1"/>
            </p:cNvSpPr>
            <p:nvPr/>
          </p:nvSpPr>
          <p:spPr bwMode="auto">
            <a:xfrm rot="10800000" flipH="1">
              <a:off x="3541" y="2795"/>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82" name="Line 11"/>
            <p:cNvSpPr>
              <a:spLocks noChangeShapeType="1"/>
            </p:cNvSpPr>
            <p:nvPr/>
          </p:nvSpPr>
          <p:spPr bwMode="auto">
            <a:xfrm>
              <a:off x="3598" y="2988"/>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83" name="Line 12"/>
            <p:cNvSpPr>
              <a:spLocks noChangeShapeType="1"/>
            </p:cNvSpPr>
            <p:nvPr/>
          </p:nvSpPr>
          <p:spPr bwMode="auto">
            <a:xfrm>
              <a:off x="3598" y="305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84" name="Line 13"/>
            <p:cNvSpPr>
              <a:spLocks noChangeShapeType="1"/>
            </p:cNvSpPr>
            <p:nvPr/>
          </p:nvSpPr>
          <p:spPr bwMode="auto">
            <a:xfrm>
              <a:off x="3598" y="3123"/>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85" name="Line 14"/>
            <p:cNvSpPr>
              <a:spLocks noChangeShapeType="1"/>
            </p:cNvSpPr>
            <p:nvPr/>
          </p:nvSpPr>
          <p:spPr bwMode="auto">
            <a:xfrm>
              <a:off x="3598" y="3189"/>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86" name="Freeform 15"/>
            <p:cNvSpPr>
              <a:spLocks/>
            </p:cNvSpPr>
            <p:nvPr/>
          </p:nvSpPr>
          <p:spPr bwMode="auto">
            <a:xfrm>
              <a:off x="3594" y="2820"/>
              <a:ext cx="293" cy="132"/>
            </a:xfrm>
            <a:custGeom>
              <a:avLst/>
              <a:gdLst>
                <a:gd name="T0" fmla="*/ 0 w 609"/>
                <a:gd name="T1" fmla="*/ 11 h 275"/>
                <a:gd name="T2" fmla="*/ 3 w 609"/>
                <a:gd name="T3" fmla="*/ 4 h 275"/>
                <a:gd name="T4" fmla="*/ 4 w 609"/>
                <a:gd name="T5" fmla="*/ 14 h 275"/>
                <a:gd name="T6" fmla="*/ 5 w 609"/>
                <a:gd name="T7" fmla="*/ 7 h 275"/>
                <a:gd name="T8" fmla="*/ 8 w 609"/>
                <a:gd name="T9" fmla="*/ 13 h 275"/>
                <a:gd name="T10" fmla="*/ 9 w 609"/>
                <a:gd name="T11" fmla="*/ 0 h 275"/>
                <a:gd name="T12" fmla="*/ 11 w 609"/>
                <a:gd name="T13" fmla="*/ 8 h 275"/>
                <a:gd name="T14" fmla="*/ 16 w 609"/>
                <a:gd name="T15" fmla="*/ 7 h 275"/>
                <a:gd name="T16" fmla="*/ 17 w 609"/>
                <a:gd name="T17" fmla="*/ 12 h 275"/>
                <a:gd name="T18" fmla="*/ 20 w 609"/>
                <a:gd name="T19" fmla="*/ 10 h 275"/>
                <a:gd name="T20" fmla="*/ 25 w 609"/>
                <a:gd name="T21" fmla="*/ 9 h 275"/>
                <a:gd name="T22" fmla="*/ 29 w 609"/>
                <a:gd name="T23" fmla="*/ 12 h 275"/>
                <a:gd name="T24" fmla="*/ 33 w 609"/>
                <a:gd name="T25" fmla="*/ 11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387" name="Text Box 67"/>
          <p:cNvSpPr txBox="1">
            <a:spLocks noChangeArrowheads="1"/>
          </p:cNvSpPr>
          <p:nvPr/>
        </p:nvSpPr>
        <p:spPr bwMode="auto">
          <a:xfrm>
            <a:off x="5745163"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document</a:t>
            </a:r>
          </a:p>
        </p:txBody>
      </p:sp>
      <p:sp>
        <p:nvSpPr>
          <p:cNvPr id="388" name="Line 85"/>
          <p:cNvSpPr>
            <a:spLocks noChangeShapeType="1"/>
          </p:cNvSpPr>
          <p:nvPr/>
        </p:nvSpPr>
        <p:spPr bwMode="auto">
          <a:xfrm>
            <a:off x="6065838"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9" name="Line 3"/>
          <p:cNvSpPr>
            <a:spLocks noChangeShapeType="1"/>
          </p:cNvSpPr>
          <p:nvPr/>
        </p:nvSpPr>
        <p:spPr bwMode="auto">
          <a:xfrm>
            <a:off x="698499" y="3330575"/>
            <a:ext cx="536733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390" name="Group 39"/>
          <p:cNvGrpSpPr>
            <a:grpSpLocks/>
          </p:cNvGrpSpPr>
          <p:nvPr/>
        </p:nvGrpSpPr>
        <p:grpSpPr bwMode="auto">
          <a:xfrm>
            <a:off x="4759325" y="3887788"/>
            <a:ext cx="620713" cy="788987"/>
            <a:chOff x="2401" y="425"/>
            <a:chExt cx="907" cy="1154"/>
          </a:xfrm>
        </p:grpSpPr>
        <p:sp>
          <p:nvSpPr>
            <p:cNvPr id="391" name="Rectangle 4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92" name="Line 4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3" name="Line 4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4" name="Rectangle 4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95" name="Freeform 44"/>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396" name="Line 4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97" name="Text Box 61"/>
          <p:cNvSpPr txBox="1">
            <a:spLocks noChangeArrowheads="1"/>
          </p:cNvSpPr>
          <p:nvPr/>
        </p:nvSpPr>
        <p:spPr bwMode="auto">
          <a:xfrm>
            <a:off x="4664075"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activity</a:t>
            </a:r>
          </a:p>
        </p:txBody>
      </p:sp>
      <p:grpSp>
        <p:nvGrpSpPr>
          <p:cNvPr id="398" name="Group 63"/>
          <p:cNvGrpSpPr>
            <a:grpSpLocks/>
          </p:cNvGrpSpPr>
          <p:nvPr/>
        </p:nvGrpSpPr>
        <p:grpSpPr bwMode="auto">
          <a:xfrm>
            <a:off x="4918075" y="4289425"/>
            <a:ext cx="620713" cy="788988"/>
            <a:chOff x="2401" y="425"/>
            <a:chExt cx="907" cy="1154"/>
          </a:xfrm>
        </p:grpSpPr>
        <p:sp>
          <p:nvSpPr>
            <p:cNvPr id="399" name="Rectangle 64"/>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00" name="Line 65"/>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1" name="Line 66"/>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2" name="Rectangle 67"/>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03" name="Freeform 68"/>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404" name="Line 6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15" name="Group 73"/>
          <p:cNvGrpSpPr>
            <a:grpSpLocks/>
          </p:cNvGrpSpPr>
          <p:nvPr/>
        </p:nvGrpSpPr>
        <p:grpSpPr bwMode="auto">
          <a:xfrm>
            <a:off x="3851275" y="3895725"/>
            <a:ext cx="781050" cy="776288"/>
            <a:chOff x="3360" y="800"/>
            <a:chExt cx="620" cy="616"/>
          </a:xfrm>
        </p:grpSpPr>
        <p:sp>
          <p:nvSpPr>
            <p:cNvPr id="416" name="AutoShape 7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17" name="Freeform 75"/>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18" name="Group 76"/>
            <p:cNvGrpSpPr>
              <a:grpSpLocks/>
            </p:cNvGrpSpPr>
            <p:nvPr/>
          </p:nvGrpSpPr>
          <p:grpSpPr bwMode="auto">
            <a:xfrm flipH="1">
              <a:off x="3749" y="1171"/>
              <a:ext cx="212" cy="213"/>
              <a:chOff x="1350" y="686"/>
              <a:chExt cx="1132" cy="1132"/>
            </a:xfrm>
          </p:grpSpPr>
          <p:sp>
            <p:nvSpPr>
              <p:cNvPr id="420" name="AutoShape 7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21" name="Picture 78"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19" name="Picture 79"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22" name="Text Box 80"/>
          <p:cNvSpPr txBox="1">
            <a:spLocks noChangeArrowheads="1"/>
          </p:cNvSpPr>
          <p:nvPr/>
        </p:nvSpPr>
        <p:spPr bwMode="auto">
          <a:xfrm>
            <a:off x="3650082"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exposure</a:t>
            </a:r>
          </a:p>
        </p:txBody>
      </p:sp>
      <p:grpSp>
        <p:nvGrpSpPr>
          <p:cNvPr id="423" name="Group 81"/>
          <p:cNvGrpSpPr>
            <a:grpSpLocks/>
          </p:cNvGrpSpPr>
          <p:nvPr/>
        </p:nvGrpSpPr>
        <p:grpSpPr bwMode="auto">
          <a:xfrm>
            <a:off x="3851275" y="4764088"/>
            <a:ext cx="781050" cy="776287"/>
            <a:chOff x="3360" y="800"/>
            <a:chExt cx="620" cy="616"/>
          </a:xfrm>
        </p:grpSpPr>
        <p:sp>
          <p:nvSpPr>
            <p:cNvPr id="424" name="AutoShape 8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25" name="Freeform 83"/>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26" name="Group 84"/>
            <p:cNvGrpSpPr>
              <a:grpSpLocks/>
            </p:cNvGrpSpPr>
            <p:nvPr/>
          </p:nvGrpSpPr>
          <p:grpSpPr bwMode="auto">
            <a:xfrm flipH="1">
              <a:off x="3749" y="1171"/>
              <a:ext cx="212" cy="213"/>
              <a:chOff x="1350" y="686"/>
              <a:chExt cx="1132" cy="1132"/>
            </a:xfrm>
          </p:grpSpPr>
          <p:sp>
            <p:nvSpPr>
              <p:cNvPr id="428" name="AutoShape 8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29" name="Picture 8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27" name="Picture 8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0" name="Group 88"/>
          <p:cNvGrpSpPr>
            <a:grpSpLocks/>
          </p:cNvGrpSpPr>
          <p:nvPr/>
        </p:nvGrpSpPr>
        <p:grpSpPr bwMode="auto">
          <a:xfrm>
            <a:off x="3851275" y="5634038"/>
            <a:ext cx="781050" cy="776287"/>
            <a:chOff x="3360" y="800"/>
            <a:chExt cx="620" cy="616"/>
          </a:xfrm>
        </p:grpSpPr>
        <p:sp>
          <p:nvSpPr>
            <p:cNvPr id="431" name="AutoShape 8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32" name="Freeform 90"/>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33" name="Group 91"/>
            <p:cNvGrpSpPr>
              <a:grpSpLocks/>
            </p:cNvGrpSpPr>
            <p:nvPr/>
          </p:nvGrpSpPr>
          <p:grpSpPr bwMode="auto">
            <a:xfrm flipH="1">
              <a:off x="3749" y="1171"/>
              <a:ext cx="212" cy="213"/>
              <a:chOff x="1350" y="686"/>
              <a:chExt cx="1132" cy="1132"/>
            </a:xfrm>
          </p:grpSpPr>
          <p:sp>
            <p:nvSpPr>
              <p:cNvPr id="435" name="AutoShape 9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36" name="Picture 9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34" name="Picture 9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37" name="Line 70"/>
          <p:cNvSpPr>
            <a:spLocks noChangeShapeType="1"/>
          </p:cNvSpPr>
          <p:nvPr/>
        </p:nvSpPr>
        <p:spPr bwMode="auto">
          <a:xfrm flipH="1" flipV="1">
            <a:off x="2499095" y="6116531"/>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38" name="Line 70"/>
          <p:cNvSpPr>
            <a:spLocks noChangeShapeType="1"/>
          </p:cNvSpPr>
          <p:nvPr/>
        </p:nvSpPr>
        <p:spPr bwMode="auto">
          <a:xfrm flipH="1" flipV="1">
            <a:off x="2499095" y="5256206"/>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39" name="Text Box 52"/>
          <p:cNvSpPr txBox="1">
            <a:spLocks noChangeArrowheads="1"/>
          </p:cNvSpPr>
          <p:nvPr/>
        </p:nvSpPr>
        <p:spPr bwMode="auto">
          <a:xfrm>
            <a:off x="247650" y="35496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contact</a:t>
            </a:r>
          </a:p>
        </p:txBody>
      </p:sp>
      <p:sp>
        <p:nvSpPr>
          <p:cNvPr id="440" name="Text Box 80"/>
          <p:cNvSpPr txBox="1">
            <a:spLocks noChangeArrowheads="1"/>
          </p:cNvSpPr>
          <p:nvPr/>
        </p:nvSpPr>
        <p:spPr bwMode="auto">
          <a:xfrm>
            <a:off x="2553361"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s</a:t>
            </a:r>
            <a:r>
              <a:rPr lang="en-US" sz="1800" b="1" dirty="0" smtClean="0"/>
              <a:t>ervice</a:t>
            </a:r>
            <a:endParaRPr lang="en-US" sz="1800" b="1" dirty="0"/>
          </a:p>
        </p:txBody>
      </p:sp>
      <p:grpSp>
        <p:nvGrpSpPr>
          <p:cNvPr id="441" name="Group 48"/>
          <p:cNvGrpSpPr>
            <a:grpSpLocks/>
          </p:cNvGrpSpPr>
          <p:nvPr/>
        </p:nvGrpSpPr>
        <p:grpSpPr bwMode="auto">
          <a:xfrm>
            <a:off x="346123" y="3807029"/>
            <a:ext cx="651326" cy="651327"/>
            <a:chOff x="1350" y="686"/>
            <a:chExt cx="1132" cy="1132"/>
          </a:xfrm>
        </p:grpSpPr>
        <p:sp>
          <p:nvSpPr>
            <p:cNvPr id="442" name="AutoShape 4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43" name="Picture 5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4" name="Group 53"/>
          <p:cNvGrpSpPr>
            <a:grpSpLocks/>
          </p:cNvGrpSpPr>
          <p:nvPr/>
        </p:nvGrpSpPr>
        <p:grpSpPr bwMode="auto">
          <a:xfrm>
            <a:off x="333569" y="4346247"/>
            <a:ext cx="805498" cy="730318"/>
            <a:chOff x="2780" y="1585"/>
            <a:chExt cx="668" cy="605"/>
          </a:xfrm>
        </p:grpSpPr>
        <p:sp>
          <p:nvSpPr>
            <p:cNvPr id="445" name="AutoShape 54"/>
            <p:cNvSpPr>
              <a:spLocks noChangeArrowheads="1"/>
            </p:cNvSpPr>
            <p:nvPr/>
          </p:nvSpPr>
          <p:spPr bwMode="auto">
            <a:xfrm>
              <a:off x="2780" y="1585"/>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grpSp>
          <p:nvGrpSpPr>
            <p:cNvPr id="446" name="Group 55"/>
            <p:cNvGrpSpPr>
              <a:grpSpLocks/>
            </p:cNvGrpSpPr>
            <p:nvPr/>
          </p:nvGrpSpPr>
          <p:grpSpPr bwMode="auto">
            <a:xfrm flipH="1">
              <a:off x="3089" y="1738"/>
              <a:ext cx="359" cy="452"/>
              <a:chOff x="4325" y="1984"/>
              <a:chExt cx="359" cy="452"/>
            </a:xfrm>
          </p:grpSpPr>
          <p:sp>
            <p:nvSpPr>
              <p:cNvPr id="447" name="Freeform 56"/>
              <p:cNvSpPr>
                <a:spLocks/>
              </p:cNvSpPr>
              <p:nvPr/>
            </p:nvSpPr>
            <p:spPr bwMode="auto">
              <a:xfrm>
                <a:off x="4325" y="1984"/>
                <a:ext cx="359" cy="452"/>
              </a:xfrm>
              <a:custGeom>
                <a:avLst/>
                <a:gdLst>
                  <a:gd name="T0" fmla="*/ 36 w 717"/>
                  <a:gd name="T1" fmla="*/ 37 h 906"/>
                  <a:gd name="T2" fmla="*/ 31 w 717"/>
                  <a:gd name="T3" fmla="*/ 41 h 906"/>
                  <a:gd name="T4" fmla="*/ 19 w 717"/>
                  <a:gd name="T5" fmla="*/ 25 h 906"/>
                  <a:gd name="T6" fmla="*/ 23 w 717"/>
                  <a:gd name="T7" fmla="*/ 22 h 906"/>
                  <a:gd name="T8" fmla="*/ 12 w 717"/>
                  <a:gd name="T9" fmla="*/ 8 h 906"/>
                  <a:gd name="T10" fmla="*/ 10 w 717"/>
                  <a:gd name="T11" fmla="*/ 10 h 906"/>
                  <a:gd name="T12" fmla="*/ 3 w 717"/>
                  <a:gd name="T13" fmla="*/ 0 h 906"/>
                  <a:gd name="T14" fmla="*/ 2 w 717"/>
                  <a:gd name="T15" fmla="*/ 0 h 906"/>
                  <a:gd name="T16" fmla="*/ 2 w 717"/>
                  <a:gd name="T17" fmla="*/ 0 h 906"/>
                  <a:gd name="T18" fmla="*/ 1 w 717"/>
                  <a:gd name="T19" fmla="*/ 0 h 906"/>
                  <a:gd name="T20" fmla="*/ 1 w 717"/>
                  <a:gd name="T21" fmla="*/ 0 h 906"/>
                  <a:gd name="T22" fmla="*/ 1 w 717"/>
                  <a:gd name="T23" fmla="*/ 0 h 906"/>
                  <a:gd name="T24" fmla="*/ 0 w 717"/>
                  <a:gd name="T25" fmla="*/ 0 h 906"/>
                  <a:gd name="T26" fmla="*/ 0 w 717"/>
                  <a:gd name="T27" fmla="*/ 1 h 906"/>
                  <a:gd name="T28" fmla="*/ 1 w 717"/>
                  <a:gd name="T29" fmla="*/ 1 h 906"/>
                  <a:gd name="T30" fmla="*/ 8 w 717"/>
                  <a:gd name="T31" fmla="*/ 11 h 906"/>
                  <a:gd name="T32" fmla="*/ 5 w 717"/>
                  <a:gd name="T33" fmla="*/ 13 h 906"/>
                  <a:gd name="T34" fmla="*/ 5 w 717"/>
                  <a:gd name="T35" fmla="*/ 14 h 906"/>
                  <a:gd name="T36" fmla="*/ 5 w 717"/>
                  <a:gd name="T37" fmla="*/ 14 h 906"/>
                  <a:gd name="T38" fmla="*/ 5 w 717"/>
                  <a:gd name="T39" fmla="*/ 15 h 906"/>
                  <a:gd name="T40" fmla="*/ 5 w 717"/>
                  <a:gd name="T41" fmla="*/ 16 h 906"/>
                  <a:gd name="T42" fmla="*/ 5 w 717"/>
                  <a:gd name="T43" fmla="*/ 18 h 906"/>
                  <a:gd name="T44" fmla="*/ 6 w 717"/>
                  <a:gd name="T45" fmla="*/ 20 h 906"/>
                  <a:gd name="T46" fmla="*/ 6 w 717"/>
                  <a:gd name="T47" fmla="*/ 23 h 906"/>
                  <a:gd name="T48" fmla="*/ 7 w 717"/>
                  <a:gd name="T49" fmla="*/ 26 h 906"/>
                  <a:gd name="T50" fmla="*/ 9 w 717"/>
                  <a:gd name="T51" fmla="*/ 29 h 906"/>
                  <a:gd name="T52" fmla="*/ 10 w 717"/>
                  <a:gd name="T53" fmla="*/ 32 h 906"/>
                  <a:gd name="T54" fmla="*/ 12 w 717"/>
                  <a:gd name="T55" fmla="*/ 35 h 906"/>
                  <a:gd name="T56" fmla="*/ 15 w 717"/>
                  <a:gd name="T57" fmla="*/ 39 h 906"/>
                  <a:gd name="T58" fmla="*/ 18 w 717"/>
                  <a:gd name="T59" fmla="*/ 42 h 906"/>
                  <a:gd name="T60" fmla="*/ 22 w 717"/>
                  <a:gd name="T61" fmla="*/ 46 h 906"/>
                  <a:gd name="T62" fmla="*/ 26 w 717"/>
                  <a:gd name="T63" fmla="*/ 49 h 906"/>
                  <a:gd name="T64" fmla="*/ 31 w 717"/>
                  <a:gd name="T65" fmla="*/ 53 h 906"/>
                  <a:gd name="T66" fmla="*/ 36 w 717"/>
                  <a:gd name="T67" fmla="*/ 56 h 906"/>
                  <a:gd name="T68" fmla="*/ 37 w 717"/>
                  <a:gd name="T69" fmla="*/ 56 h 906"/>
                  <a:gd name="T70" fmla="*/ 45 w 717"/>
                  <a:gd name="T71" fmla="*/ 50 h 906"/>
                  <a:gd name="T72" fmla="*/ 36 w 717"/>
                  <a:gd name="T73" fmla="*/ 37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8" name="Freeform 57"/>
              <p:cNvSpPr>
                <a:spLocks/>
              </p:cNvSpPr>
              <p:nvPr/>
            </p:nvSpPr>
            <p:spPr bwMode="auto">
              <a:xfrm>
                <a:off x="4378" y="2075"/>
                <a:ext cx="281" cy="341"/>
              </a:xfrm>
              <a:custGeom>
                <a:avLst/>
                <a:gdLst>
                  <a:gd name="T0" fmla="*/ 29 w 562"/>
                  <a:gd name="T1" fmla="*/ 43 h 682"/>
                  <a:gd name="T2" fmla="*/ 24 w 562"/>
                  <a:gd name="T3" fmla="*/ 40 h 682"/>
                  <a:gd name="T4" fmla="*/ 20 w 562"/>
                  <a:gd name="T5" fmla="*/ 37 h 682"/>
                  <a:gd name="T6" fmla="*/ 17 w 562"/>
                  <a:gd name="T7" fmla="*/ 34 h 682"/>
                  <a:gd name="T8" fmla="*/ 13 w 562"/>
                  <a:gd name="T9" fmla="*/ 31 h 682"/>
                  <a:gd name="T10" fmla="*/ 10 w 562"/>
                  <a:gd name="T11" fmla="*/ 27 h 682"/>
                  <a:gd name="T12" fmla="*/ 9 w 562"/>
                  <a:gd name="T13" fmla="*/ 24 h 682"/>
                  <a:gd name="T14" fmla="*/ 6 w 562"/>
                  <a:gd name="T15" fmla="*/ 21 h 682"/>
                  <a:gd name="T16" fmla="*/ 4 w 562"/>
                  <a:gd name="T17" fmla="*/ 20 h 682"/>
                  <a:gd name="T18" fmla="*/ 3 w 562"/>
                  <a:gd name="T19" fmla="*/ 17 h 682"/>
                  <a:gd name="T20" fmla="*/ 2 w 562"/>
                  <a:gd name="T21" fmla="*/ 13 h 682"/>
                  <a:gd name="T22" fmla="*/ 1 w 562"/>
                  <a:gd name="T23" fmla="*/ 11 h 682"/>
                  <a:gd name="T24" fmla="*/ 1 w 562"/>
                  <a:gd name="T25" fmla="*/ 10 h 682"/>
                  <a:gd name="T26" fmla="*/ 1 w 562"/>
                  <a:gd name="T27" fmla="*/ 7 h 682"/>
                  <a:gd name="T28" fmla="*/ 1 w 562"/>
                  <a:gd name="T29" fmla="*/ 5 h 682"/>
                  <a:gd name="T30" fmla="*/ 1 w 562"/>
                  <a:gd name="T31" fmla="*/ 5 h 682"/>
                  <a:gd name="T32" fmla="*/ 0 w 562"/>
                  <a:gd name="T33" fmla="*/ 3 h 682"/>
                  <a:gd name="T34" fmla="*/ 4 w 562"/>
                  <a:gd name="T35" fmla="*/ 0 h 682"/>
                  <a:gd name="T36" fmla="*/ 12 w 562"/>
                  <a:gd name="T37" fmla="*/ 11 h 682"/>
                  <a:gd name="T38" fmla="*/ 9 w 562"/>
                  <a:gd name="T39" fmla="*/ 13 h 682"/>
                  <a:gd name="T40" fmla="*/ 23 w 562"/>
                  <a:gd name="T41" fmla="*/ 34 h 682"/>
                  <a:gd name="T42" fmla="*/ 28 w 562"/>
                  <a:gd name="T43" fmla="*/ 29 h 682"/>
                  <a:gd name="T44" fmla="*/ 35 w 562"/>
                  <a:gd name="T45" fmla="*/ 39 h 682"/>
                  <a:gd name="T46" fmla="*/ 29 w 562"/>
                  <a:gd name="T47" fmla="*/ 43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D39E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449" name="Group 58"/>
          <p:cNvGrpSpPr>
            <a:grpSpLocks/>
          </p:cNvGrpSpPr>
          <p:nvPr/>
        </p:nvGrpSpPr>
        <p:grpSpPr bwMode="auto">
          <a:xfrm>
            <a:off x="239790" y="4869645"/>
            <a:ext cx="782501" cy="775661"/>
            <a:chOff x="2461" y="1618"/>
            <a:chExt cx="635" cy="629"/>
          </a:xfrm>
        </p:grpSpPr>
        <p:sp>
          <p:nvSpPr>
            <p:cNvPr id="450" name="AutoShape 59"/>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451" name="Freeform 60"/>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452" name="Group 61"/>
            <p:cNvGrpSpPr>
              <a:grpSpLocks/>
            </p:cNvGrpSpPr>
            <p:nvPr/>
          </p:nvGrpSpPr>
          <p:grpSpPr bwMode="auto">
            <a:xfrm>
              <a:off x="2461" y="1618"/>
              <a:ext cx="275" cy="318"/>
              <a:chOff x="2983" y="1384"/>
              <a:chExt cx="275" cy="318"/>
            </a:xfrm>
          </p:grpSpPr>
          <p:sp>
            <p:nvSpPr>
              <p:cNvPr id="453" name="Freeform 62"/>
              <p:cNvSpPr>
                <a:spLocks/>
              </p:cNvSpPr>
              <p:nvPr/>
            </p:nvSpPr>
            <p:spPr bwMode="auto">
              <a:xfrm>
                <a:off x="2983" y="1384"/>
                <a:ext cx="275" cy="318"/>
              </a:xfrm>
              <a:custGeom>
                <a:avLst/>
                <a:gdLst>
                  <a:gd name="T0" fmla="*/ 0 w 343"/>
                  <a:gd name="T1" fmla="*/ 82 h 396"/>
                  <a:gd name="T2" fmla="*/ 2 w 343"/>
                  <a:gd name="T3" fmla="*/ 99 h 396"/>
                  <a:gd name="T4" fmla="*/ 5 w 343"/>
                  <a:gd name="T5" fmla="*/ 114 h 396"/>
                  <a:gd name="T6" fmla="*/ 11 w 343"/>
                  <a:gd name="T7" fmla="*/ 128 h 396"/>
                  <a:gd name="T8" fmla="*/ 21 w 343"/>
                  <a:gd name="T9" fmla="*/ 141 h 396"/>
                  <a:gd name="T10" fmla="*/ 31 w 343"/>
                  <a:gd name="T11" fmla="*/ 151 h 396"/>
                  <a:gd name="T12" fmla="*/ 43 w 343"/>
                  <a:gd name="T13" fmla="*/ 158 h 396"/>
                  <a:gd name="T14" fmla="*/ 57 w 343"/>
                  <a:gd name="T15" fmla="*/ 163 h 396"/>
                  <a:gd name="T16" fmla="*/ 71 w 343"/>
                  <a:gd name="T17" fmla="*/ 165 h 396"/>
                  <a:gd name="T18" fmla="*/ 85 w 343"/>
                  <a:gd name="T19" fmla="*/ 163 h 396"/>
                  <a:gd name="T20" fmla="*/ 99 w 343"/>
                  <a:gd name="T21" fmla="*/ 158 h 396"/>
                  <a:gd name="T22" fmla="*/ 111 w 343"/>
                  <a:gd name="T23" fmla="*/ 151 h 396"/>
                  <a:gd name="T24" fmla="*/ 121 w 343"/>
                  <a:gd name="T25" fmla="*/ 141 h 396"/>
                  <a:gd name="T26" fmla="*/ 130 w 343"/>
                  <a:gd name="T27" fmla="*/ 128 h 396"/>
                  <a:gd name="T28" fmla="*/ 136 w 343"/>
                  <a:gd name="T29" fmla="*/ 114 h 396"/>
                  <a:gd name="T30" fmla="*/ 141 w 343"/>
                  <a:gd name="T31" fmla="*/ 99 h 396"/>
                  <a:gd name="T32" fmla="*/ 141 w 343"/>
                  <a:gd name="T33" fmla="*/ 82 h 396"/>
                  <a:gd name="T34" fmla="*/ 141 w 343"/>
                  <a:gd name="T35" fmla="*/ 66 h 396"/>
                  <a:gd name="T36" fmla="*/ 136 w 343"/>
                  <a:gd name="T37" fmla="*/ 50 h 396"/>
                  <a:gd name="T38" fmla="*/ 130 w 343"/>
                  <a:gd name="T39" fmla="*/ 36 h 396"/>
                  <a:gd name="T40" fmla="*/ 121 w 343"/>
                  <a:gd name="T41" fmla="*/ 25 h 396"/>
                  <a:gd name="T42" fmla="*/ 111 w 343"/>
                  <a:gd name="T43" fmla="*/ 14 h 396"/>
                  <a:gd name="T44" fmla="*/ 99 w 343"/>
                  <a:gd name="T45" fmla="*/ 6 h 396"/>
                  <a:gd name="T46" fmla="*/ 85 w 343"/>
                  <a:gd name="T47" fmla="*/ 2 h 396"/>
                  <a:gd name="T48" fmla="*/ 71 w 343"/>
                  <a:gd name="T49" fmla="*/ 0 h 396"/>
                  <a:gd name="T50" fmla="*/ 57 w 343"/>
                  <a:gd name="T51" fmla="*/ 2 h 396"/>
                  <a:gd name="T52" fmla="*/ 43 w 343"/>
                  <a:gd name="T53" fmla="*/ 6 h 396"/>
                  <a:gd name="T54" fmla="*/ 31 w 343"/>
                  <a:gd name="T55" fmla="*/ 14 h 396"/>
                  <a:gd name="T56" fmla="*/ 21 w 343"/>
                  <a:gd name="T57" fmla="*/ 25 h 396"/>
                  <a:gd name="T58" fmla="*/ 11 w 343"/>
                  <a:gd name="T59" fmla="*/ 36 h 396"/>
                  <a:gd name="T60" fmla="*/ 5 w 343"/>
                  <a:gd name="T61" fmla="*/ 50 h 396"/>
                  <a:gd name="T62" fmla="*/ 2 w 343"/>
                  <a:gd name="T63" fmla="*/ 66 h 396"/>
                  <a:gd name="T64" fmla="*/ 0 w 343"/>
                  <a:gd name="T65" fmla="*/ 8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4" name="Freeform 63"/>
              <p:cNvSpPr>
                <a:spLocks/>
              </p:cNvSpPr>
              <p:nvPr/>
            </p:nvSpPr>
            <p:spPr bwMode="auto">
              <a:xfrm>
                <a:off x="2999" y="1400"/>
                <a:ext cx="243" cy="286"/>
              </a:xfrm>
              <a:custGeom>
                <a:avLst/>
                <a:gdLst>
                  <a:gd name="T0" fmla="*/ 0 w 303"/>
                  <a:gd name="T1" fmla="*/ 74 h 356"/>
                  <a:gd name="T2" fmla="*/ 2 w 303"/>
                  <a:gd name="T3" fmla="*/ 59 h 356"/>
                  <a:gd name="T4" fmla="*/ 5 w 303"/>
                  <a:gd name="T5" fmla="*/ 46 h 356"/>
                  <a:gd name="T6" fmla="*/ 11 w 303"/>
                  <a:gd name="T7" fmla="*/ 33 h 356"/>
                  <a:gd name="T8" fmla="*/ 18 w 303"/>
                  <a:gd name="T9" fmla="*/ 22 h 356"/>
                  <a:gd name="T10" fmla="*/ 27 w 303"/>
                  <a:gd name="T11" fmla="*/ 13 h 356"/>
                  <a:gd name="T12" fmla="*/ 38 w 303"/>
                  <a:gd name="T13" fmla="*/ 6 h 356"/>
                  <a:gd name="T14" fmla="*/ 51 w 303"/>
                  <a:gd name="T15" fmla="*/ 2 h 356"/>
                  <a:gd name="T16" fmla="*/ 63 w 303"/>
                  <a:gd name="T17" fmla="*/ 0 h 356"/>
                  <a:gd name="T18" fmla="*/ 75 w 303"/>
                  <a:gd name="T19" fmla="*/ 2 h 356"/>
                  <a:gd name="T20" fmla="*/ 87 w 303"/>
                  <a:gd name="T21" fmla="*/ 6 h 356"/>
                  <a:gd name="T22" fmla="*/ 98 w 303"/>
                  <a:gd name="T23" fmla="*/ 13 h 356"/>
                  <a:gd name="T24" fmla="*/ 107 w 303"/>
                  <a:gd name="T25" fmla="*/ 22 h 356"/>
                  <a:gd name="T26" fmla="*/ 114 w 303"/>
                  <a:gd name="T27" fmla="*/ 33 h 356"/>
                  <a:gd name="T28" fmla="*/ 120 w 303"/>
                  <a:gd name="T29" fmla="*/ 46 h 356"/>
                  <a:gd name="T30" fmla="*/ 124 w 303"/>
                  <a:gd name="T31" fmla="*/ 59 h 356"/>
                  <a:gd name="T32" fmla="*/ 125 w 303"/>
                  <a:gd name="T33" fmla="*/ 74 h 356"/>
                  <a:gd name="T34" fmla="*/ 124 w 303"/>
                  <a:gd name="T35" fmla="*/ 89 h 356"/>
                  <a:gd name="T36" fmla="*/ 120 w 303"/>
                  <a:gd name="T37" fmla="*/ 103 h 356"/>
                  <a:gd name="T38" fmla="*/ 114 w 303"/>
                  <a:gd name="T39" fmla="*/ 116 h 356"/>
                  <a:gd name="T40" fmla="*/ 107 w 303"/>
                  <a:gd name="T41" fmla="*/ 126 h 356"/>
                  <a:gd name="T42" fmla="*/ 98 w 303"/>
                  <a:gd name="T43" fmla="*/ 136 h 356"/>
                  <a:gd name="T44" fmla="*/ 87 w 303"/>
                  <a:gd name="T45" fmla="*/ 143 h 356"/>
                  <a:gd name="T46" fmla="*/ 75 w 303"/>
                  <a:gd name="T47" fmla="*/ 147 h 356"/>
                  <a:gd name="T48" fmla="*/ 63 w 303"/>
                  <a:gd name="T49" fmla="*/ 149 h 356"/>
                  <a:gd name="T50" fmla="*/ 51 w 303"/>
                  <a:gd name="T51" fmla="*/ 147 h 356"/>
                  <a:gd name="T52" fmla="*/ 38 w 303"/>
                  <a:gd name="T53" fmla="*/ 143 h 356"/>
                  <a:gd name="T54" fmla="*/ 27 w 303"/>
                  <a:gd name="T55" fmla="*/ 136 h 356"/>
                  <a:gd name="T56" fmla="*/ 18 w 303"/>
                  <a:gd name="T57" fmla="*/ 126 h 356"/>
                  <a:gd name="T58" fmla="*/ 11 w 303"/>
                  <a:gd name="T59" fmla="*/ 116 h 356"/>
                  <a:gd name="T60" fmla="*/ 5 w 303"/>
                  <a:gd name="T61" fmla="*/ 103 h 356"/>
                  <a:gd name="T62" fmla="*/ 2 w 303"/>
                  <a:gd name="T63" fmla="*/ 89 h 356"/>
                  <a:gd name="T64" fmla="*/ 0 w 303"/>
                  <a:gd name="T65" fmla="*/ 74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5" name="Freeform 64"/>
              <p:cNvSpPr>
                <a:spLocks/>
              </p:cNvSpPr>
              <p:nvPr/>
            </p:nvSpPr>
            <p:spPr bwMode="auto">
              <a:xfrm>
                <a:off x="3127" y="1444"/>
                <a:ext cx="77" cy="167"/>
              </a:xfrm>
              <a:custGeom>
                <a:avLst/>
                <a:gdLst>
                  <a:gd name="T0" fmla="*/ 0 w 95"/>
                  <a:gd name="T1" fmla="*/ 8 h 208"/>
                  <a:gd name="T2" fmla="*/ 2 w 95"/>
                  <a:gd name="T3" fmla="*/ 8 h 208"/>
                  <a:gd name="T4" fmla="*/ 3 w 95"/>
                  <a:gd name="T5" fmla="*/ 9 h 208"/>
                  <a:gd name="T6" fmla="*/ 7 w 95"/>
                  <a:gd name="T7" fmla="*/ 10 h 208"/>
                  <a:gd name="T8" fmla="*/ 11 w 95"/>
                  <a:gd name="T9" fmla="*/ 11 h 208"/>
                  <a:gd name="T10" fmla="*/ 15 w 95"/>
                  <a:gd name="T11" fmla="*/ 14 h 208"/>
                  <a:gd name="T12" fmla="*/ 20 w 95"/>
                  <a:gd name="T13" fmla="*/ 18 h 208"/>
                  <a:gd name="T14" fmla="*/ 24 w 95"/>
                  <a:gd name="T15" fmla="*/ 21 h 208"/>
                  <a:gd name="T16" fmla="*/ 28 w 95"/>
                  <a:gd name="T17" fmla="*/ 26 h 208"/>
                  <a:gd name="T18" fmla="*/ 32 w 95"/>
                  <a:gd name="T19" fmla="*/ 38 h 208"/>
                  <a:gd name="T20" fmla="*/ 32 w 95"/>
                  <a:gd name="T21" fmla="*/ 51 h 208"/>
                  <a:gd name="T22" fmla="*/ 28 w 95"/>
                  <a:gd name="T23" fmla="*/ 67 h 208"/>
                  <a:gd name="T24" fmla="*/ 20 w 95"/>
                  <a:gd name="T25" fmla="*/ 83 h 208"/>
                  <a:gd name="T26" fmla="*/ 28 w 95"/>
                  <a:gd name="T27" fmla="*/ 87 h 208"/>
                  <a:gd name="T28" fmla="*/ 36 w 95"/>
                  <a:gd name="T29" fmla="*/ 67 h 208"/>
                  <a:gd name="T30" fmla="*/ 41 w 95"/>
                  <a:gd name="T31" fmla="*/ 51 h 208"/>
                  <a:gd name="T32" fmla="*/ 40 w 95"/>
                  <a:gd name="T33" fmla="*/ 35 h 208"/>
                  <a:gd name="T34" fmla="*/ 36 w 95"/>
                  <a:gd name="T35" fmla="*/ 23 h 208"/>
                  <a:gd name="T36" fmla="*/ 32 w 95"/>
                  <a:gd name="T37" fmla="*/ 17 h 208"/>
                  <a:gd name="T38" fmla="*/ 26 w 95"/>
                  <a:gd name="T39" fmla="*/ 11 h 208"/>
                  <a:gd name="T40" fmla="*/ 21 w 95"/>
                  <a:gd name="T41" fmla="*/ 7 h 208"/>
                  <a:gd name="T42" fmla="*/ 15 w 95"/>
                  <a:gd name="T43" fmla="*/ 4 h 208"/>
                  <a:gd name="T44" fmla="*/ 10 w 95"/>
                  <a:gd name="T45" fmla="*/ 2 h 208"/>
                  <a:gd name="T46" fmla="*/ 6 w 95"/>
                  <a:gd name="T47" fmla="*/ 2 h 208"/>
                  <a:gd name="T48" fmla="*/ 3 w 95"/>
                  <a:gd name="T49" fmla="*/ 0 h 208"/>
                  <a:gd name="T50" fmla="*/ 2 w 95"/>
                  <a:gd name="T51" fmla="*/ 0 h 208"/>
                  <a:gd name="T52" fmla="*/ 0 w 95"/>
                  <a:gd name="T53" fmla="*/ 8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6" name="Freeform 65"/>
              <p:cNvSpPr>
                <a:spLocks/>
              </p:cNvSpPr>
              <p:nvPr/>
            </p:nvSpPr>
            <p:spPr bwMode="auto">
              <a:xfrm>
                <a:off x="3074" y="1506"/>
                <a:ext cx="72" cy="95"/>
              </a:xfrm>
              <a:custGeom>
                <a:avLst/>
                <a:gdLst>
                  <a:gd name="T0" fmla="*/ 0 w 90"/>
                  <a:gd name="T1" fmla="*/ 25 h 118"/>
                  <a:gd name="T2" fmla="*/ 2 w 90"/>
                  <a:gd name="T3" fmla="*/ 30 h 118"/>
                  <a:gd name="T4" fmla="*/ 2 w 90"/>
                  <a:gd name="T5" fmla="*/ 35 h 118"/>
                  <a:gd name="T6" fmla="*/ 3 w 90"/>
                  <a:gd name="T7" fmla="*/ 39 h 118"/>
                  <a:gd name="T8" fmla="*/ 5 w 90"/>
                  <a:gd name="T9" fmla="*/ 42 h 118"/>
                  <a:gd name="T10" fmla="*/ 9 w 90"/>
                  <a:gd name="T11" fmla="*/ 45 h 118"/>
                  <a:gd name="T12" fmla="*/ 11 w 90"/>
                  <a:gd name="T13" fmla="*/ 48 h 118"/>
                  <a:gd name="T14" fmla="*/ 15 w 90"/>
                  <a:gd name="T15" fmla="*/ 49 h 118"/>
                  <a:gd name="T16" fmla="*/ 18 w 90"/>
                  <a:gd name="T17" fmla="*/ 49 h 118"/>
                  <a:gd name="T18" fmla="*/ 22 w 90"/>
                  <a:gd name="T19" fmla="*/ 49 h 118"/>
                  <a:gd name="T20" fmla="*/ 26 w 90"/>
                  <a:gd name="T21" fmla="*/ 48 h 118"/>
                  <a:gd name="T22" fmla="*/ 29 w 90"/>
                  <a:gd name="T23" fmla="*/ 45 h 118"/>
                  <a:gd name="T24" fmla="*/ 32 w 90"/>
                  <a:gd name="T25" fmla="*/ 42 h 118"/>
                  <a:gd name="T26" fmla="*/ 34 w 90"/>
                  <a:gd name="T27" fmla="*/ 39 h 118"/>
                  <a:gd name="T28" fmla="*/ 36 w 90"/>
                  <a:gd name="T29" fmla="*/ 35 h 118"/>
                  <a:gd name="T30" fmla="*/ 37 w 90"/>
                  <a:gd name="T31" fmla="*/ 30 h 118"/>
                  <a:gd name="T32" fmla="*/ 37 w 90"/>
                  <a:gd name="T33" fmla="*/ 25 h 118"/>
                  <a:gd name="T34" fmla="*/ 37 w 90"/>
                  <a:gd name="T35" fmla="*/ 20 h 118"/>
                  <a:gd name="T36" fmla="*/ 36 w 90"/>
                  <a:gd name="T37" fmla="*/ 15 h 118"/>
                  <a:gd name="T38" fmla="*/ 34 w 90"/>
                  <a:gd name="T39" fmla="*/ 11 h 118"/>
                  <a:gd name="T40" fmla="*/ 32 w 90"/>
                  <a:gd name="T41" fmla="*/ 7 h 118"/>
                  <a:gd name="T42" fmla="*/ 29 w 90"/>
                  <a:gd name="T43" fmla="*/ 4 h 118"/>
                  <a:gd name="T44" fmla="*/ 26 w 90"/>
                  <a:gd name="T45" fmla="*/ 2 h 118"/>
                  <a:gd name="T46" fmla="*/ 22 w 90"/>
                  <a:gd name="T47" fmla="*/ 2 h 118"/>
                  <a:gd name="T48" fmla="*/ 18 w 90"/>
                  <a:gd name="T49" fmla="*/ 0 h 118"/>
                  <a:gd name="T50" fmla="*/ 15 w 90"/>
                  <a:gd name="T51" fmla="*/ 2 h 118"/>
                  <a:gd name="T52" fmla="*/ 11 w 90"/>
                  <a:gd name="T53" fmla="*/ 2 h 118"/>
                  <a:gd name="T54" fmla="*/ 9 w 90"/>
                  <a:gd name="T55" fmla="*/ 4 h 118"/>
                  <a:gd name="T56" fmla="*/ 5 w 90"/>
                  <a:gd name="T57" fmla="*/ 7 h 118"/>
                  <a:gd name="T58" fmla="*/ 3 w 90"/>
                  <a:gd name="T59" fmla="*/ 11 h 118"/>
                  <a:gd name="T60" fmla="*/ 2 w 90"/>
                  <a:gd name="T61" fmla="*/ 15 h 118"/>
                  <a:gd name="T62" fmla="*/ 2 w 90"/>
                  <a:gd name="T63" fmla="*/ 20 h 118"/>
                  <a:gd name="T64" fmla="*/ 0 w 90"/>
                  <a:gd name="T65" fmla="*/ 25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7" name="Freeform 66"/>
              <p:cNvSpPr>
                <a:spLocks/>
              </p:cNvSpPr>
              <p:nvPr/>
            </p:nvSpPr>
            <p:spPr bwMode="auto">
              <a:xfrm>
                <a:off x="3082" y="1514"/>
                <a:ext cx="56" cy="79"/>
              </a:xfrm>
              <a:custGeom>
                <a:avLst/>
                <a:gdLst>
                  <a:gd name="T0" fmla="*/ 0 w 70"/>
                  <a:gd name="T1" fmla="*/ 21 h 98"/>
                  <a:gd name="T2" fmla="*/ 2 w 70"/>
                  <a:gd name="T3" fmla="*/ 13 h 98"/>
                  <a:gd name="T4" fmla="*/ 5 w 70"/>
                  <a:gd name="T5" fmla="*/ 6 h 98"/>
                  <a:gd name="T6" fmla="*/ 9 w 70"/>
                  <a:gd name="T7" fmla="*/ 2 h 98"/>
                  <a:gd name="T8" fmla="*/ 14 w 70"/>
                  <a:gd name="T9" fmla="*/ 0 h 98"/>
                  <a:gd name="T10" fmla="*/ 19 w 70"/>
                  <a:gd name="T11" fmla="*/ 2 h 98"/>
                  <a:gd name="T12" fmla="*/ 24 w 70"/>
                  <a:gd name="T13" fmla="*/ 6 h 98"/>
                  <a:gd name="T14" fmla="*/ 27 w 70"/>
                  <a:gd name="T15" fmla="*/ 13 h 98"/>
                  <a:gd name="T16" fmla="*/ 29 w 70"/>
                  <a:gd name="T17" fmla="*/ 21 h 98"/>
                  <a:gd name="T18" fmla="*/ 27 w 70"/>
                  <a:gd name="T19" fmla="*/ 29 h 98"/>
                  <a:gd name="T20" fmla="*/ 24 w 70"/>
                  <a:gd name="T21" fmla="*/ 35 h 98"/>
                  <a:gd name="T22" fmla="*/ 19 w 70"/>
                  <a:gd name="T23" fmla="*/ 39 h 98"/>
                  <a:gd name="T24" fmla="*/ 14 w 70"/>
                  <a:gd name="T25" fmla="*/ 42 h 98"/>
                  <a:gd name="T26" fmla="*/ 9 w 70"/>
                  <a:gd name="T27" fmla="*/ 39 h 98"/>
                  <a:gd name="T28" fmla="*/ 5 w 70"/>
                  <a:gd name="T29" fmla="*/ 35 h 98"/>
                  <a:gd name="T30" fmla="*/ 2 w 70"/>
                  <a:gd name="T31" fmla="*/ 29 h 98"/>
                  <a:gd name="T32" fmla="*/ 0 w 70"/>
                  <a:gd name="T33" fmla="*/ 21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458" name="Group 457"/>
          <p:cNvGrpSpPr/>
          <p:nvPr/>
        </p:nvGrpSpPr>
        <p:grpSpPr>
          <a:xfrm>
            <a:off x="314349" y="5604315"/>
            <a:ext cx="927168" cy="676638"/>
            <a:chOff x="346122" y="5885642"/>
            <a:chExt cx="1049373" cy="765822"/>
          </a:xfrm>
        </p:grpSpPr>
        <p:grpSp>
          <p:nvGrpSpPr>
            <p:cNvPr id="459" name="Group 18"/>
            <p:cNvGrpSpPr>
              <a:grpSpLocks/>
            </p:cNvGrpSpPr>
            <p:nvPr/>
          </p:nvGrpSpPr>
          <p:grpSpPr bwMode="auto">
            <a:xfrm>
              <a:off x="346122" y="5885642"/>
              <a:ext cx="859923" cy="571787"/>
              <a:chOff x="2496" y="1641"/>
              <a:chExt cx="767" cy="510"/>
            </a:xfrm>
          </p:grpSpPr>
          <p:sp>
            <p:nvSpPr>
              <p:cNvPr id="479" name="AutoShape 19"/>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480" name="Rectangle 20"/>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481" name="Rectangle 21"/>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82" name="Rectangle 22"/>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grpSp>
          <p:nvGrpSpPr>
            <p:cNvPr id="460" name="Group 29"/>
            <p:cNvGrpSpPr>
              <a:grpSpLocks/>
            </p:cNvGrpSpPr>
            <p:nvPr/>
          </p:nvGrpSpPr>
          <p:grpSpPr bwMode="auto">
            <a:xfrm>
              <a:off x="582661" y="6151431"/>
              <a:ext cx="812834" cy="500033"/>
              <a:chOff x="2943" y="3239"/>
              <a:chExt cx="725" cy="446"/>
            </a:xfrm>
          </p:grpSpPr>
          <p:sp>
            <p:nvSpPr>
              <p:cNvPr id="461" name="Freeform 30"/>
              <p:cNvSpPr>
                <a:spLocks/>
              </p:cNvSpPr>
              <p:nvPr/>
            </p:nvSpPr>
            <p:spPr bwMode="auto">
              <a:xfrm>
                <a:off x="3485" y="3548"/>
                <a:ext cx="87" cy="137"/>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 name="Freeform 31"/>
              <p:cNvSpPr>
                <a:spLocks/>
              </p:cNvSpPr>
              <p:nvPr/>
            </p:nvSpPr>
            <p:spPr bwMode="auto">
              <a:xfrm>
                <a:off x="3357" y="3450"/>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3" name="Freeform 32"/>
              <p:cNvSpPr>
                <a:spLocks/>
              </p:cNvSpPr>
              <p:nvPr/>
            </p:nvSpPr>
            <p:spPr bwMode="auto">
              <a:xfrm>
                <a:off x="2943" y="3288"/>
                <a:ext cx="725" cy="336"/>
              </a:xfrm>
              <a:custGeom>
                <a:avLst/>
                <a:gdLst>
                  <a:gd name="T0" fmla="*/ 1 w 1140"/>
                  <a:gd name="T1" fmla="*/ 1 h 526"/>
                  <a:gd name="T2" fmla="*/ 1 w 1140"/>
                  <a:gd name="T3" fmla="*/ 1 h 526"/>
                  <a:gd name="T4" fmla="*/ 0 w 1140"/>
                  <a:gd name="T5" fmla="*/ 1 h 526"/>
                  <a:gd name="T6" fmla="*/ 1 w 1140"/>
                  <a:gd name="T7" fmla="*/ 1 h 526"/>
                  <a:gd name="T8" fmla="*/ 1 w 1140"/>
                  <a:gd name="T9" fmla="*/ 1 h 526"/>
                  <a:gd name="T10" fmla="*/ 1 w 1140"/>
                  <a:gd name="T11" fmla="*/ 1 h 526"/>
                  <a:gd name="T12" fmla="*/ 1 w 1140"/>
                  <a:gd name="T13" fmla="*/ 1 h 526"/>
                  <a:gd name="T14" fmla="*/ 1 w 1140"/>
                  <a:gd name="T15" fmla="*/ 1 h 526"/>
                  <a:gd name="T16" fmla="*/ 1 w 1140"/>
                  <a:gd name="T17" fmla="*/ 1 h 526"/>
                  <a:gd name="T18" fmla="*/ 1 w 1140"/>
                  <a:gd name="T19" fmla="*/ 1 h 526"/>
                  <a:gd name="T20" fmla="*/ 1 w 1140"/>
                  <a:gd name="T21" fmla="*/ 1 h 526"/>
                  <a:gd name="T22" fmla="*/ 1 w 1140"/>
                  <a:gd name="T23" fmla="*/ 1 h 526"/>
                  <a:gd name="T24" fmla="*/ 1 w 1140"/>
                  <a:gd name="T25" fmla="*/ 1 h 526"/>
                  <a:gd name="T26" fmla="*/ 1 w 1140"/>
                  <a:gd name="T27" fmla="*/ 0 h 526"/>
                  <a:gd name="T28" fmla="*/ 1 w 1140"/>
                  <a:gd name="T29" fmla="*/ 0 h 526"/>
                  <a:gd name="T30" fmla="*/ 1 w 1140"/>
                  <a:gd name="T31" fmla="*/ 1 h 526"/>
                  <a:gd name="T32" fmla="*/ 1 w 1140"/>
                  <a:gd name="T33" fmla="*/ 1 h 526"/>
                  <a:gd name="T34" fmla="*/ 1 w 1140"/>
                  <a:gd name="T35" fmla="*/ 1 h 526"/>
                  <a:gd name="T36" fmla="*/ 2 w 1140"/>
                  <a:gd name="T37" fmla="*/ 1 h 526"/>
                  <a:gd name="T38" fmla="*/ 2 w 1140"/>
                  <a:gd name="T39" fmla="*/ 1 h 526"/>
                  <a:gd name="T40" fmla="*/ 2 w 1140"/>
                  <a:gd name="T41" fmla="*/ 1 h 526"/>
                  <a:gd name="T42" fmla="*/ 2 w 1140"/>
                  <a:gd name="T43" fmla="*/ 1 h 526"/>
                  <a:gd name="T44" fmla="*/ 2 w 1140"/>
                  <a:gd name="T45" fmla="*/ 1 h 526"/>
                  <a:gd name="T46" fmla="*/ 2 w 1140"/>
                  <a:gd name="T47" fmla="*/ 1 h 526"/>
                  <a:gd name="T48" fmla="*/ 2 w 1140"/>
                  <a:gd name="T49" fmla="*/ 1 h 526"/>
                  <a:gd name="T50" fmla="*/ 2 w 1140"/>
                  <a:gd name="T51" fmla="*/ 1 h 526"/>
                  <a:gd name="T52" fmla="*/ 2 w 1140"/>
                  <a:gd name="T53" fmla="*/ 1 h 526"/>
                  <a:gd name="T54" fmla="*/ 2 w 1140"/>
                  <a:gd name="T55" fmla="*/ 1 h 526"/>
                  <a:gd name="T56" fmla="*/ 2 w 1140"/>
                  <a:gd name="T57" fmla="*/ 1 h 526"/>
                  <a:gd name="T58" fmla="*/ 2 w 1140"/>
                  <a:gd name="T59" fmla="*/ 1 h 526"/>
                  <a:gd name="T60" fmla="*/ 2 w 1140"/>
                  <a:gd name="T61" fmla="*/ 1 h 526"/>
                  <a:gd name="T62" fmla="*/ 2 w 1140"/>
                  <a:gd name="T63" fmla="*/ 1 h 526"/>
                  <a:gd name="T64" fmla="*/ 2 w 1140"/>
                  <a:gd name="T65" fmla="*/ 1 h 526"/>
                  <a:gd name="T66" fmla="*/ 2 w 1140"/>
                  <a:gd name="T67" fmla="*/ 1 h 526"/>
                  <a:gd name="T68" fmla="*/ 2 w 1140"/>
                  <a:gd name="T69" fmla="*/ 1 h 526"/>
                  <a:gd name="T70" fmla="*/ 2 w 1140"/>
                  <a:gd name="T71" fmla="*/ 1 h 526"/>
                  <a:gd name="T72" fmla="*/ 2 w 1140"/>
                  <a:gd name="T73" fmla="*/ 1 h 526"/>
                  <a:gd name="T74" fmla="*/ 2 w 1140"/>
                  <a:gd name="T75" fmla="*/ 1 h 526"/>
                  <a:gd name="T76" fmla="*/ 2 w 1140"/>
                  <a:gd name="T77" fmla="*/ 1 h 526"/>
                  <a:gd name="T78" fmla="*/ 2 w 1140"/>
                  <a:gd name="T79" fmla="*/ 1 h 526"/>
                  <a:gd name="T80" fmla="*/ 2 w 1140"/>
                  <a:gd name="T81" fmla="*/ 1 h 526"/>
                  <a:gd name="T82" fmla="*/ 1 w 1140"/>
                  <a:gd name="T83" fmla="*/ 1 h 526"/>
                  <a:gd name="T84" fmla="*/ 1 w 1140"/>
                  <a:gd name="T85" fmla="*/ 1 h 526"/>
                  <a:gd name="T86" fmla="*/ 1 w 1140"/>
                  <a:gd name="T87" fmla="*/ 1 h 526"/>
                  <a:gd name="T88" fmla="*/ 1 w 1140"/>
                  <a:gd name="T89" fmla="*/ 1 h 526"/>
                  <a:gd name="T90" fmla="*/ 1 w 1140"/>
                  <a:gd name="T91" fmla="*/ 1 h 526"/>
                  <a:gd name="T92" fmla="*/ 1 w 1140"/>
                  <a:gd name="T93" fmla="*/ 1 h 526"/>
                  <a:gd name="T94" fmla="*/ 1 w 1140"/>
                  <a:gd name="T95" fmla="*/ 1 h 526"/>
                  <a:gd name="T96" fmla="*/ 1 w 1140"/>
                  <a:gd name="T97" fmla="*/ 1 h 526"/>
                  <a:gd name="T98" fmla="*/ 1 w 1140"/>
                  <a:gd name="T99" fmla="*/ 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64" name="Freeform 33"/>
              <p:cNvSpPr>
                <a:spLocks/>
              </p:cNvSpPr>
              <p:nvPr/>
            </p:nvSpPr>
            <p:spPr bwMode="auto">
              <a:xfrm>
                <a:off x="3113" y="3325"/>
                <a:ext cx="121" cy="130"/>
              </a:xfrm>
              <a:custGeom>
                <a:avLst/>
                <a:gdLst>
                  <a:gd name="T0" fmla="*/ 0 w 189"/>
                  <a:gd name="T1" fmla="*/ 1 h 204"/>
                  <a:gd name="T2" fmla="*/ 1 w 189"/>
                  <a:gd name="T3" fmla="*/ 1 h 204"/>
                  <a:gd name="T4" fmla="*/ 1 w 189"/>
                  <a:gd name="T5" fmla="*/ 1 h 204"/>
                  <a:gd name="T6" fmla="*/ 1 w 189"/>
                  <a:gd name="T7" fmla="*/ 1 h 204"/>
                  <a:gd name="T8" fmla="*/ 1 w 189"/>
                  <a:gd name="T9" fmla="*/ 1 h 204"/>
                  <a:gd name="T10" fmla="*/ 1 w 189"/>
                  <a:gd name="T11" fmla="*/ 1 h 204"/>
                  <a:gd name="T12" fmla="*/ 1 w 189"/>
                  <a:gd name="T13" fmla="*/ 0 h 204"/>
                  <a:gd name="T14" fmla="*/ 1 w 189"/>
                  <a:gd name="T15" fmla="*/ 1 h 204"/>
                  <a:gd name="T16" fmla="*/ 0 w 189"/>
                  <a:gd name="T17" fmla="*/ 1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65" name="Freeform 34"/>
              <p:cNvSpPr>
                <a:spLocks/>
              </p:cNvSpPr>
              <p:nvPr/>
            </p:nvSpPr>
            <p:spPr bwMode="auto">
              <a:xfrm>
                <a:off x="3255" y="3322"/>
                <a:ext cx="160" cy="135"/>
              </a:xfrm>
              <a:custGeom>
                <a:avLst/>
                <a:gdLst>
                  <a:gd name="T0" fmla="*/ 1 w 252"/>
                  <a:gd name="T1" fmla="*/ 1 h 213"/>
                  <a:gd name="T2" fmla="*/ 0 w 252"/>
                  <a:gd name="T3" fmla="*/ 0 h 213"/>
                  <a:gd name="T4" fmla="*/ 1 w 252"/>
                  <a:gd name="T5" fmla="*/ 0 h 213"/>
                  <a:gd name="T6" fmla="*/ 1 w 252"/>
                  <a:gd name="T7" fmla="*/ 1 h 213"/>
                  <a:gd name="T8" fmla="*/ 1 w 252"/>
                  <a:gd name="T9" fmla="*/ 1 h 213"/>
                  <a:gd name="T10" fmla="*/ 1 w 252"/>
                  <a:gd name="T11" fmla="*/ 1 h 213"/>
                  <a:gd name="T12" fmla="*/ 1 w 252"/>
                  <a:gd name="T13" fmla="*/ 1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66" name="Freeform 35"/>
              <p:cNvSpPr>
                <a:spLocks/>
              </p:cNvSpPr>
              <p:nvPr/>
            </p:nvSpPr>
            <p:spPr bwMode="auto">
              <a:xfrm>
                <a:off x="3360" y="3383"/>
                <a:ext cx="45" cy="63"/>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7" name="Freeform 36"/>
              <p:cNvSpPr>
                <a:spLocks/>
              </p:cNvSpPr>
              <p:nvPr/>
            </p:nvSpPr>
            <p:spPr bwMode="auto">
              <a:xfrm>
                <a:off x="3362" y="343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8" name="Freeform 37"/>
              <p:cNvSpPr>
                <a:spLocks/>
              </p:cNvSpPr>
              <p:nvPr/>
            </p:nvSpPr>
            <p:spPr bwMode="auto">
              <a:xfrm>
                <a:off x="3367" y="3401"/>
                <a:ext cx="33" cy="23"/>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9" name="Freeform 38"/>
              <p:cNvSpPr>
                <a:spLocks/>
              </p:cNvSpPr>
              <p:nvPr/>
            </p:nvSpPr>
            <p:spPr bwMode="auto">
              <a:xfrm>
                <a:off x="3245" y="3415"/>
                <a:ext cx="195" cy="185"/>
              </a:xfrm>
              <a:custGeom>
                <a:avLst/>
                <a:gdLst>
                  <a:gd name="T0" fmla="*/ 0 w 306"/>
                  <a:gd name="T1" fmla="*/ 1 h 290"/>
                  <a:gd name="T2" fmla="*/ 1 w 306"/>
                  <a:gd name="T3" fmla="*/ 1 h 290"/>
                  <a:gd name="T4" fmla="*/ 1 w 306"/>
                  <a:gd name="T5" fmla="*/ 1 h 290"/>
                  <a:gd name="T6" fmla="*/ 1 w 306"/>
                  <a:gd name="T7" fmla="*/ 1 h 290"/>
                  <a:gd name="T8" fmla="*/ 1 w 306"/>
                  <a:gd name="T9" fmla="*/ 1 h 290"/>
                  <a:gd name="T10" fmla="*/ 1 w 306"/>
                  <a:gd name="T11" fmla="*/ 1 h 290"/>
                  <a:gd name="T12" fmla="*/ 1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70" name="Freeform 39"/>
              <p:cNvSpPr>
                <a:spLocks/>
              </p:cNvSpPr>
              <p:nvPr/>
            </p:nvSpPr>
            <p:spPr bwMode="auto">
              <a:xfrm rot="1661969">
                <a:off x="3494" y="3239"/>
                <a:ext cx="130" cy="102"/>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471" name="Line 40"/>
              <p:cNvSpPr>
                <a:spLocks noChangeShapeType="1"/>
              </p:cNvSpPr>
              <p:nvPr/>
            </p:nvSpPr>
            <p:spPr bwMode="auto">
              <a:xfrm flipH="1" flipV="1">
                <a:off x="3544" y="3332"/>
                <a:ext cx="5" cy="7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72" name="Line 41"/>
              <p:cNvSpPr>
                <a:spLocks noChangeShapeType="1"/>
              </p:cNvSpPr>
              <p:nvPr/>
            </p:nvSpPr>
            <p:spPr bwMode="auto">
              <a:xfrm flipV="1">
                <a:off x="3565" y="3332"/>
                <a:ext cx="22" cy="7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73" name="Oval 42"/>
              <p:cNvSpPr>
                <a:spLocks noChangeArrowheads="1"/>
              </p:cNvSpPr>
              <p:nvPr/>
            </p:nvSpPr>
            <p:spPr bwMode="auto">
              <a:xfrm>
                <a:off x="3034" y="3568"/>
                <a:ext cx="103" cy="101"/>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474" name="Freeform 43"/>
              <p:cNvSpPr>
                <a:spLocks/>
              </p:cNvSpPr>
              <p:nvPr/>
            </p:nvSpPr>
            <p:spPr bwMode="auto">
              <a:xfrm>
                <a:off x="3022" y="3556"/>
                <a:ext cx="126" cy="126"/>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5" name="Freeform 44"/>
              <p:cNvSpPr>
                <a:spLocks/>
              </p:cNvSpPr>
              <p:nvPr/>
            </p:nvSpPr>
            <p:spPr bwMode="auto">
              <a:xfrm>
                <a:off x="3049" y="3661"/>
                <a:ext cx="24"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6" name="Oval 45"/>
              <p:cNvSpPr>
                <a:spLocks noChangeArrowheads="1"/>
              </p:cNvSpPr>
              <p:nvPr/>
            </p:nvSpPr>
            <p:spPr bwMode="auto">
              <a:xfrm>
                <a:off x="3492" y="3528"/>
                <a:ext cx="80" cy="138"/>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477" name="Freeform 46"/>
              <p:cNvSpPr>
                <a:spLocks/>
              </p:cNvSpPr>
              <p:nvPr/>
            </p:nvSpPr>
            <p:spPr bwMode="auto">
              <a:xfrm>
                <a:off x="3484" y="3518"/>
                <a:ext cx="99" cy="158"/>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8" name="Freeform 47"/>
              <p:cNvSpPr>
                <a:spLocks/>
              </p:cNvSpPr>
              <p:nvPr/>
            </p:nvSpPr>
            <p:spPr bwMode="auto">
              <a:xfrm>
                <a:off x="3499" y="3646"/>
                <a:ext cx="21"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483" name="Line 70"/>
          <p:cNvSpPr>
            <a:spLocks noChangeShapeType="1"/>
          </p:cNvSpPr>
          <p:nvPr/>
        </p:nvSpPr>
        <p:spPr bwMode="auto">
          <a:xfrm flipH="1" flipV="1">
            <a:off x="2499095" y="4362591"/>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484" name="Group 2"/>
          <p:cNvGrpSpPr>
            <a:grpSpLocks/>
          </p:cNvGrpSpPr>
          <p:nvPr/>
        </p:nvGrpSpPr>
        <p:grpSpPr bwMode="auto">
          <a:xfrm>
            <a:off x="1308100" y="4756150"/>
            <a:ext cx="1216025" cy="833438"/>
            <a:chOff x="3182" y="2642"/>
            <a:chExt cx="1186" cy="813"/>
          </a:xfrm>
        </p:grpSpPr>
        <p:grpSp>
          <p:nvGrpSpPr>
            <p:cNvPr id="485" name="Group 3"/>
            <p:cNvGrpSpPr>
              <a:grpSpLocks/>
            </p:cNvGrpSpPr>
            <p:nvPr/>
          </p:nvGrpSpPr>
          <p:grpSpPr bwMode="auto">
            <a:xfrm>
              <a:off x="3182" y="2642"/>
              <a:ext cx="1186" cy="813"/>
              <a:chOff x="1732" y="3507"/>
              <a:chExt cx="1186" cy="813"/>
            </a:xfrm>
          </p:grpSpPr>
          <p:sp>
            <p:nvSpPr>
              <p:cNvPr id="497" name="AutoShape 4"/>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498" name="AutoShape 5"/>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486" name="Group 6"/>
            <p:cNvGrpSpPr>
              <a:grpSpLocks/>
            </p:cNvGrpSpPr>
            <p:nvPr/>
          </p:nvGrpSpPr>
          <p:grpSpPr bwMode="auto">
            <a:xfrm>
              <a:off x="3309" y="2668"/>
              <a:ext cx="876" cy="739"/>
              <a:chOff x="3309" y="2668"/>
              <a:chExt cx="876" cy="739"/>
            </a:xfrm>
          </p:grpSpPr>
          <p:sp>
            <p:nvSpPr>
              <p:cNvPr id="487" name="Freeform 7"/>
              <p:cNvSpPr>
                <a:spLocks/>
              </p:cNvSpPr>
              <p:nvPr/>
            </p:nvSpPr>
            <p:spPr bwMode="auto">
              <a:xfrm>
                <a:off x="3344" y="2668"/>
                <a:ext cx="841" cy="739"/>
              </a:xfrm>
              <a:custGeom>
                <a:avLst/>
                <a:gdLst>
                  <a:gd name="T0" fmla="*/ 50 w 638"/>
                  <a:gd name="T1" fmla="*/ 1680 h 561"/>
                  <a:gd name="T2" fmla="*/ 50 w 638"/>
                  <a:gd name="T3" fmla="*/ 967 h 561"/>
                  <a:gd name="T4" fmla="*/ 0 w 638"/>
                  <a:gd name="T5" fmla="*/ 876 h 561"/>
                  <a:gd name="T6" fmla="*/ 1003 w 638"/>
                  <a:gd name="T7" fmla="*/ 18 h 561"/>
                  <a:gd name="T8" fmla="*/ 1366 w 638"/>
                  <a:gd name="T9" fmla="*/ 361 h 561"/>
                  <a:gd name="T10" fmla="*/ 1366 w 638"/>
                  <a:gd name="T11" fmla="*/ 0 h 561"/>
                  <a:gd name="T12" fmla="*/ 1654 w 638"/>
                  <a:gd name="T13" fmla="*/ 0 h 561"/>
                  <a:gd name="T14" fmla="*/ 1654 w 638"/>
                  <a:gd name="T15" fmla="*/ 642 h 561"/>
                  <a:gd name="T16" fmla="*/ 1927 w 638"/>
                  <a:gd name="T17" fmla="*/ 865 h 561"/>
                  <a:gd name="T18" fmla="*/ 1828 w 638"/>
                  <a:gd name="T19" fmla="*/ 958 h 561"/>
                  <a:gd name="T20" fmla="*/ 1828 w 638"/>
                  <a:gd name="T21" fmla="*/ 1689 h 561"/>
                  <a:gd name="T22" fmla="*/ 50 w 638"/>
                  <a:gd name="T23" fmla="*/ 1680 h 5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8"/>
                  <a:gd name="T37" fmla="*/ 0 h 561"/>
                  <a:gd name="T38" fmla="*/ 638 w 638"/>
                  <a:gd name="T39" fmla="*/ 561 h 5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8" h="561">
                    <a:moveTo>
                      <a:pt x="17" y="558"/>
                    </a:moveTo>
                    <a:lnTo>
                      <a:pt x="17" y="321"/>
                    </a:lnTo>
                    <a:lnTo>
                      <a:pt x="0" y="291"/>
                    </a:lnTo>
                    <a:lnTo>
                      <a:pt x="332" y="6"/>
                    </a:lnTo>
                    <a:lnTo>
                      <a:pt x="452" y="120"/>
                    </a:lnTo>
                    <a:lnTo>
                      <a:pt x="452" y="0"/>
                    </a:lnTo>
                    <a:lnTo>
                      <a:pt x="548" y="0"/>
                    </a:lnTo>
                    <a:lnTo>
                      <a:pt x="548" y="213"/>
                    </a:lnTo>
                    <a:lnTo>
                      <a:pt x="638" y="288"/>
                    </a:lnTo>
                    <a:lnTo>
                      <a:pt x="605" y="318"/>
                    </a:lnTo>
                    <a:lnTo>
                      <a:pt x="605" y="561"/>
                    </a:lnTo>
                    <a:lnTo>
                      <a:pt x="17" y="558"/>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488" name="Rectangle 8"/>
              <p:cNvSpPr>
                <a:spLocks noChangeArrowheads="1"/>
              </p:cNvSpPr>
              <p:nvPr/>
            </p:nvSpPr>
            <p:spPr bwMode="auto">
              <a:xfrm>
                <a:off x="3695" y="3136"/>
                <a:ext cx="174" cy="268"/>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489" name="Rectangle 9"/>
              <p:cNvSpPr>
                <a:spLocks noChangeArrowheads="1"/>
              </p:cNvSpPr>
              <p:nvPr/>
            </p:nvSpPr>
            <p:spPr bwMode="auto">
              <a:xfrm>
                <a:off x="3928"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490" name="Line 10"/>
              <p:cNvSpPr>
                <a:spLocks noChangeShapeType="1"/>
              </p:cNvSpPr>
              <p:nvPr/>
            </p:nvSpPr>
            <p:spPr bwMode="auto">
              <a:xfrm>
                <a:off x="3928"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91" name="Line 11"/>
              <p:cNvSpPr>
                <a:spLocks noChangeShapeType="1"/>
              </p:cNvSpPr>
              <p:nvPr/>
            </p:nvSpPr>
            <p:spPr bwMode="auto">
              <a:xfrm>
                <a:off x="4015" y="3140"/>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92" name="Rectangle 12"/>
              <p:cNvSpPr>
                <a:spLocks noChangeArrowheads="1"/>
              </p:cNvSpPr>
              <p:nvPr/>
            </p:nvSpPr>
            <p:spPr bwMode="auto">
              <a:xfrm>
                <a:off x="3446"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493" name="Line 13"/>
              <p:cNvSpPr>
                <a:spLocks noChangeShapeType="1"/>
              </p:cNvSpPr>
              <p:nvPr/>
            </p:nvSpPr>
            <p:spPr bwMode="auto">
              <a:xfrm>
                <a:off x="3446"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94" name="Line 14"/>
              <p:cNvSpPr>
                <a:spLocks noChangeShapeType="1"/>
              </p:cNvSpPr>
              <p:nvPr/>
            </p:nvSpPr>
            <p:spPr bwMode="auto">
              <a:xfrm>
                <a:off x="3533" y="3138"/>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95" name="Freeform 15"/>
              <p:cNvSpPr>
                <a:spLocks/>
              </p:cNvSpPr>
              <p:nvPr/>
            </p:nvSpPr>
            <p:spPr bwMode="auto">
              <a:xfrm>
                <a:off x="3309" y="2675"/>
                <a:ext cx="326" cy="428"/>
              </a:xfrm>
              <a:custGeom>
                <a:avLst/>
                <a:gdLst>
                  <a:gd name="T0" fmla="*/ 7 w 1163"/>
                  <a:gd name="T1" fmla="*/ 4 h 1531"/>
                  <a:gd name="T2" fmla="*/ 7 w 1163"/>
                  <a:gd name="T3" fmla="*/ 3 h 1531"/>
                  <a:gd name="T4" fmla="*/ 7 w 1163"/>
                  <a:gd name="T5" fmla="*/ 3 h 1531"/>
                  <a:gd name="T6" fmla="*/ 6 w 1163"/>
                  <a:gd name="T7" fmla="*/ 3 h 1531"/>
                  <a:gd name="T8" fmla="*/ 6 w 1163"/>
                  <a:gd name="T9" fmla="*/ 4 h 1531"/>
                  <a:gd name="T10" fmla="*/ 6 w 1163"/>
                  <a:gd name="T11" fmla="*/ 4 h 1531"/>
                  <a:gd name="T12" fmla="*/ 6 w 1163"/>
                  <a:gd name="T13" fmla="*/ 4 h 1531"/>
                  <a:gd name="T14" fmla="*/ 5 w 1163"/>
                  <a:gd name="T15" fmla="*/ 5 h 1531"/>
                  <a:gd name="T16" fmla="*/ 5 w 1163"/>
                  <a:gd name="T17" fmla="*/ 6 h 1531"/>
                  <a:gd name="T18" fmla="*/ 5 w 1163"/>
                  <a:gd name="T19" fmla="*/ 7 h 1531"/>
                  <a:gd name="T20" fmla="*/ 5 w 1163"/>
                  <a:gd name="T21" fmla="*/ 7 h 1531"/>
                  <a:gd name="T22" fmla="*/ 4 w 1163"/>
                  <a:gd name="T23" fmla="*/ 8 h 1531"/>
                  <a:gd name="T24" fmla="*/ 4 w 1163"/>
                  <a:gd name="T25" fmla="*/ 8 h 1531"/>
                  <a:gd name="T26" fmla="*/ 4 w 1163"/>
                  <a:gd name="T27" fmla="*/ 7 h 1531"/>
                  <a:gd name="T28" fmla="*/ 4 w 1163"/>
                  <a:gd name="T29" fmla="*/ 6 h 1531"/>
                  <a:gd name="T30" fmla="*/ 4 w 1163"/>
                  <a:gd name="T31" fmla="*/ 5 h 1531"/>
                  <a:gd name="T32" fmla="*/ 5 w 1163"/>
                  <a:gd name="T33" fmla="*/ 4 h 1531"/>
                  <a:gd name="T34" fmla="*/ 4 w 1163"/>
                  <a:gd name="T35" fmla="*/ 3 h 1531"/>
                  <a:gd name="T36" fmla="*/ 4 w 1163"/>
                  <a:gd name="T37" fmla="*/ 2 h 1531"/>
                  <a:gd name="T38" fmla="*/ 3 w 1163"/>
                  <a:gd name="T39" fmla="*/ 1 h 1531"/>
                  <a:gd name="T40" fmla="*/ 3 w 1163"/>
                  <a:gd name="T41" fmla="*/ 1 h 1531"/>
                  <a:gd name="T42" fmla="*/ 4 w 1163"/>
                  <a:gd name="T43" fmla="*/ 0 h 1531"/>
                  <a:gd name="T44" fmla="*/ 3 w 1163"/>
                  <a:gd name="T45" fmla="*/ 0 h 1531"/>
                  <a:gd name="T46" fmla="*/ 3 w 1163"/>
                  <a:gd name="T47" fmla="*/ 1 h 1531"/>
                  <a:gd name="T48" fmla="*/ 3 w 1163"/>
                  <a:gd name="T49" fmla="*/ 2 h 1531"/>
                  <a:gd name="T50" fmla="*/ 3 w 1163"/>
                  <a:gd name="T51" fmla="*/ 3 h 1531"/>
                  <a:gd name="T52" fmla="*/ 3 w 1163"/>
                  <a:gd name="T53" fmla="*/ 4 h 1531"/>
                  <a:gd name="T54" fmla="*/ 2 w 1163"/>
                  <a:gd name="T55" fmla="*/ 6 h 1531"/>
                  <a:gd name="T56" fmla="*/ 2 w 1163"/>
                  <a:gd name="T57" fmla="*/ 5 h 1531"/>
                  <a:gd name="T58" fmla="*/ 2 w 1163"/>
                  <a:gd name="T59" fmla="*/ 4 h 1531"/>
                  <a:gd name="T60" fmla="*/ 2 w 1163"/>
                  <a:gd name="T61" fmla="*/ 3 h 1531"/>
                  <a:gd name="T62" fmla="*/ 2 w 1163"/>
                  <a:gd name="T63" fmla="*/ 3 h 1531"/>
                  <a:gd name="T64" fmla="*/ 2 w 1163"/>
                  <a:gd name="T65" fmla="*/ 2 h 1531"/>
                  <a:gd name="T66" fmla="*/ 2 w 1163"/>
                  <a:gd name="T67" fmla="*/ 2 h 1531"/>
                  <a:gd name="T68" fmla="*/ 2 w 1163"/>
                  <a:gd name="T69" fmla="*/ 3 h 1531"/>
                  <a:gd name="T70" fmla="*/ 1 w 1163"/>
                  <a:gd name="T71" fmla="*/ 4 h 1531"/>
                  <a:gd name="T72" fmla="*/ 1 w 1163"/>
                  <a:gd name="T73" fmla="*/ 5 h 1531"/>
                  <a:gd name="T74" fmla="*/ 0 w 1163"/>
                  <a:gd name="T75" fmla="*/ 6 h 1531"/>
                  <a:gd name="T76" fmla="*/ 0 w 1163"/>
                  <a:gd name="T77" fmla="*/ 6 h 1531"/>
                  <a:gd name="T78" fmla="*/ 0 w 1163"/>
                  <a:gd name="T79" fmla="*/ 7 h 1531"/>
                  <a:gd name="T80" fmla="*/ 1 w 1163"/>
                  <a:gd name="T81" fmla="*/ 8 h 1531"/>
                  <a:gd name="T82" fmla="*/ 1 w 1163"/>
                  <a:gd name="T83" fmla="*/ 8 h 1531"/>
                  <a:gd name="T84" fmla="*/ 2 w 1163"/>
                  <a:gd name="T85" fmla="*/ 8 h 1531"/>
                  <a:gd name="T86" fmla="*/ 2 w 1163"/>
                  <a:gd name="T87" fmla="*/ 9 h 1531"/>
                  <a:gd name="T88" fmla="*/ 3 w 1163"/>
                  <a:gd name="T89" fmla="*/ 9 h 1531"/>
                  <a:gd name="T90" fmla="*/ 3 w 1163"/>
                  <a:gd name="T91" fmla="*/ 9 h 1531"/>
                  <a:gd name="T92" fmla="*/ 3 w 1163"/>
                  <a:gd name="T93" fmla="*/ 9 h 1531"/>
                  <a:gd name="T94" fmla="*/ 3 w 1163"/>
                  <a:gd name="T95" fmla="*/ 9 h 1531"/>
                  <a:gd name="T96" fmla="*/ 3 w 1163"/>
                  <a:gd name="T97" fmla="*/ 9 h 1531"/>
                  <a:gd name="T98" fmla="*/ 3 w 1163"/>
                  <a:gd name="T99" fmla="*/ 9 h 1531"/>
                  <a:gd name="T100" fmla="*/ 4 w 1163"/>
                  <a:gd name="T101" fmla="*/ 9 h 1531"/>
                  <a:gd name="T102" fmla="*/ 4 w 1163"/>
                  <a:gd name="T103" fmla="*/ 9 h 1531"/>
                  <a:gd name="T104" fmla="*/ 5 w 1163"/>
                  <a:gd name="T105" fmla="*/ 9 h 1531"/>
                  <a:gd name="T106" fmla="*/ 5 w 1163"/>
                  <a:gd name="T107" fmla="*/ 9 h 1531"/>
                  <a:gd name="T108" fmla="*/ 6 w 1163"/>
                  <a:gd name="T109" fmla="*/ 9 h 1531"/>
                  <a:gd name="T110" fmla="*/ 7 w 1163"/>
                  <a:gd name="T111" fmla="*/ 8 h 1531"/>
                  <a:gd name="T112" fmla="*/ 7 w 1163"/>
                  <a:gd name="T113" fmla="*/ 7 h 1531"/>
                  <a:gd name="T114" fmla="*/ 7 w 1163"/>
                  <a:gd name="T115" fmla="*/ 6 h 15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63"/>
                  <a:gd name="T175" fmla="*/ 0 h 1531"/>
                  <a:gd name="T176" fmla="*/ 1163 w 1163"/>
                  <a:gd name="T177" fmla="*/ 1531 h 15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63" h="1531">
                    <a:moveTo>
                      <a:pt x="1077" y="804"/>
                    </a:moveTo>
                    <a:lnTo>
                      <a:pt x="1075" y="773"/>
                    </a:lnTo>
                    <a:lnTo>
                      <a:pt x="1075" y="739"/>
                    </a:lnTo>
                    <a:lnTo>
                      <a:pt x="1077" y="700"/>
                    </a:lnTo>
                    <a:lnTo>
                      <a:pt x="1082" y="660"/>
                    </a:lnTo>
                    <a:lnTo>
                      <a:pt x="1090" y="621"/>
                    </a:lnTo>
                    <a:lnTo>
                      <a:pt x="1101" y="585"/>
                    </a:lnTo>
                    <a:lnTo>
                      <a:pt x="1116" y="553"/>
                    </a:lnTo>
                    <a:lnTo>
                      <a:pt x="1134" y="528"/>
                    </a:lnTo>
                    <a:lnTo>
                      <a:pt x="1121" y="535"/>
                    </a:lnTo>
                    <a:lnTo>
                      <a:pt x="1108" y="538"/>
                    </a:lnTo>
                    <a:lnTo>
                      <a:pt x="1095" y="543"/>
                    </a:lnTo>
                    <a:lnTo>
                      <a:pt x="1082" y="546"/>
                    </a:lnTo>
                    <a:lnTo>
                      <a:pt x="1070" y="551"/>
                    </a:lnTo>
                    <a:lnTo>
                      <a:pt x="1057" y="556"/>
                    </a:lnTo>
                    <a:lnTo>
                      <a:pt x="1046" y="563"/>
                    </a:lnTo>
                    <a:lnTo>
                      <a:pt x="1034" y="571"/>
                    </a:lnTo>
                    <a:lnTo>
                      <a:pt x="1025" y="579"/>
                    </a:lnTo>
                    <a:lnTo>
                      <a:pt x="1016" y="587"/>
                    </a:lnTo>
                    <a:lnTo>
                      <a:pt x="1008" y="597"/>
                    </a:lnTo>
                    <a:lnTo>
                      <a:pt x="1000" y="605"/>
                    </a:lnTo>
                    <a:lnTo>
                      <a:pt x="992" y="615"/>
                    </a:lnTo>
                    <a:lnTo>
                      <a:pt x="984" y="625"/>
                    </a:lnTo>
                    <a:lnTo>
                      <a:pt x="977" y="634"/>
                    </a:lnTo>
                    <a:lnTo>
                      <a:pt x="969" y="644"/>
                    </a:lnTo>
                    <a:lnTo>
                      <a:pt x="949" y="670"/>
                    </a:lnTo>
                    <a:lnTo>
                      <a:pt x="931" y="696"/>
                    </a:lnTo>
                    <a:lnTo>
                      <a:pt x="915" y="722"/>
                    </a:lnTo>
                    <a:lnTo>
                      <a:pt x="899" y="750"/>
                    </a:lnTo>
                    <a:lnTo>
                      <a:pt x="884" y="778"/>
                    </a:lnTo>
                    <a:lnTo>
                      <a:pt x="871" y="806"/>
                    </a:lnTo>
                    <a:lnTo>
                      <a:pt x="858" y="835"/>
                    </a:lnTo>
                    <a:lnTo>
                      <a:pt x="848" y="866"/>
                    </a:lnTo>
                    <a:lnTo>
                      <a:pt x="838" y="899"/>
                    </a:lnTo>
                    <a:lnTo>
                      <a:pt x="832" y="931"/>
                    </a:lnTo>
                    <a:lnTo>
                      <a:pt x="825" y="965"/>
                    </a:lnTo>
                    <a:lnTo>
                      <a:pt x="819" y="1000"/>
                    </a:lnTo>
                    <a:lnTo>
                      <a:pt x="812" y="1032"/>
                    </a:lnTo>
                    <a:lnTo>
                      <a:pt x="802" y="1067"/>
                    </a:lnTo>
                    <a:lnTo>
                      <a:pt x="793" y="1099"/>
                    </a:lnTo>
                    <a:lnTo>
                      <a:pt x="778" y="1130"/>
                    </a:lnTo>
                    <a:lnTo>
                      <a:pt x="770" y="1147"/>
                    </a:lnTo>
                    <a:lnTo>
                      <a:pt x="760" y="1161"/>
                    </a:lnTo>
                    <a:lnTo>
                      <a:pt x="749" y="1174"/>
                    </a:lnTo>
                    <a:lnTo>
                      <a:pt x="735" y="1186"/>
                    </a:lnTo>
                    <a:lnTo>
                      <a:pt x="722" y="1197"/>
                    </a:lnTo>
                    <a:lnTo>
                      <a:pt x="709" y="1209"/>
                    </a:lnTo>
                    <a:lnTo>
                      <a:pt x="696" y="1220"/>
                    </a:lnTo>
                    <a:lnTo>
                      <a:pt x="682" y="1230"/>
                    </a:lnTo>
                    <a:lnTo>
                      <a:pt x="677" y="1223"/>
                    </a:lnTo>
                    <a:lnTo>
                      <a:pt x="672" y="1217"/>
                    </a:lnTo>
                    <a:lnTo>
                      <a:pt x="667" y="1212"/>
                    </a:lnTo>
                    <a:lnTo>
                      <a:pt x="660" y="1205"/>
                    </a:lnTo>
                    <a:lnTo>
                      <a:pt x="628" y="1168"/>
                    </a:lnTo>
                    <a:lnTo>
                      <a:pt x="605" y="1130"/>
                    </a:lnTo>
                    <a:lnTo>
                      <a:pt x="590" y="1091"/>
                    </a:lnTo>
                    <a:lnTo>
                      <a:pt x="585" y="1050"/>
                    </a:lnTo>
                    <a:lnTo>
                      <a:pt x="587" y="1009"/>
                    </a:lnTo>
                    <a:lnTo>
                      <a:pt x="593" y="967"/>
                    </a:lnTo>
                    <a:lnTo>
                      <a:pt x="606" y="923"/>
                    </a:lnTo>
                    <a:lnTo>
                      <a:pt x="624" y="877"/>
                    </a:lnTo>
                    <a:lnTo>
                      <a:pt x="641" y="843"/>
                    </a:lnTo>
                    <a:lnTo>
                      <a:pt x="660" y="807"/>
                    </a:lnTo>
                    <a:lnTo>
                      <a:pt x="682" y="770"/>
                    </a:lnTo>
                    <a:lnTo>
                      <a:pt x="703" y="732"/>
                    </a:lnTo>
                    <a:lnTo>
                      <a:pt x="721" y="693"/>
                    </a:lnTo>
                    <a:lnTo>
                      <a:pt x="735" y="654"/>
                    </a:lnTo>
                    <a:lnTo>
                      <a:pt x="744" y="615"/>
                    </a:lnTo>
                    <a:lnTo>
                      <a:pt x="744" y="576"/>
                    </a:lnTo>
                    <a:lnTo>
                      <a:pt x="734" y="538"/>
                    </a:lnTo>
                    <a:lnTo>
                      <a:pt x="717" y="504"/>
                    </a:lnTo>
                    <a:lnTo>
                      <a:pt x="693" y="470"/>
                    </a:lnTo>
                    <a:lnTo>
                      <a:pt x="667" y="439"/>
                    </a:lnTo>
                    <a:lnTo>
                      <a:pt x="636" y="409"/>
                    </a:lnTo>
                    <a:lnTo>
                      <a:pt x="606" y="380"/>
                    </a:lnTo>
                    <a:lnTo>
                      <a:pt x="579" y="350"/>
                    </a:lnTo>
                    <a:lnTo>
                      <a:pt x="554" y="323"/>
                    </a:lnTo>
                    <a:lnTo>
                      <a:pt x="535" y="290"/>
                    </a:lnTo>
                    <a:lnTo>
                      <a:pt x="523" y="253"/>
                    </a:lnTo>
                    <a:lnTo>
                      <a:pt x="518" y="213"/>
                    </a:lnTo>
                    <a:lnTo>
                      <a:pt x="518" y="174"/>
                    </a:lnTo>
                    <a:lnTo>
                      <a:pt x="523" y="145"/>
                    </a:lnTo>
                    <a:lnTo>
                      <a:pt x="531" y="120"/>
                    </a:lnTo>
                    <a:lnTo>
                      <a:pt x="543" y="98"/>
                    </a:lnTo>
                    <a:lnTo>
                      <a:pt x="556" y="78"/>
                    </a:lnTo>
                    <a:lnTo>
                      <a:pt x="570" y="58"/>
                    </a:lnTo>
                    <a:lnTo>
                      <a:pt x="588" y="39"/>
                    </a:lnTo>
                    <a:lnTo>
                      <a:pt x="606" y="21"/>
                    </a:lnTo>
                    <a:lnTo>
                      <a:pt x="626" y="0"/>
                    </a:lnTo>
                    <a:lnTo>
                      <a:pt x="592" y="10"/>
                    </a:lnTo>
                    <a:lnTo>
                      <a:pt x="556" y="21"/>
                    </a:lnTo>
                    <a:lnTo>
                      <a:pt x="521" y="36"/>
                    </a:lnTo>
                    <a:lnTo>
                      <a:pt x="490" y="54"/>
                    </a:lnTo>
                    <a:lnTo>
                      <a:pt x="464" y="76"/>
                    </a:lnTo>
                    <a:lnTo>
                      <a:pt x="443" y="103"/>
                    </a:lnTo>
                    <a:lnTo>
                      <a:pt x="430" y="135"/>
                    </a:lnTo>
                    <a:lnTo>
                      <a:pt x="425" y="174"/>
                    </a:lnTo>
                    <a:lnTo>
                      <a:pt x="428" y="227"/>
                    </a:lnTo>
                    <a:lnTo>
                      <a:pt x="438" y="280"/>
                    </a:lnTo>
                    <a:lnTo>
                      <a:pt x="450" y="333"/>
                    </a:lnTo>
                    <a:lnTo>
                      <a:pt x="464" y="385"/>
                    </a:lnTo>
                    <a:lnTo>
                      <a:pt x="476" y="437"/>
                    </a:lnTo>
                    <a:lnTo>
                      <a:pt x="486" y="489"/>
                    </a:lnTo>
                    <a:lnTo>
                      <a:pt x="490" y="543"/>
                    </a:lnTo>
                    <a:lnTo>
                      <a:pt x="489" y="597"/>
                    </a:lnTo>
                    <a:lnTo>
                      <a:pt x="479" y="646"/>
                    </a:lnTo>
                    <a:lnTo>
                      <a:pt x="461" y="691"/>
                    </a:lnTo>
                    <a:lnTo>
                      <a:pt x="438" y="735"/>
                    </a:lnTo>
                    <a:lnTo>
                      <a:pt x="412" y="776"/>
                    </a:lnTo>
                    <a:lnTo>
                      <a:pt x="383" y="817"/>
                    </a:lnTo>
                    <a:lnTo>
                      <a:pt x="352" y="856"/>
                    </a:lnTo>
                    <a:lnTo>
                      <a:pt x="321" y="895"/>
                    </a:lnTo>
                    <a:lnTo>
                      <a:pt x="291" y="934"/>
                    </a:lnTo>
                    <a:lnTo>
                      <a:pt x="291" y="905"/>
                    </a:lnTo>
                    <a:lnTo>
                      <a:pt x="294" y="876"/>
                    </a:lnTo>
                    <a:lnTo>
                      <a:pt x="301" y="845"/>
                    </a:lnTo>
                    <a:lnTo>
                      <a:pt x="309" y="815"/>
                    </a:lnTo>
                    <a:lnTo>
                      <a:pt x="319" y="786"/>
                    </a:lnTo>
                    <a:lnTo>
                      <a:pt x="330" y="757"/>
                    </a:lnTo>
                    <a:lnTo>
                      <a:pt x="340" y="729"/>
                    </a:lnTo>
                    <a:lnTo>
                      <a:pt x="350" y="701"/>
                    </a:lnTo>
                    <a:lnTo>
                      <a:pt x="366" y="651"/>
                    </a:lnTo>
                    <a:lnTo>
                      <a:pt x="378" y="600"/>
                    </a:lnTo>
                    <a:lnTo>
                      <a:pt x="386" y="549"/>
                    </a:lnTo>
                    <a:lnTo>
                      <a:pt x="386" y="497"/>
                    </a:lnTo>
                    <a:lnTo>
                      <a:pt x="384" y="470"/>
                    </a:lnTo>
                    <a:lnTo>
                      <a:pt x="379" y="440"/>
                    </a:lnTo>
                    <a:lnTo>
                      <a:pt x="370" y="412"/>
                    </a:lnTo>
                    <a:lnTo>
                      <a:pt x="356" y="388"/>
                    </a:lnTo>
                    <a:lnTo>
                      <a:pt x="345" y="375"/>
                    </a:lnTo>
                    <a:lnTo>
                      <a:pt x="332" y="365"/>
                    </a:lnTo>
                    <a:lnTo>
                      <a:pt x="317" y="357"/>
                    </a:lnTo>
                    <a:lnTo>
                      <a:pt x="303" y="349"/>
                    </a:lnTo>
                    <a:lnTo>
                      <a:pt x="288" y="342"/>
                    </a:lnTo>
                    <a:lnTo>
                      <a:pt x="273" y="334"/>
                    </a:lnTo>
                    <a:lnTo>
                      <a:pt x="258" y="326"/>
                    </a:lnTo>
                    <a:lnTo>
                      <a:pt x="244" y="316"/>
                    </a:lnTo>
                    <a:lnTo>
                      <a:pt x="260" y="368"/>
                    </a:lnTo>
                    <a:lnTo>
                      <a:pt x="273" y="417"/>
                    </a:lnTo>
                    <a:lnTo>
                      <a:pt x="280" y="465"/>
                    </a:lnTo>
                    <a:lnTo>
                      <a:pt x="281" y="512"/>
                    </a:lnTo>
                    <a:lnTo>
                      <a:pt x="276" y="558"/>
                    </a:lnTo>
                    <a:lnTo>
                      <a:pt x="263" y="603"/>
                    </a:lnTo>
                    <a:lnTo>
                      <a:pt x="242" y="649"/>
                    </a:lnTo>
                    <a:lnTo>
                      <a:pt x="211" y="695"/>
                    </a:lnTo>
                    <a:lnTo>
                      <a:pt x="188" y="722"/>
                    </a:lnTo>
                    <a:lnTo>
                      <a:pt x="167" y="752"/>
                    </a:lnTo>
                    <a:lnTo>
                      <a:pt x="144" y="778"/>
                    </a:lnTo>
                    <a:lnTo>
                      <a:pt x="121" y="806"/>
                    </a:lnTo>
                    <a:lnTo>
                      <a:pt x="100" y="833"/>
                    </a:lnTo>
                    <a:lnTo>
                      <a:pt x="79" y="861"/>
                    </a:lnTo>
                    <a:lnTo>
                      <a:pt x="59" y="889"/>
                    </a:lnTo>
                    <a:lnTo>
                      <a:pt x="43" y="917"/>
                    </a:lnTo>
                    <a:lnTo>
                      <a:pt x="28" y="946"/>
                    </a:lnTo>
                    <a:lnTo>
                      <a:pt x="15" y="975"/>
                    </a:lnTo>
                    <a:lnTo>
                      <a:pt x="7" y="1006"/>
                    </a:lnTo>
                    <a:lnTo>
                      <a:pt x="0" y="1039"/>
                    </a:lnTo>
                    <a:lnTo>
                      <a:pt x="0" y="1071"/>
                    </a:lnTo>
                    <a:lnTo>
                      <a:pt x="2" y="1106"/>
                    </a:lnTo>
                    <a:lnTo>
                      <a:pt x="10" y="1143"/>
                    </a:lnTo>
                    <a:lnTo>
                      <a:pt x="23" y="1181"/>
                    </a:lnTo>
                    <a:lnTo>
                      <a:pt x="38" y="1215"/>
                    </a:lnTo>
                    <a:lnTo>
                      <a:pt x="56" y="1248"/>
                    </a:lnTo>
                    <a:lnTo>
                      <a:pt x="77" y="1277"/>
                    </a:lnTo>
                    <a:lnTo>
                      <a:pt x="102" y="1305"/>
                    </a:lnTo>
                    <a:lnTo>
                      <a:pt x="128" y="1329"/>
                    </a:lnTo>
                    <a:lnTo>
                      <a:pt x="156" y="1349"/>
                    </a:lnTo>
                    <a:lnTo>
                      <a:pt x="188" y="1367"/>
                    </a:lnTo>
                    <a:lnTo>
                      <a:pt x="223" y="1380"/>
                    </a:lnTo>
                    <a:lnTo>
                      <a:pt x="240" y="1385"/>
                    </a:lnTo>
                    <a:lnTo>
                      <a:pt x="258" y="1391"/>
                    </a:lnTo>
                    <a:lnTo>
                      <a:pt x="276" y="1396"/>
                    </a:lnTo>
                    <a:lnTo>
                      <a:pt x="293" y="1401"/>
                    </a:lnTo>
                    <a:lnTo>
                      <a:pt x="311" y="1406"/>
                    </a:lnTo>
                    <a:lnTo>
                      <a:pt x="327" y="1412"/>
                    </a:lnTo>
                    <a:lnTo>
                      <a:pt x="343" y="1417"/>
                    </a:lnTo>
                    <a:lnTo>
                      <a:pt x="360" y="1422"/>
                    </a:lnTo>
                    <a:lnTo>
                      <a:pt x="374" y="1429"/>
                    </a:lnTo>
                    <a:lnTo>
                      <a:pt x="391" y="1435"/>
                    </a:lnTo>
                    <a:lnTo>
                      <a:pt x="405" y="1443"/>
                    </a:lnTo>
                    <a:lnTo>
                      <a:pt x="422" y="1452"/>
                    </a:lnTo>
                    <a:lnTo>
                      <a:pt x="438" y="1460"/>
                    </a:lnTo>
                    <a:lnTo>
                      <a:pt x="453" y="1469"/>
                    </a:lnTo>
                    <a:lnTo>
                      <a:pt x="469" y="1479"/>
                    </a:lnTo>
                    <a:lnTo>
                      <a:pt x="486" y="1491"/>
                    </a:lnTo>
                    <a:lnTo>
                      <a:pt x="494" y="1499"/>
                    </a:lnTo>
                    <a:lnTo>
                      <a:pt x="492" y="1483"/>
                    </a:lnTo>
                    <a:lnTo>
                      <a:pt x="490" y="1468"/>
                    </a:lnTo>
                    <a:lnTo>
                      <a:pt x="489" y="1453"/>
                    </a:lnTo>
                    <a:lnTo>
                      <a:pt x="489" y="1437"/>
                    </a:lnTo>
                    <a:lnTo>
                      <a:pt x="500" y="1448"/>
                    </a:lnTo>
                    <a:lnTo>
                      <a:pt x="510" y="1460"/>
                    </a:lnTo>
                    <a:lnTo>
                      <a:pt x="520" y="1471"/>
                    </a:lnTo>
                    <a:lnTo>
                      <a:pt x="528" y="1483"/>
                    </a:lnTo>
                    <a:lnTo>
                      <a:pt x="536" y="1494"/>
                    </a:lnTo>
                    <a:lnTo>
                      <a:pt x="543" y="1507"/>
                    </a:lnTo>
                    <a:lnTo>
                      <a:pt x="548" y="1518"/>
                    </a:lnTo>
                    <a:lnTo>
                      <a:pt x="552" y="1531"/>
                    </a:lnTo>
                    <a:lnTo>
                      <a:pt x="557" y="1523"/>
                    </a:lnTo>
                    <a:lnTo>
                      <a:pt x="564" y="1517"/>
                    </a:lnTo>
                    <a:lnTo>
                      <a:pt x="572" y="1512"/>
                    </a:lnTo>
                    <a:lnTo>
                      <a:pt x="579" y="1507"/>
                    </a:lnTo>
                    <a:lnTo>
                      <a:pt x="595" y="1518"/>
                    </a:lnTo>
                    <a:lnTo>
                      <a:pt x="613" y="1520"/>
                    </a:lnTo>
                    <a:lnTo>
                      <a:pt x="633" y="1515"/>
                    </a:lnTo>
                    <a:lnTo>
                      <a:pt x="652" y="1505"/>
                    </a:lnTo>
                    <a:lnTo>
                      <a:pt x="672" y="1494"/>
                    </a:lnTo>
                    <a:lnTo>
                      <a:pt x="691" y="1481"/>
                    </a:lnTo>
                    <a:lnTo>
                      <a:pt x="709" y="1469"/>
                    </a:lnTo>
                    <a:lnTo>
                      <a:pt x="727" y="1461"/>
                    </a:lnTo>
                    <a:lnTo>
                      <a:pt x="752" y="1455"/>
                    </a:lnTo>
                    <a:lnTo>
                      <a:pt x="776" y="1450"/>
                    </a:lnTo>
                    <a:lnTo>
                      <a:pt x="801" y="1445"/>
                    </a:lnTo>
                    <a:lnTo>
                      <a:pt x="825" y="1442"/>
                    </a:lnTo>
                    <a:lnTo>
                      <a:pt x="851" y="1439"/>
                    </a:lnTo>
                    <a:lnTo>
                      <a:pt x="876" y="1435"/>
                    </a:lnTo>
                    <a:lnTo>
                      <a:pt x="900" y="1432"/>
                    </a:lnTo>
                    <a:lnTo>
                      <a:pt x="927" y="1429"/>
                    </a:lnTo>
                    <a:lnTo>
                      <a:pt x="949" y="1424"/>
                    </a:lnTo>
                    <a:lnTo>
                      <a:pt x="974" y="1417"/>
                    </a:lnTo>
                    <a:lnTo>
                      <a:pt x="997" y="1411"/>
                    </a:lnTo>
                    <a:lnTo>
                      <a:pt x="1020" y="1401"/>
                    </a:lnTo>
                    <a:lnTo>
                      <a:pt x="1041" y="1391"/>
                    </a:lnTo>
                    <a:lnTo>
                      <a:pt x="1062" y="1377"/>
                    </a:lnTo>
                    <a:lnTo>
                      <a:pt x="1082" y="1362"/>
                    </a:lnTo>
                    <a:lnTo>
                      <a:pt x="1100" y="1342"/>
                    </a:lnTo>
                    <a:lnTo>
                      <a:pt x="1142" y="1277"/>
                    </a:lnTo>
                    <a:lnTo>
                      <a:pt x="1162" y="1210"/>
                    </a:lnTo>
                    <a:lnTo>
                      <a:pt x="1163" y="1143"/>
                    </a:lnTo>
                    <a:lnTo>
                      <a:pt x="1152" y="1078"/>
                    </a:lnTo>
                    <a:lnTo>
                      <a:pt x="1132" y="1009"/>
                    </a:lnTo>
                    <a:lnTo>
                      <a:pt x="1110" y="943"/>
                    </a:lnTo>
                    <a:lnTo>
                      <a:pt x="1090" y="874"/>
                    </a:lnTo>
                    <a:lnTo>
                      <a:pt x="1077" y="804"/>
                    </a:lnTo>
                    <a:close/>
                  </a:path>
                </a:pathLst>
              </a:custGeom>
              <a:solidFill>
                <a:schemeClr val="hlink"/>
              </a:solidFill>
              <a:ln w="9525">
                <a:solidFill>
                  <a:schemeClr val="bg1"/>
                </a:solidFill>
                <a:round/>
                <a:headEnd/>
                <a:tailEnd/>
              </a:ln>
            </p:spPr>
            <p:txBody>
              <a:bodyPr/>
              <a:lstStyle/>
              <a:p>
                <a:endParaRPr lang="en-US"/>
              </a:p>
            </p:txBody>
          </p:sp>
          <p:sp>
            <p:nvSpPr>
              <p:cNvPr id="496" name="Freeform 16"/>
              <p:cNvSpPr>
                <a:spLocks/>
              </p:cNvSpPr>
              <p:nvPr/>
            </p:nvSpPr>
            <p:spPr bwMode="auto">
              <a:xfrm>
                <a:off x="3332" y="2706"/>
                <a:ext cx="43" cy="49"/>
              </a:xfrm>
              <a:custGeom>
                <a:avLst/>
                <a:gdLst>
                  <a:gd name="T0" fmla="*/ 1 w 154"/>
                  <a:gd name="T1" fmla="*/ 1 h 173"/>
                  <a:gd name="T2" fmla="*/ 1 w 154"/>
                  <a:gd name="T3" fmla="*/ 1 h 173"/>
                  <a:gd name="T4" fmla="*/ 1 w 154"/>
                  <a:gd name="T5" fmla="*/ 1 h 173"/>
                  <a:gd name="T6" fmla="*/ 1 w 154"/>
                  <a:gd name="T7" fmla="*/ 1 h 173"/>
                  <a:gd name="T8" fmla="*/ 1 w 154"/>
                  <a:gd name="T9" fmla="*/ 1 h 173"/>
                  <a:gd name="T10" fmla="*/ 1 w 154"/>
                  <a:gd name="T11" fmla="*/ 1 h 173"/>
                  <a:gd name="T12" fmla="*/ 1 w 154"/>
                  <a:gd name="T13" fmla="*/ 1 h 173"/>
                  <a:gd name="T14" fmla="*/ 1 w 154"/>
                  <a:gd name="T15" fmla="*/ 1 h 173"/>
                  <a:gd name="T16" fmla="*/ 1 w 154"/>
                  <a:gd name="T17" fmla="*/ 0 h 173"/>
                  <a:gd name="T18" fmla="*/ 1 w 154"/>
                  <a:gd name="T19" fmla="*/ 0 h 173"/>
                  <a:gd name="T20" fmla="*/ 0 w 154"/>
                  <a:gd name="T21" fmla="*/ 0 h 173"/>
                  <a:gd name="T22" fmla="*/ 0 w 154"/>
                  <a:gd name="T23" fmla="*/ 0 h 173"/>
                  <a:gd name="T24" fmla="*/ 0 w 154"/>
                  <a:gd name="T25" fmla="*/ 0 h 173"/>
                  <a:gd name="T26" fmla="*/ 0 w 154"/>
                  <a:gd name="T27" fmla="*/ 0 h 173"/>
                  <a:gd name="T28" fmla="*/ 0 w 154"/>
                  <a:gd name="T29" fmla="*/ 0 h 173"/>
                  <a:gd name="T30" fmla="*/ 0 w 154"/>
                  <a:gd name="T31" fmla="*/ 0 h 173"/>
                  <a:gd name="T32" fmla="*/ 0 w 154"/>
                  <a:gd name="T33" fmla="*/ 0 h 173"/>
                  <a:gd name="T34" fmla="*/ 0 w 154"/>
                  <a:gd name="T35" fmla="*/ 0 h 173"/>
                  <a:gd name="T36" fmla="*/ 0 w 154"/>
                  <a:gd name="T37" fmla="*/ 0 h 173"/>
                  <a:gd name="T38" fmla="*/ 0 w 154"/>
                  <a:gd name="T39" fmla="*/ 1 h 173"/>
                  <a:gd name="T40" fmla="*/ 0 w 154"/>
                  <a:gd name="T41" fmla="*/ 1 h 173"/>
                  <a:gd name="T42" fmla="*/ 0 w 154"/>
                  <a:gd name="T43" fmla="*/ 1 h 173"/>
                  <a:gd name="T44" fmla="*/ 1 w 154"/>
                  <a:gd name="T45" fmla="*/ 1 h 173"/>
                  <a:gd name="T46" fmla="*/ 1 w 154"/>
                  <a:gd name="T47" fmla="*/ 1 h 173"/>
                  <a:gd name="T48" fmla="*/ 1 w 154"/>
                  <a:gd name="T49" fmla="*/ 1 h 173"/>
                  <a:gd name="T50" fmla="*/ 1 w 154"/>
                  <a:gd name="T51" fmla="*/ 1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4"/>
                  <a:gd name="T79" fmla="*/ 0 h 173"/>
                  <a:gd name="T80" fmla="*/ 154 w 154"/>
                  <a:gd name="T81" fmla="*/ 173 h 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4" h="173">
                    <a:moveTo>
                      <a:pt x="154" y="131"/>
                    </a:moveTo>
                    <a:lnTo>
                      <a:pt x="149" y="116"/>
                    </a:lnTo>
                    <a:lnTo>
                      <a:pt x="144" y="105"/>
                    </a:lnTo>
                    <a:lnTo>
                      <a:pt x="138" y="95"/>
                    </a:lnTo>
                    <a:lnTo>
                      <a:pt x="128" y="87"/>
                    </a:lnTo>
                    <a:lnTo>
                      <a:pt x="118" y="80"/>
                    </a:lnTo>
                    <a:lnTo>
                      <a:pt x="108" y="74"/>
                    </a:lnTo>
                    <a:lnTo>
                      <a:pt x="95" y="69"/>
                    </a:lnTo>
                    <a:lnTo>
                      <a:pt x="82" y="62"/>
                    </a:lnTo>
                    <a:lnTo>
                      <a:pt x="71" y="57"/>
                    </a:lnTo>
                    <a:lnTo>
                      <a:pt x="59" y="53"/>
                    </a:lnTo>
                    <a:lnTo>
                      <a:pt x="48" y="48"/>
                    </a:lnTo>
                    <a:lnTo>
                      <a:pt x="38" y="41"/>
                    </a:lnTo>
                    <a:lnTo>
                      <a:pt x="30" y="35"/>
                    </a:lnTo>
                    <a:lnTo>
                      <a:pt x="22" y="26"/>
                    </a:lnTo>
                    <a:lnTo>
                      <a:pt x="17" y="15"/>
                    </a:lnTo>
                    <a:lnTo>
                      <a:pt x="12" y="0"/>
                    </a:lnTo>
                    <a:lnTo>
                      <a:pt x="0" y="36"/>
                    </a:lnTo>
                    <a:lnTo>
                      <a:pt x="4" y="66"/>
                    </a:lnTo>
                    <a:lnTo>
                      <a:pt x="18" y="88"/>
                    </a:lnTo>
                    <a:lnTo>
                      <a:pt x="41" y="106"/>
                    </a:lnTo>
                    <a:lnTo>
                      <a:pt x="69" y="123"/>
                    </a:lnTo>
                    <a:lnTo>
                      <a:pt x="98" y="139"/>
                    </a:lnTo>
                    <a:lnTo>
                      <a:pt x="128" y="155"/>
                    </a:lnTo>
                    <a:lnTo>
                      <a:pt x="151" y="173"/>
                    </a:lnTo>
                    <a:lnTo>
                      <a:pt x="154" y="131"/>
                    </a:lnTo>
                    <a:close/>
                  </a:path>
                </a:pathLst>
              </a:custGeom>
              <a:solidFill>
                <a:schemeClr val="hlink"/>
              </a:solidFill>
              <a:ln w="9525">
                <a:solidFill>
                  <a:schemeClr val="bg1"/>
                </a:solidFill>
                <a:round/>
                <a:headEnd/>
                <a:tailEnd/>
              </a:ln>
            </p:spPr>
            <p:txBody>
              <a:bodyPr/>
              <a:lstStyle/>
              <a:p>
                <a:endParaRPr lang="en-US"/>
              </a:p>
            </p:txBody>
          </p:sp>
        </p:grpSp>
      </p:grpSp>
      <p:grpSp>
        <p:nvGrpSpPr>
          <p:cNvPr id="499" name="Group 17"/>
          <p:cNvGrpSpPr>
            <a:grpSpLocks/>
          </p:cNvGrpSpPr>
          <p:nvPr/>
        </p:nvGrpSpPr>
        <p:grpSpPr bwMode="auto">
          <a:xfrm>
            <a:off x="1308100" y="5641975"/>
            <a:ext cx="1201738" cy="822325"/>
            <a:chOff x="1808" y="2634"/>
            <a:chExt cx="1186" cy="813"/>
          </a:xfrm>
        </p:grpSpPr>
        <p:grpSp>
          <p:nvGrpSpPr>
            <p:cNvPr id="500" name="Group 18"/>
            <p:cNvGrpSpPr>
              <a:grpSpLocks/>
            </p:cNvGrpSpPr>
            <p:nvPr/>
          </p:nvGrpSpPr>
          <p:grpSpPr bwMode="auto">
            <a:xfrm>
              <a:off x="1808" y="2634"/>
              <a:ext cx="1186" cy="813"/>
              <a:chOff x="1732" y="3507"/>
              <a:chExt cx="1186" cy="813"/>
            </a:xfrm>
          </p:grpSpPr>
          <p:sp>
            <p:nvSpPr>
              <p:cNvPr id="507" name="AutoShape 19"/>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508" name="AutoShape 20"/>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501" name="Group 21"/>
            <p:cNvGrpSpPr>
              <a:grpSpLocks/>
            </p:cNvGrpSpPr>
            <p:nvPr/>
          </p:nvGrpSpPr>
          <p:grpSpPr bwMode="auto">
            <a:xfrm>
              <a:off x="2083" y="2655"/>
              <a:ext cx="617" cy="784"/>
              <a:chOff x="2900" y="2726"/>
              <a:chExt cx="505" cy="642"/>
            </a:xfrm>
          </p:grpSpPr>
          <p:sp>
            <p:nvSpPr>
              <p:cNvPr id="502" name="Oval 22"/>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503" name="Freeform 23"/>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504" name="Freeform 24"/>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505" name="Freeform 25"/>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506" name="Line 26"/>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509" name="Group 27"/>
          <p:cNvGrpSpPr>
            <a:grpSpLocks/>
          </p:cNvGrpSpPr>
          <p:nvPr/>
        </p:nvGrpSpPr>
        <p:grpSpPr bwMode="auto">
          <a:xfrm>
            <a:off x="1298575" y="3876675"/>
            <a:ext cx="1216025" cy="833438"/>
            <a:chOff x="463" y="1743"/>
            <a:chExt cx="1186" cy="813"/>
          </a:xfrm>
        </p:grpSpPr>
        <p:sp>
          <p:nvSpPr>
            <p:cNvPr id="510" name="Freeform 28"/>
            <p:cNvSpPr>
              <a:spLocks/>
            </p:cNvSpPr>
            <p:nvPr/>
          </p:nvSpPr>
          <p:spPr bwMode="auto">
            <a:xfrm>
              <a:off x="1338" y="2248"/>
              <a:ext cx="137" cy="216"/>
            </a:xfrm>
            <a:custGeom>
              <a:avLst/>
              <a:gdLst>
                <a:gd name="T0" fmla="*/ 1 w 530"/>
                <a:gd name="T1" fmla="*/ 4 h 849"/>
                <a:gd name="T2" fmla="*/ 1 w 530"/>
                <a:gd name="T3" fmla="*/ 4 h 849"/>
                <a:gd name="T4" fmla="*/ 1 w 530"/>
                <a:gd name="T5" fmla="*/ 3 h 849"/>
                <a:gd name="T6" fmla="*/ 0 w 530"/>
                <a:gd name="T7" fmla="*/ 3 h 849"/>
                <a:gd name="T8" fmla="*/ 0 w 530"/>
                <a:gd name="T9" fmla="*/ 3 h 849"/>
                <a:gd name="T10" fmla="*/ 0 w 530"/>
                <a:gd name="T11" fmla="*/ 2 h 849"/>
                <a:gd name="T12" fmla="*/ 0 w 530"/>
                <a:gd name="T13" fmla="*/ 2 h 849"/>
                <a:gd name="T14" fmla="*/ 0 w 530"/>
                <a:gd name="T15" fmla="*/ 1 h 849"/>
                <a:gd name="T16" fmla="*/ 0 w 530"/>
                <a:gd name="T17" fmla="*/ 1 h 849"/>
                <a:gd name="T18" fmla="*/ 1 w 530"/>
                <a:gd name="T19" fmla="*/ 1 h 849"/>
                <a:gd name="T20" fmla="*/ 1 w 530"/>
                <a:gd name="T21" fmla="*/ 0 h 849"/>
                <a:gd name="T22" fmla="*/ 1 w 530"/>
                <a:gd name="T23" fmla="*/ 0 h 849"/>
                <a:gd name="T24" fmla="*/ 2 w 530"/>
                <a:gd name="T25" fmla="*/ 0 h 849"/>
                <a:gd name="T26" fmla="*/ 2 w 530"/>
                <a:gd name="T27" fmla="*/ 0 h 849"/>
                <a:gd name="T28" fmla="*/ 2 w 530"/>
                <a:gd name="T29" fmla="*/ 1 h 849"/>
                <a:gd name="T30" fmla="*/ 2 w 530"/>
                <a:gd name="T31" fmla="*/ 1 h 849"/>
                <a:gd name="T32" fmla="*/ 2 w 530"/>
                <a:gd name="T33" fmla="*/ 2 h 849"/>
                <a:gd name="T34" fmla="*/ 2 w 530"/>
                <a:gd name="T35" fmla="*/ 2 h 849"/>
                <a:gd name="T36" fmla="*/ 2 w 530"/>
                <a:gd name="T37" fmla="*/ 3 h 849"/>
                <a:gd name="T38" fmla="*/ 2 w 530"/>
                <a:gd name="T39" fmla="*/ 3 h 849"/>
                <a:gd name="T40" fmla="*/ 2 w 530"/>
                <a:gd name="T41" fmla="*/ 3 h 849"/>
                <a:gd name="T42" fmla="*/ 1 w 530"/>
                <a:gd name="T43" fmla="*/ 4 h 849"/>
                <a:gd name="T44" fmla="*/ 1 w 530"/>
                <a:gd name="T45" fmla="*/ 4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1" name="Freeform 29"/>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 name="AutoShape 30"/>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513" name="AutoShape 31"/>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514" name="Freeform 32"/>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515" name="Freeform 33"/>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516" name="Freeform 34"/>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517" name="Freeform 35"/>
            <p:cNvSpPr>
              <a:spLocks/>
            </p:cNvSpPr>
            <p:nvPr/>
          </p:nvSpPr>
          <p:spPr bwMode="auto">
            <a:xfrm>
              <a:off x="1142" y="1990"/>
              <a:ext cx="71" cy="99"/>
            </a:xfrm>
            <a:custGeom>
              <a:avLst/>
              <a:gdLst>
                <a:gd name="T0" fmla="*/ 0 w 276"/>
                <a:gd name="T1" fmla="*/ 1 h 388"/>
                <a:gd name="T2" fmla="*/ 0 w 276"/>
                <a:gd name="T3" fmla="*/ 1 h 388"/>
                <a:gd name="T4" fmla="*/ 0 w 276"/>
                <a:gd name="T5" fmla="*/ 1 h 388"/>
                <a:gd name="T6" fmla="*/ 0 w 276"/>
                <a:gd name="T7" fmla="*/ 1 h 388"/>
                <a:gd name="T8" fmla="*/ 0 w 276"/>
                <a:gd name="T9" fmla="*/ 1 h 388"/>
                <a:gd name="T10" fmla="*/ 0 w 276"/>
                <a:gd name="T11" fmla="*/ 1 h 388"/>
                <a:gd name="T12" fmla="*/ 0 w 276"/>
                <a:gd name="T13" fmla="*/ 0 h 388"/>
                <a:gd name="T14" fmla="*/ 0 w 276"/>
                <a:gd name="T15" fmla="*/ 0 h 388"/>
                <a:gd name="T16" fmla="*/ 1 w 276"/>
                <a:gd name="T17" fmla="*/ 0 h 388"/>
                <a:gd name="T18" fmla="*/ 1 w 276"/>
                <a:gd name="T19" fmla="*/ 0 h 388"/>
                <a:gd name="T20" fmla="*/ 1 w 276"/>
                <a:gd name="T21" fmla="*/ 0 h 388"/>
                <a:gd name="T22" fmla="*/ 1 w 276"/>
                <a:gd name="T23" fmla="*/ 0 h 388"/>
                <a:gd name="T24" fmla="*/ 1 w 276"/>
                <a:gd name="T25" fmla="*/ 0 h 388"/>
                <a:gd name="T26" fmla="*/ 1 w 276"/>
                <a:gd name="T27" fmla="*/ 0 h 388"/>
                <a:gd name="T28" fmla="*/ 1 w 276"/>
                <a:gd name="T29" fmla="*/ 0 h 388"/>
                <a:gd name="T30" fmla="*/ 1 w 276"/>
                <a:gd name="T31" fmla="*/ 1 h 388"/>
                <a:gd name="T32" fmla="*/ 1 w 276"/>
                <a:gd name="T33" fmla="*/ 1 h 388"/>
                <a:gd name="T34" fmla="*/ 1 w 276"/>
                <a:gd name="T35" fmla="*/ 1 h 388"/>
                <a:gd name="T36" fmla="*/ 1 w 276"/>
                <a:gd name="T37" fmla="*/ 1 h 388"/>
                <a:gd name="T38" fmla="*/ 1 w 276"/>
                <a:gd name="T39" fmla="*/ 1 h 388"/>
                <a:gd name="T40" fmla="*/ 1 w 276"/>
                <a:gd name="T41" fmla="*/ 2 h 388"/>
                <a:gd name="T42" fmla="*/ 1 w 276"/>
                <a:gd name="T43" fmla="*/ 2 h 388"/>
                <a:gd name="T44" fmla="*/ 1 w 276"/>
                <a:gd name="T45" fmla="*/ 2 h 388"/>
                <a:gd name="T46" fmla="*/ 1 w 276"/>
                <a:gd name="T47" fmla="*/ 2 h 388"/>
                <a:gd name="T48" fmla="*/ 0 w 276"/>
                <a:gd name="T49" fmla="*/ 2 h 388"/>
                <a:gd name="T50" fmla="*/ 0 w 276"/>
                <a:gd name="T51" fmla="*/ 2 h 388"/>
                <a:gd name="T52" fmla="*/ 0 w 276"/>
                <a:gd name="T53" fmla="*/ 2 h 388"/>
                <a:gd name="T54" fmla="*/ 0 w 276"/>
                <a:gd name="T55" fmla="*/ 1 h 388"/>
                <a:gd name="T56" fmla="*/ 0 w 276"/>
                <a:gd name="T57" fmla="*/ 2 h 388"/>
                <a:gd name="T58" fmla="*/ 1 w 276"/>
                <a:gd name="T59" fmla="*/ 2 h 388"/>
                <a:gd name="T60" fmla="*/ 1 w 276"/>
                <a:gd name="T61" fmla="*/ 2 h 388"/>
                <a:gd name="T62" fmla="*/ 1 w 276"/>
                <a:gd name="T63" fmla="*/ 1 h 388"/>
                <a:gd name="T64" fmla="*/ 1 w 276"/>
                <a:gd name="T65" fmla="*/ 1 h 388"/>
                <a:gd name="T66" fmla="*/ 1 w 276"/>
                <a:gd name="T67" fmla="*/ 1 h 388"/>
                <a:gd name="T68" fmla="*/ 1 w 276"/>
                <a:gd name="T69" fmla="*/ 1 h 388"/>
                <a:gd name="T70" fmla="*/ 1 w 276"/>
                <a:gd name="T71" fmla="*/ 1 h 388"/>
                <a:gd name="T72" fmla="*/ 1 w 276"/>
                <a:gd name="T73" fmla="*/ 1 h 388"/>
                <a:gd name="T74" fmla="*/ 1 w 276"/>
                <a:gd name="T75" fmla="*/ 1 h 388"/>
                <a:gd name="T76" fmla="*/ 1 w 276"/>
                <a:gd name="T77" fmla="*/ 1 h 388"/>
                <a:gd name="T78" fmla="*/ 1 w 276"/>
                <a:gd name="T79" fmla="*/ 1 h 388"/>
                <a:gd name="T80" fmla="*/ 1 w 276"/>
                <a:gd name="T81" fmla="*/ 0 h 388"/>
                <a:gd name="T82" fmla="*/ 1 w 276"/>
                <a:gd name="T83" fmla="*/ 0 h 388"/>
                <a:gd name="T84" fmla="*/ 1 w 276"/>
                <a:gd name="T85" fmla="*/ 0 h 388"/>
                <a:gd name="T86" fmla="*/ 1 w 276"/>
                <a:gd name="T87" fmla="*/ 0 h 388"/>
                <a:gd name="T88" fmla="*/ 1 w 276"/>
                <a:gd name="T89" fmla="*/ 0 h 388"/>
                <a:gd name="T90" fmla="*/ 1 w 276"/>
                <a:gd name="T91" fmla="*/ 0 h 388"/>
                <a:gd name="T92" fmla="*/ 0 w 276"/>
                <a:gd name="T93" fmla="*/ 1 h 388"/>
                <a:gd name="T94" fmla="*/ 0 w 276"/>
                <a:gd name="T95" fmla="*/ 1 h 388"/>
                <a:gd name="T96" fmla="*/ 0 w 276"/>
                <a:gd name="T97" fmla="*/ 1 h 388"/>
                <a:gd name="T98" fmla="*/ 0 w 276"/>
                <a:gd name="T99" fmla="*/ 1 h 388"/>
                <a:gd name="T100" fmla="*/ 0 w 276"/>
                <a:gd name="T101" fmla="*/ 1 h 388"/>
                <a:gd name="T102" fmla="*/ 0 w 276"/>
                <a:gd name="T103" fmla="*/ 1 h 388"/>
                <a:gd name="T104" fmla="*/ 0 w 276"/>
                <a:gd name="T105" fmla="*/ 1 h 388"/>
                <a:gd name="T106" fmla="*/ 0 w 276"/>
                <a:gd name="T107" fmla="*/ 1 h 388"/>
                <a:gd name="T108" fmla="*/ 0 w 276"/>
                <a:gd name="T109" fmla="*/ 1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8" name="Freeform 36"/>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9" name="Freeform 37"/>
            <p:cNvSpPr>
              <a:spLocks/>
            </p:cNvSpPr>
            <p:nvPr/>
          </p:nvSpPr>
          <p:spPr bwMode="auto">
            <a:xfrm>
              <a:off x="1153" y="2018"/>
              <a:ext cx="51" cy="36"/>
            </a:xfrm>
            <a:custGeom>
              <a:avLst/>
              <a:gdLst>
                <a:gd name="T0" fmla="*/ 1 w 202"/>
                <a:gd name="T1" fmla="*/ 0 h 141"/>
                <a:gd name="T2" fmla="*/ 0 w 202"/>
                <a:gd name="T3" fmla="*/ 0 h 141"/>
                <a:gd name="T4" fmla="*/ 0 w 202"/>
                <a:gd name="T5" fmla="*/ 0 h 141"/>
                <a:gd name="T6" fmla="*/ 0 w 202"/>
                <a:gd name="T7" fmla="*/ 1 h 141"/>
                <a:gd name="T8" fmla="*/ 1 w 202"/>
                <a:gd name="T9" fmla="*/ 1 h 141"/>
                <a:gd name="T10" fmla="*/ 1 w 202"/>
                <a:gd name="T11" fmla="*/ 0 h 141"/>
                <a:gd name="T12" fmla="*/ 1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0" name="Freeform 38"/>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521" name="Freeform 39"/>
            <p:cNvSpPr>
              <a:spLocks/>
            </p:cNvSpPr>
            <p:nvPr/>
          </p:nvSpPr>
          <p:spPr bwMode="auto">
            <a:xfrm rot="1661969">
              <a:off x="1352" y="1764"/>
              <a:ext cx="205" cy="160"/>
            </a:xfrm>
            <a:custGeom>
              <a:avLst/>
              <a:gdLst>
                <a:gd name="T0" fmla="*/ 2 w 530"/>
                <a:gd name="T1" fmla="*/ 9 h 342"/>
                <a:gd name="T2" fmla="*/ 1 w 530"/>
                <a:gd name="T3" fmla="*/ 9 h 342"/>
                <a:gd name="T4" fmla="*/ 1 w 530"/>
                <a:gd name="T5" fmla="*/ 10 h 342"/>
                <a:gd name="T6" fmla="*/ 0 w 530"/>
                <a:gd name="T7" fmla="*/ 11 h 342"/>
                <a:gd name="T8" fmla="*/ 0 w 530"/>
                <a:gd name="T9" fmla="*/ 12 h 342"/>
                <a:gd name="T10" fmla="*/ 0 w 530"/>
                <a:gd name="T11" fmla="*/ 14 h 342"/>
                <a:gd name="T12" fmla="*/ 1 w 530"/>
                <a:gd name="T13" fmla="*/ 15 h 342"/>
                <a:gd name="T14" fmla="*/ 1 w 530"/>
                <a:gd name="T15" fmla="*/ 16 h 342"/>
                <a:gd name="T16" fmla="*/ 2 w 530"/>
                <a:gd name="T17" fmla="*/ 16 h 342"/>
                <a:gd name="T18" fmla="*/ 2 w 530"/>
                <a:gd name="T19" fmla="*/ 16 h 342"/>
                <a:gd name="T20" fmla="*/ 3 w 530"/>
                <a:gd name="T21" fmla="*/ 16 h 342"/>
                <a:gd name="T22" fmla="*/ 3 w 530"/>
                <a:gd name="T23" fmla="*/ 16 h 342"/>
                <a:gd name="T24" fmla="*/ 4 w 530"/>
                <a:gd name="T25" fmla="*/ 15 h 342"/>
                <a:gd name="T26" fmla="*/ 5 w 530"/>
                <a:gd name="T27" fmla="*/ 14 h 342"/>
                <a:gd name="T28" fmla="*/ 5 w 530"/>
                <a:gd name="T29" fmla="*/ 13 h 342"/>
                <a:gd name="T30" fmla="*/ 6 w 530"/>
                <a:gd name="T31" fmla="*/ 12 h 342"/>
                <a:gd name="T32" fmla="*/ 6 w 530"/>
                <a:gd name="T33" fmla="*/ 13 h 342"/>
                <a:gd name="T34" fmla="*/ 7 w 530"/>
                <a:gd name="T35" fmla="*/ 14 h 342"/>
                <a:gd name="T36" fmla="*/ 7 w 530"/>
                <a:gd name="T37" fmla="*/ 14 h 342"/>
                <a:gd name="T38" fmla="*/ 8 w 530"/>
                <a:gd name="T39" fmla="*/ 14 h 342"/>
                <a:gd name="T40" fmla="*/ 9 w 530"/>
                <a:gd name="T41" fmla="*/ 13 h 342"/>
                <a:gd name="T42" fmla="*/ 9 w 530"/>
                <a:gd name="T43" fmla="*/ 11 h 342"/>
                <a:gd name="T44" fmla="*/ 9 w 530"/>
                <a:gd name="T45" fmla="*/ 10 h 342"/>
                <a:gd name="T46" fmla="*/ 9 w 530"/>
                <a:gd name="T47" fmla="*/ 10 h 342"/>
                <a:gd name="T48" fmla="*/ 9 w 530"/>
                <a:gd name="T49" fmla="*/ 10 h 342"/>
                <a:gd name="T50" fmla="*/ 10 w 530"/>
                <a:gd name="T51" fmla="*/ 10 h 342"/>
                <a:gd name="T52" fmla="*/ 10 w 530"/>
                <a:gd name="T53" fmla="*/ 10 h 342"/>
                <a:gd name="T54" fmla="*/ 11 w 530"/>
                <a:gd name="T55" fmla="*/ 10 h 342"/>
                <a:gd name="T56" fmla="*/ 12 w 530"/>
                <a:gd name="T57" fmla="*/ 9 h 342"/>
                <a:gd name="T58" fmla="*/ 12 w 530"/>
                <a:gd name="T59" fmla="*/ 7 h 342"/>
                <a:gd name="T60" fmla="*/ 12 w 530"/>
                <a:gd name="T61" fmla="*/ 6 h 342"/>
                <a:gd name="T62" fmla="*/ 12 w 530"/>
                <a:gd name="T63" fmla="*/ 4 h 342"/>
                <a:gd name="T64" fmla="*/ 12 w 530"/>
                <a:gd name="T65" fmla="*/ 2 h 342"/>
                <a:gd name="T66" fmla="*/ 11 w 530"/>
                <a:gd name="T67" fmla="*/ 1 h 342"/>
                <a:gd name="T68" fmla="*/ 10 w 530"/>
                <a:gd name="T69" fmla="*/ 0 h 342"/>
                <a:gd name="T70" fmla="*/ 10 w 530"/>
                <a:gd name="T71" fmla="*/ 0 h 342"/>
                <a:gd name="T72" fmla="*/ 9 w 530"/>
                <a:gd name="T73" fmla="*/ 1 h 342"/>
                <a:gd name="T74" fmla="*/ 9 w 530"/>
                <a:gd name="T75" fmla="*/ 2 h 342"/>
                <a:gd name="T76" fmla="*/ 8 w 530"/>
                <a:gd name="T77" fmla="*/ 2 h 342"/>
                <a:gd name="T78" fmla="*/ 8 w 530"/>
                <a:gd name="T79" fmla="*/ 1 h 342"/>
                <a:gd name="T80" fmla="*/ 7 w 530"/>
                <a:gd name="T81" fmla="*/ 1 h 342"/>
                <a:gd name="T82" fmla="*/ 7 w 530"/>
                <a:gd name="T83" fmla="*/ 1 h 342"/>
                <a:gd name="T84" fmla="*/ 6 w 530"/>
                <a:gd name="T85" fmla="*/ 1 h 342"/>
                <a:gd name="T86" fmla="*/ 5 w 530"/>
                <a:gd name="T87" fmla="*/ 2 h 342"/>
                <a:gd name="T88" fmla="*/ 5 w 530"/>
                <a:gd name="T89" fmla="*/ 3 h 342"/>
                <a:gd name="T90" fmla="*/ 5 w 530"/>
                <a:gd name="T91" fmla="*/ 4 h 342"/>
                <a:gd name="T92" fmla="*/ 5 w 530"/>
                <a:gd name="T93" fmla="*/ 6 h 342"/>
                <a:gd name="T94" fmla="*/ 4 w 530"/>
                <a:gd name="T95" fmla="*/ 7 h 342"/>
                <a:gd name="T96" fmla="*/ 3 w 530"/>
                <a:gd name="T97" fmla="*/ 7 h 342"/>
                <a:gd name="T98" fmla="*/ 3 w 530"/>
                <a:gd name="T99" fmla="*/ 8 h 342"/>
                <a:gd name="T100" fmla="*/ 2 w 530"/>
                <a:gd name="T101" fmla="*/ 9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522" name="Line 40"/>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23" name="Line 41"/>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24" name="Oval 42"/>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525" name="Freeform 43"/>
            <p:cNvSpPr>
              <a:spLocks/>
            </p:cNvSpPr>
            <p:nvPr/>
          </p:nvSpPr>
          <p:spPr bwMode="auto">
            <a:xfrm>
              <a:off x="611" y="2261"/>
              <a:ext cx="197" cy="198"/>
            </a:xfrm>
            <a:custGeom>
              <a:avLst/>
              <a:gdLst>
                <a:gd name="T0" fmla="*/ 1 w 770"/>
                <a:gd name="T1" fmla="*/ 3 h 778"/>
                <a:gd name="T2" fmla="*/ 1 w 770"/>
                <a:gd name="T3" fmla="*/ 3 h 778"/>
                <a:gd name="T4" fmla="*/ 0 w 770"/>
                <a:gd name="T5" fmla="*/ 3 h 778"/>
                <a:gd name="T6" fmla="*/ 0 w 770"/>
                <a:gd name="T7" fmla="*/ 2 h 778"/>
                <a:gd name="T8" fmla="*/ 0 w 770"/>
                <a:gd name="T9" fmla="*/ 2 h 778"/>
                <a:gd name="T10" fmla="*/ 0 w 770"/>
                <a:gd name="T11" fmla="*/ 2 h 778"/>
                <a:gd name="T12" fmla="*/ 0 w 770"/>
                <a:gd name="T13" fmla="*/ 1 h 778"/>
                <a:gd name="T14" fmla="*/ 0 w 770"/>
                <a:gd name="T15" fmla="*/ 1 h 778"/>
                <a:gd name="T16" fmla="*/ 1 w 770"/>
                <a:gd name="T17" fmla="*/ 1 h 778"/>
                <a:gd name="T18" fmla="*/ 1 w 770"/>
                <a:gd name="T19" fmla="*/ 0 h 778"/>
                <a:gd name="T20" fmla="*/ 1 w 770"/>
                <a:gd name="T21" fmla="*/ 0 h 778"/>
                <a:gd name="T22" fmla="*/ 2 w 770"/>
                <a:gd name="T23" fmla="*/ 0 h 778"/>
                <a:gd name="T24" fmla="*/ 2 w 770"/>
                <a:gd name="T25" fmla="*/ 0 h 778"/>
                <a:gd name="T26" fmla="*/ 2 w 770"/>
                <a:gd name="T27" fmla="*/ 0 h 778"/>
                <a:gd name="T28" fmla="*/ 3 w 770"/>
                <a:gd name="T29" fmla="*/ 1 h 778"/>
                <a:gd name="T30" fmla="*/ 3 w 770"/>
                <a:gd name="T31" fmla="*/ 1 h 778"/>
                <a:gd name="T32" fmla="*/ 3 w 770"/>
                <a:gd name="T33" fmla="*/ 1 h 778"/>
                <a:gd name="T34" fmla="*/ 3 w 770"/>
                <a:gd name="T35" fmla="*/ 2 h 778"/>
                <a:gd name="T36" fmla="*/ 3 w 770"/>
                <a:gd name="T37" fmla="*/ 2 h 778"/>
                <a:gd name="T38" fmla="*/ 3 w 770"/>
                <a:gd name="T39" fmla="*/ 2 h 778"/>
                <a:gd name="T40" fmla="*/ 3 w 770"/>
                <a:gd name="T41" fmla="*/ 3 h 778"/>
                <a:gd name="T42" fmla="*/ 3 w 770"/>
                <a:gd name="T43" fmla="*/ 3 h 778"/>
                <a:gd name="T44" fmla="*/ 2 w 770"/>
                <a:gd name="T45" fmla="*/ 3 h 778"/>
                <a:gd name="T46" fmla="*/ 2 w 770"/>
                <a:gd name="T47" fmla="*/ 3 h 778"/>
                <a:gd name="T48" fmla="*/ 2 w 770"/>
                <a:gd name="T49" fmla="*/ 3 h 778"/>
                <a:gd name="T50" fmla="*/ 1 w 770"/>
                <a:gd name="T51" fmla="*/ 3 h 778"/>
                <a:gd name="T52" fmla="*/ 1 w 770"/>
                <a:gd name="T53" fmla="*/ 3 h 778"/>
                <a:gd name="T54" fmla="*/ 1 w 770"/>
                <a:gd name="T55" fmla="*/ 3 h 778"/>
                <a:gd name="T56" fmla="*/ 2 w 770"/>
                <a:gd name="T57" fmla="*/ 3 h 778"/>
                <a:gd name="T58" fmla="*/ 2 w 770"/>
                <a:gd name="T59" fmla="*/ 3 h 778"/>
                <a:gd name="T60" fmla="*/ 2 w 770"/>
                <a:gd name="T61" fmla="*/ 3 h 778"/>
                <a:gd name="T62" fmla="*/ 2 w 770"/>
                <a:gd name="T63" fmla="*/ 3 h 778"/>
                <a:gd name="T64" fmla="*/ 3 w 770"/>
                <a:gd name="T65" fmla="*/ 2 h 778"/>
                <a:gd name="T66" fmla="*/ 3 w 770"/>
                <a:gd name="T67" fmla="*/ 2 h 778"/>
                <a:gd name="T68" fmla="*/ 3 w 770"/>
                <a:gd name="T69" fmla="*/ 2 h 778"/>
                <a:gd name="T70" fmla="*/ 3 w 770"/>
                <a:gd name="T71" fmla="*/ 2 h 778"/>
                <a:gd name="T72" fmla="*/ 3 w 770"/>
                <a:gd name="T73" fmla="*/ 1 h 778"/>
                <a:gd name="T74" fmla="*/ 3 w 770"/>
                <a:gd name="T75" fmla="*/ 1 h 778"/>
                <a:gd name="T76" fmla="*/ 3 w 770"/>
                <a:gd name="T77" fmla="*/ 1 h 778"/>
                <a:gd name="T78" fmla="*/ 2 w 770"/>
                <a:gd name="T79" fmla="*/ 1 h 778"/>
                <a:gd name="T80" fmla="*/ 2 w 770"/>
                <a:gd name="T81" fmla="*/ 1 h 778"/>
                <a:gd name="T82" fmla="*/ 2 w 770"/>
                <a:gd name="T83" fmla="*/ 1 h 778"/>
                <a:gd name="T84" fmla="*/ 1 w 770"/>
                <a:gd name="T85" fmla="*/ 1 h 778"/>
                <a:gd name="T86" fmla="*/ 1 w 770"/>
                <a:gd name="T87" fmla="*/ 1 h 778"/>
                <a:gd name="T88" fmla="*/ 1 w 770"/>
                <a:gd name="T89" fmla="*/ 1 h 778"/>
                <a:gd name="T90" fmla="*/ 1 w 770"/>
                <a:gd name="T91" fmla="*/ 1 h 778"/>
                <a:gd name="T92" fmla="*/ 1 w 770"/>
                <a:gd name="T93" fmla="*/ 1 h 778"/>
                <a:gd name="T94" fmla="*/ 1 w 770"/>
                <a:gd name="T95" fmla="*/ 2 h 778"/>
                <a:gd name="T96" fmla="*/ 1 w 770"/>
                <a:gd name="T97" fmla="*/ 2 h 778"/>
                <a:gd name="T98" fmla="*/ 1 w 770"/>
                <a:gd name="T99" fmla="*/ 2 h 778"/>
                <a:gd name="T100" fmla="*/ 1 w 770"/>
                <a:gd name="T101" fmla="*/ 2 h 778"/>
                <a:gd name="T102" fmla="*/ 1 w 770"/>
                <a:gd name="T103" fmla="*/ 3 h 778"/>
                <a:gd name="T104" fmla="*/ 1 w 770"/>
                <a:gd name="T105" fmla="*/ 3 h 778"/>
                <a:gd name="T106" fmla="*/ 1 w 770"/>
                <a:gd name="T107" fmla="*/ 3 h 778"/>
                <a:gd name="T108" fmla="*/ 1 w 770"/>
                <a:gd name="T109" fmla="*/ 3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6" name="Freeform 44"/>
            <p:cNvSpPr>
              <a:spLocks/>
            </p:cNvSpPr>
            <p:nvPr/>
          </p:nvSpPr>
          <p:spPr bwMode="auto">
            <a:xfrm>
              <a:off x="653" y="2425"/>
              <a:ext cx="38" cy="24"/>
            </a:xfrm>
            <a:custGeom>
              <a:avLst/>
              <a:gdLst>
                <a:gd name="T0" fmla="*/ 1 w 150"/>
                <a:gd name="T1" fmla="*/ 0 h 93"/>
                <a:gd name="T2" fmla="*/ 0 w 150"/>
                <a:gd name="T3" fmla="*/ 0 h 93"/>
                <a:gd name="T4" fmla="*/ 0 w 150"/>
                <a:gd name="T5" fmla="*/ 0 h 93"/>
                <a:gd name="T6" fmla="*/ 0 w 150"/>
                <a:gd name="T7" fmla="*/ 1 h 93"/>
                <a:gd name="T8" fmla="*/ 1 w 150"/>
                <a:gd name="T9" fmla="*/ 0 h 93"/>
                <a:gd name="T10" fmla="*/ 1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7" name="Oval 45"/>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528" name="Freeform 46"/>
            <p:cNvSpPr>
              <a:spLocks/>
            </p:cNvSpPr>
            <p:nvPr/>
          </p:nvSpPr>
          <p:spPr bwMode="auto">
            <a:xfrm>
              <a:off x="1336" y="2201"/>
              <a:ext cx="156" cy="249"/>
            </a:xfrm>
            <a:custGeom>
              <a:avLst/>
              <a:gdLst>
                <a:gd name="T0" fmla="*/ 1 w 606"/>
                <a:gd name="T1" fmla="*/ 4 h 969"/>
                <a:gd name="T2" fmla="*/ 0 w 606"/>
                <a:gd name="T3" fmla="*/ 4 h 969"/>
                <a:gd name="T4" fmla="*/ 0 w 606"/>
                <a:gd name="T5" fmla="*/ 3 h 969"/>
                <a:gd name="T6" fmla="*/ 0 w 606"/>
                <a:gd name="T7" fmla="*/ 3 h 969"/>
                <a:gd name="T8" fmla="*/ 0 w 606"/>
                <a:gd name="T9" fmla="*/ 2 h 969"/>
                <a:gd name="T10" fmla="*/ 0 w 606"/>
                <a:gd name="T11" fmla="*/ 2 h 969"/>
                <a:gd name="T12" fmla="*/ 0 w 606"/>
                <a:gd name="T13" fmla="*/ 1 h 969"/>
                <a:gd name="T14" fmla="*/ 0 w 606"/>
                <a:gd name="T15" fmla="*/ 1 h 969"/>
                <a:gd name="T16" fmla="*/ 1 w 606"/>
                <a:gd name="T17" fmla="*/ 1 h 969"/>
                <a:gd name="T18" fmla="*/ 1 w 606"/>
                <a:gd name="T19" fmla="*/ 0 h 969"/>
                <a:gd name="T20" fmla="*/ 1 w 606"/>
                <a:gd name="T21" fmla="*/ 0 h 969"/>
                <a:gd name="T22" fmla="*/ 2 w 606"/>
                <a:gd name="T23" fmla="*/ 0 h 969"/>
                <a:gd name="T24" fmla="*/ 2 w 606"/>
                <a:gd name="T25" fmla="*/ 0 h 969"/>
                <a:gd name="T26" fmla="*/ 2 w 606"/>
                <a:gd name="T27" fmla="*/ 0 h 969"/>
                <a:gd name="T28" fmla="*/ 2 w 606"/>
                <a:gd name="T29" fmla="*/ 1 h 969"/>
                <a:gd name="T30" fmla="*/ 3 w 606"/>
                <a:gd name="T31" fmla="*/ 1 h 969"/>
                <a:gd name="T32" fmla="*/ 3 w 606"/>
                <a:gd name="T33" fmla="*/ 2 h 969"/>
                <a:gd name="T34" fmla="*/ 3 w 606"/>
                <a:gd name="T35" fmla="*/ 2 h 969"/>
                <a:gd name="T36" fmla="*/ 3 w 606"/>
                <a:gd name="T37" fmla="*/ 3 h 969"/>
                <a:gd name="T38" fmla="*/ 3 w 606"/>
                <a:gd name="T39" fmla="*/ 3 h 969"/>
                <a:gd name="T40" fmla="*/ 2 w 606"/>
                <a:gd name="T41" fmla="*/ 3 h 969"/>
                <a:gd name="T42" fmla="*/ 2 w 606"/>
                <a:gd name="T43" fmla="*/ 4 h 969"/>
                <a:gd name="T44" fmla="*/ 2 w 606"/>
                <a:gd name="T45" fmla="*/ 4 h 969"/>
                <a:gd name="T46" fmla="*/ 2 w 606"/>
                <a:gd name="T47" fmla="*/ 4 h 969"/>
                <a:gd name="T48" fmla="*/ 1 w 606"/>
                <a:gd name="T49" fmla="*/ 4 h 969"/>
                <a:gd name="T50" fmla="*/ 1 w 606"/>
                <a:gd name="T51" fmla="*/ 4 h 969"/>
                <a:gd name="T52" fmla="*/ 1 w 606"/>
                <a:gd name="T53" fmla="*/ 4 h 969"/>
                <a:gd name="T54" fmla="*/ 1 w 606"/>
                <a:gd name="T55" fmla="*/ 4 h 969"/>
                <a:gd name="T56" fmla="*/ 1 w 606"/>
                <a:gd name="T57" fmla="*/ 4 h 969"/>
                <a:gd name="T58" fmla="*/ 1 w 606"/>
                <a:gd name="T59" fmla="*/ 4 h 969"/>
                <a:gd name="T60" fmla="*/ 2 w 606"/>
                <a:gd name="T61" fmla="*/ 4 h 969"/>
                <a:gd name="T62" fmla="*/ 2 w 606"/>
                <a:gd name="T63" fmla="*/ 3 h 969"/>
                <a:gd name="T64" fmla="*/ 2 w 606"/>
                <a:gd name="T65" fmla="*/ 3 h 969"/>
                <a:gd name="T66" fmla="*/ 2 w 606"/>
                <a:gd name="T67" fmla="*/ 3 h 969"/>
                <a:gd name="T68" fmla="*/ 2 w 606"/>
                <a:gd name="T69" fmla="*/ 3 h 969"/>
                <a:gd name="T70" fmla="*/ 2 w 606"/>
                <a:gd name="T71" fmla="*/ 2 h 969"/>
                <a:gd name="T72" fmla="*/ 2 w 606"/>
                <a:gd name="T73" fmla="*/ 2 h 969"/>
                <a:gd name="T74" fmla="*/ 2 w 606"/>
                <a:gd name="T75" fmla="*/ 1 h 969"/>
                <a:gd name="T76" fmla="*/ 2 w 606"/>
                <a:gd name="T77" fmla="*/ 1 h 969"/>
                <a:gd name="T78" fmla="*/ 2 w 606"/>
                <a:gd name="T79" fmla="*/ 1 h 969"/>
                <a:gd name="T80" fmla="*/ 2 w 606"/>
                <a:gd name="T81" fmla="*/ 1 h 969"/>
                <a:gd name="T82" fmla="*/ 2 w 606"/>
                <a:gd name="T83" fmla="*/ 1 h 969"/>
                <a:gd name="T84" fmla="*/ 1 w 606"/>
                <a:gd name="T85" fmla="*/ 1 h 969"/>
                <a:gd name="T86" fmla="*/ 1 w 606"/>
                <a:gd name="T87" fmla="*/ 1 h 969"/>
                <a:gd name="T88" fmla="*/ 1 w 606"/>
                <a:gd name="T89" fmla="*/ 1 h 969"/>
                <a:gd name="T90" fmla="*/ 1 w 606"/>
                <a:gd name="T91" fmla="*/ 1 h 969"/>
                <a:gd name="T92" fmla="*/ 1 w 606"/>
                <a:gd name="T93" fmla="*/ 1 h 969"/>
                <a:gd name="T94" fmla="*/ 1 w 606"/>
                <a:gd name="T95" fmla="*/ 2 h 969"/>
                <a:gd name="T96" fmla="*/ 0 w 606"/>
                <a:gd name="T97" fmla="*/ 2 h 969"/>
                <a:gd name="T98" fmla="*/ 0 w 606"/>
                <a:gd name="T99" fmla="*/ 3 h 969"/>
                <a:gd name="T100" fmla="*/ 1 w 606"/>
                <a:gd name="T101" fmla="*/ 3 h 969"/>
                <a:gd name="T102" fmla="*/ 1 w 606"/>
                <a:gd name="T103" fmla="*/ 3 h 969"/>
                <a:gd name="T104" fmla="*/ 1 w 606"/>
                <a:gd name="T105" fmla="*/ 4 h 969"/>
                <a:gd name="T106" fmla="*/ 1 w 606"/>
                <a:gd name="T107" fmla="*/ 4 h 969"/>
                <a:gd name="T108" fmla="*/ 1 w 606"/>
                <a:gd name="T109" fmla="*/ 4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9" name="Freeform 47"/>
            <p:cNvSpPr>
              <a:spLocks/>
            </p:cNvSpPr>
            <p:nvPr/>
          </p:nvSpPr>
          <p:spPr bwMode="auto">
            <a:xfrm>
              <a:off x="1360" y="2402"/>
              <a:ext cx="33" cy="30"/>
            </a:xfrm>
            <a:custGeom>
              <a:avLst/>
              <a:gdLst>
                <a:gd name="T0" fmla="*/ 1 w 122"/>
                <a:gd name="T1" fmla="*/ 0 h 116"/>
                <a:gd name="T2" fmla="*/ 0 w 122"/>
                <a:gd name="T3" fmla="*/ 0 h 116"/>
                <a:gd name="T4" fmla="*/ 0 w 122"/>
                <a:gd name="T5" fmla="*/ 0 h 116"/>
                <a:gd name="T6" fmla="*/ 0 w 122"/>
                <a:gd name="T7" fmla="*/ 1 h 116"/>
                <a:gd name="T8" fmla="*/ 1 w 122"/>
                <a:gd name="T9" fmla="*/ 0 h 116"/>
                <a:gd name="T10" fmla="*/ 1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30" name="Text Box 98"/>
          <p:cNvSpPr txBox="1">
            <a:spLocks noChangeArrowheads="1"/>
          </p:cNvSpPr>
          <p:nvPr/>
        </p:nvSpPr>
        <p:spPr bwMode="auto">
          <a:xfrm>
            <a:off x="1322388"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incident</a:t>
            </a:r>
          </a:p>
        </p:txBody>
      </p:sp>
      <p:grpSp>
        <p:nvGrpSpPr>
          <p:cNvPr id="531" name="Group 530"/>
          <p:cNvGrpSpPr/>
          <p:nvPr/>
        </p:nvGrpSpPr>
        <p:grpSpPr>
          <a:xfrm>
            <a:off x="2692479" y="3833629"/>
            <a:ext cx="762000" cy="741506"/>
            <a:chOff x="4343400" y="4495800"/>
            <a:chExt cx="762000" cy="741506"/>
          </a:xfrm>
        </p:grpSpPr>
        <p:sp>
          <p:nvSpPr>
            <p:cNvPr id="532" name="Rounded Rectangle 531"/>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33" name="Straight Connector 532"/>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34" name="Picture 5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35" name="Picture 5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36" name="Group 535"/>
          <p:cNvGrpSpPr/>
          <p:nvPr/>
        </p:nvGrpSpPr>
        <p:grpSpPr>
          <a:xfrm>
            <a:off x="2874197" y="3986029"/>
            <a:ext cx="762000" cy="741506"/>
            <a:chOff x="4343400" y="4495800"/>
            <a:chExt cx="762000" cy="741506"/>
          </a:xfrm>
        </p:grpSpPr>
        <p:sp>
          <p:nvSpPr>
            <p:cNvPr id="537" name="Rounded Rectangle 536"/>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38" name="Straight Connector 537"/>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39" name="Picture 5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40" name="Picture 5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41" name="Group 540"/>
          <p:cNvGrpSpPr/>
          <p:nvPr/>
        </p:nvGrpSpPr>
        <p:grpSpPr>
          <a:xfrm>
            <a:off x="2692479" y="4756194"/>
            <a:ext cx="762000" cy="741506"/>
            <a:chOff x="4343400" y="4495800"/>
            <a:chExt cx="762000" cy="741506"/>
          </a:xfrm>
        </p:grpSpPr>
        <p:sp>
          <p:nvSpPr>
            <p:cNvPr id="542" name="Rounded Rectangle 541"/>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43" name="Straight Connector 542"/>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44" name="Picture 54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45" name="Picture 5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46" name="Group 545"/>
          <p:cNvGrpSpPr/>
          <p:nvPr/>
        </p:nvGrpSpPr>
        <p:grpSpPr>
          <a:xfrm>
            <a:off x="2859287" y="4908594"/>
            <a:ext cx="762000" cy="741506"/>
            <a:chOff x="4343400" y="4495800"/>
            <a:chExt cx="762000" cy="741506"/>
          </a:xfrm>
        </p:grpSpPr>
        <p:sp>
          <p:nvSpPr>
            <p:cNvPr id="547" name="Rounded Rectangle 546"/>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48" name="Straight Connector 547"/>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49" name="Picture 54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50" name="Picture 5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51" name="Group 550"/>
          <p:cNvGrpSpPr/>
          <p:nvPr/>
        </p:nvGrpSpPr>
        <p:grpSpPr>
          <a:xfrm>
            <a:off x="2692479" y="5669691"/>
            <a:ext cx="762000" cy="741506"/>
            <a:chOff x="4343400" y="4495800"/>
            <a:chExt cx="762000" cy="741506"/>
          </a:xfrm>
        </p:grpSpPr>
        <p:sp>
          <p:nvSpPr>
            <p:cNvPr id="552" name="Rounded Rectangle 551"/>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53" name="Straight Connector 552"/>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54" name="Picture 55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55" name="Picture 55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56" name="Group 555"/>
          <p:cNvGrpSpPr/>
          <p:nvPr/>
        </p:nvGrpSpPr>
        <p:grpSpPr>
          <a:xfrm>
            <a:off x="2844879" y="5822091"/>
            <a:ext cx="762000" cy="741506"/>
            <a:chOff x="4343400" y="4495800"/>
            <a:chExt cx="762000" cy="741506"/>
          </a:xfrm>
        </p:grpSpPr>
        <p:sp>
          <p:nvSpPr>
            <p:cNvPr id="557" name="Rounded Rectangle 556"/>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58" name="Straight Connector 557"/>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59" name="Picture 55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60" name="Picture 55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sp>
        <p:nvSpPr>
          <p:cNvPr id="561" name="Line 144"/>
          <p:cNvSpPr>
            <a:spLocks noChangeShapeType="1"/>
          </p:cNvSpPr>
          <p:nvPr/>
        </p:nvSpPr>
        <p:spPr bwMode="auto">
          <a:xfrm>
            <a:off x="5283200" y="33226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62" name="Line 71"/>
          <p:cNvSpPr>
            <a:spLocks noChangeShapeType="1"/>
          </p:cNvSpPr>
          <p:nvPr/>
        </p:nvSpPr>
        <p:spPr bwMode="auto">
          <a:xfrm>
            <a:off x="4262777" y="3318079"/>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63" name="Line 69"/>
          <p:cNvSpPr>
            <a:spLocks noChangeShapeType="1"/>
          </p:cNvSpPr>
          <p:nvPr/>
        </p:nvSpPr>
        <p:spPr bwMode="auto">
          <a:xfrm>
            <a:off x="717550"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64" name="Line 116"/>
          <p:cNvSpPr>
            <a:spLocks noChangeShapeType="1"/>
          </p:cNvSpPr>
          <p:nvPr/>
        </p:nvSpPr>
        <p:spPr bwMode="auto">
          <a:xfrm>
            <a:off x="1900238"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65" name="Line 71"/>
          <p:cNvSpPr>
            <a:spLocks noChangeShapeType="1"/>
          </p:cNvSpPr>
          <p:nvPr/>
        </p:nvSpPr>
        <p:spPr bwMode="auto">
          <a:xfrm>
            <a:off x="3115667"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Line 2"/>
          <p:cNvSpPr>
            <a:spLocks noChangeShapeType="1"/>
          </p:cNvSpPr>
          <p:nvPr/>
        </p:nvSpPr>
        <p:spPr bwMode="auto">
          <a:xfrm>
            <a:off x="5573252" y="6319838"/>
            <a:ext cx="10636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86" name="Line 3"/>
          <p:cNvSpPr>
            <a:spLocks noChangeShapeType="1"/>
          </p:cNvSpPr>
          <p:nvPr/>
        </p:nvSpPr>
        <p:spPr bwMode="auto">
          <a:xfrm>
            <a:off x="5262102" y="5795963"/>
            <a:ext cx="128111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86" name="Line 6"/>
          <p:cNvSpPr>
            <a:spLocks noChangeShapeType="1"/>
          </p:cNvSpPr>
          <p:nvPr/>
        </p:nvSpPr>
        <p:spPr bwMode="auto">
          <a:xfrm flipV="1">
            <a:off x="4500563" y="1625600"/>
            <a:ext cx="0" cy="16859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87" name="Rectangle 7"/>
          <p:cNvSpPr>
            <a:spLocks noGrp="1" noChangeArrowheads="1"/>
          </p:cNvSpPr>
          <p:nvPr>
            <p:ph type="title"/>
          </p:nvPr>
        </p:nvSpPr>
        <p:spPr/>
        <p:txBody>
          <a:bodyPr/>
          <a:lstStyle/>
          <a:p>
            <a:r>
              <a:rPr lang="en-US" smtClean="0"/>
              <a:t>Checks</a:t>
            </a:r>
          </a:p>
        </p:txBody>
      </p:sp>
      <p:sp>
        <p:nvSpPr>
          <p:cNvPr id="20488" name="Rectangle 90"/>
          <p:cNvSpPr>
            <a:spLocks noGrp="1" noChangeArrowheads="1"/>
          </p:cNvSpPr>
          <p:nvPr>
            <p:ph idx="1"/>
          </p:nvPr>
        </p:nvSpPr>
        <p:spPr>
          <a:xfrm>
            <a:off x="5341938" y="1042988"/>
            <a:ext cx="3495675" cy="2147887"/>
          </a:xfrm>
        </p:spPr>
        <p:txBody>
          <a:bodyPr/>
          <a:lstStyle/>
          <a:p>
            <a:pPr>
              <a:buFont typeface="Arial" charset="0"/>
              <a:buChar char="•"/>
            </a:pPr>
            <a:r>
              <a:rPr lang="en-US" smtClean="0"/>
              <a:t>A </a:t>
            </a:r>
            <a:r>
              <a:rPr lang="en-US" b="1" smtClean="0"/>
              <a:t>check</a:t>
            </a:r>
            <a:r>
              <a:rPr lang="en-US" smtClean="0"/>
              <a:t> is a single transfer of money tracked by an exposure to one or more individuals or organizations</a:t>
            </a:r>
          </a:p>
        </p:txBody>
      </p:sp>
      <p:grpSp>
        <p:nvGrpSpPr>
          <p:cNvPr id="20489" name="Group 8"/>
          <p:cNvGrpSpPr>
            <a:grpSpLocks/>
          </p:cNvGrpSpPr>
          <p:nvPr/>
        </p:nvGrpSpPr>
        <p:grpSpPr bwMode="auto">
          <a:xfrm>
            <a:off x="3749675" y="1974850"/>
            <a:ext cx="1512888" cy="1114425"/>
            <a:chOff x="2083" y="1606"/>
            <a:chExt cx="1489" cy="1097"/>
          </a:xfrm>
        </p:grpSpPr>
        <p:sp>
          <p:nvSpPr>
            <p:cNvPr id="20718" name="Rectangle 9"/>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0719" name="Freeform 10"/>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0720" name="Freeform 11"/>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0721" name="Freeform 12"/>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0722" name="Freeform 13"/>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0723" name="Rectangle 14"/>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0724" name="Rectangle 15"/>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725" name="AutoShape 16"/>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0726" name="Freeform 17"/>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0727" name="Freeform 18"/>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0728" name="Rectangle 19"/>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729" name="Rectangle 20"/>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730" name="Rectangle 21"/>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0731" name="Group 22"/>
            <p:cNvGrpSpPr>
              <a:grpSpLocks/>
            </p:cNvGrpSpPr>
            <p:nvPr/>
          </p:nvGrpSpPr>
          <p:grpSpPr bwMode="auto">
            <a:xfrm>
              <a:off x="2221" y="1871"/>
              <a:ext cx="518" cy="782"/>
              <a:chOff x="2400" y="1656"/>
              <a:chExt cx="752" cy="1136"/>
            </a:xfrm>
          </p:grpSpPr>
          <p:sp>
            <p:nvSpPr>
              <p:cNvPr id="20744" name="Freeform 2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0745" name="Freeform 2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746" name="Freeform 2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747" name="Freeform 2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748" name="Freeform 2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0749" name="Line 2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750" name="Line 2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0732" name="Group 30"/>
            <p:cNvGrpSpPr>
              <a:grpSpLocks/>
            </p:cNvGrpSpPr>
            <p:nvPr/>
          </p:nvGrpSpPr>
          <p:grpSpPr bwMode="auto">
            <a:xfrm rot="-6511945">
              <a:off x="2834" y="1842"/>
              <a:ext cx="518" cy="783"/>
              <a:chOff x="2400" y="1656"/>
              <a:chExt cx="752" cy="1136"/>
            </a:xfrm>
          </p:grpSpPr>
          <p:sp>
            <p:nvSpPr>
              <p:cNvPr id="20737" name="Freeform 3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0738" name="Freeform 3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739" name="Freeform 3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740" name="Freeform 3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741" name="Freeform 3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742" name="Line 3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743" name="Line 3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0733" name="Freeform 38"/>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lIns="0" tIns="0" rIns="0" bIns="0" anchor="ctr">
              <a:spAutoFit/>
            </a:bodyPr>
            <a:lstStyle/>
            <a:p>
              <a:endParaRPr lang="en-US"/>
            </a:p>
          </p:txBody>
        </p:sp>
        <p:sp>
          <p:nvSpPr>
            <p:cNvPr id="20734" name="Freeform 39"/>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0735" name="Rectangle 40"/>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736" name="Rectangle 41"/>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0490" name="Group 42"/>
          <p:cNvGrpSpPr>
            <a:grpSpLocks/>
          </p:cNvGrpSpPr>
          <p:nvPr/>
        </p:nvGrpSpPr>
        <p:grpSpPr bwMode="auto">
          <a:xfrm>
            <a:off x="4146550" y="812800"/>
            <a:ext cx="760413" cy="857250"/>
            <a:chOff x="2324" y="435"/>
            <a:chExt cx="933" cy="1052"/>
          </a:xfrm>
        </p:grpSpPr>
        <p:sp>
          <p:nvSpPr>
            <p:cNvPr id="20709" name="AutoShape 43"/>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0710" name="Freeform 44"/>
            <p:cNvSpPr>
              <a:spLocks/>
            </p:cNvSpPr>
            <p:nvPr/>
          </p:nvSpPr>
          <p:spPr bwMode="auto">
            <a:xfrm>
              <a:off x="2442" y="487"/>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0711" name="Freeform 45"/>
            <p:cNvSpPr>
              <a:spLocks/>
            </p:cNvSpPr>
            <p:nvPr/>
          </p:nvSpPr>
          <p:spPr bwMode="auto">
            <a:xfrm>
              <a:off x="2442" y="818"/>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0712" name="Freeform 46"/>
            <p:cNvSpPr>
              <a:spLocks/>
            </p:cNvSpPr>
            <p:nvPr/>
          </p:nvSpPr>
          <p:spPr bwMode="auto">
            <a:xfrm>
              <a:off x="2442" y="1150"/>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0713" name="Group 47"/>
            <p:cNvGrpSpPr>
              <a:grpSpLocks/>
            </p:cNvGrpSpPr>
            <p:nvPr/>
          </p:nvGrpSpPr>
          <p:grpSpPr bwMode="auto">
            <a:xfrm>
              <a:off x="2889" y="957"/>
              <a:ext cx="348" cy="510"/>
              <a:chOff x="2784" y="3210"/>
              <a:chExt cx="523" cy="772"/>
            </a:xfrm>
          </p:grpSpPr>
          <p:sp>
            <p:nvSpPr>
              <p:cNvPr id="20714" name="AutoShape 48"/>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0715" name="AutoShape 49"/>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0716" name="AutoShape 50"/>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0717" name="Oval 51"/>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20491" name="Group 52"/>
          <p:cNvGrpSpPr>
            <a:grpSpLocks/>
          </p:cNvGrpSpPr>
          <p:nvPr/>
        </p:nvGrpSpPr>
        <p:grpSpPr bwMode="auto">
          <a:xfrm>
            <a:off x="6288009" y="5646738"/>
            <a:ext cx="839788" cy="584200"/>
            <a:chOff x="3153" y="1049"/>
            <a:chExt cx="752" cy="523"/>
          </a:xfrm>
        </p:grpSpPr>
        <p:sp>
          <p:nvSpPr>
            <p:cNvPr id="20707" name="Rectangle 53"/>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20708" name="Picture 54"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496" name="Text Box 61"/>
          <p:cNvSpPr txBox="1">
            <a:spLocks noChangeArrowheads="1"/>
          </p:cNvSpPr>
          <p:nvPr/>
        </p:nvSpPr>
        <p:spPr bwMode="auto">
          <a:xfrm>
            <a:off x="6418184" y="5345113"/>
            <a:ext cx="723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check</a:t>
            </a:r>
          </a:p>
        </p:txBody>
      </p:sp>
      <p:sp>
        <p:nvSpPr>
          <p:cNvPr id="20499" name="Text Box 64"/>
          <p:cNvSpPr txBox="1">
            <a:spLocks noChangeArrowheads="1"/>
          </p:cNvSpPr>
          <p:nvPr/>
        </p:nvSpPr>
        <p:spPr bwMode="auto">
          <a:xfrm>
            <a:off x="2522538" y="2341563"/>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a:t>claim</a:t>
            </a:r>
          </a:p>
        </p:txBody>
      </p:sp>
      <p:grpSp>
        <p:nvGrpSpPr>
          <p:cNvPr id="20502" name="Group 79"/>
          <p:cNvGrpSpPr>
            <a:grpSpLocks/>
          </p:cNvGrpSpPr>
          <p:nvPr/>
        </p:nvGrpSpPr>
        <p:grpSpPr bwMode="auto">
          <a:xfrm>
            <a:off x="6483272" y="5899150"/>
            <a:ext cx="839787" cy="584200"/>
            <a:chOff x="3153" y="1049"/>
            <a:chExt cx="752" cy="523"/>
          </a:xfrm>
        </p:grpSpPr>
        <p:sp>
          <p:nvSpPr>
            <p:cNvPr id="20691" name="Rectangle 80"/>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20692" name="Picture 81"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515" name="Line 125"/>
          <p:cNvSpPr>
            <a:spLocks noChangeShapeType="1"/>
          </p:cNvSpPr>
          <p:nvPr/>
        </p:nvSpPr>
        <p:spPr bwMode="auto">
          <a:xfrm>
            <a:off x="8283575" y="1063625"/>
            <a:ext cx="75565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17" name="Line 127"/>
          <p:cNvSpPr>
            <a:spLocks noChangeShapeType="1"/>
          </p:cNvSpPr>
          <p:nvPr/>
        </p:nvSpPr>
        <p:spPr bwMode="auto">
          <a:xfrm flipV="1">
            <a:off x="9039225" y="1046163"/>
            <a:ext cx="0" cy="497205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33" name="Text Box 270"/>
          <p:cNvSpPr txBox="1">
            <a:spLocks noChangeArrowheads="1"/>
          </p:cNvSpPr>
          <p:nvPr/>
        </p:nvSpPr>
        <p:spPr bwMode="auto">
          <a:xfrm>
            <a:off x="2767013" y="812800"/>
            <a:ext cx="13049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policy</a:t>
            </a:r>
            <a:br>
              <a:rPr lang="en-US" sz="1800" b="1"/>
            </a:br>
            <a:r>
              <a:rPr lang="en-US" sz="1800" b="1"/>
              <a:t>and</a:t>
            </a:r>
            <a:br>
              <a:rPr lang="en-US" sz="1800" b="1"/>
            </a:br>
            <a:r>
              <a:rPr lang="en-US" sz="1800" b="1"/>
              <a:t>coverages</a:t>
            </a:r>
          </a:p>
        </p:txBody>
      </p:sp>
      <p:sp>
        <p:nvSpPr>
          <p:cNvPr id="313" name="Line 2"/>
          <p:cNvSpPr>
            <a:spLocks noChangeShapeType="1"/>
          </p:cNvSpPr>
          <p:nvPr/>
        </p:nvSpPr>
        <p:spPr bwMode="auto">
          <a:xfrm>
            <a:off x="4335119" y="5795963"/>
            <a:ext cx="8318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4" name="Line 3"/>
          <p:cNvSpPr>
            <a:spLocks noChangeShapeType="1"/>
          </p:cNvSpPr>
          <p:nvPr/>
        </p:nvSpPr>
        <p:spPr bwMode="auto">
          <a:xfrm>
            <a:off x="4354169" y="6316663"/>
            <a:ext cx="9525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5" name="Line 118"/>
          <p:cNvSpPr>
            <a:spLocks noChangeShapeType="1"/>
          </p:cNvSpPr>
          <p:nvPr/>
        </p:nvSpPr>
        <p:spPr bwMode="auto">
          <a:xfrm flipH="1">
            <a:off x="7323159" y="6003924"/>
            <a:ext cx="1716065" cy="31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316" name="Group 225"/>
          <p:cNvGrpSpPr>
            <a:grpSpLocks/>
          </p:cNvGrpSpPr>
          <p:nvPr/>
        </p:nvGrpSpPr>
        <p:grpSpPr bwMode="auto">
          <a:xfrm>
            <a:off x="4945198" y="5651500"/>
            <a:ext cx="581025" cy="561975"/>
            <a:chOff x="4200" y="2899"/>
            <a:chExt cx="915" cy="885"/>
          </a:xfrm>
        </p:grpSpPr>
        <p:sp>
          <p:nvSpPr>
            <p:cNvPr id="317" name="Rectangle 226"/>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318" name="AutoShape 227"/>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19" name="AutoShape 228"/>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20" name="AutoShape 229"/>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21" name="Freeform 230"/>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22" name="Freeform 231"/>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23" name="Freeform 232"/>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24" name="Freeform 233"/>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25" name="Freeform 234"/>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26" name="Freeform 235"/>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27" name="Freeform 236"/>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28" name="Line 237"/>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9" name="Line 238"/>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0" name="Line 239"/>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1" name="Line 240"/>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2" name="Line 241"/>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3" name="Line 242"/>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34" name="Text Box 243"/>
          <p:cNvSpPr txBox="1">
            <a:spLocks noChangeArrowheads="1"/>
          </p:cNvSpPr>
          <p:nvPr/>
        </p:nvSpPr>
        <p:spPr bwMode="auto">
          <a:xfrm>
            <a:off x="4568961" y="5345113"/>
            <a:ext cx="15779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reserve line</a:t>
            </a:r>
          </a:p>
        </p:txBody>
      </p:sp>
      <p:grpSp>
        <p:nvGrpSpPr>
          <p:cNvPr id="335" name="Group 244"/>
          <p:cNvGrpSpPr>
            <a:grpSpLocks/>
          </p:cNvGrpSpPr>
          <p:nvPr/>
        </p:nvGrpSpPr>
        <p:grpSpPr bwMode="auto">
          <a:xfrm>
            <a:off x="5165861" y="5861050"/>
            <a:ext cx="581025" cy="561975"/>
            <a:chOff x="4200" y="2899"/>
            <a:chExt cx="915" cy="885"/>
          </a:xfrm>
        </p:grpSpPr>
        <p:sp>
          <p:nvSpPr>
            <p:cNvPr id="336" name="Rectangle 245"/>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337" name="AutoShape 246"/>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38" name="AutoShape 247"/>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39" name="AutoShape 248"/>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40" name="Freeform 249"/>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41" name="Freeform 250"/>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42" name="Freeform 251"/>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43" name="Freeform 252"/>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44" name="Freeform 253"/>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45" name="Freeform 254"/>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46" name="Freeform 255"/>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47" name="Line 256"/>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 name="Line 257"/>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9" name="Line 258"/>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0" name="Line 259"/>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1" name="Line 260"/>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2" name="Line 261"/>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53" name="Group 2"/>
          <p:cNvGrpSpPr>
            <a:grpSpLocks/>
          </p:cNvGrpSpPr>
          <p:nvPr/>
        </p:nvGrpSpPr>
        <p:grpSpPr bwMode="auto">
          <a:xfrm>
            <a:off x="7975600" y="3865563"/>
            <a:ext cx="746125" cy="749300"/>
            <a:chOff x="4932" y="501"/>
            <a:chExt cx="708" cy="712"/>
          </a:xfrm>
        </p:grpSpPr>
        <p:sp>
          <p:nvSpPr>
            <p:cNvPr id="354" name="Freeform 3"/>
            <p:cNvSpPr>
              <a:spLocks/>
            </p:cNvSpPr>
            <p:nvPr/>
          </p:nvSpPr>
          <p:spPr bwMode="auto">
            <a:xfrm>
              <a:off x="4932" y="501"/>
              <a:ext cx="708" cy="703"/>
            </a:xfrm>
            <a:custGeom>
              <a:avLst/>
              <a:gdLst>
                <a:gd name="T0" fmla="*/ 61 w 1542"/>
                <a:gd name="T1" fmla="*/ 68 h 1531"/>
                <a:gd name="T2" fmla="*/ 62 w 1542"/>
                <a:gd name="T3" fmla="*/ 68 h 1531"/>
                <a:gd name="T4" fmla="*/ 64 w 1542"/>
                <a:gd name="T5" fmla="*/ 67 h 1531"/>
                <a:gd name="T6" fmla="*/ 65 w 1542"/>
                <a:gd name="T7" fmla="*/ 67 h 1531"/>
                <a:gd name="T8" fmla="*/ 67 w 1542"/>
                <a:gd name="T9" fmla="*/ 66 h 1531"/>
                <a:gd name="T10" fmla="*/ 67 w 1542"/>
                <a:gd name="T11" fmla="*/ 65 h 1531"/>
                <a:gd name="T12" fmla="*/ 68 w 1542"/>
                <a:gd name="T13" fmla="*/ 63 h 1531"/>
                <a:gd name="T14" fmla="*/ 68 w 1542"/>
                <a:gd name="T15" fmla="*/ 62 h 1531"/>
                <a:gd name="T16" fmla="*/ 68 w 1542"/>
                <a:gd name="T17" fmla="*/ 60 h 1531"/>
                <a:gd name="T18" fmla="*/ 68 w 1542"/>
                <a:gd name="T19" fmla="*/ 8 h 1531"/>
                <a:gd name="T20" fmla="*/ 68 w 1542"/>
                <a:gd name="T21" fmla="*/ 6 h 1531"/>
                <a:gd name="T22" fmla="*/ 68 w 1542"/>
                <a:gd name="T23" fmla="*/ 5 h 1531"/>
                <a:gd name="T24" fmla="*/ 67 w 1542"/>
                <a:gd name="T25" fmla="*/ 4 h 1531"/>
                <a:gd name="T26" fmla="*/ 67 w 1542"/>
                <a:gd name="T27" fmla="*/ 2 h 1531"/>
                <a:gd name="T28" fmla="*/ 65 w 1542"/>
                <a:gd name="T29" fmla="*/ 1 h 1531"/>
                <a:gd name="T30" fmla="*/ 64 w 1542"/>
                <a:gd name="T31" fmla="*/ 0 h 1531"/>
                <a:gd name="T32" fmla="*/ 62 w 1542"/>
                <a:gd name="T33" fmla="*/ 0 h 1531"/>
                <a:gd name="T34" fmla="*/ 61 w 1542"/>
                <a:gd name="T35" fmla="*/ 0 h 1531"/>
                <a:gd name="T36" fmla="*/ 8 w 1542"/>
                <a:gd name="T37" fmla="*/ 0 h 1531"/>
                <a:gd name="T38" fmla="*/ 6 w 1542"/>
                <a:gd name="T39" fmla="*/ 0 h 1531"/>
                <a:gd name="T40" fmla="*/ 5 w 1542"/>
                <a:gd name="T41" fmla="*/ 0 h 1531"/>
                <a:gd name="T42" fmla="*/ 3 w 1542"/>
                <a:gd name="T43" fmla="*/ 1 h 1531"/>
                <a:gd name="T44" fmla="*/ 2 w 1542"/>
                <a:gd name="T45" fmla="*/ 2 h 1531"/>
                <a:gd name="T46" fmla="*/ 1 w 1542"/>
                <a:gd name="T47" fmla="*/ 4 h 1531"/>
                <a:gd name="T48" fmla="*/ 0 w 1542"/>
                <a:gd name="T49" fmla="*/ 5 h 1531"/>
                <a:gd name="T50" fmla="*/ 0 w 1542"/>
                <a:gd name="T51" fmla="*/ 6 h 1531"/>
                <a:gd name="T52" fmla="*/ 0 w 1542"/>
                <a:gd name="T53" fmla="*/ 8 h 1531"/>
                <a:gd name="T54" fmla="*/ 0 w 1542"/>
                <a:gd name="T55" fmla="*/ 60 h 1531"/>
                <a:gd name="T56" fmla="*/ 0 w 1542"/>
                <a:gd name="T57" fmla="*/ 62 h 1531"/>
                <a:gd name="T58" fmla="*/ 0 w 1542"/>
                <a:gd name="T59" fmla="*/ 63 h 1531"/>
                <a:gd name="T60" fmla="*/ 1 w 1542"/>
                <a:gd name="T61" fmla="*/ 65 h 1531"/>
                <a:gd name="T62" fmla="*/ 2 w 1542"/>
                <a:gd name="T63" fmla="*/ 66 h 1531"/>
                <a:gd name="T64" fmla="*/ 3 w 1542"/>
                <a:gd name="T65" fmla="*/ 67 h 1531"/>
                <a:gd name="T66" fmla="*/ 5 w 1542"/>
                <a:gd name="T67" fmla="*/ 67 h 1531"/>
                <a:gd name="T68" fmla="*/ 6 w 1542"/>
                <a:gd name="T69" fmla="*/ 68 h 1531"/>
                <a:gd name="T70" fmla="*/ 8 w 1542"/>
                <a:gd name="T71" fmla="*/ 68 h 1531"/>
                <a:gd name="T72" fmla="*/ 61 w 1542"/>
                <a:gd name="T73" fmla="*/ 68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355" name="Freeform 4"/>
            <p:cNvSpPr>
              <a:spLocks/>
            </p:cNvSpPr>
            <p:nvPr/>
          </p:nvSpPr>
          <p:spPr bwMode="auto">
            <a:xfrm>
              <a:off x="5225" y="594"/>
              <a:ext cx="249" cy="123"/>
            </a:xfrm>
            <a:custGeom>
              <a:avLst/>
              <a:gdLst>
                <a:gd name="T0" fmla="*/ 21 w 542"/>
                <a:gd name="T1" fmla="*/ 12 h 269"/>
                <a:gd name="T2" fmla="*/ 21 w 542"/>
                <a:gd name="T3" fmla="*/ 12 h 269"/>
                <a:gd name="T4" fmla="*/ 22 w 542"/>
                <a:gd name="T5" fmla="*/ 12 h 269"/>
                <a:gd name="T6" fmla="*/ 23 w 542"/>
                <a:gd name="T7" fmla="*/ 12 h 269"/>
                <a:gd name="T8" fmla="*/ 23 w 542"/>
                <a:gd name="T9" fmla="*/ 11 h 269"/>
                <a:gd name="T10" fmla="*/ 23 w 542"/>
                <a:gd name="T11" fmla="*/ 11 h 269"/>
                <a:gd name="T12" fmla="*/ 23 w 542"/>
                <a:gd name="T13" fmla="*/ 11 h 269"/>
                <a:gd name="T14" fmla="*/ 24 w 542"/>
                <a:gd name="T15" fmla="*/ 11 h 269"/>
                <a:gd name="T16" fmla="*/ 24 w 542"/>
                <a:gd name="T17" fmla="*/ 10 h 269"/>
                <a:gd name="T18" fmla="*/ 24 w 542"/>
                <a:gd name="T19" fmla="*/ 10 h 269"/>
                <a:gd name="T20" fmla="*/ 24 w 542"/>
                <a:gd name="T21" fmla="*/ 9 h 269"/>
                <a:gd name="T22" fmla="*/ 24 w 542"/>
                <a:gd name="T23" fmla="*/ 8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0 h 269"/>
                <a:gd name="T42" fmla="*/ 0 w 542"/>
                <a:gd name="T43" fmla="*/ 1 h 269"/>
                <a:gd name="T44" fmla="*/ 0 w 542"/>
                <a:gd name="T45" fmla="*/ 1 h 269"/>
                <a:gd name="T46" fmla="*/ 0 w 542"/>
                <a:gd name="T47" fmla="*/ 1 h 269"/>
                <a:gd name="T48" fmla="*/ 0 w 542"/>
                <a:gd name="T49" fmla="*/ 2 h 269"/>
                <a:gd name="T50" fmla="*/ 0 w 542"/>
                <a:gd name="T51" fmla="*/ 3 h 269"/>
                <a:gd name="T52" fmla="*/ 1 w 542"/>
                <a:gd name="T53" fmla="*/ 4 h 269"/>
                <a:gd name="T54" fmla="*/ 2 w 542"/>
                <a:gd name="T55" fmla="*/ 5 h 269"/>
                <a:gd name="T56" fmla="*/ 21 w 542"/>
                <a:gd name="T57" fmla="*/ 1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6" name="Freeform 5"/>
            <p:cNvSpPr>
              <a:spLocks/>
            </p:cNvSpPr>
            <p:nvPr/>
          </p:nvSpPr>
          <p:spPr bwMode="auto">
            <a:xfrm>
              <a:off x="5095" y="902"/>
              <a:ext cx="249" cy="125"/>
            </a:xfrm>
            <a:custGeom>
              <a:avLst/>
              <a:gdLst>
                <a:gd name="T0" fmla="*/ 21 w 542"/>
                <a:gd name="T1" fmla="*/ 13 h 269"/>
                <a:gd name="T2" fmla="*/ 22 w 542"/>
                <a:gd name="T3" fmla="*/ 13 h 269"/>
                <a:gd name="T4" fmla="*/ 22 w 542"/>
                <a:gd name="T5" fmla="*/ 13 h 269"/>
                <a:gd name="T6" fmla="*/ 23 w 542"/>
                <a:gd name="T7" fmla="*/ 13 h 269"/>
                <a:gd name="T8" fmla="*/ 23 w 542"/>
                <a:gd name="T9" fmla="*/ 12 h 269"/>
                <a:gd name="T10" fmla="*/ 23 w 542"/>
                <a:gd name="T11" fmla="*/ 12 h 269"/>
                <a:gd name="T12" fmla="*/ 23 w 542"/>
                <a:gd name="T13" fmla="*/ 12 h 269"/>
                <a:gd name="T14" fmla="*/ 24 w 542"/>
                <a:gd name="T15" fmla="*/ 12 h 269"/>
                <a:gd name="T16" fmla="*/ 24 w 542"/>
                <a:gd name="T17" fmla="*/ 11 h 269"/>
                <a:gd name="T18" fmla="*/ 24 w 542"/>
                <a:gd name="T19" fmla="*/ 11 h 269"/>
                <a:gd name="T20" fmla="*/ 24 w 542"/>
                <a:gd name="T21" fmla="*/ 10 h 269"/>
                <a:gd name="T22" fmla="*/ 24 w 542"/>
                <a:gd name="T23" fmla="*/ 9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1 h 269"/>
                <a:gd name="T42" fmla="*/ 0 w 542"/>
                <a:gd name="T43" fmla="*/ 1 h 269"/>
                <a:gd name="T44" fmla="*/ 0 w 542"/>
                <a:gd name="T45" fmla="*/ 2 h 269"/>
                <a:gd name="T46" fmla="*/ 0 w 542"/>
                <a:gd name="T47" fmla="*/ 2 h 269"/>
                <a:gd name="T48" fmla="*/ 0 w 542"/>
                <a:gd name="T49" fmla="*/ 3 h 269"/>
                <a:gd name="T50" fmla="*/ 0 w 542"/>
                <a:gd name="T51" fmla="*/ 4 h 269"/>
                <a:gd name="T52" fmla="*/ 1 w 542"/>
                <a:gd name="T53" fmla="*/ 4 h 269"/>
                <a:gd name="T54" fmla="*/ 2 w 542"/>
                <a:gd name="T55" fmla="*/ 5 h 269"/>
                <a:gd name="T56" fmla="*/ 21 w 542"/>
                <a:gd name="T57" fmla="*/ 1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7" name="Freeform 6"/>
            <p:cNvSpPr>
              <a:spLocks/>
            </p:cNvSpPr>
            <p:nvPr/>
          </p:nvSpPr>
          <p:spPr bwMode="auto">
            <a:xfrm>
              <a:off x="5135" y="660"/>
              <a:ext cx="298" cy="299"/>
            </a:xfrm>
            <a:custGeom>
              <a:avLst/>
              <a:gdLst>
                <a:gd name="T0" fmla="*/ 20 w 650"/>
                <a:gd name="T1" fmla="*/ 29 h 650"/>
                <a:gd name="T2" fmla="*/ 21 w 650"/>
                <a:gd name="T3" fmla="*/ 29 h 650"/>
                <a:gd name="T4" fmla="*/ 21 w 650"/>
                <a:gd name="T5" fmla="*/ 29 h 650"/>
                <a:gd name="T6" fmla="*/ 21 w 650"/>
                <a:gd name="T7" fmla="*/ 29 h 650"/>
                <a:gd name="T8" fmla="*/ 21 w 650"/>
                <a:gd name="T9" fmla="*/ 29 h 650"/>
                <a:gd name="T10" fmla="*/ 29 w 650"/>
                <a:gd name="T11" fmla="*/ 8 h 650"/>
                <a:gd name="T12" fmla="*/ 29 w 650"/>
                <a:gd name="T13" fmla="*/ 8 h 650"/>
                <a:gd name="T14" fmla="*/ 28 w 650"/>
                <a:gd name="T15" fmla="*/ 8 h 650"/>
                <a:gd name="T16" fmla="*/ 28 w 650"/>
                <a:gd name="T17" fmla="*/ 8 h 650"/>
                <a:gd name="T18" fmla="*/ 28 w 650"/>
                <a:gd name="T19" fmla="*/ 7 h 650"/>
                <a:gd name="T20" fmla="*/ 8 w 650"/>
                <a:gd name="T21" fmla="*/ 0 h 650"/>
                <a:gd name="T22" fmla="*/ 8 w 650"/>
                <a:gd name="T23" fmla="*/ 0 h 650"/>
                <a:gd name="T24" fmla="*/ 8 w 650"/>
                <a:gd name="T25" fmla="*/ 0 h 650"/>
                <a:gd name="T26" fmla="*/ 8 w 650"/>
                <a:gd name="T27" fmla="*/ 0 h 650"/>
                <a:gd name="T28" fmla="*/ 7 w 650"/>
                <a:gd name="T29" fmla="*/ 0 h 650"/>
                <a:gd name="T30" fmla="*/ 0 w 650"/>
                <a:gd name="T31" fmla="*/ 21 h 650"/>
                <a:gd name="T32" fmla="*/ 0 w 650"/>
                <a:gd name="T33" fmla="*/ 21 h 650"/>
                <a:gd name="T34" fmla="*/ 0 w 650"/>
                <a:gd name="T35" fmla="*/ 21 h 650"/>
                <a:gd name="T36" fmla="*/ 0 w 650"/>
                <a:gd name="T37" fmla="*/ 22 h 650"/>
                <a:gd name="T38" fmla="*/ 0 w 650"/>
                <a:gd name="T39" fmla="*/ 22 h 650"/>
                <a:gd name="T40" fmla="*/ 20 w 650"/>
                <a:gd name="T41" fmla="*/ 29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 name="Freeform 7"/>
            <p:cNvSpPr>
              <a:spLocks/>
            </p:cNvSpPr>
            <p:nvPr/>
          </p:nvSpPr>
          <p:spPr bwMode="auto">
            <a:xfrm>
              <a:off x="5008" y="1134"/>
              <a:ext cx="554" cy="79"/>
            </a:xfrm>
            <a:custGeom>
              <a:avLst/>
              <a:gdLst>
                <a:gd name="T0" fmla="*/ 50 w 1206"/>
                <a:gd name="T1" fmla="*/ 8 h 172"/>
                <a:gd name="T2" fmla="*/ 51 w 1206"/>
                <a:gd name="T3" fmla="*/ 8 h 172"/>
                <a:gd name="T4" fmla="*/ 51 w 1206"/>
                <a:gd name="T5" fmla="*/ 7 h 172"/>
                <a:gd name="T6" fmla="*/ 52 w 1206"/>
                <a:gd name="T7" fmla="*/ 7 h 172"/>
                <a:gd name="T8" fmla="*/ 52 w 1206"/>
                <a:gd name="T9" fmla="*/ 6 h 172"/>
                <a:gd name="T10" fmla="*/ 53 w 1206"/>
                <a:gd name="T11" fmla="*/ 6 h 172"/>
                <a:gd name="T12" fmla="*/ 53 w 1206"/>
                <a:gd name="T13" fmla="*/ 5 h 172"/>
                <a:gd name="T14" fmla="*/ 54 w 1206"/>
                <a:gd name="T15" fmla="*/ 5 h 172"/>
                <a:gd name="T16" fmla="*/ 54 w 1206"/>
                <a:gd name="T17" fmla="*/ 4 h 172"/>
                <a:gd name="T18" fmla="*/ 54 w 1206"/>
                <a:gd name="T19" fmla="*/ 4 h 172"/>
                <a:gd name="T20" fmla="*/ 54 w 1206"/>
                <a:gd name="T21" fmla="*/ 3 h 172"/>
                <a:gd name="T22" fmla="*/ 53 w 1206"/>
                <a:gd name="T23" fmla="*/ 2 h 172"/>
                <a:gd name="T24" fmla="*/ 53 w 1206"/>
                <a:gd name="T25" fmla="*/ 2 h 172"/>
                <a:gd name="T26" fmla="*/ 52 w 1206"/>
                <a:gd name="T27" fmla="*/ 1 h 172"/>
                <a:gd name="T28" fmla="*/ 52 w 1206"/>
                <a:gd name="T29" fmla="*/ 0 h 172"/>
                <a:gd name="T30" fmla="*/ 51 w 1206"/>
                <a:gd name="T31" fmla="*/ 0 h 172"/>
                <a:gd name="T32" fmla="*/ 51 w 1206"/>
                <a:gd name="T33" fmla="*/ 0 h 172"/>
                <a:gd name="T34" fmla="*/ 50 w 1206"/>
                <a:gd name="T35" fmla="*/ 0 h 172"/>
                <a:gd name="T36" fmla="*/ 4 w 1206"/>
                <a:gd name="T37" fmla="*/ 0 h 172"/>
                <a:gd name="T38" fmla="*/ 3 w 1206"/>
                <a:gd name="T39" fmla="*/ 0 h 172"/>
                <a:gd name="T40" fmla="*/ 2 w 1206"/>
                <a:gd name="T41" fmla="*/ 0 h 172"/>
                <a:gd name="T42" fmla="*/ 2 w 1206"/>
                <a:gd name="T43" fmla="*/ 0 h 172"/>
                <a:gd name="T44" fmla="*/ 1 w 1206"/>
                <a:gd name="T45" fmla="*/ 1 h 172"/>
                <a:gd name="T46" fmla="*/ 0 w 1206"/>
                <a:gd name="T47" fmla="*/ 2 h 172"/>
                <a:gd name="T48" fmla="*/ 0 w 1206"/>
                <a:gd name="T49" fmla="*/ 2 h 172"/>
                <a:gd name="T50" fmla="*/ 0 w 1206"/>
                <a:gd name="T51" fmla="*/ 3 h 172"/>
                <a:gd name="T52" fmla="*/ 0 w 1206"/>
                <a:gd name="T53" fmla="*/ 4 h 172"/>
                <a:gd name="T54" fmla="*/ 0 w 1206"/>
                <a:gd name="T55" fmla="*/ 4 h 172"/>
                <a:gd name="T56" fmla="*/ 0 w 1206"/>
                <a:gd name="T57" fmla="*/ 5 h 172"/>
                <a:gd name="T58" fmla="*/ 0 w 1206"/>
                <a:gd name="T59" fmla="*/ 5 h 172"/>
                <a:gd name="T60" fmla="*/ 0 w 1206"/>
                <a:gd name="T61" fmla="*/ 6 h 172"/>
                <a:gd name="T62" fmla="*/ 1 w 1206"/>
                <a:gd name="T63" fmla="*/ 6 h 172"/>
                <a:gd name="T64" fmla="*/ 2 w 1206"/>
                <a:gd name="T65" fmla="*/ 7 h 172"/>
                <a:gd name="T66" fmla="*/ 2 w 1206"/>
                <a:gd name="T67" fmla="*/ 7 h 172"/>
                <a:gd name="T68" fmla="*/ 3 w 1206"/>
                <a:gd name="T69" fmla="*/ 8 h 172"/>
                <a:gd name="T70" fmla="*/ 4 w 1206"/>
                <a:gd name="T71" fmla="*/ 8 h 172"/>
                <a:gd name="T72" fmla="*/ 50 w 1206"/>
                <a:gd name="T73" fmla="*/ 8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 name="Freeform 8"/>
            <p:cNvSpPr>
              <a:spLocks/>
            </p:cNvSpPr>
            <p:nvPr/>
          </p:nvSpPr>
          <p:spPr bwMode="auto">
            <a:xfrm>
              <a:off x="5400" y="818"/>
              <a:ext cx="240" cy="149"/>
            </a:xfrm>
            <a:custGeom>
              <a:avLst/>
              <a:gdLst>
                <a:gd name="T0" fmla="*/ 23 w 522"/>
                <a:gd name="T1" fmla="*/ 8 h 324"/>
                <a:gd name="T2" fmla="*/ 2 w 522"/>
                <a:gd name="T3" fmla="*/ 0 h 324"/>
                <a:gd name="T4" fmla="*/ 0 w 522"/>
                <a:gd name="T5" fmla="*/ 6 h 324"/>
                <a:gd name="T6" fmla="*/ 23 w 522"/>
                <a:gd name="T7" fmla="*/ 15 h 324"/>
                <a:gd name="T8" fmla="*/ 23 w 522"/>
                <a:gd name="T9" fmla="*/ 8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 name="Freeform 9"/>
            <p:cNvSpPr>
              <a:spLocks/>
            </p:cNvSpPr>
            <p:nvPr/>
          </p:nvSpPr>
          <p:spPr bwMode="auto">
            <a:xfrm>
              <a:off x="5062" y="1062"/>
              <a:ext cx="442" cy="47"/>
            </a:xfrm>
            <a:custGeom>
              <a:avLst/>
              <a:gdLst>
                <a:gd name="T0" fmla="*/ 40 w 964"/>
                <a:gd name="T1" fmla="*/ 5 h 101"/>
                <a:gd name="T2" fmla="*/ 41 w 964"/>
                <a:gd name="T3" fmla="*/ 5 h 101"/>
                <a:gd name="T4" fmla="*/ 41 w 964"/>
                <a:gd name="T5" fmla="*/ 5 h 101"/>
                <a:gd name="T6" fmla="*/ 42 w 964"/>
                <a:gd name="T7" fmla="*/ 4 h 101"/>
                <a:gd name="T8" fmla="*/ 42 w 964"/>
                <a:gd name="T9" fmla="*/ 4 h 101"/>
                <a:gd name="T10" fmla="*/ 42 w 964"/>
                <a:gd name="T11" fmla="*/ 4 h 101"/>
                <a:gd name="T12" fmla="*/ 43 w 964"/>
                <a:gd name="T13" fmla="*/ 3 h 101"/>
                <a:gd name="T14" fmla="*/ 43 w 964"/>
                <a:gd name="T15" fmla="*/ 3 h 101"/>
                <a:gd name="T16" fmla="*/ 43 w 964"/>
                <a:gd name="T17" fmla="*/ 2 h 101"/>
                <a:gd name="T18" fmla="*/ 43 w 964"/>
                <a:gd name="T19" fmla="*/ 2 h 101"/>
                <a:gd name="T20" fmla="*/ 43 w 964"/>
                <a:gd name="T21" fmla="*/ 2 h 101"/>
                <a:gd name="T22" fmla="*/ 43 w 964"/>
                <a:gd name="T23" fmla="*/ 1 h 101"/>
                <a:gd name="T24" fmla="*/ 42 w 964"/>
                <a:gd name="T25" fmla="*/ 1 h 101"/>
                <a:gd name="T26" fmla="*/ 42 w 964"/>
                <a:gd name="T27" fmla="*/ 0 h 101"/>
                <a:gd name="T28" fmla="*/ 42 w 964"/>
                <a:gd name="T29" fmla="*/ 0 h 101"/>
                <a:gd name="T30" fmla="*/ 41 w 964"/>
                <a:gd name="T31" fmla="*/ 0 h 101"/>
                <a:gd name="T32" fmla="*/ 41 w 964"/>
                <a:gd name="T33" fmla="*/ 0 h 101"/>
                <a:gd name="T34" fmla="*/ 40 w 964"/>
                <a:gd name="T35" fmla="*/ 0 h 101"/>
                <a:gd name="T36" fmla="*/ 2 w 964"/>
                <a:gd name="T37" fmla="*/ 0 h 101"/>
                <a:gd name="T38" fmla="*/ 2 w 964"/>
                <a:gd name="T39" fmla="*/ 0 h 101"/>
                <a:gd name="T40" fmla="*/ 1 w 964"/>
                <a:gd name="T41" fmla="*/ 0 h 101"/>
                <a:gd name="T42" fmla="*/ 1 w 964"/>
                <a:gd name="T43" fmla="*/ 0 h 101"/>
                <a:gd name="T44" fmla="*/ 0 w 964"/>
                <a:gd name="T45" fmla="*/ 0 h 101"/>
                <a:gd name="T46" fmla="*/ 0 w 964"/>
                <a:gd name="T47" fmla="*/ 1 h 101"/>
                <a:gd name="T48" fmla="*/ 0 w 964"/>
                <a:gd name="T49" fmla="*/ 1 h 101"/>
                <a:gd name="T50" fmla="*/ 0 w 964"/>
                <a:gd name="T51" fmla="*/ 2 h 101"/>
                <a:gd name="T52" fmla="*/ 0 w 964"/>
                <a:gd name="T53" fmla="*/ 2 h 101"/>
                <a:gd name="T54" fmla="*/ 0 w 964"/>
                <a:gd name="T55" fmla="*/ 2 h 101"/>
                <a:gd name="T56" fmla="*/ 0 w 964"/>
                <a:gd name="T57" fmla="*/ 3 h 101"/>
                <a:gd name="T58" fmla="*/ 0 w 964"/>
                <a:gd name="T59" fmla="*/ 3 h 101"/>
                <a:gd name="T60" fmla="*/ 0 w 964"/>
                <a:gd name="T61" fmla="*/ 4 h 101"/>
                <a:gd name="T62" fmla="*/ 0 w 964"/>
                <a:gd name="T63" fmla="*/ 4 h 101"/>
                <a:gd name="T64" fmla="*/ 1 w 964"/>
                <a:gd name="T65" fmla="*/ 4 h 101"/>
                <a:gd name="T66" fmla="*/ 1 w 964"/>
                <a:gd name="T67" fmla="*/ 5 h 101"/>
                <a:gd name="T68" fmla="*/ 2 w 964"/>
                <a:gd name="T69" fmla="*/ 5 h 101"/>
                <a:gd name="T70" fmla="*/ 2 w 964"/>
                <a:gd name="T71" fmla="*/ 5 h 101"/>
                <a:gd name="T72" fmla="*/ 40 w 964"/>
                <a:gd name="T73" fmla="*/ 5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1" name="Freeform 10"/>
            <p:cNvSpPr>
              <a:spLocks/>
            </p:cNvSpPr>
            <p:nvPr/>
          </p:nvSpPr>
          <p:spPr bwMode="auto">
            <a:xfrm>
              <a:off x="4999" y="766"/>
              <a:ext cx="64" cy="48"/>
            </a:xfrm>
            <a:custGeom>
              <a:avLst/>
              <a:gdLst>
                <a:gd name="T0" fmla="*/ 6 w 140"/>
                <a:gd name="T1" fmla="*/ 0 h 106"/>
                <a:gd name="T2" fmla="*/ 0 w 140"/>
                <a:gd name="T3" fmla="*/ 1 h 106"/>
                <a:gd name="T4" fmla="*/ 5 w 140"/>
                <a:gd name="T5" fmla="*/ 5 h 106"/>
                <a:gd name="T6" fmla="*/ 5 w 140"/>
                <a:gd name="T7" fmla="*/ 3 h 106"/>
                <a:gd name="T8" fmla="*/ 5 w 140"/>
                <a:gd name="T9" fmla="*/ 2 h 106"/>
                <a:gd name="T10" fmla="*/ 6 w 140"/>
                <a:gd name="T11" fmla="*/ 1 h 106"/>
                <a:gd name="T12" fmla="*/ 6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 name="Freeform 11"/>
            <p:cNvSpPr>
              <a:spLocks/>
            </p:cNvSpPr>
            <p:nvPr/>
          </p:nvSpPr>
          <p:spPr bwMode="auto">
            <a:xfrm>
              <a:off x="5070" y="611"/>
              <a:ext cx="69" cy="60"/>
            </a:xfrm>
            <a:custGeom>
              <a:avLst/>
              <a:gdLst>
                <a:gd name="T0" fmla="*/ 7 w 149"/>
                <a:gd name="T1" fmla="*/ 2 h 130"/>
                <a:gd name="T2" fmla="*/ 0 w 149"/>
                <a:gd name="T3" fmla="*/ 0 h 130"/>
                <a:gd name="T4" fmla="*/ 4 w 149"/>
                <a:gd name="T5" fmla="*/ 6 h 130"/>
                <a:gd name="T6" fmla="*/ 4 w 149"/>
                <a:gd name="T7" fmla="*/ 6 h 130"/>
                <a:gd name="T8" fmla="*/ 4 w 149"/>
                <a:gd name="T9" fmla="*/ 5 h 130"/>
                <a:gd name="T10" fmla="*/ 5 w 149"/>
                <a:gd name="T11" fmla="*/ 4 h 130"/>
                <a:gd name="T12" fmla="*/ 5 w 149"/>
                <a:gd name="T13" fmla="*/ 4 h 130"/>
                <a:gd name="T14" fmla="*/ 6 w 149"/>
                <a:gd name="T15" fmla="*/ 3 h 130"/>
                <a:gd name="T16" fmla="*/ 6 w 149"/>
                <a:gd name="T17" fmla="*/ 3 h 130"/>
                <a:gd name="T18" fmla="*/ 6 w 149"/>
                <a:gd name="T19" fmla="*/ 2 h 130"/>
                <a:gd name="T20" fmla="*/ 7 w 149"/>
                <a:gd name="T21" fmla="*/ 2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3" name="Freeform 12"/>
            <p:cNvSpPr>
              <a:spLocks/>
            </p:cNvSpPr>
            <p:nvPr/>
          </p:nvSpPr>
          <p:spPr bwMode="auto">
            <a:xfrm>
              <a:off x="5024" y="692"/>
              <a:ext cx="70" cy="48"/>
            </a:xfrm>
            <a:custGeom>
              <a:avLst/>
              <a:gdLst>
                <a:gd name="T0" fmla="*/ 7 w 153"/>
                <a:gd name="T1" fmla="*/ 0 h 104"/>
                <a:gd name="T2" fmla="*/ 0 w 153"/>
                <a:gd name="T3" fmla="*/ 0 h 104"/>
                <a:gd name="T4" fmla="*/ 5 w 153"/>
                <a:gd name="T5" fmla="*/ 5 h 104"/>
                <a:gd name="T6" fmla="*/ 5 w 153"/>
                <a:gd name="T7" fmla="*/ 4 h 104"/>
                <a:gd name="T8" fmla="*/ 5 w 153"/>
                <a:gd name="T9" fmla="*/ 2 h 104"/>
                <a:gd name="T10" fmla="*/ 6 w 153"/>
                <a:gd name="T11" fmla="*/ 1 h 104"/>
                <a:gd name="T12" fmla="*/ 7 w 153"/>
                <a:gd name="T13" fmla="*/ 0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64" name="Group 13"/>
          <p:cNvGrpSpPr>
            <a:grpSpLocks/>
          </p:cNvGrpSpPr>
          <p:nvPr/>
        </p:nvGrpSpPr>
        <p:grpSpPr bwMode="auto">
          <a:xfrm>
            <a:off x="8154988" y="4083050"/>
            <a:ext cx="746125" cy="749300"/>
            <a:chOff x="4932" y="501"/>
            <a:chExt cx="708" cy="712"/>
          </a:xfrm>
        </p:grpSpPr>
        <p:sp>
          <p:nvSpPr>
            <p:cNvPr id="365" name="Freeform 14"/>
            <p:cNvSpPr>
              <a:spLocks/>
            </p:cNvSpPr>
            <p:nvPr/>
          </p:nvSpPr>
          <p:spPr bwMode="auto">
            <a:xfrm>
              <a:off x="4932" y="501"/>
              <a:ext cx="708" cy="703"/>
            </a:xfrm>
            <a:custGeom>
              <a:avLst/>
              <a:gdLst>
                <a:gd name="T0" fmla="*/ 61 w 1542"/>
                <a:gd name="T1" fmla="*/ 68 h 1531"/>
                <a:gd name="T2" fmla="*/ 62 w 1542"/>
                <a:gd name="T3" fmla="*/ 68 h 1531"/>
                <a:gd name="T4" fmla="*/ 64 w 1542"/>
                <a:gd name="T5" fmla="*/ 67 h 1531"/>
                <a:gd name="T6" fmla="*/ 65 w 1542"/>
                <a:gd name="T7" fmla="*/ 67 h 1531"/>
                <a:gd name="T8" fmla="*/ 67 w 1542"/>
                <a:gd name="T9" fmla="*/ 66 h 1531"/>
                <a:gd name="T10" fmla="*/ 67 w 1542"/>
                <a:gd name="T11" fmla="*/ 65 h 1531"/>
                <a:gd name="T12" fmla="*/ 68 w 1542"/>
                <a:gd name="T13" fmla="*/ 63 h 1531"/>
                <a:gd name="T14" fmla="*/ 68 w 1542"/>
                <a:gd name="T15" fmla="*/ 62 h 1531"/>
                <a:gd name="T16" fmla="*/ 68 w 1542"/>
                <a:gd name="T17" fmla="*/ 60 h 1531"/>
                <a:gd name="T18" fmla="*/ 68 w 1542"/>
                <a:gd name="T19" fmla="*/ 8 h 1531"/>
                <a:gd name="T20" fmla="*/ 68 w 1542"/>
                <a:gd name="T21" fmla="*/ 6 h 1531"/>
                <a:gd name="T22" fmla="*/ 68 w 1542"/>
                <a:gd name="T23" fmla="*/ 5 h 1531"/>
                <a:gd name="T24" fmla="*/ 67 w 1542"/>
                <a:gd name="T25" fmla="*/ 4 h 1531"/>
                <a:gd name="T26" fmla="*/ 67 w 1542"/>
                <a:gd name="T27" fmla="*/ 2 h 1531"/>
                <a:gd name="T28" fmla="*/ 65 w 1542"/>
                <a:gd name="T29" fmla="*/ 1 h 1531"/>
                <a:gd name="T30" fmla="*/ 64 w 1542"/>
                <a:gd name="T31" fmla="*/ 0 h 1531"/>
                <a:gd name="T32" fmla="*/ 62 w 1542"/>
                <a:gd name="T33" fmla="*/ 0 h 1531"/>
                <a:gd name="T34" fmla="*/ 61 w 1542"/>
                <a:gd name="T35" fmla="*/ 0 h 1531"/>
                <a:gd name="T36" fmla="*/ 8 w 1542"/>
                <a:gd name="T37" fmla="*/ 0 h 1531"/>
                <a:gd name="T38" fmla="*/ 6 w 1542"/>
                <a:gd name="T39" fmla="*/ 0 h 1531"/>
                <a:gd name="T40" fmla="*/ 5 w 1542"/>
                <a:gd name="T41" fmla="*/ 0 h 1531"/>
                <a:gd name="T42" fmla="*/ 3 w 1542"/>
                <a:gd name="T43" fmla="*/ 1 h 1531"/>
                <a:gd name="T44" fmla="*/ 2 w 1542"/>
                <a:gd name="T45" fmla="*/ 2 h 1531"/>
                <a:gd name="T46" fmla="*/ 1 w 1542"/>
                <a:gd name="T47" fmla="*/ 4 h 1531"/>
                <a:gd name="T48" fmla="*/ 0 w 1542"/>
                <a:gd name="T49" fmla="*/ 5 h 1531"/>
                <a:gd name="T50" fmla="*/ 0 w 1542"/>
                <a:gd name="T51" fmla="*/ 6 h 1531"/>
                <a:gd name="T52" fmla="*/ 0 w 1542"/>
                <a:gd name="T53" fmla="*/ 8 h 1531"/>
                <a:gd name="T54" fmla="*/ 0 w 1542"/>
                <a:gd name="T55" fmla="*/ 60 h 1531"/>
                <a:gd name="T56" fmla="*/ 0 w 1542"/>
                <a:gd name="T57" fmla="*/ 62 h 1531"/>
                <a:gd name="T58" fmla="*/ 0 w 1542"/>
                <a:gd name="T59" fmla="*/ 63 h 1531"/>
                <a:gd name="T60" fmla="*/ 1 w 1542"/>
                <a:gd name="T61" fmla="*/ 65 h 1531"/>
                <a:gd name="T62" fmla="*/ 2 w 1542"/>
                <a:gd name="T63" fmla="*/ 66 h 1531"/>
                <a:gd name="T64" fmla="*/ 3 w 1542"/>
                <a:gd name="T65" fmla="*/ 67 h 1531"/>
                <a:gd name="T66" fmla="*/ 5 w 1542"/>
                <a:gd name="T67" fmla="*/ 67 h 1531"/>
                <a:gd name="T68" fmla="*/ 6 w 1542"/>
                <a:gd name="T69" fmla="*/ 68 h 1531"/>
                <a:gd name="T70" fmla="*/ 8 w 1542"/>
                <a:gd name="T71" fmla="*/ 68 h 1531"/>
                <a:gd name="T72" fmla="*/ 61 w 1542"/>
                <a:gd name="T73" fmla="*/ 68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366" name="Freeform 15"/>
            <p:cNvSpPr>
              <a:spLocks/>
            </p:cNvSpPr>
            <p:nvPr/>
          </p:nvSpPr>
          <p:spPr bwMode="auto">
            <a:xfrm>
              <a:off x="5225" y="594"/>
              <a:ext cx="249" cy="123"/>
            </a:xfrm>
            <a:custGeom>
              <a:avLst/>
              <a:gdLst>
                <a:gd name="T0" fmla="*/ 21 w 542"/>
                <a:gd name="T1" fmla="*/ 12 h 269"/>
                <a:gd name="T2" fmla="*/ 21 w 542"/>
                <a:gd name="T3" fmla="*/ 12 h 269"/>
                <a:gd name="T4" fmla="*/ 22 w 542"/>
                <a:gd name="T5" fmla="*/ 12 h 269"/>
                <a:gd name="T6" fmla="*/ 23 w 542"/>
                <a:gd name="T7" fmla="*/ 12 h 269"/>
                <a:gd name="T8" fmla="*/ 23 w 542"/>
                <a:gd name="T9" fmla="*/ 11 h 269"/>
                <a:gd name="T10" fmla="*/ 23 w 542"/>
                <a:gd name="T11" fmla="*/ 11 h 269"/>
                <a:gd name="T12" fmla="*/ 23 w 542"/>
                <a:gd name="T13" fmla="*/ 11 h 269"/>
                <a:gd name="T14" fmla="*/ 24 w 542"/>
                <a:gd name="T15" fmla="*/ 11 h 269"/>
                <a:gd name="T16" fmla="*/ 24 w 542"/>
                <a:gd name="T17" fmla="*/ 10 h 269"/>
                <a:gd name="T18" fmla="*/ 24 w 542"/>
                <a:gd name="T19" fmla="*/ 10 h 269"/>
                <a:gd name="T20" fmla="*/ 24 w 542"/>
                <a:gd name="T21" fmla="*/ 9 h 269"/>
                <a:gd name="T22" fmla="*/ 24 w 542"/>
                <a:gd name="T23" fmla="*/ 8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0 h 269"/>
                <a:gd name="T42" fmla="*/ 0 w 542"/>
                <a:gd name="T43" fmla="*/ 1 h 269"/>
                <a:gd name="T44" fmla="*/ 0 w 542"/>
                <a:gd name="T45" fmla="*/ 1 h 269"/>
                <a:gd name="T46" fmla="*/ 0 w 542"/>
                <a:gd name="T47" fmla="*/ 1 h 269"/>
                <a:gd name="T48" fmla="*/ 0 w 542"/>
                <a:gd name="T49" fmla="*/ 2 h 269"/>
                <a:gd name="T50" fmla="*/ 0 w 542"/>
                <a:gd name="T51" fmla="*/ 3 h 269"/>
                <a:gd name="T52" fmla="*/ 1 w 542"/>
                <a:gd name="T53" fmla="*/ 4 h 269"/>
                <a:gd name="T54" fmla="*/ 2 w 542"/>
                <a:gd name="T55" fmla="*/ 5 h 269"/>
                <a:gd name="T56" fmla="*/ 21 w 542"/>
                <a:gd name="T57" fmla="*/ 1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7" name="Freeform 16"/>
            <p:cNvSpPr>
              <a:spLocks/>
            </p:cNvSpPr>
            <p:nvPr/>
          </p:nvSpPr>
          <p:spPr bwMode="auto">
            <a:xfrm>
              <a:off x="5095" y="902"/>
              <a:ext cx="249" cy="125"/>
            </a:xfrm>
            <a:custGeom>
              <a:avLst/>
              <a:gdLst>
                <a:gd name="T0" fmla="*/ 21 w 542"/>
                <a:gd name="T1" fmla="*/ 13 h 269"/>
                <a:gd name="T2" fmla="*/ 22 w 542"/>
                <a:gd name="T3" fmla="*/ 13 h 269"/>
                <a:gd name="T4" fmla="*/ 22 w 542"/>
                <a:gd name="T5" fmla="*/ 13 h 269"/>
                <a:gd name="T6" fmla="*/ 23 w 542"/>
                <a:gd name="T7" fmla="*/ 13 h 269"/>
                <a:gd name="T8" fmla="*/ 23 w 542"/>
                <a:gd name="T9" fmla="*/ 12 h 269"/>
                <a:gd name="T10" fmla="*/ 23 w 542"/>
                <a:gd name="T11" fmla="*/ 12 h 269"/>
                <a:gd name="T12" fmla="*/ 23 w 542"/>
                <a:gd name="T13" fmla="*/ 12 h 269"/>
                <a:gd name="T14" fmla="*/ 24 w 542"/>
                <a:gd name="T15" fmla="*/ 12 h 269"/>
                <a:gd name="T16" fmla="*/ 24 w 542"/>
                <a:gd name="T17" fmla="*/ 11 h 269"/>
                <a:gd name="T18" fmla="*/ 24 w 542"/>
                <a:gd name="T19" fmla="*/ 11 h 269"/>
                <a:gd name="T20" fmla="*/ 24 w 542"/>
                <a:gd name="T21" fmla="*/ 10 h 269"/>
                <a:gd name="T22" fmla="*/ 24 w 542"/>
                <a:gd name="T23" fmla="*/ 9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1 h 269"/>
                <a:gd name="T42" fmla="*/ 0 w 542"/>
                <a:gd name="T43" fmla="*/ 1 h 269"/>
                <a:gd name="T44" fmla="*/ 0 w 542"/>
                <a:gd name="T45" fmla="*/ 2 h 269"/>
                <a:gd name="T46" fmla="*/ 0 w 542"/>
                <a:gd name="T47" fmla="*/ 2 h 269"/>
                <a:gd name="T48" fmla="*/ 0 w 542"/>
                <a:gd name="T49" fmla="*/ 3 h 269"/>
                <a:gd name="T50" fmla="*/ 0 w 542"/>
                <a:gd name="T51" fmla="*/ 4 h 269"/>
                <a:gd name="T52" fmla="*/ 1 w 542"/>
                <a:gd name="T53" fmla="*/ 4 h 269"/>
                <a:gd name="T54" fmla="*/ 2 w 542"/>
                <a:gd name="T55" fmla="*/ 5 h 269"/>
                <a:gd name="T56" fmla="*/ 21 w 542"/>
                <a:gd name="T57" fmla="*/ 1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 name="Freeform 17"/>
            <p:cNvSpPr>
              <a:spLocks/>
            </p:cNvSpPr>
            <p:nvPr/>
          </p:nvSpPr>
          <p:spPr bwMode="auto">
            <a:xfrm>
              <a:off x="5135" y="660"/>
              <a:ext cx="298" cy="299"/>
            </a:xfrm>
            <a:custGeom>
              <a:avLst/>
              <a:gdLst>
                <a:gd name="T0" fmla="*/ 20 w 650"/>
                <a:gd name="T1" fmla="*/ 29 h 650"/>
                <a:gd name="T2" fmla="*/ 21 w 650"/>
                <a:gd name="T3" fmla="*/ 29 h 650"/>
                <a:gd name="T4" fmla="*/ 21 w 650"/>
                <a:gd name="T5" fmla="*/ 29 h 650"/>
                <a:gd name="T6" fmla="*/ 21 w 650"/>
                <a:gd name="T7" fmla="*/ 29 h 650"/>
                <a:gd name="T8" fmla="*/ 21 w 650"/>
                <a:gd name="T9" fmla="*/ 29 h 650"/>
                <a:gd name="T10" fmla="*/ 29 w 650"/>
                <a:gd name="T11" fmla="*/ 8 h 650"/>
                <a:gd name="T12" fmla="*/ 29 w 650"/>
                <a:gd name="T13" fmla="*/ 8 h 650"/>
                <a:gd name="T14" fmla="*/ 28 w 650"/>
                <a:gd name="T15" fmla="*/ 8 h 650"/>
                <a:gd name="T16" fmla="*/ 28 w 650"/>
                <a:gd name="T17" fmla="*/ 8 h 650"/>
                <a:gd name="T18" fmla="*/ 28 w 650"/>
                <a:gd name="T19" fmla="*/ 7 h 650"/>
                <a:gd name="T20" fmla="*/ 8 w 650"/>
                <a:gd name="T21" fmla="*/ 0 h 650"/>
                <a:gd name="T22" fmla="*/ 8 w 650"/>
                <a:gd name="T23" fmla="*/ 0 h 650"/>
                <a:gd name="T24" fmla="*/ 8 w 650"/>
                <a:gd name="T25" fmla="*/ 0 h 650"/>
                <a:gd name="T26" fmla="*/ 8 w 650"/>
                <a:gd name="T27" fmla="*/ 0 h 650"/>
                <a:gd name="T28" fmla="*/ 7 w 650"/>
                <a:gd name="T29" fmla="*/ 0 h 650"/>
                <a:gd name="T30" fmla="*/ 0 w 650"/>
                <a:gd name="T31" fmla="*/ 21 h 650"/>
                <a:gd name="T32" fmla="*/ 0 w 650"/>
                <a:gd name="T33" fmla="*/ 21 h 650"/>
                <a:gd name="T34" fmla="*/ 0 w 650"/>
                <a:gd name="T35" fmla="*/ 21 h 650"/>
                <a:gd name="T36" fmla="*/ 0 w 650"/>
                <a:gd name="T37" fmla="*/ 22 h 650"/>
                <a:gd name="T38" fmla="*/ 0 w 650"/>
                <a:gd name="T39" fmla="*/ 22 h 650"/>
                <a:gd name="T40" fmla="*/ 20 w 650"/>
                <a:gd name="T41" fmla="*/ 29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 name="Freeform 18"/>
            <p:cNvSpPr>
              <a:spLocks/>
            </p:cNvSpPr>
            <p:nvPr/>
          </p:nvSpPr>
          <p:spPr bwMode="auto">
            <a:xfrm>
              <a:off x="5008" y="1134"/>
              <a:ext cx="554" cy="79"/>
            </a:xfrm>
            <a:custGeom>
              <a:avLst/>
              <a:gdLst>
                <a:gd name="T0" fmla="*/ 50 w 1206"/>
                <a:gd name="T1" fmla="*/ 8 h 172"/>
                <a:gd name="T2" fmla="*/ 51 w 1206"/>
                <a:gd name="T3" fmla="*/ 8 h 172"/>
                <a:gd name="T4" fmla="*/ 51 w 1206"/>
                <a:gd name="T5" fmla="*/ 7 h 172"/>
                <a:gd name="T6" fmla="*/ 52 w 1206"/>
                <a:gd name="T7" fmla="*/ 7 h 172"/>
                <a:gd name="T8" fmla="*/ 52 w 1206"/>
                <a:gd name="T9" fmla="*/ 6 h 172"/>
                <a:gd name="T10" fmla="*/ 53 w 1206"/>
                <a:gd name="T11" fmla="*/ 6 h 172"/>
                <a:gd name="T12" fmla="*/ 53 w 1206"/>
                <a:gd name="T13" fmla="*/ 5 h 172"/>
                <a:gd name="T14" fmla="*/ 54 w 1206"/>
                <a:gd name="T15" fmla="*/ 5 h 172"/>
                <a:gd name="T16" fmla="*/ 54 w 1206"/>
                <a:gd name="T17" fmla="*/ 4 h 172"/>
                <a:gd name="T18" fmla="*/ 54 w 1206"/>
                <a:gd name="T19" fmla="*/ 4 h 172"/>
                <a:gd name="T20" fmla="*/ 54 w 1206"/>
                <a:gd name="T21" fmla="*/ 3 h 172"/>
                <a:gd name="T22" fmla="*/ 53 w 1206"/>
                <a:gd name="T23" fmla="*/ 2 h 172"/>
                <a:gd name="T24" fmla="*/ 53 w 1206"/>
                <a:gd name="T25" fmla="*/ 2 h 172"/>
                <a:gd name="T26" fmla="*/ 52 w 1206"/>
                <a:gd name="T27" fmla="*/ 1 h 172"/>
                <a:gd name="T28" fmla="*/ 52 w 1206"/>
                <a:gd name="T29" fmla="*/ 0 h 172"/>
                <a:gd name="T30" fmla="*/ 51 w 1206"/>
                <a:gd name="T31" fmla="*/ 0 h 172"/>
                <a:gd name="T32" fmla="*/ 51 w 1206"/>
                <a:gd name="T33" fmla="*/ 0 h 172"/>
                <a:gd name="T34" fmla="*/ 50 w 1206"/>
                <a:gd name="T35" fmla="*/ 0 h 172"/>
                <a:gd name="T36" fmla="*/ 4 w 1206"/>
                <a:gd name="T37" fmla="*/ 0 h 172"/>
                <a:gd name="T38" fmla="*/ 3 w 1206"/>
                <a:gd name="T39" fmla="*/ 0 h 172"/>
                <a:gd name="T40" fmla="*/ 2 w 1206"/>
                <a:gd name="T41" fmla="*/ 0 h 172"/>
                <a:gd name="T42" fmla="*/ 2 w 1206"/>
                <a:gd name="T43" fmla="*/ 0 h 172"/>
                <a:gd name="T44" fmla="*/ 1 w 1206"/>
                <a:gd name="T45" fmla="*/ 1 h 172"/>
                <a:gd name="T46" fmla="*/ 0 w 1206"/>
                <a:gd name="T47" fmla="*/ 2 h 172"/>
                <a:gd name="T48" fmla="*/ 0 w 1206"/>
                <a:gd name="T49" fmla="*/ 2 h 172"/>
                <a:gd name="T50" fmla="*/ 0 w 1206"/>
                <a:gd name="T51" fmla="*/ 3 h 172"/>
                <a:gd name="T52" fmla="*/ 0 w 1206"/>
                <a:gd name="T53" fmla="*/ 4 h 172"/>
                <a:gd name="T54" fmla="*/ 0 w 1206"/>
                <a:gd name="T55" fmla="*/ 4 h 172"/>
                <a:gd name="T56" fmla="*/ 0 w 1206"/>
                <a:gd name="T57" fmla="*/ 5 h 172"/>
                <a:gd name="T58" fmla="*/ 0 w 1206"/>
                <a:gd name="T59" fmla="*/ 5 h 172"/>
                <a:gd name="T60" fmla="*/ 0 w 1206"/>
                <a:gd name="T61" fmla="*/ 6 h 172"/>
                <a:gd name="T62" fmla="*/ 1 w 1206"/>
                <a:gd name="T63" fmla="*/ 6 h 172"/>
                <a:gd name="T64" fmla="*/ 2 w 1206"/>
                <a:gd name="T65" fmla="*/ 7 h 172"/>
                <a:gd name="T66" fmla="*/ 2 w 1206"/>
                <a:gd name="T67" fmla="*/ 7 h 172"/>
                <a:gd name="T68" fmla="*/ 3 w 1206"/>
                <a:gd name="T69" fmla="*/ 8 h 172"/>
                <a:gd name="T70" fmla="*/ 4 w 1206"/>
                <a:gd name="T71" fmla="*/ 8 h 172"/>
                <a:gd name="T72" fmla="*/ 50 w 1206"/>
                <a:gd name="T73" fmla="*/ 8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 name="Freeform 19"/>
            <p:cNvSpPr>
              <a:spLocks/>
            </p:cNvSpPr>
            <p:nvPr/>
          </p:nvSpPr>
          <p:spPr bwMode="auto">
            <a:xfrm>
              <a:off x="5400" y="818"/>
              <a:ext cx="240" cy="149"/>
            </a:xfrm>
            <a:custGeom>
              <a:avLst/>
              <a:gdLst>
                <a:gd name="T0" fmla="*/ 23 w 522"/>
                <a:gd name="T1" fmla="*/ 8 h 324"/>
                <a:gd name="T2" fmla="*/ 2 w 522"/>
                <a:gd name="T3" fmla="*/ 0 h 324"/>
                <a:gd name="T4" fmla="*/ 0 w 522"/>
                <a:gd name="T5" fmla="*/ 6 h 324"/>
                <a:gd name="T6" fmla="*/ 23 w 522"/>
                <a:gd name="T7" fmla="*/ 15 h 324"/>
                <a:gd name="T8" fmla="*/ 23 w 522"/>
                <a:gd name="T9" fmla="*/ 8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 name="Freeform 20"/>
            <p:cNvSpPr>
              <a:spLocks/>
            </p:cNvSpPr>
            <p:nvPr/>
          </p:nvSpPr>
          <p:spPr bwMode="auto">
            <a:xfrm>
              <a:off x="5062" y="1062"/>
              <a:ext cx="442" cy="47"/>
            </a:xfrm>
            <a:custGeom>
              <a:avLst/>
              <a:gdLst>
                <a:gd name="T0" fmla="*/ 40 w 964"/>
                <a:gd name="T1" fmla="*/ 5 h 101"/>
                <a:gd name="T2" fmla="*/ 41 w 964"/>
                <a:gd name="T3" fmla="*/ 5 h 101"/>
                <a:gd name="T4" fmla="*/ 41 w 964"/>
                <a:gd name="T5" fmla="*/ 5 h 101"/>
                <a:gd name="T6" fmla="*/ 42 w 964"/>
                <a:gd name="T7" fmla="*/ 4 h 101"/>
                <a:gd name="T8" fmla="*/ 42 w 964"/>
                <a:gd name="T9" fmla="*/ 4 h 101"/>
                <a:gd name="T10" fmla="*/ 42 w 964"/>
                <a:gd name="T11" fmla="*/ 4 h 101"/>
                <a:gd name="T12" fmla="*/ 43 w 964"/>
                <a:gd name="T13" fmla="*/ 3 h 101"/>
                <a:gd name="T14" fmla="*/ 43 w 964"/>
                <a:gd name="T15" fmla="*/ 3 h 101"/>
                <a:gd name="T16" fmla="*/ 43 w 964"/>
                <a:gd name="T17" fmla="*/ 2 h 101"/>
                <a:gd name="T18" fmla="*/ 43 w 964"/>
                <a:gd name="T19" fmla="*/ 2 h 101"/>
                <a:gd name="T20" fmla="*/ 43 w 964"/>
                <a:gd name="T21" fmla="*/ 2 h 101"/>
                <a:gd name="T22" fmla="*/ 43 w 964"/>
                <a:gd name="T23" fmla="*/ 1 h 101"/>
                <a:gd name="T24" fmla="*/ 42 w 964"/>
                <a:gd name="T25" fmla="*/ 1 h 101"/>
                <a:gd name="T26" fmla="*/ 42 w 964"/>
                <a:gd name="T27" fmla="*/ 0 h 101"/>
                <a:gd name="T28" fmla="*/ 42 w 964"/>
                <a:gd name="T29" fmla="*/ 0 h 101"/>
                <a:gd name="T30" fmla="*/ 41 w 964"/>
                <a:gd name="T31" fmla="*/ 0 h 101"/>
                <a:gd name="T32" fmla="*/ 41 w 964"/>
                <a:gd name="T33" fmla="*/ 0 h 101"/>
                <a:gd name="T34" fmla="*/ 40 w 964"/>
                <a:gd name="T35" fmla="*/ 0 h 101"/>
                <a:gd name="T36" fmla="*/ 2 w 964"/>
                <a:gd name="T37" fmla="*/ 0 h 101"/>
                <a:gd name="T38" fmla="*/ 2 w 964"/>
                <a:gd name="T39" fmla="*/ 0 h 101"/>
                <a:gd name="T40" fmla="*/ 1 w 964"/>
                <a:gd name="T41" fmla="*/ 0 h 101"/>
                <a:gd name="T42" fmla="*/ 1 w 964"/>
                <a:gd name="T43" fmla="*/ 0 h 101"/>
                <a:gd name="T44" fmla="*/ 0 w 964"/>
                <a:gd name="T45" fmla="*/ 0 h 101"/>
                <a:gd name="T46" fmla="*/ 0 w 964"/>
                <a:gd name="T47" fmla="*/ 1 h 101"/>
                <a:gd name="T48" fmla="*/ 0 w 964"/>
                <a:gd name="T49" fmla="*/ 1 h 101"/>
                <a:gd name="T50" fmla="*/ 0 w 964"/>
                <a:gd name="T51" fmla="*/ 2 h 101"/>
                <a:gd name="T52" fmla="*/ 0 w 964"/>
                <a:gd name="T53" fmla="*/ 2 h 101"/>
                <a:gd name="T54" fmla="*/ 0 w 964"/>
                <a:gd name="T55" fmla="*/ 2 h 101"/>
                <a:gd name="T56" fmla="*/ 0 w 964"/>
                <a:gd name="T57" fmla="*/ 3 h 101"/>
                <a:gd name="T58" fmla="*/ 0 w 964"/>
                <a:gd name="T59" fmla="*/ 3 h 101"/>
                <a:gd name="T60" fmla="*/ 0 w 964"/>
                <a:gd name="T61" fmla="*/ 4 h 101"/>
                <a:gd name="T62" fmla="*/ 0 w 964"/>
                <a:gd name="T63" fmla="*/ 4 h 101"/>
                <a:gd name="T64" fmla="*/ 1 w 964"/>
                <a:gd name="T65" fmla="*/ 4 h 101"/>
                <a:gd name="T66" fmla="*/ 1 w 964"/>
                <a:gd name="T67" fmla="*/ 5 h 101"/>
                <a:gd name="T68" fmla="*/ 2 w 964"/>
                <a:gd name="T69" fmla="*/ 5 h 101"/>
                <a:gd name="T70" fmla="*/ 2 w 964"/>
                <a:gd name="T71" fmla="*/ 5 h 101"/>
                <a:gd name="T72" fmla="*/ 40 w 964"/>
                <a:gd name="T73" fmla="*/ 5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 name="Freeform 21"/>
            <p:cNvSpPr>
              <a:spLocks/>
            </p:cNvSpPr>
            <p:nvPr/>
          </p:nvSpPr>
          <p:spPr bwMode="auto">
            <a:xfrm>
              <a:off x="4999" y="766"/>
              <a:ext cx="64" cy="48"/>
            </a:xfrm>
            <a:custGeom>
              <a:avLst/>
              <a:gdLst>
                <a:gd name="T0" fmla="*/ 6 w 140"/>
                <a:gd name="T1" fmla="*/ 0 h 106"/>
                <a:gd name="T2" fmla="*/ 0 w 140"/>
                <a:gd name="T3" fmla="*/ 1 h 106"/>
                <a:gd name="T4" fmla="*/ 5 w 140"/>
                <a:gd name="T5" fmla="*/ 5 h 106"/>
                <a:gd name="T6" fmla="*/ 5 w 140"/>
                <a:gd name="T7" fmla="*/ 3 h 106"/>
                <a:gd name="T8" fmla="*/ 5 w 140"/>
                <a:gd name="T9" fmla="*/ 2 h 106"/>
                <a:gd name="T10" fmla="*/ 6 w 140"/>
                <a:gd name="T11" fmla="*/ 1 h 106"/>
                <a:gd name="T12" fmla="*/ 6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 name="Freeform 22"/>
            <p:cNvSpPr>
              <a:spLocks/>
            </p:cNvSpPr>
            <p:nvPr/>
          </p:nvSpPr>
          <p:spPr bwMode="auto">
            <a:xfrm>
              <a:off x="5070" y="611"/>
              <a:ext cx="69" cy="60"/>
            </a:xfrm>
            <a:custGeom>
              <a:avLst/>
              <a:gdLst>
                <a:gd name="T0" fmla="*/ 7 w 149"/>
                <a:gd name="T1" fmla="*/ 2 h 130"/>
                <a:gd name="T2" fmla="*/ 0 w 149"/>
                <a:gd name="T3" fmla="*/ 0 h 130"/>
                <a:gd name="T4" fmla="*/ 4 w 149"/>
                <a:gd name="T5" fmla="*/ 6 h 130"/>
                <a:gd name="T6" fmla="*/ 4 w 149"/>
                <a:gd name="T7" fmla="*/ 6 h 130"/>
                <a:gd name="T8" fmla="*/ 4 w 149"/>
                <a:gd name="T9" fmla="*/ 5 h 130"/>
                <a:gd name="T10" fmla="*/ 5 w 149"/>
                <a:gd name="T11" fmla="*/ 4 h 130"/>
                <a:gd name="T12" fmla="*/ 5 w 149"/>
                <a:gd name="T13" fmla="*/ 4 h 130"/>
                <a:gd name="T14" fmla="*/ 6 w 149"/>
                <a:gd name="T15" fmla="*/ 3 h 130"/>
                <a:gd name="T16" fmla="*/ 6 w 149"/>
                <a:gd name="T17" fmla="*/ 3 h 130"/>
                <a:gd name="T18" fmla="*/ 6 w 149"/>
                <a:gd name="T19" fmla="*/ 2 h 130"/>
                <a:gd name="T20" fmla="*/ 7 w 149"/>
                <a:gd name="T21" fmla="*/ 2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 name="Freeform 23"/>
            <p:cNvSpPr>
              <a:spLocks/>
            </p:cNvSpPr>
            <p:nvPr/>
          </p:nvSpPr>
          <p:spPr bwMode="auto">
            <a:xfrm>
              <a:off x="5024" y="692"/>
              <a:ext cx="70" cy="48"/>
            </a:xfrm>
            <a:custGeom>
              <a:avLst/>
              <a:gdLst>
                <a:gd name="T0" fmla="*/ 7 w 153"/>
                <a:gd name="T1" fmla="*/ 0 h 104"/>
                <a:gd name="T2" fmla="*/ 0 w 153"/>
                <a:gd name="T3" fmla="*/ 0 h 104"/>
                <a:gd name="T4" fmla="*/ 5 w 153"/>
                <a:gd name="T5" fmla="*/ 5 h 104"/>
                <a:gd name="T6" fmla="*/ 5 w 153"/>
                <a:gd name="T7" fmla="*/ 4 h 104"/>
                <a:gd name="T8" fmla="*/ 5 w 153"/>
                <a:gd name="T9" fmla="*/ 2 h 104"/>
                <a:gd name="T10" fmla="*/ 6 w 153"/>
                <a:gd name="T11" fmla="*/ 1 h 104"/>
                <a:gd name="T12" fmla="*/ 7 w 153"/>
                <a:gd name="T13" fmla="*/ 0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75" name="Text Box 74"/>
          <p:cNvSpPr txBox="1">
            <a:spLocks noChangeArrowheads="1"/>
          </p:cNvSpPr>
          <p:nvPr/>
        </p:nvSpPr>
        <p:spPr bwMode="auto">
          <a:xfrm>
            <a:off x="7807325"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matter</a:t>
            </a:r>
          </a:p>
        </p:txBody>
      </p:sp>
      <p:sp>
        <p:nvSpPr>
          <p:cNvPr id="376" name="Line 93"/>
          <p:cNvSpPr>
            <a:spLocks noChangeShapeType="1"/>
          </p:cNvSpPr>
          <p:nvPr/>
        </p:nvSpPr>
        <p:spPr bwMode="auto">
          <a:xfrm>
            <a:off x="698500" y="3330575"/>
            <a:ext cx="77470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7" name="Line 95"/>
          <p:cNvSpPr>
            <a:spLocks noChangeShapeType="1"/>
          </p:cNvSpPr>
          <p:nvPr/>
        </p:nvSpPr>
        <p:spPr bwMode="auto">
          <a:xfrm>
            <a:off x="8455025"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8" name="Text Box 53"/>
          <p:cNvSpPr txBox="1">
            <a:spLocks noChangeArrowheads="1"/>
          </p:cNvSpPr>
          <p:nvPr/>
        </p:nvSpPr>
        <p:spPr bwMode="auto">
          <a:xfrm>
            <a:off x="6680200"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note</a:t>
            </a:r>
          </a:p>
        </p:txBody>
      </p:sp>
      <p:sp>
        <p:nvSpPr>
          <p:cNvPr id="379" name="Line 73"/>
          <p:cNvSpPr>
            <a:spLocks noChangeShapeType="1"/>
          </p:cNvSpPr>
          <p:nvPr/>
        </p:nvSpPr>
        <p:spPr bwMode="auto">
          <a:xfrm>
            <a:off x="7224713"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80" name="Group 92"/>
          <p:cNvGrpSpPr>
            <a:grpSpLocks/>
          </p:cNvGrpSpPr>
          <p:nvPr/>
        </p:nvGrpSpPr>
        <p:grpSpPr bwMode="auto">
          <a:xfrm>
            <a:off x="6844921" y="3868740"/>
            <a:ext cx="928687" cy="1354138"/>
            <a:chOff x="4279" y="2531"/>
            <a:chExt cx="585" cy="853"/>
          </a:xfrm>
        </p:grpSpPr>
        <p:grpSp>
          <p:nvGrpSpPr>
            <p:cNvPr id="381" name="Group 93"/>
            <p:cNvGrpSpPr>
              <a:grpSpLocks/>
            </p:cNvGrpSpPr>
            <p:nvPr/>
          </p:nvGrpSpPr>
          <p:grpSpPr bwMode="auto">
            <a:xfrm>
              <a:off x="4279" y="2531"/>
              <a:ext cx="585" cy="521"/>
              <a:chOff x="2322" y="507"/>
              <a:chExt cx="1203" cy="1071"/>
            </a:xfrm>
          </p:grpSpPr>
          <p:sp>
            <p:nvSpPr>
              <p:cNvPr id="392" name="Freeform 9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393" name="Oval 95"/>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394" name="Freeform 9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395" name="Line 97"/>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96" name="Freeform 9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97" name="Freeform 9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98" name="Freeform 10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99" name="Freeform 10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00" name="Oval 102"/>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nvGrpSpPr>
            <p:cNvPr id="382" name="Group 103"/>
            <p:cNvGrpSpPr>
              <a:grpSpLocks/>
            </p:cNvGrpSpPr>
            <p:nvPr/>
          </p:nvGrpSpPr>
          <p:grpSpPr bwMode="auto">
            <a:xfrm>
              <a:off x="4279" y="2863"/>
              <a:ext cx="585" cy="521"/>
              <a:chOff x="2322" y="507"/>
              <a:chExt cx="1203" cy="1071"/>
            </a:xfrm>
          </p:grpSpPr>
          <p:sp>
            <p:nvSpPr>
              <p:cNvPr id="383" name="Freeform 10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384" name="Oval 105"/>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385" name="Freeform 10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386" name="Line 107"/>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87" name="Freeform 10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88" name="Freeform 10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89" name="Freeform 11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90" name="Freeform 11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91" name="Oval 112"/>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sp>
        <p:nvSpPr>
          <p:cNvPr id="401" name="Line 3"/>
          <p:cNvSpPr>
            <a:spLocks noChangeShapeType="1"/>
          </p:cNvSpPr>
          <p:nvPr/>
        </p:nvSpPr>
        <p:spPr bwMode="auto">
          <a:xfrm>
            <a:off x="698499" y="3330575"/>
            <a:ext cx="653096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402" name="Group 2"/>
          <p:cNvGrpSpPr>
            <a:grpSpLocks/>
          </p:cNvGrpSpPr>
          <p:nvPr/>
        </p:nvGrpSpPr>
        <p:grpSpPr bwMode="auto">
          <a:xfrm>
            <a:off x="5942013" y="3887788"/>
            <a:ext cx="644525" cy="727075"/>
            <a:chOff x="3445" y="2543"/>
            <a:chExt cx="406" cy="458"/>
          </a:xfrm>
        </p:grpSpPr>
        <p:sp>
          <p:nvSpPr>
            <p:cNvPr id="403" name="AutoShape 3"/>
            <p:cNvSpPr>
              <a:spLocks noChangeArrowheads="1"/>
            </p:cNvSpPr>
            <p:nvPr/>
          </p:nvSpPr>
          <p:spPr bwMode="auto">
            <a:xfrm rot="10800000" flipH="1">
              <a:off x="3445" y="2543"/>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404" name="Line 4"/>
            <p:cNvSpPr>
              <a:spLocks noChangeShapeType="1"/>
            </p:cNvSpPr>
            <p:nvPr/>
          </p:nvSpPr>
          <p:spPr bwMode="auto">
            <a:xfrm>
              <a:off x="3502" y="273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05" name="Line 5"/>
            <p:cNvSpPr>
              <a:spLocks noChangeShapeType="1"/>
            </p:cNvSpPr>
            <p:nvPr/>
          </p:nvSpPr>
          <p:spPr bwMode="auto">
            <a:xfrm>
              <a:off x="3502" y="2804"/>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06" name="Line 6"/>
            <p:cNvSpPr>
              <a:spLocks noChangeShapeType="1"/>
            </p:cNvSpPr>
            <p:nvPr/>
          </p:nvSpPr>
          <p:spPr bwMode="auto">
            <a:xfrm>
              <a:off x="3502" y="2871"/>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07" name="Line 7"/>
            <p:cNvSpPr>
              <a:spLocks noChangeShapeType="1"/>
            </p:cNvSpPr>
            <p:nvPr/>
          </p:nvSpPr>
          <p:spPr bwMode="auto">
            <a:xfrm>
              <a:off x="3502" y="2937"/>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08" name="Freeform 8"/>
            <p:cNvSpPr>
              <a:spLocks/>
            </p:cNvSpPr>
            <p:nvPr/>
          </p:nvSpPr>
          <p:spPr bwMode="auto">
            <a:xfrm>
              <a:off x="3498" y="2568"/>
              <a:ext cx="293" cy="132"/>
            </a:xfrm>
            <a:custGeom>
              <a:avLst/>
              <a:gdLst>
                <a:gd name="T0" fmla="*/ 0 w 609"/>
                <a:gd name="T1" fmla="*/ 11 h 275"/>
                <a:gd name="T2" fmla="*/ 3 w 609"/>
                <a:gd name="T3" fmla="*/ 4 h 275"/>
                <a:gd name="T4" fmla="*/ 4 w 609"/>
                <a:gd name="T5" fmla="*/ 14 h 275"/>
                <a:gd name="T6" fmla="*/ 5 w 609"/>
                <a:gd name="T7" fmla="*/ 7 h 275"/>
                <a:gd name="T8" fmla="*/ 8 w 609"/>
                <a:gd name="T9" fmla="*/ 13 h 275"/>
                <a:gd name="T10" fmla="*/ 9 w 609"/>
                <a:gd name="T11" fmla="*/ 0 h 275"/>
                <a:gd name="T12" fmla="*/ 11 w 609"/>
                <a:gd name="T13" fmla="*/ 8 h 275"/>
                <a:gd name="T14" fmla="*/ 16 w 609"/>
                <a:gd name="T15" fmla="*/ 7 h 275"/>
                <a:gd name="T16" fmla="*/ 17 w 609"/>
                <a:gd name="T17" fmla="*/ 12 h 275"/>
                <a:gd name="T18" fmla="*/ 20 w 609"/>
                <a:gd name="T19" fmla="*/ 10 h 275"/>
                <a:gd name="T20" fmla="*/ 25 w 609"/>
                <a:gd name="T21" fmla="*/ 9 h 275"/>
                <a:gd name="T22" fmla="*/ 29 w 609"/>
                <a:gd name="T23" fmla="*/ 12 h 275"/>
                <a:gd name="T24" fmla="*/ 33 w 609"/>
                <a:gd name="T25" fmla="*/ 11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409" name="Group 9"/>
          <p:cNvGrpSpPr>
            <a:grpSpLocks/>
          </p:cNvGrpSpPr>
          <p:nvPr/>
        </p:nvGrpSpPr>
        <p:grpSpPr bwMode="auto">
          <a:xfrm>
            <a:off x="6132513" y="4268788"/>
            <a:ext cx="644525" cy="727075"/>
            <a:chOff x="3541" y="2795"/>
            <a:chExt cx="406" cy="458"/>
          </a:xfrm>
        </p:grpSpPr>
        <p:sp>
          <p:nvSpPr>
            <p:cNvPr id="410" name="AutoShape 10"/>
            <p:cNvSpPr>
              <a:spLocks noChangeArrowheads="1"/>
            </p:cNvSpPr>
            <p:nvPr/>
          </p:nvSpPr>
          <p:spPr bwMode="auto">
            <a:xfrm rot="10800000" flipH="1">
              <a:off x="3541" y="2795"/>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411" name="Line 11"/>
            <p:cNvSpPr>
              <a:spLocks noChangeShapeType="1"/>
            </p:cNvSpPr>
            <p:nvPr/>
          </p:nvSpPr>
          <p:spPr bwMode="auto">
            <a:xfrm>
              <a:off x="3598" y="2988"/>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2" name="Line 12"/>
            <p:cNvSpPr>
              <a:spLocks noChangeShapeType="1"/>
            </p:cNvSpPr>
            <p:nvPr/>
          </p:nvSpPr>
          <p:spPr bwMode="auto">
            <a:xfrm>
              <a:off x="3598" y="305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3" name="Line 13"/>
            <p:cNvSpPr>
              <a:spLocks noChangeShapeType="1"/>
            </p:cNvSpPr>
            <p:nvPr/>
          </p:nvSpPr>
          <p:spPr bwMode="auto">
            <a:xfrm>
              <a:off x="3598" y="3123"/>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4" name="Line 14"/>
            <p:cNvSpPr>
              <a:spLocks noChangeShapeType="1"/>
            </p:cNvSpPr>
            <p:nvPr/>
          </p:nvSpPr>
          <p:spPr bwMode="auto">
            <a:xfrm>
              <a:off x="3598" y="3189"/>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5" name="Freeform 15"/>
            <p:cNvSpPr>
              <a:spLocks/>
            </p:cNvSpPr>
            <p:nvPr/>
          </p:nvSpPr>
          <p:spPr bwMode="auto">
            <a:xfrm>
              <a:off x="3594" y="2820"/>
              <a:ext cx="293" cy="132"/>
            </a:xfrm>
            <a:custGeom>
              <a:avLst/>
              <a:gdLst>
                <a:gd name="T0" fmla="*/ 0 w 609"/>
                <a:gd name="T1" fmla="*/ 11 h 275"/>
                <a:gd name="T2" fmla="*/ 3 w 609"/>
                <a:gd name="T3" fmla="*/ 4 h 275"/>
                <a:gd name="T4" fmla="*/ 4 w 609"/>
                <a:gd name="T5" fmla="*/ 14 h 275"/>
                <a:gd name="T6" fmla="*/ 5 w 609"/>
                <a:gd name="T7" fmla="*/ 7 h 275"/>
                <a:gd name="T8" fmla="*/ 8 w 609"/>
                <a:gd name="T9" fmla="*/ 13 h 275"/>
                <a:gd name="T10" fmla="*/ 9 w 609"/>
                <a:gd name="T11" fmla="*/ 0 h 275"/>
                <a:gd name="T12" fmla="*/ 11 w 609"/>
                <a:gd name="T13" fmla="*/ 8 h 275"/>
                <a:gd name="T14" fmla="*/ 16 w 609"/>
                <a:gd name="T15" fmla="*/ 7 h 275"/>
                <a:gd name="T16" fmla="*/ 17 w 609"/>
                <a:gd name="T17" fmla="*/ 12 h 275"/>
                <a:gd name="T18" fmla="*/ 20 w 609"/>
                <a:gd name="T19" fmla="*/ 10 h 275"/>
                <a:gd name="T20" fmla="*/ 25 w 609"/>
                <a:gd name="T21" fmla="*/ 9 h 275"/>
                <a:gd name="T22" fmla="*/ 29 w 609"/>
                <a:gd name="T23" fmla="*/ 12 h 275"/>
                <a:gd name="T24" fmla="*/ 33 w 609"/>
                <a:gd name="T25" fmla="*/ 11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416" name="Text Box 67"/>
          <p:cNvSpPr txBox="1">
            <a:spLocks noChangeArrowheads="1"/>
          </p:cNvSpPr>
          <p:nvPr/>
        </p:nvSpPr>
        <p:spPr bwMode="auto">
          <a:xfrm>
            <a:off x="5745163"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document</a:t>
            </a:r>
          </a:p>
        </p:txBody>
      </p:sp>
      <p:sp>
        <p:nvSpPr>
          <p:cNvPr id="417" name="Line 85"/>
          <p:cNvSpPr>
            <a:spLocks noChangeShapeType="1"/>
          </p:cNvSpPr>
          <p:nvPr/>
        </p:nvSpPr>
        <p:spPr bwMode="auto">
          <a:xfrm>
            <a:off x="6065838"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8" name="Line 3"/>
          <p:cNvSpPr>
            <a:spLocks noChangeShapeType="1"/>
          </p:cNvSpPr>
          <p:nvPr/>
        </p:nvSpPr>
        <p:spPr bwMode="auto">
          <a:xfrm>
            <a:off x="698499" y="3330575"/>
            <a:ext cx="536733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419" name="Group 39"/>
          <p:cNvGrpSpPr>
            <a:grpSpLocks/>
          </p:cNvGrpSpPr>
          <p:nvPr/>
        </p:nvGrpSpPr>
        <p:grpSpPr bwMode="auto">
          <a:xfrm>
            <a:off x="4759325" y="3887788"/>
            <a:ext cx="620713" cy="788987"/>
            <a:chOff x="2401" y="425"/>
            <a:chExt cx="907" cy="1154"/>
          </a:xfrm>
        </p:grpSpPr>
        <p:sp>
          <p:nvSpPr>
            <p:cNvPr id="420" name="Rectangle 4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21" name="Line 4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2" name="Line 4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 name="Rectangle 4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24" name="Freeform 44"/>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425" name="Line 4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26" name="Text Box 61"/>
          <p:cNvSpPr txBox="1">
            <a:spLocks noChangeArrowheads="1"/>
          </p:cNvSpPr>
          <p:nvPr/>
        </p:nvSpPr>
        <p:spPr bwMode="auto">
          <a:xfrm>
            <a:off x="4664075"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activity</a:t>
            </a:r>
          </a:p>
        </p:txBody>
      </p:sp>
      <p:grpSp>
        <p:nvGrpSpPr>
          <p:cNvPr id="427" name="Group 63"/>
          <p:cNvGrpSpPr>
            <a:grpSpLocks/>
          </p:cNvGrpSpPr>
          <p:nvPr/>
        </p:nvGrpSpPr>
        <p:grpSpPr bwMode="auto">
          <a:xfrm>
            <a:off x="4918075" y="4289425"/>
            <a:ext cx="620713" cy="788988"/>
            <a:chOff x="2401" y="425"/>
            <a:chExt cx="907" cy="1154"/>
          </a:xfrm>
        </p:grpSpPr>
        <p:sp>
          <p:nvSpPr>
            <p:cNvPr id="428" name="Rectangle 64"/>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29" name="Line 65"/>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 name="Line 66"/>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 name="Rectangle 67"/>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32" name="Freeform 68"/>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433" name="Line 6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34" name="Group 73"/>
          <p:cNvGrpSpPr>
            <a:grpSpLocks/>
          </p:cNvGrpSpPr>
          <p:nvPr/>
        </p:nvGrpSpPr>
        <p:grpSpPr bwMode="auto">
          <a:xfrm>
            <a:off x="3851275" y="3895725"/>
            <a:ext cx="781050" cy="776288"/>
            <a:chOff x="3360" y="800"/>
            <a:chExt cx="620" cy="616"/>
          </a:xfrm>
        </p:grpSpPr>
        <p:sp>
          <p:nvSpPr>
            <p:cNvPr id="435" name="AutoShape 7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36" name="Freeform 75"/>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37" name="Group 76"/>
            <p:cNvGrpSpPr>
              <a:grpSpLocks/>
            </p:cNvGrpSpPr>
            <p:nvPr/>
          </p:nvGrpSpPr>
          <p:grpSpPr bwMode="auto">
            <a:xfrm flipH="1">
              <a:off x="3749" y="1171"/>
              <a:ext cx="212" cy="213"/>
              <a:chOff x="1350" y="686"/>
              <a:chExt cx="1132" cy="1132"/>
            </a:xfrm>
          </p:grpSpPr>
          <p:sp>
            <p:nvSpPr>
              <p:cNvPr id="439" name="AutoShape 7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40" name="Picture 78"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38" name="Picture 79"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1" name="Text Box 80"/>
          <p:cNvSpPr txBox="1">
            <a:spLocks noChangeArrowheads="1"/>
          </p:cNvSpPr>
          <p:nvPr/>
        </p:nvSpPr>
        <p:spPr bwMode="auto">
          <a:xfrm>
            <a:off x="3650082"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exposure</a:t>
            </a:r>
          </a:p>
        </p:txBody>
      </p:sp>
      <p:grpSp>
        <p:nvGrpSpPr>
          <p:cNvPr id="442" name="Group 81"/>
          <p:cNvGrpSpPr>
            <a:grpSpLocks/>
          </p:cNvGrpSpPr>
          <p:nvPr/>
        </p:nvGrpSpPr>
        <p:grpSpPr bwMode="auto">
          <a:xfrm>
            <a:off x="3851275" y="4764088"/>
            <a:ext cx="781050" cy="776287"/>
            <a:chOff x="3360" y="800"/>
            <a:chExt cx="620" cy="616"/>
          </a:xfrm>
        </p:grpSpPr>
        <p:sp>
          <p:nvSpPr>
            <p:cNvPr id="443" name="AutoShape 8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44" name="Freeform 83"/>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45" name="Group 84"/>
            <p:cNvGrpSpPr>
              <a:grpSpLocks/>
            </p:cNvGrpSpPr>
            <p:nvPr/>
          </p:nvGrpSpPr>
          <p:grpSpPr bwMode="auto">
            <a:xfrm flipH="1">
              <a:off x="3749" y="1171"/>
              <a:ext cx="212" cy="213"/>
              <a:chOff x="1350" y="686"/>
              <a:chExt cx="1132" cy="1132"/>
            </a:xfrm>
          </p:grpSpPr>
          <p:sp>
            <p:nvSpPr>
              <p:cNvPr id="447" name="AutoShape 8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48" name="Picture 86"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46" name="Picture 87"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9" name="Group 88"/>
          <p:cNvGrpSpPr>
            <a:grpSpLocks/>
          </p:cNvGrpSpPr>
          <p:nvPr/>
        </p:nvGrpSpPr>
        <p:grpSpPr bwMode="auto">
          <a:xfrm>
            <a:off x="3851275" y="5634038"/>
            <a:ext cx="781050" cy="776287"/>
            <a:chOff x="3360" y="800"/>
            <a:chExt cx="620" cy="616"/>
          </a:xfrm>
        </p:grpSpPr>
        <p:sp>
          <p:nvSpPr>
            <p:cNvPr id="450" name="AutoShape 8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51" name="Freeform 90"/>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52" name="Group 91"/>
            <p:cNvGrpSpPr>
              <a:grpSpLocks/>
            </p:cNvGrpSpPr>
            <p:nvPr/>
          </p:nvGrpSpPr>
          <p:grpSpPr bwMode="auto">
            <a:xfrm flipH="1">
              <a:off x="3749" y="1171"/>
              <a:ext cx="212" cy="213"/>
              <a:chOff x="1350" y="686"/>
              <a:chExt cx="1132" cy="1132"/>
            </a:xfrm>
          </p:grpSpPr>
          <p:sp>
            <p:nvSpPr>
              <p:cNvPr id="454" name="AutoShape 9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55" name="Picture 93"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53" name="Picture 94"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56" name="Line 70"/>
          <p:cNvSpPr>
            <a:spLocks noChangeShapeType="1"/>
          </p:cNvSpPr>
          <p:nvPr/>
        </p:nvSpPr>
        <p:spPr bwMode="auto">
          <a:xfrm flipH="1" flipV="1">
            <a:off x="2499095" y="6116531"/>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57" name="Line 70"/>
          <p:cNvSpPr>
            <a:spLocks noChangeShapeType="1"/>
          </p:cNvSpPr>
          <p:nvPr/>
        </p:nvSpPr>
        <p:spPr bwMode="auto">
          <a:xfrm flipH="1" flipV="1">
            <a:off x="2499095" y="5256206"/>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58" name="Text Box 52"/>
          <p:cNvSpPr txBox="1">
            <a:spLocks noChangeArrowheads="1"/>
          </p:cNvSpPr>
          <p:nvPr/>
        </p:nvSpPr>
        <p:spPr bwMode="auto">
          <a:xfrm>
            <a:off x="247650" y="35496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contact</a:t>
            </a:r>
          </a:p>
        </p:txBody>
      </p:sp>
      <p:sp>
        <p:nvSpPr>
          <p:cNvPr id="459" name="Text Box 80"/>
          <p:cNvSpPr txBox="1">
            <a:spLocks noChangeArrowheads="1"/>
          </p:cNvSpPr>
          <p:nvPr/>
        </p:nvSpPr>
        <p:spPr bwMode="auto">
          <a:xfrm>
            <a:off x="2553361"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s</a:t>
            </a:r>
            <a:r>
              <a:rPr lang="en-US" sz="1800" b="1" dirty="0" smtClean="0"/>
              <a:t>ervice</a:t>
            </a:r>
            <a:endParaRPr lang="en-US" sz="1800" b="1" dirty="0"/>
          </a:p>
        </p:txBody>
      </p:sp>
      <p:grpSp>
        <p:nvGrpSpPr>
          <p:cNvPr id="460" name="Group 48"/>
          <p:cNvGrpSpPr>
            <a:grpSpLocks/>
          </p:cNvGrpSpPr>
          <p:nvPr/>
        </p:nvGrpSpPr>
        <p:grpSpPr bwMode="auto">
          <a:xfrm>
            <a:off x="346123" y="3807029"/>
            <a:ext cx="651326" cy="651327"/>
            <a:chOff x="1350" y="686"/>
            <a:chExt cx="1132" cy="1132"/>
          </a:xfrm>
        </p:grpSpPr>
        <p:sp>
          <p:nvSpPr>
            <p:cNvPr id="461" name="AutoShape 4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62" name="Picture 50"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3" name="Group 53"/>
          <p:cNvGrpSpPr>
            <a:grpSpLocks/>
          </p:cNvGrpSpPr>
          <p:nvPr/>
        </p:nvGrpSpPr>
        <p:grpSpPr bwMode="auto">
          <a:xfrm>
            <a:off x="333569" y="4346247"/>
            <a:ext cx="805498" cy="730318"/>
            <a:chOff x="2780" y="1585"/>
            <a:chExt cx="668" cy="605"/>
          </a:xfrm>
        </p:grpSpPr>
        <p:sp>
          <p:nvSpPr>
            <p:cNvPr id="464" name="AutoShape 54"/>
            <p:cNvSpPr>
              <a:spLocks noChangeArrowheads="1"/>
            </p:cNvSpPr>
            <p:nvPr/>
          </p:nvSpPr>
          <p:spPr bwMode="auto">
            <a:xfrm>
              <a:off x="2780" y="1585"/>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grpSp>
          <p:nvGrpSpPr>
            <p:cNvPr id="465" name="Group 55"/>
            <p:cNvGrpSpPr>
              <a:grpSpLocks/>
            </p:cNvGrpSpPr>
            <p:nvPr/>
          </p:nvGrpSpPr>
          <p:grpSpPr bwMode="auto">
            <a:xfrm flipH="1">
              <a:off x="3089" y="1738"/>
              <a:ext cx="359" cy="452"/>
              <a:chOff x="4325" y="1984"/>
              <a:chExt cx="359" cy="452"/>
            </a:xfrm>
          </p:grpSpPr>
          <p:sp>
            <p:nvSpPr>
              <p:cNvPr id="466" name="Freeform 56"/>
              <p:cNvSpPr>
                <a:spLocks/>
              </p:cNvSpPr>
              <p:nvPr/>
            </p:nvSpPr>
            <p:spPr bwMode="auto">
              <a:xfrm>
                <a:off x="4325" y="1984"/>
                <a:ext cx="359" cy="452"/>
              </a:xfrm>
              <a:custGeom>
                <a:avLst/>
                <a:gdLst>
                  <a:gd name="T0" fmla="*/ 36 w 717"/>
                  <a:gd name="T1" fmla="*/ 37 h 906"/>
                  <a:gd name="T2" fmla="*/ 31 w 717"/>
                  <a:gd name="T3" fmla="*/ 41 h 906"/>
                  <a:gd name="T4" fmla="*/ 19 w 717"/>
                  <a:gd name="T5" fmla="*/ 25 h 906"/>
                  <a:gd name="T6" fmla="*/ 23 w 717"/>
                  <a:gd name="T7" fmla="*/ 22 h 906"/>
                  <a:gd name="T8" fmla="*/ 12 w 717"/>
                  <a:gd name="T9" fmla="*/ 8 h 906"/>
                  <a:gd name="T10" fmla="*/ 10 w 717"/>
                  <a:gd name="T11" fmla="*/ 10 h 906"/>
                  <a:gd name="T12" fmla="*/ 3 w 717"/>
                  <a:gd name="T13" fmla="*/ 0 h 906"/>
                  <a:gd name="T14" fmla="*/ 2 w 717"/>
                  <a:gd name="T15" fmla="*/ 0 h 906"/>
                  <a:gd name="T16" fmla="*/ 2 w 717"/>
                  <a:gd name="T17" fmla="*/ 0 h 906"/>
                  <a:gd name="T18" fmla="*/ 1 w 717"/>
                  <a:gd name="T19" fmla="*/ 0 h 906"/>
                  <a:gd name="T20" fmla="*/ 1 w 717"/>
                  <a:gd name="T21" fmla="*/ 0 h 906"/>
                  <a:gd name="T22" fmla="*/ 1 w 717"/>
                  <a:gd name="T23" fmla="*/ 0 h 906"/>
                  <a:gd name="T24" fmla="*/ 0 w 717"/>
                  <a:gd name="T25" fmla="*/ 0 h 906"/>
                  <a:gd name="T26" fmla="*/ 0 w 717"/>
                  <a:gd name="T27" fmla="*/ 1 h 906"/>
                  <a:gd name="T28" fmla="*/ 1 w 717"/>
                  <a:gd name="T29" fmla="*/ 1 h 906"/>
                  <a:gd name="T30" fmla="*/ 8 w 717"/>
                  <a:gd name="T31" fmla="*/ 11 h 906"/>
                  <a:gd name="T32" fmla="*/ 5 w 717"/>
                  <a:gd name="T33" fmla="*/ 13 h 906"/>
                  <a:gd name="T34" fmla="*/ 5 w 717"/>
                  <a:gd name="T35" fmla="*/ 14 h 906"/>
                  <a:gd name="T36" fmla="*/ 5 w 717"/>
                  <a:gd name="T37" fmla="*/ 14 h 906"/>
                  <a:gd name="T38" fmla="*/ 5 w 717"/>
                  <a:gd name="T39" fmla="*/ 15 h 906"/>
                  <a:gd name="T40" fmla="*/ 5 w 717"/>
                  <a:gd name="T41" fmla="*/ 16 h 906"/>
                  <a:gd name="T42" fmla="*/ 5 w 717"/>
                  <a:gd name="T43" fmla="*/ 18 h 906"/>
                  <a:gd name="T44" fmla="*/ 6 w 717"/>
                  <a:gd name="T45" fmla="*/ 20 h 906"/>
                  <a:gd name="T46" fmla="*/ 6 w 717"/>
                  <a:gd name="T47" fmla="*/ 23 h 906"/>
                  <a:gd name="T48" fmla="*/ 7 w 717"/>
                  <a:gd name="T49" fmla="*/ 26 h 906"/>
                  <a:gd name="T50" fmla="*/ 9 w 717"/>
                  <a:gd name="T51" fmla="*/ 29 h 906"/>
                  <a:gd name="T52" fmla="*/ 10 w 717"/>
                  <a:gd name="T53" fmla="*/ 32 h 906"/>
                  <a:gd name="T54" fmla="*/ 12 w 717"/>
                  <a:gd name="T55" fmla="*/ 35 h 906"/>
                  <a:gd name="T56" fmla="*/ 15 w 717"/>
                  <a:gd name="T57" fmla="*/ 39 h 906"/>
                  <a:gd name="T58" fmla="*/ 18 w 717"/>
                  <a:gd name="T59" fmla="*/ 42 h 906"/>
                  <a:gd name="T60" fmla="*/ 22 w 717"/>
                  <a:gd name="T61" fmla="*/ 46 h 906"/>
                  <a:gd name="T62" fmla="*/ 26 w 717"/>
                  <a:gd name="T63" fmla="*/ 49 h 906"/>
                  <a:gd name="T64" fmla="*/ 31 w 717"/>
                  <a:gd name="T65" fmla="*/ 53 h 906"/>
                  <a:gd name="T66" fmla="*/ 36 w 717"/>
                  <a:gd name="T67" fmla="*/ 56 h 906"/>
                  <a:gd name="T68" fmla="*/ 37 w 717"/>
                  <a:gd name="T69" fmla="*/ 56 h 906"/>
                  <a:gd name="T70" fmla="*/ 45 w 717"/>
                  <a:gd name="T71" fmla="*/ 50 h 906"/>
                  <a:gd name="T72" fmla="*/ 36 w 717"/>
                  <a:gd name="T73" fmla="*/ 37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7" name="Freeform 57"/>
              <p:cNvSpPr>
                <a:spLocks/>
              </p:cNvSpPr>
              <p:nvPr/>
            </p:nvSpPr>
            <p:spPr bwMode="auto">
              <a:xfrm>
                <a:off x="4378" y="2075"/>
                <a:ext cx="281" cy="341"/>
              </a:xfrm>
              <a:custGeom>
                <a:avLst/>
                <a:gdLst>
                  <a:gd name="T0" fmla="*/ 29 w 562"/>
                  <a:gd name="T1" fmla="*/ 43 h 682"/>
                  <a:gd name="T2" fmla="*/ 24 w 562"/>
                  <a:gd name="T3" fmla="*/ 40 h 682"/>
                  <a:gd name="T4" fmla="*/ 20 w 562"/>
                  <a:gd name="T5" fmla="*/ 37 h 682"/>
                  <a:gd name="T6" fmla="*/ 17 w 562"/>
                  <a:gd name="T7" fmla="*/ 34 h 682"/>
                  <a:gd name="T8" fmla="*/ 13 w 562"/>
                  <a:gd name="T9" fmla="*/ 31 h 682"/>
                  <a:gd name="T10" fmla="*/ 10 w 562"/>
                  <a:gd name="T11" fmla="*/ 27 h 682"/>
                  <a:gd name="T12" fmla="*/ 9 w 562"/>
                  <a:gd name="T13" fmla="*/ 24 h 682"/>
                  <a:gd name="T14" fmla="*/ 6 w 562"/>
                  <a:gd name="T15" fmla="*/ 21 h 682"/>
                  <a:gd name="T16" fmla="*/ 4 w 562"/>
                  <a:gd name="T17" fmla="*/ 20 h 682"/>
                  <a:gd name="T18" fmla="*/ 3 w 562"/>
                  <a:gd name="T19" fmla="*/ 17 h 682"/>
                  <a:gd name="T20" fmla="*/ 2 w 562"/>
                  <a:gd name="T21" fmla="*/ 13 h 682"/>
                  <a:gd name="T22" fmla="*/ 1 w 562"/>
                  <a:gd name="T23" fmla="*/ 11 h 682"/>
                  <a:gd name="T24" fmla="*/ 1 w 562"/>
                  <a:gd name="T25" fmla="*/ 10 h 682"/>
                  <a:gd name="T26" fmla="*/ 1 w 562"/>
                  <a:gd name="T27" fmla="*/ 7 h 682"/>
                  <a:gd name="T28" fmla="*/ 1 w 562"/>
                  <a:gd name="T29" fmla="*/ 5 h 682"/>
                  <a:gd name="T30" fmla="*/ 1 w 562"/>
                  <a:gd name="T31" fmla="*/ 5 h 682"/>
                  <a:gd name="T32" fmla="*/ 0 w 562"/>
                  <a:gd name="T33" fmla="*/ 3 h 682"/>
                  <a:gd name="T34" fmla="*/ 4 w 562"/>
                  <a:gd name="T35" fmla="*/ 0 h 682"/>
                  <a:gd name="T36" fmla="*/ 12 w 562"/>
                  <a:gd name="T37" fmla="*/ 11 h 682"/>
                  <a:gd name="T38" fmla="*/ 9 w 562"/>
                  <a:gd name="T39" fmla="*/ 13 h 682"/>
                  <a:gd name="T40" fmla="*/ 23 w 562"/>
                  <a:gd name="T41" fmla="*/ 34 h 682"/>
                  <a:gd name="T42" fmla="*/ 28 w 562"/>
                  <a:gd name="T43" fmla="*/ 29 h 682"/>
                  <a:gd name="T44" fmla="*/ 35 w 562"/>
                  <a:gd name="T45" fmla="*/ 39 h 682"/>
                  <a:gd name="T46" fmla="*/ 29 w 562"/>
                  <a:gd name="T47" fmla="*/ 43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D39E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468" name="Group 58"/>
          <p:cNvGrpSpPr>
            <a:grpSpLocks/>
          </p:cNvGrpSpPr>
          <p:nvPr/>
        </p:nvGrpSpPr>
        <p:grpSpPr bwMode="auto">
          <a:xfrm>
            <a:off x="239790" y="4869645"/>
            <a:ext cx="782501" cy="775661"/>
            <a:chOff x="2461" y="1618"/>
            <a:chExt cx="635" cy="629"/>
          </a:xfrm>
        </p:grpSpPr>
        <p:sp>
          <p:nvSpPr>
            <p:cNvPr id="469" name="AutoShape 59"/>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470" name="Freeform 60"/>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471" name="Group 61"/>
            <p:cNvGrpSpPr>
              <a:grpSpLocks/>
            </p:cNvGrpSpPr>
            <p:nvPr/>
          </p:nvGrpSpPr>
          <p:grpSpPr bwMode="auto">
            <a:xfrm>
              <a:off x="2461" y="1618"/>
              <a:ext cx="275" cy="318"/>
              <a:chOff x="2983" y="1384"/>
              <a:chExt cx="275" cy="318"/>
            </a:xfrm>
          </p:grpSpPr>
          <p:sp>
            <p:nvSpPr>
              <p:cNvPr id="472" name="Freeform 62"/>
              <p:cNvSpPr>
                <a:spLocks/>
              </p:cNvSpPr>
              <p:nvPr/>
            </p:nvSpPr>
            <p:spPr bwMode="auto">
              <a:xfrm>
                <a:off x="2983" y="1384"/>
                <a:ext cx="275" cy="318"/>
              </a:xfrm>
              <a:custGeom>
                <a:avLst/>
                <a:gdLst>
                  <a:gd name="T0" fmla="*/ 0 w 343"/>
                  <a:gd name="T1" fmla="*/ 82 h 396"/>
                  <a:gd name="T2" fmla="*/ 2 w 343"/>
                  <a:gd name="T3" fmla="*/ 99 h 396"/>
                  <a:gd name="T4" fmla="*/ 5 w 343"/>
                  <a:gd name="T5" fmla="*/ 114 h 396"/>
                  <a:gd name="T6" fmla="*/ 11 w 343"/>
                  <a:gd name="T7" fmla="*/ 128 h 396"/>
                  <a:gd name="T8" fmla="*/ 21 w 343"/>
                  <a:gd name="T9" fmla="*/ 141 h 396"/>
                  <a:gd name="T10" fmla="*/ 31 w 343"/>
                  <a:gd name="T11" fmla="*/ 151 h 396"/>
                  <a:gd name="T12" fmla="*/ 43 w 343"/>
                  <a:gd name="T13" fmla="*/ 158 h 396"/>
                  <a:gd name="T14" fmla="*/ 57 w 343"/>
                  <a:gd name="T15" fmla="*/ 163 h 396"/>
                  <a:gd name="T16" fmla="*/ 71 w 343"/>
                  <a:gd name="T17" fmla="*/ 165 h 396"/>
                  <a:gd name="T18" fmla="*/ 85 w 343"/>
                  <a:gd name="T19" fmla="*/ 163 h 396"/>
                  <a:gd name="T20" fmla="*/ 99 w 343"/>
                  <a:gd name="T21" fmla="*/ 158 h 396"/>
                  <a:gd name="T22" fmla="*/ 111 w 343"/>
                  <a:gd name="T23" fmla="*/ 151 h 396"/>
                  <a:gd name="T24" fmla="*/ 121 w 343"/>
                  <a:gd name="T25" fmla="*/ 141 h 396"/>
                  <a:gd name="T26" fmla="*/ 130 w 343"/>
                  <a:gd name="T27" fmla="*/ 128 h 396"/>
                  <a:gd name="T28" fmla="*/ 136 w 343"/>
                  <a:gd name="T29" fmla="*/ 114 h 396"/>
                  <a:gd name="T30" fmla="*/ 141 w 343"/>
                  <a:gd name="T31" fmla="*/ 99 h 396"/>
                  <a:gd name="T32" fmla="*/ 141 w 343"/>
                  <a:gd name="T33" fmla="*/ 82 h 396"/>
                  <a:gd name="T34" fmla="*/ 141 w 343"/>
                  <a:gd name="T35" fmla="*/ 66 h 396"/>
                  <a:gd name="T36" fmla="*/ 136 w 343"/>
                  <a:gd name="T37" fmla="*/ 50 h 396"/>
                  <a:gd name="T38" fmla="*/ 130 w 343"/>
                  <a:gd name="T39" fmla="*/ 36 h 396"/>
                  <a:gd name="T40" fmla="*/ 121 w 343"/>
                  <a:gd name="T41" fmla="*/ 25 h 396"/>
                  <a:gd name="T42" fmla="*/ 111 w 343"/>
                  <a:gd name="T43" fmla="*/ 14 h 396"/>
                  <a:gd name="T44" fmla="*/ 99 w 343"/>
                  <a:gd name="T45" fmla="*/ 6 h 396"/>
                  <a:gd name="T46" fmla="*/ 85 w 343"/>
                  <a:gd name="T47" fmla="*/ 2 h 396"/>
                  <a:gd name="T48" fmla="*/ 71 w 343"/>
                  <a:gd name="T49" fmla="*/ 0 h 396"/>
                  <a:gd name="T50" fmla="*/ 57 w 343"/>
                  <a:gd name="T51" fmla="*/ 2 h 396"/>
                  <a:gd name="T52" fmla="*/ 43 w 343"/>
                  <a:gd name="T53" fmla="*/ 6 h 396"/>
                  <a:gd name="T54" fmla="*/ 31 w 343"/>
                  <a:gd name="T55" fmla="*/ 14 h 396"/>
                  <a:gd name="T56" fmla="*/ 21 w 343"/>
                  <a:gd name="T57" fmla="*/ 25 h 396"/>
                  <a:gd name="T58" fmla="*/ 11 w 343"/>
                  <a:gd name="T59" fmla="*/ 36 h 396"/>
                  <a:gd name="T60" fmla="*/ 5 w 343"/>
                  <a:gd name="T61" fmla="*/ 50 h 396"/>
                  <a:gd name="T62" fmla="*/ 2 w 343"/>
                  <a:gd name="T63" fmla="*/ 66 h 396"/>
                  <a:gd name="T64" fmla="*/ 0 w 343"/>
                  <a:gd name="T65" fmla="*/ 8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3" name="Freeform 63"/>
              <p:cNvSpPr>
                <a:spLocks/>
              </p:cNvSpPr>
              <p:nvPr/>
            </p:nvSpPr>
            <p:spPr bwMode="auto">
              <a:xfrm>
                <a:off x="2999" y="1400"/>
                <a:ext cx="243" cy="286"/>
              </a:xfrm>
              <a:custGeom>
                <a:avLst/>
                <a:gdLst>
                  <a:gd name="T0" fmla="*/ 0 w 303"/>
                  <a:gd name="T1" fmla="*/ 74 h 356"/>
                  <a:gd name="T2" fmla="*/ 2 w 303"/>
                  <a:gd name="T3" fmla="*/ 59 h 356"/>
                  <a:gd name="T4" fmla="*/ 5 w 303"/>
                  <a:gd name="T5" fmla="*/ 46 h 356"/>
                  <a:gd name="T6" fmla="*/ 11 w 303"/>
                  <a:gd name="T7" fmla="*/ 33 h 356"/>
                  <a:gd name="T8" fmla="*/ 18 w 303"/>
                  <a:gd name="T9" fmla="*/ 22 h 356"/>
                  <a:gd name="T10" fmla="*/ 27 w 303"/>
                  <a:gd name="T11" fmla="*/ 13 h 356"/>
                  <a:gd name="T12" fmla="*/ 38 w 303"/>
                  <a:gd name="T13" fmla="*/ 6 h 356"/>
                  <a:gd name="T14" fmla="*/ 51 w 303"/>
                  <a:gd name="T15" fmla="*/ 2 h 356"/>
                  <a:gd name="T16" fmla="*/ 63 w 303"/>
                  <a:gd name="T17" fmla="*/ 0 h 356"/>
                  <a:gd name="T18" fmla="*/ 75 w 303"/>
                  <a:gd name="T19" fmla="*/ 2 h 356"/>
                  <a:gd name="T20" fmla="*/ 87 w 303"/>
                  <a:gd name="T21" fmla="*/ 6 h 356"/>
                  <a:gd name="T22" fmla="*/ 98 w 303"/>
                  <a:gd name="T23" fmla="*/ 13 h 356"/>
                  <a:gd name="T24" fmla="*/ 107 w 303"/>
                  <a:gd name="T25" fmla="*/ 22 h 356"/>
                  <a:gd name="T26" fmla="*/ 114 w 303"/>
                  <a:gd name="T27" fmla="*/ 33 h 356"/>
                  <a:gd name="T28" fmla="*/ 120 w 303"/>
                  <a:gd name="T29" fmla="*/ 46 h 356"/>
                  <a:gd name="T30" fmla="*/ 124 w 303"/>
                  <a:gd name="T31" fmla="*/ 59 h 356"/>
                  <a:gd name="T32" fmla="*/ 125 w 303"/>
                  <a:gd name="T33" fmla="*/ 74 h 356"/>
                  <a:gd name="T34" fmla="*/ 124 w 303"/>
                  <a:gd name="T35" fmla="*/ 89 h 356"/>
                  <a:gd name="T36" fmla="*/ 120 w 303"/>
                  <a:gd name="T37" fmla="*/ 103 h 356"/>
                  <a:gd name="T38" fmla="*/ 114 w 303"/>
                  <a:gd name="T39" fmla="*/ 116 h 356"/>
                  <a:gd name="T40" fmla="*/ 107 w 303"/>
                  <a:gd name="T41" fmla="*/ 126 h 356"/>
                  <a:gd name="T42" fmla="*/ 98 w 303"/>
                  <a:gd name="T43" fmla="*/ 136 h 356"/>
                  <a:gd name="T44" fmla="*/ 87 w 303"/>
                  <a:gd name="T45" fmla="*/ 143 h 356"/>
                  <a:gd name="T46" fmla="*/ 75 w 303"/>
                  <a:gd name="T47" fmla="*/ 147 h 356"/>
                  <a:gd name="T48" fmla="*/ 63 w 303"/>
                  <a:gd name="T49" fmla="*/ 149 h 356"/>
                  <a:gd name="T50" fmla="*/ 51 w 303"/>
                  <a:gd name="T51" fmla="*/ 147 h 356"/>
                  <a:gd name="T52" fmla="*/ 38 w 303"/>
                  <a:gd name="T53" fmla="*/ 143 h 356"/>
                  <a:gd name="T54" fmla="*/ 27 w 303"/>
                  <a:gd name="T55" fmla="*/ 136 h 356"/>
                  <a:gd name="T56" fmla="*/ 18 w 303"/>
                  <a:gd name="T57" fmla="*/ 126 h 356"/>
                  <a:gd name="T58" fmla="*/ 11 w 303"/>
                  <a:gd name="T59" fmla="*/ 116 h 356"/>
                  <a:gd name="T60" fmla="*/ 5 w 303"/>
                  <a:gd name="T61" fmla="*/ 103 h 356"/>
                  <a:gd name="T62" fmla="*/ 2 w 303"/>
                  <a:gd name="T63" fmla="*/ 89 h 356"/>
                  <a:gd name="T64" fmla="*/ 0 w 303"/>
                  <a:gd name="T65" fmla="*/ 74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4" name="Freeform 64"/>
              <p:cNvSpPr>
                <a:spLocks/>
              </p:cNvSpPr>
              <p:nvPr/>
            </p:nvSpPr>
            <p:spPr bwMode="auto">
              <a:xfrm>
                <a:off x="3127" y="1444"/>
                <a:ext cx="77" cy="167"/>
              </a:xfrm>
              <a:custGeom>
                <a:avLst/>
                <a:gdLst>
                  <a:gd name="T0" fmla="*/ 0 w 95"/>
                  <a:gd name="T1" fmla="*/ 8 h 208"/>
                  <a:gd name="T2" fmla="*/ 2 w 95"/>
                  <a:gd name="T3" fmla="*/ 8 h 208"/>
                  <a:gd name="T4" fmla="*/ 3 w 95"/>
                  <a:gd name="T5" fmla="*/ 9 h 208"/>
                  <a:gd name="T6" fmla="*/ 7 w 95"/>
                  <a:gd name="T7" fmla="*/ 10 h 208"/>
                  <a:gd name="T8" fmla="*/ 11 w 95"/>
                  <a:gd name="T9" fmla="*/ 11 h 208"/>
                  <a:gd name="T10" fmla="*/ 15 w 95"/>
                  <a:gd name="T11" fmla="*/ 14 h 208"/>
                  <a:gd name="T12" fmla="*/ 20 w 95"/>
                  <a:gd name="T13" fmla="*/ 18 h 208"/>
                  <a:gd name="T14" fmla="*/ 24 w 95"/>
                  <a:gd name="T15" fmla="*/ 21 h 208"/>
                  <a:gd name="T16" fmla="*/ 28 w 95"/>
                  <a:gd name="T17" fmla="*/ 26 h 208"/>
                  <a:gd name="T18" fmla="*/ 32 w 95"/>
                  <a:gd name="T19" fmla="*/ 38 h 208"/>
                  <a:gd name="T20" fmla="*/ 32 w 95"/>
                  <a:gd name="T21" fmla="*/ 51 h 208"/>
                  <a:gd name="T22" fmla="*/ 28 w 95"/>
                  <a:gd name="T23" fmla="*/ 67 h 208"/>
                  <a:gd name="T24" fmla="*/ 20 w 95"/>
                  <a:gd name="T25" fmla="*/ 83 h 208"/>
                  <a:gd name="T26" fmla="*/ 28 w 95"/>
                  <a:gd name="T27" fmla="*/ 87 h 208"/>
                  <a:gd name="T28" fmla="*/ 36 w 95"/>
                  <a:gd name="T29" fmla="*/ 67 h 208"/>
                  <a:gd name="T30" fmla="*/ 41 w 95"/>
                  <a:gd name="T31" fmla="*/ 51 h 208"/>
                  <a:gd name="T32" fmla="*/ 40 w 95"/>
                  <a:gd name="T33" fmla="*/ 35 h 208"/>
                  <a:gd name="T34" fmla="*/ 36 w 95"/>
                  <a:gd name="T35" fmla="*/ 23 h 208"/>
                  <a:gd name="T36" fmla="*/ 32 w 95"/>
                  <a:gd name="T37" fmla="*/ 17 h 208"/>
                  <a:gd name="T38" fmla="*/ 26 w 95"/>
                  <a:gd name="T39" fmla="*/ 11 h 208"/>
                  <a:gd name="T40" fmla="*/ 21 w 95"/>
                  <a:gd name="T41" fmla="*/ 7 h 208"/>
                  <a:gd name="T42" fmla="*/ 15 w 95"/>
                  <a:gd name="T43" fmla="*/ 4 h 208"/>
                  <a:gd name="T44" fmla="*/ 10 w 95"/>
                  <a:gd name="T45" fmla="*/ 2 h 208"/>
                  <a:gd name="T46" fmla="*/ 6 w 95"/>
                  <a:gd name="T47" fmla="*/ 2 h 208"/>
                  <a:gd name="T48" fmla="*/ 3 w 95"/>
                  <a:gd name="T49" fmla="*/ 0 h 208"/>
                  <a:gd name="T50" fmla="*/ 2 w 95"/>
                  <a:gd name="T51" fmla="*/ 0 h 208"/>
                  <a:gd name="T52" fmla="*/ 0 w 95"/>
                  <a:gd name="T53" fmla="*/ 8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5" name="Freeform 65"/>
              <p:cNvSpPr>
                <a:spLocks/>
              </p:cNvSpPr>
              <p:nvPr/>
            </p:nvSpPr>
            <p:spPr bwMode="auto">
              <a:xfrm>
                <a:off x="3074" y="1506"/>
                <a:ext cx="72" cy="95"/>
              </a:xfrm>
              <a:custGeom>
                <a:avLst/>
                <a:gdLst>
                  <a:gd name="T0" fmla="*/ 0 w 90"/>
                  <a:gd name="T1" fmla="*/ 25 h 118"/>
                  <a:gd name="T2" fmla="*/ 2 w 90"/>
                  <a:gd name="T3" fmla="*/ 30 h 118"/>
                  <a:gd name="T4" fmla="*/ 2 w 90"/>
                  <a:gd name="T5" fmla="*/ 35 h 118"/>
                  <a:gd name="T6" fmla="*/ 3 w 90"/>
                  <a:gd name="T7" fmla="*/ 39 h 118"/>
                  <a:gd name="T8" fmla="*/ 5 w 90"/>
                  <a:gd name="T9" fmla="*/ 42 h 118"/>
                  <a:gd name="T10" fmla="*/ 9 w 90"/>
                  <a:gd name="T11" fmla="*/ 45 h 118"/>
                  <a:gd name="T12" fmla="*/ 11 w 90"/>
                  <a:gd name="T13" fmla="*/ 48 h 118"/>
                  <a:gd name="T14" fmla="*/ 15 w 90"/>
                  <a:gd name="T15" fmla="*/ 49 h 118"/>
                  <a:gd name="T16" fmla="*/ 18 w 90"/>
                  <a:gd name="T17" fmla="*/ 49 h 118"/>
                  <a:gd name="T18" fmla="*/ 22 w 90"/>
                  <a:gd name="T19" fmla="*/ 49 h 118"/>
                  <a:gd name="T20" fmla="*/ 26 w 90"/>
                  <a:gd name="T21" fmla="*/ 48 h 118"/>
                  <a:gd name="T22" fmla="*/ 29 w 90"/>
                  <a:gd name="T23" fmla="*/ 45 h 118"/>
                  <a:gd name="T24" fmla="*/ 32 w 90"/>
                  <a:gd name="T25" fmla="*/ 42 h 118"/>
                  <a:gd name="T26" fmla="*/ 34 w 90"/>
                  <a:gd name="T27" fmla="*/ 39 h 118"/>
                  <a:gd name="T28" fmla="*/ 36 w 90"/>
                  <a:gd name="T29" fmla="*/ 35 h 118"/>
                  <a:gd name="T30" fmla="*/ 37 w 90"/>
                  <a:gd name="T31" fmla="*/ 30 h 118"/>
                  <a:gd name="T32" fmla="*/ 37 w 90"/>
                  <a:gd name="T33" fmla="*/ 25 h 118"/>
                  <a:gd name="T34" fmla="*/ 37 w 90"/>
                  <a:gd name="T35" fmla="*/ 20 h 118"/>
                  <a:gd name="T36" fmla="*/ 36 w 90"/>
                  <a:gd name="T37" fmla="*/ 15 h 118"/>
                  <a:gd name="T38" fmla="*/ 34 w 90"/>
                  <a:gd name="T39" fmla="*/ 11 h 118"/>
                  <a:gd name="T40" fmla="*/ 32 w 90"/>
                  <a:gd name="T41" fmla="*/ 7 h 118"/>
                  <a:gd name="T42" fmla="*/ 29 w 90"/>
                  <a:gd name="T43" fmla="*/ 4 h 118"/>
                  <a:gd name="T44" fmla="*/ 26 w 90"/>
                  <a:gd name="T45" fmla="*/ 2 h 118"/>
                  <a:gd name="T46" fmla="*/ 22 w 90"/>
                  <a:gd name="T47" fmla="*/ 2 h 118"/>
                  <a:gd name="T48" fmla="*/ 18 w 90"/>
                  <a:gd name="T49" fmla="*/ 0 h 118"/>
                  <a:gd name="T50" fmla="*/ 15 w 90"/>
                  <a:gd name="T51" fmla="*/ 2 h 118"/>
                  <a:gd name="T52" fmla="*/ 11 w 90"/>
                  <a:gd name="T53" fmla="*/ 2 h 118"/>
                  <a:gd name="T54" fmla="*/ 9 w 90"/>
                  <a:gd name="T55" fmla="*/ 4 h 118"/>
                  <a:gd name="T56" fmla="*/ 5 w 90"/>
                  <a:gd name="T57" fmla="*/ 7 h 118"/>
                  <a:gd name="T58" fmla="*/ 3 w 90"/>
                  <a:gd name="T59" fmla="*/ 11 h 118"/>
                  <a:gd name="T60" fmla="*/ 2 w 90"/>
                  <a:gd name="T61" fmla="*/ 15 h 118"/>
                  <a:gd name="T62" fmla="*/ 2 w 90"/>
                  <a:gd name="T63" fmla="*/ 20 h 118"/>
                  <a:gd name="T64" fmla="*/ 0 w 90"/>
                  <a:gd name="T65" fmla="*/ 25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6" name="Freeform 66"/>
              <p:cNvSpPr>
                <a:spLocks/>
              </p:cNvSpPr>
              <p:nvPr/>
            </p:nvSpPr>
            <p:spPr bwMode="auto">
              <a:xfrm>
                <a:off x="3082" y="1514"/>
                <a:ext cx="56" cy="79"/>
              </a:xfrm>
              <a:custGeom>
                <a:avLst/>
                <a:gdLst>
                  <a:gd name="T0" fmla="*/ 0 w 70"/>
                  <a:gd name="T1" fmla="*/ 21 h 98"/>
                  <a:gd name="T2" fmla="*/ 2 w 70"/>
                  <a:gd name="T3" fmla="*/ 13 h 98"/>
                  <a:gd name="T4" fmla="*/ 5 w 70"/>
                  <a:gd name="T5" fmla="*/ 6 h 98"/>
                  <a:gd name="T6" fmla="*/ 9 w 70"/>
                  <a:gd name="T7" fmla="*/ 2 h 98"/>
                  <a:gd name="T8" fmla="*/ 14 w 70"/>
                  <a:gd name="T9" fmla="*/ 0 h 98"/>
                  <a:gd name="T10" fmla="*/ 19 w 70"/>
                  <a:gd name="T11" fmla="*/ 2 h 98"/>
                  <a:gd name="T12" fmla="*/ 24 w 70"/>
                  <a:gd name="T13" fmla="*/ 6 h 98"/>
                  <a:gd name="T14" fmla="*/ 27 w 70"/>
                  <a:gd name="T15" fmla="*/ 13 h 98"/>
                  <a:gd name="T16" fmla="*/ 29 w 70"/>
                  <a:gd name="T17" fmla="*/ 21 h 98"/>
                  <a:gd name="T18" fmla="*/ 27 w 70"/>
                  <a:gd name="T19" fmla="*/ 29 h 98"/>
                  <a:gd name="T20" fmla="*/ 24 w 70"/>
                  <a:gd name="T21" fmla="*/ 35 h 98"/>
                  <a:gd name="T22" fmla="*/ 19 w 70"/>
                  <a:gd name="T23" fmla="*/ 39 h 98"/>
                  <a:gd name="T24" fmla="*/ 14 w 70"/>
                  <a:gd name="T25" fmla="*/ 42 h 98"/>
                  <a:gd name="T26" fmla="*/ 9 w 70"/>
                  <a:gd name="T27" fmla="*/ 39 h 98"/>
                  <a:gd name="T28" fmla="*/ 5 w 70"/>
                  <a:gd name="T29" fmla="*/ 35 h 98"/>
                  <a:gd name="T30" fmla="*/ 2 w 70"/>
                  <a:gd name="T31" fmla="*/ 29 h 98"/>
                  <a:gd name="T32" fmla="*/ 0 w 70"/>
                  <a:gd name="T33" fmla="*/ 21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477" name="Group 476"/>
          <p:cNvGrpSpPr/>
          <p:nvPr/>
        </p:nvGrpSpPr>
        <p:grpSpPr>
          <a:xfrm>
            <a:off x="314349" y="5604315"/>
            <a:ext cx="927168" cy="676638"/>
            <a:chOff x="346122" y="5885642"/>
            <a:chExt cx="1049373" cy="765822"/>
          </a:xfrm>
        </p:grpSpPr>
        <p:grpSp>
          <p:nvGrpSpPr>
            <p:cNvPr id="478" name="Group 18"/>
            <p:cNvGrpSpPr>
              <a:grpSpLocks/>
            </p:cNvGrpSpPr>
            <p:nvPr/>
          </p:nvGrpSpPr>
          <p:grpSpPr bwMode="auto">
            <a:xfrm>
              <a:off x="346122" y="5885642"/>
              <a:ext cx="859923" cy="571787"/>
              <a:chOff x="2496" y="1641"/>
              <a:chExt cx="767" cy="510"/>
            </a:xfrm>
          </p:grpSpPr>
          <p:sp>
            <p:nvSpPr>
              <p:cNvPr id="498" name="AutoShape 19"/>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499" name="Rectangle 20"/>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500" name="Rectangle 21"/>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501" name="Rectangle 22"/>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grpSp>
          <p:nvGrpSpPr>
            <p:cNvPr id="479" name="Group 29"/>
            <p:cNvGrpSpPr>
              <a:grpSpLocks/>
            </p:cNvGrpSpPr>
            <p:nvPr/>
          </p:nvGrpSpPr>
          <p:grpSpPr bwMode="auto">
            <a:xfrm>
              <a:off x="582661" y="6151431"/>
              <a:ext cx="812834" cy="500033"/>
              <a:chOff x="2943" y="3239"/>
              <a:chExt cx="725" cy="446"/>
            </a:xfrm>
          </p:grpSpPr>
          <p:sp>
            <p:nvSpPr>
              <p:cNvPr id="480" name="Freeform 30"/>
              <p:cNvSpPr>
                <a:spLocks/>
              </p:cNvSpPr>
              <p:nvPr/>
            </p:nvSpPr>
            <p:spPr bwMode="auto">
              <a:xfrm>
                <a:off x="3485" y="3548"/>
                <a:ext cx="87" cy="137"/>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 name="Freeform 31"/>
              <p:cNvSpPr>
                <a:spLocks/>
              </p:cNvSpPr>
              <p:nvPr/>
            </p:nvSpPr>
            <p:spPr bwMode="auto">
              <a:xfrm>
                <a:off x="3357" y="3450"/>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 name="Freeform 32"/>
              <p:cNvSpPr>
                <a:spLocks/>
              </p:cNvSpPr>
              <p:nvPr/>
            </p:nvSpPr>
            <p:spPr bwMode="auto">
              <a:xfrm>
                <a:off x="2943" y="3288"/>
                <a:ext cx="725" cy="336"/>
              </a:xfrm>
              <a:custGeom>
                <a:avLst/>
                <a:gdLst>
                  <a:gd name="T0" fmla="*/ 1 w 1140"/>
                  <a:gd name="T1" fmla="*/ 1 h 526"/>
                  <a:gd name="T2" fmla="*/ 1 w 1140"/>
                  <a:gd name="T3" fmla="*/ 1 h 526"/>
                  <a:gd name="T4" fmla="*/ 0 w 1140"/>
                  <a:gd name="T5" fmla="*/ 1 h 526"/>
                  <a:gd name="T6" fmla="*/ 1 w 1140"/>
                  <a:gd name="T7" fmla="*/ 1 h 526"/>
                  <a:gd name="T8" fmla="*/ 1 w 1140"/>
                  <a:gd name="T9" fmla="*/ 1 h 526"/>
                  <a:gd name="T10" fmla="*/ 1 w 1140"/>
                  <a:gd name="T11" fmla="*/ 1 h 526"/>
                  <a:gd name="T12" fmla="*/ 1 w 1140"/>
                  <a:gd name="T13" fmla="*/ 1 h 526"/>
                  <a:gd name="T14" fmla="*/ 1 w 1140"/>
                  <a:gd name="T15" fmla="*/ 1 h 526"/>
                  <a:gd name="T16" fmla="*/ 1 w 1140"/>
                  <a:gd name="T17" fmla="*/ 1 h 526"/>
                  <a:gd name="T18" fmla="*/ 1 w 1140"/>
                  <a:gd name="T19" fmla="*/ 1 h 526"/>
                  <a:gd name="T20" fmla="*/ 1 w 1140"/>
                  <a:gd name="T21" fmla="*/ 1 h 526"/>
                  <a:gd name="T22" fmla="*/ 1 w 1140"/>
                  <a:gd name="T23" fmla="*/ 1 h 526"/>
                  <a:gd name="T24" fmla="*/ 1 w 1140"/>
                  <a:gd name="T25" fmla="*/ 1 h 526"/>
                  <a:gd name="T26" fmla="*/ 1 w 1140"/>
                  <a:gd name="T27" fmla="*/ 0 h 526"/>
                  <a:gd name="T28" fmla="*/ 1 w 1140"/>
                  <a:gd name="T29" fmla="*/ 0 h 526"/>
                  <a:gd name="T30" fmla="*/ 1 w 1140"/>
                  <a:gd name="T31" fmla="*/ 1 h 526"/>
                  <a:gd name="T32" fmla="*/ 1 w 1140"/>
                  <a:gd name="T33" fmla="*/ 1 h 526"/>
                  <a:gd name="T34" fmla="*/ 1 w 1140"/>
                  <a:gd name="T35" fmla="*/ 1 h 526"/>
                  <a:gd name="T36" fmla="*/ 2 w 1140"/>
                  <a:gd name="T37" fmla="*/ 1 h 526"/>
                  <a:gd name="T38" fmla="*/ 2 w 1140"/>
                  <a:gd name="T39" fmla="*/ 1 h 526"/>
                  <a:gd name="T40" fmla="*/ 2 w 1140"/>
                  <a:gd name="T41" fmla="*/ 1 h 526"/>
                  <a:gd name="T42" fmla="*/ 2 w 1140"/>
                  <a:gd name="T43" fmla="*/ 1 h 526"/>
                  <a:gd name="T44" fmla="*/ 2 w 1140"/>
                  <a:gd name="T45" fmla="*/ 1 h 526"/>
                  <a:gd name="T46" fmla="*/ 2 w 1140"/>
                  <a:gd name="T47" fmla="*/ 1 h 526"/>
                  <a:gd name="T48" fmla="*/ 2 w 1140"/>
                  <a:gd name="T49" fmla="*/ 1 h 526"/>
                  <a:gd name="T50" fmla="*/ 2 w 1140"/>
                  <a:gd name="T51" fmla="*/ 1 h 526"/>
                  <a:gd name="T52" fmla="*/ 2 w 1140"/>
                  <a:gd name="T53" fmla="*/ 1 h 526"/>
                  <a:gd name="T54" fmla="*/ 2 w 1140"/>
                  <a:gd name="T55" fmla="*/ 1 h 526"/>
                  <a:gd name="T56" fmla="*/ 2 w 1140"/>
                  <a:gd name="T57" fmla="*/ 1 h 526"/>
                  <a:gd name="T58" fmla="*/ 2 w 1140"/>
                  <a:gd name="T59" fmla="*/ 1 h 526"/>
                  <a:gd name="T60" fmla="*/ 2 w 1140"/>
                  <a:gd name="T61" fmla="*/ 1 h 526"/>
                  <a:gd name="T62" fmla="*/ 2 w 1140"/>
                  <a:gd name="T63" fmla="*/ 1 h 526"/>
                  <a:gd name="T64" fmla="*/ 2 w 1140"/>
                  <a:gd name="T65" fmla="*/ 1 h 526"/>
                  <a:gd name="T66" fmla="*/ 2 w 1140"/>
                  <a:gd name="T67" fmla="*/ 1 h 526"/>
                  <a:gd name="T68" fmla="*/ 2 w 1140"/>
                  <a:gd name="T69" fmla="*/ 1 h 526"/>
                  <a:gd name="T70" fmla="*/ 2 w 1140"/>
                  <a:gd name="T71" fmla="*/ 1 h 526"/>
                  <a:gd name="T72" fmla="*/ 2 w 1140"/>
                  <a:gd name="T73" fmla="*/ 1 h 526"/>
                  <a:gd name="T74" fmla="*/ 2 w 1140"/>
                  <a:gd name="T75" fmla="*/ 1 h 526"/>
                  <a:gd name="T76" fmla="*/ 2 w 1140"/>
                  <a:gd name="T77" fmla="*/ 1 h 526"/>
                  <a:gd name="T78" fmla="*/ 2 w 1140"/>
                  <a:gd name="T79" fmla="*/ 1 h 526"/>
                  <a:gd name="T80" fmla="*/ 2 w 1140"/>
                  <a:gd name="T81" fmla="*/ 1 h 526"/>
                  <a:gd name="T82" fmla="*/ 1 w 1140"/>
                  <a:gd name="T83" fmla="*/ 1 h 526"/>
                  <a:gd name="T84" fmla="*/ 1 w 1140"/>
                  <a:gd name="T85" fmla="*/ 1 h 526"/>
                  <a:gd name="T86" fmla="*/ 1 w 1140"/>
                  <a:gd name="T87" fmla="*/ 1 h 526"/>
                  <a:gd name="T88" fmla="*/ 1 w 1140"/>
                  <a:gd name="T89" fmla="*/ 1 h 526"/>
                  <a:gd name="T90" fmla="*/ 1 w 1140"/>
                  <a:gd name="T91" fmla="*/ 1 h 526"/>
                  <a:gd name="T92" fmla="*/ 1 w 1140"/>
                  <a:gd name="T93" fmla="*/ 1 h 526"/>
                  <a:gd name="T94" fmla="*/ 1 w 1140"/>
                  <a:gd name="T95" fmla="*/ 1 h 526"/>
                  <a:gd name="T96" fmla="*/ 1 w 1140"/>
                  <a:gd name="T97" fmla="*/ 1 h 526"/>
                  <a:gd name="T98" fmla="*/ 1 w 1140"/>
                  <a:gd name="T99" fmla="*/ 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83" name="Freeform 33"/>
              <p:cNvSpPr>
                <a:spLocks/>
              </p:cNvSpPr>
              <p:nvPr/>
            </p:nvSpPr>
            <p:spPr bwMode="auto">
              <a:xfrm>
                <a:off x="3113" y="3325"/>
                <a:ext cx="121" cy="130"/>
              </a:xfrm>
              <a:custGeom>
                <a:avLst/>
                <a:gdLst>
                  <a:gd name="T0" fmla="*/ 0 w 189"/>
                  <a:gd name="T1" fmla="*/ 1 h 204"/>
                  <a:gd name="T2" fmla="*/ 1 w 189"/>
                  <a:gd name="T3" fmla="*/ 1 h 204"/>
                  <a:gd name="T4" fmla="*/ 1 w 189"/>
                  <a:gd name="T5" fmla="*/ 1 h 204"/>
                  <a:gd name="T6" fmla="*/ 1 w 189"/>
                  <a:gd name="T7" fmla="*/ 1 h 204"/>
                  <a:gd name="T8" fmla="*/ 1 w 189"/>
                  <a:gd name="T9" fmla="*/ 1 h 204"/>
                  <a:gd name="T10" fmla="*/ 1 w 189"/>
                  <a:gd name="T11" fmla="*/ 1 h 204"/>
                  <a:gd name="T12" fmla="*/ 1 w 189"/>
                  <a:gd name="T13" fmla="*/ 0 h 204"/>
                  <a:gd name="T14" fmla="*/ 1 w 189"/>
                  <a:gd name="T15" fmla="*/ 1 h 204"/>
                  <a:gd name="T16" fmla="*/ 0 w 189"/>
                  <a:gd name="T17" fmla="*/ 1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84" name="Freeform 34"/>
              <p:cNvSpPr>
                <a:spLocks/>
              </p:cNvSpPr>
              <p:nvPr/>
            </p:nvSpPr>
            <p:spPr bwMode="auto">
              <a:xfrm>
                <a:off x="3255" y="3322"/>
                <a:ext cx="160" cy="135"/>
              </a:xfrm>
              <a:custGeom>
                <a:avLst/>
                <a:gdLst>
                  <a:gd name="T0" fmla="*/ 1 w 252"/>
                  <a:gd name="T1" fmla="*/ 1 h 213"/>
                  <a:gd name="T2" fmla="*/ 0 w 252"/>
                  <a:gd name="T3" fmla="*/ 0 h 213"/>
                  <a:gd name="T4" fmla="*/ 1 w 252"/>
                  <a:gd name="T5" fmla="*/ 0 h 213"/>
                  <a:gd name="T6" fmla="*/ 1 w 252"/>
                  <a:gd name="T7" fmla="*/ 1 h 213"/>
                  <a:gd name="T8" fmla="*/ 1 w 252"/>
                  <a:gd name="T9" fmla="*/ 1 h 213"/>
                  <a:gd name="T10" fmla="*/ 1 w 252"/>
                  <a:gd name="T11" fmla="*/ 1 h 213"/>
                  <a:gd name="T12" fmla="*/ 1 w 252"/>
                  <a:gd name="T13" fmla="*/ 1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85" name="Freeform 35"/>
              <p:cNvSpPr>
                <a:spLocks/>
              </p:cNvSpPr>
              <p:nvPr/>
            </p:nvSpPr>
            <p:spPr bwMode="auto">
              <a:xfrm>
                <a:off x="3360" y="3383"/>
                <a:ext cx="45" cy="63"/>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6" name="Freeform 36"/>
              <p:cNvSpPr>
                <a:spLocks/>
              </p:cNvSpPr>
              <p:nvPr/>
            </p:nvSpPr>
            <p:spPr bwMode="auto">
              <a:xfrm>
                <a:off x="3362" y="343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7" name="Freeform 37"/>
              <p:cNvSpPr>
                <a:spLocks/>
              </p:cNvSpPr>
              <p:nvPr/>
            </p:nvSpPr>
            <p:spPr bwMode="auto">
              <a:xfrm>
                <a:off x="3367" y="3401"/>
                <a:ext cx="33" cy="23"/>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8" name="Freeform 38"/>
              <p:cNvSpPr>
                <a:spLocks/>
              </p:cNvSpPr>
              <p:nvPr/>
            </p:nvSpPr>
            <p:spPr bwMode="auto">
              <a:xfrm>
                <a:off x="3245" y="3415"/>
                <a:ext cx="195" cy="185"/>
              </a:xfrm>
              <a:custGeom>
                <a:avLst/>
                <a:gdLst>
                  <a:gd name="T0" fmla="*/ 0 w 306"/>
                  <a:gd name="T1" fmla="*/ 1 h 290"/>
                  <a:gd name="T2" fmla="*/ 1 w 306"/>
                  <a:gd name="T3" fmla="*/ 1 h 290"/>
                  <a:gd name="T4" fmla="*/ 1 w 306"/>
                  <a:gd name="T5" fmla="*/ 1 h 290"/>
                  <a:gd name="T6" fmla="*/ 1 w 306"/>
                  <a:gd name="T7" fmla="*/ 1 h 290"/>
                  <a:gd name="T8" fmla="*/ 1 w 306"/>
                  <a:gd name="T9" fmla="*/ 1 h 290"/>
                  <a:gd name="T10" fmla="*/ 1 w 306"/>
                  <a:gd name="T11" fmla="*/ 1 h 290"/>
                  <a:gd name="T12" fmla="*/ 1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89" name="Freeform 39"/>
              <p:cNvSpPr>
                <a:spLocks/>
              </p:cNvSpPr>
              <p:nvPr/>
            </p:nvSpPr>
            <p:spPr bwMode="auto">
              <a:xfrm rot="1661969">
                <a:off x="3494" y="3239"/>
                <a:ext cx="130" cy="102"/>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490" name="Line 40"/>
              <p:cNvSpPr>
                <a:spLocks noChangeShapeType="1"/>
              </p:cNvSpPr>
              <p:nvPr/>
            </p:nvSpPr>
            <p:spPr bwMode="auto">
              <a:xfrm flipH="1" flipV="1">
                <a:off x="3544" y="3332"/>
                <a:ext cx="5" cy="7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91" name="Line 41"/>
              <p:cNvSpPr>
                <a:spLocks noChangeShapeType="1"/>
              </p:cNvSpPr>
              <p:nvPr/>
            </p:nvSpPr>
            <p:spPr bwMode="auto">
              <a:xfrm flipV="1">
                <a:off x="3565" y="3332"/>
                <a:ext cx="22" cy="7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92" name="Oval 42"/>
              <p:cNvSpPr>
                <a:spLocks noChangeArrowheads="1"/>
              </p:cNvSpPr>
              <p:nvPr/>
            </p:nvSpPr>
            <p:spPr bwMode="auto">
              <a:xfrm>
                <a:off x="3034" y="3568"/>
                <a:ext cx="103" cy="101"/>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493" name="Freeform 43"/>
              <p:cNvSpPr>
                <a:spLocks/>
              </p:cNvSpPr>
              <p:nvPr/>
            </p:nvSpPr>
            <p:spPr bwMode="auto">
              <a:xfrm>
                <a:off x="3022" y="3556"/>
                <a:ext cx="126" cy="126"/>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4" name="Freeform 44"/>
              <p:cNvSpPr>
                <a:spLocks/>
              </p:cNvSpPr>
              <p:nvPr/>
            </p:nvSpPr>
            <p:spPr bwMode="auto">
              <a:xfrm>
                <a:off x="3049" y="3661"/>
                <a:ext cx="24"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5" name="Oval 45"/>
              <p:cNvSpPr>
                <a:spLocks noChangeArrowheads="1"/>
              </p:cNvSpPr>
              <p:nvPr/>
            </p:nvSpPr>
            <p:spPr bwMode="auto">
              <a:xfrm>
                <a:off x="3492" y="3528"/>
                <a:ext cx="80" cy="138"/>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496" name="Freeform 46"/>
              <p:cNvSpPr>
                <a:spLocks/>
              </p:cNvSpPr>
              <p:nvPr/>
            </p:nvSpPr>
            <p:spPr bwMode="auto">
              <a:xfrm>
                <a:off x="3484" y="3518"/>
                <a:ext cx="99" cy="158"/>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7" name="Freeform 47"/>
              <p:cNvSpPr>
                <a:spLocks/>
              </p:cNvSpPr>
              <p:nvPr/>
            </p:nvSpPr>
            <p:spPr bwMode="auto">
              <a:xfrm>
                <a:off x="3499" y="3646"/>
                <a:ext cx="21"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502" name="Line 70"/>
          <p:cNvSpPr>
            <a:spLocks noChangeShapeType="1"/>
          </p:cNvSpPr>
          <p:nvPr/>
        </p:nvSpPr>
        <p:spPr bwMode="auto">
          <a:xfrm flipH="1" flipV="1">
            <a:off x="2499095" y="4362591"/>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503" name="Group 2"/>
          <p:cNvGrpSpPr>
            <a:grpSpLocks/>
          </p:cNvGrpSpPr>
          <p:nvPr/>
        </p:nvGrpSpPr>
        <p:grpSpPr bwMode="auto">
          <a:xfrm>
            <a:off x="1308100" y="4756150"/>
            <a:ext cx="1216025" cy="833438"/>
            <a:chOff x="3182" y="2642"/>
            <a:chExt cx="1186" cy="813"/>
          </a:xfrm>
        </p:grpSpPr>
        <p:grpSp>
          <p:nvGrpSpPr>
            <p:cNvPr id="504" name="Group 3"/>
            <p:cNvGrpSpPr>
              <a:grpSpLocks/>
            </p:cNvGrpSpPr>
            <p:nvPr/>
          </p:nvGrpSpPr>
          <p:grpSpPr bwMode="auto">
            <a:xfrm>
              <a:off x="3182" y="2642"/>
              <a:ext cx="1186" cy="813"/>
              <a:chOff x="1732" y="3507"/>
              <a:chExt cx="1186" cy="813"/>
            </a:xfrm>
          </p:grpSpPr>
          <p:sp>
            <p:nvSpPr>
              <p:cNvPr id="516" name="AutoShape 4"/>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517" name="AutoShape 5"/>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505" name="Group 6"/>
            <p:cNvGrpSpPr>
              <a:grpSpLocks/>
            </p:cNvGrpSpPr>
            <p:nvPr/>
          </p:nvGrpSpPr>
          <p:grpSpPr bwMode="auto">
            <a:xfrm>
              <a:off x="3309" y="2668"/>
              <a:ext cx="876" cy="739"/>
              <a:chOff x="3309" y="2668"/>
              <a:chExt cx="876" cy="739"/>
            </a:xfrm>
          </p:grpSpPr>
          <p:sp>
            <p:nvSpPr>
              <p:cNvPr id="506" name="Freeform 7"/>
              <p:cNvSpPr>
                <a:spLocks/>
              </p:cNvSpPr>
              <p:nvPr/>
            </p:nvSpPr>
            <p:spPr bwMode="auto">
              <a:xfrm>
                <a:off x="3344" y="2668"/>
                <a:ext cx="841" cy="739"/>
              </a:xfrm>
              <a:custGeom>
                <a:avLst/>
                <a:gdLst>
                  <a:gd name="T0" fmla="*/ 50 w 638"/>
                  <a:gd name="T1" fmla="*/ 1680 h 561"/>
                  <a:gd name="T2" fmla="*/ 50 w 638"/>
                  <a:gd name="T3" fmla="*/ 967 h 561"/>
                  <a:gd name="T4" fmla="*/ 0 w 638"/>
                  <a:gd name="T5" fmla="*/ 876 h 561"/>
                  <a:gd name="T6" fmla="*/ 1003 w 638"/>
                  <a:gd name="T7" fmla="*/ 18 h 561"/>
                  <a:gd name="T8" fmla="*/ 1366 w 638"/>
                  <a:gd name="T9" fmla="*/ 361 h 561"/>
                  <a:gd name="T10" fmla="*/ 1366 w 638"/>
                  <a:gd name="T11" fmla="*/ 0 h 561"/>
                  <a:gd name="T12" fmla="*/ 1654 w 638"/>
                  <a:gd name="T13" fmla="*/ 0 h 561"/>
                  <a:gd name="T14" fmla="*/ 1654 w 638"/>
                  <a:gd name="T15" fmla="*/ 642 h 561"/>
                  <a:gd name="T16" fmla="*/ 1927 w 638"/>
                  <a:gd name="T17" fmla="*/ 865 h 561"/>
                  <a:gd name="T18" fmla="*/ 1828 w 638"/>
                  <a:gd name="T19" fmla="*/ 958 h 561"/>
                  <a:gd name="T20" fmla="*/ 1828 w 638"/>
                  <a:gd name="T21" fmla="*/ 1689 h 561"/>
                  <a:gd name="T22" fmla="*/ 50 w 638"/>
                  <a:gd name="T23" fmla="*/ 1680 h 5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8"/>
                  <a:gd name="T37" fmla="*/ 0 h 561"/>
                  <a:gd name="T38" fmla="*/ 638 w 638"/>
                  <a:gd name="T39" fmla="*/ 561 h 5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8" h="561">
                    <a:moveTo>
                      <a:pt x="17" y="558"/>
                    </a:moveTo>
                    <a:lnTo>
                      <a:pt x="17" y="321"/>
                    </a:lnTo>
                    <a:lnTo>
                      <a:pt x="0" y="291"/>
                    </a:lnTo>
                    <a:lnTo>
                      <a:pt x="332" y="6"/>
                    </a:lnTo>
                    <a:lnTo>
                      <a:pt x="452" y="120"/>
                    </a:lnTo>
                    <a:lnTo>
                      <a:pt x="452" y="0"/>
                    </a:lnTo>
                    <a:lnTo>
                      <a:pt x="548" y="0"/>
                    </a:lnTo>
                    <a:lnTo>
                      <a:pt x="548" y="213"/>
                    </a:lnTo>
                    <a:lnTo>
                      <a:pt x="638" y="288"/>
                    </a:lnTo>
                    <a:lnTo>
                      <a:pt x="605" y="318"/>
                    </a:lnTo>
                    <a:lnTo>
                      <a:pt x="605" y="561"/>
                    </a:lnTo>
                    <a:lnTo>
                      <a:pt x="17" y="558"/>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507" name="Rectangle 8"/>
              <p:cNvSpPr>
                <a:spLocks noChangeArrowheads="1"/>
              </p:cNvSpPr>
              <p:nvPr/>
            </p:nvSpPr>
            <p:spPr bwMode="auto">
              <a:xfrm>
                <a:off x="3695" y="3136"/>
                <a:ext cx="174" cy="268"/>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508" name="Rectangle 9"/>
              <p:cNvSpPr>
                <a:spLocks noChangeArrowheads="1"/>
              </p:cNvSpPr>
              <p:nvPr/>
            </p:nvSpPr>
            <p:spPr bwMode="auto">
              <a:xfrm>
                <a:off x="3928"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509" name="Line 10"/>
              <p:cNvSpPr>
                <a:spLocks noChangeShapeType="1"/>
              </p:cNvSpPr>
              <p:nvPr/>
            </p:nvSpPr>
            <p:spPr bwMode="auto">
              <a:xfrm>
                <a:off x="3928"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10" name="Line 11"/>
              <p:cNvSpPr>
                <a:spLocks noChangeShapeType="1"/>
              </p:cNvSpPr>
              <p:nvPr/>
            </p:nvSpPr>
            <p:spPr bwMode="auto">
              <a:xfrm>
                <a:off x="4015" y="3140"/>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11" name="Rectangle 12"/>
              <p:cNvSpPr>
                <a:spLocks noChangeArrowheads="1"/>
              </p:cNvSpPr>
              <p:nvPr/>
            </p:nvSpPr>
            <p:spPr bwMode="auto">
              <a:xfrm>
                <a:off x="3446"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512" name="Line 13"/>
              <p:cNvSpPr>
                <a:spLocks noChangeShapeType="1"/>
              </p:cNvSpPr>
              <p:nvPr/>
            </p:nvSpPr>
            <p:spPr bwMode="auto">
              <a:xfrm>
                <a:off x="3446"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13" name="Line 14"/>
              <p:cNvSpPr>
                <a:spLocks noChangeShapeType="1"/>
              </p:cNvSpPr>
              <p:nvPr/>
            </p:nvSpPr>
            <p:spPr bwMode="auto">
              <a:xfrm>
                <a:off x="3533" y="3138"/>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14" name="Freeform 15"/>
              <p:cNvSpPr>
                <a:spLocks/>
              </p:cNvSpPr>
              <p:nvPr/>
            </p:nvSpPr>
            <p:spPr bwMode="auto">
              <a:xfrm>
                <a:off x="3309" y="2675"/>
                <a:ext cx="326" cy="428"/>
              </a:xfrm>
              <a:custGeom>
                <a:avLst/>
                <a:gdLst>
                  <a:gd name="T0" fmla="*/ 7 w 1163"/>
                  <a:gd name="T1" fmla="*/ 4 h 1531"/>
                  <a:gd name="T2" fmla="*/ 7 w 1163"/>
                  <a:gd name="T3" fmla="*/ 3 h 1531"/>
                  <a:gd name="T4" fmla="*/ 7 w 1163"/>
                  <a:gd name="T5" fmla="*/ 3 h 1531"/>
                  <a:gd name="T6" fmla="*/ 6 w 1163"/>
                  <a:gd name="T7" fmla="*/ 3 h 1531"/>
                  <a:gd name="T8" fmla="*/ 6 w 1163"/>
                  <a:gd name="T9" fmla="*/ 4 h 1531"/>
                  <a:gd name="T10" fmla="*/ 6 w 1163"/>
                  <a:gd name="T11" fmla="*/ 4 h 1531"/>
                  <a:gd name="T12" fmla="*/ 6 w 1163"/>
                  <a:gd name="T13" fmla="*/ 4 h 1531"/>
                  <a:gd name="T14" fmla="*/ 5 w 1163"/>
                  <a:gd name="T15" fmla="*/ 5 h 1531"/>
                  <a:gd name="T16" fmla="*/ 5 w 1163"/>
                  <a:gd name="T17" fmla="*/ 6 h 1531"/>
                  <a:gd name="T18" fmla="*/ 5 w 1163"/>
                  <a:gd name="T19" fmla="*/ 7 h 1531"/>
                  <a:gd name="T20" fmla="*/ 5 w 1163"/>
                  <a:gd name="T21" fmla="*/ 7 h 1531"/>
                  <a:gd name="T22" fmla="*/ 4 w 1163"/>
                  <a:gd name="T23" fmla="*/ 8 h 1531"/>
                  <a:gd name="T24" fmla="*/ 4 w 1163"/>
                  <a:gd name="T25" fmla="*/ 8 h 1531"/>
                  <a:gd name="T26" fmla="*/ 4 w 1163"/>
                  <a:gd name="T27" fmla="*/ 7 h 1531"/>
                  <a:gd name="T28" fmla="*/ 4 w 1163"/>
                  <a:gd name="T29" fmla="*/ 6 h 1531"/>
                  <a:gd name="T30" fmla="*/ 4 w 1163"/>
                  <a:gd name="T31" fmla="*/ 5 h 1531"/>
                  <a:gd name="T32" fmla="*/ 5 w 1163"/>
                  <a:gd name="T33" fmla="*/ 4 h 1531"/>
                  <a:gd name="T34" fmla="*/ 4 w 1163"/>
                  <a:gd name="T35" fmla="*/ 3 h 1531"/>
                  <a:gd name="T36" fmla="*/ 4 w 1163"/>
                  <a:gd name="T37" fmla="*/ 2 h 1531"/>
                  <a:gd name="T38" fmla="*/ 3 w 1163"/>
                  <a:gd name="T39" fmla="*/ 1 h 1531"/>
                  <a:gd name="T40" fmla="*/ 3 w 1163"/>
                  <a:gd name="T41" fmla="*/ 1 h 1531"/>
                  <a:gd name="T42" fmla="*/ 4 w 1163"/>
                  <a:gd name="T43" fmla="*/ 0 h 1531"/>
                  <a:gd name="T44" fmla="*/ 3 w 1163"/>
                  <a:gd name="T45" fmla="*/ 0 h 1531"/>
                  <a:gd name="T46" fmla="*/ 3 w 1163"/>
                  <a:gd name="T47" fmla="*/ 1 h 1531"/>
                  <a:gd name="T48" fmla="*/ 3 w 1163"/>
                  <a:gd name="T49" fmla="*/ 2 h 1531"/>
                  <a:gd name="T50" fmla="*/ 3 w 1163"/>
                  <a:gd name="T51" fmla="*/ 3 h 1531"/>
                  <a:gd name="T52" fmla="*/ 3 w 1163"/>
                  <a:gd name="T53" fmla="*/ 4 h 1531"/>
                  <a:gd name="T54" fmla="*/ 2 w 1163"/>
                  <a:gd name="T55" fmla="*/ 6 h 1531"/>
                  <a:gd name="T56" fmla="*/ 2 w 1163"/>
                  <a:gd name="T57" fmla="*/ 5 h 1531"/>
                  <a:gd name="T58" fmla="*/ 2 w 1163"/>
                  <a:gd name="T59" fmla="*/ 4 h 1531"/>
                  <a:gd name="T60" fmla="*/ 2 w 1163"/>
                  <a:gd name="T61" fmla="*/ 3 h 1531"/>
                  <a:gd name="T62" fmla="*/ 2 w 1163"/>
                  <a:gd name="T63" fmla="*/ 3 h 1531"/>
                  <a:gd name="T64" fmla="*/ 2 w 1163"/>
                  <a:gd name="T65" fmla="*/ 2 h 1531"/>
                  <a:gd name="T66" fmla="*/ 2 w 1163"/>
                  <a:gd name="T67" fmla="*/ 2 h 1531"/>
                  <a:gd name="T68" fmla="*/ 2 w 1163"/>
                  <a:gd name="T69" fmla="*/ 3 h 1531"/>
                  <a:gd name="T70" fmla="*/ 1 w 1163"/>
                  <a:gd name="T71" fmla="*/ 4 h 1531"/>
                  <a:gd name="T72" fmla="*/ 1 w 1163"/>
                  <a:gd name="T73" fmla="*/ 5 h 1531"/>
                  <a:gd name="T74" fmla="*/ 0 w 1163"/>
                  <a:gd name="T75" fmla="*/ 6 h 1531"/>
                  <a:gd name="T76" fmla="*/ 0 w 1163"/>
                  <a:gd name="T77" fmla="*/ 6 h 1531"/>
                  <a:gd name="T78" fmla="*/ 0 w 1163"/>
                  <a:gd name="T79" fmla="*/ 7 h 1531"/>
                  <a:gd name="T80" fmla="*/ 1 w 1163"/>
                  <a:gd name="T81" fmla="*/ 8 h 1531"/>
                  <a:gd name="T82" fmla="*/ 1 w 1163"/>
                  <a:gd name="T83" fmla="*/ 8 h 1531"/>
                  <a:gd name="T84" fmla="*/ 2 w 1163"/>
                  <a:gd name="T85" fmla="*/ 8 h 1531"/>
                  <a:gd name="T86" fmla="*/ 2 w 1163"/>
                  <a:gd name="T87" fmla="*/ 9 h 1531"/>
                  <a:gd name="T88" fmla="*/ 3 w 1163"/>
                  <a:gd name="T89" fmla="*/ 9 h 1531"/>
                  <a:gd name="T90" fmla="*/ 3 w 1163"/>
                  <a:gd name="T91" fmla="*/ 9 h 1531"/>
                  <a:gd name="T92" fmla="*/ 3 w 1163"/>
                  <a:gd name="T93" fmla="*/ 9 h 1531"/>
                  <a:gd name="T94" fmla="*/ 3 w 1163"/>
                  <a:gd name="T95" fmla="*/ 9 h 1531"/>
                  <a:gd name="T96" fmla="*/ 3 w 1163"/>
                  <a:gd name="T97" fmla="*/ 9 h 1531"/>
                  <a:gd name="T98" fmla="*/ 3 w 1163"/>
                  <a:gd name="T99" fmla="*/ 9 h 1531"/>
                  <a:gd name="T100" fmla="*/ 4 w 1163"/>
                  <a:gd name="T101" fmla="*/ 9 h 1531"/>
                  <a:gd name="T102" fmla="*/ 4 w 1163"/>
                  <a:gd name="T103" fmla="*/ 9 h 1531"/>
                  <a:gd name="T104" fmla="*/ 5 w 1163"/>
                  <a:gd name="T105" fmla="*/ 9 h 1531"/>
                  <a:gd name="T106" fmla="*/ 5 w 1163"/>
                  <a:gd name="T107" fmla="*/ 9 h 1531"/>
                  <a:gd name="T108" fmla="*/ 6 w 1163"/>
                  <a:gd name="T109" fmla="*/ 9 h 1531"/>
                  <a:gd name="T110" fmla="*/ 7 w 1163"/>
                  <a:gd name="T111" fmla="*/ 8 h 1531"/>
                  <a:gd name="T112" fmla="*/ 7 w 1163"/>
                  <a:gd name="T113" fmla="*/ 7 h 1531"/>
                  <a:gd name="T114" fmla="*/ 7 w 1163"/>
                  <a:gd name="T115" fmla="*/ 6 h 15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63"/>
                  <a:gd name="T175" fmla="*/ 0 h 1531"/>
                  <a:gd name="T176" fmla="*/ 1163 w 1163"/>
                  <a:gd name="T177" fmla="*/ 1531 h 15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63" h="1531">
                    <a:moveTo>
                      <a:pt x="1077" y="804"/>
                    </a:moveTo>
                    <a:lnTo>
                      <a:pt x="1075" y="773"/>
                    </a:lnTo>
                    <a:lnTo>
                      <a:pt x="1075" y="739"/>
                    </a:lnTo>
                    <a:lnTo>
                      <a:pt x="1077" y="700"/>
                    </a:lnTo>
                    <a:lnTo>
                      <a:pt x="1082" y="660"/>
                    </a:lnTo>
                    <a:lnTo>
                      <a:pt x="1090" y="621"/>
                    </a:lnTo>
                    <a:lnTo>
                      <a:pt x="1101" y="585"/>
                    </a:lnTo>
                    <a:lnTo>
                      <a:pt x="1116" y="553"/>
                    </a:lnTo>
                    <a:lnTo>
                      <a:pt x="1134" y="528"/>
                    </a:lnTo>
                    <a:lnTo>
                      <a:pt x="1121" y="535"/>
                    </a:lnTo>
                    <a:lnTo>
                      <a:pt x="1108" y="538"/>
                    </a:lnTo>
                    <a:lnTo>
                      <a:pt x="1095" y="543"/>
                    </a:lnTo>
                    <a:lnTo>
                      <a:pt x="1082" y="546"/>
                    </a:lnTo>
                    <a:lnTo>
                      <a:pt x="1070" y="551"/>
                    </a:lnTo>
                    <a:lnTo>
                      <a:pt x="1057" y="556"/>
                    </a:lnTo>
                    <a:lnTo>
                      <a:pt x="1046" y="563"/>
                    </a:lnTo>
                    <a:lnTo>
                      <a:pt x="1034" y="571"/>
                    </a:lnTo>
                    <a:lnTo>
                      <a:pt x="1025" y="579"/>
                    </a:lnTo>
                    <a:lnTo>
                      <a:pt x="1016" y="587"/>
                    </a:lnTo>
                    <a:lnTo>
                      <a:pt x="1008" y="597"/>
                    </a:lnTo>
                    <a:lnTo>
                      <a:pt x="1000" y="605"/>
                    </a:lnTo>
                    <a:lnTo>
                      <a:pt x="992" y="615"/>
                    </a:lnTo>
                    <a:lnTo>
                      <a:pt x="984" y="625"/>
                    </a:lnTo>
                    <a:lnTo>
                      <a:pt x="977" y="634"/>
                    </a:lnTo>
                    <a:lnTo>
                      <a:pt x="969" y="644"/>
                    </a:lnTo>
                    <a:lnTo>
                      <a:pt x="949" y="670"/>
                    </a:lnTo>
                    <a:lnTo>
                      <a:pt x="931" y="696"/>
                    </a:lnTo>
                    <a:lnTo>
                      <a:pt x="915" y="722"/>
                    </a:lnTo>
                    <a:lnTo>
                      <a:pt x="899" y="750"/>
                    </a:lnTo>
                    <a:lnTo>
                      <a:pt x="884" y="778"/>
                    </a:lnTo>
                    <a:lnTo>
                      <a:pt x="871" y="806"/>
                    </a:lnTo>
                    <a:lnTo>
                      <a:pt x="858" y="835"/>
                    </a:lnTo>
                    <a:lnTo>
                      <a:pt x="848" y="866"/>
                    </a:lnTo>
                    <a:lnTo>
                      <a:pt x="838" y="899"/>
                    </a:lnTo>
                    <a:lnTo>
                      <a:pt x="832" y="931"/>
                    </a:lnTo>
                    <a:lnTo>
                      <a:pt x="825" y="965"/>
                    </a:lnTo>
                    <a:lnTo>
                      <a:pt x="819" y="1000"/>
                    </a:lnTo>
                    <a:lnTo>
                      <a:pt x="812" y="1032"/>
                    </a:lnTo>
                    <a:lnTo>
                      <a:pt x="802" y="1067"/>
                    </a:lnTo>
                    <a:lnTo>
                      <a:pt x="793" y="1099"/>
                    </a:lnTo>
                    <a:lnTo>
                      <a:pt x="778" y="1130"/>
                    </a:lnTo>
                    <a:lnTo>
                      <a:pt x="770" y="1147"/>
                    </a:lnTo>
                    <a:lnTo>
                      <a:pt x="760" y="1161"/>
                    </a:lnTo>
                    <a:lnTo>
                      <a:pt x="749" y="1174"/>
                    </a:lnTo>
                    <a:lnTo>
                      <a:pt x="735" y="1186"/>
                    </a:lnTo>
                    <a:lnTo>
                      <a:pt x="722" y="1197"/>
                    </a:lnTo>
                    <a:lnTo>
                      <a:pt x="709" y="1209"/>
                    </a:lnTo>
                    <a:lnTo>
                      <a:pt x="696" y="1220"/>
                    </a:lnTo>
                    <a:lnTo>
                      <a:pt x="682" y="1230"/>
                    </a:lnTo>
                    <a:lnTo>
                      <a:pt x="677" y="1223"/>
                    </a:lnTo>
                    <a:lnTo>
                      <a:pt x="672" y="1217"/>
                    </a:lnTo>
                    <a:lnTo>
                      <a:pt x="667" y="1212"/>
                    </a:lnTo>
                    <a:lnTo>
                      <a:pt x="660" y="1205"/>
                    </a:lnTo>
                    <a:lnTo>
                      <a:pt x="628" y="1168"/>
                    </a:lnTo>
                    <a:lnTo>
                      <a:pt x="605" y="1130"/>
                    </a:lnTo>
                    <a:lnTo>
                      <a:pt x="590" y="1091"/>
                    </a:lnTo>
                    <a:lnTo>
                      <a:pt x="585" y="1050"/>
                    </a:lnTo>
                    <a:lnTo>
                      <a:pt x="587" y="1009"/>
                    </a:lnTo>
                    <a:lnTo>
                      <a:pt x="593" y="967"/>
                    </a:lnTo>
                    <a:lnTo>
                      <a:pt x="606" y="923"/>
                    </a:lnTo>
                    <a:lnTo>
                      <a:pt x="624" y="877"/>
                    </a:lnTo>
                    <a:lnTo>
                      <a:pt x="641" y="843"/>
                    </a:lnTo>
                    <a:lnTo>
                      <a:pt x="660" y="807"/>
                    </a:lnTo>
                    <a:lnTo>
                      <a:pt x="682" y="770"/>
                    </a:lnTo>
                    <a:lnTo>
                      <a:pt x="703" y="732"/>
                    </a:lnTo>
                    <a:lnTo>
                      <a:pt x="721" y="693"/>
                    </a:lnTo>
                    <a:lnTo>
                      <a:pt x="735" y="654"/>
                    </a:lnTo>
                    <a:lnTo>
                      <a:pt x="744" y="615"/>
                    </a:lnTo>
                    <a:lnTo>
                      <a:pt x="744" y="576"/>
                    </a:lnTo>
                    <a:lnTo>
                      <a:pt x="734" y="538"/>
                    </a:lnTo>
                    <a:lnTo>
                      <a:pt x="717" y="504"/>
                    </a:lnTo>
                    <a:lnTo>
                      <a:pt x="693" y="470"/>
                    </a:lnTo>
                    <a:lnTo>
                      <a:pt x="667" y="439"/>
                    </a:lnTo>
                    <a:lnTo>
                      <a:pt x="636" y="409"/>
                    </a:lnTo>
                    <a:lnTo>
                      <a:pt x="606" y="380"/>
                    </a:lnTo>
                    <a:lnTo>
                      <a:pt x="579" y="350"/>
                    </a:lnTo>
                    <a:lnTo>
                      <a:pt x="554" y="323"/>
                    </a:lnTo>
                    <a:lnTo>
                      <a:pt x="535" y="290"/>
                    </a:lnTo>
                    <a:lnTo>
                      <a:pt x="523" y="253"/>
                    </a:lnTo>
                    <a:lnTo>
                      <a:pt x="518" y="213"/>
                    </a:lnTo>
                    <a:lnTo>
                      <a:pt x="518" y="174"/>
                    </a:lnTo>
                    <a:lnTo>
                      <a:pt x="523" y="145"/>
                    </a:lnTo>
                    <a:lnTo>
                      <a:pt x="531" y="120"/>
                    </a:lnTo>
                    <a:lnTo>
                      <a:pt x="543" y="98"/>
                    </a:lnTo>
                    <a:lnTo>
                      <a:pt x="556" y="78"/>
                    </a:lnTo>
                    <a:lnTo>
                      <a:pt x="570" y="58"/>
                    </a:lnTo>
                    <a:lnTo>
                      <a:pt x="588" y="39"/>
                    </a:lnTo>
                    <a:lnTo>
                      <a:pt x="606" y="21"/>
                    </a:lnTo>
                    <a:lnTo>
                      <a:pt x="626" y="0"/>
                    </a:lnTo>
                    <a:lnTo>
                      <a:pt x="592" y="10"/>
                    </a:lnTo>
                    <a:lnTo>
                      <a:pt x="556" y="21"/>
                    </a:lnTo>
                    <a:lnTo>
                      <a:pt x="521" y="36"/>
                    </a:lnTo>
                    <a:lnTo>
                      <a:pt x="490" y="54"/>
                    </a:lnTo>
                    <a:lnTo>
                      <a:pt x="464" y="76"/>
                    </a:lnTo>
                    <a:lnTo>
                      <a:pt x="443" y="103"/>
                    </a:lnTo>
                    <a:lnTo>
                      <a:pt x="430" y="135"/>
                    </a:lnTo>
                    <a:lnTo>
                      <a:pt x="425" y="174"/>
                    </a:lnTo>
                    <a:lnTo>
                      <a:pt x="428" y="227"/>
                    </a:lnTo>
                    <a:lnTo>
                      <a:pt x="438" y="280"/>
                    </a:lnTo>
                    <a:lnTo>
                      <a:pt x="450" y="333"/>
                    </a:lnTo>
                    <a:lnTo>
                      <a:pt x="464" y="385"/>
                    </a:lnTo>
                    <a:lnTo>
                      <a:pt x="476" y="437"/>
                    </a:lnTo>
                    <a:lnTo>
                      <a:pt x="486" y="489"/>
                    </a:lnTo>
                    <a:lnTo>
                      <a:pt x="490" y="543"/>
                    </a:lnTo>
                    <a:lnTo>
                      <a:pt x="489" y="597"/>
                    </a:lnTo>
                    <a:lnTo>
                      <a:pt x="479" y="646"/>
                    </a:lnTo>
                    <a:lnTo>
                      <a:pt x="461" y="691"/>
                    </a:lnTo>
                    <a:lnTo>
                      <a:pt x="438" y="735"/>
                    </a:lnTo>
                    <a:lnTo>
                      <a:pt x="412" y="776"/>
                    </a:lnTo>
                    <a:lnTo>
                      <a:pt x="383" y="817"/>
                    </a:lnTo>
                    <a:lnTo>
                      <a:pt x="352" y="856"/>
                    </a:lnTo>
                    <a:lnTo>
                      <a:pt x="321" y="895"/>
                    </a:lnTo>
                    <a:lnTo>
                      <a:pt x="291" y="934"/>
                    </a:lnTo>
                    <a:lnTo>
                      <a:pt x="291" y="905"/>
                    </a:lnTo>
                    <a:lnTo>
                      <a:pt x="294" y="876"/>
                    </a:lnTo>
                    <a:lnTo>
                      <a:pt x="301" y="845"/>
                    </a:lnTo>
                    <a:lnTo>
                      <a:pt x="309" y="815"/>
                    </a:lnTo>
                    <a:lnTo>
                      <a:pt x="319" y="786"/>
                    </a:lnTo>
                    <a:lnTo>
                      <a:pt x="330" y="757"/>
                    </a:lnTo>
                    <a:lnTo>
                      <a:pt x="340" y="729"/>
                    </a:lnTo>
                    <a:lnTo>
                      <a:pt x="350" y="701"/>
                    </a:lnTo>
                    <a:lnTo>
                      <a:pt x="366" y="651"/>
                    </a:lnTo>
                    <a:lnTo>
                      <a:pt x="378" y="600"/>
                    </a:lnTo>
                    <a:lnTo>
                      <a:pt x="386" y="549"/>
                    </a:lnTo>
                    <a:lnTo>
                      <a:pt x="386" y="497"/>
                    </a:lnTo>
                    <a:lnTo>
                      <a:pt x="384" y="470"/>
                    </a:lnTo>
                    <a:lnTo>
                      <a:pt x="379" y="440"/>
                    </a:lnTo>
                    <a:lnTo>
                      <a:pt x="370" y="412"/>
                    </a:lnTo>
                    <a:lnTo>
                      <a:pt x="356" y="388"/>
                    </a:lnTo>
                    <a:lnTo>
                      <a:pt x="345" y="375"/>
                    </a:lnTo>
                    <a:lnTo>
                      <a:pt x="332" y="365"/>
                    </a:lnTo>
                    <a:lnTo>
                      <a:pt x="317" y="357"/>
                    </a:lnTo>
                    <a:lnTo>
                      <a:pt x="303" y="349"/>
                    </a:lnTo>
                    <a:lnTo>
                      <a:pt x="288" y="342"/>
                    </a:lnTo>
                    <a:lnTo>
                      <a:pt x="273" y="334"/>
                    </a:lnTo>
                    <a:lnTo>
                      <a:pt x="258" y="326"/>
                    </a:lnTo>
                    <a:lnTo>
                      <a:pt x="244" y="316"/>
                    </a:lnTo>
                    <a:lnTo>
                      <a:pt x="260" y="368"/>
                    </a:lnTo>
                    <a:lnTo>
                      <a:pt x="273" y="417"/>
                    </a:lnTo>
                    <a:lnTo>
                      <a:pt x="280" y="465"/>
                    </a:lnTo>
                    <a:lnTo>
                      <a:pt x="281" y="512"/>
                    </a:lnTo>
                    <a:lnTo>
                      <a:pt x="276" y="558"/>
                    </a:lnTo>
                    <a:lnTo>
                      <a:pt x="263" y="603"/>
                    </a:lnTo>
                    <a:lnTo>
                      <a:pt x="242" y="649"/>
                    </a:lnTo>
                    <a:lnTo>
                      <a:pt x="211" y="695"/>
                    </a:lnTo>
                    <a:lnTo>
                      <a:pt x="188" y="722"/>
                    </a:lnTo>
                    <a:lnTo>
                      <a:pt x="167" y="752"/>
                    </a:lnTo>
                    <a:lnTo>
                      <a:pt x="144" y="778"/>
                    </a:lnTo>
                    <a:lnTo>
                      <a:pt x="121" y="806"/>
                    </a:lnTo>
                    <a:lnTo>
                      <a:pt x="100" y="833"/>
                    </a:lnTo>
                    <a:lnTo>
                      <a:pt x="79" y="861"/>
                    </a:lnTo>
                    <a:lnTo>
                      <a:pt x="59" y="889"/>
                    </a:lnTo>
                    <a:lnTo>
                      <a:pt x="43" y="917"/>
                    </a:lnTo>
                    <a:lnTo>
                      <a:pt x="28" y="946"/>
                    </a:lnTo>
                    <a:lnTo>
                      <a:pt x="15" y="975"/>
                    </a:lnTo>
                    <a:lnTo>
                      <a:pt x="7" y="1006"/>
                    </a:lnTo>
                    <a:lnTo>
                      <a:pt x="0" y="1039"/>
                    </a:lnTo>
                    <a:lnTo>
                      <a:pt x="0" y="1071"/>
                    </a:lnTo>
                    <a:lnTo>
                      <a:pt x="2" y="1106"/>
                    </a:lnTo>
                    <a:lnTo>
                      <a:pt x="10" y="1143"/>
                    </a:lnTo>
                    <a:lnTo>
                      <a:pt x="23" y="1181"/>
                    </a:lnTo>
                    <a:lnTo>
                      <a:pt x="38" y="1215"/>
                    </a:lnTo>
                    <a:lnTo>
                      <a:pt x="56" y="1248"/>
                    </a:lnTo>
                    <a:lnTo>
                      <a:pt x="77" y="1277"/>
                    </a:lnTo>
                    <a:lnTo>
                      <a:pt x="102" y="1305"/>
                    </a:lnTo>
                    <a:lnTo>
                      <a:pt x="128" y="1329"/>
                    </a:lnTo>
                    <a:lnTo>
                      <a:pt x="156" y="1349"/>
                    </a:lnTo>
                    <a:lnTo>
                      <a:pt x="188" y="1367"/>
                    </a:lnTo>
                    <a:lnTo>
                      <a:pt x="223" y="1380"/>
                    </a:lnTo>
                    <a:lnTo>
                      <a:pt x="240" y="1385"/>
                    </a:lnTo>
                    <a:lnTo>
                      <a:pt x="258" y="1391"/>
                    </a:lnTo>
                    <a:lnTo>
                      <a:pt x="276" y="1396"/>
                    </a:lnTo>
                    <a:lnTo>
                      <a:pt x="293" y="1401"/>
                    </a:lnTo>
                    <a:lnTo>
                      <a:pt x="311" y="1406"/>
                    </a:lnTo>
                    <a:lnTo>
                      <a:pt x="327" y="1412"/>
                    </a:lnTo>
                    <a:lnTo>
                      <a:pt x="343" y="1417"/>
                    </a:lnTo>
                    <a:lnTo>
                      <a:pt x="360" y="1422"/>
                    </a:lnTo>
                    <a:lnTo>
                      <a:pt x="374" y="1429"/>
                    </a:lnTo>
                    <a:lnTo>
                      <a:pt x="391" y="1435"/>
                    </a:lnTo>
                    <a:lnTo>
                      <a:pt x="405" y="1443"/>
                    </a:lnTo>
                    <a:lnTo>
                      <a:pt x="422" y="1452"/>
                    </a:lnTo>
                    <a:lnTo>
                      <a:pt x="438" y="1460"/>
                    </a:lnTo>
                    <a:lnTo>
                      <a:pt x="453" y="1469"/>
                    </a:lnTo>
                    <a:lnTo>
                      <a:pt x="469" y="1479"/>
                    </a:lnTo>
                    <a:lnTo>
                      <a:pt x="486" y="1491"/>
                    </a:lnTo>
                    <a:lnTo>
                      <a:pt x="494" y="1499"/>
                    </a:lnTo>
                    <a:lnTo>
                      <a:pt x="492" y="1483"/>
                    </a:lnTo>
                    <a:lnTo>
                      <a:pt x="490" y="1468"/>
                    </a:lnTo>
                    <a:lnTo>
                      <a:pt x="489" y="1453"/>
                    </a:lnTo>
                    <a:lnTo>
                      <a:pt x="489" y="1437"/>
                    </a:lnTo>
                    <a:lnTo>
                      <a:pt x="500" y="1448"/>
                    </a:lnTo>
                    <a:lnTo>
                      <a:pt x="510" y="1460"/>
                    </a:lnTo>
                    <a:lnTo>
                      <a:pt x="520" y="1471"/>
                    </a:lnTo>
                    <a:lnTo>
                      <a:pt x="528" y="1483"/>
                    </a:lnTo>
                    <a:lnTo>
                      <a:pt x="536" y="1494"/>
                    </a:lnTo>
                    <a:lnTo>
                      <a:pt x="543" y="1507"/>
                    </a:lnTo>
                    <a:lnTo>
                      <a:pt x="548" y="1518"/>
                    </a:lnTo>
                    <a:lnTo>
                      <a:pt x="552" y="1531"/>
                    </a:lnTo>
                    <a:lnTo>
                      <a:pt x="557" y="1523"/>
                    </a:lnTo>
                    <a:lnTo>
                      <a:pt x="564" y="1517"/>
                    </a:lnTo>
                    <a:lnTo>
                      <a:pt x="572" y="1512"/>
                    </a:lnTo>
                    <a:lnTo>
                      <a:pt x="579" y="1507"/>
                    </a:lnTo>
                    <a:lnTo>
                      <a:pt x="595" y="1518"/>
                    </a:lnTo>
                    <a:lnTo>
                      <a:pt x="613" y="1520"/>
                    </a:lnTo>
                    <a:lnTo>
                      <a:pt x="633" y="1515"/>
                    </a:lnTo>
                    <a:lnTo>
                      <a:pt x="652" y="1505"/>
                    </a:lnTo>
                    <a:lnTo>
                      <a:pt x="672" y="1494"/>
                    </a:lnTo>
                    <a:lnTo>
                      <a:pt x="691" y="1481"/>
                    </a:lnTo>
                    <a:lnTo>
                      <a:pt x="709" y="1469"/>
                    </a:lnTo>
                    <a:lnTo>
                      <a:pt x="727" y="1461"/>
                    </a:lnTo>
                    <a:lnTo>
                      <a:pt x="752" y="1455"/>
                    </a:lnTo>
                    <a:lnTo>
                      <a:pt x="776" y="1450"/>
                    </a:lnTo>
                    <a:lnTo>
                      <a:pt x="801" y="1445"/>
                    </a:lnTo>
                    <a:lnTo>
                      <a:pt x="825" y="1442"/>
                    </a:lnTo>
                    <a:lnTo>
                      <a:pt x="851" y="1439"/>
                    </a:lnTo>
                    <a:lnTo>
                      <a:pt x="876" y="1435"/>
                    </a:lnTo>
                    <a:lnTo>
                      <a:pt x="900" y="1432"/>
                    </a:lnTo>
                    <a:lnTo>
                      <a:pt x="927" y="1429"/>
                    </a:lnTo>
                    <a:lnTo>
                      <a:pt x="949" y="1424"/>
                    </a:lnTo>
                    <a:lnTo>
                      <a:pt x="974" y="1417"/>
                    </a:lnTo>
                    <a:lnTo>
                      <a:pt x="997" y="1411"/>
                    </a:lnTo>
                    <a:lnTo>
                      <a:pt x="1020" y="1401"/>
                    </a:lnTo>
                    <a:lnTo>
                      <a:pt x="1041" y="1391"/>
                    </a:lnTo>
                    <a:lnTo>
                      <a:pt x="1062" y="1377"/>
                    </a:lnTo>
                    <a:lnTo>
                      <a:pt x="1082" y="1362"/>
                    </a:lnTo>
                    <a:lnTo>
                      <a:pt x="1100" y="1342"/>
                    </a:lnTo>
                    <a:lnTo>
                      <a:pt x="1142" y="1277"/>
                    </a:lnTo>
                    <a:lnTo>
                      <a:pt x="1162" y="1210"/>
                    </a:lnTo>
                    <a:lnTo>
                      <a:pt x="1163" y="1143"/>
                    </a:lnTo>
                    <a:lnTo>
                      <a:pt x="1152" y="1078"/>
                    </a:lnTo>
                    <a:lnTo>
                      <a:pt x="1132" y="1009"/>
                    </a:lnTo>
                    <a:lnTo>
                      <a:pt x="1110" y="943"/>
                    </a:lnTo>
                    <a:lnTo>
                      <a:pt x="1090" y="874"/>
                    </a:lnTo>
                    <a:lnTo>
                      <a:pt x="1077" y="804"/>
                    </a:lnTo>
                    <a:close/>
                  </a:path>
                </a:pathLst>
              </a:custGeom>
              <a:solidFill>
                <a:schemeClr val="hlink"/>
              </a:solidFill>
              <a:ln w="9525">
                <a:solidFill>
                  <a:schemeClr val="bg1"/>
                </a:solidFill>
                <a:round/>
                <a:headEnd/>
                <a:tailEnd/>
              </a:ln>
            </p:spPr>
            <p:txBody>
              <a:bodyPr/>
              <a:lstStyle/>
              <a:p>
                <a:endParaRPr lang="en-US"/>
              </a:p>
            </p:txBody>
          </p:sp>
          <p:sp>
            <p:nvSpPr>
              <p:cNvPr id="515" name="Freeform 16"/>
              <p:cNvSpPr>
                <a:spLocks/>
              </p:cNvSpPr>
              <p:nvPr/>
            </p:nvSpPr>
            <p:spPr bwMode="auto">
              <a:xfrm>
                <a:off x="3332" y="2706"/>
                <a:ext cx="43" cy="49"/>
              </a:xfrm>
              <a:custGeom>
                <a:avLst/>
                <a:gdLst>
                  <a:gd name="T0" fmla="*/ 1 w 154"/>
                  <a:gd name="T1" fmla="*/ 1 h 173"/>
                  <a:gd name="T2" fmla="*/ 1 w 154"/>
                  <a:gd name="T3" fmla="*/ 1 h 173"/>
                  <a:gd name="T4" fmla="*/ 1 w 154"/>
                  <a:gd name="T5" fmla="*/ 1 h 173"/>
                  <a:gd name="T6" fmla="*/ 1 w 154"/>
                  <a:gd name="T7" fmla="*/ 1 h 173"/>
                  <a:gd name="T8" fmla="*/ 1 w 154"/>
                  <a:gd name="T9" fmla="*/ 1 h 173"/>
                  <a:gd name="T10" fmla="*/ 1 w 154"/>
                  <a:gd name="T11" fmla="*/ 1 h 173"/>
                  <a:gd name="T12" fmla="*/ 1 w 154"/>
                  <a:gd name="T13" fmla="*/ 1 h 173"/>
                  <a:gd name="T14" fmla="*/ 1 w 154"/>
                  <a:gd name="T15" fmla="*/ 1 h 173"/>
                  <a:gd name="T16" fmla="*/ 1 w 154"/>
                  <a:gd name="T17" fmla="*/ 0 h 173"/>
                  <a:gd name="T18" fmla="*/ 1 w 154"/>
                  <a:gd name="T19" fmla="*/ 0 h 173"/>
                  <a:gd name="T20" fmla="*/ 0 w 154"/>
                  <a:gd name="T21" fmla="*/ 0 h 173"/>
                  <a:gd name="T22" fmla="*/ 0 w 154"/>
                  <a:gd name="T23" fmla="*/ 0 h 173"/>
                  <a:gd name="T24" fmla="*/ 0 w 154"/>
                  <a:gd name="T25" fmla="*/ 0 h 173"/>
                  <a:gd name="T26" fmla="*/ 0 w 154"/>
                  <a:gd name="T27" fmla="*/ 0 h 173"/>
                  <a:gd name="T28" fmla="*/ 0 w 154"/>
                  <a:gd name="T29" fmla="*/ 0 h 173"/>
                  <a:gd name="T30" fmla="*/ 0 w 154"/>
                  <a:gd name="T31" fmla="*/ 0 h 173"/>
                  <a:gd name="T32" fmla="*/ 0 w 154"/>
                  <a:gd name="T33" fmla="*/ 0 h 173"/>
                  <a:gd name="T34" fmla="*/ 0 w 154"/>
                  <a:gd name="T35" fmla="*/ 0 h 173"/>
                  <a:gd name="T36" fmla="*/ 0 w 154"/>
                  <a:gd name="T37" fmla="*/ 0 h 173"/>
                  <a:gd name="T38" fmla="*/ 0 w 154"/>
                  <a:gd name="T39" fmla="*/ 1 h 173"/>
                  <a:gd name="T40" fmla="*/ 0 w 154"/>
                  <a:gd name="T41" fmla="*/ 1 h 173"/>
                  <a:gd name="T42" fmla="*/ 0 w 154"/>
                  <a:gd name="T43" fmla="*/ 1 h 173"/>
                  <a:gd name="T44" fmla="*/ 1 w 154"/>
                  <a:gd name="T45" fmla="*/ 1 h 173"/>
                  <a:gd name="T46" fmla="*/ 1 w 154"/>
                  <a:gd name="T47" fmla="*/ 1 h 173"/>
                  <a:gd name="T48" fmla="*/ 1 w 154"/>
                  <a:gd name="T49" fmla="*/ 1 h 173"/>
                  <a:gd name="T50" fmla="*/ 1 w 154"/>
                  <a:gd name="T51" fmla="*/ 1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4"/>
                  <a:gd name="T79" fmla="*/ 0 h 173"/>
                  <a:gd name="T80" fmla="*/ 154 w 154"/>
                  <a:gd name="T81" fmla="*/ 173 h 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4" h="173">
                    <a:moveTo>
                      <a:pt x="154" y="131"/>
                    </a:moveTo>
                    <a:lnTo>
                      <a:pt x="149" y="116"/>
                    </a:lnTo>
                    <a:lnTo>
                      <a:pt x="144" y="105"/>
                    </a:lnTo>
                    <a:lnTo>
                      <a:pt x="138" y="95"/>
                    </a:lnTo>
                    <a:lnTo>
                      <a:pt x="128" y="87"/>
                    </a:lnTo>
                    <a:lnTo>
                      <a:pt x="118" y="80"/>
                    </a:lnTo>
                    <a:lnTo>
                      <a:pt x="108" y="74"/>
                    </a:lnTo>
                    <a:lnTo>
                      <a:pt x="95" y="69"/>
                    </a:lnTo>
                    <a:lnTo>
                      <a:pt x="82" y="62"/>
                    </a:lnTo>
                    <a:lnTo>
                      <a:pt x="71" y="57"/>
                    </a:lnTo>
                    <a:lnTo>
                      <a:pt x="59" y="53"/>
                    </a:lnTo>
                    <a:lnTo>
                      <a:pt x="48" y="48"/>
                    </a:lnTo>
                    <a:lnTo>
                      <a:pt x="38" y="41"/>
                    </a:lnTo>
                    <a:lnTo>
                      <a:pt x="30" y="35"/>
                    </a:lnTo>
                    <a:lnTo>
                      <a:pt x="22" y="26"/>
                    </a:lnTo>
                    <a:lnTo>
                      <a:pt x="17" y="15"/>
                    </a:lnTo>
                    <a:lnTo>
                      <a:pt x="12" y="0"/>
                    </a:lnTo>
                    <a:lnTo>
                      <a:pt x="0" y="36"/>
                    </a:lnTo>
                    <a:lnTo>
                      <a:pt x="4" y="66"/>
                    </a:lnTo>
                    <a:lnTo>
                      <a:pt x="18" y="88"/>
                    </a:lnTo>
                    <a:lnTo>
                      <a:pt x="41" y="106"/>
                    </a:lnTo>
                    <a:lnTo>
                      <a:pt x="69" y="123"/>
                    </a:lnTo>
                    <a:lnTo>
                      <a:pt x="98" y="139"/>
                    </a:lnTo>
                    <a:lnTo>
                      <a:pt x="128" y="155"/>
                    </a:lnTo>
                    <a:lnTo>
                      <a:pt x="151" y="173"/>
                    </a:lnTo>
                    <a:lnTo>
                      <a:pt x="154" y="131"/>
                    </a:lnTo>
                    <a:close/>
                  </a:path>
                </a:pathLst>
              </a:custGeom>
              <a:solidFill>
                <a:schemeClr val="hlink"/>
              </a:solidFill>
              <a:ln w="9525">
                <a:solidFill>
                  <a:schemeClr val="bg1"/>
                </a:solidFill>
                <a:round/>
                <a:headEnd/>
                <a:tailEnd/>
              </a:ln>
            </p:spPr>
            <p:txBody>
              <a:bodyPr/>
              <a:lstStyle/>
              <a:p>
                <a:endParaRPr lang="en-US"/>
              </a:p>
            </p:txBody>
          </p:sp>
        </p:grpSp>
      </p:grpSp>
      <p:grpSp>
        <p:nvGrpSpPr>
          <p:cNvPr id="518" name="Group 17"/>
          <p:cNvGrpSpPr>
            <a:grpSpLocks/>
          </p:cNvGrpSpPr>
          <p:nvPr/>
        </p:nvGrpSpPr>
        <p:grpSpPr bwMode="auto">
          <a:xfrm>
            <a:off x="1308100" y="5641975"/>
            <a:ext cx="1201738" cy="822325"/>
            <a:chOff x="1808" y="2634"/>
            <a:chExt cx="1186" cy="813"/>
          </a:xfrm>
        </p:grpSpPr>
        <p:grpSp>
          <p:nvGrpSpPr>
            <p:cNvPr id="519" name="Group 18"/>
            <p:cNvGrpSpPr>
              <a:grpSpLocks/>
            </p:cNvGrpSpPr>
            <p:nvPr/>
          </p:nvGrpSpPr>
          <p:grpSpPr bwMode="auto">
            <a:xfrm>
              <a:off x="1808" y="2634"/>
              <a:ext cx="1186" cy="813"/>
              <a:chOff x="1732" y="3507"/>
              <a:chExt cx="1186" cy="813"/>
            </a:xfrm>
          </p:grpSpPr>
          <p:sp>
            <p:nvSpPr>
              <p:cNvPr id="526" name="AutoShape 19"/>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527" name="AutoShape 20"/>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520" name="Group 21"/>
            <p:cNvGrpSpPr>
              <a:grpSpLocks/>
            </p:cNvGrpSpPr>
            <p:nvPr/>
          </p:nvGrpSpPr>
          <p:grpSpPr bwMode="auto">
            <a:xfrm>
              <a:off x="2083" y="2655"/>
              <a:ext cx="617" cy="784"/>
              <a:chOff x="2900" y="2726"/>
              <a:chExt cx="505" cy="642"/>
            </a:xfrm>
          </p:grpSpPr>
          <p:sp>
            <p:nvSpPr>
              <p:cNvPr id="521" name="Oval 22"/>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522" name="Freeform 23"/>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523" name="Freeform 24"/>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524" name="Freeform 25"/>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525" name="Line 26"/>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528" name="Group 27"/>
          <p:cNvGrpSpPr>
            <a:grpSpLocks/>
          </p:cNvGrpSpPr>
          <p:nvPr/>
        </p:nvGrpSpPr>
        <p:grpSpPr bwMode="auto">
          <a:xfrm>
            <a:off x="1298575" y="3876675"/>
            <a:ext cx="1216025" cy="833438"/>
            <a:chOff x="463" y="1743"/>
            <a:chExt cx="1186" cy="813"/>
          </a:xfrm>
        </p:grpSpPr>
        <p:sp>
          <p:nvSpPr>
            <p:cNvPr id="529" name="Freeform 28"/>
            <p:cNvSpPr>
              <a:spLocks/>
            </p:cNvSpPr>
            <p:nvPr/>
          </p:nvSpPr>
          <p:spPr bwMode="auto">
            <a:xfrm>
              <a:off x="1338" y="2248"/>
              <a:ext cx="137" cy="216"/>
            </a:xfrm>
            <a:custGeom>
              <a:avLst/>
              <a:gdLst>
                <a:gd name="T0" fmla="*/ 1 w 530"/>
                <a:gd name="T1" fmla="*/ 4 h 849"/>
                <a:gd name="T2" fmla="*/ 1 w 530"/>
                <a:gd name="T3" fmla="*/ 4 h 849"/>
                <a:gd name="T4" fmla="*/ 1 w 530"/>
                <a:gd name="T5" fmla="*/ 3 h 849"/>
                <a:gd name="T6" fmla="*/ 0 w 530"/>
                <a:gd name="T7" fmla="*/ 3 h 849"/>
                <a:gd name="T8" fmla="*/ 0 w 530"/>
                <a:gd name="T9" fmla="*/ 3 h 849"/>
                <a:gd name="T10" fmla="*/ 0 w 530"/>
                <a:gd name="T11" fmla="*/ 2 h 849"/>
                <a:gd name="T12" fmla="*/ 0 w 530"/>
                <a:gd name="T13" fmla="*/ 2 h 849"/>
                <a:gd name="T14" fmla="*/ 0 w 530"/>
                <a:gd name="T15" fmla="*/ 1 h 849"/>
                <a:gd name="T16" fmla="*/ 0 w 530"/>
                <a:gd name="T17" fmla="*/ 1 h 849"/>
                <a:gd name="T18" fmla="*/ 1 w 530"/>
                <a:gd name="T19" fmla="*/ 1 h 849"/>
                <a:gd name="T20" fmla="*/ 1 w 530"/>
                <a:gd name="T21" fmla="*/ 0 h 849"/>
                <a:gd name="T22" fmla="*/ 1 w 530"/>
                <a:gd name="T23" fmla="*/ 0 h 849"/>
                <a:gd name="T24" fmla="*/ 2 w 530"/>
                <a:gd name="T25" fmla="*/ 0 h 849"/>
                <a:gd name="T26" fmla="*/ 2 w 530"/>
                <a:gd name="T27" fmla="*/ 0 h 849"/>
                <a:gd name="T28" fmla="*/ 2 w 530"/>
                <a:gd name="T29" fmla="*/ 1 h 849"/>
                <a:gd name="T30" fmla="*/ 2 w 530"/>
                <a:gd name="T31" fmla="*/ 1 h 849"/>
                <a:gd name="T32" fmla="*/ 2 w 530"/>
                <a:gd name="T33" fmla="*/ 2 h 849"/>
                <a:gd name="T34" fmla="*/ 2 w 530"/>
                <a:gd name="T35" fmla="*/ 2 h 849"/>
                <a:gd name="T36" fmla="*/ 2 w 530"/>
                <a:gd name="T37" fmla="*/ 3 h 849"/>
                <a:gd name="T38" fmla="*/ 2 w 530"/>
                <a:gd name="T39" fmla="*/ 3 h 849"/>
                <a:gd name="T40" fmla="*/ 2 w 530"/>
                <a:gd name="T41" fmla="*/ 3 h 849"/>
                <a:gd name="T42" fmla="*/ 1 w 530"/>
                <a:gd name="T43" fmla="*/ 4 h 849"/>
                <a:gd name="T44" fmla="*/ 1 w 530"/>
                <a:gd name="T45" fmla="*/ 4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0" name="Freeform 29"/>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1" name="AutoShape 30"/>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532" name="AutoShape 31"/>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533" name="Freeform 32"/>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534" name="Freeform 33"/>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535" name="Freeform 34"/>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536" name="Freeform 35"/>
            <p:cNvSpPr>
              <a:spLocks/>
            </p:cNvSpPr>
            <p:nvPr/>
          </p:nvSpPr>
          <p:spPr bwMode="auto">
            <a:xfrm>
              <a:off x="1142" y="1990"/>
              <a:ext cx="71" cy="99"/>
            </a:xfrm>
            <a:custGeom>
              <a:avLst/>
              <a:gdLst>
                <a:gd name="T0" fmla="*/ 0 w 276"/>
                <a:gd name="T1" fmla="*/ 1 h 388"/>
                <a:gd name="T2" fmla="*/ 0 w 276"/>
                <a:gd name="T3" fmla="*/ 1 h 388"/>
                <a:gd name="T4" fmla="*/ 0 w 276"/>
                <a:gd name="T5" fmla="*/ 1 h 388"/>
                <a:gd name="T6" fmla="*/ 0 w 276"/>
                <a:gd name="T7" fmla="*/ 1 h 388"/>
                <a:gd name="T8" fmla="*/ 0 w 276"/>
                <a:gd name="T9" fmla="*/ 1 h 388"/>
                <a:gd name="T10" fmla="*/ 0 w 276"/>
                <a:gd name="T11" fmla="*/ 1 h 388"/>
                <a:gd name="T12" fmla="*/ 0 w 276"/>
                <a:gd name="T13" fmla="*/ 0 h 388"/>
                <a:gd name="T14" fmla="*/ 0 w 276"/>
                <a:gd name="T15" fmla="*/ 0 h 388"/>
                <a:gd name="T16" fmla="*/ 1 w 276"/>
                <a:gd name="T17" fmla="*/ 0 h 388"/>
                <a:gd name="T18" fmla="*/ 1 w 276"/>
                <a:gd name="T19" fmla="*/ 0 h 388"/>
                <a:gd name="T20" fmla="*/ 1 w 276"/>
                <a:gd name="T21" fmla="*/ 0 h 388"/>
                <a:gd name="T22" fmla="*/ 1 w 276"/>
                <a:gd name="T23" fmla="*/ 0 h 388"/>
                <a:gd name="T24" fmla="*/ 1 w 276"/>
                <a:gd name="T25" fmla="*/ 0 h 388"/>
                <a:gd name="T26" fmla="*/ 1 w 276"/>
                <a:gd name="T27" fmla="*/ 0 h 388"/>
                <a:gd name="T28" fmla="*/ 1 w 276"/>
                <a:gd name="T29" fmla="*/ 0 h 388"/>
                <a:gd name="T30" fmla="*/ 1 w 276"/>
                <a:gd name="T31" fmla="*/ 1 h 388"/>
                <a:gd name="T32" fmla="*/ 1 w 276"/>
                <a:gd name="T33" fmla="*/ 1 h 388"/>
                <a:gd name="T34" fmla="*/ 1 w 276"/>
                <a:gd name="T35" fmla="*/ 1 h 388"/>
                <a:gd name="T36" fmla="*/ 1 w 276"/>
                <a:gd name="T37" fmla="*/ 1 h 388"/>
                <a:gd name="T38" fmla="*/ 1 w 276"/>
                <a:gd name="T39" fmla="*/ 1 h 388"/>
                <a:gd name="T40" fmla="*/ 1 w 276"/>
                <a:gd name="T41" fmla="*/ 2 h 388"/>
                <a:gd name="T42" fmla="*/ 1 w 276"/>
                <a:gd name="T43" fmla="*/ 2 h 388"/>
                <a:gd name="T44" fmla="*/ 1 w 276"/>
                <a:gd name="T45" fmla="*/ 2 h 388"/>
                <a:gd name="T46" fmla="*/ 1 w 276"/>
                <a:gd name="T47" fmla="*/ 2 h 388"/>
                <a:gd name="T48" fmla="*/ 0 w 276"/>
                <a:gd name="T49" fmla="*/ 2 h 388"/>
                <a:gd name="T50" fmla="*/ 0 w 276"/>
                <a:gd name="T51" fmla="*/ 2 h 388"/>
                <a:gd name="T52" fmla="*/ 0 w 276"/>
                <a:gd name="T53" fmla="*/ 2 h 388"/>
                <a:gd name="T54" fmla="*/ 0 w 276"/>
                <a:gd name="T55" fmla="*/ 1 h 388"/>
                <a:gd name="T56" fmla="*/ 0 w 276"/>
                <a:gd name="T57" fmla="*/ 2 h 388"/>
                <a:gd name="T58" fmla="*/ 1 w 276"/>
                <a:gd name="T59" fmla="*/ 2 h 388"/>
                <a:gd name="T60" fmla="*/ 1 w 276"/>
                <a:gd name="T61" fmla="*/ 2 h 388"/>
                <a:gd name="T62" fmla="*/ 1 w 276"/>
                <a:gd name="T63" fmla="*/ 1 h 388"/>
                <a:gd name="T64" fmla="*/ 1 w 276"/>
                <a:gd name="T65" fmla="*/ 1 h 388"/>
                <a:gd name="T66" fmla="*/ 1 w 276"/>
                <a:gd name="T67" fmla="*/ 1 h 388"/>
                <a:gd name="T68" fmla="*/ 1 w 276"/>
                <a:gd name="T69" fmla="*/ 1 h 388"/>
                <a:gd name="T70" fmla="*/ 1 w 276"/>
                <a:gd name="T71" fmla="*/ 1 h 388"/>
                <a:gd name="T72" fmla="*/ 1 w 276"/>
                <a:gd name="T73" fmla="*/ 1 h 388"/>
                <a:gd name="T74" fmla="*/ 1 w 276"/>
                <a:gd name="T75" fmla="*/ 1 h 388"/>
                <a:gd name="T76" fmla="*/ 1 w 276"/>
                <a:gd name="T77" fmla="*/ 1 h 388"/>
                <a:gd name="T78" fmla="*/ 1 w 276"/>
                <a:gd name="T79" fmla="*/ 1 h 388"/>
                <a:gd name="T80" fmla="*/ 1 w 276"/>
                <a:gd name="T81" fmla="*/ 0 h 388"/>
                <a:gd name="T82" fmla="*/ 1 w 276"/>
                <a:gd name="T83" fmla="*/ 0 h 388"/>
                <a:gd name="T84" fmla="*/ 1 w 276"/>
                <a:gd name="T85" fmla="*/ 0 h 388"/>
                <a:gd name="T86" fmla="*/ 1 w 276"/>
                <a:gd name="T87" fmla="*/ 0 h 388"/>
                <a:gd name="T88" fmla="*/ 1 w 276"/>
                <a:gd name="T89" fmla="*/ 0 h 388"/>
                <a:gd name="T90" fmla="*/ 1 w 276"/>
                <a:gd name="T91" fmla="*/ 0 h 388"/>
                <a:gd name="T92" fmla="*/ 0 w 276"/>
                <a:gd name="T93" fmla="*/ 1 h 388"/>
                <a:gd name="T94" fmla="*/ 0 w 276"/>
                <a:gd name="T95" fmla="*/ 1 h 388"/>
                <a:gd name="T96" fmla="*/ 0 w 276"/>
                <a:gd name="T97" fmla="*/ 1 h 388"/>
                <a:gd name="T98" fmla="*/ 0 w 276"/>
                <a:gd name="T99" fmla="*/ 1 h 388"/>
                <a:gd name="T100" fmla="*/ 0 w 276"/>
                <a:gd name="T101" fmla="*/ 1 h 388"/>
                <a:gd name="T102" fmla="*/ 0 w 276"/>
                <a:gd name="T103" fmla="*/ 1 h 388"/>
                <a:gd name="T104" fmla="*/ 0 w 276"/>
                <a:gd name="T105" fmla="*/ 1 h 388"/>
                <a:gd name="T106" fmla="*/ 0 w 276"/>
                <a:gd name="T107" fmla="*/ 1 h 388"/>
                <a:gd name="T108" fmla="*/ 0 w 276"/>
                <a:gd name="T109" fmla="*/ 1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7" name="Freeform 36"/>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8" name="Freeform 37"/>
            <p:cNvSpPr>
              <a:spLocks/>
            </p:cNvSpPr>
            <p:nvPr/>
          </p:nvSpPr>
          <p:spPr bwMode="auto">
            <a:xfrm>
              <a:off x="1153" y="2018"/>
              <a:ext cx="51" cy="36"/>
            </a:xfrm>
            <a:custGeom>
              <a:avLst/>
              <a:gdLst>
                <a:gd name="T0" fmla="*/ 1 w 202"/>
                <a:gd name="T1" fmla="*/ 0 h 141"/>
                <a:gd name="T2" fmla="*/ 0 w 202"/>
                <a:gd name="T3" fmla="*/ 0 h 141"/>
                <a:gd name="T4" fmla="*/ 0 w 202"/>
                <a:gd name="T5" fmla="*/ 0 h 141"/>
                <a:gd name="T6" fmla="*/ 0 w 202"/>
                <a:gd name="T7" fmla="*/ 1 h 141"/>
                <a:gd name="T8" fmla="*/ 1 w 202"/>
                <a:gd name="T9" fmla="*/ 1 h 141"/>
                <a:gd name="T10" fmla="*/ 1 w 202"/>
                <a:gd name="T11" fmla="*/ 0 h 141"/>
                <a:gd name="T12" fmla="*/ 1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9" name="Freeform 38"/>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540" name="Freeform 39"/>
            <p:cNvSpPr>
              <a:spLocks/>
            </p:cNvSpPr>
            <p:nvPr/>
          </p:nvSpPr>
          <p:spPr bwMode="auto">
            <a:xfrm rot="1661969">
              <a:off x="1352" y="1764"/>
              <a:ext cx="205" cy="160"/>
            </a:xfrm>
            <a:custGeom>
              <a:avLst/>
              <a:gdLst>
                <a:gd name="T0" fmla="*/ 2 w 530"/>
                <a:gd name="T1" fmla="*/ 9 h 342"/>
                <a:gd name="T2" fmla="*/ 1 w 530"/>
                <a:gd name="T3" fmla="*/ 9 h 342"/>
                <a:gd name="T4" fmla="*/ 1 w 530"/>
                <a:gd name="T5" fmla="*/ 10 h 342"/>
                <a:gd name="T6" fmla="*/ 0 w 530"/>
                <a:gd name="T7" fmla="*/ 11 h 342"/>
                <a:gd name="T8" fmla="*/ 0 w 530"/>
                <a:gd name="T9" fmla="*/ 12 h 342"/>
                <a:gd name="T10" fmla="*/ 0 w 530"/>
                <a:gd name="T11" fmla="*/ 14 h 342"/>
                <a:gd name="T12" fmla="*/ 1 w 530"/>
                <a:gd name="T13" fmla="*/ 15 h 342"/>
                <a:gd name="T14" fmla="*/ 1 w 530"/>
                <a:gd name="T15" fmla="*/ 16 h 342"/>
                <a:gd name="T16" fmla="*/ 2 w 530"/>
                <a:gd name="T17" fmla="*/ 16 h 342"/>
                <a:gd name="T18" fmla="*/ 2 w 530"/>
                <a:gd name="T19" fmla="*/ 16 h 342"/>
                <a:gd name="T20" fmla="*/ 3 w 530"/>
                <a:gd name="T21" fmla="*/ 16 h 342"/>
                <a:gd name="T22" fmla="*/ 3 w 530"/>
                <a:gd name="T23" fmla="*/ 16 h 342"/>
                <a:gd name="T24" fmla="*/ 4 w 530"/>
                <a:gd name="T25" fmla="*/ 15 h 342"/>
                <a:gd name="T26" fmla="*/ 5 w 530"/>
                <a:gd name="T27" fmla="*/ 14 h 342"/>
                <a:gd name="T28" fmla="*/ 5 w 530"/>
                <a:gd name="T29" fmla="*/ 13 h 342"/>
                <a:gd name="T30" fmla="*/ 6 w 530"/>
                <a:gd name="T31" fmla="*/ 12 h 342"/>
                <a:gd name="T32" fmla="*/ 6 w 530"/>
                <a:gd name="T33" fmla="*/ 13 h 342"/>
                <a:gd name="T34" fmla="*/ 7 w 530"/>
                <a:gd name="T35" fmla="*/ 14 h 342"/>
                <a:gd name="T36" fmla="*/ 7 w 530"/>
                <a:gd name="T37" fmla="*/ 14 h 342"/>
                <a:gd name="T38" fmla="*/ 8 w 530"/>
                <a:gd name="T39" fmla="*/ 14 h 342"/>
                <a:gd name="T40" fmla="*/ 9 w 530"/>
                <a:gd name="T41" fmla="*/ 13 h 342"/>
                <a:gd name="T42" fmla="*/ 9 w 530"/>
                <a:gd name="T43" fmla="*/ 11 h 342"/>
                <a:gd name="T44" fmla="*/ 9 w 530"/>
                <a:gd name="T45" fmla="*/ 10 h 342"/>
                <a:gd name="T46" fmla="*/ 9 w 530"/>
                <a:gd name="T47" fmla="*/ 10 h 342"/>
                <a:gd name="T48" fmla="*/ 9 w 530"/>
                <a:gd name="T49" fmla="*/ 10 h 342"/>
                <a:gd name="T50" fmla="*/ 10 w 530"/>
                <a:gd name="T51" fmla="*/ 10 h 342"/>
                <a:gd name="T52" fmla="*/ 10 w 530"/>
                <a:gd name="T53" fmla="*/ 10 h 342"/>
                <a:gd name="T54" fmla="*/ 11 w 530"/>
                <a:gd name="T55" fmla="*/ 10 h 342"/>
                <a:gd name="T56" fmla="*/ 12 w 530"/>
                <a:gd name="T57" fmla="*/ 9 h 342"/>
                <a:gd name="T58" fmla="*/ 12 w 530"/>
                <a:gd name="T59" fmla="*/ 7 h 342"/>
                <a:gd name="T60" fmla="*/ 12 w 530"/>
                <a:gd name="T61" fmla="*/ 6 h 342"/>
                <a:gd name="T62" fmla="*/ 12 w 530"/>
                <a:gd name="T63" fmla="*/ 4 h 342"/>
                <a:gd name="T64" fmla="*/ 12 w 530"/>
                <a:gd name="T65" fmla="*/ 2 h 342"/>
                <a:gd name="T66" fmla="*/ 11 w 530"/>
                <a:gd name="T67" fmla="*/ 1 h 342"/>
                <a:gd name="T68" fmla="*/ 10 w 530"/>
                <a:gd name="T69" fmla="*/ 0 h 342"/>
                <a:gd name="T70" fmla="*/ 10 w 530"/>
                <a:gd name="T71" fmla="*/ 0 h 342"/>
                <a:gd name="T72" fmla="*/ 9 w 530"/>
                <a:gd name="T73" fmla="*/ 1 h 342"/>
                <a:gd name="T74" fmla="*/ 9 w 530"/>
                <a:gd name="T75" fmla="*/ 2 h 342"/>
                <a:gd name="T76" fmla="*/ 8 w 530"/>
                <a:gd name="T77" fmla="*/ 2 h 342"/>
                <a:gd name="T78" fmla="*/ 8 w 530"/>
                <a:gd name="T79" fmla="*/ 1 h 342"/>
                <a:gd name="T80" fmla="*/ 7 w 530"/>
                <a:gd name="T81" fmla="*/ 1 h 342"/>
                <a:gd name="T82" fmla="*/ 7 w 530"/>
                <a:gd name="T83" fmla="*/ 1 h 342"/>
                <a:gd name="T84" fmla="*/ 6 w 530"/>
                <a:gd name="T85" fmla="*/ 1 h 342"/>
                <a:gd name="T86" fmla="*/ 5 w 530"/>
                <a:gd name="T87" fmla="*/ 2 h 342"/>
                <a:gd name="T88" fmla="*/ 5 w 530"/>
                <a:gd name="T89" fmla="*/ 3 h 342"/>
                <a:gd name="T90" fmla="*/ 5 w 530"/>
                <a:gd name="T91" fmla="*/ 4 h 342"/>
                <a:gd name="T92" fmla="*/ 5 w 530"/>
                <a:gd name="T93" fmla="*/ 6 h 342"/>
                <a:gd name="T94" fmla="*/ 4 w 530"/>
                <a:gd name="T95" fmla="*/ 7 h 342"/>
                <a:gd name="T96" fmla="*/ 3 w 530"/>
                <a:gd name="T97" fmla="*/ 7 h 342"/>
                <a:gd name="T98" fmla="*/ 3 w 530"/>
                <a:gd name="T99" fmla="*/ 8 h 342"/>
                <a:gd name="T100" fmla="*/ 2 w 530"/>
                <a:gd name="T101" fmla="*/ 9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541" name="Line 40"/>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42" name="Line 41"/>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43" name="Oval 42"/>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544" name="Freeform 43"/>
            <p:cNvSpPr>
              <a:spLocks/>
            </p:cNvSpPr>
            <p:nvPr/>
          </p:nvSpPr>
          <p:spPr bwMode="auto">
            <a:xfrm>
              <a:off x="611" y="2261"/>
              <a:ext cx="197" cy="198"/>
            </a:xfrm>
            <a:custGeom>
              <a:avLst/>
              <a:gdLst>
                <a:gd name="T0" fmla="*/ 1 w 770"/>
                <a:gd name="T1" fmla="*/ 3 h 778"/>
                <a:gd name="T2" fmla="*/ 1 w 770"/>
                <a:gd name="T3" fmla="*/ 3 h 778"/>
                <a:gd name="T4" fmla="*/ 0 w 770"/>
                <a:gd name="T5" fmla="*/ 3 h 778"/>
                <a:gd name="T6" fmla="*/ 0 w 770"/>
                <a:gd name="T7" fmla="*/ 2 h 778"/>
                <a:gd name="T8" fmla="*/ 0 w 770"/>
                <a:gd name="T9" fmla="*/ 2 h 778"/>
                <a:gd name="T10" fmla="*/ 0 w 770"/>
                <a:gd name="T11" fmla="*/ 2 h 778"/>
                <a:gd name="T12" fmla="*/ 0 w 770"/>
                <a:gd name="T13" fmla="*/ 1 h 778"/>
                <a:gd name="T14" fmla="*/ 0 w 770"/>
                <a:gd name="T15" fmla="*/ 1 h 778"/>
                <a:gd name="T16" fmla="*/ 1 w 770"/>
                <a:gd name="T17" fmla="*/ 1 h 778"/>
                <a:gd name="T18" fmla="*/ 1 w 770"/>
                <a:gd name="T19" fmla="*/ 0 h 778"/>
                <a:gd name="T20" fmla="*/ 1 w 770"/>
                <a:gd name="T21" fmla="*/ 0 h 778"/>
                <a:gd name="T22" fmla="*/ 2 w 770"/>
                <a:gd name="T23" fmla="*/ 0 h 778"/>
                <a:gd name="T24" fmla="*/ 2 w 770"/>
                <a:gd name="T25" fmla="*/ 0 h 778"/>
                <a:gd name="T26" fmla="*/ 2 w 770"/>
                <a:gd name="T27" fmla="*/ 0 h 778"/>
                <a:gd name="T28" fmla="*/ 3 w 770"/>
                <a:gd name="T29" fmla="*/ 1 h 778"/>
                <a:gd name="T30" fmla="*/ 3 w 770"/>
                <a:gd name="T31" fmla="*/ 1 h 778"/>
                <a:gd name="T32" fmla="*/ 3 w 770"/>
                <a:gd name="T33" fmla="*/ 1 h 778"/>
                <a:gd name="T34" fmla="*/ 3 w 770"/>
                <a:gd name="T35" fmla="*/ 2 h 778"/>
                <a:gd name="T36" fmla="*/ 3 w 770"/>
                <a:gd name="T37" fmla="*/ 2 h 778"/>
                <a:gd name="T38" fmla="*/ 3 w 770"/>
                <a:gd name="T39" fmla="*/ 2 h 778"/>
                <a:gd name="T40" fmla="*/ 3 w 770"/>
                <a:gd name="T41" fmla="*/ 3 h 778"/>
                <a:gd name="T42" fmla="*/ 3 w 770"/>
                <a:gd name="T43" fmla="*/ 3 h 778"/>
                <a:gd name="T44" fmla="*/ 2 w 770"/>
                <a:gd name="T45" fmla="*/ 3 h 778"/>
                <a:gd name="T46" fmla="*/ 2 w 770"/>
                <a:gd name="T47" fmla="*/ 3 h 778"/>
                <a:gd name="T48" fmla="*/ 2 w 770"/>
                <a:gd name="T49" fmla="*/ 3 h 778"/>
                <a:gd name="T50" fmla="*/ 1 w 770"/>
                <a:gd name="T51" fmla="*/ 3 h 778"/>
                <a:gd name="T52" fmla="*/ 1 w 770"/>
                <a:gd name="T53" fmla="*/ 3 h 778"/>
                <a:gd name="T54" fmla="*/ 1 w 770"/>
                <a:gd name="T55" fmla="*/ 3 h 778"/>
                <a:gd name="T56" fmla="*/ 2 w 770"/>
                <a:gd name="T57" fmla="*/ 3 h 778"/>
                <a:gd name="T58" fmla="*/ 2 w 770"/>
                <a:gd name="T59" fmla="*/ 3 h 778"/>
                <a:gd name="T60" fmla="*/ 2 w 770"/>
                <a:gd name="T61" fmla="*/ 3 h 778"/>
                <a:gd name="T62" fmla="*/ 2 w 770"/>
                <a:gd name="T63" fmla="*/ 3 h 778"/>
                <a:gd name="T64" fmla="*/ 3 w 770"/>
                <a:gd name="T65" fmla="*/ 2 h 778"/>
                <a:gd name="T66" fmla="*/ 3 w 770"/>
                <a:gd name="T67" fmla="*/ 2 h 778"/>
                <a:gd name="T68" fmla="*/ 3 w 770"/>
                <a:gd name="T69" fmla="*/ 2 h 778"/>
                <a:gd name="T70" fmla="*/ 3 w 770"/>
                <a:gd name="T71" fmla="*/ 2 h 778"/>
                <a:gd name="T72" fmla="*/ 3 w 770"/>
                <a:gd name="T73" fmla="*/ 1 h 778"/>
                <a:gd name="T74" fmla="*/ 3 w 770"/>
                <a:gd name="T75" fmla="*/ 1 h 778"/>
                <a:gd name="T76" fmla="*/ 3 w 770"/>
                <a:gd name="T77" fmla="*/ 1 h 778"/>
                <a:gd name="T78" fmla="*/ 2 w 770"/>
                <a:gd name="T79" fmla="*/ 1 h 778"/>
                <a:gd name="T80" fmla="*/ 2 w 770"/>
                <a:gd name="T81" fmla="*/ 1 h 778"/>
                <a:gd name="T82" fmla="*/ 2 w 770"/>
                <a:gd name="T83" fmla="*/ 1 h 778"/>
                <a:gd name="T84" fmla="*/ 1 w 770"/>
                <a:gd name="T85" fmla="*/ 1 h 778"/>
                <a:gd name="T86" fmla="*/ 1 w 770"/>
                <a:gd name="T87" fmla="*/ 1 h 778"/>
                <a:gd name="T88" fmla="*/ 1 w 770"/>
                <a:gd name="T89" fmla="*/ 1 h 778"/>
                <a:gd name="T90" fmla="*/ 1 w 770"/>
                <a:gd name="T91" fmla="*/ 1 h 778"/>
                <a:gd name="T92" fmla="*/ 1 w 770"/>
                <a:gd name="T93" fmla="*/ 1 h 778"/>
                <a:gd name="T94" fmla="*/ 1 w 770"/>
                <a:gd name="T95" fmla="*/ 2 h 778"/>
                <a:gd name="T96" fmla="*/ 1 w 770"/>
                <a:gd name="T97" fmla="*/ 2 h 778"/>
                <a:gd name="T98" fmla="*/ 1 w 770"/>
                <a:gd name="T99" fmla="*/ 2 h 778"/>
                <a:gd name="T100" fmla="*/ 1 w 770"/>
                <a:gd name="T101" fmla="*/ 2 h 778"/>
                <a:gd name="T102" fmla="*/ 1 w 770"/>
                <a:gd name="T103" fmla="*/ 3 h 778"/>
                <a:gd name="T104" fmla="*/ 1 w 770"/>
                <a:gd name="T105" fmla="*/ 3 h 778"/>
                <a:gd name="T106" fmla="*/ 1 w 770"/>
                <a:gd name="T107" fmla="*/ 3 h 778"/>
                <a:gd name="T108" fmla="*/ 1 w 770"/>
                <a:gd name="T109" fmla="*/ 3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5" name="Freeform 44"/>
            <p:cNvSpPr>
              <a:spLocks/>
            </p:cNvSpPr>
            <p:nvPr/>
          </p:nvSpPr>
          <p:spPr bwMode="auto">
            <a:xfrm>
              <a:off x="653" y="2425"/>
              <a:ext cx="38" cy="24"/>
            </a:xfrm>
            <a:custGeom>
              <a:avLst/>
              <a:gdLst>
                <a:gd name="T0" fmla="*/ 1 w 150"/>
                <a:gd name="T1" fmla="*/ 0 h 93"/>
                <a:gd name="T2" fmla="*/ 0 w 150"/>
                <a:gd name="T3" fmla="*/ 0 h 93"/>
                <a:gd name="T4" fmla="*/ 0 w 150"/>
                <a:gd name="T5" fmla="*/ 0 h 93"/>
                <a:gd name="T6" fmla="*/ 0 w 150"/>
                <a:gd name="T7" fmla="*/ 1 h 93"/>
                <a:gd name="T8" fmla="*/ 1 w 150"/>
                <a:gd name="T9" fmla="*/ 0 h 93"/>
                <a:gd name="T10" fmla="*/ 1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6" name="Oval 45"/>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547" name="Freeform 46"/>
            <p:cNvSpPr>
              <a:spLocks/>
            </p:cNvSpPr>
            <p:nvPr/>
          </p:nvSpPr>
          <p:spPr bwMode="auto">
            <a:xfrm>
              <a:off x="1336" y="2201"/>
              <a:ext cx="156" cy="249"/>
            </a:xfrm>
            <a:custGeom>
              <a:avLst/>
              <a:gdLst>
                <a:gd name="T0" fmla="*/ 1 w 606"/>
                <a:gd name="T1" fmla="*/ 4 h 969"/>
                <a:gd name="T2" fmla="*/ 0 w 606"/>
                <a:gd name="T3" fmla="*/ 4 h 969"/>
                <a:gd name="T4" fmla="*/ 0 w 606"/>
                <a:gd name="T5" fmla="*/ 3 h 969"/>
                <a:gd name="T6" fmla="*/ 0 w 606"/>
                <a:gd name="T7" fmla="*/ 3 h 969"/>
                <a:gd name="T8" fmla="*/ 0 w 606"/>
                <a:gd name="T9" fmla="*/ 2 h 969"/>
                <a:gd name="T10" fmla="*/ 0 w 606"/>
                <a:gd name="T11" fmla="*/ 2 h 969"/>
                <a:gd name="T12" fmla="*/ 0 w 606"/>
                <a:gd name="T13" fmla="*/ 1 h 969"/>
                <a:gd name="T14" fmla="*/ 0 w 606"/>
                <a:gd name="T15" fmla="*/ 1 h 969"/>
                <a:gd name="T16" fmla="*/ 1 w 606"/>
                <a:gd name="T17" fmla="*/ 1 h 969"/>
                <a:gd name="T18" fmla="*/ 1 w 606"/>
                <a:gd name="T19" fmla="*/ 0 h 969"/>
                <a:gd name="T20" fmla="*/ 1 w 606"/>
                <a:gd name="T21" fmla="*/ 0 h 969"/>
                <a:gd name="T22" fmla="*/ 2 w 606"/>
                <a:gd name="T23" fmla="*/ 0 h 969"/>
                <a:gd name="T24" fmla="*/ 2 w 606"/>
                <a:gd name="T25" fmla="*/ 0 h 969"/>
                <a:gd name="T26" fmla="*/ 2 w 606"/>
                <a:gd name="T27" fmla="*/ 0 h 969"/>
                <a:gd name="T28" fmla="*/ 2 w 606"/>
                <a:gd name="T29" fmla="*/ 1 h 969"/>
                <a:gd name="T30" fmla="*/ 3 w 606"/>
                <a:gd name="T31" fmla="*/ 1 h 969"/>
                <a:gd name="T32" fmla="*/ 3 w 606"/>
                <a:gd name="T33" fmla="*/ 2 h 969"/>
                <a:gd name="T34" fmla="*/ 3 w 606"/>
                <a:gd name="T35" fmla="*/ 2 h 969"/>
                <a:gd name="T36" fmla="*/ 3 w 606"/>
                <a:gd name="T37" fmla="*/ 3 h 969"/>
                <a:gd name="T38" fmla="*/ 3 w 606"/>
                <a:gd name="T39" fmla="*/ 3 h 969"/>
                <a:gd name="T40" fmla="*/ 2 w 606"/>
                <a:gd name="T41" fmla="*/ 3 h 969"/>
                <a:gd name="T42" fmla="*/ 2 w 606"/>
                <a:gd name="T43" fmla="*/ 4 h 969"/>
                <a:gd name="T44" fmla="*/ 2 w 606"/>
                <a:gd name="T45" fmla="*/ 4 h 969"/>
                <a:gd name="T46" fmla="*/ 2 w 606"/>
                <a:gd name="T47" fmla="*/ 4 h 969"/>
                <a:gd name="T48" fmla="*/ 1 w 606"/>
                <a:gd name="T49" fmla="*/ 4 h 969"/>
                <a:gd name="T50" fmla="*/ 1 w 606"/>
                <a:gd name="T51" fmla="*/ 4 h 969"/>
                <a:gd name="T52" fmla="*/ 1 w 606"/>
                <a:gd name="T53" fmla="*/ 4 h 969"/>
                <a:gd name="T54" fmla="*/ 1 w 606"/>
                <a:gd name="T55" fmla="*/ 4 h 969"/>
                <a:gd name="T56" fmla="*/ 1 w 606"/>
                <a:gd name="T57" fmla="*/ 4 h 969"/>
                <a:gd name="T58" fmla="*/ 1 w 606"/>
                <a:gd name="T59" fmla="*/ 4 h 969"/>
                <a:gd name="T60" fmla="*/ 2 w 606"/>
                <a:gd name="T61" fmla="*/ 4 h 969"/>
                <a:gd name="T62" fmla="*/ 2 w 606"/>
                <a:gd name="T63" fmla="*/ 3 h 969"/>
                <a:gd name="T64" fmla="*/ 2 w 606"/>
                <a:gd name="T65" fmla="*/ 3 h 969"/>
                <a:gd name="T66" fmla="*/ 2 w 606"/>
                <a:gd name="T67" fmla="*/ 3 h 969"/>
                <a:gd name="T68" fmla="*/ 2 w 606"/>
                <a:gd name="T69" fmla="*/ 3 h 969"/>
                <a:gd name="T70" fmla="*/ 2 w 606"/>
                <a:gd name="T71" fmla="*/ 2 h 969"/>
                <a:gd name="T72" fmla="*/ 2 w 606"/>
                <a:gd name="T73" fmla="*/ 2 h 969"/>
                <a:gd name="T74" fmla="*/ 2 w 606"/>
                <a:gd name="T75" fmla="*/ 1 h 969"/>
                <a:gd name="T76" fmla="*/ 2 w 606"/>
                <a:gd name="T77" fmla="*/ 1 h 969"/>
                <a:gd name="T78" fmla="*/ 2 w 606"/>
                <a:gd name="T79" fmla="*/ 1 h 969"/>
                <a:gd name="T80" fmla="*/ 2 w 606"/>
                <a:gd name="T81" fmla="*/ 1 h 969"/>
                <a:gd name="T82" fmla="*/ 2 w 606"/>
                <a:gd name="T83" fmla="*/ 1 h 969"/>
                <a:gd name="T84" fmla="*/ 1 w 606"/>
                <a:gd name="T85" fmla="*/ 1 h 969"/>
                <a:gd name="T86" fmla="*/ 1 w 606"/>
                <a:gd name="T87" fmla="*/ 1 h 969"/>
                <a:gd name="T88" fmla="*/ 1 w 606"/>
                <a:gd name="T89" fmla="*/ 1 h 969"/>
                <a:gd name="T90" fmla="*/ 1 w 606"/>
                <a:gd name="T91" fmla="*/ 1 h 969"/>
                <a:gd name="T92" fmla="*/ 1 w 606"/>
                <a:gd name="T93" fmla="*/ 1 h 969"/>
                <a:gd name="T94" fmla="*/ 1 w 606"/>
                <a:gd name="T95" fmla="*/ 2 h 969"/>
                <a:gd name="T96" fmla="*/ 0 w 606"/>
                <a:gd name="T97" fmla="*/ 2 h 969"/>
                <a:gd name="T98" fmla="*/ 0 w 606"/>
                <a:gd name="T99" fmla="*/ 3 h 969"/>
                <a:gd name="T100" fmla="*/ 1 w 606"/>
                <a:gd name="T101" fmla="*/ 3 h 969"/>
                <a:gd name="T102" fmla="*/ 1 w 606"/>
                <a:gd name="T103" fmla="*/ 3 h 969"/>
                <a:gd name="T104" fmla="*/ 1 w 606"/>
                <a:gd name="T105" fmla="*/ 4 h 969"/>
                <a:gd name="T106" fmla="*/ 1 w 606"/>
                <a:gd name="T107" fmla="*/ 4 h 969"/>
                <a:gd name="T108" fmla="*/ 1 w 606"/>
                <a:gd name="T109" fmla="*/ 4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8" name="Freeform 47"/>
            <p:cNvSpPr>
              <a:spLocks/>
            </p:cNvSpPr>
            <p:nvPr/>
          </p:nvSpPr>
          <p:spPr bwMode="auto">
            <a:xfrm>
              <a:off x="1360" y="2402"/>
              <a:ext cx="33" cy="30"/>
            </a:xfrm>
            <a:custGeom>
              <a:avLst/>
              <a:gdLst>
                <a:gd name="T0" fmla="*/ 1 w 122"/>
                <a:gd name="T1" fmla="*/ 0 h 116"/>
                <a:gd name="T2" fmla="*/ 0 w 122"/>
                <a:gd name="T3" fmla="*/ 0 h 116"/>
                <a:gd name="T4" fmla="*/ 0 w 122"/>
                <a:gd name="T5" fmla="*/ 0 h 116"/>
                <a:gd name="T6" fmla="*/ 0 w 122"/>
                <a:gd name="T7" fmla="*/ 1 h 116"/>
                <a:gd name="T8" fmla="*/ 1 w 122"/>
                <a:gd name="T9" fmla="*/ 0 h 116"/>
                <a:gd name="T10" fmla="*/ 1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49" name="Text Box 98"/>
          <p:cNvSpPr txBox="1">
            <a:spLocks noChangeArrowheads="1"/>
          </p:cNvSpPr>
          <p:nvPr/>
        </p:nvSpPr>
        <p:spPr bwMode="auto">
          <a:xfrm>
            <a:off x="1322388"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incident</a:t>
            </a:r>
          </a:p>
        </p:txBody>
      </p:sp>
      <p:grpSp>
        <p:nvGrpSpPr>
          <p:cNvPr id="550" name="Group 549"/>
          <p:cNvGrpSpPr/>
          <p:nvPr/>
        </p:nvGrpSpPr>
        <p:grpSpPr>
          <a:xfrm>
            <a:off x="2692479" y="3833629"/>
            <a:ext cx="762000" cy="741506"/>
            <a:chOff x="4343400" y="4495800"/>
            <a:chExt cx="762000" cy="741506"/>
          </a:xfrm>
        </p:grpSpPr>
        <p:sp>
          <p:nvSpPr>
            <p:cNvPr id="551" name="Rounded Rectangle 550"/>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52" name="Straight Connector 551"/>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53" name="Picture 5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54" name="Picture 55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55" name="Group 554"/>
          <p:cNvGrpSpPr/>
          <p:nvPr/>
        </p:nvGrpSpPr>
        <p:grpSpPr>
          <a:xfrm>
            <a:off x="2874197" y="3986029"/>
            <a:ext cx="762000" cy="741506"/>
            <a:chOff x="4343400" y="4495800"/>
            <a:chExt cx="762000" cy="741506"/>
          </a:xfrm>
        </p:grpSpPr>
        <p:sp>
          <p:nvSpPr>
            <p:cNvPr id="556" name="Rounded Rectangle 555"/>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57" name="Straight Connector 556"/>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58" name="Picture 5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59" name="Picture 55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60" name="Group 559"/>
          <p:cNvGrpSpPr/>
          <p:nvPr/>
        </p:nvGrpSpPr>
        <p:grpSpPr>
          <a:xfrm>
            <a:off x="2692479" y="4756194"/>
            <a:ext cx="762000" cy="741506"/>
            <a:chOff x="4343400" y="4495800"/>
            <a:chExt cx="762000" cy="741506"/>
          </a:xfrm>
        </p:grpSpPr>
        <p:sp>
          <p:nvSpPr>
            <p:cNvPr id="561" name="Rounded Rectangle 560"/>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62" name="Straight Connector 561"/>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63" name="Picture 56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64" name="Picture 5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65" name="Group 564"/>
          <p:cNvGrpSpPr/>
          <p:nvPr/>
        </p:nvGrpSpPr>
        <p:grpSpPr>
          <a:xfrm>
            <a:off x="2859287" y="4908594"/>
            <a:ext cx="762000" cy="741506"/>
            <a:chOff x="4343400" y="4495800"/>
            <a:chExt cx="762000" cy="741506"/>
          </a:xfrm>
        </p:grpSpPr>
        <p:sp>
          <p:nvSpPr>
            <p:cNvPr id="566" name="Rounded Rectangle 565"/>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67" name="Straight Connector 566"/>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68" name="Picture 56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69" name="Picture 56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70" name="Group 569"/>
          <p:cNvGrpSpPr/>
          <p:nvPr/>
        </p:nvGrpSpPr>
        <p:grpSpPr>
          <a:xfrm>
            <a:off x="2692479" y="5669691"/>
            <a:ext cx="762000" cy="741506"/>
            <a:chOff x="4343400" y="4495800"/>
            <a:chExt cx="762000" cy="741506"/>
          </a:xfrm>
        </p:grpSpPr>
        <p:sp>
          <p:nvSpPr>
            <p:cNvPr id="571" name="Rounded Rectangle 570"/>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72" name="Straight Connector 571"/>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73" name="Picture 5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74" name="Picture 5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75" name="Group 574"/>
          <p:cNvGrpSpPr/>
          <p:nvPr/>
        </p:nvGrpSpPr>
        <p:grpSpPr>
          <a:xfrm>
            <a:off x="2844879" y="5822091"/>
            <a:ext cx="762000" cy="741506"/>
            <a:chOff x="4343400" y="4495800"/>
            <a:chExt cx="762000" cy="741506"/>
          </a:xfrm>
        </p:grpSpPr>
        <p:sp>
          <p:nvSpPr>
            <p:cNvPr id="576" name="Rounded Rectangle 575"/>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77" name="Straight Connector 576"/>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78" name="Picture 57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79" name="Picture 57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sp>
        <p:nvSpPr>
          <p:cNvPr id="580" name="Line 144"/>
          <p:cNvSpPr>
            <a:spLocks noChangeShapeType="1"/>
          </p:cNvSpPr>
          <p:nvPr/>
        </p:nvSpPr>
        <p:spPr bwMode="auto">
          <a:xfrm>
            <a:off x="5283200" y="33226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81" name="Line 71"/>
          <p:cNvSpPr>
            <a:spLocks noChangeShapeType="1"/>
          </p:cNvSpPr>
          <p:nvPr/>
        </p:nvSpPr>
        <p:spPr bwMode="auto">
          <a:xfrm>
            <a:off x="4262777" y="3318079"/>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82" name="Line 69"/>
          <p:cNvSpPr>
            <a:spLocks noChangeShapeType="1"/>
          </p:cNvSpPr>
          <p:nvPr/>
        </p:nvSpPr>
        <p:spPr bwMode="auto">
          <a:xfrm>
            <a:off x="717550"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83" name="Line 116"/>
          <p:cNvSpPr>
            <a:spLocks noChangeShapeType="1"/>
          </p:cNvSpPr>
          <p:nvPr/>
        </p:nvSpPr>
        <p:spPr bwMode="auto">
          <a:xfrm>
            <a:off x="1900238"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84" name="Line 71"/>
          <p:cNvSpPr>
            <a:spLocks noChangeShapeType="1"/>
          </p:cNvSpPr>
          <p:nvPr/>
        </p:nvSpPr>
        <p:spPr bwMode="auto">
          <a:xfrm>
            <a:off x="3115667"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
          <p:cNvGrpSpPr>
            <a:grpSpLocks/>
          </p:cNvGrpSpPr>
          <p:nvPr/>
        </p:nvGrpSpPr>
        <p:grpSpPr bwMode="auto">
          <a:xfrm>
            <a:off x="1193800" y="2214563"/>
            <a:ext cx="1341438" cy="903287"/>
            <a:chOff x="2984" y="3331"/>
            <a:chExt cx="845" cy="569"/>
          </a:xfrm>
        </p:grpSpPr>
        <p:sp>
          <p:nvSpPr>
            <p:cNvPr id="21598" name="AutoShape 3"/>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1599" name="Group 4"/>
            <p:cNvGrpSpPr>
              <a:grpSpLocks/>
            </p:cNvGrpSpPr>
            <p:nvPr/>
          </p:nvGrpSpPr>
          <p:grpSpPr bwMode="auto">
            <a:xfrm>
              <a:off x="3386" y="3487"/>
              <a:ext cx="443" cy="398"/>
              <a:chOff x="4838" y="2218"/>
              <a:chExt cx="395" cy="355"/>
            </a:xfrm>
          </p:grpSpPr>
          <p:sp>
            <p:nvSpPr>
              <p:cNvPr id="21600" name="Freeform 5"/>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01" name="Freeform 6"/>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02" name="Freeform 7"/>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03" name="Freeform 8"/>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04" name="Freeform 9"/>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05" name="Freeform 10"/>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06" name="Freeform 11"/>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07" name="Rectangle 12"/>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08" name="Rectangle 13"/>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09" name="Freeform 14"/>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0" name="Rectangle 15"/>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1507" name="Text Box 16"/>
          <p:cNvSpPr txBox="1">
            <a:spLocks noChangeArrowheads="1"/>
          </p:cNvSpPr>
          <p:nvPr/>
        </p:nvSpPr>
        <p:spPr bwMode="auto">
          <a:xfrm>
            <a:off x="2530475" y="2328863"/>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a:t>claim</a:t>
            </a:r>
          </a:p>
        </p:txBody>
      </p:sp>
      <p:sp>
        <p:nvSpPr>
          <p:cNvPr id="21508" name="Line 17"/>
          <p:cNvSpPr>
            <a:spLocks noChangeShapeType="1"/>
          </p:cNvSpPr>
          <p:nvPr/>
        </p:nvSpPr>
        <p:spPr bwMode="auto">
          <a:xfrm flipV="1">
            <a:off x="4500563" y="2454275"/>
            <a:ext cx="0" cy="85725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09" name="Rectangle 18"/>
          <p:cNvSpPr>
            <a:spLocks noGrp="1" noChangeArrowheads="1"/>
          </p:cNvSpPr>
          <p:nvPr>
            <p:ph type="title"/>
          </p:nvPr>
        </p:nvSpPr>
        <p:spPr/>
        <p:txBody>
          <a:bodyPr/>
          <a:lstStyle/>
          <a:p>
            <a:r>
              <a:rPr lang="en-US" smtClean="0"/>
              <a:t>Users</a:t>
            </a:r>
          </a:p>
        </p:txBody>
      </p:sp>
      <p:sp>
        <p:nvSpPr>
          <p:cNvPr id="21510" name="Rectangle 53"/>
          <p:cNvSpPr>
            <a:spLocks noGrp="1" noChangeArrowheads="1"/>
          </p:cNvSpPr>
          <p:nvPr>
            <p:ph idx="1"/>
          </p:nvPr>
        </p:nvSpPr>
        <p:spPr>
          <a:xfrm>
            <a:off x="5341938" y="1192213"/>
            <a:ext cx="3495675" cy="3875087"/>
          </a:xfrm>
        </p:spPr>
        <p:txBody>
          <a:bodyPr/>
          <a:lstStyle/>
          <a:p>
            <a:pPr>
              <a:buFont typeface="Arial" charset="0"/>
              <a:buChar char="•"/>
            </a:pPr>
            <a:r>
              <a:rPr lang="en-US" smtClean="0"/>
              <a:t>Every claim, activity, and exposure is assigned to a user who owns the object</a:t>
            </a:r>
          </a:p>
          <a:p>
            <a:pPr lvl="1"/>
            <a:r>
              <a:rPr lang="en-US" smtClean="0"/>
              <a:t>The user is responsible for seeing that the object is processed and closed</a:t>
            </a:r>
          </a:p>
        </p:txBody>
      </p:sp>
      <p:grpSp>
        <p:nvGrpSpPr>
          <p:cNvPr id="21511" name="Group 19"/>
          <p:cNvGrpSpPr>
            <a:grpSpLocks/>
          </p:cNvGrpSpPr>
          <p:nvPr/>
        </p:nvGrpSpPr>
        <p:grpSpPr bwMode="auto">
          <a:xfrm>
            <a:off x="3749675" y="1974850"/>
            <a:ext cx="1512888" cy="1114425"/>
            <a:chOff x="2083" y="1606"/>
            <a:chExt cx="1489" cy="1097"/>
          </a:xfrm>
        </p:grpSpPr>
        <p:sp>
          <p:nvSpPr>
            <p:cNvPr id="21565" name="Rectangle 20"/>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1566" name="Freeform 21"/>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1567" name="Freeform 22"/>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1568" name="Freeform 23"/>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1569" name="Freeform 24"/>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1570" name="Rectangle 25"/>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1571" name="Rectangle 26"/>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1572" name="AutoShape 27"/>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1573" name="Freeform 28"/>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1574" name="Freeform 29"/>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1575" name="Rectangle 30"/>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1576" name="Rectangle 31"/>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1577" name="Rectangle 32"/>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1578" name="Group 33"/>
            <p:cNvGrpSpPr>
              <a:grpSpLocks/>
            </p:cNvGrpSpPr>
            <p:nvPr/>
          </p:nvGrpSpPr>
          <p:grpSpPr bwMode="auto">
            <a:xfrm>
              <a:off x="2221" y="1871"/>
              <a:ext cx="518" cy="782"/>
              <a:chOff x="2400" y="1656"/>
              <a:chExt cx="752" cy="1136"/>
            </a:xfrm>
          </p:grpSpPr>
          <p:sp>
            <p:nvSpPr>
              <p:cNvPr id="21591" name="Freeform 3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1592" name="Freeform 3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1593" name="Freeform 3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1594" name="Freeform 3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1595" name="Freeform 3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1596" name="Line 3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97" name="Line 4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1579" name="Group 41"/>
            <p:cNvGrpSpPr>
              <a:grpSpLocks/>
            </p:cNvGrpSpPr>
            <p:nvPr/>
          </p:nvGrpSpPr>
          <p:grpSpPr bwMode="auto">
            <a:xfrm rot="-6511945">
              <a:off x="2834" y="1842"/>
              <a:ext cx="518" cy="783"/>
              <a:chOff x="2400" y="1656"/>
              <a:chExt cx="752" cy="1136"/>
            </a:xfrm>
          </p:grpSpPr>
          <p:sp>
            <p:nvSpPr>
              <p:cNvPr id="21584" name="Freeform 4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1585" name="Freeform 4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1586" name="Freeform 4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1587" name="Freeform 4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1588" name="Freeform 4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1589" name="Line 4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90" name="Line 4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1580" name="Freeform 49"/>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lIns="0" tIns="0" rIns="0" bIns="0" anchor="ctr">
              <a:spAutoFit/>
            </a:bodyPr>
            <a:lstStyle/>
            <a:p>
              <a:endParaRPr lang="en-US"/>
            </a:p>
          </p:txBody>
        </p:sp>
        <p:sp>
          <p:nvSpPr>
            <p:cNvPr id="21581" name="Freeform 50"/>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1582" name="Rectangle 51"/>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1583" name="Rectangle 52"/>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1512" name="Text Box 54"/>
          <p:cNvSpPr txBox="1">
            <a:spLocks noChangeArrowheads="1"/>
          </p:cNvSpPr>
          <p:nvPr/>
        </p:nvSpPr>
        <p:spPr bwMode="auto">
          <a:xfrm>
            <a:off x="1566863" y="1643063"/>
            <a:ext cx="1171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 </a:t>
            </a:r>
            <a:br>
              <a:rPr lang="en-US" sz="2000" b="1"/>
            </a:br>
            <a:r>
              <a:rPr lang="en-US" sz="2000" b="1"/>
              <a:t>user</a:t>
            </a:r>
          </a:p>
        </p:txBody>
      </p:sp>
      <p:sp>
        <p:nvSpPr>
          <p:cNvPr id="21513" name="Line 55"/>
          <p:cNvSpPr>
            <a:spLocks noChangeShapeType="1"/>
          </p:cNvSpPr>
          <p:nvPr/>
        </p:nvSpPr>
        <p:spPr bwMode="auto">
          <a:xfrm>
            <a:off x="2074863" y="2819400"/>
            <a:ext cx="1658937" cy="0"/>
          </a:xfrm>
          <a:prstGeom prst="line">
            <a:avLst/>
          </a:prstGeom>
          <a:noFill/>
          <a:ln w="28575">
            <a:solidFill>
              <a:srgbClr val="CC9900"/>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1514" name="Group 56"/>
          <p:cNvGrpSpPr>
            <a:grpSpLocks/>
          </p:cNvGrpSpPr>
          <p:nvPr/>
        </p:nvGrpSpPr>
        <p:grpSpPr bwMode="auto">
          <a:xfrm>
            <a:off x="3013075" y="4764088"/>
            <a:ext cx="781050" cy="776287"/>
            <a:chOff x="3360" y="800"/>
            <a:chExt cx="620" cy="616"/>
          </a:xfrm>
        </p:grpSpPr>
        <p:sp>
          <p:nvSpPr>
            <p:cNvPr id="21559" name="AutoShape 57"/>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1560" name="Freeform 58"/>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1561" name="Group 59"/>
            <p:cNvGrpSpPr>
              <a:grpSpLocks/>
            </p:cNvGrpSpPr>
            <p:nvPr/>
          </p:nvGrpSpPr>
          <p:grpSpPr bwMode="auto">
            <a:xfrm flipH="1">
              <a:off x="3749" y="1171"/>
              <a:ext cx="212" cy="213"/>
              <a:chOff x="1350" y="686"/>
              <a:chExt cx="1132" cy="1132"/>
            </a:xfrm>
          </p:grpSpPr>
          <p:sp>
            <p:nvSpPr>
              <p:cNvPr id="21563" name="AutoShape 6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1564" name="Picture 6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1562" name="Picture 6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515" name="Line 63"/>
          <p:cNvSpPr>
            <a:spLocks noChangeShapeType="1"/>
          </p:cNvSpPr>
          <p:nvPr/>
        </p:nvSpPr>
        <p:spPr bwMode="auto">
          <a:xfrm>
            <a:off x="3398838" y="3330575"/>
            <a:ext cx="14097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6" name="Line 64"/>
          <p:cNvSpPr>
            <a:spLocks noChangeShapeType="1"/>
          </p:cNvSpPr>
          <p:nvPr/>
        </p:nvSpPr>
        <p:spPr bwMode="auto">
          <a:xfrm>
            <a:off x="4787900"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7" name="Line 65"/>
          <p:cNvSpPr>
            <a:spLocks noChangeShapeType="1"/>
          </p:cNvSpPr>
          <p:nvPr/>
        </p:nvSpPr>
        <p:spPr bwMode="auto">
          <a:xfrm>
            <a:off x="3414713"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8" name="Line 66"/>
          <p:cNvSpPr>
            <a:spLocks noChangeShapeType="1"/>
          </p:cNvSpPr>
          <p:nvPr/>
        </p:nvSpPr>
        <p:spPr bwMode="auto">
          <a:xfrm flipV="1">
            <a:off x="1427163" y="3079750"/>
            <a:ext cx="0" cy="2981325"/>
          </a:xfrm>
          <a:prstGeom prst="line">
            <a:avLst/>
          </a:prstGeom>
          <a:noFill/>
          <a:ln w="28575">
            <a:solidFill>
              <a:srgbClr val="CC9900"/>
            </a:solidFill>
            <a:round/>
            <a:headEn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9" name="Line 67"/>
          <p:cNvSpPr>
            <a:spLocks noChangeShapeType="1"/>
          </p:cNvSpPr>
          <p:nvPr/>
        </p:nvSpPr>
        <p:spPr bwMode="auto">
          <a:xfrm flipV="1">
            <a:off x="1784350" y="3079750"/>
            <a:ext cx="0" cy="1652588"/>
          </a:xfrm>
          <a:prstGeom prst="line">
            <a:avLst/>
          </a:prstGeom>
          <a:noFill/>
          <a:ln w="28575">
            <a:solidFill>
              <a:srgbClr val="CC9900"/>
            </a:solidFill>
            <a:round/>
            <a:headEn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1520" name="Group 68"/>
          <p:cNvGrpSpPr>
            <a:grpSpLocks/>
          </p:cNvGrpSpPr>
          <p:nvPr/>
        </p:nvGrpSpPr>
        <p:grpSpPr bwMode="auto">
          <a:xfrm>
            <a:off x="4359275" y="3887788"/>
            <a:ext cx="620713" cy="788987"/>
            <a:chOff x="2401" y="425"/>
            <a:chExt cx="907" cy="1154"/>
          </a:xfrm>
        </p:grpSpPr>
        <p:sp>
          <p:nvSpPr>
            <p:cNvPr id="21553" name="Rectangle 69"/>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1554" name="Line 70"/>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5" name="Line 71"/>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6" name="Rectangle 72"/>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1557" name="Freeform 73"/>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1558" name="Line 74"/>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1521" name="Text Box 75"/>
          <p:cNvSpPr txBox="1">
            <a:spLocks noChangeArrowheads="1"/>
          </p:cNvSpPr>
          <p:nvPr/>
        </p:nvSpPr>
        <p:spPr bwMode="auto">
          <a:xfrm>
            <a:off x="4197350"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activity</a:t>
            </a:r>
          </a:p>
        </p:txBody>
      </p:sp>
      <p:grpSp>
        <p:nvGrpSpPr>
          <p:cNvPr id="21522" name="Group 76"/>
          <p:cNvGrpSpPr>
            <a:grpSpLocks/>
          </p:cNvGrpSpPr>
          <p:nvPr/>
        </p:nvGrpSpPr>
        <p:grpSpPr bwMode="auto">
          <a:xfrm>
            <a:off x="4518025" y="4289425"/>
            <a:ext cx="620713" cy="788988"/>
            <a:chOff x="2401" y="425"/>
            <a:chExt cx="907" cy="1154"/>
          </a:xfrm>
        </p:grpSpPr>
        <p:sp>
          <p:nvSpPr>
            <p:cNvPr id="21547" name="Rectangle 77"/>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1548" name="Line 78"/>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49" name="Line 79"/>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0" name="Rectangle 80"/>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1551" name="Freeform 81"/>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1552" name="Line 82"/>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1523" name="Group 83"/>
          <p:cNvGrpSpPr>
            <a:grpSpLocks/>
          </p:cNvGrpSpPr>
          <p:nvPr/>
        </p:nvGrpSpPr>
        <p:grpSpPr bwMode="auto">
          <a:xfrm>
            <a:off x="4675188" y="4689475"/>
            <a:ext cx="620712" cy="788988"/>
            <a:chOff x="2401" y="425"/>
            <a:chExt cx="907" cy="1154"/>
          </a:xfrm>
        </p:grpSpPr>
        <p:sp>
          <p:nvSpPr>
            <p:cNvPr id="21541" name="Rectangle 84"/>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1542" name="Line 85"/>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43" name="Line 86"/>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44" name="Rectangle 87"/>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1545" name="Freeform 88"/>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1546" name="Line 8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1524" name="Group 90"/>
          <p:cNvGrpSpPr>
            <a:grpSpLocks/>
          </p:cNvGrpSpPr>
          <p:nvPr/>
        </p:nvGrpSpPr>
        <p:grpSpPr bwMode="auto">
          <a:xfrm>
            <a:off x="3013075" y="3895725"/>
            <a:ext cx="781050" cy="776288"/>
            <a:chOff x="3360" y="800"/>
            <a:chExt cx="620" cy="616"/>
          </a:xfrm>
        </p:grpSpPr>
        <p:sp>
          <p:nvSpPr>
            <p:cNvPr id="21535" name="AutoShape 91"/>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1536" name="Freeform 92"/>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1537" name="Group 93"/>
            <p:cNvGrpSpPr>
              <a:grpSpLocks/>
            </p:cNvGrpSpPr>
            <p:nvPr/>
          </p:nvGrpSpPr>
          <p:grpSpPr bwMode="auto">
            <a:xfrm flipH="1">
              <a:off x="3749" y="1171"/>
              <a:ext cx="212" cy="213"/>
              <a:chOff x="1350" y="686"/>
              <a:chExt cx="1132" cy="1132"/>
            </a:xfrm>
          </p:grpSpPr>
          <p:sp>
            <p:nvSpPr>
              <p:cNvPr id="21539" name="AutoShape 94"/>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1540" name="Picture 95"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1538" name="Picture 96"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525" name="Text Box 97"/>
          <p:cNvSpPr txBox="1">
            <a:spLocks noChangeArrowheads="1"/>
          </p:cNvSpPr>
          <p:nvPr/>
        </p:nvSpPr>
        <p:spPr bwMode="auto">
          <a:xfrm>
            <a:off x="2809875"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exposure</a:t>
            </a:r>
          </a:p>
        </p:txBody>
      </p:sp>
      <p:grpSp>
        <p:nvGrpSpPr>
          <p:cNvPr id="21526" name="Group 98"/>
          <p:cNvGrpSpPr>
            <a:grpSpLocks/>
          </p:cNvGrpSpPr>
          <p:nvPr/>
        </p:nvGrpSpPr>
        <p:grpSpPr bwMode="auto">
          <a:xfrm>
            <a:off x="3013075" y="5634038"/>
            <a:ext cx="781050" cy="776287"/>
            <a:chOff x="3360" y="800"/>
            <a:chExt cx="620" cy="616"/>
          </a:xfrm>
        </p:grpSpPr>
        <p:sp>
          <p:nvSpPr>
            <p:cNvPr id="21529" name="AutoShape 9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1530" name="Freeform 100"/>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1531" name="Group 101"/>
            <p:cNvGrpSpPr>
              <a:grpSpLocks/>
            </p:cNvGrpSpPr>
            <p:nvPr/>
          </p:nvGrpSpPr>
          <p:grpSpPr bwMode="auto">
            <a:xfrm flipH="1">
              <a:off x="3749" y="1171"/>
              <a:ext cx="212" cy="213"/>
              <a:chOff x="1350" y="686"/>
              <a:chExt cx="1132" cy="1132"/>
            </a:xfrm>
          </p:grpSpPr>
          <p:sp>
            <p:nvSpPr>
              <p:cNvPr id="21533" name="AutoShape 10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1534" name="Picture 10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1532" name="Picture 10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527" name="Line 105"/>
          <p:cNvSpPr>
            <a:spLocks noChangeShapeType="1"/>
          </p:cNvSpPr>
          <p:nvPr/>
        </p:nvSpPr>
        <p:spPr bwMode="auto">
          <a:xfrm>
            <a:off x="1778000" y="4716463"/>
            <a:ext cx="2727325" cy="0"/>
          </a:xfrm>
          <a:prstGeom prst="line">
            <a:avLst/>
          </a:prstGeom>
          <a:noFill/>
          <a:ln w="28575">
            <a:solidFill>
              <a:srgbClr val="CC9900"/>
            </a:solidFill>
            <a:round/>
            <a:headEn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28" name="Line 106"/>
          <p:cNvSpPr>
            <a:spLocks noChangeShapeType="1"/>
          </p:cNvSpPr>
          <p:nvPr/>
        </p:nvSpPr>
        <p:spPr bwMode="auto">
          <a:xfrm>
            <a:off x="1423988" y="6042025"/>
            <a:ext cx="1592262" cy="0"/>
          </a:xfrm>
          <a:prstGeom prst="line">
            <a:avLst/>
          </a:prstGeom>
          <a:noFill/>
          <a:ln w="28575">
            <a:solidFill>
              <a:srgbClr val="CC9900"/>
            </a:solidFill>
            <a:round/>
            <a:headEn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t>Lesson objectives</a:t>
            </a:r>
          </a:p>
        </p:txBody>
      </p:sp>
      <p:sp>
        <p:nvSpPr>
          <p:cNvPr id="5123" name="Rectangle 3"/>
          <p:cNvSpPr>
            <a:spLocks noGrp="1" noChangeArrowheads="1"/>
          </p:cNvSpPr>
          <p:nvPr>
            <p:ph idx="1"/>
          </p:nvPr>
        </p:nvSpPr>
        <p:spPr/>
        <p:txBody>
          <a:bodyPr/>
          <a:lstStyle/>
          <a:p>
            <a:pPr>
              <a:buFont typeface="Wingdings 3" pitchFamily="18" charset="2"/>
              <a:buNone/>
            </a:pPr>
            <a:r>
              <a:rPr lang="en-US" dirty="0" smtClean="0"/>
              <a:t>By the end of this lesson, you should be able to:</a:t>
            </a:r>
          </a:p>
          <a:p>
            <a:pPr lvl="1"/>
            <a:r>
              <a:rPr lang="en-US" dirty="0" smtClean="0"/>
              <a:t>Define the primary entities of the ClaimCenter data model</a:t>
            </a:r>
          </a:p>
          <a:p>
            <a:pPr lvl="1"/>
            <a:r>
              <a:rPr lang="en-US" dirty="0" smtClean="0"/>
              <a:t>View the primary entities of the claim file</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dirty="0">
                <a:solidFill>
                  <a:srgbClr val="AA3704"/>
                </a:solidFill>
              </a:rPr>
              <a:t>This lesson uses the notes section for additional explanation and information.</a:t>
            </a:r>
            <a:br>
              <a:rPr lang="en-US" dirty="0">
                <a:solidFill>
                  <a:srgbClr val="AA3704"/>
                </a:solidFill>
              </a:rPr>
            </a:br>
            <a:r>
              <a:rPr lang="en-US" dirty="0">
                <a:solidFill>
                  <a:srgbClr val="AA3704"/>
                </a:solidFill>
              </a:rPr>
              <a:t>To view the notes in PowerPoint, choose </a:t>
            </a:r>
            <a:r>
              <a:rPr lang="en-US" dirty="0" err="1">
                <a:solidFill>
                  <a:srgbClr val="AA3704"/>
                </a:solidFill>
              </a:rPr>
              <a:t>View</a:t>
            </a:r>
            <a:r>
              <a:rPr lang="en-US" dirty="0" err="1">
                <a:solidFill>
                  <a:srgbClr val="AA3704"/>
                </a:solidFill>
                <a:sym typeface="Wingdings" pitchFamily="2" charset="2"/>
              </a:rPr>
              <a:t>Normal</a:t>
            </a:r>
            <a:r>
              <a:rPr lang="en-US" dirty="0">
                <a:solidFill>
                  <a:srgbClr val="AA3704"/>
                </a:solidFill>
                <a:sym typeface="Wingdings" pitchFamily="2" charset="2"/>
              </a:rPr>
              <a:t> or </a:t>
            </a:r>
            <a:r>
              <a:rPr lang="en-US" dirty="0" err="1">
                <a:solidFill>
                  <a:srgbClr val="AA3704"/>
                </a:solidFill>
              </a:rPr>
              <a:t>View</a:t>
            </a:r>
            <a:r>
              <a:rPr lang="en-US" dirty="0" err="1">
                <a:solidFill>
                  <a:srgbClr val="AA3704"/>
                </a:solidFill>
                <a:sym typeface="Wingdings" pitchFamily="2" charset="2"/>
              </a:rPr>
              <a:t></a:t>
            </a:r>
            <a:r>
              <a:rPr lang="en-US" dirty="0" err="1">
                <a:solidFill>
                  <a:srgbClr val="AA3704"/>
                </a:solidFill>
              </a:rPr>
              <a:t>Notes</a:t>
            </a:r>
            <a:r>
              <a:rPr lang="en-US" dirty="0">
                <a:solidFill>
                  <a:srgbClr val="AA3704"/>
                </a:solidFill>
              </a:rPr>
              <a:t> Page.</a:t>
            </a:r>
            <a:br>
              <a:rPr lang="en-US" dirty="0">
                <a:solidFill>
                  <a:srgbClr val="AA3704"/>
                </a:solidFill>
              </a:rPr>
            </a:br>
            <a:r>
              <a:rPr lang="en-US"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dirty="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2530475" y="2328863"/>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a:t>claim</a:t>
            </a:r>
          </a:p>
        </p:txBody>
      </p:sp>
      <p:sp>
        <p:nvSpPr>
          <p:cNvPr id="22531" name="Line 3"/>
          <p:cNvSpPr>
            <a:spLocks noChangeShapeType="1"/>
          </p:cNvSpPr>
          <p:nvPr/>
        </p:nvSpPr>
        <p:spPr bwMode="auto">
          <a:xfrm flipV="1">
            <a:off x="4500563" y="2200275"/>
            <a:ext cx="0" cy="111125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2" name="Rectangle 4"/>
          <p:cNvSpPr>
            <a:spLocks noGrp="1" noChangeArrowheads="1"/>
          </p:cNvSpPr>
          <p:nvPr>
            <p:ph type="title"/>
          </p:nvPr>
        </p:nvSpPr>
        <p:spPr/>
        <p:txBody>
          <a:bodyPr/>
          <a:lstStyle/>
          <a:p>
            <a:r>
              <a:rPr lang="en-US" smtClean="0"/>
              <a:t>Groups</a:t>
            </a:r>
          </a:p>
        </p:txBody>
      </p:sp>
      <p:sp>
        <p:nvSpPr>
          <p:cNvPr id="22533" name="Rectangle 39"/>
          <p:cNvSpPr>
            <a:spLocks noGrp="1" noChangeArrowheads="1"/>
          </p:cNvSpPr>
          <p:nvPr>
            <p:ph idx="1"/>
          </p:nvPr>
        </p:nvSpPr>
        <p:spPr>
          <a:xfrm>
            <a:off x="5341938" y="1192213"/>
            <a:ext cx="3495675" cy="5087937"/>
          </a:xfrm>
        </p:spPr>
        <p:txBody>
          <a:bodyPr/>
          <a:lstStyle/>
          <a:p>
            <a:pPr>
              <a:buFont typeface="Arial" charset="0"/>
              <a:buChar char="•"/>
            </a:pPr>
            <a:r>
              <a:rPr lang="en-US" smtClean="0"/>
              <a:t>Every claim, activity, and exposure is also assigned to a group</a:t>
            </a:r>
          </a:p>
          <a:p>
            <a:pPr lvl="1"/>
            <a:r>
              <a:rPr lang="en-US" smtClean="0"/>
              <a:t>The user who owns the object is a member of that group</a:t>
            </a:r>
          </a:p>
          <a:p>
            <a:pPr>
              <a:buFont typeface="Arial" charset="0"/>
              <a:buChar char="•"/>
            </a:pPr>
            <a:r>
              <a:rPr lang="en-US" smtClean="0"/>
              <a:t>Group ownership is used to determine:</a:t>
            </a:r>
          </a:p>
          <a:p>
            <a:pPr lvl="1"/>
            <a:r>
              <a:rPr lang="en-US" smtClean="0"/>
              <a:t>Which user becomes the owner</a:t>
            </a:r>
          </a:p>
          <a:p>
            <a:pPr lvl="1"/>
            <a:r>
              <a:rPr lang="en-US" smtClean="0"/>
              <a:t>Who can view or edit a given claim and its contents</a:t>
            </a:r>
          </a:p>
        </p:txBody>
      </p:sp>
      <p:grpSp>
        <p:nvGrpSpPr>
          <p:cNvPr id="22534" name="Group 5"/>
          <p:cNvGrpSpPr>
            <a:grpSpLocks/>
          </p:cNvGrpSpPr>
          <p:nvPr/>
        </p:nvGrpSpPr>
        <p:grpSpPr bwMode="auto">
          <a:xfrm>
            <a:off x="3749675" y="1974850"/>
            <a:ext cx="1512888" cy="1114425"/>
            <a:chOff x="2083" y="1606"/>
            <a:chExt cx="1489" cy="1097"/>
          </a:xfrm>
        </p:grpSpPr>
        <p:sp>
          <p:nvSpPr>
            <p:cNvPr id="22607" name="Rectangle 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2608" name="Freeform 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2609" name="Freeform 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2610" name="Freeform 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2611" name="Freeform 1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2612" name="Rectangle 1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2613" name="Rectangle 1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614" name="AutoShape 1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2615" name="Freeform 14"/>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2616" name="Freeform 15"/>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2617" name="Rectangle 1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618" name="Rectangle 1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619" name="Rectangle 1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2620" name="Group 19"/>
            <p:cNvGrpSpPr>
              <a:grpSpLocks/>
            </p:cNvGrpSpPr>
            <p:nvPr/>
          </p:nvGrpSpPr>
          <p:grpSpPr bwMode="auto">
            <a:xfrm>
              <a:off x="2221" y="1871"/>
              <a:ext cx="518" cy="782"/>
              <a:chOff x="2400" y="1656"/>
              <a:chExt cx="752" cy="1136"/>
            </a:xfrm>
          </p:grpSpPr>
          <p:sp>
            <p:nvSpPr>
              <p:cNvPr id="22633" name="Freeform 2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2634" name="Freeform 2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635" name="Freeform 2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636" name="Freeform 2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637" name="Freeform 2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2638" name="Line 2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39" name="Line 2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2621" name="Group 27"/>
            <p:cNvGrpSpPr>
              <a:grpSpLocks/>
            </p:cNvGrpSpPr>
            <p:nvPr/>
          </p:nvGrpSpPr>
          <p:grpSpPr bwMode="auto">
            <a:xfrm rot="-6511945">
              <a:off x="2834" y="1842"/>
              <a:ext cx="518" cy="783"/>
              <a:chOff x="2400" y="1656"/>
              <a:chExt cx="752" cy="1136"/>
            </a:xfrm>
          </p:grpSpPr>
          <p:sp>
            <p:nvSpPr>
              <p:cNvPr id="22626" name="Freeform 2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2627" name="Freeform 2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628" name="Freeform 3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629" name="Freeform 3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630" name="Freeform 3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631" name="Line 3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632" name="Line 3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2622" name="Freeform 35"/>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lIns="0" tIns="0" rIns="0" bIns="0" anchor="ctr">
              <a:spAutoFit/>
            </a:bodyPr>
            <a:lstStyle/>
            <a:p>
              <a:endParaRPr lang="en-US"/>
            </a:p>
          </p:txBody>
        </p:sp>
        <p:sp>
          <p:nvSpPr>
            <p:cNvPr id="22623" name="Freeform 36"/>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2624" name="Rectangle 3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625" name="Rectangle 3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2535" name="Group 40"/>
          <p:cNvGrpSpPr>
            <a:grpSpLocks/>
          </p:cNvGrpSpPr>
          <p:nvPr/>
        </p:nvGrpSpPr>
        <p:grpSpPr bwMode="auto">
          <a:xfrm>
            <a:off x="698500" y="1693863"/>
            <a:ext cx="814388" cy="815975"/>
            <a:chOff x="2452" y="533"/>
            <a:chExt cx="808" cy="809"/>
          </a:xfrm>
        </p:grpSpPr>
        <p:sp>
          <p:nvSpPr>
            <p:cNvPr id="22603" name="AutoShape 41"/>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604" name="AutoShape 42"/>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605" name="AutoShape 43"/>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606" name="Rectangle 44"/>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22536" name="Group 45"/>
          <p:cNvGrpSpPr>
            <a:grpSpLocks/>
          </p:cNvGrpSpPr>
          <p:nvPr/>
        </p:nvGrpSpPr>
        <p:grpSpPr bwMode="auto">
          <a:xfrm>
            <a:off x="1193800" y="2214563"/>
            <a:ext cx="1341438" cy="903287"/>
            <a:chOff x="2984" y="3331"/>
            <a:chExt cx="845" cy="569"/>
          </a:xfrm>
        </p:grpSpPr>
        <p:sp>
          <p:nvSpPr>
            <p:cNvPr id="22590" name="AutoShape 46"/>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2591" name="Group 47"/>
            <p:cNvGrpSpPr>
              <a:grpSpLocks/>
            </p:cNvGrpSpPr>
            <p:nvPr/>
          </p:nvGrpSpPr>
          <p:grpSpPr bwMode="auto">
            <a:xfrm>
              <a:off x="3386" y="3487"/>
              <a:ext cx="443" cy="398"/>
              <a:chOff x="4838" y="2218"/>
              <a:chExt cx="395" cy="355"/>
            </a:xfrm>
          </p:grpSpPr>
          <p:sp>
            <p:nvSpPr>
              <p:cNvPr id="22592" name="Freeform 48"/>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93" name="Freeform 49"/>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94" name="Freeform 50"/>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95" name="Freeform 51"/>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96" name="Freeform 52"/>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97" name="Freeform 53"/>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98" name="Freeform 54"/>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99" name="Rectangle 55"/>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00" name="Rectangle 56"/>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01" name="Freeform 57"/>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02" name="Rectangle 58"/>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2537" name="Text Box 59"/>
          <p:cNvSpPr txBox="1">
            <a:spLocks noChangeArrowheads="1"/>
          </p:cNvSpPr>
          <p:nvPr/>
        </p:nvSpPr>
        <p:spPr bwMode="auto">
          <a:xfrm>
            <a:off x="1566863" y="1643063"/>
            <a:ext cx="1171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group &amp; user</a:t>
            </a:r>
          </a:p>
        </p:txBody>
      </p:sp>
      <p:sp>
        <p:nvSpPr>
          <p:cNvPr id="22538" name="Line 60"/>
          <p:cNvSpPr>
            <a:spLocks noChangeShapeType="1"/>
          </p:cNvSpPr>
          <p:nvPr/>
        </p:nvSpPr>
        <p:spPr bwMode="auto">
          <a:xfrm>
            <a:off x="2074863" y="2819400"/>
            <a:ext cx="1673225" cy="0"/>
          </a:xfrm>
          <a:prstGeom prst="line">
            <a:avLst/>
          </a:prstGeom>
          <a:noFill/>
          <a:ln w="28575">
            <a:solidFill>
              <a:srgbClr val="CC9900"/>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39" name="Group 61"/>
          <p:cNvGrpSpPr>
            <a:grpSpLocks/>
          </p:cNvGrpSpPr>
          <p:nvPr/>
        </p:nvGrpSpPr>
        <p:grpSpPr bwMode="auto">
          <a:xfrm>
            <a:off x="3013075" y="4764088"/>
            <a:ext cx="781050" cy="776287"/>
            <a:chOff x="3360" y="800"/>
            <a:chExt cx="620" cy="616"/>
          </a:xfrm>
        </p:grpSpPr>
        <p:sp>
          <p:nvSpPr>
            <p:cNvPr id="22584" name="AutoShape 6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2585" name="Freeform 63"/>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2586" name="Group 64"/>
            <p:cNvGrpSpPr>
              <a:grpSpLocks/>
            </p:cNvGrpSpPr>
            <p:nvPr/>
          </p:nvGrpSpPr>
          <p:grpSpPr bwMode="auto">
            <a:xfrm flipH="1">
              <a:off x="3749" y="1171"/>
              <a:ext cx="212" cy="213"/>
              <a:chOff x="1350" y="686"/>
              <a:chExt cx="1132" cy="1132"/>
            </a:xfrm>
          </p:grpSpPr>
          <p:sp>
            <p:nvSpPr>
              <p:cNvPr id="22588" name="AutoShape 6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2589" name="Picture 6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2587" name="Picture 6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540" name="Line 68"/>
          <p:cNvSpPr>
            <a:spLocks noChangeShapeType="1"/>
          </p:cNvSpPr>
          <p:nvPr/>
        </p:nvSpPr>
        <p:spPr bwMode="auto">
          <a:xfrm>
            <a:off x="3398838" y="3330575"/>
            <a:ext cx="14097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1" name="Line 69"/>
          <p:cNvSpPr>
            <a:spLocks noChangeShapeType="1"/>
          </p:cNvSpPr>
          <p:nvPr/>
        </p:nvSpPr>
        <p:spPr bwMode="auto">
          <a:xfrm>
            <a:off x="4787900"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2" name="Line 70"/>
          <p:cNvSpPr>
            <a:spLocks noChangeShapeType="1"/>
          </p:cNvSpPr>
          <p:nvPr/>
        </p:nvSpPr>
        <p:spPr bwMode="auto">
          <a:xfrm>
            <a:off x="3414713"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3" name="Line 71"/>
          <p:cNvSpPr>
            <a:spLocks noChangeShapeType="1"/>
          </p:cNvSpPr>
          <p:nvPr/>
        </p:nvSpPr>
        <p:spPr bwMode="auto">
          <a:xfrm flipV="1">
            <a:off x="1427163" y="3079750"/>
            <a:ext cx="0" cy="2981325"/>
          </a:xfrm>
          <a:prstGeom prst="line">
            <a:avLst/>
          </a:prstGeom>
          <a:noFill/>
          <a:ln w="28575">
            <a:solidFill>
              <a:srgbClr val="CC9900"/>
            </a:solidFill>
            <a:round/>
            <a:headEn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4" name="Line 72"/>
          <p:cNvSpPr>
            <a:spLocks noChangeShapeType="1"/>
          </p:cNvSpPr>
          <p:nvPr/>
        </p:nvSpPr>
        <p:spPr bwMode="auto">
          <a:xfrm flipV="1">
            <a:off x="1784350" y="3079750"/>
            <a:ext cx="0" cy="1652588"/>
          </a:xfrm>
          <a:prstGeom prst="line">
            <a:avLst/>
          </a:prstGeom>
          <a:noFill/>
          <a:ln w="28575">
            <a:solidFill>
              <a:srgbClr val="CC9900"/>
            </a:solidFill>
            <a:round/>
            <a:headEn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45" name="Group 73"/>
          <p:cNvGrpSpPr>
            <a:grpSpLocks/>
          </p:cNvGrpSpPr>
          <p:nvPr/>
        </p:nvGrpSpPr>
        <p:grpSpPr bwMode="auto">
          <a:xfrm>
            <a:off x="4359275" y="3887788"/>
            <a:ext cx="620713" cy="788987"/>
            <a:chOff x="2401" y="425"/>
            <a:chExt cx="907" cy="1154"/>
          </a:xfrm>
        </p:grpSpPr>
        <p:sp>
          <p:nvSpPr>
            <p:cNvPr id="22578" name="Rectangle 74"/>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2579" name="Line 75"/>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80" name="Line 76"/>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81" name="Rectangle 77"/>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2582" name="Freeform 78"/>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2583" name="Line 7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2546" name="Text Box 80"/>
          <p:cNvSpPr txBox="1">
            <a:spLocks noChangeArrowheads="1"/>
          </p:cNvSpPr>
          <p:nvPr/>
        </p:nvSpPr>
        <p:spPr bwMode="auto">
          <a:xfrm>
            <a:off x="4197350"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activity</a:t>
            </a:r>
          </a:p>
        </p:txBody>
      </p:sp>
      <p:grpSp>
        <p:nvGrpSpPr>
          <p:cNvPr id="22547" name="Group 81"/>
          <p:cNvGrpSpPr>
            <a:grpSpLocks/>
          </p:cNvGrpSpPr>
          <p:nvPr/>
        </p:nvGrpSpPr>
        <p:grpSpPr bwMode="auto">
          <a:xfrm>
            <a:off x="4518025" y="4289425"/>
            <a:ext cx="620713" cy="788988"/>
            <a:chOff x="2401" y="425"/>
            <a:chExt cx="907" cy="1154"/>
          </a:xfrm>
        </p:grpSpPr>
        <p:sp>
          <p:nvSpPr>
            <p:cNvPr id="22572" name="Rectangle 82"/>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2573" name="Line 83"/>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74" name="Line 84"/>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75" name="Rectangle 85"/>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2576" name="Freeform 86"/>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2577" name="Line 87"/>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2548" name="Group 88"/>
          <p:cNvGrpSpPr>
            <a:grpSpLocks/>
          </p:cNvGrpSpPr>
          <p:nvPr/>
        </p:nvGrpSpPr>
        <p:grpSpPr bwMode="auto">
          <a:xfrm>
            <a:off x="4675188" y="4689475"/>
            <a:ext cx="620712" cy="788988"/>
            <a:chOff x="2401" y="425"/>
            <a:chExt cx="907" cy="1154"/>
          </a:xfrm>
        </p:grpSpPr>
        <p:sp>
          <p:nvSpPr>
            <p:cNvPr id="22566" name="Rectangle 89"/>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2567" name="Line 90"/>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68" name="Line 91"/>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69" name="Rectangle 92"/>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2570" name="Freeform 93"/>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2571" name="Line 94"/>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2549" name="Group 95"/>
          <p:cNvGrpSpPr>
            <a:grpSpLocks/>
          </p:cNvGrpSpPr>
          <p:nvPr/>
        </p:nvGrpSpPr>
        <p:grpSpPr bwMode="auto">
          <a:xfrm>
            <a:off x="3013075" y="3895725"/>
            <a:ext cx="781050" cy="776288"/>
            <a:chOff x="3360" y="800"/>
            <a:chExt cx="620" cy="616"/>
          </a:xfrm>
        </p:grpSpPr>
        <p:sp>
          <p:nvSpPr>
            <p:cNvPr id="22560" name="AutoShape 9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2561" name="Freeform 97"/>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2562" name="Group 98"/>
            <p:cNvGrpSpPr>
              <a:grpSpLocks/>
            </p:cNvGrpSpPr>
            <p:nvPr/>
          </p:nvGrpSpPr>
          <p:grpSpPr bwMode="auto">
            <a:xfrm flipH="1">
              <a:off x="3749" y="1171"/>
              <a:ext cx="212" cy="213"/>
              <a:chOff x="1350" y="686"/>
              <a:chExt cx="1132" cy="1132"/>
            </a:xfrm>
          </p:grpSpPr>
          <p:sp>
            <p:nvSpPr>
              <p:cNvPr id="22564" name="AutoShape 9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2565" name="Picture 10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2563" name="Picture 10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550" name="Text Box 102"/>
          <p:cNvSpPr txBox="1">
            <a:spLocks noChangeArrowheads="1"/>
          </p:cNvSpPr>
          <p:nvPr/>
        </p:nvSpPr>
        <p:spPr bwMode="auto">
          <a:xfrm>
            <a:off x="2809875"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exposure</a:t>
            </a:r>
          </a:p>
        </p:txBody>
      </p:sp>
      <p:grpSp>
        <p:nvGrpSpPr>
          <p:cNvPr id="22551" name="Group 103"/>
          <p:cNvGrpSpPr>
            <a:grpSpLocks/>
          </p:cNvGrpSpPr>
          <p:nvPr/>
        </p:nvGrpSpPr>
        <p:grpSpPr bwMode="auto">
          <a:xfrm>
            <a:off x="3013075" y="5634038"/>
            <a:ext cx="781050" cy="776287"/>
            <a:chOff x="3360" y="800"/>
            <a:chExt cx="620" cy="616"/>
          </a:xfrm>
        </p:grpSpPr>
        <p:sp>
          <p:nvSpPr>
            <p:cNvPr id="22554" name="AutoShape 10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2555" name="Freeform 105"/>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2556" name="Group 106"/>
            <p:cNvGrpSpPr>
              <a:grpSpLocks/>
            </p:cNvGrpSpPr>
            <p:nvPr/>
          </p:nvGrpSpPr>
          <p:grpSpPr bwMode="auto">
            <a:xfrm flipH="1">
              <a:off x="3749" y="1171"/>
              <a:ext cx="212" cy="213"/>
              <a:chOff x="1350" y="686"/>
              <a:chExt cx="1132" cy="1132"/>
            </a:xfrm>
          </p:grpSpPr>
          <p:sp>
            <p:nvSpPr>
              <p:cNvPr id="22558" name="AutoShape 10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2559" name="Picture 108"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2557" name="Picture 109"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552" name="Line 110"/>
          <p:cNvSpPr>
            <a:spLocks noChangeShapeType="1"/>
          </p:cNvSpPr>
          <p:nvPr/>
        </p:nvSpPr>
        <p:spPr bwMode="auto">
          <a:xfrm>
            <a:off x="1778000" y="4716463"/>
            <a:ext cx="2727325" cy="0"/>
          </a:xfrm>
          <a:prstGeom prst="line">
            <a:avLst/>
          </a:prstGeom>
          <a:noFill/>
          <a:ln w="28575">
            <a:solidFill>
              <a:srgbClr val="CC9900"/>
            </a:solidFill>
            <a:round/>
            <a:headEn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53" name="Line 111"/>
          <p:cNvSpPr>
            <a:spLocks noChangeShapeType="1"/>
          </p:cNvSpPr>
          <p:nvPr/>
        </p:nvSpPr>
        <p:spPr bwMode="auto">
          <a:xfrm>
            <a:off x="1423988" y="6042025"/>
            <a:ext cx="1592262" cy="0"/>
          </a:xfrm>
          <a:prstGeom prst="line">
            <a:avLst/>
          </a:prstGeom>
          <a:noFill/>
          <a:ln w="28575">
            <a:solidFill>
              <a:srgbClr val="CC9900"/>
            </a:solidFill>
            <a:round/>
            <a:headEn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4" name="Line 50"/>
          <p:cNvSpPr>
            <a:spLocks noChangeShapeType="1"/>
          </p:cNvSpPr>
          <p:nvPr/>
        </p:nvSpPr>
        <p:spPr bwMode="auto">
          <a:xfrm flipV="1">
            <a:off x="4500563" y="1625600"/>
            <a:ext cx="0" cy="16859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5" name="Rectangle 51"/>
          <p:cNvSpPr>
            <a:spLocks noGrp="1" noChangeArrowheads="1"/>
          </p:cNvSpPr>
          <p:nvPr>
            <p:ph type="title"/>
          </p:nvPr>
        </p:nvSpPr>
        <p:spPr/>
        <p:txBody>
          <a:bodyPr/>
          <a:lstStyle/>
          <a:p>
            <a:r>
              <a:rPr lang="en-US" smtClean="0"/>
              <a:t>Summary: primary entities in the data model</a:t>
            </a:r>
          </a:p>
        </p:txBody>
      </p:sp>
      <p:sp>
        <p:nvSpPr>
          <p:cNvPr id="23566" name="Rectangle 127"/>
          <p:cNvSpPr>
            <a:spLocks noGrp="1" noChangeArrowheads="1"/>
          </p:cNvSpPr>
          <p:nvPr>
            <p:ph idx="1"/>
          </p:nvPr>
        </p:nvSpPr>
        <p:spPr>
          <a:xfrm>
            <a:off x="5318125" y="765175"/>
            <a:ext cx="3495675" cy="2320925"/>
          </a:xfrm>
        </p:spPr>
        <p:txBody>
          <a:bodyPr/>
          <a:lstStyle/>
          <a:p>
            <a:pPr>
              <a:buFont typeface="Arial" charset="0"/>
              <a:buChar char="•"/>
            </a:pPr>
            <a:r>
              <a:rPr lang="en-US" smtClean="0"/>
              <a:t>A claim has one policy, one owner, and one group</a:t>
            </a:r>
          </a:p>
          <a:p>
            <a:pPr>
              <a:buFont typeface="Arial" charset="0"/>
              <a:buChar char="•"/>
            </a:pPr>
            <a:r>
              <a:rPr lang="en-US" smtClean="0"/>
              <a:t>For all other entities listed here, there can be many per claim</a:t>
            </a:r>
          </a:p>
        </p:txBody>
      </p:sp>
      <p:grpSp>
        <p:nvGrpSpPr>
          <p:cNvPr id="23567" name="Group 52"/>
          <p:cNvGrpSpPr>
            <a:grpSpLocks/>
          </p:cNvGrpSpPr>
          <p:nvPr/>
        </p:nvGrpSpPr>
        <p:grpSpPr bwMode="auto">
          <a:xfrm>
            <a:off x="3749675" y="1974850"/>
            <a:ext cx="1512888" cy="1114425"/>
            <a:chOff x="2083" y="1606"/>
            <a:chExt cx="1489" cy="1097"/>
          </a:xfrm>
        </p:grpSpPr>
        <p:sp>
          <p:nvSpPr>
            <p:cNvPr id="23770" name="Rectangle 53"/>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3771" name="Freeform 54"/>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3772" name="Freeform 55"/>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3773" name="Freeform 56"/>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3774" name="Freeform 57"/>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3775" name="Rectangle 58"/>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3776" name="Rectangle 59"/>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777" name="AutoShape 60"/>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3778" name="Freeform 61"/>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3779" name="Freeform 62"/>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3780" name="Rectangle 63"/>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781" name="Rectangle 64"/>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782" name="Rectangle 65"/>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3783" name="Group 66"/>
            <p:cNvGrpSpPr>
              <a:grpSpLocks/>
            </p:cNvGrpSpPr>
            <p:nvPr/>
          </p:nvGrpSpPr>
          <p:grpSpPr bwMode="auto">
            <a:xfrm>
              <a:off x="2221" y="1871"/>
              <a:ext cx="518" cy="782"/>
              <a:chOff x="2400" y="1656"/>
              <a:chExt cx="752" cy="1136"/>
            </a:xfrm>
          </p:grpSpPr>
          <p:sp>
            <p:nvSpPr>
              <p:cNvPr id="23796" name="Freeform 6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3797" name="Freeform 6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798" name="Freeform 6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799" name="Freeform 7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800" name="Freeform 7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3801" name="Line 7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802" name="Line 7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784" name="Group 74"/>
            <p:cNvGrpSpPr>
              <a:grpSpLocks/>
            </p:cNvGrpSpPr>
            <p:nvPr/>
          </p:nvGrpSpPr>
          <p:grpSpPr bwMode="auto">
            <a:xfrm rot="-6511945">
              <a:off x="2834" y="1842"/>
              <a:ext cx="518" cy="783"/>
              <a:chOff x="2400" y="1656"/>
              <a:chExt cx="752" cy="1136"/>
            </a:xfrm>
          </p:grpSpPr>
          <p:sp>
            <p:nvSpPr>
              <p:cNvPr id="23789" name="Freeform 7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3790" name="Freeform 7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791" name="Freeform 7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792" name="Freeform 7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793" name="Freeform 7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794" name="Line 8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795" name="Line 8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3785" name="Freeform 82"/>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lIns="0" tIns="0" rIns="0" bIns="0" anchor="ctr">
              <a:spAutoFit/>
            </a:bodyPr>
            <a:lstStyle/>
            <a:p>
              <a:endParaRPr lang="en-US"/>
            </a:p>
          </p:txBody>
        </p:sp>
        <p:sp>
          <p:nvSpPr>
            <p:cNvPr id="23786" name="Freeform 83"/>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3787" name="Rectangle 84"/>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788" name="Rectangle 85"/>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3568" name="Group 86"/>
          <p:cNvGrpSpPr>
            <a:grpSpLocks/>
          </p:cNvGrpSpPr>
          <p:nvPr/>
        </p:nvGrpSpPr>
        <p:grpSpPr bwMode="auto">
          <a:xfrm>
            <a:off x="4146550" y="812800"/>
            <a:ext cx="760413" cy="857250"/>
            <a:chOff x="2324" y="435"/>
            <a:chExt cx="933" cy="1052"/>
          </a:xfrm>
        </p:grpSpPr>
        <p:sp>
          <p:nvSpPr>
            <p:cNvPr id="23761" name="AutoShape 87"/>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3762" name="Freeform 88"/>
            <p:cNvSpPr>
              <a:spLocks/>
            </p:cNvSpPr>
            <p:nvPr/>
          </p:nvSpPr>
          <p:spPr bwMode="auto">
            <a:xfrm>
              <a:off x="2442" y="487"/>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3763" name="Freeform 89"/>
            <p:cNvSpPr>
              <a:spLocks/>
            </p:cNvSpPr>
            <p:nvPr/>
          </p:nvSpPr>
          <p:spPr bwMode="auto">
            <a:xfrm>
              <a:off x="2442" y="818"/>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3764" name="Freeform 90"/>
            <p:cNvSpPr>
              <a:spLocks/>
            </p:cNvSpPr>
            <p:nvPr/>
          </p:nvSpPr>
          <p:spPr bwMode="auto">
            <a:xfrm>
              <a:off x="2442" y="1150"/>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3765" name="Group 91"/>
            <p:cNvGrpSpPr>
              <a:grpSpLocks/>
            </p:cNvGrpSpPr>
            <p:nvPr/>
          </p:nvGrpSpPr>
          <p:grpSpPr bwMode="auto">
            <a:xfrm>
              <a:off x="2889" y="957"/>
              <a:ext cx="348" cy="510"/>
              <a:chOff x="2784" y="3210"/>
              <a:chExt cx="523" cy="772"/>
            </a:xfrm>
          </p:grpSpPr>
          <p:sp>
            <p:nvSpPr>
              <p:cNvPr id="23766" name="AutoShape 92"/>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3767" name="AutoShape 93"/>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3768" name="AutoShape 94"/>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3769" name="Oval 95"/>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3575" name="Text Box 104"/>
          <p:cNvSpPr txBox="1">
            <a:spLocks noChangeArrowheads="1"/>
          </p:cNvSpPr>
          <p:nvPr/>
        </p:nvSpPr>
        <p:spPr bwMode="auto">
          <a:xfrm>
            <a:off x="2522538" y="2341563"/>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a:t>claim</a:t>
            </a:r>
          </a:p>
        </p:txBody>
      </p:sp>
      <p:grpSp>
        <p:nvGrpSpPr>
          <p:cNvPr id="23586" name="Group 128"/>
          <p:cNvGrpSpPr>
            <a:grpSpLocks/>
          </p:cNvGrpSpPr>
          <p:nvPr/>
        </p:nvGrpSpPr>
        <p:grpSpPr bwMode="auto">
          <a:xfrm>
            <a:off x="698500" y="1693863"/>
            <a:ext cx="814388" cy="815975"/>
            <a:chOff x="2452" y="533"/>
            <a:chExt cx="808" cy="809"/>
          </a:xfrm>
        </p:grpSpPr>
        <p:sp>
          <p:nvSpPr>
            <p:cNvPr id="23743" name="AutoShape 129"/>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744" name="AutoShape 130"/>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745" name="AutoShape 131"/>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746" name="Rectangle 132"/>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23587" name="Group 133"/>
          <p:cNvGrpSpPr>
            <a:grpSpLocks/>
          </p:cNvGrpSpPr>
          <p:nvPr/>
        </p:nvGrpSpPr>
        <p:grpSpPr bwMode="auto">
          <a:xfrm>
            <a:off x="1193800" y="2214563"/>
            <a:ext cx="1341438" cy="903287"/>
            <a:chOff x="2984" y="3331"/>
            <a:chExt cx="845" cy="569"/>
          </a:xfrm>
        </p:grpSpPr>
        <p:sp>
          <p:nvSpPr>
            <p:cNvPr id="23730" name="AutoShape 134"/>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3731" name="Group 135"/>
            <p:cNvGrpSpPr>
              <a:grpSpLocks/>
            </p:cNvGrpSpPr>
            <p:nvPr/>
          </p:nvGrpSpPr>
          <p:grpSpPr bwMode="auto">
            <a:xfrm>
              <a:off x="3386" y="3487"/>
              <a:ext cx="443" cy="398"/>
              <a:chOff x="4838" y="2218"/>
              <a:chExt cx="395" cy="355"/>
            </a:xfrm>
          </p:grpSpPr>
          <p:sp>
            <p:nvSpPr>
              <p:cNvPr id="23732" name="Freeform 136"/>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3" name="Freeform 137"/>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4" name="Freeform 138"/>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5" name="Freeform 139"/>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6" name="Freeform 140"/>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7" name="Freeform 141"/>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8" name="Freeform 142"/>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9" name="Rectangle 143"/>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740" name="Rectangle 144"/>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741" name="Freeform 145"/>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42" name="Rectangle 146"/>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3588" name="Text Box 147"/>
          <p:cNvSpPr txBox="1">
            <a:spLocks noChangeArrowheads="1"/>
          </p:cNvSpPr>
          <p:nvPr/>
        </p:nvSpPr>
        <p:spPr bwMode="auto">
          <a:xfrm>
            <a:off x="1566863" y="1643063"/>
            <a:ext cx="1171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group &amp; user</a:t>
            </a:r>
          </a:p>
        </p:txBody>
      </p:sp>
      <p:sp>
        <p:nvSpPr>
          <p:cNvPr id="23589" name="Line 148"/>
          <p:cNvSpPr>
            <a:spLocks noChangeShapeType="1"/>
          </p:cNvSpPr>
          <p:nvPr/>
        </p:nvSpPr>
        <p:spPr bwMode="auto">
          <a:xfrm>
            <a:off x="2074863" y="2819400"/>
            <a:ext cx="1687512" cy="0"/>
          </a:xfrm>
          <a:prstGeom prst="line">
            <a:avLst/>
          </a:prstGeom>
          <a:noFill/>
          <a:ln w="28575">
            <a:solidFill>
              <a:srgbClr val="CC9900"/>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06" name="Text Box 288"/>
          <p:cNvSpPr txBox="1">
            <a:spLocks noChangeArrowheads="1"/>
          </p:cNvSpPr>
          <p:nvPr/>
        </p:nvSpPr>
        <p:spPr bwMode="auto">
          <a:xfrm>
            <a:off x="2767013" y="812800"/>
            <a:ext cx="13049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policy</a:t>
            </a:r>
            <a:br>
              <a:rPr lang="en-US" sz="1800" b="1"/>
            </a:br>
            <a:r>
              <a:rPr lang="en-US" sz="1800" b="1"/>
              <a:t>and</a:t>
            </a:r>
            <a:br>
              <a:rPr lang="en-US" sz="1800" b="1"/>
            </a:br>
            <a:r>
              <a:rPr lang="en-US" sz="1800" b="1"/>
              <a:t>coverages</a:t>
            </a:r>
          </a:p>
        </p:txBody>
      </p:sp>
      <p:sp>
        <p:nvSpPr>
          <p:cNvPr id="331" name="Line 2"/>
          <p:cNvSpPr>
            <a:spLocks noChangeShapeType="1"/>
          </p:cNvSpPr>
          <p:nvPr/>
        </p:nvSpPr>
        <p:spPr bwMode="auto">
          <a:xfrm>
            <a:off x="5573252" y="6319838"/>
            <a:ext cx="10636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2" name="Line 3"/>
          <p:cNvSpPr>
            <a:spLocks noChangeShapeType="1"/>
          </p:cNvSpPr>
          <p:nvPr/>
        </p:nvSpPr>
        <p:spPr bwMode="auto">
          <a:xfrm>
            <a:off x="5262102" y="5795963"/>
            <a:ext cx="128111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33" name="Group 52"/>
          <p:cNvGrpSpPr>
            <a:grpSpLocks/>
          </p:cNvGrpSpPr>
          <p:nvPr/>
        </p:nvGrpSpPr>
        <p:grpSpPr bwMode="auto">
          <a:xfrm>
            <a:off x="6288009" y="5646738"/>
            <a:ext cx="839788" cy="584200"/>
            <a:chOff x="3153" y="1049"/>
            <a:chExt cx="752" cy="523"/>
          </a:xfrm>
        </p:grpSpPr>
        <p:sp>
          <p:nvSpPr>
            <p:cNvPr id="334" name="Rectangle 53"/>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335" name="Picture 54"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36" name="Text Box 61"/>
          <p:cNvSpPr txBox="1">
            <a:spLocks noChangeArrowheads="1"/>
          </p:cNvSpPr>
          <p:nvPr/>
        </p:nvSpPr>
        <p:spPr bwMode="auto">
          <a:xfrm>
            <a:off x="6418184" y="5345113"/>
            <a:ext cx="723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check</a:t>
            </a:r>
          </a:p>
        </p:txBody>
      </p:sp>
      <p:grpSp>
        <p:nvGrpSpPr>
          <p:cNvPr id="337" name="Group 79"/>
          <p:cNvGrpSpPr>
            <a:grpSpLocks/>
          </p:cNvGrpSpPr>
          <p:nvPr/>
        </p:nvGrpSpPr>
        <p:grpSpPr bwMode="auto">
          <a:xfrm>
            <a:off x="6483272" y="5899150"/>
            <a:ext cx="839787" cy="584200"/>
            <a:chOff x="3153" y="1049"/>
            <a:chExt cx="752" cy="523"/>
          </a:xfrm>
        </p:grpSpPr>
        <p:sp>
          <p:nvSpPr>
            <p:cNvPr id="338" name="Rectangle 80"/>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339" name="Picture 81"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40" name="Line 2"/>
          <p:cNvSpPr>
            <a:spLocks noChangeShapeType="1"/>
          </p:cNvSpPr>
          <p:nvPr/>
        </p:nvSpPr>
        <p:spPr bwMode="auto">
          <a:xfrm>
            <a:off x="4335119" y="5795963"/>
            <a:ext cx="8318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1" name="Line 3"/>
          <p:cNvSpPr>
            <a:spLocks noChangeShapeType="1"/>
          </p:cNvSpPr>
          <p:nvPr/>
        </p:nvSpPr>
        <p:spPr bwMode="auto">
          <a:xfrm>
            <a:off x="4354169" y="6316663"/>
            <a:ext cx="9525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43" name="Group 225"/>
          <p:cNvGrpSpPr>
            <a:grpSpLocks/>
          </p:cNvGrpSpPr>
          <p:nvPr/>
        </p:nvGrpSpPr>
        <p:grpSpPr bwMode="auto">
          <a:xfrm>
            <a:off x="4945198" y="5651500"/>
            <a:ext cx="581025" cy="561975"/>
            <a:chOff x="4200" y="2899"/>
            <a:chExt cx="915" cy="885"/>
          </a:xfrm>
        </p:grpSpPr>
        <p:sp>
          <p:nvSpPr>
            <p:cNvPr id="344" name="Rectangle 226"/>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345" name="AutoShape 227"/>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46" name="AutoShape 228"/>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47" name="AutoShape 229"/>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48" name="Freeform 230"/>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49" name="Freeform 231"/>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50" name="Freeform 232"/>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51" name="Freeform 233"/>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52" name="Freeform 234"/>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53" name="Freeform 235"/>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54" name="Freeform 236"/>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55" name="Line 237"/>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6" name="Line 238"/>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7" name="Line 239"/>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 name="Line 240"/>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9" name="Line 241"/>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0" name="Line 242"/>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61" name="Text Box 243"/>
          <p:cNvSpPr txBox="1">
            <a:spLocks noChangeArrowheads="1"/>
          </p:cNvSpPr>
          <p:nvPr/>
        </p:nvSpPr>
        <p:spPr bwMode="auto">
          <a:xfrm>
            <a:off x="4568961" y="5345113"/>
            <a:ext cx="15779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reserve line</a:t>
            </a:r>
          </a:p>
        </p:txBody>
      </p:sp>
      <p:grpSp>
        <p:nvGrpSpPr>
          <p:cNvPr id="362" name="Group 244"/>
          <p:cNvGrpSpPr>
            <a:grpSpLocks/>
          </p:cNvGrpSpPr>
          <p:nvPr/>
        </p:nvGrpSpPr>
        <p:grpSpPr bwMode="auto">
          <a:xfrm>
            <a:off x="5165861" y="5861050"/>
            <a:ext cx="581025" cy="561975"/>
            <a:chOff x="4200" y="2899"/>
            <a:chExt cx="915" cy="885"/>
          </a:xfrm>
        </p:grpSpPr>
        <p:sp>
          <p:nvSpPr>
            <p:cNvPr id="363" name="Rectangle 245"/>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364" name="AutoShape 246"/>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65" name="AutoShape 247"/>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66" name="AutoShape 248"/>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67" name="Freeform 249"/>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68" name="Freeform 250"/>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69" name="Freeform 251"/>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0" name="Freeform 252"/>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1" name="Freeform 253"/>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2" name="Freeform 254"/>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3" name="Freeform 255"/>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4" name="Line 256"/>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5" name="Line 257"/>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6" name="Line 258"/>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7" name="Line 259"/>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8" name="Line 260"/>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9" name="Line 261"/>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80" name="Group 2"/>
          <p:cNvGrpSpPr>
            <a:grpSpLocks/>
          </p:cNvGrpSpPr>
          <p:nvPr/>
        </p:nvGrpSpPr>
        <p:grpSpPr bwMode="auto">
          <a:xfrm>
            <a:off x="7975600" y="3865563"/>
            <a:ext cx="746125" cy="749300"/>
            <a:chOff x="4932" y="501"/>
            <a:chExt cx="708" cy="712"/>
          </a:xfrm>
        </p:grpSpPr>
        <p:sp>
          <p:nvSpPr>
            <p:cNvPr id="381" name="Freeform 3"/>
            <p:cNvSpPr>
              <a:spLocks/>
            </p:cNvSpPr>
            <p:nvPr/>
          </p:nvSpPr>
          <p:spPr bwMode="auto">
            <a:xfrm>
              <a:off x="4932" y="501"/>
              <a:ext cx="708" cy="703"/>
            </a:xfrm>
            <a:custGeom>
              <a:avLst/>
              <a:gdLst>
                <a:gd name="T0" fmla="*/ 61 w 1542"/>
                <a:gd name="T1" fmla="*/ 68 h 1531"/>
                <a:gd name="T2" fmla="*/ 62 w 1542"/>
                <a:gd name="T3" fmla="*/ 68 h 1531"/>
                <a:gd name="T4" fmla="*/ 64 w 1542"/>
                <a:gd name="T5" fmla="*/ 67 h 1531"/>
                <a:gd name="T6" fmla="*/ 65 w 1542"/>
                <a:gd name="T7" fmla="*/ 67 h 1531"/>
                <a:gd name="T8" fmla="*/ 67 w 1542"/>
                <a:gd name="T9" fmla="*/ 66 h 1531"/>
                <a:gd name="T10" fmla="*/ 67 w 1542"/>
                <a:gd name="T11" fmla="*/ 65 h 1531"/>
                <a:gd name="T12" fmla="*/ 68 w 1542"/>
                <a:gd name="T13" fmla="*/ 63 h 1531"/>
                <a:gd name="T14" fmla="*/ 68 w 1542"/>
                <a:gd name="T15" fmla="*/ 62 h 1531"/>
                <a:gd name="T16" fmla="*/ 68 w 1542"/>
                <a:gd name="T17" fmla="*/ 60 h 1531"/>
                <a:gd name="T18" fmla="*/ 68 w 1542"/>
                <a:gd name="T19" fmla="*/ 8 h 1531"/>
                <a:gd name="T20" fmla="*/ 68 w 1542"/>
                <a:gd name="T21" fmla="*/ 6 h 1531"/>
                <a:gd name="T22" fmla="*/ 68 w 1542"/>
                <a:gd name="T23" fmla="*/ 5 h 1531"/>
                <a:gd name="T24" fmla="*/ 67 w 1542"/>
                <a:gd name="T25" fmla="*/ 4 h 1531"/>
                <a:gd name="T26" fmla="*/ 67 w 1542"/>
                <a:gd name="T27" fmla="*/ 2 h 1531"/>
                <a:gd name="T28" fmla="*/ 65 w 1542"/>
                <a:gd name="T29" fmla="*/ 1 h 1531"/>
                <a:gd name="T30" fmla="*/ 64 w 1542"/>
                <a:gd name="T31" fmla="*/ 0 h 1531"/>
                <a:gd name="T32" fmla="*/ 62 w 1542"/>
                <a:gd name="T33" fmla="*/ 0 h 1531"/>
                <a:gd name="T34" fmla="*/ 61 w 1542"/>
                <a:gd name="T35" fmla="*/ 0 h 1531"/>
                <a:gd name="T36" fmla="*/ 8 w 1542"/>
                <a:gd name="T37" fmla="*/ 0 h 1531"/>
                <a:gd name="T38" fmla="*/ 6 w 1542"/>
                <a:gd name="T39" fmla="*/ 0 h 1531"/>
                <a:gd name="T40" fmla="*/ 5 w 1542"/>
                <a:gd name="T41" fmla="*/ 0 h 1531"/>
                <a:gd name="T42" fmla="*/ 3 w 1542"/>
                <a:gd name="T43" fmla="*/ 1 h 1531"/>
                <a:gd name="T44" fmla="*/ 2 w 1542"/>
                <a:gd name="T45" fmla="*/ 2 h 1531"/>
                <a:gd name="T46" fmla="*/ 1 w 1542"/>
                <a:gd name="T47" fmla="*/ 4 h 1531"/>
                <a:gd name="T48" fmla="*/ 0 w 1542"/>
                <a:gd name="T49" fmla="*/ 5 h 1531"/>
                <a:gd name="T50" fmla="*/ 0 w 1542"/>
                <a:gd name="T51" fmla="*/ 6 h 1531"/>
                <a:gd name="T52" fmla="*/ 0 w 1542"/>
                <a:gd name="T53" fmla="*/ 8 h 1531"/>
                <a:gd name="T54" fmla="*/ 0 w 1542"/>
                <a:gd name="T55" fmla="*/ 60 h 1531"/>
                <a:gd name="T56" fmla="*/ 0 w 1542"/>
                <a:gd name="T57" fmla="*/ 62 h 1531"/>
                <a:gd name="T58" fmla="*/ 0 w 1542"/>
                <a:gd name="T59" fmla="*/ 63 h 1531"/>
                <a:gd name="T60" fmla="*/ 1 w 1542"/>
                <a:gd name="T61" fmla="*/ 65 h 1531"/>
                <a:gd name="T62" fmla="*/ 2 w 1542"/>
                <a:gd name="T63" fmla="*/ 66 h 1531"/>
                <a:gd name="T64" fmla="*/ 3 w 1542"/>
                <a:gd name="T65" fmla="*/ 67 h 1531"/>
                <a:gd name="T66" fmla="*/ 5 w 1542"/>
                <a:gd name="T67" fmla="*/ 67 h 1531"/>
                <a:gd name="T68" fmla="*/ 6 w 1542"/>
                <a:gd name="T69" fmla="*/ 68 h 1531"/>
                <a:gd name="T70" fmla="*/ 8 w 1542"/>
                <a:gd name="T71" fmla="*/ 68 h 1531"/>
                <a:gd name="T72" fmla="*/ 61 w 1542"/>
                <a:gd name="T73" fmla="*/ 68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382" name="Freeform 4"/>
            <p:cNvSpPr>
              <a:spLocks/>
            </p:cNvSpPr>
            <p:nvPr/>
          </p:nvSpPr>
          <p:spPr bwMode="auto">
            <a:xfrm>
              <a:off x="5225" y="594"/>
              <a:ext cx="249" cy="123"/>
            </a:xfrm>
            <a:custGeom>
              <a:avLst/>
              <a:gdLst>
                <a:gd name="T0" fmla="*/ 21 w 542"/>
                <a:gd name="T1" fmla="*/ 12 h 269"/>
                <a:gd name="T2" fmla="*/ 21 w 542"/>
                <a:gd name="T3" fmla="*/ 12 h 269"/>
                <a:gd name="T4" fmla="*/ 22 w 542"/>
                <a:gd name="T5" fmla="*/ 12 h 269"/>
                <a:gd name="T6" fmla="*/ 23 w 542"/>
                <a:gd name="T7" fmla="*/ 12 h 269"/>
                <a:gd name="T8" fmla="*/ 23 w 542"/>
                <a:gd name="T9" fmla="*/ 11 h 269"/>
                <a:gd name="T10" fmla="*/ 23 w 542"/>
                <a:gd name="T11" fmla="*/ 11 h 269"/>
                <a:gd name="T12" fmla="*/ 23 w 542"/>
                <a:gd name="T13" fmla="*/ 11 h 269"/>
                <a:gd name="T14" fmla="*/ 24 w 542"/>
                <a:gd name="T15" fmla="*/ 11 h 269"/>
                <a:gd name="T16" fmla="*/ 24 w 542"/>
                <a:gd name="T17" fmla="*/ 10 h 269"/>
                <a:gd name="T18" fmla="*/ 24 w 542"/>
                <a:gd name="T19" fmla="*/ 10 h 269"/>
                <a:gd name="T20" fmla="*/ 24 w 542"/>
                <a:gd name="T21" fmla="*/ 9 h 269"/>
                <a:gd name="T22" fmla="*/ 24 w 542"/>
                <a:gd name="T23" fmla="*/ 8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0 h 269"/>
                <a:gd name="T42" fmla="*/ 0 w 542"/>
                <a:gd name="T43" fmla="*/ 1 h 269"/>
                <a:gd name="T44" fmla="*/ 0 w 542"/>
                <a:gd name="T45" fmla="*/ 1 h 269"/>
                <a:gd name="T46" fmla="*/ 0 w 542"/>
                <a:gd name="T47" fmla="*/ 1 h 269"/>
                <a:gd name="T48" fmla="*/ 0 w 542"/>
                <a:gd name="T49" fmla="*/ 2 h 269"/>
                <a:gd name="T50" fmla="*/ 0 w 542"/>
                <a:gd name="T51" fmla="*/ 3 h 269"/>
                <a:gd name="T52" fmla="*/ 1 w 542"/>
                <a:gd name="T53" fmla="*/ 4 h 269"/>
                <a:gd name="T54" fmla="*/ 2 w 542"/>
                <a:gd name="T55" fmla="*/ 5 h 269"/>
                <a:gd name="T56" fmla="*/ 21 w 542"/>
                <a:gd name="T57" fmla="*/ 1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3" name="Freeform 5"/>
            <p:cNvSpPr>
              <a:spLocks/>
            </p:cNvSpPr>
            <p:nvPr/>
          </p:nvSpPr>
          <p:spPr bwMode="auto">
            <a:xfrm>
              <a:off x="5095" y="902"/>
              <a:ext cx="249" cy="125"/>
            </a:xfrm>
            <a:custGeom>
              <a:avLst/>
              <a:gdLst>
                <a:gd name="T0" fmla="*/ 21 w 542"/>
                <a:gd name="T1" fmla="*/ 13 h 269"/>
                <a:gd name="T2" fmla="*/ 22 w 542"/>
                <a:gd name="T3" fmla="*/ 13 h 269"/>
                <a:gd name="T4" fmla="*/ 22 w 542"/>
                <a:gd name="T5" fmla="*/ 13 h 269"/>
                <a:gd name="T6" fmla="*/ 23 w 542"/>
                <a:gd name="T7" fmla="*/ 13 h 269"/>
                <a:gd name="T8" fmla="*/ 23 w 542"/>
                <a:gd name="T9" fmla="*/ 12 h 269"/>
                <a:gd name="T10" fmla="*/ 23 w 542"/>
                <a:gd name="T11" fmla="*/ 12 h 269"/>
                <a:gd name="T12" fmla="*/ 23 w 542"/>
                <a:gd name="T13" fmla="*/ 12 h 269"/>
                <a:gd name="T14" fmla="*/ 24 w 542"/>
                <a:gd name="T15" fmla="*/ 12 h 269"/>
                <a:gd name="T16" fmla="*/ 24 w 542"/>
                <a:gd name="T17" fmla="*/ 11 h 269"/>
                <a:gd name="T18" fmla="*/ 24 w 542"/>
                <a:gd name="T19" fmla="*/ 11 h 269"/>
                <a:gd name="T20" fmla="*/ 24 w 542"/>
                <a:gd name="T21" fmla="*/ 10 h 269"/>
                <a:gd name="T22" fmla="*/ 24 w 542"/>
                <a:gd name="T23" fmla="*/ 9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1 h 269"/>
                <a:gd name="T42" fmla="*/ 0 w 542"/>
                <a:gd name="T43" fmla="*/ 1 h 269"/>
                <a:gd name="T44" fmla="*/ 0 w 542"/>
                <a:gd name="T45" fmla="*/ 2 h 269"/>
                <a:gd name="T46" fmla="*/ 0 w 542"/>
                <a:gd name="T47" fmla="*/ 2 h 269"/>
                <a:gd name="T48" fmla="*/ 0 w 542"/>
                <a:gd name="T49" fmla="*/ 3 h 269"/>
                <a:gd name="T50" fmla="*/ 0 w 542"/>
                <a:gd name="T51" fmla="*/ 4 h 269"/>
                <a:gd name="T52" fmla="*/ 1 w 542"/>
                <a:gd name="T53" fmla="*/ 4 h 269"/>
                <a:gd name="T54" fmla="*/ 2 w 542"/>
                <a:gd name="T55" fmla="*/ 5 h 269"/>
                <a:gd name="T56" fmla="*/ 21 w 542"/>
                <a:gd name="T57" fmla="*/ 1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4" name="Freeform 6"/>
            <p:cNvSpPr>
              <a:spLocks/>
            </p:cNvSpPr>
            <p:nvPr/>
          </p:nvSpPr>
          <p:spPr bwMode="auto">
            <a:xfrm>
              <a:off x="5135" y="660"/>
              <a:ext cx="298" cy="299"/>
            </a:xfrm>
            <a:custGeom>
              <a:avLst/>
              <a:gdLst>
                <a:gd name="T0" fmla="*/ 20 w 650"/>
                <a:gd name="T1" fmla="*/ 29 h 650"/>
                <a:gd name="T2" fmla="*/ 21 w 650"/>
                <a:gd name="T3" fmla="*/ 29 h 650"/>
                <a:gd name="T4" fmla="*/ 21 w 650"/>
                <a:gd name="T5" fmla="*/ 29 h 650"/>
                <a:gd name="T6" fmla="*/ 21 w 650"/>
                <a:gd name="T7" fmla="*/ 29 h 650"/>
                <a:gd name="T8" fmla="*/ 21 w 650"/>
                <a:gd name="T9" fmla="*/ 29 h 650"/>
                <a:gd name="T10" fmla="*/ 29 w 650"/>
                <a:gd name="T11" fmla="*/ 8 h 650"/>
                <a:gd name="T12" fmla="*/ 29 w 650"/>
                <a:gd name="T13" fmla="*/ 8 h 650"/>
                <a:gd name="T14" fmla="*/ 28 w 650"/>
                <a:gd name="T15" fmla="*/ 8 h 650"/>
                <a:gd name="T16" fmla="*/ 28 w 650"/>
                <a:gd name="T17" fmla="*/ 8 h 650"/>
                <a:gd name="T18" fmla="*/ 28 w 650"/>
                <a:gd name="T19" fmla="*/ 7 h 650"/>
                <a:gd name="T20" fmla="*/ 8 w 650"/>
                <a:gd name="T21" fmla="*/ 0 h 650"/>
                <a:gd name="T22" fmla="*/ 8 w 650"/>
                <a:gd name="T23" fmla="*/ 0 h 650"/>
                <a:gd name="T24" fmla="*/ 8 w 650"/>
                <a:gd name="T25" fmla="*/ 0 h 650"/>
                <a:gd name="T26" fmla="*/ 8 w 650"/>
                <a:gd name="T27" fmla="*/ 0 h 650"/>
                <a:gd name="T28" fmla="*/ 7 w 650"/>
                <a:gd name="T29" fmla="*/ 0 h 650"/>
                <a:gd name="T30" fmla="*/ 0 w 650"/>
                <a:gd name="T31" fmla="*/ 21 h 650"/>
                <a:gd name="T32" fmla="*/ 0 w 650"/>
                <a:gd name="T33" fmla="*/ 21 h 650"/>
                <a:gd name="T34" fmla="*/ 0 w 650"/>
                <a:gd name="T35" fmla="*/ 21 h 650"/>
                <a:gd name="T36" fmla="*/ 0 w 650"/>
                <a:gd name="T37" fmla="*/ 22 h 650"/>
                <a:gd name="T38" fmla="*/ 0 w 650"/>
                <a:gd name="T39" fmla="*/ 22 h 650"/>
                <a:gd name="T40" fmla="*/ 20 w 650"/>
                <a:gd name="T41" fmla="*/ 29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5" name="Freeform 7"/>
            <p:cNvSpPr>
              <a:spLocks/>
            </p:cNvSpPr>
            <p:nvPr/>
          </p:nvSpPr>
          <p:spPr bwMode="auto">
            <a:xfrm>
              <a:off x="5008" y="1134"/>
              <a:ext cx="554" cy="79"/>
            </a:xfrm>
            <a:custGeom>
              <a:avLst/>
              <a:gdLst>
                <a:gd name="T0" fmla="*/ 50 w 1206"/>
                <a:gd name="T1" fmla="*/ 8 h 172"/>
                <a:gd name="T2" fmla="*/ 51 w 1206"/>
                <a:gd name="T3" fmla="*/ 8 h 172"/>
                <a:gd name="T4" fmla="*/ 51 w 1206"/>
                <a:gd name="T5" fmla="*/ 7 h 172"/>
                <a:gd name="T6" fmla="*/ 52 w 1206"/>
                <a:gd name="T7" fmla="*/ 7 h 172"/>
                <a:gd name="T8" fmla="*/ 52 w 1206"/>
                <a:gd name="T9" fmla="*/ 6 h 172"/>
                <a:gd name="T10" fmla="*/ 53 w 1206"/>
                <a:gd name="T11" fmla="*/ 6 h 172"/>
                <a:gd name="T12" fmla="*/ 53 w 1206"/>
                <a:gd name="T13" fmla="*/ 5 h 172"/>
                <a:gd name="T14" fmla="*/ 54 w 1206"/>
                <a:gd name="T15" fmla="*/ 5 h 172"/>
                <a:gd name="T16" fmla="*/ 54 w 1206"/>
                <a:gd name="T17" fmla="*/ 4 h 172"/>
                <a:gd name="T18" fmla="*/ 54 w 1206"/>
                <a:gd name="T19" fmla="*/ 4 h 172"/>
                <a:gd name="T20" fmla="*/ 54 w 1206"/>
                <a:gd name="T21" fmla="*/ 3 h 172"/>
                <a:gd name="T22" fmla="*/ 53 w 1206"/>
                <a:gd name="T23" fmla="*/ 2 h 172"/>
                <a:gd name="T24" fmla="*/ 53 w 1206"/>
                <a:gd name="T25" fmla="*/ 2 h 172"/>
                <a:gd name="T26" fmla="*/ 52 w 1206"/>
                <a:gd name="T27" fmla="*/ 1 h 172"/>
                <a:gd name="T28" fmla="*/ 52 w 1206"/>
                <a:gd name="T29" fmla="*/ 0 h 172"/>
                <a:gd name="T30" fmla="*/ 51 w 1206"/>
                <a:gd name="T31" fmla="*/ 0 h 172"/>
                <a:gd name="T32" fmla="*/ 51 w 1206"/>
                <a:gd name="T33" fmla="*/ 0 h 172"/>
                <a:gd name="T34" fmla="*/ 50 w 1206"/>
                <a:gd name="T35" fmla="*/ 0 h 172"/>
                <a:gd name="T36" fmla="*/ 4 w 1206"/>
                <a:gd name="T37" fmla="*/ 0 h 172"/>
                <a:gd name="T38" fmla="*/ 3 w 1206"/>
                <a:gd name="T39" fmla="*/ 0 h 172"/>
                <a:gd name="T40" fmla="*/ 2 w 1206"/>
                <a:gd name="T41" fmla="*/ 0 h 172"/>
                <a:gd name="T42" fmla="*/ 2 w 1206"/>
                <a:gd name="T43" fmla="*/ 0 h 172"/>
                <a:gd name="T44" fmla="*/ 1 w 1206"/>
                <a:gd name="T45" fmla="*/ 1 h 172"/>
                <a:gd name="T46" fmla="*/ 0 w 1206"/>
                <a:gd name="T47" fmla="*/ 2 h 172"/>
                <a:gd name="T48" fmla="*/ 0 w 1206"/>
                <a:gd name="T49" fmla="*/ 2 h 172"/>
                <a:gd name="T50" fmla="*/ 0 w 1206"/>
                <a:gd name="T51" fmla="*/ 3 h 172"/>
                <a:gd name="T52" fmla="*/ 0 w 1206"/>
                <a:gd name="T53" fmla="*/ 4 h 172"/>
                <a:gd name="T54" fmla="*/ 0 w 1206"/>
                <a:gd name="T55" fmla="*/ 4 h 172"/>
                <a:gd name="T56" fmla="*/ 0 w 1206"/>
                <a:gd name="T57" fmla="*/ 5 h 172"/>
                <a:gd name="T58" fmla="*/ 0 w 1206"/>
                <a:gd name="T59" fmla="*/ 5 h 172"/>
                <a:gd name="T60" fmla="*/ 0 w 1206"/>
                <a:gd name="T61" fmla="*/ 6 h 172"/>
                <a:gd name="T62" fmla="*/ 1 w 1206"/>
                <a:gd name="T63" fmla="*/ 6 h 172"/>
                <a:gd name="T64" fmla="*/ 2 w 1206"/>
                <a:gd name="T65" fmla="*/ 7 h 172"/>
                <a:gd name="T66" fmla="*/ 2 w 1206"/>
                <a:gd name="T67" fmla="*/ 7 h 172"/>
                <a:gd name="T68" fmla="*/ 3 w 1206"/>
                <a:gd name="T69" fmla="*/ 8 h 172"/>
                <a:gd name="T70" fmla="*/ 4 w 1206"/>
                <a:gd name="T71" fmla="*/ 8 h 172"/>
                <a:gd name="T72" fmla="*/ 50 w 1206"/>
                <a:gd name="T73" fmla="*/ 8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6" name="Freeform 8"/>
            <p:cNvSpPr>
              <a:spLocks/>
            </p:cNvSpPr>
            <p:nvPr/>
          </p:nvSpPr>
          <p:spPr bwMode="auto">
            <a:xfrm>
              <a:off x="5400" y="818"/>
              <a:ext cx="240" cy="149"/>
            </a:xfrm>
            <a:custGeom>
              <a:avLst/>
              <a:gdLst>
                <a:gd name="T0" fmla="*/ 23 w 522"/>
                <a:gd name="T1" fmla="*/ 8 h 324"/>
                <a:gd name="T2" fmla="*/ 2 w 522"/>
                <a:gd name="T3" fmla="*/ 0 h 324"/>
                <a:gd name="T4" fmla="*/ 0 w 522"/>
                <a:gd name="T5" fmla="*/ 6 h 324"/>
                <a:gd name="T6" fmla="*/ 23 w 522"/>
                <a:gd name="T7" fmla="*/ 15 h 324"/>
                <a:gd name="T8" fmla="*/ 23 w 522"/>
                <a:gd name="T9" fmla="*/ 8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7" name="Freeform 9"/>
            <p:cNvSpPr>
              <a:spLocks/>
            </p:cNvSpPr>
            <p:nvPr/>
          </p:nvSpPr>
          <p:spPr bwMode="auto">
            <a:xfrm>
              <a:off x="5062" y="1062"/>
              <a:ext cx="442" cy="47"/>
            </a:xfrm>
            <a:custGeom>
              <a:avLst/>
              <a:gdLst>
                <a:gd name="T0" fmla="*/ 40 w 964"/>
                <a:gd name="T1" fmla="*/ 5 h 101"/>
                <a:gd name="T2" fmla="*/ 41 w 964"/>
                <a:gd name="T3" fmla="*/ 5 h 101"/>
                <a:gd name="T4" fmla="*/ 41 w 964"/>
                <a:gd name="T5" fmla="*/ 5 h 101"/>
                <a:gd name="T6" fmla="*/ 42 w 964"/>
                <a:gd name="T7" fmla="*/ 4 h 101"/>
                <a:gd name="T8" fmla="*/ 42 w 964"/>
                <a:gd name="T9" fmla="*/ 4 h 101"/>
                <a:gd name="T10" fmla="*/ 42 w 964"/>
                <a:gd name="T11" fmla="*/ 4 h 101"/>
                <a:gd name="T12" fmla="*/ 43 w 964"/>
                <a:gd name="T13" fmla="*/ 3 h 101"/>
                <a:gd name="T14" fmla="*/ 43 w 964"/>
                <a:gd name="T15" fmla="*/ 3 h 101"/>
                <a:gd name="T16" fmla="*/ 43 w 964"/>
                <a:gd name="T17" fmla="*/ 2 h 101"/>
                <a:gd name="T18" fmla="*/ 43 w 964"/>
                <a:gd name="T19" fmla="*/ 2 h 101"/>
                <a:gd name="T20" fmla="*/ 43 w 964"/>
                <a:gd name="T21" fmla="*/ 2 h 101"/>
                <a:gd name="T22" fmla="*/ 43 w 964"/>
                <a:gd name="T23" fmla="*/ 1 h 101"/>
                <a:gd name="T24" fmla="*/ 42 w 964"/>
                <a:gd name="T25" fmla="*/ 1 h 101"/>
                <a:gd name="T26" fmla="*/ 42 w 964"/>
                <a:gd name="T27" fmla="*/ 0 h 101"/>
                <a:gd name="T28" fmla="*/ 42 w 964"/>
                <a:gd name="T29" fmla="*/ 0 h 101"/>
                <a:gd name="T30" fmla="*/ 41 w 964"/>
                <a:gd name="T31" fmla="*/ 0 h 101"/>
                <a:gd name="T32" fmla="*/ 41 w 964"/>
                <a:gd name="T33" fmla="*/ 0 h 101"/>
                <a:gd name="T34" fmla="*/ 40 w 964"/>
                <a:gd name="T35" fmla="*/ 0 h 101"/>
                <a:gd name="T36" fmla="*/ 2 w 964"/>
                <a:gd name="T37" fmla="*/ 0 h 101"/>
                <a:gd name="T38" fmla="*/ 2 w 964"/>
                <a:gd name="T39" fmla="*/ 0 h 101"/>
                <a:gd name="T40" fmla="*/ 1 w 964"/>
                <a:gd name="T41" fmla="*/ 0 h 101"/>
                <a:gd name="T42" fmla="*/ 1 w 964"/>
                <a:gd name="T43" fmla="*/ 0 h 101"/>
                <a:gd name="T44" fmla="*/ 0 w 964"/>
                <a:gd name="T45" fmla="*/ 0 h 101"/>
                <a:gd name="T46" fmla="*/ 0 w 964"/>
                <a:gd name="T47" fmla="*/ 1 h 101"/>
                <a:gd name="T48" fmla="*/ 0 w 964"/>
                <a:gd name="T49" fmla="*/ 1 h 101"/>
                <a:gd name="T50" fmla="*/ 0 w 964"/>
                <a:gd name="T51" fmla="*/ 2 h 101"/>
                <a:gd name="T52" fmla="*/ 0 w 964"/>
                <a:gd name="T53" fmla="*/ 2 h 101"/>
                <a:gd name="T54" fmla="*/ 0 w 964"/>
                <a:gd name="T55" fmla="*/ 2 h 101"/>
                <a:gd name="T56" fmla="*/ 0 w 964"/>
                <a:gd name="T57" fmla="*/ 3 h 101"/>
                <a:gd name="T58" fmla="*/ 0 w 964"/>
                <a:gd name="T59" fmla="*/ 3 h 101"/>
                <a:gd name="T60" fmla="*/ 0 w 964"/>
                <a:gd name="T61" fmla="*/ 4 h 101"/>
                <a:gd name="T62" fmla="*/ 0 w 964"/>
                <a:gd name="T63" fmla="*/ 4 h 101"/>
                <a:gd name="T64" fmla="*/ 1 w 964"/>
                <a:gd name="T65" fmla="*/ 4 h 101"/>
                <a:gd name="T66" fmla="*/ 1 w 964"/>
                <a:gd name="T67" fmla="*/ 5 h 101"/>
                <a:gd name="T68" fmla="*/ 2 w 964"/>
                <a:gd name="T69" fmla="*/ 5 h 101"/>
                <a:gd name="T70" fmla="*/ 2 w 964"/>
                <a:gd name="T71" fmla="*/ 5 h 101"/>
                <a:gd name="T72" fmla="*/ 40 w 964"/>
                <a:gd name="T73" fmla="*/ 5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8" name="Freeform 10"/>
            <p:cNvSpPr>
              <a:spLocks/>
            </p:cNvSpPr>
            <p:nvPr/>
          </p:nvSpPr>
          <p:spPr bwMode="auto">
            <a:xfrm>
              <a:off x="4999" y="766"/>
              <a:ext cx="64" cy="48"/>
            </a:xfrm>
            <a:custGeom>
              <a:avLst/>
              <a:gdLst>
                <a:gd name="T0" fmla="*/ 6 w 140"/>
                <a:gd name="T1" fmla="*/ 0 h 106"/>
                <a:gd name="T2" fmla="*/ 0 w 140"/>
                <a:gd name="T3" fmla="*/ 1 h 106"/>
                <a:gd name="T4" fmla="*/ 5 w 140"/>
                <a:gd name="T5" fmla="*/ 5 h 106"/>
                <a:gd name="T6" fmla="*/ 5 w 140"/>
                <a:gd name="T7" fmla="*/ 3 h 106"/>
                <a:gd name="T8" fmla="*/ 5 w 140"/>
                <a:gd name="T9" fmla="*/ 2 h 106"/>
                <a:gd name="T10" fmla="*/ 6 w 140"/>
                <a:gd name="T11" fmla="*/ 1 h 106"/>
                <a:gd name="T12" fmla="*/ 6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 name="Freeform 11"/>
            <p:cNvSpPr>
              <a:spLocks/>
            </p:cNvSpPr>
            <p:nvPr/>
          </p:nvSpPr>
          <p:spPr bwMode="auto">
            <a:xfrm>
              <a:off x="5070" y="611"/>
              <a:ext cx="69" cy="60"/>
            </a:xfrm>
            <a:custGeom>
              <a:avLst/>
              <a:gdLst>
                <a:gd name="T0" fmla="*/ 7 w 149"/>
                <a:gd name="T1" fmla="*/ 2 h 130"/>
                <a:gd name="T2" fmla="*/ 0 w 149"/>
                <a:gd name="T3" fmla="*/ 0 h 130"/>
                <a:gd name="T4" fmla="*/ 4 w 149"/>
                <a:gd name="T5" fmla="*/ 6 h 130"/>
                <a:gd name="T6" fmla="*/ 4 w 149"/>
                <a:gd name="T7" fmla="*/ 6 h 130"/>
                <a:gd name="T8" fmla="*/ 4 w 149"/>
                <a:gd name="T9" fmla="*/ 5 h 130"/>
                <a:gd name="T10" fmla="*/ 5 w 149"/>
                <a:gd name="T11" fmla="*/ 4 h 130"/>
                <a:gd name="T12" fmla="*/ 5 w 149"/>
                <a:gd name="T13" fmla="*/ 4 h 130"/>
                <a:gd name="T14" fmla="*/ 6 w 149"/>
                <a:gd name="T15" fmla="*/ 3 h 130"/>
                <a:gd name="T16" fmla="*/ 6 w 149"/>
                <a:gd name="T17" fmla="*/ 3 h 130"/>
                <a:gd name="T18" fmla="*/ 6 w 149"/>
                <a:gd name="T19" fmla="*/ 2 h 130"/>
                <a:gd name="T20" fmla="*/ 7 w 149"/>
                <a:gd name="T21" fmla="*/ 2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 name="Freeform 12"/>
            <p:cNvSpPr>
              <a:spLocks/>
            </p:cNvSpPr>
            <p:nvPr/>
          </p:nvSpPr>
          <p:spPr bwMode="auto">
            <a:xfrm>
              <a:off x="5024" y="692"/>
              <a:ext cx="70" cy="48"/>
            </a:xfrm>
            <a:custGeom>
              <a:avLst/>
              <a:gdLst>
                <a:gd name="T0" fmla="*/ 7 w 153"/>
                <a:gd name="T1" fmla="*/ 0 h 104"/>
                <a:gd name="T2" fmla="*/ 0 w 153"/>
                <a:gd name="T3" fmla="*/ 0 h 104"/>
                <a:gd name="T4" fmla="*/ 5 w 153"/>
                <a:gd name="T5" fmla="*/ 5 h 104"/>
                <a:gd name="T6" fmla="*/ 5 w 153"/>
                <a:gd name="T7" fmla="*/ 4 h 104"/>
                <a:gd name="T8" fmla="*/ 5 w 153"/>
                <a:gd name="T9" fmla="*/ 2 h 104"/>
                <a:gd name="T10" fmla="*/ 6 w 153"/>
                <a:gd name="T11" fmla="*/ 1 h 104"/>
                <a:gd name="T12" fmla="*/ 7 w 153"/>
                <a:gd name="T13" fmla="*/ 0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91" name="Group 13"/>
          <p:cNvGrpSpPr>
            <a:grpSpLocks/>
          </p:cNvGrpSpPr>
          <p:nvPr/>
        </p:nvGrpSpPr>
        <p:grpSpPr bwMode="auto">
          <a:xfrm>
            <a:off x="8154988" y="4083050"/>
            <a:ext cx="746125" cy="749300"/>
            <a:chOff x="4932" y="501"/>
            <a:chExt cx="708" cy="712"/>
          </a:xfrm>
        </p:grpSpPr>
        <p:sp>
          <p:nvSpPr>
            <p:cNvPr id="392" name="Freeform 14"/>
            <p:cNvSpPr>
              <a:spLocks/>
            </p:cNvSpPr>
            <p:nvPr/>
          </p:nvSpPr>
          <p:spPr bwMode="auto">
            <a:xfrm>
              <a:off x="4932" y="501"/>
              <a:ext cx="708" cy="703"/>
            </a:xfrm>
            <a:custGeom>
              <a:avLst/>
              <a:gdLst>
                <a:gd name="T0" fmla="*/ 61 w 1542"/>
                <a:gd name="T1" fmla="*/ 68 h 1531"/>
                <a:gd name="T2" fmla="*/ 62 w 1542"/>
                <a:gd name="T3" fmla="*/ 68 h 1531"/>
                <a:gd name="T4" fmla="*/ 64 w 1542"/>
                <a:gd name="T5" fmla="*/ 67 h 1531"/>
                <a:gd name="T6" fmla="*/ 65 w 1542"/>
                <a:gd name="T7" fmla="*/ 67 h 1531"/>
                <a:gd name="T8" fmla="*/ 67 w 1542"/>
                <a:gd name="T9" fmla="*/ 66 h 1531"/>
                <a:gd name="T10" fmla="*/ 67 w 1542"/>
                <a:gd name="T11" fmla="*/ 65 h 1531"/>
                <a:gd name="T12" fmla="*/ 68 w 1542"/>
                <a:gd name="T13" fmla="*/ 63 h 1531"/>
                <a:gd name="T14" fmla="*/ 68 w 1542"/>
                <a:gd name="T15" fmla="*/ 62 h 1531"/>
                <a:gd name="T16" fmla="*/ 68 w 1542"/>
                <a:gd name="T17" fmla="*/ 60 h 1531"/>
                <a:gd name="T18" fmla="*/ 68 w 1542"/>
                <a:gd name="T19" fmla="*/ 8 h 1531"/>
                <a:gd name="T20" fmla="*/ 68 w 1542"/>
                <a:gd name="T21" fmla="*/ 6 h 1531"/>
                <a:gd name="T22" fmla="*/ 68 w 1542"/>
                <a:gd name="T23" fmla="*/ 5 h 1531"/>
                <a:gd name="T24" fmla="*/ 67 w 1542"/>
                <a:gd name="T25" fmla="*/ 4 h 1531"/>
                <a:gd name="T26" fmla="*/ 67 w 1542"/>
                <a:gd name="T27" fmla="*/ 2 h 1531"/>
                <a:gd name="T28" fmla="*/ 65 w 1542"/>
                <a:gd name="T29" fmla="*/ 1 h 1531"/>
                <a:gd name="T30" fmla="*/ 64 w 1542"/>
                <a:gd name="T31" fmla="*/ 0 h 1531"/>
                <a:gd name="T32" fmla="*/ 62 w 1542"/>
                <a:gd name="T33" fmla="*/ 0 h 1531"/>
                <a:gd name="T34" fmla="*/ 61 w 1542"/>
                <a:gd name="T35" fmla="*/ 0 h 1531"/>
                <a:gd name="T36" fmla="*/ 8 w 1542"/>
                <a:gd name="T37" fmla="*/ 0 h 1531"/>
                <a:gd name="T38" fmla="*/ 6 w 1542"/>
                <a:gd name="T39" fmla="*/ 0 h 1531"/>
                <a:gd name="T40" fmla="*/ 5 w 1542"/>
                <a:gd name="T41" fmla="*/ 0 h 1531"/>
                <a:gd name="T42" fmla="*/ 3 w 1542"/>
                <a:gd name="T43" fmla="*/ 1 h 1531"/>
                <a:gd name="T44" fmla="*/ 2 w 1542"/>
                <a:gd name="T45" fmla="*/ 2 h 1531"/>
                <a:gd name="T46" fmla="*/ 1 w 1542"/>
                <a:gd name="T47" fmla="*/ 4 h 1531"/>
                <a:gd name="T48" fmla="*/ 0 w 1542"/>
                <a:gd name="T49" fmla="*/ 5 h 1531"/>
                <a:gd name="T50" fmla="*/ 0 w 1542"/>
                <a:gd name="T51" fmla="*/ 6 h 1531"/>
                <a:gd name="T52" fmla="*/ 0 w 1542"/>
                <a:gd name="T53" fmla="*/ 8 h 1531"/>
                <a:gd name="T54" fmla="*/ 0 w 1542"/>
                <a:gd name="T55" fmla="*/ 60 h 1531"/>
                <a:gd name="T56" fmla="*/ 0 w 1542"/>
                <a:gd name="T57" fmla="*/ 62 h 1531"/>
                <a:gd name="T58" fmla="*/ 0 w 1542"/>
                <a:gd name="T59" fmla="*/ 63 h 1531"/>
                <a:gd name="T60" fmla="*/ 1 w 1542"/>
                <a:gd name="T61" fmla="*/ 65 h 1531"/>
                <a:gd name="T62" fmla="*/ 2 w 1542"/>
                <a:gd name="T63" fmla="*/ 66 h 1531"/>
                <a:gd name="T64" fmla="*/ 3 w 1542"/>
                <a:gd name="T65" fmla="*/ 67 h 1531"/>
                <a:gd name="T66" fmla="*/ 5 w 1542"/>
                <a:gd name="T67" fmla="*/ 67 h 1531"/>
                <a:gd name="T68" fmla="*/ 6 w 1542"/>
                <a:gd name="T69" fmla="*/ 68 h 1531"/>
                <a:gd name="T70" fmla="*/ 8 w 1542"/>
                <a:gd name="T71" fmla="*/ 68 h 1531"/>
                <a:gd name="T72" fmla="*/ 61 w 1542"/>
                <a:gd name="T73" fmla="*/ 68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393" name="Freeform 15"/>
            <p:cNvSpPr>
              <a:spLocks/>
            </p:cNvSpPr>
            <p:nvPr/>
          </p:nvSpPr>
          <p:spPr bwMode="auto">
            <a:xfrm>
              <a:off x="5225" y="594"/>
              <a:ext cx="249" cy="123"/>
            </a:xfrm>
            <a:custGeom>
              <a:avLst/>
              <a:gdLst>
                <a:gd name="T0" fmla="*/ 21 w 542"/>
                <a:gd name="T1" fmla="*/ 12 h 269"/>
                <a:gd name="T2" fmla="*/ 21 w 542"/>
                <a:gd name="T3" fmla="*/ 12 h 269"/>
                <a:gd name="T4" fmla="*/ 22 w 542"/>
                <a:gd name="T5" fmla="*/ 12 h 269"/>
                <a:gd name="T6" fmla="*/ 23 w 542"/>
                <a:gd name="T7" fmla="*/ 12 h 269"/>
                <a:gd name="T8" fmla="*/ 23 w 542"/>
                <a:gd name="T9" fmla="*/ 11 h 269"/>
                <a:gd name="T10" fmla="*/ 23 w 542"/>
                <a:gd name="T11" fmla="*/ 11 h 269"/>
                <a:gd name="T12" fmla="*/ 23 w 542"/>
                <a:gd name="T13" fmla="*/ 11 h 269"/>
                <a:gd name="T14" fmla="*/ 24 w 542"/>
                <a:gd name="T15" fmla="*/ 11 h 269"/>
                <a:gd name="T16" fmla="*/ 24 w 542"/>
                <a:gd name="T17" fmla="*/ 10 h 269"/>
                <a:gd name="T18" fmla="*/ 24 w 542"/>
                <a:gd name="T19" fmla="*/ 10 h 269"/>
                <a:gd name="T20" fmla="*/ 24 w 542"/>
                <a:gd name="T21" fmla="*/ 9 h 269"/>
                <a:gd name="T22" fmla="*/ 24 w 542"/>
                <a:gd name="T23" fmla="*/ 8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0 h 269"/>
                <a:gd name="T42" fmla="*/ 0 w 542"/>
                <a:gd name="T43" fmla="*/ 1 h 269"/>
                <a:gd name="T44" fmla="*/ 0 w 542"/>
                <a:gd name="T45" fmla="*/ 1 h 269"/>
                <a:gd name="T46" fmla="*/ 0 w 542"/>
                <a:gd name="T47" fmla="*/ 1 h 269"/>
                <a:gd name="T48" fmla="*/ 0 w 542"/>
                <a:gd name="T49" fmla="*/ 2 h 269"/>
                <a:gd name="T50" fmla="*/ 0 w 542"/>
                <a:gd name="T51" fmla="*/ 3 h 269"/>
                <a:gd name="T52" fmla="*/ 1 w 542"/>
                <a:gd name="T53" fmla="*/ 4 h 269"/>
                <a:gd name="T54" fmla="*/ 2 w 542"/>
                <a:gd name="T55" fmla="*/ 5 h 269"/>
                <a:gd name="T56" fmla="*/ 21 w 542"/>
                <a:gd name="T57" fmla="*/ 1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4" name="Freeform 16"/>
            <p:cNvSpPr>
              <a:spLocks/>
            </p:cNvSpPr>
            <p:nvPr/>
          </p:nvSpPr>
          <p:spPr bwMode="auto">
            <a:xfrm>
              <a:off x="5095" y="902"/>
              <a:ext cx="249" cy="125"/>
            </a:xfrm>
            <a:custGeom>
              <a:avLst/>
              <a:gdLst>
                <a:gd name="T0" fmla="*/ 21 w 542"/>
                <a:gd name="T1" fmla="*/ 13 h 269"/>
                <a:gd name="T2" fmla="*/ 22 w 542"/>
                <a:gd name="T3" fmla="*/ 13 h 269"/>
                <a:gd name="T4" fmla="*/ 22 w 542"/>
                <a:gd name="T5" fmla="*/ 13 h 269"/>
                <a:gd name="T6" fmla="*/ 23 w 542"/>
                <a:gd name="T7" fmla="*/ 13 h 269"/>
                <a:gd name="T8" fmla="*/ 23 w 542"/>
                <a:gd name="T9" fmla="*/ 12 h 269"/>
                <a:gd name="T10" fmla="*/ 23 w 542"/>
                <a:gd name="T11" fmla="*/ 12 h 269"/>
                <a:gd name="T12" fmla="*/ 23 w 542"/>
                <a:gd name="T13" fmla="*/ 12 h 269"/>
                <a:gd name="T14" fmla="*/ 24 w 542"/>
                <a:gd name="T15" fmla="*/ 12 h 269"/>
                <a:gd name="T16" fmla="*/ 24 w 542"/>
                <a:gd name="T17" fmla="*/ 11 h 269"/>
                <a:gd name="T18" fmla="*/ 24 w 542"/>
                <a:gd name="T19" fmla="*/ 11 h 269"/>
                <a:gd name="T20" fmla="*/ 24 w 542"/>
                <a:gd name="T21" fmla="*/ 10 h 269"/>
                <a:gd name="T22" fmla="*/ 24 w 542"/>
                <a:gd name="T23" fmla="*/ 9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1 h 269"/>
                <a:gd name="T42" fmla="*/ 0 w 542"/>
                <a:gd name="T43" fmla="*/ 1 h 269"/>
                <a:gd name="T44" fmla="*/ 0 w 542"/>
                <a:gd name="T45" fmla="*/ 2 h 269"/>
                <a:gd name="T46" fmla="*/ 0 w 542"/>
                <a:gd name="T47" fmla="*/ 2 h 269"/>
                <a:gd name="T48" fmla="*/ 0 w 542"/>
                <a:gd name="T49" fmla="*/ 3 h 269"/>
                <a:gd name="T50" fmla="*/ 0 w 542"/>
                <a:gd name="T51" fmla="*/ 4 h 269"/>
                <a:gd name="T52" fmla="*/ 1 w 542"/>
                <a:gd name="T53" fmla="*/ 4 h 269"/>
                <a:gd name="T54" fmla="*/ 2 w 542"/>
                <a:gd name="T55" fmla="*/ 5 h 269"/>
                <a:gd name="T56" fmla="*/ 21 w 542"/>
                <a:gd name="T57" fmla="*/ 1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5" name="Freeform 17"/>
            <p:cNvSpPr>
              <a:spLocks/>
            </p:cNvSpPr>
            <p:nvPr/>
          </p:nvSpPr>
          <p:spPr bwMode="auto">
            <a:xfrm>
              <a:off x="5135" y="660"/>
              <a:ext cx="298" cy="299"/>
            </a:xfrm>
            <a:custGeom>
              <a:avLst/>
              <a:gdLst>
                <a:gd name="T0" fmla="*/ 20 w 650"/>
                <a:gd name="T1" fmla="*/ 29 h 650"/>
                <a:gd name="T2" fmla="*/ 21 w 650"/>
                <a:gd name="T3" fmla="*/ 29 h 650"/>
                <a:gd name="T4" fmla="*/ 21 w 650"/>
                <a:gd name="T5" fmla="*/ 29 h 650"/>
                <a:gd name="T6" fmla="*/ 21 w 650"/>
                <a:gd name="T7" fmla="*/ 29 h 650"/>
                <a:gd name="T8" fmla="*/ 21 w 650"/>
                <a:gd name="T9" fmla="*/ 29 h 650"/>
                <a:gd name="T10" fmla="*/ 29 w 650"/>
                <a:gd name="T11" fmla="*/ 8 h 650"/>
                <a:gd name="T12" fmla="*/ 29 w 650"/>
                <a:gd name="T13" fmla="*/ 8 h 650"/>
                <a:gd name="T14" fmla="*/ 28 w 650"/>
                <a:gd name="T15" fmla="*/ 8 h 650"/>
                <a:gd name="T16" fmla="*/ 28 w 650"/>
                <a:gd name="T17" fmla="*/ 8 h 650"/>
                <a:gd name="T18" fmla="*/ 28 w 650"/>
                <a:gd name="T19" fmla="*/ 7 h 650"/>
                <a:gd name="T20" fmla="*/ 8 w 650"/>
                <a:gd name="T21" fmla="*/ 0 h 650"/>
                <a:gd name="T22" fmla="*/ 8 w 650"/>
                <a:gd name="T23" fmla="*/ 0 h 650"/>
                <a:gd name="T24" fmla="*/ 8 w 650"/>
                <a:gd name="T25" fmla="*/ 0 h 650"/>
                <a:gd name="T26" fmla="*/ 8 w 650"/>
                <a:gd name="T27" fmla="*/ 0 h 650"/>
                <a:gd name="T28" fmla="*/ 7 w 650"/>
                <a:gd name="T29" fmla="*/ 0 h 650"/>
                <a:gd name="T30" fmla="*/ 0 w 650"/>
                <a:gd name="T31" fmla="*/ 21 h 650"/>
                <a:gd name="T32" fmla="*/ 0 w 650"/>
                <a:gd name="T33" fmla="*/ 21 h 650"/>
                <a:gd name="T34" fmla="*/ 0 w 650"/>
                <a:gd name="T35" fmla="*/ 21 h 650"/>
                <a:gd name="T36" fmla="*/ 0 w 650"/>
                <a:gd name="T37" fmla="*/ 22 h 650"/>
                <a:gd name="T38" fmla="*/ 0 w 650"/>
                <a:gd name="T39" fmla="*/ 22 h 650"/>
                <a:gd name="T40" fmla="*/ 20 w 650"/>
                <a:gd name="T41" fmla="*/ 29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6" name="Freeform 18"/>
            <p:cNvSpPr>
              <a:spLocks/>
            </p:cNvSpPr>
            <p:nvPr/>
          </p:nvSpPr>
          <p:spPr bwMode="auto">
            <a:xfrm>
              <a:off x="5008" y="1134"/>
              <a:ext cx="554" cy="79"/>
            </a:xfrm>
            <a:custGeom>
              <a:avLst/>
              <a:gdLst>
                <a:gd name="T0" fmla="*/ 50 w 1206"/>
                <a:gd name="T1" fmla="*/ 8 h 172"/>
                <a:gd name="T2" fmla="*/ 51 w 1206"/>
                <a:gd name="T3" fmla="*/ 8 h 172"/>
                <a:gd name="T4" fmla="*/ 51 w 1206"/>
                <a:gd name="T5" fmla="*/ 7 h 172"/>
                <a:gd name="T6" fmla="*/ 52 w 1206"/>
                <a:gd name="T7" fmla="*/ 7 h 172"/>
                <a:gd name="T8" fmla="*/ 52 w 1206"/>
                <a:gd name="T9" fmla="*/ 6 h 172"/>
                <a:gd name="T10" fmla="*/ 53 w 1206"/>
                <a:gd name="T11" fmla="*/ 6 h 172"/>
                <a:gd name="T12" fmla="*/ 53 w 1206"/>
                <a:gd name="T13" fmla="*/ 5 h 172"/>
                <a:gd name="T14" fmla="*/ 54 w 1206"/>
                <a:gd name="T15" fmla="*/ 5 h 172"/>
                <a:gd name="T16" fmla="*/ 54 w 1206"/>
                <a:gd name="T17" fmla="*/ 4 h 172"/>
                <a:gd name="T18" fmla="*/ 54 w 1206"/>
                <a:gd name="T19" fmla="*/ 4 h 172"/>
                <a:gd name="T20" fmla="*/ 54 w 1206"/>
                <a:gd name="T21" fmla="*/ 3 h 172"/>
                <a:gd name="T22" fmla="*/ 53 w 1206"/>
                <a:gd name="T23" fmla="*/ 2 h 172"/>
                <a:gd name="T24" fmla="*/ 53 w 1206"/>
                <a:gd name="T25" fmla="*/ 2 h 172"/>
                <a:gd name="T26" fmla="*/ 52 w 1206"/>
                <a:gd name="T27" fmla="*/ 1 h 172"/>
                <a:gd name="T28" fmla="*/ 52 w 1206"/>
                <a:gd name="T29" fmla="*/ 0 h 172"/>
                <a:gd name="T30" fmla="*/ 51 w 1206"/>
                <a:gd name="T31" fmla="*/ 0 h 172"/>
                <a:gd name="T32" fmla="*/ 51 w 1206"/>
                <a:gd name="T33" fmla="*/ 0 h 172"/>
                <a:gd name="T34" fmla="*/ 50 w 1206"/>
                <a:gd name="T35" fmla="*/ 0 h 172"/>
                <a:gd name="T36" fmla="*/ 4 w 1206"/>
                <a:gd name="T37" fmla="*/ 0 h 172"/>
                <a:gd name="T38" fmla="*/ 3 w 1206"/>
                <a:gd name="T39" fmla="*/ 0 h 172"/>
                <a:gd name="T40" fmla="*/ 2 w 1206"/>
                <a:gd name="T41" fmla="*/ 0 h 172"/>
                <a:gd name="T42" fmla="*/ 2 w 1206"/>
                <a:gd name="T43" fmla="*/ 0 h 172"/>
                <a:gd name="T44" fmla="*/ 1 w 1206"/>
                <a:gd name="T45" fmla="*/ 1 h 172"/>
                <a:gd name="T46" fmla="*/ 0 w 1206"/>
                <a:gd name="T47" fmla="*/ 2 h 172"/>
                <a:gd name="T48" fmla="*/ 0 w 1206"/>
                <a:gd name="T49" fmla="*/ 2 h 172"/>
                <a:gd name="T50" fmla="*/ 0 w 1206"/>
                <a:gd name="T51" fmla="*/ 3 h 172"/>
                <a:gd name="T52" fmla="*/ 0 w 1206"/>
                <a:gd name="T53" fmla="*/ 4 h 172"/>
                <a:gd name="T54" fmla="*/ 0 w 1206"/>
                <a:gd name="T55" fmla="*/ 4 h 172"/>
                <a:gd name="T56" fmla="*/ 0 w 1206"/>
                <a:gd name="T57" fmla="*/ 5 h 172"/>
                <a:gd name="T58" fmla="*/ 0 w 1206"/>
                <a:gd name="T59" fmla="*/ 5 h 172"/>
                <a:gd name="T60" fmla="*/ 0 w 1206"/>
                <a:gd name="T61" fmla="*/ 6 h 172"/>
                <a:gd name="T62" fmla="*/ 1 w 1206"/>
                <a:gd name="T63" fmla="*/ 6 h 172"/>
                <a:gd name="T64" fmla="*/ 2 w 1206"/>
                <a:gd name="T65" fmla="*/ 7 h 172"/>
                <a:gd name="T66" fmla="*/ 2 w 1206"/>
                <a:gd name="T67" fmla="*/ 7 h 172"/>
                <a:gd name="T68" fmla="*/ 3 w 1206"/>
                <a:gd name="T69" fmla="*/ 8 h 172"/>
                <a:gd name="T70" fmla="*/ 4 w 1206"/>
                <a:gd name="T71" fmla="*/ 8 h 172"/>
                <a:gd name="T72" fmla="*/ 50 w 1206"/>
                <a:gd name="T73" fmla="*/ 8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7" name="Freeform 19"/>
            <p:cNvSpPr>
              <a:spLocks/>
            </p:cNvSpPr>
            <p:nvPr/>
          </p:nvSpPr>
          <p:spPr bwMode="auto">
            <a:xfrm>
              <a:off x="5400" y="818"/>
              <a:ext cx="240" cy="149"/>
            </a:xfrm>
            <a:custGeom>
              <a:avLst/>
              <a:gdLst>
                <a:gd name="T0" fmla="*/ 23 w 522"/>
                <a:gd name="T1" fmla="*/ 8 h 324"/>
                <a:gd name="T2" fmla="*/ 2 w 522"/>
                <a:gd name="T3" fmla="*/ 0 h 324"/>
                <a:gd name="T4" fmla="*/ 0 w 522"/>
                <a:gd name="T5" fmla="*/ 6 h 324"/>
                <a:gd name="T6" fmla="*/ 23 w 522"/>
                <a:gd name="T7" fmla="*/ 15 h 324"/>
                <a:gd name="T8" fmla="*/ 23 w 522"/>
                <a:gd name="T9" fmla="*/ 8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8" name="Freeform 20"/>
            <p:cNvSpPr>
              <a:spLocks/>
            </p:cNvSpPr>
            <p:nvPr/>
          </p:nvSpPr>
          <p:spPr bwMode="auto">
            <a:xfrm>
              <a:off x="5062" y="1062"/>
              <a:ext cx="442" cy="47"/>
            </a:xfrm>
            <a:custGeom>
              <a:avLst/>
              <a:gdLst>
                <a:gd name="T0" fmla="*/ 40 w 964"/>
                <a:gd name="T1" fmla="*/ 5 h 101"/>
                <a:gd name="T2" fmla="*/ 41 w 964"/>
                <a:gd name="T3" fmla="*/ 5 h 101"/>
                <a:gd name="T4" fmla="*/ 41 w 964"/>
                <a:gd name="T5" fmla="*/ 5 h 101"/>
                <a:gd name="T6" fmla="*/ 42 w 964"/>
                <a:gd name="T7" fmla="*/ 4 h 101"/>
                <a:gd name="T8" fmla="*/ 42 w 964"/>
                <a:gd name="T9" fmla="*/ 4 h 101"/>
                <a:gd name="T10" fmla="*/ 42 w 964"/>
                <a:gd name="T11" fmla="*/ 4 h 101"/>
                <a:gd name="T12" fmla="*/ 43 w 964"/>
                <a:gd name="T13" fmla="*/ 3 h 101"/>
                <a:gd name="T14" fmla="*/ 43 w 964"/>
                <a:gd name="T15" fmla="*/ 3 h 101"/>
                <a:gd name="T16" fmla="*/ 43 w 964"/>
                <a:gd name="T17" fmla="*/ 2 h 101"/>
                <a:gd name="T18" fmla="*/ 43 w 964"/>
                <a:gd name="T19" fmla="*/ 2 h 101"/>
                <a:gd name="T20" fmla="*/ 43 w 964"/>
                <a:gd name="T21" fmla="*/ 2 h 101"/>
                <a:gd name="T22" fmla="*/ 43 w 964"/>
                <a:gd name="T23" fmla="*/ 1 h 101"/>
                <a:gd name="T24" fmla="*/ 42 w 964"/>
                <a:gd name="T25" fmla="*/ 1 h 101"/>
                <a:gd name="T26" fmla="*/ 42 w 964"/>
                <a:gd name="T27" fmla="*/ 0 h 101"/>
                <a:gd name="T28" fmla="*/ 42 w 964"/>
                <a:gd name="T29" fmla="*/ 0 h 101"/>
                <a:gd name="T30" fmla="*/ 41 w 964"/>
                <a:gd name="T31" fmla="*/ 0 h 101"/>
                <a:gd name="T32" fmla="*/ 41 w 964"/>
                <a:gd name="T33" fmla="*/ 0 h 101"/>
                <a:gd name="T34" fmla="*/ 40 w 964"/>
                <a:gd name="T35" fmla="*/ 0 h 101"/>
                <a:gd name="T36" fmla="*/ 2 w 964"/>
                <a:gd name="T37" fmla="*/ 0 h 101"/>
                <a:gd name="T38" fmla="*/ 2 w 964"/>
                <a:gd name="T39" fmla="*/ 0 h 101"/>
                <a:gd name="T40" fmla="*/ 1 w 964"/>
                <a:gd name="T41" fmla="*/ 0 h 101"/>
                <a:gd name="T42" fmla="*/ 1 w 964"/>
                <a:gd name="T43" fmla="*/ 0 h 101"/>
                <a:gd name="T44" fmla="*/ 0 w 964"/>
                <a:gd name="T45" fmla="*/ 0 h 101"/>
                <a:gd name="T46" fmla="*/ 0 w 964"/>
                <a:gd name="T47" fmla="*/ 1 h 101"/>
                <a:gd name="T48" fmla="*/ 0 w 964"/>
                <a:gd name="T49" fmla="*/ 1 h 101"/>
                <a:gd name="T50" fmla="*/ 0 w 964"/>
                <a:gd name="T51" fmla="*/ 2 h 101"/>
                <a:gd name="T52" fmla="*/ 0 w 964"/>
                <a:gd name="T53" fmla="*/ 2 h 101"/>
                <a:gd name="T54" fmla="*/ 0 w 964"/>
                <a:gd name="T55" fmla="*/ 2 h 101"/>
                <a:gd name="T56" fmla="*/ 0 w 964"/>
                <a:gd name="T57" fmla="*/ 3 h 101"/>
                <a:gd name="T58" fmla="*/ 0 w 964"/>
                <a:gd name="T59" fmla="*/ 3 h 101"/>
                <a:gd name="T60" fmla="*/ 0 w 964"/>
                <a:gd name="T61" fmla="*/ 4 h 101"/>
                <a:gd name="T62" fmla="*/ 0 w 964"/>
                <a:gd name="T63" fmla="*/ 4 h 101"/>
                <a:gd name="T64" fmla="*/ 1 w 964"/>
                <a:gd name="T65" fmla="*/ 4 h 101"/>
                <a:gd name="T66" fmla="*/ 1 w 964"/>
                <a:gd name="T67" fmla="*/ 5 h 101"/>
                <a:gd name="T68" fmla="*/ 2 w 964"/>
                <a:gd name="T69" fmla="*/ 5 h 101"/>
                <a:gd name="T70" fmla="*/ 2 w 964"/>
                <a:gd name="T71" fmla="*/ 5 h 101"/>
                <a:gd name="T72" fmla="*/ 40 w 964"/>
                <a:gd name="T73" fmla="*/ 5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 name="Freeform 21"/>
            <p:cNvSpPr>
              <a:spLocks/>
            </p:cNvSpPr>
            <p:nvPr/>
          </p:nvSpPr>
          <p:spPr bwMode="auto">
            <a:xfrm>
              <a:off x="4999" y="766"/>
              <a:ext cx="64" cy="48"/>
            </a:xfrm>
            <a:custGeom>
              <a:avLst/>
              <a:gdLst>
                <a:gd name="T0" fmla="*/ 6 w 140"/>
                <a:gd name="T1" fmla="*/ 0 h 106"/>
                <a:gd name="T2" fmla="*/ 0 w 140"/>
                <a:gd name="T3" fmla="*/ 1 h 106"/>
                <a:gd name="T4" fmla="*/ 5 w 140"/>
                <a:gd name="T5" fmla="*/ 5 h 106"/>
                <a:gd name="T6" fmla="*/ 5 w 140"/>
                <a:gd name="T7" fmla="*/ 3 h 106"/>
                <a:gd name="T8" fmla="*/ 5 w 140"/>
                <a:gd name="T9" fmla="*/ 2 h 106"/>
                <a:gd name="T10" fmla="*/ 6 w 140"/>
                <a:gd name="T11" fmla="*/ 1 h 106"/>
                <a:gd name="T12" fmla="*/ 6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 name="Freeform 22"/>
            <p:cNvSpPr>
              <a:spLocks/>
            </p:cNvSpPr>
            <p:nvPr/>
          </p:nvSpPr>
          <p:spPr bwMode="auto">
            <a:xfrm>
              <a:off x="5070" y="611"/>
              <a:ext cx="69" cy="60"/>
            </a:xfrm>
            <a:custGeom>
              <a:avLst/>
              <a:gdLst>
                <a:gd name="T0" fmla="*/ 7 w 149"/>
                <a:gd name="T1" fmla="*/ 2 h 130"/>
                <a:gd name="T2" fmla="*/ 0 w 149"/>
                <a:gd name="T3" fmla="*/ 0 h 130"/>
                <a:gd name="T4" fmla="*/ 4 w 149"/>
                <a:gd name="T5" fmla="*/ 6 h 130"/>
                <a:gd name="T6" fmla="*/ 4 w 149"/>
                <a:gd name="T7" fmla="*/ 6 h 130"/>
                <a:gd name="T8" fmla="*/ 4 w 149"/>
                <a:gd name="T9" fmla="*/ 5 h 130"/>
                <a:gd name="T10" fmla="*/ 5 w 149"/>
                <a:gd name="T11" fmla="*/ 4 h 130"/>
                <a:gd name="T12" fmla="*/ 5 w 149"/>
                <a:gd name="T13" fmla="*/ 4 h 130"/>
                <a:gd name="T14" fmla="*/ 6 w 149"/>
                <a:gd name="T15" fmla="*/ 3 h 130"/>
                <a:gd name="T16" fmla="*/ 6 w 149"/>
                <a:gd name="T17" fmla="*/ 3 h 130"/>
                <a:gd name="T18" fmla="*/ 6 w 149"/>
                <a:gd name="T19" fmla="*/ 2 h 130"/>
                <a:gd name="T20" fmla="*/ 7 w 149"/>
                <a:gd name="T21" fmla="*/ 2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 name="Freeform 23"/>
            <p:cNvSpPr>
              <a:spLocks/>
            </p:cNvSpPr>
            <p:nvPr/>
          </p:nvSpPr>
          <p:spPr bwMode="auto">
            <a:xfrm>
              <a:off x="5024" y="692"/>
              <a:ext cx="70" cy="48"/>
            </a:xfrm>
            <a:custGeom>
              <a:avLst/>
              <a:gdLst>
                <a:gd name="T0" fmla="*/ 7 w 153"/>
                <a:gd name="T1" fmla="*/ 0 h 104"/>
                <a:gd name="T2" fmla="*/ 0 w 153"/>
                <a:gd name="T3" fmla="*/ 0 h 104"/>
                <a:gd name="T4" fmla="*/ 5 w 153"/>
                <a:gd name="T5" fmla="*/ 5 h 104"/>
                <a:gd name="T6" fmla="*/ 5 w 153"/>
                <a:gd name="T7" fmla="*/ 4 h 104"/>
                <a:gd name="T8" fmla="*/ 5 w 153"/>
                <a:gd name="T9" fmla="*/ 2 h 104"/>
                <a:gd name="T10" fmla="*/ 6 w 153"/>
                <a:gd name="T11" fmla="*/ 1 h 104"/>
                <a:gd name="T12" fmla="*/ 7 w 153"/>
                <a:gd name="T13" fmla="*/ 0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02" name="Text Box 74"/>
          <p:cNvSpPr txBox="1">
            <a:spLocks noChangeArrowheads="1"/>
          </p:cNvSpPr>
          <p:nvPr/>
        </p:nvSpPr>
        <p:spPr bwMode="auto">
          <a:xfrm>
            <a:off x="7807325"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matter</a:t>
            </a:r>
          </a:p>
        </p:txBody>
      </p:sp>
      <p:sp>
        <p:nvSpPr>
          <p:cNvPr id="403" name="Line 93"/>
          <p:cNvSpPr>
            <a:spLocks noChangeShapeType="1"/>
          </p:cNvSpPr>
          <p:nvPr/>
        </p:nvSpPr>
        <p:spPr bwMode="auto">
          <a:xfrm>
            <a:off x="698500" y="3330575"/>
            <a:ext cx="77470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04" name="Line 95"/>
          <p:cNvSpPr>
            <a:spLocks noChangeShapeType="1"/>
          </p:cNvSpPr>
          <p:nvPr/>
        </p:nvSpPr>
        <p:spPr bwMode="auto">
          <a:xfrm>
            <a:off x="8455025"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05" name="Text Box 53"/>
          <p:cNvSpPr txBox="1">
            <a:spLocks noChangeArrowheads="1"/>
          </p:cNvSpPr>
          <p:nvPr/>
        </p:nvSpPr>
        <p:spPr bwMode="auto">
          <a:xfrm>
            <a:off x="6680200"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note</a:t>
            </a:r>
          </a:p>
        </p:txBody>
      </p:sp>
      <p:sp>
        <p:nvSpPr>
          <p:cNvPr id="406" name="Line 73"/>
          <p:cNvSpPr>
            <a:spLocks noChangeShapeType="1"/>
          </p:cNvSpPr>
          <p:nvPr/>
        </p:nvSpPr>
        <p:spPr bwMode="auto">
          <a:xfrm>
            <a:off x="7224713"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407" name="Group 92"/>
          <p:cNvGrpSpPr>
            <a:grpSpLocks/>
          </p:cNvGrpSpPr>
          <p:nvPr/>
        </p:nvGrpSpPr>
        <p:grpSpPr bwMode="auto">
          <a:xfrm>
            <a:off x="6844921" y="3868740"/>
            <a:ext cx="928687" cy="1354138"/>
            <a:chOff x="4279" y="2531"/>
            <a:chExt cx="585" cy="853"/>
          </a:xfrm>
        </p:grpSpPr>
        <p:grpSp>
          <p:nvGrpSpPr>
            <p:cNvPr id="408" name="Group 93"/>
            <p:cNvGrpSpPr>
              <a:grpSpLocks/>
            </p:cNvGrpSpPr>
            <p:nvPr/>
          </p:nvGrpSpPr>
          <p:grpSpPr bwMode="auto">
            <a:xfrm>
              <a:off x="4279" y="2531"/>
              <a:ext cx="585" cy="521"/>
              <a:chOff x="2322" y="507"/>
              <a:chExt cx="1203" cy="1071"/>
            </a:xfrm>
          </p:grpSpPr>
          <p:sp>
            <p:nvSpPr>
              <p:cNvPr id="419" name="Freeform 9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420" name="Oval 95"/>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421" name="Freeform 9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422" name="Line 97"/>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3" name="Freeform 9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24" name="Freeform 9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25" name="Freeform 10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26" name="Freeform 10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27" name="Oval 102"/>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nvGrpSpPr>
            <p:cNvPr id="409" name="Group 103"/>
            <p:cNvGrpSpPr>
              <a:grpSpLocks/>
            </p:cNvGrpSpPr>
            <p:nvPr/>
          </p:nvGrpSpPr>
          <p:grpSpPr bwMode="auto">
            <a:xfrm>
              <a:off x="4279" y="2863"/>
              <a:ext cx="585" cy="521"/>
              <a:chOff x="2322" y="507"/>
              <a:chExt cx="1203" cy="1071"/>
            </a:xfrm>
          </p:grpSpPr>
          <p:sp>
            <p:nvSpPr>
              <p:cNvPr id="410" name="Freeform 10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411" name="Oval 105"/>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412" name="Freeform 10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413" name="Line 107"/>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4" name="Freeform 10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15" name="Freeform 10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16" name="Freeform 11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17" name="Freeform 11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18" name="Oval 112"/>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sp>
        <p:nvSpPr>
          <p:cNvPr id="428" name="Line 3"/>
          <p:cNvSpPr>
            <a:spLocks noChangeShapeType="1"/>
          </p:cNvSpPr>
          <p:nvPr/>
        </p:nvSpPr>
        <p:spPr bwMode="auto">
          <a:xfrm>
            <a:off x="698499" y="3330575"/>
            <a:ext cx="653096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429" name="Group 2"/>
          <p:cNvGrpSpPr>
            <a:grpSpLocks/>
          </p:cNvGrpSpPr>
          <p:nvPr/>
        </p:nvGrpSpPr>
        <p:grpSpPr bwMode="auto">
          <a:xfrm>
            <a:off x="5942013" y="3887788"/>
            <a:ext cx="644525" cy="727075"/>
            <a:chOff x="3445" y="2543"/>
            <a:chExt cx="406" cy="458"/>
          </a:xfrm>
        </p:grpSpPr>
        <p:sp>
          <p:nvSpPr>
            <p:cNvPr id="430" name="AutoShape 3"/>
            <p:cNvSpPr>
              <a:spLocks noChangeArrowheads="1"/>
            </p:cNvSpPr>
            <p:nvPr/>
          </p:nvSpPr>
          <p:spPr bwMode="auto">
            <a:xfrm rot="10800000" flipH="1">
              <a:off x="3445" y="2543"/>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431" name="Line 4"/>
            <p:cNvSpPr>
              <a:spLocks noChangeShapeType="1"/>
            </p:cNvSpPr>
            <p:nvPr/>
          </p:nvSpPr>
          <p:spPr bwMode="auto">
            <a:xfrm>
              <a:off x="3502" y="273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2" name="Line 5"/>
            <p:cNvSpPr>
              <a:spLocks noChangeShapeType="1"/>
            </p:cNvSpPr>
            <p:nvPr/>
          </p:nvSpPr>
          <p:spPr bwMode="auto">
            <a:xfrm>
              <a:off x="3502" y="2804"/>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3" name="Line 6"/>
            <p:cNvSpPr>
              <a:spLocks noChangeShapeType="1"/>
            </p:cNvSpPr>
            <p:nvPr/>
          </p:nvSpPr>
          <p:spPr bwMode="auto">
            <a:xfrm>
              <a:off x="3502" y="2871"/>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4" name="Line 7"/>
            <p:cNvSpPr>
              <a:spLocks noChangeShapeType="1"/>
            </p:cNvSpPr>
            <p:nvPr/>
          </p:nvSpPr>
          <p:spPr bwMode="auto">
            <a:xfrm>
              <a:off x="3502" y="2937"/>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5" name="Freeform 8"/>
            <p:cNvSpPr>
              <a:spLocks/>
            </p:cNvSpPr>
            <p:nvPr/>
          </p:nvSpPr>
          <p:spPr bwMode="auto">
            <a:xfrm>
              <a:off x="3498" y="2568"/>
              <a:ext cx="293" cy="132"/>
            </a:xfrm>
            <a:custGeom>
              <a:avLst/>
              <a:gdLst>
                <a:gd name="T0" fmla="*/ 0 w 609"/>
                <a:gd name="T1" fmla="*/ 11 h 275"/>
                <a:gd name="T2" fmla="*/ 3 w 609"/>
                <a:gd name="T3" fmla="*/ 4 h 275"/>
                <a:gd name="T4" fmla="*/ 4 w 609"/>
                <a:gd name="T5" fmla="*/ 14 h 275"/>
                <a:gd name="T6" fmla="*/ 5 w 609"/>
                <a:gd name="T7" fmla="*/ 7 h 275"/>
                <a:gd name="T8" fmla="*/ 8 w 609"/>
                <a:gd name="T9" fmla="*/ 13 h 275"/>
                <a:gd name="T10" fmla="*/ 9 w 609"/>
                <a:gd name="T11" fmla="*/ 0 h 275"/>
                <a:gd name="T12" fmla="*/ 11 w 609"/>
                <a:gd name="T13" fmla="*/ 8 h 275"/>
                <a:gd name="T14" fmla="*/ 16 w 609"/>
                <a:gd name="T15" fmla="*/ 7 h 275"/>
                <a:gd name="T16" fmla="*/ 17 w 609"/>
                <a:gd name="T17" fmla="*/ 12 h 275"/>
                <a:gd name="T18" fmla="*/ 20 w 609"/>
                <a:gd name="T19" fmla="*/ 10 h 275"/>
                <a:gd name="T20" fmla="*/ 25 w 609"/>
                <a:gd name="T21" fmla="*/ 9 h 275"/>
                <a:gd name="T22" fmla="*/ 29 w 609"/>
                <a:gd name="T23" fmla="*/ 12 h 275"/>
                <a:gd name="T24" fmla="*/ 33 w 609"/>
                <a:gd name="T25" fmla="*/ 11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436" name="Group 9"/>
          <p:cNvGrpSpPr>
            <a:grpSpLocks/>
          </p:cNvGrpSpPr>
          <p:nvPr/>
        </p:nvGrpSpPr>
        <p:grpSpPr bwMode="auto">
          <a:xfrm>
            <a:off x="6132513" y="4268788"/>
            <a:ext cx="644525" cy="727075"/>
            <a:chOff x="3541" y="2795"/>
            <a:chExt cx="406" cy="458"/>
          </a:xfrm>
        </p:grpSpPr>
        <p:sp>
          <p:nvSpPr>
            <p:cNvPr id="437" name="AutoShape 10"/>
            <p:cNvSpPr>
              <a:spLocks noChangeArrowheads="1"/>
            </p:cNvSpPr>
            <p:nvPr/>
          </p:nvSpPr>
          <p:spPr bwMode="auto">
            <a:xfrm rot="10800000" flipH="1">
              <a:off x="3541" y="2795"/>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438" name="Line 11"/>
            <p:cNvSpPr>
              <a:spLocks noChangeShapeType="1"/>
            </p:cNvSpPr>
            <p:nvPr/>
          </p:nvSpPr>
          <p:spPr bwMode="auto">
            <a:xfrm>
              <a:off x="3598" y="2988"/>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9" name="Line 12"/>
            <p:cNvSpPr>
              <a:spLocks noChangeShapeType="1"/>
            </p:cNvSpPr>
            <p:nvPr/>
          </p:nvSpPr>
          <p:spPr bwMode="auto">
            <a:xfrm>
              <a:off x="3598" y="305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40" name="Line 13"/>
            <p:cNvSpPr>
              <a:spLocks noChangeShapeType="1"/>
            </p:cNvSpPr>
            <p:nvPr/>
          </p:nvSpPr>
          <p:spPr bwMode="auto">
            <a:xfrm>
              <a:off x="3598" y="3123"/>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41" name="Line 14"/>
            <p:cNvSpPr>
              <a:spLocks noChangeShapeType="1"/>
            </p:cNvSpPr>
            <p:nvPr/>
          </p:nvSpPr>
          <p:spPr bwMode="auto">
            <a:xfrm>
              <a:off x="3598" y="3189"/>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42" name="Freeform 15"/>
            <p:cNvSpPr>
              <a:spLocks/>
            </p:cNvSpPr>
            <p:nvPr/>
          </p:nvSpPr>
          <p:spPr bwMode="auto">
            <a:xfrm>
              <a:off x="3594" y="2820"/>
              <a:ext cx="293" cy="132"/>
            </a:xfrm>
            <a:custGeom>
              <a:avLst/>
              <a:gdLst>
                <a:gd name="T0" fmla="*/ 0 w 609"/>
                <a:gd name="T1" fmla="*/ 11 h 275"/>
                <a:gd name="T2" fmla="*/ 3 w 609"/>
                <a:gd name="T3" fmla="*/ 4 h 275"/>
                <a:gd name="T4" fmla="*/ 4 w 609"/>
                <a:gd name="T5" fmla="*/ 14 h 275"/>
                <a:gd name="T6" fmla="*/ 5 w 609"/>
                <a:gd name="T7" fmla="*/ 7 h 275"/>
                <a:gd name="T8" fmla="*/ 8 w 609"/>
                <a:gd name="T9" fmla="*/ 13 h 275"/>
                <a:gd name="T10" fmla="*/ 9 w 609"/>
                <a:gd name="T11" fmla="*/ 0 h 275"/>
                <a:gd name="T12" fmla="*/ 11 w 609"/>
                <a:gd name="T13" fmla="*/ 8 h 275"/>
                <a:gd name="T14" fmla="*/ 16 w 609"/>
                <a:gd name="T15" fmla="*/ 7 h 275"/>
                <a:gd name="T16" fmla="*/ 17 w 609"/>
                <a:gd name="T17" fmla="*/ 12 h 275"/>
                <a:gd name="T18" fmla="*/ 20 w 609"/>
                <a:gd name="T19" fmla="*/ 10 h 275"/>
                <a:gd name="T20" fmla="*/ 25 w 609"/>
                <a:gd name="T21" fmla="*/ 9 h 275"/>
                <a:gd name="T22" fmla="*/ 29 w 609"/>
                <a:gd name="T23" fmla="*/ 12 h 275"/>
                <a:gd name="T24" fmla="*/ 33 w 609"/>
                <a:gd name="T25" fmla="*/ 11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443" name="Text Box 67"/>
          <p:cNvSpPr txBox="1">
            <a:spLocks noChangeArrowheads="1"/>
          </p:cNvSpPr>
          <p:nvPr/>
        </p:nvSpPr>
        <p:spPr bwMode="auto">
          <a:xfrm>
            <a:off x="5745163"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document</a:t>
            </a:r>
          </a:p>
        </p:txBody>
      </p:sp>
      <p:sp>
        <p:nvSpPr>
          <p:cNvPr id="444" name="Line 85"/>
          <p:cNvSpPr>
            <a:spLocks noChangeShapeType="1"/>
          </p:cNvSpPr>
          <p:nvPr/>
        </p:nvSpPr>
        <p:spPr bwMode="auto">
          <a:xfrm>
            <a:off x="6065838"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5" name="Line 3"/>
          <p:cNvSpPr>
            <a:spLocks noChangeShapeType="1"/>
          </p:cNvSpPr>
          <p:nvPr/>
        </p:nvSpPr>
        <p:spPr bwMode="auto">
          <a:xfrm>
            <a:off x="698499" y="3330575"/>
            <a:ext cx="536733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446" name="Group 39"/>
          <p:cNvGrpSpPr>
            <a:grpSpLocks/>
          </p:cNvGrpSpPr>
          <p:nvPr/>
        </p:nvGrpSpPr>
        <p:grpSpPr bwMode="auto">
          <a:xfrm>
            <a:off x="4759325" y="3887788"/>
            <a:ext cx="620713" cy="788987"/>
            <a:chOff x="2401" y="425"/>
            <a:chExt cx="907" cy="1154"/>
          </a:xfrm>
        </p:grpSpPr>
        <p:sp>
          <p:nvSpPr>
            <p:cNvPr id="447" name="Rectangle 4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48" name="Line 4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9" name="Line 4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 name="Rectangle 4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51" name="Freeform 44"/>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452" name="Line 4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53" name="Text Box 61"/>
          <p:cNvSpPr txBox="1">
            <a:spLocks noChangeArrowheads="1"/>
          </p:cNvSpPr>
          <p:nvPr/>
        </p:nvSpPr>
        <p:spPr bwMode="auto">
          <a:xfrm>
            <a:off x="4664075"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activity</a:t>
            </a:r>
          </a:p>
        </p:txBody>
      </p:sp>
      <p:grpSp>
        <p:nvGrpSpPr>
          <p:cNvPr id="454" name="Group 63"/>
          <p:cNvGrpSpPr>
            <a:grpSpLocks/>
          </p:cNvGrpSpPr>
          <p:nvPr/>
        </p:nvGrpSpPr>
        <p:grpSpPr bwMode="auto">
          <a:xfrm>
            <a:off x="4918075" y="4289425"/>
            <a:ext cx="620713" cy="788988"/>
            <a:chOff x="2401" y="425"/>
            <a:chExt cx="907" cy="1154"/>
          </a:xfrm>
        </p:grpSpPr>
        <p:sp>
          <p:nvSpPr>
            <p:cNvPr id="455" name="Rectangle 64"/>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56" name="Line 65"/>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7" name="Line 66"/>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8" name="Rectangle 67"/>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59" name="Freeform 68"/>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460" name="Line 6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61" name="Group 73"/>
          <p:cNvGrpSpPr>
            <a:grpSpLocks/>
          </p:cNvGrpSpPr>
          <p:nvPr/>
        </p:nvGrpSpPr>
        <p:grpSpPr bwMode="auto">
          <a:xfrm>
            <a:off x="3851275" y="3895725"/>
            <a:ext cx="781050" cy="776288"/>
            <a:chOff x="3360" y="800"/>
            <a:chExt cx="620" cy="616"/>
          </a:xfrm>
        </p:grpSpPr>
        <p:sp>
          <p:nvSpPr>
            <p:cNvPr id="462" name="AutoShape 7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63" name="Freeform 75"/>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64" name="Group 76"/>
            <p:cNvGrpSpPr>
              <a:grpSpLocks/>
            </p:cNvGrpSpPr>
            <p:nvPr/>
          </p:nvGrpSpPr>
          <p:grpSpPr bwMode="auto">
            <a:xfrm flipH="1">
              <a:off x="3749" y="1171"/>
              <a:ext cx="212" cy="213"/>
              <a:chOff x="1350" y="686"/>
              <a:chExt cx="1132" cy="1132"/>
            </a:xfrm>
          </p:grpSpPr>
          <p:sp>
            <p:nvSpPr>
              <p:cNvPr id="466" name="AutoShape 7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67" name="Picture 78"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65" name="Picture 79"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68" name="Text Box 80"/>
          <p:cNvSpPr txBox="1">
            <a:spLocks noChangeArrowheads="1"/>
          </p:cNvSpPr>
          <p:nvPr/>
        </p:nvSpPr>
        <p:spPr bwMode="auto">
          <a:xfrm>
            <a:off x="3650082"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exposure</a:t>
            </a:r>
          </a:p>
        </p:txBody>
      </p:sp>
      <p:grpSp>
        <p:nvGrpSpPr>
          <p:cNvPr id="469" name="Group 81"/>
          <p:cNvGrpSpPr>
            <a:grpSpLocks/>
          </p:cNvGrpSpPr>
          <p:nvPr/>
        </p:nvGrpSpPr>
        <p:grpSpPr bwMode="auto">
          <a:xfrm>
            <a:off x="3851275" y="4764088"/>
            <a:ext cx="781050" cy="776287"/>
            <a:chOff x="3360" y="800"/>
            <a:chExt cx="620" cy="616"/>
          </a:xfrm>
        </p:grpSpPr>
        <p:sp>
          <p:nvSpPr>
            <p:cNvPr id="470" name="AutoShape 8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71" name="Freeform 83"/>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72" name="Group 84"/>
            <p:cNvGrpSpPr>
              <a:grpSpLocks/>
            </p:cNvGrpSpPr>
            <p:nvPr/>
          </p:nvGrpSpPr>
          <p:grpSpPr bwMode="auto">
            <a:xfrm flipH="1">
              <a:off x="3749" y="1171"/>
              <a:ext cx="212" cy="213"/>
              <a:chOff x="1350" y="686"/>
              <a:chExt cx="1132" cy="1132"/>
            </a:xfrm>
          </p:grpSpPr>
          <p:sp>
            <p:nvSpPr>
              <p:cNvPr id="474" name="AutoShape 8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75" name="Picture 86"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73" name="Picture 87"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76" name="Group 88"/>
          <p:cNvGrpSpPr>
            <a:grpSpLocks/>
          </p:cNvGrpSpPr>
          <p:nvPr/>
        </p:nvGrpSpPr>
        <p:grpSpPr bwMode="auto">
          <a:xfrm>
            <a:off x="3851275" y="5634038"/>
            <a:ext cx="781050" cy="776287"/>
            <a:chOff x="3360" y="800"/>
            <a:chExt cx="620" cy="616"/>
          </a:xfrm>
        </p:grpSpPr>
        <p:sp>
          <p:nvSpPr>
            <p:cNvPr id="477" name="AutoShape 8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78" name="Freeform 90"/>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79" name="Group 91"/>
            <p:cNvGrpSpPr>
              <a:grpSpLocks/>
            </p:cNvGrpSpPr>
            <p:nvPr/>
          </p:nvGrpSpPr>
          <p:grpSpPr bwMode="auto">
            <a:xfrm flipH="1">
              <a:off x="3749" y="1171"/>
              <a:ext cx="212" cy="213"/>
              <a:chOff x="1350" y="686"/>
              <a:chExt cx="1132" cy="1132"/>
            </a:xfrm>
          </p:grpSpPr>
          <p:sp>
            <p:nvSpPr>
              <p:cNvPr id="481" name="AutoShape 9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82" name="Picture 93"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80" name="Picture 94"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83" name="Line 70"/>
          <p:cNvSpPr>
            <a:spLocks noChangeShapeType="1"/>
          </p:cNvSpPr>
          <p:nvPr/>
        </p:nvSpPr>
        <p:spPr bwMode="auto">
          <a:xfrm flipH="1" flipV="1">
            <a:off x="2499095" y="6116531"/>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84" name="Line 70"/>
          <p:cNvSpPr>
            <a:spLocks noChangeShapeType="1"/>
          </p:cNvSpPr>
          <p:nvPr/>
        </p:nvSpPr>
        <p:spPr bwMode="auto">
          <a:xfrm flipH="1" flipV="1">
            <a:off x="2499095" y="5256206"/>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85" name="Text Box 52"/>
          <p:cNvSpPr txBox="1">
            <a:spLocks noChangeArrowheads="1"/>
          </p:cNvSpPr>
          <p:nvPr/>
        </p:nvSpPr>
        <p:spPr bwMode="auto">
          <a:xfrm>
            <a:off x="247650" y="35496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contact</a:t>
            </a:r>
          </a:p>
        </p:txBody>
      </p:sp>
      <p:sp>
        <p:nvSpPr>
          <p:cNvPr id="486" name="Text Box 80"/>
          <p:cNvSpPr txBox="1">
            <a:spLocks noChangeArrowheads="1"/>
          </p:cNvSpPr>
          <p:nvPr/>
        </p:nvSpPr>
        <p:spPr bwMode="auto">
          <a:xfrm>
            <a:off x="2553361"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s</a:t>
            </a:r>
            <a:r>
              <a:rPr lang="en-US" sz="1800" b="1" dirty="0" smtClean="0"/>
              <a:t>ervice</a:t>
            </a:r>
            <a:endParaRPr lang="en-US" sz="1800" b="1" dirty="0"/>
          </a:p>
        </p:txBody>
      </p:sp>
      <p:grpSp>
        <p:nvGrpSpPr>
          <p:cNvPr id="487" name="Group 48"/>
          <p:cNvGrpSpPr>
            <a:grpSpLocks/>
          </p:cNvGrpSpPr>
          <p:nvPr/>
        </p:nvGrpSpPr>
        <p:grpSpPr bwMode="auto">
          <a:xfrm>
            <a:off x="346123" y="3807029"/>
            <a:ext cx="651326" cy="651327"/>
            <a:chOff x="1350" y="686"/>
            <a:chExt cx="1132" cy="1132"/>
          </a:xfrm>
        </p:grpSpPr>
        <p:sp>
          <p:nvSpPr>
            <p:cNvPr id="488" name="AutoShape 4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89" name="Picture 50"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90" name="Group 53"/>
          <p:cNvGrpSpPr>
            <a:grpSpLocks/>
          </p:cNvGrpSpPr>
          <p:nvPr/>
        </p:nvGrpSpPr>
        <p:grpSpPr bwMode="auto">
          <a:xfrm>
            <a:off x="333569" y="4346247"/>
            <a:ext cx="805498" cy="730318"/>
            <a:chOff x="2780" y="1585"/>
            <a:chExt cx="668" cy="605"/>
          </a:xfrm>
        </p:grpSpPr>
        <p:sp>
          <p:nvSpPr>
            <p:cNvPr id="491" name="AutoShape 54"/>
            <p:cNvSpPr>
              <a:spLocks noChangeArrowheads="1"/>
            </p:cNvSpPr>
            <p:nvPr/>
          </p:nvSpPr>
          <p:spPr bwMode="auto">
            <a:xfrm>
              <a:off x="2780" y="1585"/>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grpSp>
          <p:nvGrpSpPr>
            <p:cNvPr id="492" name="Group 55"/>
            <p:cNvGrpSpPr>
              <a:grpSpLocks/>
            </p:cNvGrpSpPr>
            <p:nvPr/>
          </p:nvGrpSpPr>
          <p:grpSpPr bwMode="auto">
            <a:xfrm flipH="1">
              <a:off x="3089" y="1738"/>
              <a:ext cx="359" cy="452"/>
              <a:chOff x="4325" y="1984"/>
              <a:chExt cx="359" cy="452"/>
            </a:xfrm>
          </p:grpSpPr>
          <p:sp>
            <p:nvSpPr>
              <p:cNvPr id="493" name="Freeform 56"/>
              <p:cNvSpPr>
                <a:spLocks/>
              </p:cNvSpPr>
              <p:nvPr/>
            </p:nvSpPr>
            <p:spPr bwMode="auto">
              <a:xfrm>
                <a:off x="4325" y="1984"/>
                <a:ext cx="359" cy="452"/>
              </a:xfrm>
              <a:custGeom>
                <a:avLst/>
                <a:gdLst>
                  <a:gd name="T0" fmla="*/ 36 w 717"/>
                  <a:gd name="T1" fmla="*/ 37 h 906"/>
                  <a:gd name="T2" fmla="*/ 31 w 717"/>
                  <a:gd name="T3" fmla="*/ 41 h 906"/>
                  <a:gd name="T4" fmla="*/ 19 w 717"/>
                  <a:gd name="T5" fmla="*/ 25 h 906"/>
                  <a:gd name="T6" fmla="*/ 23 w 717"/>
                  <a:gd name="T7" fmla="*/ 22 h 906"/>
                  <a:gd name="T8" fmla="*/ 12 w 717"/>
                  <a:gd name="T9" fmla="*/ 8 h 906"/>
                  <a:gd name="T10" fmla="*/ 10 w 717"/>
                  <a:gd name="T11" fmla="*/ 10 h 906"/>
                  <a:gd name="T12" fmla="*/ 3 w 717"/>
                  <a:gd name="T13" fmla="*/ 0 h 906"/>
                  <a:gd name="T14" fmla="*/ 2 w 717"/>
                  <a:gd name="T15" fmla="*/ 0 h 906"/>
                  <a:gd name="T16" fmla="*/ 2 w 717"/>
                  <a:gd name="T17" fmla="*/ 0 h 906"/>
                  <a:gd name="T18" fmla="*/ 1 w 717"/>
                  <a:gd name="T19" fmla="*/ 0 h 906"/>
                  <a:gd name="T20" fmla="*/ 1 w 717"/>
                  <a:gd name="T21" fmla="*/ 0 h 906"/>
                  <a:gd name="T22" fmla="*/ 1 w 717"/>
                  <a:gd name="T23" fmla="*/ 0 h 906"/>
                  <a:gd name="T24" fmla="*/ 0 w 717"/>
                  <a:gd name="T25" fmla="*/ 0 h 906"/>
                  <a:gd name="T26" fmla="*/ 0 w 717"/>
                  <a:gd name="T27" fmla="*/ 1 h 906"/>
                  <a:gd name="T28" fmla="*/ 1 w 717"/>
                  <a:gd name="T29" fmla="*/ 1 h 906"/>
                  <a:gd name="T30" fmla="*/ 8 w 717"/>
                  <a:gd name="T31" fmla="*/ 11 h 906"/>
                  <a:gd name="T32" fmla="*/ 5 w 717"/>
                  <a:gd name="T33" fmla="*/ 13 h 906"/>
                  <a:gd name="T34" fmla="*/ 5 w 717"/>
                  <a:gd name="T35" fmla="*/ 14 h 906"/>
                  <a:gd name="T36" fmla="*/ 5 w 717"/>
                  <a:gd name="T37" fmla="*/ 14 h 906"/>
                  <a:gd name="T38" fmla="*/ 5 w 717"/>
                  <a:gd name="T39" fmla="*/ 15 h 906"/>
                  <a:gd name="T40" fmla="*/ 5 w 717"/>
                  <a:gd name="T41" fmla="*/ 16 h 906"/>
                  <a:gd name="T42" fmla="*/ 5 w 717"/>
                  <a:gd name="T43" fmla="*/ 18 h 906"/>
                  <a:gd name="T44" fmla="*/ 6 w 717"/>
                  <a:gd name="T45" fmla="*/ 20 h 906"/>
                  <a:gd name="T46" fmla="*/ 6 w 717"/>
                  <a:gd name="T47" fmla="*/ 23 h 906"/>
                  <a:gd name="T48" fmla="*/ 7 w 717"/>
                  <a:gd name="T49" fmla="*/ 26 h 906"/>
                  <a:gd name="T50" fmla="*/ 9 w 717"/>
                  <a:gd name="T51" fmla="*/ 29 h 906"/>
                  <a:gd name="T52" fmla="*/ 10 w 717"/>
                  <a:gd name="T53" fmla="*/ 32 h 906"/>
                  <a:gd name="T54" fmla="*/ 12 w 717"/>
                  <a:gd name="T55" fmla="*/ 35 h 906"/>
                  <a:gd name="T56" fmla="*/ 15 w 717"/>
                  <a:gd name="T57" fmla="*/ 39 h 906"/>
                  <a:gd name="T58" fmla="*/ 18 w 717"/>
                  <a:gd name="T59" fmla="*/ 42 h 906"/>
                  <a:gd name="T60" fmla="*/ 22 w 717"/>
                  <a:gd name="T61" fmla="*/ 46 h 906"/>
                  <a:gd name="T62" fmla="*/ 26 w 717"/>
                  <a:gd name="T63" fmla="*/ 49 h 906"/>
                  <a:gd name="T64" fmla="*/ 31 w 717"/>
                  <a:gd name="T65" fmla="*/ 53 h 906"/>
                  <a:gd name="T66" fmla="*/ 36 w 717"/>
                  <a:gd name="T67" fmla="*/ 56 h 906"/>
                  <a:gd name="T68" fmla="*/ 37 w 717"/>
                  <a:gd name="T69" fmla="*/ 56 h 906"/>
                  <a:gd name="T70" fmla="*/ 45 w 717"/>
                  <a:gd name="T71" fmla="*/ 50 h 906"/>
                  <a:gd name="T72" fmla="*/ 36 w 717"/>
                  <a:gd name="T73" fmla="*/ 37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4" name="Freeform 57"/>
              <p:cNvSpPr>
                <a:spLocks/>
              </p:cNvSpPr>
              <p:nvPr/>
            </p:nvSpPr>
            <p:spPr bwMode="auto">
              <a:xfrm>
                <a:off x="4378" y="2075"/>
                <a:ext cx="281" cy="341"/>
              </a:xfrm>
              <a:custGeom>
                <a:avLst/>
                <a:gdLst>
                  <a:gd name="T0" fmla="*/ 29 w 562"/>
                  <a:gd name="T1" fmla="*/ 43 h 682"/>
                  <a:gd name="T2" fmla="*/ 24 w 562"/>
                  <a:gd name="T3" fmla="*/ 40 h 682"/>
                  <a:gd name="T4" fmla="*/ 20 w 562"/>
                  <a:gd name="T5" fmla="*/ 37 h 682"/>
                  <a:gd name="T6" fmla="*/ 17 w 562"/>
                  <a:gd name="T7" fmla="*/ 34 h 682"/>
                  <a:gd name="T8" fmla="*/ 13 w 562"/>
                  <a:gd name="T9" fmla="*/ 31 h 682"/>
                  <a:gd name="T10" fmla="*/ 10 w 562"/>
                  <a:gd name="T11" fmla="*/ 27 h 682"/>
                  <a:gd name="T12" fmla="*/ 9 w 562"/>
                  <a:gd name="T13" fmla="*/ 24 h 682"/>
                  <a:gd name="T14" fmla="*/ 6 w 562"/>
                  <a:gd name="T15" fmla="*/ 21 h 682"/>
                  <a:gd name="T16" fmla="*/ 4 w 562"/>
                  <a:gd name="T17" fmla="*/ 20 h 682"/>
                  <a:gd name="T18" fmla="*/ 3 w 562"/>
                  <a:gd name="T19" fmla="*/ 17 h 682"/>
                  <a:gd name="T20" fmla="*/ 2 w 562"/>
                  <a:gd name="T21" fmla="*/ 13 h 682"/>
                  <a:gd name="T22" fmla="*/ 1 w 562"/>
                  <a:gd name="T23" fmla="*/ 11 h 682"/>
                  <a:gd name="T24" fmla="*/ 1 w 562"/>
                  <a:gd name="T25" fmla="*/ 10 h 682"/>
                  <a:gd name="T26" fmla="*/ 1 w 562"/>
                  <a:gd name="T27" fmla="*/ 7 h 682"/>
                  <a:gd name="T28" fmla="*/ 1 w 562"/>
                  <a:gd name="T29" fmla="*/ 5 h 682"/>
                  <a:gd name="T30" fmla="*/ 1 w 562"/>
                  <a:gd name="T31" fmla="*/ 5 h 682"/>
                  <a:gd name="T32" fmla="*/ 0 w 562"/>
                  <a:gd name="T33" fmla="*/ 3 h 682"/>
                  <a:gd name="T34" fmla="*/ 4 w 562"/>
                  <a:gd name="T35" fmla="*/ 0 h 682"/>
                  <a:gd name="T36" fmla="*/ 12 w 562"/>
                  <a:gd name="T37" fmla="*/ 11 h 682"/>
                  <a:gd name="T38" fmla="*/ 9 w 562"/>
                  <a:gd name="T39" fmla="*/ 13 h 682"/>
                  <a:gd name="T40" fmla="*/ 23 w 562"/>
                  <a:gd name="T41" fmla="*/ 34 h 682"/>
                  <a:gd name="T42" fmla="*/ 28 w 562"/>
                  <a:gd name="T43" fmla="*/ 29 h 682"/>
                  <a:gd name="T44" fmla="*/ 35 w 562"/>
                  <a:gd name="T45" fmla="*/ 39 h 682"/>
                  <a:gd name="T46" fmla="*/ 29 w 562"/>
                  <a:gd name="T47" fmla="*/ 43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D39E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495" name="Group 58"/>
          <p:cNvGrpSpPr>
            <a:grpSpLocks/>
          </p:cNvGrpSpPr>
          <p:nvPr/>
        </p:nvGrpSpPr>
        <p:grpSpPr bwMode="auto">
          <a:xfrm>
            <a:off x="239790" y="4869645"/>
            <a:ext cx="782501" cy="775661"/>
            <a:chOff x="2461" y="1618"/>
            <a:chExt cx="635" cy="629"/>
          </a:xfrm>
        </p:grpSpPr>
        <p:sp>
          <p:nvSpPr>
            <p:cNvPr id="496" name="AutoShape 59"/>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497" name="Freeform 60"/>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498" name="Group 61"/>
            <p:cNvGrpSpPr>
              <a:grpSpLocks/>
            </p:cNvGrpSpPr>
            <p:nvPr/>
          </p:nvGrpSpPr>
          <p:grpSpPr bwMode="auto">
            <a:xfrm>
              <a:off x="2461" y="1618"/>
              <a:ext cx="275" cy="318"/>
              <a:chOff x="2983" y="1384"/>
              <a:chExt cx="275" cy="318"/>
            </a:xfrm>
          </p:grpSpPr>
          <p:sp>
            <p:nvSpPr>
              <p:cNvPr id="499" name="Freeform 62"/>
              <p:cNvSpPr>
                <a:spLocks/>
              </p:cNvSpPr>
              <p:nvPr/>
            </p:nvSpPr>
            <p:spPr bwMode="auto">
              <a:xfrm>
                <a:off x="2983" y="1384"/>
                <a:ext cx="275" cy="318"/>
              </a:xfrm>
              <a:custGeom>
                <a:avLst/>
                <a:gdLst>
                  <a:gd name="T0" fmla="*/ 0 w 343"/>
                  <a:gd name="T1" fmla="*/ 82 h 396"/>
                  <a:gd name="T2" fmla="*/ 2 w 343"/>
                  <a:gd name="T3" fmla="*/ 99 h 396"/>
                  <a:gd name="T4" fmla="*/ 5 w 343"/>
                  <a:gd name="T5" fmla="*/ 114 h 396"/>
                  <a:gd name="T6" fmla="*/ 11 w 343"/>
                  <a:gd name="T7" fmla="*/ 128 h 396"/>
                  <a:gd name="T8" fmla="*/ 21 w 343"/>
                  <a:gd name="T9" fmla="*/ 141 h 396"/>
                  <a:gd name="T10" fmla="*/ 31 w 343"/>
                  <a:gd name="T11" fmla="*/ 151 h 396"/>
                  <a:gd name="T12" fmla="*/ 43 w 343"/>
                  <a:gd name="T13" fmla="*/ 158 h 396"/>
                  <a:gd name="T14" fmla="*/ 57 w 343"/>
                  <a:gd name="T15" fmla="*/ 163 h 396"/>
                  <a:gd name="T16" fmla="*/ 71 w 343"/>
                  <a:gd name="T17" fmla="*/ 165 h 396"/>
                  <a:gd name="T18" fmla="*/ 85 w 343"/>
                  <a:gd name="T19" fmla="*/ 163 h 396"/>
                  <a:gd name="T20" fmla="*/ 99 w 343"/>
                  <a:gd name="T21" fmla="*/ 158 h 396"/>
                  <a:gd name="T22" fmla="*/ 111 w 343"/>
                  <a:gd name="T23" fmla="*/ 151 h 396"/>
                  <a:gd name="T24" fmla="*/ 121 w 343"/>
                  <a:gd name="T25" fmla="*/ 141 h 396"/>
                  <a:gd name="T26" fmla="*/ 130 w 343"/>
                  <a:gd name="T27" fmla="*/ 128 h 396"/>
                  <a:gd name="T28" fmla="*/ 136 w 343"/>
                  <a:gd name="T29" fmla="*/ 114 h 396"/>
                  <a:gd name="T30" fmla="*/ 141 w 343"/>
                  <a:gd name="T31" fmla="*/ 99 h 396"/>
                  <a:gd name="T32" fmla="*/ 141 w 343"/>
                  <a:gd name="T33" fmla="*/ 82 h 396"/>
                  <a:gd name="T34" fmla="*/ 141 w 343"/>
                  <a:gd name="T35" fmla="*/ 66 h 396"/>
                  <a:gd name="T36" fmla="*/ 136 w 343"/>
                  <a:gd name="T37" fmla="*/ 50 h 396"/>
                  <a:gd name="T38" fmla="*/ 130 w 343"/>
                  <a:gd name="T39" fmla="*/ 36 h 396"/>
                  <a:gd name="T40" fmla="*/ 121 w 343"/>
                  <a:gd name="T41" fmla="*/ 25 h 396"/>
                  <a:gd name="T42" fmla="*/ 111 w 343"/>
                  <a:gd name="T43" fmla="*/ 14 h 396"/>
                  <a:gd name="T44" fmla="*/ 99 w 343"/>
                  <a:gd name="T45" fmla="*/ 6 h 396"/>
                  <a:gd name="T46" fmla="*/ 85 w 343"/>
                  <a:gd name="T47" fmla="*/ 2 h 396"/>
                  <a:gd name="T48" fmla="*/ 71 w 343"/>
                  <a:gd name="T49" fmla="*/ 0 h 396"/>
                  <a:gd name="T50" fmla="*/ 57 w 343"/>
                  <a:gd name="T51" fmla="*/ 2 h 396"/>
                  <a:gd name="T52" fmla="*/ 43 w 343"/>
                  <a:gd name="T53" fmla="*/ 6 h 396"/>
                  <a:gd name="T54" fmla="*/ 31 w 343"/>
                  <a:gd name="T55" fmla="*/ 14 h 396"/>
                  <a:gd name="T56" fmla="*/ 21 w 343"/>
                  <a:gd name="T57" fmla="*/ 25 h 396"/>
                  <a:gd name="T58" fmla="*/ 11 w 343"/>
                  <a:gd name="T59" fmla="*/ 36 h 396"/>
                  <a:gd name="T60" fmla="*/ 5 w 343"/>
                  <a:gd name="T61" fmla="*/ 50 h 396"/>
                  <a:gd name="T62" fmla="*/ 2 w 343"/>
                  <a:gd name="T63" fmla="*/ 66 h 396"/>
                  <a:gd name="T64" fmla="*/ 0 w 343"/>
                  <a:gd name="T65" fmla="*/ 8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0" name="Freeform 63"/>
              <p:cNvSpPr>
                <a:spLocks/>
              </p:cNvSpPr>
              <p:nvPr/>
            </p:nvSpPr>
            <p:spPr bwMode="auto">
              <a:xfrm>
                <a:off x="2999" y="1400"/>
                <a:ext cx="243" cy="286"/>
              </a:xfrm>
              <a:custGeom>
                <a:avLst/>
                <a:gdLst>
                  <a:gd name="T0" fmla="*/ 0 w 303"/>
                  <a:gd name="T1" fmla="*/ 74 h 356"/>
                  <a:gd name="T2" fmla="*/ 2 w 303"/>
                  <a:gd name="T3" fmla="*/ 59 h 356"/>
                  <a:gd name="T4" fmla="*/ 5 w 303"/>
                  <a:gd name="T5" fmla="*/ 46 h 356"/>
                  <a:gd name="T6" fmla="*/ 11 w 303"/>
                  <a:gd name="T7" fmla="*/ 33 h 356"/>
                  <a:gd name="T8" fmla="*/ 18 w 303"/>
                  <a:gd name="T9" fmla="*/ 22 h 356"/>
                  <a:gd name="T10" fmla="*/ 27 w 303"/>
                  <a:gd name="T11" fmla="*/ 13 h 356"/>
                  <a:gd name="T12" fmla="*/ 38 w 303"/>
                  <a:gd name="T13" fmla="*/ 6 h 356"/>
                  <a:gd name="T14" fmla="*/ 51 w 303"/>
                  <a:gd name="T15" fmla="*/ 2 h 356"/>
                  <a:gd name="T16" fmla="*/ 63 w 303"/>
                  <a:gd name="T17" fmla="*/ 0 h 356"/>
                  <a:gd name="T18" fmla="*/ 75 w 303"/>
                  <a:gd name="T19" fmla="*/ 2 h 356"/>
                  <a:gd name="T20" fmla="*/ 87 w 303"/>
                  <a:gd name="T21" fmla="*/ 6 h 356"/>
                  <a:gd name="T22" fmla="*/ 98 w 303"/>
                  <a:gd name="T23" fmla="*/ 13 h 356"/>
                  <a:gd name="T24" fmla="*/ 107 w 303"/>
                  <a:gd name="T25" fmla="*/ 22 h 356"/>
                  <a:gd name="T26" fmla="*/ 114 w 303"/>
                  <a:gd name="T27" fmla="*/ 33 h 356"/>
                  <a:gd name="T28" fmla="*/ 120 w 303"/>
                  <a:gd name="T29" fmla="*/ 46 h 356"/>
                  <a:gd name="T30" fmla="*/ 124 w 303"/>
                  <a:gd name="T31" fmla="*/ 59 h 356"/>
                  <a:gd name="T32" fmla="*/ 125 w 303"/>
                  <a:gd name="T33" fmla="*/ 74 h 356"/>
                  <a:gd name="T34" fmla="*/ 124 w 303"/>
                  <a:gd name="T35" fmla="*/ 89 h 356"/>
                  <a:gd name="T36" fmla="*/ 120 w 303"/>
                  <a:gd name="T37" fmla="*/ 103 h 356"/>
                  <a:gd name="T38" fmla="*/ 114 w 303"/>
                  <a:gd name="T39" fmla="*/ 116 h 356"/>
                  <a:gd name="T40" fmla="*/ 107 w 303"/>
                  <a:gd name="T41" fmla="*/ 126 h 356"/>
                  <a:gd name="T42" fmla="*/ 98 w 303"/>
                  <a:gd name="T43" fmla="*/ 136 h 356"/>
                  <a:gd name="T44" fmla="*/ 87 w 303"/>
                  <a:gd name="T45" fmla="*/ 143 h 356"/>
                  <a:gd name="T46" fmla="*/ 75 w 303"/>
                  <a:gd name="T47" fmla="*/ 147 h 356"/>
                  <a:gd name="T48" fmla="*/ 63 w 303"/>
                  <a:gd name="T49" fmla="*/ 149 h 356"/>
                  <a:gd name="T50" fmla="*/ 51 w 303"/>
                  <a:gd name="T51" fmla="*/ 147 h 356"/>
                  <a:gd name="T52" fmla="*/ 38 w 303"/>
                  <a:gd name="T53" fmla="*/ 143 h 356"/>
                  <a:gd name="T54" fmla="*/ 27 w 303"/>
                  <a:gd name="T55" fmla="*/ 136 h 356"/>
                  <a:gd name="T56" fmla="*/ 18 w 303"/>
                  <a:gd name="T57" fmla="*/ 126 h 356"/>
                  <a:gd name="T58" fmla="*/ 11 w 303"/>
                  <a:gd name="T59" fmla="*/ 116 h 356"/>
                  <a:gd name="T60" fmla="*/ 5 w 303"/>
                  <a:gd name="T61" fmla="*/ 103 h 356"/>
                  <a:gd name="T62" fmla="*/ 2 w 303"/>
                  <a:gd name="T63" fmla="*/ 89 h 356"/>
                  <a:gd name="T64" fmla="*/ 0 w 303"/>
                  <a:gd name="T65" fmla="*/ 74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1" name="Freeform 64"/>
              <p:cNvSpPr>
                <a:spLocks/>
              </p:cNvSpPr>
              <p:nvPr/>
            </p:nvSpPr>
            <p:spPr bwMode="auto">
              <a:xfrm>
                <a:off x="3127" y="1444"/>
                <a:ext cx="77" cy="167"/>
              </a:xfrm>
              <a:custGeom>
                <a:avLst/>
                <a:gdLst>
                  <a:gd name="T0" fmla="*/ 0 w 95"/>
                  <a:gd name="T1" fmla="*/ 8 h 208"/>
                  <a:gd name="T2" fmla="*/ 2 w 95"/>
                  <a:gd name="T3" fmla="*/ 8 h 208"/>
                  <a:gd name="T4" fmla="*/ 3 w 95"/>
                  <a:gd name="T5" fmla="*/ 9 h 208"/>
                  <a:gd name="T6" fmla="*/ 7 w 95"/>
                  <a:gd name="T7" fmla="*/ 10 h 208"/>
                  <a:gd name="T8" fmla="*/ 11 w 95"/>
                  <a:gd name="T9" fmla="*/ 11 h 208"/>
                  <a:gd name="T10" fmla="*/ 15 w 95"/>
                  <a:gd name="T11" fmla="*/ 14 h 208"/>
                  <a:gd name="T12" fmla="*/ 20 w 95"/>
                  <a:gd name="T13" fmla="*/ 18 h 208"/>
                  <a:gd name="T14" fmla="*/ 24 w 95"/>
                  <a:gd name="T15" fmla="*/ 21 h 208"/>
                  <a:gd name="T16" fmla="*/ 28 w 95"/>
                  <a:gd name="T17" fmla="*/ 26 h 208"/>
                  <a:gd name="T18" fmla="*/ 32 w 95"/>
                  <a:gd name="T19" fmla="*/ 38 h 208"/>
                  <a:gd name="T20" fmla="*/ 32 w 95"/>
                  <a:gd name="T21" fmla="*/ 51 h 208"/>
                  <a:gd name="T22" fmla="*/ 28 w 95"/>
                  <a:gd name="T23" fmla="*/ 67 h 208"/>
                  <a:gd name="T24" fmla="*/ 20 w 95"/>
                  <a:gd name="T25" fmla="*/ 83 h 208"/>
                  <a:gd name="T26" fmla="*/ 28 w 95"/>
                  <a:gd name="T27" fmla="*/ 87 h 208"/>
                  <a:gd name="T28" fmla="*/ 36 w 95"/>
                  <a:gd name="T29" fmla="*/ 67 h 208"/>
                  <a:gd name="T30" fmla="*/ 41 w 95"/>
                  <a:gd name="T31" fmla="*/ 51 h 208"/>
                  <a:gd name="T32" fmla="*/ 40 w 95"/>
                  <a:gd name="T33" fmla="*/ 35 h 208"/>
                  <a:gd name="T34" fmla="*/ 36 w 95"/>
                  <a:gd name="T35" fmla="*/ 23 h 208"/>
                  <a:gd name="T36" fmla="*/ 32 w 95"/>
                  <a:gd name="T37" fmla="*/ 17 h 208"/>
                  <a:gd name="T38" fmla="*/ 26 w 95"/>
                  <a:gd name="T39" fmla="*/ 11 h 208"/>
                  <a:gd name="T40" fmla="*/ 21 w 95"/>
                  <a:gd name="T41" fmla="*/ 7 h 208"/>
                  <a:gd name="T42" fmla="*/ 15 w 95"/>
                  <a:gd name="T43" fmla="*/ 4 h 208"/>
                  <a:gd name="T44" fmla="*/ 10 w 95"/>
                  <a:gd name="T45" fmla="*/ 2 h 208"/>
                  <a:gd name="T46" fmla="*/ 6 w 95"/>
                  <a:gd name="T47" fmla="*/ 2 h 208"/>
                  <a:gd name="T48" fmla="*/ 3 w 95"/>
                  <a:gd name="T49" fmla="*/ 0 h 208"/>
                  <a:gd name="T50" fmla="*/ 2 w 95"/>
                  <a:gd name="T51" fmla="*/ 0 h 208"/>
                  <a:gd name="T52" fmla="*/ 0 w 95"/>
                  <a:gd name="T53" fmla="*/ 8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 name="Freeform 65"/>
              <p:cNvSpPr>
                <a:spLocks/>
              </p:cNvSpPr>
              <p:nvPr/>
            </p:nvSpPr>
            <p:spPr bwMode="auto">
              <a:xfrm>
                <a:off x="3074" y="1506"/>
                <a:ext cx="72" cy="95"/>
              </a:xfrm>
              <a:custGeom>
                <a:avLst/>
                <a:gdLst>
                  <a:gd name="T0" fmla="*/ 0 w 90"/>
                  <a:gd name="T1" fmla="*/ 25 h 118"/>
                  <a:gd name="T2" fmla="*/ 2 w 90"/>
                  <a:gd name="T3" fmla="*/ 30 h 118"/>
                  <a:gd name="T4" fmla="*/ 2 w 90"/>
                  <a:gd name="T5" fmla="*/ 35 h 118"/>
                  <a:gd name="T6" fmla="*/ 3 w 90"/>
                  <a:gd name="T7" fmla="*/ 39 h 118"/>
                  <a:gd name="T8" fmla="*/ 5 w 90"/>
                  <a:gd name="T9" fmla="*/ 42 h 118"/>
                  <a:gd name="T10" fmla="*/ 9 w 90"/>
                  <a:gd name="T11" fmla="*/ 45 h 118"/>
                  <a:gd name="T12" fmla="*/ 11 w 90"/>
                  <a:gd name="T13" fmla="*/ 48 h 118"/>
                  <a:gd name="T14" fmla="*/ 15 w 90"/>
                  <a:gd name="T15" fmla="*/ 49 h 118"/>
                  <a:gd name="T16" fmla="*/ 18 w 90"/>
                  <a:gd name="T17" fmla="*/ 49 h 118"/>
                  <a:gd name="T18" fmla="*/ 22 w 90"/>
                  <a:gd name="T19" fmla="*/ 49 h 118"/>
                  <a:gd name="T20" fmla="*/ 26 w 90"/>
                  <a:gd name="T21" fmla="*/ 48 h 118"/>
                  <a:gd name="T22" fmla="*/ 29 w 90"/>
                  <a:gd name="T23" fmla="*/ 45 h 118"/>
                  <a:gd name="T24" fmla="*/ 32 w 90"/>
                  <a:gd name="T25" fmla="*/ 42 h 118"/>
                  <a:gd name="T26" fmla="*/ 34 w 90"/>
                  <a:gd name="T27" fmla="*/ 39 h 118"/>
                  <a:gd name="T28" fmla="*/ 36 w 90"/>
                  <a:gd name="T29" fmla="*/ 35 h 118"/>
                  <a:gd name="T30" fmla="*/ 37 w 90"/>
                  <a:gd name="T31" fmla="*/ 30 h 118"/>
                  <a:gd name="T32" fmla="*/ 37 w 90"/>
                  <a:gd name="T33" fmla="*/ 25 h 118"/>
                  <a:gd name="T34" fmla="*/ 37 w 90"/>
                  <a:gd name="T35" fmla="*/ 20 h 118"/>
                  <a:gd name="T36" fmla="*/ 36 w 90"/>
                  <a:gd name="T37" fmla="*/ 15 h 118"/>
                  <a:gd name="T38" fmla="*/ 34 w 90"/>
                  <a:gd name="T39" fmla="*/ 11 h 118"/>
                  <a:gd name="T40" fmla="*/ 32 w 90"/>
                  <a:gd name="T41" fmla="*/ 7 h 118"/>
                  <a:gd name="T42" fmla="*/ 29 w 90"/>
                  <a:gd name="T43" fmla="*/ 4 h 118"/>
                  <a:gd name="T44" fmla="*/ 26 w 90"/>
                  <a:gd name="T45" fmla="*/ 2 h 118"/>
                  <a:gd name="T46" fmla="*/ 22 w 90"/>
                  <a:gd name="T47" fmla="*/ 2 h 118"/>
                  <a:gd name="T48" fmla="*/ 18 w 90"/>
                  <a:gd name="T49" fmla="*/ 0 h 118"/>
                  <a:gd name="T50" fmla="*/ 15 w 90"/>
                  <a:gd name="T51" fmla="*/ 2 h 118"/>
                  <a:gd name="T52" fmla="*/ 11 w 90"/>
                  <a:gd name="T53" fmla="*/ 2 h 118"/>
                  <a:gd name="T54" fmla="*/ 9 w 90"/>
                  <a:gd name="T55" fmla="*/ 4 h 118"/>
                  <a:gd name="T56" fmla="*/ 5 w 90"/>
                  <a:gd name="T57" fmla="*/ 7 h 118"/>
                  <a:gd name="T58" fmla="*/ 3 w 90"/>
                  <a:gd name="T59" fmla="*/ 11 h 118"/>
                  <a:gd name="T60" fmla="*/ 2 w 90"/>
                  <a:gd name="T61" fmla="*/ 15 h 118"/>
                  <a:gd name="T62" fmla="*/ 2 w 90"/>
                  <a:gd name="T63" fmla="*/ 20 h 118"/>
                  <a:gd name="T64" fmla="*/ 0 w 90"/>
                  <a:gd name="T65" fmla="*/ 25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3" name="Freeform 66"/>
              <p:cNvSpPr>
                <a:spLocks/>
              </p:cNvSpPr>
              <p:nvPr/>
            </p:nvSpPr>
            <p:spPr bwMode="auto">
              <a:xfrm>
                <a:off x="3082" y="1514"/>
                <a:ext cx="56" cy="79"/>
              </a:xfrm>
              <a:custGeom>
                <a:avLst/>
                <a:gdLst>
                  <a:gd name="T0" fmla="*/ 0 w 70"/>
                  <a:gd name="T1" fmla="*/ 21 h 98"/>
                  <a:gd name="T2" fmla="*/ 2 w 70"/>
                  <a:gd name="T3" fmla="*/ 13 h 98"/>
                  <a:gd name="T4" fmla="*/ 5 w 70"/>
                  <a:gd name="T5" fmla="*/ 6 h 98"/>
                  <a:gd name="T6" fmla="*/ 9 w 70"/>
                  <a:gd name="T7" fmla="*/ 2 h 98"/>
                  <a:gd name="T8" fmla="*/ 14 w 70"/>
                  <a:gd name="T9" fmla="*/ 0 h 98"/>
                  <a:gd name="T10" fmla="*/ 19 w 70"/>
                  <a:gd name="T11" fmla="*/ 2 h 98"/>
                  <a:gd name="T12" fmla="*/ 24 w 70"/>
                  <a:gd name="T13" fmla="*/ 6 h 98"/>
                  <a:gd name="T14" fmla="*/ 27 w 70"/>
                  <a:gd name="T15" fmla="*/ 13 h 98"/>
                  <a:gd name="T16" fmla="*/ 29 w 70"/>
                  <a:gd name="T17" fmla="*/ 21 h 98"/>
                  <a:gd name="T18" fmla="*/ 27 w 70"/>
                  <a:gd name="T19" fmla="*/ 29 h 98"/>
                  <a:gd name="T20" fmla="*/ 24 w 70"/>
                  <a:gd name="T21" fmla="*/ 35 h 98"/>
                  <a:gd name="T22" fmla="*/ 19 w 70"/>
                  <a:gd name="T23" fmla="*/ 39 h 98"/>
                  <a:gd name="T24" fmla="*/ 14 w 70"/>
                  <a:gd name="T25" fmla="*/ 42 h 98"/>
                  <a:gd name="T26" fmla="*/ 9 w 70"/>
                  <a:gd name="T27" fmla="*/ 39 h 98"/>
                  <a:gd name="T28" fmla="*/ 5 w 70"/>
                  <a:gd name="T29" fmla="*/ 35 h 98"/>
                  <a:gd name="T30" fmla="*/ 2 w 70"/>
                  <a:gd name="T31" fmla="*/ 29 h 98"/>
                  <a:gd name="T32" fmla="*/ 0 w 70"/>
                  <a:gd name="T33" fmla="*/ 21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504" name="Group 503"/>
          <p:cNvGrpSpPr/>
          <p:nvPr/>
        </p:nvGrpSpPr>
        <p:grpSpPr>
          <a:xfrm>
            <a:off x="314349" y="5604315"/>
            <a:ext cx="927168" cy="676638"/>
            <a:chOff x="346122" y="5885642"/>
            <a:chExt cx="1049373" cy="765822"/>
          </a:xfrm>
        </p:grpSpPr>
        <p:grpSp>
          <p:nvGrpSpPr>
            <p:cNvPr id="505" name="Group 18"/>
            <p:cNvGrpSpPr>
              <a:grpSpLocks/>
            </p:cNvGrpSpPr>
            <p:nvPr/>
          </p:nvGrpSpPr>
          <p:grpSpPr bwMode="auto">
            <a:xfrm>
              <a:off x="346122" y="5885642"/>
              <a:ext cx="859923" cy="571787"/>
              <a:chOff x="2496" y="1641"/>
              <a:chExt cx="767" cy="510"/>
            </a:xfrm>
          </p:grpSpPr>
          <p:sp>
            <p:nvSpPr>
              <p:cNvPr id="525" name="AutoShape 19"/>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526" name="Rectangle 20"/>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527" name="Rectangle 21"/>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528" name="Rectangle 22"/>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grpSp>
          <p:nvGrpSpPr>
            <p:cNvPr id="506" name="Group 29"/>
            <p:cNvGrpSpPr>
              <a:grpSpLocks/>
            </p:cNvGrpSpPr>
            <p:nvPr/>
          </p:nvGrpSpPr>
          <p:grpSpPr bwMode="auto">
            <a:xfrm>
              <a:off x="582661" y="6151431"/>
              <a:ext cx="812834" cy="500033"/>
              <a:chOff x="2943" y="3239"/>
              <a:chExt cx="725" cy="446"/>
            </a:xfrm>
          </p:grpSpPr>
          <p:sp>
            <p:nvSpPr>
              <p:cNvPr id="507" name="Freeform 30"/>
              <p:cNvSpPr>
                <a:spLocks/>
              </p:cNvSpPr>
              <p:nvPr/>
            </p:nvSpPr>
            <p:spPr bwMode="auto">
              <a:xfrm>
                <a:off x="3485" y="3548"/>
                <a:ext cx="87" cy="137"/>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8" name="Freeform 31"/>
              <p:cNvSpPr>
                <a:spLocks/>
              </p:cNvSpPr>
              <p:nvPr/>
            </p:nvSpPr>
            <p:spPr bwMode="auto">
              <a:xfrm>
                <a:off x="3357" y="3450"/>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9" name="Freeform 32"/>
              <p:cNvSpPr>
                <a:spLocks/>
              </p:cNvSpPr>
              <p:nvPr/>
            </p:nvSpPr>
            <p:spPr bwMode="auto">
              <a:xfrm>
                <a:off x="2943" y="3288"/>
                <a:ext cx="725" cy="336"/>
              </a:xfrm>
              <a:custGeom>
                <a:avLst/>
                <a:gdLst>
                  <a:gd name="T0" fmla="*/ 1 w 1140"/>
                  <a:gd name="T1" fmla="*/ 1 h 526"/>
                  <a:gd name="T2" fmla="*/ 1 w 1140"/>
                  <a:gd name="T3" fmla="*/ 1 h 526"/>
                  <a:gd name="T4" fmla="*/ 0 w 1140"/>
                  <a:gd name="T5" fmla="*/ 1 h 526"/>
                  <a:gd name="T6" fmla="*/ 1 w 1140"/>
                  <a:gd name="T7" fmla="*/ 1 h 526"/>
                  <a:gd name="T8" fmla="*/ 1 w 1140"/>
                  <a:gd name="T9" fmla="*/ 1 h 526"/>
                  <a:gd name="T10" fmla="*/ 1 w 1140"/>
                  <a:gd name="T11" fmla="*/ 1 h 526"/>
                  <a:gd name="T12" fmla="*/ 1 w 1140"/>
                  <a:gd name="T13" fmla="*/ 1 h 526"/>
                  <a:gd name="T14" fmla="*/ 1 w 1140"/>
                  <a:gd name="T15" fmla="*/ 1 h 526"/>
                  <a:gd name="T16" fmla="*/ 1 w 1140"/>
                  <a:gd name="T17" fmla="*/ 1 h 526"/>
                  <a:gd name="T18" fmla="*/ 1 w 1140"/>
                  <a:gd name="T19" fmla="*/ 1 h 526"/>
                  <a:gd name="T20" fmla="*/ 1 w 1140"/>
                  <a:gd name="T21" fmla="*/ 1 h 526"/>
                  <a:gd name="T22" fmla="*/ 1 w 1140"/>
                  <a:gd name="T23" fmla="*/ 1 h 526"/>
                  <a:gd name="T24" fmla="*/ 1 w 1140"/>
                  <a:gd name="T25" fmla="*/ 1 h 526"/>
                  <a:gd name="T26" fmla="*/ 1 w 1140"/>
                  <a:gd name="T27" fmla="*/ 0 h 526"/>
                  <a:gd name="T28" fmla="*/ 1 w 1140"/>
                  <a:gd name="T29" fmla="*/ 0 h 526"/>
                  <a:gd name="T30" fmla="*/ 1 w 1140"/>
                  <a:gd name="T31" fmla="*/ 1 h 526"/>
                  <a:gd name="T32" fmla="*/ 1 w 1140"/>
                  <a:gd name="T33" fmla="*/ 1 h 526"/>
                  <a:gd name="T34" fmla="*/ 1 w 1140"/>
                  <a:gd name="T35" fmla="*/ 1 h 526"/>
                  <a:gd name="T36" fmla="*/ 2 w 1140"/>
                  <a:gd name="T37" fmla="*/ 1 h 526"/>
                  <a:gd name="T38" fmla="*/ 2 w 1140"/>
                  <a:gd name="T39" fmla="*/ 1 h 526"/>
                  <a:gd name="T40" fmla="*/ 2 w 1140"/>
                  <a:gd name="T41" fmla="*/ 1 h 526"/>
                  <a:gd name="T42" fmla="*/ 2 w 1140"/>
                  <a:gd name="T43" fmla="*/ 1 h 526"/>
                  <a:gd name="T44" fmla="*/ 2 w 1140"/>
                  <a:gd name="T45" fmla="*/ 1 h 526"/>
                  <a:gd name="T46" fmla="*/ 2 w 1140"/>
                  <a:gd name="T47" fmla="*/ 1 h 526"/>
                  <a:gd name="T48" fmla="*/ 2 w 1140"/>
                  <a:gd name="T49" fmla="*/ 1 h 526"/>
                  <a:gd name="T50" fmla="*/ 2 w 1140"/>
                  <a:gd name="T51" fmla="*/ 1 h 526"/>
                  <a:gd name="T52" fmla="*/ 2 w 1140"/>
                  <a:gd name="T53" fmla="*/ 1 h 526"/>
                  <a:gd name="T54" fmla="*/ 2 w 1140"/>
                  <a:gd name="T55" fmla="*/ 1 h 526"/>
                  <a:gd name="T56" fmla="*/ 2 w 1140"/>
                  <a:gd name="T57" fmla="*/ 1 h 526"/>
                  <a:gd name="T58" fmla="*/ 2 w 1140"/>
                  <a:gd name="T59" fmla="*/ 1 h 526"/>
                  <a:gd name="T60" fmla="*/ 2 w 1140"/>
                  <a:gd name="T61" fmla="*/ 1 h 526"/>
                  <a:gd name="T62" fmla="*/ 2 w 1140"/>
                  <a:gd name="T63" fmla="*/ 1 h 526"/>
                  <a:gd name="T64" fmla="*/ 2 w 1140"/>
                  <a:gd name="T65" fmla="*/ 1 h 526"/>
                  <a:gd name="T66" fmla="*/ 2 w 1140"/>
                  <a:gd name="T67" fmla="*/ 1 h 526"/>
                  <a:gd name="T68" fmla="*/ 2 w 1140"/>
                  <a:gd name="T69" fmla="*/ 1 h 526"/>
                  <a:gd name="T70" fmla="*/ 2 w 1140"/>
                  <a:gd name="T71" fmla="*/ 1 h 526"/>
                  <a:gd name="T72" fmla="*/ 2 w 1140"/>
                  <a:gd name="T73" fmla="*/ 1 h 526"/>
                  <a:gd name="T74" fmla="*/ 2 w 1140"/>
                  <a:gd name="T75" fmla="*/ 1 h 526"/>
                  <a:gd name="T76" fmla="*/ 2 w 1140"/>
                  <a:gd name="T77" fmla="*/ 1 h 526"/>
                  <a:gd name="T78" fmla="*/ 2 w 1140"/>
                  <a:gd name="T79" fmla="*/ 1 h 526"/>
                  <a:gd name="T80" fmla="*/ 2 w 1140"/>
                  <a:gd name="T81" fmla="*/ 1 h 526"/>
                  <a:gd name="T82" fmla="*/ 1 w 1140"/>
                  <a:gd name="T83" fmla="*/ 1 h 526"/>
                  <a:gd name="T84" fmla="*/ 1 w 1140"/>
                  <a:gd name="T85" fmla="*/ 1 h 526"/>
                  <a:gd name="T86" fmla="*/ 1 w 1140"/>
                  <a:gd name="T87" fmla="*/ 1 h 526"/>
                  <a:gd name="T88" fmla="*/ 1 w 1140"/>
                  <a:gd name="T89" fmla="*/ 1 h 526"/>
                  <a:gd name="T90" fmla="*/ 1 w 1140"/>
                  <a:gd name="T91" fmla="*/ 1 h 526"/>
                  <a:gd name="T92" fmla="*/ 1 w 1140"/>
                  <a:gd name="T93" fmla="*/ 1 h 526"/>
                  <a:gd name="T94" fmla="*/ 1 w 1140"/>
                  <a:gd name="T95" fmla="*/ 1 h 526"/>
                  <a:gd name="T96" fmla="*/ 1 w 1140"/>
                  <a:gd name="T97" fmla="*/ 1 h 526"/>
                  <a:gd name="T98" fmla="*/ 1 w 1140"/>
                  <a:gd name="T99" fmla="*/ 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510" name="Freeform 33"/>
              <p:cNvSpPr>
                <a:spLocks/>
              </p:cNvSpPr>
              <p:nvPr/>
            </p:nvSpPr>
            <p:spPr bwMode="auto">
              <a:xfrm>
                <a:off x="3113" y="3325"/>
                <a:ext cx="121" cy="130"/>
              </a:xfrm>
              <a:custGeom>
                <a:avLst/>
                <a:gdLst>
                  <a:gd name="T0" fmla="*/ 0 w 189"/>
                  <a:gd name="T1" fmla="*/ 1 h 204"/>
                  <a:gd name="T2" fmla="*/ 1 w 189"/>
                  <a:gd name="T3" fmla="*/ 1 h 204"/>
                  <a:gd name="T4" fmla="*/ 1 w 189"/>
                  <a:gd name="T5" fmla="*/ 1 h 204"/>
                  <a:gd name="T6" fmla="*/ 1 w 189"/>
                  <a:gd name="T7" fmla="*/ 1 h 204"/>
                  <a:gd name="T8" fmla="*/ 1 w 189"/>
                  <a:gd name="T9" fmla="*/ 1 h 204"/>
                  <a:gd name="T10" fmla="*/ 1 w 189"/>
                  <a:gd name="T11" fmla="*/ 1 h 204"/>
                  <a:gd name="T12" fmla="*/ 1 w 189"/>
                  <a:gd name="T13" fmla="*/ 0 h 204"/>
                  <a:gd name="T14" fmla="*/ 1 w 189"/>
                  <a:gd name="T15" fmla="*/ 1 h 204"/>
                  <a:gd name="T16" fmla="*/ 0 w 189"/>
                  <a:gd name="T17" fmla="*/ 1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511" name="Freeform 34"/>
              <p:cNvSpPr>
                <a:spLocks/>
              </p:cNvSpPr>
              <p:nvPr/>
            </p:nvSpPr>
            <p:spPr bwMode="auto">
              <a:xfrm>
                <a:off x="3255" y="3322"/>
                <a:ext cx="160" cy="135"/>
              </a:xfrm>
              <a:custGeom>
                <a:avLst/>
                <a:gdLst>
                  <a:gd name="T0" fmla="*/ 1 w 252"/>
                  <a:gd name="T1" fmla="*/ 1 h 213"/>
                  <a:gd name="T2" fmla="*/ 0 w 252"/>
                  <a:gd name="T3" fmla="*/ 0 h 213"/>
                  <a:gd name="T4" fmla="*/ 1 w 252"/>
                  <a:gd name="T5" fmla="*/ 0 h 213"/>
                  <a:gd name="T6" fmla="*/ 1 w 252"/>
                  <a:gd name="T7" fmla="*/ 1 h 213"/>
                  <a:gd name="T8" fmla="*/ 1 w 252"/>
                  <a:gd name="T9" fmla="*/ 1 h 213"/>
                  <a:gd name="T10" fmla="*/ 1 w 252"/>
                  <a:gd name="T11" fmla="*/ 1 h 213"/>
                  <a:gd name="T12" fmla="*/ 1 w 252"/>
                  <a:gd name="T13" fmla="*/ 1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512" name="Freeform 35"/>
              <p:cNvSpPr>
                <a:spLocks/>
              </p:cNvSpPr>
              <p:nvPr/>
            </p:nvSpPr>
            <p:spPr bwMode="auto">
              <a:xfrm>
                <a:off x="3360" y="3383"/>
                <a:ext cx="45" cy="63"/>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 name="Freeform 36"/>
              <p:cNvSpPr>
                <a:spLocks/>
              </p:cNvSpPr>
              <p:nvPr/>
            </p:nvSpPr>
            <p:spPr bwMode="auto">
              <a:xfrm>
                <a:off x="3362" y="343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 name="Freeform 37"/>
              <p:cNvSpPr>
                <a:spLocks/>
              </p:cNvSpPr>
              <p:nvPr/>
            </p:nvSpPr>
            <p:spPr bwMode="auto">
              <a:xfrm>
                <a:off x="3367" y="3401"/>
                <a:ext cx="33" cy="23"/>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 name="Freeform 38"/>
              <p:cNvSpPr>
                <a:spLocks/>
              </p:cNvSpPr>
              <p:nvPr/>
            </p:nvSpPr>
            <p:spPr bwMode="auto">
              <a:xfrm>
                <a:off x="3245" y="3415"/>
                <a:ext cx="195" cy="185"/>
              </a:xfrm>
              <a:custGeom>
                <a:avLst/>
                <a:gdLst>
                  <a:gd name="T0" fmla="*/ 0 w 306"/>
                  <a:gd name="T1" fmla="*/ 1 h 290"/>
                  <a:gd name="T2" fmla="*/ 1 w 306"/>
                  <a:gd name="T3" fmla="*/ 1 h 290"/>
                  <a:gd name="T4" fmla="*/ 1 w 306"/>
                  <a:gd name="T5" fmla="*/ 1 h 290"/>
                  <a:gd name="T6" fmla="*/ 1 w 306"/>
                  <a:gd name="T7" fmla="*/ 1 h 290"/>
                  <a:gd name="T8" fmla="*/ 1 w 306"/>
                  <a:gd name="T9" fmla="*/ 1 h 290"/>
                  <a:gd name="T10" fmla="*/ 1 w 306"/>
                  <a:gd name="T11" fmla="*/ 1 h 290"/>
                  <a:gd name="T12" fmla="*/ 1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516" name="Freeform 39"/>
              <p:cNvSpPr>
                <a:spLocks/>
              </p:cNvSpPr>
              <p:nvPr/>
            </p:nvSpPr>
            <p:spPr bwMode="auto">
              <a:xfrm rot="1661969">
                <a:off x="3494" y="3239"/>
                <a:ext cx="130" cy="102"/>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517" name="Line 40"/>
              <p:cNvSpPr>
                <a:spLocks noChangeShapeType="1"/>
              </p:cNvSpPr>
              <p:nvPr/>
            </p:nvSpPr>
            <p:spPr bwMode="auto">
              <a:xfrm flipH="1" flipV="1">
                <a:off x="3544" y="3332"/>
                <a:ext cx="5" cy="7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18" name="Line 41"/>
              <p:cNvSpPr>
                <a:spLocks noChangeShapeType="1"/>
              </p:cNvSpPr>
              <p:nvPr/>
            </p:nvSpPr>
            <p:spPr bwMode="auto">
              <a:xfrm flipV="1">
                <a:off x="3565" y="3332"/>
                <a:ext cx="22" cy="7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19" name="Oval 42"/>
              <p:cNvSpPr>
                <a:spLocks noChangeArrowheads="1"/>
              </p:cNvSpPr>
              <p:nvPr/>
            </p:nvSpPr>
            <p:spPr bwMode="auto">
              <a:xfrm>
                <a:off x="3034" y="3568"/>
                <a:ext cx="103" cy="101"/>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520" name="Freeform 43"/>
              <p:cNvSpPr>
                <a:spLocks/>
              </p:cNvSpPr>
              <p:nvPr/>
            </p:nvSpPr>
            <p:spPr bwMode="auto">
              <a:xfrm>
                <a:off x="3022" y="3556"/>
                <a:ext cx="126" cy="126"/>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1" name="Freeform 44"/>
              <p:cNvSpPr>
                <a:spLocks/>
              </p:cNvSpPr>
              <p:nvPr/>
            </p:nvSpPr>
            <p:spPr bwMode="auto">
              <a:xfrm>
                <a:off x="3049" y="3661"/>
                <a:ext cx="24"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 name="Oval 45"/>
              <p:cNvSpPr>
                <a:spLocks noChangeArrowheads="1"/>
              </p:cNvSpPr>
              <p:nvPr/>
            </p:nvSpPr>
            <p:spPr bwMode="auto">
              <a:xfrm>
                <a:off x="3492" y="3528"/>
                <a:ext cx="80" cy="138"/>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523" name="Freeform 46"/>
              <p:cNvSpPr>
                <a:spLocks/>
              </p:cNvSpPr>
              <p:nvPr/>
            </p:nvSpPr>
            <p:spPr bwMode="auto">
              <a:xfrm>
                <a:off x="3484" y="3518"/>
                <a:ext cx="99" cy="158"/>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4" name="Freeform 47"/>
              <p:cNvSpPr>
                <a:spLocks/>
              </p:cNvSpPr>
              <p:nvPr/>
            </p:nvSpPr>
            <p:spPr bwMode="auto">
              <a:xfrm>
                <a:off x="3499" y="3646"/>
                <a:ext cx="21"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529" name="Line 70"/>
          <p:cNvSpPr>
            <a:spLocks noChangeShapeType="1"/>
          </p:cNvSpPr>
          <p:nvPr/>
        </p:nvSpPr>
        <p:spPr bwMode="auto">
          <a:xfrm flipH="1" flipV="1">
            <a:off x="2499095" y="4362591"/>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530" name="Group 2"/>
          <p:cNvGrpSpPr>
            <a:grpSpLocks/>
          </p:cNvGrpSpPr>
          <p:nvPr/>
        </p:nvGrpSpPr>
        <p:grpSpPr bwMode="auto">
          <a:xfrm>
            <a:off x="1308100" y="4756150"/>
            <a:ext cx="1216025" cy="833438"/>
            <a:chOff x="3182" y="2642"/>
            <a:chExt cx="1186" cy="813"/>
          </a:xfrm>
        </p:grpSpPr>
        <p:grpSp>
          <p:nvGrpSpPr>
            <p:cNvPr id="531" name="Group 3"/>
            <p:cNvGrpSpPr>
              <a:grpSpLocks/>
            </p:cNvGrpSpPr>
            <p:nvPr/>
          </p:nvGrpSpPr>
          <p:grpSpPr bwMode="auto">
            <a:xfrm>
              <a:off x="3182" y="2642"/>
              <a:ext cx="1186" cy="813"/>
              <a:chOff x="1732" y="3507"/>
              <a:chExt cx="1186" cy="813"/>
            </a:xfrm>
          </p:grpSpPr>
          <p:sp>
            <p:nvSpPr>
              <p:cNvPr id="543" name="AutoShape 4"/>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544" name="AutoShape 5"/>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532" name="Group 6"/>
            <p:cNvGrpSpPr>
              <a:grpSpLocks/>
            </p:cNvGrpSpPr>
            <p:nvPr/>
          </p:nvGrpSpPr>
          <p:grpSpPr bwMode="auto">
            <a:xfrm>
              <a:off x="3309" y="2668"/>
              <a:ext cx="876" cy="739"/>
              <a:chOff x="3309" y="2668"/>
              <a:chExt cx="876" cy="739"/>
            </a:xfrm>
          </p:grpSpPr>
          <p:sp>
            <p:nvSpPr>
              <p:cNvPr id="533" name="Freeform 7"/>
              <p:cNvSpPr>
                <a:spLocks/>
              </p:cNvSpPr>
              <p:nvPr/>
            </p:nvSpPr>
            <p:spPr bwMode="auto">
              <a:xfrm>
                <a:off x="3344" y="2668"/>
                <a:ext cx="841" cy="739"/>
              </a:xfrm>
              <a:custGeom>
                <a:avLst/>
                <a:gdLst>
                  <a:gd name="T0" fmla="*/ 50 w 638"/>
                  <a:gd name="T1" fmla="*/ 1680 h 561"/>
                  <a:gd name="T2" fmla="*/ 50 w 638"/>
                  <a:gd name="T3" fmla="*/ 967 h 561"/>
                  <a:gd name="T4" fmla="*/ 0 w 638"/>
                  <a:gd name="T5" fmla="*/ 876 h 561"/>
                  <a:gd name="T6" fmla="*/ 1003 w 638"/>
                  <a:gd name="T7" fmla="*/ 18 h 561"/>
                  <a:gd name="T8" fmla="*/ 1366 w 638"/>
                  <a:gd name="T9" fmla="*/ 361 h 561"/>
                  <a:gd name="T10" fmla="*/ 1366 w 638"/>
                  <a:gd name="T11" fmla="*/ 0 h 561"/>
                  <a:gd name="T12" fmla="*/ 1654 w 638"/>
                  <a:gd name="T13" fmla="*/ 0 h 561"/>
                  <a:gd name="T14" fmla="*/ 1654 w 638"/>
                  <a:gd name="T15" fmla="*/ 642 h 561"/>
                  <a:gd name="T16" fmla="*/ 1927 w 638"/>
                  <a:gd name="T17" fmla="*/ 865 h 561"/>
                  <a:gd name="T18" fmla="*/ 1828 w 638"/>
                  <a:gd name="T19" fmla="*/ 958 h 561"/>
                  <a:gd name="T20" fmla="*/ 1828 w 638"/>
                  <a:gd name="T21" fmla="*/ 1689 h 561"/>
                  <a:gd name="T22" fmla="*/ 50 w 638"/>
                  <a:gd name="T23" fmla="*/ 1680 h 5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8"/>
                  <a:gd name="T37" fmla="*/ 0 h 561"/>
                  <a:gd name="T38" fmla="*/ 638 w 638"/>
                  <a:gd name="T39" fmla="*/ 561 h 5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8" h="561">
                    <a:moveTo>
                      <a:pt x="17" y="558"/>
                    </a:moveTo>
                    <a:lnTo>
                      <a:pt x="17" y="321"/>
                    </a:lnTo>
                    <a:lnTo>
                      <a:pt x="0" y="291"/>
                    </a:lnTo>
                    <a:lnTo>
                      <a:pt x="332" y="6"/>
                    </a:lnTo>
                    <a:lnTo>
                      <a:pt x="452" y="120"/>
                    </a:lnTo>
                    <a:lnTo>
                      <a:pt x="452" y="0"/>
                    </a:lnTo>
                    <a:lnTo>
                      <a:pt x="548" y="0"/>
                    </a:lnTo>
                    <a:lnTo>
                      <a:pt x="548" y="213"/>
                    </a:lnTo>
                    <a:lnTo>
                      <a:pt x="638" y="288"/>
                    </a:lnTo>
                    <a:lnTo>
                      <a:pt x="605" y="318"/>
                    </a:lnTo>
                    <a:lnTo>
                      <a:pt x="605" y="561"/>
                    </a:lnTo>
                    <a:lnTo>
                      <a:pt x="17" y="558"/>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534" name="Rectangle 8"/>
              <p:cNvSpPr>
                <a:spLocks noChangeArrowheads="1"/>
              </p:cNvSpPr>
              <p:nvPr/>
            </p:nvSpPr>
            <p:spPr bwMode="auto">
              <a:xfrm>
                <a:off x="3695" y="3136"/>
                <a:ext cx="174" cy="268"/>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535" name="Rectangle 9"/>
              <p:cNvSpPr>
                <a:spLocks noChangeArrowheads="1"/>
              </p:cNvSpPr>
              <p:nvPr/>
            </p:nvSpPr>
            <p:spPr bwMode="auto">
              <a:xfrm>
                <a:off x="3928"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536" name="Line 10"/>
              <p:cNvSpPr>
                <a:spLocks noChangeShapeType="1"/>
              </p:cNvSpPr>
              <p:nvPr/>
            </p:nvSpPr>
            <p:spPr bwMode="auto">
              <a:xfrm>
                <a:off x="3928"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37" name="Line 11"/>
              <p:cNvSpPr>
                <a:spLocks noChangeShapeType="1"/>
              </p:cNvSpPr>
              <p:nvPr/>
            </p:nvSpPr>
            <p:spPr bwMode="auto">
              <a:xfrm>
                <a:off x="4015" y="3140"/>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38" name="Rectangle 12"/>
              <p:cNvSpPr>
                <a:spLocks noChangeArrowheads="1"/>
              </p:cNvSpPr>
              <p:nvPr/>
            </p:nvSpPr>
            <p:spPr bwMode="auto">
              <a:xfrm>
                <a:off x="3446"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539" name="Line 13"/>
              <p:cNvSpPr>
                <a:spLocks noChangeShapeType="1"/>
              </p:cNvSpPr>
              <p:nvPr/>
            </p:nvSpPr>
            <p:spPr bwMode="auto">
              <a:xfrm>
                <a:off x="3446"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40" name="Line 14"/>
              <p:cNvSpPr>
                <a:spLocks noChangeShapeType="1"/>
              </p:cNvSpPr>
              <p:nvPr/>
            </p:nvSpPr>
            <p:spPr bwMode="auto">
              <a:xfrm>
                <a:off x="3533" y="3138"/>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41" name="Freeform 15"/>
              <p:cNvSpPr>
                <a:spLocks/>
              </p:cNvSpPr>
              <p:nvPr/>
            </p:nvSpPr>
            <p:spPr bwMode="auto">
              <a:xfrm>
                <a:off x="3309" y="2675"/>
                <a:ext cx="326" cy="428"/>
              </a:xfrm>
              <a:custGeom>
                <a:avLst/>
                <a:gdLst>
                  <a:gd name="T0" fmla="*/ 7 w 1163"/>
                  <a:gd name="T1" fmla="*/ 4 h 1531"/>
                  <a:gd name="T2" fmla="*/ 7 w 1163"/>
                  <a:gd name="T3" fmla="*/ 3 h 1531"/>
                  <a:gd name="T4" fmla="*/ 7 w 1163"/>
                  <a:gd name="T5" fmla="*/ 3 h 1531"/>
                  <a:gd name="T6" fmla="*/ 6 w 1163"/>
                  <a:gd name="T7" fmla="*/ 3 h 1531"/>
                  <a:gd name="T8" fmla="*/ 6 w 1163"/>
                  <a:gd name="T9" fmla="*/ 4 h 1531"/>
                  <a:gd name="T10" fmla="*/ 6 w 1163"/>
                  <a:gd name="T11" fmla="*/ 4 h 1531"/>
                  <a:gd name="T12" fmla="*/ 6 w 1163"/>
                  <a:gd name="T13" fmla="*/ 4 h 1531"/>
                  <a:gd name="T14" fmla="*/ 5 w 1163"/>
                  <a:gd name="T15" fmla="*/ 5 h 1531"/>
                  <a:gd name="T16" fmla="*/ 5 w 1163"/>
                  <a:gd name="T17" fmla="*/ 6 h 1531"/>
                  <a:gd name="T18" fmla="*/ 5 w 1163"/>
                  <a:gd name="T19" fmla="*/ 7 h 1531"/>
                  <a:gd name="T20" fmla="*/ 5 w 1163"/>
                  <a:gd name="T21" fmla="*/ 7 h 1531"/>
                  <a:gd name="T22" fmla="*/ 4 w 1163"/>
                  <a:gd name="T23" fmla="*/ 8 h 1531"/>
                  <a:gd name="T24" fmla="*/ 4 w 1163"/>
                  <a:gd name="T25" fmla="*/ 8 h 1531"/>
                  <a:gd name="T26" fmla="*/ 4 w 1163"/>
                  <a:gd name="T27" fmla="*/ 7 h 1531"/>
                  <a:gd name="T28" fmla="*/ 4 w 1163"/>
                  <a:gd name="T29" fmla="*/ 6 h 1531"/>
                  <a:gd name="T30" fmla="*/ 4 w 1163"/>
                  <a:gd name="T31" fmla="*/ 5 h 1531"/>
                  <a:gd name="T32" fmla="*/ 5 w 1163"/>
                  <a:gd name="T33" fmla="*/ 4 h 1531"/>
                  <a:gd name="T34" fmla="*/ 4 w 1163"/>
                  <a:gd name="T35" fmla="*/ 3 h 1531"/>
                  <a:gd name="T36" fmla="*/ 4 w 1163"/>
                  <a:gd name="T37" fmla="*/ 2 h 1531"/>
                  <a:gd name="T38" fmla="*/ 3 w 1163"/>
                  <a:gd name="T39" fmla="*/ 1 h 1531"/>
                  <a:gd name="T40" fmla="*/ 3 w 1163"/>
                  <a:gd name="T41" fmla="*/ 1 h 1531"/>
                  <a:gd name="T42" fmla="*/ 4 w 1163"/>
                  <a:gd name="T43" fmla="*/ 0 h 1531"/>
                  <a:gd name="T44" fmla="*/ 3 w 1163"/>
                  <a:gd name="T45" fmla="*/ 0 h 1531"/>
                  <a:gd name="T46" fmla="*/ 3 w 1163"/>
                  <a:gd name="T47" fmla="*/ 1 h 1531"/>
                  <a:gd name="T48" fmla="*/ 3 w 1163"/>
                  <a:gd name="T49" fmla="*/ 2 h 1531"/>
                  <a:gd name="T50" fmla="*/ 3 w 1163"/>
                  <a:gd name="T51" fmla="*/ 3 h 1531"/>
                  <a:gd name="T52" fmla="*/ 3 w 1163"/>
                  <a:gd name="T53" fmla="*/ 4 h 1531"/>
                  <a:gd name="T54" fmla="*/ 2 w 1163"/>
                  <a:gd name="T55" fmla="*/ 6 h 1531"/>
                  <a:gd name="T56" fmla="*/ 2 w 1163"/>
                  <a:gd name="T57" fmla="*/ 5 h 1531"/>
                  <a:gd name="T58" fmla="*/ 2 w 1163"/>
                  <a:gd name="T59" fmla="*/ 4 h 1531"/>
                  <a:gd name="T60" fmla="*/ 2 w 1163"/>
                  <a:gd name="T61" fmla="*/ 3 h 1531"/>
                  <a:gd name="T62" fmla="*/ 2 w 1163"/>
                  <a:gd name="T63" fmla="*/ 3 h 1531"/>
                  <a:gd name="T64" fmla="*/ 2 w 1163"/>
                  <a:gd name="T65" fmla="*/ 2 h 1531"/>
                  <a:gd name="T66" fmla="*/ 2 w 1163"/>
                  <a:gd name="T67" fmla="*/ 2 h 1531"/>
                  <a:gd name="T68" fmla="*/ 2 w 1163"/>
                  <a:gd name="T69" fmla="*/ 3 h 1531"/>
                  <a:gd name="T70" fmla="*/ 1 w 1163"/>
                  <a:gd name="T71" fmla="*/ 4 h 1531"/>
                  <a:gd name="T72" fmla="*/ 1 w 1163"/>
                  <a:gd name="T73" fmla="*/ 5 h 1531"/>
                  <a:gd name="T74" fmla="*/ 0 w 1163"/>
                  <a:gd name="T75" fmla="*/ 6 h 1531"/>
                  <a:gd name="T76" fmla="*/ 0 w 1163"/>
                  <a:gd name="T77" fmla="*/ 6 h 1531"/>
                  <a:gd name="T78" fmla="*/ 0 w 1163"/>
                  <a:gd name="T79" fmla="*/ 7 h 1531"/>
                  <a:gd name="T80" fmla="*/ 1 w 1163"/>
                  <a:gd name="T81" fmla="*/ 8 h 1531"/>
                  <a:gd name="T82" fmla="*/ 1 w 1163"/>
                  <a:gd name="T83" fmla="*/ 8 h 1531"/>
                  <a:gd name="T84" fmla="*/ 2 w 1163"/>
                  <a:gd name="T85" fmla="*/ 8 h 1531"/>
                  <a:gd name="T86" fmla="*/ 2 w 1163"/>
                  <a:gd name="T87" fmla="*/ 9 h 1531"/>
                  <a:gd name="T88" fmla="*/ 3 w 1163"/>
                  <a:gd name="T89" fmla="*/ 9 h 1531"/>
                  <a:gd name="T90" fmla="*/ 3 w 1163"/>
                  <a:gd name="T91" fmla="*/ 9 h 1531"/>
                  <a:gd name="T92" fmla="*/ 3 w 1163"/>
                  <a:gd name="T93" fmla="*/ 9 h 1531"/>
                  <a:gd name="T94" fmla="*/ 3 w 1163"/>
                  <a:gd name="T95" fmla="*/ 9 h 1531"/>
                  <a:gd name="T96" fmla="*/ 3 w 1163"/>
                  <a:gd name="T97" fmla="*/ 9 h 1531"/>
                  <a:gd name="T98" fmla="*/ 3 w 1163"/>
                  <a:gd name="T99" fmla="*/ 9 h 1531"/>
                  <a:gd name="T100" fmla="*/ 4 w 1163"/>
                  <a:gd name="T101" fmla="*/ 9 h 1531"/>
                  <a:gd name="T102" fmla="*/ 4 w 1163"/>
                  <a:gd name="T103" fmla="*/ 9 h 1531"/>
                  <a:gd name="T104" fmla="*/ 5 w 1163"/>
                  <a:gd name="T105" fmla="*/ 9 h 1531"/>
                  <a:gd name="T106" fmla="*/ 5 w 1163"/>
                  <a:gd name="T107" fmla="*/ 9 h 1531"/>
                  <a:gd name="T108" fmla="*/ 6 w 1163"/>
                  <a:gd name="T109" fmla="*/ 9 h 1531"/>
                  <a:gd name="T110" fmla="*/ 7 w 1163"/>
                  <a:gd name="T111" fmla="*/ 8 h 1531"/>
                  <a:gd name="T112" fmla="*/ 7 w 1163"/>
                  <a:gd name="T113" fmla="*/ 7 h 1531"/>
                  <a:gd name="T114" fmla="*/ 7 w 1163"/>
                  <a:gd name="T115" fmla="*/ 6 h 15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63"/>
                  <a:gd name="T175" fmla="*/ 0 h 1531"/>
                  <a:gd name="T176" fmla="*/ 1163 w 1163"/>
                  <a:gd name="T177" fmla="*/ 1531 h 15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63" h="1531">
                    <a:moveTo>
                      <a:pt x="1077" y="804"/>
                    </a:moveTo>
                    <a:lnTo>
                      <a:pt x="1075" y="773"/>
                    </a:lnTo>
                    <a:lnTo>
                      <a:pt x="1075" y="739"/>
                    </a:lnTo>
                    <a:lnTo>
                      <a:pt x="1077" y="700"/>
                    </a:lnTo>
                    <a:lnTo>
                      <a:pt x="1082" y="660"/>
                    </a:lnTo>
                    <a:lnTo>
                      <a:pt x="1090" y="621"/>
                    </a:lnTo>
                    <a:lnTo>
                      <a:pt x="1101" y="585"/>
                    </a:lnTo>
                    <a:lnTo>
                      <a:pt x="1116" y="553"/>
                    </a:lnTo>
                    <a:lnTo>
                      <a:pt x="1134" y="528"/>
                    </a:lnTo>
                    <a:lnTo>
                      <a:pt x="1121" y="535"/>
                    </a:lnTo>
                    <a:lnTo>
                      <a:pt x="1108" y="538"/>
                    </a:lnTo>
                    <a:lnTo>
                      <a:pt x="1095" y="543"/>
                    </a:lnTo>
                    <a:lnTo>
                      <a:pt x="1082" y="546"/>
                    </a:lnTo>
                    <a:lnTo>
                      <a:pt x="1070" y="551"/>
                    </a:lnTo>
                    <a:lnTo>
                      <a:pt x="1057" y="556"/>
                    </a:lnTo>
                    <a:lnTo>
                      <a:pt x="1046" y="563"/>
                    </a:lnTo>
                    <a:lnTo>
                      <a:pt x="1034" y="571"/>
                    </a:lnTo>
                    <a:lnTo>
                      <a:pt x="1025" y="579"/>
                    </a:lnTo>
                    <a:lnTo>
                      <a:pt x="1016" y="587"/>
                    </a:lnTo>
                    <a:lnTo>
                      <a:pt x="1008" y="597"/>
                    </a:lnTo>
                    <a:lnTo>
                      <a:pt x="1000" y="605"/>
                    </a:lnTo>
                    <a:lnTo>
                      <a:pt x="992" y="615"/>
                    </a:lnTo>
                    <a:lnTo>
                      <a:pt x="984" y="625"/>
                    </a:lnTo>
                    <a:lnTo>
                      <a:pt x="977" y="634"/>
                    </a:lnTo>
                    <a:lnTo>
                      <a:pt x="969" y="644"/>
                    </a:lnTo>
                    <a:lnTo>
                      <a:pt x="949" y="670"/>
                    </a:lnTo>
                    <a:lnTo>
                      <a:pt x="931" y="696"/>
                    </a:lnTo>
                    <a:lnTo>
                      <a:pt x="915" y="722"/>
                    </a:lnTo>
                    <a:lnTo>
                      <a:pt x="899" y="750"/>
                    </a:lnTo>
                    <a:lnTo>
                      <a:pt x="884" y="778"/>
                    </a:lnTo>
                    <a:lnTo>
                      <a:pt x="871" y="806"/>
                    </a:lnTo>
                    <a:lnTo>
                      <a:pt x="858" y="835"/>
                    </a:lnTo>
                    <a:lnTo>
                      <a:pt x="848" y="866"/>
                    </a:lnTo>
                    <a:lnTo>
                      <a:pt x="838" y="899"/>
                    </a:lnTo>
                    <a:lnTo>
                      <a:pt x="832" y="931"/>
                    </a:lnTo>
                    <a:lnTo>
                      <a:pt x="825" y="965"/>
                    </a:lnTo>
                    <a:lnTo>
                      <a:pt x="819" y="1000"/>
                    </a:lnTo>
                    <a:lnTo>
                      <a:pt x="812" y="1032"/>
                    </a:lnTo>
                    <a:lnTo>
                      <a:pt x="802" y="1067"/>
                    </a:lnTo>
                    <a:lnTo>
                      <a:pt x="793" y="1099"/>
                    </a:lnTo>
                    <a:lnTo>
                      <a:pt x="778" y="1130"/>
                    </a:lnTo>
                    <a:lnTo>
                      <a:pt x="770" y="1147"/>
                    </a:lnTo>
                    <a:lnTo>
                      <a:pt x="760" y="1161"/>
                    </a:lnTo>
                    <a:lnTo>
                      <a:pt x="749" y="1174"/>
                    </a:lnTo>
                    <a:lnTo>
                      <a:pt x="735" y="1186"/>
                    </a:lnTo>
                    <a:lnTo>
                      <a:pt x="722" y="1197"/>
                    </a:lnTo>
                    <a:lnTo>
                      <a:pt x="709" y="1209"/>
                    </a:lnTo>
                    <a:lnTo>
                      <a:pt x="696" y="1220"/>
                    </a:lnTo>
                    <a:lnTo>
                      <a:pt x="682" y="1230"/>
                    </a:lnTo>
                    <a:lnTo>
                      <a:pt x="677" y="1223"/>
                    </a:lnTo>
                    <a:lnTo>
                      <a:pt x="672" y="1217"/>
                    </a:lnTo>
                    <a:lnTo>
                      <a:pt x="667" y="1212"/>
                    </a:lnTo>
                    <a:lnTo>
                      <a:pt x="660" y="1205"/>
                    </a:lnTo>
                    <a:lnTo>
                      <a:pt x="628" y="1168"/>
                    </a:lnTo>
                    <a:lnTo>
                      <a:pt x="605" y="1130"/>
                    </a:lnTo>
                    <a:lnTo>
                      <a:pt x="590" y="1091"/>
                    </a:lnTo>
                    <a:lnTo>
                      <a:pt x="585" y="1050"/>
                    </a:lnTo>
                    <a:lnTo>
                      <a:pt x="587" y="1009"/>
                    </a:lnTo>
                    <a:lnTo>
                      <a:pt x="593" y="967"/>
                    </a:lnTo>
                    <a:lnTo>
                      <a:pt x="606" y="923"/>
                    </a:lnTo>
                    <a:lnTo>
                      <a:pt x="624" y="877"/>
                    </a:lnTo>
                    <a:lnTo>
                      <a:pt x="641" y="843"/>
                    </a:lnTo>
                    <a:lnTo>
                      <a:pt x="660" y="807"/>
                    </a:lnTo>
                    <a:lnTo>
                      <a:pt x="682" y="770"/>
                    </a:lnTo>
                    <a:lnTo>
                      <a:pt x="703" y="732"/>
                    </a:lnTo>
                    <a:lnTo>
                      <a:pt x="721" y="693"/>
                    </a:lnTo>
                    <a:lnTo>
                      <a:pt x="735" y="654"/>
                    </a:lnTo>
                    <a:lnTo>
                      <a:pt x="744" y="615"/>
                    </a:lnTo>
                    <a:lnTo>
                      <a:pt x="744" y="576"/>
                    </a:lnTo>
                    <a:lnTo>
                      <a:pt x="734" y="538"/>
                    </a:lnTo>
                    <a:lnTo>
                      <a:pt x="717" y="504"/>
                    </a:lnTo>
                    <a:lnTo>
                      <a:pt x="693" y="470"/>
                    </a:lnTo>
                    <a:lnTo>
                      <a:pt x="667" y="439"/>
                    </a:lnTo>
                    <a:lnTo>
                      <a:pt x="636" y="409"/>
                    </a:lnTo>
                    <a:lnTo>
                      <a:pt x="606" y="380"/>
                    </a:lnTo>
                    <a:lnTo>
                      <a:pt x="579" y="350"/>
                    </a:lnTo>
                    <a:lnTo>
                      <a:pt x="554" y="323"/>
                    </a:lnTo>
                    <a:lnTo>
                      <a:pt x="535" y="290"/>
                    </a:lnTo>
                    <a:lnTo>
                      <a:pt x="523" y="253"/>
                    </a:lnTo>
                    <a:lnTo>
                      <a:pt x="518" y="213"/>
                    </a:lnTo>
                    <a:lnTo>
                      <a:pt x="518" y="174"/>
                    </a:lnTo>
                    <a:lnTo>
                      <a:pt x="523" y="145"/>
                    </a:lnTo>
                    <a:lnTo>
                      <a:pt x="531" y="120"/>
                    </a:lnTo>
                    <a:lnTo>
                      <a:pt x="543" y="98"/>
                    </a:lnTo>
                    <a:lnTo>
                      <a:pt x="556" y="78"/>
                    </a:lnTo>
                    <a:lnTo>
                      <a:pt x="570" y="58"/>
                    </a:lnTo>
                    <a:lnTo>
                      <a:pt x="588" y="39"/>
                    </a:lnTo>
                    <a:lnTo>
                      <a:pt x="606" y="21"/>
                    </a:lnTo>
                    <a:lnTo>
                      <a:pt x="626" y="0"/>
                    </a:lnTo>
                    <a:lnTo>
                      <a:pt x="592" y="10"/>
                    </a:lnTo>
                    <a:lnTo>
                      <a:pt x="556" y="21"/>
                    </a:lnTo>
                    <a:lnTo>
                      <a:pt x="521" y="36"/>
                    </a:lnTo>
                    <a:lnTo>
                      <a:pt x="490" y="54"/>
                    </a:lnTo>
                    <a:lnTo>
                      <a:pt x="464" y="76"/>
                    </a:lnTo>
                    <a:lnTo>
                      <a:pt x="443" y="103"/>
                    </a:lnTo>
                    <a:lnTo>
                      <a:pt x="430" y="135"/>
                    </a:lnTo>
                    <a:lnTo>
                      <a:pt x="425" y="174"/>
                    </a:lnTo>
                    <a:lnTo>
                      <a:pt x="428" y="227"/>
                    </a:lnTo>
                    <a:lnTo>
                      <a:pt x="438" y="280"/>
                    </a:lnTo>
                    <a:lnTo>
                      <a:pt x="450" y="333"/>
                    </a:lnTo>
                    <a:lnTo>
                      <a:pt x="464" y="385"/>
                    </a:lnTo>
                    <a:lnTo>
                      <a:pt x="476" y="437"/>
                    </a:lnTo>
                    <a:lnTo>
                      <a:pt x="486" y="489"/>
                    </a:lnTo>
                    <a:lnTo>
                      <a:pt x="490" y="543"/>
                    </a:lnTo>
                    <a:lnTo>
                      <a:pt x="489" y="597"/>
                    </a:lnTo>
                    <a:lnTo>
                      <a:pt x="479" y="646"/>
                    </a:lnTo>
                    <a:lnTo>
                      <a:pt x="461" y="691"/>
                    </a:lnTo>
                    <a:lnTo>
                      <a:pt x="438" y="735"/>
                    </a:lnTo>
                    <a:lnTo>
                      <a:pt x="412" y="776"/>
                    </a:lnTo>
                    <a:lnTo>
                      <a:pt x="383" y="817"/>
                    </a:lnTo>
                    <a:lnTo>
                      <a:pt x="352" y="856"/>
                    </a:lnTo>
                    <a:lnTo>
                      <a:pt x="321" y="895"/>
                    </a:lnTo>
                    <a:lnTo>
                      <a:pt x="291" y="934"/>
                    </a:lnTo>
                    <a:lnTo>
                      <a:pt x="291" y="905"/>
                    </a:lnTo>
                    <a:lnTo>
                      <a:pt x="294" y="876"/>
                    </a:lnTo>
                    <a:lnTo>
                      <a:pt x="301" y="845"/>
                    </a:lnTo>
                    <a:lnTo>
                      <a:pt x="309" y="815"/>
                    </a:lnTo>
                    <a:lnTo>
                      <a:pt x="319" y="786"/>
                    </a:lnTo>
                    <a:lnTo>
                      <a:pt x="330" y="757"/>
                    </a:lnTo>
                    <a:lnTo>
                      <a:pt x="340" y="729"/>
                    </a:lnTo>
                    <a:lnTo>
                      <a:pt x="350" y="701"/>
                    </a:lnTo>
                    <a:lnTo>
                      <a:pt x="366" y="651"/>
                    </a:lnTo>
                    <a:lnTo>
                      <a:pt x="378" y="600"/>
                    </a:lnTo>
                    <a:lnTo>
                      <a:pt x="386" y="549"/>
                    </a:lnTo>
                    <a:lnTo>
                      <a:pt x="386" y="497"/>
                    </a:lnTo>
                    <a:lnTo>
                      <a:pt x="384" y="470"/>
                    </a:lnTo>
                    <a:lnTo>
                      <a:pt x="379" y="440"/>
                    </a:lnTo>
                    <a:lnTo>
                      <a:pt x="370" y="412"/>
                    </a:lnTo>
                    <a:lnTo>
                      <a:pt x="356" y="388"/>
                    </a:lnTo>
                    <a:lnTo>
                      <a:pt x="345" y="375"/>
                    </a:lnTo>
                    <a:lnTo>
                      <a:pt x="332" y="365"/>
                    </a:lnTo>
                    <a:lnTo>
                      <a:pt x="317" y="357"/>
                    </a:lnTo>
                    <a:lnTo>
                      <a:pt x="303" y="349"/>
                    </a:lnTo>
                    <a:lnTo>
                      <a:pt x="288" y="342"/>
                    </a:lnTo>
                    <a:lnTo>
                      <a:pt x="273" y="334"/>
                    </a:lnTo>
                    <a:lnTo>
                      <a:pt x="258" y="326"/>
                    </a:lnTo>
                    <a:lnTo>
                      <a:pt x="244" y="316"/>
                    </a:lnTo>
                    <a:lnTo>
                      <a:pt x="260" y="368"/>
                    </a:lnTo>
                    <a:lnTo>
                      <a:pt x="273" y="417"/>
                    </a:lnTo>
                    <a:lnTo>
                      <a:pt x="280" y="465"/>
                    </a:lnTo>
                    <a:lnTo>
                      <a:pt x="281" y="512"/>
                    </a:lnTo>
                    <a:lnTo>
                      <a:pt x="276" y="558"/>
                    </a:lnTo>
                    <a:lnTo>
                      <a:pt x="263" y="603"/>
                    </a:lnTo>
                    <a:lnTo>
                      <a:pt x="242" y="649"/>
                    </a:lnTo>
                    <a:lnTo>
                      <a:pt x="211" y="695"/>
                    </a:lnTo>
                    <a:lnTo>
                      <a:pt x="188" y="722"/>
                    </a:lnTo>
                    <a:lnTo>
                      <a:pt x="167" y="752"/>
                    </a:lnTo>
                    <a:lnTo>
                      <a:pt x="144" y="778"/>
                    </a:lnTo>
                    <a:lnTo>
                      <a:pt x="121" y="806"/>
                    </a:lnTo>
                    <a:lnTo>
                      <a:pt x="100" y="833"/>
                    </a:lnTo>
                    <a:lnTo>
                      <a:pt x="79" y="861"/>
                    </a:lnTo>
                    <a:lnTo>
                      <a:pt x="59" y="889"/>
                    </a:lnTo>
                    <a:lnTo>
                      <a:pt x="43" y="917"/>
                    </a:lnTo>
                    <a:lnTo>
                      <a:pt x="28" y="946"/>
                    </a:lnTo>
                    <a:lnTo>
                      <a:pt x="15" y="975"/>
                    </a:lnTo>
                    <a:lnTo>
                      <a:pt x="7" y="1006"/>
                    </a:lnTo>
                    <a:lnTo>
                      <a:pt x="0" y="1039"/>
                    </a:lnTo>
                    <a:lnTo>
                      <a:pt x="0" y="1071"/>
                    </a:lnTo>
                    <a:lnTo>
                      <a:pt x="2" y="1106"/>
                    </a:lnTo>
                    <a:lnTo>
                      <a:pt x="10" y="1143"/>
                    </a:lnTo>
                    <a:lnTo>
                      <a:pt x="23" y="1181"/>
                    </a:lnTo>
                    <a:lnTo>
                      <a:pt x="38" y="1215"/>
                    </a:lnTo>
                    <a:lnTo>
                      <a:pt x="56" y="1248"/>
                    </a:lnTo>
                    <a:lnTo>
                      <a:pt x="77" y="1277"/>
                    </a:lnTo>
                    <a:lnTo>
                      <a:pt x="102" y="1305"/>
                    </a:lnTo>
                    <a:lnTo>
                      <a:pt x="128" y="1329"/>
                    </a:lnTo>
                    <a:lnTo>
                      <a:pt x="156" y="1349"/>
                    </a:lnTo>
                    <a:lnTo>
                      <a:pt x="188" y="1367"/>
                    </a:lnTo>
                    <a:lnTo>
                      <a:pt x="223" y="1380"/>
                    </a:lnTo>
                    <a:lnTo>
                      <a:pt x="240" y="1385"/>
                    </a:lnTo>
                    <a:lnTo>
                      <a:pt x="258" y="1391"/>
                    </a:lnTo>
                    <a:lnTo>
                      <a:pt x="276" y="1396"/>
                    </a:lnTo>
                    <a:lnTo>
                      <a:pt x="293" y="1401"/>
                    </a:lnTo>
                    <a:lnTo>
                      <a:pt x="311" y="1406"/>
                    </a:lnTo>
                    <a:lnTo>
                      <a:pt x="327" y="1412"/>
                    </a:lnTo>
                    <a:lnTo>
                      <a:pt x="343" y="1417"/>
                    </a:lnTo>
                    <a:lnTo>
                      <a:pt x="360" y="1422"/>
                    </a:lnTo>
                    <a:lnTo>
                      <a:pt x="374" y="1429"/>
                    </a:lnTo>
                    <a:lnTo>
                      <a:pt x="391" y="1435"/>
                    </a:lnTo>
                    <a:lnTo>
                      <a:pt x="405" y="1443"/>
                    </a:lnTo>
                    <a:lnTo>
                      <a:pt x="422" y="1452"/>
                    </a:lnTo>
                    <a:lnTo>
                      <a:pt x="438" y="1460"/>
                    </a:lnTo>
                    <a:lnTo>
                      <a:pt x="453" y="1469"/>
                    </a:lnTo>
                    <a:lnTo>
                      <a:pt x="469" y="1479"/>
                    </a:lnTo>
                    <a:lnTo>
                      <a:pt x="486" y="1491"/>
                    </a:lnTo>
                    <a:lnTo>
                      <a:pt x="494" y="1499"/>
                    </a:lnTo>
                    <a:lnTo>
                      <a:pt x="492" y="1483"/>
                    </a:lnTo>
                    <a:lnTo>
                      <a:pt x="490" y="1468"/>
                    </a:lnTo>
                    <a:lnTo>
                      <a:pt x="489" y="1453"/>
                    </a:lnTo>
                    <a:lnTo>
                      <a:pt x="489" y="1437"/>
                    </a:lnTo>
                    <a:lnTo>
                      <a:pt x="500" y="1448"/>
                    </a:lnTo>
                    <a:lnTo>
                      <a:pt x="510" y="1460"/>
                    </a:lnTo>
                    <a:lnTo>
                      <a:pt x="520" y="1471"/>
                    </a:lnTo>
                    <a:lnTo>
                      <a:pt x="528" y="1483"/>
                    </a:lnTo>
                    <a:lnTo>
                      <a:pt x="536" y="1494"/>
                    </a:lnTo>
                    <a:lnTo>
                      <a:pt x="543" y="1507"/>
                    </a:lnTo>
                    <a:lnTo>
                      <a:pt x="548" y="1518"/>
                    </a:lnTo>
                    <a:lnTo>
                      <a:pt x="552" y="1531"/>
                    </a:lnTo>
                    <a:lnTo>
                      <a:pt x="557" y="1523"/>
                    </a:lnTo>
                    <a:lnTo>
                      <a:pt x="564" y="1517"/>
                    </a:lnTo>
                    <a:lnTo>
                      <a:pt x="572" y="1512"/>
                    </a:lnTo>
                    <a:lnTo>
                      <a:pt x="579" y="1507"/>
                    </a:lnTo>
                    <a:lnTo>
                      <a:pt x="595" y="1518"/>
                    </a:lnTo>
                    <a:lnTo>
                      <a:pt x="613" y="1520"/>
                    </a:lnTo>
                    <a:lnTo>
                      <a:pt x="633" y="1515"/>
                    </a:lnTo>
                    <a:lnTo>
                      <a:pt x="652" y="1505"/>
                    </a:lnTo>
                    <a:lnTo>
                      <a:pt x="672" y="1494"/>
                    </a:lnTo>
                    <a:lnTo>
                      <a:pt x="691" y="1481"/>
                    </a:lnTo>
                    <a:lnTo>
                      <a:pt x="709" y="1469"/>
                    </a:lnTo>
                    <a:lnTo>
                      <a:pt x="727" y="1461"/>
                    </a:lnTo>
                    <a:lnTo>
                      <a:pt x="752" y="1455"/>
                    </a:lnTo>
                    <a:lnTo>
                      <a:pt x="776" y="1450"/>
                    </a:lnTo>
                    <a:lnTo>
                      <a:pt x="801" y="1445"/>
                    </a:lnTo>
                    <a:lnTo>
                      <a:pt x="825" y="1442"/>
                    </a:lnTo>
                    <a:lnTo>
                      <a:pt x="851" y="1439"/>
                    </a:lnTo>
                    <a:lnTo>
                      <a:pt x="876" y="1435"/>
                    </a:lnTo>
                    <a:lnTo>
                      <a:pt x="900" y="1432"/>
                    </a:lnTo>
                    <a:lnTo>
                      <a:pt x="927" y="1429"/>
                    </a:lnTo>
                    <a:lnTo>
                      <a:pt x="949" y="1424"/>
                    </a:lnTo>
                    <a:lnTo>
                      <a:pt x="974" y="1417"/>
                    </a:lnTo>
                    <a:lnTo>
                      <a:pt x="997" y="1411"/>
                    </a:lnTo>
                    <a:lnTo>
                      <a:pt x="1020" y="1401"/>
                    </a:lnTo>
                    <a:lnTo>
                      <a:pt x="1041" y="1391"/>
                    </a:lnTo>
                    <a:lnTo>
                      <a:pt x="1062" y="1377"/>
                    </a:lnTo>
                    <a:lnTo>
                      <a:pt x="1082" y="1362"/>
                    </a:lnTo>
                    <a:lnTo>
                      <a:pt x="1100" y="1342"/>
                    </a:lnTo>
                    <a:lnTo>
                      <a:pt x="1142" y="1277"/>
                    </a:lnTo>
                    <a:lnTo>
                      <a:pt x="1162" y="1210"/>
                    </a:lnTo>
                    <a:lnTo>
                      <a:pt x="1163" y="1143"/>
                    </a:lnTo>
                    <a:lnTo>
                      <a:pt x="1152" y="1078"/>
                    </a:lnTo>
                    <a:lnTo>
                      <a:pt x="1132" y="1009"/>
                    </a:lnTo>
                    <a:lnTo>
                      <a:pt x="1110" y="943"/>
                    </a:lnTo>
                    <a:lnTo>
                      <a:pt x="1090" y="874"/>
                    </a:lnTo>
                    <a:lnTo>
                      <a:pt x="1077" y="804"/>
                    </a:lnTo>
                    <a:close/>
                  </a:path>
                </a:pathLst>
              </a:custGeom>
              <a:solidFill>
                <a:schemeClr val="hlink"/>
              </a:solidFill>
              <a:ln w="9525">
                <a:solidFill>
                  <a:schemeClr val="bg1"/>
                </a:solidFill>
                <a:round/>
                <a:headEnd/>
                <a:tailEnd/>
              </a:ln>
            </p:spPr>
            <p:txBody>
              <a:bodyPr/>
              <a:lstStyle/>
              <a:p>
                <a:endParaRPr lang="en-US"/>
              </a:p>
            </p:txBody>
          </p:sp>
          <p:sp>
            <p:nvSpPr>
              <p:cNvPr id="542" name="Freeform 16"/>
              <p:cNvSpPr>
                <a:spLocks/>
              </p:cNvSpPr>
              <p:nvPr/>
            </p:nvSpPr>
            <p:spPr bwMode="auto">
              <a:xfrm>
                <a:off x="3332" y="2706"/>
                <a:ext cx="43" cy="49"/>
              </a:xfrm>
              <a:custGeom>
                <a:avLst/>
                <a:gdLst>
                  <a:gd name="T0" fmla="*/ 1 w 154"/>
                  <a:gd name="T1" fmla="*/ 1 h 173"/>
                  <a:gd name="T2" fmla="*/ 1 w 154"/>
                  <a:gd name="T3" fmla="*/ 1 h 173"/>
                  <a:gd name="T4" fmla="*/ 1 w 154"/>
                  <a:gd name="T5" fmla="*/ 1 h 173"/>
                  <a:gd name="T6" fmla="*/ 1 w 154"/>
                  <a:gd name="T7" fmla="*/ 1 h 173"/>
                  <a:gd name="T8" fmla="*/ 1 w 154"/>
                  <a:gd name="T9" fmla="*/ 1 h 173"/>
                  <a:gd name="T10" fmla="*/ 1 w 154"/>
                  <a:gd name="T11" fmla="*/ 1 h 173"/>
                  <a:gd name="T12" fmla="*/ 1 w 154"/>
                  <a:gd name="T13" fmla="*/ 1 h 173"/>
                  <a:gd name="T14" fmla="*/ 1 w 154"/>
                  <a:gd name="T15" fmla="*/ 1 h 173"/>
                  <a:gd name="T16" fmla="*/ 1 w 154"/>
                  <a:gd name="T17" fmla="*/ 0 h 173"/>
                  <a:gd name="T18" fmla="*/ 1 w 154"/>
                  <a:gd name="T19" fmla="*/ 0 h 173"/>
                  <a:gd name="T20" fmla="*/ 0 w 154"/>
                  <a:gd name="T21" fmla="*/ 0 h 173"/>
                  <a:gd name="T22" fmla="*/ 0 w 154"/>
                  <a:gd name="T23" fmla="*/ 0 h 173"/>
                  <a:gd name="T24" fmla="*/ 0 w 154"/>
                  <a:gd name="T25" fmla="*/ 0 h 173"/>
                  <a:gd name="T26" fmla="*/ 0 w 154"/>
                  <a:gd name="T27" fmla="*/ 0 h 173"/>
                  <a:gd name="T28" fmla="*/ 0 w 154"/>
                  <a:gd name="T29" fmla="*/ 0 h 173"/>
                  <a:gd name="T30" fmla="*/ 0 w 154"/>
                  <a:gd name="T31" fmla="*/ 0 h 173"/>
                  <a:gd name="T32" fmla="*/ 0 w 154"/>
                  <a:gd name="T33" fmla="*/ 0 h 173"/>
                  <a:gd name="T34" fmla="*/ 0 w 154"/>
                  <a:gd name="T35" fmla="*/ 0 h 173"/>
                  <a:gd name="T36" fmla="*/ 0 w 154"/>
                  <a:gd name="T37" fmla="*/ 0 h 173"/>
                  <a:gd name="T38" fmla="*/ 0 w 154"/>
                  <a:gd name="T39" fmla="*/ 1 h 173"/>
                  <a:gd name="T40" fmla="*/ 0 w 154"/>
                  <a:gd name="T41" fmla="*/ 1 h 173"/>
                  <a:gd name="T42" fmla="*/ 0 w 154"/>
                  <a:gd name="T43" fmla="*/ 1 h 173"/>
                  <a:gd name="T44" fmla="*/ 1 w 154"/>
                  <a:gd name="T45" fmla="*/ 1 h 173"/>
                  <a:gd name="T46" fmla="*/ 1 w 154"/>
                  <a:gd name="T47" fmla="*/ 1 h 173"/>
                  <a:gd name="T48" fmla="*/ 1 w 154"/>
                  <a:gd name="T49" fmla="*/ 1 h 173"/>
                  <a:gd name="T50" fmla="*/ 1 w 154"/>
                  <a:gd name="T51" fmla="*/ 1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4"/>
                  <a:gd name="T79" fmla="*/ 0 h 173"/>
                  <a:gd name="T80" fmla="*/ 154 w 154"/>
                  <a:gd name="T81" fmla="*/ 173 h 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4" h="173">
                    <a:moveTo>
                      <a:pt x="154" y="131"/>
                    </a:moveTo>
                    <a:lnTo>
                      <a:pt x="149" y="116"/>
                    </a:lnTo>
                    <a:lnTo>
                      <a:pt x="144" y="105"/>
                    </a:lnTo>
                    <a:lnTo>
                      <a:pt x="138" y="95"/>
                    </a:lnTo>
                    <a:lnTo>
                      <a:pt x="128" y="87"/>
                    </a:lnTo>
                    <a:lnTo>
                      <a:pt x="118" y="80"/>
                    </a:lnTo>
                    <a:lnTo>
                      <a:pt x="108" y="74"/>
                    </a:lnTo>
                    <a:lnTo>
                      <a:pt x="95" y="69"/>
                    </a:lnTo>
                    <a:lnTo>
                      <a:pt x="82" y="62"/>
                    </a:lnTo>
                    <a:lnTo>
                      <a:pt x="71" y="57"/>
                    </a:lnTo>
                    <a:lnTo>
                      <a:pt x="59" y="53"/>
                    </a:lnTo>
                    <a:lnTo>
                      <a:pt x="48" y="48"/>
                    </a:lnTo>
                    <a:lnTo>
                      <a:pt x="38" y="41"/>
                    </a:lnTo>
                    <a:lnTo>
                      <a:pt x="30" y="35"/>
                    </a:lnTo>
                    <a:lnTo>
                      <a:pt x="22" y="26"/>
                    </a:lnTo>
                    <a:lnTo>
                      <a:pt x="17" y="15"/>
                    </a:lnTo>
                    <a:lnTo>
                      <a:pt x="12" y="0"/>
                    </a:lnTo>
                    <a:lnTo>
                      <a:pt x="0" y="36"/>
                    </a:lnTo>
                    <a:lnTo>
                      <a:pt x="4" y="66"/>
                    </a:lnTo>
                    <a:lnTo>
                      <a:pt x="18" y="88"/>
                    </a:lnTo>
                    <a:lnTo>
                      <a:pt x="41" y="106"/>
                    </a:lnTo>
                    <a:lnTo>
                      <a:pt x="69" y="123"/>
                    </a:lnTo>
                    <a:lnTo>
                      <a:pt x="98" y="139"/>
                    </a:lnTo>
                    <a:lnTo>
                      <a:pt x="128" y="155"/>
                    </a:lnTo>
                    <a:lnTo>
                      <a:pt x="151" y="173"/>
                    </a:lnTo>
                    <a:lnTo>
                      <a:pt x="154" y="131"/>
                    </a:lnTo>
                    <a:close/>
                  </a:path>
                </a:pathLst>
              </a:custGeom>
              <a:solidFill>
                <a:schemeClr val="hlink"/>
              </a:solidFill>
              <a:ln w="9525">
                <a:solidFill>
                  <a:schemeClr val="bg1"/>
                </a:solidFill>
                <a:round/>
                <a:headEnd/>
                <a:tailEnd/>
              </a:ln>
            </p:spPr>
            <p:txBody>
              <a:bodyPr/>
              <a:lstStyle/>
              <a:p>
                <a:endParaRPr lang="en-US"/>
              </a:p>
            </p:txBody>
          </p:sp>
        </p:grpSp>
      </p:grpSp>
      <p:grpSp>
        <p:nvGrpSpPr>
          <p:cNvPr id="545" name="Group 17"/>
          <p:cNvGrpSpPr>
            <a:grpSpLocks/>
          </p:cNvGrpSpPr>
          <p:nvPr/>
        </p:nvGrpSpPr>
        <p:grpSpPr bwMode="auto">
          <a:xfrm>
            <a:off x="1308100" y="5641975"/>
            <a:ext cx="1201738" cy="822325"/>
            <a:chOff x="1808" y="2634"/>
            <a:chExt cx="1186" cy="813"/>
          </a:xfrm>
        </p:grpSpPr>
        <p:grpSp>
          <p:nvGrpSpPr>
            <p:cNvPr id="546" name="Group 18"/>
            <p:cNvGrpSpPr>
              <a:grpSpLocks/>
            </p:cNvGrpSpPr>
            <p:nvPr/>
          </p:nvGrpSpPr>
          <p:grpSpPr bwMode="auto">
            <a:xfrm>
              <a:off x="1808" y="2634"/>
              <a:ext cx="1186" cy="813"/>
              <a:chOff x="1732" y="3507"/>
              <a:chExt cx="1186" cy="813"/>
            </a:xfrm>
          </p:grpSpPr>
          <p:sp>
            <p:nvSpPr>
              <p:cNvPr id="553" name="AutoShape 19"/>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554" name="AutoShape 20"/>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547" name="Group 21"/>
            <p:cNvGrpSpPr>
              <a:grpSpLocks/>
            </p:cNvGrpSpPr>
            <p:nvPr/>
          </p:nvGrpSpPr>
          <p:grpSpPr bwMode="auto">
            <a:xfrm>
              <a:off x="2083" y="2655"/>
              <a:ext cx="617" cy="784"/>
              <a:chOff x="2900" y="2726"/>
              <a:chExt cx="505" cy="642"/>
            </a:xfrm>
          </p:grpSpPr>
          <p:sp>
            <p:nvSpPr>
              <p:cNvPr id="548" name="Oval 22"/>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549" name="Freeform 23"/>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550" name="Freeform 24"/>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551" name="Freeform 25"/>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552" name="Line 26"/>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555" name="Group 27"/>
          <p:cNvGrpSpPr>
            <a:grpSpLocks/>
          </p:cNvGrpSpPr>
          <p:nvPr/>
        </p:nvGrpSpPr>
        <p:grpSpPr bwMode="auto">
          <a:xfrm>
            <a:off x="1298575" y="3876675"/>
            <a:ext cx="1216025" cy="833438"/>
            <a:chOff x="463" y="1743"/>
            <a:chExt cx="1186" cy="813"/>
          </a:xfrm>
        </p:grpSpPr>
        <p:sp>
          <p:nvSpPr>
            <p:cNvPr id="556" name="Freeform 28"/>
            <p:cNvSpPr>
              <a:spLocks/>
            </p:cNvSpPr>
            <p:nvPr/>
          </p:nvSpPr>
          <p:spPr bwMode="auto">
            <a:xfrm>
              <a:off x="1338" y="2248"/>
              <a:ext cx="137" cy="216"/>
            </a:xfrm>
            <a:custGeom>
              <a:avLst/>
              <a:gdLst>
                <a:gd name="T0" fmla="*/ 1 w 530"/>
                <a:gd name="T1" fmla="*/ 4 h 849"/>
                <a:gd name="T2" fmla="*/ 1 w 530"/>
                <a:gd name="T3" fmla="*/ 4 h 849"/>
                <a:gd name="T4" fmla="*/ 1 w 530"/>
                <a:gd name="T5" fmla="*/ 3 h 849"/>
                <a:gd name="T6" fmla="*/ 0 w 530"/>
                <a:gd name="T7" fmla="*/ 3 h 849"/>
                <a:gd name="T8" fmla="*/ 0 w 530"/>
                <a:gd name="T9" fmla="*/ 3 h 849"/>
                <a:gd name="T10" fmla="*/ 0 w 530"/>
                <a:gd name="T11" fmla="*/ 2 h 849"/>
                <a:gd name="T12" fmla="*/ 0 w 530"/>
                <a:gd name="T13" fmla="*/ 2 h 849"/>
                <a:gd name="T14" fmla="*/ 0 w 530"/>
                <a:gd name="T15" fmla="*/ 1 h 849"/>
                <a:gd name="T16" fmla="*/ 0 w 530"/>
                <a:gd name="T17" fmla="*/ 1 h 849"/>
                <a:gd name="T18" fmla="*/ 1 w 530"/>
                <a:gd name="T19" fmla="*/ 1 h 849"/>
                <a:gd name="T20" fmla="*/ 1 w 530"/>
                <a:gd name="T21" fmla="*/ 0 h 849"/>
                <a:gd name="T22" fmla="*/ 1 w 530"/>
                <a:gd name="T23" fmla="*/ 0 h 849"/>
                <a:gd name="T24" fmla="*/ 2 w 530"/>
                <a:gd name="T25" fmla="*/ 0 h 849"/>
                <a:gd name="T26" fmla="*/ 2 w 530"/>
                <a:gd name="T27" fmla="*/ 0 h 849"/>
                <a:gd name="T28" fmla="*/ 2 w 530"/>
                <a:gd name="T29" fmla="*/ 1 h 849"/>
                <a:gd name="T30" fmla="*/ 2 w 530"/>
                <a:gd name="T31" fmla="*/ 1 h 849"/>
                <a:gd name="T32" fmla="*/ 2 w 530"/>
                <a:gd name="T33" fmla="*/ 2 h 849"/>
                <a:gd name="T34" fmla="*/ 2 w 530"/>
                <a:gd name="T35" fmla="*/ 2 h 849"/>
                <a:gd name="T36" fmla="*/ 2 w 530"/>
                <a:gd name="T37" fmla="*/ 3 h 849"/>
                <a:gd name="T38" fmla="*/ 2 w 530"/>
                <a:gd name="T39" fmla="*/ 3 h 849"/>
                <a:gd name="T40" fmla="*/ 2 w 530"/>
                <a:gd name="T41" fmla="*/ 3 h 849"/>
                <a:gd name="T42" fmla="*/ 1 w 530"/>
                <a:gd name="T43" fmla="*/ 4 h 849"/>
                <a:gd name="T44" fmla="*/ 1 w 530"/>
                <a:gd name="T45" fmla="*/ 4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7" name="Freeform 29"/>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8" name="AutoShape 30"/>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559" name="AutoShape 31"/>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560" name="Freeform 32"/>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561" name="Freeform 33"/>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562" name="Freeform 34"/>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563" name="Freeform 35"/>
            <p:cNvSpPr>
              <a:spLocks/>
            </p:cNvSpPr>
            <p:nvPr/>
          </p:nvSpPr>
          <p:spPr bwMode="auto">
            <a:xfrm>
              <a:off x="1142" y="1990"/>
              <a:ext cx="71" cy="99"/>
            </a:xfrm>
            <a:custGeom>
              <a:avLst/>
              <a:gdLst>
                <a:gd name="T0" fmla="*/ 0 w 276"/>
                <a:gd name="T1" fmla="*/ 1 h 388"/>
                <a:gd name="T2" fmla="*/ 0 w 276"/>
                <a:gd name="T3" fmla="*/ 1 h 388"/>
                <a:gd name="T4" fmla="*/ 0 w 276"/>
                <a:gd name="T5" fmla="*/ 1 h 388"/>
                <a:gd name="T6" fmla="*/ 0 w 276"/>
                <a:gd name="T7" fmla="*/ 1 h 388"/>
                <a:gd name="T8" fmla="*/ 0 w 276"/>
                <a:gd name="T9" fmla="*/ 1 h 388"/>
                <a:gd name="T10" fmla="*/ 0 w 276"/>
                <a:gd name="T11" fmla="*/ 1 h 388"/>
                <a:gd name="T12" fmla="*/ 0 w 276"/>
                <a:gd name="T13" fmla="*/ 0 h 388"/>
                <a:gd name="T14" fmla="*/ 0 w 276"/>
                <a:gd name="T15" fmla="*/ 0 h 388"/>
                <a:gd name="T16" fmla="*/ 1 w 276"/>
                <a:gd name="T17" fmla="*/ 0 h 388"/>
                <a:gd name="T18" fmla="*/ 1 w 276"/>
                <a:gd name="T19" fmla="*/ 0 h 388"/>
                <a:gd name="T20" fmla="*/ 1 w 276"/>
                <a:gd name="T21" fmla="*/ 0 h 388"/>
                <a:gd name="T22" fmla="*/ 1 w 276"/>
                <a:gd name="T23" fmla="*/ 0 h 388"/>
                <a:gd name="T24" fmla="*/ 1 w 276"/>
                <a:gd name="T25" fmla="*/ 0 h 388"/>
                <a:gd name="T26" fmla="*/ 1 w 276"/>
                <a:gd name="T27" fmla="*/ 0 h 388"/>
                <a:gd name="T28" fmla="*/ 1 w 276"/>
                <a:gd name="T29" fmla="*/ 0 h 388"/>
                <a:gd name="T30" fmla="*/ 1 w 276"/>
                <a:gd name="T31" fmla="*/ 1 h 388"/>
                <a:gd name="T32" fmla="*/ 1 w 276"/>
                <a:gd name="T33" fmla="*/ 1 h 388"/>
                <a:gd name="T34" fmla="*/ 1 w 276"/>
                <a:gd name="T35" fmla="*/ 1 h 388"/>
                <a:gd name="T36" fmla="*/ 1 w 276"/>
                <a:gd name="T37" fmla="*/ 1 h 388"/>
                <a:gd name="T38" fmla="*/ 1 w 276"/>
                <a:gd name="T39" fmla="*/ 1 h 388"/>
                <a:gd name="T40" fmla="*/ 1 w 276"/>
                <a:gd name="T41" fmla="*/ 2 h 388"/>
                <a:gd name="T42" fmla="*/ 1 w 276"/>
                <a:gd name="T43" fmla="*/ 2 h 388"/>
                <a:gd name="T44" fmla="*/ 1 w 276"/>
                <a:gd name="T45" fmla="*/ 2 h 388"/>
                <a:gd name="T46" fmla="*/ 1 w 276"/>
                <a:gd name="T47" fmla="*/ 2 h 388"/>
                <a:gd name="T48" fmla="*/ 0 w 276"/>
                <a:gd name="T49" fmla="*/ 2 h 388"/>
                <a:gd name="T50" fmla="*/ 0 w 276"/>
                <a:gd name="T51" fmla="*/ 2 h 388"/>
                <a:gd name="T52" fmla="*/ 0 w 276"/>
                <a:gd name="T53" fmla="*/ 2 h 388"/>
                <a:gd name="T54" fmla="*/ 0 w 276"/>
                <a:gd name="T55" fmla="*/ 1 h 388"/>
                <a:gd name="T56" fmla="*/ 0 w 276"/>
                <a:gd name="T57" fmla="*/ 2 h 388"/>
                <a:gd name="T58" fmla="*/ 1 w 276"/>
                <a:gd name="T59" fmla="*/ 2 h 388"/>
                <a:gd name="T60" fmla="*/ 1 w 276"/>
                <a:gd name="T61" fmla="*/ 2 h 388"/>
                <a:gd name="T62" fmla="*/ 1 w 276"/>
                <a:gd name="T63" fmla="*/ 1 h 388"/>
                <a:gd name="T64" fmla="*/ 1 w 276"/>
                <a:gd name="T65" fmla="*/ 1 h 388"/>
                <a:gd name="T66" fmla="*/ 1 w 276"/>
                <a:gd name="T67" fmla="*/ 1 h 388"/>
                <a:gd name="T68" fmla="*/ 1 w 276"/>
                <a:gd name="T69" fmla="*/ 1 h 388"/>
                <a:gd name="T70" fmla="*/ 1 w 276"/>
                <a:gd name="T71" fmla="*/ 1 h 388"/>
                <a:gd name="T72" fmla="*/ 1 w 276"/>
                <a:gd name="T73" fmla="*/ 1 h 388"/>
                <a:gd name="T74" fmla="*/ 1 w 276"/>
                <a:gd name="T75" fmla="*/ 1 h 388"/>
                <a:gd name="T76" fmla="*/ 1 w 276"/>
                <a:gd name="T77" fmla="*/ 1 h 388"/>
                <a:gd name="T78" fmla="*/ 1 w 276"/>
                <a:gd name="T79" fmla="*/ 1 h 388"/>
                <a:gd name="T80" fmla="*/ 1 w 276"/>
                <a:gd name="T81" fmla="*/ 0 h 388"/>
                <a:gd name="T82" fmla="*/ 1 w 276"/>
                <a:gd name="T83" fmla="*/ 0 h 388"/>
                <a:gd name="T84" fmla="*/ 1 w 276"/>
                <a:gd name="T85" fmla="*/ 0 h 388"/>
                <a:gd name="T86" fmla="*/ 1 w 276"/>
                <a:gd name="T87" fmla="*/ 0 h 388"/>
                <a:gd name="T88" fmla="*/ 1 w 276"/>
                <a:gd name="T89" fmla="*/ 0 h 388"/>
                <a:gd name="T90" fmla="*/ 1 w 276"/>
                <a:gd name="T91" fmla="*/ 0 h 388"/>
                <a:gd name="T92" fmla="*/ 0 w 276"/>
                <a:gd name="T93" fmla="*/ 1 h 388"/>
                <a:gd name="T94" fmla="*/ 0 w 276"/>
                <a:gd name="T95" fmla="*/ 1 h 388"/>
                <a:gd name="T96" fmla="*/ 0 w 276"/>
                <a:gd name="T97" fmla="*/ 1 h 388"/>
                <a:gd name="T98" fmla="*/ 0 w 276"/>
                <a:gd name="T99" fmla="*/ 1 h 388"/>
                <a:gd name="T100" fmla="*/ 0 w 276"/>
                <a:gd name="T101" fmla="*/ 1 h 388"/>
                <a:gd name="T102" fmla="*/ 0 w 276"/>
                <a:gd name="T103" fmla="*/ 1 h 388"/>
                <a:gd name="T104" fmla="*/ 0 w 276"/>
                <a:gd name="T105" fmla="*/ 1 h 388"/>
                <a:gd name="T106" fmla="*/ 0 w 276"/>
                <a:gd name="T107" fmla="*/ 1 h 388"/>
                <a:gd name="T108" fmla="*/ 0 w 276"/>
                <a:gd name="T109" fmla="*/ 1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4" name="Freeform 36"/>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5" name="Freeform 37"/>
            <p:cNvSpPr>
              <a:spLocks/>
            </p:cNvSpPr>
            <p:nvPr/>
          </p:nvSpPr>
          <p:spPr bwMode="auto">
            <a:xfrm>
              <a:off x="1153" y="2018"/>
              <a:ext cx="51" cy="36"/>
            </a:xfrm>
            <a:custGeom>
              <a:avLst/>
              <a:gdLst>
                <a:gd name="T0" fmla="*/ 1 w 202"/>
                <a:gd name="T1" fmla="*/ 0 h 141"/>
                <a:gd name="T2" fmla="*/ 0 w 202"/>
                <a:gd name="T3" fmla="*/ 0 h 141"/>
                <a:gd name="T4" fmla="*/ 0 w 202"/>
                <a:gd name="T5" fmla="*/ 0 h 141"/>
                <a:gd name="T6" fmla="*/ 0 w 202"/>
                <a:gd name="T7" fmla="*/ 1 h 141"/>
                <a:gd name="T8" fmla="*/ 1 w 202"/>
                <a:gd name="T9" fmla="*/ 1 h 141"/>
                <a:gd name="T10" fmla="*/ 1 w 202"/>
                <a:gd name="T11" fmla="*/ 0 h 141"/>
                <a:gd name="T12" fmla="*/ 1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6" name="Freeform 38"/>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567" name="Freeform 39"/>
            <p:cNvSpPr>
              <a:spLocks/>
            </p:cNvSpPr>
            <p:nvPr/>
          </p:nvSpPr>
          <p:spPr bwMode="auto">
            <a:xfrm rot="1661969">
              <a:off x="1352" y="1764"/>
              <a:ext cx="205" cy="160"/>
            </a:xfrm>
            <a:custGeom>
              <a:avLst/>
              <a:gdLst>
                <a:gd name="T0" fmla="*/ 2 w 530"/>
                <a:gd name="T1" fmla="*/ 9 h 342"/>
                <a:gd name="T2" fmla="*/ 1 w 530"/>
                <a:gd name="T3" fmla="*/ 9 h 342"/>
                <a:gd name="T4" fmla="*/ 1 w 530"/>
                <a:gd name="T5" fmla="*/ 10 h 342"/>
                <a:gd name="T6" fmla="*/ 0 w 530"/>
                <a:gd name="T7" fmla="*/ 11 h 342"/>
                <a:gd name="T8" fmla="*/ 0 w 530"/>
                <a:gd name="T9" fmla="*/ 12 h 342"/>
                <a:gd name="T10" fmla="*/ 0 w 530"/>
                <a:gd name="T11" fmla="*/ 14 h 342"/>
                <a:gd name="T12" fmla="*/ 1 w 530"/>
                <a:gd name="T13" fmla="*/ 15 h 342"/>
                <a:gd name="T14" fmla="*/ 1 w 530"/>
                <a:gd name="T15" fmla="*/ 16 h 342"/>
                <a:gd name="T16" fmla="*/ 2 w 530"/>
                <a:gd name="T17" fmla="*/ 16 h 342"/>
                <a:gd name="T18" fmla="*/ 2 w 530"/>
                <a:gd name="T19" fmla="*/ 16 h 342"/>
                <a:gd name="T20" fmla="*/ 3 w 530"/>
                <a:gd name="T21" fmla="*/ 16 h 342"/>
                <a:gd name="T22" fmla="*/ 3 w 530"/>
                <a:gd name="T23" fmla="*/ 16 h 342"/>
                <a:gd name="T24" fmla="*/ 4 w 530"/>
                <a:gd name="T25" fmla="*/ 15 h 342"/>
                <a:gd name="T26" fmla="*/ 5 w 530"/>
                <a:gd name="T27" fmla="*/ 14 h 342"/>
                <a:gd name="T28" fmla="*/ 5 w 530"/>
                <a:gd name="T29" fmla="*/ 13 h 342"/>
                <a:gd name="T30" fmla="*/ 6 w 530"/>
                <a:gd name="T31" fmla="*/ 12 h 342"/>
                <a:gd name="T32" fmla="*/ 6 w 530"/>
                <a:gd name="T33" fmla="*/ 13 h 342"/>
                <a:gd name="T34" fmla="*/ 7 w 530"/>
                <a:gd name="T35" fmla="*/ 14 h 342"/>
                <a:gd name="T36" fmla="*/ 7 w 530"/>
                <a:gd name="T37" fmla="*/ 14 h 342"/>
                <a:gd name="T38" fmla="*/ 8 w 530"/>
                <a:gd name="T39" fmla="*/ 14 h 342"/>
                <a:gd name="T40" fmla="*/ 9 w 530"/>
                <a:gd name="T41" fmla="*/ 13 h 342"/>
                <a:gd name="T42" fmla="*/ 9 w 530"/>
                <a:gd name="T43" fmla="*/ 11 h 342"/>
                <a:gd name="T44" fmla="*/ 9 w 530"/>
                <a:gd name="T45" fmla="*/ 10 h 342"/>
                <a:gd name="T46" fmla="*/ 9 w 530"/>
                <a:gd name="T47" fmla="*/ 10 h 342"/>
                <a:gd name="T48" fmla="*/ 9 w 530"/>
                <a:gd name="T49" fmla="*/ 10 h 342"/>
                <a:gd name="T50" fmla="*/ 10 w 530"/>
                <a:gd name="T51" fmla="*/ 10 h 342"/>
                <a:gd name="T52" fmla="*/ 10 w 530"/>
                <a:gd name="T53" fmla="*/ 10 h 342"/>
                <a:gd name="T54" fmla="*/ 11 w 530"/>
                <a:gd name="T55" fmla="*/ 10 h 342"/>
                <a:gd name="T56" fmla="*/ 12 w 530"/>
                <a:gd name="T57" fmla="*/ 9 h 342"/>
                <a:gd name="T58" fmla="*/ 12 w 530"/>
                <a:gd name="T59" fmla="*/ 7 h 342"/>
                <a:gd name="T60" fmla="*/ 12 w 530"/>
                <a:gd name="T61" fmla="*/ 6 h 342"/>
                <a:gd name="T62" fmla="*/ 12 w 530"/>
                <a:gd name="T63" fmla="*/ 4 h 342"/>
                <a:gd name="T64" fmla="*/ 12 w 530"/>
                <a:gd name="T65" fmla="*/ 2 h 342"/>
                <a:gd name="T66" fmla="*/ 11 w 530"/>
                <a:gd name="T67" fmla="*/ 1 h 342"/>
                <a:gd name="T68" fmla="*/ 10 w 530"/>
                <a:gd name="T69" fmla="*/ 0 h 342"/>
                <a:gd name="T70" fmla="*/ 10 w 530"/>
                <a:gd name="T71" fmla="*/ 0 h 342"/>
                <a:gd name="T72" fmla="*/ 9 w 530"/>
                <a:gd name="T73" fmla="*/ 1 h 342"/>
                <a:gd name="T74" fmla="*/ 9 w 530"/>
                <a:gd name="T75" fmla="*/ 2 h 342"/>
                <a:gd name="T76" fmla="*/ 8 w 530"/>
                <a:gd name="T77" fmla="*/ 2 h 342"/>
                <a:gd name="T78" fmla="*/ 8 w 530"/>
                <a:gd name="T79" fmla="*/ 1 h 342"/>
                <a:gd name="T80" fmla="*/ 7 w 530"/>
                <a:gd name="T81" fmla="*/ 1 h 342"/>
                <a:gd name="T82" fmla="*/ 7 w 530"/>
                <a:gd name="T83" fmla="*/ 1 h 342"/>
                <a:gd name="T84" fmla="*/ 6 w 530"/>
                <a:gd name="T85" fmla="*/ 1 h 342"/>
                <a:gd name="T86" fmla="*/ 5 w 530"/>
                <a:gd name="T87" fmla="*/ 2 h 342"/>
                <a:gd name="T88" fmla="*/ 5 w 530"/>
                <a:gd name="T89" fmla="*/ 3 h 342"/>
                <a:gd name="T90" fmla="*/ 5 w 530"/>
                <a:gd name="T91" fmla="*/ 4 h 342"/>
                <a:gd name="T92" fmla="*/ 5 w 530"/>
                <a:gd name="T93" fmla="*/ 6 h 342"/>
                <a:gd name="T94" fmla="*/ 4 w 530"/>
                <a:gd name="T95" fmla="*/ 7 h 342"/>
                <a:gd name="T96" fmla="*/ 3 w 530"/>
                <a:gd name="T97" fmla="*/ 7 h 342"/>
                <a:gd name="T98" fmla="*/ 3 w 530"/>
                <a:gd name="T99" fmla="*/ 8 h 342"/>
                <a:gd name="T100" fmla="*/ 2 w 530"/>
                <a:gd name="T101" fmla="*/ 9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568" name="Line 40"/>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69" name="Line 41"/>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70" name="Oval 42"/>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571" name="Freeform 43"/>
            <p:cNvSpPr>
              <a:spLocks/>
            </p:cNvSpPr>
            <p:nvPr/>
          </p:nvSpPr>
          <p:spPr bwMode="auto">
            <a:xfrm>
              <a:off x="611" y="2261"/>
              <a:ext cx="197" cy="198"/>
            </a:xfrm>
            <a:custGeom>
              <a:avLst/>
              <a:gdLst>
                <a:gd name="T0" fmla="*/ 1 w 770"/>
                <a:gd name="T1" fmla="*/ 3 h 778"/>
                <a:gd name="T2" fmla="*/ 1 w 770"/>
                <a:gd name="T3" fmla="*/ 3 h 778"/>
                <a:gd name="T4" fmla="*/ 0 w 770"/>
                <a:gd name="T5" fmla="*/ 3 h 778"/>
                <a:gd name="T6" fmla="*/ 0 w 770"/>
                <a:gd name="T7" fmla="*/ 2 h 778"/>
                <a:gd name="T8" fmla="*/ 0 w 770"/>
                <a:gd name="T9" fmla="*/ 2 h 778"/>
                <a:gd name="T10" fmla="*/ 0 w 770"/>
                <a:gd name="T11" fmla="*/ 2 h 778"/>
                <a:gd name="T12" fmla="*/ 0 w 770"/>
                <a:gd name="T13" fmla="*/ 1 h 778"/>
                <a:gd name="T14" fmla="*/ 0 w 770"/>
                <a:gd name="T15" fmla="*/ 1 h 778"/>
                <a:gd name="T16" fmla="*/ 1 w 770"/>
                <a:gd name="T17" fmla="*/ 1 h 778"/>
                <a:gd name="T18" fmla="*/ 1 w 770"/>
                <a:gd name="T19" fmla="*/ 0 h 778"/>
                <a:gd name="T20" fmla="*/ 1 w 770"/>
                <a:gd name="T21" fmla="*/ 0 h 778"/>
                <a:gd name="T22" fmla="*/ 2 w 770"/>
                <a:gd name="T23" fmla="*/ 0 h 778"/>
                <a:gd name="T24" fmla="*/ 2 w 770"/>
                <a:gd name="T25" fmla="*/ 0 h 778"/>
                <a:gd name="T26" fmla="*/ 2 w 770"/>
                <a:gd name="T27" fmla="*/ 0 h 778"/>
                <a:gd name="T28" fmla="*/ 3 w 770"/>
                <a:gd name="T29" fmla="*/ 1 h 778"/>
                <a:gd name="T30" fmla="*/ 3 w 770"/>
                <a:gd name="T31" fmla="*/ 1 h 778"/>
                <a:gd name="T32" fmla="*/ 3 w 770"/>
                <a:gd name="T33" fmla="*/ 1 h 778"/>
                <a:gd name="T34" fmla="*/ 3 w 770"/>
                <a:gd name="T35" fmla="*/ 2 h 778"/>
                <a:gd name="T36" fmla="*/ 3 w 770"/>
                <a:gd name="T37" fmla="*/ 2 h 778"/>
                <a:gd name="T38" fmla="*/ 3 w 770"/>
                <a:gd name="T39" fmla="*/ 2 h 778"/>
                <a:gd name="T40" fmla="*/ 3 w 770"/>
                <a:gd name="T41" fmla="*/ 3 h 778"/>
                <a:gd name="T42" fmla="*/ 3 w 770"/>
                <a:gd name="T43" fmla="*/ 3 h 778"/>
                <a:gd name="T44" fmla="*/ 2 w 770"/>
                <a:gd name="T45" fmla="*/ 3 h 778"/>
                <a:gd name="T46" fmla="*/ 2 w 770"/>
                <a:gd name="T47" fmla="*/ 3 h 778"/>
                <a:gd name="T48" fmla="*/ 2 w 770"/>
                <a:gd name="T49" fmla="*/ 3 h 778"/>
                <a:gd name="T50" fmla="*/ 1 w 770"/>
                <a:gd name="T51" fmla="*/ 3 h 778"/>
                <a:gd name="T52" fmla="*/ 1 w 770"/>
                <a:gd name="T53" fmla="*/ 3 h 778"/>
                <a:gd name="T54" fmla="*/ 1 w 770"/>
                <a:gd name="T55" fmla="*/ 3 h 778"/>
                <a:gd name="T56" fmla="*/ 2 w 770"/>
                <a:gd name="T57" fmla="*/ 3 h 778"/>
                <a:gd name="T58" fmla="*/ 2 w 770"/>
                <a:gd name="T59" fmla="*/ 3 h 778"/>
                <a:gd name="T60" fmla="*/ 2 w 770"/>
                <a:gd name="T61" fmla="*/ 3 h 778"/>
                <a:gd name="T62" fmla="*/ 2 w 770"/>
                <a:gd name="T63" fmla="*/ 3 h 778"/>
                <a:gd name="T64" fmla="*/ 3 w 770"/>
                <a:gd name="T65" fmla="*/ 2 h 778"/>
                <a:gd name="T66" fmla="*/ 3 w 770"/>
                <a:gd name="T67" fmla="*/ 2 h 778"/>
                <a:gd name="T68" fmla="*/ 3 w 770"/>
                <a:gd name="T69" fmla="*/ 2 h 778"/>
                <a:gd name="T70" fmla="*/ 3 w 770"/>
                <a:gd name="T71" fmla="*/ 2 h 778"/>
                <a:gd name="T72" fmla="*/ 3 w 770"/>
                <a:gd name="T73" fmla="*/ 1 h 778"/>
                <a:gd name="T74" fmla="*/ 3 w 770"/>
                <a:gd name="T75" fmla="*/ 1 h 778"/>
                <a:gd name="T76" fmla="*/ 3 w 770"/>
                <a:gd name="T77" fmla="*/ 1 h 778"/>
                <a:gd name="T78" fmla="*/ 2 w 770"/>
                <a:gd name="T79" fmla="*/ 1 h 778"/>
                <a:gd name="T80" fmla="*/ 2 w 770"/>
                <a:gd name="T81" fmla="*/ 1 h 778"/>
                <a:gd name="T82" fmla="*/ 2 w 770"/>
                <a:gd name="T83" fmla="*/ 1 h 778"/>
                <a:gd name="T84" fmla="*/ 1 w 770"/>
                <a:gd name="T85" fmla="*/ 1 h 778"/>
                <a:gd name="T86" fmla="*/ 1 w 770"/>
                <a:gd name="T87" fmla="*/ 1 h 778"/>
                <a:gd name="T88" fmla="*/ 1 w 770"/>
                <a:gd name="T89" fmla="*/ 1 h 778"/>
                <a:gd name="T90" fmla="*/ 1 w 770"/>
                <a:gd name="T91" fmla="*/ 1 h 778"/>
                <a:gd name="T92" fmla="*/ 1 w 770"/>
                <a:gd name="T93" fmla="*/ 1 h 778"/>
                <a:gd name="T94" fmla="*/ 1 w 770"/>
                <a:gd name="T95" fmla="*/ 2 h 778"/>
                <a:gd name="T96" fmla="*/ 1 w 770"/>
                <a:gd name="T97" fmla="*/ 2 h 778"/>
                <a:gd name="T98" fmla="*/ 1 w 770"/>
                <a:gd name="T99" fmla="*/ 2 h 778"/>
                <a:gd name="T100" fmla="*/ 1 w 770"/>
                <a:gd name="T101" fmla="*/ 2 h 778"/>
                <a:gd name="T102" fmla="*/ 1 w 770"/>
                <a:gd name="T103" fmla="*/ 3 h 778"/>
                <a:gd name="T104" fmla="*/ 1 w 770"/>
                <a:gd name="T105" fmla="*/ 3 h 778"/>
                <a:gd name="T106" fmla="*/ 1 w 770"/>
                <a:gd name="T107" fmla="*/ 3 h 778"/>
                <a:gd name="T108" fmla="*/ 1 w 770"/>
                <a:gd name="T109" fmla="*/ 3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2" name="Freeform 44"/>
            <p:cNvSpPr>
              <a:spLocks/>
            </p:cNvSpPr>
            <p:nvPr/>
          </p:nvSpPr>
          <p:spPr bwMode="auto">
            <a:xfrm>
              <a:off x="653" y="2425"/>
              <a:ext cx="38" cy="24"/>
            </a:xfrm>
            <a:custGeom>
              <a:avLst/>
              <a:gdLst>
                <a:gd name="T0" fmla="*/ 1 w 150"/>
                <a:gd name="T1" fmla="*/ 0 h 93"/>
                <a:gd name="T2" fmla="*/ 0 w 150"/>
                <a:gd name="T3" fmla="*/ 0 h 93"/>
                <a:gd name="T4" fmla="*/ 0 w 150"/>
                <a:gd name="T5" fmla="*/ 0 h 93"/>
                <a:gd name="T6" fmla="*/ 0 w 150"/>
                <a:gd name="T7" fmla="*/ 1 h 93"/>
                <a:gd name="T8" fmla="*/ 1 w 150"/>
                <a:gd name="T9" fmla="*/ 0 h 93"/>
                <a:gd name="T10" fmla="*/ 1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3" name="Oval 45"/>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574" name="Freeform 46"/>
            <p:cNvSpPr>
              <a:spLocks/>
            </p:cNvSpPr>
            <p:nvPr/>
          </p:nvSpPr>
          <p:spPr bwMode="auto">
            <a:xfrm>
              <a:off x="1336" y="2201"/>
              <a:ext cx="156" cy="249"/>
            </a:xfrm>
            <a:custGeom>
              <a:avLst/>
              <a:gdLst>
                <a:gd name="T0" fmla="*/ 1 w 606"/>
                <a:gd name="T1" fmla="*/ 4 h 969"/>
                <a:gd name="T2" fmla="*/ 0 w 606"/>
                <a:gd name="T3" fmla="*/ 4 h 969"/>
                <a:gd name="T4" fmla="*/ 0 w 606"/>
                <a:gd name="T5" fmla="*/ 3 h 969"/>
                <a:gd name="T6" fmla="*/ 0 w 606"/>
                <a:gd name="T7" fmla="*/ 3 h 969"/>
                <a:gd name="T8" fmla="*/ 0 w 606"/>
                <a:gd name="T9" fmla="*/ 2 h 969"/>
                <a:gd name="T10" fmla="*/ 0 w 606"/>
                <a:gd name="T11" fmla="*/ 2 h 969"/>
                <a:gd name="T12" fmla="*/ 0 w 606"/>
                <a:gd name="T13" fmla="*/ 1 h 969"/>
                <a:gd name="T14" fmla="*/ 0 w 606"/>
                <a:gd name="T15" fmla="*/ 1 h 969"/>
                <a:gd name="T16" fmla="*/ 1 w 606"/>
                <a:gd name="T17" fmla="*/ 1 h 969"/>
                <a:gd name="T18" fmla="*/ 1 w 606"/>
                <a:gd name="T19" fmla="*/ 0 h 969"/>
                <a:gd name="T20" fmla="*/ 1 w 606"/>
                <a:gd name="T21" fmla="*/ 0 h 969"/>
                <a:gd name="T22" fmla="*/ 2 w 606"/>
                <a:gd name="T23" fmla="*/ 0 h 969"/>
                <a:gd name="T24" fmla="*/ 2 w 606"/>
                <a:gd name="T25" fmla="*/ 0 h 969"/>
                <a:gd name="T26" fmla="*/ 2 w 606"/>
                <a:gd name="T27" fmla="*/ 0 h 969"/>
                <a:gd name="T28" fmla="*/ 2 w 606"/>
                <a:gd name="T29" fmla="*/ 1 h 969"/>
                <a:gd name="T30" fmla="*/ 3 w 606"/>
                <a:gd name="T31" fmla="*/ 1 h 969"/>
                <a:gd name="T32" fmla="*/ 3 w 606"/>
                <a:gd name="T33" fmla="*/ 2 h 969"/>
                <a:gd name="T34" fmla="*/ 3 w 606"/>
                <a:gd name="T35" fmla="*/ 2 h 969"/>
                <a:gd name="T36" fmla="*/ 3 w 606"/>
                <a:gd name="T37" fmla="*/ 3 h 969"/>
                <a:gd name="T38" fmla="*/ 3 w 606"/>
                <a:gd name="T39" fmla="*/ 3 h 969"/>
                <a:gd name="T40" fmla="*/ 2 w 606"/>
                <a:gd name="T41" fmla="*/ 3 h 969"/>
                <a:gd name="T42" fmla="*/ 2 w 606"/>
                <a:gd name="T43" fmla="*/ 4 h 969"/>
                <a:gd name="T44" fmla="*/ 2 w 606"/>
                <a:gd name="T45" fmla="*/ 4 h 969"/>
                <a:gd name="T46" fmla="*/ 2 w 606"/>
                <a:gd name="T47" fmla="*/ 4 h 969"/>
                <a:gd name="T48" fmla="*/ 1 w 606"/>
                <a:gd name="T49" fmla="*/ 4 h 969"/>
                <a:gd name="T50" fmla="*/ 1 w 606"/>
                <a:gd name="T51" fmla="*/ 4 h 969"/>
                <a:gd name="T52" fmla="*/ 1 w 606"/>
                <a:gd name="T53" fmla="*/ 4 h 969"/>
                <a:gd name="T54" fmla="*/ 1 w 606"/>
                <a:gd name="T55" fmla="*/ 4 h 969"/>
                <a:gd name="T56" fmla="*/ 1 w 606"/>
                <a:gd name="T57" fmla="*/ 4 h 969"/>
                <a:gd name="T58" fmla="*/ 1 w 606"/>
                <a:gd name="T59" fmla="*/ 4 h 969"/>
                <a:gd name="T60" fmla="*/ 2 w 606"/>
                <a:gd name="T61" fmla="*/ 4 h 969"/>
                <a:gd name="T62" fmla="*/ 2 w 606"/>
                <a:gd name="T63" fmla="*/ 3 h 969"/>
                <a:gd name="T64" fmla="*/ 2 w 606"/>
                <a:gd name="T65" fmla="*/ 3 h 969"/>
                <a:gd name="T66" fmla="*/ 2 w 606"/>
                <a:gd name="T67" fmla="*/ 3 h 969"/>
                <a:gd name="T68" fmla="*/ 2 w 606"/>
                <a:gd name="T69" fmla="*/ 3 h 969"/>
                <a:gd name="T70" fmla="*/ 2 w 606"/>
                <a:gd name="T71" fmla="*/ 2 h 969"/>
                <a:gd name="T72" fmla="*/ 2 w 606"/>
                <a:gd name="T73" fmla="*/ 2 h 969"/>
                <a:gd name="T74" fmla="*/ 2 w 606"/>
                <a:gd name="T75" fmla="*/ 1 h 969"/>
                <a:gd name="T76" fmla="*/ 2 w 606"/>
                <a:gd name="T77" fmla="*/ 1 h 969"/>
                <a:gd name="T78" fmla="*/ 2 w 606"/>
                <a:gd name="T79" fmla="*/ 1 h 969"/>
                <a:gd name="T80" fmla="*/ 2 w 606"/>
                <a:gd name="T81" fmla="*/ 1 h 969"/>
                <a:gd name="T82" fmla="*/ 2 w 606"/>
                <a:gd name="T83" fmla="*/ 1 h 969"/>
                <a:gd name="T84" fmla="*/ 1 w 606"/>
                <a:gd name="T85" fmla="*/ 1 h 969"/>
                <a:gd name="T86" fmla="*/ 1 w 606"/>
                <a:gd name="T87" fmla="*/ 1 h 969"/>
                <a:gd name="T88" fmla="*/ 1 w 606"/>
                <a:gd name="T89" fmla="*/ 1 h 969"/>
                <a:gd name="T90" fmla="*/ 1 w 606"/>
                <a:gd name="T91" fmla="*/ 1 h 969"/>
                <a:gd name="T92" fmla="*/ 1 w 606"/>
                <a:gd name="T93" fmla="*/ 1 h 969"/>
                <a:gd name="T94" fmla="*/ 1 w 606"/>
                <a:gd name="T95" fmla="*/ 2 h 969"/>
                <a:gd name="T96" fmla="*/ 0 w 606"/>
                <a:gd name="T97" fmla="*/ 2 h 969"/>
                <a:gd name="T98" fmla="*/ 0 w 606"/>
                <a:gd name="T99" fmla="*/ 3 h 969"/>
                <a:gd name="T100" fmla="*/ 1 w 606"/>
                <a:gd name="T101" fmla="*/ 3 h 969"/>
                <a:gd name="T102" fmla="*/ 1 w 606"/>
                <a:gd name="T103" fmla="*/ 3 h 969"/>
                <a:gd name="T104" fmla="*/ 1 w 606"/>
                <a:gd name="T105" fmla="*/ 4 h 969"/>
                <a:gd name="T106" fmla="*/ 1 w 606"/>
                <a:gd name="T107" fmla="*/ 4 h 969"/>
                <a:gd name="T108" fmla="*/ 1 w 606"/>
                <a:gd name="T109" fmla="*/ 4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5" name="Freeform 47"/>
            <p:cNvSpPr>
              <a:spLocks/>
            </p:cNvSpPr>
            <p:nvPr/>
          </p:nvSpPr>
          <p:spPr bwMode="auto">
            <a:xfrm>
              <a:off x="1360" y="2402"/>
              <a:ext cx="33" cy="30"/>
            </a:xfrm>
            <a:custGeom>
              <a:avLst/>
              <a:gdLst>
                <a:gd name="T0" fmla="*/ 1 w 122"/>
                <a:gd name="T1" fmla="*/ 0 h 116"/>
                <a:gd name="T2" fmla="*/ 0 w 122"/>
                <a:gd name="T3" fmla="*/ 0 h 116"/>
                <a:gd name="T4" fmla="*/ 0 w 122"/>
                <a:gd name="T5" fmla="*/ 0 h 116"/>
                <a:gd name="T6" fmla="*/ 0 w 122"/>
                <a:gd name="T7" fmla="*/ 1 h 116"/>
                <a:gd name="T8" fmla="*/ 1 w 122"/>
                <a:gd name="T9" fmla="*/ 0 h 116"/>
                <a:gd name="T10" fmla="*/ 1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76" name="Text Box 98"/>
          <p:cNvSpPr txBox="1">
            <a:spLocks noChangeArrowheads="1"/>
          </p:cNvSpPr>
          <p:nvPr/>
        </p:nvSpPr>
        <p:spPr bwMode="auto">
          <a:xfrm>
            <a:off x="1322388"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incident</a:t>
            </a:r>
          </a:p>
        </p:txBody>
      </p:sp>
      <p:grpSp>
        <p:nvGrpSpPr>
          <p:cNvPr id="577" name="Group 576"/>
          <p:cNvGrpSpPr/>
          <p:nvPr/>
        </p:nvGrpSpPr>
        <p:grpSpPr>
          <a:xfrm>
            <a:off x="2692479" y="3833629"/>
            <a:ext cx="762000" cy="741506"/>
            <a:chOff x="4343400" y="4495800"/>
            <a:chExt cx="762000" cy="741506"/>
          </a:xfrm>
        </p:grpSpPr>
        <p:sp>
          <p:nvSpPr>
            <p:cNvPr id="578" name="Rounded Rectangle 577"/>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79" name="Straight Connector 578"/>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80" name="Picture 57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81" name="Picture 58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82" name="Group 581"/>
          <p:cNvGrpSpPr/>
          <p:nvPr/>
        </p:nvGrpSpPr>
        <p:grpSpPr>
          <a:xfrm>
            <a:off x="2874197" y="3986029"/>
            <a:ext cx="762000" cy="741506"/>
            <a:chOff x="4343400" y="4495800"/>
            <a:chExt cx="762000" cy="741506"/>
          </a:xfrm>
        </p:grpSpPr>
        <p:sp>
          <p:nvSpPr>
            <p:cNvPr id="583" name="Rounded Rectangle 582"/>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84" name="Straight Connector 583"/>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85" name="Picture 58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86" name="Picture 58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87" name="Group 586"/>
          <p:cNvGrpSpPr/>
          <p:nvPr/>
        </p:nvGrpSpPr>
        <p:grpSpPr>
          <a:xfrm>
            <a:off x="2692479" y="4756194"/>
            <a:ext cx="762000" cy="741506"/>
            <a:chOff x="4343400" y="4495800"/>
            <a:chExt cx="762000" cy="741506"/>
          </a:xfrm>
        </p:grpSpPr>
        <p:sp>
          <p:nvSpPr>
            <p:cNvPr id="588" name="Rounded Rectangle 587"/>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89" name="Straight Connector 588"/>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90" name="Picture 5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91" name="Picture 59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92" name="Group 591"/>
          <p:cNvGrpSpPr/>
          <p:nvPr/>
        </p:nvGrpSpPr>
        <p:grpSpPr>
          <a:xfrm>
            <a:off x="2859287" y="4908594"/>
            <a:ext cx="762000" cy="741506"/>
            <a:chOff x="4343400" y="4495800"/>
            <a:chExt cx="762000" cy="741506"/>
          </a:xfrm>
        </p:grpSpPr>
        <p:sp>
          <p:nvSpPr>
            <p:cNvPr id="593" name="Rounded Rectangle 592"/>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94" name="Straight Connector 593"/>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95" name="Picture 59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96" name="Picture 59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97" name="Group 596"/>
          <p:cNvGrpSpPr/>
          <p:nvPr/>
        </p:nvGrpSpPr>
        <p:grpSpPr>
          <a:xfrm>
            <a:off x="2692479" y="5669691"/>
            <a:ext cx="762000" cy="741506"/>
            <a:chOff x="4343400" y="4495800"/>
            <a:chExt cx="762000" cy="741506"/>
          </a:xfrm>
        </p:grpSpPr>
        <p:sp>
          <p:nvSpPr>
            <p:cNvPr id="598" name="Rounded Rectangle 597"/>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99" name="Straight Connector 598"/>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600" name="Picture 59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601" name="Picture 60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602" name="Group 601"/>
          <p:cNvGrpSpPr/>
          <p:nvPr/>
        </p:nvGrpSpPr>
        <p:grpSpPr>
          <a:xfrm>
            <a:off x="2844879" y="5822091"/>
            <a:ext cx="762000" cy="741506"/>
            <a:chOff x="4343400" y="4495800"/>
            <a:chExt cx="762000" cy="741506"/>
          </a:xfrm>
        </p:grpSpPr>
        <p:sp>
          <p:nvSpPr>
            <p:cNvPr id="603" name="Rounded Rectangle 602"/>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604" name="Straight Connector 603"/>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605" name="Picture 60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606" name="Picture 60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sp>
        <p:nvSpPr>
          <p:cNvPr id="607" name="Line 144"/>
          <p:cNvSpPr>
            <a:spLocks noChangeShapeType="1"/>
          </p:cNvSpPr>
          <p:nvPr/>
        </p:nvSpPr>
        <p:spPr bwMode="auto">
          <a:xfrm>
            <a:off x="5283200" y="33226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08" name="Line 71"/>
          <p:cNvSpPr>
            <a:spLocks noChangeShapeType="1"/>
          </p:cNvSpPr>
          <p:nvPr/>
        </p:nvSpPr>
        <p:spPr bwMode="auto">
          <a:xfrm>
            <a:off x="4262777" y="3318079"/>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09" name="Line 69"/>
          <p:cNvSpPr>
            <a:spLocks noChangeShapeType="1"/>
          </p:cNvSpPr>
          <p:nvPr/>
        </p:nvSpPr>
        <p:spPr bwMode="auto">
          <a:xfrm>
            <a:off x="717550"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10" name="Line 116"/>
          <p:cNvSpPr>
            <a:spLocks noChangeShapeType="1"/>
          </p:cNvSpPr>
          <p:nvPr/>
        </p:nvSpPr>
        <p:spPr bwMode="auto">
          <a:xfrm>
            <a:off x="1900238"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11" name="Line 71"/>
          <p:cNvSpPr>
            <a:spLocks noChangeShapeType="1"/>
          </p:cNvSpPr>
          <p:nvPr/>
        </p:nvSpPr>
        <p:spPr bwMode="auto">
          <a:xfrm>
            <a:off x="3115667"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smtClean="0"/>
              <a:t>Lesson outline</a:t>
            </a:r>
          </a:p>
        </p:txBody>
      </p:sp>
      <p:sp>
        <p:nvSpPr>
          <p:cNvPr id="24579" name="Rectangle 3"/>
          <p:cNvSpPr>
            <a:spLocks noGrp="1" noChangeArrowheads="1"/>
          </p:cNvSpPr>
          <p:nvPr>
            <p:ph idx="1"/>
          </p:nvPr>
        </p:nvSpPr>
        <p:spPr/>
        <p:txBody>
          <a:bodyPr/>
          <a:lstStyle/>
          <a:p>
            <a:pPr>
              <a:lnSpc>
                <a:spcPct val="150000"/>
              </a:lnSpc>
              <a:buFont typeface="Arial" charset="0"/>
              <a:buChar char="•"/>
            </a:pPr>
            <a:r>
              <a:rPr lang="en-US" sz="3200" smtClean="0">
                <a:solidFill>
                  <a:schemeClr val="hlink"/>
                </a:solidFill>
              </a:rPr>
              <a:t>The ClaimCenter data model</a:t>
            </a:r>
          </a:p>
          <a:p>
            <a:pPr>
              <a:lnSpc>
                <a:spcPct val="150000"/>
              </a:lnSpc>
              <a:buFont typeface="Arial" charset="0"/>
              <a:buChar char="•"/>
            </a:pPr>
            <a:r>
              <a:rPr lang="en-US" sz="3200" smtClean="0"/>
              <a:t>The claim file</a:t>
            </a:r>
            <a:endParaRPr lang="en-US" sz="3000" smtClean="0">
              <a:solidFill>
                <a:srgbClr val="C0C0C0"/>
              </a:solidFill>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41" y="660468"/>
            <a:ext cx="8717757" cy="6171357"/>
          </a:xfrm>
          <a:prstGeom prst="rect">
            <a:avLst/>
          </a:prstGeom>
          <a:noFill/>
          <a:ln w="9525">
            <a:solidFill>
              <a:schemeClr val="bg1"/>
            </a:solidFill>
          </a:ln>
          <a:extLst>
            <a:ext uri="{909E8E84-426E-40DD-AFC4-6F175D3DCCD1}">
              <a14:hiddenFill xmlns:a14="http://schemas.microsoft.com/office/drawing/2010/main">
                <a:solidFill>
                  <a:schemeClr val="accent1"/>
                </a:solidFill>
              </a14:hiddenFill>
            </a:ext>
          </a:extLst>
        </p:spPr>
      </p:pic>
      <p:sp>
        <p:nvSpPr>
          <p:cNvPr id="25603" name="Rectangle 3"/>
          <p:cNvSpPr>
            <a:spLocks noGrp="1" noChangeArrowheads="1"/>
          </p:cNvSpPr>
          <p:nvPr>
            <p:ph type="title"/>
          </p:nvPr>
        </p:nvSpPr>
        <p:spPr/>
        <p:txBody>
          <a:bodyPr/>
          <a:lstStyle/>
          <a:p>
            <a:r>
              <a:rPr lang="en-US" smtClean="0"/>
              <a:t>The claim file</a:t>
            </a:r>
          </a:p>
        </p:txBody>
      </p:sp>
      <p:sp>
        <p:nvSpPr>
          <p:cNvPr id="25605" name="Rectangle 263"/>
          <p:cNvSpPr>
            <a:spLocks noChangeArrowheads="1"/>
          </p:cNvSpPr>
          <p:nvPr/>
        </p:nvSpPr>
        <p:spPr bwMode="auto">
          <a:xfrm>
            <a:off x="2560638" y="1885950"/>
            <a:ext cx="6572250" cy="4481513"/>
          </a:xfrm>
          <a:prstGeom prst="rect">
            <a:avLst/>
          </a:prstGeom>
          <a:solidFill>
            <a:schemeClr val="tx1"/>
          </a:solidFill>
          <a:ln w="9525" algn="ctr">
            <a:solidFill>
              <a:srgbClr val="000000"/>
            </a:solidFill>
            <a:miter lim="800000"/>
            <a:headEnd/>
            <a:tailEnd/>
          </a:ln>
          <a:extLst/>
        </p:spPr>
        <p:txBody>
          <a:bodyPr lIns="0" tIns="0" rIns="0" bIns="0" anchor="ctr">
            <a:spAutoFit/>
          </a:bodyPr>
          <a:lstStyle/>
          <a:p>
            <a:endParaRPr lang="en-US"/>
          </a:p>
        </p:txBody>
      </p:sp>
      <p:sp>
        <p:nvSpPr>
          <p:cNvPr id="25604" name="Rectangle 4"/>
          <p:cNvSpPr>
            <a:spLocks noGrp="1" noChangeArrowheads="1"/>
          </p:cNvSpPr>
          <p:nvPr>
            <p:ph idx="1"/>
          </p:nvPr>
        </p:nvSpPr>
        <p:spPr>
          <a:xfrm>
            <a:off x="2828925" y="4670425"/>
            <a:ext cx="5970588" cy="1600200"/>
          </a:xfrm>
        </p:spPr>
        <p:txBody>
          <a:bodyPr/>
          <a:lstStyle/>
          <a:p>
            <a:pPr>
              <a:buFont typeface="Arial" charset="0"/>
              <a:buChar char="•"/>
            </a:pPr>
            <a:r>
              <a:rPr lang="en-US" smtClean="0"/>
              <a:t>The "</a:t>
            </a:r>
            <a:r>
              <a:rPr lang="en-US" b="1" smtClean="0"/>
              <a:t>claim file</a:t>
            </a:r>
            <a:r>
              <a:rPr lang="en-US" smtClean="0"/>
              <a:t>" is the complete collection of information about a specific claim and all information related to that claim</a:t>
            </a:r>
          </a:p>
          <a:p>
            <a:pPr lvl="1"/>
            <a:r>
              <a:rPr lang="en-US" smtClean="0"/>
              <a:t>Rendered on the Claim tab</a:t>
            </a:r>
          </a:p>
        </p:txBody>
      </p:sp>
      <p:grpSp>
        <p:nvGrpSpPr>
          <p:cNvPr id="25606" name="Group 5"/>
          <p:cNvGrpSpPr>
            <a:grpSpLocks/>
          </p:cNvGrpSpPr>
          <p:nvPr/>
        </p:nvGrpSpPr>
        <p:grpSpPr bwMode="auto">
          <a:xfrm>
            <a:off x="186042" y="553056"/>
            <a:ext cx="1573213" cy="1244600"/>
            <a:chOff x="2769" y="1481"/>
            <a:chExt cx="1087" cy="860"/>
          </a:xfrm>
        </p:grpSpPr>
        <p:pic>
          <p:nvPicPr>
            <p:cNvPr id="25828" name="Picture 6" descr="j02909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769" y="1481"/>
              <a:ext cx="1087" cy="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829" name="Group 7"/>
            <p:cNvGrpSpPr>
              <a:grpSpLocks/>
            </p:cNvGrpSpPr>
            <p:nvPr/>
          </p:nvGrpSpPr>
          <p:grpSpPr bwMode="auto">
            <a:xfrm rot="-852879">
              <a:off x="3108" y="1697"/>
              <a:ext cx="588" cy="434"/>
              <a:chOff x="2083" y="1606"/>
              <a:chExt cx="1489" cy="1097"/>
            </a:xfrm>
          </p:grpSpPr>
          <p:sp>
            <p:nvSpPr>
              <p:cNvPr id="25830" name="Rectangle 8"/>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5831" name="Freeform 9"/>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5832" name="Freeform 10"/>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5833" name="Freeform 11"/>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5834" name="Freeform 12"/>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5835" name="Rectangle 13"/>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5836" name="Rectangle 14"/>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5837" name="AutoShape 15"/>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5838" name="Freeform 16"/>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5839" name="Freeform 17"/>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5840" name="Rectangle 18"/>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5841" name="Rectangle 19"/>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5842" name="Rectangle 20"/>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5843" name="Group 21"/>
              <p:cNvGrpSpPr>
                <a:grpSpLocks/>
              </p:cNvGrpSpPr>
              <p:nvPr/>
            </p:nvGrpSpPr>
            <p:grpSpPr bwMode="auto">
              <a:xfrm>
                <a:off x="2221" y="1871"/>
                <a:ext cx="518" cy="782"/>
                <a:chOff x="2400" y="1656"/>
                <a:chExt cx="752" cy="1136"/>
              </a:xfrm>
            </p:grpSpPr>
            <p:sp>
              <p:nvSpPr>
                <p:cNvPr id="25856" name="Freeform 2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5857" name="Freeform 2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858" name="Freeform 2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859" name="Freeform 2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860" name="Freeform 2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5861" name="Line 2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862" name="Line 2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5844" name="Group 29"/>
              <p:cNvGrpSpPr>
                <a:grpSpLocks/>
              </p:cNvGrpSpPr>
              <p:nvPr/>
            </p:nvGrpSpPr>
            <p:grpSpPr bwMode="auto">
              <a:xfrm rot="-6511945">
                <a:off x="2834" y="1842"/>
                <a:ext cx="518" cy="783"/>
                <a:chOff x="2400" y="1656"/>
                <a:chExt cx="752" cy="1136"/>
              </a:xfrm>
            </p:grpSpPr>
            <p:sp>
              <p:nvSpPr>
                <p:cNvPr id="25849" name="Freeform 3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5850" name="Freeform 3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851" name="Freeform 3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852" name="Freeform 3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853" name="Freeform 3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854" name="Line 3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855" name="Line 3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5845" name="Freeform 37"/>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lIns="0" tIns="0" rIns="0" bIns="0" anchor="ctr">
                <a:spAutoFit/>
              </a:bodyPr>
              <a:lstStyle/>
              <a:p>
                <a:endParaRPr lang="en-US"/>
              </a:p>
            </p:txBody>
          </p:sp>
          <p:sp>
            <p:nvSpPr>
              <p:cNvPr id="25846" name="Freeform 38"/>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5847" name="Rectangle 39"/>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5848" name="Rectangle 40"/>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sp>
        <p:nvSpPr>
          <p:cNvPr id="25608" name="AutoShape 261"/>
          <p:cNvSpPr>
            <a:spLocks/>
          </p:cNvSpPr>
          <p:nvPr/>
        </p:nvSpPr>
        <p:spPr bwMode="auto">
          <a:xfrm>
            <a:off x="1759255" y="1648265"/>
            <a:ext cx="718195" cy="5183560"/>
          </a:xfrm>
          <a:prstGeom prst="rightBrace">
            <a:avLst>
              <a:gd name="adj1" fmla="val 73504"/>
              <a:gd name="adj2" fmla="val 30009"/>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8664" y="2130605"/>
            <a:ext cx="6436197" cy="2032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8668" y="2614316"/>
            <a:ext cx="5918718" cy="3435609"/>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6627" name="Rectangle 3"/>
          <p:cNvSpPr>
            <a:spLocks noGrp="1" noChangeArrowheads="1"/>
          </p:cNvSpPr>
          <p:nvPr>
            <p:ph type="title"/>
          </p:nvPr>
        </p:nvSpPr>
        <p:spPr/>
        <p:txBody>
          <a:bodyPr/>
          <a:lstStyle/>
          <a:p>
            <a:r>
              <a:rPr lang="en-US" smtClean="0"/>
              <a:t>The summary screen</a:t>
            </a:r>
          </a:p>
        </p:txBody>
      </p:sp>
      <p:sp>
        <p:nvSpPr>
          <p:cNvPr id="26628" name="Rectangle 4"/>
          <p:cNvSpPr>
            <a:spLocks noGrp="1" noChangeArrowheads="1"/>
          </p:cNvSpPr>
          <p:nvPr>
            <p:ph idx="1"/>
          </p:nvPr>
        </p:nvSpPr>
        <p:spPr>
          <a:xfrm>
            <a:off x="281613" y="982663"/>
            <a:ext cx="3357562" cy="5197475"/>
          </a:xfrm>
        </p:spPr>
        <p:txBody>
          <a:bodyPr/>
          <a:lstStyle/>
          <a:p>
            <a:pPr>
              <a:buFont typeface="Arial" charset="0"/>
              <a:buChar char="•"/>
            </a:pPr>
            <a:r>
              <a:rPr lang="en-US" dirty="0" smtClean="0"/>
              <a:t>The Summary screen is a read-only summary of important claim file elements, including:</a:t>
            </a:r>
          </a:p>
          <a:p>
            <a:pPr lvl="1"/>
            <a:r>
              <a:rPr lang="en-US" dirty="0" smtClean="0">
                <a:solidFill>
                  <a:srgbClr val="0033CC"/>
                </a:solidFill>
              </a:rPr>
              <a:t>Claim headline information</a:t>
            </a:r>
          </a:p>
          <a:p>
            <a:pPr lvl="1"/>
            <a:r>
              <a:rPr lang="en-US" dirty="0" smtClean="0">
                <a:solidFill>
                  <a:srgbClr val="008000"/>
                </a:solidFill>
              </a:rPr>
              <a:t>Financials</a:t>
            </a:r>
          </a:p>
          <a:p>
            <a:pPr lvl="1"/>
            <a:r>
              <a:rPr lang="en-US" dirty="0">
                <a:solidFill>
                  <a:srgbClr val="7030A0"/>
                </a:solidFill>
              </a:rPr>
              <a:t>Services</a:t>
            </a:r>
          </a:p>
          <a:p>
            <a:pPr lvl="1"/>
            <a:r>
              <a:rPr lang="en-US" dirty="0" smtClean="0">
                <a:solidFill>
                  <a:srgbClr val="008000"/>
                </a:solidFill>
              </a:rPr>
              <a:t>Exposures</a:t>
            </a:r>
          </a:p>
        </p:txBody>
      </p:sp>
      <p:grpSp>
        <p:nvGrpSpPr>
          <p:cNvPr id="26630" name="Group 12"/>
          <p:cNvGrpSpPr>
            <a:grpSpLocks/>
          </p:cNvGrpSpPr>
          <p:nvPr/>
        </p:nvGrpSpPr>
        <p:grpSpPr bwMode="auto">
          <a:xfrm>
            <a:off x="2574991" y="5261142"/>
            <a:ext cx="549275" cy="546100"/>
            <a:chOff x="3360" y="800"/>
            <a:chExt cx="620" cy="616"/>
          </a:xfrm>
        </p:grpSpPr>
        <p:sp>
          <p:nvSpPr>
            <p:cNvPr id="26764" name="AutoShape 13"/>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6765" name="Freeform 14"/>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6766" name="Group 15"/>
            <p:cNvGrpSpPr>
              <a:grpSpLocks/>
            </p:cNvGrpSpPr>
            <p:nvPr/>
          </p:nvGrpSpPr>
          <p:grpSpPr bwMode="auto">
            <a:xfrm flipH="1">
              <a:off x="3749" y="1171"/>
              <a:ext cx="212" cy="213"/>
              <a:chOff x="1350" y="686"/>
              <a:chExt cx="1132" cy="1132"/>
            </a:xfrm>
          </p:grpSpPr>
          <p:sp>
            <p:nvSpPr>
              <p:cNvPr id="26768" name="AutoShape 16"/>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6769" name="Picture 17"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6767" name="Picture 18"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32" name="Group 155"/>
          <p:cNvGrpSpPr>
            <a:grpSpLocks/>
          </p:cNvGrpSpPr>
          <p:nvPr/>
        </p:nvGrpSpPr>
        <p:grpSpPr bwMode="auto">
          <a:xfrm>
            <a:off x="5235342" y="2142398"/>
            <a:ext cx="1544638" cy="722312"/>
            <a:chOff x="4621" y="156"/>
            <a:chExt cx="973" cy="455"/>
          </a:xfrm>
        </p:grpSpPr>
        <p:grpSp>
          <p:nvGrpSpPr>
            <p:cNvPr id="26733" name="Group 43"/>
            <p:cNvGrpSpPr>
              <a:grpSpLocks/>
            </p:cNvGrpSpPr>
            <p:nvPr/>
          </p:nvGrpSpPr>
          <p:grpSpPr bwMode="auto">
            <a:xfrm>
              <a:off x="4621" y="156"/>
              <a:ext cx="364" cy="455"/>
              <a:chOff x="4174" y="933"/>
              <a:chExt cx="921" cy="1151"/>
            </a:xfrm>
          </p:grpSpPr>
          <p:sp>
            <p:nvSpPr>
              <p:cNvPr id="26738" name="Rectangle 44"/>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6739" name="AutoShape 45"/>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740" name="AutoShape 46"/>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741" name="AutoShape 47"/>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742" name="Freeform 48"/>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743" name="Freeform 49"/>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744" name="Freeform 50"/>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745" name="Freeform 51"/>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746" name="Freeform 52"/>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747" name="Freeform 53"/>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748" name="Freeform 54"/>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749" name="Line 55"/>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50" name="Line 56"/>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51" name="Line 57"/>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52" name="Line 58"/>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53" name="Line 59"/>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54" name="Line 60"/>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734" name="Group 61"/>
            <p:cNvGrpSpPr>
              <a:grpSpLocks/>
            </p:cNvGrpSpPr>
            <p:nvPr/>
          </p:nvGrpSpPr>
          <p:grpSpPr bwMode="auto">
            <a:xfrm>
              <a:off x="5140" y="226"/>
              <a:ext cx="454" cy="316"/>
              <a:chOff x="3153" y="1049"/>
              <a:chExt cx="752" cy="523"/>
            </a:xfrm>
          </p:grpSpPr>
          <p:sp>
            <p:nvSpPr>
              <p:cNvPr id="26736" name="Rectangle 62"/>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26737" name="Picture 63"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735" name="AutoShape 64"/>
            <p:cNvSpPr>
              <a:spLocks noChangeArrowheads="1"/>
            </p:cNvSpPr>
            <p:nvPr/>
          </p:nvSpPr>
          <p:spPr bwMode="auto">
            <a:xfrm>
              <a:off x="4929" y="281"/>
              <a:ext cx="272" cy="212"/>
            </a:xfrm>
            <a:prstGeom prst="rightArrow">
              <a:avLst>
                <a:gd name="adj1" fmla="val 50000"/>
                <a:gd name="adj2" fmla="val 3207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grpSp>
      <p:sp>
        <p:nvSpPr>
          <p:cNvPr id="26638" name="Rectangle 153"/>
          <p:cNvSpPr>
            <a:spLocks noChangeArrowheads="1"/>
          </p:cNvSpPr>
          <p:nvPr/>
        </p:nvSpPr>
        <p:spPr bwMode="auto">
          <a:xfrm>
            <a:off x="3118668" y="5164511"/>
            <a:ext cx="5925859" cy="885414"/>
          </a:xfrm>
          <a:prstGeom prst="rect">
            <a:avLst/>
          </a:prstGeom>
          <a:noFill/>
          <a:ln w="19050" algn="ctr">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6639" name="Rectangle 154"/>
          <p:cNvSpPr>
            <a:spLocks noChangeArrowheads="1"/>
          </p:cNvSpPr>
          <p:nvPr/>
        </p:nvSpPr>
        <p:spPr bwMode="auto">
          <a:xfrm>
            <a:off x="5091571" y="2901569"/>
            <a:ext cx="1975979" cy="641610"/>
          </a:xfrm>
          <a:prstGeom prst="rect">
            <a:avLst/>
          </a:prstGeom>
          <a:noFill/>
          <a:ln w="19050" algn="ctr">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6647" name="Rectangle 162"/>
          <p:cNvSpPr>
            <a:spLocks noChangeArrowheads="1"/>
          </p:cNvSpPr>
          <p:nvPr/>
        </p:nvSpPr>
        <p:spPr bwMode="auto">
          <a:xfrm>
            <a:off x="3118668" y="2893592"/>
            <a:ext cx="5918718" cy="649587"/>
          </a:xfrm>
          <a:prstGeom prst="rect">
            <a:avLst/>
          </a:prstGeom>
          <a:noFill/>
          <a:ln w="19050" algn="ctr">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53" name="Rectangle 162"/>
          <p:cNvSpPr>
            <a:spLocks noChangeArrowheads="1"/>
          </p:cNvSpPr>
          <p:nvPr/>
        </p:nvSpPr>
        <p:spPr bwMode="auto">
          <a:xfrm>
            <a:off x="3124266" y="4374845"/>
            <a:ext cx="5920262" cy="727582"/>
          </a:xfrm>
          <a:prstGeom prst="rect">
            <a:avLst/>
          </a:prstGeom>
          <a:noFill/>
          <a:ln w="19050" algn="ctr">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66" y="2667966"/>
            <a:ext cx="5974696" cy="3059533"/>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6627" name="Rectangle 3"/>
          <p:cNvSpPr>
            <a:spLocks noGrp="1" noChangeArrowheads="1"/>
          </p:cNvSpPr>
          <p:nvPr>
            <p:ph type="title"/>
          </p:nvPr>
        </p:nvSpPr>
        <p:spPr/>
        <p:txBody>
          <a:bodyPr/>
          <a:lstStyle/>
          <a:p>
            <a:r>
              <a:rPr lang="en-US" dirty="0" smtClean="0"/>
              <a:t>The summary screen (continued)</a:t>
            </a:r>
          </a:p>
        </p:txBody>
      </p:sp>
      <p:sp>
        <p:nvSpPr>
          <p:cNvPr id="26628" name="Rectangle 4"/>
          <p:cNvSpPr>
            <a:spLocks noGrp="1" noChangeArrowheads="1"/>
          </p:cNvSpPr>
          <p:nvPr>
            <p:ph idx="1"/>
          </p:nvPr>
        </p:nvSpPr>
        <p:spPr>
          <a:xfrm>
            <a:off x="269738" y="982663"/>
            <a:ext cx="3357562" cy="5197475"/>
          </a:xfrm>
        </p:spPr>
        <p:txBody>
          <a:bodyPr/>
          <a:lstStyle/>
          <a:p>
            <a:pPr>
              <a:buFont typeface="Arial" charset="0"/>
              <a:buChar char="•"/>
            </a:pPr>
            <a:r>
              <a:rPr lang="en-US" dirty="0" smtClean="0"/>
              <a:t>The Summary screen is a read-only summary of important claim file elements, including:</a:t>
            </a:r>
          </a:p>
          <a:p>
            <a:pPr lvl="1"/>
            <a:r>
              <a:rPr lang="en-US" dirty="0" smtClean="0">
                <a:solidFill>
                  <a:srgbClr val="FF6600"/>
                </a:solidFill>
              </a:rPr>
              <a:t>Parties Involved</a:t>
            </a:r>
          </a:p>
          <a:p>
            <a:pPr lvl="1"/>
            <a:r>
              <a:rPr lang="en-US" dirty="0" smtClean="0">
                <a:solidFill>
                  <a:srgbClr val="FF0000"/>
                </a:solidFill>
              </a:rPr>
              <a:t>Activities</a:t>
            </a:r>
          </a:p>
          <a:p>
            <a:pPr lvl="1"/>
            <a:r>
              <a:rPr lang="en-US" dirty="0" smtClean="0">
                <a:solidFill>
                  <a:srgbClr val="FF00FF"/>
                </a:solidFill>
              </a:rPr>
              <a:t>Litigation</a:t>
            </a:r>
          </a:p>
          <a:p>
            <a:pPr lvl="1"/>
            <a:r>
              <a:rPr lang="en-US" dirty="0" smtClean="0">
                <a:solidFill>
                  <a:srgbClr val="008000"/>
                </a:solidFill>
              </a:rPr>
              <a:t>Associated </a:t>
            </a:r>
          </a:p>
          <a:p>
            <a:pPr marL="400050" lvl="1" indent="0">
              <a:buNone/>
            </a:pPr>
            <a:r>
              <a:rPr lang="en-US" dirty="0" smtClean="0">
                <a:solidFill>
                  <a:srgbClr val="008000"/>
                </a:solidFill>
              </a:rPr>
              <a:t>   Claims</a:t>
            </a:r>
          </a:p>
          <a:p>
            <a:pPr lvl="1"/>
            <a:r>
              <a:rPr lang="en-US" dirty="0" smtClean="0">
                <a:solidFill>
                  <a:srgbClr val="FF0000"/>
                </a:solidFill>
              </a:rPr>
              <a:t>Notes</a:t>
            </a:r>
          </a:p>
        </p:txBody>
      </p:sp>
      <p:grpSp>
        <p:nvGrpSpPr>
          <p:cNvPr id="26629" name="Group 5"/>
          <p:cNvGrpSpPr>
            <a:grpSpLocks/>
          </p:cNvGrpSpPr>
          <p:nvPr/>
        </p:nvGrpSpPr>
        <p:grpSpPr bwMode="auto">
          <a:xfrm>
            <a:off x="6079148" y="3888963"/>
            <a:ext cx="485775" cy="617537"/>
            <a:chOff x="2401" y="425"/>
            <a:chExt cx="907" cy="1154"/>
          </a:xfrm>
        </p:grpSpPr>
        <p:sp>
          <p:nvSpPr>
            <p:cNvPr id="26770" name="Rectangle 6"/>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6771" name="Line 7"/>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772" name="Line 8"/>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773" name="Rectangle 9"/>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6774" name="Freeform 10"/>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6775" name="Line 11"/>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633" name="Group 66"/>
          <p:cNvGrpSpPr>
            <a:grpSpLocks/>
          </p:cNvGrpSpPr>
          <p:nvPr/>
        </p:nvGrpSpPr>
        <p:grpSpPr bwMode="auto">
          <a:xfrm>
            <a:off x="2166971" y="4784463"/>
            <a:ext cx="625475" cy="630237"/>
            <a:chOff x="4932" y="501"/>
            <a:chExt cx="708" cy="712"/>
          </a:xfrm>
        </p:grpSpPr>
        <p:sp>
          <p:nvSpPr>
            <p:cNvPr id="26723" name="Freeform 67"/>
            <p:cNvSpPr>
              <a:spLocks/>
            </p:cNvSpPr>
            <p:nvPr/>
          </p:nvSpPr>
          <p:spPr bwMode="auto">
            <a:xfrm>
              <a:off x="4932" y="501"/>
              <a:ext cx="708" cy="703"/>
            </a:xfrm>
            <a:custGeom>
              <a:avLst/>
              <a:gdLst>
                <a:gd name="T0" fmla="*/ 61 w 1542"/>
                <a:gd name="T1" fmla="*/ 68 h 1531"/>
                <a:gd name="T2" fmla="*/ 62 w 1542"/>
                <a:gd name="T3" fmla="*/ 68 h 1531"/>
                <a:gd name="T4" fmla="*/ 64 w 1542"/>
                <a:gd name="T5" fmla="*/ 67 h 1531"/>
                <a:gd name="T6" fmla="*/ 65 w 1542"/>
                <a:gd name="T7" fmla="*/ 67 h 1531"/>
                <a:gd name="T8" fmla="*/ 67 w 1542"/>
                <a:gd name="T9" fmla="*/ 66 h 1531"/>
                <a:gd name="T10" fmla="*/ 67 w 1542"/>
                <a:gd name="T11" fmla="*/ 65 h 1531"/>
                <a:gd name="T12" fmla="*/ 68 w 1542"/>
                <a:gd name="T13" fmla="*/ 63 h 1531"/>
                <a:gd name="T14" fmla="*/ 68 w 1542"/>
                <a:gd name="T15" fmla="*/ 62 h 1531"/>
                <a:gd name="T16" fmla="*/ 68 w 1542"/>
                <a:gd name="T17" fmla="*/ 60 h 1531"/>
                <a:gd name="T18" fmla="*/ 68 w 1542"/>
                <a:gd name="T19" fmla="*/ 8 h 1531"/>
                <a:gd name="T20" fmla="*/ 68 w 1542"/>
                <a:gd name="T21" fmla="*/ 6 h 1531"/>
                <a:gd name="T22" fmla="*/ 68 w 1542"/>
                <a:gd name="T23" fmla="*/ 5 h 1531"/>
                <a:gd name="T24" fmla="*/ 67 w 1542"/>
                <a:gd name="T25" fmla="*/ 4 h 1531"/>
                <a:gd name="T26" fmla="*/ 67 w 1542"/>
                <a:gd name="T27" fmla="*/ 2 h 1531"/>
                <a:gd name="T28" fmla="*/ 65 w 1542"/>
                <a:gd name="T29" fmla="*/ 1 h 1531"/>
                <a:gd name="T30" fmla="*/ 64 w 1542"/>
                <a:gd name="T31" fmla="*/ 0 h 1531"/>
                <a:gd name="T32" fmla="*/ 62 w 1542"/>
                <a:gd name="T33" fmla="*/ 0 h 1531"/>
                <a:gd name="T34" fmla="*/ 61 w 1542"/>
                <a:gd name="T35" fmla="*/ 0 h 1531"/>
                <a:gd name="T36" fmla="*/ 8 w 1542"/>
                <a:gd name="T37" fmla="*/ 0 h 1531"/>
                <a:gd name="T38" fmla="*/ 6 w 1542"/>
                <a:gd name="T39" fmla="*/ 0 h 1531"/>
                <a:gd name="T40" fmla="*/ 5 w 1542"/>
                <a:gd name="T41" fmla="*/ 0 h 1531"/>
                <a:gd name="T42" fmla="*/ 3 w 1542"/>
                <a:gd name="T43" fmla="*/ 1 h 1531"/>
                <a:gd name="T44" fmla="*/ 2 w 1542"/>
                <a:gd name="T45" fmla="*/ 2 h 1531"/>
                <a:gd name="T46" fmla="*/ 1 w 1542"/>
                <a:gd name="T47" fmla="*/ 4 h 1531"/>
                <a:gd name="T48" fmla="*/ 0 w 1542"/>
                <a:gd name="T49" fmla="*/ 5 h 1531"/>
                <a:gd name="T50" fmla="*/ 0 w 1542"/>
                <a:gd name="T51" fmla="*/ 6 h 1531"/>
                <a:gd name="T52" fmla="*/ 0 w 1542"/>
                <a:gd name="T53" fmla="*/ 8 h 1531"/>
                <a:gd name="T54" fmla="*/ 0 w 1542"/>
                <a:gd name="T55" fmla="*/ 60 h 1531"/>
                <a:gd name="T56" fmla="*/ 0 w 1542"/>
                <a:gd name="T57" fmla="*/ 62 h 1531"/>
                <a:gd name="T58" fmla="*/ 0 w 1542"/>
                <a:gd name="T59" fmla="*/ 63 h 1531"/>
                <a:gd name="T60" fmla="*/ 1 w 1542"/>
                <a:gd name="T61" fmla="*/ 65 h 1531"/>
                <a:gd name="T62" fmla="*/ 2 w 1542"/>
                <a:gd name="T63" fmla="*/ 66 h 1531"/>
                <a:gd name="T64" fmla="*/ 3 w 1542"/>
                <a:gd name="T65" fmla="*/ 67 h 1531"/>
                <a:gd name="T66" fmla="*/ 5 w 1542"/>
                <a:gd name="T67" fmla="*/ 67 h 1531"/>
                <a:gd name="T68" fmla="*/ 6 w 1542"/>
                <a:gd name="T69" fmla="*/ 68 h 1531"/>
                <a:gd name="T70" fmla="*/ 8 w 1542"/>
                <a:gd name="T71" fmla="*/ 68 h 1531"/>
                <a:gd name="T72" fmla="*/ 61 w 1542"/>
                <a:gd name="T73" fmla="*/ 68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26724" name="Freeform 68"/>
            <p:cNvSpPr>
              <a:spLocks/>
            </p:cNvSpPr>
            <p:nvPr/>
          </p:nvSpPr>
          <p:spPr bwMode="auto">
            <a:xfrm>
              <a:off x="5225" y="594"/>
              <a:ext cx="249" cy="123"/>
            </a:xfrm>
            <a:custGeom>
              <a:avLst/>
              <a:gdLst>
                <a:gd name="T0" fmla="*/ 21 w 542"/>
                <a:gd name="T1" fmla="*/ 12 h 269"/>
                <a:gd name="T2" fmla="*/ 21 w 542"/>
                <a:gd name="T3" fmla="*/ 12 h 269"/>
                <a:gd name="T4" fmla="*/ 22 w 542"/>
                <a:gd name="T5" fmla="*/ 12 h 269"/>
                <a:gd name="T6" fmla="*/ 23 w 542"/>
                <a:gd name="T7" fmla="*/ 12 h 269"/>
                <a:gd name="T8" fmla="*/ 23 w 542"/>
                <a:gd name="T9" fmla="*/ 11 h 269"/>
                <a:gd name="T10" fmla="*/ 23 w 542"/>
                <a:gd name="T11" fmla="*/ 11 h 269"/>
                <a:gd name="T12" fmla="*/ 23 w 542"/>
                <a:gd name="T13" fmla="*/ 11 h 269"/>
                <a:gd name="T14" fmla="*/ 24 w 542"/>
                <a:gd name="T15" fmla="*/ 11 h 269"/>
                <a:gd name="T16" fmla="*/ 24 w 542"/>
                <a:gd name="T17" fmla="*/ 10 h 269"/>
                <a:gd name="T18" fmla="*/ 24 w 542"/>
                <a:gd name="T19" fmla="*/ 10 h 269"/>
                <a:gd name="T20" fmla="*/ 24 w 542"/>
                <a:gd name="T21" fmla="*/ 9 h 269"/>
                <a:gd name="T22" fmla="*/ 24 w 542"/>
                <a:gd name="T23" fmla="*/ 8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0 h 269"/>
                <a:gd name="T42" fmla="*/ 0 w 542"/>
                <a:gd name="T43" fmla="*/ 1 h 269"/>
                <a:gd name="T44" fmla="*/ 0 w 542"/>
                <a:gd name="T45" fmla="*/ 1 h 269"/>
                <a:gd name="T46" fmla="*/ 0 w 542"/>
                <a:gd name="T47" fmla="*/ 1 h 269"/>
                <a:gd name="T48" fmla="*/ 0 w 542"/>
                <a:gd name="T49" fmla="*/ 2 h 269"/>
                <a:gd name="T50" fmla="*/ 0 w 542"/>
                <a:gd name="T51" fmla="*/ 3 h 269"/>
                <a:gd name="T52" fmla="*/ 1 w 542"/>
                <a:gd name="T53" fmla="*/ 4 h 269"/>
                <a:gd name="T54" fmla="*/ 2 w 542"/>
                <a:gd name="T55" fmla="*/ 5 h 269"/>
                <a:gd name="T56" fmla="*/ 21 w 542"/>
                <a:gd name="T57" fmla="*/ 1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5" name="Freeform 69"/>
            <p:cNvSpPr>
              <a:spLocks/>
            </p:cNvSpPr>
            <p:nvPr/>
          </p:nvSpPr>
          <p:spPr bwMode="auto">
            <a:xfrm>
              <a:off x="5095" y="902"/>
              <a:ext cx="249" cy="125"/>
            </a:xfrm>
            <a:custGeom>
              <a:avLst/>
              <a:gdLst>
                <a:gd name="T0" fmla="*/ 21 w 542"/>
                <a:gd name="T1" fmla="*/ 13 h 269"/>
                <a:gd name="T2" fmla="*/ 22 w 542"/>
                <a:gd name="T3" fmla="*/ 13 h 269"/>
                <a:gd name="T4" fmla="*/ 22 w 542"/>
                <a:gd name="T5" fmla="*/ 13 h 269"/>
                <a:gd name="T6" fmla="*/ 23 w 542"/>
                <a:gd name="T7" fmla="*/ 13 h 269"/>
                <a:gd name="T8" fmla="*/ 23 w 542"/>
                <a:gd name="T9" fmla="*/ 12 h 269"/>
                <a:gd name="T10" fmla="*/ 23 w 542"/>
                <a:gd name="T11" fmla="*/ 12 h 269"/>
                <a:gd name="T12" fmla="*/ 23 w 542"/>
                <a:gd name="T13" fmla="*/ 12 h 269"/>
                <a:gd name="T14" fmla="*/ 24 w 542"/>
                <a:gd name="T15" fmla="*/ 12 h 269"/>
                <a:gd name="T16" fmla="*/ 24 w 542"/>
                <a:gd name="T17" fmla="*/ 11 h 269"/>
                <a:gd name="T18" fmla="*/ 24 w 542"/>
                <a:gd name="T19" fmla="*/ 11 h 269"/>
                <a:gd name="T20" fmla="*/ 24 w 542"/>
                <a:gd name="T21" fmla="*/ 10 h 269"/>
                <a:gd name="T22" fmla="*/ 24 w 542"/>
                <a:gd name="T23" fmla="*/ 9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1 h 269"/>
                <a:gd name="T42" fmla="*/ 0 w 542"/>
                <a:gd name="T43" fmla="*/ 1 h 269"/>
                <a:gd name="T44" fmla="*/ 0 w 542"/>
                <a:gd name="T45" fmla="*/ 2 h 269"/>
                <a:gd name="T46" fmla="*/ 0 w 542"/>
                <a:gd name="T47" fmla="*/ 2 h 269"/>
                <a:gd name="T48" fmla="*/ 0 w 542"/>
                <a:gd name="T49" fmla="*/ 3 h 269"/>
                <a:gd name="T50" fmla="*/ 0 w 542"/>
                <a:gd name="T51" fmla="*/ 4 h 269"/>
                <a:gd name="T52" fmla="*/ 1 w 542"/>
                <a:gd name="T53" fmla="*/ 4 h 269"/>
                <a:gd name="T54" fmla="*/ 2 w 542"/>
                <a:gd name="T55" fmla="*/ 5 h 269"/>
                <a:gd name="T56" fmla="*/ 21 w 542"/>
                <a:gd name="T57" fmla="*/ 1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6" name="Freeform 70"/>
            <p:cNvSpPr>
              <a:spLocks/>
            </p:cNvSpPr>
            <p:nvPr/>
          </p:nvSpPr>
          <p:spPr bwMode="auto">
            <a:xfrm>
              <a:off x="5135" y="660"/>
              <a:ext cx="298" cy="299"/>
            </a:xfrm>
            <a:custGeom>
              <a:avLst/>
              <a:gdLst>
                <a:gd name="T0" fmla="*/ 20 w 650"/>
                <a:gd name="T1" fmla="*/ 29 h 650"/>
                <a:gd name="T2" fmla="*/ 21 w 650"/>
                <a:gd name="T3" fmla="*/ 29 h 650"/>
                <a:gd name="T4" fmla="*/ 21 w 650"/>
                <a:gd name="T5" fmla="*/ 29 h 650"/>
                <a:gd name="T6" fmla="*/ 21 w 650"/>
                <a:gd name="T7" fmla="*/ 29 h 650"/>
                <a:gd name="T8" fmla="*/ 21 w 650"/>
                <a:gd name="T9" fmla="*/ 29 h 650"/>
                <a:gd name="T10" fmla="*/ 29 w 650"/>
                <a:gd name="T11" fmla="*/ 8 h 650"/>
                <a:gd name="T12" fmla="*/ 29 w 650"/>
                <a:gd name="T13" fmla="*/ 8 h 650"/>
                <a:gd name="T14" fmla="*/ 28 w 650"/>
                <a:gd name="T15" fmla="*/ 8 h 650"/>
                <a:gd name="T16" fmla="*/ 28 w 650"/>
                <a:gd name="T17" fmla="*/ 8 h 650"/>
                <a:gd name="T18" fmla="*/ 28 w 650"/>
                <a:gd name="T19" fmla="*/ 7 h 650"/>
                <a:gd name="T20" fmla="*/ 8 w 650"/>
                <a:gd name="T21" fmla="*/ 0 h 650"/>
                <a:gd name="T22" fmla="*/ 8 w 650"/>
                <a:gd name="T23" fmla="*/ 0 h 650"/>
                <a:gd name="T24" fmla="*/ 8 w 650"/>
                <a:gd name="T25" fmla="*/ 0 h 650"/>
                <a:gd name="T26" fmla="*/ 8 w 650"/>
                <a:gd name="T27" fmla="*/ 0 h 650"/>
                <a:gd name="T28" fmla="*/ 7 w 650"/>
                <a:gd name="T29" fmla="*/ 0 h 650"/>
                <a:gd name="T30" fmla="*/ 0 w 650"/>
                <a:gd name="T31" fmla="*/ 21 h 650"/>
                <a:gd name="T32" fmla="*/ 0 w 650"/>
                <a:gd name="T33" fmla="*/ 21 h 650"/>
                <a:gd name="T34" fmla="*/ 0 w 650"/>
                <a:gd name="T35" fmla="*/ 21 h 650"/>
                <a:gd name="T36" fmla="*/ 0 w 650"/>
                <a:gd name="T37" fmla="*/ 22 h 650"/>
                <a:gd name="T38" fmla="*/ 0 w 650"/>
                <a:gd name="T39" fmla="*/ 22 h 650"/>
                <a:gd name="T40" fmla="*/ 20 w 650"/>
                <a:gd name="T41" fmla="*/ 29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7" name="Freeform 71"/>
            <p:cNvSpPr>
              <a:spLocks/>
            </p:cNvSpPr>
            <p:nvPr/>
          </p:nvSpPr>
          <p:spPr bwMode="auto">
            <a:xfrm>
              <a:off x="5008" y="1134"/>
              <a:ext cx="554" cy="79"/>
            </a:xfrm>
            <a:custGeom>
              <a:avLst/>
              <a:gdLst>
                <a:gd name="T0" fmla="*/ 50 w 1206"/>
                <a:gd name="T1" fmla="*/ 8 h 172"/>
                <a:gd name="T2" fmla="*/ 51 w 1206"/>
                <a:gd name="T3" fmla="*/ 8 h 172"/>
                <a:gd name="T4" fmla="*/ 51 w 1206"/>
                <a:gd name="T5" fmla="*/ 7 h 172"/>
                <a:gd name="T6" fmla="*/ 52 w 1206"/>
                <a:gd name="T7" fmla="*/ 7 h 172"/>
                <a:gd name="T8" fmla="*/ 52 w 1206"/>
                <a:gd name="T9" fmla="*/ 6 h 172"/>
                <a:gd name="T10" fmla="*/ 53 w 1206"/>
                <a:gd name="T11" fmla="*/ 6 h 172"/>
                <a:gd name="T12" fmla="*/ 53 w 1206"/>
                <a:gd name="T13" fmla="*/ 5 h 172"/>
                <a:gd name="T14" fmla="*/ 54 w 1206"/>
                <a:gd name="T15" fmla="*/ 5 h 172"/>
                <a:gd name="T16" fmla="*/ 54 w 1206"/>
                <a:gd name="T17" fmla="*/ 4 h 172"/>
                <a:gd name="T18" fmla="*/ 54 w 1206"/>
                <a:gd name="T19" fmla="*/ 4 h 172"/>
                <a:gd name="T20" fmla="*/ 54 w 1206"/>
                <a:gd name="T21" fmla="*/ 3 h 172"/>
                <a:gd name="T22" fmla="*/ 53 w 1206"/>
                <a:gd name="T23" fmla="*/ 2 h 172"/>
                <a:gd name="T24" fmla="*/ 53 w 1206"/>
                <a:gd name="T25" fmla="*/ 2 h 172"/>
                <a:gd name="T26" fmla="*/ 52 w 1206"/>
                <a:gd name="T27" fmla="*/ 1 h 172"/>
                <a:gd name="T28" fmla="*/ 52 w 1206"/>
                <a:gd name="T29" fmla="*/ 0 h 172"/>
                <a:gd name="T30" fmla="*/ 51 w 1206"/>
                <a:gd name="T31" fmla="*/ 0 h 172"/>
                <a:gd name="T32" fmla="*/ 51 w 1206"/>
                <a:gd name="T33" fmla="*/ 0 h 172"/>
                <a:gd name="T34" fmla="*/ 50 w 1206"/>
                <a:gd name="T35" fmla="*/ 0 h 172"/>
                <a:gd name="T36" fmla="*/ 4 w 1206"/>
                <a:gd name="T37" fmla="*/ 0 h 172"/>
                <a:gd name="T38" fmla="*/ 3 w 1206"/>
                <a:gd name="T39" fmla="*/ 0 h 172"/>
                <a:gd name="T40" fmla="*/ 2 w 1206"/>
                <a:gd name="T41" fmla="*/ 0 h 172"/>
                <a:gd name="T42" fmla="*/ 2 w 1206"/>
                <a:gd name="T43" fmla="*/ 0 h 172"/>
                <a:gd name="T44" fmla="*/ 1 w 1206"/>
                <a:gd name="T45" fmla="*/ 1 h 172"/>
                <a:gd name="T46" fmla="*/ 0 w 1206"/>
                <a:gd name="T47" fmla="*/ 2 h 172"/>
                <a:gd name="T48" fmla="*/ 0 w 1206"/>
                <a:gd name="T49" fmla="*/ 2 h 172"/>
                <a:gd name="T50" fmla="*/ 0 w 1206"/>
                <a:gd name="T51" fmla="*/ 3 h 172"/>
                <a:gd name="T52" fmla="*/ 0 w 1206"/>
                <a:gd name="T53" fmla="*/ 4 h 172"/>
                <a:gd name="T54" fmla="*/ 0 w 1206"/>
                <a:gd name="T55" fmla="*/ 4 h 172"/>
                <a:gd name="T56" fmla="*/ 0 w 1206"/>
                <a:gd name="T57" fmla="*/ 5 h 172"/>
                <a:gd name="T58" fmla="*/ 0 w 1206"/>
                <a:gd name="T59" fmla="*/ 5 h 172"/>
                <a:gd name="T60" fmla="*/ 0 w 1206"/>
                <a:gd name="T61" fmla="*/ 6 h 172"/>
                <a:gd name="T62" fmla="*/ 1 w 1206"/>
                <a:gd name="T63" fmla="*/ 6 h 172"/>
                <a:gd name="T64" fmla="*/ 2 w 1206"/>
                <a:gd name="T65" fmla="*/ 7 h 172"/>
                <a:gd name="T66" fmla="*/ 2 w 1206"/>
                <a:gd name="T67" fmla="*/ 7 h 172"/>
                <a:gd name="T68" fmla="*/ 3 w 1206"/>
                <a:gd name="T69" fmla="*/ 8 h 172"/>
                <a:gd name="T70" fmla="*/ 4 w 1206"/>
                <a:gd name="T71" fmla="*/ 8 h 172"/>
                <a:gd name="T72" fmla="*/ 50 w 1206"/>
                <a:gd name="T73" fmla="*/ 8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8" name="Freeform 72"/>
            <p:cNvSpPr>
              <a:spLocks/>
            </p:cNvSpPr>
            <p:nvPr/>
          </p:nvSpPr>
          <p:spPr bwMode="auto">
            <a:xfrm>
              <a:off x="5400" y="818"/>
              <a:ext cx="240" cy="149"/>
            </a:xfrm>
            <a:custGeom>
              <a:avLst/>
              <a:gdLst>
                <a:gd name="T0" fmla="*/ 23 w 522"/>
                <a:gd name="T1" fmla="*/ 8 h 324"/>
                <a:gd name="T2" fmla="*/ 2 w 522"/>
                <a:gd name="T3" fmla="*/ 0 h 324"/>
                <a:gd name="T4" fmla="*/ 0 w 522"/>
                <a:gd name="T5" fmla="*/ 6 h 324"/>
                <a:gd name="T6" fmla="*/ 23 w 522"/>
                <a:gd name="T7" fmla="*/ 15 h 324"/>
                <a:gd name="T8" fmla="*/ 23 w 522"/>
                <a:gd name="T9" fmla="*/ 8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9" name="Freeform 73"/>
            <p:cNvSpPr>
              <a:spLocks/>
            </p:cNvSpPr>
            <p:nvPr/>
          </p:nvSpPr>
          <p:spPr bwMode="auto">
            <a:xfrm>
              <a:off x="5062" y="1062"/>
              <a:ext cx="442" cy="47"/>
            </a:xfrm>
            <a:custGeom>
              <a:avLst/>
              <a:gdLst>
                <a:gd name="T0" fmla="*/ 40 w 964"/>
                <a:gd name="T1" fmla="*/ 5 h 101"/>
                <a:gd name="T2" fmla="*/ 41 w 964"/>
                <a:gd name="T3" fmla="*/ 5 h 101"/>
                <a:gd name="T4" fmla="*/ 41 w 964"/>
                <a:gd name="T5" fmla="*/ 5 h 101"/>
                <a:gd name="T6" fmla="*/ 42 w 964"/>
                <a:gd name="T7" fmla="*/ 4 h 101"/>
                <a:gd name="T8" fmla="*/ 42 w 964"/>
                <a:gd name="T9" fmla="*/ 4 h 101"/>
                <a:gd name="T10" fmla="*/ 42 w 964"/>
                <a:gd name="T11" fmla="*/ 4 h 101"/>
                <a:gd name="T12" fmla="*/ 43 w 964"/>
                <a:gd name="T13" fmla="*/ 3 h 101"/>
                <a:gd name="T14" fmla="*/ 43 w 964"/>
                <a:gd name="T15" fmla="*/ 3 h 101"/>
                <a:gd name="T16" fmla="*/ 43 w 964"/>
                <a:gd name="T17" fmla="*/ 2 h 101"/>
                <a:gd name="T18" fmla="*/ 43 w 964"/>
                <a:gd name="T19" fmla="*/ 2 h 101"/>
                <a:gd name="T20" fmla="*/ 43 w 964"/>
                <a:gd name="T21" fmla="*/ 2 h 101"/>
                <a:gd name="T22" fmla="*/ 43 w 964"/>
                <a:gd name="T23" fmla="*/ 1 h 101"/>
                <a:gd name="T24" fmla="*/ 42 w 964"/>
                <a:gd name="T25" fmla="*/ 1 h 101"/>
                <a:gd name="T26" fmla="*/ 42 w 964"/>
                <a:gd name="T27" fmla="*/ 0 h 101"/>
                <a:gd name="T28" fmla="*/ 42 w 964"/>
                <a:gd name="T29" fmla="*/ 0 h 101"/>
                <a:gd name="T30" fmla="*/ 41 w 964"/>
                <a:gd name="T31" fmla="*/ 0 h 101"/>
                <a:gd name="T32" fmla="*/ 41 w 964"/>
                <a:gd name="T33" fmla="*/ 0 h 101"/>
                <a:gd name="T34" fmla="*/ 40 w 964"/>
                <a:gd name="T35" fmla="*/ 0 h 101"/>
                <a:gd name="T36" fmla="*/ 2 w 964"/>
                <a:gd name="T37" fmla="*/ 0 h 101"/>
                <a:gd name="T38" fmla="*/ 2 w 964"/>
                <a:gd name="T39" fmla="*/ 0 h 101"/>
                <a:gd name="T40" fmla="*/ 1 w 964"/>
                <a:gd name="T41" fmla="*/ 0 h 101"/>
                <a:gd name="T42" fmla="*/ 1 w 964"/>
                <a:gd name="T43" fmla="*/ 0 h 101"/>
                <a:gd name="T44" fmla="*/ 0 w 964"/>
                <a:gd name="T45" fmla="*/ 0 h 101"/>
                <a:gd name="T46" fmla="*/ 0 w 964"/>
                <a:gd name="T47" fmla="*/ 1 h 101"/>
                <a:gd name="T48" fmla="*/ 0 w 964"/>
                <a:gd name="T49" fmla="*/ 1 h 101"/>
                <a:gd name="T50" fmla="*/ 0 w 964"/>
                <a:gd name="T51" fmla="*/ 2 h 101"/>
                <a:gd name="T52" fmla="*/ 0 w 964"/>
                <a:gd name="T53" fmla="*/ 2 h 101"/>
                <a:gd name="T54" fmla="*/ 0 w 964"/>
                <a:gd name="T55" fmla="*/ 2 h 101"/>
                <a:gd name="T56" fmla="*/ 0 w 964"/>
                <a:gd name="T57" fmla="*/ 3 h 101"/>
                <a:gd name="T58" fmla="*/ 0 w 964"/>
                <a:gd name="T59" fmla="*/ 3 h 101"/>
                <a:gd name="T60" fmla="*/ 0 w 964"/>
                <a:gd name="T61" fmla="*/ 4 h 101"/>
                <a:gd name="T62" fmla="*/ 0 w 964"/>
                <a:gd name="T63" fmla="*/ 4 h 101"/>
                <a:gd name="T64" fmla="*/ 1 w 964"/>
                <a:gd name="T65" fmla="*/ 4 h 101"/>
                <a:gd name="T66" fmla="*/ 1 w 964"/>
                <a:gd name="T67" fmla="*/ 5 h 101"/>
                <a:gd name="T68" fmla="*/ 2 w 964"/>
                <a:gd name="T69" fmla="*/ 5 h 101"/>
                <a:gd name="T70" fmla="*/ 2 w 964"/>
                <a:gd name="T71" fmla="*/ 5 h 101"/>
                <a:gd name="T72" fmla="*/ 40 w 964"/>
                <a:gd name="T73" fmla="*/ 5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30" name="Freeform 74"/>
            <p:cNvSpPr>
              <a:spLocks/>
            </p:cNvSpPr>
            <p:nvPr/>
          </p:nvSpPr>
          <p:spPr bwMode="auto">
            <a:xfrm>
              <a:off x="4999" y="766"/>
              <a:ext cx="64" cy="48"/>
            </a:xfrm>
            <a:custGeom>
              <a:avLst/>
              <a:gdLst>
                <a:gd name="T0" fmla="*/ 6 w 140"/>
                <a:gd name="T1" fmla="*/ 0 h 106"/>
                <a:gd name="T2" fmla="*/ 0 w 140"/>
                <a:gd name="T3" fmla="*/ 1 h 106"/>
                <a:gd name="T4" fmla="*/ 5 w 140"/>
                <a:gd name="T5" fmla="*/ 5 h 106"/>
                <a:gd name="T6" fmla="*/ 5 w 140"/>
                <a:gd name="T7" fmla="*/ 3 h 106"/>
                <a:gd name="T8" fmla="*/ 5 w 140"/>
                <a:gd name="T9" fmla="*/ 2 h 106"/>
                <a:gd name="T10" fmla="*/ 6 w 140"/>
                <a:gd name="T11" fmla="*/ 1 h 106"/>
                <a:gd name="T12" fmla="*/ 6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31" name="Freeform 75"/>
            <p:cNvSpPr>
              <a:spLocks/>
            </p:cNvSpPr>
            <p:nvPr/>
          </p:nvSpPr>
          <p:spPr bwMode="auto">
            <a:xfrm>
              <a:off x="5070" y="611"/>
              <a:ext cx="69" cy="60"/>
            </a:xfrm>
            <a:custGeom>
              <a:avLst/>
              <a:gdLst>
                <a:gd name="T0" fmla="*/ 7 w 149"/>
                <a:gd name="T1" fmla="*/ 2 h 130"/>
                <a:gd name="T2" fmla="*/ 0 w 149"/>
                <a:gd name="T3" fmla="*/ 0 h 130"/>
                <a:gd name="T4" fmla="*/ 4 w 149"/>
                <a:gd name="T5" fmla="*/ 6 h 130"/>
                <a:gd name="T6" fmla="*/ 4 w 149"/>
                <a:gd name="T7" fmla="*/ 6 h 130"/>
                <a:gd name="T8" fmla="*/ 4 w 149"/>
                <a:gd name="T9" fmla="*/ 5 h 130"/>
                <a:gd name="T10" fmla="*/ 5 w 149"/>
                <a:gd name="T11" fmla="*/ 4 h 130"/>
                <a:gd name="T12" fmla="*/ 5 w 149"/>
                <a:gd name="T13" fmla="*/ 4 h 130"/>
                <a:gd name="T14" fmla="*/ 6 w 149"/>
                <a:gd name="T15" fmla="*/ 3 h 130"/>
                <a:gd name="T16" fmla="*/ 6 w 149"/>
                <a:gd name="T17" fmla="*/ 3 h 130"/>
                <a:gd name="T18" fmla="*/ 6 w 149"/>
                <a:gd name="T19" fmla="*/ 2 h 130"/>
                <a:gd name="T20" fmla="*/ 7 w 149"/>
                <a:gd name="T21" fmla="*/ 2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32" name="Freeform 76"/>
            <p:cNvSpPr>
              <a:spLocks/>
            </p:cNvSpPr>
            <p:nvPr/>
          </p:nvSpPr>
          <p:spPr bwMode="auto">
            <a:xfrm>
              <a:off x="5024" y="692"/>
              <a:ext cx="70" cy="48"/>
            </a:xfrm>
            <a:custGeom>
              <a:avLst/>
              <a:gdLst>
                <a:gd name="T0" fmla="*/ 7 w 153"/>
                <a:gd name="T1" fmla="*/ 0 h 104"/>
                <a:gd name="T2" fmla="*/ 0 w 153"/>
                <a:gd name="T3" fmla="*/ 0 h 104"/>
                <a:gd name="T4" fmla="*/ 5 w 153"/>
                <a:gd name="T5" fmla="*/ 5 h 104"/>
                <a:gd name="T6" fmla="*/ 5 w 153"/>
                <a:gd name="T7" fmla="*/ 4 h 104"/>
                <a:gd name="T8" fmla="*/ 5 w 153"/>
                <a:gd name="T9" fmla="*/ 2 h 104"/>
                <a:gd name="T10" fmla="*/ 6 w 153"/>
                <a:gd name="T11" fmla="*/ 1 h 104"/>
                <a:gd name="T12" fmla="*/ 7 w 153"/>
                <a:gd name="T13" fmla="*/ 0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6634" name="Group 77"/>
          <p:cNvGrpSpPr>
            <a:grpSpLocks/>
          </p:cNvGrpSpPr>
          <p:nvPr/>
        </p:nvGrpSpPr>
        <p:grpSpPr bwMode="auto">
          <a:xfrm>
            <a:off x="6891967" y="5463413"/>
            <a:ext cx="642937" cy="473075"/>
            <a:chOff x="2083" y="1606"/>
            <a:chExt cx="1489" cy="1097"/>
          </a:xfrm>
        </p:grpSpPr>
        <p:sp>
          <p:nvSpPr>
            <p:cNvPr id="26690" name="Rectangle 78"/>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6691" name="Freeform 79"/>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6692" name="Freeform 80"/>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6693" name="Freeform 81"/>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6694" name="Freeform 82"/>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6695" name="Rectangle 83"/>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6696" name="Rectangle 84"/>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697" name="AutoShape 85"/>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6698" name="Freeform 86"/>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6699" name="Freeform 87"/>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6700" name="Rectangle 88"/>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01" name="Rectangle 89"/>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02" name="Rectangle 90"/>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6703" name="Group 91"/>
            <p:cNvGrpSpPr>
              <a:grpSpLocks/>
            </p:cNvGrpSpPr>
            <p:nvPr/>
          </p:nvGrpSpPr>
          <p:grpSpPr bwMode="auto">
            <a:xfrm>
              <a:off x="2221" y="1871"/>
              <a:ext cx="518" cy="782"/>
              <a:chOff x="2400" y="1656"/>
              <a:chExt cx="752" cy="1136"/>
            </a:xfrm>
          </p:grpSpPr>
          <p:sp>
            <p:nvSpPr>
              <p:cNvPr id="26716" name="Freeform 9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6717" name="Freeform 9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18" name="Freeform 9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19" name="Freeform 9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20" name="Freeform 9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6721" name="Line 9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722" name="Line 9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704" name="Group 99"/>
            <p:cNvGrpSpPr>
              <a:grpSpLocks/>
            </p:cNvGrpSpPr>
            <p:nvPr/>
          </p:nvGrpSpPr>
          <p:grpSpPr bwMode="auto">
            <a:xfrm rot="-6511945">
              <a:off x="2834" y="1842"/>
              <a:ext cx="518" cy="783"/>
              <a:chOff x="2400" y="1656"/>
              <a:chExt cx="752" cy="1136"/>
            </a:xfrm>
          </p:grpSpPr>
          <p:sp>
            <p:nvSpPr>
              <p:cNvPr id="26709" name="Freeform 10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6710" name="Freeform 10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11" name="Freeform 10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12" name="Freeform 10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13" name="Freeform 10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14" name="Line 10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715" name="Line 10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705" name="Freeform 107"/>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6706" name="Freeform 108"/>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6707" name="Rectangle 109"/>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08" name="Rectangle 110"/>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6635" name="Group 111"/>
          <p:cNvGrpSpPr>
            <a:grpSpLocks/>
          </p:cNvGrpSpPr>
          <p:nvPr/>
        </p:nvGrpSpPr>
        <p:grpSpPr bwMode="auto">
          <a:xfrm>
            <a:off x="7609517" y="5641213"/>
            <a:ext cx="642937" cy="473075"/>
            <a:chOff x="2083" y="1606"/>
            <a:chExt cx="1489" cy="1097"/>
          </a:xfrm>
        </p:grpSpPr>
        <p:sp>
          <p:nvSpPr>
            <p:cNvPr id="26657" name="Rectangle 112"/>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6658" name="Freeform 113"/>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6659" name="Freeform 114"/>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6660" name="Freeform 115"/>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6661" name="Freeform 116"/>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6662" name="Rectangle 117"/>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6663" name="Rectangle 118"/>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664" name="AutoShape 119"/>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6665" name="Freeform 120"/>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6666" name="Freeform 121"/>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6667" name="Rectangle 122"/>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668" name="Rectangle 123"/>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669" name="Rectangle 124"/>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6670" name="Group 125"/>
            <p:cNvGrpSpPr>
              <a:grpSpLocks/>
            </p:cNvGrpSpPr>
            <p:nvPr/>
          </p:nvGrpSpPr>
          <p:grpSpPr bwMode="auto">
            <a:xfrm>
              <a:off x="2221" y="1871"/>
              <a:ext cx="518" cy="782"/>
              <a:chOff x="2400" y="1656"/>
              <a:chExt cx="752" cy="1136"/>
            </a:xfrm>
          </p:grpSpPr>
          <p:sp>
            <p:nvSpPr>
              <p:cNvPr id="26683" name="Freeform 12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6684" name="Freeform 12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685" name="Freeform 12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686" name="Freeform 12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687" name="Freeform 13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6688" name="Line 13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89" name="Line 13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671" name="Group 133"/>
            <p:cNvGrpSpPr>
              <a:grpSpLocks/>
            </p:cNvGrpSpPr>
            <p:nvPr/>
          </p:nvGrpSpPr>
          <p:grpSpPr bwMode="auto">
            <a:xfrm rot="-6511945">
              <a:off x="2834" y="1842"/>
              <a:ext cx="518" cy="783"/>
              <a:chOff x="2400" y="1656"/>
              <a:chExt cx="752" cy="1136"/>
            </a:xfrm>
          </p:grpSpPr>
          <p:sp>
            <p:nvSpPr>
              <p:cNvPr id="26676" name="Freeform 13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6677" name="Freeform 13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678" name="Freeform 13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679" name="Freeform 13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680" name="Freeform 13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681" name="Line 13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82" name="Line 14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672" name="Freeform 141"/>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6673" name="Freeform 142"/>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6674" name="Rectangle 143"/>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675" name="Rectangle 144"/>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6636" name="Line 145"/>
          <p:cNvSpPr>
            <a:spLocks noChangeShapeType="1"/>
          </p:cNvSpPr>
          <p:nvPr/>
        </p:nvSpPr>
        <p:spPr bwMode="auto">
          <a:xfrm>
            <a:off x="6254369" y="5554981"/>
            <a:ext cx="637598" cy="0"/>
          </a:xfrm>
          <a:prstGeom prst="line">
            <a:avLst/>
          </a:prstGeom>
          <a:noFill/>
          <a:ln w="28575">
            <a:solidFill>
              <a:srgbClr val="0099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6640" name="Rectangle 156"/>
          <p:cNvSpPr>
            <a:spLocks noChangeArrowheads="1"/>
          </p:cNvSpPr>
          <p:nvPr/>
        </p:nvSpPr>
        <p:spPr bwMode="auto">
          <a:xfrm>
            <a:off x="6730164" y="2695394"/>
            <a:ext cx="2368797" cy="2642952"/>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6637" name="Line 150"/>
          <p:cNvSpPr>
            <a:spLocks noChangeShapeType="1"/>
          </p:cNvSpPr>
          <p:nvPr/>
        </p:nvSpPr>
        <p:spPr bwMode="auto">
          <a:xfrm>
            <a:off x="6254369" y="5569930"/>
            <a:ext cx="1355147" cy="527970"/>
          </a:xfrm>
          <a:prstGeom prst="line">
            <a:avLst/>
          </a:prstGeom>
          <a:noFill/>
          <a:ln w="28575">
            <a:solidFill>
              <a:srgbClr val="0099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6641" name="Rectangle 157"/>
          <p:cNvSpPr>
            <a:spLocks noChangeArrowheads="1"/>
          </p:cNvSpPr>
          <p:nvPr/>
        </p:nvSpPr>
        <p:spPr bwMode="auto">
          <a:xfrm>
            <a:off x="3124266" y="5322797"/>
            <a:ext cx="3570244" cy="363144"/>
          </a:xfrm>
          <a:prstGeom prst="rect">
            <a:avLst/>
          </a:prstGeom>
          <a:noFill/>
          <a:ln w="19050" algn="ctr">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6642" name="Rectangle 158"/>
          <p:cNvSpPr>
            <a:spLocks noChangeArrowheads="1"/>
          </p:cNvSpPr>
          <p:nvPr/>
        </p:nvSpPr>
        <p:spPr bwMode="auto">
          <a:xfrm>
            <a:off x="3124266" y="4889418"/>
            <a:ext cx="3579726" cy="371781"/>
          </a:xfrm>
          <a:prstGeom prst="rect">
            <a:avLst/>
          </a:prstGeom>
          <a:noFill/>
          <a:ln w="19050"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6643" name="Rectangle 159"/>
          <p:cNvSpPr>
            <a:spLocks noChangeArrowheads="1"/>
          </p:cNvSpPr>
          <p:nvPr/>
        </p:nvSpPr>
        <p:spPr bwMode="auto">
          <a:xfrm>
            <a:off x="3124265" y="2697929"/>
            <a:ext cx="3592265" cy="1068388"/>
          </a:xfrm>
          <a:prstGeom prst="rect">
            <a:avLst/>
          </a:prstGeom>
          <a:noFill/>
          <a:ln w="19050" algn="ctr">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6644" name="Rectangle 160"/>
          <p:cNvSpPr>
            <a:spLocks noChangeArrowheads="1"/>
          </p:cNvSpPr>
          <p:nvPr/>
        </p:nvSpPr>
        <p:spPr bwMode="auto">
          <a:xfrm>
            <a:off x="3118115" y="3848457"/>
            <a:ext cx="3598415" cy="980193"/>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6645" name="Line 161"/>
          <p:cNvSpPr>
            <a:spLocks noChangeShapeType="1"/>
          </p:cNvSpPr>
          <p:nvPr/>
        </p:nvSpPr>
        <p:spPr bwMode="auto">
          <a:xfrm flipH="1" flipV="1">
            <a:off x="2755664" y="4996016"/>
            <a:ext cx="462549" cy="85863"/>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26631" name="Group 19"/>
          <p:cNvGrpSpPr>
            <a:grpSpLocks/>
          </p:cNvGrpSpPr>
          <p:nvPr/>
        </p:nvGrpSpPr>
        <p:grpSpPr bwMode="auto">
          <a:xfrm>
            <a:off x="8091121" y="4567867"/>
            <a:ext cx="765175" cy="681037"/>
            <a:chOff x="2322" y="507"/>
            <a:chExt cx="1203" cy="1071"/>
          </a:xfrm>
        </p:grpSpPr>
        <p:sp>
          <p:nvSpPr>
            <p:cNvPr id="26755" name="Freeform 20"/>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26756" name="Oval 21"/>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26757" name="Freeform 22"/>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26758" name="Line 23"/>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59" name="Freeform 24"/>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6760" name="Freeform 25"/>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6761" name="Freeform 26"/>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6762" name="Freeform 27"/>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6763" name="Oval 28"/>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nvGrpSpPr>
          <p:cNvPr id="119" name="Group 48"/>
          <p:cNvGrpSpPr>
            <a:grpSpLocks/>
          </p:cNvGrpSpPr>
          <p:nvPr/>
        </p:nvGrpSpPr>
        <p:grpSpPr bwMode="auto">
          <a:xfrm>
            <a:off x="4191422" y="2097985"/>
            <a:ext cx="427303" cy="427304"/>
            <a:chOff x="1350" y="686"/>
            <a:chExt cx="1132" cy="1132"/>
          </a:xfrm>
        </p:grpSpPr>
        <p:sp>
          <p:nvSpPr>
            <p:cNvPr id="120" name="AutoShape 4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21" name="Picture 50"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7" name="Group 58"/>
          <p:cNvGrpSpPr>
            <a:grpSpLocks/>
          </p:cNvGrpSpPr>
          <p:nvPr/>
        </p:nvGrpSpPr>
        <p:grpSpPr bwMode="auto">
          <a:xfrm>
            <a:off x="4366194" y="2311637"/>
            <a:ext cx="513361" cy="508874"/>
            <a:chOff x="2461" y="1618"/>
            <a:chExt cx="635" cy="629"/>
          </a:xfrm>
        </p:grpSpPr>
        <p:sp>
          <p:nvSpPr>
            <p:cNvPr id="128" name="AutoShape 59"/>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129" name="Freeform 60"/>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130" name="Group 61"/>
            <p:cNvGrpSpPr>
              <a:grpSpLocks/>
            </p:cNvGrpSpPr>
            <p:nvPr/>
          </p:nvGrpSpPr>
          <p:grpSpPr bwMode="auto">
            <a:xfrm>
              <a:off x="2461" y="1618"/>
              <a:ext cx="275" cy="318"/>
              <a:chOff x="2983" y="1384"/>
              <a:chExt cx="275" cy="318"/>
            </a:xfrm>
          </p:grpSpPr>
          <p:sp>
            <p:nvSpPr>
              <p:cNvPr id="131" name="Freeform 62"/>
              <p:cNvSpPr>
                <a:spLocks/>
              </p:cNvSpPr>
              <p:nvPr/>
            </p:nvSpPr>
            <p:spPr bwMode="auto">
              <a:xfrm>
                <a:off x="2983" y="1384"/>
                <a:ext cx="275" cy="318"/>
              </a:xfrm>
              <a:custGeom>
                <a:avLst/>
                <a:gdLst>
                  <a:gd name="T0" fmla="*/ 0 w 343"/>
                  <a:gd name="T1" fmla="*/ 82 h 396"/>
                  <a:gd name="T2" fmla="*/ 2 w 343"/>
                  <a:gd name="T3" fmla="*/ 99 h 396"/>
                  <a:gd name="T4" fmla="*/ 5 w 343"/>
                  <a:gd name="T5" fmla="*/ 114 h 396"/>
                  <a:gd name="T6" fmla="*/ 11 w 343"/>
                  <a:gd name="T7" fmla="*/ 128 h 396"/>
                  <a:gd name="T8" fmla="*/ 21 w 343"/>
                  <a:gd name="T9" fmla="*/ 141 h 396"/>
                  <a:gd name="T10" fmla="*/ 31 w 343"/>
                  <a:gd name="T11" fmla="*/ 151 h 396"/>
                  <a:gd name="T12" fmla="*/ 43 w 343"/>
                  <a:gd name="T13" fmla="*/ 158 h 396"/>
                  <a:gd name="T14" fmla="*/ 57 w 343"/>
                  <a:gd name="T15" fmla="*/ 163 h 396"/>
                  <a:gd name="T16" fmla="*/ 71 w 343"/>
                  <a:gd name="T17" fmla="*/ 165 h 396"/>
                  <a:gd name="T18" fmla="*/ 85 w 343"/>
                  <a:gd name="T19" fmla="*/ 163 h 396"/>
                  <a:gd name="T20" fmla="*/ 99 w 343"/>
                  <a:gd name="T21" fmla="*/ 158 h 396"/>
                  <a:gd name="T22" fmla="*/ 111 w 343"/>
                  <a:gd name="T23" fmla="*/ 151 h 396"/>
                  <a:gd name="T24" fmla="*/ 121 w 343"/>
                  <a:gd name="T25" fmla="*/ 141 h 396"/>
                  <a:gd name="T26" fmla="*/ 130 w 343"/>
                  <a:gd name="T27" fmla="*/ 128 h 396"/>
                  <a:gd name="T28" fmla="*/ 136 w 343"/>
                  <a:gd name="T29" fmla="*/ 114 h 396"/>
                  <a:gd name="T30" fmla="*/ 141 w 343"/>
                  <a:gd name="T31" fmla="*/ 99 h 396"/>
                  <a:gd name="T32" fmla="*/ 141 w 343"/>
                  <a:gd name="T33" fmla="*/ 82 h 396"/>
                  <a:gd name="T34" fmla="*/ 141 w 343"/>
                  <a:gd name="T35" fmla="*/ 66 h 396"/>
                  <a:gd name="T36" fmla="*/ 136 w 343"/>
                  <a:gd name="T37" fmla="*/ 50 h 396"/>
                  <a:gd name="T38" fmla="*/ 130 w 343"/>
                  <a:gd name="T39" fmla="*/ 36 h 396"/>
                  <a:gd name="T40" fmla="*/ 121 w 343"/>
                  <a:gd name="T41" fmla="*/ 25 h 396"/>
                  <a:gd name="T42" fmla="*/ 111 w 343"/>
                  <a:gd name="T43" fmla="*/ 14 h 396"/>
                  <a:gd name="T44" fmla="*/ 99 w 343"/>
                  <a:gd name="T45" fmla="*/ 6 h 396"/>
                  <a:gd name="T46" fmla="*/ 85 w 343"/>
                  <a:gd name="T47" fmla="*/ 2 h 396"/>
                  <a:gd name="T48" fmla="*/ 71 w 343"/>
                  <a:gd name="T49" fmla="*/ 0 h 396"/>
                  <a:gd name="T50" fmla="*/ 57 w 343"/>
                  <a:gd name="T51" fmla="*/ 2 h 396"/>
                  <a:gd name="T52" fmla="*/ 43 w 343"/>
                  <a:gd name="T53" fmla="*/ 6 h 396"/>
                  <a:gd name="T54" fmla="*/ 31 w 343"/>
                  <a:gd name="T55" fmla="*/ 14 h 396"/>
                  <a:gd name="T56" fmla="*/ 21 w 343"/>
                  <a:gd name="T57" fmla="*/ 25 h 396"/>
                  <a:gd name="T58" fmla="*/ 11 w 343"/>
                  <a:gd name="T59" fmla="*/ 36 h 396"/>
                  <a:gd name="T60" fmla="*/ 5 w 343"/>
                  <a:gd name="T61" fmla="*/ 50 h 396"/>
                  <a:gd name="T62" fmla="*/ 2 w 343"/>
                  <a:gd name="T63" fmla="*/ 66 h 396"/>
                  <a:gd name="T64" fmla="*/ 0 w 343"/>
                  <a:gd name="T65" fmla="*/ 8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2" name="Freeform 63"/>
              <p:cNvSpPr>
                <a:spLocks/>
              </p:cNvSpPr>
              <p:nvPr/>
            </p:nvSpPr>
            <p:spPr bwMode="auto">
              <a:xfrm>
                <a:off x="2999" y="1400"/>
                <a:ext cx="243" cy="286"/>
              </a:xfrm>
              <a:custGeom>
                <a:avLst/>
                <a:gdLst>
                  <a:gd name="T0" fmla="*/ 0 w 303"/>
                  <a:gd name="T1" fmla="*/ 74 h 356"/>
                  <a:gd name="T2" fmla="*/ 2 w 303"/>
                  <a:gd name="T3" fmla="*/ 59 h 356"/>
                  <a:gd name="T4" fmla="*/ 5 w 303"/>
                  <a:gd name="T5" fmla="*/ 46 h 356"/>
                  <a:gd name="T6" fmla="*/ 11 w 303"/>
                  <a:gd name="T7" fmla="*/ 33 h 356"/>
                  <a:gd name="T8" fmla="*/ 18 w 303"/>
                  <a:gd name="T9" fmla="*/ 22 h 356"/>
                  <a:gd name="T10" fmla="*/ 27 w 303"/>
                  <a:gd name="T11" fmla="*/ 13 h 356"/>
                  <a:gd name="T12" fmla="*/ 38 w 303"/>
                  <a:gd name="T13" fmla="*/ 6 h 356"/>
                  <a:gd name="T14" fmla="*/ 51 w 303"/>
                  <a:gd name="T15" fmla="*/ 2 h 356"/>
                  <a:gd name="T16" fmla="*/ 63 w 303"/>
                  <a:gd name="T17" fmla="*/ 0 h 356"/>
                  <a:gd name="T18" fmla="*/ 75 w 303"/>
                  <a:gd name="T19" fmla="*/ 2 h 356"/>
                  <a:gd name="T20" fmla="*/ 87 w 303"/>
                  <a:gd name="T21" fmla="*/ 6 h 356"/>
                  <a:gd name="T22" fmla="*/ 98 w 303"/>
                  <a:gd name="T23" fmla="*/ 13 h 356"/>
                  <a:gd name="T24" fmla="*/ 107 w 303"/>
                  <a:gd name="T25" fmla="*/ 22 h 356"/>
                  <a:gd name="T26" fmla="*/ 114 w 303"/>
                  <a:gd name="T27" fmla="*/ 33 h 356"/>
                  <a:gd name="T28" fmla="*/ 120 w 303"/>
                  <a:gd name="T29" fmla="*/ 46 h 356"/>
                  <a:gd name="T30" fmla="*/ 124 w 303"/>
                  <a:gd name="T31" fmla="*/ 59 h 356"/>
                  <a:gd name="T32" fmla="*/ 125 w 303"/>
                  <a:gd name="T33" fmla="*/ 74 h 356"/>
                  <a:gd name="T34" fmla="*/ 124 w 303"/>
                  <a:gd name="T35" fmla="*/ 89 h 356"/>
                  <a:gd name="T36" fmla="*/ 120 w 303"/>
                  <a:gd name="T37" fmla="*/ 103 h 356"/>
                  <a:gd name="T38" fmla="*/ 114 w 303"/>
                  <a:gd name="T39" fmla="*/ 116 h 356"/>
                  <a:gd name="T40" fmla="*/ 107 w 303"/>
                  <a:gd name="T41" fmla="*/ 126 h 356"/>
                  <a:gd name="T42" fmla="*/ 98 w 303"/>
                  <a:gd name="T43" fmla="*/ 136 h 356"/>
                  <a:gd name="T44" fmla="*/ 87 w 303"/>
                  <a:gd name="T45" fmla="*/ 143 h 356"/>
                  <a:gd name="T46" fmla="*/ 75 w 303"/>
                  <a:gd name="T47" fmla="*/ 147 h 356"/>
                  <a:gd name="T48" fmla="*/ 63 w 303"/>
                  <a:gd name="T49" fmla="*/ 149 h 356"/>
                  <a:gd name="T50" fmla="*/ 51 w 303"/>
                  <a:gd name="T51" fmla="*/ 147 h 356"/>
                  <a:gd name="T52" fmla="*/ 38 w 303"/>
                  <a:gd name="T53" fmla="*/ 143 h 356"/>
                  <a:gd name="T54" fmla="*/ 27 w 303"/>
                  <a:gd name="T55" fmla="*/ 136 h 356"/>
                  <a:gd name="T56" fmla="*/ 18 w 303"/>
                  <a:gd name="T57" fmla="*/ 126 h 356"/>
                  <a:gd name="T58" fmla="*/ 11 w 303"/>
                  <a:gd name="T59" fmla="*/ 116 h 356"/>
                  <a:gd name="T60" fmla="*/ 5 w 303"/>
                  <a:gd name="T61" fmla="*/ 103 h 356"/>
                  <a:gd name="T62" fmla="*/ 2 w 303"/>
                  <a:gd name="T63" fmla="*/ 89 h 356"/>
                  <a:gd name="T64" fmla="*/ 0 w 303"/>
                  <a:gd name="T65" fmla="*/ 74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 name="Freeform 64"/>
              <p:cNvSpPr>
                <a:spLocks/>
              </p:cNvSpPr>
              <p:nvPr/>
            </p:nvSpPr>
            <p:spPr bwMode="auto">
              <a:xfrm>
                <a:off x="3127" y="1444"/>
                <a:ext cx="77" cy="167"/>
              </a:xfrm>
              <a:custGeom>
                <a:avLst/>
                <a:gdLst>
                  <a:gd name="T0" fmla="*/ 0 w 95"/>
                  <a:gd name="T1" fmla="*/ 8 h 208"/>
                  <a:gd name="T2" fmla="*/ 2 w 95"/>
                  <a:gd name="T3" fmla="*/ 8 h 208"/>
                  <a:gd name="T4" fmla="*/ 3 w 95"/>
                  <a:gd name="T5" fmla="*/ 9 h 208"/>
                  <a:gd name="T6" fmla="*/ 7 w 95"/>
                  <a:gd name="T7" fmla="*/ 10 h 208"/>
                  <a:gd name="T8" fmla="*/ 11 w 95"/>
                  <a:gd name="T9" fmla="*/ 11 h 208"/>
                  <a:gd name="T10" fmla="*/ 15 w 95"/>
                  <a:gd name="T11" fmla="*/ 14 h 208"/>
                  <a:gd name="T12" fmla="*/ 20 w 95"/>
                  <a:gd name="T13" fmla="*/ 18 h 208"/>
                  <a:gd name="T14" fmla="*/ 24 w 95"/>
                  <a:gd name="T15" fmla="*/ 21 h 208"/>
                  <a:gd name="T16" fmla="*/ 28 w 95"/>
                  <a:gd name="T17" fmla="*/ 26 h 208"/>
                  <a:gd name="T18" fmla="*/ 32 w 95"/>
                  <a:gd name="T19" fmla="*/ 38 h 208"/>
                  <a:gd name="T20" fmla="*/ 32 w 95"/>
                  <a:gd name="T21" fmla="*/ 51 h 208"/>
                  <a:gd name="T22" fmla="*/ 28 w 95"/>
                  <a:gd name="T23" fmla="*/ 67 h 208"/>
                  <a:gd name="T24" fmla="*/ 20 w 95"/>
                  <a:gd name="T25" fmla="*/ 83 h 208"/>
                  <a:gd name="T26" fmla="*/ 28 w 95"/>
                  <a:gd name="T27" fmla="*/ 87 h 208"/>
                  <a:gd name="T28" fmla="*/ 36 w 95"/>
                  <a:gd name="T29" fmla="*/ 67 h 208"/>
                  <a:gd name="T30" fmla="*/ 41 w 95"/>
                  <a:gd name="T31" fmla="*/ 51 h 208"/>
                  <a:gd name="T32" fmla="*/ 40 w 95"/>
                  <a:gd name="T33" fmla="*/ 35 h 208"/>
                  <a:gd name="T34" fmla="*/ 36 w 95"/>
                  <a:gd name="T35" fmla="*/ 23 h 208"/>
                  <a:gd name="T36" fmla="*/ 32 w 95"/>
                  <a:gd name="T37" fmla="*/ 17 h 208"/>
                  <a:gd name="T38" fmla="*/ 26 w 95"/>
                  <a:gd name="T39" fmla="*/ 11 h 208"/>
                  <a:gd name="T40" fmla="*/ 21 w 95"/>
                  <a:gd name="T41" fmla="*/ 7 h 208"/>
                  <a:gd name="T42" fmla="*/ 15 w 95"/>
                  <a:gd name="T43" fmla="*/ 4 h 208"/>
                  <a:gd name="T44" fmla="*/ 10 w 95"/>
                  <a:gd name="T45" fmla="*/ 2 h 208"/>
                  <a:gd name="T46" fmla="*/ 6 w 95"/>
                  <a:gd name="T47" fmla="*/ 2 h 208"/>
                  <a:gd name="T48" fmla="*/ 3 w 95"/>
                  <a:gd name="T49" fmla="*/ 0 h 208"/>
                  <a:gd name="T50" fmla="*/ 2 w 95"/>
                  <a:gd name="T51" fmla="*/ 0 h 208"/>
                  <a:gd name="T52" fmla="*/ 0 w 95"/>
                  <a:gd name="T53" fmla="*/ 8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 name="Freeform 65"/>
              <p:cNvSpPr>
                <a:spLocks/>
              </p:cNvSpPr>
              <p:nvPr/>
            </p:nvSpPr>
            <p:spPr bwMode="auto">
              <a:xfrm>
                <a:off x="3074" y="1506"/>
                <a:ext cx="72" cy="95"/>
              </a:xfrm>
              <a:custGeom>
                <a:avLst/>
                <a:gdLst>
                  <a:gd name="T0" fmla="*/ 0 w 90"/>
                  <a:gd name="T1" fmla="*/ 25 h 118"/>
                  <a:gd name="T2" fmla="*/ 2 w 90"/>
                  <a:gd name="T3" fmla="*/ 30 h 118"/>
                  <a:gd name="T4" fmla="*/ 2 w 90"/>
                  <a:gd name="T5" fmla="*/ 35 h 118"/>
                  <a:gd name="T6" fmla="*/ 3 w 90"/>
                  <a:gd name="T7" fmla="*/ 39 h 118"/>
                  <a:gd name="T8" fmla="*/ 5 w 90"/>
                  <a:gd name="T9" fmla="*/ 42 h 118"/>
                  <a:gd name="T10" fmla="*/ 9 w 90"/>
                  <a:gd name="T11" fmla="*/ 45 h 118"/>
                  <a:gd name="T12" fmla="*/ 11 w 90"/>
                  <a:gd name="T13" fmla="*/ 48 h 118"/>
                  <a:gd name="T14" fmla="*/ 15 w 90"/>
                  <a:gd name="T15" fmla="*/ 49 h 118"/>
                  <a:gd name="T16" fmla="*/ 18 w 90"/>
                  <a:gd name="T17" fmla="*/ 49 h 118"/>
                  <a:gd name="T18" fmla="*/ 22 w 90"/>
                  <a:gd name="T19" fmla="*/ 49 h 118"/>
                  <a:gd name="T20" fmla="*/ 26 w 90"/>
                  <a:gd name="T21" fmla="*/ 48 h 118"/>
                  <a:gd name="T22" fmla="*/ 29 w 90"/>
                  <a:gd name="T23" fmla="*/ 45 h 118"/>
                  <a:gd name="T24" fmla="*/ 32 w 90"/>
                  <a:gd name="T25" fmla="*/ 42 h 118"/>
                  <a:gd name="T26" fmla="*/ 34 w 90"/>
                  <a:gd name="T27" fmla="*/ 39 h 118"/>
                  <a:gd name="T28" fmla="*/ 36 w 90"/>
                  <a:gd name="T29" fmla="*/ 35 h 118"/>
                  <a:gd name="T30" fmla="*/ 37 w 90"/>
                  <a:gd name="T31" fmla="*/ 30 h 118"/>
                  <a:gd name="T32" fmla="*/ 37 w 90"/>
                  <a:gd name="T33" fmla="*/ 25 h 118"/>
                  <a:gd name="T34" fmla="*/ 37 w 90"/>
                  <a:gd name="T35" fmla="*/ 20 h 118"/>
                  <a:gd name="T36" fmla="*/ 36 w 90"/>
                  <a:gd name="T37" fmla="*/ 15 h 118"/>
                  <a:gd name="T38" fmla="*/ 34 w 90"/>
                  <a:gd name="T39" fmla="*/ 11 h 118"/>
                  <a:gd name="T40" fmla="*/ 32 w 90"/>
                  <a:gd name="T41" fmla="*/ 7 h 118"/>
                  <a:gd name="T42" fmla="*/ 29 w 90"/>
                  <a:gd name="T43" fmla="*/ 4 h 118"/>
                  <a:gd name="T44" fmla="*/ 26 w 90"/>
                  <a:gd name="T45" fmla="*/ 2 h 118"/>
                  <a:gd name="T46" fmla="*/ 22 w 90"/>
                  <a:gd name="T47" fmla="*/ 2 h 118"/>
                  <a:gd name="T48" fmla="*/ 18 w 90"/>
                  <a:gd name="T49" fmla="*/ 0 h 118"/>
                  <a:gd name="T50" fmla="*/ 15 w 90"/>
                  <a:gd name="T51" fmla="*/ 2 h 118"/>
                  <a:gd name="T52" fmla="*/ 11 w 90"/>
                  <a:gd name="T53" fmla="*/ 2 h 118"/>
                  <a:gd name="T54" fmla="*/ 9 w 90"/>
                  <a:gd name="T55" fmla="*/ 4 h 118"/>
                  <a:gd name="T56" fmla="*/ 5 w 90"/>
                  <a:gd name="T57" fmla="*/ 7 h 118"/>
                  <a:gd name="T58" fmla="*/ 3 w 90"/>
                  <a:gd name="T59" fmla="*/ 11 h 118"/>
                  <a:gd name="T60" fmla="*/ 2 w 90"/>
                  <a:gd name="T61" fmla="*/ 15 h 118"/>
                  <a:gd name="T62" fmla="*/ 2 w 90"/>
                  <a:gd name="T63" fmla="*/ 20 h 118"/>
                  <a:gd name="T64" fmla="*/ 0 w 90"/>
                  <a:gd name="T65" fmla="*/ 25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Freeform 66"/>
              <p:cNvSpPr>
                <a:spLocks/>
              </p:cNvSpPr>
              <p:nvPr/>
            </p:nvSpPr>
            <p:spPr bwMode="auto">
              <a:xfrm>
                <a:off x="3082" y="1514"/>
                <a:ext cx="56" cy="79"/>
              </a:xfrm>
              <a:custGeom>
                <a:avLst/>
                <a:gdLst>
                  <a:gd name="T0" fmla="*/ 0 w 70"/>
                  <a:gd name="T1" fmla="*/ 21 h 98"/>
                  <a:gd name="T2" fmla="*/ 2 w 70"/>
                  <a:gd name="T3" fmla="*/ 13 h 98"/>
                  <a:gd name="T4" fmla="*/ 5 w 70"/>
                  <a:gd name="T5" fmla="*/ 6 h 98"/>
                  <a:gd name="T6" fmla="*/ 9 w 70"/>
                  <a:gd name="T7" fmla="*/ 2 h 98"/>
                  <a:gd name="T8" fmla="*/ 14 w 70"/>
                  <a:gd name="T9" fmla="*/ 0 h 98"/>
                  <a:gd name="T10" fmla="*/ 19 w 70"/>
                  <a:gd name="T11" fmla="*/ 2 h 98"/>
                  <a:gd name="T12" fmla="*/ 24 w 70"/>
                  <a:gd name="T13" fmla="*/ 6 h 98"/>
                  <a:gd name="T14" fmla="*/ 27 w 70"/>
                  <a:gd name="T15" fmla="*/ 13 h 98"/>
                  <a:gd name="T16" fmla="*/ 29 w 70"/>
                  <a:gd name="T17" fmla="*/ 21 h 98"/>
                  <a:gd name="T18" fmla="*/ 27 w 70"/>
                  <a:gd name="T19" fmla="*/ 29 h 98"/>
                  <a:gd name="T20" fmla="*/ 24 w 70"/>
                  <a:gd name="T21" fmla="*/ 35 h 98"/>
                  <a:gd name="T22" fmla="*/ 19 w 70"/>
                  <a:gd name="T23" fmla="*/ 39 h 98"/>
                  <a:gd name="T24" fmla="*/ 14 w 70"/>
                  <a:gd name="T25" fmla="*/ 42 h 98"/>
                  <a:gd name="T26" fmla="*/ 9 w 70"/>
                  <a:gd name="T27" fmla="*/ 39 h 98"/>
                  <a:gd name="T28" fmla="*/ 5 w 70"/>
                  <a:gd name="T29" fmla="*/ 35 h 98"/>
                  <a:gd name="T30" fmla="*/ 2 w 70"/>
                  <a:gd name="T31" fmla="*/ 29 h 98"/>
                  <a:gd name="T32" fmla="*/ 0 w 70"/>
                  <a:gd name="T33" fmla="*/ 21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36" name="Group 135"/>
          <p:cNvGrpSpPr/>
          <p:nvPr/>
        </p:nvGrpSpPr>
        <p:grpSpPr>
          <a:xfrm>
            <a:off x="4694017" y="2667966"/>
            <a:ext cx="608270" cy="443909"/>
            <a:chOff x="346122" y="5885642"/>
            <a:chExt cx="1049373" cy="765822"/>
          </a:xfrm>
        </p:grpSpPr>
        <p:grpSp>
          <p:nvGrpSpPr>
            <p:cNvPr id="137" name="Group 18"/>
            <p:cNvGrpSpPr>
              <a:grpSpLocks/>
            </p:cNvGrpSpPr>
            <p:nvPr/>
          </p:nvGrpSpPr>
          <p:grpSpPr bwMode="auto">
            <a:xfrm>
              <a:off x="346122" y="5885642"/>
              <a:ext cx="859923" cy="571787"/>
              <a:chOff x="2496" y="1641"/>
              <a:chExt cx="767" cy="510"/>
            </a:xfrm>
          </p:grpSpPr>
          <p:sp>
            <p:nvSpPr>
              <p:cNvPr id="158" name="AutoShape 19"/>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159" name="Rectangle 20"/>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60" name="Rectangle 21"/>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61" name="Rectangle 22"/>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grpSp>
          <p:nvGrpSpPr>
            <p:cNvPr id="138" name="Group 29"/>
            <p:cNvGrpSpPr>
              <a:grpSpLocks/>
            </p:cNvGrpSpPr>
            <p:nvPr/>
          </p:nvGrpSpPr>
          <p:grpSpPr bwMode="auto">
            <a:xfrm>
              <a:off x="582661" y="6151431"/>
              <a:ext cx="812834" cy="500033"/>
              <a:chOff x="2943" y="3239"/>
              <a:chExt cx="725" cy="446"/>
            </a:xfrm>
          </p:grpSpPr>
          <p:sp>
            <p:nvSpPr>
              <p:cNvPr id="139" name="Freeform 30"/>
              <p:cNvSpPr>
                <a:spLocks/>
              </p:cNvSpPr>
              <p:nvPr/>
            </p:nvSpPr>
            <p:spPr bwMode="auto">
              <a:xfrm>
                <a:off x="3485" y="3548"/>
                <a:ext cx="87" cy="137"/>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 name="Freeform 31"/>
              <p:cNvSpPr>
                <a:spLocks/>
              </p:cNvSpPr>
              <p:nvPr/>
            </p:nvSpPr>
            <p:spPr bwMode="auto">
              <a:xfrm>
                <a:off x="3357" y="3450"/>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 name="Freeform 32"/>
              <p:cNvSpPr>
                <a:spLocks/>
              </p:cNvSpPr>
              <p:nvPr/>
            </p:nvSpPr>
            <p:spPr bwMode="auto">
              <a:xfrm>
                <a:off x="2943" y="3288"/>
                <a:ext cx="725" cy="336"/>
              </a:xfrm>
              <a:custGeom>
                <a:avLst/>
                <a:gdLst>
                  <a:gd name="T0" fmla="*/ 1 w 1140"/>
                  <a:gd name="T1" fmla="*/ 1 h 526"/>
                  <a:gd name="T2" fmla="*/ 1 w 1140"/>
                  <a:gd name="T3" fmla="*/ 1 h 526"/>
                  <a:gd name="T4" fmla="*/ 0 w 1140"/>
                  <a:gd name="T5" fmla="*/ 1 h 526"/>
                  <a:gd name="T6" fmla="*/ 1 w 1140"/>
                  <a:gd name="T7" fmla="*/ 1 h 526"/>
                  <a:gd name="T8" fmla="*/ 1 w 1140"/>
                  <a:gd name="T9" fmla="*/ 1 h 526"/>
                  <a:gd name="T10" fmla="*/ 1 w 1140"/>
                  <a:gd name="T11" fmla="*/ 1 h 526"/>
                  <a:gd name="T12" fmla="*/ 1 w 1140"/>
                  <a:gd name="T13" fmla="*/ 1 h 526"/>
                  <a:gd name="T14" fmla="*/ 1 w 1140"/>
                  <a:gd name="T15" fmla="*/ 1 h 526"/>
                  <a:gd name="T16" fmla="*/ 1 w 1140"/>
                  <a:gd name="T17" fmla="*/ 1 h 526"/>
                  <a:gd name="T18" fmla="*/ 1 w 1140"/>
                  <a:gd name="T19" fmla="*/ 1 h 526"/>
                  <a:gd name="T20" fmla="*/ 1 w 1140"/>
                  <a:gd name="T21" fmla="*/ 1 h 526"/>
                  <a:gd name="T22" fmla="*/ 1 w 1140"/>
                  <a:gd name="T23" fmla="*/ 1 h 526"/>
                  <a:gd name="T24" fmla="*/ 1 w 1140"/>
                  <a:gd name="T25" fmla="*/ 1 h 526"/>
                  <a:gd name="T26" fmla="*/ 1 w 1140"/>
                  <a:gd name="T27" fmla="*/ 0 h 526"/>
                  <a:gd name="T28" fmla="*/ 1 w 1140"/>
                  <a:gd name="T29" fmla="*/ 0 h 526"/>
                  <a:gd name="T30" fmla="*/ 1 w 1140"/>
                  <a:gd name="T31" fmla="*/ 1 h 526"/>
                  <a:gd name="T32" fmla="*/ 1 w 1140"/>
                  <a:gd name="T33" fmla="*/ 1 h 526"/>
                  <a:gd name="T34" fmla="*/ 1 w 1140"/>
                  <a:gd name="T35" fmla="*/ 1 h 526"/>
                  <a:gd name="T36" fmla="*/ 2 w 1140"/>
                  <a:gd name="T37" fmla="*/ 1 h 526"/>
                  <a:gd name="T38" fmla="*/ 2 w 1140"/>
                  <a:gd name="T39" fmla="*/ 1 h 526"/>
                  <a:gd name="T40" fmla="*/ 2 w 1140"/>
                  <a:gd name="T41" fmla="*/ 1 h 526"/>
                  <a:gd name="T42" fmla="*/ 2 w 1140"/>
                  <a:gd name="T43" fmla="*/ 1 h 526"/>
                  <a:gd name="T44" fmla="*/ 2 w 1140"/>
                  <a:gd name="T45" fmla="*/ 1 h 526"/>
                  <a:gd name="T46" fmla="*/ 2 w 1140"/>
                  <a:gd name="T47" fmla="*/ 1 h 526"/>
                  <a:gd name="T48" fmla="*/ 2 w 1140"/>
                  <a:gd name="T49" fmla="*/ 1 h 526"/>
                  <a:gd name="T50" fmla="*/ 2 w 1140"/>
                  <a:gd name="T51" fmla="*/ 1 h 526"/>
                  <a:gd name="T52" fmla="*/ 2 w 1140"/>
                  <a:gd name="T53" fmla="*/ 1 h 526"/>
                  <a:gd name="T54" fmla="*/ 2 w 1140"/>
                  <a:gd name="T55" fmla="*/ 1 h 526"/>
                  <a:gd name="T56" fmla="*/ 2 w 1140"/>
                  <a:gd name="T57" fmla="*/ 1 h 526"/>
                  <a:gd name="T58" fmla="*/ 2 w 1140"/>
                  <a:gd name="T59" fmla="*/ 1 h 526"/>
                  <a:gd name="T60" fmla="*/ 2 w 1140"/>
                  <a:gd name="T61" fmla="*/ 1 h 526"/>
                  <a:gd name="T62" fmla="*/ 2 w 1140"/>
                  <a:gd name="T63" fmla="*/ 1 h 526"/>
                  <a:gd name="T64" fmla="*/ 2 w 1140"/>
                  <a:gd name="T65" fmla="*/ 1 h 526"/>
                  <a:gd name="T66" fmla="*/ 2 w 1140"/>
                  <a:gd name="T67" fmla="*/ 1 h 526"/>
                  <a:gd name="T68" fmla="*/ 2 w 1140"/>
                  <a:gd name="T69" fmla="*/ 1 h 526"/>
                  <a:gd name="T70" fmla="*/ 2 w 1140"/>
                  <a:gd name="T71" fmla="*/ 1 h 526"/>
                  <a:gd name="T72" fmla="*/ 2 w 1140"/>
                  <a:gd name="T73" fmla="*/ 1 h 526"/>
                  <a:gd name="T74" fmla="*/ 2 w 1140"/>
                  <a:gd name="T75" fmla="*/ 1 h 526"/>
                  <a:gd name="T76" fmla="*/ 2 w 1140"/>
                  <a:gd name="T77" fmla="*/ 1 h 526"/>
                  <a:gd name="T78" fmla="*/ 2 w 1140"/>
                  <a:gd name="T79" fmla="*/ 1 h 526"/>
                  <a:gd name="T80" fmla="*/ 2 w 1140"/>
                  <a:gd name="T81" fmla="*/ 1 h 526"/>
                  <a:gd name="T82" fmla="*/ 1 w 1140"/>
                  <a:gd name="T83" fmla="*/ 1 h 526"/>
                  <a:gd name="T84" fmla="*/ 1 w 1140"/>
                  <a:gd name="T85" fmla="*/ 1 h 526"/>
                  <a:gd name="T86" fmla="*/ 1 w 1140"/>
                  <a:gd name="T87" fmla="*/ 1 h 526"/>
                  <a:gd name="T88" fmla="*/ 1 w 1140"/>
                  <a:gd name="T89" fmla="*/ 1 h 526"/>
                  <a:gd name="T90" fmla="*/ 1 w 1140"/>
                  <a:gd name="T91" fmla="*/ 1 h 526"/>
                  <a:gd name="T92" fmla="*/ 1 w 1140"/>
                  <a:gd name="T93" fmla="*/ 1 h 526"/>
                  <a:gd name="T94" fmla="*/ 1 w 1140"/>
                  <a:gd name="T95" fmla="*/ 1 h 526"/>
                  <a:gd name="T96" fmla="*/ 1 w 1140"/>
                  <a:gd name="T97" fmla="*/ 1 h 526"/>
                  <a:gd name="T98" fmla="*/ 1 w 1140"/>
                  <a:gd name="T99" fmla="*/ 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2" name="Freeform 33"/>
              <p:cNvSpPr>
                <a:spLocks/>
              </p:cNvSpPr>
              <p:nvPr/>
            </p:nvSpPr>
            <p:spPr bwMode="auto">
              <a:xfrm>
                <a:off x="3113" y="3325"/>
                <a:ext cx="121" cy="130"/>
              </a:xfrm>
              <a:custGeom>
                <a:avLst/>
                <a:gdLst>
                  <a:gd name="T0" fmla="*/ 0 w 189"/>
                  <a:gd name="T1" fmla="*/ 1 h 204"/>
                  <a:gd name="T2" fmla="*/ 1 w 189"/>
                  <a:gd name="T3" fmla="*/ 1 h 204"/>
                  <a:gd name="T4" fmla="*/ 1 w 189"/>
                  <a:gd name="T5" fmla="*/ 1 h 204"/>
                  <a:gd name="T6" fmla="*/ 1 w 189"/>
                  <a:gd name="T7" fmla="*/ 1 h 204"/>
                  <a:gd name="T8" fmla="*/ 1 w 189"/>
                  <a:gd name="T9" fmla="*/ 1 h 204"/>
                  <a:gd name="T10" fmla="*/ 1 w 189"/>
                  <a:gd name="T11" fmla="*/ 1 h 204"/>
                  <a:gd name="T12" fmla="*/ 1 w 189"/>
                  <a:gd name="T13" fmla="*/ 0 h 204"/>
                  <a:gd name="T14" fmla="*/ 1 w 189"/>
                  <a:gd name="T15" fmla="*/ 1 h 204"/>
                  <a:gd name="T16" fmla="*/ 0 w 189"/>
                  <a:gd name="T17" fmla="*/ 1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3" name="Freeform 34"/>
              <p:cNvSpPr>
                <a:spLocks/>
              </p:cNvSpPr>
              <p:nvPr/>
            </p:nvSpPr>
            <p:spPr bwMode="auto">
              <a:xfrm>
                <a:off x="3255" y="3322"/>
                <a:ext cx="160" cy="135"/>
              </a:xfrm>
              <a:custGeom>
                <a:avLst/>
                <a:gdLst>
                  <a:gd name="T0" fmla="*/ 1 w 252"/>
                  <a:gd name="T1" fmla="*/ 1 h 213"/>
                  <a:gd name="T2" fmla="*/ 0 w 252"/>
                  <a:gd name="T3" fmla="*/ 0 h 213"/>
                  <a:gd name="T4" fmla="*/ 1 w 252"/>
                  <a:gd name="T5" fmla="*/ 0 h 213"/>
                  <a:gd name="T6" fmla="*/ 1 w 252"/>
                  <a:gd name="T7" fmla="*/ 1 h 213"/>
                  <a:gd name="T8" fmla="*/ 1 w 252"/>
                  <a:gd name="T9" fmla="*/ 1 h 213"/>
                  <a:gd name="T10" fmla="*/ 1 w 252"/>
                  <a:gd name="T11" fmla="*/ 1 h 213"/>
                  <a:gd name="T12" fmla="*/ 1 w 252"/>
                  <a:gd name="T13" fmla="*/ 1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 name="Freeform 35"/>
              <p:cNvSpPr>
                <a:spLocks/>
              </p:cNvSpPr>
              <p:nvPr/>
            </p:nvSpPr>
            <p:spPr bwMode="auto">
              <a:xfrm>
                <a:off x="3360" y="3383"/>
                <a:ext cx="45" cy="63"/>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 name="Freeform 36"/>
              <p:cNvSpPr>
                <a:spLocks/>
              </p:cNvSpPr>
              <p:nvPr/>
            </p:nvSpPr>
            <p:spPr bwMode="auto">
              <a:xfrm>
                <a:off x="3362" y="343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6" name="Freeform 37"/>
              <p:cNvSpPr>
                <a:spLocks/>
              </p:cNvSpPr>
              <p:nvPr/>
            </p:nvSpPr>
            <p:spPr bwMode="auto">
              <a:xfrm>
                <a:off x="3367" y="3401"/>
                <a:ext cx="33" cy="23"/>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7" name="Freeform 38"/>
              <p:cNvSpPr>
                <a:spLocks/>
              </p:cNvSpPr>
              <p:nvPr/>
            </p:nvSpPr>
            <p:spPr bwMode="auto">
              <a:xfrm>
                <a:off x="3245" y="3415"/>
                <a:ext cx="195" cy="185"/>
              </a:xfrm>
              <a:custGeom>
                <a:avLst/>
                <a:gdLst>
                  <a:gd name="T0" fmla="*/ 0 w 306"/>
                  <a:gd name="T1" fmla="*/ 1 h 290"/>
                  <a:gd name="T2" fmla="*/ 1 w 306"/>
                  <a:gd name="T3" fmla="*/ 1 h 290"/>
                  <a:gd name="T4" fmla="*/ 1 w 306"/>
                  <a:gd name="T5" fmla="*/ 1 h 290"/>
                  <a:gd name="T6" fmla="*/ 1 w 306"/>
                  <a:gd name="T7" fmla="*/ 1 h 290"/>
                  <a:gd name="T8" fmla="*/ 1 w 306"/>
                  <a:gd name="T9" fmla="*/ 1 h 290"/>
                  <a:gd name="T10" fmla="*/ 1 w 306"/>
                  <a:gd name="T11" fmla="*/ 1 h 290"/>
                  <a:gd name="T12" fmla="*/ 1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8" name="Freeform 39"/>
              <p:cNvSpPr>
                <a:spLocks/>
              </p:cNvSpPr>
              <p:nvPr/>
            </p:nvSpPr>
            <p:spPr bwMode="auto">
              <a:xfrm rot="1661969">
                <a:off x="3494" y="3239"/>
                <a:ext cx="130" cy="102"/>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149" name="Line 40"/>
              <p:cNvSpPr>
                <a:spLocks noChangeShapeType="1"/>
              </p:cNvSpPr>
              <p:nvPr/>
            </p:nvSpPr>
            <p:spPr bwMode="auto">
              <a:xfrm flipH="1" flipV="1">
                <a:off x="3544" y="3332"/>
                <a:ext cx="5" cy="7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0" name="Line 41"/>
              <p:cNvSpPr>
                <a:spLocks noChangeShapeType="1"/>
              </p:cNvSpPr>
              <p:nvPr/>
            </p:nvSpPr>
            <p:spPr bwMode="auto">
              <a:xfrm flipV="1">
                <a:off x="3565" y="3332"/>
                <a:ext cx="22" cy="7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1" name="Oval 42"/>
              <p:cNvSpPr>
                <a:spLocks noChangeArrowheads="1"/>
              </p:cNvSpPr>
              <p:nvPr/>
            </p:nvSpPr>
            <p:spPr bwMode="auto">
              <a:xfrm>
                <a:off x="3034" y="3568"/>
                <a:ext cx="103" cy="101"/>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52" name="Freeform 43"/>
              <p:cNvSpPr>
                <a:spLocks/>
              </p:cNvSpPr>
              <p:nvPr/>
            </p:nvSpPr>
            <p:spPr bwMode="auto">
              <a:xfrm>
                <a:off x="3022" y="3556"/>
                <a:ext cx="126" cy="126"/>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 name="Freeform 44"/>
              <p:cNvSpPr>
                <a:spLocks/>
              </p:cNvSpPr>
              <p:nvPr/>
            </p:nvSpPr>
            <p:spPr bwMode="auto">
              <a:xfrm>
                <a:off x="3049" y="3661"/>
                <a:ext cx="24"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 name="Oval 45"/>
              <p:cNvSpPr>
                <a:spLocks noChangeArrowheads="1"/>
              </p:cNvSpPr>
              <p:nvPr/>
            </p:nvSpPr>
            <p:spPr bwMode="auto">
              <a:xfrm>
                <a:off x="3492" y="3528"/>
                <a:ext cx="80" cy="138"/>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56" name="Freeform 46"/>
              <p:cNvSpPr>
                <a:spLocks/>
              </p:cNvSpPr>
              <p:nvPr/>
            </p:nvSpPr>
            <p:spPr bwMode="auto">
              <a:xfrm>
                <a:off x="3484" y="3518"/>
                <a:ext cx="99" cy="158"/>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 name="Freeform 47"/>
              <p:cNvSpPr>
                <a:spLocks/>
              </p:cNvSpPr>
              <p:nvPr/>
            </p:nvSpPr>
            <p:spPr bwMode="auto">
              <a:xfrm>
                <a:off x="3499" y="3646"/>
                <a:ext cx="21"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Tree>
    <p:extLst>
      <p:ext uri="{BB962C8B-B14F-4D97-AF65-F5344CB8AC3E}">
        <p14:creationId xmlns:p14="http://schemas.microsoft.com/office/powerpoint/2010/main" val="322746669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title"/>
          </p:nvPr>
        </p:nvSpPr>
        <p:spPr/>
        <p:txBody>
          <a:bodyPr/>
          <a:lstStyle/>
          <a:p>
            <a:r>
              <a:rPr lang="en-US" smtClean="0"/>
              <a:t>Claim owner and group</a:t>
            </a:r>
          </a:p>
        </p:txBody>
      </p:sp>
      <p:pic>
        <p:nvPicPr>
          <p:cNvPr id="17410" name="Picture 2" descr="C:\Users\trhoades\AppData\Local\Temp\SNAGHTML1140967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409" y="927726"/>
            <a:ext cx="8515350" cy="5200651"/>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8918" name="AutoShape 23"/>
          <p:cNvSpPr>
            <a:spLocks noChangeArrowheads="1"/>
          </p:cNvSpPr>
          <p:nvPr/>
        </p:nvSpPr>
        <p:spPr bwMode="auto">
          <a:xfrm>
            <a:off x="1991405" y="5111749"/>
            <a:ext cx="3649374" cy="74278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8919" name="AutoShape 27"/>
          <p:cNvSpPr>
            <a:spLocks noChangeArrowheads="1"/>
          </p:cNvSpPr>
          <p:nvPr/>
        </p:nvSpPr>
        <p:spPr bwMode="auto">
          <a:xfrm>
            <a:off x="6126366" y="1037963"/>
            <a:ext cx="2698750" cy="273050"/>
          </a:xfrm>
          <a:prstGeom prst="roundRect">
            <a:avLst>
              <a:gd name="adj" fmla="val 16667"/>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38916" name="Group 4"/>
          <p:cNvGrpSpPr>
            <a:grpSpLocks/>
          </p:cNvGrpSpPr>
          <p:nvPr/>
        </p:nvGrpSpPr>
        <p:grpSpPr bwMode="auto">
          <a:xfrm>
            <a:off x="7350898" y="46569"/>
            <a:ext cx="814387" cy="815975"/>
            <a:chOff x="4525" y="107"/>
            <a:chExt cx="513" cy="514"/>
          </a:xfrm>
        </p:grpSpPr>
        <p:sp>
          <p:nvSpPr>
            <p:cNvPr id="38933" name="Rectangle 5"/>
            <p:cNvSpPr>
              <a:spLocks noChangeArrowheads="1"/>
            </p:cNvSpPr>
            <p:nvPr/>
          </p:nvSpPr>
          <p:spPr bwMode="auto">
            <a:xfrm>
              <a:off x="4525" y="107"/>
              <a:ext cx="513" cy="514"/>
            </a:xfrm>
            <a:prstGeom prst="rect">
              <a:avLst/>
            </a:prstGeom>
            <a:solidFill>
              <a:schemeClr val="tx1"/>
            </a:solidFill>
            <a:ln w="28575" algn="ctr">
              <a:solidFill>
                <a:srgbClr val="CC9900"/>
              </a:solidFill>
              <a:miter lim="800000"/>
              <a:headEnd/>
              <a:tailEnd/>
            </a:ln>
          </p:spPr>
          <p:txBody>
            <a:bodyPr wrap="none" lIns="0" tIns="0" rIns="0" bIns="0" anchor="ctr">
              <a:spAutoFit/>
            </a:bodyPr>
            <a:lstStyle/>
            <a:p>
              <a:endParaRPr lang="en-US"/>
            </a:p>
          </p:txBody>
        </p:sp>
        <p:sp>
          <p:nvSpPr>
            <p:cNvPr id="38934" name="AutoShape 6"/>
            <p:cNvSpPr>
              <a:spLocks noChangeArrowheads="1"/>
            </p:cNvSpPr>
            <p:nvPr/>
          </p:nvSpPr>
          <p:spPr bwMode="auto">
            <a:xfrm>
              <a:off x="4747" y="122"/>
              <a:ext cx="270" cy="27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8935" name="AutoShape 7"/>
            <p:cNvSpPr>
              <a:spLocks noChangeArrowheads="1"/>
            </p:cNvSpPr>
            <p:nvPr/>
          </p:nvSpPr>
          <p:spPr bwMode="auto">
            <a:xfrm>
              <a:off x="4644" y="223"/>
              <a:ext cx="271" cy="27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8936" name="AutoShape 8"/>
            <p:cNvSpPr>
              <a:spLocks noChangeArrowheads="1"/>
            </p:cNvSpPr>
            <p:nvPr/>
          </p:nvSpPr>
          <p:spPr bwMode="auto">
            <a:xfrm>
              <a:off x="4542" y="324"/>
              <a:ext cx="271" cy="27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grpSp>
        <p:nvGrpSpPr>
          <p:cNvPr id="38917" name="Group 9"/>
          <p:cNvGrpSpPr>
            <a:grpSpLocks/>
          </p:cNvGrpSpPr>
          <p:nvPr/>
        </p:nvGrpSpPr>
        <p:grpSpPr bwMode="auto">
          <a:xfrm>
            <a:off x="7928782" y="134676"/>
            <a:ext cx="1341437" cy="903287"/>
            <a:chOff x="2984" y="3331"/>
            <a:chExt cx="845" cy="569"/>
          </a:xfrm>
        </p:grpSpPr>
        <p:sp>
          <p:nvSpPr>
            <p:cNvPr id="38920" name="AutoShape 10"/>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8921" name="Group 11"/>
            <p:cNvGrpSpPr>
              <a:grpSpLocks/>
            </p:cNvGrpSpPr>
            <p:nvPr/>
          </p:nvGrpSpPr>
          <p:grpSpPr bwMode="auto">
            <a:xfrm>
              <a:off x="3386" y="3487"/>
              <a:ext cx="443" cy="398"/>
              <a:chOff x="4838" y="2218"/>
              <a:chExt cx="395" cy="355"/>
            </a:xfrm>
          </p:grpSpPr>
          <p:sp>
            <p:nvSpPr>
              <p:cNvPr id="38922" name="Freeform 12"/>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23" name="Freeform 13"/>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24" name="Freeform 14"/>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25" name="Freeform 15"/>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26" name="Freeform 16"/>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27" name="Freeform 17"/>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28" name="Freeform 18"/>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29" name="Rectangle 19"/>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930" name="Rectangle 20"/>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931" name="Freeform 21"/>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32" name="Rectangle 22"/>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525" y="952500"/>
            <a:ext cx="8661921" cy="4854534"/>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9939" name="Rectangle 3"/>
          <p:cNvSpPr>
            <a:spLocks noChangeArrowheads="1"/>
          </p:cNvSpPr>
          <p:nvPr/>
        </p:nvSpPr>
        <p:spPr bwMode="auto">
          <a:xfrm>
            <a:off x="6321425" y="0"/>
            <a:ext cx="2822575" cy="1849438"/>
          </a:xfrm>
          <a:prstGeom prst="rect">
            <a:avLst/>
          </a:prstGeom>
          <a:noFill/>
          <a:ln>
            <a:noFill/>
          </a:ln>
          <a:extLst/>
        </p:spPr>
        <p:txBody>
          <a:bodyPr wrap="none" lIns="0" tIns="0" rIns="0" bIns="0" anchor="ctr">
            <a:spAutoFit/>
          </a:bodyPr>
          <a:lstStyle/>
          <a:p>
            <a:endParaRPr lang="en-US"/>
          </a:p>
        </p:txBody>
      </p:sp>
      <p:sp>
        <p:nvSpPr>
          <p:cNvPr id="39940" name="Rectangle 4"/>
          <p:cNvSpPr>
            <a:spLocks noGrp="1" noChangeArrowheads="1"/>
          </p:cNvSpPr>
          <p:nvPr>
            <p:ph type="title"/>
          </p:nvPr>
        </p:nvSpPr>
        <p:spPr/>
        <p:txBody>
          <a:bodyPr/>
          <a:lstStyle/>
          <a:p>
            <a:r>
              <a:rPr lang="en-US" smtClean="0"/>
              <a:t>Assigned users and group</a:t>
            </a:r>
          </a:p>
        </p:txBody>
      </p:sp>
      <p:grpSp>
        <p:nvGrpSpPr>
          <p:cNvPr id="39941" name="Group 34"/>
          <p:cNvGrpSpPr>
            <a:grpSpLocks/>
          </p:cNvGrpSpPr>
          <p:nvPr/>
        </p:nvGrpSpPr>
        <p:grpSpPr bwMode="auto">
          <a:xfrm>
            <a:off x="7807325" y="828675"/>
            <a:ext cx="1082675" cy="1112838"/>
            <a:chOff x="3260" y="3082"/>
            <a:chExt cx="712" cy="732"/>
          </a:xfrm>
        </p:grpSpPr>
        <p:sp>
          <p:nvSpPr>
            <p:cNvPr id="39957" name="AutoShape 35"/>
            <p:cNvSpPr>
              <a:spLocks noChangeArrowheads="1"/>
            </p:cNvSpPr>
            <p:nvPr/>
          </p:nvSpPr>
          <p:spPr bwMode="auto">
            <a:xfrm>
              <a:off x="3260" y="3082"/>
              <a:ext cx="562" cy="57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9958" name="Group 36"/>
            <p:cNvGrpSpPr>
              <a:grpSpLocks/>
            </p:cNvGrpSpPr>
            <p:nvPr/>
          </p:nvGrpSpPr>
          <p:grpSpPr bwMode="auto">
            <a:xfrm>
              <a:off x="3407" y="3423"/>
              <a:ext cx="565" cy="391"/>
              <a:chOff x="3407" y="3423"/>
              <a:chExt cx="565" cy="391"/>
            </a:xfrm>
          </p:grpSpPr>
          <p:sp>
            <p:nvSpPr>
              <p:cNvPr id="39959" name="Freeform 37"/>
              <p:cNvSpPr>
                <a:spLocks/>
              </p:cNvSpPr>
              <p:nvPr/>
            </p:nvSpPr>
            <p:spPr bwMode="auto">
              <a:xfrm>
                <a:off x="3420" y="3426"/>
                <a:ext cx="540" cy="381"/>
              </a:xfrm>
              <a:custGeom>
                <a:avLst/>
                <a:gdLst>
                  <a:gd name="T0" fmla="*/ 492 w 540"/>
                  <a:gd name="T1" fmla="*/ 0 h 381"/>
                  <a:gd name="T2" fmla="*/ 168 w 540"/>
                  <a:gd name="T3" fmla="*/ 171 h 381"/>
                  <a:gd name="T4" fmla="*/ 81 w 540"/>
                  <a:gd name="T5" fmla="*/ 153 h 381"/>
                  <a:gd name="T6" fmla="*/ 0 w 540"/>
                  <a:gd name="T7" fmla="*/ 186 h 381"/>
                  <a:gd name="T8" fmla="*/ 105 w 540"/>
                  <a:gd name="T9" fmla="*/ 381 h 381"/>
                  <a:gd name="T10" fmla="*/ 222 w 540"/>
                  <a:gd name="T11" fmla="*/ 324 h 381"/>
                  <a:gd name="T12" fmla="*/ 231 w 540"/>
                  <a:gd name="T13" fmla="*/ 267 h 381"/>
                  <a:gd name="T14" fmla="*/ 540 w 540"/>
                  <a:gd name="T15" fmla="*/ 99 h 381"/>
                  <a:gd name="T16" fmla="*/ 492 w 540"/>
                  <a:gd name="T17" fmla="*/ 0 h 3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0"/>
                  <a:gd name="T28" fmla="*/ 0 h 381"/>
                  <a:gd name="T29" fmla="*/ 540 w 540"/>
                  <a:gd name="T30" fmla="*/ 381 h 3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0" h="381">
                    <a:moveTo>
                      <a:pt x="492" y="0"/>
                    </a:moveTo>
                    <a:lnTo>
                      <a:pt x="168" y="171"/>
                    </a:lnTo>
                    <a:lnTo>
                      <a:pt x="81" y="153"/>
                    </a:lnTo>
                    <a:lnTo>
                      <a:pt x="0" y="186"/>
                    </a:lnTo>
                    <a:lnTo>
                      <a:pt x="105" y="381"/>
                    </a:lnTo>
                    <a:lnTo>
                      <a:pt x="222" y="324"/>
                    </a:lnTo>
                    <a:lnTo>
                      <a:pt x="231" y="267"/>
                    </a:lnTo>
                    <a:lnTo>
                      <a:pt x="540" y="99"/>
                    </a:lnTo>
                    <a:lnTo>
                      <a:pt x="492" y="0"/>
                    </a:lnTo>
                    <a:close/>
                  </a:path>
                </a:pathLst>
              </a:custGeom>
              <a:solidFill>
                <a:schemeClr val="tx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9960" name="Oval 38"/>
              <p:cNvSpPr>
                <a:spLocks noChangeArrowheads="1"/>
              </p:cNvSpPr>
              <p:nvPr/>
            </p:nvSpPr>
            <p:spPr bwMode="auto">
              <a:xfrm rot="-1621114">
                <a:off x="3421" y="3606"/>
                <a:ext cx="144" cy="202"/>
              </a:xfrm>
              <a:prstGeom prst="ellipse">
                <a:avLst/>
              </a:prstGeom>
              <a:solidFill>
                <a:schemeClr val="tx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39961" name="Freeform 39"/>
              <p:cNvSpPr>
                <a:spLocks/>
              </p:cNvSpPr>
              <p:nvPr/>
            </p:nvSpPr>
            <p:spPr bwMode="auto">
              <a:xfrm flipH="1">
                <a:off x="3607" y="3464"/>
                <a:ext cx="297" cy="237"/>
              </a:xfrm>
              <a:custGeom>
                <a:avLst/>
                <a:gdLst>
                  <a:gd name="T0" fmla="*/ 14 w 831"/>
                  <a:gd name="T1" fmla="*/ 5 h 664"/>
                  <a:gd name="T2" fmla="*/ 14 w 831"/>
                  <a:gd name="T3" fmla="*/ 5 h 664"/>
                  <a:gd name="T4" fmla="*/ 13 w 831"/>
                  <a:gd name="T5" fmla="*/ 6 h 664"/>
                  <a:gd name="T6" fmla="*/ 13 w 831"/>
                  <a:gd name="T7" fmla="*/ 6 h 664"/>
                  <a:gd name="T8" fmla="*/ 13 w 831"/>
                  <a:gd name="T9" fmla="*/ 6 h 664"/>
                  <a:gd name="T10" fmla="*/ 13 w 831"/>
                  <a:gd name="T11" fmla="*/ 6 h 664"/>
                  <a:gd name="T12" fmla="*/ 13 w 831"/>
                  <a:gd name="T13" fmla="*/ 6 h 664"/>
                  <a:gd name="T14" fmla="*/ 13 w 831"/>
                  <a:gd name="T15" fmla="*/ 6 h 664"/>
                  <a:gd name="T16" fmla="*/ 12 w 831"/>
                  <a:gd name="T17" fmla="*/ 7 h 664"/>
                  <a:gd name="T18" fmla="*/ 12 w 831"/>
                  <a:gd name="T19" fmla="*/ 7 h 664"/>
                  <a:gd name="T20" fmla="*/ 12 w 831"/>
                  <a:gd name="T21" fmla="*/ 7 h 664"/>
                  <a:gd name="T22" fmla="*/ 12 w 831"/>
                  <a:gd name="T23" fmla="*/ 8 h 664"/>
                  <a:gd name="T24" fmla="*/ 12 w 831"/>
                  <a:gd name="T25" fmla="*/ 8 h 664"/>
                  <a:gd name="T26" fmla="*/ 11 w 831"/>
                  <a:gd name="T27" fmla="*/ 9 h 664"/>
                  <a:gd name="T28" fmla="*/ 11 w 831"/>
                  <a:gd name="T29" fmla="*/ 9 h 664"/>
                  <a:gd name="T30" fmla="*/ 11 w 831"/>
                  <a:gd name="T31" fmla="*/ 9 h 664"/>
                  <a:gd name="T32" fmla="*/ 11 w 831"/>
                  <a:gd name="T33" fmla="*/ 10 h 664"/>
                  <a:gd name="T34" fmla="*/ 11 w 831"/>
                  <a:gd name="T35" fmla="*/ 10 h 664"/>
                  <a:gd name="T36" fmla="*/ 11 w 831"/>
                  <a:gd name="T37" fmla="*/ 10 h 664"/>
                  <a:gd name="T38" fmla="*/ 11 w 831"/>
                  <a:gd name="T39" fmla="*/ 11 h 664"/>
                  <a:gd name="T40" fmla="*/ 0 w 831"/>
                  <a:gd name="T41" fmla="*/ 4 h 664"/>
                  <a:gd name="T42" fmla="*/ 0 w 831"/>
                  <a:gd name="T43" fmla="*/ 4 h 664"/>
                  <a:gd name="T44" fmla="*/ 0 w 831"/>
                  <a:gd name="T45" fmla="*/ 4 h 664"/>
                  <a:gd name="T46" fmla="*/ 0 w 831"/>
                  <a:gd name="T47" fmla="*/ 4 h 664"/>
                  <a:gd name="T48" fmla="*/ 0 w 831"/>
                  <a:gd name="T49" fmla="*/ 4 h 664"/>
                  <a:gd name="T50" fmla="*/ 0 w 831"/>
                  <a:gd name="T51" fmla="*/ 4 h 664"/>
                  <a:gd name="T52" fmla="*/ 0 w 831"/>
                  <a:gd name="T53" fmla="*/ 4 h 664"/>
                  <a:gd name="T54" fmla="*/ 0 w 831"/>
                  <a:gd name="T55" fmla="*/ 3 h 664"/>
                  <a:gd name="T56" fmla="*/ 0 w 831"/>
                  <a:gd name="T57" fmla="*/ 3 h 664"/>
                  <a:gd name="T58" fmla="*/ 0 w 831"/>
                  <a:gd name="T59" fmla="*/ 2 h 664"/>
                  <a:gd name="T60" fmla="*/ 0 w 831"/>
                  <a:gd name="T61" fmla="*/ 2 h 664"/>
                  <a:gd name="T62" fmla="*/ 0 w 831"/>
                  <a:gd name="T63" fmla="*/ 2 h 664"/>
                  <a:gd name="T64" fmla="*/ 0 w 831"/>
                  <a:gd name="T65" fmla="*/ 2 h 664"/>
                  <a:gd name="T66" fmla="*/ 0 w 831"/>
                  <a:gd name="T67" fmla="*/ 2 h 664"/>
                  <a:gd name="T68" fmla="*/ 0 w 831"/>
                  <a:gd name="T69" fmla="*/ 1 h 664"/>
                  <a:gd name="T70" fmla="*/ 1 w 831"/>
                  <a:gd name="T71" fmla="*/ 1 h 664"/>
                  <a:gd name="T72" fmla="*/ 1 w 831"/>
                  <a:gd name="T73" fmla="*/ 1 h 664"/>
                  <a:gd name="T74" fmla="*/ 1 w 831"/>
                  <a:gd name="T75" fmla="*/ 1 h 664"/>
                  <a:gd name="T76" fmla="*/ 1 w 831"/>
                  <a:gd name="T77" fmla="*/ 1 h 664"/>
                  <a:gd name="T78" fmla="*/ 1 w 831"/>
                  <a:gd name="T79" fmla="*/ 1 h 664"/>
                  <a:gd name="T80" fmla="*/ 2 w 831"/>
                  <a:gd name="T81" fmla="*/ 0 h 664"/>
                  <a:gd name="T82" fmla="*/ 2 w 831"/>
                  <a:gd name="T83" fmla="*/ 0 h 664"/>
                  <a:gd name="T84" fmla="*/ 2 w 831"/>
                  <a:gd name="T85" fmla="*/ 0 h 664"/>
                  <a:gd name="T86" fmla="*/ 2 w 831"/>
                  <a:gd name="T87" fmla="*/ 0 h 664"/>
                  <a:gd name="T88" fmla="*/ 3 w 831"/>
                  <a:gd name="T89" fmla="*/ 0 h 664"/>
                  <a:gd name="T90" fmla="*/ 3 w 831"/>
                  <a:gd name="T91" fmla="*/ 0 h 664"/>
                  <a:gd name="T92" fmla="*/ 3 w 831"/>
                  <a:gd name="T93" fmla="*/ 0 h 664"/>
                  <a:gd name="T94" fmla="*/ 3 w 831"/>
                  <a:gd name="T95" fmla="*/ 0 h 66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1"/>
                  <a:gd name="T145" fmla="*/ 0 h 664"/>
                  <a:gd name="T146" fmla="*/ 831 w 831"/>
                  <a:gd name="T147" fmla="*/ 664 h 66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1" h="664">
                    <a:moveTo>
                      <a:pt x="173" y="2"/>
                    </a:moveTo>
                    <a:lnTo>
                      <a:pt x="831" y="328"/>
                    </a:lnTo>
                    <a:lnTo>
                      <a:pt x="829" y="328"/>
                    </a:lnTo>
                    <a:lnTo>
                      <a:pt x="826" y="331"/>
                    </a:lnTo>
                    <a:lnTo>
                      <a:pt x="823" y="334"/>
                    </a:lnTo>
                    <a:lnTo>
                      <a:pt x="819" y="338"/>
                    </a:lnTo>
                    <a:lnTo>
                      <a:pt x="815" y="342"/>
                    </a:lnTo>
                    <a:lnTo>
                      <a:pt x="813" y="344"/>
                    </a:lnTo>
                    <a:lnTo>
                      <a:pt x="810" y="347"/>
                    </a:lnTo>
                    <a:lnTo>
                      <a:pt x="807" y="351"/>
                    </a:lnTo>
                    <a:lnTo>
                      <a:pt x="805" y="353"/>
                    </a:lnTo>
                    <a:lnTo>
                      <a:pt x="802" y="356"/>
                    </a:lnTo>
                    <a:lnTo>
                      <a:pt x="800" y="360"/>
                    </a:lnTo>
                    <a:lnTo>
                      <a:pt x="796" y="363"/>
                    </a:lnTo>
                    <a:lnTo>
                      <a:pt x="793" y="367"/>
                    </a:lnTo>
                    <a:lnTo>
                      <a:pt x="790" y="371"/>
                    </a:lnTo>
                    <a:lnTo>
                      <a:pt x="786" y="376"/>
                    </a:lnTo>
                    <a:lnTo>
                      <a:pt x="784" y="380"/>
                    </a:lnTo>
                    <a:lnTo>
                      <a:pt x="780" y="384"/>
                    </a:lnTo>
                    <a:lnTo>
                      <a:pt x="776" y="388"/>
                    </a:lnTo>
                    <a:lnTo>
                      <a:pt x="773" y="393"/>
                    </a:lnTo>
                    <a:lnTo>
                      <a:pt x="769" y="398"/>
                    </a:lnTo>
                    <a:lnTo>
                      <a:pt x="767" y="404"/>
                    </a:lnTo>
                    <a:lnTo>
                      <a:pt x="763" y="409"/>
                    </a:lnTo>
                    <a:lnTo>
                      <a:pt x="760" y="414"/>
                    </a:lnTo>
                    <a:lnTo>
                      <a:pt x="756" y="419"/>
                    </a:lnTo>
                    <a:lnTo>
                      <a:pt x="753" y="425"/>
                    </a:lnTo>
                    <a:lnTo>
                      <a:pt x="749" y="430"/>
                    </a:lnTo>
                    <a:lnTo>
                      <a:pt x="745" y="437"/>
                    </a:lnTo>
                    <a:lnTo>
                      <a:pt x="741" y="442"/>
                    </a:lnTo>
                    <a:lnTo>
                      <a:pt x="739" y="449"/>
                    </a:lnTo>
                    <a:lnTo>
                      <a:pt x="735" y="455"/>
                    </a:lnTo>
                    <a:lnTo>
                      <a:pt x="731" y="462"/>
                    </a:lnTo>
                    <a:lnTo>
                      <a:pt x="728" y="468"/>
                    </a:lnTo>
                    <a:lnTo>
                      <a:pt x="726" y="475"/>
                    </a:lnTo>
                    <a:lnTo>
                      <a:pt x="723" y="482"/>
                    </a:lnTo>
                    <a:lnTo>
                      <a:pt x="719" y="488"/>
                    </a:lnTo>
                    <a:lnTo>
                      <a:pt x="716" y="495"/>
                    </a:lnTo>
                    <a:lnTo>
                      <a:pt x="714" y="503"/>
                    </a:lnTo>
                    <a:lnTo>
                      <a:pt x="711" y="509"/>
                    </a:lnTo>
                    <a:lnTo>
                      <a:pt x="709" y="517"/>
                    </a:lnTo>
                    <a:lnTo>
                      <a:pt x="707" y="524"/>
                    </a:lnTo>
                    <a:lnTo>
                      <a:pt x="705" y="532"/>
                    </a:lnTo>
                    <a:lnTo>
                      <a:pt x="703" y="540"/>
                    </a:lnTo>
                    <a:lnTo>
                      <a:pt x="701" y="548"/>
                    </a:lnTo>
                    <a:lnTo>
                      <a:pt x="699" y="554"/>
                    </a:lnTo>
                    <a:lnTo>
                      <a:pt x="698" y="563"/>
                    </a:lnTo>
                    <a:lnTo>
                      <a:pt x="697" y="570"/>
                    </a:lnTo>
                    <a:lnTo>
                      <a:pt x="695" y="578"/>
                    </a:lnTo>
                    <a:lnTo>
                      <a:pt x="694" y="587"/>
                    </a:lnTo>
                    <a:lnTo>
                      <a:pt x="694" y="595"/>
                    </a:lnTo>
                    <a:lnTo>
                      <a:pt x="693" y="604"/>
                    </a:lnTo>
                    <a:lnTo>
                      <a:pt x="693" y="612"/>
                    </a:lnTo>
                    <a:lnTo>
                      <a:pt x="693" y="620"/>
                    </a:lnTo>
                    <a:lnTo>
                      <a:pt x="693" y="629"/>
                    </a:lnTo>
                    <a:lnTo>
                      <a:pt x="693" y="637"/>
                    </a:lnTo>
                    <a:lnTo>
                      <a:pt x="694" y="647"/>
                    </a:lnTo>
                    <a:lnTo>
                      <a:pt x="695" y="656"/>
                    </a:lnTo>
                    <a:lnTo>
                      <a:pt x="697" y="664"/>
                    </a:lnTo>
                    <a:lnTo>
                      <a:pt x="7" y="281"/>
                    </a:lnTo>
                    <a:lnTo>
                      <a:pt x="5" y="279"/>
                    </a:lnTo>
                    <a:lnTo>
                      <a:pt x="5" y="278"/>
                    </a:lnTo>
                    <a:lnTo>
                      <a:pt x="5" y="276"/>
                    </a:lnTo>
                    <a:lnTo>
                      <a:pt x="5" y="273"/>
                    </a:lnTo>
                    <a:lnTo>
                      <a:pt x="4" y="269"/>
                    </a:lnTo>
                    <a:lnTo>
                      <a:pt x="3" y="265"/>
                    </a:lnTo>
                    <a:lnTo>
                      <a:pt x="1" y="260"/>
                    </a:lnTo>
                    <a:lnTo>
                      <a:pt x="1" y="254"/>
                    </a:lnTo>
                    <a:lnTo>
                      <a:pt x="1" y="252"/>
                    </a:lnTo>
                    <a:lnTo>
                      <a:pt x="1" y="248"/>
                    </a:lnTo>
                    <a:lnTo>
                      <a:pt x="0" y="245"/>
                    </a:lnTo>
                    <a:lnTo>
                      <a:pt x="0" y="241"/>
                    </a:lnTo>
                    <a:lnTo>
                      <a:pt x="0" y="237"/>
                    </a:lnTo>
                    <a:lnTo>
                      <a:pt x="0" y="233"/>
                    </a:lnTo>
                    <a:lnTo>
                      <a:pt x="0" y="229"/>
                    </a:lnTo>
                    <a:lnTo>
                      <a:pt x="0" y="227"/>
                    </a:lnTo>
                    <a:lnTo>
                      <a:pt x="0" y="221"/>
                    </a:lnTo>
                    <a:lnTo>
                      <a:pt x="0" y="217"/>
                    </a:lnTo>
                    <a:lnTo>
                      <a:pt x="0" y="213"/>
                    </a:lnTo>
                    <a:lnTo>
                      <a:pt x="0" y="210"/>
                    </a:lnTo>
                    <a:lnTo>
                      <a:pt x="0" y="206"/>
                    </a:lnTo>
                    <a:lnTo>
                      <a:pt x="0" y="200"/>
                    </a:lnTo>
                    <a:lnTo>
                      <a:pt x="1" y="196"/>
                    </a:lnTo>
                    <a:lnTo>
                      <a:pt x="1" y="192"/>
                    </a:lnTo>
                    <a:lnTo>
                      <a:pt x="1" y="187"/>
                    </a:lnTo>
                    <a:lnTo>
                      <a:pt x="3" y="182"/>
                    </a:lnTo>
                    <a:lnTo>
                      <a:pt x="3" y="176"/>
                    </a:lnTo>
                    <a:lnTo>
                      <a:pt x="4" y="173"/>
                    </a:lnTo>
                    <a:lnTo>
                      <a:pt x="4" y="167"/>
                    </a:lnTo>
                    <a:lnTo>
                      <a:pt x="5" y="163"/>
                    </a:lnTo>
                    <a:lnTo>
                      <a:pt x="7" y="158"/>
                    </a:lnTo>
                    <a:lnTo>
                      <a:pt x="8" y="153"/>
                    </a:lnTo>
                    <a:lnTo>
                      <a:pt x="9" y="149"/>
                    </a:lnTo>
                    <a:lnTo>
                      <a:pt x="11" y="143"/>
                    </a:lnTo>
                    <a:lnTo>
                      <a:pt x="12" y="138"/>
                    </a:lnTo>
                    <a:lnTo>
                      <a:pt x="15" y="133"/>
                    </a:lnTo>
                    <a:lnTo>
                      <a:pt x="16" y="128"/>
                    </a:lnTo>
                    <a:lnTo>
                      <a:pt x="17" y="122"/>
                    </a:lnTo>
                    <a:lnTo>
                      <a:pt x="20" y="118"/>
                    </a:lnTo>
                    <a:lnTo>
                      <a:pt x="22" y="113"/>
                    </a:lnTo>
                    <a:lnTo>
                      <a:pt x="24" y="108"/>
                    </a:lnTo>
                    <a:lnTo>
                      <a:pt x="26" y="104"/>
                    </a:lnTo>
                    <a:lnTo>
                      <a:pt x="29" y="99"/>
                    </a:lnTo>
                    <a:lnTo>
                      <a:pt x="33" y="93"/>
                    </a:lnTo>
                    <a:lnTo>
                      <a:pt x="36" y="89"/>
                    </a:lnTo>
                    <a:lnTo>
                      <a:pt x="38" y="84"/>
                    </a:lnTo>
                    <a:lnTo>
                      <a:pt x="42" y="80"/>
                    </a:lnTo>
                    <a:lnTo>
                      <a:pt x="46" y="75"/>
                    </a:lnTo>
                    <a:lnTo>
                      <a:pt x="49" y="71"/>
                    </a:lnTo>
                    <a:lnTo>
                      <a:pt x="53" y="67"/>
                    </a:lnTo>
                    <a:lnTo>
                      <a:pt x="57" y="62"/>
                    </a:lnTo>
                    <a:lnTo>
                      <a:pt x="62" y="58"/>
                    </a:lnTo>
                    <a:lnTo>
                      <a:pt x="67" y="52"/>
                    </a:lnTo>
                    <a:lnTo>
                      <a:pt x="71" y="48"/>
                    </a:lnTo>
                    <a:lnTo>
                      <a:pt x="77" y="44"/>
                    </a:lnTo>
                    <a:lnTo>
                      <a:pt x="82" y="42"/>
                    </a:lnTo>
                    <a:lnTo>
                      <a:pt x="83" y="40"/>
                    </a:lnTo>
                    <a:lnTo>
                      <a:pt x="84" y="39"/>
                    </a:lnTo>
                    <a:lnTo>
                      <a:pt x="87" y="37"/>
                    </a:lnTo>
                    <a:lnTo>
                      <a:pt x="92" y="34"/>
                    </a:lnTo>
                    <a:lnTo>
                      <a:pt x="98" y="30"/>
                    </a:lnTo>
                    <a:lnTo>
                      <a:pt x="104" y="26"/>
                    </a:lnTo>
                    <a:lnTo>
                      <a:pt x="107" y="23"/>
                    </a:lnTo>
                    <a:lnTo>
                      <a:pt x="111" y="21"/>
                    </a:lnTo>
                    <a:lnTo>
                      <a:pt x="115" y="18"/>
                    </a:lnTo>
                    <a:lnTo>
                      <a:pt x="119" y="17"/>
                    </a:lnTo>
                    <a:lnTo>
                      <a:pt x="121" y="15"/>
                    </a:lnTo>
                    <a:lnTo>
                      <a:pt x="125" y="13"/>
                    </a:lnTo>
                    <a:lnTo>
                      <a:pt x="129" y="10"/>
                    </a:lnTo>
                    <a:lnTo>
                      <a:pt x="133" y="9"/>
                    </a:lnTo>
                    <a:lnTo>
                      <a:pt x="136" y="7"/>
                    </a:lnTo>
                    <a:lnTo>
                      <a:pt x="140" y="5"/>
                    </a:lnTo>
                    <a:lnTo>
                      <a:pt x="144" y="4"/>
                    </a:lnTo>
                    <a:lnTo>
                      <a:pt x="148" y="2"/>
                    </a:lnTo>
                    <a:lnTo>
                      <a:pt x="152" y="1"/>
                    </a:lnTo>
                    <a:lnTo>
                      <a:pt x="154" y="0"/>
                    </a:lnTo>
                    <a:lnTo>
                      <a:pt x="158" y="0"/>
                    </a:lnTo>
                    <a:lnTo>
                      <a:pt x="161" y="0"/>
                    </a:lnTo>
                    <a:lnTo>
                      <a:pt x="165" y="0"/>
                    </a:lnTo>
                    <a:lnTo>
                      <a:pt x="168" y="0"/>
                    </a:lnTo>
                    <a:lnTo>
                      <a:pt x="170" y="0"/>
                    </a:lnTo>
                    <a:lnTo>
                      <a:pt x="173" y="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62" name="Freeform 40"/>
              <p:cNvSpPr>
                <a:spLocks/>
              </p:cNvSpPr>
              <p:nvPr/>
            </p:nvSpPr>
            <p:spPr bwMode="auto">
              <a:xfrm flipH="1">
                <a:off x="3852" y="3423"/>
                <a:ext cx="120" cy="141"/>
              </a:xfrm>
              <a:custGeom>
                <a:avLst/>
                <a:gdLst>
                  <a:gd name="T0" fmla="*/ 5 w 336"/>
                  <a:gd name="T1" fmla="*/ 2 h 392"/>
                  <a:gd name="T2" fmla="*/ 5 w 336"/>
                  <a:gd name="T3" fmla="*/ 2 h 392"/>
                  <a:gd name="T4" fmla="*/ 5 w 336"/>
                  <a:gd name="T5" fmla="*/ 2 h 392"/>
                  <a:gd name="T6" fmla="*/ 5 w 336"/>
                  <a:gd name="T7" fmla="*/ 2 h 392"/>
                  <a:gd name="T8" fmla="*/ 5 w 336"/>
                  <a:gd name="T9" fmla="*/ 2 h 392"/>
                  <a:gd name="T10" fmla="*/ 5 w 336"/>
                  <a:gd name="T11" fmla="*/ 2 h 392"/>
                  <a:gd name="T12" fmla="*/ 5 w 336"/>
                  <a:gd name="T13" fmla="*/ 2 h 392"/>
                  <a:gd name="T14" fmla="*/ 5 w 336"/>
                  <a:gd name="T15" fmla="*/ 2 h 392"/>
                  <a:gd name="T16" fmla="*/ 5 w 336"/>
                  <a:gd name="T17" fmla="*/ 2 h 392"/>
                  <a:gd name="T18" fmla="*/ 4 w 336"/>
                  <a:gd name="T19" fmla="*/ 2 h 392"/>
                  <a:gd name="T20" fmla="*/ 4 w 336"/>
                  <a:gd name="T21" fmla="*/ 2 h 392"/>
                  <a:gd name="T22" fmla="*/ 4 w 336"/>
                  <a:gd name="T23" fmla="*/ 2 h 392"/>
                  <a:gd name="T24" fmla="*/ 4 w 336"/>
                  <a:gd name="T25" fmla="*/ 3 h 392"/>
                  <a:gd name="T26" fmla="*/ 4 w 336"/>
                  <a:gd name="T27" fmla="*/ 3 h 392"/>
                  <a:gd name="T28" fmla="*/ 4 w 336"/>
                  <a:gd name="T29" fmla="*/ 3 h 392"/>
                  <a:gd name="T30" fmla="*/ 4 w 336"/>
                  <a:gd name="T31" fmla="*/ 3 h 392"/>
                  <a:gd name="T32" fmla="*/ 3 w 336"/>
                  <a:gd name="T33" fmla="*/ 3 h 392"/>
                  <a:gd name="T34" fmla="*/ 3 w 336"/>
                  <a:gd name="T35" fmla="*/ 3 h 392"/>
                  <a:gd name="T36" fmla="*/ 3 w 336"/>
                  <a:gd name="T37" fmla="*/ 4 h 392"/>
                  <a:gd name="T38" fmla="*/ 3 w 336"/>
                  <a:gd name="T39" fmla="*/ 4 h 392"/>
                  <a:gd name="T40" fmla="*/ 3 w 336"/>
                  <a:gd name="T41" fmla="*/ 4 h 392"/>
                  <a:gd name="T42" fmla="*/ 3 w 336"/>
                  <a:gd name="T43" fmla="*/ 4 h 392"/>
                  <a:gd name="T44" fmla="*/ 3 w 336"/>
                  <a:gd name="T45" fmla="*/ 4 h 392"/>
                  <a:gd name="T46" fmla="*/ 3 w 336"/>
                  <a:gd name="T47" fmla="*/ 5 h 392"/>
                  <a:gd name="T48" fmla="*/ 3 w 336"/>
                  <a:gd name="T49" fmla="*/ 5 h 392"/>
                  <a:gd name="T50" fmla="*/ 3 w 336"/>
                  <a:gd name="T51" fmla="*/ 5 h 392"/>
                  <a:gd name="T52" fmla="*/ 3 w 336"/>
                  <a:gd name="T53" fmla="*/ 6 h 392"/>
                  <a:gd name="T54" fmla="*/ 3 w 336"/>
                  <a:gd name="T55" fmla="*/ 6 h 392"/>
                  <a:gd name="T56" fmla="*/ 3 w 336"/>
                  <a:gd name="T57" fmla="*/ 6 h 392"/>
                  <a:gd name="T58" fmla="*/ 0 w 336"/>
                  <a:gd name="T59" fmla="*/ 5 h 392"/>
                  <a:gd name="T60" fmla="*/ 0 w 336"/>
                  <a:gd name="T61" fmla="*/ 5 h 392"/>
                  <a:gd name="T62" fmla="*/ 0 w 336"/>
                  <a:gd name="T63" fmla="*/ 5 h 392"/>
                  <a:gd name="T64" fmla="*/ 0 w 336"/>
                  <a:gd name="T65" fmla="*/ 5 h 392"/>
                  <a:gd name="T66" fmla="*/ 0 w 336"/>
                  <a:gd name="T67" fmla="*/ 4 h 392"/>
                  <a:gd name="T68" fmla="*/ 0 w 336"/>
                  <a:gd name="T69" fmla="*/ 4 h 392"/>
                  <a:gd name="T70" fmla="*/ 0 w 336"/>
                  <a:gd name="T71" fmla="*/ 4 h 392"/>
                  <a:gd name="T72" fmla="*/ 0 w 336"/>
                  <a:gd name="T73" fmla="*/ 4 h 392"/>
                  <a:gd name="T74" fmla="*/ 0 w 336"/>
                  <a:gd name="T75" fmla="*/ 4 h 392"/>
                  <a:gd name="T76" fmla="*/ 0 w 336"/>
                  <a:gd name="T77" fmla="*/ 4 h 392"/>
                  <a:gd name="T78" fmla="*/ 0 w 336"/>
                  <a:gd name="T79" fmla="*/ 4 h 392"/>
                  <a:gd name="T80" fmla="*/ 0 w 336"/>
                  <a:gd name="T81" fmla="*/ 3 h 392"/>
                  <a:gd name="T82" fmla="*/ 0 w 336"/>
                  <a:gd name="T83" fmla="*/ 3 h 392"/>
                  <a:gd name="T84" fmla="*/ 0 w 336"/>
                  <a:gd name="T85" fmla="*/ 3 h 392"/>
                  <a:gd name="T86" fmla="*/ 0 w 336"/>
                  <a:gd name="T87" fmla="*/ 3 h 392"/>
                  <a:gd name="T88" fmla="*/ 0 w 336"/>
                  <a:gd name="T89" fmla="*/ 3 h 392"/>
                  <a:gd name="T90" fmla="*/ 0 w 336"/>
                  <a:gd name="T91" fmla="*/ 2 h 392"/>
                  <a:gd name="T92" fmla="*/ 0 w 336"/>
                  <a:gd name="T93" fmla="*/ 2 h 392"/>
                  <a:gd name="T94" fmla="*/ 0 w 336"/>
                  <a:gd name="T95" fmla="*/ 2 h 392"/>
                  <a:gd name="T96" fmla="*/ 0 w 336"/>
                  <a:gd name="T97" fmla="*/ 2 h 392"/>
                  <a:gd name="T98" fmla="*/ 0 w 336"/>
                  <a:gd name="T99" fmla="*/ 1 h 392"/>
                  <a:gd name="T100" fmla="*/ 1 w 336"/>
                  <a:gd name="T101" fmla="*/ 1 h 392"/>
                  <a:gd name="T102" fmla="*/ 1 w 336"/>
                  <a:gd name="T103" fmla="*/ 1 h 392"/>
                  <a:gd name="T104" fmla="*/ 1 w 336"/>
                  <a:gd name="T105" fmla="*/ 1 h 392"/>
                  <a:gd name="T106" fmla="*/ 1 w 336"/>
                  <a:gd name="T107" fmla="*/ 1 h 392"/>
                  <a:gd name="T108" fmla="*/ 1 w 336"/>
                  <a:gd name="T109" fmla="*/ 1 h 392"/>
                  <a:gd name="T110" fmla="*/ 2 w 336"/>
                  <a:gd name="T111" fmla="*/ 0 h 392"/>
                  <a:gd name="T112" fmla="*/ 2 w 336"/>
                  <a:gd name="T113" fmla="*/ 0 h 392"/>
                  <a:gd name="T114" fmla="*/ 2 w 336"/>
                  <a:gd name="T115" fmla="*/ 0 h 392"/>
                  <a:gd name="T116" fmla="*/ 2 w 336"/>
                  <a:gd name="T117" fmla="*/ 0 h 392"/>
                  <a:gd name="T118" fmla="*/ 5 w 336"/>
                  <a:gd name="T119" fmla="*/ 2 h 39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36"/>
                  <a:gd name="T181" fmla="*/ 0 h 392"/>
                  <a:gd name="T182" fmla="*/ 336 w 336"/>
                  <a:gd name="T183" fmla="*/ 392 h 39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36" h="392">
                    <a:moveTo>
                      <a:pt x="336" y="102"/>
                    </a:moveTo>
                    <a:lnTo>
                      <a:pt x="335" y="102"/>
                    </a:lnTo>
                    <a:lnTo>
                      <a:pt x="332" y="102"/>
                    </a:lnTo>
                    <a:lnTo>
                      <a:pt x="330" y="102"/>
                    </a:lnTo>
                    <a:lnTo>
                      <a:pt x="326" y="103"/>
                    </a:lnTo>
                    <a:lnTo>
                      <a:pt x="322" y="104"/>
                    </a:lnTo>
                    <a:lnTo>
                      <a:pt x="317" y="106"/>
                    </a:lnTo>
                    <a:lnTo>
                      <a:pt x="313" y="107"/>
                    </a:lnTo>
                    <a:lnTo>
                      <a:pt x="310" y="107"/>
                    </a:lnTo>
                    <a:lnTo>
                      <a:pt x="306" y="110"/>
                    </a:lnTo>
                    <a:lnTo>
                      <a:pt x="303" y="111"/>
                    </a:lnTo>
                    <a:lnTo>
                      <a:pt x="300" y="112"/>
                    </a:lnTo>
                    <a:lnTo>
                      <a:pt x="296" y="114"/>
                    </a:lnTo>
                    <a:lnTo>
                      <a:pt x="292" y="115"/>
                    </a:lnTo>
                    <a:lnTo>
                      <a:pt x="288" y="118"/>
                    </a:lnTo>
                    <a:lnTo>
                      <a:pt x="284" y="119"/>
                    </a:lnTo>
                    <a:lnTo>
                      <a:pt x="280" y="121"/>
                    </a:lnTo>
                    <a:lnTo>
                      <a:pt x="276" y="123"/>
                    </a:lnTo>
                    <a:lnTo>
                      <a:pt x="272" y="125"/>
                    </a:lnTo>
                    <a:lnTo>
                      <a:pt x="268" y="128"/>
                    </a:lnTo>
                    <a:lnTo>
                      <a:pt x="263" y="131"/>
                    </a:lnTo>
                    <a:lnTo>
                      <a:pt x="259" y="133"/>
                    </a:lnTo>
                    <a:lnTo>
                      <a:pt x="255" y="137"/>
                    </a:lnTo>
                    <a:lnTo>
                      <a:pt x="251" y="140"/>
                    </a:lnTo>
                    <a:lnTo>
                      <a:pt x="247" y="144"/>
                    </a:lnTo>
                    <a:lnTo>
                      <a:pt x="241" y="148"/>
                    </a:lnTo>
                    <a:lnTo>
                      <a:pt x="237" y="152"/>
                    </a:lnTo>
                    <a:lnTo>
                      <a:pt x="232" y="154"/>
                    </a:lnTo>
                    <a:lnTo>
                      <a:pt x="228" y="158"/>
                    </a:lnTo>
                    <a:lnTo>
                      <a:pt x="224" y="162"/>
                    </a:lnTo>
                    <a:lnTo>
                      <a:pt x="220" y="168"/>
                    </a:lnTo>
                    <a:lnTo>
                      <a:pt x="216" y="173"/>
                    </a:lnTo>
                    <a:lnTo>
                      <a:pt x="212" y="177"/>
                    </a:lnTo>
                    <a:lnTo>
                      <a:pt x="208" y="182"/>
                    </a:lnTo>
                    <a:lnTo>
                      <a:pt x="206" y="189"/>
                    </a:lnTo>
                    <a:lnTo>
                      <a:pt x="202" y="193"/>
                    </a:lnTo>
                    <a:lnTo>
                      <a:pt x="198" y="199"/>
                    </a:lnTo>
                    <a:lnTo>
                      <a:pt x="195" y="205"/>
                    </a:lnTo>
                    <a:lnTo>
                      <a:pt x="191" y="211"/>
                    </a:lnTo>
                    <a:lnTo>
                      <a:pt x="189" y="218"/>
                    </a:lnTo>
                    <a:lnTo>
                      <a:pt x="186" y="226"/>
                    </a:lnTo>
                    <a:lnTo>
                      <a:pt x="183" y="232"/>
                    </a:lnTo>
                    <a:lnTo>
                      <a:pt x="181" y="240"/>
                    </a:lnTo>
                    <a:lnTo>
                      <a:pt x="178" y="247"/>
                    </a:lnTo>
                    <a:lnTo>
                      <a:pt x="177" y="255"/>
                    </a:lnTo>
                    <a:lnTo>
                      <a:pt x="175" y="263"/>
                    </a:lnTo>
                    <a:lnTo>
                      <a:pt x="173" y="271"/>
                    </a:lnTo>
                    <a:lnTo>
                      <a:pt x="172" y="279"/>
                    </a:lnTo>
                    <a:lnTo>
                      <a:pt x="172" y="288"/>
                    </a:lnTo>
                    <a:lnTo>
                      <a:pt x="170" y="297"/>
                    </a:lnTo>
                    <a:lnTo>
                      <a:pt x="170" y="306"/>
                    </a:lnTo>
                    <a:lnTo>
                      <a:pt x="169" y="316"/>
                    </a:lnTo>
                    <a:lnTo>
                      <a:pt x="169" y="326"/>
                    </a:lnTo>
                    <a:lnTo>
                      <a:pt x="170" y="337"/>
                    </a:lnTo>
                    <a:lnTo>
                      <a:pt x="172" y="347"/>
                    </a:lnTo>
                    <a:lnTo>
                      <a:pt x="173" y="357"/>
                    </a:lnTo>
                    <a:lnTo>
                      <a:pt x="174" y="368"/>
                    </a:lnTo>
                    <a:lnTo>
                      <a:pt x="175" y="380"/>
                    </a:lnTo>
                    <a:lnTo>
                      <a:pt x="178" y="392"/>
                    </a:lnTo>
                    <a:lnTo>
                      <a:pt x="8" y="285"/>
                    </a:lnTo>
                    <a:lnTo>
                      <a:pt x="7" y="283"/>
                    </a:lnTo>
                    <a:lnTo>
                      <a:pt x="7" y="280"/>
                    </a:lnTo>
                    <a:lnTo>
                      <a:pt x="5" y="277"/>
                    </a:lnTo>
                    <a:lnTo>
                      <a:pt x="4" y="272"/>
                    </a:lnTo>
                    <a:lnTo>
                      <a:pt x="4" y="267"/>
                    </a:lnTo>
                    <a:lnTo>
                      <a:pt x="3" y="263"/>
                    </a:lnTo>
                    <a:lnTo>
                      <a:pt x="3" y="260"/>
                    </a:lnTo>
                    <a:lnTo>
                      <a:pt x="1" y="256"/>
                    </a:lnTo>
                    <a:lnTo>
                      <a:pt x="1" y="254"/>
                    </a:lnTo>
                    <a:lnTo>
                      <a:pt x="1" y="250"/>
                    </a:lnTo>
                    <a:lnTo>
                      <a:pt x="1" y="246"/>
                    </a:lnTo>
                    <a:lnTo>
                      <a:pt x="0" y="240"/>
                    </a:lnTo>
                    <a:lnTo>
                      <a:pt x="0" y="236"/>
                    </a:lnTo>
                    <a:lnTo>
                      <a:pt x="0" y="232"/>
                    </a:lnTo>
                    <a:lnTo>
                      <a:pt x="0" y="228"/>
                    </a:lnTo>
                    <a:lnTo>
                      <a:pt x="0" y="223"/>
                    </a:lnTo>
                    <a:lnTo>
                      <a:pt x="0" y="218"/>
                    </a:lnTo>
                    <a:lnTo>
                      <a:pt x="0" y="214"/>
                    </a:lnTo>
                    <a:lnTo>
                      <a:pt x="0" y="209"/>
                    </a:lnTo>
                    <a:lnTo>
                      <a:pt x="0" y="203"/>
                    </a:lnTo>
                    <a:lnTo>
                      <a:pt x="1" y="198"/>
                    </a:lnTo>
                    <a:lnTo>
                      <a:pt x="1" y="193"/>
                    </a:lnTo>
                    <a:lnTo>
                      <a:pt x="1" y="188"/>
                    </a:lnTo>
                    <a:lnTo>
                      <a:pt x="3" y="181"/>
                    </a:lnTo>
                    <a:lnTo>
                      <a:pt x="4" y="177"/>
                    </a:lnTo>
                    <a:lnTo>
                      <a:pt x="5" y="170"/>
                    </a:lnTo>
                    <a:lnTo>
                      <a:pt x="5" y="165"/>
                    </a:lnTo>
                    <a:lnTo>
                      <a:pt x="7" y="158"/>
                    </a:lnTo>
                    <a:lnTo>
                      <a:pt x="8" y="153"/>
                    </a:lnTo>
                    <a:lnTo>
                      <a:pt x="11" y="147"/>
                    </a:lnTo>
                    <a:lnTo>
                      <a:pt x="12" y="141"/>
                    </a:lnTo>
                    <a:lnTo>
                      <a:pt x="15" y="135"/>
                    </a:lnTo>
                    <a:lnTo>
                      <a:pt x="17" y="129"/>
                    </a:lnTo>
                    <a:lnTo>
                      <a:pt x="20" y="123"/>
                    </a:lnTo>
                    <a:lnTo>
                      <a:pt x="22" y="118"/>
                    </a:lnTo>
                    <a:lnTo>
                      <a:pt x="25" y="111"/>
                    </a:lnTo>
                    <a:lnTo>
                      <a:pt x="28" y="106"/>
                    </a:lnTo>
                    <a:lnTo>
                      <a:pt x="32" y="99"/>
                    </a:lnTo>
                    <a:lnTo>
                      <a:pt x="34" y="94"/>
                    </a:lnTo>
                    <a:lnTo>
                      <a:pt x="38" y="87"/>
                    </a:lnTo>
                    <a:lnTo>
                      <a:pt x="44" y="82"/>
                    </a:lnTo>
                    <a:lnTo>
                      <a:pt x="47" y="77"/>
                    </a:lnTo>
                    <a:lnTo>
                      <a:pt x="53" y="70"/>
                    </a:lnTo>
                    <a:lnTo>
                      <a:pt x="57" y="65"/>
                    </a:lnTo>
                    <a:lnTo>
                      <a:pt x="62" y="58"/>
                    </a:lnTo>
                    <a:lnTo>
                      <a:pt x="67" y="53"/>
                    </a:lnTo>
                    <a:lnTo>
                      <a:pt x="74" y="48"/>
                    </a:lnTo>
                    <a:lnTo>
                      <a:pt x="79" y="42"/>
                    </a:lnTo>
                    <a:lnTo>
                      <a:pt x="87" y="37"/>
                    </a:lnTo>
                    <a:lnTo>
                      <a:pt x="94" y="32"/>
                    </a:lnTo>
                    <a:lnTo>
                      <a:pt x="100" y="28"/>
                    </a:lnTo>
                    <a:lnTo>
                      <a:pt x="107" y="22"/>
                    </a:lnTo>
                    <a:lnTo>
                      <a:pt x="116" y="17"/>
                    </a:lnTo>
                    <a:lnTo>
                      <a:pt x="124" y="13"/>
                    </a:lnTo>
                    <a:lnTo>
                      <a:pt x="132" y="8"/>
                    </a:lnTo>
                    <a:lnTo>
                      <a:pt x="141" y="4"/>
                    </a:lnTo>
                    <a:lnTo>
                      <a:pt x="150" y="0"/>
                    </a:lnTo>
                    <a:lnTo>
                      <a:pt x="318" y="92"/>
                    </a:lnTo>
                    <a:lnTo>
                      <a:pt x="336" y="10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63" name="Freeform 41"/>
              <p:cNvSpPr>
                <a:spLocks/>
              </p:cNvSpPr>
              <p:nvPr/>
            </p:nvSpPr>
            <p:spPr bwMode="auto">
              <a:xfrm flipH="1">
                <a:off x="3473" y="3557"/>
                <a:ext cx="175" cy="236"/>
              </a:xfrm>
              <a:custGeom>
                <a:avLst/>
                <a:gdLst>
                  <a:gd name="T0" fmla="*/ 8 w 489"/>
                  <a:gd name="T1" fmla="*/ 1 h 657"/>
                  <a:gd name="T2" fmla="*/ 8 w 489"/>
                  <a:gd name="T3" fmla="*/ 1 h 657"/>
                  <a:gd name="T4" fmla="*/ 8 w 489"/>
                  <a:gd name="T5" fmla="*/ 1 h 657"/>
                  <a:gd name="T6" fmla="*/ 7 w 489"/>
                  <a:gd name="T7" fmla="*/ 2 h 657"/>
                  <a:gd name="T8" fmla="*/ 7 w 489"/>
                  <a:gd name="T9" fmla="*/ 2 h 657"/>
                  <a:gd name="T10" fmla="*/ 6 w 489"/>
                  <a:gd name="T11" fmla="*/ 2 h 657"/>
                  <a:gd name="T12" fmla="*/ 6 w 489"/>
                  <a:gd name="T13" fmla="*/ 2 h 657"/>
                  <a:gd name="T14" fmla="*/ 6 w 489"/>
                  <a:gd name="T15" fmla="*/ 3 h 657"/>
                  <a:gd name="T16" fmla="*/ 5 w 489"/>
                  <a:gd name="T17" fmla="*/ 3 h 657"/>
                  <a:gd name="T18" fmla="*/ 5 w 489"/>
                  <a:gd name="T19" fmla="*/ 4 h 657"/>
                  <a:gd name="T20" fmla="*/ 5 w 489"/>
                  <a:gd name="T21" fmla="*/ 4 h 657"/>
                  <a:gd name="T22" fmla="*/ 4 w 489"/>
                  <a:gd name="T23" fmla="*/ 5 h 657"/>
                  <a:gd name="T24" fmla="*/ 4 w 489"/>
                  <a:gd name="T25" fmla="*/ 5 h 657"/>
                  <a:gd name="T26" fmla="*/ 3 w 489"/>
                  <a:gd name="T27" fmla="*/ 6 h 657"/>
                  <a:gd name="T28" fmla="*/ 3 w 489"/>
                  <a:gd name="T29" fmla="*/ 7 h 657"/>
                  <a:gd name="T30" fmla="*/ 3 w 489"/>
                  <a:gd name="T31" fmla="*/ 7 h 657"/>
                  <a:gd name="T32" fmla="*/ 3 w 489"/>
                  <a:gd name="T33" fmla="*/ 8 h 657"/>
                  <a:gd name="T34" fmla="*/ 3 w 489"/>
                  <a:gd name="T35" fmla="*/ 8 h 657"/>
                  <a:gd name="T36" fmla="*/ 3 w 489"/>
                  <a:gd name="T37" fmla="*/ 8 h 657"/>
                  <a:gd name="T38" fmla="*/ 3 w 489"/>
                  <a:gd name="T39" fmla="*/ 8 h 657"/>
                  <a:gd name="T40" fmla="*/ 3 w 489"/>
                  <a:gd name="T41" fmla="*/ 8 h 657"/>
                  <a:gd name="T42" fmla="*/ 3 w 489"/>
                  <a:gd name="T43" fmla="*/ 9 h 657"/>
                  <a:gd name="T44" fmla="*/ 3 w 489"/>
                  <a:gd name="T45" fmla="*/ 9 h 657"/>
                  <a:gd name="T46" fmla="*/ 3 w 489"/>
                  <a:gd name="T47" fmla="*/ 9 h 657"/>
                  <a:gd name="T48" fmla="*/ 3 w 489"/>
                  <a:gd name="T49" fmla="*/ 10 h 657"/>
                  <a:gd name="T50" fmla="*/ 3 w 489"/>
                  <a:gd name="T51" fmla="*/ 10 h 657"/>
                  <a:gd name="T52" fmla="*/ 3 w 489"/>
                  <a:gd name="T53" fmla="*/ 10 h 657"/>
                  <a:gd name="T54" fmla="*/ 3 w 489"/>
                  <a:gd name="T55" fmla="*/ 10 h 657"/>
                  <a:gd name="T56" fmla="*/ 4 w 489"/>
                  <a:gd name="T57" fmla="*/ 11 h 657"/>
                  <a:gd name="T58" fmla="*/ 0 w 489"/>
                  <a:gd name="T59" fmla="*/ 9 h 657"/>
                  <a:gd name="T60" fmla="*/ 0 w 489"/>
                  <a:gd name="T61" fmla="*/ 9 h 657"/>
                  <a:gd name="T62" fmla="*/ 0 w 489"/>
                  <a:gd name="T63" fmla="*/ 9 h 657"/>
                  <a:gd name="T64" fmla="*/ 0 w 489"/>
                  <a:gd name="T65" fmla="*/ 8 h 657"/>
                  <a:gd name="T66" fmla="*/ 0 w 489"/>
                  <a:gd name="T67" fmla="*/ 8 h 657"/>
                  <a:gd name="T68" fmla="*/ 0 w 489"/>
                  <a:gd name="T69" fmla="*/ 7 h 657"/>
                  <a:gd name="T70" fmla="*/ 0 w 489"/>
                  <a:gd name="T71" fmla="*/ 7 h 657"/>
                  <a:gd name="T72" fmla="*/ 0 w 489"/>
                  <a:gd name="T73" fmla="*/ 6 h 657"/>
                  <a:gd name="T74" fmla="*/ 0 w 489"/>
                  <a:gd name="T75" fmla="*/ 5 h 657"/>
                  <a:gd name="T76" fmla="*/ 0 w 489"/>
                  <a:gd name="T77" fmla="*/ 5 h 657"/>
                  <a:gd name="T78" fmla="*/ 0 w 489"/>
                  <a:gd name="T79" fmla="*/ 4 h 657"/>
                  <a:gd name="T80" fmla="*/ 1 w 489"/>
                  <a:gd name="T81" fmla="*/ 4 h 657"/>
                  <a:gd name="T82" fmla="*/ 1 w 489"/>
                  <a:gd name="T83" fmla="*/ 3 h 657"/>
                  <a:gd name="T84" fmla="*/ 2 w 489"/>
                  <a:gd name="T85" fmla="*/ 2 h 657"/>
                  <a:gd name="T86" fmla="*/ 3 w 489"/>
                  <a:gd name="T87" fmla="*/ 1 h 657"/>
                  <a:gd name="T88" fmla="*/ 3 w 489"/>
                  <a:gd name="T89" fmla="*/ 1 h 657"/>
                  <a:gd name="T90" fmla="*/ 4 w 489"/>
                  <a:gd name="T91" fmla="*/ 0 h 657"/>
                  <a:gd name="T92" fmla="*/ 4 w 489"/>
                  <a:gd name="T93" fmla="*/ 0 h 657"/>
                  <a:gd name="T94" fmla="*/ 4 w 489"/>
                  <a:gd name="T95" fmla="*/ 0 h 657"/>
                  <a:gd name="T96" fmla="*/ 4 w 489"/>
                  <a:gd name="T97" fmla="*/ 0 h 657"/>
                  <a:gd name="T98" fmla="*/ 5 w 489"/>
                  <a:gd name="T99" fmla="*/ 0 h 65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9"/>
                  <a:gd name="T151" fmla="*/ 0 h 657"/>
                  <a:gd name="T152" fmla="*/ 489 w 489"/>
                  <a:gd name="T153" fmla="*/ 657 h 65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9" h="657">
                    <a:moveTo>
                      <a:pt x="283" y="1"/>
                    </a:moveTo>
                    <a:lnTo>
                      <a:pt x="489" y="83"/>
                    </a:lnTo>
                    <a:lnTo>
                      <a:pt x="487" y="83"/>
                    </a:lnTo>
                    <a:lnTo>
                      <a:pt x="486" y="83"/>
                    </a:lnTo>
                    <a:lnTo>
                      <a:pt x="482" y="83"/>
                    </a:lnTo>
                    <a:lnTo>
                      <a:pt x="478" y="84"/>
                    </a:lnTo>
                    <a:lnTo>
                      <a:pt x="473" y="84"/>
                    </a:lnTo>
                    <a:lnTo>
                      <a:pt x="467" y="87"/>
                    </a:lnTo>
                    <a:lnTo>
                      <a:pt x="464" y="87"/>
                    </a:lnTo>
                    <a:lnTo>
                      <a:pt x="460" y="88"/>
                    </a:lnTo>
                    <a:lnTo>
                      <a:pt x="456" y="91"/>
                    </a:lnTo>
                    <a:lnTo>
                      <a:pt x="453" y="92"/>
                    </a:lnTo>
                    <a:lnTo>
                      <a:pt x="448" y="93"/>
                    </a:lnTo>
                    <a:lnTo>
                      <a:pt x="444" y="95"/>
                    </a:lnTo>
                    <a:lnTo>
                      <a:pt x="438" y="96"/>
                    </a:lnTo>
                    <a:lnTo>
                      <a:pt x="435" y="99"/>
                    </a:lnTo>
                    <a:lnTo>
                      <a:pt x="429" y="100"/>
                    </a:lnTo>
                    <a:lnTo>
                      <a:pt x="424" y="103"/>
                    </a:lnTo>
                    <a:lnTo>
                      <a:pt x="419" y="105"/>
                    </a:lnTo>
                    <a:lnTo>
                      <a:pt x="413" y="108"/>
                    </a:lnTo>
                    <a:lnTo>
                      <a:pt x="408" y="111"/>
                    </a:lnTo>
                    <a:lnTo>
                      <a:pt x="403" y="113"/>
                    </a:lnTo>
                    <a:lnTo>
                      <a:pt x="396" y="116"/>
                    </a:lnTo>
                    <a:lnTo>
                      <a:pt x="391" y="120"/>
                    </a:lnTo>
                    <a:lnTo>
                      <a:pt x="386" y="124"/>
                    </a:lnTo>
                    <a:lnTo>
                      <a:pt x="380" y="128"/>
                    </a:lnTo>
                    <a:lnTo>
                      <a:pt x="374" y="132"/>
                    </a:lnTo>
                    <a:lnTo>
                      <a:pt x="369" y="136"/>
                    </a:lnTo>
                    <a:lnTo>
                      <a:pt x="362" y="140"/>
                    </a:lnTo>
                    <a:lnTo>
                      <a:pt x="355" y="145"/>
                    </a:lnTo>
                    <a:lnTo>
                      <a:pt x="349" y="150"/>
                    </a:lnTo>
                    <a:lnTo>
                      <a:pt x="343" y="154"/>
                    </a:lnTo>
                    <a:lnTo>
                      <a:pt x="337" y="159"/>
                    </a:lnTo>
                    <a:lnTo>
                      <a:pt x="330" y="166"/>
                    </a:lnTo>
                    <a:lnTo>
                      <a:pt x="324" y="171"/>
                    </a:lnTo>
                    <a:lnTo>
                      <a:pt x="318" y="178"/>
                    </a:lnTo>
                    <a:lnTo>
                      <a:pt x="312" y="185"/>
                    </a:lnTo>
                    <a:lnTo>
                      <a:pt x="305" y="191"/>
                    </a:lnTo>
                    <a:lnTo>
                      <a:pt x="299" y="198"/>
                    </a:lnTo>
                    <a:lnTo>
                      <a:pt x="293" y="206"/>
                    </a:lnTo>
                    <a:lnTo>
                      <a:pt x="287" y="214"/>
                    </a:lnTo>
                    <a:lnTo>
                      <a:pt x="281" y="220"/>
                    </a:lnTo>
                    <a:lnTo>
                      <a:pt x="275" y="229"/>
                    </a:lnTo>
                    <a:lnTo>
                      <a:pt x="270" y="239"/>
                    </a:lnTo>
                    <a:lnTo>
                      <a:pt x="263" y="247"/>
                    </a:lnTo>
                    <a:lnTo>
                      <a:pt x="258" y="256"/>
                    </a:lnTo>
                    <a:lnTo>
                      <a:pt x="251" y="265"/>
                    </a:lnTo>
                    <a:lnTo>
                      <a:pt x="246" y="276"/>
                    </a:lnTo>
                    <a:lnTo>
                      <a:pt x="241" y="285"/>
                    </a:lnTo>
                    <a:lnTo>
                      <a:pt x="235" y="295"/>
                    </a:lnTo>
                    <a:lnTo>
                      <a:pt x="230" y="306"/>
                    </a:lnTo>
                    <a:lnTo>
                      <a:pt x="226" y="318"/>
                    </a:lnTo>
                    <a:lnTo>
                      <a:pt x="221" y="328"/>
                    </a:lnTo>
                    <a:lnTo>
                      <a:pt x="215" y="340"/>
                    </a:lnTo>
                    <a:lnTo>
                      <a:pt x="212" y="352"/>
                    </a:lnTo>
                    <a:lnTo>
                      <a:pt x="208" y="367"/>
                    </a:lnTo>
                    <a:lnTo>
                      <a:pt x="202" y="379"/>
                    </a:lnTo>
                    <a:lnTo>
                      <a:pt x="198" y="392"/>
                    </a:lnTo>
                    <a:lnTo>
                      <a:pt x="196" y="406"/>
                    </a:lnTo>
                    <a:lnTo>
                      <a:pt x="192" y="421"/>
                    </a:lnTo>
                    <a:lnTo>
                      <a:pt x="190" y="424"/>
                    </a:lnTo>
                    <a:lnTo>
                      <a:pt x="190" y="428"/>
                    </a:lnTo>
                    <a:lnTo>
                      <a:pt x="189" y="431"/>
                    </a:lnTo>
                    <a:lnTo>
                      <a:pt x="189" y="437"/>
                    </a:lnTo>
                    <a:lnTo>
                      <a:pt x="188" y="441"/>
                    </a:lnTo>
                    <a:lnTo>
                      <a:pt x="188" y="446"/>
                    </a:lnTo>
                    <a:lnTo>
                      <a:pt x="188" y="449"/>
                    </a:lnTo>
                    <a:lnTo>
                      <a:pt x="188" y="451"/>
                    </a:lnTo>
                    <a:lnTo>
                      <a:pt x="188" y="455"/>
                    </a:lnTo>
                    <a:lnTo>
                      <a:pt x="188" y="458"/>
                    </a:lnTo>
                    <a:lnTo>
                      <a:pt x="186" y="461"/>
                    </a:lnTo>
                    <a:lnTo>
                      <a:pt x="186" y="464"/>
                    </a:lnTo>
                    <a:lnTo>
                      <a:pt x="186" y="467"/>
                    </a:lnTo>
                    <a:lnTo>
                      <a:pt x="186" y="471"/>
                    </a:lnTo>
                    <a:lnTo>
                      <a:pt x="186" y="474"/>
                    </a:lnTo>
                    <a:lnTo>
                      <a:pt x="186" y="478"/>
                    </a:lnTo>
                    <a:lnTo>
                      <a:pt x="186" y="482"/>
                    </a:lnTo>
                    <a:lnTo>
                      <a:pt x="186" y="486"/>
                    </a:lnTo>
                    <a:lnTo>
                      <a:pt x="186" y="490"/>
                    </a:lnTo>
                    <a:lnTo>
                      <a:pt x="186" y="492"/>
                    </a:lnTo>
                    <a:lnTo>
                      <a:pt x="186" y="496"/>
                    </a:lnTo>
                    <a:lnTo>
                      <a:pt x="186" y="500"/>
                    </a:lnTo>
                    <a:lnTo>
                      <a:pt x="186" y="504"/>
                    </a:lnTo>
                    <a:lnTo>
                      <a:pt x="188" y="508"/>
                    </a:lnTo>
                    <a:lnTo>
                      <a:pt x="188" y="512"/>
                    </a:lnTo>
                    <a:lnTo>
                      <a:pt x="188" y="517"/>
                    </a:lnTo>
                    <a:lnTo>
                      <a:pt x="188" y="520"/>
                    </a:lnTo>
                    <a:lnTo>
                      <a:pt x="188" y="525"/>
                    </a:lnTo>
                    <a:lnTo>
                      <a:pt x="188" y="529"/>
                    </a:lnTo>
                    <a:lnTo>
                      <a:pt x="189" y="533"/>
                    </a:lnTo>
                    <a:lnTo>
                      <a:pt x="189" y="537"/>
                    </a:lnTo>
                    <a:lnTo>
                      <a:pt x="189" y="541"/>
                    </a:lnTo>
                    <a:lnTo>
                      <a:pt x="190" y="545"/>
                    </a:lnTo>
                    <a:lnTo>
                      <a:pt x="190" y="550"/>
                    </a:lnTo>
                    <a:lnTo>
                      <a:pt x="190" y="554"/>
                    </a:lnTo>
                    <a:lnTo>
                      <a:pt x="190" y="560"/>
                    </a:lnTo>
                    <a:lnTo>
                      <a:pt x="192" y="564"/>
                    </a:lnTo>
                    <a:lnTo>
                      <a:pt x="192" y="567"/>
                    </a:lnTo>
                    <a:lnTo>
                      <a:pt x="193" y="573"/>
                    </a:lnTo>
                    <a:lnTo>
                      <a:pt x="194" y="577"/>
                    </a:lnTo>
                    <a:lnTo>
                      <a:pt x="194" y="582"/>
                    </a:lnTo>
                    <a:lnTo>
                      <a:pt x="196" y="586"/>
                    </a:lnTo>
                    <a:lnTo>
                      <a:pt x="196" y="590"/>
                    </a:lnTo>
                    <a:lnTo>
                      <a:pt x="197" y="595"/>
                    </a:lnTo>
                    <a:lnTo>
                      <a:pt x="197" y="599"/>
                    </a:lnTo>
                    <a:lnTo>
                      <a:pt x="198" y="604"/>
                    </a:lnTo>
                    <a:lnTo>
                      <a:pt x="198" y="608"/>
                    </a:lnTo>
                    <a:lnTo>
                      <a:pt x="200" y="612"/>
                    </a:lnTo>
                    <a:lnTo>
                      <a:pt x="201" y="618"/>
                    </a:lnTo>
                    <a:lnTo>
                      <a:pt x="202" y="623"/>
                    </a:lnTo>
                    <a:lnTo>
                      <a:pt x="202" y="627"/>
                    </a:lnTo>
                    <a:lnTo>
                      <a:pt x="204" y="631"/>
                    </a:lnTo>
                    <a:lnTo>
                      <a:pt x="205" y="635"/>
                    </a:lnTo>
                    <a:lnTo>
                      <a:pt x="206" y="640"/>
                    </a:lnTo>
                    <a:lnTo>
                      <a:pt x="208" y="644"/>
                    </a:lnTo>
                    <a:lnTo>
                      <a:pt x="209" y="649"/>
                    </a:lnTo>
                    <a:lnTo>
                      <a:pt x="210" y="653"/>
                    </a:lnTo>
                    <a:lnTo>
                      <a:pt x="212" y="657"/>
                    </a:lnTo>
                    <a:lnTo>
                      <a:pt x="20" y="545"/>
                    </a:lnTo>
                    <a:lnTo>
                      <a:pt x="19" y="541"/>
                    </a:lnTo>
                    <a:lnTo>
                      <a:pt x="18" y="540"/>
                    </a:lnTo>
                    <a:lnTo>
                      <a:pt x="18" y="537"/>
                    </a:lnTo>
                    <a:lnTo>
                      <a:pt x="16" y="534"/>
                    </a:lnTo>
                    <a:lnTo>
                      <a:pt x="16" y="532"/>
                    </a:lnTo>
                    <a:lnTo>
                      <a:pt x="15" y="528"/>
                    </a:lnTo>
                    <a:lnTo>
                      <a:pt x="14" y="524"/>
                    </a:lnTo>
                    <a:lnTo>
                      <a:pt x="12" y="519"/>
                    </a:lnTo>
                    <a:lnTo>
                      <a:pt x="12" y="515"/>
                    </a:lnTo>
                    <a:lnTo>
                      <a:pt x="11" y="509"/>
                    </a:lnTo>
                    <a:lnTo>
                      <a:pt x="10" y="504"/>
                    </a:lnTo>
                    <a:lnTo>
                      <a:pt x="8" y="499"/>
                    </a:lnTo>
                    <a:lnTo>
                      <a:pt x="8" y="494"/>
                    </a:lnTo>
                    <a:lnTo>
                      <a:pt x="7" y="487"/>
                    </a:lnTo>
                    <a:lnTo>
                      <a:pt x="6" y="480"/>
                    </a:lnTo>
                    <a:lnTo>
                      <a:pt x="4" y="474"/>
                    </a:lnTo>
                    <a:lnTo>
                      <a:pt x="4" y="467"/>
                    </a:lnTo>
                    <a:lnTo>
                      <a:pt x="3" y="459"/>
                    </a:lnTo>
                    <a:lnTo>
                      <a:pt x="3" y="451"/>
                    </a:lnTo>
                    <a:lnTo>
                      <a:pt x="2" y="443"/>
                    </a:lnTo>
                    <a:lnTo>
                      <a:pt x="2" y="437"/>
                    </a:lnTo>
                    <a:lnTo>
                      <a:pt x="2" y="428"/>
                    </a:lnTo>
                    <a:lnTo>
                      <a:pt x="0" y="418"/>
                    </a:lnTo>
                    <a:lnTo>
                      <a:pt x="0" y="410"/>
                    </a:lnTo>
                    <a:lnTo>
                      <a:pt x="2" y="401"/>
                    </a:lnTo>
                    <a:lnTo>
                      <a:pt x="2" y="392"/>
                    </a:lnTo>
                    <a:lnTo>
                      <a:pt x="2" y="383"/>
                    </a:lnTo>
                    <a:lnTo>
                      <a:pt x="3" y="373"/>
                    </a:lnTo>
                    <a:lnTo>
                      <a:pt x="4" y="365"/>
                    </a:lnTo>
                    <a:lnTo>
                      <a:pt x="4" y="355"/>
                    </a:lnTo>
                    <a:lnTo>
                      <a:pt x="6" y="344"/>
                    </a:lnTo>
                    <a:lnTo>
                      <a:pt x="7" y="335"/>
                    </a:lnTo>
                    <a:lnTo>
                      <a:pt x="10" y="326"/>
                    </a:lnTo>
                    <a:lnTo>
                      <a:pt x="11" y="314"/>
                    </a:lnTo>
                    <a:lnTo>
                      <a:pt x="14" y="305"/>
                    </a:lnTo>
                    <a:lnTo>
                      <a:pt x="16" y="294"/>
                    </a:lnTo>
                    <a:lnTo>
                      <a:pt x="20" y="284"/>
                    </a:lnTo>
                    <a:lnTo>
                      <a:pt x="23" y="273"/>
                    </a:lnTo>
                    <a:lnTo>
                      <a:pt x="27" y="262"/>
                    </a:lnTo>
                    <a:lnTo>
                      <a:pt x="29" y="252"/>
                    </a:lnTo>
                    <a:lnTo>
                      <a:pt x="35" y="241"/>
                    </a:lnTo>
                    <a:lnTo>
                      <a:pt x="39" y="231"/>
                    </a:lnTo>
                    <a:lnTo>
                      <a:pt x="44" y="220"/>
                    </a:lnTo>
                    <a:lnTo>
                      <a:pt x="49" y="210"/>
                    </a:lnTo>
                    <a:lnTo>
                      <a:pt x="56" y="199"/>
                    </a:lnTo>
                    <a:lnTo>
                      <a:pt x="61" y="187"/>
                    </a:lnTo>
                    <a:lnTo>
                      <a:pt x="68" y="177"/>
                    </a:lnTo>
                    <a:lnTo>
                      <a:pt x="74" y="166"/>
                    </a:lnTo>
                    <a:lnTo>
                      <a:pt x="82" y="157"/>
                    </a:lnTo>
                    <a:lnTo>
                      <a:pt x="90" y="146"/>
                    </a:lnTo>
                    <a:lnTo>
                      <a:pt x="99" y="136"/>
                    </a:lnTo>
                    <a:lnTo>
                      <a:pt x="107" y="125"/>
                    </a:lnTo>
                    <a:lnTo>
                      <a:pt x="118" y="115"/>
                    </a:lnTo>
                    <a:lnTo>
                      <a:pt x="127" y="105"/>
                    </a:lnTo>
                    <a:lnTo>
                      <a:pt x="138" y="95"/>
                    </a:lnTo>
                    <a:lnTo>
                      <a:pt x="148" y="84"/>
                    </a:lnTo>
                    <a:lnTo>
                      <a:pt x="160" y="75"/>
                    </a:lnTo>
                    <a:lnTo>
                      <a:pt x="172" y="64"/>
                    </a:lnTo>
                    <a:lnTo>
                      <a:pt x="184" y="55"/>
                    </a:lnTo>
                    <a:lnTo>
                      <a:pt x="197" y="46"/>
                    </a:lnTo>
                    <a:lnTo>
                      <a:pt x="212" y="37"/>
                    </a:lnTo>
                    <a:lnTo>
                      <a:pt x="212" y="35"/>
                    </a:lnTo>
                    <a:lnTo>
                      <a:pt x="214" y="34"/>
                    </a:lnTo>
                    <a:lnTo>
                      <a:pt x="217" y="33"/>
                    </a:lnTo>
                    <a:lnTo>
                      <a:pt x="221" y="30"/>
                    </a:lnTo>
                    <a:lnTo>
                      <a:pt x="226" y="27"/>
                    </a:lnTo>
                    <a:lnTo>
                      <a:pt x="231" y="23"/>
                    </a:lnTo>
                    <a:lnTo>
                      <a:pt x="234" y="22"/>
                    </a:lnTo>
                    <a:lnTo>
                      <a:pt x="237" y="21"/>
                    </a:lnTo>
                    <a:lnTo>
                      <a:pt x="241" y="19"/>
                    </a:lnTo>
                    <a:lnTo>
                      <a:pt x="243" y="17"/>
                    </a:lnTo>
                    <a:lnTo>
                      <a:pt x="246" y="16"/>
                    </a:lnTo>
                    <a:lnTo>
                      <a:pt x="250" y="13"/>
                    </a:lnTo>
                    <a:lnTo>
                      <a:pt x="252" y="12"/>
                    </a:lnTo>
                    <a:lnTo>
                      <a:pt x="256" y="10"/>
                    </a:lnTo>
                    <a:lnTo>
                      <a:pt x="262" y="6"/>
                    </a:lnTo>
                    <a:lnTo>
                      <a:pt x="268" y="5"/>
                    </a:lnTo>
                    <a:lnTo>
                      <a:pt x="272" y="1"/>
                    </a:lnTo>
                    <a:lnTo>
                      <a:pt x="276" y="1"/>
                    </a:lnTo>
                    <a:lnTo>
                      <a:pt x="280" y="0"/>
                    </a:lnTo>
                    <a:lnTo>
                      <a:pt x="283" y="1"/>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64" name="Freeform 42"/>
              <p:cNvSpPr>
                <a:spLocks/>
              </p:cNvSpPr>
              <p:nvPr/>
            </p:nvSpPr>
            <p:spPr bwMode="auto">
              <a:xfrm flipH="1">
                <a:off x="3407" y="3592"/>
                <a:ext cx="168" cy="222"/>
              </a:xfrm>
              <a:custGeom>
                <a:avLst/>
                <a:gdLst>
                  <a:gd name="T0" fmla="*/ 3 w 467"/>
                  <a:gd name="T1" fmla="*/ 9 h 621"/>
                  <a:gd name="T2" fmla="*/ 3 w 467"/>
                  <a:gd name="T3" fmla="*/ 9 h 621"/>
                  <a:gd name="T4" fmla="*/ 4 w 467"/>
                  <a:gd name="T5" fmla="*/ 9 h 621"/>
                  <a:gd name="T6" fmla="*/ 5 w 467"/>
                  <a:gd name="T7" fmla="*/ 9 h 621"/>
                  <a:gd name="T8" fmla="*/ 5 w 467"/>
                  <a:gd name="T9" fmla="*/ 8 h 621"/>
                  <a:gd name="T10" fmla="*/ 6 w 467"/>
                  <a:gd name="T11" fmla="*/ 7 h 621"/>
                  <a:gd name="T12" fmla="*/ 6 w 467"/>
                  <a:gd name="T13" fmla="*/ 6 h 621"/>
                  <a:gd name="T14" fmla="*/ 7 w 467"/>
                  <a:gd name="T15" fmla="*/ 5 h 621"/>
                  <a:gd name="T16" fmla="*/ 7 w 467"/>
                  <a:gd name="T17" fmla="*/ 5 h 621"/>
                  <a:gd name="T18" fmla="*/ 7 w 467"/>
                  <a:gd name="T19" fmla="*/ 4 h 621"/>
                  <a:gd name="T20" fmla="*/ 7 w 467"/>
                  <a:gd name="T21" fmla="*/ 3 h 621"/>
                  <a:gd name="T22" fmla="*/ 7 w 467"/>
                  <a:gd name="T23" fmla="*/ 2 h 621"/>
                  <a:gd name="T24" fmla="*/ 6 w 467"/>
                  <a:gd name="T25" fmla="*/ 1 h 621"/>
                  <a:gd name="T26" fmla="*/ 6 w 467"/>
                  <a:gd name="T27" fmla="*/ 1 h 621"/>
                  <a:gd name="T28" fmla="*/ 6 w 467"/>
                  <a:gd name="T29" fmla="*/ 0 h 621"/>
                  <a:gd name="T30" fmla="*/ 6 w 467"/>
                  <a:gd name="T31" fmla="*/ 0 h 621"/>
                  <a:gd name="T32" fmla="*/ 7 w 467"/>
                  <a:gd name="T33" fmla="*/ 1 h 621"/>
                  <a:gd name="T34" fmla="*/ 8 w 467"/>
                  <a:gd name="T35" fmla="*/ 1 h 621"/>
                  <a:gd name="T36" fmla="*/ 8 w 467"/>
                  <a:gd name="T37" fmla="*/ 2 h 621"/>
                  <a:gd name="T38" fmla="*/ 8 w 467"/>
                  <a:gd name="T39" fmla="*/ 3 h 621"/>
                  <a:gd name="T40" fmla="*/ 8 w 467"/>
                  <a:gd name="T41" fmla="*/ 4 h 621"/>
                  <a:gd name="T42" fmla="*/ 8 w 467"/>
                  <a:gd name="T43" fmla="*/ 5 h 621"/>
                  <a:gd name="T44" fmla="*/ 7 w 467"/>
                  <a:gd name="T45" fmla="*/ 6 h 621"/>
                  <a:gd name="T46" fmla="*/ 6 w 467"/>
                  <a:gd name="T47" fmla="*/ 8 h 621"/>
                  <a:gd name="T48" fmla="*/ 6 w 467"/>
                  <a:gd name="T49" fmla="*/ 9 h 621"/>
                  <a:gd name="T50" fmla="*/ 5 w 467"/>
                  <a:gd name="T51" fmla="*/ 9 h 621"/>
                  <a:gd name="T52" fmla="*/ 4 w 467"/>
                  <a:gd name="T53" fmla="*/ 10 h 621"/>
                  <a:gd name="T54" fmla="*/ 3 w 467"/>
                  <a:gd name="T55" fmla="*/ 10 h 621"/>
                  <a:gd name="T56" fmla="*/ 3 w 467"/>
                  <a:gd name="T57" fmla="*/ 10 h 621"/>
                  <a:gd name="T58" fmla="*/ 2 w 467"/>
                  <a:gd name="T59" fmla="*/ 10 h 621"/>
                  <a:gd name="T60" fmla="*/ 1 w 467"/>
                  <a:gd name="T61" fmla="*/ 10 h 621"/>
                  <a:gd name="T62" fmla="*/ 0 w 467"/>
                  <a:gd name="T63" fmla="*/ 9 h 621"/>
                  <a:gd name="T64" fmla="*/ 0 w 467"/>
                  <a:gd name="T65" fmla="*/ 8 h 621"/>
                  <a:gd name="T66" fmla="*/ 0 w 467"/>
                  <a:gd name="T67" fmla="*/ 7 h 621"/>
                  <a:gd name="T68" fmla="*/ 0 w 467"/>
                  <a:gd name="T69" fmla="*/ 6 h 621"/>
                  <a:gd name="T70" fmla="*/ 0 w 467"/>
                  <a:gd name="T71" fmla="*/ 5 h 621"/>
                  <a:gd name="T72" fmla="*/ 0 w 467"/>
                  <a:gd name="T73" fmla="*/ 4 h 621"/>
                  <a:gd name="T74" fmla="*/ 1 w 467"/>
                  <a:gd name="T75" fmla="*/ 3 h 621"/>
                  <a:gd name="T76" fmla="*/ 2 w 467"/>
                  <a:gd name="T77" fmla="*/ 2 h 621"/>
                  <a:gd name="T78" fmla="*/ 3 w 467"/>
                  <a:gd name="T79" fmla="*/ 1 h 621"/>
                  <a:gd name="T80" fmla="*/ 3 w 467"/>
                  <a:gd name="T81" fmla="*/ 1 h 621"/>
                  <a:gd name="T82" fmla="*/ 4 w 467"/>
                  <a:gd name="T83" fmla="*/ 0 h 621"/>
                  <a:gd name="T84" fmla="*/ 5 w 467"/>
                  <a:gd name="T85" fmla="*/ 0 h 621"/>
                  <a:gd name="T86" fmla="*/ 6 w 467"/>
                  <a:gd name="T87" fmla="*/ 0 h 621"/>
                  <a:gd name="T88" fmla="*/ 6 w 467"/>
                  <a:gd name="T89" fmla="*/ 1 h 621"/>
                  <a:gd name="T90" fmla="*/ 5 w 467"/>
                  <a:gd name="T91" fmla="*/ 1 h 621"/>
                  <a:gd name="T92" fmla="*/ 4 w 467"/>
                  <a:gd name="T93" fmla="*/ 1 h 621"/>
                  <a:gd name="T94" fmla="*/ 4 w 467"/>
                  <a:gd name="T95" fmla="*/ 1 h 621"/>
                  <a:gd name="T96" fmla="*/ 3 w 467"/>
                  <a:gd name="T97" fmla="*/ 1 h 621"/>
                  <a:gd name="T98" fmla="*/ 2 w 467"/>
                  <a:gd name="T99" fmla="*/ 2 h 621"/>
                  <a:gd name="T100" fmla="*/ 2 w 467"/>
                  <a:gd name="T101" fmla="*/ 3 h 621"/>
                  <a:gd name="T102" fmla="*/ 1 w 467"/>
                  <a:gd name="T103" fmla="*/ 4 h 621"/>
                  <a:gd name="T104" fmla="*/ 1 w 467"/>
                  <a:gd name="T105" fmla="*/ 5 h 621"/>
                  <a:gd name="T106" fmla="*/ 0 w 467"/>
                  <a:gd name="T107" fmla="*/ 5 h 621"/>
                  <a:gd name="T108" fmla="*/ 0 w 467"/>
                  <a:gd name="T109" fmla="*/ 6 h 621"/>
                  <a:gd name="T110" fmla="*/ 0 w 467"/>
                  <a:gd name="T111" fmla="*/ 7 h 621"/>
                  <a:gd name="T112" fmla="*/ 1 w 467"/>
                  <a:gd name="T113" fmla="*/ 8 h 621"/>
                  <a:gd name="T114" fmla="*/ 1 w 467"/>
                  <a:gd name="T115" fmla="*/ 9 h 621"/>
                  <a:gd name="T116" fmla="*/ 2 w 467"/>
                  <a:gd name="T117" fmla="*/ 9 h 62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67"/>
                  <a:gd name="T178" fmla="*/ 0 h 621"/>
                  <a:gd name="T179" fmla="*/ 467 w 467"/>
                  <a:gd name="T180" fmla="*/ 621 h 62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67" h="621">
                    <a:moveTo>
                      <a:pt x="116" y="558"/>
                    </a:moveTo>
                    <a:lnTo>
                      <a:pt x="120" y="559"/>
                    </a:lnTo>
                    <a:lnTo>
                      <a:pt x="124" y="560"/>
                    </a:lnTo>
                    <a:lnTo>
                      <a:pt x="128" y="562"/>
                    </a:lnTo>
                    <a:lnTo>
                      <a:pt x="133" y="564"/>
                    </a:lnTo>
                    <a:lnTo>
                      <a:pt x="137" y="564"/>
                    </a:lnTo>
                    <a:lnTo>
                      <a:pt x="141" y="566"/>
                    </a:lnTo>
                    <a:lnTo>
                      <a:pt x="145" y="566"/>
                    </a:lnTo>
                    <a:lnTo>
                      <a:pt x="150" y="567"/>
                    </a:lnTo>
                    <a:lnTo>
                      <a:pt x="154" y="567"/>
                    </a:lnTo>
                    <a:lnTo>
                      <a:pt x="160" y="567"/>
                    </a:lnTo>
                    <a:lnTo>
                      <a:pt x="164" y="567"/>
                    </a:lnTo>
                    <a:lnTo>
                      <a:pt x="169" y="567"/>
                    </a:lnTo>
                    <a:lnTo>
                      <a:pt x="173" y="567"/>
                    </a:lnTo>
                    <a:lnTo>
                      <a:pt x="178" y="567"/>
                    </a:lnTo>
                    <a:lnTo>
                      <a:pt x="182" y="567"/>
                    </a:lnTo>
                    <a:lnTo>
                      <a:pt x="187" y="567"/>
                    </a:lnTo>
                    <a:lnTo>
                      <a:pt x="193" y="566"/>
                    </a:lnTo>
                    <a:lnTo>
                      <a:pt x="197" y="564"/>
                    </a:lnTo>
                    <a:lnTo>
                      <a:pt x="202" y="563"/>
                    </a:lnTo>
                    <a:lnTo>
                      <a:pt x="206" y="562"/>
                    </a:lnTo>
                    <a:lnTo>
                      <a:pt x="211" y="560"/>
                    </a:lnTo>
                    <a:lnTo>
                      <a:pt x="216" y="559"/>
                    </a:lnTo>
                    <a:lnTo>
                      <a:pt x="220" y="556"/>
                    </a:lnTo>
                    <a:lnTo>
                      <a:pt x="226" y="555"/>
                    </a:lnTo>
                    <a:lnTo>
                      <a:pt x="231" y="552"/>
                    </a:lnTo>
                    <a:lnTo>
                      <a:pt x="235" y="551"/>
                    </a:lnTo>
                    <a:lnTo>
                      <a:pt x="239" y="548"/>
                    </a:lnTo>
                    <a:lnTo>
                      <a:pt x="244" y="546"/>
                    </a:lnTo>
                    <a:lnTo>
                      <a:pt x="249" y="543"/>
                    </a:lnTo>
                    <a:lnTo>
                      <a:pt x="253" y="540"/>
                    </a:lnTo>
                    <a:lnTo>
                      <a:pt x="259" y="538"/>
                    </a:lnTo>
                    <a:lnTo>
                      <a:pt x="264" y="535"/>
                    </a:lnTo>
                    <a:lnTo>
                      <a:pt x="268" y="533"/>
                    </a:lnTo>
                    <a:lnTo>
                      <a:pt x="273" y="529"/>
                    </a:lnTo>
                    <a:lnTo>
                      <a:pt x="277" y="526"/>
                    </a:lnTo>
                    <a:lnTo>
                      <a:pt x="282" y="522"/>
                    </a:lnTo>
                    <a:lnTo>
                      <a:pt x="286" y="518"/>
                    </a:lnTo>
                    <a:lnTo>
                      <a:pt x="290" y="514"/>
                    </a:lnTo>
                    <a:lnTo>
                      <a:pt x="294" y="510"/>
                    </a:lnTo>
                    <a:lnTo>
                      <a:pt x="299" y="507"/>
                    </a:lnTo>
                    <a:lnTo>
                      <a:pt x="303" y="502"/>
                    </a:lnTo>
                    <a:lnTo>
                      <a:pt x="309" y="498"/>
                    </a:lnTo>
                    <a:lnTo>
                      <a:pt x="313" y="493"/>
                    </a:lnTo>
                    <a:lnTo>
                      <a:pt x="317" y="489"/>
                    </a:lnTo>
                    <a:lnTo>
                      <a:pt x="321" y="485"/>
                    </a:lnTo>
                    <a:lnTo>
                      <a:pt x="326" y="480"/>
                    </a:lnTo>
                    <a:lnTo>
                      <a:pt x="330" y="474"/>
                    </a:lnTo>
                    <a:lnTo>
                      <a:pt x="335" y="470"/>
                    </a:lnTo>
                    <a:lnTo>
                      <a:pt x="338" y="465"/>
                    </a:lnTo>
                    <a:lnTo>
                      <a:pt x="343" y="460"/>
                    </a:lnTo>
                    <a:lnTo>
                      <a:pt x="346" y="455"/>
                    </a:lnTo>
                    <a:lnTo>
                      <a:pt x="351" y="449"/>
                    </a:lnTo>
                    <a:lnTo>
                      <a:pt x="354" y="444"/>
                    </a:lnTo>
                    <a:lnTo>
                      <a:pt x="357" y="439"/>
                    </a:lnTo>
                    <a:lnTo>
                      <a:pt x="361" y="433"/>
                    </a:lnTo>
                    <a:lnTo>
                      <a:pt x="365" y="427"/>
                    </a:lnTo>
                    <a:lnTo>
                      <a:pt x="369" y="422"/>
                    </a:lnTo>
                    <a:lnTo>
                      <a:pt x="372" y="415"/>
                    </a:lnTo>
                    <a:lnTo>
                      <a:pt x="376" y="410"/>
                    </a:lnTo>
                    <a:lnTo>
                      <a:pt x="379" y="403"/>
                    </a:lnTo>
                    <a:lnTo>
                      <a:pt x="381" y="397"/>
                    </a:lnTo>
                    <a:lnTo>
                      <a:pt x="385" y="391"/>
                    </a:lnTo>
                    <a:lnTo>
                      <a:pt x="388" y="385"/>
                    </a:lnTo>
                    <a:lnTo>
                      <a:pt x="392" y="379"/>
                    </a:lnTo>
                    <a:lnTo>
                      <a:pt x="394" y="373"/>
                    </a:lnTo>
                    <a:lnTo>
                      <a:pt x="397" y="366"/>
                    </a:lnTo>
                    <a:lnTo>
                      <a:pt x="398" y="358"/>
                    </a:lnTo>
                    <a:lnTo>
                      <a:pt x="402" y="353"/>
                    </a:lnTo>
                    <a:lnTo>
                      <a:pt x="404" y="346"/>
                    </a:lnTo>
                    <a:lnTo>
                      <a:pt x="406" y="340"/>
                    </a:lnTo>
                    <a:lnTo>
                      <a:pt x="408" y="333"/>
                    </a:lnTo>
                    <a:lnTo>
                      <a:pt x="410" y="327"/>
                    </a:lnTo>
                    <a:lnTo>
                      <a:pt x="412" y="320"/>
                    </a:lnTo>
                    <a:lnTo>
                      <a:pt x="414" y="313"/>
                    </a:lnTo>
                    <a:lnTo>
                      <a:pt x="416" y="307"/>
                    </a:lnTo>
                    <a:lnTo>
                      <a:pt x="417" y="300"/>
                    </a:lnTo>
                    <a:lnTo>
                      <a:pt x="418" y="294"/>
                    </a:lnTo>
                    <a:lnTo>
                      <a:pt x="420" y="287"/>
                    </a:lnTo>
                    <a:lnTo>
                      <a:pt x="421" y="280"/>
                    </a:lnTo>
                    <a:lnTo>
                      <a:pt x="422" y="275"/>
                    </a:lnTo>
                    <a:lnTo>
                      <a:pt x="422" y="268"/>
                    </a:lnTo>
                    <a:lnTo>
                      <a:pt x="423" y="262"/>
                    </a:lnTo>
                    <a:lnTo>
                      <a:pt x="423" y="255"/>
                    </a:lnTo>
                    <a:lnTo>
                      <a:pt x="425" y="250"/>
                    </a:lnTo>
                    <a:lnTo>
                      <a:pt x="425" y="243"/>
                    </a:lnTo>
                    <a:lnTo>
                      <a:pt x="425" y="237"/>
                    </a:lnTo>
                    <a:lnTo>
                      <a:pt x="425" y="231"/>
                    </a:lnTo>
                    <a:lnTo>
                      <a:pt x="425" y="225"/>
                    </a:lnTo>
                    <a:lnTo>
                      <a:pt x="425" y="218"/>
                    </a:lnTo>
                    <a:lnTo>
                      <a:pt x="425" y="213"/>
                    </a:lnTo>
                    <a:lnTo>
                      <a:pt x="425" y="206"/>
                    </a:lnTo>
                    <a:lnTo>
                      <a:pt x="425" y="201"/>
                    </a:lnTo>
                    <a:lnTo>
                      <a:pt x="425" y="196"/>
                    </a:lnTo>
                    <a:lnTo>
                      <a:pt x="423" y="191"/>
                    </a:lnTo>
                    <a:lnTo>
                      <a:pt x="423" y="184"/>
                    </a:lnTo>
                    <a:lnTo>
                      <a:pt x="422" y="180"/>
                    </a:lnTo>
                    <a:lnTo>
                      <a:pt x="421" y="173"/>
                    </a:lnTo>
                    <a:lnTo>
                      <a:pt x="421" y="168"/>
                    </a:lnTo>
                    <a:lnTo>
                      <a:pt x="420" y="163"/>
                    </a:lnTo>
                    <a:lnTo>
                      <a:pt x="418" y="158"/>
                    </a:lnTo>
                    <a:lnTo>
                      <a:pt x="417" y="152"/>
                    </a:lnTo>
                    <a:lnTo>
                      <a:pt x="414" y="147"/>
                    </a:lnTo>
                    <a:lnTo>
                      <a:pt x="413" y="142"/>
                    </a:lnTo>
                    <a:lnTo>
                      <a:pt x="412" y="138"/>
                    </a:lnTo>
                    <a:lnTo>
                      <a:pt x="410" y="132"/>
                    </a:lnTo>
                    <a:lnTo>
                      <a:pt x="408" y="127"/>
                    </a:lnTo>
                    <a:lnTo>
                      <a:pt x="406" y="123"/>
                    </a:lnTo>
                    <a:lnTo>
                      <a:pt x="404" y="119"/>
                    </a:lnTo>
                    <a:lnTo>
                      <a:pt x="401" y="114"/>
                    </a:lnTo>
                    <a:lnTo>
                      <a:pt x="398" y="110"/>
                    </a:lnTo>
                    <a:lnTo>
                      <a:pt x="397" y="105"/>
                    </a:lnTo>
                    <a:lnTo>
                      <a:pt x="394" y="102"/>
                    </a:lnTo>
                    <a:lnTo>
                      <a:pt x="392" y="98"/>
                    </a:lnTo>
                    <a:lnTo>
                      <a:pt x="388" y="94"/>
                    </a:lnTo>
                    <a:lnTo>
                      <a:pt x="385" y="90"/>
                    </a:lnTo>
                    <a:lnTo>
                      <a:pt x="383" y="86"/>
                    </a:lnTo>
                    <a:lnTo>
                      <a:pt x="380" y="82"/>
                    </a:lnTo>
                    <a:lnTo>
                      <a:pt x="376" y="80"/>
                    </a:lnTo>
                    <a:lnTo>
                      <a:pt x="373" y="76"/>
                    </a:lnTo>
                    <a:lnTo>
                      <a:pt x="371" y="73"/>
                    </a:lnTo>
                    <a:lnTo>
                      <a:pt x="367" y="70"/>
                    </a:lnTo>
                    <a:lnTo>
                      <a:pt x="363" y="68"/>
                    </a:lnTo>
                    <a:lnTo>
                      <a:pt x="359" y="64"/>
                    </a:lnTo>
                    <a:lnTo>
                      <a:pt x="356" y="62"/>
                    </a:lnTo>
                    <a:lnTo>
                      <a:pt x="352" y="60"/>
                    </a:lnTo>
                    <a:lnTo>
                      <a:pt x="348" y="57"/>
                    </a:lnTo>
                    <a:lnTo>
                      <a:pt x="344" y="56"/>
                    </a:lnTo>
                    <a:lnTo>
                      <a:pt x="340" y="53"/>
                    </a:lnTo>
                    <a:lnTo>
                      <a:pt x="338" y="53"/>
                    </a:lnTo>
                    <a:lnTo>
                      <a:pt x="335" y="52"/>
                    </a:lnTo>
                    <a:lnTo>
                      <a:pt x="336" y="45"/>
                    </a:lnTo>
                    <a:lnTo>
                      <a:pt x="339" y="40"/>
                    </a:lnTo>
                    <a:lnTo>
                      <a:pt x="342" y="33"/>
                    </a:lnTo>
                    <a:lnTo>
                      <a:pt x="344" y="28"/>
                    </a:lnTo>
                    <a:lnTo>
                      <a:pt x="347" y="23"/>
                    </a:lnTo>
                    <a:lnTo>
                      <a:pt x="350" y="18"/>
                    </a:lnTo>
                    <a:lnTo>
                      <a:pt x="351" y="12"/>
                    </a:lnTo>
                    <a:lnTo>
                      <a:pt x="354" y="8"/>
                    </a:lnTo>
                    <a:lnTo>
                      <a:pt x="357" y="10"/>
                    </a:lnTo>
                    <a:lnTo>
                      <a:pt x="360" y="11"/>
                    </a:lnTo>
                    <a:lnTo>
                      <a:pt x="364" y="12"/>
                    </a:lnTo>
                    <a:lnTo>
                      <a:pt x="367" y="14"/>
                    </a:lnTo>
                    <a:lnTo>
                      <a:pt x="372" y="16"/>
                    </a:lnTo>
                    <a:lnTo>
                      <a:pt x="376" y="19"/>
                    </a:lnTo>
                    <a:lnTo>
                      <a:pt x="380" y="20"/>
                    </a:lnTo>
                    <a:lnTo>
                      <a:pt x="385" y="23"/>
                    </a:lnTo>
                    <a:lnTo>
                      <a:pt x="389" y="27"/>
                    </a:lnTo>
                    <a:lnTo>
                      <a:pt x="394" y="29"/>
                    </a:lnTo>
                    <a:lnTo>
                      <a:pt x="398" y="33"/>
                    </a:lnTo>
                    <a:lnTo>
                      <a:pt x="402" y="37"/>
                    </a:lnTo>
                    <a:lnTo>
                      <a:pt x="406" y="40"/>
                    </a:lnTo>
                    <a:lnTo>
                      <a:pt x="410" y="44"/>
                    </a:lnTo>
                    <a:lnTo>
                      <a:pt x="414" y="48"/>
                    </a:lnTo>
                    <a:lnTo>
                      <a:pt x="418" y="52"/>
                    </a:lnTo>
                    <a:lnTo>
                      <a:pt x="421" y="56"/>
                    </a:lnTo>
                    <a:lnTo>
                      <a:pt x="425" y="60"/>
                    </a:lnTo>
                    <a:lnTo>
                      <a:pt x="429" y="65"/>
                    </a:lnTo>
                    <a:lnTo>
                      <a:pt x="431" y="70"/>
                    </a:lnTo>
                    <a:lnTo>
                      <a:pt x="433" y="76"/>
                    </a:lnTo>
                    <a:lnTo>
                      <a:pt x="435" y="80"/>
                    </a:lnTo>
                    <a:lnTo>
                      <a:pt x="439" y="85"/>
                    </a:lnTo>
                    <a:lnTo>
                      <a:pt x="442" y="90"/>
                    </a:lnTo>
                    <a:lnTo>
                      <a:pt x="443" y="95"/>
                    </a:lnTo>
                    <a:lnTo>
                      <a:pt x="447" y="101"/>
                    </a:lnTo>
                    <a:lnTo>
                      <a:pt x="449" y="106"/>
                    </a:lnTo>
                    <a:lnTo>
                      <a:pt x="451" y="113"/>
                    </a:lnTo>
                    <a:lnTo>
                      <a:pt x="452" y="118"/>
                    </a:lnTo>
                    <a:lnTo>
                      <a:pt x="455" y="123"/>
                    </a:lnTo>
                    <a:lnTo>
                      <a:pt x="456" y="130"/>
                    </a:lnTo>
                    <a:lnTo>
                      <a:pt x="458" y="136"/>
                    </a:lnTo>
                    <a:lnTo>
                      <a:pt x="459" y="143"/>
                    </a:lnTo>
                    <a:lnTo>
                      <a:pt x="462" y="148"/>
                    </a:lnTo>
                    <a:lnTo>
                      <a:pt x="462" y="155"/>
                    </a:lnTo>
                    <a:lnTo>
                      <a:pt x="464" y="161"/>
                    </a:lnTo>
                    <a:lnTo>
                      <a:pt x="464" y="168"/>
                    </a:lnTo>
                    <a:lnTo>
                      <a:pt x="466" y="175"/>
                    </a:lnTo>
                    <a:lnTo>
                      <a:pt x="466" y="181"/>
                    </a:lnTo>
                    <a:lnTo>
                      <a:pt x="467" y="188"/>
                    </a:lnTo>
                    <a:lnTo>
                      <a:pt x="467" y="194"/>
                    </a:lnTo>
                    <a:lnTo>
                      <a:pt x="467" y="202"/>
                    </a:lnTo>
                    <a:lnTo>
                      <a:pt x="467" y="209"/>
                    </a:lnTo>
                    <a:lnTo>
                      <a:pt x="467" y="217"/>
                    </a:lnTo>
                    <a:lnTo>
                      <a:pt x="467" y="224"/>
                    </a:lnTo>
                    <a:lnTo>
                      <a:pt x="467" y="230"/>
                    </a:lnTo>
                    <a:lnTo>
                      <a:pt x="466" y="237"/>
                    </a:lnTo>
                    <a:lnTo>
                      <a:pt x="466" y="245"/>
                    </a:lnTo>
                    <a:lnTo>
                      <a:pt x="464" y="251"/>
                    </a:lnTo>
                    <a:lnTo>
                      <a:pt x="464" y="259"/>
                    </a:lnTo>
                    <a:lnTo>
                      <a:pt x="463" y="267"/>
                    </a:lnTo>
                    <a:lnTo>
                      <a:pt x="463" y="275"/>
                    </a:lnTo>
                    <a:lnTo>
                      <a:pt x="462" y="282"/>
                    </a:lnTo>
                    <a:lnTo>
                      <a:pt x="460" y="290"/>
                    </a:lnTo>
                    <a:lnTo>
                      <a:pt x="458" y="297"/>
                    </a:lnTo>
                    <a:lnTo>
                      <a:pt x="458" y="305"/>
                    </a:lnTo>
                    <a:lnTo>
                      <a:pt x="455" y="312"/>
                    </a:lnTo>
                    <a:lnTo>
                      <a:pt x="454" y="320"/>
                    </a:lnTo>
                    <a:lnTo>
                      <a:pt x="451" y="328"/>
                    </a:lnTo>
                    <a:lnTo>
                      <a:pt x="450" y="336"/>
                    </a:lnTo>
                    <a:lnTo>
                      <a:pt x="447" y="344"/>
                    </a:lnTo>
                    <a:lnTo>
                      <a:pt x="443" y="352"/>
                    </a:lnTo>
                    <a:lnTo>
                      <a:pt x="441" y="358"/>
                    </a:lnTo>
                    <a:lnTo>
                      <a:pt x="439" y="366"/>
                    </a:lnTo>
                    <a:lnTo>
                      <a:pt x="435" y="374"/>
                    </a:lnTo>
                    <a:lnTo>
                      <a:pt x="433" y="382"/>
                    </a:lnTo>
                    <a:lnTo>
                      <a:pt x="430" y="390"/>
                    </a:lnTo>
                    <a:lnTo>
                      <a:pt x="427" y="398"/>
                    </a:lnTo>
                    <a:lnTo>
                      <a:pt x="423" y="406"/>
                    </a:lnTo>
                    <a:lnTo>
                      <a:pt x="420" y="412"/>
                    </a:lnTo>
                    <a:lnTo>
                      <a:pt x="416" y="420"/>
                    </a:lnTo>
                    <a:lnTo>
                      <a:pt x="413" y="428"/>
                    </a:lnTo>
                    <a:lnTo>
                      <a:pt x="409" y="435"/>
                    </a:lnTo>
                    <a:lnTo>
                      <a:pt x="405" y="441"/>
                    </a:lnTo>
                    <a:lnTo>
                      <a:pt x="401" y="448"/>
                    </a:lnTo>
                    <a:lnTo>
                      <a:pt x="397" y="456"/>
                    </a:lnTo>
                    <a:lnTo>
                      <a:pt x="392" y="463"/>
                    </a:lnTo>
                    <a:lnTo>
                      <a:pt x="388" y="469"/>
                    </a:lnTo>
                    <a:lnTo>
                      <a:pt x="384" y="474"/>
                    </a:lnTo>
                    <a:lnTo>
                      <a:pt x="379" y="482"/>
                    </a:lnTo>
                    <a:lnTo>
                      <a:pt x="375" y="488"/>
                    </a:lnTo>
                    <a:lnTo>
                      <a:pt x="369" y="494"/>
                    </a:lnTo>
                    <a:lnTo>
                      <a:pt x="365" y="501"/>
                    </a:lnTo>
                    <a:lnTo>
                      <a:pt x="361" y="506"/>
                    </a:lnTo>
                    <a:lnTo>
                      <a:pt x="356" y="511"/>
                    </a:lnTo>
                    <a:lnTo>
                      <a:pt x="351" y="518"/>
                    </a:lnTo>
                    <a:lnTo>
                      <a:pt x="346" y="523"/>
                    </a:lnTo>
                    <a:lnTo>
                      <a:pt x="340" y="529"/>
                    </a:lnTo>
                    <a:lnTo>
                      <a:pt x="335" y="534"/>
                    </a:lnTo>
                    <a:lnTo>
                      <a:pt x="330" y="538"/>
                    </a:lnTo>
                    <a:lnTo>
                      <a:pt x="325" y="543"/>
                    </a:lnTo>
                    <a:lnTo>
                      <a:pt x="321" y="548"/>
                    </a:lnTo>
                    <a:lnTo>
                      <a:pt x="314" y="554"/>
                    </a:lnTo>
                    <a:lnTo>
                      <a:pt x="309" y="558"/>
                    </a:lnTo>
                    <a:lnTo>
                      <a:pt x="303" y="563"/>
                    </a:lnTo>
                    <a:lnTo>
                      <a:pt x="298" y="567"/>
                    </a:lnTo>
                    <a:lnTo>
                      <a:pt x="293" y="571"/>
                    </a:lnTo>
                    <a:lnTo>
                      <a:pt x="288" y="575"/>
                    </a:lnTo>
                    <a:lnTo>
                      <a:pt x="282" y="579"/>
                    </a:lnTo>
                    <a:lnTo>
                      <a:pt x="277" y="583"/>
                    </a:lnTo>
                    <a:lnTo>
                      <a:pt x="272" y="585"/>
                    </a:lnTo>
                    <a:lnTo>
                      <a:pt x="265" y="589"/>
                    </a:lnTo>
                    <a:lnTo>
                      <a:pt x="260" y="592"/>
                    </a:lnTo>
                    <a:lnTo>
                      <a:pt x="255" y="596"/>
                    </a:lnTo>
                    <a:lnTo>
                      <a:pt x="248" y="597"/>
                    </a:lnTo>
                    <a:lnTo>
                      <a:pt x="243" y="601"/>
                    </a:lnTo>
                    <a:lnTo>
                      <a:pt x="237" y="603"/>
                    </a:lnTo>
                    <a:lnTo>
                      <a:pt x="232" y="605"/>
                    </a:lnTo>
                    <a:lnTo>
                      <a:pt x="226" y="608"/>
                    </a:lnTo>
                    <a:lnTo>
                      <a:pt x="220" y="609"/>
                    </a:lnTo>
                    <a:lnTo>
                      <a:pt x="215" y="612"/>
                    </a:lnTo>
                    <a:lnTo>
                      <a:pt x="208" y="613"/>
                    </a:lnTo>
                    <a:lnTo>
                      <a:pt x="203" y="614"/>
                    </a:lnTo>
                    <a:lnTo>
                      <a:pt x="198" y="616"/>
                    </a:lnTo>
                    <a:lnTo>
                      <a:pt x="193" y="617"/>
                    </a:lnTo>
                    <a:lnTo>
                      <a:pt x="187" y="620"/>
                    </a:lnTo>
                    <a:lnTo>
                      <a:pt x="181" y="620"/>
                    </a:lnTo>
                    <a:lnTo>
                      <a:pt x="175" y="620"/>
                    </a:lnTo>
                    <a:lnTo>
                      <a:pt x="170" y="620"/>
                    </a:lnTo>
                    <a:lnTo>
                      <a:pt x="165" y="621"/>
                    </a:lnTo>
                    <a:lnTo>
                      <a:pt x="160" y="621"/>
                    </a:lnTo>
                    <a:lnTo>
                      <a:pt x="153" y="621"/>
                    </a:lnTo>
                    <a:lnTo>
                      <a:pt x="148" y="620"/>
                    </a:lnTo>
                    <a:lnTo>
                      <a:pt x="142" y="620"/>
                    </a:lnTo>
                    <a:lnTo>
                      <a:pt x="137" y="620"/>
                    </a:lnTo>
                    <a:lnTo>
                      <a:pt x="132" y="618"/>
                    </a:lnTo>
                    <a:lnTo>
                      <a:pt x="127" y="617"/>
                    </a:lnTo>
                    <a:lnTo>
                      <a:pt x="121" y="616"/>
                    </a:lnTo>
                    <a:lnTo>
                      <a:pt x="116" y="614"/>
                    </a:lnTo>
                    <a:lnTo>
                      <a:pt x="112" y="613"/>
                    </a:lnTo>
                    <a:lnTo>
                      <a:pt x="107" y="612"/>
                    </a:lnTo>
                    <a:lnTo>
                      <a:pt x="102" y="609"/>
                    </a:lnTo>
                    <a:lnTo>
                      <a:pt x="98" y="606"/>
                    </a:lnTo>
                    <a:lnTo>
                      <a:pt x="92" y="604"/>
                    </a:lnTo>
                    <a:lnTo>
                      <a:pt x="87" y="601"/>
                    </a:lnTo>
                    <a:lnTo>
                      <a:pt x="82" y="599"/>
                    </a:lnTo>
                    <a:lnTo>
                      <a:pt x="78" y="595"/>
                    </a:lnTo>
                    <a:lnTo>
                      <a:pt x="74" y="592"/>
                    </a:lnTo>
                    <a:lnTo>
                      <a:pt x="69" y="588"/>
                    </a:lnTo>
                    <a:lnTo>
                      <a:pt x="65" y="585"/>
                    </a:lnTo>
                    <a:lnTo>
                      <a:pt x="61" y="581"/>
                    </a:lnTo>
                    <a:lnTo>
                      <a:pt x="57" y="577"/>
                    </a:lnTo>
                    <a:lnTo>
                      <a:pt x="53" y="573"/>
                    </a:lnTo>
                    <a:lnTo>
                      <a:pt x="50" y="570"/>
                    </a:lnTo>
                    <a:lnTo>
                      <a:pt x="46" y="566"/>
                    </a:lnTo>
                    <a:lnTo>
                      <a:pt x="42" y="560"/>
                    </a:lnTo>
                    <a:lnTo>
                      <a:pt x="40" y="556"/>
                    </a:lnTo>
                    <a:lnTo>
                      <a:pt x="37" y="552"/>
                    </a:lnTo>
                    <a:lnTo>
                      <a:pt x="34" y="547"/>
                    </a:lnTo>
                    <a:lnTo>
                      <a:pt x="30" y="542"/>
                    </a:lnTo>
                    <a:lnTo>
                      <a:pt x="28" y="536"/>
                    </a:lnTo>
                    <a:lnTo>
                      <a:pt x="25" y="531"/>
                    </a:lnTo>
                    <a:lnTo>
                      <a:pt x="22" y="526"/>
                    </a:lnTo>
                    <a:lnTo>
                      <a:pt x="20" y="521"/>
                    </a:lnTo>
                    <a:lnTo>
                      <a:pt x="18" y="515"/>
                    </a:lnTo>
                    <a:lnTo>
                      <a:pt x="16" y="510"/>
                    </a:lnTo>
                    <a:lnTo>
                      <a:pt x="14" y="503"/>
                    </a:lnTo>
                    <a:lnTo>
                      <a:pt x="12" y="498"/>
                    </a:lnTo>
                    <a:lnTo>
                      <a:pt x="10" y="492"/>
                    </a:lnTo>
                    <a:lnTo>
                      <a:pt x="9" y="486"/>
                    </a:lnTo>
                    <a:lnTo>
                      <a:pt x="8" y="480"/>
                    </a:lnTo>
                    <a:lnTo>
                      <a:pt x="5" y="473"/>
                    </a:lnTo>
                    <a:lnTo>
                      <a:pt x="4" y="467"/>
                    </a:lnTo>
                    <a:lnTo>
                      <a:pt x="4" y="461"/>
                    </a:lnTo>
                    <a:lnTo>
                      <a:pt x="3" y="455"/>
                    </a:lnTo>
                    <a:lnTo>
                      <a:pt x="1" y="448"/>
                    </a:lnTo>
                    <a:lnTo>
                      <a:pt x="0" y="440"/>
                    </a:lnTo>
                    <a:lnTo>
                      <a:pt x="0" y="433"/>
                    </a:lnTo>
                    <a:lnTo>
                      <a:pt x="0" y="427"/>
                    </a:lnTo>
                    <a:lnTo>
                      <a:pt x="0" y="420"/>
                    </a:lnTo>
                    <a:lnTo>
                      <a:pt x="0" y="412"/>
                    </a:lnTo>
                    <a:lnTo>
                      <a:pt x="0" y="406"/>
                    </a:lnTo>
                    <a:lnTo>
                      <a:pt x="0" y="398"/>
                    </a:lnTo>
                    <a:lnTo>
                      <a:pt x="0" y="391"/>
                    </a:lnTo>
                    <a:lnTo>
                      <a:pt x="0" y="383"/>
                    </a:lnTo>
                    <a:lnTo>
                      <a:pt x="0" y="377"/>
                    </a:lnTo>
                    <a:lnTo>
                      <a:pt x="0" y="369"/>
                    </a:lnTo>
                    <a:lnTo>
                      <a:pt x="1" y="362"/>
                    </a:lnTo>
                    <a:lnTo>
                      <a:pt x="3" y="354"/>
                    </a:lnTo>
                    <a:lnTo>
                      <a:pt x="4" y="348"/>
                    </a:lnTo>
                    <a:lnTo>
                      <a:pt x="5" y="340"/>
                    </a:lnTo>
                    <a:lnTo>
                      <a:pt x="7" y="332"/>
                    </a:lnTo>
                    <a:lnTo>
                      <a:pt x="8" y="324"/>
                    </a:lnTo>
                    <a:lnTo>
                      <a:pt x="9" y="317"/>
                    </a:lnTo>
                    <a:lnTo>
                      <a:pt x="12" y="309"/>
                    </a:lnTo>
                    <a:lnTo>
                      <a:pt x="13" y="301"/>
                    </a:lnTo>
                    <a:lnTo>
                      <a:pt x="14" y="294"/>
                    </a:lnTo>
                    <a:lnTo>
                      <a:pt x="18" y="287"/>
                    </a:lnTo>
                    <a:lnTo>
                      <a:pt x="20" y="279"/>
                    </a:lnTo>
                    <a:lnTo>
                      <a:pt x="22" y="271"/>
                    </a:lnTo>
                    <a:lnTo>
                      <a:pt x="25" y="263"/>
                    </a:lnTo>
                    <a:lnTo>
                      <a:pt x="28" y="255"/>
                    </a:lnTo>
                    <a:lnTo>
                      <a:pt x="30" y="247"/>
                    </a:lnTo>
                    <a:lnTo>
                      <a:pt x="34" y="241"/>
                    </a:lnTo>
                    <a:lnTo>
                      <a:pt x="37" y="233"/>
                    </a:lnTo>
                    <a:lnTo>
                      <a:pt x="41" y="225"/>
                    </a:lnTo>
                    <a:lnTo>
                      <a:pt x="45" y="217"/>
                    </a:lnTo>
                    <a:lnTo>
                      <a:pt x="47" y="210"/>
                    </a:lnTo>
                    <a:lnTo>
                      <a:pt x="51" y="204"/>
                    </a:lnTo>
                    <a:lnTo>
                      <a:pt x="54" y="197"/>
                    </a:lnTo>
                    <a:lnTo>
                      <a:pt x="58" y="189"/>
                    </a:lnTo>
                    <a:lnTo>
                      <a:pt x="62" y="183"/>
                    </a:lnTo>
                    <a:lnTo>
                      <a:pt x="66" y="176"/>
                    </a:lnTo>
                    <a:lnTo>
                      <a:pt x="70" y="169"/>
                    </a:lnTo>
                    <a:lnTo>
                      <a:pt x="73" y="163"/>
                    </a:lnTo>
                    <a:lnTo>
                      <a:pt x="78" y="156"/>
                    </a:lnTo>
                    <a:lnTo>
                      <a:pt x="82" y="150"/>
                    </a:lnTo>
                    <a:lnTo>
                      <a:pt x="86" y="144"/>
                    </a:lnTo>
                    <a:lnTo>
                      <a:pt x="90" y="138"/>
                    </a:lnTo>
                    <a:lnTo>
                      <a:pt x="94" y="132"/>
                    </a:lnTo>
                    <a:lnTo>
                      <a:pt x="99" y="126"/>
                    </a:lnTo>
                    <a:lnTo>
                      <a:pt x="104" y="121"/>
                    </a:lnTo>
                    <a:lnTo>
                      <a:pt x="108" y="115"/>
                    </a:lnTo>
                    <a:lnTo>
                      <a:pt x="112" y="109"/>
                    </a:lnTo>
                    <a:lnTo>
                      <a:pt x="116" y="105"/>
                    </a:lnTo>
                    <a:lnTo>
                      <a:pt x="121" y="99"/>
                    </a:lnTo>
                    <a:lnTo>
                      <a:pt x="127" y="94"/>
                    </a:lnTo>
                    <a:lnTo>
                      <a:pt x="131" y="89"/>
                    </a:lnTo>
                    <a:lnTo>
                      <a:pt x="136" y="84"/>
                    </a:lnTo>
                    <a:lnTo>
                      <a:pt x="141" y="80"/>
                    </a:lnTo>
                    <a:lnTo>
                      <a:pt x="145" y="74"/>
                    </a:lnTo>
                    <a:lnTo>
                      <a:pt x="150" y="70"/>
                    </a:lnTo>
                    <a:lnTo>
                      <a:pt x="156" y="65"/>
                    </a:lnTo>
                    <a:lnTo>
                      <a:pt x="161" y="61"/>
                    </a:lnTo>
                    <a:lnTo>
                      <a:pt x="166" y="57"/>
                    </a:lnTo>
                    <a:lnTo>
                      <a:pt x="171" y="53"/>
                    </a:lnTo>
                    <a:lnTo>
                      <a:pt x="177" y="49"/>
                    </a:lnTo>
                    <a:lnTo>
                      <a:pt x="182" y="47"/>
                    </a:lnTo>
                    <a:lnTo>
                      <a:pt x="187" y="43"/>
                    </a:lnTo>
                    <a:lnTo>
                      <a:pt x="193" y="39"/>
                    </a:lnTo>
                    <a:lnTo>
                      <a:pt x="198" y="35"/>
                    </a:lnTo>
                    <a:lnTo>
                      <a:pt x="202" y="32"/>
                    </a:lnTo>
                    <a:lnTo>
                      <a:pt x="207" y="29"/>
                    </a:lnTo>
                    <a:lnTo>
                      <a:pt x="212" y="27"/>
                    </a:lnTo>
                    <a:lnTo>
                      <a:pt x="219" y="23"/>
                    </a:lnTo>
                    <a:lnTo>
                      <a:pt x="224" y="22"/>
                    </a:lnTo>
                    <a:lnTo>
                      <a:pt x="230" y="19"/>
                    </a:lnTo>
                    <a:lnTo>
                      <a:pt x="235" y="16"/>
                    </a:lnTo>
                    <a:lnTo>
                      <a:pt x="240" y="14"/>
                    </a:lnTo>
                    <a:lnTo>
                      <a:pt x="245" y="12"/>
                    </a:lnTo>
                    <a:lnTo>
                      <a:pt x="251" y="10"/>
                    </a:lnTo>
                    <a:lnTo>
                      <a:pt x="256" y="8"/>
                    </a:lnTo>
                    <a:lnTo>
                      <a:pt x="261" y="7"/>
                    </a:lnTo>
                    <a:lnTo>
                      <a:pt x="266" y="6"/>
                    </a:lnTo>
                    <a:lnTo>
                      <a:pt x="272" y="4"/>
                    </a:lnTo>
                    <a:lnTo>
                      <a:pt x="277" y="3"/>
                    </a:lnTo>
                    <a:lnTo>
                      <a:pt x="282" y="2"/>
                    </a:lnTo>
                    <a:lnTo>
                      <a:pt x="288" y="2"/>
                    </a:lnTo>
                    <a:lnTo>
                      <a:pt x="293" y="0"/>
                    </a:lnTo>
                    <a:lnTo>
                      <a:pt x="298" y="0"/>
                    </a:lnTo>
                    <a:lnTo>
                      <a:pt x="303" y="0"/>
                    </a:lnTo>
                    <a:lnTo>
                      <a:pt x="309" y="0"/>
                    </a:lnTo>
                    <a:lnTo>
                      <a:pt x="314" y="0"/>
                    </a:lnTo>
                    <a:lnTo>
                      <a:pt x="319" y="0"/>
                    </a:lnTo>
                    <a:lnTo>
                      <a:pt x="325" y="2"/>
                    </a:lnTo>
                    <a:lnTo>
                      <a:pt x="330" y="3"/>
                    </a:lnTo>
                    <a:lnTo>
                      <a:pt x="335" y="3"/>
                    </a:lnTo>
                    <a:lnTo>
                      <a:pt x="339" y="4"/>
                    </a:lnTo>
                    <a:lnTo>
                      <a:pt x="344" y="6"/>
                    </a:lnTo>
                    <a:lnTo>
                      <a:pt x="351" y="8"/>
                    </a:lnTo>
                    <a:lnTo>
                      <a:pt x="348" y="11"/>
                    </a:lnTo>
                    <a:lnTo>
                      <a:pt x="346" y="16"/>
                    </a:lnTo>
                    <a:lnTo>
                      <a:pt x="343" y="22"/>
                    </a:lnTo>
                    <a:lnTo>
                      <a:pt x="342" y="27"/>
                    </a:lnTo>
                    <a:lnTo>
                      <a:pt x="339" y="32"/>
                    </a:lnTo>
                    <a:lnTo>
                      <a:pt x="336" y="39"/>
                    </a:lnTo>
                    <a:lnTo>
                      <a:pt x="334" y="44"/>
                    </a:lnTo>
                    <a:lnTo>
                      <a:pt x="331" y="51"/>
                    </a:lnTo>
                    <a:lnTo>
                      <a:pt x="327" y="49"/>
                    </a:lnTo>
                    <a:lnTo>
                      <a:pt x="322" y="47"/>
                    </a:lnTo>
                    <a:lnTo>
                      <a:pt x="318" y="45"/>
                    </a:lnTo>
                    <a:lnTo>
                      <a:pt x="314" y="45"/>
                    </a:lnTo>
                    <a:lnTo>
                      <a:pt x="309" y="44"/>
                    </a:lnTo>
                    <a:lnTo>
                      <a:pt x="305" y="44"/>
                    </a:lnTo>
                    <a:lnTo>
                      <a:pt x="301" y="43"/>
                    </a:lnTo>
                    <a:lnTo>
                      <a:pt x="297" y="43"/>
                    </a:lnTo>
                    <a:lnTo>
                      <a:pt x="292" y="43"/>
                    </a:lnTo>
                    <a:lnTo>
                      <a:pt x="288" y="43"/>
                    </a:lnTo>
                    <a:lnTo>
                      <a:pt x="282" y="43"/>
                    </a:lnTo>
                    <a:lnTo>
                      <a:pt x="278" y="43"/>
                    </a:lnTo>
                    <a:lnTo>
                      <a:pt x="273" y="43"/>
                    </a:lnTo>
                    <a:lnTo>
                      <a:pt x="269" y="44"/>
                    </a:lnTo>
                    <a:lnTo>
                      <a:pt x="264" y="45"/>
                    </a:lnTo>
                    <a:lnTo>
                      <a:pt x="260" y="47"/>
                    </a:lnTo>
                    <a:lnTo>
                      <a:pt x="255" y="47"/>
                    </a:lnTo>
                    <a:lnTo>
                      <a:pt x="251" y="48"/>
                    </a:lnTo>
                    <a:lnTo>
                      <a:pt x="245" y="49"/>
                    </a:lnTo>
                    <a:lnTo>
                      <a:pt x="241" y="51"/>
                    </a:lnTo>
                    <a:lnTo>
                      <a:pt x="236" y="52"/>
                    </a:lnTo>
                    <a:lnTo>
                      <a:pt x="232" y="53"/>
                    </a:lnTo>
                    <a:lnTo>
                      <a:pt x="227" y="56"/>
                    </a:lnTo>
                    <a:lnTo>
                      <a:pt x="223" y="58"/>
                    </a:lnTo>
                    <a:lnTo>
                      <a:pt x="218" y="60"/>
                    </a:lnTo>
                    <a:lnTo>
                      <a:pt x="214" y="62"/>
                    </a:lnTo>
                    <a:lnTo>
                      <a:pt x="208" y="64"/>
                    </a:lnTo>
                    <a:lnTo>
                      <a:pt x="204" y="68"/>
                    </a:lnTo>
                    <a:lnTo>
                      <a:pt x="199" y="69"/>
                    </a:lnTo>
                    <a:lnTo>
                      <a:pt x="195" y="72"/>
                    </a:lnTo>
                    <a:lnTo>
                      <a:pt x="190" y="76"/>
                    </a:lnTo>
                    <a:lnTo>
                      <a:pt x="186" y="80"/>
                    </a:lnTo>
                    <a:lnTo>
                      <a:pt x="182" y="82"/>
                    </a:lnTo>
                    <a:lnTo>
                      <a:pt x="177" y="85"/>
                    </a:lnTo>
                    <a:lnTo>
                      <a:pt x="173" y="88"/>
                    </a:lnTo>
                    <a:lnTo>
                      <a:pt x="167" y="92"/>
                    </a:lnTo>
                    <a:lnTo>
                      <a:pt x="164" y="95"/>
                    </a:lnTo>
                    <a:lnTo>
                      <a:pt x="160" y="98"/>
                    </a:lnTo>
                    <a:lnTo>
                      <a:pt x="154" y="102"/>
                    </a:lnTo>
                    <a:lnTo>
                      <a:pt x="150" y="107"/>
                    </a:lnTo>
                    <a:lnTo>
                      <a:pt x="146" y="110"/>
                    </a:lnTo>
                    <a:lnTo>
                      <a:pt x="142" y="115"/>
                    </a:lnTo>
                    <a:lnTo>
                      <a:pt x="138" y="119"/>
                    </a:lnTo>
                    <a:lnTo>
                      <a:pt x="135" y="123"/>
                    </a:lnTo>
                    <a:lnTo>
                      <a:pt x="129" y="128"/>
                    </a:lnTo>
                    <a:lnTo>
                      <a:pt x="125" y="132"/>
                    </a:lnTo>
                    <a:lnTo>
                      <a:pt x="121" y="138"/>
                    </a:lnTo>
                    <a:lnTo>
                      <a:pt x="119" y="143"/>
                    </a:lnTo>
                    <a:lnTo>
                      <a:pt x="113" y="147"/>
                    </a:lnTo>
                    <a:lnTo>
                      <a:pt x="109" y="152"/>
                    </a:lnTo>
                    <a:lnTo>
                      <a:pt x="105" y="158"/>
                    </a:lnTo>
                    <a:lnTo>
                      <a:pt x="103" y="163"/>
                    </a:lnTo>
                    <a:lnTo>
                      <a:pt x="99" y="168"/>
                    </a:lnTo>
                    <a:lnTo>
                      <a:pt x="95" y="173"/>
                    </a:lnTo>
                    <a:lnTo>
                      <a:pt x="92" y="179"/>
                    </a:lnTo>
                    <a:lnTo>
                      <a:pt x="88" y="184"/>
                    </a:lnTo>
                    <a:lnTo>
                      <a:pt x="86" y="189"/>
                    </a:lnTo>
                    <a:lnTo>
                      <a:pt x="82" y="196"/>
                    </a:lnTo>
                    <a:lnTo>
                      <a:pt x="78" y="201"/>
                    </a:lnTo>
                    <a:lnTo>
                      <a:pt x="75" y="208"/>
                    </a:lnTo>
                    <a:lnTo>
                      <a:pt x="73" y="213"/>
                    </a:lnTo>
                    <a:lnTo>
                      <a:pt x="70" y="220"/>
                    </a:lnTo>
                    <a:lnTo>
                      <a:pt x="67" y="226"/>
                    </a:lnTo>
                    <a:lnTo>
                      <a:pt x="65" y="233"/>
                    </a:lnTo>
                    <a:lnTo>
                      <a:pt x="61" y="239"/>
                    </a:lnTo>
                    <a:lnTo>
                      <a:pt x="58" y="246"/>
                    </a:lnTo>
                    <a:lnTo>
                      <a:pt x="55" y="251"/>
                    </a:lnTo>
                    <a:lnTo>
                      <a:pt x="53" y="258"/>
                    </a:lnTo>
                    <a:lnTo>
                      <a:pt x="50" y="264"/>
                    </a:lnTo>
                    <a:lnTo>
                      <a:pt x="49" y="271"/>
                    </a:lnTo>
                    <a:lnTo>
                      <a:pt x="46" y="278"/>
                    </a:lnTo>
                    <a:lnTo>
                      <a:pt x="45" y="284"/>
                    </a:lnTo>
                    <a:lnTo>
                      <a:pt x="42" y="291"/>
                    </a:lnTo>
                    <a:lnTo>
                      <a:pt x="41" y="297"/>
                    </a:lnTo>
                    <a:lnTo>
                      <a:pt x="40" y="303"/>
                    </a:lnTo>
                    <a:lnTo>
                      <a:pt x="38" y="311"/>
                    </a:lnTo>
                    <a:lnTo>
                      <a:pt x="37" y="316"/>
                    </a:lnTo>
                    <a:lnTo>
                      <a:pt x="36" y="323"/>
                    </a:lnTo>
                    <a:lnTo>
                      <a:pt x="34" y="329"/>
                    </a:lnTo>
                    <a:lnTo>
                      <a:pt x="34" y="336"/>
                    </a:lnTo>
                    <a:lnTo>
                      <a:pt x="32" y="342"/>
                    </a:lnTo>
                    <a:lnTo>
                      <a:pt x="32" y="349"/>
                    </a:lnTo>
                    <a:lnTo>
                      <a:pt x="30" y="354"/>
                    </a:lnTo>
                    <a:lnTo>
                      <a:pt x="30" y="361"/>
                    </a:lnTo>
                    <a:lnTo>
                      <a:pt x="29" y="366"/>
                    </a:lnTo>
                    <a:lnTo>
                      <a:pt x="29" y="374"/>
                    </a:lnTo>
                    <a:lnTo>
                      <a:pt x="29" y="379"/>
                    </a:lnTo>
                    <a:lnTo>
                      <a:pt x="29" y="386"/>
                    </a:lnTo>
                    <a:lnTo>
                      <a:pt x="29" y="391"/>
                    </a:lnTo>
                    <a:lnTo>
                      <a:pt x="29" y="397"/>
                    </a:lnTo>
                    <a:lnTo>
                      <a:pt x="29" y="403"/>
                    </a:lnTo>
                    <a:lnTo>
                      <a:pt x="30" y="408"/>
                    </a:lnTo>
                    <a:lnTo>
                      <a:pt x="30" y="415"/>
                    </a:lnTo>
                    <a:lnTo>
                      <a:pt x="30" y="420"/>
                    </a:lnTo>
                    <a:lnTo>
                      <a:pt x="32" y="426"/>
                    </a:lnTo>
                    <a:lnTo>
                      <a:pt x="33" y="432"/>
                    </a:lnTo>
                    <a:lnTo>
                      <a:pt x="34" y="437"/>
                    </a:lnTo>
                    <a:lnTo>
                      <a:pt x="34" y="443"/>
                    </a:lnTo>
                    <a:lnTo>
                      <a:pt x="36" y="448"/>
                    </a:lnTo>
                    <a:lnTo>
                      <a:pt x="37" y="453"/>
                    </a:lnTo>
                    <a:lnTo>
                      <a:pt x="38" y="459"/>
                    </a:lnTo>
                    <a:lnTo>
                      <a:pt x="40" y="463"/>
                    </a:lnTo>
                    <a:lnTo>
                      <a:pt x="41" y="468"/>
                    </a:lnTo>
                    <a:lnTo>
                      <a:pt x="43" y="473"/>
                    </a:lnTo>
                    <a:lnTo>
                      <a:pt x="45" y="478"/>
                    </a:lnTo>
                    <a:lnTo>
                      <a:pt x="46" y="482"/>
                    </a:lnTo>
                    <a:lnTo>
                      <a:pt x="49" y="486"/>
                    </a:lnTo>
                    <a:lnTo>
                      <a:pt x="51" y="492"/>
                    </a:lnTo>
                    <a:lnTo>
                      <a:pt x="53" y="496"/>
                    </a:lnTo>
                    <a:lnTo>
                      <a:pt x="55" y="501"/>
                    </a:lnTo>
                    <a:lnTo>
                      <a:pt x="58" y="505"/>
                    </a:lnTo>
                    <a:lnTo>
                      <a:pt x="61" y="509"/>
                    </a:lnTo>
                    <a:lnTo>
                      <a:pt x="63" y="513"/>
                    </a:lnTo>
                    <a:lnTo>
                      <a:pt x="66" y="517"/>
                    </a:lnTo>
                    <a:lnTo>
                      <a:pt x="69" y="521"/>
                    </a:lnTo>
                    <a:lnTo>
                      <a:pt x="71" y="525"/>
                    </a:lnTo>
                    <a:lnTo>
                      <a:pt x="75" y="527"/>
                    </a:lnTo>
                    <a:lnTo>
                      <a:pt x="78" y="531"/>
                    </a:lnTo>
                    <a:lnTo>
                      <a:pt x="82" y="534"/>
                    </a:lnTo>
                    <a:lnTo>
                      <a:pt x="84" y="538"/>
                    </a:lnTo>
                    <a:lnTo>
                      <a:pt x="88" y="540"/>
                    </a:lnTo>
                    <a:lnTo>
                      <a:pt x="91" y="543"/>
                    </a:lnTo>
                    <a:lnTo>
                      <a:pt x="95" y="546"/>
                    </a:lnTo>
                    <a:lnTo>
                      <a:pt x="99" y="548"/>
                    </a:lnTo>
                    <a:lnTo>
                      <a:pt x="103" y="551"/>
                    </a:lnTo>
                    <a:lnTo>
                      <a:pt x="107" y="554"/>
                    </a:lnTo>
                    <a:lnTo>
                      <a:pt x="111" y="556"/>
                    </a:lnTo>
                    <a:lnTo>
                      <a:pt x="116" y="55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9942" name="AutoShape 45"/>
          <p:cNvSpPr>
            <a:spLocks noChangeArrowheads="1"/>
          </p:cNvSpPr>
          <p:nvPr/>
        </p:nvSpPr>
        <p:spPr bwMode="auto">
          <a:xfrm>
            <a:off x="7118350" y="444500"/>
            <a:ext cx="885825" cy="90328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9943" name="Group 18"/>
          <p:cNvGrpSpPr>
            <a:grpSpLocks/>
          </p:cNvGrpSpPr>
          <p:nvPr/>
        </p:nvGrpSpPr>
        <p:grpSpPr bwMode="auto">
          <a:xfrm>
            <a:off x="6356350" y="0"/>
            <a:ext cx="1341438" cy="903288"/>
            <a:chOff x="2984" y="3331"/>
            <a:chExt cx="845" cy="569"/>
          </a:xfrm>
        </p:grpSpPr>
        <p:sp>
          <p:nvSpPr>
            <p:cNvPr id="39944" name="AutoShape 19"/>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9945" name="Group 20"/>
            <p:cNvGrpSpPr>
              <a:grpSpLocks/>
            </p:cNvGrpSpPr>
            <p:nvPr/>
          </p:nvGrpSpPr>
          <p:grpSpPr bwMode="auto">
            <a:xfrm>
              <a:off x="3386" y="3487"/>
              <a:ext cx="443" cy="398"/>
              <a:chOff x="4838" y="2218"/>
              <a:chExt cx="395" cy="355"/>
            </a:xfrm>
          </p:grpSpPr>
          <p:sp>
            <p:nvSpPr>
              <p:cNvPr id="39946" name="Freeform 21"/>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47" name="Freeform 22"/>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48" name="Freeform 23"/>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49" name="Freeform 24"/>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50" name="Freeform 25"/>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51" name="Freeform 26"/>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52" name="Freeform 27"/>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53" name="Rectangle 28"/>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9954" name="Rectangle 29"/>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9955" name="Freeform 30"/>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56" name="Rectangle 31"/>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title"/>
          </p:nvPr>
        </p:nvSpPr>
        <p:spPr/>
        <p:txBody>
          <a:bodyPr/>
          <a:lstStyle/>
          <a:p>
            <a:r>
              <a:rPr lang="en-US" smtClean="0"/>
              <a:t>Activities</a:t>
            </a:r>
          </a:p>
        </p:txBody>
      </p:sp>
      <p:pic>
        <p:nvPicPr>
          <p:cNvPr id="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469" y="858748"/>
            <a:ext cx="8751409" cy="3737003"/>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grpSp>
        <p:nvGrpSpPr>
          <p:cNvPr id="32774" name="Group 18"/>
          <p:cNvGrpSpPr>
            <a:grpSpLocks/>
          </p:cNvGrpSpPr>
          <p:nvPr/>
        </p:nvGrpSpPr>
        <p:grpSpPr bwMode="auto">
          <a:xfrm>
            <a:off x="8324850" y="517525"/>
            <a:ext cx="620713" cy="788988"/>
            <a:chOff x="2401" y="425"/>
            <a:chExt cx="907" cy="1154"/>
          </a:xfrm>
        </p:grpSpPr>
        <p:sp>
          <p:nvSpPr>
            <p:cNvPr id="32775" name="Rectangle 19"/>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2776" name="Line 20"/>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77" name="Line 21"/>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78" name="Rectangle 22"/>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2779" name="Freeform 23"/>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32780" name="Line 24"/>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2773" name="Group 11"/>
          <p:cNvGrpSpPr>
            <a:grpSpLocks/>
          </p:cNvGrpSpPr>
          <p:nvPr/>
        </p:nvGrpSpPr>
        <p:grpSpPr bwMode="auto">
          <a:xfrm>
            <a:off x="7870825" y="311150"/>
            <a:ext cx="620713" cy="788988"/>
            <a:chOff x="2401" y="425"/>
            <a:chExt cx="907" cy="1154"/>
          </a:xfrm>
        </p:grpSpPr>
        <p:sp>
          <p:nvSpPr>
            <p:cNvPr id="32781" name="Rectangle 12"/>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2782" name="Line 13"/>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83" name="Line 14"/>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84" name="Rectangle 15"/>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2785" name="Freeform 16"/>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32786" name="Line 17"/>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2772" name="Group 4"/>
          <p:cNvGrpSpPr>
            <a:grpSpLocks/>
          </p:cNvGrpSpPr>
          <p:nvPr/>
        </p:nvGrpSpPr>
        <p:grpSpPr bwMode="auto">
          <a:xfrm>
            <a:off x="7415213" y="103188"/>
            <a:ext cx="620712" cy="788987"/>
            <a:chOff x="2401" y="425"/>
            <a:chExt cx="907" cy="1154"/>
          </a:xfrm>
        </p:grpSpPr>
        <p:sp>
          <p:nvSpPr>
            <p:cNvPr id="32787" name="Rectangle 5"/>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2788" name="Line 6"/>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89" name="Line 7"/>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90" name="Rectangle 8"/>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2791" name="Freeform 9"/>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32792" name="Line 10"/>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280" y="870623"/>
            <a:ext cx="8837480" cy="4975106"/>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9699" name="AutoShape 3"/>
          <p:cNvSpPr>
            <a:spLocks noChangeArrowheads="1"/>
          </p:cNvSpPr>
          <p:nvPr/>
        </p:nvSpPr>
        <p:spPr bwMode="auto">
          <a:xfrm>
            <a:off x="7791450" y="41275"/>
            <a:ext cx="1290638" cy="1250950"/>
          </a:xfrm>
          <a:prstGeom prst="roundRect">
            <a:avLst>
              <a:gd name="adj" fmla="val 16667"/>
            </a:avLst>
          </a:prstGeom>
          <a:solidFill>
            <a:schemeClr val="tx1"/>
          </a:solidFill>
          <a:ln w="28575" algn="ctr">
            <a:solidFill>
              <a:schemeClr val="bg1"/>
            </a:solidFill>
            <a:round/>
            <a:headEnd/>
            <a:tailEnd/>
          </a:ln>
        </p:spPr>
        <p:txBody>
          <a:bodyPr lIns="0" tIns="0" rIns="0" bIns="0" anchor="ctr">
            <a:spAutoFit/>
          </a:bodyPr>
          <a:lstStyle/>
          <a:p>
            <a:endParaRPr lang="en-US"/>
          </a:p>
        </p:txBody>
      </p:sp>
      <p:sp>
        <p:nvSpPr>
          <p:cNvPr id="29700" name="Rectangle 4"/>
          <p:cNvSpPr>
            <a:spLocks noGrp="1" noChangeArrowheads="1"/>
          </p:cNvSpPr>
          <p:nvPr>
            <p:ph type="title"/>
          </p:nvPr>
        </p:nvSpPr>
        <p:spPr/>
        <p:txBody>
          <a:bodyPr/>
          <a:lstStyle/>
          <a:p>
            <a:r>
              <a:rPr lang="en-US" smtClean="0"/>
              <a:t>Claim loss details</a:t>
            </a:r>
          </a:p>
        </p:txBody>
      </p:sp>
      <p:grpSp>
        <p:nvGrpSpPr>
          <p:cNvPr id="29701" name="Group 5"/>
          <p:cNvGrpSpPr>
            <a:grpSpLocks/>
          </p:cNvGrpSpPr>
          <p:nvPr/>
        </p:nvGrpSpPr>
        <p:grpSpPr bwMode="auto">
          <a:xfrm>
            <a:off x="7913688" y="123825"/>
            <a:ext cx="781050" cy="776288"/>
            <a:chOff x="3360" y="800"/>
            <a:chExt cx="620" cy="616"/>
          </a:xfrm>
        </p:grpSpPr>
        <p:sp>
          <p:nvSpPr>
            <p:cNvPr id="29716" name="AutoShape 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9717" name="Freeform 7"/>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9718" name="Group 8"/>
            <p:cNvGrpSpPr>
              <a:grpSpLocks/>
            </p:cNvGrpSpPr>
            <p:nvPr/>
          </p:nvGrpSpPr>
          <p:grpSpPr bwMode="auto">
            <a:xfrm flipH="1">
              <a:off x="3749" y="1171"/>
              <a:ext cx="212" cy="213"/>
              <a:chOff x="1350" y="686"/>
              <a:chExt cx="1132" cy="1132"/>
            </a:xfrm>
          </p:grpSpPr>
          <p:sp>
            <p:nvSpPr>
              <p:cNvPr id="29720" name="AutoShape 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9721" name="Picture 10"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9719" name="Picture 11"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02" name="Group 12"/>
          <p:cNvGrpSpPr>
            <a:grpSpLocks/>
          </p:cNvGrpSpPr>
          <p:nvPr/>
        </p:nvGrpSpPr>
        <p:grpSpPr bwMode="auto">
          <a:xfrm>
            <a:off x="8066088" y="276225"/>
            <a:ext cx="781050" cy="776288"/>
            <a:chOff x="3360" y="800"/>
            <a:chExt cx="620" cy="616"/>
          </a:xfrm>
        </p:grpSpPr>
        <p:sp>
          <p:nvSpPr>
            <p:cNvPr id="29710" name="AutoShape 13"/>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9711" name="Freeform 14"/>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9712" name="Group 15"/>
            <p:cNvGrpSpPr>
              <a:grpSpLocks/>
            </p:cNvGrpSpPr>
            <p:nvPr/>
          </p:nvGrpSpPr>
          <p:grpSpPr bwMode="auto">
            <a:xfrm flipH="1">
              <a:off x="3749" y="1171"/>
              <a:ext cx="212" cy="213"/>
              <a:chOff x="1350" y="686"/>
              <a:chExt cx="1132" cy="1132"/>
            </a:xfrm>
          </p:grpSpPr>
          <p:sp>
            <p:nvSpPr>
              <p:cNvPr id="29714" name="AutoShape 16"/>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9715" name="Picture 17"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9713" name="Picture 18"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03" name="Group 19"/>
          <p:cNvGrpSpPr>
            <a:grpSpLocks/>
          </p:cNvGrpSpPr>
          <p:nvPr/>
        </p:nvGrpSpPr>
        <p:grpSpPr bwMode="auto">
          <a:xfrm>
            <a:off x="8218488" y="428625"/>
            <a:ext cx="781050" cy="776288"/>
            <a:chOff x="3360" y="800"/>
            <a:chExt cx="620" cy="616"/>
          </a:xfrm>
        </p:grpSpPr>
        <p:sp>
          <p:nvSpPr>
            <p:cNvPr id="29704" name="AutoShape 20"/>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9705" name="Freeform 21"/>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9706" name="Group 22"/>
            <p:cNvGrpSpPr>
              <a:grpSpLocks/>
            </p:cNvGrpSpPr>
            <p:nvPr/>
          </p:nvGrpSpPr>
          <p:grpSpPr bwMode="auto">
            <a:xfrm flipH="1">
              <a:off x="3749" y="1171"/>
              <a:ext cx="212" cy="213"/>
              <a:chOff x="1350" y="686"/>
              <a:chExt cx="1132" cy="1132"/>
            </a:xfrm>
          </p:grpSpPr>
          <p:sp>
            <p:nvSpPr>
              <p:cNvPr id="29708" name="AutoShape 2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9709" name="Picture 24"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9707" name="Picture 25"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The ClaimCenter data model</a:t>
            </a:r>
          </a:p>
          <a:p>
            <a:pPr>
              <a:lnSpc>
                <a:spcPct val="150000"/>
              </a:lnSpc>
              <a:buFont typeface="Arial" charset="0"/>
              <a:buChar char="•"/>
            </a:pPr>
            <a:r>
              <a:rPr lang="en-US" sz="2800" smtClean="0">
                <a:solidFill>
                  <a:schemeClr val="hlink"/>
                </a:solidFill>
              </a:rPr>
              <a:t>The claim file</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512" y="900869"/>
            <a:ext cx="8463626" cy="4154711"/>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1747" name="Rectangle 41"/>
          <p:cNvSpPr>
            <a:spLocks noChangeArrowheads="1"/>
          </p:cNvSpPr>
          <p:nvPr/>
        </p:nvSpPr>
        <p:spPr bwMode="auto">
          <a:xfrm>
            <a:off x="4449897" y="1906191"/>
            <a:ext cx="4270241" cy="3149390"/>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1748" name="Rectangle 3"/>
          <p:cNvSpPr>
            <a:spLocks noGrp="1" noChangeArrowheads="1"/>
          </p:cNvSpPr>
          <p:nvPr>
            <p:ph type="title"/>
          </p:nvPr>
        </p:nvSpPr>
        <p:spPr/>
        <p:txBody>
          <a:bodyPr/>
          <a:lstStyle/>
          <a:p>
            <a:r>
              <a:rPr lang="en-US" smtClean="0"/>
              <a:t>Incidents</a:t>
            </a:r>
          </a:p>
        </p:txBody>
      </p:sp>
      <p:grpSp>
        <p:nvGrpSpPr>
          <p:cNvPr id="31749" name="Group 28"/>
          <p:cNvGrpSpPr>
            <a:grpSpLocks/>
          </p:cNvGrpSpPr>
          <p:nvPr/>
        </p:nvGrpSpPr>
        <p:grpSpPr bwMode="auto">
          <a:xfrm>
            <a:off x="7600950" y="81975"/>
            <a:ext cx="1273175" cy="873125"/>
            <a:chOff x="1808" y="2634"/>
            <a:chExt cx="1186" cy="813"/>
          </a:xfrm>
        </p:grpSpPr>
        <p:grpSp>
          <p:nvGrpSpPr>
            <p:cNvPr id="31774" name="Group 29"/>
            <p:cNvGrpSpPr>
              <a:grpSpLocks/>
            </p:cNvGrpSpPr>
            <p:nvPr/>
          </p:nvGrpSpPr>
          <p:grpSpPr bwMode="auto">
            <a:xfrm>
              <a:off x="1808" y="2634"/>
              <a:ext cx="1186" cy="813"/>
              <a:chOff x="1732" y="3507"/>
              <a:chExt cx="1186" cy="813"/>
            </a:xfrm>
          </p:grpSpPr>
          <p:sp>
            <p:nvSpPr>
              <p:cNvPr id="31781" name="AutoShape 30"/>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31782" name="AutoShape 31"/>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31775" name="Group 32"/>
            <p:cNvGrpSpPr>
              <a:grpSpLocks/>
            </p:cNvGrpSpPr>
            <p:nvPr/>
          </p:nvGrpSpPr>
          <p:grpSpPr bwMode="auto">
            <a:xfrm>
              <a:off x="2083" y="2655"/>
              <a:ext cx="617" cy="784"/>
              <a:chOff x="2900" y="2726"/>
              <a:chExt cx="505" cy="642"/>
            </a:xfrm>
          </p:grpSpPr>
          <p:sp>
            <p:nvSpPr>
              <p:cNvPr id="31776" name="Oval 33"/>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31777" name="Freeform 34"/>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31778" name="Freeform 35"/>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31779" name="Freeform 36"/>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31780" name="Line 37"/>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31750" name="Group 4"/>
          <p:cNvGrpSpPr>
            <a:grpSpLocks/>
          </p:cNvGrpSpPr>
          <p:nvPr/>
        </p:nvGrpSpPr>
        <p:grpSpPr bwMode="auto">
          <a:xfrm>
            <a:off x="6835775" y="475675"/>
            <a:ext cx="1216025" cy="833438"/>
            <a:chOff x="463" y="1743"/>
            <a:chExt cx="1186" cy="813"/>
          </a:xfrm>
        </p:grpSpPr>
        <p:sp>
          <p:nvSpPr>
            <p:cNvPr id="31754" name="Freeform 5"/>
            <p:cNvSpPr>
              <a:spLocks/>
            </p:cNvSpPr>
            <p:nvPr/>
          </p:nvSpPr>
          <p:spPr bwMode="auto">
            <a:xfrm>
              <a:off x="1338" y="2248"/>
              <a:ext cx="137" cy="216"/>
            </a:xfrm>
            <a:custGeom>
              <a:avLst/>
              <a:gdLst>
                <a:gd name="T0" fmla="*/ 1 w 530"/>
                <a:gd name="T1" fmla="*/ 4 h 849"/>
                <a:gd name="T2" fmla="*/ 1 w 530"/>
                <a:gd name="T3" fmla="*/ 4 h 849"/>
                <a:gd name="T4" fmla="*/ 1 w 530"/>
                <a:gd name="T5" fmla="*/ 3 h 849"/>
                <a:gd name="T6" fmla="*/ 0 w 530"/>
                <a:gd name="T7" fmla="*/ 3 h 849"/>
                <a:gd name="T8" fmla="*/ 0 w 530"/>
                <a:gd name="T9" fmla="*/ 3 h 849"/>
                <a:gd name="T10" fmla="*/ 0 w 530"/>
                <a:gd name="T11" fmla="*/ 2 h 849"/>
                <a:gd name="T12" fmla="*/ 0 w 530"/>
                <a:gd name="T13" fmla="*/ 2 h 849"/>
                <a:gd name="T14" fmla="*/ 0 w 530"/>
                <a:gd name="T15" fmla="*/ 1 h 849"/>
                <a:gd name="T16" fmla="*/ 0 w 530"/>
                <a:gd name="T17" fmla="*/ 1 h 849"/>
                <a:gd name="T18" fmla="*/ 1 w 530"/>
                <a:gd name="T19" fmla="*/ 1 h 849"/>
                <a:gd name="T20" fmla="*/ 1 w 530"/>
                <a:gd name="T21" fmla="*/ 0 h 849"/>
                <a:gd name="T22" fmla="*/ 1 w 530"/>
                <a:gd name="T23" fmla="*/ 0 h 849"/>
                <a:gd name="T24" fmla="*/ 2 w 530"/>
                <a:gd name="T25" fmla="*/ 0 h 849"/>
                <a:gd name="T26" fmla="*/ 2 w 530"/>
                <a:gd name="T27" fmla="*/ 0 h 849"/>
                <a:gd name="T28" fmla="*/ 2 w 530"/>
                <a:gd name="T29" fmla="*/ 1 h 849"/>
                <a:gd name="T30" fmla="*/ 2 w 530"/>
                <a:gd name="T31" fmla="*/ 1 h 849"/>
                <a:gd name="T32" fmla="*/ 2 w 530"/>
                <a:gd name="T33" fmla="*/ 2 h 849"/>
                <a:gd name="T34" fmla="*/ 2 w 530"/>
                <a:gd name="T35" fmla="*/ 2 h 849"/>
                <a:gd name="T36" fmla="*/ 2 w 530"/>
                <a:gd name="T37" fmla="*/ 3 h 849"/>
                <a:gd name="T38" fmla="*/ 2 w 530"/>
                <a:gd name="T39" fmla="*/ 3 h 849"/>
                <a:gd name="T40" fmla="*/ 2 w 530"/>
                <a:gd name="T41" fmla="*/ 3 h 849"/>
                <a:gd name="T42" fmla="*/ 1 w 530"/>
                <a:gd name="T43" fmla="*/ 4 h 849"/>
                <a:gd name="T44" fmla="*/ 1 w 530"/>
                <a:gd name="T45" fmla="*/ 4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5" name="Freeform 6"/>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6" name="AutoShape 7"/>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31757" name="AutoShape 8"/>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31758" name="Freeform 9"/>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31759" name="Freeform 10"/>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1760" name="Freeform 11"/>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1761" name="Freeform 12"/>
            <p:cNvSpPr>
              <a:spLocks/>
            </p:cNvSpPr>
            <p:nvPr/>
          </p:nvSpPr>
          <p:spPr bwMode="auto">
            <a:xfrm>
              <a:off x="1142" y="1990"/>
              <a:ext cx="71" cy="99"/>
            </a:xfrm>
            <a:custGeom>
              <a:avLst/>
              <a:gdLst>
                <a:gd name="T0" fmla="*/ 0 w 276"/>
                <a:gd name="T1" fmla="*/ 1 h 388"/>
                <a:gd name="T2" fmla="*/ 0 w 276"/>
                <a:gd name="T3" fmla="*/ 1 h 388"/>
                <a:gd name="T4" fmla="*/ 0 w 276"/>
                <a:gd name="T5" fmla="*/ 1 h 388"/>
                <a:gd name="T6" fmla="*/ 0 w 276"/>
                <a:gd name="T7" fmla="*/ 1 h 388"/>
                <a:gd name="T8" fmla="*/ 0 w 276"/>
                <a:gd name="T9" fmla="*/ 1 h 388"/>
                <a:gd name="T10" fmla="*/ 0 w 276"/>
                <a:gd name="T11" fmla="*/ 1 h 388"/>
                <a:gd name="T12" fmla="*/ 0 w 276"/>
                <a:gd name="T13" fmla="*/ 0 h 388"/>
                <a:gd name="T14" fmla="*/ 0 w 276"/>
                <a:gd name="T15" fmla="*/ 0 h 388"/>
                <a:gd name="T16" fmla="*/ 1 w 276"/>
                <a:gd name="T17" fmla="*/ 0 h 388"/>
                <a:gd name="T18" fmla="*/ 1 w 276"/>
                <a:gd name="T19" fmla="*/ 0 h 388"/>
                <a:gd name="T20" fmla="*/ 1 w 276"/>
                <a:gd name="T21" fmla="*/ 0 h 388"/>
                <a:gd name="T22" fmla="*/ 1 w 276"/>
                <a:gd name="T23" fmla="*/ 0 h 388"/>
                <a:gd name="T24" fmla="*/ 1 w 276"/>
                <a:gd name="T25" fmla="*/ 0 h 388"/>
                <a:gd name="T26" fmla="*/ 1 w 276"/>
                <a:gd name="T27" fmla="*/ 0 h 388"/>
                <a:gd name="T28" fmla="*/ 1 w 276"/>
                <a:gd name="T29" fmla="*/ 0 h 388"/>
                <a:gd name="T30" fmla="*/ 1 w 276"/>
                <a:gd name="T31" fmla="*/ 1 h 388"/>
                <a:gd name="T32" fmla="*/ 1 w 276"/>
                <a:gd name="T33" fmla="*/ 1 h 388"/>
                <a:gd name="T34" fmla="*/ 1 w 276"/>
                <a:gd name="T35" fmla="*/ 1 h 388"/>
                <a:gd name="T36" fmla="*/ 1 w 276"/>
                <a:gd name="T37" fmla="*/ 1 h 388"/>
                <a:gd name="T38" fmla="*/ 1 w 276"/>
                <a:gd name="T39" fmla="*/ 1 h 388"/>
                <a:gd name="T40" fmla="*/ 1 w 276"/>
                <a:gd name="T41" fmla="*/ 2 h 388"/>
                <a:gd name="T42" fmla="*/ 1 w 276"/>
                <a:gd name="T43" fmla="*/ 2 h 388"/>
                <a:gd name="T44" fmla="*/ 1 w 276"/>
                <a:gd name="T45" fmla="*/ 2 h 388"/>
                <a:gd name="T46" fmla="*/ 1 w 276"/>
                <a:gd name="T47" fmla="*/ 2 h 388"/>
                <a:gd name="T48" fmla="*/ 0 w 276"/>
                <a:gd name="T49" fmla="*/ 2 h 388"/>
                <a:gd name="T50" fmla="*/ 0 w 276"/>
                <a:gd name="T51" fmla="*/ 2 h 388"/>
                <a:gd name="T52" fmla="*/ 0 w 276"/>
                <a:gd name="T53" fmla="*/ 2 h 388"/>
                <a:gd name="T54" fmla="*/ 0 w 276"/>
                <a:gd name="T55" fmla="*/ 1 h 388"/>
                <a:gd name="T56" fmla="*/ 0 w 276"/>
                <a:gd name="T57" fmla="*/ 2 h 388"/>
                <a:gd name="T58" fmla="*/ 1 w 276"/>
                <a:gd name="T59" fmla="*/ 2 h 388"/>
                <a:gd name="T60" fmla="*/ 1 w 276"/>
                <a:gd name="T61" fmla="*/ 2 h 388"/>
                <a:gd name="T62" fmla="*/ 1 w 276"/>
                <a:gd name="T63" fmla="*/ 1 h 388"/>
                <a:gd name="T64" fmla="*/ 1 w 276"/>
                <a:gd name="T65" fmla="*/ 1 h 388"/>
                <a:gd name="T66" fmla="*/ 1 w 276"/>
                <a:gd name="T67" fmla="*/ 1 h 388"/>
                <a:gd name="T68" fmla="*/ 1 w 276"/>
                <a:gd name="T69" fmla="*/ 1 h 388"/>
                <a:gd name="T70" fmla="*/ 1 w 276"/>
                <a:gd name="T71" fmla="*/ 1 h 388"/>
                <a:gd name="T72" fmla="*/ 1 w 276"/>
                <a:gd name="T73" fmla="*/ 1 h 388"/>
                <a:gd name="T74" fmla="*/ 1 w 276"/>
                <a:gd name="T75" fmla="*/ 1 h 388"/>
                <a:gd name="T76" fmla="*/ 1 w 276"/>
                <a:gd name="T77" fmla="*/ 1 h 388"/>
                <a:gd name="T78" fmla="*/ 1 w 276"/>
                <a:gd name="T79" fmla="*/ 1 h 388"/>
                <a:gd name="T80" fmla="*/ 1 w 276"/>
                <a:gd name="T81" fmla="*/ 0 h 388"/>
                <a:gd name="T82" fmla="*/ 1 w 276"/>
                <a:gd name="T83" fmla="*/ 0 h 388"/>
                <a:gd name="T84" fmla="*/ 1 w 276"/>
                <a:gd name="T85" fmla="*/ 0 h 388"/>
                <a:gd name="T86" fmla="*/ 1 w 276"/>
                <a:gd name="T87" fmla="*/ 0 h 388"/>
                <a:gd name="T88" fmla="*/ 1 w 276"/>
                <a:gd name="T89" fmla="*/ 0 h 388"/>
                <a:gd name="T90" fmla="*/ 1 w 276"/>
                <a:gd name="T91" fmla="*/ 0 h 388"/>
                <a:gd name="T92" fmla="*/ 0 w 276"/>
                <a:gd name="T93" fmla="*/ 1 h 388"/>
                <a:gd name="T94" fmla="*/ 0 w 276"/>
                <a:gd name="T95" fmla="*/ 1 h 388"/>
                <a:gd name="T96" fmla="*/ 0 w 276"/>
                <a:gd name="T97" fmla="*/ 1 h 388"/>
                <a:gd name="T98" fmla="*/ 0 w 276"/>
                <a:gd name="T99" fmla="*/ 1 h 388"/>
                <a:gd name="T100" fmla="*/ 0 w 276"/>
                <a:gd name="T101" fmla="*/ 1 h 388"/>
                <a:gd name="T102" fmla="*/ 0 w 276"/>
                <a:gd name="T103" fmla="*/ 1 h 388"/>
                <a:gd name="T104" fmla="*/ 0 w 276"/>
                <a:gd name="T105" fmla="*/ 1 h 388"/>
                <a:gd name="T106" fmla="*/ 0 w 276"/>
                <a:gd name="T107" fmla="*/ 1 h 388"/>
                <a:gd name="T108" fmla="*/ 0 w 276"/>
                <a:gd name="T109" fmla="*/ 1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2" name="Freeform 13"/>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3" name="Freeform 14"/>
            <p:cNvSpPr>
              <a:spLocks/>
            </p:cNvSpPr>
            <p:nvPr/>
          </p:nvSpPr>
          <p:spPr bwMode="auto">
            <a:xfrm>
              <a:off x="1153" y="2018"/>
              <a:ext cx="51" cy="36"/>
            </a:xfrm>
            <a:custGeom>
              <a:avLst/>
              <a:gdLst>
                <a:gd name="T0" fmla="*/ 1 w 202"/>
                <a:gd name="T1" fmla="*/ 0 h 141"/>
                <a:gd name="T2" fmla="*/ 0 w 202"/>
                <a:gd name="T3" fmla="*/ 0 h 141"/>
                <a:gd name="T4" fmla="*/ 0 w 202"/>
                <a:gd name="T5" fmla="*/ 0 h 141"/>
                <a:gd name="T6" fmla="*/ 0 w 202"/>
                <a:gd name="T7" fmla="*/ 1 h 141"/>
                <a:gd name="T8" fmla="*/ 1 w 202"/>
                <a:gd name="T9" fmla="*/ 1 h 141"/>
                <a:gd name="T10" fmla="*/ 1 w 202"/>
                <a:gd name="T11" fmla="*/ 0 h 141"/>
                <a:gd name="T12" fmla="*/ 1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4" name="Freeform 15"/>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1765" name="Freeform 16"/>
            <p:cNvSpPr>
              <a:spLocks/>
            </p:cNvSpPr>
            <p:nvPr/>
          </p:nvSpPr>
          <p:spPr bwMode="auto">
            <a:xfrm rot="1661969">
              <a:off x="1352" y="1764"/>
              <a:ext cx="205" cy="160"/>
            </a:xfrm>
            <a:custGeom>
              <a:avLst/>
              <a:gdLst>
                <a:gd name="T0" fmla="*/ 2 w 530"/>
                <a:gd name="T1" fmla="*/ 9 h 342"/>
                <a:gd name="T2" fmla="*/ 1 w 530"/>
                <a:gd name="T3" fmla="*/ 9 h 342"/>
                <a:gd name="T4" fmla="*/ 1 w 530"/>
                <a:gd name="T5" fmla="*/ 10 h 342"/>
                <a:gd name="T6" fmla="*/ 0 w 530"/>
                <a:gd name="T7" fmla="*/ 11 h 342"/>
                <a:gd name="T8" fmla="*/ 0 w 530"/>
                <a:gd name="T9" fmla="*/ 12 h 342"/>
                <a:gd name="T10" fmla="*/ 0 w 530"/>
                <a:gd name="T11" fmla="*/ 14 h 342"/>
                <a:gd name="T12" fmla="*/ 1 w 530"/>
                <a:gd name="T13" fmla="*/ 15 h 342"/>
                <a:gd name="T14" fmla="*/ 1 w 530"/>
                <a:gd name="T15" fmla="*/ 16 h 342"/>
                <a:gd name="T16" fmla="*/ 2 w 530"/>
                <a:gd name="T17" fmla="*/ 16 h 342"/>
                <a:gd name="T18" fmla="*/ 2 w 530"/>
                <a:gd name="T19" fmla="*/ 16 h 342"/>
                <a:gd name="T20" fmla="*/ 3 w 530"/>
                <a:gd name="T21" fmla="*/ 16 h 342"/>
                <a:gd name="T22" fmla="*/ 3 w 530"/>
                <a:gd name="T23" fmla="*/ 16 h 342"/>
                <a:gd name="T24" fmla="*/ 4 w 530"/>
                <a:gd name="T25" fmla="*/ 15 h 342"/>
                <a:gd name="T26" fmla="*/ 5 w 530"/>
                <a:gd name="T27" fmla="*/ 14 h 342"/>
                <a:gd name="T28" fmla="*/ 5 w 530"/>
                <a:gd name="T29" fmla="*/ 13 h 342"/>
                <a:gd name="T30" fmla="*/ 6 w 530"/>
                <a:gd name="T31" fmla="*/ 12 h 342"/>
                <a:gd name="T32" fmla="*/ 6 w 530"/>
                <a:gd name="T33" fmla="*/ 13 h 342"/>
                <a:gd name="T34" fmla="*/ 7 w 530"/>
                <a:gd name="T35" fmla="*/ 14 h 342"/>
                <a:gd name="T36" fmla="*/ 7 w 530"/>
                <a:gd name="T37" fmla="*/ 14 h 342"/>
                <a:gd name="T38" fmla="*/ 8 w 530"/>
                <a:gd name="T39" fmla="*/ 14 h 342"/>
                <a:gd name="T40" fmla="*/ 9 w 530"/>
                <a:gd name="T41" fmla="*/ 13 h 342"/>
                <a:gd name="T42" fmla="*/ 9 w 530"/>
                <a:gd name="T43" fmla="*/ 11 h 342"/>
                <a:gd name="T44" fmla="*/ 9 w 530"/>
                <a:gd name="T45" fmla="*/ 10 h 342"/>
                <a:gd name="T46" fmla="*/ 9 w 530"/>
                <a:gd name="T47" fmla="*/ 10 h 342"/>
                <a:gd name="T48" fmla="*/ 9 w 530"/>
                <a:gd name="T49" fmla="*/ 10 h 342"/>
                <a:gd name="T50" fmla="*/ 10 w 530"/>
                <a:gd name="T51" fmla="*/ 10 h 342"/>
                <a:gd name="T52" fmla="*/ 10 w 530"/>
                <a:gd name="T53" fmla="*/ 10 h 342"/>
                <a:gd name="T54" fmla="*/ 11 w 530"/>
                <a:gd name="T55" fmla="*/ 10 h 342"/>
                <a:gd name="T56" fmla="*/ 12 w 530"/>
                <a:gd name="T57" fmla="*/ 9 h 342"/>
                <a:gd name="T58" fmla="*/ 12 w 530"/>
                <a:gd name="T59" fmla="*/ 7 h 342"/>
                <a:gd name="T60" fmla="*/ 12 w 530"/>
                <a:gd name="T61" fmla="*/ 6 h 342"/>
                <a:gd name="T62" fmla="*/ 12 w 530"/>
                <a:gd name="T63" fmla="*/ 4 h 342"/>
                <a:gd name="T64" fmla="*/ 12 w 530"/>
                <a:gd name="T65" fmla="*/ 2 h 342"/>
                <a:gd name="T66" fmla="*/ 11 w 530"/>
                <a:gd name="T67" fmla="*/ 1 h 342"/>
                <a:gd name="T68" fmla="*/ 10 w 530"/>
                <a:gd name="T69" fmla="*/ 0 h 342"/>
                <a:gd name="T70" fmla="*/ 10 w 530"/>
                <a:gd name="T71" fmla="*/ 0 h 342"/>
                <a:gd name="T72" fmla="*/ 9 w 530"/>
                <a:gd name="T73" fmla="*/ 1 h 342"/>
                <a:gd name="T74" fmla="*/ 9 w 530"/>
                <a:gd name="T75" fmla="*/ 2 h 342"/>
                <a:gd name="T76" fmla="*/ 8 w 530"/>
                <a:gd name="T77" fmla="*/ 2 h 342"/>
                <a:gd name="T78" fmla="*/ 8 w 530"/>
                <a:gd name="T79" fmla="*/ 1 h 342"/>
                <a:gd name="T80" fmla="*/ 7 w 530"/>
                <a:gd name="T81" fmla="*/ 1 h 342"/>
                <a:gd name="T82" fmla="*/ 7 w 530"/>
                <a:gd name="T83" fmla="*/ 1 h 342"/>
                <a:gd name="T84" fmla="*/ 6 w 530"/>
                <a:gd name="T85" fmla="*/ 1 h 342"/>
                <a:gd name="T86" fmla="*/ 5 w 530"/>
                <a:gd name="T87" fmla="*/ 2 h 342"/>
                <a:gd name="T88" fmla="*/ 5 w 530"/>
                <a:gd name="T89" fmla="*/ 3 h 342"/>
                <a:gd name="T90" fmla="*/ 5 w 530"/>
                <a:gd name="T91" fmla="*/ 4 h 342"/>
                <a:gd name="T92" fmla="*/ 5 w 530"/>
                <a:gd name="T93" fmla="*/ 6 h 342"/>
                <a:gd name="T94" fmla="*/ 4 w 530"/>
                <a:gd name="T95" fmla="*/ 7 h 342"/>
                <a:gd name="T96" fmla="*/ 3 w 530"/>
                <a:gd name="T97" fmla="*/ 7 h 342"/>
                <a:gd name="T98" fmla="*/ 3 w 530"/>
                <a:gd name="T99" fmla="*/ 8 h 342"/>
                <a:gd name="T100" fmla="*/ 2 w 530"/>
                <a:gd name="T101" fmla="*/ 9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31766" name="Line 17"/>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767" name="Line 18"/>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768" name="Oval 19"/>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31769" name="Freeform 20"/>
            <p:cNvSpPr>
              <a:spLocks/>
            </p:cNvSpPr>
            <p:nvPr/>
          </p:nvSpPr>
          <p:spPr bwMode="auto">
            <a:xfrm>
              <a:off x="611" y="2261"/>
              <a:ext cx="197" cy="198"/>
            </a:xfrm>
            <a:custGeom>
              <a:avLst/>
              <a:gdLst>
                <a:gd name="T0" fmla="*/ 1 w 770"/>
                <a:gd name="T1" fmla="*/ 3 h 778"/>
                <a:gd name="T2" fmla="*/ 1 w 770"/>
                <a:gd name="T3" fmla="*/ 3 h 778"/>
                <a:gd name="T4" fmla="*/ 0 w 770"/>
                <a:gd name="T5" fmla="*/ 3 h 778"/>
                <a:gd name="T6" fmla="*/ 0 w 770"/>
                <a:gd name="T7" fmla="*/ 2 h 778"/>
                <a:gd name="T8" fmla="*/ 0 w 770"/>
                <a:gd name="T9" fmla="*/ 2 h 778"/>
                <a:gd name="T10" fmla="*/ 0 w 770"/>
                <a:gd name="T11" fmla="*/ 2 h 778"/>
                <a:gd name="T12" fmla="*/ 0 w 770"/>
                <a:gd name="T13" fmla="*/ 1 h 778"/>
                <a:gd name="T14" fmla="*/ 0 w 770"/>
                <a:gd name="T15" fmla="*/ 1 h 778"/>
                <a:gd name="T16" fmla="*/ 1 w 770"/>
                <a:gd name="T17" fmla="*/ 1 h 778"/>
                <a:gd name="T18" fmla="*/ 1 w 770"/>
                <a:gd name="T19" fmla="*/ 0 h 778"/>
                <a:gd name="T20" fmla="*/ 1 w 770"/>
                <a:gd name="T21" fmla="*/ 0 h 778"/>
                <a:gd name="T22" fmla="*/ 2 w 770"/>
                <a:gd name="T23" fmla="*/ 0 h 778"/>
                <a:gd name="T24" fmla="*/ 2 w 770"/>
                <a:gd name="T25" fmla="*/ 0 h 778"/>
                <a:gd name="T26" fmla="*/ 2 w 770"/>
                <a:gd name="T27" fmla="*/ 0 h 778"/>
                <a:gd name="T28" fmla="*/ 3 w 770"/>
                <a:gd name="T29" fmla="*/ 1 h 778"/>
                <a:gd name="T30" fmla="*/ 3 w 770"/>
                <a:gd name="T31" fmla="*/ 1 h 778"/>
                <a:gd name="T32" fmla="*/ 3 w 770"/>
                <a:gd name="T33" fmla="*/ 1 h 778"/>
                <a:gd name="T34" fmla="*/ 3 w 770"/>
                <a:gd name="T35" fmla="*/ 2 h 778"/>
                <a:gd name="T36" fmla="*/ 3 w 770"/>
                <a:gd name="T37" fmla="*/ 2 h 778"/>
                <a:gd name="T38" fmla="*/ 3 w 770"/>
                <a:gd name="T39" fmla="*/ 2 h 778"/>
                <a:gd name="T40" fmla="*/ 3 w 770"/>
                <a:gd name="T41" fmla="*/ 3 h 778"/>
                <a:gd name="T42" fmla="*/ 3 w 770"/>
                <a:gd name="T43" fmla="*/ 3 h 778"/>
                <a:gd name="T44" fmla="*/ 2 w 770"/>
                <a:gd name="T45" fmla="*/ 3 h 778"/>
                <a:gd name="T46" fmla="*/ 2 w 770"/>
                <a:gd name="T47" fmla="*/ 3 h 778"/>
                <a:gd name="T48" fmla="*/ 2 w 770"/>
                <a:gd name="T49" fmla="*/ 3 h 778"/>
                <a:gd name="T50" fmla="*/ 1 w 770"/>
                <a:gd name="T51" fmla="*/ 3 h 778"/>
                <a:gd name="T52" fmla="*/ 1 w 770"/>
                <a:gd name="T53" fmla="*/ 3 h 778"/>
                <a:gd name="T54" fmla="*/ 1 w 770"/>
                <a:gd name="T55" fmla="*/ 3 h 778"/>
                <a:gd name="T56" fmla="*/ 2 w 770"/>
                <a:gd name="T57" fmla="*/ 3 h 778"/>
                <a:gd name="T58" fmla="*/ 2 w 770"/>
                <a:gd name="T59" fmla="*/ 3 h 778"/>
                <a:gd name="T60" fmla="*/ 2 w 770"/>
                <a:gd name="T61" fmla="*/ 3 h 778"/>
                <a:gd name="T62" fmla="*/ 2 w 770"/>
                <a:gd name="T63" fmla="*/ 3 h 778"/>
                <a:gd name="T64" fmla="*/ 3 w 770"/>
                <a:gd name="T65" fmla="*/ 2 h 778"/>
                <a:gd name="T66" fmla="*/ 3 w 770"/>
                <a:gd name="T67" fmla="*/ 2 h 778"/>
                <a:gd name="T68" fmla="*/ 3 w 770"/>
                <a:gd name="T69" fmla="*/ 2 h 778"/>
                <a:gd name="T70" fmla="*/ 3 w 770"/>
                <a:gd name="T71" fmla="*/ 2 h 778"/>
                <a:gd name="T72" fmla="*/ 3 w 770"/>
                <a:gd name="T73" fmla="*/ 1 h 778"/>
                <a:gd name="T74" fmla="*/ 3 w 770"/>
                <a:gd name="T75" fmla="*/ 1 h 778"/>
                <a:gd name="T76" fmla="*/ 3 w 770"/>
                <a:gd name="T77" fmla="*/ 1 h 778"/>
                <a:gd name="T78" fmla="*/ 2 w 770"/>
                <a:gd name="T79" fmla="*/ 1 h 778"/>
                <a:gd name="T80" fmla="*/ 2 w 770"/>
                <a:gd name="T81" fmla="*/ 1 h 778"/>
                <a:gd name="T82" fmla="*/ 2 w 770"/>
                <a:gd name="T83" fmla="*/ 1 h 778"/>
                <a:gd name="T84" fmla="*/ 1 w 770"/>
                <a:gd name="T85" fmla="*/ 1 h 778"/>
                <a:gd name="T86" fmla="*/ 1 w 770"/>
                <a:gd name="T87" fmla="*/ 1 h 778"/>
                <a:gd name="T88" fmla="*/ 1 w 770"/>
                <a:gd name="T89" fmla="*/ 1 h 778"/>
                <a:gd name="T90" fmla="*/ 1 w 770"/>
                <a:gd name="T91" fmla="*/ 1 h 778"/>
                <a:gd name="T92" fmla="*/ 1 w 770"/>
                <a:gd name="T93" fmla="*/ 1 h 778"/>
                <a:gd name="T94" fmla="*/ 1 w 770"/>
                <a:gd name="T95" fmla="*/ 2 h 778"/>
                <a:gd name="T96" fmla="*/ 1 w 770"/>
                <a:gd name="T97" fmla="*/ 2 h 778"/>
                <a:gd name="T98" fmla="*/ 1 w 770"/>
                <a:gd name="T99" fmla="*/ 2 h 778"/>
                <a:gd name="T100" fmla="*/ 1 w 770"/>
                <a:gd name="T101" fmla="*/ 2 h 778"/>
                <a:gd name="T102" fmla="*/ 1 w 770"/>
                <a:gd name="T103" fmla="*/ 3 h 778"/>
                <a:gd name="T104" fmla="*/ 1 w 770"/>
                <a:gd name="T105" fmla="*/ 3 h 778"/>
                <a:gd name="T106" fmla="*/ 1 w 770"/>
                <a:gd name="T107" fmla="*/ 3 h 778"/>
                <a:gd name="T108" fmla="*/ 1 w 770"/>
                <a:gd name="T109" fmla="*/ 3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0" name="Freeform 21"/>
            <p:cNvSpPr>
              <a:spLocks/>
            </p:cNvSpPr>
            <p:nvPr/>
          </p:nvSpPr>
          <p:spPr bwMode="auto">
            <a:xfrm>
              <a:off x="653" y="2425"/>
              <a:ext cx="38" cy="24"/>
            </a:xfrm>
            <a:custGeom>
              <a:avLst/>
              <a:gdLst>
                <a:gd name="T0" fmla="*/ 1 w 150"/>
                <a:gd name="T1" fmla="*/ 0 h 93"/>
                <a:gd name="T2" fmla="*/ 0 w 150"/>
                <a:gd name="T3" fmla="*/ 0 h 93"/>
                <a:gd name="T4" fmla="*/ 0 w 150"/>
                <a:gd name="T5" fmla="*/ 0 h 93"/>
                <a:gd name="T6" fmla="*/ 0 w 150"/>
                <a:gd name="T7" fmla="*/ 1 h 93"/>
                <a:gd name="T8" fmla="*/ 1 w 150"/>
                <a:gd name="T9" fmla="*/ 0 h 93"/>
                <a:gd name="T10" fmla="*/ 1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1" name="Oval 22"/>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31772" name="Freeform 23"/>
            <p:cNvSpPr>
              <a:spLocks/>
            </p:cNvSpPr>
            <p:nvPr/>
          </p:nvSpPr>
          <p:spPr bwMode="auto">
            <a:xfrm>
              <a:off x="1336" y="2201"/>
              <a:ext cx="156" cy="249"/>
            </a:xfrm>
            <a:custGeom>
              <a:avLst/>
              <a:gdLst>
                <a:gd name="T0" fmla="*/ 1 w 606"/>
                <a:gd name="T1" fmla="*/ 4 h 969"/>
                <a:gd name="T2" fmla="*/ 0 w 606"/>
                <a:gd name="T3" fmla="*/ 4 h 969"/>
                <a:gd name="T4" fmla="*/ 0 w 606"/>
                <a:gd name="T5" fmla="*/ 3 h 969"/>
                <a:gd name="T6" fmla="*/ 0 w 606"/>
                <a:gd name="T7" fmla="*/ 3 h 969"/>
                <a:gd name="T8" fmla="*/ 0 w 606"/>
                <a:gd name="T9" fmla="*/ 2 h 969"/>
                <a:gd name="T10" fmla="*/ 0 w 606"/>
                <a:gd name="T11" fmla="*/ 2 h 969"/>
                <a:gd name="T12" fmla="*/ 0 w 606"/>
                <a:gd name="T13" fmla="*/ 1 h 969"/>
                <a:gd name="T14" fmla="*/ 0 w 606"/>
                <a:gd name="T15" fmla="*/ 1 h 969"/>
                <a:gd name="T16" fmla="*/ 1 w 606"/>
                <a:gd name="T17" fmla="*/ 1 h 969"/>
                <a:gd name="T18" fmla="*/ 1 w 606"/>
                <a:gd name="T19" fmla="*/ 0 h 969"/>
                <a:gd name="T20" fmla="*/ 1 w 606"/>
                <a:gd name="T21" fmla="*/ 0 h 969"/>
                <a:gd name="T22" fmla="*/ 2 w 606"/>
                <a:gd name="T23" fmla="*/ 0 h 969"/>
                <a:gd name="T24" fmla="*/ 2 w 606"/>
                <a:gd name="T25" fmla="*/ 0 h 969"/>
                <a:gd name="T26" fmla="*/ 2 w 606"/>
                <a:gd name="T27" fmla="*/ 0 h 969"/>
                <a:gd name="T28" fmla="*/ 2 w 606"/>
                <a:gd name="T29" fmla="*/ 1 h 969"/>
                <a:gd name="T30" fmla="*/ 3 w 606"/>
                <a:gd name="T31" fmla="*/ 1 h 969"/>
                <a:gd name="T32" fmla="*/ 3 w 606"/>
                <a:gd name="T33" fmla="*/ 2 h 969"/>
                <a:gd name="T34" fmla="*/ 3 w 606"/>
                <a:gd name="T35" fmla="*/ 2 h 969"/>
                <a:gd name="T36" fmla="*/ 3 w 606"/>
                <a:gd name="T37" fmla="*/ 3 h 969"/>
                <a:gd name="T38" fmla="*/ 3 w 606"/>
                <a:gd name="T39" fmla="*/ 3 h 969"/>
                <a:gd name="T40" fmla="*/ 2 w 606"/>
                <a:gd name="T41" fmla="*/ 3 h 969"/>
                <a:gd name="T42" fmla="*/ 2 w 606"/>
                <a:gd name="T43" fmla="*/ 4 h 969"/>
                <a:gd name="T44" fmla="*/ 2 w 606"/>
                <a:gd name="T45" fmla="*/ 4 h 969"/>
                <a:gd name="T46" fmla="*/ 2 w 606"/>
                <a:gd name="T47" fmla="*/ 4 h 969"/>
                <a:gd name="T48" fmla="*/ 1 w 606"/>
                <a:gd name="T49" fmla="*/ 4 h 969"/>
                <a:gd name="T50" fmla="*/ 1 w 606"/>
                <a:gd name="T51" fmla="*/ 4 h 969"/>
                <a:gd name="T52" fmla="*/ 1 w 606"/>
                <a:gd name="T53" fmla="*/ 4 h 969"/>
                <a:gd name="T54" fmla="*/ 1 w 606"/>
                <a:gd name="T55" fmla="*/ 4 h 969"/>
                <a:gd name="T56" fmla="*/ 1 w 606"/>
                <a:gd name="T57" fmla="*/ 4 h 969"/>
                <a:gd name="T58" fmla="*/ 1 w 606"/>
                <a:gd name="T59" fmla="*/ 4 h 969"/>
                <a:gd name="T60" fmla="*/ 2 w 606"/>
                <a:gd name="T61" fmla="*/ 4 h 969"/>
                <a:gd name="T62" fmla="*/ 2 w 606"/>
                <a:gd name="T63" fmla="*/ 3 h 969"/>
                <a:gd name="T64" fmla="*/ 2 w 606"/>
                <a:gd name="T65" fmla="*/ 3 h 969"/>
                <a:gd name="T66" fmla="*/ 2 w 606"/>
                <a:gd name="T67" fmla="*/ 3 h 969"/>
                <a:gd name="T68" fmla="*/ 2 w 606"/>
                <a:gd name="T69" fmla="*/ 3 h 969"/>
                <a:gd name="T70" fmla="*/ 2 w 606"/>
                <a:gd name="T71" fmla="*/ 2 h 969"/>
                <a:gd name="T72" fmla="*/ 2 w 606"/>
                <a:gd name="T73" fmla="*/ 2 h 969"/>
                <a:gd name="T74" fmla="*/ 2 w 606"/>
                <a:gd name="T75" fmla="*/ 1 h 969"/>
                <a:gd name="T76" fmla="*/ 2 w 606"/>
                <a:gd name="T77" fmla="*/ 1 h 969"/>
                <a:gd name="T78" fmla="*/ 2 w 606"/>
                <a:gd name="T79" fmla="*/ 1 h 969"/>
                <a:gd name="T80" fmla="*/ 2 w 606"/>
                <a:gd name="T81" fmla="*/ 1 h 969"/>
                <a:gd name="T82" fmla="*/ 2 w 606"/>
                <a:gd name="T83" fmla="*/ 1 h 969"/>
                <a:gd name="T84" fmla="*/ 1 w 606"/>
                <a:gd name="T85" fmla="*/ 1 h 969"/>
                <a:gd name="T86" fmla="*/ 1 w 606"/>
                <a:gd name="T87" fmla="*/ 1 h 969"/>
                <a:gd name="T88" fmla="*/ 1 w 606"/>
                <a:gd name="T89" fmla="*/ 1 h 969"/>
                <a:gd name="T90" fmla="*/ 1 w 606"/>
                <a:gd name="T91" fmla="*/ 1 h 969"/>
                <a:gd name="T92" fmla="*/ 1 w 606"/>
                <a:gd name="T93" fmla="*/ 1 h 969"/>
                <a:gd name="T94" fmla="*/ 1 w 606"/>
                <a:gd name="T95" fmla="*/ 2 h 969"/>
                <a:gd name="T96" fmla="*/ 0 w 606"/>
                <a:gd name="T97" fmla="*/ 2 h 969"/>
                <a:gd name="T98" fmla="*/ 0 w 606"/>
                <a:gd name="T99" fmla="*/ 3 h 969"/>
                <a:gd name="T100" fmla="*/ 1 w 606"/>
                <a:gd name="T101" fmla="*/ 3 h 969"/>
                <a:gd name="T102" fmla="*/ 1 w 606"/>
                <a:gd name="T103" fmla="*/ 3 h 969"/>
                <a:gd name="T104" fmla="*/ 1 w 606"/>
                <a:gd name="T105" fmla="*/ 4 h 969"/>
                <a:gd name="T106" fmla="*/ 1 w 606"/>
                <a:gd name="T107" fmla="*/ 4 h 969"/>
                <a:gd name="T108" fmla="*/ 1 w 606"/>
                <a:gd name="T109" fmla="*/ 4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3" name="Freeform 24"/>
            <p:cNvSpPr>
              <a:spLocks/>
            </p:cNvSpPr>
            <p:nvPr/>
          </p:nvSpPr>
          <p:spPr bwMode="auto">
            <a:xfrm>
              <a:off x="1360" y="2402"/>
              <a:ext cx="33" cy="30"/>
            </a:xfrm>
            <a:custGeom>
              <a:avLst/>
              <a:gdLst>
                <a:gd name="T0" fmla="*/ 1 w 122"/>
                <a:gd name="T1" fmla="*/ 0 h 116"/>
                <a:gd name="T2" fmla="*/ 0 w 122"/>
                <a:gd name="T3" fmla="*/ 0 h 116"/>
                <a:gd name="T4" fmla="*/ 0 w 122"/>
                <a:gd name="T5" fmla="*/ 0 h 116"/>
                <a:gd name="T6" fmla="*/ 0 w 122"/>
                <a:gd name="T7" fmla="*/ 1 h 116"/>
                <a:gd name="T8" fmla="*/ 1 w 122"/>
                <a:gd name="T9" fmla="*/ 0 h 116"/>
                <a:gd name="T10" fmla="*/ 1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1752" name="Line 42"/>
          <p:cNvSpPr>
            <a:spLocks noChangeShapeType="1"/>
          </p:cNvSpPr>
          <p:nvPr/>
        </p:nvSpPr>
        <p:spPr bwMode="auto">
          <a:xfrm flipV="1">
            <a:off x="7361762" y="1906190"/>
            <a:ext cx="1358376" cy="56013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1753" name="Line 43"/>
          <p:cNvSpPr>
            <a:spLocks noChangeShapeType="1"/>
          </p:cNvSpPr>
          <p:nvPr/>
        </p:nvSpPr>
        <p:spPr bwMode="auto">
          <a:xfrm flipV="1">
            <a:off x="7361762" y="5055579"/>
            <a:ext cx="1358376" cy="914241"/>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570" y="2466328"/>
            <a:ext cx="6898192" cy="3503494"/>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1" name="Line 42"/>
          <p:cNvSpPr>
            <a:spLocks noChangeShapeType="1"/>
          </p:cNvSpPr>
          <p:nvPr/>
        </p:nvSpPr>
        <p:spPr bwMode="auto">
          <a:xfrm flipV="1">
            <a:off x="463570" y="1906190"/>
            <a:ext cx="4024755" cy="541449"/>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title"/>
          </p:nvPr>
        </p:nvSpPr>
        <p:spPr/>
        <p:txBody>
          <a:bodyPr/>
          <a:lstStyle/>
          <a:p>
            <a:r>
              <a:rPr lang="en-US" dirty="0" smtClean="0"/>
              <a:t>Exposures</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747" y="948425"/>
            <a:ext cx="8823661" cy="4221587"/>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grpSp>
        <p:nvGrpSpPr>
          <p:cNvPr id="30724" name="Group 4"/>
          <p:cNvGrpSpPr>
            <a:grpSpLocks/>
          </p:cNvGrpSpPr>
          <p:nvPr/>
        </p:nvGrpSpPr>
        <p:grpSpPr bwMode="auto">
          <a:xfrm>
            <a:off x="7954963" y="355905"/>
            <a:ext cx="979487" cy="973137"/>
            <a:chOff x="3360" y="800"/>
            <a:chExt cx="620" cy="616"/>
          </a:xfrm>
        </p:grpSpPr>
        <p:sp>
          <p:nvSpPr>
            <p:cNvPr id="30725" name="AutoShape 5"/>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30726" name="Freeform 6"/>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0727" name="Group 7"/>
            <p:cNvGrpSpPr>
              <a:grpSpLocks/>
            </p:cNvGrpSpPr>
            <p:nvPr/>
          </p:nvGrpSpPr>
          <p:grpSpPr bwMode="auto">
            <a:xfrm flipH="1">
              <a:off x="3749" y="1171"/>
              <a:ext cx="212" cy="213"/>
              <a:chOff x="1350" y="686"/>
              <a:chExt cx="1132" cy="1132"/>
            </a:xfrm>
          </p:grpSpPr>
          <p:sp>
            <p:nvSpPr>
              <p:cNvPr id="30729" name="AutoShape 8"/>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30730" name="Picture 9"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0728" name="Picture 10"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title"/>
          </p:nvPr>
        </p:nvSpPr>
        <p:spPr/>
        <p:txBody>
          <a:bodyPr/>
          <a:lstStyle/>
          <a:p>
            <a:r>
              <a:rPr lang="en-US" smtClean="0"/>
              <a:t>Contacts</a:t>
            </a:r>
          </a:p>
        </p:txBody>
      </p:sp>
      <p:pic>
        <p:nvPicPr>
          <p:cNvPr id="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502" y="842006"/>
            <a:ext cx="8447327" cy="371634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grpSp>
        <p:nvGrpSpPr>
          <p:cNvPr id="21" name="Group 48"/>
          <p:cNvGrpSpPr>
            <a:grpSpLocks/>
          </p:cNvGrpSpPr>
          <p:nvPr/>
        </p:nvGrpSpPr>
        <p:grpSpPr bwMode="auto">
          <a:xfrm>
            <a:off x="7415320" y="156730"/>
            <a:ext cx="647540" cy="647542"/>
            <a:chOff x="1350" y="686"/>
            <a:chExt cx="1132" cy="1132"/>
          </a:xfrm>
        </p:grpSpPr>
        <p:sp>
          <p:nvSpPr>
            <p:cNvPr id="22" name="AutoShape 4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3" name="Picture 50"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 name="Group 58"/>
          <p:cNvGrpSpPr>
            <a:grpSpLocks/>
          </p:cNvGrpSpPr>
          <p:nvPr/>
        </p:nvGrpSpPr>
        <p:grpSpPr bwMode="auto">
          <a:xfrm>
            <a:off x="7780072" y="474313"/>
            <a:ext cx="777954" cy="771154"/>
            <a:chOff x="2461" y="1618"/>
            <a:chExt cx="635" cy="629"/>
          </a:xfrm>
        </p:grpSpPr>
        <p:sp>
          <p:nvSpPr>
            <p:cNvPr id="26" name="AutoShape 59"/>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27" name="Freeform 60"/>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28" name="Group 61"/>
            <p:cNvGrpSpPr>
              <a:grpSpLocks/>
            </p:cNvGrpSpPr>
            <p:nvPr/>
          </p:nvGrpSpPr>
          <p:grpSpPr bwMode="auto">
            <a:xfrm>
              <a:off x="2461" y="1618"/>
              <a:ext cx="275" cy="318"/>
              <a:chOff x="2983" y="1384"/>
              <a:chExt cx="275" cy="318"/>
            </a:xfrm>
          </p:grpSpPr>
          <p:sp>
            <p:nvSpPr>
              <p:cNvPr id="29" name="Freeform 62"/>
              <p:cNvSpPr>
                <a:spLocks/>
              </p:cNvSpPr>
              <p:nvPr/>
            </p:nvSpPr>
            <p:spPr bwMode="auto">
              <a:xfrm>
                <a:off x="2983" y="1384"/>
                <a:ext cx="275" cy="318"/>
              </a:xfrm>
              <a:custGeom>
                <a:avLst/>
                <a:gdLst>
                  <a:gd name="T0" fmla="*/ 0 w 343"/>
                  <a:gd name="T1" fmla="*/ 82 h 396"/>
                  <a:gd name="T2" fmla="*/ 2 w 343"/>
                  <a:gd name="T3" fmla="*/ 99 h 396"/>
                  <a:gd name="T4" fmla="*/ 5 w 343"/>
                  <a:gd name="T5" fmla="*/ 114 h 396"/>
                  <a:gd name="T6" fmla="*/ 11 w 343"/>
                  <a:gd name="T7" fmla="*/ 128 h 396"/>
                  <a:gd name="T8" fmla="*/ 21 w 343"/>
                  <a:gd name="T9" fmla="*/ 141 h 396"/>
                  <a:gd name="T10" fmla="*/ 31 w 343"/>
                  <a:gd name="T11" fmla="*/ 151 h 396"/>
                  <a:gd name="T12" fmla="*/ 43 w 343"/>
                  <a:gd name="T13" fmla="*/ 158 h 396"/>
                  <a:gd name="T14" fmla="*/ 57 w 343"/>
                  <a:gd name="T15" fmla="*/ 163 h 396"/>
                  <a:gd name="T16" fmla="*/ 71 w 343"/>
                  <a:gd name="T17" fmla="*/ 165 h 396"/>
                  <a:gd name="T18" fmla="*/ 85 w 343"/>
                  <a:gd name="T19" fmla="*/ 163 h 396"/>
                  <a:gd name="T20" fmla="*/ 99 w 343"/>
                  <a:gd name="T21" fmla="*/ 158 h 396"/>
                  <a:gd name="T22" fmla="*/ 111 w 343"/>
                  <a:gd name="T23" fmla="*/ 151 h 396"/>
                  <a:gd name="T24" fmla="*/ 121 w 343"/>
                  <a:gd name="T25" fmla="*/ 141 h 396"/>
                  <a:gd name="T26" fmla="*/ 130 w 343"/>
                  <a:gd name="T27" fmla="*/ 128 h 396"/>
                  <a:gd name="T28" fmla="*/ 136 w 343"/>
                  <a:gd name="T29" fmla="*/ 114 h 396"/>
                  <a:gd name="T30" fmla="*/ 141 w 343"/>
                  <a:gd name="T31" fmla="*/ 99 h 396"/>
                  <a:gd name="T32" fmla="*/ 141 w 343"/>
                  <a:gd name="T33" fmla="*/ 82 h 396"/>
                  <a:gd name="T34" fmla="*/ 141 w 343"/>
                  <a:gd name="T35" fmla="*/ 66 h 396"/>
                  <a:gd name="T36" fmla="*/ 136 w 343"/>
                  <a:gd name="T37" fmla="*/ 50 h 396"/>
                  <a:gd name="T38" fmla="*/ 130 w 343"/>
                  <a:gd name="T39" fmla="*/ 36 h 396"/>
                  <a:gd name="T40" fmla="*/ 121 w 343"/>
                  <a:gd name="T41" fmla="*/ 25 h 396"/>
                  <a:gd name="T42" fmla="*/ 111 w 343"/>
                  <a:gd name="T43" fmla="*/ 14 h 396"/>
                  <a:gd name="T44" fmla="*/ 99 w 343"/>
                  <a:gd name="T45" fmla="*/ 6 h 396"/>
                  <a:gd name="T46" fmla="*/ 85 w 343"/>
                  <a:gd name="T47" fmla="*/ 2 h 396"/>
                  <a:gd name="T48" fmla="*/ 71 w 343"/>
                  <a:gd name="T49" fmla="*/ 0 h 396"/>
                  <a:gd name="T50" fmla="*/ 57 w 343"/>
                  <a:gd name="T51" fmla="*/ 2 h 396"/>
                  <a:gd name="T52" fmla="*/ 43 w 343"/>
                  <a:gd name="T53" fmla="*/ 6 h 396"/>
                  <a:gd name="T54" fmla="*/ 31 w 343"/>
                  <a:gd name="T55" fmla="*/ 14 h 396"/>
                  <a:gd name="T56" fmla="*/ 21 w 343"/>
                  <a:gd name="T57" fmla="*/ 25 h 396"/>
                  <a:gd name="T58" fmla="*/ 11 w 343"/>
                  <a:gd name="T59" fmla="*/ 36 h 396"/>
                  <a:gd name="T60" fmla="*/ 5 w 343"/>
                  <a:gd name="T61" fmla="*/ 50 h 396"/>
                  <a:gd name="T62" fmla="*/ 2 w 343"/>
                  <a:gd name="T63" fmla="*/ 66 h 396"/>
                  <a:gd name="T64" fmla="*/ 0 w 343"/>
                  <a:gd name="T65" fmla="*/ 8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 name="Freeform 63"/>
              <p:cNvSpPr>
                <a:spLocks/>
              </p:cNvSpPr>
              <p:nvPr/>
            </p:nvSpPr>
            <p:spPr bwMode="auto">
              <a:xfrm>
                <a:off x="2999" y="1400"/>
                <a:ext cx="243" cy="286"/>
              </a:xfrm>
              <a:custGeom>
                <a:avLst/>
                <a:gdLst>
                  <a:gd name="T0" fmla="*/ 0 w 303"/>
                  <a:gd name="T1" fmla="*/ 74 h 356"/>
                  <a:gd name="T2" fmla="*/ 2 w 303"/>
                  <a:gd name="T3" fmla="*/ 59 h 356"/>
                  <a:gd name="T4" fmla="*/ 5 w 303"/>
                  <a:gd name="T5" fmla="*/ 46 h 356"/>
                  <a:gd name="T6" fmla="*/ 11 w 303"/>
                  <a:gd name="T7" fmla="*/ 33 h 356"/>
                  <a:gd name="T8" fmla="*/ 18 w 303"/>
                  <a:gd name="T9" fmla="*/ 22 h 356"/>
                  <a:gd name="T10" fmla="*/ 27 w 303"/>
                  <a:gd name="T11" fmla="*/ 13 h 356"/>
                  <a:gd name="T12" fmla="*/ 38 w 303"/>
                  <a:gd name="T13" fmla="*/ 6 h 356"/>
                  <a:gd name="T14" fmla="*/ 51 w 303"/>
                  <a:gd name="T15" fmla="*/ 2 h 356"/>
                  <a:gd name="T16" fmla="*/ 63 w 303"/>
                  <a:gd name="T17" fmla="*/ 0 h 356"/>
                  <a:gd name="T18" fmla="*/ 75 w 303"/>
                  <a:gd name="T19" fmla="*/ 2 h 356"/>
                  <a:gd name="T20" fmla="*/ 87 w 303"/>
                  <a:gd name="T21" fmla="*/ 6 h 356"/>
                  <a:gd name="T22" fmla="*/ 98 w 303"/>
                  <a:gd name="T23" fmla="*/ 13 h 356"/>
                  <a:gd name="T24" fmla="*/ 107 w 303"/>
                  <a:gd name="T25" fmla="*/ 22 h 356"/>
                  <a:gd name="T26" fmla="*/ 114 w 303"/>
                  <a:gd name="T27" fmla="*/ 33 h 356"/>
                  <a:gd name="T28" fmla="*/ 120 w 303"/>
                  <a:gd name="T29" fmla="*/ 46 h 356"/>
                  <a:gd name="T30" fmla="*/ 124 w 303"/>
                  <a:gd name="T31" fmla="*/ 59 h 356"/>
                  <a:gd name="T32" fmla="*/ 125 w 303"/>
                  <a:gd name="T33" fmla="*/ 74 h 356"/>
                  <a:gd name="T34" fmla="*/ 124 w 303"/>
                  <a:gd name="T35" fmla="*/ 89 h 356"/>
                  <a:gd name="T36" fmla="*/ 120 w 303"/>
                  <a:gd name="T37" fmla="*/ 103 h 356"/>
                  <a:gd name="T38" fmla="*/ 114 w 303"/>
                  <a:gd name="T39" fmla="*/ 116 h 356"/>
                  <a:gd name="T40" fmla="*/ 107 w 303"/>
                  <a:gd name="T41" fmla="*/ 126 h 356"/>
                  <a:gd name="T42" fmla="*/ 98 w 303"/>
                  <a:gd name="T43" fmla="*/ 136 h 356"/>
                  <a:gd name="T44" fmla="*/ 87 w 303"/>
                  <a:gd name="T45" fmla="*/ 143 h 356"/>
                  <a:gd name="T46" fmla="*/ 75 w 303"/>
                  <a:gd name="T47" fmla="*/ 147 h 356"/>
                  <a:gd name="T48" fmla="*/ 63 w 303"/>
                  <a:gd name="T49" fmla="*/ 149 h 356"/>
                  <a:gd name="T50" fmla="*/ 51 w 303"/>
                  <a:gd name="T51" fmla="*/ 147 h 356"/>
                  <a:gd name="T52" fmla="*/ 38 w 303"/>
                  <a:gd name="T53" fmla="*/ 143 h 356"/>
                  <a:gd name="T54" fmla="*/ 27 w 303"/>
                  <a:gd name="T55" fmla="*/ 136 h 356"/>
                  <a:gd name="T56" fmla="*/ 18 w 303"/>
                  <a:gd name="T57" fmla="*/ 126 h 356"/>
                  <a:gd name="T58" fmla="*/ 11 w 303"/>
                  <a:gd name="T59" fmla="*/ 116 h 356"/>
                  <a:gd name="T60" fmla="*/ 5 w 303"/>
                  <a:gd name="T61" fmla="*/ 103 h 356"/>
                  <a:gd name="T62" fmla="*/ 2 w 303"/>
                  <a:gd name="T63" fmla="*/ 89 h 356"/>
                  <a:gd name="T64" fmla="*/ 0 w 303"/>
                  <a:gd name="T65" fmla="*/ 74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64"/>
              <p:cNvSpPr>
                <a:spLocks/>
              </p:cNvSpPr>
              <p:nvPr/>
            </p:nvSpPr>
            <p:spPr bwMode="auto">
              <a:xfrm>
                <a:off x="3127" y="1444"/>
                <a:ext cx="77" cy="167"/>
              </a:xfrm>
              <a:custGeom>
                <a:avLst/>
                <a:gdLst>
                  <a:gd name="T0" fmla="*/ 0 w 95"/>
                  <a:gd name="T1" fmla="*/ 8 h 208"/>
                  <a:gd name="T2" fmla="*/ 2 w 95"/>
                  <a:gd name="T3" fmla="*/ 8 h 208"/>
                  <a:gd name="T4" fmla="*/ 3 w 95"/>
                  <a:gd name="T5" fmla="*/ 9 h 208"/>
                  <a:gd name="T6" fmla="*/ 7 w 95"/>
                  <a:gd name="T7" fmla="*/ 10 h 208"/>
                  <a:gd name="T8" fmla="*/ 11 w 95"/>
                  <a:gd name="T9" fmla="*/ 11 h 208"/>
                  <a:gd name="T10" fmla="*/ 15 w 95"/>
                  <a:gd name="T11" fmla="*/ 14 h 208"/>
                  <a:gd name="T12" fmla="*/ 20 w 95"/>
                  <a:gd name="T13" fmla="*/ 18 h 208"/>
                  <a:gd name="T14" fmla="*/ 24 w 95"/>
                  <a:gd name="T15" fmla="*/ 21 h 208"/>
                  <a:gd name="T16" fmla="*/ 28 w 95"/>
                  <a:gd name="T17" fmla="*/ 26 h 208"/>
                  <a:gd name="T18" fmla="*/ 32 w 95"/>
                  <a:gd name="T19" fmla="*/ 38 h 208"/>
                  <a:gd name="T20" fmla="*/ 32 w 95"/>
                  <a:gd name="T21" fmla="*/ 51 h 208"/>
                  <a:gd name="T22" fmla="*/ 28 w 95"/>
                  <a:gd name="T23" fmla="*/ 67 h 208"/>
                  <a:gd name="T24" fmla="*/ 20 w 95"/>
                  <a:gd name="T25" fmla="*/ 83 h 208"/>
                  <a:gd name="T26" fmla="*/ 28 w 95"/>
                  <a:gd name="T27" fmla="*/ 87 h 208"/>
                  <a:gd name="T28" fmla="*/ 36 w 95"/>
                  <a:gd name="T29" fmla="*/ 67 h 208"/>
                  <a:gd name="T30" fmla="*/ 41 w 95"/>
                  <a:gd name="T31" fmla="*/ 51 h 208"/>
                  <a:gd name="T32" fmla="*/ 40 w 95"/>
                  <a:gd name="T33" fmla="*/ 35 h 208"/>
                  <a:gd name="T34" fmla="*/ 36 w 95"/>
                  <a:gd name="T35" fmla="*/ 23 h 208"/>
                  <a:gd name="T36" fmla="*/ 32 w 95"/>
                  <a:gd name="T37" fmla="*/ 17 h 208"/>
                  <a:gd name="T38" fmla="*/ 26 w 95"/>
                  <a:gd name="T39" fmla="*/ 11 h 208"/>
                  <a:gd name="T40" fmla="*/ 21 w 95"/>
                  <a:gd name="T41" fmla="*/ 7 h 208"/>
                  <a:gd name="T42" fmla="*/ 15 w 95"/>
                  <a:gd name="T43" fmla="*/ 4 h 208"/>
                  <a:gd name="T44" fmla="*/ 10 w 95"/>
                  <a:gd name="T45" fmla="*/ 2 h 208"/>
                  <a:gd name="T46" fmla="*/ 6 w 95"/>
                  <a:gd name="T47" fmla="*/ 2 h 208"/>
                  <a:gd name="T48" fmla="*/ 3 w 95"/>
                  <a:gd name="T49" fmla="*/ 0 h 208"/>
                  <a:gd name="T50" fmla="*/ 2 w 95"/>
                  <a:gd name="T51" fmla="*/ 0 h 208"/>
                  <a:gd name="T52" fmla="*/ 0 w 95"/>
                  <a:gd name="T53" fmla="*/ 8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65"/>
              <p:cNvSpPr>
                <a:spLocks/>
              </p:cNvSpPr>
              <p:nvPr/>
            </p:nvSpPr>
            <p:spPr bwMode="auto">
              <a:xfrm>
                <a:off x="3074" y="1506"/>
                <a:ext cx="72" cy="95"/>
              </a:xfrm>
              <a:custGeom>
                <a:avLst/>
                <a:gdLst>
                  <a:gd name="T0" fmla="*/ 0 w 90"/>
                  <a:gd name="T1" fmla="*/ 25 h 118"/>
                  <a:gd name="T2" fmla="*/ 2 w 90"/>
                  <a:gd name="T3" fmla="*/ 30 h 118"/>
                  <a:gd name="T4" fmla="*/ 2 w 90"/>
                  <a:gd name="T5" fmla="*/ 35 h 118"/>
                  <a:gd name="T6" fmla="*/ 3 w 90"/>
                  <a:gd name="T7" fmla="*/ 39 h 118"/>
                  <a:gd name="T8" fmla="*/ 5 w 90"/>
                  <a:gd name="T9" fmla="*/ 42 h 118"/>
                  <a:gd name="T10" fmla="*/ 9 w 90"/>
                  <a:gd name="T11" fmla="*/ 45 h 118"/>
                  <a:gd name="T12" fmla="*/ 11 w 90"/>
                  <a:gd name="T13" fmla="*/ 48 h 118"/>
                  <a:gd name="T14" fmla="*/ 15 w 90"/>
                  <a:gd name="T15" fmla="*/ 49 h 118"/>
                  <a:gd name="T16" fmla="*/ 18 w 90"/>
                  <a:gd name="T17" fmla="*/ 49 h 118"/>
                  <a:gd name="T18" fmla="*/ 22 w 90"/>
                  <a:gd name="T19" fmla="*/ 49 h 118"/>
                  <a:gd name="T20" fmla="*/ 26 w 90"/>
                  <a:gd name="T21" fmla="*/ 48 h 118"/>
                  <a:gd name="T22" fmla="*/ 29 w 90"/>
                  <a:gd name="T23" fmla="*/ 45 h 118"/>
                  <a:gd name="T24" fmla="*/ 32 w 90"/>
                  <a:gd name="T25" fmla="*/ 42 h 118"/>
                  <a:gd name="T26" fmla="*/ 34 w 90"/>
                  <a:gd name="T27" fmla="*/ 39 h 118"/>
                  <a:gd name="T28" fmla="*/ 36 w 90"/>
                  <a:gd name="T29" fmla="*/ 35 h 118"/>
                  <a:gd name="T30" fmla="*/ 37 w 90"/>
                  <a:gd name="T31" fmla="*/ 30 h 118"/>
                  <a:gd name="T32" fmla="*/ 37 w 90"/>
                  <a:gd name="T33" fmla="*/ 25 h 118"/>
                  <a:gd name="T34" fmla="*/ 37 w 90"/>
                  <a:gd name="T35" fmla="*/ 20 h 118"/>
                  <a:gd name="T36" fmla="*/ 36 w 90"/>
                  <a:gd name="T37" fmla="*/ 15 h 118"/>
                  <a:gd name="T38" fmla="*/ 34 w 90"/>
                  <a:gd name="T39" fmla="*/ 11 h 118"/>
                  <a:gd name="T40" fmla="*/ 32 w 90"/>
                  <a:gd name="T41" fmla="*/ 7 h 118"/>
                  <a:gd name="T42" fmla="*/ 29 w 90"/>
                  <a:gd name="T43" fmla="*/ 4 h 118"/>
                  <a:gd name="T44" fmla="*/ 26 w 90"/>
                  <a:gd name="T45" fmla="*/ 2 h 118"/>
                  <a:gd name="T46" fmla="*/ 22 w 90"/>
                  <a:gd name="T47" fmla="*/ 2 h 118"/>
                  <a:gd name="T48" fmla="*/ 18 w 90"/>
                  <a:gd name="T49" fmla="*/ 0 h 118"/>
                  <a:gd name="T50" fmla="*/ 15 w 90"/>
                  <a:gd name="T51" fmla="*/ 2 h 118"/>
                  <a:gd name="T52" fmla="*/ 11 w 90"/>
                  <a:gd name="T53" fmla="*/ 2 h 118"/>
                  <a:gd name="T54" fmla="*/ 9 w 90"/>
                  <a:gd name="T55" fmla="*/ 4 h 118"/>
                  <a:gd name="T56" fmla="*/ 5 w 90"/>
                  <a:gd name="T57" fmla="*/ 7 h 118"/>
                  <a:gd name="T58" fmla="*/ 3 w 90"/>
                  <a:gd name="T59" fmla="*/ 11 h 118"/>
                  <a:gd name="T60" fmla="*/ 2 w 90"/>
                  <a:gd name="T61" fmla="*/ 15 h 118"/>
                  <a:gd name="T62" fmla="*/ 2 w 90"/>
                  <a:gd name="T63" fmla="*/ 20 h 118"/>
                  <a:gd name="T64" fmla="*/ 0 w 90"/>
                  <a:gd name="T65" fmla="*/ 25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66"/>
              <p:cNvSpPr>
                <a:spLocks/>
              </p:cNvSpPr>
              <p:nvPr/>
            </p:nvSpPr>
            <p:spPr bwMode="auto">
              <a:xfrm>
                <a:off x="3082" y="1514"/>
                <a:ext cx="56" cy="79"/>
              </a:xfrm>
              <a:custGeom>
                <a:avLst/>
                <a:gdLst>
                  <a:gd name="T0" fmla="*/ 0 w 70"/>
                  <a:gd name="T1" fmla="*/ 21 h 98"/>
                  <a:gd name="T2" fmla="*/ 2 w 70"/>
                  <a:gd name="T3" fmla="*/ 13 h 98"/>
                  <a:gd name="T4" fmla="*/ 5 w 70"/>
                  <a:gd name="T5" fmla="*/ 6 h 98"/>
                  <a:gd name="T6" fmla="*/ 9 w 70"/>
                  <a:gd name="T7" fmla="*/ 2 h 98"/>
                  <a:gd name="T8" fmla="*/ 14 w 70"/>
                  <a:gd name="T9" fmla="*/ 0 h 98"/>
                  <a:gd name="T10" fmla="*/ 19 w 70"/>
                  <a:gd name="T11" fmla="*/ 2 h 98"/>
                  <a:gd name="T12" fmla="*/ 24 w 70"/>
                  <a:gd name="T13" fmla="*/ 6 h 98"/>
                  <a:gd name="T14" fmla="*/ 27 w 70"/>
                  <a:gd name="T15" fmla="*/ 13 h 98"/>
                  <a:gd name="T16" fmla="*/ 29 w 70"/>
                  <a:gd name="T17" fmla="*/ 21 h 98"/>
                  <a:gd name="T18" fmla="*/ 27 w 70"/>
                  <a:gd name="T19" fmla="*/ 29 h 98"/>
                  <a:gd name="T20" fmla="*/ 24 w 70"/>
                  <a:gd name="T21" fmla="*/ 35 h 98"/>
                  <a:gd name="T22" fmla="*/ 19 w 70"/>
                  <a:gd name="T23" fmla="*/ 39 h 98"/>
                  <a:gd name="T24" fmla="*/ 14 w 70"/>
                  <a:gd name="T25" fmla="*/ 42 h 98"/>
                  <a:gd name="T26" fmla="*/ 9 w 70"/>
                  <a:gd name="T27" fmla="*/ 39 h 98"/>
                  <a:gd name="T28" fmla="*/ 5 w 70"/>
                  <a:gd name="T29" fmla="*/ 35 h 98"/>
                  <a:gd name="T30" fmla="*/ 2 w 70"/>
                  <a:gd name="T31" fmla="*/ 29 h 98"/>
                  <a:gd name="T32" fmla="*/ 0 w 70"/>
                  <a:gd name="T33" fmla="*/ 21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34" name="Group 33"/>
          <p:cNvGrpSpPr/>
          <p:nvPr/>
        </p:nvGrpSpPr>
        <p:grpSpPr>
          <a:xfrm>
            <a:off x="8244882" y="1054184"/>
            <a:ext cx="921780" cy="672705"/>
            <a:chOff x="346122" y="5885642"/>
            <a:chExt cx="1049373" cy="765822"/>
          </a:xfrm>
        </p:grpSpPr>
        <p:grpSp>
          <p:nvGrpSpPr>
            <p:cNvPr id="35" name="Group 18"/>
            <p:cNvGrpSpPr>
              <a:grpSpLocks/>
            </p:cNvGrpSpPr>
            <p:nvPr/>
          </p:nvGrpSpPr>
          <p:grpSpPr bwMode="auto">
            <a:xfrm>
              <a:off x="346122" y="5885642"/>
              <a:ext cx="859923" cy="571787"/>
              <a:chOff x="2496" y="1641"/>
              <a:chExt cx="767" cy="510"/>
            </a:xfrm>
          </p:grpSpPr>
          <p:sp>
            <p:nvSpPr>
              <p:cNvPr id="55" name="AutoShape 19"/>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56" name="Rectangle 20"/>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57" name="Rectangle 21"/>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58" name="Rectangle 22"/>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grpSp>
          <p:nvGrpSpPr>
            <p:cNvPr id="36" name="Group 29"/>
            <p:cNvGrpSpPr>
              <a:grpSpLocks/>
            </p:cNvGrpSpPr>
            <p:nvPr/>
          </p:nvGrpSpPr>
          <p:grpSpPr bwMode="auto">
            <a:xfrm>
              <a:off x="582661" y="6151431"/>
              <a:ext cx="812834" cy="500033"/>
              <a:chOff x="2943" y="3239"/>
              <a:chExt cx="725" cy="446"/>
            </a:xfrm>
          </p:grpSpPr>
          <p:sp>
            <p:nvSpPr>
              <p:cNvPr id="37" name="Freeform 30"/>
              <p:cNvSpPr>
                <a:spLocks/>
              </p:cNvSpPr>
              <p:nvPr/>
            </p:nvSpPr>
            <p:spPr bwMode="auto">
              <a:xfrm>
                <a:off x="3485" y="3548"/>
                <a:ext cx="87" cy="137"/>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31"/>
              <p:cNvSpPr>
                <a:spLocks/>
              </p:cNvSpPr>
              <p:nvPr/>
            </p:nvSpPr>
            <p:spPr bwMode="auto">
              <a:xfrm>
                <a:off x="3357" y="3450"/>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32"/>
              <p:cNvSpPr>
                <a:spLocks/>
              </p:cNvSpPr>
              <p:nvPr/>
            </p:nvSpPr>
            <p:spPr bwMode="auto">
              <a:xfrm>
                <a:off x="2943" y="3288"/>
                <a:ext cx="725" cy="336"/>
              </a:xfrm>
              <a:custGeom>
                <a:avLst/>
                <a:gdLst>
                  <a:gd name="T0" fmla="*/ 1 w 1140"/>
                  <a:gd name="T1" fmla="*/ 1 h 526"/>
                  <a:gd name="T2" fmla="*/ 1 w 1140"/>
                  <a:gd name="T3" fmla="*/ 1 h 526"/>
                  <a:gd name="T4" fmla="*/ 0 w 1140"/>
                  <a:gd name="T5" fmla="*/ 1 h 526"/>
                  <a:gd name="T6" fmla="*/ 1 w 1140"/>
                  <a:gd name="T7" fmla="*/ 1 h 526"/>
                  <a:gd name="T8" fmla="*/ 1 w 1140"/>
                  <a:gd name="T9" fmla="*/ 1 h 526"/>
                  <a:gd name="T10" fmla="*/ 1 w 1140"/>
                  <a:gd name="T11" fmla="*/ 1 h 526"/>
                  <a:gd name="T12" fmla="*/ 1 w 1140"/>
                  <a:gd name="T13" fmla="*/ 1 h 526"/>
                  <a:gd name="T14" fmla="*/ 1 w 1140"/>
                  <a:gd name="T15" fmla="*/ 1 h 526"/>
                  <a:gd name="T16" fmla="*/ 1 w 1140"/>
                  <a:gd name="T17" fmla="*/ 1 h 526"/>
                  <a:gd name="T18" fmla="*/ 1 w 1140"/>
                  <a:gd name="T19" fmla="*/ 1 h 526"/>
                  <a:gd name="T20" fmla="*/ 1 w 1140"/>
                  <a:gd name="T21" fmla="*/ 1 h 526"/>
                  <a:gd name="T22" fmla="*/ 1 w 1140"/>
                  <a:gd name="T23" fmla="*/ 1 h 526"/>
                  <a:gd name="T24" fmla="*/ 1 w 1140"/>
                  <a:gd name="T25" fmla="*/ 1 h 526"/>
                  <a:gd name="T26" fmla="*/ 1 w 1140"/>
                  <a:gd name="T27" fmla="*/ 0 h 526"/>
                  <a:gd name="T28" fmla="*/ 1 w 1140"/>
                  <a:gd name="T29" fmla="*/ 0 h 526"/>
                  <a:gd name="T30" fmla="*/ 1 w 1140"/>
                  <a:gd name="T31" fmla="*/ 1 h 526"/>
                  <a:gd name="T32" fmla="*/ 1 w 1140"/>
                  <a:gd name="T33" fmla="*/ 1 h 526"/>
                  <a:gd name="T34" fmla="*/ 1 w 1140"/>
                  <a:gd name="T35" fmla="*/ 1 h 526"/>
                  <a:gd name="T36" fmla="*/ 2 w 1140"/>
                  <a:gd name="T37" fmla="*/ 1 h 526"/>
                  <a:gd name="T38" fmla="*/ 2 w 1140"/>
                  <a:gd name="T39" fmla="*/ 1 h 526"/>
                  <a:gd name="T40" fmla="*/ 2 w 1140"/>
                  <a:gd name="T41" fmla="*/ 1 h 526"/>
                  <a:gd name="T42" fmla="*/ 2 w 1140"/>
                  <a:gd name="T43" fmla="*/ 1 h 526"/>
                  <a:gd name="T44" fmla="*/ 2 w 1140"/>
                  <a:gd name="T45" fmla="*/ 1 h 526"/>
                  <a:gd name="T46" fmla="*/ 2 w 1140"/>
                  <a:gd name="T47" fmla="*/ 1 h 526"/>
                  <a:gd name="T48" fmla="*/ 2 w 1140"/>
                  <a:gd name="T49" fmla="*/ 1 h 526"/>
                  <a:gd name="T50" fmla="*/ 2 w 1140"/>
                  <a:gd name="T51" fmla="*/ 1 h 526"/>
                  <a:gd name="T52" fmla="*/ 2 w 1140"/>
                  <a:gd name="T53" fmla="*/ 1 h 526"/>
                  <a:gd name="T54" fmla="*/ 2 w 1140"/>
                  <a:gd name="T55" fmla="*/ 1 h 526"/>
                  <a:gd name="T56" fmla="*/ 2 w 1140"/>
                  <a:gd name="T57" fmla="*/ 1 h 526"/>
                  <a:gd name="T58" fmla="*/ 2 w 1140"/>
                  <a:gd name="T59" fmla="*/ 1 h 526"/>
                  <a:gd name="T60" fmla="*/ 2 w 1140"/>
                  <a:gd name="T61" fmla="*/ 1 h 526"/>
                  <a:gd name="T62" fmla="*/ 2 w 1140"/>
                  <a:gd name="T63" fmla="*/ 1 h 526"/>
                  <a:gd name="T64" fmla="*/ 2 w 1140"/>
                  <a:gd name="T65" fmla="*/ 1 h 526"/>
                  <a:gd name="T66" fmla="*/ 2 w 1140"/>
                  <a:gd name="T67" fmla="*/ 1 h 526"/>
                  <a:gd name="T68" fmla="*/ 2 w 1140"/>
                  <a:gd name="T69" fmla="*/ 1 h 526"/>
                  <a:gd name="T70" fmla="*/ 2 w 1140"/>
                  <a:gd name="T71" fmla="*/ 1 h 526"/>
                  <a:gd name="T72" fmla="*/ 2 w 1140"/>
                  <a:gd name="T73" fmla="*/ 1 h 526"/>
                  <a:gd name="T74" fmla="*/ 2 w 1140"/>
                  <a:gd name="T75" fmla="*/ 1 h 526"/>
                  <a:gd name="T76" fmla="*/ 2 w 1140"/>
                  <a:gd name="T77" fmla="*/ 1 h 526"/>
                  <a:gd name="T78" fmla="*/ 2 w 1140"/>
                  <a:gd name="T79" fmla="*/ 1 h 526"/>
                  <a:gd name="T80" fmla="*/ 2 w 1140"/>
                  <a:gd name="T81" fmla="*/ 1 h 526"/>
                  <a:gd name="T82" fmla="*/ 1 w 1140"/>
                  <a:gd name="T83" fmla="*/ 1 h 526"/>
                  <a:gd name="T84" fmla="*/ 1 w 1140"/>
                  <a:gd name="T85" fmla="*/ 1 h 526"/>
                  <a:gd name="T86" fmla="*/ 1 w 1140"/>
                  <a:gd name="T87" fmla="*/ 1 h 526"/>
                  <a:gd name="T88" fmla="*/ 1 w 1140"/>
                  <a:gd name="T89" fmla="*/ 1 h 526"/>
                  <a:gd name="T90" fmla="*/ 1 w 1140"/>
                  <a:gd name="T91" fmla="*/ 1 h 526"/>
                  <a:gd name="T92" fmla="*/ 1 w 1140"/>
                  <a:gd name="T93" fmla="*/ 1 h 526"/>
                  <a:gd name="T94" fmla="*/ 1 w 1140"/>
                  <a:gd name="T95" fmla="*/ 1 h 526"/>
                  <a:gd name="T96" fmla="*/ 1 w 1140"/>
                  <a:gd name="T97" fmla="*/ 1 h 526"/>
                  <a:gd name="T98" fmla="*/ 1 w 1140"/>
                  <a:gd name="T99" fmla="*/ 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0" name="Freeform 33"/>
              <p:cNvSpPr>
                <a:spLocks/>
              </p:cNvSpPr>
              <p:nvPr/>
            </p:nvSpPr>
            <p:spPr bwMode="auto">
              <a:xfrm>
                <a:off x="3113" y="3325"/>
                <a:ext cx="121" cy="130"/>
              </a:xfrm>
              <a:custGeom>
                <a:avLst/>
                <a:gdLst>
                  <a:gd name="T0" fmla="*/ 0 w 189"/>
                  <a:gd name="T1" fmla="*/ 1 h 204"/>
                  <a:gd name="T2" fmla="*/ 1 w 189"/>
                  <a:gd name="T3" fmla="*/ 1 h 204"/>
                  <a:gd name="T4" fmla="*/ 1 w 189"/>
                  <a:gd name="T5" fmla="*/ 1 h 204"/>
                  <a:gd name="T6" fmla="*/ 1 w 189"/>
                  <a:gd name="T7" fmla="*/ 1 h 204"/>
                  <a:gd name="T8" fmla="*/ 1 w 189"/>
                  <a:gd name="T9" fmla="*/ 1 h 204"/>
                  <a:gd name="T10" fmla="*/ 1 w 189"/>
                  <a:gd name="T11" fmla="*/ 1 h 204"/>
                  <a:gd name="T12" fmla="*/ 1 w 189"/>
                  <a:gd name="T13" fmla="*/ 0 h 204"/>
                  <a:gd name="T14" fmla="*/ 1 w 189"/>
                  <a:gd name="T15" fmla="*/ 1 h 204"/>
                  <a:gd name="T16" fmla="*/ 0 w 189"/>
                  <a:gd name="T17" fmla="*/ 1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1" name="Freeform 34"/>
              <p:cNvSpPr>
                <a:spLocks/>
              </p:cNvSpPr>
              <p:nvPr/>
            </p:nvSpPr>
            <p:spPr bwMode="auto">
              <a:xfrm>
                <a:off x="3255" y="3322"/>
                <a:ext cx="160" cy="135"/>
              </a:xfrm>
              <a:custGeom>
                <a:avLst/>
                <a:gdLst>
                  <a:gd name="T0" fmla="*/ 1 w 252"/>
                  <a:gd name="T1" fmla="*/ 1 h 213"/>
                  <a:gd name="T2" fmla="*/ 0 w 252"/>
                  <a:gd name="T3" fmla="*/ 0 h 213"/>
                  <a:gd name="T4" fmla="*/ 1 w 252"/>
                  <a:gd name="T5" fmla="*/ 0 h 213"/>
                  <a:gd name="T6" fmla="*/ 1 w 252"/>
                  <a:gd name="T7" fmla="*/ 1 h 213"/>
                  <a:gd name="T8" fmla="*/ 1 w 252"/>
                  <a:gd name="T9" fmla="*/ 1 h 213"/>
                  <a:gd name="T10" fmla="*/ 1 w 252"/>
                  <a:gd name="T11" fmla="*/ 1 h 213"/>
                  <a:gd name="T12" fmla="*/ 1 w 252"/>
                  <a:gd name="T13" fmla="*/ 1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2" name="Freeform 35"/>
              <p:cNvSpPr>
                <a:spLocks/>
              </p:cNvSpPr>
              <p:nvPr/>
            </p:nvSpPr>
            <p:spPr bwMode="auto">
              <a:xfrm>
                <a:off x="3360" y="3383"/>
                <a:ext cx="45" cy="63"/>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Freeform 36"/>
              <p:cNvSpPr>
                <a:spLocks/>
              </p:cNvSpPr>
              <p:nvPr/>
            </p:nvSpPr>
            <p:spPr bwMode="auto">
              <a:xfrm>
                <a:off x="3362" y="343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Freeform 37"/>
              <p:cNvSpPr>
                <a:spLocks/>
              </p:cNvSpPr>
              <p:nvPr/>
            </p:nvSpPr>
            <p:spPr bwMode="auto">
              <a:xfrm>
                <a:off x="3367" y="3401"/>
                <a:ext cx="33" cy="23"/>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Freeform 38"/>
              <p:cNvSpPr>
                <a:spLocks/>
              </p:cNvSpPr>
              <p:nvPr/>
            </p:nvSpPr>
            <p:spPr bwMode="auto">
              <a:xfrm>
                <a:off x="3245" y="3415"/>
                <a:ext cx="195" cy="185"/>
              </a:xfrm>
              <a:custGeom>
                <a:avLst/>
                <a:gdLst>
                  <a:gd name="T0" fmla="*/ 0 w 306"/>
                  <a:gd name="T1" fmla="*/ 1 h 290"/>
                  <a:gd name="T2" fmla="*/ 1 w 306"/>
                  <a:gd name="T3" fmla="*/ 1 h 290"/>
                  <a:gd name="T4" fmla="*/ 1 w 306"/>
                  <a:gd name="T5" fmla="*/ 1 h 290"/>
                  <a:gd name="T6" fmla="*/ 1 w 306"/>
                  <a:gd name="T7" fmla="*/ 1 h 290"/>
                  <a:gd name="T8" fmla="*/ 1 w 306"/>
                  <a:gd name="T9" fmla="*/ 1 h 290"/>
                  <a:gd name="T10" fmla="*/ 1 w 306"/>
                  <a:gd name="T11" fmla="*/ 1 h 290"/>
                  <a:gd name="T12" fmla="*/ 1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6" name="Freeform 39"/>
              <p:cNvSpPr>
                <a:spLocks/>
              </p:cNvSpPr>
              <p:nvPr/>
            </p:nvSpPr>
            <p:spPr bwMode="auto">
              <a:xfrm rot="1661969">
                <a:off x="3494" y="3239"/>
                <a:ext cx="130" cy="102"/>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47" name="Line 40"/>
              <p:cNvSpPr>
                <a:spLocks noChangeShapeType="1"/>
              </p:cNvSpPr>
              <p:nvPr/>
            </p:nvSpPr>
            <p:spPr bwMode="auto">
              <a:xfrm flipH="1" flipV="1">
                <a:off x="3544" y="3332"/>
                <a:ext cx="5" cy="7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8" name="Line 41"/>
              <p:cNvSpPr>
                <a:spLocks noChangeShapeType="1"/>
              </p:cNvSpPr>
              <p:nvPr/>
            </p:nvSpPr>
            <p:spPr bwMode="auto">
              <a:xfrm flipV="1">
                <a:off x="3565" y="3332"/>
                <a:ext cx="22" cy="7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9" name="Oval 42"/>
              <p:cNvSpPr>
                <a:spLocks noChangeArrowheads="1"/>
              </p:cNvSpPr>
              <p:nvPr/>
            </p:nvSpPr>
            <p:spPr bwMode="auto">
              <a:xfrm>
                <a:off x="3034" y="3568"/>
                <a:ext cx="103" cy="101"/>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50" name="Freeform 43"/>
              <p:cNvSpPr>
                <a:spLocks/>
              </p:cNvSpPr>
              <p:nvPr/>
            </p:nvSpPr>
            <p:spPr bwMode="auto">
              <a:xfrm>
                <a:off x="3022" y="3556"/>
                <a:ext cx="126" cy="126"/>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 name="Freeform 44"/>
              <p:cNvSpPr>
                <a:spLocks/>
              </p:cNvSpPr>
              <p:nvPr/>
            </p:nvSpPr>
            <p:spPr bwMode="auto">
              <a:xfrm>
                <a:off x="3049" y="3661"/>
                <a:ext cx="24"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Oval 45"/>
              <p:cNvSpPr>
                <a:spLocks noChangeArrowheads="1"/>
              </p:cNvSpPr>
              <p:nvPr/>
            </p:nvSpPr>
            <p:spPr bwMode="auto">
              <a:xfrm>
                <a:off x="3492" y="3528"/>
                <a:ext cx="80" cy="138"/>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53" name="Freeform 46"/>
              <p:cNvSpPr>
                <a:spLocks/>
              </p:cNvSpPr>
              <p:nvPr/>
            </p:nvSpPr>
            <p:spPr bwMode="auto">
              <a:xfrm>
                <a:off x="3484" y="3518"/>
                <a:ext cx="99" cy="158"/>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 name="Freeform 47"/>
              <p:cNvSpPr>
                <a:spLocks/>
              </p:cNvSpPr>
              <p:nvPr/>
            </p:nvSpPr>
            <p:spPr bwMode="auto">
              <a:xfrm>
                <a:off x="3499" y="3646"/>
                <a:ext cx="21"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065" y="883413"/>
            <a:ext cx="7980363" cy="511492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7651" name="Rectangle 3"/>
          <p:cNvSpPr>
            <a:spLocks noGrp="1" noChangeArrowheads="1"/>
          </p:cNvSpPr>
          <p:nvPr>
            <p:ph type="title"/>
          </p:nvPr>
        </p:nvSpPr>
        <p:spPr/>
        <p:txBody>
          <a:bodyPr/>
          <a:lstStyle/>
          <a:p>
            <a:r>
              <a:rPr lang="en-US" smtClean="0"/>
              <a:t>Policies and coverages</a:t>
            </a:r>
          </a:p>
        </p:txBody>
      </p:sp>
      <p:grpSp>
        <p:nvGrpSpPr>
          <p:cNvPr id="27652" name="Group 4"/>
          <p:cNvGrpSpPr>
            <a:grpSpLocks/>
          </p:cNvGrpSpPr>
          <p:nvPr/>
        </p:nvGrpSpPr>
        <p:grpSpPr bwMode="auto">
          <a:xfrm>
            <a:off x="7883525" y="185738"/>
            <a:ext cx="1077913" cy="1216025"/>
            <a:chOff x="2324" y="435"/>
            <a:chExt cx="933" cy="1052"/>
          </a:xfrm>
        </p:grpSpPr>
        <p:sp>
          <p:nvSpPr>
            <p:cNvPr id="27653" name="AutoShape 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7654" name="Freeform 6"/>
            <p:cNvSpPr>
              <a:spLocks/>
            </p:cNvSpPr>
            <p:nvPr/>
          </p:nvSpPr>
          <p:spPr bwMode="auto">
            <a:xfrm>
              <a:off x="2442" y="487"/>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7655" name="Freeform 7"/>
            <p:cNvSpPr>
              <a:spLocks/>
            </p:cNvSpPr>
            <p:nvPr/>
          </p:nvSpPr>
          <p:spPr bwMode="auto">
            <a:xfrm>
              <a:off x="2442" y="818"/>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7656" name="Freeform 8"/>
            <p:cNvSpPr>
              <a:spLocks/>
            </p:cNvSpPr>
            <p:nvPr/>
          </p:nvSpPr>
          <p:spPr bwMode="auto">
            <a:xfrm>
              <a:off x="2442" y="1150"/>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7657" name="Group 9"/>
            <p:cNvGrpSpPr>
              <a:grpSpLocks/>
            </p:cNvGrpSpPr>
            <p:nvPr/>
          </p:nvGrpSpPr>
          <p:grpSpPr bwMode="auto">
            <a:xfrm>
              <a:off x="2889" y="957"/>
              <a:ext cx="348" cy="510"/>
              <a:chOff x="2784" y="3210"/>
              <a:chExt cx="523" cy="772"/>
            </a:xfrm>
          </p:grpSpPr>
          <p:sp>
            <p:nvSpPr>
              <p:cNvPr id="27658"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7659"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7660" name="AutoShape 1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7661" name="Oval 1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title"/>
          </p:nvPr>
        </p:nvSpPr>
        <p:spPr/>
        <p:txBody>
          <a:bodyPr/>
          <a:lstStyle/>
          <a:p>
            <a:r>
              <a:rPr lang="en-US" dirty="0" smtClean="0"/>
              <a:t>Reserve lines</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475" y="904688"/>
            <a:ext cx="8494713" cy="519112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grpSp>
        <p:nvGrpSpPr>
          <p:cNvPr id="36869" name="Group 22"/>
          <p:cNvGrpSpPr>
            <a:grpSpLocks/>
          </p:cNvGrpSpPr>
          <p:nvPr/>
        </p:nvGrpSpPr>
        <p:grpSpPr bwMode="auto">
          <a:xfrm>
            <a:off x="7331075" y="533400"/>
            <a:ext cx="1201738" cy="1503363"/>
            <a:chOff x="4174" y="933"/>
            <a:chExt cx="921" cy="1151"/>
          </a:xfrm>
        </p:grpSpPr>
        <p:sp>
          <p:nvSpPr>
            <p:cNvPr id="36870" name="Rectangle 23"/>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36871" name="AutoShape 24"/>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6872" name="AutoShape 25"/>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6873" name="AutoShape 26"/>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6874" name="Freeform 27"/>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6875" name="Freeform 28"/>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6876" name="Freeform 29"/>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6877" name="Freeform 30"/>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6878" name="Freeform 31"/>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6879" name="Freeform 32"/>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6880" name="Freeform 33"/>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6881" name="Line 34"/>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82" name="Line 35"/>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83" name="Line 36"/>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84" name="Line 37"/>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85" name="Line 38"/>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86" name="Line 39"/>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6868" name="Group 4"/>
          <p:cNvGrpSpPr>
            <a:grpSpLocks/>
          </p:cNvGrpSpPr>
          <p:nvPr/>
        </p:nvGrpSpPr>
        <p:grpSpPr bwMode="auto">
          <a:xfrm>
            <a:off x="6637338" y="190500"/>
            <a:ext cx="1201737" cy="1503363"/>
            <a:chOff x="4174" y="933"/>
            <a:chExt cx="921" cy="1151"/>
          </a:xfrm>
        </p:grpSpPr>
        <p:sp>
          <p:nvSpPr>
            <p:cNvPr id="36887" name="Rectangle 5"/>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36888" name="AutoShape 6"/>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6889" name="AutoShape 7"/>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6890" name="AutoShape 8"/>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6891" name="Freeform 9"/>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6892" name="Freeform 10"/>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6893" name="Freeform 11"/>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6894" name="Freeform 12"/>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6895" name="Freeform 13"/>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6896" name="Freeform 14"/>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6897" name="Freeform 15"/>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6898" name="Line 16"/>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99" name="Line 17"/>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900" name="Line 18"/>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901" name="Line 19"/>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902" name="Line 20"/>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903" name="Line 21"/>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615" y="893948"/>
            <a:ext cx="7875587" cy="525780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7891" name="Rectangle 3"/>
          <p:cNvSpPr>
            <a:spLocks noGrp="1" noChangeArrowheads="1"/>
          </p:cNvSpPr>
          <p:nvPr>
            <p:ph type="title"/>
          </p:nvPr>
        </p:nvSpPr>
        <p:spPr/>
        <p:txBody>
          <a:bodyPr/>
          <a:lstStyle/>
          <a:p>
            <a:r>
              <a:rPr lang="en-US" smtClean="0"/>
              <a:t>Checks</a:t>
            </a:r>
          </a:p>
        </p:txBody>
      </p:sp>
      <p:grpSp>
        <p:nvGrpSpPr>
          <p:cNvPr id="37892" name="Group 4"/>
          <p:cNvGrpSpPr>
            <a:grpSpLocks/>
          </p:cNvGrpSpPr>
          <p:nvPr/>
        </p:nvGrpSpPr>
        <p:grpSpPr bwMode="auto">
          <a:xfrm>
            <a:off x="6799263" y="119063"/>
            <a:ext cx="1495425" cy="1039812"/>
            <a:chOff x="3153" y="1049"/>
            <a:chExt cx="752" cy="523"/>
          </a:xfrm>
        </p:grpSpPr>
        <p:sp>
          <p:nvSpPr>
            <p:cNvPr id="37896" name="Rectangle 5"/>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37897" name="Picture 6"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7893" name="Group 7"/>
          <p:cNvGrpSpPr>
            <a:grpSpLocks/>
          </p:cNvGrpSpPr>
          <p:nvPr/>
        </p:nvGrpSpPr>
        <p:grpSpPr bwMode="auto">
          <a:xfrm>
            <a:off x="7458075" y="381000"/>
            <a:ext cx="1495425" cy="1039813"/>
            <a:chOff x="3153" y="1049"/>
            <a:chExt cx="752" cy="523"/>
          </a:xfrm>
        </p:grpSpPr>
        <p:sp>
          <p:nvSpPr>
            <p:cNvPr id="37894" name="Rectangle 8"/>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37895" name="Picture 9"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 y="847413"/>
            <a:ext cx="8780463" cy="54006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4819" name="Rectangle 3"/>
          <p:cNvSpPr>
            <a:spLocks noGrp="1" noChangeArrowheads="1"/>
          </p:cNvSpPr>
          <p:nvPr>
            <p:ph type="title"/>
          </p:nvPr>
        </p:nvSpPr>
        <p:spPr/>
        <p:txBody>
          <a:bodyPr/>
          <a:lstStyle/>
          <a:p>
            <a:r>
              <a:rPr lang="en-US" smtClean="0"/>
              <a:t>Notes</a:t>
            </a:r>
          </a:p>
        </p:txBody>
      </p:sp>
      <p:grpSp>
        <p:nvGrpSpPr>
          <p:cNvPr id="34820" name="Group 4"/>
          <p:cNvGrpSpPr>
            <a:grpSpLocks/>
          </p:cNvGrpSpPr>
          <p:nvPr/>
        </p:nvGrpSpPr>
        <p:grpSpPr bwMode="auto">
          <a:xfrm>
            <a:off x="6991350" y="115888"/>
            <a:ext cx="928688" cy="827087"/>
            <a:chOff x="2322" y="507"/>
            <a:chExt cx="1203" cy="1071"/>
          </a:xfrm>
        </p:grpSpPr>
        <p:sp>
          <p:nvSpPr>
            <p:cNvPr id="34841" name="Freeform 5"/>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34842" name="Oval 6"/>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34843" name="Freeform 7"/>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34844" name="Line 8"/>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45" name="Freeform 9"/>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46" name="Freeform 10"/>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47" name="Freeform 11"/>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48" name="Freeform 12"/>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49" name="Oval 13"/>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nvGrpSpPr>
          <p:cNvPr id="34821" name="Group 14"/>
          <p:cNvGrpSpPr>
            <a:grpSpLocks/>
          </p:cNvGrpSpPr>
          <p:nvPr/>
        </p:nvGrpSpPr>
        <p:grpSpPr bwMode="auto">
          <a:xfrm>
            <a:off x="7554913" y="376238"/>
            <a:ext cx="928687" cy="827087"/>
            <a:chOff x="2322" y="507"/>
            <a:chExt cx="1203" cy="1071"/>
          </a:xfrm>
        </p:grpSpPr>
        <p:sp>
          <p:nvSpPr>
            <p:cNvPr id="34832" name="Freeform 15"/>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34833" name="Oval 16"/>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34834" name="Freeform 17"/>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34835" name="Line 18"/>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36" name="Freeform 19"/>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37" name="Freeform 20"/>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38" name="Freeform 21"/>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39" name="Freeform 22"/>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40" name="Oval 23"/>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nvGrpSpPr>
          <p:cNvPr id="34822" name="Group 24"/>
          <p:cNvGrpSpPr>
            <a:grpSpLocks/>
          </p:cNvGrpSpPr>
          <p:nvPr/>
        </p:nvGrpSpPr>
        <p:grpSpPr bwMode="auto">
          <a:xfrm>
            <a:off x="8116888" y="636588"/>
            <a:ext cx="928687" cy="827087"/>
            <a:chOff x="2322" y="507"/>
            <a:chExt cx="1203" cy="1071"/>
          </a:xfrm>
        </p:grpSpPr>
        <p:sp>
          <p:nvSpPr>
            <p:cNvPr id="34823" name="Freeform 25"/>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34824" name="Oval 26"/>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34825" name="Freeform 27"/>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34826" name="Line 28"/>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27" name="Freeform 29"/>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28" name="Freeform 30"/>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29" name="Freeform 31"/>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30" name="Freeform 32"/>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31" name="Oval 33"/>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251" y="877113"/>
            <a:ext cx="8704264" cy="436216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3795" name="Rectangle 3"/>
          <p:cNvSpPr>
            <a:spLocks noGrp="1" noChangeArrowheads="1"/>
          </p:cNvSpPr>
          <p:nvPr>
            <p:ph type="title"/>
          </p:nvPr>
        </p:nvSpPr>
        <p:spPr/>
        <p:txBody>
          <a:bodyPr/>
          <a:lstStyle/>
          <a:p>
            <a:r>
              <a:rPr lang="en-US" smtClean="0"/>
              <a:t>Documents</a:t>
            </a:r>
          </a:p>
        </p:txBody>
      </p:sp>
      <p:grpSp>
        <p:nvGrpSpPr>
          <p:cNvPr id="33796" name="Group 4"/>
          <p:cNvGrpSpPr>
            <a:grpSpLocks/>
          </p:cNvGrpSpPr>
          <p:nvPr/>
        </p:nvGrpSpPr>
        <p:grpSpPr bwMode="auto">
          <a:xfrm>
            <a:off x="7464425" y="136525"/>
            <a:ext cx="644525" cy="727075"/>
            <a:chOff x="3445" y="2543"/>
            <a:chExt cx="406" cy="458"/>
          </a:xfrm>
        </p:grpSpPr>
        <p:sp>
          <p:nvSpPr>
            <p:cNvPr id="33811" name="AutoShape 5"/>
            <p:cNvSpPr>
              <a:spLocks noChangeArrowheads="1"/>
            </p:cNvSpPr>
            <p:nvPr/>
          </p:nvSpPr>
          <p:spPr bwMode="auto">
            <a:xfrm rot="10800000" flipH="1">
              <a:off x="3445" y="2543"/>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3812" name="Line 6"/>
            <p:cNvSpPr>
              <a:spLocks noChangeShapeType="1"/>
            </p:cNvSpPr>
            <p:nvPr/>
          </p:nvSpPr>
          <p:spPr bwMode="auto">
            <a:xfrm>
              <a:off x="3502" y="273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13" name="Line 7"/>
            <p:cNvSpPr>
              <a:spLocks noChangeShapeType="1"/>
            </p:cNvSpPr>
            <p:nvPr/>
          </p:nvSpPr>
          <p:spPr bwMode="auto">
            <a:xfrm>
              <a:off x="3502" y="2804"/>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14" name="Line 8"/>
            <p:cNvSpPr>
              <a:spLocks noChangeShapeType="1"/>
            </p:cNvSpPr>
            <p:nvPr/>
          </p:nvSpPr>
          <p:spPr bwMode="auto">
            <a:xfrm>
              <a:off x="3502" y="2871"/>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15" name="Line 9"/>
            <p:cNvSpPr>
              <a:spLocks noChangeShapeType="1"/>
            </p:cNvSpPr>
            <p:nvPr/>
          </p:nvSpPr>
          <p:spPr bwMode="auto">
            <a:xfrm>
              <a:off x="3502" y="2937"/>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16" name="Freeform 10"/>
            <p:cNvSpPr>
              <a:spLocks/>
            </p:cNvSpPr>
            <p:nvPr/>
          </p:nvSpPr>
          <p:spPr bwMode="auto">
            <a:xfrm>
              <a:off x="3498" y="2568"/>
              <a:ext cx="293" cy="132"/>
            </a:xfrm>
            <a:custGeom>
              <a:avLst/>
              <a:gdLst>
                <a:gd name="T0" fmla="*/ 0 w 609"/>
                <a:gd name="T1" fmla="*/ 11 h 275"/>
                <a:gd name="T2" fmla="*/ 3 w 609"/>
                <a:gd name="T3" fmla="*/ 4 h 275"/>
                <a:gd name="T4" fmla="*/ 4 w 609"/>
                <a:gd name="T5" fmla="*/ 14 h 275"/>
                <a:gd name="T6" fmla="*/ 5 w 609"/>
                <a:gd name="T7" fmla="*/ 7 h 275"/>
                <a:gd name="T8" fmla="*/ 8 w 609"/>
                <a:gd name="T9" fmla="*/ 13 h 275"/>
                <a:gd name="T10" fmla="*/ 9 w 609"/>
                <a:gd name="T11" fmla="*/ 0 h 275"/>
                <a:gd name="T12" fmla="*/ 11 w 609"/>
                <a:gd name="T13" fmla="*/ 8 h 275"/>
                <a:gd name="T14" fmla="*/ 16 w 609"/>
                <a:gd name="T15" fmla="*/ 7 h 275"/>
                <a:gd name="T16" fmla="*/ 17 w 609"/>
                <a:gd name="T17" fmla="*/ 12 h 275"/>
                <a:gd name="T18" fmla="*/ 20 w 609"/>
                <a:gd name="T19" fmla="*/ 10 h 275"/>
                <a:gd name="T20" fmla="*/ 25 w 609"/>
                <a:gd name="T21" fmla="*/ 9 h 275"/>
                <a:gd name="T22" fmla="*/ 29 w 609"/>
                <a:gd name="T23" fmla="*/ 12 h 275"/>
                <a:gd name="T24" fmla="*/ 33 w 609"/>
                <a:gd name="T25" fmla="*/ 11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3797" name="Group 11"/>
          <p:cNvGrpSpPr>
            <a:grpSpLocks/>
          </p:cNvGrpSpPr>
          <p:nvPr/>
        </p:nvGrpSpPr>
        <p:grpSpPr bwMode="auto">
          <a:xfrm>
            <a:off x="7858125" y="388938"/>
            <a:ext cx="644525" cy="727075"/>
            <a:chOff x="3445" y="2543"/>
            <a:chExt cx="406" cy="458"/>
          </a:xfrm>
        </p:grpSpPr>
        <p:sp>
          <p:nvSpPr>
            <p:cNvPr id="33805" name="AutoShape 12"/>
            <p:cNvSpPr>
              <a:spLocks noChangeArrowheads="1"/>
            </p:cNvSpPr>
            <p:nvPr/>
          </p:nvSpPr>
          <p:spPr bwMode="auto">
            <a:xfrm rot="10800000" flipH="1">
              <a:off x="3445" y="2543"/>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3806" name="Line 13"/>
            <p:cNvSpPr>
              <a:spLocks noChangeShapeType="1"/>
            </p:cNvSpPr>
            <p:nvPr/>
          </p:nvSpPr>
          <p:spPr bwMode="auto">
            <a:xfrm>
              <a:off x="3502" y="273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07" name="Line 14"/>
            <p:cNvSpPr>
              <a:spLocks noChangeShapeType="1"/>
            </p:cNvSpPr>
            <p:nvPr/>
          </p:nvSpPr>
          <p:spPr bwMode="auto">
            <a:xfrm>
              <a:off x="3502" y="2804"/>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08" name="Line 15"/>
            <p:cNvSpPr>
              <a:spLocks noChangeShapeType="1"/>
            </p:cNvSpPr>
            <p:nvPr/>
          </p:nvSpPr>
          <p:spPr bwMode="auto">
            <a:xfrm>
              <a:off x="3502" y="2871"/>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09" name="Line 16"/>
            <p:cNvSpPr>
              <a:spLocks noChangeShapeType="1"/>
            </p:cNvSpPr>
            <p:nvPr/>
          </p:nvSpPr>
          <p:spPr bwMode="auto">
            <a:xfrm>
              <a:off x="3502" y="2937"/>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10" name="Freeform 17"/>
            <p:cNvSpPr>
              <a:spLocks/>
            </p:cNvSpPr>
            <p:nvPr/>
          </p:nvSpPr>
          <p:spPr bwMode="auto">
            <a:xfrm>
              <a:off x="3498" y="2568"/>
              <a:ext cx="293" cy="132"/>
            </a:xfrm>
            <a:custGeom>
              <a:avLst/>
              <a:gdLst>
                <a:gd name="T0" fmla="*/ 0 w 609"/>
                <a:gd name="T1" fmla="*/ 11 h 275"/>
                <a:gd name="T2" fmla="*/ 3 w 609"/>
                <a:gd name="T3" fmla="*/ 4 h 275"/>
                <a:gd name="T4" fmla="*/ 4 w 609"/>
                <a:gd name="T5" fmla="*/ 14 h 275"/>
                <a:gd name="T6" fmla="*/ 5 w 609"/>
                <a:gd name="T7" fmla="*/ 7 h 275"/>
                <a:gd name="T8" fmla="*/ 8 w 609"/>
                <a:gd name="T9" fmla="*/ 13 h 275"/>
                <a:gd name="T10" fmla="*/ 9 w 609"/>
                <a:gd name="T11" fmla="*/ 0 h 275"/>
                <a:gd name="T12" fmla="*/ 11 w 609"/>
                <a:gd name="T13" fmla="*/ 8 h 275"/>
                <a:gd name="T14" fmla="*/ 16 w 609"/>
                <a:gd name="T15" fmla="*/ 7 h 275"/>
                <a:gd name="T16" fmla="*/ 17 w 609"/>
                <a:gd name="T17" fmla="*/ 12 h 275"/>
                <a:gd name="T18" fmla="*/ 20 w 609"/>
                <a:gd name="T19" fmla="*/ 10 h 275"/>
                <a:gd name="T20" fmla="*/ 25 w 609"/>
                <a:gd name="T21" fmla="*/ 9 h 275"/>
                <a:gd name="T22" fmla="*/ 29 w 609"/>
                <a:gd name="T23" fmla="*/ 12 h 275"/>
                <a:gd name="T24" fmla="*/ 33 w 609"/>
                <a:gd name="T25" fmla="*/ 11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3798" name="Group 18"/>
          <p:cNvGrpSpPr>
            <a:grpSpLocks/>
          </p:cNvGrpSpPr>
          <p:nvPr/>
        </p:nvGrpSpPr>
        <p:grpSpPr bwMode="auto">
          <a:xfrm>
            <a:off x="8250238" y="639763"/>
            <a:ext cx="644525" cy="727075"/>
            <a:chOff x="3445" y="2543"/>
            <a:chExt cx="406" cy="458"/>
          </a:xfrm>
        </p:grpSpPr>
        <p:sp>
          <p:nvSpPr>
            <p:cNvPr id="33799" name="AutoShape 19"/>
            <p:cNvSpPr>
              <a:spLocks noChangeArrowheads="1"/>
            </p:cNvSpPr>
            <p:nvPr/>
          </p:nvSpPr>
          <p:spPr bwMode="auto">
            <a:xfrm rot="10800000" flipH="1">
              <a:off x="3445" y="2543"/>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3800" name="Line 20"/>
            <p:cNvSpPr>
              <a:spLocks noChangeShapeType="1"/>
            </p:cNvSpPr>
            <p:nvPr/>
          </p:nvSpPr>
          <p:spPr bwMode="auto">
            <a:xfrm>
              <a:off x="3502" y="273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01" name="Line 21"/>
            <p:cNvSpPr>
              <a:spLocks noChangeShapeType="1"/>
            </p:cNvSpPr>
            <p:nvPr/>
          </p:nvSpPr>
          <p:spPr bwMode="auto">
            <a:xfrm>
              <a:off x="3502" y="2804"/>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02" name="Line 22"/>
            <p:cNvSpPr>
              <a:spLocks noChangeShapeType="1"/>
            </p:cNvSpPr>
            <p:nvPr/>
          </p:nvSpPr>
          <p:spPr bwMode="auto">
            <a:xfrm>
              <a:off x="3502" y="2871"/>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03" name="Line 23"/>
            <p:cNvSpPr>
              <a:spLocks noChangeShapeType="1"/>
            </p:cNvSpPr>
            <p:nvPr/>
          </p:nvSpPr>
          <p:spPr bwMode="auto">
            <a:xfrm>
              <a:off x="3502" y="2937"/>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04" name="Freeform 24"/>
            <p:cNvSpPr>
              <a:spLocks/>
            </p:cNvSpPr>
            <p:nvPr/>
          </p:nvSpPr>
          <p:spPr bwMode="auto">
            <a:xfrm>
              <a:off x="3498" y="2568"/>
              <a:ext cx="293" cy="132"/>
            </a:xfrm>
            <a:custGeom>
              <a:avLst/>
              <a:gdLst>
                <a:gd name="T0" fmla="*/ 0 w 609"/>
                <a:gd name="T1" fmla="*/ 11 h 275"/>
                <a:gd name="T2" fmla="*/ 3 w 609"/>
                <a:gd name="T3" fmla="*/ 4 h 275"/>
                <a:gd name="T4" fmla="*/ 4 w 609"/>
                <a:gd name="T5" fmla="*/ 14 h 275"/>
                <a:gd name="T6" fmla="*/ 5 w 609"/>
                <a:gd name="T7" fmla="*/ 7 h 275"/>
                <a:gd name="T8" fmla="*/ 8 w 609"/>
                <a:gd name="T9" fmla="*/ 13 h 275"/>
                <a:gd name="T10" fmla="*/ 9 w 609"/>
                <a:gd name="T11" fmla="*/ 0 h 275"/>
                <a:gd name="T12" fmla="*/ 11 w 609"/>
                <a:gd name="T13" fmla="*/ 8 h 275"/>
                <a:gd name="T14" fmla="*/ 16 w 609"/>
                <a:gd name="T15" fmla="*/ 7 h 275"/>
                <a:gd name="T16" fmla="*/ 17 w 609"/>
                <a:gd name="T17" fmla="*/ 12 h 275"/>
                <a:gd name="T18" fmla="*/ 20 w 609"/>
                <a:gd name="T19" fmla="*/ 10 h 275"/>
                <a:gd name="T20" fmla="*/ 25 w 609"/>
                <a:gd name="T21" fmla="*/ 9 h 275"/>
                <a:gd name="T22" fmla="*/ 29 w 609"/>
                <a:gd name="T23" fmla="*/ 12 h 275"/>
                <a:gd name="T24" fmla="*/ 33 w 609"/>
                <a:gd name="T25" fmla="*/ 11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747" y="941999"/>
            <a:ext cx="8734852" cy="536569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Services</a:t>
            </a:r>
            <a:endParaRPr lang="en-US" dirty="0"/>
          </a:p>
        </p:txBody>
      </p:sp>
      <p:grpSp>
        <p:nvGrpSpPr>
          <p:cNvPr id="4" name="Group 3"/>
          <p:cNvGrpSpPr/>
          <p:nvPr/>
        </p:nvGrpSpPr>
        <p:grpSpPr>
          <a:xfrm>
            <a:off x="7759779" y="430941"/>
            <a:ext cx="762000" cy="741506"/>
            <a:chOff x="4343400" y="4495800"/>
            <a:chExt cx="762000" cy="741506"/>
          </a:xfrm>
        </p:grpSpPr>
        <p:sp>
          <p:nvSpPr>
            <p:cNvPr id="5" name="Rounded Rectangle 4"/>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6" name="Straight Connector 5"/>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9" name="Group 8"/>
          <p:cNvGrpSpPr/>
          <p:nvPr/>
        </p:nvGrpSpPr>
        <p:grpSpPr>
          <a:xfrm>
            <a:off x="7912179" y="583341"/>
            <a:ext cx="762000" cy="741506"/>
            <a:chOff x="4343400" y="4495800"/>
            <a:chExt cx="762000" cy="741506"/>
          </a:xfrm>
        </p:grpSpPr>
        <p:sp>
          <p:nvSpPr>
            <p:cNvPr id="10" name="Rounded Rectangle 9"/>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11" name="Straight Connector 10"/>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spTree>
    <p:extLst>
      <p:ext uri="{BB962C8B-B14F-4D97-AF65-F5344CB8AC3E}">
        <p14:creationId xmlns:p14="http://schemas.microsoft.com/office/powerpoint/2010/main" val="3417662367"/>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330" y="978828"/>
            <a:ext cx="8360256" cy="4756954"/>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5843" name="Rectangle 3"/>
          <p:cNvSpPr>
            <a:spLocks noGrp="1" noChangeArrowheads="1"/>
          </p:cNvSpPr>
          <p:nvPr>
            <p:ph type="title"/>
          </p:nvPr>
        </p:nvSpPr>
        <p:spPr/>
        <p:txBody>
          <a:bodyPr/>
          <a:lstStyle/>
          <a:p>
            <a:r>
              <a:rPr lang="en-US" smtClean="0"/>
              <a:t>Matters</a:t>
            </a:r>
          </a:p>
        </p:txBody>
      </p:sp>
      <p:grpSp>
        <p:nvGrpSpPr>
          <p:cNvPr id="35844" name="Group 4"/>
          <p:cNvGrpSpPr>
            <a:grpSpLocks/>
          </p:cNvGrpSpPr>
          <p:nvPr/>
        </p:nvGrpSpPr>
        <p:grpSpPr bwMode="auto">
          <a:xfrm>
            <a:off x="7656513" y="357188"/>
            <a:ext cx="746125" cy="749300"/>
            <a:chOff x="4932" y="501"/>
            <a:chExt cx="708" cy="712"/>
          </a:xfrm>
        </p:grpSpPr>
        <p:sp>
          <p:nvSpPr>
            <p:cNvPr id="35856" name="Freeform 5"/>
            <p:cNvSpPr>
              <a:spLocks/>
            </p:cNvSpPr>
            <p:nvPr/>
          </p:nvSpPr>
          <p:spPr bwMode="auto">
            <a:xfrm>
              <a:off x="4932" y="501"/>
              <a:ext cx="708" cy="703"/>
            </a:xfrm>
            <a:custGeom>
              <a:avLst/>
              <a:gdLst>
                <a:gd name="T0" fmla="*/ 61 w 1542"/>
                <a:gd name="T1" fmla="*/ 68 h 1531"/>
                <a:gd name="T2" fmla="*/ 62 w 1542"/>
                <a:gd name="T3" fmla="*/ 68 h 1531"/>
                <a:gd name="T4" fmla="*/ 64 w 1542"/>
                <a:gd name="T5" fmla="*/ 67 h 1531"/>
                <a:gd name="T6" fmla="*/ 65 w 1542"/>
                <a:gd name="T7" fmla="*/ 67 h 1531"/>
                <a:gd name="T8" fmla="*/ 67 w 1542"/>
                <a:gd name="T9" fmla="*/ 66 h 1531"/>
                <a:gd name="T10" fmla="*/ 67 w 1542"/>
                <a:gd name="T11" fmla="*/ 65 h 1531"/>
                <a:gd name="T12" fmla="*/ 68 w 1542"/>
                <a:gd name="T13" fmla="*/ 63 h 1531"/>
                <a:gd name="T14" fmla="*/ 68 w 1542"/>
                <a:gd name="T15" fmla="*/ 62 h 1531"/>
                <a:gd name="T16" fmla="*/ 68 w 1542"/>
                <a:gd name="T17" fmla="*/ 60 h 1531"/>
                <a:gd name="T18" fmla="*/ 68 w 1542"/>
                <a:gd name="T19" fmla="*/ 8 h 1531"/>
                <a:gd name="T20" fmla="*/ 68 w 1542"/>
                <a:gd name="T21" fmla="*/ 6 h 1531"/>
                <a:gd name="T22" fmla="*/ 68 w 1542"/>
                <a:gd name="T23" fmla="*/ 5 h 1531"/>
                <a:gd name="T24" fmla="*/ 67 w 1542"/>
                <a:gd name="T25" fmla="*/ 4 h 1531"/>
                <a:gd name="T26" fmla="*/ 67 w 1542"/>
                <a:gd name="T27" fmla="*/ 2 h 1531"/>
                <a:gd name="T28" fmla="*/ 65 w 1542"/>
                <a:gd name="T29" fmla="*/ 1 h 1531"/>
                <a:gd name="T30" fmla="*/ 64 w 1542"/>
                <a:gd name="T31" fmla="*/ 0 h 1531"/>
                <a:gd name="T32" fmla="*/ 62 w 1542"/>
                <a:gd name="T33" fmla="*/ 0 h 1531"/>
                <a:gd name="T34" fmla="*/ 61 w 1542"/>
                <a:gd name="T35" fmla="*/ 0 h 1531"/>
                <a:gd name="T36" fmla="*/ 8 w 1542"/>
                <a:gd name="T37" fmla="*/ 0 h 1531"/>
                <a:gd name="T38" fmla="*/ 6 w 1542"/>
                <a:gd name="T39" fmla="*/ 0 h 1531"/>
                <a:gd name="T40" fmla="*/ 5 w 1542"/>
                <a:gd name="T41" fmla="*/ 0 h 1531"/>
                <a:gd name="T42" fmla="*/ 3 w 1542"/>
                <a:gd name="T43" fmla="*/ 1 h 1531"/>
                <a:gd name="T44" fmla="*/ 2 w 1542"/>
                <a:gd name="T45" fmla="*/ 2 h 1531"/>
                <a:gd name="T46" fmla="*/ 1 w 1542"/>
                <a:gd name="T47" fmla="*/ 4 h 1531"/>
                <a:gd name="T48" fmla="*/ 0 w 1542"/>
                <a:gd name="T49" fmla="*/ 5 h 1531"/>
                <a:gd name="T50" fmla="*/ 0 w 1542"/>
                <a:gd name="T51" fmla="*/ 6 h 1531"/>
                <a:gd name="T52" fmla="*/ 0 w 1542"/>
                <a:gd name="T53" fmla="*/ 8 h 1531"/>
                <a:gd name="T54" fmla="*/ 0 w 1542"/>
                <a:gd name="T55" fmla="*/ 60 h 1531"/>
                <a:gd name="T56" fmla="*/ 0 w 1542"/>
                <a:gd name="T57" fmla="*/ 62 h 1531"/>
                <a:gd name="T58" fmla="*/ 0 w 1542"/>
                <a:gd name="T59" fmla="*/ 63 h 1531"/>
                <a:gd name="T60" fmla="*/ 1 w 1542"/>
                <a:gd name="T61" fmla="*/ 65 h 1531"/>
                <a:gd name="T62" fmla="*/ 2 w 1542"/>
                <a:gd name="T63" fmla="*/ 66 h 1531"/>
                <a:gd name="T64" fmla="*/ 3 w 1542"/>
                <a:gd name="T65" fmla="*/ 67 h 1531"/>
                <a:gd name="T66" fmla="*/ 5 w 1542"/>
                <a:gd name="T67" fmla="*/ 67 h 1531"/>
                <a:gd name="T68" fmla="*/ 6 w 1542"/>
                <a:gd name="T69" fmla="*/ 68 h 1531"/>
                <a:gd name="T70" fmla="*/ 8 w 1542"/>
                <a:gd name="T71" fmla="*/ 68 h 1531"/>
                <a:gd name="T72" fmla="*/ 61 w 1542"/>
                <a:gd name="T73" fmla="*/ 68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35857" name="Freeform 6"/>
            <p:cNvSpPr>
              <a:spLocks/>
            </p:cNvSpPr>
            <p:nvPr/>
          </p:nvSpPr>
          <p:spPr bwMode="auto">
            <a:xfrm>
              <a:off x="5225" y="594"/>
              <a:ext cx="249" cy="123"/>
            </a:xfrm>
            <a:custGeom>
              <a:avLst/>
              <a:gdLst>
                <a:gd name="T0" fmla="*/ 21 w 542"/>
                <a:gd name="T1" fmla="*/ 12 h 269"/>
                <a:gd name="T2" fmla="*/ 21 w 542"/>
                <a:gd name="T3" fmla="*/ 12 h 269"/>
                <a:gd name="T4" fmla="*/ 22 w 542"/>
                <a:gd name="T5" fmla="*/ 12 h 269"/>
                <a:gd name="T6" fmla="*/ 23 w 542"/>
                <a:gd name="T7" fmla="*/ 12 h 269"/>
                <a:gd name="T8" fmla="*/ 23 w 542"/>
                <a:gd name="T9" fmla="*/ 11 h 269"/>
                <a:gd name="T10" fmla="*/ 23 w 542"/>
                <a:gd name="T11" fmla="*/ 11 h 269"/>
                <a:gd name="T12" fmla="*/ 23 w 542"/>
                <a:gd name="T13" fmla="*/ 11 h 269"/>
                <a:gd name="T14" fmla="*/ 24 w 542"/>
                <a:gd name="T15" fmla="*/ 11 h 269"/>
                <a:gd name="T16" fmla="*/ 24 w 542"/>
                <a:gd name="T17" fmla="*/ 10 h 269"/>
                <a:gd name="T18" fmla="*/ 24 w 542"/>
                <a:gd name="T19" fmla="*/ 10 h 269"/>
                <a:gd name="T20" fmla="*/ 24 w 542"/>
                <a:gd name="T21" fmla="*/ 9 h 269"/>
                <a:gd name="T22" fmla="*/ 24 w 542"/>
                <a:gd name="T23" fmla="*/ 8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0 h 269"/>
                <a:gd name="T42" fmla="*/ 0 w 542"/>
                <a:gd name="T43" fmla="*/ 1 h 269"/>
                <a:gd name="T44" fmla="*/ 0 w 542"/>
                <a:gd name="T45" fmla="*/ 1 h 269"/>
                <a:gd name="T46" fmla="*/ 0 w 542"/>
                <a:gd name="T47" fmla="*/ 1 h 269"/>
                <a:gd name="T48" fmla="*/ 0 w 542"/>
                <a:gd name="T49" fmla="*/ 2 h 269"/>
                <a:gd name="T50" fmla="*/ 0 w 542"/>
                <a:gd name="T51" fmla="*/ 3 h 269"/>
                <a:gd name="T52" fmla="*/ 1 w 542"/>
                <a:gd name="T53" fmla="*/ 4 h 269"/>
                <a:gd name="T54" fmla="*/ 2 w 542"/>
                <a:gd name="T55" fmla="*/ 5 h 269"/>
                <a:gd name="T56" fmla="*/ 21 w 542"/>
                <a:gd name="T57" fmla="*/ 1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58" name="Freeform 7"/>
            <p:cNvSpPr>
              <a:spLocks/>
            </p:cNvSpPr>
            <p:nvPr/>
          </p:nvSpPr>
          <p:spPr bwMode="auto">
            <a:xfrm>
              <a:off x="5095" y="902"/>
              <a:ext cx="249" cy="125"/>
            </a:xfrm>
            <a:custGeom>
              <a:avLst/>
              <a:gdLst>
                <a:gd name="T0" fmla="*/ 21 w 542"/>
                <a:gd name="T1" fmla="*/ 13 h 269"/>
                <a:gd name="T2" fmla="*/ 22 w 542"/>
                <a:gd name="T3" fmla="*/ 13 h 269"/>
                <a:gd name="T4" fmla="*/ 22 w 542"/>
                <a:gd name="T5" fmla="*/ 13 h 269"/>
                <a:gd name="T6" fmla="*/ 23 w 542"/>
                <a:gd name="T7" fmla="*/ 13 h 269"/>
                <a:gd name="T8" fmla="*/ 23 w 542"/>
                <a:gd name="T9" fmla="*/ 12 h 269"/>
                <a:gd name="T10" fmla="*/ 23 w 542"/>
                <a:gd name="T11" fmla="*/ 12 h 269"/>
                <a:gd name="T12" fmla="*/ 23 w 542"/>
                <a:gd name="T13" fmla="*/ 12 h 269"/>
                <a:gd name="T14" fmla="*/ 24 w 542"/>
                <a:gd name="T15" fmla="*/ 12 h 269"/>
                <a:gd name="T16" fmla="*/ 24 w 542"/>
                <a:gd name="T17" fmla="*/ 11 h 269"/>
                <a:gd name="T18" fmla="*/ 24 w 542"/>
                <a:gd name="T19" fmla="*/ 11 h 269"/>
                <a:gd name="T20" fmla="*/ 24 w 542"/>
                <a:gd name="T21" fmla="*/ 10 h 269"/>
                <a:gd name="T22" fmla="*/ 24 w 542"/>
                <a:gd name="T23" fmla="*/ 9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1 h 269"/>
                <a:gd name="T42" fmla="*/ 0 w 542"/>
                <a:gd name="T43" fmla="*/ 1 h 269"/>
                <a:gd name="T44" fmla="*/ 0 w 542"/>
                <a:gd name="T45" fmla="*/ 2 h 269"/>
                <a:gd name="T46" fmla="*/ 0 w 542"/>
                <a:gd name="T47" fmla="*/ 2 h 269"/>
                <a:gd name="T48" fmla="*/ 0 w 542"/>
                <a:gd name="T49" fmla="*/ 3 h 269"/>
                <a:gd name="T50" fmla="*/ 0 w 542"/>
                <a:gd name="T51" fmla="*/ 4 h 269"/>
                <a:gd name="T52" fmla="*/ 1 w 542"/>
                <a:gd name="T53" fmla="*/ 4 h 269"/>
                <a:gd name="T54" fmla="*/ 2 w 542"/>
                <a:gd name="T55" fmla="*/ 5 h 269"/>
                <a:gd name="T56" fmla="*/ 21 w 542"/>
                <a:gd name="T57" fmla="*/ 1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59" name="Freeform 8"/>
            <p:cNvSpPr>
              <a:spLocks/>
            </p:cNvSpPr>
            <p:nvPr/>
          </p:nvSpPr>
          <p:spPr bwMode="auto">
            <a:xfrm>
              <a:off x="5135" y="660"/>
              <a:ext cx="298" cy="299"/>
            </a:xfrm>
            <a:custGeom>
              <a:avLst/>
              <a:gdLst>
                <a:gd name="T0" fmla="*/ 20 w 650"/>
                <a:gd name="T1" fmla="*/ 29 h 650"/>
                <a:gd name="T2" fmla="*/ 21 w 650"/>
                <a:gd name="T3" fmla="*/ 29 h 650"/>
                <a:gd name="T4" fmla="*/ 21 w 650"/>
                <a:gd name="T5" fmla="*/ 29 h 650"/>
                <a:gd name="T6" fmla="*/ 21 w 650"/>
                <a:gd name="T7" fmla="*/ 29 h 650"/>
                <a:gd name="T8" fmla="*/ 21 w 650"/>
                <a:gd name="T9" fmla="*/ 29 h 650"/>
                <a:gd name="T10" fmla="*/ 29 w 650"/>
                <a:gd name="T11" fmla="*/ 8 h 650"/>
                <a:gd name="T12" fmla="*/ 29 w 650"/>
                <a:gd name="T13" fmla="*/ 8 h 650"/>
                <a:gd name="T14" fmla="*/ 28 w 650"/>
                <a:gd name="T15" fmla="*/ 8 h 650"/>
                <a:gd name="T16" fmla="*/ 28 w 650"/>
                <a:gd name="T17" fmla="*/ 8 h 650"/>
                <a:gd name="T18" fmla="*/ 28 w 650"/>
                <a:gd name="T19" fmla="*/ 7 h 650"/>
                <a:gd name="T20" fmla="*/ 8 w 650"/>
                <a:gd name="T21" fmla="*/ 0 h 650"/>
                <a:gd name="T22" fmla="*/ 8 w 650"/>
                <a:gd name="T23" fmla="*/ 0 h 650"/>
                <a:gd name="T24" fmla="*/ 8 w 650"/>
                <a:gd name="T25" fmla="*/ 0 h 650"/>
                <a:gd name="T26" fmla="*/ 8 w 650"/>
                <a:gd name="T27" fmla="*/ 0 h 650"/>
                <a:gd name="T28" fmla="*/ 7 w 650"/>
                <a:gd name="T29" fmla="*/ 0 h 650"/>
                <a:gd name="T30" fmla="*/ 0 w 650"/>
                <a:gd name="T31" fmla="*/ 21 h 650"/>
                <a:gd name="T32" fmla="*/ 0 w 650"/>
                <a:gd name="T33" fmla="*/ 21 h 650"/>
                <a:gd name="T34" fmla="*/ 0 w 650"/>
                <a:gd name="T35" fmla="*/ 21 h 650"/>
                <a:gd name="T36" fmla="*/ 0 w 650"/>
                <a:gd name="T37" fmla="*/ 22 h 650"/>
                <a:gd name="T38" fmla="*/ 0 w 650"/>
                <a:gd name="T39" fmla="*/ 22 h 650"/>
                <a:gd name="T40" fmla="*/ 20 w 650"/>
                <a:gd name="T41" fmla="*/ 29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60" name="Freeform 9"/>
            <p:cNvSpPr>
              <a:spLocks/>
            </p:cNvSpPr>
            <p:nvPr/>
          </p:nvSpPr>
          <p:spPr bwMode="auto">
            <a:xfrm>
              <a:off x="5008" y="1134"/>
              <a:ext cx="554" cy="79"/>
            </a:xfrm>
            <a:custGeom>
              <a:avLst/>
              <a:gdLst>
                <a:gd name="T0" fmla="*/ 50 w 1206"/>
                <a:gd name="T1" fmla="*/ 8 h 172"/>
                <a:gd name="T2" fmla="*/ 51 w 1206"/>
                <a:gd name="T3" fmla="*/ 8 h 172"/>
                <a:gd name="T4" fmla="*/ 51 w 1206"/>
                <a:gd name="T5" fmla="*/ 7 h 172"/>
                <a:gd name="T6" fmla="*/ 52 w 1206"/>
                <a:gd name="T7" fmla="*/ 7 h 172"/>
                <a:gd name="T8" fmla="*/ 52 w 1206"/>
                <a:gd name="T9" fmla="*/ 6 h 172"/>
                <a:gd name="T10" fmla="*/ 53 w 1206"/>
                <a:gd name="T11" fmla="*/ 6 h 172"/>
                <a:gd name="T12" fmla="*/ 53 w 1206"/>
                <a:gd name="T13" fmla="*/ 5 h 172"/>
                <a:gd name="T14" fmla="*/ 54 w 1206"/>
                <a:gd name="T15" fmla="*/ 5 h 172"/>
                <a:gd name="T16" fmla="*/ 54 w 1206"/>
                <a:gd name="T17" fmla="*/ 4 h 172"/>
                <a:gd name="T18" fmla="*/ 54 w 1206"/>
                <a:gd name="T19" fmla="*/ 4 h 172"/>
                <a:gd name="T20" fmla="*/ 54 w 1206"/>
                <a:gd name="T21" fmla="*/ 3 h 172"/>
                <a:gd name="T22" fmla="*/ 53 w 1206"/>
                <a:gd name="T23" fmla="*/ 2 h 172"/>
                <a:gd name="T24" fmla="*/ 53 w 1206"/>
                <a:gd name="T25" fmla="*/ 2 h 172"/>
                <a:gd name="T26" fmla="*/ 52 w 1206"/>
                <a:gd name="T27" fmla="*/ 1 h 172"/>
                <a:gd name="T28" fmla="*/ 52 w 1206"/>
                <a:gd name="T29" fmla="*/ 0 h 172"/>
                <a:gd name="T30" fmla="*/ 51 w 1206"/>
                <a:gd name="T31" fmla="*/ 0 h 172"/>
                <a:gd name="T32" fmla="*/ 51 w 1206"/>
                <a:gd name="T33" fmla="*/ 0 h 172"/>
                <a:gd name="T34" fmla="*/ 50 w 1206"/>
                <a:gd name="T35" fmla="*/ 0 h 172"/>
                <a:gd name="T36" fmla="*/ 4 w 1206"/>
                <a:gd name="T37" fmla="*/ 0 h 172"/>
                <a:gd name="T38" fmla="*/ 3 w 1206"/>
                <a:gd name="T39" fmla="*/ 0 h 172"/>
                <a:gd name="T40" fmla="*/ 2 w 1206"/>
                <a:gd name="T41" fmla="*/ 0 h 172"/>
                <a:gd name="T42" fmla="*/ 2 w 1206"/>
                <a:gd name="T43" fmla="*/ 0 h 172"/>
                <a:gd name="T44" fmla="*/ 1 w 1206"/>
                <a:gd name="T45" fmla="*/ 1 h 172"/>
                <a:gd name="T46" fmla="*/ 0 w 1206"/>
                <a:gd name="T47" fmla="*/ 2 h 172"/>
                <a:gd name="T48" fmla="*/ 0 w 1206"/>
                <a:gd name="T49" fmla="*/ 2 h 172"/>
                <a:gd name="T50" fmla="*/ 0 w 1206"/>
                <a:gd name="T51" fmla="*/ 3 h 172"/>
                <a:gd name="T52" fmla="*/ 0 w 1206"/>
                <a:gd name="T53" fmla="*/ 4 h 172"/>
                <a:gd name="T54" fmla="*/ 0 w 1206"/>
                <a:gd name="T55" fmla="*/ 4 h 172"/>
                <a:gd name="T56" fmla="*/ 0 w 1206"/>
                <a:gd name="T57" fmla="*/ 5 h 172"/>
                <a:gd name="T58" fmla="*/ 0 w 1206"/>
                <a:gd name="T59" fmla="*/ 5 h 172"/>
                <a:gd name="T60" fmla="*/ 0 w 1206"/>
                <a:gd name="T61" fmla="*/ 6 h 172"/>
                <a:gd name="T62" fmla="*/ 1 w 1206"/>
                <a:gd name="T63" fmla="*/ 6 h 172"/>
                <a:gd name="T64" fmla="*/ 2 w 1206"/>
                <a:gd name="T65" fmla="*/ 7 h 172"/>
                <a:gd name="T66" fmla="*/ 2 w 1206"/>
                <a:gd name="T67" fmla="*/ 7 h 172"/>
                <a:gd name="T68" fmla="*/ 3 w 1206"/>
                <a:gd name="T69" fmla="*/ 8 h 172"/>
                <a:gd name="T70" fmla="*/ 4 w 1206"/>
                <a:gd name="T71" fmla="*/ 8 h 172"/>
                <a:gd name="T72" fmla="*/ 50 w 1206"/>
                <a:gd name="T73" fmla="*/ 8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61" name="Freeform 10"/>
            <p:cNvSpPr>
              <a:spLocks/>
            </p:cNvSpPr>
            <p:nvPr/>
          </p:nvSpPr>
          <p:spPr bwMode="auto">
            <a:xfrm>
              <a:off x="5400" y="818"/>
              <a:ext cx="240" cy="149"/>
            </a:xfrm>
            <a:custGeom>
              <a:avLst/>
              <a:gdLst>
                <a:gd name="T0" fmla="*/ 23 w 522"/>
                <a:gd name="T1" fmla="*/ 8 h 324"/>
                <a:gd name="T2" fmla="*/ 2 w 522"/>
                <a:gd name="T3" fmla="*/ 0 h 324"/>
                <a:gd name="T4" fmla="*/ 0 w 522"/>
                <a:gd name="T5" fmla="*/ 6 h 324"/>
                <a:gd name="T6" fmla="*/ 23 w 522"/>
                <a:gd name="T7" fmla="*/ 15 h 324"/>
                <a:gd name="T8" fmla="*/ 23 w 522"/>
                <a:gd name="T9" fmla="*/ 8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62" name="Freeform 11"/>
            <p:cNvSpPr>
              <a:spLocks/>
            </p:cNvSpPr>
            <p:nvPr/>
          </p:nvSpPr>
          <p:spPr bwMode="auto">
            <a:xfrm>
              <a:off x="5062" y="1062"/>
              <a:ext cx="442" cy="47"/>
            </a:xfrm>
            <a:custGeom>
              <a:avLst/>
              <a:gdLst>
                <a:gd name="T0" fmla="*/ 40 w 964"/>
                <a:gd name="T1" fmla="*/ 5 h 101"/>
                <a:gd name="T2" fmla="*/ 41 w 964"/>
                <a:gd name="T3" fmla="*/ 5 h 101"/>
                <a:gd name="T4" fmla="*/ 41 w 964"/>
                <a:gd name="T5" fmla="*/ 5 h 101"/>
                <a:gd name="T6" fmla="*/ 42 w 964"/>
                <a:gd name="T7" fmla="*/ 4 h 101"/>
                <a:gd name="T8" fmla="*/ 42 w 964"/>
                <a:gd name="T9" fmla="*/ 4 h 101"/>
                <a:gd name="T10" fmla="*/ 42 w 964"/>
                <a:gd name="T11" fmla="*/ 4 h 101"/>
                <a:gd name="T12" fmla="*/ 43 w 964"/>
                <a:gd name="T13" fmla="*/ 3 h 101"/>
                <a:gd name="T14" fmla="*/ 43 w 964"/>
                <a:gd name="T15" fmla="*/ 3 h 101"/>
                <a:gd name="T16" fmla="*/ 43 w 964"/>
                <a:gd name="T17" fmla="*/ 2 h 101"/>
                <a:gd name="T18" fmla="*/ 43 w 964"/>
                <a:gd name="T19" fmla="*/ 2 h 101"/>
                <a:gd name="T20" fmla="*/ 43 w 964"/>
                <a:gd name="T21" fmla="*/ 2 h 101"/>
                <a:gd name="T22" fmla="*/ 43 w 964"/>
                <a:gd name="T23" fmla="*/ 1 h 101"/>
                <a:gd name="T24" fmla="*/ 42 w 964"/>
                <a:gd name="T25" fmla="*/ 1 h 101"/>
                <a:gd name="T26" fmla="*/ 42 w 964"/>
                <a:gd name="T27" fmla="*/ 0 h 101"/>
                <a:gd name="T28" fmla="*/ 42 w 964"/>
                <a:gd name="T29" fmla="*/ 0 h 101"/>
                <a:gd name="T30" fmla="*/ 41 w 964"/>
                <a:gd name="T31" fmla="*/ 0 h 101"/>
                <a:gd name="T32" fmla="*/ 41 w 964"/>
                <a:gd name="T33" fmla="*/ 0 h 101"/>
                <a:gd name="T34" fmla="*/ 40 w 964"/>
                <a:gd name="T35" fmla="*/ 0 h 101"/>
                <a:gd name="T36" fmla="*/ 2 w 964"/>
                <a:gd name="T37" fmla="*/ 0 h 101"/>
                <a:gd name="T38" fmla="*/ 2 w 964"/>
                <a:gd name="T39" fmla="*/ 0 h 101"/>
                <a:gd name="T40" fmla="*/ 1 w 964"/>
                <a:gd name="T41" fmla="*/ 0 h 101"/>
                <a:gd name="T42" fmla="*/ 1 w 964"/>
                <a:gd name="T43" fmla="*/ 0 h 101"/>
                <a:gd name="T44" fmla="*/ 0 w 964"/>
                <a:gd name="T45" fmla="*/ 0 h 101"/>
                <a:gd name="T46" fmla="*/ 0 w 964"/>
                <a:gd name="T47" fmla="*/ 1 h 101"/>
                <a:gd name="T48" fmla="*/ 0 w 964"/>
                <a:gd name="T49" fmla="*/ 1 h 101"/>
                <a:gd name="T50" fmla="*/ 0 w 964"/>
                <a:gd name="T51" fmla="*/ 2 h 101"/>
                <a:gd name="T52" fmla="*/ 0 w 964"/>
                <a:gd name="T53" fmla="*/ 2 h 101"/>
                <a:gd name="T54" fmla="*/ 0 w 964"/>
                <a:gd name="T55" fmla="*/ 2 h 101"/>
                <a:gd name="T56" fmla="*/ 0 w 964"/>
                <a:gd name="T57" fmla="*/ 3 h 101"/>
                <a:gd name="T58" fmla="*/ 0 w 964"/>
                <a:gd name="T59" fmla="*/ 3 h 101"/>
                <a:gd name="T60" fmla="*/ 0 w 964"/>
                <a:gd name="T61" fmla="*/ 4 h 101"/>
                <a:gd name="T62" fmla="*/ 0 w 964"/>
                <a:gd name="T63" fmla="*/ 4 h 101"/>
                <a:gd name="T64" fmla="*/ 1 w 964"/>
                <a:gd name="T65" fmla="*/ 4 h 101"/>
                <a:gd name="T66" fmla="*/ 1 w 964"/>
                <a:gd name="T67" fmla="*/ 5 h 101"/>
                <a:gd name="T68" fmla="*/ 2 w 964"/>
                <a:gd name="T69" fmla="*/ 5 h 101"/>
                <a:gd name="T70" fmla="*/ 2 w 964"/>
                <a:gd name="T71" fmla="*/ 5 h 101"/>
                <a:gd name="T72" fmla="*/ 40 w 964"/>
                <a:gd name="T73" fmla="*/ 5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63" name="Freeform 12"/>
            <p:cNvSpPr>
              <a:spLocks/>
            </p:cNvSpPr>
            <p:nvPr/>
          </p:nvSpPr>
          <p:spPr bwMode="auto">
            <a:xfrm>
              <a:off x="4999" y="766"/>
              <a:ext cx="64" cy="48"/>
            </a:xfrm>
            <a:custGeom>
              <a:avLst/>
              <a:gdLst>
                <a:gd name="T0" fmla="*/ 6 w 140"/>
                <a:gd name="T1" fmla="*/ 0 h 106"/>
                <a:gd name="T2" fmla="*/ 0 w 140"/>
                <a:gd name="T3" fmla="*/ 1 h 106"/>
                <a:gd name="T4" fmla="*/ 5 w 140"/>
                <a:gd name="T5" fmla="*/ 5 h 106"/>
                <a:gd name="T6" fmla="*/ 5 w 140"/>
                <a:gd name="T7" fmla="*/ 3 h 106"/>
                <a:gd name="T8" fmla="*/ 5 w 140"/>
                <a:gd name="T9" fmla="*/ 2 h 106"/>
                <a:gd name="T10" fmla="*/ 6 w 140"/>
                <a:gd name="T11" fmla="*/ 1 h 106"/>
                <a:gd name="T12" fmla="*/ 6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64" name="Freeform 13"/>
            <p:cNvSpPr>
              <a:spLocks/>
            </p:cNvSpPr>
            <p:nvPr/>
          </p:nvSpPr>
          <p:spPr bwMode="auto">
            <a:xfrm>
              <a:off x="5070" y="611"/>
              <a:ext cx="69" cy="60"/>
            </a:xfrm>
            <a:custGeom>
              <a:avLst/>
              <a:gdLst>
                <a:gd name="T0" fmla="*/ 7 w 149"/>
                <a:gd name="T1" fmla="*/ 2 h 130"/>
                <a:gd name="T2" fmla="*/ 0 w 149"/>
                <a:gd name="T3" fmla="*/ 0 h 130"/>
                <a:gd name="T4" fmla="*/ 4 w 149"/>
                <a:gd name="T5" fmla="*/ 6 h 130"/>
                <a:gd name="T6" fmla="*/ 4 w 149"/>
                <a:gd name="T7" fmla="*/ 6 h 130"/>
                <a:gd name="T8" fmla="*/ 4 w 149"/>
                <a:gd name="T9" fmla="*/ 5 h 130"/>
                <a:gd name="T10" fmla="*/ 5 w 149"/>
                <a:gd name="T11" fmla="*/ 4 h 130"/>
                <a:gd name="T12" fmla="*/ 5 w 149"/>
                <a:gd name="T13" fmla="*/ 4 h 130"/>
                <a:gd name="T14" fmla="*/ 6 w 149"/>
                <a:gd name="T15" fmla="*/ 3 h 130"/>
                <a:gd name="T16" fmla="*/ 6 w 149"/>
                <a:gd name="T17" fmla="*/ 3 h 130"/>
                <a:gd name="T18" fmla="*/ 6 w 149"/>
                <a:gd name="T19" fmla="*/ 2 h 130"/>
                <a:gd name="T20" fmla="*/ 7 w 149"/>
                <a:gd name="T21" fmla="*/ 2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65" name="Freeform 14"/>
            <p:cNvSpPr>
              <a:spLocks/>
            </p:cNvSpPr>
            <p:nvPr/>
          </p:nvSpPr>
          <p:spPr bwMode="auto">
            <a:xfrm>
              <a:off x="5024" y="692"/>
              <a:ext cx="70" cy="48"/>
            </a:xfrm>
            <a:custGeom>
              <a:avLst/>
              <a:gdLst>
                <a:gd name="T0" fmla="*/ 7 w 153"/>
                <a:gd name="T1" fmla="*/ 0 h 104"/>
                <a:gd name="T2" fmla="*/ 0 w 153"/>
                <a:gd name="T3" fmla="*/ 0 h 104"/>
                <a:gd name="T4" fmla="*/ 5 w 153"/>
                <a:gd name="T5" fmla="*/ 5 h 104"/>
                <a:gd name="T6" fmla="*/ 5 w 153"/>
                <a:gd name="T7" fmla="*/ 4 h 104"/>
                <a:gd name="T8" fmla="*/ 5 w 153"/>
                <a:gd name="T9" fmla="*/ 2 h 104"/>
                <a:gd name="T10" fmla="*/ 6 w 153"/>
                <a:gd name="T11" fmla="*/ 1 h 104"/>
                <a:gd name="T12" fmla="*/ 7 w 153"/>
                <a:gd name="T13" fmla="*/ 0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5845" name="Group 15"/>
          <p:cNvGrpSpPr>
            <a:grpSpLocks/>
          </p:cNvGrpSpPr>
          <p:nvPr/>
        </p:nvGrpSpPr>
        <p:grpSpPr bwMode="auto">
          <a:xfrm>
            <a:off x="8140700" y="674688"/>
            <a:ext cx="746125" cy="749300"/>
            <a:chOff x="4932" y="501"/>
            <a:chExt cx="708" cy="712"/>
          </a:xfrm>
        </p:grpSpPr>
        <p:sp>
          <p:nvSpPr>
            <p:cNvPr id="35846" name="Freeform 16"/>
            <p:cNvSpPr>
              <a:spLocks/>
            </p:cNvSpPr>
            <p:nvPr/>
          </p:nvSpPr>
          <p:spPr bwMode="auto">
            <a:xfrm>
              <a:off x="4932" y="501"/>
              <a:ext cx="708" cy="703"/>
            </a:xfrm>
            <a:custGeom>
              <a:avLst/>
              <a:gdLst>
                <a:gd name="T0" fmla="*/ 61 w 1542"/>
                <a:gd name="T1" fmla="*/ 68 h 1531"/>
                <a:gd name="T2" fmla="*/ 62 w 1542"/>
                <a:gd name="T3" fmla="*/ 68 h 1531"/>
                <a:gd name="T4" fmla="*/ 64 w 1542"/>
                <a:gd name="T5" fmla="*/ 67 h 1531"/>
                <a:gd name="T6" fmla="*/ 65 w 1542"/>
                <a:gd name="T7" fmla="*/ 67 h 1531"/>
                <a:gd name="T8" fmla="*/ 67 w 1542"/>
                <a:gd name="T9" fmla="*/ 66 h 1531"/>
                <a:gd name="T10" fmla="*/ 67 w 1542"/>
                <a:gd name="T11" fmla="*/ 65 h 1531"/>
                <a:gd name="T12" fmla="*/ 68 w 1542"/>
                <a:gd name="T13" fmla="*/ 63 h 1531"/>
                <a:gd name="T14" fmla="*/ 68 w 1542"/>
                <a:gd name="T15" fmla="*/ 62 h 1531"/>
                <a:gd name="T16" fmla="*/ 68 w 1542"/>
                <a:gd name="T17" fmla="*/ 60 h 1531"/>
                <a:gd name="T18" fmla="*/ 68 w 1542"/>
                <a:gd name="T19" fmla="*/ 8 h 1531"/>
                <a:gd name="T20" fmla="*/ 68 w 1542"/>
                <a:gd name="T21" fmla="*/ 6 h 1531"/>
                <a:gd name="T22" fmla="*/ 68 w 1542"/>
                <a:gd name="T23" fmla="*/ 5 h 1531"/>
                <a:gd name="T24" fmla="*/ 67 w 1542"/>
                <a:gd name="T25" fmla="*/ 4 h 1531"/>
                <a:gd name="T26" fmla="*/ 67 w 1542"/>
                <a:gd name="T27" fmla="*/ 2 h 1531"/>
                <a:gd name="T28" fmla="*/ 65 w 1542"/>
                <a:gd name="T29" fmla="*/ 1 h 1531"/>
                <a:gd name="T30" fmla="*/ 64 w 1542"/>
                <a:gd name="T31" fmla="*/ 0 h 1531"/>
                <a:gd name="T32" fmla="*/ 62 w 1542"/>
                <a:gd name="T33" fmla="*/ 0 h 1531"/>
                <a:gd name="T34" fmla="*/ 61 w 1542"/>
                <a:gd name="T35" fmla="*/ 0 h 1531"/>
                <a:gd name="T36" fmla="*/ 8 w 1542"/>
                <a:gd name="T37" fmla="*/ 0 h 1531"/>
                <a:gd name="T38" fmla="*/ 6 w 1542"/>
                <a:gd name="T39" fmla="*/ 0 h 1531"/>
                <a:gd name="T40" fmla="*/ 5 w 1542"/>
                <a:gd name="T41" fmla="*/ 0 h 1531"/>
                <a:gd name="T42" fmla="*/ 3 w 1542"/>
                <a:gd name="T43" fmla="*/ 1 h 1531"/>
                <a:gd name="T44" fmla="*/ 2 w 1542"/>
                <a:gd name="T45" fmla="*/ 2 h 1531"/>
                <a:gd name="T46" fmla="*/ 1 w 1542"/>
                <a:gd name="T47" fmla="*/ 4 h 1531"/>
                <a:gd name="T48" fmla="*/ 0 w 1542"/>
                <a:gd name="T49" fmla="*/ 5 h 1531"/>
                <a:gd name="T50" fmla="*/ 0 w 1542"/>
                <a:gd name="T51" fmla="*/ 6 h 1531"/>
                <a:gd name="T52" fmla="*/ 0 w 1542"/>
                <a:gd name="T53" fmla="*/ 8 h 1531"/>
                <a:gd name="T54" fmla="*/ 0 w 1542"/>
                <a:gd name="T55" fmla="*/ 60 h 1531"/>
                <a:gd name="T56" fmla="*/ 0 w 1542"/>
                <a:gd name="T57" fmla="*/ 62 h 1531"/>
                <a:gd name="T58" fmla="*/ 0 w 1542"/>
                <a:gd name="T59" fmla="*/ 63 h 1531"/>
                <a:gd name="T60" fmla="*/ 1 w 1542"/>
                <a:gd name="T61" fmla="*/ 65 h 1531"/>
                <a:gd name="T62" fmla="*/ 2 w 1542"/>
                <a:gd name="T63" fmla="*/ 66 h 1531"/>
                <a:gd name="T64" fmla="*/ 3 w 1542"/>
                <a:gd name="T65" fmla="*/ 67 h 1531"/>
                <a:gd name="T66" fmla="*/ 5 w 1542"/>
                <a:gd name="T67" fmla="*/ 67 h 1531"/>
                <a:gd name="T68" fmla="*/ 6 w 1542"/>
                <a:gd name="T69" fmla="*/ 68 h 1531"/>
                <a:gd name="T70" fmla="*/ 8 w 1542"/>
                <a:gd name="T71" fmla="*/ 68 h 1531"/>
                <a:gd name="T72" fmla="*/ 61 w 1542"/>
                <a:gd name="T73" fmla="*/ 68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35847" name="Freeform 17"/>
            <p:cNvSpPr>
              <a:spLocks/>
            </p:cNvSpPr>
            <p:nvPr/>
          </p:nvSpPr>
          <p:spPr bwMode="auto">
            <a:xfrm>
              <a:off x="5225" y="594"/>
              <a:ext cx="249" cy="123"/>
            </a:xfrm>
            <a:custGeom>
              <a:avLst/>
              <a:gdLst>
                <a:gd name="T0" fmla="*/ 21 w 542"/>
                <a:gd name="T1" fmla="*/ 12 h 269"/>
                <a:gd name="T2" fmla="*/ 21 w 542"/>
                <a:gd name="T3" fmla="*/ 12 h 269"/>
                <a:gd name="T4" fmla="*/ 22 w 542"/>
                <a:gd name="T5" fmla="*/ 12 h 269"/>
                <a:gd name="T6" fmla="*/ 23 w 542"/>
                <a:gd name="T7" fmla="*/ 12 h 269"/>
                <a:gd name="T8" fmla="*/ 23 w 542"/>
                <a:gd name="T9" fmla="*/ 11 h 269"/>
                <a:gd name="T10" fmla="*/ 23 w 542"/>
                <a:gd name="T11" fmla="*/ 11 h 269"/>
                <a:gd name="T12" fmla="*/ 23 w 542"/>
                <a:gd name="T13" fmla="*/ 11 h 269"/>
                <a:gd name="T14" fmla="*/ 24 w 542"/>
                <a:gd name="T15" fmla="*/ 11 h 269"/>
                <a:gd name="T16" fmla="*/ 24 w 542"/>
                <a:gd name="T17" fmla="*/ 10 h 269"/>
                <a:gd name="T18" fmla="*/ 24 w 542"/>
                <a:gd name="T19" fmla="*/ 10 h 269"/>
                <a:gd name="T20" fmla="*/ 24 w 542"/>
                <a:gd name="T21" fmla="*/ 9 h 269"/>
                <a:gd name="T22" fmla="*/ 24 w 542"/>
                <a:gd name="T23" fmla="*/ 8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0 h 269"/>
                <a:gd name="T42" fmla="*/ 0 w 542"/>
                <a:gd name="T43" fmla="*/ 1 h 269"/>
                <a:gd name="T44" fmla="*/ 0 w 542"/>
                <a:gd name="T45" fmla="*/ 1 h 269"/>
                <a:gd name="T46" fmla="*/ 0 w 542"/>
                <a:gd name="T47" fmla="*/ 1 h 269"/>
                <a:gd name="T48" fmla="*/ 0 w 542"/>
                <a:gd name="T49" fmla="*/ 2 h 269"/>
                <a:gd name="T50" fmla="*/ 0 w 542"/>
                <a:gd name="T51" fmla="*/ 3 h 269"/>
                <a:gd name="T52" fmla="*/ 1 w 542"/>
                <a:gd name="T53" fmla="*/ 4 h 269"/>
                <a:gd name="T54" fmla="*/ 2 w 542"/>
                <a:gd name="T55" fmla="*/ 5 h 269"/>
                <a:gd name="T56" fmla="*/ 21 w 542"/>
                <a:gd name="T57" fmla="*/ 1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48" name="Freeform 18"/>
            <p:cNvSpPr>
              <a:spLocks/>
            </p:cNvSpPr>
            <p:nvPr/>
          </p:nvSpPr>
          <p:spPr bwMode="auto">
            <a:xfrm>
              <a:off x="5095" y="902"/>
              <a:ext cx="249" cy="125"/>
            </a:xfrm>
            <a:custGeom>
              <a:avLst/>
              <a:gdLst>
                <a:gd name="T0" fmla="*/ 21 w 542"/>
                <a:gd name="T1" fmla="*/ 13 h 269"/>
                <a:gd name="T2" fmla="*/ 22 w 542"/>
                <a:gd name="T3" fmla="*/ 13 h 269"/>
                <a:gd name="T4" fmla="*/ 22 w 542"/>
                <a:gd name="T5" fmla="*/ 13 h 269"/>
                <a:gd name="T6" fmla="*/ 23 w 542"/>
                <a:gd name="T7" fmla="*/ 13 h 269"/>
                <a:gd name="T8" fmla="*/ 23 w 542"/>
                <a:gd name="T9" fmla="*/ 12 h 269"/>
                <a:gd name="T10" fmla="*/ 23 w 542"/>
                <a:gd name="T11" fmla="*/ 12 h 269"/>
                <a:gd name="T12" fmla="*/ 23 w 542"/>
                <a:gd name="T13" fmla="*/ 12 h 269"/>
                <a:gd name="T14" fmla="*/ 24 w 542"/>
                <a:gd name="T15" fmla="*/ 12 h 269"/>
                <a:gd name="T16" fmla="*/ 24 w 542"/>
                <a:gd name="T17" fmla="*/ 11 h 269"/>
                <a:gd name="T18" fmla="*/ 24 w 542"/>
                <a:gd name="T19" fmla="*/ 11 h 269"/>
                <a:gd name="T20" fmla="*/ 24 w 542"/>
                <a:gd name="T21" fmla="*/ 10 h 269"/>
                <a:gd name="T22" fmla="*/ 24 w 542"/>
                <a:gd name="T23" fmla="*/ 9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1 h 269"/>
                <a:gd name="T42" fmla="*/ 0 w 542"/>
                <a:gd name="T43" fmla="*/ 1 h 269"/>
                <a:gd name="T44" fmla="*/ 0 w 542"/>
                <a:gd name="T45" fmla="*/ 2 h 269"/>
                <a:gd name="T46" fmla="*/ 0 w 542"/>
                <a:gd name="T47" fmla="*/ 2 h 269"/>
                <a:gd name="T48" fmla="*/ 0 w 542"/>
                <a:gd name="T49" fmla="*/ 3 h 269"/>
                <a:gd name="T50" fmla="*/ 0 w 542"/>
                <a:gd name="T51" fmla="*/ 4 h 269"/>
                <a:gd name="T52" fmla="*/ 1 w 542"/>
                <a:gd name="T53" fmla="*/ 4 h 269"/>
                <a:gd name="T54" fmla="*/ 2 w 542"/>
                <a:gd name="T55" fmla="*/ 5 h 269"/>
                <a:gd name="T56" fmla="*/ 21 w 542"/>
                <a:gd name="T57" fmla="*/ 1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49" name="Freeform 19"/>
            <p:cNvSpPr>
              <a:spLocks/>
            </p:cNvSpPr>
            <p:nvPr/>
          </p:nvSpPr>
          <p:spPr bwMode="auto">
            <a:xfrm>
              <a:off x="5135" y="660"/>
              <a:ext cx="298" cy="299"/>
            </a:xfrm>
            <a:custGeom>
              <a:avLst/>
              <a:gdLst>
                <a:gd name="T0" fmla="*/ 20 w 650"/>
                <a:gd name="T1" fmla="*/ 29 h 650"/>
                <a:gd name="T2" fmla="*/ 21 w 650"/>
                <a:gd name="T3" fmla="*/ 29 h 650"/>
                <a:gd name="T4" fmla="*/ 21 w 650"/>
                <a:gd name="T5" fmla="*/ 29 h 650"/>
                <a:gd name="T6" fmla="*/ 21 w 650"/>
                <a:gd name="T7" fmla="*/ 29 h 650"/>
                <a:gd name="T8" fmla="*/ 21 w 650"/>
                <a:gd name="T9" fmla="*/ 29 h 650"/>
                <a:gd name="T10" fmla="*/ 29 w 650"/>
                <a:gd name="T11" fmla="*/ 8 h 650"/>
                <a:gd name="T12" fmla="*/ 29 w 650"/>
                <a:gd name="T13" fmla="*/ 8 h 650"/>
                <a:gd name="T14" fmla="*/ 28 w 650"/>
                <a:gd name="T15" fmla="*/ 8 h 650"/>
                <a:gd name="T16" fmla="*/ 28 w 650"/>
                <a:gd name="T17" fmla="*/ 8 h 650"/>
                <a:gd name="T18" fmla="*/ 28 w 650"/>
                <a:gd name="T19" fmla="*/ 7 h 650"/>
                <a:gd name="T20" fmla="*/ 8 w 650"/>
                <a:gd name="T21" fmla="*/ 0 h 650"/>
                <a:gd name="T22" fmla="*/ 8 w 650"/>
                <a:gd name="T23" fmla="*/ 0 h 650"/>
                <a:gd name="T24" fmla="*/ 8 w 650"/>
                <a:gd name="T25" fmla="*/ 0 h 650"/>
                <a:gd name="T26" fmla="*/ 8 w 650"/>
                <a:gd name="T27" fmla="*/ 0 h 650"/>
                <a:gd name="T28" fmla="*/ 7 w 650"/>
                <a:gd name="T29" fmla="*/ 0 h 650"/>
                <a:gd name="T30" fmla="*/ 0 w 650"/>
                <a:gd name="T31" fmla="*/ 21 h 650"/>
                <a:gd name="T32" fmla="*/ 0 w 650"/>
                <a:gd name="T33" fmla="*/ 21 h 650"/>
                <a:gd name="T34" fmla="*/ 0 w 650"/>
                <a:gd name="T35" fmla="*/ 21 h 650"/>
                <a:gd name="T36" fmla="*/ 0 w 650"/>
                <a:gd name="T37" fmla="*/ 22 h 650"/>
                <a:gd name="T38" fmla="*/ 0 w 650"/>
                <a:gd name="T39" fmla="*/ 22 h 650"/>
                <a:gd name="T40" fmla="*/ 20 w 650"/>
                <a:gd name="T41" fmla="*/ 29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50" name="Freeform 20"/>
            <p:cNvSpPr>
              <a:spLocks/>
            </p:cNvSpPr>
            <p:nvPr/>
          </p:nvSpPr>
          <p:spPr bwMode="auto">
            <a:xfrm>
              <a:off x="5008" y="1134"/>
              <a:ext cx="554" cy="79"/>
            </a:xfrm>
            <a:custGeom>
              <a:avLst/>
              <a:gdLst>
                <a:gd name="T0" fmla="*/ 50 w 1206"/>
                <a:gd name="T1" fmla="*/ 8 h 172"/>
                <a:gd name="T2" fmla="*/ 51 w 1206"/>
                <a:gd name="T3" fmla="*/ 8 h 172"/>
                <a:gd name="T4" fmla="*/ 51 w 1206"/>
                <a:gd name="T5" fmla="*/ 7 h 172"/>
                <a:gd name="T6" fmla="*/ 52 w 1206"/>
                <a:gd name="T7" fmla="*/ 7 h 172"/>
                <a:gd name="T8" fmla="*/ 52 w 1206"/>
                <a:gd name="T9" fmla="*/ 6 h 172"/>
                <a:gd name="T10" fmla="*/ 53 w 1206"/>
                <a:gd name="T11" fmla="*/ 6 h 172"/>
                <a:gd name="T12" fmla="*/ 53 w 1206"/>
                <a:gd name="T13" fmla="*/ 5 h 172"/>
                <a:gd name="T14" fmla="*/ 54 w 1206"/>
                <a:gd name="T15" fmla="*/ 5 h 172"/>
                <a:gd name="T16" fmla="*/ 54 w 1206"/>
                <a:gd name="T17" fmla="*/ 4 h 172"/>
                <a:gd name="T18" fmla="*/ 54 w 1206"/>
                <a:gd name="T19" fmla="*/ 4 h 172"/>
                <a:gd name="T20" fmla="*/ 54 w 1206"/>
                <a:gd name="T21" fmla="*/ 3 h 172"/>
                <a:gd name="T22" fmla="*/ 53 w 1206"/>
                <a:gd name="T23" fmla="*/ 2 h 172"/>
                <a:gd name="T24" fmla="*/ 53 w 1206"/>
                <a:gd name="T25" fmla="*/ 2 h 172"/>
                <a:gd name="T26" fmla="*/ 52 w 1206"/>
                <a:gd name="T27" fmla="*/ 1 h 172"/>
                <a:gd name="T28" fmla="*/ 52 w 1206"/>
                <a:gd name="T29" fmla="*/ 0 h 172"/>
                <a:gd name="T30" fmla="*/ 51 w 1206"/>
                <a:gd name="T31" fmla="*/ 0 h 172"/>
                <a:gd name="T32" fmla="*/ 51 w 1206"/>
                <a:gd name="T33" fmla="*/ 0 h 172"/>
                <a:gd name="T34" fmla="*/ 50 w 1206"/>
                <a:gd name="T35" fmla="*/ 0 h 172"/>
                <a:gd name="T36" fmla="*/ 4 w 1206"/>
                <a:gd name="T37" fmla="*/ 0 h 172"/>
                <a:gd name="T38" fmla="*/ 3 w 1206"/>
                <a:gd name="T39" fmla="*/ 0 h 172"/>
                <a:gd name="T40" fmla="*/ 2 w 1206"/>
                <a:gd name="T41" fmla="*/ 0 h 172"/>
                <a:gd name="T42" fmla="*/ 2 w 1206"/>
                <a:gd name="T43" fmla="*/ 0 h 172"/>
                <a:gd name="T44" fmla="*/ 1 w 1206"/>
                <a:gd name="T45" fmla="*/ 1 h 172"/>
                <a:gd name="T46" fmla="*/ 0 w 1206"/>
                <a:gd name="T47" fmla="*/ 2 h 172"/>
                <a:gd name="T48" fmla="*/ 0 w 1206"/>
                <a:gd name="T49" fmla="*/ 2 h 172"/>
                <a:gd name="T50" fmla="*/ 0 w 1206"/>
                <a:gd name="T51" fmla="*/ 3 h 172"/>
                <a:gd name="T52" fmla="*/ 0 w 1206"/>
                <a:gd name="T53" fmla="*/ 4 h 172"/>
                <a:gd name="T54" fmla="*/ 0 w 1206"/>
                <a:gd name="T55" fmla="*/ 4 h 172"/>
                <a:gd name="T56" fmla="*/ 0 w 1206"/>
                <a:gd name="T57" fmla="*/ 5 h 172"/>
                <a:gd name="T58" fmla="*/ 0 w 1206"/>
                <a:gd name="T59" fmla="*/ 5 h 172"/>
                <a:gd name="T60" fmla="*/ 0 w 1206"/>
                <a:gd name="T61" fmla="*/ 6 h 172"/>
                <a:gd name="T62" fmla="*/ 1 w 1206"/>
                <a:gd name="T63" fmla="*/ 6 h 172"/>
                <a:gd name="T64" fmla="*/ 2 w 1206"/>
                <a:gd name="T65" fmla="*/ 7 h 172"/>
                <a:gd name="T66" fmla="*/ 2 w 1206"/>
                <a:gd name="T67" fmla="*/ 7 h 172"/>
                <a:gd name="T68" fmla="*/ 3 w 1206"/>
                <a:gd name="T69" fmla="*/ 8 h 172"/>
                <a:gd name="T70" fmla="*/ 4 w 1206"/>
                <a:gd name="T71" fmla="*/ 8 h 172"/>
                <a:gd name="T72" fmla="*/ 50 w 1206"/>
                <a:gd name="T73" fmla="*/ 8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51" name="Freeform 21"/>
            <p:cNvSpPr>
              <a:spLocks/>
            </p:cNvSpPr>
            <p:nvPr/>
          </p:nvSpPr>
          <p:spPr bwMode="auto">
            <a:xfrm>
              <a:off x="5400" y="818"/>
              <a:ext cx="240" cy="149"/>
            </a:xfrm>
            <a:custGeom>
              <a:avLst/>
              <a:gdLst>
                <a:gd name="T0" fmla="*/ 23 w 522"/>
                <a:gd name="T1" fmla="*/ 8 h 324"/>
                <a:gd name="T2" fmla="*/ 2 w 522"/>
                <a:gd name="T3" fmla="*/ 0 h 324"/>
                <a:gd name="T4" fmla="*/ 0 w 522"/>
                <a:gd name="T5" fmla="*/ 6 h 324"/>
                <a:gd name="T6" fmla="*/ 23 w 522"/>
                <a:gd name="T7" fmla="*/ 15 h 324"/>
                <a:gd name="T8" fmla="*/ 23 w 522"/>
                <a:gd name="T9" fmla="*/ 8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52" name="Freeform 22"/>
            <p:cNvSpPr>
              <a:spLocks/>
            </p:cNvSpPr>
            <p:nvPr/>
          </p:nvSpPr>
          <p:spPr bwMode="auto">
            <a:xfrm>
              <a:off x="5062" y="1062"/>
              <a:ext cx="442" cy="47"/>
            </a:xfrm>
            <a:custGeom>
              <a:avLst/>
              <a:gdLst>
                <a:gd name="T0" fmla="*/ 40 w 964"/>
                <a:gd name="T1" fmla="*/ 5 h 101"/>
                <a:gd name="T2" fmla="*/ 41 w 964"/>
                <a:gd name="T3" fmla="*/ 5 h 101"/>
                <a:gd name="T4" fmla="*/ 41 w 964"/>
                <a:gd name="T5" fmla="*/ 5 h 101"/>
                <a:gd name="T6" fmla="*/ 42 w 964"/>
                <a:gd name="T7" fmla="*/ 4 h 101"/>
                <a:gd name="T8" fmla="*/ 42 w 964"/>
                <a:gd name="T9" fmla="*/ 4 h 101"/>
                <a:gd name="T10" fmla="*/ 42 w 964"/>
                <a:gd name="T11" fmla="*/ 4 h 101"/>
                <a:gd name="T12" fmla="*/ 43 w 964"/>
                <a:gd name="T13" fmla="*/ 3 h 101"/>
                <a:gd name="T14" fmla="*/ 43 w 964"/>
                <a:gd name="T15" fmla="*/ 3 h 101"/>
                <a:gd name="T16" fmla="*/ 43 w 964"/>
                <a:gd name="T17" fmla="*/ 2 h 101"/>
                <a:gd name="T18" fmla="*/ 43 w 964"/>
                <a:gd name="T19" fmla="*/ 2 h 101"/>
                <a:gd name="T20" fmla="*/ 43 w 964"/>
                <a:gd name="T21" fmla="*/ 2 h 101"/>
                <a:gd name="T22" fmla="*/ 43 w 964"/>
                <a:gd name="T23" fmla="*/ 1 h 101"/>
                <a:gd name="T24" fmla="*/ 42 w 964"/>
                <a:gd name="T25" fmla="*/ 1 h 101"/>
                <a:gd name="T26" fmla="*/ 42 w 964"/>
                <a:gd name="T27" fmla="*/ 0 h 101"/>
                <a:gd name="T28" fmla="*/ 42 w 964"/>
                <a:gd name="T29" fmla="*/ 0 h 101"/>
                <a:gd name="T30" fmla="*/ 41 w 964"/>
                <a:gd name="T31" fmla="*/ 0 h 101"/>
                <a:gd name="T32" fmla="*/ 41 w 964"/>
                <a:gd name="T33" fmla="*/ 0 h 101"/>
                <a:gd name="T34" fmla="*/ 40 w 964"/>
                <a:gd name="T35" fmla="*/ 0 h 101"/>
                <a:gd name="T36" fmla="*/ 2 w 964"/>
                <a:gd name="T37" fmla="*/ 0 h 101"/>
                <a:gd name="T38" fmla="*/ 2 w 964"/>
                <a:gd name="T39" fmla="*/ 0 h 101"/>
                <a:gd name="T40" fmla="*/ 1 w 964"/>
                <a:gd name="T41" fmla="*/ 0 h 101"/>
                <a:gd name="T42" fmla="*/ 1 w 964"/>
                <a:gd name="T43" fmla="*/ 0 h 101"/>
                <a:gd name="T44" fmla="*/ 0 w 964"/>
                <a:gd name="T45" fmla="*/ 0 h 101"/>
                <a:gd name="T46" fmla="*/ 0 w 964"/>
                <a:gd name="T47" fmla="*/ 1 h 101"/>
                <a:gd name="T48" fmla="*/ 0 w 964"/>
                <a:gd name="T49" fmla="*/ 1 h 101"/>
                <a:gd name="T50" fmla="*/ 0 w 964"/>
                <a:gd name="T51" fmla="*/ 2 h 101"/>
                <a:gd name="T52" fmla="*/ 0 w 964"/>
                <a:gd name="T53" fmla="*/ 2 h 101"/>
                <a:gd name="T54" fmla="*/ 0 w 964"/>
                <a:gd name="T55" fmla="*/ 2 h 101"/>
                <a:gd name="T56" fmla="*/ 0 w 964"/>
                <a:gd name="T57" fmla="*/ 3 h 101"/>
                <a:gd name="T58" fmla="*/ 0 w 964"/>
                <a:gd name="T59" fmla="*/ 3 h 101"/>
                <a:gd name="T60" fmla="*/ 0 w 964"/>
                <a:gd name="T61" fmla="*/ 4 h 101"/>
                <a:gd name="T62" fmla="*/ 0 w 964"/>
                <a:gd name="T63" fmla="*/ 4 h 101"/>
                <a:gd name="T64" fmla="*/ 1 w 964"/>
                <a:gd name="T65" fmla="*/ 4 h 101"/>
                <a:gd name="T66" fmla="*/ 1 w 964"/>
                <a:gd name="T67" fmla="*/ 5 h 101"/>
                <a:gd name="T68" fmla="*/ 2 w 964"/>
                <a:gd name="T69" fmla="*/ 5 h 101"/>
                <a:gd name="T70" fmla="*/ 2 w 964"/>
                <a:gd name="T71" fmla="*/ 5 h 101"/>
                <a:gd name="T72" fmla="*/ 40 w 964"/>
                <a:gd name="T73" fmla="*/ 5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53" name="Freeform 23"/>
            <p:cNvSpPr>
              <a:spLocks/>
            </p:cNvSpPr>
            <p:nvPr/>
          </p:nvSpPr>
          <p:spPr bwMode="auto">
            <a:xfrm>
              <a:off x="4999" y="766"/>
              <a:ext cx="64" cy="48"/>
            </a:xfrm>
            <a:custGeom>
              <a:avLst/>
              <a:gdLst>
                <a:gd name="T0" fmla="*/ 6 w 140"/>
                <a:gd name="T1" fmla="*/ 0 h 106"/>
                <a:gd name="T2" fmla="*/ 0 w 140"/>
                <a:gd name="T3" fmla="*/ 1 h 106"/>
                <a:gd name="T4" fmla="*/ 5 w 140"/>
                <a:gd name="T5" fmla="*/ 5 h 106"/>
                <a:gd name="T6" fmla="*/ 5 w 140"/>
                <a:gd name="T7" fmla="*/ 3 h 106"/>
                <a:gd name="T8" fmla="*/ 5 w 140"/>
                <a:gd name="T9" fmla="*/ 2 h 106"/>
                <a:gd name="T10" fmla="*/ 6 w 140"/>
                <a:gd name="T11" fmla="*/ 1 h 106"/>
                <a:gd name="T12" fmla="*/ 6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54" name="Freeform 24"/>
            <p:cNvSpPr>
              <a:spLocks/>
            </p:cNvSpPr>
            <p:nvPr/>
          </p:nvSpPr>
          <p:spPr bwMode="auto">
            <a:xfrm>
              <a:off x="5070" y="611"/>
              <a:ext cx="69" cy="60"/>
            </a:xfrm>
            <a:custGeom>
              <a:avLst/>
              <a:gdLst>
                <a:gd name="T0" fmla="*/ 7 w 149"/>
                <a:gd name="T1" fmla="*/ 2 h 130"/>
                <a:gd name="T2" fmla="*/ 0 w 149"/>
                <a:gd name="T3" fmla="*/ 0 h 130"/>
                <a:gd name="T4" fmla="*/ 4 w 149"/>
                <a:gd name="T5" fmla="*/ 6 h 130"/>
                <a:gd name="T6" fmla="*/ 4 w 149"/>
                <a:gd name="T7" fmla="*/ 6 h 130"/>
                <a:gd name="T8" fmla="*/ 4 w 149"/>
                <a:gd name="T9" fmla="*/ 5 h 130"/>
                <a:gd name="T10" fmla="*/ 5 w 149"/>
                <a:gd name="T11" fmla="*/ 4 h 130"/>
                <a:gd name="T12" fmla="*/ 5 w 149"/>
                <a:gd name="T13" fmla="*/ 4 h 130"/>
                <a:gd name="T14" fmla="*/ 6 w 149"/>
                <a:gd name="T15" fmla="*/ 3 h 130"/>
                <a:gd name="T16" fmla="*/ 6 w 149"/>
                <a:gd name="T17" fmla="*/ 3 h 130"/>
                <a:gd name="T18" fmla="*/ 6 w 149"/>
                <a:gd name="T19" fmla="*/ 2 h 130"/>
                <a:gd name="T20" fmla="*/ 7 w 149"/>
                <a:gd name="T21" fmla="*/ 2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55" name="Freeform 25"/>
            <p:cNvSpPr>
              <a:spLocks/>
            </p:cNvSpPr>
            <p:nvPr/>
          </p:nvSpPr>
          <p:spPr bwMode="auto">
            <a:xfrm>
              <a:off x="5024" y="692"/>
              <a:ext cx="70" cy="48"/>
            </a:xfrm>
            <a:custGeom>
              <a:avLst/>
              <a:gdLst>
                <a:gd name="T0" fmla="*/ 7 w 153"/>
                <a:gd name="T1" fmla="*/ 0 h 104"/>
                <a:gd name="T2" fmla="*/ 0 w 153"/>
                <a:gd name="T3" fmla="*/ 0 h 104"/>
                <a:gd name="T4" fmla="*/ 5 w 153"/>
                <a:gd name="T5" fmla="*/ 5 h 104"/>
                <a:gd name="T6" fmla="*/ 5 w 153"/>
                <a:gd name="T7" fmla="*/ 4 h 104"/>
                <a:gd name="T8" fmla="*/ 5 w 153"/>
                <a:gd name="T9" fmla="*/ 2 h 104"/>
                <a:gd name="T10" fmla="*/ 6 w 153"/>
                <a:gd name="T11" fmla="*/ 1 h 104"/>
                <a:gd name="T12" fmla="*/ 7 w 153"/>
                <a:gd name="T13" fmla="*/ 0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The ClaimCenter data model</a:t>
            </a:r>
          </a:p>
        </p:txBody>
      </p:sp>
      <p:sp>
        <p:nvSpPr>
          <p:cNvPr id="7171" name="Rectangle 3"/>
          <p:cNvSpPr>
            <a:spLocks noGrp="1" noChangeArrowheads="1"/>
          </p:cNvSpPr>
          <p:nvPr>
            <p:ph idx="1"/>
          </p:nvPr>
        </p:nvSpPr>
        <p:spPr>
          <a:xfrm>
            <a:off x="519113" y="3859213"/>
            <a:ext cx="8318500" cy="2530475"/>
          </a:xfrm>
        </p:spPr>
        <p:txBody>
          <a:bodyPr/>
          <a:lstStyle/>
          <a:p>
            <a:pPr>
              <a:buFont typeface="Arial" charset="0"/>
              <a:buChar char="•"/>
            </a:pPr>
            <a:r>
              <a:rPr lang="en-US" dirty="0" smtClean="0"/>
              <a:t>An </a:t>
            </a:r>
            <a:r>
              <a:rPr lang="en-US" b="1" dirty="0" smtClean="0"/>
              <a:t>entity</a:t>
            </a:r>
            <a:r>
              <a:rPr lang="en-US" dirty="0" smtClean="0"/>
              <a:t> is a type of object which ClaimCenter needs to create, modify, or otherwise manage</a:t>
            </a:r>
          </a:p>
          <a:p>
            <a:pPr lvl="1"/>
            <a:r>
              <a:rPr lang="en-US" dirty="0" smtClean="0"/>
              <a:t>Examples: claim, activity, user</a:t>
            </a:r>
          </a:p>
          <a:p>
            <a:pPr>
              <a:buFont typeface="Arial" charset="0"/>
              <a:buChar char="•"/>
            </a:pPr>
            <a:r>
              <a:rPr lang="en-US" dirty="0" smtClean="0"/>
              <a:t>Base application data model has over 400 entities</a:t>
            </a:r>
          </a:p>
          <a:p>
            <a:pPr lvl="1"/>
            <a:r>
              <a:rPr lang="en-US" dirty="0" smtClean="0"/>
              <a:t>Only a small number are central to overall process</a:t>
            </a:r>
          </a:p>
        </p:txBody>
      </p:sp>
      <p:grpSp>
        <p:nvGrpSpPr>
          <p:cNvPr id="7172" name="Group 13"/>
          <p:cNvGrpSpPr>
            <a:grpSpLocks/>
          </p:cNvGrpSpPr>
          <p:nvPr/>
        </p:nvGrpSpPr>
        <p:grpSpPr bwMode="auto">
          <a:xfrm>
            <a:off x="5254625" y="1312863"/>
            <a:ext cx="2727325" cy="1901825"/>
            <a:chOff x="747" y="2821"/>
            <a:chExt cx="734" cy="512"/>
          </a:xfrm>
        </p:grpSpPr>
        <p:sp>
          <p:nvSpPr>
            <p:cNvPr id="7184" name="AutoShape 14"/>
            <p:cNvSpPr>
              <a:spLocks noChangeArrowheads="1"/>
            </p:cNvSpPr>
            <p:nvPr/>
          </p:nvSpPr>
          <p:spPr bwMode="auto">
            <a:xfrm>
              <a:off x="1017" y="2821"/>
              <a:ext cx="210" cy="167"/>
            </a:xfrm>
            <a:prstGeom prst="cube">
              <a:avLst>
                <a:gd name="adj" fmla="val 14343"/>
              </a:avLst>
            </a:prstGeom>
            <a:solidFill>
              <a:schemeClr val="bg2"/>
            </a:solidFill>
            <a:ln w="12700">
              <a:solidFill>
                <a:schemeClr val="bg1"/>
              </a:solidFill>
              <a:miter lim="800000"/>
              <a:headEnd/>
              <a:tailEnd/>
            </a:ln>
          </p:spPr>
          <p:txBody>
            <a:bodyPr lIns="0" tIns="0" rIns="0" bIns="0" anchor="ctr">
              <a:spAutoFit/>
            </a:bodyPr>
            <a:lstStyle/>
            <a:p>
              <a:endParaRPr lang="en-US"/>
            </a:p>
          </p:txBody>
        </p:sp>
        <p:sp>
          <p:nvSpPr>
            <p:cNvPr id="7185" name="AutoShape 15"/>
            <p:cNvSpPr>
              <a:spLocks noChangeArrowheads="1"/>
            </p:cNvSpPr>
            <p:nvPr/>
          </p:nvSpPr>
          <p:spPr bwMode="auto">
            <a:xfrm>
              <a:off x="986" y="3055"/>
              <a:ext cx="269" cy="214"/>
            </a:xfrm>
            <a:prstGeom prst="cube">
              <a:avLst>
                <a:gd name="adj" fmla="val 14343"/>
              </a:avLst>
            </a:prstGeom>
            <a:solidFill>
              <a:schemeClr val="bg2"/>
            </a:solidFill>
            <a:ln w="12700">
              <a:solidFill>
                <a:schemeClr val="bg1"/>
              </a:solidFill>
              <a:miter lim="800000"/>
              <a:headEnd/>
              <a:tailEnd/>
            </a:ln>
          </p:spPr>
          <p:txBody>
            <a:bodyPr lIns="0" tIns="0" rIns="0" bIns="0" anchor="ctr">
              <a:spAutoFit/>
            </a:bodyPr>
            <a:lstStyle/>
            <a:p>
              <a:endParaRPr lang="en-US"/>
            </a:p>
          </p:txBody>
        </p:sp>
        <p:grpSp>
          <p:nvGrpSpPr>
            <p:cNvPr id="7186" name="Group 16"/>
            <p:cNvGrpSpPr>
              <a:grpSpLocks/>
            </p:cNvGrpSpPr>
            <p:nvPr/>
          </p:nvGrpSpPr>
          <p:grpSpPr bwMode="auto">
            <a:xfrm>
              <a:off x="747" y="3167"/>
              <a:ext cx="321" cy="166"/>
              <a:chOff x="709" y="3706"/>
              <a:chExt cx="481" cy="249"/>
            </a:xfrm>
          </p:grpSpPr>
          <p:sp>
            <p:nvSpPr>
              <p:cNvPr id="7193" name="AutoShape 17"/>
              <p:cNvSpPr>
                <a:spLocks noChangeArrowheads="1"/>
              </p:cNvSpPr>
              <p:nvPr/>
            </p:nvSpPr>
            <p:spPr bwMode="auto">
              <a:xfrm>
                <a:off x="709" y="3706"/>
                <a:ext cx="314" cy="249"/>
              </a:xfrm>
              <a:prstGeom prst="cube">
                <a:avLst>
                  <a:gd name="adj" fmla="val 14343"/>
                </a:avLst>
              </a:prstGeom>
              <a:solidFill>
                <a:schemeClr val="bg2"/>
              </a:solidFill>
              <a:ln w="12700">
                <a:solidFill>
                  <a:schemeClr val="bg1"/>
                </a:solidFill>
                <a:miter lim="800000"/>
                <a:headEnd/>
                <a:tailEnd/>
              </a:ln>
            </p:spPr>
            <p:txBody>
              <a:bodyPr lIns="0" tIns="0" rIns="0" bIns="0" anchor="ctr">
                <a:spAutoFit/>
              </a:bodyPr>
              <a:lstStyle/>
              <a:p>
                <a:endParaRPr lang="en-US"/>
              </a:p>
            </p:txBody>
          </p:sp>
          <p:sp>
            <p:nvSpPr>
              <p:cNvPr id="7194" name="Line 18"/>
              <p:cNvSpPr>
                <a:spLocks noChangeShapeType="1"/>
              </p:cNvSpPr>
              <p:nvPr/>
            </p:nvSpPr>
            <p:spPr bwMode="auto">
              <a:xfrm flipV="1">
                <a:off x="1003" y="3748"/>
                <a:ext cx="187" cy="8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7187" name="Line 19"/>
            <p:cNvSpPr>
              <a:spLocks noChangeShapeType="1"/>
            </p:cNvSpPr>
            <p:nvPr/>
          </p:nvSpPr>
          <p:spPr bwMode="auto">
            <a:xfrm flipV="1">
              <a:off x="1112" y="2981"/>
              <a:ext cx="0" cy="9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7188" name="Group 20"/>
            <p:cNvGrpSpPr>
              <a:grpSpLocks/>
            </p:cNvGrpSpPr>
            <p:nvPr/>
          </p:nvGrpSpPr>
          <p:grpSpPr bwMode="auto">
            <a:xfrm flipH="1">
              <a:off x="1160" y="3167"/>
              <a:ext cx="321" cy="166"/>
              <a:chOff x="709" y="3706"/>
              <a:chExt cx="481" cy="249"/>
            </a:xfrm>
          </p:grpSpPr>
          <p:sp>
            <p:nvSpPr>
              <p:cNvPr id="7191" name="AutoShape 21"/>
              <p:cNvSpPr>
                <a:spLocks noChangeArrowheads="1"/>
              </p:cNvSpPr>
              <p:nvPr/>
            </p:nvSpPr>
            <p:spPr bwMode="auto">
              <a:xfrm>
                <a:off x="709" y="3706"/>
                <a:ext cx="314" cy="249"/>
              </a:xfrm>
              <a:prstGeom prst="cube">
                <a:avLst>
                  <a:gd name="adj" fmla="val 14343"/>
                </a:avLst>
              </a:prstGeom>
              <a:solidFill>
                <a:schemeClr val="bg2"/>
              </a:solidFill>
              <a:ln w="12700">
                <a:solidFill>
                  <a:schemeClr val="bg1"/>
                </a:solidFill>
                <a:miter lim="800000"/>
                <a:headEnd/>
                <a:tailEnd/>
              </a:ln>
            </p:spPr>
            <p:txBody>
              <a:bodyPr lIns="0" tIns="0" rIns="0" bIns="0" anchor="ctr">
                <a:spAutoFit/>
              </a:bodyPr>
              <a:lstStyle/>
              <a:p>
                <a:endParaRPr lang="en-US"/>
              </a:p>
            </p:txBody>
          </p:sp>
          <p:sp>
            <p:nvSpPr>
              <p:cNvPr id="7192" name="Line 22"/>
              <p:cNvSpPr>
                <a:spLocks noChangeShapeType="1"/>
              </p:cNvSpPr>
              <p:nvPr/>
            </p:nvSpPr>
            <p:spPr bwMode="auto">
              <a:xfrm flipV="1">
                <a:off x="1003" y="3748"/>
                <a:ext cx="187" cy="8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7189" name="Line 23"/>
            <p:cNvSpPr>
              <a:spLocks noChangeShapeType="1"/>
            </p:cNvSpPr>
            <p:nvPr/>
          </p:nvSpPr>
          <p:spPr bwMode="auto">
            <a:xfrm flipV="1">
              <a:off x="1047" y="3021"/>
              <a:ext cx="62" cy="4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90" name="Line 24"/>
            <p:cNvSpPr>
              <a:spLocks noChangeShapeType="1"/>
            </p:cNvSpPr>
            <p:nvPr/>
          </p:nvSpPr>
          <p:spPr bwMode="auto">
            <a:xfrm flipH="1" flipV="1">
              <a:off x="1111" y="3018"/>
              <a:ext cx="62" cy="49"/>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7173" name="AutoShape 25"/>
          <p:cNvSpPr>
            <a:spLocks noChangeArrowheads="1"/>
          </p:cNvSpPr>
          <p:nvPr/>
        </p:nvSpPr>
        <p:spPr bwMode="invGray">
          <a:xfrm>
            <a:off x="5013325" y="749300"/>
            <a:ext cx="3290888" cy="2738438"/>
          </a:xfrm>
          <a:prstGeom prst="can">
            <a:avLst>
              <a:gd name="adj" fmla="val 14843"/>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4" name="AutoShape 26"/>
          <p:cNvSpPr>
            <a:spLocks noChangeArrowheads="1"/>
          </p:cNvSpPr>
          <p:nvPr/>
        </p:nvSpPr>
        <p:spPr bwMode="auto">
          <a:xfrm>
            <a:off x="4037013" y="1493838"/>
            <a:ext cx="1347787" cy="1187450"/>
          </a:xfrm>
          <a:prstGeom prst="leftRightArrow">
            <a:avLst>
              <a:gd name="adj1" fmla="val 50000"/>
              <a:gd name="adj2" fmla="val 22701"/>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7175" name="Group 28"/>
          <p:cNvGrpSpPr>
            <a:grpSpLocks/>
          </p:cNvGrpSpPr>
          <p:nvPr/>
        </p:nvGrpSpPr>
        <p:grpSpPr bwMode="auto">
          <a:xfrm>
            <a:off x="654050" y="1020763"/>
            <a:ext cx="3703638" cy="2260600"/>
            <a:chOff x="412" y="643"/>
            <a:chExt cx="2333" cy="1424"/>
          </a:xfrm>
        </p:grpSpPr>
        <p:sp>
          <p:nvSpPr>
            <p:cNvPr id="7176" name="AutoShape 5"/>
            <p:cNvSpPr>
              <a:spLocks noChangeArrowheads="1"/>
            </p:cNvSpPr>
            <p:nvPr/>
          </p:nvSpPr>
          <p:spPr bwMode="invGray">
            <a:xfrm>
              <a:off x="412" y="643"/>
              <a:ext cx="1990" cy="1310"/>
            </a:xfrm>
            <a:prstGeom prst="roundRect">
              <a:avLst>
                <a:gd name="adj" fmla="val 16667"/>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7" name="Line 6"/>
            <p:cNvSpPr>
              <a:spLocks noChangeShapeType="1"/>
            </p:cNvSpPr>
            <p:nvPr/>
          </p:nvSpPr>
          <p:spPr bwMode="invGray">
            <a:xfrm>
              <a:off x="2309" y="681"/>
              <a:ext cx="429" cy="352"/>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8" name="Line 7"/>
            <p:cNvSpPr>
              <a:spLocks noChangeShapeType="1"/>
            </p:cNvSpPr>
            <p:nvPr/>
          </p:nvSpPr>
          <p:spPr bwMode="invGray">
            <a:xfrm flipV="1">
              <a:off x="2336" y="1445"/>
              <a:ext cx="409" cy="445"/>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9" name="Line 8"/>
            <p:cNvSpPr>
              <a:spLocks noChangeShapeType="1"/>
            </p:cNvSpPr>
            <p:nvPr/>
          </p:nvSpPr>
          <p:spPr bwMode="invGray">
            <a:xfrm>
              <a:off x="2740" y="1012"/>
              <a:ext cx="0" cy="45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80" name="Line 9"/>
            <p:cNvSpPr>
              <a:spLocks noChangeShapeType="1"/>
            </p:cNvSpPr>
            <p:nvPr/>
          </p:nvSpPr>
          <p:spPr bwMode="invGray">
            <a:xfrm flipH="1">
              <a:off x="625" y="1953"/>
              <a:ext cx="77" cy="11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81" name="Line 10"/>
            <p:cNvSpPr>
              <a:spLocks noChangeShapeType="1"/>
            </p:cNvSpPr>
            <p:nvPr/>
          </p:nvSpPr>
          <p:spPr bwMode="invGray">
            <a:xfrm>
              <a:off x="2135" y="1948"/>
              <a:ext cx="69" cy="102"/>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82" name="Line 11"/>
            <p:cNvSpPr>
              <a:spLocks noChangeShapeType="1"/>
            </p:cNvSpPr>
            <p:nvPr/>
          </p:nvSpPr>
          <p:spPr bwMode="invGray">
            <a:xfrm>
              <a:off x="629" y="2059"/>
              <a:ext cx="1591"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375" y="1374490"/>
            <a:ext cx="2977025" cy="1332511"/>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title"/>
          </p:nvPr>
        </p:nvSpPr>
        <p:spPr/>
        <p:txBody>
          <a:bodyPr/>
          <a:lstStyle/>
          <a:p>
            <a:r>
              <a:rPr lang="en-US" smtClean="0"/>
              <a:t>History</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683" y="945944"/>
            <a:ext cx="8733064" cy="4330747"/>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Lesson objectives review</a:t>
            </a:r>
          </a:p>
        </p:txBody>
      </p:sp>
      <p:sp>
        <p:nvSpPr>
          <p:cNvPr id="41987"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Define the primary entities of the ClaimCenter data model</a:t>
            </a:r>
          </a:p>
          <a:p>
            <a:pPr lvl="1"/>
            <a:r>
              <a:rPr lang="en-US" smtClean="0"/>
              <a:t>View the primary entities of the claim file</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Review questions</a:t>
            </a:r>
          </a:p>
        </p:txBody>
      </p:sp>
      <p:sp>
        <p:nvSpPr>
          <p:cNvPr id="43011" name="Rectangle 3"/>
          <p:cNvSpPr>
            <a:spLocks noGrp="1" noChangeArrowheads="1"/>
          </p:cNvSpPr>
          <p:nvPr>
            <p:ph idx="1"/>
          </p:nvPr>
        </p:nvSpPr>
        <p:spPr>
          <a:xfrm>
            <a:off x="495300" y="704850"/>
            <a:ext cx="8318500" cy="5684838"/>
          </a:xfrm>
        </p:spPr>
        <p:txBody>
          <a:bodyPr/>
          <a:lstStyle/>
          <a:p>
            <a:pPr marL="457200" indent="-457200">
              <a:buFont typeface="Webdings" pitchFamily="18" charset="2"/>
              <a:buAutoNum type="arabicPeriod"/>
            </a:pPr>
            <a:r>
              <a:rPr lang="en-US" dirty="0" smtClean="0"/>
              <a:t>Of the primary entities discussed in this lesson (other than claim), which entity:</a:t>
            </a:r>
          </a:p>
          <a:p>
            <a:pPr marL="909638" lvl="1" indent="-457200">
              <a:buSzTx/>
              <a:buFont typeface="Webdings" pitchFamily="18" charset="2"/>
              <a:buAutoNum type="alphaLcParenR"/>
            </a:pPr>
            <a:r>
              <a:rPr lang="en-US" dirty="0" smtClean="0"/>
              <a:t>Captures information about the item that was lost or damaged?</a:t>
            </a:r>
          </a:p>
          <a:p>
            <a:pPr marL="909638" lvl="1" indent="-457200">
              <a:buSzTx/>
              <a:buFont typeface="Webdings" pitchFamily="18" charset="2"/>
              <a:buAutoNum type="alphaLcParenR"/>
            </a:pPr>
            <a:r>
              <a:rPr lang="en-US" dirty="0" smtClean="0"/>
              <a:t>Is used to track payment from one coverage to one claimant?</a:t>
            </a:r>
          </a:p>
          <a:p>
            <a:pPr marL="909638" lvl="1" indent="-457200">
              <a:buSzTx/>
              <a:buFont typeface="Webdings" pitchFamily="18" charset="2"/>
              <a:buAutoNum type="alphaLcParenR"/>
            </a:pPr>
            <a:r>
              <a:rPr lang="en-US" dirty="0" smtClean="0"/>
              <a:t>Is used to create the claim's "</a:t>
            </a:r>
            <a:r>
              <a:rPr lang="en-US" dirty="0" err="1" smtClean="0"/>
              <a:t>workplan</a:t>
            </a:r>
            <a:r>
              <a:rPr lang="en-US" dirty="0" smtClean="0"/>
              <a:t>"?</a:t>
            </a:r>
          </a:p>
          <a:p>
            <a:pPr marL="909638" lvl="1" indent="-457200">
              <a:buSzTx/>
              <a:buFont typeface="Webdings" pitchFamily="18" charset="2"/>
              <a:buAutoNum type="alphaLcParenR"/>
            </a:pPr>
            <a:r>
              <a:rPr lang="en-US" dirty="0" smtClean="0"/>
              <a:t>Can be seen from the claim file's "Financials" menu link? (Two possible answers)</a:t>
            </a:r>
          </a:p>
          <a:p>
            <a:pPr marL="909638" lvl="1" indent="-457200">
              <a:buSzTx/>
              <a:buFont typeface="Webdings" pitchFamily="18" charset="2"/>
              <a:buAutoNum type="alphaLcParenR"/>
            </a:pPr>
            <a:r>
              <a:rPr lang="en-US" dirty="0" smtClean="0"/>
              <a:t>Has a one-to-one relationship with the claim?</a:t>
            </a:r>
          </a:p>
          <a:p>
            <a:pPr marL="909638" lvl="1" indent="-457200">
              <a:buSzTx/>
              <a:buFont typeface="Webdings" pitchFamily="18" charset="2"/>
              <a:buAutoNum type="alphaLcParenR"/>
            </a:pPr>
            <a:r>
              <a:rPr lang="en-US" dirty="0" smtClean="0"/>
              <a:t>Would be used to store information about the person who is covered by the policy?</a:t>
            </a:r>
          </a:p>
          <a:p>
            <a:pPr marL="909638" lvl="1" indent="-457200">
              <a:buSzTx/>
              <a:buFont typeface="Webdings" pitchFamily="18" charset="2"/>
              <a:buAutoNum type="alphaLcParenR"/>
            </a:pPr>
            <a:r>
              <a:rPr lang="en-US" dirty="0" smtClean="0"/>
              <a:t>Tracks vendor-provided work usually related to an incident?</a:t>
            </a:r>
          </a:p>
          <a:p>
            <a:pPr marL="457200" indent="-457200">
              <a:buFont typeface="Webdings" pitchFamily="18" charset="2"/>
              <a:buAutoNum type="arabicPeriod"/>
            </a:pPr>
            <a:r>
              <a:rPr lang="en-US" dirty="0" smtClean="0"/>
              <a:t>While a claim is being processed, is there only one ClaimCenter user associated to the claim?</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 2001-2014 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a:t>
            </a:r>
            <a:r>
              <a:rPr lang="en-US" sz="1600" dirty="0" smtClean="0"/>
              <a:t>Claim </a:t>
            </a:r>
            <a:r>
              <a:rPr lang="en-US" sz="1600" dirty="0"/>
              <a:t>Portal, Guidewire Policyholder Portal, ClaimCenter, BillingCenter, PolicyCenter, InsuranceSuite, Gosu, </a:t>
            </a:r>
            <a:r>
              <a:rPr lang="en-US" sz="1600" dirty="0" smtClean="0"/>
              <a:t>Deliver </a:t>
            </a:r>
            <a:r>
              <a:rPr lang="en-US" sz="1600" dirty="0"/>
              <a:t>Insurance Your Way, and the Guidewire logo are trademarks, service marks, or registered trademarks of Guidewire Software, Inc. in the United States and/or other countries.</a:t>
            </a:r>
          </a:p>
          <a:p>
            <a:pPr marL="0" indent="0">
              <a:buNone/>
            </a:pPr>
            <a:r>
              <a:rPr lang="en-US" sz="1600" dirty="0"/>
              <a:t>All other trademarks are the property of their respective owners.</a:t>
            </a:r>
          </a:p>
          <a:p>
            <a:pPr marL="0" indent="0">
              <a:buNone/>
            </a:pPr>
            <a:r>
              <a:rPr lang="en-US" sz="1600" b="1" dirty="0"/>
              <a:t>This material is confidential and proprietary to Guidewire and subject to the confidentiality terms in the applicable license agreement and/or separate nondisclosure agreement.</a:t>
            </a:r>
          </a:p>
          <a:p>
            <a:pPr marL="0" indent="0">
              <a:buNone/>
            </a:pPr>
            <a:r>
              <a:rPr lang="en-US" sz="1600" dirty="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dirty="0"/>
              <a:t>Guidewire products are protected by one or more United States patents.</a:t>
            </a:r>
          </a:p>
        </p:txBody>
      </p:sp>
    </p:spTree>
    <p:extLst>
      <p:ext uri="{BB962C8B-B14F-4D97-AF65-F5344CB8AC3E}">
        <p14:creationId xmlns:p14="http://schemas.microsoft.com/office/powerpoint/2010/main" val="330315485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2"/>
          <p:cNvGrpSpPr>
            <a:grpSpLocks/>
          </p:cNvGrpSpPr>
          <p:nvPr/>
        </p:nvGrpSpPr>
        <p:grpSpPr bwMode="auto">
          <a:xfrm>
            <a:off x="3857625" y="735013"/>
            <a:ext cx="1039813" cy="1171575"/>
            <a:chOff x="2324" y="435"/>
            <a:chExt cx="933" cy="1052"/>
          </a:xfrm>
        </p:grpSpPr>
        <p:sp>
          <p:nvSpPr>
            <p:cNvPr id="8203" name="AutoShape 3"/>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8204" name="Freeform 4"/>
            <p:cNvSpPr>
              <a:spLocks/>
            </p:cNvSpPr>
            <p:nvPr/>
          </p:nvSpPr>
          <p:spPr bwMode="auto">
            <a:xfrm>
              <a:off x="2442" y="487"/>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05" name="Freeform 5"/>
            <p:cNvSpPr>
              <a:spLocks/>
            </p:cNvSpPr>
            <p:nvPr/>
          </p:nvSpPr>
          <p:spPr bwMode="auto">
            <a:xfrm>
              <a:off x="2442" y="818"/>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06" name="Freeform 6"/>
            <p:cNvSpPr>
              <a:spLocks/>
            </p:cNvSpPr>
            <p:nvPr/>
          </p:nvSpPr>
          <p:spPr bwMode="auto">
            <a:xfrm>
              <a:off x="2442" y="1150"/>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8207" name="Group 7"/>
            <p:cNvGrpSpPr>
              <a:grpSpLocks/>
            </p:cNvGrpSpPr>
            <p:nvPr/>
          </p:nvGrpSpPr>
          <p:grpSpPr bwMode="auto">
            <a:xfrm>
              <a:off x="2889" y="957"/>
              <a:ext cx="348" cy="510"/>
              <a:chOff x="2784" y="3210"/>
              <a:chExt cx="523" cy="772"/>
            </a:xfrm>
          </p:grpSpPr>
          <p:sp>
            <p:nvSpPr>
              <p:cNvPr id="8208" name="AutoShape 8"/>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09" name="AutoShape 9"/>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10" name="AutoShape 10"/>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8211" name="Oval 11"/>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8195" name="Rectangle 12"/>
          <p:cNvSpPr>
            <a:spLocks noGrp="1" noChangeArrowheads="1"/>
          </p:cNvSpPr>
          <p:nvPr>
            <p:ph type="title"/>
          </p:nvPr>
        </p:nvSpPr>
        <p:spPr/>
        <p:txBody>
          <a:bodyPr/>
          <a:lstStyle/>
          <a:p>
            <a:r>
              <a:rPr lang="en-US" smtClean="0"/>
              <a:t>Policies and coverages</a:t>
            </a:r>
          </a:p>
        </p:txBody>
      </p:sp>
      <p:sp>
        <p:nvSpPr>
          <p:cNvPr id="8196" name="Rectangle 18"/>
          <p:cNvSpPr>
            <a:spLocks noGrp="1" noChangeArrowheads="1"/>
          </p:cNvSpPr>
          <p:nvPr>
            <p:ph idx="1"/>
          </p:nvPr>
        </p:nvSpPr>
        <p:spPr>
          <a:xfrm>
            <a:off x="5341938" y="1192213"/>
            <a:ext cx="3495675" cy="5197475"/>
          </a:xfrm>
        </p:spPr>
        <p:txBody>
          <a:bodyPr/>
          <a:lstStyle/>
          <a:p>
            <a:pPr>
              <a:buFont typeface="Arial" charset="0"/>
              <a:buChar char="•"/>
            </a:pPr>
            <a:r>
              <a:rPr lang="en-US" smtClean="0"/>
              <a:t>A </a:t>
            </a:r>
            <a:r>
              <a:rPr lang="en-US" b="1" smtClean="0"/>
              <a:t>policy</a:t>
            </a:r>
            <a:r>
              <a:rPr lang="en-US" smtClean="0"/>
              <a:t> is a contract between the carrier and the insured in which the carrier promises to cover the insured for specific types of losses</a:t>
            </a:r>
          </a:p>
          <a:p>
            <a:pPr>
              <a:buFont typeface="Arial" charset="0"/>
              <a:buChar char="•"/>
            </a:pPr>
            <a:r>
              <a:rPr lang="en-US" smtClean="0"/>
              <a:t>A </a:t>
            </a:r>
            <a:r>
              <a:rPr lang="en-US" b="1" smtClean="0"/>
              <a:t>coverage</a:t>
            </a:r>
            <a:r>
              <a:rPr lang="en-US" smtClean="0"/>
              <a:t> is a type of loss that is or can be listed on a policy which the carrier will cover</a:t>
            </a:r>
          </a:p>
          <a:p>
            <a:pPr>
              <a:buFont typeface="Arial" charset="0"/>
              <a:buChar char="•"/>
            </a:pPr>
            <a:endParaRPr lang="en-US" smtClean="0"/>
          </a:p>
        </p:txBody>
      </p:sp>
      <p:sp>
        <p:nvSpPr>
          <p:cNvPr id="8197" name="Text Box 13"/>
          <p:cNvSpPr txBox="1">
            <a:spLocks noChangeArrowheads="1"/>
          </p:cNvSpPr>
          <p:nvPr/>
        </p:nvSpPr>
        <p:spPr bwMode="auto">
          <a:xfrm>
            <a:off x="2630488" y="11493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policy</a:t>
            </a:r>
          </a:p>
        </p:txBody>
      </p:sp>
      <p:sp>
        <p:nvSpPr>
          <p:cNvPr id="8198" name="Line 14"/>
          <p:cNvSpPr>
            <a:spLocks noChangeShapeType="1"/>
          </p:cNvSpPr>
          <p:nvPr/>
        </p:nvSpPr>
        <p:spPr bwMode="auto">
          <a:xfrm flipH="1">
            <a:off x="2913063" y="1546225"/>
            <a:ext cx="1076325" cy="8509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199" name="Line 15"/>
          <p:cNvSpPr>
            <a:spLocks noChangeShapeType="1"/>
          </p:cNvSpPr>
          <p:nvPr/>
        </p:nvSpPr>
        <p:spPr bwMode="auto">
          <a:xfrm flipV="1">
            <a:off x="3244850" y="1846263"/>
            <a:ext cx="879475" cy="1314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0" name="Line 16"/>
          <p:cNvSpPr>
            <a:spLocks noChangeShapeType="1"/>
          </p:cNvSpPr>
          <p:nvPr/>
        </p:nvSpPr>
        <p:spPr bwMode="auto">
          <a:xfrm flipV="1">
            <a:off x="3549650" y="1549400"/>
            <a:ext cx="698500" cy="8524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1" name="Text Box 17"/>
          <p:cNvSpPr txBox="1">
            <a:spLocks noChangeArrowheads="1"/>
          </p:cNvSpPr>
          <p:nvPr/>
        </p:nvSpPr>
        <p:spPr bwMode="auto">
          <a:xfrm>
            <a:off x="2622550" y="31623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coverage</a:t>
            </a:r>
          </a:p>
        </p:txBody>
      </p:sp>
      <p:sp>
        <p:nvSpPr>
          <p:cNvPr id="8202" name="Freeform 19"/>
          <p:cNvSpPr>
            <a:spLocks/>
          </p:cNvSpPr>
          <p:nvPr/>
        </p:nvSpPr>
        <p:spPr bwMode="auto">
          <a:xfrm>
            <a:off x="2908300" y="2343150"/>
            <a:ext cx="642938" cy="825500"/>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Policy and coverage terminology</a:t>
            </a:r>
          </a:p>
        </p:txBody>
      </p:sp>
      <p:sp>
        <p:nvSpPr>
          <p:cNvPr id="2591796" name="Rectangle 52"/>
          <p:cNvSpPr>
            <a:spLocks noGrp="1" noChangeArrowheads="1"/>
          </p:cNvSpPr>
          <p:nvPr>
            <p:ph idx="1"/>
          </p:nvPr>
        </p:nvSpPr>
        <p:spPr>
          <a:xfrm>
            <a:off x="6002338" y="793750"/>
            <a:ext cx="2968625" cy="2647950"/>
          </a:xfrm>
        </p:spPr>
        <p:txBody>
          <a:bodyPr/>
          <a:lstStyle/>
          <a:p>
            <a:pPr>
              <a:buFont typeface="Arial" charset="0"/>
              <a:buChar char="•"/>
            </a:pPr>
            <a:r>
              <a:rPr lang="en-US" b="1" smtClean="0"/>
              <a:t>Property coverages</a:t>
            </a:r>
            <a:r>
              <a:rPr lang="en-US" smtClean="0"/>
              <a:t> cover tangible assets belonging to the insured, such as a vehicle, home, or the insured's body</a:t>
            </a:r>
          </a:p>
        </p:txBody>
      </p:sp>
      <p:grpSp>
        <p:nvGrpSpPr>
          <p:cNvPr id="9220" name="Group 3"/>
          <p:cNvGrpSpPr>
            <a:grpSpLocks/>
          </p:cNvGrpSpPr>
          <p:nvPr/>
        </p:nvGrpSpPr>
        <p:grpSpPr bwMode="auto">
          <a:xfrm>
            <a:off x="3857625" y="735013"/>
            <a:ext cx="1039813" cy="1171575"/>
            <a:chOff x="2324" y="435"/>
            <a:chExt cx="933" cy="1052"/>
          </a:xfrm>
        </p:grpSpPr>
        <p:sp>
          <p:nvSpPr>
            <p:cNvPr id="9267" name="AutoShape 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9268" name="Freeform 5"/>
            <p:cNvSpPr>
              <a:spLocks/>
            </p:cNvSpPr>
            <p:nvPr/>
          </p:nvSpPr>
          <p:spPr bwMode="auto">
            <a:xfrm>
              <a:off x="2442" y="487"/>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269" name="Freeform 6"/>
            <p:cNvSpPr>
              <a:spLocks/>
            </p:cNvSpPr>
            <p:nvPr/>
          </p:nvSpPr>
          <p:spPr bwMode="auto">
            <a:xfrm>
              <a:off x="2442" y="818"/>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270" name="Freeform 7"/>
            <p:cNvSpPr>
              <a:spLocks/>
            </p:cNvSpPr>
            <p:nvPr/>
          </p:nvSpPr>
          <p:spPr bwMode="auto">
            <a:xfrm>
              <a:off x="2442" y="1150"/>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9271" name="Group 8"/>
            <p:cNvGrpSpPr>
              <a:grpSpLocks/>
            </p:cNvGrpSpPr>
            <p:nvPr/>
          </p:nvGrpSpPr>
          <p:grpSpPr bwMode="auto">
            <a:xfrm>
              <a:off x="2889" y="957"/>
              <a:ext cx="348" cy="510"/>
              <a:chOff x="2784" y="3210"/>
              <a:chExt cx="523" cy="772"/>
            </a:xfrm>
          </p:grpSpPr>
          <p:sp>
            <p:nvSpPr>
              <p:cNvPr id="9272"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73"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74"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275" name="Oval 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9221" name="Group 13"/>
          <p:cNvGrpSpPr>
            <a:grpSpLocks/>
          </p:cNvGrpSpPr>
          <p:nvPr/>
        </p:nvGrpSpPr>
        <p:grpSpPr bwMode="auto">
          <a:xfrm>
            <a:off x="1457325" y="2759075"/>
            <a:ext cx="747713" cy="747713"/>
            <a:chOff x="1350" y="686"/>
            <a:chExt cx="1132" cy="1132"/>
          </a:xfrm>
        </p:grpSpPr>
        <p:sp>
          <p:nvSpPr>
            <p:cNvPr id="9265" name="AutoShape 14"/>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9266" name="Picture 15"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22" name="Text Box 16"/>
          <p:cNvSpPr txBox="1">
            <a:spLocks noChangeArrowheads="1"/>
          </p:cNvSpPr>
          <p:nvPr/>
        </p:nvSpPr>
        <p:spPr bwMode="auto">
          <a:xfrm>
            <a:off x="1233488" y="3546475"/>
            <a:ext cx="1196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insured</a:t>
            </a:r>
          </a:p>
        </p:txBody>
      </p:sp>
      <p:grpSp>
        <p:nvGrpSpPr>
          <p:cNvPr id="9223" name="Group 17"/>
          <p:cNvGrpSpPr>
            <a:grpSpLocks/>
          </p:cNvGrpSpPr>
          <p:nvPr/>
        </p:nvGrpSpPr>
        <p:grpSpPr bwMode="auto">
          <a:xfrm>
            <a:off x="7011988" y="5133975"/>
            <a:ext cx="747712" cy="747713"/>
            <a:chOff x="1350" y="686"/>
            <a:chExt cx="1132" cy="1132"/>
          </a:xfrm>
        </p:grpSpPr>
        <p:sp>
          <p:nvSpPr>
            <p:cNvPr id="9263" name="AutoShape 18"/>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9264" name="Picture 19"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24" name="Text Box 20"/>
          <p:cNvSpPr txBox="1">
            <a:spLocks noChangeArrowheads="1"/>
          </p:cNvSpPr>
          <p:nvPr/>
        </p:nvSpPr>
        <p:spPr bwMode="auto">
          <a:xfrm>
            <a:off x="7874000" y="5180013"/>
            <a:ext cx="768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third</a:t>
            </a:r>
            <a:br>
              <a:rPr lang="en-US" sz="2000" b="1"/>
            </a:br>
            <a:r>
              <a:rPr lang="en-US" sz="2000" b="1"/>
              <a:t>party</a:t>
            </a:r>
          </a:p>
        </p:txBody>
      </p:sp>
      <p:grpSp>
        <p:nvGrpSpPr>
          <p:cNvPr id="6" name="Group 21"/>
          <p:cNvGrpSpPr>
            <a:grpSpLocks/>
          </p:cNvGrpSpPr>
          <p:nvPr/>
        </p:nvGrpSpPr>
        <p:grpSpPr bwMode="auto">
          <a:xfrm>
            <a:off x="2241550" y="2062163"/>
            <a:ext cx="3538538" cy="1895475"/>
            <a:chOff x="1412" y="1299"/>
            <a:chExt cx="2229" cy="1194"/>
          </a:xfrm>
        </p:grpSpPr>
        <p:grpSp>
          <p:nvGrpSpPr>
            <p:cNvPr id="9247" name="Group 22"/>
            <p:cNvGrpSpPr>
              <a:grpSpLocks/>
            </p:cNvGrpSpPr>
            <p:nvPr/>
          </p:nvGrpSpPr>
          <p:grpSpPr bwMode="auto">
            <a:xfrm>
              <a:off x="2071" y="1543"/>
              <a:ext cx="1570" cy="281"/>
              <a:chOff x="1939" y="1760"/>
              <a:chExt cx="1570" cy="281"/>
            </a:xfrm>
          </p:grpSpPr>
          <p:sp>
            <p:nvSpPr>
              <p:cNvPr id="9261" name="Freeform 23"/>
              <p:cNvSpPr>
                <a:spLocks/>
              </p:cNvSpPr>
              <p:nvPr/>
            </p:nvSpPr>
            <p:spPr bwMode="auto">
              <a:xfrm>
                <a:off x="1939" y="1760"/>
                <a:ext cx="219" cy="281"/>
              </a:xfrm>
              <a:custGeom>
                <a:avLst/>
                <a:gdLst>
                  <a:gd name="T0" fmla="*/ 1 w 1052"/>
                  <a:gd name="T1" fmla="*/ 2 h 1352"/>
                  <a:gd name="T2" fmla="*/ 1 w 1052"/>
                  <a:gd name="T3" fmla="*/ 2 h 1352"/>
                  <a:gd name="T4" fmla="*/ 0 w 1052"/>
                  <a:gd name="T5" fmla="*/ 2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2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262" name="Text Box 24"/>
              <p:cNvSpPr txBox="1">
                <a:spLocks noChangeArrowheads="1"/>
              </p:cNvSpPr>
              <p:nvPr/>
            </p:nvSpPr>
            <p:spPr bwMode="auto">
              <a:xfrm>
                <a:off x="2222" y="1804"/>
                <a:ext cx="12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777777"/>
                    </a:solidFill>
                  </a:rPr>
                  <a:t>collision</a:t>
                </a:r>
              </a:p>
            </p:txBody>
          </p:sp>
        </p:grpSp>
        <p:grpSp>
          <p:nvGrpSpPr>
            <p:cNvPr id="9248" name="Group 25"/>
            <p:cNvGrpSpPr>
              <a:grpSpLocks/>
            </p:cNvGrpSpPr>
            <p:nvPr/>
          </p:nvGrpSpPr>
          <p:grpSpPr bwMode="auto">
            <a:xfrm>
              <a:off x="2071" y="1877"/>
              <a:ext cx="1570" cy="281"/>
              <a:chOff x="1939" y="1760"/>
              <a:chExt cx="1570" cy="281"/>
            </a:xfrm>
          </p:grpSpPr>
          <p:sp>
            <p:nvSpPr>
              <p:cNvPr id="9259" name="Freeform 26"/>
              <p:cNvSpPr>
                <a:spLocks/>
              </p:cNvSpPr>
              <p:nvPr/>
            </p:nvSpPr>
            <p:spPr bwMode="auto">
              <a:xfrm>
                <a:off x="1939" y="1760"/>
                <a:ext cx="219" cy="281"/>
              </a:xfrm>
              <a:custGeom>
                <a:avLst/>
                <a:gdLst>
                  <a:gd name="T0" fmla="*/ 1 w 1052"/>
                  <a:gd name="T1" fmla="*/ 2 h 1352"/>
                  <a:gd name="T2" fmla="*/ 1 w 1052"/>
                  <a:gd name="T3" fmla="*/ 2 h 1352"/>
                  <a:gd name="T4" fmla="*/ 0 w 1052"/>
                  <a:gd name="T5" fmla="*/ 2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2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260" name="Text Box 27"/>
              <p:cNvSpPr txBox="1">
                <a:spLocks noChangeArrowheads="1"/>
              </p:cNvSpPr>
              <p:nvPr/>
            </p:nvSpPr>
            <p:spPr bwMode="auto">
              <a:xfrm>
                <a:off x="2222" y="1804"/>
                <a:ext cx="12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777777"/>
                    </a:solidFill>
                  </a:rPr>
                  <a:t>comprehensive</a:t>
                </a:r>
              </a:p>
            </p:txBody>
          </p:sp>
        </p:grpSp>
        <p:grpSp>
          <p:nvGrpSpPr>
            <p:cNvPr id="9249" name="Group 28"/>
            <p:cNvGrpSpPr>
              <a:grpSpLocks/>
            </p:cNvGrpSpPr>
            <p:nvPr/>
          </p:nvGrpSpPr>
          <p:grpSpPr bwMode="auto">
            <a:xfrm>
              <a:off x="2071" y="2212"/>
              <a:ext cx="1570" cy="281"/>
              <a:chOff x="1939" y="1760"/>
              <a:chExt cx="1570" cy="281"/>
            </a:xfrm>
          </p:grpSpPr>
          <p:sp>
            <p:nvSpPr>
              <p:cNvPr id="9257" name="Freeform 29"/>
              <p:cNvSpPr>
                <a:spLocks/>
              </p:cNvSpPr>
              <p:nvPr/>
            </p:nvSpPr>
            <p:spPr bwMode="auto">
              <a:xfrm>
                <a:off x="1939" y="1760"/>
                <a:ext cx="219" cy="281"/>
              </a:xfrm>
              <a:custGeom>
                <a:avLst/>
                <a:gdLst>
                  <a:gd name="T0" fmla="*/ 1 w 1052"/>
                  <a:gd name="T1" fmla="*/ 2 h 1352"/>
                  <a:gd name="T2" fmla="*/ 1 w 1052"/>
                  <a:gd name="T3" fmla="*/ 2 h 1352"/>
                  <a:gd name="T4" fmla="*/ 0 w 1052"/>
                  <a:gd name="T5" fmla="*/ 2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2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258" name="Text Box 30"/>
              <p:cNvSpPr txBox="1">
                <a:spLocks noChangeArrowheads="1"/>
              </p:cNvSpPr>
              <p:nvPr/>
            </p:nvSpPr>
            <p:spPr bwMode="auto">
              <a:xfrm>
                <a:off x="2222" y="1804"/>
                <a:ext cx="12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808080"/>
                    </a:solidFill>
                  </a:rPr>
                  <a:t>med. pay</a:t>
                </a:r>
              </a:p>
            </p:txBody>
          </p:sp>
        </p:grpSp>
        <p:sp>
          <p:nvSpPr>
            <p:cNvPr id="9250" name="Text Box 31"/>
            <p:cNvSpPr txBox="1">
              <a:spLocks noChangeArrowheads="1"/>
            </p:cNvSpPr>
            <p:nvPr/>
          </p:nvSpPr>
          <p:spPr bwMode="auto">
            <a:xfrm>
              <a:off x="2071" y="1299"/>
              <a:ext cx="154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u="sng"/>
                <a:t>property coverages</a:t>
              </a:r>
            </a:p>
          </p:txBody>
        </p:sp>
        <p:sp>
          <p:nvSpPr>
            <p:cNvPr id="9251" name="Line 32"/>
            <p:cNvSpPr>
              <a:spLocks noChangeShapeType="1"/>
            </p:cNvSpPr>
            <p:nvPr/>
          </p:nvSpPr>
          <p:spPr bwMode="auto">
            <a:xfrm flipH="1">
              <a:off x="1412" y="1663"/>
              <a:ext cx="630" cy="250"/>
            </a:xfrm>
            <a:prstGeom prst="line">
              <a:avLst/>
            </a:prstGeom>
            <a:noFill/>
            <a:ln w="28575">
              <a:solidFill>
                <a:srgbClr val="33CC33"/>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52" name="Line 33"/>
            <p:cNvSpPr>
              <a:spLocks noChangeShapeType="1"/>
            </p:cNvSpPr>
            <p:nvPr/>
          </p:nvSpPr>
          <p:spPr bwMode="auto">
            <a:xfrm flipH="1">
              <a:off x="1434" y="1956"/>
              <a:ext cx="619" cy="0"/>
            </a:xfrm>
            <a:prstGeom prst="line">
              <a:avLst/>
            </a:prstGeom>
            <a:noFill/>
            <a:ln w="28575">
              <a:solidFill>
                <a:srgbClr val="33CC33"/>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53" name="Line 34"/>
            <p:cNvSpPr>
              <a:spLocks noChangeShapeType="1"/>
            </p:cNvSpPr>
            <p:nvPr/>
          </p:nvSpPr>
          <p:spPr bwMode="auto">
            <a:xfrm flipH="1" flipV="1">
              <a:off x="1434" y="2032"/>
              <a:ext cx="630" cy="272"/>
            </a:xfrm>
            <a:prstGeom prst="line">
              <a:avLst/>
            </a:prstGeom>
            <a:noFill/>
            <a:ln w="28575">
              <a:solidFill>
                <a:srgbClr val="33CC33"/>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9254" name="Picture 3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65" y="1614"/>
              <a:ext cx="171"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55" name="Picture 36"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65" y="1830"/>
              <a:ext cx="171"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56" name="Picture 3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65" y="2045"/>
              <a:ext cx="171"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Group 38"/>
          <p:cNvGrpSpPr>
            <a:grpSpLocks/>
          </p:cNvGrpSpPr>
          <p:nvPr/>
        </p:nvGrpSpPr>
        <p:grpSpPr bwMode="auto">
          <a:xfrm>
            <a:off x="3287713" y="4660900"/>
            <a:ext cx="3611562" cy="1343025"/>
            <a:chOff x="2071" y="2936"/>
            <a:chExt cx="2275" cy="846"/>
          </a:xfrm>
        </p:grpSpPr>
        <p:grpSp>
          <p:nvGrpSpPr>
            <p:cNvPr id="9236" name="Group 39"/>
            <p:cNvGrpSpPr>
              <a:grpSpLocks/>
            </p:cNvGrpSpPr>
            <p:nvPr/>
          </p:nvGrpSpPr>
          <p:grpSpPr bwMode="auto">
            <a:xfrm>
              <a:off x="2071" y="3156"/>
              <a:ext cx="1570" cy="281"/>
              <a:chOff x="1939" y="1760"/>
              <a:chExt cx="1570" cy="281"/>
            </a:xfrm>
          </p:grpSpPr>
          <p:sp>
            <p:nvSpPr>
              <p:cNvPr id="9245" name="Freeform 40"/>
              <p:cNvSpPr>
                <a:spLocks/>
              </p:cNvSpPr>
              <p:nvPr/>
            </p:nvSpPr>
            <p:spPr bwMode="auto">
              <a:xfrm>
                <a:off x="1939" y="1760"/>
                <a:ext cx="219" cy="281"/>
              </a:xfrm>
              <a:custGeom>
                <a:avLst/>
                <a:gdLst>
                  <a:gd name="T0" fmla="*/ 1 w 1052"/>
                  <a:gd name="T1" fmla="*/ 2 h 1352"/>
                  <a:gd name="T2" fmla="*/ 1 w 1052"/>
                  <a:gd name="T3" fmla="*/ 2 h 1352"/>
                  <a:gd name="T4" fmla="*/ 0 w 1052"/>
                  <a:gd name="T5" fmla="*/ 2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2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246" name="Text Box 41"/>
              <p:cNvSpPr txBox="1">
                <a:spLocks noChangeArrowheads="1"/>
              </p:cNvSpPr>
              <p:nvPr/>
            </p:nvSpPr>
            <p:spPr bwMode="auto">
              <a:xfrm>
                <a:off x="2222" y="1804"/>
                <a:ext cx="12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808080"/>
                    </a:solidFill>
                  </a:rPr>
                  <a:t>liability - vehicle</a:t>
                </a:r>
              </a:p>
            </p:txBody>
          </p:sp>
        </p:grpSp>
        <p:grpSp>
          <p:nvGrpSpPr>
            <p:cNvPr id="9237" name="Group 42"/>
            <p:cNvGrpSpPr>
              <a:grpSpLocks/>
            </p:cNvGrpSpPr>
            <p:nvPr/>
          </p:nvGrpSpPr>
          <p:grpSpPr bwMode="auto">
            <a:xfrm>
              <a:off x="2071" y="3501"/>
              <a:ext cx="1570" cy="281"/>
              <a:chOff x="1939" y="1760"/>
              <a:chExt cx="1570" cy="281"/>
            </a:xfrm>
          </p:grpSpPr>
          <p:sp>
            <p:nvSpPr>
              <p:cNvPr id="9243" name="Freeform 43"/>
              <p:cNvSpPr>
                <a:spLocks/>
              </p:cNvSpPr>
              <p:nvPr/>
            </p:nvSpPr>
            <p:spPr bwMode="auto">
              <a:xfrm>
                <a:off x="1939" y="1760"/>
                <a:ext cx="219" cy="281"/>
              </a:xfrm>
              <a:custGeom>
                <a:avLst/>
                <a:gdLst>
                  <a:gd name="T0" fmla="*/ 1 w 1052"/>
                  <a:gd name="T1" fmla="*/ 2 h 1352"/>
                  <a:gd name="T2" fmla="*/ 1 w 1052"/>
                  <a:gd name="T3" fmla="*/ 2 h 1352"/>
                  <a:gd name="T4" fmla="*/ 0 w 1052"/>
                  <a:gd name="T5" fmla="*/ 2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2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244" name="Text Box 44"/>
              <p:cNvSpPr txBox="1">
                <a:spLocks noChangeArrowheads="1"/>
              </p:cNvSpPr>
              <p:nvPr/>
            </p:nvSpPr>
            <p:spPr bwMode="auto">
              <a:xfrm>
                <a:off x="2222" y="1804"/>
                <a:ext cx="12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808080"/>
                    </a:solidFill>
                  </a:rPr>
                  <a:t>liability - injury</a:t>
                </a:r>
              </a:p>
            </p:txBody>
          </p:sp>
        </p:grpSp>
        <p:sp>
          <p:nvSpPr>
            <p:cNvPr id="9238" name="Line 45"/>
            <p:cNvSpPr>
              <a:spLocks noChangeShapeType="1"/>
            </p:cNvSpPr>
            <p:nvPr/>
          </p:nvSpPr>
          <p:spPr bwMode="auto">
            <a:xfrm>
              <a:off x="3705" y="3303"/>
              <a:ext cx="641" cy="119"/>
            </a:xfrm>
            <a:prstGeom prst="line">
              <a:avLst/>
            </a:prstGeom>
            <a:noFill/>
            <a:ln w="28575">
              <a:solidFill>
                <a:srgbClr val="33CC33"/>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39" name="Line 46"/>
            <p:cNvSpPr>
              <a:spLocks noChangeShapeType="1"/>
            </p:cNvSpPr>
            <p:nvPr/>
          </p:nvSpPr>
          <p:spPr bwMode="auto">
            <a:xfrm flipV="1">
              <a:off x="3705" y="3509"/>
              <a:ext cx="641" cy="174"/>
            </a:xfrm>
            <a:prstGeom prst="line">
              <a:avLst/>
            </a:prstGeom>
            <a:noFill/>
            <a:ln w="28575">
              <a:solidFill>
                <a:srgbClr val="33CC33"/>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40" name="Text Box 47"/>
            <p:cNvSpPr txBox="1">
              <a:spLocks noChangeArrowheads="1"/>
            </p:cNvSpPr>
            <p:nvPr/>
          </p:nvSpPr>
          <p:spPr bwMode="auto">
            <a:xfrm>
              <a:off x="2071" y="2936"/>
              <a:ext cx="154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u="sng"/>
                <a:t>liability coverages</a:t>
              </a:r>
            </a:p>
          </p:txBody>
        </p:sp>
        <p:pic>
          <p:nvPicPr>
            <p:cNvPr id="9241" name="Picture 4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01" y="3231"/>
              <a:ext cx="171"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42" name="Picture 49"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01" y="3447"/>
              <a:ext cx="171"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27" name="Line 50"/>
          <p:cNvSpPr>
            <a:spLocks noChangeShapeType="1"/>
          </p:cNvSpPr>
          <p:nvPr/>
        </p:nvSpPr>
        <p:spPr bwMode="auto">
          <a:xfrm>
            <a:off x="1843088" y="1319213"/>
            <a:ext cx="0" cy="1422400"/>
          </a:xfrm>
          <a:prstGeom prst="line">
            <a:avLst/>
          </a:prstGeom>
          <a:noFill/>
          <a:ln w="28575">
            <a:solidFill>
              <a:srgbClr val="777777"/>
            </a:solidFill>
            <a:round/>
            <a:headEn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8" name="Line 51"/>
          <p:cNvSpPr>
            <a:spLocks noChangeShapeType="1"/>
          </p:cNvSpPr>
          <p:nvPr/>
        </p:nvSpPr>
        <p:spPr bwMode="auto">
          <a:xfrm>
            <a:off x="1825625" y="1335088"/>
            <a:ext cx="2019300" cy="0"/>
          </a:xfrm>
          <a:prstGeom prst="line">
            <a:avLst/>
          </a:prstGeom>
          <a:noFill/>
          <a:ln w="28575">
            <a:solidFill>
              <a:srgbClr val="777777"/>
            </a:solidFill>
            <a:round/>
            <a:headEnd/>
            <a:tailEnd type="diamond"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91797" name="Rectangle 53"/>
          <p:cNvSpPr>
            <a:spLocks noChangeArrowheads="1"/>
          </p:cNvSpPr>
          <p:nvPr/>
        </p:nvSpPr>
        <p:spPr bwMode="auto">
          <a:xfrm>
            <a:off x="280988" y="4216400"/>
            <a:ext cx="2743200" cy="224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Char char="}"/>
            </a:pPr>
            <a:r>
              <a:rPr lang="en-US" sz="2400" b="1"/>
              <a:t>Liability coverages</a:t>
            </a:r>
            <a:r>
              <a:rPr lang="en-US" sz="2400"/>
              <a:t> cover the insured's liability when damage is done to a third party</a:t>
            </a:r>
          </a:p>
        </p:txBody>
      </p:sp>
      <p:grpSp>
        <p:nvGrpSpPr>
          <p:cNvPr id="9230" name="Group 54"/>
          <p:cNvGrpSpPr>
            <a:grpSpLocks/>
          </p:cNvGrpSpPr>
          <p:nvPr/>
        </p:nvGrpSpPr>
        <p:grpSpPr bwMode="auto">
          <a:xfrm>
            <a:off x="8367713" y="34925"/>
            <a:ext cx="741362" cy="792163"/>
            <a:chOff x="3777" y="1768"/>
            <a:chExt cx="467" cy="499"/>
          </a:xfrm>
        </p:grpSpPr>
        <p:sp>
          <p:nvSpPr>
            <p:cNvPr id="9234" name="Rectangle 55"/>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35" name="AutoShape 56"/>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4" name="Group 57"/>
          <p:cNvGrpSpPr>
            <a:grpSpLocks/>
          </p:cNvGrpSpPr>
          <p:nvPr/>
        </p:nvGrpSpPr>
        <p:grpSpPr bwMode="auto">
          <a:xfrm>
            <a:off x="8367713" y="34925"/>
            <a:ext cx="741362" cy="792163"/>
            <a:chOff x="2967" y="1718"/>
            <a:chExt cx="467" cy="499"/>
          </a:xfrm>
        </p:grpSpPr>
        <p:sp>
          <p:nvSpPr>
            <p:cNvPr id="9232" name="Rectangle 58"/>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33" name="Rectangle 59"/>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591796">
                                            <p:txEl>
                                              <p:pRg st="0" end="0"/>
                                            </p:txEl>
                                          </p:spTgt>
                                        </p:tgtEl>
                                        <p:attrNameLst>
                                          <p:attrName>style.visibility</p:attrName>
                                        </p:attrNameLst>
                                      </p:cBhvr>
                                      <p:to>
                                        <p:strVal val="visible"/>
                                      </p:to>
                                    </p:set>
                                    <p:animEffect transition="in" filter="wipe(up)">
                                      <p:cBhvr>
                                        <p:cTn id="10" dur="500"/>
                                        <p:tgtEl>
                                          <p:spTgt spid="2591796">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591797"/>
                                        </p:tgtEl>
                                        <p:attrNameLst>
                                          <p:attrName>style.visibility</p:attrName>
                                        </p:attrNameLst>
                                      </p:cBhvr>
                                      <p:to>
                                        <p:strVal val="visible"/>
                                      </p:to>
                                    </p:set>
                                    <p:animEffect transition="in" filter="wipe(up)">
                                      <p:cBhvr>
                                        <p:cTn id="18" dur="500"/>
                                        <p:tgtEl>
                                          <p:spTgt spid="2591797"/>
                                        </p:tgtEl>
                                      </p:cBhvr>
                                    </p:animEffect>
                                  </p:childTnLst>
                                </p:cTn>
                              </p:par>
                            </p:childTnLst>
                          </p:cTn>
                        </p:par>
                        <p:par>
                          <p:cTn id="19" fill="hold" nodeType="afterGroup">
                            <p:stCondLst>
                              <p:cond delay="500"/>
                            </p:stCondLst>
                            <p:childTnLst>
                              <p:par>
                                <p:cTn id="20" presetID="17" presetClass="entr" presetSubtype="10"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1796" grpId="0" build="p"/>
      <p:bldP spid="2591797"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solidFill>
                  <a:srgbClr val="CC00CC"/>
                </a:solidFill>
              </a:rPr>
              <a:t>(Notes only slide)</a:t>
            </a:r>
          </a:p>
        </p:txBody>
      </p:sp>
      <p:sp>
        <p:nvSpPr>
          <p:cNvPr id="10243" name="Rectangle 3"/>
          <p:cNvSpPr>
            <a:spLocks noGrp="1" noChangeArrowheads="1"/>
          </p:cNvSpPr>
          <p:nvPr>
            <p:ph idx="1"/>
          </p:nvPr>
        </p:nvSpPr>
        <p:spPr/>
        <p:txBody>
          <a:bodyPr/>
          <a:lstStyle/>
          <a:p>
            <a:pPr>
              <a:buFont typeface="Arial" charset="0"/>
              <a:buChar char="•"/>
            </a:pPr>
            <a:endParaRPr lang="en-US"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2"/>
          <p:cNvSpPr>
            <a:spLocks noChangeShapeType="1"/>
          </p:cNvSpPr>
          <p:nvPr/>
        </p:nvSpPr>
        <p:spPr bwMode="auto">
          <a:xfrm flipV="1">
            <a:off x="4500563" y="1774825"/>
            <a:ext cx="0" cy="118427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67" name="Rectangle 3"/>
          <p:cNvSpPr>
            <a:spLocks noGrp="1" noChangeArrowheads="1"/>
          </p:cNvSpPr>
          <p:nvPr>
            <p:ph type="title"/>
          </p:nvPr>
        </p:nvSpPr>
        <p:spPr/>
        <p:txBody>
          <a:bodyPr/>
          <a:lstStyle/>
          <a:p>
            <a:r>
              <a:rPr lang="en-US" dirty="0" smtClean="0"/>
              <a:t>The claim</a:t>
            </a:r>
          </a:p>
        </p:txBody>
      </p:sp>
      <p:sp>
        <p:nvSpPr>
          <p:cNvPr id="11268" name="Rectangle 50"/>
          <p:cNvSpPr>
            <a:spLocks noGrp="1" noChangeArrowheads="1"/>
          </p:cNvSpPr>
          <p:nvPr>
            <p:ph idx="1"/>
          </p:nvPr>
        </p:nvSpPr>
        <p:spPr>
          <a:xfrm>
            <a:off x="469900" y="4884738"/>
            <a:ext cx="8343900" cy="1504950"/>
          </a:xfrm>
        </p:spPr>
        <p:txBody>
          <a:bodyPr/>
          <a:lstStyle/>
          <a:p>
            <a:pPr>
              <a:buFont typeface="Arial" charset="0"/>
              <a:buChar char="•"/>
            </a:pPr>
            <a:r>
              <a:rPr lang="en-US" dirty="0" smtClean="0"/>
              <a:t>A </a:t>
            </a:r>
            <a:r>
              <a:rPr lang="en-US" b="1" dirty="0" smtClean="0"/>
              <a:t>claim</a:t>
            </a:r>
            <a:r>
              <a:rPr lang="en-US" dirty="0" smtClean="0"/>
              <a:t> is an event in which one or more (potentially) covered losses occurred</a:t>
            </a:r>
          </a:p>
          <a:p>
            <a:pPr lvl="1"/>
            <a:r>
              <a:rPr lang="en-US" dirty="0" smtClean="0"/>
              <a:t>The policy's line of business determines the claim's line of business </a:t>
            </a:r>
          </a:p>
        </p:txBody>
      </p:sp>
      <p:grpSp>
        <p:nvGrpSpPr>
          <p:cNvPr id="11269" name="Group 4"/>
          <p:cNvGrpSpPr>
            <a:grpSpLocks/>
          </p:cNvGrpSpPr>
          <p:nvPr/>
        </p:nvGrpSpPr>
        <p:grpSpPr bwMode="auto">
          <a:xfrm>
            <a:off x="3749675" y="2124075"/>
            <a:ext cx="1512888" cy="1114425"/>
            <a:chOff x="2083" y="1606"/>
            <a:chExt cx="1489" cy="1097"/>
          </a:xfrm>
        </p:grpSpPr>
        <p:sp>
          <p:nvSpPr>
            <p:cNvPr id="11359" name="Rectangle 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1360" name="Freeform 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1361" name="Freeform 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1362" name="Freeform 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1363" name="Freeform 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1364" name="Rectangle 1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1365" name="Rectangle 1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66" name="AutoShape 1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1367" name="Freeform 13"/>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1368" name="Freeform 14"/>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1369" name="Rectangle 1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70" name="Rectangle 1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71" name="Rectangle 1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1372" name="Group 18"/>
            <p:cNvGrpSpPr>
              <a:grpSpLocks/>
            </p:cNvGrpSpPr>
            <p:nvPr/>
          </p:nvGrpSpPr>
          <p:grpSpPr bwMode="auto">
            <a:xfrm>
              <a:off x="2221" y="1871"/>
              <a:ext cx="518" cy="782"/>
              <a:chOff x="2400" y="1656"/>
              <a:chExt cx="752" cy="1136"/>
            </a:xfrm>
          </p:grpSpPr>
          <p:sp>
            <p:nvSpPr>
              <p:cNvPr id="11385" name="Freeform 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1386" name="Freeform 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1387" name="Freeform 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1388" name="Freeform 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1389" name="Freeform 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1390" name="Line 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91" name="Line 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1373" name="Group 26"/>
            <p:cNvGrpSpPr>
              <a:grpSpLocks/>
            </p:cNvGrpSpPr>
            <p:nvPr/>
          </p:nvGrpSpPr>
          <p:grpSpPr bwMode="auto">
            <a:xfrm rot="-6511945">
              <a:off x="2834" y="1842"/>
              <a:ext cx="518" cy="783"/>
              <a:chOff x="2400" y="1656"/>
              <a:chExt cx="752" cy="1136"/>
            </a:xfrm>
          </p:grpSpPr>
          <p:sp>
            <p:nvSpPr>
              <p:cNvPr id="11378" name="Freeform 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1379" name="Freeform 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1380" name="Freeform 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1381" name="Freeform 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1382" name="Freeform 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1383" name="Line 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84" name="Line 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374" name="Freeform 34"/>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lIns="0" tIns="0" rIns="0" bIns="0" anchor="ctr">
              <a:spAutoFit/>
            </a:bodyPr>
            <a:lstStyle/>
            <a:p>
              <a:endParaRPr lang="en-US"/>
            </a:p>
          </p:txBody>
        </p:sp>
        <p:sp>
          <p:nvSpPr>
            <p:cNvPr id="11375" name="Freeform 35"/>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1376" name="Rectangle 3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77" name="Rectangle 3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1270" name="Group 38"/>
          <p:cNvGrpSpPr>
            <a:grpSpLocks/>
          </p:cNvGrpSpPr>
          <p:nvPr/>
        </p:nvGrpSpPr>
        <p:grpSpPr bwMode="auto">
          <a:xfrm>
            <a:off x="4146550" y="960438"/>
            <a:ext cx="760413" cy="857250"/>
            <a:chOff x="2324" y="435"/>
            <a:chExt cx="933" cy="1052"/>
          </a:xfrm>
        </p:grpSpPr>
        <p:sp>
          <p:nvSpPr>
            <p:cNvPr id="11350" name="AutoShape 3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1351" name="Freeform 40"/>
            <p:cNvSpPr>
              <a:spLocks/>
            </p:cNvSpPr>
            <p:nvPr/>
          </p:nvSpPr>
          <p:spPr bwMode="auto">
            <a:xfrm>
              <a:off x="2442" y="487"/>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352" name="Freeform 41"/>
            <p:cNvSpPr>
              <a:spLocks/>
            </p:cNvSpPr>
            <p:nvPr/>
          </p:nvSpPr>
          <p:spPr bwMode="auto">
            <a:xfrm>
              <a:off x="2442" y="818"/>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353" name="Freeform 42"/>
            <p:cNvSpPr>
              <a:spLocks/>
            </p:cNvSpPr>
            <p:nvPr/>
          </p:nvSpPr>
          <p:spPr bwMode="auto">
            <a:xfrm>
              <a:off x="2442" y="1150"/>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1354" name="Group 43"/>
            <p:cNvGrpSpPr>
              <a:grpSpLocks/>
            </p:cNvGrpSpPr>
            <p:nvPr/>
          </p:nvGrpSpPr>
          <p:grpSpPr bwMode="auto">
            <a:xfrm>
              <a:off x="2889" y="957"/>
              <a:ext cx="348" cy="510"/>
              <a:chOff x="2784" y="3210"/>
              <a:chExt cx="523" cy="772"/>
            </a:xfrm>
          </p:grpSpPr>
          <p:sp>
            <p:nvSpPr>
              <p:cNvPr id="11355" name="AutoShape 4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56" name="AutoShape 4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57" name="AutoShape 4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1358" name="Oval 4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1271" name="Text Box 48"/>
          <p:cNvSpPr txBox="1">
            <a:spLocks noChangeArrowheads="1"/>
          </p:cNvSpPr>
          <p:nvPr/>
        </p:nvSpPr>
        <p:spPr bwMode="auto">
          <a:xfrm>
            <a:off x="2217738" y="1114425"/>
            <a:ext cx="1854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auto</a:t>
            </a:r>
            <a:br>
              <a:rPr lang="en-US" sz="1800" b="1"/>
            </a:br>
            <a:r>
              <a:rPr lang="en-US" sz="1800" b="1"/>
              <a:t>policy</a:t>
            </a:r>
          </a:p>
        </p:txBody>
      </p:sp>
      <p:sp>
        <p:nvSpPr>
          <p:cNvPr id="11272" name="Text Box 49"/>
          <p:cNvSpPr txBox="1">
            <a:spLocks noChangeArrowheads="1"/>
          </p:cNvSpPr>
          <p:nvPr/>
        </p:nvSpPr>
        <p:spPr bwMode="auto">
          <a:xfrm>
            <a:off x="3860800" y="3287713"/>
            <a:ext cx="13509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dirty="0"/>
              <a:t>auto</a:t>
            </a:r>
            <a:br>
              <a:rPr lang="en-US" sz="2000" b="1" dirty="0"/>
            </a:br>
            <a:r>
              <a:rPr lang="en-US" sz="2000" b="1" dirty="0"/>
              <a:t>claim</a:t>
            </a:r>
          </a:p>
        </p:txBody>
      </p:sp>
      <p:sp>
        <p:nvSpPr>
          <p:cNvPr id="11273" name="Line 51"/>
          <p:cNvSpPr>
            <a:spLocks noChangeShapeType="1"/>
          </p:cNvSpPr>
          <p:nvPr/>
        </p:nvSpPr>
        <p:spPr bwMode="auto">
          <a:xfrm flipV="1">
            <a:off x="1839913" y="1779588"/>
            <a:ext cx="0" cy="118427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274" name="Group 52"/>
          <p:cNvGrpSpPr>
            <a:grpSpLocks/>
          </p:cNvGrpSpPr>
          <p:nvPr/>
        </p:nvGrpSpPr>
        <p:grpSpPr bwMode="auto">
          <a:xfrm>
            <a:off x="1485900" y="960438"/>
            <a:ext cx="760413" cy="857250"/>
            <a:chOff x="2324" y="435"/>
            <a:chExt cx="933" cy="1052"/>
          </a:xfrm>
        </p:grpSpPr>
        <p:sp>
          <p:nvSpPr>
            <p:cNvPr id="11341" name="AutoShape 53"/>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1342" name="Freeform 54"/>
            <p:cNvSpPr>
              <a:spLocks/>
            </p:cNvSpPr>
            <p:nvPr/>
          </p:nvSpPr>
          <p:spPr bwMode="auto">
            <a:xfrm>
              <a:off x="2442" y="487"/>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343" name="Freeform 55"/>
            <p:cNvSpPr>
              <a:spLocks/>
            </p:cNvSpPr>
            <p:nvPr/>
          </p:nvSpPr>
          <p:spPr bwMode="auto">
            <a:xfrm>
              <a:off x="2442" y="818"/>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344" name="Freeform 56"/>
            <p:cNvSpPr>
              <a:spLocks/>
            </p:cNvSpPr>
            <p:nvPr/>
          </p:nvSpPr>
          <p:spPr bwMode="auto">
            <a:xfrm>
              <a:off x="2442" y="1150"/>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1345" name="Group 57"/>
            <p:cNvGrpSpPr>
              <a:grpSpLocks/>
            </p:cNvGrpSpPr>
            <p:nvPr/>
          </p:nvGrpSpPr>
          <p:grpSpPr bwMode="auto">
            <a:xfrm>
              <a:off x="2889" y="957"/>
              <a:ext cx="348" cy="510"/>
              <a:chOff x="2784" y="3210"/>
              <a:chExt cx="523" cy="772"/>
            </a:xfrm>
          </p:grpSpPr>
          <p:sp>
            <p:nvSpPr>
              <p:cNvPr id="11346" name="AutoShape 58"/>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47" name="AutoShape 59"/>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48" name="AutoShape 60"/>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1349" name="Oval 61"/>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1275" name="Text Box 62"/>
          <p:cNvSpPr txBox="1">
            <a:spLocks noChangeArrowheads="1"/>
          </p:cNvSpPr>
          <p:nvPr/>
        </p:nvSpPr>
        <p:spPr bwMode="auto">
          <a:xfrm>
            <a:off x="327025" y="976313"/>
            <a:ext cx="1084263"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workers'</a:t>
            </a:r>
            <a:br>
              <a:rPr lang="en-US" sz="1800" b="1"/>
            </a:br>
            <a:r>
              <a:rPr lang="en-US" sz="1800" b="1"/>
              <a:t>comp</a:t>
            </a:r>
            <a:br>
              <a:rPr lang="en-US" sz="1800" b="1"/>
            </a:br>
            <a:r>
              <a:rPr lang="en-US" sz="1800" b="1"/>
              <a:t>policy</a:t>
            </a:r>
          </a:p>
        </p:txBody>
      </p:sp>
      <p:sp>
        <p:nvSpPr>
          <p:cNvPr id="11276" name="Text Box 63"/>
          <p:cNvSpPr txBox="1">
            <a:spLocks noChangeArrowheads="1"/>
          </p:cNvSpPr>
          <p:nvPr/>
        </p:nvSpPr>
        <p:spPr bwMode="auto">
          <a:xfrm>
            <a:off x="811213" y="3287713"/>
            <a:ext cx="21669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dirty="0"/>
              <a:t>workers' comp</a:t>
            </a:r>
            <a:br>
              <a:rPr lang="en-US" sz="2000" b="1" dirty="0"/>
            </a:br>
            <a:r>
              <a:rPr lang="en-US" sz="2000" b="1" dirty="0"/>
              <a:t>claim</a:t>
            </a:r>
          </a:p>
        </p:txBody>
      </p:sp>
      <p:sp>
        <p:nvSpPr>
          <p:cNvPr id="11277" name="Line 64"/>
          <p:cNvSpPr>
            <a:spLocks noChangeShapeType="1"/>
          </p:cNvSpPr>
          <p:nvPr/>
        </p:nvSpPr>
        <p:spPr bwMode="auto">
          <a:xfrm flipV="1">
            <a:off x="7167563" y="1798638"/>
            <a:ext cx="0" cy="118427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278" name="Group 65"/>
          <p:cNvGrpSpPr>
            <a:grpSpLocks/>
          </p:cNvGrpSpPr>
          <p:nvPr/>
        </p:nvGrpSpPr>
        <p:grpSpPr bwMode="auto">
          <a:xfrm>
            <a:off x="6813550" y="960438"/>
            <a:ext cx="760413" cy="857250"/>
            <a:chOff x="2324" y="435"/>
            <a:chExt cx="933" cy="1052"/>
          </a:xfrm>
        </p:grpSpPr>
        <p:sp>
          <p:nvSpPr>
            <p:cNvPr id="11332" name="AutoShape 66"/>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1333" name="Freeform 67"/>
            <p:cNvSpPr>
              <a:spLocks/>
            </p:cNvSpPr>
            <p:nvPr/>
          </p:nvSpPr>
          <p:spPr bwMode="auto">
            <a:xfrm>
              <a:off x="2442" y="487"/>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334" name="Freeform 68"/>
            <p:cNvSpPr>
              <a:spLocks/>
            </p:cNvSpPr>
            <p:nvPr/>
          </p:nvSpPr>
          <p:spPr bwMode="auto">
            <a:xfrm>
              <a:off x="2442" y="818"/>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335" name="Freeform 69"/>
            <p:cNvSpPr>
              <a:spLocks/>
            </p:cNvSpPr>
            <p:nvPr/>
          </p:nvSpPr>
          <p:spPr bwMode="auto">
            <a:xfrm>
              <a:off x="2442" y="1150"/>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1336" name="Group 70"/>
            <p:cNvGrpSpPr>
              <a:grpSpLocks/>
            </p:cNvGrpSpPr>
            <p:nvPr/>
          </p:nvGrpSpPr>
          <p:grpSpPr bwMode="auto">
            <a:xfrm>
              <a:off x="2889" y="957"/>
              <a:ext cx="348" cy="510"/>
              <a:chOff x="2784" y="3210"/>
              <a:chExt cx="523" cy="772"/>
            </a:xfrm>
          </p:grpSpPr>
          <p:sp>
            <p:nvSpPr>
              <p:cNvPr id="11337" name="AutoShape 7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38" name="AutoShape 7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39" name="AutoShape 7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1340" name="Oval 7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1279" name="Text Box 75"/>
          <p:cNvSpPr txBox="1">
            <a:spLocks noChangeArrowheads="1"/>
          </p:cNvSpPr>
          <p:nvPr/>
        </p:nvSpPr>
        <p:spPr bwMode="auto">
          <a:xfrm>
            <a:off x="5700713" y="1114425"/>
            <a:ext cx="10382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property</a:t>
            </a:r>
            <a:br>
              <a:rPr lang="en-US" sz="1800" b="1"/>
            </a:br>
            <a:r>
              <a:rPr lang="en-US" sz="1800" b="1"/>
              <a:t>policy</a:t>
            </a:r>
          </a:p>
        </p:txBody>
      </p:sp>
      <p:sp>
        <p:nvSpPr>
          <p:cNvPr id="11280" name="Text Box 76"/>
          <p:cNvSpPr txBox="1">
            <a:spLocks noChangeArrowheads="1"/>
          </p:cNvSpPr>
          <p:nvPr/>
        </p:nvSpPr>
        <p:spPr bwMode="auto">
          <a:xfrm>
            <a:off x="6561138" y="3287713"/>
            <a:ext cx="13509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dirty="0"/>
              <a:t>property</a:t>
            </a:r>
            <a:br>
              <a:rPr lang="en-US" sz="2000" b="1" dirty="0"/>
            </a:br>
            <a:r>
              <a:rPr lang="en-US" sz="2000" b="1" dirty="0"/>
              <a:t>claim</a:t>
            </a:r>
          </a:p>
        </p:txBody>
      </p:sp>
      <p:grpSp>
        <p:nvGrpSpPr>
          <p:cNvPr id="11281" name="Group 77"/>
          <p:cNvGrpSpPr>
            <a:grpSpLocks/>
          </p:cNvGrpSpPr>
          <p:nvPr/>
        </p:nvGrpSpPr>
        <p:grpSpPr bwMode="auto">
          <a:xfrm>
            <a:off x="1081088" y="2130425"/>
            <a:ext cx="1512887" cy="1114425"/>
            <a:chOff x="1760" y="442"/>
            <a:chExt cx="1054" cy="777"/>
          </a:xfrm>
        </p:grpSpPr>
        <p:sp>
          <p:nvSpPr>
            <p:cNvPr id="11298" name="Rectangle 78"/>
            <p:cNvSpPr>
              <a:spLocks noChangeArrowheads="1"/>
            </p:cNvSpPr>
            <p:nvPr/>
          </p:nvSpPr>
          <p:spPr bwMode="auto">
            <a:xfrm>
              <a:off x="1760" y="442"/>
              <a:ext cx="1054" cy="77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1299" name="AutoShape 79"/>
            <p:cNvSpPr>
              <a:spLocks noChangeArrowheads="1"/>
            </p:cNvSpPr>
            <p:nvPr/>
          </p:nvSpPr>
          <p:spPr bwMode="auto">
            <a:xfrm rot="2681173">
              <a:off x="1969" y="624"/>
              <a:ext cx="399" cy="409"/>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1300" name="Freeform 80"/>
            <p:cNvSpPr>
              <a:spLocks/>
            </p:cNvSpPr>
            <p:nvPr/>
          </p:nvSpPr>
          <p:spPr bwMode="auto">
            <a:xfrm>
              <a:off x="2021" y="743"/>
              <a:ext cx="19" cy="19"/>
            </a:xfrm>
            <a:custGeom>
              <a:avLst/>
              <a:gdLst>
                <a:gd name="T0" fmla="*/ 0 w 75"/>
                <a:gd name="T1" fmla="*/ 0 h 76"/>
                <a:gd name="T2" fmla="*/ 0 w 75"/>
                <a:gd name="T3" fmla="*/ 0 h 76"/>
                <a:gd name="T4" fmla="*/ 0 w 75"/>
                <a:gd name="T5" fmla="*/ 0 h 76"/>
                <a:gd name="T6" fmla="*/ 0 w 75"/>
                <a:gd name="T7" fmla="*/ 0 h 76"/>
                <a:gd name="T8" fmla="*/ 0 w 75"/>
                <a:gd name="T9" fmla="*/ 0 h 76"/>
                <a:gd name="T10" fmla="*/ 0 w 75"/>
                <a:gd name="T11" fmla="*/ 0 h 76"/>
                <a:gd name="T12" fmla="*/ 0 w 75"/>
                <a:gd name="T13" fmla="*/ 0 h 76"/>
                <a:gd name="T14" fmla="*/ 0 w 75"/>
                <a:gd name="T15" fmla="*/ 0 h 76"/>
                <a:gd name="T16" fmla="*/ 0 w 75"/>
                <a:gd name="T17" fmla="*/ 0 h 76"/>
                <a:gd name="T18" fmla="*/ 0 w 75"/>
                <a:gd name="T19" fmla="*/ 0 h 76"/>
                <a:gd name="T20" fmla="*/ 0 w 75"/>
                <a:gd name="T21" fmla="*/ 0 h 76"/>
                <a:gd name="T22" fmla="*/ 0 w 75"/>
                <a:gd name="T23" fmla="*/ 0 h 76"/>
                <a:gd name="T24" fmla="*/ 0 w 75"/>
                <a:gd name="T25" fmla="*/ 0 h 76"/>
                <a:gd name="T26" fmla="*/ 0 w 75"/>
                <a:gd name="T27" fmla="*/ 0 h 76"/>
                <a:gd name="T28" fmla="*/ 0 w 75"/>
                <a:gd name="T29" fmla="*/ 0 h 76"/>
                <a:gd name="T30" fmla="*/ 0 w 75"/>
                <a:gd name="T31" fmla="*/ 0 h 76"/>
                <a:gd name="T32" fmla="*/ 0 w 75"/>
                <a:gd name="T33" fmla="*/ 0 h 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5"/>
                <a:gd name="T52" fmla="*/ 0 h 76"/>
                <a:gd name="T53" fmla="*/ 75 w 75"/>
                <a:gd name="T54" fmla="*/ 76 h 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5" h="76">
                  <a:moveTo>
                    <a:pt x="37" y="76"/>
                  </a:moveTo>
                  <a:lnTo>
                    <a:pt x="52" y="74"/>
                  </a:lnTo>
                  <a:lnTo>
                    <a:pt x="65" y="65"/>
                  </a:lnTo>
                  <a:lnTo>
                    <a:pt x="72" y="53"/>
                  </a:lnTo>
                  <a:lnTo>
                    <a:pt x="75" y="38"/>
                  </a:lnTo>
                  <a:lnTo>
                    <a:pt x="72" y="23"/>
                  </a:lnTo>
                  <a:lnTo>
                    <a:pt x="65" y="12"/>
                  </a:lnTo>
                  <a:lnTo>
                    <a:pt x="52" y="3"/>
                  </a:lnTo>
                  <a:lnTo>
                    <a:pt x="37" y="0"/>
                  </a:lnTo>
                  <a:lnTo>
                    <a:pt x="23" y="3"/>
                  </a:lnTo>
                  <a:lnTo>
                    <a:pt x="11" y="12"/>
                  </a:lnTo>
                  <a:lnTo>
                    <a:pt x="3" y="23"/>
                  </a:lnTo>
                  <a:lnTo>
                    <a:pt x="0" y="38"/>
                  </a:lnTo>
                  <a:lnTo>
                    <a:pt x="3" y="53"/>
                  </a:lnTo>
                  <a:lnTo>
                    <a:pt x="11" y="65"/>
                  </a:lnTo>
                  <a:lnTo>
                    <a:pt x="23" y="74"/>
                  </a:lnTo>
                  <a:lnTo>
                    <a:pt x="37" y="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1" name="Freeform 81"/>
            <p:cNvSpPr>
              <a:spLocks/>
            </p:cNvSpPr>
            <p:nvPr/>
          </p:nvSpPr>
          <p:spPr bwMode="auto">
            <a:xfrm>
              <a:off x="2054" y="743"/>
              <a:ext cx="20" cy="20"/>
            </a:xfrm>
            <a:custGeom>
              <a:avLst/>
              <a:gdLst>
                <a:gd name="T0" fmla="*/ 0 w 77"/>
                <a:gd name="T1" fmla="*/ 0 h 76"/>
                <a:gd name="T2" fmla="*/ 0 w 77"/>
                <a:gd name="T3" fmla="*/ 0 h 76"/>
                <a:gd name="T4" fmla="*/ 0 w 77"/>
                <a:gd name="T5" fmla="*/ 0 h 76"/>
                <a:gd name="T6" fmla="*/ 0 w 77"/>
                <a:gd name="T7" fmla="*/ 0 h 76"/>
                <a:gd name="T8" fmla="*/ 0 w 77"/>
                <a:gd name="T9" fmla="*/ 0 h 76"/>
                <a:gd name="T10" fmla="*/ 0 w 77"/>
                <a:gd name="T11" fmla="*/ 0 h 76"/>
                <a:gd name="T12" fmla="*/ 0 w 77"/>
                <a:gd name="T13" fmla="*/ 0 h 76"/>
                <a:gd name="T14" fmla="*/ 0 w 77"/>
                <a:gd name="T15" fmla="*/ 0 h 76"/>
                <a:gd name="T16" fmla="*/ 0 w 77"/>
                <a:gd name="T17" fmla="*/ 0 h 76"/>
                <a:gd name="T18" fmla="*/ 0 w 77"/>
                <a:gd name="T19" fmla="*/ 0 h 76"/>
                <a:gd name="T20" fmla="*/ 0 w 77"/>
                <a:gd name="T21" fmla="*/ 0 h 76"/>
                <a:gd name="T22" fmla="*/ 0 w 77"/>
                <a:gd name="T23" fmla="*/ 0 h 76"/>
                <a:gd name="T24" fmla="*/ 0 w 77"/>
                <a:gd name="T25" fmla="*/ 0 h 76"/>
                <a:gd name="T26" fmla="*/ 0 w 77"/>
                <a:gd name="T27" fmla="*/ 0 h 76"/>
                <a:gd name="T28" fmla="*/ 0 w 77"/>
                <a:gd name="T29" fmla="*/ 0 h 76"/>
                <a:gd name="T30" fmla="*/ 0 w 77"/>
                <a:gd name="T31" fmla="*/ 0 h 76"/>
                <a:gd name="T32" fmla="*/ 0 w 77"/>
                <a:gd name="T33" fmla="*/ 0 h 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
                <a:gd name="T52" fmla="*/ 0 h 76"/>
                <a:gd name="T53" fmla="*/ 77 w 77"/>
                <a:gd name="T54" fmla="*/ 76 h 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 h="76">
                  <a:moveTo>
                    <a:pt x="38" y="76"/>
                  </a:moveTo>
                  <a:lnTo>
                    <a:pt x="54" y="73"/>
                  </a:lnTo>
                  <a:lnTo>
                    <a:pt x="65" y="65"/>
                  </a:lnTo>
                  <a:lnTo>
                    <a:pt x="74" y="53"/>
                  </a:lnTo>
                  <a:lnTo>
                    <a:pt x="77" y="39"/>
                  </a:lnTo>
                  <a:lnTo>
                    <a:pt x="74" y="23"/>
                  </a:lnTo>
                  <a:lnTo>
                    <a:pt x="65" y="11"/>
                  </a:lnTo>
                  <a:lnTo>
                    <a:pt x="54" y="3"/>
                  </a:lnTo>
                  <a:lnTo>
                    <a:pt x="38" y="0"/>
                  </a:lnTo>
                  <a:lnTo>
                    <a:pt x="24" y="3"/>
                  </a:lnTo>
                  <a:lnTo>
                    <a:pt x="12" y="11"/>
                  </a:lnTo>
                  <a:lnTo>
                    <a:pt x="3" y="23"/>
                  </a:lnTo>
                  <a:lnTo>
                    <a:pt x="0" y="39"/>
                  </a:lnTo>
                  <a:lnTo>
                    <a:pt x="3" y="53"/>
                  </a:lnTo>
                  <a:lnTo>
                    <a:pt x="12" y="65"/>
                  </a:lnTo>
                  <a:lnTo>
                    <a:pt x="24" y="73"/>
                  </a:lnTo>
                  <a:lnTo>
                    <a:pt x="38" y="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2" name="Freeform 82"/>
            <p:cNvSpPr>
              <a:spLocks/>
            </p:cNvSpPr>
            <p:nvPr/>
          </p:nvSpPr>
          <p:spPr bwMode="auto">
            <a:xfrm>
              <a:off x="2109" y="787"/>
              <a:ext cx="19" cy="19"/>
            </a:xfrm>
            <a:custGeom>
              <a:avLst/>
              <a:gdLst>
                <a:gd name="T0" fmla="*/ 0 w 74"/>
                <a:gd name="T1" fmla="*/ 0 h 75"/>
                <a:gd name="T2" fmla="*/ 0 w 74"/>
                <a:gd name="T3" fmla="*/ 0 h 75"/>
                <a:gd name="T4" fmla="*/ 0 w 74"/>
                <a:gd name="T5" fmla="*/ 0 h 75"/>
                <a:gd name="T6" fmla="*/ 0 w 74"/>
                <a:gd name="T7" fmla="*/ 0 h 75"/>
                <a:gd name="T8" fmla="*/ 0 w 74"/>
                <a:gd name="T9" fmla="*/ 0 h 75"/>
                <a:gd name="T10" fmla="*/ 0 w 74"/>
                <a:gd name="T11" fmla="*/ 0 h 75"/>
                <a:gd name="T12" fmla="*/ 0 w 74"/>
                <a:gd name="T13" fmla="*/ 0 h 75"/>
                <a:gd name="T14" fmla="*/ 0 w 74"/>
                <a:gd name="T15" fmla="*/ 0 h 75"/>
                <a:gd name="T16" fmla="*/ 0 w 74"/>
                <a:gd name="T17" fmla="*/ 0 h 75"/>
                <a:gd name="T18" fmla="*/ 0 w 74"/>
                <a:gd name="T19" fmla="*/ 0 h 75"/>
                <a:gd name="T20" fmla="*/ 0 w 74"/>
                <a:gd name="T21" fmla="*/ 0 h 75"/>
                <a:gd name="T22" fmla="*/ 0 w 74"/>
                <a:gd name="T23" fmla="*/ 0 h 75"/>
                <a:gd name="T24" fmla="*/ 0 w 74"/>
                <a:gd name="T25" fmla="*/ 0 h 75"/>
                <a:gd name="T26" fmla="*/ 0 w 74"/>
                <a:gd name="T27" fmla="*/ 0 h 75"/>
                <a:gd name="T28" fmla="*/ 0 w 74"/>
                <a:gd name="T29" fmla="*/ 0 h 75"/>
                <a:gd name="T30" fmla="*/ 0 w 74"/>
                <a:gd name="T31" fmla="*/ 0 h 75"/>
                <a:gd name="T32" fmla="*/ 0 w 74"/>
                <a:gd name="T33" fmla="*/ 0 h 75"/>
                <a:gd name="T34" fmla="*/ 0 w 74"/>
                <a:gd name="T35" fmla="*/ 0 h 75"/>
                <a:gd name="T36" fmla="*/ 0 w 74"/>
                <a:gd name="T37" fmla="*/ 0 h 75"/>
                <a:gd name="T38" fmla="*/ 0 w 74"/>
                <a:gd name="T39" fmla="*/ 0 h 75"/>
                <a:gd name="T40" fmla="*/ 0 w 74"/>
                <a:gd name="T41" fmla="*/ 0 h 75"/>
                <a:gd name="T42" fmla="*/ 0 w 74"/>
                <a:gd name="T43" fmla="*/ 0 h 75"/>
                <a:gd name="T44" fmla="*/ 0 w 74"/>
                <a:gd name="T45" fmla="*/ 0 h 75"/>
                <a:gd name="T46" fmla="*/ 0 w 74"/>
                <a:gd name="T47" fmla="*/ 0 h 75"/>
                <a:gd name="T48" fmla="*/ 0 w 74"/>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56" y="71"/>
                  </a:moveTo>
                  <a:lnTo>
                    <a:pt x="67" y="61"/>
                  </a:lnTo>
                  <a:lnTo>
                    <a:pt x="74" y="47"/>
                  </a:lnTo>
                  <a:lnTo>
                    <a:pt x="74" y="34"/>
                  </a:lnTo>
                  <a:lnTo>
                    <a:pt x="70" y="19"/>
                  </a:lnTo>
                  <a:lnTo>
                    <a:pt x="66" y="13"/>
                  </a:lnTo>
                  <a:lnTo>
                    <a:pt x="60" y="8"/>
                  </a:lnTo>
                  <a:lnTo>
                    <a:pt x="54" y="3"/>
                  </a:lnTo>
                  <a:lnTo>
                    <a:pt x="47" y="0"/>
                  </a:lnTo>
                  <a:lnTo>
                    <a:pt x="40" y="0"/>
                  </a:lnTo>
                  <a:lnTo>
                    <a:pt x="33" y="0"/>
                  </a:lnTo>
                  <a:lnTo>
                    <a:pt x="25" y="2"/>
                  </a:lnTo>
                  <a:lnTo>
                    <a:pt x="18" y="5"/>
                  </a:lnTo>
                  <a:lnTo>
                    <a:pt x="7" y="15"/>
                  </a:lnTo>
                  <a:lnTo>
                    <a:pt x="1" y="28"/>
                  </a:lnTo>
                  <a:lnTo>
                    <a:pt x="0" y="42"/>
                  </a:lnTo>
                  <a:lnTo>
                    <a:pt x="5" y="57"/>
                  </a:lnTo>
                  <a:lnTo>
                    <a:pt x="10" y="62"/>
                  </a:lnTo>
                  <a:lnTo>
                    <a:pt x="15" y="68"/>
                  </a:lnTo>
                  <a:lnTo>
                    <a:pt x="21" y="73"/>
                  </a:lnTo>
                  <a:lnTo>
                    <a:pt x="28" y="74"/>
                  </a:lnTo>
                  <a:lnTo>
                    <a:pt x="34" y="75"/>
                  </a:lnTo>
                  <a:lnTo>
                    <a:pt x="41" y="75"/>
                  </a:lnTo>
                  <a:lnTo>
                    <a:pt x="49" y="74"/>
                  </a:lnTo>
                  <a:lnTo>
                    <a:pt x="56" y="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3" name="Freeform 83"/>
            <p:cNvSpPr>
              <a:spLocks/>
            </p:cNvSpPr>
            <p:nvPr/>
          </p:nvSpPr>
          <p:spPr bwMode="auto">
            <a:xfrm>
              <a:off x="2081" y="761"/>
              <a:ext cx="19" cy="19"/>
            </a:xfrm>
            <a:custGeom>
              <a:avLst/>
              <a:gdLst>
                <a:gd name="T0" fmla="*/ 0 w 75"/>
                <a:gd name="T1" fmla="*/ 0 h 77"/>
                <a:gd name="T2" fmla="*/ 0 w 75"/>
                <a:gd name="T3" fmla="*/ 0 h 77"/>
                <a:gd name="T4" fmla="*/ 0 w 75"/>
                <a:gd name="T5" fmla="*/ 0 h 77"/>
                <a:gd name="T6" fmla="*/ 0 w 75"/>
                <a:gd name="T7" fmla="*/ 0 h 77"/>
                <a:gd name="T8" fmla="*/ 0 w 75"/>
                <a:gd name="T9" fmla="*/ 0 h 77"/>
                <a:gd name="T10" fmla="*/ 0 w 75"/>
                <a:gd name="T11" fmla="*/ 0 h 77"/>
                <a:gd name="T12" fmla="*/ 0 w 75"/>
                <a:gd name="T13" fmla="*/ 0 h 77"/>
                <a:gd name="T14" fmla="*/ 0 w 75"/>
                <a:gd name="T15" fmla="*/ 0 h 77"/>
                <a:gd name="T16" fmla="*/ 0 w 75"/>
                <a:gd name="T17" fmla="*/ 0 h 77"/>
                <a:gd name="T18" fmla="*/ 0 w 75"/>
                <a:gd name="T19" fmla="*/ 0 h 77"/>
                <a:gd name="T20" fmla="*/ 0 w 75"/>
                <a:gd name="T21" fmla="*/ 0 h 77"/>
                <a:gd name="T22" fmla="*/ 0 w 75"/>
                <a:gd name="T23" fmla="*/ 0 h 77"/>
                <a:gd name="T24" fmla="*/ 0 w 75"/>
                <a:gd name="T25" fmla="*/ 0 h 77"/>
                <a:gd name="T26" fmla="*/ 0 w 75"/>
                <a:gd name="T27" fmla="*/ 0 h 77"/>
                <a:gd name="T28" fmla="*/ 0 w 75"/>
                <a:gd name="T29" fmla="*/ 0 h 77"/>
                <a:gd name="T30" fmla="*/ 0 w 75"/>
                <a:gd name="T31" fmla="*/ 0 h 77"/>
                <a:gd name="T32" fmla="*/ 0 w 75"/>
                <a:gd name="T33" fmla="*/ 0 h 77"/>
                <a:gd name="T34" fmla="*/ 0 w 75"/>
                <a:gd name="T35" fmla="*/ 0 h 77"/>
                <a:gd name="T36" fmla="*/ 0 w 75"/>
                <a:gd name="T37" fmla="*/ 0 h 77"/>
                <a:gd name="T38" fmla="*/ 0 w 75"/>
                <a:gd name="T39" fmla="*/ 0 h 77"/>
                <a:gd name="T40" fmla="*/ 0 w 75"/>
                <a:gd name="T41" fmla="*/ 0 h 77"/>
                <a:gd name="T42" fmla="*/ 0 w 75"/>
                <a:gd name="T43" fmla="*/ 0 h 77"/>
                <a:gd name="T44" fmla="*/ 0 w 75"/>
                <a:gd name="T45" fmla="*/ 0 h 77"/>
                <a:gd name="T46" fmla="*/ 0 w 75"/>
                <a:gd name="T47" fmla="*/ 0 h 77"/>
                <a:gd name="T48" fmla="*/ 0 w 75"/>
                <a:gd name="T49" fmla="*/ 0 h 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5"/>
                <a:gd name="T76" fmla="*/ 0 h 77"/>
                <a:gd name="T77" fmla="*/ 75 w 75"/>
                <a:gd name="T78" fmla="*/ 77 h 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5" h="77">
                  <a:moveTo>
                    <a:pt x="64" y="64"/>
                  </a:moveTo>
                  <a:lnTo>
                    <a:pt x="72" y="51"/>
                  </a:lnTo>
                  <a:lnTo>
                    <a:pt x="75" y="36"/>
                  </a:lnTo>
                  <a:lnTo>
                    <a:pt x="72" y="23"/>
                  </a:lnTo>
                  <a:lnTo>
                    <a:pt x="63" y="10"/>
                  </a:lnTo>
                  <a:lnTo>
                    <a:pt x="57" y="6"/>
                  </a:lnTo>
                  <a:lnTo>
                    <a:pt x="50" y="3"/>
                  </a:lnTo>
                  <a:lnTo>
                    <a:pt x="43" y="0"/>
                  </a:lnTo>
                  <a:lnTo>
                    <a:pt x="36" y="0"/>
                  </a:lnTo>
                  <a:lnTo>
                    <a:pt x="28" y="2"/>
                  </a:lnTo>
                  <a:lnTo>
                    <a:pt x="21" y="4"/>
                  </a:lnTo>
                  <a:lnTo>
                    <a:pt x="15" y="7"/>
                  </a:lnTo>
                  <a:lnTo>
                    <a:pt x="10" y="13"/>
                  </a:lnTo>
                  <a:lnTo>
                    <a:pt x="1" y="26"/>
                  </a:lnTo>
                  <a:lnTo>
                    <a:pt x="0" y="39"/>
                  </a:lnTo>
                  <a:lnTo>
                    <a:pt x="3" y="53"/>
                  </a:lnTo>
                  <a:lnTo>
                    <a:pt x="11" y="66"/>
                  </a:lnTo>
                  <a:lnTo>
                    <a:pt x="17" y="71"/>
                  </a:lnTo>
                  <a:lnTo>
                    <a:pt x="24" y="74"/>
                  </a:lnTo>
                  <a:lnTo>
                    <a:pt x="31" y="77"/>
                  </a:lnTo>
                  <a:lnTo>
                    <a:pt x="39" y="77"/>
                  </a:lnTo>
                  <a:lnTo>
                    <a:pt x="46" y="75"/>
                  </a:lnTo>
                  <a:lnTo>
                    <a:pt x="53" y="72"/>
                  </a:lnTo>
                  <a:lnTo>
                    <a:pt x="59" y="69"/>
                  </a:lnTo>
                  <a:lnTo>
                    <a:pt x="64" y="6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1304" name="Group 84"/>
            <p:cNvGrpSpPr>
              <a:grpSpLocks/>
            </p:cNvGrpSpPr>
            <p:nvPr/>
          </p:nvGrpSpPr>
          <p:grpSpPr bwMode="auto">
            <a:xfrm>
              <a:off x="1779" y="671"/>
              <a:ext cx="234" cy="219"/>
              <a:chOff x="3323" y="2342"/>
              <a:chExt cx="463" cy="432"/>
            </a:xfrm>
          </p:grpSpPr>
          <p:sp>
            <p:nvSpPr>
              <p:cNvPr id="11328" name="Freeform 85"/>
              <p:cNvSpPr>
                <a:spLocks/>
              </p:cNvSpPr>
              <p:nvPr/>
            </p:nvSpPr>
            <p:spPr bwMode="auto">
              <a:xfrm>
                <a:off x="3323" y="2342"/>
                <a:ext cx="463" cy="432"/>
              </a:xfrm>
              <a:custGeom>
                <a:avLst/>
                <a:gdLst>
                  <a:gd name="T0" fmla="*/ 58 w 926"/>
                  <a:gd name="T1" fmla="*/ 20 h 865"/>
                  <a:gd name="T2" fmla="*/ 42 w 926"/>
                  <a:gd name="T3" fmla="*/ 0 h 865"/>
                  <a:gd name="T4" fmla="*/ 0 w 926"/>
                  <a:gd name="T5" fmla="*/ 33 h 865"/>
                  <a:gd name="T6" fmla="*/ 17 w 926"/>
                  <a:gd name="T7" fmla="*/ 54 h 865"/>
                  <a:gd name="T8" fmla="*/ 58 w 926"/>
                  <a:gd name="T9" fmla="*/ 20 h 865"/>
                  <a:gd name="T10" fmla="*/ 0 60000 65536"/>
                  <a:gd name="T11" fmla="*/ 0 60000 65536"/>
                  <a:gd name="T12" fmla="*/ 0 60000 65536"/>
                  <a:gd name="T13" fmla="*/ 0 60000 65536"/>
                  <a:gd name="T14" fmla="*/ 0 60000 65536"/>
                  <a:gd name="T15" fmla="*/ 0 w 926"/>
                  <a:gd name="T16" fmla="*/ 0 h 865"/>
                  <a:gd name="T17" fmla="*/ 926 w 926"/>
                  <a:gd name="T18" fmla="*/ 865 h 865"/>
                </a:gdLst>
                <a:ahLst/>
                <a:cxnLst>
                  <a:cxn ang="T10">
                    <a:pos x="T0" y="T1"/>
                  </a:cxn>
                  <a:cxn ang="T11">
                    <a:pos x="T2" y="T3"/>
                  </a:cxn>
                  <a:cxn ang="T12">
                    <a:pos x="T4" y="T5"/>
                  </a:cxn>
                  <a:cxn ang="T13">
                    <a:pos x="T6" y="T7"/>
                  </a:cxn>
                  <a:cxn ang="T14">
                    <a:pos x="T8" y="T9"/>
                  </a:cxn>
                </a:cxnLst>
                <a:rect l="T15" t="T16" r="T17" b="T18"/>
                <a:pathLst>
                  <a:path w="926" h="865">
                    <a:moveTo>
                      <a:pt x="926" y="321"/>
                    </a:moveTo>
                    <a:lnTo>
                      <a:pt x="663" y="0"/>
                    </a:lnTo>
                    <a:lnTo>
                      <a:pt x="0" y="543"/>
                    </a:lnTo>
                    <a:lnTo>
                      <a:pt x="264" y="865"/>
                    </a:lnTo>
                    <a:lnTo>
                      <a:pt x="926" y="321"/>
                    </a:lnTo>
                    <a:close/>
                  </a:path>
                </a:pathLst>
              </a:custGeom>
              <a:solidFill>
                <a:srgbClr val="FF0000"/>
              </a:solidFill>
              <a:ln w="12700">
                <a:solidFill>
                  <a:schemeClr val="bg1"/>
                </a:solidFill>
                <a:round/>
                <a:headEnd/>
                <a:tailEnd/>
              </a:ln>
            </p:spPr>
            <p:txBody>
              <a:bodyPr/>
              <a:lstStyle/>
              <a:p>
                <a:endParaRPr lang="en-US"/>
              </a:p>
            </p:txBody>
          </p:sp>
          <p:sp>
            <p:nvSpPr>
              <p:cNvPr id="11329" name="Freeform 86"/>
              <p:cNvSpPr>
                <a:spLocks/>
              </p:cNvSpPr>
              <p:nvPr/>
            </p:nvSpPr>
            <p:spPr bwMode="auto">
              <a:xfrm>
                <a:off x="3416" y="2609"/>
                <a:ext cx="60" cy="59"/>
              </a:xfrm>
              <a:custGeom>
                <a:avLst/>
                <a:gdLst>
                  <a:gd name="T0" fmla="*/ 3 w 121"/>
                  <a:gd name="T1" fmla="*/ 7 h 120"/>
                  <a:gd name="T2" fmla="*/ 4 w 121"/>
                  <a:gd name="T3" fmla="*/ 7 h 120"/>
                  <a:gd name="T4" fmla="*/ 5 w 121"/>
                  <a:gd name="T5" fmla="*/ 7 h 120"/>
                  <a:gd name="T6" fmla="*/ 5 w 121"/>
                  <a:gd name="T7" fmla="*/ 6 h 120"/>
                  <a:gd name="T8" fmla="*/ 6 w 121"/>
                  <a:gd name="T9" fmla="*/ 6 h 120"/>
                  <a:gd name="T10" fmla="*/ 6 w 121"/>
                  <a:gd name="T11" fmla="*/ 5 h 120"/>
                  <a:gd name="T12" fmla="*/ 7 w 121"/>
                  <a:gd name="T13" fmla="*/ 5 h 120"/>
                  <a:gd name="T14" fmla="*/ 7 w 121"/>
                  <a:gd name="T15" fmla="*/ 4 h 120"/>
                  <a:gd name="T16" fmla="*/ 7 w 121"/>
                  <a:gd name="T17" fmla="*/ 3 h 120"/>
                  <a:gd name="T18" fmla="*/ 7 w 121"/>
                  <a:gd name="T19" fmla="*/ 3 h 120"/>
                  <a:gd name="T20" fmla="*/ 7 w 121"/>
                  <a:gd name="T21" fmla="*/ 2 h 120"/>
                  <a:gd name="T22" fmla="*/ 6 w 121"/>
                  <a:gd name="T23" fmla="*/ 1 h 120"/>
                  <a:gd name="T24" fmla="*/ 6 w 121"/>
                  <a:gd name="T25" fmla="*/ 1 h 120"/>
                  <a:gd name="T26" fmla="*/ 5 w 121"/>
                  <a:gd name="T27" fmla="*/ 0 h 120"/>
                  <a:gd name="T28" fmla="*/ 5 w 121"/>
                  <a:gd name="T29" fmla="*/ 0 h 120"/>
                  <a:gd name="T30" fmla="*/ 4 w 121"/>
                  <a:gd name="T31" fmla="*/ 0 h 120"/>
                  <a:gd name="T32" fmla="*/ 3 w 121"/>
                  <a:gd name="T33" fmla="*/ 0 h 120"/>
                  <a:gd name="T34" fmla="*/ 3 w 121"/>
                  <a:gd name="T35" fmla="*/ 0 h 120"/>
                  <a:gd name="T36" fmla="*/ 2 w 121"/>
                  <a:gd name="T37" fmla="*/ 0 h 120"/>
                  <a:gd name="T38" fmla="*/ 1 w 121"/>
                  <a:gd name="T39" fmla="*/ 0 h 120"/>
                  <a:gd name="T40" fmla="*/ 1 w 121"/>
                  <a:gd name="T41" fmla="*/ 1 h 120"/>
                  <a:gd name="T42" fmla="*/ 0 w 121"/>
                  <a:gd name="T43" fmla="*/ 1 h 120"/>
                  <a:gd name="T44" fmla="*/ 0 w 121"/>
                  <a:gd name="T45" fmla="*/ 2 h 120"/>
                  <a:gd name="T46" fmla="*/ 0 w 121"/>
                  <a:gd name="T47" fmla="*/ 3 h 120"/>
                  <a:gd name="T48" fmla="*/ 0 w 121"/>
                  <a:gd name="T49" fmla="*/ 3 h 120"/>
                  <a:gd name="T50" fmla="*/ 0 w 121"/>
                  <a:gd name="T51" fmla="*/ 4 h 120"/>
                  <a:gd name="T52" fmla="*/ 0 w 121"/>
                  <a:gd name="T53" fmla="*/ 5 h 120"/>
                  <a:gd name="T54" fmla="*/ 0 w 121"/>
                  <a:gd name="T55" fmla="*/ 5 h 120"/>
                  <a:gd name="T56" fmla="*/ 1 w 121"/>
                  <a:gd name="T57" fmla="*/ 6 h 120"/>
                  <a:gd name="T58" fmla="*/ 1 w 121"/>
                  <a:gd name="T59" fmla="*/ 6 h 120"/>
                  <a:gd name="T60" fmla="*/ 2 w 121"/>
                  <a:gd name="T61" fmla="*/ 7 h 120"/>
                  <a:gd name="T62" fmla="*/ 3 w 121"/>
                  <a:gd name="T63" fmla="*/ 7 h 120"/>
                  <a:gd name="T64" fmla="*/ 3 w 121"/>
                  <a:gd name="T65" fmla="*/ 7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1"/>
                  <a:gd name="T100" fmla="*/ 0 h 120"/>
                  <a:gd name="T101" fmla="*/ 121 w 121"/>
                  <a:gd name="T102" fmla="*/ 120 h 1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1" h="120">
                    <a:moveTo>
                      <a:pt x="60" y="120"/>
                    </a:moveTo>
                    <a:lnTo>
                      <a:pt x="72" y="119"/>
                    </a:lnTo>
                    <a:lnTo>
                      <a:pt x="83" y="116"/>
                    </a:lnTo>
                    <a:lnTo>
                      <a:pt x="93" y="110"/>
                    </a:lnTo>
                    <a:lnTo>
                      <a:pt x="104" y="103"/>
                    </a:lnTo>
                    <a:lnTo>
                      <a:pt x="111" y="94"/>
                    </a:lnTo>
                    <a:lnTo>
                      <a:pt x="117" y="84"/>
                    </a:lnTo>
                    <a:lnTo>
                      <a:pt x="119" y="72"/>
                    </a:lnTo>
                    <a:lnTo>
                      <a:pt x="121" y="59"/>
                    </a:lnTo>
                    <a:lnTo>
                      <a:pt x="119" y="48"/>
                    </a:lnTo>
                    <a:lnTo>
                      <a:pt x="117" y="36"/>
                    </a:lnTo>
                    <a:lnTo>
                      <a:pt x="111" y="26"/>
                    </a:lnTo>
                    <a:lnTo>
                      <a:pt x="104" y="18"/>
                    </a:lnTo>
                    <a:lnTo>
                      <a:pt x="93" y="10"/>
                    </a:lnTo>
                    <a:lnTo>
                      <a:pt x="83" y="5"/>
                    </a:lnTo>
                    <a:lnTo>
                      <a:pt x="72" y="2"/>
                    </a:lnTo>
                    <a:lnTo>
                      <a:pt x="60" y="0"/>
                    </a:lnTo>
                    <a:lnTo>
                      <a:pt x="49" y="2"/>
                    </a:lnTo>
                    <a:lnTo>
                      <a:pt x="37" y="5"/>
                    </a:lnTo>
                    <a:lnTo>
                      <a:pt x="27" y="10"/>
                    </a:lnTo>
                    <a:lnTo>
                      <a:pt x="17" y="18"/>
                    </a:lnTo>
                    <a:lnTo>
                      <a:pt x="10" y="26"/>
                    </a:lnTo>
                    <a:lnTo>
                      <a:pt x="4" y="36"/>
                    </a:lnTo>
                    <a:lnTo>
                      <a:pt x="1" y="48"/>
                    </a:lnTo>
                    <a:lnTo>
                      <a:pt x="0" y="59"/>
                    </a:lnTo>
                    <a:lnTo>
                      <a:pt x="1" y="72"/>
                    </a:lnTo>
                    <a:lnTo>
                      <a:pt x="4" y="84"/>
                    </a:lnTo>
                    <a:lnTo>
                      <a:pt x="10" y="94"/>
                    </a:lnTo>
                    <a:lnTo>
                      <a:pt x="17" y="103"/>
                    </a:lnTo>
                    <a:lnTo>
                      <a:pt x="27" y="110"/>
                    </a:lnTo>
                    <a:lnTo>
                      <a:pt x="37" y="116"/>
                    </a:lnTo>
                    <a:lnTo>
                      <a:pt x="49" y="119"/>
                    </a:lnTo>
                    <a:lnTo>
                      <a:pt x="60"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30" name="Freeform 87"/>
              <p:cNvSpPr>
                <a:spLocks/>
              </p:cNvSpPr>
              <p:nvPr/>
            </p:nvSpPr>
            <p:spPr bwMode="auto">
              <a:xfrm>
                <a:off x="3520" y="2527"/>
                <a:ext cx="60" cy="60"/>
              </a:xfrm>
              <a:custGeom>
                <a:avLst/>
                <a:gdLst>
                  <a:gd name="T0" fmla="*/ 3 w 121"/>
                  <a:gd name="T1" fmla="*/ 8 h 120"/>
                  <a:gd name="T2" fmla="*/ 4 w 121"/>
                  <a:gd name="T3" fmla="*/ 8 h 120"/>
                  <a:gd name="T4" fmla="*/ 5 w 121"/>
                  <a:gd name="T5" fmla="*/ 8 h 120"/>
                  <a:gd name="T6" fmla="*/ 5 w 121"/>
                  <a:gd name="T7" fmla="*/ 7 h 120"/>
                  <a:gd name="T8" fmla="*/ 6 w 121"/>
                  <a:gd name="T9" fmla="*/ 7 h 120"/>
                  <a:gd name="T10" fmla="*/ 6 w 121"/>
                  <a:gd name="T11" fmla="*/ 6 h 120"/>
                  <a:gd name="T12" fmla="*/ 7 w 121"/>
                  <a:gd name="T13" fmla="*/ 6 h 120"/>
                  <a:gd name="T14" fmla="*/ 7 w 121"/>
                  <a:gd name="T15" fmla="*/ 5 h 120"/>
                  <a:gd name="T16" fmla="*/ 7 w 121"/>
                  <a:gd name="T17" fmla="*/ 4 h 120"/>
                  <a:gd name="T18" fmla="*/ 7 w 121"/>
                  <a:gd name="T19" fmla="*/ 4 h 120"/>
                  <a:gd name="T20" fmla="*/ 7 w 121"/>
                  <a:gd name="T21" fmla="*/ 3 h 120"/>
                  <a:gd name="T22" fmla="*/ 6 w 121"/>
                  <a:gd name="T23" fmla="*/ 2 h 120"/>
                  <a:gd name="T24" fmla="*/ 6 w 121"/>
                  <a:gd name="T25" fmla="*/ 2 h 120"/>
                  <a:gd name="T26" fmla="*/ 5 w 121"/>
                  <a:gd name="T27" fmla="*/ 1 h 120"/>
                  <a:gd name="T28" fmla="*/ 5 w 121"/>
                  <a:gd name="T29" fmla="*/ 1 h 120"/>
                  <a:gd name="T30" fmla="*/ 4 w 121"/>
                  <a:gd name="T31" fmla="*/ 1 h 120"/>
                  <a:gd name="T32" fmla="*/ 3 w 121"/>
                  <a:gd name="T33" fmla="*/ 0 h 120"/>
                  <a:gd name="T34" fmla="*/ 3 w 121"/>
                  <a:gd name="T35" fmla="*/ 1 h 120"/>
                  <a:gd name="T36" fmla="*/ 2 w 121"/>
                  <a:gd name="T37" fmla="*/ 1 h 120"/>
                  <a:gd name="T38" fmla="*/ 1 w 121"/>
                  <a:gd name="T39" fmla="*/ 1 h 120"/>
                  <a:gd name="T40" fmla="*/ 1 w 121"/>
                  <a:gd name="T41" fmla="*/ 2 h 120"/>
                  <a:gd name="T42" fmla="*/ 0 w 121"/>
                  <a:gd name="T43" fmla="*/ 2 h 120"/>
                  <a:gd name="T44" fmla="*/ 0 w 121"/>
                  <a:gd name="T45" fmla="*/ 3 h 120"/>
                  <a:gd name="T46" fmla="*/ 0 w 121"/>
                  <a:gd name="T47" fmla="*/ 4 h 120"/>
                  <a:gd name="T48" fmla="*/ 0 w 121"/>
                  <a:gd name="T49" fmla="*/ 4 h 120"/>
                  <a:gd name="T50" fmla="*/ 0 w 121"/>
                  <a:gd name="T51" fmla="*/ 5 h 120"/>
                  <a:gd name="T52" fmla="*/ 0 w 121"/>
                  <a:gd name="T53" fmla="*/ 6 h 120"/>
                  <a:gd name="T54" fmla="*/ 0 w 121"/>
                  <a:gd name="T55" fmla="*/ 6 h 120"/>
                  <a:gd name="T56" fmla="*/ 1 w 121"/>
                  <a:gd name="T57" fmla="*/ 7 h 120"/>
                  <a:gd name="T58" fmla="*/ 1 w 121"/>
                  <a:gd name="T59" fmla="*/ 7 h 120"/>
                  <a:gd name="T60" fmla="*/ 2 w 121"/>
                  <a:gd name="T61" fmla="*/ 8 h 120"/>
                  <a:gd name="T62" fmla="*/ 3 w 121"/>
                  <a:gd name="T63" fmla="*/ 8 h 120"/>
                  <a:gd name="T64" fmla="*/ 3 w 121"/>
                  <a:gd name="T65" fmla="*/ 8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1"/>
                  <a:gd name="T100" fmla="*/ 0 h 120"/>
                  <a:gd name="T101" fmla="*/ 121 w 121"/>
                  <a:gd name="T102" fmla="*/ 120 h 1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1" h="120">
                    <a:moveTo>
                      <a:pt x="61" y="120"/>
                    </a:moveTo>
                    <a:lnTo>
                      <a:pt x="72" y="119"/>
                    </a:lnTo>
                    <a:lnTo>
                      <a:pt x="84" y="116"/>
                    </a:lnTo>
                    <a:lnTo>
                      <a:pt x="94" y="110"/>
                    </a:lnTo>
                    <a:lnTo>
                      <a:pt x="104" y="103"/>
                    </a:lnTo>
                    <a:lnTo>
                      <a:pt x="111" y="94"/>
                    </a:lnTo>
                    <a:lnTo>
                      <a:pt x="117" y="84"/>
                    </a:lnTo>
                    <a:lnTo>
                      <a:pt x="120" y="73"/>
                    </a:lnTo>
                    <a:lnTo>
                      <a:pt x="121" y="61"/>
                    </a:lnTo>
                    <a:lnTo>
                      <a:pt x="120" y="49"/>
                    </a:lnTo>
                    <a:lnTo>
                      <a:pt x="117" y="38"/>
                    </a:lnTo>
                    <a:lnTo>
                      <a:pt x="111" y="28"/>
                    </a:lnTo>
                    <a:lnTo>
                      <a:pt x="104" y="18"/>
                    </a:lnTo>
                    <a:lnTo>
                      <a:pt x="94" y="11"/>
                    </a:lnTo>
                    <a:lnTo>
                      <a:pt x="84" y="5"/>
                    </a:lnTo>
                    <a:lnTo>
                      <a:pt x="72" y="2"/>
                    </a:lnTo>
                    <a:lnTo>
                      <a:pt x="61" y="0"/>
                    </a:lnTo>
                    <a:lnTo>
                      <a:pt x="49" y="2"/>
                    </a:lnTo>
                    <a:lnTo>
                      <a:pt x="38" y="5"/>
                    </a:lnTo>
                    <a:lnTo>
                      <a:pt x="28" y="11"/>
                    </a:lnTo>
                    <a:lnTo>
                      <a:pt x="18" y="18"/>
                    </a:lnTo>
                    <a:lnTo>
                      <a:pt x="10" y="28"/>
                    </a:lnTo>
                    <a:lnTo>
                      <a:pt x="5" y="38"/>
                    </a:lnTo>
                    <a:lnTo>
                      <a:pt x="2" y="49"/>
                    </a:lnTo>
                    <a:lnTo>
                      <a:pt x="0" y="61"/>
                    </a:lnTo>
                    <a:lnTo>
                      <a:pt x="2" y="73"/>
                    </a:lnTo>
                    <a:lnTo>
                      <a:pt x="5" y="84"/>
                    </a:lnTo>
                    <a:lnTo>
                      <a:pt x="10" y="94"/>
                    </a:lnTo>
                    <a:lnTo>
                      <a:pt x="18" y="103"/>
                    </a:lnTo>
                    <a:lnTo>
                      <a:pt x="28" y="110"/>
                    </a:lnTo>
                    <a:lnTo>
                      <a:pt x="38" y="116"/>
                    </a:lnTo>
                    <a:lnTo>
                      <a:pt x="49" y="119"/>
                    </a:lnTo>
                    <a:lnTo>
                      <a:pt x="61"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31" name="Freeform 88"/>
              <p:cNvSpPr>
                <a:spLocks/>
              </p:cNvSpPr>
              <p:nvPr/>
            </p:nvSpPr>
            <p:spPr bwMode="auto">
              <a:xfrm>
                <a:off x="3618" y="2449"/>
                <a:ext cx="59" cy="61"/>
              </a:xfrm>
              <a:custGeom>
                <a:avLst/>
                <a:gdLst>
                  <a:gd name="T0" fmla="*/ 3 w 120"/>
                  <a:gd name="T1" fmla="*/ 8 h 121"/>
                  <a:gd name="T2" fmla="*/ 4 w 120"/>
                  <a:gd name="T3" fmla="*/ 8 h 121"/>
                  <a:gd name="T4" fmla="*/ 5 w 120"/>
                  <a:gd name="T5" fmla="*/ 8 h 121"/>
                  <a:gd name="T6" fmla="*/ 5 w 120"/>
                  <a:gd name="T7" fmla="*/ 7 h 121"/>
                  <a:gd name="T8" fmla="*/ 6 w 120"/>
                  <a:gd name="T9" fmla="*/ 7 h 121"/>
                  <a:gd name="T10" fmla="*/ 6 w 120"/>
                  <a:gd name="T11" fmla="*/ 6 h 121"/>
                  <a:gd name="T12" fmla="*/ 7 w 120"/>
                  <a:gd name="T13" fmla="*/ 6 h 121"/>
                  <a:gd name="T14" fmla="*/ 7 w 120"/>
                  <a:gd name="T15" fmla="*/ 5 h 121"/>
                  <a:gd name="T16" fmla="*/ 7 w 120"/>
                  <a:gd name="T17" fmla="*/ 4 h 121"/>
                  <a:gd name="T18" fmla="*/ 7 w 120"/>
                  <a:gd name="T19" fmla="*/ 4 h 121"/>
                  <a:gd name="T20" fmla="*/ 7 w 120"/>
                  <a:gd name="T21" fmla="*/ 3 h 121"/>
                  <a:gd name="T22" fmla="*/ 6 w 120"/>
                  <a:gd name="T23" fmla="*/ 2 h 121"/>
                  <a:gd name="T24" fmla="*/ 6 w 120"/>
                  <a:gd name="T25" fmla="*/ 2 h 121"/>
                  <a:gd name="T26" fmla="*/ 5 w 120"/>
                  <a:gd name="T27" fmla="*/ 1 h 121"/>
                  <a:gd name="T28" fmla="*/ 5 w 120"/>
                  <a:gd name="T29" fmla="*/ 1 h 121"/>
                  <a:gd name="T30" fmla="*/ 4 w 120"/>
                  <a:gd name="T31" fmla="*/ 1 h 121"/>
                  <a:gd name="T32" fmla="*/ 3 w 120"/>
                  <a:gd name="T33" fmla="*/ 0 h 121"/>
                  <a:gd name="T34" fmla="*/ 3 w 120"/>
                  <a:gd name="T35" fmla="*/ 1 h 121"/>
                  <a:gd name="T36" fmla="*/ 2 w 120"/>
                  <a:gd name="T37" fmla="*/ 1 h 121"/>
                  <a:gd name="T38" fmla="*/ 1 w 120"/>
                  <a:gd name="T39" fmla="*/ 1 h 121"/>
                  <a:gd name="T40" fmla="*/ 1 w 120"/>
                  <a:gd name="T41" fmla="*/ 2 h 121"/>
                  <a:gd name="T42" fmla="*/ 0 w 120"/>
                  <a:gd name="T43" fmla="*/ 2 h 121"/>
                  <a:gd name="T44" fmla="*/ 0 w 120"/>
                  <a:gd name="T45" fmla="*/ 3 h 121"/>
                  <a:gd name="T46" fmla="*/ 0 w 120"/>
                  <a:gd name="T47" fmla="*/ 4 h 121"/>
                  <a:gd name="T48" fmla="*/ 0 w 120"/>
                  <a:gd name="T49" fmla="*/ 4 h 121"/>
                  <a:gd name="T50" fmla="*/ 0 w 120"/>
                  <a:gd name="T51" fmla="*/ 5 h 121"/>
                  <a:gd name="T52" fmla="*/ 0 w 120"/>
                  <a:gd name="T53" fmla="*/ 6 h 121"/>
                  <a:gd name="T54" fmla="*/ 0 w 120"/>
                  <a:gd name="T55" fmla="*/ 6 h 121"/>
                  <a:gd name="T56" fmla="*/ 1 w 120"/>
                  <a:gd name="T57" fmla="*/ 7 h 121"/>
                  <a:gd name="T58" fmla="*/ 1 w 120"/>
                  <a:gd name="T59" fmla="*/ 7 h 121"/>
                  <a:gd name="T60" fmla="*/ 2 w 120"/>
                  <a:gd name="T61" fmla="*/ 8 h 121"/>
                  <a:gd name="T62" fmla="*/ 3 w 120"/>
                  <a:gd name="T63" fmla="*/ 8 h 121"/>
                  <a:gd name="T64" fmla="*/ 3 w 120"/>
                  <a:gd name="T65" fmla="*/ 8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0"/>
                  <a:gd name="T100" fmla="*/ 0 h 121"/>
                  <a:gd name="T101" fmla="*/ 120 w 120"/>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0" h="121">
                    <a:moveTo>
                      <a:pt x="61" y="121"/>
                    </a:moveTo>
                    <a:lnTo>
                      <a:pt x="72" y="119"/>
                    </a:lnTo>
                    <a:lnTo>
                      <a:pt x="84" y="117"/>
                    </a:lnTo>
                    <a:lnTo>
                      <a:pt x="94" y="111"/>
                    </a:lnTo>
                    <a:lnTo>
                      <a:pt x="102" y="104"/>
                    </a:lnTo>
                    <a:lnTo>
                      <a:pt x="110" y="93"/>
                    </a:lnTo>
                    <a:lnTo>
                      <a:pt x="115" y="83"/>
                    </a:lnTo>
                    <a:lnTo>
                      <a:pt x="118" y="72"/>
                    </a:lnTo>
                    <a:lnTo>
                      <a:pt x="120" y="60"/>
                    </a:lnTo>
                    <a:lnTo>
                      <a:pt x="118" y="49"/>
                    </a:lnTo>
                    <a:lnTo>
                      <a:pt x="115" y="37"/>
                    </a:lnTo>
                    <a:lnTo>
                      <a:pt x="110" y="27"/>
                    </a:lnTo>
                    <a:lnTo>
                      <a:pt x="102" y="17"/>
                    </a:lnTo>
                    <a:lnTo>
                      <a:pt x="94" y="10"/>
                    </a:lnTo>
                    <a:lnTo>
                      <a:pt x="84" y="4"/>
                    </a:lnTo>
                    <a:lnTo>
                      <a:pt x="72" y="1"/>
                    </a:lnTo>
                    <a:lnTo>
                      <a:pt x="61" y="0"/>
                    </a:lnTo>
                    <a:lnTo>
                      <a:pt x="49" y="1"/>
                    </a:lnTo>
                    <a:lnTo>
                      <a:pt x="38" y="4"/>
                    </a:lnTo>
                    <a:lnTo>
                      <a:pt x="28" y="10"/>
                    </a:lnTo>
                    <a:lnTo>
                      <a:pt x="17" y="17"/>
                    </a:lnTo>
                    <a:lnTo>
                      <a:pt x="10" y="27"/>
                    </a:lnTo>
                    <a:lnTo>
                      <a:pt x="5" y="37"/>
                    </a:lnTo>
                    <a:lnTo>
                      <a:pt x="2" y="49"/>
                    </a:lnTo>
                    <a:lnTo>
                      <a:pt x="0" y="60"/>
                    </a:lnTo>
                    <a:lnTo>
                      <a:pt x="2" y="72"/>
                    </a:lnTo>
                    <a:lnTo>
                      <a:pt x="5" y="83"/>
                    </a:lnTo>
                    <a:lnTo>
                      <a:pt x="10" y="93"/>
                    </a:lnTo>
                    <a:lnTo>
                      <a:pt x="17" y="104"/>
                    </a:lnTo>
                    <a:lnTo>
                      <a:pt x="28" y="111"/>
                    </a:lnTo>
                    <a:lnTo>
                      <a:pt x="38" y="117"/>
                    </a:lnTo>
                    <a:lnTo>
                      <a:pt x="49" y="119"/>
                    </a:lnTo>
                    <a:lnTo>
                      <a:pt x="61"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1305" name="Freeform 89"/>
            <p:cNvSpPr>
              <a:spLocks/>
            </p:cNvSpPr>
            <p:nvPr/>
          </p:nvSpPr>
          <p:spPr bwMode="auto">
            <a:xfrm>
              <a:off x="2137" y="664"/>
              <a:ext cx="19" cy="19"/>
            </a:xfrm>
            <a:custGeom>
              <a:avLst/>
              <a:gdLst>
                <a:gd name="T0" fmla="*/ 0 w 74"/>
                <a:gd name="T1" fmla="*/ 0 h 75"/>
                <a:gd name="T2" fmla="*/ 0 w 74"/>
                <a:gd name="T3" fmla="*/ 0 h 75"/>
                <a:gd name="T4" fmla="*/ 0 w 74"/>
                <a:gd name="T5" fmla="*/ 0 h 75"/>
                <a:gd name="T6" fmla="*/ 0 w 74"/>
                <a:gd name="T7" fmla="*/ 0 h 75"/>
                <a:gd name="T8" fmla="*/ 0 w 74"/>
                <a:gd name="T9" fmla="*/ 0 h 75"/>
                <a:gd name="T10" fmla="*/ 0 w 74"/>
                <a:gd name="T11" fmla="*/ 0 h 75"/>
                <a:gd name="T12" fmla="*/ 0 w 74"/>
                <a:gd name="T13" fmla="*/ 0 h 75"/>
                <a:gd name="T14" fmla="*/ 0 w 74"/>
                <a:gd name="T15" fmla="*/ 0 h 75"/>
                <a:gd name="T16" fmla="*/ 0 w 74"/>
                <a:gd name="T17" fmla="*/ 0 h 75"/>
                <a:gd name="T18" fmla="*/ 0 w 74"/>
                <a:gd name="T19" fmla="*/ 0 h 75"/>
                <a:gd name="T20" fmla="*/ 0 w 74"/>
                <a:gd name="T21" fmla="*/ 0 h 75"/>
                <a:gd name="T22" fmla="*/ 0 w 74"/>
                <a:gd name="T23" fmla="*/ 0 h 75"/>
                <a:gd name="T24" fmla="*/ 0 w 74"/>
                <a:gd name="T25" fmla="*/ 0 h 75"/>
                <a:gd name="T26" fmla="*/ 0 w 74"/>
                <a:gd name="T27" fmla="*/ 0 h 75"/>
                <a:gd name="T28" fmla="*/ 0 w 74"/>
                <a:gd name="T29" fmla="*/ 0 h 75"/>
                <a:gd name="T30" fmla="*/ 0 w 74"/>
                <a:gd name="T31" fmla="*/ 0 h 75"/>
                <a:gd name="T32" fmla="*/ 0 w 74"/>
                <a:gd name="T33" fmla="*/ 0 h 75"/>
                <a:gd name="T34" fmla="*/ 0 w 74"/>
                <a:gd name="T35" fmla="*/ 0 h 75"/>
                <a:gd name="T36" fmla="*/ 0 w 74"/>
                <a:gd name="T37" fmla="*/ 0 h 75"/>
                <a:gd name="T38" fmla="*/ 0 w 74"/>
                <a:gd name="T39" fmla="*/ 0 h 75"/>
                <a:gd name="T40" fmla="*/ 0 w 74"/>
                <a:gd name="T41" fmla="*/ 0 h 75"/>
                <a:gd name="T42" fmla="*/ 0 w 74"/>
                <a:gd name="T43" fmla="*/ 0 h 75"/>
                <a:gd name="T44" fmla="*/ 0 w 74"/>
                <a:gd name="T45" fmla="*/ 0 h 75"/>
                <a:gd name="T46" fmla="*/ 0 w 74"/>
                <a:gd name="T47" fmla="*/ 0 h 75"/>
                <a:gd name="T48" fmla="*/ 0 w 74"/>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56" y="71"/>
                  </a:moveTo>
                  <a:lnTo>
                    <a:pt x="67" y="61"/>
                  </a:lnTo>
                  <a:lnTo>
                    <a:pt x="74" y="47"/>
                  </a:lnTo>
                  <a:lnTo>
                    <a:pt x="74" y="34"/>
                  </a:lnTo>
                  <a:lnTo>
                    <a:pt x="70" y="19"/>
                  </a:lnTo>
                  <a:lnTo>
                    <a:pt x="66" y="13"/>
                  </a:lnTo>
                  <a:lnTo>
                    <a:pt x="60" y="8"/>
                  </a:lnTo>
                  <a:lnTo>
                    <a:pt x="54" y="3"/>
                  </a:lnTo>
                  <a:lnTo>
                    <a:pt x="47" y="0"/>
                  </a:lnTo>
                  <a:lnTo>
                    <a:pt x="40" y="0"/>
                  </a:lnTo>
                  <a:lnTo>
                    <a:pt x="33" y="0"/>
                  </a:lnTo>
                  <a:lnTo>
                    <a:pt x="25" y="2"/>
                  </a:lnTo>
                  <a:lnTo>
                    <a:pt x="18" y="5"/>
                  </a:lnTo>
                  <a:lnTo>
                    <a:pt x="7" y="15"/>
                  </a:lnTo>
                  <a:lnTo>
                    <a:pt x="1" y="28"/>
                  </a:lnTo>
                  <a:lnTo>
                    <a:pt x="0" y="42"/>
                  </a:lnTo>
                  <a:lnTo>
                    <a:pt x="5" y="57"/>
                  </a:lnTo>
                  <a:lnTo>
                    <a:pt x="10" y="62"/>
                  </a:lnTo>
                  <a:lnTo>
                    <a:pt x="15" y="68"/>
                  </a:lnTo>
                  <a:lnTo>
                    <a:pt x="21" y="73"/>
                  </a:lnTo>
                  <a:lnTo>
                    <a:pt x="28" y="74"/>
                  </a:lnTo>
                  <a:lnTo>
                    <a:pt x="34" y="75"/>
                  </a:lnTo>
                  <a:lnTo>
                    <a:pt x="41" y="75"/>
                  </a:lnTo>
                  <a:lnTo>
                    <a:pt x="49" y="74"/>
                  </a:lnTo>
                  <a:lnTo>
                    <a:pt x="56" y="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6" name="Freeform 90"/>
            <p:cNvSpPr>
              <a:spLocks/>
            </p:cNvSpPr>
            <p:nvPr/>
          </p:nvSpPr>
          <p:spPr bwMode="auto">
            <a:xfrm>
              <a:off x="2137" y="629"/>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7" name="Freeform 91"/>
            <p:cNvSpPr>
              <a:spLocks/>
            </p:cNvSpPr>
            <p:nvPr/>
          </p:nvSpPr>
          <p:spPr bwMode="auto">
            <a:xfrm>
              <a:off x="2137" y="594"/>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8" name="Freeform 92"/>
            <p:cNvSpPr>
              <a:spLocks/>
            </p:cNvSpPr>
            <p:nvPr/>
          </p:nvSpPr>
          <p:spPr bwMode="auto">
            <a:xfrm>
              <a:off x="2137" y="559"/>
              <a:ext cx="19" cy="18"/>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9" name="Freeform 93"/>
            <p:cNvSpPr>
              <a:spLocks/>
            </p:cNvSpPr>
            <p:nvPr/>
          </p:nvSpPr>
          <p:spPr bwMode="auto">
            <a:xfrm>
              <a:off x="2137" y="523"/>
              <a:ext cx="19" cy="20"/>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10" name="Freeform 94"/>
            <p:cNvSpPr>
              <a:spLocks/>
            </p:cNvSpPr>
            <p:nvPr/>
          </p:nvSpPr>
          <p:spPr bwMode="auto">
            <a:xfrm>
              <a:off x="2137" y="805"/>
              <a:ext cx="19" cy="19"/>
            </a:xfrm>
            <a:custGeom>
              <a:avLst/>
              <a:gdLst>
                <a:gd name="T0" fmla="*/ 0 w 74"/>
                <a:gd name="T1" fmla="*/ 0 h 75"/>
                <a:gd name="T2" fmla="*/ 0 w 74"/>
                <a:gd name="T3" fmla="*/ 0 h 75"/>
                <a:gd name="T4" fmla="*/ 0 w 74"/>
                <a:gd name="T5" fmla="*/ 0 h 75"/>
                <a:gd name="T6" fmla="*/ 0 w 74"/>
                <a:gd name="T7" fmla="*/ 0 h 75"/>
                <a:gd name="T8" fmla="*/ 0 w 74"/>
                <a:gd name="T9" fmla="*/ 0 h 75"/>
                <a:gd name="T10" fmla="*/ 0 w 74"/>
                <a:gd name="T11" fmla="*/ 0 h 75"/>
                <a:gd name="T12" fmla="*/ 0 w 74"/>
                <a:gd name="T13" fmla="*/ 0 h 75"/>
                <a:gd name="T14" fmla="*/ 0 w 74"/>
                <a:gd name="T15" fmla="*/ 0 h 75"/>
                <a:gd name="T16" fmla="*/ 0 w 74"/>
                <a:gd name="T17" fmla="*/ 0 h 75"/>
                <a:gd name="T18" fmla="*/ 0 w 74"/>
                <a:gd name="T19" fmla="*/ 0 h 75"/>
                <a:gd name="T20" fmla="*/ 0 w 74"/>
                <a:gd name="T21" fmla="*/ 0 h 75"/>
                <a:gd name="T22" fmla="*/ 0 w 74"/>
                <a:gd name="T23" fmla="*/ 0 h 75"/>
                <a:gd name="T24" fmla="*/ 0 w 74"/>
                <a:gd name="T25" fmla="*/ 0 h 75"/>
                <a:gd name="T26" fmla="*/ 0 w 74"/>
                <a:gd name="T27" fmla="*/ 0 h 75"/>
                <a:gd name="T28" fmla="*/ 0 w 74"/>
                <a:gd name="T29" fmla="*/ 0 h 75"/>
                <a:gd name="T30" fmla="*/ 0 w 74"/>
                <a:gd name="T31" fmla="*/ 0 h 75"/>
                <a:gd name="T32" fmla="*/ 0 w 74"/>
                <a:gd name="T33" fmla="*/ 0 h 75"/>
                <a:gd name="T34" fmla="*/ 0 w 74"/>
                <a:gd name="T35" fmla="*/ 0 h 75"/>
                <a:gd name="T36" fmla="*/ 0 w 74"/>
                <a:gd name="T37" fmla="*/ 0 h 75"/>
                <a:gd name="T38" fmla="*/ 0 w 74"/>
                <a:gd name="T39" fmla="*/ 0 h 75"/>
                <a:gd name="T40" fmla="*/ 0 w 74"/>
                <a:gd name="T41" fmla="*/ 0 h 75"/>
                <a:gd name="T42" fmla="*/ 0 w 74"/>
                <a:gd name="T43" fmla="*/ 0 h 75"/>
                <a:gd name="T44" fmla="*/ 0 w 74"/>
                <a:gd name="T45" fmla="*/ 0 h 75"/>
                <a:gd name="T46" fmla="*/ 0 w 74"/>
                <a:gd name="T47" fmla="*/ 0 h 75"/>
                <a:gd name="T48" fmla="*/ 0 w 74"/>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56" y="71"/>
                  </a:moveTo>
                  <a:lnTo>
                    <a:pt x="67" y="61"/>
                  </a:lnTo>
                  <a:lnTo>
                    <a:pt x="74" y="47"/>
                  </a:lnTo>
                  <a:lnTo>
                    <a:pt x="74" y="34"/>
                  </a:lnTo>
                  <a:lnTo>
                    <a:pt x="70" y="19"/>
                  </a:lnTo>
                  <a:lnTo>
                    <a:pt x="66" y="13"/>
                  </a:lnTo>
                  <a:lnTo>
                    <a:pt x="60" y="8"/>
                  </a:lnTo>
                  <a:lnTo>
                    <a:pt x="54" y="3"/>
                  </a:lnTo>
                  <a:lnTo>
                    <a:pt x="47" y="0"/>
                  </a:lnTo>
                  <a:lnTo>
                    <a:pt x="40" y="0"/>
                  </a:lnTo>
                  <a:lnTo>
                    <a:pt x="33" y="0"/>
                  </a:lnTo>
                  <a:lnTo>
                    <a:pt x="25" y="2"/>
                  </a:lnTo>
                  <a:lnTo>
                    <a:pt x="18" y="5"/>
                  </a:lnTo>
                  <a:lnTo>
                    <a:pt x="7" y="15"/>
                  </a:lnTo>
                  <a:lnTo>
                    <a:pt x="1" y="28"/>
                  </a:lnTo>
                  <a:lnTo>
                    <a:pt x="0" y="42"/>
                  </a:lnTo>
                  <a:lnTo>
                    <a:pt x="5" y="57"/>
                  </a:lnTo>
                  <a:lnTo>
                    <a:pt x="10" y="62"/>
                  </a:lnTo>
                  <a:lnTo>
                    <a:pt x="15" y="68"/>
                  </a:lnTo>
                  <a:lnTo>
                    <a:pt x="21" y="73"/>
                  </a:lnTo>
                  <a:lnTo>
                    <a:pt x="28" y="74"/>
                  </a:lnTo>
                  <a:lnTo>
                    <a:pt x="34" y="75"/>
                  </a:lnTo>
                  <a:lnTo>
                    <a:pt x="41" y="75"/>
                  </a:lnTo>
                  <a:lnTo>
                    <a:pt x="49" y="74"/>
                  </a:lnTo>
                  <a:lnTo>
                    <a:pt x="56" y="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11" name="Freeform 95"/>
            <p:cNvSpPr>
              <a:spLocks/>
            </p:cNvSpPr>
            <p:nvPr/>
          </p:nvSpPr>
          <p:spPr bwMode="auto">
            <a:xfrm>
              <a:off x="2137" y="769"/>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12" name="Freeform 96"/>
            <p:cNvSpPr>
              <a:spLocks/>
            </p:cNvSpPr>
            <p:nvPr/>
          </p:nvSpPr>
          <p:spPr bwMode="auto">
            <a:xfrm>
              <a:off x="2137" y="734"/>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13" name="Freeform 97"/>
            <p:cNvSpPr>
              <a:spLocks/>
            </p:cNvSpPr>
            <p:nvPr/>
          </p:nvSpPr>
          <p:spPr bwMode="auto">
            <a:xfrm>
              <a:off x="2137" y="699"/>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14" name="Freeform 98"/>
            <p:cNvSpPr>
              <a:spLocks/>
            </p:cNvSpPr>
            <p:nvPr/>
          </p:nvSpPr>
          <p:spPr bwMode="auto">
            <a:xfrm>
              <a:off x="2149" y="806"/>
              <a:ext cx="214" cy="367"/>
            </a:xfrm>
            <a:custGeom>
              <a:avLst/>
              <a:gdLst>
                <a:gd name="T0" fmla="*/ 22 w 423"/>
                <a:gd name="T1" fmla="*/ 7 h 726"/>
                <a:gd name="T2" fmla="*/ 14 w 423"/>
                <a:gd name="T3" fmla="*/ 2 h 726"/>
                <a:gd name="T4" fmla="*/ 3 w 423"/>
                <a:gd name="T5" fmla="*/ 0 h 726"/>
                <a:gd name="T6" fmla="*/ 0 w 423"/>
                <a:gd name="T7" fmla="*/ 16 h 726"/>
                <a:gd name="T8" fmla="*/ 3 w 423"/>
                <a:gd name="T9" fmla="*/ 27 h 726"/>
                <a:gd name="T10" fmla="*/ 9 w 423"/>
                <a:gd name="T11" fmla="*/ 33 h 726"/>
                <a:gd name="T12" fmla="*/ 8 w 423"/>
                <a:gd name="T13" fmla="*/ 35 h 726"/>
                <a:gd name="T14" fmla="*/ 10 w 423"/>
                <a:gd name="T15" fmla="*/ 45 h 726"/>
                <a:gd name="T16" fmla="*/ 21 w 423"/>
                <a:gd name="T17" fmla="*/ 48 h 726"/>
                <a:gd name="T18" fmla="*/ 28 w 423"/>
                <a:gd name="T19" fmla="*/ 41 h 726"/>
                <a:gd name="T20" fmla="*/ 26 w 423"/>
                <a:gd name="T21" fmla="*/ 31 h 726"/>
                <a:gd name="T22" fmla="*/ 20 w 423"/>
                <a:gd name="T23" fmla="*/ 28 h 726"/>
                <a:gd name="T24" fmla="*/ 20 w 423"/>
                <a:gd name="T25" fmla="*/ 17 h 726"/>
                <a:gd name="T26" fmla="*/ 18 w 423"/>
                <a:gd name="T27" fmla="*/ 14 h 726"/>
                <a:gd name="T28" fmla="*/ 20 w 423"/>
                <a:gd name="T29" fmla="*/ 11 h 726"/>
                <a:gd name="T30" fmla="*/ 22 w 423"/>
                <a:gd name="T31" fmla="*/ 7 h 72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23"/>
                <a:gd name="T49" fmla="*/ 0 h 726"/>
                <a:gd name="T50" fmla="*/ 423 w 423"/>
                <a:gd name="T51" fmla="*/ 726 h 72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23" h="726">
                  <a:moveTo>
                    <a:pt x="333" y="111"/>
                  </a:moveTo>
                  <a:lnTo>
                    <a:pt x="219" y="18"/>
                  </a:lnTo>
                  <a:lnTo>
                    <a:pt x="45" y="0"/>
                  </a:lnTo>
                  <a:lnTo>
                    <a:pt x="0" y="249"/>
                  </a:lnTo>
                  <a:lnTo>
                    <a:pt x="36" y="405"/>
                  </a:lnTo>
                  <a:lnTo>
                    <a:pt x="141" y="507"/>
                  </a:lnTo>
                  <a:lnTo>
                    <a:pt x="117" y="540"/>
                  </a:lnTo>
                  <a:lnTo>
                    <a:pt x="144" y="693"/>
                  </a:lnTo>
                  <a:lnTo>
                    <a:pt x="327" y="726"/>
                  </a:lnTo>
                  <a:lnTo>
                    <a:pt x="423" y="639"/>
                  </a:lnTo>
                  <a:lnTo>
                    <a:pt x="396" y="474"/>
                  </a:lnTo>
                  <a:lnTo>
                    <a:pt x="300" y="423"/>
                  </a:lnTo>
                  <a:lnTo>
                    <a:pt x="309" y="255"/>
                  </a:lnTo>
                  <a:lnTo>
                    <a:pt x="270" y="207"/>
                  </a:lnTo>
                  <a:lnTo>
                    <a:pt x="315" y="168"/>
                  </a:lnTo>
                  <a:lnTo>
                    <a:pt x="333" y="111"/>
                  </a:lnTo>
                  <a:close/>
                </a:path>
              </a:pathLst>
            </a:custGeom>
            <a:solidFill>
              <a:schemeClr val="tx2"/>
            </a:solidFill>
            <a:ln w="12700">
              <a:solidFill>
                <a:schemeClr val="bg1"/>
              </a:solidFill>
              <a:round/>
              <a:headEnd/>
              <a:tailEnd/>
            </a:ln>
          </p:spPr>
          <p:txBody>
            <a:bodyPr wrap="none" lIns="0" tIns="0" rIns="0" bIns="0" anchor="ctr">
              <a:spAutoFit/>
            </a:bodyPr>
            <a:lstStyle/>
            <a:p>
              <a:endParaRPr lang="en-US"/>
            </a:p>
          </p:txBody>
        </p:sp>
        <p:sp>
          <p:nvSpPr>
            <p:cNvPr id="11315" name="Freeform 99"/>
            <p:cNvSpPr>
              <a:spLocks/>
            </p:cNvSpPr>
            <p:nvPr/>
          </p:nvSpPr>
          <p:spPr bwMode="auto">
            <a:xfrm flipH="1">
              <a:off x="2549" y="807"/>
              <a:ext cx="213" cy="367"/>
            </a:xfrm>
            <a:custGeom>
              <a:avLst/>
              <a:gdLst>
                <a:gd name="T0" fmla="*/ 22 w 423"/>
                <a:gd name="T1" fmla="*/ 7 h 726"/>
                <a:gd name="T2" fmla="*/ 14 w 423"/>
                <a:gd name="T3" fmla="*/ 2 h 726"/>
                <a:gd name="T4" fmla="*/ 3 w 423"/>
                <a:gd name="T5" fmla="*/ 0 h 726"/>
                <a:gd name="T6" fmla="*/ 0 w 423"/>
                <a:gd name="T7" fmla="*/ 16 h 726"/>
                <a:gd name="T8" fmla="*/ 3 w 423"/>
                <a:gd name="T9" fmla="*/ 27 h 726"/>
                <a:gd name="T10" fmla="*/ 9 w 423"/>
                <a:gd name="T11" fmla="*/ 33 h 726"/>
                <a:gd name="T12" fmla="*/ 8 w 423"/>
                <a:gd name="T13" fmla="*/ 35 h 726"/>
                <a:gd name="T14" fmla="*/ 10 w 423"/>
                <a:gd name="T15" fmla="*/ 45 h 726"/>
                <a:gd name="T16" fmla="*/ 21 w 423"/>
                <a:gd name="T17" fmla="*/ 48 h 726"/>
                <a:gd name="T18" fmla="*/ 27 w 423"/>
                <a:gd name="T19" fmla="*/ 41 h 726"/>
                <a:gd name="T20" fmla="*/ 25 w 423"/>
                <a:gd name="T21" fmla="*/ 31 h 726"/>
                <a:gd name="T22" fmla="*/ 19 w 423"/>
                <a:gd name="T23" fmla="*/ 28 h 726"/>
                <a:gd name="T24" fmla="*/ 20 w 423"/>
                <a:gd name="T25" fmla="*/ 17 h 726"/>
                <a:gd name="T26" fmla="*/ 17 w 423"/>
                <a:gd name="T27" fmla="*/ 14 h 726"/>
                <a:gd name="T28" fmla="*/ 20 w 423"/>
                <a:gd name="T29" fmla="*/ 11 h 726"/>
                <a:gd name="T30" fmla="*/ 22 w 423"/>
                <a:gd name="T31" fmla="*/ 7 h 72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23"/>
                <a:gd name="T49" fmla="*/ 0 h 726"/>
                <a:gd name="T50" fmla="*/ 423 w 423"/>
                <a:gd name="T51" fmla="*/ 726 h 72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23" h="726">
                  <a:moveTo>
                    <a:pt x="333" y="111"/>
                  </a:moveTo>
                  <a:lnTo>
                    <a:pt x="219" y="18"/>
                  </a:lnTo>
                  <a:lnTo>
                    <a:pt x="45" y="0"/>
                  </a:lnTo>
                  <a:lnTo>
                    <a:pt x="0" y="249"/>
                  </a:lnTo>
                  <a:lnTo>
                    <a:pt x="36" y="405"/>
                  </a:lnTo>
                  <a:lnTo>
                    <a:pt x="141" y="507"/>
                  </a:lnTo>
                  <a:lnTo>
                    <a:pt x="117" y="540"/>
                  </a:lnTo>
                  <a:lnTo>
                    <a:pt x="144" y="693"/>
                  </a:lnTo>
                  <a:lnTo>
                    <a:pt x="327" y="726"/>
                  </a:lnTo>
                  <a:lnTo>
                    <a:pt x="423" y="639"/>
                  </a:lnTo>
                  <a:lnTo>
                    <a:pt x="396" y="474"/>
                  </a:lnTo>
                  <a:lnTo>
                    <a:pt x="300" y="423"/>
                  </a:lnTo>
                  <a:lnTo>
                    <a:pt x="309" y="255"/>
                  </a:lnTo>
                  <a:lnTo>
                    <a:pt x="270" y="207"/>
                  </a:lnTo>
                  <a:lnTo>
                    <a:pt x="315" y="168"/>
                  </a:lnTo>
                  <a:lnTo>
                    <a:pt x="333" y="111"/>
                  </a:lnTo>
                  <a:close/>
                </a:path>
              </a:pathLst>
            </a:custGeom>
            <a:solidFill>
              <a:schemeClr val="tx2"/>
            </a:solidFill>
            <a:ln w="12700">
              <a:solidFill>
                <a:schemeClr val="bg1"/>
              </a:solidFill>
              <a:round/>
              <a:headEnd/>
              <a:tailEnd/>
            </a:ln>
          </p:spPr>
          <p:txBody>
            <a:bodyPr wrap="none" lIns="0" tIns="0" rIns="0" bIns="0" anchor="ctr">
              <a:spAutoFit/>
            </a:bodyPr>
            <a:lstStyle/>
            <a:p>
              <a:endParaRPr lang="en-US"/>
            </a:p>
          </p:txBody>
        </p:sp>
        <p:sp>
          <p:nvSpPr>
            <p:cNvPr id="11316" name="Freeform 100"/>
            <p:cNvSpPr>
              <a:spLocks/>
            </p:cNvSpPr>
            <p:nvPr/>
          </p:nvSpPr>
          <p:spPr bwMode="auto">
            <a:xfrm>
              <a:off x="2163" y="681"/>
              <a:ext cx="593" cy="376"/>
            </a:xfrm>
            <a:custGeom>
              <a:avLst/>
              <a:gdLst>
                <a:gd name="T0" fmla="*/ 51 w 1176"/>
                <a:gd name="T1" fmla="*/ 47 h 744"/>
                <a:gd name="T2" fmla="*/ 24 w 1176"/>
                <a:gd name="T3" fmla="*/ 49 h 744"/>
                <a:gd name="T4" fmla="*/ 22 w 1176"/>
                <a:gd name="T5" fmla="*/ 31 h 744"/>
                <a:gd name="T6" fmla="*/ 20 w 1176"/>
                <a:gd name="T7" fmla="*/ 23 h 744"/>
                <a:gd name="T8" fmla="*/ 0 w 1176"/>
                <a:gd name="T9" fmla="*/ 16 h 744"/>
                <a:gd name="T10" fmla="*/ 1 w 1176"/>
                <a:gd name="T11" fmla="*/ 10 h 744"/>
                <a:gd name="T12" fmla="*/ 14 w 1176"/>
                <a:gd name="T13" fmla="*/ 3 h 744"/>
                <a:gd name="T14" fmla="*/ 26 w 1176"/>
                <a:gd name="T15" fmla="*/ 1 h 744"/>
                <a:gd name="T16" fmla="*/ 42 w 1176"/>
                <a:gd name="T17" fmla="*/ 0 h 744"/>
                <a:gd name="T18" fmla="*/ 56 w 1176"/>
                <a:gd name="T19" fmla="*/ 2 h 744"/>
                <a:gd name="T20" fmla="*/ 68 w 1176"/>
                <a:gd name="T21" fmla="*/ 7 h 744"/>
                <a:gd name="T22" fmla="*/ 76 w 1176"/>
                <a:gd name="T23" fmla="*/ 15 h 744"/>
                <a:gd name="T24" fmla="*/ 55 w 1176"/>
                <a:gd name="T25" fmla="*/ 23 h 744"/>
                <a:gd name="T26" fmla="*/ 51 w 1176"/>
                <a:gd name="T27" fmla="*/ 31 h 744"/>
                <a:gd name="T28" fmla="*/ 51 w 1176"/>
                <a:gd name="T29" fmla="*/ 47 h 7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76"/>
                <a:gd name="T46" fmla="*/ 0 h 744"/>
                <a:gd name="T47" fmla="*/ 1176 w 1176"/>
                <a:gd name="T48" fmla="*/ 744 h 7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76" h="744">
                  <a:moveTo>
                    <a:pt x="789" y="720"/>
                  </a:moveTo>
                  <a:lnTo>
                    <a:pt x="378" y="744"/>
                  </a:lnTo>
                  <a:lnTo>
                    <a:pt x="345" y="471"/>
                  </a:lnTo>
                  <a:lnTo>
                    <a:pt x="303" y="360"/>
                  </a:lnTo>
                  <a:lnTo>
                    <a:pt x="0" y="249"/>
                  </a:lnTo>
                  <a:lnTo>
                    <a:pt x="15" y="153"/>
                  </a:lnTo>
                  <a:lnTo>
                    <a:pt x="213" y="48"/>
                  </a:lnTo>
                  <a:lnTo>
                    <a:pt x="402" y="6"/>
                  </a:lnTo>
                  <a:lnTo>
                    <a:pt x="654" y="0"/>
                  </a:lnTo>
                  <a:lnTo>
                    <a:pt x="873" y="21"/>
                  </a:lnTo>
                  <a:lnTo>
                    <a:pt x="1056" y="102"/>
                  </a:lnTo>
                  <a:lnTo>
                    <a:pt x="1176" y="234"/>
                  </a:lnTo>
                  <a:lnTo>
                    <a:pt x="855" y="360"/>
                  </a:lnTo>
                  <a:lnTo>
                    <a:pt x="795" y="483"/>
                  </a:lnTo>
                  <a:lnTo>
                    <a:pt x="789" y="72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1317" name="Oval 101"/>
            <p:cNvSpPr>
              <a:spLocks noChangeArrowheads="1"/>
            </p:cNvSpPr>
            <p:nvPr/>
          </p:nvSpPr>
          <p:spPr bwMode="auto">
            <a:xfrm>
              <a:off x="2336" y="478"/>
              <a:ext cx="221" cy="242"/>
            </a:xfrm>
            <a:prstGeom prst="ellipse">
              <a:avLst/>
            </a:prstGeom>
            <a:solidFill>
              <a:schemeClr val="tx2"/>
            </a:solidFill>
            <a:ln w="12700" algn="ctr">
              <a:solidFill>
                <a:schemeClr val="bg1"/>
              </a:solidFill>
              <a:round/>
              <a:headEnd/>
              <a:tailEnd/>
            </a:ln>
          </p:spPr>
          <p:txBody>
            <a:bodyPr lIns="0" tIns="0" rIns="0" bIns="0" anchor="ctr">
              <a:spAutoFit/>
            </a:bodyPr>
            <a:lstStyle/>
            <a:p>
              <a:endParaRPr lang="en-US"/>
            </a:p>
          </p:txBody>
        </p:sp>
        <p:sp>
          <p:nvSpPr>
            <p:cNvPr id="11318" name="Rectangle 102"/>
            <p:cNvSpPr>
              <a:spLocks noChangeArrowheads="1"/>
            </p:cNvSpPr>
            <p:nvPr/>
          </p:nvSpPr>
          <p:spPr bwMode="auto">
            <a:xfrm>
              <a:off x="2355" y="1031"/>
              <a:ext cx="206" cy="18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1319" name="Freeform 103"/>
            <p:cNvSpPr>
              <a:spLocks/>
            </p:cNvSpPr>
            <p:nvPr/>
          </p:nvSpPr>
          <p:spPr bwMode="auto">
            <a:xfrm>
              <a:off x="2327" y="681"/>
              <a:ext cx="240" cy="470"/>
            </a:xfrm>
            <a:custGeom>
              <a:avLst/>
              <a:gdLst>
                <a:gd name="T0" fmla="*/ 4 w 476"/>
                <a:gd name="T1" fmla="*/ 51 h 988"/>
                <a:gd name="T2" fmla="*/ 4 w 476"/>
                <a:gd name="T3" fmla="*/ 25 h 988"/>
                <a:gd name="T4" fmla="*/ 2 w 476"/>
                <a:gd name="T5" fmla="*/ 23 h 988"/>
                <a:gd name="T6" fmla="*/ 0 w 476"/>
                <a:gd name="T7" fmla="*/ 10 h 988"/>
                <a:gd name="T8" fmla="*/ 2 w 476"/>
                <a:gd name="T9" fmla="*/ 0 h 988"/>
                <a:gd name="T10" fmla="*/ 5 w 476"/>
                <a:gd name="T11" fmla="*/ 0 h 988"/>
                <a:gd name="T12" fmla="*/ 5 w 476"/>
                <a:gd name="T13" fmla="*/ 13 h 988"/>
                <a:gd name="T14" fmla="*/ 25 w 476"/>
                <a:gd name="T15" fmla="*/ 13 h 988"/>
                <a:gd name="T16" fmla="*/ 25 w 476"/>
                <a:gd name="T17" fmla="*/ 0 h 988"/>
                <a:gd name="T18" fmla="*/ 28 w 476"/>
                <a:gd name="T19" fmla="*/ 0 h 988"/>
                <a:gd name="T20" fmla="*/ 30 w 476"/>
                <a:gd name="T21" fmla="*/ 10 h 988"/>
                <a:gd name="T22" fmla="*/ 30 w 476"/>
                <a:gd name="T23" fmla="*/ 20 h 988"/>
                <a:gd name="T24" fmla="*/ 28 w 476"/>
                <a:gd name="T25" fmla="*/ 23 h 988"/>
                <a:gd name="T26" fmla="*/ 31 w 476"/>
                <a:gd name="T27" fmla="*/ 50 h 988"/>
                <a:gd name="T28" fmla="*/ 4 w 476"/>
                <a:gd name="T29" fmla="*/ 51 h 98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6"/>
                <a:gd name="T46" fmla="*/ 0 h 988"/>
                <a:gd name="T47" fmla="*/ 476 w 476"/>
                <a:gd name="T48" fmla="*/ 988 h 98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6" h="988">
                  <a:moveTo>
                    <a:pt x="64" y="988"/>
                  </a:moveTo>
                  <a:lnTo>
                    <a:pt x="52" y="488"/>
                  </a:lnTo>
                  <a:lnTo>
                    <a:pt x="28" y="448"/>
                  </a:lnTo>
                  <a:lnTo>
                    <a:pt x="0" y="208"/>
                  </a:lnTo>
                  <a:lnTo>
                    <a:pt x="20" y="8"/>
                  </a:lnTo>
                  <a:lnTo>
                    <a:pt x="68" y="8"/>
                  </a:lnTo>
                  <a:lnTo>
                    <a:pt x="72" y="256"/>
                  </a:lnTo>
                  <a:lnTo>
                    <a:pt x="392" y="248"/>
                  </a:lnTo>
                  <a:lnTo>
                    <a:pt x="392" y="12"/>
                  </a:lnTo>
                  <a:lnTo>
                    <a:pt x="440" y="0"/>
                  </a:lnTo>
                  <a:lnTo>
                    <a:pt x="464" y="184"/>
                  </a:lnTo>
                  <a:lnTo>
                    <a:pt x="464" y="404"/>
                  </a:lnTo>
                  <a:lnTo>
                    <a:pt x="440" y="460"/>
                  </a:lnTo>
                  <a:lnTo>
                    <a:pt x="476" y="980"/>
                  </a:lnTo>
                  <a:lnTo>
                    <a:pt x="64" y="988"/>
                  </a:lnTo>
                  <a:close/>
                </a:path>
              </a:pathLst>
            </a:custGeom>
            <a:solidFill>
              <a:schemeClr val="bg1"/>
            </a:solidFill>
            <a:ln w="12700">
              <a:solidFill>
                <a:schemeClr val="bg1"/>
              </a:solidFill>
              <a:round/>
              <a:headEnd/>
              <a:tailEnd/>
            </a:ln>
          </p:spPr>
          <p:txBody>
            <a:bodyPr lIns="0" tIns="0" rIns="0" bIns="0" anchor="ctr">
              <a:spAutoFit/>
            </a:bodyPr>
            <a:lstStyle/>
            <a:p>
              <a:endParaRPr lang="en-US"/>
            </a:p>
          </p:txBody>
        </p:sp>
        <p:sp>
          <p:nvSpPr>
            <p:cNvPr id="11320" name="Line 104"/>
            <p:cNvSpPr>
              <a:spLocks noChangeShapeType="1"/>
            </p:cNvSpPr>
            <p:nvPr/>
          </p:nvSpPr>
          <p:spPr bwMode="auto">
            <a:xfrm flipV="1">
              <a:off x="2458" y="1082"/>
              <a:ext cx="0" cy="1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21" name="Freeform 105"/>
            <p:cNvSpPr>
              <a:spLocks/>
            </p:cNvSpPr>
            <p:nvPr/>
          </p:nvSpPr>
          <p:spPr bwMode="auto">
            <a:xfrm>
              <a:off x="2137" y="486"/>
              <a:ext cx="19" cy="20"/>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22" name="Freeform 106"/>
            <p:cNvSpPr>
              <a:spLocks/>
            </p:cNvSpPr>
            <p:nvPr/>
          </p:nvSpPr>
          <p:spPr bwMode="auto">
            <a:xfrm>
              <a:off x="2137" y="452"/>
              <a:ext cx="19" cy="18"/>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23" name="Freeform 107"/>
            <p:cNvSpPr>
              <a:spLocks/>
            </p:cNvSpPr>
            <p:nvPr/>
          </p:nvSpPr>
          <p:spPr bwMode="auto">
            <a:xfrm>
              <a:off x="2293" y="450"/>
              <a:ext cx="303" cy="116"/>
            </a:xfrm>
            <a:custGeom>
              <a:avLst/>
              <a:gdLst>
                <a:gd name="T0" fmla="*/ 0 w 600"/>
                <a:gd name="T1" fmla="*/ 15 h 230"/>
                <a:gd name="T2" fmla="*/ 39 w 600"/>
                <a:gd name="T3" fmla="*/ 15 h 230"/>
                <a:gd name="T4" fmla="*/ 37 w 600"/>
                <a:gd name="T5" fmla="*/ 13 h 230"/>
                <a:gd name="T6" fmla="*/ 35 w 600"/>
                <a:gd name="T7" fmla="*/ 12 h 230"/>
                <a:gd name="T8" fmla="*/ 33 w 600"/>
                <a:gd name="T9" fmla="*/ 12 h 230"/>
                <a:gd name="T10" fmla="*/ 32 w 600"/>
                <a:gd name="T11" fmla="*/ 8 h 230"/>
                <a:gd name="T12" fmla="*/ 31 w 600"/>
                <a:gd name="T13" fmla="*/ 5 h 230"/>
                <a:gd name="T14" fmla="*/ 28 w 600"/>
                <a:gd name="T15" fmla="*/ 2 h 230"/>
                <a:gd name="T16" fmla="*/ 24 w 600"/>
                <a:gd name="T17" fmla="*/ 1 h 230"/>
                <a:gd name="T18" fmla="*/ 21 w 600"/>
                <a:gd name="T19" fmla="*/ 0 h 230"/>
                <a:gd name="T20" fmla="*/ 19 w 600"/>
                <a:gd name="T21" fmla="*/ 0 h 230"/>
                <a:gd name="T22" fmla="*/ 17 w 600"/>
                <a:gd name="T23" fmla="*/ 0 h 230"/>
                <a:gd name="T24" fmla="*/ 14 w 600"/>
                <a:gd name="T25" fmla="*/ 1 h 230"/>
                <a:gd name="T26" fmla="*/ 11 w 600"/>
                <a:gd name="T27" fmla="*/ 2 h 230"/>
                <a:gd name="T28" fmla="*/ 9 w 600"/>
                <a:gd name="T29" fmla="*/ 4 h 230"/>
                <a:gd name="T30" fmla="*/ 8 w 600"/>
                <a:gd name="T31" fmla="*/ 6 h 230"/>
                <a:gd name="T32" fmla="*/ 7 w 600"/>
                <a:gd name="T33" fmla="*/ 8 h 230"/>
                <a:gd name="T34" fmla="*/ 6 w 600"/>
                <a:gd name="T35" fmla="*/ 10 h 230"/>
                <a:gd name="T36" fmla="*/ 6 w 600"/>
                <a:gd name="T37" fmla="*/ 12 h 230"/>
                <a:gd name="T38" fmla="*/ 3 w 600"/>
                <a:gd name="T39" fmla="*/ 12 h 230"/>
                <a:gd name="T40" fmla="*/ 1 w 600"/>
                <a:gd name="T41" fmla="*/ 14 h 230"/>
                <a:gd name="T42" fmla="*/ 0 w 600"/>
                <a:gd name="T43" fmla="*/ 15 h 2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0"/>
                <a:gd name="T67" fmla="*/ 0 h 230"/>
                <a:gd name="T68" fmla="*/ 600 w 600"/>
                <a:gd name="T69" fmla="*/ 230 h 2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0" h="230">
                  <a:moveTo>
                    <a:pt x="0" y="230"/>
                  </a:moveTo>
                  <a:lnTo>
                    <a:pt x="600" y="230"/>
                  </a:lnTo>
                  <a:lnTo>
                    <a:pt x="572" y="202"/>
                  </a:lnTo>
                  <a:lnTo>
                    <a:pt x="538" y="186"/>
                  </a:lnTo>
                  <a:lnTo>
                    <a:pt x="508" y="180"/>
                  </a:lnTo>
                  <a:lnTo>
                    <a:pt x="500" y="122"/>
                  </a:lnTo>
                  <a:lnTo>
                    <a:pt x="476" y="72"/>
                  </a:lnTo>
                  <a:lnTo>
                    <a:pt x="424" y="30"/>
                  </a:lnTo>
                  <a:lnTo>
                    <a:pt x="376" y="10"/>
                  </a:lnTo>
                  <a:lnTo>
                    <a:pt x="326" y="0"/>
                  </a:lnTo>
                  <a:lnTo>
                    <a:pt x="298" y="0"/>
                  </a:lnTo>
                  <a:lnTo>
                    <a:pt x="260" y="0"/>
                  </a:lnTo>
                  <a:lnTo>
                    <a:pt x="208" y="12"/>
                  </a:lnTo>
                  <a:lnTo>
                    <a:pt x="174" y="32"/>
                  </a:lnTo>
                  <a:lnTo>
                    <a:pt x="140" y="54"/>
                  </a:lnTo>
                  <a:lnTo>
                    <a:pt x="114" y="90"/>
                  </a:lnTo>
                  <a:lnTo>
                    <a:pt x="98" y="118"/>
                  </a:lnTo>
                  <a:lnTo>
                    <a:pt x="92" y="152"/>
                  </a:lnTo>
                  <a:lnTo>
                    <a:pt x="90" y="180"/>
                  </a:lnTo>
                  <a:lnTo>
                    <a:pt x="46" y="190"/>
                  </a:lnTo>
                  <a:lnTo>
                    <a:pt x="16" y="212"/>
                  </a:lnTo>
                  <a:lnTo>
                    <a:pt x="0" y="23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1324" name="Freeform 108"/>
            <p:cNvSpPr>
              <a:spLocks/>
            </p:cNvSpPr>
            <p:nvPr/>
          </p:nvSpPr>
          <p:spPr bwMode="auto">
            <a:xfrm>
              <a:off x="2464" y="461"/>
              <a:ext cx="68" cy="84"/>
            </a:xfrm>
            <a:custGeom>
              <a:avLst/>
              <a:gdLst>
                <a:gd name="T0" fmla="*/ 0 w 347"/>
                <a:gd name="T1" fmla="*/ 0 h 433"/>
                <a:gd name="T2" fmla="*/ 0 w 347"/>
                <a:gd name="T3" fmla="*/ 0 h 433"/>
                <a:gd name="T4" fmla="*/ 0 w 347"/>
                <a:gd name="T5" fmla="*/ 0 h 433"/>
                <a:gd name="T6" fmla="*/ 0 w 347"/>
                <a:gd name="T7" fmla="*/ 0 h 433"/>
                <a:gd name="T8" fmla="*/ 0 w 347"/>
                <a:gd name="T9" fmla="*/ 0 h 433"/>
                <a:gd name="T10" fmla="*/ 0 w 347"/>
                <a:gd name="T11" fmla="*/ 0 h 433"/>
                <a:gd name="T12" fmla="*/ 0 w 347"/>
                <a:gd name="T13" fmla="*/ 0 h 433"/>
                <a:gd name="T14" fmla="*/ 0 w 347"/>
                <a:gd name="T15" fmla="*/ 0 h 433"/>
                <a:gd name="T16" fmla="*/ 0 w 347"/>
                <a:gd name="T17" fmla="*/ 0 h 433"/>
                <a:gd name="T18" fmla="*/ 0 w 347"/>
                <a:gd name="T19" fmla="*/ 0 h 433"/>
                <a:gd name="T20" fmla="*/ 0 w 347"/>
                <a:gd name="T21" fmla="*/ 0 h 433"/>
                <a:gd name="T22" fmla="*/ 0 w 347"/>
                <a:gd name="T23" fmla="*/ 0 h 433"/>
                <a:gd name="T24" fmla="*/ 0 w 347"/>
                <a:gd name="T25" fmla="*/ 0 h 433"/>
                <a:gd name="T26" fmla="*/ 0 w 347"/>
                <a:gd name="T27" fmla="*/ 0 h 433"/>
                <a:gd name="T28" fmla="*/ 0 w 347"/>
                <a:gd name="T29" fmla="*/ 0 h 433"/>
                <a:gd name="T30" fmla="*/ 0 w 347"/>
                <a:gd name="T31" fmla="*/ 0 h 433"/>
                <a:gd name="T32" fmla="*/ 0 w 347"/>
                <a:gd name="T33" fmla="*/ 0 h 433"/>
                <a:gd name="T34" fmla="*/ 0 w 347"/>
                <a:gd name="T35" fmla="*/ 0 h 433"/>
                <a:gd name="T36" fmla="*/ 0 w 347"/>
                <a:gd name="T37" fmla="*/ 0 h 433"/>
                <a:gd name="T38" fmla="*/ 0 w 347"/>
                <a:gd name="T39" fmla="*/ 0 h 433"/>
                <a:gd name="T40" fmla="*/ 0 w 347"/>
                <a:gd name="T41" fmla="*/ 0 h 433"/>
                <a:gd name="T42" fmla="*/ 0 w 347"/>
                <a:gd name="T43" fmla="*/ 0 h 433"/>
                <a:gd name="T44" fmla="*/ 0 w 347"/>
                <a:gd name="T45" fmla="*/ 0 h 433"/>
                <a:gd name="T46" fmla="*/ 0 w 347"/>
                <a:gd name="T47" fmla="*/ 0 h 433"/>
                <a:gd name="T48" fmla="*/ 0 w 347"/>
                <a:gd name="T49" fmla="*/ 0 h 433"/>
                <a:gd name="T50" fmla="*/ 0 w 347"/>
                <a:gd name="T51" fmla="*/ 1 h 433"/>
                <a:gd name="T52" fmla="*/ 0 w 347"/>
                <a:gd name="T53" fmla="*/ 1 h 433"/>
                <a:gd name="T54" fmla="*/ 0 w 347"/>
                <a:gd name="T55" fmla="*/ 1 h 433"/>
                <a:gd name="T56" fmla="*/ 0 w 347"/>
                <a:gd name="T57" fmla="*/ 1 h 433"/>
                <a:gd name="T58" fmla="*/ 0 w 347"/>
                <a:gd name="T59" fmla="*/ 1 h 433"/>
                <a:gd name="T60" fmla="*/ 1 w 347"/>
                <a:gd name="T61" fmla="*/ 1 h 433"/>
                <a:gd name="T62" fmla="*/ 1 w 347"/>
                <a:gd name="T63" fmla="*/ 1 h 433"/>
                <a:gd name="T64" fmla="*/ 1 w 347"/>
                <a:gd name="T65" fmla="*/ 1 h 433"/>
                <a:gd name="T66" fmla="*/ 1 w 347"/>
                <a:gd name="T67" fmla="*/ 1 h 433"/>
                <a:gd name="T68" fmla="*/ 1 w 347"/>
                <a:gd name="T69" fmla="*/ 1 h 433"/>
                <a:gd name="T70" fmla="*/ 1 w 347"/>
                <a:gd name="T71" fmla="*/ 1 h 433"/>
                <a:gd name="T72" fmla="*/ 0 w 347"/>
                <a:gd name="T73" fmla="*/ 0 h 433"/>
                <a:gd name="T74" fmla="*/ 0 w 347"/>
                <a:gd name="T75" fmla="*/ 0 h 433"/>
                <a:gd name="T76" fmla="*/ 0 w 347"/>
                <a:gd name="T77" fmla="*/ 0 h 433"/>
                <a:gd name="T78" fmla="*/ 0 w 347"/>
                <a:gd name="T79" fmla="*/ 0 h 433"/>
                <a:gd name="T80" fmla="*/ 0 w 347"/>
                <a:gd name="T81" fmla="*/ 0 h 433"/>
                <a:gd name="T82" fmla="*/ 0 w 347"/>
                <a:gd name="T83" fmla="*/ 0 h 433"/>
                <a:gd name="T84" fmla="*/ 0 w 347"/>
                <a:gd name="T85" fmla="*/ 0 h 433"/>
                <a:gd name="T86" fmla="*/ 0 w 347"/>
                <a:gd name="T87" fmla="*/ 0 h 433"/>
                <a:gd name="T88" fmla="*/ 0 w 347"/>
                <a:gd name="T89" fmla="*/ 0 h 433"/>
                <a:gd name="T90" fmla="*/ 0 w 347"/>
                <a:gd name="T91" fmla="*/ 0 h 433"/>
                <a:gd name="T92" fmla="*/ 0 w 347"/>
                <a:gd name="T93" fmla="*/ 0 h 433"/>
                <a:gd name="T94" fmla="*/ 0 w 347"/>
                <a:gd name="T95" fmla="*/ 0 h 433"/>
                <a:gd name="T96" fmla="*/ 0 w 347"/>
                <a:gd name="T97" fmla="*/ 0 h 433"/>
                <a:gd name="T98" fmla="*/ 0 w 347"/>
                <a:gd name="T99" fmla="*/ 0 h 433"/>
                <a:gd name="T100" fmla="*/ 0 w 347"/>
                <a:gd name="T101" fmla="*/ 0 h 4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47"/>
                <a:gd name="T154" fmla="*/ 0 h 433"/>
                <a:gd name="T155" fmla="*/ 347 w 347"/>
                <a:gd name="T156" fmla="*/ 433 h 4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47" h="433">
                  <a:moveTo>
                    <a:pt x="24" y="0"/>
                  </a:moveTo>
                  <a:lnTo>
                    <a:pt x="24" y="0"/>
                  </a:lnTo>
                  <a:lnTo>
                    <a:pt x="16" y="0"/>
                  </a:lnTo>
                  <a:lnTo>
                    <a:pt x="8" y="3"/>
                  </a:lnTo>
                  <a:lnTo>
                    <a:pt x="3" y="7"/>
                  </a:lnTo>
                  <a:lnTo>
                    <a:pt x="0" y="14"/>
                  </a:lnTo>
                  <a:lnTo>
                    <a:pt x="0" y="23"/>
                  </a:lnTo>
                  <a:lnTo>
                    <a:pt x="1" y="30"/>
                  </a:lnTo>
                  <a:lnTo>
                    <a:pt x="7" y="36"/>
                  </a:lnTo>
                  <a:lnTo>
                    <a:pt x="14" y="40"/>
                  </a:lnTo>
                  <a:lnTo>
                    <a:pt x="18" y="42"/>
                  </a:lnTo>
                  <a:lnTo>
                    <a:pt x="29" y="45"/>
                  </a:lnTo>
                  <a:lnTo>
                    <a:pt x="42" y="51"/>
                  </a:lnTo>
                  <a:lnTo>
                    <a:pt x="59" y="58"/>
                  </a:lnTo>
                  <a:lnTo>
                    <a:pt x="79" y="68"/>
                  </a:lnTo>
                  <a:lnTo>
                    <a:pt x="101" y="81"/>
                  </a:lnTo>
                  <a:lnTo>
                    <a:pt x="125" y="97"/>
                  </a:lnTo>
                  <a:lnTo>
                    <a:pt x="150" y="115"/>
                  </a:lnTo>
                  <a:lnTo>
                    <a:pt x="174" y="138"/>
                  </a:lnTo>
                  <a:lnTo>
                    <a:pt x="200" y="164"/>
                  </a:lnTo>
                  <a:lnTo>
                    <a:pt x="223" y="195"/>
                  </a:lnTo>
                  <a:lnTo>
                    <a:pt x="246" y="229"/>
                  </a:lnTo>
                  <a:lnTo>
                    <a:pt x="266" y="268"/>
                  </a:lnTo>
                  <a:lnTo>
                    <a:pt x="284" y="313"/>
                  </a:lnTo>
                  <a:lnTo>
                    <a:pt x="296" y="360"/>
                  </a:lnTo>
                  <a:lnTo>
                    <a:pt x="307" y="415"/>
                  </a:lnTo>
                  <a:lnTo>
                    <a:pt x="309" y="422"/>
                  </a:lnTo>
                  <a:lnTo>
                    <a:pt x="314" y="428"/>
                  </a:lnTo>
                  <a:lnTo>
                    <a:pt x="321" y="433"/>
                  </a:lnTo>
                  <a:lnTo>
                    <a:pt x="330" y="433"/>
                  </a:lnTo>
                  <a:lnTo>
                    <a:pt x="337" y="430"/>
                  </a:lnTo>
                  <a:lnTo>
                    <a:pt x="343" y="425"/>
                  </a:lnTo>
                  <a:lnTo>
                    <a:pt x="347" y="418"/>
                  </a:lnTo>
                  <a:lnTo>
                    <a:pt x="347" y="409"/>
                  </a:lnTo>
                  <a:lnTo>
                    <a:pt x="337" y="350"/>
                  </a:lnTo>
                  <a:lnTo>
                    <a:pt x="321" y="297"/>
                  </a:lnTo>
                  <a:lnTo>
                    <a:pt x="302" y="248"/>
                  </a:lnTo>
                  <a:lnTo>
                    <a:pt x="279" y="206"/>
                  </a:lnTo>
                  <a:lnTo>
                    <a:pt x="255" y="167"/>
                  </a:lnTo>
                  <a:lnTo>
                    <a:pt x="227" y="134"/>
                  </a:lnTo>
                  <a:lnTo>
                    <a:pt x="199" y="105"/>
                  </a:lnTo>
                  <a:lnTo>
                    <a:pt x="171" y="81"/>
                  </a:lnTo>
                  <a:lnTo>
                    <a:pt x="144" y="61"/>
                  </a:lnTo>
                  <a:lnTo>
                    <a:pt x="116" y="43"/>
                  </a:lnTo>
                  <a:lnTo>
                    <a:pt x="92" y="29"/>
                  </a:lnTo>
                  <a:lnTo>
                    <a:pt x="70" y="17"/>
                  </a:lnTo>
                  <a:lnTo>
                    <a:pt x="52" y="10"/>
                  </a:lnTo>
                  <a:lnTo>
                    <a:pt x="37" y="4"/>
                  </a:lnTo>
                  <a:lnTo>
                    <a:pt x="29" y="2"/>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25" name="Freeform 109"/>
            <p:cNvSpPr>
              <a:spLocks/>
            </p:cNvSpPr>
            <p:nvPr/>
          </p:nvSpPr>
          <p:spPr bwMode="auto">
            <a:xfrm>
              <a:off x="2351" y="461"/>
              <a:ext cx="69" cy="84"/>
            </a:xfrm>
            <a:custGeom>
              <a:avLst/>
              <a:gdLst>
                <a:gd name="T0" fmla="*/ 1 w 350"/>
                <a:gd name="T1" fmla="*/ 0 h 433"/>
                <a:gd name="T2" fmla="*/ 1 w 350"/>
                <a:gd name="T3" fmla="*/ 0 h 433"/>
                <a:gd name="T4" fmla="*/ 1 w 350"/>
                <a:gd name="T5" fmla="*/ 0 h 433"/>
                <a:gd name="T6" fmla="*/ 1 w 350"/>
                <a:gd name="T7" fmla="*/ 0 h 433"/>
                <a:gd name="T8" fmla="*/ 1 w 350"/>
                <a:gd name="T9" fmla="*/ 0 h 433"/>
                <a:gd name="T10" fmla="*/ 1 w 350"/>
                <a:gd name="T11" fmla="*/ 0 h 433"/>
                <a:gd name="T12" fmla="*/ 1 w 350"/>
                <a:gd name="T13" fmla="*/ 0 h 433"/>
                <a:gd name="T14" fmla="*/ 1 w 350"/>
                <a:gd name="T15" fmla="*/ 0 h 433"/>
                <a:gd name="T16" fmla="*/ 1 w 350"/>
                <a:gd name="T17" fmla="*/ 0 h 433"/>
                <a:gd name="T18" fmla="*/ 0 w 350"/>
                <a:gd name="T19" fmla="*/ 0 h 433"/>
                <a:gd name="T20" fmla="*/ 0 w 350"/>
                <a:gd name="T21" fmla="*/ 0 h 433"/>
                <a:gd name="T22" fmla="*/ 0 w 350"/>
                <a:gd name="T23" fmla="*/ 0 h 433"/>
                <a:gd name="T24" fmla="*/ 0 w 350"/>
                <a:gd name="T25" fmla="*/ 0 h 433"/>
                <a:gd name="T26" fmla="*/ 0 w 350"/>
                <a:gd name="T27" fmla="*/ 0 h 433"/>
                <a:gd name="T28" fmla="*/ 0 w 350"/>
                <a:gd name="T29" fmla="*/ 0 h 433"/>
                <a:gd name="T30" fmla="*/ 0 w 350"/>
                <a:gd name="T31" fmla="*/ 0 h 433"/>
                <a:gd name="T32" fmla="*/ 0 w 350"/>
                <a:gd name="T33" fmla="*/ 0 h 433"/>
                <a:gd name="T34" fmla="*/ 0 w 350"/>
                <a:gd name="T35" fmla="*/ 0 h 433"/>
                <a:gd name="T36" fmla="*/ 0 w 350"/>
                <a:gd name="T37" fmla="*/ 0 h 433"/>
                <a:gd name="T38" fmla="*/ 0 w 350"/>
                <a:gd name="T39" fmla="*/ 0 h 433"/>
                <a:gd name="T40" fmla="*/ 0 w 350"/>
                <a:gd name="T41" fmla="*/ 0 h 433"/>
                <a:gd name="T42" fmla="*/ 0 w 350"/>
                <a:gd name="T43" fmla="*/ 0 h 433"/>
                <a:gd name="T44" fmla="*/ 0 w 350"/>
                <a:gd name="T45" fmla="*/ 0 h 433"/>
                <a:gd name="T46" fmla="*/ 0 w 350"/>
                <a:gd name="T47" fmla="*/ 1 h 433"/>
                <a:gd name="T48" fmla="*/ 0 w 350"/>
                <a:gd name="T49" fmla="*/ 1 h 433"/>
                <a:gd name="T50" fmla="*/ 0 w 350"/>
                <a:gd name="T51" fmla="*/ 1 h 433"/>
                <a:gd name="T52" fmla="*/ 0 w 350"/>
                <a:gd name="T53" fmla="*/ 1 h 433"/>
                <a:gd name="T54" fmla="*/ 0 w 350"/>
                <a:gd name="T55" fmla="*/ 1 h 433"/>
                <a:gd name="T56" fmla="*/ 0 w 350"/>
                <a:gd name="T57" fmla="*/ 1 h 433"/>
                <a:gd name="T58" fmla="*/ 0 w 350"/>
                <a:gd name="T59" fmla="*/ 1 h 433"/>
                <a:gd name="T60" fmla="*/ 0 w 350"/>
                <a:gd name="T61" fmla="*/ 1 h 433"/>
                <a:gd name="T62" fmla="*/ 0 w 350"/>
                <a:gd name="T63" fmla="*/ 1 h 433"/>
                <a:gd name="T64" fmla="*/ 0 w 350"/>
                <a:gd name="T65" fmla="*/ 1 h 433"/>
                <a:gd name="T66" fmla="*/ 0 w 350"/>
                <a:gd name="T67" fmla="*/ 1 h 433"/>
                <a:gd name="T68" fmla="*/ 0 w 350"/>
                <a:gd name="T69" fmla="*/ 0 h 433"/>
                <a:gd name="T70" fmla="*/ 0 w 350"/>
                <a:gd name="T71" fmla="*/ 0 h 433"/>
                <a:gd name="T72" fmla="*/ 0 w 350"/>
                <a:gd name="T73" fmla="*/ 0 h 433"/>
                <a:gd name="T74" fmla="*/ 0 w 350"/>
                <a:gd name="T75" fmla="*/ 0 h 433"/>
                <a:gd name="T76" fmla="*/ 0 w 350"/>
                <a:gd name="T77" fmla="*/ 0 h 433"/>
                <a:gd name="T78" fmla="*/ 0 w 350"/>
                <a:gd name="T79" fmla="*/ 0 h 433"/>
                <a:gd name="T80" fmla="*/ 0 w 350"/>
                <a:gd name="T81" fmla="*/ 0 h 433"/>
                <a:gd name="T82" fmla="*/ 0 w 350"/>
                <a:gd name="T83" fmla="*/ 0 h 433"/>
                <a:gd name="T84" fmla="*/ 0 w 350"/>
                <a:gd name="T85" fmla="*/ 0 h 433"/>
                <a:gd name="T86" fmla="*/ 0 w 350"/>
                <a:gd name="T87" fmla="*/ 0 h 433"/>
                <a:gd name="T88" fmla="*/ 0 w 350"/>
                <a:gd name="T89" fmla="*/ 0 h 433"/>
                <a:gd name="T90" fmla="*/ 0 w 350"/>
                <a:gd name="T91" fmla="*/ 0 h 433"/>
                <a:gd name="T92" fmla="*/ 0 w 350"/>
                <a:gd name="T93" fmla="*/ 0 h 433"/>
                <a:gd name="T94" fmla="*/ 1 w 350"/>
                <a:gd name="T95" fmla="*/ 0 h 433"/>
                <a:gd name="T96" fmla="*/ 1 w 350"/>
                <a:gd name="T97" fmla="*/ 0 h 433"/>
                <a:gd name="T98" fmla="*/ 1 w 350"/>
                <a:gd name="T99" fmla="*/ 0 h 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50"/>
                <a:gd name="T151" fmla="*/ 0 h 433"/>
                <a:gd name="T152" fmla="*/ 350 w 350"/>
                <a:gd name="T153" fmla="*/ 433 h 43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50" h="433">
                  <a:moveTo>
                    <a:pt x="336" y="40"/>
                  </a:moveTo>
                  <a:lnTo>
                    <a:pt x="343" y="36"/>
                  </a:lnTo>
                  <a:lnTo>
                    <a:pt x="349" y="30"/>
                  </a:lnTo>
                  <a:lnTo>
                    <a:pt x="350" y="23"/>
                  </a:lnTo>
                  <a:lnTo>
                    <a:pt x="350" y="14"/>
                  </a:lnTo>
                  <a:lnTo>
                    <a:pt x="346" y="7"/>
                  </a:lnTo>
                  <a:lnTo>
                    <a:pt x="340" y="3"/>
                  </a:lnTo>
                  <a:lnTo>
                    <a:pt x="333" y="0"/>
                  </a:lnTo>
                  <a:lnTo>
                    <a:pt x="326" y="0"/>
                  </a:lnTo>
                  <a:lnTo>
                    <a:pt x="322" y="2"/>
                  </a:lnTo>
                  <a:lnTo>
                    <a:pt x="313" y="4"/>
                  </a:lnTo>
                  <a:lnTo>
                    <a:pt x="299" y="10"/>
                  </a:lnTo>
                  <a:lnTo>
                    <a:pt x="280" y="17"/>
                  </a:lnTo>
                  <a:lnTo>
                    <a:pt x="258" y="29"/>
                  </a:lnTo>
                  <a:lnTo>
                    <a:pt x="234" y="43"/>
                  </a:lnTo>
                  <a:lnTo>
                    <a:pt x="206" y="61"/>
                  </a:lnTo>
                  <a:lnTo>
                    <a:pt x="179" y="81"/>
                  </a:lnTo>
                  <a:lnTo>
                    <a:pt x="150" y="105"/>
                  </a:lnTo>
                  <a:lnTo>
                    <a:pt x="121" y="134"/>
                  </a:lnTo>
                  <a:lnTo>
                    <a:pt x="94" y="167"/>
                  </a:lnTo>
                  <a:lnTo>
                    <a:pt x="70" y="206"/>
                  </a:lnTo>
                  <a:lnTo>
                    <a:pt x="46" y="248"/>
                  </a:lnTo>
                  <a:lnTo>
                    <a:pt x="26" y="297"/>
                  </a:lnTo>
                  <a:lnTo>
                    <a:pt x="10" y="350"/>
                  </a:lnTo>
                  <a:lnTo>
                    <a:pt x="0" y="409"/>
                  </a:lnTo>
                  <a:lnTo>
                    <a:pt x="0" y="418"/>
                  </a:lnTo>
                  <a:lnTo>
                    <a:pt x="5" y="425"/>
                  </a:lnTo>
                  <a:lnTo>
                    <a:pt x="10" y="430"/>
                  </a:lnTo>
                  <a:lnTo>
                    <a:pt x="19" y="433"/>
                  </a:lnTo>
                  <a:lnTo>
                    <a:pt x="26" y="433"/>
                  </a:lnTo>
                  <a:lnTo>
                    <a:pt x="34" y="428"/>
                  </a:lnTo>
                  <a:lnTo>
                    <a:pt x="39" y="422"/>
                  </a:lnTo>
                  <a:lnTo>
                    <a:pt x="42" y="415"/>
                  </a:lnTo>
                  <a:lnTo>
                    <a:pt x="51" y="360"/>
                  </a:lnTo>
                  <a:lnTo>
                    <a:pt x="65" y="313"/>
                  </a:lnTo>
                  <a:lnTo>
                    <a:pt x="83" y="268"/>
                  </a:lnTo>
                  <a:lnTo>
                    <a:pt x="103" y="229"/>
                  </a:lnTo>
                  <a:lnTo>
                    <a:pt x="124" y="195"/>
                  </a:lnTo>
                  <a:lnTo>
                    <a:pt x="149" y="164"/>
                  </a:lnTo>
                  <a:lnTo>
                    <a:pt x="175" y="138"/>
                  </a:lnTo>
                  <a:lnTo>
                    <a:pt x="199" y="115"/>
                  </a:lnTo>
                  <a:lnTo>
                    <a:pt x="225" y="97"/>
                  </a:lnTo>
                  <a:lnTo>
                    <a:pt x="248" y="81"/>
                  </a:lnTo>
                  <a:lnTo>
                    <a:pt x="271" y="68"/>
                  </a:lnTo>
                  <a:lnTo>
                    <a:pt x="291" y="58"/>
                  </a:lnTo>
                  <a:lnTo>
                    <a:pt x="309" y="51"/>
                  </a:lnTo>
                  <a:lnTo>
                    <a:pt x="322" y="45"/>
                  </a:lnTo>
                  <a:lnTo>
                    <a:pt x="332" y="42"/>
                  </a:lnTo>
                  <a:lnTo>
                    <a:pt x="336"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26" name="Freeform 110"/>
            <p:cNvSpPr>
              <a:spLocks/>
            </p:cNvSpPr>
            <p:nvPr/>
          </p:nvSpPr>
          <p:spPr bwMode="auto">
            <a:xfrm>
              <a:off x="2406" y="461"/>
              <a:ext cx="30" cy="83"/>
            </a:xfrm>
            <a:custGeom>
              <a:avLst/>
              <a:gdLst>
                <a:gd name="T0" fmla="*/ 0 w 148"/>
                <a:gd name="T1" fmla="*/ 0 h 420"/>
                <a:gd name="T2" fmla="*/ 0 w 148"/>
                <a:gd name="T3" fmla="*/ 0 h 420"/>
                <a:gd name="T4" fmla="*/ 0 w 148"/>
                <a:gd name="T5" fmla="*/ 0 h 420"/>
                <a:gd name="T6" fmla="*/ 0 w 148"/>
                <a:gd name="T7" fmla="*/ 0 h 420"/>
                <a:gd name="T8" fmla="*/ 0 w 148"/>
                <a:gd name="T9" fmla="*/ 0 h 420"/>
                <a:gd name="T10" fmla="*/ 0 w 148"/>
                <a:gd name="T11" fmla="*/ 0 h 420"/>
                <a:gd name="T12" fmla="*/ 0 w 148"/>
                <a:gd name="T13" fmla="*/ 0 h 420"/>
                <a:gd name="T14" fmla="*/ 0 w 148"/>
                <a:gd name="T15" fmla="*/ 0 h 420"/>
                <a:gd name="T16" fmla="*/ 0 w 148"/>
                <a:gd name="T17" fmla="*/ 0 h 420"/>
                <a:gd name="T18" fmla="*/ 0 w 148"/>
                <a:gd name="T19" fmla="*/ 0 h 420"/>
                <a:gd name="T20" fmla="*/ 0 w 148"/>
                <a:gd name="T21" fmla="*/ 0 h 420"/>
                <a:gd name="T22" fmla="*/ 0 w 148"/>
                <a:gd name="T23" fmla="*/ 0 h 420"/>
                <a:gd name="T24" fmla="*/ 0 w 148"/>
                <a:gd name="T25" fmla="*/ 1 h 420"/>
                <a:gd name="T26" fmla="*/ 0 w 148"/>
                <a:gd name="T27" fmla="*/ 1 h 420"/>
                <a:gd name="T28" fmla="*/ 0 w 148"/>
                <a:gd name="T29" fmla="*/ 1 h 420"/>
                <a:gd name="T30" fmla="*/ 0 w 148"/>
                <a:gd name="T31" fmla="*/ 1 h 420"/>
                <a:gd name="T32" fmla="*/ 0 w 148"/>
                <a:gd name="T33" fmla="*/ 1 h 420"/>
                <a:gd name="T34" fmla="*/ 0 w 148"/>
                <a:gd name="T35" fmla="*/ 1 h 420"/>
                <a:gd name="T36" fmla="*/ 0 w 148"/>
                <a:gd name="T37" fmla="*/ 1 h 420"/>
                <a:gd name="T38" fmla="*/ 0 w 148"/>
                <a:gd name="T39" fmla="*/ 1 h 420"/>
                <a:gd name="T40" fmla="*/ 0 w 148"/>
                <a:gd name="T41" fmla="*/ 1 h 420"/>
                <a:gd name="T42" fmla="*/ 0 w 148"/>
                <a:gd name="T43" fmla="*/ 1 h 420"/>
                <a:gd name="T44" fmla="*/ 0 w 148"/>
                <a:gd name="T45" fmla="*/ 0 h 420"/>
                <a:gd name="T46" fmla="*/ 0 w 148"/>
                <a:gd name="T47" fmla="*/ 0 h 420"/>
                <a:gd name="T48" fmla="*/ 0 w 148"/>
                <a:gd name="T49" fmla="*/ 0 h 420"/>
                <a:gd name="T50" fmla="*/ 0 w 148"/>
                <a:gd name="T51" fmla="*/ 0 h 420"/>
                <a:gd name="T52" fmla="*/ 0 w 148"/>
                <a:gd name="T53" fmla="*/ 0 h 420"/>
                <a:gd name="T54" fmla="*/ 0 w 148"/>
                <a:gd name="T55" fmla="*/ 0 h 420"/>
                <a:gd name="T56" fmla="*/ 0 w 148"/>
                <a:gd name="T57" fmla="*/ 0 h 420"/>
                <a:gd name="T58" fmla="*/ 0 w 148"/>
                <a:gd name="T59" fmla="*/ 0 h 420"/>
                <a:gd name="T60" fmla="*/ 0 w 148"/>
                <a:gd name="T61" fmla="*/ 0 h 420"/>
                <a:gd name="T62" fmla="*/ 0 w 148"/>
                <a:gd name="T63" fmla="*/ 0 h 420"/>
                <a:gd name="T64" fmla="*/ 0 w 148"/>
                <a:gd name="T65" fmla="*/ 0 h 420"/>
                <a:gd name="T66" fmla="*/ 0 w 148"/>
                <a:gd name="T67" fmla="*/ 0 h 420"/>
                <a:gd name="T68" fmla="*/ 0 w 148"/>
                <a:gd name="T69" fmla="*/ 0 h 4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8"/>
                <a:gd name="T106" fmla="*/ 0 h 420"/>
                <a:gd name="T107" fmla="*/ 148 w 148"/>
                <a:gd name="T108" fmla="*/ 420 h 42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8" h="420">
                  <a:moveTo>
                    <a:pt x="142" y="7"/>
                  </a:moveTo>
                  <a:lnTo>
                    <a:pt x="137" y="2"/>
                  </a:lnTo>
                  <a:lnTo>
                    <a:pt x="128" y="0"/>
                  </a:lnTo>
                  <a:lnTo>
                    <a:pt x="121" y="1"/>
                  </a:lnTo>
                  <a:lnTo>
                    <a:pt x="114" y="5"/>
                  </a:lnTo>
                  <a:lnTo>
                    <a:pt x="106" y="12"/>
                  </a:lnTo>
                  <a:lnTo>
                    <a:pt x="92" y="30"/>
                  </a:lnTo>
                  <a:lnTo>
                    <a:pt x="72" y="59"/>
                  </a:lnTo>
                  <a:lnTo>
                    <a:pt x="50" y="100"/>
                  </a:lnTo>
                  <a:lnTo>
                    <a:pt x="29" y="155"/>
                  </a:lnTo>
                  <a:lnTo>
                    <a:pt x="11" y="223"/>
                  </a:lnTo>
                  <a:lnTo>
                    <a:pt x="1" y="305"/>
                  </a:lnTo>
                  <a:lnTo>
                    <a:pt x="0" y="402"/>
                  </a:lnTo>
                  <a:lnTo>
                    <a:pt x="1" y="410"/>
                  </a:lnTo>
                  <a:lnTo>
                    <a:pt x="7" y="416"/>
                  </a:lnTo>
                  <a:lnTo>
                    <a:pt x="13" y="420"/>
                  </a:lnTo>
                  <a:lnTo>
                    <a:pt x="21" y="420"/>
                  </a:lnTo>
                  <a:lnTo>
                    <a:pt x="30" y="419"/>
                  </a:lnTo>
                  <a:lnTo>
                    <a:pt x="36" y="413"/>
                  </a:lnTo>
                  <a:lnTo>
                    <a:pt x="40" y="407"/>
                  </a:lnTo>
                  <a:lnTo>
                    <a:pt x="42" y="399"/>
                  </a:lnTo>
                  <a:lnTo>
                    <a:pt x="43" y="309"/>
                  </a:lnTo>
                  <a:lnTo>
                    <a:pt x="52" y="234"/>
                  </a:lnTo>
                  <a:lnTo>
                    <a:pt x="67" y="171"/>
                  </a:lnTo>
                  <a:lnTo>
                    <a:pt x="88" y="121"/>
                  </a:lnTo>
                  <a:lnTo>
                    <a:pt x="106" y="83"/>
                  </a:lnTo>
                  <a:lnTo>
                    <a:pt x="124" y="56"/>
                  </a:lnTo>
                  <a:lnTo>
                    <a:pt x="137" y="41"/>
                  </a:lnTo>
                  <a:lnTo>
                    <a:pt x="141" y="36"/>
                  </a:lnTo>
                  <a:lnTo>
                    <a:pt x="145" y="28"/>
                  </a:lnTo>
                  <a:lnTo>
                    <a:pt x="148" y="21"/>
                  </a:lnTo>
                  <a:lnTo>
                    <a:pt x="147" y="12"/>
                  </a:lnTo>
                  <a:lnTo>
                    <a:pt x="14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27" name="Freeform 111"/>
            <p:cNvSpPr>
              <a:spLocks/>
            </p:cNvSpPr>
            <p:nvPr/>
          </p:nvSpPr>
          <p:spPr bwMode="auto">
            <a:xfrm>
              <a:off x="2444" y="461"/>
              <a:ext cx="30" cy="84"/>
            </a:xfrm>
            <a:custGeom>
              <a:avLst/>
              <a:gdLst>
                <a:gd name="T0" fmla="*/ 0 w 152"/>
                <a:gd name="T1" fmla="*/ 0 h 427"/>
                <a:gd name="T2" fmla="*/ 0 w 152"/>
                <a:gd name="T3" fmla="*/ 0 h 427"/>
                <a:gd name="T4" fmla="*/ 0 w 152"/>
                <a:gd name="T5" fmla="*/ 0 h 427"/>
                <a:gd name="T6" fmla="*/ 0 w 152"/>
                <a:gd name="T7" fmla="*/ 0 h 427"/>
                <a:gd name="T8" fmla="*/ 0 w 152"/>
                <a:gd name="T9" fmla="*/ 0 h 427"/>
                <a:gd name="T10" fmla="*/ 0 w 152"/>
                <a:gd name="T11" fmla="*/ 0 h 427"/>
                <a:gd name="T12" fmla="*/ 0 w 152"/>
                <a:gd name="T13" fmla="*/ 0 h 427"/>
                <a:gd name="T14" fmla="*/ 0 w 152"/>
                <a:gd name="T15" fmla="*/ 0 h 427"/>
                <a:gd name="T16" fmla="*/ 0 w 152"/>
                <a:gd name="T17" fmla="*/ 0 h 427"/>
                <a:gd name="T18" fmla="*/ 0 w 152"/>
                <a:gd name="T19" fmla="*/ 0 h 427"/>
                <a:gd name="T20" fmla="*/ 0 w 152"/>
                <a:gd name="T21" fmla="*/ 0 h 427"/>
                <a:gd name="T22" fmla="*/ 0 w 152"/>
                <a:gd name="T23" fmla="*/ 0 h 427"/>
                <a:gd name="T24" fmla="*/ 0 w 152"/>
                <a:gd name="T25" fmla="*/ 0 h 427"/>
                <a:gd name="T26" fmla="*/ 0 w 152"/>
                <a:gd name="T27" fmla="*/ 0 h 427"/>
                <a:gd name="T28" fmla="*/ 0 w 152"/>
                <a:gd name="T29" fmla="*/ 0 h 427"/>
                <a:gd name="T30" fmla="*/ 0 w 152"/>
                <a:gd name="T31" fmla="*/ 0 h 427"/>
                <a:gd name="T32" fmla="*/ 0 w 152"/>
                <a:gd name="T33" fmla="*/ 0 h 427"/>
                <a:gd name="T34" fmla="*/ 0 w 152"/>
                <a:gd name="T35" fmla="*/ 1 h 427"/>
                <a:gd name="T36" fmla="*/ 0 w 152"/>
                <a:gd name="T37" fmla="*/ 1 h 427"/>
                <a:gd name="T38" fmla="*/ 0 w 152"/>
                <a:gd name="T39" fmla="*/ 1 h 427"/>
                <a:gd name="T40" fmla="*/ 0 w 152"/>
                <a:gd name="T41" fmla="*/ 1 h 427"/>
                <a:gd name="T42" fmla="*/ 0 w 152"/>
                <a:gd name="T43" fmla="*/ 1 h 427"/>
                <a:gd name="T44" fmla="*/ 0 w 152"/>
                <a:gd name="T45" fmla="*/ 1 h 427"/>
                <a:gd name="T46" fmla="*/ 0 w 152"/>
                <a:gd name="T47" fmla="*/ 1 h 427"/>
                <a:gd name="T48" fmla="*/ 0 w 152"/>
                <a:gd name="T49" fmla="*/ 1 h 427"/>
                <a:gd name="T50" fmla="*/ 0 w 152"/>
                <a:gd name="T51" fmla="*/ 1 h 427"/>
                <a:gd name="T52" fmla="*/ 0 w 152"/>
                <a:gd name="T53" fmla="*/ 0 h 427"/>
                <a:gd name="T54" fmla="*/ 0 w 152"/>
                <a:gd name="T55" fmla="*/ 0 h 427"/>
                <a:gd name="T56" fmla="*/ 0 w 152"/>
                <a:gd name="T57" fmla="*/ 0 h 427"/>
                <a:gd name="T58" fmla="*/ 0 w 152"/>
                <a:gd name="T59" fmla="*/ 0 h 427"/>
                <a:gd name="T60" fmla="*/ 0 w 152"/>
                <a:gd name="T61" fmla="*/ 0 h 427"/>
                <a:gd name="T62" fmla="*/ 0 w 152"/>
                <a:gd name="T63" fmla="*/ 0 h 427"/>
                <a:gd name="T64" fmla="*/ 0 w 152"/>
                <a:gd name="T65" fmla="*/ 0 h 427"/>
                <a:gd name="T66" fmla="*/ 0 w 152"/>
                <a:gd name="T67" fmla="*/ 0 h 42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427"/>
                <a:gd name="T104" fmla="*/ 152 w 152"/>
                <a:gd name="T105" fmla="*/ 427 h 42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427">
                  <a:moveTo>
                    <a:pt x="33" y="4"/>
                  </a:moveTo>
                  <a:lnTo>
                    <a:pt x="26" y="0"/>
                  </a:lnTo>
                  <a:lnTo>
                    <a:pt x="19" y="0"/>
                  </a:lnTo>
                  <a:lnTo>
                    <a:pt x="10" y="1"/>
                  </a:lnTo>
                  <a:lnTo>
                    <a:pt x="5" y="7"/>
                  </a:lnTo>
                  <a:lnTo>
                    <a:pt x="0" y="14"/>
                  </a:lnTo>
                  <a:lnTo>
                    <a:pt x="0" y="22"/>
                  </a:lnTo>
                  <a:lnTo>
                    <a:pt x="2" y="30"/>
                  </a:lnTo>
                  <a:lnTo>
                    <a:pt x="8" y="36"/>
                  </a:lnTo>
                  <a:lnTo>
                    <a:pt x="15" y="43"/>
                  </a:lnTo>
                  <a:lnTo>
                    <a:pt x="29" y="59"/>
                  </a:lnTo>
                  <a:lnTo>
                    <a:pt x="49" y="86"/>
                  </a:lnTo>
                  <a:lnTo>
                    <a:pt x="71" y="125"/>
                  </a:lnTo>
                  <a:lnTo>
                    <a:pt x="90" y="176"/>
                  </a:lnTo>
                  <a:lnTo>
                    <a:pt x="104" y="238"/>
                  </a:lnTo>
                  <a:lnTo>
                    <a:pt x="111" y="314"/>
                  </a:lnTo>
                  <a:lnTo>
                    <a:pt x="105" y="404"/>
                  </a:lnTo>
                  <a:lnTo>
                    <a:pt x="105" y="412"/>
                  </a:lnTo>
                  <a:lnTo>
                    <a:pt x="110" y="419"/>
                  </a:lnTo>
                  <a:lnTo>
                    <a:pt x="116" y="424"/>
                  </a:lnTo>
                  <a:lnTo>
                    <a:pt x="123" y="427"/>
                  </a:lnTo>
                  <a:lnTo>
                    <a:pt x="131" y="427"/>
                  </a:lnTo>
                  <a:lnTo>
                    <a:pt x="139" y="422"/>
                  </a:lnTo>
                  <a:lnTo>
                    <a:pt x="143" y="417"/>
                  </a:lnTo>
                  <a:lnTo>
                    <a:pt x="146" y="409"/>
                  </a:lnTo>
                  <a:lnTo>
                    <a:pt x="152" y="311"/>
                  </a:lnTo>
                  <a:lnTo>
                    <a:pt x="144" y="228"/>
                  </a:lnTo>
                  <a:lnTo>
                    <a:pt x="129" y="159"/>
                  </a:lnTo>
                  <a:lnTo>
                    <a:pt x="105" y="102"/>
                  </a:lnTo>
                  <a:lnTo>
                    <a:pt x="81" y="60"/>
                  </a:lnTo>
                  <a:lnTo>
                    <a:pt x="59" y="30"/>
                  </a:lnTo>
                  <a:lnTo>
                    <a:pt x="42" y="11"/>
                  </a:lnTo>
                  <a:lnTo>
                    <a:pt x="3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1282" name="Group 112"/>
          <p:cNvGrpSpPr>
            <a:grpSpLocks/>
          </p:cNvGrpSpPr>
          <p:nvPr/>
        </p:nvGrpSpPr>
        <p:grpSpPr bwMode="auto">
          <a:xfrm>
            <a:off x="6410325" y="2155825"/>
            <a:ext cx="1517650" cy="1117600"/>
            <a:chOff x="4254" y="451"/>
            <a:chExt cx="1058" cy="779"/>
          </a:xfrm>
        </p:grpSpPr>
        <p:sp>
          <p:nvSpPr>
            <p:cNvPr id="11283" name="Rectangle 113"/>
            <p:cNvSpPr>
              <a:spLocks noChangeArrowheads="1"/>
            </p:cNvSpPr>
            <p:nvPr/>
          </p:nvSpPr>
          <p:spPr bwMode="auto">
            <a:xfrm>
              <a:off x="4254" y="451"/>
              <a:ext cx="1058" cy="779"/>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1284" name="Rectangle 114"/>
            <p:cNvSpPr>
              <a:spLocks noChangeArrowheads="1"/>
            </p:cNvSpPr>
            <p:nvPr/>
          </p:nvSpPr>
          <p:spPr bwMode="auto">
            <a:xfrm>
              <a:off x="4254" y="1018"/>
              <a:ext cx="1058" cy="212"/>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1285" name="Freeform 115"/>
            <p:cNvSpPr>
              <a:spLocks/>
            </p:cNvSpPr>
            <p:nvPr/>
          </p:nvSpPr>
          <p:spPr bwMode="auto">
            <a:xfrm>
              <a:off x="4665" y="523"/>
              <a:ext cx="602" cy="659"/>
            </a:xfrm>
            <a:custGeom>
              <a:avLst/>
              <a:gdLst>
                <a:gd name="T0" fmla="*/ 55 w 1196"/>
                <a:gd name="T1" fmla="*/ 0 h 1311"/>
                <a:gd name="T2" fmla="*/ 55 w 1196"/>
                <a:gd name="T3" fmla="*/ 0 h 1311"/>
                <a:gd name="T4" fmla="*/ 45 w 1196"/>
                <a:gd name="T5" fmla="*/ 6 h 1311"/>
                <a:gd name="T6" fmla="*/ 45 w 1196"/>
                <a:gd name="T7" fmla="*/ 6 h 1311"/>
                <a:gd name="T8" fmla="*/ 28 w 1196"/>
                <a:gd name="T9" fmla="*/ 15 h 1311"/>
                <a:gd name="T10" fmla="*/ 28 w 1196"/>
                <a:gd name="T11" fmla="*/ 15 h 1311"/>
                <a:gd name="T12" fmla="*/ 20 w 1196"/>
                <a:gd name="T13" fmla="*/ 20 h 1311"/>
                <a:gd name="T14" fmla="*/ 0 w 1196"/>
                <a:gd name="T15" fmla="*/ 35 h 1311"/>
                <a:gd name="T16" fmla="*/ 2 w 1196"/>
                <a:gd name="T17" fmla="*/ 38 h 1311"/>
                <a:gd name="T18" fmla="*/ 2 w 1196"/>
                <a:gd name="T19" fmla="*/ 38 h 1311"/>
                <a:gd name="T20" fmla="*/ 3 w 1196"/>
                <a:gd name="T21" fmla="*/ 38 h 1311"/>
                <a:gd name="T22" fmla="*/ 3 w 1196"/>
                <a:gd name="T23" fmla="*/ 38 h 1311"/>
                <a:gd name="T24" fmla="*/ 3 w 1196"/>
                <a:gd name="T25" fmla="*/ 72 h 1311"/>
                <a:gd name="T26" fmla="*/ 40 w 1196"/>
                <a:gd name="T27" fmla="*/ 83 h 1311"/>
                <a:gd name="T28" fmla="*/ 40 w 1196"/>
                <a:gd name="T29" fmla="*/ 83 h 1311"/>
                <a:gd name="T30" fmla="*/ 52 w 1196"/>
                <a:gd name="T31" fmla="*/ 76 h 1311"/>
                <a:gd name="T32" fmla="*/ 52 w 1196"/>
                <a:gd name="T33" fmla="*/ 76 h 1311"/>
                <a:gd name="T34" fmla="*/ 68 w 1196"/>
                <a:gd name="T35" fmla="*/ 67 h 1311"/>
                <a:gd name="T36" fmla="*/ 68 w 1196"/>
                <a:gd name="T37" fmla="*/ 67 h 1311"/>
                <a:gd name="T38" fmla="*/ 74 w 1196"/>
                <a:gd name="T39" fmla="*/ 64 h 1311"/>
                <a:gd name="T40" fmla="*/ 74 w 1196"/>
                <a:gd name="T41" fmla="*/ 64 h 1311"/>
                <a:gd name="T42" fmla="*/ 74 w 1196"/>
                <a:gd name="T43" fmla="*/ 32 h 1311"/>
                <a:gd name="T44" fmla="*/ 74 w 1196"/>
                <a:gd name="T45" fmla="*/ 32 h 1311"/>
                <a:gd name="T46" fmla="*/ 75 w 1196"/>
                <a:gd name="T47" fmla="*/ 32 h 1311"/>
                <a:gd name="T48" fmla="*/ 77 w 1196"/>
                <a:gd name="T49" fmla="*/ 30 h 1311"/>
                <a:gd name="T50" fmla="*/ 55 w 1196"/>
                <a:gd name="T51" fmla="*/ 0 h 131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96"/>
                <a:gd name="T79" fmla="*/ 0 h 1311"/>
                <a:gd name="T80" fmla="*/ 1196 w 1196"/>
                <a:gd name="T81" fmla="*/ 1311 h 131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96" h="1311">
                  <a:moveTo>
                    <a:pt x="854" y="0"/>
                  </a:moveTo>
                  <a:lnTo>
                    <a:pt x="854" y="0"/>
                  </a:lnTo>
                  <a:lnTo>
                    <a:pt x="707" y="85"/>
                  </a:lnTo>
                  <a:lnTo>
                    <a:pt x="444" y="236"/>
                  </a:lnTo>
                  <a:lnTo>
                    <a:pt x="313" y="313"/>
                  </a:lnTo>
                  <a:lnTo>
                    <a:pt x="0" y="554"/>
                  </a:lnTo>
                  <a:lnTo>
                    <a:pt x="24" y="599"/>
                  </a:lnTo>
                  <a:lnTo>
                    <a:pt x="45" y="592"/>
                  </a:lnTo>
                  <a:lnTo>
                    <a:pt x="45" y="1131"/>
                  </a:lnTo>
                  <a:lnTo>
                    <a:pt x="617" y="1311"/>
                  </a:lnTo>
                  <a:lnTo>
                    <a:pt x="813" y="1199"/>
                  </a:lnTo>
                  <a:lnTo>
                    <a:pt x="1063" y="1055"/>
                  </a:lnTo>
                  <a:lnTo>
                    <a:pt x="1158" y="998"/>
                  </a:lnTo>
                  <a:lnTo>
                    <a:pt x="1158" y="504"/>
                  </a:lnTo>
                  <a:lnTo>
                    <a:pt x="1174" y="495"/>
                  </a:lnTo>
                  <a:lnTo>
                    <a:pt x="1196" y="466"/>
                  </a:lnTo>
                  <a:lnTo>
                    <a:pt x="8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6" name="Freeform 116"/>
            <p:cNvSpPr>
              <a:spLocks/>
            </p:cNvSpPr>
            <p:nvPr/>
          </p:nvSpPr>
          <p:spPr bwMode="auto">
            <a:xfrm>
              <a:off x="4698" y="811"/>
              <a:ext cx="277" cy="360"/>
            </a:xfrm>
            <a:custGeom>
              <a:avLst/>
              <a:gdLst>
                <a:gd name="T0" fmla="*/ 36 w 550"/>
                <a:gd name="T1" fmla="*/ 46 h 717"/>
                <a:gd name="T2" fmla="*/ 0 w 550"/>
                <a:gd name="T3" fmla="*/ 35 h 717"/>
                <a:gd name="T4" fmla="*/ 0 w 550"/>
                <a:gd name="T5" fmla="*/ 0 h 717"/>
                <a:gd name="T6" fmla="*/ 36 w 550"/>
                <a:gd name="T7" fmla="*/ 11 h 717"/>
                <a:gd name="T8" fmla="*/ 36 w 550"/>
                <a:gd name="T9" fmla="*/ 46 h 717"/>
                <a:gd name="T10" fmla="*/ 0 60000 65536"/>
                <a:gd name="T11" fmla="*/ 0 60000 65536"/>
                <a:gd name="T12" fmla="*/ 0 60000 65536"/>
                <a:gd name="T13" fmla="*/ 0 60000 65536"/>
                <a:gd name="T14" fmla="*/ 0 60000 65536"/>
                <a:gd name="T15" fmla="*/ 0 w 550"/>
                <a:gd name="T16" fmla="*/ 0 h 717"/>
                <a:gd name="T17" fmla="*/ 550 w 550"/>
                <a:gd name="T18" fmla="*/ 717 h 717"/>
              </a:gdLst>
              <a:ahLst/>
              <a:cxnLst>
                <a:cxn ang="T10">
                  <a:pos x="T0" y="T1"/>
                </a:cxn>
                <a:cxn ang="T11">
                  <a:pos x="T2" y="T3"/>
                </a:cxn>
                <a:cxn ang="T12">
                  <a:pos x="T4" y="T5"/>
                </a:cxn>
                <a:cxn ang="T13">
                  <a:pos x="T6" y="T7"/>
                </a:cxn>
                <a:cxn ang="T14">
                  <a:pos x="T8" y="T9"/>
                </a:cxn>
              </a:cxnLst>
              <a:rect l="T15" t="T16" r="T17" b="T18"/>
              <a:pathLst>
                <a:path w="550" h="717">
                  <a:moveTo>
                    <a:pt x="550" y="717"/>
                  </a:moveTo>
                  <a:lnTo>
                    <a:pt x="0" y="543"/>
                  </a:lnTo>
                  <a:lnTo>
                    <a:pt x="0" y="0"/>
                  </a:lnTo>
                  <a:lnTo>
                    <a:pt x="550" y="174"/>
                  </a:lnTo>
                  <a:lnTo>
                    <a:pt x="550" y="71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7" name="Freeform 117"/>
            <p:cNvSpPr>
              <a:spLocks/>
            </p:cNvSpPr>
            <p:nvPr/>
          </p:nvSpPr>
          <p:spPr bwMode="auto">
            <a:xfrm>
              <a:off x="4978" y="743"/>
              <a:ext cx="263" cy="428"/>
            </a:xfrm>
            <a:custGeom>
              <a:avLst/>
              <a:gdLst>
                <a:gd name="T0" fmla="*/ 0 w 523"/>
                <a:gd name="T1" fmla="*/ 19 h 852"/>
                <a:gd name="T2" fmla="*/ 33 w 523"/>
                <a:gd name="T3" fmla="*/ 0 h 852"/>
                <a:gd name="T4" fmla="*/ 33 w 523"/>
                <a:gd name="T5" fmla="*/ 35 h 852"/>
                <a:gd name="T6" fmla="*/ 0 w 523"/>
                <a:gd name="T7" fmla="*/ 54 h 852"/>
                <a:gd name="T8" fmla="*/ 0 w 523"/>
                <a:gd name="T9" fmla="*/ 19 h 852"/>
                <a:gd name="T10" fmla="*/ 0 60000 65536"/>
                <a:gd name="T11" fmla="*/ 0 60000 65536"/>
                <a:gd name="T12" fmla="*/ 0 60000 65536"/>
                <a:gd name="T13" fmla="*/ 0 60000 65536"/>
                <a:gd name="T14" fmla="*/ 0 60000 65536"/>
                <a:gd name="T15" fmla="*/ 0 w 523"/>
                <a:gd name="T16" fmla="*/ 0 h 852"/>
                <a:gd name="T17" fmla="*/ 523 w 523"/>
                <a:gd name="T18" fmla="*/ 852 h 852"/>
              </a:gdLst>
              <a:ahLst/>
              <a:cxnLst>
                <a:cxn ang="T10">
                  <a:pos x="T0" y="T1"/>
                </a:cxn>
                <a:cxn ang="T11">
                  <a:pos x="T2" y="T3"/>
                </a:cxn>
                <a:cxn ang="T12">
                  <a:pos x="T4" y="T5"/>
                </a:cxn>
                <a:cxn ang="T13">
                  <a:pos x="T6" y="T7"/>
                </a:cxn>
                <a:cxn ang="T14">
                  <a:pos x="T8" y="T9"/>
                </a:cxn>
              </a:cxnLst>
              <a:rect l="T15" t="T16" r="T17" b="T18"/>
              <a:pathLst>
                <a:path w="523" h="852">
                  <a:moveTo>
                    <a:pt x="0" y="302"/>
                  </a:moveTo>
                  <a:lnTo>
                    <a:pt x="523" y="0"/>
                  </a:lnTo>
                  <a:lnTo>
                    <a:pt x="523" y="550"/>
                  </a:lnTo>
                  <a:lnTo>
                    <a:pt x="0" y="852"/>
                  </a:lnTo>
                  <a:lnTo>
                    <a:pt x="0" y="30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8" name="Freeform 118"/>
            <p:cNvSpPr>
              <a:spLocks/>
            </p:cNvSpPr>
            <p:nvPr/>
          </p:nvSpPr>
          <p:spPr bwMode="auto">
            <a:xfrm>
              <a:off x="4683" y="699"/>
              <a:ext cx="153" cy="113"/>
            </a:xfrm>
            <a:custGeom>
              <a:avLst/>
              <a:gdLst>
                <a:gd name="T0" fmla="*/ 20 w 304"/>
                <a:gd name="T1" fmla="*/ 2 h 223"/>
                <a:gd name="T2" fmla="*/ 2 w 304"/>
                <a:gd name="T3" fmla="*/ 14 h 223"/>
                <a:gd name="T4" fmla="*/ 0 w 304"/>
                <a:gd name="T5" fmla="*/ 15 h 223"/>
                <a:gd name="T6" fmla="*/ 0 w 304"/>
                <a:gd name="T7" fmla="*/ 14 h 223"/>
                <a:gd name="T8" fmla="*/ 19 w 304"/>
                <a:gd name="T9" fmla="*/ 0 h 223"/>
                <a:gd name="T10" fmla="*/ 20 w 304"/>
                <a:gd name="T11" fmla="*/ 2 h 223"/>
                <a:gd name="T12" fmla="*/ 0 60000 65536"/>
                <a:gd name="T13" fmla="*/ 0 60000 65536"/>
                <a:gd name="T14" fmla="*/ 0 60000 65536"/>
                <a:gd name="T15" fmla="*/ 0 60000 65536"/>
                <a:gd name="T16" fmla="*/ 0 60000 65536"/>
                <a:gd name="T17" fmla="*/ 0 60000 65536"/>
                <a:gd name="T18" fmla="*/ 0 w 304"/>
                <a:gd name="T19" fmla="*/ 0 h 223"/>
                <a:gd name="T20" fmla="*/ 304 w 304"/>
                <a:gd name="T21" fmla="*/ 223 h 223"/>
              </a:gdLst>
              <a:ahLst/>
              <a:cxnLst>
                <a:cxn ang="T12">
                  <a:pos x="T0" y="T1"/>
                </a:cxn>
                <a:cxn ang="T13">
                  <a:pos x="T2" y="T3"/>
                </a:cxn>
                <a:cxn ang="T14">
                  <a:pos x="T4" y="T5"/>
                </a:cxn>
                <a:cxn ang="T15">
                  <a:pos x="T6" y="T7"/>
                </a:cxn>
                <a:cxn ang="T16">
                  <a:pos x="T8" y="T9"/>
                </a:cxn>
                <a:cxn ang="T17">
                  <a:pos x="T10" y="T11"/>
                </a:cxn>
              </a:cxnLst>
              <a:rect l="T18" t="T19" r="T20" b="T21"/>
              <a:pathLst>
                <a:path w="304" h="223">
                  <a:moveTo>
                    <a:pt x="304" y="18"/>
                  </a:moveTo>
                  <a:lnTo>
                    <a:pt x="29" y="214"/>
                  </a:lnTo>
                  <a:lnTo>
                    <a:pt x="0" y="223"/>
                  </a:lnTo>
                  <a:lnTo>
                    <a:pt x="0" y="208"/>
                  </a:lnTo>
                  <a:lnTo>
                    <a:pt x="295" y="0"/>
                  </a:lnTo>
                  <a:lnTo>
                    <a:pt x="304" y="18"/>
                  </a:lnTo>
                  <a:close/>
                </a:path>
              </a:pathLst>
            </a:custGeom>
            <a:solidFill>
              <a:srgbClr val="3119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9" name="Freeform 119"/>
            <p:cNvSpPr>
              <a:spLocks/>
            </p:cNvSpPr>
            <p:nvPr/>
          </p:nvSpPr>
          <p:spPr bwMode="auto">
            <a:xfrm>
              <a:off x="4698" y="705"/>
              <a:ext cx="277" cy="187"/>
            </a:xfrm>
            <a:custGeom>
              <a:avLst/>
              <a:gdLst>
                <a:gd name="T0" fmla="*/ 0 w 550"/>
                <a:gd name="T1" fmla="*/ 13 h 370"/>
                <a:gd name="T2" fmla="*/ 18 w 550"/>
                <a:gd name="T3" fmla="*/ 0 h 370"/>
                <a:gd name="T4" fmla="*/ 36 w 550"/>
                <a:gd name="T5" fmla="*/ 24 h 370"/>
                <a:gd name="T6" fmla="*/ 0 w 550"/>
                <a:gd name="T7" fmla="*/ 13 h 370"/>
                <a:gd name="T8" fmla="*/ 0 60000 65536"/>
                <a:gd name="T9" fmla="*/ 0 60000 65536"/>
                <a:gd name="T10" fmla="*/ 0 60000 65536"/>
                <a:gd name="T11" fmla="*/ 0 60000 65536"/>
                <a:gd name="T12" fmla="*/ 0 w 550"/>
                <a:gd name="T13" fmla="*/ 0 h 370"/>
                <a:gd name="T14" fmla="*/ 550 w 550"/>
                <a:gd name="T15" fmla="*/ 370 h 370"/>
              </a:gdLst>
              <a:ahLst/>
              <a:cxnLst>
                <a:cxn ang="T8">
                  <a:pos x="T0" y="T1"/>
                </a:cxn>
                <a:cxn ang="T9">
                  <a:pos x="T2" y="T3"/>
                </a:cxn>
                <a:cxn ang="T10">
                  <a:pos x="T4" y="T5"/>
                </a:cxn>
                <a:cxn ang="T11">
                  <a:pos x="T6" y="T7"/>
                </a:cxn>
              </a:cxnLst>
              <a:rect l="T12" t="T13" r="T14" b="T15"/>
              <a:pathLst>
                <a:path w="550" h="370">
                  <a:moveTo>
                    <a:pt x="0" y="196"/>
                  </a:moveTo>
                  <a:lnTo>
                    <a:pt x="275" y="0"/>
                  </a:lnTo>
                  <a:lnTo>
                    <a:pt x="550" y="370"/>
                  </a:lnTo>
                  <a:lnTo>
                    <a:pt x="0" y="19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0" name="Freeform 120"/>
            <p:cNvSpPr>
              <a:spLocks/>
            </p:cNvSpPr>
            <p:nvPr/>
          </p:nvSpPr>
          <p:spPr bwMode="auto">
            <a:xfrm>
              <a:off x="4829" y="537"/>
              <a:ext cx="426" cy="379"/>
            </a:xfrm>
            <a:custGeom>
              <a:avLst/>
              <a:gdLst>
                <a:gd name="T0" fmla="*/ 54 w 846"/>
                <a:gd name="T1" fmla="*/ 28 h 753"/>
                <a:gd name="T2" fmla="*/ 33 w 846"/>
                <a:gd name="T3" fmla="*/ 0 h 753"/>
                <a:gd name="T4" fmla="*/ 0 w 846"/>
                <a:gd name="T5" fmla="*/ 20 h 753"/>
                <a:gd name="T6" fmla="*/ 0 w 846"/>
                <a:gd name="T7" fmla="*/ 22 h 753"/>
                <a:gd name="T8" fmla="*/ 20 w 846"/>
                <a:gd name="T9" fmla="*/ 48 h 753"/>
                <a:gd name="T10" fmla="*/ 53 w 846"/>
                <a:gd name="T11" fmla="*/ 29 h 753"/>
                <a:gd name="T12" fmla="*/ 54 w 846"/>
                <a:gd name="T13" fmla="*/ 28 h 753"/>
                <a:gd name="T14" fmla="*/ 0 60000 65536"/>
                <a:gd name="T15" fmla="*/ 0 60000 65536"/>
                <a:gd name="T16" fmla="*/ 0 60000 65536"/>
                <a:gd name="T17" fmla="*/ 0 60000 65536"/>
                <a:gd name="T18" fmla="*/ 0 60000 65536"/>
                <a:gd name="T19" fmla="*/ 0 60000 65536"/>
                <a:gd name="T20" fmla="*/ 0 60000 65536"/>
                <a:gd name="T21" fmla="*/ 0 w 846"/>
                <a:gd name="T22" fmla="*/ 0 h 753"/>
                <a:gd name="T23" fmla="*/ 846 w 846"/>
                <a:gd name="T24" fmla="*/ 753 h 7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46" h="753">
                  <a:moveTo>
                    <a:pt x="846" y="437"/>
                  </a:moveTo>
                  <a:lnTo>
                    <a:pt x="523" y="0"/>
                  </a:lnTo>
                  <a:lnTo>
                    <a:pt x="0" y="302"/>
                  </a:lnTo>
                  <a:lnTo>
                    <a:pt x="0" y="333"/>
                  </a:lnTo>
                  <a:lnTo>
                    <a:pt x="311" y="753"/>
                  </a:lnTo>
                  <a:lnTo>
                    <a:pt x="834" y="451"/>
                  </a:lnTo>
                  <a:lnTo>
                    <a:pt x="846" y="437"/>
                  </a:lnTo>
                  <a:close/>
                </a:path>
              </a:pathLst>
            </a:custGeom>
            <a:solidFill>
              <a:srgbClr val="009900"/>
            </a:solidFill>
            <a:ln w="12700">
              <a:solidFill>
                <a:schemeClr val="bg1"/>
              </a:solidFill>
              <a:round/>
              <a:headEnd/>
              <a:tailEnd/>
            </a:ln>
          </p:spPr>
          <p:txBody>
            <a:bodyPr wrap="none" lIns="0" tIns="0" rIns="0" bIns="0" anchor="ctr">
              <a:spAutoFit/>
            </a:bodyPr>
            <a:lstStyle/>
            <a:p>
              <a:endParaRPr lang="en-US"/>
            </a:p>
          </p:txBody>
        </p:sp>
        <p:sp>
          <p:nvSpPr>
            <p:cNvPr id="11291" name="Freeform 121"/>
            <p:cNvSpPr>
              <a:spLocks/>
            </p:cNvSpPr>
            <p:nvPr/>
          </p:nvSpPr>
          <p:spPr bwMode="auto">
            <a:xfrm>
              <a:off x="4829" y="537"/>
              <a:ext cx="426" cy="372"/>
            </a:xfrm>
            <a:custGeom>
              <a:avLst/>
              <a:gdLst>
                <a:gd name="T0" fmla="*/ 0 w 846"/>
                <a:gd name="T1" fmla="*/ 20 h 739"/>
                <a:gd name="T2" fmla="*/ 33 w 846"/>
                <a:gd name="T3" fmla="*/ 0 h 739"/>
                <a:gd name="T4" fmla="*/ 54 w 846"/>
                <a:gd name="T5" fmla="*/ 28 h 739"/>
                <a:gd name="T6" fmla="*/ 21 w 846"/>
                <a:gd name="T7" fmla="*/ 47 h 739"/>
                <a:gd name="T8" fmla="*/ 0 w 846"/>
                <a:gd name="T9" fmla="*/ 20 h 739"/>
                <a:gd name="T10" fmla="*/ 0 60000 65536"/>
                <a:gd name="T11" fmla="*/ 0 60000 65536"/>
                <a:gd name="T12" fmla="*/ 0 60000 65536"/>
                <a:gd name="T13" fmla="*/ 0 60000 65536"/>
                <a:gd name="T14" fmla="*/ 0 60000 65536"/>
                <a:gd name="T15" fmla="*/ 0 w 846"/>
                <a:gd name="T16" fmla="*/ 0 h 739"/>
                <a:gd name="T17" fmla="*/ 846 w 846"/>
                <a:gd name="T18" fmla="*/ 739 h 739"/>
              </a:gdLst>
              <a:ahLst/>
              <a:cxnLst>
                <a:cxn ang="T10">
                  <a:pos x="T0" y="T1"/>
                </a:cxn>
                <a:cxn ang="T11">
                  <a:pos x="T2" y="T3"/>
                </a:cxn>
                <a:cxn ang="T12">
                  <a:pos x="T4" y="T5"/>
                </a:cxn>
                <a:cxn ang="T13">
                  <a:pos x="T6" y="T7"/>
                </a:cxn>
                <a:cxn ang="T14">
                  <a:pos x="T8" y="T9"/>
                </a:cxn>
              </a:cxnLst>
              <a:rect l="T15" t="T16" r="T17" b="T18"/>
              <a:pathLst>
                <a:path w="846" h="739">
                  <a:moveTo>
                    <a:pt x="0" y="302"/>
                  </a:moveTo>
                  <a:lnTo>
                    <a:pt x="523" y="0"/>
                  </a:lnTo>
                  <a:lnTo>
                    <a:pt x="846" y="437"/>
                  </a:lnTo>
                  <a:lnTo>
                    <a:pt x="323" y="739"/>
                  </a:lnTo>
                  <a:lnTo>
                    <a:pt x="0" y="302"/>
                  </a:lnTo>
                  <a:close/>
                </a:path>
              </a:pathLst>
            </a:custGeom>
            <a:solidFill>
              <a:srgbClr val="009900"/>
            </a:solidFill>
            <a:ln w="12700">
              <a:solidFill>
                <a:schemeClr val="bg1"/>
              </a:solidFill>
              <a:round/>
              <a:headEnd/>
              <a:tailEnd/>
            </a:ln>
          </p:spPr>
          <p:txBody>
            <a:bodyPr wrap="none" lIns="0" tIns="0" rIns="0" bIns="0" anchor="ctr">
              <a:spAutoFit/>
            </a:bodyPr>
            <a:lstStyle/>
            <a:p>
              <a:endParaRPr lang="en-US"/>
            </a:p>
          </p:txBody>
        </p:sp>
        <p:sp>
          <p:nvSpPr>
            <p:cNvPr id="11292" name="Freeform 122"/>
            <p:cNvSpPr>
              <a:spLocks/>
            </p:cNvSpPr>
            <p:nvPr/>
          </p:nvSpPr>
          <p:spPr bwMode="auto">
            <a:xfrm>
              <a:off x="4986" y="757"/>
              <a:ext cx="269" cy="159"/>
            </a:xfrm>
            <a:custGeom>
              <a:avLst/>
              <a:gdLst>
                <a:gd name="T0" fmla="*/ 0 w 535"/>
                <a:gd name="T1" fmla="*/ 20 h 316"/>
                <a:gd name="T2" fmla="*/ 1 w 535"/>
                <a:gd name="T3" fmla="*/ 19 h 316"/>
                <a:gd name="T4" fmla="*/ 34 w 535"/>
                <a:gd name="T5" fmla="*/ 0 h 316"/>
                <a:gd name="T6" fmla="*/ 33 w 535"/>
                <a:gd name="T7" fmla="*/ 1 h 316"/>
                <a:gd name="T8" fmla="*/ 0 w 535"/>
                <a:gd name="T9" fmla="*/ 20 h 316"/>
                <a:gd name="T10" fmla="*/ 0 60000 65536"/>
                <a:gd name="T11" fmla="*/ 0 60000 65536"/>
                <a:gd name="T12" fmla="*/ 0 60000 65536"/>
                <a:gd name="T13" fmla="*/ 0 60000 65536"/>
                <a:gd name="T14" fmla="*/ 0 60000 65536"/>
                <a:gd name="T15" fmla="*/ 0 w 535"/>
                <a:gd name="T16" fmla="*/ 0 h 316"/>
                <a:gd name="T17" fmla="*/ 535 w 535"/>
                <a:gd name="T18" fmla="*/ 316 h 316"/>
              </a:gdLst>
              <a:ahLst/>
              <a:cxnLst>
                <a:cxn ang="T10">
                  <a:pos x="T0" y="T1"/>
                </a:cxn>
                <a:cxn ang="T11">
                  <a:pos x="T2" y="T3"/>
                </a:cxn>
                <a:cxn ang="T12">
                  <a:pos x="T4" y="T5"/>
                </a:cxn>
                <a:cxn ang="T13">
                  <a:pos x="T6" y="T7"/>
                </a:cxn>
                <a:cxn ang="T14">
                  <a:pos x="T8" y="T9"/>
                </a:cxn>
              </a:cxnLst>
              <a:rect l="T15" t="T16" r="T17" b="T18"/>
              <a:pathLst>
                <a:path w="535" h="316">
                  <a:moveTo>
                    <a:pt x="0" y="316"/>
                  </a:moveTo>
                  <a:lnTo>
                    <a:pt x="12" y="302"/>
                  </a:lnTo>
                  <a:lnTo>
                    <a:pt x="535" y="0"/>
                  </a:lnTo>
                  <a:lnTo>
                    <a:pt x="523" y="14"/>
                  </a:lnTo>
                  <a:lnTo>
                    <a:pt x="0" y="316"/>
                  </a:lnTo>
                  <a:close/>
                </a:path>
              </a:pathLst>
            </a:custGeom>
            <a:solidFill>
              <a:srgbClr val="00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3" name="Freeform 123"/>
            <p:cNvSpPr>
              <a:spLocks/>
            </p:cNvSpPr>
            <p:nvPr/>
          </p:nvSpPr>
          <p:spPr bwMode="auto">
            <a:xfrm>
              <a:off x="4679" y="689"/>
              <a:ext cx="150" cy="123"/>
            </a:xfrm>
            <a:custGeom>
              <a:avLst/>
              <a:gdLst>
                <a:gd name="T0" fmla="*/ 19 w 299"/>
                <a:gd name="T1" fmla="*/ 2 h 243"/>
                <a:gd name="T2" fmla="*/ 1 w 299"/>
                <a:gd name="T3" fmla="*/ 16 h 243"/>
                <a:gd name="T4" fmla="*/ 0 w 299"/>
                <a:gd name="T5" fmla="*/ 15 h 243"/>
                <a:gd name="T6" fmla="*/ 19 w 299"/>
                <a:gd name="T7" fmla="*/ 0 h 243"/>
                <a:gd name="T8" fmla="*/ 19 w 299"/>
                <a:gd name="T9" fmla="*/ 2 h 243"/>
                <a:gd name="T10" fmla="*/ 0 60000 65536"/>
                <a:gd name="T11" fmla="*/ 0 60000 65536"/>
                <a:gd name="T12" fmla="*/ 0 60000 65536"/>
                <a:gd name="T13" fmla="*/ 0 60000 65536"/>
                <a:gd name="T14" fmla="*/ 0 60000 65536"/>
                <a:gd name="T15" fmla="*/ 0 w 299"/>
                <a:gd name="T16" fmla="*/ 0 h 243"/>
                <a:gd name="T17" fmla="*/ 299 w 299"/>
                <a:gd name="T18" fmla="*/ 243 h 243"/>
              </a:gdLst>
              <a:ahLst/>
              <a:cxnLst>
                <a:cxn ang="T10">
                  <a:pos x="T0" y="T1"/>
                </a:cxn>
                <a:cxn ang="T11">
                  <a:pos x="T2" y="T3"/>
                </a:cxn>
                <a:cxn ang="T12">
                  <a:pos x="T4" y="T5"/>
                </a:cxn>
                <a:cxn ang="T13">
                  <a:pos x="T6" y="T7"/>
                </a:cxn>
                <a:cxn ang="T14">
                  <a:pos x="T8" y="T9"/>
                </a:cxn>
              </a:cxnLst>
              <a:rect l="T15" t="T16" r="T17" b="T18"/>
              <a:pathLst>
                <a:path w="299" h="243">
                  <a:moveTo>
                    <a:pt x="299" y="31"/>
                  </a:moveTo>
                  <a:lnTo>
                    <a:pt x="9" y="243"/>
                  </a:lnTo>
                  <a:lnTo>
                    <a:pt x="0" y="228"/>
                  </a:lnTo>
                  <a:lnTo>
                    <a:pt x="299" y="0"/>
                  </a:lnTo>
                  <a:lnTo>
                    <a:pt x="299" y="31"/>
                  </a:lnTo>
                  <a:close/>
                </a:path>
              </a:pathLst>
            </a:custGeom>
            <a:solidFill>
              <a:srgbClr val="009900"/>
            </a:solidFill>
            <a:ln w="12700">
              <a:solidFill>
                <a:schemeClr val="bg1"/>
              </a:solidFill>
              <a:round/>
              <a:headEnd/>
              <a:tailEnd/>
            </a:ln>
          </p:spPr>
          <p:txBody>
            <a:bodyPr wrap="none" lIns="0" tIns="0" rIns="0" bIns="0" anchor="ctr">
              <a:spAutoFit/>
            </a:bodyPr>
            <a:lstStyle/>
            <a:p>
              <a:endParaRPr lang="en-US"/>
            </a:p>
          </p:txBody>
        </p:sp>
        <p:sp>
          <p:nvSpPr>
            <p:cNvPr id="11294" name="AutoShape 124"/>
            <p:cNvSpPr>
              <a:spLocks noChangeArrowheads="1"/>
            </p:cNvSpPr>
            <p:nvPr/>
          </p:nvSpPr>
          <p:spPr bwMode="auto">
            <a:xfrm rot="938776" flipH="1">
              <a:off x="4750" y="902"/>
              <a:ext cx="142" cy="132"/>
            </a:xfrm>
            <a:prstGeom prst="parallelogram">
              <a:avLst>
                <a:gd name="adj" fmla="val 26894"/>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1295" name="AutoShape 125"/>
            <p:cNvSpPr>
              <a:spLocks noChangeArrowheads="1"/>
            </p:cNvSpPr>
            <p:nvPr/>
          </p:nvSpPr>
          <p:spPr bwMode="auto">
            <a:xfrm rot="-1761107">
              <a:off x="5020" y="906"/>
              <a:ext cx="205" cy="174"/>
            </a:xfrm>
            <a:prstGeom prst="parallelogram">
              <a:avLst>
                <a:gd name="adj" fmla="val 53874"/>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1296" name="AutoShape 126"/>
            <p:cNvSpPr>
              <a:spLocks noChangeArrowheads="1"/>
            </p:cNvSpPr>
            <p:nvPr/>
          </p:nvSpPr>
          <p:spPr bwMode="auto">
            <a:xfrm rot="2681173">
              <a:off x="4500" y="642"/>
              <a:ext cx="399" cy="409"/>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1297" name="AutoShape 127"/>
            <p:cNvSpPr>
              <a:spLocks noChangeArrowheads="1"/>
            </p:cNvSpPr>
            <p:nvPr/>
          </p:nvSpPr>
          <p:spPr bwMode="auto">
            <a:xfrm>
              <a:off x="4270" y="465"/>
              <a:ext cx="449" cy="415"/>
            </a:xfrm>
            <a:prstGeom prst="lightningBol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Line 2"/>
          <p:cNvSpPr>
            <a:spLocks noChangeShapeType="1"/>
          </p:cNvSpPr>
          <p:nvPr/>
        </p:nvSpPr>
        <p:spPr bwMode="auto">
          <a:xfrm flipV="1">
            <a:off x="4500563" y="1625600"/>
            <a:ext cx="0" cy="17145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291" name="Rectangle 3"/>
          <p:cNvSpPr>
            <a:spLocks noGrp="1" noChangeArrowheads="1"/>
          </p:cNvSpPr>
          <p:nvPr>
            <p:ph type="title"/>
          </p:nvPr>
        </p:nvSpPr>
        <p:spPr/>
        <p:txBody>
          <a:bodyPr/>
          <a:lstStyle/>
          <a:p>
            <a:r>
              <a:rPr lang="en-US" smtClean="0"/>
              <a:t>Contacts</a:t>
            </a:r>
          </a:p>
        </p:txBody>
      </p:sp>
      <p:sp>
        <p:nvSpPr>
          <p:cNvPr id="12292" name="Rectangle 69"/>
          <p:cNvSpPr>
            <a:spLocks noGrp="1" noChangeArrowheads="1"/>
          </p:cNvSpPr>
          <p:nvPr>
            <p:ph idx="1"/>
          </p:nvPr>
        </p:nvSpPr>
        <p:spPr>
          <a:xfrm>
            <a:off x="5341938" y="1042988"/>
            <a:ext cx="3495675" cy="5197475"/>
          </a:xfrm>
        </p:spPr>
        <p:txBody>
          <a:bodyPr/>
          <a:lstStyle/>
          <a:p>
            <a:pPr>
              <a:buFont typeface="Arial" charset="0"/>
              <a:buChar char="•"/>
            </a:pPr>
            <a:r>
              <a:rPr lang="en-US" dirty="0" smtClean="0"/>
              <a:t>A </a:t>
            </a:r>
            <a:r>
              <a:rPr lang="en-US" b="1" dirty="0" smtClean="0"/>
              <a:t>contact</a:t>
            </a:r>
            <a:r>
              <a:rPr lang="en-US" dirty="0" smtClean="0"/>
              <a:t> is a person or organization who has a relationship to a claim, such as:</a:t>
            </a:r>
          </a:p>
          <a:p>
            <a:pPr lvl="1"/>
            <a:r>
              <a:rPr lang="en-US" dirty="0" smtClean="0"/>
              <a:t>A claimant requesting compensation for a loss</a:t>
            </a:r>
          </a:p>
          <a:p>
            <a:pPr lvl="1"/>
            <a:r>
              <a:rPr lang="en-US" dirty="0" smtClean="0"/>
              <a:t>The reporter of the claim</a:t>
            </a:r>
          </a:p>
          <a:p>
            <a:pPr lvl="1"/>
            <a:r>
              <a:rPr lang="en-US" dirty="0" smtClean="0"/>
              <a:t>A doctor treating an injury</a:t>
            </a:r>
          </a:p>
          <a:p>
            <a:pPr lvl="1"/>
            <a:r>
              <a:rPr lang="en-US" dirty="0"/>
              <a:t>An auto repair shop providing an estimate</a:t>
            </a:r>
          </a:p>
          <a:p>
            <a:pPr lvl="1"/>
            <a:endParaRPr lang="en-US" dirty="0" smtClean="0"/>
          </a:p>
        </p:txBody>
      </p:sp>
      <p:grpSp>
        <p:nvGrpSpPr>
          <p:cNvPr id="12293" name="Group 4"/>
          <p:cNvGrpSpPr>
            <a:grpSpLocks/>
          </p:cNvGrpSpPr>
          <p:nvPr/>
        </p:nvGrpSpPr>
        <p:grpSpPr bwMode="auto">
          <a:xfrm>
            <a:off x="3749675" y="1974850"/>
            <a:ext cx="1512888" cy="1114425"/>
            <a:chOff x="2083" y="1606"/>
            <a:chExt cx="1489" cy="1097"/>
          </a:xfrm>
        </p:grpSpPr>
        <p:sp>
          <p:nvSpPr>
            <p:cNvPr id="12326" name="Rectangle 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2327" name="Freeform 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328" name="Freeform 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329" name="Freeform 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330" name="Freeform 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331" name="Rectangle 1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2332" name="Rectangle 1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33" name="AutoShape 1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2334" name="Freeform 13"/>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2335" name="Freeform 14"/>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2336" name="Rectangle 1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37" name="Rectangle 1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38" name="Rectangle 1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2339" name="Group 18"/>
            <p:cNvGrpSpPr>
              <a:grpSpLocks/>
            </p:cNvGrpSpPr>
            <p:nvPr/>
          </p:nvGrpSpPr>
          <p:grpSpPr bwMode="auto">
            <a:xfrm>
              <a:off x="2221" y="1871"/>
              <a:ext cx="518" cy="782"/>
              <a:chOff x="2400" y="1656"/>
              <a:chExt cx="752" cy="1136"/>
            </a:xfrm>
          </p:grpSpPr>
          <p:sp>
            <p:nvSpPr>
              <p:cNvPr id="12352" name="Freeform 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2353" name="Freeform 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54" name="Freeform 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55" name="Freeform 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56" name="Freeform 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2357" name="Line 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58" name="Line 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2340" name="Group 26"/>
            <p:cNvGrpSpPr>
              <a:grpSpLocks/>
            </p:cNvGrpSpPr>
            <p:nvPr/>
          </p:nvGrpSpPr>
          <p:grpSpPr bwMode="auto">
            <a:xfrm rot="-6511945">
              <a:off x="2834" y="1842"/>
              <a:ext cx="518" cy="783"/>
              <a:chOff x="2400" y="1656"/>
              <a:chExt cx="752" cy="1136"/>
            </a:xfrm>
          </p:grpSpPr>
          <p:sp>
            <p:nvSpPr>
              <p:cNvPr id="12345" name="Freeform 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2346" name="Freeform 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47" name="Freeform 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48" name="Freeform 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49" name="Freeform 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50" name="Line 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51" name="Line 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2341" name="Freeform 34"/>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lIns="0" tIns="0" rIns="0" bIns="0" anchor="ctr">
              <a:spAutoFit/>
            </a:bodyPr>
            <a:lstStyle/>
            <a:p>
              <a:endParaRPr lang="en-US"/>
            </a:p>
          </p:txBody>
        </p:sp>
        <p:sp>
          <p:nvSpPr>
            <p:cNvPr id="12342" name="Freeform 35"/>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2343" name="Rectangle 3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44" name="Rectangle 3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2294" name="Group 38"/>
          <p:cNvGrpSpPr>
            <a:grpSpLocks/>
          </p:cNvGrpSpPr>
          <p:nvPr/>
        </p:nvGrpSpPr>
        <p:grpSpPr bwMode="auto">
          <a:xfrm>
            <a:off x="4146550" y="812800"/>
            <a:ext cx="760413" cy="857250"/>
            <a:chOff x="2324" y="435"/>
            <a:chExt cx="933" cy="1052"/>
          </a:xfrm>
        </p:grpSpPr>
        <p:sp>
          <p:nvSpPr>
            <p:cNvPr id="12317" name="AutoShape 3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2318" name="Freeform 40"/>
            <p:cNvSpPr>
              <a:spLocks/>
            </p:cNvSpPr>
            <p:nvPr/>
          </p:nvSpPr>
          <p:spPr bwMode="auto">
            <a:xfrm>
              <a:off x="2442" y="487"/>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2319" name="Freeform 41"/>
            <p:cNvSpPr>
              <a:spLocks/>
            </p:cNvSpPr>
            <p:nvPr/>
          </p:nvSpPr>
          <p:spPr bwMode="auto">
            <a:xfrm>
              <a:off x="2442" y="818"/>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2320" name="Freeform 42"/>
            <p:cNvSpPr>
              <a:spLocks/>
            </p:cNvSpPr>
            <p:nvPr/>
          </p:nvSpPr>
          <p:spPr bwMode="auto">
            <a:xfrm>
              <a:off x="2442" y="1150"/>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2321" name="Group 43"/>
            <p:cNvGrpSpPr>
              <a:grpSpLocks/>
            </p:cNvGrpSpPr>
            <p:nvPr/>
          </p:nvGrpSpPr>
          <p:grpSpPr bwMode="auto">
            <a:xfrm>
              <a:off x="2889" y="957"/>
              <a:ext cx="348" cy="510"/>
              <a:chOff x="2784" y="3210"/>
              <a:chExt cx="523" cy="772"/>
            </a:xfrm>
          </p:grpSpPr>
          <p:sp>
            <p:nvSpPr>
              <p:cNvPr id="12322" name="AutoShape 4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323" name="AutoShape 4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324" name="AutoShape 4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2325" name="Oval 4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12295" name="Group 48"/>
          <p:cNvGrpSpPr>
            <a:grpSpLocks/>
          </p:cNvGrpSpPr>
          <p:nvPr/>
        </p:nvGrpSpPr>
        <p:grpSpPr bwMode="auto">
          <a:xfrm>
            <a:off x="346123" y="3807029"/>
            <a:ext cx="651326" cy="651327"/>
            <a:chOff x="1350" y="686"/>
            <a:chExt cx="1132" cy="1132"/>
          </a:xfrm>
        </p:grpSpPr>
        <p:sp>
          <p:nvSpPr>
            <p:cNvPr id="12315" name="AutoShape 4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2316" name="Picture 5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296" name="Text Box 51"/>
          <p:cNvSpPr txBox="1">
            <a:spLocks noChangeArrowheads="1"/>
          </p:cNvSpPr>
          <p:nvPr/>
        </p:nvSpPr>
        <p:spPr bwMode="auto">
          <a:xfrm>
            <a:off x="247650" y="35496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contact</a:t>
            </a:r>
          </a:p>
        </p:txBody>
      </p:sp>
      <p:sp>
        <p:nvSpPr>
          <p:cNvPr id="12297" name="Text Box 52"/>
          <p:cNvSpPr txBox="1">
            <a:spLocks noChangeArrowheads="1"/>
          </p:cNvSpPr>
          <p:nvPr/>
        </p:nvSpPr>
        <p:spPr bwMode="auto">
          <a:xfrm>
            <a:off x="2522538" y="2341563"/>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dirty="0"/>
              <a:t>claim</a:t>
            </a:r>
          </a:p>
        </p:txBody>
      </p:sp>
      <p:grpSp>
        <p:nvGrpSpPr>
          <p:cNvPr id="12298" name="Group 53"/>
          <p:cNvGrpSpPr>
            <a:grpSpLocks/>
          </p:cNvGrpSpPr>
          <p:nvPr/>
        </p:nvGrpSpPr>
        <p:grpSpPr bwMode="auto">
          <a:xfrm>
            <a:off x="333569" y="4346247"/>
            <a:ext cx="805498" cy="730318"/>
            <a:chOff x="2780" y="1585"/>
            <a:chExt cx="668" cy="605"/>
          </a:xfrm>
        </p:grpSpPr>
        <p:sp>
          <p:nvSpPr>
            <p:cNvPr id="12311" name="AutoShape 54"/>
            <p:cNvSpPr>
              <a:spLocks noChangeArrowheads="1"/>
            </p:cNvSpPr>
            <p:nvPr/>
          </p:nvSpPr>
          <p:spPr bwMode="auto">
            <a:xfrm>
              <a:off x="2780" y="1585"/>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grpSp>
          <p:nvGrpSpPr>
            <p:cNvPr id="12312" name="Group 55"/>
            <p:cNvGrpSpPr>
              <a:grpSpLocks/>
            </p:cNvGrpSpPr>
            <p:nvPr/>
          </p:nvGrpSpPr>
          <p:grpSpPr bwMode="auto">
            <a:xfrm flipH="1">
              <a:off x="3089" y="1738"/>
              <a:ext cx="359" cy="452"/>
              <a:chOff x="4325" y="1984"/>
              <a:chExt cx="359" cy="452"/>
            </a:xfrm>
          </p:grpSpPr>
          <p:sp>
            <p:nvSpPr>
              <p:cNvPr id="12313" name="Freeform 56"/>
              <p:cNvSpPr>
                <a:spLocks/>
              </p:cNvSpPr>
              <p:nvPr/>
            </p:nvSpPr>
            <p:spPr bwMode="auto">
              <a:xfrm>
                <a:off x="4325" y="1984"/>
                <a:ext cx="359" cy="452"/>
              </a:xfrm>
              <a:custGeom>
                <a:avLst/>
                <a:gdLst>
                  <a:gd name="T0" fmla="*/ 36 w 717"/>
                  <a:gd name="T1" fmla="*/ 37 h 906"/>
                  <a:gd name="T2" fmla="*/ 31 w 717"/>
                  <a:gd name="T3" fmla="*/ 41 h 906"/>
                  <a:gd name="T4" fmla="*/ 19 w 717"/>
                  <a:gd name="T5" fmla="*/ 25 h 906"/>
                  <a:gd name="T6" fmla="*/ 23 w 717"/>
                  <a:gd name="T7" fmla="*/ 22 h 906"/>
                  <a:gd name="T8" fmla="*/ 12 w 717"/>
                  <a:gd name="T9" fmla="*/ 8 h 906"/>
                  <a:gd name="T10" fmla="*/ 10 w 717"/>
                  <a:gd name="T11" fmla="*/ 10 h 906"/>
                  <a:gd name="T12" fmla="*/ 3 w 717"/>
                  <a:gd name="T13" fmla="*/ 0 h 906"/>
                  <a:gd name="T14" fmla="*/ 2 w 717"/>
                  <a:gd name="T15" fmla="*/ 0 h 906"/>
                  <a:gd name="T16" fmla="*/ 2 w 717"/>
                  <a:gd name="T17" fmla="*/ 0 h 906"/>
                  <a:gd name="T18" fmla="*/ 1 w 717"/>
                  <a:gd name="T19" fmla="*/ 0 h 906"/>
                  <a:gd name="T20" fmla="*/ 1 w 717"/>
                  <a:gd name="T21" fmla="*/ 0 h 906"/>
                  <a:gd name="T22" fmla="*/ 1 w 717"/>
                  <a:gd name="T23" fmla="*/ 0 h 906"/>
                  <a:gd name="T24" fmla="*/ 0 w 717"/>
                  <a:gd name="T25" fmla="*/ 0 h 906"/>
                  <a:gd name="T26" fmla="*/ 0 w 717"/>
                  <a:gd name="T27" fmla="*/ 1 h 906"/>
                  <a:gd name="T28" fmla="*/ 1 w 717"/>
                  <a:gd name="T29" fmla="*/ 1 h 906"/>
                  <a:gd name="T30" fmla="*/ 8 w 717"/>
                  <a:gd name="T31" fmla="*/ 11 h 906"/>
                  <a:gd name="T32" fmla="*/ 5 w 717"/>
                  <a:gd name="T33" fmla="*/ 13 h 906"/>
                  <a:gd name="T34" fmla="*/ 5 w 717"/>
                  <a:gd name="T35" fmla="*/ 14 h 906"/>
                  <a:gd name="T36" fmla="*/ 5 w 717"/>
                  <a:gd name="T37" fmla="*/ 14 h 906"/>
                  <a:gd name="T38" fmla="*/ 5 w 717"/>
                  <a:gd name="T39" fmla="*/ 15 h 906"/>
                  <a:gd name="T40" fmla="*/ 5 w 717"/>
                  <a:gd name="T41" fmla="*/ 16 h 906"/>
                  <a:gd name="T42" fmla="*/ 5 w 717"/>
                  <a:gd name="T43" fmla="*/ 18 h 906"/>
                  <a:gd name="T44" fmla="*/ 6 w 717"/>
                  <a:gd name="T45" fmla="*/ 20 h 906"/>
                  <a:gd name="T46" fmla="*/ 6 w 717"/>
                  <a:gd name="T47" fmla="*/ 23 h 906"/>
                  <a:gd name="T48" fmla="*/ 7 w 717"/>
                  <a:gd name="T49" fmla="*/ 26 h 906"/>
                  <a:gd name="T50" fmla="*/ 9 w 717"/>
                  <a:gd name="T51" fmla="*/ 29 h 906"/>
                  <a:gd name="T52" fmla="*/ 10 w 717"/>
                  <a:gd name="T53" fmla="*/ 32 h 906"/>
                  <a:gd name="T54" fmla="*/ 12 w 717"/>
                  <a:gd name="T55" fmla="*/ 35 h 906"/>
                  <a:gd name="T56" fmla="*/ 15 w 717"/>
                  <a:gd name="T57" fmla="*/ 39 h 906"/>
                  <a:gd name="T58" fmla="*/ 18 w 717"/>
                  <a:gd name="T59" fmla="*/ 42 h 906"/>
                  <a:gd name="T60" fmla="*/ 22 w 717"/>
                  <a:gd name="T61" fmla="*/ 46 h 906"/>
                  <a:gd name="T62" fmla="*/ 26 w 717"/>
                  <a:gd name="T63" fmla="*/ 49 h 906"/>
                  <a:gd name="T64" fmla="*/ 31 w 717"/>
                  <a:gd name="T65" fmla="*/ 53 h 906"/>
                  <a:gd name="T66" fmla="*/ 36 w 717"/>
                  <a:gd name="T67" fmla="*/ 56 h 906"/>
                  <a:gd name="T68" fmla="*/ 37 w 717"/>
                  <a:gd name="T69" fmla="*/ 56 h 906"/>
                  <a:gd name="T70" fmla="*/ 45 w 717"/>
                  <a:gd name="T71" fmla="*/ 50 h 906"/>
                  <a:gd name="T72" fmla="*/ 36 w 717"/>
                  <a:gd name="T73" fmla="*/ 37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4" name="Freeform 57"/>
              <p:cNvSpPr>
                <a:spLocks/>
              </p:cNvSpPr>
              <p:nvPr/>
            </p:nvSpPr>
            <p:spPr bwMode="auto">
              <a:xfrm>
                <a:off x="4378" y="2075"/>
                <a:ext cx="281" cy="341"/>
              </a:xfrm>
              <a:custGeom>
                <a:avLst/>
                <a:gdLst>
                  <a:gd name="T0" fmla="*/ 29 w 562"/>
                  <a:gd name="T1" fmla="*/ 43 h 682"/>
                  <a:gd name="T2" fmla="*/ 24 w 562"/>
                  <a:gd name="T3" fmla="*/ 40 h 682"/>
                  <a:gd name="T4" fmla="*/ 20 w 562"/>
                  <a:gd name="T5" fmla="*/ 37 h 682"/>
                  <a:gd name="T6" fmla="*/ 17 w 562"/>
                  <a:gd name="T7" fmla="*/ 34 h 682"/>
                  <a:gd name="T8" fmla="*/ 13 w 562"/>
                  <a:gd name="T9" fmla="*/ 31 h 682"/>
                  <a:gd name="T10" fmla="*/ 10 w 562"/>
                  <a:gd name="T11" fmla="*/ 27 h 682"/>
                  <a:gd name="T12" fmla="*/ 9 w 562"/>
                  <a:gd name="T13" fmla="*/ 24 h 682"/>
                  <a:gd name="T14" fmla="*/ 6 w 562"/>
                  <a:gd name="T15" fmla="*/ 21 h 682"/>
                  <a:gd name="T16" fmla="*/ 4 w 562"/>
                  <a:gd name="T17" fmla="*/ 20 h 682"/>
                  <a:gd name="T18" fmla="*/ 3 w 562"/>
                  <a:gd name="T19" fmla="*/ 17 h 682"/>
                  <a:gd name="T20" fmla="*/ 2 w 562"/>
                  <a:gd name="T21" fmla="*/ 13 h 682"/>
                  <a:gd name="T22" fmla="*/ 1 w 562"/>
                  <a:gd name="T23" fmla="*/ 11 h 682"/>
                  <a:gd name="T24" fmla="*/ 1 w 562"/>
                  <a:gd name="T25" fmla="*/ 10 h 682"/>
                  <a:gd name="T26" fmla="*/ 1 w 562"/>
                  <a:gd name="T27" fmla="*/ 7 h 682"/>
                  <a:gd name="T28" fmla="*/ 1 w 562"/>
                  <a:gd name="T29" fmla="*/ 5 h 682"/>
                  <a:gd name="T30" fmla="*/ 1 w 562"/>
                  <a:gd name="T31" fmla="*/ 5 h 682"/>
                  <a:gd name="T32" fmla="*/ 0 w 562"/>
                  <a:gd name="T33" fmla="*/ 3 h 682"/>
                  <a:gd name="T34" fmla="*/ 4 w 562"/>
                  <a:gd name="T35" fmla="*/ 0 h 682"/>
                  <a:gd name="T36" fmla="*/ 12 w 562"/>
                  <a:gd name="T37" fmla="*/ 11 h 682"/>
                  <a:gd name="T38" fmla="*/ 9 w 562"/>
                  <a:gd name="T39" fmla="*/ 13 h 682"/>
                  <a:gd name="T40" fmla="*/ 23 w 562"/>
                  <a:gd name="T41" fmla="*/ 34 h 682"/>
                  <a:gd name="T42" fmla="*/ 28 w 562"/>
                  <a:gd name="T43" fmla="*/ 29 h 682"/>
                  <a:gd name="T44" fmla="*/ 35 w 562"/>
                  <a:gd name="T45" fmla="*/ 39 h 682"/>
                  <a:gd name="T46" fmla="*/ 29 w 562"/>
                  <a:gd name="T47" fmla="*/ 43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D39E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2299" name="Group 58"/>
          <p:cNvGrpSpPr>
            <a:grpSpLocks/>
          </p:cNvGrpSpPr>
          <p:nvPr/>
        </p:nvGrpSpPr>
        <p:grpSpPr bwMode="auto">
          <a:xfrm>
            <a:off x="239790" y="4869645"/>
            <a:ext cx="782501" cy="775661"/>
            <a:chOff x="2461" y="1618"/>
            <a:chExt cx="635" cy="629"/>
          </a:xfrm>
        </p:grpSpPr>
        <p:sp>
          <p:nvSpPr>
            <p:cNvPr id="12303" name="AutoShape 59"/>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12304" name="Freeform 60"/>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12305" name="Group 61"/>
            <p:cNvGrpSpPr>
              <a:grpSpLocks/>
            </p:cNvGrpSpPr>
            <p:nvPr/>
          </p:nvGrpSpPr>
          <p:grpSpPr bwMode="auto">
            <a:xfrm>
              <a:off x="2461" y="1618"/>
              <a:ext cx="275" cy="318"/>
              <a:chOff x="2983" y="1384"/>
              <a:chExt cx="275" cy="318"/>
            </a:xfrm>
          </p:grpSpPr>
          <p:sp>
            <p:nvSpPr>
              <p:cNvPr id="12306" name="Freeform 62"/>
              <p:cNvSpPr>
                <a:spLocks/>
              </p:cNvSpPr>
              <p:nvPr/>
            </p:nvSpPr>
            <p:spPr bwMode="auto">
              <a:xfrm>
                <a:off x="2983" y="1384"/>
                <a:ext cx="275" cy="318"/>
              </a:xfrm>
              <a:custGeom>
                <a:avLst/>
                <a:gdLst>
                  <a:gd name="T0" fmla="*/ 0 w 343"/>
                  <a:gd name="T1" fmla="*/ 82 h 396"/>
                  <a:gd name="T2" fmla="*/ 2 w 343"/>
                  <a:gd name="T3" fmla="*/ 99 h 396"/>
                  <a:gd name="T4" fmla="*/ 5 w 343"/>
                  <a:gd name="T5" fmla="*/ 114 h 396"/>
                  <a:gd name="T6" fmla="*/ 11 w 343"/>
                  <a:gd name="T7" fmla="*/ 128 h 396"/>
                  <a:gd name="T8" fmla="*/ 21 w 343"/>
                  <a:gd name="T9" fmla="*/ 141 h 396"/>
                  <a:gd name="T10" fmla="*/ 31 w 343"/>
                  <a:gd name="T11" fmla="*/ 151 h 396"/>
                  <a:gd name="T12" fmla="*/ 43 w 343"/>
                  <a:gd name="T13" fmla="*/ 158 h 396"/>
                  <a:gd name="T14" fmla="*/ 57 w 343"/>
                  <a:gd name="T15" fmla="*/ 163 h 396"/>
                  <a:gd name="T16" fmla="*/ 71 w 343"/>
                  <a:gd name="T17" fmla="*/ 165 h 396"/>
                  <a:gd name="T18" fmla="*/ 85 w 343"/>
                  <a:gd name="T19" fmla="*/ 163 h 396"/>
                  <a:gd name="T20" fmla="*/ 99 w 343"/>
                  <a:gd name="T21" fmla="*/ 158 h 396"/>
                  <a:gd name="T22" fmla="*/ 111 w 343"/>
                  <a:gd name="T23" fmla="*/ 151 h 396"/>
                  <a:gd name="T24" fmla="*/ 121 w 343"/>
                  <a:gd name="T25" fmla="*/ 141 h 396"/>
                  <a:gd name="T26" fmla="*/ 130 w 343"/>
                  <a:gd name="T27" fmla="*/ 128 h 396"/>
                  <a:gd name="T28" fmla="*/ 136 w 343"/>
                  <a:gd name="T29" fmla="*/ 114 h 396"/>
                  <a:gd name="T30" fmla="*/ 141 w 343"/>
                  <a:gd name="T31" fmla="*/ 99 h 396"/>
                  <a:gd name="T32" fmla="*/ 141 w 343"/>
                  <a:gd name="T33" fmla="*/ 82 h 396"/>
                  <a:gd name="T34" fmla="*/ 141 w 343"/>
                  <a:gd name="T35" fmla="*/ 66 h 396"/>
                  <a:gd name="T36" fmla="*/ 136 w 343"/>
                  <a:gd name="T37" fmla="*/ 50 h 396"/>
                  <a:gd name="T38" fmla="*/ 130 w 343"/>
                  <a:gd name="T39" fmla="*/ 36 h 396"/>
                  <a:gd name="T40" fmla="*/ 121 w 343"/>
                  <a:gd name="T41" fmla="*/ 25 h 396"/>
                  <a:gd name="T42" fmla="*/ 111 w 343"/>
                  <a:gd name="T43" fmla="*/ 14 h 396"/>
                  <a:gd name="T44" fmla="*/ 99 w 343"/>
                  <a:gd name="T45" fmla="*/ 6 h 396"/>
                  <a:gd name="T46" fmla="*/ 85 w 343"/>
                  <a:gd name="T47" fmla="*/ 2 h 396"/>
                  <a:gd name="T48" fmla="*/ 71 w 343"/>
                  <a:gd name="T49" fmla="*/ 0 h 396"/>
                  <a:gd name="T50" fmla="*/ 57 w 343"/>
                  <a:gd name="T51" fmla="*/ 2 h 396"/>
                  <a:gd name="T52" fmla="*/ 43 w 343"/>
                  <a:gd name="T53" fmla="*/ 6 h 396"/>
                  <a:gd name="T54" fmla="*/ 31 w 343"/>
                  <a:gd name="T55" fmla="*/ 14 h 396"/>
                  <a:gd name="T56" fmla="*/ 21 w 343"/>
                  <a:gd name="T57" fmla="*/ 25 h 396"/>
                  <a:gd name="T58" fmla="*/ 11 w 343"/>
                  <a:gd name="T59" fmla="*/ 36 h 396"/>
                  <a:gd name="T60" fmla="*/ 5 w 343"/>
                  <a:gd name="T61" fmla="*/ 50 h 396"/>
                  <a:gd name="T62" fmla="*/ 2 w 343"/>
                  <a:gd name="T63" fmla="*/ 66 h 396"/>
                  <a:gd name="T64" fmla="*/ 0 w 343"/>
                  <a:gd name="T65" fmla="*/ 8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07" name="Freeform 63"/>
              <p:cNvSpPr>
                <a:spLocks/>
              </p:cNvSpPr>
              <p:nvPr/>
            </p:nvSpPr>
            <p:spPr bwMode="auto">
              <a:xfrm>
                <a:off x="2999" y="1400"/>
                <a:ext cx="243" cy="286"/>
              </a:xfrm>
              <a:custGeom>
                <a:avLst/>
                <a:gdLst>
                  <a:gd name="T0" fmla="*/ 0 w 303"/>
                  <a:gd name="T1" fmla="*/ 74 h 356"/>
                  <a:gd name="T2" fmla="*/ 2 w 303"/>
                  <a:gd name="T3" fmla="*/ 59 h 356"/>
                  <a:gd name="T4" fmla="*/ 5 w 303"/>
                  <a:gd name="T5" fmla="*/ 46 h 356"/>
                  <a:gd name="T6" fmla="*/ 11 w 303"/>
                  <a:gd name="T7" fmla="*/ 33 h 356"/>
                  <a:gd name="T8" fmla="*/ 18 w 303"/>
                  <a:gd name="T9" fmla="*/ 22 h 356"/>
                  <a:gd name="T10" fmla="*/ 27 w 303"/>
                  <a:gd name="T11" fmla="*/ 13 h 356"/>
                  <a:gd name="T12" fmla="*/ 38 w 303"/>
                  <a:gd name="T13" fmla="*/ 6 h 356"/>
                  <a:gd name="T14" fmla="*/ 51 w 303"/>
                  <a:gd name="T15" fmla="*/ 2 h 356"/>
                  <a:gd name="T16" fmla="*/ 63 w 303"/>
                  <a:gd name="T17" fmla="*/ 0 h 356"/>
                  <a:gd name="T18" fmla="*/ 75 w 303"/>
                  <a:gd name="T19" fmla="*/ 2 h 356"/>
                  <a:gd name="T20" fmla="*/ 87 w 303"/>
                  <a:gd name="T21" fmla="*/ 6 h 356"/>
                  <a:gd name="T22" fmla="*/ 98 w 303"/>
                  <a:gd name="T23" fmla="*/ 13 h 356"/>
                  <a:gd name="T24" fmla="*/ 107 w 303"/>
                  <a:gd name="T25" fmla="*/ 22 h 356"/>
                  <a:gd name="T26" fmla="*/ 114 w 303"/>
                  <a:gd name="T27" fmla="*/ 33 h 356"/>
                  <a:gd name="T28" fmla="*/ 120 w 303"/>
                  <a:gd name="T29" fmla="*/ 46 h 356"/>
                  <a:gd name="T30" fmla="*/ 124 w 303"/>
                  <a:gd name="T31" fmla="*/ 59 h 356"/>
                  <a:gd name="T32" fmla="*/ 125 w 303"/>
                  <a:gd name="T33" fmla="*/ 74 h 356"/>
                  <a:gd name="T34" fmla="*/ 124 w 303"/>
                  <a:gd name="T35" fmla="*/ 89 h 356"/>
                  <a:gd name="T36" fmla="*/ 120 w 303"/>
                  <a:gd name="T37" fmla="*/ 103 h 356"/>
                  <a:gd name="T38" fmla="*/ 114 w 303"/>
                  <a:gd name="T39" fmla="*/ 116 h 356"/>
                  <a:gd name="T40" fmla="*/ 107 w 303"/>
                  <a:gd name="T41" fmla="*/ 126 h 356"/>
                  <a:gd name="T42" fmla="*/ 98 w 303"/>
                  <a:gd name="T43" fmla="*/ 136 h 356"/>
                  <a:gd name="T44" fmla="*/ 87 w 303"/>
                  <a:gd name="T45" fmla="*/ 143 h 356"/>
                  <a:gd name="T46" fmla="*/ 75 w 303"/>
                  <a:gd name="T47" fmla="*/ 147 h 356"/>
                  <a:gd name="T48" fmla="*/ 63 w 303"/>
                  <a:gd name="T49" fmla="*/ 149 h 356"/>
                  <a:gd name="T50" fmla="*/ 51 w 303"/>
                  <a:gd name="T51" fmla="*/ 147 h 356"/>
                  <a:gd name="T52" fmla="*/ 38 w 303"/>
                  <a:gd name="T53" fmla="*/ 143 h 356"/>
                  <a:gd name="T54" fmla="*/ 27 w 303"/>
                  <a:gd name="T55" fmla="*/ 136 h 356"/>
                  <a:gd name="T56" fmla="*/ 18 w 303"/>
                  <a:gd name="T57" fmla="*/ 126 h 356"/>
                  <a:gd name="T58" fmla="*/ 11 w 303"/>
                  <a:gd name="T59" fmla="*/ 116 h 356"/>
                  <a:gd name="T60" fmla="*/ 5 w 303"/>
                  <a:gd name="T61" fmla="*/ 103 h 356"/>
                  <a:gd name="T62" fmla="*/ 2 w 303"/>
                  <a:gd name="T63" fmla="*/ 89 h 356"/>
                  <a:gd name="T64" fmla="*/ 0 w 303"/>
                  <a:gd name="T65" fmla="*/ 74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08" name="Freeform 64"/>
              <p:cNvSpPr>
                <a:spLocks/>
              </p:cNvSpPr>
              <p:nvPr/>
            </p:nvSpPr>
            <p:spPr bwMode="auto">
              <a:xfrm>
                <a:off x="3127" y="1444"/>
                <a:ext cx="77" cy="167"/>
              </a:xfrm>
              <a:custGeom>
                <a:avLst/>
                <a:gdLst>
                  <a:gd name="T0" fmla="*/ 0 w 95"/>
                  <a:gd name="T1" fmla="*/ 8 h 208"/>
                  <a:gd name="T2" fmla="*/ 2 w 95"/>
                  <a:gd name="T3" fmla="*/ 8 h 208"/>
                  <a:gd name="T4" fmla="*/ 3 w 95"/>
                  <a:gd name="T5" fmla="*/ 9 h 208"/>
                  <a:gd name="T6" fmla="*/ 7 w 95"/>
                  <a:gd name="T7" fmla="*/ 10 h 208"/>
                  <a:gd name="T8" fmla="*/ 11 w 95"/>
                  <a:gd name="T9" fmla="*/ 11 h 208"/>
                  <a:gd name="T10" fmla="*/ 15 w 95"/>
                  <a:gd name="T11" fmla="*/ 14 h 208"/>
                  <a:gd name="T12" fmla="*/ 20 w 95"/>
                  <a:gd name="T13" fmla="*/ 18 h 208"/>
                  <a:gd name="T14" fmla="*/ 24 w 95"/>
                  <a:gd name="T15" fmla="*/ 21 h 208"/>
                  <a:gd name="T16" fmla="*/ 28 w 95"/>
                  <a:gd name="T17" fmla="*/ 26 h 208"/>
                  <a:gd name="T18" fmla="*/ 32 w 95"/>
                  <a:gd name="T19" fmla="*/ 38 h 208"/>
                  <a:gd name="T20" fmla="*/ 32 w 95"/>
                  <a:gd name="T21" fmla="*/ 51 h 208"/>
                  <a:gd name="T22" fmla="*/ 28 w 95"/>
                  <a:gd name="T23" fmla="*/ 67 h 208"/>
                  <a:gd name="T24" fmla="*/ 20 w 95"/>
                  <a:gd name="T25" fmla="*/ 83 h 208"/>
                  <a:gd name="T26" fmla="*/ 28 w 95"/>
                  <a:gd name="T27" fmla="*/ 87 h 208"/>
                  <a:gd name="T28" fmla="*/ 36 w 95"/>
                  <a:gd name="T29" fmla="*/ 67 h 208"/>
                  <a:gd name="T30" fmla="*/ 41 w 95"/>
                  <a:gd name="T31" fmla="*/ 51 h 208"/>
                  <a:gd name="T32" fmla="*/ 40 w 95"/>
                  <a:gd name="T33" fmla="*/ 35 h 208"/>
                  <a:gd name="T34" fmla="*/ 36 w 95"/>
                  <a:gd name="T35" fmla="*/ 23 h 208"/>
                  <a:gd name="T36" fmla="*/ 32 w 95"/>
                  <a:gd name="T37" fmla="*/ 17 h 208"/>
                  <a:gd name="T38" fmla="*/ 26 w 95"/>
                  <a:gd name="T39" fmla="*/ 11 h 208"/>
                  <a:gd name="T40" fmla="*/ 21 w 95"/>
                  <a:gd name="T41" fmla="*/ 7 h 208"/>
                  <a:gd name="T42" fmla="*/ 15 w 95"/>
                  <a:gd name="T43" fmla="*/ 4 h 208"/>
                  <a:gd name="T44" fmla="*/ 10 w 95"/>
                  <a:gd name="T45" fmla="*/ 2 h 208"/>
                  <a:gd name="T46" fmla="*/ 6 w 95"/>
                  <a:gd name="T47" fmla="*/ 2 h 208"/>
                  <a:gd name="T48" fmla="*/ 3 w 95"/>
                  <a:gd name="T49" fmla="*/ 0 h 208"/>
                  <a:gd name="T50" fmla="*/ 2 w 95"/>
                  <a:gd name="T51" fmla="*/ 0 h 208"/>
                  <a:gd name="T52" fmla="*/ 0 w 95"/>
                  <a:gd name="T53" fmla="*/ 8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09" name="Freeform 65"/>
              <p:cNvSpPr>
                <a:spLocks/>
              </p:cNvSpPr>
              <p:nvPr/>
            </p:nvSpPr>
            <p:spPr bwMode="auto">
              <a:xfrm>
                <a:off x="3074" y="1506"/>
                <a:ext cx="72" cy="95"/>
              </a:xfrm>
              <a:custGeom>
                <a:avLst/>
                <a:gdLst>
                  <a:gd name="T0" fmla="*/ 0 w 90"/>
                  <a:gd name="T1" fmla="*/ 25 h 118"/>
                  <a:gd name="T2" fmla="*/ 2 w 90"/>
                  <a:gd name="T3" fmla="*/ 30 h 118"/>
                  <a:gd name="T4" fmla="*/ 2 w 90"/>
                  <a:gd name="T5" fmla="*/ 35 h 118"/>
                  <a:gd name="T6" fmla="*/ 3 w 90"/>
                  <a:gd name="T7" fmla="*/ 39 h 118"/>
                  <a:gd name="T8" fmla="*/ 5 w 90"/>
                  <a:gd name="T9" fmla="*/ 42 h 118"/>
                  <a:gd name="T10" fmla="*/ 9 w 90"/>
                  <a:gd name="T11" fmla="*/ 45 h 118"/>
                  <a:gd name="T12" fmla="*/ 11 w 90"/>
                  <a:gd name="T13" fmla="*/ 48 h 118"/>
                  <a:gd name="T14" fmla="*/ 15 w 90"/>
                  <a:gd name="T15" fmla="*/ 49 h 118"/>
                  <a:gd name="T16" fmla="*/ 18 w 90"/>
                  <a:gd name="T17" fmla="*/ 49 h 118"/>
                  <a:gd name="T18" fmla="*/ 22 w 90"/>
                  <a:gd name="T19" fmla="*/ 49 h 118"/>
                  <a:gd name="T20" fmla="*/ 26 w 90"/>
                  <a:gd name="T21" fmla="*/ 48 h 118"/>
                  <a:gd name="T22" fmla="*/ 29 w 90"/>
                  <a:gd name="T23" fmla="*/ 45 h 118"/>
                  <a:gd name="T24" fmla="*/ 32 w 90"/>
                  <a:gd name="T25" fmla="*/ 42 h 118"/>
                  <a:gd name="T26" fmla="*/ 34 w 90"/>
                  <a:gd name="T27" fmla="*/ 39 h 118"/>
                  <a:gd name="T28" fmla="*/ 36 w 90"/>
                  <a:gd name="T29" fmla="*/ 35 h 118"/>
                  <a:gd name="T30" fmla="*/ 37 w 90"/>
                  <a:gd name="T31" fmla="*/ 30 h 118"/>
                  <a:gd name="T32" fmla="*/ 37 w 90"/>
                  <a:gd name="T33" fmla="*/ 25 h 118"/>
                  <a:gd name="T34" fmla="*/ 37 w 90"/>
                  <a:gd name="T35" fmla="*/ 20 h 118"/>
                  <a:gd name="T36" fmla="*/ 36 w 90"/>
                  <a:gd name="T37" fmla="*/ 15 h 118"/>
                  <a:gd name="T38" fmla="*/ 34 w 90"/>
                  <a:gd name="T39" fmla="*/ 11 h 118"/>
                  <a:gd name="T40" fmla="*/ 32 w 90"/>
                  <a:gd name="T41" fmla="*/ 7 h 118"/>
                  <a:gd name="T42" fmla="*/ 29 w 90"/>
                  <a:gd name="T43" fmla="*/ 4 h 118"/>
                  <a:gd name="T44" fmla="*/ 26 w 90"/>
                  <a:gd name="T45" fmla="*/ 2 h 118"/>
                  <a:gd name="T46" fmla="*/ 22 w 90"/>
                  <a:gd name="T47" fmla="*/ 2 h 118"/>
                  <a:gd name="T48" fmla="*/ 18 w 90"/>
                  <a:gd name="T49" fmla="*/ 0 h 118"/>
                  <a:gd name="T50" fmla="*/ 15 w 90"/>
                  <a:gd name="T51" fmla="*/ 2 h 118"/>
                  <a:gd name="T52" fmla="*/ 11 w 90"/>
                  <a:gd name="T53" fmla="*/ 2 h 118"/>
                  <a:gd name="T54" fmla="*/ 9 w 90"/>
                  <a:gd name="T55" fmla="*/ 4 h 118"/>
                  <a:gd name="T56" fmla="*/ 5 w 90"/>
                  <a:gd name="T57" fmla="*/ 7 h 118"/>
                  <a:gd name="T58" fmla="*/ 3 w 90"/>
                  <a:gd name="T59" fmla="*/ 11 h 118"/>
                  <a:gd name="T60" fmla="*/ 2 w 90"/>
                  <a:gd name="T61" fmla="*/ 15 h 118"/>
                  <a:gd name="T62" fmla="*/ 2 w 90"/>
                  <a:gd name="T63" fmla="*/ 20 h 118"/>
                  <a:gd name="T64" fmla="*/ 0 w 90"/>
                  <a:gd name="T65" fmla="*/ 25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0" name="Freeform 66"/>
              <p:cNvSpPr>
                <a:spLocks/>
              </p:cNvSpPr>
              <p:nvPr/>
            </p:nvSpPr>
            <p:spPr bwMode="auto">
              <a:xfrm>
                <a:off x="3082" y="1514"/>
                <a:ext cx="56" cy="79"/>
              </a:xfrm>
              <a:custGeom>
                <a:avLst/>
                <a:gdLst>
                  <a:gd name="T0" fmla="*/ 0 w 70"/>
                  <a:gd name="T1" fmla="*/ 21 h 98"/>
                  <a:gd name="T2" fmla="*/ 2 w 70"/>
                  <a:gd name="T3" fmla="*/ 13 h 98"/>
                  <a:gd name="T4" fmla="*/ 5 w 70"/>
                  <a:gd name="T5" fmla="*/ 6 h 98"/>
                  <a:gd name="T6" fmla="*/ 9 w 70"/>
                  <a:gd name="T7" fmla="*/ 2 h 98"/>
                  <a:gd name="T8" fmla="*/ 14 w 70"/>
                  <a:gd name="T9" fmla="*/ 0 h 98"/>
                  <a:gd name="T10" fmla="*/ 19 w 70"/>
                  <a:gd name="T11" fmla="*/ 2 h 98"/>
                  <a:gd name="T12" fmla="*/ 24 w 70"/>
                  <a:gd name="T13" fmla="*/ 6 h 98"/>
                  <a:gd name="T14" fmla="*/ 27 w 70"/>
                  <a:gd name="T15" fmla="*/ 13 h 98"/>
                  <a:gd name="T16" fmla="*/ 29 w 70"/>
                  <a:gd name="T17" fmla="*/ 21 h 98"/>
                  <a:gd name="T18" fmla="*/ 27 w 70"/>
                  <a:gd name="T19" fmla="*/ 29 h 98"/>
                  <a:gd name="T20" fmla="*/ 24 w 70"/>
                  <a:gd name="T21" fmla="*/ 35 h 98"/>
                  <a:gd name="T22" fmla="*/ 19 w 70"/>
                  <a:gd name="T23" fmla="*/ 39 h 98"/>
                  <a:gd name="T24" fmla="*/ 14 w 70"/>
                  <a:gd name="T25" fmla="*/ 42 h 98"/>
                  <a:gd name="T26" fmla="*/ 9 w 70"/>
                  <a:gd name="T27" fmla="*/ 39 h 98"/>
                  <a:gd name="T28" fmla="*/ 5 w 70"/>
                  <a:gd name="T29" fmla="*/ 35 h 98"/>
                  <a:gd name="T30" fmla="*/ 2 w 70"/>
                  <a:gd name="T31" fmla="*/ 29 h 98"/>
                  <a:gd name="T32" fmla="*/ 0 w 70"/>
                  <a:gd name="T33" fmla="*/ 21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2300" name="Line 67"/>
          <p:cNvSpPr>
            <a:spLocks noChangeShapeType="1"/>
          </p:cNvSpPr>
          <p:nvPr/>
        </p:nvSpPr>
        <p:spPr bwMode="auto">
          <a:xfrm>
            <a:off x="698500" y="3330575"/>
            <a:ext cx="38004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01" name="Line 68"/>
          <p:cNvSpPr>
            <a:spLocks noChangeShapeType="1"/>
          </p:cNvSpPr>
          <p:nvPr/>
        </p:nvSpPr>
        <p:spPr bwMode="auto">
          <a:xfrm>
            <a:off x="717550"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02" name="Text Box 70"/>
          <p:cNvSpPr txBox="1">
            <a:spLocks noChangeArrowheads="1"/>
          </p:cNvSpPr>
          <p:nvPr/>
        </p:nvSpPr>
        <p:spPr bwMode="auto">
          <a:xfrm>
            <a:off x="2767013" y="812800"/>
            <a:ext cx="13049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policy</a:t>
            </a:r>
            <a:br>
              <a:rPr lang="en-US" sz="1800" b="1"/>
            </a:br>
            <a:r>
              <a:rPr lang="en-US" sz="1800" b="1"/>
              <a:t>and</a:t>
            </a:r>
            <a:br>
              <a:rPr lang="en-US" sz="1800" b="1"/>
            </a:br>
            <a:r>
              <a:rPr lang="en-US" sz="1800" b="1"/>
              <a:t>coverages</a:t>
            </a:r>
          </a:p>
        </p:txBody>
      </p:sp>
      <p:grpSp>
        <p:nvGrpSpPr>
          <p:cNvPr id="3" name="Group 2"/>
          <p:cNvGrpSpPr/>
          <p:nvPr/>
        </p:nvGrpSpPr>
        <p:grpSpPr>
          <a:xfrm>
            <a:off x="314349" y="5604315"/>
            <a:ext cx="927168" cy="676638"/>
            <a:chOff x="346122" y="5885642"/>
            <a:chExt cx="1049373" cy="765822"/>
          </a:xfrm>
        </p:grpSpPr>
        <p:grpSp>
          <p:nvGrpSpPr>
            <p:cNvPr id="71" name="Group 18"/>
            <p:cNvGrpSpPr>
              <a:grpSpLocks/>
            </p:cNvGrpSpPr>
            <p:nvPr/>
          </p:nvGrpSpPr>
          <p:grpSpPr bwMode="auto">
            <a:xfrm>
              <a:off x="346122" y="5885642"/>
              <a:ext cx="859923" cy="571787"/>
              <a:chOff x="2496" y="1641"/>
              <a:chExt cx="767" cy="510"/>
            </a:xfrm>
          </p:grpSpPr>
          <p:sp>
            <p:nvSpPr>
              <p:cNvPr id="72" name="AutoShape 19"/>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73" name="Rectangle 20"/>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74" name="Rectangle 21"/>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75" name="Rectangle 22"/>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grpSp>
          <p:nvGrpSpPr>
            <p:cNvPr id="76" name="Group 29"/>
            <p:cNvGrpSpPr>
              <a:grpSpLocks/>
            </p:cNvGrpSpPr>
            <p:nvPr/>
          </p:nvGrpSpPr>
          <p:grpSpPr bwMode="auto">
            <a:xfrm>
              <a:off x="582661" y="6151431"/>
              <a:ext cx="812834" cy="500033"/>
              <a:chOff x="2943" y="3239"/>
              <a:chExt cx="725" cy="446"/>
            </a:xfrm>
          </p:grpSpPr>
          <p:sp>
            <p:nvSpPr>
              <p:cNvPr id="77" name="Freeform 30"/>
              <p:cNvSpPr>
                <a:spLocks/>
              </p:cNvSpPr>
              <p:nvPr/>
            </p:nvSpPr>
            <p:spPr bwMode="auto">
              <a:xfrm>
                <a:off x="3485" y="3548"/>
                <a:ext cx="87" cy="137"/>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 name="Freeform 31"/>
              <p:cNvSpPr>
                <a:spLocks/>
              </p:cNvSpPr>
              <p:nvPr/>
            </p:nvSpPr>
            <p:spPr bwMode="auto">
              <a:xfrm>
                <a:off x="3357" y="3450"/>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 name="Freeform 32"/>
              <p:cNvSpPr>
                <a:spLocks/>
              </p:cNvSpPr>
              <p:nvPr/>
            </p:nvSpPr>
            <p:spPr bwMode="auto">
              <a:xfrm>
                <a:off x="2943" y="3288"/>
                <a:ext cx="725" cy="336"/>
              </a:xfrm>
              <a:custGeom>
                <a:avLst/>
                <a:gdLst>
                  <a:gd name="T0" fmla="*/ 1 w 1140"/>
                  <a:gd name="T1" fmla="*/ 1 h 526"/>
                  <a:gd name="T2" fmla="*/ 1 w 1140"/>
                  <a:gd name="T3" fmla="*/ 1 h 526"/>
                  <a:gd name="T4" fmla="*/ 0 w 1140"/>
                  <a:gd name="T5" fmla="*/ 1 h 526"/>
                  <a:gd name="T6" fmla="*/ 1 w 1140"/>
                  <a:gd name="T7" fmla="*/ 1 h 526"/>
                  <a:gd name="T8" fmla="*/ 1 w 1140"/>
                  <a:gd name="T9" fmla="*/ 1 h 526"/>
                  <a:gd name="T10" fmla="*/ 1 w 1140"/>
                  <a:gd name="T11" fmla="*/ 1 h 526"/>
                  <a:gd name="T12" fmla="*/ 1 w 1140"/>
                  <a:gd name="T13" fmla="*/ 1 h 526"/>
                  <a:gd name="T14" fmla="*/ 1 w 1140"/>
                  <a:gd name="T15" fmla="*/ 1 h 526"/>
                  <a:gd name="T16" fmla="*/ 1 w 1140"/>
                  <a:gd name="T17" fmla="*/ 1 h 526"/>
                  <a:gd name="T18" fmla="*/ 1 w 1140"/>
                  <a:gd name="T19" fmla="*/ 1 h 526"/>
                  <a:gd name="T20" fmla="*/ 1 w 1140"/>
                  <a:gd name="T21" fmla="*/ 1 h 526"/>
                  <a:gd name="T22" fmla="*/ 1 w 1140"/>
                  <a:gd name="T23" fmla="*/ 1 h 526"/>
                  <a:gd name="T24" fmla="*/ 1 w 1140"/>
                  <a:gd name="T25" fmla="*/ 1 h 526"/>
                  <a:gd name="T26" fmla="*/ 1 w 1140"/>
                  <a:gd name="T27" fmla="*/ 0 h 526"/>
                  <a:gd name="T28" fmla="*/ 1 w 1140"/>
                  <a:gd name="T29" fmla="*/ 0 h 526"/>
                  <a:gd name="T30" fmla="*/ 1 w 1140"/>
                  <a:gd name="T31" fmla="*/ 1 h 526"/>
                  <a:gd name="T32" fmla="*/ 1 w 1140"/>
                  <a:gd name="T33" fmla="*/ 1 h 526"/>
                  <a:gd name="T34" fmla="*/ 1 w 1140"/>
                  <a:gd name="T35" fmla="*/ 1 h 526"/>
                  <a:gd name="T36" fmla="*/ 2 w 1140"/>
                  <a:gd name="T37" fmla="*/ 1 h 526"/>
                  <a:gd name="T38" fmla="*/ 2 w 1140"/>
                  <a:gd name="T39" fmla="*/ 1 h 526"/>
                  <a:gd name="T40" fmla="*/ 2 w 1140"/>
                  <a:gd name="T41" fmla="*/ 1 h 526"/>
                  <a:gd name="T42" fmla="*/ 2 w 1140"/>
                  <a:gd name="T43" fmla="*/ 1 h 526"/>
                  <a:gd name="T44" fmla="*/ 2 w 1140"/>
                  <a:gd name="T45" fmla="*/ 1 h 526"/>
                  <a:gd name="T46" fmla="*/ 2 w 1140"/>
                  <a:gd name="T47" fmla="*/ 1 h 526"/>
                  <a:gd name="T48" fmla="*/ 2 w 1140"/>
                  <a:gd name="T49" fmla="*/ 1 h 526"/>
                  <a:gd name="T50" fmla="*/ 2 w 1140"/>
                  <a:gd name="T51" fmla="*/ 1 h 526"/>
                  <a:gd name="T52" fmla="*/ 2 w 1140"/>
                  <a:gd name="T53" fmla="*/ 1 h 526"/>
                  <a:gd name="T54" fmla="*/ 2 w 1140"/>
                  <a:gd name="T55" fmla="*/ 1 h 526"/>
                  <a:gd name="T56" fmla="*/ 2 w 1140"/>
                  <a:gd name="T57" fmla="*/ 1 h 526"/>
                  <a:gd name="T58" fmla="*/ 2 w 1140"/>
                  <a:gd name="T59" fmla="*/ 1 h 526"/>
                  <a:gd name="T60" fmla="*/ 2 w 1140"/>
                  <a:gd name="T61" fmla="*/ 1 h 526"/>
                  <a:gd name="T62" fmla="*/ 2 w 1140"/>
                  <a:gd name="T63" fmla="*/ 1 h 526"/>
                  <a:gd name="T64" fmla="*/ 2 w 1140"/>
                  <a:gd name="T65" fmla="*/ 1 h 526"/>
                  <a:gd name="T66" fmla="*/ 2 w 1140"/>
                  <a:gd name="T67" fmla="*/ 1 h 526"/>
                  <a:gd name="T68" fmla="*/ 2 w 1140"/>
                  <a:gd name="T69" fmla="*/ 1 h 526"/>
                  <a:gd name="T70" fmla="*/ 2 w 1140"/>
                  <a:gd name="T71" fmla="*/ 1 h 526"/>
                  <a:gd name="T72" fmla="*/ 2 w 1140"/>
                  <a:gd name="T73" fmla="*/ 1 h 526"/>
                  <a:gd name="T74" fmla="*/ 2 w 1140"/>
                  <a:gd name="T75" fmla="*/ 1 h 526"/>
                  <a:gd name="T76" fmla="*/ 2 w 1140"/>
                  <a:gd name="T77" fmla="*/ 1 h 526"/>
                  <a:gd name="T78" fmla="*/ 2 w 1140"/>
                  <a:gd name="T79" fmla="*/ 1 h 526"/>
                  <a:gd name="T80" fmla="*/ 2 w 1140"/>
                  <a:gd name="T81" fmla="*/ 1 h 526"/>
                  <a:gd name="T82" fmla="*/ 1 w 1140"/>
                  <a:gd name="T83" fmla="*/ 1 h 526"/>
                  <a:gd name="T84" fmla="*/ 1 w 1140"/>
                  <a:gd name="T85" fmla="*/ 1 h 526"/>
                  <a:gd name="T86" fmla="*/ 1 w 1140"/>
                  <a:gd name="T87" fmla="*/ 1 h 526"/>
                  <a:gd name="T88" fmla="*/ 1 w 1140"/>
                  <a:gd name="T89" fmla="*/ 1 h 526"/>
                  <a:gd name="T90" fmla="*/ 1 w 1140"/>
                  <a:gd name="T91" fmla="*/ 1 h 526"/>
                  <a:gd name="T92" fmla="*/ 1 w 1140"/>
                  <a:gd name="T93" fmla="*/ 1 h 526"/>
                  <a:gd name="T94" fmla="*/ 1 w 1140"/>
                  <a:gd name="T95" fmla="*/ 1 h 526"/>
                  <a:gd name="T96" fmla="*/ 1 w 1140"/>
                  <a:gd name="T97" fmla="*/ 1 h 526"/>
                  <a:gd name="T98" fmla="*/ 1 w 1140"/>
                  <a:gd name="T99" fmla="*/ 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0" name="Freeform 33"/>
              <p:cNvSpPr>
                <a:spLocks/>
              </p:cNvSpPr>
              <p:nvPr/>
            </p:nvSpPr>
            <p:spPr bwMode="auto">
              <a:xfrm>
                <a:off x="3113" y="3325"/>
                <a:ext cx="121" cy="130"/>
              </a:xfrm>
              <a:custGeom>
                <a:avLst/>
                <a:gdLst>
                  <a:gd name="T0" fmla="*/ 0 w 189"/>
                  <a:gd name="T1" fmla="*/ 1 h 204"/>
                  <a:gd name="T2" fmla="*/ 1 w 189"/>
                  <a:gd name="T3" fmla="*/ 1 h 204"/>
                  <a:gd name="T4" fmla="*/ 1 w 189"/>
                  <a:gd name="T5" fmla="*/ 1 h 204"/>
                  <a:gd name="T6" fmla="*/ 1 w 189"/>
                  <a:gd name="T7" fmla="*/ 1 h 204"/>
                  <a:gd name="T8" fmla="*/ 1 w 189"/>
                  <a:gd name="T9" fmla="*/ 1 h 204"/>
                  <a:gd name="T10" fmla="*/ 1 w 189"/>
                  <a:gd name="T11" fmla="*/ 1 h 204"/>
                  <a:gd name="T12" fmla="*/ 1 w 189"/>
                  <a:gd name="T13" fmla="*/ 0 h 204"/>
                  <a:gd name="T14" fmla="*/ 1 w 189"/>
                  <a:gd name="T15" fmla="*/ 1 h 204"/>
                  <a:gd name="T16" fmla="*/ 0 w 189"/>
                  <a:gd name="T17" fmla="*/ 1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1" name="Freeform 34"/>
              <p:cNvSpPr>
                <a:spLocks/>
              </p:cNvSpPr>
              <p:nvPr/>
            </p:nvSpPr>
            <p:spPr bwMode="auto">
              <a:xfrm>
                <a:off x="3255" y="3322"/>
                <a:ext cx="160" cy="135"/>
              </a:xfrm>
              <a:custGeom>
                <a:avLst/>
                <a:gdLst>
                  <a:gd name="T0" fmla="*/ 1 w 252"/>
                  <a:gd name="T1" fmla="*/ 1 h 213"/>
                  <a:gd name="T2" fmla="*/ 0 w 252"/>
                  <a:gd name="T3" fmla="*/ 0 h 213"/>
                  <a:gd name="T4" fmla="*/ 1 w 252"/>
                  <a:gd name="T5" fmla="*/ 0 h 213"/>
                  <a:gd name="T6" fmla="*/ 1 w 252"/>
                  <a:gd name="T7" fmla="*/ 1 h 213"/>
                  <a:gd name="T8" fmla="*/ 1 w 252"/>
                  <a:gd name="T9" fmla="*/ 1 h 213"/>
                  <a:gd name="T10" fmla="*/ 1 w 252"/>
                  <a:gd name="T11" fmla="*/ 1 h 213"/>
                  <a:gd name="T12" fmla="*/ 1 w 252"/>
                  <a:gd name="T13" fmla="*/ 1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 name="Freeform 35"/>
              <p:cNvSpPr>
                <a:spLocks/>
              </p:cNvSpPr>
              <p:nvPr/>
            </p:nvSpPr>
            <p:spPr bwMode="auto">
              <a:xfrm>
                <a:off x="3360" y="3383"/>
                <a:ext cx="45" cy="63"/>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 name="Freeform 36"/>
              <p:cNvSpPr>
                <a:spLocks/>
              </p:cNvSpPr>
              <p:nvPr/>
            </p:nvSpPr>
            <p:spPr bwMode="auto">
              <a:xfrm>
                <a:off x="3362" y="343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 name="Freeform 37"/>
              <p:cNvSpPr>
                <a:spLocks/>
              </p:cNvSpPr>
              <p:nvPr/>
            </p:nvSpPr>
            <p:spPr bwMode="auto">
              <a:xfrm>
                <a:off x="3367" y="3401"/>
                <a:ext cx="33" cy="23"/>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 name="Freeform 38"/>
              <p:cNvSpPr>
                <a:spLocks/>
              </p:cNvSpPr>
              <p:nvPr/>
            </p:nvSpPr>
            <p:spPr bwMode="auto">
              <a:xfrm>
                <a:off x="3245" y="3415"/>
                <a:ext cx="195" cy="185"/>
              </a:xfrm>
              <a:custGeom>
                <a:avLst/>
                <a:gdLst>
                  <a:gd name="T0" fmla="*/ 0 w 306"/>
                  <a:gd name="T1" fmla="*/ 1 h 290"/>
                  <a:gd name="T2" fmla="*/ 1 w 306"/>
                  <a:gd name="T3" fmla="*/ 1 h 290"/>
                  <a:gd name="T4" fmla="*/ 1 w 306"/>
                  <a:gd name="T5" fmla="*/ 1 h 290"/>
                  <a:gd name="T6" fmla="*/ 1 w 306"/>
                  <a:gd name="T7" fmla="*/ 1 h 290"/>
                  <a:gd name="T8" fmla="*/ 1 w 306"/>
                  <a:gd name="T9" fmla="*/ 1 h 290"/>
                  <a:gd name="T10" fmla="*/ 1 w 306"/>
                  <a:gd name="T11" fmla="*/ 1 h 290"/>
                  <a:gd name="T12" fmla="*/ 1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6" name="Freeform 39"/>
              <p:cNvSpPr>
                <a:spLocks/>
              </p:cNvSpPr>
              <p:nvPr/>
            </p:nvSpPr>
            <p:spPr bwMode="auto">
              <a:xfrm rot="1661969">
                <a:off x="3494" y="3239"/>
                <a:ext cx="130" cy="102"/>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87" name="Line 40"/>
              <p:cNvSpPr>
                <a:spLocks noChangeShapeType="1"/>
              </p:cNvSpPr>
              <p:nvPr/>
            </p:nvSpPr>
            <p:spPr bwMode="auto">
              <a:xfrm flipH="1" flipV="1">
                <a:off x="3544" y="3332"/>
                <a:ext cx="5" cy="7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8" name="Line 41"/>
              <p:cNvSpPr>
                <a:spLocks noChangeShapeType="1"/>
              </p:cNvSpPr>
              <p:nvPr/>
            </p:nvSpPr>
            <p:spPr bwMode="auto">
              <a:xfrm flipV="1">
                <a:off x="3565" y="3332"/>
                <a:ext cx="22" cy="7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9" name="Oval 42"/>
              <p:cNvSpPr>
                <a:spLocks noChangeArrowheads="1"/>
              </p:cNvSpPr>
              <p:nvPr/>
            </p:nvSpPr>
            <p:spPr bwMode="auto">
              <a:xfrm>
                <a:off x="3034" y="3568"/>
                <a:ext cx="103" cy="101"/>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90" name="Freeform 43"/>
              <p:cNvSpPr>
                <a:spLocks/>
              </p:cNvSpPr>
              <p:nvPr/>
            </p:nvSpPr>
            <p:spPr bwMode="auto">
              <a:xfrm>
                <a:off x="3022" y="3556"/>
                <a:ext cx="126" cy="126"/>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 name="Freeform 44"/>
              <p:cNvSpPr>
                <a:spLocks/>
              </p:cNvSpPr>
              <p:nvPr/>
            </p:nvSpPr>
            <p:spPr bwMode="auto">
              <a:xfrm>
                <a:off x="3049" y="3661"/>
                <a:ext cx="24"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 name="Oval 45"/>
              <p:cNvSpPr>
                <a:spLocks noChangeArrowheads="1"/>
              </p:cNvSpPr>
              <p:nvPr/>
            </p:nvSpPr>
            <p:spPr bwMode="auto">
              <a:xfrm>
                <a:off x="3492" y="3528"/>
                <a:ext cx="80" cy="138"/>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93" name="Freeform 46"/>
              <p:cNvSpPr>
                <a:spLocks/>
              </p:cNvSpPr>
              <p:nvPr/>
            </p:nvSpPr>
            <p:spPr bwMode="auto">
              <a:xfrm>
                <a:off x="3484" y="3518"/>
                <a:ext cx="99" cy="158"/>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 name="Freeform 47"/>
              <p:cNvSpPr>
                <a:spLocks/>
              </p:cNvSpPr>
              <p:nvPr/>
            </p:nvSpPr>
            <p:spPr bwMode="auto">
              <a:xfrm>
                <a:off x="3499" y="3646"/>
                <a:ext cx="21"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03" name="AutoShape 261"/>
          <p:cNvSpPr>
            <a:spLocks/>
          </p:cNvSpPr>
          <p:nvPr/>
        </p:nvSpPr>
        <p:spPr bwMode="auto">
          <a:xfrm>
            <a:off x="1313036" y="3885763"/>
            <a:ext cx="124430" cy="1099287"/>
          </a:xfrm>
          <a:prstGeom prst="rightBrace">
            <a:avLst>
              <a:gd name="adj1" fmla="val 73504"/>
              <a:gd name="adj2" fmla="val 46568"/>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04" name="AutoShape 261"/>
          <p:cNvSpPr>
            <a:spLocks/>
          </p:cNvSpPr>
          <p:nvPr/>
        </p:nvSpPr>
        <p:spPr bwMode="auto">
          <a:xfrm>
            <a:off x="1313036" y="5095662"/>
            <a:ext cx="124430" cy="1099287"/>
          </a:xfrm>
          <a:prstGeom prst="rightBrace">
            <a:avLst>
              <a:gd name="adj1" fmla="val 73504"/>
              <a:gd name="adj2" fmla="val 46568"/>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 name="TextBox 3"/>
          <p:cNvSpPr txBox="1"/>
          <p:nvPr/>
        </p:nvSpPr>
        <p:spPr>
          <a:xfrm>
            <a:off x="1437465" y="3996691"/>
            <a:ext cx="187822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defPPr>
              <a:defRPr lang="en-US"/>
            </a:defPPr>
            <a:lvl1pPr eaLnBrk="1" hangingPunct="1">
              <a:defRPr sz="2000" b="1">
                <a:solidFill>
                  <a:srgbClr val="FF0000"/>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30000"/>
              </a:spcAft>
              <a:buClr>
                <a:schemeClr val="tx1"/>
              </a:buClr>
            </a:lvl6pPr>
            <a:lvl7pPr marL="2971800" indent="-228600" algn="ctr" eaLnBrk="0" fontAlgn="base" hangingPunct="0">
              <a:spcBef>
                <a:spcPct val="50000"/>
              </a:spcBef>
              <a:spcAft>
                <a:spcPct val="30000"/>
              </a:spcAft>
              <a:buClr>
                <a:schemeClr val="tx1"/>
              </a:buClr>
            </a:lvl7pPr>
            <a:lvl8pPr marL="3429000" indent="-228600" algn="ctr" eaLnBrk="0" fontAlgn="base" hangingPunct="0">
              <a:spcBef>
                <a:spcPct val="50000"/>
              </a:spcBef>
              <a:spcAft>
                <a:spcPct val="30000"/>
              </a:spcAft>
              <a:buClr>
                <a:schemeClr val="tx1"/>
              </a:buClr>
            </a:lvl8pPr>
            <a:lvl9pPr marL="3886200" indent="-228600" algn="ctr" eaLnBrk="0" fontAlgn="base" hangingPunct="0">
              <a:spcBef>
                <a:spcPct val="50000"/>
              </a:spcBef>
              <a:spcAft>
                <a:spcPct val="30000"/>
              </a:spcAft>
              <a:buClr>
                <a:schemeClr val="tx1"/>
              </a:buClr>
            </a:lvl9pPr>
          </a:lstStyle>
          <a:p>
            <a:r>
              <a:rPr lang="en-US" dirty="0"/>
              <a:t>Roles involved with the </a:t>
            </a:r>
            <a:r>
              <a:rPr lang="en-US" dirty="0" smtClean="0"/>
              <a:t>loss event</a:t>
            </a:r>
            <a:endParaRPr lang="en-US" dirty="0"/>
          </a:p>
        </p:txBody>
      </p:sp>
      <p:sp>
        <p:nvSpPr>
          <p:cNvPr id="106" name="TextBox 105"/>
          <p:cNvSpPr txBox="1"/>
          <p:nvPr/>
        </p:nvSpPr>
        <p:spPr>
          <a:xfrm>
            <a:off x="1437466" y="5085569"/>
            <a:ext cx="1728161"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defPPr>
              <a:defRPr lang="en-US"/>
            </a:defPPr>
            <a:lvl1pPr eaLnBrk="1" hangingPunct="1">
              <a:defRPr sz="2000" b="1">
                <a:solidFill>
                  <a:srgbClr val="FF0000"/>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30000"/>
              </a:spcAft>
              <a:buClr>
                <a:schemeClr val="tx1"/>
              </a:buClr>
            </a:lvl6pPr>
            <a:lvl7pPr marL="2971800" indent="-228600" algn="ctr" eaLnBrk="0" fontAlgn="base" hangingPunct="0">
              <a:spcBef>
                <a:spcPct val="50000"/>
              </a:spcBef>
              <a:spcAft>
                <a:spcPct val="30000"/>
              </a:spcAft>
              <a:buClr>
                <a:schemeClr val="tx1"/>
              </a:buClr>
            </a:lvl7pPr>
            <a:lvl8pPr marL="3429000" indent="-228600" algn="ctr" eaLnBrk="0" fontAlgn="base" hangingPunct="0">
              <a:spcBef>
                <a:spcPct val="50000"/>
              </a:spcBef>
              <a:spcAft>
                <a:spcPct val="30000"/>
              </a:spcAft>
              <a:buClr>
                <a:schemeClr val="tx1"/>
              </a:buClr>
            </a:lvl8pPr>
            <a:lvl9pPr marL="3886200" indent="-228600" algn="ctr" eaLnBrk="0" fontAlgn="base" hangingPunct="0">
              <a:spcBef>
                <a:spcPct val="50000"/>
              </a:spcBef>
              <a:spcAft>
                <a:spcPct val="30000"/>
              </a:spcAft>
              <a:buClr>
                <a:schemeClr val="tx1"/>
              </a:buClr>
            </a:lvl9pPr>
          </a:lstStyle>
          <a:p>
            <a:r>
              <a:rPr lang="en-US" dirty="0"/>
              <a:t>Roles </a:t>
            </a:r>
            <a:r>
              <a:rPr lang="en-US" dirty="0" smtClean="0"/>
              <a:t>involved with </a:t>
            </a:r>
            <a:r>
              <a:rPr lang="en-US" dirty="0"/>
              <a:t>providing services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12565</TotalTime>
  <Words>5239</Words>
  <Application>Microsoft Office PowerPoint</Application>
  <PresentationFormat>On-screen Show (4:3)</PresentationFormat>
  <Paragraphs>453</Paragraphs>
  <Slides>43</Slides>
  <Notes>43</Notes>
  <HiddenSlides>1</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1_test-template</vt:lpstr>
      <vt:lpstr>The Claim File</vt:lpstr>
      <vt:lpstr>Lesson objectives</vt:lpstr>
      <vt:lpstr>Lesson outline</vt:lpstr>
      <vt:lpstr>The ClaimCenter data model</vt:lpstr>
      <vt:lpstr>Policies and coverages</vt:lpstr>
      <vt:lpstr>Policy and coverage terminology</vt:lpstr>
      <vt:lpstr>(Notes only slide)</vt:lpstr>
      <vt:lpstr>The claim</vt:lpstr>
      <vt:lpstr>Contacts</vt:lpstr>
      <vt:lpstr>Incidents</vt:lpstr>
      <vt:lpstr>Services</vt:lpstr>
      <vt:lpstr>Exposures</vt:lpstr>
      <vt:lpstr>Activities</vt:lpstr>
      <vt:lpstr>Documents</vt:lpstr>
      <vt:lpstr>Notes</vt:lpstr>
      <vt:lpstr>Matters</vt:lpstr>
      <vt:lpstr>Reserve lines</vt:lpstr>
      <vt:lpstr>Checks</vt:lpstr>
      <vt:lpstr>Users</vt:lpstr>
      <vt:lpstr>Groups</vt:lpstr>
      <vt:lpstr>Summary: primary entities in the data model</vt:lpstr>
      <vt:lpstr>Lesson outline</vt:lpstr>
      <vt:lpstr>The claim file</vt:lpstr>
      <vt:lpstr>The summary screen</vt:lpstr>
      <vt:lpstr>The summary screen (continued)</vt:lpstr>
      <vt:lpstr>Claim owner and group</vt:lpstr>
      <vt:lpstr>Assigned users and group</vt:lpstr>
      <vt:lpstr>Activities</vt:lpstr>
      <vt:lpstr>Claim loss details</vt:lpstr>
      <vt:lpstr>Incidents</vt:lpstr>
      <vt:lpstr>Exposures</vt:lpstr>
      <vt:lpstr>Contacts</vt:lpstr>
      <vt:lpstr>Policies and coverages</vt:lpstr>
      <vt:lpstr>Reserve lines</vt:lpstr>
      <vt:lpstr>Checks</vt:lpstr>
      <vt:lpstr>Notes</vt:lpstr>
      <vt:lpstr>Documents</vt:lpstr>
      <vt:lpstr>Services</vt:lpstr>
      <vt:lpstr>Matters</vt:lpstr>
      <vt:lpstr>History</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Claim File</dc:title>
  <dc:creator>Debra Herman</dc:creator>
  <dc:description>1030</dc:description>
  <cp:lastModifiedBy>Tom Rhoades</cp:lastModifiedBy>
  <cp:revision>1770</cp:revision>
  <cp:lastPrinted>2014-02-06T21:46:35Z</cp:lastPrinted>
  <dcterms:created xsi:type="dcterms:W3CDTF">2007-08-02T20:13:16Z</dcterms:created>
  <dcterms:modified xsi:type="dcterms:W3CDTF">2014-07-02T17:46:17Z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